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79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9" y="414000"/>
            <a:ext cx="206223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654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9" y="718714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9" y="718714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2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90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005" y="6048047"/>
            <a:ext cx="1153692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79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07" y="2019301"/>
            <a:ext cx="5474056" cy="28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7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2330877-15CC-4407-8FF1-75EB5074EA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225ADAA-BAB5-47B6-A5E0-6A14E2AE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66" y="2434289"/>
            <a:ext cx="9582328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44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D2B6-2E17-430D-8413-DD23F484397C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492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D2B6-2E17-430D-8413-DD23F484397C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441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D2B6-2E17-430D-8413-DD23F484397C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17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77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9" y="414000"/>
            <a:ext cx="2065729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447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6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6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119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9" y="1695076"/>
            <a:ext cx="5218412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59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2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2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1" y="4414270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7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20000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2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8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9" y="692152"/>
            <a:ext cx="5218412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488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1" y="692150"/>
            <a:ext cx="107532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006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1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1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537687C8-78EC-42A3-8A51-6D52919472A4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93437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6D381-55B6-4EF6-9D44-56D6619FF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0" dirty="0"/>
              <a:t>Drény a drenážní systémy</a:t>
            </a:r>
          </a:p>
        </p:txBody>
      </p:sp>
    </p:spTree>
    <p:extLst>
      <p:ext uri="{BB962C8B-B14F-4D97-AF65-F5344CB8AC3E}">
        <p14:creationId xmlns:p14="http://schemas.microsoft.com/office/powerpoint/2010/main" val="911034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81693-E233-4654-A79B-6272B144C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Podtlaková drenáž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9B0FAF-CE51-4881-8C41-9D2AFD502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odsávací, aktivní, podtlak ve speciálních nádobách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odsává sekret nepřetržitě</a:t>
            </a:r>
          </a:p>
          <a:p>
            <a:endParaRPr lang="cs-CZ" sz="2400" b="1" i="1" u="sng" dirty="0">
              <a:latin typeface="+mj-lt"/>
            </a:endParaRPr>
          </a:p>
          <a:p>
            <a:r>
              <a:rPr lang="cs-CZ" sz="2400" b="1" i="1" u="sng" dirty="0" err="1">
                <a:latin typeface="+mj-lt"/>
              </a:rPr>
              <a:t>Redonova</a:t>
            </a:r>
            <a:r>
              <a:rPr lang="cs-CZ" sz="2400" b="1" i="1" u="sng" dirty="0">
                <a:latin typeface="+mj-lt"/>
              </a:rPr>
              <a:t> drenáž</a:t>
            </a:r>
          </a:p>
          <a:p>
            <a:endParaRPr lang="cs-CZ" sz="2400" dirty="0">
              <a:latin typeface="+mj-lt"/>
            </a:endParaRPr>
          </a:p>
        </p:txBody>
      </p:sp>
      <p:pic>
        <p:nvPicPr>
          <p:cNvPr id="5" name="Obrázek 4" descr="Obsah obrázku interiér, vsedě, přepážka, kuchyně&#10;&#10;Popis byl vytvořen automaticky">
            <a:extLst>
              <a:ext uri="{FF2B5EF4-FFF2-40B4-BE49-F238E27FC236}">
                <a16:creationId xmlns:a16="http://schemas.microsoft.com/office/drawing/2014/main" id="{2F165EAD-72C7-4060-9ABC-8E516565D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43" y="2910308"/>
            <a:ext cx="4059323" cy="3947692"/>
          </a:xfrm>
          <a:prstGeom prst="rect">
            <a:avLst/>
          </a:prstGeom>
        </p:spPr>
      </p:pic>
      <p:pic>
        <p:nvPicPr>
          <p:cNvPr id="7" name="Obrázek 6" descr="Obsah obrázku voda, láhev, hydrant&#10;&#10;Popis byl vytvořen automaticky">
            <a:extLst>
              <a:ext uri="{FF2B5EF4-FFF2-40B4-BE49-F238E27FC236}">
                <a16:creationId xmlns:a16="http://schemas.microsoft.com/office/drawing/2014/main" id="{0147D3A4-8030-4CCC-9183-BC4211C6E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87" y="3661104"/>
            <a:ext cx="4238563" cy="317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08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E2ED31-8BA3-4952-9BDB-89ECD4129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Péče o pac. s drénem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83698F-A92B-456C-B2E5-031DC678C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funkčnost drénu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množství a charakter odpadů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označení drénu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fixace drénu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převaz rány s drénem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edukace pacienta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odstranění drénu</a:t>
            </a:r>
          </a:p>
        </p:txBody>
      </p:sp>
    </p:spTree>
    <p:extLst>
      <p:ext uri="{BB962C8B-B14F-4D97-AF65-F5344CB8AC3E}">
        <p14:creationId xmlns:p14="http://schemas.microsoft.com/office/powerpoint/2010/main" val="3746812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2F8AB-12A0-46B6-BBCA-933D319C7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Hrudní drenáž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EFF153-ECDF-45D5-8AC7-2CEE5B515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568741"/>
            <a:ext cx="10753201" cy="4263259"/>
          </a:xfrm>
        </p:spPr>
        <p:txBody>
          <a:bodyPr/>
          <a:lstStyle/>
          <a:p>
            <a:r>
              <a:rPr lang="cs-CZ" sz="2400" b="1" i="1" u="sng" dirty="0" err="1">
                <a:latin typeface="+mj-lt"/>
              </a:rPr>
              <a:t>Bülauova</a:t>
            </a:r>
            <a:r>
              <a:rPr lang="cs-CZ" sz="2400" b="1" i="1" u="sng" dirty="0">
                <a:latin typeface="+mj-lt"/>
              </a:rPr>
              <a:t> drenáž</a:t>
            </a:r>
          </a:p>
          <a:p>
            <a:r>
              <a:rPr lang="cs-CZ" sz="2400" dirty="0">
                <a:latin typeface="+mj-lt"/>
              </a:rPr>
              <a:t>- </a:t>
            </a:r>
            <a:r>
              <a:rPr lang="cs-CZ" sz="2400" dirty="0" err="1">
                <a:latin typeface="+mj-lt"/>
              </a:rPr>
              <a:t>jednolahvový</a:t>
            </a:r>
            <a:r>
              <a:rPr lang="cs-CZ" sz="2400" dirty="0">
                <a:latin typeface="+mj-lt"/>
              </a:rPr>
              <a:t> systém samospádové drenáže</a:t>
            </a:r>
          </a:p>
          <a:p>
            <a:r>
              <a:rPr lang="cs-CZ" sz="2400" dirty="0">
                <a:latin typeface="+mj-lt"/>
              </a:rPr>
              <a:t>- hrudní drén napojen na sběrnou lahev, ta zčásti naplněna antiseptickým roztokem</a:t>
            </a:r>
          </a:p>
          <a:p>
            <a:r>
              <a:rPr lang="cs-CZ" sz="2400" dirty="0">
                <a:latin typeface="+mj-lt"/>
              </a:rPr>
              <a:t>- ponor trubice 2 – 10 cm</a:t>
            </a:r>
          </a:p>
          <a:p>
            <a:r>
              <a:rPr lang="cs-CZ" sz="2400" b="1" i="1" u="sng" dirty="0">
                <a:latin typeface="+mj-lt"/>
              </a:rPr>
              <a:t>Systém dvou lahví</a:t>
            </a:r>
          </a:p>
          <a:p>
            <a:r>
              <a:rPr lang="cs-CZ" sz="2400" dirty="0">
                <a:latin typeface="+mj-lt"/>
              </a:rPr>
              <a:t>- vzájemně propojeny, napojeny na podtlak, první lahev sběrná</a:t>
            </a:r>
          </a:p>
          <a:p>
            <a:r>
              <a:rPr lang="cs-CZ" sz="2400" b="1" i="1" u="sng" dirty="0">
                <a:latin typeface="+mj-lt"/>
              </a:rPr>
              <a:t>Systém tří lahví</a:t>
            </a:r>
          </a:p>
          <a:p>
            <a:r>
              <a:rPr lang="cs-CZ" sz="2400" dirty="0">
                <a:latin typeface="+mj-lt"/>
              </a:rPr>
              <a:t>- první lahev jímací, v druhé ponor 2 cm – vodní ventil, třetí napojena na zdroj podtlaku</a:t>
            </a:r>
          </a:p>
          <a:p>
            <a:r>
              <a:rPr lang="cs-CZ" sz="2400" dirty="0">
                <a:latin typeface="+mj-lt"/>
              </a:rPr>
              <a:t>Ekvivalentem jsou </a:t>
            </a:r>
            <a:r>
              <a:rPr lang="cs-CZ" sz="2400" b="1" i="1" u="sng" dirty="0">
                <a:latin typeface="+mj-lt"/>
              </a:rPr>
              <a:t>kompaktní hrudní drenážní jednotky </a:t>
            </a:r>
            <a:r>
              <a:rPr lang="cs-CZ" sz="2400" dirty="0">
                <a:latin typeface="+mj-lt"/>
              </a:rPr>
              <a:t>dvou i vícekomorové, na jedno použití.</a:t>
            </a:r>
          </a:p>
        </p:txBody>
      </p:sp>
    </p:spTree>
    <p:extLst>
      <p:ext uri="{BB962C8B-B14F-4D97-AF65-F5344CB8AC3E}">
        <p14:creationId xmlns:p14="http://schemas.microsoft.com/office/powerpoint/2010/main" val="268444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441FBAD2-CF44-489D-AF93-F54919CE4E8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70" y="190282"/>
            <a:ext cx="6176963" cy="5984875"/>
          </a:xfrm>
        </p:spPr>
      </p:pic>
    </p:spTree>
    <p:extLst>
      <p:ext uri="{BB962C8B-B14F-4D97-AF65-F5344CB8AC3E}">
        <p14:creationId xmlns:p14="http://schemas.microsoft.com/office/powerpoint/2010/main" val="511496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E7EC3-79DC-451D-B252-0A601E57D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0" dirty="0"/>
              <a:t>Převazy ran, převazový vozík</a:t>
            </a:r>
          </a:p>
        </p:txBody>
      </p:sp>
    </p:spTree>
    <p:extLst>
      <p:ext uri="{BB962C8B-B14F-4D97-AF65-F5344CB8AC3E}">
        <p14:creationId xmlns:p14="http://schemas.microsoft.com/office/powerpoint/2010/main" val="4175140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61B1C-C579-4520-9CA3-A7E9E514F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Účel převazu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FB91F4-68F8-45D9-94E5-6DD2A3AF7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výměna krytí v případě prosáknutí, nefunkčnosti obvazu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kontrola rány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desinfekce, čištění, výplach rány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chirurgická toaleta rány, tzv. </a:t>
            </a:r>
            <a:r>
              <a:rPr lang="cs-CZ" sz="2400" dirty="0" err="1">
                <a:latin typeface="+mj-lt"/>
              </a:rPr>
              <a:t>debridement</a:t>
            </a:r>
            <a:r>
              <a:rPr lang="cs-CZ" sz="2400" dirty="0">
                <a:latin typeface="+mj-lt"/>
              </a:rPr>
              <a:t> (odstranění nekrotických částí)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úprava drénu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aplikace léčivých prostředků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odstranění stehů</a:t>
            </a:r>
          </a:p>
        </p:txBody>
      </p:sp>
    </p:spTree>
    <p:extLst>
      <p:ext uri="{BB962C8B-B14F-4D97-AF65-F5344CB8AC3E}">
        <p14:creationId xmlns:p14="http://schemas.microsoft.com/office/powerpoint/2010/main" val="682718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62D70-BAE7-49E7-A68A-ED359F222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1" y="751205"/>
            <a:ext cx="10058400" cy="1450757"/>
          </a:xfrm>
        </p:spPr>
        <p:txBody>
          <a:bodyPr/>
          <a:lstStyle/>
          <a:p>
            <a:r>
              <a:rPr lang="cs-CZ" sz="3600" b="0" dirty="0"/>
              <a:t>Převazový vozík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DDEAD0-B19F-4E83-92EA-CFE35FAD13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400" b="1" i="1" u="sng" dirty="0">
                <a:latin typeface="+mj-lt"/>
              </a:rPr>
              <a:t>Horní plocha: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sterilní a čisté pomůcky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sterilizační kontejnery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sterilně balený materiál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desinfekce na ruce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léčebné a oplachové roztoky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DC71BF5-305D-4616-BAD1-7F8A6D339C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400" b="1" i="1" u="sng" dirty="0">
                <a:latin typeface="+mj-lt"/>
              </a:rPr>
              <a:t>Dolní plocha: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emitní misky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rukavice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obinadla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jiné obvazové materiály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FDD5000-E849-45D5-AD67-DD049B540759}"/>
              </a:ext>
            </a:extLst>
          </p:cNvPr>
          <p:cNvSpPr txBox="1"/>
          <p:nvPr/>
        </p:nvSpPr>
        <p:spPr>
          <a:xfrm>
            <a:off x="914398" y="4377688"/>
            <a:ext cx="4157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u="sng" dirty="0">
                <a:latin typeface="+mj-lt"/>
              </a:rPr>
              <a:t>Součástí vozíku je také:</a:t>
            </a:r>
          </a:p>
          <a:p>
            <a:pPr marL="342900" indent="-342900">
              <a:buFontTx/>
              <a:buChar char="-"/>
            </a:pPr>
            <a:r>
              <a:rPr lang="cs-CZ" dirty="0">
                <a:latin typeface="+mj-lt"/>
              </a:rPr>
              <a:t>odpadkový koš na původní krytí</a:t>
            </a:r>
          </a:p>
          <a:p>
            <a:pPr marL="342900" indent="-342900">
              <a:buFontTx/>
              <a:buChar char="-"/>
            </a:pPr>
            <a:r>
              <a:rPr lang="cs-CZ" dirty="0">
                <a:latin typeface="+mj-lt"/>
              </a:rPr>
              <a:t>koš na použité </a:t>
            </a:r>
            <a:r>
              <a:rPr lang="cs-CZ" dirty="0" err="1">
                <a:latin typeface="+mj-lt"/>
              </a:rPr>
              <a:t>emitky</a:t>
            </a:r>
            <a:endParaRPr lang="cs-CZ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cs-CZ" dirty="0">
                <a:latin typeface="+mj-lt"/>
              </a:rPr>
              <a:t>desinfekční dóza na nástroje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EBC0E30-6C50-4F30-AC7C-A2111E6DB779}"/>
              </a:ext>
            </a:extLst>
          </p:cNvPr>
          <p:cNvSpPr txBox="1"/>
          <p:nvPr/>
        </p:nvSpPr>
        <p:spPr>
          <a:xfrm>
            <a:off x="6291998" y="4453189"/>
            <a:ext cx="4157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u="sng" dirty="0">
                <a:latin typeface="+mj-lt"/>
              </a:rPr>
              <a:t>Péče o vozík:</a:t>
            </a:r>
          </a:p>
          <a:p>
            <a:pPr marL="342900" indent="-342900">
              <a:buFontTx/>
              <a:buChar char="-"/>
            </a:pPr>
            <a:r>
              <a:rPr lang="cs-CZ" dirty="0">
                <a:latin typeface="+mj-lt"/>
              </a:rPr>
              <a:t>pod dohledem personálu</a:t>
            </a:r>
          </a:p>
          <a:p>
            <a:pPr marL="342900" indent="-342900">
              <a:buFontTx/>
              <a:buChar char="-"/>
            </a:pPr>
            <a:r>
              <a:rPr lang="cs-CZ" dirty="0">
                <a:latin typeface="+mj-lt"/>
              </a:rPr>
              <a:t>kontrola sterility materiálu</a:t>
            </a:r>
          </a:p>
          <a:p>
            <a:pPr marL="342900" indent="-342900">
              <a:buFontTx/>
              <a:buChar char="-"/>
            </a:pPr>
            <a:r>
              <a:rPr lang="cs-CZ" dirty="0">
                <a:latin typeface="+mj-lt"/>
              </a:rPr>
              <a:t>desinfekce min. 1x za 24 hod.</a:t>
            </a:r>
          </a:p>
        </p:txBody>
      </p:sp>
    </p:spTree>
    <p:extLst>
      <p:ext uri="{BB962C8B-B14F-4D97-AF65-F5344CB8AC3E}">
        <p14:creationId xmlns:p14="http://schemas.microsoft.com/office/powerpoint/2010/main" val="4283348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B26CBBF-5EE2-4D34-806B-8D122829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Pomůcky k převazu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A9AF760-0EEE-4299-9ED7-783676A41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desinfekční roztoky (kožní antiseptika) dle zvyklosti oddělení – Jod, Ajatin, Septonex, H2O2, alkoholové roztoky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>
                <a:latin typeface="+mj-lt"/>
              </a:rPr>
              <a:t>oplachové</a:t>
            </a:r>
            <a:r>
              <a:rPr lang="cs-CZ" sz="2400" dirty="0">
                <a:latin typeface="+mj-lt"/>
              </a:rPr>
              <a:t> roztoky – oplach a zvlhčená </a:t>
            </a:r>
            <a:r>
              <a:rPr lang="cs-CZ" sz="2400" dirty="0" err="1">
                <a:latin typeface="+mj-lt"/>
              </a:rPr>
              <a:t>chron</a:t>
            </a:r>
            <a:r>
              <a:rPr lang="cs-CZ" sz="2400" dirty="0">
                <a:latin typeface="+mj-lt"/>
              </a:rPr>
              <a:t>. ran, k uvolnění přilepeného krytí,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sterilní čtverce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čtverce se savým jádrem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sterilní tampony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ochranné prostředky – pasty, nejčastěji zinkové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tekuté obvazy – u ran bez sekrece, </a:t>
            </a:r>
            <a:r>
              <a:rPr lang="cs-CZ" sz="2400" dirty="0" err="1">
                <a:latin typeface="+mj-lt"/>
              </a:rPr>
              <a:t>Novikov</a:t>
            </a:r>
            <a:r>
              <a:rPr lang="cs-CZ" sz="2400" dirty="0">
                <a:latin typeface="+mj-lt"/>
              </a:rPr>
              <a:t> (briliantová zeleň)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sterilní sety k určitým výkonům – např. extrakce stehů apod.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2396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46A5F6-813D-441E-B327-124959E1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90610"/>
            <a:ext cx="10058400" cy="1450757"/>
          </a:xfrm>
        </p:spPr>
        <p:txBody>
          <a:bodyPr/>
          <a:lstStyle/>
          <a:p>
            <a:r>
              <a:rPr lang="cs-CZ" sz="3600" b="0" dirty="0"/>
              <a:t>Další pomůcky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2469EF-01C4-4724-871D-CF8EF91322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sterilní rouška na krytí rány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stříkačky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různé typy drénů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desinfekce na ruce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sterilní rukavice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obinadla hydrofilová a pružná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jednorázové podložky na ochranu lůžka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medicinální benzin pro odstranění náplastí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84D7FF0-B162-4404-BE14-56DA2C9B43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sterilní štětičky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výtěrové sady pro výtěr z rány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dřevěné špátle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náplasti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obvazový materiál – trojcípé šátky, </a:t>
            </a:r>
            <a:r>
              <a:rPr lang="cs-CZ" sz="2400" dirty="0" err="1">
                <a:latin typeface="+mj-lt"/>
              </a:rPr>
              <a:t>pruban</a:t>
            </a:r>
            <a:r>
              <a:rPr lang="cs-CZ" sz="2400" dirty="0">
                <a:latin typeface="+mj-lt"/>
              </a:rPr>
              <a:t>, vata, apod.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ostatní léčivé prostředky – např. </a:t>
            </a:r>
            <a:r>
              <a:rPr lang="cs-CZ" sz="2400" dirty="0" err="1">
                <a:latin typeface="+mj-lt"/>
              </a:rPr>
              <a:t>Višněvského</a:t>
            </a:r>
            <a:r>
              <a:rPr lang="cs-CZ" sz="2400" dirty="0">
                <a:latin typeface="+mj-lt"/>
              </a:rPr>
              <a:t> balzám, </a:t>
            </a:r>
            <a:r>
              <a:rPr lang="cs-CZ" sz="2400" dirty="0" err="1">
                <a:latin typeface="+mj-lt"/>
              </a:rPr>
              <a:t>Heparoid</a:t>
            </a:r>
            <a:r>
              <a:rPr lang="cs-CZ" sz="2400" dirty="0">
                <a:latin typeface="+mj-lt"/>
              </a:rPr>
              <a:t> mast nebo zásypy</a:t>
            </a:r>
          </a:p>
        </p:txBody>
      </p:sp>
    </p:spTree>
    <p:extLst>
      <p:ext uri="{BB962C8B-B14F-4D97-AF65-F5344CB8AC3E}">
        <p14:creationId xmlns:p14="http://schemas.microsoft.com/office/powerpoint/2010/main" val="2285987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B04A62B-7B49-43AD-9CB5-762E5EAC0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Základní chirurgické nástroje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42CEC05-FC78-4101-A11F-F182106D7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kvalitní nerezavějící ocel, popř. poniklovaná ocel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k opakovanému použití X jednorázové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úchopová část, pracovní část a krček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1C21C87-FA9E-4A0E-9D6C-9073540D7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58" y="865277"/>
            <a:ext cx="4068410" cy="4348481"/>
          </a:xfrm>
          <a:prstGeom prst="rect">
            <a:avLst/>
          </a:prstGeom>
        </p:spPr>
      </p:pic>
      <p:pic>
        <p:nvPicPr>
          <p:cNvPr id="3" name="pa_nastroje_MPEG1">
            <a:hlinkClick r:id="" action="ppaction://media"/>
            <a:extLst>
              <a:ext uri="{FF2B5EF4-FFF2-40B4-BE49-F238E27FC236}">
                <a16:creationId xmlns:a16="http://schemas.microsoft.com/office/drawing/2014/main" id="{613BF676-C00F-4E53-BD63-294B84C2C7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3867" y="3836819"/>
            <a:ext cx="3692554" cy="302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2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9107C-0BC0-402A-9B45-EF19D59D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Drén, drenáž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2129AB-B6A1-4F73-95CD-A310BC6F7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i="1" u="sng" dirty="0">
                <a:latin typeface="+mj-lt"/>
              </a:rPr>
              <a:t>Drenáž </a:t>
            </a:r>
            <a:r>
              <a:rPr lang="cs-CZ" sz="2400" dirty="0">
                <a:latin typeface="+mj-lt"/>
              </a:rPr>
              <a:t>– zajišťuje odvod tekutiny z ran či dutin.</a:t>
            </a:r>
          </a:p>
          <a:p>
            <a:endParaRPr lang="cs-CZ" sz="2400" b="1" i="1" u="sng" dirty="0">
              <a:latin typeface="+mj-lt"/>
            </a:endParaRPr>
          </a:p>
          <a:p>
            <a:r>
              <a:rPr lang="cs-CZ" sz="2400" b="1" i="1" u="sng" dirty="0">
                <a:latin typeface="+mj-lt"/>
              </a:rPr>
              <a:t>Drén</a:t>
            </a:r>
            <a:r>
              <a:rPr lang="cs-CZ" sz="2400" dirty="0">
                <a:latin typeface="+mj-lt"/>
              </a:rPr>
              <a:t> – pomůcka sloužící k odvodu tekutiny.</a:t>
            </a:r>
          </a:p>
          <a:p>
            <a:endParaRPr lang="cs-CZ" sz="2400" b="1" i="1" u="sng" dirty="0">
              <a:latin typeface="+mj-lt"/>
            </a:endParaRPr>
          </a:p>
          <a:p>
            <a:r>
              <a:rPr lang="cs-CZ" sz="2400" b="1" i="1" u="sng" dirty="0">
                <a:latin typeface="+mj-lt"/>
              </a:rPr>
              <a:t>Drenážní systém</a:t>
            </a:r>
            <a:r>
              <a:rPr lang="cs-CZ" sz="2400" dirty="0">
                <a:latin typeface="+mj-lt"/>
              </a:rPr>
              <a:t> – drén + rezervoár ke sběru tekutiny.</a:t>
            </a:r>
            <a:endParaRPr lang="cs-CZ" sz="2400" b="1" i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5628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DF3E0-6840-4669-B5CC-FAAB0DF7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Dělení chirurgických nástrojů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7AFACE-D2A4-4320-BB90-6F5EE315F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610686"/>
            <a:ext cx="10753201" cy="4221314"/>
          </a:xfrm>
        </p:spPr>
        <p:txBody>
          <a:bodyPr>
            <a:noAutofit/>
          </a:bodyPr>
          <a:lstStyle/>
          <a:p>
            <a:r>
              <a:rPr lang="cs-CZ" sz="2400" b="1" i="1" u="sng" dirty="0">
                <a:latin typeface="+mj-lt"/>
              </a:rPr>
              <a:t>Základní: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ostré  X  tupé</a:t>
            </a:r>
          </a:p>
          <a:p>
            <a:endParaRPr lang="cs-CZ" sz="2400" b="1" i="1" u="sng" dirty="0">
              <a:latin typeface="+mj-lt"/>
            </a:endParaRPr>
          </a:p>
          <a:p>
            <a:r>
              <a:rPr lang="cs-CZ" sz="2400" b="1" i="1" u="sng" dirty="0">
                <a:latin typeface="+mj-lt"/>
              </a:rPr>
              <a:t>Dle použití: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úchopové – pinzety,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na tupou preparaci – pinzety, sondy, disektory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na ostrou preparaci – lžičky, skalpely, nůžky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na rozevírání rány – </a:t>
            </a:r>
            <a:r>
              <a:rPr lang="cs-CZ" sz="2400" dirty="0" err="1">
                <a:latin typeface="+mj-lt"/>
              </a:rPr>
              <a:t>rozvěráky</a:t>
            </a:r>
            <a:r>
              <a:rPr lang="cs-CZ" sz="2400" dirty="0">
                <a:latin typeface="+mj-lt"/>
              </a:rPr>
              <a:t>, háky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kostní nástroje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šicí nástroje – jehelec, jehla </a:t>
            </a:r>
            <a:r>
              <a:rPr lang="cs-CZ" sz="2400" dirty="0" err="1">
                <a:latin typeface="+mj-lt"/>
              </a:rPr>
              <a:t>atraumatická</a:t>
            </a:r>
            <a:r>
              <a:rPr lang="cs-CZ" sz="2400" dirty="0">
                <a:latin typeface="+mj-lt"/>
              </a:rPr>
              <a:t> (hrot, tělo a vlisovaný návlek), jehly s ouškem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podvazovací jehla – podvaz tkání a cév - </a:t>
            </a:r>
            <a:r>
              <a:rPr lang="cs-CZ" sz="2400" dirty="0" err="1">
                <a:latin typeface="+mj-lt"/>
              </a:rPr>
              <a:t>Deschampsova</a:t>
            </a:r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2250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00BCDD-69A8-46DB-964C-325ADF639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Šicí materiál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F1FC11-C5CA-4F33-A007-44AF1480F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468073"/>
            <a:ext cx="10753201" cy="4363927"/>
          </a:xfrm>
        </p:spPr>
        <p:txBody>
          <a:bodyPr/>
          <a:lstStyle/>
          <a:p>
            <a:r>
              <a:rPr lang="cs-CZ" sz="2400" dirty="0">
                <a:latin typeface="+mj-lt"/>
              </a:rPr>
              <a:t>- dle druhu, vstřebatelnosti a funkce</a:t>
            </a:r>
          </a:p>
          <a:p>
            <a:endParaRPr lang="cs-CZ" sz="2400" b="1" i="1" u="sng" dirty="0">
              <a:latin typeface="+mj-lt"/>
            </a:endParaRPr>
          </a:p>
          <a:p>
            <a:r>
              <a:rPr lang="cs-CZ" sz="2400" b="1" i="1" u="sng" dirty="0">
                <a:latin typeface="+mj-lt"/>
              </a:rPr>
              <a:t>Přírodní vlákna:</a:t>
            </a:r>
          </a:p>
          <a:p>
            <a:r>
              <a:rPr lang="cs-CZ" sz="2400" dirty="0">
                <a:latin typeface="+mj-lt"/>
              </a:rPr>
              <a:t>- vstřebatelný – catgut, podvaz povrchových cév, šití podkoží, peritonea apod.</a:t>
            </a:r>
          </a:p>
          <a:p>
            <a:r>
              <a:rPr lang="cs-CZ" sz="2400" dirty="0">
                <a:latin typeface="+mj-lt"/>
              </a:rPr>
              <a:t>nevstřebatelný – např. hedvábí, šití kůže, fascie, v gynekologii</a:t>
            </a:r>
          </a:p>
          <a:p>
            <a:endParaRPr lang="cs-CZ" sz="2400" b="1" i="1" u="sng" dirty="0">
              <a:latin typeface="+mj-lt"/>
            </a:endParaRPr>
          </a:p>
          <a:p>
            <a:r>
              <a:rPr lang="cs-CZ" sz="2400" b="1" i="1" u="sng" dirty="0">
                <a:latin typeface="+mj-lt"/>
              </a:rPr>
              <a:t>Syntetická vlákna:</a:t>
            </a:r>
          </a:p>
          <a:p>
            <a:r>
              <a:rPr lang="cs-CZ" sz="2400" dirty="0">
                <a:latin typeface="+mj-lt"/>
              </a:rPr>
              <a:t>- vstřebatelný – </a:t>
            </a:r>
            <a:r>
              <a:rPr lang="cs-CZ" sz="2400" dirty="0" err="1">
                <a:latin typeface="+mj-lt"/>
              </a:rPr>
              <a:t>monolac</a:t>
            </a:r>
            <a:r>
              <a:rPr lang="cs-CZ" sz="2400" dirty="0">
                <a:latin typeface="+mj-lt"/>
              </a:rPr>
              <a:t>, </a:t>
            </a:r>
            <a:r>
              <a:rPr lang="cs-CZ" sz="2400" dirty="0" err="1">
                <a:latin typeface="+mj-lt"/>
              </a:rPr>
              <a:t>chirlac</a:t>
            </a:r>
            <a:r>
              <a:rPr lang="cs-CZ" sz="2400" dirty="0">
                <a:latin typeface="+mj-lt"/>
              </a:rPr>
              <a:t>, </a:t>
            </a:r>
            <a:r>
              <a:rPr lang="cs-CZ" sz="2400" dirty="0" err="1">
                <a:latin typeface="+mj-lt"/>
              </a:rPr>
              <a:t>vicryl</a:t>
            </a:r>
            <a:r>
              <a:rPr lang="cs-CZ" sz="2400" dirty="0">
                <a:latin typeface="+mj-lt"/>
              </a:rPr>
              <a:t>, </a:t>
            </a:r>
            <a:r>
              <a:rPr lang="cs-CZ" sz="2400" dirty="0" err="1">
                <a:latin typeface="+mj-lt"/>
              </a:rPr>
              <a:t>monocryl</a:t>
            </a:r>
            <a:r>
              <a:rPr lang="cs-CZ" sz="2400" dirty="0">
                <a:latin typeface="+mj-lt"/>
              </a:rPr>
              <a:t> – sutura svalů, fascie, měkkých tkání</a:t>
            </a:r>
          </a:p>
          <a:p>
            <a:r>
              <a:rPr lang="cs-CZ" sz="2400" dirty="0">
                <a:latin typeface="+mj-lt"/>
              </a:rPr>
              <a:t>- nevstřebatelný – </a:t>
            </a:r>
            <a:r>
              <a:rPr lang="cs-CZ" sz="2400" dirty="0" err="1">
                <a:latin typeface="+mj-lt"/>
              </a:rPr>
              <a:t>chiralen</a:t>
            </a:r>
            <a:r>
              <a:rPr lang="cs-CZ" sz="2400" dirty="0">
                <a:latin typeface="+mj-lt"/>
              </a:rPr>
              <a:t>, silon, </a:t>
            </a:r>
            <a:r>
              <a:rPr lang="cs-CZ" sz="2400" dirty="0" err="1">
                <a:latin typeface="+mj-lt"/>
              </a:rPr>
              <a:t>ethilon</a:t>
            </a:r>
            <a:r>
              <a:rPr lang="cs-CZ" sz="2400" dirty="0">
                <a:latin typeface="+mj-lt"/>
              </a:rPr>
              <a:t> – kůže, fascie, cévy, …</a:t>
            </a:r>
          </a:p>
          <a:p>
            <a:endParaRPr lang="cs-CZ" sz="2400" b="1" i="1" u="sng" dirty="0">
              <a:latin typeface="+mj-lt"/>
            </a:endParaRPr>
          </a:p>
          <a:p>
            <a:r>
              <a:rPr lang="cs-CZ" sz="2400" b="1" i="1" u="sng" dirty="0">
                <a:latin typeface="+mj-lt"/>
              </a:rPr>
              <a:t>Anorganické materiály:</a:t>
            </a:r>
          </a:p>
          <a:p>
            <a:r>
              <a:rPr lang="cs-CZ" sz="2400" dirty="0">
                <a:latin typeface="+mj-lt"/>
              </a:rPr>
              <a:t>kovové svorky a dráty – šlachy, kůže</a:t>
            </a:r>
          </a:p>
        </p:txBody>
      </p:sp>
    </p:spTree>
    <p:extLst>
      <p:ext uri="{BB962C8B-B14F-4D97-AF65-F5344CB8AC3E}">
        <p14:creationId xmlns:p14="http://schemas.microsoft.com/office/powerpoint/2010/main" val="3791579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506B4-AD40-43A2-9401-AD140F15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Provedení převazu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A187BF-EC81-4A65-B8B7-95B05B1BD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872000"/>
            <a:ext cx="10753201" cy="4478466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+mj-lt"/>
              </a:rPr>
              <a:t>- načasování – první nejpozději za 24 hod, analgetika</a:t>
            </a:r>
          </a:p>
          <a:p>
            <a:r>
              <a:rPr lang="cs-CZ" sz="2400" dirty="0">
                <a:latin typeface="+mj-lt"/>
              </a:rPr>
              <a:t>- prostředí – vyšetřovna, na lůžku, aseptické rány, poslední septické</a:t>
            </a:r>
          </a:p>
          <a:p>
            <a:r>
              <a:rPr lang="cs-CZ" sz="2400" dirty="0">
                <a:latin typeface="+mj-lt"/>
              </a:rPr>
              <a:t>- poloha pacienta</a:t>
            </a:r>
          </a:p>
          <a:p>
            <a:endParaRPr lang="cs-CZ" sz="2400" b="1" i="1" u="sng" dirty="0">
              <a:latin typeface="+mj-lt"/>
            </a:endParaRPr>
          </a:p>
          <a:p>
            <a:r>
              <a:rPr lang="cs-CZ" sz="2400" b="1" i="1" u="sng" dirty="0">
                <a:latin typeface="+mj-lt"/>
              </a:rPr>
              <a:t>Postup:</a:t>
            </a:r>
          </a:p>
          <a:p>
            <a:r>
              <a:rPr lang="cs-CZ" sz="2400" dirty="0">
                <a:latin typeface="+mj-lt"/>
              </a:rPr>
              <a:t>- desinfekce rukou</a:t>
            </a:r>
          </a:p>
          <a:p>
            <a:r>
              <a:rPr lang="cs-CZ" sz="2400" dirty="0">
                <a:latin typeface="+mj-lt"/>
              </a:rPr>
              <a:t>- rukavice</a:t>
            </a:r>
          </a:p>
          <a:p>
            <a:r>
              <a:rPr lang="cs-CZ" sz="2400" dirty="0">
                <a:latin typeface="+mj-lt"/>
              </a:rPr>
              <a:t>- sejmutí krytí</a:t>
            </a:r>
          </a:p>
          <a:p>
            <a:r>
              <a:rPr lang="cs-CZ" sz="2400" dirty="0">
                <a:latin typeface="+mj-lt"/>
              </a:rPr>
              <a:t>- desinfekce rány</a:t>
            </a:r>
          </a:p>
          <a:p>
            <a:r>
              <a:rPr lang="cs-CZ" sz="2400" dirty="0">
                <a:latin typeface="+mj-lt"/>
              </a:rPr>
              <a:t>- případně přelepit</a:t>
            </a:r>
          </a:p>
          <a:p>
            <a:r>
              <a:rPr lang="cs-CZ" sz="2400" dirty="0">
                <a:latin typeface="+mj-lt"/>
              </a:rPr>
              <a:t>- desinfekce rukou</a:t>
            </a:r>
          </a:p>
        </p:txBody>
      </p:sp>
      <p:pic>
        <p:nvPicPr>
          <p:cNvPr id="5" name="Obrázek 4" descr="Obsah obrázku mapa, kreslení&#10;&#10;Popis byl vytvořen automaticky">
            <a:extLst>
              <a:ext uri="{FF2B5EF4-FFF2-40B4-BE49-F238E27FC236}">
                <a16:creationId xmlns:a16="http://schemas.microsoft.com/office/drawing/2014/main" id="{98924A60-E446-42BC-B33E-0EE4C187A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2" y="2553037"/>
            <a:ext cx="5592417" cy="342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04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F4745-599C-4DB9-AC99-67C7952B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Extrakce stehů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792F28E-F5AD-4598-B585-0F51DF38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latin typeface="+mj-lt"/>
              </a:rPr>
              <a:t>- obvykle 7. – 10. den</a:t>
            </a:r>
          </a:p>
          <a:p>
            <a:r>
              <a:rPr lang="cs-CZ" sz="2400" dirty="0">
                <a:latin typeface="+mj-lt"/>
              </a:rPr>
              <a:t>- někdy polovina</a:t>
            </a:r>
          </a:p>
          <a:p>
            <a:r>
              <a:rPr lang="cs-CZ" sz="2400" dirty="0">
                <a:latin typeface="+mj-lt"/>
              </a:rPr>
              <a:t>- sterilní peán či pinzeta a ostré nůžky</a:t>
            </a:r>
          </a:p>
          <a:p>
            <a:r>
              <a:rPr lang="cs-CZ" sz="2400" dirty="0">
                <a:latin typeface="+mj-lt"/>
              </a:rPr>
              <a:t>- desinfekce rány</a:t>
            </a:r>
          </a:p>
          <a:p>
            <a:r>
              <a:rPr lang="cs-CZ" sz="2400" dirty="0">
                <a:latin typeface="+mj-lt"/>
              </a:rPr>
              <a:t>- dále dle typu stehu</a:t>
            </a:r>
          </a:p>
          <a:p>
            <a:r>
              <a:rPr lang="cs-CZ" sz="2400" dirty="0">
                <a:latin typeface="+mj-lt"/>
              </a:rPr>
              <a:t>- desinfekce</a:t>
            </a:r>
          </a:p>
          <a:p>
            <a:r>
              <a:rPr lang="cs-CZ" sz="2400" dirty="0">
                <a:latin typeface="+mj-lt"/>
              </a:rPr>
              <a:t>- ošetření tekutým obvazem nebo sterilní krytí</a:t>
            </a:r>
          </a:p>
        </p:txBody>
      </p:sp>
      <p:pic>
        <p:nvPicPr>
          <p:cNvPr id="9" name="Obrázek 8" descr="Obsah obrázku text, mapa&#10;&#10;Popis byl vytvořen automaticky">
            <a:extLst>
              <a:ext uri="{FF2B5EF4-FFF2-40B4-BE49-F238E27FC236}">
                <a16:creationId xmlns:a16="http://schemas.microsoft.com/office/drawing/2014/main" id="{E307F090-0C36-48FC-97BB-AB7608A20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30" y="1237944"/>
            <a:ext cx="4982270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57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CC1D1A2-5FBE-468F-A4C8-187702FDB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6" y="318782"/>
            <a:ext cx="11274802" cy="6342077"/>
          </a:xfrm>
        </p:spPr>
      </p:pic>
    </p:spTree>
    <p:extLst>
      <p:ext uri="{BB962C8B-B14F-4D97-AF65-F5344CB8AC3E}">
        <p14:creationId xmlns:p14="http://schemas.microsoft.com/office/powerpoint/2010/main" val="137126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BEA04-7C71-44E3-A22C-BAF18A99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Indikace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C0D49A-2C7E-4A8D-AFCD-58F73912F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latin typeface="+mj-lt"/>
              </a:rPr>
              <a:t>- odvod tekutiny či vzduchu z rány, dutiny, orgánu či patologického ložiska</a:t>
            </a:r>
          </a:p>
          <a:p>
            <a:endParaRPr lang="cs-CZ" sz="2400" dirty="0">
              <a:latin typeface="+mj-lt"/>
            </a:endParaRPr>
          </a:p>
          <a:p>
            <a:r>
              <a:rPr lang="cs-CZ" sz="2400" b="1" i="1" u="sng" dirty="0">
                <a:latin typeface="+mj-lt"/>
              </a:rPr>
              <a:t>Důvod založení drénu:</a:t>
            </a:r>
          </a:p>
          <a:p>
            <a:r>
              <a:rPr lang="cs-CZ" sz="2400" dirty="0">
                <a:latin typeface="+mj-lt"/>
              </a:rPr>
              <a:t>- preventivní – předcházení komplikací</a:t>
            </a:r>
          </a:p>
          <a:p>
            <a:r>
              <a:rPr lang="cs-CZ" sz="2400" dirty="0">
                <a:latin typeface="+mj-lt"/>
              </a:rPr>
              <a:t>- terapeutický – již řešíme komplikaci</a:t>
            </a:r>
          </a:p>
          <a:p>
            <a:endParaRPr lang="cs-CZ" sz="2400" dirty="0">
              <a:latin typeface="+mj-lt"/>
            </a:endParaRPr>
          </a:p>
          <a:p>
            <a:r>
              <a:rPr lang="cs-CZ" sz="2400" dirty="0">
                <a:latin typeface="+mj-lt"/>
              </a:rPr>
              <a:t>Monitoring množství a charakteru odváděného materiálu.</a:t>
            </a:r>
          </a:p>
        </p:txBody>
      </p:sp>
    </p:spTree>
    <p:extLst>
      <p:ext uri="{BB962C8B-B14F-4D97-AF65-F5344CB8AC3E}">
        <p14:creationId xmlns:p14="http://schemas.microsoft.com/office/powerpoint/2010/main" val="3477620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AA986-ACB8-4E26-997C-EC6D7358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1" y="812736"/>
            <a:ext cx="10058400" cy="1450757"/>
          </a:xfrm>
        </p:spPr>
        <p:txBody>
          <a:bodyPr/>
          <a:lstStyle/>
          <a:p>
            <a:r>
              <a:rPr lang="cs-CZ" sz="3600" b="0" dirty="0"/>
              <a:t>Dělení drenáží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2B8A7-BD9B-4DEC-A8FB-D8940E68E0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400" b="1" i="1" u="sng" dirty="0">
                <a:latin typeface="+mj-lt"/>
              </a:rPr>
              <a:t>Dle prostředí, </a:t>
            </a:r>
            <a:r>
              <a:rPr lang="cs-CZ" sz="2400" dirty="0">
                <a:latin typeface="+mj-lt"/>
              </a:rPr>
              <a:t>kam je tekutina odváděna:</a:t>
            </a:r>
          </a:p>
          <a:p>
            <a:r>
              <a:rPr lang="cs-CZ" sz="2400" dirty="0">
                <a:latin typeface="+mj-lt"/>
              </a:rPr>
              <a:t>- vnější</a:t>
            </a:r>
          </a:p>
          <a:p>
            <a:r>
              <a:rPr lang="cs-CZ" sz="2400" dirty="0">
                <a:latin typeface="+mj-lt"/>
              </a:rPr>
              <a:t>- vnitřní – redistribuce tekutin</a:t>
            </a:r>
          </a:p>
          <a:p>
            <a:endParaRPr lang="cs-CZ" sz="2400" b="1" i="1" u="sng" dirty="0">
              <a:latin typeface="+mj-lt"/>
            </a:endParaRPr>
          </a:p>
          <a:p>
            <a:r>
              <a:rPr lang="cs-CZ" sz="2400" b="1" i="1" u="sng" dirty="0">
                <a:latin typeface="+mj-lt"/>
              </a:rPr>
              <a:t>Dle použitého materiálu:</a:t>
            </a:r>
          </a:p>
          <a:p>
            <a:r>
              <a:rPr lang="cs-CZ" sz="2400" dirty="0">
                <a:latin typeface="+mj-lt"/>
              </a:rPr>
              <a:t> - přírodní, syntetické, tkaniny</a:t>
            </a:r>
          </a:p>
          <a:p>
            <a:endParaRPr lang="cs-CZ" sz="2400" b="1" i="1" u="sng" dirty="0">
              <a:latin typeface="+mj-lt"/>
            </a:endParaRPr>
          </a:p>
          <a:p>
            <a:r>
              <a:rPr lang="cs-CZ" sz="2400" b="1" i="1" u="sng" dirty="0">
                <a:latin typeface="+mj-lt"/>
              </a:rPr>
              <a:t>Dle způsobu odběru tekutin:</a:t>
            </a:r>
            <a:endParaRPr lang="cs-CZ" sz="2400" dirty="0">
              <a:latin typeface="+mj-lt"/>
            </a:endParaRPr>
          </a:p>
          <a:p>
            <a:r>
              <a:rPr lang="cs-CZ" sz="2400" dirty="0">
                <a:latin typeface="+mj-lt"/>
              </a:rPr>
              <a:t>- pasivní – spádový, mulový</a:t>
            </a:r>
          </a:p>
          <a:p>
            <a:r>
              <a:rPr lang="cs-CZ" sz="2400" dirty="0">
                <a:latin typeface="+mj-lt"/>
              </a:rPr>
              <a:t>- aktivní – např. podtlakový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1A5884C-5F9A-46A5-A8AD-0A4E43D94D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400" b="1" i="1" u="sng" dirty="0">
                <a:latin typeface="+mj-lt"/>
              </a:rPr>
              <a:t>Dle mechanismu účinku:</a:t>
            </a:r>
            <a:endParaRPr lang="cs-CZ" sz="2400" dirty="0">
              <a:latin typeface="+mj-lt"/>
            </a:endParaRPr>
          </a:p>
          <a:p>
            <a:r>
              <a:rPr lang="cs-CZ" sz="2400" dirty="0">
                <a:latin typeface="+mj-lt"/>
              </a:rPr>
              <a:t>- kapilární</a:t>
            </a:r>
          </a:p>
          <a:p>
            <a:r>
              <a:rPr lang="cs-CZ" sz="2400" dirty="0">
                <a:latin typeface="+mj-lt"/>
              </a:rPr>
              <a:t>- podtlakové</a:t>
            </a:r>
          </a:p>
          <a:p>
            <a:r>
              <a:rPr lang="cs-CZ" sz="2400" dirty="0">
                <a:latin typeface="+mj-lt"/>
              </a:rPr>
              <a:t>- gravitační</a:t>
            </a:r>
          </a:p>
          <a:p>
            <a:r>
              <a:rPr lang="cs-CZ" sz="2400" dirty="0">
                <a:latin typeface="+mj-lt"/>
              </a:rPr>
              <a:t>- přepadové</a:t>
            </a:r>
          </a:p>
          <a:p>
            <a:endParaRPr lang="cs-CZ" sz="2400" b="1" i="1" u="sng" dirty="0">
              <a:latin typeface="+mj-lt"/>
            </a:endParaRPr>
          </a:p>
          <a:p>
            <a:r>
              <a:rPr lang="cs-CZ" sz="2400" b="1" i="1" u="sng" dirty="0">
                <a:latin typeface="+mj-lt"/>
              </a:rPr>
              <a:t>Dle tvaru:</a:t>
            </a:r>
          </a:p>
          <a:p>
            <a:r>
              <a:rPr lang="cs-CZ" sz="2400" dirty="0">
                <a:latin typeface="+mj-lt"/>
              </a:rPr>
              <a:t>- hadicové</a:t>
            </a:r>
          </a:p>
          <a:p>
            <a:r>
              <a:rPr lang="cs-CZ" sz="2400" dirty="0">
                <a:latin typeface="+mj-lt"/>
              </a:rPr>
              <a:t>- žlábkové</a:t>
            </a:r>
          </a:p>
          <a:p>
            <a:r>
              <a:rPr lang="cs-CZ" sz="2400" dirty="0">
                <a:latin typeface="+mj-lt"/>
              </a:rPr>
              <a:t>- proužkové.</a:t>
            </a:r>
          </a:p>
        </p:txBody>
      </p:sp>
    </p:spTree>
    <p:extLst>
      <p:ext uri="{BB962C8B-B14F-4D97-AF65-F5344CB8AC3E}">
        <p14:creationId xmlns:p14="http://schemas.microsoft.com/office/powerpoint/2010/main" val="128242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F620ECB-4FEE-435D-AEA5-0A6B2E901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Spádová (gravitační) drenáž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F2F970F-181C-4C65-B834-C98F966DE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sekret odsáván ve směru přirozeného spádu (v břišní chirurgii)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fixován ke kůži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hadice je napojena na sběrný systém, např. sáček – Robinsonova drenáž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nízké odpady – zkrácení hadice – sekret zachycován do mulových čtverců – vzlínavá drenáž.</a:t>
            </a:r>
          </a:p>
        </p:txBody>
      </p:sp>
    </p:spTree>
    <p:extLst>
      <p:ext uri="{BB962C8B-B14F-4D97-AF65-F5344CB8AC3E}">
        <p14:creationId xmlns:p14="http://schemas.microsoft.com/office/powerpoint/2010/main" val="90081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D1714A-EEA4-4CF3-ACE8-2C860C8C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Vzlínavá drenáž (kapilární, cigaretová)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65A366-69C9-4AA6-9BFB-8F3EAF64E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cs-CZ" sz="2400" dirty="0">
                <a:latin typeface="+mj-lt"/>
              </a:rPr>
              <a:t>na principu kapilárního nasávání</a:t>
            </a:r>
          </a:p>
          <a:p>
            <a:pPr marL="342900" indent="-342900">
              <a:buFontTx/>
              <a:buChar char="-"/>
            </a:pPr>
            <a:endParaRPr lang="cs-CZ" sz="2400" dirty="0">
              <a:latin typeface="+mj-lt"/>
            </a:endParaRPr>
          </a:p>
          <a:p>
            <a:r>
              <a:rPr lang="cs-CZ" sz="2400" i="1" dirty="0">
                <a:latin typeface="+mj-lt"/>
              </a:rPr>
              <a:t>Rukavicový drén </a:t>
            </a:r>
            <a:r>
              <a:rPr lang="cs-CZ" sz="2400" dirty="0">
                <a:latin typeface="+mj-lt"/>
              </a:rPr>
              <a:t>– </a:t>
            </a:r>
            <a:r>
              <a:rPr lang="cs-CZ" sz="2400" dirty="0" err="1">
                <a:latin typeface="+mj-lt"/>
              </a:rPr>
              <a:t>odtřižený</a:t>
            </a:r>
            <a:r>
              <a:rPr lang="cs-CZ" sz="2400" dirty="0">
                <a:latin typeface="+mj-lt"/>
              </a:rPr>
              <a:t> obdélník z rukavice.</a:t>
            </a:r>
          </a:p>
          <a:p>
            <a:endParaRPr lang="cs-CZ" sz="2400" dirty="0">
              <a:latin typeface="+mj-lt"/>
            </a:endParaRPr>
          </a:p>
          <a:p>
            <a:r>
              <a:rPr lang="cs-CZ" sz="2400" i="1" dirty="0">
                <a:latin typeface="+mj-lt"/>
              </a:rPr>
              <a:t>Mulový drén </a:t>
            </a:r>
            <a:r>
              <a:rPr lang="cs-CZ" sz="2400" dirty="0">
                <a:latin typeface="+mj-lt"/>
              </a:rPr>
              <a:t>– pruhy obinadla naskládané do úzkého pruhu 1 – 1,5 cm.</a:t>
            </a:r>
          </a:p>
          <a:p>
            <a:endParaRPr lang="cs-CZ" sz="2400" dirty="0">
              <a:latin typeface="+mj-lt"/>
            </a:endParaRPr>
          </a:p>
          <a:p>
            <a:r>
              <a:rPr lang="cs-CZ" sz="2400" i="1" dirty="0" err="1">
                <a:latin typeface="+mj-lt"/>
              </a:rPr>
              <a:t>Penrose</a:t>
            </a:r>
            <a:r>
              <a:rPr lang="cs-CZ" sz="2400" i="1" dirty="0">
                <a:latin typeface="+mj-lt"/>
              </a:rPr>
              <a:t> drény </a:t>
            </a:r>
            <a:r>
              <a:rPr lang="cs-CZ" sz="2400" dirty="0">
                <a:latin typeface="+mj-lt"/>
              </a:rPr>
              <a:t>– systém úzkých trubiček nebo měkká flexibilní širší trubice.</a:t>
            </a:r>
          </a:p>
          <a:p>
            <a:endParaRPr lang="cs-CZ" sz="2400" dirty="0">
              <a:latin typeface="+mj-lt"/>
            </a:endParaRPr>
          </a:p>
          <a:p>
            <a:r>
              <a:rPr lang="cs-CZ" sz="2400" dirty="0">
                <a:latin typeface="+mj-lt"/>
              </a:rPr>
              <a:t>Při vyšší viskozitě sekretu  - omezená účinnost kapilární drenáže.</a:t>
            </a:r>
          </a:p>
          <a:p>
            <a:endParaRPr lang="cs-CZ" sz="2400" dirty="0">
              <a:latin typeface="+mj-lt"/>
            </a:endParaRPr>
          </a:p>
        </p:txBody>
      </p:sp>
      <p:pic>
        <p:nvPicPr>
          <p:cNvPr id="5" name="Obrázek 4" descr="Obsah obrázku hřeben&#10;&#10;Popis byl vytvořen automaticky">
            <a:extLst>
              <a:ext uri="{FF2B5EF4-FFF2-40B4-BE49-F238E27FC236}">
                <a16:creationId xmlns:a16="http://schemas.microsoft.com/office/drawing/2014/main" id="{85F2E513-C39A-43A2-B690-1C2E39811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77" y="73980"/>
            <a:ext cx="30384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70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1C545-2E11-4541-913A-A49CCFFDC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T- drén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1681AD-348F-4B84-BB81-98FFE9404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k drénování žlučových cest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kratší ramena do žlučovodů a delší vně a spojeno se sběrným sáčkem</a:t>
            </a:r>
          </a:p>
        </p:txBody>
      </p:sp>
      <p:pic>
        <p:nvPicPr>
          <p:cNvPr id="9" name="Obrázek 8" descr="Obsah obrázku dvojice, bílá, voda, zrcadlo&#10;&#10;Popis byl vytvořen automaticky">
            <a:extLst>
              <a:ext uri="{FF2B5EF4-FFF2-40B4-BE49-F238E27FC236}">
                <a16:creationId xmlns:a16="http://schemas.microsoft.com/office/drawing/2014/main" id="{BAE4FEB8-C47A-4CDD-960C-3AFBEC544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02" y="3435316"/>
            <a:ext cx="4129477" cy="30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24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D76D63-A5FB-43D6-BCE1-1EF135F5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 err="1"/>
              <a:t>Pigtail</a:t>
            </a:r>
            <a:r>
              <a:rPr lang="cs-CZ" sz="3600" b="0" dirty="0"/>
              <a:t> drén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0B6308-D46F-4FBC-85B8-970AA4893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z tužší syntetické hmoty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drenáž jaterního abscesu nebo </a:t>
            </a:r>
            <a:r>
              <a:rPr lang="cs-CZ" sz="2400" dirty="0" err="1">
                <a:latin typeface="+mj-lt"/>
              </a:rPr>
              <a:t>nefrostomie</a:t>
            </a:r>
            <a:endParaRPr lang="cs-CZ" sz="24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spojen se sběrným sáčkem nebo otevřen do čtverců</a:t>
            </a:r>
          </a:p>
        </p:txBody>
      </p:sp>
      <p:pic>
        <p:nvPicPr>
          <p:cNvPr id="5" name="Obrázek 4" descr="Obsah obrázku objekt, bílá&#10;&#10;Popis byl vytvořen automaticky">
            <a:extLst>
              <a:ext uri="{FF2B5EF4-FFF2-40B4-BE49-F238E27FC236}">
                <a16:creationId xmlns:a16="http://schemas.microsoft.com/office/drawing/2014/main" id="{66E902A0-4A9C-41F0-A5A9-8779CEC6F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25" y="3099147"/>
            <a:ext cx="4873150" cy="362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9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63704-BCDA-4081-8AFE-A2EEA12E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 err="1"/>
              <a:t>Proplachová</a:t>
            </a:r>
            <a:r>
              <a:rPr lang="cs-CZ" sz="3600" b="0" dirty="0"/>
              <a:t> drenáž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84542C-E2F3-4E60-B2F2-6A5DF03E4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zejména ve viscerální chirurgii, např. při peritonitidě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do dutiny břišní bývá zavedeno více drénů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některé slouží k laváži, jiné k drenáži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výplachové roztoky – </a:t>
            </a:r>
            <a:r>
              <a:rPr lang="cs-CZ" sz="2400" dirty="0" err="1">
                <a:latin typeface="+mj-lt"/>
              </a:rPr>
              <a:t>povidon</a:t>
            </a:r>
            <a:r>
              <a:rPr lang="cs-CZ" sz="2400" dirty="0">
                <a:latin typeface="+mj-lt"/>
              </a:rPr>
              <a:t> jod, H2O2, FR apod.</a:t>
            </a:r>
          </a:p>
        </p:txBody>
      </p:sp>
    </p:spTree>
    <p:extLst>
      <p:ext uri="{BB962C8B-B14F-4D97-AF65-F5344CB8AC3E}">
        <p14:creationId xmlns:p14="http://schemas.microsoft.com/office/powerpoint/2010/main" val="246978614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.potx" id="{1927B253-FB08-41F5-B38D-80E9F802FC2D}" vid="{7C5ABD59-4F0A-4D9D-A126-85E5800F092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E5651468A3D4B90D1EC95A79DCF21" ma:contentTypeVersion="12" ma:contentTypeDescription="Vytvoří nový dokument" ma:contentTypeScope="" ma:versionID="41a5a22b5f6957070628bb1f196bf70a">
  <xsd:schema xmlns:xsd="http://www.w3.org/2001/XMLSchema" xmlns:xs="http://www.w3.org/2001/XMLSchema" xmlns:p="http://schemas.microsoft.com/office/2006/metadata/properties" xmlns:ns3="567f2e8e-f82b-4e20-adde-3167ac8dcb2e" xmlns:ns4="1be74145-1369-4350-a552-f90e39977260" targetNamespace="http://schemas.microsoft.com/office/2006/metadata/properties" ma:root="true" ma:fieldsID="cab981897b0b28a950dfb81227713704" ns3:_="" ns4:_="">
    <xsd:import namespace="567f2e8e-f82b-4e20-adde-3167ac8dcb2e"/>
    <xsd:import namespace="1be74145-1369-4350-a552-f90e399772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ingHintHash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f2e8e-f82b-4e20-adde-3167ac8d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e74145-1369-4350-a552-f90e399772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8" nillable="true" ma:displayName="Hodnota hash upozornění na sdílení" ma:hidden="true" ma:internalName="SharingHintHash" ma:readOnly="true">
      <xsd:simpleType>
        <xsd:restriction base="dms:Text"/>
      </xsd:simple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9388AA-11A8-4627-9C79-8D01C7E50F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f2e8e-f82b-4e20-adde-3167ac8dcb2e"/>
    <ds:schemaRef ds:uri="1be74145-1369-4350-a552-f90e399772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C0E2EE-D350-46A2-A4D6-A2EFB2FCD0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300DBE-33DC-4C26-B9A4-3223DED76342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567f2e8e-f82b-4e20-adde-3167ac8dcb2e"/>
    <ds:schemaRef ds:uri="http://www.w3.org/XML/1998/namespace"/>
    <ds:schemaRef ds:uri="http://purl.org/dc/dcmitype/"/>
    <ds:schemaRef ds:uri="http://schemas.microsoft.com/office/infopath/2007/PartnerControls"/>
    <ds:schemaRef ds:uri="1be74145-1369-4350-a552-f90e3997726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prezentace-med-cz-4-3</Template>
  <TotalTime>188</TotalTime>
  <Words>953</Words>
  <Application>Microsoft Office PowerPoint</Application>
  <PresentationFormat>Širokoúhlá obrazovka</PresentationFormat>
  <Paragraphs>197</Paragraphs>
  <Slides>24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Tahoma</vt:lpstr>
      <vt:lpstr>Wingdings</vt:lpstr>
      <vt:lpstr>Prezentace_MU_CZ</vt:lpstr>
      <vt:lpstr>Drény a drenážní systémy</vt:lpstr>
      <vt:lpstr>Drén, drenáž</vt:lpstr>
      <vt:lpstr>Indikace</vt:lpstr>
      <vt:lpstr>Dělení drenáží</vt:lpstr>
      <vt:lpstr>Spádová (gravitační) drenáž</vt:lpstr>
      <vt:lpstr>Vzlínavá drenáž (kapilární, cigaretová)</vt:lpstr>
      <vt:lpstr>T- drén</vt:lpstr>
      <vt:lpstr>Pigtail drén</vt:lpstr>
      <vt:lpstr>Proplachová drenáž</vt:lpstr>
      <vt:lpstr>Podtlaková drenáž</vt:lpstr>
      <vt:lpstr>Péče o pac. s drénem</vt:lpstr>
      <vt:lpstr>Hrudní drenáž</vt:lpstr>
      <vt:lpstr>Prezentace aplikace PowerPoint</vt:lpstr>
      <vt:lpstr>Převazy ran, převazový vozík</vt:lpstr>
      <vt:lpstr>Účel převazu</vt:lpstr>
      <vt:lpstr>Převazový vozík</vt:lpstr>
      <vt:lpstr>Pomůcky k převazu</vt:lpstr>
      <vt:lpstr>Další pomůcky</vt:lpstr>
      <vt:lpstr>Základní chirurgické nástroje</vt:lpstr>
      <vt:lpstr>Dělení chirurgických nástrojů</vt:lpstr>
      <vt:lpstr>Šicí materiál</vt:lpstr>
      <vt:lpstr>Provedení převazu</vt:lpstr>
      <vt:lpstr>Extrakce stehů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Převazy ran, převazový vozík</dc:title>
  <dc:creator>Lenka Veselá</dc:creator>
  <cp:lastModifiedBy>Lenka Veselá</cp:lastModifiedBy>
  <cp:revision>15</cp:revision>
  <dcterms:created xsi:type="dcterms:W3CDTF">2019-12-15T17:53:09Z</dcterms:created>
  <dcterms:modified xsi:type="dcterms:W3CDTF">2021-01-06T13:05:45Z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0x01010008FE5651468A3D4B90D1EC95A79DCF21</vt:lpwstr>
  </property>
</Properties>
</file>