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8" r:id="rId12"/>
    <p:sldId id="267" r:id="rId13"/>
    <p:sldId id="269" r:id="rId14"/>
    <p:sldId id="264" r:id="rId15"/>
    <p:sldId id="270" r:id="rId16"/>
    <p:sldId id="283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01.12.2020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962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01.12.2020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4735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01.12.2020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3113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01.12.2020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9685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01.12.2020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5256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01.12.2020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2192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01.12.2020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7830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01.12.2020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6174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01.12.2020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420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01.12.2020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7318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01.12.2020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3224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EA1C9-6DB5-4336-BC76-A349C8625767}" type="datetimeFigureOut">
              <a:rPr lang="cs-CZ" smtClean="0"/>
              <a:t>01.12.2020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2042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/url?sa=i&amp;rct=j&amp;q=&amp;esrc=s&amp;source=images&amp;cd=&amp;cad=rja&amp;uact=8&amp;ved=2ahUKEwjG7ealgczbAhUGYVAKHQqnA1MQjRx6BAgBEAU&amp;url=http://luciehola.cz/blog/2017/06/23/svatba-lucile-pavla-zamek-jablonna-hotel-karlov/&amp;psig=AOvVaw0CjNtTAg6OJ9a5UIuqPb05&amp;ust=1528820215258896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/url?sa=i&amp;rct=j&amp;q=&amp;esrc=s&amp;source=images&amp;cd=&amp;cad=rja&amp;uact=8&amp;ved=2ahUKEwjG7ealgczbAhUGYVAKHQqnA1MQjRx6BAgBEAU&amp;url=http://luciehola.cz/blog/2017/06/23/svatba-lucile-pavla-zamek-jablonna-hotel-karlov/&amp;psig=AOvVaw0CjNtTAg6OJ9a5UIuqPb05&amp;ust=152882021525889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://www.google.com/url?sa=i&amp;rct=j&amp;q=&amp;esrc=s&amp;source=images&amp;cd=&amp;cad=rja&amp;uact=8&amp;ved=2ahUKEwjL_pK2gszbAhVSJlAKHRgMAEwQjRx6BAgBEAU&amp;url=http://www.thefiscaltimes.com/Articles/2011/07/26/Rich-Baby-Poor-Baby-Why-Overspending-on-Kids-Is-a-Waste&amp;psig=AOvVaw1FiA33Eu_eYXCoP6mqbyIN&amp;ust=1528820336218818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hyperlink" Target="http://www.google.com/url?sa=i&amp;rct=j&amp;q=&amp;esrc=s&amp;source=images&amp;cd=&amp;cad=rja&amp;uact=8&amp;ved=2ahUKEwjG7ealgczbAhUGYVAKHQqnA1MQjRx6BAgBEAU&amp;url=http://luciehola.cz/blog/2017/06/23/svatba-lucile-pavla-zamek-jablonna-hotel-karlov/&amp;psig=AOvVaw0CjNtTAg6OJ9a5UIuqPb05&amp;ust=152882021525889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url?sa=i&amp;rct=j&amp;q=&amp;esrc=s&amp;source=images&amp;cd=&amp;cad=rja&amp;uact=8&amp;ved=2ahUKEwjIr9bOg8zbAhUEbVAKHd0ZAYwQjRx6BAgBEAU&amp;url=https://www.dreamstime.com/royalty-free-stock-image-secretary-boss-image5605606&amp;psig=AOvVaw3zuUdUwriU5jJ_0CjT_aND&amp;ust=1528820672380169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://www.google.com/url?sa=i&amp;rct=j&amp;q=&amp;esrc=s&amp;source=images&amp;cd=&amp;cad=rja&amp;uact=8&amp;ved=2ahUKEwjL_pK2gszbAhVSJlAKHRgMAEwQjRx6BAgBEAU&amp;url=http://www.thefiscaltimes.com/Articles/2011/07/26/Rich-Baby-Poor-Baby-Why-Overspending-on-Kids-Is-a-Waste&amp;psig=AOvVaw1FiA33Eu_eYXCoP6mqbyIN&amp;ust=1528820336218818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url?sa=i&amp;rct=j&amp;q=&amp;esrc=s&amp;source=images&amp;cd=&amp;cad=rja&amp;uact=8&amp;ved=2ahUKEwjwy7y-hczbAhXLblAKHaKwD74QjRx6BAgBEAU&amp;url=https://today.mims.com/what-can-be-done-to-improve-the-doctor-nurse-relationship-&amp;psig=AOvVaw30NQ2Is42AKg04NGE67gmv&amp;ust=1528821349957870" TargetMode="External"/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hyperlink" Target="http://www.google.com/url?sa=i&amp;rct=j&amp;q=&amp;esrc=s&amp;source=images&amp;cd=&amp;cad=rja&amp;uact=8&amp;ved=2ahUKEwjG7ealgczbAhUGYVAKHQqnA1MQjRx6BAgBEAU&amp;url=http://luciehola.cz/blog/2017/06/23/svatba-lucile-pavla-zamek-jablonna-hotel-karlov/&amp;psig=AOvVaw0CjNtTAg6OJ9a5UIuqPb05&amp;ust=152882021525889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url?sa=i&amp;rct=j&amp;q=&amp;esrc=s&amp;source=images&amp;cd=&amp;cad=rja&amp;uact=8&amp;ved=2ahUKEwjIr9bOg8zbAhUEbVAKHd0ZAYwQjRx6BAgBEAU&amp;url=https://www.dreamstime.com/royalty-free-stock-image-secretary-boss-image5605606&amp;psig=AOvVaw3zuUdUwriU5jJ_0CjT_aND&amp;ust=1528820672380169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://www.google.com/url?sa=i&amp;rct=j&amp;q=&amp;esrc=s&amp;source=images&amp;cd=&amp;cad=rja&amp;uact=8&amp;ved=2ahUKEwjL_pK2gszbAhVSJlAKHRgMAEwQjRx6BAgBEAU&amp;url=http://www.thefiscaltimes.com/Articles/2011/07/26/Rich-Baby-Poor-Baby-Why-Overspending-on-Kids-Is-a-Waste&amp;psig=AOvVaw1FiA33Eu_eYXCoP6mqbyIN&amp;ust=1528820336218818" TargetMode="External"/><Relationship Id="rId9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url?sa=i&amp;rct=j&amp;q=&amp;esrc=s&amp;source=images&amp;cd=&amp;cad=rja&amp;uact=8&amp;ved=2ahUKEwjwy7y-hczbAhXLblAKHaKwD74QjRx6BAgBEAU&amp;url=https://today.mims.com/what-can-be-done-to-improve-the-doctor-nurse-relationship-&amp;psig=AOvVaw30NQ2Is42AKg04NGE67gmv&amp;ust=1528821349957870" TargetMode="External"/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hyperlink" Target="http://www.google.com/url?sa=i&amp;rct=j&amp;q=&amp;esrc=s&amp;source=images&amp;cd=&amp;cad=rja&amp;uact=8&amp;ved=2ahUKEwjG7ealgczbAhUGYVAKHQqnA1MQjRx6BAgBEAU&amp;url=http://luciehola.cz/blog/2017/06/23/svatba-lucile-pavla-zamek-jablonna-hotel-karlov/&amp;psig=AOvVaw0CjNtTAg6OJ9a5UIuqPb05&amp;ust=152882021525889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url?sa=i&amp;rct=j&amp;q=&amp;esrc=s&amp;source=images&amp;cd=&amp;cad=rja&amp;uact=8&amp;ved=2ahUKEwjIr9bOg8zbAhUEbVAKHd0ZAYwQjRx6BAgBEAU&amp;url=https://www.dreamstime.com/royalty-free-stock-image-secretary-boss-image5605606&amp;psig=AOvVaw3zuUdUwriU5jJ_0CjT_aND&amp;ust=1528820672380169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://www.google.com/url?sa=i&amp;rct=j&amp;q=&amp;esrc=s&amp;source=images&amp;cd=&amp;cad=rja&amp;uact=8&amp;ved=2ahUKEwjL_pK2gszbAhVSJlAKHRgMAEwQjRx6BAgBEAU&amp;url=http://www.thefiscaltimes.com/Articles/2011/07/26/Rich-Baby-Poor-Baby-Why-Overspending-on-Kids-Is-a-Waste&amp;psig=AOvVaw1FiA33Eu_eYXCoP6mqbyIN&amp;ust=1528820336218818" TargetMode="External"/><Relationship Id="rId9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063117F2-2389-43F7-978F-EA0F49B16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06" y="277484"/>
            <a:ext cx="1277115" cy="982982"/>
          </a:xfrm>
          <a:prstGeom prst="rect">
            <a:avLst/>
          </a:prstGeom>
        </p:spPr>
      </p:pic>
      <p:cxnSp>
        <p:nvCxnSpPr>
          <p:cNvPr id="5" name="Přímá spojnice 4"/>
          <p:cNvCxnSpPr/>
          <p:nvPr/>
        </p:nvCxnSpPr>
        <p:spPr>
          <a:xfrm flipV="1">
            <a:off x="0" y="1330036"/>
            <a:ext cx="12192000" cy="114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6597650"/>
            <a:ext cx="12192000" cy="260350"/>
          </a:xfrm>
          <a:prstGeom prst="rect">
            <a:avLst/>
          </a:prstGeom>
          <a:solidFill>
            <a:srgbClr val="0000D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cs-CZ">
                <a:solidFill>
                  <a:schemeClr val="bg1"/>
                </a:solidFill>
                <a:latin typeface="Verdana" pitchFamily="34" charset="0"/>
              </a:rPr>
              <a:t>www.fss.muni.cz   </a:t>
            </a:r>
          </a:p>
        </p:txBody>
      </p:sp>
      <p:sp>
        <p:nvSpPr>
          <p:cNvPr id="9" name="TextovéPole 1"/>
          <p:cNvSpPr txBox="1">
            <a:spLocks noChangeArrowheads="1"/>
          </p:cNvSpPr>
          <p:nvPr/>
        </p:nvSpPr>
        <p:spPr bwMode="auto">
          <a:xfrm>
            <a:off x="421645" y="1753986"/>
            <a:ext cx="11399053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600" b="1" dirty="0">
                <a:latin typeface="Segoe UI Semibold" pitchFamily="34" charset="0"/>
              </a:rPr>
              <a:t>Místo úvodu, </a:t>
            </a:r>
            <a:r>
              <a:rPr lang="cs-CZ" sz="3600" b="1" dirty="0" smtClean="0">
                <a:latin typeface="Segoe UI Semibold" pitchFamily="34" charset="0"/>
              </a:rPr>
              <a:t>organizace</a:t>
            </a:r>
            <a:endParaRPr lang="cs-CZ" sz="3600" b="1" dirty="0">
              <a:latin typeface="Segoe UI Semibold" pitchFamily="34" charset="0"/>
            </a:endParaRPr>
          </a:p>
          <a:p>
            <a:r>
              <a:rPr lang="cs-CZ" sz="2400" b="1" dirty="0">
                <a:latin typeface="Segoe UI Semibold" pitchFamily="34" charset="0"/>
              </a:rPr>
              <a:t>Sociologie</a:t>
            </a:r>
          </a:p>
          <a:p>
            <a:r>
              <a:rPr lang="cs-CZ" sz="2000" dirty="0">
                <a:latin typeface="Segoe UI Semibold" pitchFamily="34" charset="0"/>
              </a:rPr>
              <a:t>(Porodní asistentky – PS)</a:t>
            </a:r>
          </a:p>
          <a:p>
            <a:r>
              <a:rPr lang="cs-CZ" sz="2000" dirty="0">
                <a:latin typeface="Segoe UI Semibold" pitchFamily="34" charset="0"/>
              </a:rPr>
              <a:t>(Zdravotničtí záchranáři – PS)</a:t>
            </a:r>
          </a:p>
          <a:p>
            <a:endParaRPr lang="cs-CZ" sz="2800" dirty="0">
              <a:latin typeface="Segoe UI Semibold" pitchFamily="34" charset="0"/>
            </a:endParaRPr>
          </a:p>
          <a:p>
            <a:endParaRPr lang="cs-CZ" sz="2800" dirty="0">
              <a:latin typeface="Segoe UI Semibold" pitchFamily="34" charset="0"/>
            </a:endParaRPr>
          </a:p>
          <a:p>
            <a:endParaRPr lang="cs-CZ" sz="2800" dirty="0">
              <a:latin typeface="Segoe UI Semibold" pitchFamily="34" charset="0"/>
            </a:endParaRPr>
          </a:p>
          <a:p>
            <a:pPr algn="r"/>
            <a:r>
              <a:rPr lang="cs-CZ" sz="2200" dirty="0">
                <a:latin typeface="Segoe UI" pitchFamily="34" charset="0"/>
                <a:cs typeface="Segoe UI" pitchFamily="34" charset="0"/>
              </a:rPr>
              <a:t>Tomáš Doseděl</a:t>
            </a:r>
          </a:p>
          <a:p>
            <a:pPr algn="r"/>
            <a:r>
              <a:rPr lang="cs-CZ" sz="2200" dirty="0">
                <a:latin typeface="Segoe UI" pitchFamily="34" charset="0"/>
                <a:cs typeface="Segoe UI" pitchFamily="34" charset="0"/>
              </a:rPr>
              <a:t>dosedel@fss.muni.cz</a:t>
            </a:r>
          </a:p>
        </p:txBody>
      </p:sp>
    </p:spTree>
    <p:extLst>
      <p:ext uri="{BB962C8B-B14F-4D97-AF65-F5344CB8AC3E}">
        <p14:creationId xmlns:p14="http://schemas.microsoft.com/office/powerpoint/2010/main" val="272925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 čemu je to dobré dnes?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Pořád žijeme v době modernity (post-modernity), která je složitá</a:t>
            </a:r>
          </a:p>
          <a:p>
            <a:r>
              <a:rPr lang="cs-CZ" dirty="0"/>
              <a:t>Jsme součástí společnosti, která nás ovlivňuje, ať chceme nebo ne</a:t>
            </a:r>
          </a:p>
        </p:txBody>
      </p:sp>
    </p:spTree>
    <p:extLst>
      <p:ext uri="{BB962C8B-B14F-4D97-AF65-F5344CB8AC3E}">
        <p14:creationId xmlns:p14="http://schemas.microsoft.com/office/powerpoint/2010/main" val="37129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 čemu je to dobré dnes?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Pořád žijeme v době modernity (post-modernity), která je složitá</a:t>
            </a:r>
          </a:p>
          <a:p>
            <a:r>
              <a:rPr lang="cs-CZ" dirty="0"/>
              <a:t>Jsme součástí společnosti, která nás ovlivňuje, ať chceme nebo ne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237" y="3424237"/>
            <a:ext cx="9525" cy="952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1809" y="2816944"/>
            <a:ext cx="6030191" cy="434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22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 čemu je to dobré dnes?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Pořád žijeme v době modernity (post-modernity), která je složitá</a:t>
            </a:r>
          </a:p>
          <a:p>
            <a:r>
              <a:rPr lang="cs-CZ" dirty="0"/>
              <a:t>Jsme součástí společnosti, která nás ovlivňuje, ať chceme nebo ne</a:t>
            </a:r>
          </a:p>
          <a:p>
            <a:r>
              <a:rPr lang="cs-CZ" dirty="0"/>
              <a:t>I věci, které jsou na první pohled exaktní, mají společenské přesahy</a:t>
            </a:r>
          </a:p>
        </p:txBody>
      </p:sp>
    </p:spTree>
    <p:extLst>
      <p:ext uri="{BB962C8B-B14F-4D97-AF65-F5344CB8AC3E}">
        <p14:creationId xmlns:p14="http://schemas.microsoft.com/office/powerpoint/2010/main" val="266875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 čemu je to dobré dnes?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Pořád žijeme v době modernity (post-modernity), která je složitá</a:t>
            </a:r>
          </a:p>
          <a:p>
            <a:r>
              <a:rPr lang="cs-CZ" dirty="0"/>
              <a:t>Jsme součástí společnosti, která nás ovlivňuje, ať chceme nebo ne</a:t>
            </a:r>
          </a:p>
          <a:p>
            <a:r>
              <a:rPr lang="cs-CZ" dirty="0"/>
              <a:t>I věci, které jsou na první pohled exaktní, mají společenské přesahy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282" y="3606478"/>
            <a:ext cx="8845435" cy="339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678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 čemu je to dobré dnes?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Pořád žijeme v době modernity (post-modernity), která je složitá</a:t>
            </a:r>
          </a:p>
          <a:p>
            <a:r>
              <a:rPr lang="cs-CZ" dirty="0"/>
              <a:t>Jsme součástí společnosti, která nás ovlivňuje, ať chceme nebo ne</a:t>
            </a:r>
          </a:p>
          <a:p>
            <a:r>
              <a:rPr lang="cs-CZ" dirty="0"/>
              <a:t>I věci, které jsou na první pohled exaktní, mají společenské přesahy</a:t>
            </a:r>
          </a:p>
          <a:p>
            <a:r>
              <a:rPr lang="cs-CZ" dirty="0"/>
              <a:t>Sociologie pomáhá vysvětlit vzorce chování lidí</a:t>
            </a:r>
            <a:r>
              <a:rPr lang="cs-CZ" dirty="0">
                <a:solidFill>
                  <a:srgbClr val="FF0000"/>
                </a:solidFill>
              </a:rPr>
              <a:t> - OBČAS</a:t>
            </a:r>
          </a:p>
        </p:txBody>
      </p:sp>
    </p:spTree>
    <p:extLst>
      <p:ext uri="{BB962C8B-B14F-4D97-AF65-F5344CB8AC3E}">
        <p14:creationId xmlns:p14="http://schemas.microsoft.com/office/powerpoint/2010/main" val="1090388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dokážeme říct o…?</a:t>
            </a:r>
          </a:p>
        </p:txBody>
      </p:sp>
    </p:spTree>
    <p:extLst>
      <p:ext uri="{BB962C8B-B14F-4D97-AF65-F5344CB8AC3E}">
        <p14:creationId xmlns:p14="http://schemas.microsoft.com/office/powerpoint/2010/main" val="1853279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dokážeme říct o…?</a:t>
            </a:r>
          </a:p>
        </p:txBody>
      </p:sp>
      <p:pic>
        <p:nvPicPr>
          <p:cNvPr id="5" name="Picture 2" descr="Výsledek obrázku pro svatb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7804" y="1628800"/>
            <a:ext cx="7836391" cy="522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4061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dokážeme říct o…?</a:t>
            </a:r>
          </a:p>
        </p:txBody>
      </p:sp>
      <p:pic>
        <p:nvPicPr>
          <p:cNvPr id="5" name="Picture 2" descr="Výsledek obrázku pro svatb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54480"/>
            <a:ext cx="3027868" cy="2020487"/>
          </a:xfrm>
          <a:prstGeom prst="rect">
            <a:avLst/>
          </a:prstGeom>
          <a:noFill/>
        </p:spPr>
      </p:pic>
      <p:pic>
        <p:nvPicPr>
          <p:cNvPr id="4" name="Picture 2" descr="Výsledek obrázku pro rich poor baby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7570" y="1578842"/>
            <a:ext cx="9376859" cy="52791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96403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dokážeme říct o…?</a:t>
            </a:r>
          </a:p>
        </p:txBody>
      </p:sp>
      <p:pic>
        <p:nvPicPr>
          <p:cNvPr id="5" name="Picture 2" descr="Výsledek obrázku pro svatb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54480"/>
            <a:ext cx="3027868" cy="2020487"/>
          </a:xfrm>
          <a:prstGeom prst="rect">
            <a:avLst/>
          </a:prstGeom>
          <a:noFill/>
        </p:spPr>
      </p:pic>
      <p:pic>
        <p:nvPicPr>
          <p:cNvPr id="4" name="Picture 2" descr="Výsledek obrázku pro rich poor baby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364322"/>
            <a:ext cx="3588796" cy="2020487"/>
          </a:xfrm>
          <a:prstGeom prst="rect">
            <a:avLst/>
          </a:prstGeom>
          <a:noFill/>
        </p:spPr>
      </p:pic>
      <p:pic>
        <p:nvPicPr>
          <p:cNvPr id="6" name="Picture 2" descr="Výsledek obrázku pro boss secretary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59008" y="1556792"/>
            <a:ext cx="7673984" cy="53012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65955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dokážeme říct o…?</a:t>
            </a:r>
          </a:p>
        </p:txBody>
      </p:sp>
      <p:pic>
        <p:nvPicPr>
          <p:cNvPr id="5" name="Picture 2" descr="Výsledek obrázku pro svatb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54480"/>
            <a:ext cx="3027868" cy="2020487"/>
          </a:xfrm>
          <a:prstGeom prst="rect">
            <a:avLst/>
          </a:prstGeom>
          <a:noFill/>
        </p:spPr>
      </p:pic>
      <p:pic>
        <p:nvPicPr>
          <p:cNvPr id="4" name="Picture 2" descr="Výsledek obrázku pro rich poor baby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364322"/>
            <a:ext cx="3588796" cy="2020487"/>
          </a:xfrm>
          <a:prstGeom prst="rect">
            <a:avLst/>
          </a:prstGeom>
          <a:noFill/>
        </p:spPr>
      </p:pic>
      <p:pic>
        <p:nvPicPr>
          <p:cNvPr id="6" name="Picture 2" descr="Výsledek obrázku pro boss secretary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262251" y="1351089"/>
            <a:ext cx="2929749" cy="2023878"/>
          </a:xfrm>
          <a:prstGeom prst="rect">
            <a:avLst/>
          </a:prstGeom>
          <a:noFill/>
        </p:spPr>
      </p:pic>
      <p:pic>
        <p:nvPicPr>
          <p:cNvPr id="7" name="Picture 2" descr="Výsledek obrázku pro doctor nurse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64527" y="1809025"/>
            <a:ext cx="7662945" cy="51038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3183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to sociologie? Kdo je to sociolog?</a:t>
            </a:r>
          </a:p>
        </p:txBody>
      </p:sp>
    </p:spTree>
    <p:extLst>
      <p:ext uri="{BB962C8B-B14F-4D97-AF65-F5344CB8AC3E}">
        <p14:creationId xmlns:p14="http://schemas.microsoft.com/office/powerpoint/2010/main" val="160945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dokážeme říct o…?</a:t>
            </a:r>
          </a:p>
        </p:txBody>
      </p:sp>
      <p:pic>
        <p:nvPicPr>
          <p:cNvPr id="5" name="Picture 2" descr="Výsledek obrázku pro svatb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54480"/>
            <a:ext cx="3027868" cy="2020487"/>
          </a:xfrm>
          <a:prstGeom prst="rect">
            <a:avLst/>
          </a:prstGeom>
          <a:noFill/>
        </p:spPr>
      </p:pic>
      <p:pic>
        <p:nvPicPr>
          <p:cNvPr id="4" name="Picture 2" descr="Výsledek obrázku pro rich poor baby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364322"/>
            <a:ext cx="3588796" cy="2020487"/>
          </a:xfrm>
          <a:prstGeom prst="rect">
            <a:avLst/>
          </a:prstGeom>
          <a:noFill/>
        </p:spPr>
      </p:pic>
      <p:pic>
        <p:nvPicPr>
          <p:cNvPr id="6" name="Picture 2" descr="Výsledek obrázku pro boss secretary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262251" y="1351089"/>
            <a:ext cx="2929749" cy="2023878"/>
          </a:xfrm>
          <a:prstGeom prst="rect">
            <a:avLst/>
          </a:prstGeom>
          <a:noFill/>
        </p:spPr>
      </p:pic>
      <p:pic>
        <p:nvPicPr>
          <p:cNvPr id="7" name="Picture 2" descr="Výsledek obrázku pro doctor nurse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193613" y="4360931"/>
            <a:ext cx="2992849" cy="19933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23934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bude vypadat kurz Sociologie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Deset setkání se sociologií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738" y="2312670"/>
            <a:ext cx="773430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2865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bude vypadat kurz Sociologie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Deset setkání se sociologií</a:t>
            </a:r>
          </a:p>
          <a:p>
            <a:r>
              <a:rPr lang="cs-CZ" dirty="0"/>
              <a:t>Aktivní přístup – diskuze, debaty, (hry)</a:t>
            </a:r>
          </a:p>
          <a:p>
            <a:endParaRPr lang="cs-CZ" dirty="0"/>
          </a:p>
          <a:p>
            <a:pPr marL="0" indent="0" algn="ctr">
              <a:buNone/>
            </a:pPr>
            <a:r>
              <a:rPr lang="cs-CZ" sz="5000" dirty="0">
                <a:solidFill>
                  <a:srgbClr val="FF0000"/>
                </a:solidFill>
              </a:rPr>
              <a:t>Žádný názor není špatný</a:t>
            </a:r>
          </a:p>
          <a:p>
            <a:pPr marL="0" indent="0" algn="ctr">
              <a:buNone/>
            </a:pPr>
            <a:r>
              <a:rPr lang="cs-CZ" sz="5000" dirty="0">
                <a:solidFill>
                  <a:srgbClr val="FF0000"/>
                </a:solidFill>
              </a:rPr>
              <a:t>Mluvit budou všichni</a:t>
            </a:r>
          </a:p>
          <a:p>
            <a:pPr marL="0" indent="0" algn="ctr">
              <a:buNone/>
            </a:pPr>
            <a:r>
              <a:rPr lang="cs-CZ" sz="5000" dirty="0">
                <a:solidFill>
                  <a:srgbClr val="FF0000"/>
                </a:solidFill>
              </a:rPr>
              <a:t>Odpovědi se nehodnotí</a:t>
            </a:r>
          </a:p>
        </p:txBody>
      </p:sp>
    </p:spTree>
    <p:extLst>
      <p:ext uri="{BB962C8B-B14F-4D97-AF65-F5344CB8AC3E}">
        <p14:creationId xmlns:p14="http://schemas.microsoft.com/office/powerpoint/2010/main" val="31157068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bude vypadat kurz Sociologie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Deset setkání se sociologií</a:t>
            </a:r>
          </a:p>
          <a:p>
            <a:r>
              <a:rPr lang="cs-CZ" dirty="0"/>
              <a:t>Aktivní přístup – diskuze, debaty, (hry)</a:t>
            </a:r>
          </a:p>
          <a:p>
            <a:r>
              <a:rPr lang="cs-CZ" dirty="0"/>
              <a:t>Zápočet</a:t>
            </a:r>
          </a:p>
          <a:p>
            <a:r>
              <a:rPr lang="cs-CZ" dirty="0"/>
              <a:t>Kolokvium</a:t>
            </a:r>
          </a:p>
        </p:txBody>
      </p:sp>
    </p:spTree>
    <p:extLst>
      <p:ext uri="{BB962C8B-B14F-4D97-AF65-F5344CB8AC3E}">
        <p14:creationId xmlns:p14="http://schemas.microsoft.com/office/powerpoint/2010/main" val="19266554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bude vypadat kurz Sociologie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Deset setkání se sociologií</a:t>
            </a:r>
          </a:p>
          <a:p>
            <a:r>
              <a:rPr lang="cs-CZ" dirty="0"/>
              <a:t>Aktivní přístup – diskuze, debaty, (hry)</a:t>
            </a:r>
          </a:p>
          <a:p>
            <a:r>
              <a:rPr lang="cs-CZ" dirty="0"/>
              <a:t>Zápočet</a:t>
            </a:r>
          </a:p>
          <a:p>
            <a:pPr lvl="1"/>
            <a:r>
              <a:rPr lang="cs-CZ" dirty="0"/>
              <a:t>Povinná </a:t>
            </a:r>
            <a:r>
              <a:rPr lang="cs-CZ" u="sng" dirty="0"/>
              <a:t>aktivní</a:t>
            </a:r>
            <a:r>
              <a:rPr lang="cs-CZ" dirty="0"/>
              <a:t> účast</a:t>
            </a:r>
          </a:p>
          <a:p>
            <a:pPr lvl="1"/>
            <a:r>
              <a:rPr lang="cs-CZ" dirty="0"/>
              <a:t>V případě neúčasti náhradní práce</a:t>
            </a:r>
          </a:p>
          <a:p>
            <a:r>
              <a:rPr lang="cs-CZ" dirty="0"/>
              <a:t>Kolokvium</a:t>
            </a:r>
          </a:p>
        </p:txBody>
      </p:sp>
    </p:spTree>
    <p:extLst>
      <p:ext uri="{BB962C8B-B14F-4D97-AF65-F5344CB8AC3E}">
        <p14:creationId xmlns:p14="http://schemas.microsoft.com/office/powerpoint/2010/main" val="42463826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bude vypadat kurz Sociologie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Deset setkání se sociologií</a:t>
            </a:r>
          </a:p>
          <a:p>
            <a:r>
              <a:rPr lang="cs-CZ" dirty="0"/>
              <a:t>Aktivní přístup – diskuze, debaty, (hry)</a:t>
            </a:r>
          </a:p>
          <a:p>
            <a:r>
              <a:rPr lang="cs-CZ" dirty="0"/>
              <a:t>Zápočet</a:t>
            </a:r>
          </a:p>
          <a:p>
            <a:pPr lvl="1"/>
            <a:r>
              <a:rPr lang="cs-CZ" dirty="0"/>
              <a:t>Povinná </a:t>
            </a:r>
            <a:r>
              <a:rPr lang="cs-CZ" u="sng" dirty="0"/>
              <a:t>aktivní</a:t>
            </a:r>
            <a:r>
              <a:rPr lang="cs-CZ" dirty="0"/>
              <a:t> účast</a:t>
            </a:r>
          </a:p>
          <a:p>
            <a:pPr lvl="1"/>
            <a:r>
              <a:rPr lang="cs-CZ" dirty="0"/>
              <a:t>V případě neúčasti náhradní práce</a:t>
            </a:r>
          </a:p>
          <a:p>
            <a:r>
              <a:rPr lang="cs-CZ" dirty="0"/>
              <a:t>Kolokvium</a:t>
            </a:r>
          </a:p>
          <a:p>
            <a:pPr lvl="1"/>
            <a:r>
              <a:rPr lang="cs-CZ" dirty="0"/>
              <a:t>Diskuze, ale nad čím?</a:t>
            </a:r>
          </a:p>
        </p:txBody>
      </p:sp>
    </p:spTree>
    <p:extLst>
      <p:ext uri="{BB962C8B-B14F-4D97-AF65-F5344CB8AC3E}">
        <p14:creationId xmlns:p14="http://schemas.microsoft.com/office/powerpoint/2010/main" val="22402481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bude vypadat kurz Sociologie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Deset setkání se sociologií</a:t>
            </a:r>
          </a:p>
          <a:p>
            <a:r>
              <a:rPr lang="cs-CZ" dirty="0"/>
              <a:t>Aktivní </a:t>
            </a:r>
            <a:r>
              <a:rPr lang="cs-CZ"/>
              <a:t>přístup – diskuze</a:t>
            </a:r>
            <a:r>
              <a:rPr lang="cs-CZ" dirty="0"/>
              <a:t>, debaty, (hry)</a:t>
            </a:r>
          </a:p>
          <a:p>
            <a:r>
              <a:rPr lang="cs-CZ" dirty="0"/>
              <a:t>Zápočet</a:t>
            </a:r>
          </a:p>
          <a:p>
            <a:pPr lvl="1"/>
            <a:r>
              <a:rPr lang="cs-CZ" dirty="0"/>
              <a:t>Povinná </a:t>
            </a:r>
            <a:r>
              <a:rPr lang="cs-CZ" u="sng" dirty="0"/>
              <a:t>aktivní</a:t>
            </a:r>
            <a:r>
              <a:rPr lang="cs-CZ" dirty="0"/>
              <a:t> účast</a:t>
            </a:r>
          </a:p>
          <a:p>
            <a:pPr lvl="1"/>
            <a:r>
              <a:rPr lang="cs-CZ" dirty="0"/>
              <a:t>V případě neúčasti náhradní práce</a:t>
            </a:r>
          </a:p>
          <a:p>
            <a:r>
              <a:rPr lang="cs-CZ" dirty="0"/>
              <a:t>Kolokvium</a:t>
            </a:r>
          </a:p>
          <a:p>
            <a:pPr lvl="1"/>
            <a:r>
              <a:rPr lang="cs-CZ" dirty="0"/>
              <a:t>Diskuze, ale nad čím?</a:t>
            </a:r>
          </a:p>
          <a:p>
            <a:pPr lvl="1"/>
            <a:r>
              <a:rPr lang="cs-CZ" dirty="0"/>
              <a:t>Seminárka na domluvené téma (2-3 normostrany)</a:t>
            </a:r>
          </a:p>
        </p:txBody>
      </p:sp>
    </p:spTree>
    <p:extLst>
      <p:ext uri="{BB962C8B-B14F-4D97-AF65-F5344CB8AC3E}">
        <p14:creationId xmlns:p14="http://schemas.microsoft.com/office/powerpoint/2010/main" val="14072012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1D3275-6A0C-4FA8-9E3A-7CDB14053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Dotazy a připomínky?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47A915-DAD5-41A0-B7DF-A6619E5C9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								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					dosedel@fss.muni.cz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3803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to sociologie? Kdo je to sociolog?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9139D3C-CB2C-4B51-9CA1-275C8D4E68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503" y="1690688"/>
            <a:ext cx="4240873" cy="442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76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to sociologie? Kdo je to sociolog?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2E15359-0951-42EC-BC9B-63A0F93FB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16" y="1690688"/>
            <a:ext cx="3408217" cy="426027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9139D3C-CB2C-4B51-9CA1-275C8D4E68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503" y="1690688"/>
            <a:ext cx="4240873" cy="442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70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to sociologie? Kdo je to sociolog?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2E15359-0951-42EC-BC9B-63A0F93FB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16" y="1690688"/>
            <a:ext cx="3408217" cy="426027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9139D3C-CB2C-4B51-9CA1-275C8D4E68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503" y="1690688"/>
            <a:ext cx="4240873" cy="442747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346" y="2633705"/>
            <a:ext cx="4225018" cy="237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03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to sociologie? Kdo je to sociolog?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48946" y="1825625"/>
            <a:ext cx="4204854" cy="4351338"/>
          </a:xfrm>
        </p:spPr>
        <p:txBody>
          <a:bodyPr/>
          <a:lstStyle/>
          <a:p>
            <a:r>
              <a:rPr lang="cs-CZ" dirty="0"/>
              <a:t>Věda o společnosti v době modernity</a:t>
            </a:r>
          </a:p>
          <a:p>
            <a:r>
              <a:rPr lang="cs-CZ" dirty="0"/>
              <a:t>Vznikla jako reakce na společenské změny po Velké francouzské revoluci (cca 1789)</a:t>
            </a:r>
          </a:p>
          <a:p>
            <a:r>
              <a:rPr lang="cs-CZ" dirty="0"/>
              <a:t>Rozpad tradičního společenského uspořádání (šlechta, měšťané, církev…)</a:t>
            </a:r>
          </a:p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6096000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18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to sociologie? Kdo je to sociolog?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Konec feudalismu -</a:t>
            </a:r>
            <a:r>
              <a:rPr lang="en-US" dirty="0"/>
              <a:t>&gt;</a:t>
            </a:r>
            <a:r>
              <a:rPr lang="cs-CZ" dirty="0"/>
              <a:t> Vznik kapitalismu</a:t>
            </a:r>
          </a:p>
          <a:p>
            <a:pPr marL="0" indent="0">
              <a:buNone/>
            </a:pPr>
            <a:r>
              <a:rPr lang="cs-CZ" dirty="0">
                <a:ea typeface="Segoe UI" pitchFamily="34" charset="0"/>
                <a:cs typeface="Segoe UI" pitchFamily="34" charset="0"/>
              </a:rPr>
              <a:t>	přesun z venkova do měst</a:t>
            </a:r>
          </a:p>
          <a:p>
            <a:pPr marL="0" indent="0">
              <a:buNone/>
            </a:pPr>
            <a:r>
              <a:rPr lang="cs-CZ" dirty="0">
                <a:ea typeface="Segoe UI" pitchFamily="34" charset="0"/>
                <a:cs typeface="Segoe UI" pitchFamily="34" charset="0"/>
              </a:rPr>
              <a:t>	rozpad rodinných vazeb</a:t>
            </a:r>
          </a:p>
          <a:p>
            <a:pPr marL="0" indent="0">
              <a:buNone/>
            </a:pPr>
            <a:r>
              <a:rPr lang="cs-CZ" dirty="0">
                <a:ea typeface="Segoe UI" pitchFamily="34" charset="0"/>
                <a:cs typeface="Segoe UI" pitchFamily="34" charset="0"/>
              </a:rPr>
              <a:t>	rozvoj vědy a techniky (průmyslová revoluce)</a:t>
            </a:r>
          </a:p>
          <a:p>
            <a:pPr marL="0" indent="0">
              <a:buNone/>
            </a:pPr>
            <a:r>
              <a:rPr lang="cs-CZ" dirty="0">
                <a:ea typeface="Segoe UI" pitchFamily="34" charset="0"/>
                <a:cs typeface="Segoe UI" pitchFamily="34" charset="0"/>
              </a:rPr>
              <a:t>	prodej práce</a:t>
            </a:r>
          </a:p>
          <a:p>
            <a:pPr marL="0" indent="0">
              <a:buNone/>
            </a:pPr>
            <a:r>
              <a:rPr lang="cs-CZ" dirty="0">
                <a:ea typeface="Segoe UI" pitchFamily="34" charset="0"/>
                <a:cs typeface="Segoe UI" pitchFamily="34" charset="0"/>
              </a:rPr>
              <a:t>	ústup vlivu náboženství</a:t>
            </a:r>
          </a:p>
          <a:p>
            <a:pPr marL="0" indent="0">
              <a:buNone/>
            </a:pPr>
            <a:r>
              <a:rPr lang="cs-CZ" dirty="0">
                <a:ea typeface="Segoe UI" pitchFamily="34" charset="0"/>
                <a:cs typeface="Segoe UI" pitchFamily="34" charset="0"/>
              </a:rPr>
              <a:t>	dělba práce</a:t>
            </a:r>
          </a:p>
          <a:p>
            <a:pPr marL="0" indent="0">
              <a:buNone/>
            </a:pPr>
            <a:r>
              <a:rPr lang="cs-CZ" dirty="0">
                <a:ea typeface="Segoe UI" pitchFamily="34" charset="0"/>
                <a:cs typeface="Segoe UI" pitchFamily="34" charset="0"/>
              </a:rPr>
              <a:t>	…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067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 čemu je to dobré dnes?</a:t>
            </a:r>
          </a:p>
        </p:txBody>
      </p:sp>
    </p:spTree>
    <p:extLst>
      <p:ext uri="{BB962C8B-B14F-4D97-AF65-F5344CB8AC3E}">
        <p14:creationId xmlns:p14="http://schemas.microsoft.com/office/powerpoint/2010/main" val="256902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 čemu je to dobré dnes?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Pořád žijeme v době modernity (post-modernity), která je složitá</a:t>
            </a:r>
          </a:p>
        </p:txBody>
      </p:sp>
    </p:spTree>
    <p:extLst>
      <p:ext uri="{BB962C8B-B14F-4D97-AF65-F5344CB8AC3E}">
        <p14:creationId xmlns:p14="http://schemas.microsoft.com/office/powerpoint/2010/main" val="119996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587</Words>
  <Application>Microsoft Office PowerPoint</Application>
  <PresentationFormat>Širokoúhlá obrazovka</PresentationFormat>
  <Paragraphs>102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Segoe UI</vt:lpstr>
      <vt:lpstr>Segoe UI Semibold</vt:lpstr>
      <vt:lpstr>Verdana</vt:lpstr>
      <vt:lpstr>Motiv Office</vt:lpstr>
      <vt:lpstr>Prezentace aplikace PowerPoint</vt:lpstr>
      <vt:lpstr>Co je to sociologie? Kdo je to sociolog?</vt:lpstr>
      <vt:lpstr>Co je to sociologie? Kdo je to sociolog?</vt:lpstr>
      <vt:lpstr>Co je to sociologie? Kdo je to sociolog?</vt:lpstr>
      <vt:lpstr>Co je to sociologie? Kdo je to sociolog?</vt:lpstr>
      <vt:lpstr>Co je to sociologie? Kdo je to sociolog?</vt:lpstr>
      <vt:lpstr>Co je to sociologie? Kdo je to sociolog?</vt:lpstr>
      <vt:lpstr>K čemu je to dobré dnes?</vt:lpstr>
      <vt:lpstr>K čemu je to dobré dnes?</vt:lpstr>
      <vt:lpstr>K čemu je to dobré dnes?</vt:lpstr>
      <vt:lpstr>K čemu je to dobré dnes?</vt:lpstr>
      <vt:lpstr>K čemu je to dobré dnes?</vt:lpstr>
      <vt:lpstr>K čemu je to dobré dnes?</vt:lpstr>
      <vt:lpstr>K čemu je to dobré dnes?</vt:lpstr>
      <vt:lpstr>Co dokážeme říct o…?</vt:lpstr>
      <vt:lpstr>Co dokážeme říct o…?</vt:lpstr>
      <vt:lpstr>Co dokážeme říct o…?</vt:lpstr>
      <vt:lpstr>Co dokážeme říct o…?</vt:lpstr>
      <vt:lpstr>Co dokážeme říct o…?</vt:lpstr>
      <vt:lpstr>Co dokážeme říct o…?</vt:lpstr>
      <vt:lpstr>Jak bude vypadat kurz Sociologie</vt:lpstr>
      <vt:lpstr>Jak bude vypadat kurz Sociologie</vt:lpstr>
      <vt:lpstr>Jak bude vypadat kurz Sociologie</vt:lpstr>
      <vt:lpstr>Jak bude vypadat kurz Sociologie</vt:lpstr>
      <vt:lpstr>Jak bude vypadat kurz Sociologie</vt:lpstr>
      <vt:lpstr>Jak bude vypadat kurz Sociologie</vt:lpstr>
      <vt:lpstr>Dotazy a připomínky?</vt:lpstr>
    </vt:vector>
  </TitlesOfParts>
  <Company>FSS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Tomáš Doseděl</dc:creator>
  <cp:lastModifiedBy>Tomáš Doseděl</cp:lastModifiedBy>
  <cp:revision>11</cp:revision>
  <dcterms:created xsi:type="dcterms:W3CDTF">2020-08-19T14:50:42Z</dcterms:created>
  <dcterms:modified xsi:type="dcterms:W3CDTF">2020-12-01T14:33:48Z</dcterms:modified>
</cp:coreProperties>
</file>