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4" r:id="rId3"/>
    <p:sldId id="345" r:id="rId4"/>
    <p:sldId id="348" r:id="rId5"/>
    <p:sldId id="347" r:id="rId6"/>
    <p:sldId id="349" r:id="rId7"/>
    <p:sldId id="350" r:id="rId8"/>
    <p:sldId id="374" r:id="rId9"/>
    <p:sldId id="351" r:id="rId10"/>
    <p:sldId id="352" r:id="rId11"/>
    <p:sldId id="353" r:id="rId12"/>
    <p:sldId id="354" r:id="rId13"/>
    <p:sldId id="376" r:id="rId14"/>
    <p:sldId id="377" r:id="rId15"/>
    <p:sldId id="375" r:id="rId16"/>
    <p:sldId id="355" r:id="rId17"/>
    <p:sldId id="356" r:id="rId18"/>
    <p:sldId id="357" r:id="rId19"/>
    <p:sldId id="358" r:id="rId20"/>
    <p:sldId id="359" r:id="rId21"/>
    <p:sldId id="361" r:id="rId22"/>
    <p:sldId id="378" r:id="rId23"/>
    <p:sldId id="360" r:id="rId24"/>
    <p:sldId id="381" r:id="rId25"/>
    <p:sldId id="379" r:id="rId26"/>
    <p:sldId id="380" r:id="rId27"/>
    <p:sldId id="382" r:id="rId28"/>
    <p:sldId id="346" r:id="rId29"/>
    <p:sldId id="362" r:id="rId30"/>
    <p:sldId id="363" r:id="rId31"/>
    <p:sldId id="364" r:id="rId32"/>
    <p:sldId id="365" r:id="rId33"/>
    <p:sldId id="366" r:id="rId34"/>
    <p:sldId id="367" r:id="rId35"/>
    <p:sldId id="383" r:id="rId36"/>
    <p:sldId id="384" r:id="rId37"/>
    <p:sldId id="368" r:id="rId38"/>
    <p:sldId id="369" r:id="rId39"/>
    <p:sldId id="370" r:id="rId40"/>
    <p:sldId id="372" r:id="rId41"/>
    <p:sldId id="371" r:id="rId42"/>
    <p:sldId id="373" r:id="rId43"/>
    <p:sldId id="308" r:id="rId4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50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62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73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11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68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25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19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83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174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2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31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224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EA1C9-6DB5-4336-BC76-A349C8625767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04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jcgraOQovGc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63117F2-2389-43F7-978F-EA0F49B16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06" y="277484"/>
            <a:ext cx="1277115" cy="982982"/>
          </a:xfrm>
          <a:prstGeom prst="rect">
            <a:avLst/>
          </a:prstGeom>
        </p:spPr>
      </p:pic>
      <p:cxnSp>
        <p:nvCxnSpPr>
          <p:cNvPr id="5" name="Přímá spojnice 4"/>
          <p:cNvCxnSpPr/>
          <p:nvPr/>
        </p:nvCxnSpPr>
        <p:spPr>
          <a:xfrm flipV="1">
            <a:off x="0" y="1330036"/>
            <a:ext cx="12192000" cy="11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597650"/>
            <a:ext cx="12192000" cy="260350"/>
          </a:xfrm>
          <a:prstGeom prst="rect">
            <a:avLst/>
          </a:prstGeom>
          <a:solidFill>
            <a:srgbClr val="0000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cs-CZ">
                <a:solidFill>
                  <a:schemeClr val="bg1"/>
                </a:solidFill>
                <a:latin typeface="Verdana" pitchFamily="34" charset="0"/>
              </a:rPr>
              <a:t>www.fss.muni.cz   </a:t>
            </a:r>
          </a:p>
        </p:txBody>
      </p:sp>
      <p:sp>
        <p:nvSpPr>
          <p:cNvPr id="9" name="TextovéPole 1"/>
          <p:cNvSpPr txBox="1">
            <a:spLocks noChangeArrowheads="1"/>
          </p:cNvSpPr>
          <p:nvPr/>
        </p:nvSpPr>
        <p:spPr bwMode="auto">
          <a:xfrm>
            <a:off x="421645" y="1753986"/>
            <a:ext cx="11399053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600" b="1" dirty="0">
                <a:latin typeface="Segoe UI Semibold" pitchFamily="34" charset="0"/>
              </a:rPr>
              <a:t>Gender: muži, ženy, něco mezi</a:t>
            </a:r>
          </a:p>
          <a:p>
            <a:r>
              <a:rPr lang="cs-CZ" sz="2400" b="1" dirty="0">
                <a:latin typeface="Segoe UI Semibold" pitchFamily="34" charset="0"/>
              </a:rPr>
              <a:t>Sociologie</a:t>
            </a:r>
          </a:p>
          <a:p>
            <a:r>
              <a:rPr lang="cs-CZ" sz="2000" dirty="0">
                <a:latin typeface="Segoe UI Semibold" pitchFamily="34" charset="0"/>
              </a:rPr>
              <a:t>(Porodní asistentky – PS)</a:t>
            </a:r>
          </a:p>
          <a:p>
            <a:r>
              <a:rPr lang="cs-CZ" sz="2000" dirty="0">
                <a:latin typeface="Segoe UI Semibold" pitchFamily="34" charset="0"/>
              </a:rPr>
              <a:t>(Zdravotničtí záchranáři – PS)</a:t>
            </a:r>
          </a:p>
          <a:p>
            <a:endParaRPr lang="cs-CZ" sz="28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pPr algn="r"/>
            <a:r>
              <a:rPr lang="cs-CZ" sz="2200" dirty="0">
                <a:latin typeface="Segoe UI" pitchFamily="34" charset="0"/>
                <a:cs typeface="Segoe UI" pitchFamily="34" charset="0"/>
              </a:rPr>
              <a:t>Tomáš Doseděl</a:t>
            </a:r>
          </a:p>
          <a:p>
            <a:pPr algn="r"/>
            <a:r>
              <a:rPr lang="cs-CZ" sz="2200" dirty="0">
                <a:latin typeface="Segoe UI" pitchFamily="34" charset="0"/>
                <a:cs typeface="Segoe UI" pitchFamily="34" charset="0"/>
              </a:rPr>
              <a:t>dosedel@fss.muni.cz</a:t>
            </a:r>
          </a:p>
        </p:txBody>
      </p:sp>
    </p:spTree>
    <p:extLst>
      <p:ext uri="{BB962C8B-B14F-4D97-AF65-F5344CB8AC3E}">
        <p14:creationId xmlns:p14="http://schemas.microsoft.com/office/powerpoint/2010/main" val="272925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Socializace do genderu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O klucích a holkách hovoříme odlišně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Dáváme jim jiné hračky</a:t>
            </a:r>
          </a:p>
        </p:txBody>
      </p:sp>
    </p:spTree>
    <p:extLst>
      <p:ext uri="{BB962C8B-B14F-4D97-AF65-F5344CB8AC3E}">
        <p14:creationId xmlns:p14="http://schemas.microsoft.com/office/powerpoint/2010/main" val="3533235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Socializace do genderu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O klucích a holkách hovoříme odlišně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Dáváme jim jiné hračky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Učíme je jinému chování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kluci se neperou • holky nebrečí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holky hrají fotbal • kluci jezdí s kočárkem</a:t>
            </a:r>
          </a:p>
        </p:txBody>
      </p:sp>
    </p:spTree>
    <p:extLst>
      <p:ext uri="{BB962C8B-B14F-4D97-AF65-F5344CB8AC3E}">
        <p14:creationId xmlns:p14="http://schemas.microsoft.com/office/powerpoint/2010/main" val="3334270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Socializace do genderu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O klucích a holkách hovoříme odlišně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Dáváme jim jiné hračky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Učíme je jinému chování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Pohádky a učebnice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princ a princezna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máma mele maso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The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Prokop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Family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450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Socializace do genderu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7948580-765C-40F4-8B9B-D94DAADA9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665599" cy="19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57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Socializace do genderu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7948580-765C-40F4-8B9B-D94DAADA9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665599" cy="191415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1C4A643-76E4-4E32-8805-9FBC70D40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15" y="3921370"/>
            <a:ext cx="10645593" cy="230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37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Socializace do genderu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O klucích a holkách hovoříme odlišně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Dáváme jim jiné hračky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Učíme je jinému chování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Pohádky a učebnice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princ a princezna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máma mele maso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The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Prokop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Family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k čemu jsou holky na světě</a:t>
            </a:r>
          </a:p>
        </p:txBody>
      </p:sp>
    </p:spTree>
    <p:extLst>
      <p:ext uri="{BB962C8B-B14F-4D97-AF65-F5344CB8AC3E}">
        <p14:creationId xmlns:p14="http://schemas.microsoft.com/office/powerpoint/2010/main" val="1807749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 čemu jsou holky na světě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/>
              <a:t>Aby z nich byly maminky,</a:t>
            </a:r>
            <a:br>
              <a:rPr lang="cs-CZ" i="1" dirty="0"/>
            </a:br>
            <a:r>
              <a:rPr lang="cs-CZ" i="1" dirty="0"/>
              <a:t>aby se pěkně usmály</a:t>
            </a:r>
            <a:br>
              <a:rPr lang="cs-CZ" i="1" dirty="0"/>
            </a:br>
            <a:r>
              <a:rPr lang="cs-CZ" i="1" dirty="0"/>
              <a:t>na toho, kdo je malinký.</a:t>
            </a:r>
            <a:endParaRPr lang="cs-CZ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Aby nás měl kdo pohladit</a:t>
            </a:r>
            <a:br>
              <a:rPr lang="cs-CZ" i="1" dirty="0"/>
            </a:br>
            <a:r>
              <a:rPr lang="cs-CZ" i="1" dirty="0"/>
              <a:t>a povědět nám pohádku.</a:t>
            </a:r>
            <a:br>
              <a:rPr lang="cs-CZ" i="1" dirty="0"/>
            </a:br>
            <a:r>
              <a:rPr lang="cs-CZ" i="1" dirty="0"/>
              <a:t>Proto jsou tady maminky,</a:t>
            </a:r>
            <a:br>
              <a:rPr lang="cs-CZ" i="1" dirty="0"/>
            </a:br>
            <a:r>
              <a:rPr lang="cs-CZ" i="1" dirty="0"/>
              <a:t>aby náš svět byl v pořádku.</a:t>
            </a:r>
            <a:endParaRPr lang="cs-CZ" dirty="0"/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400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 čemu jsou kluci na světě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Páni kluci jsou tu k tomu, aby svět byl veselý. Vystartují ráno z domu, jako když je vystřelí. </a:t>
            </a:r>
            <a:br>
              <a:rPr lang="cs-CZ" dirty="0"/>
            </a:br>
            <a:r>
              <a:rPr lang="cs-CZ" dirty="0"/>
              <a:t>Nevydrží chvíli v klidu, píšou na zeď, kdo co je, prozkoumají Antarktidu, promění se v kovboje. </a:t>
            </a:r>
            <a:br>
              <a:rPr lang="cs-CZ" dirty="0"/>
            </a:br>
            <a:r>
              <a:rPr lang="cs-CZ" dirty="0"/>
              <a:t>Na potoce staví jezy, loví lvy a vorvaně, vymýšlejí vynálezy, chytí hvězdu do dlaně. </a:t>
            </a:r>
            <a:br>
              <a:rPr lang="cs-CZ" dirty="0"/>
            </a:br>
            <a:r>
              <a:rPr lang="cs-CZ" dirty="0"/>
              <a:t>Neleknou se blesku, hromu, nevadí jim mráz a led. Páni kluci jsou tu k tomu, aby se svět točil vpřed. 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217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Genderová dělba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Tradičně: 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ženy pečující o domácnost (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kuche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kirche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kindern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muži lovící potravu (chlebodárce)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450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Genderová dělba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Moderně: 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Roste podíl žen, které vstupují na trh práce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Roste průměrné vzdělání žen (aktuálně více SŠ i VŠ vzdělaných žen než mužů)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Dvoukariérová domácnost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A co na to muži?</a:t>
            </a:r>
          </a:p>
        </p:txBody>
      </p:sp>
    </p:spTree>
    <p:extLst>
      <p:ext uri="{BB962C8B-B14F-4D97-AF65-F5344CB8AC3E}">
        <p14:creationId xmlns:p14="http://schemas.microsoft.com/office/powerpoint/2010/main" val="4274090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Gender nebo pohlaví?</a:t>
            </a:r>
          </a:p>
        </p:txBody>
      </p:sp>
    </p:spTree>
    <p:extLst>
      <p:ext uri="{BB962C8B-B14F-4D97-AF65-F5344CB8AC3E}">
        <p14:creationId xmlns:p14="http://schemas.microsoft.com/office/powerpoint/2010/main" val="2775458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Genderová dělba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A co na to muži?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Přebírají část péče o děti a domácnost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Je to dost? Je to dost rychle?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Mizí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Roste podíl svobodných matek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539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Genderová dělba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Mizí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Jiří Čunek: Pokud se žena špatně rozhodla, s kým mít dítě, musí nést následky </a:t>
            </a:r>
          </a:p>
        </p:txBody>
      </p:sp>
    </p:spTree>
    <p:extLst>
      <p:ext uri="{BB962C8B-B14F-4D97-AF65-F5344CB8AC3E}">
        <p14:creationId xmlns:p14="http://schemas.microsoft.com/office/powerpoint/2010/main" val="3919019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Genderová dělba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Mizí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Jiří Čunek: Pokud se žena špatně rozhodla, s kým mít dítě, musí nést následky 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Ministerstvo kultury: „Dnes je Velký pátek. Připomínáme si ukřižování Krista a také bolest Marie, která nesla následky problematického rozhodnutí, s kým mít dítě.“ 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230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Dvojí metr</a:t>
            </a:r>
          </a:p>
        </p:txBody>
      </p:sp>
    </p:spTree>
    <p:extLst>
      <p:ext uri="{BB962C8B-B14F-4D97-AF65-F5344CB8AC3E}">
        <p14:creationId xmlns:p14="http://schemas.microsoft.com/office/powerpoint/2010/main" val="825985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Dvojí metr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8315"/>
            <a:ext cx="10515600" cy="4708648"/>
          </a:xfrm>
        </p:spPr>
        <p:txBody>
          <a:bodyPr>
            <a:normAutofit/>
          </a:bodyPr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Muž pečující o dítě – hrdina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Žena odcházející do práce – kariéristka</a:t>
            </a:r>
          </a:p>
        </p:txBody>
      </p:sp>
    </p:spTree>
    <p:extLst>
      <p:ext uri="{BB962C8B-B14F-4D97-AF65-F5344CB8AC3E}">
        <p14:creationId xmlns:p14="http://schemas.microsoft.com/office/powerpoint/2010/main" val="1807661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Dvojí metr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8315"/>
            <a:ext cx="10515600" cy="4708648"/>
          </a:xfrm>
        </p:spPr>
        <p:txBody>
          <a:bodyPr>
            <a:normAutofit/>
          </a:bodyPr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Muž pečující o dítě – hrdina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Žena odcházející do práce – kariéristka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Biologická nezpůsobilost mužů starat se o dítě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Biologická nezpůsobilost žen vykonávat určitá povolání</a:t>
            </a:r>
          </a:p>
        </p:txBody>
      </p:sp>
    </p:spTree>
    <p:extLst>
      <p:ext uri="{BB962C8B-B14F-4D97-AF65-F5344CB8AC3E}">
        <p14:creationId xmlns:p14="http://schemas.microsoft.com/office/powerpoint/2010/main" val="1195379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Dvojí metr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8315"/>
            <a:ext cx="10515600" cy="4708648"/>
          </a:xfrm>
        </p:spPr>
        <p:txBody>
          <a:bodyPr>
            <a:normAutofit/>
          </a:bodyPr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Muž pečující o dítě – hrdina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Žena odcházející do práce – kariéristka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Biologická nezpůsobilost mužů starat se o dítě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Biologická nezpůsobilost žen vykonávat určitá povolání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Muž lovec, rozsévač semene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Žena coura</a:t>
            </a:r>
          </a:p>
        </p:txBody>
      </p:sp>
    </p:spTree>
    <p:extLst>
      <p:ext uri="{BB962C8B-B14F-4D97-AF65-F5344CB8AC3E}">
        <p14:creationId xmlns:p14="http://schemas.microsoft.com/office/powerpoint/2010/main" val="6285566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Dvojí metr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8315"/>
            <a:ext cx="10515600" cy="4708648"/>
          </a:xfrm>
        </p:spPr>
        <p:txBody>
          <a:bodyPr>
            <a:normAutofit/>
          </a:bodyPr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Muž pečující o dítě – hrdina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Žena odcházející do práce – kariéristka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Biologická nezpůsobilost mužů starat se o dítě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Biologická nezpůsobilost žen vykonávat určitá povolání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Muž lovec, rozsévač semene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Žena coura</a:t>
            </a:r>
          </a:p>
          <a:p>
            <a:pPr marL="0" indent="0" algn="ctr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Genderová struktura se mění jen pomalu</a:t>
            </a:r>
          </a:p>
        </p:txBody>
      </p:sp>
    </p:spTree>
    <p:extLst>
      <p:ext uri="{BB962C8B-B14F-4D97-AF65-F5344CB8AC3E}">
        <p14:creationId xmlns:p14="http://schemas.microsoft.com/office/powerpoint/2010/main" val="2354260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Tonda má ženskou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  <a:hlinkClick r:id="rId2"/>
              </a:rPr>
              <a:t>https://youtu.be/jcgraOQovGc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293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Důsledky na trhu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Gender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Pay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Gap: rozdíl mezi platy mužů a žen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ČR: 22 %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Přední místo v EU spolu se Slovenskem, ale také Německem a Rakouskem</a:t>
            </a:r>
          </a:p>
        </p:txBody>
      </p:sp>
    </p:spTree>
    <p:extLst>
      <p:ext uri="{BB962C8B-B14F-4D97-AF65-F5344CB8AC3E}">
        <p14:creationId xmlns:p14="http://schemas.microsoft.com/office/powerpoint/2010/main" val="4048291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Gender nebo pohlaví?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Pohlaví: 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biologický pojem, přítomnost primárních/sekundárních pohlavních znaků</a:t>
            </a:r>
          </a:p>
        </p:txBody>
      </p:sp>
    </p:spTree>
    <p:extLst>
      <p:ext uri="{BB962C8B-B14F-4D97-AF65-F5344CB8AC3E}">
        <p14:creationId xmlns:p14="http://schemas.microsoft.com/office/powerpoint/2010/main" val="485892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Důsledky na trhu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Vysvětlení: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Ženy méně pracují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Ženy dělají lehčí práci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Ženy pracují kratší dobu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Ženy toho méně umí</a:t>
            </a:r>
          </a:p>
        </p:txBody>
      </p:sp>
    </p:spTree>
    <p:extLst>
      <p:ext uri="{BB962C8B-B14F-4D97-AF65-F5344CB8AC3E}">
        <p14:creationId xmlns:p14="http://schemas.microsoft.com/office/powerpoint/2010/main" val="39348805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Důsledky na trhu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Vysvětlení: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Ženy méně pracují</a:t>
            </a:r>
          </a:p>
          <a:p>
            <a:pPr marL="0" indent="0">
              <a:buNone/>
            </a:pPr>
            <a:r>
              <a:rPr lang="cs-CZ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podíl pracujících žen i počet odpracovaných hodin je nižší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Ženy dělají lehčí práci</a:t>
            </a:r>
          </a:p>
          <a:p>
            <a:pPr marL="0" indent="0">
              <a:buNone/>
            </a:pPr>
            <a:r>
              <a:rPr lang="cs-CZ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odlišná povolání s méně kompetitivním prostředím</a:t>
            </a:r>
          </a:p>
        </p:txBody>
      </p:sp>
    </p:spTree>
    <p:extLst>
      <p:ext uri="{BB962C8B-B14F-4D97-AF65-F5344CB8AC3E}">
        <p14:creationId xmlns:p14="http://schemas.microsoft.com/office/powerpoint/2010/main" val="1889468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Důsledky na trhu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Vysvětlení: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Ženy pracují kratší dobu</a:t>
            </a:r>
          </a:p>
          <a:p>
            <a:pPr marL="0" indent="0">
              <a:buNone/>
            </a:pPr>
            <a:r>
              <a:rPr lang="cs-CZ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Kariérní přestávky způsobené péčí o děti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Ženy toho méně umí</a:t>
            </a:r>
          </a:p>
          <a:p>
            <a:pPr marL="0" indent="0">
              <a:buNone/>
            </a:pPr>
            <a:r>
              <a:rPr lang="cs-CZ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Nižší vzdělání žen</a:t>
            </a:r>
          </a:p>
        </p:txBody>
      </p:sp>
    </p:spTree>
    <p:extLst>
      <p:ext uri="{BB962C8B-B14F-4D97-AF65-F5344CB8AC3E}">
        <p14:creationId xmlns:p14="http://schemas.microsoft.com/office/powerpoint/2010/main" val="1864229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Důsledky na trhu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Vysvětlení: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Ženy méně pracují			OK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Ženy dělají lehčí práci			OK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Ženy pracují kratší dobu		oslabuje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Ženy toho méně umí			zmizelo</a:t>
            </a:r>
          </a:p>
        </p:txBody>
      </p:sp>
    </p:spTree>
    <p:extLst>
      <p:ext uri="{BB962C8B-B14F-4D97-AF65-F5344CB8AC3E}">
        <p14:creationId xmlns:p14="http://schemas.microsoft.com/office/powerpoint/2010/main" val="3739006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Důsledky na trhu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Ženy jsou dnes vzdělané stejně nebo více než muži a jejich karierní přestávky jsou vzhledem k malému počtu dětí spíše zanedbatelné.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Proč tedy pořád berou méně?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9846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Důsledky na trhu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Ženy jsou dnes vzdělané stejně nebo více než muži a jejich karierní přestávky jsou vzhledem k malému počtu dětí spíše zanedbatelné.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Proč tedy pořád berou méně?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I když odečteme všechny popsané vlivy a porovnáváme stejně staré, stejně vzdělané osoby dělající stejnou práci, zbývá rozdíl asi 14 %.</a:t>
            </a:r>
          </a:p>
        </p:txBody>
      </p:sp>
    </p:spTree>
    <p:extLst>
      <p:ext uri="{BB962C8B-B14F-4D97-AF65-F5344CB8AC3E}">
        <p14:creationId xmlns:p14="http://schemas.microsoft.com/office/powerpoint/2010/main" val="1759557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69CA0783-EA11-4DE8-9E9B-222D15B67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0065" cy="6858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FAC40BD-DCA1-462F-9C4B-520422A11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415" y="704490"/>
            <a:ext cx="6371492" cy="544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252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Sklo, lepidlo, výtah a královna</a:t>
            </a:r>
          </a:p>
        </p:txBody>
      </p:sp>
    </p:spTree>
    <p:extLst>
      <p:ext uri="{BB962C8B-B14F-4D97-AF65-F5344CB8AC3E}">
        <p14:creationId xmlns:p14="http://schemas.microsoft.com/office/powerpoint/2010/main" val="40136095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Sklo, lepidlo, výtah a královna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Roura (</a:t>
            </a:r>
            <a:r>
              <a:rPr lang="cs-CZ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pipeline</a:t>
            </a:r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Ženy s vyšším vzděláním jsou mladé a bude trvat, než proniknou na vyšší místa, aby získaly vyšší plat</a:t>
            </a:r>
          </a:p>
        </p:txBody>
      </p:sp>
    </p:spTree>
    <p:extLst>
      <p:ext uri="{BB962C8B-B14F-4D97-AF65-F5344CB8AC3E}">
        <p14:creationId xmlns:p14="http://schemas.microsoft.com/office/powerpoint/2010/main" val="35879075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Sklo, lepidlo, výtah a královna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Skleněný strop (</a:t>
            </a:r>
            <a:r>
              <a:rPr lang="cs-CZ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glass</a:t>
            </a:r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cs-CZ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ceiling</a:t>
            </a:r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I když mají ženy dostatečnou kvalifikaci a praxi, stále existuje na určitém místě karierní hierarchie skleněný strop, přes který nemohou proniknout</a:t>
            </a:r>
          </a:p>
        </p:txBody>
      </p:sp>
    </p:spTree>
    <p:extLst>
      <p:ext uri="{BB962C8B-B14F-4D97-AF65-F5344CB8AC3E}">
        <p14:creationId xmlns:p14="http://schemas.microsoft.com/office/powerpoint/2010/main" val="268587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Gender nebo pohlaví?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Pohlaví: 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biologický pojem, přítomnost primárních/sekundárních pohlavních znaků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Nebinární osoby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hermafrodit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intersexuál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D2C9D56-AAE7-43E7-91FB-F76D68932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140" y="2312377"/>
            <a:ext cx="4664618" cy="454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907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Sklo, lepidlo, výtah a královna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Skleněný strop (</a:t>
            </a:r>
            <a:r>
              <a:rPr lang="cs-CZ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glass</a:t>
            </a:r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cs-CZ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ceiling</a:t>
            </a:r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I když mají ženy dostatečnou kvalifikaci a praxi, stále existuje na určitém místě karierní hierarchie skleněný strop, přes který nemohou proniknout</a:t>
            </a:r>
          </a:p>
          <a:p>
            <a:pPr marL="0" indent="0">
              <a:buNone/>
            </a:pPr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Lepkavá podlaha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… nebo se nemohou odlepit z nejnižších nekvalifikovaných pozic</a:t>
            </a:r>
          </a:p>
        </p:txBody>
      </p:sp>
    </p:spTree>
    <p:extLst>
      <p:ext uri="{BB962C8B-B14F-4D97-AF65-F5344CB8AC3E}">
        <p14:creationId xmlns:p14="http://schemas.microsoft.com/office/powerpoint/2010/main" val="368151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Sklo, lepidlo, výtah a královna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Skleněný výtah (</a:t>
            </a:r>
            <a:r>
              <a:rPr lang="cs-CZ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glass</a:t>
            </a:r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cs-CZ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elevator</a:t>
            </a:r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Naopak muži jsou často vyneseni na vyšší karierní pozice, aniž by o ně stáli, zejména v hodně feminizovaných kolektivech (školství)</a:t>
            </a:r>
          </a:p>
        </p:txBody>
      </p:sp>
    </p:spTree>
    <p:extLst>
      <p:ext uri="{BB962C8B-B14F-4D97-AF65-F5344CB8AC3E}">
        <p14:creationId xmlns:p14="http://schemas.microsoft.com/office/powerpoint/2010/main" val="30098758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Sklo, lepidlo, výtah a královna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Včelí královna (</a:t>
            </a:r>
            <a:r>
              <a:rPr lang="cs-CZ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Queen</a:t>
            </a:r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Bee)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Když už žena pronikne na vyšší pozice, neslouží jako podpora pro další ženy, ale naopak všechny podřízené ženy brzdí v další kariéře</a:t>
            </a:r>
          </a:p>
        </p:txBody>
      </p:sp>
    </p:spTree>
    <p:extLst>
      <p:ext uri="{BB962C8B-B14F-4D97-AF65-F5344CB8AC3E}">
        <p14:creationId xmlns:p14="http://schemas.microsoft.com/office/powerpoint/2010/main" val="15476242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D3275-6A0C-4FA8-9E3A-7CDB1405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Dotazy a připomínky?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47A915-DAD5-41A0-B7DF-A6619E5C9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								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					dosedel@fss.muni.cz</a:t>
            </a:r>
          </a:p>
        </p:txBody>
      </p:sp>
    </p:spTree>
    <p:extLst>
      <p:ext uri="{BB962C8B-B14F-4D97-AF65-F5344CB8AC3E}">
        <p14:creationId xmlns:p14="http://schemas.microsoft.com/office/powerpoint/2010/main" val="2510669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Gender nebo pohlaví?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Pohlaví: 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biologický pojem, přítomnost primárních/sekundárních pohlavních znaků</a:t>
            </a:r>
          </a:p>
          <a:p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Gender: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společenská role příslušníků jednotlivých pohlaví</a:t>
            </a:r>
            <a:endParaRPr lang="cs-CZ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861E8B0-5DB6-4227-8C2E-598204055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3654425"/>
            <a:ext cx="26289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804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Socializace do genderu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„Člověk se ženou nerodí, ale stává“ (Simone de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Beauvoir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Od malička se učíme mužskou a ženskou roli od ostatních (primární a sekundární socializace)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745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Socializace do genderu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77F556FC-BE73-413F-91CE-50A243D76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834" y="1328916"/>
            <a:ext cx="8354332" cy="6082999"/>
          </a:xfrm>
        </p:spPr>
      </p:pic>
    </p:spTree>
    <p:extLst>
      <p:ext uri="{BB962C8B-B14F-4D97-AF65-F5344CB8AC3E}">
        <p14:creationId xmlns:p14="http://schemas.microsoft.com/office/powerpoint/2010/main" val="1469582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Socializace do genderu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9D6741CF-D879-481C-9AD2-637622D7C3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7" y="1243040"/>
            <a:ext cx="5364313" cy="6181568"/>
          </a:xfrm>
        </p:spPr>
      </p:pic>
    </p:spTree>
    <p:extLst>
      <p:ext uri="{BB962C8B-B14F-4D97-AF65-F5344CB8AC3E}">
        <p14:creationId xmlns:p14="http://schemas.microsoft.com/office/powerpoint/2010/main" val="894145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Socializace do genderu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O klucích a holkách hovoříme odlišně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krásná • malá • něžná • roztomilá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kluk jak buk • silák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7317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1165</Words>
  <Application>Microsoft Office PowerPoint</Application>
  <PresentationFormat>Širokoúhlá obrazovka</PresentationFormat>
  <Paragraphs>185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Segoe UI</vt:lpstr>
      <vt:lpstr>Segoe UI Semibold</vt:lpstr>
      <vt:lpstr>Verdana</vt:lpstr>
      <vt:lpstr>Motiv Office</vt:lpstr>
      <vt:lpstr>Prezentace aplikace PowerPoint</vt:lpstr>
      <vt:lpstr>Gender nebo pohlaví?</vt:lpstr>
      <vt:lpstr>Gender nebo pohlaví?</vt:lpstr>
      <vt:lpstr>Gender nebo pohlaví?</vt:lpstr>
      <vt:lpstr>Gender nebo pohlaví?</vt:lpstr>
      <vt:lpstr>Socializace do genderu</vt:lpstr>
      <vt:lpstr>Socializace do genderu</vt:lpstr>
      <vt:lpstr>Socializace do genderu</vt:lpstr>
      <vt:lpstr>Socializace do genderu</vt:lpstr>
      <vt:lpstr>Socializace do genderu</vt:lpstr>
      <vt:lpstr>Socializace do genderu</vt:lpstr>
      <vt:lpstr>Socializace do genderu</vt:lpstr>
      <vt:lpstr>Socializace do genderu</vt:lpstr>
      <vt:lpstr>Socializace do genderu</vt:lpstr>
      <vt:lpstr>Socializace do genderu</vt:lpstr>
      <vt:lpstr>K čemu jsou holky na světě</vt:lpstr>
      <vt:lpstr>K čemu jsou kluci na světě</vt:lpstr>
      <vt:lpstr>Genderová dělba práce</vt:lpstr>
      <vt:lpstr>Genderová dělba práce</vt:lpstr>
      <vt:lpstr>Genderová dělba práce</vt:lpstr>
      <vt:lpstr>Genderová dělba práce</vt:lpstr>
      <vt:lpstr>Genderová dělba práce</vt:lpstr>
      <vt:lpstr>Dvojí metr</vt:lpstr>
      <vt:lpstr>Dvojí metr</vt:lpstr>
      <vt:lpstr>Dvojí metr</vt:lpstr>
      <vt:lpstr>Dvojí metr</vt:lpstr>
      <vt:lpstr>Dvojí metr</vt:lpstr>
      <vt:lpstr>Tonda má ženskou</vt:lpstr>
      <vt:lpstr>Důsledky na trhu práce</vt:lpstr>
      <vt:lpstr>Důsledky na trhu práce</vt:lpstr>
      <vt:lpstr>Důsledky na trhu práce</vt:lpstr>
      <vt:lpstr>Důsledky na trhu práce</vt:lpstr>
      <vt:lpstr>Důsledky na trhu práce</vt:lpstr>
      <vt:lpstr>Důsledky na trhu práce</vt:lpstr>
      <vt:lpstr>Důsledky na trhu práce</vt:lpstr>
      <vt:lpstr>Prezentace aplikace PowerPoint</vt:lpstr>
      <vt:lpstr>Sklo, lepidlo, výtah a královna</vt:lpstr>
      <vt:lpstr>Sklo, lepidlo, výtah a královna</vt:lpstr>
      <vt:lpstr>Sklo, lepidlo, výtah a královna</vt:lpstr>
      <vt:lpstr>Sklo, lepidlo, výtah a královna</vt:lpstr>
      <vt:lpstr>Sklo, lepidlo, výtah a královna</vt:lpstr>
      <vt:lpstr>Sklo, lepidlo, výtah a královna</vt:lpstr>
      <vt:lpstr>Dotazy a připomínky?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 Doseděl</dc:creator>
  <cp:lastModifiedBy>Tomáš Tomáš</cp:lastModifiedBy>
  <cp:revision>38</cp:revision>
  <dcterms:created xsi:type="dcterms:W3CDTF">2020-08-19T14:50:42Z</dcterms:created>
  <dcterms:modified xsi:type="dcterms:W3CDTF">2020-10-25T14:48:39Z</dcterms:modified>
</cp:coreProperties>
</file>