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2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3756" r:id="rId2"/>
  </p:sldMasterIdLst>
  <p:notesMasterIdLst>
    <p:notesMasterId r:id="rId23"/>
  </p:notesMasterIdLst>
  <p:handoutMasterIdLst>
    <p:handoutMasterId r:id="rId24"/>
  </p:handoutMasterIdLst>
  <p:sldIdLst>
    <p:sldId id="270" r:id="rId3"/>
    <p:sldId id="267" r:id="rId4"/>
    <p:sldId id="276" r:id="rId5"/>
    <p:sldId id="274" r:id="rId6"/>
    <p:sldId id="275" r:id="rId7"/>
    <p:sldId id="347" r:id="rId8"/>
    <p:sldId id="348" r:id="rId9"/>
    <p:sldId id="277" r:id="rId10"/>
    <p:sldId id="284" r:id="rId11"/>
    <p:sldId id="285" r:id="rId12"/>
    <p:sldId id="310" r:id="rId13"/>
    <p:sldId id="309" r:id="rId14"/>
    <p:sldId id="289" r:id="rId15"/>
    <p:sldId id="286" r:id="rId16"/>
    <p:sldId id="298" r:id="rId17"/>
    <p:sldId id="296" r:id="rId18"/>
    <p:sldId id="315" r:id="rId19"/>
    <p:sldId id="300" r:id="rId20"/>
    <p:sldId id="369" r:id="rId21"/>
    <p:sldId id="388" r:id="rId22"/>
  </p:sldIdLst>
  <p:sldSz cx="9144000" cy="6858000" type="screen4x3"/>
  <p:notesSz cx="6735763" cy="9869488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4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800" dirty="0"/>
            <a:t>IGNORACE SOUVISLOSTÍ </a:t>
          </a:r>
        </a:p>
        <a:p>
          <a:r>
            <a:rPr lang="cs-CZ" sz="1400" dirty="0"/>
            <a:t>(např. prostředí, sociální situace)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09860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/>
      <dgm:spPr/>
      <dgm:t>
        <a:bodyPr/>
        <a:lstStyle/>
        <a:p>
          <a:pPr rtl="0"/>
          <a:endParaRPr lang="cs-CZ" sz="2000" kern="1200" dirty="0"/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/>
      <dgm:spPr/>
      <dgm:t>
        <a:bodyPr/>
        <a:lstStyle/>
        <a:p>
          <a:endParaRPr lang="cs-CZ" sz="2100" kern="1200" dirty="0"/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LinFactNeighborX="1860" custLinFactNeighborY="-692">
        <dgm:presLayoutVars>
          <dgm:chMax val="0"/>
          <dgm:chPref val="0"/>
          <dgm:bulletEnabled val="1"/>
        </dgm:presLayoutVars>
      </dgm:prSet>
      <dgm:spPr/>
    </dgm:pt>
    <dgm:pt modelId="{138A7D1D-F8CE-4B39-AC97-0029424561EF}" type="pres">
      <dgm:prSet presAssocID="{6248CEBA-A702-458A-AA3C-D5D103E7F8D0}" presName="desTx" presStyleLbl="alignAccFollowNode1" presStyleIdx="0" presStyleCnt="2">
        <dgm:presLayoutVars>
          <dgm:bulletEnabled val="1"/>
        </dgm:presLayoutVars>
      </dgm:prSet>
      <dgm:spPr/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500" dirty="0"/>
            <a:t>Opakované testování stejným nástrojem (odstup 2-3 týdny) a sledování shody výsledků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500" dirty="0"/>
            <a:t>Měření standardizovaným nástrojem a novým nástrojem – sledování shody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500" dirty="0"/>
            <a:t>Posuzuje více posuzovatelů a sleduje se shoda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4FBAD4B6-AAEE-4B09-8A7D-19B49CADC8BC}">
      <dgm:prSet custT="1"/>
      <dgm:spPr/>
      <dgm:t>
        <a:bodyPr/>
        <a:lstStyle/>
        <a:p>
          <a:r>
            <a:rPr lang="cs-CZ" sz="1500" dirty="0"/>
            <a:t>Nástroj rozdělen na dvě dílčí části výsledky z jedné a druhé jsou srovnávány – shoda poukazuje na dobrou vnitřní konzistenci nástroje</a:t>
          </a:r>
        </a:p>
      </dgm:t>
    </dgm:pt>
    <dgm:pt modelId="{AC9CBB15-C733-4CBA-AA72-FF2D5904FBEB}" type="parTrans" cxnId="{6391C73C-D88F-484E-87A4-F6E0ABC87F68}">
      <dgm:prSet/>
      <dgm:spPr/>
      <dgm:t>
        <a:bodyPr/>
        <a:lstStyle/>
        <a:p>
          <a:endParaRPr lang="cs-CZ"/>
        </a:p>
      </dgm:t>
    </dgm:pt>
    <dgm:pt modelId="{70DA44AD-0EE4-4C91-B923-0E714FAEF265}" type="sibTrans" cxnId="{6391C73C-D88F-484E-87A4-F6E0ABC87F68}">
      <dgm:prSet/>
      <dgm:spPr/>
      <dgm:t>
        <a:bodyPr/>
        <a:lstStyle/>
        <a:p>
          <a:endParaRPr lang="cs-CZ"/>
        </a:p>
      </dgm:t>
    </dgm:pt>
    <dgm:pt modelId="{FFB8F953-3605-463E-B669-B52F49D336F1}">
      <dgm:prSet custT="1"/>
      <dgm:spPr/>
      <dgm:t>
        <a:bodyPr/>
        <a:lstStyle/>
        <a:p>
          <a:r>
            <a:rPr lang="cs-CZ" sz="1500" dirty="0"/>
            <a:t>Použití u dichotomických položek</a:t>
          </a:r>
        </a:p>
      </dgm:t>
    </dgm:pt>
    <dgm:pt modelId="{9E78D124-DC15-42C8-A879-1B945FB91B17}" type="parTrans" cxnId="{AB9E9EBA-BED4-4679-B326-3EA957DAB87D}">
      <dgm:prSet/>
      <dgm:spPr/>
      <dgm:t>
        <a:bodyPr/>
        <a:lstStyle/>
        <a:p>
          <a:endParaRPr lang="cs-CZ"/>
        </a:p>
      </dgm:t>
    </dgm:pt>
    <dgm:pt modelId="{0B7FCFC3-574F-4E47-B499-89B40062983B}" type="sibTrans" cxnId="{AB9E9EBA-BED4-4679-B326-3EA957DAB87D}">
      <dgm:prSet/>
      <dgm:spPr/>
      <dgm:t>
        <a:bodyPr/>
        <a:lstStyle/>
        <a:p>
          <a:endParaRPr lang="cs-CZ"/>
        </a:p>
      </dgm:t>
    </dgm:pt>
    <dgm:pt modelId="{5E8D5D8B-62B9-41C3-9BE5-2C026403E29B}">
      <dgm:prSet custT="1"/>
      <dgm:spPr/>
      <dgm:t>
        <a:bodyPr/>
        <a:lstStyle/>
        <a:p>
          <a:r>
            <a:rPr lang="cs-CZ" sz="1500" dirty="0"/>
            <a:t>Měření standardizovaným nástrojem a novým nástrojem monitorujícím protiklad</a:t>
          </a:r>
        </a:p>
      </dgm:t>
    </dgm:pt>
    <dgm:pt modelId="{23BDF041-E493-433C-ABC7-2A206DB48BE0}" type="parTrans" cxnId="{327EADFC-E8D6-4765-9B2A-30E20145C6FC}">
      <dgm:prSet/>
      <dgm:spPr/>
      <dgm:t>
        <a:bodyPr/>
        <a:lstStyle/>
        <a:p>
          <a:endParaRPr lang="cs-CZ"/>
        </a:p>
      </dgm:t>
    </dgm:pt>
    <dgm:pt modelId="{589D4979-0D3E-4090-AE3C-D79DE57FD7BF}" type="sibTrans" cxnId="{327EADFC-E8D6-4765-9B2A-30E20145C6FC}">
      <dgm:prSet/>
      <dgm:spPr/>
      <dgm:t>
        <a:bodyPr/>
        <a:lstStyle/>
        <a:p>
          <a:endParaRPr lang="cs-CZ"/>
        </a:p>
      </dgm:t>
    </dgm:pt>
    <dgm:pt modelId="{196874B3-9356-476A-865E-9C09591E6620}">
      <dgm:prSet custT="1"/>
      <dgm:spPr/>
      <dgm:t>
        <a:bodyPr/>
        <a:lstStyle/>
        <a:p>
          <a:r>
            <a:rPr lang="cs-CZ" sz="1500" dirty="0"/>
            <a:t>Použití u intervalových nebo poměrových dat</a:t>
          </a:r>
        </a:p>
        <a:p>
          <a:r>
            <a:rPr lang="cs-CZ" sz="1500" dirty="0"/>
            <a:t>Nástroj rozdán dvou skupinám a sledování shody odpovědí</a:t>
          </a:r>
        </a:p>
      </dgm:t>
    </dgm:pt>
    <dgm:pt modelId="{3F346099-42ED-4656-A119-940DCABB3F48}" type="parTrans" cxnId="{534CF17B-C91C-46DF-BDDE-BE92CA364CB8}">
      <dgm:prSet/>
      <dgm:spPr/>
      <dgm:t>
        <a:bodyPr/>
        <a:lstStyle/>
        <a:p>
          <a:endParaRPr lang="cs-CZ"/>
        </a:p>
      </dgm:t>
    </dgm:pt>
    <dgm:pt modelId="{E87A2A04-6183-450A-AD5F-69A3905528B7}" type="sibTrans" cxnId="{534CF17B-C91C-46DF-BDDE-BE92CA364CB8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7" custScaleY="116560"/>
      <dgm:spPr/>
    </dgm:pt>
    <dgm:pt modelId="{78EFCA36-9BF4-476F-A09C-B0C6863877C9}" type="pres">
      <dgm:prSet presAssocID="{BF843A3E-3B00-4E31-9FBA-8178B634C97C}" presName="img" presStyleLbl="fgImgPlace1" presStyleIdx="0" presStyleCnt="7"/>
      <dgm:spPr/>
    </dgm:pt>
    <dgm:pt modelId="{7500CE27-8535-4F44-8F3B-AD92C8EEB351}" type="pres">
      <dgm:prSet presAssocID="{BF843A3E-3B00-4E31-9FBA-8178B634C97C}" presName="text" presStyleLbl="node1" presStyleIdx="0" presStyleCnt="7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7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7"/>
      <dgm:spPr/>
    </dgm:pt>
    <dgm:pt modelId="{24113E1D-0BA4-4B51-9937-0EAB0E843E84}" type="pres">
      <dgm:prSet presAssocID="{2F5A5A4F-5E26-43ED-AD45-E8CA92958F33}" presName="text" presStyleLbl="node1" presStyleIdx="1" presStyleCnt="7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ABFBDEA0-9628-4837-8705-8EC11C590297}" type="pres">
      <dgm:prSet presAssocID="{5E8D5D8B-62B9-41C3-9BE5-2C026403E29B}" presName="comp" presStyleCnt="0"/>
      <dgm:spPr/>
    </dgm:pt>
    <dgm:pt modelId="{CE9A1DE5-2F80-45C3-90B5-12E0D905CC59}" type="pres">
      <dgm:prSet presAssocID="{5E8D5D8B-62B9-41C3-9BE5-2C026403E29B}" presName="box" presStyleLbl="node1" presStyleIdx="2" presStyleCnt="7" custLinFactNeighborX="125" custLinFactNeighborY="1823"/>
      <dgm:spPr/>
    </dgm:pt>
    <dgm:pt modelId="{B72B9A5E-9F23-4041-8D85-A91B91F73D2C}" type="pres">
      <dgm:prSet presAssocID="{5E8D5D8B-62B9-41C3-9BE5-2C026403E29B}" presName="img" presStyleLbl="fgImgPlace1" presStyleIdx="2" presStyleCnt="7" custLinFactNeighborX="826" custLinFactNeighborY="5715"/>
      <dgm:spPr/>
    </dgm:pt>
    <dgm:pt modelId="{18B58D77-5C4A-482D-AF16-69A6FC439511}" type="pres">
      <dgm:prSet presAssocID="{5E8D5D8B-62B9-41C3-9BE5-2C026403E29B}" presName="text" presStyleLbl="node1" presStyleIdx="2" presStyleCnt="7">
        <dgm:presLayoutVars>
          <dgm:bulletEnabled val="1"/>
        </dgm:presLayoutVars>
      </dgm:prSet>
      <dgm:spPr/>
    </dgm:pt>
    <dgm:pt modelId="{E951DBB7-20A0-4428-9922-36D5BE2D5B5E}" type="pres">
      <dgm:prSet presAssocID="{589D4979-0D3E-4090-AE3C-D79DE57FD7BF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3" presStyleCnt="7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3" presStyleCnt="7"/>
      <dgm:spPr/>
    </dgm:pt>
    <dgm:pt modelId="{06A3C329-F492-4AFA-9DBA-8F44C5CDC58F}" type="pres">
      <dgm:prSet presAssocID="{5A6322CF-8048-403A-A00F-81C347FF402E}" presName="text" presStyleLbl="node1" presStyleIdx="3" presStyleCnt="7">
        <dgm:presLayoutVars>
          <dgm:bulletEnabled val="1"/>
        </dgm:presLayoutVars>
      </dgm:prSet>
      <dgm:spPr/>
    </dgm:pt>
    <dgm:pt modelId="{853B1232-9BC4-4102-8CA0-F05203CC6468}" type="pres">
      <dgm:prSet presAssocID="{BDC15AC1-D0FD-4062-9080-0CEC28F1E023}" presName="spacer" presStyleCnt="0"/>
      <dgm:spPr/>
    </dgm:pt>
    <dgm:pt modelId="{AEAC8725-69DB-46C7-888B-28A295D57C54}" type="pres">
      <dgm:prSet presAssocID="{4FBAD4B6-AAEE-4B09-8A7D-19B49CADC8BC}" presName="comp" presStyleCnt="0"/>
      <dgm:spPr/>
    </dgm:pt>
    <dgm:pt modelId="{64FC62F2-C74D-4346-B277-73D2418A2751}" type="pres">
      <dgm:prSet presAssocID="{4FBAD4B6-AAEE-4B09-8A7D-19B49CADC8BC}" presName="box" presStyleLbl="node1" presStyleIdx="4" presStyleCnt="7"/>
      <dgm:spPr/>
    </dgm:pt>
    <dgm:pt modelId="{B6B76B9E-C4FC-4BAE-B7BB-CC5577943DCB}" type="pres">
      <dgm:prSet presAssocID="{4FBAD4B6-AAEE-4B09-8A7D-19B49CADC8BC}" presName="img" presStyleLbl="fgImgPlace1" presStyleIdx="4" presStyleCnt="7" custLinFactNeighborX="2014" custLinFactNeighborY="2306"/>
      <dgm:spPr/>
    </dgm:pt>
    <dgm:pt modelId="{CEC18DBD-864B-43AD-AD7C-E6921B969FCB}" type="pres">
      <dgm:prSet presAssocID="{4FBAD4B6-AAEE-4B09-8A7D-19B49CADC8BC}" presName="text" presStyleLbl="node1" presStyleIdx="4" presStyleCnt="7">
        <dgm:presLayoutVars>
          <dgm:bulletEnabled val="1"/>
        </dgm:presLayoutVars>
      </dgm:prSet>
      <dgm:spPr/>
    </dgm:pt>
    <dgm:pt modelId="{39FA7544-910C-4B6A-88FA-BD609F5D8E1A}" type="pres">
      <dgm:prSet presAssocID="{70DA44AD-0EE4-4C91-B923-0E714FAEF265}" presName="spacer" presStyleCnt="0"/>
      <dgm:spPr/>
    </dgm:pt>
    <dgm:pt modelId="{5002C2B3-71FC-4C8B-A3DF-7754022F5979}" type="pres">
      <dgm:prSet presAssocID="{FFB8F953-3605-463E-B669-B52F49D336F1}" presName="comp" presStyleCnt="0"/>
      <dgm:spPr/>
    </dgm:pt>
    <dgm:pt modelId="{D1B7671C-9688-4032-B147-DBB54F64C764}" type="pres">
      <dgm:prSet presAssocID="{FFB8F953-3605-463E-B669-B52F49D336F1}" presName="box" presStyleLbl="node1" presStyleIdx="5" presStyleCnt="7"/>
      <dgm:spPr/>
    </dgm:pt>
    <dgm:pt modelId="{25ACB128-8B76-4FC2-B599-2C3E14BEB757}" type="pres">
      <dgm:prSet presAssocID="{FFB8F953-3605-463E-B669-B52F49D336F1}" presName="img" presStyleLbl="fgImgPlace1" presStyleIdx="5" presStyleCnt="7"/>
      <dgm:spPr/>
    </dgm:pt>
    <dgm:pt modelId="{C7AA02C1-A974-4084-B950-2F1446580069}" type="pres">
      <dgm:prSet presAssocID="{FFB8F953-3605-463E-B669-B52F49D336F1}" presName="text" presStyleLbl="node1" presStyleIdx="5" presStyleCnt="7">
        <dgm:presLayoutVars>
          <dgm:bulletEnabled val="1"/>
        </dgm:presLayoutVars>
      </dgm:prSet>
      <dgm:spPr/>
    </dgm:pt>
    <dgm:pt modelId="{B5117225-9F96-4F4E-837C-A10F68A93140}" type="pres">
      <dgm:prSet presAssocID="{0B7FCFC3-574F-4E47-B499-89B40062983B}" presName="spacer" presStyleCnt="0"/>
      <dgm:spPr/>
    </dgm:pt>
    <dgm:pt modelId="{6B0D4CAE-EC9C-468C-95A9-06523F203681}" type="pres">
      <dgm:prSet presAssocID="{196874B3-9356-476A-865E-9C09591E6620}" presName="comp" presStyleCnt="0"/>
      <dgm:spPr/>
    </dgm:pt>
    <dgm:pt modelId="{F9A6CB9D-9939-4F36-BE24-D80D75A76B35}" type="pres">
      <dgm:prSet presAssocID="{196874B3-9356-476A-865E-9C09591E6620}" presName="box" presStyleLbl="node1" presStyleIdx="6" presStyleCnt="7" custLinFactNeighborX="627" custLinFactNeighborY="-76"/>
      <dgm:spPr/>
    </dgm:pt>
    <dgm:pt modelId="{F1BB5CE5-1126-4062-98EC-947729AC3531}" type="pres">
      <dgm:prSet presAssocID="{196874B3-9356-476A-865E-9C09591E6620}" presName="img" presStyleLbl="fgImgPlace1" presStyleIdx="6" presStyleCnt="7"/>
      <dgm:spPr/>
    </dgm:pt>
    <dgm:pt modelId="{BC439DD6-5B45-4930-81AF-5F601AC3024A}" type="pres">
      <dgm:prSet presAssocID="{196874B3-9356-476A-865E-9C09591E6620}" presName="text" presStyleLbl="node1" presStyleIdx="6" presStyleCnt="7">
        <dgm:presLayoutVars>
          <dgm:bulletEnabled val="1"/>
        </dgm:presLayoutVars>
      </dgm:prSet>
      <dgm:spPr/>
    </dgm:pt>
  </dgm:ptLst>
  <dgm:cxnLst>
    <dgm:cxn modelId="{BCF24204-969F-4E06-B101-852D9112D33B}" type="presOf" srcId="{5E8D5D8B-62B9-41C3-9BE5-2C026403E29B}" destId="{CE9A1DE5-2F80-45C3-90B5-12E0D905CC59}" srcOrd="0" destOrd="0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DD1C6418-9FAA-4968-A9A6-BE850B9B848B}" type="presOf" srcId="{BF843A3E-3B00-4E31-9FBA-8178B634C97C}" destId="{7500CE27-8535-4F44-8F3B-AD92C8EEB351}" srcOrd="1" destOrd="0" presId="urn:microsoft.com/office/officeart/2005/8/layout/vList4"/>
    <dgm:cxn modelId="{6391C73C-D88F-484E-87A4-F6E0ABC87F68}" srcId="{5F93A945-7377-438C-A10D-2F741DA3C3FB}" destId="{4FBAD4B6-AAEE-4B09-8A7D-19B49CADC8BC}" srcOrd="4" destOrd="0" parTransId="{AC9CBB15-C733-4CBA-AA72-FF2D5904FBEB}" sibTransId="{70DA44AD-0EE4-4C91-B923-0E714FAEF265}"/>
    <dgm:cxn modelId="{4002775D-A1F3-470C-BD13-F8758C25E93F}" type="presOf" srcId="{5A6322CF-8048-403A-A00F-81C347FF402E}" destId="{8D810484-0D92-4C2B-A687-1681E3FD7F36}" srcOrd="0" destOrd="0" presId="urn:microsoft.com/office/officeart/2005/8/layout/vList4"/>
    <dgm:cxn modelId="{4B633560-DE1D-4D86-B3E1-D35E2ECA9159}" type="presOf" srcId="{FFB8F953-3605-463E-B669-B52F49D336F1}" destId="{D1B7671C-9688-4032-B147-DBB54F64C764}" srcOrd="0" destOrd="0" presId="urn:microsoft.com/office/officeart/2005/8/layout/vList4"/>
    <dgm:cxn modelId="{6BA29073-F9C3-4339-98EC-41CCAE3CEAD3}" type="presOf" srcId="{196874B3-9356-476A-865E-9C09591E6620}" destId="{BC439DD6-5B45-4930-81AF-5F601AC3024A}" srcOrd="1" destOrd="0" presId="urn:microsoft.com/office/officeart/2005/8/layout/vList4"/>
    <dgm:cxn modelId="{AAD1D659-6539-40FA-A61D-71A7D38531F5}" type="presOf" srcId="{5A6322CF-8048-403A-A00F-81C347FF402E}" destId="{06A3C329-F492-4AFA-9DBA-8F44C5CDC58F}" srcOrd="1" destOrd="0" presId="urn:microsoft.com/office/officeart/2005/8/layout/vList4"/>
    <dgm:cxn modelId="{534CF17B-C91C-46DF-BDDE-BE92CA364CB8}" srcId="{5F93A945-7377-438C-A10D-2F741DA3C3FB}" destId="{196874B3-9356-476A-865E-9C09591E6620}" srcOrd="6" destOrd="0" parTransId="{3F346099-42ED-4656-A119-940DCABB3F48}" sibTransId="{E87A2A04-6183-450A-AD5F-69A3905528B7}"/>
    <dgm:cxn modelId="{383B207C-1609-4D1B-99CB-2D6B172A34C5}" type="presOf" srcId="{4FBAD4B6-AAEE-4B09-8A7D-19B49CADC8BC}" destId="{CEC18DBD-864B-43AD-AD7C-E6921B969FCB}" srcOrd="1" destOrd="0" presId="urn:microsoft.com/office/officeart/2005/8/layout/vList4"/>
    <dgm:cxn modelId="{3196467E-A508-43EE-A814-135206BC9FC3}" type="presOf" srcId="{FFB8F953-3605-463E-B669-B52F49D336F1}" destId="{C7AA02C1-A974-4084-B950-2F1446580069}" srcOrd="1" destOrd="0" presId="urn:microsoft.com/office/officeart/2005/8/layout/vList4"/>
    <dgm:cxn modelId="{5C425781-9F1B-4280-AEA1-C067B9E81FE5}" type="presOf" srcId="{4FBAD4B6-AAEE-4B09-8A7D-19B49CADC8BC}" destId="{64FC62F2-C74D-4346-B277-73D2418A2751}" srcOrd="0" destOrd="0" presId="urn:microsoft.com/office/officeart/2005/8/layout/vList4"/>
    <dgm:cxn modelId="{4712BA92-9300-4161-B7CB-7E9A308D49A8}" type="presOf" srcId="{196874B3-9356-476A-865E-9C09591E6620}" destId="{F9A6CB9D-9939-4F36-BE24-D80D75A76B35}" srcOrd="0" destOrd="0" presId="urn:microsoft.com/office/officeart/2005/8/layout/vList4"/>
    <dgm:cxn modelId="{DE9CDEA2-0B07-4F67-B664-E3AC567D5E21}" type="presOf" srcId="{5F93A945-7377-438C-A10D-2F741DA3C3FB}" destId="{2567C260-5819-4F0A-9F28-EF0FD6AFD52C}" srcOrd="0" destOrd="0" presId="urn:microsoft.com/office/officeart/2005/8/layout/vList4"/>
    <dgm:cxn modelId="{AB9E9EBA-BED4-4679-B326-3EA957DAB87D}" srcId="{5F93A945-7377-438C-A10D-2F741DA3C3FB}" destId="{FFB8F953-3605-463E-B669-B52F49D336F1}" srcOrd="5" destOrd="0" parTransId="{9E78D124-DC15-42C8-A879-1B945FB91B17}" sibTransId="{0B7FCFC3-574F-4E47-B499-89B40062983B}"/>
    <dgm:cxn modelId="{0DD6FCBB-C2DF-461E-ABFF-4CBB32FB747B}" type="presOf" srcId="{2F5A5A4F-5E26-43ED-AD45-E8CA92958F33}" destId="{EEAB36F0-1A8D-4838-A771-64D0502EC0C2}" srcOrd="0" destOrd="0" presId="urn:microsoft.com/office/officeart/2005/8/layout/vList4"/>
    <dgm:cxn modelId="{4E6B92D4-C8A2-4CDD-9E89-70A419B4CB63}" type="presOf" srcId="{2F5A5A4F-5E26-43ED-AD45-E8CA92958F33}" destId="{24113E1D-0BA4-4B51-9937-0EAB0E843E84}" srcOrd="1" destOrd="0" presId="urn:microsoft.com/office/officeart/2005/8/layout/vList4"/>
    <dgm:cxn modelId="{2055FEE1-B43D-402C-81DB-8A2E8C8B9651}" type="presOf" srcId="{BF843A3E-3B00-4E31-9FBA-8178B634C97C}" destId="{7273F2AA-D18A-4131-95BD-FB7FF85E9596}" srcOrd="0" destOrd="0" presId="urn:microsoft.com/office/officeart/2005/8/layout/vList4"/>
    <dgm:cxn modelId="{3AA47BF3-0C5C-4357-8E45-8C6DC3C4E155}" srcId="{5F93A945-7377-438C-A10D-2F741DA3C3FB}" destId="{5A6322CF-8048-403A-A00F-81C347FF402E}" srcOrd="3" destOrd="0" parTransId="{0EAD4F3B-6F59-4B1E-9001-0D3EF4EDA2C5}" sibTransId="{BDC15AC1-D0FD-4062-9080-0CEC28F1E023}"/>
    <dgm:cxn modelId="{CC0A90F4-08B5-4F68-9E45-9D1B8ED76A4D}" type="presOf" srcId="{5E8D5D8B-62B9-41C3-9BE5-2C026403E29B}" destId="{18B58D77-5C4A-482D-AF16-69A6FC439511}" srcOrd="1" destOrd="0" presId="urn:microsoft.com/office/officeart/2005/8/layout/vList4"/>
    <dgm:cxn modelId="{327EADFC-E8D6-4765-9B2A-30E20145C6FC}" srcId="{5F93A945-7377-438C-A10D-2F741DA3C3FB}" destId="{5E8D5D8B-62B9-41C3-9BE5-2C026403E29B}" srcOrd="2" destOrd="0" parTransId="{23BDF041-E493-433C-ABC7-2A206DB48BE0}" sibTransId="{589D4979-0D3E-4090-AE3C-D79DE57FD7BF}"/>
    <dgm:cxn modelId="{D505B136-E27A-4CBC-9969-86484447456C}" type="presParOf" srcId="{2567C260-5819-4F0A-9F28-EF0FD6AFD52C}" destId="{13CA4DC1-2323-4113-9822-CE0A219871A0}" srcOrd="0" destOrd="0" presId="urn:microsoft.com/office/officeart/2005/8/layout/vList4"/>
    <dgm:cxn modelId="{9F2BB8A1-C606-4EE3-AC79-7BEA6FC5AEEB}" type="presParOf" srcId="{13CA4DC1-2323-4113-9822-CE0A219871A0}" destId="{7273F2AA-D18A-4131-95BD-FB7FF85E9596}" srcOrd="0" destOrd="0" presId="urn:microsoft.com/office/officeart/2005/8/layout/vList4"/>
    <dgm:cxn modelId="{122968A5-C4B4-43BF-95B4-1CBFC7F3B84F}" type="presParOf" srcId="{13CA4DC1-2323-4113-9822-CE0A219871A0}" destId="{78EFCA36-9BF4-476F-A09C-B0C6863877C9}" srcOrd="1" destOrd="0" presId="urn:microsoft.com/office/officeart/2005/8/layout/vList4"/>
    <dgm:cxn modelId="{6C6A1B1C-4D69-4480-B1A3-B050B5FB2494}" type="presParOf" srcId="{13CA4DC1-2323-4113-9822-CE0A219871A0}" destId="{7500CE27-8535-4F44-8F3B-AD92C8EEB351}" srcOrd="2" destOrd="0" presId="urn:microsoft.com/office/officeart/2005/8/layout/vList4"/>
    <dgm:cxn modelId="{683FEA04-6846-401B-B32B-CF498DAD14F7}" type="presParOf" srcId="{2567C260-5819-4F0A-9F28-EF0FD6AFD52C}" destId="{4B8A4A52-662B-4D59-82F3-1614D9340005}" srcOrd="1" destOrd="0" presId="urn:microsoft.com/office/officeart/2005/8/layout/vList4"/>
    <dgm:cxn modelId="{2F0F8EF3-BEE4-4384-99E6-FA2721F130BC}" type="presParOf" srcId="{2567C260-5819-4F0A-9F28-EF0FD6AFD52C}" destId="{2A6DCC80-F1D5-4DD9-B267-8C1033BE4180}" srcOrd="2" destOrd="0" presId="urn:microsoft.com/office/officeart/2005/8/layout/vList4"/>
    <dgm:cxn modelId="{47716EB5-41C3-49D5-BE0A-6B21A8B6540D}" type="presParOf" srcId="{2A6DCC80-F1D5-4DD9-B267-8C1033BE4180}" destId="{EEAB36F0-1A8D-4838-A771-64D0502EC0C2}" srcOrd="0" destOrd="0" presId="urn:microsoft.com/office/officeart/2005/8/layout/vList4"/>
    <dgm:cxn modelId="{7D198B41-70B7-42DD-B9EC-11185FAA224E}" type="presParOf" srcId="{2A6DCC80-F1D5-4DD9-B267-8C1033BE4180}" destId="{67536728-CF17-47DB-835C-B1E64118AD4C}" srcOrd="1" destOrd="0" presId="urn:microsoft.com/office/officeart/2005/8/layout/vList4"/>
    <dgm:cxn modelId="{B5EC251A-68E8-44B5-A6E3-E1B0F153EBFC}" type="presParOf" srcId="{2A6DCC80-F1D5-4DD9-B267-8C1033BE4180}" destId="{24113E1D-0BA4-4B51-9937-0EAB0E843E84}" srcOrd="2" destOrd="0" presId="urn:microsoft.com/office/officeart/2005/8/layout/vList4"/>
    <dgm:cxn modelId="{FA22F1F8-42D7-4799-BF11-9BB266472F93}" type="presParOf" srcId="{2567C260-5819-4F0A-9F28-EF0FD6AFD52C}" destId="{0B92FF67-443C-43BE-99F8-91DAC6AA24E2}" srcOrd="3" destOrd="0" presId="urn:microsoft.com/office/officeart/2005/8/layout/vList4"/>
    <dgm:cxn modelId="{6D5A5BE6-5051-468E-97A5-953C1345A837}" type="presParOf" srcId="{2567C260-5819-4F0A-9F28-EF0FD6AFD52C}" destId="{ABFBDEA0-9628-4837-8705-8EC11C590297}" srcOrd="4" destOrd="0" presId="urn:microsoft.com/office/officeart/2005/8/layout/vList4"/>
    <dgm:cxn modelId="{3EE9C4AE-42B0-4D22-88BF-23C7706C782D}" type="presParOf" srcId="{ABFBDEA0-9628-4837-8705-8EC11C590297}" destId="{CE9A1DE5-2F80-45C3-90B5-12E0D905CC59}" srcOrd="0" destOrd="0" presId="urn:microsoft.com/office/officeart/2005/8/layout/vList4"/>
    <dgm:cxn modelId="{F61FBD59-421A-4B18-BE6E-2D75B616071F}" type="presParOf" srcId="{ABFBDEA0-9628-4837-8705-8EC11C590297}" destId="{B72B9A5E-9F23-4041-8D85-A91B91F73D2C}" srcOrd="1" destOrd="0" presId="urn:microsoft.com/office/officeart/2005/8/layout/vList4"/>
    <dgm:cxn modelId="{343AFC8B-AC02-45CF-8EBB-321A6EF7B6F1}" type="presParOf" srcId="{ABFBDEA0-9628-4837-8705-8EC11C590297}" destId="{18B58D77-5C4A-482D-AF16-69A6FC439511}" srcOrd="2" destOrd="0" presId="urn:microsoft.com/office/officeart/2005/8/layout/vList4"/>
    <dgm:cxn modelId="{FDC00FB7-515F-4279-8DAA-B0618BC41900}" type="presParOf" srcId="{2567C260-5819-4F0A-9F28-EF0FD6AFD52C}" destId="{E951DBB7-20A0-4428-9922-36D5BE2D5B5E}" srcOrd="5" destOrd="0" presId="urn:microsoft.com/office/officeart/2005/8/layout/vList4"/>
    <dgm:cxn modelId="{F0CE764E-1967-4A46-8834-7B98D8BFE544}" type="presParOf" srcId="{2567C260-5819-4F0A-9F28-EF0FD6AFD52C}" destId="{3978561E-A59B-4C3C-8985-1FF65D7620BF}" srcOrd="6" destOrd="0" presId="urn:microsoft.com/office/officeart/2005/8/layout/vList4"/>
    <dgm:cxn modelId="{96A984C2-9625-4865-A898-ABD970B10A25}" type="presParOf" srcId="{3978561E-A59B-4C3C-8985-1FF65D7620BF}" destId="{8D810484-0D92-4C2B-A687-1681E3FD7F36}" srcOrd="0" destOrd="0" presId="urn:microsoft.com/office/officeart/2005/8/layout/vList4"/>
    <dgm:cxn modelId="{04C0CB53-8950-4F5B-BFD5-90F4FA41F0F6}" type="presParOf" srcId="{3978561E-A59B-4C3C-8985-1FF65D7620BF}" destId="{A2DF6467-ABE7-4D74-B111-228986F12234}" srcOrd="1" destOrd="0" presId="urn:microsoft.com/office/officeart/2005/8/layout/vList4"/>
    <dgm:cxn modelId="{AA01A3D2-40FC-4B40-8F4C-B03A68635EC8}" type="presParOf" srcId="{3978561E-A59B-4C3C-8985-1FF65D7620BF}" destId="{06A3C329-F492-4AFA-9DBA-8F44C5CDC58F}" srcOrd="2" destOrd="0" presId="urn:microsoft.com/office/officeart/2005/8/layout/vList4"/>
    <dgm:cxn modelId="{7186F748-67A7-4986-B78B-02A7FBFB93ED}" type="presParOf" srcId="{2567C260-5819-4F0A-9F28-EF0FD6AFD52C}" destId="{853B1232-9BC4-4102-8CA0-F05203CC6468}" srcOrd="7" destOrd="0" presId="urn:microsoft.com/office/officeart/2005/8/layout/vList4"/>
    <dgm:cxn modelId="{160D0C23-A599-40AF-BD2C-ECA9701B937B}" type="presParOf" srcId="{2567C260-5819-4F0A-9F28-EF0FD6AFD52C}" destId="{AEAC8725-69DB-46C7-888B-28A295D57C54}" srcOrd="8" destOrd="0" presId="urn:microsoft.com/office/officeart/2005/8/layout/vList4"/>
    <dgm:cxn modelId="{8BA7C4D7-0BE3-40CE-870B-B37005C85C52}" type="presParOf" srcId="{AEAC8725-69DB-46C7-888B-28A295D57C54}" destId="{64FC62F2-C74D-4346-B277-73D2418A2751}" srcOrd="0" destOrd="0" presId="urn:microsoft.com/office/officeart/2005/8/layout/vList4"/>
    <dgm:cxn modelId="{261E90CF-2CA7-472B-B519-CE05A22C3085}" type="presParOf" srcId="{AEAC8725-69DB-46C7-888B-28A295D57C54}" destId="{B6B76B9E-C4FC-4BAE-B7BB-CC5577943DCB}" srcOrd="1" destOrd="0" presId="urn:microsoft.com/office/officeart/2005/8/layout/vList4"/>
    <dgm:cxn modelId="{6AA852C6-95A0-48AE-90CC-95B44FCD7F7A}" type="presParOf" srcId="{AEAC8725-69DB-46C7-888B-28A295D57C54}" destId="{CEC18DBD-864B-43AD-AD7C-E6921B969FCB}" srcOrd="2" destOrd="0" presId="urn:microsoft.com/office/officeart/2005/8/layout/vList4"/>
    <dgm:cxn modelId="{86C5EB04-8C49-495B-BD86-A2BB340176E3}" type="presParOf" srcId="{2567C260-5819-4F0A-9F28-EF0FD6AFD52C}" destId="{39FA7544-910C-4B6A-88FA-BD609F5D8E1A}" srcOrd="9" destOrd="0" presId="urn:microsoft.com/office/officeart/2005/8/layout/vList4"/>
    <dgm:cxn modelId="{93DCA99F-2F3C-4D3E-B85C-B4E99EC36528}" type="presParOf" srcId="{2567C260-5819-4F0A-9F28-EF0FD6AFD52C}" destId="{5002C2B3-71FC-4C8B-A3DF-7754022F5979}" srcOrd="10" destOrd="0" presId="urn:microsoft.com/office/officeart/2005/8/layout/vList4"/>
    <dgm:cxn modelId="{922B8783-75DF-4CA0-A380-32C9C8039A0D}" type="presParOf" srcId="{5002C2B3-71FC-4C8B-A3DF-7754022F5979}" destId="{D1B7671C-9688-4032-B147-DBB54F64C764}" srcOrd="0" destOrd="0" presId="urn:microsoft.com/office/officeart/2005/8/layout/vList4"/>
    <dgm:cxn modelId="{EAB60AF5-6741-40CC-8D51-D986A8F97661}" type="presParOf" srcId="{5002C2B3-71FC-4C8B-A3DF-7754022F5979}" destId="{25ACB128-8B76-4FC2-B599-2C3E14BEB757}" srcOrd="1" destOrd="0" presId="urn:microsoft.com/office/officeart/2005/8/layout/vList4"/>
    <dgm:cxn modelId="{6C59B435-B040-4616-99A8-EE22F7DE2637}" type="presParOf" srcId="{5002C2B3-71FC-4C8B-A3DF-7754022F5979}" destId="{C7AA02C1-A974-4084-B950-2F1446580069}" srcOrd="2" destOrd="0" presId="urn:microsoft.com/office/officeart/2005/8/layout/vList4"/>
    <dgm:cxn modelId="{997CEADE-1298-446D-8A18-271AD9C26ECD}" type="presParOf" srcId="{2567C260-5819-4F0A-9F28-EF0FD6AFD52C}" destId="{B5117225-9F96-4F4E-837C-A10F68A93140}" srcOrd="11" destOrd="0" presId="urn:microsoft.com/office/officeart/2005/8/layout/vList4"/>
    <dgm:cxn modelId="{FD5DFFF7-C1B9-45E1-8C3D-3718D1796120}" type="presParOf" srcId="{2567C260-5819-4F0A-9F28-EF0FD6AFD52C}" destId="{6B0D4CAE-EC9C-468C-95A9-06523F203681}" srcOrd="12" destOrd="0" presId="urn:microsoft.com/office/officeart/2005/8/layout/vList4"/>
    <dgm:cxn modelId="{D19DA1A1-705F-4BC1-9CFA-66A08D5F952D}" type="presParOf" srcId="{6B0D4CAE-EC9C-468C-95A9-06523F203681}" destId="{F9A6CB9D-9939-4F36-BE24-D80D75A76B35}" srcOrd="0" destOrd="0" presId="urn:microsoft.com/office/officeart/2005/8/layout/vList4"/>
    <dgm:cxn modelId="{AD134DA8-1F3C-421B-B6E0-5774B923ACC2}" type="presParOf" srcId="{6B0D4CAE-EC9C-468C-95A9-06523F203681}" destId="{F1BB5CE5-1126-4062-98EC-947729AC3531}" srcOrd="1" destOrd="0" presId="urn:microsoft.com/office/officeart/2005/8/layout/vList4"/>
    <dgm:cxn modelId="{9FD45BF2-152C-4C49-8935-380D2082E083}" type="presParOf" srcId="{6B0D4CAE-EC9C-468C-95A9-06523F203681}" destId="{BC439DD6-5B45-4930-81AF-5F601AC30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024AA-46A4-4DE2-A349-832D8288FE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FF4943-4C7A-4827-B008-D0B18BFBD7E3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gm:t>
    </dgm:pt>
    <dgm:pt modelId="{15CB3D7B-9516-4922-81EC-719173041EB3}" type="parTrans" cxnId="{827B28AA-4744-4B43-87EF-DF1D11D1C7A7}">
      <dgm:prSet/>
      <dgm:spPr/>
      <dgm:t>
        <a:bodyPr/>
        <a:lstStyle/>
        <a:p>
          <a:endParaRPr lang="cs-CZ"/>
        </a:p>
      </dgm:t>
    </dgm:pt>
    <dgm:pt modelId="{DE3813E1-2B84-4B56-8CB8-2601F6E84C6A}" type="sibTrans" cxnId="{827B28AA-4744-4B43-87EF-DF1D11D1C7A7}">
      <dgm:prSet/>
      <dgm:spPr/>
      <dgm:t>
        <a:bodyPr/>
        <a:lstStyle/>
        <a:p>
          <a:endParaRPr lang="cs-CZ"/>
        </a:p>
      </dgm:t>
    </dgm:pt>
    <dgm:pt modelId="{4B78B4EF-4A48-4502-B985-4B46D2257B7E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gm:t>
    </dgm:pt>
    <dgm:pt modelId="{05817470-499F-4BCF-9634-35F1820048FB}" type="parTrans" cxnId="{FDF02EF2-DEFE-4150-9CD0-2BA33B66261B}">
      <dgm:prSet/>
      <dgm:spPr/>
      <dgm:t>
        <a:bodyPr/>
        <a:lstStyle/>
        <a:p>
          <a:endParaRPr lang="cs-CZ"/>
        </a:p>
      </dgm:t>
    </dgm:pt>
    <dgm:pt modelId="{2748BBEA-09AE-4995-9638-FDC58FADAFEB}" type="sibTrans" cxnId="{FDF02EF2-DEFE-4150-9CD0-2BA33B66261B}">
      <dgm:prSet/>
      <dgm:spPr/>
      <dgm:t>
        <a:bodyPr/>
        <a:lstStyle/>
        <a:p>
          <a:endParaRPr lang="cs-CZ"/>
        </a:p>
      </dgm:t>
    </dgm:pt>
    <dgm:pt modelId="{1722152B-B5D9-4872-8F7D-29EFC2EBF809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gm:t>
    </dgm:pt>
    <dgm:pt modelId="{75D1E1B4-E37D-4CF2-8BA2-5519FD8514D5}" type="parTrans" cxnId="{71614DE7-EBB6-4F87-8AED-CBB9314949DC}">
      <dgm:prSet/>
      <dgm:spPr/>
      <dgm:t>
        <a:bodyPr/>
        <a:lstStyle/>
        <a:p>
          <a:endParaRPr lang="cs-CZ"/>
        </a:p>
      </dgm:t>
    </dgm:pt>
    <dgm:pt modelId="{187C395B-65E1-4148-B939-DAE28239FD83}" type="sibTrans" cxnId="{71614DE7-EBB6-4F87-8AED-CBB9314949DC}">
      <dgm:prSet/>
      <dgm:spPr/>
      <dgm:t>
        <a:bodyPr/>
        <a:lstStyle/>
        <a:p>
          <a:endParaRPr lang="cs-CZ"/>
        </a:p>
      </dgm:t>
    </dgm:pt>
    <dgm:pt modelId="{672CCD83-C91C-4990-8EE1-A52EF4C3F6F5}">
      <dgm:prSet/>
      <dgm:spPr/>
      <dgm:t>
        <a:bodyPr/>
        <a:lstStyle/>
        <a:p>
          <a:endParaRPr lang="cs-CZ"/>
        </a:p>
      </dgm:t>
    </dgm:pt>
    <dgm:pt modelId="{5D1915BC-B361-4BA9-A679-1745A02D4745}" type="parTrans" cxnId="{F96E96DE-2D76-4C0D-8602-048B78338330}">
      <dgm:prSet/>
      <dgm:spPr/>
      <dgm:t>
        <a:bodyPr/>
        <a:lstStyle/>
        <a:p>
          <a:endParaRPr lang="cs-CZ"/>
        </a:p>
      </dgm:t>
    </dgm:pt>
    <dgm:pt modelId="{D77123D7-A250-4201-B321-F09649A620A3}" type="sibTrans" cxnId="{F96E96DE-2D76-4C0D-8602-048B78338330}">
      <dgm:prSet/>
      <dgm:spPr/>
      <dgm:t>
        <a:bodyPr/>
        <a:lstStyle/>
        <a:p>
          <a:endParaRPr lang="cs-CZ"/>
        </a:p>
      </dgm:t>
    </dgm:pt>
    <dgm:pt modelId="{9DAE0DFD-690A-48F0-9DA5-31935E885CD9}" type="pres">
      <dgm:prSet presAssocID="{E9C024AA-46A4-4DE2-A349-832D8288FEC4}" presName="arrowDiagram" presStyleCnt="0">
        <dgm:presLayoutVars>
          <dgm:chMax val="5"/>
          <dgm:dir/>
          <dgm:resizeHandles val="exact"/>
        </dgm:presLayoutVars>
      </dgm:prSet>
      <dgm:spPr/>
    </dgm:pt>
    <dgm:pt modelId="{E990DD52-F29D-4852-A150-3B8235FDA133}" type="pres">
      <dgm:prSet presAssocID="{E9C024AA-46A4-4DE2-A349-832D8288FEC4}" presName="arrow" presStyleLbl="bgShp" presStyleIdx="0" presStyleCnt="1" custScaleY="128257"/>
      <dgm:spPr/>
    </dgm:pt>
    <dgm:pt modelId="{A9B28851-93B9-4CE3-A9EB-6569A6A5F4CD}" type="pres">
      <dgm:prSet presAssocID="{E9C024AA-46A4-4DE2-A349-832D8288FEC4}" presName="arrowDiagram4" presStyleCnt="0"/>
      <dgm:spPr/>
    </dgm:pt>
    <dgm:pt modelId="{785D6557-FC0C-4980-B109-D0C2081E3CBE}" type="pres">
      <dgm:prSet presAssocID="{15FF4943-4C7A-4827-B008-D0B18BFBD7E3}" presName="bullet4a" presStyleLbl="node1" presStyleIdx="0" presStyleCnt="4" custLinFactNeighborX="45332" custLinFactNeighborY="32343"/>
      <dgm:spPr/>
    </dgm:pt>
    <dgm:pt modelId="{92A0D004-E187-476D-A369-0027E753C737}" type="pres">
      <dgm:prSet presAssocID="{15FF4943-4C7A-4827-B008-D0B18BFBD7E3}" presName="textBox4a" presStyleLbl="revTx" presStyleIdx="0" presStyleCnt="4" custScaleX="159164" custScaleY="190014" custLinFactNeighborX="5791" custLinFactNeighborY="527">
        <dgm:presLayoutVars>
          <dgm:bulletEnabled val="1"/>
        </dgm:presLayoutVars>
      </dgm:prSet>
      <dgm:spPr/>
    </dgm:pt>
    <dgm:pt modelId="{41244C75-1293-4936-B20A-F5BA96D42325}" type="pres">
      <dgm:prSet presAssocID="{4B78B4EF-4A48-4502-B985-4B46D2257B7E}" presName="bullet4b" presStyleLbl="node1" presStyleIdx="1" presStyleCnt="4" custLinFactY="-12006" custLinFactNeighborX="40666" custLinFactNeighborY="-100000"/>
      <dgm:spPr/>
    </dgm:pt>
    <dgm:pt modelId="{193F9C0A-8778-450F-9C22-3BE467FF1A85}" type="pres">
      <dgm:prSet presAssocID="{4B78B4EF-4A48-4502-B985-4B46D2257B7E}" presName="textBox4b" presStyleLbl="revTx" presStyleIdx="1" presStyleCnt="4" custScaleX="141646">
        <dgm:presLayoutVars>
          <dgm:bulletEnabled val="1"/>
        </dgm:presLayoutVars>
      </dgm:prSet>
      <dgm:spPr/>
    </dgm:pt>
    <dgm:pt modelId="{E0F5CC99-4BBF-4B0B-BC83-780CBB0633BE}" type="pres">
      <dgm:prSet presAssocID="{1722152B-B5D9-4872-8F7D-29EFC2EBF809}" presName="bullet4c" presStyleLbl="node1" presStyleIdx="2" presStyleCnt="4" custLinFactNeighborX="63780" custLinFactNeighborY="-92202"/>
      <dgm:spPr/>
    </dgm:pt>
    <dgm:pt modelId="{07D07BAB-DA1D-4E5D-B083-D460DCF5300F}" type="pres">
      <dgm:prSet presAssocID="{1722152B-B5D9-4872-8F7D-29EFC2EBF809}" presName="textBox4c" presStyleLbl="revTx" presStyleIdx="2" presStyleCnt="4">
        <dgm:presLayoutVars>
          <dgm:bulletEnabled val="1"/>
        </dgm:presLayoutVars>
      </dgm:prSet>
      <dgm:spPr/>
    </dgm:pt>
    <dgm:pt modelId="{C4993239-DB5E-47EE-8AD7-0BBF65E5132D}" type="pres">
      <dgm:prSet presAssocID="{672CCD83-C91C-4990-8EE1-A52EF4C3F6F5}" presName="bullet4d" presStyleLbl="node1" presStyleIdx="3" presStyleCnt="4" custLinFactNeighborX="38548" custLinFactNeighborY="-70945"/>
      <dgm:spPr/>
    </dgm:pt>
    <dgm:pt modelId="{BDEBF08F-F501-4975-A4AE-3EC84EC855B7}" type="pres">
      <dgm:prSet presAssocID="{672CCD83-C91C-4990-8EE1-A52EF4C3F6F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B9F7825-0E69-4C81-97E4-EA26AC51D13A}" type="presOf" srcId="{672CCD83-C91C-4990-8EE1-A52EF4C3F6F5}" destId="{BDEBF08F-F501-4975-A4AE-3EC84EC855B7}" srcOrd="0" destOrd="0" presId="urn:microsoft.com/office/officeart/2005/8/layout/arrow2"/>
    <dgm:cxn modelId="{9FF6EB84-2459-47EA-953B-EEA6EDBCDF14}" type="presOf" srcId="{4B78B4EF-4A48-4502-B985-4B46D2257B7E}" destId="{193F9C0A-8778-450F-9C22-3BE467FF1A85}" srcOrd="0" destOrd="0" presId="urn:microsoft.com/office/officeart/2005/8/layout/arrow2"/>
    <dgm:cxn modelId="{827B28AA-4744-4B43-87EF-DF1D11D1C7A7}" srcId="{E9C024AA-46A4-4DE2-A349-832D8288FEC4}" destId="{15FF4943-4C7A-4827-B008-D0B18BFBD7E3}" srcOrd="0" destOrd="0" parTransId="{15CB3D7B-9516-4922-81EC-719173041EB3}" sibTransId="{DE3813E1-2B84-4B56-8CB8-2601F6E84C6A}"/>
    <dgm:cxn modelId="{87D72DBB-0697-4F55-9BFB-2A3A454B154D}" type="presOf" srcId="{1722152B-B5D9-4872-8F7D-29EFC2EBF809}" destId="{07D07BAB-DA1D-4E5D-B083-D460DCF5300F}" srcOrd="0" destOrd="0" presId="urn:microsoft.com/office/officeart/2005/8/layout/arrow2"/>
    <dgm:cxn modelId="{5D7797D8-B2E2-45D3-8382-A6BC906FEC57}" type="presOf" srcId="{15FF4943-4C7A-4827-B008-D0B18BFBD7E3}" destId="{92A0D004-E187-476D-A369-0027E753C737}" srcOrd="0" destOrd="0" presId="urn:microsoft.com/office/officeart/2005/8/layout/arrow2"/>
    <dgm:cxn modelId="{F96E96DE-2D76-4C0D-8602-048B78338330}" srcId="{E9C024AA-46A4-4DE2-A349-832D8288FEC4}" destId="{672CCD83-C91C-4990-8EE1-A52EF4C3F6F5}" srcOrd="3" destOrd="0" parTransId="{5D1915BC-B361-4BA9-A679-1745A02D4745}" sibTransId="{D77123D7-A250-4201-B321-F09649A620A3}"/>
    <dgm:cxn modelId="{71614DE7-EBB6-4F87-8AED-CBB9314949DC}" srcId="{E9C024AA-46A4-4DE2-A349-832D8288FEC4}" destId="{1722152B-B5D9-4872-8F7D-29EFC2EBF809}" srcOrd="2" destOrd="0" parTransId="{75D1E1B4-E37D-4CF2-8BA2-5519FD8514D5}" sibTransId="{187C395B-65E1-4148-B939-DAE28239FD83}"/>
    <dgm:cxn modelId="{E1F120EB-58D7-4629-AE55-897C41353741}" type="presOf" srcId="{E9C024AA-46A4-4DE2-A349-832D8288FEC4}" destId="{9DAE0DFD-690A-48F0-9DA5-31935E885CD9}" srcOrd="0" destOrd="0" presId="urn:microsoft.com/office/officeart/2005/8/layout/arrow2"/>
    <dgm:cxn modelId="{FDF02EF2-DEFE-4150-9CD0-2BA33B66261B}" srcId="{E9C024AA-46A4-4DE2-A349-832D8288FEC4}" destId="{4B78B4EF-4A48-4502-B985-4B46D2257B7E}" srcOrd="1" destOrd="0" parTransId="{05817470-499F-4BCF-9634-35F1820048FB}" sibTransId="{2748BBEA-09AE-4995-9638-FDC58FADAFEB}"/>
    <dgm:cxn modelId="{0C2849F4-B691-400D-B6FB-01C675200188}" type="presParOf" srcId="{9DAE0DFD-690A-48F0-9DA5-31935E885CD9}" destId="{E990DD52-F29D-4852-A150-3B8235FDA133}" srcOrd="0" destOrd="0" presId="urn:microsoft.com/office/officeart/2005/8/layout/arrow2"/>
    <dgm:cxn modelId="{23972861-BA57-45F9-AAAC-6EE66AC5BB38}" type="presParOf" srcId="{9DAE0DFD-690A-48F0-9DA5-31935E885CD9}" destId="{A9B28851-93B9-4CE3-A9EB-6569A6A5F4CD}" srcOrd="1" destOrd="0" presId="urn:microsoft.com/office/officeart/2005/8/layout/arrow2"/>
    <dgm:cxn modelId="{F7647A2C-C999-40B1-8722-295B3D6FCE13}" type="presParOf" srcId="{A9B28851-93B9-4CE3-A9EB-6569A6A5F4CD}" destId="{785D6557-FC0C-4980-B109-D0C2081E3CBE}" srcOrd="0" destOrd="0" presId="urn:microsoft.com/office/officeart/2005/8/layout/arrow2"/>
    <dgm:cxn modelId="{6E8BDCB4-BD67-4D84-9B1F-3BD3ABF448D0}" type="presParOf" srcId="{A9B28851-93B9-4CE3-A9EB-6569A6A5F4CD}" destId="{92A0D004-E187-476D-A369-0027E753C737}" srcOrd="1" destOrd="0" presId="urn:microsoft.com/office/officeart/2005/8/layout/arrow2"/>
    <dgm:cxn modelId="{C28D3735-8951-487E-BDBE-B917F455D8DB}" type="presParOf" srcId="{A9B28851-93B9-4CE3-A9EB-6569A6A5F4CD}" destId="{41244C75-1293-4936-B20A-F5BA96D42325}" srcOrd="2" destOrd="0" presId="urn:microsoft.com/office/officeart/2005/8/layout/arrow2"/>
    <dgm:cxn modelId="{22914F58-6B6D-4F47-A754-0F31F0B4A517}" type="presParOf" srcId="{A9B28851-93B9-4CE3-A9EB-6569A6A5F4CD}" destId="{193F9C0A-8778-450F-9C22-3BE467FF1A85}" srcOrd="3" destOrd="0" presId="urn:microsoft.com/office/officeart/2005/8/layout/arrow2"/>
    <dgm:cxn modelId="{3B7134B7-EA16-454C-9EB5-B6486B2F577E}" type="presParOf" srcId="{A9B28851-93B9-4CE3-A9EB-6569A6A5F4CD}" destId="{E0F5CC99-4BBF-4B0B-BC83-780CBB0633BE}" srcOrd="4" destOrd="0" presId="urn:microsoft.com/office/officeart/2005/8/layout/arrow2"/>
    <dgm:cxn modelId="{404E941A-7EC0-45D2-845F-73FF9B57425C}" type="presParOf" srcId="{A9B28851-93B9-4CE3-A9EB-6569A6A5F4CD}" destId="{07D07BAB-DA1D-4E5D-B083-D460DCF5300F}" srcOrd="5" destOrd="0" presId="urn:microsoft.com/office/officeart/2005/8/layout/arrow2"/>
    <dgm:cxn modelId="{DCEE346D-0BD3-47A3-AB7E-4764AFAA342E}" type="presParOf" srcId="{A9B28851-93B9-4CE3-A9EB-6569A6A5F4CD}" destId="{C4993239-DB5E-47EE-8AD7-0BBF65E5132D}" srcOrd="6" destOrd="0" presId="urn:microsoft.com/office/officeart/2005/8/layout/arrow2"/>
    <dgm:cxn modelId="{8587CEB3-2868-432F-BBDE-E7B754FA9199}" type="presParOf" srcId="{A9B28851-93B9-4CE3-A9EB-6569A6A5F4CD}" destId="{BDEBF08F-F501-4975-A4AE-3EC84EC855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3265994" y="2016235"/>
          <a:ext cx="2568767" cy="22220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3691675" y="2384466"/>
        <a:ext cx="1717405" cy="1485625"/>
      </dsp:txXfrm>
    </dsp:sp>
    <dsp:sp modelId="{2B88274A-4BEE-416D-A974-5273F590E088}">
      <dsp:nvSpPr>
        <dsp:cNvPr id="0" name=""/>
        <dsp:cNvSpPr/>
      </dsp:nvSpPr>
      <dsp:spPr>
        <a:xfrm>
          <a:off x="4885350" y="95787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3410017" y="0"/>
          <a:ext cx="2311911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76110" y="288380"/>
        <a:ext cx="1579725" cy="1244387"/>
      </dsp:txXfrm>
    </dsp:sp>
    <dsp:sp modelId="{5CC37BAB-1357-4769-9156-C7BEE79B658A}">
      <dsp:nvSpPr>
        <dsp:cNvPr id="0" name=""/>
        <dsp:cNvSpPr/>
      </dsp:nvSpPr>
      <dsp:spPr>
        <a:xfrm>
          <a:off x="6016469" y="2519034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5340257" y="1120127"/>
          <a:ext cx="2312648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67973"/>
                <a:satOff val="9129"/>
                <a:lumOff val="-1686"/>
                <a:alphaOff val="0"/>
                <a:lumMod val="95000"/>
              </a:schemeClr>
            </a:gs>
            <a:gs pos="100000">
              <a:schemeClr val="accent5">
                <a:hueOff val="-167973"/>
                <a:satOff val="9129"/>
                <a:lumOff val="-168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5706412" y="1408464"/>
        <a:ext cx="1580338" cy="1244473"/>
      </dsp:txXfrm>
    </dsp:sp>
    <dsp:sp modelId="{D8D1550F-84DB-422A-AC79-211DAFDBAD3A}">
      <dsp:nvSpPr>
        <dsp:cNvPr id="0" name=""/>
        <dsp:cNvSpPr/>
      </dsp:nvSpPr>
      <dsp:spPr>
        <a:xfrm>
          <a:off x="5230721" y="4281293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5360371" y="3322168"/>
          <a:ext cx="2272419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35946"/>
                <a:satOff val="18259"/>
                <a:lumOff val="-3373"/>
                <a:alphaOff val="0"/>
                <a:lumMod val="95000"/>
              </a:schemeClr>
            </a:gs>
            <a:gs pos="100000">
              <a:schemeClr val="accent5">
                <a:hueOff val="-335946"/>
                <a:satOff val="18259"/>
                <a:lumOff val="-337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5723173" y="3612922"/>
        <a:ext cx="1546815" cy="1239639"/>
      </dsp:txXfrm>
    </dsp:sp>
    <dsp:sp modelId="{7B991CF4-FD8A-490E-8372-A69C92695B54}">
      <dsp:nvSpPr>
        <dsp:cNvPr id="0" name=""/>
        <dsp:cNvSpPr/>
      </dsp:nvSpPr>
      <dsp:spPr>
        <a:xfrm>
          <a:off x="3281589" y="446422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3345664" y="4443548"/>
          <a:ext cx="2440616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03919"/>
                <a:satOff val="27388"/>
                <a:lumOff val="-5059"/>
                <a:alphaOff val="0"/>
                <a:lumMod val="95000"/>
              </a:schemeClr>
            </a:gs>
            <a:gs pos="100000">
              <a:schemeClr val="accent5">
                <a:hueOff val="-503919"/>
                <a:satOff val="27388"/>
                <a:lumOff val="-5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IGNORACE SOUVISLOSTÍ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situace)</a:t>
          </a:r>
        </a:p>
      </dsp:txBody>
      <dsp:txXfrm>
        <a:off x="3722483" y="4724724"/>
        <a:ext cx="1686978" cy="1258795"/>
      </dsp:txXfrm>
    </dsp:sp>
    <dsp:sp modelId="{6D34F384-0963-47C6-9402-31586A8D85B2}">
      <dsp:nvSpPr>
        <dsp:cNvPr id="0" name=""/>
        <dsp:cNvSpPr/>
      </dsp:nvSpPr>
      <dsp:spPr>
        <a:xfrm>
          <a:off x="2131947" y="2903686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1512105" y="3323421"/>
          <a:ext cx="2228592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671892"/>
                <a:satOff val="36518"/>
                <a:lumOff val="-6746"/>
                <a:alphaOff val="0"/>
                <a:lumMod val="95000"/>
              </a:schemeClr>
            </a:gs>
            <a:gs pos="100000">
              <a:schemeClr val="accent5">
                <a:hueOff val="-671892"/>
                <a:satOff val="36518"/>
                <a:lumOff val="-674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1871255" y="3616909"/>
        <a:ext cx="1510292" cy="1234171"/>
      </dsp:txXfrm>
    </dsp:sp>
    <dsp:sp modelId="{C2172B99-B288-4A01-A8C3-9376168A4CA4}">
      <dsp:nvSpPr>
        <dsp:cNvPr id="0" name=""/>
        <dsp:cNvSpPr/>
      </dsp:nvSpPr>
      <dsp:spPr>
        <a:xfrm>
          <a:off x="1481234" y="1117621"/>
          <a:ext cx="2290334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lumMod val="95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sp:txBody>
      <dsp:txXfrm>
        <a:off x="1845529" y="1407288"/>
        <a:ext cx="1561744" cy="1241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72014" y="0"/>
          <a:ext cx="3869550" cy="1065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sp:txBody>
      <dsp:txXfrm>
        <a:off x="72014" y="0"/>
        <a:ext cx="3869550" cy="1065600"/>
      </dsp:txXfrm>
    </dsp:sp>
    <dsp:sp modelId="{138A7D1D-F8CE-4B39-AC97-0029424561EF}">
      <dsp:nvSpPr>
        <dsp:cNvPr id="0" name=""/>
        <dsp:cNvSpPr/>
      </dsp:nvSpPr>
      <dsp:spPr>
        <a:xfrm>
          <a:off x="40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sp:txBody>
      <dsp:txXfrm>
        <a:off x="40" y="1068997"/>
        <a:ext cx="3869550" cy="3351645"/>
      </dsp:txXfrm>
    </dsp:sp>
    <dsp:sp modelId="{0581F656-30F4-4511-8150-FF7B40CF4EC4}">
      <dsp:nvSpPr>
        <dsp:cNvPr id="0" name=""/>
        <dsp:cNvSpPr/>
      </dsp:nvSpPr>
      <dsp:spPr>
        <a:xfrm>
          <a:off x="4411328" y="3397"/>
          <a:ext cx="3869550" cy="1065600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5875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sp:txBody>
      <dsp:txXfrm>
        <a:off x="4411328" y="3397"/>
        <a:ext cx="3869550" cy="1065600"/>
      </dsp:txXfrm>
    </dsp:sp>
    <dsp:sp modelId="{0DF89C82-CAF9-46E4-9373-C0DDB4CB9395}">
      <dsp:nvSpPr>
        <dsp:cNvPr id="0" name=""/>
        <dsp:cNvSpPr/>
      </dsp:nvSpPr>
      <dsp:spPr>
        <a:xfrm>
          <a:off x="4411328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sp:txBody>
      <dsp:txXfrm>
        <a:off x="4411328" y="1068997"/>
        <a:ext cx="3869550" cy="3351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5508104" cy="912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Opakované testování stejným nástrojem (odstup 2-3 týdny) a sledování shody výsledků</a:t>
          </a:r>
        </a:p>
      </dsp:txBody>
      <dsp:txXfrm>
        <a:off x="1179891" y="0"/>
        <a:ext cx="4328212" cy="912326"/>
      </dsp:txXfrm>
    </dsp:sp>
    <dsp:sp modelId="{78EFCA36-9BF4-476F-A09C-B0C6863877C9}">
      <dsp:nvSpPr>
        <dsp:cNvPr id="0" name=""/>
        <dsp:cNvSpPr/>
      </dsp:nvSpPr>
      <dsp:spPr>
        <a:xfrm>
          <a:off x="78270" y="143079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984867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– sledování shody</a:t>
          </a:r>
        </a:p>
      </dsp:txBody>
      <dsp:txXfrm>
        <a:off x="1179891" y="984867"/>
        <a:ext cx="4328212" cy="782709"/>
      </dsp:txXfrm>
    </dsp:sp>
    <dsp:sp modelId="{67536728-CF17-47DB-835C-B1E64118AD4C}">
      <dsp:nvSpPr>
        <dsp:cNvPr id="0" name=""/>
        <dsp:cNvSpPr/>
      </dsp:nvSpPr>
      <dsp:spPr>
        <a:xfrm>
          <a:off x="78270" y="1068868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1DE5-2F80-45C3-90B5-12E0D905CC59}">
      <dsp:nvSpPr>
        <dsp:cNvPr id="0" name=""/>
        <dsp:cNvSpPr/>
      </dsp:nvSpPr>
      <dsp:spPr>
        <a:xfrm>
          <a:off x="0" y="1865846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monitorujícím protiklad</a:t>
          </a:r>
        </a:p>
      </dsp:txBody>
      <dsp:txXfrm>
        <a:off x="1179891" y="1865846"/>
        <a:ext cx="4328212" cy="782709"/>
      </dsp:txXfrm>
    </dsp:sp>
    <dsp:sp modelId="{B72B9A5E-9F23-4041-8D85-A91B91F73D2C}">
      <dsp:nvSpPr>
        <dsp:cNvPr id="0" name=""/>
        <dsp:cNvSpPr/>
      </dsp:nvSpPr>
      <dsp:spPr>
        <a:xfrm>
          <a:off x="87370" y="196563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2695996"/>
          <a:ext cx="5508104" cy="935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Posuzuje více posuzovatelů a sleduje se shoda</a:t>
          </a:r>
        </a:p>
      </dsp:txBody>
      <dsp:txXfrm>
        <a:off x="1179891" y="2695996"/>
        <a:ext cx="4328212" cy="935580"/>
      </dsp:txXfrm>
    </dsp:sp>
    <dsp:sp modelId="{A2DF6467-ABE7-4D74-B111-228986F12234}">
      <dsp:nvSpPr>
        <dsp:cNvPr id="0" name=""/>
        <dsp:cNvSpPr/>
      </dsp:nvSpPr>
      <dsp:spPr>
        <a:xfrm>
          <a:off x="78270" y="286726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62F2-C74D-4346-B277-73D2418A2751}">
      <dsp:nvSpPr>
        <dsp:cNvPr id="0" name=""/>
        <dsp:cNvSpPr/>
      </dsp:nvSpPr>
      <dsp:spPr>
        <a:xfrm>
          <a:off x="0" y="3726409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rozdělen na dvě dílčí části výsledky z jedné a druhé jsou srovnávány – shoda poukazuje na dobrou vnitřní konzistenci nástroje</a:t>
          </a:r>
        </a:p>
      </dsp:txBody>
      <dsp:txXfrm>
        <a:off x="1179891" y="3726409"/>
        <a:ext cx="4328212" cy="782709"/>
      </dsp:txXfrm>
    </dsp:sp>
    <dsp:sp modelId="{B6B76B9E-C4FC-4BAE-B7BB-CC5577943DCB}">
      <dsp:nvSpPr>
        <dsp:cNvPr id="0" name=""/>
        <dsp:cNvSpPr/>
      </dsp:nvSpPr>
      <dsp:spPr>
        <a:xfrm>
          <a:off x="100457" y="3819120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7671C-9688-4032-B147-DBB54F64C764}">
      <dsp:nvSpPr>
        <dsp:cNvPr id="0" name=""/>
        <dsp:cNvSpPr/>
      </dsp:nvSpPr>
      <dsp:spPr>
        <a:xfrm>
          <a:off x="0" y="4587390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dichotomických položek</a:t>
          </a:r>
        </a:p>
      </dsp:txBody>
      <dsp:txXfrm>
        <a:off x="1179891" y="4587390"/>
        <a:ext cx="4328212" cy="782709"/>
      </dsp:txXfrm>
    </dsp:sp>
    <dsp:sp modelId="{25ACB128-8B76-4FC2-B599-2C3E14BEB757}">
      <dsp:nvSpPr>
        <dsp:cNvPr id="0" name=""/>
        <dsp:cNvSpPr/>
      </dsp:nvSpPr>
      <dsp:spPr>
        <a:xfrm>
          <a:off x="78270" y="466566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CB9D-9939-4F36-BE24-D80D75A76B35}">
      <dsp:nvSpPr>
        <dsp:cNvPr id="0" name=""/>
        <dsp:cNvSpPr/>
      </dsp:nvSpPr>
      <dsp:spPr>
        <a:xfrm>
          <a:off x="0" y="5447775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intervalových nebo poměrových dat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rozdán dvou skupinám a sledování shody odpovědí</a:t>
          </a:r>
        </a:p>
      </dsp:txBody>
      <dsp:txXfrm>
        <a:off x="1179891" y="5447775"/>
        <a:ext cx="4328212" cy="782709"/>
      </dsp:txXfrm>
    </dsp:sp>
    <dsp:sp modelId="{F1BB5CE5-1126-4062-98EC-947729AC3531}">
      <dsp:nvSpPr>
        <dsp:cNvPr id="0" name=""/>
        <dsp:cNvSpPr/>
      </dsp:nvSpPr>
      <dsp:spPr>
        <a:xfrm>
          <a:off x="78270" y="552664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DD52-F29D-4852-A150-3B8235FDA133}">
      <dsp:nvSpPr>
        <dsp:cNvPr id="0" name=""/>
        <dsp:cNvSpPr/>
      </dsp:nvSpPr>
      <dsp:spPr>
        <a:xfrm>
          <a:off x="0" y="-104674"/>
          <a:ext cx="3635896" cy="2914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6557-FC0C-4980-B109-D0C2081E3CBE}">
      <dsp:nvSpPr>
        <dsp:cNvPr id="0" name=""/>
        <dsp:cNvSpPr/>
      </dsp:nvSpPr>
      <dsp:spPr>
        <a:xfrm>
          <a:off x="396044" y="1933215"/>
          <a:ext cx="83625" cy="8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D004-E187-476D-A369-0027E753C737}">
      <dsp:nvSpPr>
        <dsp:cNvPr id="0" name=""/>
        <dsp:cNvSpPr/>
      </dsp:nvSpPr>
      <dsp:spPr>
        <a:xfrm>
          <a:off x="252030" y="1704565"/>
          <a:ext cx="989583" cy="102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sp:txBody>
      <dsp:txXfrm>
        <a:off x="252030" y="1704565"/>
        <a:ext cx="989583" cy="1027670"/>
      </dsp:txXfrm>
    </dsp:sp>
    <dsp:sp modelId="{41244C75-1293-4936-B20A-F5BA96D42325}">
      <dsp:nvSpPr>
        <dsp:cNvPr id="0" name=""/>
        <dsp:cNvSpPr/>
      </dsp:nvSpPr>
      <dsp:spPr>
        <a:xfrm>
          <a:off x="1008111" y="1214703"/>
          <a:ext cx="145435" cy="145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F9C0A-8778-450F-9C22-3BE467FF1A85}">
      <dsp:nvSpPr>
        <dsp:cNvPr id="0" name=""/>
        <dsp:cNvSpPr/>
      </dsp:nvSpPr>
      <dsp:spPr>
        <a:xfrm>
          <a:off x="862695" y="1450318"/>
          <a:ext cx="1081521" cy="10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6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sp:txBody>
      <dsp:txXfrm>
        <a:off x="862695" y="1450318"/>
        <a:ext cx="1081521" cy="1038502"/>
      </dsp:txXfrm>
    </dsp:sp>
    <dsp:sp modelId="{E0F5CC99-4BBF-4B0B-BC83-780CBB0633BE}">
      <dsp:nvSpPr>
        <dsp:cNvPr id="0" name=""/>
        <dsp:cNvSpPr/>
      </dsp:nvSpPr>
      <dsp:spPr>
        <a:xfrm>
          <a:off x="1826322" y="810429"/>
          <a:ext cx="192702" cy="19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7BAB-DA1D-4E5D-B083-D460DCF5300F}">
      <dsp:nvSpPr>
        <dsp:cNvPr id="0" name=""/>
        <dsp:cNvSpPr/>
      </dsp:nvSpPr>
      <dsp:spPr>
        <a:xfrm>
          <a:off x="1799768" y="1084456"/>
          <a:ext cx="763538" cy="140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0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sp:txBody>
      <dsp:txXfrm>
        <a:off x="1799768" y="1084456"/>
        <a:ext cx="763538" cy="1404364"/>
      </dsp:txXfrm>
    </dsp:sp>
    <dsp:sp modelId="{C4993239-DB5E-47EE-8AD7-0BBF65E5132D}">
      <dsp:nvSpPr>
        <dsp:cNvPr id="0" name=""/>
        <dsp:cNvSpPr/>
      </dsp:nvSpPr>
      <dsp:spPr>
        <a:xfrm>
          <a:off x="2624640" y="547267"/>
          <a:ext cx="258148" cy="25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F08F-F501-4975-A4AE-3EC84EC855B7}">
      <dsp:nvSpPr>
        <dsp:cNvPr id="0" name=""/>
        <dsp:cNvSpPr/>
      </dsp:nvSpPr>
      <dsp:spPr>
        <a:xfrm>
          <a:off x="2654204" y="859485"/>
          <a:ext cx="763538" cy="162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8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654204" y="859485"/>
        <a:ext cx="763538" cy="162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19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13.xml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47929" y="141277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designu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cílového souboru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nástroje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54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s-CZ" dirty="0"/>
              <a:t>Vychází z předpokladu, že realita je jedna a stabilní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Využívá dedukci – na základě teorie vyslovím hypotézu, sleduji vztah mezi proměnnými v hypotéze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Lidské chování považuje za determinované (měřitelné a předpověditelné)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Výzkumník je pozorovatel 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standardizované vědecké výzkumné metody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Proměnné jsou vyjádřeny čísly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se v případě, kdy lze proměnnou jednoduše změřit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Za využití statistických metod ověřuje stanovené hypotézy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88262"/>
            <a:ext cx="9144000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2656" y="19221"/>
            <a:ext cx="8705808" cy="1445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800" dirty="0">
                <a:solidFill>
                  <a:srgbClr val="002060"/>
                </a:solidFill>
              </a:rPr>
              <a:t>Experiment = intervenční studie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Provádí se intervence – manipulace s jednou proměnnou</a:t>
            </a:r>
            <a:endParaRPr lang="cs-CZ" sz="180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Kontrolovaná studie</a:t>
            </a:r>
            <a:r>
              <a:rPr lang="cs-CZ" sz="1600" b="1" dirty="0"/>
              <a:t>  - </a:t>
            </a:r>
            <a:r>
              <a:rPr lang="cs-CZ" sz="1800" dirty="0"/>
              <a:t>randomizace = výzkumný soubor rozčleněn náhodně na dva u jednoho manipulace s proměnnou u druhého ne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187624" y="1465023"/>
            <a:ext cx="1764075" cy="18665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372199" y="1494997"/>
            <a:ext cx="1655945" cy="1836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7452320" y="1639013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2951699" y="2413292"/>
            <a:ext cx="3420500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rozdílů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0" y="1658028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2899048" y="1577907"/>
            <a:ext cx="3456384" cy="708019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4702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RANDOMIZACE</a:t>
            </a: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9726" y="3429000"/>
            <a:ext cx="9016769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Cros-ower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studie</a:t>
            </a:r>
            <a:r>
              <a:rPr lang="cs-CZ" sz="1600" b="1" dirty="0"/>
              <a:t>  - </a:t>
            </a:r>
            <a:r>
              <a:rPr lang="cs-CZ" sz="1800" dirty="0"/>
              <a:t>výzkumný soubor změřen před zásahem, poté manipulace, poté opětovné měření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</p:txBody>
      </p:sp>
      <p:sp>
        <p:nvSpPr>
          <p:cNvPr id="29" name="Šipka doprava 28"/>
          <p:cNvSpPr/>
          <p:nvPr/>
        </p:nvSpPr>
        <p:spPr>
          <a:xfrm>
            <a:off x="134652" y="3787351"/>
            <a:ext cx="3573252" cy="108180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Počáteční měření výzkumného souboru</a:t>
            </a:r>
          </a:p>
        </p:txBody>
      </p:sp>
      <p:sp>
        <p:nvSpPr>
          <p:cNvPr id="30" name="Šipka doprava 29"/>
          <p:cNvSpPr/>
          <p:nvPr/>
        </p:nvSpPr>
        <p:spPr>
          <a:xfrm>
            <a:off x="3727139" y="4003374"/>
            <a:ext cx="1800201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31" name="Šipka doprava 30"/>
          <p:cNvSpPr/>
          <p:nvPr/>
        </p:nvSpPr>
        <p:spPr>
          <a:xfrm>
            <a:off x="5527340" y="3847458"/>
            <a:ext cx="3572261" cy="10217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Kontrolní měření výzkumného souboru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9726" y="4869160"/>
            <a:ext cx="907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Nekontrolovaná studie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po zásahu je srovnáván s daty v minulosti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Laboratorní experiment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intervence probíhá v laboratorním prostředí – minimalizace intervenujících proměnných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Terénní experiment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intervence probíhá v přirozeném prostředí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3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83" y="5805264"/>
            <a:ext cx="9144000" cy="105273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Metody a techniky kvantitativního výzkumu – </a:t>
            </a:r>
            <a:r>
              <a:rPr lang="cs-CZ" sz="3200" dirty="0" err="1">
                <a:solidFill>
                  <a:schemeClr val="bg2">
                    <a:lumMod val="25000"/>
                  </a:schemeClr>
                </a:solidFill>
              </a:rPr>
              <a:t>kvaziexperiment</a:t>
            </a:r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,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2521" y="1485503"/>
            <a:ext cx="3960440" cy="439248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rgbClr val="002060"/>
                </a:solidFill>
              </a:rPr>
              <a:t>Observační studie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Neprovádí se intervence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Sleduje se jev a pak se numericky vyhodnocuje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Deskriptivní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Popisné – popisují distribuci proměnné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Analytické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ověřují zda opravdu existuje vztah mezi proměnnými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16302" y="2492896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762342" y="2494924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6406274" y="27259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496468" y="2156370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116302" y="3739110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787479" y="3739110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77020" y="3413624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496468" y="4653136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6444967" y="39711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132560" y="4941168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762342" y="4941168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6420558" y="5173166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343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158304" y="6792"/>
            <a:ext cx="8878191" cy="973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2400" dirty="0" err="1">
                <a:solidFill>
                  <a:srgbClr val="002060"/>
                </a:solidFill>
              </a:rPr>
              <a:t>Kvaziexperiment</a:t>
            </a:r>
            <a:r>
              <a:rPr lang="cs-CZ" sz="2400" dirty="0">
                <a:solidFill>
                  <a:srgbClr val="002060"/>
                </a:solidFill>
              </a:rPr>
              <a:t>  - přírodní experiment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Nelze provést randomizaci výzkumného souboru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Změny mohou být vyvolány intervenující proměnnou</a:t>
            </a:r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3912864" y="1842796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15616" y="476672"/>
            <a:ext cx="7967227" cy="259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dirty="0"/>
              <a:t>Eliminace působení rušivých proměnných</a:t>
            </a:r>
          </a:p>
          <a:p>
            <a:pPr lvl="1"/>
            <a:r>
              <a:rPr lang="cs-CZ" dirty="0"/>
              <a:t>Rychlý sběr a analýza výsledků</a:t>
            </a:r>
            <a:endParaRPr lang="cs-CZ" sz="1400" dirty="0"/>
          </a:p>
          <a:p>
            <a:pPr lvl="1"/>
            <a:r>
              <a:rPr lang="cs-CZ" dirty="0"/>
              <a:t>Výzkumník je pozorovatel – výsledky jsou na něm nezávislé</a:t>
            </a:r>
          </a:p>
          <a:p>
            <a:pPr lvl="1"/>
            <a:r>
              <a:rPr lang="cs-CZ" dirty="0"/>
              <a:t>Využití standardizovaných výzkumných nástrojů garantuje vysokou validitu výsledků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4"/>
          <a:srcRect l="18189" t="37567" r="69576" b="41005"/>
          <a:stretch/>
        </p:blipFill>
        <p:spPr bwMode="auto">
          <a:xfrm>
            <a:off x="29580" y="48356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94520" y="3356992"/>
            <a:ext cx="7967227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</a:t>
            </a:r>
          </a:p>
          <a:p>
            <a:pPr lvl="1"/>
            <a:r>
              <a:rPr lang="cs-CZ" dirty="0"/>
              <a:t>Výzkumník může zapomenout sledovat důležité proměnné</a:t>
            </a:r>
          </a:p>
          <a:p>
            <a:pPr lvl="1"/>
            <a:r>
              <a:rPr lang="cs-CZ" dirty="0"/>
              <a:t>Výsledky mohou být příliš abstraktní, obecné</a:t>
            </a:r>
          </a:p>
          <a:p>
            <a:pPr lvl="1"/>
            <a:r>
              <a:rPr lang="cs-CZ" dirty="0"/>
              <a:t>Malá flexibilita – nemohu již reagovat na nové zjištění v průběhu šetření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33566" t="38625" r="53867" b="41534"/>
          <a:stretch/>
        </p:blipFill>
        <p:spPr bwMode="auto">
          <a:xfrm>
            <a:off x="14789" y="3356992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7" y="6165304"/>
            <a:ext cx="9108504" cy="69269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395536" y="116632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Vymezení výzkumného problému</a:t>
            </a:r>
            <a:endParaRPr lang="cs-CZ" sz="1200" dirty="0"/>
          </a:p>
          <a:p>
            <a:pPr algn="ctr"/>
            <a:endParaRPr lang="cs-CZ" sz="1200" dirty="0"/>
          </a:p>
        </p:txBody>
      </p:sp>
      <p:sp>
        <p:nvSpPr>
          <p:cNvPr id="7" name="Popisek se šipkou dolů 6"/>
          <p:cNvSpPr/>
          <p:nvPr/>
        </p:nvSpPr>
        <p:spPr>
          <a:xfrm>
            <a:off x="395536" y="980728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395536" y="1967392"/>
            <a:ext cx="3528392" cy="504055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387633" y="2471447"/>
            <a:ext cx="3528392" cy="1389003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406383" y="3789040"/>
            <a:ext cx="3528392" cy="648071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Předvýzkum</a:t>
            </a:r>
          </a:p>
        </p:txBody>
      </p:sp>
      <p:sp>
        <p:nvSpPr>
          <p:cNvPr id="11" name="Popisek se šipkou dolů 10"/>
          <p:cNvSpPr/>
          <p:nvPr/>
        </p:nvSpPr>
        <p:spPr>
          <a:xfrm>
            <a:off x="395536" y="4417851"/>
            <a:ext cx="3538258" cy="980707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2000" y="5307449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95937" y="2636912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jejich vyjádření v tabulkách, kontingenčních tabulkách, grafech v absolutních i relativních četnostech (%).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8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</p:spPr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49877" y="6211152"/>
            <a:ext cx="8194123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28844"/>
            <a:ext cx="8208912" cy="5688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000" dirty="0"/>
              <a:t>Jsou pojmy charakterizující vnitřní vlastnosti výzkumných metod.</a:t>
            </a:r>
          </a:p>
          <a:p>
            <a:pPr marL="68580" indent="0">
              <a:buNone/>
            </a:pPr>
            <a:r>
              <a:rPr lang="cs-CZ" sz="2000" b="1" dirty="0"/>
              <a:t>Pokud je výzkumný nástroj validní musí být i </a:t>
            </a:r>
            <a:r>
              <a:rPr lang="cs-CZ" sz="2000" b="1" dirty="0" err="1"/>
              <a:t>reliabilní</a:t>
            </a:r>
            <a:r>
              <a:rPr lang="cs-CZ" sz="2000" dirty="0"/>
              <a:t>. Opačně to ovšem neplatí – </a:t>
            </a:r>
            <a:r>
              <a:rPr lang="cs-CZ" sz="2000" dirty="0" err="1"/>
              <a:t>reliabilní</a:t>
            </a:r>
            <a:r>
              <a:rPr lang="cs-CZ" sz="2000" dirty="0"/>
              <a:t> nástroj nemusí získávat validní informace.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1634674"/>
              </p:ext>
            </p:extLst>
          </p:nvPr>
        </p:nvGraphicFramePr>
        <p:xfrm>
          <a:off x="395536" y="1124744"/>
          <a:ext cx="828092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MARTInkShape-1">
            <a:extLst>
              <a:ext uri="{FF2B5EF4-FFF2-40B4-BE49-F238E27FC236}">
                <a16:creationId xmlns:a16="http://schemas.microsoft.com/office/drawing/2014/main" id="{F259BB1B-0F00-47C8-B875-C79E355FE8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67689" y="2076450"/>
            <a:ext cx="55656" cy="19051"/>
          </a:xfrm>
          <a:custGeom>
            <a:avLst/>
            <a:gdLst/>
            <a:ahLst/>
            <a:cxnLst/>
            <a:rect l="0" t="0" r="0" b="0"/>
            <a:pathLst>
              <a:path w="55656" h="19051">
                <a:moveTo>
                  <a:pt x="0" y="0"/>
                </a:moveTo>
                <a:lnTo>
                  <a:pt x="0" y="0"/>
                </a:lnTo>
                <a:lnTo>
                  <a:pt x="2761" y="19050"/>
                </a:lnTo>
                <a:lnTo>
                  <a:pt x="15591" y="19050"/>
                </a:lnTo>
                <a:lnTo>
                  <a:pt x="20928" y="17169"/>
                </a:lnTo>
                <a:lnTo>
                  <a:pt x="25653" y="14686"/>
                </a:lnTo>
                <a:lnTo>
                  <a:pt x="55655" y="44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9928"/>
            <a:ext cx="8208912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18487"/>
              </p:ext>
            </p:extLst>
          </p:nvPr>
        </p:nvGraphicFramePr>
        <p:xfrm>
          <a:off x="251520" y="260648"/>
          <a:ext cx="8352927" cy="60053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333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9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vzdělání/Phdr.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21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3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37312"/>
            <a:ext cx="8208912" cy="6206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Reliabilita: způsoby ověření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8048009"/>
              </p:ext>
            </p:extLst>
          </p:nvPr>
        </p:nvGraphicFramePr>
        <p:xfrm>
          <a:off x="0" y="0"/>
          <a:ext cx="55081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8767" y="298161"/>
            <a:ext cx="10288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RETEST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8626" y="1174500"/>
            <a:ext cx="10485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ALTERNATIVNÍ NÁSTROJ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-5825" y="2908421"/>
            <a:ext cx="1174700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/>
              <a:t>INTER RATER RELIABILITA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486" y="3861047"/>
            <a:ext cx="106138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400" dirty="0"/>
              <a:t>SPLIT HALF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331" y="2082202"/>
            <a:ext cx="110729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050" dirty="0"/>
              <a:t>PROTICHŮDNÝ NÁSTROJ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0331" y="4653136"/>
            <a:ext cx="11793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200" dirty="0" err="1"/>
              <a:t>Kuber-Richardsonův</a:t>
            </a:r>
            <a:r>
              <a:rPr lang="cs-CZ" sz="1200" dirty="0"/>
              <a:t> koeficient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" y="5589240"/>
            <a:ext cx="1259631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 err="1"/>
              <a:t>Crombachova</a:t>
            </a:r>
            <a:r>
              <a:rPr lang="cs-CZ" sz="1300" dirty="0"/>
              <a:t> alfa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129406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Index reliability = korelační koeficient rozmezí hodnoty 0,00 až 1,00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649924"/>
              </p:ext>
            </p:extLst>
          </p:nvPr>
        </p:nvGraphicFramePr>
        <p:xfrm>
          <a:off x="5544108" y="933393"/>
          <a:ext cx="3635896" cy="27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8028384" y="1745475"/>
            <a:ext cx="9361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1,00 absolutní shoda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13"/>
          <a:srcRect l="31582" t="19577" r="34025" b="48148"/>
          <a:stretch/>
        </p:blipFill>
        <p:spPr bwMode="auto">
          <a:xfrm>
            <a:off x="5580112" y="3429000"/>
            <a:ext cx="3563888" cy="265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D23F682-8EAA-4A05-BEB6-630537E36174}"/>
              </a:ext>
            </a:extLst>
          </p:cNvPr>
          <p:cNvCxnSpPr>
            <a:cxnSpLocks/>
          </p:cNvCxnSpPr>
          <p:nvPr/>
        </p:nvCxnSpPr>
        <p:spPr>
          <a:xfrm>
            <a:off x="0" y="4581128"/>
            <a:ext cx="550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090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designu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7824"/>
              </p:ext>
            </p:extLst>
          </p:nvPr>
        </p:nvGraphicFramePr>
        <p:xfrm>
          <a:off x="467544" y="1268759"/>
          <a:ext cx="8208912" cy="5513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05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1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i kvantitativní výzkum jsou základní typy společenského výzkumu.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výzkum pomáhá porozumět sociální realitě a vyslovit předpokládanou teorii. Kvantitativní výzkum následně ověřuje/testuje validitu (platnost) porozumění.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Filozofie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Fenomenologie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komplexnost jevu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Pozitivismus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rozebrat eliminovat chyby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Cíle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Zkoumat jevy a vztahy a porozumět jim.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Vytvářet teorie, popisy a hypotézy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Ověřovat teorie a zákony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Vytvářet zobecnitelná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Testovat vztahy mezi proměnnými prostřednictvím stanovených hypotéz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Techniky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Flexibilita, důslednost, holismus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Řízení, standardizace, kategorizace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Vztahy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Interaktivní, měnné, zúčastněný výzkumník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Objektivní, standardizované, reduktivní, výzkumník pozorovatel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Výběr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Účelový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Náhodný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Postup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současně výběr vzorku,</a:t>
                      </a:r>
                      <a:r>
                        <a:rPr lang="cs-CZ" sz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analýza a sběr dat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v etapách výběr vzorku, sběr dat - experiment, analýza 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Slova, myšlenky, plastický popis, pochopení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Čísla, zevšeobecnění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75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METODA TRIANGULACE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Použití více výzkumných metod. Účelem je navýšení validity výsledků</a:t>
                      </a:r>
                      <a:r>
                        <a:rPr lang="cs-CZ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snaha o přesné zachycení jevu.</a:t>
                      </a: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METODY: použití dvou kvalitativních nebo dvou kvantitativních metod; MEZI METODAMI kombinace kvalitativních a kvantitativních metod.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Dále časová, místní, souborová.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29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7" y="4149080"/>
            <a:ext cx="6248908" cy="764704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" y="4022522"/>
            <a:ext cx="3338004" cy="28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3198"/>
            <a:ext cx="4562140" cy="401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eorgia" pitchFamily="18" charset="0"/>
              <a:buNone/>
            </a:pPr>
            <a:r>
              <a:rPr lang="cs-CZ" sz="2000" dirty="0">
                <a:solidFill>
                  <a:srgbClr val="C00000"/>
                </a:solidFill>
              </a:rPr>
              <a:t>Filozofické směry: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Naturalismus</a:t>
            </a:r>
            <a:r>
              <a:rPr lang="cs-CZ" sz="1800" i="1" dirty="0"/>
              <a:t> – </a:t>
            </a:r>
            <a:r>
              <a:rPr lang="cs-CZ" sz="1800" dirty="0"/>
              <a:t>zkoumat v co nejpřirozenějším prostředí (pouze pozorovat)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 err="1"/>
              <a:t>Interpretivismus</a:t>
            </a:r>
            <a:r>
              <a:rPr lang="cs-CZ" sz="1800" i="1" dirty="0"/>
              <a:t> – </a:t>
            </a:r>
            <a:r>
              <a:rPr lang="cs-CZ" sz="1800" dirty="0"/>
              <a:t>pozorování podléhá subjektivní interpretaci (vystihnu názor zkoumané osoby, ale soudy už jsou mé)</a:t>
            </a:r>
          </a:p>
          <a:p>
            <a:pPr>
              <a:lnSpc>
                <a:spcPct val="120000"/>
              </a:lnSpc>
            </a:pPr>
            <a:r>
              <a:rPr lang="cs-CZ" sz="1800" b="1" i="1" dirty="0"/>
              <a:t>Etnografie</a:t>
            </a:r>
            <a:r>
              <a:rPr lang="cs-CZ" sz="1800" dirty="0"/>
              <a:t>  - jev ovlivní kultura a sociální vztahy</a:t>
            </a:r>
          </a:p>
          <a:p>
            <a:pPr>
              <a:lnSpc>
                <a:spcPct val="120000"/>
              </a:lnSpc>
            </a:pPr>
            <a:r>
              <a:rPr lang="cs-CZ" sz="1800" b="1" i="1" dirty="0"/>
              <a:t>Fenomenologie</a:t>
            </a:r>
            <a:r>
              <a:rPr lang="cs-CZ" sz="1800" i="1" dirty="0"/>
              <a:t> </a:t>
            </a:r>
            <a:r>
              <a:rPr lang="cs-CZ" sz="1800" dirty="0"/>
              <a:t>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400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cs-CZ" sz="2000" dirty="0">
                <a:solidFill>
                  <a:srgbClr val="C00000"/>
                </a:solidFill>
              </a:rPr>
              <a:t>Vychází z předpokladu že jev je: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Dynamický – mění se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Jedinečný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Kontextuálnost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při pozorování nelze eliminovat intervenující proměnné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Historičnost – jev je ovlivněn svým vývojem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Reflektuje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Nekvantifikovatelný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induktivní logiky 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79912" y="5238324"/>
            <a:ext cx="5112568" cy="1359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</a:pPr>
            <a:r>
              <a:rPr lang="cs-CZ" sz="1800" dirty="0"/>
              <a:t>Umožní problémy prozkoumat do hloubky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Snaha o zachycení problému i s jeho jedinečností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Odpovídá na otázku „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</a:t>
            </a:r>
            <a:r>
              <a:rPr lang="cs-CZ" sz="1800" dirty="0"/>
              <a:t>“</a:t>
            </a:r>
          </a:p>
          <a:p>
            <a:pPr marL="342900" indent="-342900">
              <a:lnSpc>
                <a:spcPct val="110000"/>
              </a:lnSpc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3507667" y="4957693"/>
            <a:ext cx="5657057" cy="1900307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318327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a kulturní konstrukce nemocí, prevence, léčby a rizik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Hodnocení zda určité postoje, způsoby chování a jednání mohou souviset s výskytem nemoc/jevu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s nemocí  zvládání fyzických, psychických, sociálních následků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Omezení z důvodu nemoci, léčby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Obranné mechanizmy s strategie, které využívají při řešení</a:t>
            </a:r>
          </a:p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Zkušenosti s tvorbou rozhodnutí na počátku a konci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Nutno respektovat etické normy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 pacientů, nebo jejich blízkých, v terminální fázi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pozorování, žen (nebo jejich blízkých), které se rozhodly podstoupit interrupci nebo dát dítě k adopci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Sledování, zda jsou v praxi dodržovány postupy lege </a:t>
            </a:r>
            <a:r>
              <a:rPr lang="cs-CZ" sz="1600" dirty="0" err="1"/>
              <a:t>artis</a:t>
            </a:r>
            <a:r>
              <a:rPr lang="cs-CZ" sz="1600" dirty="0"/>
              <a:t> a odhalovat proč jsou nedodržovány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s profesionály o určitém postupu péče</a:t>
            </a:r>
            <a:endParaRPr lang="cs-CZ" sz="1600" dirty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1169" y="5936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Sandelowski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411" y="4580694"/>
            <a:ext cx="6662390" cy="125471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Požadavky na výzkumníka v kvalitativním výzkumu</a:t>
            </a:r>
            <a:br>
              <a:rPr lang="cs-CZ" sz="4000" dirty="0">
                <a:solidFill>
                  <a:schemeClr val="bg2">
                    <a:lumMod val="25000"/>
                  </a:schemeClr>
                </a:solidFill>
              </a:rPr>
            </a:b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95736" y="161988"/>
            <a:ext cx="5210212" cy="46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Dostatek znalostí – o problému o kvalitativním výzkumu</a:t>
            </a:r>
          </a:p>
          <a:p>
            <a:pPr lvl="0"/>
            <a:r>
              <a:rPr lang="cs-CZ" sz="2000" dirty="0"/>
              <a:t>Důležité je vypracovat podrobné materiály instruující způsobu získávání zpracování dat</a:t>
            </a:r>
          </a:p>
          <a:p>
            <a:endParaRPr lang="cs-CZ" sz="2000" dirty="0"/>
          </a:p>
          <a:p>
            <a:pPr lvl="0"/>
            <a:r>
              <a:rPr lang="cs-CZ" sz="2000" dirty="0"/>
              <a:t>Vnímavost</a:t>
            </a:r>
          </a:p>
          <a:p>
            <a:pPr lvl="0"/>
            <a:r>
              <a:rPr lang="cs-CZ" sz="2000" dirty="0"/>
              <a:t>Intuice</a:t>
            </a:r>
          </a:p>
          <a:p>
            <a:pPr lvl="0"/>
            <a:r>
              <a:rPr lang="cs-CZ" sz="2000" dirty="0"/>
              <a:t>Kreativita</a:t>
            </a:r>
          </a:p>
          <a:p>
            <a:pPr lvl="0"/>
            <a:r>
              <a:rPr lang="cs-CZ" sz="2000" dirty="0"/>
              <a:t>Kritické myšlení</a:t>
            </a:r>
          </a:p>
          <a:p>
            <a:pPr lvl="0"/>
            <a:r>
              <a:rPr lang="cs-CZ" sz="2000" dirty="0"/>
              <a:t>Logické uvažování</a:t>
            </a:r>
          </a:p>
          <a:p>
            <a:pPr marL="45720" lvl="0" indent="0">
              <a:buNone/>
            </a:pPr>
            <a:endParaRPr lang="cs-CZ" sz="2000" dirty="0"/>
          </a:p>
        </p:txBody>
      </p:sp>
      <p:sp>
        <p:nvSpPr>
          <p:cNvPr id="6" name="Rámeček 5"/>
          <p:cNvSpPr/>
          <p:nvPr/>
        </p:nvSpPr>
        <p:spPr>
          <a:xfrm>
            <a:off x="9860" y="5907846"/>
            <a:ext cx="9057220" cy="950154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5206" y="6052730"/>
            <a:ext cx="8640960" cy="679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>
              <a:buNone/>
            </a:pPr>
            <a:r>
              <a:rPr lang="cs-CZ" sz="1800" dirty="0"/>
              <a:t>Kvalitativní výzkum bývá méně strukturovaný než kvantitativní o to větší požadavky klade na výzkumníka.</a:t>
            </a:r>
          </a:p>
        </p:txBody>
      </p:sp>
      <p:pic>
        <p:nvPicPr>
          <p:cNvPr id="3074" name="Picture 2" descr="Výsledek obrázku pro obrázek silu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755" r="10466" b="2223"/>
          <a:stretch/>
        </p:blipFill>
        <p:spPr bwMode="auto">
          <a:xfrm>
            <a:off x="58006" y="778213"/>
            <a:ext cx="2121763" cy="44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975874" y="1916832"/>
            <a:ext cx="792088" cy="1296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59082" y="887922"/>
            <a:ext cx="371921" cy="2430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17047" y="4850150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18887" y="4559543"/>
            <a:ext cx="506063" cy="290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87161" y="2074357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4884" y="1093263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045042" y="815914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197442" y="968314"/>
            <a:ext cx="350222" cy="9485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381328"/>
            <a:ext cx="9134138" cy="476672"/>
          </a:xfrm>
        </p:spPr>
        <p:txBody>
          <a:bodyPr/>
          <a:lstStyle/>
          <a:p>
            <a:r>
              <a:rPr lang="cs-CZ" sz="2500" dirty="0">
                <a:solidFill>
                  <a:schemeClr val="bg2">
                    <a:lumMod val="25000"/>
                  </a:schemeClr>
                </a:solidFill>
              </a:rPr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27143243"/>
              </p:ext>
            </p:extLst>
          </p:nvPr>
        </p:nvGraphicFramePr>
        <p:xfrm>
          <a:off x="9860" y="116632"/>
          <a:ext cx="91341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87624" y="14293"/>
            <a:ext cx="7967227" cy="39187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flexibilní </a:t>
            </a:r>
          </a:p>
          <a:p>
            <a:pPr lvl="2"/>
            <a:r>
              <a:rPr lang="cs-CZ" sz="1400" dirty="0"/>
              <a:t>zjistím nové informace v průběhu sběru dat a mohu je zakomponovat do dalšího průběhu výzkumu </a:t>
            </a:r>
          </a:p>
          <a:p>
            <a:pPr lvl="2"/>
            <a:r>
              <a:rPr lang="cs-CZ" sz="1400" dirty="0"/>
              <a:t>Probíhá průběžná analýza dat (v době jejich sběru) a její výsledky ovlivňují další výzkumný postup   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Snaží se o porozumění celku – pozorování jevu v přirozeném prostředí</a:t>
            </a:r>
          </a:p>
          <a:p>
            <a:pPr lvl="2"/>
            <a:r>
              <a:rPr lang="cs-CZ" sz="1400" dirty="0"/>
              <a:t>„</a:t>
            </a:r>
            <a:r>
              <a:rPr lang="cs-CZ" sz="1400" dirty="0" err="1"/>
              <a:t>Nevytrhavá</a:t>
            </a:r>
            <a:r>
              <a:rPr lang="cs-CZ" sz="1400" dirty="0"/>
              <a:t>“ pozorovaný jev z kontextu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Výzkumník je součástí výzkumu</a:t>
            </a:r>
          </a:p>
          <a:p>
            <a:pPr lvl="1"/>
            <a:r>
              <a:rPr lang="cs-CZ" dirty="0"/>
              <a:t>Validitu výzkumu lze navýšit tím, že analýzu provedou dva výzkumníci a hledá se shoda v jejich konsenzu</a:t>
            </a:r>
            <a:endParaRPr lang="cs-CZ" sz="12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9580" y="-8890"/>
            <a:ext cx="1459859" cy="3941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87624" y="4165429"/>
            <a:ext cx="7967227" cy="1809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Problematická generalizace výsledků</a:t>
            </a:r>
          </a:p>
          <a:p>
            <a:pPr lvl="1"/>
            <a:r>
              <a:rPr lang="cs-CZ" dirty="0"/>
              <a:t>Výzkum časově náročný</a:t>
            </a:r>
          </a:p>
          <a:p>
            <a:pPr lvl="1"/>
            <a:r>
              <a:rPr lang="cs-CZ" dirty="0"/>
              <a:t>Výsledky jsou do značné míry ovlivnitelné výzkumníkem</a:t>
            </a:r>
            <a:endParaRPr lang="cs-CZ" sz="12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-1" y="4165429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k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4722</TotalTime>
  <Words>1908</Words>
  <Application>Microsoft Office PowerPoint</Application>
  <PresentationFormat>Předvádění na obrazovce (4:3)</PresentationFormat>
  <Paragraphs>297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Calibri</vt:lpstr>
      <vt:lpstr>Century Gothic</vt:lpstr>
      <vt:lpstr>Georgia</vt:lpstr>
      <vt:lpstr>Times New Roman</vt:lpstr>
      <vt:lpstr>Trebuchet MS</vt:lpstr>
      <vt:lpstr>Wingdings 2</vt:lpstr>
      <vt:lpstr>Austin</vt:lpstr>
      <vt:lpstr>Aerodynamika</vt:lpstr>
      <vt:lpstr>FÁZE PLÁNOVÁNÍ</vt:lpstr>
      <vt:lpstr>2. fáze: plánování – volba výzkumného designu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Kvantitativní výzkum</vt:lpstr>
      <vt:lpstr>Kvantitativní výzkum</vt:lpstr>
      <vt:lpstr>Metody a techniky kvantitativního výzkumu – experiment</vt:lpstr>
      <vt:lpstr>Metody a techniky kvantitativního výzkumu – kvaziexperiment,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Expertní vlastnosti</vt:lpstr>
      <vt:lpstr>Reliabilita: způsoby ověření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340</cp:revision>
  <cp:lastPrinted>2019-10-29T09:06:11Z</cp:lastPrinted>
  <dcterms:created xsi:type="dcterms:W3CDTF">2017-08-07T12:03:32Z</dcterms:created>
  <dcterms:modified xsi:type="dcterms:W3CDTF">2020-10-19T07:08:50Z</dcterms:modified>
</cp:coreProperties>
</file>