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732" r:id="rId1"/>
  </p:sldMasterIdLst>
  <p:notesMasterIdLst>
    <p:notesMasterId r:id="rId16"/>
  </p:notesMasterIdLst>
  <p:handoutMasterIdLst>
    <p:handoutMasterId r:id="rId17"/>
  </p:handoutMasterIdLst>
  <p:sldIdLst>
    <p:sldId id="270" r:id="rId2"/>
    <p:sldId id="271" r:id="rId3"/>
    <p:sldId id="394" r:id="rId4"/>
    <p:sldId id="272" r:id="rId5"/>
    <p:sldId id="301" r:id="rId6"/>
    <p:sldId id="302" r:id="rId7"/>
    <p:sldId id="395" r:id="rId8"/>
    <p:sldId id="273" r:id="rId9"/>
    <p:sldId id="321" r:id="rId10"/>
    <p:sldId id="311" r:id="rId11"/>
    <p:sldId id="312" r:id="rId12"/>
    <p:sldId id="313" r:id="rId13"/>
    <p:sldId id="369" r:id="rId14"/>
    <p:sldId id="388" r:id="rId15"/>
  </p:sldIdLst>
  <p:sldSz cx="9144000" cy="6858000" type="screen4x3"/>
  <p:notesSz cx="6797675" cy="9928225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Střední styl 1 – zvýraznění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Světlý styl 3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C2FFA5D-87B4-456A-9821-1D502468CF0F}" styleName="Styl s motivem 1 – zvýraznění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75DCB02-9BB8-47FD-8907-85C794F793BA}" styleName="Styl s motivem 1 – zvýraznění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990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9B65954-920A-4E43-8C7C-378FCC54F57A}" type="doc">
      <dgm:prSet loTypeId="urn:microsoft.com/office/officeart/2005/8/layout/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cs-CZ"/>
        </a:p>
      </dgm:t>
    </dgm:pt>
    <dgm:pt modelId="{30917F02-6BE6-49EA-826F-0551C9D50BF1}">
      <dgm:prSet phldrT="[Text]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cs-CZ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Kvantitativní výzkum </a:t>
          </a:r>
        </a:p>
      </dgm:t>
    </dgm:pt>
    <dgm:pt modelId="{41573AFA-054B-4EE0-959B-A7C43E83D96F}" type="parTrans" cxnId="{5070C326-FAB5-4340-B0FF-8D65E0D790AF}">
      <dgm:prSet/>
      <dgm:spPr/>
      <dgm:t>
        <a:bodyPr/>
        <a:lstStyle/>
        <a:p>
          <a:endParaRPr lang="cs-CZ"/>
        </a:p>
      </dgm:t>
    </dgm:pt>
    <dgm:pt modelId="{3665B798-6310-4D7E-9E8A-A349386E771B}" type="sibTrans" cxnId="{5070C326-FAB5-4340-B0FF-8D65E0D790AF}">
      <dgm:prSet/>
      <dgm:spPr/>
      <dgm:t>
        <a:bodyPr/>
        <a:lstStyle/>
        <a:p>
          <a:endParaRPr lang="cs-CZ"/>
        </a:p>
      </dgm:t>
    </dgm:pt>
    <dgm:pt modelId="{7DC6C48C-EC7C-42C6-89E0-627E1D3CD594}">
      <dgm:prSet phldrT="[Text]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cs-CZ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Kvalitativní výzkum</a:t>
          </a:r>
        </a:p>
      </dgm:t>
    </dgm:pt>
    <dgm:pt modelId="{C19C330C-E3ED-4358-9A25-F22CE9609590}" type="parTrans" cxnId="{33D1E311-5FDB-4CC5-BFFB-DEF02BC3D17A}">
      <dgm:prSet/>
      <dgm:spPr/>
      <dgm:t>
        <a:bodyPr/>
        <a:lstStyle/>
        <a:p>
          <a:endParaRPr lang="cs-CZ"/>
        </a:p>
      </dgm:t>
    </dgm:pt>
    <dgm:pt modelId="{5763A4EE-B892-4B7B-BD07-11529A7422B5}" type="sibTrans" cxnId="{33D1E311-5FDB-4CC5-BFFB-DEF02BC3D17A}">
      <dgm:prSet/>
      <dgm:spPr/>
      <dgm:t>
        <a:bodyPr/>
        <a:lstStyle/>
        <a:p>
          <a:endParaRPr lang="cs-CZ"/>
        </a:p>
      </dgm:t>
    </dgm:pt>
    <dgm:pt modelId="{F3331EDB-967D-46D5-A7E9-EB28174449B5}">
      <dgm:prSet/>
      <dgm:spPr/>
      <dgm:t>
        <a:bodyPr/>
        <a:lstStyle/>
        <a:p>
          <a:r>
            <a:rPr lang="cs-CZ" dirty="0">
              <a:solidFill>
                <a:schemeClr val="tx1">
                  <a:lumMod val="85000"/>
                  <a:lumOff val="15000"/>
                </a:schemeClr>
              </a:solidFill>
            </a:rPr>
            <a:t>Čím větší tím lepší</a:t>
          </a:r>
        </a:p>
      </dgm:t>
    </dgm:pt>
    <dgm:pt modelId="{3DA72C01-6849-4399-B695-296F7722E576}" type="parTrans" cxnId="{FA26536D-B7C5-4412-BA6A-6505B9EDB2E3}">
      <dgm:prSet/>
      <dgm:spPr/>
      <dgm:t>
        <a:bodyPr/>
        <a:lstStyle/>
        <a:p>
          <a:endParaRPr lang="cs-CZ"/>
        </a:p>
      </dgm:t>
    </dgm:pt>
    <dgm:pt modelId="{C4DF692A-0C77-4BF9-A824-E0E75BDCA94D}" type="sibTrans" cxnId="{FA26536D-B7C5-4412-BA6A-6505B9EDB2E3}">
      <dgm:prSet/>
      <dgm:spPr/>
      <dgm:t>
        <a:bodyPr/>
        <a:lstStyle/>
        <a:p>
          <a:endParaRPr lang="cs-CZ"/>
        </a:p>
      </dgm:t>
    </dgm:pt>
    <dgm:pt modelId="{CF9BD1E4-0BF2-4504-A4AA-501BA1543B38}">
      <dgm:prSet/>
      <dgm:spPr/>
      <dgm:t>
        <a:bodyPr/>
        <a:lstStyle/>
        <a:p>
          <a:r>
            <a:rPr lang="cs-CZ" dirty="0">
              <a:solidFill>
                <a:schemeClr val="tx1">
                  <a:lumMod val="85000"/>
                  <a:lumOff val="15000"/>
                </a:schemeClr>
              </a:solidFill>
            </a:rPr>
            <a:t>Požadavek pro ZP 101 a více</a:t>
          </a:r>
        </a:p>
      </dgm:t>
    </dgm:pt>
    <dgm:pt modelId="{E5A6D597-CF4B-49F9-AD60-6890B6C5F8D8}" type="parTrans" cxnId="{5DF4BB70-55E7-473B-8699-9680E810CE32}">
      <dgm:prSet/>
      <dgm:spPr/>
      <dgm:t>
        <a:bodyPr/>
        <a:lstStyle/>
        <a:p>
          <a:endParaRPr lang="cs-CZ"/>
        </a:p>
      </dgm:t>
    </dgm:pt>
    <dgm:pt modelId="{944E276F-8013-4103-B0F2-1A9FD45A8EF8}" type="sibTrans" cxnId="{5DF4BB70-55E7-473B-8699-9680E810CE32}">
      <dgm:prSet/>
      <dgm:spPr/>
      <dgm:t>
        <a:bodyPr/>
        <a:lstStyle/>
        <a:p>
          <a:endParaRPr lang="cs-CZ"/>
        </a:p>
      </dgm:t>
    </dgm:pt>
    <dgm:pt modelId="{AAF3B07E-A1CC-433A-945A-724B864928B7}">
      <dgm:prSet/>
      <dgm:spPr/>
      <dgm:t>
        <a:bodyPr/>
        <a:lstStyle/>
        <a:p>
          <a:r>
            <a:rPr lang="cs-CZ" dirty="0">
              <a:solidFill>
                <a:schemeClr val="tx1">
                  <a:lumMod val="85000"/>
                  <a:lumOff val="15000"/>
                </a:schemeClr>
              </a:solidFill>
            </a:rPr>
            <a:t>Při srovnávání skupin je třeba dosáhnout vyrovnaného početního zastoupení v jednotlivých skupinách</a:t>
          </a:r>
        </a:p>
      </dgm:t>
    </dgm:pt>
    <dgm:pt modelId="{B6F1C85A-04B4-4C9C-9479-419988CD1759}" type="parTrans" cxnId="{1A675F3F-723E-4F68-9826-FBABD4054132}">
      <dgm:prSet/>
      <dgm:spPr/>
      <dgm:t>
        <a:bodyPr/>
        <a:lstStyle/>
        <a:p>
          <a:endParaRPr lang="cs-CZ"/>
        </a:p>
      </dgm:t>
    </dgm:pt>
    <dgm:pt modelId="{57DEFD73-151C-445E-B030-3FA50848BFD3}" type="sibTrans" cxnId="{1A675F3F-723E-4F68-9826-FBABD4054132}">
      <dgm:prSet/>
      <dgm:spPr/>
      <dgm:t>
        <a:bodyPr/>
        <a:lstStyle/>
        <a:p>
          <a:endParaRPr lang="cs-CZ"/>
        </a:p>
      </dgm:t>
    </dgm:pt>
    <dgm:pt modelId="{E2A2A2EA-CEFE-4776-84D9-89DB10B54943}">
      <dgm:prSet/>
      <dgm:spPr/>
      <dgm:t>
        <a:bodyPr/>
        <a:lstStyle/>
        <a:p>
          <a:r>
            <a:rPr lang="cs-CZ" b="0" dirty="0">
              <a:solidFill>
                <a:schemeClr val="tx1">
                  <a:lumMod val="85000"/>
                  <a:lumOff val="15000"/>
                </a:schemeClr>
              </a:solidFill>
            </a:rPr>
            <a:t>Sběr informací se provádí do doby nasycení = další zdroj informací přináší to co již víme z předchozích případů</a:t>
          </a:r>
        </a:p>
      </dgm:t>
    </dgm:pt>
    <dgm:pt modelId="{C178CFD4-E462-40DD-AC77-5019F458B709}" type="parTrans" cxnId="{0C8D1669-02A9-46F2-AFC5-0B0113F72070}">
      <dgm:prSet/>
      <dgm:spPr/>
      <dgm:t>
        <a:bodyPr/>
        <a:lstStyle/>
        <a:p>
          <a:endParaRPr lang="cs-CZ"/>
        </a:p>
      </dgm:t>
    </dgm:pt>
    <dgm:pt modelId="{91B48714-0BD5-4BD4-8B1A-D2FB924AE5D6}" type="sibTrans" cxnId="{0C8D1669-02A9-46F2-AFC5-0B0113F72070}">
      <dgm:prSet/>
      <dgm:spPr/>
      <dgm:t>
        <a:bodyPr/>
        <a:lstStyle/>
        <a:p>
          <a:endParaRPr lang="cs-CZ"/>
        </a:p>
      </dgm:t>
    </dgm:pt>
    <dgm:pt modelId="{97FB5DBB-6449-4F8F-8761-CDC1F5159A89}">
      <dgm:prSet/>
      <dgm:spPr/>
      <dgm:t>
        <a:bodyPr/>
        <a:lstStyle/>
        <a:p>
          <a:r>
            <a:rPr lang="cs-CZ" b="0" dirty="0">
              <a:solidFill>
                <a:schemeClr val="tx1">
                  <a:lumMod val="85000"/>
                  <a:lumOff val="15000"/>
                </a:schemeClr>
              </a:solidFill>
            </a:rPr>
            <a:t>Požadavek pro ZP 10</a:t>
          </a:r>
        </a:p>
      </dgm:t>
    </dgm:pt>
    <dgm:pt modelId="{25AA1AB9-2662-4E5A-B747-55EC9F989484}" type="parTrans" cxnId="{C307F008-41D3-4CF0-8FB1-DC2C67CF07D1}">
      <dgm:prSet/>
      <dgm:spPr/>
      <dgm:t>
        <a:bodyPr/>
        <a:lstStyle/>
        <a:p>
          <a:endParaRPr lang="cs-CZ"/>
        </a:p>
      </dgm:t>
    </dgm:pt>
    <dgm:pt modelId="{13967724-45BA-4152-8CE6-546C07D2BDE7}" type="sibTrans" cxnId="{C307F008-41D3-4CF0-8FB1-DC2C67CF07D1}">
      <dgm:prSet/>
      <dgm:spPr/>
      <dgm:t>
        <a:bodyPr/>
        <a:lstStyle/>
        <a:p>
          <a:endParaRPr lang="cs-CZ"/>
        </a:p>
      </dgm:t>
    </dgm:pt>
    <dgm:pt modelId="{89AA789E-DBE8-43C7-8E26-68C0801E8F74}" type="pres">
      <dgm:prSet presAssocID="{99B65954-920A-4E43-8C7C-378FCC54F57A}" presName="linear" presStyleCnt="0">
        <dgm:presLayoutVars>
          <dgm:dir/>
          <dgm:animLvl val="lvl"/>
          <dgm:resizeHandles val="exact"/>
        </dgm:presLayoutVars>
      </dgm:prSet>
      <dgm:spPr/>
    </dgm:pt>
    <dgm:pt modelId="{1618F102-2BAD-43ED-9CBF-8C09D8C0C9A5}" type="pres">
      <dgm:prSet presAssocID="{30917F02-6BE6-49EA-826F-0551C9D50BF1}" presName="parentLin" presStyleCnt="0"/>
      <dgm:spPr/>
    </dgm:pt>
    <dgm:pt modelId="{B1242116-9A4F-471E-93AC-168939D3AE71}" type="pres">
      <dgm:prSet presAssocID="{30917F02-6BE6-49EA-826F-0551C9D50BF1}" presName="parentLeftMargin" presStyleLbl="node1" presStyleIdx="0" presStyleCnt="2"/>
      <dgm:spPr/>
    </dgm:pt>
    <dgm:pt modelId="{6AC99591-0760-46BB-BB87-D0F4129CD2A2}" type="pres">
      <dgm:prSet presAssocID="{30917F02-6BE6-49EA-826F-0551C9D50BF1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205CD0AB-9AAE-46E5-8C43-DFD21FB03ACC}" type="pres">
      <dgm:prSet presAssocID="{30917F02-6BE6-49EA-826F-0551C9D50BF1}" presName="negativeSpace" presStyleCnt="0"/>
      <dgm:spPr/>
    </dgm:pt>
    <dgm:pt modelId="{C0D6D5F5-C030-4541-8711-6C282B2D7D4F}" type="pres">
      <dgm:prSet presAssocID="{30917F02-6BE6-49EA-826F-0551C9D50BF1}" presName="childText" presStyleLbl="conFgAcc1" presStyleIdx="0" presStyleCnt="2">
        <dgm:presLayoutVars>
          <dgm:bulletEnabled val="1"/>
        </dgm:presLayoutVars>
      </dgm:prSet>
      <dgm:spPr/>
    </dgm:pt>
    <dgm:pt modelId="{9A351435-0615-44E9-811B-0DBC88EDFC2C}" type="pres">
      <dgm:prSet presAssocID="{3665B798-6310-4D7E-9E8A-A349386E771B}" presName="spaceBetweenRectangles" presStyleCnt="0"/>
      <dgm:spPr/>
    </dgm:pt>
    <dgm:pt modelId="{760F5BFD-FB87-4A00-A362-A5B7858D8AB6}" type="pres">
      <dgm:prSet presAssocID="{7DC6C48C-EC7C-42C6-89E0-627E1D3CD594}" presName="parentLin" presStyleCnt="0"/>
      <dgm:spPr/>
    </dgm:pt>
    <dgm:pt modelId="{F12E1BEB-0846-4AC4-924B-04B68ABCFEC2}" type="pres">
      <dgm:prSet presAssocID="{7DC6C48C-EC7C-42C6-89E0-627E1D3CD594}" presName="parentLeftMargin" presStyleLbl="node1" presStyleIdx="0" presStyleCnt="2"/>
      <dgm:spPr/>
    </dgm:pt>
    <dgm:pt modelId="{7C4C303E-E4C7-4DEE-8377-E696CAADE534}" type="pres">
      <dgm:prSet presAssocID="{7DC6C48C-EC7C-42C6-89E0-627E1D3CD594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93857761-512A-4DBD-8FA3-DCD3112719DE}" type="pres">
      <dgm:prSet presAssocID="{7DC6C48C-EC7C-42C6-89E0-627E1D3CD594}" presName="negativeSpace" presStyleCnt="0"/>
      <dgm:spPr/>
    </dgm:pt>
    <dgm:pt modelId="{E80DEBDD-243A-4562-B39C-3C43B8992FA2}" type="pres">
      <dgm:prSet presAssocID="{7DC6C48C-EC7C-42C6-89E0-627E1D3CD594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C307F008-41D3-4CF0-8FB1-DC2C67CF07D1}" srcId="{7DC6C48C-EC7C-42C6-89E0-627E1D3CD594}" destId="{97FB5DBB-6449-4F8F-8761-CDC1F5159A89}" srcOrd="1" destOrd="0" parTransId="{25AA1AB9-2662-4E5A-B747-55EC9F989484}" sibTransId="{13967724-45BA-4152-8CE6-546C07D2BDE7}"/>
    <dgm:cxn modelId="{33D1E311-5FDB-4CC5-BFFB-DEF02BC3D17A}" srcId="{99B65954-920A-4E43-8C7C-378FCC54F57A}" destId="{7DC6C48C-EC7C-42C6-89E0-627E1D3CD594}" srcOrd="1" destOrd="0" parTransId="{C19C330C-E3ED-4358-9A25-F22CE9609590}" sibTransId="{5763A4EE-B892-4B7B-BD07-11529A7422B5}"/>
    <dgm:cxn modelId="{DFDD5E21-A76B-458F-9C57-791FE5296FDF}" type="presOf" srcId="{30917F02-6BE6-49EA-826F-0551C9D50BF1}" destId="{B1242116-9A4F-471E-93AC-168939D3AE71}" srcOrd="0" destOrd="0" presId="urn:microsoft.com/office/officeart/2005/8/layout/list1"/>
    <dgm:cxn modelId="{5070C326-FAB5-4340-B0FF-8D65E0D790AF}" srcId="{99B65954-920A-4E43-8C7C-378FCC54F57A}" destId="{30917F02-6BE6-49EA-826F-0551C9D50BF1}" srcOrd="0" destOrd="0" parTransId="{41573AFA-054B-4EE0-959B-A7C43E83D96F}" sibTransId="{3665B798-6310-4D7E-9E8A-A349386E771B}"/>
    <dgm:cxn modelId="{8DDDF630-7176-4BB1-BEB9-06AD61C8CA6E}" type="presOf" srcId="{99B65954-920A-4E43-8C7C-378FCC54F57A}" destId="{89AA789E-DBE8-43C7-8E26-68C0801E8F74}" srcOrd="0" destOrd="0" presId="urn:microsoft.com/office/officeart/2005/8/layout/list1"/>
    <dgm:cxn modelId="{D00B6232-5068-43DD-96B8-86AA77F51E6E}" type="presOf" srcId="{F3331EDB-967D-46D5-A7E9-EB28174449B5}" destId="{C0D6D5F5-C030-4541-8711-6C282B2D7D4F}" srcOrd="0" destOrd="0" presId="urn:microsoft.com/office/officeart/2005/8/layout/list1"/>
    <dgm:cxn modelId="{59AC9236-7B18-4ED8-846E-6008C4DFCCFA}" type="presOf" srcId="{E2A2A2EA-CEFE-4776-84D9-89DB10B54943}" destId="{E80DEBDD-243A-4562-B39C-3C43B8992FA2}" srcOrd="0" destOrd="0" presId="urn:microsoft.com/office/officeart/2005/8/layout/list1"/>
    <dgm:cxn modelId="{D60A583D-7FE6-449A-9CD7-CFB4D8342BD7}" type="presOf" srcId="{7DC6C48C-EC7C-42C6-89E0-627E1D3CD594}" destId="{7C4C303E-E4C7-4DEE-8377-E696CAADE534}" srcOrd="1" destOrd="0" presId="urn:microsoft.com/office/officeart/2005/8/layout/list1"/>
    <dgm:cxn modelId="{1A675F3F-723E-4F68-9826-FBABD4054132}" srcId="{30917F02-6BE6-49EA-826F-0551C9D50BF1}" destId="{AAF3B07E-A1CC-433A-945A-724B864928B7}" srcOrd="2" destOrd="0" parTransId="{B6F1C85A-04B4-4C9C-9479-419988CD1759}" sibTransId="{57DEFD73-151C-445E-B030-3FA50848BFD3}"/>
    <dgm:cxn modelId="{9EC7D843-3185-4836-8632-A75A4AEB65D0}" type="presOf" srcId="{97FB5DBB-6449-4F8F-8761-CDC1F5159A89}" destId="{E80DEBDD-243A-4562-B39C-3C43B8992FA2}" srcOrd="0" destOrd="1" presId="urn:microsoft.com/office/officeart/2005/8/layout/list1"/>
    <dgm:cxn modelId="{0C8D1669-02A9-46F2-AFC5-0B0113F72070}" srcId="{7DC6C48C-EC7C-42C6-89E0-627E1D3CD594}" destId="{E2A2A2EA-CEFE-4776-84D9-89DB10B54943}" srcOrd="0" destOrd="0" parTransId="{C178CFD4-E462-40DD-AC77-5019F458B709}" sibTransId="{91B48714-0BD5-4BD4-8B1A-D2FB924AE5D6}"/>
    <dgm:cxn modelId="{FA26536D-B7C5-4412-BA6A-6505B9EDB2E3}" srcId="{30917F02-6BE6-49EA-826F-0551C9D50BF1}" destId="{F3331EDB-967D-46D5-A7E9-EB28174449B5}" srcOrd="0" destOrd="0" parTransId="{3DA72C01-6849-4399-B695-296F7722E576}" sibTransId="{C4DF692A-0C77-4BF9-A824-E0E75BDCA94D}"/>
    <dgm:cxn modelId="{5DF4BB70-55E7-473B-8699-9680E810CE32}" srcId="{30917F02-6BE6-49EA-826F-0551C9D50BF1}" destId="{CF9BD1E4-0BF2-4504-A4AA-501BA1543B38}" srcOrd="1" destOrd="0" parTransId="{E5A6D597-CF4B-49F9-AD60-6890B6C5F8D8}" sibTransId="{944E276F-8013-4103-B0F2-1A9FD45A8EF8}"/>
    <dgm:cxn modelId="{434350B9-FE9E-4B66-94FC-E4416CD4C0F6}" type="presOf" srcId="{AAF3B07E-A1CC-433A-945A-724B864928B7}" destId="{C0D6D5F5-C030-4541-8711-6C282B2D7D4F}" srcOrd="0" destOrd="2" presId="urn:microsoft.com/office/officeart/2005/8/layout/list1"/>
    <dgm:cxn modelId="{3125E4C0-3191-45B3-99AB-4038901F9983}" type="presOf" srcId="{30917F02-6BE6-49EA-826F-0551C9D50BF1}" destId="{6AC99591-0760-46BB-BB87-D0F4129CD2A2}" srcOrd="1" destOrd="0" presId="urn:microsoft.com/office/officeart/2005/8/layout/list1"/>
    <dgm:cxn modelId="{8655B9DE-6C33-4E6E-BCB4-389036EC2729}" type="presOf" srcId="{CF9BD1E4-0BF2-4504-A4AA-501BA1543B38}" destId="{C0D6D5F5-C030-4541-8711-6C282B2D7D4F}" srcOrd="0" destOrd="1" presId="urn:microsoft.com/office/officeart/2005/8/layout/list1"/>
    <dgm:cxn modelId="{68A931F3-CF65-4529-B9C8-5877915A45F7}" type="presOf" srcId="{7DC6C48C-EC7C-42C6-89E0-627E1D3CD594}" destId="{F12E1BEB-0846-4AC4-924B-04B68ABCFEC2}" srcOrd="0" destOrd="0" presId="urn:microsoft.com/office/officeart/2005/8/layout/list1"/>
    <dgm:cxn modelId="{FCA4E483-23C5-43A3-97BA-6DAC6AD08F59}" type="presParOf" srcId="{89AA789E-DBE8-43C7-8E26-68C0801E8F74}" destId="{1618F102-2BAD-43ED-9CBF-8C09D8C0C9A5}" srcOrd="0" destOrd="0" presId="urn:microsoft.com/office/officeart/2005/8/layout/list1"/>
    <dgm:cxn modelId="{52B0BEBE-084D-4185-8A47-A0DB9DD72E96}" type="presParOf" srcId="{1618F102-2BAD-43ED-9CBF-8C09D8C0C9A5}" destId="{B1242116-9A4F-471E-93AC-168939D3AE71}" srcOrd="0" destOrd="0" presId="urn:microsoft.com/office/officeart/2005/8/layout/list1"/>
    <dgm:cxn modelId="{21989E6B-E42D-4D4C-89D3-04D4EF67DD87}" type="presParOf" srcId="{1618F102-2BAD-43ED-9CBF-8C09D8C0C9A5}" destId="{6AC99591-0760-46BB-BB87-D0F4129CD2A2}" srcOrd="1" destOrd="0" presId="urn:microsoft.com/office/officeart/2005/8/layout/list1"/>
    <dgm:cxn modelId="{9F155355-F800-4BB4-B203-0FC161D63B9F}" type="presParOf" srcId="{89AA789E-DBE8-43C7-8E26-68C0801E8F74}" destId="{205CD0AB-9AAE-46E5-8C43-DFD21FB03ACC}" srcOrd="1" destOrd="0" presId="urn:microsoft.com/office/officeart/2005/8/layout/list1"/>
    <dgm:cxn modelId="{AE773191-15AD-4E60-9898-97B018B20B56}" type="presParOf" srcId="{89AA789E-DBE8-43C7-8E26-68C0801E8F74}" destId="{C0D6D5F5-C030-4541-8711-6C282B2D7D4F}" srcOrd="2" destOrd="0" presId="urn:microsoft.com/office/officeart/2005/8/layout/list1"/>
    <dgm:cxn modelId="{3E76AD09-AEE7-4196-91C1-4C6028EA708D}" type="presParOf" srcId="{89AA789E-DBE8-43C7-8E26-68C0801E8F74}" destId="{9A351435-0615-44E9-811B-0DBC88EDFC2C}" srcOrd="3" destOrd="0" presId="urn:microsoft.com/office/officeart/2005/8/layout/list1"/>
    <dgm:cxn modelId="{41D28665-3AE2-41B6-9766-7A58884B6345}" type="presParOf" srcId="{89AA789E-DBE8-43C7-8E26-68C0801E8F74}" destId="{760F5BFD-FB87-4A00-A362-A5B7858D8AB6}" srcOrd="4" destOrd="0" presId="urn:microsoft.com/office/officeart/2005/8/layout/list1"/>
    <dgm:cxn modelId="{F7AA910D-3F90-4043-8228-1A1721117BBA}" type="presParOf" srcId="{760F5BFD-FB87-4A00-A362-A5B7858D8AB6}" destId="{F12E1BEB-0846-4AC4-924B-04B68ABCFEC2}" srcOrd="0" destOrd="0" presId="urn:microsoft.com/office/officeart/2005/8/layout/list1"/>
    <dgm:cxn modelId="{A70C1E56-B083-4118-996D-165FD2D2A761}" type="presParOf" srcId="{760F5BFD-FB87-4A00-A362-A5B7858D8AB6}" destId="{7C4C303E-E4C7-4DEE-8377-E696CAADE534}" srcOrd="1" destOrd="0" presId="urn:microsoft.com/office/officeart/2005/8/layout/list1"/>
    <dgm:cxn modelId="{6BB0214B-383C-41CB-BEF0-991FABD4C07A}" type="presParOf" srcId="{89AA789E-DBE8-43C7-8E26-68C0801E8F74}" destId="{93857761-512A-4DBD-8FA3-DCD3112719DE}" srcOrd="5" destOrd="0" presId="urn:microsoft.com/office/officeart/2005/8/layout/list1"/>
    <dgm:cxn modelId="{8C56DCF0-ED1A-4CAD-9A13-502693E441B6}" type="presParOf" srcId="{89AA789E-DBE8-43C7-8E26-68C0801E8F74}" destId="{E80DEBDD-243A-4562-B39C-3C43B8992FA2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D6D5F5-C030-4541-8711-6C282B2D7D4F}">
      <dsp:nvSpPr>
        <dsp:cNvPr id="0" name=""/>
        <dsp:cNvSpPr/>
      </dsp:nvSpPr>
      <dsp:spPr>
        <a:xfrm>
          <a:off x="0" y="408447"/>
          <a:ext cx="8208912" cy="22869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7103" tIns="458216" rIns="637103" bIns="156464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200" kern="1200" dirty="0">
              <a:solidFill>
                <a:schemeClr val="tx1">
                  <a:lumMod val="85000"/>
                  <a:lumOff val="15000"/>
                </a:schemeClr>
              </a:solidFill>
            </a:rPr>
            <a:t>Čím větší tím lepší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200" kern="1200" dirty="0">
              <a:solidFill>
                <a:schemeClr val="tx1">
                  <a:lumMod val="85000"/>
                  <a:lumOff val="15000"/>
                </a:schemeClr>
              </a:solidFill>
            </a:rPr>
            <a:t>Požadavek pro ZP 101 a více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200" kern="1200" dirty="0">
              <a:solidFill>
                <a:schemeClr val="tx1">
                  <a:lumMod val="85000"/>
                  <a:lumOff val="15000"/>
                </a:schemeClr>
              </a:solidFill>
            </a:rPr>
            <a:t>Při srovnávání skupin je třeba dosáhnout vyrovnaného početního zastoupení v jednotlivých skupinách</a:t>
          </a:r>
        </a:p>
      </dsp:txBody>
      <dsp:txXfrm>
        <a:off x="0" y="408447"/>
        <a:ext cx="8208912" cy="2286900"/>
      </dsp:txXfrm>
    </dsp:sp>
    <dsp:sp modelId="{6AC99591-0760-46BB-BB87-D0F4129CD2A2}">
      <dsp:nvSpPr>
        <dsp:cNvPr id="0" name=""/>
        <dsp:cNvSpPr/>
      </dsp:nvSpPr>
      <dsp:spPr>
        <a:xfrm>
          <a:off x="410445" y="83726"/>
          <a:ext cx="5746238" cy="64944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194" tIns="0" rIns="217194" bIns="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b="1" kern="1200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Kvantitativní výzkum </a:t>
          </a:r>
        </a:p>
      </dsp:txBody>
      <dsp:txXfrm>
        <a:off x="442148" y="115429"/>
        <a:ext cx="5682832" cy="586034"/>
      </dsp:txXfrm>
    </dsp:sp>
    <dsp:sp modelId="{E80DEBDD-243A-4562-B39C-3C43B8992FA2}">
      <dsp:nvSpPr>
        <dsp:cNvPr id="0" name=""/>
        <dsp:cNvSpPr/>
      </dsp:nvSpPr>
      <dsp:spPr>
        <a:xfrm>
          <a:off x="0" y="3138867"/>
          <a:ext cx="8208912" cy="19057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-2150360"/>
              <a:satOff val="19087"/>
              <a:lumOff val="-647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7103" tIns="458216" rIns="637103" bIns="156464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200" b="0" kern="1200" dirty="0">
              <a:solidFill>
                <a:schemeClr val="tx1">
                  <a:lumMod val="85000"/>
                  <a:lumOff val="15000"/>
                </a:schemeClr>
              </a:solidFill>
            </a:rPr>
            <a:t>Sběr informací se provádí do doby nasycení = další zdroj informací přináší to co již víme z předchozích případů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200" b="0" kern="1200" dirty="0">
              <a:solidFill>
                <a:schemeClr val="tx1">
                  <a:lumMod val="85000"/>
                  <a:lumOff val="15000"/>
                </a:schemeClr>
              </a:solidFill>
            </a:rPr>
            <a:t>Požadavek pro ZP 10</a:t>
          </a:r>
        </a:p>
      </dsp:txBody>
      <dsp:txXfrm>
        <a:off x="0" y="3138867"/>
        <a:ext cx="8208912" cy="1905750"/>
      </dsp:txXfrm>
    </dsp:sp>
    <dsp:sp modelId="{7C4C303E-E4C7-4DEE-8377-E696CAADE534}">
      <dsp:nvSpPr>
        <dsp:cNvPr id="0" name=""/>
        <dsp:cNvSpPr/>
      </dsp:nvSpPr>
      <dsp:spPr>
        <a:xfrm>
          <a:off x="410445" y="2814147"/>
          <a:ext cx="5746238" cy="649440"/>
        </a:xfrm>
        <a:prstGeom prst="roundRect">
          <a:avLst/>
        </a:prstGeom>
        <a:solidFill>
          <a:schemeClr val="accent4">
            <a:hueOff val="-2150360"/>
            <a:satOff val="19087"/>
            <a:lumOff val="-6471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194" tIns="0" rIns="217194" bIns="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b="1" kern="1200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Kvalitativní výzkum</a:t>
          </a:r>
        </a:p>
      </dsp:txBody>
      <dsp:txXfrm>
        <a:off x="442148" y="2845850"/>
        <a:ext cx="5682832" cy="5860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CCCB5C-6778-473A-B91B-3D032EE2BE67}" type="datetimeFigureOut">
              <a:rPr lang="cs-CZ" smtClean="0"/>
              <a:t>26.10.2020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83A119-5DA9-4307-A1AD-B9E8591A0CF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57782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0DBBA8-DA1D-46EB-91F0-BA033147AA17}" type="datetimeFigureOut">
              <a:rPr lang="cs-CZ" smtClean="0"/>
              <a:t>26.10.2020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3AE16A-9EEF-48AF-97EB-8F87EEB6AAD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971426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68D16EFE-D627-4521-838A-5B6BA34CC92F}" type="datetimeFigureOut">
              <a:rPr lang="cs-CZ" smtClean="0"/>
              <a:t>26.10.2020</a:t>
            </a:fld>
            <a:endParaRPr lang="cs-CZ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CEB5E57-275D-4318-B7FF-1AACD862FF24}" type="slidenum">
              <a:rPr lang="cs-CZ" smtClean="0"/>
              <a:t>‹#›</a:t>
            </a:fld>
            <a:endParaRPr lang="cs-CZ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16EFE-D627-4521-838A-5B6BA34CC92F}" type="datetimeFigureOut">
              <a:rPr lang="cs-CZ" smtClean="0"/>
              <a:t>26.10.2020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B5E57-275D-4318-B7FF-1AACD862FF2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16EFE-D627-4521-838A-5B6BA34CC92F}" type="datetimeFigureOut">
              <a:rPr lang="cs-CZ" smtClean="0"/>
              <a:t>26.10.2020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B5E57-275D-4318-B7FF-1AACD862FF2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16EFE-D627-4521-838A-5B6BA34CC92F}" type="datetimeFigureOut">
              <a:rPr lang="cs-CZ" smtClean="0"/>
              <a:t>26.10.2020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B5E57-275D-4318-B7FF-1AACD862FF2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16EFE-D627-4521-838A-5B6BA34CC92F}" type="datetimeFigureOut">
              <a:rPr lang="cs-CZ" smtClean="0"/>
              <a:t>26.10.2020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B5E57-275D-4318-B7FF-1AACD862FF2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16EFE-D627-4521-838A-5B6BA34CC92F}" type="datetimeFigureOut">
              <a:rPr lang="cs-CZ" smtClean="0"/>
              <a:t>26.10.2020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B5E57-275D-4318-B7FF-1AACD862FF24}" type="slidenum">
              <a:rPr lang="cs-CZ" smtClean="0"/>
              <a:t>‹#›</a:t>
            </a:fld>
            <a:endParaRPr lang="cs-CZ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16EFE-D627-4521-838A-5B6BA34CC92F}" type="datetimeFigureOut">
              <a:rPr lang="cs-CZ" smtClean="0"/>
              <a:t>26.10.2020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B5E57-275D-4318-B7FF-1AACD862FF2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16EFE-D627-4521-838A-5B6BA34CC92F}" type="datetimeFigureOut">
              <a:rPr lang="cs-CZ" smtClean="0"/>
              <a:t>26.10.2020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B5E57-275D-4318-B7FF-1AACD862FF2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16EFE-D627-4521-838A-5B6BA34CC92F}" type="datetimeFigureOut">
              <a:rPr lang="cs-CZ" smtClean="0"/>
              <a:t>26.10.2020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B5E57-275D-4318-B7FF-1AACD862FF2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16EFE-D627-4521-838A-5B6BA34CC92F}" type="datetimeFigureOut">
              <a:rPr lang="cs-CZ" smtClean="0"/>
              <a:t>26.10.2020</a:t>
            </a:fld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B5E57-275D-4318-B7FF-1AACD862FF24}" type="slidenum">
              <a:rPr lang="cs-CZ" smtClean="0"/>
              <a:t>‹#›</a:t>
            </a:fld>
            <a:endParaRPr lang="cs-CZ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16EFE-D627-4521-838A-5B6BA34CC92F}" type="datetimeFigureOut">
              <a:rPr lang="cs-CZ" smtClean="0"/>
              <a:t>26.10.2020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B5E57-275D-4318-B7FF-1AACD862FF2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68D16EFE-D627-4521-838A-5B6BA34CC92F}" type="datetimeFigureOut">
              <a:rPr lang="cs-CZ" smtClean="0"/>
              <a:t>26.10.2020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4CEB5E57-275D-4318-B7FF-1AACD862FF24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old.fzv.upol.cz/fileadmin/user_upload/FZV/DSP_Osetrovatelstvi/Skripta/Kapitoly_z_vyzkumu_v_osetrovatelstvi.pdf" TargetMode="External"/><Relationship Id="rId2" Type="http://schemas.openxmlformats.org/officeDocument/2006/relationships/hyperlink" Target="http://knihovna.upol.cz/lf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google.cz/search?q=Testov%C3%A9+krit%C3%A9rium&amp;ie=utf-8&amp;oe=utf-8&amp;client=firefox-b-ab&amp;gfe_rd=cr&amp;dcr=0&amp;ei=GEe6WeTHCKGE8QfBkYXoCQ" TargetMode="External"/><Relationship Id="rId4" Type="http://schemas.openxmlformats.org/officeDocument/2006/relationships/hyperlink" Target="http://www.e-metodologia.fedu.uniba.sk/index.php/o-ucebnici/ako-citovat.php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644008" y="2348880"/>
            <a:ext cx="3313355" cy="1702160"/>
          </a:xfrm>
        </p:spPr>
        <p:txBody>
          <a:bodyPr/>
          <a:lstStyle/>
          <a:p>
            <a:r>
              <a:rPr lang="cs-CZ" dirty="0"/>
              <a:t>FÁZE</a:t>
            </a:r>
            <a:br>
              <a:rPr lang="cs-CZ" dirty="0"/>
            </a:br>
            <a:r>
              <a:rPr lang="cs-CZ" dirty="0"/>
              <a:t>PLÁNOVÁNÍ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Obdélník 3"/>
          <p:cNvSpPr/>
          <p:nvPr/>
        </p:nvSpPr>
        <p:spPr>
          <a:xfrm>
            <a:off x="214983" y="2174311"/>
            <a:ext cx="4392488" cy="224676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endParaRPr lang="cs-CZ" sz="2800" b="1" spc="50" dirty="0">
              <a:ln w="11430"/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cs-CZ" sz="2800" b="1" spc="50" dirty="0">
                <a:ln w="1143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Volba cílového souboru</a:t>
            </a:r>
          </a:p>
          <a:p>
            <a:endParaRPr lang="cs-CZ" sz="2800" b="1" spc="50" dirty="0">
              <a:ln w="11430"/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cs-CZ" sz="2800" b="1" spc="50" dirty="0">
              <a:ln w="11430"/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290687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644008" y="2348880"/>
            <a:ext cx="3313355" cy="1702160"/>
          </a:xfrm>
        </p:spPr>
        <p:txBody>
          <a:bodyPr/>
          <a:lstStyle/>
          <a:p>
            <a:r>
              <a:rPr lang="cs-CZ" dirty="0"/>
              <a:t>FÁZE</a:t>
            </a:r>
            <a:br>
              <a:rPr lang="cs-CZ" dirty="0"/>
            </a:br>
            <a:r>
              <a:rPr lang="cs-CZ" dirty="0"/>
              <a:t>EMPIRICKÁ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147929" y="1700808"/>
            <a:ext cx="4392488" cy="267765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/>
            <a:r>
              <a:rPr lang="cs-CZ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Formulace cílů/hypotéz/výzkumných otázek</a:t>
            </a:r>
          </a:p>
          <a:p>
            <a:pPr lvl="0"/>
            <a:endParaRPr lang="cs-CZ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0"/>
            <a:endParaRPr lang="cs-CZ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0"/>
            <a:r>
              <a:rPr lang="cs-CZ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Tvorba výzkumného nástroje</a:t>
            </a:r>
          </a:p>
        </p:txBody>
      </p:sp>
      <p:pic>
        <p:nvPicPr>
          <p:cNvPr id="5" name="Obrázek 4"/>
          <p:cNvPicPr/>
          <p:nvPr/>
        </p:nvPicPr>
        <p:blipFill rotWithShape="1">
          <a:blip r:embed="rId2"/>
          <a:srcRect l="37039" t="18254" r="38324" b="55027"/>
          <a:stretch/>
        </p:blipFill>
        <p:spPr bwMode="auto">
          <a:xfrm>
            <a:off x="4592712" y="0"/>
            <a:ext cx="3579688" cy="230279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294395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1"/>
          <p:cNvSpPr>
            <a:spLocks noGrp="1"/>
          </p:cNvSpPr>
          <p:nvPr>
            <p:ph type="title"/>
          </p:nvPr>
        </p:nvSpPr>
        <p:spPr>
          <a:xfrm>
            <a:off x="450281" y="548680"/>
            <a:ext cx="8194123" cy="792088"/>
          </a:xfrm>
        </p:spPr>
        <p:txBody>
          <a:bodyPr>
            <a:noAutofit/>
          </a:bodyPr>
          <a:lstStyle/>
          <a:p>
            <a:r>
              <a:rPr lang="cs-CZ" sz="3200" dirty="0"/>
              <a:t>3. fáze: empirická </a:t>
            </a:r>
            <a:r>
              <a:rPr lang="cs-CZ" sz="2000" dirty="0"/>
              <a:t>– formulace cílů, hypotéz, výzkumných otázek</a:t>
            </a:r>
          </a:p>
        </p:txBody>
      </p:sp>
      <p:sp>
        <p:nvSpPr>
          <p:cNvPr id="3" name="Zaoblený obdélník 2"/>
          <p:cNvSpPr/>
          <p:nvPr/>
        </p:nvSpPr>
        <p:spPr>
          <a:xfrm>
            <a:off x="467544" y="1385156"/>
            <a:ext cx="4104456" cy="50405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Kvalitativní výzkum</a:t>
            </a:r>
          </a:p>
        </p:txBody>
      </p:sp>
      <p:sp>
        <p:nvSpPr>
          <p:cNvPr id="6" name="Zaoblený obdélník 5"/>
          <p:cNvSpPr/>
          <p:nvPr/>
        </p:nvSpPr>
        <p:spPr>
          <a:xfrm>
            <a:off x="4623785" y="1406353"/>
            <a:ext cx="4087193" cy="504056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Kvantitativní  výzkum</a:t>
            </a:r>
          </a:p>
        </p:txBody>
      </p:sp>
      <p:sp>
        <p:nvSpPr>
          <p:cNvPr id="7" name="Zaoblený obdélník 6"/>
          <p:cNvSpPr/>
          <p:nvPr/>
        </p:nvSpPr>
        <p:spPr>
          <a:xfrm>
            <a:off x="502066" y="2060848"/>
            <a:ext cx="8243438" cy="50405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Formulace výzkumných cílů</a:t>
            </a:r>
          </a:p>
        </p:txBody>
      </p:sp>
      <p:sp>
        <p:nvSpPr>
          <p:cNvPr id="8" name="Zaoblený obdélník 7"/>
          <p:cNvSpPr/>
          <p:nvPr/>
        </p:nvSpPr>
        <p:spPr>
          <a:xfrm>
            <a:off x="519329" y="2691671"/>
            <a:ext cx="4104456" cy="316835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FORMULACE VÝZKUMNÝCH OTÁZEK</a:t>
            </a:r>
          </a:p>
          <a:p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Má podobu </a:t>
            </a:r>
            <a:r>
              <a:rPr lang="cs-CZ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tázací věty </a:t>
            </a: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 je: jasná, jednoduchá, logická, plodná.</a:t>
            </a:r>
          </a:p>
        </p:txBody>
      </p:sp>
      <p:sp>
        <p:nvSpPr>
          <p:cNvPr id="13" name="Zaoblený obdélník 12"/>
          <p:cNvSpPr/>
          <p:nvPr/>
        </p:nvSpPr>
        <p:spPr>
          <a:xfrm>
            <a:off x="450281" y="6021288"/>
            <a:ext cx="8243438" cy="50405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Operacionalizace proměnných</a:t>
            </a:r>
          </a:p>
        </p:txBody>
      </p:sp>
      <p:sp>
        <p:nvSpPr>
          <p:cNvPr id="4" name="Šipka dolů 3"/>
          <p:cNvSpPr/>
          <p:nvPr/>
        </p:nvSpPr>
        <p:spPr>
          <a:xfrm>
            <a:off x="1907704" y="1889212"/>
            <a:ext cx="432048" cy="423664"/>
          </a:xfrm>
          <a:prstGeom prst="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Šipka dolů 13"/>
          <p:cNvSpPr/>
          <p:nvPr/>
        </p:nvSpPr>
        <p:spPr>
          <a:xfrm>
            <a:off x="6696976" y="1910409"/>
            <a:ext cx="432048" cy="423664"/>
          </a:xfrm>
          <a:prstGeom prst="down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Šipka dolů 14"/>
          <p:cNvSpPr/>
          <p:nvPr/>
        </p:nvSpPr>
        <p:spPr>
          <a:xfrm>
            <a:off x="755576" y="1913620"/>
            <a:ext cx="432048" cy="798511"/>
          </a:xfrm>
          <a:prstGeom prst="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Šipka dolů 15"/>
          <p:cNvSpPr/>
          <p:nvPr/>
        </p:nvSpPr>
        <p:spPr>
          <a:xfrm>
            <a:off x="8028384" y="2564904"/>
            <a:ext cx="432048" cy="3600400"/>
          </a:xfrm>
          <a:prstGeom prst="down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Šipka dolů 16"/>
          <p:cNvSpPr/>
          <p:nvPr/>
        </p:nvSpPr>
        <p:spPr>
          <a:xfrm>
            <a:off x="691952" y="5478016"/>
            <a:ext cx="432048" cy="798511"/>
          </a:xfrm>
          <a:prstGeom prst="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5122" name="Picture 2" descr="Související obráze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311" y="4725144"/>
            <a:ext cx="1080120" cy="1134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48751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194123" cy="648072"/>
          </a:xfrm>
        </p:spPr>
        <p:txBody>
          <a:bodyPr>
            <a:noAutofit/>
          </a:bodyPr>
          <a:lstStyle/>
          <a:p>
            <a:r>
              <a:rPr lang="cs-CZ" sz="3200" dirty="0"/>
              <a:t>3. fáze: empirická </a:t>
            </a:r>
            <a:r>
              <a:rPr lang="cs-CZ" sz="2000" dirty="0"/>
              <a:t>– obsahové zaměření hypotéz a výzkumných otázek </a:t>
            </a:r>
          </a:p>
        </p:txBody>
      </p:sp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467544" y="1340768"/>
            <a:ext cx="8208912" cy="5184576"/>
          </a:xfrm>
        </p:spPr>
        <p:txBody>
          <a:bodyPr>
            <a:noAutofit/>
          </a:bodyPr>
          <a:lstStyle/>
          <a:p>
            <a:r>
              <a:rPr lang="cs-CZ" sz="1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Existenční</a:t>
            </a:r>
          </a:p>
          <a:p>
            <a:pPr lvl="1"/>
            <a:r>
              <a:rPr lang="cs-CZ" sz="1600" dirty="0"/>
              <a:t>Popisuje doposud nepopsané jevy</a:t>
            </a:r>
          </a:p>
          <a:p>
            <a:pPr lvl="1"/>
            <a:r>
              <a:rPr lang="cs-CZ" sz="1600" dirty="0"/>
              <a:t>Lze výsledky uplatnit v teorii nebo ošetřovatelské praxi?</a:t>
            </a:r>
          </a:p>
          <a:p>
            <a:r>
              <a:rPr lang="cs-CZ" sz="1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Nomologické</a:t>
            </a:r>
          </a:p>
          <a:p>
            <a:pPr marL="617220" lvl="2"/>
            <a:r>
              <a:rPr lang="cs-CZ" sz="1600" dirty="0"/>
              <a:t>Jejich potvrzením či vyvrácením vzniká nová teorie</a:t>
            </a:r>
          </a:p>
          <a:p>
            <a:r>
              <a:rPr lang="cs-CZ" sz="1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Opisné</a:t>
            </a:r>
          </a:p>
          <a:p>
            <a:pPr lvl="1"/>
            <a:r>
              <a:rPr lang="cs-CZ" sz="1600" dirty="0"/>
              <a:t>Popisují vztahy mezi jevy</a:t>
            </a:r>
          </a:p>
          <a:p>
            <a:r>
              <a:rPr lang="cs-CZ" sz="1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Vysvětlující</a:t>
            </a:r>
          </a:p>
          <a:p>
            <a:pPr lvl="1"/>
            <a:r>
              <a:rPr lang="cs-CZ" sz="1600" dirty="0"/>
              <a:t>Vysvětlují vztahy mezi jevy</a:t>
            </a:r>
          </a:p>
          <a:p>
            <a:endParaRPr lang="cs-CZ" sz="1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cs-CZ" sz="1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Rozdíl mezi proměnnými nesměrový</a:t>
            </a:r>
          </a:p>
          <a:p>
            <a:pPr lvl="1"/>
            <a:r>
              <a:rPr lang="cs-CZ" sz="1600" dirty="0"/>
              <a:t>Zjistí rozdíl neurčí směr ani velikost rozdílu (je/není rozdíl mezi </a:t>
            </a:r>
            <a:r>
              <a:rPr lang="cs-CZ" sz="1600" dirty="0">
                <a:sym typeface="Webdings"/>
              </a:rPr>
              <a:t>a)</a:t>
            </a:r>
            <a:endParaRPr lang="cs-CZ" sz="1600" dirty="0"/>
          </a:p>
          <a:p>
            <a:r>
              <a:rPr lang="cs-CZ" sz="1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Rozdíl mezi proměnnými směrový</a:t>
            </a:r>
          </a:p>
          <a:p>
            <a:pPr lvl="1"/>
            <a:r>
              <a:rPr lang="cs-CZ" sz="1600" dirty="0"/>
              <a:t>Zjistí rozdíl a určí jeho směr (</a:t>
            </a:r>
            <a:r>
              <a:rPr lang="cs-CZ" sz="1600" dirty="0">
                <a:sym typeface="Webdings"/>
              </a:rPr>
              <a:t> muži více než )</a:t>
            </a:r>
            <a:endParaRPr lang="cs-CZ" sz="1600" dirty="0"/>
          </a:p>
          <a:p>
            <a:r>
              <a:rPr lang="cs-CZ" sz="1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Rozdíl mezi proměnnými kvantifikovaný</a:t>
            </a:r>
          </a:p>
          <a:p>
            <a:pPr lvl="1"/>
            <a:r>
              <a:rPr lang="cs-CZ" sz="1600" dirty="0"/>
              <a:t>Ukazuje velikost rozdílu</a:t>
            </a:r>
          </a:p>
          <a:p>
            <a:pPr marL="68580" indent="0">
              <a:buNone/>
            </a:pPr>
            <a:endParaRPr lang="cs-CZ" sz="1800" dirty="0"/>
          </a:p>
          <a:p>
            <a:pPr lvl="1"/>
            <a:endParaRPr lang="cs-CZ" sz="1600" b="1" dirty="0"/>
          </a:p>
          <a:p>
            <a:pPr lvl="1"/>
            <a:endParaRPr lang="cs-CZ" sz="1400" dirty="0"/>
          </a:p>
          <a:p>
            <a:pPr lvl="1"/>
            <a:endParaRPr lang="cs-CZ" sz="1400" dirty="0"/>
          </a:p>
          <a:p>
            <a:pPr marL="365760" lvl="1" indent="0">
              <a:buNone/>
            </a:pPr>
            <a:r>
              <a:rPr lang="cs-CZ" sz="1400" dirty="0"/>
              <a:t>  </a:t>
            </a:r>
          </a:p>
          <a:p>
            <a:pPr marL="68580" indent="0">
              <a:buNone/>
            </a:pPr>
            <a:endParaRPr lang="cs-CZ" sz="1400" dirty="0"/>
          </a:p>
        </p:txBody>
      </p:sp>
      <p:cxnSp>
        <p:nvCxnSpPr>
          <p:cNvPr id="3" name="Přímá spojnice 2">
            <a:extLst>
              <a:ext uri="{FF2B5EF4-FFF2-40B4-BE49-F238E27FC236}">
                <a16:creationId xmlns:a16="http://schemas.microsoft.com/office/drawing/2014/main" id="{328485B6-458B-4079-A1A0-0D5D6D7336A2}"/>
              </a:ext>
            </a:extLst>
          </p:cNvPr>
          <p:cNvCxnSpPr/>
          <p:nvPr/>
        </p:nvCxnSpPr>
        <p:spPr>
          <a:xfrm>
            <a:off x="467544" y="4365104"/>
            <a:ext cx="820891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33558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08912" cy="648072"/>
          </a:xfrm>
        </p:spPr>
        <p:txBody>
          <a:bodyPr>
            <a:normAutofit fontScale="90000"/>
          </a:bodyPr>
          <a:lstStyle/>
          <a:p>
            <a:r>
              <a:rPr lang="cs-CZ" dirty="0"/>
              <a:t>Zdroje</a:t>
            </a:r>
          </a:p>
        </p:txBody>
      </p:sp>
      <p:sp>
        <p:nvSpPr>
          <p:cNvPr id="4" name="Obdélník 3"/>
          <p:cNvSpPr/>
          <p:nvPr/>
        </p:nvSpPr>
        <p:spPr>
          <a:xfrm>
            <a:off x="539552" y="908720"/>
            <a:ext cx="8208912" cy="610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BÁRTLOVÁ S., SADÍLEK P., TÓTHOVÁ V. Výzkum v ošetřovatelství. Brno, Národní centrum ošetřovatelství a nelékařských zdravotnických oborů, 2008. ISBN 978-80-7013-467-2.</a:t>
            </a:r>
          </a:p>
          <a:p>
            <a:r>
              <a:rPr lang="cs-CZ" alt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BRABCOVÁ, J a kol. Skoč! Aneb reálný život, Plzeň: </a:t>
            </a:r>
            <a:r>
              <a:rPr lang="cs-CZ" altLang="cs-CZ"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Grafia</a:t>
            </a:r>
            <a:r>
              <a:rPr lang="cs-CZ" alt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2005, ISBN 80 -902340-7-9</a:t>
            </a:r>
          </a:p>
          <a:p>
            <a:pPr>
              <a:lnSpc>
                <a:spcPct val="90000"/>
              </a:lnSpc>
            </a:pPr>
            <a:r>
              <a:rPr lang="cs-CZ" altLang="cs-CZ" sz="1400" dirty="0">
                <a:solidFill>
                  <a:schemeClr val="tx1">
                    <a:lumMod val="85000"/>
                    <a:lumOff val="15000"/>
                  </a:schemeClr>
                </a:solidFill>
                <a:hlinkClick r:id="rId2"/>
              </a:rPr>
              <a:t>http://knihovna.upol.cz/lf</a:t>
            </a:r>
            <a:r>
              <a:rPr lang="cs-CZ" alt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(vzdělávání, DSP).</a:t>
            </a:r>
          </a:p>
          <a:p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DISMAN, M. Jak se vyrábí sociologická znalost. Karolinum, Praha 1993, 2005.</a:t>
            </a:r>
          </a:p>
          <a:p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FARKAŠOVÁ, D. A kol. Výzkum v </a:t>
            </a:r>
            <a:r>
              <a:rPr lang="cs-CZ"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ošetrovatelstve</a:t>
            </a:r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 Martin: </a:t>
            </a:r>
            <a:r>
              <a:rPr lang="cs-CZ"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Osveta</a:t>
            </a:r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2006.</a:t>
            </a:r>
          </a:p>
          <a:p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ISBN 80-80632-286.</a:t>
            </a:r>
          </a:p>
          <a:p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HENDL, J. Kvantitativní výzkum: základní metody a aplikace. Praha: Portál, 2005. ISBN 80-7367-040-2.</a:t>
            </a:r>
          </a:p>
          <a:p>
            <a:r>
              <a:rPr lang="cs-CZ" alt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HUŠÁK, V. Jak napsat publikaci? Jak připravit prezentaci?, Olomouc: LF UP 2007, ISBN 978-80-44-1736-3.</a:t>
            </a:r>
            <a:endParaRPr lang="cs-CZ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CHRÁSKA, M. </a:t>
            </a:r>
            <a:r>
              <a:rPr lang="cs-CZ" sz="14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Metody pedagogického výzkumu: základy kvantitativního výzkumu</a:t>
            </a:r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 Praha: </a:t>
            </a:r>
            <a:r>
              <a:rPr lang="cs-CZ"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Grada</a:t>
            </a:r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cs-CZ"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Publishing</a:t>
            </a:r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2007. ISBN 978-80-247-1369-4.</a:t>
            </a:r>
          </a:p>
          <a:p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KUTNOHORSKÁ, J. Výzkum v ošetřovatelství. Praha: </a:t>
            </a:r>
            <a:r>
              <a:rPr lang="cs-CZ"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Grada</a:t>
            </a:r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2009. ISBN </a:t>
            </a:r>
          </a:p>
          <a:p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978-80-247-2713-4.</a:t>
            </a:r>
          </a:p>
          <a:p>
            <a:pPr>
              <a:lnSpc>
                <a:spcPct val="90000"/>
              </a:lnSpc>
            </a:pPr>
            <a:r>
              <a:rPr lang="cs-CZ" alt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MAZALOVÁ, L. </a:t>
            </a:r>
            <a:r>
              <a:rPr lang="cs-CZ" altLang="cs-CZ" sz="14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Kapitoly z výzkumu v ošetřovatelství</a:t>
            </a:r>
            <a:r>
              <a:rPr lang="cs-CZ" alt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Olomouc: Fakulta zdravotních věd 2016. Dostupné: </a:t>
            </a:r>
            <a:r>
              <a:rPr lang="cs-CZ" altLang="cs-CZ" sz="1400" dirty="0">
                <a:solidFill>
                  <a:schemeClr val="tx1">
                    <a:lumMod val="85000"/>
                    <a:lumOff val="15000"/>
                  </a:schemeClr>
                </a:solidFill>
                <a:hlinkClick r:id="rId3"/>
              </a:rPr>
              <a:t>http://old.fzv.upol.cz/fileadmin/user_upload/FZV/DSP_Osetrovatelstvi/Skripta/Kapitoly_z_vyzkumu_v_osetrovatelstvi.pdf</a:t>
            </a:r>
            <a:endParaRPr lang="cs-CZ" altLang="cs-CZ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PLEVOVÁ I, et al. Ošetřovatelství. I Praha: </a:t>
            </a:r>
            <a:r>
              <a:rPr lang="cs-CZ"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Grada</a:t>
            </a:r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2011. ISBN 9788024735573.</a:t>
            </a:r>
          </a:p>
          <a:p>
            <a:pPr>
              <a:lnSpc>
                <a:spcPct val="90000"/>
              </a:lnSpc>
            </a:pPr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PUNCH, K. </a:t>
            </a:r>
            <a:r>
              <a:rPr lang="cs-CZ" sz="14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Úspěšný návrh výzkumu</a:t>
            </a:r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 </a:t>
            </a:r>
            <a:r>
              <a:rPr lang="cs-CZ"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Translated</a:t>
            </a:r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by Jan </a:t>
            </a:r>
            <a:r>
              <a:rPr lang="cs-CZ"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Hendl</a:t>
            </a:r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 Vyd. 1. Praha: Portál, 2008. 230 s. ISBN 9788073674687.</a:t>
            </a:r>
            <a:endParaRPr lang="cs-CZ" altLang="cs-CZ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lnSpc>
                <a:spcPct val="90000"/>
              </a:lnSpc>
            </a:pPr>
            <a:r>
              <a:rPr lang="cs-CZ" alt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ŽIAKOVÁ, K et al. </a:t>
            </a:r>
            <a:r>
              <a:rPr lang="cs-CZ" altLang="cs-CZ" sz="1400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Ošetrovateľstvo</a:t>
            </a:r>
            <a:r>
              <a:rPr lang="cs-CZ" altLang="cs-CZ" sz="14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cs-CZ" altLang="cs-CZ" sz="1400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teóra</a:t>
            </a:r>
            <a:r>
              <a:rPr lang="cs-CZ" altLang="cs-CZ" sz="14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a </a:t>
            </a:r>
            <a:r>
              <a:rPr lang="cs-CZ" altLang="cs-CZ" sz="1400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vedecký</a:t>
            </a:r>
            <a:r>
              <a:rPr lang="cs-CZ" altLang="cs-CZ" sz="14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výzkum</a:t>
            </a:r>
            <a:r>
              <a:rPr lang="cs-CZ" alt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Martin: </a:t>
            </a:r>
            <a:r>
              <a:rPr lang="cs-CZ" altLang="cs-CZ"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Osveta</a:t>
            </a:r>
            <a:r>
              <a:rPr lang="cs-CZ" alt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2003, ISBN 80-8063-131-X</a:t>
            </a:r>
          </a:p>
          <a:p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  <a:hlinkClick r:id="rId4"/>
              </a:rPr>
              <a:t>http://www.e-metodologia.fedu.uniba.sk/index.php/o-ucebnici/ako-citovat.php</a:t>
            </a:r>
            <a:endParaRPr lang="cs-CZ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  <a:hlinkClick r:id="rId5"/>
              </a:rPr>
              <a:t>https://www.google.cz/search?q=Testov%C3%A9+krit%C3%A9rium&amp;ie=utf-8&amp;oe=utf-8&amp;client=firefox-b-ab&amp;gfe_rd=cr&amp;dcr=0&amp;ei=GEe6WeTHCKGE8QfBkYXoCQ</a:t>
            </a:r>
            <a:endParaRPr lang="cs-CZ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http://home.ef.jcu.cz/~birom/stat/cviceni/09/p_value.pdf</a:t>
            </a:r>
          </a:p>
        </p:txBody>
      </p:sp>
    </p:spTree>
    <p:extLst>
      <p:ext uri="{BB962C8B-B14F-4D97-AF65-F5344CB8AC3E}">
        <p14:creationId xmlns:p14="http://schemas.microsoft.com/office/powerpoint/2010/main" val="39707933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619303" y="2708476"/>
            <a:ext cx="3553097" cy="1702160"/>
          </a:xfrm>
        </p:spPr>
        <p:txBody>
          <a:bodyPr/>
          <a:lstStyle/>
          <a:p>
            <a:r>
              <a:rPr lang="cs-CZ" dirty="0"/>
              <a:t>Hodně zdaru </a:t>
            </a:r>
            <a:r>
              <a:rPr lang="cs-CZ"/>
              <a:t>při výzkumu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146" name="Picture 2" descr="Výsledek obrázku pro obrázek kone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55763"/>
            <a:ext cx="4295775" cy="3171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25559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194123" cy="648072"/>
          </a:xfrm>
        </p:spPr>
        <p:txBody>
          <a:bodyPr>
            <a:noAutofit/>
          </a:bodyPr>
          <a:lstStyle/>
          <a:p>
            <a:r>
              <a:rPr lang="cs-CZ" sz="3200" dirty="0"/>
              <a:t>2. fáze: plánování </a:t>
            </a:r>
            <a:r>
              <a:rPr lang="cs-CZ" sz="2000" dirty="0"/>
              <a:t>– volba cílového souboru</a:t>
            </a:r>
          </a:p>
        </p:txBody>
      </p:sp>
      <p:sp>
        <p:nvSpPr>
          <p:cNvPr id="3" name="Ovál 2"/>
          <p:cNvSpPr/>
          <p:nvPr/>
        </p:nvSpPr>
        <p:spPr>
          <a:xfrm>
            <a:off x="5724128" y="2348880"/>
            <a:ext cx="2952328" cy="4104456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Základní soubor  = cílová populace</a:t>
            </a:r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</p:txBody>
      </p:sp>
      <p:sp>
        <p:nvSpPr>
          <p:cNvPr id="4" name="Ovál 3"/>
          <p:cNvSpPr/>
          <p:nvPr/>
        </p:nvSpPr>
        <p:spPr>
          <a:xfrm>
            <a:off x="6192180" y="4725144"/>
            <a:ext cx="2016224" cy="108012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Výběrový soubor</a:t>
            </a:r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467544" y="1340768"/>
            <a:ext cx="5256584" cy="5184576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cs-CZ" b="1" dirty="0"/>
              <a:t>Cílová populace = základní soubor</a:t>
            </a:r>
          </a:p>
          <a:p>
            <a:pPr marL="342900" lvl="1">
              <a:lnSpc>
                <a:spcPct val="120000"/>
              </a:lnSpc>
            </a:pPr>
            <a:r>
              <a:rPr lang="cs-CZ" dirty="0"/>
              <a:t>Skupina lidí, které spojuje přítomnost/nepřítomnost zkoumané proměnné</a:t>
            </a:r>
          </a:p>
          <a:p>
            <a:pPr>
              <a:lnSpc>
                <a:spcPct val="120000"/>
              </a:lnSpc>
            </a:pPr>
            <a:r>
              <a:rPr lang="cs-CZ" b="1" dirty="0"/>
              <a:t>Kritéria inkluze </a:t>
            </a:r>
            <a:r>
              <a:rPr lang="cs-CZ" sz="2200" dirty="0"/>
              <a:t>– kritéria </a:t>
            </a:r>
            <a:r>
              <a:rPr lang="cs-CZ" sz="2200" b="1" dirty="0"/>
              <a:t>zařazení</a:t>
            </a:r>
            <a:r>
              <a:rPr lang="cs-CZ" sz="2200" dirty="0"/>
              <a:t> = co musí jedinec splňovat, aby byl zařazen do výzkumu</a:t>
            </a:r>
          </a:p>
          <a:p>
            <a:pPr>
              <a:lnSpc>
                <a:spcPct val="120000"/>
              </a:lnSpc>
            </a:pPr>
            <a:r>
              <a:rPr lang="cs-CZ" b="1" dirty="0"/>
              <a:t>Kritéria </a:t>
            </a:r>
            <a:r>
              <a:rPr lang="cs-CZ" b="1" dirty="0" err="1"/>
              <a:t>exluze</a:t>
            </a:r>
            <a:r>
              <a:rPr lang="cs-CZ" b="1" dirty="0"/>
              <a:t> </a:t>
            </a:r>
            <a:r>
              <a:rPr lang="cs-CZ" sz="2100" dirty="0"/>
              <a:t>– kritéria </a:t>
            </a:r>
            <a:r>
              <a:rPr lang="cs-CZ" sz="2100" b="1" dirty="0"/>
              <a:t>nezařazení  </a:t>
            </a:r>
            <a:r>
              <a:rPr lang="cs-CZ" sz="2100" dirty="0"/>
              <a:t>=</a:t>
            </a:r>
            <a:r>
              <a:rPr lang="cs-CZ" sz="2100" b="1" dirty="0"/>
              <a:t> </a:t>
            </a:r>
            <a:r>
              <a:rPr lang="cs-CZ" sz="2100" dirty="0"/>
              <a:t>co když jedinec má, nesmí být ve výzkumu</a:t>
            </a:r>
            <a:endParaRPr lang="cs-CZ" b="1" dirty="0"/>
          </a:p>
          <a:p>
            <a:pPr>
              <a:lnSpc>
                <a:spcPct val="120000"/>
              </a:lnSpc>
            </a:pPr>
            <a:r>
              <a:rPr lang="cs-CZ" b="1" dirty="0"/>
              <a:t>Výběrový (výzkumný) soubor</a:t>
            </a:r>
          </a:p>
          <a:p>
            <a:pPr lvl="1">
              <a:lnSpc>
                <a:spcPct val="120000"/>
              </a:lnSpc>
            </a:pPr>
            <a:r>
              <a:rPr lang="cs-CZ" dirty="0"/>
              <a:t>Reprezentativní skupina vybraná s cílové populace ovlivní výsledky výzkumu</a:t>
            </a:r>
          </a:p>
          <a:p>
            <a:pPr lvl="2">
              <a:lnSpc>
                <a:spcPct val="120000"/>
              </a:lnSpc>
            </a:pPr>
            <a:r>
              <a:rPr lang="cs-CZ" dirty="0"/>
              <a:t>velikost souboru, </a:t>
            </a:r>
          </a:p>
          <a:p>
            <a:pPr lvl="2">
              <a:lnSpc>
                <a:spcPct val="120000"/>
              </a:lnSpc>
            </a:pPr>
            <a:r>
              <a:rPr lang="cs-CZ" dirty="0"/>
              <a:t>reprezentativnost souboru,</a:t>
            </a:r>
          </a:p>
          <a:p>
            <a:pPr lvl="2">
              <a:lnSpc>
                <a:spcPct val="120000"/>
              </a:lnSpc>
            </a:pPr>
            <a:r>
              <a:rPr lang="cs-CZ" dirty="0"/>
              <a:t>nediskriminace jedinců, </a:t>
            </a:r>
          </a:p>
          <a:p>
            <a:pPr lvl="2">
              <a:lnSpc>
                <a:spcPct val="120000"/>
              </a:lnSpc>
            </a:pPr>
            <a:r>
              <a:rPr lang="cs-CZ" dirty="0"/>
              <a:t>velké množství  těch co odmítnou se účastnit,</a:t>
            </a:r>
          </a:p>
          <a:p>
            <a:pPr lvl="2">
              <a:lnSpc>
                <a:spcPct val="120000"/>
              </a:lnSpc>
            </a:pPr>
            <a:r>
              <a:rPr lang="cs-CZ" dirty="0"/>
              <a:t>zkreslení z již netestovaných proměnných</a:t>
            </a:r>
          </a:p>
          <a:p>
            <a:pPr>
              <a:lnSpc>
                <a:spcPct val="120000"/>
              </a:lnSpc>
            </a:pPr>
            <a:r>
              <a:rPr lang="cs-CZ" b="1" dirty="0"/>
              <a:t>Vyčerpávající soubor</a:t>
            </a:r>
          </a:p>
          <a:p>
            <a:pPr lvl="1">
              <a:lnSpc>
                <a:spcPct val="120000"/>
              </a:lnSpc>
            </a:pPr>
            <a:r>
              <a:rPr lang="cs-CZ" dirty="0"/>
              <a:t>Výzkum je uskutečněn u všech jedinců cílové populace</a:t>
            </a:r>
          </a:p>
          <a:p>
            <a:pPr marL="365760" lvl="1" indent="0">
              <a:lnSpc>
                <a:spcPct val="120000"/>
              </a:lnSpc>
              <a:buNone/>
            </a:pPr>
            <a:endParaRPr lang="cs-CZ" sz="1800" dirty="0"/>
          </a:p>
        </p:txBody>
      </p:sp>
      <p:sp>
        <p:nvSpPr>
          <p:cNvPr id="5" name="Zaoblený obdélníkový popisek 4"/>
          <p:cNvSpPr/>
          <p:nvPr/>
        </p:nvSpPr>
        <p:spPr>
          <a:xfrm>
            <a:off x="5580112" y="1196752"/>
            <a:ext cx="3563888" cy="1152128"/>
          </a:xfrm>
          <a:prstGeom prst="wedgeRoundRectCallout">
            <a:avLst>
              <a:gd name="adj1" fmla="val 5118"/>
              <a:gd name="adj2" fmla="val 82353"/>
              <a:gd name="adj3" fmla="val 16667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dirty="0"/>
              <a:t>Správná volba je klíčová pro validnost tvrzení</a:t>
            </a:r>
          </a:p>
          <a:p>
            <a:pPr algn="ctr"/>
            <a:r>
              <a:rPr lang="cs-CZ" sz="1200" b="1" dirty="0"/>
              <a:t>Interní validita </a:t>
            </a:r>
            <a:r>
              <a:rPr lang="cs-CZ" sz="1200" dirty="0"/>
              <a:t>= platnost tvrzení v cílové populaci</a:t>
            </a:r>
          </a:p>
          <a:p>
            <a:pPr algn="ctr"/>
            <a:r>
              <a:rPr lang="cs-CZ" sz="1200" b="1" dirty="0"/>
              <a:t>Externí validita </a:t>
            </a:r>
            <a:r>
              <a:rPr lang="cs-CZ" sz="1200" dirty="0"/>
              <a:t>= do jaké míry lze tvrzení generalizovat na celou populaci</a:t>
            </a:r>
          </a:p>
        </p:txBody>
      </p:sp>
      <p:pic>
        <p:nvPicPr>
          <p:cNvPr id="8" name="Picture 2" descr="Otazník z barevné 3d — Stock fotografie #724186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3518767"/>
            <a:ext cx="1205286" cy="1836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49262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4E2DE3DA-6624-4BC5-9816-24FDA4D37122}"/>
              </a:ext>
            </a:extLst>
          </p:cNvPr>
          <p:cNvPicPr/>
          <p:nvPr/>
        </p:nvPicPr>
        <p:blipFill rotWithShape="1">
          <a:blip r:embed="rId2"/>
          <a:srcRect l="7441" t="32275" r="43285" b="38095"/>
          <a:stretch/>
        </p:blipFill>
        <p:spPr bwMode="auto">
          <a:xfrm>
            <a:off x="7380312" y="0"/>
            <a:ext cx="1763688" cy="172819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Nadpis 1"/>
          <p:cNvSpPr>
            <a:spLocks noGrp="1"/>
          </p:cNvSpPr>
          <p:nvPr>
            <p:ph type="title"/>
          </p:nvPr>
        </p:nvSpPr>
        <p:spPr>
          <a:xfrm>
            <a:off x="395536" y="274340"/>
            <a:ext cx="7704856" cy="792088"/>
          </a:xfrm>
        </p:spPr>
        <p:txBody>
          <a:bodyPr>
            <a:noAutofit/>
          </a:bodyPr>
          <a:lstStyle/>
          <a:p>
            <a:r>
              <a:rPr lang="cs-CZ" sz="3200" dirty="0"/>
              <a:t>2. fáze: plánování </a:t>
            </a:r>
            <a:r>
              <a:rPr lang="cs-CZ" sz="2000" dirty="0"/>
              <a:t>– volba výzkumného nástroje</a:t>
            </a:r>
          </a:p>
        </p:txBody>
      </p:sp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741775"/>
              </p:ext>
            </p:extLst>
          </p:nvPr>
        </p:nvGraphicFramePr>
        <p:xfrm>
          <a:off x="467544" y="980728"/>
          <a:ext cx="7632848" cy="579083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{B301B821-A1FF-4177-AEE7-76D212191A09}</a:tableStyleId>
              </a:tblPr>
              <a:tblGrid>
                <a:gridCol w="26218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04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35426">
                  <a:extLst>
                    <a:ext uri="{9D8B030D-6E8A-4147-A177-3AD203B41FA5}">
                      <a16:colId xmlns:a16="http://schemas.microsoft.com/office/drawing/2014/main" val="1838268871"/>
                    </a:ext>
                  </a:extLst>
                </a:gridCol>
                <a:gridCol w="283505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8246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b="1" kern="1200" spc="50" dirty="0">
                          <a:ln w="135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accent1">
                              <a:tint val="3000"/>
                              <a:alpha val="95000"/>
                            </a:schemeClr>
                          </a:solidFill>
                          <a:effectLst>
                            <a:innerShdw blurRad="50900" dist="38500" dir="13500000">
                              <a:srgbClr val="000000">
                                <a:alpha val="60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 NÁSTROJ</a:t>
                      </a: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1" kern="1200" spc="50" dirty="0">
                          <a:ln w="135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accent1">
                              <a:tint val="3000"/>
                              <a:alpha val="95000"/>
                            </a:schemeClr>
                          </a:solidFill>
                          <a:effectLst>
                            <a:innerShdw blurRad="50900" dist="38500" dir="13500000">
                              <a:srgbClr val="000000">
                                <a:alpha val="60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Náhodný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1800" b="1" kern="1200" spc="50" dirty="0">
                        <a:ln w="13500">
                          <a:solidFill>
                            <a:schemeClr val="accent1">
                              <a:shade val="2500"/>
                              <a:alpha val="6500"/>
                            </a:schemeClr>
                          </a:solidFill>
                          <a:prstDash val="solid"/>
                        </a:ln>
                        <a:solidFill>
                          <a:schemeClr val="accent1">
                            <a:tint val="3000"/>
                            <a:alpha val="95000"/>
                          </a:schemeClr>
                        </a:solidFill>
                        <a:effectLst>
                          <a:innerShdw blurRad="50900" dist="38500" dir="13500000">
                            <a:srgbClr val="000000">
                              <a:alpha val="60000"/>
                            </a:srgbClr>
                          </a:inn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1" kern="1200" spc="50" dirty="0">
                          <a:ln w="135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accent1">
                              <a:tint val="3000"/>
                              <a:alpha val="95000"/>
                            </a:schemeClr>
                          </a:solidFill>
                          <a:effectLst>
                            <a:innerShdw blurRad="50900" dist="38500" dir="13500000">
                              <a:srgbClr val="000000">
                                <a:alpha val="60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Záměrný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1627"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 náhodnému výběru je nezbytné znát všechny členy cílového souboru. Při výběru je uplatňován princip náhody (losování, mechanické pravidlo = např. každý pátý na seznamu)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Mnohé způsoby výběru výzkumného souboru lze tedy využít u náhodného i záměrného výběru. Záleží na postupu výběru konkrétního subjektu. 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cs-CZ" sz="12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8491"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400" b="0" dirty="0">
                          <a:effectLst/>
                        </a:rPr>
                        <a:t>Jednoduchý náhodný výběr</a:t>
                      </a:r>
                      <a:endParaRPr lang="cs-CZ" sz="14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cs-CZ" sz="3200" kern="1200" dirty="0">
                          <a:solidFill>
                            <a:schemeClr val="accent1"/>
                          </a:solidFill>
                          <a:latin typeface="+mj-lt"/>
                          <a:ea typeface="+mj-ea"/>
                          <a:cs typeface="+mj-cs"/>
                          <a:sym typeface="Webdings"/>
                        </a:rPr>
                        <a:t></a:t>
                      </a:r>
                      <a:endParaRPr lang="cs-CZ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kern="1200" dirty="0">
                          <a:solidFill>
                            <a:schemeClr val="accent1"/>
                          </a:solidFill>
                          <a:latin typeface="+mj-lt"/>
                          <a:ea typeface="+mj-ea"/>
                          <a:cs typeface="+mj-cs"/>
                          <a:sym typeface="Webdings"/>
                        </a:rPr>
                        <a:t></a:t>
                      </a:r>
                      <a:endParaRPr lang="cs-CZ" sz="20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x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8488">
                <a:tc gridSpan="2">
                  <a:txBody>
                    <a:bodyPr/>
                    <a:lstStyle/>
                    <a:p>
                      <a:pPr marL="0" marR="0" indent="0" algn="l" rtl="0" eaLnBrk="1" fontAlgn="auto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400" b="0" dirty="0">
                          <a:effectLst/>
                        </a:rPr>
                        <a:t>Mechanický náhodný výběr</a:t>
                      </a:r>
                      <a:endParaRPr lang="cs-CZ" sz="1400" b="0" i="0" u="none" strike="noStrike" dirty="0">
                        <a:effectLst/>
                        <a:latin typeface="Arial"/>
                      </a:endParaRPr>
                    </a:p>
                  </a:txBody>
                  <a:tcPr marL="68580" marR="68580" marT="9525" marB="0"/>
                </a:tc>
                <a:tc hMerge="1">
                  <a:txBody>
                    <a:bodyPr/>
                    <a:lstStyle/>
                    <a:p>
                      <a:pPr marL="0" algn="ct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3200" b="1" i="0" u="none" strike="noStrike" kern="1200" dirty="0">
                          <a:solidFill>
                            <a:srgbClr val="94C600"/>
                          </a:solidFill>
                          <a:effectLst/>
                          <a:latin typeface="Century Gothic"/>
                          <a:sym typeface="Webdings"/>
                        </a:rPr>
                        <a:t></a:t>
                      </a:r>
                      <a:endParaRPr lang="cs-CZ" sz="1800" b="0" i="0" u="none" strike="noStrike" dirty="0">
                        <a:effectLst/>
                        <a:latin typeface="Arial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000" b="1" i="0" u="none" strike="noStrike" kern="1200" dirty="0">
                          <a:solidFill>
                            <a:srgbClr val="94C600"/>
                          </a:solidFill>
                          <a:effectLst/>
                          <a:latin typeface="Century Gothic"/>
                          <a:sym typeface="Webdings"/>
                        </a:rPr>
                        <a:t></a:t>
                      </a:r>
                      <a:endParaRPr lang="cs-CZ" sz="2000" b="0" i="0" u="none" strike="noStrike" dirty="0">
                        <a:effectLst/>
                        <a:latin typeface="Arial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="1" kern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+mn-cs"/>
                        </a:rPr>
                        <a:t>x</a:t>
                      </a:r>
                      <a:endParaRPr lang="cs-CZ" sz="2000" b="0" i="0" u="none" strike="noStrike" dirty="0">
                        <a:effectLst/>
                        <a:latin typeface="Arial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1323">
                <a:tc gridSpan="2"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400" b="0" dirty="0">
                          <a:effectLst/>
                        </a:rPr>
                        <a:t>Účelový  expertní výběr</a:t>
                      </a:r>
                      <a:endParaRPr lang="cs-CZ" sz="1400" b="0" i="0" u="none" strike="noStrike" dirty="0">
                        <a:effectLst/>
                        <a:latin typeface="Arial"/>
                      </a:endParaRPr>
                    </a:p>
                  </a:txBody>
                  <a:tcPr marL="68580" marR="68580" marT="9525" marB="0"/>
                </a:tc>
                <a:tc hMerge="1">
                  <a:txBody>
                    <a:bodyPr/>
                    <a:lstStyle/>
                    <a:p>
                      <a:pPr algn="ctr" rtl="0" eaLnBrk="1" latinLnBrk="0" hangingPunct="1"/>
                      <a:r>
                        <a:rPr lang="cs-CZ" sz="3200" b="1" kern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x</a:t>
                      </a:r>
                      <a:endParaRPr lang="cs-CZ" sz="3200" b="1" kern="12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ctr" rtl="0" eaLnBrk="1" latinLnBrk="0" hangingPunct="1"/>
                      <a:r>
                        <a:rPr lang="cs-CZ" sz="2000" b="1" kern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x</a:t>
                      </a:r>
                      <a:endParaRPr lang="cs-CZ" sz="2000" b="1" kern="12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 indent="0" algn="ctr" rtl="0" eaLnBrk="1" fontAlgn="auto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000" b="1" i="0" u="none" strike="noStrike" kern="1200" dirty="0">
                          <a:solidFill>
                            <a:srgbClr val="94C600"/>
                          </a:solidFill>
                          <a:effectLst/>
                          <a:latin typeface="Century Gothic"/>
                          <a:sym typeface="Webdings"/>
                        </a:rPr>
                        <a:t></a:t>
                      </a:r>
                      <a:endParaRPr lang="cs-CZ" sz="2000" b="0" i="0" u="none" strike="noStrike" dirty="0">
                        <a:effectLst/>
                        <a:latin typeface="Arial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8569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b="0" dirty="0">
                          <a:effectLst/>
                        </a:rPr>
                        <a:t>Skupinový výběr</a:t>
                      </a:r>
                      <a:endParaRPr lang="cs-CZ" sz="1400" b="0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3200" b="1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  <a:sym typeface="Webdings"/>
                        </a:rPr>
                        <a:t></a:t>
                      </a:r>
                      <a:endParaRPr lang="cs-CZ" sz="3200" b="1" kern="120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="1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  <a:sym typeface="Webdings"/>
                        </a:rPr>
                        <a:t></a:t>
                      </a:r>
                      <a:endParaRPr lang="cs-CZ" sz="2000" b="1" kern="120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="1" kern="1200" dirty="0">
                          <a:solidFill>
                            <a:schemeClr val="accent1"/>
                          </a:solidFill>
                          <a:latin typeface="+mj-lt"/>
                          <a:ea typeface="+mj-ea"/>
                          <a:cs typeface="+mj-cs"/>
                          <a:sym typeface="Webdings"/>
                        </a:rPr>
                        <a:t></a:t>
                      </a:r>
                      <a:endParaRPr lang="cs-CZ" sz="2000" b="1" kern="1200" dirty="0">
                        <a:solidFill>
                          <a:schemeClr val="accent1"/>
                        </a:solidFill>
                        <a:latin typeface="+mj-lt"/>
                        <a:ea typeface="+mj-ea"/>
                        <a:cs typeface="+mj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7598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b="0" dirty="0">
                          <a:effectLst/>
                        </a:rPr>
                        <a:t>Vícenásobný (vícestupňový) skupinový výběr</a:t>
                      </a:r>
                      <a:endParaRPr lang="cs-CZ" sz="1400" b="0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3200" b="1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  <a:sym typeface="Webdings"/>
                        </a:rPr>
                        <a:t></a:t>
                      </a:r>
                      <a:endParaRPr lang="cs-CZ" sz="3200" b="1" kern="120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cs-CZ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="1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  <a:sym typeface="Webdings"/>
                        </a:rPr>
                        <a:t></a:t>
                      </a:r>
                      <a:endParaRPr lang="cs-CZ" sz="2000" b="1" kern="120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="1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  <a:sym typeface="Webdings"/>
                        </a:rPr>
                        <a:t></a:t>
                      </a:r>
                      <a:endParaRPr lang="cs-CZ" sz="2000" b="0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17847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b="0" dirty="0">
                          <a:effectLst/>
                        </a:rPr>
                        <a:t>Stratifikovaný (oblastní) výběr</a:t>
                      </a:r>
                      <a:endParaRPr lang="cs-CZ" sz="1400" b="0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marL="0" marR="0" indent="0" algn="ctr" rtl="0" eaLnBrk="1" fontAlgn="auto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3200" b="1" i="0" u="none" strike="noStrike" kern="1200" dirty="0">
                          <a:solidFill>
                            <a:srgbClr val="94C600"/>
                          </a:solidFill>
                          <a:effectLst/>
                          <a:latin typeface="Century Gothic" panose="020B0502020202020204" pitchFamily="34" charset="0"/>
                          <a:sym typeface="Webdings" panose="05030102010509060703" pitchFamily="18" charset="2"/>
                        </a:rPr>
                        <a:t></a:t>
                      </a:r>
                      <a:endParaRPr lang="cs-CZ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 indent="0" algn="ctr" rtl="0" eaLnBrk="1" fontAlgn="auto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000" b="1" i="0" u="none" strike="noStrike" kern="1200" dirty="0">
                          <a:solidFill>
                            <a:srgbClr val="94C600"/>
                          </a:solidFill>
                          <a:effectLst/>
                          <a:latin typeface="Century Gothic" panose="020B0502020202020204" pitchFamily="34" charset="0"/>
                          <a:sym typeface="Webdings" panose="05030102010509060703" pitchFamily="18" charset="2"/>
                        </a:rPr>
                        <a:t></a:t>
                      </a:r>
                      <a:endParaRPr lang="cs-CZ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 indent="0" algn="ctr" rtl="0" eaLnBrk="1" fontAlgn="auto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000" b="1" i="0" u="none" strike="noStrike" kern="1200" dirty="0">
                          <a:solidFill>
                            <a:srgbClr val="94C600"/>
                          </a:solidFill>
                          <a:effectLst/>
                          <a:latin typeface="Century Gothic" panose="020B0502020202020204" pitchFamily="34" charset="0"/>
                          <a:sym typeface="Webdings" panose="05030102010509060703" pitchFamily="18" charset="2"/>
                        </a:rPr>
                        <a:t></a:t>
                      </a:r>
                      <a:endParaRPr lang="cs-CZ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1781995912"/>
                  </a:ext>
                </a:extLst>
              </a:tr>
              <a:tr h="134357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b="0" dirty="0">
                          <a:effectLst/>
                        </a:rPr>
                        <a:t>Kvótový výběr</a:t>
                      </a:r>
                      <a:endParaRPr lang="cs-CZ" sz="1400" b="0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3200" b="1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  <a:sym typeface="Webdings"/>
                        </a:rPr>
                        <a:t></a:t>
                      </a:r>
                      <a:endParaRPr lang="cs-CZ" sz="3200" b="1" kern="120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="1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  <a:sym typeface="Webdings"/>
                        </a:rPr>
                        <a:t></a:t>
                      </a:r>
                      <a:endParaRPr lang="cs-CZ" sz="2000" b="1" kern="120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="1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  <a:sym typeface="Webdings"/>
                        </a:rPr>
                        <a:t></a:t>
                      </a:r>
                      <a:endParaRPr lang="cs-CZ" sz="2000" b="0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38947543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b="0" dirty="0">
                          <a:effectLst/>
                        </a:rPr>
                        <a:t>Kriteriální výběr</a:t>
                      </a:r>
                      <a:endParaRPr lang="cs-CZ" sz="1400" b="0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3200" b="1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  <a:sym typeface="Webdings"/>
                        </a:rPr>
                        <a:t></a:t>
                      </a:r>
                      <a:endParaRPr lang="cs-CZ" sz="3200" b="1" kern="120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="1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  <a:sym typeface="Webdings"/>
                        </a:rPr>
                        <a:t></a:t>
                      </a:r>
                      <a:endParaRPr lang="cs-CZ" sz="2000" b="1" kern="120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="1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  <a:sym typeface="Webdings"/>
                        </a:rPr>
                        <a:t></a:t>
                      </a:r>
                      <a:endParaRPr lang="cs-CZ" sz="2000" b="0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6249148"/>
                  </a:ext>
                </a:extLst>
              </a:tr>
              <a:tr h="218916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b="0" dirty="0">
                          <a:effectLst/>
                        </a:rPr>
                        <a:t>Párový výběr</a:t>
                      </a:r>
                      <a:endParaRPr lang="cs-CZ" sz="1400" b="0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32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="1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  <a:sym typeface="Webdings"/>
                        </a:rPr>
                        <a:t></a:t>
                      </a:r>
                      <a:endParaRPr lang="cs-CZ" sz="2000" b="1" kern="120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58261953"/>
                  </a:ext>
                </a:extLst>
              </a:tr>
              <a:tr h="235292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b="0" dirty="0">
                          <a:effectLst/>
                        </a:rPr>
                        <a:t>Snowball metoda</a:t>
                      </a:r>
                      <a:endParaRPr lang="cs-CZ" sz="1400" b="0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32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="1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  <a:sym typeface="Webdings"/>
                        </a:rPr>
                        <a:t></a:t>
                      </a:r>
                      <a:endParaRPr lang="cs-CZ" sz="2000" b="1" kern="120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5554830"/>
                  </a:ext>
                </a:extLst>
              </a:tr>
              <a:tr h="179265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b="0" dirty="0">
                          <a:effectLst/>
                        </a:rPr>
                        <a:t>Oportunitní namátkový výběr</a:t>
                      </a:r>
                      <a:endParaRPr lang="cs-CZ" sz="1400" b="0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marL="0" marR="0" indent="0" algn="ctr" rtl="0" eaLnBrk="1" fontAlgn="auto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3200" b="1" i="0" u="none" strike="noStrike" kern="1200">
                          <a:solidFill>
                            <a:srgbClr val="FF0000"/>
                          </a:solidFill>
                          <a:effectLst/>
                          <a:latin typeface="Century Gothic" panose="020B0502020202020204" pitchFamily="34" charset="0"/>
                        </a:rPr>
                        <a:t>x</a:t>
                      </a:r>
                      <a:endParaRPr lang="cs-CZ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 indent="0" algn="ctr" rtl="0" eaLnBrk="1" fontAlgn="auto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00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Century Gothic" panose="020B0502020202020204" pitchFamily="34" charset="0"/>
                        </a:rPr>
                        <a:t>x</a:t>
                      </a:r>
                      <a:endParaRPr lang="cs-CZ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 indent="0" algn="ctr" rtl="0" eaLnBrk="1" fontAlgn="auto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000" b="1" i="0" u="none" strike="noStrike" kern="1200" dirty="0">
                          <a:solidFill>
                            <a:srgbClr val="94C600"/>
                          </a:solidFill>
                          <a:effectLst/>
                          <a:latin typeface="Century Gothic" panose="020B0502020202020204" pitchFamily="34" charset="0"/>
                          <a:sym typeface="Webdings" panose="05030102010509060703" pitchFamily="18" charset="2"/>
                        </a:rPr>
                        <a:t></a:t>
                      </a:r>
                      <a:endParaRPr lang="cs-CZ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2144253233"/>
                  </a:ext>
                </a:extLst>
              </a:tr>
              <a:tr h="476609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b="0" dirty="0" err="1">
                          <a:effectLst/>
                        </a:rPr>
                        <a:t>Sebevýběr</a:t>
                      </a:r>
                      <a:r>
                        <a:rPr lang="cs-CZ" sz="1400" b="0" dirty="0">
                          <a:effectLst/>
                        </a:rPr>
                        <a:t> – anketní výběr</a:t>
                      </a:r>
                      <a:endParaRPr lang="cs-CZ" sz="1400" b="0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marL="0" marR="0" indent="0" algn="ctr" rtl="0" eaLnBrk="1" fontAlgn="auto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320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Century Gothic" panose="020B0502020202020204" pitchFamily="34" charset="0"/>
                        </a:rPr>
                        <a:t>x</a:t>
                      </a:r>
                      <a:endParaRPr lang="cs-CZ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 indent="0" algn="ctr" rtl="0" eaLnBrk="1" fontAlgn="auto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000" b="1" i="0" u="none" strike="noStrike" kern="1200">
                          <a:solidFill>
                            <a:srgbClr val="FF0000"/>
                          </a:solidFill>
                          <a:effectLst/>
                          <a:latin typeface="Century Gothic" panose="020B0502020202020204" pitchFamily="34" charset="0"/>
                        </a:rPr>
                        <a:t>x</a:t>
                      </a:r>
                      <a:endParaRPr lang="cs-CZ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 indent="0" algn="ctr" rtl="0" eaLnBrk="1" fontAlgn="auto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000" b="1" i="0" u="none" strike="noStrike" kern="1200" dirty="0">
                          <a:solidFill>
                            <a:srgbClr val="94C600"/>
                          </a:solidFill>
                          <a:effectLst/>
                          <a:latin typeface="Century Gothic" panose="020B0502020202020204" pitchFamily="34" charset="0"/>
                          <a:sym typeface="Webdings" panose="05030102010509060703" pitchFamily="18" charset="2"/>
                        </a:rPr>
                        <a:t></a:t>
                      </a:r>
                      <a:endParaRPr lang="cs-CZ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402815926"/>
                  </a:ext>
                </a:extLst>
              </a:tr>
              <a:tr h="753251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b="0" dirty="0">
                          <a:effectLst/>
                        </a:rPr>
                        <a:t>Výběr výzkumného vzorku prostřednictvím sociálních síti</a:t>
                      </a:r>
                      <a:endParaRPr lang="cs-CZ" sz="1400" b="0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marL="0" marR="0" indent="0" algn="ctr" rtl="0" eaLnBrk="1" fontAlgn="auto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320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Century Gothic" panose="020B0502020202020204" pitchFamily="34" charset="0"/>
                        </a:rPr>
                        <a:t>x</a:t>
                      </a:r>
                      <a:endParaRPr lang="cs-CZ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 indent="0" algn="ctr" rtl="0" eaLnBrk="1" fontAlgn="auto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00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Century Gothic" panose="020B0502020202020204" pitchFamily="34" charset="0"/>
                        </a:rPr>
                        <a:t>x</a:t>
                      </a:r>
                      <a:endParaRPr lang="cs-CZ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 indent="0" algn="ctr" rtl="0" eaLnBrk="1" fontAlgn="auto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000" b="1" i="0" u="none" strike="noStrike" kern="1200" dirty="0">
                          <a:solidFill>
                            <a:srgbClr val="94C600"/>
                          </a:solidFill>
                          <a:effectLst/>
                          <a:latin typeface="Century Gothic" panose="020B0502020202020204" pitchFamily="34" charset="0"/>
                          <a:sym typeface="Webdings" panose="05030102010509060703" pitchFamily="18" charset="2"/>
                        </a:rPr>
                        <a:t></a:t>
                      </a:r>
                      <a:endParaRPr lang="cs-CZ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953365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1"/>
          <p:cNvSpPr>
            <a:spLocks noGrp="1"/>
          </p:cNvSpPr>
          <p:nvPr>
            <p:ph type="title"/>
          </p:nvPr>
        </p:nvSpPr>
        <p:spPr>
          <a:xfrm>
            <a:off x="460374" y="620688"/>
            <a:ext cx="7063954" cy="792088"/>
          </a:xfrm>
        </p:spPr>
        <p:txBody>
          <a:bodyPr>
            <a:noAutofit/>
          </a:bodyPr>
          <a:lstStyle/>
          <a:p>
            <a:r>
              <a:rPr lang="cs-CZ" sz="3200" dirty="0"/>
              <a:t>2. fáze: plánování </a:t>
            </a:r>
            <a:r>
              <a:rPr lang="cs-CZ" sz="2000" dirty="0"/>
              <a:t>– výběr výzkumného souboru</a:t>
            </a:r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467544" y="1424880"/>
            <a:ext cx="8208912" cy="5100464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cs-CZ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Jednoduchý náhodný výběr: </a:t>
            </a:r>
            <a:r>
              <a:rPr lang="cs-CZ" sz="1600" dirty="0"/>
              <a:t>ze všech osob cílové populace jsou vylosováni ti co budou zařazeni do výzkumu</a:t>
            </a:r>
          </a:p>
          <a:p>
            <a:pPr>
              <a:lnSpc>
                <a:spcPct val="120000"/>
              </a:lnSpc>
            </a:pPr>
            <a:r>
              <a:rPr lang="cs-CZ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Mechanický náhodný výběr: </a:t>
            </a:r>
            <a:r>
              <a:rPr lang="cs-CZ" sz="1600" dirty="0"/>
              <a:t>ze seznamu všech osob cílové populace je vybrán např. každý pátý</a:t>
            </a:r>
          </a:p>
          <a:p>
            <a:pPr>
              <a:lnSpc>
                <a:spcPct val="120000"/>
              </a:lnSpc>
            </a:pPr>
            <a:r>
              <a:rPr lang="cs-CZ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Účelový  expertní výběr: </a:t>
            </a:r>
            <a:r>
              <a:rPr lang="cs-CZ" sz="1600" dirty="0"/>
              <a:t>uplatnění převážně v kvalitativním výzkumu – zcela subjektivní výběr výzkumníkem</a:t>
            </a:r>
          </a:p>
          <a:p>
            <a:pPr>
              <a:lnSpc>
                <a:spcPct val="120000"/>
              </a:lnSpc>
            </a:pPr>
            <a:r>
              <a:rPr lang="cs-CZ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Skupinový výběr: </a:t>
            </a:r>
            <a:r>
              <a:rPr lang="cs-CZ" sz="1600" dirty="0"/>
              <a:t>náhodně vylosována je určitá skupina lidí (např. je nemocnice a výzkumný soubor tvoří sestry tam pracující)</a:t>
            </a:r>
          </a:p>
          <a:p>
            <a:pPr>
              <a:lnSpc>
                <a:spcPct val="120000"/>
              </a:lnSpc>
            </a:pPr>
            <a:r>
              <a:rPr lang="cs-CZ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Vícenásobný (vícestupňový) skupinový výběr: </a:t>
            </a:r>
            <a:r>
              <a:rPr lang="cs-CZ" sz="1600" dirty="0"/>
              <a:t>výběr skupiny vyššího řádu, posléze nižšího řádu (např. vybrána nemocnice ze všech v ČR, poté klinika, poté oddělení, poté konkrétní jednotlivce….)</a:t>
            </a:r>
          </a:p>
          <a:p>
            <a:pPr>
              <a:lnSpc>
                <a:spcPct val="120000"/>
              </a:lnSpc>
            </a:pPr>
            <a:r>
              <a:rPr lang="cs-CZ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Stratifikovaný (oblastní) výběr: </a:t>
            </a:r>
            <a:r>
              <a:rPr lang="cs-CZ" sz="1600" dirty="0"/>
              <a:t>všichni z cílové populace jsou rozčleněni na menší  odlišné skupiny (např. absolventky SZŠ, VOZŠ, Bc., Mgr.) z každé skupiny jsou pak vybráni členové výzkumného souboru</a:t>
            </a:r>
          </a:p>
          <a:p>
            <a:pPr>
              <a:lnSpc>
                <a:spcPct val="120000"/>
              </a:lnSpc>
            </a:pPr>
            <a:r>
              <a:rPr lang="cs-CZ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Kvótový výběr: </a:t>
            </a:r>
            <a:r>
              <a:rPr lang="cs-CZ" sz="1600" dirty="0"/>
              <a:t>víme-li např., že v cílové populaci je 30 % žen a 70 % mužů snažíme se tyto parametry dodržet i ve výzkumném souboru.</a:t>
            </a:r>
          </a:p>
        </p:txBody>
      </p:sp>
      <p:sp>
        <p:nvSpPr>
          <p:cNvPr id="2" name="AutoShape 2" descr="Výsledek obrázk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0" name="Obrázek 9"/>
          <p:cNvPicPr/>
          <p:nvPr/>
        </p:nvPicPr>
        <p:blipFill rotWithShape="1">
          <a:blip r:embed="rId2"/>
          <a:srcRect l="7441" t="32275" r="43285" b="38095"/>
          <a:stretch/>
        </p:blipFill>
        <p:spPr bwMode="auto">
          <a:xfrm>
            <a:off x="7380312" y="7937"/>
            <a:ext cx="1763688" cy="172819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509232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1"/>
          <p:cNvSpPr>
            <a:spLocks noGrp="1"/>
          </p:cNvSpPr>
          <p:nvPr>
            <p:ph type="title"/>
          </p:nvPr>
        </p:nvSpPr>
        <p:spPr>
          <a:xfrm>
            <a:off x="468115" y="620688"/>
            <a:ext cx="6912767" cy="792088"/>
          </a:xfrm>
        </p:spPr>
        <p:txBody>
          <a:bodyPr>
            <a:noAutofit/>
          </a:bodyPr>
          <a:lstStyle/>
          <a:p>
            <a:r>
              <a:rPr lang="cs-CZ" sz="3200" dirty="0"/>
              <a:t>2. fáze: plánování </a:t>
            </a:r>
            <a:r>
              <a:rPr lang="cs-CZ" sz="2000" dirty="0"/>
              <a:t>–  výběr výzkumného souboru</a:t>
            </a:r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468685" y="1412776"/>
            <a:ext cx="7056784" cy="4968552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cs-CZ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Kriteriální výběr: </a:t>
            </a:r>
            <a:r>
              <a:rPr lang="cs-CZ" sz="1600" dirty="0"/>
              <a:t>vybírám výzkumný soubor dle zastoupení určitého kritéria  (např. kuřáci)</a:t>
            </a:r>
            <a:endParaRPr lang="cs-CZ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20000"/>
              </a:lnSpc>
            </a:pPr>
            <a:r>
              <a:rPr lang="cs-CZ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Párový výběr: </a:t>
            </a:r>
            <a:r>
              <a:rPr lang="cs-CZ" sz="1600" dirty="0"/>
              <a:t>výběr dvou co nejvíce podobných skupin (věk, pohlaví, vzdělání) – u jedné skupiny se provede intervence a srovná se výsledný stav s kontrolní skupinou.</a:t>
            </a:r>
            <a:endParaRPr lang="cs-CZ" sz="1600" b="1" dirty="0"/>
          </a:p>
          <a:p>
            <a:pPr>
              <a:lnSpc>
                <a:spcPct val="120000"/>
              </a:lnSpc>
            </a:pPr>
            <a:r>
              <a:rPr lang="cs-CZ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Snowball metoda (metoda nabalování): </a:t>
            </a:r>
            <a:r>
              <a:rPr lang="cs-CZ" sz="1600" dirty="0"/>
              <a:t>osoba cílové skupiny a se stává informátorem (dává nám kontakt na další osobu nebo jí předloží výzkumný nástroj) a nově kontaktovaní se opět. stávají informátory a celí cyklus se opakuje.</a:t>
            </a:r>
          </a:p>
          <a:p>
            <a:pPr>
              <a:lnSpc>
                <a:spcPct val="120000"/>
              </a:lnSpc>
            </a:pPr>
            <a:r>
              <a:rPr lang="cs-CZ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Oportunitní namátkový výběr: </a:t>
            </a:r>
            <a:r>
              <a:rPr lang="cs-CZ" sz="1600" dirty="0"/>
              <a:t>testujeme kohokoliv, kdo je zrovna ochoten se nechat testovat</a:t>
            </a:r>
          </a:p>
          <a:p>
            <a:pPr>
              <a:lnSpc>
                <a:spcPct val="120000"/>
              </a:lnSpc>
            </a:pPr>
            <a:r>
              <a:rPr lang="cs-CZ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Sebevýběr</a:t>
            </a:r>
            <a:r>
              <a:rPr lang="cs-CZ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anketní výběr: </a:t>
            </a:r>
            <a:r>
              <a:rPr lang="cs-CZ" sz="1600" dirty="0"/>
              <a:t>testujeme ty, co na základě výzvy chtějí být součástí výzkumného souboru</a:t>
            </a:r>
          </a:p>
          <a:p>
            <a:pPr>
              <a:lnSpc>
                <a:spcPct val="120000"/>
              </a:lnSpc>
            </a:pPr>
            <a:r>
              <a:rPr lang="cs-CZ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Výběr výzkumného vzorku prostřednictvím sociálních síti: </a:t>
            </a:r>
            <a:r>
              <a:rPr lang="cs-CZ" sz="1600" dirty="0">
                <a:solidFill>
                  <a:srgbClr val="FF0000"/>
                </a:solidFill>
              </a:rPr>
              <a:t>velké riziko toho, že informace získáme od osoby, které nesplňuje požadavky cílové populace.</a:t>
            </a:r>
          </a:p>
        </p:txBody>
      </p:sp>
      <p:sp>
        <p:nvSpPr>
          <p:cNvPr id="2" name="AutoShape 2" descr="Výsledek obrázk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0" name="Obrázek 9"/>
          <p:cNvPicPr/>
          <p:nvPr/>
        </p:nvPicPr>
        <p:blipFill rotWithShape="1">
          <a:blip r:embed="rId2"/>
          <a:srcRect l="7441" t="32275" r="43285" b="38095"/>
          <a:stretch/>
        </p:blipFill>
        <p:spPr bwMode="auto">
          <a:xfrm>
            <a:off x="7380312" y="0"/>
            <a:ext cx="1763688" cy="172819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138675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194123" cy="648072"/>
          </a:xfrm>
        </p:spPr>
        <p:txBody>
          <a:bodyPr>
            <a:noAutofit/>
          </a:bodyPr>
          <a:lstStyle/>
          <a:p>
            <a:r>
              <a:rPr lang="cs-CZ" sz="3200" dirty="0"/>
              <a:t>2. fáze: plánování </a:t>
            </a:r>
            <a:r>
              <a:rPr lang="cs-CZ" sz="2000" dirty="0"/>
              <a:t>– volba velikosti cílového souboru</a:t>
            </a: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430556455"/>
              </p:ext>
            </p:extLst>
          </p:nvPr>
        </p:nvGraphicFramePr>
        <p:xfrm>
          <a:off x="467544" y="1397000"/>
          <a:ext cx="8208912" cy="5128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657003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644008" y="2348880"/>
            <a:ext cx="3313355" cy="1702160"/>
          </a:xfrm>
        </p:spPr>
        <p:txBody>
          <a:bodyPr/>
          <a:lstStyle/>
          <a:p>
            <a:r>
              <a:rPr lang="cs-CZ" dirty="0"/>
              <a:t>FÁZE</a:t>
            </a:r>
            <a:br>
              <a:rPr lang="cs-CZ" dirty="0"/>
            </a:br>
            <a:r>
              <a:rPr lang="cs-CZ" dirty="0"/>
              <a:t>PLÁNOVÁNÍ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Obdélník 3"/>
          <p:cNvSpPr/>
          <p:nvPr/>
        </p:nvSpPr>
        <p:spPr>
          <a:xfrm>
            <a:off x="121247" y="2292019"/>
            <a:ext cx="4392488" cy="181588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endParaRPr lang="cs-CZ" sz="2800" b="1" spc="50" dirty="0">
              <a:ln w="11430"/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cs-CZ" sz="2800" b="1" spc="50" dirty="0">
                <a:ln w="1143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Volba výzkumného nástroje</a:t>
            </a:r>
          </a:p>
          <a:p>
            <a:endParaRPr lang="cs-CZ" sz="2800" b="1" spc="50" dirty="0">
              <a:ln w="11430"/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303397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1"/>
          <p:cNvSpPr>
            <a:spLocks noGrp="1"/>
          </p:cNvSpPr>
          <p:nvPr>
            <p:ph type="title"/>
          </p:nvPr>
        </p:nvSpPr>
        <p:spPr>
          <a:xfrm>
            <a:off x="395536" y="274340"/>
            <a:ext cx="7704856" cy="792088"/>
          </a:xfrm>
        </p:spPr>
        <p:txBody>
          <a:bodyPr>
            <a:noAutofit/>
          </a:bodyPr>
          <a:lstStyle/>
          <a:p>
            <a:r>
              <a:rPr lang="cs-CZ" sz="3200" dirty="0"/>
              <a:t>2. fáze: plánování </a:t>
            </a:r>
            <a:r>
              <a:rPr lang="cs-CZ" sz="2000" dirty="0"/>
              <a:t>– volba výzkumného nástroje</a:t>
            </a:r>
          </a:p>
        </p:txBody>
      </p:sp>
      <p:pic>
        <p:nvPicPr>
          <p:cNvPr id="5" name="Obrázek 4"/>
          <p:cNvPicPr/>
          <p:nvPr/>
        </p:nvPicPr>
        <p:blipFill rotWithShape="1">
          <a:blip r:embed="rId2"/>
          <a:srcRect l="34227" t="24339" r="40474" b="14021"/>
          <a:stretch/>
        </p:blipFill>
        <p:spPr bwMode="auto">
          <a:xfrm>
            <a:off x="7812360" y="0"/>
            <a:ext cx="1331640" cy="213285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1452126"/>
              </p:ext>
            </p:extLst>
          </p:nvPr>
        </p:nvGraphicFramePr>
        <p:xfrm>
          <a:off x="467544" y="980728"/>
          <a:ext cx="7632848" cy="5559226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{B301B821-A1FF-4177-AEE7-76D212191A09}</a:tableStyleId>
              </a:tblPr>
              <a:tblGrid>
                <a:gridCol w="9843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57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853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3673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94675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b="1" kern="1200" spc="50" dirty="0">
                          <a:ln w="135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accent1">
                              <a:tint val="3000"/>
                              <a:alpha val="95000"/>
                            </a:schemeClr>
                          </a:solidFill>
                          <a:effectLst>
                            <a:innerShdw blurRad="50900" dist="38500" dir="13500000">
                              <a:srgbClr val="000000">
                                <a:alpha val="60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 NÁSTROJ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1800" b="1" kern="1200" spc="50" dirty="0">
                        <a:ln w="13500">
                          <a:solidFill>
                            <a:schemeClr val="accent1">
                              <a:shade val="2500"/>
                              <a:alpha val="6500"/>
                            </a:schemeClr>
                          </a:solidFill>
                          <a:prstDash val="solid"/>
                        </a:ln>
                        <a:solidFill>
                          <a:schemeClr val="accent1">
                            <a:tint val="3000"/>
                            <a:alpha val="95000"/>
                          </a:schemeClr>
                        </a:solidFill>
                        <a:effectLst>
                          <a:innerShdw blurRad="50900" dist="38500" dir="13500000">
                            <a:srgbClr val="000000">
                              <a:alpha val="60000"/>
                            </a:srgbClr>
                          </a:inn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1" kern="1200" spc="50" dirty="0">
                          <a:ln w="135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accent1">
                              <a:tint val="3000"/>
                              <a:alpha val="95000"/>
                            </a:schemeClr>
                          </a:solidFill>
                          <a:effectLst>
                            <a:innerShdw blurRad="50900" dist="38500" dir="13500000">
                              <a:srgbClr val="000000">
                                <a:alpha val="60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KVANTITATIVNÍ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1" kern="1200" spc="50" dirty="0">
                          <a:ln w="135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accent1">
                              <a:tint val="3000"/>
                              <a:alpha val="95000"/>
                            </a:schemeClr>
                          </a:solidFill>
                          <a:effectLst>
                            <a:innerShdw blurRad="50900" dist="38500" dir="13500000">
                              <a:srgbClr val="000000">
                                <a:alpha val="60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KVALITATIVNÍ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4410"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Přestože některé z výzkumných nástrojů lze použít jak</a:t>
                      </a:r>
                      <a:r>
                        <a:rPr lang="cs-CZ" sz="1200" kern="1200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u kvantitativního tak u kvalitativního, jejich konstrukce a způsob sběru dat je pro odlišný. </a:t>
                      </a:r>
                      <a:endParaRPr lang="cs-CZ" sz="1200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cs-CZ" sz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cs-CZ" sz="12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441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Dotazník</a:t>
                      </a:r>
                      <a:endParaRPr lang="cs-CZ" sz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0" algn="ct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3200" b="1" i="0" u="none" strike="noStrike" kern="1200" dirty="0">
                          <a:solidFill>
                            <a:srgbClr val="94C600"/>
                          </a:solidFill>
                          <a:effectLst/>
                          <a:latin typeface="+mn-lt"/>
                          <a:sym typeface="Webdings"/>
                        </a:rPr>
                        <a:t></a:t>
                      </a:r>
                      <a:endParaRPr lang="cs-CZ" sz="1800" b="0" i="0" u="none" strike="noStrike" dirty="0">
                        <a:effectLst/>
                        <a:latin typeface="Arial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32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x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4410">
                <a:tc>
                  <a:txBody>
                    <a:bodyPr/>
                    <a:lstStyle/>
                    <a:p>
                      <a:pPr marL="0" marR="0" indent="0" algn="l" rtl="0" eaLnBrk="1" fontAlgn="auto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200" b="1" i="0" u="none" strike="noStrike" kern="1200">
                          <a:solidFill>
                            <a:srgbClr val="262626"/>
                          </a:solidFill>
                          <a:effectLst/>
                          <a:latin typeface="Century Gothic"/>
                        </a:rPr>
                        <a:t>Rozhovor</a:t>
                      </a:r>
                      <a:endParaRPr lang="cs-CZ" sz="1800" b="0" i="0" u="none" strike="noStrike">
                        <a:effectLst/>
                        <a:latin typeface="Arial"/>
                      </a:endParaRPr>
                    </a:p>
                  </a:txBody>
                  <a:tcPr marL="68580" marR="68580" marT="9525" marB="0"/>
                </a:tc>
                <a:tc gridSpan="2">
                  <a:txBody>
                    <a:bodyPr/>
                    <a:lstStyle/>
                    <a:p>
                      <a:pPr marL="0" algn="ct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3200" b="1" i="0" u="none" strike="noStrike" kern="1200" dirty="0">
                          <a:solidFill>
                            <a:srgbClr val="94C600"/>
                          </a:solidFill>
                          <a:effectLst/>
                          <a:latin typeface="Century Gothic"/>
                          <a:sym typeface="Webdings"/>
                        </a:rPr>
                        <a:t></a:t>
                      </a:r>
                      <a:endParaRPr lang="cs-CZ" sz="1800" b="0" i="0" u="none" strike="noStrike" dirty="0">
                        <a:effectLst/>
                        <a:latin typeface="Arial"/>
                      </a:endParaRPr>
                    </a:p>
                    <a:p>
                      <a:pPr marL="0" algn="ct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200" b="0" i="0" u="none" strike="noStrike" kern="1200" dirty="0">
                          <a:solidFill>
                            <a:srgbClr val="262626"/>
                          </a:solidFill>
                          <a:effectLst/>
                          <a:latin typeface="Century Gothic"/>
                        </a:rPr>
                        <a:t>Strukturovaný (</a:t>
                      </a:r>
                      <a:r>
                        <a:rPr lang="cs-CZ" sz="1200" b="0" i="0" u="none" strike="noStrike" kern="1200" dirty="0" err="1">
                          <a:solidFill>
                            <a:srgbClr val="262626"/>
                          </a:solidFill>
                          <a:effectLst/>
                          <a:latin typeface="Century Gothic"/>
                        </a:rPr>
                        <a:t>defcto</a:t>
                      </a:r>
                      <a:r>
                        <a:rPr lang="cs-CZ" sz="1200" b="0" i="0" u="none" strike="noStrike" kern="1200" dirty="0">
                          <a:solidFill>
                            <a:srgbClr val="262626"/>
                          </a:solidFill>
                          <a:effectLst/>
                          <a:latin typeface="Century Gothic"/>
                        </a:rPr>
                        <a:t> dotazník vyplněný za asistence výzkumníka)</a:t>
                      </a:r>
                      <a:endParaRPr lang="cs-CZ" sz="1800" b="0" i="0" u="none" strike="noStrike" dirty="0">
                        <a:effectLst/>
                        <a:latin typeface="Arial"/>
                      </a:endParaRPr>
                    </a:p>
                  </a:txBody>
                  <a:tcPr marL="68580" marR="68580" marT="952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rtl="0" eaLnBrk="1" fontAlgn="auto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3200" b="1" i="0" u="none" strike="noStrike" kern="1200" dirty="0">
                          <a:solidFill>
                            <a:srgbClr val="94C600"/>
                          </a:solidFill>
                          <a:effectLst/>
                          <a:latin typeface="Century Gothic"/>
                          <a:sym typeface="Webdings"/>
                        </a:rPr>
                        <a:t></a:t>
                      </a:r>
                      <a:endParaRPr lang="cs-CZ" sz="1800" b="0" i="0" u="none" strike="noStrike" dirty="0">
                        <a:effectLst/>
                        <a:latin typeface="Arial"/>
                      </a:endParaRPr>
                    </a:p>
                    <a:p>
                      <a:pPr marL="0" algn="ct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200" b="0" i="0" u="none" strike="noStrike" kern="1200" dirty="0" err="1">
                          <a:solidFill>
                            <a:srgbClr val="262626"/>
                          </a:solidFill>
                          <a:effectLst/>
                          <a:latin typeface="Century Gothic"/>
                        </a:rPr>
                        <a:t>Polostrukturovaný</a:t>
                      </a:r>
                      <a:r>
                        <a:rPr lang="cs-CZ" sz="1200" b="0" i="0" u="none" strike="noStrike" kern="1200" dirty="0">
                          <a:solidFill>
                            <a:srgbClr val="262626"/>
                          </a:solidFill>
                          <a:effectLst/>
                          <a:latin typeface="Century Gothic"/>
                        </a:rPr>
                        <a:t>, nestrukturovaný</a:t>
                      </a:r>
                      <a:endParaRPr lang="cs-CZ" sz="1800" b="0" i="0" u="none" strike="noStrike" dirty="0">
                        <a:effectLst/>
                        <a:latin typeface="Arial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4410"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200" b="1" i="0" u="none" strike="noStrike" kern="1200">
                          <a:solidFill>
                            <a:srgbClr val="262626"/>
                          </a:solidFill>
                          <a:effectLst/>
                          <a:latin typeface="Century Gothic"/>
                        </a:rPr>
                        <a:t>Pozorování</a:t>
                      </a:r>
                      <a:endParaRPr lang="cs-CZ" sz="1800" b="0" i="0" u="none" strike="noStrike">
                        <a:effectLst/>
                        <a:latin typeface="Arial"/>
                      </a:endParaRPr>
                    </a:p>
                  </a:txBody>
                  <a:tcPr marL="68580" marR="68580" marT="9525" marB="0"/>
                </a:tc>
                <a:tc gridSpan="2">
                  <a:txBody>
                    <a:bodyPr/>
                    <a:lstStyle/>
                    <a:p>
                      <a:pPr marL="0" marR="0" indent="0" algn="ctr" rtl="0" eaLnBrk="1" fontAlgn="auto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3200" b="1" i="0" u="none" strike="noStrike" kern="1200" dirty="0">
                          <a:solidFill>
                            <a:srgbClr val="94C600"/>
                          </a:solidFill>
                          <a:effectLst/>
                          <a:latin typeface="Century Gothic"/>
                          <a:sym typeface="Webdings"/>
                        </a:rPr>
                        <a:t></a:t>
                      </a:r>
                      <a:endParaRPr lang="cs-CZ" sz="1800" b="0" i="0" u="none" strike="noStrike" dirty="0">
                        <a:effectLst/>
                        <a:latin typeface="Arial"/>
                      </a:endParaRPr>
                    </a:p>
                    <a:p>
                      <a:pPr marL="0" marR="0" indent="0" algn="ctr" rtl="0" eaLnBrk="1" fontAlgn="auto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200" b="0" i="0" u="none" strike="noStrike" kern="1200" dirty="0">
                          <a:solidFill>
                            <a:srgbClr val="262626"/>
                          </a:solidFill>
                          <a:effectLst/>
                          <a:latin typeface="Century Gothic"/>
                          <a:ea typeface="+mn-ea"/>
                          <a:cs typeface="+mn-cs"/>
                        </a:rPr>
                        <a:t>Strukturovaný záznamový arch sledování počtu výskytu jevu</a:t>
                      </a:r>
                    </a:p>
                  </a:txBody>
                  <a:tcPr marL="68580" marR="68580" marT="952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rtl="0" eaLnBrk="1" fontAlgn="auto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3200" b="1" i="0" u="none" strike="noStrike" kern="1200" dirty="0">
                          <a:solidFill>
                            <a:srgbClr val="94C600"/>
                          </a:solidFill>
                          <a:effectLst/>
                          <a:latin typeface="Century Gothic"/>
                          <a:sym typeface="Webdings"/>
                        </a:rPr>
                        <a:t></a:t>
                      </a:r>
                      <a:endParaRPr lang="cs-CZ" sz="1800" b="0" i="0" u="none" strike="noStrike" dirty="0">
                        <a:effectLst/>
                        <a:latin typeface="Arial"/>
                      </a:endParaRPr>
                    </a:p>
                    <a:p>
                      <a:pPr marL="0" marR="0" indent="0" algn="ctr" rtl="0" eaLnBrk="1" fontAlgn="auto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200" b="0" i="0" u="none" strike="noStrike" kern="1200" dirty="0">
                          <a:solidFill>
                            <a:srgbClr val="262626"/>
                          </a:solidFill>
                          <a:effectLst/>
                          <a:latin typeface="Century Gothic"/>
                        </a:rPr>
                        <a:t>Pořízení videonahrávky podrobný rozbor </a:t>
                      </a:r>
                      <a:endParaRPr lang="cs-CZ" sz="1800" b="0" i="0" u="none" strike="noStrike" dirty="0">
                        <a:effectLst/>
                        <a:latin typeface="Arial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804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 b="1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Rozbor psaného projevu</a:t>
                      </a: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0" algn="ct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3200" b="1" i="0" u="none" strike="noStrike" kern="1200" dirty="0">
                          <a:solidFill>
                            <a:srgbClr val="94C600"/>
                          </a:solidFill>
                          <a:effectLst/>
                          <a:latin typeface="+mn-lt"/>
                          <a:sym typeface="Webdings"/>
                        </a:rPr>
                        <a:t></a:t>
                      </a:r>
                      <a:endParaRPr lang="cs-CZ" sz="1800" b="0" i="0" u="none" strike="noStrike" dirty="0">
                        <a:effectLst/>
                        <a:latin typeface="Arial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3200" b="1" kern="1200" dirty="0">
                          <a:solidFill>
                            <a:schemeClr val="accent1"/>
                          </a:solidFill>
                          <a:latin typeface="+mj-lt"/>
                          <a:ea typeface="+mj-ea"/>
                          <a:cs typeface="+mj-cs"/>
                          <a:sym typeface="Webdings"/>
                        </a:rPr>
                        <a:t></a:t>
                      </a:r>
                      <a:endParaRPr lang="cs-CZ" sz="3200" b="1" kern="1200" dirty="0">
                        <a:solidFill>
                          <a:schemeClr val="accent1"/>
                        </a:solidFill>
                        <a:latin typeface="+mj-lt"/>
                        <a:ea typeface="+mj-ea"/>
                        <a:cs typeface="+mj-cs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b="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Např. zkoumání deníku nebo,</a:t>
                      </a:r>
                      <a:r>
                        <a:rPr lang="cs-CZ" sz="1200" b="0" kern="1200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eseje na určité téma</a:t>
                      </a:r>
                      <a:endParaRPr lang="cs-CZ" sz="1200" b="0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1441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 b="1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Rozbor kresby</a:t>
                      </a: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32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x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3200" b="1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  <a:sym typeface="Webdings"/>
                        </a:rPr>
                        <a:t></a:t>
                      </a:r>
                      <a:endParaRPr lang="cs-CZ" sz="3200" b="1" kern="1200" dirty="0">
                        <a:solidFill>
                          <a:schemeClr val="accent1"/>
                        </a:solidFill>
                        <a:latin typeface="+mj-lt"/>
                        <a:ea typeface="+mj-ea"/>
                        <a:cs typeface="+mj-cs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cs-CZ" sz="1200" b="0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8580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 b="1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Experiment</a:t>
                      </a: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3200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  <a:sym typeface="Webdings"/>
                        </a:rPr>
                        <a:t></a:t>
                      </a:r>
                    </a:p>
                    <a:p>
                      <a:pPr algn="ctr" rtl="0" eaLnBrk="1" latinLnBrk="0" hangingPunct="1"/>
                      <a:endParaRPr lang="cs-CZ" sz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3200" b="1" kern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+mn-cs"/>
                        </a:rPr>
                        <a:t>x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cs-CZ" sz="1200" b="0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66697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08912" cy="1080120"/>
          </a:xfrm>
        </p:spPr>
        <p:txBody>
          <a:bodyPr>
            <a:noAutofit/>
          </a:bodyPr>
          <a:lstStyle/>
          <a:p>
            <a:r>
              <a:rPr lang="cs-CZ" dirty="0"/>
              <a:t>2. fáze: plánování </a:t>
            </a:r>
            <a:r>
              <a:rPr lang="cs-CZ" sz="2400" dirty="0"/>
              <a:t>– volba výzkumného nástroje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484784"/>
            <a:ext cx="8208912" cy="4347845"/>
          </a:xfrm>
        </p:spPr>
        <p:txBody>
          <a:bodyPr/>
          <a:lstStyle/>
          <a:p>
            <a:r>
              <a:rPr lang="cs-CZ" dirty="0"/>
              <a:t>Chování lidí na veřejném místě – </a:t>
            </a:r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POZOROVÁNÍ</a:t>
            </a:r>
          </a:p>
          <a:p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cs-CZ" dirty="0"/>
              <a:t>Chování lidí v soukromí – </a:t>
            </a:r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ROZHOVOR</a:t>
            </a:r>
            <a:r>
              <a:rPr lang="cs-CZ" dirty="0"/>
              <a:t> nebo </a:t>
            </a:r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DOTAZNÍK</a:t>
            </a:r>
          </a:p>
          <a:p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cs-CZ" dirty="0"/>
              <a:t>Zkoumání názorů, pocitů, víry, hodnot - </a:t>
            </a:r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ROZHOVOR</a:t>
            </a:r>
            <a:r>
              <a:rPr lang="cs-CZ" dirty="0"/>
              <a:t> nebo </a:t>
            </a:r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DOTAZNÍK </a:t>
            </a:r>
            <a:r>
              <a:rPr lang="cs-CZ" dirty="0"/>
              <a:t>nebo</a:t>
            </a:r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POSTOJOVÉ ŠKÁLY</a:t>
            </a:r>
          </a:p>
          <a:p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cs-CZ" dirty="0"/>
              <a:t>Schopnosti jedinců – </a:t>
            </a:r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STANDARDIZOVANÉ TESTY</a:t>
            </a:r>
          </a:p>
          <a:p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7452320" y="6166564"/>
            <a:ext cx="12250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err="1">
                <a:solidFill>
                  <a:schemeClr val="bg1">
                    <a:lumMod val="50000"/>
                  </a:schemeClr>
                </a:solidFill>
              </a:rPr>
              <a:t>Hendl</a:t>
            </a:r>
            <a:r>
              <a:rPr lang="cs-CZ" sz="1400" dirty="0">
                <a:solidFill>
                  <a:schemeClr val="bg1">
                    <a:lumMod val="50000"/>
                  </a:schemeClr>
                </a:solidFill>
              </a:rPr>
              <a:t>, 2004</a:t>
            </a:r>
          </a:p>
        </p:txBody>
      </p:sp>
    </p:spTree>
    <p:extLst>
      <p:ext uri="{BB962C8B-B14F-4D97-AF65-F5344CB8AC3E}">
        <p14:creationId xmlns:p14="http://schemas.microsoft.com/office/powerpoint/2010/main" val="143658459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4180</TotalTime>
  <Words>1194</Words>
  <Application>Microsoft Office PowerPoint</Application>
  <PresentationFormat>Předvádění na obrazovce (4:3)</PresentationFormat>
  <Paragraphs>190</Paragraphs>
  <Slides>14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21" baseType="lpstr">
      <vt:lpstr>Arial</vt:lpstr>
      <vt:lpstr>Calibri</vt:lpstr>
      <vt:lpstr>Century Gothic</vt:lpstr>
      <vt:lpstr>Times New Roman</vt:lpstr>
      <vt:lpstr>Webdings</vt:lpstr>
      <vt:lpstr>Wingdings 2</vt:lpstr>
      <vt:lpstr>Austin</vt:lpstr>
      <vt:lpstr>FÁZE PLÁNOVÁNÍ</vt:lpstr>
      <vt:lpstr>2. fáze: plánování – volba cílového souboru</vt:lpstr>
      <vt:lpstr>2. fáze: plánování – volba výzkumného nástroje</vt:lpstr>
      <vt:lpstr>2. fáze: plánování – výběr výzkumného souboru</vt:lpstr>
      <vt:lpstr>2. fáze: plánování –  výběr výzkumného souboru</vt:lpstr>
      <vt:lpstr>2. fáze: plánování – volba velikosti cílového souboru</vt:lpstr>
      <vt:lpstr>FÁZE PLÁNOVÁNÍ</vt:lpstr>
      <vt:lpstr>2. fáze: plánování – volba výzkumného nástroje</vt:lpstr>
      <vt:lpstr>2. fáze: plánování – volba výzkumného nástroje</vt:lpstr>
      <vt:lpstr>FÁZE EMPIRICKÁ</vt:lpstr>
      <vt:lpstr>3. fáze: empirická – formulace cílů, hypotéz, výzkumných otázek</vt:lpstr>
      <vt:lpstr>3. fáze: empirická – obsahové zaměření hypotéz a výzkumných otázek </vt:lpstr>
      <vt:lpstr>Zdroje</vt:lpstr>
      <vt:lpstr>Hodně zdaru při výzkumu</vt:lpstr>
    </vt:vector>
  </TitlesOfParts>
  <Company>MU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Pospisilova</dc:creator>
  <cp:lastModifiedBy>Alena Pospíšilová</cp:lastModifiedBy>
  <cp:revision>308</cp:revision>
  <cp:lastPrinted>2017-09-26T06:35:37Z</cp:lastPrinted>
  <dcterms:created xsi:type="dcterms:W3CDTF">2017-08-07T12:03:32Z</dcterms:created>
  <dcterms:modified xsi:type="dcterms:W3CDTF">2020-10-26T12:32:52Z</dcterms:modified>
</cp:coreProperties>
</file>