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5"/>
  </p:notesMasterIdLst>
  <p:sldIdLst>
    <p:sldId id="256" r:id="rId2"/>
    <p:sldId id="383" r:id="rId3"/>
    <p:sldId id="297" r:id="rId4"/>
    <p:sldId id="365" r:id="rId5"/>
    <p:sldId id="398" r:id="rId6"/>
    <p:sldId id="271" r:id="rId7"/>
    <p:sldId id="283" r:id="rId8"/>
    <p:sldId id="272" r:id="rId9"/>
    <p:sldId id="409" r:id="rId10"/>
    <p:sldId id="414" r:id="rId11"/>
    <p:sldId id="396" r:id="rId12"/>
    <p:sldId id="273" r:id="rId13"/>
    <p:sldId id="399" r:id="rId14"/>
    <p:sldId id="390" r:id="rId15"/>
    <p:sldId id="296" r:id="rId16"/>
    <p:sldId id="356" r:id="rId17"/>
    <p:sldId id="350" r:id="rId18"/>
    <p:sldId id="313" r:id="rId19"/>
    <p:sldId id="402" r:id="rId20"/>
    <p:sldId id="432" r:id="rId21"/>
    <p:sldId id="324" r:id="rId22"/>
    <p:sldId id="325" r:id="rId23"/>
    <p:sldId id="329" r:id="rId24"/>
    <p:sldId id="312" r:id="rId25"/>
    <p:sldId id="317" r:id="rId26"/>
    <p:sldId id="362" r:id="rId27"/>
    <p:sldId id="333" r:id="rId28"/>
    <p:sldId id="376" r:id="rId29"/>
    <p:sldId id="391" r:id="rId30"/>
    <p:sldId id="276" r:id="rId31"/>
    <p:sldId id="384" r:id="rId32"/>
    <p:sldId id="360" r:id="rId33"/>
    <p:sldId id="381" r:id="rId34"/>
    <p:sldId id="361" r:id="rId35"/>
    <p:sldId id="287" r:id="rId36"/>
    <p:sldId id="352" r:id="rId37"/>
    <p:sldId id="274" r:id="rId38"/>
    <p:sldId id="315" r:id="rId39"/>
    <p:sldId id="410" r:id="rId40"/>
    <p:sldId id="357" r:id="rId41"/>
    <p:sldId id="316" r:id="rId42"/>
    <p:sldId id="307" r:id="rId43"/>
    <p:sldId id="354" r:id="rId44"/>
    <p:sldId id="400" r:id="rId45"/>
    <p:sldId id="411" r:id="rId46"/>
    <p:sldId id="355" r:id="rId47"/>
    <p:sldId id="327" r:id="rId48"/>
    <p:sldId id="332" r:id="rId49"/>
    <p:sldId id="413" r:id="rId50"/>
    <p:sldId id="309" r:id="rId51"/>
    <p:sldId id="407" r:id="rId52"/>
    <p:sldId id="426" r:id="rId53"/>
    <p:sldId id="430" r:id="rId54"/>
    <p:sldId id="431" r:id="rId55"/>
    <p:sldId id="428" r:id="rId56"/>
    <p:sldId id="429" r:id="rId57"/>
    <p:sldId id="375" r:id="rId58"/>
    <p:sldId id="353" r:id="rId59"/>
    <p:sldId id="418" r:id="rId60"/>
    <p:sldId id="419" r:id="rId61"/>
    <p:sldId id="420" r:id="rId62"/>
    <p:sldId id="421" r:id="rId63"/>
    <p:sldId id="422" r:id="rId64"/>
    <p:sldId id="425" r:id="rId65"/>
    <p:sldId id="423" r:id="rId66"/>
    <p:sldId id="424" r:id="rId67"/>
    <p:sldId id="364" r:id="rId68"/>
    <p:sldId id="290" r:id="rId69"/>
    <p:sldId id="334" r:id="rId70"/>
    <p:sldId id="416" r:id="rId71"/>
    <p:sldId id="335" r:id="rId72"/>
    <p:sldId id="301" r:id="rId73"/>
    <p:sldId id="351" r:id="rId74"/>
    <p:sldId id="395" r:id="rId75"/>
    <p:sldId id="305" r:id="rId76"/>
    <p:sldId id="427" r:id="rId77"/>
    <p:sldId id="308" r:id="rId78"/>
    <p:sldId id="336" r:id="rId79"/>
    <p:sldId id="408" r:id="rId80"/>
    <p:sldId id="405" r:id="rId81"/>
    <p:sldId id="303" r:id="rId82"/>
    <p:sldId id="415" r:id="rId83"/>
    <p:sldId id="382" r:id="rId84"/>
    <p:sldId id="275" r:id="rId85"/>
    <p:sldId id="397" r:id="rId86"/>
    <p:sldId id="285" r:id="rId87"/>
    <p:sldId id="385" r:id="rId88"/>
    <p:sldId id="386" r:id="rId89"/>
    <p:sldId id="387" r:id="rId90"/>
    <p:sldId id="406" r:id="rId91"/>
    <p:sldId id="388" r:id="rId92"/>
    <p:sldId id="389" r:id="rId93"/>
    <p:sldId id="337" r:id="rId94"/>
    <p:sldId id="433" r:id="rId95"/>
    <p:sldId id="434" r:id="rId96"/>
    <p:sldId id="326" r:id="rId97"/>
    <p:sldId id="280" r:id="rId98"/>
    <p:sldId id="338" r:id="rId99"/>
    <p:sldId id="370" r:id="rId100"/>
    <p:sldId id="379" r:id="rId101"/>
    <p:sldId id="380" r:id="rId102"/>
    <p:sldId id="339" r:id="rId103"/>
    <p:sldId id="310" r:id="rId104"/>
    <p:sldId id="340" r:id="rId105"/>
    <p:sldId id="341" r:id="rId106"/>
    <p:sldId id="314" r:id="rId107"/>
    <p:sldId id="377" r:id="rId108"/>
    <p:sldId id="293" r:id="rId109"/>
    <p:sldId id="286" r:id="rId110"/>
    <p:sldId id="393" r:id="rId111"/>
    <p:sldId id="342" r:id="rId112"/>
    <p:sldId id="343" r:id="rId113"/>
    <p:sldId id="358" r:id="rId114"/>
    <p:sldId id="359" r:id="rId115"/>
    <p:sldId id="345" r:id="rId116"/>
    <p:sldId id="344" r:id="rId117"/>
    <p:sldId id="346" r:id="rId118"/>
    <p:sldId id="277" r:id="rId119"/>
    <p:sldId id="367" r:id="rId120"/>
    <p:sldId id="368" r:id="rId121"/>
    <p:sldId id="369" r:id="rId122"/>
    <p:sldId id="371" r:id="rId123"/>
    <p:sldId id="372" r:id="rId124"/>
    <p:sldId id="373" r:id="rId125"/>
    <p:sldId id="328" r:id="rId126"/>
    <p:sldId id="378" r:id="rId127"/>
    <p:sldId id="366" r:id="rId128"/>
    <p:sldId id="347" r:id="rId129"/>
    <p:sldId id="348" r:id="rId130"/>
    <p:sldId id="349" r:id="rId131"/>
    <p:sldId id="392" r:id="rId132"/>
    <p:sldId id="417" r:id="rId133"/>
    <p:sldId id="403" r:id="rId134"/>
    <p:sldId id="404" r:id="rId135"/>
    <p:sldId id="401" r:id="rId136"/>
    <p:sldId id="319" r:id="rId137"/>
    <p:sldId id="320" r:id="rId138"/>
    <p:sldId id="321" r:id="rId139"/>
    <p:sldId id="322" r:id="rId140"/>
    <p:sldId id="323" r:id="rId141"/>
    <p:sldId id="278" r:id="rId142"/>
    <p:sldId id="279" r:id="rId143"/>
    <p:sldId id="284" r:id="rId1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hoslava Hrubá" initials="D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FFFF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29" autoAdjust="0"/>
    <p:restoredTop sz="90929"/>
  </p:normalViewPr>
  <p:slideViewPr>
    <p:cSldViewPr>
      <p:cViewPr varScale="1">
        <p:scale>
          <a:sx n="79" d="100"/>
          <a:sy n="79" d="100"/>
        </p:scale>
        <p:origin x="96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9T07:51:42.878" idx="1">
    <p:pos x="3497" y="3221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BDD8032-5098-4924-B2C8-FE9BFEDA4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4228C4-5F43-4128-9BD9-3864DA55C7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85CC0C-31CD-49E0-931E-43E47BF436FE}" type="datetimeFigureOut">
              <a:rPr lang="cs-CZ"/>
              <a:pPr>
                <a:defRPr/>
              </a:pPr>
              <a:t>16.02.2021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FF49DD40-1BA4-4A7B-8C24-29BED78EAE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83C4C05D-A275-40F6-AEE4-D092F07DE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2677F3-39F5-42B1-91E7-79E27DB15B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367F26-F8E4-499F-AF4E-09FACC54BF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8105A48-59A9-4593-ACF2-A24C33D5C05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5">
            <a:extLst>
              <a:ext uri="{FF2B5EF4-FFF2-40B4-BE49-F238E27FC236}">
                <a16:creationId xmlns:a16="http://schemas.microsoft.com/office/drawing/2014/main" id="{A3C1173A-A91D-49A0-884A-4CA0F92A6635}"/>
              </a:ext>
            </a:extLst>
          </p:cNvPr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217">
              <a:extLst>
                <a:ext uri="{FF2B5EF4-FFF2-40B4-BE49-F238E27FC236}">
                  <a16:creationId xmlns:a16="http://schemas.microsoft.com/office/drawing/2014/main" id="{D0C59BC4-387F-448D-88A9-792E33EE28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grpSp>
          <p:nvGrpSpPr>
            <p:cNvPr id="6" name="Group 324">
              <a:extLst>
                <a:ext uri="{FF2B5EF4-FFF2-40B4-BE49-F238E27FC236}">
                  <a16:creationId xmlns:a16="http://schemas.microsoft.com/office/drawing/2014/main" id="{4843D83E-B73B-41DE-B93D-57CED71094B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224">
                <a:extLst>
                  <a:ext uri="{FF2B5EF4-FFF2-40B4-BE49-F238E27FC236}">
                    <a16:creationId xmlns:a16="http://schemas.microsoft.com/office/drawing/2014/main" id="{75DA2214-2059-47B8-AE2A-FB7A9A5A8B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" name="Line 225">
                <a:extLst>
                  <a:ext uri="{FF2B5EF4-FFF2-40B4-BE49-F238E27FC236}">
                    <a16:creationId xmlns:a16="http://schemas.microsoft.com/office/drawing/2014/main" id="{82899939-1DBC-4F68-8E03-85C6A41F32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" name="Line 226">
                <a:extLst>
                  <a:ext uri="{FF2B5EF4-FFF2-40B4-BE49-F238E27FC236}">
                    <a16:creationId xmlns:a16="http://schemas.microsoft.com/office/drawing/2014/main" id="{8C5E6FC1-3B15-405B-842D-25078B3268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" name="Line 227">
                <a:extLst>
                  <a:ext uri="{FF2B5EF4-FFF2-40B4-BE49-F238E27FC236}">
                    <a16:creationId xmlns:a16="http://schemas.microsoft.com/office/drawing/2014/main" id="{8569FC2B-1052-403C-9467-1122BA32AD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" name="Line 228">
                <a:extLst>
                  <a:ext uri="{FF2B5EF4-FFF2-40B4-BE49-F238E27FC236}">
                    <a16:creationId xmlns:a16="http://schemas.microsoft.com/office/drawing/2014/main" id="{E9CE46C5-868C-46FA-9AFD-4B9F52C255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" name="Line 229">
                <a:extLst>
                  <a:ext uri="{FF2B5EF4-FFF2-40B4-BE49-F238E27FC236}">
                    <a16:creationId xmlns:a16="http://schemas.microsoft.com/office/drawing/2014/main" id="{C1A0189E-0633-4370-8EC5-EC80E1C615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" name="Line 230">
                <a:extLst>
                  <a:ext uri="{FF2B5EF4-FFF2-40B4-BE49-F238E27FC236}">
                    <a16:creationId xmlns:a16="http://schemas.microsoft.com/office/drawing/2014/main" id="{A2F6DADC-5404-4ECF-93D2-B971A50C12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" name="Line 231">
                <a:extLst>
                  <a:ext uri="{FF2B5EF4-FFF2-40B4-BE49-F238E27FC236}">
                    <a16:creationId xmlns:a16="http://schemas.microsoft.com/office/drawing/2014/main" id="{552D1C32-9A74-4D72-99C7-01D3817651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" name="Line 232">
                <a:extLst>
                  <a:ext uri="{FF2B5EF4-FFF2-40B4-BE49-F238E27FC236}">
                    <a16:creationId xmlns:a16="http://schemas.microsoft.com/office/drawing/2014/main" id="{0F7DBFD9-C49D-4CC4-B469-C5EDAE031C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6" name="Line 233">
                <a:extLst>
                  <a:ext uri="{FF2B5EF4-FFF2-40B4-BE49-F238E27FC236}">
                    <a16:creationId xmlns:a16="http://schemas.microsoft.com/office/drawing/2014/main" id="{EBE6E6BC-5576-4652-9397-D569730C8E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" name="Line 234">
                <a:extLst>
                  <a:ext uri="{FF2B5EF4-FFF2-40B4-BE49-F238E27FC236}">
                    <a16:creationId xmlns:a16="http://schemas.microsoft.com/office/drawing/2014/main" id="{25ADBF58-94AC-49B7-B52E-F5FB104564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" name="Line 235">
                <a:extLst>
                  <a:ext uri="{FF2B5EF4-FFF2-40B4-BE49-F238E27FC236}">
                    <a16:creationId xmlns:a16="http://schemas.microsoft.com/office/drawing/2014/main" id="{8C083C64-7932-4C59-8445-54B6045E23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" name="Line 236">
                <a:extLst>
                  <a:ext uri="{FF2B5EF4-FFF2-40B4-BE49-F238E27FC236}">
                    <a16:creationId xmlns:a16="http://schemas.microsoft.com/office/drawing/2014/main" id="{966DF687-D233-4D30-A28A-E622AA14F80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" name="Line 237">
                <a:extLst>
                  <a:ext uri="{FF2B5EF4-FFF2-40B4-BE49-F238E27FC236}">
                    <a16:creationId xmlns:a16="http://schemas.microsoft.com/office/drawing/2014/main" id="{EB938356-073A-48CD-B6FB-E09C549B0E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" name="Line 238">
                <a:extLst>
                  <a:ext uri="{FF2B5EF4-FFF2-40B4-BE49-F238E27FC236}">
                    <a16:creationId xmlns:a16="http://schemas.microsoft.com/office/drawing/2014/main" id="{5A108F86-8639-46C9-98F2-3E9BCF443E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Line 239">
                <a:extLst>
                  <a:ext uri="{FF2B5EF4-FFF2-40B4-BE49-F238E27FC236}">
                    <a16:creationId xmlns:a16="http://schemas.microsoft.com/office/drawing/2014/main" id="{BC74A3E8-EA58-42DC-9AF2-EA65CE1A15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Line 240">
                <a:extLst>
                  <a:ext uri="{FF2B5EF4-FFF2-40B4-BE49-F238E27FC236}">
                    <a16:creationId xmlns:a16="http://schemas.microsoft.com/office/drawing/2014/main" id="{68EEBA88-A42A-4C34-AE91-059951FDB3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4" name="Line 241">
                <a:extLst>
                  <a:ext uri="{FF2B5EF4-FFF2-40B4-BE49-F238E27FC236}">
                    <a16:creationId xmlns:a16="http://schemas.microsoft.com/office/drawing/2014/main" id="{231E467F-55E3-460B-AC42-9EF566E0AE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" name="Line 242">
                <a:extLst>
                  <a:ext uri="{FF2B5EF4-FFF2-40B4-BE49-F238E27FC236}">
                    <a16:creationId xmlns:a16="http://schemas.microsoft.com/office/drawing/2014/main" id="{9E09CD4D-0B37-4832-820F-8C5D4C03D5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" name="Line 243">
                <a:extLst>
                  <a:ext uri="{FF2B5EF4-FFF2-40B4-BE49-F238E27FC236}">
                    <a16:creationId xmlns:a16="http://schemas.microsoft.com/office/drawing/2014/main" id="{53508CD9-5BE0-45AC-82A4-9D14958B30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7" name="Line 244">
                <a:extLst>
                  <a:ext uri="{FF2B5EF4-FFF2-40B4-BE49-F238E27FC236}">
                    <a16:creationId xmlns:a16="http://schemas.microsoft.com/office/drawing/2014/main" id="{AC154E23-80C9-4BFC-998E-6E0467B96E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" name="Line 245">
                <a:extLst>
                  <a:ext uri="{FF2B5EF4-FFF2-40B4-BE49-F238E27FC236}">
                    <a16:creationId xmlns:a16="http://schemas.microsoft.com/office/drawing/2014/main" id="{1E69D681-8554-4B62-B29B-ED2B6F69FD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" name="Line 246">
                <a:extLst>
                  <a:ext uri="{FF2B5EF4-FFF2-40B4-BE49-F238E27FC236}">
                    <a16:creationId xmlns:a16="http://schemas.microsoft.com/office/drawing/2014/main" id="{F13ABC29-D33F-4677-AEF0-CFD7CDB407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Line 247">
                <a:extLst>
                  <a:ext uri="{FF2B5EF4-FFF2-40B4-BE49-F238E27FC236}">
                    <a16:creationId xmlns:a16="http://schemas.microsoft.com/office/drawing/2014/main" id="{455B74AD-5B1C-4A1B-B190-277DB524764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" name="Line 248">
                <a:extLst>
                  <a:ext uri="{FF2B5EF4-FFF2-40B4-BE49-F238E27FC236}">
                    <a16:creationId xmlns:a16="http://schemas.microsoft.com/office/drawing/2014/main" id="{037B5F1C-B44B-4380-A97F-174065992E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" name="Line 249">
                <a:extLst>
                  <a:ext uri="{FF2B5EF4-FFF2-40B4-BE49-F238E27FC236}">
                    <a16:creationId xmlns:a16="http://schemas.microsoft.com/office/drawing/2014/main" id="{C3C41411-873B-4470-B734-66EFF40F40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" name="Line 250">
                <a:extLst>
                  <a:ext uri="{FF2B5EF4-FFF2-40B4-BE49-F238E27FC236}">
                    <a16:creationId xmlns:a16="http://schemas.microsoft.com/office/drawing/2014/main" id="{2467428C-8228-49C8-B218-24399E380A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4" name="Line 251">
                <a:extLst>
                  <a:ext uri="{FF2B5EF4-FFF2-40B4-BE49-F238E27FC236}">
                    <a16:creationId xmlns:a16="http://schemas.microsoft.com/office/drawing/2014/main" id="{384174DA-5FEB-4D3D-849A-481D68FBDE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" name="Line 252">
                <a:extLst>
                  <a:ext uri="{FF2B5EF4-FFF2-40B4-BE49-F238E27FC236}">
                    <a16:creationId xmlns:a16="http://schemas.microsoft.com/office/drawing/2014/main" id="{03061437-2922-4E84-A000-B7E8127BAD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6" name="Line 253">
                <a:extLst>
                  <a:ext uri="{FF2B5EF4-FFF2-40B4-BE49-F238E27FC236}">
                    <a16:creationId xmlns:a16="http://schemas.microsoft.com/office/drawing/2014/main" id="{BE0BCE86-1E87-4FC0-8481-3627709428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7" name="Line 254">
                <a:extLst>
                  <a:ext uri="{FF2B5EF4-FFF2-40B4-BE49-F238E27FC236}">
                    <a16:creationId xmlns:a16="http://schemas.microsoft.com/office/drawing/2014/main" id="{AD788021-C85D-43E6-8226-AC86EBFA76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" name="Line 255">
                <a:extLst>
                  <a:ext uri="{FF2B5EF4-FFF2-40B4-BE49-F238E27FC236}">
                    <a16:creationId xmlns:a16="http://schemas.microsoft.com/office/drawing/2014/main" id="{6BBF6BA6-3F42-42E0-9F73-7CD51F3CA49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9" name="Line 256">
                <a:extLst>
                  <a:ext uri="{FF2B5EF4-FFF2-40B4-BE49-F238E27FC236}">
                    <a16:creationId xmlns:a16="http://schemas.microsoft.com/office/drawing/2014/main" id="{6E0509F5-AFF0-40F8-B9A3-436A1633B5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" name="Line 257">
                <a:extLst>
                  <a:ext uri="{FF2B5EF4-FFF2-40B4-BE49-F238E27FC236}">
                    <a16:creationId xmlns:a16="http://schemas.microsoft.com/office/drawing/2014/main" id="{E6A2851C-F5C9-4A85-A634-007E8D25BC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" name="Line 258">
                <a:extLst>
                  <a:ext uri="{FF2B5EF4-FFF2-40B4-BE49-F238E27FC236}">
                    <a16:creationId xmlns:a16="http://schemas.microsoft.com/office/drawing/2014/main" id="{7DBBD18A-CEBD-4B17-A23D-C5D625F99F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2" name="Line 259">
                <a:extLst>
                  <a:ext uri="{FF2B5EF4-FFF2-40B4-BE49-F238E27FC236}">
                    <a16:creationId xmlns:a16="http://schemas.microsoft.com/office/drawing/2014/main" id="{F3F3A69D-96A3-41E4-868E-973B0B6162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3" name="Line 260">
                <a:extLst>
                  <a:ext uri="{FF2B5EF4-FFF2-40B4-BE49-F238E27FC236}">
                    <a16:creationId xmlns:a16="http://schemas.microsoft.com/office/drawing/2014/main" id="{E108E356-EBA9-49B2-9456-C1ABB9134C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" name="Line 261">
                <a:extLst>
                  <a:ext uri="{FF2B5EF4-FFF2-40B4-BE49-F238E27FC236}">
                    <a16:creationId xmlns:a16="http://schemas.microsoft.com/office/drawing/2014/main" id="{E7897072-8757-4963-B249-E16A25E87B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5" name="Line 262">
                <a:extLst>
                  <a:ext uri="{FF2B5EF4-FFF2-40B4-BE49-F238E27FC236}">
                    <a16:creationId xmlns:a16="http://schemas.microsoft.com/office/drawing/2014/main" id="{77291E49-EDCC-44B5-A53B-1230508E7C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" name="Line 263">
                <a:extLst>
                  <a:ext uri="{FF2B5EF4-FFF2-40B4-BE49-F238E27FC236}">
                    <a16:creationId xmlns:a16="http://schemas.microsoft.com/office/drawing/2014/main" id="{5476884D-9E08-461A-9BD4-70BC1BFB1E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7" name="Line 264">
                <a:extLst>
                  <a:ext uri="{FF2B5EF4-FFF2-40B4-BE49-F238E27FC236}">
                    <a16:creationId xmlns:a16="http://schemas.microsoft.com/office/drawing/2014/main" id="{3D2E19AE-8226-4AB7-ACFE-FCB0B75EF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8" name="Line 265">
                <a:extLst>
                  <a:ext uri="{FF2B5EF4-FFF2-40B4-BE49-F238E27FC236}">
                    <a16:creationId xmlns:a16="http://schemas.microsoft.com/office/drawing/2014/main" id="{3EDFCE96-C529-4613-8B0F-905F6AE15B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9" name="Line 266">
                <a:extLst>
                  <a:ext uri="{FF2B5EF4-FFF2-40B4-BE49-F238E27FC236}">
                    <a16:creationId xmlns:a16="http://schemas.microsoft.com/office/drawing/2014/main" id="{C533961A-97FD-4825-BE55-7E61CBDC8F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0" name="Line 267">
                <a:extLst>
                  <a:ext uri="{FF2B5EF4-FFF2-40B4-BE49-F238E27FC236}">
                    <a16:creationId xmlns:a16="http://schemas.microsoft.com/office/drawing/2014/main" id="{464206B8-80F6-410F-BB86-992FC500C6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" name="Line 268">
                <a:extLst>
                  <a:ext uri="{FF2B5EF4-FFF2-40B4-BE49-F238E27FC236}">
                    <a16:creationId xmlns:a16="http://schemas.microsoft.com/office/drawing/2014/main" id="{EC42039E-9ADB-4087-B856-2A070F9ECB5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2" name="Line 269">
                <a:extLst>
                  <a:ext uri="{FF2B5EF4-FFF2-40B4-BE49-F238E27FC236}">
                    <a16:creationId xmlns:a16="http://schemas.microsoft.com/office/drawing/2014/main" id="{A5827DE6-05D7-494E-BFCE-7E1E162F00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3" name="Line 270">
                <a:extLst>
                  <a:ext uri="{FF2B5EF4-FFF2-40B4-BE49-F238E27FC236}">
                    <a16:creationId xmlns:a16="http://schemas.microsoft.com/office/drawing/2014/main" id="{4A09CF30-593D-439D-970C-3A74E8FCEF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4" name="Line 271">
                <a:extLst>
                  <a:ext uri="{FF2B5EF4-FFF2-40B4-BE49-F238E27FC236}">
                    <a16:creationId xmlns:a16="http://schemas.microsoft.com/office/drawing/2014/main" id="{DE0746F6-7746-4F97-8B68-7DBB8DD84A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5" name="Line 272">
                <a:extLst>
                  <a:ext uri="{FF2B5EF4-FFF2-40B4-BE49-F238E27FC236}">
                    <a16:creationId xmlns:a16="http://schemas.microsoft.com/office/drawing/2014/main" id="{0E681A96-CDB5-4C42-A464-13AD30CDF7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" name="Line 273">
                <a:extLst>
                  <a:ext uri="{FF2B5EF4-FFF2-40B4-BE49-F238E27FC236}">
                    <a16:creationId xmlns:a16="http://schemas.microsoft.com/office/drawing/2014/main" id="{F6C8A2C9-61F3-4CBB-8E12-E06C4223CF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7" name="Line 274">
                <a:extLst>
                  <a:ext uri="{FF2B5EF4-FFF2-40B4-BE49-F238E27FC236}">
                    <a16:creationId xmlns:a16="http://schemas.microsoft.com/office/drawing/2014/main" id="{63EC89A6-1512-44F2-884A-77869BF2A5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8" name="Line 275">
                <a:extLst>
                  <a:ext uri="{FF2B5EF4-FFF2-40B4-BE49-F238E27FC236}">
                    <a16:creationId xmlns:a16="http://schemas.microsoft.com/office/drawing/2014/main" id="{B593B53B-7533-46FE-837A-CE340B20CB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9" name="Line 276">
                <a:extLst>
                  <a:ext uri="{FF2B5EF4-FFF2-40B4-BE49-F238E27FC236}">
                    <a16:creationId xmlns:a16="http://schemas.microsoft.com/office/drawing/2014/main" id="{59F16BBB-2E60-4E92-A884-1C0FE66B4E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" name="Line 277">
                <a:extLst>
                  <a:ext uri="{FF2B5EF4-FFF2-40B4-BE49-F238E27FC236}">
                    <a16:creationId xmlns:a16="http://schemas.microsoft.com/office/drawing/2014/main" id="{D8318526-2A43-44B6-BA9F-A6DF2904F2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" name="Line 278">
                <a:extLst>
                  <a:ext uri="{FF2B5EF4-FFF2-40B4-BE49-F238E27FC236}">
                    <a16:creationId xmlns:a16="http://schemas.microsoft.com/office/drawing/2014/main" id="{198D659E-E0D9-4ACA-A9B9-E835BA6B59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2" name="Line 279">
                <a:extLst>
                  <a:ext uri="{FF2B5EF4-FFF2-40B4-BE49-F238E27FC236}">
                    <a16:creationId xmlns:a16="http://schemas.microsoft.com/office/drawing/2014/main" id="{E643187B-F872-43A5-8033-256F245A79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3" name="Line 280">
                <a:extLst>
                  <a:ext uri="{FF2B5EF4-FFF2-40B4-BE49-F238E27FC236}">
                    <a16:creationId xmlns:a16="http://schemas.microsoft.com/office/drawing/2014/main" id="{9BA1FC50-7638-4FE2-8F4A-EF7F76C9FD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4" name="Line 281">
                <a:extLst>
                  <a:ext uri="{FF2B5EF4-FFF2-40B4-BE49-F238E27FC236}">
                    <a16:creationId xmlns:a16="http://schemas.microsoft.com/office/drawing/2014/main" id="{BE395124-6AA6-4E0F-9FA4-349BDF19C5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5" name="Line 282">
                <a:extLst>
                  <a:ext uri="{FF2B5EF4-FFF2-40B4-BE49-F238E27FC236}">
                    <a16:creationId xmlns:a16="http://schemas.microsoft.com/office/drawing/2014/main" id="{B042E68E-E22B-4768-A7A1-813729BD0A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6" name="Line 283">
                <a:extLst>
                  <a:ext uri="{FF2B5EF4-FFF2-40B4-BE49-F238E27FC236}">
                    <a16:creationId xmlns:a16="http://schemas.microsoft.com/office/drawing/2014/main" id="{74C47DDB-8A95-425C-AD79-428E5EF0C0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7" name="Line 284">
                <a:extLst>
                  <a:ext uri="{FF2B5EF4-FFF2-40B4-BE49-F238E27FC236}">
                    <a16:creationId xmlns:a16="http://schemas.microsoft.com/office/drawing/2014/main" id="{8F7ED85A-4991-4A08-AC5B-76C40E34A57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" name="Line 285">
                <a:extLst>
                  <a:ext uri="{FF2B5EF4-FFF2-40B4-BE49-F238E27FC236}">
                    <a16:creationId xmlns:a16="http://schemas.microsoft.com/office/drawing/2014/main" id="{14494F01-7459-4242-8E39-F935ACC3BF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" name="Line 286">
                <a:extLst>
                  <a:ext uri="{FF2B5EF4-FFF2-40B4-BE49-F238E27FC236}">
                    <a16:creationId xmlns:a16="http://schemas.microsoft.com/office/drawing/2014/main" id="{CE362F11-494D-4BDF-8B44-8070B84627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0" name="Line 287">
                <a:extLst>
                  <a:ext uri="{FF2B5EF4-FFF2-40B4-BE49-F238E27FC236}">
                    <a16:creationId xmlns:a16="http://schemas.microsoft.com/office/drawing/2014/main" id="{852B2409-4AC7-43BC-8D06-13CDF1C99F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1" name="Line 288">
                <a:extLst>
                  <a:ext uri="{FF2B5EF4-FFF2-40B4-BE49-F238E27FC236}">
                    <a16:creationId xmlns:a16="http://schemas.microsoft.com/office/drawing/2014/main" id="{DF5CC8FC-F822-44EE-9335-9FCBECAFDE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2" name="Line 289">
                <a:extLst>
                  <a:ext uri="{FF2B5EF4-FFF2-40B4-BE49-F238E27FC236}">
                    <a16:creationId xmlns:a16="http://schemas.microsoft.com/office/drawing/2014/main" id="{AB1AD230-9D5A-44BC-8623-9F2CA0166D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3" name="Line 290">
                <a:extLst>
                  <a:ext uri="{FF2B5EF4-FFF2-40B4-BE49-F238E27FC236}">
                    <a16:creationId xmlns:a16="http://schemas.microsoft.com/office/drawing/2014/main" id="{206DAA22-D3EA-4316-BB05-4776829947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" name="Line 291">
                <a:extLst>
                  <a:ext uri="{FF2B5EF4-FFF2-40B4-BE49-F238E27FC236}">
                    <a16:creationId xmlns:a16="http://schemas.microsoft.com/office/drawing/2014/main" id="{0C98A8E4-F2D5-46FF-8A6C-3E7CF9D3A2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" name="Line 292">
                <a:extLst>
                  <a:ext uri="{FF2B5EF4-FFF2-40B4-BE49-F238E27FC236}">
                    <a16:creationId xmlns:a16="http://schemas.microsoft.com/office/drawing/2014/main" id="{81C8CFE1-2FDF-448D-8759-A4CFD25CF0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" name="Line 293">
                <a:extLst>
                  <a:ext uri="{FF2B5EF4-FFF2-40B4-BE49-F238E27FC236}">
                    <a16:creationId xmlns:a16="http://schemas.microsoft.com/office/drawing/2014/main" id="{DF5EE84D-CCF1-4F32-8009-E09FBF6D8B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7" name="Line 294">
                <a:extLst>
                  <a:ext uri="{FF2B5EF4-FFF2-40B4-BE49-F238E27FC236}">
                    <a16:creationId xmlns:a16="http://schemas.microsoft.com/office/drawing/2014/main" id="{FAEC4104-A126-4005-9B01-5CCE112DDC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8" name="Line 295">
                <a:extLst>
                  <a:ext uri="{FF2B5EF4-FFF2-40B4-BE49-F238E27FC236}">
                    <a16:creationId xmlns:a16="http://schemas.microsoft.com/office/drawing/2014/main" id="{3ED3985E-4395-4B30-8AEE-CF11E1D151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9" name="Line 296">
                <a:extLst>
                  <a:ext uri="{FF2B5EF4-FFF2-40B4-BE49-F238E27FC236}">
                    <a16:creationId xmlns:a16="http://schemas.microsoft.com/office/drawing/2014/main" id="{E4396BD1-DE74-43D5-A563-45F798A9A9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0" name="Line 297">
                <a:extLst>
                  <a:ext uri="{FF2B5EF4-FFF2-40B4-BE49-F238E27FC236}">
                    <a16:creationId xmlns:a16="http://schemas.microsoft.com/office/drawing/2014/main" id="{B54D7E30-A073-4F98-85F7-ED5F74DFD9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1" name="Line 298">
                <a:extLst>
                  <a:ext uri="{FF2B5EF4-FFF2-40B4-BE49-F238E27FC236}">
                    <a16:creationId xmlns:a16="http://schemas.microsoft.com/office/drawing/2014/main" id="{EEAA7568-7F3E-4395-8758-43B23ECC16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2" name="Line 299">
                <a:extLst>
                  <a:ext uri="{FF2B5EF4-FFF2-40B4-BE49-F238E27FC236}">
                    <a16:creationId xmlns:a16="http://schemas.microsoft.com/office/drawing/2014/main" id="{1DA938B2-8758-4E13-BF23-87B8FB28EB5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3" name="Line 300">
                <a:extLst>
                  <a:ext uri="{FF2B5EF4-FFF2-40B4-BE49-F238E27FC236}">
                    <a16:creationId xmlns:a16="http://schemas.microsoft.com/office/drawing/2014/main" id="{6610E00A-0F46-455D-8B5D-908A391D97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4" name="Line 301">
                <a:extLst>
                  <a:ext uri="{FF2B5EF4-FFF2-40B4-BE49-F238E27FC236}">
                    <a16:creationId xmlns:a16="http://schemas.microsoft.com/office/drawing/2014/main" id="{7341D79A-D6C6-416E-9AE6-A7553523C7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5" name="Line 302">
                <a:extLst>
                  <a:ext uri="{FF2B5EF4-FFF2-40B4-BE49-F238E27FC236}">
                    <a16:creationId xmlns:a16="http://schemas.microsoft.com/office/drawing/2014/main" id="{79FD0D8A-360A-41E4-B720-FD42C8B0FD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6" name="Line 303">
                <a:extLst>
                  <a:ext uri="{FF2B5EF4-FFF2-40B4-BE49-F238E27FC236}">
                    <a16:creationId xmlns:a16="http://schemas.microsoft.com/office/drawing/2014/main" id="{EF6A64D6-D575-4545-BDD6-FB2A77E4EE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7" name="Line 304">
                <a:extLst>
                  <a:ext uri="{FF2B5EF4-FFF2-40B4-BE49-F238E27FC236}">
                    <a16:creationId xmlns:a16="http://schemas.microsoft.com/office/drawing/2014/main" id="{16675C55-24B2-435C-8219-34F3F203DF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8" name="Line 305">
                <a:extLst>
                  <a:ext uri="{FF2B5EF4-FFF2-40B4-BE49-F238E27FC236}">
                    <a16:creationId xmlns:a16="http://schemas.microsoft.com/office/drawing/2014/main" id="{0E297F5F-BA15-4925-B183-F1E4C7E137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9" name="Line 306">
                <a:extLst>
                  <a:ext uri="{FF2B5EF4-FFF2-40B4-BE49-F238E27FC236}">
                    <a16:creationId xmlns:a16="http://schemas.microsoft.com/office/drawing/2014/main" id="{85A922D6-2BF5-4253-BD0C-6F67CCEBDF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0" name="Line 307">
                <a:extLst>
                  <a:ext uri="{FF2B5EF4-FFF2-40B4-BE49-F238E27FC236}">
                    <a16:creationId xmlns:a16="http://schemas.microsoft.com/office/drawing/2014/main" id="{FE31F911-EF57-4044-A6B2-B0C673A9D4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1" name="Line 308">
                <a:extLst>
                  <a:ext uri="{FF2B5EF4-FFF2-40B4-BE49-F238E27FC236}">
                    <a16:creationId xmlns:a16="http://schemas.microsoft.com/office/drawing/2014/main" id="{C3BA1C8B-CB8F-44AE-A8E3-B7BFCE134B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2" name="Line 309">
                <a:extLst>
                  <a:ext uri="{FF2B5EF4-FFF2-40B4-BE49-F238E27FC236}">
                    <a16:creationId xmlns:a16="http://schemas.microsoft.com/office/drawing/2014/main" id="{B2555B31-D4F0-43C4-865D-AE2BD07509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3" name="Line 310">
                <a:extLst>
                  <a:ext uri="{FF2B5EF4-FFF2-40B4-BE49-F238E27FC236}">
                    <a16:creationId xmlns:a16="http://schemas.microsoft.com/office/drawing/2014/main" id="{864576C5-16E1-4030-ADD8-DC8C31ABAD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4" name="Line 311">
                <a:extLst>
                  <a:ext uri="{FF2B5EF4-FFF2-40B4-BE49-F238E27FC236}">
                    <a16:creationId xmlns:a16="http://schemas.microsoft.com/office/drawing/2014/main" id="{FB1F23D8-EE75-45A8-A184-5F6EF22B47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5" name="Line 312">
                <a:extLst>
                  <a:ext uri="{FF2B5EF4-FFF2-40B4-BE49-F238E27FC236}">
                    <a16:creationId xmlns:a16="http://schemas.microsoft.com/office/drawing/2014/main" id="{155FF59A-C15F-4EBE-AF74-23F549D67C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6" name="Line 313">
                <a:extLst>
                  <a:ext uri="{FF2B5EF4-FFF2-40B4-BE49-F238E27FC236}">
                    <a16:creationId xmlns:a16="http://schemas.microsoft.com/office/drawing/2014/main" id="{1DE2644A-2548-4F00-8C20-E21CC94E83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7" name="Line 314">
                <a:extLst>
                  <a:ext uri="{FF2B5EF4-FFF2-40B4-BE49-F238E27FC236}">
                    <a16:creationId xmlns:a16="http://schemas.microsoft.com/office/drawing/2014/main" id="{E7197E2F-BAB6-40FD-A3EE-357E0D132A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8" name="Line 315">
                <a:extLst>
                  <a:ext uri="{FF2B5EF4-FFF2-40B4-BE49-F238E27FC236}">
                    <a16:creationId xmlns:a16="http://schemas.microsoft.com/office/drawing/2014/main" id="{64B7D39D-13EF-4121-AF25-BA17CBF522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9" name="Line 316">
                <a:extLst>
                  <a:ext uri="{FF2B5EF4-FFF2-40B4-BE49-F238E27FC236}">
                    <a16:creationId xmlns:a16="http://schemas.microsoft.com/office/drawing/2014/main" id="{132AEBA0-EFB5-453E-994A-E49646688D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0" name="Line 317">
                <a:extLst>
                  <a:ext uri="{FF2B5EF4-FFF2-40B4-BE49-F238E27FC236}">
                    <a16:creationId xmlns:a16="http://schemas.microsoft.com/office/drawing/2014/main" id="{E5384A1E-5247-4CFF-BB0D-E57BEC80DF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1" name="Line 318">
                <a:extLst>
                  <a:ext uri="{FF2B5EF4-FFF2-40B4-BE49-F238E27FC236}">
                    <a16:creationId xmlns:a16="http://schemas.microsoft.com/office/drawing/2014/main" id="{B9080DE7-7C1A-4260-8200-0F8BCE27E8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2" name="Line 319">
                <a:extLst>
                  <a:ext uri="{FF2B5EF4-FFF2-40B4-BE49-F238E27FC236}">
                    <a16:creationId xmlns:a16="http://schemas.microsoft.com/office/drawing/2014/main" id="{2694407E-C2E1-491D-90CD-C126D5220F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" name="Line 320">
                <a:extLst>
                  <a:ext uri="{FF2B5EF4-FFF2-40B4-BE49-F238E27FC236}">
                    <a16:creationId xmlns:a16="http://schemas.microsoft.com/office/drawing/2014/main" id="{6277A299-23D1-4582-A261-79BCC6B469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" name="Line 321">
                <a:extLst>
                  <a:ext uri="{FF2B5EF4-FFF2-40B4-BE49-F238E27FC236}">
                    <a16:creationId xmlns:a16="http://schemas.microsoft.com/office/drawing/2014/main" id="{6A427DDF-4C7F-4325-956A-91D243DE55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05" name="Rectangle 220">
            <a:extLst>
              <a:ext uri="{FF2B5EF4-FFF2-40B4-BE49-F238E27FC236}">
                <a16:creationId xmlns:a16="http://schemas.microsoft.com/office/drawing/2014/main" id="{0BE6ED61-D3C2-4927-AC0D-84A834DBE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cs-CZ" altLang="cs-CZ" sz="2400"/>
          </a:p>
        </p:txBody>
      </p:sp>
      <p:sp>
        <p:nvSpPr>
          <p:cNvPr id="106" name="Rectangle 219">
            <a:extLst>
              <a:ext uri="{FF2B5EF4-FFF2-40B4-BE49-F238E27FC236}">
                <a16:creationId xmlns:a16="http://schemas.microsoft.com/office/drawing/2014/main" id="{9545C1FC-E0E9-41BC-9809-C72095851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cs-CZ" altLang="cs-CZ" sz="2400"/>
          </a:p>
        </p:txBody>
      </p:sp>
      <p:sp>
        <p:nvSpPr>
          <p:cNvPr id="3175" name="Rectangle 103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3293" name="Rectangle 221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107" name="Rectangle 105">
            <a:extLst>
              <a:ext uri="{FF2B5EF4-FFF2-40B4-BE49-F238E27FC236}">
                <a16:creationId xmlns:a16="http://schemas.microsoft.com/office/drawing/2014/main" id="{80176F08-96C0-462D-8F28-B987B3604F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8" name="Rectangle 106">
            <a:extLst>
              <a:ext uri="{FF2B5EF4-FFF2-40B4-BE49-F238E27FC236}">
                <a16:creationId xmlns:a16="http://schemas.microsoft.com/office/drawing/2014/main" id="{C73EFE9C-531A-4BFB-B898-BA6F007BED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9" name="Rectangle 107">
            <a:extLst>
              <a:ext uri="{FF2B5EF4-FFF2-40B4-BE49-F238E27FC236}">
                <a16:creationId xmlns:a16="http://schemas.microsoft.com/office/drawing/2014/main" id="{B08DFDE6-6734-43F8-95C9-174096A606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/>
            </a:lvl1pPr>
          </a:lstStyle>
          <a:p>
            <a:fld id="{97AD1CA8-6D9D-4BEF-A819-AC63260C44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905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261AF-E2A1-4CBA-99C5-DAC8867526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764CA8-39A5-4C23-A759-89718F9CB1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1CAF5D-6265-4A46-B57F-996A0997CF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833C8-74B4-4115-BED3-AF7127D857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30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33830A-BA2D-4D95-B7FB-BD7BC0B0CB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7E6CF4-0D6B-4CFE-B15E-B9392DFD30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481DDB-AE29-4311-AE54-AA2E3AC6B7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40A85-166A-4AAA-B4F7-C5012D1514D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1093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809625" y="2214563"/>
            <a:ext cx="7958138" cy="3881437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F85583-C4AE-47ED-A191-1D64B2DD7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F90843-7D90-4949-8D4C-D714CFEAC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E1AF5C-0483-43A2-AD89-E913602AA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A4FF4-A1A1-424B-A232-6F4A1C24C86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368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52AA27-5ACC-4E6F-9D94-DE478995A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7987DF-BC8E-4E91-BE0B-725EF10470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A44D0C-A3A9-4737-8390-F60607766B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4558D-7E4C-4B8E-8455-720C130B34E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069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B91016-30F2-424B-A02F-EDED37989C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189C59-E88D-4901-9095-E8065FD772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2F144B-6DFC-4A51-BDB4-F906BC3B5B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9151B-C8D1-4614-A641-9D13803817F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118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6BE6B0-FF8D-4B36-8E9B-A3397EA204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DBC9CF-5B5F-4F75-A11E-53AF007B59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B81D7-8F4C-4AF3-BE8D-684B0401C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2C6CC-657A-44BF-A7F0-730A98CC850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397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F85803-880E-47D6-AA9B-E547BBA7E9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B16FC31-7FF9-4AA9-8568-AAC7BA545F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4F4346-0BB4-454F-AD71-4D69577335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7D4DA-8B53-44BE-B413-65EC5E0308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711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2BB8B7-A39A-43BE-A485-64D280F562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A30F20-DA9D-4852-AD8C-BF2B271889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161A2F-C637-4F18-B52D-4E7DBD66C2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50627-4A9E-48AF-B021-01F32C3DCD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077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320384-93BF-4B2B-9EA1-A69E2AF94A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E42414-3886-486C-8E6B-545CA19C7A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063E87-E957-4B5C-AA3B-C81E37C47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41CC4-38D3-4053-AEF5-B57587F685D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51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18042-27BA-406C-9F2F-EA7573B64C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F2D2D1-4C24-405C-BD62-A8829385F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F5BA88-5196-4301-A92D-30C8A3AD0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A0EA8-73FB-4FCA-B516-15341978D8B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234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0A2E61-99F6-49B8-B0AC-19B7211471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38DA5A-24B0-45E9-BD7D-6E8FCE62D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B5C08F-A088-428A-BD06-15EFF154D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108BE-29CB-47AD-ABC0-89614D08DD3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71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5">
            <a:extLst>
              <a:ext uri="{FF2B5EF4-FFF2-40B4-BE49-F238E27FC236}">
                <a16:creationId xmlns:a16="http://schemas.microsoft.com/office/drawing/2014/main" id="{DE7A06CC-5390-425D-A3B9-4B238D208B36}"/>
              </a:ext>
            </a:extLst>
          </p:cNvPr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32" name="Group 222">
              <a:extLst>
                <a:ext uri="{FF2B5EF4-FFF2-40B4-BE49-F238E27FC236}">
                  <a16:creationId xmlns:a16="http://schemas.microsoft.com/office/drawing/2014/main" id="{0968C6E5-C928-4BD0-BAF1-4A53D845CEE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1038" name="Line 122">
                <a:extLst>
                  <a:ext uri="{FF2B5EF4-FFF2-40B4-BE49-F238E27FC236}">
                    <a16:creationId xmlns:a16="http://schemas.microsoft.com/office/drawing/2014/main" id="{7C23ABE5-0CA5-4006-B580-00B82017A8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9" name="Line 123">
                <a:extLst>
                  <a:ext uri="{FF2B5EF4-FFF2-40B4-BE49-F238E27FC236}">
                    <a16:creationId xmlns:a16="http://schemas.microsoft.com/office/drawing/2014/main" id="{283E41E4-9D9B-4B1B-9615-13A48451345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0" name="Line 124">
                <a:extLst>
                  <a:ext uri="{FF2B5EF4-FFF2-40B4-BE49-F238E27FC236}">
                    <a16:creationId xmlns:a16="http://schemas.microsoft.com/office/drawing/2014/main" id="{CA1DCDAA-5B24-42D2-A189-8ADA2EC7417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1" name="Line 125">
                <a:extLst>
                  <a:ext uri="{FF2B5EF4-FFF2-40B4-BE49-F238E27FC236}">
                    <a16:creationId xmlns:a16="http://schemas.microsoft.com/office/drawing/2014/main" id="{A3FDAA52-351E-4D3A-80F1-4CBAB29616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2" name="Line 126">
                <a:extLst>
                  <a:ext uri="{FF2B5EF4-FFF2-40B4-BE49-F238E27FC236}">
                    <a16:creationId xmlns:a16="http://schemas.microsoft.com/office/drawing/2014/main" id="{5148A78C-DFC4-4D91-92FE-50D9A7BF5A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3" name="Line 127">
                <a:extLst>
                  <a:ext uri="{FF2B5EF4-FFF2-40B4-BE49-F238E27FC236}">
                    <a16:creationId xmlns:a16="http://schemas.microsoft.com/office/drawing/2014/main" id="{AEC576FC-6561-429E-B885-69E95A0461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4" name="Line 128">
                <a:extLst>
                  <a:ext uri="{FF2B5EF4-FFF2-40B4-BE49-F238E27FC236}">
                    <a16:creationId xmlns:a16="http://schemas.microsoft.com/office/drawing/2014/main" id="{9B46E71F-E2DE-415F-BF6F-832AFE5798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5" name="Line 129">
                <a:extLst>
                  <a:ext uri="{FF2B5EF4-FFF2-40B4-BE49-F238E27FC236}">
                    <a16:creationId xmlns:a16="http://schemas.microsoft.com/office/drawing/2014/main" id="{78F7A3F6-E994-4F97-9F5A-AEA8352D7E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6" name="Line 130">
                <a:extLst>
                  <a:ext uri="{FF2B5EF4-FFF2-40B4-BE49-F238E27FC236}">
                    <a16:creationId xmlns:a16="http://schemas.microsoft.com/office/drawing/2014/main" id="{E7196F8C-45D9-4D3E-B790-C3FBF984EC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7" name="Line 131">
                <a:extLst>
                  <a:ext uri="{FF2B5EF4-FFF2-40B4-BE49-F238E27FC236}">
                    <a16:creationId xmlns:a16="http://schemas.microsoft.com/office/drawing/2014/main" id="{6317CFDC-8376-4836-8212-37B6D0AD6D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8" name="Line 132">
                <a:extLst>
                  <a:ext uri="{FF2B5EF4-FFF2-40B4-BE49-F238E27FC236}">
                    <a16:creationId xmlns:a16="http://schemas.microsoft.com/office/drawing/2014/main" id="{1F1D5C01-5B54-4AA3-A500-252C8B9AB2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9" name="Line 133">
                <a:extLst>
                  <a:ext uri="{FF2B5EF4-FFF2-40B4-BE49-F238E27FC236}">
                    <a16:creationId xmlns:a16="http://schemas.microsoft.com/office/drawing/2014/main" id="{934E574D-A923-4EE8-85F7-18EAF48E33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0" name="Line 134">
                <a:extLst>
                  <a:ext uri="{FF2B5EF4-FFF2-40B4-BE49-F238E27FC236}">
                    <a16:creationId xmlns:a16="http://schemas.microsoft.com/office/drawing/2014/main" id="{40D2A188-65F0-4955-AA69-1366252CBC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1" name="Line 135">
                <a:extLst>
                  <a:ext uri="{FF2B5EF4-FFF2-40B4-BE49-F238E27FC236}">
                    <a16:creationId xmlns:a16="http://schemas.microsoft.com/office/drawing/2014/main" id="{3DE4B2E0-3B2E-46B5-95E4-BC73BC050A4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2" name="Line 136">
                <a:extLst>
                  <a:ext uri="{FF2B5EF4-FFF2-40B4-BE49-F238E27FC236}">
                    <a16:creationId xmlns:a16="http://schemas.microsoft.com/office/drawing/2014/main" id="{EEC265E4-D8F2-4997-A4C4-D041BAD3DC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3" name="Line 137">
                <a:extLst>
                  <a:ext uri="{FF2B5EF4-FFF2-40B4-BE49-F238E27FC236}">
                    <a16:creationId xmlns:a16="http://schemas.microsoft.com/office/drawing/2014/main" id="{391C7048-87C2-4043-8D9B-D5CD8FDD03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4" name="Line 138">
                <a:extLst>
                  <a:ext uri="{FF2B5EF4-FFF2-40B4-BE49-F238E27FC236}">
                    <a16:creationId xmlns:a16="http://schemas.microsoft.com/office/drawing/2014/main" id="{55021FC5-C01E-429D-A585-57533DC88F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5" name="Line 139">
                <a:extLst>
                  <a:ext uri="{FF2B5EF4-FFF2-40B4-BE49-F238E27FC236}">
                    <a16:creationId xmlns:a16="http://schemas.microsoft.com/office/drawing/2014/main" id="{4B6CC033-D022-4B0F-9402-56CB938B0B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6" name="Line 140">
                <a:extLst>
                  <a:ext uri="{FF2B5EF4-FFF2-40B4-BE49-F238E27FC236}">
                    <a16:creationId xmlns:a16="http://schemas.microsoft.com/office/drawing/2014/main" id="{39915D57-0632-403F-A403-1B7DB6E05E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7" name="Line 141">
                <a:extLst>
                  <a:ext uri="{FF2B5EF4-FFF2-40B4-BE49-F238E27FC236}">
                    <a16:creationId xmlns:a16="http://schemas.microsoft.com/office/drawing/2014/main" id="{17492238-3B85-4A22-812E-DA8F0DBD70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8" name="Line 142">
                <a:extLst>
                  <a:ext uri="{FF2B5EF4-FFF2-40B4-BE49-F238E27FC236}">
                    <a16:creationId xmlns:a16="http://schemas.microsoft.com/office/drawing/2014/main" id="{9A6A5517-923D-443C-AC9C-DCF3057567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9" name="Line 143">
                <a:extLst>
                  <a:ext uri="{FF2B5EF4-FFF2-40B4-BE49-F238E27FC236}">
                    <a16:creationId xmlns:a16="http://schemas.microsoft.com/office/drawing/2014/main" id="{DB4ABFFF-6701-4F15-9B83-991535EDB2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0" name="Line 144">
                <a:extLst>
                  <a:ext uri="{FF2B5EF4-FFF2-40B4-BE49-F238E27FC236}">
                    <a16:creationId xmlns:a16="http://schemas.microsoft.com/office/drawing/2014/main" id="{B73A8A0F-BA3D-44D5-BB36-EB514971215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1" name="Line 145">
                <a:extLst>
                  <a:ext uri="{FF2B5EF4-FFF2-40B4-BE49-F238E27FC236}">
                    <a16:creationId xmlns:a16="http://schemas.microsoft.com/office/drawing/2014/main" id="{7B7EE8B8-6EFF-4130-A62A-D7D6B1175A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2" name="Line 146">
                <a:extLst>
                  <a:ext uri="{FF2B5EF4-FFF2-40B4-BE49-F238E27FC236}">
                    <a16:creationId xmlns:a16="http://schemas.microsoft.com/office/drawing/2014/main" id="{4EA9C170-5A78-481E-AB09-1B731E90A3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3" name="Line 147">
                <a:extLst>
                  <a:ext uri="{FF2B5EF4-FFF2-40B4-BE49-F238E27FC236}">
                    <a16:creationId xmlns:a16="http://schemas.microsoft.com/office/drawing/2014/main" id="{612FC727-CC3C-438F-8A7E-AE423ACD326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4" name="Line 148">
                <a:extLst>
                  <a:ext uri="{FF2B5EF4-FFF2-40B4-BE49-F238E27FC236}">
                    <a16:creationId xmlns:a16="http://schemas.microsoft.com/office/drawing/2014/main" id="{C99C30A5-6B79-437E-B4C4-72AB175161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5" name="Line 149">
                <a:extLst>
                  <a:ext uri="{FF2B5EF4-FFF2-40B4-BE49-F238E27FC236}">
                    <a16:creationId xmlns:a16="http://schemas.microsoft.com/office/drawing/2014/main" id="{7DD0A9D1-B0E1-41C2-876D-5A5C31F564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6" name="Line 150">
                <a:extLst>
                  <a:ext uri="{FF2B5EF4-FFF2-40B4-BE49-F238E27FC236}">
                    <a16:creationId xmlns:a16="http://schemas.microsoft.com/office/drawing/2014/main" id="{A36DA966-70DB-42F8-99BD-E5CA86A636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7" name="Line 151">
                <a:extLst>
                  <a:ext uri="{FF2B5EF4-FFF2-40B4-BE49-F238E27FC236}">
                    <a16:creationId xmlns:a16="http://schemas.microsoft.com/office/drawing/2014/main" id="{9235F069-FC88-4CC3-924F-FE02E6E4B7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8" name="Line 152">
                <a:extLst>
                  <a:ext uri="{FF2B5EF4-FFF2-40B4-BE49-F238E27FC236}">
                    <a16:creationId xmlns:a16="http://schemas.microsoft.com/office/drawing/2014/main" id="{2CE3A171-ED2E-488C-8E85-3655489010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9" name="Line 153">
                <a:extLst>
                  <a:ext uri="{FF2B5EF4-FFF2-40B4-BE49-F238E27FC236}">
                    <a16:creationId xmlns:a16="http://schemas.microsoft.com/office/drawing/2014/main" id="{12E05A04-9891-479F-9846-43615CDF88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0" name="Line 154">
                <a:extLst>
                  <a:ext uri="{FF2B5EF4-FFF2-40B4-BE49-F238E27FC236}">
                    <a16:creationId xmlns:a16="http://schemas.microsoft.com/office/drawing/2014/main" id="{ADE5D5F7-E7F4-4619-995B-7464AE2717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1" name="Line 155">
                <a:extLst>
                  <a:ext uri="{FF2B5EF4-FFF2-40B4-BE49-F238E27FC236}">
                    <a16:creationId xmlns:a16="http://schemas.microsoft.com/office/drawing/2014/main" id="{452941C4-DBFD-489B-8E4E-A3C17F34FA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2" name="Line 156">
                <a:extLst>
                  <a:ext uri="{FF2B5EF4-FFF2-40B4-BE49-F238E27FC236}">
                    <a16:creationId xmlns:a16="http://schemas.microsoft.com/office/drawing/2014/main" id="{6179B7EC-1E00-4D3E-A83D-F20877C633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3" name="Line 157">
                <a:extLst>
                  <a:ext uri="{FF2B5EF4-FFF2-40B4-BE49-F238E27FC236}">
                    <a16:creationId xmlns:a16="http://schemas.microsoft.com/office/drawing/2014/main" id="{D0BF7E49-C4F9-4475-A85C-F10BE1E617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4" name="Line 158">
                <a:extLst>
                  <a:ext uri="{FF2B5EF4-FFF2-40B4-BE49-F238E27FC236}">
                    <a16:creationId xmlns:a16="http://schemas.microsoft.com/office/drawing/2014/main" id="{D708434A-32FF-4819-BFC3-6A4369C429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5" name="Line 159">
                <a:extLst>
                  <a:ext uri="{FF2B5EF4-FFF2-40B4-BE49-F238E27FC236}">
                    <a16:creationId xmlns:a16="http://schemas.microsoft.com/office/drawing/2014/main" id="{BBFDAE3E-8355-429E-BB0B-E7E872417D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6" name="Line 160">
                <a:extLst>
                  <a:ext uri="{FF2B5EF4-FFF2-40B4-BE49-F238E27FC236}">
                    <a16:creationId xmlns:a16="http://schemas.microsoft.com/office/drawing/2014/main" id="{9BB25AFE-AEC7-4AED-A3BC-56C519C532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7" name="Line 161">
                <a:extLst>
                  <a:ext uri="{FF2B5EF4-FFF2-40B4-BE49-F238E27FC236}">
                    <a16:creationId xmlns:a16="http://schemas.microsoft.com/office/drawing/2014/main" id="{E902E179-BDEE-4889-A031-4045F19DBF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8" name="Line 162">
                <a:extLst>
                  <a:ext uri="{FF2B5EF4-FFF2-40B4-BE49-F238E27FC236}">
                    <a16:creationId xmlns:a16="http://schemas.microsoft.com/office/drawing/2014/main" id="{482B26EA-44DF-4CB3-8372-A766099C39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9" name="Line 163">
                <a:extLst>
                  <a:ext uri="{FF2B5EF4-FFF2-40B4-BE49-F238E27FC236}">
                    <a16:creationId xmlns:a16="http://schemas.microsoft.com/office/drawing/2014/main" id="{3B3E0DA5-FB6A-4C4D-8EA8-43E8786AF7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0" name="Line 164">
                <a:extLst>
                  <a:ext uri="{FF2B5EF4-FFF2-40B4-BE49-F238E27FC236}">
                    <a16:creationId xmlns:a16="http://schemas.microsoft.com/office/drawing/2014/main" id="{338357DA-D6FE-4BAC-8EDB-6ECF5406C86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1" name="Line 165">
                <a:extLst>
                  <a:ext uri="{FF2B5EF4-FFF2-40B4-BE49-F238E27FC236}">
                    <a16:creationId xmlns:a16="http://schemas.microsoft.com/office/drawing/2014/main" id="{DFC48A1B-D1D4-41CE-AE1F-7145079976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2" name="Line 166">
                <a:extLst>
                  <a:ext uri="{FF2B5EF4-FFF2-40B4-BE49-F238E27FC236}">
                    <a16:creationId xmlns:a16="http://schemas.microsoft.com/office/drawing/2014/main" id="{864D4927-5759-462F-ABB6-7B3C2F30E9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3" name="Line 167">
                <a:extLst>
                  <a:ext uri="{FF2B5EF4-FFF2-40B4-BE49-F238E27FC236}">
                    <a16:creationId xmlns:a16="http://schemas.microsoft.com/office/drawing/2014/main" id="{3519D37B-CE23-474E-AC4E-EECEB5FF246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4" name="Line 168">
                <a:extLst>
                  <a:ext uri="{FF2B5EF4-FFF2-40B4-BE49-F238E27FC236}">
                    <a16:creationId xmlns:a16="http://schemas.microsoft.com/office/drawing/2014/main" id="{F95E6572-8B85-4496-8A11-33DE4F8B865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5" name="Line 169">
                <a:extLst>
                  <a:ext uri="{FF2B5EF4-FFF2-40B4-BE49-F238E27FC236}">
                    <a16:creationId xmlns:a16="http://schemas.microsoft.com/office/drawing/2014/main" id="{738C737F-1E8B-4128-8C74-A7752B3359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6" name="Line 170">
                <a:extLst>
                  <a:ext uri="{FF2B5EF4-FFF2-40B4-BE49-F238E27FC236}">
                    <a16:creationId xmlns:a16="http://schemas.microsoft.com/office/drawing/2014/main" id="{109C08CF-79B9-4F0B-AC36-AF1E67C468B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7" name="Line 171">
                <a:extLst>
                  <a:ext uri="{FF2B5EF4-FFF2-40B4-BE49-F238E27FC236}">
                    <a16:creationId xmlns:a16="http://schemas.microsoft.com/office/drawing/2014/main" id="{D56ACC9C-B965-4DCC-8D9A-82962F18CF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8" name="Line 172">
                <a:extLst>
                  <a:ext uri="{FF2B5EF4-FFF2-40B4-BE49-F238E27FC236}">
                    <a16:creationId xmlns:a16="http://schemas.microsoft.com/office/drawing/2014/main" id="{04E78471-6948-47B5-A4EC-BF87C2A0B3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9" name="Line 173">
                <a:extLst>
                  <a:ext uri="{FF2B5EF4-FFF2-40B4-BE49-F238E27FC236}">
                    <a16:creationId xmlns:a16="http://schemas.microsoft.com/office/drawing/2014/main" id="{DF8BB578-BE77-4D18-9070-69EFE00B23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0" name="Line 174">
                <a:extLst>
                  <a:ext uri="{FF2B5EF4-FFF2-40B4-BE49-F238E27FC236}">
                    <a16:creationId xmlns:a16="http://schemas.microsoft.com/office/drawing/2014/main" id="{937BFE6F-BE99-456D-A790-80C8102E34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1" name="Line 175">
                <a:extLst>
                  <a:ext uri="{FF2B5EF4-FFF2-40B4-BE49-F238E27FC236}">
                    <a16:creationId xmlns:a16="http://schemas.microsoft.com/office/drawing/2014/main" id="{F895C930-8365-4B93-8B79-07921AE351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2" name="Line 176">
                <a:extLst>
                  <a:ext uri="{FF2B5EF4-FFF2-40B4-BE49-F238E27FC236}">
                    <a16:creationId xmlns:a16="http://schemas.microsoft.com/office/drawing/2014/main" id="{1EA37E18-1D54-4A38-AB2C-5E2C996B1C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3" name="Line 177">
                <a:extLst>
                  <a:ext uri="{FF2B5EF4-FFF2-40B4-BE49-F238E27FC236}">
                    <a16:creationId xmlns:a16="http://schemas.microsoft.com/office/drawing/2014/main" id="{87A46995-8084-4D62-9AFF-52043E1E44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4" name="Line 178">
                <a:extLst>
                  <a:ext uri="{FF2B5EF4-FFF2-40B4-BE49-F238E27FC236}">
                    <a16:creationId xmlns:a16="http://schemas.microsoft.com/office/drawing/2014/main" id="{DCD3D894-C4BB-4F80-9636-D018FB6CA0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5" name="Line 179">
                <a:extLst>
                  <a:ext uri="{FF2B5EF4-FFF2-40B4-BE49-F238E27FC236}">
                    <a16:creationId xmlns:a16="http://schemas.microsoft.com/office/drawing/2014/main" id="{CDB49839-ED1F-4D93-BF34-61DFD3F6AF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6" name="Line 180">
                <a:extLst>
                  <a:ext uri="{FF2B5EF4-FFF2-40B4-BE49-F238E27FC236}">
                    <a16:creationId xmlns:a16="http://schemas.microsoft.com/office/drawing/2014/main" id="{D2AD154A-545B-4C0B-B9F3-E059406A86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7" name="Line 181">
                <a:extLst>
                  <a:ext uri="{FF2B5EF4-FFF2-40B4-BE49-F238E27FC236}">
                    <a16:creationId xmlns:a16="http://schemas.microsoft.com/office/drawing/2014/main" id="{5A529AB3-5FA6-4FA8-8AA1-46DEBE64BB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8" name="Line 182">
                <a:extLst>
                  <a:ext uri="{FF2B5EF4-FFF2-40B4-BE49-F238E27FC236}">
                    <a16:creationId xmlns:a16="http://schemas.microsoft.com/office/drawing/2014/main" id="{6E4873D6-AB2A-4EE8-B1DC-2AB86510A4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9" name="Line 183">
                <a:extLst>
                  <a:ext uri="{FF2B5EF4-FFF2-40B4-BE49-F238E27FC236}">
                    <a16:creationId xmlns:a16="http://schemas.microsoft.com/office/drawing/2014/main" id="{3029E777-D55F-437E-8057-816DE1B066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00" name="Line 184">
                <a:extLst>
                  <a:ext uri="{FF2B5EF4-FFF2-40B4-BE49-F238E27FC236}">
                    <a16:creationId xmlns:a16="http://schemas.microsoft.com/office/drawing/2014/main" id="{2129B3E3-D237-46AA-A428-49D285342C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01" name="Line 185">
                <a:extLst>
                  <a:ext uri="{FF2B5EF4-FFF2-40B4-BE49-F238E27FC236}">
                    <a16:creationId xmlns:a16="http://schemas.microsoft.com/office/drawing/2014/main" id="{069B5D5A-7740-464F-A527-33DF794314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02" name="Line 186">
                <a:extLst>
                  <a:ext uri="{FF2B5EF4-FFF2-40B4-BE49-F238E27FC236}">
                    <a16:creationId xmlns:a16="http://schemas.microsoft.com/office/drawing/2014/main" id="{83C1BB00-9B1F-4456-9618-D60B6A81C4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03" name="Line 187">
                <a:extLst>
                  <a:ext uri="{FF2B5EF4-FFF2-40B4-BE49-F238E27FC236}">
                    <a16:creationId xmlns:a16="http://schemas.microsoft.com/office/drawing/2014/main" id="{906E54CF-7614-4787-9059-4EF74C544A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04" name="Line 188">
                <a:extLst>
                  <a:ext uri="{FF2B5EF4-FFF2-40B4-BE49-F238E27FC236}">
                    <a16:creationId xmlns:a16="http://schemas.microsoft.com/office/drawing/2014/main" id="{09FECBA7-A1A9-412C-9CF9-D10EE5C65E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05" name="Line 189">
                <a:extLst>
                  <a:ext uri="{FF2B5EF4-FFF2-40B4-BE49-F238E27FC236}">
                    <a16:creationId xmlns:a16="http://schemas.microsoft.com/office/drawing/2014/main" id="{3E55F8F7-BE67-4E1B-AB51-AC46DEA357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06" name="Line 190">
                <a:extLst>
                  <a:ext uri="{FF2B5EF4-FFF2-40B4-BE49-F238E27FC236}">
                    <a16:creationId xmlns:a16="http://schemas.microsoft.com/office/drawing/2014/main" id="{4E3B3065-E8CB-4E94-8F3C-894EA33055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07" name="Line 191">
                <a:extLst>
                  <a:ext uri="{FF2B5EF4-FFF2-40B4-BE49-F238E27FC236}">
                    <a16:creationId xmlns:a16="http://schemas.microsoft.com/office/drawing/2014/main" id="{4C37CF45-C235-43A9-979A-F829B08EF8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08" name="Line 192">
                <a:extLst>
                  <a:ext uri="{FF2B5EF4-FFF2-40B4-BE49-F238E27FC236}">
                    <a16:creationId xmlns:a16="http://schemas.microsoft.com/office/drawing/2014/main" id="{CFBBEC58-334F-4A9D-8770-55717EEFDE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09" name="Line 193">
                <a:extLst>
                  <a:ext uri="{FF2B5EF4-FFF2-40B4-BE49-F238E27FC236}">
                    <a16:creationId xmlns:a16="http://schemas.microsoft.com/office/drawing/2014/main" id="{D41A0A6C-6B86-4B6C-A4A8-5B368D6B9C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10" name="Line 194">
                <a:extLst>
                  <a:ext uri="{FF2B5EF4-FFF2-40B4-BE49-F238E27FC236}">
                    <a16:creationId xmlns:a16="http://schemas.microsoft.com/office/drawing/2014/main" id="{00F009A1-30BE-49AF-A142-B0552A483C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11" name="Line 195">
                <a:extLst>
                  <a:ext uri="{FF2B5EF4-FFF2-40B4-BE49-F238E27FC236}">
                    <a16:creationId xmlns:a16="http://schemas.microsoft.com/office/drawing/2014/main" id="{723318B8-4729-4CE4-90BE-B9510A5B51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12" name="Line 196">
                <a:extLst>
                  <a:ext uri="{FF2B5EF4-FFF2-40B4-BE49-F238E27FC236}">
                    <a16:creationId xmlns:a16="http://schemas.microsoft.com/office/drawing/2014/main" id="{0F2DB26D-B07A-4089-9887-7C4541CB0A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13" name="Line 197">
                <a:extLst>
                  <a:ext uri="{FF2B5EF4-FFF2-40B4-BE49-F238E27FC236}">
                    <a16:creationId xmlns:a16="http://schemas.microsoft.com/office/drawing/2014/main" id="{A34B85FB-3BC8-4C8C-99EF-F9F09DC8C8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14" name="Line 198">
                <a:extLst>
                  <a:ext uri="{FF2B5EF4-FFF2-40B4-BE49-F238E27FC236}">
                    <a16:creationId xmlns:a16="http://schemas.microsoft.com/office/drawing/2014/main" id="{6FD6B257-12A0-4430-A8C4-CF38DF18A8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15" name="Line 199">
                <a:extLst>
                  <a:ext uri="{FF2B5EF4-FFF2-40B4-BE49-F238E27FC236}">
                    <a16:creationId xmlns:a16="http://schemas.microsoft.com/office/drawing/2014/main" id="{775E1006-8AF6-416E-9961-627A28C66A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16" name="Line 200">
                <a:extLst>
                  <a:ext uri="{FF2B5EF4-FFF2-40B4-BE49-F238E27FC236}">
                    <a16:creationId xmlns:a16="http://schemas.microsoft.com/office/drawing/2014/main" id="{5C90CF37-7159-490D-AD87-2ED73C0215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17" name="Line 201">
                <a:extLst>
                  <a:ext uri="{FF2B5EF4-FFF2-40B4-BE49-F238E27FC236}">
                    <a16:creationId xmlns:a16="http://schemas.microsoft.com/office/drawing/2014/main" id="{35247195-7DCD-42C6-A48E-AE736357E1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18" name="Line 202">
                <a:extLst>
                  <a:ext uri="{FF2B5EF4-FFF2-40B4-BE49-F238E27FC236}">
                    <a16:creationId xmlns:a16="http://schemas.microsoft.com/office/drawing/2014/main" id="{211F2E39-C7F1-4A42-B19B-FF3E233922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19" name="Line 203">
                <a:extLst>
                  <a:ext uri="{FF2B5EF4-FFF2-40B4-BE49-F238E27FC236}">
                    <a16:creationId xmlns:a16="http://schemas.microsoft.com/office/drawing/2014/main" id="{E43C1E4E-08BB-4E40-95AB-B4A601F4D9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20" name="Line 204">
                <a:extLst>
                  <a:ext uri="{FF2B5EF4-FFF2-40B4-BE49-F238E27FC236}">
                    <a16:creationId xmlns:a16="http://schemas.microsoft.com/office/drawing/2014/main" id="{293B5BF2-22D9-4506-A78D-2BFFC47C09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21" name="Line 205">
                <a:extLst>
                  <a:ext uri="{FF2B5EF4-FFF2-40B4-BE49-F238E27FC236}">
                    <a16:creationId xmlns:a16="http://schemas.microsoft.com/office/drawing/2014/main" id="{812DD47E-6AE6-49FA-BA47-CAAE7CF475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22" name="Line 206">
                <a:extLst>
                  <a:ext uri="{FF2B5EF4-FFF2-40B4-BE49-F238E27FC236}">
                    <a16:creationId xmlns:a16="http://schemas.microsoft.com/office/drawing/2014/main" id="{F58D2188-9FFE-49B6-9566-B47C256BCE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23" name="Line 207">
                <a:extLst>
                  <a:ext uri="{FF2B5EF4-FFF2-40B4-BE49-F238E27FC236}">
                    <a16:creationId xmlns:a16="http://schemas.microsoft.com/office/drawing/2014/main" id="{A8269DAF-8750-4A37-8C21-4A5F81153E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24" name="Line 208">
                <a:extLst>
                  <a:ext uri="{FF2B5EF4-FFF2-40B4-BE49-F238E27FC236}">
                    <a16:creationId xmlns:a16="http://schemas.microsoft.com/office/drawing/2014/main" id="{C5D8DEB7-EE49-4E28-8C37-FD7986231A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25" name="Line 209">
                <a:extLst>
                  <a:ext uri="{FF2B5EF4-FFF2-40B4-BE49-F238E27FC236}">
                    <a16:creationId xmlns:a16="http://schemas.microsoft.com/office/drawing/2014/main" id="{1B9BF78D-333C-4918-8301-0866335A38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26" name="Line 210">
                <a:extLst>
                  <a:ext uri="{FF2B5EF4-FFF2-40B4-BE49-F238E27FC236}">
                    <a16:creationId xmlns:a16="http://schemas.microsoft.com/office/drawing/2014/main" id="{319D3958-3549-485E-8035-A7F1615A12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27" name="Line 211">
                <a:extLst>
                  <a:ext uri="{FF2B5EF4-FFF2-40B4-BE49-F238E27FC236}">
                    <a16:creationId xmlns:a16="http://schemas.microsoft.com/office/drawing/2014/main" id="{B3CF9333-4250-4B8A-9917-F18ADB34EC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28" name="Line 212">
                <a:extLst>
                  <a:ext uri="{FF2B5EF4-FFF2-40B4-BE49-F238E27FC236}">
                    <a16:creationId xmlns:a16="http://schemas.microsoft.com/office/drawing/2014/main" id="{3A054BE4-6D41-40B4-97A2-FC9004EB56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29" name="Line 213">
                <a:extLst>
                  <a:ext uri="{FF2B5EF4-FFF2-40B4-BE49-F238E27FC236}">
                    <a16:creationId xmlns:a16="http://schemas.microsoft.com/office/drawing/2014/main" id="{28316B06-D5C7-4EB5-9D15-0D123B0409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" name="Line 214">
                <a:extLst>
                  <a:ext uri="{FF2B5EF4-FFF2-40B4-BE49-F238E27FC236}">
                    <a16:creationId xmlns:a16="http://schemas.microsoft.com/office/drawing/2014/main" id="{76DD7268-7781-4BE4-811F-C5172A2702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1" name="Line 215">
                <a:extLst>
                  <a:ext uri="{FF2B5EF4-FFF2-40B4-BE49-F238E27FC236}">
                    <a16:creationId xmlns:a16="http://schemas.microsoft.com/office/drawing/2014/main" id="{C0ED722F-4BC8-425F-A9B1-831F336873B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" name="Line 216">
                <a:extLst>
                  <a:ext uri="{FF2B5EF4-FFF2-40B4-BE49-F238E27FC236}">
                    <a16:creationId xmlns:a16="http://schemas.microsoft.com/office/drawing/2014/main" id="{157FCADE-AF26-49AD-B8C8-B4753C519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" name="Line 217">
                <a:extLst>
                  <a:ext uri="{FF2B5EF4-FFF2-40B4-BE49-F238E27FC236}">
                    <a16:creationId xmlns:a16="http://schemas.microsoft.com/office/drawing/2014/main" id="{CFD30E0F-026D-4A76-A7D7-DCD24793D0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4" name="Line 218">
                <a:extLst>
                  <a:ext uri="{FF2B5EF4-FFF2-40B4-BE49-F238E27FC236}">
                    <a16:creationId xmlns:a16="http://schemas.microsoft.com/office/drawing/2014/main" id="{5562F2CF-E90D-4912-B2B3-C078F8398C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5" name="Line 219">
                <a:extLst>
                  <a:ext uri="{FF2B5EF4-FFF2-40B4-BE49-F238E27FC236}">
                    <a16:creationId xmlns:a16="http://schemas.microsoft.com/office/drawing/2014/main" id="{1CDC24C0-E357-427E-B5BE-77F9740E0D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033" name="Group 224">
              <a:extLst>
                <a:ext uri="{FF2B5EF4-FFF2-40B4-BE49-F238E27FC236}">
                  <a16:creationId xmlns:a16="http://schemas.microsoft.com/office/drawing/2014/main" id="{7ED06B0D-6266-480A-BDBB-179A32E9560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1034" name="Rectangle 116">
                <a:extLst>
                  <a:ext uri="{FF2B5EF4-FFF2-40B4-BE49-F238E27FC236}">
                    <a16:creationId xmlns:a16="http://schemas.microsoft.com/office/drawing/2014/main" id="{CC0BEFE4-6DED-4229-B444-AFF597D2A5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5" name="Rectangle 112">
                <a:extLst>
                  <a:ext uri="{FF2B5EF4-FFF2-40B4-BE49-F238E27FC236}">
                    <a16:creationId xmlns:a16="http://schemas.microsoft.com/office/drawing/2014/main" id="{6FC7BE67-252E-4067-9327-D88032B743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6" name="Rectangle 117">
                <a:extLst>
                  <a:ext uri="{FF2B5EF4-FFF2-40B4-BE49-F238E27FC236}">
                    <a16:creationId xmlns:a16="http://schemas.microsoft.com/office/drawing/2014/main" id="{20AF43A8-72E2-40F0-BCD3-3E3CEB47C1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7" name="Rectangle 113">
                <a:extLst>
                  <a:ext uri="{FF2B5EF4-FFF2-40B4-BE49-F238E27FC236}">
                    <a16:creationId xmlns:a16="http://schemas.microsoft.com/office/drawing/2014/main" id="{A506DFF9-AE6C-4740-9C2F-46DB231CA4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</p:grpSp>
      </p:grpSp>
      <p:sp>
        <p:nvSpPr>
          <p:cNvPr id="1027" name="Rectangle 3">
            <a:extLst>
              <a:ext uri="{FF2B5EF4-FFF2-40B4-BE49-F238E27FC236}">
                <a16:creationId xmlns:a16="http://schemas.microsoft.com/office/drawing/2014/main" id="{C938040A-2106-43DD-B9CF-91EEC162A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50C8BF-A9DB-47DE-BA86-E3E4EC9C02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folHlink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858BA69-85F9-4F4B-8C71-06F3AB76FE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folHlink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687F57-7566-4739-B534-CFF2B1E5C5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folHlink"/>
                </a:solidFill>
              </a:defRPr>
            </a:lvl1pPr>
          </a:lstStyle>
          <a:p>
            <a:fld id="{C0C6DDE3-B003-450F-915A-13F3DFB987E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1ED2CA52-A09C-4AF5-B4BE-339984BE5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494" r:id="rId2"/>
    <p:sldLayoutId id="2147484495" r:id="rId3"/>
    <p:sldLayoutId id="2147484496" r:id="rId4"/>
    <p:sldLayoutId id="2147484497" r:id="rId5"/>
    <p:sldLayoutId id="2147484498" r:id="rId6"/>
    <p:sldLayoutId id="2147484499" r:id="rId7"/>
    <p:sldLayoutId id="2147484500" r:id="rId8"/>
    <p:sldLayoutId id="2147484501" r:id="rId9"/>
    <p:sldLayoutId id="2147484502" r:id="rId10"/>
    <p:sldLayoutId id="2147484503" r:id="rId11"/>
    <p:sldLayoutId id="2147484504" r:id="rId12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www/2422/u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ACE66A6-F0DE-4855-A07F-8A9A86FDCF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 e-CIGARETY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A3F56B3-8B59-48EB-A514-2A56B95CD6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„ZDRAVĚJŠÍ“ KOUŘENÍ ???</a:t>
            </a:r>
          </a:p>
          <a:p>
            <a:pPr eaLnBrk="1" hangingPunct="1"/>
            <a:r>
              <a:rPr lang="cs-CZ" altLang="cs-CZ" dirty="0">
                <a:hlinkClick r:id="rId2"/>
              </a:rPr>
              <a:t>https://is.muni.cz/www/2422/um</a:t>
            </a: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Prof. MUDr. D. Hrubá, CSc.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46925FC-6F1E-404E-9469-CC36F1654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NOVÉ MODELY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589FCE3-23E1-478A-B980-9EE14F896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Umožňují manuální zapnutí atomizéru, a zvýšení teploty zahřívání,</a:t>
            </a:r>
          </a:p>
          <a:p>
            <a:r>
              <a:rPr lang="cs-CZ" altLang="cs-CZ"/>
              <a:t>Výměnu baterie za silnější =</a:t>
            </a:r>
          </a:p>
          <a:p>
            <a:r>
              <a:rPr lang="cs-CZ" altLang="cs-CZ"/>
              <a:t>ZVÝŠENÍ TVORBY  DÝMU A OBSAHU NIKOTINU + PŘÍMĚSÍ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>
            <a:extLst>
              <a:ext uri="{FF2B5EF4-FFF2-40B4-BE49-F238E27FC236}">
                <a16:creationId xmlns:a16="http://schemas.microsoft.com/office/drawing/2014/main" id="{ED5C42A5-428B-49C4-BC37-46925BCC5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76275"/>
            <a:ext cx="8208963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:\Users\2422\Desktop\Environ Sci PI - SHS - Toxic Heavy Metals in E-cigarettes  Traditional Cigarettes.jpg">
            <a:extLst>
              <a:ext uri="{FF2B5EF4-FFF2-40B4-BE49-F238E27FC236}">
                <a16:creationId xmlns:a16="http://schemas.microsoft.com/office/drawing/2014/main" id="{1B071E9F-839B-47DE-8DBD-28507B640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988"/>
            <a:ext cx="5903913" cy="666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445E0E75-6112-416E-AD22-6D663F84E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RESPIRABILNÍ  PRACH   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9824963D-15E5-4949-9A7A-E8C6F6548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V OVZDUŠÍ KONTAMINOVANÉM OBĚMA  ZDROJI JE OBDOBNÝ (6.6 – 85 ug/m</a:t>
            </a:r>
            <a:r>
              <a:rPr lang="cs-CZ" altLang="cs-CZ" sz="2800" baseline="30000"/>
              <a:t>3</a:t>
            </a:r>
            <a:r>
              <a:rPr lang="cs-CZ" altLang="cs-CZ" sz="2800"/>
              <a:t>  )</a:t>
            </a:r>
          </a:p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/>
              <a:t>20 – 27 % ČÁSTIC  SE MŮŽE DEPONOVAT V OBĚHOVÉM SYSTÉMU (A ORGÁNECH)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B32E0D87-BECD-4B40-A404-F8122B565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TAKÉ…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9BA6A2E8-535E-4A78-9DD2-1E9C1D322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ZVÝŠENÍ KONCENTRACÍ BENZYLALKOHOLU A L-LIMONENU =&gt;</a:t>
            </a:r>
          </a:p>
          <a:p>
            <a:pPr eaLnBrk="1" hangingPunct="1"/>
            <a:r>
              <a:rPr lang="cs-CZ" altLang="cs-CZ"/>
              <a:t>KONTAKTNÍ DERMATITIS, ERYTÉM, PRURITUS</a:t>
            </a:r>
          </a:p>
          <a:p>
            <a:pPr eaLnBrk="1" hangingPunct="1"/>
            <a:r>
              <a:rPr lang="cs-CZ" altLang="cs-CZ"/>
              <a:t>SÍPÁNÍ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23A944AE-5BDB-4F52-8BD5-9E43E65C5D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KOUŘ  Z e-CIGARET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43F714A6-4A92-4D32-9394-1ED9D3F52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NENÍ  JEN „NEŠKODNÁ“  VODNÍ PÁRA,</a:t>
            </a:r>
          </a:p>
          <a:p>
            <a:pPr eaLnBrk="1" hangingPunct="1"/>
            <a:r>
              <a:rPr lang="cs-CZ" altLang="cs-CZ"/>
              <a:t>OBSAHUJE  ŘADU  CHEMICKÝCH  ŠKODLIVIN,</a:t>
            </a:r>
          </a:p>
          <a:p>
            <a:pPr eaLnBrk="1" hangingPunct="1"/>
            <a:r>
              <a:rPr lang="cs-CZ" altLang="cs-CZ"/>
              <a:t>V MĚŘITELNÝCH - I KDYŽ VĚTŠINOU NIŽŠÍCH - KONCENTRACÍCH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1F5A02EF-EFDD-4942-A405-8BD41F2FE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POMOC PRO ODVYKÁNÍ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E3154FF0-4D81-480B-8202-6B5D7062A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 ÚSPĚŠNÉ  ZANECHÁNÍ  KOUŘENÍ MÁ UŽITÍ e-CIGARET</a:t>
            </a:r>
          </a:p>
          <a:p>
            <a:pPr eaLnBrk="1" hangingPunct="1"/>
            <a:r>
              <a:rPr lang="cs-CZ" altLang="cs-CZ"/>
              <a:t>MENŠÍ EFEKT NEŽ NNT:</a:t>
            </a:r>
          </a:p>
          <a:p>
            <a:pPr eaLnBrk="1" hangingPunct="1"/>
            <a:r>
              <a:rPr lang="cs-CZ" altLang="cs-CZ" b="1"/>
              <a:t>Meta  analýza  našla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/>
              <a:t>            OR 0.61 (95% CI 0.50 – 0.75)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/>
              <a:t>Ti, co zkusili e-cigarety mají větší riziko, že nebudou schopni přestat kouřit  (</a:t>
            </a:r>
            <a:r>
              <a:rPr lang="cs-CZ" altLang="cs-CZ" sz="2000"/>
              <a:t>Tob.Res. 2015)</a:t>
            </a:r>
            <a:endParaRPr lang="cs-CZ" altLang="cs-CZ" b="1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C:\Documents and Settings\prof. Hrubá\Plocha\Distribuce nikotinu.JPG">
            <a:extLst>
              <a:ext uri="{FF2B5EF4-FFF2-40B4-BE49-F238E27FC236}">
                <a16:creationId xmlns:a16="http://schemas.microsoft.com/office/drawing/2014/main" id="{1A9CC098-4E49-44CD-B453-A3E3CEA37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Nadpis 1">
            <a:extLst>
              <a:ext uri="{FF2B5EF4-FFF2-40B4-BE49-F238E27FC236}">
                <a16:creationId xmlns:a16="http://schemas.microsoft.com/office/drawing/2014/main" id="{3552167B-3A82-4324-A039-FEF14CBA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JINÁ STUDIE: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7FE215-5975-4AE8-96F2-6F58F90C9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PRAVIDELNÉ UŽÍVÁNÍ e-CIG ZVÝŠILO OR na 6.07</a:t>
            </a:r>
          </a:p>
          <a:p>
            <a:pPr>
              <a:defRPr/>
            </a:pPr>
            <a:r>
              <a:rPr lang="cs-CZ" dirty="0"/>
              <a:t>ŽÁDNÝ EFEKT U OBČASNÝCH NEBO OJEDINĚLÝCH UŽIVATELŮ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 err="1"/>
              <a:t>Biener</a:t>
            </a:r>
            <a:r>
              <a:rPr lang="cs-CZ" sz="2000" dirty="0"/>
              <a:t> L.,</a:t>
            </a:r>
            <a:r>
              <a:rPr lang="cs-CZ" sz="2000" dirty="0" err="1"/>
              <a:t>Hargraves</a:t>
            </a:r>
            <a:r>
              <a:rPr lang="cs-CZ" sz="2000" dirty="0"/>
              <a:t> L., Nic </a:t>
            </a:r>
            <a:r>
              <a:rPr lang="cs-CZ" sz="2000" dirty="0" err="1"/>
              <a:t>Tob</a:t>
            </a:r>
            <a:r>
              <a:rPr lang="cs-CZ" sz="2000" dirty="0"/>
              <a:t> Res. 2014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A78D59D2-C77C-4157-B1E5-C41542E0A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NA  3 ON-LINE FORECH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E495BCCA-FE79-435F-B9F9-365737902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405 RŮZNÝCH SYMPTOMŮ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78 POZITIVNÍCH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326 NEGATIVNÍCH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1 NEUTRÁLNÍ</a:t>
            </a:r>
          </a:p>
          <a:p>
            <a:pPr eaLnBrk="1" hangingPunct="1">
              <a:buFontTx/>
              <a:buChar char="-"/>
            </a:pPr>
            <a:endParaRPr lang="cs-CZ" altLang="cs-CZ"/>
          </a:p>
          <a:p>
            <a:pPr eaLnBrk="1" hangingPunct="1">
              <a:buFontTx/>
              <a:buNone/>
            </a:pPr>
            <a:r>
              <a:rPr lang="cs-CZ" altLang="cs-CZ" sz="2000" i="1"/>
              <a:t>Hua M et al. J Medical Internet Research, 2013; www.jmir.org20134e59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D04FAB66-D967-4A6A-84D8-EAB88C0BD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KOMENTÁŘE UŽIVATELŮ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8F6D90B2-7B43-47F7-8DA7-A65180B498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MÉNĚ TOXICKÉ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BEZ ZÁPACHU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SVOBODA UŽÍVÁNÍ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ŽÁDNÝ POPEL,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ŽÁDNÝ POŽÁR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ZDROJ NIKOTINU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SNIŽUJE „CRAVING“</a:t>
            </a:r>
          </a:p>
        </p:txBody>
      </p:sp>
      <p:sp>
        <p:nvSpPr>
          <p:cNvPr id="114692" name="Rectangle 4">
            <a:extLst>
              <a:ext uri="{FF2B5EF4-FFF2-40B4-BE49-F238E27FC236}">
                <a16:creationId xmlns:a16="http://schemas.microsoft.com/office/drawing/2014/main" id="{36C6E7E6-18A4-45AA-9AAC-5C85BA18D4A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ŠPATNÁ KVALITA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RYCHLÉ VYBITÍ BATERIE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MOC DRAHÉ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ŠPATNÁ CHUŤ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MÁLO INFORMACÍ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NÁVRAT  K CIGARETÁM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A46893B2-8E97-43B6-B09D-1175575F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VYNALÉZAVOST?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8AB207-77AE-4BCA-9906-FF3E09E47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Náplní e-cigaret bývá i</a:t>
            </a:r>
          </a:p>
          <a:p>
            <a:pPr>
              <a:defRPr/>
            </a:pPr>
            <a:r>
              <a:rPr lang="cs-CZ" dirty="0"/>
              <a:t>MARIHUANA</a:t>
            </a:r>
          </a:p>
          <a:p>
            <a:pPr>
              <a:defRPr/>
            </a:pPr>
            <a:r>
              <a:rPr lang="cs-CZ" dirty="0"/>
              <a:t>HEROIN</a:t>
            </a:r>
          </a:p>
          <a:p>
            <a:pPr>
              <a:defRPr/>
            </a:pPr>
            <a:r>
              <a:rPr lang="cs-CZ" dirty="0"/>
              <a:t>SMĚS OBOU (M+H)</a:t>
            </a:r>
          </a:p>
          <a:p>
            <a:pPr>
              <a:defRPr/>
            </a:pPr>
            <a:r>
              <a:rPr lang="cs-CZ" dirty="0"/>
              <a:t>HALUCINOGENY:DMT (</a:t>
            </a:r>
            <a:r>
              <a:rPr lang="cs-CZ" dirty="0" err="1"/>
              <a:t>dimetyltriptamin</a:t>
            </a: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/>
              <a:t>                                        W</a:t>
            </a:r>
            <a:r>
              <a:rPr lang="cs-CZ" sz="2400" dirty="0"/>
              <a:t>ales Online, duben 2015)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Obrázek 1">
            <a:extLst>
              <a:ext uri="{FF2B5EF4-FFF2-40B4-BE49-F238E27FC236}">
                <a16:creationId xmlns:a16="http://schemas.microsoft.com/office/drawing/2014/main" id="{AB6B4D13-6837-4632-ADFF-BF434F54D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836613"/>
            <a:ext cx="8496300" cy="57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F1E1D7AB-0047-41EE-9AED-85D893609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SNÍŽENÍ  INTENZITY  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E30DA978-F3B2-401F-B321-8B165C1B5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=POČTU DENNĚ VYKOUŘENÝCH KLASICKÝCH  CIGARET</a:t>
            </a:r>
          </a:p>
          <a:p>
            <a:pPr eaLnBrk="1" hangingPunct="1"/>
            <a:r>
              <a:rPr lang="cs-CZ" altLang="cs-CZ" sz="2800" b="1"/>
              <a:t>MÁ MENŠÍ  ZDRAVOTNÍ EFEKT NEŽ SE MYSLELO </a:t>
            </a:r>
            <a:r>
              <a:rPr lang="cs-CZ" altLang="cs-CZ" sz="2800"/>
              <a:t>(na celkovou a předčasnou úmrtnost)(Surgeon General 2014)</a:t>
            </a:r>
          </a:p>
          <a:p>
            <a:pPr eaLnBrk="1" hangingPunct="1"/>
            <a:r>
              <a:rPr lang="cs-CZ" altLang="cs-CZ" sz="2800"/>
              <a:t>PRO NÁDORY JE DŮLEŽITEJŠÍ CELKOVÁ </a:t>
            </a:r>
            <a:r>
              <a:rPr lang="cs-CZ" altLang="cs-CZ" sz="2800" b="1"/>
              <a:t>DOBA  než  INTENZITA </a:t>
            </a:r>
            <a:r>
              <a:rPr lang="cs-CZ" altLang="cs-CZ" sz="2800"/>
              <a:t> KOUŘENÍ (Doll, Peto)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B5CD9935-79C3-492F-B600-3065007DE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„DUÁLNÍ“  KOUŘENÍ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F1329BE8-F4F4-478E-821A-0EC95BC39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  VŽDY  VEDE  KE  SNÍŽENÍ POČTU KLASICKÝCH CIGARET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/>
            <a:r>
              <a:rPr lang="cs-CZ" altLang="cs-CZ"/>
              <a:t>NEVEDE K TRVAJÍCÍMU  ÚSILÍ  ZANECHAT KOUŘENÍ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C986FF87-73B6-4D9F-AACD-75DD788DA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JSOU e-CIG. MEDIKAMENT?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787B39F6-0BCE-4A08-8CA4-FD500622E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MEDICÍNSKÝ PRODUKT se posuzuje</a:t>
            </a:r>
          </a:p>
          <a:p>
            <a:pPr>
              <a:buFontTx/>
              <a:buChar char="-"/>
            </a:pPr>
            <a:r>
              <a:rPr lang="cs-CZ" altLang="cs-CZ"/>
              <a:t>podle FUNKCE (speciální pro organismus)</a:t>
            </a:r>
          </a:p>
          <a:p>
            <a:pPr>
              <a:buFontTx/>
              <a:buChar char="-"/>
            </a:pPr>
            <a:r>
              <a:rPr lang="cs-CZ" altLang="cs-CZ"/>
              <a:t>Podle PREZENTACE (výrobce deklaruje léčebné schopnosti na základě předepsaných a nákladných testů)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9C41E08D-B766-44B1-AF6B-92A68B277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E-CIGARETY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751E6D53-0187-4AD0-9B17-A4FB1AD41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Prezentovány jako ALTERNATIVA KE KOUŘENÍ (ne ke zvládnutí závislosti)</a:t>
            </a:r>
          </a:p>
          <a:p>
            <a:r>
              <a:rPr lang="cs-CZ" altLang="cs-CZ"/>
              <a:t>NIKOTIN je přijímán pro „PLEASURE“ – LÉKY NE</a:t>
            </a:r>
          </a:p>
          <a:p>
            <a:r>
              <a:rPr lang="cs-CZ" altLang="cs-CZ"/>
              <a:t>NIKOTIN je přijímán AD LIBIDUM – LÉKY JSOU DÁVKOVÁNY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39436453-849F-411E-9A7E-A7137D605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AKTUÁLNÍ ZÁVĚRY: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731C8973-44AD-44CD-B908-804A0F526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E-CIGARETY PRODUKUJÍ NIŽŠÍ MNOŽSTVÍ NĚKTERÝCH CHEMICKÝCH LÁTEK</a:t>
            </a:r>
          </a:p>
          <a:p>
            <a:pPr eaLnBrk="1" hangingPunct="1"/>
            <a:r>
              <a:rPr lang="cs-CZ" altLang="cs-CZ"/>
              <a:t>DUÁLNÍ UŽÍVÁNÍ NEVEDE K ZANECHÁNÍ KOUŘENÍ</a:t>
            </a:r>
          </a:p>
          <a:p>
            <a:pPr eaLnBrk="1" hangingPunct="1"/>
            <a:r>
              <a:rPr lang="cs-CZ" altLang="cs-CZ"/>
              <a:t>RE-NORMALIZACE KUŘÁCKÉHO CHOVÁNÍ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D124E8CE-79F9-4394-83E3-0B4F650C6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 ŘÍKAT  KUŘÁKŮM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46F42838-0E5E-46CF-96CF-4F5B9845C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MOTIVOVAT K ZANECHÁNÍ KOUŘENÍ</a:t>
            </a:r>
          </a:p>
          <a:p>
            <a:pPr eaLnBrk="1" hangingPunct="1"/>
            <a:r>
              <a:rPr lang="cs-CZ" altLang="cs-CZ"/>
              <a:t>POUŽÍVAT PROGRAM „5A“</a:t>
            </a:r>
          </a:p>
          <a:p>
            <a:pPr eaLnBrk="1" hangingPunct="1"/>
            <a:r>
              <a:rPr lang="cs-CZ" altLang="cs-CZ"/>
              <a:t>PSYCHOLOGICKÉ PORADENSTVÍ</a:t>
            </a:r>
          </a:p>
          <a:p>
            <a:pPr eaLnBrk="1" hangingPunct="1"/>
            <a:r>
              <a:rPr lang="cs-CZ" altLang="cs-CZ"/>
              <a:t>DOPORUČIT KLASICKÉ MEDIKAMENTY (NNT, bupropion, vareniklin)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AFC44934-EDB3-40E4-9708-69CB4A52B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 ŘÍKAT  o   e-CIG.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4F2E569F-D233-458E-BFA7-E01196CA9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Dým je méně toxický, ale chemické látky obsahuje</a:t>
            </a:r>
          </a:p>
          <a:p>
            <a:pPr eaLnBrk="1" hangingPunct="1"/>
            <a:r>
              <a:rPr lang="cs-CZ" altLang="cs-CZ" sz="2800"/>
              <a:t>Výroba není regulována</a:t>
            </a:r>
          </a:p>
          <a:p>
            <a:pPr eaLnBrk="1" hangingPunct="1"/>
            <a:r>
              <a:rPr lang="cs-CZ" altLang="cs-CZ" sz="2800"/>
              <a:t>Účinky na zdraví nejsou známé</a:t>
            </a:r>
          </a:p>
          <a:p>
            <a:pPr eaLnBrk="1" hangingPunct="1"/>
            <a:r>
              <a:rPr lang="cs-CZ" altLang="cs-CZ" sz="2800"/>
              <a:t>Neosvědčily se při zanechání kouření</a:t>
            </a:r>
          </a:p>
          <a:p>
            <a:pPr eaLnBrk="1" hangingPunct="1"/>
            <a:r>
              <a:rPr lang="cs-CZ" altLang="cs-CZ" sz="2800"/>
              <a:t>Nepoužívat v interiéru, v přítomnosti dětí</a:t>
            </a:r>
          </a:p>
          <a:p>
            <a:pPr eaLnBrk="1" hangingPunct="1"/>
            <a:r>
              <a:rPr lang="cs-CZ" altLang="cs-CZ" sz="2800"/>
              <a:t>Ne „duální“ kouření</a:t>
            </a:r>
          </a:p>
          <a:p>
            <a:pPr eaLnBrk="1" hangingPunct="1"/>
            <a:r>
              <a:rPr lang="cs-CZ" altLang="cs-CZ" sz="2800"/>
              <a:t>Usilovat o zanechání kouření (stanovit den D)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CA663CBB-0239-4311-B49E-999669192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ŘÍKAT - pokračování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9C6F0511-8BD1-46C3-A596-3DFFADAA4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 b="1"/>
          </a:p>
          <a:p>
            <a:pPr eaLnBrk="1" hangingPunct="1"/>
            <a:r>
              <a:rPr lang="cs-CZ" altLang="cs-CZ" sz="2800"/>
              <a:t>Varovat před možnosti otravy dětí, plničů (alimentární, transdermální), a poraněním</a:t>
            </a:r>
          </a:p>
          <a:p>
            <a:pPr eaLnBrk="1" hangingPunct="1"/>
            <a:r>
              <a:rPr lang="cs-CZ" altLang="cs-CZ" sz="2800"/>
              <a:t>Děti nerozlišují kouření klasických a e-cigaret =&gt; re-normalizace kouření</a:t>
            </a:r>
          </a:p>
          <a:p>
            <a:pPr eaLnBrk="1" hangingPunct="1"/>
            <a:r>
              <a:rPr lang="cs-CZ" altLang="cs-CZ" sz="2800"/>
              <a:t>E-cigarety neřeší behaviorální závislost</a:t>
            </a:r>
          </a:p>
          <a:p>
            <a:pPr eaLnBrk="1" hangingPunct="1"/>
            <a:r>
              <a:rPr lang="cs-CZ" altLang="cs-CZ" sz="2800"/>
              <a:t>Je nutný další výzkum účinků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Nadpis 1">
            <a:extLst>
              <a:ext uri="{FF2B5EF4-FFF2-40B4-BE49-F238E27FC236}">
                <a16:creationId xmlns:a16="http://schemas.microsoft.com/office/drawing/2014/main" id="{E90A4C52-14DD-45B1-A7F0-391917FA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NIKOTIN - GATEWAY</a:t>
            </a:r>
          </a:p>
        </p:txBody>
      </p:sp>
      <p:sp>
        <p:nvSpPr>
          <p:cNvPr id="124931" name="Zástupný symbol pro obsah 2">
            <a:extLst>
              <a:ext uri="{FF2B5EF4-FFF2-40B4-BE49-F238E27FC236}">
                <a16:creationId xmlns:a16="http://schemas.microsoft.com/office/drawing/2014/main" id="{DEDB54FB-7884-4978-A34C-CE65916DB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Hlavní roli na buněčné úrovni pro vznik závislosti má</a:t>
            </a:r>
          </a:p>
          <a:p>
            <a:r>
              <a:rPr lang="cs-CZ" altLang="cs-CZ"/>
              <a:t> TRANSKRIPCE SPECIFICKÝCH GENŮ (FOSB  a jeho izoformy)</a:t>
            </a:r>
          </a:p>
          <a:p>
            <a:r>
              <a:rPr lang="cs-CZ" altLang="cs-CZ"/>
              <a:t>JEJICH AKUMULACE VE STRIATU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0D2668D-B3CB-4542-95B8-4AF3C38F0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PRODUKCE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E9EBB23-3DAF-45DC-9CB7-88ECE6215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2003  v Číně</a:t>
            </a:r>
          </a:p>
          <a:p>
            <a:pPr eaLnBrk="1" hangingPunct="1"/>
            <a:r>
              <a:rPr lang="cs-CZ" altLang="cs-CZ"/>
              <a:t>MALÉ MANUFAKTURY, NÍZKÝ STANDARD</a:t>
            </a:r>
          </a:p>
          <a:p>
            <a:pPr eaLnBrk="1" hangingPunct="1"/>
            <a:r>
              <a:rPr lang="cs-CZ" altLang="cs-CZ"/>
              <a:t>ODCHYLKY  DEKLAROVANÝCH KONCENTRACÍ (od měření FDA)</a:t>
            </a:r>
          </a:p>
          <a:p>
            <a:pPr eaLnBrk="1" hangingPunct="1"/>
            <a:r>
              <a:rPr lang="cs-CZ" altLang="cs-CZ"/>
              <a:t>„HOME MADE“ – INDIVID. MÍCHÁNÍ SMĚSI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Nadpis 1">
            <a:extLst>
              <a:ext uri="{FF2B5EF4-FFF2-40B4-BE49-F238E27FC236}">
                <a16:creationId xmlns:a16="http://schemas.microsoft.com/office/drawing/2014/main" id="{95A09A09-C346-4E6C-969E-8506DCFC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Pokračování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0CE24E-6A2D-4483-8F4E-74B7E688D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Nikotin inhibuje enzym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800" dirty="0"/>
              <a:t>    HISTON-DE-ACETYLÁZU (HDAC) =&gt;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800" dirty="0"/>
              <a:t>    ZVÝŠENÍ ACETYLACE HISTONU =&gt;</a:t>
            </a:r>
          </a:p>
          <a:p>
            <a:pPr>
              <a:defRPr/>
            </a:pPr>
            <a:r>
              <a:rPr lang="cs-CZ" sz="2800" dirty="0"/>
              <a:t>VHODNÉ PROSTŘEDÍ PRO EXPRESI FOSB</a:t>
            </a:r>
          </a:p>
          <a:p>
            <a:pPr>
              <a:defRPr/>
            </a:pPr>
            <a:r>
              <a:rPr lang="cs-CZ" sz="2800" dirty="0"/>
              <a:t>HYPERACETYLACE ZVYŠUJE ÚČINKY DALŠÍCH DROG</a:t>
            </a:r>
          </a:p>
          <a:p>
            <a:pPr>
              <a:defRPr/>
            </a:pPr>
            <a:r>
              <a:rPr lang="cs-CZ" sz="2800" dirty="0"/>
              <a:t>VYSVĚTLUJE UŽÍVÁNÍ DROG V URČITÝCH SEKVENCÍCH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Nadpis 1">
            <a:extLst>
              <a:ext uri="{FF2B5EF4-FFF2-40B4-BE49-F238E27FC236}">
                <a16:creationId xmlns:a16="http://schemas.microsoft.com/office/drawing/2014/main" id="{66C8A47A-DE4C-4E45-8006-3A3A46F6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NIKOTIN JE GATEWAY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8B387A-F491-41BF-AF29-8C6DC6653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I V E-CIGARETÁCH (distribuce čistého nikotinu) u PRVOUŽIVATELŮ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I  PŘI  PASIVNÍM  KOUŘENÍ</a:t>
            </a:r>
          </a:p>
          <a:p>
            <a:pPr>
              <a:defRPr/>
            </a:pP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200" dirty="0"/>
              <a:t>Kandel ER, Kandel DB. A </a:t>
            </a:r>
            <a:r>
              <a:rPr lang="cs-CZ" sz="1200" dirty="0" err="1"/>
              <a:t>molecular</a:t>
            </a:r>
            <a:r>
              <a:rPr lang="cs-CZ" sz="1200" dirty="0"/>
              <a:t> </a:t>
            </a:r>
            <a:r>
              <a:rPr lang="cs-CZ" sz="1200" dirty="0" err="1"/>
              <a:t>basis</a:t>
            </a:r>
            <a:r>
              <a:rPr lang="cs-CZ" sz="1200" dirty="0"/>
              <a:t> </a:t>
            </a:r>
            <a:r>
              <a:rPr lang="cs-CZ" sz="1200" dirty="0" err="1"/>
              <a:t>for</a:t>
            </a:r>
            <a:r>
              <a:rPr lang="cs-CZ" sz="1200" dirty="0"/>
              <a:t> </a:t>
            </a:r>
            <a:r>
              <a:rPr lang="cs-CZ" sz="1200" dirty="0" err="1"/>
              <a:t>nicotine</a:t>
            </a:r>
            <a:r>
              <a:rPr lang="cs-CZ" sz="1200" dirty="0"/>
              <a:t> as a </a:t>
            </a:r>
            <a:r>
              <a:rPr lang="cs-CZ" sz="1200" dirty="0" err="1"/>
              <a:t>gateway</a:t>
            </a:r>
            <a:r>
              <a:rPr lang="cs-CZ" sz="1200" dirty="0"/>
              <a:t> </a:t>
            </a:r>
            <a:r>
              <a:rPr lang="cs-CZ" sz="1200" dirty="0" err="1"/>
              <a:t>grug</a:t>
            </a:r>
            <a:r>
              <a:rPr lang="cs-CZ" sz="1200" dirty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200" dirty="0"/>
              <a:t>NEJM 2014?Sept.4; 371:932-943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Nadpis 1">
            <a:extLst>
              <a:ext uri="{FF2B5EF4-FFF2-40B4-BE49-F238E27FC236}">
                <a16:creationId xmlns:a16="http://schemas.microsoft.com/office/drawing/2014/main" id="{7C90CF44-71CD-46E4-8929-AEF0656A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EPIGENETICKÝ KARCINOGEN</a:t>
            </a:r>
          </a:p>
        </p:txBody>
      </p:sp>
      <p:sp>
        <p:nvSpPr>
          <p:cNvPr id="128003" name="Zástupný symbol pro obsah 2">
            <a:extLst>
              <a:ext uri="{FF2B5EF4-FFF2-40B4-BE49-F238E27FC236}">
                <a16:creationId xmlns:a16="http://schemas.microsoft.com/office/drawing/2014/main" id="{2E01DEB4-A78D-4A08-9D75-798C04700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INHIBICE APOPTÓZY</a:t>
            </a:r>
          </a:p>
          <a:p>
            <a:r>
              <a:rPr lang="cs-CZ" altLang="cs-CZ"/>
              <a:t>REVASKULARIZACE NÁDOROVÉ TKÁNĚ</a:t>
            </a:r>
          </a:p>
          <a:p>
            <a:r>
              <a:rPr lang="cs-CZ" altLang="cs-CZ"/>
              <a:t>SNÍŽENÍ BUNĚČNÉ ADHERENCE =&gt; METASTÁZY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Nadpis 1">
            <a:extLst>
              <a:ext uri="{FF2B5EF4-FFF2-40B4-BE49-F238E27FC236}">
                <a16:creationId xmlns:a16="http://schemas.microsoft.com/office/drawing/2014/main" id="{B881C468-6AFB-44E7-A207-7D960F3EA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NIKOTIN v INICIACI CA?</a:t>
            </a:r>
          </a:p>
        </p:txBody>
      </p:sp>
      <p:sp>
        <p:nvSpPr>
          <p:cNvPr id="129027" name="Zástupný symbol pro obsah 2">
            <a:extLst>
              <a:ext uri="{FF2B5EF4-FFF2-40B4-BE49-F238E27FC236}">
                <a16:creationId xmlns:a16="http://schemas.microsoft.com/office/drawing/2014/main" id="{007D5391-B727-4445-B9E5-6E5F3D4D0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ČÁSTEČNÝ METABOLISMUS NA NNK</a:t>
            </a:r>
          </a:p>
          <a:p>
            <a:r>
              <a:rPr lang="cs-CZ" altLang="cs-CZ"/>
              <a:t>ZVÝŠENÁ TVORBA VOLNÝCH RADIKÁLŮ  V  KONTAKTOVANÉ  TKÁNI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Nadpis 1">
            <a:extLst>
              <a:ext uri="{FF2B5EF4-FFF2-40B4-BE49-F238E27FC236}">
                <a16:creationId xmlns:a16="http://schemas.microsoft.com/office/drawing/2014/main" id="{73D69602-E35E-43BD-95A0-1C2D21C5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PRENATÁLNÍ  EXPOZICE</a:t>
            </a:r>
          </a:p>
        </p:txBody>
      </p:sp>
      <p:sp>
        <p:nvSpPr>
          <p:cNvPr id="130051" name="Zástupný symbol pro obsah 2">
            <a:extLst>
              <a:ext uri="{FF2B5EF4-FFF2-40B4-BE49-F238E27FC236}">
                <a16:creationId xmlns:a16="http://schemas.microsoft.com/office/drawing/2014/main" id="{02B3A39A-6500-4AE0-B271-EEE19C0A2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FETAL ORIGIN of CVD (PROGRAMING)</a:t>
            </a:r>
          </a:p>
          <a:p>
            <a:r>
              <a:rPr lang="cs-CZ" altLang="cs-CZ"/>
              <a:t>NEUROTERATOGEN (ADHD)</a:t>
            </a:r>
          </a:p>
          <a:p>
            <a:r>
              <a:rPr lang="cs-CZ" altLang="cs-CZ"/>
              <a:t>SIDS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666A5A9B-ECB8-4F09-B75A-967D482D6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ŘEŠIT  NÁMITKY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1D79F11F-DB27-4D8B-B6E4-16861453E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NIKOTIN DO e-CIGARET JE EXTRAHOVÁN Z TABÁKU PODOBNĚ JAKO NIKOTIN PRO NÁHRADNÍ NIKOTINOVOU TERAPII</a:t>
            </a:r>
          </a:p>
          <a:p>
            <a:pPr eaLnBrk="1" hangingPunct="1"/>
            <a:r>
              <a:rPr lang="cs-CZ" altLang="cs-CZ" sz="2400"/>
              <a:t>JE MNOHO DRUHŮ e-CIGARET S ODLIŠNOU FUNKCÍ a OBSAHEM =&gt; TO i ZPŮSOB KOUŘENÍ e-CIGARET OVLIVŇUJE PŘÍJEM NIKOTINU</a:t>
            </a:r>
          </a:p>
          <a:p>
            <a:pPr eaLnBrk="1" hangingPunct="1"/>
            <a:r>
              <a:rPr lang="cs-CZ" altLang="cs-CZ" sz="2400" b="1"/>
              <a:t>JE  NUTNÝ  PRECIZNÍ  VÝZKUM!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2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1200"/>
              <a:t>Hitchman SC et al.Electronic cigarettes: time for an accurate and evidence-based debate. Addiction 2014; 109:867-868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Nadpis 1">
            <a:extLst>
              <a:ext uri="{FF2B5EF4-FFF2-40B4-BE49-F238E27FC236}">
                <a16:creationId xmlns:a16="http://schemas.microsoft.com/office/drawing/2014/main" id="{17628954-C6EC-4392-AE91-DD14B85E2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E-cigarety rozdělily svět</a:t>
            </a:r>
          </a:p>
        </p:txBody>
      </p:sp>
      <p:sp>
        <p:nvSpPr>
          <p:cNvPr id="132099" name="Zástupný symbol pro obsah 2">
            <a:extLst>
              <a:ext uri="{FF2B5EF4-FFF2-40B4-BE49-F238E27FC236}">
                <a16:creationId xmlns:a16="http://schemas.microsoft.com/office/drawing/2014/main" id="{4AC70FAD-0DEC-4EB8-B47D-E6BC4165C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BOJ FARMACEUTICKÝCH a TABÁKOVÝCH  FIREM</a:t>
            </a:r>
          </a:p>
          <a:p>
            <a:r>
              <a:rPr lang="cs-CZ" altLang="cs-CZ"/>
              <a:t>LÉK: MUSÍ PROJÍT NÁROČNÝM TESTOVÁNÍM, PO ZÍSKÁNÍ LICENCE SE NESMÍ ZMĚNIT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Nadpis 1">
            <a:extLst>
              <a:ext uri="{FF2B5EF4-FFF2-40B4-BE49-F238E27FC236}">
                <a16:creationId xmlns:a16="http://schemas.microsoft.com/office/drawing/2014/main" id="{EDC29F4D-6EA4-452F-8198-BA5A4428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Regulovat jako tabák?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54E6A5-82A5-4F43-9761-7BBFC7AA1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E-CIGARETY:</a:t>
            </a:r>
          </a:p>
          <a:p>
            <a:pPr>
              <a:buFontTx/>
              <a:buChar char="-"/>
              <a:defRPr/>
            </a:pPr>
            <a:r>
              <a:rPr lang="cs-CZ" sz="2800" dirty="0"/>
              <a:t>VYPADAJÍ JAKO CIGARETY</a:t>
            </a:r>
          </a:p>
          <a:p>
            <a:pPr>
              <a:buFontTx/>
              <a:buChar char="-"/>
              <a:defRPr/>
            </a:pPr>
            <a:r>
              <a:rPr lang="cs-CZ" sz="2800" dirty="0"/>
              <a:t>KOUŘÍ SE JAKO CIGARETY</a:t>
            </a:r>
          </a:p>
          <a:p>
            <a:pPr>
              <a:buFontTx/>
              <a:buChar char="-"/>
              <a:defRPr/>
            </a:pPr>
            <a:r>
              <a:rPr lang="cs-CZ" sz="2800" dirty="0"/>
              <a:t>JSOU NÁVYKOVÉ JAKO CIGARETY</a:t>
            </a:r>
          </a:p>
          <a:p>
            <a:pPr>
              <a:buFontTx/>
              <a:buChar char="-"/>
              <a:defRPr/>
            </a:pPr>
            <a:r>
              <a:rPr lang="cs-CZ" sz="2800" dirty="0"/>
              <a:t>NAZÝVAJÍ SE „CIGARETY“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800" b="1" dirty="0"/>
              <a:t>TAK PROČ JE NEREGULOVAT JAKO CIGARETY?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200" dirty="0" err="1"/>
              <a:t>s.Veeraraghavan</a:t>
            </a:r>
            <a:r>
              <a:rPr lang="cs-CZ" sz="1200" dirty="0"/>
              <a:t>: Up in E.-</a:t>
            </a:r>
            <a:r>
              <a:rPr lang="cs-CZ" sz="1200" dirty="0" err="1"/>
              <a:t>smoke</a:t>
            </a:r>
            <a:r>
              <a:rPr lang="cs-CZ" sz="1200" dirty="0"/>
              <a:t>? </a:t>
            </a:r>
            <a:r>
              <a:rPr lang="cs-CZ" sz="1200"/>
              <a:t>(2014)</a:t>
            </a:r>
            <a:endParaRPr lang="cs-CZ" sz="12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800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0C5F8C40-DB2E-43C2-B87C-EA30E1B32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SOUČASNÁ  REGULACE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274D7F2A-4234-4FE3-A4B0-8BC1E32981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ZÁKAZ</a:t>
            </a:r>
            <a:r>
              <a:rPr lang="cs-CZ" altLang="cs-CZ" sz="2800"/>
              <a:t>:</a:t>
            </a:r>
            <a:r>
              <a:rPr lang="cs-CZ" altLang="cs-CZ"/>
              <a:t> </a:t>
            </a:r>
            <a:r>
              <a:rPr lang="cs-CZ" altLang="cs-CZ" sz="2000"/>
              <a:t>Brazilie, Singapore, Kanada, Seychelly, Uruguay</a:t>
            </a:r>
          </a:p>
          <a:p>
            <a:pPr eaLnBrk="1" hangingPunct="1"/>
            <a:r>
              <a:rPr lang="cs-CZ" altLang="cs-CZ" sz="2400"/>
              <a:t>USA</a:t>
            </a:r>
            <a:r>
              <a:rPr lang="cs-CZ" altLang="cs-CZ"/>
              <a:t>: </a:t>
            </a:r>
            <a:r>
              <a:rPr lang="cs-CZ" altLang="cs-CZ" sz="2000"/>
              <a:t>není jednotná, státní/ městské úrovně</a:t>
            </a:r>
          </a:p>
          <a:p>
            <a:pPr eaLnBrk="1" hangingPunct="1"/>
            <a:r>
              <a:rPr lang="cs-CZ" altLang="cs-CZ" sz="2400" b="1"/>
              <a:t>EU: revize EU Tobacco Product Directive (únor 2014):</a:t>
            </a:r>
          </a:p>
          <a:p>
            <a:pPr eaLnBrk="1" hangingPunct="1">
              <a:buFontTx/>
              <a:buChar char="-"/>
            </a:pPr>
            <a:r>
              <a:rPr lang="cs-CZ" altLang="cs-CZ" sz="2400"/>
              <a:t>obsah nikotinu do 20 mg/ml = tabákový výrobek</a:t>
            </a:r>
          </a:p>
          <a:p>
            <a:pPr eaLnBrk="1" hangingPunct="1">
              <a:buFontTx/>
              <a:buChar char="-"/>
            </a:pPr>
            <a:r>
              <a:rPr lang="cs-CZ" altLang="cs-CZ" sz="2400"/>
              <a:t>Vyšší obsah nikotinu = farmaceutický produkt</a:t>
            </a:r>
          </a:p>
          <a:p>
            <a:pPr eaLnBrk="1" hangingPunct="1">
              <a:buFontTx/>
              <a:buChar char="-"/>
            </a:pPr>
            <a:r>
              <a:rPr lang="cs-CZ" altLang="cs-CZ" sz="2400"/>
              <a:t>Seznam ingrediencí, zdravotní varování na obalu</a:t>
            </a:r>
          </a:p>
          <a:p>
            <a:pPr eaLnBrk="1" hangingPunct="1">
              <a:buFontTx/>
              <a:buChar char="-"/>
            </a:pPr>
            <a:r>
              <a:rPr lang="cs-CZ" altLang="cs-CZ" sz="2400"/>
              <a:t>Měnitelné cartridge s obsahem 2 ml povoleny (možný dodatečný zákaz v celé EU při odmítnutí ve 3 zemích)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C6E28AD2-43C6-44E6-BB06-F28FDDE13A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DOPORUČENÍ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12D8765C-19BD-46CE-9233-FFF6DB3CF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Zákaz kouření </a:t>
            </a:r>
            <a:r>
              <a:rPr lang="cs-CZ" altLang="cs-CZ" sz="2800"/>
              <a:t>e-cig. všude, kde se nesmí kouřit</a:t>
            </a:r>
          </a:p>
          <a:p>
            <a:pPr eaLnBrk="1" hangingPunct="1"/>
            <a:r>
              <a:rPr lang="cs-CZ" altLang="cs-CZ" sz="2800" b="1"/>
              <a:t>Zákaz prodeje</a:t>
            </a:r>
            <a:r>
              <a:rPr lang="cs-CZ" altLang="cs-CZ" sz="2800"/>
              <a:t> těm, kdo nemohou kupovat klasické tabákové výrobky</a:t>
            </a:r>
          </a:p>
          <a:p>
            <a:pPr eaLnBrk="1" hangingPunct="1"/>
            <a:r>
              <a:rPr lang="cs-CZ" altLang="cs-CZ" sz="2800" b="1"/>
              <a:t>Zákaz reklamy </a:t>
            </a:r>
            <a:r>
              <a:rPr lang="cs-CZ" altLang="cs-CZ" sz="2800"/>
              <a:t>stejný jako u klasických tabákových výrobků</a:t>
            </a:r>
          </a:p>
          <a:p>
            <a:pPr eaLnBrk="1" hangingPunct="1"/>
            <a:r>
              <a:rPr lang="cs-CZ" altLang="cs-CZ" sz="2800" b="1"/>
              <a:t>Zákaz</a:t>
            </a:r>
            <a:r>
              <a:rPr lang="cs-CZ" altLang="cs-CZ" sz="2800"/>
              <a:t> všech způsobů </a:t>
            </a:r>
            <a:r>
              <a:rPr lang="cs-CZ" altLang="cs-CZ" sz="2800" b="1"/>
              <a:t>nabídky </a:t>
            </a:r>
            <a:r>
              <a:rPr lang="cs-CZ" altLang="cs-CZ" sz="2800"/>
              <a:t>podporující duální kouření</a:t>
            </a:r>
          </a:p>
          <a:p>
            <a:pPr eaLnBrk="1" hangingPunct="1"/>
            <a:r>
              <a:rPr lang="cs-CZ" altLang="cs-CZ" sz="2800" b="1"/>
              <a:t>Zdravotní varování, bezpečná balení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EED97079-EE2D-4E4A-ACAA-7155B0653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  ČR: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C9810E59-33BA-4A6E-A23E-63F2D1EBA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PRVNĚ V r. 2007 (fi Gold Drive)</a:t>
            </a:r>
          </a:p>
          <a:p>
            <a:r>
              <a:rPr lang="cs-CZ" altLang="cs-CZ"/>
              <a:t>V r. 2008 PRODÁNO CCA 600 SAD</a:t>
            </a:r>
          </a:p>
          <a:p>
            <a:r>
              <a:rPr lang="cs-CZ" altLang="cs-CZ"/>
              <a:t>V R. 2012 UŽ 13.000 SAD</a:t>
            </a:r>
          </a:p>
          <a:p>
            <a:r>
              <a:rPr lang="cs-CZ" altLang="cs-CZ"/>
              <a:t>PRAVIELNĚ KOUŘÍ E-CIG. asi 20-30 tisíc lidí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03C63019-72DC-4CA0-94C3-D2F2D7571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DOPORUČENÍ - pokračování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E074CA80-77DF-4D1B-9A45-76622C6C8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Zákaz </a:t>
            </a:r>
            <a:r>
              <a:rPr lang="cs-CZ" altLang="cs-CZ" sz="2800"/>
              <a:t>používání vonných </a:t>
            </a:r>
            <a:r>
              <a:rPr lang="cs-CZ" altLang="cs-CZ" sz="2800" b="1"/>
              <a:t>aditiv</a:t>
            </a:r>
            <a:r>
              <a:rPr lang="cs-CZ" altLang="cs-CZ" sz="2800"/>
              <a:t> (cukroví, alkohol)</a:t>
            </a:r>
          </a:p>
          <a:p>
            <a:pPr eaLnBrk="1" hangingPunct="1"/>
            <a:r>
              <a:rPr lang="cs-CZ" altLang="cs-CZ" sz="2800" b="1"/>
              <a:t>Zákaz</a:t>
            </a:r>
            <a:r>
              <a:rPr lang="cs-CZ" altLang="cs-CZ" sz="2800"/>
              <a:t> </a:t>
            </a:r>
            <a:r>
              <a:rPr lang="cs-CZ" altLang="cs-CZ" sz="2800" b="1"/>
              <a:t>propagace</a:t>
            </a:r>
            <a:r>
              <a:rPr lang="cs-CZ" altLang="cs-CZ" sz="2800"/>
              <a:t> jako prostředku </a:t>
            </a:r>
            <a:r>
              <a:rPr lang="cs-CZ" altLang="cs-CZ" sz="2800" b="1"/>
              <a:t>odvykání kouření</a:t>
            </a:r>
          </a:p>
          <a:p>
            <a:pPr eaLnBrk="1" hangingPunct="1"/>
            <a:r>
              <a:rPr lang="cs-CZ" altLang="cs-CZ" sz="2800" b="1"/>
              <a:t>Zákaz propagace „zdravějšího“ kouření</a:t>
            </a:r>
          </a:p>
          <a:p>
            <a:pPr eaLnBrk="1" hangingPunct="1"/>
            <a:r>
              <a:rPr lang="cs-CZ" altLang="cs-CZ" sz="2800" b="1"/>
              <a:t>Stanovení standardů regulace ingrediencí a funkčnosti</a:t>
            </a:r>
          </a:p>
          <a:p>
            <a:pPr eaLnBrk="1" hangingPunct="1"/>
            <a:r>
              <a:rPr lang="cs-CZ" altLang="cs-CZ" sz="2800" b="1"/>
              <a:t>SPOLEČNĚ S OPATŘENÍMI PROTI KLASICKÝM TABÁKOVÝM VÝROBKŮM 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Nadpis 1">
            <a:extLst>
              <a:ext uri="{FF2B5EF4-FFF2-40B4-BE49-F238E27FC236}">
                <a16:creationId xmlns:a16="http://schemas.microsoft.com/office/drawing/2014/main" id="{242A83CC-4AF5-4C19-9775-54B2C1DA4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AKTUÁLNÍ  REVIEW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C651E1-DEBE-4C95-8070-C644A2C4A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O ZDRAVOTNÍCH ÚČINCÍCH e-CIGARET:</a:t>
            </a:r>
          </a:p>
          <a:p>
            <a:pPr>
              <a:defRPr/>
            </a:pPr>
            <a:r>
              <a:rPr lang="cs-CZ" sz="2400" dirty="0"/>
              <a:t>Vzhledem k malému počtu studií</a:t>
            </a:r>
          </a:p>
          <a:p>
            <a:pPr>
              <a:defRPr/>
            </a:pPr>
            <a:r>
              <a:rPr lang="cs-CZ" sz="2400" dirty="0"/>
              <a:t>Metodickým problémům</a:t>
            </a:r>
          </a:p>
          <a:p>
            <a:pPr>
              <a:defRPr/>
            </a:pPr>
            <a:r>
              <a:rPr lang="cs-CZ" sz="2400" dirty="0"/>
              <a:t>Závažným konfliktům zájmu publikujících</a:t>
            </a:r>
          </a:p>
          <a:p>
            <a:pPr>
              <a:defRPr/>
            </a:pPr>
            <a:r>
              <a:rPr lang="cs-CZ" sz="2400" dirty="0"/>
              <a:t>Rozdílným výsledkům</a:t>
            </a:r>
          </a:p>
          <a:p>
            <a:pPr>
              <a:defRPr/>
            </a:pPr>
            <a:r>
              <a:rPr lang="cs-CZ" sz="2400" dirty="0"/>
              <a:t>Chybění dlouhodobého sledování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/>
              <a:t>MOHOU BÝT POKLÁDÁNY ZA ŠKODLIVÉ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600" dirty="0"/>
              <a:t>Public Med. 2014; 69: 248 - 260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C65C992C-063E-4FD0-8C90-7FC32E980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PROBLÉMY VÝZKUMU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315BA76E-1432-425E-9EB5-B0CA01166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Nedodržení deklarovaných údajů o složení</a:t>
            </a:r>
          </a:p>
          <a:p>
            <a:r>
              <a:rPr lang="cs-CZ" altLang="cs-CZ"/>
              <a:t>Možnost tvorby vlastních směsí</a:t>
            </a:r>
          </a:p>
          <a:p>
            <a:r>
              <a:rPr lang="cs-CZ" altLang="cs-CZ"/>
              <a:t>Možnost změn teploty zahřívání i koncentrace chemických škodlivin</a:t>
            </a:r>
          </a:p>
          <a:p>
            <a:r>
              <a:rPr lang="cs-CZ" altLang="cs-CZ"/>
              <a:t>Rozdílný „intake“ podle způsobů kouření </a:t>
            </a:r>
          </a:p>
          <a:p>
            <a:r>
              <a:rPr lang="cs-CZ" altLang="cs-CZ"/>
              <a:t>Duální kouření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Nadpis 1">
            <a:extLst>
              <a:ext uri="{FF2B5EF4-FFF2-40B4-BE49-F238E27FC236}">
                <a16:creationId xmlns:a16="http://schemas.microsoft.com/office/drawing/2014/main" id="{A5541C53-93CB-4D9F-81FE-3F39F4EE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E- cigarety,</a:t>
            </a:r>
          </a:p>
        </p:txBody>
      </p:sp>
      <p:sp>
        <p:nvSpPr>
          <p:cNvPr id="139267" name="Zástupný symbol pro obsah 2">
            <a:extLst>
              <a:ext uri="{FF2B5EF4-FFF2-40B4-BE49-F238E27FC236}">
                <a16:creationId xmlns:a16="http://schemas.microsoft.com/office/drawing/2014/main" id="{0543A03B-F64D-4807-B885-1DAF7A1C0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Tento „young bastard“ byly rychle legalizovány;</a:t>
            </a:r>
          </a:p>
          <a:p>
            <a:r>
              <a:rPr lang="cs-CZ" altLang="cs-CZ"/>
              <a:t>Nikotin + esence jsou skvělou kombinací</a:t>
            </a:r>
          </a:p>
          <a:p>
            <a:r>
              <a:rPr lang="cs-CZ" altLang="cs-CZ"/>
              <a:t>Taktika: získat mládež</a:t>
            </a:r>
          </a:p>
          <a:p>
            <a:r>
              <a:rPr lang="cs-CZ" altLang="cs-CZ"/>
              <a:t>2010 J.Depp užil e-cig. V „The Tourist“; dnes jsou lidé raději turisty než cowboys </a:t>
            </a:r>
          </a:p>
          <a:p>
            <a:r>
              <a:rPr lang="cs-CZ" altLang="cs-CZ"/>
              <a:t>Politici jsou výborní spojenci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Nadpis 1">
            <a:extLst>
              <a:ext uri="{FF2B5EF4-FFF2-40B4-BE49-F238E27FC236}">
                <a16:creationId xmlns:a16="http://schemas.microsoft.com/office/drawing/2014/main" id="{2705EC09-53EB-4AF9-8922-44890618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Tabákový průmysl</a:t>
            </a:r>
          </a:p>
        </p:txBody>
      </p:sp>
      <p:sp>
        <p:nvSpPr>
          <p:cNvPr id="140291" name="Zástupný symbol pro obsah 2">
            <a:extLst>
              <a:ext uri="{FF2B5EF4-FFF2-40B4-BE49-F238E27FC236}">
                <a16:creationId xmlns:a16="http://schemas.microsoft.com/office/drawing/2014/main" id="{A274C680-61DB-4A15-9561-E14577ED9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Zformoval veřejné mínění, jak přeměnit</a:t>
            </a:r>
          </a:p>
          <a:p>
            <a:r>
              <a:rPr lang="cs-CZ" altLang="cs-CZ"/>
              <a:t>ADIKTIVNÍ KARCINOGEN (nikotin)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/>
              <a:t>                NA ŽIVOTNÍ STYL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/>
              <a:t>Rozdělil veřejnost i odborníky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/>
              <a:t>Přiznal zdravotní poškození kuřáků i exponovaných nekuřáků a DEKLARUJE BEZPEČNĚJŠÍ KOUŘENÍ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Nadpis 1">
            <a:extLst>
              <a:ext uri="{FF2B5EF4-FFF2-40B4-BE49-F238E27FC236}">
                <a16:creationId xmlns:a16="http://schemas.microsoft.com/office/drawing/2014/main" id="{C64B38D3-F64C-4B12-AA0F-B2C7BEAC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ZÁVĚR</a:t>
            </a:r>
          </a:p>
        </p:txBody>
      </p:sp>
      <p:sp>
        <p:nvSpPr>
          <p:cNvPr id="125955" name="Zástupný symbol pro obsah 2">
            <a:extLst>
              <a:ext uri="{FF2B5EF4-FFF2-40B4-BE49-F238E27FC236}">
                <a16:creationId xmlns:a16="http://schemas.microsoft.com/office/drawing/2014/main" id="{1297AE73-9534-47E2-A3B7-7C5585D48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JDE O MULTIMILIONOVÝ DOLAROVÝ OBCHOD;</a:t>
            </a:r>
          </a:p>
          <a:p>
            <a:pPr>
              <a:defRPr/>
            </a:pPr>
            <a:r>
              <a:rPr lang="cs-CZ" altLang="cs-CZ" dirty="0"/>
              <a:t>Trvalo desítky let, než lékařská komunita poznala a akceptovala, že cigarety jsou největší zdravotní riziko; </a:t>
            </a:r>
          </a:p>
          <a:p>
            <a:pPr>
              <a:defRPr/>
            </a:pPr>
            <a:r>
              <a:rPr lang="cs-CZ" altLang="cs-CZ" dirty="0"/>
              <a:t>NESMÍME UDĚLAT STEJNOU CHYBU U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/>
              <a:t>                       </a:t>
            </a:r>
            <a:r>
              <a:rPr lang="cs-CZ" altLang="cs-CZ" dirty="0"/>
              <a:t>e-CIGARET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4922AE38-001A-4DF3-9C37-60FC789FA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Tom Frieden – ředitel US CDC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72243E18-F218-47A3-9436-165134C6A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i="1"/>
              <a:t>If they get another generation of kids more hooked on  nicotine and more likely to smoke cigarettes,</a:t>
            </a:r>
          </a:p>
          <a:p>
            <a:pPr eaLnBrk="1" hangingPunct="1"/>
            <a:r>
              <a:rPr lang="cs-CZ" altLang="cs-CZ"/>
              <a:t>THAT´S MORE HARM THAN GOOD</a:t>
            </a:r>
          </a:p>
          <a:p>
            <a:pPr eaLnBrk="1" hangingPunct="1"/>
            <a:r>
              <a:rPr lang="cs-CZ" altLang="cs-CZ"/>
              <a:t>Jestli dostanou další generaci dětí, aby kouřila a byla svázána nikotinem,</a:t>
            </a:r>
          </a:p>
          <a:p>
            <a:pPr eaLnBrk="1" hangingPunct="1"/>
            <a:r>
              <a:rPr lang="cs-CZ" altLang="cs-CZ"/>
              <a:t>JE TO SPÍŠ ŠPATNÉ  NEŽ DOBRÉ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A40A6C92-A9A9-4318-818D-004180742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Tom Frieden: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B8E4B6AE-77FF-442A-8206-CF7E62676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i="1"/>
              <a:t>If they get smokers who would like to quit to keep smoking instead quitting</a:t>
            </a:r>
          </a:p>
          <a:p>
            <a:pPr eaLnBrk="1" hangingPunct="1"/>
            <a:r>
              <a:rPr lang="cs-CZ" altLang="cs-CZ"/>
              <a:t>THAT´S MORE HARM THAN GOOD</a:t>
            </a:r>
          </a:p>
          <a:p>
            <a:pPr eaLnBrk="1" hangingPunct="1"/>
            <a:r>
              <a:rPr lang="cs-CZ" altLang="cs-CZ"/>
              <a:t>Jestli přinutí kuřáky, kteří by chtěli přestat kouřit, aby kouřili dál,</a:t>
            </a:r>
          </a:p>
          <a:p>
            <a:pPr eaLnBrk="1" hangingPunct="1"/>
            <a:r>
              <a:rPr lang="cs-CZ" altLang="cs-CZ"/>
              <a:t>JE TO SPÍŠ ŠPATNÉ NEŽ DOBRÉ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5D8A7CC5-D3E2-4598-9185-24A8C0357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Tom Frieden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53C3FE51-D884-4E8E-9326-C00606FB1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i="1"/>
              <a:t>If they get ex-smokers who have been off nicotine to go back on nicotine and then back to cigarettes,</a:t>
            </a:r>
          </a:p>
          <a:p>
            <a:pPr eaLnBrk="1" hangingPunct="1"/>
            <a:r>
              <a:rPr lang="cs-CZ" altLang="cs-CZ"/>
              <a:t>THAT´S MORE HARM THAN GOOD</a:t>
            </a:r>
          </a:p>
          <a:p>
            <a:pPr eaLnBrk="1" hangingPunct="1"/>
            <a:r>
              <a:rPr lang="cs-CZ" altLang="cs-CZ"/>
              <a:t>Jestli dostanou bývalé kuřáky, kteří se zbavili nikotinu, aby se opět k nikotinu a cigaretám vrátili,</a:t>
            </a:r>
          </a:p>
          <a:p>
            <a:pPr eaLnBrk="1" hangingPunct="1"/>
            <a:r>
              <a:rPr lang="cs-CZ" altLang="cs-CZ"/>
              <a:t>JE TO SPÍŠ ŠPATNÉ NEŽ DOBRÉ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4F13B753-1F9D-4E35-B604-A5B840652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Tom Frieden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3E4DF7D3-7E62-45A1-91B5-42DCCBDE4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i="1"/>
              <a:t>If they get people who want to quit smoking and would have taken medicines to think e-cigarettes are going to help, but they don´t,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THAT´S MORE HARM THAN GOOD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Jestli přesvědčí lidi, kteří chtějí přestat kouřit, že uvěří, že e-cigarety jim pomohou, ale to ony nedokáží,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JE TO SPÍŠ ŠPATNÉ NEŽ DOBRÉ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338DF577-7B7F-468D-9043-8C68ADE23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Alain Braillon, 2014:	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893DFB5B-8403-4F26-AA58-C7A4AD305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„The e-cigarette, a young bastard, has been rapidly legitimated. </a:t>
            </a:r>
            <a:r>
              <a:rPr lang="cs-CZ" altLang="cs-CZ" b="1"/>
              <a:t>The tobacco industry is now buying e-cigarette companies,</a:t>
            </a:r>
            <a:r>
              <a:rPr lang="cs-CZ" altLang="cs-CZ"/>
              <a:t> expecting a new entrance in addiction“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2F4BA159-5559-46E1-90A0-C1B6F3370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Tom Frieden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BC04CD12-E90A-46E5-A79B-1C6D41437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If they re-glamorize smoking,</a:t>
            </a:r>
          </a:p>
          <a:p>
            <a:pPr eaLnBrk="1" hangingPunct="1"/>
            <a:r>
              <a:rPr lang="cs-CZ" altLang="cs-CZ"/>
              <a:t>THAT´S MORE HARM THAN GOOD</a:t>
            </a:r>
          </a:p>
          <a:p>
            <a:pPr eaLnBrk="1" hangingPunct="1"/>
            <a:r>
              <a:rPr lang="cs-CZ" altLang="cs-CZ"/>
              <a:t>Jestli znovu vrátí dojem, že kouření má magický půvab,</a:t>
            </a:r>
          </a:p>
          <a:p>
            <a:pPr eaLnBrk="1" hangingPunct="1"/>
            <a:r>
              <a:rPr lang="cs-CZ" altLang="cs-CZ"/>
              <a:t>JE TO SPÍŠ ŠPATNÉ NEŽ DOBRÉ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1400"/>
              <a:t>Los Angeles Times, April 29, 2014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EC9D1EE4-9DDE-44C0-A4B6-415F972F9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ZÁVĚR  1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0BA41D89-2924-4A10-B271-40C039C77C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E-CIGARETY JSOU VNÍMÁNY JAKO BEZPEČNÉ KOUŘENÍ</a:t>
            </a:r>
          </a:p>
          <a:p>
            <a:pPr eaLnBrk="1" hangingPunct="1"/>
            <a:r>
              <a:rPr lang="cs-CZ" altLang="cs-CZ"/>
              <a:t>NUTNO POTVRDIT NEBO VYVRÁTIT SERIÓZNÍM VÝZKUMEM</a:t>
            </a:r>
          </a:p>
          <a:p>
            <a:pPr eaLnBrk="1" hangingPunct="1"/>
            <a:r>
              <a:rPr lang="cs-CZ" altLang="cs-CZ"/>
              <a:t>UŽÍVÁNÍ SNIŽUJE OBECNOU SNAHU O REDUKCI  UŽÍVÁNÍ  NIKOTINU/ TABÁKU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E44FE62F-15EB-4288-8957-89727A885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ZÁVĚR  2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724DA18-660C-4E12-8A59-1A54571AE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NIKOTIN  JE:</a:t>
            </a:r>
          </a:p>
          <a:p>
            <a:pPr eaLnBrk="1" hangingPunct="1"/>
            <a:r>
              <a:rPr lang="cs-CZ" altLang="cs-CZ"/>
              <a:t>KOMPLEXNÍ KARCINOGEN (genotoxický přes metabolit NNK, epigenetický vlivem na promoci, proliferaci a expanzi nádorů)</a:t>
            </a:r>
          </a:p>
          <a:p>
            <a:pPr eaLnBrk="1" hangingPunct="1"/>
            <a:r>
              <a:rPr lang="cs-CZ" altLang="cs-CZ"/>
              <a:t>HUMÁNNÍ  TERATOGEN (ovlivňuje vývoj mozku, programování metabolismu)</a:t>
            </a:r>
          </a:p>
          <a:p>
            <a:pPr eaLnBrk="1" hangingPunct="1"/>
            <a:r>
              <a:rPr lang="cs-CZ" altLang="cs-CZ"/>
              <a:t>POTENTNÍ  NÁVYKOVÁ  DROGA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>
            <a:extLst>
              <a:ext uri="{FF2B5EF4-FFF2-40B4-BE49-F238E27FC236}">
                <a16:creationId xmlns:a16="http://schemas.microsoft.com/office/drawing/2014/main" id="{A4A1E0D8-55B3-4656-AD7F-762CEC68C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2284413"/>
            <a:ext cx="470852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Picture 2" descr="Reklama">
            <a:extLst>
              <a:ext uri="{FF2B5EF4-FFF2-40B4-BE49-F238E27FC236}">
                <a16:creationId xmlns:a16="http://schemas.microsoft.com/office/drawing/2014/main" id="{C3FD420C-7B57-49C1-8083-7BF52465A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367088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Rectangle 4">
            <a:extLst>
              <a:ext uri="{FF2B5EF4-FFF2-40B4-BE49-F238E27FC236}">
                <a16:creationId xmlns:a16="http://schemas.microsoft.com/office/drawing/2014/main" id="{E10CAD9B-C701-439B-9B75-DF5597CCE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DĚKUJI ZA POZORNOST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25B14DF-BF04-48AE-9642-FE0D8BB6A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NOVÝ ZÁJEMCI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2246E94-6141-4E9B-9FE7-A25B62EC6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ALTRIA (PM) …………. ..MARK TEN    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REYNOLDS Am……….. ..VUSE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BRITISH AM.TOBACCO…VYPE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IMPERIAL TOBACCO ….. RUYAN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LORILLARD …………….. BLU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SWISHER …………………E-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                                              SCHWISHER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B2A4FA7-0D05-4269-8726-567BB0834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DRUHY e-CIGARET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B7BBA68-AD7B-4AB8-B040-0247BB4E7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1. GENERACE – na jedno použití</a:t>
            </a:r>
          </a:p>
          <a:p>
            <a:r>
              <a:rPr lang="cs-CZ" altLang="cs-CZ"/>
              <a:t>2. GENERACE -  možnost výměny cartridge, vlastní doplňování – nové tvary, nové příchutě</a:t>
            </a:r>
          </a:p>
          <a:p>
            <a:r>
              <a:rPr lang="cs-CZ" altLang="cs-CZ"/>
              <a:t>3. GENERACE -  upravené elektronické obvody  =&gt; vliv na chuť a účinky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E8D7976-3962-468A-927E-33EF520D2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Druhy e-cigaret</a:t>
            </a:r>
          </a:p>
        </p:txBody>
      </p:sp>
      <p:pic>
        <p:nvPicPr>
          <p:cNvPr id="20483" name="Picture 3" descr="C:\Documents and Settings\prof. Hrubá\Plocha\Druhy e-cigaret.jpg">
            <a:extLst>
              <a:ext uri="{FF2B5EF4-FFF2-40B4-BE49-F238E27FC236}">
                <a16:creationId xmlns:a16="http://schemas.microsoft.com/office/drawing/2014/main" id="{5D11BA82-A268-4EF9-B29B-00B1C0468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807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26" descr="C:\Documents and Settings\prof. Hrubá\Plocha\Ecig-nové.JPG">
            <a:extLst>
              <a:ext uri="{FF2B5EF4-FFF2-40B4-BE49-F238E27FC236}">
                <a16:creationId xmlns:a16="http://schemas.microsoft.com/office/drawing/2014/main" id="{F314080B-5F54-468B-AAA4-95B9FA16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6106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1">
            <a:extLst>
              <a:ext uri="{FF2B5EF4-FFF2-40B4-BE49-F238E27FC236}">
                <a16:creationId xmlns:a16="http://schemas.microsoft.com/office/drawing/2014/main" id="{015FF23B-5630-4510-9201-6DCCCF4BD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738187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4F372D81-DBFC-4044-B12E-E7C2631F4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DEFINICE:</a:t>
            </a:r>
            <a:endParaRPr lang="en-GB" alt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726BB2-E0B6-45E3-B981-C4AAD95A4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E- cigarety = výrobky užívané ke konzumaci páry obsahující nikotin </a:t>
            </a:r>
          </a:p>
          <a:p>
            <a:pPr>
              <a:defRPr/>
            </a:pPr>
            <a:r>
              <a:rPr lang="cs-CZ" dirty="0"/>
              <a:t>Nebo jiné komponenty těchto výrobků (</a:t>
            </a:r>
            <a:r>
              <a:rPr lang="cs-CZ" dirty="0" err="1"/>
              <a:t>cartridge</a:t>
            </a:r>
            <a:r>
              <a:rPr lang="cs-CZ" dirty="0"/>
              <a:t>, tanky, zařízení).</a:t>
            </a:r>
          </a:p>
          <a:p>
            <a:pPr>
              <a:defRPr/>
            </a:pPr>
            <a:r>
              <a:rPr lang="cs-CZ" dirty="0"/>
              <a:t>Mohou být: NA JEDNO (FIXNÍ) POUŽITÍ,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/>
              <a:t>PLNITELNÉ,  OPAKOVANĚ POUŽITELNÉ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/>
              <a:t>EU </a:t>
            </a:r>
            <a:r>
              <a:rPr lang="cs-CZ" sz="2400" dirty="0" err="1"/>
              <a:t>Tobacco</a:t>
            </a:r>
            <a:r>
              <a:rPr lang="cs-CZ" sz="2400" dirty="0"/>
              <a:t> </a:t>
            </a:r>
            <a:r>
              <a:rPr lang="cs-CZ" sz="2400" dirty="0" err="1"/>
              <a:t>Product</a:t>
            </a:r>
            <a:r>
              <a:rPr lang="cs-CZ" sz="2400" dirty="0"/>
              <a:t> </a:t>
            </a:r>
            <a:r>
              <a:rPr lang="cs-CZ" sz="2400" dirty="0" err="1"/>
              <a:t>Directive</a:t>
            </a:r>
            <a:r>
              <a:rPr lang="cs-CZ" sz="2400" dirty="0"/>
              <a:t> 2014</a:t>
            </a:r>
            <a:endParaRPr lang="en-GB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ázek 1">
            <a:extLst>
              <a:ext uri="{FF2B5EF4-FFF2-40B4-BE49-F238E27FC236}">
                <a16:creationId xmlns:a16="http://schemas.microsoft.com/office/drawing/2014/main" id="{16AAD3E6-2BF9-4B57-BC53-4D9894ED7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B7CF8B6-9872-4737-9EEF-BD3F4740D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„TANK  SYSTÉM“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2D44C4D-7AB2-49D4-B7AF-C25FF2D7C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Tekutý nikotin a přísady jsou nakapány na zahřívací baterii =&gt; zvýšení voltáže (např. z 3,2 V na 4,8 či 5,0 V) =&gt; zvýšení teploty =&gt; vysoký nárůst hladin toxinů</a:t>
            </a:r>
          </a:p>
          <a:p>
            <a:pPr eaLnBrk="1" hangingPunct="1">
              <a:defRPr/>
            </a:pPr>
            <a:r>
              <a:rPr lang="cs-CZ" altLang="cs-CZ" dirty="0"/>
              <a:t>FORMALDEHYD :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               3mg/den </a:t>
            </a:r>
            <a:r>
              <a:rPr lang="cs-CZ" altLang="cs-CZ"/>
              <a:t>po vykouření 20 </a:t>
            </a:r>
            <a:r>
              <a:rPr lang="cs-CZ" altLang="cs-CZ" dirty="0" err="1"/>
              <a:t>klas.cig</a:t>
            </a:r>
            <a:r>
              <a:rPr lang="cs-CZ" altLang="cs-CZ" dirty="0"/>
              <a:t>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         14,4mg/den po inhalaci 3ml </a:t>
            </a:r>
            <a:r>
              <a:rPr lang="cs-CZ" altLang="cs-CZ" dirty="0" err="1"/>
              <a:t>cartridge</a:t>
            </a:r>
            <a:r>
              <a:rPr lang="cs-CZ" altLang="cs-CZ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D49A1606-F9CE-46CA-9F5E-11923FD14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Dripper</a:t>
            </a:r>
          </a:p>
        </p:txBody>
      </p:sp>
      <p:pic>
        <p:nvPicPr>
          <p:cNvPr id="25603" name="Picture 1028" descr="C:\Documents and Settings\prof. Hrubá\Plocha\Dripper.jpg">
            <a:extLst>
              <a:ext uri="{FF2B5EF4-FFF2-40B4-BE49-F238E27FC236}">
                <a16:creationId xmlns:a16="http://schemas.microsoft.com/office/drawing/2014/main" id="{26ADC07F-9BDC-420C-AE3D-5700EEB2D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458200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2035E81-F9CB-4738-A6BA-FAB0B6660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REKLAMA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1307AA1-A81E-43F5-AC45-D15A7D4CC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Rétorika  „HARM  REDUCTION“ = zdravější (čistší, levnější) alternativa kouření</a:t>
            </a:r>
          </a:p>
          <a:p>
            <a:pPr eaLnBrk="1" hangingPunct="1"/>
            <a:r>
              <a:rPr lang="cs-CZ" altLang="cs-CZ" sz="2400"/>
              <a:t>NÁVRAT 50.-60.LET 20.STOLETÍ (svoboda, rovnost, sofistikovanost, nová subkultura, MAX-imum styl)</a:t>
            </a:r>
          </a:p>
          <a:p>
            <a:pPr eaLnBrk="1" hangingPunct="1"/>
            <a:r>
              <a:rPr lang="cs-CZ" altLang="cs-CZ" sz="2400"/>
              <a:t>TV, internet, tisk, celebrity, lékaři</a:t>
            </a:r>
          </a:p>
          <a:p>
            <a:pPr eaLnBrk="1" hangingPunct="1"/>
            <a:r>
              <a:rPr lang="cs-CZ" altLang="cs-CZ" sz="2400"/>
              <a:t>Náhrada pojmu „cigarety“ za „ vaping device“, „ hookah pen“</a:t>
            </a:r>
          </a:p>
          <a:p>
            <a:pPr eaLnBrk="1" hangingPunct="1"/>
            <a:r>
              <a:rPr lang="cs-CZ" altLang="cs-CZ" sz="2400"/>
              <a:t>Není regulován prodej mladistvím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prof. Hrubá\Plocha\CTFK - SI - blu e-cig ad.jpg">
            <a:extLst>
              <a:ext uri="{FF2B5EF4-FFF2-40B4-BE49-F238E27FC236}">
                <a16:creationId xmlns:a16="http://schemas.microsoft.com/office/drawing/2014/main" id="{2CE96B9A-E9CB-4513-ABEE-0F7A43E85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prof. Hrubá\Plocha\reklama e-cigareta.jpg">
            <a:extLst>
              <a:ext uri="{FF2B5EF4-FFF2-40B4-BE49-F238E27FC236}">
                <a16:creationId xmlns:a16="http://schemas.microsoft.com/office/drawing/2014/main" id="{79612F29-EE53-4868-80C2-3025341C5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1">
            <a:extLst>
              <a:ext uri="{FF2B5EF4-FFF2-40B4-BE49-F238E27FC236}">
                <a16:creationId xmlns:a16="http://schemas.microsoft.com/office/drawing/2014/main" id="{52E21B46-FD0E-4F08-96DD-896029957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5113"/>
            <a:ext cx="5400675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B6175DA-6DCE-486E-A692-B830F5B2D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EXISTUJÍ  TAKÉ: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216A47D-2780-43F1-BBE5-BC6743A5B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National  Vaper´s  Club</a:t>
            </a:r>
          </a:p>
          <a:p>
            <a:pPr eaLnBrk="1" hangingPunct="1"/>
            <a:r>
              <a:rPr lang="cs-CZ" altLang="cs-CZ"/>
              <a:t>Consumer Advocates for Smoke-free Alternatives Association</a:t>
            </a:r>
          </a:p>
          <a:p>
            <a:pPr eaLnBrk="1" hangingPunct="1"/>
            <a:r>
              <a:rPr lang="cs-CZ" altLang="cs-CZ"/>
              <a:t>Web stránky Altria (PM) a R.J.Reynolds: Citizens for Tobacco Rights and Transform Tobacco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1D7D1E3B-DC29-43F0-8EB1-0444C366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E-cigarety na You Tube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8CA8CC-74BF-4F6B-9B40-E007AC241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196 video snímků: 94 %  PRO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/>
              <a:t>                                   4 %   NEUTRALNÍ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/>
              <a:t>                                   2 %   PROTI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/>
              <a:t>PRO:  84,3 % s web kontaktem na nákup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/>
              <a:t>           71,4 % s tvrzením „jsou zdravější“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/>
              <a:t>VÍCE SHLÉDNUTÍ „PRO“ SNÍMKŮ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6B2A22A8-6007-4A1D-B114-3F234C04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Johnny Depp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EC06BD-A426-4626-9E72-E8D53E823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Used</a:t>
            </a:r>
            <a:r>
              <a:rPr lang="cs-CZ" dirty="0"/>
              <a:t> e-</a:t>
            </a:r>
            <a:r>
              <a:rPr lang="cs-CZ" dirty="0" err="1"/>
              <a:t>cigarette</a:t>
            </a:r>
            <a:r>
              <a:rPr lang="cs-CZ" dirty="0"/>
              <a:t> in „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Tourist</a:t>
            </a:r>
            <a:r>
              <a:rPr lang="cs-CZ" dirty="0"/>
              <a:t>“ in 2010</a:t>
            </a:r>
          </a:p>
          <a:p>
            <a:pPr>
              <a:defRPr/>
            </a:pPr>
            <a:r>
              <a:rPr lang="cs-CZ" dirty="0" err="1"/>
              <a:t>Now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prefer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a TOURIST </a:t>
            </a:r>
            <a:r>
              <a:rPr lang="cs-CZ" dirty="0" err="1"/>
              <a:t>than</a:t>
            </a:r>
            <a:r>
              <a:rPr lang="cs-CZ" dirty="0"/>
              <a:t> a „COWBOY“</a:t>
            </a:r>
          </a:p>
          <a:p>
            <a:pPr>
              <a:defRPr/>
            </a:pPr>
            <a:r>
              <a:rPr lang="cs-CZ" dirty="0"/>
              <a:t>Marlboro Man byl nahrazen </a:t>
            </a:r>
            <a:r>
              <a:rPr lang="cs-CZ" dirty="0" err="1"/>
              <a:t>Vape</a:t>
            </a:r>
            <a:r>
              <a:rPr lang="cs-CZ" dirty="0"/>
              <a:t> </a:t>
            </a:r>
            <a:r>
              <a:rPr lang="cs-CZ" dirty="0" err="1"/>
              <a:t>Women</a:t>
            </a:r>
            <a:r>
              <a:rPr lang="cs-CZ" dirty="0"/>
              <a:t> (honí dobytek helikoptérou)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1D1C629-3574-4959-96C6-FBE72A7DB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Gregory N. Connolly: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1308397-E7B8-42EF-A72C-DB56BFFC9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THE 20th CENTURY WAS THE CIGARETTE CENTURY.</a:t>
            </a:r>
          </a:p>
          <a:p>
            <a:pPr eaLnBrk="1" hangingPunct="1"/>
            <a:r>
              <a:rPr lang="cs-CZ" altLang="cs-CZ"/>
              <a:t>NOW, THE 21st CENTURY IS ABOUT MULTIPLE TOBACCO PRODUCTS.</a:t>
            </a:r>
          </a:p>
          <a:p>
            <a:pPr eaLnBrk="1" hangingPunct="1"/>
            <a:r>
              <a:rPr lang="cs-CZ" altLang="cs-CZ"/>
              <a:t>THEY ARE CHEAP, FLAWORED.</a:t>
            </a:r>
          </a:p>
          <a:p>
            <a:pPr eaLnBrk="1" hangingPunct="1"/>
            <a:r>
              <a:rPr lang="cs-CZ" altLang="cs-CZ"/>
              <a:t>AND SOME OF THEM YOU CAN USE ANYWHERE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A51771E-B90E-40F0-9E0F-B074A2338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ROZŠÍŘENÍ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18CBB4C-5121-4B01-8544-D3B43ADCD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International Tobacco Control Four-Country Survey 2013:</a:t>
            </a:r>
          </a:p>
          <a:p>
            <a:pPr eaLnBrk="1" hangingPunct="1"/>
            <a:r>
              <a:rPr lang="cs-CZ" altLang="cs-CZ" sz="2400"/>
              <a:t>POVĚDOMÍ:      46.6% (US 73,  UK 54, Ca 40, Au 20)</a:t>
            </a:r>
          </a:p>
          <a:p>
            <a:pPr eaLnBrk="1" hangingPunct="1"/>
            <a:r>
              <a:rPr lang="cs-CZ" altLang="cs-CZ" sz="2400"/>
              <a:t>ZKUSILO:            7.6% (= 16% z informovaných)</a:t>
            </a:r>
          </a:p>
          <a:p>
            <a:pPr eaLnBrk="1" hangingPunct="1"/>
            <a:r>
              <a:rPr lang="cs-CZ" altLang="cs-CZ" sz="2400"/>
              <a:t>PRAVIDELNĚ:    2.9% (= 39% z experimentujících)</a:t>
            </a:r>
          </a:p>
          <a:p>
            <a:pPr eaLnBrk="1" hangingPunct="1"/>
            <a:r>
              <a:rPr lang="cs-CZ" altLang="cs-CZ" sz="2400"/>
              <a:t>V UK trojnásobné zvýšení uživatelů během 2012-2014</a:t>
            </a:r>
            <a:endParaRPr lang="cs-CZ" altLang="cs-CZ"/>
          </a:p>
          <a:p>
            <a:pPr eaLnBrk="1" hangingPunct="1"/>
            <a:r>
              <a:rPr lang="cs-CZ" altLang="cs-CZ"/>
              <a:t>SOCIÁLNÍ TRENDY: mladí, vyšší příjem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C074FCF9-CA44-4B1B-985B-01B961877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USA – 2013</a:t>
            </a:r>
            <a:endParaRPr lang="en-GB" altLang="cs-CZ"/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B7A0E56C-0576-47E6-8672-2A1596EE8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E-cig. ZKUSIL ………………….. 13.0 %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            UŽÍVÁ PRAVIDELNĚ …..   6.8 %,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z nich třetina jsou nekuřáci+ bývalí kuřáci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Věk: 18 – 24 …………..14.2 %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        25 – 44 …………..  8.6 %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        45 – 64 …………..  5.5 % 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        65 + ……………..   1.2 %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U středoškoláků nárůst až o 800 %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400"/>
              <a:t>Nicotine Tob. Res. 2014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1194755-B44F-47E3-B625-E87C82C74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EUROBAROMETR 2015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D65549A-A9CB-4B0C-BAD5-0C7D95F4A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/>
              <a:t>27.460 osob &gt; 15 let z 28 států EU, reprezentativní vzorek populace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 NĚKDY UŽILO   </a:t>
            </a:r>
            <a:r>
              <a:rPr lang="cs-CZ" altLang="cs-CZ" sz="2800" b="1"/>
              <a:t>48.5 MILIONŮ</a:t>
            </a:r>
            <a:r>
              <a:rPr lang="cs-CZ" altLang="cs-CZ" sz="2800"/>
              <a:t> EVROPANŮ: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/>
              <a:t>                           31.1 % kuřáků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/>
              <a:t>                           10.8  %  exkuřáků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/>
              <a:t>                             2.3 %  nekuřáků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cs-CZ" altLang="cs-CZ" sz="2800"/>
              <a:t>V ČR  (N= 1003 osob), slyšelo 82,6 %, užilo34,3% (7,9 % ve SR)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400"/>
              <a:t>Farsalinos KE et al. Addiction 2016 ,June 17; doi: 10.1111/add.13506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/>
              <a:t>         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CBACFB3B-DDB6-481D-868B-37563D4BD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POLSKÁ STUDIE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2046E6-235F-4B91-9BC3-B9EE530FE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REPRESENT. SOUBOR 15-19 letých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/>
              <a:t>                             2010/11       2013/14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/>
              <a:t>Někdy zkusil (%)    16.8               62.1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/>
              <a:t>Kouří e-</a:t>
            </a:r>
            <a:r>
              <a:rPr lang="cs-CZ" dirty="0" err="1"/>
              <a:t>cig</a:t>
            </a:r>
            <a:r>
              <a:rPr lang="cs-CZ" dirty="0"/>
              <a:t>.               5.5               29.9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/>
              <a:t>Duální kuřáci             3.6              21.8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/>
              <a:t>Klasické </a:t>
            </a:r>
            <a:r>
              <a:rPr lang="cs-CZ" dirty="0" err="1"/>
              <a:t>cig.kouří</a:t>
            </a:r>
            <a:r>
              <a:rPr lang="cs-CZ" dirty="0"/>
              <a:t>    23.9              38.0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200" dirty="0" err="1"/>
              <a:t>Goniewicz</a:t>
            </a:r>
            <a:r>
              <a:rPr lang="cs-CZ" sz="1200" dirty="0"/>
              <a:t> ML. Et al. </a:t>
            </a:r>
            <a:r>
              <a:rPr lang="cs-CZ" sz="1200" dirty="0" err="1"/>
              <a:t>Rise</a:t>
            </a:r>
            <a:r>
              <a:rPr lang="cs-CZ" sz="1200" dirty="0"/>
              <a:t> in </a:t>
            </a:r>
            <a:r>
              <a:rPr lang="cs-CZ" sz="1200" dirty="0" err="1"/>
              <a:t>electronic</a:t>
            </a:r>
            <a:r>
              <a:rPr lang="cs-CZ" sz="1200" dirty="0"/>
              <a:t> </a:t>
            </a:r>
            <a:r>
              <a:rPr lang="cs-CZ" sz="1200" dirty="0" err="1"/>
              <a:t>cigarette</a:t>
            </a:r>
            <a:r>
              <a:rPr lang="cs-CZ" sz="1200" dirty="0"/>
              <a:t> use </a:t>
            </a:r>
            <a:r>
              <a:rPr lang="cs-CZ" sz="1200" dirty="0" err="1"/>
              <a:t>among</a:t>
            </a:r>
            <a:r>
              <a:rPr lang="cs-CZ" sz="1200" dirty="0"/>
              <a:t> </a:t>
            </a:r>
            <a:r>
              <a:rPr lang="cs-CZ" sz="1200" dirty="0" err="1"/>
              <a:t>adolescents</a:t>
            </a:r>
            <a:r>
              <a:rPr lang="cs-CZ" sz="1200" dirty="0"/>
              <a:t> in </a:t>
            </a:r>
            <a:r>
              <a:rPr lang="cs-CZ" sz="1200" dirty="0" err="1"/>
              <a:t>Poland</a:t>
            </a:r>
            <a:r>
              <a:rPr lang="cs-CZ" sz="1200" dirty="0"/>
              <a:t>. J </a:t>
            </a:r>
            <a:r>
              <a:rPr lang="cs-CZ" sz="1200" dirty="0" err="1"/>
              <a:t>Adolesc.Health</a:t>
            </a:r>
            <a:r>
              <a:rPr lang="cs-CZ" sz="1200"/>
              <a:t> 2014;55:713-715</a:t>
            </a:r>
            <a:endParaRPr lang="cs-CZ" sz="12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/>
              <a:t>            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2776BA4-5BC0-4676-9B13-707C3BEDF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PREDIKCE UŽÍVÁNÍ e.CIG</a:t>
            </a:r>
            <a:r>
              <a:rPr lang="cs-CZ" altLang="cs-CZ"/>
              <a:t>. (OR)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7261236-90D5-4577-A354-631D2BF0C19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cs-CZ"/>
              <a:t>KUŘÁK</a:t>
            </a:r>
          </a:p>
          <a:p>
            <a:r>
              <a:rPr lang="cs-CZ" altLang="cs-CZ"/>
              <a:t>VELKÉ MĚSTO</a:t>
            </a:r>
          </a:p>
          <a:p>
            <a:r>
              <a:rPr lang="cs-CZ" altLang="cs-CZ"/>
              <a:t>VÝCHOD. EVROPA</a:t>
            </a:r>
          </a:p>
          <a:p>
            <a:r>
              <a:rPr lang="cs-CZ" altLang="cs-CZ"/>
              <a:t>15-24 let</a:t>
            </a:r>
          </a:p>
          <a:p>
            <a:r>
              <a:rPr lang="cs-CZ" altLang="cs-CZ"/>
              <a:t>25 – 39 let</a:t>
            </a:r>
          </a:p>
          <a:p>
            <a:r>
              <a:rPr lang="cs-CZ" altLang="cs-CZ"/>
              <a:t>STAV „SINGLE“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C07D4EDE-DA57-4FAB-9300-6BFF09157C6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altLang="cs-CZ"/>
              <a:t>11,88</a:t>
            </a:r>
          </a:p>
          <a:p>
            <a:r>
              <a:rPr lang="cs-CZ" altLang="cs-CZ"/>
              <a:t>  1,53</a:t>
            </a:r>
          </a:p>
          <a:p>
            <a:r>
              <a:rPr lang="cs-CZ" altLang="cs-CZ"/>
              <a:t>  1,71</a:t>
            </a:r>
          </a:p>
          <a:p>
            <a:r>
              <a:rPr lang="cs-CZ" altLang="cs-CZ"/>
              <a:t>  5,26</a:t>
            </a:r>
          </a:p>
          <a:p>
            <a:r>
              <a:rPr lang="cs-CZ" altLang="cs-CZ"/>
              <a:t>  1,82</a:t>
            </a:r>
          </a:p>
          <a:p>
            <a:r>
              <a:rPr lang="cs-CZ" altLang="cs-CZ"/>
              <a:t>  1,49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8907EA5-E670-4E50-B05D-F70D92D2C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DŮVODY  KUŘÁKŮ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2D4001E-EC27-4F8A-9DEC-89BC94AEA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  75.4%  chce redukovat kouřen</a:t>
            </a:r>
          </a:p>
          <a:p>
            <a:pPr eaLnBrk="1" hangingPunct="1"/>
            <a:r>
              <a:rPr lang="cs-CZ" altLang="cs-CZ" sz="2800"/>
              <a:t>  85.1%  chce přestat kouřit        </a:t>
            </a:r>
          </a:p>
          <a:p>
            <a:pPr eaLnBrk="1" hangingPunct="1"/>
            <a:r>
              <a:rPr lang="cs-CZ" altLang="cs-CZ" sz="2800"/>
              <a:t>  79.8%  věří v bezpečnost </a:t>
            </a:r>
          </a:p>
          <a:p>
            <a:pPr eaLnBrk="1" hangingPunct="1"/>
            <a:r>
              <a:rPr lang="cs-CZ" altLang="cs-CZ" sz="2800"/>
              <a:t>ČASTO  SOUBĚH  S  KOUŘENÍM KLASICKÝCH CIGARET („DUÁLNÍ KOUŘENÍ“)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23285EC-45E7-4FD0-A7F2-ACE5F3A2F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NIKOTIN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2B0C7E0-7058-4CFF-8EF6-B770FA755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NEZNÁME ZDROJ  (výluh z tabáku? nejspíš ano;  farmaceutická příprava?</a:t>
            </a:r>
          </a:p>
          <a:p>
            <a:pPr eaLnBrk="1" hangingPunct="1"/>
            <a:r>
              <a:rPr lang="cs-CZ" altLang="cs-CZ"/>
              <a:t>JSOU ROZDÍLY VE  F.DYNAMICE A  F. KINETICE  Z e-CIG. (60</a:t>
            </a:r>
            <a:r>
              <a:rPr lang="cs-CZ" altLang="cs-CZ" baseline="30000"/>
              <a:t>o</a:t>
            </a:r>
            <a:r>
              <a:rPr lang="cs-CZ" altLang="cs-CZ"/>
              <a:t> C) a KLASICKÝCH  (600-900</a:t>
            </a:r>
            <a:r>
              <a:rPr lang="cs-CZ" altLang="cs-CZ" baseline="30000"/>
              <a:t>o</a:t>
            </a:r>
            <a:r>
              <a:rPr lang="cs-CZ" altLang="cs-CZ"/>
              <a:t> C) 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AA9D415-A2AA-4C38-AC71-E46F16390B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NICOTINE JUICE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8EBFABA-A69F-46EB-A121-88BA0CC51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/>
              <a:t>Obsah náplně 5, 10, 20 ml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Koncentrace nikotinu 0 – 20 - 36 mg/ml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Nebo koncentrát 100 mg (ředí se)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Nikotin sulfát (insekticid) - neurotoxicita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I v nejmenší náplni (5ml) může být 100 mg nikotinu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Letální dávka 10 mg (děti),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/>
              <a:t>                          30-60 mg (dospělí)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ACF474B-05F2-4458-A4A2-E7E8FA4387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JUICE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A0BA351-9B72-4DD1-AD60-6B3B71541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Představují neoznačené, volně dostupné, voňavé lahvičky s jedem, které se dají koupit v obchůdku na rohu ulice</a:t>
            </a:r>
          </a:p>
          <a:p>
            <a:pPr eaLnBrk="1" hangingPunct="1"/>
            <a:r>
              <a:rPr lang="cs-CZ" altLang="cs-CZ"/>
              <a:t>Je jen otázkou času, kdy tento jed přímo zabije</a:t>
            </a:r>
          </a:p>
          <a:p>
            <a:pPr eaLnBrk="1" hangingPunct="1"/>
            <a:r>
              <a:rPr lang="cs-CZ" altLang="cs-CZ"/>
              <a:t>Počty otrav se  množí</a:t>
            </a:r>
          </a:p>
        </p:txBody>
      </p:sp>
      <p:pic>
        <p:nvPicPr>
          <p:cNvPr id="41988" name="Picture 4" descr="C:\Documents and Settings\prof. Hrubá\Plocha\NEJM - OTC Liquid Nicotine Products1.jpg">
            <a:extLst>
              <a:ext uri="{FF2B5EF4-FFF2-40B4-BE49-F238E27FC236}">
                <a16:creationId xmlns:a16="http://schemas.microsoft.com/office/drawing/2014/main" id="{7444A806-EC81-4A76-A8EF-61354B9FD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26670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3D44CAED-2329-4192-8E76-AA3EE80A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LÁKAVÉ PRO DĚTI</a:t>
            </a:r>
          </a:p>
        </p:txBody>
      </p:sp>
      <p:sp>
        <p:nvSpPr>
          <p:cNvPr id="43011" name="Zástupný symbol pro obsah 2">
            <a:extLst>
              <a:ext uri="{FF2B5EF4-FFF2-40B4-BE49-F238E27FC236}">
                <a16:creationId xmlns:a16="http://schemas.microsoft.com/office/drawing/2014/main" id="{3C70686E-A831-43D8-AC54-30CDD30CF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CHERRY CRUSH (koncentrát, náboj)</a:t>
            </a:r>
          </a:p>
          <a:p>
            <a:r>
              <a:rPr lang="cs-CZ" altLang="cs-CZ"/>
              <a:t>CHOCOLATE TREAT (potěšení)</a:t>
            </a:r>
          </a:p>
          <a:p>
            <a:r>
              <a:rPr lang="cs-CZ" altLang="cs-CZ"/>
              <a:t>SNAPPING  APPLE (utržené jablko)</a:t>
            </a:r>
          </a:p>
          <a:p>
            <a:r>
              <a:rPr lang="cs-CZ" altLang="cs-CZ"/>
              <a:t>VANILLA DREAMS (sny)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D5C5A5F1-80C9-4320-ACFA-7A3077C7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David O´Reilly, BAT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CA33DBCC-8D95-401D-B644-59E067BA9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Thanks to mass manufacturing, globalization, two world wars and population growth, the 20th century was the CIGARETTE CENTURY</a:t>
            </a:r>
          </a:p>
          <a:p>
            <a:r>
              <a:rPr lang="cs-CZ" altLang="cs-CZ" sz="2000"/>
              <a:t>Thanks to technology, the 21st century could be the e-CIGARETTE CENTURY</a:t>
            </a:r>
          </a:p>
          <a:p>
            <a:r>
              <a:rPr lang="cs-CZ" altLang="cs-CZ" sz="2000" b="1"/>
              <a:t>Nicotine is an important, useful, cultural drug.</a:t>
            </a:r>
            <a:r>
              <a:rPr lang="cs-CZ" altLang="cs-CZ" sz="2000"/>
              <a:t> It gets mothers, fathers, professionals stimulations and relax through their stresses in their daily lives.</a:t>
            </a:r>
          </a:p>
          <a:p>
            <a:r>
              <a:rPr lang="cs-CZ" altLang="cs-CZ" sz="2000" b="1"/>
              <a:t>The world would be a poorer place without it. The possitive roles </a:t>
            </a:r>
            <a:r>
              <a:rPr lang="cs-CZ" altLang="cs-CZ" sz="2000"/>
              <a:t>that nicotine plays in our society has been lost in the smoke of the TOBACCO WARS.</a:t>
            </a:r>
          </a:p>
          <a:p>
            <a:r>
              <a:rPr lang="cs-CZ" altLang="cs-CZ" sz="2000"/>
              <a:t>The past is past, this is a new era!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7C8AF94-1688-44B7-BE3B-0713F7053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Am. Assoc. of Poison Control.Centers 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B002AC8-ED7B-464D-844F-67FD925B0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2013: 1414 případů </a:t>
            </a:r>
            <a:r>
              <a:rPr lang="cs-CZ" altLang="cs-CZ" sz="2800"/>
              <a:t>(o 300 % víc než v r. 2012)</a:t>
            </a:r>
          </a:p>
          <a:p>
            <a:r>
              <a:rPr lang="cs-CZ" altLang="cs-CZ" sz="2800"/>
              <a:t>              365 hospitalizovaných (3 x víc)</a:t>
            </a:r>
          </a:p>
          <a:p>
            <a:r>
              <a:rPr lang="cs-CZ" altLang="cs-CZ"/>
              <a:t>Do března 2014: 651 případů,</a:t>
            </a:r>
          </a:p>
          <a:p>
            <a:r>
              <a:rPr lang="cs-CZ" altLang="cs-CZ"/>
              <a:t>            &gt; 50 % děti do 6 let</a:t>
            </a:r>
          </a:p>
          <a:p>
            <a:r>
              <a:rPr lang="cs-CZ" altLang="cs-CZ"/>
              <a:t>1.čtvrtletí 2016: &gt; 500 případů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prof. Hrubá\Plocha\MMWR - CDC - Poison Center Calls Involving E-cigarettes1.jpg">
            <a:extLst>
              <a:ext uri="{FF2B5EF4-FFF2-40B4-BE49-F238E27FC236}">
                <a16:creationId xmlns:a16="http://schemas.microsoft.com/office/drawing/2014/main" id="{BA91AAE1-98B1-45ED-8A5F-306ECCA7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33463"/>
            <a:ext cx="670560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B4EBB21-85D2-46CA-BAAE-A95F2DAF9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RIZIKO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3F2FBFA-69FD-40E7-BC4C-2A383B714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 při INGESCI a TRANSDERMÁLNÍM  VSTŘEBÁVÁNÍ (při plnění cartridge, při manipulaci dětmi) =&gt;</a:t>
            </a:r>
          </a:p>
          <a:p>
            <a:pPr eaLnBrk="1" hangingPunct="1"/>
            <a:r>
              <a:rPr lang="cs-CZ" altLang="cs-CZ"/>
              <a:t>TĚŽKÁ až i SMRTELNÁ OTRAVA JE MOŽNÁ</a:t>
            </a:r>
          </a:p>
          <a:p>
            <a:pPr eaLnBrk="1" hangingPunct="1"/>
            <a:r>
              <a:rPr lang="cs-CZ" altLang="cs-CZ"/>
              <a:t>A už i  REÁLNÁ (prosinec 2014, dítě 1 rok)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EBAFB24-AA6D-483F-B98D-FE197BDFF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OTRAVA DÍTĚTE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35A0A8E-F7E3-4E0B-902F-81D94EB6B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10měsíční hoch pozřel „malé“ množství roztoku; obsah  nikotinu 18 mg/ml, propylenglykol, glycerin</a:t>
            </a:r>
          </a:p>
          <a:p>
            <a:r>
              <a:rPr lang="cs-CZ" altLang="cs-CZ"/>
              <a:t>Příznaky: zvracení, tachykardie, chrčivé dýchání, ataxie trupu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3296FB1F-769E-481B-B78B-709499F6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JINÉ OBĚTI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79C186-8C84-4A6D-92DE-940FE80A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2205038"/>
            <a:ext cx="7958138" cy="3208337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2-letá dívka: náhlé zvracení, iritabilita;</a:t>
            </a:r>
          </a:p>
          <a:p>
            <a:pPr>
              <a:defRPr/>
            </a:pPr>
            <a:r>
              <a:rPr lang="cs-CZ" sz="2000" dirty="0"/>
              <a:t>Vypila obsah lahvičky se žluto-oranžovou tekutinou (</a:t>
            </a:r>
            <a:r>
              <a:rPr lang="cs-CZ" sz="2000" dirty="0" err="1"/>
              <a:t>liquid</a:t>
            </a:r>
            <a:r>
              <a:rPr lang="cs-CZ" sz="2000" dirty="0"/>
              <a:t>: grapefruit. šťáva)</a:t>
            </a:r>
          </a:p>
          <a:p>
            <a:pPr>
              <a:defRPr/>
            </a:pPr>
            <a:r>
              <a:rPr lang="cs-CZ" sz="2000" dirty="0"/>
              <a:t>Nález: t=35.5o C; TF 137/min; TK 161/78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/>
              <a:t>               </a:t>
            </a:r>
            <a:r>
              <a:rPr lang="cs-CZ" sz="2000" dirty="0" err="1"/>
              <a:t>dech.f</a:t>
            </a:r>
            <a:r>
              <a:rPr lang="cs-CZ" sz="2000" dirty="0"/>
              <a:t>. 36/min, saturace kyslík. 96 %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/>
              <a:t>Dívka-6let.vypila doma připravený </a:t>
            </a:r>
            <a:r>
              <a:rPr lang="cs-CZ" sz="2000" dirty="0" err="1"/>
              <a:t>liquid</a:t>
            </a:r>
            <a:r>
              <a:rPr lang="cs-CZ" sz="2000" dirty="0"/>
              <a:t> z koncentrovaného nikotinu zředěného rostlin. Olejem. Příznaky pálení v ústech a hrudníku, ztráta vědomí a záškuby byly během 5 minut. Po hospitalizaci </a:t>
            </a:r>
            <a:r>
              <a:rPr lang="cs-CZ" sz="2000" dirty="0" err="1"/>
              <a:t>intubována</a:t>
            </a:r>
            <a:r>
              <a:rPr lang="cs-CZ" sz="2000" dirty="0"/>
              <a:t>, sedativa a absorbenty pomocí </a:t>
            </a:r>
            <a:r>
              <a:rPr lang="cs-CZ" sz="2000" dirty="0" err="1"/>
              <a:t>laváže</a:t>
            </a:r>
            <a:r>
              <a:rPr lang="cs-CZ" sz="2000" dirty="0"/>
              <a:t>; zvýšený kreatinin.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DEB627A8-87E6-486E-957E-EA44CFDC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SEBEVRAŽEDNÉ POKUSY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DF55FE-33C5-4867-8AAB-0BE6F6598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2 případy v Polsku:</a:t>
            </a:r>
          </a:p>
          <a:p>
            <a:pPr>
              <a:buFontTx/>
              <a:buChar char="-"/>
              <a:defRPr/>
            </a:pPr>
            <a:r>
              <a:rPr lang="cs-CZ" dirty="0"/>
              <a:t>orální (vypití </a:t>
            </a:r>
            <a:r>
              <a:rPr lang="cs-CZ" dirty="0" err="1"/>
              <a:t>liquidu</a:t>
            </a:r>
            <a:r>
              <a:rPr lang="cs-CZ" dirty="0"/>
              <a:t>)</a:t>
            </a:r>
          </a:p>
          <a:p>
            <a:pPr>
              <a:buFontTx/>
              <a:buChar char="-"/>
              <a:defRPr/>
            </a:pPr>
            <a:r>
              <a:rPr lang="cs-CZ" dirty="0" err="1"/>
              <a:t>intravenozní</a:t>
            </a:r>
            <a:r>
              <a:rPr lang="cs-CZ" dirty="0"/>
              <a:t> injekce </a:t>
            </a:r>
            <a:r>
              <a:rPr lang="cs-CZ" dirty="0" err="1"/>
              <a:t>liquidu</a:t>
            </a: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3156B9B-A9B3-4552-A1F8-6716EA59AD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OTRAVY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4E5EFBD-3CB7-4AB3-BE2C-5B572ED0A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Symptomy cholinergní krize:</a:t>
            </a:r>
          </a:p>
          <a:p>
            <a:pPr>
              <a:buFontTx/>
              <a:buChar char="-"/>
            </a:pPr>
            <a:r>
              <a:rPr lang="cs-CZ" altLang="cs-CZ"/>
              <a:t>extrémní sekrece a poruchy GIT (zvracení)</a:t>
            </a:r>
          </a:p>
          <a:p>
            <a:pPr>
              <a:buFontTx/>
              <a:buChar char="-"/>
            </a:pPr>
            <a:r>
              <a:rPr lang="cs-CZ" altLang="cs-CZ"/>
              <a:t>Neuromuskulární blokáda</a:t>
            </a:r>
          </a:p>
          <a:p>
            <a:pPr>
              <a:buFontTx/>
              <a:buChar char="-"/>
            </a:pPr>
            <a:r>
              <a:rPr lang="cs-CZ" altLang="cs-CZ"/>
              <a:t>Selhání dýchání</a:t>
            </a:r>
          </a:p>
          <a:p>
            <a:pPr>
              <a:buFontTx/>
              <a:buChar char="-"/>
            </a:pPr>
            <a:r>
              <a:rPr lang="cs-CZ" altLang="cs-CZ"/>
              <a:t>Smrt</a:t>
            </a:r>
          </a:p>
          <a:p>
            <a:pPr>
              <a:buFontTx/>
              <a:buChar char="-"/>
            </a:pPr>
            <a:endParaRPr lang="cs-CZ" altLang="cs-CZ"/>
          </a:p>
          <a:p>
            <a:pPr>
              <a:buFontTx/>
              <a:buChar char="-"/>
            </a:pPr>
            <a:r>
              <a:rPr lang="cs-CZ" altLang="cs-CZ" sz="1400"/>
              <a:t>Bassett RA aj. Nicotine poisoning in an infant. NEJM 2014; 370: 2249-2250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1327102-D434-453D-AE1F-60D1F1916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RIZIKO I PRO ZVÍŘATA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930E265-1EF0-42B0-8762-4C7F5FB1E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SMRTELNÁ OTRAVA  PSA PO POŽITÍ e-CIGARETY:</a:t>
            </a:r>
          </a:p>
          <a:p>
            <a:pPr eaLnBrk="1" hangingPunct="1">
              <a:buFontTx/>
              <a:buChar char="-"/>
            </a:pPr>
            <a:r>
              <a:rPr lang="cs-CZ" altLang="cs-CZ" sz="2400"/>
              <a:t>Záškuby, křeče</a:t>
            </a:r>
          </a:p>
          <a:p>
            <a:pPr eaLnBrk="1" hangingPunct="1">
              <a:buFontTx/>
              <a:buChar char="-"/>
            </a:pPr>
            <a:r>
              <a:rPr lang="cs-CZ" altLang="cs-CZ" sz="2400"/>
              <a:t>Neschopnost chůze – špatná koordinace nohou</a:t>
            </a:r>
          </a:p>
          <a:p>
            <a:pPr eaLnBrk="1" hangingPunct="1">
              <a:buFontTx/>
              <a:buChar char="-"/>
            </a:pPr>
            <a:r>
              <a:rPr lang="cs-CZ" altLang="cs-CZ" sz="2400"/>
              <a:t>Hyperreaktivita (na světlo, zvuk, dotek)</a:t>
            </a:r>
          </a:p>
          <a:p>
            <a:pPr eaLnBrk="1" hangingPunct="1">
              <a:buFontTx/>
              <a:buChar char="-"/>
            </a:pPr>
            <a:r>
              <a:rPr lang="cs-CZ" altLang="cs-CZ" sz="2400"/>
              <a:t>Dilatace zornic</a:t>
            </a:r>
          </a:p>
          <a:p>
            <a:pPr eaLnBrk="1" hangingPunct="1">
              <a:buFontTx/>
              <a:buChar char="-"/>
            </a:pPr>
            <a:r>
              <a:rPr lang="cs-CZ" altLang="cs-CZ" sz="2400"/>
              <a:t>Snížení tepové frekvence a tělesné teploty</a:t>
            </a:r>
          </a:p>
          <a:p>
            <a:pPr eaLnBrk="1" hangingPunct="1">
              <a:buFontTx/>
              <a:buChar char="-"/>
            </a:pPr>
            <a:r>
              <a:rPr lang="cs-CZ" altLang="cs-CZ" sz="2400"/>
              <a:t>Slinění, zvracení, průjem</a:t>
            </a:r>
          </a:p>
          <a:p>
            <a:pPr eaLnBrk="1" hangingPunct="1">
              <a:buFontTx/>
              <a:buChar char="-"/>
            </a:pPr>
            <a:r>
              <a:rPr lang="cs-CZ" altLang="cs-CZ" sz="2400"/>
              <a:t>Po několika hodinách kolaps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D692F9C-28DE-487A-9068-C1CD910FB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PROPYLENGLYKOL/ GLYCERIN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CCBCC2B-C3DF-404D-8488-C21EB5837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NOSNÉ  PRODUKTY =&gt; KOUŘ:</a:t>
            </a:r>
          </a:p>
          <a:p>
            <a:pPr eaLnBrk="1" hangingPunct="1"/>
            <a:r>
              <a:rPr lang="cs-CZ" altLang="cs-CZ" sz="2800"/>
              <a:t>Dráždění (očí, dýchacího ú., kašel, nausea, zvracení); účinky na CNS, slezinu</a:t>
            </a:r>
          </a:p>
          <a:p>
            <a:pPr eaLnBrk="1" hangingPunct="1"/>
            <a:r>
              <a:rPr lang="cs-CZ" altLang="cs-CZ" sz="2800"/>
              <a:t>Propylenglykol=&gt;PROPYLEN OXID (pravděpodobný 2B karcinogen – IARC)</a:t>
            </a:r>
          </a:p>
          <a:p>
            <a:pPr eaLnBrk="1" hangingPunct="1"/>
            <a:r>
              <a:rPr lang="cs-CZ" altLang="cs-CZ" sz="2800"/>
              <a:t>Glycerin =&gt; AKROLEIN (dráždění, 2B plicní karcinogen)</a:t>
            </a:r>
          </a:p>
          <a:p>
            <a:pPr eaLnBrk="1" hangingPunct="1"/>
            <a:r>
              <a:rPr lang="cs-CZ" altLang="cs-CZ" sz="2800"/>
              <a:t>KYS. MERKAPTUROVÁ 3-HPMA V MOČI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00F6AB3-052E-46FE-939F-33E6488CCF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POFESIONÁLNÍ EXPOZICE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4ABAA72-7402-4DD6-8277-B601DEAFB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PRACOVNÍCI DIVADEL:</a:t>
            </a:r>
          </a:p>
          <a:p>
            <a:r>
              <a:rPr lang="cs-CZ" altLang="cs-CZ"/>
              <a:t>Dráždění očí a dýchacích cest</a:t>
            </a:r>
          </a:p>
          <a:p>
            <a:r>
              <a:rPr lang="cs-CZ" altLang="cs-CZ"/>
              <a:t>Obstrukce dýchacích cest,</a:t>
            </a:r>
          </a:p>
          <a:p>
            <a:r>
              <a:rPr lang="cs-CZ" altLang="cs-CZ"/>
              <a:t>Snížení FEV1 a vitální kapacity plic</a:t>
            </a:r>
          </a:p>
          <a:p>
            <a:r>
              <a:rPr lang="cs-CZ" altLang="cs-CZ"/>
              <a:t>Oxidativní stres v lidských plicních epiteliálních buňkách, se zánětem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EA047CEB-F0E6-49AD-BA44-EB00E30C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E-CIGARETY=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6FB86D-9483-4E44-8341-86519ED91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„TROJAN HORSE OF NICOTINE“</a:t>
            </a:r>
          </a:p>
          <a:p>
            <a:pPr>
              <a:defRPr/>
            </a:pPr>
            <a:r>
              <a:rPr lang="cs-CZ" dirty="0"/>
              <a:t>„A WOLF IN SHEEP´S CLOTHING“</a:t>
            </a: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Manfred </a:t>
            </a:r>
            <a:r>
              <a:rPr lang="cs-CZ" sz="1800" dirty="0" err="1"/>
              <a:t>Neuberger</a:t>
            </a:r>
            <a:r>
              <a:rPr lang="cs-CZ" sz="1800" dirty="0"/>
              <a:t>: Cent. Eur. J Medicine, 2015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Myšlenka na získávání nikotinu zahříváním v r. 1963 u PM – postupný vývoj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1990: Generátor pro nikotinový aerosol PM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1994: Inhalátor </a:t>
            </a:r>
            <a:r>
              <a:rPr lang="cs-CZ" sz="2800" dirty="0" err="1"/>
              <a:t>Aria</a:t>
            </a:r>
            <a:endParaRPr lang="cs-CZ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ED0AD71D-34B6-406B-B0BB-9583CE1B1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KASUISTIKY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012D0EF-3478-447F-8B77-E05DD2B47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VÝSKYT EXOGENNÍ  LIPOIDNÍ PNEUMONIE U KUŘAČKY e-CIGARET  PO 3 MĚSÍCÍCH KOUŘENÍ</a:t>
            </a:r>
          </a:p>
          <a:p>
            <a:pPr eaLnBrk="1" hangingPunct="1"/>
            <a:r>
              <a:rPr lang="cs-CZ" altLang="cs-CZ"/>
              <a:t>ZDROJ: GLYCERIN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>
            <a:extLst>
              <a:ext uri="{FF2B5EF4-FFF2-40B4-BE49-F238E27FC236}">
                <a16:creationId xmlns:a16="http://schemas.microsoft.com/office/drawing/2014/main" id="{13D563D2-D788-4075-B01E-E8EB2537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JINÝ PŘÍPAD</a:t>
            </a:r>
          </a:p>
        </p:txBody>
      </p:sp>
      <p:sp>
        <p:nvSpPr>
          <p:cNvPr id="55299" name="Zástupný symbol pro obsah 2">
            <a:extLst>
              <a:ext uri="{FF2B5EF4-FFF2-40B4-BE49-F238E27FC236}">
                <a16:creationId xmlns:a16="http://schemas.microsoft.com/office/drawing/2014/main" id="{BDE58E7F-9750-4F5A-843B-C67F672F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/>
              <a:t>PULMONARY REACTION IMITATING METASTATIC CANCER  =</a:t>
            </a:r>
          </a:p>
          <a:p>
            <a:r>
              <a:rPr lang="cs-CZ" altLang="cs-CZ"/>
              <a:t>Mnohočetné plicní noduly a jaterní léze připomínající metastázy; po biopsii nezjištěna malignita;</a:t>
            </a:r>
          </a:p>
          <a:p>
            <a:r>
              <a:rPr lang="cs-CZ" altLang="cs-CZ"/>
              <a:t>Zřejmě zánětlivá reakce na cizí lipofilní materiál; mizí po odložení e-cigaret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2A2C18D2-45BD-475B-84C9-18BD16B9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SLADKÁ ADITIVA</a:t>
            </a:r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0FB42495-F1FC-47B8-89DD-8E3A4D40C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CUKR, KARAMEL, MED JSOU NEJČASTĚJŠÍMI SOUČÁSTMI JUICE</a:t>
            </a:r>
          </a:p>
          <a:p>
            <a:r>
              <a:rPr lang="cs-CZ" altLang="cs-CZ"/>
              <a:t>TEPELNÁ DEGRADACE VEDE KE VZNIKU FURALŮ (IRITACE HCD, KARCINOGENITA U MYŠÍ)</a:t>
            </a:r>
          </a:p>
          <a:p>
            <a:r>
              <a:rPr lang="cs-CZ" altLang="cs-CZ"/>
              <a:t>KONCENTRACE KORELUJÍ S OBSAHEM SACHARIDŮ A VOLTÁŽÍ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>
            <a:extLst>
              <a:ext uri="{FF2B5EF4-FFF2-40B4-BE49-F238E27FC236}">
                <a16:creationId xmlns:a16="http://schemas.microsoft.com/office/drawing/2014/main" id="{E03607C0-C25E-4BEB-8EE8-0D07EE02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ZDROJE BENZENU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206A4D-24B5-46EB-8DB9-EC46C60FC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GLYCEROL (dehydratace)</a:t>
            </a:r>
          </a:p>
          <a:p>
            <a:pPr>
              <a:defRPr/>
            </a:pPr>
            <a:r>
              <a:rPr lang="cs-CZ" sz="2800" dirty="0"/>
              <a:t>KYS.BENZOOVÁ (v </a:t>
            </a:r>
            <a:r>
              <a:rPr lang="cs-CZ" sz="2800" dirty="0" err="1"/>
              <a:t>liquidu</a:t>
            </a:r>
            <a:r>
              <a:rPr lang="cs-CZ" sz="2800" dirty="0"/>
              <a:t> – dekarboxylace</a:t>
            </a:r>
          </a:p>
          <a:p>
            <a:pPr>
              <a:defRPr/>
            </a:pPr>
            <a:r>
              <a:rPr lang="cs-CZ" sz="2800" dirty="0"/>
              <a:t>AROMAT.ALDEHYDY /BENZALDEHYD (v </a:t>
            </a:r>
            <a:r>
              <a:rPr lang="cs-CZ" sz="2800" dirty="0" err="1"/>
              <a:t>ovoc.příchutích</a:t>
            </a:r>
            <a:r>
              <a:rPr lang="cs-CZ" sz="2800" dirty="0"/>
              <a:t> – oxidace na </a:t>
            </a:r>
            <a:r>
              <a:rPr lang="cs-CZ" sz="2800" dirty="0" err="1"/>
              <a:t>kys.benzoovou</a:t>
            </a:r>
            <a:r>
              <a:rPr lang="cs-CZ" sz="2800" dirty="0"/>
              <a:t>)</a:t>
            </a:r>
          </a:p>
          <a:p>
            <a:pPr>
              <a:defRPr/>
            </a:pPr>
            <a:r>
              <a:rPr lang="cs-CZ" sz="2800" dirty="0"/>
              <a:t>U PASIV.KUŘÁKŮ EXPOZICE AŽ 100ug/m3</a:t>
            </a:r>
          </a:p>
          <a:p>
            <a:pPr>
              <a:defRPr/>
            </a:pPr>
            <a:r>
              <a:rPr lang="cs-CZ" sz="2800" dirty="0"/>
              <a:t>NPK V PRAC.PROSTŘEDÍ 10 mg/m3</a:t>
            </a:r>
          </a:p>
          <a:p>
            <a:pPr>
              <a:defRPr/>
            </a:pPr>
            <a:endParaRPr lang="cs-CZ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200" dirty="0" err="1"/>
              <a:t>Pankow</a:t>
            </a:r>
            <a:r>
              <a:rPr lang="cs-CZ" sz="1200" dirty="0"/>
              <a:t> JF et al. Benzene </a:t>
            </a:r>
            <a:r>
              <a:rPr lang="cs-CZ" sz="1200" dirty="0" err="1"/>
              <a:t>formation</a:t>
            </a:r>
            <a:r>
              <a:rPr lang="cs-CZ" sz="1200" dirty="0"/>
              <a:t> in </a:t>
            </a:r>
            <a:r>
              <a:rPr lang="cs-CZ" sz="1200" dirty="0" err="1"/>
              <a:t>electronic</a:t>
            </a:r>
            <a:r>
              <a:rPr lang="cs-CZ" sz="1200" dirty="0"/>
              <a:t> </a:t>
            </a:r>
            <a:r>
              <a:rPr lang="cs-CZ" sz="1200" dirty="0" err="1"/>
              <a:t>cigarettes</a:t>
            </a:r>
            <a:r>
              <a:rPr lang="cs-CZ" sz="1200" dirty="0"/>
              <a:t>. </a:t>
            </a:r>
            <a:r>
              <a:rPr lang="cs-CZ" sz="1200" dirty="0" err="1"/>
              <a:t>PLoS</a:t>
            </a:r>
            <a:r>
              <a:rPr lang="cs-CZ" sz="1200" dirty="0"/>
              <a:t> </a:t>
            </a:r>
            <a:r>
              <a:rPr lang="cs-CZ" sz="1200" dirty="0" err="1"/>
              <a:t>One</a:t>
            </a:r>
            <a:r>
              <a:rPr lang="cs-CZ" sz="1200" dirty="0"/>
              <a:t> 2017; doi.org/10.1371/Journal.pone0173055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F4CB88CB-0F26-476F-924B-DA44B8B7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ZDROJE KOFEINU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0DFF7B-731F-4EA0-99E1-F536C2EF3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Aditiva: KÁVA, ČOKOLÁDA, ČAJ, ENERGODRINKY</a:t>
            </a:r>
          </a:p>
          <a:p>
            <a:pPr>
              <a:defRPr/>
            </a:pPr>
            <a:r>
              <a:rPr lang="cs-CZ" dirty="0"/>
              <a:t>V AEROSOLU e-CIGARET KONCENTR.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/>
              <a:t>           3.3 – 703 </a:t>
            </a:r>
            <a:r>
              <a:rPr lang="cs-CZ" dirty="0" err="1"/>
              <a:t>ug</a:t>
            </a:r>
            <a:r>
              <a:rPr lang="cs-CZ" dirty="0"/>
              <a:t>/g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/>
              <a:t>ENERGODRINKY: 31.7 – 9290 </a:t>
            </a:r>
            <a:r>
              <a:rPr lang="cs-CZ" dirty="0" err="1"/>
              <a:t>ug</a:t>
            </a:r>
            <a:r>
              <a:rPr lang="cs-CZ" dirty="0"/>
              <a:t>/g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200" dirty="0" err="1"/>
              <a:t>Lisko</a:t>
            </a:r>
            <a:r>
              <a:rPr lang="cs-CZ" sz="1200" dirty="0"/>
              <a:t> JG et al: </a:t>
            </a:r>
            <a:r>
              <a:rPr lang="cs-CZ" sz="1200" dirty="0" err="1"/>
              <a:t>Caffeine</a:t>
            </a:r>
            <a:r>
              <a:rPr lang="cs-CZ" sz="1200" dirty="0"/>
              <a:t> </a:t>
            </a:r>
            <a:r>
              <a:rPr lang="cs-CZ" sz="1200" dirty="0" err="1"/>
              <a:t>concentrations</a:t>
            </a:r>
            <a:r>
              <a:rPr lang="cs-CZ" sz="1200" dirty="0"/>
              <a:t> in </a:t>
            </a:r>
            <a:r>
              <a:rPr lang="cs-CZ" sz="1200" dirty="0" err="1"/>
              <a:t>coffee</a:t>
            </a:r>
            <a:r>
              <a:rPr lang="cs-CZ" sz="1200" dirty="0"/>
              <a:t>, </a:t>
            </a:r>
            <a:r>
              <a:rPr lang="cs-CZ" sz="1200" dirty="0" err="1"/>
              <a:t>tea</a:t>
            </a:r>
            <a:r>
              <a:rPr lang="cs-CZ" sz="1200" dirty="0"/>
              <a:t>, </a:t>
            </a:r>
            <a:r>
              <a:rPr lang="cs-CZ" sz="1200" dirty="0" err="1"/>
              <a:t>chocolate</a:t>
            </a:r>
            <a:r>
              <a:rPr lang="cs-CZ" sz="1200" dirty="0"/>
              <a:t> and </a:t>
            </a:r>
            <a:r>
              <a:rPr lang="cs-CZ" sz="1200" dirty="0" err="1"/>
              <a:t>energy</a:t>
            </a:r>
            <a:r>
              <a:rPr lang="cs-CZ" sz="1200" dirty="0"/>
              <a:t> drink </a:t>
            </a:r>
            <a:r>
              <a:rPr lang="cs-CZ" sz="1200" dirty="0" err="1"/>
              <a:t>flavored</a:t>
            </a:r>
            <a:r>
              <a:rPr lang="cs-CZ" sz="1200" dirty="0"/>
              <a:t> E-</a:t>
            </a:r>
            <a:r>
              <a:rPr lang="cs-CZ" sz="1200" dirty="0" err="1"/>
              <a:t>liquids</a:t>
            </a:r>
            <a:r>
              <a:rPr lang="cs-CZ" sz="1200" dirty="0"/>
              <a:t>. </a:t>
            </a:r>
            <a:r>
              <a:rPr lang="cs-CZ" sz="1200" dirty="0" err="1"/>
              <a:t>Nicotine</a:t>
            </a:r>
            <a:r>
              <a:rPr lang="cs-CZ" sz="1200" dirty="0"/>
              <a:t> </a:t>
            </a:r>
            <a:r>
              <a:rPr lang="cs-CZ" sz="1200" dirty="0" err="1"/>
              <a:t>Tob</a:t>
            </a:r>
            <a:r>
              <a:rPr lang="cs-CZ" sz="1200" dirty="0"/>
              <a:t>. Res. </a:t>
            </a:r>
            <a:r>
              <a:rPr lang="cs-CZ" sz="1200"/>
              <a:t>2017;19(4):484 - 492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>
            <a:extLst>
              <a:ext uri="{FF2B5EF4-FFF2-40B4-BE49-F238E27FC236}">
                <a16:creationId xmlns:a16="http://schemas.microsoft.com/office/drawing/2014/main" id="{0C351EDA-6C27-45E4-82E8-383EFA37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POŽÁRY A VÝBUCHY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21162C-4B24-4BBA-B2DB-CD1DBE1DE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PRO VÝROBU A TESTOVÁNÍ BEZPEČNOSTI e-CIG. NEJSOU ŽÁDNÁ  PRAVIDLA</a:t>
            </a:r>
          </a:p>
          <a:p>
            <a:pPr>
              <a:defRPr/>
            </a:pPr>
            <a:r>
              <a:rPr lang="cs-CZ" sz="2800" dirty="0"/>
              <a:t>„VAPE-MODDING“ PRO ZVÝŠENÍ HUSTOTY DÝMU POMOCÍ VYŠŠÍ TEPLOTY ZAHŘÍVÁNÍ JE POPULÁRNÍ =&gt; ZVYŠUJE RIZIKO TERMÁLNÍCH PORANĚNÍ</a:t>
            </a:r>
          </a:p>
          <a:p>
            <a:pPr>
              <a:defRPr/>
            </a:pPr>
            <a:r>
              <a:rPr lang="cs-CZ" sz="2800" dirty="0"/>
              <a:t>PŘÍPADY SE MNOŽÍ NA CELÉM SVĚTĚ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 err="1"/>
              <a:t>Jiwani</a:t>
            </a:r>
            <a:r>
              <a:rPr lang="cs-CZ" sz="2000" dirty="0"/>
              <a:t> AZ et al. </a:t>
            </a:r>
            <a:r>
              <a:rPr lang="cs-CZ" sz="2000" dirty="0" err="1"/>
              <a:t>Thermal</a:t>
            </a:r>
            <a:r>
              <a:rPr lang="cs-CZ" sz="2000" dirty="0"/>
              <a:t> </a:t>
            </a:r>
            <a:r>
              <a:rPr lang="cs-CZ" sz="2000" dirty="0" err="1"/>
              <a:t>injury</a:t>
            </a:r>
            <a:r>
              <a:rPr lang="cs-CZ" sz="2000" dirty="0"/>
              <a:t> </a:t>
            </a:r>
            <a:r>
              <a:rPr lang="cs-CZ" sz="2000" dirty="0" err="1"/>
              <a:t>patterns</a:t>
            </a:r>
            <a:r>
              <a:rPr lang="cs-CZ" sz="2000" dirty="0"/>
              <a:t> </a:t>
            </a:r>
            <a:r>
              <a:rPr lang="cs-CZ" sz="2000" dirty="0" err="1"/>
              <a:t>associated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e-</a:t>
            </a:r>
            <a:r>
              <a:rPr lang="cs-CZ" sz="2000" dirty="0" err="1"/>
              <a:t>cigarettes</a:t>
            </a:r>
            <a:r>
              <a:rPr lang="cs-CZ" sz="2000" dirty="0"/>
              <a:t>. </a:t>
            </a:r>
            <a:r>
              <a:rPr lang="cs-CZ" sz="2000" dirty="0" err="1"/>
              <a:t>Int</a:t>
            </a:r>
            <a:r>
              <a:rPr lang="cs-CZ" sz="2000" dirty="0"/>
              <a:t> J </a:t>
            </a:r>
            <a:r>
              <a:rPr lang="cs-CZ" sz="2000" dirty="0" err="1"/>
              <a:t>Burn</a:t>
            </a:r>
            <a:r>
              <a:rPr lang="cs-CZ" sz="2000" dirty="0"/>
              <a:t> Trauma 2017; 7(1): 1-5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Obrázek 3">
            <a:extLst>
              <a:ext uri="{FF2B5EF4-FFF2-40B4-BE49-F238E27FC236}">
                <a16:creationId xmlns:a16="http://schemas.microsoft.com/office/drawing/2014/main" id="{E1F8EE14-8059-4517-B9B4-191478CA3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8913"/>
            <a:ext cx="3384550" cy="65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>
            <a:extLst>
              <a:ext uri="{FF2B5EF4-FFF2-40B4-BE49-F238E27FC236}">
                <a16:creationId xmlns:a16="http://schemas.microsoft.com/office/drawing/2014/main" id="{22EB4259-A611-48F1-88F7-06F07080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EXPLOZE e-CIGARET</a:t>
            </a:r>
          </a:p>
        </p:txBody>
      </p:sp>
      <p:sp>
        <p:nvSpPr>
          <p:cNvPr id="61443" name="Zástupný symbol pro obsah 2">
            <a:extLst>
              <a:ext uri="{FF2B5EF4-FFF2-40B4-BE49-F238E27FC236}">
                <a16:creationId xmlns:a16="http://schemas.microsoft.com/office/drawing/2014/main" id="{30601C48-5A70-4D16-AB58-4603225AC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D.Aspinall, 48 let, Manchester: hluboké poranění nohy, ztráty krve, požár – vrátil se ke kouření, protože „cigarety jsou bezpečnější“</a:t>
            </a:r>
          </a:p>
          <a:p>
            <a:r>
              <a:rPr lang="cs-CZ" altLang="cs-CZ" sz="2400"/>
              <a:t>D.Thomson, 62 let, Merseyside – zemřel při výměně (požár)</a:t>
            </a:r>
          </a:p>
          <a:p>
            <a:r>
              <a:rPr lang="cs-CZ" altLang="cs-CZ" sz="2400"/>
              <a:t>J.Booth, 65 let, Manchester – vážná popálení</a:t>
            </a:r>
          </a:p>
          <a:p>
            <a:r>
              <a:rPr lang="cs-CZ" altLang="cs-CZ" sz="2400"/>
              <a:t>L.Batty, 18 let, Londýn – popálení</a:t>
            </a:r>
          </a:p>
          <a:p>
            <a:r>
              <a:rPr lang="cs-CZ" altLang="cs-CZ" sz="2400"/>
              <a:t>Žena, Londýn – požár, popálení</a:t>
            </a:r>
          </a:p>
          <a:p>
            <a:r>
              <a:rPr lang="cs-CZ" altLang="cs-CZ" sz="2400"/>
              <a:t>Za ¾ 2014 – 62 požárů = &gt; 1/týden</a:t>
            </a:r>
          </a:p>
          <a:p>
            <a:r>
              <a:rPr lang="cs-CZ" altLang="cs-CZ" sz="2400"/>
              <a:t>Není surveillance, pravděpodobně stovky případů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i-3e0b765333999450" descr="The fire caused hundreds of pounds worth of damage after Miss May plugged her e-cigarette into her iPhone charger">
            <a:extLst>
              <a:ext uri="{FF2B5EF4-FFF2-40B4-BE49-F238E27FC236}">
                <a16:creationId xmlns:a16="http://schemas.microsoft.com/office/drawing/2014/main" id="{BEAE21EA-9907-4FEA-8936-77A7E190B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76327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Obrázek 1">
            <a:extLst>
              <a:ext uri="{FF2B5EF4-FFF2-40B4-BE49-F238E27FC236}">
                <a16:creationId xmlns:a16="http://schemas.microsoft.com/office/drawing/2014/main" id="{5B0D52C0-88B4-4465-8FCB-A1DB3B43A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9275"/>
            <a:ext cx="8748713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4495CC3-1B08-4125-B540-1415468BF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E-CIGARETY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24CA5A1-0254-4849-B76B-3B2559A99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/>
              <a:t>2003 Hon Lik</a:t>
            </a:r>
            <a:r>
              <a:rPr lang="cs-CZ" altLang="cs-CZ"/>
              <a:t> </a:t>
            </a:r>
            <a:r>
              <a:rPr lang="cs-CZ" altLang="cs-CZ" sz="2400"/>
              <a:t>v Číně, vzhled klasické cigarety (dýmky, doutníku)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Mezinárodní patent v 2007 a uvedení na globální trh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V současnosti 468 druhů, víc než 8.000 chutí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Každý měsíc na trhu 10 nových druhů a víc než 240 nových příchutí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 (a) odvykání kouření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 (b) kouření na veřejnosti, bezpečné kouření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Obrázek 1">
            <a:extLst>
              <a:ext uri="{FF2B5EF4-FFF2-40B4-BE49-F238E27FC236}">
                <a16:creationId xmlns:a16="http://schemas.microsoft.com/office/drawing/2014/main" id="{6213AF5B-1603-499A-9C23-E148D2FBA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8532812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Obrázek 1">
            <a:extLst>
              <a:ext uri="{FF2B5EF4-FFF2-40B4-BE49-F238E27FC236}">
                <a16:creationId xmlns:a16="http://schemas.microsoft.com/office/drawing/2014/main" id="{3189AE48-01BE-4DB0-85C3-33C5573B8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8442325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Obrázek 1">
            <a:extLst>
              <a:ext uri="{FF2B5EF4-FFF2-40B4-BE49-F238E27FC236}">
                <a16:creationId xmlns:a16="http://schemas.microsoft.com/office/drawing/2014/main" id="{0CE7A11D-1AD6-4FBE-AE9C-F63339C10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6" r="27086"/>
          <a:stretch>
            <a:fillRect/>
          </a:stretch>
        </p:blipFill>
        <p:spPr bwMode="auto">
          <a:xfrm>
            <a:off x="1476375" y="549275"/>
            <a:ext cx="4103688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Obrázek 1">
            <a:extLst>
              <a:ext uri="{FF2B5EF4-FFF2-40B4-BE49-F238E27FC236}">
                <a16:creationId xmlns:a16="http://schemas.microsoft.com/office/drawing/2014/main" id="{5A2DB76A-0F51-42A9-962F-793827E62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3627" r="16139" b="5693"/>
          <a:stretch>
            <a:fillRect/>
          </a:stretch>
        </p:blipFill>
        <p:spPr bwMode="auto">
          <a:xfrm>
            <a:off x="755650" y="549275"/>
            <a:ext cx="7056438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Obrázek 1">
            <a:extLst>
              <a:ext uri="{FF2B5EF4-FFF2-40B4-BE49-F238E27FC236}">
                <a16:creationId xmlns:a16="http://schemas.microsoft.com/office/drawing/2014/main" id="{4EEE2904-9FFD-45FF-B96D-09ADCCCED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>
            <a:extLst>
              <a:ext uri="{FF2B5EF4-FFF2-40B4-BE49-F238E27FC236}">
                <a16:creationId xmlns:a16="http://schemas.microsoft.com/office/drawing/2014/main" id="{FB2EEB1C-62CB-4A5E-8F1F-A433F9948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RIZIKO JE ASI PODCENĚNO</a:t>
            </a:r>
          </a:p>
        </p:txBody>
      </p:sp>
      <p:sp>
        <p:nvSpPr>
          <p:cNvPr id="62467" name="Zástupný symbol pro obsah 2">
            <a:extLst>
              <a:ext uri="{FF2B5EF4-FFF2-40B4-BE49-F238E27FC236}">
                <a16:creationId xmlns:a16="http://schemas.microsoft.com/office/drawing/2014/main" id="{1B29E304-47D9-4851-89AC-D5F380865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800" dirty="0"/>
              <a:t>NEEXISTUJE POVINNÉ HLÁŠENÍ POŽÁRŮ A PORANĚNÍ Z ENDS,</a:t>
            </a:r>
          </a:p>
          <a:p>
            <a:pPr>
              <a:defRPr/>
            </a:pPr>
            <a:r>
              <a:rPr lang="cs-CZ" altLang="cs-CZ" sz="2800" dirty="0"/>
              <a:t>JEN NOVINOVÉ ZPRÁVY,</a:t>
            </a:r>
          </a:p>
          <a:p>
            <a:pPr>
              <a:defRPr/>
            </a:pPr>
            <a:r>
              <a:rPr lang="cs-CZ" altLang="cs-CZ" sz="2800" dirty="0"/>
              <a:t>Manipulace s baterií, zahřátí baterie při kouření nebo nošení v kapse; u nemocných s kyslíkovými přístroji výbuch kyslíku!</a:t>
            </a:r>
          </a:p>
          <a:p>
            <a:pPr>
              <a:defRPr/>
            </a:pPr>
            <a:r>
              <a:rPr lang="cs-CZ" altLang="cs-CZ" dirty="0"/>
              <a:t>CHYBÍ  STANDARDY  KVALITY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1200" dirty="0" err="1"/>
              <a:t>Meernik</a:t>
            </a:r>
            <a:r>
              <a:rPr lang="cs-CZ" altLang="cs-CZ" sz="1200" dirty="0"/>
              <a:t> c. et al. </a:t>
            </a:r>
            <a:r>
              <a:rPr lang="cs-CZ" altLang="cs-CZ" sz="1200" dirty="0" err="1"/>
              <a:t>Burns</a:t>
            </a:r>
            <a:r>
              <a:rPr lang="cs-CZ" altLang="cs-CZ" sz="1200" dirty="0"/>
              <a:t> </a:t>
            </a:r>
            <a:r>
              <a:rPr lang="cs-CZ" altLang="cs-CZ" sz="1200" dirty="0" err="1"/>
              <a:t>from</a:t>
            </a:r>
            <a:r>
              <a:rPr lang="cs-CZ" altLang="cs-CZ" sz="1200" dirty="0"/>
              <a:t> e-</a:t>
            </a:r>
            <a:r>
              <a:rPr lang="cs-CZ" altLang="cs-CZ" sz="1200" dirty="0" err="1"/>
              <a:t>cigarettes</a:t>
            </a:r>
            <a:r>
              <a:rPr lang="cs-CZ" altLang="cs-CZ" sz="1200" dirty="0"/>
              <a:t>… BMJ 2016;354:i5024; </a:t>
            </a:r>
            <a:r>
              <a:rPr lang="cs-CZ" altLang="cs-CZ" sz="1200" dirty="0" err="1"/>
              <a:t>doi</a:t>
            </a:r>
            <a:r>
              <a:rPr lang="cs-CZ" altLang="cs-CZ" sz="1200" dirty="0"/>
              <a:t> 10.1136/bmj.i5024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>
            <a:extLst>
              <a:ext uri="{FF2B5EF4-FFF2-40B4-BE49-F238E27FC236}">
                <a16:creationId xmlns:a16="http://schemas.microsoft.com/office/drawing/2014/main" id="{6FE42EB1-531D-4BB3-AD5A-F0D5F716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CO DĚLAT PŘI VÝBUCHU?</a:t>
            </a:r>
          </a:p>
        </p:txBody>
      </p:sp>
      <p:sp>
        <p:nvSpPr>
          <p:cNvPr id="70659" name="Zástupný symbol pro obsah 2">
            <a:extLst>
              <a:ext uri="{FF2B5EF4-FFF2-40B4-BE49-F238E27FC236}">
                <a16:creationId xmlns:a16="http://schemas.microsoft.com/office/drawing/2014/main" id="{74463675-3B87-46D9-B14E-75C53FAF8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PŘI EXPLOZI LITHIOVÉ BATERIE SE NA KŮŽI ROZPTÝLÍ REZITUA ELEMENTÁRNÍHO LITHIA</a:t>
            </a:r>
          </a:p>
          <a:p>
            <a:r>
              <a:rPr lang="cs-CZ" altLang="cs-CZ"/>
              <a:t>PROMPTNĚ REAGUJÍ S VODOU = &gt; EXOTHERMICKÁ REAKCE =&gt; ALKALICKÝ HYDROXID LITHIA + PLYNNÝ VODÍK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>
            <a:extLst>
              <a:ext uri="{FF2B5EF4-FFF2-40B4-BE49-F238E27FC236}">
                <a16:creationId xmlns:a16="http://schemas.microsoft.com/office/drawing/2014/main" id="{A547594B-CF20-435B-8778-8E3F9126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E-cig. -mezi letová rizika?</a:t>
            </a:r>
          </a:p>
        </p:txBody>
      </p:sp>
      <p:sp>
        <p:nvSpPr>
          <p:cNvPr id="71683" name="Zástupný symbol pro obsah 2">
            <a:extLst>
              <a:ext uri="{FF2B5EF4-FFF2-40B4-BE49-F238E27FC236}">
                <a16:creationId xmlns:a16="http://schemas.microsoft.com/office/drawing/2014/main" id="{A68E5739-B1ED-4607-BD76-69E9D2CC1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LITHIOVÉ BATERIE ZPŮSOBILY ZAHOŘENÍ/ZADÝMENÍ PŘI LETECKÉ PŘEPRAVĚ:</a:t>
            </a:r>
          </a:p>
          <a:p>
            <a:pPr>
              <a:buFontTx/>
              <a:buChar char="-"/>
            </a:pPr>
            <a:r>
              <a:rPr lang="cs-CZ" altLang="cs-CZ" sz="2000"/>
              <a:t>2009 letiště SanPaulo, Minneapolis - požár</a:t>
            </a:r>
          </a:p>
          <a:p>
            <a:pPr>
              <a:buFontTx/>
              <a:buChar char="-"/>
            </a:pPr>
            <a:r>
              <a:rPr lang="cs-CZ" altLang="cs-CZ" sz="2000"/>
              <a:t>2013 Japonské aerolinie – požár</a:t>
            </a:r>
          </a:p>
          <a:p>
            <a:pPr>
              <a:buFontTx/>
              <a:buChar char="-"/>
            </a:pPr>
            <a:r>
              <a:rPr lang="cs-CZ" altLang="cs-CZ" sz="2000"/>
              <a:t>2014 letiště Boston – zadýmení</a:t>
            </a:r>
          </a:p>
          <a:p>
            <a:pPr>
              <a:buFontTx/>
              <a:buChar char="-"/>
            </a:pPr>
            <a:r>
              <a:rPr lang="cs-CZ" altLang="cs-CZ" sz="2800"/>
              <a:t>2016 U.S. Dept. of Transportion bans the use of e-cigarettes on commercial flights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8874383-3C1E-444A-8529-47E7B9DE8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DALŠÍ CHEM. LÁTKY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EC86B59-CC64-4610-AF7E-C2312401E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NITROSAMINY (spíše z liquidu než z tabáku), tvorba v ETS</a:t>
            </a:r>
          </a:p>
          <a:p>
            <a:pPr eaLnBrk="1" hangingPunct="1"/>
            <a:r>
              <a:rPr lang="cs-CZ" altLang="cs-CZ"/>
              <a:t>CHLOROVANÉ POLYCYKL. UHLOVOD.</a:t>
            </a:r>
          </a:p>
          <a:p>
            <a:pPr eaLnBrk="1" hangingPunct="1"/>
            <a:r>
              <a:rPr lang="cs-CZ" altLang="cs-CZ"/>
              <a:t>POLYCYKLICKÉ AROMAT. UHLOVOD.</a:t>
            </a:r>
          </a:p>
          <a:p>
            <a:pPr eaLnBrk="1" hangingPunct="1"/>
            <a:r>
              <a:rPr lang="cs-CZ" altLang="cs-CZ"/>
              <a:t>FORMALDEHYD (až 10x víc než v klasic.)</a:t>
            </a:r>
          </a:p>
          <a:p>
            <a:pPr eaLnBrk="1" hangingPunct="1"/>
            <a:r>
              <a:rPr lang="cs-CZ" altLang="cs-CZ"/>
              <a:t>ACETALDEHYD, AKROLEIN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18D221A-27C7-4D89-93A0-2935A2942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ZAHŘÍVACÍ  ELEMENTY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C9E5F93-F763-4389-887A-C0EA9FD7A9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Jsou zdrojem emisí kovů:</a:t>
            </a:r>
          </a:p>
          <a:p>
            <a:pPr eaLnBrk="1" hangingPunct="1"/>
            <a:r>
              <a:rPr lang="cs-CZ" altLang="cs-CZ"/>
              <a:t>Nanočástice niklu, chromu (Ni 2 – 100 x víc než z klasických cigaret Marlboro)</a:t>
            </a:r>
          </a:p>
          <a:p>
            <a:pPr eaLnBrk="1" hangingPunct="1"/>
            <a:r>
              <a:rPr lang="cs-CZ" altLang="cs-CZ"/>
              <a:t>Cín, měď, olovo, kadmium, stříbro, železo, křemičitany</a:t>
            </a:r>
          </a:p>
          <a:p>
            <a:pPr eaLnBrk="1" hangingPunct="1"/>
            <a:r>
              <a:rPr lang="cs-CZ" altLang="cs-CZ"/>
              <a:t>KONCENTRACE VYŠŠÍ NEŽ U KLASICKÝCH CIGARET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2" descr="http://safesmoke.com.au/images/schematic.jpg">
            <a:extLst>
              <a:ext uri="{FF2B5EF4-FFF2-40B4-BE49-F238E27FC236}">
                <a16:creationId xmlns:a16="http://schemas.microsoft.com/office/drawing/2014/main" id="{F1211116-96B1-4A3D-8E9B-EFF1F6BA2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991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60BCB71C-26E8-499A-B927-A429672F0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PŘI VYŠŠÍ TEPLOTĚ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D5F01FA-B9CD-4EAB-96C5-10541F757D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Vyvolané vyšší voltáží baterie (5V) vzniká vysoce karcinohenní</a:t>
            </a:r>
          </a:p>
          <a:p>
            <a:r>
              <a:rPr lang="cs-CZ" altLang="cs-CZ"/>
              <a:t>HEMIACETAL</a:t>
            </a:r>
          </a:p>
          <a:p>
            <a:r>
              <a:rPr lang="cs-CZ" altLang="cs-CZ"/>
              <a:t>V biologicky významných koncentracích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D6F20325-66A9-4817-B1DE-7B2361F16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PŘÍJEM  CHEMICKÝCH  L.</a:t>
            </a:r>
          </a:p>
        </p:txBody>
      </p:sp>
      <p:graphicFrame>
        <p:nvGraphicFramePr>
          <p:cNvPr id="115771" name="Group 59">
            <a:extLst>
              <a:ext uri="{FF2B5EF4-FFF2-40B4-BE49-F238E27FC236}">
                <a16:creationId xmlns:a16="http://schemas.microsoft.com/office/drawing/2014/main" id="{78E04C47-3307-4070-9C67-1040C257E425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809625" y="2214563"/>
          <a:ext cx="7958138" cy="4664075"/>
        </p:xfrm>
        <a:graphic>
          <a:graphicData uri="http://schemas.openxmlformats.org/drawingml/2006/table">
            <a:tbl>
              <a:tblPr/>
              <a:tblGrid>
                <a:gridCol w="198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9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LÁTKA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E-CIGAR.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INHALÁT.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KLASICKÁ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FORMALDEHY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- 5.6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 0.2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- 52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ACETALDEHY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- 0.4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 0.1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- 140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AKROLEIN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- 4.2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 ND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- 62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TOLUEN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- 6.3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 ND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- 70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NNK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- 0.003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 ND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- 0.1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KADMIUM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- 0.022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0.003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NIKL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- 0.03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0.019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OLOVO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- 0.057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0.004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FD3F8E2-A631-4A10-915C-036B3E9B5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PRAŠNÉ  ČÁSTICE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213F42B1-D283-4061-8267-172EB297849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KLASICKÉ: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4  x  10</a:t>
            </a:r>
            <a:r>
              <a:rPr lang="cs-CZ" altLang="cs-CZ" baseline="30000"/>
              <a:t>9</a:t>
            </a:r>
            <a:r>
              <a:rPr lang="cs-CZ" altLang="cs-CZ"/>
              <a:t>  /cm </a:t>
            </a:r>
            <a:r>
              <a:rPr lang="cs-CZ" altLang="cs-CZ" baseline="30000"/>
              <a:t>3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3CFF3321-A939-4A44-AADD-AD7652C7187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E-CIGARETY: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4.39  x  10</a:t>
            </a:r>
            <a:r>
              <a:rPr lang="cs-CZ" altLang="cs-CZ" baseline="30000"/>
              <a:t>9</a:t>
            </a:r>
            <a:r>
              <a:rPr lang="cs-CZ" altLang="cs-CZ"/>
              <a:t>  /cm </a:t>
            </a:r>
            <a:r>
              <a:rPr lang="cs-CZ" altLang="cs-CZ" baseline="30000"/>
              <a:t>3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KORELACE S OBSAHEM NIKOTINU A DÉLKOU VDECHU,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CYTOTOXICKÉ A MUTAGENNÍ ÚČINKY </a:t>
            </a:r>
            <a:r>
              <a:rPr lang="cs-CZ" altLang="cs-CZ" sz="2400" i="1"/>
              <a:t>IN VITRO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 baseline="300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Documents and Settings\prof. Hrubá\Plocha\Prašné částice.jpg">
            <a:extLst>
              <a:ext uri="{FF2B5EF4-FFF2-40B4-BE49-F238E27FC236}">
                <a16:creationId xmlns:a16="http://schemas.microsoft.com/office/drawing/2014/main" id="{6CE8C57D-6AC7-4143-B2CA-74D01EBC5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7630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Obrázek 1">
            <a:extLst>
              <a:ext uri="{FF2B5EF4-FFF2-40B4-BE49-F238E27FC236}">
                <a16:creationId xmlns:a16="http://schemas.microsoft.com/office/drawing/2014/main" id="{771EEC63-3F98-413C-98E9-CF6B6C5D3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15888"/>
            <a:ext cx="8697913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62A671BC-212C-4D05-ABE7-BC8BFBD6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KVN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9DED802-473A-43F1-BC23-2E7F64D4E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NE-LINEÁRNÍ  KORELACE  VÝSKYTU  KVN s EXPOZICÍ  PRAŠNÝM ČÁSTICÍM (PM</a:t>
            </a:r>
            <a:r>
              <a:rPr lang="cs-CZ" altLang="cs-CZ" sz="2800" baseline="-25000"/>
              <a:t>2.5</a:t>
            </a:r>
            <a:r>
              <a:rPr lang="cs-CZ" altLang="cs-CZ" sz="2800"/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/>
          </a:p>
          <a:p>
            <a:pPr eaLnBrk="1" hangingPunct="1"/>
            <a:r>
              <a:rPr lang="cs-CZ" altLang="cs-CZ" sz="2800"/>
              <a:t>UŽ  KOUŘENÍ 1-4 CIG/DEN (klasických) SIGNIFIKANTNĚ ZVYŠUJE RIZIKO KVN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dpis 1">
            <a:extLst>
              <a:ext uri="{FF2B5EF4-FFF2-40B4-BE49-F238E27FC236}">
                <a16:creationId xmlns:a16="http://schemas.microsoft.com/office/drawing/2014/main" id="{A593CDE6-A943-47B0-8B77-AA567486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ZDROJ OXIDATIVNÍHO STRESU</a:t>
            </a:r>
          </a:p>
        </p:txBody>
      </p:sp>
      <p:sp>
        <p:nvSpPr>
          <p:cNvPr id="80899" name="Zástupný symbol pro obsah 2">
            <a:extLst>
              <a:ext uri="{FF2B5EF4-FFF2-40B4-BE49-F238E27FC236}">
                <a16:creationId xmlns:a16="http://schemas.microsoft.com/office/drawing/2014/main" id="{A619465B-FB6B-4FA8-BDCF-93AB820F4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SNIŽUJÍ HLADINY VIT.E (antioxidant)</a:t>
            </a:r>
          </a:p>
          <a:p>
            <a:r>
              <a:rPr lang="cs-CZ" altLang="cs-CZ"/>
              <a:t>ZVYŠUJÍ HLADINY OXIDATIVNÍHO ENZYMU (nikotin amid di-nukleotid fosfatáza)  +</a:t>
            </a:r>
          </a:p>
          <a:p>
            <a:r>
              <a:rPr lang="cs-CZ" altLang="cs-CZ"/>
              <a:t>HLADINY INDIKÁTORU PEROXIDACE LIPIDŮ (8-isoprostaglandin F 2 alfa)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B13E736B-0BE9-448E-B2EF-CC8767A86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 EXPIROVANÝ  NO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2B8CFE6C-ED3F-46B3-9056-87A8A8D9C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MÁ VZTAH K ŘADĚ FUNKCÍ: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Zánětlivé reakce eosinofilů,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Průměr vstupních dýchacích cest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Produkce hlenu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Aktivita enzymů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Oxidativní stres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ZVÝŠENÍ PO VYKOUŘENÍ e-CIGARETY	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01293CCD-6907-4A9F-B60C-8A392A959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CYTOTOXICITA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4AC6C0D-5BB2-4017-A117-3B9337F6B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Lidské pulmonální fibroblasty</a:t>
            </a:r>
          </a:p>
          <a:p>
            <a:pPr eaLnBrk="1" hangingPunct="1"/>
            <a:r>
              <a:rPr lang="cs-CZ" altLang="cs-CZ" b="1"/>
              <a:t>Lidské embryonální kmenové buňky ! </a:t>
            </a:r>
            <a:r>
              <a:rPr lang="cs-CZ" altLang="cs-CZ"/>
              <a:t> (význam pro těhotné?)</a:t>
            </a:r>
          </a:p>
          <a:p>
            <a:pPr eaLnBrk="1" hangingPunct="1"/>
            <a:r>
              <a:rPr lang="cs-CZ" altLang="cs-CZ"/>
              <a:t>Myší neurální kmenové buňky</a:t>
            </a:r>
          </a:p>
          <a:p>
            <a:pPr eaLnBrk="1" hangingPunct="1"/>
            <a:r>
              <a:rPr lang="cs-CZ" altLang="cs-CZ"/>
              <a:t>Potkaní srdeční myoblasty</a:t>
            </a:r>
            <a:endParaRPr lang="cs-CZ" altLang="cs-CZ" b="1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1">
            <a:extLst>
              <a:ext uri="{FF2B5EF4-FFF2-40B4-BE49-F238E27FC236}">
                <a16:creationId xmlns:a16="http://schemas.microsoft.com/office/drawing/2014/main" id="{A7FE42E3-D566-425F-A352-39145780B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Cytotoxický  efekt</a:t>
            </a:r>
          </a:p>
        </p:txBody>
      </p:sp>
      <p:sp>
        <p:nvSpPr>
          <p:cNvPr id="83971" name="Zástupný symbol pro obsah 2">
            <a:extLst>
              <a:ext uri="{FF2B5EF4-FFF2-40B4-BE49-F238E27FC236}">
                <a16:creationId xmlns:a16="http://schemas.microsoft.com/office/drawing/2014/main" id="{27F1DB5F-3F1C-4861-95B9-F35846635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Na buňky v respiračním ústrojí (epitheliální, alveolární, makrofágy, neutrofily)</a:t>
            </a:r>
          </a:p>
          <a:p>
            <a:r>
              <a:rPr lang="cs-CZ" altLang="cs-CZ"/>
              <a:t>Podpora</a:t>
            </a:r>
            <a:r>
              <a:rPr lang="cs-CZ" altLang="cs-CZ" b="1"/>
              <a:t> zánětu</a:t>
            </a:r>
            <a:r>
              <a:rPr lang="cs-CZ" altLang="cs-CZ"/>
              <a:t> a</a:t>
            </a:r>
          </a:p>
          <a:p>
            <a:r>
              <a:rPr lang="cs-CZ" altLang="cs-CZ" b="1"/>
              <a:t>Virulence </a:t>
            </a:r>
            <a:r>
              <a:rPr lang="cs-CZ" altLang="cs-CZ"/>
              <a:t>bakterií kolonizujících dýchací cesty, spec. </a:t>
            </a:r>
            <a:r>
              <a:rPr lang="cs-CZ" altLang="cs-CZ" i="1"/>
              <a:t>Streptococcus aureus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A091A02-AF16-4648-82D9-D6573D92C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TECHNICKÉ  PARAMETRY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B6A904D-C7F6-4C32-8FC7-6F3C67AE7F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TRUBIČKA – MIKROPROCESOR – ATOMIZÉR – DIODA </a:t>
            </a:r>
          </a:p>
          <a:p>
            <a:pPr eaLnBrk="1" hangingPunct="1"/>
            <a:r>
              <a:rPr lang="cs-CZ" altLang="cs-CZ"/>
              <a:t>NÁPLŇ: nikotin, propylenglykol/glycerin, příchutě (mentol, čokoláda, ovoce, vanilka, alkohol, karamel aj.)</a:t>
            </a:r>
          </a:p>
          <a:p>
            <a:pPr eaLnBrk="1" hangingPunct="1"/>
            <a:r>
              <a:rPr lang="cs-CZ" altLang="cs-CZ"/>
              <a:t>Mohou si plnit sami kuřáci ! (liquid)</a:t>
            </a:r>
          </a:p>
          <a:p>
            <a:pPr eaLnBrk="1" hangingPunct="1"/>
            <a:r>
              <a:rPr lang="cs-CZ" altLang="cs-CZ"/>
              <a:t>TEPLOTA cca 60</a:t>
            </a:r>
            <a:r>
              <a:rPr lang="cs-CZ" altLang="cs-CZ" baseline="30000"/>
              <a:t>o</a:t>
            </a:r>
            <a:r>
              <a:rPr lang="cs-CZ" altLang="cs-CZ"/>
              <a:t> C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>
            <a:extLst>
              <a:ext uri="{FF2B5EF4-FFF2-40B4-BE49-F238E27FC236}">
                <a16:creationId xmlns:a16="http://schemas.microsoft.com/office/drawing/2014/main" id="{4BD88603-286F-44D4-AE19-94A425653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GENOTOXICITA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BA91BE-5BC5-4FFD-83FA-0D0E02336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Výpary z e-cigaret vyvolávaly zlomy DNA, už po krátkodobé (týdenní) expozici,</a:t>
            </a:r>
          </a:p>
          <a:p>
            <a:pPr>
              <a:defRPr/>
            </a:pPr>
            <a:r>
              <a:rPr lang="cs-CZ" dirty="0"/>
              <a:t>které se kumulovaly</a:t>
            </a:r>
          </a:p>
          <a:p>
            <a:pPr>
              <a:defRPr/>
            </a:pPr>
            <a:r>
              <a:rPr lang="cs-CZ" dirty="0"/>
              <a:t>Snižovaly replikační schopnosti DNA</a:t>
            </a:r>
          </a:p>
          <a:p>
            <a:pPr>
              <a:defRPr/>
            </a:pPr>
            <a:r>
              <a:rPr lang="cs-CZ" dirty="0"/>
              <a:t>=&gt; KARCINOGENNÍ POTENCIÁL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600" dirty="0" err="1"/>
              <a:t>Yu</a:t>
            </a:r>
            <a:r>
              <a:rPr lang="cs-CZ" sz="1600" dirty="0"/>
              <a:t> V et al. E-</a:t>
            </a:r>
            <a:r>
              <a:rPr lang="cs-CZ" sz="1600" dirty="0" err="1"/>
              <a:t>cigarettes</a:t>
            </a:r>
            <a:r>
              <a:rPr lang="cs-CZ" sz="1600" dirty="0"/>
              <a:t> </a:t>
            </a:r>
            <a:r>
              <a:rPr lang="cs-CZ" sz="1600" dirty="0" err="1"/>
              <a:t>induce</a:t>
            </a:r>
            <a:r>
              <a:rPr lang="cs-CZ" sz="1600" dirty="0"/>
              <a:t> DNA </a:t>
            </a:r>
            <a:r>
              <a:rPr lang="cs-CZ" sz="1600" dirty="0" err="1"/>
              <a:t>strand</a:t>
            </a:r>
            <a:r>
              <a:rPr lang="cs-CZ" sz="1600" dirty="0"/>
              <a:t> </a:t>
            </a:r>
            <a:r>
              <a:rPr lang="cs-CZ" sz="1600" dirty="0" err="1"/>
              <a:t>breaks</a:t>
            </a:r>
            <a:r>
              <a:rPr lang="cs-CZ" sz="1600" dirty="0"/>
              <a:t> and cell </a:t>
            </a:r>
            <a:r>
              <a:rPr lang="cs-CZ" sz="1600" dirty="0" err="1"/>
              <a:t>death</a:t>
            </a:r>
            <a:r>
              <a:rPr lang="cs-CZ" sz="1600" dirty="0"/>
              <a:t> </a:t>
            </a:r>
            <a:r>
              <a:rPr lang="cs-CZ" sz="1600" dirty="0" err="1"/>
              <a:t>independently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nicotine</a:t>
            </a:r>
            <a:r>
              <a:rPr lang="cs-CZ" sz="1600" dirty="0"/>
              <a:t> in cell lines. Oral </a:t>
            </a:r>
            <a:r>
              <a:rPr lang="cs-CZ" sz="1600" dirty="0" err="1"/>
              <a:t>Oncology</a:t>
            </a:r>
            <a:r>
              <a:rPr lang="cs-CZ" sz="1600"/>
              <a:t> 2016; 52:58-65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92734CDF-E357-432E-85BD-FDC0BF946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KOTININ VE SLINÁCH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1DD3C230-0D03-49D7-8379-764045438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EX-K s NNT            167 – 319  ng/ml</a:t>
            </a:r>
          </a:p>
          <a:p>
            <a:pPr eaLnBrk="1" hangingPunct="1"/>
            <a:r>
              <a:rPr lang="cs-CZ" altLang="cs-CZ"/>
              <a:t>KUŘÁCI                  166 – 338  ng/ml</a:t>
            </a:r>
          </a:p>
          <a:p>
            <a:pPr eaLnBrk="1" hangingPunct="1"/>
            <a:r>
              <a:rPr lang="cs-CZ" altLang="cs-CZ"/>
              <a:t>„VAPERS“   (153 „pufů“/den)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/>
              <a:t>                   průměr  373  ng/ml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/>
              <a:t>                   s.d.        224  ng/ml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/>
              <a:t>                   max.    1115  ng/ml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4B2BE52-0C58-434F-A6EE-F08275EED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PŘÍJEM NIKOTINU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99E09614-318E-4763-AB28-22E38EBF5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 Z tradiční cigarety cca 1 mg,</a:t>
            </a:r>
          </a:p>
          <a:p>
            <a:r>
              <a:rPr lang="cs-CZ" altLang="cs-CZ"/>
              <a:t>Z e-cigarety až 6-8 mg</a:t>
            </a:r>
          </a:p>
          <a:p>
            <a:r>
              <a:rPr lang="cs-CZ" altLang="cs-CZ"/>
              <a:t>Naručuje kožní makro- i mikrovaskularizaci =&gt; pro chirurgické výkony stejné riziko jako klasické cigarety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1">
            <a:extLst>
              <a:ext uri="{FF2B5EF4-FFF2-40B4-BE49-F238E27FC236}">
                <a16:creationId xmlns:a16="http://schemas.microsoft.com/office/drawing/2014/main" id="{94D6CF09-50C2-4090-A555-15E95BDE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BIOMARKERY</a:t>
            </a:r>
            <a:endParaRPr lang="en-GB" altLang="en-US"/>
          </a:p>
        </p:txBody>
      </p:sp>
      <p:sp>
        <p:nvSpPr>
          <p:cNvPr id="88067" name="Zástupný symbol pro obsah 2">
            <a:extLst>
              <a:ext uri="{FF2B5EF4-FFF2-40B4-BE49-F238E27FC236}">
                <a16:creationId xmlns:a16="http://schemas.microsoft.com/office/drawing/2014/main" id="{CFA410B0-7A7E-4003-B41A-0AA0C0E33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NIKOTIN A KOTININ V MOČI – HODNOTY PODOBNÉ JAKO U KUŘÁKŮ</a:t>
            </a:r>
          </a:p>
          <a:p>
            <a:r>
              <a:rPr lang="cs-CZ" altLang="en-US"/>
              <a:t>1-HYDROXYPYREN, NNAL, KYSELINY MERKAPTUROVÉ  V  MOČI – HODNOTY NIŽŠÍ NEŽ U KUŘÁKŮ</a:t>
            </a:r>
            <a:endParaRPr lang="en-GB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311F9700-EB47-4340-A7AB-90BA6ACD2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U UŽIVATELŮ: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B7A16474-4B4E-4959-BA22-1D464A23C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None/>
            </a:pPr>
            <a:r>
              <a:rPr lang="cs-CZ" altLang="cs-CZ"/>
              <a:t> NIKOTIN MŮŽE MÍT JINÉ FYZIOLOG., TOXIKOLOG. i NÁVYKOVÉ ÚČINKY </a:t>
            </a:r>
          </a:p>
          <a:p>
            <a:pPr eaLnBrk="1" hangingPunct="1"/>
            <a:r>
              <a:rPr lang="cs-CZ" altLang="cs-CZ"/>
              <a:t>AC. REAKCE SRDEČNÍ A PLICNÍ  jako u klasických cigaret</a:t>
            </a:r>
          </a:p>
          <a:p>
            <a:pPr eaLnBrk="1" hangingPunct="1"/>
            <a:r>
              <a:rPr lang="cs-CZ" altLang="cs-CZ"/>
              <a:t>VZNIK ZÁVISLOSTI (fyzické i behaviorální)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1">
            <a:extLst>
              <a:ext uri="{FF2B5EF4-FFF2-40B4-BE49-F238E27FC236}">
                <a16:creationId xmlns:a16="http://schemas.microsoft.com/office/drawing/2014/main" id="{61EF3392-6B09-4CE0-A1BA-B3952824D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UŽIVATELÉ</a:t>
            </a:r>
          </a:p>
        </p:txBody>
      </p:sp>
      <p:sp>
        <p:nvSpPr>
          <p:cNvPr id="90115" name="Zástupný symbol pro obsah 2">
            <a:extLst>
              <a:ext uri="{FF2B5EF4-FFF2-40B4-BE49-F238E27FC236}">
                <a16:creationId xmlns:a16="http://schemas.microsoft.com/office/drawing/2014/main" id="{089B9CEF-407E-4EFC-AB8C-144E3E354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Sig. Častější konzum alkoholu, marihuany a dalších drog</a:t>
            </a:r>
          </a:p>
          <a:p>
            <a:r>
              <a:rPr lang="cs-CZ" altLang="cs-CZ"/>
              <a:t>Častěji připouštějí přechod ke klasickýcm cigaretám</a:t>
            </a:r>
          </a:p>
          <a:p>
            <a:r>
              <a:rPr lang="cs-CZ" altLang="cs-CZ"/>
              <a:t>Studenti university Buffalo, USA, věk 18-23 let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A6EBE1A-0B4B-474D-A7F6-D12CE84B9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VEDLEJŠÍ  ÚČINKY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FBEBE45A-BAF3-427F-AAC2-EEB2C2724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UDÁVANÉ  NEJČASTĚJI u e-CIGARET:</a:t>
            </a:r>
          </a:p>
          <a:p>
            <a:pPr eaLnBrk="1" hangingPunct="1"/>
            <a:r>
              <a:rPr lang="cs-CZ" altLang="cs-CZ"/>
              <a:t>BOLESTI HLAVY,</a:t>
            </a:r>
          </a:p>
          <a:p>
            <a:pPr eaLnBrk="1" hangingPunct="1"/>
            <a:r>
              <a:rPr lang="cs-CZ" altLang="cs-CZ"/>
              <a:t>NAUSEA</a:t>
            </a:r>
          </a:p>
          <a:p>
            <a:pPr eaLnBrk="1" hangingPunct="1"/>
            <a:r>
              <a:rPr lang="cs-CZ" altLang="cs-CZ"/>
              <a:t>DRÁŽDĚNÍ </a:t>
            </a:r>
            <a:r>
              <a:rPr lang="cs-CZ" altLang="cs-CZ" sz="2800"/>
              <a:t>(ústa, průdušky)</a:t>
            </a:r>
          </a:p>
          <a:p>
            <a:pPr eaLnBrk="1" hangingPunct="1"/>
            <a:r>
              <a:rPr lang="cs-CZ" altLang="cs-CZ"/>
              <a:t>SUCHO V ÚSTECH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Nadpis 1">
            <a:extLst>
              <a:ext uri="{FF2B5EF4-FFF2-40B4-BE49-F238E27FC236}">
                <a16:creationId xmlns:a16="http://schemas.microsoft.com/office/drawing/2014/main" id="{554DC120-261E-4282-A193-C306C2A1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PŘÍCHUTĚ (FLAVORS)</a:t>
            </a:r>
            <a:endParaRPr lang="en-GB" altLang="cs-CZ"/>
          </a:p>
        </p:txBody>
      </p:sp>
      <p:sp>
        <p:nvSpPr>
          <p:cNvPr id="92163" name="Zástupný symbol pro obsah 2">
            <a:extLst>
              <a:ext uri="{FF2B5EF4-FFF2-40B4-BE49-F238E27FC236}">
                <a16:creationId xmlns:a16="http://schemas.microsoft.com/office/drawing/2014/main" id="{D8870207-A355-41E4-B35F-70DAC2E8C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LEDEN 2014 – nejméně 7764 druhů,</a:t>
            </a:r>
          </a:p>
          <a:p>
            <a:r>
              <a:rPr lang="cs-CZ" altLang="cs-CZ"/>
              <a:t>Každý měsíc + 242 nových</a:t>
            </a:r>
          </a:p>
          <a:p>
            <a:r>
              <a:rPr lang="cs-CZ" altLang="cs-CZ"/>
              <a:t>Možnost přípravy vlastních směsí</a:t>
            </a:r>
          </a:p>
          <a:p>
            <a:r>
              <a:rPr lang="cs-CZ" altLang="cs-CZ"/>
              <a:t>Hodnoceny pro perorální užívání,</a:t>
            </a:r>
          </a:p>
          <a:p>
            <a:r>
              <a:rPr lang="cs-CZ" altLang="cs-CZ"/>
              <a:t>Inhalačně mohou tvořit aerosoly s ukládáním hluboko v plicích</a:t>
            </a:r>
            <a:endParaRPr lang="en-GB" altLang="cs-CZ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1">
            <a:extLst>
              <a:ext uri="{FF2B5EF4-FFF2-40B4-BE49-F238E27FC236}">
                <a16:creationId xmlns:a16="http://schemas.microsoft.com/office/drawing/2014/main" id="{AEC8DFAF-866C-4D0B-BD5A-9A7F5F7C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Např. DIACETYL</a:t>
            </a:r>
            <a:endParaRPr lang="en-GB" altLang="cs-CZ"/>
          </a:p>
        </p:txBody>
      </p:sp>
      <p:sp>
        <p:nvSpPr>
          <p:cNvPr id="93187" name="Zástupný symbol pro obsah 2">
            <a:extLst>
              <a:ext uri="{FF2B5EF4-FFF2-40B4-BE49-F238E27FC236}">
                <a16:creationId xmlns:a16="http://schemas.microsoft.com/office/drawing/2014/main" id="{FE43A67A-AA99-4288-9B81-C1A9FC63D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= 2,3- butanedion</a:t>
            </a:r>
          </a:p>
          <a:p>
            <a:r>
              <a:rPr lang="cs-CZ" altLang="cs-CZ"/>
              <a:t>POTRAVINÁŘSKÁ PŘÍCHUŤ (máslo, krémy)</a:t>
            </a:r>
          </a:p>
          <a:p>
            <a:r>
              <a:rPr lang="cs-CZ" altLang="cs-CZ"/>
              <a:t>Inhalační profesionální expozice =&gt; AC. BRONCHIOLITIS OBLITERANS (irrever. obstrukční nemoc plic); také „popcorn lung“</a:t>
            </a:r>
          </a:p>
          <a:p>
            <a:r>
              <a:rPr lang="cs-CZ" altLang="cs-CZ"/>
              <a:t>NPK 5 ppb</a:t>
            </a:r>
            <a:endParaRPr lang="en-GB" altLang="cs-CZ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1">
            <a:extLst>
              <a:ext uri="{FF2B5EF4-FFF2-40B4-BE49-F238E27FC236}">
                <a16:creationId xmlns:a16="http://schemas.microsoft.com/office/drawing/2014/main" id="{A764ABF9-D2FF-415F-AD3A-C6FF5FCB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JINÉ  DIKETONY</a:t>
            </a:r>
            <a:endParaRPr lang="en-GB" altLang="cs-CZ"/>
          </a:p>
        </p:txBody>
      </p:sp>
      <p:sp>
        <p:nvSpPr>
          <p:cNvPr id="94211" name="Zástupný symbol pro obsah 2">
            <a:extLst>
              <a:ext uri="{FF2B5EF4-FFF2-40B4-BE49-F238E27FC236}">
                <a16:creationId xmlns:a16="http://schemas.microsoft.com/office/drawing/2014/main" id="{FE0BD524-1CF7-4EF2-A801-F397B8AE5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2,3-pentanedion, 2.3, hexanedion, 2,3 – heptanedion, acetain</a:t>
            </a:r>
          </a:p>
          <a:p>
            <a:r>
              <a:rPr lang="cs-CZ" altLang="cs-CZ"/>
              <a:t>JAKO SUBSTUTICE DIACETYLU,</a:t>
            </a:r>
          </a:p>
          <a:p>
            <a:r>
              <a:rPr lang="cs-CZ" altLang="cs-CZ"/>
              <a:t>PRO PLÍCE MOHOU MÍT STEJNOU TOXICITU</a:t>
            </a:r>
          </a:p>
          <a:p>
            <a:r>
              <a:rPr lang="cs-CZ" altLang="cs-CZ"/>
              <a:t>Nejsou stanoveny bezpečné limity koncentrace v ovzduší</a:t>
            </a:r>
            <a:endParaRPr lang="en-GB" alt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A716C189-944A-461C-8A2F-553A0CC0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ATOMIZÉRY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E37BF640-862D-4AB9-B770-C1135E636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V I.generaci jen fixní – CARTOMIZÉRY</a:t>
            </a:r>
          </a:p>
          <a:p>
            <a:r>
              <a:rPr lang="cs-CZ" altLang="cs-CZ"/>
              <a:t>V dalších generacích vyměnitelné (TANK-TYPE ATOMISER = TANKOMISER) + různě silné baterie</a:t>
            </a:r>
          </a:p>
          <a:p>
            <a:r>
              <a:rPr lang="cs-CZ" altLang="cs-CZ"/>
              <a:t>VÝZNAMNĚ OVLIVŇUJÍ DÁVKOVÁNÍ NIKOTINU DO AEROSOLU, </a:t>
            </a:r>
            <a:r>
              <a:rPr lang="cs-CZ" altLang="cs-CZ" sz="2400"/>
              <a:t>VĚTŠÍ NEŽ Z KLASICKÝCH TABÁKOVÝCH CIGARET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dpis 1">
            <a:extLst>
              <a:ext uri="{FF2B5EF4-FFF2-40B4-BE49-F238E27FC236}">
                <a16:creationId xmlns:a16="http://schemas.microsoft.com/office/drawing/2014/main" id="{376648B8-12BA-4072-994A-5F198D88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BENZALDEHYD</a:t>
            </a:r>
          </a:p>
        </p:txBody>
      </p:sp>
      <p:sp>
        <p:nvSpPr>
          <p:cNvPr id="95235" name="Zástupný symbol pro obsah 2">
            <a:extLst>
              <a:ext uri="{FF2B5EF4-FFF2-40B4-BE49-F238E27FC236}">
                <a16:creationId xmlns:a16="http://schemas.microsoft.com/office/drawing/2014/main" id="{461C6256-A01B-4F37-AF4F-97036473C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Ingredient přírodních ovocných příchutí – iritace respiračních cest u experimentálně a profesionálně exponovaných</a:t>
            </a:r>
          </a:p>
          <a:p>
            <a:r>
              <a:rPr lang="cs-CZ" altLang="cs-CZ"/>
              <a:t>Nalezen ve 108 ze 145 liquidů, nejvíc u příchutě CHERRY</a:t>
            </a:r>
          </a:p>
          <a:p>
            <a:r>
              <a:rPr lang="cs-CZ" altLang="cs-CZ"/>
              <a:t>neznáme účinky z chr. expozice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1">
            <a:extLst>
              <a:ext uri="{FF2B5EF4-FFF2-40B4-BE49-F238E27FC236}">
                <a16:creationId xmlns:a16="http://schemas.microsoft.com/office/drawing/2014/main" id="{B4AE58E6-043D-4B3B-A68C-5F5577532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VÝSKYT</a:t>
            </a:r>
            <a:endParaRPr lang="en-GB" altLang="cs-CZ"/>
          </a:p>
        </p:txBody>
      </p:sp>
      <p:sp>
        <p:nvSpPr>
          <p:cNvPr id="96259" name="Zástupný symbol pro obsah 2">
            <a:extLst>
              <a:ext uri="{FF2B5EF4-FFF2-40B4-BE49-F238E27FC236}">
                <a16:creationId xmlns:a16="http://schemas.microsoft.com/office/drawing/2014/main" id="{B63CA05A-0BA2-4BB4-A9E0-C72DD4095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V 69.2 %  příchutí e-cig (diacetyl)</a:t>
            </a:r>
          </a:p>
          <a:p>
            <a:r>
              <a:rPr lang="cs-CZ" altLang="cs-CZ"/>
              <a:t>Ve třetině příchutí (2,3-pentadion)</a:t>
            </a:r>
          </a:p>
          <a:p>
            <a:r>
              <a:rPr lang="cs-CZ" altLang="cs-CZ"/>
              <a:t>Inhalační expozice přesahuje profesní NPK</a:t>
            </a:r>
          </a:p>
          <a:p>
            <a:r>
              <a:rPr lang="cs-CZ" altLang="cs-CZ"/>
              <a:t>SEZNAM DALŠÍCH 27 PŘÍCHUTÍ s prioritní potřebou  zkoumání</a:t>
            </a:r>
            <a:endParaRPr lang="en-GB" altLang="cs-CZ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adpis 1">
            <a:extLst>
              <a:ext uri="{FF2B5EF4-FFF2-40B4-BE49-F238E27FC236}">
                <a16:creationId xmlns:a16="http://schemas.microsoft.com/office/drawing/2014/main" id="{D3D8E6D7-3ECD-4B58-9483-3B61D861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Příchutě - závěr</a:t>
            </a:r>
            <a:endParaRPr lang="en-GB" altLang="cs-CZ"/>
          </a:p>
        </p:txBody>
      </p:sp>
      <p:sp>
        <p:nvSpPr>
          <p:cNvPr id="97283" name="Zástupný symbol pro obsah 2">
            <a:extLst>
              <a:ext uri="{FF2B5EF4-FFF2-40B4-BE49-F238E27FC236}">
                <a16:creationId xmlns:a16="http://schemas.microsoft.com/office/drawing/2014/main" id="{18A449F0-B620-4E42-9476-260E05A66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NENÍ ŽÁDNÁ REGULACE:</a:t>
            </a:r>
          </a:p>
          <a:p>
            <a:pPr>
              <a:buFontTx/>
              <a:buChar char="-"/>
            </a:pPr>
            <a:r>
              <a:rPr lang="cs-CZ" altLang="cs-CZ"/>
              <a:t>SLOŽENÍ E-LIQUIDU</a:t>
            </a:r>
          </a:p>
          <a:p>
            <a:pPr>
              <a:buFontTx/>
              <a:buChar char="-"/>
            </a:pPr>
            <a:r>
              <a:rPr lang="cs-CZ" altLang="cs-CZ"/>
              <a:t>HODNOCENÍ RIZIKA PŘÍCHUTÍ</a:t>
            </a:r>
          </a:p>
          <a:p>
            <a:pPr>
              <a:buFontTx/>
              <a:buChar char="-"/>
            </a:pPr>
            <a:r>
              <a:rPr lang="cs-CZ" altLang="cs-CZ"/>
              <a:t>SURVEILLANCE UŽIVATELŮ e-CIG. SE ZÁVAŽNÝMI NEMOCEMI PLIC</a:t>
            </a:r>
            <a:endParaRPr lang="en-GB" altLang="cs-CZ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AF9E94ED-6DDA-4D22-99A4-C0E649DCE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DOSUD: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BEF7EFDD-B862-4A3B-9E0D-5AADD22A0E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JEN MÁLO STUDIÍ  O AKUTNÍCH ÚČINCÍCH</a:t>
            </a:r>
          </a:p>
          <a:p>
            <a:pPr eaLnBrk="1" hangingPunct="1"/>
            <a:r>
              <a:rPr lang="cs-CZ" altLang="cs-CZ" b="1"/>
              <a:t>ŽÁDNÉ POZNATKY O CHRONICKÝCH ÚČINCÍCH</a:t>
            </a:r>
          </a:p>
          <a:p>
            <a:pPr eaLnBrk="1" hangingPunct="1"/>
            <a:r>
              <a:rPr lang="cs-CZ" altLang="cs-CZ"/>
              <a:t>JSOU DISTRIBUCE A  ÚČINKY LÁTEK UVOLŇOVANÝCH PŘI ODPAŘOVÁNÍ JINÉ NEŽ PŘI SPALOVÁNÍ???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1">
            <a:extLst>
              <a:ext uri="{FF2B5EF4-FFF2-40B4-BE49-F238E27FC236}">
                <a16:creationId xmlns:a16="http://schemas.microsoft.com/office/drawing/2014/main" id="{239F73F3-7401-41B5-B5A6-06402245D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iQOS </a:t>
            </a:r>
            <a:r>
              <a:rPr lang="cs-CZ" altLang="cs-CZ" sz="3200"/>
              <a:t>(I quit original smoking)</a:t>
            </a:r>
          </a:p>
        </p:txBody>
      </p:sp>
      <p:pic>
        <p:nvPicPr>
          <p:cNvPr id="99331" name="Zástupný symbol pro obsah 3">
            <a:extLst>
              <a:ext uri="{FF2B5EF4-FFF2-40B4-BE49-F238E27FC236}">
                <a16:creationId xmlns:a16="http://schemas.microsoft.com/office/drawing/2014/main" id="{01B82EC6-BFD8-4DB2-89C7-3C49C7C59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8263" y="2214563"/>
            <a:ext cx="6900862" cy="3881437"/>
          </a:xfr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adpis 1">
            <a:extLst>
              <a:ext uri="{FF2B5EF4-FFF2-40B4-BE49-F238E27FC236}">
                <a16:creationId xmlns:a16="http://schemas.microsoft.com/office/drawing/2014/main" id="{43785310-82CD-47D3-8F11-0655DA372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PRODUKCE:</a:t>
            </a:r>
          </a:p>
        </p:txBody>
      </p:sp>
      <p:sp>
        <p:nvSpPr>
          <p:cNvPr id="100355" name="Zástupný symbol pro obsah 2">
            <a:extLst>
              <a:ext uri="{FF2B5EF4-FFF2-40B4-BE49-F238E27FC236}">
                <a16:creationId xmlns:a16="http://schemas.microsoft.com/office/drawing/2014/main" id="{D88BACFA-9DBC-4C6B-8D69-4B772C9A3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ALTRIA (PM) včetně Tabák Kutná Hora</a:t>
            </a:r>
          </a:p>
          <a:p>
            <a:r>
              <a:rPr lang="cs-CZ" altLang="cs-CZ"/>
              <a:t>Distribuce: 26 zemí, hlavně Japonsko, Itálie,</a:t>
            </a:r>
          </a:p>
          <a:p>
            <a:r>
              <a:rPr lang="cs-CZ" altLang="cs-CZ"/>
              <a:t>NE v USA!!!</a:t>
            </a:r>
          </a:p>
          <a:p>
            <a:r>
              <a:rPr lang="cs-CZ" altLang="cs-CZ"/>
              <a:t>Není zdanění, není regulace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3" descr="C:\Documents and Settings\prof. Hrubá\Plocha\VAPEMAN.BMP">
            <a:extLst>
              <a:ext uri="{FF2B5EF4-FFF2-40B4-BE49-F238E27FC236}">
                <a16:creationId xmlns:a16="http://schemas.microsoft.com/office/drawing/2014/main" id="{669AC976-5D73-4BD4-A89B-FF4FBFD51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138"/>
            <a:ext cx="8686800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13FBC674-D564-4F73-B511-FD640E695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„SECONDHAND  VAPING“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76C92989-3155-4BD3-B36E-BE2589DBF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OVZDUŠÍ  INTERIÉRU (ETS) - srovnání s emisemi z klasických cigaret: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obsah amoniaku  nižší o 41 %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pevné částice  nižší o 80 – 90 %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CO jako v nekuřáckém prostředí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Nikotin nižší 10x (3.32  vs. 31.6 um/m</a:t>
            </a:r>
            <a:r>
              <a:rPr lang="cs-CZ" altLang="cs-CZ" baseline="30000"/>
              <a:t>3</a:t>
            </a:r>
            <a:r>
              <a:rPr lang="cs-CZ" altLang="cs-CZ"/>
              <a:t>)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4C2DCF65-CEB1-4693-AE12-01109FDD1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… ALE  NÁLEZY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F1978E15-E2AF-48A9-B26B-375361FEB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Formaldehydu, acetaldehydu, kys. octové,  acetonu, 2-butadienu, propylenglykolu, glycerinu, hliníku, 7 polycyklických aromatických uhlovodíků</a:t>
            </a:r>
          </a:p>
          <a:p>
            <a:pPr eaLnBrk="1" hangingPunct="1"/>
            <a:r>
              <a:rPr lang="cs-CZ" altLang="cs-CZ"/>
              <a:t>Kotinin v séru exponovaných nekuřáků podobný </a:t>
            </a:r>
            <a:r>
              <a:rPr lang="cs-CZ" altLang="cs-CZ" sz="2800"/>
              <a:t>(0.5 ug/ml –e.cig, 0.8 ug/ml-klasické)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Nadpis 1">
            <a:extLst>
              <a:ext uri="{FF2B5EF4-FFF2-40B4-BE49-F238E27FC236}">
                <a16:creationId xmlns:a16="http://schemas.microsoft.com/office/drawing/2014/main" id="{A3E8F4E7-6910-4FBB-BB4A-DFA0AB97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NIKOTIN / KOTININ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9D7EC5-8F8A-4448-910A-7AE76D151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                         NK          e-CIG          CIG</a:t>
            </a:r>
          </a:p>
          <a:p>
            <a:pPr>
              <a:defRPr/>
            </a:pPr>
            <a:r>
              <a:rPr lang="cs-CZ" dirty="0"/>
              <a:t>VZDUCH        0.02           0.13             0.74</a:t>
            </a:r>
          </a:p>
          <a:p>
            <a:pPr>
              <a:defRPr/>
            </a:pPr>
            <a:r>
              <a:rPr lang="cs-CZ" dirty="0"/>
              <a:t>SLINY             0.07           0.19             0.38</a:t>
            </a:r>
          </a:p>
          <a:p>
            <a:pPr>
              <a:defRPr/>
            </a:pPr>
            <a:r>
              <a:rPr lang="cs-CZ" dirty="0"/>
              <a:t>MOČ                0.70           2.64            2.88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/>
              <a:t>Hodnoty v bytech a </a:t>
            </a:r>
            <a:r>
              <a:rPr lang="cs-CZ" dirty="0" err="1"/>
              <a:t>biol.materiálu</a:t>
            </a:r>
            <a:r>
              <a:rPr lang="cs-CZ" dirty="0"/>
              <a:t> </a:t>
            </a:r>
            <a:r>
              <a:rPr lang="cs-CZ"/>
              <a:t>pasivně exponovaných nekuřáků</a:t>
            </a: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 err="1"/>
              <a:t>Ballbe</a:t>
            </a:r>
            <a:r>
              <a:rPr lang="cs-CZ" sz="2000" dirty="0"/>
              <a:t> M et al. </a:t>
            </a:r>
            <a:r>
              <a:rPr lang="cs-CZ" sz="2000" dirty="0" err="1"/>
              <a:t>Environmental</a:t>
            </a:r>
            <a:r>
              <a:rPr lang="cs-CZ" sz="2000" dirty="0"/>
              <a:t> </a:t>
            </a:r>
            <a:r>
              <a:rPr lang="cs-CZ" sz="2000" dirty="0" err="1"/>
              <a:t>Research</a:t>
            </a:r>
            <a:r>
              <a:rPr lang="cs-CZ" sz="2000" dirty="0"/>
              <a:t> 2014; 135:76-80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ovný okraj">
  <a:themeElements>
    <a:clrScheme name="Rovný okraj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Rovný okraj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ovný okraj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vný okraj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vný okraj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vný okraj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Designs\Rovný okraj.pot</Template>
  <TotalTime>1910</TotalTime>
  <Words>4557</Words>
  <Application>Microsoft Office PowerPoint</Application>
  <PresentationFormat>Předvádění na obrazovce (4:3)</PresentationFormat>
  <Paragraphs>676</Paragraphs>
  <Slides>143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143</vt:i4>
      </vt:variant>
    </vt:vector>
  </HeadingPairs>
  <TitlesOfParts>
    <vt:vector size="148" baseType="lpstr">
      <vt:lpstr>Arial</vt:lpstr>
      <vt:lpstr>Calibri</vt:lpstr>
      <vt:lpstr>Times New Roman</vt:lpstr>
      <vt:lpstr>Wingdings</vt:lpstr>
      <vt:lpstr>Rovný okraj</vt:lpstr>
      <vt:lpstr> e-CIGARETY</vt:lpstr>
      <vt:lpstr>DEFINICE:</vt:lpstr>
      <vt:lpstr>Gregory N. Connolly:</vt:lpstr>
      <vt:lpstr>David O´Reilly, BAT</vt:lpstr>
      <vt:lpstr>E-CIGARETY=</vt:lpstr>
      <vt:lpstr>E-CIGARETY</vt:lpstr>
      <vt:lpstr>Prezentace aplikace PowerPoint</vt:lpstr>
      <vt:lpstr>TECHNICKÉ  PARAMETRY</vt:lpstr>
      <vt:lpstr>ATOMIZÉRY</vt:lpstr>
      <vt:lpstr>NOVÉ MODELY</vt:lpstr>
      <vt:lpstr>VYNALÉZAVOST?</vt:lpstr>
      <vt:lpstr>PRODUKCE</vt:lpstr>
      <vt:lpstr>V  ČR:</vt:lpstr>
      <vt:lpstr>Alain Braillon, 2014: </vt:lpstr>
      <vt:lpstr>NOVÝ ZÁJEMCI</vt:lpstr>
      <vt:lpstr>DRUHY e-CIGARET</vt:lpstr>
      <vt:lpstr>Druhy e-cigaret</vt:lpstr>
      <vt:lpstr>Prezentace aplikace PowerPoint</vt:lpstr>
      <vt:lpstr>Prezentace aplikace PowerPoint</vt:lpstr>
      <vt:lpstr>Prezentace aplikace PowerPoint</vt:lpstr>
      <vt:lpstr>„TANK  SYSTÉM“</vt:lpstr>
      <vt:lpstr>Dripper</vt:lpstr>
      <vt:lpstr>REKLAMA</vt:lpstr>
      <vt:lpstr>Prezentace aplikace PowerPoint</vt:lpstr>
      <vt:lpstr>Prezentace aplikace PowerPoint</vt:lpstr>
      <vt:lpstr>Prezentace aplikace PowerPoint</vt:lpstr>
      <vt:lpstr>EXISTUJÍ  TAKÉ:</vt:lpstr>
      <vt:lpstr>E-cigarety na You Tube</vt:lpstr>
      <vt:lpstr>Johnny Depp</vt:lpstr>
      <vt:lpstr>ROZŠÍŘENÍ</vt:lpstr>
      <vt:lpstr>USA – 2013</vt:lpstr>
      <vt:lpstr>EUROBAROMETR 2015</vt:lpstr>
      <vt:lpstr>POLSKÁ STUDIE</vt:lpstr>
      <vt:lpstr>PREDIKCE UŽÍVÁNÍ e.CIG. (OR)</vt:lpstr>
      <vt:lpstr>DŮVODY  KUŘÁKŮ</vt:lpstr>
      <vt:lpstr>NIKOTIN</vt:lpstr>
      <vt:lpstr>NICOTINE JUICE</vt:lpstr>
      <vt:lpstr>JUICE</vt:lpstr>
      <vt:lpstr>LÁKAVÉ PRO DĚTI</vt:lpstr>
      <vt:lpstr>Am. Assoc. of Poison Control.Centers </vt:lpstr>
      <vt:lpstr>Prezentace aplikace PowerPoint</vt:lpstr>
      <vt:lpstr>RIZIKO</vt:lpstr>
      <vt:lpstr>OTRAVA DÍTĚTE</vt:lpstr>
      <vt:lpstr>JINÉ OBĚTI</vt:lpstr>
      <vt:lpstr>SEBEVRAŽEDNÉ POKUSY</vt:lpstr>
      <vt:lpstr>OTRAVY</vt:lpstr>
      <vt:lpstr>RIZIKO I PRO ZVÍŘATA</vt:lpstr>
      <vt:lpstr>PROPYLENGLYKOL/ GLYCERIN</vt:lpstr>
      <vt:lpstr>POFESIONÁLNÍ EXPOZICE</vt:lpstr>
      <vt:lpstr>KASUISTIKY</vt:lpstr>
      <vt:lpstr>JINÝ PŘÍPAD</vt:lpstr>
      <vt:lpstr>SLADKÁ ADITIVA</vt:lpstr>
      <vt:lpstr>ZDROJE BENZENU</vt:lpstr>
      <vt:lpstr>ZDROJE KOFEINU</vt:lpstr>
      <vt:lpstr>POŽÁRY A VÝBUCHY</vt:lpstr>
      <vt:lpstr>Prezentace aplikace PowerPoint</vt:lpstr>
      <vt:lpstr>EXPLOZE e-CIGARET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RIZIKO JE ASI PODCENĚNO</vt:lpstr>
      <vt:lpstr>CO DĚLAT PŘI VÝBUCHU?</vt:lpstr>
      <vt:lpstr>E-cig. -mezi letová rizika?</vt:lpstr>
      <vt:lpstr>DALŠÍ CHEM. LÁTKY</vt:lpstr>
      <vt:lpstr>ZAHŘÍVACÍ  ELEMENTY</vt:lpstr>
      <vt:lpstr>PŘI VYŠŠÍ TEPLOTĚ</vt:lpstr>
      <vt:lpstr>PŘÍJEM  CHEMICKÝCH  L.</vt:lpstr>
      <vt:lpstr>PRAŠNÉ  ČÁSTICE</vt:lpstr>
      <vt:lpstr>Prezentace aplikace PowerPoint</vt:lpstr>
      <vt:lpstr>Prezentace aplikace PowerPoint</vt:lpstr>
      <vt:lpstr>KVN</vt:lpstr>
      <vt:lpstr>ZDROJ OXIDATIVNÍHO STRESU</vt:lpstr>
      <vt:lpstr> EXPIROVANÝ  NO</vt:lpstr>
      <vt:lpstr>CYTOTOXICITA</vt:lpstr>
      <vt:lpstr>Cytotoxický  efekt</vt:lpstr>
      <vt:lpstr>GENOTOXICITA</vt:lpstr>
      <vt:lpstr>KOTININ VE SLINÁCH</vt:lpstr>
      <vt:lpstr>PŘÍJEM NIKOTINU</vt:lpstr>
      <vt:lpstr>BIOMARKERY</vt:lpstr>
      <vt:lpstr>U UŽIVATELŮ:</vt:lpstr>
      <vt:lpstr>UŽIVATELÉ</vt:lpstr>
      <vt:lpstr>VEDLEJŠÍ  ÚČINKY</vt:lpstr>
      <vt:lpstr>PŘÍCHUTĚ (FLAVORS)</vt:lpstr>
      <vt:lpstr>Např. DIACETYL</vt:lpstr>
      <vt:lpstr>JINÉ  DIKETONY</vt:lpstr>
      <vt:lpstr>BENZALDEHYD</vt:lpstr>
      <vt:lpstr>VÝSKYT</vt:lpstr>
      <vt:lpstr>Příchutě - závěr</vt:lpstr>
      <vt:lpstr>DOSUD:</vt:lpstr>
      <vt:lpstr>iQOS (I quit original smoking)</vt:lpstr>
      <vt:lpstr>PRODUKCE:</vt:lpstr>
      <vt:lpstr>Prezentace aplikace PowerPoint</vt:lpstr>
      <vt:lpstr>„SECONDHAND  VAPING“</vt:lpstr>
      <vt:lpstr>… ALE  NÁLEZY</vt:lpstr>
      <vt:lpstr>NIKOTIN / KOTININ</vt:lpstr>
      <vt:lpstr>Prezentace aplikace PowerPoint</vt:lpstr>
      <vt:lpstr>Prezentace aplikace PowerPoint</vt:lpstr>
      <vt:lpstr>RESPIRABILNÍ  PRACH   </vt:lpstr>
      <vt:lpstr>TAKÉ…</vt:lpstr>
      <vt:lpstr>KOUŘ  Z e-CIGARET</vt:lpstr>
      <vt:lpstr>POMOC PRO ODVYKÁNÍ</vt:lpstr>
      <vt:lpstr>Prezentace aplikace PowerPoint</vt:lpstr>
      <vt:lpstr>JINÁ STUDIE:</vt:lpstr>
      <vt:lpstr>NA  3 ON-LINE FORECH</vt:lpstr>
      <vt:lpstr>KOMENTÁŘE UŽIVATELŮ</vt:lpstr>
      <vt:lpstr>Prezentace aplikace PowerPoint</vt:lpstr>
      <vt:lpstr>SNÍŽENÍ  INTENZITY  </vt:lpstr>
      <vt:lpstr>„DUÁLNÍ“  KOUŘENÍ</vt:lpstr>
      <vt:lpstr>JSOU e-CIG. MEDIKAMENT?</vt:lpstr>
      <vt:lpstr>E-CIGARETY</vt:lpstr>
      <vt:lpstr>AKTUÁLNÍ ZÁVĚRY:</vt:lpstr>
      <vt:lpstr>CO  ŘÍKAT  KUŘÁKŮM</vt:lpstr>
      <vt:lpstr>CO  ŘÍKAT  o   e-CIG.</vt:lpstr>
      <vt:lpstr>CO ŘÍKAT - pokračování</vt:lpstr>
      <vt:lpstr>NIKOTIN - GATEWAY</vt:lpstr>
      <vt:lpstr>Pokračování</vt:lpstr>
      <vt:lpstr>NIKOTIN JE GATEWAY</vt:lpstr>
      <vt:lpstr>EPIGENETICKÝ KARCINOGEN</vt:lpstr>
      <vt:lpstr>NIKOTIN v INICIACI CA?</vt:lpstr>
      <vt:lpstr>PRENATÁLNÍ  EXPOZICE</vt:lpstr>
      <vt:lpstr>ŘEŠIT  NÁMITKY</vt:lpstr>
      <vt:lpstr>E-cigarety rozdělily svět</vt:lpstr>
      <vt:lpstr>Regulovat jako tabák?</vt:lpstr>
      <vt:lpstr>SOUČASNÁ  REGULACE</vt:lpstr>
      <vt:lpstr>DOPORUČENÍ</vt:lpstr>
      <vt:lpstr>DOPORUČENÍ - pokračování</vt:lpstr>
      <vt:lpstr>AKTUÁLNÍ  REVIEW</vt:lpstr>
      <vt:lpstr>PROBLÉMY VÝZKUMU</vt:lpstr>
      <vt:lpstr>E- cigarety,</vt:lpstr>
      <vt:lpstr>Tabákový průmysl</vt:lpstr>
      <vt:lpstr>ZÁVĚR</vt:lpstr>
      <vt:lpstr>Tom Frieden – ředitel US CDC</vt:lpstr>
      <vt:lpstr>Tom Frieden:</vt:lpstr>
      <vt:lpstr>Tom Frieden</vt:lpstr>
      <vt:lpstr>Tom Frieden</vt:lpstr>
      <vt:lpstr>Tom Frieden</vt:lpstr>
      <vt:lpstr>ZÁVĚR  1</vt:lpstr>
      <vt:lpstr>ZÁVĚR  2</vt:lpstr>
      <vt:lpstr>DĚKUJI ZA POZORNOST</vt:lpstr>
    </vt:vector>
  </TitlesOfParts>
  <Company>LF MU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VODNÍ DÝMKA, e-CIGARETY</dc:title>
  <dc:creator>hruba@med.muni.cz</dc:creator>
  <cp:lastModifiedBy>Zuzana Derflerová Brázdová</cp:lastModifiedBy>
  <cp:revision>162</cp:revision>
  <cp:lastPrinted>1601-01-01T00:00:00Z</cp:lastPrinted>
  <dcterms:created xsi:type="dcterms:W3CDTF">2013-03-08T11:05:56Z</dcterms:created>
  <dcterms:modified xsi:type="dcterms:W3CDTF">2021-02-16T15:24:34Z</dcterms:modified>
</cp:coreProperties>
</file>