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5"/>
  </p:notesMasterIdLst>
  <p:sldIdLst>
    <p:sldId id="342" r:id="rId2"/>
    <p:sldId id="315" r:id="rId3"/>
    <p:sldId id="322" r:id="rId4"/>
    <p:sldId id="309" r:id="rId5"/>
    <p:sldId id="324" r:id="rId6"/>
    <p:sldId id="310" r:id="rId7"/>
    <p:sldId id="330" r:id="rId8"/>
    <p:sldId id="311" r:id="rId9"/>
    <p:sldId id="332" r:id="rId10"/>
    <p:sldId id="361" r:id="rId11"/>
    <p:sldId id="363" r:id="rId12"/>
    <p:sldId id="343" r:id="rId13"/>
    <p:sldId id="304" r:id="rId14"/>
    <p:sldId id="358" r:id="rId15"/>
    <p:sldId id="307" r:id="rId16"/>
    <p:sldId id="362" r:id="rId17"/>
    <p:sldId id="345" r:id="rId18"/>
    <p:sldId id="346" r:id="rId19"/>
    <p:sldId id="347" r:id="rId20"/>
    <p:sldId id="349" r:id="rId21"/>
    <p:sldId id="313" r:id="rId22"/>
    <p:sldId id="360" r:id="rId23"/>
    <p:sldId id="306" r:id="rId24"/>
    <p:sldId id="312" r:id="rId25"/>
    <p:sldId id="305" r:id="rId26"/>
    <p:sldId id="334" r:id="rId27"/>
    <p:sldId id="357" r:id="rId28"/>
    <p:sldId id="335" r:id="rId29"/>
    <p:sldId id="336" r:id="rId30"/>
    <p:sldId id="364" r:id="rId31"/>
    <p:sldId id="365" r:id="rId32"/>
    <p:sldId id="366" r:id="rId33"/>
    <p:sldId id="308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1380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07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noProof="0" smtClean="0"/>
              <a:t>Klepnutím lze upravit styly předlohy textu.</a:t>
            </a:r>
          </a:p>
          <a:p>
            <a:pPr lvl="1"/>
            <a:r>
              <a:rPr lang="cs-CZ" altLang="en-US" noProof="0" smtClean="0"/>
              <a:t>Druhá úroveň</a:t>
            </a:r>
          </a:p>
          <a:p>
            <a:pPr lvl="2"/>
            <a:r>
              <a:rPr lang="cs-CZ" altLang="en-US" noProof="0" smtClean="0"/>
              <a:t>Třetí úroveň</a:t>
            </a:r>
          </a:p>
          <a:p>
            <a:pPr lvl="3"/>
            <a:r>
              <a:rPr lang="cs-CZ" altLang="en-US" noProof="0" smtClean="0"/>
              <a:t>Čtvrtá úroveň</a:t>
            </a:r>
          </a:p>
          <a:p>
            <a:pPr lvl="4"/>
            <a:r>
              <a:rPr lang="cs-CZ" altLang="en-US" noProof="0" smtClean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388F6F9-A4FC-473D-8593-DCB0FB5D4A1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AAA6CA1-B803-45D4-B3E4-87A4A8DC8AC8}" type="slidenum">
              <a:rPr lang="cs-CZ" altLang="en-US" smtClean="0"/>
              <a:pPr>
                <a:spcBef>
                  <a:spcPct val="0"/>
                </a:spcBef>
              </a:pPr>
              <a:t>17</a:t>
            </a:fld>
            <a:endParaRPr lang="cs-CZ" altLang="en-US" smtClean="0"/>
          </a:p>
        </p:txBody>
      </p:sp>
      <p:sp>
        <p:nvSpPr>
          <p:cNvPr id="215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D7203F-A249-4ACE-BC89-34902F49F04A}" type="slidenum">
              <a:rPr lang="cs-CZ" altLang="en-US" smtClean="0"/>
              <a:pPr>
                <a:spcBef>
                  <a:spcPct val="0"/>
                </a:spcBef>
              </a:pPr>
              <a:t>18</a:t>
            </a:fld>
            <a:endParaRPr lang="cs-CZ" altLang="en-US" smtClean="0"/>
          </a:p>
        </p:txBody>
      </p:sp>
      <p:sp>
        <p:nvSpPr>
          <p:cNvPr id="235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45FBC10-5CBF-455E-B957-42857307685D}" type="slidenum">
              <a:rPr lang="cs-CZ" altLang="en-US" smtClean="0"/>
              <a:pPr>
                <a:spcBef>
                  <a:spcPct val="0"/>
                </a:spcBef>
              </a:pPr>
              <a:t>19</a:t>
            </a:fld>
            <a:endParaRPr lang="cs-CZ" altLang="en-US" smtClean="0"/>
          </a:p>
        </p:txBody>
      </p:sp>
      <p:sp>
        <p:nvSpPr>
          <p:cNvPr id="256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D5416F8-5F5F-45BA-B3E8-EDD8B4CD2BCF}" type="slidenum">
              <a:rPr lang="cs-CZ" altLang="en-US" smtClean="0"/>
              <a:pPr>
                <a:spcBef>
                  <a:spcPct val="0"/>
                </a:spcBef>
              </a:pPr>
              <a:t>20</a:t>
            </a:fld>
            <a:endParaRPr lang="cs-CZ" altLang="en-US" smtClean="0"/>
          </a:p>
        </p:txBody>
      </p:sp>
      <p:sp>
        <p:nvSpPr>
          <p:cNvPr id="276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en-US" smtClean="0"/>
              <a:t>Červená šipka - hlavní směr vývoje</a:t>
            </a:r>
          </a:p>
          <a:p>
            <a:pPr eaLnBrk="1" hangingPunct="1"/>
            <a:r>
              <a:rPr lang="cs-CZ" altLang="en-US" smtClean="0"/>
              <a:t>Černá - 90% buněk hyne apoptózou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DED17BF-0E38-4981-AC37-45609B98B236}" type="slidenum">
              <a:rPr lang="cs-CZ" altLang="en-US" smtClean="0"/>
              <a:pPr>
                <a:spcBef>
                  <a:spcPct val="0"/>
                </a:spcBef>
              </a:pPr>
              <a:t>27</a:t>
            </a:fld>
            <a:endParaRPr lang="cs-CZ" altLang="en-US" smtClean="0"/>
          </a:p>
        </p:txBody>
      </p:sp>
      <p:sp>
        <p:nvSpPr>
          <p:cNvPr id="358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en-US" sz="2400" smtClean="0"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2119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en-US" noProof="0" smtClean="0"/>
              <a:t>Klepnutím lze upravit styl předlohy nadpisů.</a:t>
            </a:r>
          </a:p>
        </p:txBody>
      </p:sp>
      <p:sp>
        <p:nvSpPr>
          <p:cNvPr id="22119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49394-8C50-40BF-AFC2-72A307DF7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9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66ED3-1F11-44A2-A0AA-E7386EB622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44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F2D87-7562-433F-81EB-54762AC8E2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458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6B7E0-83DD-40FF-B1E7-59E3760995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90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5A91A-78EE-48AA-B639-DF4BECD9C6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65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1F600-EF79-475D-B54B-12589C3031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723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4E403-4CAA-4F6C-A9B6-F2F2EF24C5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52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4D8B3-430E-462E-A89B-8C704A9E4F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22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93890-797E-4220-B89C-60B908E524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9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5146-7E93-408A-955F-EBEDEC535C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981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D7B29-B9B7-499C-991A-7C2EE2A610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925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en-US" sz="2400" smtClean="0">
                <a:latin typeface="Times New Roman" panose="02020603050405020304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22016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017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01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290E3154-CBE0-430F-8859-A82B42DEE6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8.pn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628775"/>
            <a:ext cx="9144000" cy="1470025"/>
          </a:xfrm>
        </p:spPr>
        <p:txBody>
          <a:bodyPr/>
          <a:lstStyle/>
          <a:p>
            <a:pPr algn="ctr" eaLnBrk="1" hangingPunct="1"/>
            <a:r>
              <a:rPr lang="cs-CZ" altLang="en-US" sz="3600" smtClean="0"/>
              <a:t>Lymfocytární subpopulace </a:t>
            </a:r>
            <a:br>
              <a:rPr lang="cs-CZ" altLang="en-US" sz="3600" smtClean="0"/>
            </a:br>
            <a:r>
              <a:rPr lang="cs-CZ" altLang="en-US" sz="3600" smtClean="0"/>
              <a:t>a r</a:t>
            </a:r>
            <a:r>
              <a:rPr lang="en-GB" altLang="en-US" sz="3600" smtClean="0"/>
              <a:t>egulace specifické imunitní odpovědi</a:t>
            </a:r>
            <a:r>
              <a:rPr lang="en-GB" altLang="en-US" sz="3600" smtClean="0">
                <a:solidFill>
                  <a:schemeClr val="tx1"/>
                </a:solidFill>
              </a:rPr>
              <a:t/>
            </a:r>
            <a:br>
              <a:rPr lang="en-GB" altLang="en-US" sz="3600" smtClean="0">
                <a:solidFill>
                  <a:schemeClr val="tx1"/>
                </a:solidFill>
              </a:rPr>
            </a:br>
            <a:endParaRPr lang="en-US" altLang="en-US" sz="3600" smtClean="0">
              <a:solidFill>
                <a:schemeClr val="tx1"/>
              </a:solidFill>
            </a:endParaRP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Jiří Litzman</a:t>
            </a:r>
          </a:p>
          <a:p>
            <a:pPr eaLnBrk="1" hangingPunct="1"/>
            <a:r>
              <a:rPr lang="cs-CZ" altLang="en-US" smtClean="0"/>
              <a:t>ÚKIA Brno</a:t>
            </a:r>
            <a:endParaRPr lang="en-US" altLang="en-US" smtClean="0"/>
          </a:p>
        </p:txBody>
      </p:sp>
      <p:pic>
        <p:nvPicPr>
          <p:cNvPr id="4100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72" x="527050" y="5511800"/>
          <p14:tracePt t="5093" x="533400" y="5511800"/>
          <p14:tracePt t="5108" x="539750" y="5511800"/>
          <p14:tracePt t="5246" x="546100" y="55118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T</a:t>
            </a:r>
            <a:r>
              <a:rPr lang="cs-CZ" altLang="en-US" baseline="-25000" smtClean="0"/>
              <a:t>h</a:t>
            </a:r>
            <a:r>
              <a:rPr lang="cs-CZ" altLang="en-US" smtClean="0"/>
              <a:t>17 lymfocyty </a:t>
            </a:r>
            <a:endParaRPr lang="en-US" alt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85925"/>
            <a:ext cx="8281987" cy="4181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Vznikají z antigen-stimulovaných T-lymfocytů </a:t>
            </a:r>
            <a:br>
              <a:rPr lang="cs-CZ" altLang="en-US" sz="2400" dirty="0" smtClean="0"/>
            </a:br>
            <a:r>
              <a:rPr lang="cs-CZ" altLang="en-US" sz="2400" dirty="0" smtClean="0"/>
              <a:t>v prostředí  TGF-</a:t>
            </a:r>
            <a:r>
              <a:rPr lang="cs-CZ" altLang="en-US" sz="2400" dirty="0" smtClean="0">
                <a:latin typeface="Symbol" panose="05050102010706020507" pitchFamily="18" charset="2"/>
              </a:rPr>
              <a:t>b</a:t>
            </a:r>
            <a:r>
              <a:rPr lang="cs-CZ" altLang="en-US" sz="2400" dirty="0" smtClean="0"/>
              <a:t> a IL-6</a:t>
            </a:r>
            <a:r>
              <a:rPr lang="cs-CZ" altLang="en-US" sz="24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IL-23 je důležitý pro stabilizaci jejich funkce.</a:t>
            </a:r>
            <a:endParaRPr lang="cs-CZ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V jejich diferenciaci hraje důležitou roli intracelulární signalizace cestou STAT3, </a:t>
            </a:r>
            <a:r>
              <a:rPr lang="cs-CZ" altLang="en-US" sz="2400" dirty="0" err="1" smtClean="0"/>
              <a:t>nejdůležitejším</a:t>
            </a:r>
            <a:r>
              <a:rPr lang="cs-CZ" altLang="en-US" sz="2400" dirty="0" smtClean="0"/>
              <a:t> transkripčním faktorem je </a:t>
            </a:r>
            <a:r>
              <a:rPr lang="cs-CZ" altLang="en-US" sz="2400" dirty="0" err="1" smtClean="0"/>
              <a:t>ROR</a:t>
            </a:r>
            <a:r>
              <a:rPr lang="cs-CZ" altLang="en-US" sz="2400" dirty="0" err="1" smtClean="0">
                <a:latin typeface="Symbol" panose="05050102010706020507" pitchFamily="18" charset="2"/>
              </a:rPr>
              <a:t>g</a:t>
            </a:r>
            <a:r>
              <a:rPr lang="cs-CZ" altLang="en-US" sz="2400" dirty="0" err="1" smtClean="0"/>
              <a:t>t</a:t>
            </a:r>
            <a:r>
              <a:rPr lang="cs-CZ" altLang="en-US" sz="24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Deficit STAT3 vede ke hyper-</a:t>
            </a:r>
            <a:r>
              <a:rPr lang="cs-CZ" altLang="en-US" sz="2400" dirty="0" err="1" smtClean="0"/>
              <a:t>IgE</a:t>
            </a:r>
            <a:r>
              <a:rPr lang="cs-CZ" altLang="en-US" sz="2400" dirty="0" smtClean="0"/>
              <a:t> syndromu (Jobův syndrom).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Produkuji IL-17 A , IL-17F a </a:t>
            </a:r>
            <a:r>
              <a:rPr lang="cs-CZ" altLang="en-US" sz="2400" dirty="0" smtClean="0"/>
              <a:t>IL-21 a IL-22.</a:t>
            </a:r>
            <a:endParaRPr lang="cs-CZ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Mají význam v obraně proti extracelulárním patogenům.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Patogeneticky se uplatňují při chronických zánětlivých procesech a vzniku některých </a:t>
            </a:r>
            <a:r>
              <a:rPr lang="cs-CZ" altLang="en-US" sz="2400" dirty="0" err="1" smtClean="0"/>
              <a:t>atoimunitních</a:t>
            </a:r>
            <a:r>
              <a:rPr lang="cs-CZ" altLang="en-US" sz="2400" dirty="0" smtClean="0"/>
              <a:t> chorob (?Crohnova choroba, ?RA).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 smtClean="0"/>
          </a:p>
        </p:txBody>
      </p:sp>
      <p:pic>
        <p:nvPicPr>
          <p:cNvPr id="13316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2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43" x="355600" y="5530850"/>
          <p14:tracePt t="4641" x="361950" y="5530850"/>
          <p14:tracePt t="4688" x="368300" y="55308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T</a:t>
            </a:r>
            <a:r>
              <a:rPr lang="cs-CZ" altLang="en-US" baseline="-25000" smtClean="0"/>
              <a:t>FH</a:t>
            </a:r>
            <a:r>
              <a:rPr lang="cs-CZ" altLang="en-US" smtClean="0"/>
              <a:t> lymfocyty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Přítomny především v lymfatických uzlinách, kde se účastní aktivace a diferenciace B-lymfocytů – pregerminální a germinální T</a:t>
            </a:r>
            <a:r>
              <a:rPr lang="cs-CZ" altLang="en-US" baseline="-25000" smtClean="0"/>
              <a:t>FH</a:t>
            </a:r>
            <a:r>
              <a:rPr lang="cs-CZ" altLang="en-US" smtClean="0"/>
              <a:t> buňky.</a:t>
            </a:r>
          </a:p>
          <a:p>
            <a:pPr eaLnBrk="1" hangingPunct="1"/>
            <a:r>
              <a:rPr lang="cs-CZ" altLang="en-US" smtClean="0"/>
              <a:t>Jsou CD4+, CXCR5+/CCR7-</a:t>
            </a:r>
          </a:p>
          <a:p>
            <a:pPr eaLnBrk="1" hangingPunct="1"/>
            <a:r>
              <a:rPr lang="cs-CZ" altLang="en-US" smtClean="0"/>
              <a:t>Produkují IL-21 ale též IFN</a:t>
            </a:r>
            <a:r>
              <a:rPr lang="cs-CZ" altLang="en-US" smtClean="0">
                <a:latin typeface="Symbol" panose="05050102010706020507" pitchFamily="18" charset="2"/>
              </a:rPr>
              <a:t>g</a:t>
            </a:r>
            <a:r>
              <a:rPr lang="cs-CZ" altLang="en-US" smtClean="0"/>
              <a:t>, IL-4, IL-10, exprimují CD40L</a:t>
            </a:r>
          </a:p>
        </p:txBody>
      </p:sp>
      <p:pic>
        <p:nvPicPr>
          <p:cNvPr id="14340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346200" y="922338"/>
            <a:ext cx="6399213" cy="5362575"/>
            <a:chOff x="848" y="581"/>
            <a:chExt cx="4031" cy="3378"/>
          </a:xfrm>
        </p:grpSpPr>
        <p:pic>
          <p:nvPicPr>
            <p:cNvPr id="1537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" y="581"/>
              <a:ext cx="4031" cy="3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74" name="Text Box 4"/>
            <p:cNvSpPr txBox="1">
              <a:spLocks noChangeArrowheads="1"/>
            </p:cNvSpPr>
            <p:nvPr/>
          </p:nvSpPr>
          <p:spPr bwMode="auto">
            <a:xfrm>
              <a:off x="3274" y="2963"/>
              <a:ext cx="3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/>
                <a:t>IL-10</a:t>
              </a:r>
            </a:p>
          </p:txBody>
        </p:sp>
      </p:grp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1501775" y="0"/>
            <a:ext cx="6181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 typeface="Times" pitchFamily="18" charset="0"/>
              <a:buNone/>
              <a:defRPr/>
            </a:pPr>
            <a:r>
              <a:rPr lang="cs-CZ" alt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Základní typy regulačních T-lymfocytů</a:t>
            </a:r>
            <a:endParaRPr lang="en-GB" altLang="en-US" sz="28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166918" name="Group 6"/>
          <p:cNvGrpSpPr>
            <a:grpSpLocks/>
          </p:cNvGrpSpPr>
          <p:nvPr/>
        </p:nvGrpSpPr>
        <p:grpSpPr bwMode="auto">
          <a:xfrm>
            <a:off x="3611563" y="5210175"/>
            <a:ext cx="2403475" cy="1497013"/>
            <a:chOff x="2275" y="3282"/>
            <a:chExt cx="1514" cy="943"/>
          </a:xfrm>
        </p:grpSpPr>
        <p:pic>
          <p:nvPicPr>
            <p:cNvPr id="1536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" y="3943"/>
              <a:ext cx="966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9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" y="3696"/>
              <a:ext cx="576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70" name="Line 9"/>
            <p:cNvSpPr>
              <a:spLocks noChangeShapeType="1"/>
            </p:cNvSpPr>
            <p:nvPr/>
          </p:nvSpPr>
          <p:spPr bwMode="auto">
            <a:xfrm>
              <a:off x="2844" y="3282"/>
              <a:ext cx="375" cy="4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71" name="Text Box 10"/>
            <p:cNvSpPr txBox="1">
              <a:spLocks noChangeArrowheads="1"/>
            </p:cNvSpPr>
            <p:nvPr/>
          </p:nvSpPr>
          <p:spPr bwMode="auto">
            <a:xfrm>
              <a:off x="2556" y="3470"/>
              <a:ext cx="43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/>
                <a:t>TGF-</a:t>
              </a:r>
              <a:r>
                <a:rPr lang="en-US" altLang="en-US" sz="1400">
                  <a:latin typeface="Symbol" panose="05050102010706020507" pitchFamily="18" charset="2"/>
                </a:rPr>
                <a:t>b</a:t>
              </a:r>
              <a:endParaRPr lang="en-US" altLang="en-US" sz="1400"/>
            </a:p>
          </p:txBody>
        </p:sp>
        <p:sp>
          <p:nvSpPr>
            <p:cNvPr id="15372" name="Text Box 11"/>
            <p:cNvSpPr txBox="1">
              <a:spLocks noChangeArrowheads="1"/>
            </p:cNvSpPr>
            <p:nvPr/>
          </p:nvSpPr>
          <p:spPr bwMode="auto">
            <a:xfrm>
              <a:off x="3005" y="3343"/>
              <a:ext cx="19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/>
                <a:t>?</a:t>
              </a:r>
            </a:p>
          </p:txBody>
        </p:sp>
      </p:grp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2674938" y="4232275"/>
            <a:ext cx="1052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/>
              <a:t>Periphery</a:t>
            </a:r>
          </a:p>
        </p:txBody>
      </p:sp>
      <p:pic>
        <p:nvPicPr>
          <p:cNvPr id="15366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9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213" x="381000" y="5530850"/>
          <p14:tracePt t="32221" x="571500" y="5530850"/>
          <p14:tracePt t="32229" x="1238250" y="5530850"/>
          <p14:tracePt t="32244" x="1727200" y="5486400"/>
          <p14:tracePt t="32251" x="2165350" y="5403850"/>
          <p14:tracePt t="32268" x="2838450" y="5175250"/>
          <p14:tracePt t="32285" x="3251200" y="4914900"/>
          <p14:tracePt t="32302" x="3689350" y="4584700"/>
          <p14:tracePt t="32318" x="4686300" y="3733800"/>
          <p14:tracePt t="32335" x="5257800" y="3206750"/>
          <p14:tracePt t="32351" x="5518150" y="2895600"/>
          <p14:tracePt t="32368" x="5664200" y="2628900"/>
          <p14:tracePt t="32384" x="5721350" y="2451100"/>
          <p14:tracePt t="32401" x="5746750" y="2279650"/>
          <p14:tracePt t="32418" x="5746750" y="2133600"/>
          <p14:tracePt t="32435" x="5746750" y="2019300"/>
          <p14:tracePt t="32451" x="5791200" y="1873250"/>
          <p14:tracePt t="32468" x="5854700" y="1701800"/>
          <p14:tracePt t="32485" x="5969000" y="1498600"/>
          <p14:tracePt t="32501" x="6013450" y="1409700"/>
          <p14:tracePt t="32518" x="6070600" y="1206500"/>
          <p14:tracePt t="32535" x="6089650" y="1079500"/>
          <p14:tracePt t="32551" x="6089650" y="920750"/>
          <p14:tracePt t="32568" x="6089650" y="793750"/>
          <p14:tracePt t="32585" x="6089650" y="704850"/>
          <p14:tracePt t="32601" x="6064250" y="647700"/>
          <p14:tracePt t="32618" x="6026150" y="615950"/>
          <p14:tracePt t="32634" x="5943600" y="596900"/>
          <p14:tracePt t="32651" x="5867400" y="596900"/>
          <p14:tracePt t="32668" x="5772150" y="603250"/>
          <p14:tracePt t="32685" x="5670550" y="654050"/>
          <p14:tracePt t="32701" x="5632450" y="685800"/>
          <p14:tracePt t="32718" x="5480050" y="742950"/>
          <p14:tracePt t="32735" x="5372100" y="793750"/>
          <p14:tracePt t="32751" x="5232400" y="857250"/>
          <p14:tracePt t="32768" x="5054600" y="920750"/>
          <p14:tracePt t="32784" x="4826000" y="1028700"/>
          <p14:tracePt t="32801" x="4603750" y="1155700"/>
          <p14:tracePt t="32818" x="4457700" y="1244600"/>
          <p14:tracePt t="32834" x="4356100" y="1308100"/>
          <p14:tracePt t="32851" x="4298950" y="1365250"/>
          <p14:tracePt t="32868" x="4273550" y="1441450"/>
          <p14:tracePt t="32885" x="4248150" y="1536700"/>
          <p14:tracePt t="32901" x="4241800" y="1606550"/>
          <p14:tracePt t="32918" x="4222750" y="1689100"/>
          <p14:tracePt t="32934" x="4222750" y="1771650"/>
          <p14:tracePt t="32951" x="4222750" y="1828800"/>
          <p14:tracePt t="32968" x="4222750" y="1860550"/>
          <p14:tracePt t="32984" x="4222750" y="1873250"/>
          <p14:tracePt t="33001" x="4222750" y="1892300"/>
          <p14:tracePt t="33018" x="4222750" y="1898650"/>
          <p14:tracePt t="33034" x="4235450" y="1911350"/>
          <p14:tracePt t="33051" x="4254500" y="1917700"/>
          <p14:tracePt t="33054" x="4267200" y="1930400"/>
          <p14:tracePt t="33068" x="4273550" y="1936750"/>
          <p14:tracePt t="33085" x="4318000" y="1962150"/>
          <p14:tracePt t="33101" x="4381500" y="2000250"/>
          <p14:tracePt t="33118" x="4464050" y="2044700"/>
          <p14:tracePt t="33135" x="4502150" y="2057400"/>
          <p14:tracePt t="33151" x="4527550" y="2070100"/>
          <p14:tracePt t="33168" x="4540250" y="2070100"/>
          <p14:tracePt t="33185" x="4552950" y="2070100"/>
          <p14:tracePt t="33202" x="4591050" y="2070100"/>
          <p14:tracePt t="33218" x="4692650" y="2070100"/>
          <p14:tracePt t="33235" x="4864100" y="2070100"/>
          <p14:tracePt t="33251" x="5118100" y="2070100"/>
          <p14:tracePt t="33268" x="5327650" y="2070100"/>
          <p14:tracePt t="33285" x="5505450" y="2070100"/>
          <p14:tracePt t="33302" x="5524500" y="2070100"/>
          <p14:tracePt t="33318" x="5537200" y="2070100"/>
          <p14:tracePt t="39622" x="5600700" y="2070100"/>
          <p14:tracePt t="39630" x="5721350" y="2032000"/>
          <p14:tracePt t="39639" x="5892800" y="1993900"/>
          <p14:tracePt t="39651" x="6159500" y="1898650"/>
          <p14:tracePt t="39669" x="6953250" y="1651000"/>
          <p14:tracePt t="39686" x="7226300" y="1562100"/>
          <p14:tracePt t="39702" x="7797800" y="1403350"/>
          <p14:tracePt t="39718" x="7912100" y="1409700"/>
          <p14:tracePt t="39735" x="8013700" y="1479550"/>
          <p14:tracePt t="39751" x="8108950" y="1612900"/>
          <p14:tracePt t="39768" x="8134350" y="1898650"/>
          <p14:tracePt t="39785" x="8115300" y="2355850"/>
          <p14:tracePt t="39801" x="7962900" y="2774950"/>
          <p14:tracePt t="39818" x="7931150" y="3086100"/>
          <p14:tracePt t="39835" x="7950200" y="3340100"/>
          <p14:tracePt t="39851" x="8064500" y="3568700"/>
          <p14:tracePt t="39868" x="8172450" y="3657600"/>
          <p14:tracePt t="39885" x="8356600" y="3670300"/>
          <p14:tracePt t="39902" x="8426450" y="3670300"/>
          <p14:tracePt t="39918" x="8496300" y="3613150"/>
          <p14:tracePt t="39935" x="8553450" y="3498850"/>
          <p14:tracePt t="39951" x="8572500" y="3352800"/>
          <p14:tracePt t="39968" x="8597900" y="3117850"/>
          <p14:tracePt t="39985" x="8597900" y="2755900"/>
          <p14:tracePt t="40001" x="8597900" y="2393950"/>
          <p14:tracePt t="40018" x="8559800" y="2216150"/>
          <p14:tracePt t="40035" x="8509000" y="2089150"/>
          <p14:tracePt t="40040" x="8502650" y="2070100"/>
          <p14:tracePt t="40051" x="8496300" y="2057400"/>
          <p14:tracePt t="40068" x="8489950" y="2051050"/>
          <p14:tracePt t="40085" x="8445500" y="2051050"/>
          <p14:tracePt t="40102" x="8413750" y="2051050"/>
          <p14:tracePt t="40118" x="8324850" y="2051050"/>
          <p14:tracePt t="40134" x="8261350" y="2051050"/>
          <p14:tracePt t="40151" x="8159750" y="2051050"/>
          <p14:tracePt t="40168" x="8083550" y="2051050"/>
          <p14:tracePt t="40184" x="7981950" y="2051050"/>
          <p14:tracePt t="40201" x="7835900" y="2057400"/>
          <p14:tracePt t="40218" x="7689850" y="2108200"/>
          <p14:tracePt t="40234" x="7512050" y="2209800"/>
          <p14:tracePt t="40251" x="7327900" y="2349500"/>
          <p14:tracePt t="40268" x="7207250" y="2463800"/>
          <p14:tracePt t="40285" x="7080250" y="2609850"/>
          <p14:tracePt t="40301" x="7048500" y="2673350"/>
          <p14:tracePt t="40318" x="6934200" y="2813050"/>
          <p14:tracePt t="40334" x="6908800" y="2857500"/>
          <p14:tracePt t="40351" x="6896100" y="2882900"/>
          <p14:tracePt t="40368" x="6896100" y="2889250"/>
          <p14:tracePt t="40384" x="6896100" y="2895600"/>
          <p14:tracePt t="40429" x="6896100" y="2901950"/>
          <p14:tracePt t="40438" x="6896100" y="2908300"/>
          <p14:tracePt t="40451" x="6896100" y="2921000"/>
          <p14:tracePt t="40468" x="6896100" y="2971800"/>
          <p14:tracePt t="40484" x="6838950" y="3060700"/>
          <p14:tracePt t="40501" x="6788150" y="3187700"/>
          <p14:tracePt t="40518" x="6724650" y="3422650"/>
          <p14:tracePt t="40534" x="6705600" y="3594100"/>
          <p14:tracePt t="40551" x="6692900" y="3784600"/>
          <p14:tracePt t="40568" x="6680200" y="3981450"/>
          <p14:tracePt t="40584" x="6654800" y="4114800"/>
          <p14:tracePt t="40601" x="6648450" y="4203700"/>
          <p14:tracePt t="40618" x="6635750" y="4273550"/>
          <p14:tracePt t="40635" x="6635750" y="4343400"/>
          <p14:tracePt t="40651" x="6635750" y="4368800"/>
          <p14:tracePt t="40668" x="6635750" y="4375150"/>
          <p14:tracePt t="40685" x="6642100" y="4375150"/>
          <p14:tracePt t="40718" x="6680200" y="4375150"/>
          <p14:tracePt t="40735" x="6711950" y="4368800"/>
          <p14:tracePt t="40751" x="6769100" y="4343400"/>
          <p14:tracePt t="40768" x="6826250" y="4311650"/>
          <p14:tracePt t="40785" x="6845300" y="4286250"/>
          <p14:tracePt t="40830" x="6851650" y="4286250"/>
          <p14:tracePt t="40839" x="6864350" y="4286250"/>
          <p14:tracePt t="40851" x="6877050" y="4292600"/>
          <p14:tracePt t="40868" x="6896100" y="4349750"/>
          <p14:tracePt t="40885" x="6902450" y="4387850"/>
          <p14:tracePt t="40902" x="6902450" y="4400550"/>
          <p14:tracePt t="40918" x="6902450" y="4413250"/>
          <p14:tracePt t="40935" x="6902450" y="4425950"/>
          <p14:tracePt t="40974" x="6908800" y="4425950"/>
          <p14:tracePt t="40982" x="6915150" y="4406900"/>
          <p14:tracePt t="40990" x="6915150" y="4375150"/>
          <p14:tracePt t="41001" x="6915150" y="4356100"/>
          <p14:tracePt t="41018" x="6902450" y="4254500"/>
          <p14:tracePt t="41035" x="6864350" y="4191000"/>
          <p14:tracePt t="41040" x="6851650" y="4165600"/>
          <p14:tracePt t="41051" x="6819900" y="4152900"/>
          <p14:tracePt t="41068" x="6775450" y="4140200"/>
          <p14:tracePt t="41085" x="6616700" y="4133850"/>
          <p14:tracePt t="41102" x="6559550" y="4133850"/>
          <p14:tracePt t="41118" x="6350000" y="4133850"/>
          <p14:tracePt t="41135" x="6197600" y="4133850"/>
          <p14:tracePt t="41151" x="6089650" y="4133850"/>
          <p14:tracePt t="41168" x="6019800" y="4133850"/>
          <p14:tracePt t="41185" x="5975350" y="4133850"/>
          <p14:tracePt t="41201" x="5930900" y="4146550"/>
          <p14:tracePt t="41218" x="5892800" y="4178300"/>
          <p14:tracePt t="41235" x="5861050" y="4216400"/>
          <p14:tracePt t="41251" x="5822950" y="4298950"/>
          <p14:tracePt t="41268" x="5803900" y="4413250"/>
          <p14:tracePt t="41285" x="5778500" y="4572000"/>
          <p14:tracePt t="41302" x="5778500" y="4603750"/>
          <p14:tracePt t="41318" x="5778500" y="4743450"/>
          <p14:tracePt t="41335" x="5810250" y="4851400"/>
          <p14:tracePt t="41352" x="5854700" y="4972050"/>
          <p14:tracePt t="41368" x="5892800" y="5086350"/>
          <p14:tracePt t="41385" x="5924550" y="5213350"/>
          <p14:tracePt t="41401" x="5975350" y="5365750"/>
          <p14:tracePt t="41418" x="6007100" y="5499100"/>
          <p14:tracePt t="41435" x="6051550" y="5626100"/>
          <p14:tracePt t="41451" x="6089650" y="5721350"/>
          <p14:tracePt t="41468" x="6134100" y="5822950"/>
          <p14:tracePt t="41485" x="6191250" y="5949950"/>
          <p14:tracePt t="41502" x="6210300" y="5981700"/>
          <p14:tracePt t="41518" x="6242050" y="6057900"/>
          <p14:tracePt t="41535" x="6286500" y="6115050"/>
          <p14:tracePt t="41551" x="6337300" y="6172200"/>
          <p14:tracePt t="41568" x="6419850" y="6223000"/>
          <p14:tracePt t="41585" x="6508750" y="6267450"/>
          <p14:tracePt t="41601" x="6597650" y="6286500"/>
          <p14:tracePt t="41618" x="6718300" y="6305550"/>
          <p14:tracePt t="41635" x="6883400" y="6324600"/>
          <p14:tracePt t="41651" x="7029450" y="6324600"/>
          <p14:tracePt t="41668" x="7143750" y="6299200"/>
          <p14:tracePt t="41685" x="7308850" y="6115050"/>
          <p14:tracePt t="41702" x="7404100" y="5873750"/>
          <p14:tracePt t="41718" x="7442200" y="5562600"/>
          <p14:tracePt t="41735" x="7461250" y="5194300"/>
          <p14:tracePt t="41751" x="7461250" y="4883150"/>
          <p14:tracePt t="41768" x="7448550" y="4705350"/>
          <p14:tracePt t="41785" x="7416800" y="4565650"/>
          <p14:tracePt t="41801" x="7378700" y="4445000"/>
          <p14:tracePt t="41818" x="7315200" y="4311650"/>
          <p14:tracePt t="41835" x="7277100" y="4197350"/>
          <p14:tracePt t="41852" x="7219950" y="4108450"/>
          <p14:tracePt t="41868" x="7175500" y="4038600"/>
          <p14:tracePt t="41885" x="7124700" y="3968750"/>
          <p14:tracePt t="41901" x="7092950" y="3962400"/>
          <p14:tracePt t="41918" x="7054850" y="3937000"/>
          <p14:tracePt t="41934" x="7023100" y="3917950"/>
          <p14:tracePt t="41951" x="6991350" y="3892550"/>
          <p14:tracePt t="41968" x="6934200" y="3860800"/>
          <p14:tracePt t="41984" x="6896100" y="3854450"/>
          <p14:tracePt t="42001" x="6858000" y="3848100"/>
          <p14:tracePt t="42018" x="6788150" y="3848100"/>
          <p14:tracePt t="42034" x="6705600" y="3860800"/>
          <p14:tracePt t="42051" x="6591300" y="3930650"/>
          <p14:tracePt t="42055" x="6546850" y="3968750"/>
          <p14:tracePt t="42068" x="6483350" y="4032250"/>
          <p14:tracePt t="42085" x="6356350" y="4210050"/>
          <p14:tracePt t="42101" x="6330950" y="4248150"/>
          <p14:tracePt t="42118" x="6254750" y="4425950"/>
          <p14:tracePt t="42135" x="6235700" y="4521200"/>
          <p14:tracePt t="42151" x="6229350" y="4584700"/>
          <p14:tracePt t="42168" x="6229350" y="4629150"/>
          <p14:tracePt t="42184" x="6229350" y="4654550"/>
          <p14:tracePt t="42201" x="6229350" y="4679950"/>
          <p14:tracePt t="42218" x="6235700" y="4699000"/>
          <p14:tracePt t="42235" x="6235700" y="4705350"/>
          <p14:tracePt t="42251" x="6235700" y="4711700"/>
          <p14:tracePt t="42350" x="6242050" y="4711700"/>
          <p14:tracePt t="42366" x="6242050" y="4718050"/>
          <p14:tracePt t="42430" x="6248400" y="4718050"/>
          <p14:tracePt t="42439" x="6254750" y="4718050"/>
          <p14:tracePt t="42455" x="6261100" y="4718050"/>
          <p14:tracePt t="42502" x="6273800" y="4718050"/>
          <p14:tracePt t="42566" x="6286500" y="4718050"/>
          <p14:tracePt t="42574" x="6292850" y="4711700"/>
          <p14:tracePt t="42585" x="6299200" y="4711700"/>
          <p14:tracePt t="42602" x="6337300" y="4699000"/>
          <p14:tracePt t="42618" x="6375400" y="4692650"/>
          <p14:tracePt t="42635" x="6432550" y="4673600"/>
          <p14:tracePt t="42651" x="6483350" y="4648200"/>
          <p14:tracePt t="42668" x="6534150" y="4641850"/>
          <p14:tracePt t="42685" x="6565900" y="4629150"/>
          <p14:tracePt t="42701" x="6578600" y="4629150"/>
          <p14:tracePt t="42718" x="6584950" y="4629150"/>
          <p14:tracePt t="42735" x="6597650" y="4648200"/>
          <p14:tracePt t="42751" x="6623050" y="4718050"/>
          <p14:tracePt t="42768" x="6654800" y="4826000"/>
          <p14:tracePt t="42785" x="6673850" y="4959350"/>
          <p14:tracePt t="42801" x="6673850" y="5086350"/>
          <p14:tracePt t="42818" x="6673850" y="5219700"/>
          <p14:tracePt t="42835" x="6629400" y="5346700"/>
          <p14:tracePt t="42851" x="6610350" y="5422900"/>
          <p14:tracePt t="42868" x="6597650" y="5473700"/>
          <p14:tracePt t="42910" x="6591300" y="5473700"/>
          <p14:tracePt t="42919" x="6584950" y="5473700"/>
          <p14:tracePt t="42935" x="6515100" y="5391150"/>
          <p14:tracePt t="42951" x="6407150" y="5143500"/>
          <p14:tracePt t="42968" x="6299200" y="4794250"/>
          <p14:tracePt t="42985" x="6197600" y="4483100"/>
          <p14:tracePt t="43001" x="6165850" y="4279900"/>
          <p14:tracePt t="43018" x="6153150" y="4165600"/>
          <p14:tracePt t="43035" x="6153150" y="4127500"/>
          <p14:tracePt t="43039" x="6153150" y="4121150"/>
          <p14:tracePt t="43056" x="6146800" y="4114800"/>
          <p14:tracePt t="43094" x="6127750" y="4121150"/>
          <p14:tracePt t="43103" x="6102350" y="4159250"/>
          <p14:tracePt t="43111" x="6070600" y="4203700"/>
          <p14:tracePt t="43119" x="6038850" y="4267200"/>
          <p14:tracePt t="43135" x="5981700" y="4406900"/>
          <p14:tracePt t="43151" x="5981700" y="4533900"/>
          <p14:tracePt t="43168" x="5981700" y="4699000"/>
          <p14:tracePt t="43185" x="5988050" y="4902200"/>
          <p14:tracePt t="43202" x="6057900" y="5143500"/>
          <p14:tracePt t="43218" x="6102350" y="5308600"/>
          <p14:tracePt t="43235" x="6184900" y="5480050"/>
          <p14:tracePt t="43251" x="6235700" y="5600700"/>
          <p14:tracePt t="43268" x="6267450" y="5664200"/>
          <p14:tracePt t="43285" x="6292850" y="5702300"/>
          <p14:tracePt t="43301" x="6305550" y="5708650"/>
          <p14:tracePt t="43318" x="6337300" y="5721350"/>
          <p14:tracePt t="43335" x="6394450" y="5721350"/>
          <p14:tracePt t="43351" x="6464300" y="5721350"/>
          <p14:tracePt t="43368" x="6572250" y="5721350"/>
          <p14:tracePt t="43385" x="6711950" y="5657850"/>
          <p14:tracePt t="43401" x="6864350" y="5549900"/>
          <p14:tracePt t="43418" x="7016750" y="5410200"/>
          <p14:tracePt t="43435" x="7099300" y="5270500"/>
          <p14:tracePt t="43451" x="7162800" y="5073650"/>
          <p14:tracePt t="43468" x="7188200" y="4832350"/>
          <p14:tracePt t="43485" x="7213600" y="4578350"/>
          <p14:tracePt t="43501" x="7175500" y="4318000"/>
          <p14:tracePt t="43518" x="7156450" y="4260850"/>
          <p14:tracePt t="43534" x="7124700" y="4197350"/>
          <p14:tracePt t="43551" x="7112000" y="4178300"/>
          <p14:tracePt t="43568" x="7099300" y="4165600"/>
          <p14:tracePt t="43585" x="7073900" y="4152900"/>
          <p14:tracePt t="43601" x="7054850" y="4140200"/>
          <p14:tracePt t="43618" x="7048500" y="4127500"/>
          <p14:tracePt t="43635" x="7042150" y="4127500"/>
          <p14:tracePt t="43651" x="7035800" y="4114800"/>
          <p14:tracePt t="43668" x="7010400" y="4095750"/>
          <p14:tracePt t="43685" x="6946900" y="4064000"/>
          <p14:tracePt t="43701" x="6915150" y="4044950"/>
          <p14:tracePt t="43718" x="6889750" y="4038600"/>
          <p14:tracePt t="43735" x="6851650" y="4032250"/>
          <p14:tracePt t="43751" x="6807200" y="4032250"/>
          <p14:tracePt t="43768" x="6718300" y="4032250"/>
          <p14:tracePt t="43785" x="6648450" y="4032250"/>
          <p14:tracePt t="43801" x="6591300" y="4032250"/>
          <p14:tracePt t="43818" x="6565900" y="4032250"/>
          <p14:tracePt t="43835" x="6559550" y="4032250"/>
          <p14:tracePt t="44847" x="6540500" y="4032250"/>
          <p14:tracePt t="44854" x="6508750" y="4076700"/>
          <p14:tracePt t="44868" x="6508750" y="4102100"/>
          <p14:tracePt t="44885" x="6489700" y="4191000"/>
          <p14:tracePt t="44902" x="6483350" y="4292600"/>
          <p14:tracePt t="44918" x="6451600" y="4470400"/>
          <p14:tracePt t="44935" x="6445250" y="4584700"/>
          <p14:tracePt t="44951" x="6432550" y="4686300"/>
          <p14:tracePt t="44968" x="6432550" y="4749800"/>
          <p14:tracePt t="44985" x="6432550" y="4800600"/>
          <p14:tracePt t="45001" x="6445250" y="4864100"/>
          <p14:tracePt t="45018" x="6477000" y="4946650"/>
          <p14:tracePt t="45035" x="6502400" y="4997450"/>
          <p14:tracePt t="45039" x="6521450" y="5022850"/>
          <p14:tracePt t="45051" x="6534150" y="5048250"/>
          <p14:tracePt t="45068" x="6572250" y="5086350"/>
          <p14:tracePt t="45085" x="6616700" y="5118100"/>
          <p14:tracePt t="45102" x="6642100" y="5124450"/>
          <p14:tracePt t="45118" x="6699250" y="5130800"/>
          <p14:tracePt t="45135" x="6743700" y="5130800"/>
          <p14:tracePt t="45151" x="6800850" y="5130800"/>
          <p14:tracePt t="45168" x="6832600" y="5130800"/>
          <p14:tracePt t="45185" x="6864350" y="5130800"/>
          <p14:tracePt t="45201" x="6877050" y="5124450"/>
          <p14:tracePt t="45262" x="6883400" y="5118100"/>
          <p14:tracePt t="46350" x="6889750" y="5111750"/>
          <p14:tracePt t="54350" x="6889750" y="5099050"/>
          <p14:tracePt t="54358" x="6851650" y="5048250"/>
          <p14:tracePt t="54368" x="6819900" y="5003800"/>
          <p14:tracePt t="54385" x="6648450" y="4819650"/>
          <p14:tracePt t="54401" x="6388100" y="4578350"/>
          <p14:tracePt t="54418" x="6159500" y="4381500"/>
          <p14:tracePt t="54435" x="6083300" y="4318000"/>
          <p14:tracePt t="54451" x="6083300" y="4311650"/>
          <p14:tracePt t="54574" x="6115050" y="4311650"/>
          <p14:tracePt t="54582" x="6172200" y="4305300"/>
          <p14:tracePt t="54590" x="6229350" y="4248150"/>
          <p14:tracePt t="54601" x="6248400" y="4159250"/>
          <p14:tracePt t="54618" x="6267450" y="3797300"/>
          <p14:tracePt t="54635" x="6070600" y="3111500"/>
          <p14:tracePt t="54652" x="5708650" y="2076450"/>
          <p14:tracePt t="54669" x="5397500" y="1035050"/>
          <p14:tracePt t="54686" x="5099050" y="457200"/>
          <p14:tracePt t="54702" x="4978400" y="266700"/>
          <p14:tracePt t="54718" x="4927600" y="184150"/>
          <p14:tracePt t="54735" x="4908550" y="146050"/>
          <p14:tracePt t="54751" x="4883150" y="127000"/>
          <p14:tracePt t="54768" x="4857750" y="127000"/>
          <p14:tracePt t="54785" x="4826000" y="127000"/>
          <p14:tracePt t="54801" x="4806950" y="127000"/>
          <p14:tracePt t="54818" x="4800600" y="127000"/>
          <p14:tracePt t="54856" x="4800600" y="133350"/>
          <p14:tracePt t="54868" x="4826000" y="177800"/>
          <p14:tracePt t="54885" x="4921250" y="323850"/>
          <p14:tracePt t="54902" x="4946650" y="368300"/>
          <p14:tracePt t="54918" x="4984750" y="400050"/>
          <p14:tracePt t="54934" x="4991100" y="412750"/>
          <p14:tracePt t="54951" x="5003800" y="425450"/>
          <p14:tracePt t="54968" x="5035550" y="444500"/>
          <p14:tracePt t="54984" x="5105400" y="469900"/>
          <p14:tracePt t="55001" x="5213350" y="488950"/>
          <p14:tracePt t="55018" x="5346700" y="520700"/>
          <p14:tracePt t="55034" x="5556250" y="609600"/>
          <p14:tracePt t="55037" x="5689600" y="673100"/>
          <p14:tracePt t="55051" x="5842000" y="762000"/>
          <p14:tracePt t="55068" x="6172200" y="1022350"/>
          <p14:tracePt t="55085" x="6534150" y="1466850"/>
          <p14:tracePt t="55102" x="6807200" y="1936750"/>
          <p14:tracePt t="55118" x="6927850" y="2381250"/>
          <p14:tracePt t="55135" x="6927850" y="2482850"/>
          <p14:tracePt t="55151" x="6927850" y="2540000"/>
          <p14:tracePt t="55168" x="6940550" y="2597150"/>
          <p14:tracePt t="55185" x="6946900" y="2686050"/>
          <p14:tracePt t="55201" x="6978650" y="2774950"/>
          <p14:tracePt t="55218" x="6997700" y="2870200"/>
          <p14:tracePt t="55235" x="6997700" y="2952750"/>
          <p14:tracePt t="55251" x="6997700" y="3028950"/>
          <p14:tracePt t="55268" x="6997700" y="3124200"/>
          <p14:tracePt t="55285" x="6997700" y="3314700"/>
          <p14:tracePt t="55301" x="7004050" y="3390900"/>
          <p14:tracePt t="55318" x="7004050" y="3568700"/>
          <p14:tracePt t="55335" x="7004050" y="3594100"/>
          <p14:tracePt t="55351" x="7004050" y="3600450"/>
          <p14:tracePt t="55446" x="7004050" y="3594100"/>
          <p14:tracePt t="55455" x="7004050" y="3587750"/>
          <p14:tracePt t="55462" x="7004050" y="3581400"/>
          <p14:tracePt t="55471" x="7004050" y="3568700"/>
          <p14:tracePt t="55485" x="7004050" y="3549650"/>
          <p14:tracePt t="55502" x="7004050" y="3543300"/>
          <p14:tracePt t="55518" x="7016750" y="3511550"/>
          <p14:tracePt t="55535" x="7016750" y="3498850"/>
          <p14:tracePt t="55551" x="7016750" y="3486150"/>
          <p14:tracePt t="55568" x="7016750" y="3479800"/>
          <p14:tracePt t="55590" x="7016750" y="3473450"/>
          <p14:tracePt t="55601" x="7016750" y="3467100"/>
          <p14:tracePt t="55618" x="7010400" y="3460750"/>
          <p14:tracePt t="55635" x="6978650" y="3448050"/>
          <p14:tracePt t="55651" x="6940550" y="3441700"/>
          <p14:tracePt t="55668" x="6883400" y="3429000"/>
          <p14:tracePt t="55685" x="6813550" y="3416300"/>
          <p14:tracePt t="55702" x="6807200" y="3416300"/>
          <p14:tracePt t="55718" x="6794500" y="3416300"/>
          <p14:tracePt t="55735" x="6788150" y="3416300"/>
          <p14:tracePt t="55822" x="6788150" y="3409950"/>
          <p14:tracePt t="55839" x="6788150" y="3390900"/>
          <p14:tracePt t="55846" x="6794500" y="3384550"/>
          <p14:tracePt t="55855" x="6819900" y="3371850"/>
          <p14:tracePt t="55868" x="6851650" y="3352800"/>
          <p14:tracePt t="55885" x="6959600" y="3263900"/>
          <p14:tracePt t="55902" x="6972300" y="3238500"/>
          <p14:tracePt t="55918" x="6972300" y="3175000"/>
          <p14:tracePt t="55935" x="6972300" y="3130550"/>
          <p14:tracePt t="55951" x="6934200" y="3073400"/>
          <p14:tracePt t="55968" x="6870700" y="3009900"/>
          <p14:tracePt t="55985" x="6724650" y="2933700"/>
          <p14:tracePt t="56001" x="6515100" y="2838450"/>
          <p14:tracePt t="56018" x="6292850" y="2749550"/>
          <p14:tracePt t="56035" x="6140450" y="2705100"/>
          <p14:tracePt t="56040" x="6070600" y="2686050"/>
          <p14:tracePt t="56051" x="6000750" y="2660650"/>
          <p14:tracePt t="56068" x="5880100" y="2641600"/>
          <p14:tracePt t="56085" x="5721350" y="2641600"/>
          <p14:tracePt t="56102" x="5670550" y="2641600"/>
          <p14:tracePt t="56118" x="5486400" y="2692400"/>
          <p14:tracePt t="56135" x="5378450" y="2768600"/>
          <p14:tracePt t="56151" x="5238750" y="2870200"/>
          <p14:tracePt t="56168" x="5137150" y="2971800"/>
          <p14:tracePt t="56185" x="5118100" y="3041650"/>
          <p14:tracePt t="56201" x="5105400" y="3136900"/>
          <p14:tracePt t="56218" x="5111750" y="3181350"/>
          <p14:tracePt t="56235" x="5168900" y="3225800"/>
          <p14:tracePt t="56251" x="5308600" y="3282950"/>
          <p14:tracePt t="56268" x="5486400" y="3327400"/>
          <p14:tracePt t="56285" x="5772150" y="3359150"/>
          <p14:tracePt t="56302" x="5861050" y="3359150"/>
          <p14:tracePt t="56318" x="6134100" y="3359150"/>
          <p14:tracePt t="56335" x="6280150" y="3333750"/>
          <p14:tracePt t="56351" x="6413500" y="3295650"/>
          <p14:tracePt t="56368" x="6534150" y="3270250"/>
          <p14:tracePt t="56385" x="6629400" y="3257550"/>
          <p14:tracePt t="56401" x="6743700" y="3232150"/>
          <p14:tracePt t="56418" x="6794500" y="3225800"/>
          <p14:tracePt t="56435" x="6819900" y="3213100"/>
          <p14:tracePt t="56451" x="6826250" y="3206750"/>
          <p14:tracePt t="56510" x="6819900" y="3200400"/>
          <p14:tracePt t="56518" x="6794500" y="3200400"/>
          <p14:tracePt t="56526" x="6750050" y="3200400"/>
          <p14:tracePt t="56535" x="6718300" y="3200400"/>
          <p14:tracePt t="56551" x="6692900" y="3200400"/>
          <p14:tracePt t="56568" x="6686550" y="3200400"/>
          <p14:tracePt t="56742" x="6680200" y="3200400"/>
          <p14:tracePt t="56767" x="6673850" y="3200400"/>
          <p14:tracePt t="56798" x="6667500" y="3200400"/>
          <p14:tracePt t="56806" x="6667500" y="32067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T</a:t>
            </a:r>
            <a:r>
              <a:rPr lang="cs-CZ" altLang="en-US" baseline="-25000" smtClean="0"/>
              <a:t>reg </a:t>
            </a:r>
            <a:r>
              <a:rPr lang="cs-CZ" altLang="en-US" smtClean="0"/>
              <a:t>lymfocyty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73238"/>
            <a:ext cx="8610600" cy="4181475"/>
          </a:xfrm>
        </p:spPr>
        <p:txBody>
          <a:bodyPr/>
          <a:lstStyle/>
          <a:p>
            <a:pPr eaLnBrk="1" hangingPunct="1"/>
            <a:r>
              <a:rPr lang="cs-CZ" altLang="en-US" sz="2400" smtClean="0"/>
              <a:t>Samostatná subpopulace přirozeně regulačních buněk</a:t>
            </a:r>
          </a:p>
          <a:p>
            <a:pPr eaLnBrk="1" hangingPunct="1"/>
            <a:r>
              <a:rPr lang="cs-CZ" altLang="en-US" sz="2400" smtClean="0"/>
              <a:t>Vývoj v thymu, je ale možná diferenciace i na periferii.</a:t>
            </a:r>
          </a:p>
          <a:p>
            <a:pPr eaLnBrk="1" hangingPunct="1"/>
            <a:r>
              <a:rPr lang="cs-CZ" altLang="en-US" sz="2400" smtClean="0"/>
              <a:t>Jsou CD4+CD25+</a:t>
            </a:r>
          </a:p>
          <a:p>
            <a:pPr eaLnBrk="1" hangingPunct="1"/>
            <a:r>
              <a:rPr lang="cs-CZ" altLang="en-US" sz="2400" smtClean="0"/>
              <a:t>V jejich diferenciaci hraje důležitou roli transkripční faktor FOX-P3</a:t>
            </a:r>
          </a:p>
          <a:p>
            <a:pPr eaLnBrk="1" hangingPunct="1"/>
            <a:r>
              <a:rPr lang="cs-CZ" altLang="en-US" sz="2400" smtClean="0"/>
              <a:t>Přímo působí na jiné T-lymfocyty prostřednictvím molekuly CTLA-4 a snad i membránovou formou TGF-</a:t>
            </a:r>
            <a:r>
              <a:rPr lang="cs-CZ" altLang="en-US" sz="2400" smtClean="0">
                <a:latin typeface="Symbol" panose="05050102010706020507" pitchFamily="18" charset="2"/>
              </a:rPr>
              <a:t>b</a:t>
            </a:r>
            <a:endParaRPr lang="cs-CZ" altLang="en-US" sz="2400" smtClean="0"/>
          </a:p>
          <a:p>
            <a:pPr eaLnBrk="1" hangingPunct="1"/>
            <a:r>
              <a:rPr lang="cs-CZ" altLang="en-US" sz="2400" smtClean="0"/>
              <a:t>Na povrchu receptor GITR - jeho stimulace  tlumí regulační funkci T</a:t>
            </a:r>
            <a:r>
              <a:rPr lang="cs-CZ" altLang="en-US" sz="2400" baseline="-25000" smtClean="0"/>
              <a:t>reg</a:t>
            </a:r>
            <a:r>
              <a:rPr lang="cs-CZ" altLang="en-US" sz="2400" smtClean="0"/>
              <a:t> </a:t>
            </a:r>
          </a:p>
          <a:p>
            <a:pPr eaLnBrk="1" hangingPunct="1"/>
            <a:r>
              <a:rPr lang="cs-CZ" altLang="en-US" sz="2400" smtClean="0"/>
              <a:t>Tvoří asi 5-10% CD4+ lymfocytů</a:t>
            </a:r>
          </a:p>
          <a:p>
            <a:pPr eaLnBrk="1" hangingPunct="1"/>
            <a:endParaRPr lang="cs-CZ" altLang="en-US" sz="2400" smtClean="0"/>
          </a:p>
        </p:txBody>
      </p:sp>
      <p:pic>
        <p:nvPicPr>
          <p:cNvPr id="16388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0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264" x="6661150" y="32067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 smtClean="0"/>
          </a:p>
        </p:txBody>
      </p:sp>
      <p:pic>
        <p:nvPicPr>
          <p:cNvPr id="17411" name="Picture 4" descr="9F - Treg_nri1027-f1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0"/>
            <a:ext cx="7561262" cy="6916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96" x="6661150" y="3155950"/>
          <p14:tracePt t="12104" x="6743700" y="2717800"/>
          <p14:tracePt t="12112" x="6781800" y="2266950"/>
          <p14:tracePt t="12122" x="6775450" y="1885950"/>
          <p14:tracePt t="12139" x="6369050" y="1193800"/>
          <p14:tracePt t="12156" x="5873750" y="768350"/>
          <p14:tracePt t="12173" x="5568950" y="520700"/>
          <p14:tracePt t="12189" x="5308600" y="279400"/>
          <p14:tracePt t="12206" x="5035550" y="0"/>
          <p14:tracePt t="12223" x="4908550" y="0"/>
          <p14:tracePt t="12425" x="5003800" y="0"/>
          <p14:tracePt t="12432" x="5162550" y="0"/>
          <p14:tracePt t="12442" x="5219700" y="19050"/>
          <p14:tracePt t="12456" x="5257800" y="31750"/>
          <p14:tracePt t="12472" x="5327650" y="133350"/>
          <p14:tracePt t="12489" x="5410200" y="323850"/>
          <p14:tracePt t="12505" x="5607050" y="927100"/>
          <p14:tracePt t="12522" x="5772150" y="1911350"/>
          <p14:tracePt t="12539" x="5924550" y="3060700"/>
          <p14:tracePt t="12556" x="6019800" y="3911600"/>
          <p14:tracePt t="12572" x="6089650" y="4495800"/>
          <p14:tracePt t="12589" x="6184900" y="4889500"/>
          <p14:tracePt t="12606" x="6299200" y="5175250"/>
          <p14:tracePt t="12622" x="6388100" y="5346700"/>
          <p14:tracePt t="12639" x="6426200" y="5384800"/>
          <p14:tracePt t="12656" x="6457950" y="5384800"/>
          <p14:tracePt t="12672" x="6496050" y="5321300"/>
          <p14:tracePt t="12688" x="6502400" y="5175250"/>
          <p14:tracePt t="12705" x="6470650" y="5054600"/>
          <p14:tracePt t="12722" x="6419850" y="4959350"/>
          <p14:tracePt t="12739" x="6381750" y="4914900"/>
          <p14:tracePt t="12755" x="6369050" y="4908550"/>
          <p14:tracePt t="12788" x="6369050" y="4895850"/>
          <p14:tracePt t="12805" x="6369050" y="4806950"/>
          <p14:tracePt t="12822" x="6388100" y="4667250"/>
          <p14:tracePt t="12839" x="6388100" y="4438650"/>
          <p14:tracePt t="12855" x="6356350" y="4044950"/>
          <p14:tracePt t="12872" x="6305550" y="3790950"/>
          <p14:tracePt t="12889" x="6280150" y="3613150"/>
          <p14:tracePt t="12905" x="6273800" y="3549650"/>
          <p14:tracePt t="12922" x="6273800" y="3517900"/>
          <p14:tracePt t="12939" x="6273800" y="3511550"/>
          <p14:tracePt t="12972" x="6273800" y="3505200"/>
          <p14:tracePt t="12989" x="6273800" y="3492500"/>
          <p14:tracePt t="13005" x="6273800" y="3486150"/>
          <p14:tracePt t="13022" x="6273800" y="3441700"/>
          <p14:tracePt t="13039" x="6273800" y="3352800"/>
          <p14:tracePt t="13055" x="6273800" y="3251200"/>
          <p14:tracePt t="13072" x="6311900" y="3054350"/>
          <p14:tracePt t="13089" x="6324600" y="2927350"/>
          <p14:tracePt t="13105" x="6324600" y="2832100"/>
          <p14:tracePt t="13122" x="6324600" y="2794000"/>
          <p14:tracePt t="13139" x="6311900" y="2774950"/>
          <p14:tracePt t="13156" x="6254750" y="2755900"/>
          <p14:tracePt t="13172" x="6178550" y="2755900"/>
          <p14:tracePt t="13189" x="6064250" y="2755900"/>
          <p14:tracePt t="13205" x="5962650" y="2774950"/>
          <p14:tracePt t="13222" x="5873750" y="2832100"/>
          <p14:tracePt t="13239" x="5765800" y="2952750"/>
          <p14:tracePt t="13256" x="5721350" y="3067050"/>
          <p14:tracePt t="13272" x="5708650" y="3162300"/>
          <p14:tracePt t="13289" x="5715000" y="3251200"/>
          <p14:tracePt t="13305" x="5854700" y="3333750"/>
          <p14:tracePt t="13322" x="6045200" y="3390900"/>
          <p14:tracePt t="13339" x="6178550" y="3397250"/>
          <p14:tracePt t="13355" x="6248400" y="3397250"/>
          <p14:tracePt t="13372" x="6311900" y="3365500"/>
          <p14:tracePt t="13389" x="6356350" y="3289300"/>
          <p14:tracePt t="13406" x="6362700" y="3200400"/>
          <p14:tracePt t="13410" x="6362700" y="3143250"/>
          <p14:tracePt t="13422" x="6337300" y="3086100"/>
          <p14:tracePt t="13441" x="6140450" y="2921000"/>
          <p14:tracePt t="13455" x="6026150" y="2870200"/>
          <p14:tracePt t="13472" x="5753100" y="2806700"/>
          <p14:tracePt t="13489" x="5657850" y="2806700"/>
          <p14:tracePt t="13505" x="5613400" y="2832100"/>
          <p14:tracePt t="13522" x="5613400" y="2876550"/>
          <p14:tracePt t="13539" x="5613400" y="2946400"/>
          <p14:tracePt t="13555" x="5676900" y="3054350"/>
          <p14:tracePt t="13572" x="5803900" y="3130550"/>
          <p14:tracePt t="13589" x="5949950" y="3181350"/>
          <p14:tracePt t="13605" x="6064250" y="3213100"/>
          <p14:tracePt t="13622" x="6089650" y="3213100"/>
          <p14:tracePt t="13655" x="6096000" y="3213100"/>
          <p14:tracePt t="13672" x="6057900" y="3155950"/>
          <p14:tracePt t="13689" x="6019800" y="3130550"/>
          <p14:tracePt t="13706" x="6013450" y="3130550"/>
          <p14:tracePt t="17128" x="6280150" y="3079750"/>
          <p14:tracePt t="17136" x="6686550" y="2990850"/>
          <p14:tracePt t="17144" x="7188200" y="2838450"/>
          <p14:tracePt t="17156" x="7721600" y="2654300"/>
          <p14:tracePt t="17173" x="8782050" y="2330450"/>
          <p14:tracePt t="17328" x="8959850" y="76200"/>
          <p14:tracePt t="17336" x="8705850" y="0"/>
          <p14:tracePt t="17344" x="8420100" y="0"/>
          <p14:tracePt t="17355" x="8172450" y="0"/>
          <p14:tracePt t="17372" x="7829550" y="0"/>
          <p14:tracePt t="17389" x="7575550" y="0"/>
          <p14:tracePt t="17406" x="7461250" y="0"/>
          <p14:tracePt t="17422" x="7429500" y="0"/>
          <p14:tracePt t="17448" x="7423150" y="0"/>
          <p14:tracePt t="17458" x="7404100" y="0"/>
          <p14:tracePt t="17472" x="7353300" y="57150"/>
          <p14:tracePt t="17489" x="7264400" y="133350"/>
          <p14:tracePt t="17506" x="7156450" y="228600"/>
          <p14:tracePt t="17522" x="7061200" y="323850"/>
          <p14:tracePt t="17539" x="6972300" y="425450"/>
          <p14:tracePt t="17555" x="6877050" y="565150"/>
          <p14:tracePt t="17572" x="6756400" y="730250"/>
          <p14:tracePt t="17589" x="6559550" y="1022350"/>
          <p14:tracePt t="17605" x="6343650" y="1333500"/>
          <p14:tracePt t="17623" x="6146800" y="1600200"/>
          <p14:tracePt t="17639" x="5969000" y="1803400"/>
          <p14:tracePt t="17655" x="5892800" y="1892300"/>
          <p14:tracePt t="17672" x="5854700" y="1936750"/>
          <p14:tracePt t="17688" x="5842000" y="1962150"/>
          <p14:tracePt t="17736" x="5880100" y="1936750"/>
          <p14:tracePt t="17744" x="5943600" y="1873250"/>
          <p14:tracePt t="17755" x="6013450" y="1784350"/>
          <p14:tracePt t="17772" x="6159500" y="1612900"/>
          <p14:tracePt t="17789" x="6261100" y="1485900"/>
          <p14:tracePt t="17806" x="6350000" y="1327150"/>
          <p14:tracePt t="17823" x="6419850" y="1193800"/>
          <p14:tracePt t="17839" x="6419850" y="1168400"/>
          <p14:tracePt t="17856" x="6419850" y="1123950"/>
          <p14:tracePt t="17872" x="6400800" y="1054100"/>
          <p14:tracePt t="17889" x="6343650" y="996950"/>
          <p14:tracePt t="17906" x="6254750" y="946150"/>
          <p14:tracePt t="17922" x="6121400" y="889000"/>
          <p14:tracePt t="17939" x="6007100" y="850900"/>
          <p14:tracePt t="17955" x="5873750" y="806450"/>
          <p14:tracePt t="17972" x="5746750" y="793750"/>
          <p14:tracePt t="17989" x="5638800" y="787400"/>
          <p14:tracePt t="18005" x="5511800" y="787400"/>
          <p14:tracePt t="18022" x="5378450" y="812800"/>
          <p14:tracePt t="18040" x="5200650" y="952500"/>
          <p14:tracePt t="18055" x="5118100" y="1066800"/>
          <p14:tracePt t="18072" x="5092700" y="1149350"/>
          <p14:tracePt t="18089" x="5092700" y="1212850"/>
          <p14:tracePt t="18105" x="5105400" y="1282700"/>
          <p14:tracePt t="18122" x="5181600" y="1352550"/>
          <p14:tracePt t="18139" x="5308600" y="1416050"/>
          <p14:tracePt t="18156" x="5492750" y="1460500"/>
          <p14:tracePt t="18172" x="5695950" y="1492250"/>
          <p14:tracePt t="18189" x="5880100" y="1492250"/>
          <p14:tracePt t="18206" x="6032500" y="1485900"/>
          <p14:tracePt t="18223" x="6318250" y="1289050"/>
          <p14:tracePt t="18239" x="6432550" y="1200150"/>
          <p14:tracePt t="18255" x="6616700" y="965200"/>
          <p14:tracePt t="18272" x="6775450" y="628650"/>
          <p14:tracePt t="18289" x="6800850" y="450850"/>
          <p14:tracePt t="18306" x="6800850" y="355600"/>
          <p14:tracePt t="18322" x="6769100" y="311150"/>
          <p14:tracePt t="18339" x="6756400" y="298450"/>
          <p14:tracePt t="18355" x="6692900" y="298450"/>
          <p14:tracePt t="18372" x="6616700" y="298450"/>
          <p14:tracePt t="18389" x="6546850" y="361950"/>
          <p14:tracePt t="18406" x="6483350" y="457200"/>
          <p14:tracePt t="18423" x="6438900" y="552450"/>
          <p14:tracePt t="18427" x="6419850" y="590550"/>
          <p14:tracePt t="18439" x="6407150" y="673100"/>
          <p14:tracePt t="18456" x="6400800" y="723900"/>
          <p14:tracePt t="18472" x="6388100" y="762000"/>
          <p14:tracePt t="18489" x="6381750" y="774700"/>
          <p14:tracePt t="18506" x="6381750" y="781050"/>
          <p14:tracePt t="18522" x="6381750" y="793750"/>
          <p14:tracePt t="18592" x="6375400" y="800100"/>
          <p14:tracePt t="18609" x="6388100" y="825500"/>
          <p14:tracePt t="18616" x="6388100" y="831850"/>
          <p14:tracePt t="18625" x="6394450" y="8318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en-US" sz="3800" smtClean="0"/>
              <a:t>TR-1 lymfocyty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133600"/>
            <a:ext cx="7239000" cy="4181475"/>
          </a:xfrm>
        </p:spPr>
        <p:txBody>
          <a:bodyPr/>
          <a:lstStyle/>
          <a:p>
            <a:pPr eaLnBrk="1" hangingPunct="1"/>
            <a:r>
              <a:rPr lang="cs-CZ" altLang="en-US" smtClean="0"/>
              <a:t>Jedná se o indukované regulační CD4+ buňky.</a:t>
            </a:r>
          </a:p>
          <a:p>
            <a:pPr eaLnBrk="1" hangingPunct="1"/>
            <a:r>
              <a:rPr lang="cs-CZ" altLang="en-US" smtClean="0"/>
              <a:t>Vznikají  z aktivovaných T-lymfocytů působením IL-10.</a:t>
            </a:r>
          </a:p>
          <a:p>
            <a:pPr eaLnBrk="1" hangingPunct="1"/>
            <a:r>
              <a:rPr lang="cs-CZ" altLang="en-US" smtClean="0"/>
              <a:t>Produkují vysoké hladiny IL-10, IFN-</a:t>
            </a:r>
            <a:r>
              <a:rPr lang="cs-CZ" altLang="en-US" smtClean="0">
                <a:latin typeface="Symbol" panose="05050102010706020507" pitchFamily="18" charset="2"/>
              </a:rPr>
              <a:t>g</a:t>
            </a:r>
            <a:r>
              <a:rPr lang="cs-CZ" altLang="en-US" smtClean="0"/>
              <a:t>, TGF-</a:t>
            </a:r>
            <a:r>
              <a:rPr lang="cs-CZ" altLang="en-US" smtClean="0">
                <a:latin typeface="Symbol" panose="05050102010706020507" pitchFamily="18" charset="2"/>
              </a:rPr>
              <a:t>b</a:t>
            </a:r>
            <a:r>
              <a:rPr lang="cs-CZ" altLang="en-US" smtClean="0"/>
              <a:t>, ne však IL-2. </a:t>
            </a:r>
          </a:p>
          <a:p>
            <a:pPr eaLnBrk="1" hangingPunct="1"/>
            <a:r>
              <a:rPr lang="cs-CZ" altLang="en-US" smtClean="0"/>
              <a:t>Není jasný vztah k Th3 buňkám.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600" smtClean="0"/>
              <a:t>Vliv cytokinů na diferenciaci  T</a:t>
            </a:r>
            <a:r>
              <a:rPr lang="cs-CZ" altLang="en-US" sz="3600" baseline="-25000" smtClean="0"/>
              <a:t>h</a:t>
            </a:r>
            <a:r>
              <a:rPr lang="cs-CZ" altLang="en-US" sz="3600" smtClean="0"/>
              <a:t>0 buněk</a:t>
            </a:r>
            <a:endParaRPr lang="en-US" altLang="en-US" sz="360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557338"/>
            <a:ext cx="7772400" cy="4530725"/>
          </a:xfrm>
        </p:spPr>
        <p:txBody>
          <a:bodyPr/>
          <a:lstStyle/>
          <a:p>
            <a:pPr eaLnBrk="1" hangingPunct="1"/>
            <a:endParaRPr lang="cs-CZ" altLang="en-US" smtClean="0"/>
          </a:p>
        </p:txBody>
      </p:sp>
      <p:sp>
        <p:nvSpPr>
          <p:cNvPr id="19460" name="Oval 18"/>
          <p:cNvSpPr>
            <a:spLocks noChangeArrowheads="1"/>
          </p:cNvSpPr>
          <p:nvPr/>
        </p:nvSpPr>
        <p:spPr bwMode="auto">
          <a:xfrm>
            <a:off x="1042988" y="5300663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h</a:t>
            </a:r>
            <a:r>
              <a:rPr lang="cs-CZ" altLang="en-US" sz="1800"/>
              <a:t>17</a:t>
            </a:r>
            <a:endParaRPr lang="en-US" altLang="en-US" sz="1800"/>
          </a:p>
        </p:txBody>
      </p:sp>
      <p:sp>
        <p:nvSpPr>
          <p:cNvPr id="19461" name="Oval 19"/>
          <p:cNvSpPr>
            <a:spLocks noChangeArrowheads="1"/>
          </p:cNvSpPr>
          <p:nvPr/>
        </p:nvSpPr>
        <p:spPr bwMode="auto">
          <a:xfrm>
            <a:off x="4067175" y="34290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h</a:t>
            </a:r>
            <a:r>
              <a:rPr lang="cs-CZ" altLang="en-US" sz="1800"/>
              <a:t>0</a:t>
            </a:r>
            <a:endParaRPr lang="en-US" altLang="en-US" sz="1800"/>
          </a:p>
        </p:txBody>
      </p:sp>
      <p:sp>
        <p:nvSpPr>
          <p:cNvPr id="19462" name="Oval 20"/>
          <p:cNvSpPr>
            <a:spLocks noChangeArrowheads="1"/>
          </p:cNvSpPr>
          <p:nvPr/>
        </p:nvSpPr>
        <p:spPr bwMode="auto">
          <a:xfrm>
            <a:off x="1042988" y="36449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h</a:t>
            </a:r>
            <a:r>
              <a:rPr lang="cs-CZ" altLang="en-US" sz="1800"/>
              <a:t>2</a:t>
            </a:r>
            <a:endParaRPr lang="en-US" altLang="en-US" sz="1800"/>
          </a:p>
        </p:txBody>
      </p:sp>
      <p:sp>
        <p:nvSpPr>
          <p:cNvPr id="19463" name="Oval 21"/>
          <p:cNvSpPr>
            <a:spLocks noChangeArrowheads="1"/>
          </p:cNvSpPr>
          <p:nvPr/>
        </p:nvSpPr>
        <p:spPr bwMode="auto">
          <a:xfrm>
            <a:off x="7092950" y="5300663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h</a:t>
            </a:r>
            <a:r>
              <a:rPr lang="cs-CZ" altLang="en-US" sz="1800"/>
              <a:t>3</a:t>
            </a:r>
            <a:endParaRPr lang="en-US" altLang="en-US" sz="1800"/>
          </a:p>
        </p:txBody>
      </p:sp>
      <p:sp>
        <p:nvSpPr>
          <p:cNvPr id="19464" name="Oval 22"/>
          <p:cNvSpPr>
            <a:spLocks noChangeArrowheads="1"/>
          </p:cNvSpPr>
          <p:nvPr/>
        </p:nvSpPr>
        <p:spPr bwMode="auto">
          <a:xfrm>
            <a:off x="7164388" y="3500438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r</a:t>
            </a:r>
            <a:r>
              <a:rPr lang="cs-CZ" altLang="en-US" sz="1800"/>
              <a:t>1</a:t>
            </a:r>
            <a:endParaRPr lang="en-US" altLang="en-US" sz="1800"/>
          </a:p>
        </p:txBody>
      </p:sp>
      <p:sp>
        <p:nvSpPr>
          <p:cNvPr id="19465" name="Oval 23"/>
          <p:cNvSpPr>
            <a:spLocks noChangeArrowheads="1"/>
          </p:cNvSpPr>
          <p:nvPr/>
        </p:nvSpPr>
        <p:spPr bwMode="auto">
          <a:xfrm>
            <a:off x="1116013" y="2060575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h</a:t>
            </a:r>
            <a:r>
              <a:rPr lang="cs-CZ" altLang="en-US" sz="1800"/>
              <a:t>1</a:t>
            </a:r>
            <a:endParaRPr lang="en-US" altLang="en-US" sz="1800"/>
          </a:p>
        </p:txBody>
      </p:sp>
      <p:sp>
        <p:nvSpPr>
          <p:cNvPr id="19466" name="Oval 24"/>
          <p:cNvSpPr>
            <a:spLocks noChangeArrowheads="1"/>
          </p:cNvSpPr>
          <p:nvPr/>
        </p:nvSpPr>
        <p:spPr bwMode="auto">
          <a:xfrm>
            <a:off x="7092950" y="2060575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reg</a:t>
            </a:r>
            <a:endParaRPr lang="en-US" altLang="en-US" sz="1800" baseline="-25000"/>
          </a:p>
        </p:txBody>
      </p:sp>
      <p:sp>
        <p:nvSpPr>
          <p:cNvPr id="19467" name="Line 35"/>
          <p:cNvSpPr>
            <a:spLocks noChangeShapeType="1"/>
          </p:cNvSpPr>
          <p:nvPr/>
        </p:nvSpPr>
        <p:spPr bwMode="auto">
          <a:xfrm flipH="1" flipV="1">
            <a:off x="2195513" y="2781300"/>
            <a:ext cx="1727200" cy="86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8" name="Line 36"/>
          <p:cNvSpPr>
            <a:spLocks noChangeShapeType="1"/>
          </p:cNvSpPr>
          <p:nvPr/>
        </p:nvSpPr>
        <p:spPr bwMode="auto">
          <a:xfrm flipH="1">
            <a:off x="2051050" y="4076700"/>
            <a:ext cx="18732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9" name="Line 37"/>
          <p:cNvSpPr>
            <a:spLocks noChangeShapeType="1"/>
          </p:cNvSpPr>
          <p:nvPr/>
        </p:nvSpPr>
        <p:spPr bwMode="auto">
          <a:xfrm flipH="1">
            <a:off x="2195513" y="4365625"/>
            <a:ext cx="1800225" cy="1223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0" name="Text Box 38"/>
          <p:cNvSpPr txBox="1">
            <a:spLocks noChangeArrowheads="1"/>
          </p:cNvSpPr>
          <p:nvPr/>
        </p:nvSpPr>
        <p:spPr bwMode="auto">
          <a:xfrm>
            <a:off x="2895600" y="5102225"/>
            <a:ext cx="1497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IL-6 + TGF-</a:t>
            </a:r>
            <a:r>
              <a:rPr lang="cs-CZ" altLang="en-US" sz="1800">
                <a:latin typeface="Symbol" panose="05050102010706020507" pitchFamily="18" charset="2"/>
              </a:rPr>
              <a:t>b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sp>
        <p:nvSpPr>
          <p:cNvPr id="19471" name="Text Box 39"/>
          <p:cNvSpPr txBox="1">
            <a:spLocks noChangeArrowheads="1"/>
          </p:cNvSpPr>
          <p:nvPr/>
        </p:nvSpPr>
        <p:spPr bwMode="auto">
          <a:xfrm>
            <a:off x="2411413" y="4076700"/>
            <a:ext cx="57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IL-4</a:t>
            </a:r>
            <a:endParaRPr lang="en-US" altLang="en-US" sz="1800"/>
          </a:p>
        </p:txBody>
      </p:sp>
      <p:sp>
        <p:nvSpPr>
          <p:cNvPr id="19472" name="Text Box 40"/>
          <p:cNvSpPr txBox="1">
            <a:spLocks noChangeArrowheads="1"/>
          </p:cNvSpPr>
          <p:nvPr/>
        </p:nvSpPr>
        <p:spPr bwMode="auto">
          <a:xfrm>
            <a:off x="2608263" y="2655888"/>
            <a:ext cx="70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IL-12</a:t>
            </a:r>
            <a:endParaRPr lang="en-US" altLang="en-US" sz="1800"/>
          </a:p>
        </p:txBody>
      </p:sp>
      <p:sp>
        <p:nvSpPr>
          <p:cNvPr id="19473" name="Line 41"/>
          <p:cNvSpPr>
            <a:spLocks noChangeShapeType="1"/>
          </p:cNvSpPr>
          <p:nvPr/>
        </p:nvSpPr>
        <p:spPr bwMode="auto">
          <a:xfrm flipV="1">
            <a:off x="5148263" y="2708275"/>
            <a:ext cx="1800225" cy="865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4" name="Line 42"/>
          <p:cNvSpPr>
            <a:spLocks noChangeShapeType="1"/>
          </p:cNvSpPr>
          <p:nvPr/>
        </p:nvSpPr>
        <p:spPr bwMode="auto">
          <a:xfrm>
            <a:off x="5076825" y="4076700"/>
            <a:ext cx="1943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5" name="Line 43"/>
          <p:cNvSpPr>
            <a:spLocks noChangeShapeType="1"/>
          </p:cNvSpPr>
          <p:nvPr/>
        </p:nvSpPr>
        <p:spPr bwMode="auto">
          <a:xfrm>
            <a:off x="5148263" y="4437063"/>
            <a:ext cx="1871662" cy="935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6" name="Text Box 44"/>
          <p:cNvSpPr txBox="1">
            <a:spLocks noChangeArrowheads="1"/>
          </p:cNvSpPr>
          <p:nvPr/>
        </p:nvSpPr>
        <p:spPr bwMode="auto">
          <a:xfrm>
            <a:off x="5200650" y="2652713"/>
            <a:ext cx="842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TGF-</a:t>
            </a:r>
            <a:r>
              <a:rPr lang="cs-CZ" altLang="en-US" sz="1800">
                <a:latin typeface="Symbol" panose="05050102010706020507" pitchFamily="18" charset="2"/>
              </a:rPr>
              <a:t>b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sp>
        <p:nvSpPr>
          <p:cNvPr id="19477" name="Text Box 45"/>
          <p:cNvSpPr txBox="1">
            <a:spLocks noChangeArrowheads="1"/>
          </p:cNvSpPr>
          <p:nvPr/>
        </p:nvSpPr>
        <p:spPr bwMode="auto">
          <a:xfrm>
            <a:off x="5632450" y="3665538"/>
            <a:ext cx="70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IL-10</a:t>
            </a:r>
            <a:endParaRPr lang="en-US" altLang="en-US" sz="1800"/>
          </a:p>
        </p:txBody>
      </p:sp>
      <p:sp>
        <p:nvSpPr>
          <p:cNvPr id="19478" name="Text Box 46"/>
          <p:cNvSpPr txBox="1">
            <a:spLocks noChangeArrowheads="1"/>
          </p:cNvSpPr>
          <p:nvPr/>
        </p:nvSpPr>
        <p:spPr bwMode="auto">
          <a:xfrm>
            <a:off x="5795963" y="4508500"/>
            <a:ext cx="127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Orální Ag?</a:t>
            </a:r>
            <a:endParaRPr lang="en-US" altLang="en-US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4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84" x="6413500" y="831850"/>
          <p14:tracePt t="5992" x="6464300" y="831850"/>
          <p14:tracePt t="6001" x="6521450" y="831850"/>
          <p14:tracePt t="6015" x="6616700" y="831850"/>
          <p14:tracePt t="6032" x="6800850" y="831850"/>
          <p14:tracePt t="6048" x="6813550" y="831850"/>
          <p14:tracePt t="6082" x="6807200" y="819150"/>
          <p14:tracePt t="6098" x="6718300" y="762000"/>
          <p14:tracePt t="6115" x="6565900" y="666750"/>
          <p14:tracePt t="6132" x="6343650" y="577850"/>
          <p14:tracePt t="6148" x="6140450" y="527050"/>
          <p14:tracePt t="6165" x="5937250" y="527050"/>
          <p14:tracePt t="6182" x="5689600" y="552450"/>
          <p14:tracePt t="6199" x="4756150" y="838200"/>
          <p14:tracePt t="6216" x="4025900" y="1003300"/>
          <p14:tracePt t="6232" x="3568700" y="1041400"/>
          <p14:tracePt t="6249" x="3371850" y="965200"/>
          <p14:tracePt t="6265" x="3225800" y="850900"/>
          <p14:tracePt t="6282" x="3009900" y="698500"/>
          <p14:tracePt t="6298" x="2768600" y="533400"/>
          <p14:tracePt t="6315" x="2597150" y="463550"/>
          <p14:tracePt t="6332" x="2540000" y="463550"/>
          <p14:tracePt t="6348" x="2451100" y="533400"/>
          <p14:tracePt t="6365" x="2292350" y="755650"/>
          <p14:tracePt t="6382" x="2038350" y="1117600"/>
          <p14:tracePt t="6399" x="1733550" y="1384300"/>
          <p14:tracePt t="6416" x="1498600" y="1517650"/>
          <p14:tracePt t="6420" x="1416050" y="1562100"/>
          <p14:tracePt t="6432" x="1327150" y="1619250"/>
          <p14:tracePt t="6448" x="1009650" y="1917700"/>
          <p14:tracePt t="6466" x="692150" y="2273300"/>
          <p14:tracePt t="6482" x="349250" y="2667000"/>
          <p14:tracePt t="6499" x="25400" y="3041650"/>
          <p14:tracePt t="6792" x="101600" y="5429250"/>
          <p14:tracePt t="6801" x="177800" y="5454650"/>
          <p14:tracePt t="6808" x="273050" y="5505450"/>
          <p14:tracePt t="6817" x="342900" y="5543550"/>
          <p14:tracePt t="6832" x="412750" y="5588000"/>
          <p14:tracePt t="6848" x="635000" y="5753100"/>
          <p14:tracePt t="6865" x="965200" y="6000750"/>
          <p14:tracePt t="6882" x="1365250" y="6286500"/>
          <p14:tracePt t="6898" x="1841500" y="6584950"/>
          <p14:tracePt t="6915" x="2413000" y="6851650"/>
          <p14:tracePt t="6920" x="2705100" y="6851650"/>
          <p14:tracePt t="6932" x="3009900" y="6851650"/>
          <p14:tracePt t="6949" x="3575050" y="6851650"/>
          <p14:tracePt t="6965" x="4248150" y="6851650"/>
          <p14:tracePt t="6982" x="5086350" y="6851650"/>
          <p14:tracePt t="6999" x="6197600" y="6851650"/>
          <p14:tracePt t="7016" x="6826250" y="6851650"/>
          <p14:tracePt t="7032" x="7391400" y="6851650"/>
          <p14:tracePt t="7048" x="7848600" y="6851650"/>
          <p14:tracePt t="7065" x="8108950" y="6851650"/>
          <p14:tracePt t="7082" x="8305800" y="6851650"/>
          <p14:tracePt t="7098" x="8597900" y="6794500"/>
          <p14:tracePt t="7115" x="8947150" y="6731000"/>
          <p14:tracePt t="7448" x="9055100" y="1517650"/>
          <p14:tracePt t="7456" x="8934450" y="1384300"/>
          <p14:tracePt t="7465" x="8826500" y="1257300"/>
          <p14:tracePt t="7482" x="8597900" y="1003300"/>
          <p14:tracePt t="7498" x="8382000" y="831850"/>
          <p14:tracePt t="7515" x="8185150" y="698500"/>
          <p14:tracePt t="7532" x="7931150" y="596900"/>
          <p14:tracePt t="7548" x="7651750" y="552450"/>
          <p14:tracePt t="7565" x="7366000" y="527050"/>
          <p14:tracePt t="7582" x="7118350" y="527050"/>
          <p14:tracePt t="7599" x="6604000" y="673100"/>
          <p14:tracePt t="7615" x="6438900" y="749300"/>
          <p14:tracePt t="7632" x="5949950" y="1085850"/>
          <p14:tracePt t="7649" x="5689600" y="1333500"/>
          <p14:tracePt t="7665" x="5441950" y="1625600"/>
          <p14:tracePt t="7682" x="5207000" y="1943100"/>
          <p14:tracePt t="7699" x="5029200" y="2292350"/>
          <p14:tracePt t="7715" x="4927600" y="2559050"/>
          <p14:tracePt t="7731" x="4870450" y="2724150"/>
          <p14:tracePt t="7748" x="4838700" y="2863850"/>
          <p14:tracePt t="7765" x="4826000" y="3009900"/>
          <p14:tracePt t="7782" x="4826000" y="3111500"/>
          <p14:tracePt t="7799" x="4832350" y="3206750"/>
          <p14:tracePt t="7815" x="4838700" y="3213100"/>
          <p14:tracePt t="8016" x="4845050" y="3213100"/>
          <p14:tracePt t="8024" x="4857750" y="3213100"/>
          <p14:tracePt t="8034" x="4864100" y="3213100"/>
          <p14:tracePt t="8048" x="4883150" y="3200400"/>
          <p14:tracePt t="8065" x="4902200" y="3187700"/>
          <p14:tracePt t="8098" x="4908550" y="3187700"/>
          <p14:tracePt t="8121" x="4908550" y="3181350"/>
          <p14:tracePt t="8132" x="4908550" y="3168650"/>
          <p14:tracePt t="8149" x="4870450" y="3105150"/>
          <p14:tracePt t="8165" x="4775200" y="3003550"/>
          <p14:tracePt t="8182" x="4768850" y="2990850"/>
          <p14:tracePt t="8384" x="4762500" y="2990850"/>
          <p14:tracePt t="8392" x="4756150" y="2990850"/>
          <p14:tracePt t="8400" x="4743450" y="2990850"/>
          <p14:tracePt t="8415" x="4737100" y="3009900"/>
          <p14:tracePt t="8432" x="4718050" y="3035300"/>
          <p14:tracePt t="8448" x="4718050" y="3041650"/>
          <p14:tracePt t="8465" x="4699000" y="3073400"/>
          <p14:tracePt t="8482" x="4660900" y="3124200"/>
          <p14:tracePt t="8498" x="4641850" y="3162300"/>
          <p14:tracePt t="8515" x="4622800" y="3175000"/>
          <p14:tracePt t="8616" x="4622800" y="3187700"/>
          <p14:tracePt t="8640" x="4629150" y="3194050"/>
          <p14:tracePt t="8656" x="4635500" y="3206750"/>
          <p14:tracePt t="8672" x="4641850" y="3213100"/>
          <p14:tracePt t="8680" x="4648200" y="3219450"/>
          <p14:tracePt t="8688" x="4654550" y="3232150"/>
          <p14:tracePt t="8704" x="4654550" y="3251200"/>
          <p14:tracePt t="8715" x="4660900" y="3263900"/>
          <p14:tracePt t="8732" x="4679950" y="3327400"/>
          <p14:tracePt t="8748" x="4686300" y="3403600"/>
          <p14:tracePt t="8765" x="4686300" y="3473450"/>
          <p14:tracePt t="8781" x="4686300" y="3543300"/>
          <p14:tracePt t="8798" x="4686300" y="3651250"/>
          <p14:tracePt t="8815" x="4667250" y="3721100"/>
          <p14:tracePt t="8831" x="4660900" y="3752850"/>
          <p14:tracePt t="8848" x="4648200" y="3784600"/>
          <p14:tracePt t="8865" x="4635500" y="3810000"/>
          <p14:tracePt t="8881" x="4616450" y="3829050"/>
          <p14:tracePt t="8898" x="4597400" y="3848100"/>
          <p14:tracePt t="8915" x="4578350" y="3867150"/>
          <p14:tracePt t="8931" x="4565650" y="3873500"/>
          <p14:tracePt t="8952" x="4559300" y="3879850"/>
          <p14:tracePt t="9384" x="4559300" y="3886200"/>
          <p14:tracePt t="9471" x="4559300" y="3892550"/>
          <p14:tracePt t="9511" x="4565650" y="3892550"/>
          <p14:tracePt t="9519" x="4578350" y="3892550"/>
          <p14:tracePt t="9531" x="4591050" y="3892550"/>
          <p14:tracePt t="9548" x="4616450" y="3892550"/>
          <p14:tracePt t="9565" x="4641850" y="3892550"/>
          <p14:tracePt t="11104" x="4648200" y="3867150"/>
          <p14:tracePt t="11113" x="4622800" y="3797300"/>
          <p14:tracePt t="11133" x="4552950" y="3657600"/>
          <p14:tracePt t="11148" x="4470400" y="3498850"/>
          <p14:tracePt t="11165" x="4413250" y="3333750"/>
          <p14:tracePt t="11181" x="4387850" y="3232150"/>
          <p14:tracePt t="11198" x="4375150" y="3194050"/>
          <p14:tracePt t="11215" x="4368800" y="3168650"/>
          <p14:tracePt t="11231" x="4330700" y="3136900"/>
          <p14:tracePt t="11248" x="4210050" y="3073400"/>
          <p14:tracePt t="11265" x="3987800" y="2990850"/>
          <p14:tracePt t="11282" x="3714750" y="2914650"/>
          <p14:tracePt t="11298" x="3467100" y="2838450"/>
          <p14:tracePt t="11315" x="3175000" y="2755900"/>
          <p14:tracePt t="11332" x="2984500" y="2711450"/>
          <p14:tracePt t="11348" x="2838450" y="2686050"/>
          <p14:tracePt t="11365" x="2705100" y="2679700"/>
          <p14:tracePt t="11382" x="2635250" y="2660650"/>
          <p14:tracePt t="11399" x="2578100" y="2647950"/>
          <p14:tracePt t="11415" x="2552700" y="2647950"/>
          <p14:tracePt t="11434" x="2540000" y="2647950"/>
          <p14:tracePt t="11448" x="2533650" y="2647950"/>
          <p14:tracePt t="11465" x="2520950" y="2647950"/>
          <p14:tracePt t="11482" x="2508250" y="2647950"/>
          <p14:tracePt t="11498" x="2482850" y="2635250"/>
          <p14:tracePt t="11515" x="2463800" y="2635250"/>
          <p14:tracePt t="11532" x="2444750" y="2635250"/>
          <p14:tracePt t="11548" x="2413000" y="2635250"/>
          <p14:tracePt t="11565" x="2406650" y="2635250"/>
          <p14:tracePt t="11582" x="2400300" y="2635250"/>
          <p14:tracePt t="11599" x="2387600" y="2698750"/>
          <p14:tracePt t="11615" x="2368550" y="2724150"/>
          <p14:tracePt t="11632" x="2362200" y="2743200"/>
          <p14:tracePt t="11648" x="2343150" y="2813050"/>
          <p14:tracePt t="11665" x="2343150" y="2882900"/>
          <p14:tracePt t="11682" x="2336800" y="2952750"/>
          <p14:tracePt t="11698" x="2324100" y="3041650"/>
          <p14:tracePt t="11715" x="2317750" y="3092450"/>
          <p14:tracePt t="11732" x="2305050" y="3143250"/>
          <p14:tracePt t="11748" x="2292350" y="3175000"/>
          <p14:tracePt t="11765" x="2292350" y="3181350"/>
          <p14:tracePt t="11792" x="2292350" y="3187700"/>
          <p14:tracePt t="11801" x="2292350" y="3194050"/>
          <p14:tracePt t="11816" x="2292350" y="3219450"/>
          <p14:tracePt t="11832" x="2292350" y="3263900"/>
          <p14:tracePt t="11848" x="2305050" y="3314700"/>
          <p14:tracePt t="11865" x="2330450" y="3346450"/>
          <p14:tracePt t="11882" x="2343150" y="3371850"/>
          <p14:tracePt t="11898" x="2349500" y="3378200"/>
          <p14:tracePt t="11915" x="2355850" y="3390900"/>
          <p14:tracePt t="11935" x="2362200" y="3397250"/>
          <p14:tracePt t="11948" x="2368550" y="3403600"/>
          <p14:tracePt t="11965" x="2381250" y="3409950"/>
          <p14:tracePt t="11981" x="2406650" y="3429000"/>
          <p14:tracePt t="11998" x="2419350" y="3441700"/>
          <p14:tracePt t="12015" x="2476500" y="3479800"/>
          <p14:tracePt t="12031" x="2533650" y="3530600"/>
          <p14:tracePt t="12048" x="2590800" y="3549650"/>
          <p14:tracePt t="12065" x="2660650" y="3587750"/>
          <p14:tracePt t="12081" x="2730500" y="3619500"/>
          <p14:tracePt t="12098" x="2743200" y="3619500"/>
          <p14:tracePt t="12115" x="2743200" y="3625850"/>
          <p14:tracePt t="12131" x="2749550" y="3632200"/>
          <p14:tracePt t="12148" x="2781300" y="3632200"/>
          <p14:tracePt t="12165" x="2844800" y="3632200"/>
          <p14:tracePt t="12181" x="2952750" y="3632200"/>
          <p14:tracePt t="12198" x="3149600" y="3632200"/>
          <p14:tracePt t="12215" x="3562350" y="3632200"/>
          <p14:tracePt t="12231" x="4445000" y="3740150"/>
          <p14:tracePt t="12248" x="4914900" y="3962400"/>
          <p14:tracePt t="12265" x="5226050" y="4165600"/>
          <p14:tracePt t="12281" x="5353050" y="4254500"/>
          <p14:tracePt t="12298" x="5365750" y="4260850"/>
          <p14:tracePt t="12315" x="5378450" y="4267200"/>
          <p14:tracePt t="12331" x="5384800" y="4273550"/>
          <p14:tracePt t="12348" x="5391150" y="4286250"/>
          <p14:tracePt t="12365" x="5410200" y="4298950"/>
          <p14:tracePt t="12381" x="5461000" y="4324350"/>
          <p14:tracePt t="12398" x="5549900" y="4362450"/>
          <p14:tracePt t="12415" x="5657850" y="4406900"/>
          <p14:tracePt t="12418" x="5702300" y="4438650"/>
          <p14:tracePt t="12431" x="5816600" y="4476750"/>
          <p14:tracePt t="12448" x="5937250" y="4495800"/>
          <p14:tracePt t="12465" x="6038850" y="4502150"/>
          <p14:tracePt t="12481" x="6153150" y="4521200"/>
          <p14:tracePt t="12498" x="6273800" y="4540250"/>
          <p14:tracePt t="12515" x="6337300" y="4540250"/>
          <p14:tracePt t="12560" x="6337300" y="4533900"/>
          <p14:tracePt t="12570" x="6311900" y="4489450"/>
          <p14:tracePt t="12582" x="6223000" y="4425950"/>
          <p14:tracePt t="12599" x="5854700" y="4229100"/>
          <p14:tracePt t="12616" x="5568950" y="4108450"/>
          <p14:tracePt t="12632" x="5346700" y="4019550"/>
          <p14:tracePt t="12648" x="5213350" y="3975100"/>
          <p14:tracePt t="12665" x="5156200" y="3968750"/>
          <p14:tracePt t="12682" x="5143500" y="3962400"/>
          <p14:tracePt t="12768" x="5137150" y="3962400"/>
          <p14:tracePt t="12785" x="5124450" y="3956050"/>
          <p14:tracePt t="12792" x="5111750" y="3956050"/>
          <p14:tracePt t="12801" x="5099050" y="3956050"/>
          <p14:tracePt t="12816" x="5092700" y="3949700"/>
          <p14:tracePt t="12840" x="5086350" y="3949700"/>
          <p14:tracePt t="12849" x="5080000" y="3949700"/>
          <p14:tracePt t="12865" x="5041900" y="3930650"/>
          <p14:tracePt t="12882" x="4991100" y="3892550"/>
          <p14:tracePt t="12898" x="4965700" y="3867150"/>
          <p14:tracePt t="12915" x="4933950" y="3829050"/>
          <p14:tracePt t="12932" x="4895850" y="3778250"/>
          <p14:tracePt t="12948" x="4895850" y="3721100"/>
          <p14:tracePt t="12965" x="4895850" y="3676650"/>
          <p14:tracePt t="12982" x="4895850" y="3644900"/>
          <p14:tracePt t="12999" x="4895850" y="3594100"/>
          <p14:tracePt t="13015" x="4895850" y="3543300"/>
          <p14:tracePt t="13032" x="4895850" y="3467100"/>
          <p14:tracePt t="13049" x="4819650" y="3346450"/>
          <p14:tracePt t="13065" x="4705350" y="3219450"/>
          <p14:tracePt t="13082" x="4572000" y="3073400"/>
          <p14:tracePt t="13098" x="4425950" y="2959100"/>
          <p14:tracePt t="13115" x="4318000" y="2882900"/>
          <p14:tracePt t="13132" x="4210050" y="2819400"/>
          <p14:tracePt t="13148" x="4108450" y="2755900"/>
          <p14:tracePt t="13165" x="4000500" y="2705100"/>
          <p14:tracePt t="13182" x="3911600" y="2667000"/>
          <p14:tracePt t="13199" x="3778250" y="2628900"/>
          <p14:tracePt t="13215" x="3708400" y="2603500"/>
          <p14:tracePt t="13232" x="3562350" y="2603500"/>
          <p14:tracePt t="13248" x="3460750" y="2603500"/>
          <p14:tracePt t="13265" x="3365500" y="2660650"/>
          <p14:tracePt t="13282" x="3295650" y="2705100"/>
          <p14:tracePt t="13298" x="3213100" y="2787650"/>
          <p14:tracePt t="13315" x="3187700" y="2889250"/>
          <p14:tracePt t="13332" x="3187700" y="2990850"/>
          <p14:tracePt t="13348" x="3187700" y="3067050"/>
          <p14:tracePt t="13365" x="3225800" y="3149600"/>
          <p14:tracePt t="13382" x="3257550" y="3200400"/>
          <p14:tracePt t="13399" x="3289300" y="3244850"/>
          <p14:tracePt t="13415" x="3308350" y="3263900"/>
          <p14:tracePt t="13432" x="3314700" y="3270250"/>
          <p14:tracePt t="13436" x="3333750" y="3270250"/>
          <p14:tracePt t="13448" x="3359150" y="3289300"/>
          <p14:tracePt t="13465" x="3390900" y="3308350"/>
          <p14:tracePt t="13482" x="3422650" y="3327400"/>
          <p14:tracePt t="13498" x="3460750" y="3327400"/>
          <p14:tracePt t="13515" x="3479800" y="3327400"/>
          <p14:tracePt t="13532" x="3492500" y="3168650"/>
          <p14:tracePt t="13548" x="3492500" y="3092450"/>
          <p14:tracePt t="13565" x="3498850" y="3079750"/>
          <p14:tracePt t="13688" x="3498850" y="3086100"/>
          <p14:tracePt t="13696" x="3473450" y="3098800"/>
          <p14:tracePt t="13704" x="3460750" y="3124200"/>
          <p14:tracePt t="13715" x="3409950" y="3175000"/>
          <p14:tracePt t="13731" x="3397250" y="3206750"/>
          <p14:tracePt t="13748" x="3397250" y="3219450"/>
          <p14:tracePt t="13775" x="3397250" y="3225800"/>
          <p14:tracePt t="13784" x="3403600" y="3232150"/>
          <p14:tracePt t="13798" x="3429000" y="3244850"/>
          <p14:tracePt t="13815" x="3568700" y="3365500"/>
          <p14:tracePt t="13831" x="3670300" y="3441700"/>
          <p14:tracePt t="13848" x="3778250" y="3556000"/>
          <p14:tracePt t="13865" x="3867150" y="3663950"/>
          <p14:tracePt t="13881" x="3949700" y="3759200"/>
          <p14:tracePt t="13898" x="4025900" y="3841750"/>
          <p14:tracePt t="13915" x="4102100" y="3898900"/>
          <p14:tracePt t="13931" x="4178300" y="3949700"/>
          <p14:tracePt t="13948" x="4222750" y="3968750"/>
          <p14:tracePt t="13965" x="4254500" y="3981450"/>
          <p14:tracePt t="13981" x="4286250" y="3987800"/>
          <p14:tracePt t="13998" x="4311650" y="3994150"/>
          <p14:tracePt t="14015" x="4368800" y="4000500"/>
          <p14:tracePt t="14031" x="4413250" y="4006850"/>
          <p14:tracePt t="14048" x="4438650" y="4013200"/>
          <p14:tracePt t="14065" x="4464050" y="4013200"/>
          <p14:tracePt t="14081" x="4483100" y="4013200"/>
          <p14:tracePt t="14098" x="4495800" y="4025900"/>
          <p14:tracePt t="14115" x="4502150" y="4025900"/>
          <p14:tracePt t="14148" x="4508500" y="4032250"/>
          <p14:tracePt t="14200" x="4514850" y="4032250"/>
          <p14:tracePt t="14608" x="4521200" y="4032250"/>
          <p14:tracePt t="16456" x="4514850" y="4032250"/>
          <p14:tracePt t="16465" x="4508500" y="4032250"/>
          <p14:tracePt t="16475" x="4502150" y="4032250"/>
          <p14:tracePt t="16487" x="4464050" y="4006850"/>
          <p14:tracePt t="16498" x="4432300" y="3994150"/>
          <p14:tracePt t="16515" x="4368800" y="3937000"/>
          <p14:tracePt t="16532" x="4260850" y="3867150"/>
          <p14:tracePt t="16548" x="4057650" y="3746500"/>
          <p14:tracePt t="16565" x="3752850" y="3536950"/>
          <p14:tracePt t="16581" x="3327400" y="3282950"/>
          <p14:tracePt t="16599" x="2667000" y="2901950"/>
          <p14:tracePt t="16616" x="2228850" y="2660650"/>
          <p14:tracePt t="16632" x="1803400" y="2419350"/>
          <p14:tracePt t="16648" x="1517650" y="2247900"/>
          <p14:tracePt t="16666" x="1270000" y="2133600"/>
          <p14:tracePt t="16682" x="1136650" y="2044700"/>
          <p14:tracePt t="16698" x="1047750" y="1987550"/>
          <p14:tracePt t="16715" x="1022350" y="1968500"/>
          <p14:tracePt t="16753" x="1041400" y="2000250"/>
          <p14:tracePt t="16760" x="1174750" y="2114550"/>
          <p14:tracePt t="16769" x="1416050" y="2266950"/>
          <p14:tracePt t="16782" x="1771650" y="2451100"/>
          <p14:tracePt t="16799" x="2527300" y="2863850"/>
          <p14:tracePt t="16816" x="2876550" y="3016250"/>
          <p14:tracePt t="16832" x="2990850" y="3092450"/>
          <p14:tracePt t="16848" x="3333750" y="3244850"/>
          <p14:tracePt t="16865" x="3498850" y="3321050"/>
          <p14:tracePt t="16882" x="3619500" y="3359150"/>
          <p14:tracePt t="16898" x="3708400" y="3403600"/>
          <p14:tracePt t="16915" x="3778250" y="3422650"/>
          <p14:tracePt t="16931" x="3822700" y="3448050"/>
          <p14:tracePt t="16948" x="3854450" y="3467100"/>
          <p14:tracePt t="16965" x="3898900" y="3498850"/>
          <p14:tracePt t="16981" x="3930650" y="3530600"/>
          <p14:tracePt t="16998" x="3968750" y="3556000"/>
          <p14:tracePt t="17015" x="3975100" y="3562350"/>
          <p14:tracePt t="17031" x="3981450" y="3581400"/>
          <p14:tracePt t="17048" x="3987800" y="3587750"/>
          <p14:tracePt t="17065" x="4006850" y="3606800"/>
          <p14:tracePt t="17082" x="4019550" y="3606800"/>
          <p14:tracePt t="17098" x="4032250" y="3619500"/>
          <p14:tracePt t="17115" x="4051300" y="3619500"/>
          <p14:tracePt t="17131" x="4064000" y="3625850"/>
          <p14:tracePt t="17148" x="4070350" y="3625850"/>
          <p14:tracePt t="17165" x="4076700" y="3632200"/>
          <p14:tracePt t="17181" x="4089400" y="3644900"/>
          <p14:tracePt t="17199" x="4171950" y="3695700"/>
          <p14:tracePt t="17216" x="4241800" y="3752850"/>
          <p14:tracePt t="17232" x="4318000" y="3790950"/>
          <p14:tracePt t="17248" x="4394200" y="3841750"/>
          <p14:tracePt t="17265" x="4432300" y="3860800"/>
          <p14:tracePt t="17281" x="4457700" y="3873500"/>
          <p14:tracePt t="17298" x="4457700" y="3879850"/>
          <p14:tracePt t="17440" x="4451350" y="3879850"/>
          <p14:tracePt t="17464" x="4445000" y="3879850"/>
          <p14:tracePt t="17521" x="4438650" y="3879850"/>
          <p14:tracePt t="17544" x="4432300" y="3879850"/>
          <p14:tracePt t="17584" x="4425950" y="3879850"/>
          <p14:tracePt t="17608" x="4419600" y="3879850"/>
          <p14:tracePt t="17633" x="4413250" y="3879850"/>
          <p14:tracePt t="17664" x="4406900" y="3879850"/>
          <p14:tracePt t="17673" x="4400550" y="3873500"/>
          <p14:tracePt t="17682" x="4394200" y="3873500"/>
          <p14:tracePt t="17698" x="4375150" y="3860800"/>
          <p14:tracePt t="17715" x="4318000" y="3816350"/>
          <p14:tracePt t="17731" x="4216400" y="3759200"/>
          <p14:tracePt t="17748" x="4108450" y="3683000"/>
          <p14:tracePt t="17765" x="3949700" y="3594100"/>
          <p14:tracePt t="17781" x="3797300" y="3492500"/>
          <p14:tracePt t="17798" x="3600450" y="3403600"/>
          <p14:tracePt t="17815" x="3327400" y="3251200"/>
          <p14:tracePt t="17831" x="2844800" y="2990850"/>
          <p14:tracePt t="17848" x="2571750" y="2882900"/>
          <p14:tracePt t="17865" x="2406650" y="2813050"/>
          <p14:tracePt t="17881" x="2286000" y="2755900"/>
          <p14:tracePt t="17898" x="2197100" y="2717800"/>
          <p14:tracePt t="17915" x="2114550" y="2686050"/>
          <p14:tracePt t="17931" x="2076450" y="2667000"/>
          <p14:tracePt t="18016" x="2070100" y="2667000"/>
          <p14:tracePt t="18033" x="2057400" y="2667000"/>
          <p14:tracePt t="18040" x="2051050" y="2667000"/>
          <p14:tracePt t="18049" x="2044700" y="2667000"/>
          <p14:tracePt t="18065" x="2019300" y="2660650"/>
          <p14:tracePt t="18082" x="2019300" y="2654300"/>
          <p14:tracePt t="18168" x="2038350" y="2654300"/>
          <p14:tracePt t="18176" x="2070100" y="2667000"/>
          <p14:tracePt t="18185" x="2101850" y="2673350"/>
          <p14:tracePt t="18198" x="2133600" y="2686050"/>
          <p14:tracePt t="18215" x="2235200" y="2743200"/>
          <p14:tracePt t="18232" x="2381250" y="2819400"/>
          <p14:tracePt t="18248" x="2463800" y="2895600"/>
          <p14:tracePt t="18265" x="2527300" y="2952750"/>
          <p14:tracePt t="18282" x="2584450" y="3022600"/>
          <p14:tracePt t="18298" x="2635250" y="3079750"/>
          <p14:tracePt t="18315" x="2686050" y="3136900"/>
          <p14:tracePt t="18332" x="2768600" y="3206750"/>
          <p14:tracePt t="18348" x="2876550" y="3302000"/>
          <p14:tracePt t="18365" x="2984500" y="3384550"/>
          <p14:tracePt t="18382" x="3105150" y="3467100"/>
          <p14:tracePt t="18399" x="3251200" y="3556000"/>
          <p14:tracePt t="18415" x="3346450" y="3613150"/>
          <p14:tracePt t="18432" x="3409950" y="3651250"/>
          <p14:tracePt t="18448" x="3460750" y="3683000"/>
          <p14:tracePt t="18465" x="3505200" y="3714750"/>
          <p14:tracePt t="18482" x="3549650" y="3733800"/>
          <p14:tracePt t="18498" x="3575050" y="3752850"/>
          <p14:tracePt t="18515" x="3587750" y="3752850"/>
          <p14:tracePt t="18532" x="3613150" y="3765550"/>
          <p14:tracePt t="18548" x="3632200" y="3765550"/>
          <p14:tracePt t="18565" x="3663950" y="3771900"/>
          <p14:tracePt t="18582" x="3676650" y="3771900"/>
          <p14:tracePt t="18599" x="3714750" y="3771900"/>
          <p14:tracePt t="18615" x="3759200" y="3765550"/>
          <p14:tracePt t="18632" x="3797300" y="3759200"/>
          <p14:tracePt t="18648" x="3810000" y="3752850"/>
          <p14:tracePt t="18665" x="3822700" y="3733800"/>
          <p14:tracePt t="18682" x="3822700" y="3727450"/>
          <p14:tracePt t="18698" x="3816350" y="3708400"/>
          <p14:tracePt t="18753" x="3816350" y="3702050"/>
          <p14:tracePt t="18776" x="3810000" y="3702050"/>
          <p14:tracePt t="18784" x="3810000" y="3695700"/>
          <p14:tracePt t="18799" x="3810000" y="3689350"/>
          <p14:tracePt t="18816" x="3771900" y="3670300"/>
          <p14:tracePt t="18832" x="3740150" y="3632200"/>
          <p14:tracePt t="18848" x="3702050" y="3600450"/>
          <p14:tracePt t="18865" x="3644900" y="3556000"/>
          <p14:tracePt t="18882" x="3556000" y="3486150"/>
          <p14:tracePt t="18898" x="3467100" y="3416300"/>
          <p14:tracePt t="18915" x="3365500" y="3352800"/>
          <p14:tracePt t="18931" x="3308350" y="3302000"/>
          <p14:tracePt t="18948" x="3257550" y="3270250"/>
          <p14:tracePt t="18965" x="3206750" y="3238500"/>
          <p14:tracePt t="18981" x="3175000" y="3206750"/>
          <p14:tracePt t="18998" x="3155950" y="3194050"/>
          <p14:tracePt t="19015" x="3130550" y="3175000"/>
          <p14:tracePt t="19031" x="3105150" y="3155950"/>
          <p14:tracePt t="19048" x="3067050" y="3136900"/>
          <p14:tracePt t="19065" x="3035300" y="3124200"/>
          <p14:tracePt t="19081" x="3003550" y="3105150"/>
          <p14:tracePt t="19098" x="2997200" y="3098800"/>
          <p14:tracePt t="19115" x="2990850" y="3092450"/>
          <p14:tracePt t="19131" x="2984500" y="3086100"/>
          <p14:tracePt t="19148" x="2952750" y="3067050"/>
          <p14:tracePt t="19165" x="2895600" y="3022600"/>
          <p14:tracePt t="19181" x="2800350" y="2959100"/>
          <p14:tracePt t="19198" x="2679700" y="2870200"/>
          <p14:tracePt t="19215" x="2508250" y="2749550"/>
          <p14:tracePt t="19231" x="2432050" y="2692400"/>
          <p14:tracePt t="19248" x="2349500" y="2641600"/>
          <p14:tracePt t="19265" x="2305050" y="2616200"/>
          <p14:tracePt t="19281" x="2254250" y="2584450"/>
          <p14:tracePt t="19298" x="2197100" y="2559050"/>
          <p14:tracePt t="19315" x="2120900" y="2520950"/>
          <p14:tracePt t="19331" x="2051050" y="2495550"/>
          <p14:tracePt t="19348" x="2000250" y="2476500"/>
          <p14:tracePt t="19365" x="1974850" y="2463800"/>
          <p14:tracePt t="19382" x="1955800" y="2451100"/>
          <p14:tracePt t="19399" x="1930400" y="2444750"/>
          <p14:tracePt t="19416" x="1924050" y="2438400"/>
          <p14:tracePt t="19436" x="1911350" y="2432050"/>
          <p14:tracePt t="19448" x="1898650" y="2425700"/>
          <p14:tracePt t="19465" x="1892300" y="2419350"/>
          <p14:tracePt t="19482" x="1892300" y="2413000"/>
          <p14:tracePt t="19520" x="1879600" y="2406650"/>
          <p14:tracePt t="19553" x="1873250" y="2400300"/>
          <p14:tracePt t="19560" x="1866900" y="2400300"/>
          <p14:tracePt t="19576" x="1860550" y="2393950"/>
          <p14:tracePt t="19585" x="1854200" y="2393950"/>
          <p14:tracePt t="19608" x="1847850" y="2393950"/>
          <p14:tracePt t="19617" x="1841500" y="2393950"/>
          <p14:tracePt t="19632" x="1828800" y="2393950"/>
          <p14:tracePt t="19656" x="1822450" y="2393950"/>
          <p14:tracePt t="19881" x="1816100" y="2393950"/>
          <p14:tracePt t="19888" x="1816100" y="2400300"/>
          <p14:tracePt t="19898" x="1809750" y="2413000"/>
          <p14:tracePt t="20704" x="1803400" y="2432050"/>
          <p14:tracePt t="20712" x="1803400" y="2444750"/>
          <p14:tracePt t="20720" x="1803400" y="2457450"/>
          <p14:tracePt t="20731" x="1816100" y="2476500"/>
          <p14:tracePt t="20748" x="1822450" y="2501900"/>
          <p14:tracePt t="20765" x="1841500" y="2559050"/>
          <p14:tracePt t="20782" x="1860550" y="2628900"/>
          <p14:tracePt t="20799" x="1885950" y="2717800"/>
          <p14:tracePt t="20815" x="1905000" y="2787650"/>
          <p14:tracePt t="20832" x="1930400" y="2882900"/>
          <p14:tracePt t="20848" x="1962150" y="2984500"/>
          <p14:tracePt t="20865" x="2000250" y="3098800"/>
          <p14:tracePt t="20882" x="2025650" y="3200400"/>
          <p14:tracePt t="20898" x="2082800" y="3321050"/>
          <p14:tracePt t="20915" x="2127250" y="3422650"/>
          <p14:tracePt t="20931" x="2203450" y="3549650"/>
          <p14:tracePt t="20948" x="2305050" y="3683000"/>
          <p14:tracePt t="20965" x="2432050" y="3835400"/>
          <p14:tracePt t="20981" x="2667000" y="4038600"/>
          <p14:tracePt t="20998" x="2914650" y="4210050"/>
          <p14:tracePt t="21015" x="3149600" y="4375150"/>
          <p14:tracePt t="21031" x="3175000" y="4394200"/>
          <p14:tracePt t="21048" x="3219450" y="4445000"/>
          <p14:tracePt t="21065" x="3238500" y="4451350"/>
          <p14:tracePt t="21103" x="3238500" y="4457700"/>
          <p14:tracePt t="21115" x="3244850" y="4457700"/>
          <p14:tracePt t="21131" x="3257550" y="4470400"/>
          <p14:tracePt t="21148" x="3270250" y="4476750"/>
          <p14:tracePt t="21165" x="3333750" y="4514850"/>
          <p14:tracePt t="21181" x="3416300" y="4565650"/>
          <p14:tracePt t="21198" x="3625850" y="4673600"/>
          <p14:tracePt t="21215" x="3924300" y="4819650"/>
          <p14:tracePt t="21231" x="4127500" y="4927600"/>
          <p14:tracePt t="21248" x="4235450" y="4959350"/>
          <p14:tracePt t="21265" x="4248150" y="4959350"/>
          <p14:tracePt t="21281" x="4254500" y="4940300"/>
          <p14:tracePt t="21298" x="4254500" y="4876800"/>
          <p14:tracePt t="21315" x="4203700" y="4775200"/>
          <p14:tracePt t="21331" x="4152900" y="4718050"/>
          <p14:tracePt t="21348" x="4121150" y="4679950"/>
          <p14:tracePt t="21365" x="4070350" y="4629150"/>
          <p14:tracePt t="21381" x="3994150" y="4584700"/>
          <p14:tracePt t="21398" x="3879850" y="4546600"/>
          <p14:tracePt t="21415" x="3752850" y="4502150"/>
          <p14:tracePt t="21431" x="3632200" y="4483100"/>
          <p14:tracePt t="21435" x="3594100" y="4470400"/>
          <p14:tracePt t="21448" x="3530600" y="4464050"/>
          <p14:tracePt t="21465" x="3479800" y="4464050"/>
          <p14:tracePt t="21481" x="3435350" y="4464050"/>
          <p14:tracePt t="21498" x="3371850" y="4464050"/>
          <p14:tracePt t="21515" x="3302000" y="4464050"/>
          <p14:tracePt t="21531" x="3238500" y="4464050"/>
          <p14:tracePt t="21548" x="3168650" y="4464050"/>
          <p14:tracePt t="21565" x="3092450" y="4464050"/>
          <p14:tracePt t="21581" x="3028950" y="4464050"/>
          <p14:tracePt t="21598" x="2978150" y="4464050"/>
          <p14:tracePt t="21615" x="2914650" y="4457700"/>
          <p14:tracePt t="21631" x="2889250" y="4457700"/>
          <p14:tracePt t="21648" x="2838450" y="4451350"/>
          <p14:tracePt t="21665" x="2800350" y="4451350"/>
          <p14:tracePt t="21681" x="2749550" y="4438650"/>
          <p14:tracePt t="21698" x="2692400" y="4425950"/>
          <p14:tracePt t="21715" x="2660650" y="4419600"/>
          <p14:tracePt t="21731" x="2616200" y="4413250"/>
          <p14:tracePt t="21748" x="2590800" y="4406900"/>
          <p14:tracePt t="21765" x="2559050" y="4394200"/>
          <p14:tracePt t="21781" x="2520950" y="4394200"/>
          <p14:tracePt t="21798" x="2463800" y="4387850"/>
          <p14:tracePt t="21815" x="2355850" y="4375150"/>
          <p14:tracePt t="21831" x="2254250" y="4356100"/>
          <p14:tracePt t="21848" x="2152650" y="4324350"/>
          <p14:tracePt t="21865" x="2076450" y="4305300"/>
          <p14:tracePt t="21881" x="2000250" y="4286250"/>
          <p14:tracePt t="21898" x="1943100" y="4267200"/>
          <p14:tracePt t="21915" x="1905000" y="4254500"/>
          <p14:tracePt t="21931" x="1866900" y="4248150"/>
          <p14:tracePt t="21935" x="1854200" y="4235450"/>
          <p14:tracePt t="21948" x="1841500" y="4235450"/>
          <p14:tracePt t="21965" x="1835150" y="4235450"/>
          <p14:tracePt t="21981" x="1828800" y="4235450"/>
          <p14:tracePt t="21999" x="1809750" y="4222750"/>
          <p14:tracePt t="22015" x="1784350" y="4210050"/>
          <p14:tracePt t="22031" x="1733550" y="4191000"/>
          <p14:tracePt t="22048" x="1657350" y="4159250"/>
          <p14:tracePt t="22065" x="1581150" y="4121150"/>
          <p14:tracePt t="22081" x="1517650" y="4095750"/>
          <p14:tracePt t="22098" x="1492250" y="4083050"/>
          <p14:tracePt t="22115" x="1485900" y="4083050"/>
          <p14:tracePt t="22632" x="1479550" y="4083050"/>
          <p14:tracePt t="22641" x="1479550" y="4089400"/>
          <p14:tracePt t="22650" x="1479550" y="4095750"/>
          <p14:tracePt t="22665" x="1492250" y="4127500"/>
          <p14:tracePt t="22682" x="1549400" y="4191000"/>
          <p14:tracePt t="22698" x="1644650" y="4260850"/>
          <p14:tracePt t="22715" x="1758950" y="4337050"/>
          <p14:tracePt t="22732" x="2006600" y="4432300"/>
          <p14:tracePt t="22748" x="2324100" y="4540250"/>
          <p14:tracePt t="22765" x="2603500" y="4584700"/>
          <p14:tracePt t="22782" x="2768600" y="4610100"/>
          <p14:tracePt t="22799" x="3022600" y="4610100"/>
          <p14:tracePt t="22816" x="3149600" y="4610100"/>
          <p14:tracePt t="22832" x="3340100" y="4610100"/>
          <p14:tracePt t="22848" x="3556000" y="4591050"/>
          <p14:tracePt t="22865" x="3765550" y="4584700"/>
          <p14:tracePt t="22882" x="3956050" y="4584700"/>
          <p14:tracePt t="22898" x="4121150" y="4572000"/>
          <p14:tracePt t="22915" x="4292600" y="4565650"/>
          <p14:tracePt t="22931" x="4406900" y="4540250"/>
          <p14:tracePt t="22948" x="4470400" y="4514850"/>
          <p14:tracePt t="22965" x="4591050" y="4413250"/>
          <p14:tracePt t="22981" x="4813300" y="4216400"/>
          <p14:tracePt t="22998" x="5073650" y="3943350"/>
          <p14:tracePt t="23015" x="5346700" y="3441700"/>
          <p14:tracePt t="23031" x="5378450" y="3213100"/>
          <p14:tracePt t="23048" x="5378450" y="3009900"/>
          <p14:tracePt t="23065" x="5359400" y="2876550"/>
          <p14:tracePt t="23081" x="5289550" y="2774950"/>
          <p14:tracePt t="23098" x="5130800" y="2673350"/>
          <p14:tracePt t="23115" x="4908550" y="2584450"/>
          <p14:tracePt t="23131" x="4654550" y="2527300"/>
          <p14:tracePt t="23148" x="4457700" y="2514600"/>
          <p14:tracePt t="23165" x="4286250" y="2501900"/>
          <p14:tracePt t="23181" x="4140200" y="2501900"/>
          <p14:tracePt t="23198" x="4038600" y="2540000"/>
          <p14:tracePt t="23216" x="3810000" y="2698750"/>
          <p14:tracePt t="23231" x="3676650" y="2806700"/>
          <p14:tracePt t="23248" x="3549650" y="2927350"/>
          <p14:tracePt t="23265" x="3441700" y="3035300"/>
          <p14:tracePt t="23281" x="3359150" y="3162300"/>
          <p14:tracePt t="23298" x="3308350" y="3346450"/>
          <p14:tracePt t="23315" x="3289300" y="3530600"/>
          <p14:tracePt t="23331" x="3251200" y="3683000"/>
          <p14:tracePt t="23348" x="3251200" y="3803650"/>
          <p14:tracePt t="23365" x="3251200" y="3898900"/>
          <p14:tracePt t="23381" x="3251200" y="4019550"/>
          <p14:tracePt t="23398" x="3295650" y="4140200"/>
          <p14:tracePt t="23416" x="3378200" y="4318000"/>
          <p14:tracePt t="23431" x="3441700" y="4425950"/>
          <p14:tracePt t="23448" x="3543300" y="4527550"/>
          <p14:tracePt t="23465" x="3657600" y="4597400"/>
          <p14:tracePt t="23481" x="3803650" y="4686300"/>
          <p14:tracePt t="23498" x="3962400" y="4762500"/>
          <p14:tracePt t="23515" x="4121150" y="4826000"/>
          <p14:tracePt t="23531" x="4279900" y="4895850"/>
          <p14:tracePt t="23548" x="4425950" y="4946650"/>
          <p14:tracePt t="23565" x="4635500" y="5010150"/>
          <p14:tracePt t="23581" x="4889500" y="5073650"/>
          <p14:tracePt t="23598" x="5086350" y="5118100"/>
          <p14:tracePt t="23615" x="5302250" y="5130800"/>
          <p14:tracePt t="23631" x="5670550" y="5130800"/>
          <p14:tracePt t="23648" x="5899150" y="5080000"/>
          <p14:tracePt t="23665" x="6064250" y="5029200"/>
          <p14:tracePt t="23681" x="6184900" y="5010150"/>
          <p14:tracePt t="23698" x="6286500" y="4991100"/>
          <p14:tracePt t="23715" x="6362700" y="4972050"/>
          <p14:tracePt t="23731" x="6464300" y="4940300"/>
          <p14:tracePt t="23748" x="6534150" y="4876800"/>
          <p14:tracePt t="23765" x="6616700" y="4781550"/>
          <p14:tracePt t="23781" x="6642100" y="4686300"/>
          <p14:tracePt t="23798" x="6661150" y="4591050"/>
          <p14:tracePt t="23815" x="6661150" y="4527550"/>
          <p14:tracePt t="23831" x="6661150" y="4470400"/>
          <p14:tracePt t="23848" x="6673850" y="4425950"/>
          <p14:tracePt t="23865" x="6705600" y="4349750"/>
          <p14:tracePt t="23881" x="6756400" y="4267200"/>
          <p14:tracePt t="23898" x="6832600" y="4140200"/>
          <p14:tracePt t="23915" x="6877050" y="4000500"/>
          <p14:tracePt t="23931" x="6921500" y="3848100"/>
          <p14:tracePt t="23948" x="6978650" y="3683000"/>
          <p14:tracePt t="23965" x="7023100" y="3524250"/>
          <p14:tracePt t="23981" x="7042150" y="3403600"/>
          <p14:tracePt t="23998" x="7061200" y="3282950"/>
          <p14:tracePt t="24015" x="7061200" y="3168650"/>
          <p14:tracePt t="24031" x="7061200" y="2971800"/>
          <p14:tracePt t="24048" x="7061200" y="2901950"/>
          <p14:tracePt t="24065" x="7061200" y="2851150"/>
          <p14:tracePt t="24081" x="7061200" y="2794000"/>
          <p14:tracePt t="24098" x="7061200" y="2736850"/>
          <p14:tracePt t="24115" x="7048500" y="2692400"/>
          <p14:tracePt t="24131" x="7048500" y="2679700"/>
          <p14:tracePt t="24148" x="7048500" y="2667000"/>
          <p14:tracePt t="24165" x="7035800" y="2647950"/>
          <p14:tracePt t="24181" x="7035800" y="2641600"/>
          <p14:tracePt t="24198" x="7023100" y="2603500"/>
          <p14:tracePt t="24231" x="7023100" y="2597150"/>
          <p14:tracePt t="24360" x="7023100" y="2590800"/>
          <p14:tracePt t="24368" x="7029450" y="2590800"/>
          <p14:tracePt t="24382" x="7035800" y="2590800"/>
          <p14:tracePt t="24399" x="7054850" y="2603500"/>
          <p14:tracePt t="24415" x="7067550" y="2616200"/>
          <p14:tracePt t="24432" x="7073900" y="2622550"/>
          <p14:tracePt t="24448" x="7092950" y="2622550"/>
          <p14:tracePt t="24465" x="7099300" y="2622550"/>
          <p14:tracePt t="24482" x="7112000" y="2622550"/>
          <p14:tracePt t="24515" x="7131050" y="2622550"/>
          <p14:tracePt t="24531" x="7150100" y="2622550"/>
          <p14:tracePt t="24548" x="7156450" y="2622550"/>
          <p14:tracePt t="24640" x="7162800" y="2622550"/>
          <p14:tracePt t="24648" x="7162800" y="2628900"/>
          <p14:tracePt t="24656" x="7169150" y="2635250"/>
          <p14:tracePt t="24665" x="7175500" y="2641600"/>
          <p14:tracePt t="24688" x="7175500" y="26543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 smtClean="0">
                <a:solidFill>
                  <a:schemeClr val="tx1"/>
                </a:solidFill>
              </a:rPr>
              <a:t>T lymfocyty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11188" y="1600200"/>
            <a:ext cx="8532812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/>
              <a:t>Po ukončení diferenciace v thymu = n</a:t>
            </a:r>
            <a:r>
              <a:rPr lang="en-GB" altLang="en-US" sz="2400" b="1"/>
              <a:t>aivní T lymfocyty</a:t>
            </a:r>
            <a:r>
              <a:rPr lang="cs-CZ" altLang="en-US" sz="2400" b="1"/>
              <a:t>:</a:t>
            </a:r>
            <a:endParaRPr lang="en-GB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/>
              <a:t>TCR</a:t>
            </a:r>
            <a:r>
              <a:rPr lang="en-GB" altLang="en-US" sz="2400">
                <a:sym typeface="Symbol" panose="05050102010706020507" pitchFamily="18" charset="2"/>
              </a:rPr>
              <a:t></a:t>
            </a:r>
            <a:r>
              <a:rPr lang="en-GB" altLang="en-US" sz="2400"/>
              <a:t> (</a:t>
            </a:r>
            <a:r>
              <a:rPr lang="en-GB" altLang="en-US" sz="2400">
                <a:sym typeface="Symbol" panose="05050102010706020507" pitchFamily="18" charset="2"/>
              </a:rPr>
              <a:t></a:t>
            </a:r>
            <a:r>
              <a:rPr lang="en-GB" altLang="en-US" sz="2400"/>
              <a:t>), CD3, CD4, nebo CD8, CD45RA, CD27, CD28, CD62L, CCR7 	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/>
              <a:t>			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/>
              <a:t>CCR7</a:t>
            </a:r>
            <a:r>
              <a:rPr lang="en-GB" altLang="en-US" sz="2400"/>
              <a:t> - receptor přenášející podněty zprostředkované chemokinem SLC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/>
              <a:t>CD62L</a:t>
            </a:r>
            <a:r>
              <a:rPr lang="en-GB" altLang="en-US" sz="2400"/>
              <a:t>  - umožňují vstup do vysokého endotelu sekundárních  lymfatických uzlin, kde se  setkává s antigenním podnětem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/>
              <a:t>CD28</a:t>
            </a:r>
            <a:r>
              <a:rPr lang="en-GB" altLang="en-US" sz="2400"/>
              <a:t> – kostimulační molekula, vazba  na CD80/86  na APC,  nutná k aktivaci  T lymfocytů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/>
              <a:t>CD27</a:t>
            </a:r>
            <a:r>
              <a:rPr lang="en-GB" altLang="en-US" sz="2400"/>
              <a:t> – kostimulační molekula, vazba na CD70, vyjádřenou na B lymfocytech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en-US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8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 smtClean="0">
                <a:solidFill>
                  <a:schemeClr val="tx1"/>
                </a:solidFill>
              </a:rPr>
              <a:t>T lymfocyty</a:t>
            </a:r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684213" y="1752600"/>
            <a:ext cx="8459787" cy="474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Po vstupu do sekundárního lymfatického orgánu  - uzliny - v parakortexu   - předložení antigenu dendritickými buňkami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 aktivaci mimo vazby TCR a MHC nutná vazba  kostimulačních molekul CD28 , CD154 ( CD40L) na odpovídající molekuly APC (CD80,86; CD40L) - bez vazby kostimulačních molekul vzniká anergie  nebo i apoptóza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Dochází ke klonální expanzi T lymfocytů:  - vznik efektorových a paměťových buněk - změna exprese povrchových molekul</a:t>
            </a:r>
          </a:p>
          <a:p>
            <a:pPr>
              <a:spcBef>
                <a:spcPct val="50000"/>
              </a:spcBef>
              <a:defRPr/>
            </a:pPr>
            <a:endParaRPr lang="cs-CZ" alt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3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 smtClean="0">
                <a:solidFill>
                  <a:schemeClr val="tx1"/>
                </a:solidFill>
              </a:rPr>
              <a:t>T lymfocyty</a:t>
            </a:r>
          </a:p>
        </p:txBody>
      </p:sp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827088" y="1752600"/>
            <a:ext cx="8316912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 b="1" u="sng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Efektorové  T lymfocyty</a:t>
            </a: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 ztráta exprese CD62L, CCR7, CD27 - zůstává CD45RA - odcházejí z lymfatické uzliny do cílového orgánu – produkce cytokinů, perforinů, apod.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2400" b="1" u="sng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Centrální paměťové</a:t>
            </a: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 zůstávají v uzlině - exprese znaků CD62L, CD27, CCR7 a nahrazení znaku CD45RA molekulou CD45RO.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cs-CZ" altLang="en-US" sz="2400" b="1" u="sng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Paměťové efektorové</a:t>
            </a: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 ztráta exprese CD62L, CCR7, CD27 - nahrazení znaku CD45RA molekulou CD45RO -  při sekundární aktivaci odcházejí z lymfatické uzliny do cílového orgánu– produkce cytokinů, perforinů, apod.</a:t>
            </a:r>
          </a:p>
          <a:p>
            <a:pPr>
              <a:spcBef>
                <a:spcPct val="50000"/>
              </a:spcBef>
              <a:defRPr/>
            </a:pPr>
            <a:endParaRPr lang="cs-CZ" altLang="en-US" sz="24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8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en-US" smtClean="0"/>
              <a:t>Základní lymfocytární subpopulace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077200" cy="4181475"/>
          </a:xfrm>
        </p:spPr>
        <p:txBody>
          <a:bodyPr/>
          <a:lstStyle/>
          <a:p>
            <a:pPr eaLnBrk="1" hangingPunct="1"/>
            <a:r>
              <a:rPr lang="cs-CZ" altLang="en-US" b="1" dirty="0" smtClean="0"/>
              <a:t>B-lymfocyty</a:t>
            </a:r>
            <a:r>
              <a:rPr lang="cs-CZ" altLang="en-US" dirty="0" smtClean="0"/>
              <a:t> - jejich funkcí je zejména tvorba protilátek, mohou se též účastnit prezentace antigenů T-lymfocytům. </a:t>
            </a:r>
          </a:p>
          <a:p>
            <a:pPr eaLnBrk="1" hangingPunct="1"/>
            <a:r>
              <a:rPr lang="cs-CZ" altLang="en-US" b="1" dirty="0" smtClean="0"/>
              <a:t>T- lymfocyty</a:t>
            </a:r>
            <a:r>
              <a:rPr lang="cs-CZ" altLang="en-US" dirty="0" smtClean="0"/>
              <a:t> - ovlivňují funkci B- lymfocytů, </a:t>
            </a:r>
            <a:br>
              <a:rPr lang="cs-CZ" altLang="en-US" dirty="0" smtClean="0"/>
            </a:br>
            <a:r>
              <a:rPr lang="cs-CZ" altLang="en-US" dirty="0" smtClean="0"/>
              <a:t>T-lymfocytů, makrofágů, NK buněk. Mají schopnost cytotoxicity.</a:t>
            </a:r>
          </a:p>
          <a:p>
            <a:pPr eaLnBrk="1" hangingPunct="1"/>
            <a:r>
              <a:rPr lang="cs-CZ" altLang="en-US" b="1" dirty="0" smtClean="0"/>
              <a:t>NK- buňky</a:t>
            </a:r>
            <a:r>
              <a:rPr lang="cs-CZ" altLang="en-US" dirty="0" smtClean="0"/>
              <a:t> - účastní se obrany proti nádorům </a:t>
            </a:r>
            <a:br>
              <a:rPr lang="cs-CZ" altLang="en-US" dirty="0" smtClean="0"/>
            </a:br>
            <a:r>
              <a:rPr lang="cs-CZ" altLang="en-US" dirty="0" smtClean="0"/>
              <a:t>a v protivirové obranyschopnosti. </a:t>
            </a:r>
          </a:p>
        </p:txBody>
      </p:sp>
      <p:pic>
        <p:nvPicPr>
          <p:cNvPr id="5124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0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508000"/>
          </a:xfrm>
        </p:spPr>
        <p:txBody>
          <a:bodyPr/>
          <a:lstStyle/>
          <a:p>
            <a:pPr eaLnBrk="1" hangingPunct="1"/>
            <a:r>
              <a:rPr lang="cs-CZ" altLang="en-US" b="1" smtClean="0">
                <a:solidFill>
                  <a:srgbClr val="FFFF00"/>
                </a:solidFill>
              </a:rPr>
              <a:t>T lymfocyty</a:t>
            </a: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762000" y="6172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cs-CZ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4940300"/>
            <a:ext cx="2209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08BE04"/>
                </a:solidFill>
              </a:rPr>
              <a:t>CD45RA</a:t>
            </a:r>
            <a:r>
              <a:rPr lang="cs-CZ" altLang="en-US" sz="2400" b="1">
                <a:solidFill>
                  <a:srgbClr val="08BE04"/>
                </a:solidFill>
              </a:rPr>
              <a:t>+</a:t>
            </a:r>
            <a:r>
              <a:rPr lang="en-GB" altLang="en-US" sz="2400" b="1">
                <a:solidFill>
                  <a:srgbClr val="08BE04"/>
                </a:solidFill>
              </a:rPr>
              <a:t>, CD27</a:t>
            </a:r>
            <a:r>
              <a:rPr lang="cs-CZ" altLang="en-US" sz="2400" b="1">
                <a:solidFill>
                  <a:srgbClr val="08BE04"/>
                </a:solidFill>
              </a:rPr>
              <a:t>+</a:t>
            </a:r>
            <a:r>
              <a:rPr lang="en-GB" altLang="en-US" sz="2400" b="1">
                <a:solidFill>
                  <a:srgbClr val="08BE04"/>
                </a:solidFill>
              </a:rPr>
              <a:t>, CD28</a:t>
            </a:r>
            <a:r>
              <a:rPr lang="cs-CZ" altLang="en-US" sz="2400" b="1">
                <a:solidFill>
                  <a:srgbClr val="08BE04"/>
                </a:solidFill>
              </a:rPr>
              <a:t>+</a:t>
            </a:r>
            <a:r>
              <a:rPr lang="en-GB" altLang="en-US" sz="2400" b="1">
                <a:solidFill>
                  <a:srgbClr val="08BE04"/>
                </a:solidFill>
              </a:rPr>
              <a:t>, CD62L</a:t>
            </a:r>
            <a:r>
              <a:rPr lang="cs-CZ" altLang="en-US" sz="2400" b="1">
                <a:solidFill>
                  <a:srgbClr val="08BE04"/>
                </a:solidFill>
              </a:rPr>
              <a:t>+</a:t>
            </a:r>
            <a:r>
              <a:rPr lang="en-GB" altLang="en-US" sz="2400" b="1">
                <a:solidFill>
                  <a:srgbClr val="08BE04"/>
                </a:solidFill>
              </a:rPr>
              <a:t>, CCR7</a:t>
            </a:r>
            <a:r>
              <a:rPr lang="cs-CZ" altLang="en-US" sz="2400" b="1">
                <a:solidFill>
                  <a:srgbClr val="08BE04"/>
                </a:solidFill>
              </a:rPr>
              <a:t>+</a:t>
            </a:r>
            <a:endParaRPr lang="en-US" altLang="en-US" sz="2400" b="1">
              <a:solidFill>
                <a:srgbClr val="08BE04"/>
              </a:solidFill>
            </a:endParaRPr>
          </a:p>
        </p:txBody>
      </p:sp>
      <p:sp>
        <p:nvSpPr>
          <p:cNvPr id="178181" name="Oval 5"/>
          <p:cNvSpPr>
            <a:spLocks noChangeArrowheads="1"/>
          </p:cNvSpPr>
          <p:nvPr/>
        </p:nvSpPr>
        <p:spPr bwMode="auto">
          <a:xfrm>
            <a:off x="4419600" y="3048000"/>
            <a:ext cx="16002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altLang="en-US" sz="2400" b="1">
                <a:solidFill>
                  <a:srgbClr val="D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Centrální</a:t>
            </a:r>
          </a:p>
          <a:p>
            <a:pPr algn="ctr">
              <a:defRPr/>
            </a:pPr>
            <a:r>
              <a:rPr lang="cs-CZ" altLang="en-US" sz="2400" b="1">
                <a:solidFill>
                  <a:srgbClr val="D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paměťové</a:t>
            </a:r>
            <a:endParaRPr lang="en-US" altLang="en-US" sz="2400" b="1">
              <a:solidFill>
                <a:srgbClr val="D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0" y="2133600"/>
            <a:ext cx="205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 b="1">
                <a:solidFill>
                  <a:srgbClr val="08BE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Sekundární lymf. orgány</a:t>
            </a:r>
            <a:r>
              <a:rPr lang="cs-CZ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endParaRPr lang="en-US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40386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2362200" y="4953000"/>
            <a:ext cx="24384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>
                <a:solidFill>
                  <a:srgbClr val="9DFBFB"/>
                </a:solidFill>
                <a:latin typeface="Arial" charset="0"/>
              </a:rPr>
              <a:t>CD45RA</a:t>
            </a:r>
            <a:r>
              <a:rPr lang="cs-CZ" altLang="en-US" sz="2400" b="1">
                <a:solidFill>
                  <a:srgbClr val="9DFBFB"/>
                </a:solidFill>
                <a:latin typeface="Arial" charset="0"/>
              </a:rPr>
              <a:t>+</a:t>
            </a:r>
            <a:r>
              <a:rPr lang="en-GB" altLang="en-US" sz="2400" b="1">
                <a:solidFill>
                  <a:srgbClr val="9DFBFB"/>
                </a:solidFill>
                <a:latin typeface="Arial" charset="0"/>
              </a:rPr>
              <a:t>, CD27</a:t>
            </a:r>
            <a:r>
              <a:rPr lang="cs-CZ" altLang="en-US" sz="2400" b="1">
                <a:solidFill>
                  <a:srgbClr val="9DFBFB"/>
                </a:solidFill>
                <a:latin typeface="Arial" charset="0"/>
              </a:rPr>
              <a:t>-</a:t>
            </a:r>
            <a:r>
              <a:rPr lang="en-GB" altLang="en-US" sz="2400" b="1">
                <a:solidFill>
                  <a:srgbClr val="9DFBFB"/>
                </a:solidFill>
                <a:latin typeface="Arial" charset="0"/>
              </a:rPr>
              <a:t>, CD28</a:t>
            </a:r>
            <a:r>
              <a:rPr lang="cs-CZ" altLang="en-US" sz="2400" b="1">
                <a:solidFill>
                  <a:srgbClr val="9DFBFB"/>
                </a:solidFill>
                <a:latin typeface="Arial" charset="0"/>
              </a:rPr>
              <a:t>-</a:t>
            </a:r>
            <a:r>
              <a:rPr lang="en-GB" altLang="en-US" sz="2400" b="1">
                <a:solidFill>
                  <a:srgbClr val="9DFBFB"/>
                </a:solidFill>
                <a:latin typeface="Arial" charset="0"/>
              </a:rPr>
              <a:t>, CD62L</a:t>
            </a:r>
            <a:r>
              <a:rPr lang="cs-CZ" altLang="en-US" sz="2400" b="1">
                <a:solidFill>
                  <a:srgbClr val="9DFBFB"/>
                </a:solidFill>
                <a:latin typeface="Arial" charset="0"/>
              </a:rPr>
              <a:t>-</a:t>
            </a:r>
            <a:r>
              <a:rPr lang="en-GB" altLang="en-US" sz="2400" b="1">
                <a:solidFill>
                  <a:srgbClr val="9DFBFB"/>
                </a:solidFill>
                <a:latin typeface="Arial" charset="0"/>
              </a:rPr>
              <a:t>, CCR7</a:t>
            </a:r>
            <a:r>
              <a:rPr lang="cs-CZ" altLang="en-US" sz="2400" b="1">
                <a:solidFill>
                  <a:srgbClr val="9DFBFB"/>
                </a:solidFill>
                <a:latin typeface="Arial" charset="0"/>
              </a:rPr>
              <a:t>-       TH1 nebo TH2    Perforin</a:t>
            </a:r>
            <a:endParaRPr lang="en-US" altLang="en-US" sz="2400" b="1">
              <a:solidFill>
                <a:srgbClr val="9DFBF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en-US" sz="2400" b="1">
              <a:solidFill>
                <a:srgbClr val="000070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en-US" sz="24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572000" y="4876800"/>
            <a:ext cx="175260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DC0000"/>
                </a:solidFill>
              </a:rPr>
              <a:t>CD45R</a:t>
            </a:r>
            <a:r>
              <a:rPr lang="cs-CZ" altLang="en-US" sz="2400" b="1">
                <a:solidFill>
                  <a:srgbClr val="DC0000"/>
                </a:solidFill>
              </a:rPr>
              <a:t>O+</a:t>
            </a:r>
            <a:r>
              <a:rPr lang="en-GB" altLang="en-US" sz="2400" b="1">
                <a:solidFill>
                  <a:srgbClr val="DC0000"/>
                </a:solidFill>
              </a:rPr>
              <a:t>, CD27</a:t>
            </a:r>
            <a:r>
              <a:rPr lang="cs-CZ" altLang="en-US" sz="2400" b="1">
                <a:solidFill>
                  <a:srgbClr val="DC0000"/>
                </a:solidFill>
              </a:rPr>
              <a:t>+</a:t>
            </a:r>
            <a:r>
              <a:rPr lang="en-GB" altLang="en-US" sz="2400" b="1">
                <a:solidFill>
                  <a:srgbClr val="DC0000"/>
                </a:solidFill>
              </a:rPr>
              <a:t>, CD28</a:t>
            </a:r>
            <a:r>
              <a:rPr lang="cs-CZ" altLang="en-US" sz="2400" b="1">
                <a:solidFill>
                  <a:srgbClr val="DC0000"/>
                </a:solidFill>
              </a:rPr>
              <a:t>+</a:t>
            </a:r>
            <a:r>
              <a:rPr lang="en-GB" altLang="en-US" sz="2400" b="1">
                <a:solidFill>
                  <a:srgbClr val="DC0000"/>
                </a:solidFill>
              </a:rPr>
              <a:t>, CD62L</a:t>
            </a:r>
            <a:r>
              <a:rPr lang="cs-CZ" altLang="en-US" sz="2400" b="1">
                <a:solidFill>
                  <a:srgbClr val="DC0000"/>
                </a:solidFill>
              </a:rPr>
              <a:t>+</a:t>
            </a:r>
            <a:r>
              <a:rPr lang="en-GB" altLang="en-US" sz="2400" b="1">
                <a:solidFill>
                  <a:srgbClr val="DC0000"/>
                </a:solidFill>
              </a:rPr>
              <a:t>, CCR7</a:t>
            </a:r>
            <a:r>
              <a:rPr lang="cs-CZ" altLang="en-US" sz="2400" b="1">
                <a:solidFill>
                  <a:srgbClr val="DC0000"/>
                </a:solidFill>
              </a:rPr>
              <a:t>+</a:t>
            </a:r>
            <a:endParaRPr lang="en-US" altLang="en-US" sz="2400" b="1">
              <a:solidFill>
                <a:srgbClr val="DC0000"/>
              </a:solidFill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b="1">
              <a:solidFill>
                <a:srgbClr val="DC0000"/>
              </a:solidFill>
            </a:endParaRPr>
          </a:p>
        </p:txBody>
      </p:sp>
      <p:sp>
        <p:nvSpPr>
          <p:cNvPr id="178186" name="Text Box 10"/>
          <p:cNvSpPr txBox="1">
            <a:spLocks noChangeArrowheads="1"/>
          </p:cNvSpPr>
          <p:nvPr/>
        </p:nvSpPr>
        <p:spPr bwMode="auto">
          <a:xfrm>
            <a:off x="6781800" y="4953000"/>
            <a:ext cx="2362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>
                <a:solidFill>
                  <a:srgbClr val="FFFF00"/>
                </a:solidFill>
                <a:latin typeface="Arial" charset="0"/>
              </a:rPr>
              <a:t>CD45R</a:t>
            </a:r>
            <a:r>
              <a:rPr lang="cs-CZ" altLang="en-US" sz="2400" b="1">
                <a:solidFill>
                  <a:srgbClr val="FFFF00"/>
                </a:solidFill>
                <a:latin typeface="Arial" charset="0"/>
              </a:rPr>
              <a:t>O+</a:t>
            </a:r>
            <a:r>
              <a:rPr lang="en-GB" altLang="en-US" sz="2400" b="1">
                <a:solidFill>
                  <a:srgbClr val="FFFF00"/>
                </a:solidFill>
                <a:latin typeface="Arial" charset="0"/>
              </a:rPr>
              <a:t>, CD27</a:t>
            </a:r>
            <a:r>
              <a:rPr lang="cs-CZ" altLang="en-US" sz="2400" b="1">
                <a:solidFill>
                  <a:srgbClr val="FFFF00"/>
                </a:solidFill>
                <a:latin typeface="Arial" charset="0"/>
              </a:rPr>
              <a:t>-</a:t>
            </a:r>
            <a:r>
              <a:rPr lang="en-GB" altLang="en-US" sz="2400" b="1">
                <a:solidFill>
                  <a:srgbClr val="FFFF00"/>
                </a:solidFill>
                <a:latin typeface="Arial" charset="0"/>
              </a:rPr>
              <a:t>, CD28</a:t>
            </a:r>
            <a:r>
              <a:rPr lang="cs-CZ" altLang="en-US" sz="2400" b="1">
                <a:solidFill>
                  <a:srgbClr val="FFFF00"/>
                </a:solidFill>
                <a:latin typeface="Arial" charset="0"/>
              </a:rPr>
              <a:t>-,</a:t>
            </a:r>
            <a:r>
              <a:rPr lang="en-GB" altLang="en-US" sz="2400" b="1">
                <a:solidFill>
                  <a:srgbClr val="FFFF00"/>
                </a:solidFill>
                <a:latin typeface="Arial" charset="0"/>
              </a:rPr>
              <a:t> CD62L</a:t>
            </a:r>
            <a:r>
              <a:rPr lang="cs-CZ" altLang="en-US" sz="2400" b="1">
                <a:solidFill>
                  <a:srgbClr val="FFFF00"/>
                </a:solidFill>
                <a:latin typeface="Arial" charset="0"/>
              </a:rPr>
              <a:t>-</a:t>
            </a:r>
            <a:r>
              <a:rPr lang="en-GB" altLang="en-US" sz="2400" b="1">
                <a:solidFill>
                  <a:srgbClr val="FFFF00"/>
                </a:solidFill>
                <a:latin typeface="Arial" charset="0"/>
              </a:rPr>
              <a:t>, CCR7</a:t>
            </a:r>
            <a:r>
              <a:rPr lang="cs-CZ" altLang="en-US" sz="2400" b="1">
                <a:solidFill>
                  <a:srgbClr val="FFFF00"/>
                </a:solidFill>
                <a:latin typeface="Arial" charset="0"/>
              </a:rPr>
              <a:t>-TH1 nebo TH2 Perforin</a:t>
            </a:r>
            <a:endParaRPr lang="en-US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87" name="Oval 11"/>
          <p:cNvSpPr>
            <a:spLocks noChangeArrowheads="1"/>
          </p:cNvSpPr>
          <p:nvPr/>
        </p:nvSpPr>
        <p:spPr bwMode="auto">
          <a:xfrm>
            <a:off x="2438400" y="2971800"/>
            <a:ext cx="16764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altLang="en-US" sz="2400" b="1">
                <a:solidFill>
                  <a:srgbClr val="9DFB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Efektorové</a:t>
            </a:r>
            <a:endParaRPr lang="en-US" altLang="en-US" sz="2400" b="1">
              <a:solidFill>
                <a:srgbClr val="00007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88" name="Oval 12"/>
          <p:cNvSpPr>
            <a:spLocks noChangeArrowheads="1"/>
          </p:cNvSpPr>
          <p:nvPr/>
        </p:nvSpPr>
        <p:spPr bwMode="auto">
          <a:xfrm>
            <a:off x="7315200" y="3048000"/>
            <a:ext cx="16764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Efektorové</a:t>
            </a:r>
          </a:p>
          <a:p>
            <a:pPr algn="ctr">
              <a:defRPr/>
            </a:pPr>
            <a:r>
              <a:rPr lang="cs-CZ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paměťové</a:t>
            </a:r>
            <a:endParaRPr lang="en-US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89" name="Oval 13"/>
          <p:cNvSpPr>
            <a:spLocks noChangeArrowheads="1"/>
          </p:cNvSpPr>
          <p:nvPr/>
        </p:nvSpPr>
        <p:spPr bwMode="auto">
          <a:xfrm>
            <a:off x="76200" y="3048000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altLang="en-US" sz="2400" b="1">
                <a:solidFill>
                  <a:srgbClr val="08BE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Naivní</a:t>
            </a:r>
          </a:p>
          <a:p>
            <a:pPr algn="ctr">
              <a:defRPr/>
            </a:pPr>
            <a:endParaRPr lang="en-US" altLang="en-US" sz="2400" b="1">
              <a:solidFill>
                <a:srgbClr val="08BE0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90" name="Text Box 14"/>
          <p:cNvSpPr txBox="1">
            <a:spLocks noChangeArrowheads="1"/>
          </p:cNvSpPr>
          <p:nvPr/>
        </p:nvSpPr>
        <p:spPr bwMode="auto">
          <a:xfrm>
            <a:off x="4419600" y="2133600"/>
            <a:ext cx="205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 b="1">
                <a:solidFill>
                  <a:srgbClr val="D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Sekundární lymf. orgány	</a:t>
            </a:r>
            <a:endParaRPr lang="en-US" altLang="en-US" sz="2400" b="1">
              <a:solidFill>
                <a:srgbClr val="D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91" name="Text Box 15"/>
          <p:cNvSpPr txBox="1">
            <a:spLocks noChangeArrowheads="1"/>
          </p:cNvSpPr>
          <p:nvPr/>
        </p:nvSpPr>
        <p:spPr bwMode="auto">
          <a:xfrm>
            <a:off x="2362200" y="22860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 b="1">
                <a:solidFill>
                  <a:srgbClr val="9DFB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Cílový orgán</a:t>
            </a:r>
            <a:endParaRPr lang="en-US" altLang="en-US" sz="2400" b="1">
              <a:solidFill>
                <a:srgbClr val="00007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92" name="Text Box 16"/>
          <p:cNvSpPr txBox="1">
            <a:spLocks noChangeArrowheads="1"/>
          </p:cNvSpPr>
          <p:nvPr/>
        </p:nvSpPr>
        <p:spPr bwMode="auto">
          <a:xfrm>
            <a:off x="6705600" y="22860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Cílový orgán</a:t>
            </a:r>
            <a:endParaRPr lang="en-US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41" name="Oval 17"/>
          <p:cNvSpPr>
            <a:spLocks noChangeArrowheads="1"/>
          </p:cNvSpPr>
          <p:nvPr/>
        </p:nvSpPr>
        <p:spPr bwMode="auto">
          <a:xfrm>
            <a:off x="1600200" y="46482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2" name="Oval 18"/>
          <p:cNvSpPr>
            <a:spLocks noChangeArrowheads="1"/>
          </p:cNvSpPr>
          <p:nvPr/>
        </p:nvSpPr>
        <p:spPr bwMode="auto">
          <a:xfrm>
            <a:off x="1600200" y="44196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3" name="Oval 19"/>
          <p:cNvSpPr>
            <a:spLocks noChangeArrowheads="1"/>
          </p:cNvSpPr>
          <p:nvPr/>
        </p:nvSpPr>
        <p:spPr bwMode="auto">
          <a:xfrm>
            <a:off x="1447800" y="45720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4" name="Oval 20"/>
          <p:cNvSpPr>
            <a:spLocks noChangeArrowheads="1"/>
          </p:cNvSpPr>
          <p:nvPr/>
        </p:nvSpPr>
        <p:spPr bwMode="auto">
          <a:xfrm>
            <a:off x="1600200" y="46482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5" name="Oval 21"/>
          <p:cNvSpPr>
            <a:spLocks noChangeArrowheads="1"/>
          </p:cNvSpPr>
          <p:nvPr/>
        </p:nvSpPr>
        <p:spPr bwMode="auto">
          <a:xfrm>
            <a:off x="1752600" y="43434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6" name="Oval 22"/>
          <p:cNvSpPr>
            <a:spLocks noChangeArrowheads="1"/>
          </p:cNvSpPr>
          <p:nvPr/>
        </p:nvSpPr>
        <p:spPr bwMode="auto">
          <a:xfrm>
            <a:off x="1524000" y="41910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7" name="Oval 23"/>
          <p:cNvSpPr>
            <a:spLocks noChangeArrowheads="1"/>
          </p:cNvSpPr>
          <p:nvPr/>
        </p:nvSpPr>
        <p:spPr bwMode="auto">
          <a:xfrm>
            <a:off x="1600200" y="39624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8" name="Oval 24"/>
          <p:cNvSpPr>
            <a:spLocks noChangeArrowheads="1"/>
          </p:cNvSpPr>
          <p:nvPr/>
        </p:nvSpPr>
        <p:spPr bwMode="auto">
          <a:xfrm>
            <a:off x="1676400" y="38100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9" name="Oval 25"/>
          <p:cNvSpPr>
            <a:spLocks noChangeArrowheads="1"/>
          </p:cNvSpPr>
          <p:nvPr/>
        </p:nvSpPr>
        <p:spPr bwMode="auto">
          <a:xfrm>
            <a:off x="1676400" y="41910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0" name="Oval 26"/>
          <p:cNvSpPr>
            <a:spLocks noChangeArrowheads="1"/>
          </p:cNvSpPr>
          <p:nvPr/>
        </p:nvSpPr>
        <p:spPr bwMode="auto">
          <a:xfrm>
            <a:off x="1905000" y="44196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1" name="Oval 27"/>
          <p:cNvSpPr>
            <a:spLocks noChangeArrowheads="1"/>
          </p:cNvSpPr>
          <p:nvPr/>
        </p:nvSpPr>
        <p:spPr bwMode="auto">
          <a:xfrm>
            <a:off x="6172200" y="45720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78204" name="Text Box 28"/>
          <p:cNvSpPr txBox="1">
            <a:spLocks noChangeArrowheads="1"/>
          </p:cNvSpPr>
          <p:nvPr/>
        </p:nvSpPr>
        <p:spPr bwMode="auto">
          <a:xfrm>
            <a:off x="5105400" y="9144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 b="1">
                <a:solidFill>
                  <a:srgbClr val="00007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90% </a:t>
            </a:r>
            <a:r>
              <a:rPr lang="cs-CZ" altLang="en-US" sz="2400" b="1">
                <a:solidFill>
                  <a:srgbClr val="00007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†</a:t>
            </a:r>
            <a:endParaRPr lang="en-US" altLang="en-US" sz="2400" b="1">
              <a:solidFill>
                <a:srgbClr val="00007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53" name="Oval 29"/>
          <p:cNvSpPr>
            <a:spLocks noChangeArrowheads="1"/>
          </p:cNvSpPr>
          <p:nvPr/>
        </p:nvSpPr>
        <p:spPr bwMode="auto">
          <a:xfrm>
            <a:off x="6477000" y="43434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4" name="Oval 30"/>
          <p:cNvSpPr>
            <a:spLocks noChangeArrowheads="1"/>
          </p:cNvSpPr>
          <p:nvPr/>
        </p:nvSpPr>
        <p:spPr bwMode="auto">
          <a:xfrm>
            <a:off x="6172200" y="41910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5" name="Oval 31"/>
          <p:cNvSpPr>
            <a:spLocks noChangeArrowheads="1"/>
          </p:cNvSpPr>
          <p:nvPr/>
        </p:nvSpPr>
        <p:spPr bwMode="auto">
          <a:xfrm>
            <a:off x="6096000" y="39624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6" name="Oval 32"/>
          <p:cNvSpPr>
            <a:spLocks noChangeArrowheads="1"/>
          </p:cNvSpPr>
          <p:nvPr/>
        </p:nvSpPr>
        <p:spPr bwMode="auto">
          <a:xfrm>
            <a:off x="6477000" y="39624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7" name="Oval 33"/>
          <p:cNvSpPr>
            <a:spLocks noChangeArrowheads="1"/>
          </p:cNvSpPr>
          <p:nvPr/>
        </p:nvSpPr>
        <p:spPr bwMode="auto">
          <a:xfrm>
            <a:off x="6553200" y="42672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8" name="Oval 34"/>
          <p:cNvSpPr>
            <a:spLocks noChangeArrowheads="1"/>
          </p:cNvSpPr>
          <p:nvPr/>
        </p:nvSpPr>
        <p:spPr bwMode="auto">
          <a:xfrm>
            <a:off x="6400800" y="37338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cxnSp>
        <p:nvCxnSpPr>
          <p:cNvPr id="26659" name="AutoShape 35"/>
          <p:cNvCxnSpPr>
            <a:cxnSpLocks noChangeShapeType="1"/>
          </p:cNvCxnSpPr>
          <p:nvPr/>
        </p:nvCxnSpPr>
        <p:spPr bwMode="auto">
          <a:xfrm rot="16200000" flipH="1">
            <a:off x="2971006" y="762794"/>
            <a:ext cx="1588" cy="4419600"/>
          </a:xfrm>
          <a:prstGeom prst="curvedConnector3">
            <a:avLst>
              <a:gd name="adj1" fmla="val -78600005"/>
            </a:avLst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8212" name="Text Box 36"/>
          <p:cNvSpPr txBox="1">
            <a:spLocks noChangeArrowheads="1"/>
          </p:cNvSpPr>
          <p:nvPr/>
        </p:nvSpPr>
        <p:spPr bwMode="auto">
          <a:xfrm>
            <a:off x="1676400" y="1676400"/>
            <a:ext cx="990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Primární aktivace</a:t>
            </a:r>
            <a:endParaRPr lang="cs-CZ" alt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78213" name="Rectangle 37"/>
          <p:cNvSpPr>
            <a:spLocks noChangeArrowheads="1"/>
          </p:cNvSpPr>
          <p:nvPr/>
        </p:nvSpPr>
        <p:spPr bwMode="auto">
          <a:xfrm>
            <a:off x="6172200" y="1752600"/>
            <a:ext cx="1289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Sekundární aktivace</a:t>
            </a:r>
          </a:p>
        </p:txBody>
      </p:sp>
      <p:sp>
        <p:nvSpPr>
          <p:cNvPr id="26662" name="Line 38"/>
          <p:cNvSpPr>
            <a:spLocks noChangeShapeType="1"/>
          </p:cNvSpPr>
          <p:nvPr/>
        </p:nvSpPr>
        <p:spPr bwMode="auto">
          <a:xfrm>
            <a:off x="6248400" y="3962400"/>
            <a:ext cx="914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63" name="AutoShape 39"/>
          <p:cNvSpPr>
            <a:spLocks noChangeArrowheads="1"/>
          </p:cNvSpPr>
          <p:nvPr/>
        </p:nvSpPr>
        <p:spPr bwMode="auto">
          <a:xfrm>
            <a:off x="1981200" y="2286000"/>
            <a:ext cx="152400" cy="1524000"/>
          </a:xfrm>
          <a:prstGeom prst="downArrow">
            <a:avLst>
              <a:gd name="adj1" fmla="val 50000"/>
              <a:gd name="adj2" fmla="val 2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64" name="Line 40"/>
          <p:cNvSpPr>
            <a:spLocks noChangeShapeType="1"/>
          </p:cNvSpPr>
          <p:nvPr/>
        </p:nvSpPr>
        <p:spPr bwMode="auto">
          <a:xfrm>
            <a:off x="1600200" y="3886200"/>
            <a:ext cx="914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65" name="AutoShape 41"/>
          <p:cNvSpPr>
            <a:spLocks noChangeArrowheads="1"/>
          </p:cNvSpPr>
          <p:nvPr/>
        </p:nvSpPr>
        <p:spPr bwMode="auto">
          <a:xfrm>
            <a:off x="6553200" y="2362200"/>
            <a:ext cx="152400" cy="1524000"/>
          </a:xfrm>
          <a:prstGeom prst="downArrow">
            <a:avLst>
              <a:gd name="adj1" fmla="val 50000"/>
              <a:gd name="adj2" fmla="val 2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cxnSp>
        <p:nvCxnSpPr>
          <p:cNvPr id="26666" name="AutoShape 42"/>
          <p:cNvCxnSpPr>
            <a:cxnSpLocks noChangeShapeType="1"/>
            <a:stCxn id="178188" idx="0"/>
          </p:cNvCxnSpPr>
          <p:nvPr/>
        </p:nvCxnSpPr>
        <p:spPr bwMode="auto">
          <a:xfrm rot="5400000" flipH="1">
            <a:off x="6362700" y="1257300"/>
            <a:ext cx="1676400" cy="1905000"/>
          </a:xfrm>
          <a:prstGeom prst="curvedConnector2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67" name="AutoShape 43"/>
          <p:cNvCxnSpPr>
            <a:cxnSpLocks noChangeShapeType="1"/>
          </p:cNvCxnSpPr>
          <p:nvPr/>
        </p:nvCxnSpPr>
        <p:spPr bwMode="auto">
          <a:xfrm flipV="1">
            <a:off x="3352800" y="1371600"/>
            <a:ext cx="1676400" cy="1447800"/>
          </a:xfrm>
          <a:prstGeom prst="curvedConnector3">
            <a:avLst>
              <a:gd name="adj1" fmla="val 1647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668" name="Line 44"/>
          <p:cNvSpPr>
            <a:spLocks noChangeShapeType="1"/>
          </p:cNvSpPr>
          <p:nvPr/>
        </p:nvSpPr>
        <p:spPr bwMode="auto">
          <a:xfrm>
            <a:off x="1219200" y="41910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69" name="Line 45"/>
          <p:cNvSpPr>
            <a:spLocks noChangeShapeType="1"/>
          </p:cNvSpPr>
          <p:nvPr/>
        </p:nvSpPr>
        <p:spPr bwMode="auto">
          <a:xfrm>
            <a:off x="5791200" y="41148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8222" name="Text Box 46"/>
          <p:cNvSpPr txBox="1">
            <a:spLocks noChangeArrowheads="1"/>
          </p:cNvSpPr>
          <p:nvPr/>
        </p:nvSpPr>
        <p:spPr bwMode="auto">
          <a:xfrm>
            <a:off x="1447800" y="4572000"/>
            <a:ext cx="175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Klonální expanze</a:t>
            </a:r>
            <a:endParaRPr lang="cs-CZ" alt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78223" name="Text Box 47"/>
          <p:cNvSpPr txBox="1">
            <a:spLocks noChangeArrowheads="1"/>
          </p:cNvSpPr>
          <p:nvPr/>
        </p:nvSpPr>
        <p:spPr bwMode="auto">
          <a:xfrm>
            <a:off x="6096000" y="4419600"/>
            <a:ext cx="175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Klonální expanze</a:t>
            </a:r>
            <a:endParaRPr lang="cs-CZ" alt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6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Cytotoxické T-lymfocyty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Jsou  CD8+</a:t>
            </a:r>
          </a:p>
          <a:p>
            <a:pPr eaLnBrk="1" hangingPunct="1"/>
            <a:r>
              <a:rPr lang="cs-CZ" altLang="en-US" smtClean="0"/>
              <a:t>Rozeznávají cizorodý antigen prezentovaný na HLA-I antigenech.</a:t>
            </a:r>
          </a:p>
          <a:p>
            <a:pPr eaLnBrk="1" hangingPunct="1"/>
            <a:r>
              <a:rPr lang="cs-CZ" altLang="en-US" smtClean="0"/>
              <a:t>Cytotoxicky působí perforin, dále různé mechanismy indikující apoptózu cílové buňky (granzymy, FasL, lymfotoxin).</a:t>
            </a:r>
          </a:p>
          <a:p>
            <a:pPr eaLnBrk="1" hangingPunct="1"/>
            <a:r>
              <a:rPr lang="cs-CZ" altLang="en-US" smtClean="0"/>
              <a:t>Jsou i důležitými producenty cytokinů (Tc1 a Tc2 buňky)</a:t>
            </a:r>
          </a:p>
          <a:p>
            <a:pPr eaLnBrk="1" hangingPunct="1"/>
            <a:endParaRPr lang="cs-CZ" altLang="en-US" smtClean="0"/>
          </a:p>
          <a:p>
            <a:pPr eaLnBrk="1" hangingPunct="1"/>
            <a:endParaRPr lang="cs-CZ" altLang="en-US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74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9" x="127000" y="5492750"/>
          <p14:tracePt t="3815" x="139700" y="5492750"/>
          <p14:tracePt t="3839" x="146050" y="5492750"/>
          <p14:tracePt t="3847" x="152400" y="5492750"/>
          <p14:tracePt t="3856" x="158750" y="5492750"/>
          <p14:tracePt t="3868" x="165100" y="5492750"/>
          <p14:tracePt t="3885" x="184150" y="5480050"/>
          <p14:tracePt t="3920" x="196850" y="5480050"/>
          <p14:tracePt t="3935" x="222250" y="5480050"/>
          <p14:tracePt t="3951" x="247650" y="5473700"/>
          <p14:tracePt t="3968" x="279400" y="5473700"/>
          <p14:tracePt t="3985" x="304800" y="5467350"/>
          <p14:tracePt t="4001" x="317500" y="5467350"/>
          <p14:tracePt t="4035" x="323850" y="5467350"/>
          <p14:tracePt t="4051" x="330200" y="5467350"/>
          <p14:tracePt t="4068" x="336550" y="5461000"/>
          <p14:tracePt t="4088" x="336550" y="54483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en-US" smtClean="0"/>
              <a:t>T-buněčný receptor</a:t>
            </a:r>
            <a:endParaRPr lang="en-GB" altLang="en-US" smtClean="0"/>
          </a:p>
        </p:txBody>
      </p:sp>
      <p:pic>
        <p:nvPicPr>
          <p:cNvPr id="29699" name="Picture 3" descr="Shody TCR a BC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98563"/>
            <a:ext cx="6624638" cy="57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50" x="463550" y="5422900"/>
          <p14:tracePt t="18357" x="742950" y="5340350"/>
          <p14:tracePt t="18368" x="1035050" y="5245100"/>
          <p14:tracePt t="18385" x="1638300" y="5060950"/>
          <p14:tracePt t="18402" x="2222500" y="4800600"/>
          <p14:tracePt t="18419" x="2768600" y="4565650"/>
          <p14:tracePt t="18436" x="3225800" y="4394200"/>
          <p14:tracePt t="18453" x="3841750" y="4298950"/>
          <p14:tracePt t="18469" x="4152900" y="4298950"/>
          <p14:tracePt t="18485" x="4305300" y="4298950"/>
          <p14:tracePt t="18502" x="4730750" y="4381500"/>
          <p14:tracePt t="18519" x="4978400" y="4495800"/>
          <p14:tracePt t="18535" x="5194300" y="4629150"/>
          <p14:tracePt t="18552" x="5334000" y="4686300"/>
          <p14:tracePt t="18568" x="5429250" y="4705350"/>
          <p14:tracePt t="18585" x="5441950" y="4705350"/>
          <p14:tracePt t="18602" x="5492750" y="4654550"/>
          <p14:tracePt t="18618" x="5499100" y="4514850"/>
          <p14:tracePt t="18635" x="5492750" y="4368800"/>
          <p14:tracePt t="18652" x="5308600" y="4025900"/>
          <p14:tracePt t="18669" x="5207000" y="3816350"/>
          <p14:tracePt t="18685" x="5099050" y="3562350"/>
          <p14:tracePt t="18702" x="4984750" y="3302000"/>
          <p14:tracePt t="18718" x="4845050" y="3022600"/>
          <p14:tracePt t="18735" x="4673600" y="2844800"/>
          <p14:tracePt t="18752" x="4464050" y="2705100"/>
          <p14:tracePt t="18768" x="4222750" y="2590800"/>
          <p14:tracePt t="18785" x="4019550" y="2540000"/>
          <p14:tracePt t="18801" x="3790950" y="2514600"/>
          <p14:tracePt t="18818" x="3613150" y="2501900"/>
          <p14:tracePt t="18835" x="3479800" y="2501900"/>
          <p14:tracePt t="18852" x="3257550" y="2571750"/>
          <p14:tracePt t="18869" x="3130550" y="2679700"/>
          <p14:tracePt t="18885" x="3086100" y="2768600"/>
          <p14:tracePt t="18902" x="2825750" y="3378200"/>
          <p14:tracePt t="18919" x="2686050" y="3829050"/>
          <p14:tracePt t="18935" x="2603500" y="4184650"/>
          <p14:tracePt t="18952" x="2597150" y="4394200"/>
          <p14:tracePt t="18969" x="2597150" y="4514850"/>
          <p14:tracePt t="18985" x="2609850" y="4546600"/>
          <p14:tracePt t="19002" x="2622550" y="4565650"/>
          <p14:tracePt t="19018" x="2667000" y="4572000"/>
          <p14:tracePt t="19035" x="2800350" y="4527550"/>
          <p14:tracePt t="19052" x="3232150" y="4235450"/>
          <p14:tracePt t="19069" x="3498850" y="3924300"/>
          <p14:tracePt t="19085" x="3619500" y="3721100"/>
          <p14:tracePt t="19102" x="3803650" y="3257550"/>
          <p14:tracePt t="19119" x="3829050" y="3035300"/>
          <p14:tracePt t="19135" x="3829050" y="2870200"/>
          <p14:tracePt t="19152" x="3759200" y="2749550"/>
          <p14:tracePt t="19169" x="3721100" y="2711450"/>
          <p14:tracePt t="19185" x="3714750" y="2711450"/>
          <p14:tracePt t="19202" x="3702050" y="2711450"/>
          <p14:tracePt t="19219" x="3683000" y="2730500"/>
          <p14:tracePt t="19235" x="3683000" y="2800350"/>
          <p14:tracePt t="19253" x="3733800" y="2876550"/>
          <p14:tracePt t="19269" x="3746500" y="2889250"/>
          <p14:tracePt t="19285" x="3810000" y="2901950"/>
          <p14:tracePt t="19302" x="4044950" y="2876550"/>
          <p14:tracePt t="19318" x="4210050" y="2819400"/>
          <p14:tracePt t="19335" x="4349750" y="2755900"/>
          <p14:tracePt t="19352" x="4425950" y="2705100"/>
          <p14:tracePt t="19368" x="4483100" y="2641600"/>
          <p14:tracePt t="19385" x="4514850" y="2597150"/>
          <p14:tracePt t="19402" x="4514850" y="2590800"/>
          <p14:tracePt t="19418" x="4514850" y="2578100"/>
          <p14:tracePt t="19435" x="4495800" y="2565400"/>
          <p14:tracePt t="19452" x="4489450" y="2565400"/>
          <p14:tracePt t="25030" x="4483100" y="2565400"/>
          <p14:tracePt t="25038" x="4451350" y="2565400"/>
          <p14:tracePt t="25046" x="4413250" y="2533650"/>
          <p14:tracePt t="25055" x="4362450" y="2476500"/>
          <p14:tracePt t="25069" x="4267200" y="2387600"/>
          <p14:tracePt t="25085" x="4222750" y="2355850"/>
          <p14:tracePt t="25102" x="4184650" y="2330450"/>
          <p14:tracePt t="25118" x="4171950" y="2330450"/>
          <p14:tracePt t="25135" x="4127500" y="2330450"/>
          <p14:tracePt t="25152" x="4089400" y="2330450"/>
          <p14:tracePt t="25168" x="4019550" y="2355850"/>
          <p14:tracePt t="25185" x="3968750" y="2387600"/>
          <p14:tracePt t="25202" x="3937000" y="2413000"/>
          <p14:tracePt t="25218" x="3911600" y="2451100"/>
          <p14:tracePt t="25235" x="3892550" y="2495550"/>
          <p14:tracePt t="25252" x="3848100" y="2552700"/>
          <p14:tracePt t="25269" x="3765550" y="2698750"/>
          <p14:tracePt t="25285" x="3721100" y="2755900"/>
          <p14:tracePt t="25302" x="3600450" y="2901950"/>
          <p14:tracePt t="25318" x="3568700" y="2959100"/>
          <p14:tracePt t="25335" x="3549650" y="2984500"/>
          <p14:tracePt t="25352" x="3549650" y="2997200"/>
          <p14:tracePt t="25368" x="3549650" y="3009900"/>
          <p14:tracePt t="25385" x="3549650" y="3022600"/>
          <p14:tracePt t="25402" x="3549650" y="3028950"/>
          <p14:tracePt t="25418" x="3549650" y="3035300"/>
          <p14:tracePt t="25435" x="3549650" y="3041650"/>
          <p14:tracePt t="25452" x="3530600" y="3048000"/>
          <p14:tracePt t="25469" x="3505200" y="3054350"/>
          <p14:tracePt t="25485" x="3492500" y="3054350"/>
          <p14:tracePt t="25502" x="3467100" y="3054350"/>
          <p14:tracePt t="25518" x="3409950" y="3054350"/>
          <p14:tracePt t="25535" x="3359150" y="3060700"/>
          <p14:tracePt t="25552" x="3308350" y="3098800"/>
          <p14:tracePt t="25568" x="3270250" y="3136900"/>
          <p14:tracePt t="25585" x="3238500" y="3181350"/>
          <p14:tracePt t="25602" x="3232150" y="3194050"/>
          <p14:tracePt t="25618" x="3232150" y="3200400"/>
          <p14:tracePt t="25655" x="3232150" y="3213100"/>
          <p14:tracePt t="25678" x="3232150" y="3225800"/>
          <p14:tracePt t="25694" x="3232150" y="3238500"/>
          <p14:tracePt t="25702" x="3244850" y="3244850"/>
          <p14:tracePt t="25709" x="3251200" y="3257550"/>
          <p14:tracePt t="25718" x="3263900" y="3282950"/>
          <p14:tracePt t="25735" x="3282950" y="3333750"/>
          <p14:tracePt t="25752" x="3321050" y="3371850"/>
          <p14:tracePt t="25768" x="3384550" y="3422650"/>
          <p14:tracePt t="25785" x="3448050" y="3435350"/>
          <p14:tracePt t="25802" x="3543300" y="3460750"/>
          <p14:tracePt t="25818" x="3613150" y="3460750"/>
          <p14:tracePt t="25835" x="3683000" y="3460750"/>
          <p14:tracePt t="25853" x="3803650" y="3460750"/>
          <p14:tracePt t="25869" x="3848100" y="3460750"/>
          <p14:tracePt t="25885" x="3911600" y="3460750"/>
          <p14:tracePt t="25902" x="3962400" y="3460750"/>
          <p14:tracePt t="25918" x="4000500" y="3441700"/>
          <p14:tracePt t="25935" x="4006850" y="3429000"/>
          <p14:tracePt t="25952" x="4013200" y="3416300"/>
          <p14:tracePt t="25968" x="4025900" y="3390900"/>
          <p14:tracePt t="25985" x="4025900" y="3365500"/>
          <p14:tracePt t="26002" x="4044950" y="3327400"/>
          <p14:tracePt t="26018" x="4070350" y="3282950"/>
          <p14:tracePt t="26035" x="4089400" y="3238500"/>
          <p14:tracePt t="26052" x="4121150" y="3187700"/>
          <p14:tracePt t="26069" x="4121150" y="3143250"/>
          <p14:tracePt t="26085" x="4121150" y="3111500"/>
          <p14:tracePt t="26102" x="4121150" y="3060700"/>
          <p14:tracePt t="26118" x="4095750" y="3022600"/>
          <p14:tracePt t="26135" x="4089400" y="3009900"/>
          <p14:tracePt t="26152" x="4070350" y="2971800"/>
          <p14:tracePt t="26168" x="4057650" y="2952750"/>
          <p14:tracePt t="26185" x="4051300" y="2940050"/>
          <p14:tracePt t="26202" x="4044950" y="2933700"/>
          <p14:tracePt t="26218" x="4025900" y="2914650"/>
          <p14:tracePt t="26235" x="4000500" y="2901950"/>
          <p14:tracePt t="26252" x="3949700" y="2870200"/>
          <p14:tracePt t="26269" x="3930650" y="2870200"/>
          <p14:tracePt t="26285" x="3860800" y="2844800"/>
          <p14:tracePt t="26302" x="3829050" y="2838450"/>
          <p14:tracePt t="26318" x="3797300" y="2825750"/>
          <p14:tracePt t="26335" x="3771900" y="2819400"/>
          <p14:tracePt t="26352" x="3746500" y="2819400"/>
          <p14:tracePt t="26368" x="3714750" y="2819400"/>
          <p14:tracePt t="26385" x="3670300" y="2819400"/>
          <p14:tracePt t="26402" x="3625850" y="2819400"/>
          <p14:tracePt t="26418" x="3594100" y="2819400"/>
          <p14:tracePt t="26435" x="3575050" y="2819400"/>
          <p14:tracePt t="26452" x="3543300" y="2819400"/>
          <p14:tracePt t="26469" x="3524250" y="2819400"/>
          <p14:tracePt t="26485" x="3505200" y="2819400"/>
          <p14:tracePt t="26502" x="3467100" y="2825750"/>
          <p14:tracePt t="26518" x="3422650" y="2857500"/>
          <p14:tracePt t="26535" x="3378200" y="2882900"/>
          <p14:tracePt t="26552" x="3359150" y="2901950"/>
          <p14:tracePt t="26568" x="3333750" y="2927350"/>
          <p14:tracePt t="26585" x="3327400" y="2946400"/>
          <p14:tracePt t="26602" x="3327400" y="2978150"/>
          <p14:tracePt t="26618" x="3327400" y="3003550"/>
          <p14:tracePt t="26635" x="3327400" y="3022600"/>
          <p14:tracePt t="26652" x="3416300" y="3086100"/>
          <p14:tracePt t="26669" x="3473450" y="3111500"/>
          <p14:tracePt t="26685" x="3543300" y="3124200"/>
          <p14:tracePt t="26702" x="3619500" y="3130550"/>
          <p14:tracePt t="26718" x="3702050" y="3143250"/>
          <p14:tracePt t="26735" x="3721100" y="3149600"/>
          <p14:tracePt t="26752" x="3727450" y="3149600"/>
          <p14:tracePt t="26785" x="3733800" y="3149600"/>
          <p14:tracePt t="26802" x="3746500" y="3149600"/>
          <p14:tracePt t="26818" x="3765550" y="3143250"/>
          <p14:tracePt t="26835" x="3784600" y="3130550"/>
          <p14:tracePt t="26852" x="3803650" y="3111500"/>
          <p14:tracePt t="26869" x="3810000" y="3041650"/>
          <p14:tracePt t="26885" x="3810000" y="3022600"/>
          <p14:tracePt t="26902" x="3810000" y="2997200"/>
          <p14:tracePt t="31294" x="3803650" y="3016250"/>
          <p14:tracePt t="31302" x="3778250" y="3067050"/>
          <p14:tracePt t="31310" x="3765550" y="3117850"/>
          <p14:tracePt t="31318" x="3765550" y="3155950"/>
          <p14:tracePt t="31335" x="3765550" y="3162300"/>
          <p14:tracePt t="31352" x="3765550" y="3168650"/>
          <p14:tracePt t="31368" x="3771900" y="3181350"/>
          <p14:tracePt t="31518" x="3829050" y="3194050"/>
          <p14:tracePt t="31526" x="4159250" y="3206750"/>
          <p14:tracePt t="31535" x="4591050" y="3244850"/>
          <p14:tracePt t="31552" x="5721350" y="3359150"/>
          <p14:tracePt t="31569" x="6451600" y="3321050"/>
          <p14:tracePt t="31585" x="6540500" y="3282950"/>
          <p14:tracePt t="31639" x="6553200" y="3282950"/>
          <p14:tracePt t="31646" x="6584950" y="3282950"/>
          <p14:tracePt t="31656" x="6648450" y="3276600"/>
          <p14:tracePt t="31669" x="7016750" y="3219450"/>
          <p14:tracePt t="31685" x="7296150" y="3219450"/>
          <p14:tracePt t="31702" x="8134350" y="3365500"/>
          <p14:tracePt t="31719" x="8534400" y="3473450"/>
          <p14:tracePt t="31735" x="8909050" y="3568700"/>
          <p14:tracePt t="31752" x="9080500" y="3600450"/>
          <p14:tracePt t="31878" x="9010650" y="2641600"/>
          <p14:tracePt t="31887" x="8820150" y="2482850"/>
          <p14:tracePt t="31893" x="8591550" y="2317750"/>
          <p14:tracePt t="31903" x="8369300" y="2178050"/>
          <p14:tracePt t="31918" x="7956550" y="1974850"/>
          <p14:tracePt t="31936" x="7493000" y="1847850"/>
          <p14:tracePt t="31952" x="7023100" y="1784350"/>
          <p14:tracePt t="31968" x="6642100" y="1720850"/>
          <p14:tracePt t="31985" x="6343650" y="1708150"/>
          <p14:tracePt t="32002" x="6083300" y="1708150"/>
          <p14:tracePt t="32019" x="5835650" y="1708150"/>
          <p14:tracePt t="32035" x="5619750" y="1752600"/>
          <p14:tracePt t="32051" x="5410200" y="1892300"/>
          <p14:tracePt t="32069" x="5149850" y="2082800"/>
          <p14:tracePt t="32085" x="5022850" y="2203450"/>
          <p14:tracePt t="32102" x="4908550" y="2374900"/>
          <p14:tracePt t="32118" x="4864100" y="2533650"/>
          <p14:tracePt t="32135" x="4864100" y="2673350"/>
          <p14:tracePt t="32152" x="4864100" y="2749550"/>
          <p14:tracePt t="32168" x="4876800" y="2774950"/>
          <p14:tracePt t="32185" x="4921250" y="2794000"/>
          <p14:tracePt t="32202" x="5041900" y="2813050"/>
          <p14:tracePt t="32218" x="5384800" y="2813050"/>
          <p14:tracePt t="32235" x="5943600" y="2800350"/>
          <p14:tracePt t="32252" x="6870700" y="2552700"/>
          <p14:tracePt t="32269" x="7219950" y="2362200"/>
          <p14:tracePt t="32286" x="7315200" y="2273300"/>
          <p14:tracePt t="32302" x="7410450" y="2051050"/>
          <p14:tracePt t="32319" x="7410450" y="1930400"/>
          <p14:tracePt t="32335" x="7353300" y="1841500"/>
          <p14:tracePt t="32352" x="7264400" y="1778000"/>
          <p14:tracePt t="32369" x="7131050" y="1758950"/>
          <p14:tracePt t="32385" x="6991350" y="1758950"/>
          <p14:tracePt t="32402" x="6737350" y="1943100"/>
          <p14:tracePt t="32419" x="6445250" y="2254250"/>
          <p14:tracePt t="32435" x="6229350" y="2686050"/>
          <p14:tracePt t="32453" x="6019800" y="3168650"/>
          <p14:tracePt t="32469" x="5943600" y="3549650"/>
          <p14:tracePt t="32485" x="5962650" y="3632200"/>
          <p14:tracePt t="32502" x="6032500" y="3689350"/>
          <p14:tracePt t="32518" x="6140450" y="3695700"/>
          <p14:tracePt t="32535" x="6248400" y="3695700"/>
          <p14:tracePt t="32552" x="6381750" y="3644900"/>
          <p14:tracePt t="32568" x="6534150" y="3505200"/>
          <p14:tracePt t="32585" x="6642100" y="3397250"/>
          <p14:tracePt t="32602" x="6667500" y="3321050"/>
          <p14:tracePt t="32618" x="6673850" y="3282950"/>
          <p14:tracePt t="32635" x="6673850" y="3276600"/>
          <p14:tracePt t="32652" x="6667500" y="3276600"/>
          <p14:tracePt t="32669" x="6629400" y="3276600"/>
          <p14:tracePt t="32685" x="6591300" y="3276600"/>
          <p14:tracePt t="32702" x="6553200" y="3308350"/>
          <p14:tracePt t="32718" x="6553200" y="3346450"/>
          <p14:tracePt t="32735" x="6553200" y="3365500"/>
          <p14:tracePt t="32752" x="6553200" y="3378200"/>
          <p14:tracePt t="35518" x="6642100" y="3384550"/>
          <p14:tracePt t="35526" x="6902450" y="3384550"/>
          <p14:tracePt t="35535" x="7175500" y="3384550"/>
          <p14:tracePt t="35552" x="7467600" y="3327400"/>
          <p14:tracePt t="35568" x="7531100" y="3270250"/>
          <p14:tracePt t="35585" x="7537450" y="3257550"/>
          <p14:tracePt t="35602" x="7537450" y="3251200"/>
          <p14:tracePt t="35657" x="7543800" y="3244850"/>
          <p14:tracePt t="35662" x="7550150" y="3244850"/>
          <p14:tracePt t="35671" x="7562850" y="3244850"/>
          <p14:tracePt t="35685" x="7575550" y="3244850"/>
          <p14:tracePt t="35702" x="7613650" y="3270250"/>
          <p14:tracePt t="35718" x="7626350" y="3314700"/>
          <p14:tracePt t="35735" x="7632700" y="3340100"/>
          <p14:tracePt t="35752" x="7632700" y="3352800"/>
          <p14:tracePt t="35768" x="7639050" y="3359150"/>
          <p14:tracePt t="35801" x="7639050" y="3365500"/>
          <p14:tracePt t="35818" x="7639050" y="3397250"/>
          <p14:tracePt t="35835" x="7639050" y="3441700"/>
          <p14:tracePt t="35851" x="7594600" y="3511550"/>
          <p14:tracePt t="35869" x="7505700" y="3600450"/>
          <p14:tracePt t="35885" x="7448550" y="3632200"/>
          <p14:tracePt t="35902" x="7264400" y="3689350"/>
          <p14:tracePt t="35918" x="7092950" y="3714750"/>
          <p14:tracePt t="35935" x="6902450" y="3740150"/>
          <p14:tracePt t="35952" x="6756400" y="3740150"/>
          <p14:tracePt t="35968" x="6667500" y="3740150"/>
          <p14:tracePt t="35985" x="6572250" y="3733800"/>
          <p14:tracePt t="36002" x="6502400" y="3695700"/>
          <p14:tracePt t="36018" x="6477000" y="3689350"/>
          <p14:tracePt t="36035" x="6477000" y="3683000"/>
          <p14:tracePt t="36053" x="6464300" y="3663950"/>
          <p14:tracePt t="36069" x="6445250" y="3632200"/>
          <p14:tracePt t="36085" x="6413500" y="3581400"/>
          <p14:tracePt t="36102" x="6356350" y="3543300"/>
          <p14:tracePt t="36118" x="6330950" y="3524250"/>
          <p14:tracePt t="36135" x="6305550" y="3517900"/>
          <p14:tracePt t="36152" x="6286500" y="3505200"/>
          <p14:tracePt t="36168" x="6273800" y="3492500"/>
          <p14:tracePt t="36185" x="6261100" y="3479800"/>
          <p14:tracePt t="36202" x="6248400" y="3467100"/>
          <p14:tracePt t="36218" x="6216650" y="3467100"/>
          <p14:tracePt t="36235" x="6178550" y="3460750"/>
          <p14:tracePt t="36252" x="6115050" y="3460750"/>
          <p14:tracePt t="36269" x="6070600" y="3460750"/>
          <p14:tracePt t="36285" x="6045200" y="3460750"/>
          <p14:tracePt t="36318" x="6032500" y="3460750"/>
          <p14:tracePt t="36335" x="6026150" y="3473450"/>
          <p14:tracePt t="36352" x="6000750" y="3498850"/>
          <p14:tracePt t="36368" x="5975350" y="3524250"/>
          <p14:tracePt t="36385" x="5949950" y="3543300"/>
          <p14:tracePt t="36402" x="5930900" y="3562350"/>
          <p14:tracePt t="36418" x="5911850" y="3587750"/>
          <p14:tracePt t="36435" x="5892800" y="3613150"/>
          <p14:tracePt t="36452" x="5873750" y="3670300"/>
          <p14:tracePt t="36469" x="5842000" y="3746500"/>
          <p14:tracePt t="36485" x="5835650" y="3778250"/>
          <p14:tracePt t="36502" x="5753100" y="3981450"/>
          <p14:tracePt t="36518" x="5695950" y="4127500"/>
          <p14:tracePt t="36535" x="5619750" y="4279900"/>
          <p14:tracePt t="36552" x="5549900" y="4425950"/>
          <p14:tracePt t="36568" x="5480050" y="4565650"/>
          <p14:tracePt t="36585" x="5397500" y="4699000"/>
          <p14:tracePt t="36602" x="5346700" y="4800600"/>
          <p14:tracePt t="36618" x="5295900" y="4883150"/>
          <p14:tracePt t="36635" x="5283200" y="4921250"/>
          <p14:tracePt t="36652" x="5283200" y="4927600"/>
          <p14:tracePt t="36710" x="5295900" y="4914900"/>
          <p14:tracePt t="36718" x="5327650" y="4864100"/>
          <p14:tracePt t="36725" x="5372100" y="4800600"/>
          <p14:tracePt t="36735" x="5422900" y="4718050"/>
          <p14:tracePt t="36752" x="5568950" y="4521200"/>
          <p14:tracePt t="36768" x="5734050" y="4178300"/>
          <p14:tracePt t="36785" x="5848350" y="3860800"/>
          <p14:tracePt t="36801" x="5905500" y="3638550"/>
          <p14:tracePt t="36818" x="5937250" y="3524250"/>
          <p14:tracePt t="36835" x="5962650" y="3467100"/>
          <p14:tracePt t="36851" x="5975350" y="3435350"/>
          <p14:tracePt t="36868" x="5988050" y="3416300"/>
          <p14:tracePt t="36885" x="5988050" y="3409950"/>
          <p14:tracePt t="36901" x="6000750" y="3397250"/>
          <p14:tracePt t="37006" x="6013450" y="3384550"/>
          <p14:tracePt t="37014" x="6045200" y="3359150"/>
          <p14:tracePt t="37023" x="6057900" y="3346450"/>
          <p14:tracePt t="37035" x="6076950" y="3340100"/>
          <p14:tracePt t="37052" x="6083300" y="3333750"/>
          <p14:tracePt t="37068" x="6089650" y="3321050"/>
          <p14:tracePt t="37166" x="6096000" y="3321050"/>
          <p14:tracePt t="37198" x="6102350" y="3321050"/>
          <p14:tracePt t="37205" x="6108700" y="3321050"/>
          <p14:tracePt t="37219" x="6121400" y="3333750"/>
          <p14:tracePt t="37235" x="6153150" y="3352800"/>
          <p14:tracePt t="37252" x="6184900" y="3403600"/>
          <p14:tracePt t="37269" x="6242050" y="3473450"/>
          <p14:tracePt t="37285" x="6254750" y="3486150"/>
          <p14:tracePt t="37302" x="6280150" y="3524250"/>
          <p14:tracePt t="37318" x="6280150" y="3530600"/>
          <p14:tracePt t="37335" x="6292850" y="3536950"/>
          <p14:tracePt t="37368" x="6292850" y="3543300"/>
          <p14:tracePt t="37385" x="6292850" y="3556000"/>
          <p14:tracePt t="37402" x="6292850" y="3562350"/>
          <p14:tracePt t="37418" x="6292850" y="3575050"/>
          <p14:tracePt t="37435" x="6292850" y="3587750"/>
          <p14:tracePt t="37452" x="6292850" y="3606800"/>
          <p14:tracePt t="37469" x="6286500" y="3613150"/>
          <p14:tracePt t="37485" x="6286500" y="3625850"/>
          <p14:tracePt t="37502" x="6286500" y="3644900"/>
          <p14:tracePt t="37518" x="6280150" y="3663950"/>
          <p14:tracePt t="37552" x="6280150" y="3670300"/>
          <p14:tracePt t="37568" x="6273800" y="3676650"/>
          <p14:tracePt t="37663" x="6267450" y="3676650"/>
          <p14:tracePt t="37670" x="6267450" y="3657600"/>
          <p14:tracePt t="37677" x="6267450" y="3632200"/>
          <p14:tracePt t="37687" x="6267450" y="3606800"/>
          <p14:tracePt t="37702" x="6267450" y="3536950"/>
          <p14:tracePt t="37718" x="6267450" y="3498850"/>
          <p14:tracePt t="37735" x="6261100" y="3460750"/>
          <p14:tracePt t="37752" x="6261100" y="3435350"/>
          <p14:tracePt t="37769" x="6254750" y="3435350"/>
          <p14:tracePt t="37802" x="6254750" y="3429000"/>
          <p14:tracePt t="37819" x="6248400" y="3409950"/>
          <p14:tracePt t="37835" x="6248400" y="3397250"/>
          <p14:tracePt t="37852" x="6248400" y="3365500"/>
          <p14:tracePt t="37868" x="6242050" y="3365500"/>
          <p14:tracePt t="37918" x="6242050" y="3359150"/>
          <p14:tracePt t="37926" x="6242050" y="3352800"/>
          <p14:tracePt t="37935" x="6242050" y="3340100"/>
          <p14:tracePt t="37952" x="6242050" y="3321050"/>
          <p14:tracePt t="37968" x="6235700" y="3295650"/>
          <p14:tracePt t="37985" x="6229350" y="3282950"/>
          <p14:tracePt t="38002" x="6229350" y="3263900"/>
          <p14:tracePt t="38018" x="6229350" y="3244850"/>
          <p14:tracePt t="38035" x="6223000" y="3238500"/>
          <p14:tracePt t="38052" x="6216650" y="3219450"/>
          <p14:tracePt t="38069" x="6210300" y="3200400"/>
          <p14:tracePt t="38085" x="6191250" y="3175000"/>
          <p14:tracePt t="38102" x="6178550" y="3149600"/>
          <p14:tracePt t="38118" x="6165850" y="3124200"/>
          <p14:tracePt t="38135" x="6146800" y="3105150"/>
          <p14:tracePt t="38152" x="6121400" y="3079750"/>
          <p14:tracePt t="38168" x="6108700" y="3067050"/>
          <p14:tracePt t="38185" x="6089650" y="3048000"/>
          <p14:tracePt t="38202" x="6070600" y="3028950"/>
          <p14:tracePt t="38218" x="6038850" y="3009900"/>
          <p14:tracePt t="38235" x="6007100" y="2997200"/>
          <p14:tracePt t="38253" x="5956300" y="2978150"/>
          <p14:tracePt t="38269" x="5943600" y="2978150"/>
          <p14:tracePt t="38285" x="5911850" y="2959100"/>
          <p14:tracePt t="38302" x="5861050" y="2952750"/>
          <p14:tracePt t="38318" x="5810250" y="2940050"/>
          <p14:tracePt t="38335" x="5734050" y="2933700"/>
          <p14:tracePt t="38352" x="5664200" y="2933700"/>
          <p14:tracePt t="38368" x="5600700" y="2965450"/>
          <p14:tracePt t="38385" x="5562600" y="2978150"/>
          <p14:tracePt t="38402" x="5543550" y="2997200"/>
          <p14:tracePt t="38419" x="5518150" y="3016250"/>
          <p14:tracePt t="38435" x="5492750" y="3041650"/>
          <p14:tracePt t="38452" x="5473700" y="3079750"/>
          <p14:tracePt t="38469" x="5461000" y="3124200"/>
          <p14:tracePt t="38485" x="5448300" y="3143250"/>
          <p14:tracePt t="38502" x="5448300" y="3219450"/>
          <p14:tracePt t="38518" x="5435600" y="3270250"/>
          <p14:tracePt t="38535" x="5435600" y="3333750"/>
          <p14:tracePt t="38552" x="5435600" y="3384550"/>
          <p14:tracePt t="38568" x="5448300" y="3448050"/>
          <p14:tracePt t="38585" x="5492750" y="3505200"/>
          <p14:tracePt t="38602" x="5530850" y="3543300"/>
          <p14:tracePt t="38618" x="5556250" y="3556000"/>
          <p14:tracePt t="38635" x="5607050" y="3575050"/>
          <p14:tracePt t="38652" x="5708650" y="3619500"/>
          <p14:tracePt t="38669" x="5727700" y="3625850"/>
          <p14:tracePt t="38673" x="5765800" y="3625850"/>
          <p14:tracePt t="38685" x="5797550" y="3625850"/>
          <p14:tracePt t="38702" x="5886450" y="3632200"/>
          <p14:tracePt t="38718" x="5937250" y="3638550"/>
          <p14:tracePt t="38735" x="5994400" y="3638550"/>
          <p14:tracePt t="38752" x="6038850" y="3638550"/>
          <p14:tracePt t="38768" x="6127750" y="3638550"/>
          <p14:tracePt t="38785" x="6261100" y="3638550"/>
          <p14:tracePt t="38801" x="6375400" y="3638550"/>
          <p14:tracePt t="38818" x="6483350" y="3638550"/>
          <p14:tracePt t="38835" x="6578600" y="3606800"/>
          <p14:tracePt t="38851" x="6654800" y="3562350"/>
          <p14:tracePt t="38868" x="6705600" y="3511550"/>
          <p14:tracePt t="38885" x="6724650" y="3473450"/>
          <p14:tracePt t="38901" x="6750050" y="3422650"/>
          <p14:tracePt t="38918" x="6769100" y="3333750"/>
          <p14:tracePt t="38935" x="6769100" y="3257550"/>
          <p14:tracePt t="38951" x="6769100" y="3168650"/>
          <p14:tracePt t="38968" x="6769100" y="3079750"/>
          <p14:tracePt t="38985" x="6769100" y="3009900"/>
          <p14:tracePt t="39001" x="6750050" y="2952750"/>
          <p14:tracePt t="39018" x="6743700" y="2927350"/>
          <p14:tracePt t="39035" x="6737350" y="2914650"/>
          <p14:tracePt t="39051" x="6711950" y="2895600"/>
          <p14:tracePt t="39068" x="6597650" y="2876550"/>
          <p14:tracePt t="39085" x="6426200" y="2857500"/>
          <p14:tracePt t="39101" x="6057900" y="2844800"/>
          <p14:tracePt t="39118" x="5861050" y="2844800"/>
          <p14:tracePt t="39135" x="5715000" y="2844800"/>
          <p14:tracePt t="39151" x="5645150" y="2844800"/>
          <p14:tracePt t="39168" x="5638800" y="2844800"/>
          <p14:tracePt t="39185" x="5619750" y="2851150"/>
          <p14:tracePt t="39202" x="5613400" y="2870200"/>
          <p14:tracePt t="39218" x="5613400" y="2914650"/>
          <p14:tracePt t="39235" x="5613400" y="2971800"/>
          <p14:tracePt t="39252" x="5613400" y="3048000"/>
          <p14:tracePt t="39269" x="5613400" y="3143250"/>
          <p14:tracePt t="39285" x="5613400" y="3181350"/>
          <p14:tracePt t="39302" x="5613400" y="3282950"/>
          <p14:tracePt t="39319" x="5613400" y="3314700"/>
          <p14:tracePt t="39335" x="5626100" y="3352800"/>
          <p14:tracePt t="39352" x="5632450" y="3371850"/>
          <p14:tracePt t="39368" x="5638800" y="3390900"/>
          <p14:tracePt t="39385" x="5645150" y="3397250"/>
          <p14:tracePt t="39402" x="5645150" y="3403600"/>
          <p14:tracePt t="39419" x="5651500" y="3409950"/>
          <p14:tracePt t="39542" x="5657850" y="3409950"/>
          <p14:tracePt t="39718" x="5670550" y="3409950"/>
          <p14:tracePt t="39734" x="5683250" y="3409950"/>
          <p14:tracePt t="39741" x="5689600" y="3409950"/>
          <p14:tracePt t="39752" x="5702300" y="3409950"/>
          <p14:tracePt t="39768" x="5727700" y="3403600"/>
          <p14:tracePt t="39785" x="5746750" y="3403600"/>
          <p14:tracePt t="39801" x="5778500" y="3397250"/>
          <p14:tracePt t="39818" x="5791200" y="3397250"/>
          <p14:tracePt t="39835" x="5810250" y="3397250"/>
          <p14:tracePt t="39852" x="5835650" y="3397250"/>
          <p14:tracePt t="39869" x="5848350" y="3397250"/>
          <p14:tracePt t="39885" x="5854700" y="3397250"/>
          <p14:tracePt t="39919" x="5861050" y="3397250"/>
          <p14:tracePt t="39982" x="5873750" y="3397250"/>
          <p14:tracePt t="39990" x="5886450" y="3384550"/>
          <p14:tracePt t="40002" x="5899150" y="3384550"/>
          <p14:tracePt t="40018" x="5924550" y="3384550"/>
          <p14:tracePt t="40035" x="6000750" y="3384550"/>
          <p14:tracePt t="40053" x="6121400" y="3384550"/>
          <p14:tracePt t="40069" x="6153150" y="3384550"/>
          <p14:tracePt t="40085" x="6184900" y="3384550"/>
          <p14:tracePt t="40102" x="6191250" y="3397250"/>
          <p14:tracePt t="40414" x="6197600" y="3397250"/>
          <p14:tracePt t="40421" x="6203950" y="3397250"/>
          <p14:tracePt t="40439" x="6210300" y="3397250"/>
          <p14:tracePt t="42589" x="6203950" y="3397250"/>
          <p14:tracePt t="42598" x="6191250" y="3397250"/>
          <p14:tracePt t="42606" x="6165850" y="3397250"/>
          <p14:tracePt t="42618" x="6127750" y="3397250"/>
          <p14:tracePt t="42635" x="6115050" y="3397250"/>
          <p14:tracePt t="42652" x="6102350" y="3397250"/>
          <p14:tracePt t="42687" x="6083300" y="3384550"/>
          <p14:tracePt t="42693" x="6070600" y="3365500"/>
          <p14:tracePt t="42702" x="6026150" y="3333750"/>
          <p14:tracePt t="42718" x="5962650" y="3295650"/>
          <p14:tracePt t="42735" x="5930900" y="3263900"/>
          <p14:tracePt t="42752" x="5911850" y="3251200"/>
          <p14:tracePt t="42768" x="5905500" y="3244850"/>
          <p14:tracePt t="42854" x="5899150" y="3244850"/>
          <p14:tracePt t="42870" x="5892800" y="3244850"/>
          <p14:tracePt t="42877" x="5886450" y="3244850"/>
          <p14:tracePt t="42888" x="5880100" y="3244850"/>
          <p14:tracePt t="42902" x="5854700" y="3244850"/>
          <p14:tracePt t="42918" x="5842000" y="3232150"/>
          <p14:tracePt t="42935" x="5829300" y="3232150"/>
          <p14:tracePt t="42952" x="5822950" y="3232150"/>
          <p14:tracePt t="42998" x="5816600" y="3232150"/>
          <p14:tracePt t="43006" x="5810250" y="3232150"/>
          <p14:tracePt t="43023" x="5803900" y="3232150"/>
          <p14:tracePt t="43035" x="5791200" y="3238500"/>
          <p14:tracePt t="43052" x="5791200" y="3251200"/>
          <p14:tracePt t="43069" x="5772150" y="3282950"/>
          <p14:tracePt t="43085" x="5759450" y="3289300"/>
          <p14:tracePt t="43102" x="5746750" y="3314700"/>
          <p14:tracePt t="43118" x="5740400" y="3327400"/>
          <p14:tracePt t="43174" x="5734050" y="3340100"/>
          <p14:tracePt t="43190" x="5727700" y="3352800"/>
          <p14:tracePt t="43197" x="5715000" y="3365500"/>
          <p14:tracePt t="43206" x="5708650" y="3371850"/>
          <p14:tracePt t="43218" x="5702300" y="3378200"/>
          <p14:tracePt t="43235" x="5689600" y="3384550"/>
          <p14:tracePt t="43252" x="5683250" y="3390900"/>
          <p14:tracePt t="43422" x="5689600" y="3390900"/>
          <p14:tracePt t="43430" x="5702300" y="3390900"/>
          <p14:tracePt t="43439" x="5721350" y="3390900"/>
          <p14:tracePt t="43452" x="5734050" y="3390900"/>
          <p14:tracePt t="43469" x="5842000" y="3390900"/>
          <p14:tracePt t="43485" x="5886450" y="3390900"/>
          <p14:tracePt t="43502" x="6026150" y="3390900"/>
          <p14:tracePt t="43518" x="6096000" y="3390900"/>
          <p14:tracePt t="43535" x="6121400" y="3390900"/>
          <p14:tracePt t="43552" x="6159500" y="3397250"/>
          <p14:tracePt t="43568" x="6172200" y="3403600"/>
          <p14:tracePt t="43585" x="6184900" y="3403600"/>
          <p14:tracePt t="43653" x="6191250" y="3403600"/>
          <p14:tracePt t="43670" x="6197600" y="3403600"/>
          <p14:tracePt t="43677" x="6203950" y="3403600"/>
          <p14:tracePt t="43687" x="6210300" y="3403600"/>
          <p14:tracePt t="43703" x="6223000" y="3403600"/>
          <p14:tracePt t="43718" x="6248400" y="3403600"/>
          <p14:tracePt t="43735" x="6292850" y="3390900"/>
          <p14:tracePt t="43752" x="6337300" y="3384550"/>
          <p14:tracePt t="43768" x="6375400" y="3365500"/>
          <p14:tracePt t="43785" x="6400800" y="3352800"/>
          <p14:tracePt t="43802" x="6407150" y="3346450"/>
          <p14:tracePt t="43818" x="6419850" y="3327400"/>
          <p14:tracePt t="43835" x="6419850" y="3314700"/>
          <p14:tracePt t="43852" x="6419850" y="3295650"/>
          <p14:tracePt t="43869" x="6419850" y="3282950"/>
          <p14:tracePt t="43885" x="6419850" y="3270250"/>
          <p14:tracePt t="43902" x="6419850" y="3232150"/>
          <p14:tracePt t="43918" x="6407150" y="3194050"/>
          <p14:tracePt t="43935" x="6388100" y="3175000"/>
          <p14:tracePt t="43952" x="6362700" y="3149600"/>
          <p14:tracePt t="43968" x="6330950" y="3136900"/>
          <p14:tracePt t="43985" x="6311900" y="3136900"/>
          <p14:tracePt t="44002" x="6280150" y="3136900"/>
          <p14:tracePt t="44018" x="6248400" y="3136900"/>
          <p14:tracePt t="44035" x="6210300" y="3155950"/>
          <p14:tracePt t="44052" x="6146800" y="3213100"/>
          <p14:tracePt t="44069" x="6127750" y="3232150"/>
          <p14:tracePt t="44085" x="6108700" y="3244850"/>
          <p14:tracePt t="44102" x="6064250" y="3276600"/>
          <p14:tracePt t="44118" x="6045200" y="3302000"/>
          <p14:tracePt t="44135" x="6019800" y="3333750"/>
          <p14:tracePt t="44152" x="5988050" y="3378200"/>
          <p14:tracePt t="44168" x="5956300" y="3422650"/>
          <p14:tracePt t="44185" x="5949950" y="3454400"/>
          <p14:tracePt t="44202" x="5949950" y="3479800"/>
          <p14:tracePt t="44218" x="5949950" y="3492500"/>
          <p14:tracePt t="44235" x="5962650" y="3505200"/>
          <p14:tracePt t="44252" x="6000750" y="3511550"/>
          <p14:tracePt t="44269" x="6019800" y="3517900"/>
          <p14:tracePt t="58758" x="6026150" y="3517900"/>
          <p14:tracePt t="58765" x="6045200" y="3517900"/>
          <p14:tracePt t="58774" x="6051550" y="3517900"/>
          <p14:tracePt t="58785" x="6064250" y="3524250"/>
          <p14:tracePt t="58894" x="6070600" y="3524250"/>
          <p14:tracePt t="58902" x="6076950" y="3524250"/>
          <p14:tracePt t="58909" x="6089650" y="3524250"/>
          <p14:tracePt t="58918" x="6102350" y="3536950"/>
          <p14:tracePt t="58935" x="6121400" y="3536950"/>
          <p14:tracePt t="58952" x="6134100" y="35369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latin typeface="Symbol" panose="05050102010706020507" pitchFamily="18" charset="2"/>
              </a:rPr>
              <a:t>gd</a:t>
            </a:r>
            <a:r>
              <a:rPr lang="cs-CZ" altLang="en-US" smtClean="0"/>
              <a:t>-T-lymfocyty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700213"/>
            <a:ext cx="8229600" cy="4181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mtClean="0"/>
              <a:t>Tvoří asi 5% lymfocytů periferní krve, výrazně  častěji se objevují např. mezi epiteliemi.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Jsou CD3+, CD4-CD8-.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Mají nízkou  antigenní specifitu.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Thymus není nutný pro jejich vývoj.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Mohou reagovat s nativními antigeny nebo antigeny předloženými jinými molekulami než HLA (např HSP).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Zvýšené počty jsou nacházeny u mykobakteriálních onemocnění, Erlichiózy, listeriózy, některých nádorů a autoimunitních chorob.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3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Intraepiteliální T-lymfocyty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TCR typu </a:t>
            </a:r>
            <a:r>
              <a:rPr lang="cs-CZ" altLang="en-US" smtClean="0">
                <a:latin typeface="Symbol" panose="05050102010706020507" pitchFamily="18" charset="2"/>
              </a:rPr>
              <a:t>ab</a:t>
            </a:r>
            <a:r>
              <a:rPr lang="cs-CZ" altLang="en-US" smtClean="0"/>
              <a:t> i </a:t>
            </a:r>
            <a:r>
              <a:rPr lang="cs-CZ" altLang="en-US" smtClean="0">
                <a:latin typeface="Symbol" panose="05050102010706020507" pitchFamily="18" charset="2"/>
              </a:rPr>
              <a:t>gd</a:t>
            </a:r>
          </a:p>
          <a:p>
            <a:pPr eaLnBrk="1" hangingPunct="1"/>
            <a:r>
              <a:rPr lang="cs-CZ" altLang="en-US" smtClean="0"/>
              <a:t>Extratymická diferenciace</a:t>
            </a:r>
          </a:p>
          <a:p>
            <a:pPr eaLnBrk="1" hangingPunct="1"/>
            <a:r>
              <a:rPr lang="cs-CZ" altLang="en-US" smtClean="0"/>
              <a:t>První linie specifické imunitní odpovědi</a:t>
            </a:r>
          </a:p>
          <a:p>
            <a:pPr eaLnBrk="1" hangingPunct="1"/>
            <a:r>
              <a:rPr lang="cs-CZ" altLang="en-US" smtClean="0"/>
              <a:t>Většina je CD8+</a:t>
            </a:r>
          </a:p>
          <a:p>
            <a:pPr eaLnBrk="1" hangingPunct="1"/>
            <a:r>
              <a:rPr lang="cs-CZ" altLang="en-US" smtClean="0"/>
              <a:t>Nízká antigenní specifita TCR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NK-T lymfocyty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8166100" cy="41814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mtClean="0"/>
              <a:t>Exprimují </a:t>
            </a:r>
            <a:r>
              <a:rPr lang="cs-CZ" altLang="en-US" smtClean="0">
                <a:latin typeface="Symbol" panose="05050102010706020507" pitchFamily="18" charset="2"/>
              </a:rPr>
              <a:t>ab</a:t>
            </a:r>
            <a:r>
              <a:rPr lang="cs-CZ" altLang="en-US" smtClean="0"/>
              <a:t> TCR současně ale některé znaky NK buněk.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mtClean="0"/>
              <a:t>Mohou exprimovat antigeny CD4 i CD8, často jsou dvojitě negativní.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mtClean="0"/>
              <a:t>Antigen je prezentován na CD1 molekule.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mtClean="0"/>
              <a:t>Produkují velká množství cytokinů (hlavně IFN</a:t>
            </a:r>
            <a:r>
              <a:rPr lang="cs-CZ" altLang="en-US" smtClean="0">
                <a:latin typeface="Symbol" panose="05050102010706020507" pitchFamily="18" charset="2"/>
              </a:rPr>
              <a:t>g</a:t>
            </a:r>
            <a:r>
              <a:rPr lang="cs-CZ" altLang="en-US" smtClean="0"/>
              <a:t> a IL-4).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mtClean="0"/>
              <a:t>Zřejmě důležitá role v regulaci imunitní odpovědi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mtClean="0"/>
              <a:t>Snížení jejich počtů nacházíme u některých autoimunitních chorob.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mtClean="0"/>
              <a:t>Zřejmě se uplatňují v protinádorové  imunitní odpovědi.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1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en-US" smtClean="0"/>
              <a:t>B-lymfocyty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85925"/>
            <a:ext cx="7924800" cy="4181475"/>
          </a:xfrm>
        </p:spPr>
        <p:txBody>
          <a:bodyPr/>
          <a:lstStyle/>
          <a:p>
            <a:pPr eaLnBrk="1" hangingPunct="1"/>
            <a:r>
              <a:rPr lang="cs-CZ" altLang="en-US" smtClean="0"/>
              <a:t>Jsou zodpovědné zejména za tvorbu protilátek.</a:t>
            </a:r>
          </a:p>
          <a:p>
            <a:pPr eaLnBrk="1" hangingPunct="1"/>
            <a:r>
              <a:rPr lang="cs-CZ" altLang="en-US" smtClean="0"/>
              <a:t>Mohou působit i jako antigen-prezentující buňky.</a:t>
            </a:r>
          </a:p>
          <a:p>
            <a:pPr eaLnBrk="1" hangingPunct="1"/>
            <a:r>
              <a:rPr lang="cs-CZ" altLang="en-US" smtClean="0"/>
              <a:t>Vyvíjejí se v kostní dřeni.</a:t>
            </a:r>
          </a:p>
          <a:p>
            <a:pPr eaLnBrk="1" hangingPunct="1"/>
            <a:r>
              <a:rPr lang="cs-CZ" altLang="en-US" smtClean="0"/>
              <a:t>Obvykle tvoří 7-20%  periferních lymfocytů.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63" x="863600" y="5537200"/>
          <p14:tracePt t="6348" x="863600" y="5530850"/>
          <p14:tracePt t="26332" x="876300" y="5530850"/>
          <p14:tracePt t="26340" x="876300" y="5537200"/>
          <p14:tracePt t="26352" x="889000" y="5543550"/>
          <p14:tracePt t="26369" x="895350" y="5556250"/>
          <p14:tracePt t="26385" x="920750" y="5568950"/>
          <p14:tracePt t="26402" x="946150" y="5581650"/>
          <p14:tracePt t="26418" x="965200" y="5600700"/>
          <p14:tracePt t="26435" x="984250" y="5613400"/>
          <p14:tracePt t="26452" x="1047750" y="5657850"/>
          <p14:tracePt t="26468" x="1092200" y="5683250"/>
          <p14:tracePt t="26485" x="1136650" y="5702300"/>
          <p14:tracePt t="26502" x="1168400" y="5721350"/>
          <p14:tracePt t="26519" x="1200150" y="5734050"/>
          <p14:tracePt t="26536" x="1231900" y="5740400"/>
          <p14:tracePt t="26552" x="1244600" y="5740400"/>
          <p14:tracePt t="26569" x="1257300" y="5746750"/>
          <p14:tracePt t="26586" x="1263650" y="5746750"/>
          <p14:tracePt t="26621" x="1270000" y="5746750"/>
          <p14:tracePt t="26644" x="1276350" y="5753100"/>
          <p14:tracePt t="26668" x="1282700" y="5753100"/>
          <p14:tracePt t="26692" x="1289050" y="5753100"/>
          <p14:tracePt t="26700" x="1295400" y="5759450"/>
          <p14:tracePt t="26732" x="1301750" y="5759450"/>
          <p14:tracePt t="26827" x="1308100" y="5759450"/>
          <p14:tracePt t="26844" x="1314450" y="5759450"/>
          <p14:tracePt t="28324" x="1320800" y="57594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 rot="-773298">
            <a:off x="3335338" y="2063750"/>
            <a:ext cx="5476875" cy="2738438"/>
          </a:xfrm>
          <a:prstGeom prst="ellipse">
            <a:avLst/>
          </a:prstGeom>
          <a:solidFill>
            <a:srgbClr val="CC99FF">
              <a:alpha val="50980"/>
            </a:srgbClr>
          </a:solidFill>
          <a:ln w="19050">
            <a:solidFill>
              <a:srgbClr val="FF0000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en-US" sz="1400" b="1">
              <a:latin typeface="Gadget" charset="0"/>
            </a:endParaRP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 rot="-773298">
            <a:off x="2122488" y="998538"/>
            <a:ext cx="6518275" cy="2246312"/>
          </a:xfrm>
          <a:prstGeom prst="ellipse">
            <a:avLst/>
          </a:prstGeom>
          <a:solidFill>
            <a:srgbClr val="FFCC66">
              <a:alpha val="50980"/>
            </a:srgbClr>
          </a:solidFill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en-US" sz="1400" b="1">
              <a:latin typeface="Gadget" charset="0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 rot="-283991">
            <a:off x="4741863" y="1222375"/>
            <a:ext cx="3478212" cy="1196975"/>
          </a:xfrm>
          <a:prstGeom prst="ellipse">
            <a:avLst/>
          </a:prstGeom>
          <a:solidFill>
            <a:srgbClr val="B9B9B9">
              <a:alpha val="50980"/>
            </a:srgbClr>
          </a:solidFill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>
              <a:latin typeface="Gadget" charset="0"/>
            </a:endParaRP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 flipV="1">
            <a:off x="3457575" y="2241550"/>
            <a:ext cx="835025" cy="54133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 flipH="1" flipV="1">
            <a:off x="3427413" y="3225800"/>
            <a:ext cx="1041400" cy="6731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5907088" y="1890713"/>
            <a:ext cx="1511300" cy="10953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4" name="Rectangle 8"/>
          <p:cNvSpPr>
            <a:spLocks noChangeAspect="1" noChangeArrowheads="1"/>
          </p:cNvSpPr>
          <p:nvPr/>
        </p:nvSpPr>
        <p:spPr bwMode="auto">
          <a:xfrm>
            <a:off x="463550" y="4965700"/>
            <a:ext cx="8128000" cy="1393825"/>
          </a:xfrm>
          <a:prstGeom prst="rect">
            <a:avLst/>
          </a:prstGeom>
          <a:solidFill>
            <a:srgbClr val="3399FF">
              <a:alpha val="50980"/>
            </a:srgb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5" name="Oval 9"/>
          <p:cNvSpPr>
            <a:spLocks noChangeAspect="1" noChangeArrowheads="1"/>
          </p:cNvSpPr>
          <p:nvPr/>
        </p:nvSpPr>
        <p:spPr bwMode="auto">
          <a:xfrm>
            <a:off x="676275" y="5545138"/>
            <a:ext cx="655638" cy="669925"/>
          </a:xfrm>
          <a:prstGeom prst="ellipse">
            <a:avLst/>
          </a:prstGeom>
          <a:gradFill rotWithShape="0">
            <a:gsLst>
              <a:gs pos="0">
                <a:srgbClr val="3366FF">
                  <a:alpha val="50998"/>
                </a:srgbClr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en-US" sz="1400" b="1">
              <a:latin typeface="Gadget" charset="0"/>
            </a:endParaRPr>
          </a:p>
        </p:txBody>
      </p:sp>
      <p:sp>
        <p:nvSpPr>
          <p:cNvPr id="34826" name="Oval 10"/>
          <p:cNvSpPr>
            <a:spLocks noChangeAspect="1" noChangeArrowheads="1"/>
          </p:cNvSpPr>
          <p:nvPr/>
        </p:nvSpPr>
        <p:spPr bwMode="auto">
          <a:xfrm>
            <a:off x="1719263" y="5545138"/>
            <a:ext cx="657225" cy="669925"/>
          </a:xfrm>
          <a:prstGeom prst="ellipse">
            <a:avLst/>
          </a:prstGeom>
          <a:gradFill rotWithShape="0">
            <a:gsLst>
              <a:gs pos="0">
                <a:srgbClr val="3366FF">
                  <a:alpha val="50998"/>
                </a:srgbClr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7" name="Oval 11"/>
          <p:cNvSpPr>
            <a:spLocks noChangeAspect="1" noChangeArrowheads="1"/>
          </p:cNvSpPr>
          <p:nvPr/>
        </p:nvSpPr>
        <p:spPr bwMode="auto">
          <a:xfrm>
            <a:off x="2763838" y="5545138"/>
            <a:ext cx="655637" cy="669925"/>
          </a:xfrm>
          <a:prstGeom prst="ellipse">
            <a:avLst/>
          </a:prstGeom>
          <a:gradFill rotWithShape="0">
            <a:gsLst>
              <a:gs pos="0">
                <a:srgbClr val="3366FF">
                  <a:alpha val="50998"/>
                </a:srgbClr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8" name="Oval 12"/>
          <p:cNvSpPr>
            <a:spLocks noChangeAspect="1" noChangeArrowheads="1"/>
          </p:cNvSpPr>
          <p:nvPr/>
        </p:nvSpPr>
        <p:spPr bwMode="auto">
          <a:xfrm flipH="1">
            <a:off x="3743325" y="5487988"/>
            <a:ext cx="820738" cy="784225"/>
          </a:xfrm>
          <a:prstGeom prst="ellipse">
            <a:avLst/>
          </a:prstGeom>
          <a:gradFill rotWithShape="0">
            <a:gsLst>
              <a:gs pos="0">
                <a:srgbClr val="3366FF">
                  <a:alpha val="50998"/>
                </a:srgbClr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9" name="Oval 13"/>
          <p:cNvSpPr>
            <a:spLocks noChangeAspect="1" noChangeArrowheads="1"/>
          </p:cNvSpPr>
          <p:nvPr/>
        </p:nvSpPr>
        <p:spPr bwMode="auto">
          <a:xfrm>
            <a:off x="4965700" y="5608638"/>
            <a:ext cx="576263" cy="576262"/>
          </a:xfrm>
          <a:prstGeom prst="ellipse">
            <a:avLst/>
          </a:prstGeom>
          <a:gradFill rotWithShape="0">
            <a:gsLst>
              <a:gs pos="0">
                <a:srgbClr val="3366FF">
                  <a:alpha val="50998"/>
                </a:srgbClr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30" name="Oval 14"/>
          <p:cNvSpPr>
            <a:spLocks noChangeAspect="1" noChangeArrowheads="1"/>
          </p:cNvSpPr>
          <p:nvPr/>
        </p:nvSpPr>
        <p:spPr bwMode="auto">
          <a:xfrm>
            <a:off x="5929313" y="5545138"/>
            <a:ext cx="657225" cy="669925"/>
          </a:xfrm>
          <a:prstGeom prst="ellipse">
            <a:avLst/>
          </a:prstGeom>
          <a:gradFill rotWithShape="0">
            <a:gsLst>
              <a:gs pos="0">
                <a:srgbClr val="3366FF">
                  <a:alpha val="50998"/>
                </a:srgbClr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31" name="Oval 15"/>
          <p:cNvSpPr>
            <a:spLocks noChangeAspect="1" noChangeArrowheads="1"/>
          </p:cNvSpPr>
          <p:nvPr/>
        </p:nvSpPr>
        <p:spPr bwMode="auto">
          <a:xfrm>
            <a:off x="6948488" y="5545138"/>
            <a:ext cx="655637" cy="669925"/>
          </a:xfrm>
          <a:prstGeom prst="ellipse">
            <a:avLst/>
          </a:prstGeom>
          <a:solidFill>
            <a:schemeClr val="bg2">
              <a:alpha val="5098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32" name="Line 16"/>
          <p:cNvSpPr>
            <a:spLocks noChangeAspect="1" noChangeShapeType="1"/>
          </p:cNvSpPr>
          <p:nvPr/>
        </p:nvSpPr>
        <p:spPr bwMode="auto">
          <a:xfrm>
            <a:off x="1419225" y="5861050"/>
            <a:ext cx="2159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33" name="Line 17"/>
          <p:cNvSpPr>
            <a:spLocks noChangeAspect="1" noChangeShapeType="1"/>
          </p:cNvSpPr>
          <p:nvPr/>
        </p:nvSpPr>
        <p:spPr bwMode="auto">
          <a:xfrm>
            <a:off x="2463800" y="5861050"/>
            <a:ext cx="2159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34" name="Line 18"/>
          <p:cNvSpPr>
            <a:spLocks noChangeAspect="1" noChangeShapeType="1"/>
          </p:cNvSpPr>
          <p:nvPr/>
        </p:nvSpPr>
        <p:spPr bwMode="auto">
          <a:xfrm>
            <a:off x="3508375" y="5861050"/>
            <a:ext cx="2159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35" name="Line 19"/>
          <p:cNvSpPr>
            <a:spLocks noChangeAspect="1" noChangeShapeType="1"/>
          </p:cNvSpPr>
          <p:nvPr/>
        </p:nvSpPr>
        <p:spPr bwMode="auto">
          <a:xfrm>
            <a:off x="4641850" y="5861050"/>
            <a:ext cx="2159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36" name="Line 20"/>
          <p:cNvSpPr>
            <a:spLocks noChangeAspect="1" noChangeShapeType="1"/>
          </p:cNvSpPr>
          <p:nvPr/>
        </p:nvSpPr>
        <p:spPr bwMode="auto">
          <a:xfrm>
            <a:off x="5648325" y="5861050"/>
            <a:ext cx="2159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37" name="Text Box 21"/>
          <p:cNvSpPr txBox="1">
            <a:spLocks noChangeAspect="1" noChangeArrowheads="1"/>
          </p:cNvSpPr>
          <p:nvPr/>
        </p:nvSpPr>
        <p:spPr bwMode="auto">
          <a:xfrm>
            <a:off x="693738" y="5670550"/>
            <a:ext cx="6016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Stem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cell</a:t>
            </a:r>
          </a:p>
        </p:txBody>
      </p:sp>
      <p:sp>
        <p:nvSpPr>
          <p:cNvPr id="34838" name="Text Box 22"/>
          <p:cNvSpPr txBox="1">
            <a:spLocks noChangeAspect="1" noChangeArrowheads="1"/>
          </p:cNvSpPr>
          <p:nvPr/>
        </p:nvSpPr>
        <p:spPr bwMode="auto">
          <a:xfrm>
            <a:off x="1685925" y="5638800"/>
            <a:ext cx="68897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early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pro-B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b="1">
              <a:latin typeface="Gadget" charset="0"/>
            </a:endParaRPr>
          </a:p>
        </p:txBody>
      </p:sp>
      <p:sp>
        <p:nvSpPr>
          <p:cNvPr id="34839" name="Text Box 23"/>
          <p:cNvSpPr txBox="1">
            <a:spLocks noChangeAspect="1" noChangeArrowheads="1"/>
          </p:cNvSpPr>
          <p:nvPr/>
        </p:nvSpPr>
        <p:spPr bwMode="auto">
          <a:xfrm>
            <a:off x="2751138" y="5638800"/>
            <a:ext cx="68897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late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pro-B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b="1">
              <a:latin typeface="Gadget" charset="0"/>
            </a:endParaRPr>
          </a:p>
        </p:txBody>
      </p:sp>
      <p:sp>
        <p:nvSpPr>
          <p:cNvPr id="34840" name="Text Box 24"/>
          <p:cNvSpPr txBox="1">
            <a:spLocks noChangeAspect="1" noChangeArrowheads="1"/>
          </p:cNvSpPr>
          <p:nvPr/>
        </p:nvSpPr>
        <p:spPr bwMode="auto">
          <a:xfrm>
            <a:off x="3824288" y="5643563"/>
            <a:ext cx="685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Large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pre-B</a:t>
            </a:r>
          </a:p>
        </p:txBody>
      </p:sp>
      <p:sp>
        <p:nvSpPr>
          <p:cNvPr id="34841" name="Text Box 25"/>
          <p:cNvSpPr txBox="1">
            <a:spLocks noChangeAspect="1" noChangeArrowheads="1"/>
          </p:cNvSpPr>
          <p:nvPr/>
        </p:nvSpPr>
        <p:spPr bwMode="auto">
          <a:xfrm>
            <a:off x="4927600" y="5657850"/>
            <a:ext cx="685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Small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pre-B</a:t>
            </a:r>
          </a:p>
        </p:txBody>
      </p:sp>
      <p:sp>
        <p:nvSpPr>
          <p:cNvPr id="34842" name="Text Box 26"/>
          <p:cNvSpPr txBox="1">
            <a:spLocks noChangeAspect="1" noChangeArrowheads="1"/>
          </p:cNvSpPr>
          <p:nvPr/>
        </p:nvSpPr>
        <p:spPr bwMode="auto">
          <a:xfrm>
            <a:off x="5894388" y="5643563"/>
            <a:ext cx="7778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immat.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B</a:t>
            </a:r>
          </a:p>
        </p:txBody>
      </p:sp>
      <p:sp>
        <p:nvSpPr>
          <p:cNvPr id="34843" name="Text Box 27"/>
          <p:cNvSpPr txBox="1">
            <a:spLocks noChangeAspect="1" noChangeArrowheads="1"/>
          </p:cNvSpPr>
          <p:nvPr/>
        </p:nvSpPr>
        <p:spPr bwMode="auto">
          <a:xfrm>
            <a:off x="6894513" y="5670550"/>
            <a:ext cx="7937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mature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B</a:t>
            </a:r>
          </a:p>
        </p:txBody>
      </p:sp>
      <p:sp>
        <p:nvSpPr>
          <p:cNvPr id="34844" name="Freeform 28"/>
          <p:cNvSpPr>
            <a:spLocks noChangeAspect="1"/>
          </p:cNvSpPr>
          <p:nvPr/>
        </p:nvSpPr>
        <p:spPr bwMode="auto">
          <a:xfrm flipH="1">
            <a:off x="4175125" y="5222875"/>
            <a:ext cx="153988" cy="307975"/>
          </a:xfrm>
          <a:custGeom>
            <a:avLst/>
            <a:gdLst>
              <a:gd name="T0" fmla="*/ 0 w 139"/>
              <a:gd name="T1" fmla="*/ 0 h 320"/>
              <a:gd name="T2" fmla="*/ 2147483646 w 139"/>
              <a:gd name="T3" fmla="*/ 2147483646 h 320"/>
              <a:gd name="T4" fmla="*/ 2147483646 w 139"/>
              <a:gd name="T5" fmla="*/ 2147483646 h 3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320">
                <a:moveTo>
                  <a:pt x="0" y="0"/>
                </a:moveTo>
                <a:lnTo>
                  <a:pt x="139" y="75"/>
                </a:lnTo>
                <a:lnTo>
                  <a:pt x="139" y="320"/>
                </a:lnTo>
              </a:path>
            </a:pathLst>
          </a:custGeom>
          <a:noFill/>
          <a:ln w="28575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45" name="Freeform 29"/>
          <p:cNvSpPr>
            <a:spLocks noChangeAspect="1"/>
          </p:cNvSpPr>
          <p:nvPr/>
        </p:nvSpPr>
        <p:spPr bwMode="auto">
          <a:xfrm>
            <a:off x="3975100" y="5222875"/>
            <a:ext cx="152400" cy="307975"/>
          </a:xfrm>
          <a:custGeom>
            <a:avLst/>
            <a:gdLst>
              <a:gd name="T0" fmla="*/ 0 w 139"/>
              <a:gd name="T1" fmla="*/ 0 h 320"/>
              <a:gd name="T2" fmla="*/ 2147483646 w 139"/>
              <a:gd name="T3" fmla="*/ 2147483646 h 320"/>
              <a:gd name="T4" fmla="*/ 2147483646 w 139"/>
              <a:gd name="T5" fmla="*/ 2147483646 h 3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320">
                <a:moveTo>
                  <a:pt x="0" y="0"/>
                </a:moveTo>
                <a:lnTo>
                  <a:pt x="139" y="75"/>
                </a:lnTo>
                <a:lnTo>
                  <a:pt x="139" y="320"/>
                </a:lnTo>
              </a:path>
            </a:pathLst>
          </a:custGeom>
          <a:noFill/>
          <a:ln w="28575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46" name="Line 30"/>
          <p:cNvSpPr>
            <a:spLocks noChangeAspect="1" noChangeShapeType="1"/>
          </p:cNvSpPr>
          <p:nvPr/>
        </p:nvSpPr>
        <p:spPr bwMode="auto">
          <a:xfrm flipV="1">
            <a:off x="4198938" y="5295900"/>
            <a:ext cx="68262" cy="28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47" name="Line 31"/>
          <p:cNvSpPr>
            <a:spLocks noChangeAspect="1" noChangeShapeType="1"/>
          </p:cNvSpPr>
          <p:nvPr/>
        </p:nvSpPr>
        <p:spPr bwMode="auto">
          <a:xfrm flipV="1">
            <a:off x="4283075" y="5265738"/>
            <a:ext cx="55563" cy="25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48" name="Line 32"/>
          <p:cNvSpPr>
            <a:spLocks noChangeAspect="1" noChangeShapeType="1"/>
          </p:cNvSpPr>
          <p:nvPr/>
        </p:nvSpPr>
        <p:spPr bwMode="auto">
          <a:xfrm flipH="1" flipV="1">
            <a:off x="4029075" y="5291138"/>
            <a:ext cx="68263" cy="28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49" name="Line 33"/>
          <p:cNvSpPr>
            <a:spLocks noChangeAspect="1" noChangeShapeType="1"/>
          </p:cNvSpPr>
          <p:nvPr/>
        </p:nvSpPr>
        <p:spPr bwMode="auto">
          <a:xfrm flipH="1" flipV="1">
            <a:off x="3957638" y="5262563"/>
            <a:ext cx="55562" cy="2381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4850" name="Group 34"/>
          <p:cNvGrpSpPr>
            <a:grpSpLocks/>
          </p:cNvGrpSpPr>
          <p:nvPr/>
        </p:nvGrpSpPr>
        <p:grpSpPr bwMode="auto">
          <a:xfrm>
            <a:off x="6073775" y="5272088"/>
            <a:ext cx="376238" cy="307975"/>
            <a:chOff x="4115" y="3169"/>
            <a:chExt cx="237" cy="194"/>
          </a:xfrm>
        </p:grpSpPr>
        <p:sp>
          <p:nvSpPr>
            <p:cNvPr id="34963" name="Freeform 35"/>
            <p:cNvSpPr>
              <a:spLocks noChangeAspect="1"/>
            </p:cNvSpPr>
            <p:nvPr/>
          </p:nvSpPr>
          <p:spPr bwMode="auto">
            <a:xfrm flipH="1">
              <a:off x="4249" y="3169"/>
              <a:ext cx="97" cy="194"/>
            </a:xfrm>
            <a:custGeom>
              <a:avLst/>
              <a:gdLst>
                <a:gd name="T0" fmla="*/ 0 w 139"/>
                <a:gd name="T1" fmla="*/ 0 h 320"/>
                <a:gd name="T2" fmla="*/ 8 w 139"/>
                <a:gd name="T3" fmla="*/ 1 h 320"/>
                <a:gd name="T4" fmla="*/ 8 w 139"/>
                <a:gd name="T5" fmla="*/ 6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320">
                  <a:moveTo>
                    <a:pt x="0" y="0"/>
                  </a:moveTo>
                  <a:lnTo>
                    <a:pt x="139" y="75"/>
                  </a:lnTo>
                  <a:lnTo>
                    <a:pt x="139" y="320"/>
                  </a:lnTo>
                </a:path>
              </a:pathLst>
            </a:custGeom>
            <a:noFill/>
            <a:ln w="28575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64" name="Freeform 36"/>
            <p:cNvSpPr>
              <a:spLocks noChangeAspect="1"/>
            </p:cNvSpPr>
            <p:nvPr/>
          </p:nvSpPr>
          <p:spPr bwMode="auto">
            <a:xfrm>
              <a:off x="4123" y="3169"/>
              <a:ext cx="96" cy="194"/>
            </a:xfrm>
            <a:custGeom>
              <a:avLst/>
              <a:gdLst>
                <a:gd name="T0" fmla="*/ 0 w 139"/>
                <a:gd name="T1" fmla="*/ 0 h 320"/>
                <a:gd name="T2" fmla="*/ 7 w 139"/>
                <a:gd name="T3" fmla="*/ 1 h 320"/>
                <a:gd name="T4" fmla="*/ 7 w 139"/>
                <a:gd name="T5" fmla="*/ 6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320">
                  <a:moveTo>
                    <a:pt x="0" y="0"/>
                  </a:moveTo>
                  <a:lnTo>
                    <a:pt x="139" y="75"/>
                  </a:lnTo>
                  <a:lnTo>
                    <a:pt x="139" y="320"/>
                  </a:lnTo>
                </a:path>
              </a:pathLst>
            </a:custGeom>
            <a:noFill/>
            <a:ln w="28575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65" name="Line 37"/>
            <p:cNvSpPr>
              <a:spLocks noChangeAspect="1" noChangeShapeType="1"/>
            </p:cNvSpPr>
            <p:nvPr/>
          </p:nvSpPr>
          <p:spPr bwMode="auto">
            <a:xfrm>
              <a:off x="4115" y="3208"/>
              <a:ext cx="90" cy="3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66" name="Line 38"/>
            <p:cNvSpPr>
              <a:spLocks noChangeAspect="1" noChangeShapeType="1"/>
            </p:cNvSpPr>
            <p:nvPr/>
          </p:nvSpPr>
          <p:spPr bwMode="auto">
            <a:xfrm flipH="1">
              <a:off x="4263" y="3208"/>
              <a:ext cx="89" cy="3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51" name="Text Box 39"/>
          <p:cNvSpPr txBox="1">
            <a:spLocks noChangeAspect="1" noChangeArrowheads="1"/>
          </p:cNvSpPr>
          <p:nvPr/>
        </p:nvSpPr>
        <p:spPr bwMode="auto">
          <a:xfrm>
            <a:off x="3732213" y="4965700"/>
            <a:ext cx="10223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Pre-BCR</a:t>
            </a:r>
          </a:p>
        </p:txBody>
      </p:sp>
      <p:sp>
        <p:nvSpPr>
          <p:cNvPr id="34852" name="Text Box 40"/>
          <p:cNvSpPr txBox="1">
            <a:spLocks noChangeAspect="1" noChangeArrowheads="1"/>
          </p:cNvSpPr>
          <p:nvPr/>
        </p:nvSpPr>
        <p:spPr bwMode="auto">
          <a:xfrm>
            <a:off x="455613" y="4965700"/>
            <a:ext cx="170338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latin typeface="Gadget" charset="0"/>
              </a:rPr>
              <a:t>Bone marrow</a:t>
            </a:r>
            <a:endParaRPr lang="en-US" altLang="en-US" sz="2400" b="1">
              <a:latin typeface="Gadget" charset="0"/>
            </a:endParaRPr>
          </a:p>
        </p:txBody>
      </p:sp>
      <p:sp>
        <p:nvSpPr>
          <p:cNvPr id="34853" name="Text Box 41"/>
          <p:cNvSpPr txBox="1">
            <a:spLocks noChangeArrowheads="1"/>
          </p:cNvSpPr>
          <p:nvPr/>
        </p:nvSpPr>
        <p:spPr bwMode="auto">
          <a:xfrm>
            <a:off x="2035175" y="6337300"/>
            <a:ext cx="76835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D</a:t>
            </a:r>
            <a:r>
              <a:rPr lang="en-US" altLang="en-US" sz="1200" b="1" baseline="-25000">
                <a:latin typeface="Gadget" charset="0"/>
              </a:rPr>
              <a:t>H</a:t>
            </a:r>
            <a:r>
              <a:rPr lang="en-US" altLang="en-US" sz="1200" b="1">
                <a:latin typeface="Gadget" charset="0"/>
              </a:rPr>
              <a:t> to J</a:t>
            </a:r>
            <a:r>
              <a:rPr lang="en-US" altLang="en-US" sz="1200" b="1" baseline="-25000">
                <a:latin typeface="Gadget" charset="0"/>
              </a:rPr>
              <a:t>H</a:t>
            </a:r>
            <a:endParaRPr lang="en-US" altLang="en-US" sz="1200" b="1">
              <a:latin typeface="Gadget" charset="0"/>
            </a:endParaRPr>
          </a:p>
        </p:txBody>
      </p:sp>
      <p:sp>
        <p:nvSpPr>
          <p:cNvPr id="34854" name="Text Box 42"/>
          <p:cNvSpPr txBox="1">
            <a:spLocks noChangeArrowheads="1"/>
          </p:cNvSpPr>
          <p:nvPr/>
        </p:nvSpPr>
        <p:spPr bwMode="auto">
          <a:xfrm>
            <a:off x="3122613" y="6337300"/>
            <a:ext cx="88265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V</a:t>
            </a:r>
            <a:r>
              <a:rPr lang="en-US" altLang="en-US" sz="1200" b="1" baseline="-25000">
                <a:latin typeface="Gadget" charset="0"/>
              </a:rPr>
              <a:t>H</a:t>
            </a:r>
            <a:r>
              <a:rPr lang="en-US" altLang="en-US" sz="1200" b="1">
                <a:latin typeface="Gadget" charset="0"/>
              </a:rPr>
              <a:t> to DJ</a:t>
            </a:r>
            <a:r>
              <a:rPr lang="en-US" altLang="en-US" sz="1200" b="1" baseline="-25000">
                <a:latin typeface="Gadget" charset="0"/>
              </a:rPr>
              <a:t>H</a:t>
            </a:r>
            <a:endParaRPr lang="en-US" altLang="en-US" sz="1200" b="1">
              <a:latin typeface="Gadget" charset="0"/>
            </a:endParaRPr>
          </a:p>
        </p:txBody>
      </p:sp>
      <p:sp>
        <p:nvSpPr>
          <p:cNvPr id="34855" name="Text Box 43"/>
          <p:cNvSpPr txBox="1">
            <a:spLocks noChangeArrowheads="1"/>
          </p:cNvSpPr>
          <p:nvPr/>
        </p:nvSpPr>
        <p:spPr bwMode="auto">
          <a:xfrm>
            <a:off x="5256213" y="6337300"/>
            <a:ext cx="78422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V</a:t>
            </a:r>
            <a:r>
              <a:rPr lang="en-US" altLang="en-US" sz="1200" b="1" baseline="-25000">
                <a:latin typeface="Gadget" charset="0"/>
              </a:rPr>
              <a:t>L</a:t>
            </a:r>
            <a:r>
              <a:rPr lang="en-US" altLang="en-US" sz="1200" b="1">
                <a:latin typeface="Gadget" charset="0"/>
              </a:rPr>
              <a:t> to  J</a:t>
            </a:r>
            <a:r>
              <a:rPr lang="en-US" altLang="en-US" sz="1200" b="1" baseline="-25000">
                <a:latin typeface="Gadget" charset="0"/>
              </a:rPr>
              <a:t>L</a:t>
            </a:r>
            <a:endParaRPr lang="en-US" altLang="en-US" sz="1200" b="1">
              <a:latin typeface="Gadget" charset="0"/>
            </a:endParaRPr>
          </a:p>
        </p:txBody>
      </p:sp>
      <p:sp>
        <p:nvSpPr>
          <p:cNvPr id="34856" name="Line 44"/>
          <p:cNvSpPr>
            <a:spLocks noChangeShapeType="1"/>
          </p:cNvSpPr>
          <p:nvPr/>
        </p:nvSpPr>
        <p:spPr bwMode="auto">
          <a:xfrm rot="969811">
            <a:off x="7381875" y="2068513"/>
            <a:ext cx="44450" cy="11620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57" name="Line 45"/>
          <p:cNvSpPr>
            <a:spLocks noChangeShapeType="1"/>
          </p:cNvSpPr>
          <p:nvPr/>
        </p:nvSpPr>
        <p:spPr bwMode="auto">
          <a:xfrm rot="864909">
            <a:off x="7691438" y="2073275"/>
            <a:ext cx="373062" cy="7223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58" name="Text Box 46"/>
          <p:cNvSpPr txBox="1">
            <a:spLocks noChangeArrowheads="1"/>
          </p:cNvSpPr>
          <p:nvPr/>
        </p:nvSpPr>
        <p:spPr bwMode="auto">
          <a:xfrm>
            <a:off x="7640638" y="2911475"/>
            <a:ext cx="8969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Plasma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cells</a:t>
            </a:r>
          </a:p>
        </p:txBody>
      </p:sp>
      <p:sp>
        <p:nvSpPr>
          <p:cNvPr id="34859" name="Text Box 47"/>
          <p:cNvSpPr txBox="1">
            <a:spLocks noChangeArrowheads="1"/>
          </p:cNvSpPr>
          <p:nvPr/>
        </p:nvSpPr>
        <p:spPr bwMode="auto">
          <a:xfrm>
            <a:off x="6511925" y="3255963"/>
            <a:ext cx="10620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Memory B cells</a:t>
            </a:r>
          </a:p>
        </p:txBody>
      </p:sp>
      <p:sp>
        <p:nvSpPr>
          <p:cNvPr id="34860" name="Text Box 48"/>
          <p:cNvSpPr txBox="1">
            <a:spLocks noChangeArrowheads="1"/>
          </p:cNvSpPr>
          <p:nvPr/>
        </p:nvSpPr>
        <p:spPr bwMode="auto">
          <a:xfrm>
            <a:off x="4443413" y="2873375"/>
            <a:ext cx="1025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Gadget" charset="0"/>
              </a:rPr>
              <a:t>spleen</a:t>
            </a:r>
          </a:p>
        </p:txBody>
      </p:sp>
      <p:sp>
        <p:nvSpPr>
          <p:cNvPr id="34861" name="Text Box 49"/>
          <p:cNvSpPr txBox="1">
            <a:spLocks noChangeArrowheads="1"/>
          </p:cNvSpPr>
          <p:nvPr/>
        </p:nvSpPr>
        <p:spPr bwMode="auto">
          <a:xfrm rot="-240155">
            <a:off x="6172200" y="2147888"/>
            <a:ext cx="8636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follicle</a:t>
            </a:r>
            <a:endParaRPr lang="en-US" altLang="en-US" sz="1800" b="1">
              <a:latin typeface="Gadget" charset="0"/>
            </a:endParaRPr>
          </a:p>
        </p:txBody>
      </p:sp>
      <p:sp>
        <p:nvSpPr>
          <p:cNvPr id="34862" name="Line 50"/>
          <p:cNvSpPr>
            <a:spLocks noChangeShapeType="1"/>
          </p:cNvSpPr>
          <p:nvPr/>
        </p:nvSpPr>
        <p:spPr bwMode="auto">
          <a:xfrm flipH="1" flipV="1">
            <a:off x="5002213" y="4432300"/>
            <a:ext cx="990600" cy="685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4863" name="Rectangle 51"/>
          <p:cNvSpPr>
            <a:spLocks noChangeArrowheads="1"/>
          </p:cNvSpPr>
          <p:nvPr/>
        </p:nvSpPr>
        <p:spPr bwMode="auto">
          <a:xfrm>
            <a:off x="5942013" y="4965700"/>
            <a:ext cx="573087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BCR</a:t>
            </a:r>
          </a:p>
        </p:txBody>
      </p:sp>
      <p:sp>
        <p:nvSpPr>
          <p:cNvPr id="34864" name="Line 52"/>
          <p:cNvSpPr>
            <a:spLocks noChangeAspect="1" noChangeShapeType="1"/>
          </p:cNvSpPr>
          <p:nvPr/>
        </p:nvSpPr>
        <p:spPr bwMode="auto">
          <a:xfrm>
            <a:off x="6627813" y="5880100"/>
            <a:ext cx="2159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4865" name="Group 53"/>
          <p:cNvGrpSpPr>
            <a:grpSpLocks/>
          </p:cNvGrpSpPr>
          <p:nvPr/>
        </p:nvGrpSpPr>
        <p:grpSpPr bwMode="auto">
          <a:xfrm>
            <a:off x="6832600" y="5302250"/>
            <a:ext cx="379413" cy="395288"/>
            <a:chOff x="4593" y="3188"/>
            <a:chExt cx="239" cy="249"/>
          </a:xfrm>
        </p:grpSpPr>
        <p:sp>
          <p:nvSpPr>
            <p:cNvPr id="34959" name="Freeform 54"/>
            <p:cNvSpPr>
              <a:spLocks noChangeAspect="1"/>
            </p:cNvSpPr>
            <p:nvPr/>
          </p:nvSpPr>
          <p:spPr bwMode="auto">
            <a:xfrm rot="20075022" flipH="1">
              <a:off x="4735" y="3188"/>
              <a:ext cx="97" cy="194"/>
            </a:xfrm>
            <a:custGeom>
              <a:avLst/>
              <a:gdLst>
                <a:gd name="T0" fmla="*/ 0 w 139"/>
                <a:gd name="T1" fmla="*/ 0 h 320"/>
                <a:gd name="T2" fmla="*/ 8 w 139"/>
                <a:gd name="T3" fmla="*/ 1 h 320"/>
                <a:gd name="T4" fmla="*/ 8 w 139"/>
                <a:gd name="T5" fmla="*/ 6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320">
                  <a:moveTo>
                    <a:pt x="0" y="0"/>
                  </a:moveTo>
                  <a:lnTo>
                    <a:pt x="139" y="75"/>
                  </a:lnTo>
                  <a:lnTo>
                    <a:pt x="139" y="320"/>
                  </a:lnTo>
                </a:path>
              </a:pathLst>
            </a:custGeom>
            <a:noFill/>
            <a:ln w="28575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60" name="Freeform 55"/>
            <p:cNvSpPr>
              <a:spLocks noChangeAspect="1"/>
            </p:cNvSpPr>
            <p:nvPr/>
          </p:nvSpPr>
          <p:spPr bwMode="auto">
            <a:xfrm rot="-1524978">
              <a:off x="4622" y="3243"/>
              <a:ext cx="96" cy="194"/>
            </a:xfrm>
            <a:custGeom>
              <a:avLst/>
              <a:gdLst>
                <a:gd name="T0" fmla="*/ 0 w 139"/>
                <a:gd name="T1" fmla="*/ 0 h 320"/>
                <a:gd name="T2" fmla="*/ 7 w 139"/>
                <a:gd name="T3" fmla="*/ 1 h 320"/>
                <a:gd name="T4" fmla="*/ 7 w 139"/>
                <a:gd name="T5" fmla="*/ 6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320">
                  <a:moveTo>
                    <a:pt x="0" y="0"/>
                  </a:moveTo>
                  <a:lnTo>
                    <a:pt x="139" y="75"/>
                  </a:lnTo>
                  <a:lnTo>
                    <a:pt x="139" y="320"/>
                  </a:lnTo>
                </a:path>
              </a:pathLst>
            </a:custGeom>
            <a:noFill/>
            <a:ln w="28575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61" name="Line 56"/>
            <p:cNvSpPr>
              <a:spLocks noChangeAspect="1" noChangeShapeType="1"/>
            </p:cNvSpPr>
            <p:nvPr/>
          </p:nvSpPr>
          <p:spPr bwMode="auto">
            <a:xfrm rot="-1524978">
              <a:off x="4593" y="3280"/>
              <a:ext cx="90" cy="3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62" name="Line 57"/>
            <p:cNvSpPr>
              <a:spLocks noChangeAspect="1" noChangeShapeType="1"/>
            </p:cNvSpPr>
            <p:nvPr/>
          </p:nvSpPr>
          <p:spPr bwMode="auto">
            <a:xfrm rot="20075022" flipH="1">
              <a:off x="4727" y="3217"/>
              <a:ext cx="89" cy="3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4866" name="Group 58"/>
          <p:cNvGrpSpPr>
            <a:grpSpLocks/>
          </p:cNvGrpSpPr>
          <p:nvPr/>
        </p:nvGrpSpPr>
        <p:grpSpPr bwMode="auto">
          <a:xfrm>
            <a:off x="4468813" y="3849688"/>
            <a:ext cx="512762" cy="684212"/>
            <a:chOff x="3024" y="2222"/>
            <a:chExt cx="323" cy="431"/>
          </a:xfrm>
        </p:grpSpPr>
        <p:sp>
          <p:nvSpPr>
            <p:cNvPr id="34953" name="Oval 59"/>
            <p:cNvSpPr>
              <a:spLocks noChangeAspect="1" noChangeArrowheads="1"/>
            </p:cNvSpPr>
            <p:nvPr/>
          </p:nvSpPr>
          <p:spPr bwMode="auto">
            <a:xfrm>
              <a:off x="3024" y="2336"/>
              <a:ext cx="323" cy="317"/>
            </a:xfrm>
            <a:prstGeom prst="ellipse">
              <a:avLst/>
            </a:prstGeom>
            <a:gradFill rotWithShape="0">
              <a:gsLst>
                <a:gs pos="0">
                  <a:srgbClr val="3366FF">
                    <a:alpha val="50998"/>
                  </a:srgbClr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Gadget" charset="0"/>
                </a:rPr>
                <a:t>T1</a:t>
              </a:r>
            </a:p>
          </p:txBody>
        </p:sp>
        <p:grpSp>
          <p:nvGrpSpPr>
            <p:cNvPr id="34954" name="Group 60"/>
            <p:cNvGrpSpPr>
              <a:grpSpLocks noChangeAspect="1"/>
            </p:cNvGrpSpPr>
            <p:nvPr/>
          </p:nvGrpSpPr>
          <p:grpSpPr bwMode="auto">
            <a:xfrm>
              <a:off x="3072" y="2222"/>
              <a:ext cx="189" cy="155"/>
              <a:chOff x="4115" y="3169"/>
              <a:chExt cx="237" cy="194"/>
            </a:xfrm>
          </p:grpSpPr>
          <p:sp>
            <p:nvSpPr>
              <p:cNvPr id="34955" name="Freeform 61"/>
              <p:cNvSpPr>
                <a:spLocks noChangeAspect="1"/>
              </p:cNvSpPr>
              <p:nvPr/>
            </p:nvSpPr>
            <p:spPr bwMode="auto">
              <a:xfrm flipH="1">
                <a:off x="4249" y="3169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56" name="Freeform 62"/>
              <p:cNvSpPr>
                <a:spLocks noChangeAspect="1"/>
              </p:cNvSpPr>
              <p:nvPr/>
            </p:nvSpPr>
            <p:spPr bwMode="auto">
              <a:xfrm>
                <a:off x="4123" y="3169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57" name="Line 63"/>
              <p:cNvSpPr>
                <a:spLocks noChangeAspect="1" noChangeShapeType="1"/>
              </p:cNvSpPr>
              <p:nvPr/>
            </p:nvSpPr>
            <p:spPr bwMode="auto">
              <a:xfrm>
                <a:off x="4115" y="3208"/>
                <a:ext cx="90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58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4263" y="320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4867" name="Group 65"/>
          <p:cNvGrpSpPr>
            <a:grpSpLocks noChangeAspect="1"/>
          </p:cNvGrpSpPr>
          <p:nvPr/>
        </p:nvGrpSpPr>
        <p:grpSpPr bwMode="auto">
          <a:xfrm>
            <a:off x="2949575" y="2484438"/>
            <a:ext cx="512763" cy="723900"/>
            <a:chOff x="2259" y="1317"/>
            <a:chExt cx="404" cy="570"/>
          </a:xfrm>
        </p:grpSpPr>
        <p:sp>
          <p:nvSpPr>
            <p:cNvPr id="34947" name="Oval 66"/>
            <p:cNvSpPr>
              <a:spLocks noChangeAspect="1" noChangeArrowheads="1"/>
            </p:cNvSpPr>
            <p:nvPr/>
          </p:nvSpPr>
          <p:spPr bwMode="auto">
            <a:xfrm>
              <a:off x="2259" y="1491"/>
              <a:ext cx="404" cy="396"/>
            </a:xfrm>
            <a:prstGeom prst="ellipse">
              <a:avLst/>
            </a:prstGeom>
            <a:gradFill rotWithShape="0">
              <a:gsLst>
                <a:gs pos="0">
                  <a:srgbClr val="3366FF">
                    <a:alpha val="50998"/>
                  </a:srgbClr>
                </a:gs>
                <a:gs pos="100000">
                  <a:srgbClr val="19327C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Gadget" charset="0"/>
                </a:rPr>
                <a:t>T1</a:t>
              </a:r>
            </a:p>
          </p:txBody>
        </p:sp>
        <p:grpSp>
          <p:nvGrpSpPr>
            <p:cNvPr id="34948" name="Group 67"/>
            <p:cNvGrpSpPr>
              <a:grpSpLocks noChangeAspect="1"/>
            </p:cNvGrpSpPr>
            <p:nvPr/>
          </p:nvGrpSpPr>
          <p:grpSpPr bwMode="auto">
            <a:xfrm>
              <a:off x="2324" y="1317"/>
              <a:ext cx="237" cy="194"/>
              <a:chOff x="4115" y="3169"/>
              <a:chExt cx="237" cy="194"/>
            </a:xfrm>
          </p:grpSpPr>
          <p:sp>
            <p:nvSpPr>
              <p:cNvPr id="34949" name="Freeform 68"/>
              <p:cNvSpPr>
                <a:spLocks noChangeAspect="1"/>
              </p:cNvSpPr>
              <p:nvPr/>
            </p:nvSpPr>
            <p:spPr bwMode="auto">
              <a:xfrm flipH="1">
                <a:off x="4249" y="3169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50" name="Freeform 69"/>
              <p:cNvSpPr>
                <a:spLocks noChangeAspect="1"/>
              </p:cNvSpPr>
              <p:nvPr/>
            </p:nvSpPr>
            <p:spPr bwMode="auto">
              <a:xfrm>
                <a:off x="4123" y="3169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51" name="Line 70"/>
              <p:cNvSpPr>
                <a:spLocks noChangeAspect="1" noChangeShapeType="1"/>
              </p:cNvSpPr>
              <p:nvPr/>
            </p:nvSpPr>
            <p:spPr bwMode="auto">
              <a:xfrm>
                <a:off x="4115" y="3208"/>
                <a:ext cx="90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52" name="Line 71"/>
              <p:cNvSpPr>
                <a:spLocks noChangeAspect="1" noChangeShapeType="1"/>
              </p:cNvSpPr>
              <p:nvPr/>
            </p:nvSpPr>
            <p:spPr bwMode="auto">
              <a:xfrm flipH="1">
                <a:off x="4263" y="320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4868" name="Group 72"/>
          <p:cNvGrpSpPr>
            <a:grpSpLocks noChangeAspect="1"/>
          </p:cNvGrpSpPr>
          <p:nvPr/>
        </p:nvGrpSpPr>
        <p:grpSpPr bwMode="auto">
          <a:xfrm>
            <a:off x="4183063" y="1582738"/>
            <a:ext cx="647700" cy="757237"/>
            <a:chOff x="3225" y="701"/>
            <a:chExt cx="511" cy="597"/>
          </a:xfrm>
        </p:grpSpPr>
        <p:sp>
          <p:nvSpPr>
            <p:cNvPr id="34936" name="Oval 73"/>
            <p:cNvSpPr>
              <a:spLocks noChangeAspect="1" noChangeArrowheads="1"/>
            </p:cNvSpPr>
            <p:nvPr/>
          </p:nvSpPr>
          <p:spPr bwMode="auto">
            <a:xfrm>
              <a:off x="3332" y="902"/>
              <a:ext cx="404" cy="396"/>
            </a:xfrm>
            <a:prstGeom prst="ellipse">
              <a:avLst/>
            </a:prstGeom>
            <a:gradFill rotWithShape="0">
              <a:gsLst>
                <a:gs pos="0">
                  <a:srgbClr val="FF9900">
                    <a:alpha val="50998"/>
                  </a:srgbClr>
                </a:gs>
                <a:gs pos="100000">
                  <a:srgbClr val="7647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Gadget" charset="0"/>
                </a:rPr>
                <a:t>T2</a:t>
              </a:r>
            </a:p>
          </p:txBody>
        </p:sp>
        <p:grpSp>
          <p:nvGrpSpPr>
            <p:cNvPr id="34937" name="Group 74"/>
            <p:cNvGrpSpPr>
              <a:grpSpLocks noChangeAspect="1"/>
            </p:cNvGrpSpPr>
            <p:nvPr/>
          </p:nvGrpSpPr>
          <p:grpSpPr bwMode="auto">
            <a:xfrm rot="-1128860">
              <a:off x="3402" y="701"/>
              <a:ext cx="236" cy="214"/>
              <a:chOff x="4884" y="3187"/>
              <a:chExt cx="236" cy="214"/>
            </a:xfrm>
          </p:grpSpPr>
          <p:sp>
            <p:nvSpPr>
              <p:cNvPr id="34943" name="Freeform 75"/>
              <p:cNvSpPr>
                <a:spLocks noChangeAspect="1"/>
              </p:cNvSpPr>
              <p:nvPr/>
            </p:nvSpPr>
            <p:spPr bwMode="auto">
              <a:xfrm rot="542273" flipH="1">
                <a:off x="5009" y="3207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66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44" name="Freeform 76"/>
              <p:cNvSpPr>
                <a:spLocks noChangeAspect="1"/>
              </p:cNvSpPr>
              <p:nvPr/>
            </p:nvSpPr>
            <p:spPr bwMode="auto">
              <a:xfrm rot="542273">
                <a:off x="4884" y="3187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66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45" name="Line 77"/>
              <p:cNvSpPr>
                <a:spLocks noChangeAspect="1" noChangeShapeType="1"/>
              </p:cNvSpPr>
              <p:nvPr/>
            </p:nvSpPr>
            <p:spPr bwMode="auto">
              <a:xfrm rot="542273">
                <a:off x="4885" y="3215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46" name="Line 78"/>
              <p:cNvSpPr>
                <a:spLocks noChangeAspect="1" noChangeShapeType="1"/>
              </p:cNvSpPr>
              <p:nvPr/>
            </p:nvSpPr>
            <p:spPr bwMode="auto">
              <a:xfrm rot="542273" flipH="1">
                <a:off x="5031" y="323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4938" name="Group 79"/>
            <p:cNvGrpSpPr>
              <a:grpSpLocks noChangeAspect="1"/>
            </p:cNvGrpSpPr>
            <p:nvPr/>
          </p:nvGrpSpPr>
          <p:grpSpPr bwMode="auto">
            <a:xfrm rot="-2990997">
              <a:off x="3203" y="823"/>
              <a:ext cx="237" cy="194"/>
              <a:chOff x="4115" y="3169"/>
              <a:chExt cx="237" cy="194"/>
            </a:xfrm>
          </p:grpSpPr>
          <p:sp>
            <p:nvSpPr>
              <p:cNvPr id="34939" name="Freeform 80"/>
              <p:cNvSpPr>
                <a:spLocks noChangeAspect="1"/>
              </p:cNvSpPr>
              <p:nvPr/>
            </p:nvSpPr>
            <p:spPr bwMode="auto">
              <a:xfrm flipH="1">
                <a:off x="4249" y="3169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40" name="Freeform 81"/>
              <p:cNvSpPr>
                <a:spLocks noChangeAspect="1"/>
              </p:cNvSpPr>
              <p:nvPr/>
            </p:nvSpPr>
            <p:spPr bwMode="auto">
              <a:xfrm>
                <a:off x="4123" y="3169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41" name="Line 82"/>
              <p:cNvSpPr>
                <a:spLocks noChangeAspect="1" noChangeShapeType="1"/>
              </p:cNvSpPr>
              <p:nvPr/>
            </p:nvSpPr>
            <p:spPr bwMode="auto">
              <a:xfrm>
                <a:off x="4115" y="3208"/>
                <a:ext cx="90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42" name="Line 83"/>
              <p:cNvSpPr>
                <a:spLocks noChangeAspect="1" noChangeShapeType="1"/>
              </p:cNvSpPr>
              <p:nvPr/>
            </p:nvSpPr>
            <p:spPr bwMode="auto">
              <a:xfrm flipH="1">
                <a:off x="4263" y="320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4869" name="Group 84"/>
          <p:cNvGrpSpPr>
            <a:grpSpLocks/>
          </p:cNvGrpSpPr>
          <p:nvPr/>
        </p:nvGrpSpPr>
        <p:grpSpPr bwMode="auto">
          <a:xfrm rot="775686">
            <a:off x="7269163" y="5295900"/>
            <a:ext cx="374650" cy="339725"/>
            <a:chOff x="4884" y="3187"/>
            <a:chExt cx="236" cy="214"/>
          </a:xfrm>
        </p:grpSpPr>
        <p:sp>
          <p:nvSpPr>
            <p:cNvPr id="34932" name="Freeform 85"/>
            <p:cNvSpPr>
              <a:spLocks noChangeAspect="1"/>
            </p:cNvSpPr>
            <p:nvPr/>
          </p:nvSpPr>
          <p:spPr bwMode="auto">
            <a:xfrm rot="542273" flipH="1">
              <a:off x="5009" y="3207"/>
              <a:ext cx="97" cy="194"/>
            </a:xfrm>
            <a:custGeom>
              <a:avLst/>
              <a:gdLst>
                <a:gd name="T0" fmla="*/ 0 w 139"/>
                <a:gd name="T1" fmla="*/ 0 h 320"/>
                <a:gd name="T2" fmla="*/ 8 w 139"/>
                <a:gd name="T3" fmla="*/ 1 h 320"/>
                <a:gd name="T4" fmla="*/ 8 w 139"/>
                <a:gd name="T5" fmla="*/ 6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320">
                  <a:moveTo>
                    <a:pt x="0" y="0"/>
                  </a:moveTo>
                  <a:lnTo>
                    <a:pt x="139" y="75"/>
                  </a:lnTo>
                  <a:lnTo>
                    <a:pt x="139" y="320"/>
                  </a:lnTo>
                </a:path>
              </a:pathLst>
            </a:custGeom>
            <a:noFill/>
            <a:ln w="28575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33" name="Freeform 86"/>
            <p:cNvSpPr>
              <a:spLocks noChangeAspect="1"/>
            </p:cNvSpPr>
            <p:nvPr/>
          </p:nvSpPr>
          <p:spPr bwMode="auto">
            <a:xfrm rot="542273">
              <a:off x="4884" y="3187"/>
              <a:ext cx="96" cy="194"/>
            </a:xfrm>
            <a:custGeom>
              <a:avLst/>
              <a:gdLst>
                <a:gd name="T0" fmla="*/ 0 w 139"/>
                <a:gd name="T1" fmla="*/ 0 h 320"/>
                <a:gd name="T2" fmla="*/ 7 w 139"/>
                <a:gd name="T3" fmla="*/ 1 h 320"/>
                <a:gd name="T4" fmla="*/ 7 w 139"/>
                <a:gd name="T5" fmla="*/ 6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320">
                  <a:moveTo>
                    <a:pt x="0" y="0"/>
                  </a:moveTo>
                  <a:lnTo>
                    <a:pt x="139" y="75"/>
                  </a:lnTo>
                  <a:lnTo>
                    <a:pt x="139" y="320"/>
                  </a:lnTo>
                </a:path>
              </a:pathLst>
            </a:custGeom>
            <a:noFill/>
            <a:ln w="28575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34" name="Line 87"/>
            <p:cNvSpPr>
              <a:spLocks noChangeAspect="1" noChangeShapeType="1"/>
            </p:cNvSpPr>
            <p:nvPr/>
          </p:nvSpPr>
          <p:spPr bwMode="auto">
            <a:xfrm rot="542273">
              <a:off x="4885" y="3215"/>
              <a:ext cx="89" cy="3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35" name="Line 88"/>
            <p:cNvSpPr>
              <a:spLocks noChangeAspect="1" noChangeShapeType="1"/>
            </p:cNvSpPr>
            <p:nvPr/>
          </p:nvSpPr>
          <p:spPr bwMode="auto">
            <a:xfrm rot="542273" flipH="1">
              <a:off x="5031" y="3238"/>
              <a:ext cx="89" cy="3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4870" name="Group 89"/>
          <p:cNvGrpSpPr>
            <a:grpSpLocks/>
          </p:cNvGrpSpPr>
          <p:nvPr/>
        </p:nvGrpSpPr>
        <p:grpSpPr bwMode="auto">
          <a:xfrm>
            <a:off x="4657725" y="998538"/>
            <a:ext cx="649288" cy="631825"/>
            <a:chOff x="3135" y="501"/>
            <a:chExt cx="409" cy="398"/>
          </a:xfrm>
        </p:grpSpPr>
        <p:sp>
          <p:nvSpPr>
            <p:cNvPr id="34926" name="Oval 90"/>
            <p:cNvSpPr>
              <a:spLocks noChangeAspect="1" noChangeArrowheads="1"/>
            </p:cNvSpPr>
            <p:nvPr/>
          </p:nvSpPr>
          <p:spPr bwMode="auto">
            <a:xfrm>
              <a:off x="3221" y="582"/>
              <a:ext cx="323" cy="317"/>
            </a:xfrm>
            <a:prstGeom prst="ellipse">
              <a:avLst/>
            </a:prstGeom>
            <a:solidFill>
              <a:srgbClr val="784C40">
                <a:alpha val="50980"/>
              </a:srgbClr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Gadget" charset="0"/>
                </a:rPr>
                <a:t>MZ</a:t>
              </a:r>
            </a:p>
          </p:txBody>
        </p:sp>
        <p:grpSp>
          <p:nvGrpSpPr>
            <p:cNvPr id="34927" name="Group 91"/>
            <p:cNvGrpSpPr>
              <a:grpSpLocks noChangeAspect="1"/>
            </p:cNvGrpSpPr>
            <p:nvPr/>
          </p:nvGrpSpPr>
          <p:grpSpPr bwMode="auto">
            <a:xfrm rot="-2990997">
              <a:off x="3118" y="518"/>
              <a:ext cx="190" cy="155"/>
              <a:chOff x="4115" y="3169"/>
              <a:chExt cx="237" cy="194"/>
            </a:xfrm>
          </p:grpSpPr>
          <p:sp>
            <p:nvSpPr>
              <p:cNvPr id="34928" name="Freeform 92"/>
              <p:cNvSpPr>
                <a:spLocks noChangeAspect="1"/>
              </p:cNvSpPr>
              <p:nvPr/>
            </p:nvSpPr>
            <p:spPr bwMode="auto">
              <a:xfrm flipH="1">
                <a:off x="4249" y="3169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29" name="Freeform 93"/>
              <p:cNvSpPr>
                <a:spLocks noChangeAspect="1"/>
              </p:cNvSpPr>
              <p:nvPr/>
            </p:nvSpPr>
            <p:spPr bwMode="auto">
              <a:xfrm>
                <a:off x="4123" y="3169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30" name="Line 94"/>
              <p:cNvSpPr>
                <a:spLocks noChangeAspect="1" noChangeShapeType="1"/>
              </p:cNvSpPr>
              <p:nvPr/>
            </p:nvSpPr>
            <p:spPr bwMode="auto">
              <a:xfrm>
                <a:off x="4115" y="3208"/>
                <a:ext cx="90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31" name="Line 95"/>
              <p:cNvSpPr>
                <a:spLocks noChangeAspect="1" noChangeShapeType="1"/>
              </p:cNvSpPr>
              <p:nvPr/>
            </p:nvSpPr>
            <p:spPr bwMode="auto">
              <a:xfrm flipH="1">
                <a:off x="4263" y="320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4871" name="Group 96"/>
          <p:cNvGrpSpPr>
            <a:grpSpLocks/>
          </p:cNvGrpSpPr>
          <p:nvPr/>
        </p:nvGrpSpPr>
        <p:grpSpPr bwMode="auto">
          <a:xfrm>
            <a:off x="5164138" y="1549400"/>
            <a:ext cx="661987" cy="758825"/>
            <a:chOff x="3446" y="888"/>
            <a:chExt cx="417" cy="478"/>
          </a:xfrm>
        </p:grpSpPr>
        <p:sp>
          <p:nvSpPr>
            <p:cNvPr id="34915" name="Oval 97"/>
            <p:cNvSpPr>
              <a:spLocks noChangeAspect="1" noChangeArrowheads="1"/>
            </p:cNvSpPr>
            <p:nvPr/>
          </p:nvSpPr>
          <p:spPr bwMode="auto">
            <a:xfrm>
              <a:off x="3540" y="1049"/>
              <a:ext cx="323" cy="317"/>
            </a:xfrm>
            <a:prstGeom prst="ellipse">
              <a:avLst/>
            </a:prstGeom>
            <a:solidFill>
              <a:schemeClr val="bg2">
                <a:alpha val="5098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Gadget" charset="0"/>
                </a:rPr>
                <a:t>FO</a:t>
              </a:r>
            </a:p>
          </p:txBody>
        </p:sp>
        <p:grpSp>
          <p:nvGrpSpPr>
            <p:cNvPr id="34916" name="Group 98"/>
            <p:cNvGrpSpPr>
              <a:grpSpLocks noChangeAspect="1"/>
            </p:cNvGrpSpPr>
            <p:nvPr/>
          </p:nvGrpSpPr>
          <p:grpSpPr bwMode="auto">
            <a:xfrm rot="-1128860">
              <a:off x="3588" y="888"/>
              <a:ext cx="189" cy="171"/>
              <a:chOff x="4884" y="3187"/>
              <a:chExt cx="236" cy="214"/>
            </a:xfrm>
          </p:grpSpPr>
          <p:sp>
            <p:nvSpPr>
              <p:cNvPr id="34922" name="Freeform 99"/>
              <p:cNvSpPr>
                <a:spLocks noChangeAspect="1"/>
              </p:cNvSpPr>
              <p:nvPr/>
            </p:nvSpPr>
            <p:spPr bwMode="auto">
              <a:xfrm rot="542273" flipH="1">
                <a:off x="5009" y="3207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66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23" name="Freeform 100"/>
              <p:cNvSpPr>
                <a:spLocks noChangeAspect="1"/>
              </p:cNvSpPr>
              <p:nvPr/>
            </p:nvSpPr>
            <p:spPr bwMode="auto">
              <a:xfrm rot="542273">
                <a:off x="4884" y="3187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66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24" name="Line 101"/>
              <p:cNvSpPr>
                <a:spLocks noChangeAspect="1" noChangeShapeType="1"/>
              </p:cNvSpPr>
              <p:nvPr/>
            </p:nvSpPr>
            <p:spPr bwMode="auto">
              <a:xfrm rot="542273">
                <a:off x="4885" y="3215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25" name="Line 102"/>
              <p:cNvSpPr>
                <a:spLocks noChangeAspect="1" noChangeShapeType="1"/>
              </p:cNvSpPr>
              <p:nvPr/>
            </p:nvSpPr>
            <p:spPr bwMode="auto">
              <a:xfrm rot="542273" flipH="1">
                <a:off x="5031" y="323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4917" name="Group 103"/>
            <p:cNvGrpSpPr>
              <a:grpSpLocks noChangeAspect="1"/>
            </p:cNvGrpSpPr>
            <p:nvPr/>
          </p:nvGrpSpPr>
          <p:grpSpPr bwMode="auto">
            <a:xfrm rot="-2990997">
              <a:off x="3429" y="985"/>
              <a:ext cx="190" cy="155"/>
              <a:chOff x="4115" y="3169"/>
              <a:chExt cx="237" cy="194"/>
            </a:xfrm>
          </p:grpSpPr>
          <p:sp>
            <p:nvSpPr>
              <p:cNvPr id="34918" name="Freeform 104"/>
              <p:cNvSpPr>
                <a:spLocks noChangeAspect="1"/>
              </p:cNvSpPr>
              <p:nvPr/>
            </p:nvSpPr>
            <p:spPr bwMode="auto">
              <a:xfrm flipH="1">
                <a:off x="4249" y="3169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19" name="Freeform 105"/>
              <p:cNvSpPr>
                <a:spLocks noChangeAspect="1"/>
              </p:cNvSpPr>
              <p:nvPr/>
            </p:nvSpPr>
            <p:spPr bwMode="auto">
              <a:xfrm>
                <a:off x="4123" y="3169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20" name="Line 106"/>
              <p:cNvSpPr>
                <a:spLocks noChangeAspect="1" noChangeShapeType="1"/>
              </p:cNvSpPr>
              <p:nvPr/>
            </p:nvSpPr>
            <p:spPr bwMode="auto">
              <a:xfrm>
                <a:off x="4115" y="3208"/>
                <a:ext cx="90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21" name="Line 107"/>
              <p:cNvSpPr>
                <a:spLocks noChangeAspect="1" noChangeShapeType="1"/>
              </p:cNvSpPr>
              <p:nvPr/>
            </p:nvSpPr>
            <p:spPr bwMode="auto">
              <a:xfrm flipH="1">
                <a:off x="4263" y="320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34872" name="Line 108"/>
          <p:cNvSpPr>
            <a:spLocks noChangeShapeType="1"/>
          </p:cNvSpPr>
          <p:nvPr/>
        </p:nvSpPr>
        <p:spPr bwMode="auto">
          <a:xfrm rot="1531078" flipV="1">
            <a:off x="4840288" y="1938338"/>
            <a:ext cx="409575" cy="20637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73" name="Line 109"/>
          <p:cNvSpPr>
            <a:spLocks noChangeShapeType="1"/>
          </p:cNvSpPr>
          <p:nvPr/>
        </p:nvSpPr>
        <p:spPr bwMode="auto">
          <a:xfrm rot="19907733" flipV="1">
            <a:off x="4695825" y="1725613"/>
            <a:ext cx="374650" cy="9048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74" name="Line 110"/>
          <p:cNvSpPr>
            <a:spLocks noChangeShapeType="1"/>
          </p:cNvSpPr>
          <p:nvPr/>
        </p:nvSpPr>
        <p:spPr bwMode="auto">
          <a:xfrm rot="-56714">
            <a:off x="5738813" y="2390775"/>
            <a:ext cx="746125" cy="9826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75" name="Text Box 111"/>
          <p:cNvSpPr txBox="1">
            <a:spLocks noChangeArrowheads="1"/>
          </p:cNvSpPr>
          <p:nvPr/>
        </p:nvSpPr>
        <p:spPr bwMode="auto">
          <a:xfrm>
            <a:off x="2349500" y="2457450"/>
            <a:ext cx="661988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IgM</a:t>
            </a:r>
            <a:r>
              <a:rPr lang="en-US" altLang="en-US" sz="1000" b="1" baseline="30000">
                <a:latin typeface="Gadget" charset="0"/>
              </a:rPr>
              <a:t>high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IgD</a:t>
            </a:r>
            <a:r>
              <a:rPr lang="en-US" altLang="en-US" sz="1000" b="1" baseline="30000">
                <a:latin typeface="Gadget" charset="0"/>
              </a:rPr>
              <a:t>low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CD21</a:t>
            </a:r>
            <a:r>
              <a:rPr lang="en-US" altLang="en-US" sz="1000" b="1" baseline="30000">
                <a:latin typeface="Gadget" charset="0"/>
              </a:rPr>
              <a:t>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CD23</a:t>
            </a:r>
            <a:r>
              <a:rPr lang="en-US" altLang="en-US" sz="1000" b="1" baseline="30000">
                <a:latin typeface="Gadget" charset="0"/>
              </a:rPr>
              <a:t>-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4876" name="Rectangle 112"/>
          <p:cNvSpPr>
            <a:spLocks noChangeArrowheads="1"/>
          </p:cNvSpPr>
          <p:nvPr/>
        </p:nvSpPr>
        <p:spPr bwMode="auto">
          <a:xfrm>
            <a:off x="5556250" y="1143000"/>
            <a:ext cx="661988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IgM</a:t>
            </a:r>
            <a:r>
              <a:rPr lang="en-US" altLang="en-US" sz="1000" b="1" baseline="30000">
                <a:latin typeface="Gadget" charset="0"/>
              </a:rPr>
              <a:t>high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IgD</a:t>
            </a:r>
            <a:r>
              <a:rPr lang="en-US" altLang="en-US" sz="1000" b="1" baseline="30000">
                <a:latin typeface="Gadget" charset="0"/>
              </a:rPr>
              <a:t>high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CD21</a:t>
            </a:r>
            <a:r>
              <a:rPr lang="en-US" altLang="en-US" sz="1000" b="1" baseline="30000">
                <a:latin typeface="Gadget" charset="0"/>
              </a:rPr>
              <a:t>+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CD23</a:t>
            </a:r>
            <a:r>
              <a:rPr lang="en-US" altLang="en-US" sz="1000" b="1" baseline="30000">
                <a:latin typeface="Gadget" charset="0"/>
              </a:rPr>
              <a:t>+</a:t>
            </a:r>
          </a:p>
        </p:txBody>
      </p:sp>
      <p:sp>
        <p:nvSpPr>
          <p:cNvPr id="34877" name="Oval 113"/>
          <p:cNvSpPr>
            <a:spLocks noChangeAspect="1" noChangeArrowheads="1"/>
          </p:cNvSpPr>
          <p:nvPr/>
        </p:nvSpPr>
        <p:spPr bwMode="auto">
          <a:xfrm>
            <a:off x="7413625" y="1568450"/>
            <a:ext cx="504825" cy="484188"/>
          </a:xfrm>
          <a:prstGeom prst="ellipse">
            <a:avLst/>
          </a:prstGeom>
          <a:solidFill>
            <a:schemeClr val="bg2">
              <a:alpha val="50980"/>
            </a:schemeClr>
          </a:soli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en-US" sz="2000" b="1">
              <a:latin typeface="Gadget" charset="0"/>
            </a:endParaRPr>
          </a:p>
        </p:txBody>
      </p:sp>
      <p:grpSp>
        <p:nvGrpSpPr>
          <p:cNvPr id="34878" name="Group 114"/>
          <p:cNvGrpSpPr>
            <a:grpSpLocks noChangeAspect="1"/>
          </p:cNvGrpSpPr>
          <p:nvPr/>
        </p:nvGrpSpPr>
        <p:grpSpPr bwMode="auto">
          <a:xfrm rot="3177566">
            <a:off x="7666038" y="1374775"/>
            <a:ext cx="312738" cy="249237"/>
            <a:chOff x="4384" y="3143"/>
            <a:chExt cx="246" cy="196"/>
          </a:xfrm>
        </p:grpSpPr>
        <p:grpSp>
          <p:nvGrpSpPr>
            <p:cNvPr id="34910" name="Group 115"/>
            <p:cNvGrpSpPr>
              <a:grpSpLocks noChangeAspect="1"/>
            </p:cNvGrpSpPr>
            <p:nvPr/>
          </p:nvGrpSpPr>
          <p:grpSpPr bwMode="auto">
            <a:xfrm rot="-1843650">
              <a:off x="4407" y="3145"/>
              <a:ext cx="223" cy="194"/>
              <a:chOff x="4930" y="2736"/>
              <a:chExt cx="290" cy="252"/>
            </a:xfrm>
          </p:grpSpPr>
          <p:sp>
            <p:nvSpPr>
              <p:cNvPr id="34913" name="Freeform 116"/>
              <p:cNvSpPr>
                <a:spLocks noChangeAspect="1"/>
              </p:cNvSpPr>
              <p:nvPr/>
            </p:nvSpPr>
            <p:spPr bwMode="auto">
              <a:xfrm flipH="1">
                <a:off x="5094" y="2736"/>
                <a:ext cx="126" cy="252"/>
              </a:xfrm>
              <a:custGeom>
                <a:avLst/>
                <a:gdLst>
                  <a:gd name="T0" fmla="*/ 0 w 139"/>
                  <a:gd name="T1" fmla="*/ 0 h 320"/>
                  <a:gd name="T2" fmla="*/ 63 w 139"/>
                  <a:gd name="T3" fmla="*/ 10 h 320"/>
                  <a:gd name="T4" fmla="*/ 63 w 139"/>
                  <a:gd name="T5" fmla="*/ 47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1C1C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14" name="Freeform 117"/>
              <p:cNvSpPr>
                <a:spLocks noChangeAspect="1"/>
              </p:cNvSpPr>
              <p:nvPr/>
            </p:nvSpPr>
            <p:spPr bwMode="auto">
              <a:xfrm>
                <a:off x="4930" y="2736"/>
                <a:ext cx="125" cy="252"/>
              </a:xfrm>
              <a:custGeom>
                <a:avLst/>
                <a:gdLst>
                  <a:gd name="T0" fmla="*/ 0 w 139"/>
                  <a:gd name="T1" fmla="*/ 0 h 320"/>
                  <a:gd name="T2" fmla="*/ 60 w 139"/>
                  <a:gd name="T3" fmla="*/ 10 h 320"/>
                  <a:gd name="T4" fmla="*/ 60 w 139"/>
                  <a:gd name="T5" fmla="*/ 47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1C1C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4911" name="Line 118"/>
            <p:cNvSpPr>
              <a:spLocks noChangeAspect="1" noChangeShapeType="1"/>
            </p:cNvSpPr>
            <p:nvPr/>
          </p:nvSpPr>
          <p:spPr bwMode="auto">
            <a:xfrm rot="-1843650">
              <a:off x="4384" y="3218"/>
              <a:ext cx="89" cy="37"/>
            </a:xfrm>
            <a:prstGeom prst="line">
              <a:avLst/>
            </a:prstGeom>
            <a:noFill/>
            <a:ln w="28575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12" name="Line 119"/>
            <p:cNvSpPr>
              <a:spLocks noChangeAspect="1" noChangeShapeType="1"/>
            </p:cNvSpPr>
            <p:nvPr/>
          </p:nvSpPr>
          <p:spPr bwMode="auto">
            <a:xfrm rot="19756350" flipH="1">
              <a:off x="4511" y="3143"/>
              <a:ext cx="89" cy="37"/>
            </a:xfrm>
            <a:prstGeom prst="line">
              <a:avLst/>
            </a:prstGeom>
            <a:noFill/>
            <a:ln w="28575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79" name="Rectangle 120"/>
          <p:cNvSpPr>
            <a:spLocks noChangeArrowheads="1"/>
          </p:cNvSpPr>
          <p:nvPr/>
        </p:nvSpPr>
        <p:spPr bwMode="auto">
          <a:xfrm>
            <a:off x="5057775" y="493713"/>
            <a:ext cx="76835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IgM</a:t>
            </a:r>
            <a:r>
              <a:rPr lang="en-US" altLang="en-US" sz="1000" b="1" baseline="30000">
                <a:latin typeface="Gadget" charset="0"/>
              </a:rPr>
              <a:t>high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IgD</a:t>
            </a:r>
            <a:r>
              <a:rPr lang="en-US" altLang="en-US" sz="1000" b="1" baseline="30000">
                <a:latin typeface="Gadget" charset="0"/>
              </a:rPr>
              <a:t>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CD21</a:t>
            </a:r>
            <a:r>
              <a:rPr lang="en-US" altLang="en-US" sz="1000" b="1" baseline="30000">
                <a:latin typeface="Gadget" charset="0"/>
              </a:rPr>
              <a:t>high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CD23</a:t>
            </a:r>
            <a:r>
              <a:rPr lang="en-US" altLang="en-US" sz="1000" b="1" baseline="30000">
                <a:latin typeface="Gadget" charset="0"/>
              </a:rPr>
              <a:t>-</a:t>
            </a:r>
          </a:p>
        </p:txBody>
      </p:sp>
      <p:sp>
        <p:nvSpPr>
          <p:cNvPr id="34880" name="Text Box 121"/>
          <p:cNvSpPr txBox="1">
            <a:spLocks noChangeArrowheads="1"/>
          </p:cNvSpPr>
          <p:nvPr/>
        </p:nvSpPr>
        <p:spPr bwMode="auto">
          <a:xfrm rot="-220980">
            <a:off x="6040438" y="1673225"/>
            <a:ext cx="1519237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B80024"/>
                </a:solidFill>
                <a:latin typeface="Gadget" charset="0"/>
              </a:rPr>
              <a:t>ANTIGENIC CHALLENGE</a:t>
            </a:r>
          </a:p>
        </p:txBody>
      </p:sp>
      <p:sp>
        <p:nvSpPr>
          <p:cNvPr id="34881" name="AutoShape 122"/>
          <p:cNvSpPr>
            <a:spLocks noChangeArrowheads="1"/>
          </p:cNvSpPr>
          <p:nvPr/>
        </p:nvSpPr>
        <p:spPr bwMode="auto">
          <a:xfrm>
            <a:off x="7288213" y="1066800"/>
            <a:ext cx="292100" cy="482600"/>
          </a:xfrm>
          <a:prstGeom prst="lightningBolt">
            <a:avLst/>
          </a:prstGeom>
          <a:solidFill>
            <a:srgbClr val="B80024">
              <a:alpha val="5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82" name="Text Box 123"/>
          <p:cNvSpPr txBox="1">
            <a:spLocks noChangeArrowheads="1"/>
          </p:cNvSpPr>
          <p:nvPr/>
        </p:nvSpPr>
        <p:spPr bwMode="auto">
          <a:xfrm>
            <a:off x="6878638" y="555625"/>
            <a:ext cx="148272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Somatic hypermutation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Class switch</a:t>
            </a:r>
          </a:p>
        </p:txBody>
      </p:sp>
      <p:sp>
        <p:nvSpPr>
          <p:cNvPr id="34883" name="Rectangle 124"/>
          <p:cNvSpPr>
            <a:spLocks noChangeArrowheads="1"/>
          </p:cNvSpPr>
          <p:nvPr/>
        </p:nvSpPr>
        <p:spPr bwMode="auto">
          <a:xfrm>
            <a:off x="7986713" y="2463800"/>
            <a:ext cx="706437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IgG,IgA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or IgE</a:t>
            </a:r>
          </a:p>
        </p:txBody>
      </p:sp>
      <p:sp>
        <p:nvSpPr>
          <p:cNvPr id="34884" name="Text Box 125"/>
          <p:cNvSpPr txBox="1">
            <a:spLocks noChangeArrowheads="1"/>
          </p:cNvSpPr>
          <p:nvPr/>
        </p:nvSpPr>
        <p:spPr bwMode="auto">
          <a:xfrm>
            <a:off x="3548063" y="1511300"/>
            <a:ext cx="661987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IgM</a:t>
            </a:r>
            <a:r>
              <a:rPr lang="en-US" altLang="en-US" sz="1000" b="1" baseline="30000">
                <a:latin typeface="Gadget" charset="0"/>
              </a:rPr>
              <a:t>high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IgD</a:t>
            </a:r>
            <a:r>
              <a:rPr lang="en-US" altLang="en-US" sz="1000" b="1" baseline="30000">
                <a:latin typeface="Gadget" charset="0"/>
              </a:rPr>
              <a:t>+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CD21</a:t>
            </a:r>
            <a:r>
              <a:rPr lang="en-US" altLang="en-US" sz="1000" b="1" baseline="30000">
                <a:latin typeface="Gadget" charset="0"/>
              </a:rPr>
              <a:t>+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CD23</a:t>
            </a:r>
            <a:r>
              <a:rPr lang="en-US" altLang="en-US" sz="1000" b="1" baseline="30000">
                <a:latin typeface="Gadget" charset="0"/>
              </a:rPr>
              <a:t>+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4885" name="Text Box 126"/>
          <p:cNvSpPr txBox="1">
            <a:spLocks noChangeArrowheads="1"/>
          </p:cNvSpPr>
          <p:nvPr/>
        </p:nvSpPr>
        <p:spPr bwMode="auto">
          <a:xfrm>
            <a:off x="7986713" y="6572250"/>
            <a:ext cx="114617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700">
                <a:latin typeface="Helvetica" panose="020B0604020202020204" pitchFamily="34" charset="0"/>
              </a:rPr>
              <a:t>(Modified from C. Schiff)</a:t>
            </a:r>
          </a:p>
        </p:txBody>
      </p:sp>
      <p:sp>
        <p:nvSpPr>
          <p:cNvPr id="34886" name="Rectangle 127"/>
          <p:cNvSpPr>
            <a:spLocks noChangeArrowheads="1"/>
          </p:cNvSpPr>
          <p:nvPr/>
        </p:nvSpPr>
        <p:spPr bwMode="auto">
          <a:xfrm>
            <a:off x="7580313" y="1666875"/>
            <a:ext cx="1841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en-US" sz="1400" b="1">
              <a:latin typeface="Gadget" charset="0"/>
            </a:endParaRPr>
          </a:p>
        </p:txBody>
      </p:sp>
      <p:sp>
        <p:nvSpPr>
          <p:cNvPr id="34887" name="Line 128"/>
          <p:cNvSpPr>
            <a:spLocks noChangeShapeType="1"/>
          </p:cNvSpPr>
          <p:nvPr/>
        </p:nvSpPr>
        <p:spPr bwMode="auto">
          <a:xfrm rot="864909">
            <a:off x="7908925" y="3851275"/>
            <a:ext cx="401638" cy="15097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88" name="Oval 129"/>
          <p:cNvSpPr>
            <a:spLocks noChangeArrowheads="1"/>
          </p:cNvSpPr>
          <p:nvPr/>
        </p:nvSpPr>
        <p:spPr bwMode="auto">
          <a:xfrm>
            <a:off x="7772400" y="5594350"/>
            <a:ext cx="727075" cy="498475"/>
          </a:xfrm>
          <a:prstGeom prst="ellipse">
            <a:avLst/>
          </a:prstGeom>
          <a:gradFill rotWithShape="0">
            <a:gsLst>
              <a:gs pos="0">
                <a:srgbClr val="48C19A">
                  <a:alpha val="50998"/>
                </a:srgbClr>
              </a:gs>
              <a:gs pos="100000">
                <a:srgbClr val="215947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89" name="Text Box 130"/>
          <p:cNvSpPr txBox="1">
            <a:spLocks noChangeAspect="1" noChangeArrowheads="1"/>
          </p:cNvSpPr>
          <p:nvPr/>
        </p:nvSpPr>
        <p:spPr bwMode="auto">
          <a:xfrm>
            <a:off x="7880350" y="5718175"/>
            <a:ext cx="4953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AFC</a:t>
            </a:r>
          </a:p>
        </p:txBody>
      </p:sp>
      <p:sp>
        <p:nvSpPr>
          <p:cNvPr id="34890" name="Oval 131"/>
          <p:cNvSpPr>
            <a:spLocks noChangeArrowheads="1"/>
          </p:cNvSpPr>
          <p:nvPr/>
        </p:nvSpPr>
        <p:spPr bwMode="auto">
          <a:xfrm>
            <a:off x="7729538" y="3273425"/>
            <a:ext cx="727075" cy="498475"/>
          </a:xfrm>
          <a:prstGeom prst="ellipse">
            <a:avLst/>
          </a:prstGeom>
          <a:gradFill rotWithShape="0">
            <a:gsLst>
              <a:gs pos="0">
                <a:srgbClr val="48C19A">
                  <a:alpha val="50998"/>
                </a:srgbClr>
              </a:gs>
              <a:gs pos="100000">
                <a:srgbClr val="215947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91" name="Text Box 132"/>
          <p:cNvSpPr txBox="1">
            <a:spLocks noChangeAspect="1" noChangeArrowheads="1"/>
          </p:cNvSpPr>
          <p:nvPr/>
        </p:nvSpPr>
        <p:spPr bwMode="auto">
          <a:xfrm>
            <a:off x="7858125" y="3417888"/>
            <a:ext cx="4953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AFC</a:t>
            </a:r>
          </a:p>
        </p:txBody>
      </p:sp>
      <p:sp>
        <p:nvSpPr>
          <p:cNvPr id="209029" name="Oval 133"/>
          <p:cNvSpPr>
            <a:spLocks noChangeArrowheads="1"/>
          </p:cNvSpPr>
          <p:nvPr/>
        </p:nvSpPr>
        <p:spPr bwMode="auto">
          <a:xfrm>
            <a:off x="6799263" y="3775075"/>
            <a:ext cx="519112" cy="498475"/>
          </a:xfrm>
          <a:prstGeom prst="ellipse">
            <a:avLst/>
          </a:prstGeom>
          <a:gradFill rotWithShape="0">
            <a:gsLst>
              <a:gs pos="0">
                <a:schemeClr val="accent2">
                  <a:alpha val="50999"/>
                </a:schemeClr>
              </a:gs>
              <a:gs pos="100000">
                <a:schemeClr val="accent2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200" b="1">
                <a:latin typeface="Gadget" charset="0"/>
              </a:rPr>
              <a:t>B</a:t>
            </a:r>
            <a:endParaRPr lang="fr-FR" altLang="en-US" sz="1200" b="1">
              <a:latin typeface="Gadget" charset="0"/>
            </a:endParaRPr>
          </a:p>
        </p:txBody>
      </p:sp>
      <p:grpSp>
        <p:nvGrpSpPr>
          <p:cNvPr id="34893" name="Group 134"/>
          <p:cNvGrpSpPr>
            <a:grpSpLocks noChangeAspect="1"/>
          </p:cNvGrpSpPr>
          <p:nvPr/>
        </p:nvGrpSpPr>
        <p:grpSpPr bwMode="auto">
          <a:xfrm rot="4961711">
            <a:off x="7207250" y="3724275"/>
            <a:ext cx="312738" cy="249238"/>
            <a:chOff x="4384" y="3143"/>
            <a:chExt cx="246" cy="196"/>
          </a:xfrm>
        </p:grpSpPr>
        <p:grpSp>
          <p:nvGrpSpPr>
            <p:cNvPr id="34905" name="Group 135"/>
            <p:cNvGrpSpPr>
              <a:grpSpLocks noChangeAspect="1"/>
            </p:cNvGrpSpPr>
            <p:nvPr/>
          </p:nvGrpSpPr>
          <p:grpSpPr bwMode="auto">
            <a:xfrm rot="-1843650">
              <a:off x="4407" y="3145"/>
              <a:ext cx="223" cy="194"/>
              <a:chOff x="4930" y="2736"/>
              <a:chExt cx="290" cy="252"/>
            </a:xfrm>
          </p:grpSpPr>
          <p:sp>
            <p:nvSpPr>
              <p:cNvPr id="34908" name="Freeform 136"/>
              <p:cNvSpPr>
                <a:spLocks noChangeAspect="1"/>
              </p:cNvSpPr>
              <p:nvPr/>
            </p:nvSpPr>
            <p:spPr bwMode="auto">
              <a:xfrm flipH="1">
                <a:off x="5094" y="2736"/>
                <a:ext cx="126" cy="252"/>
              </a:xfrm>
              <a:custGeom>
                <a:avLst/>
                <a:gdLst>
                  <a:gd name="T0" fmla="*/ 0 w 139"/>
                  <a:gd name="T1" fmla="*/ 0 h 320"/>
                  <a:gd name="T2" fmla="*/ 63 w 139"/>
                  <a:gd name="T3" fmla="*/ 10 h 320"/>
                  <a:gd name="T4" fmla="*/ 63 w 139"/>
                  <a:gd name="T5" fmla="*/ 47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1C1C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09" name="Freeform 137"/>
              <p:cNvSpPr>
                <a:spLocks noChangeAspect="1"/>
              </p:cNvSpPr>
              <p:nvPr/>
            </p:nvSpPr>
            <p:spPr bwMode="auto">
              <a:xfrm>
                <a:off x="4930" y="2736"/>
                <a:ext cx="125" cy="252"/>
              </a:xfrm>
              <a:custGeom>
                <a:avLst/>
                <a:gdLst>
                  <a:gd name="T0" fmla="*/ 0 w 139"/>
                  <a:gd name="T1" fmla="*/ 0 h 320"/>
                  <a:gd name="T2" fmla="*/ 60 w 139"/>
                  <a:gd name="T3" fmla="*/ 10 h 320"/>
                  <a:gd name="T4" fmla="*/ 60 w 139"/>
                  <a:gd name="T5" fmla="*/ 47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1C1C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4906" name="Line 138"/>
            <p:cNvSpPr>
              <a:spLocks noChangeAspect="1" noChangeShapeType="1"/>
            </p:cNvSpPr>
            <p:nvPr/>
          </p:nvSpPr>
          <p:spPr bwMode="auto">
            <a:xfrm rot="-1843650">
              <a:off x="4384" y="3218"/>
              <a:ext cx="89" cy="37"/>
            </a:xfrm>
            <a:prstGeom prst="line">
              <a:avLst/>
            </a:prstGeom>
            <a:noFill/>
            <a:ln w="28575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07" name="Line 139"/>
            <p:cNvSpPr>
              <a:spLocks noChangeAspect="1" noChangeShapeType="1"/>
            </p:cNvSpPr>
            <p:nvPr/>
          </p:nvSpPr>
          <p:spPr bwMode="auto">
            <a:xfrm rot="19756350" flipH="1">
              <a:off x="4511" y="3143"/>
              <a:ext cx="89" cy="37"/>
            </a:xfrm>
            <a:prstGeom prst="line">
              <a:avLst/>
            </a:prstGeom>
            <a:noFill/>
            <a:ln w="28575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94" name="Line 140"/>
          <p:cNvSpPr>
            <a:spLocks noChangeShapeType="1"/>
          </p:cNvSpPr>
          <p:nvPr/>
        </p:nvSpPr>
        <p:spPr bwMode="auto">
          <a:xfrm rot="969811">
            <a:off x="6985000" y="4378325"/>
            <a:ext cx="293688" cy="7667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95" name="Text Box 141"/>
          <p:cNvSpPr txBox="1">
            <a:spLocks noChangeArrowheads="1"/>
          </p:cNvSpPr>
          <p:nvPr/>
        </p:nvSpPr>
        <p:spPr bwMode="auto">
          <a:xfrm>
            <a:off x="4064000" y="3406775"/>
            <a:ext cx="137636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Transitional B cells</a:t>
            </a:r>
          </a:p>
        </p:txBody>
      </p:sp>
      <p:sp>
        <p:nvSpPr>
          <p:cNvPr id="34896" name="Text Box 142"/>
          <p:cNvSpPr txBox="1">
            <a:spLocks noChangeArrowheads="1"/>
          </p:cNvSpPr>
          <p:nvPr/>
        </p:nvSpPr>
        <p:spPr bwMode="auto">
          <a:xfrm>
            <a:off x="5610225" y="4254500"/>
            <a:ext cx="91598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609"/>
                </a:solidFill>
                <a:latin typeface="Gadget" charset="0"/>
              </a:rPr>
              <a:t>Blood</a:t>
            </a:r>
          </a:p>
        </p:txBody>
      </p:sp>
      <p:sp>
        <p:nvSpPr>
          <p:cNvPr id="34897" name="Rectangle 143"/>
          <p:cNvSpPr>
            <a:spLocks noChangeArrowheads="1"/>
          </p:cNvSpPr>
          <p:nvPr/>
        </p:nvSpPr>
        <p:spPr bwMode="auto">
          <a:xfrm>
            <a:off x="7486650" y="1652588"/>
            <a:ext cx="407988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F1</a:t>
            </a:r>
            <a:endParaRPr lang="fr-FR" altLang="en-US" sz="1400" b="1">
              <a:latin typeface="Gadget" charset="0"/>
            </a:endParaRPr>
          </a:p>
        </p:txBody>
      </p:sp>
      <p:grpSp>
        <p:nvGrpSpPr>
          <p:cNvPr id="34898" name="Group 144"/>
          <p:cNvGrpSpPr>
            <a:grpSpLocks noChangeAspect="1"/>
          </p:cNvGrpSpPr>
          <p:nvPr/>
        </p:nvGrpSpPr>
        <p:grpSpPr bwMode="auto">
          <a:xfrm rot="4961711">
            <a:off x="6518275" y="3725863"/>
            <a:ext cx="312737" cy="249238"/>
            <a:chOff x="4384" y="3143"/>
            <a:chExt cx="246" cy="196"/>
          </a:xfrm>
        </p:grpSpPr>
        <p:grpSp>
          <p:nvGrpSpPr>
            <p:cNvPr id="34900" name="Group 145"/>
            <p:cNvGrpSpPr>
              <a:grpSpLocks noChangeAspect="1"/>
            </p:cNvGrpSpPr>
            <p:nvPr/>
          </p:nvGrpSpPr>
          <p:grpSpPr bwMode="auto">
            <a:xfrm rot="-1843650">
              <a:off x="4407" y="3145"/>
              <a:ext cx="223" cy="194"/>
              <a:chOff x="4930" y="2736"/>
              <a:chExt cx="290" cy="252"/>
            </a:xfrm>
          </p:grpSpPr>
          <p:sp>
            <p:nvSpPr>
              <p:cNvPr id="34903" name="Freeform 146"/>
              <p:cNvSpPr>
                <a:spLocks noChangeAspect="1"/>
              </p:cNvSpPr>
              <p:nvPr/>
            </p:nvSpPr>
            <p:spPr bwMode="auto">
              <a:xfrm flipH="1">
                <a:off x="5094" y="2736"/>
                <a:ext cx="126" cy="252"/>
              </a:xfrm>
              <a:custGeom>
                <a:avLst/>
                <a:gdLst>
                  <a:gd name="T0" fmla="*/ 0 w 139"/>
                  <a:gd name="T1" fmla="*/ 0 h 320"/>
                  <a:gd name="T2" fmla="*/ 63 w 139"/>
                  <a:gd name="T3" fmla="*/ 10 h 320"/>
                  <a:gd name="T4" fmla="*/ 63 w 139"/>
                  <a:gd name="T5" fmla="*/ 47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rnd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04" name="Freeform 147"/>
              <p:cNvSpPr>
                <a:spLocks noChangeAspect="1"/>
              </p:cNvSpPr>
              <p:nvPr/>
            </p:nvSpPr>
            <p:spPr bwMode="auto">
              <a:xfrm>
                <a:off x="4930" y="2736"/>
                <a:ext cx="125" cy="252"/>
              </a:xfrm>
              <a:custGeom>
                <a:avLst/>
                <a:gdLst>
                  <a:gd name="T0" fmla="*/ 0 w 139"/>
                  <a:gd name="T1" fmla="*/ 0 h 320"/>
                  <a:gd name="T2" fmla="*/ 60 w 139"/>
                  <a:gd name="T3" fmla="*/ 10 h 320"/>
                  <a:gd name="T4" fmla="*/ 60 w 139"/>
                  <a:gd name="T5" fmla="*/ 47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rnd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4901" name="Line 148"/>
            <p:cNvSpPr>
              <a:spLocks noChangeAspect="1" noChangeShapeType="1"/>
            </p:cNvSpPr>
            <p:nvPr/>
          </p:nvSpPr>
          <p:spPr bwMode="auto">
            <a:xfrm rot="-1843650">
              <a:off x="4384" y="3218"/>
              <a:ext cx="89" cy="37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02" name="Line 149"/>
            <p:cNvSpPr>
              <a:spLocks noChangeAspect="1" noChangeShapeType="1"/>
            </p:cNvSpPr>
            <p:nvPr/>
          </p:nvSpPr>
          <p:spPr bwMode="auto">
            <a:xfrm rot="19756350" flipH="1">
              <a:off x="4511" y="3143"/>
              <a:ext cx="89" cy="37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4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000" x="482600" y="5492750"/>
          <p14:tracePt t="40529" x="488950" y="5486400"/>
          <p14:tracePt t="40542" x="520700" y="5461000"/>
          <p14:tracePt t="40553" x="666750" y="5359400"/>
          <p14:tracePt t="40562" x="838200" y="5270500"/>
          <p14:tracePt t="40578" x="1352550" y="4908550"/>
          <p14:tracePt t="40595" x="2127250" y="4324350"/>
          <p14:tracePt t="40612" x="2914650" y="3632200"/>
          <p14:tracePt t="40629" x="3651250" y="3009900"/>
          <p14:tracePt t="40646" x="4311650" y="2451100"/>
          <p14:tracePt t="40662" x="4787900" y="2051050"/>
          <p14:tracePt t="40679" x="5168900" y="1714500"/>
          <p14:tracePt t="40682" x="5365750" y="1543050"/>
          <p14:tracePt t="40696" x="5511800" y="1390650"/>
          <p14:tracePt t="40712" x="5784850" y="1123950"/>
          <p14:tracePt t="40728" x="6013450" y="825500"/>
          <p14:tracePt t="40745" x="6115050" y="647700"/>
          <p14:tracePt t="40762" x="6197600" y="508000"/>
          <p14:tracePt t="40778" x="6242050" y="431800"/>
          <p14:tracePt t="40795" x="6280150" y="361950"/>
          <p14:tracePt t="40812" x="6330950" y="279400"/>
          <p14:tracePt t="40829" x="6388100" y="184150"/>
          <p14:tracePt t="40845" x="6445250" y="107950"/>
          <p14:tracePt t="40862" x="6464300" y="82550"/>
          <p14:tracePt t="40878" x="6477000" y="69850"/>
          <p14:tracePt t="40993" x="6451600" y="69850"/>
          <p14:tracePt t="41002" x="6413500" y="95250"/>
          <p14:tracePt t="41012" x="6375400" y="120650"/>
          <p14:tracePt t="41028" x="6261100" y="209550"/>
          <p14:tracePt t="41045" x="6153150" y="323850"/>
          <p14:tracePt t="41062" x="6076950" y="393700"/>
          <p14:tracePt t="41078" x="6032500" y="444500"/>
          <p14:tracePt t="41096" x="6007100" y="482600"/>
          <p14:tracePt t="41112" x="5981700" y="508000"/>
          <p14:tracePt t="41129" x="5943600" y="565150"/>
          <p14:tracePt t="41145" x="5911850" y="596900"/>
          <p14:tracePt t="41162" x="5880100" y="647700"/>
          <p14:tracePt t="41178" x="5842000" y="685800"/>
          <p14:tracePt t="41195" x="5810250" y="717550"/>
          <p14:tracePt t="41211" x="5778500" y="742950"/>
          <p14:tracePt t="41228" x="5765800" y="755650"/>
          <p14:tracePt t="41245" x="5753100" y="768350"/>
          <p14:tracePt t="41261" x="5734050" y="774700"/>
          <p14:tracePt t="41278" x="5721350" y="787400"/>
          <p14:tracePt t="41295" x="5683250" y="812800"/>
          <p14:tracePt t="41312" x="5676900" y="812800"/>
          <p14:tracePt t="41328" x="5670550" y="819150"/>
          <p14:tracePt t="41417" x="5664200" y="819150"/>
          <p14:tracePt t="41441" x="5657850" y="806450"/>
          <p14:tracePt t="41457" x="5657850" y="781050"/>
          <p14:tracePt t="41470" x="5657850" y="762000"/>
          <p14:tracePt t="41484" x="5657850" y="698500"/>
          <p14:tracePt t="41495" x="5657850" y="660400"/>
          <p14:tracePt t="41512" x="5657850" y="571500"/>
          <p14:tracePt t="41528" x="5657850" y="501650"/>
          <p14:tracePt t="41545" x="5657850" y="482600"/>
          <p14:tracePt t="41562" x="5657850" y="463550"/>
          <p14:tracePt t="41578" x="5651500" y="444500"/>
          <p14:tracePt t="41595" x="5638800" y="431800"/>
          <p14:tracePt t="41612" x="5619750" y="431800"/>
          <p14:tracePt t="41628" x="5594350" y="419100"/>
          <p14:tracePt t="41645" x="5562600" y="419100"/>
          <p14:tracePt t="41662" x="5537200" y="419100"/>
          <p14:tracePt t="41664" x="5505450" y="419100"/>
          <p14:tracePt t="41678" x="5467350" y="419100"/>
          <p14:tracePt t="41695" x="5391150" y="419100"/>
          <p14:tracePt t="41712" x="5334000" y="419100"/>
          <p14:tracePt t="41728" x="5238750" y="419100"/>
          <p14:tracePt t="41745" x="5187950" y="419100"/>
          <p14:tracePt t="41762" x="5149850" y="444500"/>
          <p14:tracePt t="41778" x="5124450" y="457200"/>
          <p14:tracePt t="41795" x="5111750" y="469900"/>
          <p14:tracePt t="41811" x="5099050" y="488950"/>
          <p14:tracePt t="41828" x="5099050" y="495300"/>
          <p14:tracePt t="41845" x="5099050" y="508000"/>
          <p14:tracePt t="41861" x="5099050" y="527050"/>
          <p14:tracePt t="41878" x="5099050" y="546100"/>
          <p14:tracePt t="41895" x="5099050" y="571500"/>
          <p14:tracePt t="41912" x="5099050" y="590550"/>
          <p14:tracePt t="41928" x="5099050" y="641350"/>
          <p14:tracePt t="41945" x="5099050" y="666750"/>
          <p14:tracePt t="41962" x="5099050" y="692150"/>
          <p14:tracePt t="41978" x="5099050" y="723900"/>
          <p14:tracePt t="41995" x="5099050" y="730250"/>
          <p14:tracePt t="42012" x="5099050" y="742950"/>
          <p14:tracePt t="42028" x="5099050" y="755650"/>
          <p14:tracePt t="42045" x="5099050" y="762000"/>
          <p14:tracePt t="42062" x="5105400" y="762000"/>
          <p14:tracePt t="42121" x="5111750" y="768350"/>
          <p14:tracePt t="42133" x="5130800" y="768350"/>
          <p14:tracePt t="42145" x="5175250" y="774700"/>
          <p14:tracePt t="42162" x="5213350" y="774700"/>
          <p14:tracePt t="42178" x="5245100" y="781050"/>
          <p14:tracePt t="42195" x="5270500" y="787400"/>
          <p14:tracePt t="42212" x="5289550" y="787400"/>
          <p14:tracePt t="42593" x="5295900" y="787400"/>
          <p14:tracePt t="42609" x="5302250" y="787400"/>
          <p14:tracePt t="42624" x="5314950" y="787400"/>
          <p14:tracePt t="42639" x="5327650" y="781050"/>
          <p14:tracePt t="42653" x="5340350" y="774700"/>
          <p14:tracePt t="42664" x="5365750" y="755650"/>
          <p14:tracePt t="42682" x="5378450" y="742950"/>
          <p14:tracePt t="42704" x="5391150" y="736600"/>
          <p14:tracePt t="42720" x="5391150" y="730250"/>
          <p14:tracePt t="42953" x="5397500" y="723900"/>
          <p14:tracePt t="42967" x="5403850" y="717550"/>
          <p14:tracePt t="43009" x="5410200" y="711200"/>
          <p14:tracePt t="43025" x="5416550" y="704850"/>
          <p14:tracePt t="43041" x="5422900" y="698500"/>
          <p14:tracePt t="43057" x="5441950" y="666750"/>
          <p14:tracePt t="43072" x="5454650" y="647700"/>
          <p14:tracePt t="43088" x="5467350" y="635000"/>
          <p14:tracePt t="43112" x="5473700" y="628650"/>
          <p14:tracePt t="43128" x="5480050" y="615950"/>
          <p14:tracePt t="43169" x="5486400" y="609600"/>
          <p14:tracePt t="43353" x="5486400" y="603250"/>
          <p14:tracePt t="43737" x="5486400" y="596900"/>
          <p14:tracePt t="43753" x="5473700" y="596900"/>
          <p14:tracePt t="43767" x="5461000" y="596900"/>
          <p14:tracePt t="43779" x="5441950" y="596900"/>
          <p14:tracePt t="43795" x="5410200" y="596900"/>
          <p14:tracePt t="43811" x="5384800" y="596900"/>
          <p14:tracePt t="43828" x="5365750" y="596900"/>
          <p14:tracePt t="44112" x="5365750" y="603250"/>
          <p14:tracePt t="44128" x="5365750" y="615950"/>
          <p14:tracePt t="44136" x="5365750" y="628650"/>
          <p14:tracePt t="44145" x="5365750" y="641350"/>
          <p14:tracePt t="44161" x="5365750" y="654050"/>
          <p14:tracePt t="44178" x="5365750" y="673100"/>
          <p14:tracePt t="44195" x="5365750" y="685800"/>
          <p14:tracePt t="44211" x="5365750" y="698500"/>
          <p14:tracePt t="44228" x="5365750" y="711200"/>
          <p14:tracePt t="44245" x="5359400" y="717550"/>
          <p14:tracePt t="44278" x="5353050" y="730250"/>
          <p14:tracePt t="44295" x="5353050" y="736600"/>
          <p14:tracePt t="44311" x="5353050" y="742950"/>
          <p14:tracePt t="44328" x="5346700" y="749300"/>
          <p14:tracePt t="44761" x="5346700" y="755650"/>
          <p14:tracePt t="44785" x="5346700" y="768350"/>
          <p14:tracePt t="44801" x="5346700" y="774700"/>
          <p14:tracePt t="44818" x="5346700" y="793750"/>
          <p14:tracePt t="44834" x="5353050" y="806450"/>
          <p14:tracePt t="44849" x="5365750" y="838200"/>
          <p14:tracePt t="44878" x="5372100" y="850900"/>
          <p14:tracePt t="44895" x="5378450" y="863600"/>
          <p14:tracePt t="44912" x="5384800" y="876300"/>
          <p14:tracePt t="44928" x="5391150" y="889000"/>
          <p14:tracePt t="44945" x="5391150" y="895350"/>
          <p14:tracePt t="44962" x="5397500" y="895350"/>
          <p14:tracePt t="44978" x="5397500" y="908050"/>
          <p14:tracePt t="44995" x="5403850" y="914400"/>
          <p14:tracePt t="45012" x="5403850" y="927100"/>
          <p14:tracePt t="45028" x="5416550" y="939800"/>
          <p14:tracePt t="45045" x="5416550" y="946150"/>
          <p14:tracePt t="45062" x="5422900" y="958850"/>
          <p14:tracePt t="45078" x="5435600" y="965200"/>
          <p14:tracePt t="45095" x="5435600" y="971550"/>
          <p14:tracePt t="45112" x="5448300" y="977900"/>
          <p14:tracePt t="45128" x="5461000" y="984250"/>
          <p14:tracePt t="45145" x="5473700" y="990600"/>
          <p14:tracePt t="45162" x="5486400" y="996950"/>
          <p14:tracePt t="45178" x="5499100" y="996950"/>
          <p14:tracePt t="45195" x="5505450" y="996950"/>
          <p14:tracePt t="45212" x="5524500" y="996950"/>
          <p14:tracePt t="45228" x="5543550" y="996950"/>
          <p14:tracePt t="45245" x="5556250" y="996950"/>
          <p14:tracePt t="45305" x="5562600" y="996950"/>
          <p14:tracePt t="45318" x="5568950" y="996950"/>
          <p14:tracePt t="45334" x="5568950" y="1003300"/>
          <p14:tracePt t="45697" x="5568950" y="1016000"/>
          <p14:tracePt t="46001" x="5562600" y="1009650"/>
          <p14:tracePt t="46041" x="5556250" y="1003300"/>
          <p14:tracePt t="46097" x="5549900" y="1003300"/>
          <p14:tracePt t="46110" x="5543550" y="1003300"/>
          <p14:tracePt t="46124" x="5530850" y="1003300"/>
          <p14:tracePt t="46139" x="5518150" y="1003300"/>
          <p14:tracePt t="46153" x="5492750" y="1003300"/>
          <p14:tracePt t="46162" x="5473700" y="1003300"/>
          <p14:tracePt t="46178" x="5461000" y="990600"/>
          <p14:tracePt t="46195" x="5454650" y="990600"/>
          <p14:tracePt t="46212" x="5441950" y="984250"/>
          <p14:tracePt t="46228" x="5435600" y="977900"/>
          <p14:tracePt t="46545" x="5429250" y="977900"/>
          <p14:tracePt t="46561" x="5416550" y="977900"/>
          <p14:tracePt t="46577" x="5410200" y="977900"/>
          <p14:tracePt t="46590" x="5403850" y="977900"/>
          <p14:tracePt t="46606" x="5391150" y="977900"/>
          <p14:tracePt t="46620" x="5384800" y="977900"/>
          <p14:tracePt t="46673" x="5372100" y="977900"/>
          <p14:tracePt t="46698" x="5365750" y="977900"/>
          <p14:tracePt t="46711" x="5359400" y="977900"/>
          <p14:tracePt t="46726" x="5353050" y="977900"/>
          <p14:tracePt t="46736" x="5346700" y="977900"/>
          <p14:tracePt t="46865" x="5346700" y="965200"/>
          <p14:tracePt t="46878" x="5353050" y="965200"/>
          <p14:tracePt t="46891" x="5416550" y="958850"/>
          <p14:tracePt t="46907" x="5435600" y="958850"/>
          <p14:tracePt t="46921" x="5461000" y="958850"/>
          <p14:tracePt t="46936" x="5480050" y="958850"/>
          <p14:tracePt t="46951" x="5486400" y="958850"/>
          <p14:tracePt t="46964" x="5492750" y="958850"/>
          <p14:tracePt t="49569" x="5505450" y="958850"/>
          <p14:tracePt t="49588" x="5511800" y="946150"/>
          <p14:tracePt t="50097" x="5511800" y="952500"/>
          <p14:tracePt t="50110" x="5511800" y="971550"/>
          <p14:tracePt t="50119" x="5511800" y="984250"/>
          <p14:tracePt t="50128" x="5524500" y="1003300"/>
          <p14:tracePt t="50145" x="5543550" y="1047750"/>
          <p14:tracePt t="50162" x="5549900" y="1085850"/>
          <p14:tracePt t="50178" x="5568950" y="1117600"/>
          <p14:tracePt t="50195" x="5588000" y="1168400"/>
          <p14:tracePt t="50212" x="5626100" y="1225550"/>
          <p14:tracePt t="50228" x="5683250" y="1295400"/>
          <p14:tracePt t="50245" x="5740400" y="1365250"/>
          <p14:tracePt t="50262" x="5784850" y="1422400"/>
          <p14:tracePt t="50278" x="5803900" y="1447800"/>
          <p14:tracePt t="50295" x="5803900" y="1466850"/>
          <p14:tracePt t="50312" x="5816600" y="1492250"/>
          <p14:tracePt t="50328" x="5816600" y="1536700"/>
          <p14:tracePt t="50345" x="5816600" y="1574800"/>
          <p14:tracePt t="50362" x="5791200" y="1619250"/>
          <p14:tracePt t="50378" x="5753100" y="1676400"/>
          <p14:tracePt t="50395" x="5715000" y="1727200"/>
          <p14:tracePt t="50412" x="5645150" y="1784350"/>
          <p14:tracePt t="50428" x="5575300" y="1828800"/>
          <p14:tracePt t="50445" x="5505450" y="1873250"/>
          <p14:tracePt t="50462" x="5473700" y="1898650"/>
          <p14:tracePt t="50478" x="5441950" y="1924050"/>
          <p14:tracePt t="50495" x="5429250" y="1936750"/>
          <p14:tracePt t="50511" x="5422900" y="1943100"/>
          <p14:tracePt t="50536" x="5416550" y="1943100"/>
          <p14:tracePt t="50568" x="5403850" y="1943100"/>
          <p14:tracePt t="50576" x="5391150" y="1949450"/>
          <p14:tracePt t="50586" x="5359400" y="1949450"/>
          <p14:tracePt t="50598" x="5334000" y="1949450"/>
          <p14:tracePt t="50612" x="5257800" y="1955800"/>
          <p14:tracePt t="50628" x="5156200" y="1987550"/>
          <p14:tracePt t="50645" x="5029200" y="2032000"/>
          <p14:tracePt t="50662" x="4895850" y="2076450"/>
          <p14:tracePt t="50678" x="4775200" y="2133600"/>
          <p14:tracePt t="50682" x="4737100" y="2159000"/>
          <p14:tracePt t="50695" x="4692650" y="2178050"/>
          <p14:tracePt t="50712" x="4572000" y="2235200"/>
          <p14:tracePt t="50729" x="4533900" y="2254250"/>
          <p14:tracePt t="50745" x="4451350" y="2273300"/>
          <p14:tracePt t="50762" x="4419600" y="2286000"/>
          <p14:tracePt t="50778" x="4400550" y="2286000"/>
          <p14:tracePt t="50795" x="4394200" y="2286000"/>
          <p14:tracePt t="50812" x="4387850" y="2286000"/>
          <p14:tracePt t="50833" x="4375150" y="2286000"/>
          <p14:tracePt t="50866" x="4368800" y="2286000"/>
          <p14:tracePt t="50874" x="4362450" y="2286000"/>
          <p14:tracePt t="50888" x="4337050" y="2286000"/>
          <p14:tracePt t="50898" x="4324350" y="2286000"/>
          <p14:tracePt t="50912" x="4311650" y="2286000"/>
          <p14:tracePt t="50928" x="4298950" y="2286000"/>
          <p14:tracePt t="50985" x="4292600" y="2286000"/>
          <p14:tracePt t="51001" x="4292600" y="2279650"/>
          <p14:tracePt t="51010" x="4292600" y="2273300"/>
          <p14:tracePt t="51025" x="4305300" y="2266950"/>
          <p14:tracePt t="51036" x="4305300" y="2260600"/>
          <p14:tracePt t="51046" x="4318000" y="2254250"/>
          <p14:tracePt t="51062" x="4356100" y="2241550"/>
          <p14:tracePt t="51078" x="4406900" y="2235200"/>
          <p14:tracePt t="51096" x="4483100" y="2222500"/>
          <p14:tracePt t="51112" x="4572000" y="2197100"/>
          <p14:tracePt t="51128" x="4660900" y="2184400"/>
          <p14:tracePt t="51145" x="4800600" y="2146300"/>
          <p14:tracePt t="51162" x="4927600" y="2095500"/>
          <p14:tracePt t="51178" x="5035550" y="2063750"/>
          <p14:tracePt t="51195" x="5099050" y="2044700"/>
          <p14:tracePt t="51212" x="5162550" y="2044700"/>
          <p14:tracePt t="51228" x="5200650" y="2044700"/>
          <p14:tracePt t="51245" x="5251450" y="2051050"/>
          <p14:tracePt t="51262" x="5295900" y="2076450"/>
          <p14:tracePt t="51278" x="5372100" y="2120900"/>
          <p14:tracePt t="51295" x="5454650" y="2159000"/>
          <p14:tracePt t="51312" x="5537200" y="2203450"/>
          <p14:tracePt t="51328" x="5575300" y="2235200"/>
          <p14:tracePt t="51345" x="5581650" y="2235200"/>
          <p14:tracePt t="51416" x="5575300" y="2235200"/>
          <p14:tracePt t="51426" x="5549900" y="2235200"/>
          <p14:tracePt t="51437" x="5530850" y="2228850"/>
          <p14:tracePt t="51451" x="5467350" y="2216150"/>
          <p14:tracePt t="51461" x="5441950" y="2203450"/>
          <p14:tracePt t="51478" x="5397500" y="2190750"/>
          <p14:tracePt t="51495" x="5340350" y="2171700"/>
          <p14:tracePt t="51512" x="5302250" y="2165350"/>
          <p14:tracePt t="51528" x="5194300" y="2127250"/>
          <p14:tracePt t="51545" x="5105400" y="2108200"/>
          <p14:tracePt t="51562" x="5022850" y="2095500"/>
          <p14:tracePt t="51578" x="4959350" y="2082800"/>
          <p14:tracePt t="51595" x="4914900" y="2082800"/>
          <p14:tracePt t="51611" x="4883150" y="2082800"/>
          <p14:tracePt t="51628" x="4857750" y="2082800"/>
          <p14:tracePt t="51645" x="4845050" y="2076450"/>
          <p14:tracePt t="51662" x="4819650" y="2076450"/>
          <p14:tracePt t="51678" x="4806950" y="2076450"/>
          <p14:tracePt t="51695" x="4794250" y="2070100"/>
          <p14:tracePt t="51712" x="4781550" y="2070100"/>
          <p14:tracePt t="51728" x="4743450" y="2063750"/>
          <p14:tracePt t="51745" x="4705350" y="2063750"/>
          <p14:tracePt t="51762" x="4673600" y="2063750"/>
          <p14:tracePt t="51779" x="4648200" y="2063750"/>
          <p14:tracePt t="51795" x="4635500" y="2063750"/>
          <p14:tracePt t="51812" x="4629150" y="2063750"/>
          <p14:tracePt t="51828" x="4622800" y="2070100"/>
          <p14:tracePt t="51845" x="4622800" y="2082800"/>
          <p14:tracePt t="51862" x="4622800" y="2089150"/>
          <p14:tracePt t="51879" x="4622800" y="2095500"/>
          <p14:tracePt t="51905" x="4622800" y="2101850"/>
          <p14:tracePt t="51916" x="4629150" y="2101850"/>
          <p14:tracePt t="51929" x="4679950" y="2101850"/>
          <p14:tracePt t="51945" x="4749800" y="2101850"/>
          <p14:tracePt t="51962" x="4794250" y="2076450"/>
          <p14:tracePt t="51978" x="4864100" y="2057400"/>
          <p14:tracePt t="51995" x="4933950" y="2025650"/>
          <p14:tracePt t="52012" x="4997450" y="1993900"/>
          <p14:tracePt t="52028" x="5060950" y="1974850"/>
          <p14:tracePt t="52045" x="5130800" y="1955800"/>
          <p14:tracePt t="52062" x="5194300" y="1949450"/>
          <p14:tracePt t="52078" x="5257800" y="1949450"/>
          <p14:tracePt t="52095" x="5314950" y="1949450"/>
          <p14:tracePt t="52112" x="5384800" y="1949450"/>
          <p14:tracePt t="52128" x="5492750" y="1955800"/>
          <p14:tracePt t="52145" x="5556250" y="1968500"/>
          <p14:tracePt t="52162" x="5588000" y="1974850"/>
          <p14:tracePt t="52178" x="5607050" y="1981200"/>
          <p14:tracePt t="52195" x="5619750" y="1987550"/>
          <p14:tracePt t="52273" x="5613400" y="1993900"/>
          <p14:tracePt t="52289" x="5600700" y="2000250"/>
          <p14:tracePt t="52302" x="5594350" y="2000250"/>
          <p14:tracePt t="52312" x="5568950" y="2006600"/>
          <p14:tracePt t="52329" x="5543550" y="2025650"/>
          <p14:tracePt t="52345" x="5524500" y="2025650"/>
          <p14:tracePt t="52379" x="5518150" y="2032000"/>
          <p14:tracePt t="52681" x="5511800" y="2032000"/>
          <p14:tracePt t="52691" x="5505450" y="2032000"/>
          <p14:tracePt t="52705" x="5499100" y="2025650"/>
          <p14:tracePt t="52717" x="5492750" y="2019300"/>
          <p14:tracePt t="52729" x="5467350" y="1993900"/>
          <p14:tracePt t="52745" x="5435600" y="1949450"/>
          <p14:tracePt t="52762" x="5416550" y="1898650"/>
          <p14:tracePt t="52778" x="5384800" y="1816100"/>
          <p14:tracePt t="52795" x="5346700" y="1746250"/>
          <p14:tracePt t="52812" x="5308600" y="1651000"/>
          <p14:tracePt t="52828" x="5270500" y="1562100"/>
          <p14:tracePt t="52845" x="5226050" y="1473200"/>
          <p14:tracePt t="52862" x="5181600" y="1397000"/>
          <p14:tracePt t="52878" x="5149850" y="1333500"/>
          <p14:tracePt t="52895" x="5130800" y="1308100"/>
          <p14:tracePt t="52912" x="5118100" y="1295400"/>
          <p14:tracePt t="53041" x="5118100" y="1308100"/>
          <p14:tracePt t="53054" x="5118100" y="1314450"/>
          <p14:tracePt t="53067" x="5137150" y="1333500"/>
          <p14:tracePt t="53078" x="5143500" y="1346200"/>
          <p14:tracePt t="53095" x="5156200" y="1352550"/>
          <p14:tracePt t="53112" x="5168900" y="1358900"/>
          <p14:tracePt t="53193" x="5168900" y="1365250"/>
          <p14:tracePt t="53217" x="5175250" y="1365250"/>
          <p14:tracePt t="53497" x="5181600" y="1371600"/>
          <p14:tracePt t="53514" x="5181600" y="1384300"/>
          <p14:tracePt t="53525" x="5181600" y="1397000"/>
          <p14:tracePt t="53537" x="5213350" y="1428750"/>
          <p14:tracePt t="53549" x="5213350" y="1441450"/>
          <p14:tracePt t="53562" x="5238750" y="1479550"/>
          <p14:tracePt t="53578" x="5257800" y="1511300"/>
          <p14:tracePt t="53595" x="5270500" y="1555750"/>
          <p14:tracePt t="53612" x="5295900" y="1587500"/>
          <p14:tracePt t="53628" x="5308600" y="1619250"/>
          <p14:tracePt t="53645" x="5327650" y="1638300"/>
          <p14:tracePt t="53662" x="5340350" y="1663700"/>
          <p14:tracePt t="53678" x="5353050" y="1682750"/>
          <p14:tracePt t="53682" x="5365750" y="1695450"/>
          <p14:tracePt t="53695" x="5378450" y="1714500"/>
          <p14:tracePt t="53712" x="5397500" y="1746250"/>
          <p14:tracePt t="53728" x="5410200" y="1771650"/>
          <p14:tracePt t="53745" x="5422900" y="1778000"/>
          <p14:tracePt t="53762" x="5422900" y="1784350"/>
          <p14:tracePt t="53833" x="5397500" y="1771650"/>
          <p14:tracePt t="53844" x="5378450" y="1739900"/>
          <p14:tracePt t="53856" x="5346700" y="1695450"/>
          <p14:tracePt t="53866" x="5327650" y="1651000"/>
          <p14:tracePt t="53878" x="5302250" y="1612900"/>
          <p14:tracePt t="53895" x="5264150" y="1543050"/>
          <p14:tracePt t="53912" x="5226050" y="1473200"/>
          <p14:tracePt t="53928" x="5219700" y="1403350"/>
          <p14:tracePt t="53945" x="5219700" y="1390650"/>
          <p14:tracePt t="53962" x="5219700" y="1384300"/>
          <p14:tracePt t="54257" x="5213350" y="1377950"/>
          <p14:tracePt t="54282" x="5213350" y="1384300"/>
          <p14:tracePt t="54291" x="5219700" y="1416050"/>
          <p14:tracePt t="54304" x="5283200" y="1504950"/>
          <p14:tracePt t="54316" x="5327650" y="1555750"/>
          <p14:tracePt t="54328" x="5372100" y="1606550"/>
          <p14:tracePt t="54345" x="5473700" y="1727200"/>
          <p14:tracePt t="54362" x="5530850" y="1809750"/>
          <p14:tracePt t="54378" x="5549900" y="1860550"/>
          <p14:tracePt t="54395" x="5549900" y="1892300"/>
          <p14:tracePt t="54412" x="5562600" y="1924050"/>
          <p14:tracePt t="54428" x="5568950" y="1943100"/>
          <p14:tracePt t="54445" x="5568950" y="1955800"/>
          <p14:tracePt t="54478" x="5568950" y="1962150"/>
          <p14:tracePt t="54504" x="5568950" y="1968500"/>
          <p14:tracePt t="54513" x="5568950" y="1981200"/>
          <p14:tracePt t="54528" x="5568950" y="2000250"/>
          <p14:tracePt t="54545" x="5568950" y="2019300"/>
          <p14:tracePt t="54562" x="5568950" y="2038350"/>
          <p14:tracePt t="54578" x="5568950" y="2076450"/>
          <p14:tracePt t="54595" x="5568950" y="2101850"/>
          <p14:tracePt t="54612" x="5568950" y="2120900"/>
          <p14:tracePt t="54628" x="5575300" y="2120900"/>
          <p14:tracePt t="54697" x="5568950" y="2089150"/>
          <p14:tracePt t="54707" x="5562600" y="2032000"/>
          <p14:tracePt t="54719" x="5537200" y="1987550"/>
          <p14:tracePt t="54729" x="5505450" y="1885950"/>
          <p14:tracePt t="54745" x="5480050" y="1797050"/>
          <p14:tracePt t="54762" x="5448300" y="1727200"/>
          <p14:tracePt t="54779" x="5435600" y="1682750"/>
          <p14:tracePt t="54795" x="5422900" y="1651000"/>
          <p14:tracePt t="54812" x="5403850" y="1631950"/>
          <p14:tracePt t="54828" x="5384800" y="1587500"/>
          <p14:tracePt t="54845" x="5359400" y="1555750"/>
          <p14:tracePt t="54862" x="5327650" y="1524000"/>
          <p14:tracePt t="54878" x="5308600" y="1504950"/>
          <p14:tracePt t="54895" x="5295900" y="1492250"/>
          <p14:tracePt t="54912" x="5289550" y="1485900"/>
          <p14:tracePt t="54929" x="5270500" y="1473200"/>
          <p14:tracePt t="54945" x="5251450" y="1473200"/>
          <p14:tracePt t="54962" x="5245100" y="1460500"/>
          <p14:tracePt t="54979" x="5232400" y="1447800"/>
          <p14:tracePt t="54995" x="5219700" y="1428750"/>
          <p14:tracePt t="55012" x="5213350" y="1422400"/>
          <p14:tracePt t="55029" x="5213350" y="1416050"/>
          <p14:tracePt t="55097" x="5213350" y="1409700"/>
          <p14:tracePt t="55121" x="5200650" y="1403350"/>
          <p14:tracePt t="55289" x="5200650" y="1409700"/>
          <p14:tracePt t="55300" x="5200650" y="1422400"/>
          <p14:tracePt t="55312" x="5200650" y="1466850"/>
          <p14:tracePt t="55328" x="5200650" y="1511300"/>
          <p14:tracePt t="55345" x="5226050" y="1581150"/>
          <p14:tracePt t="55362" x="5257800" y="1657350"/>
          <p14:tracePt t="55378" x="5295900" y="1746250"/>
          <p14:tracePt t="55395" x="5340350" y="1847850"/>
          <p14:tracePt t="55412" x="5391150" y="1930400"/>
          <p14:tracePt t="55428" x="5429250" y="2000250"/>
          <p14:tracePt t="55445" x="5461000" y="2032000"/>
          <p14:tracePt t="55464" x="5480050" y="2063750"/>
          <p14:tracePt t="55478" x="5492750" y="2082800"/>
          <p14:tracePt t="55495" x="5518150" y="2108200"/>
          <p14:tracePt t="55512" x="5530850" y="2127250"/>
          <p14:tracePt t="55528" x="5543550" y="2152650"/>
          <p14:tracePt t="55545" x="5549900" y="2165350"/>
          <p14:tracePt t="55578" x="5549900" y="2171700"/>
          <p14:tracePt t="57289" x="5556250" y="2171700"/>
          <p14:tracePt t="57305" x="5562600" y="2171700"/>
          <p14:tracePt t="57321" x="5568950" y="2171700"/>
          <p14:tracePt t="57641" x="5581650" y="2171700"/>
          <p14:tracePt t="57682" x="5588000" y="2171700"/>
          <p14:tracePt t="57692" x="5600700" y="2165350"/>
          <p14:tracePt t="57705" x="5626100" y="2165350"/>
          <p14:tracePt t="57713" x="5638800" y="2165350"/>
          <p14:tracePt t="57728" x="5670550" y="2165350"/>
          <p14:tracePt t="57745" x="5702300" y="2165350"/>
          <p14:tracePt t="57762" x="5721350" y="2165350"/>
          <p14:tracePt t="57778" x="5746750" y="2165350"/>
          <p14:tracePt t="57795" x="5778500" y="2165350"/>
          <p14:tracePt t="57812" x="5791200" y="2165350"/>
          <p14:tracePt t="57828" x="5803900" y="2165350"/>
          <p14:tracePt t="57845" x="5822950" y="2165350"/>
          <p14:tracePt t="57862" x="5842000" y="2165350"/>
          <p14:tracePt t="57878" x="5854700" y="2159000"/>
          <p14:tracePt t="57895" x="5867400" y="2152650"/>
          <p14:tracePt t="57912" x="5905500" y="2139950"/>
          <p14:tracePt t="57928" x="5937250" y="2133600"/>
          <p14:tracePt t="57945" x="5981700" y="2120900"/>
          <p14:tracePt t="57962" x="6019800" y="2120900"/>
          <p14:tracePt t="57978" x="6064250" y="2120900"/>
          <p14:tracePt t="57995" x="6096000" y="2120900"/>
          <p14:tracePt t="58012" x="6140450" y="2120900"/>
          <p14:tracePt t="58028" x="6216650" y="2101850"/>
          <p14:tracePt t="58045" x="6286500" y="2095500"/>
          <p14:tracePt t="58062" x="6350000" y="2082800"/>
          <p14:tracePt t="58078" x="6394450" y="2082800"/>
          <p14:tracePt t="58095" x="6419850" y="2082800"/>
          <p14:tracePt t="58112" x="6451600" y="2082800"/>
          <p14:tracePt t="58128" x="6477000" y="2082800"/>
          <p14:tracePt t="58145" x="6546850" y="2101850"/>
          <p14:tracePt t="58162" x="6610350" y="2114550"/>
          <p14:tracePt t="58178" x="6705600" y="2127250"/>
          <p14:tracePt t="58195" x="6819900" y="2127250"/>
          <p14:tracePt t="58212" x="6921500" y="2127250"/>
          <p14:tracePt t="58228" x="6972300" y="2133600"/>
          <p14:tracePt t="58245" x="7016750" y="2133600"/>
          <p14:tracePt t="58262" x="7035800" y="2133600"/>
          <p14:tracePt t="58278" x="7048500" y="2133600"/>
          <p14:tracePt t="58295" x="7061200" y="2133600"/>
          <p14:tracePt t="58312" x="7073900" y="2120900"/>
          <p14:tracePt t="58328" x="7086600" y="2120900"/>
          <p14:tracePt t="58345" x="7105650" y="2108200"/>
          <p14:tracePt t="58362" x="7124700" y="2095500"/>
          <p14:tracePt t="58378" x="7143750" y="2082800"/>
          <p14:tracePt t="58395" x="7156450" y="2076450"/>
          <p14:tracePt t="58428" x="7162800" y="2063750"/>
          <p14:tracePt t="58577" x="7162800" y="2057400"/>
          <p14:tracePt t="58825" x="7169150" y="2051050"/>
          <p14:tracePt t="58849" x="7181850" y="2051050"/>
          <p14:tracePt t="58969" x="7175500" y="2051050"/>
          <p14:tracePt t="58980" x="7156450" y="2051050"/>
          <p14:tracePt t="58995" x="7092950" y="2063750"/>
          <p14:tracePt t="59012" x="7029450" y="2076450"/>
          <p14:tracePt t="59028" x="7004050" y="2082800"/>
          <p14:tracePt t="59045" x="6985000" y="2095500"/>
          <p14:tracePt t="59062" x="6978650" y="2108200"/>
          <p14:tracePt t="59098" x="7004050" y="2108200"/>
          <p14:tracePt t="59110" x="7054850" y="2108200"/>
          <p14:tracePt t="59121" x="7156450" y="2101850"/>
          <p14:tracePt t="59128" x="7200900" y="2089150"/>
          <p14:tracePt t="59145" x="7289800" y="2082800"/>
          <p14:tracePt t="59162" x="7359650" y="2070100"/>
          <p14:tracePt t="59178" x="7410450" y="2051050"/>
          <p14:tracePt t="59195" x="7435850" y="2038350"/>
          <p14:tracePt t="59212" x="7448550" y="2038350"/>
          <p14:tracePt t="59250" x="7448550" y="2032000"/>
          <p14:tracePt t="59273" x="7454900" y="2032000"/>
          <p14:tracePt t="59287" x="7454900" y="2019300"/>
          <p14:tracePt t="59298" x="7454900" y="2012950"/>
          <p14:tracePt t="59312" x="7454900" y="2006600"/>
          <p14:tracePt t="59328" x="7461250" y="2000250"/>
          <p14:tracePt t="59345" x="7461250" y="1993900"/>
          <p14:tracePt t="59362" x="7467600" y="1981200"/>
          <p14:tracePt t="59378" x="7473950" y="1968500"/>
          <p14:tracePt t="59395" x="7493000" y="1930400"/>
          <p14:tracePt t="59412" x="7524750" y="1879600"/>
          <p14:tracePt t="59428" x="7543800" y="1847850"/>
          <p14:tracePt t="59445" x="7556500" y="1803400"/>
          <p14:tracePt t="59462" x="7569200" y="1752600"/>
          <p14:tracePt t="59478" x="7569200" y="1708150"/>
          <p14:tracePt t="59495" x="7569200" y="1644650"/>
          <p14:tracePt t="59512" x="7569200" y="1600200"/>
          <p14:tracePt t="59528" x="7562850" y="1562100"/>
          <p14:tracePt t="59545" x="7473950" y="1473200"/>
          <p14:tracePt t="59562" x="7378700" y="1428750"/>
          <p14:tracePt t="59578" x="7270750" y="1390650"/>
          <p14:tracePt t="59595" x="7150100" y="1352550"/>
          <p14:tracePt t="59612" x="7004050" y="1327150"/>
          <p14:tracePt t="59628" x="6889750" y="1314450"/>
          <p14:tracePt t="59645" x="6788150" y="1308100"/>
          <p14:tracePt t="59662" x="6699250" y="1308100"/>
          <p14:tracePt t="59678" x="6635750" y="1308100"/>
          <p14:tracePt t="59681" x="6597650" y="1308100"/>
          <p14:tracePt t="59695" x="6578600" y="1308100"/>
          <p14:tracePt t="59712" x="6521450" y="1327150"/>
          <p14:tracePt t="59728" x="6438900" y="1403350"/>
          <p14:tracePt t="59745" x="6362700" y="1485900"/>
          <p14:tracePt t="59762" x="6318250" y="1562100"/>
          <p14:tracePt t="59778" x="6242050" y="1651000"/>
          <p14:tracePt t="59795" x="6184900" y="1752600"/>
          <p14:tracePt t="59812" x="6159500" y="1828800"/>
          <p14:tracePt t="59828" x="6146800" y="1924050"/>
          <p14:tracePt t="59845" x="6146800" y="2032000"/>
          <p14:tracePt t="59862" x="6229350" y="2133600"/>
          <p14:tracePt t="59878" x="6375400" y="2216150"/>
          <p14:tracePt t="59895" x="6629400" y="2311400"/>
          <p14:tracePt t="59912" x="6946900" y="2374900"/>
          <p14:tracePt t="59928" x="7251700" y="2413000"/>
          <p14:tracePt t="59945" x="7626350" y="2425700"/>
          <p14:tracePt t="59962" x="7772400" y="2387600"/>
          <p14:tracePt t="59978" x="7829550" y="2317750"/>
          <p14:tracePt t="59995" x="7835900" y="2203450"/>
          <p14:tracePt t="60012" x="7835900" y="2070100"/>
          <p14:tracePt t="60028" x="7759700" y="1898650"/>
          <p14:tracePt t="60045" x="7620000" y="1714500"/>
          <p14:tracePt t="60062" x="7499350" y="1619250"/>
          <p14:tracePt t="60078" x="7385050" y="1555750"/>
          <p14:tracePt t="60095" x="7264400" y="1536700"/>
          <p14:tracePt t="60112" x="7156450" y="1517650"/>
          <p14:tracePt t="60128" x="7105650" y="1517650"/>
          <p14:tracePt t="60145" x="7080250" y="1517650"/>
          <p14:tracePt t="60162" x="7073900" y="1517650"/>
          <p14:tracePt t="60178" x="7061200" y="1524000"/>
          <p14:tracePt t="60195" x="7048500" y="1536700"/>
          <p14:tracePt t="60212" x="7048500" y="1543050"/>
          <p14:tracePt t="60228" x="7048500" y="1555750"/>
          <p14:tracePt t="60245" x="7048500" y="1562100"/>
          <p14:tracePt t="60279" x="7048500" y="1568450"/>
          <p14:tracePt t="60297" x="7048500" y="1574800"/>
          <p14:tracePt t="60312" x="7048500" y="1581150"/>
          <p14:tracePt t="60329" x="7054850" y="1587500"/>
          <p14:tracePt t="60346" x="7067550" y="1593850"/>
          <p14:tracePt t="60362" x="7080250" y="1593850"/>
          <p14:tracePt t="60378" x="7112000" y="1606550"/>
          <p14:tracePt t="60395" x="7150100" y="1612900"/>
          <p14:tracePt t="60412" x="7181850" y="1625600"/>
          <p14:tracePt t="60428" x="7213600" y="1631950"/>
          <p14:tracePt t="60445" x="7239000" y="1638300"/>
          <p14:tracePt t="60461" x="7277100" y="1651000"/>
          <p14:tracePt t="60478" x="7302500" y="1657350"/>
          <p14:tracePt t="60495" x="7321550" y="1670050"/>
          <p14:tracePt t="60511" x="7340600" y="1670050"/>
          <p14:tracePt t="60593" x="7340600" y="1676400"/>
          <p14:tracePt t="60602" x="7346950" y="1676400"/>
          <p14:tracePt t="60657" x="7346950" y="1682750"/>
          <p14:tracePt t="60689" x="7353300" y="1689100"/>
          <p14:tracePt t="60745" x="7359650" y="1695450"/>
          <p14:tracePt t="60769" x="7366000" y="1695450"/>
          <p14:tracePt t="60780" x="7366000" y="1701800"/>
          <p14:tracePt t="60795" x="7372350" y="1708150"/>
          <p14:tracePt t="60812" x="7378700" y="1714500"/>
          <p14:tracePt t="60828" x="7385050" y="1727200"/>
          <p14:tracePt t="60845" x="7385050" y="1739900"/>
          <p14:tracePt t="60862" x="7391400" y="1752600"/>
          <p14:tracePt t="60878" x="7397750" y="1765300"/>
          <p14:tracePt t="60895" x="7397750" y="1771650"/>
          <p14:tracePt t="60912" x="7397750" y="1784350"/>
          <p14:tracePt t="60928" x="7404100" y="1790700"/>
          <p14:tracePt t="60969" x="7404100" y="1797050"/>
          <p14:tracePt t="61225" x="7410450" y="1803400"/>
          <p14:tracePt t="61236" x="7410450" y="1809750"/>
          <p14:tracePt t="61246" x="7416800" y="1809750"/>
          <p14:tracePt t="61262" x="7423150" y="1816100"/>
          <p14:tracePt t="61279" x="7429500" y="1822450"/>
          <p14:tracePt t="61296" x="7442200" y="1822450"/>
          <p14:tracePt t="61312" x="7448550" y="1835150"/>
          <p14:tracePt t="61345" x="7454900" y="1841500"/>
          <p14:tracePt t="61379" x="7461250" y="1841500"/>
          <p14:tracePt t="61457" x="7467600" y="1841500"/>
          <p14:tracePt t="61513" x="7473950" y="1841500"/>
          <p14:tracePt t="61673" x="7480300" y="1841500"/>
          <p14:tracePt t="61684" x="7486650" y="1841500"/>
          <p14:tracePt t="61695" x="7493000" y="1841500"/>
          <p14:tracePt t="61712" x="7499350" y="1841500"/>
          <p14:tracePt t="61729" x="7512050" y="1841500"/>
          <p14:tracePt t="61745" x="7524750" y="1841500"/>
          <p14:tracePt t="61762" x="7531100" y="1841500"/>
          <p14:tracePt t="61779" x="7537450" y="1847850"/>
          <p14:tracePt t="61795" x="7550150" y="1854200"/>
          <p14:tracePt t="61825" x="7556500" y="1854200"/>
          <p14:tracePt t="61857" x="7569200" y="1854200"/>
          <p14:tracePt t="61873" x="7575550" y="1854200"/>
          <p14:tracePt t="61885" x="7581900" y="1854200"/>
          <p14:tracePt t="61895" x="7588250" y="1854200"/>
          <p14:tracePt t="61912" x="7607300" y="1854200"/>
          <p14:tracePt t="61928" x="7620000" y="1847850"/>
          <p14:tracePt t="62195" x="7626350" y="1847850"/>
          <p14:tracePt t="62273" x="7639050" y="1841500"/>
          <p14:tracePt t="62284" x="7645400" y="1841500"/>
          <p14:tracePt t="62295" x="7658100" y="1835150"/>
          <p14:tracePt t="62312" x="7664450" y="1835150"/>
          <p14:tracePt t="62329" x="7683500" y="1828800"/>
          <p14:tracePt t="62345" x="7683500" y="1822450"/>
          <p14:tracePt t="63129" x="7689850" y="1822450"/>
          <p14:tracePt t="63145" x="7689850" y="1816100"/>
          <p14:tracePt t="63313" x="7696200" y="1809750"/>
          <p14:tracePt t="63345" x="7702550" y="1803400"/>
          <p14:tracePt t="65345" x="7696200" y="1809750"/>
          <p14:tracePt t="65354" x="7689850" y="1816100"/>
          <p14:tracePt t="65366" x="7683500" y="1822450"/>
          <p14:tracePt t="65378" x="7664450" y="1866900"/>
          <p14:tracePt t="65395" x="7651750" y="1892300"/>
          <p14:tracePt t="65412" x="7632700" y="1936750"/>
          <p14:tracePt t="65428" x="7594600" y="2038350"/>
          <p14:tracePt t="65445" x="7531100" y="2152650"/>
          <p14:tracePt t="65461" x="7467600" y="2305050"/>
          <p14:tracePt t="65478" x="7378700" y="2476500"/>
          <p14:tracePt t="65495" x="7308850" y="2667000"/>
          <p14:tracePt t="65512" x="7219950" y="2921000"/>
          <p14:tracePt t="65528" x="7181850" y="3041650"/>
          <p14:tracePt t="65545" x="7162800" y="3117850"/>
          <p14:tracePt t="65562" x="7150100" y="3187700"/>
          <p14:tracePt t="65578" x="7143750" y="3232150"/>
          <p14:tracePt t="65595" x="7143750" y="3257550"/>
          <p14:tracePt t="65612" x="7143750" y="3270250"/>
          <p14:tracePt t="65628" x="7143750" y="3282950"/>
          <p14:tracePt t="65645" x="7143750" y="3295650"/>
          <p14:tracePt t="65662" x="7150100" y="3314700"/>
          <p14:tracePt t="65678" x="7175500" y="3359150"/>
          <p14:tracePt t="65695" x="7175500" y="3473450"/>
          <p14:tracePt t="65712" x="7175500" y="3587750"/>
          <p14:tracePt t="65728" x="7169150" y="3727450"/>
          <p14:tracePt t="65745" x="7124700" y="3886200"/>
          <p14:tracePt t="65762" x="7080250" y="4057650"/>
          <p14:tracePt t="65778" x="7061200" y="4171950"/>
          <p14:tracePt t="65795" x="7061200" y="4203700"/>
          <p14:tracePt t="65812" x="7061200" y="4210050"/>
          <p14:tracePt t="65897" x="7067550" y="4210050"/>
          <p14:tracePt t="65914" x="7073900" y="4210050"/>
          <p14:tracePt t="65923" x="7080250" y="4210050"/>
          <p14:tracePt t="65961" x="7092950" y="4210050"/>
          <p14:tracePt t="66033" x="7099300" y="4203700"/>
          <p14:tracePt t="66209" x="7105650" y="4203700"/>
          <p14:tracePt t="66609" x="7105650" y="4197350"/>
          <p14:tracePt t="66618" x="7118350" y="4191000"/>
          <p14:tracePt t="66633" x="7118350" y="4171950"/>
          <p14:tracePt t="66645" x="7124700" y="4165600"/>
          <p14:tracePt t="66662" x="7131050" y="4146550"/>
          <p14:tracePt t="66678" x="7150100" y="4121150"/>
          <p14:tracePt t="66696" x="7162800" y="4095750"/>
          <p14:tracePt t="66712" x="7162800" y="4089400"/>
          <p14:tracePt t="66729" x="7169150" y="4076700"/>
          <p14:tracePt t="66745" x="7175500" y="4070350"/>
          <p14:tracePt t="66785" x="7181850" y="4057650"/>
          <p14:tracePt t="66825" x="7181850" y="4051300"/>
          <p14:tracePt t="66834" x="7181850" y="4044950"/>
          <p14:tracePt t="66845" x="7188200" y="4038600"/>
          <p14:tracePt t="66862" x="7194550" y="4025900"/>
          <p14:tracePt t="66878" x="7194550" y="4019550"/>
          <p14:tracePt t="66912" x="7194550" y="4013200"/>
          <p14:tracePt t="66929" x="7207250" y="4006850"/>
          <p14:tracePt t="66961" x="7207250" y="4000500"/>
          <p14:tracePt t="67041" x="7207250" y="3994150"/>
          <p14:tracePt t="67050" x="7207250" y="3987800"/>
          <p14:tracePt t="67062" x="7207250" y="3975100"/>
          <p14:tracePt t="67079" x="7226300" y="3956050"/>
          <p14:tracePt t="67096" x="7232650" y="3917950"/>
          <p14:tracePt t="67112" x="7239000" y="3905250"/>
          <p14:tracePt t="67128" x="7245350" y="3873500"/>
          <p14:tracePt t="67145" x="7283450" y="3752850"/>
          <p14:tracePt t="67162" x="7334250" y="3625850"/>
          <p14:tracePt t="67178" x="7366000" y="3524250"/>
          <p14:tracePt t="67195" x="7391400" y="3429000"/>
          <p14:tracePt t="67212" x="7404100" y="3403600"/>
          <p14:tracePt t="67228" x="7404100" y="3384550"/>
          <p14:tracePt t="67353" x="7404100" y="3390900"/>
          <p14:tracePt t="67409" x="7416800" y="3384550"/>
          <p14:tracePt t="67421" x="7480300" y="3346450"/>
          <p14:tracePt t="67433" x="7708900" y="3206750"/>
          <p14:tracePt t="67448" x="8064500" y="2927350"/>
          <p14:tracePt t="67467" x="8401050" y="2597150"/>
          <p14:tracePt t="67478" x="8540750" y="2432050"/>
          <p14:tracePt t="67495" x="8731250" y="2152650"/>
          <p14:tracePt t="67512" x="8788400" y="2019300"/>
          <p14:tracePt t="67528" x="8794750" y="1993900"/>
          <p14:tracePt t="67545" x="8794750" y="1981200"/>
          <p14:tracePt t="67562" x="8769350" y="1974850"/>
          <p14:tracePt t="67578" x="8699500" y="1962150"/>
          <p14:tracePt t="67595" x="8623300" y="1962150"/>
          <p14:tracePt t="67612" x="8553450" y="1962150"/>
          <p14:tracePt t="67629" x="8496300" y="1962150"/>
          <p14:tracePt t="67645" x="8458200" y="1974850"/>
          <p14:tracePt t="67662" x="8432800" y="1981200"/>
          <p14:tracePt t="67679" x="8420100" y="1987550"/>
          <p14:tracePt t="67696" x="8401050" y="2070100"/>
          <p14:tracePt t="67712" x="8401050" y="2146300"/>
          <p14:tracePt t="67728" x="8401050" y="2355850"/>
          <p14:tracePt t="67745" x="8394700" y="2501900"/>
          <p14:tracePt t="67762" x="8375650" y="2641600"/>
          <p14:tracePt t="67779" x="8362950" y="2813050"/>
          <p14:tracePt t="67795" x="8337550" y="3016250"/>
          <p14:tracePt t="67812" x="8337550" y="3200400"/>
          <p14:tracePt t="67828" x="8337550" y="3327400"/>
          <p14:tracePt t="67845" x="8337550" y="3384550"/>
          <p14:tracePt t="67862" x="8337550" y="3422650"/>
          <p14:tracePt t="67879" x="8337550" y="3448050"/>
          <p14:tracePt t="67895" x="8337550" y="3460750"/>
          <p14:tracePt t="67912" x="8337550" y="3479800"/>
          <p14:tracePt t="67928" x="8337550" y="3492500"/>
          <p14:tracePt t="67945" x="8337550" y="3524250"/>
          <p14:tracePt t="67962" x="8318500" y="3562350"/>
          <p14:tracePt t="67979" x="8293100" y="3613150"/>
          <p14:tracePt t="67995" x="8274050" y="3638550"/>
          <p14:tracePt t="68012" x="8261350" y="3657600"/>
          <p14:tracePt t="68369" x="8261350" y="3651250"/>
          <p14:tracePt t="68379" x="8261350" y="3644900"/>
          <p14:tracePt t="68395" x="8248650" y="3632200"/>
          <p14:tracePt t="68417" x="8248650" y="3625850"/>
          <p14:tracePt t="68809" x="8248650" y="3619500"/>
          <p14:tracePt t="68819" x="8248650" y="3613150"/>
          <p14:tracePt t="68829" x="8248650" y="3606800"/>
          <p14:tracePt t="68849" x="8248650" y="3594100"/>
          <p14:tracePt t="68913" x="8248650" y="3587750"/>
          <p14:tracePt t="68924" x="8248650" y="3581400"/>
          <p14:tracePt t="68935" x="8248650" y="3568700"/>
          <p14:tracePt t="68945" x="8235950" y="3549650"/>
          <p14:tracePt t="68962" x="8235950" y="3543300"/>
          <p14:tracePt t="68995" x="8235950" y="3530600"/>
          <p14:tracePt t="69028" x="8235950" y="3524250"/>
          <p14:tracePt t="69137" x="8223250" y="3530600"/>
          <p14:tracePt t="69161" x="8223250" y="3536950"/>
          <p14:tracePt t="69713" x="8216900" y="3549650"/>
          <p14:tracePt t="69730" x="8216900" y="3556000"/>
          <p14:tracePt t="69741" x="8210550" y="3556000"/>
          <p14:tracePt t="69754" x="8210550" y="3568700"/>
          <p14:tracePt t="69766" x="8210550" y="3575050"/>
          <p14:tracePt t="69778" x="8204200" y="3587750"/>
          <p14:tracePt t="69812" x="8204200" y="3594100"/>
          <p14:tracePt t="69921" x="8197850" y="3606800"/>
          <p14:tracePt t="69945" x="8191500" y="3619500"/>
          <p14:tracePt t="69961" x="8185150" y="3632200"/>
          <p14:tracePt t="69972" x="8185150" y="3638550"/>
          <p14:tracePt t="69983" x="8185150" y="3644900"/>
          <p14:tracePt t="69995" x="8178800" y="3651250"/>
          <p14:tracePt t="70012" x="8178800" y="3657600"/>
          <p14:tracePt t="70029" x="8178800" y="3663950"/>
          <p14:tracePt t="70057" x="8178800" y="3676650"/>
          <p14:tracePt t="70068" x="8172450" y="3695700"/>
          <p14:tracePt t="70078" x="8166100" y="3702050"/>
          <p14:tracePt t="70096" x="8147050" y="3790950"/>
          <p14:tracePt t="70112" x="8140700" y="3829050"/>
          <p14:tracePt t="70129" x="8089900" y="4019550"/>
          <p14:tracePt t="70145" x="8051800" y="4171950"/>
          <p14:tracePt t="70162" x="8026400" y="4330700"/>
          <p14:tracePt t="70178" x="8026400" y="4464050"/>
          <p14:tracePt t="70195" x="8026400" y="4584700"/>
          <p14:tracePt t="70212" x="8026400" y="4699000"/>
          <p14:tracePt t="70228" x="8026400" y="4794250"/>
          <p14:tracePt t="70245" x="8026400" y="4870450"/>
          <p14:tracePt t="70261" x="8026400" y="4940300"/>
          <p14:tracePt t="70278" x="8020050" y="4984750"/>
          <p14:tracePt t="70295" x="8007350" y="5016500"/>
          <p14:tracePt t="70312" x="8007350" y="5035550"/>
          <p14:tracePt t="70328" x="8007350" y="5041900"/>
          <p14:tracePt t="70377" x="8007350" y="5048250"/>
          <p14:tracePt t="70387" x="8007350" y="5054600"/>
          <p14:tracePt t="70408" x="8026400" y="5067300"/>
          <p14:tracePt t="70416" x="8032750" y="5067300"/>
          <p14:tracePt t="70428" x="8051800" y="5080000"/>
          <p14:tracePt t="70445" x="8089900" y="5118100"/>
          <p14:tracePt t="70462" x="8121650" y="5143500"/>
          <p14:tracePt t="70478" x="8134350" y="5175250"/>
          <p14:tracePt t="70495" x="8140700" y="5232400"/>
          <p14:tracePt t="70512" x="8140700" y="5302250"/>
          <p14:tracePt t="70528" x="8140700" y="5429250"/>
          <p14:tracePt t="70545" x="8140700" y="5524500"/>
          <p14:tracePt t="70562" x="8134350" y="5594350"/>
          <p14:tracePt t="70579" x="8121650" y="5657850"/>
          <p14:tracePt t="70595" x="8121650" y="5702300"/>
          <p14:tracePt t="70612" x="8121650" y="5715000"/>
          <p14:tracePt t="70629" x="8121650" y="5740400"/>
          <p14:tracePt t="70645" x="8121650" y="5746750"/>
          <p14:tracePt t="70662" x="8121650" y="5753100"/>
          <p14:tracePt t="70689" x="8121650" y="5759450"/>
          <p14:tracePt t="70714" x="8121650" y="5765800"/>
          <p14:tracePt t="70730" x="8121650" y="5772150"/>
          <p14:tracePt t="70809" x="8115300" y="5772150"/>
          <p14:tracePt t="70849" x="8115300" y="5784850"/>
          <p14:tracePt t="70866" x="8108950" y="5791200"/>
          <p14:tracePt t="70882" x="8108950" y="5797550"/>
          <p14:tracePt t="70905" x="8102600" y="5816600"/>
          <p14:tracePt t="71585" x="8108950" y="5816600"/>
          <p14:tracePt t="71595" x="8115300" y="5816600"/>
          <p14:tracePt t="71612" x="8128000" y="5797550"/>
          <p14:tracePt t="71629" x="8147050" y="5746750"/>
          <p14:tracePt t="71645" x="8159750" y="5670550"/>
          <p14:tracePt t="71662" x="8178800" y="5524500"/>
          <p14:tracePt t="71679" x="8185150" y="5334000"/>
          <p14:tracePt t="71696" x="8185150" y="5105400"/>
          <p14:tracePt t="71699" x="8185150" y="4978400"/>
          <p14:tracePt t="71712" x="8185150" y="4826000"/>
          <p14:tracePt t="71728" x="8185150" y="4102100"/>
          <p14:tracePt t="71745" x="8178800" y="3549650"/>
          <p14:tracePt t="71762" x="8134350" y="3003550"/>
          <p14:tracePt t="71778" x="8134350" y="2540000"/>
          <p14:tracePt t="71795" x="8134350" y="2190750"/>
          <p14:tracePt t="71812" x="8134350" y="1879600"/>
          <p14:tracePt t="71828" x="8134350" y="1727200"/>
          <p14:tracePt t="71845" x="8134350" y="1631950"/>
          <p14:tracePt t="71862" x="8121650" y="1606550"/>
          <p14:tracePt t="71879" x="8121650" y="1593850"/>
          <p14:tracePt t="71912" x="8115300" y="1581150"/>
          <p14:tracePt t="71928" x="8102600" y="1581150"/>
          <p14:tracePt t="71945" x="8070850" y="1568450"/>
          <p14:tracePt t="71962" x="8020050" y="1536700"/>
          <p14:tracePt t="71978" x="7943850" y="1460500"/>
          <p14:tracePt t="71995" x="7874000" y="1352550"/>
          <p14:tracePt t="72012" x="7804150" y="1219200"/>
          <p14:tracePt t="72028" x="7759700" y="1111250"/>
          <p14:tracePt t="72045" x="7740650" y="1047750"/>
          <p14:tracePt t="72062" x="7740650" y="1035050"/>
          <p14:tracePt t="72105" x="7734300" y="1028700"/>
          <p14:tracePt t="72121" x="7727950" y="1047750"/>
          <p14:tracePt t="72133" x="7708900" y="1085850"/>
          <p14:tracePt t="72145" x="7677150" y="1149350"/>
          <p14:tracePt t="72162" x="7670800" y="1174750"/>
          <p14:tracePt t="72179" x="7658100" y="1219200"/>
          <p14:tracePt t="72195" x="7645400" y="1257300"/>
          <p14:tracePt t="72200" x="7645400" y="1276350"/>
          <p14:tracePt t="72212" x="7645400" y="1301750"/>
          <p14:tracePt t="72229" x="7645400" y="1352550"/>
          <p14:tracePt t="72245" x="7645400" y="1422400"/>
          <p14:tracePt t="72262" x="7645400" y="1492250"/>
          <p14:tracePt t="72279" x="7645400" y="1555750"/>
          <p14:tracePt t="72295" x="7626350" y="1631950"/>
          <p14:tracePt t="72312" x="7607300" y="1752600"/>
          <p14:tracePt t="72328" x="7569200" y="1968500"/>
          <p14:tracePt t="72346" x="7562850" y="2101850"/>
          <p14:tracePt t="72362" x="7531100" y="2260600"/>
          <p14:tracePt t="72379" x="7524750" y="2368550"/>
          <p14:tracePt t="72395" x="7512050" y="2451100"/>
          <p14:tracePt t="72412" x="7493000" y="2540000"/>
          <p14:tracePt t="72429" x="7486650" y="2635250"/>
          <p14:tracePt t="72445" x="7461250" y="2711450"/>
          <p14:tracePt t="72462" x="7435850" y="2787650"/>
          <p14:tracePt t="72478" x="7410450" y="2857500"/>
          <p14:tracePt t="72496" x="7378700" y="2978150"/>
          <p14:tracePt t="72512" x="7359650" y="3016250"/>
          <p14:tracePt t="72529" x="7321550" y="3111500"/>
          <p14:tracePt t="72545" x="7258050" y="3276600"/>
          <p14:tracePt t="72562" x="7200900" y="3371850"/>
          <p14:tracePt t="72579" x="7175500" y="3473450"/>
          <p14:tracePt t="72595" x="7143750" y="3575050"/>
          <p14:tracePt t="72612" x="7118350" y="3676650"/>
          <p14:tracePt t="72629" x="7086600" y="3778250"/>
          <p14:tracePt t="72645" x="7061200" y="3860800"/>
          <p14:tracePt t="72662" x="7042150" y="3930650"/>
          <p14:tracePt t="72679" x="7010400" y="3981450"/>
          <p14:tracePt t="72696" x="6997700" y="4006850"/>
          <p14:tracePt t="72699" x="6997700" y="4013200"/>
          <p14:tracePt t="72712" x="6972300" y="4038600"/>
          <p14:tracePt t="72745" x="6946900" y="4076700"/>
          <p14:tracePt t="72762" x="6934200" y="4095750"/>
          <p14:tracePt t="72779" x="6927850" y="4114800"/>
          <p14:tracePt t="72795" x="6921500" y="4121150"/>
          <p14:tracePt t="72812" x="6921500" y="4127500"/>
          <p14:tracePt t="72905" x="6921500" y="4114800"/>
          <p14:tracePt t="72913" x="6921500" y="4102100"/>
          <p14:tracePt t="72928" x="6921500" y="4089400"/>
          <p14:tracePt t="72945" x="6921500" y="4044950"/>
          <p14:tracePt t="72962" x="6927850" y="3994150"/>
          <p14:tracePt t="72979" x="6946900" y="3911600"/>
          <p14:tracePt t="72995" x="6953250" y="3835400"/>
          <p14:tracePt t="73012" x="6953250" y="3765550"/>
          <p14:tracePt t="73029" x="6953250" y="3727450"/>
          <p14:tracePt t="73045" x="6953250" y="3714750"/>
          <p14:tracePt t="73062" x="6953250" y="3708400"/>
          <p14:tracePt t="73096" x="6934200" y="3708400"/>
          <p14:tracePt t="73112" x="6896100" y="3708400"/>
          <p14:tracePt t="73129" x="6832600" y="3752850"/>
          <p14:tracePt t="73145" x="6762750" y="3803650"/>
          <p14:tracePt t="73162" x="6711950" y="3860800"/>
          <p14:tracePt t="73179" x="6680200" y="3892550"/>
          <p14:tracePt t="73195" x="6654800" y="3917950"/>
          <p14:tracePt t="73212" x="6648450" y="3930650"/>
          <p14:tracePt t="73217" x="6648450" y="3937000"/>
          <p14:tracePt t="73229" x="6648450" y="3949700"/>
          <p14:tracePt t="73245" x="6648450" y="3962400"/>
          <p14:tracePt t="73262" x="6648450" y="3975100"/>
          <p14:tracePt t="73278" x="6654800" y="3987800"/>
          <p14:tracePt t="73295" x="6667500" y="3994150"/>
          <p14:tracePt t="73312" x="6705600" y="4006850"/>
          <p14:tracePt t="73328" x="6788150" y="4038600"/>
          <p14:tracePt t="73345" x="6908800" y="4044950"/>
          <p14:tracePt t="73362" x="7029450" y="4064000"/>
          <p14:tracePt t="73378" x="7131050" y="4064000"/>
          <p14:tracePt t="73395" x="7213600" y="4064000"/>
          <p14:tracePt t="73412" x="7270750" y="4064000"/>
          <p14:tracePt t="73428" x="7289800" y="4057650"/>
          <p14:tracePt t="73445" x="7296150" y="4038600"/>
          <p14:tracePt t="73462" x="7296150" y="4013200"/>
          <p14:tracePt t="73478" x="7296150" y="3975100"/>
          <p14:tracePt t="73495" x="7283450" y="3937000"/>
          <p14:tracePt t="73512" x="7226300" y="3860800"/>
          <p14:tracePt t="73528" x="7156450" y="3803650"/>
          <p14:tracePt t="73545" x="7067550" y="3759200"/>
          <p14:tracePt t="73562" x="6991350" y="3727450"/>
          <p14:tracePt t="73578" x="6934200" y="3714750"/>
          <p14:tracePt t="73595" x="6896100" y="3714750"/>
          <p14:tracePt t="73612" x="6877050" y="3714750"/>
          <p14:tracePt t="73628" x="6864350" y="3714750"/>
          <p14:tracePt t="73645" x="6851650" y="3721100"/>
          <p14:tracePt t="73662" x="6838950" y="3752850"/>
          <p14:tracePt t="73678" x="6826250" y="3797300"/>
          <p14:tracePt t="73695" x="6826250" y="3835400"/>
          <p14:tracePt t="73697" x="6826250" y="3854450"/>
          <p14:tracePt t="73712" x="6826250" y="3892550"/>
          <p14:tracePt t="73728" x="6826250" y="3911600"/>
          <p14:tracePt t="73745" x="6826250" y="3924300"/>
          <p14:tracePt t="73762" x="6826250" y="3943350"/>
          <p14:tracePt t="73778" x="6845300" y="3956050"/>
          <p14:tracePt t="73795" x="6877050" y="3962400"/>
          <p14:tracePt t="73812" x="6921500" y="3968750"/>
          <p14:tracePt t="73828" x="6972300" y="3981450"/>
          <p14:tracePt t="73845" x="7016750" y="3981450"/>
          <p14:tracePt t="73862" x="7054850" y="3987800"/>
          <p14:tracePt t="73878" x="7067550" y="3987800"/>
          <p14:tracePt t="75377" x="7054850" y="3987800"/>
          <p14:tracePt t="75425" x="7054850" y="3994150"/>
          <p14:tracePt t="75441" x="7080250" y="3994150"/>
          <p14:tracePt t="75454" x="7086600" y="3994150"/>
          <p14:tracePt t="75462" x="7112000" y="3994150"/>
          <p14:tracePt t="75478" x="7137400" y="3987800"/>
          <p14:tracePt t="75495" x="7169150" y="3987800"/>
          <p14:tracePt t="75512" x="7181850" y="3981450"/>
          <p14:tracePt t="75601" x="7175500" y="3981450"/>
          <p14:tracePt t="75610" x="7169150" y="3981450"/>
          <p14:tracePt t="75620" x="7162800" y="3981450"/>
          <p14:tracePt t="75634" x="7156450" y="3987800"/>
          <p14:tracePt t="75645" x="7150100" y="3987800"/>
          <p14:tracePt t="75662" x="7137400" y="4000500"/>
          <p14:tracePt t="75679" x="7124700" y="4013200"/>
          <p14:tracePt t="75696" x="7118350" y="4025900"/>
          <p14:tracePt t="75715" x="7118350" y="4032250"/>
          <p14:tracePt t="75728" x="7118350" y="4038600"/>
          <p14:tracePt t="75745" x="7112000" y="4044950"/>
          <p14:tracePt t="75762" x="7105650" y="4044950"/>
          <p14:tracePt t="75779" x="7099300" y="4057650"/>
          <p14:tracePt t="75796" x="7092950" y="4057650"/>
          <p14:tracePt t="76001" x="7092950" y="4051300"/>
          <p14:tracePt t="76449" x="7092950" y="4044950"/>
          <p14:tracePt t="76593" x="7092950" y="4032250"/>
          <p14:tracePt t="76609" x="7086600" y="4025900"/>
          <p14:tracePt t="76625" x="7086600" y="4019550"/>
          <p14:tracePt t="76641" x="7086600" y="4013200"/>
          <p14:tracePt t="76652" x="7086600" y="4006850"/>
          <p14:tracePt t="76666" x="7086600" y="4000500"/>
          <p14:tracePt t="76682" x="7086600" y="3994150"/>
          <p14:tracePt t="76921" x="7073900" y="4000500"/>
          <p14:tracePt t="76930" x="7067550" y="4006850"/>
          <p14:tracePt t="76946" x="7061200" y="4019550"/>
          <p14:tracePt t="76962" x="7048500" y="4044950"/>
          <p14:tracePt t="76979" x="7042150" y="4051300"/>
          <p14:tracePt t="76995" x="7042150" y="4064000"/>
          <p14:tracePt t="77012" x="7042150" y="4070350"/>
          <p14:tracePt t="77105" x="7042150" y="4057650"/>
          <p14:tracePt t="77114" x="7048500" y="4044950"/>
          <p14:tracePt t="77129" x="7054850" y="4025900"/>
          <p14:tracePt t="77145" x="7086600" y="3981450"/>
          <p14:tracePt t="77162" x="7099300" y="3956050"/>
          <p14:tracePt t="77179" x="7105650" y="3949700"/>
          <p14:tracePt t="77401" x="7105650" y="3943350"/>
          <p14:tracePt t="77417" x="7118350" y="3943350"/>
          <p14:tracePt t="77426" x="7124700" y="3943350"/>
          <p14:tracePt t="77437" x="7150100" y="3930650"/>
          <p14:tracePt t="77451" x="7207250" y="3905250"/>
          <p14:tracePt t="77462" x="7239000" y="3886200"/>
          <p14:tracePt t="77478" x="7327900" y="3848100"/>
          <p14:tracePt t="77495" x="7435850" y="3790950"/>
          <p14:tracePt t="77512" x="7575550" y="3727450"/>
          <p14:tracePt t="77528" x="7651750" y="3651250"/>
          <p14:tracePt t="77545" x="7708900" y="3587750"/>
          <p14:tracePt t="77561" x="7766050" y="3517900"/>
          <p14:tracePt t="77578" x="7829550" y="3435350"/>
          <p14:tracePt t="77595" x="7893050" y="3365500"/>
          <p14:tracePt t="77611" x="7956550" y="3308350"/>
          <p14:tracePt t="77628" x="8026400" y="3257550"/>
          <p14:tracePt t="77645" x="8089900" y="3213100"/>
          <p14:tracePt t="77661" x="8128000" y="3187700"/>
          <p14:tracePt t="77678" x="8166100" y="3168650"/>
          <p14:tracePt t="77695" x="8197850" y="3155950"/>
          <p14:tracePt t="77697" x="8204200" y="3155950"/>
          <p14:tracePt t="77711" x="8210550" y="3149600"/>
          <p14:tracePt t="77728" x="8223250" y="3149600"/>
          <p14:tracePt t="77849" x="8223250" y="3155950"/>
          <p14:tracePt t="77859" x="8223250" y="3168650"/>
          <p14:tracePt t="77872" x="8210550" y="3194050"/>
          <p14:tracePt t="77884" x="8210550" y="3200400"/>
          <p14:tracePt t="77896" x="8178800" y="3232150"/>
          <p14:tracePt t="77912" x="8159750" y="3263900"/>
          <p14:tracePt t="77929" x="8134350" y="3295650"/>
          <p14:tracePt t="77945" x="8121650" y="3308350"/>
          <p14:tracePt t="77962" x="8115300" y="3321050"/>
          <p14:tracePt t="77979" x="8108950" y="3321050"/>
          <p14:tracePt t="78012" x="8102600" y="3327400"/>
          <p14:tracePt t="78029" x="8089900" y="3333750"/>
          <p14:tracePt t="78045" x="8083550" y="3340100"/>
          <p14:tracePt t="78062" x="8064500" y="3359150"/>
          <p14:tracePt t="78078" x="8051800" y="3359150"/>
          <p14:tracePt t="78095" x="8045450" y="3371850"/>
          <p14:tracePt t="78161" x="8039100" y="3371850"/>
          <p14:tracePt t="78171" x="8032750" y="3371850"/>
          <p14:tracePt t="78184" x="8013700" y="3384550"/>
          <p14:tracePt t="78195" x="8001000" y="3384550"/>
          <p14:tracePt t="78200" x="7975600" y="3403600"/>
          <p14:tracePt t="78212" x="7950200" y="3416300"/>
          <p14:tracePt t="78229" x="7886700" y="3454400"/>
          <p14:tracePt t="78245" x="7785100" y="3492500"/>
          <p14:tracePt t="78262" x="7696200" y="3543300"/>
          <p14:tracePt t="78279" x="7575550" y="3613150"/>
          <p14:tracePt t="78295" x="7480300" y="3657600"/>
          <p14:tracePt t="78312" x="7416800" y="3689350"/>
          <p14:tracePt t="78328" x="7404100" y="3702050"/>
          <p14:tracePt t="78362" x="7397750" y="3714750"/>
          <p14:tracePt t="78379" x="7391400" y="3714750"/>
          <p14:tracePt t="78395" x="7391400" y="3721100"/>
          <p14:tracePt t="78412" x="7385050" y="3727450"/>
          <p14:tracePt t="78429" x="7378700" y="3733800"/>
          <p14:tracePt t="78445" x="7372350" y="3740150"/>
          <p14:tracePt t="78462" x="7372350" y="3746500"/>
          <p14:tracePt t="78479" x="7359650" y="3759200"/>
          <p14:tracePt t="78496" x="7302500" y="3829050"/>
          <p14:tracePt t="78512" x="7264400" y="3867150"/>
          <p14:tracePt t="78528" x="7194550" y="3924300"/>
          <p14:tracePt t="78545" x="7169150" y="3949700"/>
          <p14:tracePt t="78562" x="7156450" y="3962400"/>
          <p14:tracePt t="78578" x="7150100" y="3975100"/>
          <p14:tracePt t="78595" x="7143750" y="3981450"/>
          <p14:tracePt t="78612" x="7137400" y="3994150"/>
          <p14:tracePt t="78628" x="7131050" y="4006850"/>
          <p14:tracePt t="78645" x="7124700" y="4013200"/>
          <p14:tracePt t="78662" x="7118350" y="4025900"/>
          <p14:tracePt t="78679" x="7105650" y="4044950"/>
          <p14:tracePt t="78695" x="7086600" y="4070350"/>
          <p14:tracePt t="78697" x="7080250" y="4083050"/>
          <p14:tracePt t="78712" x="7061200" y="4102100"/>
          <p14:tracePt t="78728" x="7042150" y="4140200"/>
          <p14:tracePt t="78745" x="7023100" y="4159250"/>
          <p14:tracePt t="78762" x="7010400" y="4184650"/>
          <p14:tracePt t="78778" x="7004050" y="4191000"/>
          <p14:tracePt t="78795" x="6985000" y="4210050"/>
          <p14:tracePt t="78812" x="6965950" y="4229100"/>
          <p14:tracePt t="78828" x="6959600" y="4235450"/>
          <p14:tracePt t="78845" x="6953250" y="4241800"/>
          <p14:tracePt t="78921" x="6946900" y="4241800"/>
          <p14:tracePt t="78930" x="6940550" y="4241800"/>
          <p14:tracePt t="78961" x="6934200" y="4241800"/>
          <p14:tracePt t="79025" x="6934200" y="4229100"/>
          <p14:tracePt t="79034" x="6940550" y="4216400"/>
          <p14:tracePt t="79045" x="6953250" y="4210050"/>
          <p14:tracePt t="79062" x="6959600" y="4184650"/>
          <p14:tracePt t="79078" x="6972300" y="4159250"/>
          <p14:tracePt t="79095" x="7004050" y="4102100"/>
          <p14:tracePt t="79112" x="7023100" y="4083050"/>
          <p14:tracePt t="79128" x="7035800" y="4070350"/>
          <p14:tracePt t="79145" x="7042150" y="4057650"/>
          <p14:tracePt t="79200" x="7048500" y="4057650"/>
          <p14:tracePt t="79217" x="7054850" y="4057650"/>
          <p14:tracePt t="79233" x="7067550" y="4057650"/>
          <p14:tracePt t="79250" x="7073900" y="4057650"/>
          <p14:tracePt t="79258" x="7092950" y="4057650"/>
          <p14:tracePt t="79269" x="7118350" y="4057650"/>
          <p14:tracePt t="79279" x="7162800" y="4057650"/>
          <p14:tracePt t="79296" x="7467600" y="3949700"/>
          <p14:tracePt t="79312" x="7575550" y="3892550"/>
          <p14:tracePt t="79329" x="7740650" y="3829050"/>
          <p14:tracePt t="79345" x="7886700" y="3727450"/>
          <p14:tracePt t="79362" x="7943850" y="3683000"/>
          <p14:tracePt t="79379" x="7962900" y="3663950"/>
          <p14:tracePt t="79395" x="7969250" y="3644900"/>
          <p14:tracePt t="79412" x="7975600" y="3638550"/>
          <p14:tracePt t="79489" x="7975600" y="3625850"/>
          <p14:tracePt t="79505" x="7981950" y="3613150"/>
          <p14:tracePt t="79517" x="7981950" y="3606800"/>
          <p14:tracePt t="79529" x="7994650" y="3600450"/>
          <p14:tracePt t="79545" x="8007350" y="3562350"/>
          <p14:tracePt t="79562" x="8020050" y="3543300"/>
          <p14:tracePt t="79578" x="8026400" y="3530600"/>
          <p14:tracePt t="79595" x="8032750" y="3517900"/>
          <p14:tracePt t="79628" x="8045450" y="3511550"/>
          <p14:tracePt t="79753" x="8045450" y="3505200"/>
          <p14:tracePt t="80121" x="8039100" y="3505200"/>
          <p14:tracePt t="80131" x="8026400" y="3505200"/>
          <p14:tracePt t="80145" x="8013700" y="3511550"/>
          <p14:tracePt t="80162" x="8001000" y="3524250"/>
          <p14:tracePt t="80179" x="7975600" y="3536950"/>
          <p14:tracePt t="80195" x="7950200" y="3556000"/>
          <p14:tracePt t="80200" x="7943850" y="3556000"/>
          <p14:tracePt t="80212" x="7931150" y="3568700"/>
          <p14:tracePt t="80229" x="7905750" y="3575050"/>
          <p14:tracePt t="80245" x="7874000" y="3600450"/>
          <p14:tracePt t="80262" x="7842250" y="3625850"/>
          <p14:tracePt t="80279" x="7797800" y="3657600"/>
          <p14:tracePt t="80295" x="7747000" y="3695700"/>
          <p14:tracePt t="80312" x="7683500" y="3727450"/>
          <p14:tracePt t="80329" x="7613650" y="3759200"/>
          <p14:tracePt t="80345" x="7493000" y="3810000"/>
          <p14:tracePt t="80362" x="7410450" y="3848100"/>
          <p14:tracePt t="80379" x="7346950" y="3867150"/>
          <p14:tracePt t="80395" x="7296150" y="3886200"/>
          <p14:tracePt t="80412" x="7270750" y="3892550"/>
          <p14:tracePt t="80429" x="7251700" y="3905250"/>
          <p14:tracePt t="80445" x="7239000" y="3911600"/>
          <p14:tracePt t="80462" x="7226300" y="3917950"/>
          <p14:tracePt t="80495" x="7213600" y="3924300"/>
          <p14:tracePt t="80512" x="7194550" y="3930650"/>
          <p14:tracePt t="80528" x="7156450" y="3962400"/>
          <p14:tracePt t="80545" x="7105650" y="3994150"/>
          <p14:tracePt t="80562" x="7042150" y="4032250"/>
          <p14:tracePt t="80578" x="7010400" y="4051300"/>
          <p14:tracePt t="80595" x="6991350" y="4064000"/>
          <p14:tracePt t="81841" x="7035800" y="4057650"/>
          <p14:tracePt t="81850" x="7086600" y="4038600"/>
          <p14:tracePt t="81862" x="7131050" y="4025900"/>
          <p14:tracePt t="81878" x="7219950" y="3987800"/>
          <p14:tracePt t="81895" x="7321550" y="3956050"/>
          <p14:tracePt t="81912" x="7435850" y="3917950"/>
          <p14:tracePt t="81928" x="7639050" y="3810000"/>
          <p14:tracePt t="81945" x="7747000" y="3740150"/>
          <p14:tracePt t="81962" x="7823200" y="3676650"/>
          <p14:tracePt t="81978" x="7867650" y="3632200"/>
          <p14:tracePt t="81995" x="7899400" y="3594100"/>
          <p14:tracePt t="82012" x="7905750" y="3581400"/>
          <p14:tracePt t="82028" x="7905750" y="3575050"/>
          <p14:tracePt t="82066" x="7905750" y="3568700"/>
          <p14:tracePt t="82088" x="7912100" y="3568700"/>
          <p14:tracePt t="82297" x="7905750" y="3568700"/>
          <p14:tracePt t="82314" x="7899400" y="3568700"/>
          <p14:tracePt t="82324" x="7893050" y="3568700"/>
          <p14:tracePt t="82336" x="7867650" y="3568700"/>
          <p14:tracePt t="82347" x="7842250" y="3587750"/>
          <p14:tracePt t="82362" x="7804150" y="3594100"/>
          <p14:tracePt t="82379" x="7778750" y="3600450"/>
          <p14:tracePt t="82395" x="7734300" y="3619500"/>
          <p14:tracePt t="82412" x="7670800" y="3644900"/>
          <p14:tracePt t="82428" x="7632700" y="3644900"/>
          <p14:tracePt t="82445" x="7620000" y="3651250"/>
          <p14:tracePt t="82462" x="7613650" y="3651250"/>
          <p14:tracePt t="82529" x="7607300" y="3651250"/>
          <p14:tracePt t="82540" x="7607300" y="3644900"/>
          <p14:tracePt t="82553" x="7607300" y="3632200"/>
          <p14:tracePt t="82562" x="7607300" y="3625850"/>
          <p14:tracePt t="82578" x="7607300" y="3619500"/>
          <p14:tracePt t="82595" x="7607300" y="3606800"/>
          <p14:tracePt t="82705" x="7607300" y="3594100"/>
          <p14:tracePt t="82721" x="7588250" y="3581400"/>
          <p14:tracePt t="82733" x="7550150" y="3575050"/>
          <p14:tracePt t="82745" x="7448550" y="3562350"/>
          <p14:tracePt t="82762" x="7327900" y="3562350"/>
          <p14:tracePt t="82778" x="7207250" y="3562350"/>
          <p14:tracePt t="82795" x="7137400" y="3575050"/>
          <p14:tracePt t="82812" x="7099300" y="3587750"/>
          <p14:tracePt t="82828" x="7080250" y="3600450"/>
          <p14:tracePt t="82845" x="7073900" y="3600450"/>
          <p14:tracePt t="82861" x="7067550" y="3613150"/>
          <p14:tracePt t="82878" x="7054850" y="3619500"/>
          <p14:tracePt t="82895" x="7042150" y="3632200"/>
          <p14:tracePt t="82912" x="6991350" y="3651250"/>
          <p14:tracePt t="82928" x="6959600" y="3670300"/>
          <p14:tracePt t="82945" x="6934200" y="3670300"/>
          <p14:tracePt t="82962" x="6908800" y="3683000"/>
          <p14:tracePt t="83048" x="6902450" y="3683000"/>
          <p14:tracePt t="83240" x="6915150" y="3594100"/>
          <p14:tracePt t="83248" x="7029450" y="3390900"/>
          <p14:tracePt t="83261" x="7150100" y="3200400"/>
          <p14:tracePt t="83278" x="7461250" y="2660650"/>
          <p14:tracePt t="83295" x="7486650" y="2571750"/>
          <p14:tracePt t="83312" x="7480300" y="2540000"/>
          <p14:tracePt t="83328" x="7512050" y="25400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en-US" smtClean="0"/>
              <a:t>B2 lymfocyty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7305675" cy="4181475"/>
          </a:xfrm>
        </p:spPr>
        <p:txBody>
          <a:bodyPr/>
          <a:lstStyle/>
          <a:p>
            <a:pPr eaLnBrk="1" hangingPunct="1"/>
            <a:r>
              <a:rPr lang="cs-CZ" altLang="en-US" smtClean="0"/>
              <a:t>Jedná se o „typické" B-lymfocyty.</a:t>
            </a:r>
          </a:p>
          <a:p>
            <a:pPr eaLnBrk="1" hangingPunct="1"/>
            <a:r>
              <a:rPr lang="cs-CZ" altLang="en-US" smtClean="0"/>
              <a:t>Zralé B-lymfocyty exprimují povrchový IgM, IgD, ne však CD5.</a:t>
            </a:r>
          </a:p>
          <a:p>
            <a:pPr eaLnBrk="1" hangingPunct="1"/>
            <a:r>
              <a:rPr lang="cs-CZ" altLang="en-US" smtClean="0"/>
              <a:t>Vysoká frekvence somatických hypermutací umožňuje afinitní maturaci.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0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48" x="7493000" y="2546350"/>
          <p14:tracePt t="18656" x="7410450" y="2546350"/>
          <p14:tracePt t="18668" x="7283450" y="2546350"/>
          <p14:tracePt t="18684" x="6934200" y="2546350"/>
          <p14:tracePt t="18701" x="6705600" y="2546350"/>
          <p14:tracePt t="18717" x="6692900" y="2546350"/>
          <p14:tracePt t="18768" x="6680200" y="2546350"/>
          <p14:tracePt t="18776" x="6642100" y="2546350"/>
          <p14:tracePt t="18785" x="6584950" y="2546350"/>
          <p14:tracePt t="18801" x="6451600" y="2559050"/>
          <p14:tracePt t="18818" x="6305550" y="2565400"/>
          <p14:tracePt t="18834" x="6159500" y="2590800"/>
          <p14:tracePt t="18851" x="6038850" y="2641600"/>
          <p14:tracePt t="18868" x="5937250" y="2711450"/>
          <p14:tracePt t="18884" x="5867400" y="2781300"/>
          <p14:tracePt t="18901" x="5778500" y="2863850"/>
          <p14:tracePt t="18918" x="5619750" y="2959100"/>
          <p14:tracePt t="18936" x="5200650" y="3194050"/>
          <p14:tracePt t="18952" x="4914900" y="3308350"/>
          <p14:tracePt t="18968" x="4781550" y="3359150"/>
          <p14:tracePt t="18985" x="4324350" y="3568700"/>
          <p14:tracePt t="19001" x="4019550" y="3708400"/>
          <p14:tracePt t="19018" x="3657600" y="3816350"/>
          <p14:tracePt t="19034" x="3263900" y="3911600"/>
          <p14:tracePt t="19051" x="2971800" y="3987800"/>
          <p14:tracePt t="19068" x="2813050" y="4013200"/>
          <p14:tracePt t="19084" x="2749550" y="4013200"/>
          <p14:tracePt t="19101" x="2736850" y="4013200"/>
          <p14:tracePt t="19118" x="2698750" y="3994150"/>
          <p14:tracePt t="19135" x="2533650" y="3848100"/>
          <p14:tracePt t="19151" x="2470150" y="3797300"/>
          <p14:tracePt t="19168" x="2286000" y="3689350"/>
          <p14:tracePt t="19184" x="2203450" y="3657600"/>
          <p14:tracePt t="19201" x="2171700" y="3651250"/>
          <p14:tracePt t="19218" x="2146300" y="3638550"/>
          <p14:tracePt t="19234" x="2108200" y="3619500"/>
          <p14:tracePt t="19251" x="2044700" y="3587750"/>
          <p14:tracePt t="19268" x="1981200" y="3568700"/>
          <p14:tracePt t="19284" x="1949450" y="3549650"/>
          <p14:tracePt t="19301" x="1936750" y="3536950"/>
          <p14:tracePt t="19334" x="1936750" y="3524250"/>
          <p14:tracePt t="19351" x="1974850" y="3486150"/>
          <p14:tracePt t="19367" x="2051050" y="3422650"/>
          <p14:tracePt t="19384" x="2120900" y="3378200"/>
          <p14:tracePt t="19400" x="2146300" y="3359150"/>
          <p14:tracePt t="19417" x="2159000" y="3346450"/>
          <p14:tracePt t="19434" x="2165350" y="33337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en-US" smtClean="0"/>
              <a:t>B1 lymfocyty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8153400" cy="4181475"/>
          </a:xfrm>
        </p:spPr>
        <p:txBody>
          <a:bodyPr/>
          <a:lstStyle/>
          <a:p>
            <a:pPr eaLnBrk="1" hangingPunct="1"/>
            <a:r>
              <a:rPr lang="cs-CZ" altLang="en-US" smtClean="0"/>
              <a:t>Exprimují povrchovou molekulu CD5, nízká je exprese povrchového IgD.</a:t>
            </a:r>
          </a:p>
          <a:p>
            <a:pPr eaLnBrk="1" hangingPunct="1"/>
            <a:r>
              <a:rPr lang="cs-CZ" altLang="en-US" smtClean="0"/>
              <a:t>Jejich počet  je zvýšen v novorozeneckém a kojeneckém období.</a:t>
            </a:r>
          </a:p>
          <a:p>
            <a:pPr eaLnBrk="1" hangingPunct="1"/>
            <a:r>
              <a:rPr lang="cs-CZ" altLang="en-US" smtClean="0"/>
              <a:t>Tvorba především IgM protilátek proti polysacharidovým antigenům.</a:t>
            </a:r>
          </a:p>
          <a:p>
            <a:pPr eaLnBrk="1" hangingPunct="1"/>
            <a:r>
              <a:rPr lang="cs-CZ" altLang="en-US" smtClean="0"/>
              <a:t>Vvtvořené protilátky  reagují nízkou afinitou a jsou polyreaktivní.</a:t>
            </a:r>
          </a:p>
          <a:p>
            <a:pPr eaLnBrk="1" hangingPunct="1"/>
            <a:r>
              <a:rPr lang="cs-CZ" altLang="en-US" smtClean="0"/>
              <a:t>Omezený rearrangement genových segmentů.</a:t>
            </a:r>
          </a:p>
          <a:p>
            <a:pPr eaLnBrk="1" hangingPunct="1"/>
            <a:r>
              <a:rPr lang="cs-CZ" altLang="en-US" smtClean="0"/>
              <a:t>Produkce „přirozených protilátek“.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7325" y="0"/>
            <a:ext cx="8915400" cy="1447800"/>
          </a:xfrm>
        </p:spPr>
        <p:txBody>
          <a:bodyPr/>
          <a:lstStyle/>
          <a:p>
            <a:pPr algn="ctr" eaLnBrk="1" hangingPunct="1"/>
            <a:r>
              <a:rPr lang="en-US" altLang="en-US" b="1" smtClean="0"/>
              <a:t>T lymfocyt -</a:t>
            </a:r>
            <a:r>
              <a:rPr lang="en-US" altLang="en-US" smtClean="0"/>
              <a:t> </a:t>
            </a:r>
            <a:br>
              <a:rPr lang="en-US" altLang="en-US" smtClean="0"/>
            </a:br>
            <a:r>
              <a:rPr lang="cs-CZ" altLang="en-US" smtClean="0"/>
              <a:t>centrální regulátor imunitní odpovědi</a:t>
            </a:r>
            <a:endParaRPr lang="en-US" altLang="en-US" smtClean="0"/>
          </a:p>
        </p:txBody>
      </p:sp>
      <p:grpSp>
        <p:nvGrpSpPr>
          <p:cNvPr id="141315" name="Group 3"/>
          <p:cNvGrpSpPr>
            <a:grpSpLocks/>
          </p:cNvGrpSpPr>
          <p:nvPr/>
        </p:nvGrpSpPr>
        <p:grpSpPr bwMode="auto">
          <a:xfrm>
            <a:off x="457200" y="2514600"/>
            <a:ext cx="8305800" cy="3368675"/>
            <a:chOff x="192" y="0"/>
            <a:chExt cx="5472" cy="4390"/>
          </a:xfrm>
        </p:grpSpPr>
        <p:sp>
          <p:nvSpPr>
            <p:cNvPr id="6151" name="AutoShape 4"/>
            <p:cNvSpPr>
              <a:spLocks noChangeArrowheads="1"/>
            </p:cNvSpPr>
            <p:nvPr/>
          </p:nvSpPr>
          <p:spPr bwMode="auto">
            <a:xfrm>
              <a:off x="4032" y="3879"/>
              <a:ext cx="720" cy="114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52" name="AutoShape 5"/>
            <p:cNvSpPr>
              <a:spLocks noChangeArrowheads="1"/>
            </p:cNvSpPr>
            <p:nvPr/>
          </p:nvSpPr>
          <p:spPr bwMode="auto">
            <a:xfrm flipH="1">
              <a:off x="1584" y="3696"/>
              <a:ext cx="528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8225 h 21600"/>
                <a:gd name="T20" fmla="*/ 1836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21" y="0"/>
                  </a:moveTo>
                  <a:lnTo>
                    <a:pt x="12242" y="6925"/>
                  </a:lnTo>
                  <a:lnTo>
                    <a:pt x="15486" y="6925"/>
                  </a:lnTo>
                  <a:lnTo>
                    <a:pt x="15486" y="18223"/>
                  </a:lnTo>
                  <a:lnTo>
                    <a:pt x="0" y="18223"/>
                  </a:lnTo>
                  <a:lnTo>
                    <a:pt x="0" y="21600"/>
                  </a:lnTo>
                  <a:lnTo>
                    <a:pt x="18356" y="21600"/>
                  </a:lnTo>
                  <a:lnTo>
                    <a:pt x="18356" y="6925"/>
                  </a:lnTo>
                  <a:lnTo>
                    <a:pt x="21600" y="6925"/>
                  </a:lnTo>
                  <a:lnTo>
                    <a:pt x="16921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3" name="AutoShape 6"/>
            <p:cNvSpPr>
              <a:spLocks noChangeArrowheads="1"/>
            </p:cNvSpPr>
            <p:nvPr/>
          </p:nvSpPr>
          <p:spPr bwMode="auto">
            <a:xfrm>
              <a:off x="3600" y="2064"/>
              <a:ext cx="1056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9125 h 21600"/>
                <a:gd name="T20" fmla="*/ 1726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73" y="0"/>
                  </a:moveTo>
                  <a:lnTo>
                    <a:pt x="10945" y="4875"/>
                  </a:lnTo>
                  <a:lnTo>
                    <a:pt x="15277" y="4875"/>
                  </a:lnTo>
                  <a:lnTo>
                    <a:pt x="15277" y="19110"/>
                  </a:lnTo>
                  <a:lnTo>
                    <a:pt x="0" y="19110"/>
                  </a:lnTo>
                  <a:lnTo>
                    <a:pt x="0" y="21600"/>
                  </a:lnTo>
                  <a:lnTo>
                    <a:pt x="17268" y="21600"/>
                  </a:lnTo>
                  <a:lnTo>
                    <a:pt x="17268" y="4875"/>
                  </a:lnTo>
                  <a:lnTo>
                    <a:pt x="21600" y="4875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4" name="AutoShape 7"/>
            <p:cNvSpPr>
              <a:spLocks noChangeArrowheads="1"/>
            </p:cNvSpPr>
            <p:nvPr/>
          </p:nvSpPr>
          <p:spPr bwMode="auto">
            <a:xfrm rot="5400000" flipV="1">
              <a:off x="2101" y="1181"/>
              <a:ext cx="539" cy="133"/>
            </a:xfrm>
            <a:prstGeom prst="chevron">
              <a:avLst>
                <a:gd name="adj" fmla="val 101316"/>
              </a:avLst>
            </a:prstGeom>
            <a:solidFill>
              <a:srgbClr val="0066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55" name="AutoShape 8"/>
            <p:cNvSpPr>
              <a:spLocks noChangeArrowheads="1"/>
            </p:cNvSpPr>
            <p:nvPr/>
          </p:nvSpPr>
          <p:spPr bwMode="auto">
            <a:xfrm rot="-5400000">
              <a:off x="2101" y="539"/>
              <a:ext cx="539" cy="133"/>
            </a:xfrm>
            <a:prstGeom prst="chevron">
              <a:avLst>
                <a:gd name="adj" fmla="val 101316"/>
              </a:avLst>
            </a:prstGeom>
            <a:gradFill rotWithShape="0">
              <a:gsLst>
                <a:gs pos="0">
                  <a:srgbClr val="CCCC00"/>
                </a:gs>
                <a:gs pos="100000">
                  <a:srgbClr val="5E5E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56" name="AutoShape 9"/>
            <p:cNvSpPr>
              <a:spLocks noChangeArrowheads="1"/>
            </p:cNvSpPr>
            <p:nvPr/>
          </p:nvSpPr>
          <p:spPr bwMode="auto">
            <a:xfrm flipV="1">
              <a:off x="3984" y="2322"/>
              <a:ext cx="134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8375 h 21600"/>
                <a:gd name="T20" fmla="*/ 1726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975" y="0"/>
                  </a:moveTo>
                  <a:lnTo>
                    <a:pt x="10349" y="4875"/>
                  </a:lnTo>
                  <a:lnTo>
                    <a:pt x="14681" y="4875"/>
                  </a:lnTo>
                  <a:lnTo>
                    <a:pt x="14681" y="18364"/>
                  </a:lnTo>
                  <a:lnTo>
                    <a:pt x="0" y="18364"/>
                  </a:lnTo>
                  <a:lnTo>
                    <a:pt x="0" y="21600"/>
                  </a:lnTo>
                  <a:lnTo>
                    <a:pt x="17268" y="21600"/>
                  </a:lnTo>
                  <a:lnTo>
                    <a:pt x="17268" y="4875"/>
                  </a:lnTo>
                  <a:lnTo>
                    <a:pt x="21600" y="4875"/>
                  </a:lnTo>
                  <a:lnTo>
                    <a:pt x="15975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7" name="AutoShape 10"/>
            <p:cNvSpPr>
              <a:spLocks noChangeArrowheads="1"/>
            </p:cNvSpPr>
            <p:nvPr/>
          </p:nvSpPr>
          <p:spPr bwMode="auto">
            <a:xfrm flipV="1">
              <a:off x="3120" y="2322"/>
              <a:ext cx="110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8375 h 21600"/>
                <a:gd name="T20" fmla="*/ 17276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975" y="0"/>
                  </a:moveTo>
                  <a:lnTo>
                    <a:pt x="10349" y="4875"/>
                  </a:lnTo>
                  <a:lnTo>
                    <a:pt x="14681" y="4875"/>
                  </a:lnTo>
                  <a:lnTo>
                    <a:pt x="14681" y="18364"/>
                  </a:lnTo>
                  <a:lnTo>
                    <a:pt x="0" y="18364"/>
                  </a:lnTo>
                  <a:lnTo>
                    <a:pt x="0" y="21600"/>
                  </a:lnTo>
                  <a:lnTo>
                    <a:pt x="17268" y="21600"/>
                  </a:lnTo>
                  <a:lnTo>
                    <a:pt x="17268" y="4875"/>
                  </a:lnTo>
                  <a:lnTo>
                    <a:pt x="21600" y="4875"/>
                  </a:lnTo>
                  <a:lnTo>
                    <a:pt x="15975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8" name="AutoShape 11"/>
            <p:cNvSpPr>
              <a:spLocks noChangeArrowheads="1"/>
            </p:cNvSpPr>
            <p:nvPr/>
          </p:nvSpPr>
          <p:spPr bwMode="auto">
            <a:xfrm flipV="1">
              <a:off x="2688" y="2322"/>
              <a:ext cx="528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8225 h 21600"/>
                <a:gd name="T20" fmla="*/ 1836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21" y="0"/>
                  </a:moveTo>
                  <a:lnTo>
                    <a:pt x="12242" y="6925"/>
                  </a:lnTo>
                  <a:lnTo>
                    <a:pt x="15486" y="6925"/>
                  </a:lnTo>
                  <a:lnTo>
                    <a:pt x="15486" y="18223"/>
                  </a:lnTo>
                  <a:lnTo>
                    <a:pt x="0" y="18223"/>
                  </a:lnTo>
                  <a:lnTo>
                    <a:pt x="0" y="21600"/>
                  </a:lnTo>
                  <a:lnTo>
                    <a:pt x="18356" y="21600"/>
                  </a:lnTo>
                  <a:lnTo>
                    <a:pt x="18356" y="6925"/>
                  </a:lnTo>
                  <a:lnTo>
                    <a:pt x="21600" y="6925"/>
                  </a:lnTo>
                  <a:lnTo>
                    <a:pt x="16921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9" name="Rectangle 12"/>
            <p:cNvSpPr>
              <a:spLocks noChangeArrowheads="1"/>
            </p:cNvSpPr>
            <p:nvPr/>
          </p:nvSpPr>
          <p:spPr bwMode="auto">
            <a:xfrm>
              <a:off x="2400" y="2130"/>
              <a:ext cx="48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grpSp>
          <p:nvGrpSpPr>
            <p:cNvPr id="6160" name="Group 13"/>
            <p:cNvGrpSpPr>
              <a:grpSpLocks/>
            </p:cNvGrpSpPr>
            <p:nvPr/>
          </p:nvGrpSpPr>
          <p:grpSpPr bwMode="auto">
            <a:xfrm>
              <a:off x="1865" y="0"/>
              <a:ext cx="1015" cy="718"/>
              <a:chOff x="2923" y="2640"/>
              <a:chExt cx="1015" cy="718"/>
            </a:xfrm>
          </p:grpSpPr>
          <p:sp>
            <p:nvSpPr>
              <p:cNvPr id="6346" name="Freeform 14"/>
              <p:cNvSpPr>
                <a:spLocks/>
              </p:cNvSpPr>
              <p:nvPr/>
            </p:nvSpPr>
            <p:spPr bwMode="auto">
              <a:xfrm rot="-5400000">
                <a:off x="3072" y="2491"/>
                <a:ext cx="718" cy="1015"/>
              </a:xfrm>
              <a:custGeom>
                <a:avLst/>
                <a:gdLst>
                  <a:gd name="T0" fmla="*/ 529 w 718"/>
                  <a:gd name="T1" fmla="*/ 66 h 1015"/>
                  <a:gd name="T2" fmla="*/ 378 w 718"/>
                  <a:gd name="T3" fmla="*/ 0 h 1015"/>
                  <a:gd name="T4" fmla="*/ 246 w 718"/>
                  <a:gd name="T5" fmla="*/ 9 h 1015"/>
                  <a:gd name="T6" fmla="*/ 142 w 718"/>
                  <a:gd name="T7" fmla="*/ 104 h 1015"/>
                  <a:gd name="T8" fmla="*/ 114 w 718"/>
                  <a:gd name="T9" fmla="*/ 189 h 1015"/>
                  <a:gd name="T10" fmla="*/ 95 w 718"/>
                  <a:gd name="T11" fmla="*/ 330 h 1015"/>
                  <a:gd name="T12" fmla="*/ 57 w 718"/>
                  <a:gd name="T13" fmla="*/ 444 h 1015"/>
                  <a:gd name="T14" fmla="*/ 29 w 718"/>
                  <a:gd name="T15" fmla="*/ 547 h 1015"/>
                  <a:gd name="T16" fmla="*/ 10 w 718"/>
                  <a:gd name="T17" fmla="*/ 604 h 1015"/>
                  <a:gd name="T18" fmla="*/ 0 w 718"/>
                  <a:gd name="T19" fmla="*/ 689 h 1015"/>
                  <a:gd name="T20" fmla="*/ 10 w 718"/>
                  <a:gd name="T21" fmla="*/ 784 h 1015"/>
                  <a:gd name="T22" fmla="*/ 29 w 718"/>
                  <a:gd name="T23" fmla="*/ 869 h 1015"/>
                  <a:gd name="T24" fmla="*/ 312 w 718"/>
                  <a:gd name="T25" fmla="*/ 954 h 1015"/>
                  <a:gd name="T26" fmla="*/ 718 w 718"/>
                  <a:gd name="T27" fmla="*/ 878 h 1015"/>
                  <a:gd name="T28" fmla="*/ 708 w 718"/>
                  <a:gd name="T29" fmla="*/ 623 h 1015"/>
                  <a:gd name="T30" fmla="*/ 661 w 718"/>
                  <a:gd name="T31" fmla="*/ 462 h 1015"/>
                  <a:gd name="T32" fmla="*/ 595 w 718"/>
                  <a:gd name="T33" fmla="*/ 226 h 1015"/>
                  <a:gd name="T34" fmla="*/ 557 w 718"/>
                  <a:gd name="T35" fmla="*/ 94 h 1015"/>
                  <a:gd name="T36" fmla="*/ 529 w 718"/>
                  <a:gd name="T37" fmla="*/ 66 h 101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18" h="1015">
                    <a:moveTo>
                      <a:pt x="529" y="66"/>
                    </a:moveTo>
                    <a:cubicBezTo>
                      <a:pt x="496" y="17"/>
                      <a:pt x="433" y="11"/>
                      <a:pt x="378" y="0"/>
                    </a:cubicBezTo>
                    <a:cubicBezTo>
                      <a:pt x="334" y="3"/>
                      <a:pt x="290" y="4"/>
                      <a:pt x="246" y="9"/>
                    </a:cubicBezTo>
                    <a:cubicBezTo>
                      <a:pt x="199" y="15"/>
                      <a:pt x="172" y="73"/>
                      <a:pt x="142" y="104"/>
                    </a:cubicBezTo>
                    <a:cubicBezTo>
                      <a:pt x="132" y="132"/>
                      <a:pt x="114" y="189"/>
                      <a:pt x="114" y="189"/>
                    </a:cubicBezTo>
                    <a:cubicBezTo>
                      <a:pt x="112" y="208"/>
                      <a:pt x="102" y="302"/>
                      <a:pt x="95" y="330"/>
                    </a:cubicBezTo>
                    <a:cubicBezTo>
                      <a:pt x="85" y="369"/>
                      <a:pt x="67" y="405"/>
                      <a:pt x="57" y="444"/>
                    </a:cubicBezTo>
                    <a:cubicBezTo>
                      <a:pt x="34" y="535"/>
                      <a:pt x="63" y="445"/>
                      <a:pt x="29" y="547"/>
                    </a:cubicBezTo>
                    <a:cubicBezTo>
                      <a:pt x="23" y="566"/>
                      <a:pt x="10" y="604"/>
                      <a:pt x="10" y="604"/>
                    </a:cubicBezTo>
                    <a:cubicBezTo>
                      <a:pt x="7" y="632"/>
                      <a:pt x="0" y="660"/>
                      <a:pt x="0" y="689"/>
                    </a:cubicBezTo>
                    <a:cubicBezTo>
                      <a:pt x="0" y="721"/>
                      <a:pt x="6" y="752"/>
                      <a:pt x="10" y="784"/>
                    </a:cubicBezTo>
                    <a:cubicBezTo>
                      <a:pt x="13" y="809"/>
                      <a:pt x="17" y="844"/>
                      <a:pt x="29" y="869"/>
                    </a:cubicBezTo>
                    <a:cubicBezTo>
                      <a:pt x="80" y="973"/>
                      <a:pt x="220" y="949"/>
                      <a:pt x="312" y="954"/>
                    </a:cubicBezTo>
                    <a:cubicBezTo>
                      <a:pt x="495" y="948"/>
                      <a:pt x="625" y="1015"/>
                      <a:pt x="718" y="878"/>
                    </a:cubicBezTo>
                    <a:cubicBezTo>
                      <a:pt x="715" y="793"/>
                      <a:pt x="715" y="708"/>
                      <a:pt x="708" y="623"/>
                    </a:cubicBezTo>
                    <a:cubicBezTo>
                      <a:pt x="704" y="571"/>
                      <a:pt x="677" y="511"/>
                      <a:pt x="661" y="462"/>
                    </a:cubicBezTo>
                    <a:cubicBezTo>
                      <a:pt x="636" y="385"/>
                      <a:pt x="618" y="304"/>
                      <a:pt x="595" y="226"/>
                    </a:cubicBezTo>
                    <a:cubicBezTo>
                      <a:pt x="583" y="184"/>
                      <a:pt x="577" y="134"/>
                      <a:pt x="557" y="94"/>
                    </a:cubicBezTo>
                    <a:cubicBezTo>
                      <a:pt x="542" y="63"/>
                      <a:pt x="549" y="66"/>
                      <a:pt x="529" y="6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9900"/>
                  </a:gs>
                  <a:gs pos="100000">
                    <a:srgbClr val="5E47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47" name="Oval 15"/>
              <p:cNvSpPr>
                <a:spLocks noChangeArrowheads="1"/>
              </p:cNvSpPr>
              <p:nvPr/>
            </p:nvSpPr>
            <p:spPr bwMode="auto">
              <a:xfrm>
                <a:off x="3269" y="2791"/>
                <a:ext cx="336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APC</a:t>
                </a:r>
              </a:p>
            </p:txBody>
          </p:sp>
        </p:grpSp>
        <p:grpSp>
          <p:nvGrpSpPr>
            <p:cNvPr id="6161" name="Group 16"/>
            <p:cNvGrpSpPr>
              <a:grpSpLocks/>
            </p:cNvGrpSpPr>
            <p:nvPr/>
          </p:nvGrpSpPr>
          <p:grpSpPr bwMode="auto">
            <a:xfrm>
              <a:off x="1920" y="1170"/>
              <a:ext cx="912" cy="912"/>
              <a:chOff x="4848" y="1344"/>
              <a:chExt cx="912" cy="912"/>
            </a:xfrm>
          </p:grpSpPr>
          <p:sp>
            <p:nvSpPr>
              <p:cNvPr id="6344" name="Oval 17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345" name="Oval 18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T</a:t>
                </a:r>
                <a:r>
                  <a:rPr lang="en-US" altLang="en-US" sz="1800" b="1">
                    <a:latin typeface="Arial Narrow" panose="020B0606020202030204" pitchFamily="34" charset="0"/>
                  </a:rPr>
                  <a:t>h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latin typeface="Arial Narrow" panose="020B0606020202030204" pitchFamily="34" charset="0"/>
                  </a:rPr>
                  <a:t>cell</a:t>
                </a:r>
              </a:p>
            </p:txBody>
          </p:sp>
        </p:grpSp>
        <p:grpSp>
          <p:nvGrpSpPr>
            <p:cNvPr id="6162" name="Group 19"/>
            <p:cNvGrpSpPr>
              <a:grpSpLocks/>
            </p:cNvGrpSpPr>
            <p:nvPr/>
          </p:nvGrpSpPr>
          <p:grpSpPr bwMode="auto">
            <a:xfrm>
              <a:off x="3936" y="1104"/>
              <a:ext cx="912" cy="912"/>
              <a:chOff x="4848" y="2304"/>
              <a:chExt cx="912" cy="912"/>
            </a:xfrm>
          </p:grpSpPr>
          <p:sp>
            <p:nvSpPr>
              <p:cNvPr id="6342" name="Oval 20"/>
              <p:cNvSpPr>
                <a:spLocks noChangeArrowheads="1"/>
              </p:cNvSpPr>
              <p:nvPr/>
            </p:nvSpPr>
            <p:spPr bwMode="auto">
              <a:xfrm>
                <a:off x="4848" y="230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343" name="Oval 21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B cell</a:t>
                </a:r>
              </a:p>
            </p:txBody>
          </p:sp>
        </p:grpSp>
        <p:grpSp>
          <p:nvGrpSpPr>
            <p:cNvPr id="6163" name="Group 22"/>
            <p:cNvGrpSpPr>
              <a:grpSpLocks/>
            </p:cNvGrpSpPr>
            <p:nvPr/>
          </p:nvGrpSpPr>
          <p:grpSpPr bwMode="auto">
            <a:xfrm>
              <a:off x="192" y="2562"/>
              <a:ext cx="912" cy="912"/>
              <a:chOff x="4704" y="384"/>
              <a:chExt cx="912" cy="912"/>
            </a:xfrm>
          </p:grpSpPr>
          <p:sp>
            <p:nvSpPr>
              <p:cNvPr id="6340" name="Oval 23"/>
              <p:cNvSpPr>
                <a:spLocks noChangeArrowheads="1"/>
              </p:cNvSpPr>
              <p:nvPr/>
            </p:nvSpPr>
            <p:spPr bwMode="auto">
              <a:xfrm>
                <a:off x="4704" y="38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00"/>
                  </a:gs>
                  <a:gs pos="100000">
                    <a:srgbClr val="00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341" name="Oval 24"/>
              <p:cNvSpPr>
                <a:spLocks noChangeArrowheads="1"/>
              </p:cNvSpPr>
              <p:nvPr/>
            </p:nvSpPr>
            <p:spPr bwMode="auto">
              <a:xfrm>
                <a:off x="4800" y="52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Tc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cell</a:t>
                </a:r>
              </a:p>
            </p:txBody>
          </p:sp>
        </p:grpSp>
        <p:grpSp>
          <p:nvGrpSpPr>
            <p:cNvPr id="6164" name="Group 25"/>
            <p:cNvGrpSpPr>
              <a:grpSpLocks/>
            </p:cNvGrpSpPr>
            <p:nvPr/>
          </p:nvGrpSpPr>
          <p:grpSpPr bwMode="auto">
            <a:xfrm>
              <a:off x="3552" y="2640"/>
              <a:ext cx="902" cy="901"/>
              <a:chOff x="3792" y="3264"/>
              <a:chExt cx="902" cy="901"/>
            </a:xfrm>
          </p:grpSpPr>
          <p:grpSp>
            <p:nvGrpSpPr>
              <p:cNvPr id="6276" name="Group 26"/>
              <p:cNvGrpSpPr>
                <a:grpSpLocks/>
              </p:cNvGrpSpPr>
              <p:nvPr/>
            </p:nvGrpSpPr>
            <p:grpSpPr bwMode="auto">
              <a:xfrm>
                <a:off x="3792" y="3264"/>
                <a:ext cx="902" cy="901"/>
                <a:chOff x="4080" y="2592"/>
                <a:chExt cx="902" cy="901"/>
              </a:xfrm>
            </p:grpSpPr>
            <p:sp>
              <p:nvSpPr>
                <p:cNvPr id="6278" name="Freeform 27"/>
                <p:cNvSpPr>
                  <a:spLocks/>
                </p:cNvSpPr>
                <p:nvPr/>
              </p:nvSpPr>
              <p:spPr bwMode="auto">
                <a:xfrm>
                  <a:off x="4876" y="2862"/>
                  <a:ext cx="38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2" y="3"/>
                      </a:lnTo>
                      <a:lnTo>
                        <a:pt x="28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79" name="Freeform 28"/>
                <p:cNvSpPr>
                  <a:spLocks/>
                </p:cNvSpPr>
                <p:nvPr/>
              </p:nvSpPr>
              <p:spPr bwMode="auto">
                <a:xfrm>
                  <a:off x="4288" y="2774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0" name="Freeform 29"/>
                <p:cNvSpPr>
                  <a:spLocks/>
                </p:cNvSpPr>
                <p:nvPr/>
              </p:nvSpPr>
              <p:spPr bwMode="auto">
                <a:xfrm>
                  <a:off x="4080" y="2592"/>
                  <a:ext cx="902" cy="901"/>
                </a:xfrm>
                <a:custGeom>
                  <a:avLst/>
                  <a:gdLst>
                    <a:gd name="T0" fmla="*/ 0 w 2706"/>
                    <a:gd name="T1" fmla="*/ 0 h 2704"/>
                    <a:gd name="T2" fmla="*/ 0 w 2706"/>
                    <a:gd name="T3" fmla="*/ 0 h 2704"/>
                    <a:gd name="T4" fmla="*/ 0 w 2706"/>
                    <a:gd name="T5" fmla="*/ 0 h 2704"/>
                    <a:gd name="T6" fmla="*/ 0 w 2706"/>
                    <a:gd name="T7" fmla="*/ 0 h 2704"/>
                    <a:gd name="T8" fmla="*/ 0 w 2706"/>
                    <a:gd name="T9" fmla="*/ 0 h 2704"/>
                    <a:gd name="T10" fmla="*/ 0 w 2706"/>
                    <a:gd name="T11" fmla="*/ 0 h 2704"/>
                    <a:gd name="T12" fmla="*/ 0 w 2706"/>
                    <a:gd name="T13" fmla="*/ 0 h 2704"/>
                    <a:gd name="T14" fmla="*/ 0 w 2706"/>
                    <a:gd name="T15" fmla="*/ 0 h 2704"/>
                    <a:gd name="T16" fmla="*/ 0 w 2706"/>
                    <a:gd name="T17" fmla="*/ 0 h 2704"/>
                    <a:gd name="T18" fmla="*/ 0 w 2706"/>
                    <a:gd name="T19" fmla="*/ 0 h 2704"/>
                    <a:gd name="T20" fmla="*/ 0 w 2706"/>
                    <a:gd name="T21" fmla="*/ 0 h 2704"/>
                    <a:gd name="T22" fmla="*/ 0 w 2706"/>
                    <a:gd name="T23" fmla="*/ 0 h 2704"/>
                    <a:gd name="T24" fmla="*/ 0 w 2706"/>
                    <a:gd name="T25" fmla="*/ 0 h 2704"/>
                    <a:gd name="T26" fmla="*/ 0 w 2706"/>
                    <a:gd name="T27" fmla="*/ 0 h 2704"/>
                    <a:gd name="T28" fmla="*/ 0 w 2706"/>
                    <a:gd name="T29" fmla="*/ 0 h 2704"/>
                    <a:gd name="T30" fmla="*/ 0 w 2706"/>
                    <a:gd name="T31" fmla="*/ 0 h 2704"/>
                    <a:gd name="T32" fmla="*/ 0 w 2706"/>
                    <a:gd name="T33" fmla="*/ 0 h 2704"/>
                    <a:gd name="T34" fmla="*/ 0 w 2706"/>
                    <a:gd name="T35" fmla="*/ 0 h 2704"/>
                    <a:gd name="T36" fmla="*/ 0 w 2706"/>
                    <a:gd name="T37" fmla="*/ 0 h 2704"/>
                    <a:gd name="T38" fmla="*/ 0 w 2706"/>
                    <a:gd name="T39" fmla="*/ 0 h 2704"/>
                    <a:gd name="T40" fmla="*/ 0 w 2706"/>
                    <a:gd name="T41" fmla="*/ 0 h 2704"/>
                    <a:gd name="T42" fmla="*/ 0 w 2706"/>
                    <a:gd name="T43" fmla="*/ 0 h 2704"/>
                    <a:gd name="T44" fmla="*/ 0 w 2706"/>
                    <a:gd name="T45" fmla="*/ 0 h 2704"/>
                    <a:gd name="T46" fmla="*/ 0 w 2706"/>
                    <a:gd name="T47" fmla="*/ 0 h 2704"/>
                    <a:gd name="T48" fmla="*/ 0 w 2706"/>
                    <a:gd name="T49" fmla="*/ 0 h 270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706" h="2704">
                      <a:moveTo>
                        <a:pt x="2706" y="1352"/>
                      </a:moveTo>
                      <a:lnTo>
                        <a:pt x="2660" y="1002"/>
                      </a:lnTo>
                      <a:lnTo>
                        <a:pt x="2525" y="675"/>
                      </a:lnTo>
                      <a:lnTo>
                        <a:pt x="2309" y="396"/>
                      </a:lnTo>
                      <a:lnTo>
                        <a:pt x="2029" y="181"/>
                      </a:lnTo>
                      <a:lnTo>
                        <a:pt x="1703" y="45"/>
                      </a:lnTo>
                      <a:lnTo>
                        <a:pt x="1354" y="0"/>
                      </a:lnTo>
                      <a:lnTo>
                        <a:pt x="1003" y="45"/>
                      </a:lnTo>
                      <a:lnTo>
                        <a:pt x="677" y="181"/>
                      </a:lnTo>
                      <a:lnTo>
                        <a:pt x="397" y="396"/>
                      </a:lnTo>
                      <a:lnTo>
                        <a:pt x="181" y="675"/>
                      </a:lnTo>
                      <a:lnTo>
                        <a:pt x="47" y="1002"/>
                      </a:lnTo>
                      <a:lnTo>
                        <a:pt x="0" y="1352"/>
                      </a:lnTo>
                      <a:lnTo>
                        <a:pt x="47" y="1703"/>
                      </a:lnTo>
                      <a:lnTo>
                        <a:pt x="181" y="2029"/>
                      </a:lnTo>
                      <a:lnTo>
                        <a:pt x="397" y="2308"/>
                      </a:lnTo>
                      <a:lnTo>
                        <a:pt x="677" y="2523"/>
                      </a:lnTo>
                      <a:lnTo>
                        <a:pt x="1003" y="2659"/>
                      </a:lnTo>
                      <a:lnTo>
                        <a:pt x="1354" y="2704"/>
                      </a:lnTo>
                      <a:lnTo>
                        <a:pt x="1703" y="2659"/>
                      </a:lnTo>
                      <a:lnTo>
                        <a:pt x="2029" y="2523"/>
                      </a:lnTo>
                      <a:lnTo>
                        <a:pt x="2309" y="2308"/>
                      </a:lnTo>
                      <a:lnTo>
                        <a:pt x="2525" y="2029"/>
                      </a:lnTo>
                      <a:lnTo>
                        <a:pt x="2660" y="1703"/>
                      </a:lnTo>
                      <a:lnTo>
                        <a:pt x="2706" y="135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CCFF99"/>
                    </a:gs>
                    <a:gs pos="100000">
                      <a:srgbClr val="5E7647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1" name="Freeform 30"/>
                <p:cNvSpPr>
                  <a:spLocks/>
                </p:cNvSpPr>
                <p:nvPr/>
              </p:nvSpPr>
              <p:spPr bwMode="auto">
                <a:xfrm>
                  <a:off x="4365" y="2748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8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8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2" name="Freeform 31"/>
                <p:cNvSpPr>
                  <a:spLocks/>
                </p:cNvSpPr>
                <p:nvPr/>
              </p:nvSpPr>
              <p:spPr bwMode="auto">
                <a:xfrm>
                  <a:off x="4389" y="2685"/>
                  <a:ext cx="38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8" y="98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3" name="Freeform 32"/>
                <p:cNvSpPr>
                  <a:spLocks/>
                </p:cNvSpPr>
                <p:nvPr/>
              </p:nvSpPr>
              <p:spPr bwMode="auto">
                <a:xfrm>
                  <a:off x="4466" y="2702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4" name="Freeform 33"/>
                <p:cNvSpPr>
                  <a:spLocks/>
                </p:cNvSpPr>
                <p:nvPr/>
              </p:nvSpPr>
              <p:spPr bwMode="auto">
                <a:xfrm>
                  <a:off x="4480" y="2628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6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5" name="Freeform 34"/>
                <p:cNvSpPr>
                  <a:spLocks/>
                </p:cNvSpPr>
                <p:nvPr/>
              </p:nvSpPr>
              <p:spPr bwMode="auto">
                <a:xfrm>
                  <a:off x="4312" y="2683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8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6" name="Freeform 35"/>
                <p:cNvSpPr>
                  <a:spLocks/>
                </p:cNvSpPr>
                <p:nvPr/>
              </p:nvSpPr>
              <p:spPr bwMode="auto">
                <a:xfrm>
                  <a:off x="4204" y="2762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7" name="Freeform 36"/>
                <p:cNvSpPr>
                  <a:spLocks/>
                </p:cNvSpPr>
                <p:nvPr/>
              </p:nvSpPr>
              <p:spPr bwMode="auto">
                <a:xfrm>
                  <a:off x="4209" y="2831"/>
                  <a:ext cx="38" cy="39"/>
                </a:xfrm>
                <a:custGeom>
                  <a:avLst/>
                  <a:gdLst>
                    <a:gd name="T0" fmla="*/ 0 w 116"/>
                    <a:gd name="T1" fmla="*/ 0 h 116"/>
                    <a:gd name="T2" fmla="*/ 0 w 116"/>
                    <a:gd name="T3" fmla="*/ 0 h 116"/>
                    <a:gd name="T4" fmla="*/ 0 w 116"/>
                    <a:gd name="T5" fmla="*/ 0 h 116"/>
                    <a:gd name="T6" fmla="*/ 0 w 116"/>
                    <a:gd name="T7" fmla="*/ 0 h 116"/>
                    <a:gd name="T8" fmla="*/ 0 w 116"/>
                    <a:gd name="T9" fmla="*/ 0 h 116"/>
                    <a:gd name="T10" fmla="*/ 0 w 116"/>
                    <a:gd name="T11" fmla="*/ 0 h 116"/>
                    <a:gd name="T12" fmla="*/ 0 w 116"/>
                    <a:gd name="T13" fmla="*/ 0 h 116"/>
                    <a:gd name="T14" fmla="*/ 0 w 116"/>
                    <a:gd name="T15" fmla="*/ 0 h 116"/>
                    <a:gd name="T16" fmla="*/ 0 w 116"/>
                    <a:gd name="T17" fmla="*/ 0 h 116"/>
                    <a:gd name="T18" fmla="*/ 0 w 116"/>
                    <a:gd name="T19" fmla="*/ 0 h 116"/>
                    <a:gd name="T20" fmla="*/ 0 w 116"/>
                    <a:gd name="T21" fmla="*/ 0 h 116"/>
                    <a:gd name="T22" fmla="*/ 0 w 116"/>
                    <a:gd name="T23" fmla="*/ 0 h 116"/>
                    <a:gd name="T24" fmla="*/ 0 w 116"/>
                    <a:gd name="T25" fmla="*/ 0 h 116"/>
                    <a:gd name="T26" fmla="*/ 0 w 116"/>
                    <a:gd name="T27" fmla="*/ 0 h 116"/>
                    <a:gd name="T28" fmla="*/ 0 w 116"/>
                    <a:gd name="T29" fmla="*/ 0 h 116"/>
                    <a:gd name="T30" fmla="*/ 0 w 116"/>
                    <a:gd name="T31" fmla="*/ 0 h 116"/>
                    <a:gd name="T32" fmla="*/ 0 w 116"/>
                    <a:gd name="T33" fmla="*/ 0 h 116"/>
                    <a:gd name="T34" fmla="*/ 0 w 116"/>
                    <a:gd name="T35" fmla="*/ 0 h 116"/>
                    <a:gd name="T36" fmla="*/ 0 w 116"/>
                    <a:gd name="T37" fmla="*/ 0 h 116"/>
                    <a:gd name="T38" fmla="*/ 0 w 116"/>
                    <a:gd name="T39" fmla="*/ 0 h 116"/>
                    <a:gd name="T40" fmla="*/ 0 w 116"/>
                    <a:gd name="T41" fmla="*/ 0 h 116"/>
                    <a:gd name="T42" fmla="*/ 0 w 116"/>
                    <a:gd name="T43" fmla="*/ 0 h 116"/>
                    <a:gd name="T44" fmla="*/ 0 w 116"/>
                    <a:gd name="T45" fmla="*/ 0 h 116"/>
                    <a:gd name="T46" fmla="*/ 0 w 116"/>
                    <a:gd name="T47" fmla="*/ 0 h 116"/>
                    <a:gd name="T48" fmla="*/ 0 w 116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6">
                      <a:moveTo>
                        <a:pt x="116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4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8" name="Freeform 37"/>
                <p:cNvSpPr>
                  <a:spLocks/>
                </p:cNvSpPr>
                <p:nvPr/>
              </p:nvSpPr>
              <p:spPr bwMode="auto">
                <a:xfrm>
                  <a:off x="4144" y="2867"/>
                  <a:ext cx="38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9" name="Freeform 38"/>
                <p:cNvSpPr>
                  <a:spLocks/>
                </p:cNvSpPr>
                <p:nvPr/>
              </p:nvSpPr>
              <p:spPr bwMode="auto">
                <a:xfrm>
                  <a:off x="4156" y="2925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0" name="Freeform 39"/>
                <p:cNvSpPr>
                  <a:spLocks/>
                </p:cNvSpPr>
                <p:nvPr/>
              </p:nvSpPr>
              <p:spPr bwMode="auto">
                <a:xfrm>
                  <a:off x="4094" y="2968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1" name="Freeform 40"/>
                <p:cNvSpPr>
                  <a:spLocks/>
                </p:cNvSpPr>
                <p:nvPr/>
              </p:nvSpPr>
              <p:spPr bwMode="auto">
                <a:xfrm>
                  <a:off x="4146" y="3011"/>
                  <a:ext cx="39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2" name="Freeform 41"/>
                <p:cNvSpPr>
                  <a:spLocks/>
                </p:cNvSpPr>
                <p:nvPr/>
              </p:nvSpPr>
              <p:spPr bwMode="auto">
                <a:xfrm>
                  <a:off x="4101" y="3066"/>
                  <a:ext cx="38" cy="39"/>
                </a:xfrm>
                <a:custGeom>
                  <a:avLst/>
                  <a:gdLst>
                    <a:gd name="T0" fmla="*/ 0 w 116"/>
                    <a:gd name="T1" fmla="*/ 0 h 115"/>
                    <a:gd name="T2" fmla="*/ 0 w 116"/>
                    <a:gd name="T3" fmla="*/ 0 h 115"/>
                    <a:gd name="T4" fmla="*/ 0 w 116"/>
                    <a:gd name="T5" fmla="*/ 0 h 115"/>
                    <a:gd name="T6" fmla="*/ 0 w 116"/>
                    <a:gd name="T7" fmla="*/ 0 h 115"/>
                    <a:gd name="T8" fmla="*/ 0 w 116"/>
                    <a:gd name="T9" fmla="*/ 0 h 115"/>
                    <a:gd name="T10" fmla="*/ 0 w 116"/>
                    <a:gd name="T11" fmla="*/ 0 h 115"/>
                    <a:gd name="T12" fmla="*/ 0 w 116"/>
                    <a:gd name="T13" fmla="*/ 0 h 115"/>
                    <a:gd name="T14" fmla="*/ 0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0 h 115"/>
                    <a:gd name="T24" fmla="*/ 0 w 116"/>
                    <a:gd name="T25" fmla="*/ 0 h 115"/>
                    <a:gd name="T26" fmla="*/ 0 w 116"/>
                    <a:gd name="T27" fmla="*/ 0 h 115"/>
                    <a:gd name="T28" fmla="*/ 0 w 116"/>
                    <a:gd name="T29" fmla="*/ 0 h 115"/>
                    <a:gd name="T30" fmla="*/ 0 w 116"/>
                    <a:gd name="T31" fmla="*/ 0 h 115"/>
                    <a:gd name="T32" fmla="*/ 0 w 116"/>
                    <a:gd name="T33" fmla="*/ 0 h 115"/>
                    <a:gd name="T34" fmla="*/ 0 w 116"/>
                    <a:gd name="T35" fmla="*/ 0 h 115"/>
                    <a:gd name="T36" fmla="*/ 0 w 116"/>
                    <a:gd name="T37" fmla="*/ 0 h 115"/>
                    <a:gd name="T38" fmla="*/ 0 w 116"/>
                    <a:gd name="T39" fmla="*/ 0 h 115"/>
                    <a:gd name="T40" fmla="*/ 0 w 116"/>
                    <a:gd name="T41" fmla="*/ 0 h 115"/>
                    <a:gd name="T42" fmla="*/ 0 w 116"/>
                    <a:gd name="T43" fmla="*/ 0 h 115"/>
                    <a:gd name="T44" fmla="*/ 0 w 116"/>
                    <a:gd name="T45" fmla="*/ 0 h 115"/>
                    <a:gd name="T46" fmla="*/ 0 w 116"/>
                    <a:gd name="T47" fmla="*/ 0 h 115"/>
                    <a:gd name="T48" fmla="*/ 0 w 116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3" name="Freeform 42"/>
                <p:cNvSpPr>
                  <a:spLocks/>
                </p:cNvSpPr>
                <p:nvPr/>
              </p:nvSpPr>
              <p:spPr bwMode="auto">
                <a:xfrm>
                  <a:off x="4158" y="3095"/>
                  <a:ext cx="39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4" name="Freeform 43"/>
                <p:cNvSpPr>
                  <a:spLocks/>
                </p:cNvSpPr>
                <p:nvPr/>
              </p:nvSpPr>
              <p:spPr bwMode="auto">
                <a:xfrm>
                  <a:off x="4118" y="3150"/>
                  <a:ext cx="38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5" name="Freeform 44"/>
                <p:cNvSpPr>
                  <a:spLocks/>
                </p:cNvSpPr>
                <p:nvPr/>
              </p:nvSpPr>
              <p:spPr bwMode="auto">
                <a:xfrm>
                  <a:off x="4180" y="3177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6" name="Freeform 45"/>
                <p:cNvSpPr>
                  <a:spLocks/>
                </p:cNvSpPr>
                <p:nvPr/>
              </p:nvSpPr>
              <p:spPr bwMode="auto">
                <a:xfrm>
                  <a:off x="4151" y="3237"/>
                  <a:ext cx="39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8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7" name="Freeform 46"/>
                <p:cNvSpPr>
                  <a:spLocks/>
                </p:cNvSpPr>
                <p:nvPr/>
              </p:nvSpPr>
              <p:spPr bwMode="auto">
                <a:xfrm>
                  <a:off x="4226" y="3253"/>
                  <a:ext cx="38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6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8" name="Freeform 47"/>
                <p:cNvSpPr>
                  <a:spLocks/>
                </p:cNvSpPr>
                <p:nvPr/>
              </p:nvSpPr>
              <p:spPr bwMode="auto">
                <a:xfrm>
                  <a:off x="4206" y="3311"/>
                  <a:ext cx="39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9"/>
                      </a:moveTo>
                      <a:lnTo>
                        <a:pt x="114" y="43"/>
                      </a:lnTo>
                      <a:lnTo>
                        <a:pt x="108" y="30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30"/>
                      </a:lnTo>
                      <a:lnTo>
                        <a:pt x="2" y="43"/>
                      </a:lnTo>
                      <a:lnTo>
                        <a:pt x="0" y="59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9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9" name="Freeform 48"/>
                <p:cNvSpPr>
                  <a:spLocks/>
                </p:cNvSpPr>
                <p:nvPr/>
              </p:nvSpPr>
              <p:spPr bwMode="auto">
                <a:xfrm>
                  <a:off x="4278" y="3321"/>
                  <a:ext cx="39" cy="38"/>
                </a:xfrm>
                <a:custGeom>
                  <a:avLst/>
                  <a:gdLst>
                    <a:gd name="T0" fmla="*/ 0 w 115"/>
                    <a:gd name="T1" fmla="*/ 0 h 114"/>
                    <a:gd name="T2" fmla="*/ 0 w 115"/>
                    <a:gd name="T3" fmla="*/ 0 h 114"/>
                    <a:gd name="T4" fmla="*/ 0 w 115"/>
                    <a:gd name="T5" fmla="*/ 0 h 114"/>
                    <a:gd name="T6" fmla="*/ 0 w 115"/>
                    <a:gd name="T7" fmla="*/ 0 h 114"/>
                    <a:gd name="T8" fmla="*/ 0 w 115"/>
                    <a:gd name="T9" fmla="*/ 0 h 114"/>
                    <a:gd name="T10" fmla="*/ 0 w 115"/>
                    <a:gd name="T11" fmla="*/ 0 h 114"/>
                    <a:gd name="T12" fmla="*/ 0 w 115"/>
                    <a:gd name="T13" fmla="*/ 0 h 114"/>
                    <a:gd name="T14" fmla="*/ 0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0 h 114"/>
                    <a:gd name="T24" fmla="*/ 0 w 115"/>
                    <a:gd name="T25" fmla="*/ 0 h 114"/>
                    <a:gd name="T26" fmla="*/ 0 w 115"/>
                    <a:gd name="T27" fmla="*/ 0 h 114"/>
                    <a:gd name="T28" fmla="*/ 0 w 115"/>
                    <a:gd name="T29" fmla="*/ 0 h 114"/>
                    <a:gd name="T30" fmla="*/ 0 w 115"/>
                    <a:gd name="T31" fmla="*/ 0 h 114"/>
                    <a:gd name="T32" fmla="*/ 0 w 115"/>
                    <a:gd name="T33" fmla="*/ 0 h 114"/>
                    <a:gd name="T34" fmla="*/ 0 w 115"/>
                    <a:gd name="T35" fmla="*/ 0 h 114"/>
                    <a:gd name="T36" fmla="*/ 0 w 115"/>
                    <a:gd name="T37" fmla="*/ 0 h 114"/>
                    <a:gd name="T38" fmla="*/ 0 w 115"/>
                    <a:gd name="T39" fmla="*/ 0 h 114"/>
                    <a:gd name="T40" fmla="*/ 0 w 115"/>
                    <a:gd name="T41" fmla="*/ 0 h 114"/>
                    <a:gd name="T42" fmla="*/ 0 w 115"/>
                    <a:gd name="T43" fmla="*/ 0 h 114"/>
                    <a:gd name="T44" fmla="*/ 0 w 115"/>
                    <a:gd name="T45" fmla="*/ 0 h 114"/>
                    <a:gd name="T46" fmla="*/ 0 w 115"/>
                    <a:gd name="T47" fmla="*/ 0 h 114"/>
                    <a:gd name="T48" fmla="*/ 0 w 115"/>
                    <a:gd name="T49" fmla="*/ 0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2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0" name="Freeform 49"/>
                <p:cNvSpPr>
                  <a:spLocks/>
                </p:cNvSpPr>
                <p:nvPr/>
              </p:nvSpPr>
              <p:spPr bwMode="auto">
                <a:xfrm>
                  <a:off x="4283" y="3378"/>
                  <a:ext cx="39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1" name="Freeform 50"/>
                <p:cNvSpPr>
                  <a:spLocks/>
                </p:cNvSpPr>
                <p:nvPr/>
              </p:nvSpPr>
              <p:spPr bwMode="auto">
                <a:xfrm>
                  <a:off x="4348" y="3337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4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2" name="Freeform 51"/>
                <p:cNvSpPr>
                  <a:spLocks/>
                </p:cNvSpPr>
                <p:nvPr/>
              </p:nvSpPr>
              <p:spPr bwMode="auto">
                <a:xfrm>
                  <a:off x="4365" y="3407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3" name="Freeform 52"/>
                <p:cNvSpPr>
                  <a:spLocks/>
                </p:cNvSpPr>
                <p:nvPr/>
              </p:nvSpPr>
              <p:spPr bwMode="auto">
                <a:xfrm>
                  <a:off x="4437" y="3344"/>
                  <a:ext cx="38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7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4" name="Freeform 53"/>
                <p:cNvSpPr>
                  <a:spLocks/>
                </p:cNvSpPr>
                <p:nvPr/>
              </p:nvSpPr>
              <p:spPr bwMode="auto">
                <a:xfrm>
                  <a:off x="4463" y="3433"/>
                  <a:ext cx="39" cy="38"/>
                </a:xfrm>
                <a:custGeom>
                  <a:avLst/>
                  <a:gdLst>
                    <a:gd name="T0" fmla="*/ 0 w 116"/>
                    <a:gd name="T1" fmla="*/ 0 h 115"/>
                    <a:gd name="T2" fmla="*/ 0 w 116"/>
                    <a:gd name="T3" fmla="*/ 0 h 115"/>
                    <a:gd name="T4" fmla="*/ 0 w 116"/>
                    <a:gd name="T5" fmla="*/ 0 h 115"/>
                    <a:gd name="T6" fmla="*/ 0 w 116"/>
                    <a:gd name="T7" fmla="*/ 0 h 115"/>
                    <a:gd name="T8" fmla="*/ 0 w 116"/>
                    <a:gd name="T9" fmla="*/ 0 h 115"/>
                    <a:gd name="T10" fmla="*/ 0 w 116"/>
                    <a:gd name="T11" fmla="*/ 0 h 115"/>
                    <a:gd name="T12" fmla="*/ 0 w 116"/>
                    <a:gd name="T13" fmla="*/ 0 h 115"/>
                    <a:gd name="T14" fmla="*/ 0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0 h 115"/>
                    <a:gd name="T24" fmla="*/ 0 w 116"/>
                    <a:gd name="T25" fmla="*/ 0 h 115"/>
                    <a:gd name="T26" fmla="*/ 0 w 116"/>
                    <a:gd name="T27" fmla="*/ 0 h 115"/>
                    <a:gd name="T28" fmla="*/ 0 w 116"/>
                    <a:gd name="T29" fmla="*/ 0 h 115"/>
                    <a:gd name="T30" fmla="*/ 0 w 116"/>
                    <a:gd name="T31" fmla="*/ 0 h 115"/>
                    <a:gd name="T32" fmla="*/ 0 w 116"/>
                    <a:gd name="T33" fmla="*/ 0 h 115"/>
                    <a:gd name="T34" fmla="*/ 0 w 116"/>
                    <a:gd name="T35" fmla="*/ 0 h 115"/>
                    <a:gd name="T36" fmla="*/ 0 w 116"/>
                    <a:gd name="T37" fmla="*/ 0 h 115"/>
                    <a:gd name="T38" fmla="*/ 0 w 116"/>
                    <a:gd name="T39" fmla="*/ 0 h 115"/>
                    <a:gd name="T40" fmla="*/ 0 w 116"/>
                    <a:gd name="T41" fmla="*/ 0 h 115"/>
                    <a:gd name="T42" fmla="*/ 0 w 116"/>
                    <a:gd name="T43" fmla="*/ 0 h 115"/>
                    <a:gd name="T44" fmla="*/ 0 w 116"/>
                    <a:gd name="T45" fmla="*/ 0 h 115"/>
                    <a:gd name="T46" fmla="*/ 0 w 116"/>
                    <a:gd name="T47" fmla="*/ 0 h 115"/>
                    <a:gd name="T48" fmla="*/ 0 w 116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5">
                      <a:moveTo>
                        <a:pt x="116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5" name="Freeform 54"/>
                <p:cNvSpPr>
                  <a:spLocks/>
                </p:cNvSpPr>
                <p:nvPr/>
              </p:nvSpPr>
              <p:spPr bwMode="auto">
                <a:xfrm>
                  <a:off x="4530" y="3330"/>
                  <a:ext cx="39" cy="38"/>
                </a:xfrm>
                <a:custGeom>
                  <a:avLst/>
                  <a:gdLst>
                    <a:gd name="T0" fmla="*/ 0 w 115"/>
                    <a:gd name="T1" fmla="*/ 0 h 114"/>
                    <a:gd name="T2" fmla="*/ 0 w 115"/>
                    <a:gd name="T3" fmla="*/ 0 h 114"/>
                    <a:gd name="T4" fmla="*/ 0 w 115"/>
                    <a:gd name="T5" fmla="*/ 0 h 114"/>
                    <a:gd name="T6" fmla="*/ 0 w 115"/>
                    <a:gd name="T7" fmla="*/ 0 h 114"/>
                    <a:gd name="T8" fmla="*/ 0 w 115"/>
                    <a:gd name="T9" fmla="*/ 0 h 114"/>
                    <a:gd name="T10" fmla="*/ 0 w 115"/>
                    <a:gd name="T11" fmla="*/ 0 h 114"/>
                    <a:gd name="T12" fmla="*/ 0 w 115"/>
                    <a:gd name="T13" fmla="*/ 0 h 114"/>
                    <a:gd name="T14" fmla="*/ 0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0 h 114"/>
                    <a:gd name="T24" fmla="*/ 0 w 115"/>
                    <a:gd name="T25" fmla="*/ 0 h 114"/>
                    <a:gd name="T26" fmla="*/ 0 w 115"/>
                    <a:gd name="T27" fmla="*/ 0 h 114"/>
                    <a:gd name="T28" fmla="*/ 0 w 115"/>
                    <a:gd name="T29" fmla="*/ 0 h 114"/>
                    <a:gd name="T30" fmla="*/ 0 w 115"/>
                    <a:gd name="T31" fmla="*/ 0 h 114"/>
                    <a:gd name="T32" fmla="*/ 0 w 115"/>
                    <a:gd name="T33" fmla="*/ 0 h 114"/>
                    <a:gd name="T34" fmla="*/ 0 w 115"/>
                    <a:gd name="T35" fmla="*/ 0 h 114"/>
                    <a:gd name="T36" fmla="*/ 0 w 115"/>
                    <a:gd name="T37" fmla="*/ 0 h 114"/>
                    <a:gd name="T38" fmla="*/ 0 w 115"/>
                    <a:gd name="T39" fmla="*/ 0 h 114"/>
                    <a:gd name="T40" fmla="*/ 0 w 115"/>
                    <a:gd name="T41" fmla="*/ 0 h 114"/>
                    <a:gd name="T42" fmla="*/ 0 w 115"/>
                    <a:gd name="T43" fmla="*/ 0 h 114"/>
                    <a:gd name="T44" fmla="*/ 0 w 115"/>
                    <a:gd name="T45" fmla="*/ 0 h 114"/>
                    <a:gd name="T46" fmla="*/ 0 w 115"/>
                    <a:gd name="T47" fmla="*/ 0 h 114"/>
                    <a:gd name="T48" fmla="*/ 0 w 115"/>
                    <a:gd name="T49" fmla="*/ 0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8" y="27"/>
                      </a:lnTo>
                      <a:lnTo>
                        <a:pt x="98" y="16"/>
                      </a:lnTo>
                      <a:lnTo>
                        <a:pt x="85" y="6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7"/>
                      </a:lnTo>
                      <a:lnTo>
                        <a:pt x="2" y="41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2" y="112"/>
                      </a:lnTo>
                      <a:lnTo>
                        <a:pt x="85" y="106"/>
                      </a:lnTo>
                      <a:lnTo>
                        <a:pt x="98" y="97"/>
                      </a:lnTo>
                      <a:lnTo>
                        <a:pt x="108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6" name="Freeform 55"/>
                <p:cNvSpPr>
                  <a:spLocks/>
                </p:cNvSpPr>
                <p:nvPr/>
              </p:nvSpPr>
              <p:spPr bwMode="auto">
                <a:xfrm>
                  <a:off x="4557" y="3419"/>
                  <a:ext cx="38" cy="38"/>
                </a:xfrm>
                <a:custGeom>
                  <a:avLst/>
                  <a:gdLst>
                    <a:gd name="T0" fmla="*/ 0 w 114"/>
                    <a:gd name="T1" fmla="*/ 0 h 115"/>
                    <a:gd name="T2" fmla="*/ 0 w 114"/>
                    <a:gd name="T3" fmla="*/ 0 h 115"/>
                    <a:gd name="T4" fmla="*/ 0 w 114"/>
                    <a:gd name="T5" fmla="*/ 0 h 115"/>
                    <a:gd name="T6" fmla="*/ 0 w 114"/>
                    <a:gd name="T7" fmla="*/ 0 h 115"/>
                    <a:gd name="T8" fmla="*/ 0 w 114"/>
                    <a:gd name="T9" fmla="*/ 0 h 115"/>
                    <a:gd name="T10" fmla="*/ 0 w 114"/>
                    <a:gd name="T11" fmla="*/ 0 h 115"/>
                    <a:gd name="T12" fmla="*/ 0 w 114"/>
                    <a:gd name="T13" fmla="*/ 0 h 115"/>
                    <a:gd name="T14" fmla="*/ 0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0 h 115"/>
                    <a:gd name="T24" fmla="*/ 0 w 114"/>
                    <a:gd name="T25" fmla="*/ 0 h 115"/>
                    <a:gd name="T26" fmla="*/ 0 w 114"/>
                    <a:gd name="T27" fmla="*/ 0 h 115"/>
                    <a:gd name="T28" fmla="*/ 0 w 114"/>
                    <a:gd name="T29" fmla="*/ 0 h 115"/>
                    <a:gd name="T30" fmla="*/ 0 w 114"/>
                    <a:gd name="T31" fmla="*/ 0 h 115"/>
                    <a:gd name="T32" fmla="*/ 0 w 114"/>
                    <a:gd name="T33" fmla="*/ 0 h 115"/>
                    <a:gd name="T34" fmla="*/ 0 w 114"/>
                    <a:gd name="T35" fmla="*/ 0 h 115"/>
                    <a:gd name="T36" fmla="*/ 0 w 114"/>
                    <a:gd name="T37" fmla="*/ 0 h 115"/>
                    <a:gd name="T38" fmla="*/ 0 w 114"/>
                    <a:gd name="T39" fmla="*/ 0 h 115"/>
                    <a:gd name="T40" fmla="*/ 0 w 114"/>
                    <a:gd name="T41" fmla="*/ 0 h 115"/>
                    <a:gd name="T42" fmla="*/ 0 w 114"/>
                    <a:gd name="T43" fmla="*/ 0 h 115"/>
                    <a:gd name="T44" fmla="*/ 0 w 114"/>
                    <a:gd name="T45" fmla="*/ 0 h 115"/>
                    <a:gd name="T46" fmla="*/ 0 w 114"/>
                    <a:gd name="T47" fmla="*/ 0 h 115"/>
                    <a:gd name="T48" fmla="*/ 0 w 114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2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2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7" name="Freeform 56"/>
                <p:cNvSpPr>
                  <a:spLocks/>
                </p:cNvSpPr>
                <p:nvPr/>
              </p:nvSpPr>
              <p:spPr bwMode="auto">
                <a:xfrm>
                  <a:off x="4614" y="3297"/>
                  <a:ext cx="38" cy="38"/>
                </a:xfrm>
                <a:custGeom>
                  <a:avLst/>
                  <a:gdLst>
                    <a:gd name="T0" fmla="*/ 0 w 115"/>
                    <a:gd name="T1" fmla="*/ 0 h 114"/>
                    <a:gd name="T2" fmla="*/ 0 w 115"/>
                    <a:gd name="T3" fmla="*/ 0 h 114"/>
                    <a:gd name="T4" fmla="*/ 0 w 115"/>
                    <a:gd name="T5" fmla="*/ 0 h 114"/>
                    <a:gd name="T6" fmla="*/ 0 w 115"/>
                    <a:gd name="T7" fmla="*/ 0 h 114"/>
                    <a:gd name="T8" fmla="*/ 0 w 115"/>
                    <a:gd name="T9" fmla="*/ 0 h 114"/>
                    <a:gd name="T10" fmla="*/ 0 w 115"/>
                    <a:gd name="T11" fmla="*/ 0 h 114"/>
                    <a:gd name="T12" fmla="*/ 0 w 115"/>
                    <a:gd name="T13" fmla="*/ 0 h 114"/>
                    <a:gd name="T14" fmla="*/ 0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0 h 114"/>
                    <a:gd name="T24" fmla="*/ 0 w 115"/>
                    <a:gd name="T25" fmla="*/ 0 h 114"/>
                    <a:gd name="T26" fmla="*/ 0 w 115"/>
                    <a:gd name="T27" fmla="*/ 0 h 114"/>
                    <a:gd name="T28" fmla="*/ 0 w 115"/>
                    <a:gd name="T29" fmla="*/ 0 h 114"/>
                    <a:gd name="T30" fmla="*/ 0 w 115"/>
                    <a:gd name="T31" fmla="*/ 0 h 114"/>
                    <a:gd name="T32" fmla="*/ 0 w 115"/>
                    <a:gd name="T33" fmla="*/ 0 h 114"/>
                    <a:gd name="T34" fmla="*/ 0 w 115"/>
                    <a:gd name="T35" fmla="*/ 0 h 114"/>
                    <a:gd name="T36" fmla="*/ 0 w 115"/>
                    <a:gd name="T37" fmla="*/ 0 h 114"/>
                    <a:gd name="T38" fmla="*/ 0 w 115"/>
                    <a:gd name="T39" fmla="*/ 0 h 114"/>
                    <a:gd name="T40" fmla="*/ 0 w 115"/>
                    <a:gd name="T41" fmla="*/ 0 h 114"/>
                    <a:gd name="T42" fmla="*/ 0 w 115"/>
                    <a:gd name="T43" fmla="*/ 0 h 114"/>
                    <a:gd name="T44" fmla="*/ 0 w 115"/>
                    <a:gd name="T45" fmla="*/ 0 h 114"/>
                    <a:gd name="T46" fmla="*/ 0 w 115"/>
                    <a:gd name="T47" fmla="*/ 0 h 114"/>
                    <a:gd name="T48" fmla="*/ 0 w 115"/>
                    <a:gd name="T49" fmla="*/ 0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9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2"/>
                      </a:lnTo>
                      <a:lnTo>
                        <a:pt x="0" y="56"/>
                      </a:lnTo>
                      <a:lnTo>
                        <a:pt x="3" y="72"/>
                      </a:lnTo>
                      <a:lnTo>
                        <a:pt x="9" y="85"/>
                      </a:lnTo>
                      <a:lnTo>
                        <a:pt x="18" y="97"/>
                      </a:lnTo>
                      <a:lnTo>
                        <a:pt x="30" y="106"/>
                      </a:lnTo>
                      <a:lnTo>
                        <a:pt x="43" y="112"/>
                      </a:lnTo>
                      <a:lnTo>
                        <a:pt x="59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2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8" name="Freeform 57"/>
                <p:cNvSpPr>
                  <a:spLocks/>
                </p:cNvSpPr>
                <p:nvPr/>
              </p:nvSpPr>
              <p:spPr bwMode="auto">
                <a:xfrm>
                  <a:off x="4658" y="3397"/>
                  <a:ext cx="38" cy="38"/>
                </a:xfrm>
                <a:custGeom>
                  <a:avLst/>
                  <a:gdLst>
                    <a:gd name="T0" fmla="*/ 0 w 114"/>
                    <a:gd name="T1" fmla="*/ 0 h 115"/>
                    <a:gd name="T2" fmla="*/ 0 w 114"/>
                    <a:gd name="T3" fmla="*/ 0 h 115"/>
                    <a:gd name="T4" fmla="*/ 0 w 114"/>
                    <a:gd name="T5" fmla="*/ 0 h 115"/>
                    <a:gd name="T6" fmla="*/ 0 w 114"/>
                    <a:gd name="T7" fmla="*/ 0 h 115"/>
                    <a:gd name="T8" fmla="*/ 0 w 114"/>
                    <a:gd name="T9" fmla="*/ 0 h 115"/>
                    <a:gd name="T10" fmla="*/ 0 w 114"/>
                    <a:gd name="T11" fmla="*/ 0 h 115"/>
                    <a:gd name="T12" fmla="*/ 0 w 114"/>
                    <a:gd name="T13" fmla="*/ 0 h 115"/>
                    <a:gd name="T14" fmla="*/ 0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0 h 115"/>
                    <a:gd name="T24" fmla="*/ 0 w 114"/>
                    <a:gd name="T25" fmla="*/ 0 h 115"/>
                    <a:gd name="T26" fmla="*/ 0 w 114"/>
                    <a:gd name="T27" fmla="*/ 0 h 115"/>
                    <a:gd name="T28" fmla="*/ 0 w 114"/>
                    <a:gd name="T29" fmla="*/ 0 h 115"/>
                    <a:gd name="T30" fmla="*/ 0 w 114"/>
                    <a:gd name="T31" fmla="*/ 0 h 115"/>
                    <a:gd name="T32" fmla="*/ 0 w 114"/>
                    <a:gd name="T33" fmla="*/ 0 h 115"/>
                    <a:gd name="T34" fmla="*/ 0 w 114"/>
                    <a:gd name="T35" fmla="*/ 0 h 115"/>
                    <a:gd name="T36" fmla="*/ 0 w 114"/>
                    <a:gd name="T37" fmla="*/ 0 h 115"/>
                    <a:gd name="T38" fmla="*/ 0 w 114"/>
                    <a:gd name="T39" fmla="*/ 0 h 115"/>
                    <a:gd name="T40" fmla="*/ 0 w 114"/>
                    <a:gd name="T41" fmla="*/ 0 h 115"/>
                    <a:gd name="T42" fmla="*/ 0 w 114"/>
                    <a:gd name="T43" fmla="*/ 0 h 115"/>
                    <a:gd name="T44" fmla="*/ 0 w 114"/>
                    <a:gd name="T45" fmla="*/ 0 h 115"/>
                    <a:gd name="T46" fmla="*/ 0 w 114"/>
                    <a:gd name="T47" fmla="*/ 0 h 115"/>
                    <a:gd name="T48" fmla="*/ 0 w 114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1" y="3"/>
                      </a:lnTo>
                      <a:lnTo>
                        <a:pt x="56" y="0"/>
                      </a:lnTo>
                      <a:lnTo>
                        <a:pt x="41" y="3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6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6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5"/>
                      </a:lnTo>
                      <a:lnTo>
                        <a:pt x="71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9" name="Freeform 58"/>
                <p:cNvSpPr>
                  <a:spLocks/>
                </p:cNvSpPr>
                <p:nvPr/>
              </p:nvSpPr>
              <p:spPr bwMode="auto">
                <a:xfrm>
                  <a:off x="4688" y="3313"/>
                  <a:ext cx="39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4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4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4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0" name="Freeform 59"/>
                <p:cNvSpPr>
                  <a:spLocks/>
                </p:cNvSpPr>
                <p:nvPr/>
              </p:nvSpPr>
              <p:spPr bwMode="auto">
                <a:xfrm>
                  <a:off x="4691" y="3210"/>
                  <a:ext cx="38" cy="39"/>
                </a:xfrm>
                <a:custGeom>
                  <a:avLst/>
                  <a:gdLst>
                    <a:gd name="T0" fmla="*/ 0 w 116"/>
                    <a:gd name="T1" fmla="*/ 0 h 115"/>
                    <a:gd name="T2" fmla="*/ 0 w 116"/>
                    <a:gd name="T3" fmla="*/ 0 h 115"/>
                    <a:gd name="T4" fmla="*/ 0 w 116"/>
                    <a:gd name="T5" fmla="*/ 0 h 115"/>
                    <a:gd name="T6" fmla="*/ 0 w 116"/>
                    <a:gd name="T7" fmla="*/ 0 h 115"/>
                    <a:gd name="T8" fmla="*/ 0 w 116"/>
                    <a:gd name="T9" fmla="*/ 0 h 115"/>
                    <a:gd name="T10" fmla="*/ 0 w 116"/>
                    <a:gd name="T11" fmla="*/ 0 h 115"/>
                    <a:gd name="T12" fmla="*/ 0 w 116"/>
                    <a:gd name="T13" fmla="*/ 0 h 115"/>
                    <a:gd name="T14" fmla="*/ 0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0 h 115"/>
                    <a:gd name="T24" fmla="*/ 0 w 116"/>
                    <a:gd name="T25" fmla="*/ 0 h 115"/>
                    <a:gd name="T26" fmla="*/ 0 w 116"/>
                    <a:gd name="T27" fmla="*/ 0 h 115"/>
                    <a:gd name="T28" fmla="*/ 0 w 116"/>
                    <a:gd name="T29" fmla="*/ 0 h 115"/>
                    <a:gd name="T30" fmla="*/ 0 w 116"/>
                    <a:gd name="T31" fmla="*/ 0 h 115"/>
                    <a:gd name="T32" fmla="*/ 0 w 116"/>
                    <a:gd name="T33" fmla="*/ 0 h 115"/>
                    <a:gd name="T34" fmla="*/ 0 w 116"/>
                    <a:gd name="T35" fmla="*/ 0 h 115"/>
                    <a:gd name="T36" fmla="*/ 0 w 116"/>
                    <a:gd name="T37" fmla="*/ 0 h 115"/>
                    <a:gd name="T38" fmla="*/ 0 w 116"/>
                    <a:gd name="T39" fmla="*/ 0 h 115"/>
                    <a:gd name="T40" fmla="*/ 0 w 116"/>
                    <a:gd name="T41" fmla="*/ 0 h 115"/>
                    <a:gd name="T42" fmla="*/ 0 w 116"/>
                    <a:gd name="T43" fmla="*/ 0 h 115"/>
                    <a:gd name="T44" fmla="*/ 0 w 116"/>
                    <a:gd name="T45" fmla="*/ 0 h 115"/>
                    <a:gd name="T46" fmla="*/ 0 w 116"/>
                    <a:gd name="T47" fmla="*/ 0 h 115"/>
                    <a:gd name="T48" fmla="*/ 0 w 116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1" name="Freeform 60"/>
                <p:cNvSpPr>
                  <a:spLocks/>
                </p:cNvSpPr>
                <p:nvPr/>
              </p:nvSpPr>
              <p:spPr bwMode="auto">
                <a:xfrm>
                  <a:off x="4780" y="3318"/>
                  <a:ext cx="38" cy="38"/>
                </a:xfrm>
                <a:custGeom>
                  <a:avLst/>
                  <a:gdLst>
                    <a:gd name="T0" fmla="*/ 0 w 115"/>
                    <a:gd name="T1" fmla="*/ 0 h 114"/>
                    <a:gd name="T2" fmla="*/ 0 w 115"/>
                    <a:gd name="T3" fmla="*/ 0 h 114"/>
                    <a:gd name="T4" fmla="*/ 0 w 115"/>
                    <a:gd name="T5" fmla="*/ 0 h 114"/>
                    <a:gd name="T6" fmla="*/ 0 w 115"/>
                    <a:gd name="T7" fmla="*/ 0 h 114"/>
                    <a:gd name="T8" fmla="*/ 0 w 115"/>
                    <a:gd name="T9" fmla="*/ 0 h 114"/>
                    <a:gd name="T10" fmla="*/ 0 w 115"/>
                    <a:gd name="T11" fmla="*/ 0 h 114"/>
                    <a:gd name="T12" fmla="*/ 0 w 115"/>
                    <a:gd name="T13" fmla="*/ 0 h 114"/>
                    <a:gd name="T14" fmla="*/ 0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0 h 114"/>
                    <a:gd name="T24" fmla="*/ 0 w 115"/>
                    <a:gd name="T25" fmla="*/ 0 h 114"/>
                    <a:gd name="T26" fmla="*/ 0 w 115"/>
                    <a:gd name="T27" fmla="*/ 0 h 114"/>
                    <a:gd name="T28" fmla="*/ 0 w 115"/>
                    <a:gd name="T29" fmla="*/ 0 h 114"/>
                    <a:gd name="T30" fmla="*/ 0 w 115"/>
                    <a:gd name="T31" fmla="*/ 0 h 114"/>
                    <a:gd name="T32" fmla="*/ 0 w 115"/>
                    <a:gd name="T33" fmla="*/ 0 h 114"/>
                    <a:gd name="T34" fmla="*/ 0 w 115"/>
                    <a:gd name="T35" fmla="*/ 0 h 114"/>
                    <a:gd name="T36" fmla="*/ 0 w 115"/>
                    <a:gd name="T37" fmla="*/ 0 h 114"/>
                    <a:gd name="T38" fmla="*/ 0 w 115"/>
                    <a:gd name="T39" fmla="*/ 0 h 114"/>
                    <a:gd name="T40" fmla="*/ 0 w 115"/>
                    <a:gd name="T41" fmla="*/ 0 h 114"/>
                    <a:gd name="T42" fmla="*/ 0 w 115"/>
                    <a:gd name="T43" fmla="*/ 0 h 114"/>
                    <a:gd name="T44" fmla="*/ 0 w 115"/>
                    <a:gd name="T45" fmla="*/ 0 h 114"/>
                    <a:gd name="T46" fmla="*/ 0 w 115"/>
                    <a:gd name="T47" fmla="*/ 0 h 114"/>
                    <a:gd name="T48" fmla="*/ 0 w 115"/>
                    <a:gd name="T49" fmla="*/ 0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7" y="27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7" y="16"/>
                      </a:lnTo>
                      <a:lnTo>
                        <a:pt x="7" y="27"/>
                      </a:lnTo>
                      <a:lnTo>
                        <a:pt x="1" y="41"/>
                      </a:lnTo>
                      <a:lnTo>
                        <a:pt x="0" y="56"/>
                      </a:lnTo>
                      <a:lnTo>
                        <a:pt x="1" y="71"/>
                      </a:lnTo>
                      <a:lnTo>
                        <a:pt x="7" y="85"/>
                      </a:lnTo>
                      <a:lnTo>
                        <a:pt x="17" y="97"/>
                      </a:lnTo>
                      <a:lnTo>
                        <a:pt x="28" y="106"/>
                      </a:lnTo>
                      <a:lnTo>
                        <a:pt x="42" y="112"/>
                      </a:lnTo>
                      <a:lnTo>
                        <a:pt x="57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8" y="97"/>
                      </a:lnTo>
                      <a:lnTo>
                        <a:pt x="107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2" name="Freeform 61"/>
                <p:cNvSpPr>
                  <a:spLocks/>
                </p:cNvSpPr>
                <p:nvPr/>
              </p:nvSpPr>
              <p:spPr bwMode="auto">
                <a:xfrm>
                  <a:off x="4775" y="3210"/>
                  <a:ext cx="38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3" name="Freeform 62"/>
                <p:cNvSpPr>
                  <a:spLocks/>
                </p:cNvSpPr>
                <p:nvPr/>
              </p:nvSpPr>
              <p:spPr bwMode="auto">
                <a:xfrm>
                  <a:off x="4610" y="3205"/>
                  <a:ext cx="38" cy="39"/>
                </a:xfrm>
                <a:custGeom>
                  <a:avLst/>
                  <a:gdLst>
                    <a:gd name="T0" fmla="*/ 0 w 114"/>
                    <a:gd name="T1" fmla="*/ 0 h 116"/>
                    <a:gd name="T2" fmla="*/ 0 w 114"/>
                    <a:gd name="T3" fmla="*/ 0 h 116"/>
                    <a:gd name="T4" fmla="*/ 0 w 114"/>
                    <a:gd name="T5" fmla="*/ 0 h 116"/>
                    <a:gd name="T6" fmla="*/ 0 w 114"/>
                    <a:gd name="T7" fmla="*/ 0 h 116"/>
                    <a:gd name="T8" fmla="*/ 0 w 114"/>
                    <a:gd name="T9" fmla="*/ 0 h 116"/>
                    <a:gd name="T10" fmla="*/ 0 w 114"/>
                    <a:gd name="T11" fmla="*/ 0 h 116"/>
                    <a:gd name="T12" fmla="*/ 0 w 114"/>
                    <a:gd name="T13" fmla="*/ 0 h 116"/>
                    <a:gd name="T14" fmla="*/ 0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0 h 116"/>
                    <a:gd name="T24" fmla="*/ 0 w 114"/>
                    <a:gd name="T25" fmla="*/ 0 h 116"/>
                    <a:gd name="T26" fmla="*/ 0 w 114"/>
                    <a:gd name="T27" fmla="*/ 0 h 116"/>
                    <a:gd name="T28" fmla="*/ 0 w 114"/>
                    <a:gd name="T29" fmla="*/ 0 h 116"/>
                    <a:gd name="T30" fmla="*/ 0 w 114"/>
                    <a:gd name="T31" fmla="*/ 0 h 116"/>
                    <a:gd name="T32" fmla="*/ 0 w 114"/>
                    <a:gd name="T33" fmla="*/ 0 h 116"/>
                    <a:gd name="T34" fmla="*/ 0 w 114"/>
                    <a:gd name="T35" fmla="*/ 0 h 116"/>
                    <a:gd name="T36" fmla="*/ 0 w 114"/>
                    <a:gd name="T37" fmla="*/ 0 h 116"/>
                    <a:gd name="T38" fmla="*/ 0 w 114"/>
                    <a:gd name="T39" fmla="*/ 0 h 116"/>
                    <a:gd name="T40" fmla="*/ 0 w 114"/>
                    <a:gd name="T41" fmla="*/ 0 h 116"/>
                    <a:gd name="T42" fmla="*/ 0 w 114"/>
                    <a:gd name="T43" fmla="*/ 0 h 116"/>
                    <a:gd name="T44" fmla="*/ 0 w 114"/>
                    <a:gd name="T45" fmla="*/ 0 h 116"/>
                    <a:gd name="T46" fmla="*/ 0 w 114"/>
                    <a:gd name="T47" fmla="*/ 0 h 116"/>
                    <a:gd name="T48" fmla="*/ 0 w 114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7" y="108"/>
                      </a:lnTo>
                      <a:lnTo>
                        <a:pt x="41" y="113"/>
                      </a:lnTo>
                      <a:lnTo>
                        <a:pt x="56" y="116"/>
                      </a:lnTo>
                      <a:lnTo>
                        <a:pt x="72" y="113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4" name="Freeform 63"/>
                <p:cNvSpPr>
                  <a:spLocks/>
                </p:cNvSpPr>
                <p:nvPr/>
              </p:nvSpPr>
              <p:spPr bwMode="auto">
                <a:xfrm>
                  <a:off x="4550" y="3117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5" name="Freeform 64"/>
                <p:cNvSpPr>
                  <a:spLocks/>
                </p:cNvSpPr>
                <p:nvPr/>
              </p:nvSpPr>
              <p:spPr bwMode="auto">
                <a:xfrm>
                  <a:off x="4466" y="3100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7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6" name="Freeform 65"/>
                <p:cNvSpPr>
                  <a:spLocks/>
                </p:cNvSpPr>
                <p:nvPr/>
              </p:nvSpPr>
              <p:spPr bwMode="auto">
                <a:xfrm>
                  <a:off x="4389" y="3109"/>
                  <a:ext cx="38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7" name="Freeform 66"/>
                <p:cNvSpPr>
                  <a:spLocks/>
                </p:cNvSpPr>
                <p:nvPr/>
              </p:nvSpPr>
              <p:spPr bwMode="auto">
                <a:xfrm>
                  <a:off x="4422" y="3042"/>
                  <a:ext cx="39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8" name="Freeform 67"/>
                <p:cNvSpPr>
                  <a:spLocks/>
                </p:cNvSpPr>
                <p:nvPr/>
              </p:nvSpPr>
              <p:spPr bwMode="auto">
                <a:xfrm>
                  <a:off x="4466" y="2963"/>
                  <a:ext cx="38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9" name="Freeform 68"/>
                <p:cNvSpPr>
                  <a:spLocks/>
                </p:cNvSpPr>
                <p:nvPr/>
              </p:nvSpPr>
              <p:spPr bwMode="auto">
                <a:xfrm>
                  <a:off x="4480" y="2884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8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0" name="Freeform 69"/>
                <p:cNvSpPr>
                  <a:spLocks/>
                </p:cNvSpPr>
                <p:nvPr/>
              </p:nvSpPr>
              <p:spPr bwMode="auto">
                <a:xfrm>
                  <a:off x="4552" y="3021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1" name="Freeform 70"/>
                <p:cNvSpPr>
                  <a:spLocks/>
                </p:cNvSpPr>
                <p:nvPr/>
              </p:nvSpPr>
              <p:spPr bwMode="auto">
                <a:xfrm>
                  <a:off x="4622" y="2999"/>
                  <a:ext cx="38" cy="39"/>
                </a:xfrm>
                <a:custGeom>
                  <a:avLst/>
                  <a:gdLst>
                    <a:gd name="T0" fmla="*/ 0 w 114"/>
                    <a:gd name="T1" fmla="*/ 0 h 116"/>
                    <a:gd name="T2" fmla="*/ 0 w 114"/>
                    <a:gd name="T3" fmla="*/ 0 h 116"/>
                    <a:gd name="T4" fmla="*/ 0 w 114"/>
                    <a:gd name="T5" fmla="*/ 0 h 116"/>
                    <a:gd name="T6" fmla="*/ 0 w 114"/>
                    <a:gd name="T7" fmla="*/ 0 h 116"/>
                    <a:gd name="T8" fmla="*/ 0 w 114"/>
                    <a:gd name="T9" fmla="*/ 0 h 116"/>
                    <a:gd name="T10" fmla="*/ 0 w 114"/>
                    <a:gd name="T11" fmla="*/ 0 h 116"/>
                    <a:gd name="T12" fmla="*/ 0 w 114"/>
                    <a:gd name="T13" fmla="*/ 0 h 116"/>
                    <a:gd name="T14" fmla="*/ 0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0 h 116"/>
                    <a:gd name="T24" fmla="*/ 0 w 114"/>
                    <a:gd name="T25" fmla="*/ 0 h 116"/>
                    <a:gd name="T26" fmla="*/ 0 w 114"/>
                    <a:gd name="T27" fmla="*/ 0 h 116"/>
                    <a:gd name="T28" fmla="*/ 0 w 114"/>
                    <a:gd name="T29" fmla="*/ 0 h 116"/>
                    <a:gd name="T30" fmla="*/ 0 w 114"/>
                    <a:gd name="T31" fmla="*/ 0 h 116"/>
                    <a:gd name="T32" fmla="*/ 0 w 114"/>
                    <a:gd name="T33" fmla="*/ 0 h 116"/>
                    <a:gd name="T34" fmla="*/ 0 w 114"/>
                    <a:gd name="T35" fmla="*/ 0 h 116"/>
                    <a:gd name="T36" fmla="*/ 0 w 114"/>
                    <a:gd name="T37" fmla="*/ 0 h 116"/>
                    <a:gd name="T38" fmla="*/ 0 w 114"/>
                    <a:gd name="T39" fmla="*/ 0 h 116"/>
                    <a:gd name="T40" fmla="*/ 0 w 114"/>
                    <a:gd name="T41" fmla="*/ 0 h 116"/>
                    <a:gd name="T42" fmla="*/ 0 w 114"/>
                    <a:gd name="T43" fmla="*/ 0 h 116"/>
                    <a:gd name="T44" fmla="*/ 0 w 114"/>
                    <a:gd name="T45" fmla="*/ 0 h 116"/>
                    <a:gd name="T46" fmla="*/ 0 w 114"/>
                    <a:gd name="T47" fmla="*/ 0 h 116"/>
                    <a:gd name="T48" fmla="*/ 0 w 114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6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2" name="Freeform 71"/>
                <p:cNvSpPr>
                  <a:spLocks/>
                </p:cNvSpPr>
                <p:nvPr/>
              </p:nvSpPr>
              <p:spPr bwMode="auto">
                <a:xfrm>
                  <a:off x="4626" y="3071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9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9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3" name="Freeform 72"/>
                <p:cNvSpPr>
                  <a:spLocks/>
                </p:cNvSpPr>
                <p:nvPr/>
              </p:nvSpPr>
              <p:spPr bwMode="auto">
                <a:xfrm>
                  <a:off x="4674" y="3126"/>
                  <a:ext cx="38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9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4" name="Freeform 73"/>
                <p:cNvSpPr>
                  <a:spLocks/>
                </p:cNvSpPr>
                <p:nvPr/>
              </p:nvSpPr>
              <p:spPr bwMode="auto">
                <a:xfrm>
                  <a:off x="4703" y="3016"/>
                  <a:ext cx="38" cy="38"/>
                </a:xfrm>
                <a:custGeom>
                  <a:avLst/>
                  <a:gdLst>
                    <a:gd name="T0" fmla="*/ 0 w 116"/>
                    <a:gd name="T1" fmla="*/ 0 h 115"/>
                    <a:gd name="T2" fmla="*/ 0 w 116"/>
                    <a:gd name="T3" fmla="*/ 0 h 115"/>
                    <a:gd name="T4" fmla="*/ 0 w 116"/>
                    <a:gd name="T5" fmla="*/ 0 h 115"/>
                    <a:gd name="T6" fmla="*/ 0 w 116"/>
                    <a:gd name="T7" fmla="*/ 0 h 115"/>
                    <a:gd name="T8" fmla="*/ 0 w 116"/>
                    <a:gd name="T9" fmla="*/ 0 h 115"/>
                    <a:gd name="T10" fmla="*/ 0 w 116"/>
                    <a:gd name="T11" fmla="*/ 0 h 115"/>
                    <a:gd name="T12" fmla="*/ 0 w 116"/>
                    <a:gd name="T13" fmla="*/ 0 h 115"/>
                    <a:gd name="T14" fmla="*/ 0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0 h 115"/>
                    <a:gd name="T24" fmla="*/ 0 w 116"/>
                    <a:gd name="T25" fmla="*/ 0 h 115"/>
                    <a:gd name="T26" fmla="*/ 0 w 116"/>
                    <a:gd name="T27" fmla="*/ 0 h 115"/>
                    <a:gd name="T28" fmla="*/ 0 w 116"/>
                    <a:gd name="T29" fmla="*/ 0 h 115"/>
                    <a:gd name="T30" fmla="*/ 0 w 116"/>
                    <a:gd name="T31" fmla="*/ 0 h 115"/>
                    <a:gd name="T32" fmla="*/ 0 w 116"/>
                    <a:gd name="T33" fmla="*/ 0 h 115"/>
                    <a:gd name="T34" fmla="*/ 0 w 116"/>
                    <a:gd name="T35" fmla="*/ 0 h 115"/>
                    <a:gd name="T36" fmla="*/ 0 w 116"/>
                    <a:gd name="T37" fmla="*/ 0 h 115"/>
                    <a:gd name="T38" fmla="*/ 0 w 116"/>
                    <a:gd name="T39" fmla="*/ 0 h 115"/>
                    <a:gd name="T40" fmla="*/ 0 w 116"/>
                    <a:gd name="T41" fmla="*/ 0 h 115"/>
                    <a:gd name="T42" fmla="*/ 0 w 116"/>
                    <a:gd name="T43" fmla="*/ 0 h 115"/>
                    <a:gd name="T44" fmla="*/ 0 w 116"/>
                    <a:gd name="T45" fmla="*/ 0 h 115"/>
                    <a:gd name="T46" fmla="*/ 0 w 116"/>
                    <a:gd name="T47" fmla="*/ 0 h 115"/>
                    <a:gd name="T48" fmla="*/ 0 w 116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5" name="Freeform 74"/>
                <p:cNvSpPr>
                  <a:spLocks/>
                </p:cNvSpPr>
                <p:nvPr/>
              </p:nvSpPr>
              <p:spPr bwMode="auto">
                <a:xfrm>
                  <a:off x="4763" y="3102"/>
                  <a:ext cx="38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6" name="Freeform 75"/>
                <p:cNvSpPr>
                  <a:spLocks/>
                </p:cNvSpPr>
                <p:nvPr/>
              </p:nvSpPr>
              <p:spPr bwMode="auto">
                <a:xfrm>
                  <a:off x="4789" y="3002"/>
                  <a:ext cx="39" cy="38"/>
                </a:xfrm>
                <a:custGeom>
                  <a:avLst/>
                  <a:gdLst>
                    <a:gd name="T0" fmla="*/ 0 w 116"/>
                    <a:gd name="T1" fmla="*/ 0 h 115"/>
                    <a:gd name="T2" fmla="*/ 0 w 116"/>
                    <a:gd name="T3" fmla="*/ 0 h 115"/>
                    <a:gd name="T4" fmla="*/ 0 w 116"/>
                    <a:gd name="T5" fmla="*/ 0 h 115"/>
                    <a:gd name="T6" fmla="*/ 0 w 116"/>
                    <a:gd name="T7" fmla="*/ 0 h 115"/>
                    <a:gd name="T8" fmla="*/ 0 w 116"/>
                    <a:gd name="T9" fmla="*/ 0 h 115"/>
                    <a:gd name="T10" fmla="*/ 0 w 116"/>
                    <a:gd name="T11" fmla="*/ 0 h 115"/>
                    <a:gd name="T12" fmla="*/ 0 w 116"/>
                    <a:gd name="T13" fmla="*/ 0 h 115"/>
                    <a:gd name="T14" fmla="*/ 0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0 h 115"/>
                    <a:gd name="T24" fmla="*/ 0 w 116"/>
                    <a:gd name="T25" fmla="*/ 0 h 115"/>
                    <a:gd name="T26" fmla="*/ 0 w 116"/>
                    <a:gd name="T27" fmla="*/ 0 h 115"/>
                    <a:gd name="T28" fmla="*/ 0 w 116"/>
                    <a:gd name="T29" fmla="*/ 0 h 115"/>
                    <a:gd name="T30" fmla="*/ 0 w 116"/>
                    <a:gd name="T31" fmla="*/ 0 h 115"/>
                    <a:gd name="T32" fmla="*/ 0 w 116"/>
                    <a:gd name="T33" fmla="*/ 0 h 115"/>
                    <a:gd name="T34" fmla="*/ 0 w 116"/>
                    <a:gd name="T35" fmla="*/ 0 h 115"/>
                    <a:gd name="T36" fmla="*/ 0 w 116"/>
                    <a:gd name="T37" fmla="*/ 0 h 115"/>
                    <a:gd name="T38" fmla="*/ 0 w 116"/>
                    <a:gd name="T39" fmla="*/ 0 h 115"/>
                    <a:gd name="T40" fmla="*/ 0 w 116"/>
                    <a:gd name="T41" fmla="*/ 0 h 115"/>
                    <a:gd name="T42" fmla="*/ 0 w 116"/>
                    <a:gd name="T43" fmla="*/ 0 h 115"/>
                    <a:gd name="T44" fmla="*/ 0 w 116"/>
                    <a:gd name="T45" fmla="*/ 0 h 115"/>
                    <a:gd name="T46" fmla="*/ 0 w 116"/>
                    <a:gd name="T47" fmla="*/ 0 h 115"/>
                    <a:gd name="T48" fmla="*/ 0 w 116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5">
                      <a:moveTo>
                        <a:pt x="116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3" y="42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7" name="Freeform 76"/>
                <p:cNvSpPr>
                  <a:spLocks/>
                </p:cNvSpPr>
                <p:nvPr/>
              </p:nvSpPr>
              <p:spPr bwMode="auto">
                <a:xfrm>
                  <a:off x="4804" y="2894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7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7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8" name="Freeform 77"/>
                <p:cNvSpPr>
                  <a:spLocks/>
                </p:cNvSpPr>
                <p:nvPr/>
              </p:nvSpPr>
              <p:spPr bwMode="auto">
                <a:xfrm>
                  <a:off x="4859" y="3069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9" name="Freeform 78"/>
                <p:cNvSpPr>
                  <a:spLocks/>
                </p:cNvSpPr>
                <p:nvPr/>
              </p:nvSpPr>
              <p:spPr bwMode="auto">
                <a:xfrm>
                  <a:off x="4847" y="3160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0" name="Freeform 79"/>
                <p:cNvSpPr>
                  <a:spLocks/>
                </p:cNvSpPr>
                <p:nvPr/>
              </p:nvSpPr>
              <p:spPr bwMode="auto">
                <a:xfrm>
                  <a:off x="4739" y="3263"/>
                  <a:ext cx="38" cy="38"/>
                </a:xfrm>
                <a:custGeom>
                  <a:avLst/>
                  <a:gdLst>
                    <a:gd name="T0" fmla="*/ 0 w 115"/>
                    <a:gd name="T1" fmla="*/ 0 h 114"/>
                    <a:gd name="T2" fmla="*/ 0 w 115"/>
                    <a:gd name="T3" fmla="*/ 0 h 114"/>
                    <a:gd name="T4" fmla="*/ 0 w 115"/>
                    <a:gd name="T5" fmla="*/ 0 h 114"/>
                    <a:gd name="T6" fmla="*/ 0 w 115"/>
                    <a:gd name="T7" fmla="*/ 0 h 114"/>
                    <a:gd name="T8" fmla="*/ 0 w 115"/>
                    <a:gd name="T9" fmla="*/ 0 h 114"/>
                    <a:gd name="T10" fmla="*/ 0 w 115"/>
                    <a:gd name="T11" fmla="*/ 0 h 114"/>
                    <a:gd name="T12" fmla="*/ 0 w 115"/>
                    <a:gd name="T13" fmla="*/ 0 h 114"/>
                    <a:gd name="T14" fmla="*/ 0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0 h 114"/>
                    <a:gd name="T24" fmla="*/ 0 w 115"/>
                    <a:gd name="T25" fmla="*/ 0 h 114"/>
                    <a:gd name="T26" fmla="*/ 0 w 115"/>
                    <a:gd name="T27" fmla="*/ 0 h 114"/>
                    <a:gd name="T28" fmla="*/ 0 w 115"/>
                    <a:gd name="T29" fmla="*/ 0 h 114"/>
                    <a:gd name="T30" fmla="*/ 0 w 115"/>
                    <a:gd name="T31" fmla="*/ 0 h 114"/>
                    <a:gd name="T32" fmla="*/ 0 w 115"/>
                    <a:gd name="T33" fmla="*/ 0 h 114"/>
                    <a:gd name="T34" fmla="*/ 0 w 115"/>
                    <a:gd name="T35" fmla="*/ 0 h 114"/>
                    <a:gd name="T36" fmla="*/ 0 w 115"/>
                    <a:gd name="T37" fmla="*/ 0 h 114"/>
                    <a:gd name="T38" fmla="*/ 0 w 115"/>
                    <a:gd name="T39" fmla="*/ 0 h 114"/>
                    <a:gd name="T40" fmla="*/ 0 w 115"/>
                    <a:gd name="T41" fmla="*/ 0 h 114"/>
                    <a:gd name="T42" fmla="*/ 0 w 115"/>
                    <a:gd name="T43" fmla="*/ 0 h 114"/>
                    <a:gd name="T44" fmla="*/ 0 w 115"/>
                    <a:gd name="T45" fmla="*/ 0 h 114"/>
                    <a:gd name="T46" fmla="*/ 0 w 115"/>
                    <a:gd name="T47" fmla="*/ 0 h 114"/>
                    <a:gd name="T48" fmla="*/ 0 w 115"/>
                    <a:gd name="T49" fmla="*/ 0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4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1" name="Freeform 80"/>
                <p:cNvSpPr>
                  <a:spLocks/>
                </p:cNvSpPr>
                <p:nvPr/>
              </p:nvSpPr>
              <p:spPr bwMode="auto">
                <a:xfrm>
                  <a:off x="4890" y="2966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2" name="Freeform 81"/>
                <p:cNvSpPr>
                  <a:spLocks/>
                </p:cNvSpPr>
                <p:nvPr/>
              </p:nvSpPr>
              <p:spPr bwMode="auto">
                <a:xfrm>
                  <a:off x="4796" y="2793"/>
                  <a:ext cx="39" cy="38"/>
                </a:xfrm>
                <a:custGeom>
                  <a:avLst/>
                  <a:gdLst>
                    <a:gd name="T0" fmla="*/ 0 w 115"/>
                    <a:gd name="T1" fmla="*/ 0 h 114"/>
                    <a:gd name="T2" fmla="*/ 0 w 115"/>
                    <a:gd name="T3" fmla="*/ 0 h 114"/>
                    <a:gd name="T4" fmla="*/ 0 w 115"/>
                    <a:gd name="T5" fmla="*/ 0 h 114"/>
                    <a:gd name="T6" fmla="*/ 0 w 115"/>
                    <a:gd name="T7" fmla="*/ 0 h 114"/>
                    <a:gd name="T8" fmla="*/ 0 w 115"/>
                    <a:gd name="T9" fmla="*/ 0 h 114"/>
                    <a:gd name="T10" fmla="*/ 0 w 115"/>
                    <a:gd name="T11" fmla="*/ 0 h 114"/>
                    <a:gd name="T12" fmla="*/ 0 w 115"/>
                    <a:gd name="T13" fmla="*/ 0 h 114"/>
                    <a:gd name="T14" fmla="*/ 0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0 h 114"/>
                    <a:gd name="T24" fmla="*/ 0 w 115"/>
                    <a:gd name="T25" fmla="*/ 0 h 114"/>
                    <a:gd name="T26" fmla="*/ 0 w 115"/>
                    <a:gd name="T27" fmla="*/ 0 h 114"/>
                    <a:gd name="T28" fmla="*/ 0 w 115"/>
                    <a:gd name="T29" fmla="*/ 0 h 114"/>
                    <a:gd name="T30" fmla="*/ 0 w 115"/>
                    <a:gd name="T31" fmla="*/ 0 h 114"/>
                    <a:gd name="T32" fmla="*/ 0 w 115"/>
                    <a:gd name="T33" fmla="*/ 0 h 114"/>
                    <a:gd name="T34" fmla="*/ 0 w 115"/>
                    <a:gd name="T35" fmla="*/ 0 h 114"/>
                    <a:gd name="T36" fmla="*/ 0 w 115"/>
                    <a:gd name="T37" fmla="*/ 0 h 114"/>
                    <a:gd name="T38" fmla="*/ 0 w 115"/>
                    <a:gd name="T39" fmla="*/ 0 h 114"/>
                    <a:gd name="T40" fmla="*/ 0 w 115"/>
                    <a:gd name="T41" fmla="*/ 0 h 114"/>
                    <a:gd name="T42" fmla="*/ 0 w 115"/>
                    <a:gd name="T43" fmla="*/ 0 h 114"/>
                    <a:gd name="T44" fmla="*/ 0 w 115"/>
                    <a:gd name="T45" fmla="*/ 0 h 114"/>
                    <a:gd name="T46" fmla="*/ 0 w 115"/>
                    <a:gd name="T47" fmla="*/ 0 h 114"/>
                    <a:gd name="T48" fmla="*/ 0 w 115"/>
                    <a:gd name="T49" fmla="*/ 0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4">
                      <a:moveTo>
                        <a:pt x="115" y="58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2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3" name="Freeform 82"/>
                <p:cNvSpPr>
                  <a:spLocks/>
                </p:cNvSpPr>
                <p:nvPr/>
              </p:nvSpPr>
              <p:spPr bwMode="auto">
                <a:xfrm>
                  <a:off x="4739" y="2697"/>
                  <a:ext cx="38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4" name="Freeform 83"/>
                <p:cNvSpPr>
                  <a:spLocks/>
                </p:cNvSpPr>
                <p:nvPr/>
              </p:nvSpPr>
              <p:spPr bwMode="auto">
                <a:xfrm>
                  <a:off x="4648" y="2652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7" y="16"/>
                      </a:lnTo>
                      <a:lnTo>
                        <a:pt x="7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7" y="86"/>
                      </a:lnTo>
                      <a:lnTo>
                        <a:pt x="17" y="97"/>
                      </a:lnTo>
                      <a:lnTo>
                        <a:pt x="30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5" name="Freeform 84"/>
                <p:cNvSpPr>
                  <a:spLocks/>
                </p:cNvSpPr>
                <p:nvPr/>
              </p:nvSpPr>
              <p:spPr bwMode="auto">
                <a:xfrm>
                  <a:off x="4554" y="2620"/>
                  <a:ext cx="38" cy="39"/>
                </a:xfrm>
                <a:custGeom>
                  <a:avLst/>
                  <a:gdLst>
                    <a:gd name="T0" fmla="*/ 0 w 114"/>
                    <a:gd name="T1" fmla="*/ 0 h 115"/>
                    <a:gd name="T2" fmla="*/ 0 w 114"/>
                    <a:gd name="T3" fmla="*/ 0 h 115"/>
                    <a:gd name="T4" fmla="*/ 0 w 114"/>
                    <a:gd name="T5" fmla="*/ 0 h 115"/>
                    <a:gd name="T6" fmla="*/ 0 w 114"/>
                    <a:gd name="T7" fmla="*/ 0 h 115"/>
                    <a:gd name="T8" fmla="*/ 0 w 114"/>
                    <a:gd name="T9" fmla="*/ 0 h 115"/>
                    <a:gd name="T10" fmla="*/ 0 w 114"/>
                    <a:gd name="T11" fmla="*/ 0 h 115"/>
                    <a:gd name="T12" fmla="*/ 0 w 114"/>
                    <a:gd name="T13" fmla="*/ 0 h 115"/>
                    <a:gd name="T14" fmla="*/ 0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0 h 115"/>
                    <a:gd name="T24" fmla="*/ 0 w 114"/>
                    <a:gd name="T25" fmla="*/ 0 h 115"/>
                    <a:gd name="T26" fmla="*/ 0 w 114"/>
                    <a:gd name="T27" fmla="*/ 0 h 115"/>
                    <a:gd name="T28" fmla="*/ 0 w 114"/>
                    <a:gd name="T29" fmla="*/ 0 h 115"/>
                    <a:gd name="T30" fmla="*/ 0 w 114"/>
                    <a:gd name="T31" fmla="*/ 0 h 115"/>
                    <a:gd name="T32" fmla="*/ 0 w 114"/>
                    <a:gd name="T33" fmla="*/ 0 h 115"/>
                    <a:gd name="T34" fmla="*/ 0 w 114"/>
                    <a:gd name="T35" fmla="*/ 0 h 115"/>
                    <a:gd name="T36" fmla="*/ 0 w 114"/>
                    <a:gd name="T37" fmla="*/ 0 h 115"/>
                    <a:gd name="T38" fmla="*/ 0 w 114"/>
                    <a:gd name="T39" fmla="*/ 0 h 115"/>
                    <a:gd name="T40" fmla="*/ 0 w 114"/>
                    <a:gd name="T41" fmla="*/ 0 h 115"/>
                    <a:gd name="T42" fmla="*/ 0 w 114"/>
                    <a:gd name="T43" fmla="*/ 0 h 115"/>
                    <a:gd name="T44" fmla="*/ 0 w 114"/>
                    <a:gd name="T45" fmla="*/ 0 h 115"/>
                    <a:gd name="T46" fmla="*/ 0 w 114"/>
                    <a:gd name="T47" fmla="*/ 0 h 115"/>
                    <a:gd name="T48" fmla="*/ 0 w 114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6" name="Freeform 85"/>
                <p:cNvSpPr>
                  <a:spLocks/>
                </p:cNvSpPr>
                <p:nvPr/>
              </p:nvSpPr>
              <p:spPr bwMode="auto">
                <a:xfrm>
                  <a:off x="4588" y="2695"/>
                  <a:ext cx="38" cy="38"/>
                </a:xfrm>
                <a:custGeom>
                  <a:avLst/>
                  <a:gdLst>
                    <a:gd name="T0" fmla="*/ 0 w 114"/>
                    <a:gd name="T1" fmla="*/ 0 h 115"/>
                    <a:gd name="T2" fmla="*/ 0 w 114"/>
                    <a:gd name="T3" fmla="*/ 0 h 115"/>
                    <a:gd name="T4" fmla="*/ 0 w 114"/>
                    <a:gd name="T5" fmla="*/ 0 h 115"/>
                    <a:gd name="T6" fmla="*/ 0 w 114"/>
                    <a:gd name="T7" fmla="*/ 0 h 115"/>
                    <a:gd name="T8" fmla="*/ 0 w 114"/>
                    <a:gd name="T9" fmla="*/ 0 h 115"/>
                    <a:gd name="T10" fmla="*/ 0 w 114"/>
                    <a:gd name="T11" fmla="*/ 0 h 115"/>
                    <a:gd name="T12" fmla="*/ 0 w 114"/>
                    <a:gd name="T13" fmla="*/ 0 h 115"/>
                    <a:gd name="T14" fmla="*/ 0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0 h 115"/>
                    <a:gd name="T24" fmla="*/ 0 w 114"/>
                    <a:gd name="T25" fmla="*/ 0 h 115"/>
                    <a:gd name="T26" fmla="*/ 0 w 114"/>
                    <a:gd name="T27" fmla="*/ 0 h 115"/>
                    <a:gd name="T28" fmla="*/ 0 w 114"/>
                    <a:gd name="T29" fmla="*/ 0 h 115"/>
                    <a:gd name="T30" fmla="*/ 0 w 114"/>
                    <a:gd name="T31" fmla="*/ 0 h 115"/>
                    <a:gd name="T32" fmla="*/ 0 w 114"/>
                    <a:gd name="T33" fmla="*/ 0 h 115"/>
                    <a:gd name="T34" fmla="*/ 0 w 114"/>
                    <a:gd name="T35" fmla="*/ 0 h 115"/>
                    <a:gd name="T36" fmla="*/ 0 w 114"/>
                    <a:gd name="T37" fmla="*/ 0 h 115"/>
                    <a:gd name="T38" fmla="*/ 0 w 114"/>
                    <a:gd name="T39" fmla="*/ 0 h 115"/>
                    <a:gd name="T40" fmla="*/ 0 w 114"/>
                    <a:gd name="T41" fmla="*/ 0 h 115"/>
                    <a:gd name="T42" fmla="*/ 0 w 114"/>
                    <a:gd name="T43" fmla="*/ 0 h 115"/>
                    <a:gd name="T44" fmla="*/ 0 w 114"/>
                    <a:gd name="T45" fmla="*/ 0 h 115"/>
                    <a:gd name="T46" fmla="*/ 0 w 114"/>
                    <a:gd name="T47" fmla="*/ 0 h 115"/>
                    <a:gd name="T48" fmla="*/ 0 w 114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7" name="Freeform 86"/>
                <p:cNvSpPr>
                  <a:spLocks/>
                </p:cNvSpPr>
                <p:nvPr/>
              </p:nvSpPr>
              <p:spPr bwMode="auto">
                <a:xfrm>
                  <a:off x="4676" y="2721"/>
                  <a:ext cx="39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4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4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8" name="Freeform 87"/>
                <p:cNvSpPr>
                  <a:spLocks/>
                </p:cNvSpPr>
                <p:nvPr/>
              </p:nvSpPr>
              <p:spPr bwMode="auto">
                <a:xfrm>
                  <a:off x="4748" y="2757"/>
                  <a:ext cx="39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9" name="Freeform 88"/>
                <p:cNvSpPr>
                  <a:spLocks/>
                </p:cNvSpPr>
                <p:nvPr/>
              </p:nvSpPr>
              <p:spPr bwMode="auto">
                <a:xfrm>
                  <a:off x="4849" y="3234"/>
                  <a:ext cx="39" cy="39"/>
                </a:xfrm>
                <a:custGeom>
                  <a:avLst/>
                  <a:gdLst>
                    <a:gd name="T0" fmla="*/ 0 w 116"/>
                    <a:gd name="T1" fmla="*/ 0 h 115"/>
                    <a:gd name="T2" fmla="*/ 0 w 116"/>
                    <a:gd name="T3" fmla="*/ 0 h 115"/>
                    <a:gd name="T4" fmla="*/ 0 w 116"/>
                    <a:gd name="T5" fmla="*/ 0 h 115"/>
                    <a:gd name="T6" fmla="*/ 0 w 116"/>
                    <a:gd name="T7" fmla="*/ 0 h 115"/>
                    <a:gd name="T8" fmla="*/ 0 w 116"/>
                    <a:gd name="T9" fmla="*/ 0 h 115"/>
                    <a:gd name="T10" fmla="*/ 0 w 116"/>
                    <a:gd name="T11" fmla="*/ 0 h 115"/>
                    <a:gd name="T12" fmla="*/ 0 w 116"/>
                    <a:gd name="T13" fmla="*/ 0 h 115"/>
                    <a:gd name="T14" fmla="*/ 0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0 h 115"/>
                    <a:gd name="T24" fmla="*/ 0 w 116"/>
                    <a:gd name="T25" fmla="*/ 0 h 115"/>
                    <a:gd name="T26" fmla="*/ 0 w 116"/>
                    <a:gd name="T27" fmla="*/ 0 h 115"/>
                    <a:gd name="T28" fmla="*/ 0 w 116"/>
                    <a:gd name="T29" fmla="*/ 0 h 115"/>
                    <a:gd name="T30" fmla="*/ 0 w 116"/>
                    <a:gd name="T31" fmla="*/ 0 h 115"/>
                    <a:gd name="T32" fmla="*/ 0 w 116"/>
                    <a:gd name="T33" fmla="*/ 0 h 115"/>
                    <a:gd name="T34" fmla="*/ 0 w 116"/>
                    <a:gd name="T35" fmla="*/ 0 h 115"/>
                    <a:gd name="T36" fmla="*/ 0 w 116"/>
                    <a:gd name="T37" fmla="*/ 0 h 115"/>
                    <a:gd name="T38" fmla="*/ 0 w 116"/>
                    <a:gd name="T39" fmla="*/ 0 h 115"/>
                    <a:gd name="T40" fmla="*/ 0 w 116"/>
                    <a:gd name="T41" fmla="*/ 0 h 115"/>
                    <a:gd name="T42" fmla="*/ 0 w 116"/>
                    <a:gd name="T43" fmla="*/ 0 h 115"/>
                    <a:gd name="T44" fmla="*/ 0 w 116"/>
                    <a:gd name="T45" fmla="*/ 0 h 115"/>
                    <a:gd name="T46" fmla="*/ 0 w 116"/>
                    <a:gd name="T47" fmla="*/ 0 h 115"/>
                    <a:gd name="T48" fmla="*/ 0 w 116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277" name="Oval 89"/>
              <p:cNvSpPr>
                <a:spLocks noChangeArrowheads="1"/>
              </p:cNvSpPr>
              <p:nvPr/>
            </p:nvSpPr>
            <p:spPr bwMode="auto">
              <a:xfrm>
                <a:off x="3936" y="3456"/>
                <a:ext cx="480" cy="48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NK</a:t>
                </a:r>
              </a:p>
            </p:txBody>
          </p:sp>
        </p:grpSp>
        <p:sp>
          <p:nvSpPr>
            <p:cNvPr id="6165" name="Oval 90"/>
            <p:cNvSpPr>
              <a:spLocks noChangeArrowheads="1"/>
            </p:cNvSpPr>
            <p:nvPr/>
          </p:nvSpPr>
          <p:spPr bwMode="auto">
            <a:xfrm>
              <a:off x="1488" y="528"/>
              <a:ext cx="192" cy="240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Arial Narrow" panose="020B0606020202030204" pitchFamily="34" charset="0"/>
                </a:rPr>
                <a:t>Ag</a:t>
              </a:r>
            </a:p>
          </p:txBody>
        </p:sp>
        <p:sp>
          <p:nvSpPr>
            <p:cNvPr id="6166" name="Oval 91"/>
            <p:cNvSpPr>
              <a:spLocks noChangeArrowheads="1"/>
            </p:cNvSpPr>
            <p:nvPr/>
          </p:nvSpPr>
          <p:spPr bwMode="auto">
            <a:xfrm>
              <a:off x="2274" y="819"/>
              <a:ext cx="192" cy="240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Arial Narrow" panose="020B0606020202030204" pitchFamily="34" charset="0"/>
                </a:rPr>
                <a:t>Ag</a:t>
              </a:r>
            </a:p>
          </p:txBody>
        </p:sp>
        <p:sp>
          <p:nvSpPr>
            <p:cNvPr id="6167" name="Oval 92"/>
            <p:cNvSpPr>
              <a:spLocks noChangeArrowheads="1"/>
            </p:cNvSpPr>
            <p:nvPr/>
          </p:nvSpPr>
          <p:spPr bwMode="auto">
            <a:xfrm>
              <a:off x="1632" y="336"/>
              <a:ext cx="192" cy="240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Arial Narrow" panose="020B0606020202030204" pitchFamily="34" charset="0"/>
                </a:rPr>
                <a:t>Ag</a:t>
              </a:r>
            </a:p>
          </p:txBody>
        </p:sp>
        <p:grpSp>
          <p:nvGrpSpPr>
            <p:cNvPr id="6168" name="Group 93"/>
            <p:cNvGrpSpPr>
              <a:grpSpLocks/>
            </p:cNvGrpSpPr>
            <p:nvPr/>
          </p:nvGrpSpPr>
          <p:grpSpPr bwMode="auto">
            <a:xfrm>
              <a:off x="4752" y="3216"/>
              <a:ext cx="912" cy="912"/>
              <a:chOff x="4752" y="2736"/>
              <a:chExt cx="912" cy="912"/>
            </a:xfrm>
          </p:grpSpPr>
          <p:sp>
            <p:nvSpPr>
              <p:cNvPr id="6274" name="Oval 94"/>
              <p:cNvSpPr>
                <a:spLocks noChangeArrowheads="1"/>
              </p:cNvSpPr>
              <p:nvPr/>
            </p:nvSpPr>
            <p:spPr bwMode="auto">
              <a:xfrm>
                <a:off x="4752" y="2736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339933"/>
                  </a:gs>
                  <a:gs pos="100000">
                    <a:srgbClr val="184718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75" name="Oval 95"/>
              <p:cNvSpPr>
                <a:spLocks noChangeArrowheads="1"/>
              </p:cNvSpPr>
              <p:nvPr/>
            </p:nvSpPr>
            <p:spPr bwMode="auto">
              <a:xfrm>
                <a:off x="4848" y="2880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NK cell</a:t>
                </a:r>
              </a:p>
            </p:txBody>
          </p:sp>
        </p:grpSp>
        <p:sp>
          <p:nvSpPr>
            <p:cNvPr id="6169" name="Text Box 96"/>
            <p:cNvSpPr txBox="1">
              <a:spLocks noChangeArrowheads="1"/>
            </p:cNvSpPr>
            <p:nvPr/>
          </p:nvSpPr>
          <p:spPr bwMode="auto">
            <a:xfrm>
              <a:off x="2064" y="2209"/>
              <a:ext cx="783" cy="53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>
                  <a:latin typeface="Arial Narrow" panose="020B0606020202030204" pitchFamily="34" charset="0"/>
                </a:rPr>
                <a:t>Cytokines</a:t>
              </a:r>
            </a:p>
          </p:txBody>
        </p:sp>
        <p:sp>
          <p:nvSpPr>
            <p:cNvPr id="6170" name="AutoShape 97"/>
            <p:cNvSpPr>
              <a:spLocks noChangeArrowheads="1"/>
            </p:cNvSpPr>
            <p:nvPr/>
          </p:nvSpPr>
          <p:spPr bwMode="auto">
            <a:xfrm rot="-5400000">
              <a:off x="4944" y="1560"/>
              <a:ext cx="144" cy="192"/>
            </a:xfrm>
            <a:prstGeom prst="downArrow">
              <a:avLst>
                <a:gd name="adj1" fmla="val 50000"/>
                <a:gd name="adj2" fmla="val 33333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71" name="AutoShape 98"/>
            <p:cNvSpPr>
              <a:spLocks noChangeArrowheads="1"/>
            </p:cNvSpPr>
            <p:nvPr/>
          </p:nvSpPr>
          <p:spPr bwMode="auto">
            <a:xfrm>
              <a:off x="3024" y="1602"/>
              <a:ext cx="816" cy="174"/>
            </a:xfrm>
            <a:prstGeom prst="rightArrow">
              <a:avLst>
                <a:gd name="adj1" fmla="val 50000"/>
                <a:gd name="adj2" fmla="val 117241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72" name="AutoShape 99"/>
            <p:cNvSpPr>
              <a:spLocks noChangeArrowheads="1"/>
            </p:cNvSpPr>
            <p:nvPr/>
          </p:nvSpPr>
          <p:spPr bwMode="auto">
            <a:xfrm flipH="1" flipV="1">
              <a:off x="480" y="1602"/>
              <a:ext cx="1152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9825 h 21600"/>
                <a:gd name="T20" fmla="*/ 1764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21" y="0"/>
                  </a:moveTo>
                  <a:lnTo>
                    <a:pt x="12242" y="6450"/>
                  </a:lnTo>
                  <a:lnTo>
                    <a:pt x="16199" y="6450"/>
                  </a:lnTo>
                  <a:lnTo>
                    <a:pt x="16199" y="19832"/>
                  </a:lnTo>
                  <a:lnTo>
                    <a:pt x="0" y="19832"/>
                  </a:lnTo>
                  <a:lnTo>
                    <a:pt x="0" y="21600"/>
                  </a:lnTo>
                  <a:lnTo>
                    <a:pt x="17643" y="21600"/>
                  </a:lnTo>
                  <a:lnTo>
                    <a:pt x="17643" y="6450"/>
                  </a:lnTo>
                  <a:lnTo>
                    <a:pt x="21600" y="6450"/>
                  </a:lnTo>
                  <a:lnTo>
                    <a:pt x="16921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3" name="AutoShape 100"/>
            <p:cNvSpPr>
              <a:spLocks noChangeArrowheads="1"/>
            </p:cNvSpPr>
            <p:nvPr/>
          </p:nvSpPr>
          <p:spPr bwMode="auto">
            <a:xfrm flipH="1" flipV="1">
              <a:off x="1536" y="2274"/>
              <a:ext cx="528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8225 h 21600"/>
                <a:gd name="T20" fmla="*/ 1836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21" y="0"/>
                  </a:moveTo>
                  <a:lnTo>
                    <a:pt x="12242" y="6925"/>
                  </a:lnTo>
                  <a:lnTo>
                    <a:pt x="15486" y="6925"/>
                  </a:lnTo>
                  <a:lnTo>
                    <a:pt x="15486" y="18223"/>
                  </a:lnTo>
                  <a:lnTo>
                    <a:pt x="0" y="18223"/>
                  </a:lnTo>
                  <a:lnTo>
                    <a:pt x="0" y="21600"/>
                  </a:lnTo>
                  <a:lnTo>
                    <a:pt x="18356" y="21600"/>
                  </a:lnTo>
                  <a:lnTo>
                    <a:pt x="18356" y="6925"/>
                  </a:lnTo>
                  <a:lnTo>
                    <a:pt x="21600" y="6925"/>
                  </a:lnTo>
                  <a:lnTo>
                    <a:pt x="16921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6174" name="Group 101"/>
            <p:cNvGrpSpPr>
              <a:grpSpLocks/>
            </p:cNvGrpSpPr>
            <p:nvPr/>
          </p:nvGrpSpPr>
          <p:grpSpPr bwMode="auto">
            <a:xfrm>
              <a:off x="1152" y="2592"/>
              <a:ext cx="902" cy="901"/>
              <a:chOff x="3552" y="2765"/>
              <a:chExt cx="902" cy="901"/>
            </a:xfrm>
          </p:grpSpPr>
          <p:grpSp>
            <p:nvGrpSpPr>
              <p:cNvPr id="6208" name="Group 102"/>
              <p:cNvGrpSpPr>
                <a:grpSpLocks/>
              </p:cNvGrpSpPr>
              <p:nvPr/>
            </p:nvGrpSpPr>
            <p:grpSpPr bwMode="auto">
              <a:xfrm>
                <a:off x="3552" y="2765"/>
                <a:ext cx="902" cy="901"/>
                <a:chOff x="240" y="1728"/>
                <a:chExt cx="902" cy="901"/>
              </a:xfrm>
            </p:grpSpPr>
            <p:grpSp>
              <p:nvGrpSpPr>
                <p:cNvPr id="6210" name="Group 103"/>
                <p:cNvGrpSpPr>
                  <a:grpSpLocks/>
                </p:cNvGrpSpPr>
                <p:nvPr/>
              </p:nvGrpSpPr>
              <p:grpSpPr bwMode="auto">
                <a:xfrm>
                  <a:off x="240" y="1728"/>
                  <a:ext cx="902" cy="901"/>
                  <a:chOff x="4032" y="2544"/>
                  <a:chExt cx="902" cy="901"/>
                </a:xfrm>
              </p:grpSpPr>
              <p:sp>
                <p:nvSpPr>
                  <p:cNvPr id="6212" name="Freeform 104"/>
                  <p:cNvSpPr>
                    <a:spLocks/>
                  </p:cNvSpPr>
                  <p:nvPr/>
                </p:nvSpPr>
                <p:spPr bwMode="auto">
                  <a:xfrm>
                    <a:off x="4828" y="2814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3" y="43"/>
                        </a:lnTo>
                        <a:lnTo>
                          <a:pt x="107" y="29"/>
                        </a:lnTo>
                        <a:lnTo>
                          <a:pt x="98" y="18"/>
                        </a:lnTo>
                        <a:lnTo>
                          <a:pt x="86" y="9"/>
                        </a:lnTo>
                        <a:lnTo>
                          <a:pt x="72" y="3"/>
                        </a:lnTo>
                        <a:lnTo>
                          <a:pt x="57" y="0"/>
                        </a:lnTo>
                        <a:lnTo>
                          <a:pt x="42" y="3"/>
                        </a:lnTo>
                        <a:lnTo>
                          <a:pt x="28" y="9"/>
                        </a:lnTo>
                        <a:lnTo>
                          <a:pt x="16" y="18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9"/>
                        </a:lnTo>
                        <a:lnTo>
                          <a:pt x="28" y="108"/>
                        </a:lnTo>
                        <a:lnTo>
                          <a:pt x="42" y="114"/>
                        </a:lnTo>
                        <a:lnTo>
                          <a:pt x="57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8" y="99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3" name="Freeform 105"/>
                  <p:cNvSpPr>
                    <a:spLocks/>
                  </p:cNvSpPr>
                  <p:nvPr/>
                </p:nvSpPr>
                <p:spPr bwMode="auto">
                  <a:xfrm>
                    <a:off x="4240" y="2726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7" y="16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7"/>
                        </a:lnTo>
                        <a:lnTo>
                          <a:pt x="29" y="106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2" y="112"/>
                        </a:lnTo>
                        <a:lnTo>
                          <a:pt x="86" y="106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4" name="Freeform 106"/>
                  <p:cNvSpPr>
                    <a:spLocks/>
                  </p:cNvSpPr>
                  <p:nvPr/>
                </p:nvSpPr>
                <p:spPr bwMode="auto">
                  <a:xfrm>
                    <a:off x="4032" y="2544"/>
                    <a:ext cx="902" cy="901"/>
                  </a:xfrm>
                  <a:custGeom>
                    <a:avLst/>
                    <a:gdLst>
                      <a:gd name="T0" fmla="*/ 0 w 2706"/>
                      <a:gd name="T1" fmla="*/ 0 h 2704"/>
                      <a:gd name="T2" fmla="*/ 0 w 2706"/>
                      <a:gd name="T3" fmla="*/ 0 h 2704"/>
                      <a:gd name="T4" fmla="*/ 0 w 2706"/>
                      <a:gd name="T5" fmla="*/ 0 h 2704"/>
                      <a:gd name="T6" fmla="*/ 0 w 2706"/>
                      <a:gd name="T7" fmla="*/ 0 h 2704"/>
                      <a:gd name="T8" fmla="*/ 0 w 2706"/>
                      <a:gd name="T9" fmla="*/ 0 h 2704"/>
                      <a:gd name="T10" fmla="*/ 0 w 2706"/>
                      <a:gd name="T11" fmla="*/ 0 h 2704"/>
                      <a:gd name="T12" fmla="*/ 0 w 2706"/>
                      <a:gd name="T13" fmla="*/ 0 h 2704"/>
                      <a:gd name="T14" fmla="*/ 0 w 2706"/>
                      <a:gd name="T15" fmla="*/ 0 h 2704"/>
                      <a:gd name="T16" fmla="*/ 0 w 2706"/>
                      <a:gd name="T17" fmla="*/ 0 h 2704"/>
                      <a:gd name="T18" fmla="*/ 0 w 2706"/>
                      <a:gd name="T19" fmla="*/ 0 h 2704"/>
                      <a:gd name="T20" fmla="*/ 0 w 2706"/>
                      <a:gd name="T21" fmla="*/ 0 h 2704"/>
                      <a:gd name="T22" fmla="*/ 0 w 2706"/>
                      <a:gd name="T23" fmla="*/ 0 h 2704"/>
                      <a:gd name="T24" fmla="*/ 0 w 2706"/>
                      <a:gd name="T25" fmla="*/ 0 h 2704"/>
                      <a:gd name="T26" fmla="*/ 0 w 2706"/>
                      <a:gd name="T27" fmla="*/ 0 h 2704"/>
                      <a:gd name="T28" fmla="*/ 0 w 2706"/>
                      <a:gd name="T29" fmla="*/ 0 h 2704"/>
                      <a:gd name="T30" fmla="*/ 0 w 2706"/>
                      <a:gd name="T31" fmla="*/ 0 h 2704"/>
                      <a:gd name="T32" fmla="*/ 0 w 2706"/>
                      <a:gd name="T33" fmla="*/ 0 h 2704"/>
                      <a:gd name="T34" fmla="*/ 0 w 2706"/>
                      <a:gd name="T35" fmla="*/ 0 h 2704"/>
                      <a:gd name="T36" fmla="*/ 0 w 2706"/>
                      <a:gd name="T37" fmla="*/ 0 h 2704"/>
                      <a:gd name="T38" fmla="*/ 0 w 2706"/>
                      <a:gd name="T39" fmla="*/ 0 h 2704"/>
                      <a:gd name="T40" fmla="*/ 0 w 2706"/>
                      <a:gd name="T41" fmla="*/ 0 h 2704"/>
                      <a:gd name="T42" fmla="*/ 0 w 2706"/>
                      <a:gd name="T43" fmla="*/ 0 h 2704"/>
                      <a:gd name="T44" fmla="*/ 0 w 2706"/>
                      <a:gd name="T45" fmla="*/ 0 h 2704"/>
                      <a:gd name="T46" fmla="*/ 0 w 2706"/>
                      <a:gd name="T47" fmla="*/ 0 h 2704"/>
                      <a:gd name="T48" fmla="*/ 0 w 2706"/>
                      <a:gd name="T49" fmla="*/ 0 h 27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2706" h="2704">
                        <a:moveTo>
                          <a:pt x="2706" y="1352"/>
                        </a:moveTo>
                        <a:lnTo>
                          <a:pt x="2660" y="1002"/>
                        </a:lnTo>
                        <a:lnTo>
                          <a:pt x="2525" y="675"/>
                        </a:lnTo>
                        <a:lnTo>
                          <a:pt x="2309" y="396"/>
                        </a:lnTo>
                        <a:lnTo>
                          <a:pt x="2029" y="181"/>
                        </a:lnTo>
                        <a:lnTo>
                          <a:pt x="1703" y="45"/>
                        </a:lnTo>
                        <a:lnTo>
                          <a:pt x="1354" y="0"/>
                        </a:lnTo>
                        <a:lnTo>
                          <a:pt x="1003" y="45"/>
                        </a:lnTo>
                        <a:lnTo>
                          <a:pt x="677" y="181"/>
                        </a:lnTo>
                        <a:lnTo>
                          <a:pt x="397" y="396"/>
                        </a:lnTo>
                        <a:lnTo>
                          <a:pt x="181" y="675"/>
                        </a:lnTo>
                        <a:lnTo>
                          <a:pt x="47" y="1002"/>
                        </a:lnTo>
                        <a:lnTo>
                          <a:pt x="0" y="1352"/>
                        </a:lnTo>
                        <a:lnTo>
                          <a:pt x="47" y="1703"/>
                        </a:lnTo>
                        <a:lnTo>
                          <a:pt x="181" y="2029"/>
                        </a:lnTo>
                        <a:lnTo>
                          <a:pt x="397" y="2308"/>
                        </a:lnTo>
                        <a:lnTo>
                          <a:pt x="677" y="2523"/>
                        </a:lnTo>
                        <a:lnTo>
                          <a:pt x="1003" y="2659"/>
                        </a:lnTo>
                        <a:lnTo>
                          <a:pt x="1354" y="2704"/>
                        </a:lnTo>
                        <a:lnTo>
                          <a:pt x="1703" y="2659"/>
                        </a:lnTo>
                        <a:lnTo>
                          <a:pt x="2029" y="2523"/>
                        </a:lnTo>
                        <a:lnTo>
                          <a:pt x="2309" y="2308"/>
                        </a:lnTo>
                        <a:lnTo>
                          <a:pt x="2525" y="2029"/>
                        </a:lnTo>
                        <a:lnTo>
                          <a:pt x="2660" y="1703"/>
                        </a:lnTo>
                        <a:lnTo>
                          <a:pt x="2706" y="1352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7FFF7F"/>
                      </a:gs>
                      <a:gs pos="100000">
                        <a:srgbClr val="3B763B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5" name="Freeform 107"/>
                  <p:cNvSpPr>
                    <a:spLocks/>
                  </p:cNvSpPr>
                  <p:nvPr/>
                </p:nvSpPr>
                <p:spPr bwMode="auto">
                  <a:xfrm>
                    <a:off x="4317" y="2700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2"/>
                        </a:lnTo>
                        <a:lnTo>
                          <a:pt x="108" y="28"/>
                        </a:lnTo>
                        <a:lnTo>
                          <a:pt x="98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7" y="16"/>
                        </a:lnTo>
                        <a:lnTo>
                          <a:pt x="8" y="28"/>
                        </a:lnTo>
                        <a:lnTo>
                          <a:pt x="2" y="42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7"/>
                        </a:lnTo>
                        <a:lnTo>
                          <a:pt x="29" y="107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3" y="112"/>
                        </a:lnTo>
                        <a:lnTo>
                          <a:pt x="87" y="107"/>
                        </a:lnTo>
                        <a:lnTo>
                          <a:pt x="98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6" name="Freeform 108"/>
                  <p:cNvSpPr>
                    <a:spLocks/>
                  </p:cNvSpPr>
                  <p:nvPr/>
                </p:nvSpPr>
                <p:spPr bwMode="auto">
                  <a:xfrm>
                    <a:off x="4341" y="2637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3" y="43"/>
                        </a:lnTo>
                        <a:lnTo>
                          <a:pt x="108" y="29"/>
                        </a:lnTo>
                        <a:lnTo>
                          <a:pt x="98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8"/>
                        </a:lnTo>
                        <a:lnTo>
                          <a:pt x="29" y="108"/>
                        </a:lnTo>
                        <a:lnTo>
                          <a:pt x="43" y="113"/>
                        </a:lnTo>
                        <a:lnTo>
                          <a:pt x="58" y="116"/>
                        </a:lnTo>
                        <a:lnTo>
                          <a:pt x="73" y="113"/>
                        </a:lnTo>
                        <a:lnTo>
                          <a:pt x="87" y="108"/>
                        </a:lnTo>
                        <a:lnTo>
                          <a:pt x="98" y="98"/>
                        </a:lnTo>
                        <a:lnTo>
                          <a:pt x="108" y="87"/>
                        </a:lnTo>
                        <a:lnTo>
                          <a:pt x="113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7" name="Freeform 109"/>
                  <p:cNvSpPr>
                    <a:spLocks/>
                  </p:cNvSpPr>
                  <p:nvPr/>
                </p:nvSpPr>
                <p:spPr bwMode="auto">
                  <a:xfrm>
                    <a:off x="4418" y="2654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2" y="43"/>
                        </a:lnTo>
                        <a:lnTo>
                          <a:pt x="107" y="29"/>
                        </a:lnTo>
                        <a:lnTo>
                          <a:pt x="97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2" y="1"/>
                        </a:lnTo>
                        <a:lnTo>
                          <a:pt x="28" y="7"/>
                        </a:lnTo>
                        <a:lnTo>
                          <a:pt x="16" y="16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7"/>
                        </a:lnTo>
                        <a:lnTo>
                          <a:pt x="28" y="107"/>
                        </a:lnTo>
                        <a:lnTo>
                          <a:pt x="42" y="112"/>
                        </a:lnTo>
                        <a:lnTo>
                          <a:pt x="57" y="115"/>
                        </a:lnTo>
                        <a:lnTo>
                          <a:pt x="72" y="112"/>
                        </a:lnTo>
                        <a:lnTo>
                          <a:pt x="86" y="107"/>
                        </a:lnTo>
                        <a:lnTo>
                          <a:pt x="97" y="97"/>
                        </a:lnTo>
                        <a:lnTo>
                          <a:pt x="107" y="86"/>
                        </a:lnTo>
                        <a:lnTo>
                          <a:pt x="112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8" name="Freeform 110"/>
                  <p:cNvSpPr>
                    <a:spLocks/>
                  </p:cNvSpPr>
                  <p:nvPr/>
                </p:nvSpPr>
                <p:spPr bwMode="auto">
                  <a:xfrm>
                    <a:off x="4432" y="2580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2" y="42"/>
                        </a:lnTo>
                        <a:lnTo>
                          <a:pt x="106" y="28"/>
                        </a:lnTo>
                        <a:lnTo>
                          <a:pt x="97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6" y="16"/>
                        </a:lnTo>
                        <a:lnTo>
                          <a:pt x="7" y="28"/>
                        </a:lnTo>
                        <a:lnTo>
                          <a:pt x="1" y="42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7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7" y="97"/>
                        </a:lnTo>
                        <a:lnTo>
                          <a:pt x="106" y="86"/>
                        </a:lnTo>
                        <a:lnTo>
                          <a:pt x="112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9" name="Freeform 111"/>
                  <p:cNvSpPr>
                    <a:spLocks/>
                  </p:cNvSpPr>
                  <p:nvPr/>
                </p:nvSpPr>
                <p:spPr bwMode="auto">
                  <a:xfrm>
                    <a:off x="4264" y="2635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2" y="43"/>
                        </a:lnTo>
                        <a:lnTo>
                          <a:pt x="107" y="29"/>
                        </a:lnTo>
                        <a:lnTo>
                          <a:pt x="97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8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7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7" y="98"/>
                        </a:lnTo>
                        <a:lnTo>
                          <a:pt x="107" y="87"/>
                        </a:lnTo>
                        <a:lnTo>
                          <a:pt x="112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0" name="Freeform 112"/>
                  <p:cNvSpPr>
                    <a:spLocks/>
                  </p:cNvSpPr>
                  <p:nvPr/>
                </p:nvSpPr>
                <p:spPr bwMode="auto">
                  <a:xfrm>
                    <a:off x="4156" y="2714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7" y="16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7"/>
                        </a:lnTo>
                        <a:lnTo>
                          <a:pt x="29" y="106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2" y="112"/>
                        </a:lnTo>
                        <a:lnTo>
                          <a:pt x="86" y="106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1" name="Freeform 113"/>
                  <p:cNvSpPr>
                    <a:spLocks/>
                  </p:cNvSpPr>
                  <p:nvPr/>
                </p:nvSpPr>
                <p:spPr bwMode="auto">
                  <a:xfrm>
                    <a:off x="4161" y="2783"/>
                    <a:ext cx="38" cy="39"/>
                  </a:xfrm>
                  <a:custGeom>
                    <a:avLst/>
                    <a:gdLst>
                      <a:gd name="T0" fmla="*/ 0 w 116"/>
                      <a:gd name="T1" fmla="*/ 0 h 116"/>
                      <a:gd name="T2" fmla="*/ 0 w 116"/>
                      <a:gd name="T3" fmla="*/ 0 h 116"/>
                      <a:gd name="T4" fmla="*/ 0 w 116"/>
                      <a:gd name="T5" fmla="*/ 0 h 116"/>
                      <a:gd name="T6" fmla="*/ 0 w 116"/>
                      <a:gd name="T7" fmla="*/ 0 h 116"/>
                      <a:gd name="T8" fmla="*/ 0 w 116"/>
                      <a:gd name="T9" fmla="*/ 0 h 116"/>
                      <a:gd name="T10" fmla="*/ 0 w 116"/>
                      <a:gd name="T11" fmla="*/ 0 h 116"/>
                      <a:gd name="T12" fmla="*/ 0 w 116"/>
                      <a:gd name="T13" fmla="*/ 0 h 116"/>
                      <a:gd name="T14" fmla="*/ 0 w 116"/>
                      <a:gd name="T15" fmla="*/ 0 h 116"/>
                      <a:gd name="T16" fmla="*/ 0 w 116"/>
                      <a:gd name="T17" fmla="*/ 0 h 116"/>
                      <a:gd name="T18" fmla="*/ 0 w 116"/>
                      <a:gd name="T19" fmla="*/ 0 h 116"/>
                      <a:gd name="T20" fmla="*/ 0 w 116"/>
                      <a:gd name="T21" fmla="*/ 0 h 116"/>
                      <a:gd name="T22" fmla="*/ 0 w 116"/>
                      <a:gd name="T23" fmla="*/ 0 h 116"/>
                      <a:gd name="T24" fmla="*/ 0 w 116"/>
                      <a:gd name="T25" fmla="*/ 0 h 116"/>
                      <a:gd name="T26" fmla="*/ 0 w 116"/>
                      <a:gd name="T27" fmla="*/ 0 h 116"/>
                      <a:gd name="T28" fmla="*/ 0 w 116"/>
                      <a:gd name="T29" fmla="*/ 0 h 116"/>
                      <a:gd name="T30" fmla="*/ 0 w 116"/>
                      <a:gd name="T31" fmla="*/ 0 h 116"/>
                      <a:gd name="T32" fmla="*/ 0 w 116"/>
                      <a:gd name="T33" fmla="*/ 0 h 116"/>
                      <a:gd name="T34" fmla="*/ 0 w 116"/>
                      <a:gd name="T35" fmla="*/ 0 h 116"/>
                      <a:gd name="T36" fmla="*/ 0 w 116"/>
                      <a:gd name="T37" fmla="*/ 0 h 116"/>
                      <a:gd name="T38" fmla="*/ 0 w 116"/>
                      <a:gd name="T39" fmla="*/ 0 h 116"/>
                      <a:gd name="T40" fmla="*/ 0 w 116"/>
                      <a:gd name="T41" fmla="*/ 0 h 116"/>
                      <a:gd name="T42" fmla="*/ 0 w 116"/>
                      <a:gd name="T43" fmla="*/ 0 h 116"/>
                      <a:gd name="T44" fmla="*/ 0 w 116"/>
                      <a:gd name="T45" fmla="*/ 0 h 116"/>
                      <a:gd name="T46" fmla="*/ 0 w 116"/>
                      <a:gd name="T47" fmla="*/ 0 h 116"/>
                      <a:gd name="T48" fmla="*/ 0 w 116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6">
                        <a:moveTo>
                          <a:pt x="116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8"/>
                        </a:lnTo>
                        <a:lnTo>
                          <a:pt x="87" y="9"/>
                        </a:lnTo>
                        <a:lnTo>
                          <a:pt x="73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9"/>
                        </a:lnTo>
                        <a:lnTo>
                          <a:pt x="17" y="18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4"/>
                        </a:lnTo>
                        <a:lnTo>
                          <a:pt x="8" y="87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6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4"/>
                        </a:lnTo>
                        <a:lnTo>
                          <a:pt x="116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2" name="Freeform 114"/>
                  <p:cNvSpPr>
                    <a:spLocks/>
                  </p:cNvSpPr>
                  <p:nvPr/>
                </p:nvSpPr>
                <p:spPr bwMode="auto">
                  <a:xfrm>
                    <a:off x="4096" y="2819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8"/>
                        </a:lnTo>
                        <a:lnTo>
                          <a:pt x="86" y="8"/>
                        </a:lnTo>
                        <a:lnTo>
                          <a:pt x="72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8"/>
                        </a:lnTo>
                        <a:lnTo>
                          <a:pt x="18" y="18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8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6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3" name="Freeform 115"/>
                  <p:cNvSpPr>
                    <a:spLocks/>
                  </p:cNvSpPr>
                  <p:nvPr/>
                </p:nvSpPr>
                <p:spPr bwMode="auto">
                  <a:xfrm>
                    <a:off x="4108" y="2877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8"/>
                        </a:lnTo>
                        <a:lnTo>
                          <a:pt x="86" y="8"/>
                        </a:lnTo>
                        <a:lnTo>
                          <a:pt x="72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8"/>
                        </a:lnTo>
                        <a:lnTo>
                          <a:pt x="17" y="18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4" name="Freeform 116"/>
                  <p:cNvSpPr>
                    <a:spLocks/>
                  </p:cNvSpPr>
                  <p:nvPr/>
                </p:nvSpPr>
                <p:spPr bwMode="auto">
                  <a:xfrm>
                    <a:off x="4046" y="2920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3"/>
                        </a:lnTo>
                        <a:lnTo>
                          <a:pt x="107" y="29"/>
                        </a:lnTo>
                        <a:lnTo>
                          <a:pt x="98" y="17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8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5" name="Freeform 117"/>
                  <p:cNvSpPr>
                    <a:spLocks/>
                  </p:cNvSpPr>
                  <p:nvPr/>
                </p:nvSpPr>
                <p:spPr bwMode="auto">
                  <a:xfrm>
                    <a:off x="4098" y="2963"/>
                    <a:ext cx="39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6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6" name="Freeform 118"/>
                  <p:cNvSpPr>
                    <a:spLocks/>
                  </p:cNvSpPr>
                  <p:nvPr/>
                </p:nvSpPr>
                <p:spPr bwMode="auto">
                  <a:xfrm>
                    <a:off x="4053" y="3018"/>
                    <a:ext cx="38" cy="39"/>
                  </a:xfrm>
                  <a:custGeom>
                    <a:avLst/>
                    <a:gdLst>
                      <a:gd name="T0" fmla="*/ 0 w 116"/>
                      <a:gd name="T1" fmla="*/ 0 h 115"/>
                      <a:gd name="T2" fmla="*/ 0 w 116"/>
                      <a:gd name="T3" fmla="*/ 0 h 115"/>
                      <a:gd name="T4" fmla="*/ 0 w 116"/>
                      <a:gd name="T5" fmla="*/ 0 h 115"/>
                      <a:gd name="T6" fmla="*/ 0 w 116"/>
                      <a:gd name="T7" fmla="*/ 0 h 115"/>
                      <a:gd name="T8" fmla="*/ 0 w 116"/>
                      <a:gd name="T9" fmla="*/ 0 h 115"/>
                      <a:gd name="T10" fmla="*/ 0 w 116"/>
                      <a:gd name="T11" fmla="*/ 0 h 115"/>
                      <a:gd name="T12" fmla="*/ 0 w 116"/>
                      <a:gd name="T13" fmla="*/ 0 h 115"/>
                      <a:gd name="T14" fmla="*/ 0 w 116"/>
                      <a:gd name="T15" fmla="*/ 0 h 115"/>
                      <a:gd name="T16" fmla="*/ 0 w 116"/>
                      <a:gd name="T17" fmla="*/ 0 h 115"/>
                      <a:gd name="T18" fmla="*/ 0 w 116"/>
                      <a:gd name="T19" fmla="*/ 0 h 115"/>
                      <a:gd name="T20" fmla="*/ 0 w 116"/>
                      <a:gd name="T21" fmla="*/ 0 h 115"/>
                      <a:gd name="T22" fmla="*/ 0 w 116"/>
                      <a:gd name="T23" fmla="*/ 0 h 115"/>
                      <a:gd name="T24" fmla="*/ 0 w 116"/>
                      <a:gd name="T25" fmla="*/ 0 h 115"/>
                      <a:gd name="T26" fmla="*/ 0 w 116"/>
                      <a:gd name="T27" fmla="*/ 0 h 115"/>
                      <a:gd name="T28" fmla="*/ 0 w 116"/>
                      <a:gd name="T29" fmla="*/ 0 h 115"/>
                      <a:gd name="T30" fmla="*/ 0 w 116"/>
                      <a:gd name="T31" fmla="*/ 0 h 115"/>
                      <a:gd name="T32" fmla="*/ 0 w 116"/>
                      <a:gd name="T33" fmla="*/ 0 h 115"/>
                      <a:gd name="T34" fmla="*/ 0 w 116"/>
                      <a:gd name="T35" fmla="*/ 0 h 115"/>
                      <a:gd name="T36" fmla="*/ 0 w 116"/>
                      <a:gd name="T37" fmla="*/ 0 h 115"/>
                      <a:gd name="T38" fmla="*/ 0 w 116"/>
                      <a:gd name="T39" fmla="*/ 0 h 115"/>
                      <a:gd name="T40" fmla="*/ 0 w 116"/>
                      <a:gd name="T41" fmla="*/ 0 h 115"/>
                      <a:gd name="T42" fmla="*/ 0 w 116"/>
                      <a:gd name="T43" fmla="*/ 0 h 115"/>
                      <a:gd name="T44" fmla="*/ 0 w 116"/>
                      <a:gd name="T45" fmla="*/ 0 h 115"/>
                      <a:gd name="T46" fmla="*/ 0 w 116"/>
                      <a:gd name="T47" fmla="*/ 0 h 115"/>
                      <a:gd name="T48" fmla="*/ 0 w 116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5">
                        <a:moveTo>
                          <a:pt x="116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7" y="16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5"/>
                        </a:lnTo>
                        <a:lnTo>
                          <a:pt x="73" y="113"/>
                        </a:lnTo>
                        <a:lnTo>
                          <a:pt x="87" y="107"/>
                        </a:lnTo>
                        <a:lnTo>
                          <a:pt x="99" y="98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6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7" name="Freeform 119"/>
                  <p:cNvSpPr>
                    <a:spLocks/>
                  </p:cNvSpPr>
                  <p:nvPr/>
                </p:nvSpPr>
                <p:spPr bwMode="auto">
                  <a:xfrm>
                    <a:off x="4110" y="3047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8" name="Freeform 120"/>
                  <p:cNvSpPr>
                    <a:spLocks/>
                  </p:cNvSpPr>
                  <p:nvPr/>
                </p:nvSpPr>
                <p:spPr bwMode="auto">
                  <a:xfrm>
                    <a:off x="4070" y="3102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3"/>
                        </a:lnTo>
                        <a:lnTo>
                          <a:pt x="107" y="29"/>
                        </a:lnTo>
                        <a:lnTo>
                          <a:pt x="98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6" y="16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7"/>
                        </a:lnTo>
                        <a:lnTo>
                          <a:pt x="29" y="107"/>
                        </a:lnTo>
                        <a:lnTo>
                          <a:pt x="43" y="112"/>
                        </a:lnTo>
                        <a:lnTo>
                          <a:pt x="57" y="115"/>
                        </a:lnTo>
                        <a:lnTo>
                          <a:pt x="72" y="112"/>
                        </a:lnTo>
                        <a:lnTo>
                          <a:pt x="86" y="107"/>
                        </a:lnTo>
                        <a:lnTo>
                          <a:pt x="98" y="97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9" name="Freeform 121"/>
                  <p:cNvSpPr>
                    <a:spLocks/>
                  </p:cNvSpPr>
                  <p:nvPr/>
                </p:nvSpPr>
                <p:spPr bwMode="auto">
                  <a:xfrm>
                    <a:off x="4132" y="3129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8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9" y="98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0" name="Freeform 122"/>
                  <p:cNvSpPr>
                    <a:spLocks/>
                  </p:cNvSpPr>
                  <p:nvPr/>
                </p:nvSpPr>
                <p:spPr bwMode="auto">
                  <a:xfrm>
                    <a:off x="4103" y="3189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3" y="43"/>
                        </a:lnTo>
                        <a:lnTo>
                          <a:pt x="107" y="29"/>
                        </a:lnTo>
                        <a:lnTo>
                          <a:pt x="98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2" y="2"/>
                        </a:lnTo>
                        <a:lnTo>
                          <a:pt x="28" y="8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8"/>
                        </a:lnTo>
                        <a:lnTo>
                          <a:pt x="28" y="108"/>
                        </a:lnTo>
                        <a:lnTo>
                          <a:pt x="42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8"/>
                        </a:lnTo>
                        <a:lnTo>
                          <a:pt x="98" y="98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1" name="Freeform 123"/>
                  <p:cNvSpPr>
                    <a:spLocks/>
                  </p:cNvSpPr>
                  <p:nvPr/>
                </p:nvSpPr>
                <p:spPr bwMode="auto">
                  <a:xfrm>
                    <a:off x="4178" y="3205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3" y="43"/>
                        </a:lnTo>
                        <a:lnTo>
                          <a:pt x="107" y="29"/>
                        </a:lnTo>
                        <a:lnTo>
                          <a:pt x="98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7" y="87"/>
                        </a:lnTo>
                        <a:lnTo>
                          <a:pt x="16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7" y="116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8"/>
                        </a:lnTo>
                        <a:lnTo>
                          <a:pt x="107" y="87"/>
                        </a:lnTo>
                        <a:lnTo>
                          <a:pt x="113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2" name="Freeform 124"/>
                  <p:cNvSpPr>
                    <a:spLocks/>
                  </p:cNvSpPr>
                  <p:nvPr/>
                </p:nvSpPr>
                <p:spPr bwMode="auto">
                  <a:xfrm>
                    <a:off x="4158" y="3263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9"/>
                        </a:moveTo>
                        <a:lnTo>
                          <a:pt x="114" y="43"/>
                        </a:lnTo>
                        <a:lnTo>
                          <a:pt x="108" y="30"/>
                        </a:lnTo>
                        <a:lnTo>
                          <a:pt x="99" y="18"/>
                        </a:lnTo>
                        <a:lnTo>
                          <a:pt x="87" y="9"/>
                        </a:lnTo>
                        <a:lnTo>
                          <a:pt x="73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9"/>
                        </a:lnTo>
                        <a:lnTo>
                          <a:pt x="17" y="18"/>
                        </a:lnTo>
                        <a:lnTo>
                          <a:pt x="8" y="30"/>
                        </a:lnTo>
                        <a:lnTo>
                          <a:pt x="2" y="43"/>
                        </a:lnTo>
                        <a:lnTo>
                          <a:pt x="0" y="59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9" y="99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9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3" name="Freeform 125"/>
                  <p:cNvSpPr>
                    <a:spLocks/>
                  </p:cNvSpPr>
                  <p:nvPr/>
                </p:nvSpPr>
                <p:spPr bwMode="auto">
                  <a:xfrm>
                    <a:off x="4230" y="3273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4"/>
                      <a:gd name="T2" fmla="*/ 0 w 115"/>
                      <a:gd name="T3" fmla="*/ 0 h 114"/>
                      <a:gd name="T4" fmla="*/ 0 w 115"/>
                      <a:gd name="T5" fmla="*/ 0 h 114"/>
                      <a:gd name="T6" fmla="*/ 0 w 115"/>
                      <a:gd name="T7" fmla="*/ 0 h 114"/>
                      <a:gd name="T8" fmla="*/ 0 w 115"/>
                      <a:gd name="T9" fmla="*/ 0 h 114"/>
                      <a:gd name="T10" fmla="*/ 0 w 115"/>
                      <a:gd name="T11" fmla="*/ 0 h 114"/>
                      <a:gd name="T12" fmla="*/ 0 w 115"/>
                      <a:gd name="T13" fmla="*/ 0 h 114"/>
                      <a:gd name="T14" fmla="*/ 0 w 115"/>
                      <a:gd name="T15" fmla="*/ 0 h 114"/>
                      <a:gd name="T16" fmla="*/ 0 w 115"/>
                      <a:gd name="T17" fmla="*/ 0 h 114"/>
                      <a:gd name="T18" fmla="*/ 0 w 115"/>
                      <a:gd name="T19" fmla="*/ 0 h 114"/>
                      <a:gd name="T20" fmla="*/ 0 w 115"/>
                      <a:gd name="T21" fmla="*/ 0 h 114"/>
                      <a:gd name="T22" fmla="*/ 0 w 115"/>
                      <a:gd name="T23" fmla="*/ 0 h 114"/>
                      <a:gd name="T24" fmla="*/ 0 w 115"/>
                      <a:gd name="T25" fmla="*/ 0 h 114"/>
                      <a:gd name="T26" fmla="*/ 0 w 115"/>
                      <a:gd name="T27" fmla="*/ 0 h 114"/>
                      <a:gd name="T28" fmla="*/ 0 w 115"/>
                      <a:gd name="T29" fmla="*/ 0 h 114"/>
                      <a:gd name="T30" fmla="*/ 0 w 115"/>
                      <a:gd name="T31" fmla="*/ 0 h 114"/>
                      <a:gd name="T32" fmla="*/ 0 w 115"/>
                      <a:gd name="T33" fmla="*/ 0 h 114"/>
                      <a:gd name="T34" fmla="*/ 0 w 115"/>
                      <a:gd name="T35" fmla="*/ 0 h 114"/>
                      <a:gd name="T36" fmla="*/ 0 w 115"/>
                      <a:gd name="T37" fmla="*/ 0 h 114"/>
                      <a:gd name="T38" fmla="*/ 0 w 115"/>
                      <a:gd name="T39" fmla="*/ 0 h 114"/>
                      <a:gd name="T40" fmla="*/ 0 w 115"/>
                      <a:gd name="T41" fmla="*/ 0 h 114"/>
                      <a:gd name="T42" fmla="*/ 0 w 115"/>
                      <a:gd name="T43" fmla="*/ 0 h 114"/>
                      <a:gd name="T44" fmla="*/ 0 w 115"/>
                      <a:gd name="T45" fmla="*/ 0 h 114"/>
                      <a:gd name="T46" fmla="*/ 0 w 115"/>
                      <a:gd name="T47" fmla="*/ 0 h 114"/>
                      <a:gd name="T48" fmla="*/ 0 w 115"/>
                      <a:gd name="T49" fmla="*/ 0 h 1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4">
                        <a:moveTo>
                          <a:pt x="115" y="56"/>
                        </a:moveTo>
                        <a:lnTo>
                          <a:pt x="114" y="42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6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6"/>
                        </a:lnTo>
                        <a:lnTo>
                          <a:pt x="17" y="16"/>
                        </a:lnTo>
                        <a:lnTo>
                          <a:pt x="8" y="29"/>
                        </a:lnTo>
                        <a:lnTo>
                          <a:pt x="2" y="42"/>
                        </a:lnTo>
                        <a:lnTo>
                          <a:pt x="0" y="56"/>
                        </a:lnTo>
                        <a:lnTo>
                          <a:pt x="2" y="71"/>
                        </a:lnTo>
                        <a:lnTo>
                          <a:pt x="8" y="85"/>
                        </a:lnTo>
                        <a:lnTo>
                          <a:pt x="17" y="97"/>
                        </a:lnTo>
                        <a:lnTo>
                          <a:pt x="29" y="106"/>
                        </a:lnTo>
                        <a:lnTo>
                          <a:pt x="43" y="112"/>
                        </a:lnTo>
                        <a:lnTo>
                          <a:pt x="58" y="114"/>
                        </a:lnTo>
                        <a:lnTo>
                          <a:pt x="73" y="112"/>
                        </a:lnTo>
                        <a:lnTo>
                          <a:pt x="87" y="106"/>
                        </a:lnTo>
                        <a:lnTo>
                          <a:pt x="99" y="97"/>
                        </a:lnTo>
                        <a:lnTo>
                          <a:pt x="108" y="85"/>
                        </a:lnTo>
                        <a:lnTo>
                          <a:pt x="114" y="71"/>
                        </a:lnTo>
                        <a:lnTo>
                          <a:pt x="115" y="56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4" name="Freeform 126"/>
                  <p:cNvSpPr>
                    <a:spLocks/>
                  </p:cNvSpPr>
                  <p:nvPr/>
                </p:nvSpPr>
                <p:spPr bwMode="auto">
                  <a:xfrm>
                    <a:off x="4235" y="3330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2"/>
                        </a:lnTo>
                        <a:lnTo>
                          <a:pt x="107" y="28"/>
                        </a:lnTo>
                        <a:lnTo>
                          <a:pt x="98" y="17"/>
                        </a:lnTo>
                        <a:lnTo>
                          <a:pt x="86" y="7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2" y="2"/>
                        </a:lnTo>
                        <a:lnTo>
                          <a:pt x="28" y="7"/>
                        </a:lnTo>
                        <a:lnTo>
                          <a:pt x="16" y="17"/>
                        </a:lnTo>
                        <a:lnTo>
                          <a:pt x="7" y="28"/>
                        </a:lnTo>
                        <a:lnTo>
                          <a:pt x="1" y="42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8"/>
                        </a:lnTo>
                        <a:lnTo>
                          <a:pt x="28" y="107"/>
                        </a:lnTo>
                        <a:lnTo>
                          <a:pt x="42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8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5" name="Freeform 127"/>
                  <p:cNvSpPr>
                    <a:spLocks/>
                  </p:cNvSpPr>
                  <p:nvPr/>
                </p:nvSpPr>
                <p:spPr bwMode="auto">
                  <a:xfrm>
                    <a:off x="4300" y="3289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2" y="43"/>
                        </a:lnTo>
                        <a:lnTo>
                          <a:pt x="107" y="29"/>
                        </a:lnTo>
                        <a:lnTo>
                          <a:pt x="97" y="18"/>
                        </a:lnTo>
                        <a:lnTo>
                          <a:pt x="86" y="9"/>
                        </a:lnTo>
                        <a:lnTo>
                          <a:pt x="72" y="3"/>
                        </a:lnTo>
                        <a:lnTo>
                          <a:pt x="57" y="0"/>
                        </a:lnTo>
                        <a:lnTo>
                          <a:pt x="43" y="3"/>
                        </a:lnTo>
                        <a:lnTo>
                          <a:pt x="29" y="9"/>
                        </a:lnTo>
                        <a:lnTo>
                          <a:pt x="16" y="18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4"/>
                        </a:lnTo>
                        <a:lnTo>
                          <a:pt x="7" y="87"/>
                        </a:lnTo>
                        <a:lnTo>
                          <a:pt x="16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7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7" y="99"/>
                        </a:lnTo>
                        <a:lnTo>
                          <a:pt x="107" y="87"/>
                        </a:lnTo>
                        <a:lnTo>
                          <a:pt x="112" y="74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6" name="Freeform 128"/>
                  <p:cNvSpPr>
                    <a:spLocks/>
                  </p:cNvSpPr>
                  <p:nvPr/>
                </p:nvSpPr>
                <p:spPr bwMode="auto">
                  <a:xfrm>
                    <a:off x="4317" y="3359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8" y="18"/>
                        </a:lnTo>
                        <a:lnTo>
                          <a:pt x="87" y="8"/>
                        </a:lnTo>
                        <a:lnTo>
                          <a:pt x="73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8"/>
                        </a:lnTo>
                        <a:lnTo>
                          <a:pt x="17" y="18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8" y="99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7" name="Freeform 129"/>
                  <p:cNvSpPr>
                    <a:spLocks/>
                  </p:cNvSpPr>
                  <p:nvPr/>
                </p:nvSpPr>
                <p:spPr bwMode="auto">
                  <a:xfrm>
                    <a:off x="4389" y="3296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3"/>
                        </a:lnTo>
                        <a:lnTo>
                          <a:pt x="108" y="29"/>
                        </a:lnTo>
                        <a:lnTo>
                          <a:pt x="98" y="17"/>
                        </a:lnTo>
                        <a:lnTo>
                          <a:pt x="87" y="7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7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5"/>
                        </a:lnTo>
                        <a:lnTo>
                          <a:pt x="73" y="113"/>
                        </a:lnTo>
                        <a:lnTo>
                          <a:pt x="87" y="107"/>
                        </a:lnTo>
                        <a:lnTo>
                          <a:pt x="98" y="98"/>
                        </a:lnTo>
                        <a:lnTo>
                          <a:pt x="108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8" name="Freeform 130"/>
                  <p:cNvSpPr>
                    <a:spLocks/>
                  </p:cNvSpPr>
                  <p:nvPr/>
                </p:nvSpPr>
                <p:spPr bwMode="auto">
                  <a:xfrm>
                    <a:off x="4415" y="3385"/>
                    <a:ext cx="39" cy="38"/>
                  </a:xfrm>
                  <a:custGeom>
                    <a:avLst/>
                    <a:gdLst>
                      <a:gd name="T0" fmla="*/ 0 w 116"/>
                      <a:gd name="T1" fmla="*/ 0 h 115"/>
                      <a:gd name="T2" fmla="*/ 0 w 116"/>
                      <a:gd name="T3" fmla="*/ 0 h 115"/>
                      <a:gd name="T4" fmla="*/ 0 w 116"/>
                      <a:gd name="T5" fmla="*/ 0 h 115"/>
                      <a:gd name="T6" fmla="*/ 0 w 116"/>
                      <a:gd name="T7" fmla="*/ 0 h 115"/>
                      <a:gd name="T8" fmla="*/ 0 w 116"/>
                      <a:gd name="T9" fmla="*/ 0 h 115"/>
                      <a:gd name="T10" fmla="*/ 0 w 116"/>
                      <a:gd name="T11" fmla="*/ 0 h 115"/>
                      <a:gd name="T12" fmla="*/ 0 w 116"/>
                      <a:gd name="T13" fmla="*/ 0 h 115"/>
                      <a:gd name="T14" fmla="*/ 0 w 116"/>
                      <a:gd name="T15" fmla="*/ 0 h 115"/>
                      <a:gd name="T16" fmla="*/ 0 w 116"/>
                      <a:gd name="T17" fmla="*/ 0 h 115"/>
                      <a:gd name="T18" fmla="*/ 0 w 116"/>
                      <a:gd name="T19" fmla="*/ 0 h 115"/>
                      <a:gd name="T20" fmla="*/ 0 w 116"/>
                      <a:gd name="T21" fmla="*/ 0 h 115"/>
                      <a:gd name="T22" fmla="*/ 0 w 116"/>
                      <a:gd name="T23" fmla="*/ 0 h 115"/>
                      <a:gd name="T24" fmla="*/ 0 w 116"/>
                      <a:gd name="T25" fmla="*/ 0 h 115"/>
                      <a:gd name="T26" fmla="*/ 0 w 116"/>
                      <a:gd name="T27" fmla="*/ 0 h 115"/>
                      <a:gd name="T28" fmla="*/ 0 w 116"/>
                      <a:gd name="T29" fmla="*/ 0 h 115"/>
                      <a:gd name="T30" fmla="*/ 0 w 116"/>
                      <a:gd name="T31" fmla="*/ 0 h 115"/>
                      <a:gd name="T32" fmla="*/ 0 w 116"/>
                      <a:gd name="T33" fmla="*/ 0 h 115"/>
                      <a:gd name="T34" fmla="*/ 0 w 116"/>
                      <a:gd name="T35" fmla="*/ 0 h 115"/>
                      <a:gd name="T36" fmla="*/ 0 w 116"/>
                      <a:gd name="T37" fmla="*/ 0 h 115"/>
                      <a:gd name="T38" fmla="*/ 0 w 116"/>
                      <a:gd name="T39" fmla="*/ 0 h 115"/>
                      <a:gd name="T40" fmla="*/ 0 w 116"/>
                      <a:gd name="T41" fmla="*/ 0 h 115"/>
                      <a:gd name="T42" fmla="*/ 0 w 116"/>
                      <a:gd name="T43" fmla="*/ 0 h 115"/>
                      <a:gd name="T44" fmla="*/ 0 w 116"/>
                      <a:gd name="T45" fmla="*/ 0 h 115"/>
                      <a:gd name="T46" fmla="*/ 0 w 116"/>
                      <a:gd name="T47" fmla="*/ 0 h 115"/>
                      <a:gd name="T48" fmla="*/ 0 w 116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5">
                        <a:moveTo>
                          <a:pt x="116" y="58"/>
                        </a:moveTo>
                        <a:lnTo>
                          <a:pt x="113" y="43"/>
                        </a:lnTo>
                        <a:lnTo>
                          <a:pt x="108" y="29"/>
                        </a:lnTo>
                        <a:lnTo>
                          <a:pt x="98" y="18"/>
                        </a:lnTo>
                        <a:lnTo>
                          <a:pt x="87" y="8"/>
                        </a:lnTo>
                        <a:lnTo>
                          <a:pt x="73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8"/>
                        </a:lnTo>
                        <a:lnTo>
                          <a:pt x="17" y="18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8" y="99"/>
                        </a:lnTo>
                        <a:lnTo>
                          <a:pt x="108" y="87"/>
                        </a:lnTo>
                        <a:lnTo>
                          <a:pt x="113" y="73"/>
                        </a:lnTo>
                        <a:lnTo>
                          <a:pt x="116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9" name="Freeform 131"/>
                  <p:cNvSpPr>
                    <a:spLocks/>
                  </p:cNvSpPr>
                  <p:nvPr/>
                </p:nvSpPr>
                <p:spPr bwMode="auto">
                  <a:xfrm>
                    <a:off x="4482" y="3282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4"/>
                      <a:gd name="T2" fmla="*/ 0 w 115"/>
                      <a:gd name="T3" fmla="*/ 0 h 114"/>
                      <a:gd name="T4" fmla="*/ 0 w 115"/>
                      <a:gd name="T5" fmla="*/ 0 h 114"/>
                      <a:gd name="T6" fmla="*/ 0 w 115"/>
                      <a:gd name="T7" fmla="*/ 0 h 114"/>
                      <a:gd name="T8" fmla="*/ 0 w 115"/>
                      <a:gd name="T9" fmla="*/ 0 h 114"/>
                      <a:gd name="T10" fmla="*/ 0 w 115"/>
                      <a:gd name="T11" fmla="*/ 0 h 114"/>
                      <a:gd name="T12" fmla="*/ 0 w 115"/>
                      <a:gd name="T13" fmla="*/ 0 h 114"/>
                      <a:gd name="T14" fmla="*/ 0 w 115"/>
                      <a:gd name="T15" fmla="*/ 0 h 114"/>
                      <a:gd name="T16" fmla="*/ 0 w 115"/>
                      <a:gd name="T17" fmla="*/ 0 h 114"/>
                      <a:gd name="T18" fmla="*/ 0 w 115"/>
                      <a:gd name="T19" fmla="*/ 0 h 114"/>
                      <a:gd name="T20" fmla="*/ 0 w 115"/>
                      <a:gd name="T21" fmla="*/ 0 h 114"/>
                      <a:gd name="T22" fmla="*/ 0 w 115"/>
                      <a:gd name="T23" fmla="*/ 0 h 114"/>
                      <a:gd name="T24" fmla="*/ 0 w 115"/>
                      <a:gd name="T25" fmla="*/ 0 h 114"/>
                      <a:gd name="T26" fmla="*/ 0 w 115"/>
                      <a:gd name="T27" fmla="*/ 0 h 114"/>
                      <a:gd name="T28" fmla="*/ 0 w 115"/>
                      <a:gd name="T29" fmla="*/ 0 h 114"/>
                      <a:gd name="T30" fmla="*/ 0 w 115"/>
                      <a:gd name="T31" fmla="*/ 0 h 114"/>
                      <a:gd name="T32" fmla="*/ 0 w 115"/>
                      <a:gd name="T33" fmla="*/ 0 h 114"/>
                      <a:gd name="T34" fmla="*/ 0 w 115"/>
                      <a:gd name="T35" fmla="*/ 0 h 114"/>
                      <a:gd name="T36" fmla="*/ 0 w 115"/>
                      <a:gd name="T37" fmla="*/ 0 h 114"/>
                      <a:gd name="T38" fmla="*/ 0 w 115"/>
                      <a:gd name="T39" fmla="*/ 0 h 114"/>
                      <a:gd name="T40" fmla="*/ 0 w 115"/>
                      <a:gd name="T41" fmla="*/ 0 h 114"/>
                      <a:gd name="T42" fmla="*/ 0 w 115"/>
                      <a:gd name="T43" fmla="*/ 0 h 114"/>
                      <a:gd name="T44" fmla="*/ 0 w 115"/>
                      <a:gd name="T45" fmla="*/ 0 h 114"/>
                      <a:gd name="T46" fmla="*/ 0 w 115"/>
                      <a:gd name="T47" fmla="*/ 0 h 114"/>
                      <a:gd name="T48" fmla="*/ 0 w 115"/>
                      <a:gd name="T49" fmla="*/ 0 h 1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4">
                        <a:moveTo>
                          <a:pt x="115" y="56"/>
                        </a:moveTo>
                        <a:lnTo>
                          <a:pt x="113" y="41"/>
                        </a:lnTo>
                        <a:lnTo>
                          <a:pt x="108" y="27"/>
                        </a:lnTo>
                        <a:lnTo>
                          <a:pt x="98" y="16"/>
                        </a:lnTo>
                        <a:lnTo>
                          <a:pt x="85" y="6"/>
                        </a:lnTo>
                        <a:lnTo>
                          <a:pt x="72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6"/>
                        </a:lnTo>
                        <a:lnTo>
                          <a:pt x="17" y="16"/>
                        </a:lnTo>
                        <a:lnTo>
                          <a:pt x="8" y="27"/>
                        </a:lnTo>
                        <a:lnTo>
                          <a:pt x="2" y="41"/>
                        </a:lnTo>
                        <a:lnTo>
                          <a:pt x="0" y="56"/>
                        </a:lnTo>
                        <a:lnTo>
                          <a:pt x="2" y="71"/>
                        </a:lnTo>
                        <a:lnTo>
                          <a:pt x="8" y="85"/>
                        </a:lnTo>
                        <a:lnTo>
                          <a:pt x="17" y="97"/>
                        </a:lnTo>
                        <a:lnTo>
                          <a:pt x="29" y="106"/>
                        </a:lnTo>
                        <a:lnTo>
                          <a:pt x="43" y="112"/>
                        </a:lnTo>
                        <a:lnTo>
                          <a:pt x="58" y="114"/>
                        </a:lnTo>
                        <a:lnTo>
                          <a:pt x="72" y="112"/>
                        </a:lnTo>
                        <a:lnTo>
                          <a:pt x="85" y="106"/>
                        </a:lnTo>
                        <a:lnTo>
                          <a:pt x="98" y="97"/>
                        </a:lnTo>
                        <a:lnTo>
                          <a:pt x="108" y="85"/>
                        </a:lnTo>
                        <a:lnTo>
                          <a:pt x="113" y="71"/>
                        </a:lnTo>
                        <a:lnTo>
                          <a:pt x="115" y="56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0" name="Freeform 132"/>
                  <p:cNvSpPr>
                    <a:spLocks/>
                  </p:cNvSpPr>
                  <p:nvPr/>
                </p:nvSpPr>
                <p:spPr bwMode="auto">
                  <a:xfrm>
                    <a:off x="4509" y="3371"/>
                    <a:ext cx="38" cy="38"/>
                  </a:xfrm>
                  <a:custGeom>
                    <a:avLst/>
                    <a:gdLst>
                      <a:gd name="T0" fmla="*/ 0 w 114"/>
                      <a:gd name="T1" fmla="*/ 0 h 115"/>
                      <a:gd name="T2" fmla="*/ 0 w 114"/>
                      <a:gd name="T3" fmla="*/ 0 h 115"/>
                      <a:gd name="T4" fmla="*/ 0 w 114"/>
                      <a:gd name="T5" fmla="*/ 0 h 115"/>
                      <a:gd name="T6" fmla="*/ 0 w 114"/>
                      <a:gd name="T7" fmla="*/ 0 h 115"/>
                      <a:gd name="T8" fmla="*/ 0 w 114"/>
                      <a:gd name="T9" fmla="*/ 0 h 115"/>
                      <a:gd name="T10" fmla="*/ 0 w 114"/>
                      <a:gd name="T11" fmla="*/ 0 h 115"/>
                      <a:gd name="T12" fmla="*/ 0 w 114"/>
                      <a:gd name="T13" fmla="*/ 0 h 115"/>
                      <a:gd name="T14" fmla="*/ 0 w 114"/>
                      <a:gd name="T15" fmla="*/ 0 h 115"/>
                      <a:gd name="T16" fmla="*/ 0 w 114"/>
                      <a:gd name="T17" fmla="*/ 0 h 115"/>
                      <a:gd name="T18" fmla="*/ 0 w 114"/>
                      <a:gd name="T19" fmla="*/ 0 h 115"/>
                      <a:gd name="T20" fmla="*/ 0 w 114"/>
                      <a:gd name="T21" fmla="*/ 0 h 115"/>
                      <a:gd name="T22" fmla="*/ 0 w 114"/>
                      <a:gd name="T23" fmla="*/ 0 h 115"/>
                      <a:gd name="T24" fmla="*/ 0 w 114"/>
                      <a:gd name="T25" fmla="*/ 0 h 115"/>
                      <a:gd name="T26" fmla="*/ 0 w 114"/>
                      <a:gd name="T27" fmla="*/ 0 h 115"/>
                      <a:gd name="T28" fmla="*/ 0 w 114"/>
                      <a:gd name="T29" fmla="*/ 0 h 115"/>
                      <a:gd name="T30" fmla="*/ 0 w 114"/>
                      <a:gd name="T31" fmla="*/ 0 h 115"/>
                      <a:gd name="T32" fmla="*/ 0 w 114"/>
                      <a:gd name="T33" fmla="*/ 0 h 115"/>
                      <a:gd name="T34" fmla="*/ 0 w 114"/>
                      <a:gd name="T35" fmla="*/ 0 h 115"/>
                      <a:gd name="T36" fmla="*/ 0 w 114"/>
                      <a:gd name="T37" fmla="*/ 0 h 115"/>
                      <a:gd name="T38" fmla="*/ 0 w 114"/>
                      <a:gd name="T39" fmla="*/ 0 h 115"/>
                      <a:gd name="T40" fmla="*/ 0 w 114"/>
                      <a:gd name="T41" fmla="*/ 0 h 115"/>
                      <a:gd name="T42" fmla="*/ 0 w 114"/>
                      <a:gd name="T43" fmla="*/ 0 h 115"/>
                      <a:gd name="T44" fmla="*/ 0 w 114"/>
                      <a:gd name="T45" fmla="*/ 0 h 115"/>
                      <a:gd name="T46" fmla="*/ 0 w 114"/>
                      <a:gd name="T47" fmla="*/ 0 h 115"/>
                      <a:gd name="T48" fmla="*/ 0 w 114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4" h="115">
                        <a:moveTo>
                          <a:pt x="114" y="58"/>
                        </a:moveTo>
                        <a:lnTo>
                          <a:pt x="113" y="43"/>
                        </a:lnTo>
                        <a:lnTo>
                          <a:pt x="107" y="29"/>
                        </a:lnTo>
                        <a:lnTo>
                          <a:pt x="98" y="18"/>
                        </a:lnTo>
                        <a:lnTo>
                          <a:pt x="87" y="8"/>
                        </a:lnTo>
                        <a:lnTo>
                          <a:pt x="73" y="3"/>
                        </a:lnTo>
                        <a:lnTo>
                          <a:pt x="58" y="0"/>
                        </a:lnTo>
                        <a:lnTo>
                          <a:pt x="42" y="3"/>
                        </a:lnTo>
                        <a:lnTo>
                          <a:pt x="29" y="8"/>
                        </a:lnTo>
                        <a:lnTo>
                          <a:pt x="17" y="18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2" y="114"/>
                        </a:lnTo>
                        <a:lnTo>
                          <a:pt x="58" y="115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8" y="99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4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1" name="Freeform 133"/>
                  <p:cNvSpPr>
                    <a:spLocks/>
                  </p:cNvSpPr>
                  <p:nvPr/>
                </p:nvSpPr>
                <p:spPr bwMode="auto">
                  <a:xfrm>
                    <a:off x="4566" y="3249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4"/>
                      <a:gd name="T2" fmla="*/ 0 w 115"/>
                      <a:gd name="T3" fmla="*/ 0 h 114"/>
                      <a:gd name="T4" fmla="*/ 0 w 115"/>
                      <a:gd name="T5" fmla="*/ 0 h 114"/>
                      <a:gd name="T6" fmla="*/ 0 w 115"/>
                      <a:gd name="T7" fmla="*/ 0 h 114"/>
                      <a:gd name="T8" fmla="*/ 0 w 115"/>
                      <a:gd name="T9" fmla="*/ 0 h 114"/>
                      <a:gd name="T10" fmla="*/ 0 w 115"/>
                      <a:gd name="T11" fmla="*/ 0 h 114"/>
                      <a:gd name="T12" fmla="*/ 0 w 115"/>
                      <a:gd name="T13" fmla="*/ 0 h 114"/>
                      <a:gd name="T14" fmla="*/ 0 w 115"/>
                      <a:gd name="T15" fmla="*/ 0 h 114"/>
                      <a:gd name="T16" fmla="*/ 0 w 115"/>
                      <a:gd name="T17" fmla="*/ 0 h 114"/>
                      <a:gd name="T18" fmla="*/ 0 w 115"/>
                      <a:gd name="T19" fmla="*/ 0 h 114"/>
                      <a:gd name="T20" fmla="*/ 0 w 115"/>
                      <a:gd name="T21" fmla="*/ 0 h 114"/>
                      <a:gd name="T22" fmla="*/ 0 w 115"/>
                      <a:gd name="T23" fmla="*/ 0 h 114"/>
                      <a:gd name="T24" fmla="*/ 0 w 115"/>
                      <a:gd name="T25" fmla="*/ 0 h 114"/>
                      <a:gd name="T26" fmla="*/ 0 w 115"/>
                      <a:gd name="T27" fmla="*/ 0 h 114"/>
                      <a:gd name="T28" fmla="*/ 0 w 115"/>
                      <a:gd name="T29" fmla="*/ 0 h 114"/>
                      <a:gd name="T30" fmla="*/ 0 w 115"/>
                      <a:gd name="T31" fmla="*/ 0 h 114"/>
                      <a:gd name="T32" fmla="*/ 0 w 115"/>
                      <a:gd name="T33" fmla="*/ 0 h 114"/>
                      <a:gd name="T34" fmla="*/ 0 w 115"/>
                      <a:gd name="T35" fmla="*/ 0 h 114"/>
                      <a:gd name="T36" fmla="*/ 0 w 115"/>
                      <a:gd name="T37" fmla="*/ 0 h 114"/>
                      <a:gd name="T38" fmla="*/ 0 w 115"/>
                      <a:gd name="T39" fmla="*/ 0 h 114"/>
                      <a:gd name="T40" fmla="*/ 0 w 115"/>
                      <a:gd name="T41" fmla="*/ 0 h 114"/>
                      <a:gd name="T42" fmla="*/ 0 w 115"/>
                      <a:gd name="T43" fmla="*/ 0 h 114"/>
                      <a:gd name="T44" fmla="*/ 0 w 115"/>
                      <a:gd name="T45" fmla="*/ 0 h 114"/>
                      <a:gd name="T46" fmla="*/ 0 w 115"/>
                      <a:gd name="T47" fmla="*/ 0 h 114"/>
                      <a:gd name="T48" fmla="*/ 0 w 115"/>
                      <a:gd name="T49" fmla="*/ 0 h 1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4">
                        <a:moveTo>
                          <a:pt x="115" y="56"/>
                        </a:moveTo>
                        <a:lnTo>
                          <a:pt x="114" y="42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9" y="0"/>
                        </a:lnTo>
                        <a:lnTo>
                          <a:pt x="43" y="1"/>
                        </a:lnTo>
                        <a:lnTo>
                          <a:pt x="30" y="7"/>
                        </a:lnTo>
                        <a:lnTo>
                          <a:pt x="18" y="16"/>
                        </a:lnTo>
                        <a:lnTo>
                          <a:pt x="9" y="29"/>
                        </a:lnTo>
                        <a:lnTo>
                          <a:pt x="3" y="42"/>
                        </a:lnTo>
                        <a:lnTo>
                          <a:pt x="0" y="56"/>
                        </a:lnTo>
                        <a:lnTo>
                          <a:pt x="3" y="72"/>
                        </a:lnTo>
                        <a:lnTo>
                          <a:pt x="9" y="85"/>
                        </a:lnTo>
                        <a:lnTo>
                          <a:pt x="18" y="97"/>
                        </a:lnTo>
                        <a:lnTo>
                          <a:pt x="30" y="106"/>
                        </a:lnTo>
                        <a:lnTo>
                          <a:pt x="43" y="112"/>
                        </a:lnTo>
                        <a:lnTo>
                          <a:pt x="59" y="114"/>
                        </a:lnTo>
                        <a:lnTo>
                          <a:pt x="72" y="112"/>
                        </a:lnTo>
                        <a:lnTo>
                          <a:pt x="86" y="106"/>
                        </a:lnTo>
                        <a:lnTo>
                          <a:pt x="99" y="97"/>
                        </a:lnTo>
                        <a:lnTo>
                          <a:pt x="108" y="85"/>
                        </a:lnTo>
                        <a:lnTo>
                          <a:pt x="114" y="72"/>
                        </a:lnTo>
                        <a:lnTo>
                          <a:pt x="115" y="56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2" name="Freeform 134"/>
                  <p:cNvSpPr>
                    <a:spLocks/>
                  </p:cNvSpPr>
                  <p:nvPr/>
                </p:nvSpPr>
                <p:spPr bwMode="auto">
                  <a:xfrm>
                    <a:off x="4610" y="3349"/>
                    <a:ext cx="38" cy="38"/>
                  </a:xfrm>
                  <a:custGeom>
                    <a:avLst/>
                    <a:gdLst>
                      <a:gd name="T0" fmla="*/ 0 w 114"/>
                      <a:gd name="T1" fmla="*/ 0 h 115"/>
                      <a:gd name="T2" fmla="*/ 0 w 114"/>
                      <a:gd name="T3" fmla="*/ 0 h 115"/>
                      <a:gd name="T4" fmla="*/ 0 w 114"/>
                      <a:gd name="T5" fmla="*/ 0 h 115"/>
                      <a:gd name="T6" fmla="*/ 0 w 114"/>
                      <a:gd name="T7" fmla="*/ 0 h 115"/>
                      <a:gd name="T8" fmla="*/ 0 w 114"/>
                      <a:gd name="T9" fmla="*/ 0 h 115"/>
                      <a:gd name="T10" fmla="*/ 0 w 114"/>
                      <a:gd name="T11" fmla="*/ 0 h 115"/>
                      <a:gd name="T12" fmla="*/ 0 w 114"/>
                      <a:gd name="T13" fmla="*/ 0 h 115"/>
                      <a:gd name="T14" fmla="*/ 0 w 114"/>
                      <a:gd name="T15" fmla="*/ 0 h 115"/>
                      <a:gd name="T16" fmla="*/ 0 w 114"/>
                      <a:gd name="T17" fmla="*/ 0 h 115"/>
                      <a:gd name="T18" fmla="*/ 0 w 114"/>
                      <a:gd name="T19" fmla="*/ 0 h 115"/>
                      <a:gd name="T20" fmla="*/ 0 w 114"/>
                      <a:gd name="T21" fmla="*/ 0 h 115"/>
                      <a:gd name="T22" fmla="*/ 0 w 114"/>
                      <a:gd name="T23" fmla="*/ 0 h 115"/>
                      <a:gd name="T24" fmla="*/ 0 w 114"/>
                      <a:gd name="T25" fmla="*/ 0 h 115"/>
                      <a:gd name="T26" fmla="*/ 0 w 114"/>
                      <a:gd name="T27" fmla="*/ 0 h 115"/>
                      <a:gd name="T28" fmla="*/ 0 w 114"/>
                      <a:gd name="T29" fmla="*/ 0 h 115"/>
                      <a:gd name="T30" fmla="*/ 0 w 114"/>
                      <a:gd name="T31" fmla="*/ 0 h 115"/>
                      <a:gd name="T32" fmla="*/ 0 w 114"/>
                      <a:gd name="T33" fmla="*/ 0 h 115"/>
                      <a:gd name="T34" fmla="*/ 0 w 114"/>
                      <a:gd name="T35" fmla="*/ 0 h 115"/>
                      <a:gd name="T36" fmla="*/ 0 w 114"/>
                      <a:gd name="T37" fmla="*/ 0 h 115"/>
                      <a:gd name="T38" fmla="*/ 0 w 114"/>
                      <a:gd name="T39" fmla="*/ 0 h 115"/>
                      <a:gd name="T40" fmla="*/ 0 w 114"/>
                      <a:gd name="T41" fmla="*/ 0 h 115"/>
                      <a:gd name="T42" fmla="*/ 0 w 114"/>
                      <a:gd name="T43" fmla="*/ 0 h 115"/>
                      <a:gd name="T44" fmla="*/ 0 w 114"/>
                      <a:gd name="T45" fmla="*/ 0 h 115"/>
                      <a:gd name="T46" fmla="*/ 0 w 114"/>
                      <a:gd name="T47" fmla="*/ 0 h 115"/>
                      <a:gd name="T48" fmla="*/ 0 w 114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4" h="115">
                        <a:moveTo>
                          <a:pt x="114" y="58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8"/>
                        </a:lnTo>
                        <a:lnTo>
                          <a:pt x="85" y="8"/>
                        </a:lnTo>
                        <a:lnTo>
                          <a:pt x="71" y="3"/>
                        </a:lnTo>
                        <a:lnTo>
                          <a:pt x="56" y="0"/>
                        </a:lnTo>
                        <a:lnTo>
                          <a:pt x="41" y="3"/>
                        </a:lnTo>
                        <a:lnTo>
                          <a:pt x="27" y="8"/>
                        </a:lnTo>
                        <a:lnTo>
                          <a:pt x="16" y="18"/>
                        </a:lnTo>
                        <a:lnTo>
                          <a:pt x="6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6" y="87"/>
                        </a:lnTo>
                        <a:lnTo>
                          <a:pt x="16" y="99"/>
                        </a:lnTo>
                        <a:lnTo>
                          <a:pt x="27" y="108"/>
                        </a:lnTo>
                        <a:lnTo>
                          <a:pt x="41" y="114"/>
                        </a:lnTo>
                        <a:lnTo>
                          <a:pt x="56" y="115"/>
                        </a:lnTo>
                        <a:lnTo>
                          <a:pt x="71" y="114"/>
                        </a:lnTo>
                        <a:lnTo>
                          <a:pt x="85" y="108"/>
                        </a:lnTo>
                        <a:lnTo>
                          <a:pt x="97" y="99"/>
                        </a:lnTo>
                        <a:lnTo>
                          <a:pt x="106" y="87"/>
                        </a:lnTo>
                        <a:lnTo>
                          <a:pt x="112" y="73"/>
                        </a:lnTo>
                        <a:lnTo>
                          <a:pt x="114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3" name="Freeform 135"/>
                  <p:cNvSpPr>
                    <a:spLocks/>
                  </p:cNvSpPr>
                  <p:nvPr/>
                </p:nvSpPr>
                <p:spPr bwMode="auto">
                  <a:xfrm>
                    <a:off x="4640" y="3265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8"/>
                        </a:lnTo>
                        <a:lnTo>
                          <a:pt x="87" y="9"/>
                        </a:lnTo>
                        <a:lnTo>
                          <a:pt x="74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9"/>
                        </a:lnTo>
                        <a:lnTo>
                          <a:pt x="18" y="18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8"/>
                        </a:lnTo>
                        <a:lnTo>
                          <a:pt x="3" y="74"/>
                        </a:lnTo>
                        <a:lnTo>
                          <a:pt x="8" y="87"/>
                        </a:lnTo>
                        <a:lnTo>
                          <a:pt x="18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4" y="114"/>
                        </a:lnTo>
                        <a:lnTo>
                          <a:pt x="87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4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4" name="Freeform 136"/>
                  <p:cNvSpPr>
                    <a:spLocks/>
                  </p:cNvSpPr>
                  <p:nvPr/>
                </p:nvSpPr>
                <p:spPr bwMode="auto">
                  <a:xfrm>
                    <a:off x="4643" y="3162"/>
                    <a:ext cx="38" cy="39"/>
                  </a:xfrm>
                  <a:custGeom>
                    <a:avLst/>
                    <a:gdLst>
                      <a:gd name="T0" fmla="*/ 0 w 116"/>
                      <a:gd name="T1" fmla="*/ 0 h 115"/>
                      <a:gd name="T2" fmla="*/ 0 w 116"/>
                      <a:gd name="T3" fmla="*/ 0 h 115"/>
                      <a:gd name="T4" fmla="*/ 0 w 116"/>
                      <a:gd name="T5" fmla="*/ 0 h 115"/>
                      <a:gd name="T6" fmla="*/ 0 w 116"/>
                      <a:gd name="T7" fmla="*/ 0 h 115"/>
                      <a:gd name="T8" fmla="*/ 0 w 116"/>
                      <a:gd name="T9" fmla="*/ 0 h 115"/>
                      <a:gd name="T10" fmla="*/ 0 w 116"/>
                      <a:gd name="T11" fmla="*/ 0 h 115"/>
                      <a:gd name="T12" fmla="*/ 0 w 116"/>
                      <a:gd name="T13" fmla="*/ 0 h 115"/>
                      <a:gd name="T14" fmla="*/ 0 w 116"/>
                      <a:gd name="T15" fmla="*/ 0 h 115"/>
                      <a:gd name="T16" fmla="*/ 0 w 116"/>
                      <a:gd name="T17" fmla="*/ 0 h 115"/>
                      <a:gd name="T18" fmla="*/ 0 w 116"/>
                      <a:gd name="T19" fmla="*/ 0 h 115"/>
                      <a:gd name="T20" fmla="*/ 0 w 116"/>
                      <a:gd name="T21" fmla="*/ 0 h 115"/>
                      <a:gd name="T22" fmla="*/ 0 w 116"/>
                      <a:gd name="T23" fmla="*/ 0 h 115"/>
                      <a:gd name="T24" fmla="*/ 0 w 116"/>
                      <a:gd name="T25" fmla="*/ 0 h 115"/>
                      <a:gd name="T26" fmla="*/ 0 w 116"/>
                      <a:gd name="T27" fmla="*/ 0 h 115"/>
                      <a:gd name="T28" fmla="*/ 0 w 116"/>
                      <a:gd name="T29" fmla="*/ 0 h 115"/>
                      <a:gd name="T30" fmla="*/ 0 w 116"/>
                      <a:gd name="T31" fmla="*/ 0 h 115"/>
                      <a:gd name="T32" fmla="*/ 0 w 116"/>
                      <a:gd name="T33" fmla="*/ 0 h 115"/>
                      <a:gd name="T34" fmla="*/ 0 w 116"/>
                      <a:gd name="T35" fmla="*/ 0 h 115"/>
                      <a:gd name="T36" fmla="*/ 0 w 116"/>
                      <a:gd name="T37" fmla="*/ 0 h 115"/>
                      <a:gd name="T38" fmla="*/ 0 w 116"/>
                      <a:gd name="T39" fmla="*/ 0 h 115"/>
                      <a:gd name="T40" fmla="*/ 0 w 116"/>
                      <a:gd name="T41" fmla="*/ 0 h 115"/>
                      <a:gd name="T42" fmla="*/ 0 w 116"/>
                      <a:gd name="T43" fmla="*/ 0 h 115"/>
                      <a:gd name="T44" fmla="*/ 0 w 116"/>
                      <a:gd name="T45" fmla="*/ 0 h 115"/>
                      <a:gd name="T46" fmla="*/ 0 w 116"/>
                      <a:gd name="T47" fmla="*/ 0 h 115"/>
                      <a:gd name="T48" fmla="*/ 0 w 116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5">
                        <a:moveTo>
                          <a:pt x="116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2"/>
                        </a:lnTo>
                        <a:lnTo>
                          <a:pt x="8" y="86"/>
                        </a:lnTo>
                        <a:lnTo>
                          <a:pt x="18" y="97"/>
                        </a:lnTo>
                        <a:lnTo>
                          <a:pt x="29" y="107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3" y="112"/>
                        </a:lnTo>
                        <a:lnTo>
                          <a:pt x="87" y="107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6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5" name="Freeform 137"/>
                  <p:cNvSpPr>
                    <a:spLocks/>
                  </p:cNvSpPr>
                  <p:nvPr/>
                </p:nvSpPr>
                <p:spPr bwMode="auto">
                  <a:xfrm>
                    <a:off x="4732" y="3270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4"/>
                      <a:gd name="T2" fmla="*/ 0 w 115"/>
                      <a:gd name="T3" fmla="*/ 0 h 114"/>
                      <a:gd name="T4" fmla="*/ 0 w 115"/>
                      <a:gd name="T5" fmla="*/ 0 h 114"/>
                      <a:gd name="T6" fmla="*/ 0 w 115"/>
                      <a:gd name="T7" fmla="*/ 0 h 114"/>
                      <a:gd name="T8" fmla="*/ 0 w 115"/>
                      <a:gd name="T9" fmla="*/ 0 h 114"/>
                      <a:gd name="T10" fmla="*/ 0 w 115"/>
                      <a:gd name="T11" fmla="*/ 0 h 114"/>
                      <a:gd name="T12" fmla="*/ 0 w 115"/>
                      <a:gd name="T13" fmla="*/ 0 h 114"/>
                      <a:gd name="T14" fmla="*/ 0 w 115"/>
                      <a:gd name="T15" fmla="*/ 0 h 114"/>
                      <a:gd name="T16" fmla="*/ 0 w 115"/>
                      <a:gd name="T17" fmla="*/ 0 h 114"/>
                      <a:gd name="T18" fmla="*/ 0 w 115"/>
                      <a:gd name="T19" fmla="*/ 0 h 114"/>
                      <a:gd name="T20" fmla="*/ 0 w 115"/>
                      <a:gd name="T21" fmla="*/ 0 h 114"/>
                      <a:gd name="T22" fmla="*/ 0 w 115"/>
                      <a:gd name="T23" fmla="*/ 0 h 114"/>
                      <a:gd name="T24" fmla="*/ 0 w 115"/>
                      <a:gd name="T25" fmla="*/ 0 h 114"/>
                      <a:gd name="T26" fmla="*/ 0 w 115"/>
                      <a:gd name="T27" fmla="*/ 0 h 114"/>
                      <a:gd name="T28" fmla="*/ 0 w 115"/>
                      <a:gd name="T29" fmla="*/ 0 h 114"/>
                      <a:gd name="T30" fmla="*/ 0 w 115"/>
                      <a:gd name="T31" fmla="*/ 0 h 114"/>
                      <a:gd name="T32" fmla="*/ 0 w 115"/>
                      <a:gd name="T33" fmla="*/ 0 h 114"/>
                      <a:gd name="T34" fmla="*/ 0 w 115"/>
                      <a:gd name="T35" fmla="*/ 0 h 114"/>
                      <a:gd name="T36" fmla="*/ 0 w 115"/>
                      <a:gd name="T37" fmla="*/ 0 h 114"/>
                      <a:gd name="T38" fmla="*/ 0 w 115"/>
                      <a:gd name="T39" fmla="*/ 0 h 114"/>
                      <a:gd name="T40" fmla="*/ 0 w 115"/>
                      <a:gd name="T41" fmla="*/ 0 h 114"/>
                      <a:gd name="T42" fmla="*/ 0 w 115"/>
                      <a:gd name="T43" fmla="*/ 0 h 114"/>
                      <a:gd name="T44" fmla="*/ 0 w 115"/>
                      <a:gd name="T45" fmla="*/ 0 h 114"/>
                      <a:gd name="T46" fmla="*/ 0 w 115"/>
                      <a:gd name="T47" fmla="*/ 0 h 114"/>
                      <a:gd name="T48" fmla="*/ 0 w 115"/>
                      <a:gd name="T49" fmla="*/ 0 h 1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4">
                        <a:moveTo>
                          <a:pt x="115" y="56"/>
                        </a:moveTo>
                        <a:lnTo>
                          <a:pt x="113" y="41"/>
                        </a:lnTo>
                        <a:lnTo>
                          <a:pt x="107" y="27"/>
                        </a:lnTo>
                        <a:lnTo>
                          <a:pt x="98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2" y="1"/>
                        </a:lnTo>
                        <a:lnTo>
                          <a:pt x="28" y="7"/>
                        </a:lnTo>
                        <a:lnTo>
                          <a:pt x="17" y="16"/>
                        </a:lnTo>
                        <a:lnTo>
                          <a:pt x="7" y="27"/>
                        </a:lnTo>
                        <a:lnTo>
                          <a:pt x="1" y="41"/>
                        </a:lnTo>
                        <a:lnTo>
                          <a:pt x="0" y="56"/>
                        </a:lnTo>
                        <a:lnTo>
                          <a:pt x="1" y="71"/>
                        </a:lnTo>
                        <a:lnTo>
                          <a:pt x="7" y="85"/>
                        </a:lnTo>
                        <a:lnTo>
                          <a:pt x="17" y="97"/>
                        </a:lnTo>
                        <a:lnTo>
                          <a:pt x="28" y="106"/>
                        </a:lnTo>
                        <a:lnTo>
                          <a:pt x="42" y="112"/>
                        </a:lnTo>
                        <a:lnTo>
                          <a:pt x="57" y="114"/>
                        </a:lnTo>
                        <a:lnTo>
                          <a:pt x="72" y="112"/>
                        </a:lnTo>
                        <a:lnTo>
                          <a:pt x="86" y="106"/>
                        </a:lnTo>
                        <a:lnTo>
                          <a:pt x="98" y="97"/>
                        </a:lnTo>
                        <a:lnTo>
                          <a:pt x="107" y="85"/>
                        </a:lnTo>
                        <a:lnTo>
                          <a:pt x="113" y="71"/>
                        </a:lnTo>
                        <a:lnTo>
                          <a:pt x="115" y="56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6" name="Freeform 138"/>
                  <p:cNvSpPr>
                    <a:spLocks/>
                  </p:cNvSpPr>
                  <p:nvPr/>
                </p:nvSpPr>
                <p:spPr bwMode="auto">
                  <a:xfrm>
                    <a:off x="4727" y="3162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2"/>
                        </a:lnTo>
                        <a:lnTo>
                          <a:pt x="8" y="86"/>
                        </a:lnTo>
                        <a:lnTo>
                          <a:pt x="18" y="97"/>
                        </a:lnTo>
                        <a:lnTo>
                          <a:pt x="29" y="107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3" y="112"/>
                        </a:lnTo>
                        <a:lnTo>
                          <a:pt x="87" y="107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7" name="Freeform 139"/>
                  <p:cNvSpPr>
                    <a:spLocks/>
                  </p:cNvSpPr>
                  <p:nvPr/>
                </p:nvSpPr>
                <p:spPr bwMode="auto">
                  <a:xfrm>
                    <a:off x="4562" y="3157"/>
                    <a:ext cx="38" cy="39"/>
                  </a:xfrm>
                  <a:custGeom>
                    <a:avLst/>
                    <a:gdLst>
                      <a:gd name="T0" fmla="*/ 0 w 114"/>
                      <a:gd name="T1" fmla="*/ 0 h 116"/>
                      <a:gd name="T2" fmla="*/ 0 w 114"/>
                      <a:gd name="T3" fmla="*/ 0 h 116"/>
                      <a:gd name="T4" fmla="*/ 0 w 114"/>
                      <a:gd name="T5" fmla="*/ 0 h 116"/>
                      <a:gd name="T6" fmla="*/ 0 w 114"/>
                      <a:gd name="T7" fmla="*/ 0 h 116"/>
                      <a:gd name="T8" fmla="*/ 0 w 114"/>
                      <a:gd name="T9" fmla="*/ 0 h 116"/>
                      <a:gd name="T10" fmla="*/ 0 w 114"/>
                      <a:gd name="T11" fmla="*/ 0 h 116"/>
                      <a:gd name="T12" fmla="*/ 0 w 114"/>
                      <a:gd name="T13" fmla="*/ 0 h 116"/>
                      <a:gd name="T14" fmla="*/ 0 w 114"/>
                      <a:gd name="T15" fmla="*/ 0 h 116"/>
                      <a:gd name="T16" fmla="*/ 0 w 114"/>
                      <a:gd name="T17" fmla="*/ 0 h 116"/>
                      <a:gd name="T18" fmla="*/ 0 w 114"/>
                      <a:gd name="T19" fmla="*/ 0 h 116"/>
                      <a:gd name="T20" fmla="*/ 0 w 114"/>
                      <a:gd name="T21" fmla="*/ 0 h 116"/>
                      <a:gd name="T22" fmla="*/ 0 w 114"/>
                      <a:gd name="T23" fmla="*/ 0 h 116"/>
                      <a:gd name="T24" fmla="*/ 0 w 114"/>
                      <a:gd name="T25" fmla="*/ 0 h 116"/>
                      <a:gd name="T26" fmla="*/ 0 w 114"/>
                      <a:gd name="T27" fmla="*/ 0 h 116"/>
                      <a:gd name="T28" fmla="*/ 0 w 114"/>
                      <a:gd name="T29" fmla="*/ 0 h 116"/>
                      <a:gd name="T30" fmla="*/ 0 w 114"/>
                      <a:gd name="T31" fmla="*/ 0 h 116"/>
                      <a:gd name="T32" fmla="*/ 0 w 114"/>
                      <a:gd name="T33" fmla="*/ 0 h 116"/>
                      <a:gd name="T34" fmla="*/ 0 w 114"/>
                      <a:gd name="T35" fmla="*/ 0 h 116"/>
                      <a:gd name="T36" fmla="*/ 0 w 114"/>
                      <a:gd name="T37" fmla="*/ 0 h 116"/>
                      <a:gd name="T38" fmla="*/ 0 w 114"/>
                      <a:gd name="T39" fmla="*/ 0 h 116"/>
                      <a:gd name="T40" fmla="*/ 0 w 114"/>
                      <a:gd name="T41" fmla="*/ 0 h 116"/>
                      <a:gd name="T42" fmla="*/ 0 w 114"/>
                      <a:gd name="T43" fmla="*/ 0 h 116"/>
                      <a:gd name="T44" fmla="*/ 0 w 114"/>
                      <a:gd name="T45" fmla="*/ 0 h 116"/>
                      <a:gd name="T46" fmla="*/ 0 w 114"/>
                      <a:gd name="T47" fmla="*/ 0 h 116"/>
                      <a:gd name="T48" fmla="*/ 0 w 114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4" h="116">
                        <a:moveTo>
                          <a:pt x="114" y="58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7"/>
                        </a:lnTo>
                        <a:lnTo>
                          <a:pt x="85" y="8"/>
                        </a:lnTo>
                        <a:lnTo>
                          <a:pt x="72" y="2"/>
                        </a:lnTo>
                        <a:lnTo>
                          <a:pt x="56" y="0"/>
                        </a:lnTo>
                        <a:lnTo>
                          <a:pt x="41" y="2"/>
                        </a:lnTo>
                        <a:lnTo>
                          <a:pt x="27" y="8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7" y="87"/>
                        </a:lnTo>
                        <a:lnTo>
                          <a:pt x="16" y="98"/>
                        </a:lnTo>
                        <a:lnTo>
                          <a:pt x="27" y="108"/>
                        </a:lnTo>
                        <a:lnTo>
                          <a:pt x="41" y="113"/>
                        </a:lnTo>
                        <a:lnTo>
                          <a:pt x="56" y="116"/>
                        </a:lnTo>
                        <a:lnTo>
                          <a:pt x="72" y="113"/>
                        </a:lnTo>
                        <a:lnTo>
                          <a:pt x="85" y="108"/>
                        </a:lnTo>
                        <a:lnTo>
                          <a:pt x="97" y="98"/>
                        </a:lnTo>
                        <a:lnTo>
                          <a:pt x="106" y="87"/>
                        </a:lnTo>
                        <a:lnTo>
                          <a:pt x="112" y="73"/>
                        </a:lnTo>
                        <a:lnTo>
                          <a:pt x="114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8" name="Freeform 140"/>
                  <p:cNvSpPr>
                    <a:spLocks/>
                  </p:cNvSpPr>
                  <p:nvPr/>
                </p:nvSpPr>
                <p:spPr bwMode="auto">
                  <a:xfrm>
                    <a:off x="4502" y="3069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1" y="2"/>
                        </a:lnTo>
                        <a:lnTo>
                          <a:pt x="27" y="8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9"/>
                        </a:lnTo>
                        <a:lnTo>
                          <a:pt x="27" y="108"/>
                        </a:lnTo>
                        <a:lnTo>
                          <a:pt x="41" y="114"/>
                        </a:lnTo>
                        <a:lnTo>
                          <a:pt x="57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7" y="99"/>
                        </a:lnTo>
                        <a:lnTo>
                          <a:pt x="106" y="86"/>
                        </a:lnTo>
                        <a:lnTo>
                          <a:pt x="112" y="72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9" name="Freeform 141"/>
                  <p:cNvSpPr>
                    <a:spLocks/>
                  </p:cNvSpPr>
                  <p:nvPr/>
                </p:nvSpPr>
                <p:spPr bwMode="auto">
                  <a:xfrm>
                    <a:off x="4418" y="3052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2" y="42"/>
                        </a:lnTo>
                        <a:lnTo>
                          <a:pt x="107" y="28"/>
                        </a:lnTo>
                        <a:lnTo>
                          <a:pt x="97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2" y="1"/>
                        </a:lnTo>
                        <a:lnTo>
                          <a:pt x="28" y="7"/>
                        </a:lnTo>
                        <a:lnTo>
                          <a:pt x="16" y="16"/>
                        </a:lnTo>
                        <a:lnTo>
                          <a:pt x="7" y="28"/>
                        </a:lnTo>
                        <a:lnTo>
                          <a:pt x="1" y="42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7"/>
                        </a:lnTo>
                        <a:lnTo>
                          <a:pt x="28" y="107"/>
                        </a:lnTo>
                        <a:lnTo>
                          <a:pt x="42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7" y="97"/>
                        </a:lnTo>
                        <a:lnTo>
                          <a:pt x="107" y="86"/>
                        </a:lnTo>
                        <a:lnTo>
                          <a:pt x="112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0" name="Freeform 142"/>
                  <p:cNvSpPr>
                    <a:spLocks/>
                  </p:cNvSpPr>
                  <p:nvPr/>
                </p:nvSpPr>
                <p:spPr bwMode="auto">
                  <a:xfrm>
                    <a:off x="4341" y="3061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3" y="43"/>
                        </a:lnTo>
                        <a:lnTo>
                          <a:pt x="108" y="29"/>
                        </a:lnTo>
                        <a:lnTo>
                          <a:pt x="98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6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8" y="99"/>
                        </a:lnTo>
                        <a:lnTo>
                          <a:pt x="108" y="87"/>
                        </a:lnTo>
                        <a:lnTo>
                          <a:pt x="113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1" name="Freeform 143"/>
                  <p:cNvSpPr>
                    <a:spLocks/>
                  </p:cNvSpPr>
                  <p:nvPr/>
                </p:nvSpPr>
                <p:spPr bwMode="auto">
                  <a:xfrm>
                    <a:off x="4374" y="2994"/>
                    <a:ext cx="39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3"/>
                        </a:lnTo>
                        <a:lnTo>
                          <a:pt x="108" y="29"/>
                        </a:lnTo>
                        <a:lnTo>
                          <a:pt x="98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8"/>
                        </a:lnTo>
                        <a:lnTo>
                          <a:pt x="108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2" name="Freeform 144"/>
                  <p:cNvSpPr>
                    <a:spLocks/>
                  </p:cNvSpPr>
                  <p:nvPr/>
                </p:nvSpPr>
                <p:spPr bwMode="auto">
                  <a:xfrm>
                    <a:off x="4418" y="2915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2" y="43"/>
                        </a:lnTo>
                        <a:lnTo>
                          <a:pt x="107" y="29"/>
                        </a:lnTo>
                        <a:lnTo>
                          <a:pt x="97" y="18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2" y="2"/>
                        </a:lnTo>
                        <a:lnTo>
                          <a:pt x="28" y="8"/>
                        </a:lnTo>
                        <a:lnTo>
                          <a:pt x="16" y="18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7" y="87"/>
                        </a:lnTo>
                        <a:lnTo>
                          <a:pt x="16" y="99"/>
                        </a:lnTo>
                        <a:lnTo>
                          <a:pt x="28" y="108"/>
                        </a:lnTo>
                        <a:lnTo>
                          <a:pt x="42" y="114"/>
                        </a:lnTo>
                        <a:lnTo>
                          <a:pt x="57" y="116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7" y="99"/>
                        </a:lnTo>
                        <a:lnTo>
                          <a:pt x="107" y="87"/>
                        </a:lnTo>
                        <a:lnTo>
                          <a:pt x="112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3" name="Freeform 145"/>
                  <p:cNvSpPr>
                    <a:spLocks/>
                  </p:cNvSpPr>
                  <p:nvPr/>
                </p:nvSpPr>
                <p:spPr bwMode="auto">
                  <a:xfrm>
                    <a:off x="4432" y="2836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7"/>
                        </a:lnTo>
                        <a:lnTo>
                          <a:pt x="86" y="7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3" y="2"/>
                        </a:lnTo>
                        <a:lnTo>
                          <a:pt x="29" y="7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7" y="98"/>
                        </a:lnTo>
                        <a:lnTo>
                          <a:pt x="106" y="86"/>
                        </a:lnTo>
                        <a:lnTo>
                          <a:pt x="112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4" name="Freeform 146"/>
                  <p:cNvSpPr>
                    <a:spLocks/>
                  </p:cNvSpPr>
                  <p:nvPr/>
                </p:nvSpPr>
                <p:spPr bwMode="auto">
                  <a:xfrm>
                    <a:off x="4504" y="2973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8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6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6" y="18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7" y="87"/>
                        </a:lnTo>
                        <a:lnTo>
                          <a:pt x="16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6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7" y="99"/>
                        </a:lnTo>
                        <a:lnTo>
                          <a:pt x="106" y="87"/>
                        </a:lnTo>
                        <a:lnTo>
                          <a:pt x="112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5" name="Freeform 147"/>
                  <p:cNvSpPr>
                    <a:spLocks/>
                  </p:cNvSpPr>
                  <p:nvPr/>
                </p:nvSpPr>
                <p:spPr bwMode="auto">
                  <a:xfrm>
                    <a:off x="4574" y="2951"/>
                    <a:ext cx="38" cy="39"/>
                  </a:xfrm>
                  <a:custGeom>
                    <a:avLst/>
                    <a:gdLst>
                      <a:gd name="T0" fmla="*/ 0 w 114"/>
                      <a:gd name="T1" fmla="*/ 0 h 116"/>
                      <a:gd name="T2" fmla="*/ 0 w 114"/>
                      <a:gd name="T3" fmla="*/ 0 h 116"/>
                      <a:gd name="T4" fmla="*/ 0 w 114"/>
                      <a:gd name="T5" fmla="*/ 0 h 116"/>
                      <a:gd name="T6" fmla="*/ 0 w 114"/>
                      <a:gd name="T7" fmla="*/ 0 h 116"/>
                      <a:gd name="T8" fmla="*/ 0 w 114"/>
                      <a:gd name="T9" fmla="*/ 0 h 116"/>
                      <a:gd name="T10" fmla="*/ 0 w 114"/>
                      <a:gd name="T11" fmla="*/ 0 h 116"/>
                      <a:gd name="T12" fmla="*/ 0 w 114"/>
                      <a:gd name="T13" fmla="*/ 0 h 116"/>
                      <a:gd name="T14" fmla="*/ 0 w 114"/>
                      <a:gd name="T15" fmla="*/ 0 h 116"/>
                      <a:gd name="T16" fmla="*/ 0 w 114"/>
                      <a:gd name="T17" fmla="*/ 0 h 116"/>
                      <a:gd name="T18" fmla="*/ 0 w 114"/>
                      <a:gd name="T19" fmla="*/ 0 h 116"/>
                      <a:gd name="T20" fmla="*/ 0 w 114"/>
                      <a:gd name="T21" fmla="*/ 0 h 116"/>
                      <a:gd name="T22" fmla="*/ 0 w 114"/>
                      <a:gd name="T23" fmla="*/ 0 h 116"/>
                      <a:gd name="T24" fmla="*/ 0 w 114"/>
                      <a:gd name="T25" fmla="*/ 0 h 116"/>
                      <a:gd name="T26" fmla="*/ 0 w 114"/>
                      <a:gd name="T27" fmla="*/ 0 h 116"/>
                      <a:gd name="T28" fmla="*/ 0 w 114"/>
                      <a:gd name="T29" fmla="*/ 0 h 116"/>
                      <a:gd name="T30" fmla="*/ 0 w 114"/>
                      <a:gd name="T31" fmla="*/ 0 h 116"/>
                      <a:gd name="T32" fmla="*/ 0 w 114"/>
                      <a:gd name="T33" fmla="*/ 0 h 116"/>
                      <a:gd name="T34" fmla="*/ 0 w 114"/>
                      <a:gd name="T35" fmla="*/ 0 h 116"/>
                      <a:gd name="T36" fmla="*/ 0 w 114"/>
                      <a:gd name="T37" fmla="*/ 0 h 116"/>
                      <a:gd name="T38" fmla="*/ 0 w 114"/>
                      <a:gd name="T39" fmla="*/ 0 h 116"/>
                      <a:gd name="T40" fmla="*/ 0 w 114"/>
                      <a:gd name="T41" fmla="*/ 0 h 116"/>
                      <a:gd name="T42" fmla="*/ 0 w 114"/>
                      <a:gd name="T43" fmla="*/ 0 h 116"/>
                      <a:gd name="T44" fmla="*/ 0 w 114"/>
                      <a:gd name="T45" fmla="*/ 0 h 116"/>
                      <a:gd name="T46" fmla="*/ 0 w 114"/>
                      <a:gd name="T47" fmla="*/ 0 h 116"/>
                      <a:gd name="T48" fmla="*/ 0 w 114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4" h="116">
                        <a:moveTo>
                          <a:pt x="114" y="58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8"/>
                        </a:lnTo>
                        <a:lnTo>
                          <a:pt x="85" y="8"/>
                        </a:lnTo>
                        <a:lnTo>
                          <a:pt x="72" y="2"/>
                        </a:lnTo>
                        <a:lnTo>
                          <a:pt x="56" y="0"/>
                        </a:lnTo>
                        <a:lnTo>
                          <a:pt x="41" y="2"/>
                        </a:lnTo>
                        <a:lnTo>
                          <a:pt x="27" y="8"/>
                        </a:lnTo>
                        <a:lnTo>
                          <a:pt x="16" y="18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7" y="87"/>
                        </a:lnTo>
                        <a:lnTo>
                          <a:pt x="16" y="99"/>
                        </a:lnTo>
                        <a:lnTo>
                          <a:pt x="27" y="108"/>
                        </a:lnTo>
                        <a:lnTo>
                          <a:pt x="41" y="114"/>
                        </a:lnTo>
                        <a:lnTo>
                          <a:pt x="56" y="116"/>
                        </a:lnTo>
                        <a:lnTo>
                          <a:pt x="72" y="114"/>
                        </a:lnTo>
                        <a:lnTo>
                          <a:pt x="85" y="108"/>
                        </a:lnTo>
                        <a:lnTo>
                          <a:pt x="97" y="99"/>
                        </a:lnTo>
                        <a:lnTo>
                          <a:pt x="106" y="87"/>
                        </a:lnTo>
                        <a:lnTo>
                          <a:pt x="112" y="73"/>
                        </a:lnTo>
                        <a:lnTo>
                          <a:pt x="114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6" name="Freeform 148"/>
                  <p:cNvSpPr>
                    <a:spLocks/>
                  </p:cNvSpPr>
                  <p:nvPr/>
                </p:nvSpPr>
                <p:spPr bwMode="auto">
                  <a:xfrm>
                    <a:off x="4578" y="3023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9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9" y="29"/>
                        </a:lnTo>
                        <a:lnTo>
                          <a:pt x="3" y="43"/>
                        </a:lnTo>
                        <a:lnTo>
                          <a:pt x="0" y="58"/>
                        </a:lnTo>
                        <a:lnTo>
                          <a:pt x="3" y="73"/>
                        </a:lnTo>
                        <a:lnTo>
                          <a:pt x="9" y="87"/>
                        </a:lnTo>
                        <a:lnTo>
                          <a:pt x="18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9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7" name="Freeform 149"/>
                  <p:cNvSpPr>
                    <a:spLocks/>
                  </p:cNvSpPr>
                  <p:nvPr/>
                </p:nvSpPr>
                <p:spPr bwMode="auto">
                  <a:xfrm>
                    <a:off x="4626" y="3078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9" y="29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2"/>
                        </a:lnTo>
                        <a:lnTo>
                          <a:pt x="9" y="86"/>
                        </a:lnTo>
                        <a:lnTo>
                          <a:pt x="18" y="97"/>
                        </a:lnTo>
                        <a:lnTo>
                          <a:pt x="29" y="107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2" y="112"/>
                        </a:lnTo>
                        <a:lnTo>
                          <a:pt x="86" y="107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8" name="Freeform 150"/>
                  <p:cNvSpPr>
                    <a:spLocks/>
                  </p:cNvSpPr>
                  <p:nvPr/>
                </p:nvSpPr>
                <p:spPr bwMode="auto">
                  <a:xfrm>
                    <a:off x="4655" y="2968"/>
                    <a:ext cx="38" cy="38"/>
                  </a:xfrm>
                  <a:custGeom>
                    <a:avLst/>
                    <a:gdLst>
                      <a:gd name="T0" fmla="*/ 0 w 116"/>
                      <a:gd name="T1" fmla="*/ 0 h 115"/>
                      <a:gd name="T2" fmla="*/ 0 w 116"/>
                      <a:gd name="T3" fmla="*/ 0 h 115"/>
                      <a:gd name="T4" fmla="*/ 0 w 116"/>
                      <a:gd name="T5" fmla="*/ 0 h 115"/>
                      <a:gd name="T6" fmla="*/ 0 w 116"/>
                      <a:gd name="T7" fmla="*/ 0 h 115"/>
                      <a:gd name="T8" fmla="*/ 0 w 116"/>
                      <a:gd name="T9" fmla="*/ 0 h 115"/>
                      <a:gd name="T10" fmla="*/ 0 w 116"/>
                      <a:gd name="T11" fmla="*/ 0 h 115"/>
                      <a:gd name="T12" fmla="*/ 0 w 116"/>
                      <a:gd name="T13" fmla="*/ 0 h 115"/>
                      <a:gd name="T14" fmla="*/ 0 w 116"/>
                      <a:gd name="T15" fmla="*/ 0 h 115"/>
                      <a:gd name="T16" fmla="*/ 0 w 116"/>
                      <a:gd name="T17" fmla="*/ 0 h 115"/>
                      <a:gd name="T18" fmla="*/ 0 w 116"/>
                      <a:gd name="T19" fmla="*/ 0 h 115"/>
                      <a:gd name="T20" fmla="*/ 0 w 116"/>
                      <a:gd name="T21" fmla="*/ 0 h 115"/>
                      <a:gd name="T22" fmla="*/ 0 w 116"/>
                      <a:gd name="T23" fmla="*/ 0 h 115"/>
                      <a:gd name="T24" fmla="*/ 0 w 116"/>
                      <a:gd name="T25" fmla="*/ 0 h 115"/>
                      <a:gd name="T26" fmla="*/ 0 w 116"/>
                      <a:gd name="T27" fmla="*/ 0 h 115"/>
                      <a:gd name="T28" fmla="*/ 0 w 116"/>
                      <a:gd name="T29" fmla="*/ 0 h 115"/>
                      <a:gd name="T30" fmla="*/ 0 w 116"/>
                      <a:gd name="T31" fmla="*/ 0 h 115"/>
                      <a:gd name="T32" fmla="*/ 0 w 116"/>
                      <a:gd name="T33" fmla="*/ 0 h 115"/>
                      <a:gd name="T34" fmla="*/ 0 w 116"/>
                      <a:gd name="T35" fmla="*/ 0 h 115"/>
                      <a:gd name="T36" fmla="*/ 0 w 116"/>
                      <a:gd name="T37" fmla="*/ 0 h 115"/>
                      <a:gd name="T38" fmla="*/ 0 w 116"/>
                      <a:gd name="T39" fmla="*/ 0 h 115"/>
                      <a:gd name="T40" fmla="*/ 0 w 116"/>
                      <a:gd name="T41" fmla="*/ 0 h 115"/>
                      <a:gd name="T42" fmla="*/ 0 w 116"/>
                      <a:gd name="T43" fmla="*/ 0 h 115"/>
                      <a:gd name="T44" fmla="*/ 0 w 116"/>
                      <a:gd name="T45" fmla="*/ 0 h 115"/>
                      <a:gd name="T46" fmla="*/ 0 w 116"/>
                      <a:gd name="T47" fmla="*/ 0 h 115"/>
                      <a:gd name="T48" fmla="*/ 0 w 116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5">
                        <a:moveTo>
                          <a:pt x="116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2"/>
                        </a:lnTo>
                        <a:lnTo>
                          <a:pt x="8" y="86"/>
                        </a:lnTo>
                        <a:lnTo>
                          <a:pt x="18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5"/>
                        </a:lnTo>
                        <a:lnTo>
                          <a:pt x="73" y="113"/>
                        </a:lnTo>
                        <a:lnTo>
                          <a:pt x="87" y="107"/>
                        </a:lnTo>
                        <a:lnTo>
                          <a:pt x="99" y="98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6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9" name="Freeform 151"/>
                  <p:cNvSpPr>
                    <a:spLocks/>
                  </p:cNvSpPr>
                  <p:nvPr/>
                </p:nvSpPr>
                <p:spPr bwMode="auto">
                  <a:xfrm>
                    <a:off x="4715" y="3054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2"/>
                        </a:lnTo>
                        <a:lnTo>
                          <a:pt x="8" y="86"/>
                        </a:lnTo>
                        <a:lnTo>
                          <a:pt x="18" y="97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5"/>
                        </a:lnTo>
                        <a:lnTo>
                          <a:pt x="73" y="113"/>
                        </a:lnTo>
                        <a:lnTo>
                          <a:pt x="87" y="107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0" name="Freeform 152"/>
                  <p:cNvSpPr>
                    <a:spLocks/>
                  </p:cNvSpPr>
                  <p:nvPr/>
                </p:nvSpPr>
                <p:spPr bwMode="auto">
                  <a:xfrm>
                    <a:off x="4741" y="2954"/>
                    <a:ext cx="39" cy="38"/>
                  </a:xfrm>
                  <a:custGeom>
                    <a:avLst/>
                    <a:gdLst>
                      <a:gd name="T0" fmla="*/ 0 w 116"/>
                      <a:gd name="T1" fmla="*/ 0 h 115"/>
                      <a:gd name="T2" fmla="*/ 0 w 116"/>
                      <a:gd name="T3" fmla="*/ 0 h 115"/>
                      <a:gd name="T4" fmla="*/ 0 w 116"/>
                      <a:gd name="T5" fmla="*/ 0 h 115"/>
                      <a:gd name="T6" fmla="*/ 0 w 116"/>
                      <a:gd name="T7" fmla="*/ 0 h 115"/>
                      <a:gd name="T8" fmla="*/ 0 w 116"/>
                      <a:gd name="T9" fmla="*/ 0 h 115"/>
                      <a:gd name="T10" fmla="*/ 0 w 116"/>
                      <a:gd name="T11" fmla="*/ 0 h 115"/>
                      <a:gd name="T12" fmla="*/ 0 w 116"/>
                      <a:gd name="T13" fmla="*/ 0 h 115"/>
                      <a:gd name="T14" fmla="*/ 0 w 116"/>
                      <a:gd name="T15" fmla="*/ 0 h 115"/>
                      <a:gd name="T16" fmla="*/ 0 w 116"/>
                      <a:gd name="T17" fmla="*/ 0 h 115"/>
                      <a:gd name="T18" fmla="*/ 0 w 116"/>
                      <a:gd name="T19" fmla="*/ 0 h 115"/>
                      <a:gd name="T20" fmla="*/ 0 w 116"/>
                      <a:gd name="T21" fmla="*/ 0 h 115"/>
                      <a:gd name="T22" fmla="*/ 0 w 116"/>
                      <a:gd name="T23" fmla="*/ 0 h 115"/>
                      <a:gd name="T24" fmla="*/ 0 w 116"/>
                      <a:gd name="T25" fmla="*/ 0 h 115"/>
                      <a:gd name="T26" fmla="*/ 0 w 116"/>
                      <a:gd name="T27" fmla="*/ 0 h 115"/>
                      <a:gd name="T28" fmla="*/ 0 w 116"/>
                      <a:gd name="T29" fmla="*/ 0 h 115"/>
                      <a:gd name="T30" fmla="*/ 0 w 116"/>
                      <a:gd name="T31" fmla="*/ 0 h 115"/>
                      <a:gd name="T32" fmla="*/ 0 w 116"/>
                      <a:gd name="T33" fmla="*/ 0 h 115"/>
                      <a:gd name="T34" fmla="*/ 0 w 116"/>
                      <a:gd name="T35" fmla="*/ 0 h 115"/>
                      <a:gd name="T36" fmla="*/ 0 w 116"/>
                      <a:gd name="T37" fmla="*/ 0 h 115"/>
                      <a:gd name="T38" fmla="*/ 0 w 116"/>
                      <a:gd name="T39" fmla="*/ 0 h 115"/>
                      <a:gd name="T40" fmla="*/ 0 w 116"/>
                      <a:gd name="T41" fmla="*/ 0 h 115"/>
                      <a:gd name="T42" fmla="*/ 0 w 116"/>
                      <a:gd name="T43" fmla="*/ 0 h 115"/>
                      <a:gd name="T44" fmla="*/ 0 w 116"/>
                      <a:gd name="T45" fmla="*/ 0 h 115"/>
                      <a:gd name="T46" fmla="*/ 0 w 116"/>
                      <a:gd name="T47" fmla="*/ 0 h 115"/>
                      <a:gd name="T48" fmla="*/ 0 w 116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5">
                        <a:moveTo>
                          <a:pt x="116" y="57"/>
                        </a:moveTo>
                        <a:lnTo>
                          <a:pt x="114" y="42"/>
                        </a:lnTo>
                        <a:lnTo>
                          <a:pt x="108" y="28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8"/>
                        </a:lnTo>
                        <a:lnTo>
                          <a:pt x="3" y="42"/>
                        </a:lnTo>
                        <a:lnTo>
                          <a:pt x="0" y="57"/>
                        </a:lnTo>
                        <a:lnTo>
                          <a:pt x="3" y="72"/>
                        </a:lnTo>
                        <a:lnTo>
                          <a:pt x="8" y="86"/>
                        </a:lnTo>
                        <a:lnTo>
                          <a:pt x="18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5"/>
                        </a:lnTo>
                        <a:lnTo>
                          <a:pt x="73" y="113"/>
                        </a:lnTo>
                        <a:lnTo>
                          <a:pt x="87" y="107"/>
                        </a:lnTo>
                        <a:lnTo>
                          <a:pt x="99" y="98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6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1" name="Freeform 153"/>
                  <p:cNvSpPr>
                    <a:spLocks/>
                  </p:cNvSpPr>
                  <p:nvPr/>
                </p:nvSpPr>
                <p:spPr bwMode="auto">
                  <a:xfrm>
                    <a:off x="4756" y="2846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2"/>
                        </a:lnTo>
                        <a:lnTo>
                          <a:pt x="107" y="28"/>
                        </a:lnTo>
                        <a:lnTo>
                          <a:pt x="98" y="17"/>
                        </a:lnTo>
                        <a:lnTo>
                          <a:pt x="86" y="7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2" y="2"/>
                        </a:lnTo>
                        <a:lnTo>
                          <a:pt x="28" y="7"/>
                        </a:lnTo>
                        <a:lnTo>
                          <a:pt x="17" y="17"/>
                        </a:lnTo>
                        <a:lnTo>
                          <a:pt x="7" y="28"/>
                        </a:lnTo>
                        <a:lnTo>
                          <a:pt x="1" y="42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7" y="98"/>
                        </a:lnTo>
                        <a:lnTo>
                          <a:pt x="28" y="107"/>
                        </a:lnTo>
                        <a:lnTo>
                          <a:pt x="42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8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2" name="Freeform 154"/>
                  <p:cNvSpPr>
                    <a:spLocks/>
                  </p:cNvSpPr>
                  <p:nvPr/>
                </p:nvSpPr>
                <p:spPr bwMode="auto">
                  <a:xfrm>
                    <a:off x="4811" y="3021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8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9" y="99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3" name="Freeform 155"/>
                  <p:cNvSpPr>
                    <a:spLocks/>
                  </p:cNvSpPr>
                  <p:nvPr/>
                </p:nvSpPr>
                <p:spPr bwMode="auto">
                  <a:xfrm>
                    <a:off x="4799" y="3112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2"/>
                        </a:lnTo>
                        <a:lnTo>
                          <a:pt x="108" y="28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8"/>
                        </a:lnTo>
                        <a:lnTo>
                          <a:pt x="2" y="42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8" y="97"/>
                        </a:lnTo>
                        <a:lnTo>
                          <a:pt x="29" y="107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3" y="112"/>
                        </a:lnTo>
                        <a:lnTo>
                          <a:pt x="87" y="107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4" name="Freeform 156"/>
                  <p:cNvSpPr>
                    <a:spLocks/>
                  </p:cNvSpPr>
                  <p:nvPr/>
                </p:nvSpPr>
                <p:spPr bwMode="auto">
                  <a:xfrm>
                    <a:off x="4691" y="3215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4"/>
                      <a:gd name="T2" fmla="*/ 0 w 115"/>
                      <a:gd name="T3" fmla="*/ 0 h 114"/>
                      <a:gd name="T4" fmla="*/ 0 w 115"/>
                      <a:gd name="T5" fmla="*/ 0 h 114"/>
                      <a:gd name="T6" fmla="*/ 0 w 115"/>
                      <a:gd name="T7" fmla="*/ 0 h 114"/>
                      <a:gd name="T8" fmla="*/ 0 w 115"/>
                      <a:gd name="T9" fmla="*/ 0 h 114"/>
                      <a:gd name="T10" fmla="*/ 0 w 115"/>
                      <a:gd name="T11" fmla="*/ 0 h 114"/>
                      <a:gd name="T12" fmla="*/ 0 w 115"/>
                      <a:gd name="T13" fmla="*/ 0 h 114"/>
                      <a:gd name="T14" fmla="*/ 0 w 115"/>
                      <a:gd name="T15" fmla="*/ 0 h 114"/>
                      <a:gd name="T16" fmla="*/ 0 w 115"/>
                      <a:gd name="T17" fmla="*/ 0 h 114"/>
                      <a:gd name="T18" fmla="*/ 0 w 115"/>
                      <a:gd name="T19" fmla="*/ 0 h 114"/>
                      <a:gd name="T20" fmla="*/ 0 w 115"/>
                      <a:gd name="T21" fmla="*/ 0 h 114"/>
                      <a:gd name="T22" fmla="*/ 0 w 115"/>
                      <a:gd name="T23" fmla="*/ 0 h 114"/>
                      <a:gd name="T24" fmla="*/ 0 w 115"/>
                      <a:gd name="T25" fmla="*/ 0 h 114"/>
                      <a:gd name="T26" fmla="*/ 0 w 115"/>
                      <a:gd name="T27" fmla="*/ 0 h 114"/>
                      <a:gd name="T28" fmla="*/ 0 w 115"/>
                      <a:gd name="T29" fmla="*/ 0 h 114"/>
                      <a:gd name="T30" fmla="*/ 0 w 115"/>
                      <a:gd name="T31" fmla="*/ 0 h 114"/>
                      <a:gd name="T32" fmla="*/ 0 w 115"/>
                      <a:gd name="T33" fmla="*/ 0 h 114"/>
                      <a:gd name="T34" fmla="*/ 0 w 115"/>
                      <a:gd name="T35" fmla="*/ 0 h 114"/>
                      <a:gd name="T36" fmla="*/ 0 w 115"/>
                      <a:gd name="T37" fmla="*/ 0 h 114"/>
                      <a:gd name="T38" fmla="*/ 0 w 115"/>
                      <a:gd name="T39" fmla="*/ 0 h 114"/>
                      <a:gd name="T40" fmla="*/ 0 w 115"/>
                      <a:gd name="T41" fmla="*/ 0 h 114"/>
                      <a:gd name="T42" fmla="*/ 0 w 115"/>
                      <a:gd name="T43" fmla="*/ 0 h 114"/>
                      <a:gd name="T44" fmla="*/ 0 w 115"/>
                      <a:gd name="T45" fmla="*/ 0 h 114"/>
                      <a:gd name="T46" fmla="*/ 0 w 115"/>
                      <a:gd name="T47" fmla="*/ 0 h 114"/>
                      <a:gd name="T48" fmla="*/ 0 w 115"/>
                      <a:gd name="T49" fmla="*/ 0 h 1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4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8"/>
                        </a:lnTo>
                        <a:lnTo>
                          <a:pt x="3" y="73"/>
                        </a:lnTo>
                        <a:lnTo>
                          <a:pt x="8" y="87"/>
                        </a:lnTo>
                        <a:lnTo>
                          <a:pt x="18" y="98"/>
                        </a:lnTo>
                        <a:lnTo>
                          <a:pt x="29" y="108"/>
                        </a:lnTo>
                        <a:lnTo>
                          <a:pt x="43" y="113"/>
                        </a:lnTo>
                        <a:lnTo>
                          <a:pt x="58" y="114"/>
                        </a:lnTo>
                        <a:lnTo>
                          <a:pt x="73" y="113"/>
                        </a:lnTo>
                        <a:lnTo>
                          <a:pt x="87" y="108"/>
                        </a:lnTo>
                        <a:lnTo>
                          <a:pt x="99" y="98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5" name="Freeform 157"/>
                  <p:cNvSpPr>
                    <a:spLocks/>
                  </p:cNvSpPr>
                  <p:nvPr/>
                </p:nvSpPr>
                <p:spPr bwMode="auto">
                  <a:xfrm>
                    <a:off x="4842" y="2918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2"/>
                        </a:lnTo>
                        <a:lnTo>
                          <a:pt x="107" y="28"/>
                        </a:lnTo>
                        <a:lnTo>
                          <a:pt x="98" y="17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6" y="17"/>
                        </a:lnTo>
                        <a:lnTo>
                          <a:pt x="7" y="28"/>
                        </a:lnTo>
                        <a:lnTo>
                          <a:pt x="1" y="42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8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6" name="Freeform 158"/>
                  <p:cNvSpPr>
                    <a:spLocks/>
                  </p:cNvSpPr>
                  <p:nvPr/>
                </p:nvSpPr>
                <p:spPr bwMode="auto">
                  <a:xfrm>
                    <a:off x="4748" y="2745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4"/>
                      <a:gd name="T2" fmla="*/ 0 w 115"/>
                      <a:gd name="T3" fmla="*/ 0 h 114"/>
                      <a:gd name="T4" fmla="*/ 0 w 115"/>
                      <a:gd name="T5" fmla="*/ 0 h 114"/>
                      <a:gd name="T6" fmla="*/ 0 w 115"/>
                      <a:gd name="T7" fmla="*/ 0 h 114"/>
                      <a:gd name="T8" fmla="*/ 0 w 115"/>
                      <a:gd name="T9" fmla="*/ 0 h 114"/>
                      <a:gd name="T10" fmla="*/ 0 w 115"/>
                      <a:gd name="T11" fmla="*/ 0 h 114"/>
                      <a:gd name="T12" fmla="*/ 0 w 115"/>
                      <a:gd name="T13" fmla="*/ 0 h 114"/>
                      <a:gd name="T14" fmla="*/ 0 w 115"/>
                      <a:gd name="T15" fmla="*/ 0 h 114"/>
                      <a:gd name="T16" fmla="*/ 0 w 115"/>
                      <a:gd name="T17" fmla="*/ 0 h 114"/>
                      <a:gd name="T18" fmla="*/ 0 w 115"/>
                      <a:gd name="T19" fmla="*/ 0 h 114"/>
                      <a:gd name="T20" fmla="*/ 0 w 115"/>
                      <a:gd name="T21" fmla="*/ 0 h 114"/>
                      <a:gd name="T22" fmla="*/ 0 w 115"/>
                      <a:gd name="T23" fmla="*/ 0 h 114"/>
                      <a:gd name="T24" fmla="*/ 0 w 115"/>
                      <a:gd name="T25" fmla="*/ 0 h 114"/>
                      <a:gd name="T26" fmla="*/ 0 w 115"/>
                      <a:gd name="T27" fmla="*/ 0 h 114"/>
                      <a:gd name="T28" fmla="*/ 0 w 115"/>
                      <a:gd name="T29" fmla="*/ 0 h 114"/>
                      <a:gd name="T30" fmla="*/ 0 w 115"/>
                      <a:gd name="T31" fmla="*/ 0 h 114"/>
                      <a:gd name="T32" fmla="*/ 0 w 115"/>
                      <a:gd name="T33" fmla="*/ 0 h 114"/>
                      <a:gd name="T34" fmla="*/ 0 w 115"/>
                      <a:gd name="T35" fmla="*/ 0 h 114"/>
                      <a:gd name="T36" fmla="*/ 0 w 115"/>
                      <a:gd name="T37" fmla="*/ 0 h 114"/>
                      <a:gd name="T38" fmla="*/ 0 w 115"/>
                      <a:gd name="T39" fmla="*/ 0 h 114"/>
                      <a:gd name="T40" fmla="*/ 0 w 115"/>
                      <a:gd name="T41" fmla="*/ 0 h 114"/>
                      <a:gd name="T42" fmla="*/ 0 w 115"/>
                      <a:gd name="T43" fmla="*/ 0 h 114"/>
                      <a:gd name="T44" fmla="*/ 0 w 115"/>
                      <a:gd name="T45" fmla="*/ 0 h 114"/>
                      <a:gd name="T46" fmla="*/ 0 w 115"/>
                      <a:gd name="T47" fmla="*/ 0 h 114"/>
                      <a:gd name="T48" fmla="*/ 0 w 115"/>
                      <a:gd name="T49" fmla="*/ 0 h 1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4">
                        <a:moveTo>
                          <a:pt x="115" y="58"/>
                        </a:moveTo>
                        <a:lnTo>
                          <a:pt x="114" y="42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8" y="29"/>
                        </a:lnTo>
                        <a:lnTo>
                          <a:pt x="3" y="42"/>
                        </a:lnTo>
                        <a:lnTo>
                          <a:pt x="0" y="58"/>
                        </a:lnTo>
                        <a:lnTo>
                          <a:pt x="3" y="73"/>
                        </a:lnTo>
                        <a:lnTo>
                          <a:pt x="8" y="87"/>
                        </a:lnTo>
                        <a:lnTo>
                          <a:pt x="18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4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9" y="98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7" name="Freeform 159"/>
                  <p:cNvSpPr>
                    <a:spLocks/>
                  </p:cNvSpPr>
                  <p:nvPr/>
                </p:nvSpPr>
                <p:spPr bwMode="auto">
                  <a:xfrm>
                    <a:off x="4691" y="2649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8"/>
                        </a:lnTo>
                        <a:lnTo>
                          <a:pt x="3" y="73"/>
                        </a:lnTo>
                        <a:lnTo>
                          <a:pt x="8" y="87"/>
                        </a:lnTo>
                        <a:lnTo>
                          <a:pt x="18" y="98"/>
                        </a:lnTo>
                        <a:lnTo>
                          <a:pt x="29" y="108"/>
                        </a:lnTo>
                        <a:lnTo>
                          <a:pt x="43" y="113"/>
                        </a:lnTo>
                        <a:lnTo>
                          <a:pt x="58" y="116"/>
                        </a:lnTo>
                        <a:lnTo>
                          <a:pt x="73" y="113"/>
                        </a:lnTo>
                        <a:lnTo>
                          <a:pt x="87" y="108"/>
                        </a:lnTo>
                        <a:lnTo>
                          <a:pt x="99" y="98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8" name="Freeform 160"/>
                  <p:cNvSpPr>
                    <a:spLocks/>
                  </p:cNvSpPr>
                  <p:nvPr/>
                </p:nvSpPr>
                <p:spPr bwMode="auto">
                  <a:xfrm>
                    <a:off x="4600" y="2604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2"/>
                        </a:lnTo>
                        <a:lnTo>
                          <a:pt x="107" y="28"/>
                        </a:lnTo>
                        <a:lnTo>
                          <a:pt x="98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3" y="1"/>
                        </a:lnTo>
                        <a:lnTo>
                          <a:pt x="30" y="7"/>
                        </a:lnTo>
                        <a:lnTo>
                          <a:pt x="17" y="16"/>
                        </a:lnTo>
                        <a:lnTo>
                          <a:pt x="7" y="28"/>
                        </a:lnTo>
                        <a:lnTo>
                          <a:pt x="2" y="42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7" y="86"/>
                        </a:lnTo>
                        <a:lnTo>
                          <a:pt x="17" y="97"/>
                        </a:lnTo>
                        <a:lnTo>
                          <a:pt x="30" y="107"/>
                        </a:lnTo>
                        <a:lnTo>
                          <a:pt x="43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7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9" name="Freeform 161"/>
                  <p:cNvSpPr>
                    <a:spLocks/>
                  </p:cNvSpPr>
                  <p:nvPr/>
                </p:nvSpPr>
                <p:spPr bwMode="auto">
                  <a:xfrm>
                    <a:off x="4506" y="2572"/>
                    <a:ext cx="38" cy="39"/>
                  </a:xfrm>
                  <a:custGeom>
                    <a:avLst/>
                    <a:gdLst>
                      <a:gd name="T0" fmla="*/ 0 w 114"/>
                      <a:gd name="T1" fmla="*/ 0 h 115"/>
                      <a:gd name="T2" fmla="*/ 0 w 114"/>
                      <a:gd name="T3" fmla="*/ 0 h 115"/>
                      <a:gd name="T4" fmla="*/ 0 w 114"/>
                      <a:gd name="T5" fmla="*/ 0 h 115"/>
                      <a:gd name="T6" fmla="*/ 0 w 114"/>
                      <a:gd name="T7" fmla="*/ 0 h 115"/>
                      <a:gd name="T8" fmla="*/ 0 w 114"/>
                      <a:gd name="T9" fmla="*/ 0 h 115"/>
                      <a:gd name="T10" fmla="*/ 0 w 114"/>
                      <a:gd name="T11" fmla="*/ 0 h 115"/>
                      <a:gd name="T12" fmla="*/ 0 w 114"/>
                      <a:gd name="T13" fmla="*/ 0 h 115"/>
                      <a:gd name="T14" fmla="*/ 0 w 114"/>
                      <a:gd name="T15" fmla="*/ 0 h 115"/>
                      <a:gd name="T16" fmla="*/ 0 w 114"/>
                      <a:gd name="T17" fmla="*/ 0 h 115"/>
                      <a:gd name="T18" fmla="*/ 0 w 114"/>
                      <a:gd name="T19" fmla="*/ 0 h 115"/>
                      <a:gd name="T20" fmla="*/ 0 w 114"/>
                      <a:gd name="T21" fmla="*/ 0 h 115"/>
                      <a:gd name="T22" fmla="*/ 0 w 114"/>
                      <a:gd name="T23" fmla="*/ 0 h 115"/>
                      <a:gd name="T24" fmla="*/ 0 w 114"/>
                      <a:gd name="T25" fmla="*/ 0 h 115"/>
                      <a:gd name="T26" fmla="*/ 0 w 114"/>
                      <a:gd name="T27" fmla="*/ 0 h 115"/>
                      <a:gd name="T28" fmla="*/ 0 w 114"/>
                      <a:gd name="T29" fmla="*/ 0 h 115"/>
                      <a:gd name="T30" fmla="*/ 0 w 114"/>
                      <a:gd name="T31" fmla="*/ 0 h 115"/>
                      <a:gd name="T32" fmla="*/ 0 w 114"/>
                      <a:gd name="T33" fmla="*/ 0 h 115"/>
                      <a:gd name="T34" fmla="*/ 0 w 114"/>
                      <a:gd name="T35" fmla="*/ 0 h 115"/>
                      <a:gd name="T36" fmla="*/ 0 w 114"/>
                      <a:gd name="T37" fmla="*/ 0 h 115"/>
                      <a:gd name="T38" fmla="*/ 0 w 114"/>
                      <a:gd name="T39" fmla="*/ 0 h 115"/>
                      <a:gd name="T40" fmla="*/ 0 w 114"/>
                      <a:gd name="T41" fmla="*/ 0 h 115"/>
                      <a:gd name="T42" fmla="*/ 0 w 114"/>
                      <a:gd name="T43" fmla="*/ 0 h 115"/>
                      <a:gd name="T44" fmla="*/ 0 w 114"/>
                      <a:gd name="T45" fmla="*/ 0 h 115"/>
                      <a:gd name="T46" fmla="*/ 0 w 114"/>
                      <a:gd name="T47" fmla="*/ 0 h 115"/>
                      <a:gd name="T48" fmla="*/ 0 w 114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4" h="115">
                        <a:moveTo>
                          <a:pt x="114" y="58"/>
                        </a:moveTo>
                        <a:lnTo>
                          <a:pt x="113" y="43"/>
                        </a:lnTo>
                        <a:lnTo>
                          <a:pt x="108" y="29"/>
                        </a:lnTo>
                        <a:lnTo>
                          <a:pt x="98" y="17"/>
                        </a:lnTo>
                        <a:lnTo>
                          <a:pt x="85" y="8"/>
                        </a:lnTo>
                        <a:lnTo>
                          <a:pt x="72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2" y="114"/>
                        </a:lnTo>
                        <a:lnTo>
                          <a:pt x="85" y="108"/>
                        </a:lnTo>
                        <a:lnTo>
                          <a:pt x="98" y="99"/>
                        </a:lnTo>
                        <a:lnTo>
                          <a:pt x="108" y="86"/>
                        </a:lnTo>
                        <a:lnTo>
                          <a:pt x="113" y="72"/>
                        </a:lnTo>
                        <a:lnTo>
                          <a:pt x="114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0" name="Freeform 162"/>
                  <p:cNvSpPr>
                    <a:spLocks/>
                  </p:cNvSpPr>
                  <p:nvPr/>
                </p:nvSpPr>
                <p:spPr bwMode="auto">
                  <a:xfrm>
                    <a:off x="4540" y="2647"/>
                    <a:ext cx="38" cy="38"/>
                  </a:xfrm>
                  <a:custGeom>
                    <a:avLst/>
                    <a:gdLst>
                      <a:gd name="T0" fmla="*/ 0 w 114"/>
                      <a:gd name="T1" fmla="*/ 0 h 115"/>
                      <a:gd name="T2" fmla="*/ 0 w 114"/>
                      <a:gd name="T3" fmla="*/ 0 h 115"/>
                      <a:gd name="T4" fmla="*/ 0 w 114"/>
                      <a:gd name="T5" fmla="*/ 0 h 115"/>
                      <a:gd name="T6" fmla="*/ 0 w 114"/>
                      <a:gd name="T7" fmla="*/ 0 h 115"/>
                      <a:gd name="T8" fmla="*/ 0 w 114"/>
                      <a:gd name="T9" fmla="*/ 0 h 115"/>
                      <a:gd name="T10" fmla="*/ 0 w 114"/>
                      <a:gd name="T11" fmla="*/ 0 h 115"/>
                      <a:gd name="T12" fmla="*/ 0 w 114"/>
                      <a:gd name="T13" fmla="*/ 0 h 115"/>
                      <a:gd name="T14" fmla="*/ 0 w 114"/>
                      <a:gd name="T15" fmla="*/ 0 h 115"/>
                      <a:gd name="T16" fmla="*/ 0 w 114"/>
                      <a:gd name="T17" fmla="*/ 0 h 115"/>
                      <a:gd name="T18" fmla="*/ 0 w 114"/>
                      <a:gd name="T19" fmla="*/ 0 h 115"/>
                      <a:gd name="T20" fmla="*/ 0 w 114"/>
                      <a:gd name="T21" fmla="*/ 0 h 115"/>
                      <a:gd name="T22" fmla="*/ 0 w 114"/>
                      <a:gd name="T23" fmla="*/ 0 h 115"/>
                      <a:gd name="T24" fmla="*/ 0 w 114"/>
                      <a:gd name="T25" fmla="*/ 0 h 115"/>
                      <a:gd name="T26" fmla="*/ 0 w 114"/>
                      <a:gd name="T27" fmla="*/ 0 h 115"/>
                      <a:gd name="T28" fmla="*/ 0 w 114"/>
                      <a:gd name="T29" fmla="*/ 0 h 115"/>
                      <a:gd name="T30" fmla="*/ 0 w 114"/>
                      <a:gd name="T31" fmla="*/ 0 h 115"/>
                      <a:gd name="T32" fmla="*/ 0 w 114"/>
                      <a:gd name="T33" fmla="*/ 0 h 115"/>
                      <a:gd name="T34" fmla="*/ 0 w 114"/>
                      <a:gd name="T35" fmla="*/ 0 h 115"/>
                      <a:gd name="T36" fmla="*/ 0 w 114"/>
                      <a:gd name="T37" fmla="*/ 0 h 115"/>
                      <a:gd name="T38" fmla="*/ 0 w 114"/>
                      <a:gd name="T39" fmla="*/ 0 h 115"/>
                      <a:gd name="T40" fmla="*/ 0 w 114"/>
                      <a:gd name="T41" fmla="*/ 0 h 115"/>
                      <a:gd name="T42" fmla="*/ 0 w 114"/>
                      <a:gd name="T43" fmla="*/ 0 h 115"/>
                      <a:gd name="T44" fmla="*/ 0 w 114"/>
                      <a:gd name="T45" fmla="*/ 0 h 115"/>
                      <a:gd name="T46" fmla="*/ 0 w 114"/>
                      <a:gd name="T47" fmla="*/ 0 h 115"/>
                      <a:gd name="T48" fmla="*/ 0 w 114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4" h="115">
                        <a:moveTo>
                          <a:pt x="114" y="58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7"/>
                        </a:lnTo>
                        <a:lnTo>
                          <a:pt x="85" y="8"/>
                        </a:lnTo>
                        <a:lnTo>
                          <a:pt x="72" y="2"/>
                        </a:lnTo>
                        <a:lnTo>
                          <a:pt x="56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7" y="87"/>
                        </a:lnTo>
                        <a:lnTo>
                          <a:pt x="16" y="98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6" y="115"/>
                        </a:lnTo>
                        <a:lnTo>
                          <a:pt x="72" y="114"/>
                        </a:lnTo>
                        <a:lnTo>
                          <a:pt x="85" y="108"/>
                        </a:lnTo>
                        <a:lnTo>
                          <a:pt x="97" y="98"/>
                        </a:lnTo>
                        <a:lnTo>
                          <a:pt x="106" y="87"/>
                        </a:lnTo>
                        <a:lnTo>
                          <a:pt x="112" y="73"/>
                        </a:lnTo>
                        <a:lnTo>
                          <a:pt x="114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1" name="Freeform 163"/>
                  <p:cNvSpPr>
                    <a:spLocks/>
                  </p:cNvSpPr>
                  <p:nvPr/>
                </p:nvSpPr>
                <p:spPr bwMode="auto">
                  <a:xfrm>
                    <a:off x="4628" y="2673"/>
                    <a:ext cx="39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7" y="8"/>
                        </a:lnTo>
                        <a:lnTo>
                          <a:pt x="74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9" y="29"/>
                        </a:lnTo>
                        <a:lnTo>
                          <a:pt x="3" y="43"/>
                        </a:lnTo>
                        <a:lnTo>
                          <a:pt x="0" y="58"/>
                        </a:lnTo>
                        <a:lnTo>
                          <a:pt x="3" y="73"/>
                        </a:lnTo>
                        <a:lnTo>
                          <a:pt x="9" y="87"/>
                        </a:lnTo>
                        <a:lnTo>
                          <a:pt x="18" y="98"/>
                        </a:lnTo>
                        <a:lnTo>
                          <a:pt x="29" y="108"/>
                        </a:lnTo>
                        <a:lnTo>
                          <a:pt x="43" y="113"/>
                        </a:lnTo>
                        <a:lnTo>
                          <a:pt x="58" y="116"/>
                        </a:lnTo>
                        <a:lnTo>
                          <a:pt x="74" y="113"/>
                        </a:lnTo>
                        <a:lnTo>
                          <a:pt x="87" y="108"/>
                        </a:lnTo>
                        <a:lnTo>
                          <a:pt x="99" y="98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2" name="Freeform 164"/>
                  <p:cNvSpPr>
                    <a:spLocks/>
                  </p:cNvSpPr>
                  <p:nvPr/>
                </p:nvSpPr>
                <p:spPr bwMode="auto">
                  <a:xfrm>
                    <a:off x="4700" y="2709"/>
                    <a:ext cx="39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8"/>
                        </a:lnTo>
                        <a:lnTo>
                          <a:pt x="3" y="73"/>
                        </a:lnTo>
                        <a:lnTo>
                          <a:pt x="8" y="87"/>
                        </a:lnTo>
                        <a:lnTo>
                          <a:pt x="18" y="98"/>
                        </a:lnTo>
                        <a:lnTo>
                          <a:pt x="29" y="108"/>
                        </a:lnTo>
                        <a:lnTo>
                          <a:pt x="43" y="113"/>
                        </a:lnTo>
                        <a:lnTo>
                          <a:pt x="58" y="116"/>
                        </a:lnTo>
                        <a:lnTo>
                          <a:pt x="72" y="113"/>
                        </a:lnTo>
                        <a:lnTo>
                          <a:pt x="86" y="108"/>
                        </a:lnTo>
                        <a:lnTo>
                          <a:pt x="99" y="98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3" name="Freeform 165"/>
                  <p:cNvSpPr>
                    <a:spLocks/>
                  </p:cNvSpPr>
                  <p:nvPr/>
                </p:nvSpPr>
                <p:spPr bwMode="auto">
                  <a:xfrm>
                    <a:off x="4801" y="3186"/>
                    <a:ext cx="39" cy="39"/>
                  </a:xfrm>
                  <a:custGeom>
                    <a:avLst/>
                    <a:gdLst>
                      <a:gd name="T0" fmla="*/ 0 w 116"/>
                      <a:gd name="T1" fmla="*/ 0 h 115"/>
                      <a:gd name="T2" fmla="*/ 0 w 116"/>
                      <a:gd name="T3" fmla="*/ 0 h 115"/>
                      <a:gd name="T4" fmla="*/ 0 w 116"/>
                      <a:gd name="T5" fmla="*/ 0 h 115"/>
                      <a:gd name="T6" fmla="*/ 0 w 116"/>
                      <a:gd name="T7" fmla="*/ 0 h 115"/>
                      <a:gd name="T8" fmla="*/ 0 w 116"/>
                      <a:gd name="T9" fmla="*/ 0 h 115"/>
                      <a:gd name="T10" fmla="*/ 0 w 116"/>
                      <a:gd name="T11" fmla="*/ 0 h 115"/>
                      <a:gd name="T12" fmla="*/ 0 w 116"/>
                      <a:gd name="T13" fmla="*/ 0 h 115"/>
                      <a:gd name="T14" fmla="*/ 0 w 116"/>
                      <a:gd name="T15" fmla="*/ 0 h 115"/>
                      <a:gd name="T16" fmla="*/ 0 w 116"/>
                      <a:gd name="T17" fmla="*/ 0 h 115"/>
                      <a:gd name="T18" fmla="*/ 0 w 116"/>
                      <a:gd name="T19" fmla="*/ 0 h 115"/>
                      <a:gd name="T20" fmla="*/ 0 w 116"/>
                      <a:gd name="T21" fmla="*/ 0 h 115"/>
                      <a:gd name="T22" fmla="*/ 0 w 116"/>
                      <a:gd name="T23" fmla="*/ 0 h 115"/>
                      <a:gd name="T24" fmla="*/ 0 w 116"/>
                      <a:gd name="T25" fmla="*/ 0 h 115"/>
                      <a:gd name="T26" fmla="*/ 0 w 116"/>
                      <a:gd name="T27" fmla="*/ 0 h 115"/>
                      <a:gd name="T28" fmla="*/ 0 w 116"/>
                      <a:gd name="T29" fmla="*/ 0 h 115"/>
                      <a:gd name="T30" fmla="*/ 0 w 116"/>
                      <a:gd name="T31" fmla="*/ 0 h 115"/>
                      <a:gd name="T32" fmla="*/ 0 w 116"/>
                      <a:gd name="T33" fmla="*/ 0 h 115"/>
                      <a:gd name="T34" fmla="*/ 0 w 116"/>
                      <a:gd name="T35" fmla="*/ 0 h 115"/>
                      <a:gd name="T36" fmla="*/ 0 w 116"/>
                      <a:gd name="T37" fmla="*/ 0 h 115"/>
                      <a:gd name="T38" fmla="*/ 0 w 116"/>
                      <a:gd name="T39" fmla="*/ 0 h 115"/>
                      <a:gd name="T40" fmla="*/ 0 w 116"/>
                      <a:gd name="T41" fmla="*/ 0 h 115"/>
                      <a:gd name="T42" fmla="*/ 0 w 116"/>
                      <a:gd name="T43" fmla="*/ 0 h 115"/>
                      <a:gd name="T44" fmla="*/ 0 w 116"/>
                      <a:gd name="T45" fmla="*/ 0 h 115"/>
                      <a:gd name="T46" fmla="*/ 0 w 116"/>
                      <a:gd name="T47" fmla="*/ 0 h 115"/>
                      <a:gd name="T48" fmla="*/ 0 w 116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5">
                        <a:moveTo>
                          <a:pt x="116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8" y="97"/>
                        </a:lnTo>
                        <a:lnTo>
                          <a:pt x="29" y="106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3" y="112"/>
                        </a:lnTo>
                        <a:lnTo>
                          <a:pt x="87" y="106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6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6211" name="Freeform 166"/>
                <p:cNvSpPr>
                  <a:spLocks/>
                </p:cNvSpPr>
                <p:nvPr/>
              </p:nvSpPr>
              <p:spPr bwMode="auto">
                <a:xfrm>
                  <a:off x="360" y="1872"/>
                  <a:ext cx="623" cy="589"/>
                </a:xfrm>
                <a:custGeom>
                  <a:avLst/>
                  <a:gdLst>
                    <a:gd name="T0" fmla="*/ 352 w 623"/>
                    <a:gd name="T1" fmla="*/ 13 h 589"/>
                    <a:gd name="T2" fmla="*/ 258 w 623"/>
                    <a:gd name="T3" fmla="*/ 22 h 589"/>
                    <a:gd name="T4" fmla="*/ 229 w 623"/>
                    <a:gd name="T5" fmla="*/ 41 h 589"/>
                    <a:gd name="T6" fmla="*/ 248 w 623"/>
                    <a:gd name="T7" fmla="*/ 107 h 589"/>
                    <a:gd name="T8" fmla="*/ 163 w 623"/>
                    <a:gd name="T9" fmla="*/ 98 h 589"/>
                    <a:gd name="T10" fmla="*/ 135 w 623"/>
                    <a:gd name="T11" fmla="*/ 107 h 589"/>
                    <a:gd name="T12" fmla="*/ 173 w 623"/>
                    <a:gd name="T13" fmla="*/ 164 h 589"/>
                    <a:gd name="T14" fmla="*/ 182 w 623"/>
                    <a:gd name="T15" fmla="*/ 192 h 589"/>
                    <a:gd name="T16" fmla="*/ 154 w 623"/>
                    <a:gd name="T17" fmla="*/ 201 h 589"/>
                    <a:gd name="T18" fmla="*/ 59 w 623"/>
                    <a:gd name="T19" fmla="*/ 220 h 589"/>
                    <a:gd name="T20" fmla="*/ 12 w 623"/>
                    <a:gd name="T21" fmla="*/ 268 h 589"/>
                    <a:gd name="T22" fmla="*/ 41 w 623"/>
                    <a:gd name="T23" fmla="*/ 286 h 589"/>
                    <a:gd name="T24" fmla="*/ 107 w 623"/>
                    <a:gd name="T25" fmla="*/ 286 h 589"/>
                    <a:gd name="T26" fmla="*/ 88 w 623"/>
                    <a:gd name="T27" fmla="*/ 343 h 589"/>
                    <a:gd name="T28" fmla="*/ 59 w 623"/>
                    <a:gd name="T29" fmla="*/ 353 h 589"/>
                    <a:gd name="T30" fmla="*/ 31 w 623"/>
                    <a:gd name="T31" fmla="*/ 371 h 589"/>
                    <a:gd name="T32" fmla="*/ 50 w 623"/>
                    <a:gd name="T33" fmla="*/ 466 h 589"/>
                    <a:gd name="T34" fmla="*/ 78 w 623"/>
                    <a:gd name="T35" fmla="*/ 447 h 589"/>
                    <a:gd name="T36" fmla="*/ 116 w 623"/>
                    <a:gd name="T37" fmla="*/ 409 h 589"/>
                    <a:gd name="T38" fmla="*/ 173 w 623"/>
                    <a:gd name="T39" fmla="*/ 570 h 589"/>
                    <a:gd name="T40" fmla="*/ 201 w 623"/>
                    <a:gd name="T41" fmla="*/ 560 h 589"/>
                    <a:gd name="T42" fmla="*/ 210 w 623"/>
                    <a:gd name="T43" fmla="*/ 532 h 589"/>
                    <a:gd name="T44" fmla="*/ 248 w 623"/>
                    <a:gd name="T45" fmla="*/ 589 h 589"/>
                    <a:gd name="T46" fmla="*/ 305 w 623"/>
                    <a:gd name="T47" fmla="*/ 570 h 589"/>
                    <a:gd name="T48" fmla="*/ 362 w 623"/>
                    <a:gd name="T49" fmla="*/ 532 h 589"/>
                    <a:gd name="T50" fmla="*/ 343 w 623"/>
                    <a:gd name="T51" fmla="*/ 475 h 589"/>
                    <a:gd name="T52" fmla="*/ 314 w 623"/>
                    <a:gd name="T53" fmla="*/ 504 h 589"/>
                    <a:gd name="T54" fmla="*/ 286 w 623"/>
                    <a:gd name="T55" fmla="*/ 513 h 589"/>
                    <a:gd name="T56" fmla="*/ 192 w 623"/>
                    <a:gd name="T57" fmla="*/ 456 h 589"/>
                    <a:gd name="T58" fmla="*/ 163 w 623"/>
                    <a:gd name="T59" fmla="*/ 362 h 589"/>
                    <a:gd name="T60" fmla="*/ 144 w 623"/>
                    <a:gd name="T61" fmla="*/ 305 h 589"/>
                    <a:gd name="T62" fmla="*/ 192 w 623"/>
                    <a:gd name="T63" fmla="*/ 268 h 589"/>
                    <a:gd name="T64" fmla="*/ 248 w 623"/>
                    <a:gd name="T65" fmla="*/ 249 h 589"/>
                    <a:gd name="T66" fmla="*/ 324 w 623"/>
                    <a:gd name="T67" fmla="*/ 145 h 589"/>
                    <a:gd name="T68" fmla="*/ 380 w 623"/>
                    <a:gd name="T69" fmla="*/ 239 h 589"/>
                    <a:gd name="T70" fmla="*/ 447 w 623"/>
                    <a:gd name="T71" fmla="*/ 230 h 589"/>
                    <a:gd name="T72" fmla="*/ 428 w 623"/>
                    <a:gd name="T73" fmla="*/ 201 h 589"/>
                    <a:gd name="T74" fmla="*/ 456 w 623"/>
                    <a:gd name="T75" fmla="*/ 183 h 589"/>
                    <a:gd name="T76" fmla="*/ 522 w 623"/>
                    <a:gd name="T77" fmla="*/ 192 h 589"/>
                    <a:gd name="T78" fmla="*/ 532 w 623"/>
                    <a:gd name="T79" fmla="*/ 220 h 589"/>
                    <a:gd name="T80" fmla="*/ 560 w 623"/>
                    <a:gd name="T81" fmla="*/ 230 h 589"/>
                    <a:gd name="T82" fmla="*/ 560 w 623"/>
                    <a:gd name="T83" fmla="*/ 135 h 589"/>
                    <a:gd name="T84" fmla="*/ 428 w 623"/>
                    <a:gd name="T85" fmla="*/ 107 h 589"/>
                    <a:gd name="T86" fmla="*/ 447 w 623"/>
                    <a:gd name="T87" fmla="*/ 50 h 589"/>
                    <a:gd name="T88" fmla="*/ 352 w 623"/>
                    <a:gd name="T89" fmla="*/ 13 h 58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623" h="589">
                      <a:moveTo>
                        <a:pt x="352" y="13"/>
                      </a:moveTo>
                      <a:cubicBezTo>
                        <a:pt x="315" y="0"/>
                        <a:pt x="294" y="10"/>
                        <a:pt x="258" y="22"/>
                      </a:cubicBezTo>
                      <a:cubicBezTo>
                        <a:pt x="248" y="28"/>
                        <a:pt x="233" y="30"/>
                        <a:pt x="229" y="41"/>
                      </a:cubicBezTo>
                      <a:cubicBezTo>
                        <a:pt x="228" y="45"/>
                        <a:pt x="245" y="99"/>
                        <a:pt x="248" y="107"/>
                      </a:cubicBezTo>
                      <a:cubicBezTo>
                        <a:pt x="201" y="139"/>
                        <a:pt x="213" y="113"/>
                        <a:pt x="163" y="98"/>
                      </a:cubicBezTo>
                      <a:cubicBezTo>
                        <a:pt x="154" y="101"/>
                        <a:pt x="139" y="98"/>
                        <a:pt x="135" y="107"/>
                      </a:cubicBezTo>
                      <a:cubicBezTo>
                        <a:pt x="122" y="140"/>
                        <a:pt x="155" y="152"/>
                        <a:pt x="173" y="164"/>
                      </a:cubicBezTo>
                      <a:cubicBezTo>
                        <a:pt x="176" y="173"/>
                        <a:pt x="186" y="183"/>
                        <a:pt x="182" y="192"/>
                      </a:cubicBezTo>
                      <a:cubicBezTo>
                        <a:pt x="178" y="201"/>
                        <a:pt x="164" y="199"/>
                        <a:pt x="154" y="201"/>
                      </a:cubicBezTo>
                      <a:cubicBezTo>
                        <a:pt x="130" y="207"/>
                        <a:pt x="83" y="215"/>
                        <a:pt x="59" y="220"/>
                      </a:cubicBezTo>
                      <a:cubicBezTo>
                        <a:pt x="50" y="226"/>
                        <a:pt x="8" y="249"/>
                        <a:pt x="12" y="268"/>
                      </a:cubicBezTo>
                      <a:cubicBezTo>
                        <a:pt x="14" y="279"/>
                        <a:pt x="31" y="280"/>
                        <a:pt x="41" y="286"/>
                      </a:cubicBezTo>
                      <a:cubicBezTo>
                        <a:pt x="66" y="280"/>
                        <a:pt x="104" y="266"/>
                        <a:pt x="107" y="286"/>
                      </a:cubicBezTo>
                      <a:cubicBezTo>
                        <a:pt x="110" y="306"/>
                        <a:pt x="94" y="324"/>
                        <a:pt x="88" y="343"/>
                      </a:cubicBezTo>
                      <a:cubicBezTo>
                        <a:pt x="85" y="353"/>
                        <a:pt x="68" y="348"/>
                        <a:pt x="59" y="353"/>
                      </a:cubicBezTo>
                      <a:cubicBezTo>
                        <a:pt x="49" y="358"/>
                        <a:pt x="40" y="365"/>
                        <a:pt x="31" y="371"/>
                      </a:cubicBezTo>
                      <a:cubicBezTo>
                        <a:pt x="0" y="418"/>
                        <a:pt x="4" y="435"/>
                        <a:pt x="50" y="466"/>
                      </a:cubicBezTo>
                      <a:cubicBezTo>
                        <a:pt x="59" y="460"/>
                        <a:pt x="71" y="456"/>
                        <a:pt x="78" y="447"/>
                      </a:cubicBezTo>
                      <a:cubicBezTo>
                        <a:pt x="115" y="401"/>
                        <a:pt x="55" y="431"/>
                        <a:pt x="116" y="409"/>
                      </a:cubicBezTo>
                      <a:cubicBezTo>
                        <a:pt x="159" y="474"/>
                        <a:pt x="95" y="543"/>
                        <a:pt x="173" y="570"/>
                      </a:cubicBezTo>
                      <a:cubicBezTo>
                        <a:pt x="182" y="567"/>
                        <a:pt x="194" y="567"/>
                        <a:pt x="201" y="560"/>
                      </a:cubicBezTo>
                      <a:cubicBezTo>
                        <a:pt x="208" y="553"/>
                        <a:pt x="202" y="527"/>
                        <a:pt x="210" y="532"/>
                      </a:cubicBezTo>
                      <a:cubicBezTo>
                        <a:pt x="229" y="544"/>
                        <a:pt x="248" y="589"/>
                        <a:pt x="248" y="589"/>
                      </a:cubicBezTo>
                      <a:cubicBezTo>
                        <a:pt x="267" y="583"/>
                        <a:pt x="286" y="576"/>
                        <a:pt x="305" y="570"/>
                      </a:cubicBezTo>
                      <a:cubicBezTo>
                        <a:pt x="327" y="563"/>
                        <a:pt x="362" y="532"/>
                        <a:pt x="362" y="532"/>
                      </a:cubicBezTo>
                      <a:cubicBezTo>
                        <a:pt x="367" y="518"/>
                        <a:pt x="389" y="475"/>
                        <a:pt x="343" y="475"/>
                      </a:cubicBezTo>
                      <a:cubicBezTo>
                        <a:pt x="329" y="475"/>
                        <a:pt x="325" y="496"/>
                        <a:pt x="314" y="504"/>
                      </a:cubicBezTo>
                      <a:cubicBezTo>
                        <a:pt x="306" y="509"/>
                        <a:pt x="295" y="510"/>
                        <a:pt x="286" y="513"/>
                      </a:cubicBezTo>
                      <a:cubicBezTo>
                        <a:pt x="271" y="466"/>
                        <a:pt x="238" y="466"/>
                        <a:pt x="192" y="456"/>
                      </a:cubicBezTo>
                      <a:cubicBezTo>
                        <a:pt x="181" y="425"/>
                        <a:pt x="173" y="394"/>
                        <a:pt x="163" y="362"/>
                      </a:cubicBezTo>
                      <a:cubicBezTo>
                        <a:pt x="157" y="343"/>
                        <a:pt x="144" y="305"/>
                        <a:pt x="144" y="305"/>
                      </a:cubicBezTo>
                      <a:cubicBezTo>
                        <a:pt x="169" y="268"/>
                        <a:pt x="152" y="281"/>
                        <a:pt x="192" y="268"/>
                      </a:cubicBezTo>
                      <a:cubicBezTo>
                        <a:pt x="211" y="262"/>
                        <a:pt x="248" y="249"/>
                        <a:pt x="248" y="249"/>
                      </a:cubicBezTo>
                      <a:cubicBezTo>
                        <a:pt x="278" y="203"/>
                        <a:pt x="267" y="163"/>
                        <a:pt x="324" y="145"/>
                      </a:cubicBezTo>
                      <a:cubicBezTo>
                        <a:pt x="353" y="188"/>
                        <a:pt x="336" y="209"/>
                        <a:pt x="380" y="239"/>
                      </a:cubicBezTo>
                      <a:cubicBezTo>
                        <a:pt x="402" y="236"/>
                        <a:pt x="429" y="244"/>
                        <a:pt x="447" y="230"/>
                      </a:cubicBezTo>
                      <a:cubicBezTo>
                        <a:pt x="456" y="223"/>
                        <a:pt x="426" y="212"/>
                        <a:pt x="428" y="201"/>
                      </a:cubicBezTo>
                      <a:cubicBezTo>
                        <a:pt x="430" y="190"/>
                        <a:pt x="447" y="189"/>
                        <a:pt x="456" y="183"/>
                      </a:cubicBezTo>
                      <a:cubicBezTo>
                        <a:pt x="478" y="186"/>
                        <a:pt x="502" y="182"/>
                        <a:pt x="522" y="192"/>
                      </a:cubicBezTo>
                      <a:cubicBezTo>
                        <a:pt x="531" y="196"/>
                        <a:pt x="525" y="213"/>
                        <a:pt x="532" y="220"/>
                      </a:cubicBezTo>
                      <a:cubicBezTo>
                        <a:pt x="539" y="227"/>
                        <a:pt x="551" y="227"/>
                        <a:pt x="560" y="230"/>
                      </a:cubicBezTo>
                      <a:cubicBezTo>
                        <a:pt x="603" y="201"/>
                        <a:pt x="623" y="158"/>
                        <a:pt x="560" y="135"/>
                      </a:cubicBezTo>
                      <a:cubicBezTo>
                        <a:pt x="509" y="146"/>
                        <a:pt x="449" y="173"/>
                        <a:pt x="428" y="107"/>
                      </a:cubicBezTo>
                      <a:cubicBezTo>
                        <a:pt x="434" y="88"/>
                        <a:pt x="464" y="61"/>
                        <a:pt x="447" y="50"/>
                      </a:cubicBezTo>
                      <a:cubicBezTo>
                        <a:pt x="379" y="6"/>
                        <a:pt x="413" y="13"/>
                        <a:pt x="352" y="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209" name="Text Box 167"/>
              <p:cNvSpPr txBox="1">
                <a:spLocks noChangeArrowheads="1"/>
              </p:cNvSpPr>
              <p:nvPr/>
            </p:nvSpPr>
            <p:spPr bwMode="auto">
              <a:xfrm>
                <a:off x="3552" y="3090"/>
                <a:ext cx="843" cy="47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Granulocyte</a:t>
                </a:r>
              </a:p>
            </p:txBody>
          </p:sp>
        </p:grpSp>
        <p:grpSp>
          <p:nvGrpSpPr>
            <p:cNvPr id="6175" name="Group 168"/>
            <p:cNvGrpSpPr>
              <a:grpSpLocks/>
            </p:cNvGrpSpPr>
            <p:nvPr/>
          </p:nvGrpSpPr>
          <p:grpSpPr bwMode="auto">
            <a:xfrm>
              <a:off x="2112" y="2658"/>
              <a:ext cx="1392" cy="805"/>
              <a:chOff x="2112" y="2706"/>
              <a:chExt cx="1392" cy="805"/>
            </a:xfrm>
          </p:grpSpPr>
          <p:grpSp>
            <p:nvGrpSpPr>
              <p:cNvPr id="6195" name="Group 169"/>
              <p:cNvGrpSpPr>
                <a:grpSpLocks/>
              </p:cNvGrpSpPr>
              <p:nvPr/>
            </p:nvGrpSpPr>
            <p:grpSpPr bwMode="auto">
              <a:xfrm>
                <a:off x="2112" y="2706"/>
                <a:ext cx="1392" cy="768"/>
                <a:chOff x="96" y="3072"/>
                <a:chExt cx="1392" cy="768"/>
              </a:xfrm>
            </p:grpSpPr>
            <p:sp>
              <p:nvSpPr>
                <p:cNvPr id="6197" name="Cloud"/>
                <p:cNvSpPr>
                  <a:spLocks noChangeAspect="1" noEditPoints="1" noChangeArrowheads="1"/>
                </p:cNvSpPr>
                <p:nvPr/>
              </p:nvSpPr>
              <p:spPr bwMode="auto">
                <a:xfrm rot="-10384744">
                  <a:off x="96" y="3072"/>
                  <a:ext cx="1392" cy="7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79 w 21600"/>
                    <a:gd name="T13" fmla="*/ 3263 h 21600"/>
                    <a:gd name="T14" fmla="*/ 17084 w 21600"/>
                    <a:gd name="T15" fmla="*/ 173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lnTo>
                        <a:pt x="1949" y="7180"/>
                      </a:ln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933FF"/>
                    </a:gs>
                    <a:gs pos="100000">
                      <a:srgbClr val="471876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07763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98" name="Freeform 171"/>
                <p:cNvSpPr>
                  <a:spLocks/>
                </p:cNvSpPr>
                <p:nvPr/>
              </p:nvSpPr>
              <p:spPr bwMode="auto">
                <a:xfrm>
                  <a:off x="471" y="3186"/>
                  <a:ext cx="576" cy="527"/>
                </a:xfrm>
                <a:custGeom>
                  <a:avLst/>
                  <a:gdLst>
                    <a:gd name="T0" fmla="*/ 70 w 716"/>
                    <a:gd name="T1" fmla="*/ 1 h 795"/>
                    <a:gd name="T2" fmla="*/ 44 w 716"/>
                    <a:gd name="T3" fmla="*/ 4 h 795"/>
                    <a:gd name="T4" fmla="*/ 31 w 716"/>
                    <a:gd name="T5" fmla="*/ 7 h 795"/>
                    <a:gd name="T6" fmla="*/ 25 w 716"/>
                    <a:gd name="T7" fmla="*/ 10 h 795"/>
                    <a:gd name="T8" fmla="*/ 16 w 716"/>
                    <a:gd name="T9" fmla="*/ 12 h 795"/>
                    <a:gd name="T10" fmla="*/ 11 w 716"/>
                    <a:gd name="T11" fmla="*/ 13 h 795"/>
                    <a:gd name="T12" fmla="*/ 6 w 716"/>
                    <a:gd name="T13" fmla="*/ 17 h 795"/>
                    <a:gd name="T14" fmla="*/ 12 w 716"/>
                    <a:gd name="T15" fmla="*/ 17 h 795"/>
                    <a:gd name="T16" fmla="*/ 16 w 716"/>
                    <a:gd name="T17" fmla="*/ 22 h 795"/>
                    <a:gd name="T18" fmla="*/ 12 w 716"/>
                    <a:gd name="T19" fmla="*/ 24 h 795"/>
                    <a:gd name="T20" fmla="*/ 14 w 716"/>
                    <a:gd name="T21" fmla="*/ 28 h 795"/>
                    <a:gd name="T22" fmla="*/ 31 w 716"/>
                    <a:gd name="T23" fmla="*/ 29 h 795"/>
                    <a:gd name="T24" fmla="*/ 44 w 716"/>
                    <a:gd name="T25" fmla="*/ 27 h 795"/>
                    <a:gd name="T26" fmla="*/ 35 w 716"/>
                    <a:gd name="T27" fmla="*/ 23 h 795"/>
                    <a:gd name="T28" fmla="*/ 31 w 716"/>
                    <a:gd name="T29" fmla="*/ 21 h 795"/>
                    <a:gd name="T30" fmla="*/ 33 w 716"/>
                    <a:gd name="T31" fmla="*/ 20 h 795"/>
                    <a:gd name="T32" fmla="*/ 40 w 716"/>
                    <a:gd name="T33" fmla="*/ 18 h 795"/>
                    <a:gd name="T34" fmla="*/ 39 w 716"/>
                    <a:gd name="T35" fmla="*/ 17 h 795"/>
                    <a:gd name="T36" fmla="*/ 28 w 716"/>
                    <a:gd name="T37" fmla="*/ 18 h 795"/>
                    <a:gd name="T38" fmla="*/ 33 w 716"/>
                    <a:gd name="T39" fmla="*/ 13 h 795"/>
                    <a:gd name="T40" fmla="*/ 35 w 716"/>
                    <a:gd name="T41" fmla="*/ 11 h 795"/>
                    <a:gd name="T42" fmla="*/ 48 w 716"/>
                    <a:gd name="T43" fmla="*/ 11 h 795"/>
                    <a:gd name="T44" fmla="*/ 60 w 716"/>
                    <a:gd name="T45" fmla="*/ 11 h 795"/>
                    <a:gd name="T46" fmla="*/ 72 w 716"/>
                    <a:gd name="T47" fmla="*/ 14 h 795"/>
                    <a:gd name="T48" fmla="*/ 84 w 716"/>
                    <a:gd name="T49" fmla="*/ 15 h 795"/>
                    <a:gd name="T50" fmla="*/ 100 w 716"/>
                    <a:gd name="T51" fmla="*/ 15 h 795"/>
                    <a:gd name="T52" fmla="*/ 105 w 716"/>
                    <a:gd name="T53" fmla="*/ 13 h 795"/>
                    <a:gd name="T54" fmla="*/ 109 w 716"/>
                    <a:gd name="T55" fmla="*/ 13 h 795"/>
                    <a:gd name="T56" fmla="*/ 121 w 716"/>
                    <a:gd name="T57" fmla="*/ 10 h 795"/>
                    <a:gd name="T58" fmla="*/ 125 w 716"/>
                    <a:gd name="T59" fmla="*/ 8 h 795"/>
                    <a:gd name="T60" fmla="*/ 121 w 716"/>
                    <a:gd name="T61" fmla="*/ 5 h 795"/>
                    <a:gd name="T62" fmla="*/ 101 w 716"/>
                    <a:gd name="T63" fmla="*/ 2 h 795"/>
                    <a:gd name="T64" fmla="*/ 91 w 716"/>
                    <a:gd name="T65" fmla="*/ 1 h 795"/>
                    <a:gd name="T66" fmla="*/ 81 w 716"/>
                    <a:gd name="T67" fmla="*/ 1 h 795"/>
                    <a:gd name="T68" fmla="*/ 70 w 716"/>
                    <a:gd name="T69" fmla="*/ 2 h 795"/>
                    <a:gd name="T70" fmla="*/ 70 w 716"/>
                    <a:gd name="T71" fmla="*/ 1 h 79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16" h="795">
                      <a:moveTo>
                        <a:pt x="397" y="34"/>
                      </a:moveTo>
                      <a:cubicBezTo>
                        <a:pt x="426" y="126"/>
                        <a:pt x="311" y="103"/>
                        <a:pt x="248" y="108"/>
                      </a:cubicBezTo>
                      <a:cubicBezTo>
                        <a:pt x="221" y="135"/>
                        <a:pt x="195" y="150"/>
                        <a:pt x="174" y="182"/>
                      </a:cubicBezTo>
                      <a:cubicBezTo>
                        <a:pt x="169" y="212"/>
                        <a:pt x="172" y="252"/>
                        <a:pt x="146" y="275"/>
                      </a:cubicBezTo>
                      <a:cubicBezTo>
                        <a:pt x="129" y="290"/>
                        <a:pt x="109" y="300"/>
                        <a:pt x="90" y="312"/>
                      </a:cubicBezTo>
                      <a:cubicBezTo>
                        <a:pt x="81" y="318"/>
                        <a:pt x="62" y="331"/>
                        <a:pt x="62" y="331"/>
                      </a:cubicBezTo>
                      <a:cubicBezTo>
                        <a:pt x="35" y="372"/>
                        <a:pt x="0" y="398"/>
                        <a:pt x="34" y="452"/>
                      </a:cubicBezTo>
                      <a:cubicBezTo>
                        <a:pt x="41" y="463"/>
                        <a:pt x="59" y="458"/>
                        <a:pt x="71" y="461"/>
                      </a:cubicBezTo>
                      <a:cubicBezTo>
                        <a:pt x="101" y="505"/>
                        <a:pt x="103" y="538"/>
                        <a:pt x="90" y="591"/>
                      </a:cubicBezTo>
                      <a:cubicBezTo>
                        <a:pt x="85" y="610"/>
                        <a:pt x="71" y="647"/>
                        <a:pt x="71" y="647"/>
                      </a:cubicBezTo>
                      <a:cubicBezTo>
                        <a:pt x="74" y="684"/>
                        <a:pt x="71" y="722"/>
                        <a:pt x="81" y="758"/>
                      </a:cubicBezTo>
                      <a:cubicBezTo>
                        <a:pt x="91" y="793"/>
                        <a:pt x="183" y="795"/>
                        <a:pt x="183" y="795"/>
                      </a:cubicBezTo>
                      <a:cubicBezTo>
                        <a:pt x="248" y="782"/>
                        <a:pt x="230" y="787"/>
                        <a:pt x="248" y="730"/>
                      </a:cubicBezTo>
                      <a:cubicBezTo>
                        <a:pt x="237" y="675"/>
                        <a:pt x="220" y="668"/>
                        <a:pt x="201" y="619"/>
                      </a:cubicBezTo>
                      <a:cubicBezTo>
                        <a:pt x="194" y="601"/>
                        <a:pt x="183" y="563"/>
                        <a:pt x="183" y="563"/>
                      </a:cubicBezTo>
                      <a:cubicBezTo>
                        <a:pt x="186" y="554"/>
                        <a:pt x="187" y="544"/>
                        <a:pt x="192" y="535"/>
                      </a:cubicBezTo>
                      <a:cubicBezTo>
                        <a:pt x="203" y="516"/>
                        <a:pt x="229" y="480"/>
                        <a:pt x="229" y="480"/>
                      </a:cubicBezTo>
                      <a:cubicBezTo>
                        <a:pt x="226" y="471"/>
                        <a:pt x="229" y="456"/>
                        <a:pt x="220" y="452"/>
                      </a:cubicBezTo>
                      <a:cubicBezTo>
                        <a:pt x="208" y="446"/>
                        <a:pt x="169" y="477"/>
                        <a:pt x="164" y="480"/>
                      </a:cubicBezTo>
                      <a:cubicBezTo>
                        <a:pt x="176" y="377"/>
                        <a:pt x="165" y="423"/>
                        <a:pt x="192" y="340"/>
                      </a:cubicBezTo>
                      <a:cubicBezTo>
                        <a:pt x="196" y="328"/>
                        <a:pt x="190" y="310"/>
                        <a:pt x="201" y="303"/>
                      </a:cubicBezTo>
                      <a:cubicBezTo>
                        <a:pt x="223" y="289"/>
                        <a:pt x="276" y="285"/>
                        <a:pt x="276" y="285"/>
                      </a:cubicBezTo>
                      <a:cubicBezTo>
                        <a:pt x="298" y="288"/>
                        <a:pt x="323" y="282"/>
                        <a:pt x="341" y="294"/>
                      </a:cubicBezTo>
                      <a:cubicBezTo>
                        <a:pt x="410" y="338"/>
                        <a:pt x="348" y="348"/>
                        <a:pt x="406" y="377"/>
                      </a:cubicBezTo>
                      <a:cubicBezTo>
                        <a:pt x="429" y="388"/>
                        <a:pt x="456" y="388"/>
                        <a:pt x="480" y="396"/>
                      </a:cubicBezTo>
                      <a:cubicBezTo>
                        <a:pt x="508" y="393"/>
                        <a:pt x="537" y="396"/>
                        <a:pt x="564" y="387"/>
                      </a:cubicBezTo>
                      <a:cubicBezTo>
                        <a:pt x="577" y="383"/>
                        <a:pt x="581" y="366"/>
                        <a:pt x="592" y="359"/>
                      </a:cubicBezTo>
                      <a:cubicBezTo>
                        <a:pt x="600" y="354"/>
                        <a:pt x="611" y="353"/>
                        <a:pt x="620" y="350"/>
                      </a:cubicBezTo>
                      <a:cubicBezTo>
                        <a:pt x="683" y="286"/>
                        <a:pt x="660" y="316"/>
                        <a:pt x="694" y="266"/>
                      </a:cubicBezTo>
                      <a:cubicBezTo>
                        <a:pt x="700" y="247"/>
                        <a:pt x="716" y="229"/>
                        <a:pt x="712" y="210"/>
                      </a:cubicBezTo>
                      <a:cubicBezTo>
                        <a:pt x="711" y="204"/>
                        <a:pt x="702" y="148"/>
                        <a:pt x="694" y="136"/>
                      </a:cubicBezTo>
                      <a:cubicBezTo>
                        <a:pt x="668" y="97"/>
                        <a:pt x="620" y="84"/>
                        <a:pt x="582" y="62"/>
                      </a:cubicBezTo>
                      <a:cubicBezTo>
                        <a:pt x="560" y="50"/>
                        <a:pt x="540" y="34"/>
                        <a:pt x="517" y="24"/>
                      </a:cubicBezTo>
                      <a:cubicBezTo>
                        <a:pt x="499" y="16"/>
                        <a:pt x="462" y="6"/>
                        <a:pt x="462" y="6"/>
                      </a:cubicBezTo>
                      <a:cubicBezTo>
                        <a:pt x="386" y="24"/>
                        <a:pt x="459" y="0"/>
                        <a:pt x="397" y="43"/>
                      </a:cubicBezTo>
                      <a:cubicBezTo>
                        <a:pt x="395" y="45"/>
                        <a:pt x="397" y="37"/>
                        <a:pt x="397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99" name="Oval 172"/>
                <p:cNvSpPr>
                  <a:spLocks noChangeArrowheads="1"/>
                </p:cNvSpPr>
                <p:nvPr/>
              </p:nvSpPr>
              <p:spPr bwMode="auto">
                <a:xfrm>
                  <a:off x="355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0" name="Oval 173"/>
                <p:cNvSpPr>
                  <a:spLocks noChangeArrowheads="1"/>
                </p:cNvSpPr>
                <p:nvPr/>
              </p:nvSpPr>
              <p:spPr bwMode="auto">
                <a:xfrm>
                  <a:off x="471" y="3250"/>
                  <a:ext cx="77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1" name="Oval 174"/>
                <p:cNvSpPr>
                  <a:spLocks noChangeArrowheads="1"/>
                </p:cNvSpPr>
                <p:nvPr/>
              </p:nvSpPr>
              <p:spPr bwMode="auto">
                <a:xfrm>
                  <a:off x="1089" y="3345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2" name="Oval 175"/>
                <p:cNvSpPr>
                  <a:spLocks noChangeArrowheads="1"/>
                </p:cNvSpPr>
                <p:nvPr/>
              </p:nvSpPr>
              <p:spPr bwMode="auto">
                <a:xfrm>
                  <a:off x="780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3" name="Oval 176"/>
                <p:cNvSpPr>
                  <a:spLocks noChangeArrowheads="1"/>
                </p:cNvSpPr>
                <p:nvPr/>
              </p:nvSpPr>
              <p:spPr bwMode="auto">
                <a:xfrm>
                  <a:off x="1051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4" name="Oval 177"/>
                <p:cNvSpPr>
                  <a:spLocks noChangeArrowheads="1"/>
                </p:cNvSpPr>
                <p:nvPr/>
              </p:nvSpPr>
              <p:spPr bwMode="auto">
                <a:xfrm>
                  <a:off x="393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5" name="Oval 178"/>
                <p:cNvSpPr>
                  <a:spLocks noChangeArrowheads="1"/>
                </p:cNvSpPr>
                <p:nvPr/>
              </p:nvSpPr>
              <p:spPr bwMode="auto">
                <a:xfrm>
                  <a:off x="239" y="3377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6" name="Oval 179"/>
                <p:cNvSpPr>
                  <a:spLocks noChangeArrowheads="1"/>
                </p:cNvSpPr>
                <p:nvPr/>
              </p:nvSpPr>
              <p:spPr bwMode="auto">
                <a:xfrm>
                  <a:off x="1101" y="3677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7" name="Oval 180"/>
                <p:cNvSpPr>
                  <a:spLocks noChangeArrowheads="1"/>
                </p:cNvSpPr>
                <p:nvPr/>
              </p:nvSpPr>
              <p:spPr bwMode="auto">
                <a:xfrm>
                  <a:off x="857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</p:grpSp>
          <p:sp>
            <p:nvSpPr>
              <p:cNvPr id="6196" name="Text Box 181"/>
              <p:cNvSpPr txBox="1">
                <a:spLocks noChangeArrowheads="1"/>
              </p:cNvSpPr>
              <p:nvPr/>
            </p:nvSpPr>
            <p:spPr bwMode="auto">
              <a:xfrm>
                <a:off x="2400" y="2994"/>
                <a:ext cx="929" cy="51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Macrophage</a:t>
                </a:r>
              </a:p>
            </p:txBody>
          </p:sp>
        </p:grpSp>
        <p:grpSp>
          <p:nvGrpSpPr>
            <p:cNvPr id="6176" name="Group 182"/>
            <p:cNvGrpSpPr>
              <a:grpSpLocks/>
            </p:cNvGrpSpPr>
            <p:nvPr/>
          </p:nvGrpSpPr>
          <p:grpSpPr bwMode="auto">
            <a:xfrm rot="10702873" flipV="1">
              <a:off x="5184" y="1392"/>
              <a:ext cx="231" cy="481"/>
              <a:chOff x="1488" y="2400"/>
              <a:chExt cx="231" cy="481"/>
            </a:xfrm>
          </p:grpSpPr>
          <p:sp>
            <p:nvSpPr>
              <p:cNvPr id="6190" name="Line 183"/>
              <p:cNvSpPr>
                <a:spLocks noChangeShapeType="1"/>
              </p:cNvSpPr>
              <p:nvPr/>
            </p:nvSpPr>
            <p:spPr bwMode="auto">
              <a:xfrm flipH="1">
                <a:off x="1557" y="2553"/>
                <a:ext cx="48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91" name="Line 184"/>
              <p:cNvSpPr>
                <a:spLocks noChangeShapeType="1"/>
              </p:cNvSpPr>
              <p:nvPr/>
            </p:nvSpPr>
            <p:spPr bwMode="auto">
              <a:xfrm>
                <a:off x="1596" y="2556"/>
                <a:ext cx="48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92" name="AutoShape 185"/>
              <p:cNvSpPr>
                <a:spLocks noChangeArrowheads="1"/>
              </p:cNvSpPr>
              <p:nvPr/>
            </p:nvSpPr>
            <p:spPr bwMode="auto">
              <a:xfrm rot="-6609099">
                <a:off x="1543" y="2705"/>
                <a:ext cx="291" cy="61"/>
              </a:xfrm>
              <a:prstGeom prst="chevron">
                <a:avLst>
                  <a:gd name="adj" fmla="val 11926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193" name="AutoShape 186"/>
              <p:cNvSpPr>
                <a:spLocks noChangeArrowheads="1"/>
              </p:cNvSpPr>
              <p:nvPr/>
            </p:nvSpPr>
            <p:spPr bwMode="auto">
              <a:xfrm rot="6609099" flipH="1">
                <a:off x="1373" y="2704"/>
                <a:ext cx="291" cy="61"/>
              </a:xfrm>
              <a:prstGeom prst="chevron">
                <a:avLst>
                  <a:gd name="adj" fmla="val 11926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194" name="AutoShape 187"/>
              <p:cNvSpPr>
                <a:spLocks noChangeArrowheads="1"/>
              </p:cNvSpPr>
              <p:nvPr/>
            </p:nvSpPr>
            <p:spPr bwMode="auto">
              <a:xfrm>
                <a:off x="1575" y="2400"/>
                <a:ext cx="48" cy="19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6177" name="AutoShape 188"/>
            <p:cNvSpPr>
              <a:spLocks noChangeArrowheads="1"/>
            </p:cNvSpPr>
            <p:nvPr/>
          </p:nvSpPr>
          <p:spPr bwMode="auto">
            <a:xfrm rot="5400000">
              <a:off x="5116" y="2180"/>
              <a:ext cx="615" cy="192"/>
            </a:xfrm>
            <a:prstGeom prst="rightArrow">
              <a:avLst>
                <a:gd name="adj1" fmla="val 50000"/>
                <a:gd name="adj2" fmla="val 80078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78" name="Freeform 189"/>
            <p:cNvSpPr>
              <a:spLocks/>
            </p:cNvSpPr>
            <p:nvPr/>
          </p:nvSpPr>
          <p:spPr bwMode="auto">
            <a:xfrm>
              <a:off x="5136" y="3030"/>
              <a:ext cx="144" cy="201"/>
            </a:xfrm>
            <a:custGeom>
              <a:avLst/>
              <a:gdLst>
                <a:gd name="T0" fmla="*/ 0 w 3359"/>
                <a:gd name="T1" fmla="*/ 0 h 2813"/>
                <a:gd name="T2" fmla="*/ 0 w 3359"/>
                <a:gd name="T3" fmla="*/ 0 h 2813"/>
                <a:gd name="T4" fmla="*/ 0 w 3359"/>
                <a:gd name="T5" fmla="*/ 0 h 2813"/>
                <a:gd name="T6" fmla="*/ 0 w 3359"/>
                <a:gd name="T7" fmla="*/ 0 h 2813"/>
                <a:gd name="T8" fmla="*/ 0 w 3359"/>
                <a:gd name="T9" fmla="*/ 0 h 2813"/>
                <a:gd name="T10" fmla="*/ 0 w 3359"/>
                <a:gd name="T11" fmla="*/ 0 h 2813"/>
                <a:gd name="T12" fmla="*/ 0 w 3359"/>
                <a:gd name="T13" fmla="*/ 0 h 2813"/>
                <a:gd name="T14" fmla="*/ 0 w 3359"/>
                <a:gd name="T15" fmla="*/ 0 h 2813"/>
                <a:gd name="T16" fmla="*/ 0 w 3359"/>
                <a:gd name="T17" fmla="*/ 0 h 28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59" h="2813">
                  <a:moveTo>
                    <a:pt x="0" y="6"/>
                  </a:moveTo>
                  <a:lnTo>
                    <a:pt x="0" y="2813"/>
                  </a:lnTo>
                  <a:lnTo>
                    <a:pt x="3359" y="2813"/>
                  </a:lnTo>
                  <a:lnTo>
                    <a:pt x="3359" y="0"/>
                  </a:lnTo>
                  <a:lnTo>
                    <a:pt x="2799" y="0"/>
                  </a:lnTo>
                  <a:lnTo>
                    <a:pt x="2799" y="2228"/>
                  </a:lnTo>
                  <a:lnTo>
                    <a:pt x="580" y="2228"/>
                  </a:lnTo>
                  <a:lnTo>
                    <a:pt x="58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9FF1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179" name="Group 190"/>
            <p:cNvGrpSpPr>
              <a:grpSpLocks/>
            </p:cNvGrpSpPr>
            <p:nvPr/>
          </p:nvGrpSpPr>
          <p:grpSpPr bwMode="auto">
            <a:xfrm rot="-10702873">
              <a:off x="5091" y="2697"/>
              <a:ext cx="231" cy="481"/>
              <a:chOff x="1488" y="2400"/>
              <a:chExt cx="231" cy="481"/>
            </a:xfrm>
          </p:grpSpPr>
          <p:sp>
            <p:nvSpPr>
              <p:cNvPr id="6185" name="Line 191"/>
              <p:cNvSpPr>
                <a:spLocks noChangeShapeType="1"/>
              </p:cNvSpPr>
              <p:nvPr/>
            </p:nvSpPr>
            <p:spPr bwMode="auto">
              <a:xfrm flipH="1">
                <a:off x="1557" y="2553"/>
                <a:ext cx="48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86" name="Line 192"/>
              <p:cNvSpPr>
                <a:spLocks noChangeShapeType="1"/>
              </p:cNvSpPr>
              <p:nvPr/>
            </p:nvSpPr>
            <p:spPr bwMode="auto">
              <a:xfrm>
                <a:off x="1596" y="2556"/>
                <a:ext cx="48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87" name="AutoShape 193"/>
              <p:cNvSpPr>
                <a:spLocks noChangeArrowheads="1"/>
              </p:cNvSpPr>
              <p:nvPr/>
            </p:nvSpPr>
            <p:spPr bwMode="auto">
              <a:xfrm rot="-6609099">
                <a:off x="1543" y="2705"/>
                <a:ext cx="291" cy="61"/>
              </a:xfrm>
              <a:prstGeom prst="chevron">
                <a:avLst>
                  <a:gd name="adj" fmla="val 11926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188" name="AutoShape 194"/>
              <p:cNvSpPr>
                <a:spLocks noChangeArrowheads="1"/>
              </p:cNvSpPr>
              <p:nvPr/>
            </p:nvSpPr>
            <p:spPr bwMode="auto">
              <a:xfrm rot="6609099" flipH="1">
                <a:off x="1373" y="2704"/>
                <a:ext cx="291" cy="61"/>
              </a:xfrm>
              <a:prstGeom prst="chevron">
                <a:avLst>
                  <a:gd name="adj" fmla="val 11926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189" name="AutoShape 195"/>
              <p:cNvSpPr>
                <a:spLocks noChangeArrowheads="1"/>
              </p:cNvSpPr>
              <p:nvPr/>
            </p:nvSpPr>
            <p:spPr bwMode="auto">
              <a:xfrm>
                <a:off x="1575" y="2400"/>
                <a:ext cx="48" cy="19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6180" name="Text Box 196"/>
            <p:cNvSpPr txBox="1">
              <a:spLocks noChangeArrowheads="1"/>
            </p:cNvSpPr>
            <p:nvPr/>
          </p:nvSpPr>
          <p:spPr bwMode="auto">
            <a:xfrm>
              <a:off x="2064" y="3825"/>
              <a:ext cx="783" cy="53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>
                  <a:latin typeface="Arial Narrow" panose="020B0606020202030204" pitchFamily="34" charset="0"/>
                </a:rPr>
                <a:t>Cytokines</a:t>
              </a:r>
            </a:p>
          </p:txBody>
        </p:sp>
        <p:sp>
          <p:nvSpPr>
            <p:cNvPr id="6181" name="AutoShape 197"/>
            <p:cNvSpPr>
              <a:spLocks noChangeArrowheads="1"/>
            </p:cNvSpPr>
            <p:nvPr/>
          </p:nvSpPr>
          <p:spPr bwMode="auto">
            <a:xfrm>
              <a:off x="2832" y="3582"/>
              <a:ext cx="1536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9519 h 21600"/>
                <a:gd name="T20" fmla="*/ 17269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439" y="0"/>
                  </a:moveTo>
                  <a:lnTo>
                    <a:pt x="11278" y="4875"/>
                  </a:lnTo>
                  <a:lnTo>
                    <a:pt x="15610" y="4875"/>
                  </a:lnTo>
                  <a:lnTo>
                    <a:pt x="15610" y="19526"/>
                  </a:lnTo>
                  <a:lnTo>
                    <a:pt x="0" y="19526"/>
                  </a:lnTo>
                  <a:lnTo>
                    <a:pt x="0" y="21600"/>
                  </a:lnTo>
                  <a:lnTo>
                    <a:pt x="17268" y="21600"/>
                  </a:lnTo>
                  <a:lnTo>
                    <a:pt x="17268" y="4875"/>
                  </a:lnTo>
                  <a:lnTo>
                    <a:pt x="21600" y="4875"/>
                  </a:lnTo>
                  <a:lnTo>
                    <a:pt x="16439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2" name="AutoShape 198"/>
            <p:cNvSpPr>
              <a:spLocks noChangeArrowheads="1"/>
            </p:cNvSpPr>
            <p:nvPr/>
          </p:nvSpPr>
          <p:spPr bwMode="auto">
            <a:xfrm rot="5400000">
              <a:off x="2280" y="3507"/>
              <a:ext cx="336" cy="192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83" name="Text Box 199"/>
            <p:cNvSpPr txBox="1">
              <a:spLocks noChangeArrowheads="1"/>
            </p:cNvSpPr>
            <p:nvPr/>
          </p:nvSpPr>
          <p:spPr bwMode="auto">
            <a:xfrm>
              <a:off x="2837" y="319"/>
              <a:ext cx="1644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>
                  <a:latin typeface="Arial Narrow" panose="020B0606020202030204" pitchFamily="34" charset="0"/>
                </a:rPr>
                <a:t>Antigen-presenting cell</a:t>
              </a:r>
            </a:p>
          </p:txBody>
        </p:sp>
        <p:sp>
          <p:nvSpPr>
            <p:cNvPr id="6184" name="Text Box 200"/>
            <p:cNvSpPr txBox="1">
              <a:spLocks noChangeArrowheads="1"/>
            </p:cNvSpPr>
            <p:nvPr/>
          </p:nvSpPr>
          <p:spPr bwMode="auto">
            <a:xfrm>
              <a:off x="3789" y="3951"/>
              <a:ext cx="121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600" b="1">
                <a:latin typeface="Arial Narrow" panose="020B0606020202030204" pitchFamily="34" charset="0"/>
              </a:endParaRPr>
            </a:p>
          </p:txBody>
        </p:sp>
      </p:grpSp>
      <p:pic>
        <p:nvPicPr>
          <p:cNvPr id="6148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5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65" x="552450" y="5511800"/>
          <p14:tracePt t="2989" x="520700" y="5524500"/>
          <p14:tracePt t="2997" x="469900" y="5556250"/>
          <p14:tracePt t="3005" x="425450" y="5581650"/>
          <p14:tracePt t="3016" x="368300" y="5613400"/>
          <p14:tracePt t="3033" x="387350" y="5651500"/>
          <p14:tracePt t="3050" x="736600" y="5949950"/>
          <p14:tracePt t="3066" x="1187450" y="6578600"/>
          <p14:tracePt t="3117" x="1949450" y="6851650"/>
          <p14:tracePt t="3133" x="2622550" y="6851650"/>
          <p14:tracePt t="3150" x="3314700" y="6616700"/>
          <p14:tracePt t="3167" x="3708400" y="6311900"/>
          <p14:tracePt t="3183" x="3898900" y="5956300"/>
          <p14:tracePt t="3200" x="4032250" y="5651500"/>
          <p14:tracePt t="3217" x="4241800" y="5321300"/>
          <p14:tracePt t="3233" x="4603750" y="4914900"/>
          <p14:tracePt t="3250" x="5073650" y="4483100"/>
          <p14:tracePt t="3267" x="5480050" y="4146550"/>
          <p14:tracePt t="3283" x="5702300" y="3949700"/>
          <p14:tracePt t="3300" x="5829300" y="3854450"/>
          <p14:tracePt t="3316" x="5975350" y="3797300"/>
          <p14:tracePt t="3333" x="6254750" y="3752850"/>
          <p14:tracePt t="3350" x="6343650" y="3765550"/>
          <p14:tracePt t="3367" x="6350000" y="3765550"/>
          <p14:tracePt t="3445" x="6305550" y="3733800"/>
          <p14:tracePt t="3456" x="6191250" y="3695700"/>
          <p14:tracePt t="3466" x="6007100" y="3663950"/>
          <p14:tracePt t="3483" x="5581650" y="3619500"/>
          <p14:tracePt t="3500" x="5130800" y="3638550"/>
          <p14:tracePt t="3517" x="4768850" y="3727450"/>
          <p14:tracePt t="3533" x="4565650" y="3771900"/>
          <p14:tracePt t="3550" x="4438650" y="3790950"/>
          <p14:tracePt t="3567" x="4432300" y="3790950"/>
          <p14:tracePt t="3622" x="4425950" y="3803650"/>
          <p14:tracePt t="3630" x="4425950" y="3810000"/>
          <p14:tracePt t="3640" x="4425950" y="3822700"/>
          <p14:tracePt t="3650" x="4413250" y="3835400"/>
          <p14:tracePt t="3666" x="4394200" y="3848100"/>
          <p14:tracePt t="3683" x="4343400" y="3860800"/>
          <p14:tracePt t="3700" x="4229100" y="3873500"/>
          <p14:tracePt t="3717" x="4184650" y="3873500"/>
          <p14:tracePt t="3733" x="4178300" y="3873500"/>
          <p14:tracePt t="3950" x="4171950" y="3873500"/>
          <p14:tracePt t="3974" x="4171950" y="3867150"/>
          <p14:tracePt t="3983" x="4171950" y="3860800"/>
          <p14:tracePt t="4000" x="4171950" y="3835400"/>
          <p14:tracePt t="4017" x="4171950" y="3822700"/>
          <p14:tracePt t="4033" x="4184650" y="3790950"/>
          <p14:tracePt t="4050" x="4191000" y="3771900"/>
          <p14:tracePt t="4067" x="4210050" y="3740150"/>
          <p14:tracePt t="4083" x="4235450" y="3708400"/>
          <p14:tracePt t="4100" x="4254500" y="3683000"/>
          <p14:tracePt t="4117" x="4267200" y="3657600"/>
          <p14:tracePt t="4133" x="4267200" y="3644900"/>
          <p14:tracePt t="4198" x="4267200" y="363855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3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r>
              <a:rPr lang="cs-CZ" altLang="cs-CZ" smtClean="0"/>
              <a:t>Innate lymphoid cells (ILC)</a:t>
            </a:r>
            <a:endParaRPr lang="en-GB" altLang="cs-CZ" smtClean="0"/>
          </a:p>
        </p:txBody>
      </p:sp>
      <p:sp>
        <p:nvSpPr>
          <p:cNvPr id="40963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Vznikají ze společného lymfoidního prekurzoru.</a:t>
            </a:r>
          </a:p>
          <a:p>
            <a:r>
              <a:rPr lang="cs-CZ" altLang="cs-CZ" smtClean="0"/>
              <a:t>Nemají antigen-specifické receptory.</a:t>
            </a:r>
          </a:p>
          <a:p>
            <a:r>
              <a:rPr lang="cs-CZ" altLang="cs-CZ" smtClean="0"/>
              <a:t>Nejsou aktivovány v lymfoidních orgánech ale  přímo v tkáních ( kůže, sliznice…).</a:t>
            </a:r>
          </a:p>
          <a:p>
            <a:r>
              <a:rPr lang="cs-CZ" altLang="cs-CZ" smtClean="0"/>
              <a:t>Po různých aktivačních stimulech produkují řadu cytokinů.</a:t>
            </a:r>
          </a:p>
          <a:p>
            <a:r>
              <a:rPr lang="cs-CZ" altLang="cs-CZ" smtClean="0"/>
              <a:t>Odpověď je rychlá, nedochází ke klonální expanzi. </a:t>
            </a:r>
            <a:endParaRPr lang="en-GB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8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846" x="2216150" y="3333750"/>
          <p14:tracePt t="15854" x="2540000" y="3257550"/>
          <p14:tracePt t="15866" x="3035300" y="3130550"/>
          <p14:tracePt t="15883" x="4184650" y="2965450"/>
          <p14:tracePt t="15900" x="5295900" y="2838450"/>
          <p14:tracePt t="15917" x="5676900" y="2794000"/>
          <p14:tracePt t="15934" x="5689600" y="2787650"/>
          <p14:tracePt t="15966" x="5689600" y="2781300"/>
          <p14:tracePt t="15974" x="5676900" y="2781300"/>
          <p14:tracePt t="15983" x="5638800" y="2787650"/>
          <p14:tracePt t="16000" x="5556250" y="2876550"/>
          <p14:tracePt t="16017" x="5492750" y="2997200"/>
          <p14:tracePt t="16033" x="5441950" y="3149600"/>
          <p14:tracePt t="16050" x="5416550" y="3270250"/>
          <p14:tracePt t="16066" x="5410200" y="3352800"/>
          <p14:tracePt t="16083" x="5422900" y="3378200"/>
          <p14:tracePt t="16100" x="5467350" y="3390900"/>
          <p14:tracePt t="16117" x="5619750" y="3365500"/>
          <p14:tracePt t="16133" x="5676900" y="3340100"/>
          <p14:tracePt t="16150" x="5778500" y="3206750"/>
          <p14:tracePt t="16166" x="5791200" y="3079750"/>
          <p14:tracePt t="16183" x="5740400" y="2940050"/>
          <p14:tracePt t="16200" x="5588000" y="2806700"/>
          <p14:tracePt t="16216" x="5314950" y="2692400"/>
          <p14:tracePt t="16233" x="5168900" y="2686050"/>
          <p14:tracePt t="16249" x="5060950" y="2736850"/>
          <p14:tracePt t="16266" x="4972050" y="2851150"/>
          <p14:tracePt t="16283" x="4908550" y="3003550"/>
          <p14:tracePt t="16299" x="4889500" y="3092450"/>
          <p14:tracePt t="16316" x="4876800" y="3162300"/>
          <p14:tracePt t="16333" x="4876800" y="3175000"/>
          <p14:tracePt t="16350" x="4876800" y="3187700"/>
          <p14:tracePt t="16406" x="4883150" y="31813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Innate lymphoid cells (ILC)</a:t>
            </a:r>
            <a:endParaRPr lang="en-GB" altLang="cs-CZ" smtClean="0"/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NK buňky – tvorba IFN-</a:t>
            </a:r>
            <a:r>
              <a:rPr lang="cs-CZ" altLang="cs-CZ" smtClean="0">
                <a:latin typeface="Symbol" panose="05050102010706020507" pitchFamily="18" charset="2"/>
              </a:rPr>
              <a:t>g</a:t>
            </a:r>
            <a:r>
              <a:rPr lang="cs-CZ" altLang="cs-CZ" smtClean="0"/>
              <a:t>, TNF-</a:t>
            </a:r>
            <a:r>
              <a:rPr lang="cs-CZ" altLang="cs-CZ" smtClean="0">
                <a:latin typeface="Symbol" panose="05050102010706020507" pitchFamily="18" charset="2"/>
              </a:rPr>
              <a:t>a</a:t>
            </a:r>
          </a:p>
          <a:p>
            <a:r>
              <a:rPr lang="cs-CZ" altLang="cs-CZ" smtClean="0"/>
              <a:t>ILC1 – transkripční faktor T-bet, produkce IFN-</a:t>
            </a:r>
            <a:r>
              <a:rPr lang="cs-CZ" altLang="cs-CZ" smtClean="0">
                <a:latin typeface="Symbol" panose="05050102010706020507" pitchFamily="18" charset="2"/>
              </a:rPr>
              <a:t>g</a:t>
            </a:r>
            <a:r>
              <a:rPr lang="cs-CZ" altLang="cs-CZ" smtClean="0"/>
              <a:t>, TNF-</a:t>
            </a:r>
            <a:r>
              <a:rPr lang="cs-CZ" altLang="cs-CZ" smtClean="0">
                <a:latin typeface="Symbol" panose="05050102010706020507" pitchFamily="18" charset="2"/>
              </a:rPr>
              <a:t>a</a:t>
            </a:r>
            <a:r>
              <a:rPr lang="cs-CZ" altLang="cs-CZ" smtClean="0"/>
              <a:t> (analog TH1)</a:t>
            </a:r>
          </a:p>
          <a:p>
            <a:r>
              <a:rPr lang="cs-CZ" altLang="cs-CZ" smtClean="0"/>
              <a:t>ILC2 – transkripční faktor GATA3, produkce IL-5, IL-13, IL-6 ( analog Th2)</a:t>
            </a:r>
          </a:p>
          <a:p>
            <a:r>
              <a:rPr lang="cs-CZ" altLang="cs-CZ" smtClean="0"/>
              <a:t>ILC3 – transkripční faktor ROR</a:t>
            </a:r>
            <a:r>
              <a:rPr lang="cs-CZ" altLang="cs-CZ" smtClean="0">
                <a:latin typeface="Symbol" panose="05050102010706020507" pitchFamily="18" charset="2"/>
              </a:rPr>
              <a:t>g</a:t>
            </a:r>
            <a:r>
              <a:rPr lang="cs-CZ" altLang="cs-CZ" smtClean="0"/>
              <a:t>C, tvorba IL-17, IL-22 (analog Th17)</a:t>
            </a:r>
            <a:endParaRPr lang="en-GB" altLang="cs-CZ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0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Innate Lymphoid Cells</a:t>
            </a:r>
            <a:endParaRPr lang="en-GB" altLang="cs-CZ" smtClean="0"/>
          </a:p>
        </p:txBody>
      </p:sp>
      <p:pic>
        <p:nvPicPr>
          <p:cNvPr id="4301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844675"/>
            <a:ext cx="8688388" cy="4046538"/>
          </a:xfrm>
        </p:spPr>
      </p:pic>
      <p:sp>
        <p:nvSpPr>
          <p:cNvPr id="43012" name="TextovéPole 4"/>
          <p:cNvSpPr txBox="1">
            <a:spLocks noChangeArrowheads="1"/>
          </p:cNvSpPr>
          <p:nvPr/>
        </p:nvSpPr>
        <p:spPr bwMode="auto">
          <a:xfrm>
            <a:off x="4787900" y="6524625"/>
            <a:ext cx="42719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/>
              <a:t>Gérard E. et al,</a:t>
            </a:r>
            <a:r>
              <a:rPr lang="cs-CZ" altLang="cs-CZ" sz="1200" i="1"/>
              <a:t>Science </a:t>
            </a:r>
            <a:r>
              <a:rPr lang="cs-CZ" altLang="cs-CZ" sz="1200"/>
              <a:t>2015:Vol. 348, Issue 6237, aaa6566</a:t>
            </a:r>
            <a:r>
              <a:rPr lang="cs-CZ" altLang="cs-CZ" sz="1800"/>
              <a:t/>
            </a:r>
            <a:br>
              <a:rPr lang="cs-CZ" altLang="cs-CZ" sz="1800"/>
            </a:br>
            <a:endParaRPr lang="en-GB" altLang="cs-CZ" sz="180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4" x="4838700" y="3181350"/>
          <p14:tracePt t="1192" x="4724400" y="3181350"/>
          <p14:tracePt t="1201" x="4591050" y="3162300"/>
          <p14:tracePt t="1214" x="4413250" y="3155950"/>
          <p14:tracePt t="1231" x="4171950" y="3105150"/>
          <p14:tracePt t="1247" x="4165600" y="3105150"/>
          <p14:tracePt t="1367" x="4356100" y="3105150"/>
          <p14:tracePt t="1375" x="4927600" y="3124200"/>
          <p14:tracePt t="1384" x="5499100" y="3213100"/>
          <p14:tracePt t="1397" x="5899150" y="3251200"/>
          <p14:tracePt t="1414" x="6369050" y="3302000"/>
          <p14:tracePt t="1431" x="6489700" y="3359150"/>
          <p14:tracePt t="1447" x="6489700" y="3365500"/>
          <p14:tracePt t="1463" x="6489700" y="3441700"/>
          <p14:tracePt t="1480" x="6407150" y="3511550"/>
          <p14:tracePt t="1497" x="6286500" y="3556000"/>
          <p14:tracePt t="1513" x="6121400" y="3581400"/>
          <p14:tracePt t="1530" x="5867400" y="3581400"/>
          <p14:tracePt t="1547" x="5473700" y="3581400"/>
          <p14:tracePt t="1564" x="4883150" y="3505200"/>
          <p14:tracePt t="1580" x="4305300" y="3346450"/>
          <p14:tracePt t="1597" x="3765550" y="3175000"/>
          <p14:tracePt t="1614" x="3448050" y="3060700"/>
          <p14:tracePt t="1631" x="3276600" y="2984500"/>
          <p14:tracePt t="1647" x="3194050" y="2927350"/>
          <p14:tracePt t="1663" x="3092450" y="2851150"/>
          <p14:tracePt t="1680" x="2997200" y="2794000"/>
          <p14:tracePt t="1697" x="2863850" y="2755900"/>
          <p14:tracePt t="1713" x="2660650" y="2724150"/>
          <p14:tracePt t="1730" x="2362200" y="2724150"/>
          <p14:tracePt t="1747" x="2032000" y="2724150"/>
          <p14:tracePt t="1763" x="1828800" y="2806700"/>
          <p14:tracePt t="1780" x="1733550" y="2889250"/>
          <p14:tracePt t="1797" x="1708150" y="2933700"/>
          <p14:tracePt t="1814" x="1701800" y="2984500"/>
          <p14:tracePt t="1831" x="1758950" y="3111500"/>
          <p14:tracePt t="1847" x="1828800" y="3162300"/>
          <p14:tracePt t="1863" x="2178050" y="3282950"/>
          <p14:tracePt t="1880" x="2330450" y="3308350"/>
          <p14:tracePt t="1897" x="2419350" y="3308350"/>
          <p14:tracePt t="1914" x="2476500" y="3308350"/>
          <p14:tracePt t="1930" x="2552700" y="3270250"/>
          <p14:tracePt t="1947" x="2597150" y="3232150"/>
          <p14:tracePt t="1964" x="2616200" y="3149600"/>
          <p14:tracePt t="1980" x="2616200" y="3079750"/>
          <p14:tracePt t="1997" x="2603500" y="3009900"/>
          <p14:tracePt t="2014" x="2597150" y="2984500"/>
          <p14:tracePt t="2047" x="2590800" y="2984500"/>
          <p14:tracePt t="14368" x="2590800" y="2978150"/>
          <p14:tracePt t="14376" x="2590800" y="2965450"/>
          <p14:tracePt t="14386" x="2590800" y="2952750"/>
          <p14:tracePt t="14397" x="2590800" y="2946400"/>
          <p14:tracePt t="14413" x="2590800" y="2940050"/>
          <p14:tracePt t="14431" x="2578100" y="2946400"/>
          <p14:tracePt t="14447" x="2533650" y="3003550"/>
          <p14:tracePt t="14463" x="2413000" y="3257550"/>
          <p14:tracePt t="14480" x="2381250" y="3409950"/>
          <p14:tracePt t="14497" x="2368550" y="3556000"/>
          <p14:tracePt t="14513" x="2374900" y="3740150"/>
          <p14:tracePt t="14530" x="2406650" y="3924300"/>
          <p14:tracePt t="14547" x="2406650" y="4057650"/>
          <p14:tracePt t="14563" x="2406650" y="4197350"/>
          <p14:tracePt t="14580" x="2406650" y="4337050"/>
          <p14:tracePt t="14597" x="2457450" y="4470400"/>
          <p14:tracePt t="14614" x="2495550" y="4552950"/>
          <p14:tracePt t="14631" x="2635250" y="4572000"/>
          <p14:tracePt t="14648" x="2755900" y="4565650"/>
          <p14:tracePt t="14664" x="2857500" y="4483100"/>
          <p14:tracePt t="14680" x="2882900" y="4368800"/>
          <p14:tracePt t="14697" x="2882900" y="4203700"/>
          <p14:tracePt t="14714" x="2800350" y="3911600"/>
          <p14:tracePt t="14731" x="2635250" y="3524250"/>
          <p14:tracePt t="14747" x="2463800" y="3155950"/>
          <p14:tracePt t="14764" x="2330450" y="2895600"/>
          <p14:tracePt t="14780" x="2254250" y="2705100"/>
          <p14:tracePt t="14797" x="2216150" y="2578100"/>
          <p14:tracePt t="14814" x="2216150" y="2501900"/>
          <p14:tracePt t="14831" x="2216150" y="2438400"/>
          <p14:tracePt t="14847" x="2216150" y="2419350"/>
          <p14:tracePt t="14864" x="2292350" y="2349500"/>
          <p14:tracePt t="14881" x="2349500" y="2317750"/>
          <p14:tracePt t="14897" x="2444750" y="2298700"/>
          <p14:tracePt t="14914" x="2552700" y="2298700"/>
          <p14:tracePt t="14930" x="2679700" y="2355850"/>
          <p14:tracePt t="14947" x="2774950" y="2413000"/>
          <p14:tracePt t="14964" x="2844800" y="2508250"/>
          <p14:tracePt t="14980" x="2895600" y="2628900"/>
          <p14:tracePt t="14997" x="2927350" y="2800350"/>
          <p14:tracePt t="15014" x="2927350" y="2978150"/>
          <p14:tracePt t="15030" x="2927350" y="3175000"/>
          <p14:tracePt t="15047" x="2870200" y="3359150"/>
          <p14:tracePt t="15047" x="2832100" y="3454400"/>
          <p14:tracePt t="15063" x="2730500" y="3613150"/>
          <p14:tracePt t="15080" x="2641600" y="3759200"/>
          <p14:tracePt t="15097" x="2559050" y="3905250"/>
          <p14:tracePt t="15114" x="2501900" y="4006850"/>
          <p14:tracePt t="15130" x="2457450" y="4057650"/>
          <p14:tracePt t="15147" x="2432050" y="4083050"/>
          <p14:tracePt t="15164" x="2419350" y="4089400"/>
          <p14:tracePt t="15168" x="2413000" y="4089400"/>
          <p14:tracePt t="15197" x="2400300" y="4089400"/>
          <p14:tracePt t="15214" x="2393950" y="4089400"/>
          <p14:tracePt t="15231" x="2374900" y="4095750"/>
          <p14:tracePt t="15247" x="2368550" y="4102100"/>
          <p14:tracePt t="15263" x="2336800" y="4140200"/>
          <p14:tracePt t="15280" x="2324100" y="4216400"/>
          <p14:tracePt t="15297" x="2324100" y="4311650"/>
          <p14:tracePt t="15314" x="2324100" y="4451350"/>
          <p14:tracePt t="15330" x="2374900" y="4610100"/>
          <p14:tracePt t="15347" x="2432050" y="4749800"/>
          <p14:tracePt t="15364" x="2457450" y="4870450"/>
          <p14:tracePt t="15380" x="2495550" y="4965700"/>
          <p14:tracePt t="15397" x="2527300" y="5048250"/>
          <p14:tracePt t="15414" x="2546350" y="5092700"/>
          <p14:tracePt t="15431" x="2578100" y="5143500"/>
          <p14:tracePt t="15447" x="2590800" y="5156200"/>
          <p14:tracePt t="15463" x="2590800" y="5162550"/>
          <p14:tracePt t="15520" x="2590800" y="5149850"/>
          <p14:tracePt t="15528" x="2578100" y="5111750"/>
          <p14:tracePt t="15536" x="2514600" y="5054600"/>
          <p14:tracePt t="15547" x="2425700" y="4984750"/>
          <p14:tracePt t="15564" x="2241550" y="4832350"/>
          <p14:tracePt t="15580" x="2127250" y="4660900"/>
          <p14:tracePt t="15597" x="1993900" y="4425950"/>
          <p14:tracePt t="15614" x="1892300" y="4248150"/>
          <p14:tracePt t="15631" x="1784350" y="4019550"/>
          <p14:tracePt t="15648" x="1739900" y="3911600"/>
          <p14:tracePt t="15664" x="1708150" y="3829050"/>
          <p14:tracePt t="15681" x="1708150" y="3797300"/>
          <p14:tracePt t="15697" x="1708150" y="3740150"/>
          <p14:tracePt t="15714" x="1733550" y="3702050"/>
          <p14:tracePt t="15731" x="1771650" y="3663950"/>
          <p14:tracePt t="15747" x="1835150" y="3625850"/>
          <p14:tracePt t="15764" x="1879600" y="3600450"/>
          <p14:tracePt t="15781" x="1917700" y="3581400"/>
          <p14:tracePt t="15856" x="1917700" y="3594100"/>
          <p14:tracePt t="15864" x="1917700" y="3606800"/>
          <p14:tracePt t="15872" x="1917700" y="3625850"/>
          <p14:tracePt t="15880" x="1917700" y="3638550"/>
          <p14:tracePt t="15897" x="1898650" y="3689350"/>
          <p14:tracePt t="15914" x="1866900" y="3752850"/>
          <p14:tracePt t="15930" x="1828800" y="3816350"/>
          <p14:tracePt t="15947" x="1809750" y="3860800"/>
          <p14:tracePt t="15964" x="1797050" y="3930650"/>
          <p14:tracePt t="15981" x="1784350" y="3975100"/>
          <p14:tracePt t="15997" x="1778000" y="4019550"/>
          <p14:tracePt t="16014" x="1778000" y="4051300"/>
          <p14:tracePt t="16031" x="1778000" y="4095750"/>
          <p14:tracePt t="16048" x="1778000" y="4152900"/>
          <p14:tracePt t="16064" x="1822450" y="4235450"/>
          <p14:tracePt t="16080" x="1860550" y="4286250"/>
          <p14:tracePt t="16097" x="1905000" y="4337050"/>
          <p14:tracePt t="16114" x="1962150" y="4400550"/>
          <p14:tracePt t="16131" x="2019300" y="4489450"/>
          <p14:tracePt t="16147" x="2057400" y="4565650"/>
          <p14:tracePt t="16164" x="2108200" y="4629150"/>
          <p14:tracePt t="16169" x="2114550" y="4667250"/>
          <p14:tracePt t="16180" x="2127250" y="4711700"/>
          <p14:tracePt t="16197" x="2146300" y="4800600"/>
          <p14:tracePt t="16214" x="2146300" y="4883150"/>
          <p14:tracePt t="16231" x="2146300" y="4984750"/>
          <p14:tracePt t="16248" x="2133600" y="5022850"/>
          <p14:tracePt t="16264" x="2108200" y="5054600"/>
          <p14:tracePt t="16280" x="2089150" y="5073650"/>
          <p14:tracePt t="16297" x="2076450" y="5086350"/>
          <p14:tracePt t="16314" x="2070100" y="5086350"/>
          <p14:tracePt t="16330" x="2063750" y="5086350"/>
          <p14:tracePt t="16347" x="2038350" y="5086350"/>
          <p14:tracePt t="16364" x="2006600" y="5086350"/>
          <p14:tracePt t="16381" x="1993900" y="5086350"/>
          <p14:tracePt t="16397" x="1981200" y="5092700"/>
          <p14:tracePt t="16413" x="1974850" y="5092700"/>
          <p14:tracePt t="16431" x="1974850" y="5137150"/>
          <p14:tracePt t="16447" x="2006600" y="5187950"/>
          <p14:tracePt t="16463" x="2063750" y="5232400"/>
          <p14:tracePt t="16480" x="2127250" y="5276850"/>
          <p14:tracePt t="16497" x="2165350" y="5289550"/>
          <p14:tracePt t="16513" x="2171700" y="5295900"/>
          <p14:tracePt t="16575" x="2139950" y="5295900"/>
          <p14:tracePt t="16585" x="2095500" y="5289550"/>
          <p14:tracePt t="16592" x="2076450" y="5276850"/>
          <p14:tracePt t="16601" x="2057400" y="5270500"/>
          <p14:tracePt t="16614" x="2044700" y="5270500"/>
          <p14:tracePt t="16631" x="2025650" y="5257800"/>
          <p14:tracePt t="16832" x="2019300" y="5257800"/>
          <p14:tracePt t="16849" x="2019300" y="5251450"/>
          <p14:tracePt t="16856" x="2025650" y="5245100"/>
          <p14:tracePt t="16872" x="2025650" y="5238750"/>
          <p14:tracePt t="16880" x="2025650" y="5226050"/>
          <p14:tracePt t="16897" x="2025650" y="5181600"/>
          <p14:tracePt t="16914" x="2025650" y="5073650"/>
          <p14:tracePt t="16930" x="2025650" y="4902200"/>
          <p14:tracePt t="16947" x="2025650" y="4730750"/>
          <p14:tracePt t="16964" x="2025650" y="4521200"/>
          <p14:tracePt t="16980" x="2025650" y="4356100"/>
          <p14:tracePt t="16997" x="2012950" y="4210050"/>
          <p14:tracePt t="17014" x="2006600" y="4095750"/>
          <p14:tracePt t="17031" x="2006600" y="4000500"/>
          <p14:tracePt t="17048" x="2006600" y="3911600"/>
          <p14:tracePt t="17064" x="2006600" y="3854450"/>
          <p14:tracePt t="17081" x="2006600" y="3848100"/>
          <p14:tracePt t="17240" x="2006600" y="3841750"/>
          <p14:tracePt t="17368" x="1993900" y="3854450"/>
          <p14:tracePt t="17376" x="1993900" y="3873500"/>
          <p14:tracePt t="17386" x="1974850" y="3892550"/>
          <p14:tracePt t="17397" x="1962150" y="3917950"/>
          <p14:tracePt t="17413" x="1962150" y="3943350"/>
          <p14:tracePt t="17430" x="1949450" y="3962400"/>
          <p14:tracePt t="17447" x="1949450" y="3975100"/>
          <p14:tracePt t="18376" x="1962150" y="3975100"/>
          <p14:tracePt t="18384" x="1974850" y="3962400"/>
          <p14:tracePt t="18402" x="1981200" y="3962400"/>
          <p14:tracePt t="18413" x="1987550" y="3956050"/>
          <p14:tracePt t="18430" x="1993900" y="3943350"/>
          <p14:tracePt t="18447" x="1993900" y="3937000"/>
          <p14:tracePt t="18463" x="1993900" y="3905250"/>
          <p14:tracePt t="18480" x="1955800" y="3886200"/>
          <p14:tracePt t="18497" x="1873250" y="3879850"/>
          <p14:tracePt t="18513" x="1809750" y="3867150"/>
          <p14:tracePt t="18530" x="1778000" y="3867150"/>
          <p14:tracePt t="18547" x="1746250" y="3867150"/>
          <p14:tracePt t="18563" x="1708150" y="3892550"/>
          <p14:tracePt t="18580" x="1670050" y="3956050"/>
          <p14:tracePt t="18598" x="1663700" y="4000500"/>
          <p14:tracePt t="18614" x="1663700" y="4019550"/>
          <p14:tracePt t="18630" x="1676400" y="4044950"/>
          <p14:tracePt t="18647" x="1682750" y="4044950"/>
          <p14:tracePt t="18664" x="1708150" y="4044950"/>
          <p14:tracePt t="18680" x="1727200" y="4044950"/>
          <p14:tracePt t="18697" x="1752600" y="4038600"/>
          <p14:tracePt t="18713" x="1758950" y="4013200"/>
          <p14:tracePt t="18730" x="1758950" y="3987800"/>
          <p14:tracePt t="18747" x="1758950" y="3956050"/>
          <p14:tracePt t="19391" x="1758950" y="3949700"/>
          <p14:tracePt t="19439" x="1758950" y="3943350"/>
          <p14:tracePt t="19479" x="1765300" y="3943350"/>
          <p14:tracePt t="20495" x="1771650" y="3943350"/>
          <p14:tracePt t="20502" x="1803400" y="3994150"/>
          <p14:tracePt t="20513" x="1841500" y="4064000"/>
          <p14:tracePt t="20530" x="1911350" y="4222750"/>
          <p14:tracePt t="20547" x="1987550" y="4356100"/>
          <p14:tracePt t="20563" x="2038350" y="4483100"/>
          <p14:tracePt t="20580" x="2089150" y="4603750"/>
          <p14:tracePt t="20597" x="2139950" y="4768850"/>
          <p14:tracePt t="20613" x="2171700" y="4953000"/>
          <p14:tracePt t="20630" x="2190750" y="5105400"/>
          <p14:tracePt t="20647" x="2209800" y="5232400"/>
          <p14:tracePt t="20663" x="2222500" y="5372100"/>
          <p14:tracePt t="20680" x="2222500" y="5429250"/>
          <p14:tracePt t="20697" x="2222500" y="5448300"/>
          <p14:tracePt t="20713" x="2222500" y="5454650"/>
          <p14:tracePt t="20911" x="2228850" y="5461000"/>
          <p14:tracePt t="20918" x="2235200" y="5461000"/>
          <p14:tracePt t="20927" x="2235200" y="5441950"/>
          <p14:tracePt t="20943" x="2235200" y="5435600"/>
          <p14:tracePt t="20952" x="2235200" y="5416550"/>
          <p14:tracePt t="21007" x="2235200" y="5410200"/>
          <p14:tracePt t="21111" x="2235200" y="5403850"/>
          <p14:tracePt t="21136" x="2235200" y="5397500"/>
          <p14:tracePt t="21159" x="2235200" y="5391150"/>
          <p14:tracePt t="21175" x="2235200" y="5384800"/>
          <p14:tracePt t="21207" x="2235200" y="5378450"/>
          <p14:tracePt t="21218" x="2235200" y="5372100"/>
          <p14:tracePt t="21897" x="2228850" y="5372100"/>
          <p14:tracePt t="21905" x="2216150" y="5372100"/>
          <p14:tracePt t="21914" x="2203450" y="5365750"/>
          <p14:tracePt t="21931" x="2171700" y="5353050"/>
          <p14:tracePt t="21947" x="2127250" y="5334000"/>
          <p14:tracePt t="21964" x="2082800" y="5308600"/>
          <p14:tracePt t="21980" x="2025650" y="5289550"/>
          <p14:tracePt t="21997" x="1968500" y="5264150"/>
          <p14:tracePt t="22013" x="1936750" y="5245100"/>
          <p14:tracePt t="22031" x="1911350" y="5232400"/>
          <p14:tracePt t="22047" x="1892300" y="5213350"/>
          <p14:tracePt t="22064" x="1885950" y="5207000"/>
          <p14:tracePt t="22080" x="1885950" y="5187950"/>
          <p14:tracePt t="22097" x="1885950" y="5162550"/>
          <p14:tracePt t="22113" x="1885950" y="5130800"/>
          <p14:tracePt t="22130" x="1879600" y="5105400"/>
          <p14:tracePt t="22147" x="1879600" y="5086350"/>
          <p14:tracePt t="22163" x="1873250" y="5080000"/>
          <p14:tracePt t="23049" x="1873250" y="50736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71463"/>
            <a:ext cx="7839075" cy="1176337"/>
          </a:xfrm>
        </p:spPr>
        <p:txBody>
          <a:bodyPr/>
          <a:lstStyle/>
          <a:p>
            <a:pPr eaLnBrk="1" hangingPunct="1"/>
            <a:r>
              <a:rPr lang="cs-CZ" altLang="en-US" smtClean="0"/>
              <a:t>Přirození zabíječi (NK buňky)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68475"/>
            <a:ext cx="8053387" cy="4181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mtClean="0"/>
              <a:t>Pocházejí z non-T, non-B lymfocytární linie.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Morfologicky se jedná o velké granulované lymfocyty (LGL).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Rozpoznání cílových buněk je antigen-nespecifické, cílovými jsou zejména nádorové </a:t>
            </a:r>
            <a:br>
              <a:rPr lang="cs-CZ" altLang="en-US" smtClean="0"/>
            </a:br>
            <a:r>
              <a:rPr lang="cs-CZ" altLang="en-US" smtClean="0"/>
              <a:t>a viry-infikované buňky.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Napadeny jsou zejména buňky se sníženou expresí HLA-I molekul.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Cytotoxickými mechanismy jsou perforin a indukce apoptózy.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Jsou důležitým zdrojem řady cytokinů.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47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096" x="1873250" y="5067300"/>
          <p14:tracePt t="79105" x="1873250" y="5054600"/>
          <p14:tracePt t="79113" x="1873250" y="5041900"/>
          <p14:tracePt t="79125" x="1866900" y="5029200"/>
          <p14:tracePt t="79248" x="1873250" y="5029200"/>
          <p14:tracePt t="79256" x="1943100" y="5041900"/>
          <p14:tracePt t="79264" x="2032000" y="5067300"/>
          <p14:tracePt t="79274" x="2089150" y="5080000"/>
          <p14:tracePt t="79291" x="2127250" y="5035550"/>
          <p14:tracePt t="79308" x="1708150" y="4318000"/>
          <p14:tracePt t="79325" x="844550" y="3282950"/>
          <p14:tracePt t="8336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Subpopulace </a:t>
            </a:r>
            <a:r>
              <a:rPr lang="cs-CZ" altLang="en-US" b="1" smtClean="0"/>
              <a:t>CD4+ lymfocytů</a:t>
            </a:r>
            <a:endParaRPr lang="en-GB" altLang="en-US" b="1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263" y="1484313"/>
            <a:ext cx="8567737" cy="418147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GB" altLang="en-US" sz="2400" b="1" smtClean="0"/>
              <a:t>T</a:t>
            </a:r>
            <a:r>
              <a:rPr lang="en-GB" altLang="en-US" sz="2400" b="1" baseline="-25000" smtClean="0"/>
              <a:t>h</a:t>
            </a:r>
            <a:r>
              <a:rPr lang="en-GB" altLang="en-US" sz="2400" b="1" smtClean="0"/>
              <a:t>1 lymfocyty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Produkce IFN-</a:t>
            </a:r>
            <a:r>
              <a:rPr lang="en-GB" altLang="en-US" sz="2400" smtClean="0">
                <a:latin typeface="Symbol" panose="05050102010706020507" pitchFamily="18" charset="2"/>
              </a:rPr>
              <a:t>g</a:t>
            </a:r>
            <a:r>
              <a:rPr lang="en-GB" altLang="en-US" sz="2400" smtClean="0"/>
              <a:t>, IL-2, IL-3, 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Stimulují funkci makrofágů, působí prozánětlivě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Účast v patogenezi např. SM , Crohnovy choroby</a:t>
            </a:r>
          </a:p>
          <a:p>
            <a:pPr eaLnBrk="1" hangingPunct="1">
              <a:lnSpc>
                <a:spcPct val="70000"/>
              </a:lnSpc>
            </a:pPr>
            <a:r>
              <a:rPr lang="en-GB" altLang="en-US" sz="2400" b="1" smtClean="0"/>
              <a:t>T</a:t>
            </a:r>
            <a:r>
              <a:rPr lang="en-GB" altLang="en-US" sz="2400" b="1" baseline="-25000" smtClean="0"/>
              <a:t>h</a:t>
            </a:r>
            <a:r>
              <a:rPr lang="en-GB" altLang="en-US" sz="2400" b="1" smtClean="0"/>
              <a:t>2 lymfocyty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Produkce IL-3, IL-4, IL-5, IL-6, IL-10, IL-13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Stimulují produkci protilátek, včetně IgE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Účast v patogenezi např. atopických chorob</a:t>
            </a:r>
          </a:p>
          <a:p>
            <a:pPr eaLnBrk="1" hangingPunct="1">
              <a:lnSpc>
                <a:spcPct val="70000"/>
              </a:lnSpc>
            </a:pPr>
            <a:r>
              <a:rPr lang="en-GB" altLang="en-US" sz="2400" b="1" smtClean="0"/>
              <a:t>T</a:t>
            </a:r>
            <a:r>
              <a:rPr lang="en-GB" altLang="en-US" sz="2400" b="1" baseline="-25000" smtClean="0"/>
              <a:t>h</a:t>
            </a:r>
            <a:r>
              <a:rPr lang="cs-CZ" altLang="en-US" sz="2400" b="1" smtClean="0"/>
              <a:t>17</a:t>
            </a:r>
            <a:r>
              <a:rPr lang="en-GB" altLang="en-US" sz="2400" b="1" smtClean="0"/>
              <a:t> lymfocyty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Produkce  </a:t>
            </a:r>
            <a:r>
              <a:rPr lang="cs-CZ" altLang="en-US" sz="2400" smtClean="0"/>
              <a:t>IL-17</a:t>
            </a:r>
            <a:endParaRPr lang="en-GB" altLang="en-US" sz="2400" smtClean="0">
              <a:latin typeface="Symbol" panose="05050102010706020507" pitchFamily="18" charset="2"/>
            </a:endParaRPr>
          </a:p>
          <a:p>
            <a:pPr lvl="1" eaLnBrk="1" hangingPunct="1">
              <a:lnSpc>
                <a:spcPct val="70000"/>
              </a:lnSpc>
            </a:pPr>
            <a:r>
              <a:rPr lang="cs-CZ" altLang="en-US" sz="2400" smtClean="0"/>
              <a:t>Důležité v obraně proti infekcím.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sz="2400" smtClean="0"/>
              <a:t>Hrají důležitou roli při chronických zánětlivých procesech.</a:t>
            </a:r>
          </a:p>
          <a:p>
            <a:pPr eaLnBrk="1" hangingPunct="1">
              <a:lnSpc>
                <a:spcPct val="70000"/>
              </a:lnSpc>
            </a:pPr>
            <a:r>
              <a:rPr lang="cs-CZ" altLang="en-US" sz="2400" b="1" smtClean="0"/>
              <a:t>T</a:t>
            </a:r>
            <a:r>
              <a:rPr lang="cs-CZ" altLang="en-US" sz="2400" b="1" baseline="-25000" smtClean="0"/>
              <a:t>h</a:t>
            </a:r>
            <a:r>
              <a:rPr lang="cs-CZ" altLang="en-US" sz="2400" b="1" smtClean="0"/>
              <a:t>9,T</a:t>
            </a:r>
            <a:r>
              <a:rPr lang="cs-CZ" altLang="en-US" sz="2400" b="1" baseline="-25000" smtClean="0"/>
              <a:t>h</a:t>
            </a:r>
            <a:r>
              <a:rPr lang="cs-CZ" altLang="en-US" sz="2400" b="1" smtClean="0"/>
              <a:t>22 lymfocyty</a:t>
            </a:r>
          </a:p>
          <a:p>
            <a:pPr eaLnBrk="1" hangingPunct="1">
              <a:lnSpc>
                <a:spcPct val="70000"/>
              </a:lnSpc>
            </a:pPr>
            <a:r>
              <a:rPr lang="cs-CZ" altLang="en-US" sz="2400" b="1" smtClean="0"/>
              <a:t>Regulační T-lymfocyty</a:t>
            </a:r>
            <a:endParaRPr lang="en-GB" altLang="en-US" sz="2400" b="1" smtClean="0"/>
          </a:p>
        </p:txBody>
      </p:sp>
      <p:pic>
        <p:nvPicPr>
          <p:cNvPr id="717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1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592" x="127000" y="5568950"/>
          <p14:tracePt t="20202" x="127000" y="5556250"/>
          <p14:tracePt t="37305" x="139700" y="5588000"/>
          <p14:tracePt t="37313" x="146050" y="5632450"/>
          <p14:tracePt t="37326" x="146050" y="5657850"/>
          <p14:tracePt t="37343" x="152400" y="5708650"/>
          <p14:tracePt t="37360" x="152400" y="5746750"/>
          <p14:tracePt t="37377" x="152400" y="5842000"/>
          <p14:tracePt t="37393" x="152400" y="5943600"/>
          <p14:tracePt t="37410" x="133350" y="6096000"/>
          <p14:tracePt t="37426" x="114300" y="6292850"/>
          <p14:tracePt t="37442" x="114300" y="6521450"/>
          <p14:tracePt t="37459" x="158750" y="6743700"/>
          <p14:tracePt t="37706" x="1422400" y="6534150"/>
          <p14:tracePt t="37715" x="1492250" y="6508750"/>
          <p14:tracePt t="37726" x="1568450" y="6464300"/>
          <p14:tracePt t="37743" x="1758950" y="6375400"/>
          <p14:tracePt t="37760" x="1905000" y="6350000"/>
          <p14:tracePt t="37777" x="2114550" y="6311900"/>
          <p14:tracePt t="37793" x="2279650" y="6311900"/>
          <p14:tracePt t="37810" x="2457450" y="6311900"/>
          <p14:tracePt t="37826" x="2584450" y="6311900"/>
          <p14:tracePt t="37843" x="2667000" y="6292850"/>
          <p14:tracePt t="37860" x="2711450" y="6280150"/>
          <p14:tracePt t="37876" x="2730500" y="6273800"/>
          <p14:tracePt t="37893" x="2736850" y="6261100"/>
          <p14:tracePt t="37910" x="2736850" y="6254750"/>
          <p14:tracePt t="37926" x="2736850" y="6216650"/>
          <p14:tracePt t="37943" x="2736850" y="6165850"/>
          <p14:tracePt t="37960" x="2736850" y="6076950"/>
          <p14:tracePt t="37977" x="2736850" y="6038850"/>
          <p14:tracePt t="37993" x="2736850" y="6026150"/>
          <p14:tracePt t="38010" x="2730500" y="5981700"/>
          <p14:tracePt t="38026" x="2705100" y="5937250"/>
          <p14:tracePt t="38043" x="2692400" y="5905500"/>
          <p14:tracePt t="38059" x="2686050" y="5892800"/>
          <p14:tracePt t="38076" x="2673350" y="5880100"/>
          <p14:tracePt t="38092" x="2660650" y="5861050"/>
          <p14:tracePt t="38109" x="2654300" y="5848350"/>
          <p14:tracePt t="38114" x="2654300" y="5842000"/>
          <p14:tracePt t="38131" x="2647950" y="5835650"/>
          <p14:tracePt t="38147" x="2647950" y="5829300"/>
          <p14:tracePt t="38160" x="2647950" y="5822950"/>
          <p14:tracePt t="38177" x="2647950" y="5810250"/>
          <p14:tracePt t="38193" x="2647950" y="5803900"/>
          <p14:tracePt t="38210" x="2647950" y="5797550"/>
          <p14:tracePt t="38226" x="2647950" y="5784850"/>
          <p14:tracePt t="38243" x="2654300" y="5778500"/>
          <p14:tracePt t="38260" x="2667000" y="5772150"/>
          <p14:tracePt t="38276" x="2711450" y="5765800"/>
          <p14:tracePt t="38293" x="2736850" y="5765800"/>
          <p14:tracePt t="38309" x="2762250" y="5753100"/>
          <p14:tracePt t="38326" x="2794000" y="5734050"/>
          <p14:tracePt t="38343" x="2832100" y="5702300"/>
          <p14:tracePt t="38360" x="2895600" y="5581650"/>
          <p14:tracePt t="38377" x="2946400" y="5454650"/>
          <p14:tracePt t="38393" x="2971800" y="5302250"/>
          <p14:tracePt t="38410" x="2978150" y="5060950"/>
          <p14:tracePt t="38426" x="2978150" y="4895850"/>
          <p14:tracePt t="38442" x="2978150" y="4737100"/>
          <p14:tracePt t="38459" x="2978150" y="4591050"/>
          <p14:tracePt t="38476" x="2978150" y="4451350"/>
          <p14:tracePt t="38492" x="2978150" y="4305300"/>
          <p14:tracePt t="38509" x="2971800" y="4152900"/>
          <p14:tracePt t="38526" x="2952750" y="3994150"/>
          <p14:tracePt t="38542" x="2952750" y="3867150"/>
          <p14:tracePt t="38559" x="2952750" y="3727450"/>
          <p14:tracePt t="38576" x="2952750" y="3543300"/>
          <p14:tracePt t="38593" x="2952750" y="3422650"/>
          <p14:tracePt t="38609" x="2952750" y="3289300"/>
          <p14:tracePt t="38626" x="2933700" y="3124200"/>
          <p14:tracePt t="38644" x="2882900" y="2946400"/>
          <p14:tracePt t="38659" x="2825750" y="2800350"/>
          <p14:tracePt t="38676" x="2762250" y="2660650"/>
          <p14:tracePt t="38692" x="2724150" y="2559050"/>
          <p14:tracePt t="38709" x="2698750" y="2501900"/>
          <p14:tracePt t="38726" x="2667000" y="2438400"/>
          <p14:tracePt t="38743" x="2647950" y="2400300"/>
          <p14:tracePt t="38759" x="2616200" y="2355850"/>
          <p14:tracePt t="38777" x="2584450" y="2330450"/>
          <p14:tracePt t="38793" x="2578100" y="2330450"/>
          <p14:tracePt t="38809" x="2540000" y="2317750"/>
          <p14:tracePt t="38826" x="2495550" y="2317750"/>
          <p14:tracePt t="38843" x="2470150" y="2317750"/>
          <p14:tracePt t="39890" x="2470150" y="2324100"/>
          <p14:tracePt t="41113" x="2470150" y="2336800"/>
          <p14:tracePt t="41121" x="2476500" y="2374900"/>
          <p14:tracePt t="41131" x="2501900" y="2413000"/>
          <p14:tracePt t="41143" x="2514600" y="2463800"/>
          <p14:tracePt t="41160" x="2578100" y="2590800"/>
          <p14:tracePt t="41177" x="2635250" y="2660650"/>
          <p14:tracePt t="41193" x="2654300" y="2667000"/>
          <p14:tracePt t="41210" x="2698750" y="2705100"/>
          <p14:tracePt t="41226" x="2711450" y="2717800"/>
          <p14:tracePt t="41243" x="2730500" y="2717800"/>
          <p14:tracePt t="41260" x="2743200" y="2730500"/>
          <p14:tracePt t="41276" x="2768600" y="2730500"/>
          <p14:tracePt t="41293" x="2813050" y="2717800"/>
          <p14:tracePt t="41309" x="2838450" y="2698750"/>
          <p14:tracePt t="41326" x="2876550" y="2660650"/>
          <p14:tracePt t="41343" x="2901950" y="2597150"/>
          <p14:tracePt t="41360" x="2921000" y="2508250"/>
          <p14:tracePt t="41376" x="2940050" y="2374900"/>
          <p14:tracePt t="41393" x="2952750" y="2324100"/>
          <p14:tracePt t="41409" x="2971800" y="2171700"/>
          <p14:tracePt t="41426" x="2971800" y="2089150"/>
          <p14:tracePt t="41442" x="2971800" y="2025650"/>
          <p14:tracePt t="41459" x="2971800" y="1974850"/>
          <p14:tracePt t="41476" x="2971800" y="1930400"/>
          <p14:tracePt t="41492" x="2959100" y="1892300"/>
          <p14:tracePt t="41509" x="2946400" y="1854200"/>
          <p14:tracePt t="41526" x="2908300" y="1809750"/>
          <p14:tracePt t="41542" x="2819400" y="1727200"/>
          <p14:tracePt t="41559" x="2711450" y="1676400"/>
          <p14:tracePt t="41576" x="2552700" y="1619250"/>
          <p14:tracePt t="41593" x="2476500" y="1600200"/>
          <p14:tracePt t="41609" x="2451100" y="1587500"/>
          <p14:tracePt t="41626" x="2438400" y="1587500"/>
          <p14:tracePt t="41642" x="2425700" y="1581150"/>
          <p14:tracePt t="41721" x="2419350" y="1581150"/>
          <p14:tracePt t="41737" x="2413000" y="1581150"/>
          <p14:tracePt t="41753" x="2406650" y="1581150"/>
          <p14:tracePt t="41764" x="2393950" y="1581150"/>
          <p14:tracePt t="41777" x="2374900" y="1581150"/>
          <p14:tracePt t="41793" x="2368550" y="1581150"/>
          <p14:tracePt t="41809" x="2330450" y="1581150"/>
          <p14:tracePt t="41826" x="2311400" y="1581150"/>
          <p14:tracePt t="41859" x="2298700" y="1581150"/>
          <p14:tracePt t="41876" x="2286000" y="1581150"/>
          <p14:tracePt t="41893" x="2273300" y="1581150"/>
          <p14:tracePt t="41909" x="2254250" y="1581150"/>
          <p14:tracePt t="41926" x="2241550" y="1587500"/>
          <p14:tracePt t="41943" x="2222500" y="1587500"/>
          <p14:tracePt t="41960" x="2216150" y="1587500"/>
          <p14:tracePt t="41977" x="2165350" y="1587500"/>
          <p14:tracePt t="41993" x="2146300" y="1587500"/>
          <p14:tracePt t="42009" x="2082800" y="1587500"/>
          <p14:tracePt t="42026" x="2044700" y="1587500"/>
          <p14:tracePt t="42043" x="2012950" y="1587500"/>
          <p14:tracePt t="42060" x="1993900" y="1587500"/>
          <p14:tracePt t="42076" x="1968500" y="1593850"/>
          <p14:tracePt t="42093" x="1930400" y="1612900"/>
          <p14:tracePt t="42109" x="1905000" y="1612900"/>
          <p14:tracePt t="42114" x="1885950" y="1631950"/>
          <p14:tracePt t="42126" x="1860550" y="1644650"/>
          <p14:tracePt t="42143" x="1816100" y="1663700"/>
          <p14:tracePt t="42160" x="1758950" y="1682750"/>
          <p14:tracePt t="42177" x="1670050" y="1727200"/>
          <p14:tracePt t="42193" x="1651000" y="1733550"/>
          <p14:tracePt t="42209" x="1612900" y="1746250"/>
          <p14:tracePt t="42226" x="1600200" y="1758950"/>
          <p14:tracePt t="42243" x="1593850" y="1758950"/>
          <p14:tracePt t="42260" x="1587500" y="1758950"/>
          <p14:tracePt t="42276" x="1581150" y="1765300"/>
          <p14:tracePt t="42309" x="1574800" y="1771650"/>
          <p14:tracePt t="42326" x="1568450" y="1778000"/>
          <p14:tracePt t="42363" x="1562100" y="1784350"/>
          <p14:tracePt t="42402" x="1555750" y="1790700"/>
          <p14:tracePt t="42417" x="1549400" y="1803400"/>
          <p14:tracePt t="42433" x="1543050" y="1809750"/>
          <p14:tracePt t="42442" x="1536700" y="1822450"/>
          <p14:tracePt t="42452" x="1536700" y="1828800"/>
          <p14:tracePt t="42462" x="1530350" y="1841500"/>
          <p14:tracePt t="42476" x="1511300" y="1873250"/>
          <p14:tracePt t="42493" x="1504950" y="1898650"/>
          <p14:tracePt t="42510" x="1492250" y="1936750"/>
          <p14:tracePt t="42526" x="1485900" y="1968500"/>
          <p14:tracePt t="42543" x="1479550" y="1993900"/>
          <p14:tracePt t="42559" x="1479550" y="2006600"/>
          <p14:tracePt t="42576" x="1479550" y="2019300"/>
          <p14:tracePt t="42593" x="1479550" y="2038350"/>
          <p14:tracePt t="42609" x="1479550" y="2051050"/>
          <p14:tracePt t="42626" x="1479550" y="2070100"/>
          <p14:tracePt t="42642" x="1479550" y="2095500"/>
          <p14:tracePt t="42659" x="1479550" y="2133600"/>
          <p14:tracePt t="42676" x="1485900" y="2197100"/>
          <p14:tracePt t="42692" x="1498600" y="2235200"/>
          <p14:tracePt t="42709" x="1511300" y="2266950"/>
          <p14:tracePt t="42726" x="1511300" y="2292350"/>
          <p14:tracePt t="42743" x="1530350" y="2324100"/>
          <p14:tracePt t="42759" x="1530350" y="2343150"/>
          <p14:tracePt t="42776" x="1536700" y="2381250"/>
          <p14:tracePt t="42809" x="1543050" y="2400300"/>
          <p14:tracePt t="42826" x="1555750" y="2425700"/>
          <p14:tracePt t="42843" x="1555750" y="2432050"/>
          <p14:tracePt t="42859" x="1568450" y="2451100"/>
          <p14:tracePt t="42876" x="1574800" y="2457450"/>
          <p14:tracePt t="42893" x="1581150" y="2463800"/>
          <p14:tracePt t="42909" x="1587500" y="2476500"/>
          <p14:tracePt t="42926" x="1600200" y="2501900"/>
          <p14:tracePt t="42943" x="1612900" y="2527300"/>
          <p14:tracePt t="42959" x="1638300" y="2578100"/>
          <p14:tracePt t="42976" x="1657350" y="2616200"/>
          <p14:tracePt t="42993" x="1682750" y="2647950"/>
          <p14:tracePt t="43009" x="1701800" y="2679700"/>
          <p14:tracePt t="43026" x="1708150" y="2705100"/>
          <p14:tracePt t="43043" x="1720850" y="2711450"/>
          <p14:tracePt t="43059" x="1720850" y="2717800"/>
          <p14:tracePt t="43076" x="1727200" y="2724150"/>
          <p14:tracePt t="43833" x="1733550" y="2724150"/>
          <p14:tracePt t="43922" x="1739900" y="2724150"/>
          <p14:tracePt t="43970" x="1746250" y="2724150"/>
          <p14:tracePt t="43978" x="1752600" y="2724150"/>
          <p14:tracePt t="44073" x="1758950" y="2730500"/>
          <p14:tracePt t="44138" x="1765300" y="2730500"/>
          <p14:tracePt t="44146" x="1790700" y="2724150"/>
          <p14:tracePt t="44159" x="1803400" y="2717800"/>
          <p14:tracePt t="44177" x="1835150" y="2686050"/>
          <p14:tracePt t="44210" x="1841500" y="2686050"/>
          <p14:tracePt t="44609" x="1854200" y="2673350"/>
          <p14:tracePt t="44617" x="1860550" y="2660650"/>
          <p14:tracePt t="44626" x="1879600" y="2647950"/>
          <p14:tracePt t="44643" x="1936750" y="2597150"/>
          <p14:tracePt t="44660" x="1993900" y="2546350"/>
          <p14:tracePt t="44676" x="2032000" y="2470150"/>
          <p14:tracePt t="44693" x="2089150" y="2419350"/>
          <p14:tracePt t="44710" x="2120900" y="2355850"/>
          <p14:tracePt t="44726" x="2139950" y="2247900"/>
          <p14:tracePt t="44743" x="2146300" y="2146300"/>
          <p14:tracePt t="44760" x="2159000" y="2070100"/>
          <p14:tracePt t="44777" x="2178050" y="1943100"/>
          <p14:tracePt t="44793" x="2178050" y="1924050"/>
          <p14:tracePt t="44809" x="2178050" y="1866900"/>
          <p14:tracePt t="44826" x="2178050" y="1841500"/>
          <p14:tracePt t="44843" x="2165350" y="1803400"/>
          <p14:tracePt t="44859" x="2152650" y="1765300"/>
          <p14:tracePt t="44876" x="2139950" y="1746250"/>
          <p14:tracePt t="44893" x="2120900" y="1720850"/>
          <p14:tracePt t="44909" x="2095500" y="1695450"/>
          <p14:tracePt t="44926" x="2057400" y="1663700"/>
          <p14:tracePt t="44943" x="2032000" y="1638300"/>
          <p14:tracePt t="44960" x="1949450" y="1593850"/>
          <p14:tracePt t="44977" x="1905000" y="1568450"/>
          <p14:tracePt t="44993" x="1879600" y="1562100"/>
          <p14:tracePt t="45010" x="1866900" y="1549400"/>
          <p14:tracePt t="45026" x="1847850" y="1543050"/>
          <p14:tracePt t="45043" x="1841500" y="1536700"/>
          <p14:tracePt t="45060" x="1835150" y="1536700"/>
          <p14:tracePt t="45093" x="1828800" y="1536700"/>
          <p14:tracePt t="45109" x="1822450" y="1536700"/>
          <p14:tracePt t="45126" x="1797050" y="1543050"/>
          <p14:tracePt t="45142" x="1790700" y="1549400"/>
          <p14:tracePt t="45159" x="1778000" y="1555750"/>
          <p14:tracePt t="45176" x="1778000" y="1562100"/>
          <p14:tracePt t="45193" x="1778000" y="1568450"/>
          <p14:tracePt t="45209" x="1778000" y="1574800"/>
          <p14:tracePt t="45249" x="1778000" y="1581150"/>
          <p14:tracePt t="45290" x="1771650" y="1587500"/>
          <p14:tracePt t="45305" x="1771650" y="1593850"/>
          <p14:tracePt t="45337" x="1771650" y="1606550"/>
          <p14:tracePt t="45690" x="1771650" y="1612900"/>
          <p14:tracePt t="45698" x="1778000" y="1625600"/>
          <p14:tracePt t="45709" x="1784350" y="1631950"/>
          <p14:tracePt t="45726" x="1797050" y="1663700"/>
          <p14:tracePt t="45743" x="1809750" y="1714500"/>
          <p14:tracePt t="45760" x="1822450" y="1752600"/>
          <p14:tracePt t="45777" x="1847850" y="1828800"/>
          <p14:tracePt t="45793" x="1854200" y="1866900"/>
          <p14:tracePt t="45809" x="1873250" y="1962150"/>
          <p14:tracePt t="45826" x="1892300" y="2044700"/>
          <p14:tracePt t="45843" x="1898650" y="2095500"/>
          <p14:tracePt t="45859" x="1911350" y="2152650"/>
          <p14:tracePt t="45876" x="1930400" y="2216150"/>
          <p14:tracePt t="45893" x="1930400" y="2266950"/>
          <p14:tracePt t="45909" x="1949450" y="2317750"/>
          <p14:tracePt t="45926" x="1962150" y="2355850"/>
          <p14:tracePt t="45943" x="1974850" y="2406650"/>
          <p14:tracePt t="45959" x="1981200" y="2457450"/>
          <p14:tracePt t="45977" x="2006600" y="2527300"/>
          <p14:tracePt t="45993" x="2006600" y="2540000"/>
          <p14:tracePt t="46009" x="2012950" y="2597150"/>
          <p14:tracePt t="46026" x="2025650" y="2622550"/>
          <p14:tracePt t="46043" x="2025650" y="2667000"/>
          <p14:tracePt t="46060" x="2044700" y="2705100"/>
          <p14:tracePt t="46076" x="2051050" y="2743200"/>
          <p14:tracePt t="46093" x="2070100" y="2800350"/>
          <p14:tracePt t="46110" x="2089150" y="2863850"/>
          <p14:tracePt t="46114" x="2095500" y="2889250"/>
          <p14:tracePt t="46126" x="2108200" y="2927350"/>
          <p14:tracePt t="46143" x="2127250" y="2978150"/>
          <p14:tracePt t="46160" x="2146300" y="3016250"/>
          <p14:tracePt t="46177" x="2146300" y="3028950"/>
          <p14:tracePt t="46193" x="2152650" y="3035300"/>
          <p14:tracePt t="46210" x="2159000" y="3048000"/>
          <p14:tracePt t="46226" x="2159000" y="3060700"/>
          <p14:tracePt t="46243" x="2165350" y="3067050"/>
          <p14:tracePt t="46354" x="2178050" y="3067050"/>
          <p14:tracePt t="46378" x="2190750" y="3067050"/>
          <p14:tracePt t="46465" x="2197100" y="3060700"/>
          <p14:tracePt t="46490" x="2203450" y="3060700"/>
          <p14:tracePt t="46538" x="2209800" y="3054350"/>
          <p14:tracePt t="46786" x="2216150" y="3054350"/>
          <p14:tracePt t="46857" x="2222500" y="3054350"/>
          <p14:tracePt t="46874" x="2228850" y="3048000"/>
          <p14:tracePt t="46884" x="2241550" y="3035300"/>
          <p14:tracePt t="46893" x="2254250" y="3016250"/>
          <p14:tracePt t="46909" x="2273300" y="2965450"/>
          <p14:tracePt t="46926" x="2279650" y="2921000"/>
          <p14:tracePt t="46942" x="2286000" y="2870200"/>
          <p14:tracePt t="46959" x="2292350" y="2800350"/>
          <p14:tracePt t="46976" x="2305050" y="2711450"/>
          <p14:tracePt t="46993" x="2305050" y="2641600"/>
          <p14:tracePt t="47009" x="2305050" y="2552700"/>
          <p14:tracePt t="47026" x="2305050" y="2508250"/>
          <p14:tracePt t="47042" x="2305050" y="2489200"/>
          <p14:tracePt t="47059" x="2305050" y="2457450"/>
          <p14:tracePt t="47076" x="2305050" y="2406650"/>
          <p14:tracePt t="47092" x="2305050" y="2362200"/>
          <p14:tracePt t="47109" x="2305050" y="2324100"/>
          <p14:tracePt t="47126" x="2305050" y="2279650"/>
          <p14:tracePt t="47143" x="2305050" y="2247900"/>
          <p14:tracePt t="47159" x="2305050" y="2235200"/>
          <p14:tracePt t="47176" x="2305050" y="2228850"/>
          <p14:tracePt t="47313" x="2305050" y="2222500"/>
          <p14:tracePt t="47321" x="2305050" y="2216150"/>
          <p14:tracePt t="47331" x="2305050" y="2203450"/>
          <p14:tracePt t="47347" x="2305050" y="2190750"/>
          <p14:tracePt t="47360" x="2305050" y="2178050"/>
          <p14:tracePt t="47376" x="2305050" y="2146300"/>
          <p14:tracePt t="47393" x="2324100" y="2082800"/>
          <p14:tracePt t="47409" x="2324100" y="2019300"/>
          <p14:tracePt t="47426" x="2324100" y="1974850"/>
          <p14:tracePt t="47443" x="2324100" y="1936750"/>
          <p14:tracePt t="47460" x="2324100" y="1905000"/>
          <p14:tracePt t="47476" x="2324100" y="1879600"/>
          <p14:tracePt t="47493" x="2324100" y="1873250"/>
          <p14:tracePt t="47509" x="2324100" y="1866900"/>
          <p14:tracePt t="47570" x="2324100" y="1860550"/>
          <p14:tracePt t="47578" x="2324100" y="1854200"/>
          <p14:tracePt t="47601" x="2324100" y="1847850"/>
          <p14:tracePt t="47626" x="2324100" y="1835150"/>
          <p14:tracePt t="47633" x="2324100" y="1822450"/>
          <p14:tracePt t="47642" x="2324100" y="1809750"/>
          <p14:tracePt t="47659" x="2324100" y="1784350"/>
          <p14:tracePt t="47676" x="2324100" y="1758950"/>
          <p14:tracePt t="47693" x="2324100" y="1727200"/>
          <p14:tracePt t="47709" x="2324100" y="1714500"/>
          <p14:tracePt t="47726" x="2324100" y="1708150"/>
          <p14:tracePt t="47743" x="2324100" y="1701800"/>
          <p14:tracePt t="48338" x="2324100" y="1708150"/>
          <p14:tracePt t="48490" x="2324100" y="1714500"/>
          <p14:tracePt t="48945" x="2330450" y="1720850"/>
          <p14:tracePt t="48985" x="2336800" y="1720850"/>
          <p14:tracePt t="49946" x="2336800" y="1727200"/>
          <p14:tracePt t="49953" x="2336800" y="1739900"/>
          <p14:tracePt t="49962" x="2336800" y="1752600"/>
          <p14:tracePt t="49977" x="2336800" y="1803400"/>
          <p14:tracePt t="49993" x="2336800" y="1847850"/>
          <p14:tracePt t="50010" x="2336800" y="1987550"/>
          <p14:tracePt t="50026" x="2336800" y="2082800"/>
          <p14:tracePt t="50043" x="2336800" y="2171700"/>
          <p14:tracePt t="50059" x="2336800" y="2266950"/>
          <p14:tracePt t="50076" x="2343150" y="2336800"/>
          <p14:tracePt t="50093" x="2343150" y="2381250"/>
          <p14:tracePt t="50110" x="2343150" y="2419350"/>
          <p14:tracePt t="50115" x="2343150" y="2438400"/>
          <p14:tracePt t="50126" x="2343150" y="2463800"/>
          <p14:tracePt t="50143" x="2343150" y="2508250"/>
          <p14:tracePt t="50160" x="2343150" y="2552700"/>
          <p14:tracePt t="50177" x="2343150" y="2635250"/>
          <p14:tracePt t="50193" x="2343150" y="2647950"/>
          <p14:tracePt t="50210" x="2343150" y="2705100"/>
          <p14:tracePt t="50226" x="2343150" y="2749550"/>
          <p14:tracePt t="50243" x="2343150" y="2781300"/>
          <p14:tracePt t="50260" x="2343150" y="2806700"/>
          <p14:tracePt t="50276" x="2343150" y="2838450"/>
          <p14:tracePt t="50293" x="2343150" y="2882900"/>
          <p14:tracePt t="50310" x="2343150" y="2927350"/>
          <p14:tracePt t="50326" x="2343150" y="2971800"/>
          <p14:tracePt t="50343" x="2343150" y="2997200"/>
          <p14:tracePt t="50360" x="2343150" y="3041650"/>
          <p14:tracePt t="50376" x="2343150" y="3048000"/>
          <p14:tracePt t="50393" x="2343150" y="3060700"/>
          <p14:tracePt t="50594" x="2349500" y="3060700"/>
          <p14:tracePt t="50617" x="2362200" y="3060700"/>
          <p14:tracePt t="50713" x="2374900" y="3048000"/>
          <p14:tracePt t="50761" x="2374900" y="3041650"/>
          <p14:tracePt t="50794" x="2387600" y="3035300"/>
          <p14:tracePt t="50834" x="2387600" y="3022600"/>
          <p14:tracePt t="51073" x="2393950" y="3016250"/>
          <p14:tracePt t="51320" x="2400300" y="3009900"/>
          <p14:tracePt t="51450" x="2400300" y="2997200"/>
          <p14:tracePt t="51457" x="2406650" y="2997200"/>
          <p14:tracePt t="51466" x="2406650" y="2990850"/>
          <p14:tracePt t="55858" x="2406650" y="2984500"/>
          <p14:tracePt t="55866" x="2419350" y="2971800"/>
          <p14:tracePt t="55876" x="2457450" y="2971800"/>
          <p14:tracePt t="55893" x="2489200" y="2959100"/>
          <p14:tracePt t="55937" x="2489200" y="2971800"/>
          <p14:tracePt t="55948" x="2489200" y="3009900"/>
          <p14:tracePt t="55959" x="2470150" y="3073400"/>
          <p14:tracePt t="55977" x="2406650" y="3295650"/>
          <p14:tracePt t="55993" x="2387600" y="3365500"/>
          <p14:tracePt t="56009" x="2273300" y="3625850"/>
          <p14:tracePt t="56026" x="2222500" y="3771900"/>
          <p14:tracePt t="56043" x="2184400" y="3917950"/>
          <p14:tracePt t="56060" x="2146300" y="4070350"/>
          <p14:tracePt t="56076" x="2101850" y="4216400"/>
          <p14:tracePt t="56093" x="2038350" y="4387850"/>
          <p14:tracePt t="56109" x="1987550" y="4495800"/>
          <p14:tracePt t="56114" x="1962150" y="4546600"/>
          <p14:tracePt t="56126" x="1930400" y="4591050"/>
          <p14:tracePt t="56143" x="1905000" y="4648200"/>
          <p14:tracePt t="56160" x="1866900" y="4705350"/>
          <p14:tracePt t="56177" x="1847850" y="4730750"/>
          <p14:tracePt t="56257" x="1841500" y="4730750"/>
          <p14:tracePt t="56266" x="1841500" y="4686300"/>
          <p14:tracePt t="56276" x="1847850" y="4616450"/>
          <p14:tracePt t="56293" x="1866900" y="4464050"/>
          <p14:tracePt t="56310" x="1885950" y="4356100"/>
          <p14:tracePt t="56326" x="1885950" y="4273550"/>
          <p14:tracePt t="56343" x="1885950" y="4248150"/>
          <p14:tracePt t="56426" x="1885950" y="4241800"/>
          <p14:tracePt t="56441" x="1873250" y="4235450"/>
          <p14:tracePt t="56450" x="1866900" y="4229100"/>
          <p14:tracePt t="56459" x="1860550" y="4222750"/>
          <p14:tracePt t="56476" x="1809750" y="4184650"/>
          <p14:tracePt t="56493" x="1739900" y="4121150"/>
          <p14:tracePt t="56510" x="1631950" y="4051300"/>
          <p14:tracePt t="56526" x="1517650" y="3943350"/>
          <p14:tracePt t="56543" x="1390650" y="3873500"/>
          <p14:tracePt t="56560" x="1301750" y="3822700"/>
          <p14:tracePt t="56577" x="1244600" y="3803650"/>
          <p14:tracePt t="56593" x="1225550" y="3803650"/>
          <p14:tracePt t="56610" x="1212850" y="3803650"/>
          <p14:tracePt t="56626" x="1193800" y="3803650"/>
          <p14:tracePt t="56643" x="1174750" y="3803650"/>
          <p14:tracePt t="56660" x="1149350" y="3803650"/>
          <p14:tracePt t="56676" x="1130300" y="3816350"/>
          <p14:tracePt t="56693" x="1098550" y="3835400"/>
          <p14:tracePt t="56710" x="1073150" y="3848100"/>
          <p14:tracePt t="56726" x="1041400" y="3873500"/>
          <p14:tracePt t="56743" x="1028700" y="3886200"/>
          <p14:tracePt t="56760" x="1009650" y="3898900"/>
          <p14:tracePt t="56777" x="990600" y="3924300"/>
          <p14:tracePt t="56810" x="977900" y="3949700"/>
          <p14:tracePt t="56826" x="965200" y="3968750"/>
          <p14:tracePt t="56843" x="965200" y="3994150"/>
          <p14:tracePt t="56859" x="965200" y="4025900"/>
          <p14:tracePt t="56876" x="977900" y="4070350"/>
          <p14:tracePt t="56893" x="1022350" y="4127500"/>
          <p14:tracePt t="56910" x="1041400" y="4146550"/>
          <p14:tracePt t="56926" x="1060450" y="4159250"/>
          <p14:tracePt t="56943" x="1073150" y="4165600"/>
          <p14:tracePt t="57185" x="1079500" y="4165600"/>
          <p14:tracePt t="57194" x="1085850" y="4165600"/>
          <p14:tracePt t="57210" x="1092200" y="4165600"/>
          <p14:tracePt t="57226" x="1098550" y="4165600"/>
          <p14:tracePt t="57243" x="1117600" y="4178300"/>
          <p14:tracePt t="57260" x="1123950" y="4184650"/>
          <p14:tracePt t="57276" x="1136650" y="4197350"/>
          <p14:tracePt t="57293" x="1143000" y="4197350"/>
          <p14:tracePt t="57309" x="1149350" y="4203700"/>
          <p14:tracePt t="57326" x="1149350" y="4210050"/>
          <p14:tracePt t="57343" x="1149350" y="4222750"/>
          <p14:tracePt t="57359" x="1149350" y="4235450"/>
          <p14:tracePt t="57376" x="1149350" y="4241800"/>
          <p14:tracePt t="57393" x="1149350" y="4254500"/>
          <p14:tracePt t="57409" x="1149350" y="4279900"/>
          <p14:tracePt t="57426" x="1149350" y="4286250"/>
          <p14:tracePt t="57443" x="1149350" y="4292600"/>
          <p14:tracePt t="57476" x="1149350" y="4298950"/>
          <p14:tracePt t="57493" x="1155700" y="4305300"/>
          <p14:tracePt t="57509" x="1155700" y="4311650"/>
          <p14:tracePt t="57553" x="1168400" y="4311650"/>
          <p14:tracePt t="57569" x="1174750" y="4311650"/>
          <p14:tracePt t="57585" x="1193800" y="4311650"/>
          <p14:tracePt t="57601" x="1206500" y="4311650"/>
          <p14:tracePt t="57625" x="1225550" y="4311650"/>
          <p14:tracePt t="57641" x="1231900" y="4311650"/>
          <p14:tracePt t="57665" x="1231900" y="4305300"/>
          <p14:tracePt t="57677" x="1238250" y="4305300"/>
          <p14:tracePt t="57693" x="1257300" y="4298950"/>
          <p14:tracePt t="57710" x="1282700" y="4286250"/>
          <p14:tracePt t="57726" x="1295400" y="4279900"/>
          <p14:tracePt t="57743" x="1333500" y="4254500"/>
          <p14:tracePt t="57759" x="1377950" y="4241800"/>
          <p14:tracePt t="57777" x="1492250" y="4235450"/>
          <p14:tracePt t="57793" x="1536700" y="4235450"/>
          <p14:tracePt t="57809" x="1631950" y="4235450"/>
          <p14:tracePt t="57826" x="1657350" y="4235450"/>
          <p14:tracePt t="57985" x="1670050" y="4235450"/>
          <p14:tracePt t="58010" x="1676400" y="4235450"/>
          <p14:tracePt t="58018" x="1682750" y="4235450"/>
          <p14:tracePt t="58026" x="1689100" y="4235450"/>
          <p14:tracePt t="58170" x="1695450" y="4235450"/>
          <p14:tracePt t="58179" x="1695450" y="4241800"/>
          <p14:tracePt t="58193" x="1682750" y="4260850"/>
          <p14:tracePt t="58209" x="1663700" y="4279900"/>
          <p14:tracePt t="58226" x="1631950" y="4305300"/>
          <p14:tracePt t="58243" x="1593850" y="4343400"/>
          <p14:tracePt t="58259" x="1555750" y="4381500"/>
          <p14:tracePt t="58276" x="1511300" y="4425950"/>
          <p14:tracePt t="58293" x="1479550" y="4464050"/>
          <p14:tracePt t="58310" x="1428750" y="4527550"/>
          <p14:tracePt t="58326" x="1409700" y="4565650"/>
          <p14:tracePt t="58343" x="1397000" y="4597400"/>
          <p14:tracePt t="58359" x="1377950" y="4616450"/>
          <p14:tracePt t="58376" x="1371600" y="4635500"/>
          <p14:tracePt t="58393" x="1365250" y="4635500"/>
          <p14:tracePt t="58409" x="1346200" y="4648200"/>
          <p14:tracePt t="58426" x="1346200" y="4660900"/>
          <p14:tracePt t="58442" x="1333500" y="4692650"/>
          <p14:tracePt t="58459" x="1327150" y="4737100"/>
          <p14:tracePt t="58476" x="1295400" y="4826000"/>
          <p14:tracePt t="58492" x="1276350" y="4889500"/>
          <p14:tracePt t="58509" x="1250950" y="4978400"/>
          <p14:tracePt t="58526" x="1231900" y="5067300"/>
          <p14:tracePt t="58542" x="1206500" y="5149850"/>
          <p14:tracePt t="58559" x="1181100" y="5238750"/>
          <p14:tracePt t="58576" x="1143000" y="5365750"/>
          <p14:tracePt t="58593" x="1143000" y="5384800"/>
          <p14:tracePt t="58609" x="1130300" y="5416550"/>
          <p14:tracePt t="58626" x="1130300" y="5429250"/>
          <p14:tracePt t="58643" x="1123950" y="5441950"/>
          <p14:tracePt t="58659" x="1117600" y="5454650"/>
          <p14:tracePt t="58676" x="1117600" y="5473700"/>
          <p14:tracePt t="58693" x="1104900" y="5505450"/>
          <p14:tracePt t="58709" x="1098550" y="5549900"/>
          <p14:tracePt t="58726" x="1098550" y="5594350"/>
          <p14:tracePt t="58742" x="1098550" y="5657850"/>
          <p14:tracePt t="58759" x="1098550" y="5708650"/>
          <p14:tracePt t="58776" x="1098550" y="5784850"/>
          <p14:tracePt t="58793" x="1098550" y="5816600"/>
          <p14:tracePt t="58809" x="1104900" y="5880100"/>
          <p14:tracePt t="58826" x="1111250" y="5905500"/>
          <p14:tracePt t="58843" x="1123950" y="5918200"/>
          <p14:tracePt t="58859" x="1123950" y="5924550"/>
          <p14:tracePt t="58954" x="1136650" y="5924550"/>
          <p14:tracePt t="58970" x="1149350" y="5918200"/>
          <p14:tracePt t="58985" x="1168400" y="5911850"/>
          <p14:tracePt t="58996" x="1174750" y="5911850"/>
          <p14:tracePt t="59009" x="1238250" y="5892800"/>
          <p14:tracePt t="59026" x="1314450" y="5886450"/>
          <p14:tracePt t="59043" x="1428750" y="5873750"/>
          <p14:tracePt t="59059" x="1562100" y="5873750"/>
          <p14:tracePt t="59076" x="1720850" y="5873750"/>
          <p14:tracePt t="59093" x="1873250" y="5873750"/>
          <p14:tracePt t="59110" x="1974850" y="5873750"/>
          <p14:tracePt t="59114" x="2012950" y="5873750"/>
          <p14:tracePt t="59126" x="2025650" y="5873750"/>
          <p14:tracePt t="59143" x="2044700" y="5873750"/>
          <p14:tracePt t="59160" x="2051050" y="5873750"/>
          <p14:tracePt t="59177" x="2070100" y="5873750"/>
          <p14:tracePt t="59193" x="2076450" y="5873750"/>
          <p14:tracePt t="59210" x="2108200" y="5873750"/>
          <p14:tracePt t="59226" x="2120900" y="5873750"/>
          <p14:tracePt t="59243" x="2127250" y="5873750"/>
          <p14:tracePt t="59260" x="2133600" y="5873750"/>
          <p14:tracePt t="59276" x="2146300" y="5861050"/>
          <p14:tracePt t="59433" x="2159000" y="5861050"/>
          <p14:tracePt t="59465" x="2171700" y="5848350"/>
          <p14:tracePt t="59481" x="2184400" y="5848350"/>
          <p14:tracePt t="59490" x="2197100" y="5842000"/>
          <p14:tracePt t="59498" x="2209800" y="5835650"/>
          <p14:tracePt t="59509" x="2228850" y="5829300"/>
          <p14:tracePt t="59526" x="2254250" y="5816600"/>
          <p14:tracePt t="59543" x="2279650" y="5816600"/>
          <p14:tracePt t="59560" x="2292350" y="5803900"/>
          <p14:tracePt t="59577" x="2317750" y="5797550"/>
          <p14:tracePt t="59650" x="2324100" y="5791200"/>
          <p14:tracePt t="59665" x="2336800" y="5778500"/>
          <p14:tracePt t="59673" x="2355850" y="5727700"/>
          <p14:tracePt t="59682" x="2368550" y="5676900"/>
          <p14:tracePt t="59693" x="2368550" y="5651500"/>
          <p14:tracePt t="59710" x="2368550" y="5645150"/>
          <p14:tracePt t="78369" x="2368550" y="5638800"/>
          <p14:tracePt t="78378" x="2400300" y="5638800"/>
          <p14:tracePt t="78386" x="2432050" y="5638800"/>
          <p14:tracePt t="78395" x="2476500" y="5638800"/>
          <p14:tracePt t="78410" x="2552700" y="5645150"/>
          <p14:tracePt t="78426" x="2641600" y="5645150"/>
          <p14:tracePt t="78442" x="2762250" y="5645150"/>
          <p14:tracePt t="78459" x="2876550" y="5645150"/>
          <p14:tracePt t="78476" x="2927350" y="5657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znik Th1, Th2 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761288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286000" y="269875"/>
            <a:ext cx="457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latin typeface="Times New Roman" panose="02020603050405020304" pitchFamily="18" charset="0"/>
              </a:rPr>
              <a:t>Vznik T</a:t>
            </a:r>
            <a:r>
              <a:rPr lang="en-GB" altLang="en-US" sz="3200" baseline="-25000">
                <a:latin typeface="Times New Roman" panose="02020603050405020304" pitchFamily="18" charset="0"/>
              </a:rPr>
              <a:t>h</a:t>
            </a:r>
            <a:r>
              <a:rPr lang="en-GB" altLang="en-US" sz="3200">
                <a:latin typeface="Times New Roman" panose="02020603050405020304" pitchFamily="18" charset="0"/>
              </a:rPr>
              <a:t>1 a T</a:t>
            </a:r>
            <a:r>
              <a:rPr lang="en-GB" altLang="en-US" sz="3200" baseline="-25000">
                <a:latin typeface="Times New Roman" panose="02020603050405020304" pitchFamily="18" charset="0"/>
              </a:rPr>
              <a:t>h</a:t>
            </a:r>
            <a:r>
              <a:rPr lang="en-GB" altLang="en-US" sz="3200">
                <a:latin typeface="Times New Roman" panose="02020603050405020304" pitchFamily="18" charset="0"/>
              </a:rPr>
              <a:t>2 buněk</a:t>
            </a:r>
          </a:p>
        </p:txBody>
      </p:sp>
      <p:pic>
        <p:nvPicPr>
          <p:cNvPr id="8196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89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09600"/>
            <a:ext cx="6911975" cy="1176338"/>
          </a:xfrm>
        </p:spPr>
        <p:txBody>
          <a:bodyPr/>
          <a:lstStyle/>
          <a:p>
            <a:pPr algn="ctr" eaLnBrk="1" hangingPunct="1"/>
            <a:r>
              <a:rPr lang="en-GB" altLang="en-US" sz="4600" b="1" smtClean="0"/>
              <a:t>T</a:t>
            </a:r>
            <a:r>
              <a:rPr lang="en-GB" altLang="en-US" sz="4600" b="1" baseline="-25000" smtClean="0"/>
              <a:t>h</a:t>
            </a:r>
            <a:r>
              <a:rPr lang="en-GB" altLang="en-US" sz="4600" b="1" smtClean="0"/>
              <a:t>1 lymfocyty</a:t>
            </a:r>
            <a:endParaRPr lang="en-GB" alt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1981200"/>
            <a:ext cx="8128000" cy="418147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Produkují zejména IFN-</a:t>
            </a:r>
            <a:r>
              <a:rPr lang="cs-CZ" altLang="en-US" smtClean="0">
                <a:latin typeface="Symbol" panose="05050102010706020507" pitchFamily="18" charset="2"/>
              </a:rPr>
              <a:t>g</a:t>
            </a:r>
            <a:r>
              <a:rPr lang="cs-CZ" altLang="en-US" smtClean="0"/>
              <a:t>, IL-2, IL-3.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Transkripční faktor T-bet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Působí prozánětlivě, stimulují funkci makrofágů.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Spolupodílejí se na patogenezi např roztroušené mozkomíšní sklerózy, stejně jako akutní rejekce štěpu.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Produkcí IFN-</a:t>
            </a:r>
            <a:r>
              <a:rPr lang="cs-CZ" altLang="en-US" smtClean="0">
                <a:latin typeface="Symbol" panose="05050102010706020507" pitchFamily="18" charset="2"/>
              </a:rPr>
              <a:t>g,</a:t>
            </a:r>
            <a:r>
              <a:rPr lang="cs-CZ" altLang="en-US" smtClean="0"/>
              <a:t> tlumí funkci T</a:t>
            </a:r>
            <a:r>
              <a:rPr lang="cs-CZ" altLang="en-US" baseline="-25000" smtClean="0"/>
              <a:t>h</a:t>
            </a:r>
            <a:r>
              <a:rPr lang="cs-CZ" altLang="en-US" smtClean="0"/>
              <a:t>2 lymfocytů .</a:t>
            </a:r>
          </a:p>
        </p:txBody>
      </p:sp>
      <p:pic>
        <p:nvPicPr>
          <p:cNvPr id="9220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2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074" descr="Th1 bb aktivují 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38200"/>
            <a:ext cx="3913188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075"/>
          <p:cNvSpPr txBox="1">
            <a:spLocks noChangeArrowheads="1"/>
          </p:cNvSpPr>
          <p:nvPr/>
        </p:nvSpPr>
        <p:spPr bwMode="auto">
          <a:xfrm>
            <a:off x="2743200" y="0"/>
            <a:ext cx="3292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latin typeface="Times New Roman" panose="02020603050405020304" pitchFamily="18" charset="0"/>
              </a:rPr>
              <a:t>Funkce Th1 buněk </a:t>
            </a:r>
          </a:p>
        </p:txBody>
      </p:sp>
      <p:pic>
        <p:nvPicPr>
          <p:cNvPr id="10244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4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39" x="438150" y="5530850"/>
          <p14:tracePt t="3220" x="444500" y="5524500"/>
          <p14:tracePt t="3532" x="450850" y="5518150"/>
          <p14:tracePt t="3541" x="450850" y="5511800"/>
          <p14:tracePt t="3557" x="463550" y="5505450"/>
          <p14:tracePt t="3588" x="469900" y="5499100"/>
          <p14:tracePt t="21084" x="400050" y="5499100"/>
          <p14:tracePt t="21093" x="273050" y="5499100"/>
          <p14:tracePt t="21100" x="241300" y="5505450"/>
          <p14:tracePt t="21125" x="285750" y="5518150"/>
          <p14:tracePt t="21132" x="419100" y="5537200"/>
          <p14:tracePt t="21141" x="679450" y="5537200"/>
          <p14:tracePt t="21156" x="1041400" y="5530850"/>
          <p14:tracePt t="21172" x="1492250" y="5321300"/>
          <p14:tracePt t="21189" x="1587500" y="5245100"/>
          <p14:tracePt t="21206" x="1619250" y="5213350"/>
          <p14:tracePt t="21222" x="1676400" y="5175250"/>
          <p14:tracePt t="21239" x="1752600" y="5130800"/>
          <p14:tracePt t="21255" x="1860550" y="5067300"/>
          <p14:tracePt t="21272" x="1981200" y="4997450"/>
          <p14:tracePt t="21289" x="2133600" y="4940300"/>
          <p14:tracePt t="21305" x="2273300" y="4895850"/>
          <p14:tracePt t="21322" x="2470150" y="4845050"/>
          <p14:tracePt t="21339" x="3098800" y="4832350"/>
          <p14:tracePt t="21355" x="3752850" y="4832350"/>
          <p14:tracePt t="21372" x="4330700" y="4781550"/>
          <p14:tracePt t="21389" x="4686300" y="4673600"/>
          <p14:tracePt t="21405" x="4794250" y="4578350"/>
          <p14:tracePt t="21422" x="4832350" y="4514850"/>
          <p14:tracePt t="21439" x="4864100" y="4451350"/>
          <p14:tracePt t="21456" x="4889500" y="4387850"/>
          <p14:tracePt t="21472" x="4953000" y="4286250"/>
          <p14:tracePt t="21489" x="5060950" y="4140200"/>
          <p14:tracePt t="21506" x="5200650" y="3962400"/>
          <p14:tracePt t="21522" x="5365750" y="3784600"/>
          <p14:tracePt t="21539" x="5740400" y="3511550"/>
          <p14:tracePt t="21556" x="5867400" y="3416300"/>
          <p14:tracePt t="21572" x="6267450" y="3130550"/>
          <p14:tracePt t="21589" x="6445250" y="2997200"/>
          <p14:tracePt t="21606" x="6546850" y="2927350"/>
          <p14:tracePt t="21622" x="6648450" y="2844800"/>
          <p14:tracePt t="21639" x="6750050" y="2768600"/>
          <p14:tracePt t="21656" x="6851650" y="2679700"/>
          <p14:tracePt t="21672" x="6940550" y="2603500"/>
          <p14:tracePt t="21689" x="6972300" y="2578100"/>
          <p14:tracePt t="21706" x="6991350" y="2559050"/>
          <p14:tracePt t="21722" x="7004050" y="2546350"/>
          <p14:tracePt t="21739" x="7004050" y="2540000"/>
          <p14:tracePt t="21756" x="7004050" y="2527300"/>
          <p14:tracePt t="21772" x="7010400" y="2520950"/>
          <p14:tracePt t="21789" x="7010400" y="2514600"/>
          <p14:tracePt t="21806" x="7010400" y="2495550"/>
          <p14:tracePt t="21822" x="6877050" y="2495550"/>
          <p14:tracePt t="21839" x="6661150" y="2495550"/>
          <p14:tracePt t="21856" x="6350000" y="2495550"/>
          <p14:tracePt t="21872" x="6102350" y="2495550"/>
          <p14:tracePt t="21889" x="5975350" y="2495550"/>
          <p14:tracePt t="21906" x="5930900" y="2495550"/>
          <p14:tracePt t="22028" x="5924550" y="2501900"/>
          <p14:tracePt t="52244" x="5918200" y="2501900"/>
          <p14:tracePt t="52308" x="5943600" y="2501900"/>
          <p14:tracePt t="52316" x="6000750" y="2482850"/>
          <p14:tracePt t="52325" x="6057900" y="2463800"/>
          <p14:tracePt t="52339" x="6146800" y="2419350"/>
          <p14:tracePt t="52356" x="6165850" y="2400300"/>
          <p14:tracePt t="52372" x="6261100" y="2184400"/>
          <p14:tracePt t="52389" x="6311900" y="2044700"/>
          <p14:tracePt t="52406" x="6324600" y="1993900"/>
          <p14:tracePt t="52422" x="6324600" y="1981200"/>
          <p14:tracePt t="52439" x="6311900" y="1955800"/>
          <p14:tracePt t="52456" x="6292850" y="1955800"/>
          <p14:tracePt t="52472" x="6261100" y="1955800"/>
          <p14:tracePt t="52489" x="6153150" y="1974850"/>
          <p14:tracePt t="52506" x="5975350" y="2120900"/>
          <p14:tracePt t="52522" x="5683250" y="2292350"/>
          <p14:tracePt t="52540" x="5156200" y="2476500"/>
          <p14:tracePt t="52556" x="4965700" y="2489200"/>
          <p14:tracePt t="52572" x="4387850" y="2552700"/>
          <p14:tracePt t="52589" x="4165600" y="2565400"/>
          <p14:tracePt t="52606" x="4051300" y="2578100"/>
          <p14:tracePt t="52622" x="3962400" y="2584450"/>
          <p14:tracePt t="52639" x="3860800" y="2584450"/>
          <p14:tracePt t="52655" x="3740150" y="2584450"/>
          <p14:tracePt t="52672" x="3644900" y="2616200"/>
          <p14:tracePt t="52689" x="3562350" y="2647950"/>
          <p14:tracePt t="52705" x="3505200" y="2667000"/>
          <p14:tracePt t="52722" x="3486150" y="2667000"/>
          <p14:tracePt t="52738" x="3448050" y="2667000"/>
          <p14:tracePt t="52755" x="3359150" y="2647950"/>
          <p14:tracePt t="52772" x="3225800" y="2590800"/>
          <p14:tracePt t="52788" x="3206750" y="2571750"/>
          <p14:tracePt t="52805" x="3200400" y="2559050"/>
          <p14:tracePt t="52822" x="3187700" y="2508250"/>
          <p14:tracePt t="52839" x="3149600" y="2425700"/>
          <p14:tracePt t="52855" x="3136900" y="2374900"/>
          <p14:tracePt t="52872" x="3124200" y="2343150"/>
          <p14:tracePt t="52889" x="3124200" y="2330450"/>
          <p14:tracePt t="52905" x="3149600" y="2305050"/>
          <p14:tracePt t="52922" x="3187700" y="2273300"/>
          <p14:tracePt t="52939" x="3232150" y="2235200"/>
          <p14:tracePt t="52956" x="3244850" y="2222500"/>
          <p14:tracePt t="52972" x="3257550" y="2184400"/>
          <p14:tracePt t="52989" x="3263900" y="2184400"/>
          <p14:tracePt t="53044" x="3244850" y="2184400"/>
          <p14:tracePt t="53052" x="3200400" y="2190750"/>
          <p14:tracePt t="53061" x="3181350" y="2209800"/>
          <p14:tracePt t="53072" x="3155950" y="2235200"/>
          <p14:tracePt t="53089" x="3130550" y="2266950"/>
          <p14:tracePt t="53106" x="3117850" y="2292350"/>
          <p14:tracePt t="53110" x="3105150" y="2317750"/>
          <p14:tracePt t="53122" x="3105150" y="2330450"/>
          <p14:tracePt t="53139" x="3092450" y="2387600"/>
          <p14:tracePt t="53156" x="3092450" y="2393950"/>
          <p14:tracePt t="53172" x="3086100" y="2393950"/>
          <p14:tracePt t="53276" x="3086100" y="2406650"/>
          <p14:tracePt t="53460" x="3086100" y="2413000"/>
          <p14:tracePt t="67788" x="3086100" y="2457450"/>
          <p14:tracePt t="67796" x="3086100" y="2495550"/>
          <p14:tracePt t="67805" x="3086100" y="2514600"/>
          <p14:tracePt t="67822" x="3086100" y="2520950"/>
          <p14:tracePt t="67839" x="3092450" y="2520950"/>
          <p14:tracePt t="67856" x="3105150" y="2520950"/>
          <p14:tracePt t="68108" x="3117850" y="2533650"/>
          <p14:tracePt t="68116" x="3136900" y="2540000"/>
          <p14:tracePt t="68125" x="3175000" y="2565400"/>
          <p14:tracePt t="68140" x="3289300" y="2603500"/>
          <p14:tracePt t="68156" x="3378200" y="2628900"/>
          <p14:tracePt t="68160" x="3486150" y="2660650"/>
          <p14:tracePt t="68172" x="3714750" y="2724150"/>
          <p14:tracePt t="68189" x="3879850" y="2768600"/>
          <p14:tracePt t="68206" x="3943350" y="2794000"/>
          <p14:tracePt t="68222" x="3949700" y="2794000"/>
          <p14:tracePt t="68261" x="3949700" y="2800350"/>
          <p14:tracePt t="68272" x="3949700" y="2806700"/>
          <p14:tracePt t="68289" x="3968750" y="2889250"/>
          <p14:tracePt t="68306" x="3981450" y="3022600"/>
          <p14:tracePt t="68322" x="3981450" y="3136900"/>
          <p14:tracePt t="68339" x="3917950" y="3333750"/>
          <p14:tracePt t="68356" x="3886200" y="3378200"/>
          <p14:tracePt t="68372" x="3848100" y="3505200"/>
          <p14:tracePt t="68389" x="3829050" y="3619500"/>
          <p14:tracePt t="68406" x="3822700" y="3752850"/>
          <p14:tracePt t="68422" x="3822700" y="3911600"/>
          <p14:tracePt t="68439" x="3822700" y="4070350"/>
          <p14:tracePt t="68456" x="3822700" y="4191000"/>
          <p14:tracePt t="68472" x="3822700" y="4286250"/>
          <p14:tracePt t="68489" x="3822700" y="4387850"/>
          <p14:tracePt t="68506" x="3822700" y="4489450"/>
          <p14:tracePt t="68522" x="3822700" y="4616450"/>
          <p14:tracePt t="68539" x="3956050" y="4864100"/>
          <p14:tracePt t="68556" x="4044950" y="4984750"/>
          <p14:tracePt t="68572" x="4267200" y="5219700"/>
          <p14:tracePt t="68589" x="4375150" y="5334000"/>
          <p14:tracePt t="68605" x="4445000" y="5416550"/>
          <p14:tracePt t="68622" x="4464050" y="5461000"/>
          <p14:tracePt t="68639" x="4470400" y="5492750"/>
          <p14:tracePt t="68672" x="4470400" y="5505450"/>
          <p14:tracePt t="68716" x="4457700" y="5505450"/>
          <p14:tracePt t="68732" x="4445000" y="5505450"/>
          <p14:tracePt t="68740" x="4432300" y="5505450"/>
          <p14:tracePt t="68755" x="4425950" y="5505450"/>
          <p14:tracePt t="68772" x="4406900" y="5505450"/>
          <p14:tracePt t="68789" x="4394200" y="5499100"/>
          <p14:tracePt t="68822" x="4394200" y="5492750"/>
          <p14:tracePt t="68839" x="4387850" y="5467350"/>
          <p14:tracePt t="68855" x="4375150" y="5429250"/>
          <p14:tracePt t="68872" x="4356100" y="5384800"/>
          <p14:tracePt t="68889" x="4343400" y="5334000"/>
          <p14:tracePt t="68905" x="4305300" y="5245100"/>
          <p14:tracePt t="68922" x="4267200" y="5099050"/>
          <p14:tracePt t="68939" x="4203700" y="4870450"/>
          <p14:tracePt t="68955" x="4165600" y="4737100"/>
          <p14:tracePt t="68972" x="4051300" y="4305300"/>
          <p14:tracePt t="68989" x="3968750" y="4025900"/>
          <p14:tracePt t="69005" x="3917950" y="3810000"/>
          <p14:tracePt t="69022" x="3867150" y="3651250"/>
          <p14:tracePt t="69039" x="3841750" y="3556000"/>
          <p14:tracePt t="69055" x="3816350" y="3479800"/>
          <p14:tracePt t="69072" x="3816350" y="3448050"/>
          <p14:tracePt t="69089" x="3810000" y="3429000"/>
          <p14:tracePt t="69105" x="3803650" y="3416300"/>
          <p14:tracePt t="69122" x="3797300" y="3403600"/>
          <p14:tracePt t="69139" x="3790950" y="3397250"/>
          <p14:tracePt t="69155" x="3790950" y="3390900"/>
          <p14:tracePt t="69172" x="3778250" y="3371850"/>
          <p14:tracePt t="69189" x="3771900" y="3365500"/>
          <p14:tracePt t="69205" x="3740150" y="3308350"/>
          <p14:tracePt t="69222" x="3676650" y="3206750"/>
          <p14:tracePt t="69239" x="3613150" y="3098800"/>
          <p14:tracePt t="69255" x="3536950" y="2959100"/>
          <p14:tracePt t="69272" x="3467100" y="2838450"/>
          <p14:tracePt t="69289" x="3422650" y="2743200"/>
          <p14:tracePt t="69305" x="3384550" y="2673350"/>
          <p14:tracePt t="69322" x="3371850" y="2654300"/>
          <p14:tracePt t="69339" x="3365500" y="2641600"/>
          <p14:tracePt t="69363" x="3365500" y="2635250"/>
          <p14:tracePt t="69387" x="3365500" y="2622550"/>
          <p14:tracePt t="69395" x="3365500" y="2609850"/>
          <p14:tracePt t="69405" x="3365500" y="2590800"/>
          <p14:tracePt t="69422" x="3365500" y="2565400"/>
          <p14:tracePt t="69439" x="3365500" y="2552700"/>
          <p14:tracePt t="69455" x="3365500" y="2540000"/>
          <p14:tracePt t="69472" x="3365500" y="2533650"/>
          <p14:tracePt t="69489" x="3365500" y="2520950"/>
          <p14:tracePt t="69505" x="3365500" y="2495550"/>
          <p14:tracePt t="69522" x="3365500" y="2451100"/>
          <p14:tracePt t="69539" x="3346450" y="2387600"/>
          <p14:tracePt t="69555" x="3346450" y="2374900"/>
          <p14:tracePt t="69652" x="3346450" y="2381250"/>
          <p14:tracePt t="69660" x="3346450" y="2387600"/>
          <p14:tracePt t="69677" x="3346450" y="2400300"/>
          <p14:tracePt t="69693" x="3346450" y="2406650"/>
          <p14:tracePt t="69705" x="3346450" y="2413000"/>
          <p14:tracePt t="69722" x="3346450" y="2432050"/>
          <p14:tracePt t="69739" x="3346450" y="2444750"/>
          <p14:tracePt t="69756" x="3346450" y="2451100"/>
          <p14:tracePt t="69772" x="3346450" y="2470150"/>
          <p14:tracePt t="69789" x="3346450" y="2495550"/>
          <p14:tracePt t="69805" x="3346450" y="2514600"/>
          <p14:tracePt t="69822" x="3346450" y="2540000"/>
          <p14:tracePt t="69839" x="3346450" y="2552700"/>
          <p14:tracePt t="69856" x="3346450" y="2559050"/>
          <p14:tracePt t="69889" x="3346450" y="2565400"/>
          <p14:tracePt t="70468" x="3352800" y="2597150"/>
          <p14:tracePt t="70476" x="3359150" y="2628900"/>
          <p14:tracePt t="70489" x="3365500" y="2692400"/>
          <p14:tracePt t="70506" x="3384550" y="2825750"/>
          <p14:tracePt t="70522" x="3403600" y="2946400"/>
          <p14:tracePt t="70539" x="3422650" y="3136900"/>
          <p14:tracePt t="70556" x="3441700" y="3206750"/>
          <p14:tracePt t="70572" x="3467100" y="3429000"/>
          <p14:tracePt t="70589" x="3479800" y="3587750"/>
          <p14:tracePt t="70605" x="3486150" y="3721100"/>
          <p14:tracePt t="70622" x="3486150" y="3873500"/>
          <p14:tracePt t="70639" x="3486150" y="4025900"/>
          <p14:tracePt t="70655" x="3486150" y="4184650"/>
          <p14:tracePt t="70672" x="3486150" y="4337050"/>
          <p14:tracePt t="70689" x="3486150" y="4464050"/>
          <p14:tracePt t="70705" x="3486150" y="4572000"/>
          <p14:tracePt t="70722" x="3486150" y="4641850"/>
          <p14:tracePt t="70739" x="3486150" y="4705350"/>
          <p14:tracePt t="70755" x="3486150" y="4749800"/>
          <p14:tracePt t="70772" x="3498850" y="4775200"/>
          <p14:tracePt t="70828" x="3498850" y="4781550"/>
          <p14:tracePt t="70853" x="3498850" y="4787900"/>
          <p14:tracePt t="70884" x="3498850" y="4794250"/>
          <p14:tracePt t="70900" x="3498850" y="4800600"/>
          <p14:tracePt t="70909" x="3498850" y="4813300"/>
          <p14:tracePt t="70916" x="3505200" y="4845050"/>
          <p14:tracePt t="70925" x="3511550" y="4870450"/>
          <p14:tracePt t="70939" x="3536950" y="4953000"/>
          <p14:tracePt t="70956" x="3543300" y="4984750"/>
          <p14:tracePt t="70972" x="3587750" y="5111750"/>
          <p14:tracePt t="70989" x="3594100" y="5175250"/>
          <p14:tracePt t="71006" x="3606800" y="5213350"/>
          <p14:tracePt t="71023" x="3606800" y="5226050"/>
          <p14:tracePt t="71372" x="3606800" y="5219700"/>
          <p14:tracePt t="72708" x="3606800" y="5213350"/>
          <p14:tracePt t="72748" x="3606800" y="5207000"/>
          <p14:tracePt t="72764" x="3619500" y="5200650"/>
          <p14:tracePt t="72780" x="3625850" y="5200650"/>
          <p14:tracePt t="72796" x="3632200" y="5194300"/>
          <p14:tracePt t="72804" x="3638550" y="5194300"/>
          <p14:tracePt t="72820" x="3644900" y="5187950"/>
          <p14:tracePt t="72828" x="3651250" y="5187950"/>
          <p14:tracePt t="72839" x="3676650" y="5187950"/>
          <p14:tracePt t="72856" x="3765550" y="5187950"/>
          <p14:tracePt t="72872" x="3867150" y="5187950"/>
          <p14:tracePt t="72889" x="4006850" y="5187950"/>
          <p14:tracePt t="72906" x="4146550" y="5187950"/>
          <p14:tracePt t="72922" x="4229100" y="5187950"/>
          <p14:tracePt t="72939" x="4286250" y="5187950"/>
          <p14:tracePt t="72956" x="4292600" y="5187950"/>
          <p14:tracePt t="73092" x="4298950" y="5181600"/>
          <p14:tracePt t="73132" x="4311650" y="5175250"/>
          <p14:tracePt t="73372" x="4305300" y="5175250"/>
          <p14:tracePt t="73388" x="4305300" y="5168900"/>
          <p14:tracePt t="73428" x="4292600" y="5162550"/>
          <p14:tracePt t="73468" x="4286250" y="5162550"/>
          <p14:tracePt t="73476" x="4279900" y="5156200"/>
          <p14:tracePt t="73493" x="4273550" y="5156200"/>
          <p14:tracePt t="73505" x="4267200" y="5156200"/>
          <p14:tracePt t="73522" x="4267200" y="5149850"/>
          <p14:tracePt t="73611" x="4260850" y="5149850"/>
          <p14:tracePt t="73789" x="4248150" y="5149850"/>
          <p14:tracePt t="73836" x="4241800" y="5149850"/>
          <p14:tracePt t="73844" x="4235450" y="5149850"/>
          <p14:tracePt t="73855" x="4229100" y="5137150"/>
          <p14:tracePt t="73872" x="4216400" y="5137150"/>
          <p14:tracePt t="73906" x="4210050" y="5137150"/>
          <p14:tracePt t="73922" x="4203700" y="5137150"/>
          <p14:tracePt t="73939" x="4184650" y="5137150"/>
          <p14:tracePt t="73956" x="4178300" y="5137150"/>
          <p14:tracePt t="73972" x="4171950" y="5137150"/>
          <p14:tracePt t="74006" x="4165600" y="5137150"/>
          <p14:tracePt t="74148" x="4159250" y="5137150"/>
          <p14:tracePt t="74173" x="4146550" y="5137150"/>
          <p14:tracePt t="74189" x="4140200" y="5137150"/>
          <p14:tracePt t="74196" x="4121150" y="5137150"/>
          <p14:tracePt t="74261" x="4114800" y="5137150"/>
          <p14:tracePt t="74372" x="4108450" y="5137150"/>
          <p14:tracePt t="74388" x="4102100" y="5143500"/>
          <p14:tracePt t="74396" x="4095750" y="5149850"/>
          <p14:tracePt t="74406" x="4076700" y="5156200"/>
          <p14:tracePt t="74508" x="4076700" y="5162550"/>
          <p14:tracePt t="74532" x="4083050" y="5168900"/>
          <p14:tracePt t="74548" x="4089400" y="5175250"/>
          <p14:tracePt t="74588" x="4095750" y="5181600"/>
          <p14:tracePt t="74628" x="4102100" y="5187950"/>
          <p14:tracePt t="74636" x="4108450" y="5187950"/>
          <p14:tracePt t="74684" x="4114800" y="5194300"/>
          <p14:tracePt t="74716" x="4121150" y="5194300"/>
          <p14:tracePt t="74741" x="4127500" y="5194300"/>
          <p14:tracePt t="74748" x="4133850" y="5194300"/>
          <p14:tracePt t="74764" x="4140200" y="5194300"/>
          <p14:tracePt t="74773" x="4146550" y="5194300"/>
          <p14:tracePt t="74789" x="4152900" y="5194300"/>
          <p14:tracePt t="74806" x="4165600" y="5194300"/>
          <p14:tracePt t="74822" x="4210050" y="5194300"/>
          <p14:tracePt t="74839" x="4241800" y="5194300"/>
          <p14:tracePt t="74856" x="4267200" y="5194300"/>
          <p14:tracePt t="74872" x="4298950" y="5194300"/>
          <p14:tracePt t="74889" x="4311650" y="5194300"/>
          <p14:tracePt t="75004" x="4318000" y="5194300"/>
          <p14:tracePt t="75052" x="4324350" y="5194300"/>
          <p14:tracePt t="75060" x="4330700" y="5194300"/>
          <p14:tracePt t="75100" x="4337050" y="5194300"/>
          <p14:tracePt t="75124" x="4343400" y="5187950"/>
          <p14:tracePt t="75277" x="4343400" y="5175250"/>
          <p14:tracePt t="75332" x="4343400" y="5168900"/>
          <p14:tracePt t="75356" x="4343400" y="5162550"/>
          <p14:tracePt t="75373" x="4337050" y="5162550"/>
          <p14:tracePt t="75412" x="4330700" y="5162550"/>
          <p14:tracePt t="75428" x="4324350" y="5162550"/>
          <p14:tracePt t="75444" x="4318000" y="5162550"/>
          <p14:tracePt t="75460" x="4311650" y="5162550"/>
          <p14:tracePt t="75484" x="4305300" y="5162550"/>
          <p14:tracePt t="75540" x="4292600" y="5162550"/>
          <p14:tracePt t="75573" x="4286250" y="5162550"/>
          <p14:tracePt t="75589" x="4267200" y="5162550"/>
          <p14:tracePt t="75612" x="4260850" y="5162550"/>
          <p14:tracePt t="75620" x="4254500" y="5162550"/>
          <p14:tracePt t="75628" x="4248150" y="5162550"/>
          <p14:tracePt t="75644" x="4241800" y="5149850"/>
          <p14:tracePt t="75655" x="4229100" y="5149850"/>
          <p14:tracePt t="75672" x="4216400" y="5149850"/>
          <p14:tracePt t="75689" x="4210050" y="5149850"/>
          <p14:tracePt t="75706" x="4203700" y="5149850"/>
          <p14:tracePt t="75722" x="4184650" y="5149850"/>
          <p14:tracePt t="75757" x="4178300" y="5149850"/>
          <p14:tracePt t="75781" x="4165600" y="5149850"/>
          <p14:tracePt t="75900" x="4159250" y="5149850"/>
          <p14:tracePt t="76996" x="4152900" y="5137150"/>
          <p14:tracePt t="77020" x="4152900" y="5130800"/>
          <p14:tracePt t="78084" x="4152900" y="5124450"/>
          <p14:tracePt t="78101" x="4159250" y="5124450"/>
          <p14:tracePt t="78109" x="4165600" y="5124450"/>
          <p14:tracePt t="78116" x="4178300" y="5124450"/>
          <p14:tracePt t="78125" x="4191000" y="5124450"/>
          <p14:tracePt t="78140" x="4235450" y="5137150"/>
          <p14:tracePt t="78156" x="4273550" y="5143500"/>
          <p14:tracePt t="78160" x="4318000" y="5162550"/>
          <p14:tracePt t="78172" x="4419600" y="5181600"/>
          <p14:tracePt t="78189" x="4527550" y="5219700"/>
          <p14:tracePt t="78206" x="4635500" y="5251450"/>
          <p14:tracePt t="78222" x="4718050" y="5289550"/>
          <p14:tracePt t="78239" x="4775200" y="5314950"/>
          <p14:tracePt t="78255" x="4813300" y="5327650"/>
          <p14:tracePt t="78272" x="4838700" y="5340350"/>
          <p14:tracePt t="78289" x="4857750" y="5340350"/>
          <p14:tracePt t="78305" x="4902200" y="5340350"/>
          <p14:tracePt t="78322" x="4984750" y="5340350"/>
          <p14:tracePt t="78339" x="5086350" y="5340350"/>
          <p14:tracePt t="78355" x="5149850" y="5340350"/>
          <p14:tracePt t="78372" x="5194300" y="5340350"/>
          <p14:tracePt t="78405" x="5200650" y="5340350"/>
          <p14:tracePt t="78422" x="5200650" y="5334000"/>
          <p14:tracePt t="78439" x="5200650" y="5321300"/>
          <p14:tracePt t="78456" x="5200650" y="5308600"/>
          <p14:tracePt t="78472" x="5200650" y="5295900"/>
          <p14:tracePt t="78489" x="5200650" y="5276850"/>
          <p14:tracePt t="78506" x="5194300" y="5251450"/>
          <p14:tracePt t="78522" x="5194300" y="5226050"/>
          <p14:tracePt t="78540" x="5194300" y="5181600"/>
          <p14:tracePt t="78556" x="5194300" y="5168900"/>
          <p14:tracePt t="78572" x="5194300" y="5111750"/>
          <p14:tracePt t="78589" x="5219700" y="5060950"/>
          <p14:tracePt t="78606" x="5232400" y="5029200"/>
          <p14:tracePt t="78622" x="5257800" y="4978400"/>
          <p14:tracePt t="78639" x="5276850" y="4908550"/>
          <p14:tracePt t="78656" x="5295900" y="4857750"/>
          <p14:tracePt t="78660" x="5295900" y="4826000"/>
          <p14:tracePt t="78672" x="5295900" y="4813300"/>
          <p14:tracePt t="78689" x="5295900" y="4775200"/>
          <p14:tracePt t="78706" x="5308600" y="4737100"/>
          <p14:tracePt t="78723" x="5308600" y="4699000"/>
          <p14:tracePt t="78739" x="5308600" y="4641850"/>
          <p14:tracePt t="78756" x="5308600" y="4610100"/>
          <p14:tracePt t="78772" x="5308600" y="4565650"/>
          <p14:tracePt t="78789" x="5302250" y="4514850"/>
          <p14:tracePt t="78806" x="5289550" y="4502150"/>
          <p14:tracePt t="78822" x="5270500" y="4476750"/>
          <p14:tracePt t="78839" x="5232400" y="4457700"/>
          <p14:tracePt t="78856" x="5200650" y="4445000"/>
          <p14:tracePt t="78872" x="5149850" y="4432300"/>
          <p14:tracePt t="78889" x="5105400" y="4432300"/>
          <p14:tracePt t="78906" x="5067300" y="4425950"/>
          <p14:tracePt t="78923" x="5022850" y="4425950"/>
          <p14:tracePt t="78939" x="4940300" y="4432300"/>
          <p14:tracePt t="78956" x="4889500" y="4451350"/>
          <p14:tracePt t="78972" x="4756150" y="4502150"/>
          <p14:tracePt t="78989" x="4679950" y="4540250"/>
          <p14:tracePt t="79006" x="4616450" y="4584700"/>
          <p14:tracePt t="79022" x="4527550" y="4654550"/>
          <p14:tracePt t="79039" x="4457700" y="4730750"/>
          <p14:tracePt t="79056" x="4394200" y="4826000"/>
          <p14:tracePt t="79072" x="4349750" y="4921250"/>
          <p14:tracePt t="79089" x="4330700" y="5003800"/>
          <p14:tracePt t="79106" x="4318000" y="5073650"/>
          <p14:tracePt t="79122" x="4318000" y="5124450"/>
          <p14:tracePt t="79139" x="4337050" y="5181600"/>
          <p14:tracePt t="79156" x="4349750" y="5213350"/>
          <p14:tracePt t="79172" x="4368800" y="5232400"/>
          <p14:tracePt t="79189" x="4381500" y="5251450"/>
          <p14:tracePt t="79206" x="4400550" y="5264150"/>
          <p14:tracePt t="79222" x="4406900" y="5270500"/>
          <p14:tracePt t="79324" x="4413250" y="5276850"/>
          <p14:tracePt t="79332" x="4413250" y="5289550"/>
          <p14:tracePt t="79341" x="4413250" y="5302250"/>
          <p14:tracePt t="79358" x="4413250" y="5314950"/>
          <p14:tracePt t="79372" x="4406900" y="5334000"/>
          <p14:tracePt t="79389" x="4400550" y="5340350"/>
          <p14:tracePt t="79406" x="4387850" y="5346700"/>
          <p14:tracePt t="79439" x="4387850" y="5359400"/>
          <p14:tracePt t="79472" x="4381500" y="5359400"/>
          <p14:tracePt t="79489" x="4375150" y="5365750"/>
          <p14:tracePt t="79506" x="4368800" y="5365750"/>
          <p14:tracePt t="79522" x="4343400" y="5353050"/>
          <p14:tracePt t="79539" x="4324350" y="5340350"/>
          <p14:tracePt t="79555" x="4298950" y="5321300"/>
          <p14:tracePt t="79572" x="4254500" y="5302250"/>
          <p14:tracePt t="79588" x="4229100" y="5295900"/>
          <p14:tracePt t="79605" x="4203700" y="5295900"/>
          <p14:tracePt t="79622" x="4184650" y="5289550"/>
          <p14:tracePt t="79639" x="4171950" y="5289550"/>
          <p14:tracePt t="79656" x="4152900" y="5289550"/>
          <p14:tracePt t="79672" x="4108450" y="5289550"/>
          <p14:tracePt t="79689" x="4057650" y="5289550"/>
          <p14:tracePt t="79706" x="4006850" y="5283200"/>
          <p14:tracePt t="79722" x="3962400" y="5270500"/>
          <p14:tracePt t="79739" x="3879850" y="5251450"/>
          <p14:tracePt t="79756" x="3848100" y="5251450"/>
          <p14:tracePt t="79772" x="3816350" y="5245100"/>
          <p14:tracePt t="79789" x="3803650" y="5238750"/>
          <p14:tracePt t="79822" x="3790950" y="5238750"/>
          <p14:tracePt t="79839" x="3784600" y="5238750"/>
          <p14:tracePt t="79856" x="3746500" y="5245100"/>
          <p14:tracePt t="79872" x="3702050" y="5245100"/>
          <p14:tracePt t="79889" x="3644900" y="5245100"/>
          <p14:tracePt t="79906" x="3600450" y="5245100"/>
          <p14:tracePt t="79923" x="3549650" y="5245100"/>
          <p14:tracePt t="79939" x="3505200" y="5245100"/>
          <p14:tracePt t="79956" x="3479800" y="5245100"/>
          <p14:tracePt t="80044" x="3473450" y="5245100"/>
          <p14:tracePt t="80068" x="3460750" y="5245100"/>
          <p14:tracePt t="80084" x="3454400" y="5238750"/>
          <p14:tracePt t="80093" x="3441700" y="5238750"/>
          <p14:tracePt t="80106" x="3435350" y="5232400"/>
          <p14:tracePt t="80122" x="3422650" y="5213350"/>
          <p14:tracePt t="80139" x="3403600" y="5181600"/>
          <p14:tracePt t="80156" x="3397250" y="5168900"/>
          <p14:tracePt t="80172" x="3390900" y="5149850"/>
          <p14:tracePt t="80189" x="3390900" y="5124450"/>
          <p14:tracePt t="80206" x="3390900" y="5111750"/>
          <p14:tracePt t="80222" x="3390900" y="5105400"/>
          <p14:tracePt t="80239" x="3390900" y="5099050"/>
          <p14:tracePt t="80256" x="3390900" y="5092700"/>
          <p14:tracePt t="80272" x="3390900" y="5086350"/>
          <p14:tracePt t="80289" x="3390900" y="5073650"/>
          <p14:tracePt t="80306" x="3403600" y="5073650"/>
          <p14:tracePt t="80322" x="3409950" y="5073650"/>
          <p14:tracePt t="80339" x="3492500" y="5073650"/>
          <p14:tracePt t="80356" x="3562350" y="5073650"/>
          <p14:tracePt t="80372" x="3638550" y="5073650"/>
          <p14:tracePt t="80389" x="3683000" y="5086350"/>
          <p14:tracePt t="80406" x="3727450" y="5099050"/>
          <p14:tracePt t="80422" x="3746500" y="5105400"/>
          <p14:tracePt t="80439" x="3752850" y="5105400"/>
          <p14:tracePt t="80456" x="3759200" y="5111750"/>
          <p14:tracePt t="80494" x="3765550" y="5111750"/>
          <p14:tracePt t="80509" x="3778250" y="5111750"/>
          <p14:tracePt t="80523" x="3790950" y="5111750"/>
          <p14:tracePt t="80539" x="3886200" y="5111750"/>
          <p14:tracePt t="80556" x="3956050" y="5111750"/>
          <p14:tracePt t="80572" x="4000500" y="5111750"/>
          <p14:tracePt t="80589" x="4044950" y="5111750"/>
          <p14:tracePt t="80605" x="4057650" y="5124450"/>
          <p14:tracePt t="80622" x="4070350" y="5130800"/>
          <p14:tracePt t="80656" x="4076700" y="5130800"/>
          <p14:tracePt t="80684" x="4076700" y="5137150"/>
          <p14:tracePt t="83012" x="4083050" y="5137150"/>
          <p14:tracePt t="83436" x="4083050" y="5149850"/>
          <p14:tracePt t="83452" x="4076700" y="5149850"/>
          <p14:tracePt t="83461" x="4064000" y="5162550"/>
          <p14:tracePt t="83472" x="4044950" y="5168900"/>
          <p14:tracePt t="83489" x="3968750" y="5207000"/>
          <p14:tracePt t="83506" x="3924300" y="5219700"/>
          <p14:tracePt t="83522" x="3892550" y="5238750"/>
          <p14:tracePt t="83539" x="3860800" y="5251450"/>
          <p14:tracePt t="83555" x="3835400" y="5264150"/>
          <p14:tracePt t="83572" x="3829050" y="5264150"/>
          <p14:tracePt t="83588" x="3822700" y="5264150"/>
          <p14:tracePt t="83605" x="3810000" y="5264150"/>
          <p14:tracePt t="83622" x="3803650" y="5264150"/>
          <p14:tracePt t="83639" x="3790950" y="5264150"/>
          <p14:tracePt t="83655" x="3778250" y="5251450"/>
          <p14:tracePt t="83672" x="3771900" y="5251450"/>
          <p14:tracePt t="83689" x="3771900" y="5245100"/>
          <p14:tracePt t="83710" x="3765550" y="5238750"/>
          <p14:tracePt t="83722" x="3759200" y="5232400"/>
          <p14:tracePt t="83739" x="3733800" y="5207000"/>
          <p14:tracePt t="83756" x="3727450" y="5207000"/>
          <p14:tracePt t="83772" x="3695700" y="5194300"/>
          <p14:tracePt t="83789" x="3683000" y="5194300"/>
          <p14:tracePt t="83805" x="3676650" y="5194300"/>
          <p14:tracePt t="83822" x="3657600" y="5194300"/>
          <p14:tracePt t="83839" x="3638550" y="5194300"/>
          <p14:tracePt t="83855" x="3613150" y="5194300"/>
          <p14:tracePt t="83872" x="3606800" y="5194300"/>
          <p14:tracePt t="83905" x="3600450" y="5194300"/>
          <p14:tracePt t="83988" x="3600450" y="5187950"/>
          <p14:tracePt t="84028" x="3600450" y="5181600"/>
          <p14:tracePt t="84044" x="3600450" y="5175250"/>
          <p14:tracePt t="84052" x="3594100" y="5168900"/>
          <p14:tracePt t="84108" x="3587750" y="5162550"/>
          <p14:tracePt t="84684" x="3581400" y="5162550"/>
          <p14:tracePt t="84700" x="3575050" y="5162550"/>
          <p14:tracePt t="84709" x="3568700" y="5162550"/>
          <p14:tracePt t="84725" x="3556000" y="5162550"/>
          <p14:tracePt t="84732" x="3549650" y="5162550"/>
          <p14:tracePt t="84741" x="3543300" y="5162550"/>
          <p14:tracePt t="84758" x="3530600" y="5162550"/>
          <p14:tracePt t="84860" x="3524250" y="5162550"/>
          <p14:tracePt t="84868" x="3517900" y="5162550"/>
          <p14:tracePt t="84877" x="3511550" y="5162550"/>
          <p14:tracePt t="84889" x="3505200" y="5162550"/>
          <p14:tracePt t="84906" x="3479800" y="5143500"/>
          <p14:tracePt t="84922" x="3448050" y="5124450"/>
          <p14:tracePt t="84939" x="3429000" y="5118100"/>
          <p14:tracePt t="84956" x="3422650" y="5118100"/>
          <p14:tracePt t="84972" x="3409950" y="5118100"/>
          <p14:tracePt t="85006" x="3403600" y="5118100"/>
          <p14:tracePt t="85044" x="3403600" y="5124450"/>
          <p14:tracePt t="85052" x="3403600" y="5130800"/>
          <p14:tracePt t="85069" x="3403600" y="5137150"/>
          <p14:tracePt t="85077" x="3403600" y="5143500"/>
          <p14:tracePt t="85100" x="3403600" y="5156200"/>
          <p14:tracePt t="85110" x="3397250" y="5162550"/>
          <p14:tracePt t="85122" x="3390900" y="5168900"/>
          <p14:tracePt t="85139" x="3384550" y="5181600"/>
          <p14:tracePt t="85156" x="3378200" y="5187950"/>
          <p14:tracePt t="85172" x="3371850" y="5194300"/>
          <p14:tracePt t="85189" x="3365500" y="5213350"/>
          <p14:tracePt t="85206" x="3352800" y="5226050"/>
          <p14:tracePt t="85222" x="3352800" y="5238750"/>
          <p14:tracePt t="85239" x="3340100" y="5257800"/>
          <p14:tracePt t="85256" x="3340100" y="5276850"/>
          <p14:tracePt t="85272" x="3340100" y="5302250"/>
          <p14:tracePt t="85289" x="3340100" y="5334000"/>
          <p14:tracePt t="85306" x="3340100" y="5359400"/>
          <p14:tracePt t="85322" x="3340100" y="5391150"/>
          <p14:tracePt t="85339" x="3340100" y="5429250"/>
          <p14:tracePt t="85373" x="3352800" y="5448300"/>
          <p14:tracePt t="85389" x="3352800" y="5454650"/>
          <p14:tracePt t="85405" x="3359150" y="5467350"/>
          <p14:tracePt t="85422" x="3371850" y="5480050"/>
          <p14:tracePt t="85439" x="3384550" y="5499100"/>
          <p14:tracePt t="85456" x="3384550" y="5518150"/>
          <p14:tracePt t="85472" x="3397250" y="5537200"/>
          <p14:tracePt t="85489" x="3409950" y="5562600"/>
          <p14:tracePt t="85506" x="3409950" y="5568950"/>
          <p14:tracePt t="85522" x="3416300" y="5575300"/>
          <p14:tracePt t="85548" x="3422650" y="5575300"/>
          <p14:tracePt t="85564" x="3429000" y="5581650"/>
          <p14:tracePt t="85612" x="3435350" y="5581650"/>
          <p14:tracePt t="85620" x="3435350" y="5594350"/>
          <p14:tracePt t="85628" x="3448050" y="5607050"/>
          <p14:tracePt t="85639" x="3454400" y="5626100"/>
          <p14:tracePt t="85655" x="3479800" y="5664200"/>
          <p14:tracePt t="85672" x="3498850" y="5702300"/>
          <p14:tracePt t="85689" x="3517900" y="5727700"/>
          <p14:tracePt t="85706" x="3536950" y="5759450"/>
          <p14:tracePt t="85722" x="3549650" y="5784850"/>
          <p14:tracePt t="85739" x="3581400" y="5810250"/>
          <p14:tracePt t="85756" x="3587750" y="5822950"/>
          <p14:tracePt t="85772" x="3594100" y="5822950"/>
          <p14:tracePt t="85789" x="3606800" y="5822950"/>
          <p14:tracePt t="85806" x="3619500" y="5822950"/>
          <p14:tracePt t="85822" x="3663950" y="5835650"/>
          <p14:tracePt t="85839" x="3702050" y="5848350"/>
          <p14:tracePt t="85856" x="3740150" y="5867400"/>
          <p14:tracePt t="85872" x="3784600" y="5880100"/>
          <p14:tracePt t="85889" x="3822700" y="5905500"/>
          <p14:tracePt t="85905" x="3860800" y="5918200"/>
          <p14:tracePt t="85923" x="3892550" y="5930900"/>
          <p14:tracePt t="85939" x="3937000" y="5930900"/>
          <p14:tracePt t="85956" x="3956050" y="5930900"/>
          <p14:tracePt t="85972" x="3975100" y="5930900"/>
          <p14:tracePt t="85989" x="3994150" y="5930900"/>
          <p14:tracePt t="86006" x="4006850" y="5930900"/>
          <p14:tracePt t="86022" x="4025900" y="5911850"/>
          <p14:tracePt t="86039" x="4038600" y="5905500"/>
          <p14:tracePt t="86056" x="4051300" y="5892800"/>
          <p14:tracePt t="86072" x="4064000" y="5880100"/>
          <p14:tracePt t="86089" x="4083050" y="5867400"/>
          <p14:tracePt t="86106" x="4102100" y="5867400"/>
          <p14:tracePt t="86123" x="4127500" y="5854700"/>
          <p14:tracePt t="86139" x="4165600" y="5854700"/>
          <p14:tracePt t="86156" x="4178300" y="5854700"/>
          <p14:tracePt t="86159" x="4197350" y="5854700"/>
          <p14:tracePt t="86173" x="4210050" y="5854700"/>
          <p14:tracePt t="86189" x="4235450" y="5854700"/>
          <p14:tracePt t="86206" x="4248150" y="5854700"/>
          <p14:tracePt t="86222" x="4267200" y="5854700"/>
          <p14:tracePt t="86239" x="4311650" y="5854700"/>
          <p14:tracePt t="86256" x="4343400" y="5854700"/>
          <p14:tracePt t="86272" x="4375150" y="5842000"/>
          <p14:tracePt t="86289" x="4413250" y="5835650"/>
          <p14:tracePt t="86306" x="4464050" y="5822950"/>
          <p14:tracePt t="86322" x="4483100" y="5810250"/>
          <p14:tracePt t="86339" x="4508500" y="5803900"/>
          <p14:tracePt t="86355" x="4514850" y="5797550"/>
          <p14:tracePt t="86372" x="4521200" y="5791200"/>
          <p14:tracePt t="86389" x="4533900" y="5784850"/>
          <p14:tracePt t="86419" x="4572000" y="5753100"/>
          <p14:tracePt t="86438" x="4597400" y="5740400"/>
          <p14:tracePt t="86455" x="4616450" y="5715000"/>
          <p14:tracePt t="86472" x="4622800" y="5715000"/>
          <p14:tracePt t="87020" x="4616450" y="5715000"/>
          <p14:tracePt t="87180" x="4610100" y="5715000"/>
          <p14:tracePt t="87196" x="4603750" y="5715000"/>
          <p14:tracePt t="87204" x="4597400" y="5715000"/>
          <p14:tracePt t="87221" x="4591050" y="5715000"/>
          <p14:tracePt t="87228" x="4584700" y="5715000"/>
          <p14:tracePt t="87239" x="4578350" y="5715000"/>
          <p14:tracePt t="87256" x="4565650" y="5715000"/>
          <p14:tracePt t="87272" x="4540250" y="5715000"/>
          <p14:tracePt t="87306" x="4527550" y="5715000"/>
          <p14:tracePt t="87381" x="4527550" y="5721350"/>
          <p14:tracePt t="87388" x="4559300" y="5778500"/>
          <p14:tracePt t="87396" x="4597400" y="5848350"/>
          <p14:tracePt t="87405" x="4641850" y="5911850"/>
          <p14:tracePt t="87422" x="4737100" y="6032500"/>
          <p14:tracePt t="87439" x="4800600" y="6096000"/>
          <p14:tracePt t="87455" x="4845050" y="6115050"/>
          <p14:tracePt t="87472" x="4864100" y="6121400"/>
          <p14:tracePt t="87489" x="4895850" y="6121400"/>
          <p14:tracePt t="87505" x="4946650" y="6115050"/>
          <p14:tracePt t="87522" x="5003800" y="6064250"/>
          <p14:tracePt t="87539" x="5080000" y="5962650"/>
          <p14:tracePt t="87555" x="5080000" y="5943600"/>
          <p14:tracePt t="87572" x="5137150" y="5822950"/>
          <p14:tracePt t="87589" x="5187950" y="5734050"/>
          <p14:tracePt t="87605" x="5232400" y="5664200"/>
          <p14:tracePt t="87622" x="5276850" y="5594350"/>
          <p14:tracePt t="87639" x="5327650" y="5524500"/>
          <p14:tracePt t="87655" x="5372100" y="5480050"/>
          <p14:tracePt t="87672" x="5422900" y="5422900"/>
          <p14:tracePt t="87689" x="5461000" y="5372100"/>
          <p14:tracePt t="87705" x="5473700" y="5340350"/>
          <p14:tracePt t="87722" x="5492750" y="5302250"/>
          <p14:tracePt t="87739" x="5511800" y="5238750"/>
          <p14:tracePt t="87756" x="5537200" y="5207000"/>
          <p14:tracePt t="87772" x="5543550" y="5181600"/>
          <p14:tracePt t="87789" x="5556250" y="5118100"/>
          <p14:tracePt t="87805" x="5562600" y="5041900"/>
          <p14:tracePt t="87822" x="5562600" y="4997450"/>
          <p14:tracePt t="87839" x="5562600" y="4959350"/>
          <p14:tracePt t="87855" x="5562600" y="4908550"/>
          <p14:tracePt t="87872" x="5562600" y="4832350"/>
          <p14:tracePt t="87889" x="5556250" y="4718050"/>
          <p14:tracePt t="87905" x="5511800" y="4610100"/>
          <p14:tracePt t="87922" x="5499100" y="4565650"/>
          <p14:tracePt t="87939" x="5467350" y="4521200"/>
          <p14:tracePt t="87972" x="5448300" y="4502150"/>
          <p14:tracePt t="87989" x="5397500" y="4489450"/>
          <p14:tracePt t="88005" x="5353050" y="4489450"/>
          <p14:tracePt t="88022" x="5283200" y="4470400"/>
          <p14:tracePt t="88039" x="5194300" y="4457700"/>
          <p14:tracePt t="88056" x="5086350" y="4425950"/>
          <p14:tracePt t="88072" x="5003800" y="4406900"/>
          <p14:tracePt t="88089" x="4914900" y="4381500"/>
          <p14:tracePt t="88106" x="4857750" y="4375150"/>
          <p14:tracePt t="88123" x="4806950" y="4375150"/>
          <p14:tracePt t="88140" x="4730750" y="4362450"/>
          <p14:tracePt t="88156" x="4718050" y="4362450"/>
          <p14:tracePt t="88160" x="4699000" y="4362450"/>
          <p14:tracePt t="88172" x="4641850" y="4375150"/>
          <p14:tracePt t="88189" x="4565650" y="4425950"/>
          <p14:tracePt t="88206" x="4483100" y="4489450"/>
          <p14:tracePt t="88222" x="4387850" y="4572000"/>
          <p14:tracePt t="88239" x="4292600" y="4667250"/>
          <p14:tracePt t="88255" x="4248150" y="4743450"/>
          <p14:tracePt t="88272" x="4184650" y="4838700"/>
          <p14:tracePt t="88289" x="4146550" y="4933950"/>
          <p14:tracePt t="88306" x="4114800" y="5022850"/>
          <p14:tracePt t="88322" x="4089400" y="5143500"/>
          <p14:tracePt t="88340" x="4089400" y="5289550"/>
          <p14:tracePt t="88356" x="4089400" y="5384800"/>
          <p14:tracePt t="88372" x="4095750" y="5429250"/>
          <p14:tracePt t="88389" x="4121150" y="5480050"/>
          <p14:tracePt t="88406" x="4152900" y="5530850"/>
          <p14:tracePt t="88422" x="4203700" y="5575300"/>
          <p14:tracePt t="88439" x="4254500" y="5626100"/>
          <p14:tracePt t="88456" x="4311650" y="5651500"/>
          <p14:tracePt t="88472" x="4362450" y="5664200"/>
          <p14:tracePt t="88489" x="4432300" y="5676900"/>
          <p14:tracePt t="88506" x="4527550" y="5683250"/>
          <p14:tracePt t="88522" x="4660900" y="5683250"/>
          <p14:tracePt t="88540" x="4787900" y="5683250"/>
          <p14:tracePt t="88556" x="4819650" y="5676900"/>
          <p14:tracePt t="88572" x="4838700" y="5657850"/>
          <p14:tracePt t="88589" x="4838700" y="5645150"/>
          <p14:tracePt t="88605" x="4851400" y="5632450"/>
          <p14:tracePt t="88622" x="4851400" y="5619750"/>
          <p14:tracePt t="88639" x="4851400" y="5613400"/>
          <p14:tracePt t="88655" x="4851400" y="5607050"/>
          <p14:tracePt t="88672" x="4851400" y="5600700"/>
          <p14:tracePt t="88689" x="4851400" y="5594350"/>
          <p14:tracePt t="88706" x="4851400" y="55753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76250"/>
            <a:ext cx="6911975" cy="1023938"/>
          </a:xfrm>
        </p:spPr>
        <p:txBody>
          <a:bodyPr/>
          <a:lstStyle/>
          <a:p>
            <a:pPr algn="ctr" eaLnBrk="1" hangingPunct="1"/>
            <a:r>
              <a:rPr lang="en-GB" altLang="en-US" sz="4600" b="1" smtClean="0"/>
              <a:t>T</a:t>
            </a:r>
            <a:r>
              <a:rPr lang="en-GB" altLang="en-US" sz="4600" b="1" baseline="-25000" smtClean="0"/>
              <a:t>h</a:t>
            </a:r>
            <a:r>
              <a:rPr lang="en-GB" altLang="en-US" sz="4600" b="1" smtClean="0"/>
              <a:t>2 lymfocyty</a:t>
            </a:r>
            <a:endParaRPr lang="en-GB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7993063" cy="37338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Produkují zejména IL-3, IL-4, IL-5, IL-10.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Transkripční faktor GATA-3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Stimulují tvorbu protilátek.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Spolupodílejí se na patogenezi atopických chorob.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Jejich predominance se objevuje během těhotenství.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Produkcí IL-10 a IL-4 tlumí funkci T</a:t>
            </a:r>
            <a:r>
              <a:rPr lang="cs-CZ" altLang="en-US" baseline="-25000" smtClean="0"/>
              <a:t>h</a:t>
            </a:r>
            <a:r>
              <a:rPr lang="cs-CZ" altLang="en-US" smtClean="0"/>
              <a:t>1 lymfocytů.</a:t>
            </a:r>
          </a:p>
        </p:txBody>
      </p:sp>
      <p:pic>
        <p:nvPicPr>
          <p:cNvPr id="11268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8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omoc T-ly-B-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524000" y="533400"/>
            <a:ext cx="60864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latin typeface="Times New Roman" panose="02020603050405020304" pitchFamily="18" charset="0"/>
              </a:rPr>
              <a:t>T-lymfocyty jsou nutné pro indukci </a:t>
            </a:r>
            <a:br>
              <a:rPr lang="en-GB" altLang="en-US" sz="3200">
                <a:latin typeface="Times New Roman" panose="02020603050405020304" pitchFamily="18" charset="0"/>
              </a:rPr>
            </a:br>
            <a:r>
              <a:rPr lang="en-GB" altLang="en-US" sz="3200">
                <a:latin typeface="Times New Roman" panose="02020603050405020304" pitchFamily="18" charset="0"/>
              </a:rPr>
              <a:t>tvorby protilátek B-lymfocyty</a:t>
            </a: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229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2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08" x="584200" y="5537200"/>
          <p14:tracePt t="11174" x="584200" y="5543550"/>
          <p14:tracePt t="11183" x="590550" y="5543550"/>
          <p14:tracePt t="11189" x="603250" y="5543550"/>
          <p14:tracePt t="11198" x="609600" y="5543550"/>
          <p14:tracePt t="11213" x="622300" y="5537200"/>
          <p14:tracePt t="11229" x="666750" y="5492750"/>
          <p14:tracePt t="11246" x="730250" y="5435600"/>
          <p14:tracePt t="11263" x="831850" y="5353050"/>
          <p14:tracePt t="11279" x="958850" y="5257800"/>
          <p14:tracePt t="11296" x="1073150" y="5168900"/>
          <p14:tracePt t="11313" x="1168400" y="5105400"/>
          <p14:tracePt t="11329" x="1212850" y="5073650"/>
          <p14:tracePt t="11346" x="1263650" y="5035550"/>
          <p14:tracePt t="11363" x="1314450" y="5003800"/>
          <p14:tracePt t="11380" x="1416050" y="4946650"/>
          <p14:tracePt t="11396" x="1447800" y="4927600"/>
          <p14:tracePt t="11413" x="1543050" y="4889500"/>
          <p14:tracePt t="11429" x="1638300" y="4832350"/>
          <p14:tracePt t="11446" x="1663700" y="4806950"/>
          <p14:tracePt t="11463" x="1682750" y="4781550"/>
          <p14:tracePt t="11479" x="1701800" y="4762500"/>
          <p14:tracePt t="11496" x="1714500" y="4737100"/>
          <p14:tracePt t="11513" x="1746250" y="4705350"/>
          <p14:tracePt t="11529" x="1765300" y="4686300"/>
          <p14:tracePt t="11546" x="1797050" y="4667250"/>
          <p14:tracePt t="11563" x="1809750" y="4648200"/>
          <p14:tracePt t="11580" x="1854200" y="4597400"/>
          <p14:tracePt t="11596" x="1892300" y="4552950"/>
          <p14:tracePt t="11613" x="1924050" y="4521200"/>
          <p14:tracePt t="11629" x="1955800" y="4464050"/>
          <p14:tracePt t="11646" x="1974850" y="4419600"/>
          <p14:tracePt t="11663" x="1974850" y="4381500"/>
          <p14:tracePt t="11679" x="1987550" y="4349750"/>
          <p14:tracePt t="11696" x="1987550" y="4324350"/>
          <p14:tracePt t="11713" x="1987550" y="4298950"/>
          <p14:tracePt t="11730" x="1974850" y="4235450"/>
          <p14:tracePt t="11746" x="1936750" y="4197350"/>
          <p14:tracePt t="11763" x="1898650" y="4152900"/>
          <p14:tracePt t="11780" x="1828800" y="4095750"/>
          <p14:tracePt t="11796" x="1816100" y="4076700"/>
          <p14:tracePt t="11813" x="1765300" y="4057650"/>
          <p14:tracePt t="11829" x="1708150" y="4032250"/>
          <p14:tracePt t="11846" x="1689100" y="4025900"/>
          <p14:tracePt t="11863" x="1663700" y="4019550"/>
          <p14:tracePt t="11879" x="1651000" y="4019550"/>
          <p14:tracePt t="11896" x="1638300" y="4019550"/>
          <p14:tracePt t="11913" x="1631950" y="4019550"/>
          <p14:tracePt t="11929" x="1625600" y="4019550"/>
          <p14:tracePt t="11946" x="1612900" y="4019550"/>
          <p14:tracePt t="11963" x="1581150" y="4019550"/>
          <p14:tracePt t="11981" x="1517650" y="4025900"/>
          <p14:tracePt t="11996" x="1485900" y="4044950"/>
          <p14:tracePt t="12013" x="1454150" y="4064000"/>
          <p14:tracePt t="12030" x="1441450" y="4076700"/>
          <p14:tracePt t="12046" x="1428750" y="4089400"/>
          <p14:tracePt t="12063" x="1428750" y="4095750"/>
          <p14:tracePt t="12100" x="1428750" y="4102100"/>
          <p14:tracePt t="12157" x="1441450" y="4102100"/>
          <p14:tracePt t="12166" x="1447800" y="4102100"/>
          <p14:tracePt t="12173" x="1466850" y="4102100"/>
          <p14:tracePt t="12182" x="1479550" y="4095750"/>
          <p14:tracePt t="12196" x="1498600" y="4095750"/>
          <p14:tracePt t="12213" x="1530350" y="4089400"/>
          <p14:tracePt t="12230" x="1536700" y="4089400"/>
          <p14:tracePt t="12349" x="1543050" y="4089400"/>
          <p14:tracePt t="12366" x="1549400" y="4089400"/>
          <p14:tracePt t="12373" x="1562100" y="4089400"/>
          <p14:tracePt t="12382" x="1574800" y="4089400"/>
          <p14:tracePt t="12396" x="1593850" y="4089400"/>
          <p14:tracePt t="12413" x="1606550" y="4089400"/>
          <p14:tracePt t="12877" x="1625600" y="4083050"/>
          <p14:tracePt t="12925" x="1631950" y="4076700"/>
          <p14:tracePt t="12934" x="1638300" y="4070350"/>
          <p14:tracePt t="13205" x="1644650" y="4070350"/>
          <p14:tracePt t="13237" x="1651000" y="4070350"/>
          <p14:tracePt t="13269" x="1657350" y="4070350"/>
          <p14:tracePt t="13285" x="1663700" y="4070350"/>
          <p14:tracePt t="13293" x="1670050" y="4070350"/>
          <p14:tracePt t="13309" x="1676400" y="4076700"/>
          <p14:tracePt t="13318" x="1689100" y="4076700"/>
          <p14:tracePt t="13329" x="1695450" y="4089400"/>
          <p14:tracePt t="13346" x="1714500" y="4095750"/>
          <p14:tracePt t="13363" x="1727200" y="4102100"/>
          <p14:tracePt t="13380" x="1739900" y="4102100"/>
          <p14:tracePt t="13413" x="1746250" y="4102100"/>
          <p14:tracePt t="13429" x="1758950" y="4102100"/>
          <p14:tracePt t="13446" x="1765300" y="4102100"/>
          <p14:tracePt t="13463" x="1771650" y="4102100"/>
          <p14:tracePt t="13479" x="1778000" y="4102100"/>
          <p14:tracePt t="16653" x="1771650" y="4102100"/>
          <p14:tracePt t="16669" x="1746250" y="4102100"/>
          <p14:tracePt t="16677" x="1727200" y="4102100"/>
          <p14:tracePt t="16685" x="1714500" y="4102100"/>
          <p14:tracePt t="16696" x="1701800" y="4102100"/>
          <p14:tracePt t="16713" x="1644650" y="4121150"/>
          <p14:tracePt t="16729" x="1606550" y="4140200"/>
          <p14:tracePt t="16746" x="1555750" y="4171950"/>
          <p14:tracePt t="16763" x="1492250" y="4222750"/>
          <p14:tracePt t="16780" x="1479550" y="4241800"/>
          <p14:tracePt t="16796" x="1473200" y="4248150"/>
          <p14:tracePt t="16813" x="1473200" y="4254500"/>
          <p14:tracePt t="21645" x="1473200" y="4260850"/>
          <p14:tracePt t="33669" x="1549400" y="4260850"/>
          <p14:tracePt t="33677" x="1670050" y="4260850"/>
          <p14:tracePt t="33685" x="1790700" y="4260850"/>
          <p14:tracePt t="33696" x="1917700" y="4260850"/>
          <p14:tracePt t="33713" x="2133600" y="4222750"/>
          <p14:tracePt t="33729" x="2260600" y="4191000"/>
          <p14:tracePt t="33746" x="2330450" y="4152900"/>
          <p14:tracePt t="33763" x="2349500" y="4140200"/>
          <p14:tracePt t="33779" x="2355850" y="4133850"/>
          <p14:tracePt t="33796" x="2355850" y="4127500"/>
          <p14:tracePt t="33813" x="2133600" y="4121150"/>
          <p14:tracePt t="33830" x="1835150" y="4191000"/>
          <p14:tracePt t="33846" x="1657350" y="4324350"/>
          <p14:tracePt t="33863" x="1631950" y="4432300"/>
          <p14:tracePt t="33880" x="1651000" y="4502150"/>
          <p14:tracePt t="33896" x="1784350" y="4572000"/>
          <p14:tracePt t="33913" x="1885950" y="4610100"/>
          <p14:tracePt t="33930" x="1930400" y="4616450"/>
          <p14:tracePt t="33946" x="1943100" y="4616450"/>
          <p14:tracePt t="33963" x="1943100" y="4591050"/>
          <p14:tracePt t="33980" x="1898650" y="4445000"/>
          <p14:tracePt t="33996" x="1809750" y="4381500"/>
          <p14:tracePt t="34013" x="1676400" y="4311650"/>
          <p14:tracePt t="34030" x="1606550" y="4273550"/>
          <p14:tracePt t="34069" x="1574800" y="4273550"/>
          <p14:tracePt t="34079" x="1562100" y="4273550"/>
          <p14:tracePt t="34096" x="1498600" y="4273550"/>
          <p14:tracePt t="34113" x="1454150" y="4273550"/>
          <p14:tracePt t="34130" x="1435100" y="4279900"/>
          <p14:tracePt t="34146" x="1428750" y="4279900"/>
          <p14:tracePt t="34166" x="1435100" y="4292600"/>
          <p14:tracePt t="34180" x="1524000" y="4324350"/>
          <p14:tracePt t="34196" x="1714500" y="4349750"/>
          <p14:tracePt t="34213" x="1911350" y="4368800"/>
          <p14:tracePt t="34230" x="2813050" y="4413250"/>
          <p14:tracePt t="34246" x="3606800" y="4413250"/>
          <p14:tracePt t="34263" x="4260850" y="4400550"/>
          <p14:tracePt t="34279" x="4762500" y="4273550"/>
          <p14:tracePt t="34296" x="5111750" y="4133850"/>
          <p14:tracePt t="34313" x="5441950" y="3981450"/>
          <p14:tracePt t="34329" x="5657850" y="3905250"/>
          <p14:tracePt t="34346" x="5829300" y="3841750"/>
          <p14:tracePt t="34363" x="5937250" y="3816350"/>
          <p14:tracePt t="34379" x="6007100" y="3803650"/>
          <p14:tracePt t="34493" x="6007100" y="3810000"/>
          <p14:tracePt t="34509" x="6007100" y="3822700"/>
          <p14:tracePt t="34518" x="6007100" y="3829050"/>
          <p14:tracePt t="34534" x="6007100" y="3835400"/>
          <p14:tracePt t="34573" x="6007100" y="3841750"/>
          <p14:tracePt t="34597" x="6019800" y="3835400"/>
          <p14:tracePt t="34621" x="6019800" y="3829050"/>
          <p14:tracePt t="34637" x="6019800" y="3816350"/>
          <p14:tracePt t="34645" x="6019800" y="3810000"/>
          <p14:tracePt t="34653" x="6019800" y="3797300"/>
          <p14:tracePt t="34663" x="6019800" y="3784600"/>
          <p14:tracePt t="34679" x="6019800" y="3752850"/>
          <p14:tracePt t="34696" x="5994400" y="3733800"/>
          <p14:tracePt t="34713" x="5981700" y="3721100"/>
          <p14:tracePt t="34730" x="5975350" y="3708400"/>
          <p14:tracePt t="34782" x="5969000" y="3708400"/>
          <p14:tracePt t="34789" x="5962650" y="3708400"/>
          <p14:tracePt t="34798" x="5949950" y="3702050"/>
          <p14:tracePt t="34813" x="5937250" y="3702050"/>
          <p14:tracePt t="34830" x="5886450" y="3689350"/>
          <p14:tracePt t="34846" x="5861050" y="3683000"/>
          <p14:tracePt t="34863" x="5835650" y="3683000"/>
          <p14:tracePt t="34879" x="5822950" y="3683000"/>
          <p14:tracePt t="34896" x="5810250" y="3676650"/>
          <p14:tracePt t="34913" x="5765800" y="3670300"/>
          <p14:tracePt t="34929" x="5734050" y="3663950"/>
          <p14:tracePt t="34946" x="5708650" y="3663950"/>
          <p14:tracePt t="34963" x="5695950" y="3663950"/>
          <p14:tracePt t="34980" x="5676900" y="3663950"/>
          <p14:tracePt t="35110" x="5670550" y="3663950"/>
          <p14:tracePt t="35134" x="5670550" y="3670300"/>
          <p14:tracePt t="35165" x="5670550" y="3676650"/>
          <p14:tracePt t="35173" x="5670550" y="3683000"/>
          <p14:tracePt t="35182" x="5670550" y="3689350"/>
          <p14:tracePt t="35196" x="5670550" y="3708400"/>
          <p14:tracePt t="35213" x="5670550" y="3721100"/>
          <p14:tracePt t="35229" x="5670550" y="3771900"/>
          <p14:tracePt t="35246" x="5670550" y="3803650"/>
          <p14:tracePt t="35263" x="5657850" y="3829050"/>
          <p14:tracePt t="35279" x="5638800" y="3867150"/>
          <p14:tracePt t="35296" x="5626100" y="3892550"/>
          <p14:tracePt t="35313" x="5600700" y="3930650"/>
          <p14:tracePt t="35329" x="5562600" y="3987800"/>
          <p14:tracePt t="35346" x="5518150" y="4064000"/>
          <p14:tracePt t="35363" x="5461000" y="4146550"/>
          <p14:tracePt t="35380" x="5384800" y="4260850"/>
          <p14:tracePt t="35397" x="5365750" y="4298950"/>
          <p14:tracePt t="35413" x="5314950" y="4387850"/>
          <p14:tracePt t="35430" x="5276850" y="4483100"/>
          <p14:tracePt t="35446" x="5232400" y="4597400"/>
          <p14:tracePt t="35463" x="5168900" y="4705350"/>
          <p14:tracePt t="35480" x="5111750" y="4800600"/>
          <p14:tracePt t="35496" x="5035550" y="4876800"/>
          <p14:tracePt t="35513" x="4991100" y="4940300"/>
          <p14:tracePt t="35529" x="4953000" y="4972050"/>
          <p14:tracePt t="35546" x="4902200" y="5010150"/>
          <p14:tracePt t="35563" x="4813300" y="5041900"/>
          <p14:tracePt t="35580" x="4622800" y="5067300"/>
          <p14:tracePt t="35597" x="4489450" y="5067300"/>
          <p14:tracePt t="35613" x="4368800" y="5067300"/>
          <p14:tracePt t="35629" x="4292600" y="5067300"/>
          <p14:tracePt t="35646" x="4248150" y="5067300"/>
          <p14:tracePt t="36341" x="4235450" y="5073650"/>
          <p14:tracePt t="36350" x="4229100" y="5073650"/>
          <p14:tracePt t="36357" x="4229100" y="5086350"/>
          <p14:tracePt t="36367" x="4222750" y="5092700"/>
          <p14:tracePt t="36685" x="4248150" y="5086350"/>
          <p14:tracePt t="36693" x="4311650" y="5067300"/>
          <p14:tracePt t="36701" x="4375150" y="5048250"/>
          <p14:tracePt t="36713" x="4457700" y="5035550"/>
          <p14:tracePt t="36730" x="4629150" y="4984750"/>
          <p14:tracePt t="36746" x="4838700" y="4857750"/>
          <p14:tracePt t="36763" x="4965700" y="4749800"/>
          <p14:tracePt t="36780" x="5086350" y="4597400"/>
          <p14:tracePt t="36796" x="5099050" y="4572000"/>
          <p14:tracePt t="36813" x="5124450" y="4476750"/>
          <p14:tracePt t="36830" x="5137150" y="4432300"/>
          <p14:tracePt t="36846" x="5137150" y="4387850"/>
          <p14:tracePt t="36863" x="5137150" y="4349750"/>
          <p14:tracePt t="36880" x="5137150" y="4324350"/>
          <p14:tracePt t="36896" x="5130800" y="4318000"/>
          <p14:tracePt t="36934" x="5130800" y="4305300"/>
          <p14:tracePt t="36946" x="5130800" y="4286250"/>
          <p14:tracePt t="36963" x="5130800" y="4267200"/>
          <p14:tracePt t="36980" x="5175250" y="4178300"/>
          <p14:tracePt t="36997" x="5264150" y="4083050"/>
          <p14:tracePt t="37013" x="5308600" y="4032250"/>
          <p14:tracePt t="37029" x="5556250" y="3733800"/>
          <p14:tracePt t="37046" x="5721350" y="3536950"/>
          <p14:tracePt t="37063" x="5797550" y="3409950"/>
          <p14:tracePt t="37079" x="5842000" y="3333750"/>
          <p14:tracePt t="37096" x="5861050" y="3295650"/>
          <p14:tracePt t="37113" x="5861050" y="3276600"/>
          <p14:tracePt t="37146" x="5867400" y="3270250"/>
          <p14:tracePt t="37173" x="5854700" y="3270250"/>
          <p14:tracePt t="37182" x="5835650" y="3270250"/>
          <p14:tracePt t="37196" x="5810250" y="3276600"/>
          <p14:tracePt t="37213" x="5797550" y="3282950"/>
          <p14:tracePt t="37229" x="5784850" y="3289300"/>
          <p14:tracePt t="37246" x="5772150" y="3295650"/>
          <p14:tracePt t="37263" x="5765800" y="3302000"/>
          <p14:tracePt t="37296" x="5759450" y="3308350"/>
          <p14:tracePt t="37313" x="5753100" y="3308350"/>
          <p14:tracePt t="37335" x="5746750" y="3321050"/>
          <p14:tracePt t="37485" x="5746750" y="3327400"/>
          <p14:tracePt t="37493" x="5746750" y="3333750"/>
          <p14:tracePt t="37501" x="5746750" y="3346450"/>
          <p14:tracePt t="37513" x="5746750" y="3359150"/>
          <p14:tracePt t="37529" x="5746750" y="3403600"/>
          <p14:tracePt t="37546" x="5746750" y="3454400"/>
          <p14:tracePt t="37563" x="5746750" y="3517900"/>
          <p14:tracePt t="37580" x="5727700" y="3594100"/>
          <p14:tracePt t="37596" x="5727700" y="3606800"/>
          <p14:tracePt t="37613" x="5727700" y="3638550"/>
          <p14:tracePt t="37629" x="5727700" y="3644900"/>
          <p14:tracePt t="37877" x="5727700" y="3663950"/>
          <p14:tracePt t="37885" x="5727700" y="3676650"/>
          <p14:tracePt t="37901" x="5727700" y="3689350"/>
          <p14:tracePt t="37913" x="5721350" y="3702050"/>
          <p14:tracePt t="37930" x="5708650" y="3721100"/>
          <p14:tracePt t="37946" x="5708650" y="3746500"/>
          <p14:tracePt t="37963" x="5689600" y="3765550"/>
          <p14:tracePt t="37980" x="5676900" y="3790950"/>
          <p14:tracePt t="37996" x="5676900" y="3797300"/>
          <p14:tracePt t="38013" x="5676900" y="3803650"/>
          <p14:tracePt t="38205" x="5676900" y="3810000"/>
          <p14:tracePt t="38214" x="5676900" y="3816350"/>
          <p14:tracePt t="38221" x="5676900" y="3822700"/>
          <p14:tracePt t="38230" x="5676900" y="3829050"/>
          <p14:tracePt t="38381" x="5676900" y="3835400"/>
          <p14:tracePt t="38389" x="5689600" y="3835400"/>
          <p14:tracePt t="38421" x="5702300" y="3835400"/>
          <p14:tracePt t="38437" x="5708650" y="3829050"/>
          <p14:tracePt t="38445" x="5715000" y="3822700"/>
          <p14:tracePt t="38453" x="5721350" y="3822700"/>
          <p14:tracePt t="38463" x="5734050" y="3810000"/>
          <p14:tracePt t="38479" x="5746750" y="3803650"/>
          <p14:tracePt t="38496" x="5759450" y="3784600"/>
          <p14:tracePt t="38513" x="5765800" y="3778250"/>
          <p14:tracePt t="38589" x="5759450" y="3784600"/>
          <p14:tracePt t="38598" x="5740400" y="3803650"/>
          <p14:tracePt t="38605" x="5721350" y="3835400"/>
          <p14:tracePt t="38615" x="5695950" y="3854450"/>
          <p14:tracePt t="38630" x="5651500" y="3917950"/>
          <p14:tracePt t="38646" x="5619750" y="3962400"/>
          <p14:tracePt t="38663" x="5613400" y="3975100"/>
          <p14:tracePt t="38680" x="5613400" y="3987800"/>
          <p14:tracePt t="38837" x="5613400" y="3975100"/>
          <p14:tracePt t="38845" x="5619750" y="3962400"/>
          <p14:tracePt t="38853" x="5626100" y="3949700"/>
          <p14:tracePt t="38863" x="5626100" y="3937000"/>
          <p14:tracePt t="38879" x="5645150" y="3905250"/>
          <p14:tracePt t="38896" x="5645150" y="3892550"/>
          <p14:tracePt t="38913" x="5651500" y="3879850"/>
          <p14:tracePt t="38946" x="5651500" y="3873500"/>
          <p14:tracePt t="38982" x="5657850" y="3873500"/>
          <p14:tracePt t="38998" x="5657850" y="3867150"/>
          <p14:tracePt t="39030" x="5657850" y="3860800"/>
          <p14:tracePt t="39037" x="5664200" y="3854450"/>
          <p14:tracePt t="39077" x="5670550" y="3848100"/>
          <p14:tracePt t="39093" x="5676900" y="3841750"/>
          <p14:tracePt t="39173" x="5683250" y="3835400"/>
          <p14:tracePt t="39197" x="5683250" y="3822700"/>
          <p14:tracePt t="39205" x="5689600" y="3816350"/>
          <p14:tracePt t="39230" x="5702300" y="3810000"/>
          <p14:tracePt t="39237" x="5702300" y="3803650"/>
          <p14:tracePt t="39261" x="5702300" y="3797300"/>
          <p14:tracePt t="39269" x="5702300" y="3790950"/>
          <p14:tracePt t="39285" x="5715000" y="3784600"/>
          <p14:tracePt t="39829" x="5715000" y="3790950"/>
          <p14:tracePt t="39885" x="5715000" y="3797300"/>
          <p14:tracePt t="39917" x="5721350" y="3803650"/>
          <p14:tracePt t="39941" x="5727700" y="3810000"/>
          <p14:tracePt t="39950" x="5734050" y="3816350"/>
          <p14:tracePt t="39966" x="5740400" y="3822700"/>
          <p14:tracePt t="39973" x="5746750" y="3835400"/>
          <p14:tracePt t="39982" x="5753100" y="3841750"/>
          <p14:tracePt t="39996" x="5759450" y="3848100"/>
          <p14:tracePt t="40013" x="5772150" y="3867150"/>
          <p14:tracePt t="40030" x="5784850" y="3886200"/>
          <p14:tracePt t="40046" x="5797550" y="3905250"/>
          <p14:tracePt t="40063" x="5803900" y="3930650"/>
          <p14:tracePt t="40079" x="5816600" y="3956050"/>
          <p14:tracePt t="40096" x="5835650" y="3975100"/>
          <p14:tracePt t="40113" x="5848350" y="3994150"/>
          <p14:tracePt t="40129" x="5854700" y="4019550"/>
          <p14:tracePt t="40146" x="5861050" y="4038600"/>
          <p14:tracePt t="40163" x="5873750" y="4076700"/>
          <p14:tracePt t="40180" x="5873750" y="4095750"/>
          <p14:tracePt t="40197" x="5873750" y="4108450"/>
          <p14:tracePt t="40221" x="5873750" y="4114800"/>
          <p14:tracePt t="40429" x="5886450" y="4114800"/>
          <p14:tracePt t="40445" x="5892800" y="4114800"/>
          <p14:tracePt t="40462" x="5905500" y="4114800"/>
          <p14:tracePt t="40485" x="5911850" y="4114800"/>
          <p14:tracePt t="40493" x="5918200" y="4114800"/>
          <p14:tracePt t="40637" x="5911850" y="4114800"/>
          <p14:tracePt t="40646" x="5905500" y="4114800"/>
          <p14:tracePt t="40654" x="5899150" y="4114800"/>
          <p14:tracePt t="40663" x="5892800" y="4114800"/>
          <p14:tracePt t="40680" x="5867400" y="4114800"/>
          <p14:tracePt t="40696" x="5842000" y="4114800"/>
          <p14:tracePt t="40712" x="5810250" y="4114800"/>
          <p14:tracePt t="40729" x="5772150" y="4114800"/>
          <p14:tracePt t="40746" x="5721350" y="4108450"/>
          <p14:tracePt t="40762" x="5689600" y="4102100"/>
          <p14:tracePt t="40779" x="5689600" y="4095750"/>
          <p14:tracePt t="40796" x="5683250" y="4095750"/>
          <p14:tracePt t="47381" x="5670550" y="4095750"/>
          <p14:tracePt t="47398" x="5657850" y="4095750"/>
          <p14:tracePt t="47517" x="5651500" y="4089400"/>
          <p14:tracePt t="47541" x="5651500" y="4076700"/>
          <p14:tracePt t="47557" x="5664200" y="4070350"/>
          <p14:tracePt t="47573" x="5670550" y="4064000"/>
          <p14:tracePt t="47589" x="5676900" y="4057650"/>
          <p14:tracePt t="47598" x="5683250" y="4051300"/>
          <p14:tracePt t="47709" x="5676900" y="4057650"/>
          <p14:tracePt t="47717" x="5651500" y="4083050"/>
          <p14:tracePt t="47729" x="5619750" y="4108450"/>
          <p14:tracePt t="47746" x="5588000" y="4140200"/>
          <p14:tracePt t="47763" x="5549900" y="4171950"/>
          <p14:tracePt t="47780" x="5486400" y="4229100"/>
          <p14:tracePt t="47796" x="5454650" y="4260850"/>
          <p14:tracePt t="47813" x="5391150" y="4349750"/>
          <p14:tracePt t="47830" x="5346700" y="4419600"/>
          <p14:tracePt t="47846" x="5321300" y="4445000"/>
          <p14:tracePt t="47863" x="5321300" y="4464050"/>
          <p14:tracePt t="47949" x="5334000" y="4445000"/>
          <p14:tracePt t="47957" x="5353050" y="4425950"/>
          <p14:tracePt t="47966" x="5365750" y="4413250"/>
          <p14:tracePt t="47980" x="5391150" y="4368800"/>
          <p14:tracePt t="48013" x="5397500" y="4356100"/>
          <p14:tracePt t="48069" x="5391150" y="4362450"/>
          <p14:tracePt t="48077" x="5391150" y="4368800"/>
          <p14:tracePt t="48085" x="5384800" y="4387850"/>
          <p14:tracePt t="48096" x="5384800" y="4400550"/>
          <p14:tracePt t="48113" x="5384800" y="4413250"/>
          <p14:tracePt t="48129" x="5384800" y="4438650"/>
          <p14:tracePt t="48163" x="5384800" y="4451350"/>
          <p14:tracePt t="48214" x="5397500" y="4451350"/>
          <p14:tracePt t="48221" x="5403850" y="4438650"/>
          <p14:tracePt t="48230" x="5403850" y="4432300"/>
          <p14:tracePt t="48246" x="5416550" y="4400550"/>
          <p14:tracePt t="48263" x="5416550" y="4394200"/>
          <p14:tracePt t="48279" x="5416550" y="4381500"/>
          <p14:tracePt t="48365" x="5410200" y="4375150"/>
          <p14:tracePt t="48421" x="5410200" y="4368800"/>
          <p14:tracePt t="48461" x="5416550" y="4368800"/>
          <p14:tracePt t="48469" x="5429250" y="4368800"/>
          <p14:tracePt t="48479" x="5448300" y="4375150"/>
          <p14:tracePt t="48496" x="5467350" y="4425950"/>
          <p14:tracePt t="48513" x="5486400" y="4489450"/>
          <p14:tracePt t="48529" x="5511800" y="4546600"/>
          <p14:tracePt t="48546" x="5518150" y="4591050"/>
          <p14:tracePt t="48563" x="5524500" y="4622800"/>
          <p14:tracePt t="48598" x="5524500" y="4629150"/>
          <p14:tracePt t="48629" x="5524500" y="4635500"/>
          <p14:tracePt t="48653" x="5524500" y="4641850"/>
          <p14:tracePt t="48669" x="5524500" y="4648200"/>
          <p14:tracePt t="48677" x="5524500" y="4654550"/>
          <p14:tracePt t="48685" x="5518150" y="4660900"/>
          <p14:tracePt t="48696" x="5505450" y="4679950"/>
          <p14:tracePt t="48713" x="5454650" y="4718050"/>
          <p14:tracePt t="48730" x="5429250" y="4743450"/>
          <p14:tracePt t="48746" x="5403850" y="4768850"/>
          <p14:tracePt t="48763" x="5391150" y="4787900"/>
          <p14:tracePt t="48779" x="5365750" y="4806950"/>
          <p14:tracePt t="48797" x="5353050" y="4819650"/>
          <p14:tracePt t="48829" x="5302250" y="4838700"/>
          <p14:tracePt t="48846" x="5238750" y="4838700"/>
          <p14:tracePt t="48863" x="5156200" y="4851400"/>
          <p14:tracePt t="48879" x="5092700" y="4857750"/>
          <p14:tracePt t="48896" x="5054600" y="4876800"/>
          <p14:tracePt t="48913" x="5048250" y="4876800"/>
          <p14:tracePt t="48929" x="5035550" y="4883150"/>
          <p14:tracePt t="49053" x="5022850" y="4883150"/>
          <p14:tracePt t="49061" x="4978400" y="4883150"/>
          <p14:tracePt t="49069" x="4908550" y="4889500"/>
          <p14:tracePt t="49079" x="4826000" y="4889500"/>
          <p14:tracePt t="49096" x="4686300" y="4889500"/>
          <p14:tracePt t="49113" x="4610100" y="4889500"/>
          <p14:tracePt t="49129" x="4591050" y="4889500"/>
          <p14:tracePt t="49173" x="4597400" y="4889500"/>
          <p14:tracePt t="49182" x="4641850" y="4870450"/>
          <p14:tracePt t="49196" x="4743450" y="4819650"/>
          <p14:tracePt t="49213" x="4857750" y="4775200"/>
          <p14:tracePt t="49229" x="4959350" y="4737100"/>
          <p14:tracePt t="49246" x="5048250" y="4673600"/>
          <p14:tracePt t="49263" x="5118100" y="4629150"/>
          <p14:tracePt t="49279" x="5181600" y="4578350"/>
          <p14:tracePt t="49296" x="5226050" y="4502150"/>
          <p14:tracePt t="49313" x="5270500" y="4400550"/>
          <p14:tracePt t="49329" x="5308600" y="4311650"/>
          <p14:tracePt t="49346" x="5334000" y="4235450"/>
          <p14:tracePt t="49363" x="5372100" y="4184650"/>
          <p14:tracePt t="49380" x="5397500" y="4140200"/>
          <p14:tracePt t="49397" x="5429250" y="4108450"/>
          <p14:tracePt t="49413" x="5448300" y="4076700"/>
          <p14:tracePt t="49429" x="5454650" y="4051300"/>
          <p14:tracePt t="49446" x="5473700" y="4032250"/>
          <p14:tracePt t="49463" x="5480050" y="4019550"/>
          <p14:tracePt t="49479" x="5480050" y="4006850"/>
          <p14:tracePt t="49629" x="5486400" y="4006850"/>
          <p14:tracePt t="49669" x="5492750" y="4006850"/>
          <p14:tracePt t="49685" x="5499100" y="4006850"/>
          <p14:tracePt t="49701" x="5511800" y="4006850"/>
          <p14:tracePt t="49717" x="5518150" y="4006850"/>
          <p14:tracePt t="49725" x="5537200" y="4013200"/>
          <p14:tracePt t="49734" x="5543550" y="4019550"/>
          <p14:tracePt t="49746" x="5549900" y="4025900"/>
          <p14:tracePt t="49763" x="5568950" y="4044950"/>
          <p14:tracePt t="49780" x="5594350" y="4057650"/>
          <p14:tracePt t="49796" x="5594350" y="4064000"/>
          <p14:tracePt t="49813" x="5600700" y="4070350"/>
          <p14:tracePt t="49830" x="5619750" y="4114800"/>
          <p14:tracePt t="49846" x="5632450" y="4140200"/>
          <p14:tracePt t="49863" x="5638800" y="4159250"/>
          <p14:tracePt t="49879" x="5645150" y="4178300"/>
          <p14:tracePt t="49896" x="5645150" y="4184650"/>
          <p14:tracePt t="49913" x="5651500" y="4191000"/>
          <p14:tracePt t="49946" x="5657850" y="4191000"/>
          <p14:tracePt t="49963" x="5657850" y="4197350"/>
          <p14:tracePt t="50157" x="5657850" y="4203700"/>
          <p14:tracePt t="50166" x="5657850" y="4210050"/>
          <p14:tracePt t="50173" x="5657850" y="4222750"/>
          <p14:tracePt t="50182" x="5657850" y="4229100"/>
          <p14:tracePt t="50197" x="5657850" y="4248150"/>
          <p14:tracePt t="50213" x="5645150" y="4267200"/>
          <p14:tracePt t="50230" x="5638800" y="4279900"/>
          <p14:tracePt t="50246" x="5632450" y="4286250"/>
          <p14:tracePt t="50263" x="5613400" y="4298950"/>
          <p14:tracePt t="50280" x="5549900" y="4305300"/>
          <p14:tracePt t="50296" x="5480050" y="4318000"/>
          <p14:tracePt t="50313" x="5422900" y="4324350"/>
          <p14:tracePt t="50330" x="5378450" y="4324350"/>
          <p14:tracePt t="50346" x="5353050" y="4324350"/>
          <p14:tracePt t="50363" x="5346700" y="4324350"/>
          <p14:tracePt t="50398" x="5340350" y="4324350"/>
          <p14:tracePt t="50413" x="5334000" y="4324350"/>
          <p14:tracePt t="50429" x="5308600" y="4324350"/>
          <p14:tracePt t="50446" x="5283200" y="4324350"/>
          <p14:tracePt t="50463" x="5257800" y="4298950"/>
          <p14:tracePt t="50479" x="5245100" y="4286250"/>
          <p14:tracePt t="50589" x="5238750" y="4279900"/>
          <p14:tracePt t="50598" x="5213350" y="4279900"/>
          <p14:tracePt t="50605" x="5207000" y="4286250"/>
          <p14:tracePt t="50615" x="5194300" y="4286250"/>
          <p14:tracePt t="50629" x="5175250" y="4305300"/>
          <p14:tracePt t="50646" x="5168900" y="4330700"/>
          <p14:tracePt t="50663" x="5162550" y="4343400"/>
          <p14:tracePt t="50679" x="5162550" y="4368800"/>
          <p14:tracePt t="50696" x="5162550" y="4375150"/>
          <p14:tracePt t="50713" x="5162550" y="4387850"/>
          <p14:tracePt t="50730" x="5181600" y="4400550"/>
          <p14:tracePt t="50746" x="5226050" y="4413250"/>
          <p14:tracePt t="50763" x="5276850" y="4425950"/>
          <p14:tracePt t="50780" x="5372100" y="4438650"/>
          <p14:tracePt t="50797" x="5441950" y="4457700"/>
          <p14:tracePt t="50813" x="5511800" y="4464050"/>
          <p14:tracePt t="50829" x="5549900" y="4464050"/>
          <p14:tracePt t="50846" x="5562600" y="4464050"/>
          <p14:tracePt t="50879" x="5575300" y="4464050"/>
          <p14:tracePt t="50940" x="5581650" y="4457700"/>
          <p14:tracePt t="50950" x="5581650" y="4451350"/>
          <p14:tracePt t="51533" x="5581650" y="4457700"/>
          <p14:tracePt t="51550" x="5581650" y="4464050"/>
          <p14:tracePt t="51557" x="5581650" y="4483100"/>
          <p14:tracePt t="51566" x="5581650" y="4495800"/>
          <p14:tracePt t="51580" x="5581650" y="4521200"/>
          <p14:tracePt t="51596" x="5581650" y="4533900"/>
          <p14:tracePt t="51613" x="5575300" y="4572000"/>
          <p14:tracePt t="51629" x="5537200" y="4603750"/>
          <p14:tracePt t="51646" x="5505450" y="4641850"/>
          <p14:tracePt t="51663" x="5441950" y="4699000"/>
          <p14:tracePt t="51679" x="5359400" y="4743450"/>
          <p14:tracePt t="51696" x="5283200" y="4781550"/>
          <p14:tracePt t="51713" x="5232400" y="4813300"/>
          <p14:tracePt t="51729" x="5207000" y="4832350"/>
          <p14:tracePt t="51746" x="5181600" y="4845050"/>
          <p14:tracePt t="51763" x="5162550" y="4857750"/>
          <p14:tracePt t="51780" x="5118100" y="4889500"/>
          <p14:tracePt t="51797" x="5099050" y="4895850"/>
          <p14:tracePt t="51813" x="5086350" y="4908550"/>
          <p14:tracePt t="51829" x="5073650" y="4914900"/>
          <p14:tracePt t="51846" x="5060950" y="4921250"/>
          <p14:tracePt t="51863" x="5048250" y="4921250"/>
          <p14:tracePt t="51879" x="5041900" y="4927600"/>
          <p14:tracePt t="51965" x="5041900" y="4921250"/>
          <p14:tracePt t="51973" x="5041900" y="4914900"/>
          <p14:tracePt t="51982" x="5054600" y="4876800"/>
          <p14:tracePt t="51997" x="5054600" y="4838700"/>
          <p14:tracePt t="52013" x="5054600" y="4794250"/>
          <p14:tracePt t="52030" x="5054600" y="4781550"/>
          <p14:tracePt t="52046" x="5054600" y="4768850"/>
          <p14:tracePt t="52063" x="5048250" y="4762500"/>
          <p14:tracePt t="52117" x="5035550" y="4762500"/>
          <p14:tracePt t="52125" x="5022850" y="4762500"/>
          <p14:tracePt t="52135" x="5016500" y="4762500"/>
          <p14:tracePt t="52146" x="4997450" y="4762500"/>
          <p14:tracePt t="52163" x="4984750" y="4762500"/>
          <p14:tracePt t="52179" x="4972050" y="4762500"/>
          <p14:tracePt t="52196" x="4953000" y="4768850"/>
          <p14:tracePt t="52212" x="4927600" y="4787900"/>
          <p14:tracePt t="52229" x="4908550" y="4800600"/>
          <p14:tracePt t="52246" x="4895850" y="4819650"/>
          <p14:tracePt t="52263" x="4895850" y="4832350"/>
          <p14:tracePt t="52279" x="4895850" y="4851400"/>
          <p14:tracePt t="52296" x="4895850" y="4864100"/>
          <p14:tracePt t="52313" x="4895850" y="4870450"/>
          <p14:tracePt t="52329" x="4895850" y="4883150"/>
          <p14:tracePt t="52346" x="4895850" y="4889500"/>
          <p14:tracePt t="52485" x="4902200" y="4889500"/>
          <p14:tracePt t="52493" x="4902200" y="4895850"/>
          <p14:tracePt t="52509" x="4902200" y="4902200"/>
          <p14:tracePt t="52518" x="4902200" y="4908550"/>
          <p14:tracePt t="52529" x="4902200" y="4914900"/>
          <p14:tracePt t="52546" x="4889500" y="4921250"/>
          <p14:tracePt t="52629" x="4921250" y="4921250"/>
          <p14:tracePt t="52637" x="4972050" y="4921250"/>
          <p14:tracePt t="52646" x="5010150" y="4921250"/>
          <p14:tracePt t="52663" x="5099050" y="4921250"/>
          <p14:tracePt t="52680" x="5130800" y="4921250"/>
          <p14:tracePt t="52725" x="5130800" y="4914900"/>
          <p14:tracePt t="52734" x="5130800" y="4883150"/>
          <p14:tracePt t="52746" x="5105400" y="4857750"/>
          <p14:tracePt t="52763" x="4997450" y="4806950"/>
          <p14:tracePt t="52780" x="4845050" y="4781550"/>
          <p14:tracePt t="52797" x="4768850" y="4781550"/>
          <p14:tracePt t="52813" x="4718050" y="4781550"/>
          <p14:tracePt t="52830" x="4660900" y="4781550"/>
          <p14:tracePt t="52846" x="4622800" y="4819650"/>
          <p14:tracePt t="52863" x="4584700" y="4857750"/>
          <p14:tracePt t="52879" x="4578350" y="4876800"/>
          <p14:tracePt t="52896" x="4572000" y="4908550"/>
          <p14:tracePt t="52913" x="4572000" y="4927600"/>
          <p14:tracePt t="52929" x="4597400" y="4946650"/>
          <p14:tracePt t="52946" x="4635500" y="4959350"/>
          <p14:tracePt t="52963" x="4679950" y="4959350"/>
          <p14:tracePt t="52980" x="4762500" y="4959350"/>
          <p14:tracePt t="52997" x="4781550" y="4959350"/>
          <p14:tracePt t="53013" x="4794250" y="4940300"/>
          <p14:tracePt t="53030" x="4806950" y="4927600"/>
          <p14:tracePt t="53093" x="4794250" y="4921250"/>
          <p14:tracePt t="53101" x="4787900" y="4921250"/>
          <p14:tracePt t="53113" x="4775200" y="4921250"/>
          <p14:tracePt t="53129" x="4762500" y="4933950"/>
          <p14:tracePt t="53146" x="4743450" y="4953000"/>
          <p14:tracePt t="53163" x="4743450" y="4965700"/>
          <p14:tracePt t="53180" x="4743450" y="4978400"/>
          <p14:tracePt t="53196" x="4743450" y="4991100"/>
          <p14:tracePt t="53213" x="4743450" y="4997450"/>
          <p14:tracePt t="53230" x="4743450" y="5003800"/>
          <p14:tracePt t="53285" x="4743450" y="5010150"/>
          <p14:tracePt t="53405" x="4743450" y="5016500"/>
          <p14:tracePt t="53422" x="4743450" y="5022850"/>
          <p14:tracePt t="53445" x="4743450" y="5029200"/>
          <p14:tracePt t="53685" x="4730750" y="5035550"/>
          <p14:tracePt t="53693" x="4718050" y="5041900"/>
          <p14:tracePt t="53701" x="4699000" y="5054600"/>
          <p14:tracePt t="53713" x="4686300" y="5054600"/>
          <p14:tracePt t="53729" x="4673600" y="5067300"/>
          <p14:tracePt t="53746" x="4660900" y="5080000"/>
          <p14:tracePt t="53763" x="4660900" y="5099050"/>
          <p14:tracePt t="53779" x="4660900" y="5111750"/>
          <p14:tracePt t="53950" x="4648200" y="5086350"/>
          <p14:tracePt t="53957" x="4635500" y="5080000"/>
          <p14:tracePt t="53966" x="4629150" y="5067300"/>
          <p14:tracePt t="53980" x="4622800" y="5060950"/>
          <p14:tracePt t="54060" x="4622800" y="5054600"/>
          <p14:tracePt t="54068" x="4622800" y="5048250"/>
          <p14:tracePt t="54079" x="4622800" y="5041900"/>
          <p14:tracePt t="54096" x="4641850" y="5041900"/>
          <p14:tracePt t="54113" x="4667250" y="5041900"/>
          <p14:tracePt t="54129" x="4705350" y="5041900"/>
          <p14:tracePt t="54146" x="4749800" y="5041900"/>
          <p14:tracePt t="54163" x="4794250" y="5041900"/>
          <p14:tracePt t="54180" x="4838700" y="5041900"/>
          <p14:tracePt t="54197" x="4851400" y="5041900"/>
          <p14:tracePt t="54221" x="4864100" y="5041900"/>
          <p14:tracePt t="56061" x="4870450" y="5041900"/>
          <p14:tracePt t="56069" x="4876800" y="5041900"/>
          <p14:tracePt t="56085" x="4883150" y="5041900"/>
          <p14:tracePt t="56096" x="4889500" y="5035550"/>
          <p14:tracePt t="56113" x="4902200" y="5016500"/>
          <p14:tracePt t="56130" x="4921250" y="4997450"/>
          <p14:tracePt t="56146" x="4933950" y="4984750"/>
          <p14:tracePt t="56163" x="4946650" y="4965700"/>
          <p14:tracePt t="56180" x="4997450" y="4940300"/>
          <p14:tracePt t="56196" x="5016500" y="4933950"/>
          <p14:tracePt t="56200" x="5035550" y="4921250"/>
          <p14:tracePt t="56213" x="5073650" y="4908550"/>
          <p14:tracePt t="56229" x="5086350" y="4902200"/>
          <p14:tracePt t="56325" x="5092700" y="4902200"/>
          <p14:tracePt t="56397" x="5111750" y="4902200"/>
          <p14:tracePt t="56405" x="5162550" y="4902200"/>
          <p14:tracePt t="56415" x="5207000" y="4902200"/>
          <p14:tracePt t="56429" x="5327650" y="4902200"/>
          <p14:tracePt t="56446" x="5461000" y="4921250"/>
          <p14:tracePt t="56463" x="5594350" y="4940300"/>
          <p14:tracePt t="56480" x="5740400" y="4965700"/>
          <p14:tracePt t="56496" x="5905500" y="4991100"/>
          <p14:tracePt t="56513" x="6184900" y="5016500"/>
          <p14:tracePt t="56529" x="6565900" y="5016500"/>
          <p14:tracePt t="56546" x="6851650" y="5016500"/>
          <p14:tracePt t="56563" x="6997700" y="4991100"/>
          <p14:tracePt t="56580" x="7150100" y="4902200"/>
          <p14:tracePt t="56596" x="7194550" y="4876800"/>
          <p14:tracePt t="56613" x="7245350" y="4845050"/>
          <p14:tracePt t="56629" x="7277100" y="4819650"/>
          <p14:tracePt t="56669" x="7277100" y="4813300"/>
          <p14:tracePt t="56679" x="7277100" y="4800600"/>
          <p14:tracePt t="56696" x="7302500" y="4775200"/>
          <p14:tracePt t="56713" x="7346950" y="4737100"/>
          <p14:tracePt t="56730" x="7429500" y="4692650"/>
          <p14:tracePt t="56746" x="7556500" y="4635500"/>
          <p14:tracePt t="56763" x="7702550" y="4584700"/>
          <p14:tracePt t="56780" x="8039100" y="4514850"/>
          <p14:tracePt t="56797" x="8312150" y="4489450"/>
          <p14:tracePt t="56813" x="8553450" y="4489450"/>
          <p14:tracePt t="56830" x="8737600" y="4451350"/>
          <p14:tracePt t="56846" x="8813800" y="4413250"/>
          <p14:tracePt t="56863" x="8851900" y="4375150"/>
          <p14:tracePt t="56880" x="8858250" y="4349750"/>
          <p14:tracePt t="56896" x="8870950" y="4292600"/>
          <p14:tracePt t="56913" x="8870950" y="4260850"/>
          <p14:tracePt t="56929" x="8870950" y="4241800"/>
          <p14:tracePt t="56946" x="8870950" y="4222750"/>
          <p14:tracePt t="56963" x="8858250" y="4184650"/>
          <p14:tracePt t="56980" x="8832850" y="4152900"/>
          <p14:tracePt t="56996" x="8794750" y="4102100"/>
          <p14:tracePt t="57013" x="8750300" y="4044950"/>
          <p14:tracePt t="57030" x="8693150" y="3968750"/>
          <p14:tracePt t="57046" x="8616950" y="3892550"/>
          <p14:tracePt t="57063" x="8502650" y="3816350"/>
          <p14:tracePt t="57080" x="8394700" y="3746500"/>
          <p14:tracePt t="57096" x="8280400" y="3676650"/>
          <p14:tracePt t="57113" x="8166100" y="3619500"/>
          <p14:tracePt t="57130" x="8089900" y="3606800"/>
          <p14:tracePt t="57146" x="8020050" y="3587750"/>
          <p14:tracePt t="57163" x="7924800" y="3587750"/>
          <p14:tracePt t="57180" x="7708900" y="3587750"/>
          <p14:tracePt t="57196" x="7499350" y="3587750"/>
          <p14:tracePt t="57213" x="7404100" y="3587750"/>
          <p14:tracePt t="57229" x="7092950" y="3657600"/>
          <p14:tracePt t="57246" x="6972300" y="3695700"/>
          <p14:tracePt t="57262" x="6870700" y="3759200"/>
          <p14:tracePt t="57279" x="6794500" y="3835400"/>
          <p14:tracePt t="57296" x="6743700" y="3956050"/>
          <p14:tracePt t="57312" x="6737350" y="4083050"/>
          <p14:tracePt t="57329" x="6737350" y="4229100"/>
          <p14:tracePt t="57346" x="6737350" y="4356100"/>
          <p14:tracePt t="57362" x="6756400" y="4483100"/>
          <p14:tracePt t="57380" x="6851650" y="4629150"/>
          <p14:tracePt t="57396" x="6921500" y="4711700"/>
          <p14:tracePt t="57412" x="6953250" y="4743450"/>
          <p14:tracePt t="57429" x="7048500" y="4826000"/>
          <p14:tracePt t="57446" x="7118350" y="4876800"/>
          <p14:tracePt t="57462" x="7226300" y="4921250"/>
          <p14:tracePt t="57479" x="7359650" y="4940300"/>
          <p14:tracePt t="57496" x="7505700" y="4978400"/>
          <p14:tracePt t="57512" x="7651750" y="4984750"/>
          <p14:tracePt t="57529" x="7772400" y="4997450"/>
          <p14:tracePt t="57546" x="7867650" y="4997450"/>
          <p14:tracePt t="57562" x="7962900" y="4946650"/>
          <p14:tracePt t="57579" x="8045450" y="4876800"/>
          <p14:tracePt t="57596" x="8089900" y="4787900"/>
          <p14:tracePt t="57613" x="8089900" y="4635500"/>
          <p14:tracePt t="57629" x="7994650" y="4502150"/>
          <p14:tracePt t="57647" x="7835900" y="4330700"/>
          <p14:tracePt t="57663" x="7607300" y="4165600"/>
          <p14:tracePt t="57679" x="7423150" y="4070350"/>
          <p14:tracePt t="57696" x="7302500" y="4006850"/>
          <p14:tracePt t="57713" x="7239000" y="3994150"/>
          <p14:tracePt t="57729" x="7219950" y="3987800"/>
          <p14:tracePt t="57746" x="7194550" y="3987800"/>
          <p14:tracePt t="57763" x="7156450" y="4019550"/>
          <p14:tracePt t="57779" x="7131050" y="4044950"/>
          <p14:tracePt t="57796" x="7118350" y="4089400"/>
          <p14:tracePt t="57813" x="7118350" y="4127500"/>
          <p14:tracePt t="57829" x="7131050" y="4171950"/>
          <p14:tracePt t="57846" x="7156450" y="4197350"/>
          <p14:tracePt t="57863" x="7194550" y="4222750"/>
          <p14:tracePt t="57879" x="7207250" y="4229100"/>
          <p14:tracePt t="57896" x="7219950" y="4235450"/>
          <p14:tracePt t="58253" x="7226300" y="4241800"/>
          <p14:tracePt t="58333" x="7226300" y="4248150"/>
          <p14:tracePt t="58389" x="7226300" y="42545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7"/>
</p:tagLst>
</file>

<file path=ppt/theme/theme1.xml><?xml version="1.0" encoding="utf-8"?>
<a:theme xmlns:a="http://schemas.openxmlformats.org/drawingml/2006/main" name="Vrstvy">
  <a:themeElements>
    <a:clrScheme name="Vrstvy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Vrstv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3346</TotalTime>
  <Words>1257</Words>
  <Application>Microsoft Office PowerPoint</Application>
  <PresentationFormat>Předvádění na obrazovce (4:3)</PresentationFormat>
  <Paragraphs>264</Paragraphs>
  <Slides>33</Slides>
  <Notes>5</Notes>
  <HiddenSlides>0</HiddenSlides>
  <MMClips>33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3" baseType="lpstr">
      <vt:lpstr>Arial</vt:lpstr>
      <vt:lpstr>Times New Roman</vt:lpstr>
      <vt:lpstr>Wingdings</vt:lpstr>
      <vt:lpstr>Arial Narrow</vt:lpstr>
      <vt:lpstr>Symbol</vt:lpstr>
      <vt:lpstr>Times</vt:lpstr>
      <vt:lpstr>Tahoma</vt:lpstr>
      <vt:lpstr>Gadget</vt:lpstr>
      <vt:lpstr>Helvetica</vt:lpstr>
      <vt:lpstr>Vrstvy</vt:lpstr>
      <vt:lpstr>Lymfocytární subpopulace  a regulace specifické imunitní odpovědi </vt:lpstr>
      <vt:lpstr>Základní lymfocytární subpopulace</vt:lpstr>
      <vt:lpstr>T lymfocyt -  centrální regulátor imunitní odpovědi</vt:lpstr>
      <vt:lpstr>Subpopulace CD4+ lymfocytů</vt:lpstr>
      <vt:lpstr>Prezentace aplikace PowerPoint</vt:lpstr>
      <vt:lpstr>Th1 lymfocyty</vt:lpstr>
      <vt:lpstr>Prezentace aplikace PowerPoint</vt:lpstr>
      <vt:lpstr>Th2 lymfocyty</vt:lpstr>
      <vt:lpstr>Prezentace aplikace PowerPoint</vt:lpstr>
      <vt:lpstr>Th17 lymfocyty </vt:lpstr>
      <vt:lpstr>TFH lymfocyty</vt:lpstr>
      <vt:lpstr>Prezentace aplikace PowerPoint</vt:lpstr>
      <vt:lpstr>Treg lymfocyty</vt:lpstr>
      <vt:lpstr>Prezentace aplikace PowerPoint</vt:lpstr>
      <vt:lpstr>TR-1 lymfocyty</vt:lpstr>
      <vt:lpstr>Vliv cytokinů na diferenciaci  Th0 buněk</vt:lpstr>
      <vt:lpstr>T lymfocyty</vt:lpstr>
      <vt:lpstr>T lymfocyty</vt:lpstr>
      <vt:lpstr>T lymfocyty</vt:lpstr>
      <vt:lpstr>T lymfocyty</vt:lpstr>
      <vt:lpstr>Cytotoxické T-lymfocyty</vt:lpstr>
      <vt:lpstr>T-buněčný receptor</vt:lpstr>
      <vt:lpstr>gd-T-lymfocyty</vt:lpstr>
      <vt:lpstr>Intraepiteliální T-lymfocyty</vt:lpstr>
      <vt:lpstr>NK-T lymfocyty</vt:lpstr>
      <vt:lpstr>B-lymfocyty</vt:lpstr>
      <vt:lpstr>Prezentace aplikace PowerPoint</vt:lpstr>
      <vt:lpstr>B2 lymfocyty</vt:lpstr>
      <vt:lpstr>B1 lymfocyty</vt:lpstr>
      <vt:lpstr>Innate lymphoid cells (ILC)</vt:lpstr>
      <vt:lpstr>Innate lymphoid cells (ILC)</vt:lpstr>
      <vt:lpstr>Innate Lymphoid Cells</vt:lpstr>
      <vt:lpstr>Přirození zabíječi (NK buňky)</vt:lpstr>
    </vt:vector>
  </TitlesOfParts>
  <Company>FN U SV. ANNY V BRNE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UKIA</dc:creator>
  <cp:lastModifiedBy>Uživatel systému Windows</cp:lastModifiedBy>
  <cp:revision>124</cp:revision>
  <dcterms:created xsi:type="dcterms:W3CDTF">2001-02-28T15:09:22Z</dcterms:created>
  <dcterms:modified xsi:type="dcterms:W3CDTF">2020-11-09T19:19:57Z</dcterms:modified>
</cp:coreProperties>
</file>