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67" r:id="rId2"/>
    <p:sldId id="298" r:id="rId3"/>
    <p:sldId id="345" r:id="rId4"/>
    <p:sldId id="346" r:id="rId5"/>
    <p:sldId id="303" r:id="rId6"/>
    <p:sldId id="335" r:id="rId7"/>
    <p:sldId id="363" r:id="rId8"/>
    <p:sldId id="361" r:id="rId9"/>
    <p:sldId id="358" r:id="rId10"/>
    <p:sldId id="300" r:id="rId11"/>
    <p:sldId id="301" r:id="rId12"/>
    <p:sldId id="277" r:id="rId13"/>
    <p:sldId id="278" r:id="rId14"/>
    <p:sldId id="347" r:id="rId15"/>
    <p:sldId id="302" r:id="rId16"/>
    <p:sldId id="306" r:id="rId17"/>
    <p:sldId id="271" r:id="rId18"/>
    <p:sldId id="305" r:id="rId19"/>
    <p:sldId id="310" r:id="rId20"/>
    <p:sldId id="330" r:id="rId21"/>
    <p:sldId id="284" r:id="rId22"/>
    <p:sldId id="294" r:id="rId23"/>
    <p:sldId id="295" r:id="rId24"/>
    <p:sldId id="312" r:id="rId25"/>
    <p:sldId id="323" r:id="rId26"/>
    <p:sldId id="315" r:id="rId27"/>
    <p:sldId id="313" r:id="rId28"/>
    <p:sldId id="290" r:id="rId29"/>
    <p:sldId id="291" r:id="rId30"/>
    <p:sldId id="321" r:id="rId31"/>
    <p:sldId id="292" r:id="rId32"/>
    <p:sldId id="293" r:id="rId33"/>
    <p:sldId id="317" r:id="rId34"/>
    <p:sldId id="325" r:id="rId35"/>
    <p:sldId id="341" r:id="rId36"/>
    <p:sldId id="342" r:id="rId37"/>
    <p:sldId id="353" r:id="rId38"/>
    <p:sldId id="354" r:id="rId39"/>
    <p:sldId id="319" r:id="rId40"/>
    <p:sldId id="366" r:id="rId41"/>
    <p:sldId id="348" r:id="rId42"/>
    <p:sldId id="322" r:id="rId43"/>
    <p:sldId id="327" r:id="rId44"/>
    <p:sldId id="328" r:id="rId45"/>
    <p:sldId id="329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22"/>
    <a:srgbClr val="67E1E7"/>
    <a:srgbClr val="8BFFFF"/>
    <a:srgbClr val="66FFFF"/>
    <a:srgbClr val="663300"/>
    <a:srgbClr val="CC33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4" autoAdjust="0"/>
  </p:normalViewPr>
  <p:slideViewPr>
    <p:cSldViewPr>
      <p:cViewPr varScale="1">
        <p:scale>
          <a:sx n="84" d="100"/>
          <a:sy n="84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E9FDD-CBBE-4CA6-B121-3D4533AE68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051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18EF-6369-45E1-BC56-577AD11184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59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E99E-BC2F-4242-BCF9-E449746CED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747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FA9F3-D444-456E-BBC9-B953639460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442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E7EE-30D2-4844-A62F-8962F9196C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904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69DB2-1D9B-4517-96BE-AE3ECB67ED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796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C75F-2BB9-4D2A-BB6C-44B5EE51FF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667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99565-7967-44DF-ACCA-DF303AE9DE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20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8100-7F0E-4B87-BC76-B1F1385AD4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707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6E46B-890F-4917-8E16-D165B2D4C5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31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B4BC9-BFF8-4BE6-BED1-89E79B315C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745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DE11502-8A37-4178-AA1E-3EEDF634AF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ownload.roche.com/selection/cobas8000/original/0004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blockscientificstore.com/PhotoGallery.asp?ProductCode=Vitros-950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76400"/>
            <a:ext cx="8424936" cy="1828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 smtClean="0"/>
              <a:t>Analytická automatizace</a:t>
            </a:r>
            <a:endParaRPr lang="cs-CZ" altLang="cs-CZ" sz="32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sz="2300" dirty="0" smtClean="0"/>
              <a:t>                                    Miroslava </a:t>
            </a:r>
            <a:r>
              <a:rPr lang="cs-CZ" altLang="cs-CZ" sz="2300" dirty="0" err="1" smtClean="0"/>
              <a:t>Beňovská</a:t>
            </a:r>
            <a:endParaRPr lang="cs-CZ" altLang="cs-CZ" sz="2300" dirty="0" smtClean="0"/>
          </a:p>
          <a:p>
            <a:pPr eaLnBrk="1" hangingPunct="1">
              <a:defRPr/>
            </a:pPr>
            <a:r>
              <a:rPr lang="cs-CZ" altLang="cs-CZ" sz="2300" dirty="0"/>
              <a:t> </a:t>
            </a:r>
            <a:r>
              <a:rPr lang="cs-CZ" altLang="cs-CZ" sz="2300" dirty="0" smtClean="0"/>
              <a:t>                                              KLM LF MU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6168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1"/>
    </mc:Choice>
    <mc:Fallback xmlns="">
      <p:transition spd="slow" advTm="101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smtClean="0">
                <a:solidFill>
                  <a:srgbClr val="CC3300"/>
                </a:solidFill>
              </a:rPr>
              <a:t>Automatické analyzátory - </a:t>
            </a:r>
            <a:r>
              <a:rPr lang="cs-CZ" altLang="cs-CZ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diskrétní</a:t>
            </a:r>
            <a:r>
              <a:rPr lang="cs-CZ" altLang="cs-CZ" sz="3200" b="1" smtClean="0">
                <a:solidFill>
                  <a:srgbClr val="CC3300"/>
                </a:solidFill>
              </a:rPr>
              <a:t/>
            </a:r>
            <a:br>
              <a:rPr lang="cs-CZ" altLang="cs-CZ" sz="3200" b="1" smtClean="0">
                <a:solidFill>
                  <a:srgbClr val="CC3300"/>
                </a:solidFill>
              </a:rPr>
            </a:br>
            <a:endParaRPr lang="cs-CZ" altLang="cs-CZ" sz="3200" b="1" smtClean="0">
              <a:solidFill>
                <a:srgbClr val="CC33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dirty="0" smtClean="0"/>
              <a:t>Napodobení jednotlivých kroků manuální analýzy</a:t>
            </a:r>
          </a:p>
          <a:p>
            <a:pPr eaLnBrk="1" hangingPunct="1">
              <a:defRPr/>
            </a:pPr>
            <a:r>
              <a:rPr lang="cs-CZ" altLang="cs-CZ" sz="2800" dirty="0" smtClean="0"/>
              <a:t>V současnosti – diskrétní selektivní  „</a:t>
            </a:r>
            <a:r>
              <a:rPr lang="cs-CZ" altLang="cs-CZ" sz="2800" dirty="0" err="1" smtClean="0"/>
              <a:t>random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access</a:t>
            </a:r>
            <a:r>
              <a:rPr lang="cs-CZ" altLang="cs-CZ" sz="2800" dirty="0" smtClean="0"/>
              <a:t>“ analyzátory – výběr z řady metod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000" b="1" dirty="0" smtClean="0">
                <a:solidFill>
                  <a:srgbClr val="CC3300"/>
                </a:solidFill>
                <a:cs typeface="Times New Roman" pitchFamily="18" charset="0"/>
              </a:rPr>
              <a:t>Kontinuální</a:t>
            </a:r>
            <a:r>
              <a:rPr lang="cs-CZ" altLang="cs-CZ" sz="2000" b="1" dirty="0" smtClean="0">
                <a:solidFill>
                  <a:srgbClr val="CC3300"/>
                </a:solidFill>
              </a:rPr>
              <a:t> analyzátory -</a:t>
            </a:r>
            <a:r>
              <a:rPr lang="cs-CZ" altLang="cs-CZ" sz="2800" dirty="0" smtClean="0"/>
              <a:t> </a:t>
            </a:r>
            <a:r>
              <a:rPr lang="cs-CZ" altLang="cs-CZ" sz="2000" dirty="0" smtClean="0"/>
              <a:t>procesy kontinuálně v </a:t>
            </a:r>
            <a:r>
              <a:rPr lang="cs-CZ" altLang="cs-CZ" sz="2000" dirty="0" err="1" smtClean="0"/>
              <a:t>hadičkovém</a:t>
            </a:r>
            <a:r>
              <a:rPr lang="cs-CZ" altLang="cs-CZ" sz="2000" dirty="0" smtClean="0"/>
              <a:t> systému, oddělení vzorku a reagencií bublinami, v místě rozšíření hadičky smíchání a start reakce, měření v průtokové kyvetě, pouze po metodách – vývoj nepokračuje</a:t>
            </a:r>
          </a:p>
          <a:p>
            <a:pPr eaLnBrk="1" hangingPunct="1">
              <a:defRPr/>
            </a:pPr>
            <a:endParaRPr lang="cs-CZ" altLang="cs-CZ" sz="2800" dirty="0" smtClean="0"/>
          </a:p>
          <a:p>
            <a:pPr eaLnBrk="1" hangingPunct="1">
              <a:defRPr/>
            </a:pPr>
            <a:endParaRPr lang="cs-CZ" altLang="cs-CZ" sz="2800" dirty="0" smtClean="0"/>
          </a:p>
          <a:p>
            <a:pPr eaLnBrk="1" hangingPunct="1"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9"/>
    </mc:Choice>
    <mc:Fallback xmlns="">
      <p:transition spd="slow" advTm="1519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3313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cs-CZ" altLang="cs-CZ" sz="3200" b="1" smtClean="0"/>
              <a:t>Hlavní součásti automatického analyzátoru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b="1" i="1" dirty="0" smtClean="0"/>
              <a:t>Transportní systém</a:t>
            </a: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dopravuje vzorky ze vstupu analyzátoru do pracovního prostoru a na výstup z analyzátoru (posun stojánků se vzorky lineárním nebo otáčivým pohybem)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na vstupu laserová čtečka čarových kódů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b="1" i="1" dirty="0" err="1" smtClean="0"/>
              <a:t>Pipetor</a:t>
            </a:r>
            <a:r>
              <a:rPr lang="cs-CZ" altLang="cs-CZ" sz="2000" b="1" i="1" dirty="0" smtClean="0"/>
              <a:t> vzorků</a:t>
            </a: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zajišťuje pipetování vzorku do kyvety, je  z inertního materiálu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při kontaktu se vzorkem hladinový senzor zastaví pohyb </a:t>
            </a:r>
            <a:r>
              <a:rPr lang="cs-CZ" altLang="cs-CZ" sz="2000" b="1" dirty="0" err="1" smtClean="0"/>
              <a:t>pipetoru</a:t>
            </a:r>
            <a:r>
              <a:rPr lang="cs-CZ" altLang="cs-CZ" sz="2000" b="1" dirty="0" smtClean="0"/>
              <a:t>, nasátí vzorku těsně pod hladinou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b="1" dirty="0" smtClean="0"/>
              <a:t>    </a:t>
            </a:r>
            <a:r>
              <a:rPr lang="cs-CZ" altLang="cs-CZ" sz="2000" b="1" dirty="0" err="1" smtClean="0"/>
              <a:t>pipetovací</a:t>
            </a:r>
            <a:r>
              <a:rPr lang="cs-CZ" altLang="cs-CZ" sz="2000" b="1" dirty="0" smtClean="0"/>
              <a:t> objemy 1-20 </a:t>
            </a:r>
            <a:r>
              <a:rPr lang="cs-CZ" altLang="cs-CZ" sz="2000" b="1" dirty="0" err="1" smtClean="0"/>
              <a:t>ul</a:t>
            </a: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detekce sraženiny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b="1" dirty="0" smtClean="0"/>
              <a:t>    při ucpání se zvýší podtlak - systém detekuje chybu pipetování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Zabránění  kontaminaci (cary </a:t>
            </a:r>
            <a:r>
              <a:rPr lang="cs-CZ" altLang="cs-CZ" sz="2000" b="1" dirty="0" err="1" smtClean="0"/>
              <a:t>over</a:t>
            </a:r>
            <a:r>
              <a:rPr lang="cs-CZ" altLang="cs-CZ" sz="2000" b="1" dirty="0" smtClean="0"/>
              <a:t>) – omytí </a:t>
            </a:r>
            <a:r>
              <a:rPr lang="cs-CZ" altLang="cs-CZ" sz="2000" b="1" dirty="0" err="1" smtClean="0"/>
              <a:t>pipetovací</a:t>
            </a:r>
            <a:r>
              <a:rPr lang="cs-CZ" altLang="cs-CZ" sz="2000" b="1" dirty="0" smtClean="0"/>
              <a:t> jehly zevně i  vnitřně, případně využití </a:t>
            </a:r>
            <a:r>
              <a:rPr lang="cs-CZ" altLang="cs-CZ" sz="2000" b="1" dirty="0" err="1" smtClean="0"/>
              <a:t>pipetovací</a:t>
            </a:r>
            <a:r>
              <a:rPr lang="cs-CZ" altLang="cs-CZ" sz="2000" b="1" dirty="0" smtClean="0"/>
              <a:t> špičky (</a:t>
            </a:r>
            <a:r>
              <a:rPr lang="cs-CZ" altLang="cs-CZ" sz="2000" b="1" dirty="0" err="1" smtClean="0"/>
              <a:t>imunoanalýza</a:t>
            </a:r>
            <a:r>
              <a:rPr lang="cs-CZ" altLang="cs-CZ" sz="2000" b="1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76"/>
    </mc:Choice>
    <mc:Fallback xmlns="">
      <p:transition spd="slow" advTm="7027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ideo_zkouška_2 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6"/>
    </mc:Choice>
    <mc:Fallback xmlns="">
      <p:transition spd="slow" advTm="1217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deo_zkouška_2 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5"/>
    </mc:Choice>
    <mc:Fallback xmlns="">
      <p:transition spd="slow" advTm="710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smtClean="0"/>
              <a:t>Hlavní součásti automatického analyzátoru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800" b="1" i="1" smtClean="0"/>
              <a:t>Inkubační lázeň</a:t>
            </a:r>
            <a:endParaRPr lang="cs-CZ" altLang="cs-CZ" sz="2800" smtClean="0"/>
          </a:p>
          <a:p>
            <a:pPr eaLnBrk="1" hangingPunct="1">
              <a:defRPr/>
            </a:pPr>
            <a:r>
              <a:rPr lang="cs-CZ" altLang="cs-CZ" sz="2800" smtClean="0"/>
              <a:t>umístěny reakční kyvety</a:t>
            </a:r>
          </a:p>
          <a:p>
            <a:pPr eaLnBrk="1" hangingPunct="1">
              <a:defRPr/>
            </a:pPr>
            <a:r>
              <a:rPr lang="cs-CZ" altLang="cs-CZ" sz="2800" smtClean="0"/>
              <a:t>37 °C s přesností ± 0,1 °C (enzymy)</a:t>
            </a:r>
          </a:p>
          <a:p>
            <a:pPr eaLnBrk="1" hangingPunct="1">
              <a:defRPr/>
            </a:pPr>
            <a:r>
              <a:rPr lang="cs-CZ" altLang="cs-CZ" sz="2800" smtClean="0"/>
              <a:t>teplotní prostředí zajišťuje cirkulující voda, olej nebo vzduch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2800" smtClean="0"/>
          </a:p>
          <a:p>
            <a:pPr eaLnBrk="1" hangingPunct="1">
              <a:defRPr/>
            </a:pPr>
            <a:endParaRPr lang="cs-CZ" altLang="cs-CZ" sz="28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39"/>
    </mc:Choice>
    <mc:Fallback xmlns="">
      <p:transition spd="slow" advTm="2053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 smtClean="0"/>
              <a:t>Hlavní součásti automatického analyzátoru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b="1" i="1" dirty="0" smtClean="0"/>
              <a:t>Dávkovače reagencií</a:t>
            </a: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pracují na stejném principu včetně hladinových senzorů a oplachu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objemy např. 20-200 µl (reakční kyveta)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Přesné odměřování objemu vzorku a dávkování reagencií zajišťují pístové dávkovače, s koncovými </a:t>
            </a:r>
            <a:r>
              <a:rPr lang="cs-CZ" altLang="cs-CZ" sz="2400" dirty="0" err="1" smtClean="0"/>
              <a:t>pipetory</a:t>
            </a:r>
            <a:r>
              <a:rPr lang="cs-CZ" altLang="cs-CZ" sz="2400" dirty="0" smtClean="0"/>
              <a:t> jsou spojeny hadičkami naplněnými vodou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b="1" i="1" dirty="0" smtClean="0"/>
              <a:t>Reakční kyvety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objem (asi 100 µl)</a:t>
            </a:r>
            <a:endParaRPr lang="cs-CZ" alt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jednorázové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  opakovaně používané po automatickém vymytí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propustnost materiálu pro UV záření (340 </a:t>
            </a:r>
            <a:r>
              <a:rPr lang="cs-CZ" altLang="cs-CZ" sz="2400" dirty="0" err="1" smtClean="0"/>
              <a:t>nm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  syntetické materiály, křemenné sklo</a:t>
            </a:r>
            <a:endParaRPr lang="cs-CZ" alt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56"/>
    </mc:Choice>
    <mc:Fallback xmlns="">
      <p:transition spd="slow" advTm="4185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477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b="1" smtClean="0"/>
              <a:t>Hlavní součásti automatického analyzátoru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b="1" i="1" dirty="0" smtClean="0"/>
              <a:t>Reagencie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běžně dvě reagencie na jednu metodu (často v kazetě)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tekuté (</a:t>
            </a:r>
            <a:r>
              <a:rPr lang="cs-CZ" altLang="cs-CZ" sz="2400" dirty="0" err="1" smtClean="0"/>
              <a:t>ready</a:t>
            </a:r>
            <a:r>
              <a:rPr lang="cs-CZ" altLang="cs-CZ" sz="2400" dirty="0" smtClean="0"/>
              <a:t> to use)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chlazené (stabilita)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označeny čarovým kódem nebo RFID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otáčení </a:t>
            </a:r>
            <a:r>
              <a:rPr lang="cs-CZ" altLang="cs-CZ" sz="2400" dirty="0" err="1" smtClean="0"/>
              <a:t>reag</a:t>
            </a:r>
            <a:r>
              <a:rPr lang="cs-CZ" altLang="cs-CZ" sz="2400" dirty="0" smtClean="0"/>
              <a:t>. kruhu před pipetováním</a:t>
            </a:r>
            <a:endParaRPr lang="cs-CZ" altLang="cs-CZ" sz="24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b="1" i="1" dirty="0" smtClean="0"/>
              <a:t>Míchadlo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zajišťuje promíchání reakční směsi v kyvetě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   rotačním pohybem lopatky míchadla,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/>
              <a:t>     </a:t>
            </a:r>
            <a:r>
              <a:rPr lang="cs-CZ" altLang="cs-CZ" sz="2400" dirty="0" smtClean="0">
                <a:solidFill>
                  <a:srgbClr val="C00000"/>
                </a:solidFill>
              </a:rPr>
              <a:t>ultrazvuk</a:t>
            </a:r>
            <a:r>
              <a:rPr lang="cs-CZ" altLang="cs-CZ" sz="2400" dirty="0" smtClean="0"/>
              <a:t>, probubláním vzduchovými bublinami aj.</a:t>
            </a:r>
            <a:endParaRPr lang="cs-CZ" altLang="cs-CZ" sz="24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b="1" i="1" dirty="0" smtClean="0"/>
              <a:t>Mycí stanice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po měření odsává reakční směs, myje  a suší kyvety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95"/>
    </mc:Choice>
    <mc:Fallback xmlns="">
      <p:transition spd="slow" advTm="4609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iverpool_04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1600" y="-1981200"/>
            <a:ext cx="14427200" cy="108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0"/>
    </mc:Choice>
    <mc:Fallback xmlns="">
      <p:transition spd="slow" advTm="297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 smtClean="0"/>
              <a:t>Hlavní součásti automatického analyzátoru - software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b="1" i="1" dirty="0" smtClean="0"/>
              <a:t>Parametry-definice metod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způsob měření, vlnové délky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objem pipetovaného vzorku a dávkovaných reagencií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měřící body - měření vzestupu nebo poklesu absorbance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hodnoty pro opakování analýzy s větším nebo menším objemem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b="1" i="1" dirty="0" smtClean="0"/>
              <a:t>Zobrazení a přenos výsledků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výsledky v databasi na obrazovce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možnost tisku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přenášeny do LIS a NIS do dokumentace pacienta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1"/>
    </mc:Choice>
    <mc:Fallback xmlns="">
      <p:transition spd="slow" advTm="1345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smtClean="0"/>
              <a:t>Zavedení automatických analyzátorů do klinické laboratorní praxe umožnilo:</a:t>
            </a:r>
            <a:r>
              <a:rPr lang="cs-CZ" altLang="cs-CZ" sz="3200" smtClean="0"/>
              <a:t/>
            </a:r>
            <a:br>
              <a:rPr lang="cs-CZ" altLang="cs-CZ" sz="3200" smtClean="0"/>
            </a:br>
            <a:endParaRPr lang="cs-CZ" altLang="cs-CZ" sz="32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smtClean="0"/>
              <a:t>Zvládnutí enormního nárůstu požadavků </a:t>
            </a:r>
          </a:p>
          <a:p>
            <a:pPr eaLnBrk="1" hangingPunct="1">
              <a:defRPr/>
            </a:pPr>
            <a:r>
              <a:rPr lang="cs-CZ" altLang="cs-CZ" sz="2800" smtClean="0"/>
              <a:t>Zkrácení časové odezvy (TAT) - statim desítky minut, vysoce speciální metody hodiny</a:t>
            </a:r>
          </a:p>
          <a:p>
            <a:pPr eaLnBrk="1" hangingPunct="1">
              <a:defRPr/>
            </a:pPr>
            <a:r>
              <a:rPr lang="cs-CZ" altLang="cs-CZ" sz="2800" smtClean="0"/>
              <a:t>Zajištění vyhovující přesnosti a správnosti analýz </a:t>
            </a:r>
          </a:p>
          <a:p>
            <a:pPr eaLnBrk="1" hangingPunct="1">
              <a:defRPr/>
            </a:pPr>
            <a:r>
              <a:rPr lang="cs-CZ" altLang="cs-CZ" sz="2800" smtClean="0"/>
              <a:t>Snížení spotřeby reagencií - zavedení mikrometod - náklady, životní prostředí</a:t>
            </a:r>
          </a:p>
          <a:p>
            <a:pPr eaLnBrk="1" hangingPunct="1">
              <a:defRPr/>
            </a:pPr>
            <a:r>
              <a:rPr lang="cs-CZ" altLang="cs-CZ" sz="2800" smtClean="0"/>
              <a:t>Snížení potřeby biologického materiálu</a:t>
            </a:r>
          </a:p>
          <a:p>
            <a:pPr eaLnBrk="1" hangingPunct="1">
              <a:defRPr/>
            </a:pPr>
            <a:r>
              <a:rPr lang="cs-CZ" altLang="cs-CZ" sz="2800" smtClean="0"/>
              <a:t>Zvýšení hygienického standardu </a:t>
            </a:r>
          </a:p>
          <a:p>
            <a:pPr eaLnBrk="1" hangingPunct="1">
              <a:defRPr/>
            </a:pPr>
            <a:r>
              <a:rPr lang="cs-CZ" altLang="cs-CZ" sz="2800" smtClean="0"/>
              <a:t>Elektronické zpracování získaných dat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1"/>
    </mc:Choice>
    <mc:Fallback xmlns="">
      <p:transition spd="slow" advTm="2913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81000"/>
            <a:ext cx="8785225" cy="8874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smtClean="0"/>
              <a:t>Automatické biochemické analyzátory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5165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do praxe v 60.-70. letech minulého století </a:t>
            </a:r>
          </a:p>
          <a:p>
            <a:pPr eaLnBrk="1" hangingPunct="1">
              <a:defRPr/>
            </a:pPr>
            <a:r>
              <a:rPr lang="cs-CZ" altLang="cs-CZ" dirty="0" smtClean="0"/>
              <a:t>prvky   mechanizace a automatizace  -  pístové   pipety  a dávkovače </a:t>
            </a:r>
          </a:p>
          <a:p>
            <a:pPr eaLnBrk="1" hangingPunct="1">
              <a:defRPr/>
            </a:pPr>
            <a:r>
              <a:rPr lang="cs-CZ" altLang="cs-CZ" dirty="0" smtClean="0"/>
              <a:t>bez  zásahu  obsluhy  -  jednotlivé  kroky analýzy dle naprogramovaného algoritmu </a:t>
            </a:r>
          </a:p>
          <a:p>
            <a:pPr eaLnBrk="1" hangingPunct="1">
              <a:defRPr/>
            </a:pPr>
            <a:r>
              <a:rPr lang="cs-CZ" altLang="cs-CZ" dirty="0" smtClean="0"/>
              <a:t>transport vzorku,  pipetování,  dávkování reagencií,  promíchání,  inkubace, měření změn absorbance,  výpočet  koncentrace, zobrazení  a  tisk výsledku, případně jeho přenesení do LIS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52"/>
    </mc:Choice>
    <mc:Fallback xmlns="">
      <p:transition spd="slow" advTm="2475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Integrace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Spojení  přístrojů (modulů) pracujících na různém principu 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Nejčastěji přístroje (moduly) na </a:t>
            </a:r>
            <a:r>
              <a:rPr lang="cs-CZ" altLang="cs-CZ" dirty="0" smtClean="0">
                <a:solidFill>
                  <a:srgbClr val="C00000"/>
                </a:solidFill>
              </a:rPr>
              <a:t>klinickou chemii a imunochemii</a:t>
            </a:r>
          </a:p>
          <a:p>
            <a:pPr eaLnBrk="1" hangingPunct="1">
              <a:defRPr/>
            </a:pPr>
            <a:endParaRPr lang="cs-CZ" altLang="cs-CZ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cs-CZ" altLang="cs-CZ" dirty="0" smtClean="0">
                <a:solidFill>
                  <a:srgbClr val="C00000"/>
                </a:solidFill>
              </a:rPr>
              <a:t>Spojení analytické a </a:t>
            </a:r>
            <a:r>
              <a:rPr lang="cs-CZ" altLang="cs-CZ" dirty="0" err="1" smtClean="0">
                <a:solidFill>
                  <a:srgbClr val="C00000"/>
                </a:solidFill>
              </a:rPr>
              <a:t>preanalytické</a:t>
            </a:r>
            <a:r>
              <a:rPr lang="cs-CZ" altLang="cs-CZ" dirty="0" smtClean="0"/>
              <a:t> techniky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3"/>
    </mc:Choice>
    <mc:Fallback xmlns="">
      <p:transition spd="slow" advTm="2766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4000" cy="683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Snímek" r:id="rId3" imgW="4572180" imgH="3429163" progId="PowerPoint.Slide.8">
                  <p:embed/>
                </p:oleObj>
              </mc:Choice>
              <mc:Fallback>
                <p:oleObj name="Snímek" r:id="rId3" imgW="4572180" imgH="342916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3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Obdélník 3"/>
          <p:cNvSpPr>
            <a:spLocks noChangeArrowheads="1"/>
          </p:cNvSpPr>
          <p:nvPr/>
        </p:nvSpPr>
        <p:spPr bwMode="auto">
          <a:xfrm>
            <a:off x="3462338" y="3244850"/>
            <a:ext cx="221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hlink"/>
                </a:solidFill>
              </a:rPr>
              <a:t>Modular PPE, Roche</a:t>
            </a:r>
            <a:endParaRPr lang="cs-CZ" altLang="cs-CZ" sz="1800"/>
          </a:p>
        </p:txBody>
      </p:sp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468313" y="836613"/>
            <a:ext cx="820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2322"/>
                </a:solidFill>
              </a:rPr>
              <a:t>Modular PPE, Roche – </a:t>
            </a:r>
            <a:r>
              <a:rPr lang="cs-CZ" altLang="cs-CZ" sz="1800" b="1">
                <a:solidFill>
                  <a:srgbClr val="002322"/>
                </a:solidFill>
              </a:rPr>
              <a:t>první rozšířený integrovaný analyzátor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97"/>
    </mc:Choice>
    <mc:Fallback xmlns="">
      <p:transition spd="slow" advTm="4429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836295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i="1" smtClean="0"/>
              <a:t>Cobas 6000 , Roche</a:t>
            </a:r>
            <a:br>
              <a:rPr lang="cs-CZ" altLang="cs-CZ" sz="4000" b="1" i="1" smtClean="0"/>
            </a:br>
            <a:endParaRPr lang="cs-CZ" altLang="cs-CZ" sz="4000" b="1" i="1" smtClean="0"/>
          </a:p>
        </p:txBody>
      </p:sp>
      <p:pic>
        <p:nvPicPr>
          <p:cNvPr id="28675" name="Picture 8" descr="7dcdaddc-c3d9-449c-91fa-37cf6d7ff6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6960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7"/>
    </mc:Choice>
    <mc:Fallback xmlns="">
      <p:transition spd="slow" advTm="1172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i="1" smtClean="0"/>
              <a:t>Cobas 6000 , Roche</a:t>
            </a:r>
            <a:br>
              <a:rPr lang="cs-CZ" altLang="cs-CZ" sz="3200" b="1" i="1" smtClean="0"/>
            </a:br>
            <a:endParaRPr lang="cs-CZ" altLang="cs-CZ" sz="3200" b="1" i="1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b="1" dirty="0" smtClean="0"/>
              <a:t>Modul c 501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>Absorpční fotometrie: Enzymy, substráty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b="1" dirty="0" smtClean="0"/>
              <a:t>    Turbidimetrie: Specifické proteiny, DAT 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>ISE modul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>Výkon až 1170 testů/hodinu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b="1" dirty="0" smtClean="0"/>
              <a:t>    Automatické vkládání a vykládání reagencií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b="1" dirty="0" smtClean="0"/>
              <a:t>    Možnost instalace metody jiné firmy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b="1" dirty="0" smtClean="0"/>
              <a:t>Modul e 601-Elektrochemiluminiscence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>a) detekce sraženiny a pěny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>b) jednorázové špičky eliminující přenos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>c) pravidelné promíchávání paramagnetických mikročástic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b="1" dirty="0" smtClean="0"/>
              <a:t>Reagencie kazetové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b="1" dirty="0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96752"/>
            <a:ext cx="161925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2"/>
    </mc:Choice>
    <mc:Fallback xmlns="">
      <p:transition spd="slow" advTm="1919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cobas® 8000 modular analyzer series with cobas c 701 module, cobas c 502 module and cobas e 602 module envisioned to provide serum work area solutions for large workload laborator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9144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3059113" y="404813"/>
            <a:ext cx="409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Cobas 8000, Roche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8"/>
    </mc:Choice>
    <mc:Fallback xmlns="">
      <p:transition spd="slow" advTm="732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chemeClr val="tx1"/>
                </a:solidFill>
                <a:effectLst/>
              </a:rPr>
              <a:t>Cobas 8000, Roche</a:t>
            </a:r>
            <a:br>
              <a:rPr lang="cs-CZ" altLang="cs-CZ" sz="2400" b="1" smtClean="0">
                <a:solidFill>
                  <a:schemeClr val="tx1"/>
                </a:solidFill>
                <a:effectLst/>
              </a:rPr>
            </a:br>
            <a:endParaRPr lang="cs-CZ" altLang="cs-CZ" sz="2400" b="1" smtClean="0">
              <a:solidFill>
                <a:schemeClr val="tx1"/>
              </a:solidFill>
              <a:effectLst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000" b="1" smtClean="0"/>
              <a:t>Kombinace klinických a imunochemických testů</a:t>
            </a:r>
          </a:p>
          <a:p>
            <a:pPr eaLnBrk="1" hangingPunct="1">
              <a:defRPr/>
            </a:pPr>
            <a:endParaRPr lang="cs-CZ" altLang="cs-CZ" sz="2000" b="1" smtClean="0"/>
          </a:p>
          <a:p>
            <a:pPr eaLnBrk="1" hangingPunct="1">
              <a:defRPr/>
            </a:pPr>
            <a:r>
              <a:rPr lang="cs-CZ" altLang="cs-CZ" sz="2000" b="1" smtClean="0"/>
              <a:t>Multimodularita</a:t>
            </a:r>
          </a:p>
          <a:p>
            <a:pPr eaLnBrk="1" hangingPunct="1">
              <a:defRPr/>
            </a:pPr>
            <a:endParaRPr lang="cs-CZ" altLang="cs-CZ" sz="2000" b="1" smtClean="0"/>
          </a:p>
          <a:p>
            <a:pPr eaLnBrk="1" hangingPunct="1">
              <a:defRPr/>
            </a:pPr>
            <a:r>
              <a:rPr lang="cs-CZ" altLang="cs-CZ" sz="2000" b="1" smtClean="0"/>
              <a:t>Klinický modul – 2000 testů/hod.</a:t>
            </a:r>
          </a:p>
          <a:p>
            <a:pPr eaLnBrk="1" hangingPunct="1">
              <a:defRPr/>
            </a:pPr>
            <a:endParaRPr lang="cs-CZ" altLang="cs-CZ" sz="2000" b="1" smtClean="0"/>
          </a:p>
          <a:p>
            <a:pPr eaLnBrk="1" hangingPunct="1">
              <a:defRPr/>
            </a:pPr>
            <a:r>
              <a:rPr lang="cs-CZ" altLang="cs-CZ" sz="2000" b="1" smtClean="0"/>
              <a:t>Dynamika pohybu vzorků</a:t>
            </a:r>
          </a:p>
          <a:p>
            <a:pPr eaLnBrk="1" hangingPunct="1">
              <a:defRPr/>
            </a:pPr>
            <a:endParaRPr lang="cs-CZ" altLang="cs-CZ" sz="2000" b="1" smtClean="0"/>
          </a:p>
          <a:p>
            <a:pPr eaLnBrk="1" hangingPunct="1">
              <a:defRPr/>
            </a:pPr>
            <a:r>
              <a:rPr lang="cs-CZ" altLang="cs-CZ" sz="2000" b="1" smtClean="0"/>
              <a:t>Software detailně plní akreditační požadavky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10025"/>
            <a:ext cx="2128838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9"/>
    </mc:Choice>
    <mc:Fallback xmlns="">
      <p:transition spd="slow" advTm="2196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133600"/>
            <a:ext cx="31162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2555875" y="-171450"/>
            <a:ext cx="47529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/>
              <a:t>Zásobník vzorků - Sample Buffer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7"/>
    </mc:Choice>
    <mc:Fallback xmlns="">
      <p:transition spd="slow" advTm="24357"/>
    </mc:Fallback>
  </mc:AlternateContent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5364163" y="908050"/>
            <a:ext cx="3779837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• Automatické   vkládání  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  odstraňování reagencií 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  chodu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•Automatické odzátkování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  reagencií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051050" y="0"/>
            <a:ext cx="55483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Cobas 8000, Roche – modul c 702</a:t>
            </a:r>
          </a:p>
        </p:txBody>
      </p:sp>
      <p:pic>
        <p:nvPicPr>
          <p:cNvPr id="33796" name="Picture 2" descr="http://i.ytimg.com/vi/lJaTt_S7zW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60625"/>
            <a:ext cx="7589837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8"/>
    </mc:Choice>
    <mc:Fallback xmlns="">
      <p:transition spd="slow" advTm="1673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/siemens/en_GLOBAL/gg_diag_FBAs/images/product_images/ADVIA/ADVIA_2400/ADVIA_2400_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74882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ADVIA® 2400 , Siemens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7"/>
    </mc:Choice>
    <mc:Fallback xmlns="">
      <p:transition spd="slow" advTm="880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ADVIA® 2400, Siemens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i="1" dirty="0" smtClean="0"/>
              <a:t>Biochemický analyzátor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i="1" dirty="0" smtClean="0"/>
              <a:t>2400 </a:t>
            </a:r>
            <a:r>
              <a:rPr lang="cs-CZ" altLang="cs-CZ" sz="2800" b="1" i="1" dirty="0" err="1" smtClean="0"/>
              <a:t>tests</a:t>
            </a:r>
            <a:r>
              <a:rPr lang="cs-CZ" altLang="cs-CZ" sz="2800" b="1" i="1" dirty="0" smtClean="0"/>
              <a:t>/hod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i="1" dirty="0" smtClean="0"/>
              <a:t> Fotometrie, turbidimetrie, ISE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i="1" dirty="0" smtClean="0"/>
              <a:t>Univerzální </a:t>
            </a:r>
            <a:r>
              <a:rPr lang="cs-CZ" altLang="cs-CZ" sz="2800" b="1" i="1" dirty="0" err="1" smtClean="0"/>
              <a:t>pětipoziční</a:t>
            </a:r>
            <a:r>
              <a:rPr lang="cs-CZ" altLang="cs-CZ" sz="2800" b="1" i="1" dirty="0" smtClean="0"/>
              <a:t> stojánek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i="1" dirty="0" smtClean="0"/>
              <a:t>Reflex </a:t>
            </a:r>
            <a:r>
              <a:rPr lang="cs-CZ" altLang="cs-CZ" sz="2800" b="1" i="1" dirty="0" err="1" smtClean="0"/>
              <a:t>Testing</a:t>
            </a:r>
            <a:r>
              <a:rPr lang="cs-CZ" altLang="cs-CZ" sz="2800" b="1" i="1" dirty="0" smtClean="0"/>
              <a:t>  - provádět testy na základě výsledků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i="1" dirty="0" smtClean="0"/>
              <a:t>Detekce sraženiny , sérové indexy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i="1" dirty="0" err="1" smtClean="0"/>
              <a:t>Předředění</a:t>
            </a:r>
            <a:r>
              <a:rPr lang="cs-CZ" altLang="cs-CZ" sz="2800" b="1" i="1" dirty="0" smtClean="0"/>
              <a:t> vzorků 1:5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i="1" dirty="0" smtClean="0"/>
              <a:t>Objem reagencií 80-120 µL / test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i="1" dirty="0" smtClean="0"/>
              <a:t>Plastové kyvety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i="1" dirty="0" smtClean="0"/>
              <a:t>14 vlnových délek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7"/>
    </mc:Choice>
    <mc:Fallback xmlns="">
      <p:transition spd="slow" advTm="295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81000"/>
            <a:ext cx="8785225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 smtClean="0"/>
              <a:t>Automatické (biochemické) analyzátory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9144000" cy="3819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 Princip  –   1. </a:t>
            </a:r>
            <a:r>
              <a:rPr lang="cs-CZ" altLang="cs-CZ" dirty="0" smtClean="0">
                <a:solidFill>
                  <a:srgbClr val="C00000"/>
                </a:solidFill>
              </a:rPr>
              <a:t>fotometrie, (</a:t>
            </a:r>
            <a:r>
              <a:rPr lang="cs-CZ" altLang="cs-CZ" dirty="0" err="1" smtClean="0">
                <a:solidFill>
                  <a:srgbClr val="C00000"/>
                </a:solidFill>
              </a:rPr>
              <a:t>imuno</a:t>
            </a:r>
            <a:r>
              <a:rPr lang="cs-CZ" altLang="cs-CZ" dirty="0" smtClean="0">
                <a:solidFill>
                  <a:srgbClr val="C00000"/>
                </a:solidFill>
              </a:rPr>
              <a:t>)turbidimetrie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                 2. </a:t>
            </a:r>
            <a:r>
              <a:rPr lang="cs-CZ" altLang="cs-CZ" dirty="0" err="1" smtClean="0">
                <a:solidFill>
                  <a:srgbClr val="C00000"/>
                </a:solidFill>
              </a:rPr>
              <a:t>potenciometrie</a:t>
            </a:r>
            <a:r>
              <a:rPr lang="cs-CZ" altLang="cs-CZ" dirty="0" smtClean="0"/>
              <a:t> (ISE)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                 3. </a:t>
            </a:r>
            <a:r>
              <a:rPr lang="cs-CZ" altLang="cs-CZ" dirty="0" smtClean="0">
                <a:solidFill>
                  <a:srgbClr val="C00000"/>
                </a:solidFill>
              </a:rPr>
              <a:t>chemiluminiscence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fluorrescence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/>
              <a:t>                   (</a:t>
            </a:r>
            <a:r>
              <a:rPr lang="en-US" altLang="cs-CZ" dirty="0"/>
              <a:t>&lt;</a:t>
            </a:r>
            <a:r>
              <a:rPr lang="en-US" altLang="cs-CZ" dirty="0" err="1"/>
              <a:t>konc</a:t>
            </a:r>
            <a:r>
              <a:rPr lang="en-US" altLang="cs-CZ" dirty="0"/>
              <a:t>.</a:t>
            </a:r>
            <a:r>
              <a:rPr lang="cs-CZ" altLang="cs-CZ" dirty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3"/>
    </mc:Choice>
    <mc:Fallback xmlns="">
      <p:transition spd="slow" advTm="1282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79388" y="4437063"/>
            <a:ext cx="896461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/>
              <a:t> </a:t>
            </a:r>
            <a:r>
              <a:rPr lang="cs-CZ" altLang="cs-CZ" sz="1800" b="1"/>
              <a:t>Integrovaný systém - kombinuje princip fotometrie, turbidemetrie,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  nephelometrie, IMT  (integrované  multisenzorové  technologie)  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  LOCI(moderní homogenní chemiluminiscence)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 Všechny testy v jednom systému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 1500 testů/hod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 Možnost spojení dvou systému – 3000 testů/hod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 2 hod uchovává alikvoty, které lze využít pro doordinovaná vyšetření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(alikvotační destičky)</a:t>
            </a:r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0" y="273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Dimension Vista 1500  - Inteligentní Lab Systém, Siemens </a:t>
            </a:r>
          </a:p>
        </p:txBody>
      </p:sp>
      <p:pic>
        <p:nvPicPr>
          <p:cNvPr id="40964" name="Picture 10" descr="2772-36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836613"/>
            <a:ext cx="57118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41"/>
    </mc:Choice>
    <mc:Fallback xmlns="">
      <p:transition spd="slow" advTm="3234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ARCHITECT c8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921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smtClean="0"/>
              <a:t>ARCHITECT c8000, Abbott</a:t>
            </a:r>
            <a:br>
              <a:rPr lang="cs-CZ" altLang="cs-CZ" sz="4000" b="1" smtClean="0"/>
            </a:br>
            <a:endParaRPr lang="cs-CZ" altLang="cs-CZ" sz="4000" b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2"/>
    </mc:Choice>
    <mc:Fallback xmlns="">
      <p:transition spd="slow" advTm="7842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 smtClean="0"/>
              <a:t>ARCHITECT c8000</a:t>
            </a:r>
            <a:br>
              <a:rPr lang="cs-CZ" altLang="cs-CZ" sz="4000" b="1" dirty="0" smtClean="0"/>
            </a:br>
            <a:endParaRPr lang="cs-CZ" altLang="cs-CZ" sz="40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Otevřený systém pro klinickou biochemii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Možnost integrace s imunoanalytickým modulem </a:t>
            </a:r>
            <a:r>
              <a:rPr lang="cs-CZ" altLang="cs-CZ" sz="2400" dirty="0" err="1" smtClean="0"/>
              <a:t>Architect</a:t>
            </a:r>
            <a:r>
              <a:rPr lang="cs-CZ" altLang="cs-CZ" sz="2400" dirty="0" smtClean="0"/>
              <a:t> i2000 SR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Výkon až 1 200 testů za hodinu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Teflonová piezoelektrická míchadla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Rozšířená linearita </a:t>
            </a:r>
            <a:r>
              <a:rPr lang="cs-CZ" altLang="cs-CZ" sz="2400" dirty="0" err="1" smtClean="0"/>
              <a:t>FlexRate</a:t>
            </a:r>
            <a:r>
              <a:rPr lang="cs-CZ" altLang="cs-CZ" sz="2400" dirty="0" smtClean="0"/>
              <a:t> pro fotometrii  - vlnové délky (od 340 do 804 </a:t>
            </a:r>
            <a:r>
              <a:rPr lang="cs-CZ" altLang="cs-CZ" sz="2400" dirty="0" err="1" smtClean="0"/>
              <a:t>nm</a:t>
            </a:r>
            <a:r>
              <a:rPr lang="cs-CZ" altLang="cs-CZ" sz="2400" dirty="0" smtClean="0"/>
              <a:t>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Kyvety z křemenného skla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Integrovaný ISE </a:t>
            </a:r>
            <a:r>
              <a:rPr lang="cs-CZ" altLang="cs-CZ" sz="2400" dirty="0" err="1" smtClean="0"/>
              <a:t>Chip</a:t>
            </a:r>
            <a:r>
              <a:rPr lang="cs-CZ" altLang="cs-CZ" sz="2400" dirty="0" smtClean="0"/>
              <a:t> (ICT) pro Na</a:t>
            </a:r>
            <a:r>
              <a:rPr lang="cs-CZ" altLang="cs-CZ" sz="2400" baseline="30000" dirty="0" smtClean="0"/>
              <a:t>+</a:t>
            </a:r>
            <a:r>
              <a:rPr lang="cs-CZ" altLang="cs-CZ" sz="2400" dirty="0" smtClean="0"/>
              <a:t>, K</a:t>
            </a:r>
            <a:r>
              <a:rPr lang="cs-CZ" altLang="cs-CZ" sz="2400" baseline="30000" dirty="0" smtClean="0"/>
              <a:t>+</a:t>
            </a:r>
            <a:r>
              <a:rPr lang="cs-CZ" altLang="cs-CZ" sz="2400" dirty="0" smtClean="0"/>
              <a:t>, Cl</a:t>
            </a:r>
            <a:r>
              <a:rPr lang="cs-CZ" altLang="cs-CZ" sz="2400" baseline="30000" dirty="0" smtClean="0"/>
              <a:t>-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solidFill>
                  <a:srgbClr val="C00000"/>
                </a:solidFill>
              </a:rPr>
              <a:t>Smart </a:t>
            </a:r>
            <a:r>
              <a:rPr lang="cs-CZ" altLang="cs-CZ" sz="2400" b="1" dirty="0" err="1" smtClean="0">
                <a:solidFill>
                  <a:srgbClr val="C00000"/>
                </a:solidFill>
              </a:rPr>
              <a:t>Wash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400" dirty="0" smtClean="0"/>
              <a:t>– unikátní technologie pro 8 krokové mytí kyvet a dávkovacích jehel </a:t>
            </a:r>
            <a:r>
              <a:rPr lang="cs-CZ" altLang="cs-CZ" sz="2400" dirty="0"/>
              <a:t>– deklarován přenos vzorku do 0,1 </a:t>
            </a:r>
            <a:r>
              <a:rPr lang="cs-CZ" altLang="cs-CZ" sz="2400" dirty="0" err="1"/>
              <a:t>ppm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89"/>
    </mc:Choice>
    <mc:Fallback xmlns="">
      <p:transition spd="slow" advTm="3278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c16000_an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8625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5508625" y="2492375"/>
            <a:ext cx="3635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/>
              <a:t> </a:t>
            </a:r>
            <a:r>
              <a:rPr lang="cs-CZ" altLang="cs-CZ" sz="2000" b="1"/>
              <a:t>až 1800 klinických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   testů/hod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b="1"/>
              <a:t> 65 reagencií na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   palubě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b="1"/>
              <a:t> kombinace s imunochem.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   modulem i 2000 SR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2339975" y="404813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Architect c 16000, Abbott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7"/>
    </mc:Choice>
    <mc:Fallback xmlns="">
      <p:transition spd="slow" advTm="14997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322638"/>
            <a:ext cx="3303587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3132138" y="560388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Alcyon, Abbott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879475" y="1787525"/>
            <a:ext cx="79232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/>
              <a:t> </a:t>
            </a:r>
            <a:r>
              <a:rPr lang="cs-CZ" altLang="cs-CZ" sz="2000" b="1"/>
              <a:t>Stolní analyzátor pro malé laboratoře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b="1"/>
              <a:t> 300 fotometrických and 450 ISE testů/ hod.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b="1"/>
              <a:t> První výsledek za 3 až 6 min.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2000" b="1"/>
              <a:t> Integrovaný kyvetové  centrum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  pro automatické vkládání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/>
              <a:t>  a vykládání kyvet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cs-CZ" altLang="cs-CZ" sz="2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8"/>
    </mc:Choice>
    <mc:Fallback xmlns="">
      <p:transition spd="slow" advTm="16668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>
                <a:effectLst/>
              </a:rPr>
              <a:t>Olympus AU5400, Beckman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Vhodný pro laboratoře zpracovávající velký objem vzorků</a:t>
            </a:r>
          </a:p>
        </p:txBody>
      </p:sp>
      <p:pic>
        <p:nvPicPr>
          <p:cNvPr id="52228" name="Picture 5" descr="The Olympus AU5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79565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2"/>
    </mc:Choice>
    <mc:Fallback xmlns="">
      <p:transition spd="slow" advTm="13852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>
                <a:effectLst/>
              </a:rPr>
              <a:t>Olympus AU5400, Beckman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nový vysokokapacitní biochemický systém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výkon až 4 800 fotometrických testů/hod., jednotka ISE až 1 800 testů/hod.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pracuje jako konsolidovaná pracovní stanice s kapacitou až 99 různých analytů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široké spektrum testů včetně léků, drog hormonů štítné žlázy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křemenné kyvety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0"/>
    </mc:Choice>
    <mc:Fallback xmlns="">
      <p:transition spd="slow" advTm="1719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lb_bci_0524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90675"/>
            <a:ext cx="52673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/>
              <a:t>AU5800</a:t>
            </a:r>
            <a:r>
              <a:rPr lang="cs-CZ" altLang="cs-CZ" smtClean="0"/>
              <a:t>, </a:t>
            </a:r>
            <a:r>
              <a:rPr lang="cs-CZ" altLang="cs-CZ" b="1" smtClean="0"/>
              <a:t>Beckman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6"/>
    </mc:Choice>
    <mc:Fallback xmlns="">
      <p:transition spd="slow" advTm="5556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/>
              <a:t>AU5800</a:t>
            </a:r>
            <a:r>
              <a:rPr lang="cs-CZ" altLang="cs-CZ" smtClean="0"/>
              <a:t>, </a:t>
            </a:r>
            <a:r>
              <a:rPr lang="cs-CZ" altLang="cs-CZ" b="1" smtClean="0"/>
              <a:t>Beckman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nový vysokokapacitní biochemický systém </a:t>
            </a:r>
          </a:p>
          <a:p>
            <a:pPr eaLnBrk="1" hangingPunct="1">
              <a:defRPr/>
            </a:pPr>
            <a:r>
              <a:rPr lang="cs-CZ" altLang="cs-CZ" smtClean="0"/>
              <a:t>výkon 2 000 fotometrických testů/hod na modul</a:t>
            </a:r>
          </a:p>
          <a:p>
            <a:pPr eaLnBrk="1" hangingPunct="1">
              <a:defRPr/>
            </a:pPr>
            <a:r>
              <a:rPr lang="cs-CZ" altLang="cs-CZ" smtClean="0"/>
              <a:t>až čtyři moduly </a:t>
            </a:r>
          </a:p>
          <a:p>
            <a:pPr eaLnBrk="1" hangingPunct="1">
              <a:defRPr/>
            </a:pPr>
            <a:r>
              <a:rPr lang="cs-CZ" altLang="cs-CZ" smtClean="0"/>
              <a:t>široké spektrum testů včetně léků, drog křemenné kyvety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4"/>
    </mc:Choice>
    <mc:Fallback xmlns="">
      <p:transition spd="slow" advTm="13874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BS-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3563938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3779838" y="1412875"/>
            <a:ext cx="48958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Specifikace: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 výkon 300 fotometrických testů/hod.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             180 ISE testů/hod.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 50 pozic na reagencie + 4 ISE (Na+,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  K+, Cl -, Li+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 9 fixních vlnových délek: 340, 405,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 450, 510, 546, 578, 630, 670, 700 nm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 objem dávkovaného vzorku: 3 – 45 μl,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  krok po 0,5 μl 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 reakční objem: 180 – 500 μl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 vzorkový kruh s 60-ti pozicemi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b="1"/>
              <a:t> jednorázové reakční kyvety 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  automatickým podavačem</a:t>
            </a:r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1476375" y="128588"/>
            <a:ext cx="7416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/>
              <a:t>BS-300, MINDRAY, Čína – dodává Medesa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33"/>
    </mc:Choice>
    <mc:Fallback xmlns="">
      <p:transition spd="slow" advTm="273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b="1" dirty="0" smtClean="0"/>
              <a:t>1. Princip analyzátoru - fotometr</a:t>
            </a:r>
          </a:p>
        </p:txBody>
      </p:sp>
      <p:pic>
        <p:nvPicPr>
          <p:cNvPr id="7171" name="Picture 4" descr="sejmout0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125538"/>
            <a:ext cx="6696075" cy="3535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4724400"/>
            <a:ext cx="9144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Obr.1</a:t>
            </a:r>
            <a:r>
              <a:rPr lang="cs-CZ" altLang="cs-CZ" sz="1800" b="1"/>
              <a:t>  </a:t>
            </a:r>
            <a:r>
              <a:rPr lang="cs-CZ" altLang="cs-CZ" sz="1800" i="1"/>
              <a:t>Optická dráha fotometru modulu c501 systému Cobas 6000, Roche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A </a:t>
            </a:r>
            <a:r>
              <a:rPr lang="cs-CZ" altLang="cs-CZ" sz="1800"/>
              <a:t>Lampa fotometru               </a:t>
            </a:r>
            <a:r>
              <a:rPr lang="cs-CZ" altLang="cs-CZ" sz="1800" b="1"/>
              <a:t>F </a:t>
            </a:r>
            <a:r>
              <a:rPr lang="cs-CZ" altLang="cs-CZ" sz="1800"/>
              <a:t>Štěrbina (vstupní)                            </a:t>
            </a:r>
            <a:r>
              <a:rPr lang="cs-CZ" altLang="cs-CZ" sz="1800" b="1"/>
              <a:t>K </a:t>
            </a:r>
            <a:r>
              <a:rPr lang="cs-CZ" altLang="cs-CZ" sz="1800"/>
              <a:t>Štěrbina</a:t>
            </a: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B </a:t>
            </a:r>
            <a:r>
              <a:rPr lang="cs-CZ" altLang="cs-CZ" sz="1800"/>
              <a:t>Vodní plášť                       </a:t>
            </a:r>
            <a:r>
              <a:rPr lang="cs-CZ" altLang="cs-CZ" sz="1800" b="1"/>
              <a:t>G </a:t>
            </a:r>
            <a:r>
              <a:rPr lang="cs-CZ" altLang="cs-CZ" sz="1800"/>
              <a:t>Reakční lázeň                                  </a:t>
            </a:r>
            <a:r>
              <a:rPr lang="cs-CZ" altLang="cs-CZ" sz="1800" b="1"/>
              <a:t>L </a:t>
            </a:r>
            <a:r>
              <a:rPr lang="cs-CZ" altLang="cs-CZ" sz="1800"/>
              <a:t>Fotometr</a:t>
            </a: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C </a:t>
            </a:r>
            <a:r>
              <a:rPr lang="cs-CZ" altLang="cs-CZ" sz="1800"/>
              <a:t>Filtr k eliminaci IČ              </a:t>
            </a:r>
            <a:r>
              <a:rPr lang="cs-CZ" altLang="cs-CZ" sz="1800" b="1"/>
              <a:t>H </a:t>
            </a:r>
            <a:r>
              <a:rPr lang="cs-CZ" altLang="cs-CZ" sz="1800"/>
              <a:t>Reakční kyveta s obsahem                </a:t>
            </a:r>
            <a:r>
              <a:rPr lang="cs-CZ" altLang="cs-CZ" sz="1800" b="1"/>
              <a:t>M </a:t>
            </a:r>
            <a:r>
              <a:rPr lang="cs-CZ" altLang="cs-CZ" sz="1800"/>
              <a:t>Mřížka</a:t>
            </a: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D </a:t>
            </a:r>
            <a:r>
              <a:rPr lang="cs-CZ" altLang="cs-CZ" sz="1800"/>
              <a:t>Maska                              </a:t>
            </a:r>
            <a:r>
              <a:rPr lang="cs-CZ" altLang="cs-CZ" sz="1800" b="1"/>
              <a:t>I </a:t>
            </a:r>
            <a:r>
              <a:rPr lang="cs-CZ" altLang="cs-CZ" sz="1800"/>
              <a:t>Štěrbina (výstupní)                            </a:t>
            </a:r>
            <a:r>
              <a:rPr lang="cs-CZ" altLang="cs-CZ" sz="1800" b="1"/>
              <a:t>N </a:t>
            </a:r>
            <a:r>
              <a:rPr lang="cs-CZ" altLang="cs-CZ" sz="1800"/>
              <a:t>Detektor</a:t>
            </a:r>
            <a:endParaRPr lang="cs-CZ" altLang="cs-CZ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E </a:t>
            </a:r>
            <a:r>
              <a:rPr lang="cs-CZ" altLang="cs-CZ" sz="1800"/>
              <a:t>Čočky kondenzoru             </a:t>
            </a:r>
            <a:r>
              <a:rPr lang="cs-CZ" altLang="cs-CZ" sz="1800" b="1"/>
              <a:t>J </a:t>
            </a:r>
            <a:r>
              <a:rPr lang="cs-CZ" altLang="cs-CZ" sz="1800"/>
              <a:t>Zobrazovací čočka                                 diod. pole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9"/>
    </mc:Choice>
    <mc:Fallback xmlns="">
      <p:transition spd="slow" advTm="25839"/>
    </mc:Fallback>
  </mc:AlternateContent>
  <p:timing>
    <p:tnLst>
      <p:par>
        <p:cTn id="1" dur="indefinite" restart="never" nodeType="tmRoot"/>
      </p:par>
    </p:tn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CS-6400, </a:t>
            </a:r>
            <a:r>
              <a:rPr lang="cs-CZ" dirty="0" err="1" smtClean="0"/>
              <a:t>Dirui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b="1" dirty="0" smtClean="0"/>
              <a:t>Plně automatizovaný, </a:t>
            </a:r>
            <a:r>
              <a:rPr lang="cs-CZ" sz="1800" b="1" dirty="0" err="1" smtClean="0"/>
              <a:t>random</a:t>
            </a:r>
            <a:r>
              <a:rPr lang="cs-CZ" sz="1800" b="1" dirty="0" smtClean="0"/>
              <a:t> </a:t>
            </a:r>
            <a:r>
              <a:rPr lang="cs-CZ" sz="1800" b="1" dirty="0" err="1"/>
              <a:t>access</a:t>
            </a:r>
            <a:r>
              <a:rPr lang="cs-CZ" sz="1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b="1" dirty="0"/>
              <a:t>1600testů/hod. každý </a:t>
            </a:r>
            <a:r>
              <a:rPr lang="cs-CZ" sz="1800" b="1" smtClean="0"/>
              <a:t>modul, maximum </a:t>
            </a:r>
            <a:r>
              <a:rPr lang="cs-CZ" sz="1800" b="1" dirty="0"/>
              <a:t>4 </a:t>
            </a:r>
            <a:r>
              <a:rPr lang="cs-CZ" sz="1800" b="1"/>
              <a:t>moduly </a:t>
            </a:r>
            <a:r>
              <a:rPr lang="cs-CZ" sz="1800" b="1" smtClean="0"/>
              <a:t>a </a:t>
            </a:r>
            <a:r>
              <a:rPr lang="cs-CZ" sz="1800" b="1" dirty="0"/>
              <a:t>1 ISE modul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b="1" dirty="0"/>
              <a:t>67 reagenčních pozic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b="1" dirty="0"/>
              <a:t>330 reakčních kyvet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8372" name="Picture 2" descr="C:\Users\27232\AppData\Local\Microsoft\Windows\Temporary Internet Files\Content.Outlook\YXZ4HDAN\Sc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73463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9"/>
    </mc:Choice>
    <mc:Fallback xmlns="">
      <p:transition spd="slow" advTm="13229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cs-CZ" altLang="cs-CZ" sz="3600" b="1" dirty="0" smtClean="0"/>
              <a:t>Analyzátory řady </a:t>
            </a:r>
            <a:r>
              <a:rPr lang="cs-CZ" altLang="cs-CZ" sz="3600" b="1" dirty="0" err="1" smtClean="0"/>
              <a:t>Vitros</a:t>
            </a:r>
            <a:r>
              <a:rPr lang="cs-CZ" altLang="cs-CZ" sz="3600" b="1" dirty="0" smtClean="0"/>
              <a:t>, </a:t>
            </a:r>
            <a:r>
              <a:rPr lang="cs-CZ" altLang="cs-CZ" sz="3600" b="1" dirty="0" err="1" smtClean="0"/>
              <a:t>Ortho</a:t>
            </a:r>
            <a:r>
              <a:rPr lang="cs-CZ" altLang="cs-CZ" sz="3600" b="1" dirty="0" smtClean="0"/>
              <a:t> </a:t>
            </a:r>
            <a:br>
              <a:rPr lang="cs-CZ" altLang="cs-CZ" sz="3600" b="1" dirty="0" smtClean="0"/>
            </a:br>
            <a:endParaRPr lang="cs-CZ" altLang="cs-CZ" sz="3600" b="1" dirty="0" smtClean="0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s-CZ" altLang="cs-CZ" sz="2800" dirty="0" smtClean="0"/>
              <a:t>Pracují   </a:t>
            </a:r>
            <a:r>
              <a:rPr lang="cs-CZ" altLang="cs-CZ" sz="2800" dirty="0" smtClean="0">
                <a:solidFill>
                  <a:srgbClr val="C00000"/>
                </a:solidFill>
              </a:rPr>
              <a:t>bez   kapalných   reagencií 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800" dirty="0" smtClean="0"/>
              <a:t>Reakční  zónu  tvoří tzv. „</a:t>
            </a:r>
            <a:r>
              <a:rPr lang="cs-CZ" altLang="cs-CZ" sz="2800" b="1" dirty="0" err="1" smtClean="0"/>
              <a:t>slide</a:t>
            </a:r>
            <a:r>
              <a:rPr lang="cs-CZ" altLang="cs-CZ" sz="2800" dirty="0" smtClean="0"/>
              <a:t>“, na kterém  je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/>
              <a:t>    zabudována  suchá reagenční  </a:t>
            </a:r>
            <a:r>
              <a:rPr lang="cs-CZ" altLang="cs-CZ" sz="2800" dirty="0" err="1" smtClean="0"/>
              <a:t>multivrstva</a:t>
            </a:r>
            <a:r>
              <a:rPr lang="cs-CZ" altLang="cs-CZ" sz="2800" dirty="0" smtClean="0"/>
              <a:t> na podložce z polystyrenu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800" dirty="0" smtClean="0"/>
              <a:t>Princip  -  </a:t>
            </a:r>
            <a:r>
              <a:rPr lang="cs-CZ" altLang="cs-CZ" sz="2800" b="1" dirty="0" smtClean="0"/>
              <a:t>reflexní   fotometrie  </a:t>
            </a:r>
            <a:r>
              <a:rPr lang="cs-CZ" altLang="cs-CZ" sz="2800" dirty="0" smtClean="0"/>
              <a:t> -  výpočet koncentrace využívá </a:t>
            </a:r>
            <a:r>
              <a:rPr lang="cs-CZ" altLang="cs-CZ" sz="2800" dirty="0" err="1" smtClean="0"/>
              <a:t>Williams</a:t>
            </a:r>
            <a:r>
              <a:rPr lang="cs-CZ" altLang="cs-CZ" sz="2800" dirty="0" smtClean="0"/>
              <a:t> – </a:t>
            </a:r>
            <a:r>
              <a:rPr lang="cs-CZ" altLang="cs-CZ" sz="2800" dirty="0" err="1" smtClean="0"/>
              <a:t>Clapperova</a:t>
            </a:r>
            <a:r>
              <a:rPr lang="cs-CZ" altLang="cs-CZ" sz="2800" dirty="0" smtClean="0"/>
              <a:t> vztahu  –  pro  kalibrační   křivku   nutné   tři koncentrační hladiny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800" dirty="0" smtClean="0"/>
              <a:t>                 - </a:t>
            </a:r>
            <a:r>
              <a:rPr lang="cs-CZ" altLang="cs-CZ" sz="2800" b="1" dirty="0" err="1" smtClean="0"/>
              <a:t>potenciometrie</a:t>
            </a:r>
            <a:endParaRPr lang="cs-CZ" altLang="cs-CZ" sz="2800" b="1" dirty="0" smtClean="0"/>
          </a:p>
          <a:p>
            <a:pPr>
              <a:lnSpc>
                <a:spcPct val="90000"/>
              </a:lnSpc>
              <a:defRPr/>
            </a:pPr>
            <a:r>
              <a:rPr lang="cs-CZ" altLang="cs-CZ" sz="2800" dirty="0" smtClean="0"/>
              <a:t>Doba analýzy - test do 5 minut  </a:t>
            </a:r>
          </a:p>
        </p:txBody>
      </p:sp>
      <p:pic>
        <p:nvPicPr>
          <p:cNvPr id="59396" name="Picture 6" descr="J &amp; J Vitros 950">
            <a:hlinkClick r:id="rId2" tooltip="J &amp; J Vitros 950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24400"/>
            <a:ext cx="16573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6135688" y="6165850"/>
            <a:ext cx="2757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latin typeface="Arial" charset="0"/>
              </a:rPr>
              <a:t>J a J Vitros 950, Ortho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1"/>
    </mc:Choice>
    <mc:Fallback xmlns="">
      <p:transition spd="slow" advTm="3800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smtClean="0"/>
              <a:t>Znaky moderních analyzátorů</a:t>
            </a:r>
            <a:r>
              <a:rPr lang="cs-CZ" altLang="cs-CZ" smtClean="0"/>
              <a:t>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Detekce sraženiny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Výměna reagencií za chodu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Integrovaná chemie a imunochemie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Efektivní distribuce vzorků – krátký TAT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Malý objem kyvety, malý mrtvý objem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Kazetové reagencie bez přípravy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Minimální doba údržby – za chodu?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Široká nabídka vyšetření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Instalace metod s využitím webu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Možnost nainstalovat metodu jiného výrobce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Měření sérových indexů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58"/>
    </mc:Choice>
    <mc:Fallback xmlns="">
      <p:transition spd="slow" advTm="62058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smtClean="0"/>
              <a:t>Konsolidace laboratoří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Proces </a:t>
            </a:r>
            <a:r>
              <a:rPr lang="cs-CZ" altLang="cs-CZ" sz="2800" dirty="0" smtClean="0">
                <a:solidFill>
                  <a:srgbClr val="C00000"/>
                </a:solidFill>
              </a:rPr>
              <a:t>spojování laboratoří pracujících v různých oborech</a:t>
            </a:r>
            <a:r>
              <a:rPr lang="cs-CZ" altLang="cs-CZ" sz="2800" dirty="0" smtClean="0"/>
              <a:t> do jednoho celku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Spojení oddělení biochemie, hematologie a mikrobiologie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Zachování samostatnosti jednotlivých oborů – interpretace výsledků specialistou -  v čele laboratorního celku manažer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Analýza některých testů na společném přístroji (imunochemické analyzátory - testy biochemické i sérologické)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Flexibilní personál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V malých nemocnicích v ČR již proběhla před mnoha lety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V současnosti v soukromých velkých laboratořích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97"/>
    </mc:Choice>
    <mc:Fallback xmlns="">
      <p:transition spd="slow" advTm="67297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 smtClean="0"/>
              <a:t>Centralizace 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Spojování pracovišť stejného oboru s cílem </a:t>
            </a:r>
            <a:r>
              <a:rPr lang="cs-CZ" altLang="cs-CZ" smtClean="0"/>
              <a:t>vytvořit </a:t>
            </a:r>
            <a:r>
              <a:rPr lang="cs-CZ" altLang="cs-CZ" smtClean="0">
                <a:solidFill>
                  <a:srgbClr val="C00000"/>
                </a:solidFill>
              </a:rPr>
              <a:t>větší laboratorní celky</a:t>
            </a:r>
            <a:endParaRPr lang="cs-CZ" altLang="cs-CZ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Možnost provádět široké spektrum laboratorních vyšetření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Přísun vzorků často svozem biologického materiálu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Proces centralizace a konsolidace bývá s výhodou kombinován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38"/>
    </mc:Choice>
    <mc:Fallback xmlns="">
      <p:transition spd="slow" advTm="39138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smtClean="0"/>
              <a:t>Význam konsolidace, centralizace a integrace</a:t>
            </a:r>
            <a:endParaRPr lang="cs-CZ" altLang="cs-CZ" sz="280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b="1" smtClean="0"/>
              <a:t>Ekonomický přínos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efektivní využití přístrojové techniky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sjednocení příjmu a přípravy biologického materiálu  a technického zázemí laboratoře (sklady, chladících boxy, úpravny vody nebo umývárny skla)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úspora nákladů na vybavení i mzdu, celkovému zvýšení produktivity práce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b="1" smtClean="0"/>
              <a:t>Význam odborný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Bezprostřední kontakt  specialistů usnadní komplexní hodnocení pacienta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800" b="1" smtClean="0"/>
              <a:t>Úspora biologického materiálu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velký počet vyšetření z jedné zkumavky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05"/>
    </mc:Choice>
    <mc:Fallback xmlns="">
      <p:transition spd="slow" advTm="384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6715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 smtClean="0"/>
              <a:t>Princip analyzátoru - fotometr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800" b="1" i="1" dirty="0" smtClean="0"/>
              <a:t>Zdroj světelného záření-monochromátor- absorpční prostředí-detektor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zdroj - </a:t>
            </a:r>
            <a:r>
              <a:rPr lang="cs-CZ" altLang="cs-CZ" sz="2800" dirty="0" smtClean="0">
                <a:solidFill>
                  <a:srgbClr val="C00000"/>
                </a:solidFill>
              </a:rPr>
              <a:t>halogenová wolframová lampa</a:t>
            </a:r>
            <a:r>
              <a:rPr lang="cs-CZ" altLang="cs-CZ" sz="2800" dirty="0" smtClean="0"/>
              <a:t>  nebo  xenonová výbojka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Světelný  paprsek  spojitého  spektra  je  po průchodu  absorpčním  prostředím (</a:t>
            </a:r>
            <a:r>
              <a:rPr lang="cs-CZ" altLang="cs-CZ" sz="2800" dirty="0" smtClean="0">
                <a:solidFill>
                  <a:srgbClr val="C00000"/>
                </a:solidFill>
              </a:rPr>
              <a:t>kyvetou</a:t>
            </a:r>
            <a:r>
              <a:rPr lang="cs-CZ" altLang="cs-CZ" sz="2800" dirty="0" smtClean="0"/>
              <a:t>) rozložen monochromátorem (optická mřížka)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paprsky s definovanou vlnovou délkou (monochromatické záření)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rgbClr val="C00000"/>
                </a:solidFill>
              </a:rPr>
              <a:t>detektor - diodové pole </a:t>
            </a:r>
            <a:r>
              <a:rPr lang="cs-CZ" altLang="cs-CZ" sz="2800" dirty="0" smtClean="0"/>
              <a:t>(</a:t>
            </a:r>
            <a:r>
              <a:rPr lang="cs-CZ" altLang="cs-CZ" sz="2800" dirty="0" err="1" smtClean="0"/>
              <a:t>diode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array</a:t>
            </a:r>
            <a:r>
              <a:rPr lang="cs-CZ" altLang="cs-CZ" sz="28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změny absorbance zaznamenány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0"/>
    </mc:Choice>
    <mc:Fallback xmlns="">
      <p:transition spd="slow" advTm="70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 smtClean="0"/>
              <a:t>2. Princip analyzátoru - Iontově selektivní elektrody (</a:t>
            </a:r>
            <a:r>
              <a:rPr lang="cs-CZ" altLang="cs-CZ" sz="2800" b="1" dirty="0" err="1" smtClean="0">
                <a:solidFill>
                  <a:srgbClr val="C00000"/>
                </a:solidFill>
              </a:rPr>
              <a:t>potenciometrie</a:t>
            </a:r>
            <a:r>
              <a:rPr lang="cs-CZ" altLang="cs-CZ" sz="2800" b="1" dirty="0" smtClean="0"/>
              <a:t>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Jednotlivé ISE elektrody  </a:t>
            </a:r>
          </a:p>
          <a:p>
            <a:pPr eaLnBrk="1" hangingPunct="1">
              <a:defRPr/>
            </a:pPr>
            <a:r>
              <a:rPr lang="cs-CZ" altLang="cs-CZ" dirty="0" smtClean="0"/>
              <a:t>Elektrody integrované - integrovaná </a:t>
            </a:r>
            <a:r>
              <a:rPr lang="cs-CZ" altLang="cs-CZ" dirty="0" err="1" smtClean="0"/>
              <a:t>chipová</a:t>
            </a:r>
            <a:r>
              <a:rPr lang="cs-CZ" altLang="cs-CZ" dirty="0" smtClean="0"/>
              <a:t> technologie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4"/>
    </mc:Choice>
    <mc:Fallback xmlns="">
      <p:transition spd="slow" advTm="1764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n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Ins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400" y="3933825"/>
            <a:ext cx="60261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8"/>
    </mc:Choice>
    <mc:Fallback xmlns="">
      <p:transition spd="slow" advTm="65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Aeroset – firma Abbott:</a:t>
            </a:r>
            <a:br>
              <a:rPr lang="cs-CZ" altLang="cs-CZ" sz="2400" smtClean="0"/>
            </a:br>
            <a:r>
              <a:rPr lang="cs-CZ" altLang="cs-CZ" sz="2400" smtClean="0"/>
              <a:t>Čip na stanovení Na</a:t>
            </a:r>
            <a:r>
              <a:rPr lang="cs-CZ" altLang="cs-CZ" sz="2400" baseline="30000" smtClean="0"/>
              <a:t>+</a:t>
            </a:r>
            <a:r>
              <a:rPr lang="cs-CZ" altLang="cs-CZ" sz="2400" smtClean="0"/>
              <a:t>, K</a:t>
            </a:r>
            <a:r>
              <a:rPr lang="cs-CZ" altLang="cs-CZ" sz="2400" baseline="30000" smtClean="0"/>
              <a:t>+</a:t>
            </a:r>
            <a:r>
              <a:rPr lang="cs-CZ" altLang="cs-CZ" sz="2400" smtClean="0"/>
              <a:t>,Cl</a:t>
            </a:r>
            <a:r>
              <a:rPr lang="cs-CZ" altLang="cs-CZ" sz="2400" baseline="30000" smtClean="0"/>
              <a:t>-</a:t>
            </a:r>
          </a:p>
        </p:txBody>
      </p:sp>
      <p:pic>
        <p:nvPicPr>
          <p:cNvPr id="11267" name="Picture 3" descr="sejmout0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052513"/>
            <a:ext cx="4362450" cy="554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3"/>
    </mc:Choice>
    <mc:Fallback xmlns="">
      <p:transition spd="slow" advTm="1582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/>
              <a:t>3</a:t>
            </a:r>
            <a:r>
              <a:rPr lang="cs-CZ" altLang="cs-CZ" sz="2400" b="1" dirty="0" smtClean="0"/>
              <a:t>. Princip analyzátoru – chemiluminiscence</a:t>
            </a:r>
            <a:br>
              <a:rPr lang="cs-CZ" altLang="cs-CZ" sz="2400" b="1" dirty="0" smtClean="0"/>
            </a:br>
            <a:r>
              <a:rPr lang="cs-CZ" altLang="cs-CZ" sz="2400" b="1" dirty="0" smtClean="0"/>
              <a:t>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Automatické imunochemické analyzátory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91512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Spojení </a:t>
            </a:r>
            <a:r>
              <a:rPr lang="cs-CZ" altLang="cs-CZ" sz="2400" b="1" dirty="0" smtClean="0">
                <a:solidFill>
                  <a:srgbClr val="990000"/>
                </a:solidFill>
              </a:rPr>
              <a:t>luminiscenčních technik a </a:t>
            </a:r>
            <a:r>
              <a:rPr lang="cs-CZ" altLang="cs-CZ" sz="2400" b="1" dirty="0" err="1" smtClean="0">
                <a:solidFill>
                  <a:srgbClr val="990000"/>
                </a:solidFill>
              </a:rPr>
              <a:t>imunoanalýzy</a:t>
            </a: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Na nich většina imunoanalytických metod v laboratorní medicíně - biochemie, sérologie, transfúzní stanice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Automatizace koncem 80. let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Pro analyty s nízkou koncentrací (</a:t>
            </a:r>
            <a:r>
              <a:rPr lang="cs-CZ" altLang="cs-CZ" sz="2400" dirty="0" err="1" smtClean="0"/>
              <a:t>nmol</a:t>
            </a:r>
            <a:r>
              <a:rPr lang="cs-CZ" altLang="cs-CZ" sz="2400" dirty="0" smtClean="0"/>
              <a:t>/l, </a:t>
            </a:r>
            <a:r>
              <a:rPr lang="cs-CZ" altLang="cs-CZ" sz="2400" dirty="0" err="1" smtClean="0"/>
              <a:t>pmol</a:t>
            </a:r>
            <a:r>
              <a:rPr lang="cs-CZ" altLang="cs-CZ" sz="2400" dirty="0" smtClean="0"/>
              <a:t>/l)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Využití reakce antigen – protilátka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Značená protilátka (případně antigen)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Většinou heterogenní </a:t>
            </a:r>
            <a:r>
              <a:rPr lang="cs-CZ" altLang="cs-CZ" sz="2400" dirty="0" err="1" smtClean="0"/>
              <a:t>imunoanalýza</a:t>
            </a:r>
            <a:r>
              <a:rPr lang="cs-CZ" altLang="cs-CZ" sz="2400" dirty="0" smtClean="0"/>
              <a:t> (pevný povrch – paramagnetické částice, kulička)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Doba analýzy 15 – 60 min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Detekce s vysokou citlivostí (chemiluminiscence, </a:t>
            </a:r>
            <a:r>
              <a:rPr lang="cs-CZ" altLang="cs-CZ" sz="2400" dirty="0" err="1" smtClean="0"/>
              <a:t>elektrochemiluminiscence</a:t>
            </a:r>
            <a:r>
              <a:rPr lang="cs-CZ" altLang="cs-CZ" sz="2400" dirty="0" smtClean="0"/>
              <a:t>, fluorescence..)</a:t>
            </a:r>
          </a:p>
          <a:p>
            <a:pPr eaLnBrk="1" hangingPunct="1">
              <a:defRPr/>
            </a:pPr>
            <a:r>
              <a:rPr lang="cs-CZ" altLang="cs-CZ" sz="2400" dirty="0" smtClean="0"/>
              <a:t>Kazetový systém reagencií</a:t>
            </a:r>
          </a:p>
          <a:p>
            <a:pPr eaLnBrk="1" hangingPunct="1">
              <a:defRPr/>
            </a:pPr>
            <a:r>
              <a:rPr lang="cs-CZ" altLang="cs-CZ" sz="2400" dirty="0" smtClean="0"/>
              <a:t>Cena imunochemických vyšetření  poměrně vysoká -  řádově mezi 50 – 200 Kč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7"/>
    </mc:Choice>
    <mc:Fallback xmlns="">
      <p:transition spd="slow" advTm="1298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3201</TotalTime>
  <Words>1759</Words>
  <Application>Microsoft Office PowerPoint</Application>
  <PresentationFormat>Předvádění na obrazovce (4:3)</PresentationFormat>
  <Paragraphs>277</Paragraphs>
  <Slides>45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Tahoma</vt:lpstr>
      <vt:lpstr>Times New Roman</vt:lpstr>
      <vt:lpstr>Wingdings</vt:lpstr>
      <vt:lpstr>Textura</vt:lpstr>
      <vt:lpstr>Snímek</vt:lpstr>
      <vt:lpstr>Analytická automatizace</vt:lpstr>
      <vt:lpstr>Automatické biochemické analyzátory</vt:lpstr>
      <vt:lpstr>Automatické (biochemické) analyzátory</vt:lpstr>
      <vt:lpstr>1. Princip analyzátoru - fotometr</vt:lpstr>
      <vt:lpstr>Princip analyzátoru - fotometr</vt:lpstr>
      <vt:lpstr>2. Princip analyzátoru - Iontově selektivní elektrody (potenciometrie)</vt:lpstr>
      <vt:lpstr>Prezentace aplikace PowerPoint</vt:lpstr>
      <vt:lpstr>Aeroset – firma Abbott: Čip na stanovení Na+, K+,Cl-</vt:lpstr>
      <vt:lpstr>3. Princip analyzátoru – chemiluminiscence  Automatické imunochemické analyzátory</vt:lpstr>
      <vt:lpstr>Automatické analyzátory - diskrétní </vt:lpstr>
      <vt:lpstr>Hlavní součásti automatického analyzátoru</vt:lpstr>
      <vt:lpstr>Prezentace aplikace PowerPoint</vt:lpstr>
      <vt:lpstr>Prezentace aplikace PowerPoint</vt:lpstr>
      <vt:lpstr>Hlavní součásti automatického analyzátoru</vt:lpstr>
      <vt:lpstr>Hlavní součásti automatického analyzátoru</vt:lpstr>
      <vt:lpstr>Hlavní součásti automatického analyzátoru</vt:lpstr>
      <vt:lpstr>Prezentace aplikace PowerPoint</vt:lpstr>
      <vt:lpstr>Hlavní součásti automatického analyzátoru - software</vt:lpstr>
      <vt:lpstr>Zavedení automatických analyzátorů do klinické laboratorní praxe umožnilo: </vt:lpstr>
      <vt:lpstr>Integrace</vt:lpstr>
      <vt:lpstr>Prezentace aplikace PowerPoint</vt:lpstr>
      <vt:lpstr>Cobas 6000 , Roche </vt:lpstr>
      <vt:lpstr>Cobas 6000 , Roche </vt:lpstr>
      <vt:lpstr>Prezentace aplikace PowerPoint</vt:lpstr>
      <vt:lpstr>Cobas 8000, Roche </vt:lpstr>
      <vt:lpstr>Prezentace aplikace PowerPoint</vt:lpstr>
      <vt:lpstr>Prezentace aplikace PowerPoint</vt:lpstr>
      <vt:lpstr>ADVIA® 2400 , Siemens </vt:lpstr>
      <vt:lpstr>ADVIA® 2400, Siemens</vt:lpstr>
      <vt:lpstr>Prezentace aplikace PowerPoint</vt:lpstr>
      <vt:lpstr>ARCHITECT c8000, Abbott </vt:lpstr>
      <vt:lpstr>ARCHITECT c8000 </vt:lpstr>
      <vt:lpstr>Prezentace aplikace PowerPoint</vt:lpstr>
      <vt:lpstr>Prezentace aplikace PowerPoint</vt:lpstr>
      <vt:lpstr>Olympus AU5400, Beckman</vt:lpstr>
      <vt:lpstr>Olympus AU5400, Beckman</vt:lpstr>
      <vt:lpstr>AU5800, Beckman</vt:lpstr>
      <vt:lpstr>AU5800, Beckman</vt:lpstr>
      <vt:lpstr>Prezentace aplikace PowerPoint</vt:lpstr>
      <vt:lpstr>CS-6400, Dirui  </vt:lpstr>
      <vt:lpstr>Prezentace aplikace PowerPoint</vt:lpstr>
      <vt:lpstr>Znaky moderních analyzátorů </vt:lpstr>
      <vt:lpstr>Konsolidace laboratoří </vt:lpstr>
      <vt:lpstr>Centralizace  </vt:lpstr>
      <vt:lpstr>Význam konsolidace, centralizace a integrace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Automatické biochemické analyzátory</dc:title>
  <dc:creator>OEM Installed</dc:creator>
  <cp:lastModifiedBy>Beňovská Miroslava</cp:lastModifiedBy>
  <cp:revision>100</cp:revision>
  <dcterms:created xsi:type="dcterms:W3CDTF">2006-03-26T21:54:08Z</dcterms:created>
  <dcterms:modified xsi:type="dcterms:W3CDTF">2020-10-20T11:05:55Z</dcterms:modified>
</cp:coreProperties>
</file>