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99" r:id="rId15"/>
    <p:sldId id="305" r:id="rId16"/>
    <p:sldId id="270" r:id="rId17"/>
    <p:sldId id="292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311" r:id="rId26"/>
    <p:sldId id="312" r:id="rId27"/>
    <p:sldId id="313" r:id="rId28"/>
    <p:sldId id="278" r:id="rId29"/>
    <p:sldId id="283" r:id="rId30"/>
    <p:sldId id="293" r:id="rId31"/>
    <p:sldId id="294" r:id="rId32"/>
    <p:sldId id="295" r:id="rId33"/>
    <p:sldId id="301" r:id="rId34"/>
    <p:sldId id="296" r:id="rId35"/>
    <p:sldId id="297" r:id="rId36"/>
    <p:sldId id="298" r:id="rId37"/>
    <p:sldId id="284" r:id="rId38"/>
    <p:sldId id="306" r:id="rId39"/>
    <p:sldId id="307" r:id="rId40"/>
    <p:sldId id="291" r:id="rId41"/>
    <p:sldId id="290" r:id="rId42"/>
    <p:sldId id="289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34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0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98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94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94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45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77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4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76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24D32-D88E-4351-9B05-E1D9FA569BD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80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24D32-D88E-4351-9B05-E1D9FA569BD5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9EDF-2634-4659-8D3A-4B234A951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30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Toxikologické vyšetření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Jana Gottwaldová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010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Metody stanovení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Chromatografické – TLC, GC -MS, HPLC-MS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Spektrální analýza – UV, IR,  AAS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Imunochemické metody – EIA (EMIT, ELISA), KIMS, chemiluminiscence (LIA),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florescenční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(FPIA)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Ostatní metody – mikroskopie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spóry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jedovatých hub)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3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Chromatografické metody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TLC –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kvalitativní průkaz, denzitometrická kvantifikace </a:t>
            </a:r>
          </a:p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GC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stanovení těkavých látek (alkoholy, chlorované uhlovodíky)</a:t>
            </a:r>
          </a:p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HPLC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dělení a detekce velkého spektra látek</a:t>
            </a:r>
          </a:p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Nutná úprava vzorku – extrakce, destilace….</a:t>
            </a:r>
          </a:p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Metody vyžadují vhodný způsob detekce v závislosti na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složení jedu – nejčastěji kombinace s MS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1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Spektrální analýza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Absorbční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spektrum izolované látky v UV (IR oblasti spektra – identifikace látky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Atomová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absorbční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spektrofotometrie (AAS) – kvantitativní stanovení kovů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Cd, Al…..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3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Imunochemické metody -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EIA (EMIT, ELISA)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KIMS, LIA, FPIA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ýhody: kvantifikace jedů bez předchozí úpravy vzorků, možná automatizace, rychlé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evýhoda: umožňují pouze skupinovou detekci – s protilátkou reaguje více látek podobného složení, mohou reagovat i neúčinné metabolity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použití: rychlá orientační detekce hlavně pro drogový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 moči (OPI, AMP, BEN, BAR, MET, COC, THC, TCA….), monitorování hladin léků v séru (LIA, FPIA)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9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Imunochemické metody - EIA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test je založen na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kompetici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mezi látkou ve vzorku a látkou značenou enzymem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glukoso-6-fosfát dehydrogenázou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(G6PDH) o vazebná místa na protilátce.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enzymu klesá při vazbě protilátky, proto lze koncentraci látky ve vzorku měřit podle změny aktivity enzymu.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aktivní enzym mění NAD na NADH, což způsobí změnu absorbance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endogenní sérová G6PDH neinterferuje, protože koenzym NAD působí pouze s bakteriálním enzymem (</a:t>
            </a:r>
            <a:r>
              <a:rPr lang="cs-CZ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leuconostoc</a:t>
            </a:r>
            <a:r>
              <a:rPr lang="cs-CZ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mesenteroides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 použitým v tomto testu.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89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Kazuistika č. 1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ena, 71 let, lečí se s hypertenzí a štítnou žlázou, přijata na JIP pro dušnost, slabost, pocit na omdlení, bolest hlavy, opakovaně přítomny stavy “zahledění“ trvající pár sekund. Při příjmu je při vědomí, ale nekontaktní.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vyšetřena na neurologii, CT negativní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Laboratorní nález: pozitivní marihuana - výsledek konfirmován v Ústavu soudního lékařství (zkřížená reakce vyloučena)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Pacientka požívání marihuany neguje, včera večeřela bramborák, který jí donesl vnuk….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den hospitalizace stabilní předána 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odd., po kompenzaci TK propuštěna do domácí péče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30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otrav- látky blokující transportní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fci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COHb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karbonylhemoglobin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trava CO, vzniká při nedokonalém hoření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 blokuje transportní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fci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200x vyšší afinita než O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vzniklý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COHb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není schopen přenášet O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hypoxie tkání, včetně laktátové acidózy. Inhibuje účinek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cytochromoxidázy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váže se na myoglobin – působí toxicky na myokard a kosterní svalstvo,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účinek (nedostatek O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nejvíce postihuje mozek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azba CO je reversibilní, uvolňování je velmi pomalé – nutná hyperbarická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oxygenterapie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821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oxidem uhelnatým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749208"/>
              </p:ext>
            </p:extLst>
          </p:nvPr>
        </p:nvGraphicFramePr>
        <p:xfrm>
          <a:off x="1115616" y="1916832"/>
          <a:ext cx="6705738" cy="4209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951"/>
                <a:gridCol w="5483787"/>
              </a:tblGrid>
              <a:tr h="546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 </a:t>
                      </a:r>
                      <a:r>
                        <a:rPr lang="cs-CZ" sz="2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COHb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projevy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7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&lt; 5%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ref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rozmezí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7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&gt; 10%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kuřáci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7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intenzivní bolest hlavy, dušnost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7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intenzivní bolest hlavy, poruchy vidění, spavost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6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40-50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intenzivní bolest hlavy, tachykardie, zmatenost, letargie, kolaps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7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60-70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bezvědomí, křeče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7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náhlá smrt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50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Příklady otrav- látky blokující transportní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fci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MetHb</a:t>
            </a:r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methemoglobin</a:t>
            </a:r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vznik oxidací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endParaRPr lang="cs-CZ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800" baseline="30000" dirty="0">
                <a:latin typeface="Arial"/>
                <a:cs typeface="Arial"/>
              </a:rPr>
              <a:t>→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 – působením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dusitanů,aniliniových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barviv, sulfonamidů…</a:t>
            </a:r>
          </a:p>
          <a:p>
            <a:r>
              <a:rPr lang="cs-CZ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SulfHb</a:t>
            </a:r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sulfhemoglobin</a:t>
            </a:r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otrava sulfanem</a:t>
            </a:r>
          </a:p>
          <a:p>
            <a:r>
              <a:rPr lang="cs-CZ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HbCN</a:t>
            </a:r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kyanohemoglobin</a:t>
            </a:r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otrava CN, HCN</a:t>
            </a:r>
          </a:p>
          <a:p>
            <a:pPr marL="0" indent="0">
              <a:buNone/>
            </a:pP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Stanovení</a:t>
            </a:r>
            <a:r>
              <a:rPr lang="cs-CZ" sz="30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přímá spektrofotometrie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analyzátory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ABR s fotometrickým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systémem,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paralelní stanovení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MetHb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COHb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921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Kazuistika č.2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ena, 45 let, s ničím se neléčí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koupelně s plynovou karmou cítila plyn, který vdechovala  5 – 10 min., poté dýchací obtíže, tlak na hrudi, bolesti hlavy, nezvracela, trnutí a necitlivost končetin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řivezena na interní ambulanci,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odběry včetně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COHb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29,9%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letecký transport na ARO FN Ostrava, kde byla ihned zahájena terapie v hyperbarické komoře (před provedením léčby nutná oboustranná punkce ušního bubínku)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2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Toxikologie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nauka o jedech, jejich účincích na organizmus a léčbě otrav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jed – látka, vyvolávající po vniknutí do organismu  (i v malém množství) jeho poškození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řadí se mezi cizorodé látky tzv.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xenobiotika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– 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učinné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léky se mohou při předávkování projevit jako jedy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770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alkoholy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Etanol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akutní: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excitační a narkotický účinek na CNS, metabolická acidóza, hypoglykémie,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hyperurikémie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↑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ALT, ↑ osmolalita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hronický účinek: steatóza až cirhóza jater, ↑GMT, ↑%CDT 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3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‰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kóma, křeče, hypotermie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(podchlazení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hrozí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smrt vyvolána útlumem dechového centra a oběhovým selháním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alkoholika nebo osoby dlouhodobě nadužívající alkohol vzniká jakási "rezistence"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 odolnost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 a tyto stavy mohou nastoupit až ve vyšším stupni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opilosti )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176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Otrava alkoholy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Metanol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Nejdříve příznaky podobné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ethanolu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(lehká opilost, horší artikulace) poté 12 – 24 hod. bez příznaků (s kombinaci s alkoholem až 36 hod.) , následuje bolet hlavy, dušnost, bolest břicha , křeče, snížená ostrost vidění, rozvrat met. procesů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toxické účinky  met. produktů – formaldehydu (na zrakový nerv),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mravenčí (met. acidóza)</a:t>
            </a: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dávka – 0,1 ml/ kg, smrtelná dávka – 1 ml/kg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Léčba: podání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(etanol,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fomepizol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min. tvorbu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produktů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kopetitivní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inhibice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alkoholdehydrogenázy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400" dirty="0" smtClean="0">
                <a:latin typeface="Arial"/>
                <a:cs typeface="Arial"/>
              </a:rPr>
              <a:t>; HD – odstraňuje metanol i jeho metabolity, koriguje metalické poruchy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46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Kazuistika č.3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Muž, 66 let, přivezen do nemocnice rodinou pro nechutenství, bolesti hlavy, celkovou nevolnost. Měl zrakové obtíže – mžitky před očima, výpadky zrakového pole, černobílé vidění, postupně nevidí vůbec. Údajně  denně popíjel 2-3 dcl rumu, k tomu další alkohol.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ři příjmu byl orientován, při vědomí, zpomalený tep, laboratorní nález: metabolická acidóza </a:t>
            </a:r>
            <a:r>
              <a:rPr lang="cs-CZ" sz="2400" dirty="0" smtClean="0">
                <a:latin typeface="Arial"/>
                <a:cs typeface="Arial"/>
              </a:rPr>
              <a:t>↓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pH 7,12 </a:t>
            </a: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7,35-7,43],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laktát 1,3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/l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[0,5-2,2], osmolalita </a:t>
            </a:r>
            <a:r>
              <a:rPr lang="cs-CZ" altLang="cs-CZ" sz="2400" dirty="0" smtClean="0">
                <a:latin typeface="Arial"/>
                <a:cs typeface="Arial"/>
              </a:rPr>
              <a:t>↑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309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/kg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[275-295],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mravenčí 699 mg/l, metanol 85 mg/l , CT mozku bez známek postižení</a:t>
            </a:r>
          </a:p>
          <a:p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rovedena HD, kontinuálně IV podáván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endParaRPr lang="cs-CZ" alt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ásledující den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mravenčí 12 mg/l</a:t>
            </a:r>
          </a:p>
          <a:p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vysazení etanolu dochází k rozvoji delirantního stavu (abusus alkoholu) s nutností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sedace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pro nedostatečnou dechovou aktivitu nutná intubace, po několika dnech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extubace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opět delirantní stav  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88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Otrava alkoholy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Ethylenglykol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metabolizován v játrech působením alkohol - a aldehyd-dehydrogenázy na silné kyseliny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glyoxalovou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šťavelovou, oxalovou), vzniká těžká metabolická acidóza, která se prudce zhoršuje a ohrožuje život otráveného</a:t>
            </a: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oxalová se váže s Ca, depozita krystalů šťavelanu vápenatého vedou k poškození buněk (mozek, ledviny, myokard, plíce), také  výrazné </a:t>
            </a:r>
            <a:r>
              <a:rPr lang="cs-CZ" sz="2400" dirty="0" smtClean="0">
                <a:latin typeface="Arial"/>
                <a:cs typeface="Arial"/>
              </a:rPr>
              <a:t>↑↑ osmolality</a:t>
            </a:r>
          </a:p>
          <a:p>
            <a:r>
              <a:rPr lang="cs-CZ" sz="2400" dirty="0" err="1">
                <a:latin typeface="Arial"/>
                <a:cs typeface="Arial"/>
              </a:rPr>
              <a:t>t</a:t>
            </a:r>
            <a:r>
              <a:rPr lang="cs-CZ" sz="2400" dirty="0" err="1" smtClean="0">
                <a:latin typeface="Arial"/>
                <a:cs typeface="Arial"/>
              </a:rPr>
              <a:t>ox</a:t>
            </a:r>
            <a:r>
              <a:rPr lang="cs-CZ" sz="2400" dirty="0" smtClean="0">
                <a:latin typeface="Arial"/>
                <a:cs typeface="Arial"/>
              </a:rPr>
              <a:t>. dávka 200 mg/l, smrtelná dávka: 850- 2000 mg/l (nejednotné údaje)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15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Otrava alkoholy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Ethylenglykol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Příznaky otravy: opilost bez zápachu alkoholu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Neurologické stádium (30 min. – 12 h. po požití) opilost, euforie, smazaná řeč, ospalost, zvracení. Během 4-12 h. rozvoj met. acidózy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Kardiopulmonální stádium  (12-24 h.) – tachykardie,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nebo hypertenze,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težká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m. acidóza a s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hyperventylací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selháváním orgánů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Renální stádium –(24 -72 h.) – hematurie, albuminurie, selhání ledvin, ne vždy 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úprave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ledvin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Léčba: : podání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etanolu (100x vyšší afinita k ADH)</a:t>
            </a:r>
            <a:r>
              <a:rPr lang="cs-CZ" sz="2400" dirty="0" smtClean="0">
                <a:latin typeface="Arial"/>
                <a:cs typeface="Arial"/>
              </a:rPr>
              <a:t>; HD – odstraní ET i metabolity, upraví acidózu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687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C99"/>
          </a:solidFill>
        </p:spPr>
        <p:txBody>
          <a:bodyPr/>
          <a:lstStyle/>
          <a:p>
            <a:r>
              <a:rPr lang="cs-CZ" altLang="cs-CZ" dirty="0" smtClean="0"/>
              <a:t>Kazuistika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ena,  62 let, s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hepatální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cirhózou, t.č. 2 roky abstinuje od alkoholu </a:t>
            </a:r>
          </a:p>
          <a:p>
            <a:pPr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alezena doma zmatená se sklenicí modré tekutiny na dně, prázdné blistry od léků (benzodiazepiny), volána RZS</a:t>
            </a:r>
          </a:p>
          <a:p>
            <a:pPr>
              <a:defRPr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ři příjmu porucha vědomí, těžká metabolická acidóza</a:t>
            </a:r>
          </a:p>
          <a:p>
            <a:pPr>
              <a:defRPr/>
            </a:pP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vstupní laboratorní nález: </a:t>
            </a:r>
          </a:p>
          <a:p>
            <a:pPr marL="0" indent="0">
              <a:buFontTx/>
              <a:buNone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6,96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7,35-7,43];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osmolalita 358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/kg ; Na 141   </a:t>
            </a:r>
          </a:p>
          <a:p>
            <a:pPr marL="0" indent="0">
              <a:buFontTx/>
              <a:buNone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/l; urea 1,8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8,1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0  </a:t>
            </a:r>
          </a:p>
          <a:p>
            <a:pPr marL="0" indent="0">
              <a:buFontTx/>
              <a:buNone/>
              <a:defRPr/>
            </a:pPr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cs-CZ" alt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smolal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gap = 66 </a:t>
            </a:r>
            <a:r>
              <a:rPr lang="cs-CZ" alt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alt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/kg</a:t>
            </a:r>
          </a:p>
          <a:p>
            <a:pPr marL="0" indent="0">
              <a:buFontTx/>
              <a:buNone/>
              <a:defRPr/>
            </a:pPr>
            <a:endParaRPr lang="cs-CZ" altLang="cs-CZ" sz="2400" dirty="0" smtClean="0"/>
          </a:p>
          <a:p>
            <a:pPr>
              <a:defRPr/>
            </a:pPr>
            <a:endParaRPr lang="cs-CZ" altLang="cs-CZ" sz="2400" dirty="0" smtClean="0"/>
          </a:p>
          <a:p>
            <a:pPr>
              <a:defRPr/>
            </a:pPr>
            <a:endParaRPr lang="cs-CZ" sz="2800" dirty="0" smtClean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437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979338"/>
              </p:ext>
            </p:extLst>
          </p:nvPr>
        </p:nvGraphicFramePr>
        <p:xfrm>
          <a:off x="395288" y="333375"/>
          <a:ext cx="8424864" cy="4870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289"/>
                <a:gridCol w="945935"/>
                <a:gridCol w="946741"/>
                <a:gridCol w="946741"/>
                <a:gridCol w="945935"/>
                <a:gridCol w="946741"/>
                <a:gridCol w="946741"/>
                <a:gridCol w="946741"/>
              </a:tblGrid>
              <a:tr h="82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1,30 hod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Glukóza (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mmol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/l);[3,9-5,6]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Urea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(mmol/l);[1,7-8,3]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(mmol/l);[136-145]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Osmolalita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mmol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/l);[275 - 295]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noFill/>
                  </a:tcPr>
                </a:tc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Ethanol (mmol/l)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33,7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(1,5 ‰)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(0,6 ‰)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(0,9 ‰)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(2,0 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(2,1 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</a:tr>
              <a:tr h="54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Vypočítaná osmolalita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noFill/>
                  </a:tcPr>
                </a:tc>
              </a:tr>
              <a:tr h="525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Osmolální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okno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C00000"/>
                    </a:solidFill>
                  </a:tcPr>
                </a:tc>
              </a:tr>
              <a:tr h="262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Ethylenglykol (g/l)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9" marR="68579" marT="0" marB="0" anchor="ctr"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307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8313" y="260350"/>
          <a:ext cx="8496299" cy="3665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6169"/>
                <a:gridCol w="1732885"/>
                <a:gridCol w="1734360"/>
                <a:gridCol w="1732885"/>
              </a:tblGrid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11.9.2015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6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11.9.2015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19  hod.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12.9.2015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5  hod.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rgbClr val="FFCC99"/>
                    </a:solidFill>
                  </a:tcPr>
                </a:tc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Glukóza (mmol/l);[3,9-5,6]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8,3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6,1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FCC99"/>
                    </a:solidFill>
                  </a:tcPr>
                </a:tc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Urea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(mmol/l);[1,7-8,3]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FCC99"/>
                    </a:solidFill>
                  </a:tcPr>
                </a:tc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(mmol/l);[136-145]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142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FCC99"/>
                    </a:solidFill>
                  </a:tcPr>
                </a:tc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Osmolalita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</a:rPr>
                        <a:t>mmol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/l);[275 - 295]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330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285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</a:tr>
              <a:tr h="490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Ethanol (mmol/l)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44,6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(2,0  ‰)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11,1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(0,5  ‰)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FCC99"/>
                    </a:solidFill>
                  </a:tcPr>
                </a:tc>
              </a:tr>
              <a:tr h="280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Vypočítaná osmolalita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338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285,7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noFill/>
                  </a:tcPr>
                </a:tc>
              </a:tr>
              <a:tr h="440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</a:rPr>
                        <a:t>Osmolální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 okno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C00000"/>
                    </a:solidFill>
                  </a:tcPr>
                </a:tc>
              </a:tr>
              <a:tr h="24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Ethylenglykol (g/l)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negativní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24631" name="TextovéPole 4"/>
          <p:cNvSpPr txBox="1">
            <a:spLocks noChangeArrowheads="1"/>
          </p:cNvSpPr>
          <p:nvPr/>
        </p:nvSpPr>
        <p:spPr bwMode="auto">
          <a:xfrm>
            <a:off x="395288" y="4652963"/>
            <a:ext cx="7802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Závěr: otrava ethylenglykolem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Terapie: opakovaná dialýza 10 – 20.10.2015 , terapie alkoholem  1- 1,5 </a:t>
            </a:r>
            <a:r>
              <a:rPr lang="cs-CZ" altLang="cs-CZ" sz="1800" b="1"/>
              <a:t> 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2084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léky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1845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5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Paracetamol </a:t>
            </a:r>
            <a:r>
              <a:rPr lang="cs-CZ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závažné, smrtelné otravy, v játrech přeměna na toxický metabolit, </a:t>
            </a:r>
            <a:r>
              <a:rPr lang="cs-CZ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se kovalentně váže na bílkoviny </a:t>
            </a:r>
            <a:r>
              <a:rPr lang="cs-CZ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hepatocytu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hrozí jaterní selhání</a:t>
            </a:r>
          </a:p>
          <a:p>
            <a:pPr marL="0" indent="0">
              <a:buNone/>
            </a:pPr>
            <a:endParaRPr lang="cs-CZ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Příznaky:</a:t>
            </a: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nechutenstvní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pocení, ospalost, nauzea  a zvracení</a:t>
            </a:r>
          </a:p>
          <a:p>
            <a:pPr marL="0" indent="0">
              <a:buNone/>
            </a:pPr>
            <a:endParaRPr lang="cs-CZ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Laboratorní nález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Elevace </a:t>
            </a:r>
            <a:r>
              <a:rPr lang="cs-CZ" sz="4400" dirty="0" smtClean="0">
                <a:latin typeface="Arial"/>
                <a:cs typeface="Arial"/>
              </a:rPr>
              <a:t>↑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jaterních enzymů, 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400" dirty="0" smtClean="0">
                <a:latin typeface="Arial"/>
                <a:cs typeface="Arial"/>
              </a:rPr>
              <a:t>↑ 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bilirubinu, pokles </a:t>
            </a:r>
            <a:r>
              <a:rPr lang="cs-CZ" sz="4400" dirty="0" smtClean="0">
                <a:latin typeface="Arial"/>
                <a:cs typeface="Arial"/>
              </a:rPr>
              <a:t>↓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albuminu , prodloužení APPT, častá hypoglykémie, vzestup  </a:t>
            </a:r>
            <a:r>
              <a:rPr lang="cs-CZ" sz="4400" dirty="0" smtClean="0">
                <a:latin typeface="Arial"/>
                <a:cs typeface="Arial"/>
              </a:rPr>
              <a:t>↑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AMS </a:t>
            </a: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(pankreatické amylázy)</a:t>
            </a:r>
          </a:p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metabolická 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acidóza, postižení </a:t>
            </a: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ledvin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 zvýšení </a:t>
            </a: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urey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kreatininu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proteinurie, hematurie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Léčba</a:t>
            </a:r>
          </a:p>
          <a:p>
            <a:pPr marL="0" indent="0">
              <a:buNone/>
            </a:pP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podání </a:t>
            </a:r>
            <a:r>
              <a:rPr lang="cs-CZ" sz="4400" dirty="0" err="1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 (N-</a:t>
            </a:r>
            <a:r>
              <a:rPr lang="cs-CZ" sz="4400" dirty="0" err="1">
                <a:latin typeface="Arial" panose="020B0604020202020204" pitchFamily="34" charset="0"/>
                <a:cs typeface="Arial" panose="020B0604020202020204" pitchFamily="34" charset="0"/>
              </a:rPr>
              <a:t>acetylcystein</a:t>
            </a: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) nejpozději do 12 -15 h. po požití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42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Otrava kovy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Cd, 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otrava při profesionální expozici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oškození buněk proximálního tubulu ledvin</a:t>
            </a:r>
          </a:p>
          <a:p>
            <a:pPr marL="0" indent="0">
              <a:buNone/>
            </a:pP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kumulace v organismu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onc.ve vlasech)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lokuje tvorbu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v moči nacházíme jeho prekurzory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aminolevulová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koproporfyrin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III)</a:t>
            </a:r>
          </a:p>
          <a:p>
            <a:pPr marL="0" indent="0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 –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HD pacientů, je třeba zabránit přestupu do organismu z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dyalizačního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roztoku (čištění vody reversní osmózou)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Snižuje citlivost kostní dřeně na erytropoetin, vyvolává psychické změny</a:t>
            </a: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Celkem v ČR 2-3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případy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ročně.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5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Způsob intoxikace 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040560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jedy mohou být – pevné, kapalné, plynné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 způsobu intoxikace: požitím, vdechnutím, parenterálně (injekcí), kůží, sliznicemi …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 způsobu účinku: obecně působící (ovlivňují metabolické pochody), karcinogeny, mutageny, narkotické,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iritanty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alergeny …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dle cílového orgánu: krevní,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hepatotoxické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neurotoxické, neurotoxické, poškozující kůži …</a:t>
            </a:r>
          </a:p>
          <a:p>
            <a:pPr marL="0" indent="0"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Intenzita účinku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cesta podání, dávka a forma jedu,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součastně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podané látky, které ovlivňují vstřebávání a metabolismus, resistence, vnímavost organismu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113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/>
              <a:t>Otrava kovy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nejčastěji profesionální otrava (elektrolýza louhu, výroba rtuťových přístrojů)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organismu vniká inhalační cestou, trávicím ústrojím se nevstřebává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hronická otrava se projevuje zánětem dásní a třesem</a:t>
            </a:r>
          </a:p>
          <a:p>
            <a:pPr marL="0" indent="0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Anorganické sloučeniny rtuti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sublimát HgCl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vstřebávají se trávicím ústrojím.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kutní otrava, projevuje se zvracením krve nebo natrávené sliznice, v této fázi může dojít ke smrti perforací jícnu. Za 1-3 dny dochází k poškození ledvin.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Provádí se dialýza, úprava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ledvin je pomalá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2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/>
              <a:t>Otrava kovy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Organické sloučeniny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elmi toxické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alkylsloučeniny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metylrtuť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dimetylrtuť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požití kontaminovaných ryb a vodních živočichů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 bezpříznakovém období (týdny až měsíce) dochází k neurologickým poruchám až ochrnutí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Kazuistika č.5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už, 53 let omylem požil smrtelnou dávku HgCl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2 ,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vyplivl, vyplachoval dutinu ústní, k lékaři nešel ( až 3. den)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zvracel krev, nemočil, cítí se slabý, špatně dýchá – ihned přijat na JIP – konzultováno toxikologické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entrum v Praze i v této fázi doporučeno podat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antidotum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dimalvan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s  denními hemodialýzami, hrazení tekutin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aboratorní výsledky (vstupní): urea 26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/l </a:t>
            </a:r>
            <a:r>
              <a:rPr lang="cs-CZ" sz="2400" dirty="0" smtClean="0">
                <a:latin typeface="Arial"/>
                <a:cs typeface="Arial"/>
              </a:rPr>
              <a:t>[1,7-8,3]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Krea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810 </a:t>
            </a:r>
            <a:r>
              <a:rPr lang="cs-CZ" sz="2400" dirty="0" smtClean="0">
                <a:latin typeface="Arial"/>
                <a:cs typeface="Arial"/>
              </a:rPr>
              <a:t>[60 - 115] - akutní selhání ledvin, postižení sliznic GIT</a:t>
            </a:r>
          </a:p>
          <a:p>
            <a:pPr marL="0" indent="0">
              <a:buNone/>
            </a:pPr>
            <a:r>
              <a:rPr lang="cs-CZ" sz="2400" dirty="0" smtClean="0">
                <a:latin typeface="Arial"/>
                <a:cs typeface="Arial"/>
              </a:rPr>
              <a:t>Po 7 dnech přeložen na standartní odd. výstupní </a:t>
            </a:r>
            <a:r>
              <a:rPr lang="cs-CZ" sz="2400" dirty="0" err="1" smtClean="0">
                <a:latin typeface="Arial"/>
                <a:cs typeface="Arial"/>
              </a:rPr>
              <a:t>lab</a:t>
            </a:r>
            <a:r>
              <a:rPr lang="cs-CZ" sz="2400" dirty="0" smtClean="0">
                <a:latin typeface="Arial"/>
                <a:cs typeface="Arial"/>
              </a:rPr>
              <a:t>. hodnoty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urea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9,6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/l </a:t>
            </a:r>
            <a:r>
              <a:rPr lang="cs-CZ" sz="2400" dirty="0">
                <a:latin typeface="Arial"/>
                <a:cs typeface="Arial"/>
              </a:rPr>
              <a:t>[1,7-8,3]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Krea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363 </a:t>
            </a:r>
            <a:r>
              <a:rPr lang="cs-CZ" sz="2400" dirty="0">
                <a:latin typeface="Arial"/>
                <a:cs typeface="Arial"/>
              </a:rPr>
              <a:t>[60 - 115]</a:t>
            </a:r>
            <a:endParaRPr lang="cs-CZ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400" dirty="0" smtClean="0">
                <a:latin typeface="Arial"/>
                <a:cs typeface="Arial"/>
              </a:rPr>
              <a:t>Závěr: chronické poškození ledvin, </a:t>
            </a:r>
            <a:r>
              <a:rPr lang="cs-CZ" sz="2400" dirty="0">
                <a:latin typeface="Arial"/>
                <a:cs typeface="Arial"/>
              </a:rPr>
              <a:t>postižení sliznic GIT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Podle mechanismu účinku mykotoxinů se rozlišuje několik syndromů:</a:t>
            </a:r>
          </a:p>
          <a:p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hepatorenální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neurotoxický </a:t>
            </a:r>
          </a:p>
          <a:p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nefrotoxický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muskarinový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psychotropní </a:t>
            </a:r>
          </a:p>
          <a:p>
            <a:pPr marL="0" indent="0">
              <a:buNone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Rozlišení jednotlivých hub je možné mikroskopickým vyšetřením zbytků syrových hub nebo jídla, zvratků, popř. stolice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638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ochomůrka hlízovitá, zelená , jarní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hepatorenální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syndrom 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toxické termostabilní peptidy -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amatoxiny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falotoxiny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(buněčné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jedy), LD - 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50 g čerstvé houby (1 plodnice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Klinický obraz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po 7-13 h. se objevuje  kolika, zvracení, průjmy, po zlepšení trvajícím 21-36 h. od požití nastává selhání jater a ledvin</a:t>
            </a:r>
          </a:p>
          <a:p>
            <a:pPr marL="0" indent="0">
              <a:buNone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Léčba: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výplach žaludku, projímadlo, opakované masivní dávky černého uhlí,  podání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Legalon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SIL inj. (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silibinin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vytěsňuje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amatoxin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hepatocytů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nutné do 48 h. – mívá pouze omezený efekt.</a:t>
            </a:r>
            <a:r>
              <a:rPr lang="cs-CZ" sz="2400" dirty="0" smtClean="0">
                <a:latin typeface="Arial"/>
                <a:cs typeface="Arial"/>
              </a:rPr>
              <a:t>;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hemodialýza, závažné případy- transplantace jater.</a:t>
            </a: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ČR ročně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cca 10 případů. 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72429"/>
            <a:ext cx="2181622" cy="155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513" y="5272429"/>
            <a:ext cx="2194522" cy="158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791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Otrava houbami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MARS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Adsorbent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Recirkulating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Systém) –tzv. „umělá játra“ – pomáhají nahradit jaterní detoxikaci a mohou překlenout období jaterního selhání do doby transplantace nebo vlastní jaterní regenerace.</a:t>
            </a: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Princip: kombinace dialýzy, v dialyzační tekutině je albumin, na který mohou vázat se toxiny nerozpustné ve vodě.</a:t>
            </a: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Klinické použití od r. 1993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ČR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FNuSA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29302"/>
            <a:ext cx="2252092" cy="310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950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krev proudí mimotělním oběhem do „MARS“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„MARS“ dialyzátoru je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membrána, vně které je dialyzační roztok s albuminem – průtokem dochází k vazbě toxinů na volný albumin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roztoku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dále je provedena regenerace albuminu (zbavení od toxinů) a jeho opětovné využití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0"/>
            <a:ext cx="4381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14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Otrava pesticidy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Organofosfáty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postřiky proti hmyzu….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Ireversibilní inhibitory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cholinesterázy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(CHE)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počáteční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symptomy jsou závislé na způsobu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intoxikace, při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zasažení parami je jako první postiženo oko a dýchací soustava, při perorálním požití se otrava jako první projeví zasažením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GIT. </a:t>
            </a:r>
          </a:p>
          <a:p>
            <a:pPr marL="0" indent="0">
              <a:buNone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Klinické příznaky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nadměrná salivace a 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pocení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únik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moči a stolice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až svalové  paralýza, zmatenost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ataxie, ztráta reflexů až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koma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Léčba: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spočívá v podání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atropinu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a reaktivátorů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Reaktivátory jsou látky, které dokáží uvolnit organofosfáty z vazby na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CHE;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atropin potom jako antagonista acetylcholinu snižuje jeho účinek na receptorech.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00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636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Kazuistika č.6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>
            <a:normAutofit fontScale="92500" lnSpcReduction="20000"/>
          </a:bodyPr>
          <a:lstStyle/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Muž, 21 let (zahraniční student medicíny), byl přijat na IKK pro slabost,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nevolnost,zvracení,dyspepsii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 nedávné době opakované hospitalizace pro podobné stavy s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dg.pankreatitidy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 dietní chybě.</a:t>
            </a: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nález: </a:t>
            </a:r>
            <a:r>
              <a:rPr lang="cs-CZ" sz="2400" dirty="0" smtClean="0">
                <a:latin typeface="Arial"/>
                <a:cs typeface="Arial"/>
              </a:rPr>
              <a:t>↑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urea 8,6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/l, </a:t>
            </a:r>
            <a:r>
              <a:rPr lang="cs-CZ" sz="2400" dirty="0" smtClean="0">
                <a:latin typeface="Arial"/>
                <a:cs typeface="Arial"/>
              </a:rPr>
              <a:t>↑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krea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270 </a:t>
            </a:r>
            <a:r>
              <a:rPr lang="cs-CZ" sz="2400" dirty="0" smtClean="0">
                <a:latin typeface="Arial"/>
                <a:cs typeface="Arial"/>
              </a:rPr>
              <a:t>µmol/l, ↑amyláza 3,52 µkat/l, ↑↑Ca 3,80 </a:t>
            </a:r>
            <a:r>
              <a:rPr lang="cs-CZ" sz="2400" dirty="0" err="1" smtClean="0">
                <a:latin typeface="Arial"/>
                <a:cs typeface="Arial"/>
              </a:rPr>
              <a:t>mmol</a:t>
            </a:r>
            <a:r>
              <a:rPr lang="cs-CZ" sz="2400" dirty="0" smtClean="0">
                <a:latin typeface="Arial"/>
                <a:cs typeface="Arial"/>
              </a:rPr>
              <a:t>/l – pro snížení Ca byla zavedena rehydratační terapie a podpora diurézy, následně bylo doplněno vyšetření VIT D 1583 </a:t>
            </a:r>
            <a:r>
              <a:rPr lang="cs-CZ" sz="2400" dirty="0" err="1" smtClean="0">
                <a:latin typeface="Arial"/>
                <a:cs typeface="Arial"/>
              </a:rPr>
              <a:t>nmol</a:t>
            </a:r>
            <a:r>
              <a:rPr lang="cs-CZ" sz="2400" dirty="0" smtClean="0">
                <a:latin typeface="Arial"/>
                <a:cs typeface="Arial"/>
              </a:rPr>
              <a:t>/l [75-225]!!</a:t>
            </a:r>
          </a:p>
          <a:p>
            <a:r>
              <a:rPr lang="cs-CZ" sz="2400" dirty="0" smtClean="0">
                <a:latin typeface="Arial"/>
                <a:cs typeface="Arial"/>
              </a:rPr>
              <a:t>V rámci </a:t>
            </a:r>
            <a:r>
              <a:rPr lang="cs-CZ" sz="2400" dirty="0" err="1" smtClean="0">
                <a:latin typeface="Arial"/>
                <a:cs typeface="Arial"/>
              </a:rPr>
              <a:t>dif.dg</a:t>
            </a:r>
            <a:r>
              <a:rPr lang="cs-CZ" sz="2400" dirty="0" smtClean="0">
                <a:latin typeface="Arial"/>
                <a:cs typeface="Arial"/>
              </a:rPr>
              <a:t> se pátralo po jiných příčinách ↑↑Ca – vše negativní (PTH, RTG kostí, UZ…)</a:t>
            </a:r>
          </a:p>
          <a:p>
            <a:r>
              <a:rPr lang="cs-CZ" sz="2400" dirty="0" smtClean="0">
                <a:latin typeface="Arial"/>
                <a:cs typeface="Arial"/>
              </a:rPr>
              <a:t>Pacient přiznává opakovanou aplikaci preparátu s obsahem anabolik a VIT D – v rozmezí 3 </a:t>
            </a:r>
            <a:r>
              <a:rPr lang="cs-CZ" sz="2400" dirty="0" err="1" smtClean="0">
                <a:latin typeface="Arial"/>
                <a:cs typeface="Arial"/>
              </a:rPr>
              <a:t>měs</a:t>
            </a:r>
            <a:r>
              <a:rPr lang="cs-CZ" sz="2400" dirty="0" smtClean="0">
                <a:latin typeface="Arial"/>
                <a:cs typeface="Arial"/>
              </a:rPr>
              <a:t>. si do svalu aplikoval cca 14 mil. IU VIT D  (DDD je 600 IU /den)</a:t>
            </a:r>
          </a:p>
          <a:p>
            <a:r>
              <a:rPr lang="cs-CZ" sz="2400" dirty="0" err="1" smtClean="0">
                <a:latin typeface="Arial"/>
                <a:cs typeface="Arial"/>
              </a:rPr>
              <a:t>Hyperhydratační</a:t>
            </a:r>
            <a:r>
              <a:rPr lang="cs-CZ" sz="2400" dirty="0" smtClean="0">
                <a:latin typeface="Arial"/>
                <a:cs typeface="Arial"/>
              </a:rPr>
              <a:t>, diuretická </a:t>
            </a:r>
            <a:r>
              <a:rPr lang="cs-CZ" sz="2400" dirty="0" err="1" smtClean="0">
                <a:latin typeface="Arial"/>
                <a:cs typeface="Arial"/>
              </a:rPr>
              <a:t>tarapie</a:t>
            </a:r>
            <a:r>
              <a:rPr lang="cs-CZ" sz="2400" dirty="0" smtClean="0">
                <a:latin typeface="Arial"/>
                <a:cs typeface="Arial"/>
              </a:rPr>
              <a:t> s aplikací kalcitoninu, parenterální výživa(elevace pankreatických enzymů), UZ vyšetření srdce s </a:t>
            </a:r>
            <a:r>
              <a:rPr lang="cs-CZ" sz="2400" dirty="0" err="1" smtClean="0">
                <a:latin typeface="Arial"/>
                <a:cs typeface="Arial"/>
              </a:rPr>
              <a:t>poz</a:t>
            </a:r>
            <a:r>
              <a:rPr lang="cs-CZ" sz="2400" dirty="0" smtClean="0">
                <a:latin typeface="Arial"/>
                <a:cs typeface="Arial"/>
              </a:rPr>
              <a:t>. nálezem</a:t>
            </a:r>
          </a:p>
          <a:p>
            <a:r>
              <a:rPr lang="cs-CZ" sz="2400" dirty="0" smtClean="0">
                <a:latin typeface="Arial"/>
                <a:cs typeface="Arial"/>
              </a:rPr>
              <a:t>Po 33 dnech hospitalizace VIT D 1024 </a:t>
            </a:r>
            <a:r>
              <a:rPr lang="cs-CZ" sz="2400" dirty="0" err="1" smtClean="0">
                <a:latin typeface="Arial"/>
                <a:cs typeface="Arial"/>
              </a:rPr>
              <a:t>nmol</a:t>
            </a:r>
            <a:r>
              <a:rPr lang="cs-CZ" sz="2400" dirty="0" smtClean="0">
                <a:latin typeface="Arial"/>
                <a:cs typeface="Arial"/>
              </a:rPr>
              <a:t>/l, Ca 2,99 </a:t>
            </a:r>
            <a:r>
              <a:rPr lang="cs-CZ" sz="2400" dirty="0" err="1" smtClean="0">
                <a:latin typeface="Arial"/>
                <a:cs typeface="Arial"/>
              </a:rPr>
              <a:t>mmol</a:t>
            </a:r>
            <a:r>
              <a:rPr lang="cs-CZ" sz="2400" dirty="0" smtClean="0">
                <a:latin typeface="Arial"/>
                <a:cs typeface="Arial"/>
              </a:rPr>
              <a:t>/l…..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57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Vitamín D 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Steroidní hormonální prekurzory  –kalciferoly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D2(ergokalciferol, rostlinného původu),  D3 cholekalciferol (živočišného původu) – tvoří se v kůži působením slunečního záření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nezastupitelná role při metabolizmu Ca – novotvorba kostí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sz="2400" dirty="0" smtClean="0">
                <a:latin typeface="Arial"/>
                <a:cs typeface="Arial"/>
              </a:rPr>
              <a:t>↑ VIT D vyplavovaní Ca z kostí, ↑↑Ca/S, ↑↑ Ca/U, kalcifikace </a:t>
            </a:r>
            <a:r>
              <a:rPr lang="cs-CZ" sz="2400" dirty="0" err="1" smtClean="0">
                <a:latin typeface="Arial"/>
                <a:cs typeface="Arial"/>
              </a:rPr>
              <a:t>měkých</a:t>
            </a:r>
            <a:r>
              <a:rPr lang="cs-CZ" sz="2400" dirty="0" smtClean="0">
                <a:latin typeface="Arial"/>
                <a:cs typeface="Arial"/>
              </a:rPr>
              <a:t> tkání (cévy, ledviny), poruchy GIT</a:t>
            </a:r>
          </a:p>
          <a:p>
            <a:r>
              <a:rPr lang="cs-CZ" sz="2400" dirty="0">
                <a:latin typeface="Arial"/>
                <a:cs typeface="Arial"/>
              </a:rPr>
              <a:t>↑↑</a:t>
            </a:r>
            <a:r>
              <a:rPr lang="cs-CZ" sz="2400" dirty="0" smtClean="0">
                <a:latin typeface="Arial"/>
                <a:cs typeface="Arial"/>
              </a:rPr>
              <a:t>Ca/S – slabost, </a:t>
            </a:r>
            <a:r>
              <a:rPr lang="cs-CZ" sz="2400" dirty="0" err="1" smtClean="0">
                <a:latin typeface="Arial"/>
                <a:cs typeface="Arial"/>
              </a:rPr>
              <a:t>letagie</a:t>
            </a:r>
            <a:r>
              <a:rPr lang="cs-CZ" sz="2400" dirty="0" smtClean="0">
                <a:latin typeface="Arial"/>
                <a:cs typeface="Arial"/>
              </a:rPr>
              <a:t>, únava, nechutenství, zvracení, iritace pankreatu, bradykardie a hypertenze, může vyvrcholit zástavou srdce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Ú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činek jedu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445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Dávka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toxická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množství schopné vyvolat otravu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letalní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(LD </a:t>
            </a:r>
            <a:r>
              <a:rPr lang="cs-CZ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vyjadřuje individuální citlivost organismu k jedu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erapeutická (účinná)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u léků, důležitá je tzv.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terapeutická šíře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 rozdíl mezi dávkou toxickou a terapeutickou (nebezpečí u léků s malou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šíří –nutno monitorovat)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připustná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látky (NPK)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zákonem povolená max. koncentrace látky v ovzduší, ve vodě, v potravinách…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ejvyšší přípustný limit v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materiálu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považována za bezpečnou u osob při styku s jedem v pracovním procesu</a:t>
            </a: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78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Toxikologické informační středisko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Nepřetržitá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(24/7/365) celorepubliková telefonická lékařská informační služba v případech akutních otrav lidí a zvířat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Státní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zásoba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antidot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antisér, antitoxinů neregistrovaných v ČR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akutních intoxikací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Laboratoř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průmyslové toxikologie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32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Toxikologické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informační středisko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Státní zásoba vzácných a neregistrovaných v ČR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antidot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antisér, antitoxinů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Proč: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ČR není registrace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Vysoká cena, malé využití ZZ, rychlá exspirace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Státní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systém krizové připravenosti (terorismus, chemické a radiační nehody, atd.)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Rychlá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pomoc v urgentních situacích (kyanidy, organofosfáty, botulismus, atd.)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66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Toxikologické informační středisko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Státní zásoba vzácných a neregistrovaných v ČR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antidot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antisér, antitoxinů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1. Telefonická konzultace TIS (224 91 92 93) </a:t>
            </a:r>
          </a:p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2. Webové stránky TIS: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www.tis-cz.cz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„Informace </a:t>
            </a:r>
          </a:p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pro odborníky“ – „Dostupnost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antidot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“ – „Žádost ZZ o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poskytnutí 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3. Zajištění transportu </a:t>
            </a:r>
          </a:p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4. Refundace poskytnutého 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antidota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10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Individuální rozdíly (citlivost k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učinkům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jedu)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5256584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věk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př. děti jsou citlivější k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salicilátům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morfinu než dospělí, staří lidé pomaleji metabolizují řadů jedů než mladí, nejcitlivější je organismus v embryonálním období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pohlaví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–ženy obecně citlivější</a:t>
            </a:r>
          </a:p>
          <a:p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fyziol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stav organismu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současně probíhající choroba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návyk 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předchozí poškození cílového orgánu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(játra 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hepatotoxická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látka) </a:t>
            </a:r>
          </a:p>
          <a:p>
            <a:pPr marL="0" indent="0">
              <a:buNone/>
            </a:pPr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Příčina otrav: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úmyslné (sebevražda, toxikomanie, doping), náhodné </a:t>
            </a:r>
          </a:p>
          <a:p>
            <a:pPr marL="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1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Jed v organismu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biolog. poločas – doba za kterou množství jedu klesne na ½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Kumulativní jedy – hromadí se v organismu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kumulace může nastat i při poruše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orgánu podílejícího se na metabolismu (játra)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Jed se vylučuje bu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ď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nezměněn, častěji je však metabolizován – redukcí, oxidací, metylací, hydroxylací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konj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s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glukuronovou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cílem je snazší vyloučení z organismu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metabolismu jedu se podílejí – nejvíce játra, dále svalová tkáň, ledviny.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Jedy (jejich metabolity) se vylučují z organismu obvykle močí, dále dechem, žlučí…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31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Důvod toxikologického </a:t>
            </a:r>
            <a:r>
              <a:rPr lang="cs-CZ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screeningu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akutních otrav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(náhodné, úmyslné) – akutní vyšetření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toxikomanie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(nově zachycení, léčba metadonem, abstinence)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monitorování hladin léků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(u léků s malou terapeutickou šíří)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otrava (v pracovním procesu –průmysl, zemědělství, desinfekce - profesionální toxikologie)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forenzní toxikologie (podezření na trestní čin, alkohol u řidičů…, ústav soudního lékařství)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doping (antidopingové laboratoře)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4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Biologický materiál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krev, sérum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–výhoda: přímí  vztah mezi tíží otravy a koncentrací jedu v krvi</a:t>
            </a:r>
            <a:r>
              <a:rPr lang="cs-CZ" sz="2400" dirty="0" smtClean="0">
                <a:latin typeface="Arial"/>
                <a:cs typeface="Arial"/>
              </a:rPr>
              <a:t>;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nevýhoda: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bývají nízké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smtClean="0">
                <a:latin typeface="Arial"/>
                <a:cs typeface="Arial"/>
              </a:rPr>
              <a:t>- závisí na biologickém poločasu jedu</a:t>
            </a:r>
          </a:p>
          <a:p>
            <a:r>
              <a:rPr lang="cs-CZ" sz="2400" b="1" dirty="0">
                <a:latin typeface="Arial"/>
                <a:cs typeface="Arial"/>
              </a:rPr>
              <a:t>m</a:t>
            </a:r>
            <a:r>
              <a:rPr lang="cs-CZ" sz="2400" b="1" dirty="0" smtClean="0">
                <a:latin typeface="Arial"/>
                <a:cs typeface="Arial"/>
              </a:rPr>
              <a:t>oč</a:t>
            </a:r>
            <a:r>
              <a:rPr lang="cs-CZ" sz="2400" dirty="0" smtClean="0">
                <a:latin typeface="Arial"/>
                <a:cs typeface="Arial"/>
              </a:rPr>
              <a:t> – výhoda: snadno se získá, jed bývá v moči koncentrován (objeví se až za určitou dobu, později než v krvi); nevýhoda: koncentrace ovlivněna zahuštěním moče, výskyt řady metabolitů – obtížnější hodnocení nálezu</a:t>
            </a:r>
          </a:p>
          <a:p>
            <a:r>
              <a:rPr lang="cs-CZ" sz="2400" b="1" dirty="0">
                <a:latin typeface="Arial"/>
                <a:cs typeface="Arial"/>
              </a:rPr>
              <a:t>ž</a:t>
            </a:r>
            <a:r>
              <a:rPr lang="cs-CZ" sz="2400" b="1" dirty="0" smtClean="0">
                <a:latin typeface="Arial"/>
                <a:cs typeface="Arial"/>
              </a:rPr>
              <a:t>aludeční obsah </a:t>
            </a:r>
            <a:r>
              <a:rPr lang="cs-CZ" sz="2400" dirty="0" smtClean="0">
                <a:latin typeface="Arial"/>
                <a:cs typeface="Arial"/>
              </a:rPr>
              <a:t>(analýza původní látky);</a:t>
            </a:r>
            <a:r>
              <a:rPr lang="cs-CZ" sz="2400" b="1" dirty="0" smtClean="0">
                <a:latin typeface="Arial"/>
                <a:cs typeface="Arial"/>
              </a:rPr>
              <a:t> dech </a:t>
            </a:r>
            <a:r>
              <a:rPr lang="cs-CZ" sz="2400" dirty="0" smtClean="0">
                <a:latin typeface="Arial"/>
                <a:cs typeface="Arial"/>
              </a:rPr>
              <a:t>(těkavé látky), </a:t>
            </a:r>
            <a:r>
              <a:rPr lang="cs-CZ" sz="2400" b="1" dirty="0" smtClean="0">
                <a:latin typeface="Arial"/>
                <a:cs typeface="Arial"/>
              </a:rPr>
              <a:t>vlasy, nehty </a:t>
            </a:r>
            <a:r>
              <a:rPr lang="cs-CZ" sz="2400" dirty="0" smtClean="0">
                <a:latin typeface="Arial"/>
                <a:cs typeface="Arial"/>
              </a:rPr>
              <a:t>(kumulativní jedy), </a:t>
            </a:r>
            <a:r>
              <a:rPr lang="cs-CZ" sz="2400" b="1" dirty="0" smtClean="0">
                <a:latin typeface="Arial"/>
                <a:cs typeface="Arial"/>
              </a:rPr>
              <a:t>tkáně</a:t>
            </a:r>
            <a:r>
              <a:rPr lang="cs-CZ" sz="2400" dirty="0" smtClean="0">
                <a:latin typeface="Arial"/>
                <a:cs typeface="Arial"/>
              </a:rPr>
              <a:t> (jaterní biopsie)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8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 prokazujeme?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samotný jed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př. olovo v krvi, arzén ve vlasech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metabolity jedu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hippurová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 moči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toulen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xylen)</a:t>
            </a:r>
            <a:r>
              <a:rPr lang="cs-CZ" sz="2400" dirty="0" smtClean="0">
                <a:latin typeface="Arial"/>
                <a:cs typeface="Arial"/>
              </a:rPr>
              <a:t>;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mandlová v moči (styren)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látky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jejichž koncentrace se mění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souvislosti s otravou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př. u otravy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je blokována syntéza porfyrinů, v moči se prokazuje zvýšená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2400" dirty="0" smtClean="0">
                <a:latin typeface="Arial"/>
                <a:cs typeface="Arial"/>
              </a:rPr>
              <a:t>δ</a:t>
            </a:r>
            <a:r>
              <a:rPr lang="cs-CZ" sz="2400" dirty="0" smtClean="0">
                <a:latin typeface="Arial"/>
                <a:cs typeface="Arial"/>
              </a:rPr>
              <a:t>-</a:t>
            </a:r>
            <a:r>
              <a:rPr lang="cs-CZ" sz="2400" dirty="0" err="1" smtClean="0">
                <a:latin typeface="Arial"/>
                <a:cs typeface="Arial"/>
              </a:rPr>
              <a:t>aminolevulové</a:t>
            </a:r>
            <a:r>
              <a:rPr lang="cs-CZ" sz="2400" dirty="0" smtClean="0">
                <a:latin typeface="Arial"/>
                <a:cs typeface="Arial"/>
              </a:rPr>
              <a:t> a </a:t>
            </a:r>
            <a:r>
              <a:rPr lang="cs-CZ" sz="2400" dirty="0" err="1" smtClean="0">
                <a:latin typeface="Arial"/>
                <a:cs typeface="Arial"/>
              </a:rPr>
              <a:t>koproporfyrin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smtClean="0">
                <a:latin typeface="Arial"/>
                <a:cs typeface="Arial"/>
              </a:rPr>
              <a:t>III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smtClean="0">
                <a:latin typeface="Arial"/>
                <a:cs typeface="Arial"/>
              </a:rPr>
              <a:t>   - při otravě organofosfáty klesá aktivita </a:t>
            </a:r>
            <a:r>
              <a:rPr lang="cs-CZ" sz="2400" dirty="0" err="1" smtClean="0">
                <a:latin typeface="Arial"/>
                <a:cs typeface="Arial"/>
              </a:rPr>
              <a:t>cholinesterázy</a:t>
            </a:r>
            <a:r>
              <a:rPr lang="cs-CZ" sz="2400" dirty="0" smtClean="0">
                <a:latin typeface="Arial"/>
                <a:cs typeface="Arial"/>
              </a:rPr>
              <a:t> v  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dirty="0" smtClean="0">
                <a:latin typeface="Arial"/>
                <a:cs typeface="Arial"/>
              </a:rPr>
              <a:t>     krvi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jiné poškození organismu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př.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trava kadmiem způsobuje poškození buněk tubulu ledvin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734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3389</Words>
  <Application>Microsoft Office PowerPoint</Application>
  <PresentationFormat>Předvádění na obrazovce (4:3)</PresentationFormat>
  <Paragraphs>401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Motiv systému Office</vt:lpstr>
      <vt:lpstr>Toxikologické vyšetření</vt:lpstr>
      <vt:lpstr>Toxikologie</vt:lpstr>
      <vt:lpstr>Způsob intoxikace </vt:lpstr>
      <vt:lpstr>Účinek jedu</vt:lpstr>
      <vt:lpstr>Individuální rozdíly (citlivost k učinkům jedu)</vt:lpstr>
      <vt:lpstr>Jed v organismu</vt:lpstr>
      <vt:lpstr>Důvod toxikologického screeningu</vt:lpstr>
      <vt:lpstr>Biologický materiál</vt:lpstr>
      <vt:lpstr>Co prokazujeme?</vt:lpstr>
      <vt:lpstr>Metody stanovení</vt:lpstr>
      <vt:lpstr>Chromatografické metody</vt:lpstr>
      <vt:lpstr>Spektrální analýza</vt:lpstr>
      <vt:lpstr>Imunochemické metody - EIA (EMIT, ELISA) KIMS, LIA, FPIA</vt:lpstr>
      <vt:lpstr>Imunochemické metody - EIA</vt:lpstr>
      <vt:lpstr>Kazuistika č. 1</vt:lpstr>
      <vt:lpstr>Příklady otrav- látky blokující transportní fci Hb</vt:lpstr>
      <vt:lpstr>Otrava oxidem uhelnatým</vt:lpstr>
      <vt:lpstr>Příklady otrav- látky blokující transportní fci Hb</vt:lpstr>
      <vt:lpstr>Kazuistika č.2</vt:lpstr>
      <vt:lpstr>Otrava alkoholy</vt:lpstr>
      <vt:lpstr>Otrava alkoholy</vt:lpstr>
      <vt:lpstr>Kazuistika č.3</vt:lpstr>
      <vt:lpstr>Otrava alkoholy</vt:lpstr>
      <vt:lpstr>Otrava alkoholy</vt:lpstr>
      <vt:lpstr>Kazuistika </vt:lpstr>
      <vt:lpstr>Prezentace aplikace PowerPoint</vt:lpstr>
      <vt:lpstr>Prezentace aplikace PowerPoint</vt:lpstr>
      <vt:lpstr>Otrava léky</vt:lpstr>
      <vt:lpstr>Otrava kovy</vt:lpstr>
      <vt:lpstr>Otrava kovy</vt:lpstr>
      <vt:lpstr>Otrava kovy</vt:lpstr>
      <vt:lpstr>Kazuistika č.5</vt:lpstr>
      <vt:lpstr>Otrava houbami</vt:lpstr>
      <vt:lpstr>Otrava houbami</vt:lpstr>
      <vt:lpstr>Otrava houbami</vt:lpstr>
      <vt:lpstr>Prezentace aplikace PowerPoint</vt:lpstr>
      <vt:lpstr>Otrava pesticidy</vt:lpstr>
      <vt:lpstr>Kazuistika č.6</vt:lpstr>
      <vt:lpstr>Vitamín D </vt:lpstr>
      <vt:lpstr> Toxikologické informační středisko </vt:lpstr>
      <vt:lpstr> Toxikologické informační středisko </vt:lpstr>
      <vt:lpstr>Toxikologické informační středisko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Toxikologický screening</dc:title>
  <dc:creator>Gottwaldova Jana</dc:creator>
  <cp:lastModifiedBy>Gottwaldová Jana</cp:lastModifiedBy>
  <cp:revision>112</cp:revision>
  <dcterms:created xsi:type="dcterms:W3CDTF">2015-11-13T05:28:23Z</dcterms:created>
  <dcterms:modified xsi:type="dcterms:W3CDTF">2018-11-20T11:18:59Z</dcterms:modified>
</cp:coreProperties>
</file>