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61" r:id="rId5"/>
    <p:sldId id="259" r:id="rId6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61" autoAdjust="0"/>
  </p:normalViewPr>
  <p:slideViewPr>
    <p:cSldViewPr snapToGrid="0">
      <p:cViewPr varScale="1">
        <p:scale>
          <a:sx n="84" d="100"/>
          <a:sy n="84" d="100"/>
        </p:scale>
        <p:origin x="40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Metabolity katecholaminů a serotoninu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4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2672" y="353962"/>
            <a:ext cx="9135454" cy="61500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b="1" dirty="0" smtClean="0"/>
              <a:t>Katecholaminy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/>
              <a:t>	</a:t>
            </a:r>
            <a:r>
              <a:rPr lang="cs-CZ" sz="1600" b="1" dirty="0" smtClean="0"/>
              <a:t>      </a:t>
            </a:r>
            <a:r>
              <a:rPr lang="cs-CZ" sz="1600" dirty="0" smtClean="0"/>
              <a:t>- skupina </a:t>
            </a:r>
            <a:r>
              <a:rPr lang="cs-CZ" sz="1600" dirty="0"/>
              <a:t>sobě podobných hormonů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 - produkce </a:t>
            </a:r>
            <a:r>
              <a:rPr lang="cs-CZ" sz="1600" dirty="0"/>
              <a:t>v dřeni </a:t>
            </a:r>
            <a:r>
              <a:rPr lang="cs-CZ" sz="1600" dirty="0" smtClean="0"/>
              <a:t>nadledvin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	      - Primárními </a:t>
            </a:r>
            <a:r>
              <a:rPr lang="cs-CZ" sz="1600" dirty="0" err="1" smtClean="0"/>
              <a:t>katecholaminy:dopamin</a:t>
            </a:r>
            <a:r>
              <a:rPr lang="cs-CZ" sz="1600" dirty="0"/>
              <a:t>, epinefrin (adrenalin) a </a:t>
            </a:r>
            <a:r>
              <a:rPr lang="cs-CZ" sz="1600" dirty="0" err="1"/>
              <a:t>norepinefrin</a:t>
            </a:r>
            <a:r>
              <a:rPr lang="cs-CZ" sz="1600" dirty="0"/>
              <a:t>.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 </a:t>
            </a:r>
            <a:r>
              <a:rPr lang="cs-CZ" sz="1600" dirty="0" smtClean="0"/>
              <a:t>     - vyšetřování </a:t>
            </a:r>
            <a:r>
              <a:rPr lang="cs-CZ" sz="1600" dirty="0"/>
              <a:t>katecholaminů </a:t>
            </a:r>
            <a:r>
              <a:rPr lang="cs-CZ" sz="1600" dirty="0" smtClean="0"/>
              <a:t> - hladiny </a:t>
            </a:r>
            <a:r>
              <a:rPr lang="cs-CZ" sz="1600" dirty="0"/>
              <a:t>v krvi a/nebo v moči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	      - </a:t>
            </a:r>
            <a:r>
              <a:rPr lang="cs-CZ" sz="1600" dirty="0"/>
              <a:t>uvolňovány do krevního oběhu jako odpověď na fyzický nebo duševní </a:t>
            </a:r>
            <a:r>
              <a:rPr lang="cs-CZ" sz="1600" dirty="0" smtClean="0"/>
              <a:t>stres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 - </a:t>
            </a:r>
            <a:r>
              <a:rPr lang="cs-CZ" sz="1600" dirty="0"/>
              <a:t>Dopamin se přeměňuje na </a:t>
            </a:r>
            <a:r>
              <a:rPr lang="cs-CZ" sz="1600" dirty="0" err="1"/>
              <a:t>homovanilovou</a:t>
            </a:r>
            <a:r>
              <a:rPr lang="cs-CZ" sz="1600" dirty="0"/>
              <a:t> kyselinu (HVA), </a:t>
            </a:r>
            <a:r>
              <a:rPr lang="cs-CZ" sz="1600" dirty="0" err="1"/>
              <a:t>norepinefrin</a:t>
            </a:r>
            <a:r>
              <a:rPr lang="cs-CZ" sz="1600" dirty="0"/>
              <a:t> se </a:t>
            </a:r>
            <a:r>
              <a:rPr lang="cs-CZ" sz="1600" dirty="0" smtClean="0"/>
              <a:t>	        mění </a:t>
            </a:r>
            <a:r>
              <a:rPr lang="cs-CZ" sz="1600" dirty="0"/>
              <a:t>na </a:t>
            </a:r>
            <a:r>
              <a:rPr lang="cs-CZ" sz="1600" dirty="0" err="1"/>
              <a:t>normetanefrin</a:t>
            </a:r>
            <a:r>
              <a:rPr lang="cs-CZ" sz="1600" dirty="0"/>
              <a:t> a </a:t>
            </a:r>
            <a:r>
              <a:rPr lang="cs-CZ" sz="1600" dirty="0" err="1" smtClean="0"/>
              <a:t>vanylmandlovou</a:t>
            </a:r>
            <a:r>
              <a:rPr lang="cs-CZ" sz="1600" dirty="0" smtClean="0"/>
              <a:t> kyselinu </a:t>
            </a:r>
            <a:r>
              <a:rPr lang="cs-CZ" sz="1600" dirty="0"/>
              <a:t>(VMA), epinefrin přechází </a:t>
            </a:r>
            <a:r>
              <a:rPr lang="cs-CZ" sz="1600" dirty="0" smtClean="0"/>
              <a:t>	        na </a:t>
            </a:r>
            <a:r>
              <a:rPr lang="cs-CZ" sz="1600" dirty="0" err="1"/>
              <a:t>metanefrin</a:t>
            </a:r>
            <a:r>
              <a:rPr lang="cs-CZ" sz="1600" dirty="0"/>
              <a:t> a VMA.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 - hormony i jejich </a:t>
            </a:r>
            <a:r>
              <a:rPr lang="cs-CZ" sz="1600" dirty="0"/>
              <a:t>metabolity </a:t>
            </a:r>
            <a:r>
              <a:rPr lang="cs-CZ" sz="1600" dirty="0" smtClean="0"/>
              <a:t>- </a:t>
            </a:r>
            <a:r>
              <a:rPr lang="cs-CZ" sz="1600" dirty="0"/>
              <a:t>vylučovány močí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 - v organismu jen v malém a proměnlivém množství, hladiny zvýšené jen v 	        průběhu stresu a po něm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 - mohou ale být produkovány </a:t>
            </a:r>
            <a:r>
              <a:rPr lang="cs-CZ" sz="1600" dirty="0" err="1" smtClean="0"/>
              <a:t>feochromocytomem</a:t>
            </a:r>
            <a:r>
              <a:rPr lang="cs-CZ" sz="1600" dirty="0" smtClean="0"/>
              <a:t>, neuroblastomem a jinými 	        </a:t>
            </a:r>
            <a:r>
              <a:rPr lang="cs-CZ" sz="1600" dirty="0" err="1" smtClean="0"/>
              <a:t>neurokrinními</a:t>
            </a:r>
            <a:r>
              <a:rPr lang="cs-CZ" sz="1600" dirty="0" smtClean="0"/>
              <a:t> nádory</a:t>
            </a:r>
          </a:p>
          <a:p>
            <a:pPr>
              <a:spcBef>
                <a:spcPts val="0"/>
              </a:spcBef>
            </a:pPr>
            <a:endParaRPr lang="cs-CZ" b="1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Katecholaminy  - zvýšení v krvi a moči </a:t>
            </a:r>
            <a:endParaRPr lang="cs-CZ" sz="1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/>
              <a:t>	</a:t>
            </a:r>
            <a:r>
              <a:rPr lang="cs-CZ" sz="1600" b="1" dirty="0" smtClean="0"/>
              <a:t>      -</a:t>
            </a:r>
            <a:r>
              <a:rPr lang="cs-CZ" sz="1600" dirty="0" smtClean="0"/>
              <a:t> trvalá/nárazová hypertenze, bolest hlavy, bušení srdce, zrychlený tep, pocení, 	         zvracení, úzkost, brnění</a:t>
            </a:r>
            <a:endParaRPr lang="cs-CZ" sz="1600" dirty="0"/>
          </a:p>
          <a:p>
            <a:r>
              <a:rPr lang="cs-CZ" dirty="0" smtClean="0"/>
              <a:t>Vyšetření katecholaminů v plasmě a v moči pomáhá v rozpoznání přítomnosti </a:t>
            </a:r>
            <a:r>
              <a:rPr lang="cs-CZ" b="1" dirty="0" err="1" smtClean="0"/>
              <a:t>feochromocytomu</a:t>
            </a:r>
            <a:r>
              <a:rPr lang="cs-CZ" dirty="0" smtClean="0"/>
              <a:t>.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78204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923" y="368710"/>
            <a:ext cx="9135454" cy="61500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000" b="1" dirty="0" smtClean="0"/>
              <a:t>Serotonin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	     - po </a:t>
            </a:r>
            <a:r>
              <a:rPr lang="cs-CZ" sz="1600" dirty="0"/>
              <a:t>chemické stránce odvozen </a:t>
            </a:r>
            <a:r>
              <a:rPr lang="cs-CZ" sz="1600" dirty="0" smtClean="0"/>
              <a:t>od tryptofanu</a:t>
            </a:r>
            <a:r>
              <a:rPr lang="cs-CZ" sz="1600" dirty="0"/>
              <a:t>.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- produkován </a:t>
            </a:r>
            <a:r>
              <a:rPr lang="cs-CZ" sz="1600" dirty="0"/>
              <a:t>nervovým systémem, především mozkem, ale také speciálními </a:t>
            </a:r>
            <a:r>
              <a:rPr lang="cs-CZ" sz="1600" dirty="0" smtClean="0"/>
              <a:t>	       buňkami </a:t>
            </a:r>
            <a:r>
              <a:rPr lang="cs-CZ" sz="1600" dirty="0"/>
              <a:t>v průduškách a gastrointestinálním traktem.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- pomáhá </a:t>
            </a:r>
            <a:r>
              <a:rPr lang="cs-CZ" sz="1600" dirty="0"/>
              <a:t>přenášet nervové impulsy, </a:t>
            </a:r>
            <a:r>
              <a:rPr lang="cs-CZ" sz="1600" dirty="0" smtClean="0"/>
              <a:t>vliv </a:t>
            </a:r>
            <a:r>
              <a:rPr lang="cs-CZ" sz="1600" dirty="0"/>
              <a:t>na konstrikci cév, ovlivňuje náladu. </a:t>
            </a: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- metabolizován </a:t>
            </a:r>
            <a:r>
              <a:rPr lang="cs-CZ" sz="1600" dirty="0"/>
              <a:t>v játrech a jeho metabolity, především 5-HIAA (kyselina </a:t>
            </a:r>
            <a:r>
              <a:rPr lang="cs-CZ" sz="1600" dirty="0" smtClean="0"/>
              <a:t>5-	       </a:t>
            </a:r>
            <a:r>
              <a:rPr lang="cs-CZ" sz="1600" dirty="0" err="1" smtClean="0"/>
              <a:t>hydroxyindoloctová</a:t>
            </a:r>
            <a:r>
              <a:rPr lang="cs-CZ" sz="1600" dirty="0"/>
              <a:t>), jsou vylučovány močí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	     - běžně v </a:t>
            </a:r>
            <a:r>
              <a:rPr lang="cs-CZ" sz="1600" dirty="0"/>
              <a:t>krvi přítomen v malých proměnlivých </a:t>
            </a:r>
            <a:r>
              <a:rPr lang="cs-CZ" sz="1600" dirty="0" smtClean="0"/>
              <a:t>množstvích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- větší </a:t>
            </a:r>
            <a:r>
              <a:rPr lang="cs-CZ" sz="1600" dirty="0"/>
              <a:t>množství serotoninu a 5-HIAA může být produkováno kontinuálně nebo </a:t>
            </a:r>
            <a:r>
              <a:rPr lang="cs-CZ" sz="1600" dirty="0" smtClean="0"/>
              <a:t>	       přerušovaně </a:t>
            </a:r>
            <a:r>
              <a:rPr lang="cs-CZ" sz="1600" dirty="0"/>
              <a:t>některým </a:t>
            </a:r>
            <a:r>
              <a:rPr lang="cs-CZ" sz="1600" dirty="0" err="1"/>
              <a:t>karcinoidním</a:t>
            </a:r>
            <a:r>
              <a:rPr lang="cs-CZ" sz="1600" dirty="0"/>
              <a:t> tumorem. </a:t>
            </a:r>
            <a:r>
              <a:rPr lang="cs-CZ" sz="1600" dirty="0" smtClean="0"/>
              <a:t>(pomalu </a:t>
            </a:r>
            <a:r>
              <a:rPr lang="cs-CZ" sz="1600" dirty="0"/>
              <a:t>rostoucí tumory, </a:t>
            </a:r>
            <a:r>
              <a:rPr lang="cs-CZ" sz="1600" dirty="0" smtClean="0"/>
              <a:t>v 	       gastrointestinálním </a:t>
            </a:r>
            <a:r>
              <a:rPr lang="cs-CZ" sz="1600" dirty="0"/>
              <a:t>traktu, především v apendixu, ale i v </a:t>
            </a:r>
            <a:r>
              <a:rPr lang="cs-CZ" sz="1600" dirty="0" smtClean="0"/>
              <a:t>plicích)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/>
          </a:p>
          <a:p>
            <a:pPr>
              <a:spcBef>
                <a:spcPts val="0"/>
              </a:spcBef>
            </a:pPr>
            <a:r>
              <a:rPr lang="cs-CZ" sz="2000" b="1" dirty="0" err="1" smtClean="0"/>
              <a:t>Karcinoidní</a:t>
            </a:r>
            <a:r>
              <a:rPr lang="cs-CZ" sz="2000" b="1" dirty="0" smtClean="0"/>
              <a:t> </a:t>
            </a:r>
            <a:r>
              <a:rPr lang="cs-CZ" sz="2000" b="1" dirty="0"/>
              <a:t>symptomy </a:t>
            </a: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	</a:t>
            </a:r>
            <a:r>
              <a:rPr lang="cs-CZ" sz="1600" dirty="0" smtClean="0"/>
              <a:t>     - rudnutí </a:t>
            </a:r>
            <a:r>
              <a:rPr lang="cs-CZ" sz="1600" dirty="0"/>
              <a:t>obličeje, </a:t>
            </a:r>
            <a:r>
              <a:rPr lang="cs-CZ" sz="1600" dirty="0" smtClean="0"/>
              <a:t>průjem</a:t>
            </a:r>
            <a:r>
              <a:rPr lang="cs-CZ" sz="1600" dirty="0"/>
              <a:t>, </a:t>
            </a:r>
            <a:r>
              <a:rPr lang="cs-CZ" sz="1600" dirty="0" smtClean="0"/>
              <a:t>rychlé bušení </a:t>
            </a:r>
            <a:r>
              <a:rPr lang="cs-CZ" sz="1600" dirty="0"/>
              <a:t>srdce a </a:t>
            </a:r>
            <a:r>
              <a:rPr lang="cs-CZ" sz="1600" dirty="0" smtClean="0"/>
              <a:t>dýchavičnost, </a:t>
            </a:r>
            <a:r>
              <a:rPr lang="cs-CZ" sz="1600" dirty="0"/>
              <a:t>zejména pokud </a:t>
            </a:r>
            <a:r>
              <a:rPr lang="cs-CZ" sz="1600" dirty="0" smtClean="0"/>
              <a:t>	       jsou </a:t>
            </a:r>
            <a:r>
              <a:rPr lang="cs-CZ" sz="1600" dirty="0"/>
              <a:t>zasaženy </a:t>
            </a:r>
            <a:r>
              <a:rPr lang="cs-CZ" sz="1600" dirty="0" smtClean="0"/>
              <a:t>játra</a:t>
            </a:r>
            <a:endParaRPr lang="cs-CZ" sz="1600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66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8017" y="775855"/>
            <a:ext cx="8595360" cy="5846618"/>
          </a:xfrm>
        </p:spPr>
        <p:txBody>
          <a:bodyPr/>
          <a:lstStyle/>
          <a:p>
            <a:r>
              <a:rPr lang="cs-CZ" sz="2800" b="1" dirty="0"/>
              <a:t>Kyselina 5-hydroxyindoloctová</a:t>
            </a:r>
          </a:p>
          <a:p>
            <a:pPr lvl="1"/>
            <a:r>
              <a:rPr lang="cs-CZ" dirty="0" smtClean="0"/>
              <a:t>HIOK (</a:t>
            </a:r>
            <a:r>
              <a:rPr lang="cs-CZ" dirty="0" err="1" smtClean="0"/>
              <a:t>angl.HIAA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Metabolit serotoninu (vyluč. u </a:t>
            </a:r>
            <a:r>
              <a:rPr lang="cs-CZ" dirty="0" err="1"/>
              <a:t>karcinoidu</a:t>
            </a:r>
            <a:r>
              <a:rPr lang="cs-CZ" dirty="0" smtClean="0"/>
              <a:t>) a svalový stimulant</a:t>
            </a:r>
            <a:endParaRPr lang="cs-CZ" dirty="0"/>
          </a:p>
          <a:p>
            <a:pPr lvl="1"/>
            <a:endParaRPr lang="cs-CZ" dirty="0"/>
          </a:p>
          <a:p>
            <a:r>
              <a:rPr lang="cs-CZ" sz="2800" b="1" dirty="0"/>
              <a:t>Kyselina </a:t>
            </a:r>
            <a:r>
              <a:rPr lang="cs-CZ" sz="2800" b="1" dirty="0" err="1"/>
              <a:t>vanilmandlová</a:t>
            </a:r>
            <a:endParaRPr lang="cs-CZ" sz="2800" b="1" dirty="0"/>
          </a:p>
          <a:p>
            <a:pPr lvl="1"/>
            <a:r>
              <a:rPr lang="cs-CZ" smtClean="0"/>
              <a:t>VMK </a:t>
            </a:r>
            <a:r>
              <a:rPr lang="cs-CZ" dirty="0" smtClean="0"/>
              <a:t>(</a:t>
            </a:r>
            <a:r>
              <a:rPr lang="cs-CZ" dirty="0" err="1" smtClean="0"/>
              <a:t>angl.VMA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Hlavní metabolit hormonů adrenalinu a noradrenalinu (tumory nadledvin, produkující katecholaminy – </a:t>
            </a:r>
            <a:r>
              <a:rPr lang="cs-CZ" dirty="0" err="1"/>
              <a:t>fenochromocytom</a:t>
            </a:r>
            <a:r>
              <a:rPr lang="cs-CZ" dirty="0"/>
              <a:t>, neuroblastom…)</a:t>
            </a:r>
          </a:p>
          <a:p>
            <a:pPr lvl="1"/>
            <a:r>
              <a:rPr lang="cs-CZ" dirty="0"/>
              <a:t>Zvýšený obsah v moči není diagnostický – měl by ukazovat na nutnost dalších </a:t>
            </a:r>
            <a:r>
              <a:rPr lang="cs-CZ" dirty="0" smtClean="0"/>
              <a:t>vyšetření</a:t>
            </a:r>
            <a:endParaRPr lang="cs-CZ" sz="2800" b="1" dirty="0"/>
          </a:p>
          <a:p>
            <a:pPr lvl="1"/>
            <a:endParaRPr lang="cs-CZ" sz="2800" b="1" dirty="0"/>
          </a:p>
          <a:p>
            <a:r>
              <a:rPr lang="cs-CZ" sz="2800" b="1" dirty="0"/>
              <a:t>Kyselina </a:t>
            </a:r>
            <a:r>
              <a:rPr lang="cs-CZ" sz="2800" b="1" dirty="0" err="1"/>
              <a:t>homovanilová</a:t>
            </a:r>
            <a:endParaRPr lang="cs-CZ" sz="2600" dirty="0"/>
          </a:p>
          <a:p>
            <a:pPr lvl="1"/>
            <a:r>
              <a:rPr lang="cs-CZ" dirty="0" smtClean="0"/>
              <a:t>HVK (</a:t>
            </a:r>
            <a:r>
              <a:rPr lang="cs-CZ" dirty="0" err="1" smtClean="0"/>
              <a:t>angl.HVA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Metabolit dopaminu</a:t>
            </a:r>
          </a:p>
          <a:p>
            <a:pPr lvl="1"/>
            <a:r>
              <a:rPr lang="cs-CZ" dirty="0"/>
              <a:t>Diagnostika a léčba neuroblastomu</a:t>
            </a:r>
          </a:p>
        </p:txBody>
      </p:sp>
    </p:spTree>
    <p:extLst>
      <p:ext uri="{BB962C8B-B14F-4D97-AF65-F5344CB8AC3E}">
        <p14:creationId xmlns:p14="http://schemas.microsoft.com/office/powerpoint/2010/main" val="282852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</a:t>
            </a:r>
            <a:endParaRPr lang="fr-FR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Materiál: </a:t>
            </a:r>
            <a:r>
              <a:rPr lang="cs-CZ" dirty="0" smtClean="0"/>
              <a:t>sbíraná, konzervovaná (zkumavky s přídavkem k. octové, pH</a:t>
            </a:r>
            <a:r>
              <a:rPr lang="en-US" dirty="0" smtClean="0"/>
              <a:t>&lt;3</a:t>
            </a:r>
            <a:r>
              <a:rPr lang="cs-CZ" dirty="0" smtClean="0"/>
              <a:t>) </a:t>
            </a:r>
            <a:r>
              <a:rPr lang="cs-CZ" dirty="0"/>
              <a:t>moč</a:t>
            </a:r>
          </a:p>
          <a:p>
            <a:r>
              <a:rPr lang="cs-CZ" dirty="0"/>
              <a:t>dieta </a:t>
            </a:r>
            <a:r>
              <a:rPr lang="cs-CZ" dirty="0" smtClean="0"/>
              <a:t>– vyloučit 24 hod. před sběrem:</a:t>
            </a:r>
          </a:p>
          <a:p>
            <a:pPr marL="900113" lvl="1" indent="-625475"/>
            <a:r>
              <a:rPr lang="cs-CZ" dirty="0" smtClean="0"/>
              <a:t>banány (VMK, HIOK)</a:t>
            </a:r>
          </a:p>
          <a:p>
            <a:pPr marL="900113" lvl="1" indent="-625475"/>
            <a:r>
              <a:rPr lang="cs-CZ" dirty="0" smtClean="0"/>
              <a:t>vanilka, čaj, antirevmatika s </a:t>
            </a:r>
            <a:r>
              <a:rPr lang="cs-CZ" dirty="0" err="1" smtClean="0"/>
              <a:t>kys</a:t>
            </a:r>
            <a:r>
              <a:rPr lang="cs-CZ" dirty="0" smtClean="0"/>
              <a:t>. </a:t>
            </a:r>
            <a:r>
              <a:rPr lang="cs-CZ" dirty="0" err="1" smtClean="0"/>
              <a:t>Gentisovou</a:t>
            </a:r>
            <a:r>
              <a:rPr lang="cs-CZ" dirty="0" smtClean="0"/>
              <a:t> a </a:t>
            </a:r>
            <a:r>
              <a:rPr lang="cs-CZ" dirty="0" err="1" smtClean="0"/>
              <a:t>homogentisovou</a:t>
            </a:r>
            <a:r>
              <a:rPr lang="cs-CZ" dirty="0" smtClean="0"/>
              <a:t>, léky obsahující </a:t>
            </a:r>
            <a:r>
              <a:rPr lang="cs-CZ" dirty="0" err="1" smtClean="0"/>
              <a:t>fenothiaziny</a:t>
            </a:r>
            <a:r>
              <a:rPr lang="cs-CZ" dirty="0" smtClean="0"/>
              <a:t> (VMK)</a:t>
            </a:r>
          </a:p>
          <a:p>
            <a:pPr marL="900113" lvl="1" indent="-625475"/>
            <a:r>
              <a:rPr lang="cs-CZ" dirty="0" smtClean="0"/>
              <a:t>čokoláda, káva (VMK, HVK)</a:t>
            </a:r>
          </a:p>
          <a:p>
            <a:pPr marL="900113" lvl="1" indent="-625475"/>
            <a:r>
              <a:rPr lang="cs-CZ" dirty="0"/>
              <a:t>o</a:t>
            </a:r>
            <a:r>
              <a:rPr lang="cs-CZ" dirty="0" smtClean="0"/>
              <a:t>řechy, zelenina (HIOK)</a:t>
            </a:r>
          </a:p>
          <a:p>
            <a:r>
              <a:rPr lang="cs-CZ" dirty="0" smtClean="0"/>
              <a:t>Extrakce </a:t>
            </a:r>
            <a:r>
              <a:rPr lang="cs-CZ" dirty="0"/>
              <a:t>na SPE kolonkách (solid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/>
              <a:t>) - odstranění interferujících látek</a:t>
            </a:r>
          </a:p>
          <a:p>
            <a:r>
              <a:rPr lang="cs-CZ" dirty="0"/>
              <a:t>HPLC, elektrochemická detekce, vnitřní standard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66530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1143</TotalTime>
  <Words>487</Words>
  <Application>Microsoft Office PowerPoint</Application>
  <PresentationFormat>Širokoúhlá obrazovka</PresentationFormat>
  <Paragraphs>54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View</vt:lpstr>
      <vt:lpstr>Metabolity katecholaminů a serotoninu </vt:lpstr>
      <vt:lpstr>Prezentace aplikace PowerPoint</vt:lpstr>
      <vt:lpstr>Prezentace aplikace PowerPoint</vt:lpstr>
      <vt:lpstr>Prezentace aplikace PowerPoint</vt:lpstr>
      <vt:lpstr>Stanovení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Beňovská Miroslava</cp:lastModifiedBy>
  <cp:revision>19</cp:revision>
  <cp:lastPrinted>2020-12-07T07:42:48Z</cp:lastPrinted>
  <dcterms:created xsi:type="dcterms:W3CDTF">2016-11-21T12:40:47Z</dcterms:created>
  <dcterms:modified xsi:type="dcterms:W3CDTF">2020-12-07T07:44:47Z</dcterms:modified>
</cp:coreProperties>
</file>