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94" r:id="rId3"/>
    <p:sldId id="278" r:id="rId4"/>
    <p:sldId id="292" r:id="rId5"/>
    <p:sldId id="295" r:id="rId6"/>
    <p:sldId id="293" r:id="rId7"/>
    <p:sldId id="259" r:id="rId8"/>
    <p:sldId id="260" r:id="rId9"/>
    <p:sldId id="296" r:id="rId10"/>
    <p:sldId id="297" r:id="rId11"/>
    <p:sldId id="300" r:id="rId12"/>
    <p:sldId id="313" r:id="rId13"/>
    <p:sldId id="298" r:id="rId14"/>
    <p:sldId id="320" r:id="rId15"/>
    <p:sldId id="301" r:id="rId16"/>
    <p:sldId id="302" r:id="rId17"/>
    <p:sldId id="303" r:id="rId18"/>
    <p:sldId id="304" r:id="rId19"/>
    <p:sldId id="262" r:id="rId20"/>
    <p:sldId id="305" r:id="rId21"/>
    <p:sldId id="308" r:id="rId22"/>
    <p:sldId id="312" r:id="rId23"/>
    <p:sldId id="285" r:id="rId24"/>
    <p:sldId id="286" r:id="rId25"/>
    <p:sldId id="287" r:id="rId26"/>
    <p:sldId id="291" r:id="rId27"/>
    <p:sldId id="288" r:id="rId28"/>
    <p:sldId id="326" r:id="rId29"/>
    <p:sldId id="327" r:id="rId30"/>
    <p:sldId id="328" r:id="rId31"/>
    <p:sldId id="265" r:id="rId32"/>
    <p:sldId id="309" r:id="rId33"/>
    <p:sldId id="311" r:id="rId34"/>
    <p:sldId id="314" r:id="rId35"/>
    <p:sldId id="344" r:id="rId36"/>
    <p:sldId id="346" r:id="rId37"/>
    <p:sldId id="347" r:id="rId38"/>
    <p:sldId id="348" r:id="rId39"/>
    <p:sldId id="349" r:id="rId40"/>
    <p:sldId id="268" r:id="rId41"/>
    <p:sldId id="269" r:id="rId42"/>
    <p:sldId id="290" r:id="rId43"/>
    <p:sldId id="310" r:id="rId44"/>
    <p:sldId id="315" r:id="rId45"/>
    <p:sldId id="316" r:id="rId46"/>
    <p:sldId id="272" r:id="rId47"/>
    <p:sldId id="317" r:id="rId48"/>
    <p:sldId id="318" r:id="rId49"/>
    <p:sldId id="343" r:id="rId50"/>
    <p:sldId id="284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42" r:id="rId64"/>
    <p:sldId id="341" r:id="rId65"/>
    <p:sldId id="276" r:id="rId6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64" autoAdjust="0"/>
  </p:normalViewPr>
  <p:slideViewPr>
    <p:cSldViewPr>
      <p:cViewPr varScale="1">
        <p:scale>
          <a:sx n="113" d="100"/>
          <a:sy n="113" d="100"/>
        </p:scale>
        <p:origin x="11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31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40B8D6-ABFC-42FD-ADEB-7F1266CAF469}" type="datetimeFigureOut">
              <a:rPr lang="cs-CZ"/>
              <a:pPr>
                <a:defRPr/>
              </a:pPr>
              <a:t>27.10.2020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3001E23-D361-4434-9614-94E4D39FCB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64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CD52A6-09CD-4D4A-9B8A-D5F0C302F2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073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B73A5-9092-4D31-80BC-91A80606A9B8}" type="slidenum">
              <a:rPr lang="cs-CZ" smtClean="0"/>
              <a:pPr/>
              <a:t>40</a:t>
            </a:fld>
            <a:endParaRPr lang="cs-CZ" smtClean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Tato souprava je určena k detekci oligoklonálních pásu.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1ED78-C076-486A-9762-E40CDAE5316D}" type="slidenum">
              <a:rPr lang="cs-CZ" smtClean="0"/>
              <a:pPr>
                <a:defRPr/>
              </a:pPr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918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1ED78-C076-486A-9762-E40CDAE5316D}" type="slidenum">
              <a:rPr lang="cs-CZ" smtClean="0"/>
              <a:pPr>
                <a:defRPr/>
              </a:pPr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678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1ED78-C076-486A-9762-E40CDAE5316D}" type="slidenum">
              <a:rPr lang="cs-CZ" smtClean="0"/>
              <a:pPr>
                <a:defRPr/>
              </a:pPr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575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1ED78-C076-486A-9762-E40CDAE5316D}" type="slidenum">
              <a:rPr lang="cs-CZ" smtClean="0"/>
              <a:pPr>
                <a:defRPr/>
              </a:pPr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1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0C026-788E-425F-9F3E-A25B9634CDA9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110E9-F61B-4302-AAC7-E22DB606B55C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9BE1B2-C9E4-4CD7-B534-C9C29FF91AA7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3875E-7E43-4B00-BB19-586CAD94D0C6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7EF30-BDFB-424D-966D-94BE5F8CCC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92FF7-D009-4BD3-B85C-673C5BD4B2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70C8-0FCA-43C7-BE70-76206AB462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56C1-AC75-4B82-97AB-F32CEE2C09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B2D77-E521-42DE-A941-5A0BA7D138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73BFF-D05D-4187-86D8-80677DEC2C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6E093-ECC6-488F-860C-C7FA15F0FA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E4FC-1CCE-4CE3-AE15-E757A75A06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E3245-772B-447D-BDD2-72A41075C3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3CEA2-0471-4E8C-B853-5A1EBEEC8B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61BBD-0F94-4DA0-865F-BFF89EA824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1A968D6-AF78-4840-804F-4B757EAF34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Roztrou%C5%A1en%C3%A1_skler%C3%B3za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wikiskripta.eu/index.php?title=Monoklon%C3%A1ln%C3%AD_gamapatie&amp;action=edit&amp;redlink=1" TargetMode="External"/><Relationship Id="rId4" Type="http://schemas.openxmlformats.org/officeDocument/2006/relationships/hyperlink" Target="http://www.wikiskripta.eu/index.php/Myel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180.png"/><Relationship Id="rId4" Type="http://schemas.openxmlformats.org/officeDocument/2006/relationships/image" Target="../media/image7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50" y="1204689"/>
            <a:ext cx="9144000" cy="3096344"/>
          </a:xfrm>
          <a:blipFill>
            <a:blip r:embed="rId3"/>
            <a:tile tx="0" ty="0" sx="100000" sy="100000" flip="none" algn="tl"/>
          </a:blip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cs-CZ" sz="3600" b="1" dirty="0"/>
              <a:t>Současné </a:t>
            </a:r>
            <a:r>
              <a:rPr lang="cs-CZ" sz="3600" b="1" dirty="0" smtClean="0"/>
              <a:t>možnosti elektroforézy</a:t>
            </a: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>v</a:t>
            </a:r>
            <a:r>
              <a:rPr lang="cs-CZ" sz="3600" b="1" dirty="0" smtClean="0"/>
              <a:t> </a:t>
            </a:r>
            <a:r>
              <a:rPr lang="cs-CZ" sz="3600" b="1" dirty="0"/>
              <a:t>laboratorní praxi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508500"/>
            <a:ext cx="7488237" cy="1800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Mgr. Jana Gottwaldová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cs-CZ" smtClean="0"/>
              <a:t>  G 26 SPE ( </a:t>
            </a:r>
            <a:r>
              <a:rPr lang="el-GR" smtClean="0">
                <a:cs typeface="Arial" charset="0"/>
              </a:rPr>
              <a:t>β</a:t>
            </a:r>
            <a:r>
              <a:rPr lang="cs-CZ" smtClean="0">
                <a:cs typeface="Arial" charset="0"/>
              </a:rPr>
              <a:t>1 – </a:t>
            </a:r>
            <a:r>
              <a:rPr lang="el-GR" smtClean="0">
                <a:cs typeface="Arial" charset="0"/>
              </a:rPr>
              <a:t>β</a:t>
            </a:r>
            <a:r>
              <a:rPr lang="cs-CZ" smtClean="0">
                <a:cs typeface="Arial" charset="0"/>
              </a:rPr>
              <a:t>2) </a:t>
            </a:r>
            <a:r>
              <a:rPr lang="cs-CZ" smtClean="0"/>
              <a:t>v séru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cs-CZ" b="1" dirty="0">
                <a:latin typeface="Calibri" panose="020F0502020204030204" pitchFamily="34" charset="0"/>
              </a:rPr>
              <a:t>nosné médium</a:t>
            </a:r>
            <a:r>
              <a:rPr lang="cs-CZ" dirty="0">
                <a:latin typeface="Calibri" panose="020F0502020204030204" pitchFamily="34" charset="0"/>
              </a:rPr>
              <a:t>: </a:t>
            </a:r>
            <a:r>
              <a:rPr lang="cs-CZ" dirty="0" err="1">
                <a:latin typeface="Calibri" panose="020F0502020204030204" pitchFamily="34" charset="0"/>
              </a:rPr>
              <a:t>agarózový</a:t>
            </a:r>
            <a:r>
              <a:rPr lang="cs-CZ" dirty="0">
                <a:latin typeface="Calibri" panose="020F0502020204030204" pitchFamily="34" charset="0"/>
              </a:rPr>
              <a:t> gel </a:t>
            </a:r>
            <a:endParaRPr lang="cs-CZ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b="1" dirty="0" smtClean="0">
                <a:latin typeface="Calibri" panose="020F0502020204030204" pitchFamily="34" charset="0"/>
                <a:cs typeface="Arial" charset="0"/>
              </a:rPr>
              <a:t>b</a:t>
            </a:r>
            <a:r>
              <a:rPr lang="cs-CZ" b="1" dirty="0" smtClean="0">
                <a:latin typeface="Calibri" panose="020F0502020204030204" pitchFamily="34" charset="0"/>
              </a:rPr>
              <a:t>arvení </a:t>
            </a:r>
            <a:r>
              <a:rPr lang="cs-CZ" b="1" dirty="0">
                <a:latin typeface="Calibri" panose="020F0502020204030204" pitchFamily="34" charset="0"/>
              </a:rPr>
              <a:t>gelu</a:t>
            </a:r>
            <a:r>
              <a:rPr lang="cs-CZ" dirty="0">
                <a:latin typeface="Calibri" panose="020F0502020204030204" pitchFamily="34" charset="0"/>
              </a:rPr>
              <a:t>: kyselé </a:t>
            </a:r>
            <a:r>
              <a:rPr lang="cs-CZ" dirty="0" smtClean="0">
                <a:latin typeface="Calibri" panose="020F0502020204030204" pitchFamily="34" charset="0"/>
              </a:rPr>
              <a:t>modré barvivo</a:t>
            </a:r>
            <a:endParaRPr lang="cs-CZ" dirty="0">
              <a:latin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b="1" dirty="0" smtClean="0">
                <a:latin typeface="Calibri" panose="020F0502020204030204" pitchFamily="34" charset="0"/>
              </a:rPr>
              <a:t>vzorky: </a:t>
            </a:r>
            <a:r>
              <a:rPr lang="cs-CZ" dirty="0" smtClean="0">
                <a:latin typeface="Calibri" panose="020F0502020204030204" pitchFamily="34" charset="0"/>
              </a:rPr>
              <a:t>sérum, zahuštěná moč  a CSF ( CB ≥ 20g/l)</a:t>
            </a:r>
          </a:p>
          <a:p>
            <a:pPr marL="0" indent="0" eaLnBrk="1" hangingPunct="1">
              <a:buFontTx/>
              <a:buNone/>
              <a:defRPr/>
            </a:pPr>
            <a:endParaRPr lang="cs-CZ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122613"/>
            <a:ext cx="38877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274638"/>
            <a:ext cx="38163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378200"/>
            <a:ext cx="35639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09075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cs-CZ" b="1" smtClean="0"/>
              <a:t>Parametry metod</a:t>
            </a:r>
            <a:endParaRPr lang="cs-CZ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761415" y="1851298"/>
            <a:ext cx="7704857" cy="3240359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cs-CZ" b="1" smtClean="0"/>
              <a:t>Normální hodnoty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835696" y="1412776"/>
            <a:ext cx="5472608" cy="5457073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>
              <a:buFontTx/>
              <a:buNone/>
            </a:pPr>
            <a:endParaRPr lang="cs-CZ" sz="2400" smtClean="0"/>
          </a:p>
          <a:p>
            <a:endParaRPr lang="cs-CZ" sz="2400" smtClean="0"/>
          </a:p>
          <a:p>
            <a:endParaRPr lang="cs-CZ" sz="2400" smtClean="0"/>
          </a:p>
          <a:p>
            <a:pPr>
              <a:buFontTx/>
              <a:buNone/>
            </a:pPr>
            <a:endParaRPr lang="cs-CZ" sz="2400" smtClean="0"/>
          </a:p>
          <a:p>
            <a:endParaRPr lang="cs-CZ" smtClean="0"/>
          </a:p>
          <a:p>
            <a:pPr>
              <a:buFontTx/>
              <a:buNone/>
            </a:pPr>
            <a:endParaRPr lang="cs-CZ" sz="2400" smtClean="0"/>
          </a:p>
        </p:txBody>
      </p:sp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0" y="0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/>
              <a:t>AKS </a:t>
            </a:r>
            <a:r>
              <a:rPr lang="cs-CZ" b="1" dirty="0" smtClean="0"/>
              <a:t>2/2017</a:t>
            </a:r>
            <a:endParaRPr lang="cs-CZ" b="1" dirty="0"/>
          </a:p>
        </p:txBody>
      </p:sp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12723" y="3422651"/>
            <a:ext cx="1763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/>
              <a:t>AKS </a:t>
            </a:r>
            <a:r>
              <a:rPr lang="cs-CZ" b="1" dirty="0" smtClean="0"/>
              <a:t>2/2018</a:t>
            </a:r>
            <a:endParaRPr lang="cs-CZ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1087"/>
            <a:ext cx="9036496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" y="3789363"/>
            <a:ext cx="9011127" cy="295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ál 1"/>
          <p:cNvSpPr/>
          <p:nvPr/>
        </p:nvSpPr>
        <p:spPr>
          <a:xfrm>
            <a:off x="7956376" y="4293096"/>
            <a:ext cx="432048" cy="12218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7758073" y="683733"/>
            <a:ext cx="432048" cy="12218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600" b="1" smtClean="0"/>
              <a:t>Spec. úprava vzorků před aplikací </a:t>
            </a:r>
            <a:br>
              <a:rPr lang="cs-CZ" sz="3600" b="1" smtClean="0"/>
            </a:br>
            <a:r>
              <a:rPr lang="cs-CZ" sz="3600" b="1" smtClean="0"/>
              <a:t>na gel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cs-CZ" sz="2400" dirty="0" smtClean="0"/>
              <a:t>vzorky séra s </a:t>
            </a:r>
            <a:r>
              <a:rPr lang="cs-CZ" sz="2400" dirty="0" err="1" smtClean="0"/>
              <a:t>konc</a:t>
            </a:r>
            <a:r>
              <a:rPr lang="cs-CZ" sz="2400" dirty="0" smtClean="0"/>
              <a:t>. CB </a:t>
            </a:r>
            <a:r>
              <a:rPr lang="en-US" sz="2400" dirty="0" smtClean="0">
                <a:cs typeface="Arial" charset="0"/>
              </a:rPr>
              <a:t>&gt;</a:t>
            </a:r>
            <a:r>
              <a:rPr lang="cs-CZ" sz="2400" dirty="0" smtClean="0"/>
              <a:t> 100 g/</a:t>
            </a:r>
            <a:r>
              <a:rPr lang="cs-CZ" sz="2400" dirty="0" err="1" smtClean="0"/>
              <a:t>l,vizkózní</a:t>
            </a:r>
            <a:r>
              <a:rPr lang="cs-CZ" sz="2400" dirty="0" smtClean="0"/>
              <a:t> nebo zkalené: ředění s </a:t>
            </a:r>
            <a:r>
              <a:rPr lang="cs-CZ" sz="2400" dirty="0" err="1" smtClean="0"/>
              <a:t>fluidilem</a:t>
            </a:r>
            <a:endParaRPr lang="cs-CZ" sz="24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cs-CZ" sz="2400" dirty="0" smtClean="0"/>
              <a:t>vzorky séra s přítomností </a:t>
            </a:r>
            <a:r>
              <a:rPr lang="cs-CZ" sz="2400" dirty="0" err="1" smtClean="0"/>
              <a:t>kryoproteinu</a:t>
            </a:r>
            <a:r>
              <a:rPr lang="cs-CZ" sz="2400" dirty="0" smtClean="0"/>
              <a:t>: 37</a:t>
            </a:r>
            <a:r>
              <a:rPr lang="en-US" sz="2400" dirty="0" smtClean="0">
                <a:cs typeface="Arial" charset="0"/>
              </a:rPr>
              <a:t>º</a:t>
            </a:r>
            <a:r>
              <a:rPr lang="cs-CZ" sz="2400" dirty="0" smtClean="0">
                <a:cs typeface="Arial" charset="0"/>
              </a:rPr>
              <a:t>C,</a:t>
            </a:r>
            <a:r>
              <a:rPr lang="cs-CZ" sz="2400" dirty="0" smtClean="0"/>
              <a:t>15 min. inkubace s BME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400" dirty="0" smtClean="0"/>
              <a:t>vzorky moče: </a:t>
            </a:r>
            <a:r>
              <a:rPr lang="cs-CZ" sz="2400" dirty="0" err="1" smtClean="0"/>
              <a:t>zakoncentrování</a:t>
            </a:r>
            <a:r>
              <a:rPr lang="cs-CZ" sz="2400" dirty="0" smtClean="0"/>
              <a:t> na U/CB 15-20 g/l - koncentrační zkumavky </a:t>
            </a:r>
          </a:p>
          <a:p>
            <a:pPr marL="0" indent="0" eaLnBrk="1" hangingPunct="1">
              <a:buNone/>
            </a:pPr>
            <a:r>
              <a:rPr lang="cs-CZ" sz="2400" dirty="0" smtClean="0"/>
              <a:t>VIVASPIN </a:t>
            </a:r>
            <a:r>
              <a:rPr lang="cs-CZ" sz="2400" dirty="0" err="1" smtClean="0"/>
              <a:t>Sartorius</a:t>
            </a:r>
            <a:r>
              <a:rPr lang="cs-CZ" sz="2400" dirty="0" smtClean="0"/>
              <a:t> </a:t>
            </a:r>
            <a:r>
              <a:rPr lang="cs-CZ" sz="2400" dirty="0" err="1" smtClean="0"/>
              <a:t>Stedim</a:t>
            </a:r>
            <a:r>
              <a:rPr lang="cs-CZ" sz="2400" dirty="0"/>
              <a:t>:</a:t>
            </a:r>
            <a:endParaRPr lang="cs-CZ" sz="2400" dirty="0" smtClean="0"/>
          </a:p>
          <a:p>
            <a:pPr marL="0" indent="0" eaLnBrk="1" hangingPunct="1">
              <a:buNone/>
            </a:pPr>
            <a:r>
              <a:rPr lang="cs-CZ" sz="2400" dirty="0"/>
              <a:t>Membrána je vyrobena z </a:t>
            </a:r>
            <a:r>
              <a:rPr lang="cs-CZ" sz="2400" dirty="0" err="1"/>
              <a:t>polyethylensulfonátu</a:t>
            </a:r>
            <a:r>
              <a:rPr lang="cs-CZ" sz="2400" dirty="0"/>
              <a:t> (PES), </a:t>
            </a:r>
            <a:r>
              <a:rPr lang="cs-CZ" sz="2400" dirty="0" err="1"/>
              <a:t>triacetátu</a:t>
            </a:r>
            <a:r>
              <a:rPr lang="cs-CZ" sz="2400" dirty="0"/>
              <a:t> celulózy (CTA) nebo ze stabilizované celulózy (</a:t>
            </a:r>
            <a:r>
              <a:rPr lang="cs-CZ" sz="2400" dirty="0" err="1"/>
              <a:t>Hydrostat</a:t>
            </a:r>
            <a:r>
              <a:rPr lang="cs-CZ" sz="2400" dirty="0"/>
              <a:t>), má </a:t>
            </a:r>
            <a:r>
              <a:rPr lang="cs-CZ" sz="2400" dirty="0" err="1"/>
              <a:t>cutoff</a:t>
            </a:r>
            <a:r>
              <a:rPr lang="cs-CZ" sz="2400" dirty="0"/>
              <a:t> hodnotu podle molekulové hmotnosti pro kterou je nepropustná.(5,10 a 30 </a:t>
            </a:r>
            <a:r>
              <a:rPr lang="cs-CZ" sz="2400" dirty="0" err="1"/>
              <a:t>kDa</a:t>
            </a:r>
            <a:r>
              <a:rPr lang="cs-CZ" sz="2400" dirty="0"/>
              <a:t>). </a:t>
            </a:r>
          </a:p>
          <a:p>
            <a:pPr eaLnBrk="1" hangingPunct="1">
              <a:buFont typeface="Wingdings" pitchFamily="2" charset="2"/>
              <a:buChar char="§"/>
            </a:pPr>
            <a:endParaRPr lang="cs-CZ" sz="2400" dirty="0" smtClean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0399" y="2996952"/>
            <a:ext cx="558140" cy="280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844675"/>
            <a:ext cx="12858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773238"/>
            <a:ext cx="13716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11"/>
          <p:cNvSpPr txBox="1">
            <a:spLocks noChangeArrowheads="1"/>
          </p:cNvSpPr>
          <p:nvPr/>
        </p:nvSpPr>
        <p:spPr bwMode="auto">
          <a:xfrm>
            <a:off x="1835150" y="692150"/>
            <a:ext cx="22050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CB=112,5g/l</a:t>
            </a:r>
          </a:p>
          <a:p>
            <a:r>
              <a:rPr lang="cs-CZ"/>
              <a:t>mIg=25,7 g/l</a:t>
            </a:r>
          </a:p>
          <a:p>
            <a:r>
              <a:rPr lang="cs-CZ"/>
              <a:t>mIg (fluidil)=54,8 g/l</a:t>
            </a:r>
          </a:p>
          <a:p>
            <a:endParaRPr lang="cs-CZ"/>
          </a:p>
          <a:p>
            <a:endParaRPr lang="cs-CZ"/>
          </a:p>
        </p:txBody>
      </p:sp>
      <p:sp>
        <p:nvSpPr>
          <p:cNvPr id="37892" name="Text Box 16"/>
          <p:cNvSpPr txBox="1">
            <a:spLocks noChangeArrowheads="1"/>
          </p:cNvSpPr>
          <p:nvPr/>
        </p:nvSpPr>
        <p:spPr bwMode="auto">
          <a:xfrm>
            <a:off x="5148263" y="692150"/>
            <a:ext cx="2311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CB = 123,0 g/l</a:t>
            </a:r>
          </a:p>
          <a:p>
            <a:r>
              <a:rPr lang="cs-CZ"/>
              <a:t>mIg= 34,7 g/l</a:t>
            </a:r>
          </a:p>
          <a:p>
            <a:r>
              <a:rPr lang="cs-CZ"/>
              <a:t>mIg (fluidil)= 58,9 g/l</a:t>
            </a:r>
          </a:p>
        </p:txBody>
      </p:sp>
      <p:sp>
        <p:nvSpPr>
          <p:cNvPr id="12" name="Popisek se šipkou doleva 11"/>
          <p:cNvSpPr/>
          <p:nvPr/>
        </p:nvSpPr>
        <p:spPr>
          <a:xfrm>
            <a:off x="6732588" y="4508500"/>
            <a:ext cx="1008062" cy="6985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fluidil</a:t>
            </a:r>
            <a:endParaRPr lang="cs-CZ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Popisek se šipkou doleva 12"/>
          <p:cNvSpPr/>
          <p:nvPr/>
        </p:nvSpPr>
        <p:spPr>
          <a:xfrm>
            <a:off x="3492500" y="4652963"/>
            <a:ext cx="1008063" cy="6985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fluidil</a:t>
            </a:r>
            <a:endParaRPr lang="cs-CZ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133600"/>
            <a:ext cx="7620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2924175"/>
            <a:ext cx="8096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1484313"/>
            <a:ext cx="7143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8593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12088" y="333375"/>
            <a:ext cx="6572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3184525" y="4456113"/>
            <a:ext cx="1384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CB=89,6 g/l</a:t>
            </a:r>
          </a:p>
        </p:txBody>
      </p:sp>
      <p:sp>
        <p:nvSpPr>
          <p:cNvPr id="39943" name="TextovéPole 10"/>
          <p:cNvSpPr txBox="1">
            <a:spLocks noChangeArrowheads="1"/>
          </p:cNvSpPr>
          <p:nvPr/>
        </p:nvSpPr>
        <p:spPr bwMode="auto">
          <a:xfrm>
            <a:off x="5940425" y="5589588"/>
            <a:ext cx="1439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Inkubace s BME, 37 ºC</a:t>
            </a:r>
          </a:p>
        </p:txBody>
      </p:sp>
      <p:sp>
        <p:nvSpPr>
          <p:cNvPr id="39944" name="TextovéPole 11"/>
          <p:cNvSpPr txBox="1">
            <a:spLocks noChangeArrowheads="1"/>
          </p:cNvSpPr>
          <p:nvPr/>
        </p:nvSpPr>
        <p:spPr bwMode="auto">
          <a:xfrm>
            <a:off x="7524750" y="4144963"/>
            <a:ext cx="13446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Inkubace s BME,37 ºC</a:t>
            </a:r>
          </a:p>
          <a:p>
            <a:endParaRPr lang="cs-CZ"/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6156325" y="5445125"/>
            <a:ext cx="144463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5400000">
            <a:off x="6443663" y="4868863"/>
            <a:ext cx="144462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Šipka doleva 21"/>
          <p:cNvSpPr/>
          <p:nvPr/>
        </p:nvSpPr>
        <p:spPr>
          <a:xfrm>
            <a:off x="8459788" y="2924175"/>
            <a:ext cx="433387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Šipka doleva 22"/>
          <p:cNvSpPr/>
          <p:nvPr/>
        </p:nvSpPr>
        <p:spPr>
          <a:xfrm>
            <a:off x="6516688" y="4724400"/>
            <a:ext cx="431800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0"/>
            <a:ext cx="1333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0"/>
            <a:ext cx="12287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2565400"/>
            <a:ext cx="14287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2619375"/>
            <a:ext cx="12668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115888"/>
            <a:ext cx="8001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11"/>
          <p:cNvSpPr txBox="1">
            <a:spLocks noChangeArrowheads="1"/>
          </p:cNvSpPr>
          <p:nvPr/>
        </p:nvSpPr>
        <p:spPr bwMode="auto">
          <a:xfrm>
            <a:off x="5703888" y="5465763"/>
            <a:ext cx="154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UCB=1,76 g/l</a:t>
            </a:r>
          </a:p>
        </p:txBody>
      </p:sp>
      <p:sp>
        <p:nvSpPr>
          <p:cNvPr id="41991" name="Text Box 12"/>
          <p:cNvSpPr txBox="1">
            <a:spLocks noChangeArrowheads="1"/>
          </p:cNvSpPr>
          <p:nvPr/>
        </p:nvSpPr>
        <p:spPr bwMode="auto">
          <a:xfrm>
            <a:off x="4551363" y="1504950"/>
            <a:ext cx="154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UCB=0,08 g/l</a:t>
            </a:r>
          </a:p>
        </p:txBody>
      </p:sp>
      <p:sp>
        <p:nvSpPr>
          <p:cNvPr id="41992" name="Text Box 13"/>
          <p:cNvSpPr txBox="1">
            <a:spLocks noChangeArrowheads="1"/>
          </p:cNvSpPr>
          <p:nvPr/>
        </p:nvSpPr>
        <p:spPr bwMode="auto">
          <a:xfrm>
            <a:off x="7235825" y="3644900"/>
            <a:ext cx="148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UCB=0,22g/l</a:t>
            </a:r>
          </a:p>
        </p:txBody>
      </p:sp>
      <p:sp>
        <p:nvSpPr>
          <p:cNvPr id="41993" name="Text Box 14"/>
          <p:cNvSpPr txBox="1">
            <a:spLocks noChangeArrowheads="1"/>
          </p:cNvSpPr>
          <p:nvPr/>
        </p:nvSpPr>
        <p:spPr bwMode="auto">
          <a:xfrm>
            <a:off x="2608263" y="5321300"/>
            <a:ext cx="154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UCB=0,79 g/l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 smtClean="0">
                <a:cs typeface="Arial" charset="0"/>
              </a:rPr>
              <a:t>HYDRAGEL 2,4, 9  IFE (SEBIA)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b="1" smtClean="0"/>
              <a:t>nosné médium: agarózový gel –konc. 8 g/l, </a:t>
            </a:r>
            <a:r>
              <a:rPr lang="cs-CZ" sz="2400" smtClean="0"/>
              <a:t>saturováno </a:t>
            </a:r>
            <a:r>
              <a:rPr lang="cs-CZ" sz="2400" b="1" smtClean="0"/>
              <a:t>alkalickým pufrem (pH 9,1)</a:t>
            </a:r>
            <a:r>
              <a:rPr lang="cs-CZ" sz="24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b="1" smtClean="0"/>
              <a:t>migrace:</a:t>
            </a:r>
            <a:r>
              <a:rPr lang="cs-CZ" sz="2400" smtClean="0"/>
              <a:t> probíhá při  konst. výkonu 20 W, s časem migrace asi 7 min.(t= 20 ºC)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b="1" smtClean="0"/>
              <a:t>imunofixace:</a:t>
            </a:r>
            <a:r>
              <a:rPr lang="cs-CZ" sz="2400" smtClean="0"/>
              <a:t> antiséra, fixační rozrok (inkubace při 20 ºC, trvá 5 min.)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smtClean="0"/>
              <a:t>Sušení gelu při t=50</a:t>
            </a:r>
            <a:r>
              <a:rPr lang="en-US" sz="2400" smtClean="0">
                <a:cs typeface="Arial" charset="0"/>
              </a:rPr>
              <a:t>º</a:t>
            </a:r>
            <a:r>
              <a:rPr lang="cs-CZ" sz="2400" smtClean="0">
                <a:cs typeface="Arial" charset="0"/>
              </a:rPr>
              <a:t>C, asi 6 min.,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b="1" smtClean="0">
                <a:cs typeface="Arial" charset="0"/>
              </a:rPr>
              <a:t>b</a:t>
            </a:r>
            <a:r>
              <a:rPr lang="cs-CZ" sz="2400" b="1" smtClean="0"/>
              <a:t>arvení gelu</a:t>
            </a:r>
            <a:r>
              <a:rPr lang="cs-CZ" sz="2400" smtClean="0"/>
              <a:t>: kyselá violeť  (c= 2 g/l)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b="1" smtClean="0"/>
              <a:t>hodnocení</a:t>
            </a:r>
            <a:r>
              <a:rPr lang="cs-CZ" sz="2400" smtClean="0"/>
              <a:t>: vizuální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b="1" smtClean="0"/>
              <a:t>vzorky:</a:t>
            </a:r>
            <a:r>
              <a:rPr lang="cs-CZ" sz="2400" smtClean="0"/>
              <a:t> naředěné vzorky séra, zahuštěné moče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smtClean="0"/>
              <a:t>k dispozici antiséra: IgD, IgE,kappa free,lambda free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cs-CZ" sz="3200" b="1" smtClean="0"/>
              <a:t>Elektroforetické systémy pro gelovou elektroforézu na agaróze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smtClean="0"/>
              <a:t>Systémy  HYDRASYS ( Sebia)</a:t>
            </a:r>
          </a:p>
          <a:p>
            <a:r>
              <a:rPr lang="cs-CZ" b="1" smtClean="0"/>
              <a:t>Systémy SAS (Helena)</a:t>
            </a:r>
          </a:p>
          <a:p>
            <a:r>
              <a:rPr lang="cs-CZ" b="1" smtClean="0"/>
              <a:t>Interlab G 26 (Interlab)</a:t>
            </a:r>
            <a:endParaRPr lang="cs-CZ" smtClean="0"/>
          </a:p>
        </p:txBody>
      </p:sp>
      <p:pic>
        <p:nvPicPr>
          <p:cNvPr id="17411" name="Picture 9" descr="SAS-3-front-right-[web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4264025"/>
            <a:ext cx="3887787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2133600"/>
            <a:ext cx="346233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500438"/>
            <a:ext cx="367982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cs-CZ" b="1" smtClean="0"/>
              <a:t>SAS -3 IFE 2,4,9 (HELENA)</a:t>
            </a:r>
          </a:p>
        </p:txBody>
      </p:sp>
      <p:sp>
        <p:nvSpPr>
          <p:cNvPr id="46082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b="1" smtClean="0"/>
              <a:t>nosné médium: </a:t>
            </a:r>
            <a:r>
              <a:rPr lang="cs-CZ" sz="2400" smtClean="0"/>
              <a:t>agarózový gel v tris/barbitálovém  pufru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b="1" smtClean="0"/>
              <a:t>migrace:</a:t>
            </a:r>
            <a:r>
              <a:rPr lang="cs-CZ" sz="2400" smtClean="0"/>
              <a:t> probíhá při  napětí 650 V, s časem migrace asi 6,5 min.(t= 21 ºC)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b="1" smtClean="0"/>
              <a:t>imunofixace:</a:t>
            </a:r>
            <a:r>
              <a:rPr lang="cs-CZ" sz="2400" smtClean="0"/>
              <a:t> antiséra, fixační rozrok (inkubace při 21 ºC, trvá 10 min.)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smtClean="0"/>
              <a:t>Sušení gelu při t=54</a:t>
            </a:r>
            <a:r>
              <a:rPr lang="en-US" sz="2400" smtClean="0">
                <a:cs typeface="Arial" charset="0"/>
              </a:rPr>
              <a:t>º</a:t>
            </a:r>
            <a:r>
              <a:rPr lang="cs-CZ" sz="2400" smtClean="0">
                <a:cs typeface="Arial" charset="0"/>
              </a:rPr>
              <a:t>C, asi 8 min.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b="1" smtClean="0">
                <a:cs typeface="Arial" charset="0"/>
              </a:rPr>
              <a:t>b</a:t>
            </a:r>
            <a:r>
              <a:rPr lang="cs-CZ" sz="2400" b="1" smtClean="0"/>
              <a:t>arvení gelu</a:t>
            </a:r>
            <a:r>
              <a:rPr lang="cs-CZ" sz="2400" smtClean="0"/>
              <a:t>: kyselá violeť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b="1" smtClean="0"/>
              <a:t>hodnocení</a:t>
            </a:r>
            <a:r>
              <a:rPr lang="cs-CZ" sz="2400" smtClean="0"/>
              <a:t>: vizuální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b="1" smtClean="0"/>
              <a:t>vzorky:</a:t>
            </a:r>
            <a:r>
              <a:rPr lang="cs-CZ" sz="2400" smtClean="0"/>
              <a:t> naředěné vzorky séra, nativní moče (aplikace 10x), zahuštěné moče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smtClean="0"/>
              <a:t>k dispozici antiséra: IgD, IgE,kappa free,lambda free, kontrola kvality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/>
          </a:p>
          <a:p>
            <a:pPr>
              <a:buFontTx/>
              <a:buNone/>
            </a:pPr>
            <a:endParaRPr 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cs-CZ" smtClean="0"/>
              <a:t>G26 IFE 2,4 (Interlab)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b="1" dirty="0"/>
              <a:t>nosné médium: </a:t>
            </a:r>
            <a:r>
              <a:rPr lang="cs-CZ" dirty="0" err="1"/>
              <a:t>agarózový</a:t>
            </a:r>
            <a:r>
              <a:rPr lang="cs-CZ" dirty="0"/>
              <a:t> </a:t>
            </a:r>
            <a:r>
              <a:rPr lang="cs-CZ" dirty="0" smtClean="0"/>
              <a:t>gel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b="1" dirty="0">
                <a:cs typeface="Arial" charset="0"/>
              </a:rPr>
              <a:t>b</a:t>
            </a:r>
            <a:r>
              <a:rPr lang="cs-CZ" b="1" dirty="0"/>
              <a:t>arvení gelu</a:t>
            </a:r>
            <a:r>
              <a:rPr lang="cs-CZ" dirty="0"/>
              <a:t>: kyselá </a:t>
            </a:r>
            <a:r>
              <a:rPr lang="cs-CZ" dirty="0" smtClean="0"/>
              <a:t>violeť, kyselá modř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dirty="0" smtClean="0"/>
              <a:t>  </a:t>
            </a:r>
            <a:r>
              <a:rPr lang="cs-CZ" b="1" dirty="0"/>
              <a:t>hodnocení</a:t>
            </a:r>
            <a:r>
              <a:rPr lang="cs-CZ" dirty="0"/>
              <a:t>: vizuální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dirty="0"/>
              <a:t>vzorky: naředěné vzorky séra, zahuštěné moče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dirty="0"/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395536" y="404664"/>
            <a:ext cx="8352927" cy="137807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0588" y="3889375"/>
            <a:ext cx="36576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4613" y="3762375"/>
            <a:ext cx="34559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35275" y="1628775"/>
            <a:ext cx="35591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46101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3978275"/>
            <a:ext cx="46196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7"/>
          <p:cNvSpPr txBox="1">
            <a:spLocks noChangeArrowheads="1"/>
          </p:cNvSpPr>
          <p:nvPr/>
        </p:nvSpPr>
        <p:spPr bwMode="auto">
          <a:xfrm>
            <a:off x="250825" y="260350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Fixace sérum - negativní</a:t>
            </a:r>
          </a:p>
        </p:txBody>
      </p:sp>
      <p:sp>
        <p:nvSpPr>
          <p:cNvPr id="50180" name="Text Box 8"/>
          <p:cNvSpPr txBox="1">
            <a:spLocks noChangeArrowheads="1"/>
          </p:cNvSpPr>
          <p:nvPr/>
        </p:nvSpPr>
        <p:spPr bwMode="auto">
          <a:xfrm>
            <a:off x="2824163" y="423863"/>
            <a:ext cx="233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Fixace moč -pozitivní</a:t>
            </a:r>
          </a:p>
        </p:txBody>
      </p:sp>
      <p:sp>
        <p:nvSpPr>
          <p:cNvPr id="50181" name="Text Box 9"/>
          <p:cNvSpPr txBox="1">
            <a:spLocks noChangeArrowheads="1"/>
          </p:cNvSpPr>
          <p:nvPr/>
        </p:nvSpPr>
        <p:spPr bwMode="auto">
          <a:xfrm>
            <a:off x="4572000" y="3284538"/>
            <a:ext cx="23241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Fixace sérum - negativní</a:t>
            </a:r>
          </a:p>
          <a:p>
            <a:endParaRPr lang="cs-CZ"/>
          </a:p>
        </p:txBody>
      </p:sp>
      <p:sp>
        <p:nvSpPr>
          <p:cNvPr id="50182" name="Text Box 10"/>
          <p:cNvSpPr txBox="1">
            <a:spLocks noChangeArrowheads="1"/>
          </p:cNvSpPr>
          <p:nvPr/>
        </p:nvSpPr>
        <p:spPr bwMode="auto">
          <a:xfrm>
            <a:off x="6813550" y="3500438"/>
            <a:ext cx="233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Fixace moč -pozitivní</a:t>
            </a:r>
          </a:p>
        </p:txBody>
      </p:sp>
      <p:sp>
        <p:nvSpPr>
          <p:cNvPr id="50183" name="Line 11"/>
          <p:cNvSpPr>
            <a:spLocks noChangeShapeType="1"/>
          </p:cNvSpPr>
          <p:nvPr/>
        </p:nvSpPr>
        <p:spPr bwMode="auto">
          <a:xfrm>
            <a:off x="4572000" y="1412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0184" name="Line 12"/>
          <p:cNvSpPr>
            <a:spLocks noChangeShapeType="1"/>
          </p:cNvSpPr>
          <p:nvPr/>
        </p:nvSpPr>
        <p:spPr bwMode="auto">
          <a:xfrm>
            <a:off x="8459788" y="44370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349500"/>
            <a:ext cx="46386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125538"/>
            <a:ext cx="23526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8"/>
          <p:cNvSpPr txBox="1">
            <a:spLocks noChangeArrowheads="1"/>
          </p:cNvSpPr>
          <p:nvPr/>
        </p:nvSpPr>
        <p:spPr bwMode="auto">
          <a:xfrm>
            <a:off x="611188" y="1844675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sérum</a:t>
            </a:r>
          </a:p>
        </p:txBody>
      </p:sp>
      <p:sp>
        <p:nvSpPr>
          <p:cNvPr id="51204" name="Text Box 9"/>
          <p:cNvSpPr txBox="1">
            <a:spLocks noChangeArrowheads="1"/>
          </p:cNvSpPr>
          <p:nvPr/>
        </p:nvSpPr>
        <p:spPr bwMode="auto">
          <a:xfrm>
            <a:off x="3059113" y="1916113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moč</a:t>
            </a:r>
          </a:p>
        </p:txBody>
      </p:sp>
      <p:sp>
        <p:nvSpPr>
          <p:cNvPr id="51205" name="Text Box 10"/>
          <p:cNvSpPr txBox="1">
            <a:spLocks noChangeArrowheads="1"/>
          </p:cNvSpPr>
          <p:nvPr/>
        </p:nvSpPr>
        <p:spPr bwMode="auto">
          <a:xfrm>
            <a:off x="6156325" y="692150"/>
            <a:ext cx="249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Fixace IgD, IgE,</a:t>
            </a:r>
            <a:r>
              <a:rPr lang="el-GR">
                <a:cs typeface="Arial" charset="0"/>
              </a:rPr>
              <a:t>λ</a:t>
            </a:r>
            <a:r>
              <a:rPr lang="cs-CZ">
                <a:cs typeface="Arial" charset="0"/>
              </a:rPr>
              <a:t>,</a:t>
            </a:r>
            <a:r>
              <a:rPr lang="el-GR">
                <a:cs typeface="Arial" charset="0"/>
              </a:rPr>
              <a:t>λ</a:t>
            </a:r>
            <a:r>
              <a:rPr lang="cs-CZ">
                <a:cs typeface="Arial" charset="0"/>
              </a:rPr>
              <a:t>free</a:t>
            </a:r>
            <a:endParaRPr lang="el-GR">
              <a:cs typeface="Arial" charset="0"/>
            </a:endParaRPr>
          </a:p>
        </p:txBody>
      </p:sp>
      <p:sp>
        <p:nvSpPr>
          <p:cNvPr id="51206" name="Text Box 11"/>
          <p:cNvSpPr txBox="1">
            <a:spLocks noChangeArrowheads="1"/>
          </p:cNvSpPr>
          <p:nvPr/>
        </p:nvSpPr>
        <p:spPr bwMode="auto">
          <a:xfrm rot="-5400000">
            <a:off x="5346700" y="4094163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/>
              <a:t>sérum</a:t>
            </a:r>
          </a:p>
        </p:txBody>
      </p:sp>
      <p:sp>
        <p:nvSpPr>
          <p:cNvPr id="51207" name="Text Box 13"/>
          <p:cNvSpPr txBox="1">
            <a:spLocks noChangeArrowheads="1"/>
          </p:cNvSpPr>
          <p:nvPr/>
        </p:nvSpPr>
        <p:spPr bwMode="auto">
          <a:xfrm rot="-5400000">
            <a:off x="5631657" y="1937543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moč</a:t>
            </a:r>
          </a:p>
        </p:txBody>
      </p:sp>
      <p:sp>
        <p:nvSpPr>
          <p:cNvPr id="51208" name="Line 14"/>
          <p:cNvSpPr>
            <a:spLocks noChangeShapeType="1"/>
          </p:cNvSpPr>
          <p:nvPr/>
        </p:nvSpPr>
        <p:spPr bwMode="auto">
          <a:xfrm>
            <a:off x="2555875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209" name="Line 15"/>
          <p:cNvSpPr>
            <a:spLocks noChangeShapeType="1"/>
          </p:cNvSpPr>
          <p:nvPr/>
        </p:nvSpPr>
        <p:spPr bwMode="auto">
          <a:xfrm>
            <a:off x="4859338" y="24923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210" name="Line 16"/>
          <p:cNvSpPr>
            <a:spLocks noChangeShapeType="1"/>
          </p:cNvSpPr>
          <p:nvPr/>
        </p:nvSpPr>
        <p:spPr bwMode="auto">
          <a:xfrm>
            <a:off x="8243888" y="15573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211" name="Line 18"/>
          <p:cNvSpPr>
            <a:spLocks noChangeShapeType="1"/>
          </p:cNvSpPr>
          <p:nvPr/>
        </p:nvSpPr>
        <p:spPr bwMode="auto">
          <a:xfrm>
            <a:off x="8243888" y="34290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420938"/>
            <a:ext cx="47529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412875"/>
            <a:ext cx="22479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663575" y="2008188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sérum</a:t>
            </a: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3111500" y="2081213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moč</a:t>
            </a:r>
          </a:p>
        </p:txBody>
      </p:sp>
      <p:sp>
        <p:nvSpPr>
          <p:cNvPr id="52229" name="Text Box 8"/>
          <p:cNvSpPr txBox="1">
            <a:spLocks noChangeArrowheads="1"/>
          </p:cNvSpPr>
          <p:nvPr/>
        </p:nvSpPr>
        <p:spPr bwMode="auto">
          <a:xfrm>
            <a:off x="6135688" y="1000125"/>
            <a:ext cx="249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Fixace IgD, IgE,</a:t>
            </a:r>
            <a:r>
              <a:rPr lang="el-GR"/>
              <a:t>λ</a:t>
            </a:r>
            <a:r>
              <a:rPr lang="cs-CZ"/>
              <a:t>,</a:t>
            </a:r>
            <a:r>
              <a:rPr lang="el-GR"/>
              <a:t>λ</a:t>
            </a:r>
            <a:r>
              <a:rPr lang="cs-CZ"/>
              <a:t>free</a:t>
            </a:r>
          </a:p>
        </p:txBody>
      </p:sp>
      <p:sp>
        <p:nvSpPr>
          <p:cNvPr id="52230" name="Line 9"/>
          <p:cNvSpPr>
            <a:spLocks noChangeShapeType="1"/>
          </p:cNvSpPr>
          <p:nvPr/>
        </p:nvSpPr>
        <p:spPr bwMode="auto">
          <a:xfrm>
            <a:off x="8101013" y="20605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2231" name="Line 12"/>
          <p:cNvSpPr>
            <a:spLocks noChangeShapeType="1"/>
          </p:cNvSpPr>
          <p:nvPr/>
        </p:nvSpPr>
        <p:spPr bwMode="auto">
          <a:xfrm>
            <a:off x="8101013" y="35734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2232" name="Line 13"/>
          <p:cNvSpPr>
            <a:spLocks noChangeShapeType="1"/>
          </p:cNvSpPr>
          <p:nvPr/>
        </p:nvSpPr>
        <p:spPr bwMode="auto">
          <a:xfrm>
            <a:off x="7019925" y="35734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2233" name="Line 14"/>
          <p:cNvSpPr>
            <a:spLocks noChangeShapeType="1"/>
          </p:cNvSpPr>
          <p:nvPr/>
        </p:nvSpPr>
        <p:spPr bwMode="auto">
          <a:xfrm>
            <a:off x="2484438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2234" name="Line 15"/>
          <p:cNvSpPr>
            <a:spLocks noChangeShapeType="1"/>
          </p:cNvSpPr>
          <p:nvPr/>
        </p:nvSpPr>
        <p:spPr bwMode="auto">
          <a:xfrm>
            <a:off x="4932363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773238"/>
            <a:ext cx="47434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Text Box 5"/>
          <p:cNvSpPr txBox="1">
            <a:spLocks noChangeArrowheads="1"/>
          </p:cNvSpPr>
          <p:nvPr/>
        </p:nvSpPr>
        <p:spPr bwMode="auto">
          <a:xfrm>
            <a:off x="1476375" y="1412875"/>
            <a:ext cx="3295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/>
              <a:t>Sérum:IgM kappa, IgG lambda</a:t>
            </a:r>
          </a:p>
        </p:txBody>
      </p:sp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5076825" y="1428750"/>
            <a:ext cx="3155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/>
              <a:t>Moč: kappa free, lambda free</a:t>
            </a:r>
          </a:p>
        </p:txBody>
      </p:sp>
      <p:sp>
        <p:nvSpPr>
          <p:cNvPr id="53252" name="Text Box 8"/>
          <p:cNvSpPr txBox="1">
            <a:spLocks noChangeArrowheads="1"/>
          </p:cNvSpPr>
          <p:nvPr/>
        </p:nvSpPr>
        <p:spPr bwMode="auto">
          <a:xfrm>
            <a:off x="1403350" y="3644900"/>
            <a:ext cx="32829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/>
              <a:t>Sérum:IgG kappa, IgG lambda</a:t>
            </a:r>
          </a:p>
          <a:p>
            <a:pPr algn="ctr"/>
            <a:endParaRPr lang="cs-CZ"/>
          </a:p>
        </p:txBody>
      </p:sp>
      <p:sp>
        <p:nvSpPr>
          <p:cNvPr id="53253" name="Text Box 9"/>
          <p:cNvSpPr txBox="1">
            <a:spLocks noChangeArrowheads="1"/>
          </p:cNvSpPr>
          <p:nvPr/>
        </p:nvSpPr>
        <p:spPr bwMode="auto">
          <a:xfrm>
            <a:off x="4859338" y="3644900"/>
            <a:ext cx="3003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/>
              <a:t>Moč: IgG kappa, kappa free</a:t>
            </a:r>
          </a:p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844675"/>
            <a:ext cx="46386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5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684213" y="2565400"/>
            <a:ext cx="143986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7"/>
          <p:cNvSpPr txBox="1">
            <a:spLocks noChangeArrowheads="1"/>
          </p:cNvSpPr>
          <p:nvPr/>
        </p:nvSpPr>
        <p:spPr bwMode="auto">
          <a:xfrm rot="-3779755">
            <a:off x="745332" y="1999456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sérum</a:t>
            </a:r>
          </a:p>
        </p:txBody>
      </p:sp>
      <p:sp>
        <p:nvSpPr>
          <p:cNvPr id="54276" name="Text Box 8"/>
          <p:cNvSpPr txBox="1">
            <a:spLocks noChangeArrowheads="1"/>
          </p:cNvSpPr>
          <p:nvPr/>
        </p:nvSpPr>
        <p:spPr bwMode="auto">
          <a:xfrm rot="-3476558">
            <a:off x="1639094" y="2113757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moč</a:t>
            </a:r>
          </a:p>
        </p:txBody>
      </p:sp>
      <p:sp>
        <p:nvSpPr>
          <p:cNvPr id="54277" name="Text Box 9"/>
          <p:cNvSpPr txBox="1">
            <a:spLocks noChangeArrowheads="1"/>
          </p:cNvSpPr>
          <p:nvPr/>
        </p:nvSpPr>
        <p:spPr bwMode="auto">
          <a:xfrm>
            <a:off x="3543300" y="1289050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sérum</a:t>
            </a:r>
          </a:p>
        </p:txBody>
      </p:sp>
      <p:sp>
        <p:nvSpPr>
          <p:cNvPr id="54278" name="Text Box 10"/>
          <p:cNvSpPr txBox="1">
            <a:spLocks noChangeArrowheads="1"/>
          </p:cNvSpPr>
          <p:nvPr/>
        </p:nvSpPr>
        <p:spPr bwMode="auto">
          <a:xfrm>
            <a:off x="6064250" y="128905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moč</a:t>
            </a:r>
          </a:p>
        </p:txBody>
      </p:sp>
      <p:sp>
        <p:nvSpPr>
          <p:cNvPr id="54279" name="Line 11"/>
          <p:cNvSpPr>
            <a:spLocks noChangeShapeType="1"/>
          </p:cNvSpPr>
          <p:nvPr/>
        </p:nvSpPr>
        <p:spPr bwMode="auto">
          <a:xfrm>
            <a:off x="88900" y="3573463"/>
            <a:ext cx="468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4280" name="Line 12"/>
          <p:cNvSpPr>
            <a:spLocks noChangeShapeType="1"/>
          </p:cNvSpPr>
          <p:nvPr/>
        </p:nvSpPr>
        <p:spPr bwMode="auto">
          <a:xfrm>
            <a:off x="4140200" y="18446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4281" name="Line 13"/>
          <p:cNvSpPr>
            <a:spLocks noChangeShapeType="1"/>
          </p:cNvSpPr>
          <p:nvPr/>
        </p:nvSpPr>
        <p:spPr bwMode="auto">
          <a:xfrm>
            <a:off x="6516688" y="19891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4282" name="Text Box 14"/>
          <p:cNvSpPr txBox="1">
            <a:spLocks noChangeArrowheads="1"/>
          </p:cNvSpPr>
          <p:nvPr/>
        </p:nvSpPr>
        <p:spPr bwMode="auto">
          <a:xfrm>
            <a:off x="179388" y="476250"/>
            <a:ext cx="86407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Nemoc těžkých řetězců </a:t>
            </a:r>
            <a:r>
              <a:rPr lang="cs-CZ">
                <a:solidFill>
                  <a:schemeClr val="tx2"/>
                </a:solidFill>
              </a:rPr>
              <a:t>(heavy chain diseases) - </a:t>
            </a:r>
            <a:r>
              <a:rPr lang="cs-CZ"/>
              <a:t>lymfoproliferativní neoplastická onemocnění s produkcí monoklonálních těžkých řetězců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3200" b="1" dirty="0" smtClean="0"/>
              <a:t>Biologická léčba -interference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 err="1" smtClean="0"/>
              <a:t>Daratumumab</a:t>
            </a:r>
            <a:r>
              <a:rPr lang="cs-CZ" sz="2400" b="1" dirty="0" smtClean="0"/>
              <a:t>-  </a:t>
            </a:r>
            <a:r>
              <a:rPr lang="cs-CZ" sz="2400" dirty="0" smtClean="0"/>
              <a:t>první </a:t>
            </a:r>
            <a:r>
              <a:rPr lang="cs-CZ" sz="2400" dirty="0"/>
              <a:t>monoklonální protilátkou schválenou k léčbě MM byl </a:t>
            </a:r>
            <a:r>
              <a:rPr lang="cs-CZ" sz="2400" dirty="0" smtClean="0"/>
              <a:t>Je </a:t>
            </a:r>
            <a:r>
              <a:rPr lang="cs-CZ" sz="2400" dirty="0"/>
              <a:t>to lidská IgG1κ monoklonální protilátka cílená proti CD38 znaku plazmatické buňky. Sérové koncentrace </a:t>
            </a:r>
            <a:r>
              <a:rPr lang="cs-CZ" sz="2400" dirty="0" err="1"/>
              <a:t>daratumumabu</a:t>
            </a:r>
            <a:r>
              <a:rPr lang="cs-CZ" sz="2400" dirty="0"/>
              <a:t> dosahují až 1 g/l.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4608512" cy="352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26758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2178613" cy="157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807" y="4725144"/>
            <a:ext cx="5233193" cy="19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0" y="4941168"/>
            <a:ext cx="3739877" cy="13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Biologická léčba- interference</a:t>
            </a:r>
            <a:endParaRPr lang="cs-CZ" sz="3200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395536" y="1268760"/>
            <a:ext cx="8290247" cy="3951288"/>
          </a:xfrm>
        </p:spPr>
        <p:txBody>
          <a:bodyPr/>
          <a:lstStyle/>
          <a:p>
            <a:r>
              <a:rPr lang="cs-CZ" dirty="0" err="1">
                <a:effectLst>
                  <a:outerShdw blurRad="38100" dist="38100" dir="2700000" algn="tl">
                    <a:srgbClr val="C0C0C0"/>
                  </a:outerShdw>
                </a:effectLst>
                <a:ea typeface="Verdana" pitchFamily="34" charset="0"/>
                <a:cs typeface="Verdana" pitchFamily="34" charset="0"/>
              </a:rPr>
              <a:t>Imunofixační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ea typeface="Verdana" pitchFamily="34" charset="0"/>
                <a:cs typeface="Verdana" pitchFamily="34" charset="0"/>
              </a:rPr>
              <a:t> postup HYDRASHIFT (SEBIA) s použitím </a:t>
            </a:r>
            <a:r>
              <a:rPr lang="cs-CZ" dirty="0" err="1">
                <a:effectLst>
                  <a:outerShdw blurRad="38100" dist="38100" dir="2700000" algn="tl">
                    <a:srgbClr val="C0C0C0"/>
                  </a:outerShdw>
                </a:effectLst>
                <a:ea typeface="Verdana" pitchFamily="34" charset="0"/>
                <a:cs typeface="Verdana" pitchFamily="34" charset="0"/>
              </a:rPr>
              <a:t>antidaratumumabu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ea typeface="Verdana" pitchFamily="34" charset="0"/>
                <a:cs typeface="Verdana" pitchFamily="34" charset="0"/>
              </a:rPr>
              <a:t> provedený na gelu HYDRAGEL IF 2/4 je založen na vytvoření komplexu </a:t>
            </a:r>
            <a:r>
              <a:rPr lang="cs-CZ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Verdana" pitchFamily="34" charset="0"/>
                <a:cs typeface="Verdana" pitchFamily="34" charset="0"/>
              </a:rPr>
              <a:t>daratumumab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Verdana" pitchFamily="34" charset="0"/>
                <a:cs typeface="Verdana" pitchFamily="34" charset="0"/>
              </a:rPr>
              <a:t>/</a:t>
            </a:r>
            <a:r>
              <a:rPr lang="cs-CZ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Verdana" pitchFamily="34" charset="0"/>
                <a:cs typeface="Verdana" pitchFamily="34" charset="0"/>
              </a:rPr>
              <a:t>antidaratumumab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Verdana" pitchFamily="34" charset="0"/>
                <a:cs typeface="Verdana" pitchFamily="34" charset="0"/>
              </a:rPr>
              <a:t> 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ea typeface="Verdana" pitchFamily="34" charset="0"/>
                <a:cs typeface="Verdana" pitchFamily="34" charset="0"/>
              </a:rPr>
              <a:t>a jeho posunutí mimo oblast gamaglobulinů.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93986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>
            <a:blip r:embed="rId3"/>
            <a:tile tx="0" ty="0" sx="100000" sy="100000" flip="none" algn="tl"/>
          </a:blip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cs-CZ" sz="4000" b="1" dirty="0" err="1" smtClean="0"/>
              <a:t>Sebia</a:t>
            </a:r>
            <a:r>
              <a:rPr lang="cs-CZ" sz="4000" b="1" dirty="0" smtClean="0"/>
              <a:t> (Francie)</a:t>
            </a:r>
            <a:endParaRPr lang="cs-CZ" sz="4000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675687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sz="3600" b="1" smtClean="0"/>
              <a:t>HYDRASYS 2, HYDRASYS 2 </a:t>
            </a:r>
            <a:r>
              <a:rPr lang="cs-CZ" b="1" baseline="30000" smtClean="0"/>
              <a:t>SCAN</a:t>
            </a:r>
            <a:r>
              <a:rPr lang="cs-CZ" b="1" smtClean="0"/>
              <a:t>: 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sz="2400" smtClean="0"/>
              <a:t> 30 SPE vzorků na gel ( až 54</a:t>
            </a:r>
            <a:r>
              <a:rPr lang="cs-CZ" altLang="en-US" sz="2400" smtClean="0"/>
              <a:t> vzorků s kratším průběhem stopy)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altLang="en-US" sz="2400" smtClean="0"/>
              <a:t> kapacita přístroje: </a:t>
            </a:r>
            <a:r>
              <a:rPr lang="cs-CZ" sz="2400" smtClean="0"/>
              <a:t>162 SPE /hod.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s-CZ" sz="2400" b="1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sz="2400" b="1" i="1" smtClean="0"/>
              <a:t>Poloautomatizované systémy:</a:t>
            </a:r>
            <a:r>
              <a:rPr lang="cs-CZ" sz="2400" b="1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sz="2400" i="1" smtClean="0"/>
              <a:t>Automatizované kroky</a:t>
            </a:r>
            <a:r>
              <a:rPr lang="cs-CZ" sz="2400" smtClean="0"/>
              <a:t> – nanesení vzorku, migraci, inkubaci, sušení, barvení.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sz="2400" i="1" smtClean="0"/>
              <a:t>Manuální kroky:</a:t>
            </a:r>
            <a:r>
              <a:rPr lang="cs-CZ" sz="2400" smtClean="0"/>
              <a:t> manipulace s gely, pipetování vzorků, antisér, reagencií….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cs-CZ" sz="2400" smtClean="0"/>
              <a:t>Pro vyhodnocení: densitometr Gelscan nebo scaner (software Phoresis)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s-CZ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cs-CZ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Biologická léčba- interference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557338"/>
            <a:ext cx="8229600" cy="45688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sz="2400" dirty="0" smtClean="0"/>
              <a:t>může </a:t>
            </a:r>
            <a:r>
              <a:rPr lang="cs-CZ" sz="2400" dirty="0"/>
              <a:t>mít stejnou elektroforetickou pohyblivost  jako  </a:t>
            </a:r>
            <a:r>
              <a:rPr lang="cs-CZ" sz="2400" dirty="0" err="1"/>
              <a:t>MIg</a:t>
            </a:r>
            <a:r>
              <a:rPr lang="cs-CZ" sz="2400" dirty="0"/>
              <a:t> přítomný v séru pacienta, a tak může vést k arteficiálnímu nadhodnocení jeho množství.  </a:t>
            </a:r>
            <a:endParaRPr lang="cs-CZ" sz="2400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může </a:t>
            </a:r>
            <a:r>
              <a:rPr lang="cs-CZ" sz="2400" dirty="0"/>
              <a:t>simulovat  přítomnost patologického </a:t>
            </a:r>
            <a:r>
              <a:rPr lang="cs-CZ" sz="2400" dirty="0" err="1"/>
              <a:t>MIg</a:t>
            </a:r>
            <a:r>
              <a:rPr lang="cs-CZ" sz="2400" dirty="0"/>
              <a:t>, který ve skutečnosti není přítomen, a tak falešně podhodnocovat odpověď na léčbu.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4226099" cy="282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3923"/>
            <a:ext cx="41529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62023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b="1" smtClean="0">
                <a:cs typeface="Arial" charset="0"/>
              </a:rPr>
              <a:t>HYPRAGEL 6 IF PENTA (SEBIA)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800" b="1" smtClean="0"/>
              <a:t>nosné médium</a:t>
            </a:r>
            <a:r>
              <a:rPr lang="cs-CZ" sz="2800" smtClean="0"/>
              <a:t>: </a:t>
            </a:r>
            <a:r>
              <a:rPr lang="cs-CZ" sz="2800" b="1" smtClean="0"/>
              <a:t>agarózový gel –konc. 8 g/l, </a:t>
            </a:r>
            <a:r>
              <a:rPr lang="cs-CZ" sz="2800" smtClean="0"/>
              <a:t>saturováno </a:t>
            </a:r>
            <a:r>
              <a:rPr lang="cs-CZ" sz="2800" b="1" smtClean="0"/>
              <a:t>alkalickým pufrem (pH 9,1)</a:t>
            </a:r>
            <a:r>
              <a:rPr lang="cs-CZ" sz="28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800" b="1" smtClean="0"/>
              <a:t>migrace</a:t>
            </a:r>
            <a:r>
              <a:rPr lang="cs-CZ" sz="2800" smtClean="0"/>
              <a:t> probíhá při  konst. výkonu 20 W, s časem migrace asi 9 min.(při 20 ºC)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800" b="1" smtClean="0"/>
              <a:t>imunofixace:</a:t>
            </a:r>
            <a:r>
              <a:rPr lang="cs-CZ" sz="2800" smtClean="0"/>
              <a:t> antiséra (pentavalentní), fixační roztok (inkubace při 20 ºC, trvá 5 min.)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800" smtClean="0"/>
              <a:t>Sušení gelu při t=50</a:t>
            </a:r>
            <a:r>
              <a:rPr lang="en-US" sz="2800" smtClean="0">
                <a:cs typeface="Arial" charset="0"/>
              </a:rPr>
              <a:t>º</a:t>
            </a:r>
            <a:r>
              <a:rPr lang="cs-CZ" sz="2800" smtClean="0">
                <a:cs typeface="Arial" charset="0"/>
              </a:rPr>
              <a:t>C, asi 6 min.</a:t>
            </a:r>
            <a:r>
              <a:rPr lang="cs-CZ" sz="28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800" b="1" smtClean="0"/>
              <a:t>barvení gelu</a:t>
            </a:r>
            <a:r>
              <a:rPr lang="cs-CZ" sz="2800" smtClean="0"/>
              <a:t>: amidočerň  (c= 4 g/l)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800" b="1" smtClean="0"/>
              <a:t>hodnocení</a:t>
            </a:r>
            <a:r>
              <a:rPr lang="cs-CZ" sz="2800" smtClean="0"/>
              <a:t>: vizuální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800" smtClean="0"/>
              <a:t>vzorky:  séra, zahuštěné moče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SAS 3 </a:t>
            </a:r>
          </a:p>
        </p:txBody>
      </p:sp>
      <p:sp>
        <p:nvSpPr>
          <p:cNvPr id="56322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b="1" smtClean="0"/>
              <a:t>nosné médium</a:t>
            </a:r>
            <a:r>
              <a:rPr lang="cs-CZ" sz="2400" smtClean="0"/>
              <a:t>: agarózový gel v tris/barbitálovém  pufru </a:t>
            </a:r>
            <a:endParaRPr lang="cs-CZ" sz="24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b="1" smtClean="0"/>
              <a:t>migrace</a:t>
            </a:r>
            <a:r>
              <a:rPr lang="cs-CZ" sz="2400" smtClean="0"/>
              <a:t> probíhá při  napětí 650 V, s časem migrace asi 6,5 min.(při 21 ºC)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b="1" smtClean="0"/>
              <a:t>imunofixace:</a:t>
            </a:r>
            <a:r>
              <a:rPr lang="cs-CZ" sz="2400" smtClean="0"/>
              <a:t> antiséra (pentavalentní), inkubace při 21 ºC, trvá 10 min.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smtClean="0"/>
              <a:t>sušení gelu při t=50</a:t>
            </a:r>
            <a:r>
              <a:rPr lang="en-US" sz="2400" smtClean="0">
                <a:cs typeface="Arial" charset="0"/>
              </a:rPr>
              <a:t>º</a:t>
            </a:r>
            <a:r>
              <a:rPr lang="cs-CZ" sz="2400" smtClean="0">
                <a:cs typeface="Arial" charset="0"/>
              </a:rPr>
              <a:t>C, asi 6 min.</a:t>
            </a:r>
            <a:r>
              <a:rPr lang="cs-CZ" sz="24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b="1" smtClean="0"/>
              <a:t>barvení gelu</a:t>
            </a:r>
            <a:r>
              <a:rPr lang="cs-CZ" sz="2400" smtClean="0"/>
              <a:t>: kyselá modř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b="1" smtClean="0"/>
              <a:t>hodnocení</a:t>
            </a:r>
            <a:r>
              <a:rPr lang="cs-CZ" sz="2400" smtClean="0"/>
              <a:t>: vizuální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b="1" smtClean="0"/>
              <a:t>vzorky:  </a:t>
            </a:r>
            <a:r>
              <a:rPr lang="cs-CZ" sz="2400" smtClean="0"/>
              <a:t>séra, zahuštěné moče</a:t>
            </a:r>
          </a:p>
          <a:p>
            <a:endParaRPr lang="cs-CZ" smtClean="0"/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0" y="274638"/>
            <a:ext cx="907415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b="1" kern="0" dirty="0" smtClean="0"/>
              <a:t>SAS - </a:t>
            </a:r>
            <a:r>
              <a:rPr lang="cs-CZ" b="1" dirty="0">
                <a:cs typeface="Arial" charset="0"/>
              </a:rPr>
              <a:t>IF PENTA </a:t>
            </a:r>
            <a:r>
              <a:rPr lang="cs-CZ" b="1" kern="0" dirty="0" smtClean="0"/>
              <a:t>(HELENA)</a:t>
            </a:r>
            <a:endParaRPr lang="cs-CZ" kern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smtClean="0"/>
              <a:t>nosné médium</a:t>
            </a:r>
            <a:r>
              <a:rPr lang="cs-CZ" sz="2400" smtClean="0"/>
              <a:t>: agarózový gel</a:t>
            </a:r>
          </a:p>
          <a:p>
            <a:r>
              <a:rPr lang="cs-CZ" sz="2400" b="1" smtClean="0"/>
              <a:t>barvení gelu: </a:t>
            </a:r>
            <a:r>
              <a:rPr lang="cs-CZ" sz="2400" smtClean="0"/>
              <a:t>kyselá violeť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b="1" smtClean="0"/>
              <a:t>hodnocení</a:t>
            </a:r>
            <a:r>
              <a:rPr lang="cs-CZ" sz="2400" smtClean="0"/>
              <a:t>: vizuální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b="1" smtClean="0"/>
              <a:t>vzorky</a:t>
            </a:r>
            <a:r>
              <a:rPr lang="cs-CZ" sz="2400" smtClean="0"/>
              <a:t>:  séra, zahuštěné moče</a:t>
            </a:r>
          </a:p>
          <a:p>
            <a:endParaRPr lang="cs-CZ" smtClean="0"/>
          </a:p>
          <a:p>
            <a:endParaRPr lang="cs-CZ" smtClean="0"/>
          </a:p>
        </p:txBody>
      </p:sp>
      <p:sp>
        <p:nvSpPr>
          <p:cNvPr id="57346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cs-CZ" b="1" smtClean="0"/>
              <a:t>G 26 - </a:t>
            </a:r>
            <a:r>
              <a:rPr lang="cs-CZ" b="1" smtClean="0">
                <a:cs typeface="Arial" charset="0"/>
              </a:rPr>
              <a:t>IF PENTA </a:t>
            </a:r>
            <a:r>
              <a:rPr lang="cs-CZ" b="1" smtClean="0"/>
              <a:t>(Interlab)</a:t>
            </a:r>
            <a:endParaRPr 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837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" y="3789363"/>
            <a:ext cx="2870200" cy="3048000"/>
          </a:xfrm>
        </p:spPr>
      </p:pic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484313"/>
            <a:ext cx="36957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0113" y="3860800"/>
            <a:ext cx="31908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323528" y="260648"/>
            <a:ext cx="8496943" cy="114300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800" b="1" i="1" dirty="0" smtClean="0"/>
              <a:t>Gelová elektroforéza moče na </a:t>
            </a:r>
            <a:r>
              <a:rPr lang="cs-CZ" sz="2800" b="1" i="1" dirty="0" err="1" smtClean="0"/>
              <a:t>agarózovém</a:t>
            </a:r>
            <a:r>
              <a:rPr lang="cs-CZ" sz="2800" b="1" i="1" dirty="0" smtClean="0"/>
              <a:t> gelu v kombinaci s monoklonálními protilátkami proti vybraným  proteinům (SEBIA)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cs-CZ" sz="2400" b="1" dirty="0" err="1" smtClean="0"/>
              <a:t>Postup:</a:t>
            </a:r>
            <a:r>
              <a:rPr lang="cs-CZ" sz="2400" dirty="0" err="1" smtClean="0"/>
              <a:t>Vzorek</a:t>
            </a:r>
            <a:r>
              <a:rPr lang="cs-CZ" sz="2400" dirty="0" smtClean="0"/>
              <a:t> </a:t>
            </a:r>
            <a:r>
              <a:rPr lang="cs-CZ" sz="2400" b="1" dirty="0" smtClean="0"/>
              <a:t>zahuštěné moče</a:t>
            </a:r>
            <a:r>
              <a:rPr lang="cs-CZ" sz="2400" dirty="0" smtClean="0"/>
              <a:t> je současně podroben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cs-CZ" sz="2400" dirty="0" smtClean="0"/>
              <a:t>elektroforéze v 9. stopách na alkalicky pufrovaném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cs-CZ" sz="2400" dirty="0" err="1" smtClean="0"/>
              <a:t>agarózovém</a:t>
            </a:r>
            <a:r>
              <a:rPr lang="cs-CZ" sz="2400" dirty="0" smtClean="0"/>
              <a:t> gelu (pH 9.1) 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000" dirty="0" smtClean="0"/>
              <a:t> </a:t>
            </a:r>
            <a:r>
              <a:rPr lang="cs-CZ" sz="2400" dirty="0" smtClean="0"/>
              <a:t>po elektroforéze slouží jedna stopa (ELP) jako referenční pro znázornění elektroforetického uspořádání bílkovin ve vzorku.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 smtClean="0"/>
              <a:t>zbývajících osm stop je </a:t>
            </a:r>
            <a:r>
              <a:rPr lang="cs-CZ" sz="2400" dirty="0" err="1" smtClean="0"/>
              <a:t>imunofixováno</a:t>
            </a:r>
            <a:r>
              <a:rPr lang="cs-CZ" sz="2400" dirty="0" smtClean="0"/>
              <a:t> příslušným antisérem.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 smtClean="0"/>
              <a:t>nevysrážené, rozpustné proteiny jsou z gelu odstraněny pomocí odsávání a promývání.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 smtClean="0"/>
              <a:t> </a:t>
            </a:r>
            <a:r>
              <a:rPr lang="cs-CZ" sz="2400" dirty="0" err="1" smtClean="0"/>
              <a:t>precipitovaný</a:t>
            </a:r>
            <a:r>
              <a:rPr lang="cs-CZ" sz="2400" dirty="0" smtClean="0"/>
              <a:t> komplex antigen-protilátka je zachycen v matrici gelu.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sz="2400" dirty="0" smtClean="0"/>
              <a:t>vysrážené bílkoviny jsou vizualizovány barvením kyselou violetí, přebytečné barvivo se odstraňuje kyselým roztokem.</a:t>
            </a:r>
          </a:p>
        </p:txBody>
      </p:sp>
    </p:spTree>
    <p:extLst>
      <p:ext uri="{BB962C8B-B14F-4D97-AF65-F5344CB8AC3E}">
        <p14:creationId xmlns:p14="http://schemas.microsoft.com/office/powerpoint/2010/main" val="300137472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800" b="1" i="1" dirty="0" smtClean="0"/>
              <a:t>Gelová elektroforéza moče na </a:t>
            </a:r>
            <a:r>
              <a:rPr lang="cs-CZ" sz="2800" b="1" i="1" dirty="0" err="1" smtClean="0"/>
              <a:t>agarózovém</a:t>
            </a:r>
            <a:r>
              <a:rPr lang="cs-CZ" sz="2800" b="1" i="1" dirty="0" smtClean="0"/>
              <a:t> gelu v kombinaci s monoklonálními protilátkami proti vybraným proteinům (SEBIA)</a:t>
            </a:r>
          </a:p>
        </p:txBody>
      </p:sp>
      <p:pic>
        <p:nvPicPr>
          <p:cNvPr id="188419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1484313"/>
            <a:ext cx="6022975" cy="5013325"/>
          </a:xfrm>
        </p:spPr>
      </p:pic>
    </p:spTree>
    <p:extLst>
      <p:ext uri="{BB962C8B-B14F-4D97-AF65-F5344CB8AC3E}">
        <p14:creationId xmlns:p14="http://schemas.microsoft.com/office/powerpoint/2010/main" val="363976354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400" b="1" i="1" dirty="0" smtClean="0"/>
              <a:t>SDS –  elektroforéza moče  na </a:t>
            </a:r>
            <a:r>
              <a:rPr lang="cs-CZ" sz="2400" b="1" i="1" dirty="0" err="1" smtClean="0"/>
              <a:t>agarózovém</a:t>
            </a:r>
            <a:r>
              <a:rPr lang="cs-CZ" sz="2400" b="1" i="1" dirty="0" smtClean="0"/>
              <a:t> gelu (SDS AGE) (SEBIA)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/>
              <a:t>Používají se neutrálně pufrované SDS gely - separují močové bílkoviny podle jejich molekulové hmotnosti a zcela jasně odlišuje bílkoviny tubulární od bílkovin glomerulárního původu.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Výsledek elektroforetického dělení proteinů obarvených kyselou violetí je vizuálně porovnáván s proteinovými markery v referenční stopě.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provádí se v nezahuštěné moči,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minimální detekční hladina je 15 mg/L na frakci.</a:t>
            </a:r>
          </a:p>
        </p:txBody>
      </p:sp>
    </p:spTree>
    <p:extLst>
      <p:ext uri="{BB962C8B-B14F-4D97-AF65-F5344CB8AC3E}">
        <p14:creationId xmlns:p14="http://schemas.microsoft.com/office/powerpoint/2010/main" val="325171655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400" b="1" i="1" dirty="0" smtClean="0"/>
              <a:t>SDS –  elektroforéza na </a:t>
            </a:r>
            <a:r>
              <a:rPr lang="cs-CZ" sz="2400" b="1" i="1" dirty="0" err="1" smtClean="0"/>
              <a:t>agarózovém</a:t>
            </a:r>
            <a:r>
              <a:rPr lang="cs-CZ" sz="2400" b="1" i="1" dirty="0" smtClean="0"/>
              <a:t> gelu (SDS AGE)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V přebytku detergentu SDS jsou bílkoviny změněny v komplexy kde  dochází k rozrušení nativní struktury bílkovin a zaujetí uniformní struktury o stejném negativním elektrickém náboji na jednotku hmotnosti.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Používají se gely s vysokou koncentrací – 10%, kde dochází k rozdělení močových bílkovin dle jejich molekulární hmotnosti.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Jednotlivé bílkoviny tubulárního původu (M.V. &lt; 65 - 70 kDa) jsou jasně odlišeny od glomerulárních (M.V. &gt; 65 - 70 kDa). </a:t>
            </a:r>
          </a:p>
        </p:txBody>
      </p:sp>
    </p:spTree>
    <p:extLst>
      <p:ext uri="{BB962C8B-B14F-4D97-AF65-F5344CB8AC3E}">
        <p14:creationId xmlns:p14="http://schemas.microsoft.com/office/powerpoint/2010/main" val="404105861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400" b="1" i="1" dirty="0" smtClean="0"/>
              <a:t>SDS –  elektroforéza na </a:t>
            </a:r>
            <a:r>
              <a:rPr lang="cs-CZ" sz="2400" b="1" i="1" dirty="0" err="1" smtClean="0"/>
              <a:t>agarózovém</a:t>
            </a:r>
            <a:r>
              <a:rPr lang="cs-CZ" sz="2400" b="1" i="1" dirty="0" smtClean="0"/>
              <a:t> (SDS AGE)  nebo </a:t>
            </a:r>
            <a:r>
              <a:rPr lang="cs-CZ" sz="2400" b="1" i="1" dirty="0" err="1" smtClean="0"/>
              <a:t>polyakrylamidovém</a:t>
            </a:r>
            <a:r>
              <a:rPr lang="cs-CZ" sz="2400" b="1" i="1" dirty="0" smtClean="0"/>
              <a:t> gelu (SDS PAGE)</a:t>
            </a:r>
          </a:p>
        </p:txBody>
      </p:sp>
      <p:sp>
        <p:nvSpPr>
          <p:cNvPr id="191491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endParaRPr lang="cs-CZ" sz="2800" smtClean="0"/>
          </a:p>
        </p:txBody>
      </p:sp>
      <p:sp>
        <p:nvSpPr>
          <p:cNvPr id="191492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endParaRPr lang="cs-CZ" sz="2800" smtClean="0"/>
          </a:p>
        </p:txBody>
      </p:sp>
      <p:pic>
        <p:nvPicPr>
          <p:cNvPr id="19149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628775"/>
            <a:ext cx="33115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484313"/>
            <a:ext cx="518477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727366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09075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cs-CZ" b="1" smtClean="0"/>
              <a:t>Helena (Anglie)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smtClean="0"/>
              <a:t>SAS -1/2 : </a:t>
            </a:r>
            <a:r>
              <a:rPr lang="cs-CZ" altLang="en-US" sz="2800" smtClean="0"/>
              <a:t>24 SPE vzorků na gel</a:t>
            </a:r>
            <a:endParaRPr lang="en-GB" altLang="en-US" sz="2800" smtClean="0"/>
          </a:p>
          <a:p>
            <a:r>
              <a:rPr lang="cs-CZ" sz="2800" smtClean="0"/>
              <a:t>SAS -3/4 : </a:t>
            </a:r>
            <a:r>
              <a:rPr lang="en-US" altLang="en-US" sz="2800" smtClean="0"/>
              <a:t>60</a:t>
            </a:r>
            <a:r>
              <a:rPr lang="cs-CZ" altLang="en-US" sz="2800" smtClean="0"/>
              <a:t>  SPE vzorků na gel (až </a:t>
            </a:r>
            <a:r>
              <a:rPr lang="en-US" altLang="en-US" sz="2800" smtClean="0"/>
              <a:t>80/</a:t>
            </a:r>
            <a:r>
              <a:rPr lang="cs-CZ" altLang="en-US" sz="2800" smtClean="0"/>
              <a:t>100 vzorků s kratším průběhem stopy)</a:t>
            </a:r>
          </a:p>
          <a:p>
            <a:pPr>
              <a:buFontTx/>
              <a:buNone/>
            </a:pPr>
            <a:r>
              <a:rPr lang="cs-CZ" sz="2800" smtClean="0"/>
              <a:t>Poloautomatizované systémy pro gelovovou</a:t>
            </a:r>
          </a:p>
          <a:p>
            <a:pPr>
              <a:buFontTx/>
              <a:buNone/>
            </a:pPr>
            <a:r>
              <a:rPr lang="cs-CZ" sz="2800" smtClean="0"/>
              <a:t>elektroforézu s odděleným barvícím modulem, 20</a:t>
            </a:r>
          </a:p>
          <a:p>
            <a:pPr>
              <a:buFontTx/>
              <a:buNone/>
            </a:pPr>
            <a:r>
              <a:rPr lang="cs-CZ" sz="2800" smtClean="0"/>
              <a:t>programů, k nanášení vzorků speciální aplikační</a:t>
            </a:r>
          </a:p>
          <a:p>
            <a:pPr>
              <a:buFontTx/>
              <a:buNone/>
            </a:pPr>
            <a:r>
              <a:rPr lang="cs-CZ" sz="2800" smtClean="0"/>
              <a:t>hřebínky</a:t>
            </a:r>
          </a:p>
          <a:p>
            <a:pPr>
              <a:buFontTx/>
              <a:buNone/>
            </a:pPr>
            <a:endParaRPr lang="cs-CZ" sz="2800" smtClean="0"/>
          </a:p>
          <a:p>
            <a:pPr>
              <a:buFontTx/>
              <a:buNone/>
            </a:pPr>
            <a:r>
              <a:rPr lang="cs-CZ" sz="2800" smtClean="0"/>
              <a:t>Pro vyhodnocení: scaner (software Platinum 4)</a:t>
            </a:r>
          </a:p>
          <a:p>
            <a:pPr>
              <a:buFontTx/>
              <a:buNone/>
            </a:pPr>
            <a:endParaRPr lang="cs-CZ" smtClean="0"/>
          </a:p>
        </p:txBody>
      </p:sp>
      <p:pic>
        <p:nvPicPr>
          <p:cNvPr id="20483" name="Picture 13" descr="universal features"/>
          <p:cNvPicPr>
            <a:picLocks noChangeAspect="1" noChangeArrowheads="1"/>
          </p:cNvPicPr>
          <p:nvPr/>
        </p:nvPicPr>
        <p:blipFill>
          <a:blip r:embed="rId3"/>
          <a:srcRect r="63582" b="45229"/>
          <a:stretch>
            <a:fillRect/>
          </a:stretch>
        </p:blipFill>
        <p:spPr bwMode="auto">
          <a:xfrm>
            <a:off x="2051050" y="4365625"/>
            <a:ext cx="15827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smtClean="0">
                <a:cs typeface="Arial" charset="0"/>
              </a:rPr>
              <a:t/>
            </a:r>
            <a:br>
              <a:rPr lang="cs-CZ" sz="4000" smtClean="0">
                <a:cs typeface="Arial" charset="0"/>
              </a:rPr>
            </a:br>
            <a:r>
              <a:rPr lang="cs-CZ" sz="4000" b="1" smtClean="0">
                <a:cs typeface="Arial" charset="0"/>
              </a:rPr>
              <a:t>HYDRAGEL ISO ALP (SEBIA)</a:t>
            </a:r>
            <a:r>
              <a:rPr lang="cs-CZ" sz="4000" smtClean="0">
                <a:cs typeface="Arial" charset="0"/>
              </a:rPr>
              <a:t/>
            </a:r>
            <a:br>
              <a:rPr lang="cs-CZ" sz="4000" smtClean="0">
                <a:cs typeface="Arial" charset="0"/>
              </a:rPr>
            </a:br>
            <a:endParaRPr lang="cs-CZ" sz="4000" smtClean="0">
              <a:cs typeface="Arial" charset="0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b="1" smtClean="0"/>
              <a:t>nosné médium: agarózový gel –konc. 10 g/l, </a:t>
            </a:r>
            <a:r>
              <a:rPr lang="cs-CZ" sz="2400" smtClean="0"/>
              <a:t>saturováno </a:t>
            </a:r>
            <a:r>
              <a:rPr lang="cs-CZ" sz="2400" b="1" smtClean="0"/>
              <a:t>alkalickým pufrem (pH 9,1)</a:t>
            </a:r>
            <a:r>
              <a:rPr lang="cs-CZ" sz="24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b="1" smtClean="0"/>
              <a:t>migrace:</a:t>
            </a:r>
            <a:r>
              <a:rPr lang="cs-CZ" sz="2400" smtClean="0"/>
              <a:t> probíhá při  konst. výkonu 20 W, s časem migrace asi 18 min. Séra jsou nanášeny v duplikáty, v průběhu migrace v jedné dráze procházejí zónou s aplikovaným lektinem. (kostní-frakce precipituje,zůstáva na startu)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b="1" smtClean="0"/>
              <a:t>vizualizace</a:t>
            </a:r>
            <a:r>
              <a:rPr lang="cs-CZ" sz="2400" smtClean="0"/>
              <a:t>:pomocí specifického substrátu (t=37 </a:t>
            </a:r>
            <a:r>
              <a:rPr lang="en-US" sz="2400" smtClean="0">
                <a:cs typeface="Arial" charset="0"/>
              </a:rPr>
              <a:t>º</a:t>
            </a:r>
            <a:r>
              <a:rPr lang="cs-CZ" sz="2400" smtClean="0">
                <a:cs typeface="Arial" charset="0"/>
              </a:rPr>
              <a:t>,  45 min.)</a:t>
            </a:r>
            <a:endParaRPr lang="en-US" sz="24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smtClean="0"/>
              <a:t>sušení gelu: při t=50</a:t>
            </a:r>
            <a:r>
              <a:rPr lang="en-US" sz="2400" smtClean="0">
                <a:cs typeface="Arial" charset="0"/>
              </a:rPr>
              <a:t>º</a:t>
            </a:r>
            <a:r>
              <a:rPr lang="cs-CZ" sz="2400" smtClean="0">
                <a:cs typeface="Arial" charset="0"/>
              </a:rPr>
              <a:t>C, asi 6 min.</a:t>
            </a:r>
            <a:r>
              <a:rPr lang="cs-CZ" sz="24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b="1" smtClean="0"/>
              <a:t>hodnocení:</a:t>
            </a:r>
            <a:r>
              <a:rPr lang="cs-CZ" sz="2400" smtClean="0"/>
              <a:t> denzitometrické při 570 nm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smtClean="0"/>
              <a:t>vzorky:séra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836613"/>
            <a:ext cx="49688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052513"/>
            <a:ext cx="396081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013" y="4816475"/>
            <a:ext cx="81819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Line 7"/>
          <p:cNvSpPr>
            <a:spLocks noChangeShapeType="1"/>
          </p:cNvSpPr>
          <p:nvPr/>
        </p:nvSpPr>
        <p:spPr bwMode="auto">
          <a:xfrm flipH="1">
            <a:off x="3132138" y="836613"/>
            <a:ext cx="576262" cy="5762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3490" name="Line 8"/>
          <p:cNvSpPr>
            <a:spLocks noChangeShapeType="1"/>
          </p:cNvSpPr>
          <p:nvPr/>
        </p:nvSpPr>
        <p:spPr bwMode="auto">
          <a:xfrm flipH="1">
            <a:off x="6372225" y="4292600"/>
            <a:ext cx="576263" cy="5762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6349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436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Line 8"/>
          <p:cNvSpPr>
            <a:spLocks noChangeShapeType="1"/>
          </p:cNvSpPr>
          <p:nvPr/>
        </p:nvSpPr>
        <p:spPr bwMode="auto">
          <a:xfrm flipH="1">
            <a:off x="3851275" y="836613"/>
            <a:ext cx="649288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6349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3"/>
            <a:ext cx="644366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Line 11"/>
          <p:cNvSpPr>
            <a:spLocks noChangeShapeType="1"/>
          </p:cNvSpPr>
          <p:nvPr/>
        </p:nvSpPr>
        <p:spPr bwMode="auto">
          <a:xfrm flipH="1">
            <a:off x="3635375" y="4652963"/>
            <a:ext cx="720725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6349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836613"/>
            <a:ext cx="15049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cs-CZ" b="1" smtClean="0"/>
              <a:t/>
            </a:r>
            <a:br>
              <a:rPr lang="cs-CZ" b="1" smtClean="0"/>
            </a:br>
            <a:r>
              <a:rPr lang="cs-CZ" b="1" smtClean="0"/>
              <a:t>SAS – </a:t>
            </a:r>
            <a:r>
              <a:rPr lang="cs-CZ" b="1" smtClean="0">
                <a:cs typeface="Arial" charset="0"/>
              </a:rPr>
              <a:t>ALP ISO </a:t>
            </a:r>
            <a:r>
              <a:rPr lang="cs-CZ" b="1" smtClean="0"/>
              <a:t>(HELENA)</a:t>
            </a:r>
            <a:r>
              <a:rPr lang="cs-CZ" smtClean="0"/>
              <a:t/>
            </a:r>
            <a:br>
              <a:rPr lang="cs-CZ" smtClean="0"/>
            </a:b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400" b="1" dirty="0"/>
              <a:t>nosné médium</a:t>
            </a:r>
            <a:r>
              <a:rPr lang="cs-CZ" sz="2400" dirty="0"/>
              <a:t>: </a:t>
            </a:r>
            <a:r>
              <a:rPr lang="cs-CZ" sz="2400" dirty="0" err="1"/>
              <a:t>agarózový</a:t>
            </a:r>
            <a:r>
              <a:rPr lang="cs-CZ" sz="2400" dirty="0"/>
              <a:t> </a:t>
            </a:r>
            <a:r>
              <a:rPr lang="cs-CZ" sz="2400" dirty="0" smtClean="0"/>
              <a:t>gel </a:t>
            </a:r>
            <a:r>
              <a:rPr lang="cs-CZ" sz="2400" dirty="0"/>
              <a:t>v </a:t>
            </a:r>
            <a:r>
              <a:rPr lang="cs-CZ" sz="2400" dirty="0" err="1"/>
              <a:t>tris</a:t>
            </a:r>
            <a:r>
              <a:rPr lang="cs-CZ" sz="2400" dirty="0"/>
              <a:t>/</a:t>
            </a:r>
            <a:r>
              <a:rPr lang="cs-CZ" sz="2400" dirty="0" err="1"/>
              <a:t>barbitálovém</a:t>
            </a:r>
            <a:r>
              <a:rPr lang="cs-CZ" sz="2400" dirty="0"/>
              <a:t>  pufru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400" b="1" dirty="0"/>
              <a:t>migrace:</a:t>
            </a:r>
            <a:r>
              <a:rPr lang="cs-CZ" sz="2400" dirty="0"/>
              <a:t> probíhá při  </a:t>
            </a:r>
            <a:r>
              <a:rPr lang="cs-CZ" sz="2400" dirty="0" smtClean="0"/>
              <a:t>220 V, </a:t>
            </a:r>
            <a:r>
              <a:rPr lang="cs-CZ" sz="2400" dirty="0"/>
              <a:t>s časem migrace asi </a:t>
            </a:r>
            <a:r>
              <a:rPr lang="cs-CZ" sz="2400" dirty="0" smtClean="0"/>
              <a:t>13 </a:t>
            </a:r>
            <a:r>
              <a:rPr lang="cs-CZ" sz="2400" dirty="0"/>
              <a:t>min. 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400" dirty="0" smtClean="0"/>
              <a:t>Separace </a:t>
            </a:r>
            <a:r>
              <a:rPr lang="cs-CZ" sz="2400" dirty="0" err="1" smtClean="0"/>
              <a:t>izoenzymů:pomocí</a:t>
            </a:r>
            <a:r>
              <a:rPr lang="cs-CZ" sz="2400" dirty="0" smtClean="0"/>
              <a:t> </a:t>
            </a:r>
            <a:r>
              <a:rPr lang="cs-CZ" sz="2400" dirty="0" err="1" smtClean="0"/>
              <a:t>neuraminidázy</a:t>
            </a:r>
            <a:r>
              <a:rPr lang="cs-CZ" sz="2400" dirty="0" smtClean="0"/>
              <a:t> (oddělení jaterní a kostní </a:t>
            </a:r>
            <a:r>
              <a:rPr lang="cs-CZ" sz="2400" dirty="0" err="1" smtClean="0"/>
              <a:t>izoformy</a:t>
            </a:r>
            <a:r>
              <a:rPr lang="cs-CZ" sz="2400" dirty="0" smtClean="0"/>
              <a:t>) ,  inkubace 10 min. při 15-30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º</a:t>
            </a:r>
            <a:r>
              <a:rPr lang="cs-CZ" sz="2400" dirty="0" smtClean="0">
                <a:cs typeface="Arial" charset="0"/>
              </a:rPr>
              <a:t>C</a:t>
            </a:r>
            <a:r>
              <a:rPr lang="cs-CZ" sz="24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400" b="1" dirty="0" err="1" smtClean="0"/>
              <a:t>vizualizace</a:t>
            </a:r>
            <a:r>
              <a:rPr lang="cs-CZ" sz="2400" dirty="0" err="1" smtClean="0"/>
              <a:t>:pomocí</a:t>
            </a:r>
            <a:r>
              <a:rPr lang="cs-CZ" sz="2400" dirty="0" smtClean="0"/>
              <a:t> </a:t>
            </a:r>
            <a:r>
              <a:rPr lang="cs-CZ" sz="2400" dirty="0"/>
              <a:t>specifického substrátu (t=37 </a:t>
            </a:r>
            <a:r>
              <a:rPr lang="en-US" sz="2400" dirty="0" smtClean="0">
                <a:cs typeface="Arial" charset="0"/>
              </a:rPr>
              <a:t>º</a:t>
            </a:r>
            <a:r>
              <a:rPr lang="cs-CZ" sz="2400" dirty="0" smtClean="0">
                <a:cs typeface="Arial" charset="0"/>
              </a:rPr>
              <a:t>C,  30 </a:t>
            </a:r>
            <a:r>
              <a:rPr lang="cs-CZ" sz="2400" dirty="0">
                <a:cs typeface="Arial" charset="0"/>
              </a:rPr>
              <a:t>min.)</a:t>
            </a:r>
            <a:endParaRPr lang="en-US" sz="2400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400" b="1" dirty="0" err="1" smtClean="0"/>
              <a:t>hodnocení:</a:t>
            </a:r>
            <a:r>
              <a:rPr lang="cs-CZ" sz="2400" dirty="0" err="1" smtClean="0"/>
              <a:t>vizuálně</a:t>
            </a:r>
            <a:r>
              <a:rPr lang="cs-CZ" sz="2400" b="1" dirty="0" smtClean="0"/>
              <a:t>,</a:t>
            </a:r>
            <a:r>
              <a:rPr lang="cs-CZ" sz="2400" dirty="0" smtClean="0"/>
              <a:t> denzitometrické </a:t>
            </a:r>
            <a:r>
              <a:rPr lang="cs-CZ" sz="2400" dirty="0" err="1" smtClean="0"/>
              <a:t>scanování</a:t>
            </a:r>
            <a:r>
              <a:rPr lang="cs-CZ" sz="2400" dirty="0" smtClean="0"/>
              <a:t> během 2 hod. od dokončení gelu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400" b="1" dirty="0" err="1" smtClean="0"/>
              <a:t>vzorky</a:t>
            </a:r>
            <a:r>
              <a:rPr lang="cs-CZ" sz="2400" dirty="0" err="1" smtClean="0"/>
              <a:t>:séra</a:t>
            </a:r>
            <a:endParaRPr lang="cs-CZ" sz="2400" dirty="0"/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b="1" smtClean="0"/>
              <a:t>nosné médium</a:t>
            </a:r>
            <a:r>
              <a:rPr lang="cs-CZ" smtClean="0"/>
              <a:t>: agarózový gel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b="1" smtClean="0"/>
              <a:t>Separace izoenzymů</a:t>
            </a:r>
            <a:r>
              <a:rPr lang="cs-CZ" smtClean="0"/>
              <a:t>: pomocí neuraminidázy 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vizualizace</a:t>
            </a:r>
            <a:r>
              <a:rPr lang="cs-CZ" smtClean="0"/>
              <a:t>:pomocí specifického substrátu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hodnocení:</a:t>
            </a:r>
            <a:r>
              <a:rPr lang="cs-CZ" smtClean="0"/>
              <a:t> vizuálně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vzorky:</a:t>
            </a:r>
            <a:r>
              <a:rPr lang="cs-CZ" smtClean="0"/>
              <a:t>séra</a:t>
            </a:r>
          </a:p>
          <a:p>
            <a:endParaRPr lang="cs-CZ" smtClean="0"/>
          </a:p>
        </p:txBody>
      </p:sp>
      <p:sp>
        <p:nvSpPr>
          <p:cNvPr id="65538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cs-CZ" b="1" smtClean="0"/>
              <a:t>       G 26 – ALP ISO</a:t>
            </a:r>
            <a:r>
              <a:rPr lang="cs-CZ" b="1" smtClean="0">
                <a:cs typeface="Arial" charset="0"/>
              </a:rPr>
              <a:t> </a:t>
            </a:r>
            <a:r>
              <a:rPr lang="cs-CZ" b="1" smtClean="0"/>
              <a:t>(Interlab)</a:t>
            </a:r>
            <a:endParaRPr 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268413"/>
            <a:ext cx="355917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988" y="3284538"/>
            <a:ext cx="3959226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1738" y="3284538"/>
            <a:ext cx="27717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-27610" y="0"/>
            <a:ext cx="9171609" cy="1838325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3600" smtClean="0">
                <a:cs typeface="Arial" charset="0"/>
              </a:rPr>
              <a:t/>
            </a:r>
            <a:br>
              <a:rPr lang="cs-CZ" sz="3600" smtClean="0">
                <a:cs typeface="Arial" charset="0"/>
              </a:rPr>
            </a:br>
            <a:r>
              <a:rPr lang="cs-CZ" sz="3600" smtClean="0">
                <a:cs typeface="Arial" charset="0"/>
              </a:rPr>
              <a:t> </a:t>
            </a:r>
            <a:r>
              <a:rPr lang="cs-CZ" sz="3600" b="1" smtClean="0">
                <a:cs typeface="Arial" charset="0"/>
              </a:rPr>
              <a:t>HYDRAGEL 3,6,9 CSF ISOFOCUSING (SEBIA)</a:t>
            </a:r>
            <a:r>
              <a:rPr lang="cs-CZ" sz="4000" b="1" smtClean="0">
                <a:cs typeface="Arial" charset="0"/>
              </a:rPr>
              <a:t/>
            </a:r>
            <a:br>
              <a:rPr lang="cs-CZ" sz="4000" b="1" smtClean="0">
                <a:cs typeface="Arial" charset="0"/>
              </a:rPr>
            </a:br>
            <a:endParaRPr lang="cs-CZ" sz="4000" b="1" smtClean="0">
              <a:cs typeface="Arial" charset="0"/>
            </a:endParaRP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smtClean="0"/>
              <a:t>metoda zahrnuje </a:t>
            </a:r>
            <a:r>
              <a:rPr lang="cs-CZ" sz="2400" b="1" smtClean="0"/>
              <a:t>izoelektrofokusaci </a:t>
            </a:r>
            <a:r>
              <a:rPr lang="cs-CZ" sz="2400" smtClean="0"/>
              <a:t>na agarózovém gelu – 10g/l,</a:t>
            </a:r>
            <a:r>
              <a:rPr lang="cs-CZ" sz="2400" b="1" smtClean="0"/>
              <a:t>s</a:t>
            </a:r>
            <a:r>
              <a:rPr lang="cs-CZ" sz="2400" smtClean="0"/>
              <a:t> </a:t>
            </a:r>
            <a:r>
              <a:rPr lang="cs-CZ" sz="2400" b="1" smtClean="0"/>
              <a:t>následovanou immunofixací s anti-Ig G antisérem </a:t>
            </a:r>
            <a:r>
              <a:rPr lang="cs-CZ" sz="2400" smtClean="0"/>
              <a:t>značeným enzymem (peroxidáza, 100x vyšší citlivost).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smtClean="0"/>
              <a:t>Vzorky CSF a séra od téhož pacienta jsou pak vizuálně porovnány.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smtClean="0"/>
              <a:t>Do roztoku pro přípravu gelu se přidávají 2-2.5%  </a:t>
            </a:r>
            <a:r>
              <a:rPr lang="cs-CZ" sz="2400" u="sng" smtClean="0"/>
              <a:t>amfolyty</a:t>
            </a:r>
            <a:r>
              <a:rPr lang="cs-CZ" sz="2400" smtClean="0"/>
              <a:t>. Jedná se o směs nízkomolekulárních oligoamino-oligokarboxylových kyselin, které mají rozdílné pI hodnoty.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b="1" smtClean="0"/>
              <a:t>lineární gradient pH (</a:t>
            </a:r>
            <a:r>
              <a:rPr lang="cs-CZ" sz="2400" smtClean="0"/>
              <a:t>v rozmezí pH 3-10) s nejnižší hodnotou pH při anodě a nejvyšší při katodě.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Nadpis 4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cs-CZ" b="1" smtClean="0"/>
              <a:t/>
            </a:r>
            <a:br>
              <a:rPr lang="cs-CZ" b="1" smtClean="0"/>
            </a:br>
            <a:r>
              <a:rPr lang="cs-CZ" b="1" smtClean="0"/>
              <a:t>SAS – </a:t>
            </a:r>
            <a:r>
              <a:rPr lang="cs-CZ" b="1" smtClean="0">
                <a:cs typeface="Arial" charset="0"/>
              </a:rPr>
              <a:t>IgG IFE </a:t>
            </a:r>
            <a:r>
              <a:rPr lang="cs-CZ" b="1" smtClean="0"/>
              <a:t>(HELENA)</a:t>
            </a:r>
            <a:r>
              <a:rPr lang="cs-CZ" smtClean="0"/>
              <a:t/>
            </a:r>
            <a:br>
              <a:rPr lang="cs-CZ" smtClean="0"/>
            </a:br>
            <a:endParaRPr lang="cs-CZ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400" dirty="0"/>
              <a:t>metoda zahrnuje </a:t>
            </a:r>
            <a:r>
              <a:rPr lang="cs-CZ" sz="2400" b="1" dirty="0" err="1"/>
              <a:t>izoelektrofokusaci</a:t>
            </a:r>
            <a:r>
              <a:rPr lang="cs-CZ" sz="2400" b="1" dirty="0"/>
              <a:t> </a:t>
            </a:r>
            <a:r>
              <a:rPr lang="cs-CZ" sz="2400" dirty="0"/>
              <a:t>na </a:t>
            </a:r>
            <a:r>
              <a:rPr lang="cs-CZ" sz="2400" dirty="0" err="1"/>
              <a:t>agarózovém</a:t>
            </a:r>
            <a:r>
              <a:rPr lang="cs-CZ" sz="2400" dirty="0"/>
              <a:t> gelu </a:t>
            </a:r>
            <a:r>
              <a:rPr lang="cs-CZ" sz="2400" dirty="0" smtClean="0"/>
              <a:t>s </a:t>
            </a:r>
            <a:r>
              <a:rPr lang="cs-CZ" sz="2400" b="1" dirty="0" smtClean="0"/>
              <a:t> </a:t>
            </a:r>
            <a:r>
              <a:rPr lang="cs-CZ" sz="2400" b="1" dirty="0"/>
              <a:t>gradient pH </a:t>
            </a:r>
            <a:r>
              <a:rPr lang="cs-CZ" sz="2400" dirty="0" smtClean="0"/>
              <a:t>v </a:t>
            </a:r>
            <a:r>
              <a:rPr lang="cs-CZ" sz="2400" dirty="0"/>
              <a:t>rozmezí pH </a:t>
            </a:r>
            <a:r>
              <a:rPr lang="cs-CZ" sz="2400" dirty="0" smtClean="0"/>
              <a:t>3-10.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400" dirty="0" smtClean="0"/>
              <a:t>Proteiny jsou poté </a:t>
            </a:r>
            <a:r>
              <a:rPr lang="cs-CZ" sz="2400" b="1" dirty="0" smtClean="0"/>
              <a:t>přeneseny na nitrocelulózu </a:t>
            </a:r>
            <a:r>
              <a:rPr lang="cs-CZ" sz="2400" dirty="0" smtClean="0"/>
              <a:t>a poté </a:t>
            </a:r>
            <a:r>
              <a:rPr lang="cs-CZ" sz="2400" b="1" dirty="0" smtClean="0"/>
              <a:t>následuje </a:t>
            </a:r>
            <a:r>
              <a:rPr lang="cs-CZ" sz="2400" b="1" dirty="0" err="1" smtClean="0"/>
              <a:t>immunofixace</a:t>
            </a:r>
            <a:r>
              <a:rPr lang="cs-CZ" sz="2400" b="1" dirty="0" smtClean="0"/>
              <a:t> </a:t>
            </a:r>
            <a:r>
              <a:rPr lang="cs-CZ" sz="2400" b="1" dirty="0"/>
              <a:t>s anti-</a:t>
            </a:r>
            <a:r>
              <a:rPr lang="cs-CZ" sz="2400" b="1" dirty="0" err="1"/>
              <a:t>Ig</a:t>
            </a:r>
            <a:r>
              <a:rPr lang="cs-CZ" sz="2400" b="1" dirty="0"/>
              <a:t> G antisérem </a:t>
            </a:r>
            <a:r>
              <a:rPr lang="cs-CZ" sz="2400" dirty="0"/>
              <a:t>značeným enzymem (</a:t>
            </a:r>
            <a:r>
              <a:rPr lang="cs-CZ" sz="2400" dirty="0" smtClean="0"/>
              <a:t>peroxidáza) </a:t>
            </a:r>
            <a:endParaRPr lang="cs-CZ" sz="2400" dirty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400" dirty="0"/>
              <a:t>Vzorky CSF a séra od téhož pacienta jsou pak vizuálně porovnány. </a:t>
            </a:r>
            <a:r>
              <a:rPr lang="cs-CZ" sz="2400" dirty="0" smtClean="0"/>
              <a:t> </a:t>
            </a:r>
            <a:endParaRPr lang="cs-CZ" sz="2400" dirty="0"/>
          </a:p>
          <a:p>
            <a:pPr>
              <a:defRPr/>
            </a:pPr>
            <a:endParaRPr lang="cs-CZ" dirty="0"/>
          </a:p>
        </p:txBody>
      </p:sp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292600"/>
            <a:ext cx="288131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4305300"/>
            <a:ext cx="2916237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92600"/>
            <a:ext cx="29876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03605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endParaRPr lang="cs-CZ" smtClean="0"/>
          </a:p>
        </p:txBody>
      </p:sp>
      <p:pic>
        <p:nvPicPr>
          <p:cNvPr id="706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897188"/>
            <a:ext cx="45370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859338" y="2852738"/>
            <a:ext cx="4105275" cy="3960812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0" y="188640"/>
            <a:ext cx="9108504" cy="2428875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4" descr="260px-Oligoklon%C3%A1ln%C3%AD_p%C3%A1sy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38250" y="2933700"/>
            <a:ext cx="2476500" cy="1857375"/>
          </a:xfrm>
        </p:spPr>
      </p:pic>
      <p:sp>
        <p:nvSpPr>
          <p:cNvPr id="199683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40200" y="476250"/>
            <a:ext cx="5003800" cy="59769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 smtClean="0"/>
              <a:t>Základní typy :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b="1" smtClean="0"/>
              <a:t>Typ 1</a:t>
            </a:r>
            <a:r>
              <a:rPr lang="cs-CZ" sz="1800" smtClean="0"/>
              <a:t> – v séru i v moku pouze polyklonální IgG – normální nález; </a:t>
            </a:r>
            <a:endParaRPr lang="cs-CZ" sz="1800" b="1" smtClean="0"/>
          </a:p>
          <a:p>
            <a:pPr eaLnBrk="1" hangingPunct="1">
              <a:lnSpc>
                <a:spcPct val="80000"/>
              </a:lnSpc>
            </a:pPr>
            <a:r>
              <a:rPr lang="cs-CZ" sz="1800" b="1" smtClean="0"/>
              <a:t>Typ 2</a:t>
            </a:r>
            <a:r>
              <a:rPr lang="cs-CZ" sz="1800" smtClean="0"/>
              <a:t> – oligoklonální proužky pouze v likvoru – lokální syntéza IgG (např. u </a:t>
            </a:r>
            <a:r>
              <a:rPr lang="cs-CZ" sz="1800" smtClean="0">
                <a:hlinkClick r:id="rId3" tooltip="Roztroušená skleróza"/>
              </a:rPr>
              <a:t>roztroušené sklerózy</a:t>
            </a:r>
            <a:r>
              <a:rPr lang="cs-CZ" sz="1800" smtClean="0"/>
              <a:t>); </a:t>
            </a:r>
            <a:endParaRPr lang="cs-CZ" sz="1800" b="1" smtClean="0"/>
          </a:p>
          <a:p>
            <a:pPr eaLnBrk="1" hangingPunct="1">
              <a:lnSpc>
                <a:spcPct val="80000"/>
              </a:lnSpc>
            </a:pPr>
            <a:r>
              <a:rPr lang="cs-CZ" sz="1800" b="1" smtClean="0"/>
              <a:t>Typ 3</a:t>
            </a:r>
            <a:r>
              <a:rPr lang="cs-CZ" sz="1800" smtClean="0"/>
              <a:t> – oligoklonální proužky v likvoru a další oligoklonální proužky v likvoru i v séru – lokální syntéza IgG a produkce protilátek v organismu (např. chronická infekce CNS, roztroušená skleróza); </a:t>
            </a:r>
            <a:endParaRPr lang="cs-CZ" sz="1800" b="1" smtClean="0"/>
          </a:p>
          <a:p>
            <a:pPr eaLnBrk="1" hangingPunct="1">
              <a:lnSpc>
                <a:spcPct val="80000"/>
              </a:lnSpc>
            </a:pPr>
            <a:r>
              <a:rPr lang="cs-CZ" sz="1800" b="1" smtClean="0"/>
              <a:t>Typ 4</a:t>
            </a:r>
            <a:r>
              <a:rPr lang="cs-CZ" sz="1800" smtClean="0"/>
              <a:t> – identické oligoklonální proužky v séru i moku (tzv. „zrcadlový“ obraz proužků v  séru a v likvoru – dochází k průniku protilátek z krve do likvoru) – systémová imunitní aktivace bez lokální syntézy IgG v CNS; </a:t>
            </a:r>
            <a:endParaRPr lang="cs-CZ" sz="1800" b="1" smtClean="0"/>
          </a:p>
          <a:p>
            <a:pPr eaLnBrk="1" hangingPunct="1">
              <a:lnSpc>
                <a:spcPct val="80000"/>
              </a:lnSpc>
            </a:pPr>
            <a:r>
              <a:rPr lang="cs-CZ" sz="1800" b="1" smtClean="0"/>
              <a:t>Typ 5</a:t>
            </a:r>
            <a:r>
              <a:rPr lang="cs-CZ" sz="1800" smtClean="0"/>
              <a:t> – identické monoklonální proužky v séru i moku v krátkém úseku pH gradientu, jde o přítomnost monoklonálního paraproteinu v likvoru sérového původu (</a:t>
            </a:r>
            <a:r>
              <a:rPr lang="cs-CZ" sz="1800" smtClean="0">
                <a:hlinkClick r:id="rId4" tooltip="Myelom"/>
              </a:rPr>
              <a:t>myelom</a:t>
            </a:r>
            <a:r>
              <a:rPr lang="cs-CZ" sz="1800" smtClean="0"/>
              <a:t>, </a:t>
            </a:r>
            <a:r>
              <a:rPr lang="cs-CZ" sz="1800" smtClean="0">
                <a:hlinkClick r:id="rId5" tooltip="Monoklonální gamapatie (stránka neexistuje)"/>
              </a:rPr>
              <a:t>monoklonální gamapatie</a:t>
            </a:r>
            <a:r>
              <a:rPr lang="cs-CZ" sz="1800" smtClean="0"/>
              <a:t>)</a:t>
            </a:r>
          </a:p>
        </p:txBody>
      </p:sp>
      <p:pic>
        <p:nvPicPr>
          <p:cNvPr id="199684" name="Picture 7" descr="260px-Oligoklon%C3%A1ln%C3%AD_p%C3%A1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36734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5596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cs-CZ" sz="4800" b="1" smtClean="0"/>
              <a:t>Interlab (Italie)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b="1" smtClean="0"/>
              <a:t>Interlab G26 </a:t>
            </a:r>
            <a:endParaRPr lang="cs-CZ" smtClean="0"/>
          </a:p>
          <a:p>
            <a:pPr marL="0" indent="0"/>
            <a:r>
              <a:rPr lang="cs-CZ" smtClean="0"/>
              <a:t> </a:t>
            </a:r>
            <a:r>
              <a:rPr lang="cs-CZ" altLang="en-US" smtClean="0"/>
              <a:t>26 (39) SPE vzorků na gel</a:t>
            </a:r>
          </a:p>
          <a:p>
            <a:pPr marL="0" indent="0"/>
            <a:r>
              <a:rPr lang="cs-CZ" altLang="en-US" smtClean="0"/>
              <a:t> Kapacita: 117 SPE / hod.</a:t>
            </a:r>
          </a:p>
          <a:p>
            <a:pPr marL="0" indent="0">
              <a:buFontTx/>
              <a:buNone/>
            </a:pPr>
            <a:r>
              <a:rPr lang="cs-CZ" altLang="en-US" smtClean="0"/>
              <a:t>Plně automatizovaný systém pro SPE, využívá primární zkumavky s čárovým kódem</a:t>
            </a:r>
          </a:p>
          <a:p>
            <a:pPr marL="0" indent="0">
              <a:buFontTx/>
              <a:buNone/>
            </a:pPr>
            <a:r>
              <a:rPr lang="cs-CZ" smtClean="0"/>
              <a:t>Pro vyhodnocení: scaner (software Elfolab)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8477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2492375"/>
            <a:ext cx="22574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84313"/>
            <a:ext cx="6762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708275"/>
            <a:ext cx="24479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Text Box 9"/>
          <p:cNvSpPr txBox="1">
            <a:spLocks noChangeArrowheads="1"/>
          </p:cNvSpPr>
          <p:nvPr/>
        </p:nvSpPr>
        <p:spPr bwMode="auto">
          <a:xfrm>
            <a:off x="1692275" y="2133600"/>
            <a:ext cx="1924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/>
              <a:t>Imunofixace séra</a:t>
            </a:r>
          </a:p>
        </p:txBody>
      </p:sp>
      <p:sp>
        <p:nvSpPr>
          <p:cNvPr id="71686" name="Text Box 10"/>
          <p:cNvSpPr txBox="1">
            <a:spLocks noChangeArrowheads="1"/>
          </p:cNvSpPr>
          <p:nvPr/>
        </p:nvSpPr>
        <p:spPr bwMode="auto">
          <a:xfrm>
            <a:off x="6011863" y="2276475"/>
            <a:ext cx="1924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/>
              <a:t>Imunofixace séra</a:t>
            </a:r>
          </a:p>
        </p:txBody>
      </p:sp>
      <p:sp>
        <p:nvSpPr>
          <p:cNvPr id="71687" name="Line 11"/>
          <p:cNvSpPr>
            <a:spLocks noChangeShapeType="1"/>
          </p:cNvSpPr>
          <p:nvPr/>
        </p:nvSpPr>
        <p:spPr bwMode="auto">
          <a:xfrm>
            <a:off x="2195513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1688" name="Line 12"/>
          <p:cNvSpPr>
            <a:spLocks noChangeShapeType="1"/>
          </p:cNvSpPr>
          <p:nvPr/>
        </p:nvSpPr>
        <p:spPr bwMode="auto">
          <a:xfrm>
            <a:off x="3563938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1689" name="Line 13"/>
          <p:cNvSpPr>
            <a:spLocks noChangeShapeType="1"/>
          </p:cNvSpPr>
          <p:nvPr/>
        </p:nvSpPr>
        <p:spPr bwMode="auto">
          <a:xfrm>
            <a:off x="6588125" y="32845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1690" name="Line 14"/>
          <p:cNvSpPr>
            <a:spLocks noChangeShapeType="1"/>
          </p:cNvSpPr>
          <p:nvPr/>
        </p:nvSpPr>
        <p:spPr bwMode="auto">
          <a:xfrm>
            <a:off x="7956550" y="32845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1691" name="Line 15"/>
          <p:cNvSpPr>
            <a:spLocks noChangeShapeType="1"/>
          </p:cNvSpPr>
          <p:nvPr/>
        </p:nvSpPr>
        <p:spPr bwMode="auto">
          <a:xfrm>
            <a:off x="250825" y="29972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1692" name="Line 16"/>
          <p:cNvSpPr>
            <a:spLocks noChangeShapeType="1"/>
          </p:cNvSpPr>
          <p:nvPr/>
        </p:nvSpPr>
        <p:spPr bwMode="auto">
          <a:xfrm>
            <a:off x="4211638" y="28527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1693" name="Text Box 17"/>
          <p:cNvSpPr txBox="1">
            <a:spLocks noChangeArrowheads="1"/>
          </p:cNvSpPr>
          <p:nvPr/>
        </p:nvSpPr>
        <p:spPr bwMode="auto">
          <a:xfrm rot="-3582498">
            <a:off x="508794" y="1948657"/>
            <a:ext cx="717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/>
              <a:t>likvor</a:t>
            </a:r>
          </a:p>
        </p:txBody>
      </p:sp>
      <p:sp>
        <p:nvSpPr>
          <p:cNvPr id="71694" name="Text Box 18"/>
          <p:cNvSpPr txBox="1">
            <a:spLocks noChangeArrowheads="1"/>
          </p:cNvSpPr>
          <p:nvPr/>
        </p:nvSpPr>
        <p:spPr bwMode="auto">
          <a:xfrm rot="-4005782">
            <a:off x="1105694" y="1926432"/>
            <a:ext cx="819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/>
              <a:t>sérum</a:t>
            </a:r>
          </a:p>
        </p:txBody>
      </p:sp>
      <p:sp>
        <p:nvSpPr>
          <p:cNvPr id="71695" name="Text Box 19"/>
          <p:cNvSpPr txBox="1">
            <a:spLocks noChangeArrowheads="1"/>
          </p:cNvSpPr>
          <p:nvPr/>
        </p:nvSpPr>
        <p:spPr bwMode="auto">
          <a:xfrm>
            <a:off x="684213" y="549275"/>
            <a:ext cx="7416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Typ 5</a:t>
            </a:r>
            <a:r>
              <a:rPr lang="cs-CZ"/>
              <a:t> – identické monoklonální proužky v séru i likvoru v krátkém úseku pH gradientu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74638"/>
            <a:ext cx="9108504" cy="1143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b="1" dirty="0" smtClean="0"/>
              <a:t>Elektroforéza  bílkovin v sekretu – průkaz </a:t>
            </a:r>
            <a:r>
              <a:rPr lang="cs-CZ" sz="3200" b="1" dirty="0" err="1" smtClean="0"/>
              <a:t>likvorey</a:t>
            </a:r>
            <a:r>
              <a:rPr lang="cs-CZ" sz="3200" b="1" dirty="0" smtClean="0"/>
              <a:t> (SEBIA)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99592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/>
              <a:t>průkaz </a:t>
            </a:r>
            <a:r>
              <a:rPr lang="cs-CZ" sz="2400" b="1" dirty="0"/>
              <a:t>přítomnosti mozkomíšního moku 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likvorey</a:t>
            </a:r>
            <a:r>
              <a:rPr lang="cs-CZ" sz="2400" dirty="0" smtClean="0"/>
              <a:t>) provádíme </a:t>
            </a:r>
            <a:r>
              <a:rPr lang="cs-CZ" sz="2400" dirty="0"/>
              <a:t>v tekutině  z ucha, nosu, úst nebo z operační </a:t>
            </a:r>
            <a:r>
              <a:rPr lang="cs-CZ" sz="2400" dirty="0" smtClean="0"/>
              <a:t>rány</a:t>
            </a:r>
          </a:p>
          <a:p>
            <a:r>
              <a:rPr lang="cs-CZ" sz="2400" dirty="0"/>
              <a:t>n</a:t>
            </a:r>
            <a:r>
              <a:rPr lang="cs-CZ" sz="2400" dirty="0" smtClean="0"/>
              <a:t>ejčastěji </a:t>
            </a:r>
            <a:r>
              <a:rPr lang="cs-CZ" sz="2400" dirty="0"/>
              <a:t>se jedná o pacienty po úrazech, operacích nebo po komplikovaných infekčních zánětech centrálního nervového </a:t>
            </a:r>
            <a:r>
              <a:rPr lang="cs-CZ" sz="2400" dirty="0" smtClean="0"/>
              <a:t>systému</a:t>
            </a:r>
          </a:p>
          <a:p>
            <a:r>
              <a:rPr lang="cs-CZ" sz="2400" dirty="0"/>
              <a:t>d</a:t>
            </a:r>
            <a:r>
              <a:rPr lang="cs-CZ" sz="2400" dirty="0" smtClean="0"/>
              <a:t>říve </a:t>
            </a:r>
            <a:r>
              <a:rPr lang="cs-CZ" sz="2400" dirty="0"/>
              <a:t>se pro detekci </a:t>
            </a:r>
            <a:r>
              <a:rPr lang="cs-CZ" sz="2400" dirty="0" err="1"/>
              <a:t>likvorey</a:t>
            </a:r>
            <a:r>
              <a:rPr lang="cs-CZ" sz="2400" dirty="0"/>
              <a:t> využívalo stanovení glukózy nebo celkové </a:t>
            </a:r>
            <a:r>
              <a:rPr lang="cs-CZ" sz="2400" dirty="0" smtClean="0"/>
              <a:t>bílkoviny </a:t>
            </a:r>
          </a:p>
          <a:p>
            <a:r>
              <a:rPr lang="cs-CZ" sz="2400" dirty="0"/>
              <a:t>m</a:t>
            </a:r>
            <a:r>
              <a:rPr lang="cs-CZ" sz="2400" dirty="0" smtClean="0"/>
              <a:t>ezi specifické </a:t>
            </a:r>
            <a:r>
              <a:rPr lang="cs-CZ" sz="2400" dirty="0" err="1" smtClean="0"/>
              <a:t>markery</a:t>
            </a:r>
            <a:r>
              <a:rPr lang="cs-CZ" sz="2400" dirty="0" smtClean="0"/>
              <a:t> elektroforetické stanovení  </a:t>
            </a:r>
            <a:r>
              <a:rPr lang="cs-CZ" sz="2400" b="1" dirty="0" smtClean="0"/>
              <a:t>beta 2 transferin</a:t>
            </a:r>
            <a:endParaRPr lang="cs-CZ" sz="24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690542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HYDRAGEL </a:t>
            </a:r>
            <a:r>
              <a:rPr lang="cs-CZ" sz="2400" b="1" dirty="0"/>
              <a:t>6 </a:t>
            </a:r>
            <a:r>
              <a:rPr lang="el-GR" sz="2400" b="1" dirty="0">
                <a:cs typeface="Arial"/>
              </a:rPr>
              <a:t>β</a:t>
            </a:r>
            <a:r>
              <a:rPr lang="cs-CZ" sz="2400" b="1" dirty="0"/>
              <a:t>2 TRANSFERRIN (</a:t>
            </a:r>
            <a:r>
              <a:rPr lang="cs-CZ" sz="2400" b="1" dirty="0" smtClean="0"/>
              <a:t>SEBIA)</a:t>
            </a:r>
            <a:r>
              <a:rPr lang="cs-CZ" sz="4000" b="1" dirty="0"/>
              <a:t/>
            </a:r>
            <a:br>
              <a:rPr lang="cs-CZ" sz="4000" b="1" dirty="0"/>
            </a:br>
            <a:endParaRPr lang="cs-CZ" sz="4000" b="1" dirty="0" smtClean="0">
              <a:cs typeface="Arial" charset="0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b="1" dirty="0" smtClean="0"/>
              <a:t>Princip</a:t>
            </a:r>
            <a:r>
              <a:rPr lang="cs-CZ" sz="2400" b="1" dirty="0"/>
              <a:t>: </a:t>
            </a:r>
            <a:r>
              <a:rPr lang="cs-CZ" sz="2400" dirty="0"/>
              <a:t>elektroforéza s následnou </a:t>
            </a:r>
            <a:r>
              <a:rPr lang="cs-CZ" sz="2400" dirty="0" err="1" smtClean="0"/>
              <a:t>imunofixací</a:t>
            </a:r>
            <a:r>
              <a:rPr lang="cs-CZ" sz="2400" dirty="0"/>
              <a:t> s ANTI-Transferin –PER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400" b="1" dirty="0" smtClean="0"/>
              <a:t>množství vzorku</a:t>
            </a:r>
            <a:r>
              <a:rPr lang="cs-CZ" sz="2400" dirty="0" smtClean="0"/>
              <a:t>: 10 </a:t>
            </a:r>
            <a:r>
              <a:rPr lang="en-US" sz="2400" dirty="0" smtClean="0">
                <a:cs typeface="Arial" charset="0"/>
              </a:rPr>
              <a:t>µ</a:t>
            </a:r>
            <a:r>
              <a:rPr lang="cs-CZ" sz="2400" dirty="0" smtClean="0">
                <a:cs typeface="Arial" charset="0"/>
              </a:rPr>
              <a:t>l bez předchozí úpravy, zároveň analýza séra pacienta (kontaminace příměsí krve)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400" b="1" dirty="0" smtClean="0"/>
              <a:t>stabilita:  </a:t>
            </a:r>
            <a:r>
              <a:rPr lang="cs-CZ" sz="2400" dirty="0" smtClean="0"/>
              <a:t>při</a:t>
            </a:r>
            <a:r>
              <a:rPr lang="cs-CZ" sz="2400" b="1" dirty="0" smtClean="0"/>
              <a:t> </a:t>
            </a:r>
            <a:r>
              <a:rPr lang="cs-CZ" sz="2400" dirty="0" smtClean="0"/>
              <a:t>2 </a:t>
            </a:r>
            <a:r>
              <a:rPr lang="cs-CZ" sz="2400" dirty="0"/>
              <a:t>až 8 °</a:t>
            </a:r>
            <a:r>
              <a:rPr lang="cs-CZ" sz="2400" dirty="0" smtClean="0"/>
              <a:t>C 1 týden</a:t>
            </a:r>
            <a:endParaRPr lang="cs-CZ" sz="2400" dirty="0"/>
          </a:p>
          <a:p>
            <a:pPr eaLnBrk="1" hangingPunct="1">
              <a:buFont typeface="Wingdings" pitchFamily="2" charset="2"/>
              <a:buChar char="§"/>
            </a:pPr>
            <a:r>
              <a:rPr lang="cs-CZ" sz="2400" b="1" dirty="0" smtClean="0">
                <a:cs typeface="Arial" charset="0"/>
              </a:rPr>
              <a:t>doba </a:t>
            </a:r>
            <a:r>
              <a:rPr lang="cs-CZ" sz="2400" b="1" dirty="0">
                <a:cs typeface="Arial" charset="0"/>
              </a:rPr>
              <a:t>analýzy: </a:t>
            </a:r>
            <a:r>
              <a:rPr lang="cs-CZ" sz="2400" b="1" dirty="0" smtClean="0">
                <a:cs typeface="Arial" charset="0"/>
              </a:rPr>
              <a:t>2,5  </a:t>
            </a:r>
            <a:r>
              <a:rPr lang="cs-CZ" sz="2400" b="1" dirty="0">
                <a:cs typeface="Arial" charset="0"/>
              </a:rPr>
              <a:t>hod</a:t>
            </a:r>
            <a:r>
              <a:rPr lang="cs-CZ" sz="2400" b="1" dirty="0" smtClean="0">
                <a:cs typeface="Arial" charset="0"/>
              </a:rPr>
              <a:t>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400" b="1" dirty="0" smtClean="0">
                <a:cs typeface="Arial" charset="0"/>
              </a:rPr>
              <a:t>mez </a:t>
            </a:r>
            <a:r>
              <a:rPr lang="cs-CZ" sz="2400" b="1" dirty="0">
                <a:cs typeface="Arial" charset="0"/>
              </a:rPr>
              <a:t>detekce: </a:t>
            </a:r>
            <a:r>
              <a:rPr lang="cs-CZ" sz="2400" b="1" dirty="0" smtClean="0">
                <a:cs typeface="Arial" charset="0"/>
              </a:rPr>
              <a:t>80-100 </a:t>
            </a:r>
            <a:r>
              <a:rPr lang="cs-CZ" sz="2400" b="1" dirty="0" smtClean="0">
                <a:cs typeface="Arial"/>
              </a:rPr>
              <a:t>µg/l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400" b="1" dirty="0" smtClean="0">
                <a:cs typeface="Arial" charset="0"/>
              </a:rPr>
              <a:t>vyhodnocení</a:t>
            </a:r>
            <a:r>
              <a:rPr lang="cs-CZ" sz="2400" b="1" dirty="0">
                <a:cs typeface="Arial" charset="0"/>
              </a:rPr>
              <a:t>: </a:t>
            </a:r>
            <a:endParaRPr lang="cs-CZ" sz="2400" b="1" dirty="0" smtClean="0">
              <a:cs typeface="Arial" charset="0"/>
            </a:endParaRPr>
          </a:p>
          <a:p>
            <a:pPr marL="0" indent="0" eaLnBrk="1" hangingPunct="1">
              <a:buNone/>
            </a:pPr>
            <a:r>
              <a:rPr lang="cs-CZ" sz="2400" dirty="0" smtClean="0">
                <a:cs typeface="Arial" charset="0"/>
              </a:rPr>
              <a:t>kvalitativní, </a:t>
            </a:r>
            <a:r>
              <a:rPr lang="cs-CZ" sz="2400" dirty="0" smtClean="0"/>
              <a:t>kvantitativní</a:t>
            </a:r>
          </a:p>
          <a:p>
            <a:pPr eaLnBrk="1" hangingPunct="1">
              <a:buFontTx/>
              <a:buNone/>
            </a:pPr>
            <a:endParaRPr lang="cs-CZ" sz="2400" b="1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863" y="4178892"/>
            <a:ext cx="3675137" cy="267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84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5" y="1372369"/>
            <a:ext cx="9715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44" y="1951285"/>
            <a:ext cx="43434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ál 10"/>
          <p:cNvSpPr/>
          <p:nvPr/>
        </p:nvSpPr>
        <p:spPr>
          <a:xfrm>
            <a:off x="33144" y="3053771"/>
            <a:ext cx="1730544" cy="719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se šipkou 12"/>
          <p:cNvCxnSpPr/>
          <p:nvPr/>
        </p:nvCxnSpPr>
        <p:spPr>
          <a:xfrm flipH="1" flipV="1">
            <a:off x="1420431" y="3225054"/>
            <a:ext cx="3799641" cy="8520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H="1" flipV="1">
            <a:off x="1420431" y="3547283"/>
            <a:ext cx="4231689" cy="8986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ál 34"/>
          <p:cNvSpPr/>
          <p:nvPr/>
        </p:nvSpPr>
        <p:spPr>
          <a:xfrm>
            <a:off x="6248640" y="2924944"/>
            <a:ext cx="2571324" cy="10716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6166150" y="1619117"/>
                <a:ext cx="2736305" cy="215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400" b="1" dirty="0" smtClean="0"/>
                  <a:t>Frakce </a:t>
                </a:r>
              </a:p>
              <a:p>
                <a:pPr algn="ctr"/>
                <a:endParaRPr lang="cs-CZ" b="1" dirty="0" smtClean="0"/>
              </a:p>
              <a:p>
                <a:pPr algn="ctr"/>
                <a:r>
                  <a:rPr lang="cs-CZ" b="1" dirty="0" smtClean="0"/>
                  <a:t>2 - </a:t>
                </a:r>
                <a:r>
                  <a:rPr lang="cs-CZ" b="1" dirty="0" err="1" smtClean="0"/>
                  <a:t>sialo</a:t>
                </a:r>
                <a:r>
                  <a:rPr lang="cs-CZ" b="1" dirty="0" smtClean="0"/>
                  <a:t> =  9,7 %</a:t>
                </a:r>
              </a:p>
              <a:p>
                <a:pPr algn="ctr"/>
                <a:r>
                  <a:rPr lang="cs-CZ" b="1" dirty="0" smtClean="0"/>
                  <a:t>O - </a:t>
                </a:r>
                <a:r>
                  <a:rPr lang="cs-CZ" b="1" dirty="0" err="1" smtClean="0"/>
                  <a:t>sialo</a:t>
                </a:r>
                <a:r>
                  <a:rPr lang="cs-CZ" b="1" dirty="0" smtClean="0"/>
                  <a:t> = 14,4 %</a:t>
                </a:r>
              </a:p>
              <a:p>
                <a:endParaRPr lang="cs-C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>
                          <a:latin typeface="Cambria Math"/>
                        </a:rPr>
                        <m:t>𝑹</m:t>
                      </m:r>
                      <m:r>
                        <a:rPr lang="cs-CZ" sz="20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latin typeface="Cambria Math"/>
                            </a:rPr>
                            <m:t>𝑶</m:t>
                          </m:r>
                          <m:r>
                            <a:rPr lang="cs-CZ" sz="2000" b="1" i="1">
                              <a:latin typeface="Cambria Math"/>
                            </a:rPr>
                            <m:t>−</m:t>
                          </m:r>
                          <m:r>
                            <a:rPr lang="cs-CZ" sz="2000" b="1" i="1">
                              <a:latin typeface="Cambria Math"/>
                            </a:rPr>
                            <m:t>𝒔𝒊𝒂𝒍𝒐</m:t>
                          </m:r>
                        </m:num>
                        <m:den>
                          <m:r>
                            <a:rPr lang="cs-CZ" sz="2000" b="1" i="1">
                              <a:latin typeface="Cambria Math"/>
                            </a:rPr>
                            <m:t>𝟐</m:t>
                          </m:r>
                          <m:r>
                            <a:rPr lang="cs-CZ" sz="2000" b="1" i="1">
                              <a:latin typeface="Cambria Math"/>
                            </a:rPr>
                            <m:t>−</m:t>
                          </m:r>
                          <m:r>
                            <a:rPr lang="cs-CZ" sz="2000" b="1" i="1">
                              <a:latin typeface="Cambria Math"/>
                            </a:rPr>
                            <m:t>𝒔𝒊𝒂𝒍𝒐</m:t>
                          </m:r>
                        </m:den>
                      </m:f>
                      <m:r>
                        <a:rPr lang="cs-CZ" sz="2000" b="1" i="1">
                          <a:latin typeface="Cambria Math"/>
                        </a:rPr>
                        <m:t>=</m:t>
                      </m:r>
                      <m:r>
                        <a:rPr lang="cs-CZ" sz="2000" b="1" i="1">
                          <a:latin typeface="Cambria Math"/>
                        </a:rPr>
                        <m:t>𝟏</m:t>
                      </m:r>
                      <m:r>
                        <a:rPr lang="cs-CZ" sz="2000" b="1" i="1">
                          <a:latin typeface="Cambria Math"/>
                        </a:rPr>
                        <m:t>,</m:t>
                      </m:r>
                      <m:r>
                        <a:rPr lang="cs-CZ" sz="2000" b="1" i="1">
                          <a:latin typeface="Cambria Math"/>
                        </a:rPr>
                        <m:t>𝟒𝟖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150" y="1619117"/>
                <a:ext cx="2736305" cy="2154244"/>
              </a:xfrm>
              <a:prstGeom prst="rect">
                <a:avLst/>
              </a:prstGeom>
              <a:blipFill rotWithShape="1">
                <a:blip r:embed="rId5"/>
                <a:stretch>
                  <a:fillRect t="-19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33144" y="143280"/>
            <a:ext cx="9144000" cy="1143000"/>
          </a:xfrm>
          <a:prstGeom prst="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>Kvantitativní hodnocení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endParaRPr lang="cs-CZ" sz="4000" b="1" dirty="0" smtClean="0">
              <a:cs typeface="Arial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1" y="3055852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2-sialo</a:t>
            </a:r>
          </a:p>
          <a:p>
            <a:r>
              <a:rPr lang="cs-CZ" dirty="0" smtClean="0"/>
              <a:t>0-sialo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1043850" y="322505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26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Hodnocení</a:t>
            </a:r>
            <a:endParaRPr lang="cs-CZ" sz="28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505159"/>
              </p:ext>
            </p:extLst>
          </p:nvPr>
        </p:nvGraphicFramePr>
        <p:xfrm>
          <a:off x="323528" y="1700807"/>
          <a:ext cx="8640961" cy="4568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0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6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poměr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vzorek sekretu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vzorek  séra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hodnocení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asialo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cs-CZ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disialo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-transferin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&gt; 1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analýza není požadována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pozitivní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8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solidFill>
                            <a:schemeClr val="tx1"/>
                          </a:solidFill>
                          <a:effectLst/>
                        </a:rPr>
                        <a:t>asialo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cs-CZ" sz="1800" b="1" dirty="0" err="1">
                          <a:solidFill>
                            <a:schemeClr val="tx1"/>
                          </a:solidFill>
                          <a:effectLst/>
                        </a:rPr>
                        <a:t>disialo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 -transferin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≤ 1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poměr </a:t>
                      </a:r>
                      <a:r>
                        <a:rPr lang="cs-CZ" sz="1800" dirty="0" err="1">
                          <a:effectLst/>
                        </a:rPr>
                        <a:t>asialo</a:t>
                      </a:r>
                      <a:r>
                        <a:rPr lang="cs-CZ" sz="1800" dirty="0">
                          <a:effectLst/>
                        </a:rPr>
                        <a:t>/</a:t>
                      </a:r>
                      <a:r>
                        <a:rPr lang="cs-CZ" sz="1800" dirty="0" err="1">
                          <a:effectLst/>
                        </a:rPr>
                        <a:t>disialo</a:t>
                      </a:r>
                      <a:r>
                        <a:rPr lang="cs-CZ" sz="1800" dirty="0">
                          <a:effectLst/>
                        </a:rPr>
                        <a:t> –transferin ze séra ≥ poměr </a:t>
                      </a:r>
                      <a:r>
                        <a:rPr lang="cs-CZ" sz="1800" dirty="0" err="1">
                          <a:effectLst/>
                        </a:rPr>
                        <a:t>asialo</a:t>
                      </a:r>
                      <a:r>
                        <a:rPr lang="cs-CZ" sz="1800" dirty="0">
                          <a:effectLst/>
                        </a:rPr>
                        <a:t>/</a:t>
                      </a:r>
                      <a:r>
                        <a:rPr lang="cs-CZ" sz="1800" dirty="0" err="1">
                          <a:effectLst/>
                        </a:rPr>
                        <a:t>disialo</a:t>
                      </a:r>
                      <a:r>
                        <a:rPr lang="cs-CZ" sz="1800" dirty="0">
                          <a:effectLst/>
                        </a:rPr>
                        <a:t> –transferin ze vzorku sekretu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negativní  (znečištění plazmou)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872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poměr </a:t>
                      </a:r>
                      <a:r>
                        <a:rPr lang="cs-CZ" sz="1800" dirty="0" err="1">
                          <a:effectLst/>
                        </a:rPr>
                        <a:t>asialo</a:t>
                      </a:r>
                      <a:r>
                        <a:rPr lang="cs-CZ" sz="1800" dirty="0">
                          <a:effectLst/>
                        </a:rPr>
                        <a:t>/</a:t>
                      </a:r>
                      <a:r>
                        <a:rPr lang="cs-CZ" sz="1800" dirty="0" err="1">
                          <a:effectLst/>
                        </a:rPr>
                        <a:t>disialo</a:t>
                      </a:r>
                      <a:r>
                        <a:rPr lang="cs-CZ" sz="1800" dirty="0">
                          <a:effectLst/>
                        </a:rPr>
                        <a:t> –transferin ze séra &lt; poměr </a:t>
                      </a:r>
                      <a:r>
                        <a:rPr lang="cs-CZ" sz="1800" dirty="0" err="1">
                          <a:effectLst/>
                        </a:rPr>
                        <a:t>asialo</a:t>
                      </a:r>
                      <a:r>
                        <a:rPr lang="cs-CZ" sz="1800" dirty="0">
                          <a:effectLst/>
                        </a:rPr>
                        <a:t>/</a:t>
                      </a:r>
                      <a:r>
                        <a:rPr lang="cs-CZ" sz="1800" dirty="0" err="1">
                          <a:effectLst/>
                        </a:rPr>
                        <a:t>disialo</a:t>
                      </a:r>
                      <a:r>
                        <a:rPr lang="cs-CZ" sz="1800" dirty="0">
                          <a:effectLst/>
                        </a:rPr>
                        <a:t> –transferin ze vzorku sekretu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pozitivní  (část </a:t>
                      </a:r>
                      <a:r>
                        <a:rPr lang="cs-CZ" sz="1800" dirty="0" err="1">
                          <a:effectLst/>
                        </a:rPr>
                        <a:t>asialo</a:t>
                      </a:r>
                      <a:r>
                        <a:rPr lang="cs-CZ" sz="1800" dirty="0">
                          <a:effectLst/>
                        </a:rPr>
                        <a:t> –</a:t>
                      </a:r>
                      <a:r>
                        <a:rPr lang="cs-CZ" sz="1800" dirty="0" err="1">
                          <a:effectLst/>
                        </a:rPr>
                        <a:t>trasnsferinu</a:t>
                      </a:r>
                      <a:r>
                        <a:rPr lang="cs-CZ" sz="1800" dirty="0">
                          <a:effectLst/>
                        </a:rPr>
                        <a:t> pochází z CSF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CC99">
                            <a:shade val="30000"/>
                            <a:satMod val="115000"/>
                          </a:srgbClr>
                        </a:gs>
                        <a:gs pos="50000">
                          <a:srgbClr val="FFCC99">
                            <a:shade val="67500"/>
                            <a:satMod val="115000"/>
                          </a:srgbClr>
                        </a:gs>
                        <a:gs pos="100000">
                          <a:srgbClr val="FFCC99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66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2" y="3466619"/>
            <a:ext cx="3877730" cy="278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003711" y="3874812"/>
            <a:ext cx="2723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2-sialo = 3,6 %</a:t>
            </a:r>
          </a:p>
          <a:p>
            <a:r>
              <a:rPr lang="cs-CZ" b="1" dirty="0" smtClean="0"/>
              <a:t>0-sialo = 10,5%</a:t>
            </a:r>
          </a:p>
          <a:p>
            <a:r>
              <a:rPr lang="cs-CZ" b="1" dirty="0" smtClean="0"/>
              <a:t>R = 0-sialo/2-sialo = 2,9</a:t>
            </a:r>
            <a:endParaRPr lang="cs-CZ" b="1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0144" y="184284"/>
            <a:ext cx="6764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Vzorek  č.1 – sekret z ucha </a:t>
            </a:r>
            <a:endParaRPr lang="cs-CZ" sz="2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835696" y="439097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2-sialo</a:t>
            </a:r>
            <a:endParaRPr lang="cs-CZ" b="1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2299489" y="4893278"/>
            <a:ext cx="430634" cy="8660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281774" y="440283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0-sialo</a:t>
            </a:r>
            <a:endParaRPr lang="cs-CZ" b="1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3477284" y="4858889"/>
            <a:ext cx="45005" cy="373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066" y="2760624"/>
            <a:ext cx="648072" cy="333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0" y="6456338"/>
            <a:ext cx="9143999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Poměr 0-sialo/ 2-sialo TRF v sekretu </a:t>
            </a:r>
            <a:r>
              <a:rPr lang="cs-CZ" b="1" dirty="0" smtClean="0">
                <a:latin typeface="Arial"/>
                <a:cs typeface="Arial"/>
              </a:rPr>
              <a:t>&gt; 1- pozitivní</a:t>
            </a:r>
            <a:endParaRPr lang="cs-CZ" b="1" dirty="0"/>
          </a:p>
        </p:txBody>
      </p:sp>
      <p:sp>
        <p:nvSpPr>
          <p:cNvPr id="14" name="Ovál 13"/>
          <p:cNvSpPr/>
          <p:nvPr/>
        </p:nvSpPr>
        <p:spPr>
          <a:xfrm>
            <a:off x="4971041" y="3872391"/>
            <a:ext cx="1008111" cy="887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6" y="692696"/>
            <a:ext cx="1812681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00449" y="2780927"/>
            <a:ext cx="1717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1    2   3   4    5   6</a:t>
            </a:r>
            <a:endParaRPr lang="cs-CZ" sz="14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299489" y="692696"/>
            <a:ext cx="27397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1- </a:t>
            </a:r>
            <a:r>
              <a:rPr lang="cs-CZ" sz="1600" dirty="0" err="1" smtClean="0"/>
              <a:t>neg</a:t>
            </a:r>
            <a:r>
              <a:rPr lang="cs-CZ" sz="1600" dirty="0" smtClean="0"/>
              <a:t>. kontrola – sérum 75x řeď.</a:t>
            </a:r>
          </a:p>
          <a:p>
            <a:r>
              <a:rPr lang="cs-CZ" sz="1600" dirty="0" smtClean="0"/>
              <a:t>2 - </a:t>
            </a:r>
            <a:r>
              <a:rPr lang="cs-CZ" sz="1600" dirty="0" err="1" smtClean="0"/>
              <a:t>poz</a:t>
            </a:r>
            <a:r>
              <a:rPr lang="cs-CZ" sz="1600" dirty="0" smtClean="0"/>
              <a:t>. kontrola – </a:t>
            </a:r>
            <a:r>
              <a:rPr lang="cs-CZ" sz="1600" dirty="0" err="1" smtClean="0"/>
              <a:t>likvor</a:t>
            </a:r>
            <a:endParaRPr lang="cs-CZ" sz="1600" dirty="0" smtClean="0"/>
          </a:p>
          <a:p>
            <a:r>
              <a:rPr lang="cs-CZ" sz="1600" dirty="0" smtClean="0"/>
              <a:t>3 -  sérum pacienta: 10 řeď.</a:t>
            </a:r>
          </a:p>
          <a:p>
            <a:r>
              <a:rPr lang="cs-CZ" sz="1600" b="1" u="sng" dirty="0" smtClean="0"/>
              <a:t>4 - sekret pacienta: </a:t>
            </a:r>
            <a:r>
              <a:rPr lang="cs-CZ" sz="1600" b="1" u="sng" dirty="0" err="1" smtClean="0"/>
              <a:t>neř</a:t>
            </a:r>
            <a:r>
              <a:rPr lang="cs-CZ" sz="1600" u="sng" dirty="0" smtClean="0"/>
              <a:t>.</a:t>
            </a:r>
          </a:p>
          <a:p>
            <a:r>
              <a:rPr lang="cs-CZ" sz="1600" dirty="0" smtClean="0"/>
              <a:t>5 - </a:t>
            </a:r>
            <a:r>
              <a:rPr lang="cs-CZ" sz="1600" dirty="0"/>
              <a:t>sekret </a:t>
            </a:r>
            <a:r>
              <a:rPr lang="cs-CZ" sz="1600" dirty="0" smtClean="0"/>
              <a:t>pacienta: řeď.1:1</a:t>
            </a:r>
            <a:endParaRPr lang="cs-CZ" sz="1600" dirty="0"/>
          </a:p>
          <a:p>
            <a:r>
              <a:rPr lang="cs-CZ" sz="1600" dirty="0" smtClean="0"/>
              <a:t>6 - </a:t>
            </a:r>
            <a:r>
              <a:rPr lang="cs-CZ" sz="1600" dirty="0"/>
              <a:t>sekret pacienta: řeď</a:t>
            </a:r>
            <a:r>
              <a:rPr lang="cs-CZ" sz="1600" dirty="0" smtClean="0"/>
              <a:t>. 1:2</a:t>
            </a:r>
            <a:endParaRPr lang="cs-CZ" sz="1600" dirty="0"/>
          </a:p>
        </p:txBody>
      </p:sp>
      <p:sp>
        <p:nvSpPr>
          <p:cNvPr id="17" name="Ovál 16"/>
          <p:cNvSpPr/>
          <p:nvPr/>
        </p:nvSpPr>
        <p:spPr>
          <a:xfrm>
            <a:off x="1217801" y="2785700"/>
            <a:ext cx="252027" cy="310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5348063" y="60664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8213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HYDRAGEL 7/15 </a:t>
            </a:r>
            <a:r>
              <a:rPr lang="cs-CZ" sz="3200" b="1" dirty="0"/>
              <a:t>HEMOGLOBINE (SEBIA</a:t>
            </a:r>
            <a:r>
              <a:rPr lang="cs-CZ" sz="3200" b="1" dirty="0" smtClean="0"/>
              <a:t>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s</a:t>
            </a:r>
            <a:r>
              <a:rPr lang="cs-CZ" sz="2000" b="1" dirty="0" smtClean="0"/>
              <a:t>tanovení </a:t>
            </a:r>
            <a:r>
              <a:rPr lang="cs-CZ" sz="2000" b="1" dirty="0"/>
              <a:t>frakcí </a:t>
            </a:r>
            <a:r>
              <a:rPr lang="cs-CZ" sz="2000" b="1" dirty="0" smtClean="0"/>
              <a:t>hemoglobinu</a:t>
            </a:r>
          </a:p>
          <a:p>
            <a:r>
              <a:rPr lang="cs-CZ" sz="2000" dirty="0"/>
              <a:t>určen k separaci </a:t>
            </a:r>
            <a:r>
              <a:rPr lang="cs-CZ" sz="2000" dirty="0" smtClean="0"/>
              <a:t>normálních </a:t>
            </a:r>
            <a:r>
              <a:rPr lang="cs-CZ" sz="2000" dirty="0"/>
              <a:t>hemoglobinů (A </a:t>
            </a:r>
            <a:r>
              <a:rPr lang="cs-CZ" sz="2000" dirty="0" err="1"/>
              <a:t>a</a:t>
            </a:r>
            <a:r>
              <a:rPr lang="cs-CZ" sz="2000" dirty="0"/>
              <a:t> A2) </a:t>
            </a:r>
            <a:endParaRPr lang="cs-CZ" sz="2000" dirty="0" smtClean="0"/>
          </a:p>
          <a:p>
            <a:r>
              <a:rPr lang="cs-CZ" sz="2000" dirty="0" smtClean="0"/>
              <a:t>pro </a:t>
            </a:r>
            <a:r>
              <a:rPr lang="cs-CZ" sz="2000" dirty="0"/>
              <a:t>detekci hlavních </a:t>
            </a:r>
            <a:r>
              <a:rPr lang="cs-CZ" sz="2000" dirty="0" smtClean="0"/>
              <a:t>variantních forem </a:t>
            </a:r>
            <a:r>
              <a:rPr lang="cs-CZ" sz="2000" dirty="0"/>
              <a:t>hemoglobinu : S nebo D, C nebo E, </a:t>
            </a:r>
            <a:endParaRPr lang="cs-CZ" sz="2000" dirty="0" smtClean="0"/>
          </a:p>
          <a:p>
            <a:r>
              <a:rPr lang="cs-CZ" sz="2000" dirty="0" smtClean="0"/>
              <a:t>elektroforéza </a:t>
            </a:r>
            <a:r>
              <a:rPr lang="cs-CZ" sz="2000" dirty="0"/>
              <a:t>na </a:t>
            </a:r>
            <a:r>
              <a:rPr lang="cs-CZ" sz="2000" dirty="0" err="1" smtClean="0"/>
              <a:t>agarozových</a:t>
            </a:r>
            <a:r>
              <a:rPr lang="cs-CZ" sz="2000" dirty="0" smtClean="0"/>
              <a:t> </a:t>
            </a:r>
            <a:r>
              <a:rPr lang="cs-CZ" sz="2000" dirty="0"/>
              <a:t>gelech o pH </a:t>
            </a:r>
            <a:r>
              <a:rPr lang="cs-CZ" sz="2000" dirty="0" smtClean="0"/>
              <a:t>8.5</a:t>
            </a:r>
          </a:p>
          <a:p>
            <a:r>
              <a:rPr lang="cs-CZ" sz="2000" dirty="0" smtClean="0"/>
              <a:t>10 µl </a:t>
            </a:r>
            <a:r>
              <a:rPr lang="cs-CZ" sz="2000" dirty="0" err="1" smtClean="0"/>
              <a:t>hemolyzátu</a:t>
            </a:r>
            <a:r>
              <a:rPr lang="cs-CZ" sz="2000" dirty="0" smtClean="0"/>
              <a:t> krve, doba analýzy 30 min. (migrace + sušení), barvení </a:t>
            </a:r>
            <a:r>
              <a:rPr lang="cs-CZ" sz="2000" dirty="0" err="1" smtClean="0"/>
              <a:t>amidočerň</a:t>
            </a:r>
            <a:endParaRPr lang="cs-CZ" sz="2000" dirty="0" smtClean="0"/>
          </a:p>
          <a:p>
            <a:r>
              <a:rPr lang="cs-CZ" sz="2000" dirty="0" smtClean="0"/>
              <a:t>denzitometrické </a:t>
            </a:r>
            <a:r>
              <a:rPr lang="cs-CZ" sz="2000" dirty="0"/>
              <a:t>skenovaní jednotlivých </a:t>
            </a:r>
            <a:r>
              <a:rPr lang="cs-CZ" sz="2000" dirty="0" smtClean="0"/>
              <a:t>hemoglobinových </a:t>
            </a:r>
            <a:r>
              <a:rPr lang="cs-CZ" sz="2000" dirty="0"/>
              <a:t>zón </a:t>
            </a:r>
            <a:r>
              <a:rPr lang="cs-CZ" sz="2000" dirty="0" smtClean="0"/>
              <a:t>(</a:t>
            </a:r>
            <a:r>
              <a:rPr lang="cs-CZ" sz="2000" dirty="0"/>
              <a:t>při 570 </a:t>
            </a:r>
            <a:r>
              <a:rPr lang="cs-CZ" sz="2000" dirty="0" err="1"/>
              <a:t>nm</a:t>
            </a:r>
            <a:r>
              <a:rPr lang="cs-CZ" sz="2000" dirty="0" smtClean="0"/>
              <a:t>)</a:t>
            </a:r>
            <a:r>
              <a:rPr lang="cs-CZ" sz="2000" dirty="0"/>
              <a:t> </a:t>
            </a:r>
            <a:endParaRPr lang="cs-CZ" sz="2000" dirty="0" smtClean="0"/>
          </a:p>
          <a:p>
            <a:r>
              <a:rPr lang="cs-CZ" sz="2000" dirty="0" err="1" smtClean="0"/>
              <a:t>Normalní</a:t>
            </a:r>
            <a:r>
              <a:rPr lang="cs-CZ" sz="2000" dirty="0" smtClean="0"/>
              <a:t> </a:t>
            </a:r>
            <a:r>
              <a:rPr lang="cs-CZ" sz="2000" dirty="0"/>
              <a:t>hodnoty : </a:t>
            </a:r>
            <a:r>
              <a:rPr lang="cs-CZ" sz="2000" dirty="0" smtClean="0"/>
              <a:t>Hemoglobin </a:t>
            </a:r>
            <a:r>
              <a:rPr lang="cs-CZ" sz="2000" dirty="0"/>
              <a:t>A ≥ 96.5 </a:t>
            </a:r>
            <a:r>
              <a:rPr lang="cs-CZ" sz="2000" dirty="0" smtClean="0"/>
              <a:t>%, Hemoglobin </a:t>
            </a:r>
            <a:r>
              <a:rPr lang="cs-CZ" sz="2000" dirty="0"/>
              <a:t>F &lt; 2.0 % </a:t>
            </a:r>
            <a:r>
              <a:rPr lang="cs-CZ" sz="2000" dirty="0" smtClean="0"/>
              <a:t>(*), Hemoglobin </a:t>
            </a:r>
            <a:r>
              <a:rPr lang="cs-CZ" sz="2000" dirty="0"/>
              <a:t>A2 ≤ 3.5 %</a:t>
            </a:r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11648659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645057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2826816" cy="461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04937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>
                <a:latin typeface="+mn-lt"/>
              </a:rPr>
              <a:t>HYDRAGEL </a:t>
            </a:r>
            <a:r>
              <a:rPr lang="cs-CZ" sz="2400" b="1" dirty="0" smtClean="0">
                <a:latin typeface="+mn-lt"/>
              </a:rPr>
              <a:t>5/11 von </a:t>
            </a:r>
            <a:r>
              <a:rPr lang="cs-CZ" sz="2400" b="1" dirty="0">
                <a:latin typeface="+mn-lt"/>
              </a:rPr>
              <a:t>WILLEBRAND MULTIMERS</a:t>
            </a:r>
            <a:r>
              <a:rPr lang="cs-CZ" sz="2400" b="1" dirty="0"/>
              <a:t> </a:t>
            </a:r>
            <a:r>
              <a:rPr lang="cs-CZ" sz="2400" b="1" dirty="0" smtClean="0"/>
              <a:t>(SEBIA)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r>
              <a:rPr lang="cs-CZ" sz="2400" dirty="0"/>
              <a:t>k detekci deficitu </a:t>
            </a:r>
            <a:r>
              <a:rPr lang="cs-CZ" sz="2400" dirty="0" err="1"/>
              <a:t>multimerů</a:t>
            </a:r>
            <a:r>
              <a:rPr lang="cs-CZ" sz="2400" dirty="0"/>
              <a:t> von </a:t>
            </a:r>
            <a:r>
              <a:rPr lang="cs-CZ" sz="2400" dirty="0" err="1"/>
              <a:t>Willebrandova</a:t>
            </a:r>
            <a:r>
              <a:rPr lang="cs-CZ" sz="2400" dirty="0"/>
              <a:t> faktoru (</a:t>
            </a:r>
            <a:r>
              <a:rPr lang="cs-CZ" sz="2400" dirty="0" err="1"/>
              <a:t>vWF</a:t>
            </a:r>
            <a:r>
              <a:rPr lang="cs-CZ" sz="2400" dirty="0"/>
              <a:t>) v lidské plazmě </a:t>
            </a:r>
            <a:endParaRPr lang="cs-CZ" sz="2400" dirty="0" smtClean="0"/>
          </a:p>
          <a:p>
            <a:r>
              <a:rPr lang="cs-CZ" sz="2400" dirty="0"/>
              <a:t>Von </a:t>
            </a:r>
            <a:r>
              <a:rPr lang="cs-CZ" sz="2400" dirty="0" err="1"/>
              <a:t>Willebrandova</a:t>
            </a:r>
            <a:r>
              <a:rPr lang="cs-CZ" sz="2400" dirty="0"/>
              <a:t> choroba (</a:t>
            </a:r>
            <a:r>
              <a:rPr lang="cs-CZ" sz="2400" dirty="0" err="1"/>
              <a:t>vWCH</a:t>
            </a:r>
            <a:r>
              <a:rPr lang="cs-CZ" sz="2400" dirty="0"/>
              <a:t>) je krvácivá choroba způsobená vrozeným defektem koncentrace, struktury nebo funkce von </a:t>
            </a:r>
            <a:r>
              <a:rPr lang="cs-CZ" sz="2400" dirty="0" err="1"/>
              <a:t>Willebrandova</a:t>
            </a:r>
            <a:r>
              <a:rPr lang="cs-CZ" sz="2400" dirty="0"/>
              <a:t> faktoru (</a:t>
            </a:r>
            <a:r>
              <a:rPr lang="cs-CZ" sz="2400" dirty="0" err="1"/>
              <a:t>vWF</a:t>
            </a:r>
            <a:r>
              <a:rPr lang="cs-CZ" sz="2400" dirty="0"/>
              <a:t>)</a:t>
            </a:r>
            <a:endParaRPr lang="cs-CZ" sz="2400" dirty="0" smtClean="0"/>
          </a:p>
          <a:p>
            <a:r>
              <a:rPr lang="cs-CZ" sz="2400" dirty="0"/>
              <a:t>e</a:t>
            </a:r>
            <a:r>
              <a:rPr lang="cs-CZ" sz="2400" dirty="0" smtClean="0"/>
              <a:t>lektroforetická </a:t>
            </a:r>
            <a:r>
              <a:rPr lang="cs-CZ" sz="2400" dirty="0"/>
              <a:t>separace </a:t>
            </a:r>
            <a:r>
              <a:rPr lang="cs-CZ" sz="2400" dirty="0" err="1"/>
              <a:t>vWF</a:t>
            </a:r>
            <a:r>
              <a:rPr lang="cs-CZ" sz="2400" dirty="0"/>
              <a:t> </a:t>
            </a:r>
            <a:r>
              <a:rPr lang="cs-CZ" sz="2400" dirty="0" err="1"/>
              <a:t>multimerů</a:t>
            </a:r>
            <a:r>
              <a:rPr lang="cs-CZ" sz="2400" dirty="0"/>
              <a:t> se provádí po inkubaci vzorků s </a:t>
            </a:r>
            <a:r>
              <a:rPr lang="cs-CZ" sz="2400" dirty="0" smtClean="0"/>
              <a:t> </a:t>
            </a:r>
            <a:r>
              <a:rPr lang="cs-CZ" sz="2400" dirty="0"/>
              <a:t>detergentem, který nese </a:t>
            </a:r>
            <a:r>
              <a:rPr lang="cs-CZ" sz="2400" dirty="0" smtClean="0"/>
              <a:t>vysoký </a:t>
            </a:r>
            <a:r>
              <a:rPr lang="cs-CZ" sz="2400" dirty="0"/>
              <a:t>náboj, </a:t>
            </a:r>
            <a:r>
              <a:rPr lang="cs-CZ" sz="2400" dirty="0" smtClean="0"/>
              <a:t>po vazbě </a:t>
            </a:r>
            <a:r>
              <a:rPr lang="cs-CZ" sz="2400" dirty="0"/>
              <a:t>na bílkovinu vyrovnává nábojové rozdíly bílkovin, </a:t>
            </a:r>
            <a:r>
              <a:rPr lang="cs-CZ" sz="2400" dirty="0" smtClean="0"/>
              <a:t>separace bílkovin v </a:t>
            </a:r>
            <a:r>
              <a:rPr lang="cs-CZ" sz="2400" dirty="0"/>
              <a:t>gelu jen podle rozdílné molekulové </a:t>
            </a:r>
            <a:r>
              <a:rPr lang="cs-CZ" sz="2400" dirty="0" smtClean="0"/>
              <a:t>hmotnosti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o </a:t>
            </a:r>
            <a:r>
              <a:rPr lang="cs-CZ" sz="2400" dirty="0"/>
              <a:t>separaci proteinů probíhá </a:t>
            </a:r>
            <a:r>
              <a:rPr lang="cs-CZ" sz="2400" dirty="0" err="1"/>
              <a:t>imunofixace</a:t>
            </a:r>
            <a:r>
              <a:rPr lang="cs-CZ" sz="2400" dirty="0"/>
              <a:t> s protilátkou proti </a:t>
            </a:r>
            <a:r>
              <a:rPr lang="cs-CZ" sz="2400" dirty="0" err="1"/>
              <a:t>vWF</a:t>
            </a:r>
            <a:r>
              <a:rPr lang="cs-CZ" sz="2400" dirty="0"/>
              <a:t>, dále s protilátkou </a:t>
            </a:r>
            <a:r>
              <a:rPr lang="cs-CZ" sz="2400" dirty="0" err="1"/>
              <a:t>IgG</a:t>
            </a:r>
            <a:r>
              <a:rPr lang="cs-CZ" sz="2400" dirty="0"/>
              <a:t>, která je značena peroxidázou. Vizualizace </a:t>
            </a:r>
            <a:r>
              <a:rPr lang="cs-CZ" sz="2400" dirty="0" err="1"/>
              <a:t>vWF</a:t>
            </a:r>
            <a:r>
              <a:rPr lang="cs-CZ" sz="2400" dirty="0"/>
              <a:t> se provádí přidáním substrátu</a:t>
            </a:r>
          </a:p>
        </p:txBody>
      </p:sp>
    </p:spTree>
    <p:extLst>
      <p:ext uri="{BB962C8B-B14F-4D97-AF65-F5344CB8AC3E}">
        <p14:creationId xmlns:p14="http://schemas.microsoft.com/office/powerpoint/2010/main" val="185555537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HYDRAGEL 5/11 von WILLEBRAND MULTIMERS 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3"/>
            <a:ext cx="8676456" cy="4464496"/>
          </a:xfrm>
        </p:spPr>
        <p:txBody>
          <a:bodyPr/>
          <a:lstStyle/>
          <a:p>
            <a:r>
              <a:rPr lang="cs-CZ" sz="2400" dirty="0"/>
              <a:t>v</a:t>
            </a:r>
            <a:r>
              <a:rPr lang="cs-CZ" sz="2400" dirty="0" smtClean="0"/>
              <a:t>zorky plazmy </a:t>
            </a:r>
            <a:r>
              <a:rPr lang="cs-CZ" sz="2400" dirty="0"/>
              <a:t>musí být ihned po odběru zamraženy při -70/-80 °</a:t>
            </a:r>
            <a:r>
              <a:rPr lang="cs-CZ" sz="2400" dirty="0" smtClean="0"/>
              <a:t>C</a:t>
            </a:r>
          </a:p>
          <a:p>
            <a:r>
              <a:rPr lang="cs-CZ" sz="2400" dirty="0" smtClean="0"/>
              <a:t>Inkubace s detergentem, nanesení na gel, migrace, inkubace s antisérem, </a:t>
            </a:r>
            <a:r>
              <a:rPr lang="cs-CZ" sz="2400" dirty="0" err="1" smtClean="0"/>
              <a:t>imunofixace</a:t>
            </a:r>
            <a:r>
              <a:rPr lang="cs-CZ" sz="2400" dirty="0" smtClean="0"/>
              <a:t> s </a:t>
            </a:r>
            <a:r>
              <a:rPr lang="cs-CZ" sz="2400" dirty="0" err="1" smtClean="0"/>
              <a:t>IgG</a:t>
            </a:r>
            <a:r>
              <a:rPr lang="cs-CZ" sz="2400" dirty="0" smtClean="0"/>
              <a:t>, promývání, hydratace gelu </a:t>
            </a:r>
            <a:r>
              <a:rPr lang="cs-CZ" sz="2400" dirty="0" err="1" smtClean="0"/>
              <a:t>visualizace</a:t>
            </a:r>
            <a:r>
              <a:rPr lang="cs-CZ" sz="2400" dirty="0" smtClean="0"/>
              <a:t> se </a:t>
            </a:r>
            <a:r>
              <a:rPr lang="cs-CZ" sz="2400" dirty="0" err="1" smtClean="0"/>
              <a:t>sustrátem</a:t>
            </a:r>
            <a:r>
              <a:rPr lang="cs-CZ" sz="2400" dirty="0" smtClean="0"/>
              <a:t>….celkem 29 kroků - doba analýzy asi 7 hod.</a:t>
            </a:r>
          </a:p>
          <a:p>
            <a:pPr lvl="0"/>
            <a:r>
              <a:rPr lang="cs-CZ" sz="2000" u="sng" dirty="0"/>
              <a:t>U normálních vzorků -</a:t>
            </a:r>
            <a:r>
              <a:rPr lang="cs-CZ" sz="2000" dirty="0"/>
              <a:t> na gelu jsou jasně viditelné frakce </a:t>
            </a:r>
            <a:r>
              <a:rPr lang="cs-CZ" sz="2000" dirty="0" err="1"/>
              <a:t>multimerů</a:t>
            </a:r>
            <a:r>
              <a:rPr lang="cs-CZ" sz="2000" dirty="0"/>
              <a:t> </a:t>
            </a:r>
            <a:r>
              <a:rPr lang="cs-CZ" sz="2000" dirty="0" err="1"/>
              <a:t>vWF</a:t>
            </a:r>
            <a:r>
              <a:rPr lang="cs-CZ" sz="2000" dirty="0"/>
              <a:t> s LMW, IMW a HMW </a:t>
            </a:r>
          </a:p>
          <a:p>
            <a:pPr lvl="0"/>
            <a:r>
              <a:rPr lang="cs-CZ" sz="2000" u="sng" dirty="0"/>
              <a:t>U vzorků s typem  1, 2M a 2N</a:t>
            </a:r>
            <a:r>
              <a:rPr lang="cs-CZ" sz="2000" dirty="0"/>
              <a:t> – frakce na gelu mají normální rozložení, u typu 1 je snížena  intenzita</a:t>
            </a:r>
          </a:p>
          <a:p>
            <a:pPr lvl="0"/>
            <a:r>
              <a:rPr lang="cs-CZ" sz="2000" u="sng" dirty="0"/>
              <a:t>U vzorků s typem  2A - </a:t>
            </a:r>
            <a:r>
              <a:rPr lang="cs-CZ" sz="2000" dirty="0"/>
              <a:t>na gelu jsou snížené nebo chybí frakce </a:t>
            </a:r>
            <a:r>
              <a:rPr lang="cs-CZ" sz="2000" dirty="0" err="1"/>
              <a:t>multimerů</a:t>
            </a:r>
            <a:r>
              <a:rPr lang="cs-CZ" sz="2000" dirty="0"/>
              <a:t> </a:t>
            </a:r>
            <a:r>
              <a:rPr lang="cs-CZ" sz="2000" dirty="0" err="1"/>
              <a:t>vWF</a:t>
            </a:r>
            <a:r>
              <a:rPr lang="cs-CZ" sz="2000" dirty="0"/>
              <a:t> s, IMW a HMW</a:t>
            </a:r>
          </a:p>
          <a:p>
            <a:pPr lvl="0"/>
            <a:r>
              <a:rPr lang="cs-CZ" sz="2000" u="sng" dirty="0"/>
              <a:t>U vzorků s typem  2B - </a:t>
            </a:r>
            <a:r>
              <a:rPr lang="cs-CZ" sz="2000" dirty="0"/>
              <a:t>na gelu jsou snížené nebo chybí frakce </a:t>
            </a:r>
            <a:r>
              <a:rPr lang="cs-CZ" sz="2000" dirty="0" err="1"/>
              <a:t>multimerů</a:t>
            </a:r>
            <a:r>
              <a:rPr lang="cs-CZ" sz="2000" dirty="0"/>
              <a:t> </a:t>
            </a:r>
            <a:r>
              <a:rPr lang="cs-CZ" sz="2000" dirty="0" err="1"/>
              <a:t>vWF</a:t>
            </a:r>
            <a:r>
              <a:rPr lang="cs-CZ" sz="2000" dirty="0"/>
              <a:t> s HMW</a:t>
            </a:r>
          </a:p>
          <a:p>
            <a:pPr lvl="0"/>
            <a:r>
              <a:rPr lang="cs-CZ" sz="2000" u="sng" dirty="0"/>
              <a:t>U vzorků s typem  3  </a:t>
            </a:r>
            <a:r>
              <a:rPr lang="cs-CZ" sz="2000" dirty="0"/>
              <a:t>- chybí všechny frakce </a:t>
            </a:r>
            <a:r>
              <a:rPr lang="cs-CZ" sz="2000" dirty="0" err="1"/>
              <a:t>multimerů</a:t>
            </a:r>
            <a:r>
              <a:rPr lang="cs-CZ" sz="2000" dirty="0"/>
              <a:t> </a:t>
            </a:r>
            <a:r>
              <a:rPr lang="cs-CZ" sz="2000" dirty="0" err="1"/>
              <a:t>vWF</a:t>
            </a:r>
            <a:endParaRPr lang="cs-CZ" sz="2000" dirty="0"/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01324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908050"/>
            <a:ext cx="5543550" cy="5834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875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r>
              <a:rPr lang="cs-CZ" smtClean="0"/>
              <a:t>Nabídka testů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181610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/>
          <p:nvPr/>
        </p:nvPicPr>
        <p:blipFill>
          <a:blip r:embed="rId3"/>
          <a:stretch>
            <a:fillRect/>
          </a:stretch>
        </p:blipFill>
        <p:spPr>
          <a:xfrm>
            <a:off x="4139952" y="148960"/>
            <a:ext cx="4824536" cy="32080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3628256" cy="311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193841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Kapilární elektroforéza- </a:t>
            </a:r>
            <a:r>
              <a:rPr lang="cs-CZ" sz="3200" b="1" i="1" dirty="0" smtClean="0"/>
              <a:t>CAPILLARYS (SEBIA)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dirty="0"/>
              <a:t>Plně automatizovaný systém pro kapilární elektroforézu provádí elektroforetickou separaci </a:t>
            </a:r>
            <a:r>
              <a:rPr lang="cs-CZ" sz="2800" dirty="0" smtClean="0"/>
              <a:t>současně </a:t>
            </a:r>
            <a:r>
              <a:rPr lang="cs-CZ" sz="2800" dirty="0"/>
              <a:t>na osmi kapilárách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/>
              <a:t> je schopen analyzovat 80 vzorků za </a:t>
            </a:r>
            <a:r>
              <a:rPr lang="cs-CZ" sz="2800" dirty="0" smtClean="0"/>
              <a:t>hodinu  </a:t>
            </a:r>
            <a:endParaRPr lang="cs-CZ" sz="2800" dirty="0"/>
          </a:p>
          <a:p>
            <a:pPr eaLnBrk="1" hangingPunct="1">
              <a:lnSpc>
                <a:spcPct val="80000"/>
              </a:lnSpc>
            </a:pPr>
            <a:endParaRPr lang="cs-CZ" sz="2800" dirty="0" smtClean="0"/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Životnost </a:t>
            </a:r>
            <a:r>
              <a:rPr lang="cs-CZ" sz="2800" dirty="0"/>
              <a:t>kapiláry je 3000 vzorků/1 kapilára, tzn. 24 000 vzorků pro celý systém. </a:t>
            </a:r>
          </a:p>
          <a:p>
            <a:pPr eaLnBrk="1" hangingPunct="1">
              <a:lnSpc>
                <a:spcPct val="80000"/>
              </a:lnSpc>
            </a:pPr>
            <a:endParaRPr lang="cs-CZ" sz="2800" dirty="0" smtClean="0"/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Pro </a:t>
            </a:r>
            <a:r>
              <a:rPr lang="cs-CZ" sz="2800" dirty="0"/>
              <a:t>detekci se </a:t>
            </a:r>
            <a:r>
              <a:rPr lang="cs-CZ" sz="2800" dirty="0" smtClean="0"/>
              <a:t>používá </a:t>
            </a:r>
            <a:r>
              <a:rPr lang="cs-CZ" sz="2800" dirty="0"/>
              <a:t>optický UV – VIS detektor s detekcí vlnové délky v závislosti na stanovovaných </a:t>
            </a:r>
            <a:r>
              <a:rPr lang="cs-CZ" sz="2800" dirty="0" smtClean="0"/>
              <a:t>parametrech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97372477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/>
              <a:t>Kapilární elektroforéza- </a:t>
            </a:r>
            <a:r>
              <a:rPr lang="cs-CZ" sz="4000" b="1" i="1" dirty="0"/>
              <a:t>CAPILLARYS (SEBIA)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elektroforéza </a:t>
            </a:r>
            <a:r>
              <a:rPr lang="cs-CZ" dirty="0"/>
              <a:t>séra a </a:t>
            </a:r>
            <a:r>
              <a:rPr lang="cs-CZ" dirty="0" smtClean="0"/>
              <a:t>moče</a:t>
            </a:r>
          </a:p>
          <a:p>
            <a:r>
              <a:rPr lang="cs-CZ" dirty="0" err="1"/>
              <a:t>i</a:t>
            </a:r>
            <a:r>
              <a:rPr lang="cs-CZ" dirty="0" err="1" smtClean="0"/>
              <a:t>munofixace</a:t>
            </a:r>
            <a:r>
              <a:rPr lang="cs-CZ" dirty="0" smtClean="0"/>
              <a:t> </a:t>
            </a:r>
            <a:r>
              <a:rPr lang="cs-CZ" dirty="0"/>
              <a:t>séra a moče</a:t>
            </a:r>
            <a:r>
              <a:rPr lang="cs-CZ" dirty="0" smtClean="0"/>
              <a:t> </a:t>
            </a:r>
          </a:p>
          <a:p>
            <a:r>
              <a:rPr lang="cs-CZ" dirty="0" smtClean="0"/>
              <a:t> glykovaný hemoglobin</a:t>
            </a:r>
          </a:p>
          <a:p>
            <a:r>
              <a:rPr lang="cs-CZ" dirty="0"/>
              <a:t>v</a:t>
            </a:r>
            <a:r>
              <a:rPr lang="cs-CZ" dirty="0" smtClean="0"/>
              <a:t>ariantní formy hemoglobinu</a:t>
            </a:r>
          </a:p>
          <a:p>
            <a:r>
              <a:rPr lang="cs-CZ" dirty="0" err="1" smtClean="0"/>
              <a:t>karbohydrát</a:t>
            </a:r>
            <a:r>
              <a:rPr lang="cs-CZ" dirty="0" smtClean="0"/>
              <a:t> deficientní transferin (CDT)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4581128"/>
            <a:ext cx="3567947" cy="216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2724692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3906" b="8203"/>
          <a:stretch>
            <a:fillRect/>
          </a:stretch>
        </p:blipFill>
        <p:spPr bwMode="auto">
          <a:xfrm>
            <a:off x="971600" y="1412776"/>
            <a:ext cx="7236791" cy="536704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Elektroforéza séra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5169875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CDT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1440" r="8814" b="20624"/>
          <a:stretch>
            <a:fillRect/>
          </a:stretch>
        </p:blipFill>
        <p:spPr bwMode="auto">
          <a:xfrm>
            <a:off x="251520" y="1484784"/>
            <a:ext cx="8424936" cy="470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1173738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6368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mtClean="0"/>
              <a:t>Děkuji za pozornost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>
            <a:blip r:embed="rId3"/>
            <a:tile tx="0" ty="0" sx="100000" sy="100000" flip="none" algn="tl"/>
          </a:blip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eaLnBrk="1" hangingPunct="1">
              <a:defRPr/>
            </a:pP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b="1" dirty="0" smtClean="0"/>
              <a:t>HYDRAGEL </a:t>
            </a:r>
            <a:r>
              <a:rPr lang="cs-CZ" sz="4000" b="1" dirty="0"/>
              <a:t>30 </a:t>
            </a:r>
            <a:r>
              <a:rPr lang="el-GR" sz="4000" b="1" dirty="0">
                <a:cs typeface="Arial" charset="0"/>
              </a:rPr>
              <a:t>β</a:t>
            </a:r>
            <a:r>
              <a:rPr lang="cs-CZ" sz="4000" b="1" dirty="0">
                <a:cs typeface="Arial" charset="0"/>
              </a:rPr>
              <a:t>1 – </a:t>
            </a:r>
            <a:r>
              <a:rPr lang="el-GR" sz="4000" b="1" dirty="0">
                <a:cs typeface="Arial" charset="0"/>
              </a:rPr>
              <a:t>β</a:t>
            </a:r>
            <a:r>
              <a:rPr lang="cs-CZ" sz="4000" b="1" dirty="0" smtClean="0">
                <a:cs typeface="Arial" charset="0"/>
              </a:rPr>
              <a:t>2 (SEBIA)</a:t>
            </a:r>
            <a:r>
              <a:rPr lang="cs-CZ" sz="4000" b="1" dirty="0">
                <a:cs typeface="Arial" charset="0"/>
              </a:rPr>
              <a:t/>
            </a:r>
            <a:br>
              <a:rPr lang="cs-CZ" sz="4000" b="1" dirty="0">
                <a:cs typeface="Arial" charset="0"/>
              </a:rPr>
            </a:br>
            <a:endParaRPr lang="cs-CZ" sz="4000" b="1" dirty="0">
              <a:cs typeface="Arial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cs-CZ" sz="2800" b="1" smtClean="0"/>
              <a:t>nosné médium</a:t>
            </a:r>
            <a:r>
              <a:rPr lang="cs-CZ" sz="2800" smtClean="0"/>
              <a:t>: </a:t>
            </a:r>
            <a:r>
              <a:rPr lang="cs-CZ" sz="2800" b="1" smtClean="0"/>
              <a:t>agarózový gel –konc. 8 g/l, </a:t>
            </a:r>
            <a:r>
              <a:rPr lang="cs-CZ" sz="2800" smtClean="0"/>
              <a:t>saturováno </a:t>
            </a:r>
            <a:r>
              <a:rPr lang="cs-CZ" sz="2800" b="1" smtClean="0"/>
              <a:t>alkalickým pufrem (pH 8,5)</a:t>
            </a:r>
            <a:r>
              <a:rPr lang="cs-CZ" sz="2800" smtClean="0"/>
              <a:t>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800" b="1" smtClean="0"/>
              <a:t>množství vzorku: </a:t>
            </a:r>
            <a:r>
              <a:rPr lang="cs-CZ" sz="2800" smtClean="0"/>
              <a:t>10 µl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800" b="1" smtClean="0"/>
              <a:t>migrace:</a:t>
            </a:r>
            <a:r>
              <a:rPr lang="cs-CZ" sz="2800" smtClean="0"/>
              <a:t> probíhá při  konst. výkonu 20W, s časem migrace asi 7 min.(napětí 240 V, teploty 20 º),sušení gelu při t=65</a:t>
            </a:r>
            <a:r>
              <a:rPr lang="en-US" sz="2800" smtClean="0">
                <a:cs typeface="Arial" charset="0"/>
              </a:rPr>
              <a:t>º</a:t>
            </a:r>
            <a:r>
              <a:rPr lang="cs-CZ" sz="2800" smtClean="0">
                <a:cs typeface="Arial" charset="0"/>
              </a:rPr>
              <a:t>C, asi 10 min.,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800" b="1" smtClean="0">
                <a:cs typeface="Arial" charset="0"/>
              </a:rPr>
              <a:t>b</a:t>
            </a:r>
            <a:r>
              <a:rPr lang="cs-CZ" sz="2800" b="1" smtClean="0"/>
              <a:t>arvení gelu</a:t>
            </a:r>
            <a:r>
              <a:rPr lang="cs-CZ" sz="2800" smtClean="0"/>
              <a:t>: amidočerň  (c= 4 g/l, t = 23 min.)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800" b="1" smtClean="0"/>
              <a:t>Denzitometrické skenování</a:t>
            </a:r>
            <a:r>
              <a:rPr lang="cs-CZ" sz="2800" smtClean="0"/>
              <a:t>: při 570 nm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800" b="1" smtClean="0"/>
              <a:t>vzorky:</a:t>
            </a:r>
            <a:r>
              <a:rPr lang="cs-CZ" sz="2800" smtClean="0"/>
              <a:t> sérum, zahuštěná moč</a:t>
            </a:r>
          </a:p>
          <a:p>
            <a:pPr eaLnBrk="1" hangingPunct="1">
              <a:buFontTx/>
              <a:buNone/>
            </a:pPr>
            <a:endParaRPr lang="cs-CZ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9144000" cy="1143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cs-CZ" sz="4000" smtClean="0"/>
              <a:t/>
            </a:r>
            <a:br>
              <a:rPr lang="cs-CZ" sz="4000" smtClean="0"/>
            </a:br>
            <a:r>
              <a:rPr lang="cs-CZ" sz="4000" b="1" smtClean="0"/>
              <a:t>HYDRAGEL 30 </a:t>
            </a:r>
            <a:r>
              <a:rPr lang="el-GR" sz="4000" b="1" smtClean="0">
                <a:cs typeface="Arial" charset="0"/>
              </a:rPr>
              <a:t>β</a:t>
            </a:r>
            <a:r>
              <a:rPr lang="cs-CZ" sz="4000" b="1" smtClean="0">
                <a:cs typeface="Arial" charset="0"/>
              </a:rPr>
              <a:t>1 – </a:t>
            </a:r>
            <a:r>
              <a:rPr lang="el-GR" sz="4000" b="1" smtClean="0">
                <a:cs typeface="Arial" charset="0"/>
              </a:rPr>
              <a:t>β</a:t>
            </a:r>
            <a:r>
              <a:rPr lang="cs-CZ" sz="4000" b="1" smtClean="0">
                <a:cs typeface="Arial" charset="0"/>
              </a:rPr>
              <a:t>2</a:t>
            </a:r>
            <a:r>
              <a:rPr lang="cs-CZ" sz="4000" smtClean="0">
                <a:cs typeface="Arial" charset="0"/>
              </a:rPr>
              <a:t/>
            </a:r>
            <a:br>
              <a:rPr lang="cs-CZ" sz="4000" smtClean="0">
                <a:cs typeface="Arial" charset="0"/>
              </a:rPr>
            </a:br>
            <a:endParaRPr lang="cs-CZ" sz="4000" smtClean="0">
              <a:cs typeface="Arial" charset="0"/>
            </a:endParaRPr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12875"/>
            <a:ext cx="45720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1557338"/>
            <a:ext cx="38512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AutoShape 6"/>
          <p:cNvSpPr>
            <a:spLocks/>
          </p:cNvSpPr>
          <p:nvPr/>
        </p:nvSpPr>
        <p:spPr bwMode="auto">
          <a:xfrm>
            <a:off x="4356100" y="2565400"/>
            <a:ext cx="287338" cy="1150938"/>
          </a:xfrm>
          <a:prstGeom prst="rightBracket">
            <a:avLst>
              <a:gd name="adj" fmla="val 3337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653" name="AutoShape 7"/>
          <p:cNvSpPr>
            <a:spLocks noChangeArrowheads="1"/>
          </p:cNvSpPr>
          <p:nvPr/>
        </p:nvSpPr>
        <p:spPr bwMode="auto">
          <a:xfrm>
            <a:off x="4643438" y="2852738"/>
            <a:ext cx="504825" cy="485775"/>
          </a:xfrm>
          <a:prstGeom prst="rightArrow">
            <a:avLst>
              <a:gd name="adj1" fmla="val 50000"/>
              <a:gd name="adj2" fmla="val 2598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cs-CZ" b="1" smtClean="0"/>
              <a:t>SAS SPE </a:t>
            </a:r>
            <a:r>
              <a:rPr lang="el-GR" b="1" smtClean="0">
                <a:cs typeface="Arial" charset="0"/>
              </a:rPr>
              <a:t>β</a:t>
            </a:r>
            <a:r>
              <a:rPr lang="cs-CZ" b="1" smtClean="0">
                <a:cs typeface="Arial" charset="0"/>
              </a:rPr>
              <a:t>1 – </a:t>
            </a:r>
            <a:r>
              <a:rPr lang="el-GR" b="1" smtClean="0">
                <a:cs typeface="Arial" charset="0"/>
              </a:rPr>
              <a:t>β</a:t>
            </a:r>
            <a:r>
              <a:rPr lang="cs-CZ" b="1" smtClean="0">
                <a:cs typeface="Arial" charset="0"/>
              </a:rPr>
              <a:t>2 (HELENA)</a:t>
            </a:r>
            <a:endParaRPr lang="cs-CZ" b="1" smtClean="0"/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cs-CZ" sz="2800" b="1" smtClean="0"/>
              <a:t>nosné médium</a:t>
            </a:r>
            <a:r>
              <a:rPr lang="cs-CZ" sz="2800" smtClean="0"/>
              <a:t>: agarózový gel v tris/barbitálovém  pufru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800" smtClean="0"/>
              <a:t>Množství vzorku: 35 </a:t>
            </a:r>
            <a:r>
              <a:rPr lang="en-US" sz="2800" smtClean="0"/>
              <a:t>µ</a:t>
            </a:r>
            <a:r>
              <a:rPr lang="cs-CZ" sz="2800" smtClean="0"/>
              <a:t>l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800" b="1" smtClean="0"/>
              <a:t>migrace: </a:t>
            </a:r>
            <a:r>
              <a:rPr lang="cs-CZ" sz="2800" smtClean="0"/>
              <a:t>probíhá při  napětí 100 V  s časem migrace asi 23 min.( při t= 20 º), sušení gelu při t=54</a:t>
            </a:r>
            <a:r>
              <a:rPr lang="en-US" sz="2800" smtClean="0">
                <a:cs typeface="Arial" charset="0"/>
              </a:rPr>
              <a:t>º</a:t>
            </a:r>
            <a:r>
              <a:rPr lang="cs-CZ" sz="2800" smtClean="0">
                <a:cs typeface="Arial" charset="0"/>
              </a:rPr>
              <a:t>C, asi 8 min.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800" b="1" smtClean="0">
                <a:cs typeface="Arial" charset="0"/>
              </a:rPr>
              <a:t>b</a:t>
            </a:r>
            <a:r>
              <a:rPr lang="cs-CZ" sz="2800" b="1" smtClean="0"/>
              <a:t>arvení gelu</a:t>
            </a:r>
            <a:r>
              <a:rPr lang="cs-CZ" sz="2800" smtClean="0"/>
              <a:t>: kyselé modré barvivo (doba barvení: 57 min.)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800" b="1" smtClean="0"/>
              <a:t>Denzitometrické skenování</a:t>
            </a:r>
            <a:r>
              <a:rPr lang="cs-CZ" sz="2800" smtClean="0"/>
              <a:t>: při 595 nm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z="2800" b="1" smtClean="0"/>
              <a:t>vzorky:</a:t>
            </a:r>
            <a:r>
              <a:rPr lang="cs-CZ" sz="2800" smtClean="0"/>
              <a:t> sérum, zahuštěná moč</a:t>
            </a:r>
          </a:p>
          <a:p>
            <a:pPr>
              <a:buFontTx/>
              <a:buNone/>
            </a:pPr>
            <a:endParaRPr lang="cs-CZ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2955</TotalTime>
  <Words>2822</Words>
  <Application>Microsoft Office PowerPoint</Application>
  <PresentationFormat>Předvádění na obrazovce (4:3)</PresentationFormat>
  <Paragraphs>312</Paragraphs>
  <Slides>65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72" baseType="lpstr">
      <vt:lpstr>Arial</vt:lpstr>
      <vt:lpstr>Calibri</vt:lpstr>
      <vt:lpstr>Cambria Math</vt:lpstr>
      <vt:lpstr>Times New Roman</vt:lpstr>
      <vt:lpstr>Verdana</vt:lpstr>
      <vt:lpstr>Wingdings</vt:lpstr>
      <vt:lpstr>Výchozí návrh</vt:lpstr>
      <vt:lpstr>Současné možnosti elektroforézy v laboratorní praxi</vt:lpstr>
      <vt:lpstr>Elektroforetické systémy pro gelovou elektroforézu na agaróze</vt:lpstr>
      <vt:lpstr>Sebia (Francie)</vt:lpstr>
      <vt:lpstr>Helena (Anglie)</vt:lpstr>
      <vt:lpstr>Interlab (Italie)</vt:lpstr>
      <vt:lpstr>Nabídka testů</vt:lpstr>
      <vt:lpstr> HYDRAGEL 30 β1 – β2 (SEBIA) </vt:lpstr>
      <vt:lpstr> HYDRAGEL 30 β1 – β2 </vt:lpstr>
      <vt:lpstr>SAS SPE β1 – β2 (HELENA)</vt:lpstr>
      <vt:lpstr>  G 26 SPE ( β1 – β2) v séru </vt:lpstr>
      <vt:lpstr>Prezentace aplikace PowerPoint</vt:lpstr>
      <vt:lpstr>Parametry metod</vt:lpstr>
      <vt:lpstr>Normální hodnoty</vt:lpstr>
      <vt:lpstr>Prezentace aplikace PowerPoint</vt:lpstr>
      <vt:lpstr>Spec. úprava vzorků před aplikací  na gel</vt:lpstr>
      <vt:lpstr>Prezentace aplikace PowerPoint</vt:lpstr>
      <vt:lpstr>Prezentace aplikace PowerPoint</vt:lpstr>
      <vt:lpstr>Prezentace aplikace PowerPoint</vt:lpstr>
      <vt:lpstr>HYDRAGEL 2,4, 9  IFE (SEBIA)</vt:lpstr>
      <vt:lpstr>SAS -3 IFE 2,4,9 (HELENA)</vt:lpstr>
      <vt:lpstr>G26 IFE 2,4 (Interlab)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Biologická léčba -interference </vt:lpstr>
      <vt:lpstr>Biologická léčba- interference</vt:lpstr>
      <vt:lpstr>Biologická léčba- interference</vt:lpstr>
      <vt:lpstr>HYPRAGEL 6 IF PENTA (SEBIA)</vt:lpstr>
      <vt:lpstr>SAS 3 </vt:lpstr>
      <vt:lpstr>G 26 - IF PENTA (Interlab)</vt:lpstr>
      <vt:lpstr>Prezentace aplikace PowerPoint</vt:lpstr>
      <vt:lpstr>Gelová elektroforéza moče na agarózovém gelu v kombinaci s monoklonálními protilátkami proti vybraným  proteinům (SEBIA)</vt:lpstr>
      <vt:lpstr>Gelová elektroforéza moče na agarózovém gelu v kombinaci s monoklonálními protilátkami proti vybraným proteinům (SEBIA)</vt:lpstr>
      <vt:lpstr>SDS –  elektroforéza moče  na agarózovém gelu (SDS AGE) (SEBIA)</vt:lpstr>
      <vt:lpstr>SDS –  elektroforéza na agarózovém gelu (SDS AGE)</vt:lpstr>
      <vt:lpstr>SDS –  elektroforéza na agarózovém (SDS AGE)  nebo polyakrylamidovém gelu (SDS PAGE)</vt:lpstr>
      <vt:lpstr> HYDRAGEL ISO ALP (SEBIA) </vt:lpstr>
      <vt:lpstr>Prezentace aplikace PowerPoint</vt:lpstr>
      <vt:lpstr>Prezentace aplikace PowerPoint</vt:lpstr>
      <vt:lpstr> SAS – ALP ISO (HELENA) </vt:lpstr>
      <vt:lpstr>       G 26 – ALP ISO (Interlab)</vt:lpstr>
      <vt:lpstr>Prezentace aplikace PowerPoint</vt:lpstr>
      <vt:lpstr>  HYDRAGEL 3,6,9 CSF ISOFOCUSING (SEBIA) </vt:lpstr>
      <vt:lpstr> SAS – IgG IFE (HELENA) </vt:lpstr>
      <vt:lpstr>Prezentace aplikace PowerPoint</vt:lpstr>
      <vt:lpstr>Prezentace aplikace PowerPoint</vt:lpstr>
      <vt:lpstr>Prezentace aplikace PowerPoint</vt:lpstr>
      <vt:lpstr>Prezentace aplikace PowerPoint</vt:lpstr>
      <vt:lpstr>  HYDRAGEL 6 β2 TRANSFERRIN (SEBIA) </vt:lpstr>
      <vt:lpstr>Prezentace aplikace PowerPoint</vt:lpstr>
      <vt:lpstr>Hodnocení</vt:lpstr>
      <vt:lpstr>Prezentace aplikace PowerPoint</vt:lpstr>
      <vt:lpstr>HYDRAGEL 7/15 HEMOGLOBINE (SEBIA)</vt:lpstr>
      <vt:lpstr>Prezentace aplikace PowerPoint</vt:lpstr>
      <vt:lpstr>HYDRAGEL 5/11 von WILLEBRAND MULTIMERS (SEBIA) </vt:lpstr>
      <vt:lpstr>HYDRAGEL 5/11 von WILLEBRAND MULTIMERS  </vt:lpstr>
      <vt:lpstr>Prezentace aplikace PowerPoint</vt:lpstr>
      <vt:lpstr>Kapilární elektroforéza- CAPILLARYS (SEBIA)</vt:lpstr>
      <vt:lpstr>Kapilární elektroforéza- CAPILLARYS (SEBIA)</vt:lpstr>
      <vt:lpstr>Elektroforéza séra</vt:lpstr>
      <vt:lpstr>CDT</vt:lpstr>
      <vt:lpstr>Děkuji za pozornost</vt:lpstr>
    </vt:vector>
  </TitlesOfParts>
  <Company>Fakultni Nemocnice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83199</dc:creator>
  <cp:lastModifiedBy>Gottwaldová Jana</cp:lastModifiedBy>
  <cp:revision>137</cp:revision>
  <dcterms:created xsi:type="dcterms:W3CDTF">2011-10-15T08:14:36Z</dcterms:created>
  <dcterms:modified xsi:type="dcterms:W3CDTF">2020-10-27T09:47:22Z</dcterms:modified>
</cp:coreProperties>
</file>