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7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EE4D-D70B-4C39-85DB-ABA3DF7111EB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7D4CF-C884-47C7-866B-AF98205E09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9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7D4CF-C884-47C7-866B-AF98205E094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8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4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63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89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2B95-5919-4C23-B4F4-918C50BA5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4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E350B-B97E-4CA9-AD5C-9FB5379B9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45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33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8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7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C39D-8868-476F-8C74-5AC051707895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6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hori.org/Principal_Investigators/Test_Samuel_T/Pictures/Fig-1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://www.microbelibrary.org/microbelibrary/files/ccImages/Articleimages/Atlas-Bld/Streptococcus%20pneumoniae%20fig1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thumb/5/53/Bacterial_growth.png/250px-Bacterial_growth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%C4%9Bda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%C5%98e%C4%8Dtina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cs.wikipedia.org/wiki/Mikroorganismu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Nukleoid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thumb/5/53/Bacterial_growth.png/250px-Bacterial_growth.p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bunka.ic.cz/prvok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Lékařská mikrobiologie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Alena Ševčíková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40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100" dirty="0" smtClean="0">
                <a:solidFill>
                  <a:schemeClr val="tx1"/>
                </a:solidFill>
              </a:rPr>
              <a:t>Érou</a:t>
            </a:r>
            <a:r>
              <a:rPr lang="cs-CZ" altLang="cs-CZ" sz="3100" dirty="0" smtClean="0"/>
              <a:t> </a:t>
            </a:r>
            <a:r>
              <a:rPr lang="cs-CZ" altLang="cs-CZ" sz="3100" b="1" dirty="0" smtClean="0"/>
              <a:t>Louise Pasteura </a:t>
            </a:r>
            <a:r>
              <a:rPr lang="cs-CZ" altLang="cs-CZ" sz="3100" dirty="0" smtClean="0">
                <a:solidFill>
                  <a:schemeClr val="tx1"/>
                </a:solidFill>
              </a:rPr>
              <a:t>a </a:t>
            </a:r>
            <a:r>
              <a:rPr lang="cs-CZ" altLang="cs-CZ" sz="3100" b="1" dirty="0" smtClean="0">
                <a:solidFill>
                  <a:schemeClr val="tx1"/>
                </a:solidFill>
              </a:rPr>
              <a:t>Roberta Kocha </a:t>
            </a:r>
            <a:r>
              <a:rPr lang="cs-CZ" altLang="cs-CZ" sz="3100" dirty="0" smtClean="0">
                <a:solidFill>
                  <a:schemeClr val="tx1"/>
                </a:solidFill>
              </a:rPr>
              <a:t>nastalo období označované jako </a:t>
            </a:r>
            <a:r>
              <a:rPr lang="cs-CZ" altLang="cs-CZ" sz="3100" b="1" dirty="0" smtClean="0">
                <a:solidFill>
                  <a:schemeClr val="tx1"/>
                </a:solidFill>
              </a:rPr>
              <a:t>zlatý věk mikrobiologie</a:t>
            </a:r>
            <a:r>
              <a:rPr lang="cs-CZ" altLang="cs-CZ" sz="2800" dirty="0" smtClean="0">
                <a:solidFill>
                  <a:schemeClr val="tx1"/>
                </a:solidFill>
              </a:rPr>
              <a:t/>
            </a:r>
            <a:br>
              <a:rPr lang="cs-CZ" altLang="cs-CZ" sz="2800" dirty="0" smtClean="0">
                <a:solidFill>
                  <a:schemeClr val="tx1"/>
                </a:solidFill>
              </a:rPr>
            </a:br>
            <a:endParaRPr lang="cs-CZ" altLang="cs-CZ" sz="2800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300" b="1" dirty="0" smtClean="0">
                <a:solidFill>
                  <a:schemeClr val="hlink"/>
                </a:solidFill>
              </a:rPr>
              <a:t>Louis Pasteur</a:t>
            </a:r>
            <a:r>
              <a:rPr lang="cs-CZ" altLang="cs-CZ" sz="2300" dirty="0" smtClean="0"/>
              <a:t> (1822 – 1895)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očkování proti vzteklině, sněti slezinné, choleře drůbeže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příčina kvašení piva a vína, pasterizace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kultivace bakterií v tekutých půdách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objevil mikroby vytvářející </a:t>
            </a:r>
            <a:r>
              <a:rPr lang="cs-CZ" altLang="cs-CZ" sz="2400" dirty="0" err="1" smtClean="0"/>
              <a:t>spóry</a:t>
            </a:r>
            <a:r>
              <a:rPr lang="cs-CZ" altLang="cs-CZ" sz="2400" dirty="0" smtClean="0"/>
              <a:t>, anaeroby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b="1" dirty="0" smtClean="0">
                <a:solidFill>
                  <a:schemeClr val="hlink"/>
                </a:solidFill>
              </a:rPr>
              <a:t>Robert Koch</a:t>
            </a:r>
            <a:r>
              <a:rPr lang="cs-CZ" altLang="cs-CZ" sz="2300" dirty="0" smtClean="0"/>
              <a:t> (1843 – 1910)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zavedl izolaci čistých kultur na pevných půdách, barvení bakterií a mikrofotografii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podílel se na objevu původce cholery a izoloval původce tuberkulózy</a:t>
            </a:r>
            <a:endParaRPr lang="cs-CZ" altLang="cs-CZ" sz="21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82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Podle metod a postupů zavedených Pasteurem a Kochem byla postupně objevena většina původců bakteriálních infekcí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1898 – objeven první živočišný virus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1911 – první lidský virus, žlutá zimnice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1915 – viry bakterií - bakteriofágy</a:t>
            </a:r>
          </a:p>
        </p:txBody>
      </p:sp>
    </p:spTree>
    <p:extLst>
      <p:ext uri="{BB962C8B-B14F-4D97-AF65-F5344CB8AC3E}">
        <p14:creationId xmlns:p14="http://schemas.microsoft.com/office/powerpoint/2010/main" val="4955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Nomenklatura – názvosloví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 smtClean="0"/>
              <a:t>Pojmenování taxonu, bakteriálního druhu, podle mezinárodně dohodnutých pravidel</a:t>
            </a:r>
          </a:p>
          <a:p>
            <a:pPr eaLnBrk="1" hangingPunct="1"/>
            <a:r>
              <a:rPr lang="cs-CZ" altLang="cs-CZ" dirty="0" smtClean="0"/>
              <a:t>Název bakterií se skládá ze jména rodového </a:t>
            </a:r>
          </a:p>
          <a:p>
            <a:pPr marL="0" indent="0" eaLnBrk="1" hangingPunct="1">
              <a:buNone/>
            </a:pPr>
            <a:r>
              <a:rPr lang="cs-CZ" altLang="cs-CZ" dirty="0" smtClean="0"/>
              <a:t>(</a:t>
            </a:r>
            <a:r>
              <a:rPr lang="cs-CZ" altLang="cs-CZ" b="1" i="1" dirty="0" smtClean="0">
                <a:solidFill>
                  <a:schemeClr val="hlink"/>
                </a:solidFill>
              </a:rPr>
              <a:t>rod, genus</a:t>
            </a:r>
            <a:r>
              <a:rPr lang="cs-CZ" altLang="cs-CZ" dirty="0" smtClean="0"/>
              <a:t>) a jména druhového (</a:t>
            </a:r>
            <a:r>
              <a:rPr lang="cs-CZ" altLang="cs-CZ" b="1" i="1" dirty="0" smtClean="0">
                <a:solidFill>
                  <a:schemeClr val="hlink"/>
                </a:solidFill>
              </a:rPr>
              <a:t>druh, species</a:t>
            </a:r>
            <a:r>
              <a:rPr lang="cs-CZ" altLang="cs-CZ" dirty="0" smtClean="0"/>
              <a:t>)</a:t>
            </a:r>
          </a:p>
          <a:p>
            <a:pPr lvl="1" eaLnBrk="1" hangingPunct="1"/>
            <a:r>
              <a:rPr lang="cs-CZ" altLang="cs-CZ" i="1" u="sng" dirty="0" err="1" smtClean="0">
                <a:solidFill>
                  <a:schemeClr val="hlink"/>
                </a:solidFill>
              </a:rPr>
              <a:t>Streptococcus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 </a:t>
            </a:r>
            <a:r>
              <a:rPr lang="cs-CZ" altLang="cs-CZ" i="1" u="sng" dirty="0" err="1" smtClean="0">
                <a:solidFill>
                  <a:schemeClr val="hlink"/>
                </a:solidFill>
              </a:rPr>
              <a:t>pyogenes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, </a:t>
            </a:r>
            <a:r>
              <a:rPr lang="cs-CZ" altLang="cs-CZ" i="1" u="sng" dirty="0" err="1" smtClean="0">
                <a:solidFill>
                  <a:schemeClr val="hlink"/>
                </a:solidFill>
              </a:rPr>
              <a:t>Staphylococcus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 aureus, </a:t>
            </a:r>
            <a:r>
              <a:rPr lang="cs-CZ" altLang="cs-CZ" i="1" u="sng" dirty="0" err="1" smtClean="0">
                <a:solidFill>
                  <a:schemeClr val="hlink"/>
                </a:solidFill>
              </a:rPr>
              <a:t>Escherichia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 coli</a:t>
            </a:r>
          </a:p>
          <a:p>
            <a:r>
              <a:rPr lang="cs-CZ" altLang="cs-CZ" dirty="0"/>
              <a:t> </a:t>
            </a:r>
            <a:r>
              <a:rPr lang="cs-CZ" altLang="cs-CZ" b="1" u="sng" dirty="0">
                <a:solidFill>
                  <a:schemeClr val="hlink"/>
                </a:solidFill>
              </a:rPr>
              <a:t>bakteriální druh</a:t>
            </a:r>
            <a:r>
              <a:rPr lang="cs-CZ" altLang="cs-CZ" b="1" dirty="0"/>
              <a:t> </a:t>
            </a:r>
            <a:r>
              <a:rPr lang="cs-CZ" altLang="cs-CZ" b="1" dirty="0">
                <a:solidFill>
                  <a:schemeClr val="hlink"/>
                </a:solidFill>
              </a:rPr>
              <a:t>(</a:t>
            </a:r>
            <a:r>
              <a:rPr lang="cs-CZ" altLang="cs-CZ" b="1" u="sng" dirty="0">
                <a:solidFill>
                  <a:schemeClr val="hlink"/>
                </a:solidFill>
              </a:rPr>
              <a:t>species)</a:t>
            </a:r>
            <a:r>
              <a:rPr lang="cs-CZ" altLang="cs-CZ" b="1" dirty="0"/>
              <a:t> </a:t>
            </a:r>
            <a:r>
              <a:rPr lang="cs-CZ" altLang="cs-CZ" b="1" i="1" dirty="0"/>
              <a:t>–</a:t>
            </a:r>
            <a:r>
              <a:rPr lang="cs-CZ" altLang="cs-CZ" dirty="0"/>
              <a:t>soubor kmenů sdílejících stálé vlastnosti a lišící se od kmenů jiné skupiny</a:t>
            </a:r>
          </a:p>
          <a:p>
            <a:r>
              <a:rPr lang="cs-CZ" altLang="cs-CZ" b="1" u="sng" dirty="0">
                <a:solidFill>
                  <a:schemeClr val="hlink"/>
                </a:solidFill>
              </a:rPr>
              <a:t>Kmen</a:t>
            </a:r>
            <a:r>
              <a:rPr lang="cs-CZ" altLang="cs-CZ" dirty="0"/>
              <a:t> je populace mikrobů pocházející z jediné mikrobiální buňky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7012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Identifikace – určování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Postup, kterým zjistíme, že nově izolovaný kmen náleží do známého, pojmenovaného taxonu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morfologické znaky</a:t>
            </a:r>
            <a:r>
              <a:rPr lang="cs-CZ" altLang="cs-CZ" smtClean="0"/>
              <a:t> </a:t>
            </a:r>
            <a:r>
              <a:rPr lang="cs-CZ" altLang="cs-CZ" sz="2400" smtClean="0"/>
              <a:t>(tvar, velikost, uspořádání, barvitelnost buněk, vzhled kolonií)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fyziologické znaky</a:t>
            </a:r>
            <a:r>
              <a:rPr lang="cs-CZ" altLang="cs-CZ" smtClean="0"/>
              <a:t> </a:t>
            </a:r>
            <a:r>
              <a:rPr lang="cs-CZ" altLang="cs-CZ" sz="2400" smtClean="0"/>
              <a:t>(tvorba nebo štěpení různých sloučenin)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chemotaxonomické znaky</a:t>
            </a:r>
            <a:r>
              <a:rPr lang="cs-CZ" altLang="cs-CZ" smtClean="0"/>
              <a:t> </a:t>
            </a:r>
            <a:r>
              <a:rPr lang="cs-CZ" altLang="cs-CZ" sz="2400" smtClean="0"/>
              <a:t>(složení buněčné stěny, analýzy mastných kyselin)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genetické znaky a molekulární vlastnosti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4143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Základní morfologie bakterií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600200"/>
            <a:ext cx="4032250" cy="45259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Velikost</a:t>
            </a:r>
            <a:r>
              <a:rPr lang="cs-CZ" altLang="cs-CZ" sz="2400" smtClean="0"/>
              <a:t> – většina patogenů 0,5 – 3 </a:t>
            </a:r>
            <a:r>
              <a:rPr lang="el-GR" altLang="cs-CZ" sz="2400" smtClean="0">
                <a:cs typeface="Arial" charset="0"/>
              </a:rPr>
              <a:t>μ</a:t>
            </a:r>
            <a:r>
              <a:rPr lang="cs-CZ" altLang="cs-CZ" sz="2400" smtClean="0">
                <a:cs typeface="Arial" charset="0"/>
              </a:rPr>
              <a:t>m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  <a:cs typeface="Arial" charset="0"/>
              </a:rPr>
              <a:t>Tvar a uspořádání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koky ve dvojicích, řetízcích, shlucích, tetrádách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tyčinky 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spirály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  <a:cs typeface="Arial" charset="0"/>
              </a:rPr>
              <a:t>Barvitelnost</a:t>
            </a:r>
            <a:r>
              <a:rPr lang="cs-CZ" altLang="cs-CZ" sz="240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cs-CZ" altLang="cs-CZ" sz="2400" smtClean="0">
                <a:cs typeface="Arial" charset="0"/>
              </a:rPr>
              <a:t>dle Grama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grampozitivní - modré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gramnegativní – červené</a:t>
            </a:r>
          </a:p>
          <a:p>
            <a:pPr eaLnBrk="1" hangingPunct="1"/>
            <a:r>
              <a:rPr lang="cs-CZ" altLang="cs-CZ" sz="2400" smtClean="0">
                <a:cs typeface="Arial" charset="0"/>
              </a:rPr>
              <a:t>dle acidorezistence</a:t>
            </a:r>
          </a:p>
          <a:p>
            <a:pPr eaLnBrk="1" hangingPunct="1"/>
            <a:endParaRPr lang="cs-CZ" altLang="cs-CZ" sz="2400" smtClean="0">
              <a:cs typeface="Arial" charset="0"/>
            </a:endParaRPr>
          </a:p>
          <a:p>
            <a:pPr lvl="1" eaLnBrk="1" hangingPunct="1"/>
            <a:endParaRPr lang="cs-CZ" altLang="cs-CZ" sz="2000" smtClean="0">
              <a:cs typeface="Arial" charset="0"/>
            </a:endParaRPr>
          </a:p>
          <a:p>
            <a:pPr eaLnBrk="1" hangingPunct="1"/>
            <a:endParaRPr lang="cs-CZ" altLang="cs-CZ" sz="2400" smtClean="0">
              <a:cs typeface="Arial" charset="0"/>
            </a:endParaRPr>
          </a:p>
          <a:p>
            <a:pPr lvl="1" eaLnBrk="1" hangingPunct="1"/>
            <a:endParaRPr lang="cs-CZ" altLang="cs-CZ" sz="2000" smtClean="0">
              <a:cs typeface="Arial" charset="0"/>
            </a:endParaRPr>
          </a:p>
          <a:p>
            <a:pPr eaLnBrk="1" hangingPunct="1"/>
            <a:endParaRPr lang="cs-CZ" altLang="cs-CZ" sz="2400" smtClean="0"/>
          </a:p>
        </p:txBody>
      </p:sp>
      <p:pic>
        <p:nvPicPr>
          <p:cNvPr id="33796" name="Picture 7" descr="bakteri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92600"/>
            <a:ext cx="2160588" cy="213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11" descr="bakterie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1305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smtClean="0"/>
              <a:t>Streptococcus</a:t>
            </a:r>
            <a:r>
              <a:rPr lang="cs-CZ" altLang="cs-CZ" sz="3600" smtClean="0"/>
              <a:t> sp. </a:t>
            </a:r>
            <a:r>
              <a:rPr lang="cs-CZ" altLang="cs-CZ" sz="2800" smtClean="0"/>
              <a:t>-</a:t>
            </a:r>
            <a:r>
              <a:rPr lang="cs-CZ" altLang="cs-CZ" sz="3600" smtClean="0"/>
              <a:t> </a:t>
            </a:r>
            <a:r>
              <a:rPr lang="cs-CZ" altLang="cs-CZ" sz="3600" i="1" smtClean="0"/>
              <a:t>Staphylococcus</a:t>
            </a:r>
            <a:r>
              <a:rPr lang="cs-CZ" altLang="cs-CZ" sz="3600" smtClean="0"/>
              <a:t> sp.</a:t>
            </a:r>
          </a:p>
        </p:txBody>
      </p:sp>
      <p:pic>
        <p:nvPicPr>
          <p:cNvPr id="34819" name="Picture 4" descr="staphylococcus_bacteria_phoyomicrographs_germ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208963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7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Buněčná stěna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Silná tuhá vrstva odolávající osmotickému tlaku a umožňující bakterii uchovat svůj tvar</a:t>
            </a:r>
          </a:p>
          <a:p>
            <a:pPr eaLnBrk="1" hangingPunct="1"/>
            <a:r>
              <a:rPr lang="cs-CZ" altLang="cs-CZ" sz="2400" smtClean="0"/>
              <a:t>Stěna </a:t>
            </a:r>
            <a:r>
              <a:rPr lang="cs-CZ" altLang="cs-CZ" sz="2400" b="1" smtClean="0"/>
              <a:t>grampozitivních </a:t>
            </a:r>
            <a:r>
              <a:rPr lang="cs-CZ" altLang="cs-CZ" sz="2400" smtClean="0"/>
              <a:t>bakterií je jednodušší a tvoří ji mohutná 20 nm silná peptidoglykanová struktura, protkaná řetězci kys.teichoové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1509" name="Picture 6" descr="P1010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1036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Buněčná stěna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Stěna </a:t>
            </a:r>
            <a:r>
              <a:rPr lang="cs-CZ" altLang="cs-CZ" sz="2400" b="1" smtClean="0">
                <a:solidFill>
                  <a:schemeClr val="hlink"/>
                </a:solidFill>
              </a:rPr>
              <a:t>gramnegativních</a:t>
            </a:r>
            <a:r>
              <a:rPr lang="cs-CZ" altLang="cs-CZ" sz="2400" smtClean="0">
                <a:solidFill>
                  <a:schemeClr val="hlink"/>
                </a:solidFill>
              </a:rPr>
              <a:t> </a:t>
            </a:r>
            <a:r>
              <a:rPr lang="cs-CZ" altLang="cs-CZ" sz="2400" smtClean="0"/>
              <a:t>je tenčí, ale složitější 15 nm – tenký peptidoglykan, proteiny tvořící poriny ve fosfolipidové dvojvrstvě, lipoproteiny, lipopolysacharidy, periplasmatický prostor (endotoxin, O antigen)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2533" name="Picture 6" descr="P1010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Vnější vrstvy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Polysacharidové pouzdro</a:t>
            </a:r>
            <a:r>
              <a:rPr lang="cs-CZ" altLang="cs-CZ" sz="2400" smtClean="0"/>
              <a:t> (pneumokoky, klebsiely, hemofily)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Polypeptidové pouzdro</a:t>
            </a:r>
            <a:r>
              <a:rPr lang="cs-CZ" altLang="cs-CZ" sz="2400" smtClean="0"/>
              <a:t> (anthrax)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Slizová vrstva</a:t>
            </a:r>
            <a:r>
              <a:rPr lang="cs-CZ" altLang="cs-CZ" sz="2400" smtClean="0"/>
              <a:t> (</a:t>
            </a:r>
            <a:r>
              <a:rPr lang="cs-CZ" altLang="cs-CZ" sz="2400" i="1" smtClean="0"/>
              <a:t>Streptococcus mutans</a:t>
            </a:r>
            <a:r>
              <a:rPr lang="cs-CZ" altLang="cs-CZ" sz="2400" smtClean="0"/>
              <a:t>, koaguláza negativní stafylokoky) – biofilm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Bakteriální bičíky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Pili, fimbrie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</p:txBody>
      </p:sp>
      <p:sp>
        <p:nvSpPr>
          <p:cNvPr id="23556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1225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3557" name="Picture 11" descr="Fig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3940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Streptococcus%2520pneumoniae%2520fig11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860800"/>
            <a:ext cx="2627313" cy="2608263"/>
          </a:xfrm>
        </p:spPr>
      </p:pic>
    </p:spTree>
    <p:extLst>
      <p:ext uri="{BB962C8B-B14F-4D97-AF65-F5344CB8AC3E}">
        <p14:creationId xmlns:p14="http://schemas.microsoft.com/office/powerpoint/2010/main" val="18203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Bakteriální spory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Rody </a:t>
            </a:r>
            <a:r>
              <a:rPr lang="cs-CZ" altLang="cs-CZ" sz="2400" b="1" i="1" smtClean="0">
                <a:solidFill>
                  <a:schemeClr val="hlink"/>
                </a:solidFill>
              </a:rPr>
              <a:t>Bacillus</a:t>
            </a:r>
            <a:r>
              <a:rPr lang="cs-CZ" altLang="cs-CZ" sz="2400" smtClean="0"/>
              <a:t> a </a:t>
            </a:r>
            <a:r>
              <a:rPr lang="cs-CZ" altLang="cs-CZ" sz="2400" b="1" i="1" smtClean="0">
                <a:solidFill>
                  <a:schemeClr val="hlink"/>
                </a:solidFill>
              </a:rPr>
              <a:t>Clostridium</a:t>
            </a:r>
            <a:r>
              <a:rPr lang="cs-CZ" altLang="cs-CZ" sz="2400" smtClean="0"/>
              <a:t> reagují na vysychání či úbytek živin tvorbou spor – vysoce odolné útvary, mohou přežívat stovky let při nepříznivých podmínkách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Bakteriální endospory nepřijímají Gramovo barvivo – světlolomné útvary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Tvar, velikost a uložení spor jsou někdy typické pro různé druhy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i="1" smtClean="0"/>
              <a:t>Clostridium tetani</a:t>
            </a:r>
          </a:p>
        </p:txBody>
      </p:sp>
      <p:pic>
        <p:nvPicPr>
          <p:cNvPr id="24581" name="Picture 4" descr="Clostridiu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41767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Mikrobiologie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b="1" u="sng" smtClean="0"/>
          </a:p>
          <a:p>
            <a:pPr lvl="1" eaLnBrk="1" hangingPunct="1"/>
            <a:r>
              <a:rPr lang="cs-CZ" altLang="cs-CZ" b="1" u="sng" smtClean="0">
                <a:solidFill>
                  <a:schemeClr val="hlink"/>
                </a:solidFill>
              </a:rPr>
              <a:t>lékařská </a:t>
            </a:r>
            <a:r>
              <a:rPr lang="cs-CZ" altLang="cs-CZ" smtClean="0"/>
              <a:t>– zabývá se mikroorganismy, které jsou patogenní pro člověka, vyvolávají u něj onemocnění nebo se u člověka přirozeně vyskytují </a:t>
            </a:r>
          </a:p>
          <a:p>
            <a:pPr lvl="1" eaLnBrk="1" hangingPunct="1"/>
            <a:r>
              <a:rPr lang="cs-CZ" altLang="cs-CZ" b="1" u="sng" smtClean="0">
                <a:solidFill>
                  <a:schemeClr val="hlink"/>
                </a:solidFill>
              </a:rPr>
              <a:t>veterinární </a:t>
            </a:r>
          </a:p>
          <a:p>
            <a:pPr lvl="1" eaLnBrk="1" hangingPunct="1"/>
            <a:r>
              <a:rPr lang="cs-CZ" altLang="cs-CZ" b="1" u="sng" smtClean="0">
                <a:solidFill>
                  <a:schemeClr val="hlink"/>
                </a:solidFill>
              </a:rPr>
              <a:t>potravinářská </a:t>
            </a:r>
            <a:r>
              <a:rPr lang="cs-CZ" altLang="cs-CZ" smtClean="0"/>
              <a:t>– mikrobiologie potravin, jejich konzervace, využití v potravinářských technologiích</a:t>
            </a:r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209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Rozdělení mikrobů podle vztahu ke kyslíku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Aeroby</a:t>
            </a:r>
            <a:r>
              <a:rPr lang="cs-CZ" altLang="cs-CZ" sz="2800" smtClean="0"/>
              <a:t>: </a:t>
            </a:r>
            <a:r>
              <a:rPr lang="cs-CZ" altLang="cs-CZ" sz="2800" i="1" smtClean="0"/>
              <a:t>Pseudomonas, Vibrio, Mycobacterium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Anaeroby</a:t>
            </a:r>
            <a:r>
              <a:rPr lang="cs-CZ" altLang="cs-CZ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Obligátní</a:t>
            </a:r>
            <a:r>
              <a:rPr lang="cs-CZ" altLang="cs-CZ" sz="2400" smtClean="0"/>
              <a:t>,(striktní):</a:t>
            </a:r>
            <a:r>
              <a:rPr lang="cs-CZ" altLang="cs-CZ" sz="2400" i="1" smtClean="0"/>
              <a:t>Clostridium haemolyticum, Clostridium difficile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aerotolerantní</a:t>
            </a:r>
            <a:r>
              <a:rPr lang="cs-CZ" altLang="cs-CZ" sz="2400" smtClean="0"/>
              <a:t>: </a:t>
            </a:r>
            <a:r>
              <a:rPr lang="cs-CZ" altLang="cs-CZ" sz="2400" i="1" smtClean="0"/>
              <a:t>Clostridium perfringens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Fakultativní anaeroby</a:t>
            </a:r>
            <a:r>
              <a:rPr lang="cs-CZ" altLang="cs-CZ" sz="2800" smtClean="0"/>
              <a:t>: většina, např. enterobakterie</a:t>
            </a:r>
            <a:r>
              <a:rPr lang="cs-CZ" altLang="cs-CZ" sz="2800" i="1" smtClean="0"/>
              <a:t>, </a:t>
            </a:r>
            <a:r>
              <a:rPr lang="cs-CZ" altLang="cs-CZ" sz="2800" smtClean="0"/>
              <a:t>stafylokoky, enterokoky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Mikroaerofilní mikroby</a:t>
            </a:r>
            <a:r>
              <a:rPr lang="cs-CZ" altLang="cs-CZ" sz="2800" smtClean="0"/>
              <a:t>: lactobacily, kampylobaktery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Kapnofilní</a:t>
            </a:r>
            <a:r>
              <a:rPr lang="cs-CZ" altLang="cs-CZ" sz="2800" smtClean="0"/>
              <a:t>: zvýšená tenze C0</a:t>
            </a:r>
            <a:r>
              <a:rPr lang="cs-CZ" altLang="cs-CZ" sz="2800" baseline="30000" smtClean="0"/>
              <a:t>2</a:t>
            </a:r>
            <a:r>
              <a:rPr lang="cs-CZ" altLang="cs-CZ" sz="2800" smtClean="0"/>
              <a:t>: meningokoky, gonokoky</a:t>
            </a:r>
          </a:p>
        </p:txBody>
      </p:sp>
    </p:spTree>
    <p:extLst>
      <p:ext uri="{BB962C8B-B14F-4D97-AF65-F5344CB8AC3E}">
        <p14:creationId xmlns:p14="http://schemas.microsoft.com/office/powerpoint/2010/main" val="1921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Generační doba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Délka růstového cyklu, je doba, za kterou se počet bakterií zdvojnásobí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Její délka je individuální vlastností buňky a závisí také na množství živin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Generační doba u </a:t>
            </a:r>
            <a:r>
              <a:rPr lang="cs-CZ" altLang="cs-CZ" i="1" smtClean="0">
                <a:solidFill>
                  <a:schemeClr val="hlink"/>
                </a:solidFill>
              </a:rPr>
              <a:t>Escherichia coli</a:t>
            </a:r>
            <a:r>
              <a:rPr lang="cs-CZ" altLang="cs-CZ" smtClean="0"/>
              <a:t> za optimálních podmínek je při 37</a:t>
            </a:r>
            <a:r>
              <a:rPr lang="cs-CZ" altLang="cs-CZ" baseline="30000" smtClean="0"/>
              <a:t>o </a:t>
            </a:r>
            <a:r>
              <a:rPr lang="cs-CZ" altLang="cs-CZ" smtClean="0"/>
              <a:t>C 20min, při 30</a:t>
            </a:r>
            <a:r>
              <a:rPr lang="cs-CZ" altLang="cs-CZ" baseline="30000" smtClean="0"/>
              <a:t>o </a:t>
            </a:r>
            <a:r>
              <a:rPr lang="cs-CZ" altLang="cs-CZ" smtClean="0"/>
              <a:t>C jedna hodina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Generační doba u </a:t>
            </a:r>
            <a:r>
              <a:rPr lang="cs-CZ" altLang="cs-CZ" i="1" smtClean="0">
                <a:solidFill>
                  <a:schemeClr val="hlink"/>
                </a:solidFill>
              </a:rPr>
              <a:t>Mycobacterium</a:t>
            </a:r>
            <a:r>
              <a:rPr lang="cs-CZ" altLang="cs-CZ" smtClean="0"/>
              <a:t> </a:t>
            </a:r>
            <a:r>
              <a:rPr lang="cs-CZ" altLang="cs-CZ" i="1" smtClean="0">
                <a:solidFill>
                  <a:schemeClr val="hlink"/>
                </a:solidFill>
              </a:rPr>
              <a:t>tuberculosis</a:t>
            </a:r>
            <a:r>
              <a:rPr lang="cs-CZ" altLang="cs-CZ" smtClean="0"/>
              <a:t> je 12 hodin</a:t>
            </a:r>
          </a:p>
        </p:txBody>
      </p:sp>
    </p:spTree>
    <p:extLst>
      <p:ext uri="{BB962C8B-B14F-4D97-AF65-F5344CB8AC3E}">
        <p14:creationId xmlns:p14="http://schemas.microsoft.com/office/powerpoint/2010/main" val="35885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Bakteriální růstový cyklus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900" b="1" smtClean="0">
                <a:solidFill>
                  <a:schemeClr val="hlink"/>
                </a:solidFill>
              </a:rPr>
              <a:t>Stacionární růstová křivka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Lag-fáze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Logaritmická, exponenciální fáze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Stacionární fáze	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Fáze odumírání</a:t>
            </a:r>
          </a:p>
          <a:p>
            <a:pPr marL="1371600" lvl="2" indent="-457200" eaLnBrk="1" hangingPunct="1">
              <a:lnSpc>
                <a:spcPct val="90000"/>
              </a:lnSpc>
            </a:pPr>
            <a:endParaRPr lang="cs-CZ" altLang="cs-CZ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900" b="1" smtClean="0">
                <a:solidFill>
                  <a:schemeClr val="hlink"/>
                </a:solidFill>
              </a:rPr>
              <a:t>Kontinuální kultivace</a:t>
            </a:r>
            <a:r>
              <a:rPr lang="cs-CZ" altLang="cs-CZ" sz="2900" smtClean="0"/>
              <a:t> – udržení populace v logaritmické fázi růst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v průmyslové mikrobiologii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růst bakterií v zažívacím traktu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900" smtClean="0"/>
          </a:p>
        </p:txBody>
      </p:sp>
      <p:pic>
        <p:nvPicPr>
          <p:cNvPr id="32772" name="Picture 4" descr="250px-Bacterial_grow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24971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1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Podmínky pro kultivaci mikroorganismů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hlink"/>
                </a:solidFill>
              </a:rPr>
              <a:t>Voda</a:t>
            </a:r>
            <a:r>
              <a:rPr lang="cs-CZ" altLang="cs-CZ" smtClean="0"/>
              <a:t> – 80 % živé bakterie, 15% u spor</a:t>
            </a:r>
          </a:p>
          <a:p>
            <a:pPr lvl="1" eaLnBrk="1" hangingPunct="1"/>
            <a:r>
              <a:rPr lang="cs-CZ" altLang="cs-CZ" smtClean="0"/>
              <a:t>Nejvíce citlivé na vyschnutí jsou neisserie (gonokok)</a:t>
            </a:r>
          </a:p>
          <a:p>
            <a:pPr lvl="1" eaLnBrk="1" hangingPunct="1"/>
            <a:r>
              <a:rPr lang="cs-CZ" altLang="cs-CZ" smtClean="0"/>
              <a:t>Odolnější jsou zástupci kožní flóry</a:t>
            </a:r>
          </a:p>
          <a:p>
            <a:pPr lvl="1" eaLnBrk="1" hangingPunct="1"/>
            <a:r>
              <a:rPr lang="cs-CZ" altLang="cs-CZ" smtClean="0"/>
              <a:t>Původce tuberkulózy – vydrží několik týdnů</a:t>
            </a:r>
          </a:p>
          <a:p>
            <a:pPr lvl="1" eaLnBrk="1" hangingPunct="1"/>
            <a:r>
              <a:rPr lang="cs-CZ" altLang="cs-CZ" smtClean="0"/>
              <a:t>Vysoce odolné – nokardie, aktinomycety – půdní, plísně, spory, cysty prvoků, vajíčka červů</a:t>
            </a:r>
          </a:p>
        </p:txBody>
      </p:sp>
    </p:spTree>
    <p:extLst>
      <p:ext uri="{BB962C8B-B14F-4D97-AF65-F5344CB8AC3E}">
        <p14:creationId xmlns:p14="http://schemas.microsoft.com/office/powerpoint/2010/main" val="2854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Podmínky pro kultivaci mikroorganismů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hlink"/>
                </a:solidFill>
              </a:rPr>
              <a:t>Teplota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Minimální, optimální, maximální růstová teplota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Teplotní rozmezí růstu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20-40</a:t>
            </a:r>
            <a:r>
              <a:rPr lang="cs-CZ" altLang="cs-CZ" baseline="30000" smtClean="0"/>
              <a:t>o </a:t>
            </a:r>
            <a:r>
              <a:rPr lang="cs-CZ" altLang="cs-CZ" smtClean="0"/>
              <a:t>C – většina lékařsky významných bakterií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Nejužší teplotní rozmezí má gonokok 30-38,5</a:t>
            </a:r>
            <a:r>
              <a:rPr lang="cs-CZ" altLang="cs-CZ" baseline="30000" smtClean="0"/>
              <a:t>o </a:t>
            </a:r>
            <a:r>
              <a:rPr lang="cs-CZ" altLang="cs-CZ" smtClean="0"/>
              <a:t>C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Schopnost množit se při 0</a:t>
            </a:r>
            <a:r>
              <a:rPr lang="cs-CZ" altLang="cs-CZ" baseline="30000" smtClean="0"/>
              <a:t>o </a:t>
            </a:r>
            <a:r>
              <a:rPr lang="cs-CZ" altLang="cs-CZ" smtClean="0"/>
              <a:t>C mají listerie, yersinie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Schopnost množit se při 8</a:t>
            </a:r>
            <a:r>
              <a:rPr lang="cs-CZ" altLang="cs-CZ" baseline="30000" smtClean="0"/>
              <a:t>o </a:t>
            </a:r>
            <a:r>
              <a:rPr lang="cs-CZ" altLang="cs-CZ" smtClean="0"/>
              <a:t>C mají salmonely, zlaté stafylokoky 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Kolem 45</a:t>
            </a:r>
            <a:r>
              <a:rPr lang="cs-CZ" altLang="cs-CZ" baseline="30000" smtClean="0"/>
              <a:t>o </a:t>
            </a:r>
            <a:r>
              <a:rPr lang="cs-CZ" altLang="cs-CZ" smtClean="0"/>
              <a:t>C ještě rostou salmonely, kampylobaktery, </a:t>
            </a:r>
            <a:r>
              <a:rPr lang="cs-CZ" altLang="cs-CZ" i="1" smtClean="0"/>
              <a:t>Bacillus cereus</a:t>
            </a:r>
          </a:p>
        </p:txBody>
      </p:sp>
    </p:spTree>
    <p:extLst>
      <p:ext uri="{BB962C8B-B14F-4D97-AF65-F5344CB8AC3E}">
        <p14:creationId xmlns:p14="http://schemas.microsoft.com/office/powerpoint/2010/main" val="33197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Podmínky pro kultivaci mikroorganismů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hlink"/>
                </a:solidFill>
              </a:rPr>
              <a:t>Teplota optimální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0 - 20</a:t>
            </a:r>
            <a:r>
              <a:rPr lang="cs-CZ" altLang="cs-CZ" b="1" baseline="30000" smtClean="0"/>
              <a:t>o</a:t>
            </a:r>
            <a:r>
              <a:rPr lang="cs-CZ" altLang="cs-CZ" b="1" smtClean="0"/>
              <a:t> C psychrofily</a:t>
            </a:r>
            <a:r>
              <a:rPr lang="cs-CZ" altLang="cs-CZ" smtClean="0"/>
              <a:t> – nepatogenní mikroby, žijící ve vodě a půdě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20 - 40</a:t>
            </a:r>
            <a:r>
              <a:rPr lang="cs-CZ" altLang="cs-CZ" b="1" baseline="30000" smtClean="0"/>
              <a:t>o </a:t>
            </a:r>
            <a:r>
              <a:rPr lang="cs-CZ" altLang="cs-CZ" b="1" smtClean="0"/>
              <a:t>C mesofily</a:t>
            </a:r>
            <a:r>
              <a:rPr lang="cs-CZ" altLang="cs-CZ" smtClean="0"/>
              <a:t> – většina mikrobů významných pro lékařskou mikrobiologii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Nad 40</a:t>
            </a:r>
            <a:r>
              <a:rPr lang="cs-CZ" altLang="cs-CZ" b="1" baseline="30000" smtClean="0"/>
              <a:t>o </a:t>
            </a:r>
            <a:r>
              <a:rPr lang="cs-CZ" altLang="cs-CZ" b="1" smtClean="0"/>
              <a:t>C</a:t>
            </a:r>
            <a:r>
              <a:rPr lang="cs-CZ" altLang="cs-CZ" smtClean="0"/>
              <a:t> </a:t>
            </a:r>
            <a:r>
              <a:rPr lang="cs-CZ" altLang="cs-CZ" b="1" smtClean="0"/>
              <a:t>termofily</a:t>
            </a:r>
            <a:r>
              <a:rPr lang="cs-CZ" altLang="cs-CZ" smtClean="0"/>
              <a:t>, horké prameny, kompost, chlévská mrva, nepatogenní, Archaea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Nad 80</a:t>
            </a:r>
            <a:r>
              <a:rPr lang="cs-CZ" altLang="cs-CZ" b="1" baseline="30000" smtClean="0"/>
              <a:t>o </a:t>
            </a:r>
            <a:r>
              <a:rPr lang="cs-CZ" altLang="cs-CZ" b="1" smtClean="0"/>
              <a:t>C hypertermofily</a:t>
            </a:r>
            <a:r>
              <a:rPr lang="cs-CZ" altLang="cs-CZ" smtClean="0"/>
              <a:t>, podmořské sopečné oblasti, Archaea</a:t>
            </a:r>
          </a:p>
        </p:txBody>
      </p:sp>
    </p:spTree>
    <p:extLst>
      <p:ext uri="{BB962C8B-B14F-4D97-AF65-F5344CB8AC3E}">
        <p14:creationId xmlns:p14="http://schemas.microsoft.com/office/powerpoint/2010/main" val="20008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Pěstování bakterií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Tekuté kultivační půdy (</a:t>
            </a:r>
            <a:r>
              <a:rPr lang="cs-CZ" altLang="cs-CZ" b="1" smtClean="0"/>
              <a:t>Pasteur, Koch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Kultivace na pevných agarových půdách (</a:t>
            </a:r>
            <a:r>
              <a:rPr lang="cs-CZ" altLang="cs-CZ" b="1" smtClean="0"/>
              <a:t>Walter Hesse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1887 </a:t>
            </a:r>
            <a:r>
              <a:rPr lang="cs-CZ" altLang="cs-CZ" b="1" smtClean="0"/>
              <a:t>Richard Petri</a:t>
            </a:r>
            <a:r>
              <a:rPr lang="cs-CZ" altLang="cs-CZ" smtClean="0"/>
              <a:t> zavedl skleněné misky s plochým víčkem – Petriho misky</a:t>
            </a:r>
          </a:p>
          <a:p>
            <a:pPr eaLnBrk="1" hangingPunct="1"/>
            <a:r>
              <a:rPr lang="cs-CZ" altLang="cs-CZ" smtClean="0"/>
              <a:t>1914 – první komerčně připravované sušené kultivační půdy</a:t>
            </a:r>
          </a:p>
        </p:txBody>
      </p:sp>
    </p:spTree>
    <p:extLst>
      <p:ext uri="{BB962C8B-B14F-4D97-AF65-F5344CB8AC3E}">
        <p14:creationId xmlns:p14="http://schemas.microsoft.com/office/powerpoint/2010/main" val="173234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Podmínky pěstování bakterií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Dostatek vody, živin, růstových faktorů, optimální teplotu, vhodné složení atmosféry, odpovídající redox potenciál, optimální pH, vhodný osmotický tlak, ochrana před zářením, sterilita prostředí a jeho ochrana před kontaminací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u="sng" smtClean="0"/>
              <a:t>Termostaty</a:t>
            </a:r>
            <a:r>
              <a:rPr lang="cs-CZ" altLang="cs-CZ" smtClean="0"/>
              <a:t> – většinou při 37</a:t>
            </a:r>
            <a:r>
              <a:rPr lang="cs-CZ" altLang="cs-CZ" baseline="30000" smtClean="0"/>
              <a:t>o</a:t>
            </a:r>
            <a:r>
              <a:rPr lang="cs-CZ" altLang="cs-CZ" smtClean="0"/>
              <a:t>C, vlhkost, případně se zvýšenou tenzí CO</a:t>
            </a:r>
            <a:r>
              <a:rPr lang="cs-CZ" altLang="cs-CZ" baseline="3000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u="sng" smtClean="0"/>
              <a:t>Anaerostaty</a:t>
            </a:r>
            <a:r>
              <a:rPr lang="cs-CZ" altLang="cs-CZ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76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Druhy kultivačních půd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hlink"/>
                </a:solidFill>
              </a:rPr>
              <a:t>Tekuté půd</a:t>
            </a:r>
            <a:r>
              <a:rPr lang="cs-CZ" altLang="cs-CZ" smtClean="0"/>
              <a:t>			</a:t>
            </a:r>
          </a:p>
          <a:p>
            <a:pPr lvl="1" eaLnBrk="1" hangingPunct="1"/>
            <a:r>
              <a:rPr lang="cs-CZ" altLang="cs-CZ" smtClean="0"/>
              <a:t>Různé druhy </a:t>
            </a:r>
            <a:r>
              <a:rPr lang="cs-CZ" altLang="cs-CZ" b="1" smtClean="0"/>
              <a:t>bujónů</a:t>
            </a:r>
            <a:r>
              <a:rPr lang="cs-CZ" altLang="cs-CZ" smtClean="0"/>
              <a:t> (masopeptonový bujón, thioglykolátový bujón)</a:t>
            </a:r>
          </a:p>
          <a:p>
            <a:pPr lvl="2" eaLnBrk="1" hangingPunct="1"/>
            <a:r>
              <a:rPr lang="cs-CZ" altLang="cs-CZ" smtClean="0"/>
              <a:t>Použití k pomnožení malého množství mikrobů</a:t>
            </a:r>
          </a:p>
          <a:p>
            <a:pPr lvl="2" eaLnBrk="1" hangingPunct="1"/>
            <a:r>
              <a:rPr lang="cs-CZ" altLang="cs-CZ" smtClean="0"/>
              <a:t>Zákal, sediment, blanka</a:t>
            </a:r>
          </a:p>
          <a:p>
            <a:pPr lvl="1" eaLnBrk="1" hangingPunct="1"/>
            <a:r>
              <a:rPr lang="cs-CZ" altLang="cs-CZ" b="1" smtClean="0"/>
              <a:t>Cukrové půdy</a:t>
            </a:r>
          </a:p>
          <a:p>
            <a:pPr lvl="2" eaLnBrk="1" hangingPunct="1"/>
            <a:r>
              <a:rPr lang="cs-CZ" altLang="cs-CZ" smtClean="0"/>
              <a:t>Štěpením substrátu dochází ke změně pH roztoku a ke změně barvy přidaného indikátoru</a:t>
            </a:r>
          </a:p>
        </p:txBody>
      </p:sp>
    </p:spTree>
    <p:extLst>
      <p:ext uri="{BB962C8B-B14F-4D97-AF65-F5344CB8AC3E}">
        <p14:creationId xmlns:p14="http://schemas.microsoft.com/office/powerpoint/2010/main" val="18749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Druhy kultivačních půd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Pevné půdy</a:t>
            </a:r>
            <a:r>
              <a:rPr lang="cs-CZ" altLang="cs-CZ" sz="2800" smtClean="0"/>
              <a:t> - ztužení původně tekutého základu přidáním 1-2% agaru, (5%)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Výhoda - pěstování mikrobů v izolovaných koloniích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Bakteriální kolonie je společenství buněk vzniklé z původně třeba z jedné životaschopné mikrobiální buňky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Viditelnou kolonii tvoří několik set miliard buněk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Rozočkováním jedné kolonie získáme čistou mikrobiální kulturu </a:t>
            </a:r>
          </a:p>
        </p:txBody>
      </p:sp>
    </p:spTree>
    <p:extLst>
      <p:ext uri="{BB962C8B-B14F-4D97-AF65-F5344CB8AC3E}">
        <p14:creationId xmlns:p14="http://schemas.microsoft.com/office/powerpoint/2010/main" val="20350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Mikrobiologie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43878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 smtClean="0"/>
              <a:t>Mikrobiologie</a:t>
            </a:r>
            <a:r>
              <a:rPr lang="cs-CZ" altLang="cs-CZ" dirty="0" smtClean="0"/>
              <a:t>      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(z </a:t>
            </a:r>
            <a:r>
              <a:rPr lang="cs-CZ" altLang="cs-CZ" sz="2400" dirty="0" smtClean="0">
                <a:hlinkClick r:id="rId2" tooltip="Řečtina"/>
              </a:rPr>
              <a:t>řeckého</a:t>
            </a:r>
            <a:r>
              <a:rPr lang="cs-CZ" altLang="cs-CZ" sz="2400" dirty="0" smtClean="0"/>
              <a:t> </a:t>
            </a:r>
            <a:r>
              <a:rPr lang="cs-CZ" altLang="cs-CZ" sz="2400" i="1" dirty="0" err="1" smtClean="0"/>
              <a:t>micron</a:t>
            </a:r>
            <a:r>
              <a:rPr lang="cs-CZ" altLang="cs-CZ" sz="2400" dirty="0" smtClean="0"/>
              <a:t> = </a:t>
            </a:r>
            <a:r>
              <a:rPr lang="cs-CZ" altLang="cs-CZ" sz="2400" i="1" dirty="0" smtClean="0"/>
              <a:t>malý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biologia</a:t>
            </a:r>
            <a:r>
              <a:rPr lang="cs-CZ" altLang="cs-CZ" sz="2400" dirty="0" smtClean="0"/>
              <a:t> = </a:t>
            </a:r>
            <a:r>
              <a:rPr lang="cs-CZ" altLang="cs-CZ" sz="2400" i="1" dirty="0" smtClean="0"/>
              <a:t>studium života</a:t>
            </a:r>
            <a:r>
              <a:rPr lang="cs-CZ" altLang="cs-CZ" sz="2400" dirty="0" smtClean="0"/>
              <a:t>)</a:t>
            </a:r>
            <a:r>
              <a:rPr lang="cs-CZ" altLang="cs-CZ" dirty="0" smtClean="0"/>
              <a:t> </a:t>
            </a:r>
            <a:r>
              <a:rPr lang="cs-CZ" altLang="cs-CZ" sz="2800" dirty="0" smtClean="0"/>
              <a:t>je </a:t>
            </a:r>
            <a:r>
              <a:rPr lang="cs-CZ" altLang="cs-CZ" sz="2800" dirty="0" smtClean="0">
                <a:hlinkClick r:id="rId3" tooltip="Věda"/>
              </a:rPr>
              <a:t>věda</a:t>
            </a:r>
            <a:r>
              <a:rPr lang="cs-CZ" altLang="cs-CZ" sz="2800" dirty="0" smtClean="0"/>
              <a:t> studující </a:t>
            </a:r>
            <a:r>
              <a:rPr lang="cs-CZ" altLang="cs-CZ" sz="2800" dirty="0" smtClean="0">
                <a:hlinkClick r:id="rId4" tooltip="Mikroorganismus"/>
              </a:rPr>
              <a:t>mikroorganismy</a:t>
            </a:r>
            <a:r>
              <a:rPr lang="cs-CZ" altLang="cs-CZ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 smtClean="0">
                <a:solidFill>
                  <a:schemeClr val="hlink"/>
                </a:solidFill>
              </a:rPr>
              <a:t>Virologie</a:t>
            </a:r>
            <a:r>
              <a:rPr lang="cs-CZ" altLang="cs-CZ" sz="2400" dirty="0" smtClean="0"/>
              <a:t> – 20 - 200nm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 smtClean="0">
                <a:solidFill>
                  <a:schemeClr val="hlink"/>
                </a:solidFill>
              </a:rPr>
              <a:t>Bakteriologie</a:t>
            </a:r>
            <a:r>
              <a:rPr lang="cs-CZ" altLang="cs-CZ" sz="2400" dirty="0" smtClean="0"/>
              <a:t> - 1 </a:t>
            </a:r>
            <a:r>
              <a:rPr lang="el-GR" altLang="cs-CZ" sz="2400" dirty="0" smtClean="0">
                <a:cs typeface="Arial" charset="0"/>
              </a:rPr>
              <a:t>μ</a:t>
            </a:r>
            <a:r>
              <a:rPr lang="cs-CZ" altLang="cs-CZ" sz="2400" dirty="0" smtClean="0">
                <a:cs typeface="Arial" charset="0"/>
              </a:rPr>
              <a:t>m</a:t>
            </a:r>
            <a:endParaRPr lang="cs-CZ" altLang="cs-CZ" sz="2400" b="1" u="sng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 smtClean="0">
                <a:solidFill>
                  <a:schemeClr val="hlink"/>
                </a:solidFill>
                <a:cs typeface="Arial" charset="0"/>
              </a:rPr>
              <a:t>Mykologie</a:t>
            </a:r>
            <a:r>
              <a:rPr lang="cs-CZ" altLang="cs-CZ" sz="2400" dirty="0" smtClean="0">
                <a:cs typeface="Arial" charset="0"/>
              </a:rPr>
              <a:t>  - cca 10 </a:t>
            </a:r>
            <a:r>
              <a:rPr lang="el-GR" altLang="cs-CZ" sz="2400" dirty="0" smtClean="0">
                <a:cs typeface="Arial" charset="0"/>
              </a:rPr>
              <a:t>μ</a:t>
            </a:r>
            <a:r>
              <a:rPr lang="cs-CZ" altLang="cs-CZ" sz="2400" dirty="0" smtClean="0">
                <a:cs typeface="Arial" charset="0"/>
              </a:rPr>
              <a:t>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 smtClean="0">
                <a:solidFill>
                  <a:schemeClr val="hlink"/>
                </a:solidFill>
                <a:cs typeface="Arial" charset="0"/>
              </a:rPr>
              <a:t>Parazitologie </a:t>
            </a:r>
            <a:r>
              <a:rPr lang="cs-CZ" altLang="cs-CZ" sz="2400" dirty="0" smtClean="0">
                <a:cs typeface="Arial" charset="0"/>
              </a:rPr>
              <a:t>– 10 -150</a:t>
            </a:r>
            <a:r>
              <a:rPr lang="el-GR" altLang="cs-CZ" sz="2400" dirty="0" smtClean="0">
                <a:cs typeface="Arial" charset="0"/>
              </a:rPr>
              <a:t>μ</a:t>
            </a:r>
            <a:r>
              <a:rPr lang="cs-CZ" altLang="cs-CZ" sz="2400" dirty="0" smtClean="0">
                <a:cs typeface="Arial" charset="0"/>
              </a:rPr>
              <a:t>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>
              <a:cs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-4462463" y="3108325"/>
            <a:ext cx="3502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u="sng" dirty="0">
                <a:solidFill>
                  <a:schemeClr val="hlink"/>
                </a:solidFill>
              </a:rPr>
              <a:t>Parazitologie</a:t>
            </a:r>
            <a:r>
              <a:rPr lang="cs-CZ" altLang="cs-CZ" dirty="0"/>
              <a:t> zahrnuje nauku o </a:t>
            </a:r>
            <a:r>
              <a:rPr lang="cs-CZ" altLang="cs-CZ" dirty="0" err="1" smtClean="0"/>
              <a:t>prv</a:t>
            </a:r>
            <a:endParaRPr lang="cs-CZ" altLang="cs-CZ" dirty="0"/>
          </a:p>
        </p:txBody>
      </p:sp>
      <p:pic>
        <p:nvPicPr>
          <p:cNvPr id="5125" name="Picture 7" descr="plísně pod mikroskop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05263"/>
            <a:ext cx="2328862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8" descr="Blec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447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P10101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1288"/>
            <a:ext cx="3671888" cy="275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7108" name="Picture 4" descr="střevní laborato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1300"/>
            <a:ext cx="84963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smtClean="0"/>
              <a:t>Staphylococcus aureus</a:t>
            </a:r>
            <a:r>
              <a:rPr lang="cs-CZ" altLang="cs-CZ" sz="4000" smtClean="0"/>
              <a:t> </a:t>
            </a:r>
            <a:br>
              <a:rPr lang="cs-CZ" altLang="cs-CZ" sz="4000" smtClean="0"/>
            </a:br>
            <a:r>
              <a:rPr lang="cs-CZ" altLang="cs-CZ" sz="4000" smtClean="0"/>
              <a:t>na krevním agaru</a:t>
            </a:r>
          </a:p>
        </p:txBody>
      </p:sp>
      <p:pic>
        <p:nvPicPr>
          <p:cNvPr id="49155" name="Picture 4" descr="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7691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půd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Základní</a:t>
            </a:r>
            <a:r>
              <a:rPr lang="cs-CZ" altLang="cs-CZ" sz="2800" smtClean="0"/>
              <a:t> – bujón, peptonová voda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Obohacené</a:t>
            </a:r>
            <a:r>
              <a:rPr lang="cs-CZ" altLang="cs-CZ" sz="2800" smtClean="0"/>
              <a:t> – krevní agar, čokoládový agar, Bordet-Gengouova půda (Bordetella pertussis, parapertusis), Šulova půda (mykobakteria)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Selektivní</a:t>
            </a:r>
            <a:r>
              <a:rPr lang="cs-CZ" altLang="cs-CZ" sz="2800" smtClean="0"/>
              <a:t> – obsahují inhibitor zabraňující růstu nežádoucí flóry, KA s 10% NaCl (stafylokoky), selenitová půda (salmonely), alkalická peptonová voda (vibria), antibiotické disky: bacitracin (hemofily), vankomycin-colistin (meningokoky)</a:t>
            </a:r>
          </a:p>
        </p:txBody>
      </p:sp>
    </p:spTree>
    <p:extLst>
      <p:ext uri="{BB962C8B-B14F-4D97-AF65-F5344CB8AC3E}">
        <p14:creationId xmlns:p14="http://schemas.microsoft.com/office/powerpoint/2010/main" val="6024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půd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hlink"/>
                </a:solidFill>
              </a:rPr>
              <a:t>Diagnostické půdy</a:t>
            </a:r>
            <a:r>
              <a:rPr lang="cs-CZ" altLang="cs-CZ" sz="2800" smtClean="0"/>
              <a:t> – sledujeme, zda mikrob dokáže využít přidaný substrát,</a:t>
            </a:r>
          </a:p>
          <a:p>
            <a:pPr lvl="1" eaLnBrk="1" hangingPunct="1"/>
            <a:r>
              <a:rPr lang="cs-CZ" altLang="cs-CZ" sz="2400" smtClean="0"/>
              <a:t>štěpení cukrů, např. glukozy,</a:t>
            </a:r>
          </a:p>
          <a:p>
            <a:pPr lvl="1" eaLnBrk="1" hangingPunct="1"/>
            <a:r>
              <a:rPr lang="cs-CZ" altLang="cs-CZ" sz="2400" smtClean="0"/>
              <a:t>Desaminace fenylalaninu (proteus)</a:t>
            </a:r>
          </a:p>
          <a:p>
            <a:pPr lvl="1" eaLnBrk="1" hangingPunct="1"/>
            <a:r>
              <a:rPr lang="cs-CZ" altLang="cs-CZ" sz="2400" smtClean="0"/>
              <a:t>Dekarboxylace aminokyselin (lysin, arginin, ornithin)</a:t>
            </a:r>
          </a:p>
          <a:p>
            <a:pPr lvl="1" eaLnBrk="1" hangingPunct="1"/>
            <a:r>
              <a:rPr lang="cs-CZ" altLang="cs-CZ" sz="2400" smtClean="0"/>
              <a:t>Štěpení močoviny, redukce nitrátu, </a:t>
            </a:r>
          </a:p>
          <a:p>
            <a:pPr lvl="1" eaLnBrk="1" hangingPunct="1"/>
            <a:r>
              <a:rPr lang="cs-CZ" altLang="cs-CZ" sz="2400" smtClean="0"/>
              <a:t>Tvorba H2S, indolu, acetoinu, využití citrátu</a:t>
            </a:r>
          </a:p>
          <a:p>
            <a:pPr lvl="1" eaLnBrk="1" hangingPunct="1"/>
            <a:r>
              <a:rPr lang="cs-CZ" altLang="cs-CZ" sz="2400" smtClean="0"/>
              <a:t>Průkaz enzymu - katalása, oxidáza, Pyr-test, ONPG</a:t>
            </a:r>
          </a:p>
          <a:p>
            <a:pPr lvl="1" eaLnBrk="1" hangingPunct="1"/>
            <a:r>
              <a:rPr lang="cs-CZ" altLang="cs-CZ" sz="2400" smtClean="0"/>
              <a:t>Chromogenní půdy, kombinované půdy Hajn, </a:t>
            </a:r>
          </a:p>
          <a:p>
            <a:pPr lvl="1" eaLnBrk="1" hangingPunct="1"/>
            <a:r>
              <a:rPr lang="cs-CZ" altLang="cs-CZ" sz="2400" smtClean="0"/>
              <a:t>Pestrá řada, komerční soupravy,  </a:t>
            </a:r>
          </a:p>
        </p:txBody>
      </p:sp>
    </p:spTree>
    <p:extLst>
      <p:ext uri="{BB962C8B-B14F-4D97-AF65-F5344CB8AC3E}">
        <p14:creationId xmlns:p14="http://schemas.microsoft.com/office/powerpoint/2010/main" val="31524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půd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hlink"/>
                </a:solidFill>
              </a:rPr>
              <a:t>Selektivně diagnostické</a:t>
            </a:r>
            <a:r>
              <a:rPr lang="cs-CZ" altLang="cs-CZ" smtClean="0"/>
              <a:t> – kombinují vlastnosti půd selektivních a diagnostických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u="sng" smtClean="0"/>
              <a:t>Pro gramnegativní mikroby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Endova, MacConkeyho, XLD, SS, CIN, TCŽS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u="sng" smtClean="0"/>
              <a:t>Pro grampozitivní mikroby </a:t>
            </a:r>
            <a:r>
              <a:rPr lang="cs-CZ" altLang="cs-CZ" smtClean="0"/>
              <a:t>Claubergova půda (původce záškrtu)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Slanetzův-Bartleyho agar (enterokoky)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anaerobní kultivaci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VL bujón, thioglykolátový, Schaedlerův</a:t>
            </a:r>
          </a:p>
        </p:txBody>
      </p:sp>
    </p:spTree>
    <p:extLst>
      <p:ext uri="{BB962C8B-B14F-4D97-AF65-F5344CB8AC3E}">
        <p14:creationId xmlns:p14="http://schemas.microsoft.com/office/powerpoint/2010/main" val="1655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smtClean="0"/>
              <a:t>Escherichia coli</a:t>
            </a:r>
            <a:r>
              <a:rPr lang="cs-CZ" altLang="cs-CZ" sz="4000" smtClean="0"/>
              <a:t> </a:t>
            </a:r>
            <a:br>
              <a:rPr lang="cs-CZ" altLang="cs-CZ" sz="4000" smtClean="0"/>
            </a:br>
            <a:r>
              <a:rPr lang="cs-CZ" altLang="cs-CZ" sz="4000" smtClean="0"/>
              <a:t>na MacConkey agaru</a:t>
            </a:r>
          </a:p>
        </p:txBody>
      </p:sp>
      <p:pic>
        <p:nvPicPr>
          <p:cNvPr id="51203" name="Picture 4" descr="P1010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72009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Černé kolonie vankomycin rezistentního enterokoka na selektivní půdě</a:t>
            </a:r>
          </a:p>
        </p:txBody>
      </p:sp>
      <p:pic>
        <p:nvPicPr>
          <p:cNvPr id="55299" name="Picture 5" descr="Enterokok - půda V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43038"/>
            <a:ext cx="5472112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79388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cs-CZ" sz="3200"/>
          </a:p>
        </p:txBody>
      </p:sp>
    </p:spTree>
    <p:extLst>
      <p:ext uri="{BB962C8B-B14F-4D97-AF65-F5344CB8AC3E}">
        <p14:creationId xmlns:p14="http://schemas.microsoft.com/office/powerpoint/2010/main" val="288463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Chromogenní půda </a:t>
            </a:r>
            <a:r>
              <a:rPr lang="cs-CZ" altLang="cs-CZ" sz="2800" smtClean="0"/>
              <a:t>(žlutě roste </a:t>
            </a:r>
            <a:r>
              <a:rPr lang="cs-CZ" altLang="cs-CZ" sz="2800" i="1" smtClean="0"/>
              <a:t>Proteus</a:t>
            </a:r>
            <a:r>
              <a:rPr lang="cs-CZ" altLang="cs-CZ" sz="2800" smtClean="0"/>
              <a:t> sp., </a:t>
            </a:r>
            <a:br>
              <a:rPr lang="cs-CZ" altLang="cs-CZ" sz="2800" smtClean="0"/>
            </a:br>
            <a:r>
              <a:rPr lang="cs-CZ" altLang="cs-CZ" sz="2800" smtClean="0"/>
              <a:t>červeně </a:t>
            </a:r>
            <a:r>
              <a:rPr lang="cs-CZ" altLang="cs-CZ" sz="2800" i="1" smtClean="0"/>
              <a:t>Escherichia</a:t>
            </a:r>
            <a:r>
              <a:rPr lang="cs-CZ" altLang="cs-CZ" sz="2800" smtClean="0"/>
              <a:t> </a:t>
            </a:r>
            <a:r>
              <a:rPr lang="cs-CZ" altLang="cs-CZ" sz="2800" i="1" smtClean="0"/>
              <a:t>coli</a:t>
            </a:r>
            <a:r>
              <a:rPr lang="cs-CZ" altLang="cs-CZ" sz="2800" smtClean="0"/>
              <a:t>, modře </a:t>
            </a:r>
            <a:r>
              <a:rPr lang="cs-CZ" altLang="cs-CZ" sz="2800" i="1" smtClean="0"/>
              <a:t>Klebsiella</a:t>
            </a:r>
            <a:r>
              <a:rPr lang="cs-CZ" altLang="cs-CZ" sz="2800" smtClean="0"/>
              <a:t> sp.)</a:t>
            </a:r>
          </a:p>
        </p:txBody>
      </p:sp>
      <p:pic>
        <p:nvPicPr>
          <p:cNvPr id="59395" name="Picture 4" descr="P10101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22388"/>
            <a:ext cx="7380287" cy="5535612"/>
          </a:xfrm>
          <a:noFill/>
        </p:spPr>
      </p:pic>
    </p:spTree>
    <p:extLst>
      <p:ext uri="{BB962C8B-B14F-4D97-AF65-F5344CB8AC3E}">
        <p14:creationId xmlns:p14="http://schemas.microsoft.com/office/powerpoint/2010/main" val="2195711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i="1" smtClean="0"/>
              <a:t>Salmonella</a:t>
            </a:r>
            <a:r>
              <a:rPr lang="cs-CZ" altLang="cs-CZ" sz="3200" smtClean="0"/>
              <a:t> sp. rostoucí na Endově půdě (průhledné kolonie) a na XLD (černě)</a:t>
            </a:r>
          </a:p>
        </p:txBody>
      </p:sp>
      <p:pic>
        <p:nvPicPr>
          <p:cNvPr id="61443" name="Picture 4" descr="Endo X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5900"/>
            <a:ext cx="716438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Mikroby a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r>
              <a:rPr lang="cs-CZ" altLang="cs-CZ" sz="2400" smtClean="0"/>
              <a:t>Voda, půda, rostliny</a:t>
            </a:r>
          </a:p>
          <a:p>
            <a:pPr lvl="1" eaLnBrk="1" hangingPunct="1"/>
            <a:r>
              <a:rPr lang="cs-CZ" altLang="cs-CZ" sz="2400" smtClean="0"/>
              <a:t>Osídlují povrch těla i systémy trávicí, dýchací soustavy vyšších organismů</a:t>
            </a:r>
          </a:p>
          <a:p>
            <a:pPr lvl="1" eaLnBrk="1" hangingPunct="1"/>
            <a:r>
              <a:rPr lang="cs-CZ" altLang="cs-CZ" sz="2400" smtClean="0"/>
              <a:t>Lidské střevo je osídleno asi 500 druhy mikroorganismů</a:t>
            </a:r>
          </a:p>
          <a:p>
            <a:pPr lvl="1" eaLnBrk="1" hangingPunct="1"/>
            <a:endParaRPr lang="cs-CZ" altLang="cs-CZ" sz="2400" smtClean="0"/>
          </a:p>
        </p:txBody>
      </p:sp>
      <p:pic>
        <p:nvPicPr>
          <p:cNvPr id="3076" name="Picture 5" descr="cabarna1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412875"/>
            <a:ext cx="2392363" cy="2330450"/>
          </a:xfrm>
          <a:noFill/>
        </p:spPr>
      </p:pic>
      <p:pic>
        <p:nvPicPr>
          <p:cNvPr id="3077" name="Picture 7" descr="anatom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716338"/>
            <a:ext cx="2376488" cy="2592387"/>
          </a:xfrm>
          <a:noFill/>
        </p:spPr>
      </p:pic>
    </p:spTree>
    <p:extLst>
      <p:ext uri="{BB962C8B-B14F-4D97-AF65-F5344CB8AC3E}">
        <p14:creationId xmlns:p14="http://schemas.microsoft.com/office/powerpoint/2010/main" val="151293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Bakteriologie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buňky </a:t>
            </a:r>
            <a:r>
              <a:rPr lang="cs-CZ" altLang="cs-CZ" sz="2400" b="1" u="sng" dirty="0" smtClean="0">
                <a:solidFill>
                  <a:schemeClr val="hlink"/>
                </a:solidFill>
              </a:rPr>
              <a:t>prokaryotické</a:t>
            </a:r>
          </a:p>
          <a:p>
            <a:pPr eaLnBrk="1" hangingPunct="1"/>
            <a:r>
              <a:rPr lang="cs-CZ" altLang="cs-CZ" sz="2400" dirty="0" smtClean="0"/>
              <a:t>vždy jednobuněčné, netvoří tkáně</a:t>
            </a:r>
          </a:p>
          <a:p>
            <a:pPr eaLnBrk="1" hangingPunct="1"/>
            <a:r>
              <a:rPr lang="cs-CZ" altLang="cs-CZ" sz="2400" b="1" dirty="0" smtClean="0">
                <a:hlinkClick r:id="rId2" tooltip="Nukleoid"/>
              </a:rPr>
              <a:t>nukleoid</a:t>
            </a:r>
            <a:r>
              <a:rPr lang="cs-CZ" altLang="cs-CZ" sz="2400" dirty="0" smtClean="0"/>
              <a:t> </a:t>
            </a:r>
            <a:r>
              <a:rPr lang="cs-CZ" altLang="cs-CZ" sz="1600" dirty="0" smtClean="0"/>
              <a:t>(bakteriální obdoba jádra)</a:t>
            </a:r>
            <a:r>
              <a:rPr lang="cs-CZ" altLang="cs-CZ" sz="2400" dirty="0" smtClean="0"/>
              <a:t> –není obalen  membránou</a:t>
            </a:r>
          </a:p>
          <a:p>
            <a:pPr eaLnBrk="1" hangingPunct="1"/>
            <a:r>
              <a:rPr lang="cs-CZ" altLang="cs-CZ" sz="2400" dirty="0" smtClean="0"/>
              <a:t>neobsahuje mitochondrie, ani endoplasmatické retikulum</a:t>
            </a:r>
          </a:p>
          <a:p>
            <a:pPr eaLnBrk="1" hangingPunct="1"/>
            <a:r>
              <a:rPr lang="cs-CZ" altLang="cs-CZ" sz="2400" dirty="0" smtClean="0"/>
              <a:t>součást buněčné stěny je </a:t>
            </a:r>
            <a:r>
              <a:rPr lang="cs-CZ" altLang="cs-CZ" sz="2400" dirty="0" err="1" smtClean="0"/>
              <a:t>peptidoglykan</a:t>
            </a:r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pic>
        <p:nvPicPr>
          <p:cNvPr id="10245" name="Picture 5" descr="prokaryoticka_bunka_bakte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432593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Obecné podmínky přežívání a usmrcování mikrobů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Nepříznivé faktory zevního prostředí</a:t>
            </a:r>
          </a:p>
          <a:p>
            <a:pPr lvl="1" eaLnBrk="1" hangingPunct="1"/>
            <a:r>
              <a:rPr lang="cs-CZ" altLang="cs-CZ" dirty="0" smtClean="0"/>
              <a:t>teplota </a:t>
            </a:r>
          </a:p>
          <a:p>
            <a:pPr lvl="1" eaLnBrk="1" hangingPunct="1"/>
            <a:r>
              <a:rPr lang="cs-CZ" altLang="cs-CZ" dirty="0" smtClean="0"/>
              <a:t>UV a ionizační záření</a:t>
            </a:r>
          </a:p>
          <a:p>
            <a:pPr lvl="1" eaLnBrk="1" hangingPunct="1"/>
            <a:r>
              <a:rPr lang="cs-CZ" altLang="cs-CZ" dirty="0" smtClean="0"/>
              <a:t>nedostatek vody</a:t>
            </a:r>
          </a:p>
          <a:p>
            <a:pPr lvl="1" eaLnBrk="1" hangingPunct="1"/>
            <a:r>
              <a:rPr lang="cs-CZ" altLang="cs-CZ" dirty="0" smtClean="0"/>
              <a:t>nedostatek živin</a:t>
            </a:r>
          </a:p>
          <a:p>
            <a:pPr lvl="1" eaLnBrk="1" hangingPunct="1"/>
            <a:r>
              <a:rPr lang="cs-CZ" altLang="cs-CZ" dirty="0" smtClean="0"/>
              <a:t>nevhodné pH</a:t>
            </a:r>
          </a:p>
        </p:txBody>
      </p:sp>
      <p:pic>
        <p:nvPicPr>
          <p:cNvPr id="4100" name="Picture 9" descr="prijemne_osvezeni--4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4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Při pozvolném růstu intenzity nepříznivého faktoru </a:t>
            </a:r>
          </a:p>
          <a:p>
            <a:pPr lvl="1" eaLnBrk="1" hangingPunct="1"/>
            <a:r>
              <a:rPr lang="cs-CZ" altLang="cs-CZ" smtClean="0"/>
              <a:t>ustává množení buněk (bakteriostáza) - vratný proces</a:t>
            </a:r>
          </a:p>
          <a:p>
            <a:pPr lvl="1" eaLnBrk="1" hangingPunct="1"/>
            <a:r>
              <a:rPr lang="cs-CZ" altLang="cs-CZ" u="sng" smtClean="0"/>
              <a:t>postupné</a:t>
            </a:r>
            <a:r>
              <a:rPr lang="cs-CZ" altLang="cs-CZ" smtClean="0"/>
              <a:t> odumírání buněk, probíhá podle logaritmické křivky - nevratný proces</a:t>
            </a:r>
          </a:p>
        </p:txBody>
      </p:sp>
    </p:spTree>
    <p:extLst>
      <p:ext uri="{BB962C8B-B14F-4D97-AF65-F5344CB8AC3E}">
        <p14:creationId xmlns:p14="http://schemas.microsoft.com/office/powerpoint/2010/main" val="42086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počet usmrcených buněk závisí</a:t>
            </a:r>
          </a:p>
          <a:p>
            <a:pPr lvl="1" eaLnBrk="1" hangingPunct="1"/>
            <a:r>
              <a:rPr lang="cs-CZ" altLang="cs-CZ" sz="2400" smtClean="0"/>
              <a:t>na intenzitě smrtícího činitele</a:t>
            </a:r>
          </a:p>
          <a:p>
            <a:pPr lvl="1" eaLnBrk="1" hangingPunct="1"/>
            <a:r>
              <a:rPr lang="cs-CZ" altLang="cs-CZ" sz="2400" smtClean="0"/>
              <a:t>na době jeho působení, expoziční doba</a:t>
            </a:r>
          </a:p>
          <a:p>
            <a:pPr lvl="2" eaLnBrk="1" hangingPunct="1"/>
            <a:r>
              <a:rPr lang="cs-CZ" altLang="cs-CZ" sz="2000" smtClean="0"/>
              <a:t>vztah mezi počtem přežívajících a usmrcených buněk je logaritmický</a:t>
            </a:r>
          </a:p>
          <a:p>
            <a:pPr eaLnBrk="1" hangingPunct="1"/>
            <a:r>
              <a:rPr lang="cs-CZ" altLang="cs-CZ" sz="2800" smtClean="0"/>
              <a:t>čas potřebný k usmrcení mikrobů závisí </a:t>
            </a:r>
          </a:p>
          <a:p>
            <a:pPr lvl="1" eaLnBrk="1" hangingPunct="1"/>
            <a:r>
              <a:rPr lang="cs-CZ" altLang="cs-CZ" sz="2400" smtClean="0"/>
              <a:t>na jejich výchozím počtu, úroveň kontaminace</a:t>
            </a:r>
          </a:p>
          <a:p>
            <a:pPr lvl="1" eaLnBrk="1" hangingPunct="1"/>
            <a:r>
              <a:rPr lang="cs-CZ" altLang="cs-CZ" sz="2400" smtClean="0"/>
              <a:t>na druhu mikroorganismu</a:t>
            </a:r>
          </a:p>
          <a:p>
            <a:pPr lvl="1" eaLnBrk="1" hangingPunct="1"/>
            <a:r>
              <a:rPr lang="cs-CZ" altLang="cs-CZ" sz="2400" smtClean="0"/>
              <a:t>na ochranném vlivu prostředí (bílkoviny, tuky)</a:t>
            </a:r>
          </a:p>
          <a:p>
            <a:pPr lvl="1" eaLnBrk="1" hangingPunct="1"/>
            <a:r>
              <a:rPr lang="cs-CZ" altLang="cs-CZ" sz="2400" smtClean="0"/>
              <a:t>na teplotě</a:t>
            </a:r>
          </a:p>
          <a:p>
            <a:pPr lvl="1" eaLnBrk="1" hangingPunct="1"/>
            <a:endParaRPr lang="cs-CZ" altLang="cs-CZ" sz="2400" smtClean="0"/>
          </a:p>
          <a:p>
            <a:pPr lvl="1" eaLnBrk="1" hangingPunct="1"/>
            <a:endParaRPr lang="cs-CZ" altLang="cs-CZ" sz="2400" smtClean="0"/>
          </a:p>
        </p:txBody>
      </p:sp>
      <p:pic>
        <p:nvPicPr>
          <p:cNvPr id="6148" name="Picture 4" descr="250px-Bacterial_grow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7272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5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Konkrétní případy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mtClean="0"/>
              <a:t>Neisseria gonorrhoeae – podléhá chladovému šoku byla-li odebrána do chladné transportní půdy</a:t>
            </a:r>
          </a:p>
          <a:p>
            <a:r>
              <a:rPr lang="cs-CZ" altLang="cs-CZ" smtClean="0"/>
              <a:t>V chladničce při 5</a:t>
            </a:r>
            <a:r>
              <a:rPr lang="cs-CZ" altLang="cs-CZ" baseline="30000" smtClean="0"/>
              <a:t>o</a:t>
            </a:r>
            <a:r>
              <a:rPr lang="cs-CZ" altLang="cs-CZ" smtClean="0"/>
              <a:t> C se mohou množit yersinie, listerie, Escherichia coli, přežívají salmonely a kampylobaktery</a:t>
            </a:r>
          </a:p>
          <a:p>
            <a:r>
              <a:rPr lang="cs-CZ" altLang="cs-CZ" smtClean="0"/>
              <a:t>většina mikrobů hyne při 60</a:t>
            </a:r>
            <a:r>
              <a:rPr lang="cs-CZ" altLang="cs-CZ" baseline="30000" smtClean="0"/>
              <a:t>o</a:t>
            </a:r>
            <a:r>
              <a:rPr lang="cs-CZ" altLang="cs-CZ" smtClean="0"/>
              <a:t> C - 65</a:t>
            </a:r>
            <a:r>
              <a:rPr lang="cs-CZ" altLang="cs-CZ" baseline="30000" smtClean="0"/>
              <a:t>o</a:t>
            </a:r>
            <a:r>
              <a:rPr lang="cs-CZ" altLang="cs-CZ" smtClean="0"/>
              <a:t> C za 10 – 15 min</a:t>
            </a:r>
          </a:p>
          <a:p>
            <a:r>
              <a:rPr lang="cs-CZ" altLang="cs-CZ" smtClean="0"/>
              <a:t>spory vydrží 4 – 20 hodin varu</a:t>
            </a:r>
          </a:p>
        </p:txBody>
      </p:sp>
    </p:spTree>
    <p:extLst>
      <p:ext uri="{BB962C8B-B14F-4D97-AF65-F5344CB8AC3E}">
        <p14:creationId xmlns:p14="http://schemas.microsoft.com/office/powerpoint/2010/main" val="19274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Základy epidemiologie přenosných nemocí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specifického původce nebo jeho toxického produktu z infikovaného jedince na vnímavý objekt</a:t>
            </a:r>
          </a:p>
          <a:p>
            <a:pPr eaLnBrk="1" hangingPunct="1"/>
            <a:r>
              <a:rPr lang="cs-CZ" altLang="cs-CZ" smtClean="0"/>
              <a:t>Proces šíření nákazy</a:t>
            </a:r>
          </a:p>
          <a:p>
            <a:pPr lvl="1" eaLnBrk="1" hangingPunct="1"/>
            <a:r>
              <a:rPr lang="cs-CZ" altLang="cs-CZ" smtClean="0"/>
              <a:t>Zdroj původce nákazy </a:t>
            </a:r>
          </a:p>
          <a:p>
            <a:pPr lvl="1" eaLnBrk="1" hangingPunct="1"/>
            <a:r>
              <a:rPr lang="cs-CZ" altLang="cs-CZ" smtClean="0"/>
              <a:t>Cesta přenosu</a:t>
            </a:r>
          </a:p>
          <a:p>
            <a:pPr lvl="1" eaLnBrk="1" hangingPunct="1"/>
            <a:r>
              <a:rPr lang="cs-CZ" altLang="cs-CZ" smtClean="0"/>
              <a:t>Vnímavý jedinec, populace</a:t>
            </a:r>
          </a:p>
          <a:p>
            <a:pPr lvl="1" eaLnBrk="1" hangingPunct="1"/>
            <a:endParaRPr lang="cs-CZ" altLang="cs-CZ" smtClean="0"/>
          </a:p>
          <a:p>
            <a:pPr lvl="1" eaLnBrk="1" hangingPunct="1">
              <a:buFontTx/>
              <a:buNone/>
            </a:pPr>
            <a:r>
              <a:rPr lang="cs-CZ" altLang="cs-CZ" sz="1600" b="1" smtClean="0"/>
              <a:t>Bohumil Ticháček: Základy epidemiologie, vyd. Galén, 1997, str.111-143</a:t>
            </a:r>
          </a:p>
        </p:txBody>
      </p:sp>
      <p:pic>
        <p:nvPicPr>
          <p:cNvPr id="24580" name="Picture 4" descr="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nákazy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Sporadický </a:t>
            </a:r>
            <a:r>
              <a:rPr lang="cs-CZ" altLang="cs-CZ" sz="2800" smtClean="0"/>
              <a:t>– ojedinělá onemocnění bez vzájemné souvislosti</a:t>
            </a:r>
          </a:p>
          <a:p>
            <a:pPr eaLnBrk="1" hangingPunct="1"/>
            <a:r>
              <a:rPr lang="cs-CZ" altLang="cs-CZ" sz="2800" b="1" smtClean="0"/>
              <a:t>Epidemický – </a:t>
            </a:r>
            <a:r>
              <a:rPr lang="cs-CZ" altLang="cs-CZ" sz="2800" smtClean="0"/>
              <a:t>nahromadění v prostoru a čase</a:t>
            </a:r>
          </a:p>
          <a:p>
            <a:pPr lvl="1" eaLnBrk="1" hangingPunct="1"/>
            <a:r>
              <a:rPr lang="cs-CZ" altLang="cs-CZ" u="sng" smtClean="0"/>
              <a:t>explozivní</a:t>
            </a:r>
            <a:r>
              <a:rPr lang="cs-CZ" altLang="cs-CZ" smtClean="0"/>
              <a:t> – prudký začátek, několikahodinová inkubační doba, alimentární, respirační onemocnění</a:t>
            </a:r>
          </a:p>
          <a:p>
            <a:pPr lvl="1" eaLnBrk="1" hangingPunct="1"/>
            <a:r>
              <a:rPr lang="cs-CZ" altLang="cs-CZ" u="sng" smtClean="0"/>
              <a:t>kontaktní</a:t>
            </a:r>
            <a:r>
              <a:rPr lang="cs-CZ" altLang="cs-CZ" smtClean="0"/>
              <a:t> – vleklý průběh, dlouhá inkubační doba, virová hepatitida A, AIDS</a:t>
            </a:r>
          </a:p>
          <a:p>
            <a:pPr eaLnBrk="1" hangingPunct="1"/>
            <a:r>
              <a:rPr lang="cs-CZ" altLang="cs-CZ" sz="2800" b="1" smtClean="0"/>
              <a:t>Endemický</a:t>
            </a:r>
            <a:r>
              <a:rPr lang="cs-CZ" altLang="cs-CZ" sz="2800" smtClean="0"/>
              <a:t> – bez časového omezení, vychází z přírodních ohnisek nákazy, rezervoárová zvířata</a:t>
            </a:r>
          </a:p>
          <a:p>
            <a:pPr eaLnBrk="1" hangingPunct="1"/>
            <a:r>
              <a:rPr lang="cs-CZ" altLang="cs-CZ" sz="2800" b="1" smtClean="0"/>
              <a:t>Pandemický výskyt </a:t>
            </a:r>
            <a:r>
              <a:rPr lang="cs-CZ" altLang="cs-CZ" sz="2800" smtClean="0"/>
              <a:t>- chřipka</a:t>
            </a:r>
          </a:p>
        </p:txBody>
      </p:sp>
    </p:spTree>
    <p:extLst>
      <p:ext uri="{BB962C8B-B14F-4D97-AF65-F5344CB8AC3E}">
        <p14:creationId xmlns:p14="http://schemas.microsoft.com/office/powerpoint/2010/main" val="11805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nákazy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Sporadický </a:t>
            </a:r>
            <a:r>
              <a:rPr lang="cs-CZ" altLang="cs-CZ" sz="2800" smtClean="0"/>
              <a:t>– ojedinělá onemocnění bez vzájemné souvislosti</a:t>
            </a:r>
          </a:p>
          <a:p>
            <a:pPr eaLnBrk="1" hangingPunct="1"/>
            <a:r>
              <a:rPr lang="cs-CZ" altLang="cs-CZ" sz="2800" b="1" smtClean="0"/>
              <a:t>Epidemický – </a:t>
            </a:r>
            <a:r>
              <a:rPr lang="cs-CZ" altLang="cs-CZ" sz="2800" smtClean="0"/>
              <a:t>nahromadění v prostoru a čase</a:t>
            </a:r>
          </a:p>
          <a:p>
            <a:pPr lvl="1" eaLnBrk="1" hangingPunct="1"/>
            <a:r>
              <a:rPr lang="cs-CZ" altLang="cs-CZ" u="sng" smtClean="0"/>
              <a:t>explozivní</a:t>
            </a:r>
            <a:r>
              <a:rPr lang="cs-CZ" altLang="cs-CZ" smtClean="0"/>
              <a:t> – prudký začátek, několikahodinová inkubační doba, alimentární, respirační onemocnění</a:t>
            </a:r>
          </a:p>
          <a:p>
            <a:pPr lvl="1" eaLnBrk="1" hangingPunct="1"/>
            <a:r>
              <a:rPr lang="cs-CZ" altLang="cs-CZ" u="sng" smtClean="0"/>
              <a:t>kontaktní</a:t>
            </a:r>
            <a:r>
              <a:rPr lang="cs-CZ" altLang="cs-CZ" smtClean="0"/>
              <a:t> – vleklý průběh, dlouhá inkubační doba, virová hepatitida A, AIDS</a:t>
            </a:r>
          </a:p>
          <a:p>
            <a:pPr eaLnBrk="1" hangingPunct="1"/>
            <a:r>
              <a:rPr lang="cs-CZ" altLang="cs-CZ" sz="2800" b="1" smtClean="0"/>
              <a:t>Endemický</a:t>
            </a:r>
            <a:r>
              <a:rPr lang="cs-CZ" altLang="cs-CZ" sz="2800" smtClean="0"/>
              <a:t> – bez časového omezení, vychází z přírodních ohnisek nákazy, rezervoárová zvířata</a:t>
            </a:r>
          </a:p>
          <a:p>
            <a:pPr eaLnBrk="1" hangingPunct="1"/>
            <a:r>
              <a:rPr lang="cs-CZ" altLang="cs-CZ" sz="2800" b="1" smtClean="0"/>
              <a:t>Pandemický výskyt </a:t>
            </a:r>
            <a:r>
              <a:rPr lang="cs-CZ" altLang="cs-CZ" sz="2800" smtClean="0"/>
              <a:t>- chřipka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Zdroj nákazy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Člověk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nemocný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ke konci inkubační doby, nemocný s typickým nebo atypickým průběhem onemocnění, případně s průběhem abortivním nebo asymptomatickým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zdravý nosič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Zvíře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antropozoonózy (brucelóza, antrax, vzteklina, leptospiróza, toxoplazmóza, tularémie)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Zevní prostředí – </a:t>
            </a:r>
            <a:r>
              <a:rPr lang="cs-CZ" altLang="cs-CZ" sz="2400" smtClean="0"/>
              <a:t>kontaminace, spíše cesta přenosu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spóry baktérií, prvoků, vajíčka červů, plísně, nokardie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původce nákazy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přenos přímý</a:t>
            </a:r>
          </a:p>
          <a:p>
            <a:pPr lvl="1" eaLnBrk="1" hangingPunct="1"/>
            <a:r>
              <a:rPr lang="cs-CZ" altLang="cs-CZ" smtClean="0"/>
              <a:t>sexuálně přenosné nákazy, pokousání zvířetem, transplacentární</a:t>
            </a:r>
          </a:p>
          <a:p>
            <a:pPr eaLnBrk="1" hangingPunct="1"/>
            <a:r>
              <a:rPr lang="cs-CZ" altLang="cs-CZ" b="1" smtClean="0"/>
              <a:t>přenos nepřímý</a:t>
            </a:r>
          </a:p>
          <a:p>
            <a:pPr lvl="1" eaLnBrk="1" hangingPunct="1"/>
            <a:r>
              <a:rPr lang="cs-CZ" altLang="cs-CZ" smtClean="0"/>
              <a:t>předpokládá schopnost původce přežívat ve vnějším prostředí, na kontaminovaném povrchu, materiálu, nebo v jiném vehikulu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nepřímý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ingescí – alimentární přenos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u="sng" smtClean="0"/>
              <a:t>vodou</a:t>
            </a:r>
            <a:r>
              <a:rPr lang="cs-CZ" altLang="cs-CZ" sz="2400" smtClean="0"/>
              <a:t> </a:t>
            </a:r>
            <a:r>
              <a:rPr lang="cs-CZ" altLang="cs-CZ" sz="2000" smtClean="0"/>
              <a:t>(salmonely, shigely, cholera, enteroviry, virové hepatitidy, leptospiry, brucely, původci tularémie, amébová dyzentérie, </a:t>
            </a:r>
            <a:r>
              <a:rPr lang="cs-CZ" altLang="cs-CZ" sz="1600" smtClean="0"/>
              <a:t>botulotoxin, shigatoxin</a:t>
            </a:r>
            <a:r>
              <a:rPr lang="cs-CZ" altLang="cs-CZ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u="sng" smtClean="0"/>
              <a:t>potraviny</a:t>
            </a:r>
            <a:r>
              <a:rPr lang="cs-CZ" altLang="cs-CZ" sz="2400" smtClean="0"/>
              <a:t> </a:t>
            </a:r>
            <a:r>
              <a:rPr lang="cs-CZ" altLang="cs-CZ" sz="2000" smtClean="0"/>
              <a:t>(VHA, TBC, klíšťová encephalitida, alimentární nákazy</a:t>
            </a:r>
            <a:r>
              <a:rPr lang="cs-CZ" altLang="cs-CZ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inhalací – vzdušnou cestou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respirační nákazy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aerosol (Q-horečka, ornithóza, antrax, tularemie)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inokulací – transmisivní nákazy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hmyz (malárie, mor), injekce (VHB)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bakteriální buňky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Cytoplasma</a:t>
            </a:r>
            <a:r>
              <a:rPr lang="cs-CZ" altLang="cs-CZ" sz="3300" dirty="0" smtClean="0"/>
              <a:t> </a:t>
            </a:r>
            <a:r>
              <a:rPr lang="cs-CZ" altLang="cs-CZ" sz="2800" dirty="0" smtClean="0"/>
              <a:t>buňky obsahuje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dirty="0" smtClean="0"/>
              <a:t>nukleoid-jaderný ekvivalent,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cs-CZ" altLang="cs-CZ" sz="2500" dirty="0" smtClean="0"/>
              <a:t>tvořený cirkulární DNA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dirty="0" err="1" smtClean="0"/>
              <a:t>ribosomy</a:t>
            </a:r>
            <a:r>
              <a:rPr lang="cs-CZ" altLang="cs-CZ" sz="2500" dirty="0" smtClean="0"/>
              <a:t> a inkluzní tělíska, vakuoly,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dirty="0" err="1" smtClean="0"/>
              <a:t>plasmidy</a:t>
            </a:r>
            <a:r>
              <a:rPr lang="cs-CZ" altLang="cs-CZ" sz="2500" dirty="0" smtClean="0"/>
              <a:t> – malé molekuly DNA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Cytoplasmatická membrána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Buněčná stěna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Polysacharidová pouzdra nebo slizová</a:t>
            </a:r>
            <a:r>
              <a:rPr lang="cs-CZ" altLang="cs-CZ" sz="3300" dirty="0" smtClean="0"/>
              <a:t> vrstva – </a:t>
            </a:r>
            <a:r>
              <a:rPr lang="cs-CZ" altLang="cs-CZ" sz="2500" dirty="0" smtClean="0"/>
              <a:t>glykoprotein, chrání před fagocytózou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Bičíky</a:t>
            </a:r>
            <a:r>
              <a:rPr lang="cs-CZ" altLang="cs-CZ" sz="3300" dirty="0" smtClean="0"/>
              <a:t> – </a:t>
            </a:r>
            <a:r>
              <a:rPr lang="cs-CZ" altLang="cs-CZ" sz="2200" dirty="0" smtClean="0"/>
              <a:t>orgány pohybu</a:t>
            </a:r>
            <a:r>
              <a:rPr lang="cs-CZ" altLang="cs-CZ" sz="3300" dirty="0" smtClean="0"/>
              <a:t> </a:t>
            </a:r>
            <a:r>
              <a:rPr lang="cs-CZ" altLang="cs-CZ" sz="2400" dirty="0" smtClean="0"/>
              <a:t>a</a:t>
            </a:r>
            <a:r>
              <a:rPr lang="cs-CZ" altLang="cs-CZ" sz="3300" dirty="0" smtClean="0"/>
              <a:t> </a:t>
            </a:r>
            <a:r>
              <a:rPr lang="cs-CZ" altLang="cs-CZ" sz="3300" dirty="0" smtClean="0">
                <a:solidFill>
                  <a:schemeClr val="hlink"/>
                </a:solidFill>
              </a:rPr>
              <a:t>fimbrie</a:t>
            </a:r>
            <a:r>
              <a:rPr lang="cs-CZ" altLang="cs-CZ" sz="3300" dirty="0" smtClean="0"/>
              <a:t> – </a:t>
            </a:r>
            <a:r>
              <a:rPr lang="cs-CZ" altLang="cs-CZ" sz="2500" dirty="0" smtClean="0"/>
              <a:t>adheze bakterií k epitelu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5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500" dirty="0" smtClean="0"/>
          </a:p>
        </p:txBody>
      </p:sp>
      <p:pic>
        <p:nvPicPr>
          <p:cNvPr id="5" name="Picture 5" descr="prokaryoticka_bunka_bakte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0692"/>
            <a:ext cx="2986724" cy="2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Exogenní infekce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jsou důsledkem styku makroorganismu s virulentním patogenním mikroorganismem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klasické infekce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variola, skvrnitý tyfus, malárie, diftérie, poliomyelitida, pertuse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respirační, průjmová onemocnění, klíšťová encephalitida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Endogenní infekce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vznikají zavlečením infekčního agens z kolonizovaného místa (kůže, pochva, ale zejména orofarynx a GIT) do jiného systému téhož organismu.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/>
              <a:t>Primárně endogenní infekce</a:t>
            </a:r>
            <a:r>
              <a:rPr lang="cs-CZ" altLang="cs-CZ" sz="2400" smtClean="0"/>
              <a:t> jsou způsobeny potenciálně patogenními mikroorganismy, které jsou </a:t>
            </a:r>
            <a:r>
              <a:rPr lang="cs-CZ" altLang="cs-CZ" sz="2400" u="sng" smtClean="0"/>
              <a:t>normálně</a:t>
            </a:r>
            <a:r>
              <a:rPr lang="cs-CZ" altLang="cs-CZ" sz="2400" smtClean="0"/>
              <a:t> přítomny v pacientově mikroflóře.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/>
              <a:t>Sekundárně endogenní infekce</a:t>
            </a:r>
            <a:r>
              <a:rPr lang="cs-CZ" altLang="cs-CZ" sz="2400" smtClean="0"/>
              <a:t> jsou způsobeny mikroorganismy, které před vznikem infekce nejprve </a:t>
            </a:r>
            <a:r>
              <a:rPr lang="cs-CZ" altLang="cs-CZ" sz="2400" u="sng" smtClean="0"/>
              <a:t>kolonizovaly</a:t>
            </a:r>
            <a:r>
              <a:rPr lang="cs-CZ" altLang="cs-CZ" sz="2400" smtClean="0"/>
              <a:t> sliznice či kůži pacienta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Indikace k mikrobiologickému vyšetření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Zjištění etiologického agens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Stanovení citlivosti na antibiotika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Sledování výskytu rezistentních kmenů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Interpretace mikrobiologického nálezu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Konzultace antibiotické terapie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Spolupráce s pracovníky ústavní hygieny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Přehled lékařsky významných mikrobiálních agens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G + koky: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Staphylococcus</a:t>
            </a:r>
            <a:r>
              <a:rPr lang="cs-CZ" altLang="cs-CZ" sz="2400" i="1" dirty="0" smtClean="0"/>
              <a:t> aureus</a:t>
            </a:r>
            <a:r>
              <a:rPr lang="cs-CZ" altLang="cs-CZ" sz="2400" dirty="0" smtClean="0"/>
              <a:t>, </a:t>
            </a:r>
            <a:r>
              <a:rPr lang="cs-CZ" altLang="cs-CZ" sz="2400" i="1" dirty="0" err="1"/>
              <a:t>Staphylococcus</a:t>
            </a:r>
            <a:r>
              <a:rPr lang="cs-CZ" altLang="cs-CZ" sz="2400" i="1" dirty="0"/>
              <a:t> 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epidermidis</a:t>
            </a:r>
            <a:endParaRPr lang="cs-CZ" altLang="cs-CZ" sz="2400" i="1" dirty="0" smtClean="0"/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Streptococcus</a:t>
            </a:r>
            <a:r>
              <a:rPr lang="cs-CZ" altLang="cs-CZ" sz="2400" dirty="0" smtClean="0"/>
              <a:t> </a:t>
            </a:r>
            <a:r>
              <a:rPr lang="cs-CZ" altLang="cs-CZ" sz="2400" i="1" dirty="0" err="1" smtClean="0"/>
              <a:t>pyogenes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Streptococcus</a:t>
            </a:r>
            <a:r>
              <a:rPr lang="cs-CZ" altLang="cs-CZ" sz="2400" i="1" dirty="0"/>
              <a:t> </a:t>
            </a:r>
            <a:r>
              <a:rPr lang="cs-CZ" altLang="cs-CZ" sz="2400" i="1" dirty="0" err="1" smtClean="0"/>
              <a:t>agalactiae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Streptococcus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pneumoniae</a:t>
            </a:r>
            <a:r>
              <a:rPr lang="cs-CZ" altLang="cs-CZ" sz="2400" i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Enterococcus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faecalis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Enterococcus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faecium</a:t>
            </a:r>
            <a:endParaRPr lang="cs-CZ" altLang="cs-CZ" sz="2400" i="1" dirty="0" smtClean="0"/>
          </a:p>
          <a:p>
            <a:pPr lvl="1">
              <a:lnSpc>
                <a:spcPct val="90000"/>
              </a:lnSpc>
            </a:pPr>
            <a:endParaRPr lang="cs-CZ" altLang="cs-CZ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G – koky: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Neisseria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gonorrhoeae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Neisseria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meningitidis</a:t>
            </a:r>
            <a:r>
              <a:rPr lang="cs-CZ" altLang="cs-CZ" sz="24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Přehled lékařsky významných mikrobiálních agens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G+ tyčinky: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Corynebacterium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diphteriae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Listeria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monocytogenes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G + anaerobní tyčky: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smtClean="0"/>
              <a:t>Clostridium </a:t>
            </a:r>
            <a:r>
              <a:rPr lang="cs-CZ" altLang="cs-CZ" sz="2400" i="1" dirty="0" err="1" smtClean="0"/>
              <a:t>perfringens</a:t>
            </a:r>
            <a:r>
              <a:rPr lang="cs-CZ" altLang="cs-CZ" sz="2400" i="1" dirty="0" smtClean="0"/>
              <a:t>, Clostridium </a:t>
            </a:r>
            <a:r>
              <a:rPr lang="cs-CZ" altLang="cs-CZ" sz="2400" i="1" dirty="0" err="1" smtClean="0"/>
              <a:t>difficile</a:t>
            </a:r>
            <a:r>
              <a:rPr lang="cs-CZ" altLang="cs-CZ" sz="2400" i="1" dirty="0" smtClean="0"/>
              <a:t>, Clostridium </a:t>
            </a:r>
            <a:r>
              <a:rPr lang="cs-CZ" altLang="cs-CZ" sz="2400" i="1" dirty="0" err="1" smtClean="0"/>
              <a:t>botulinum</a:t>
            </a:r>
            <a:endParaRPr lang="cs-CZ" altLang="cs-CZ" sz="2400" i="1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G – tyčky: 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Salmonella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enteritidis</a:t>
            </a:r>
            <a:r>
              <a:rPr lang="cs-CZ" altLang="cs-CZ" sz="2400" i="1" dirty="0" smtClean="0"/>
              <a:t>,  </a:t>
            </a:r>
            <a:r>
              <a:rPr lang="cs-CZ" altLang="cs-CZ" sz="2400" i="1" dirty="0" err="1" smtClean="0"/>
              <a:t>Campylobacter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jejuni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Escherichia</a:t>
            </a:r>
            <a:r>
              <a:rPr lang="cs-CZ" altLang="cs-CZ" sz="2400" i="1" dirty="0" smtClean="0"/>
              <a:t> coli, </a:t>
            </a:r>
            <a:r>
              <a:rPr lang="cs-CZ" altLang="cs-CZ" sz="2400" i="1" dirty="0" err="1" smtClean="0"/>
              <a:t>Klebsiella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pneumoniae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Enterobacter</a:t>
            </a:r>
            <a:r>
              <a:rPr lang="cs-CZ" altLang="cs-CZ" sz="2400" i="1" dirty="0" smtClean="0"/>
              <a:t> </a:t>
            </a:r>
            <a:r>
              <a:rPr lang="cs-CZ" altLang="cs-CZ" sz="2400" dirty="0" err="1" smtClean="0"/>
              <a:t>sp</a:t>
            </a:r>
            <a:r>
              <a:rPr lang="cs-CZ" altLang="cs-CZ" sz="2400" dirty="0" smtClean="0"/>
              <a:t>., </a:t>
            </a:r>
            <a:r>
              <a:rPr lang="cs-CZ" altLang="cs-CZ" sz="2400" i="1" dirty="0" smtClean="0"/>
              <a:t>Proteus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sp</a:t>
            </a:r>
            <a:r>
              <a:rPr lang="cs-CZ" altLang="cs-CZ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G – tyčinky: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/>
              <a:t>Haemophilus</a:t>
            </a:r>
            <a:r>
              <a:rPr lang="cs-CZ" altLang="cs-CZ" sz="2400" i="1" dirty="0"/>
              <a:t> </a:t>
            </a:r>
            <a:r>
              <a:rPr lang="cs-CZ" altLang="cs-CZ" sz="2400" i="1" dirty="0" err="1" smtClean="0"/>
              <a:t>influenzae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Acidorezistentní tyčinky: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Mycobacterium</a:t>
            </a:r>
            <a:r>
              <a:rPr lang="cs-CZ" altLang="cs-CZ" sz="2400" i="1" dirty="0" smtClean="0"/>
              <a:t>  </a:t>
            </a:r>
            <a:r>
              <a:rPr lang="cs-CZ" altLang="cs-CZ" sz="2400" i="1" dirty="0" err="1" smtClean="0"/>
              <a:t>tuberculosis</a:t>
            </a:r>
            <a:endParaRPr lang="cs-CZ" altLang="cs-CZ" sz="24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21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Buňky eukaryotické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Kvasinky a plísně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Jednobuněční prvoci, </a:t>
            </a:r>
            <a:r>
              <a:rPr lang="cs-CZ" altLang="cs-CZ" smtClean="0">
                <a:cs typeface="Arial" charset="0"/>
              </a:rPr>
              <a:t>vícebuněční příživníci, členovci a červi (blecha, veš)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Živočichové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  <p:pic>
        <p:nvPicPr>
          <p:cNvPr id="14340" name="Picture 5" descr="calbicanscsfvpshunt300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2311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Vš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prv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92613"/>
            <a:ext cx="1260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/>
              <a:t>Stručná historie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r>
              <a:rPr lang="cs-CZ" altLang="cs-CZ" sz="11200" dirty="0" smtClean="0"/>
              <a:t>Stáří planety cca 4,5 miliardy let</a:t>
            </a:r>
          </a:p>
          <a:p>
            <a:pPr eaLnBrk="1" hangingPunct="1"/>
            <a:r>
              <a:rPr lang="cs-CZ" altLang="cs-CZ" sz="11200" dirty="0" smtClean="0"/>
              <a:t>Prokaryotické buňky – </a:t>
            </a:r>
            <a:r>
              <a:rPr lang="cs-CZ" altLang="cs-CZ" sz="11200" dirty="0" err="1" smtClean="0"/>
              <a:t>archea</a:t>
            </a:r>
            <a:r>
              <a:rPr lang="cs-CZ" altLang="cs-CZ" sz="11200" dirty="0" smtClean="0"/>
              <a:t>, bakterie cca 3,5 miliardy let</a:t>
            </a:r>
          </a:p>
          <a:p>
            <a:pPr eaLnBrk="1" hangingPunct="1"/>
            <a:r>
              <a:rPr lang="cs-CZ" altLang="cs-CZ" sz="11200" dirty="0" smtClean="0"/>
              <a:t>Eukaryotické buňky jednobuněčné – cca 2 miliardy let</a:t>
            </a:r>
          </a:p>
          <a:p>
            <a:pPr eaLnBrk="1" hangingPunct="1"/>
            <a:r>
              <a:rPr lang="cs-CZ" altLang="cs-CZ" sz="11200" dirty="0" smtClean="0"/>
              <a:t>Eukaryotické </a:t>
            </a:r>
            <a:r>
              <a:rPr lang="cs-CZ" altLang="cs-CZ" sz="11200" dirty="0" err="1" smtClean="0"/>
              <a:t>vícebuněčné</a:t>
            </a:r>
            <a:r>
              <a:rPr lang="cs-CZ" altLang="cs-CZ" sz="11200" dirty="0" smtClean="0"/>
              <a:t> organismy – cca 700 miliónů let</a:t>
            </a:r>
          </a:p>
          <a:p>
            <a:pPr eaLnBrk="1" hangingPunct="1"/>
            <a:r>
              <a:rPr lang="cs-CZ" altLang="cs-CZ" sz="11200" dirty="0" smtClean="0"/>
              <a:t>Obratlovci - cca 250 milionů let</a:t>
            </a:r>
          </a:p>
          <a:p>
            <a:pPr eaLnBrk="1" hangingPunct="1"/>
            <a:r>
              <a:rPr lang="cs-CZ" altLang="cs-CZ" sz="11200" dirty="0" smtClean="0"/>
              <a:t>Savci  - cca 70 miliónů let</a:t>
            </a:r>
          </a:p>
          <a:p>
            <a:pPr eaLnBrk="1" hangingPunct="1"/>
            <a:r>
              <a:rPr lang="cs-CZ" altLang="cs-CZ" sz="11200" dirty="0" smtClean="0"/>
              <a:t>Člověk – 200 000 let – 500 000let 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1600" dirty="0" smtClean="0"/>
          </a:p>
          <a:p>
            <a:pPr eaLnBrk="1" hangingPunct="1"/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5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smtClean="0"/>
              <a:t>Celá minulost planety zkrácená na velikost hodinového ciferníku</a:t>
            </a:r>
          </a:p>
        </p:txBody>
      </p:sp>
      <p:pic>
        <p:nvPicPr>
          <p:cNvPr id="184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881563" cy="4678362"/>
          </a:xfrm>
        </p:spPr>
      </p:pic>
    </p:spTree>
    <p:extLst>
      <p:ext uri="{BB962C8B-B14F-4D97-AF65-F5344CB8AC3E}">
        <p14:creationId xmlns:p14="http://schemas.microsoft.com/office/powerpoint/2010/main" val="8865185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Obor mikrobiologie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1857</a:t>
            </a:r>
            <a:r>
              <a:rPr lang="cs-CZ" altLang="cs-CZ" sz="2400" b="1" smtClean="0">
                <a:solidFill>
                  <a:schemeClr val="hlink"/>
                </a:solidFill>
              </a:rPr>
              <a:t> Louis Pasteur</a:t>
            </a:r>
            <a:r>
              <a:rPr lang="cs-CZ" altLang="cs-CZ" sz="2400" smtClean="0"/>
              <a:t> zformuloval teorii, že zkvašení vína je způsobeno mikroby a předpokládal, že stejným způsobem by mikroby mohly vyvolávat choroby  a současně s </a:t>
            </a:r>
            <a:r>
              <a:rPr lang="cs-CZ" altLang="cs-CZ" sz="2400" b="1" smtClean="0">
                <a:solidFill>
                  <a:schemeClr val="hlink"/>
                </a:solidFill>
              </a:rPr>
              <a:t>Robertem Kochem</a:t>
            </a:r>
            <a:r>
              <a:rPr lang="cs-CZ" altLang="cs-CZ" sz="2400" smtClean="0"/>
              <a:t> prokázali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1876,</a:t>
            </a:r>
            <a:r>
              <a:rPr lang="cs-CZ" altLang="cs-CZ" sz="2400" smtClean="0"/>
              <a:t> že sněť slezinná může být vyvolána experimentálně vstříknutím bakterie </a:t>
            </a:r>
            <a:r>
              <a:rPr lang="cs-CZ" altLang="cs-CZ" sz="2400" i="1" smtClean="0">
                <a:solidFill>
                  <a:schemeClr val="hlink"/>
                </a:solidFill>
              </a:rPr>
              <a:t>Bacillus anthracis</a:t>
            </a:r>
            <a:r>
              <a:rPr lang="cs-CZ" altLang="cs-CZ" sz="2400" smtClean="0"/>
              <a:t> do těla zvířat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1225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sp>
        <p:nvSpPr>
          <p:cNvPr id="2355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0175"/>
            <a:ext cx="4038600" cy="2185988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3558" name="Picture 4" descr="300px-Tableau_Louis_Past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0544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2203</Words>
  <Application>Microsoft Office PowerPoint</Application>
  <PresentationFormat>Předvádění na obrazovce (4:3)</PresentationFormat>
  <Paragraphs>328</Paragraphs>
  <Slides>54</Slides>
  <Notes>1</Notes>
  <HiddenSlides>6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Arial</vt:lpstr>
      <vt:lpstr>Calibri</vt:lpstr>
      <vt:lpstr>Motiv systému Office</vt:lpstr>
      <vt:lpstr>Lékařská mikrobiologie</vt:lpstr>
      <vt:lpstr>Mikrobiologie</vt:lpstr>
      <vt:lpstr>Mikrobiologie</vt:lpstr>
      <vt:lpstr>Bakteriologie</vt:lpstr>
      <vt:lpstr>Stavba bakteriální buňky</vt:lpstr>
      <vt:lpstr>Buňky eukaryotické</vt:lpstr>
      <vt:lpstr>Stručná historie </vt:lpstr>
      <vt:lpstr>Celá minulost planety zkrácená na velikost hodinového ciferníku</vt:lpstr>
      <vt:lpstr>Obor mikrobiologie</vt:lpstr>
      <vt:lpstr>Érou Louise Pasteura a Roberta Kocha nastalo období označované jako zlatý věk mikrobiologie </vt:lpstr>
      <vt:lpstr>Prezentace aplikace PowerPoint</vt:lpstr>
      <vt:lpstr>Nomenklatura – názvosloví</vt:lpstr>
      <vt:lpstr>Identifikace – určování</vt:lpstr>
      <vt:lpstr>Základní morfologie bakterií</vt:lpstr>
      <vt:lpstr>Streptococcus sp. - Staphylococcus sp.</vt:lpstr>
      <vt:lpstr>Buněčná stěna</vt:lpstr>
      <vt:lpstr>Buněčná stěna</vt:lpstr>
      <vt:lpstr>Vnější vrstvy </vt:lpstr>
      <vt:lpstr>Bakteriální spory</vt:lpstr>
      <vt:lpstr>Rozdělení mikrobů podle vztahu ke kyslíku</vt:lpstr>
      <vt:lpstr>Generační doba</vt:lpstr>
      <vt:lpstr>Bakteriální růstový cyklus</vt:lpstr>
      <vt:lpstr>Podmínky pro kultivaci mikroorganismů</vt:lpstr>
      <vt:lpstr>Podmínky pro kultivaci mikroorganismů</vt:lpstr>
      <vt:lpstr>Podmínky pro kultivaci mikroorganismů</vt:lpstr>
      <vt:lpstr>Pěstování bakterií</vt:lpstr>
      <vt:lpstr>Podmínky pěstování bakterií</vt:lpstr>
      <vt:lpstr>Druhy kultivačních půd</vt:lpstr>
      <vt:lpstr>Druhy kultivačních půd</vt:lpstr>
      <vt:lpstr>Prezentace aplikace PowerPoint</vt:lpstr>
      <vt:lpstr>Staphylococcus aureus  na krevním agaru</vt:lpstr>
      <vt:lpstr>Typy půd</vt:lpstr>
      <vt:lpstr>Typy půd</vt:lpstr>
      <vt:lpstr>Typy půd</vt:lpstr>
      <vt:lpstr>Escherichia coli  na MacConkey agaru</vt:lpstr>
      <vt:lpstr>Černé kolonie vankomycin rezistentního enterokoka na selektivní půdě</vt:lpstr>
      <vt:lpstr>Chromogenní půda (žlutě roste Proteus sp.,  červeně Escherichia coli, modře Klebsiella sp.)</vt:lpstr>
      <vt:lpstr>Salmonella sp. rostoucí na Endově půdě (průhledné kolonie) a na XLD (černě)</vt:lpstr>
      <vt:lpstr>Mikroby a prostředí</vt:lpstr>
      <vt:lpstr>Obecné podmínky přežívání a usmrcování mikrobů</vt:lpstr>
      <vt:lpstr>Prezentace aplikace PowerPoint</vt:lpstr>
      <vt:lpstr>Prezentace aplikace PowerPoint</vt:lpstr>
      <vt:lpstr>Konkrétní případy</vt:lpstr>
      <vt:lpstr>Základy epidemiologie přenosných nemocí</vt:lpstr>
      <vt:lpstr>Výskyt nákazy</vt:lpstr>
      <vt:lpstr>Výskyt nákazy</vt:lpstr>
      <vt:lpstr>Zdroj nákazy</vt:lpstr>
      <vt:lpstr>Přenos původce nákazy</vt:lpstr>
      <vt:lpstr>Přenos nepřímý</vt:lpstr>
      <vt:lpstr>Exogenní infekce</vt:lpstr>
      <vt:lpstr>Endogenní infekce</vt:lpstr>
      <vt:lpstr>Indikace k mikrobiologickému vyšetření</vt:lpstr>
      <vt:lpstr>Přehled lékařsky významných mikrobiálních agens</vt:lpstr>
      <vt:lpstr>Přehled lékařsky významných mikrobiálních agens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mikrobiologie</dc:title>
  <dc:creator>Sevcikova Alena</dc:creator>
  <cp:lastModifiedBy>Hanslianová Markéta</cp:lastModifiedBy>
  <cp:revision>21</cp:revision>
  <dcterms:created xsi:type="dcterms:W3CDTF">2019-10-22T11:04:14Z</dcterms:created>
  <dcterms:modified xsi:type="dcterms:W3CDTF">2020-10-07T09:45:27Z</dcterms:modified>
</cp:coreProperties>
</file>