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73"/>
  </p:notesMasterIdLst>
  <p:handoutMasterIdLst>
    <p:handoutMasterId r:id="rId74"/>
  </p:handoutMasterIdLst>
  <p:sldIdLst>
    <p:sldId id="256" r:id="rId2"/>
    <p:sldId id="354" r:id="rId3"/>
    <p:sldId id="353" r:id="rId4"/>
    <p:sldId id="335" r:id="rId5"/>
    <p:sldId id="355" r:id="rId6"/>
    <p:sldId id="356" r:id="rId7"/>
    <p:sldId id="332" r:id="rId8"/>
    <p:sldId id="268" r:id="rId9"/>
    <p:sldId id="272" r:id="rId10"/>
    <p:sldId id="309" r:id="rId11"/>
    <p:sldId id="337" r:id="rId12"/>
    <p:sldId id="273" r:id="rId13"/>
    <p:sldId id="331" r:id="rId14"/>
    <p:sldId id="270" r:id="rId15"/>
    <p:sldId id="279" r:id="rId16"/>
    <p:sldId id="271" r:id="rId17"/>
    <p:sldId id="280" r:id="rId18"/>
    <p:sldId id="344" r:id="rId19"/>
    <p:sldId id="313" r:id="rId20"/>
    <p:sldId id="299" r:id="rId21"/>
    <p:sldId id="286" r:id="rId22"/>
    <p:sldId id="287" r:id="rId23"/>
    <p:sldId id="314" r:id="rId24"/>
    <p:sldId id="288" r:id="rId25"/>
    <p:sldId id="289" r:id="rId26"/>
    <p:sldId id="290" r:id="rId27"/>
    <p:sldId id="291" r:id="rId28"/>
    <p:sldId id="336" r:id="rId29"/>
    <p:sldId id="281" r:id="rId30"/>
    <p:sldId id="283" r:id="rId31"/>
    <p:sldId id="338" r:id="rId32"/>
    <p:sldId id="282" r:id="rId33"/>
    <p:sldId id="284" r:id="rId34"/>
    <p:sldId id="295" r:id="rId35"/>
    <p:sldId id="294" r:id="rId36"/>
    <p:sldId id="285" r:id="rId37"/>
    <p:sldId id="292" r:id="rId38"/>
    <p:sldId id="323" r:id="rId39"/>
    <p:sldId id="349" r:id="rId40"/>
    <p:sldId id="350" r:id="rId41"/>
    <p:sldId id="293" r:id="rId42"/>
    <p:sldId id="296" r:id="rId43"/>
    <p:sldId id="316" r:id="rId44"/>
    <p:sldId id="368" r:id="rId45"/>
    <p:sldId id="317" r:id="rId46"/>
    <p:sldId id="370" r:id="rId47"/>
    <p:sldId id="327" r:id="rId48"/>
    <p:sldId id="346" r:id="rId49"/>
    <p:sldId id="358" r:id="rId50"/>
    <p:sldId id="369" r:id="rId51"/>
    <p:sldId id="297" r:id="rId52"/>
    <p:sldId id="329" r:id="rId53"/>
    <p:sldId id="298" r:id="rId54"/>
    <p:sldId id="339" r:id="rId55"/>
    <p:sldId id="359" r:id="rId56"/>
    <p:sldId id="343" r:id="rId57"/>
    <p:sldId id="340" r:id="rId58"/>
    <p:sldId id="341" r:id="rId59"/>
    <p:sldId id="342" r:id="rId60"/>
    <p:sldId id="360" r:id="rId61"/>
    <p:sldId id="361" r:id="rId62"/>
    <p:sldId id="300" r:id="rId63"/>
    <p:sldId id="318" r:id="rId64"/>
    <p:sldId id="319" r:id="rId65"/>
    <p:sldId id="320" r:id="rId66"/>
    <p:sldId id="302" r:id="rId67"/>
    <p:sldId id="304" r:id="rId68"/>
    <p:sldId id="308" r:id="rId69"/>
    <p:sldId id="306" r:id="rId70"/>
    <p:sldId id="307" r:id="rId71"/>
    <p:sldId id="261" r:id="rId72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86" autoAdjust="0"/>
  </p:normalViewPr>
  <p:slideViewPr>
    <p:cSldViewPr>
      <p:cViewPr varScale="1">
        <p:scale>
          <a:sx n="73" d="100"/>
          <a:sy n="73" d="100"/>
        </p:scale>
        <p:origin x="14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66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Nemocnost na 100 000 obyvatel 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List1!$A$4</c:f>
              <c:strCache>
                <c:ptCount val="1"/>
                <c:pt idx="0">
                  <c:v>NEMOCNOST</c:v>
                </c:pt>
              </c:strCache>
            </c:strRef>
          </c:tx>
          <c:spPr>
            <a:ln w="38100" cmpd="sng"/>
          </c:spPr>
          <c:dPt>
            <c:idx val="3"/>
            <c:bubble3D val="0"/>
            <c:spPr>
              <a:ln w="44450" cmpd="sng"/>
            </c:spPr>
            <c:extLst>
              <c:ext xmlns:c16="http://schemas.microsoft.com/office/drawing/2014/chart" uri="{C3380CC4-5D6E-409C-BE32-E72D297353CC}">
                <c16:uniqueId val="{00000000-E675-4D92-9CB0-55BFFF083F68}"/>
              </c:ext>
            </c:extLst>
          </c:dPt>
          <c:cat>
            <c:numRef>
              <c:f>List1!$B$3:$K$3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2007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List1!$B$4:$K$4</c:f>
              <c:numCache>
                <c:formatCode>General</c:formatCode>
                <c:ptCount val="10"/>
                <c:pt idx="0">
                  <c:v>64</c:v>
                </c:pt>
                <c:pt idx="1">
                  <c:v>50</c:v>
                </c:pt>
                <c:pt idx="2">
                  <c:v>48</c:v>
                </c:pt>
                <c:pt idx="3">
                  <c:v>35</c:v>
                </c:pt>
                <c:pt idx="4">
                  <c:v>20</c:v>
                </c:pt>
                <c:pt idx="5">
                  <c:v>18</c:v>
                </c:pt>
                <c:pt idx="6">
                  <c:v>14</c:v>
                </c:pt>
                <c:pt idx="7">
                  <c:v>6</c:v>
                </c:pt>
                <c:pt idx="8">
                  <c:v>4.9000000000000004</c:v>
                </c:pt>
                <c:pt idx="9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75-4D92-9CB0-55BFFF083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97600"/>
        <c:axId val="69915776"/>
      </c:lineChart>
      <c:catAx>
        <c:axId val="6989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915776"/>
        <c:crosses val="autoZero"/>
        <c:auto val="1"/>
        <c:lblAlgn val="ctr"/>
        <c:lblOffset val="100"/>
        <c:noMultiLvlLbl val="0"/>
      </c:catAx>
      <c:valAx>
        <c:axId val="6991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897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9A000E-8CE9-4AF4-8F44-E98E56AB7E6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81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689661-464F-49C9-ADED-63777E0A79A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4848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848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848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848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8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14849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F90CBD6F-8192-4704-AC24-13F043107C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021C8-E683-4BEF-A5C3-6762BF43EC3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2D99-FA8D-433F-B569-8B077D4529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0BC664-FF26-4277-88BB-15C7853A1F7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00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C88493-41CD-4AD6-AFB5-463794A3D6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94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F86D5-B7C0-4772-A2AF-260F2F42B27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7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563E2-FBEB-4AF7-A726-30F34765C1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85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5277C-57C7-4156-9E73-2C94A1305C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86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AA732-C3DA-4E62-9BC3-7A59C8156EC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6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9F59-00DA-452B-BDD2-B2165DAB46E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84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3EB1-DE15-40F3-8831-6E8A13CA9AF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2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9186-4A1F-4224-AE90-C28D877D03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4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E487-AC99-4F70-AA1D-42474769D24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4745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746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746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smtClean="0"/>
              <a:t>30.11.2020</a:t>
            </a:r>
            <a:endParaRPr lang="cs-CZ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147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C69E2BB-CB56-4847-91F4-2394BD38B9B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TB_Culture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z/imgres?imgurl=http://www.lfhk.cuni.cz/klinmikrob/images/kordy2.jpg&amp;imgrefurl=http://www.lfhk.cuni.cz/klinmikrob/vyuka/cns/mycobacterium.htm&amp;usg=__MWQablJfM4NieRDNCiCKufNnyQc=&amp;h=300&amp;w=400&amp;sz=20&amp;hl=cs&amp;start=10&amp;um=1&amp;tbnid=Xm3Z67Mn-QTMpM:&amp;tbnh=93&amp;tbnw=124&amp;prev=/images?q=%C5%A1ulova+p%C5%AFda&amp;ndsp=20&amp;hl=cs&amp;lr=&amp;sa=N&amp;um=1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TB_Cultur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z/imgres?imgurl=http://fvl.vfu.cz/sekce_ustavy/mikrobiologie/mikrobiologie_pro_farmaceuty/praktikum03/09.jpg&amp;imgrefurl=http://fvl.vfu.cz/sekce_ustavy/mikrobiologie/mikrobiologie_pro_farmaceuty/praktikum03/index.html&amp;usg=__TZIEW98BRguK2cDK5VJtc-hvS_s=&amp;h=560&amp;w=578&amp;sz=49&amp;hl=cs&amp;start=1&amp;um=1&amp;tbnid=WgR666KRGQ2acM:&amp;tbnh=130&amp;tbnw=134&amp;prev=/images?q=%C5%A1ulova+p%C5%AFda&amp;hl=cs&amp;lr=&amp;sa=N&amp;um=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tanford.edu/class/humbio103/ParaSites2005/Leprosy/index.htm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imgres?imgurl=http://www.scientistsolutions.com/data/Editor/05ca610e-6105-4c2e-974c-940e255bc482/image/800px-Mycobacterium_tuberculosis_Ziehl-Neelsen_stain_02.jpg&amp;imgrefurl=http://www.scientistsolutions.com/science-blog.aspx?ssipg=udisplayblog&amp;sid=05ca610e-6105-4c2e-974c-940e255bc482&amp;type=200808&amp;h=516&amp;w=800&amp;sz=48&amp;tbnid=Ryl3EGxd4Xm8HM::&amp;tbnh=92&amp;tbnw=143&amp;prev=/images?q=mycobacterium+tuberculosis&amp;hl=cs&amp;usg=__INhmBm4LBCrW5eWTu0fF5nns4hU=&amp;ei=fNTuSejtCoHR-Aa6-vS5Dw&amp;sa=X&amp;oi=image_result&amp;resnum=4&amp;ct=im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images.google.cz/imgres?imgurl=http://www.lfhk.cuni.cz/klinmikrob/images/kordy2.jpg&amp;imgrefurl=http://www.lfhk.cuni.cz/klinmikrob/vyuka/cns/mycobacterium.htm&amp;usg=__MWQablJfM4NieRDNCiCKufNnyQc=&amp;h=300&amp;w=400&amp;sz=20&amp;hl=cs&amp;start=10&amp;um=1&amp;tbnid=Xm3Z67Mn-QTMpM:&amp;tbnh=93&amp;tbnw=124&amp;prev=/images?q=%C5%A1ulova+p%C5%AFda&amp;ndsp=20&amp;hl=cs&amp;lr=&amp;sa=N&amp;um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z/imgres?imgurl=http://www.lfhk.cuni.cz/klinmikrob/images/mycoba1.jpg&amp;imgrefurl=http://www.lfhk.cuni.cz/klinmikrob/vyuka/cns/mycobacterium.htm&amp;usg=__9mmWZMU4v1-B8Q-CJ5lUcS7RPqE=&amp;h=135&amp;w=224&amp;sz=4&amp;hl=cs&amp;start=11&amp;um=1&amp;tbnid=5WzDrtB14_AURM:&amp;tbnh=65&amp;tbnw=108&amp;prev=/images?q=%C5%A1ulova+p%C5%AFda&amp;hl=cs&amp;lr=&amp;sa=N&amp;um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Mykobakteria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Alena Ševčíková,</a:t>
            </a:r>
          </a:p>
          <a:p>
            <a:r>
              <a:rPr lang="cs-CZ" dirty="0"/>
              <a:t>OKM, FN Brno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Patogenita</a:t>
            </a:r>
            <a:endParaRPr lang="cs-CZ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chronické intracelulární infekce </a:t>
            </a:r>
          </a:p>
          <a:p>
            <a:r>
              <a:rPr lang="cs-CZ" dirty="0" smtClean="0"/>
              <a:t>podstatnou roli hraje reakce makroorganismu a buněčná imunita</a:t>
            </a:r>
          </a:p>
          <a:p>
            <a:r>
              <a:rPr lang="cs-CZ" dirty="0" smtClean="0"/>
              <a:t>přenos cestou inhalační, kontaktem</a:t>
            </a:r>
          </a:p>
          <a:p>
            <a:r>
              <a:rPr lang="cs-CZ" dirty="0" smtClean="0"/>
              <a:t>rezistence na řadu </a:t>
            </a:r>
            <a:r>
              <a:rPr lang="cs-CZ" dirty="0" err="1" smtClean="0"/>
              <a:t>antituberkulotik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mykobakterií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Rychlost růstu</a:t>
            </a:r>
          </a:p>
          <a:p>
            <a:pPr lvl="1"/>
            <a:r>
              <a:rPr lang="cs-CZ" dirty="0" smtClean="0"/>
              <a:t>Pomalu rostoucí (3 – 6 – 9 týdnů)</a:t>
            </a:r>
          </a:p>
          <a:p>
            <a:pPr lvl="1"/>
            <a:r>
              <a:rPr lang="cs-CZ" dirty="0" smtClean="0"/>
              <a:t>Rychle rostoucí (2 – 7 dnů)</a:t>
            </a:r>
          </a:p>
          <a:p>
            <a:r>
              <a:rPr lang="cs-CZ" u="sng" dirty="0" smtClean="0"/>
              <a:t>Barva kolonií</a:t>
            </a:r>
          </a:p>
          <a:p>
            <a:pPr lvl="1"/>
            <a:r>
              <a:rPr lang="cs-CZ" dirty="0" err="1" smtClean="0"/>
              <a:t>Nonchromogení</a:t>
            </a:r>
            <a:r>
              <a:rPr lang="cs-CZ" dirty="0" smtClean="0"/>
              <a:t> – </a:t>
            </a:r>
            <a:r>
              <a:rPr lang="cs-CZ" sz="1600" dirty="0" smtClean="0"/>
              <a:t>nerostou</a:t>
            </a:r>
            <a:r>
              <a:rPr lang="cs-CZ" sz="1600" dirty="0"/>
              <a:t> </a:t>
            </a:r>
            <a:r>
              <a:rPr lang="cs-CZ" sz="1600" dirty="0" smtClean="0"/>
              <a:t>v pigmentovaných koloniích</a:t>
            </a:r>
          </a:p>
          <a:p>
            <a:pPr lvl="1"/>
            <a:r>
              <a:rPr lang="cs-CZ" dirty="0" err="1" smtClean="0"/>
              <a:t>Fotochromogení</a:t>
            </a:r>
            <a:r>
              <a:rPr lang="cs-CZ" dirty="0" smtClean="0"/>
              <a:t> – </a:t>
            </a:r>
            <a:r>
              <a:rPr lang="cs-CZ" sz="1600" dirty="0" smtClean="0"/>
              <a:t>pigmentace kolonií za přístupu světla</a:t>
            </a:r>
          </a:p>
          <a:p>
            <a:pPr lvl="1"/>
            <a:r>
              <a:rPr lang="cs-CZ" dirty="0" err="1" smtClean="0"/>
              <a:t>Skotochromogení</a:t>
            </a:r>
            <a:r>
              <a:rPr lang="cs-CZ" dirty="0" smtClean="0"/>
              <a:t> – </a:t>
            </a:r>
            <a:r>
              <a:rPr lang="cs-CZ" sz="1600" dirty="0" smtClean="0"/>
              <a:t>pigmentace kolonií i ve tmě</a:t>
            </a:r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8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Pomalu rostoucí (3 – 6 týdnů)</a:t>
            </a:r>
            <a:br>
              <a:rPr lang="cs-CZ" sz="3800" dirty="0"/>
            </a:br>
            <a:r>
              <a:rPr lang="cs-CZ" sz="2500" dirty="0" err="1" smtClean="0"/>
              <a:t>nonchromogenní</a:t>
            </a:r>
            <a:r>
              <a:rPr lang="cs-CZ" sz="2500" dirty="0" smtClean="0"/>
              <a:t>, podmíněně patogenní</a:t>
            </a:r>
            <a:endParaRPr lang="cs-CZ" sz="25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dirty="0"/>
              <a:t>Komplex </a:t>
            </a:r>
            <a:r>
              <a:rPr lang="cs-CZ" sz="2800" b="1" i="1" dirty="0"/>
              <a:t>M. </a:t>
            </a:r>
            <a:r>
              <a:rPr lang="cs-CZ" sz="2800" b="1" i="1" dirty="0" err="1" smtClean="0"/>
              <a:t>avium-intracellulare</a:t>
            </a:r>
            <a:endParaRPr lang="cs-CZ" sz="2800" b="1" i="1" dirty="0"/>
          </a:p>
          <a:p>
            <a:pPr lvl="1">
              <a:lnSpc>
                <a:spcPct val="80000"/>
              </a:lnSpc>
            </a:pPr>
            <a:r>
              <a:rPr lang="cs-CZ" sz="2400" i="1" u="sng" dirty="0"/>
              <a:t>M. </a:t>
            </a:r>
            <a:r>
              <a:rPr lang="cs-CZ" sz="2400" i="1" u="sng" dirty="0" err="1"/>
              <a:t>avium</a:t>
            </a:r>
            <a:r>
              <a:rPr lang="cs-CZ" sz="2400" i="1" u="sng" dirty="0"/>
              <a:t> </a:t>
            </a:r>
            <a:r>
              <a:rPr lang="cs-CZ" sz="2400" u="sng" dirty="0" err="1"/>
              <a:t>ssp</a:t>
            </a:r>
            <a:r>
              <a:rPr lang="cs-CZ" sz="2400" u="sng" dirty="0"/>
              <a:t>.</a:t>
            </a:r>
            <a:r>
              <a:rPr lang="cs-CZ" sz="2400" i="1" u="sng" dirty="0"/>
              <a:t> </a:t>
            </a:r>
            <a:r>
              <a:rPr lang="cs-CZ" sz="2400" i="1" u="sng" dirty="0" err="1"/>
              <a:t>avium</a:t>
            </a:r>
            <a:r>
              <a:rPr lang="cs-CZ" sz="2400" i="1" dirty="0"/>
              <a:t> </a:t>
            </a:r>
            <a:r>
              <a:rPr lang="cs-CZ" sz="2000" dirty="0"/>
              <a:t>(pneumonie a lymfadenitidy)</a:t>
            </a:r>
          </a:p>
          <a:p>
            <a:pPr lvl="1">
              <a:lnSpc>
                <a:spcPct val="80000"/>
              </a:lnSpc>
            </a:pPr>
            <a:r>
              <a:rPr lang="cs-CZ" sz="2400" i="1" u="sng" dirty="0"/>
              <a:t>M. </a:t>
            </a:r>
            <a:r>
              <a:rPr lang="cs-CZ" sz="2400" i="1" u="sng" dirty="0" err="1"/>
              <a:t>intracellulare</a:t>
            </a:r>
            <a:r>
              <a:rPr lang="cs-CZ" sz="2000" i="1" dirty="0"/>
              <a:t> </a:t>
            </a:r>
            <a:r>
              <a:rPr lang="cs-CZ" sz="2000" dirty="0"/>
              <a:t>(pneumonie a lymfadenitidy)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běžnými testy neodlišitelné, stejná patogenita</a:t>
            </a:r>
          </a:p>
          <a:p>
            <a:pPr lvl="2">
              <a:lnSpc>
                <a:spcPct val="80000"/>
              </a:lnSpc>
            </a:pPr>
            <a:r>
              <a:rPr lang="cs-CZ" dirty="0"/>
              <a:t>rezistence na většinu </a:t>
            </a:r>
            <a:r>
              <a:rPr lang="cs-CZ" dirty="0" err="1"/>
              <a:t>antituberkulotik</a:t>
            </a:r>
            <a:endParaRPr lang="cs-CZ" dirty="0"/>
          </a:p>
          <a:p>
            <a:pPr lvl="2">
              <a:lnSpc>
                <a:spcPct val="80000"/>
              </a:lnSpc>
            </a:pPr>
            <a:r>
              <a:rPr lang="cs-CZ" dirty="0"/>
              <a:t>patogenní pro ptáky, včetně drůbeže a pro </a:t>
            </a:r>
            <a:r>
              <a:rPr lang="cs-CZ" dirty="0" smtClean="0"/>
              <a:t>prasata</a:t>
            </a:r>
          </a:p>
          <a:p>
            <a:pPr lvl="2">
              <a:lnSpc>
                <a:spcPct val="80000"/>
              </a:lnSpc>
            </a:pPr>
            <a:r>
              <a:rPr lang="cs-CZ" dirty="0" smtClean="0"/>
              <a:t>vyskytuje se i ve vodě</a:t>
            </a:r>
            <a:endParaRPr lang="cs-CZ" dirty="0"/>
          </a:p>
          <a:p>
            <a:pPr lvl="2">
              <a:lnSpc>
                <a:spcPct val="80000"/>
              </a:lnSpc>
            </a:pPr>
            <a:r>
              <a:rPr lang="cs-CZ" dirty="0"/>
              <a:t>závažná </a:t>
            </a:r>
            <a:r>
              <a:rPr lang="cs-CZ" dirty="0" err="1"/>
              <a:t>disseminovaná</a:t>
            </a:r>
            <a:r>
              <a:rPr lang="cs-CZ" dirty="0"/>
              <a:t> onemocnění v souvislosti s </a:t>
            </a:r>
            <a:r>
              <a:rPr lang="cs-CZ" dirty="0" smtClean="0"/>
              <a:t>AIDS</a:t>
            </a:r>
            <a:endParaRPr lang="cs-CZ" sz="2000" dirty="0"/>
          </a:p>
          <a:p>
            <a:pPr lvl="1">
              <a:lnSpc>
                <a:spcPct val="80000"/>
              </a:lnSpc>
            </a:pPr>
            <a:endParaRPr lang="cs-CZ" sz="2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Pomalu rostoucí (6 – 8 týdnů)</a:t>
            </a:r>
            <a:br>
              <a:rPr lang="cs-CZ" sz="3800" dirty="0"/>
            </a:br>
            <a:r>
              <a:rPr lang="cs-CZ" sz="2500" dirty="0" err="1"/>
              <a:t>nonchromogenní</a:t>
            </a:r>
            <a:endParaRPr lang="cs-CZ" sz="250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b="1" dirty="0" err="1"/>
              <a:t>Mycobacterium</a:t>
            </a:r>
            <a:r>
              <a:rPr lang="cs-CZ" b="1" dirty="0"/>
              <a:t> </a:t>
            </a:r>
            <a:r>
              <a:rPr lang="cs-CZ" b="1" dirty="0" err="1"/>
              <a:t>ulcerans</a:t>
            </a:r>
            <a:r>
              <a:rPr lang="cs-CZ" sz="2000" dirty="0"/>
              <a:t> – </a:t>
            </a:r>
            <a:r>
              <a:rPr lang="cs-CZ" sz="2400" dirty="0" err="1"/>
              <a:t>Burulský</a:t>
            </a:r>
            <a:r>
              <a:rPr lang="cs-CZ" sz="2400" dirty="0"/>
              <a:t> vřed		</a:t>
            </a:r>
          </a:p>
          <a:p>
            <a:pPr lvl="2"/>
            <a:r>
              <a:rPr lang="cs-CZ" dirty="0"/>
              <a:t>Třetí nejčastější </a:t>
            </a:r>
            <a:r>
              <a:rPr lang="cs-CZ" dirty="0" err="1"/>
              <a:t>mykobakterióza</a:t>
            </a:r>
            <a:endParaRPr lang="cs-CZ" dirty="0"/>
          </a:p>
          <a:p>
            <a:pPr lvl="2"/>
            <a:r>
              <a:rPr lang="cs-CZ" dirty="0"/>
              <a:t>Vlhké tropické oblasti</a:t>
            </a:r>
          </a:p>
          <a:p>
            <a:pPr lvl="2"/>
            <a:r>
              <a:rPr lang="cs-CZ" dirty="0"/>
              <a:t>Manifestace: </a:t>
            </a:r>
            <a:r>
              <a:rPr lang="cs-CZ" dirty="0" err="1"/>
              <a:t>nodulární</a:t>
            </a:r>
            <a:r>
              <a:rPr lang="cs-CZ" dirty="0"/>
              <a:t> útvar měnící se v rozsáhlé kožní </a:t>
            </a:r>
            <a:r>
              <a:rPr lang="cs-CZ" dirty="0" smtClean="0"/>
              <a:t>léze</a:t>
            </a:r>
            <a:endParaRPr lang="cs-CZ" dirty="0"/>
          </a:p>
          <a:p>
            <a:pPr lvl="1"/>
            <a:endParaRPr lang="cs-CZ" sz="2000" dirty="0"/>
          </a:p>
        </p:txBody>
      </p:sp>
      <p:sp>
        <p:nvSpPr>
          <p:cNvPr id="160773" name="AutoShape 5" descr="Z"/>
          <p:cNvSpPr>
            <a:spLocks noChangeAspect="1" noChangeArrowheads="1"/>
          </p:cNvSpPr>
          <p:nvPr/>
        </p:nvSpPr>
        <p:spPr bwMode="auto">
          <a:xfrm>
            <a:off x="3700463" y="2776538"/>
            <a:ext cx="1743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0775" name="AutoShape 7" descr="Z"/>
          <p:cNvSpPr>
            <a:spLocks noChangeAspect="1" noChangeArrowheads="1"/>
          </p:cNvSpPr>
          <p:nvPr/>
        </p:nvSpPr>
        <p:spPr bwMode="auto">
          <a:xfrm>
            <a:off x="3700463" y="2776538"/>
            <a:ext cx="1743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0776" name="Picture 8" descr="Buruli_ulcer_hand_Nige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51288"/>
            <a:ext cx="28321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Pomalu rostoucí (3 – 6 týdnů</a:t>
            </a:r>
            <a:r>
              <a:rPr lang="cs-CZ" sz="3800" dirty="0" smtClean="0"/>
              <a:t>)</a:t>
            </a:r>
            <a:br>
              <a:rPr lang="cs-CZ" sz="3800" dirty="0" smtClean="0"/>
            </a:br>
            <a:r>
              <a:rPr lang="cs-CZ" sz="2400" dirty="0" err="1" smtClean="0"/>
              <a:t>fotochromogenní</a:t>
            </a:r>
            <a:endParaRPr lang="cs-CZ" sz="24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lvl="1"/>
            <a:r>
              <a:rPr lang="cs-CZ" sz="2400" b="1" i="1" u="sng" dirty="0" smtClean="0"/>
              <a:t>M</a:t>
            </a:r>
            <a:r>
              <a:rPr lang="cs-CZ" sz="2400" b="1" i="1" u="sng" dirty="0"/>
              <a:t>. </a:t>
            </a:r>
            <a:r>
              <a:rPr lang="cs-CZ" sz="2400" b="1" i="1" u="sng" dirty="0" err="1"/>
              <a:t>kansasii</a:t>
            </a:r>
            <a:r>
              <a:rPr lang="cs-CZ" sz="2400" dirty="0"/>
              <a:t> </a:t>
            </a:r>
            <a:r>
              <a:rPr lang="cs-CZ" sz="2400" dirty="0" smtClean="0"/>
              <a:t>(vodovody, důlní </a:t>
            </a:r>
            <a:r>
              <a:rPr lang="cs-CZ" sz="2400" dirty="0"/>
              <a:t>a hutní průmysl, chronická onemocnění plic napodobující tbc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b="1" i="1" u="sng" dirty="0" smtClean="0"/>
              <a:t>M</a:t>
            </a:r>
            <a:r>
              <a:rPr lang="cs-CZ" sz="2400" b="1" i="1" u="sng" dirty="0"/>
              <a:t>. </a:t>
            </a:r>
            <a:r>
              <a:rPr lang="cs-CZ" sz="2400" b="1" i="1" u="sng" dirty="0" err="1"/>
              <a:t>marinum</a:t>
            </a:r>
            <a:r>
              <a:rPr lang="cs-CZ" sz="2400" dirty="0"/>
              <a:t> (z bazénů, akvárií, kožní </a:t>
            </a:r>
            <a:r>
              <a:rPr lang="cs-CZ" sz="2400" dirty="0" err="1"/>
              <a:t>granulómy</a:t>
            </a:r>
            <a:r>
              <a:rPr lang="cs-CZ" sz="2400" dirty="0"/>
              <a:t>)</a:t>
            </a:r>
          </a:p>
          <a:p>
            <a:pPr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22532" name="Picture 4" descr="tbc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72" y="2996952"/>
            <a:ext cx="11493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dc_0001_0001_0_img0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519362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Mycobacterium%20ulce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2809875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Pomalu rostoucí (3 – 6 týdnů</a:t>
            </a:r>
            <a:r>
              <a:rPr lang="cs-CZ" sz="3800" dirty="0" smtClean="0"/>
              <a:t>)</a:t>
            </a:r>
            <a:br>
              <a:rPr lang="cs-CZ" sz="3800" dirty="0" smtClean="0"/>
            </a:br>
            <a:r>
              <a:rPr lang="cs-CZ" sz="2400" dirty="0" err="1" smtClean="0"/>
              <a:t>skotochromogenní</a:t>
            </a:r>
            <a:endParaRPr lang="cs-CZ" sz="24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lvl="1"/>
            <a:r>
              <a:rPr lang="cs-CZ" sz="2600" b="1" i="1" u="sng" dirty="0" smtClean="0"/>
              <a:t>M</a:t>
            </a:r>
            <a:r>
              <a:rPr lang="cs-CZ" sz="2600" b="1" i="1" u="sng" dirty="0"/>
              <a:t>. </a:t>
            </a:r>
            <a:r>
              <a:rPr lang="cs-CZ" sz="2600" b="1" i="1" u="sng" dirty="0" err="1"/>
              <a:t>xenopi</a:t>
            </a:r>
            <a:r>
              <a:rPr lang="cs-CZ" sz="2600" dirty="0"/>
              <a:t> z </a:t>
            </a:r>
            <a:r>
              <a:rPr lang="cs-CZ" sz="2400" dirty="0"/>
              <a:t>vodovodních systémů</a:t>
            </a:r>
            <a:r>
              <a:rPr lang="cs-CZ" sz="2400" dirty="0" smtClean="0"/>
              <a:t>, 40-45st.C, </a:t>
            </a:r>
            <a:r>
              <a:rPr lang="cs-CZ" sz="2400" dirty="0"/>
              <a:t>plicní infekce, ale bývá i u zdravých osob</a:t>
            </a:r>
            <a:r>
              <a:rPr lang="cs-CZ" sz="2600" dirty="0"/>
              <a:t>)</a:t>
            </a:r>
            <a:endParaRPr lang="cs-CZ" sz="2600" i="1" u="sng" dirty="0"/>
          </a:p>
          <a:p>
            <a:pPr lvl="1"/>
            <a:endParaRPr lang="cs-CZ" sz="2600" b="1" i="1" u="sng" dirty="0" smtClean="0"/>
          </a:p>
          <a:p>
            <a:pPr lvl="1"/>
            <a:r>
              <a:rPr lang="cs-CZ" sz="2600" b="1" i="1" u="sng" dirty="0" smtClean="0"/>
              <a:t>M</a:t>
            </a:r>
            <a:r>
              <a:rPr lang="cs-CZ" sz="2600" b="1" i="1" u="sng" dirty="0"/>
              <a:t>. </a:t>
            </a:r>
            <a:r>
              <a:rPr lang="cs-CZ" sz="2600" b="1" i="1" u="sng" dirty="0" err="1"/>
              <a:t>gordonae</a:t>
            </a:r>
            <a:r>
              <a:rPr lang="cs-CZ" sz="2600" dirty="0"/>
              <a:t> </a:t>
            </a:r>
            <a:r>
              <a:rPr lang="cs-CZ" sz="2400" dirty="0"/>
              <a:t>(většinou kontaminanty)</a:t>
            </a:r>
          </a:p>
          <a:p>
            <a:pPr lvl="1"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31751" name="Picture 7" descr="ANd9GcRiAzWYPZkVhwrg4ce7-bgYC2pQbrEwkNP7PytGuNnbi7VW1Jk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773238"/>
            <a:ext cx="2519363" cy="190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9" descr="SupplFig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24479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Rychle rostoucí </a:t>
            </a:r>
            <a:r>
              <a:rPr lang="cs-CZ" sz="3800" dirty="0" err="1" smtClean="0"/>
              <a:t>mykobaktéria</a:t>
            </a:r>
            <a:r>
              <a:rPr lang="cs-CZ" sz="3800" dirty="0"/>
              <a:t/>
            </a:r>
            <a:br>
              <a:rPr lang="cs-CZ" sz="3800" dirty="0"/>
            </a:br>
            <a:r>
              <a:rPr lang="cs-CZ" sz="2800" dirty="0"/>
              <a:t>48 hodin do 1 týdne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r>
              <a:rPr lang="cs-CZ" i="1" u="sng" dirty="0"/>
              <a:t>M. </a:t>
            </a:r>
            <a:r>
              <a:rPr lang="cs-CZ" i="1" u="sng" dirty="0" err="1"/>
              <a:t>fortuitum</a:t>
            </a:r>
            <a:r>
              <a:rPr lang="cs-CZ" dirty="0"/>
              <a:t> </a:t>
            </a:r>
          </a:p>
          <a:p>
            <a:r>
              <a:rPr lang="cs-CZ" i="1" u="sng" dirty="0"/>
              <a:t>M. </a:t>
            </a:r>
            <a:r>
              <a:rPr lang="cs-CZ" i="1" u="sng" dirty="0" err="1"/>
              <a:t>chelonae</a:t>
            </a:r>
            <a:endParaRPr lang="cs-CZ" i="1" u="sng" dirty="0"/>
          </a:p>
          <a:p>
            <a:pPr lvl="1"/>
            <a:r>
              <a:rPr lang="cs-CZ" dirty="0"/>
              <a:t>podkožní abscesy, osteomyelitidy po nesterilně podaných injekcích</a:t>
            </a:r>
          </a:p>
          <a:p>
            <a:pPr lvl="1"/>
            <a:r>
              <a:rPr lang="cs-CZ" dirty="0"/>
              <a:t>kontaminanty</a:t>
            </a:r>
          </a:p>
          <a:p>
            <a:r>
              <a:rPr lang="cs-CZ" i="1" u="sng" dirty="0"/>
              <a:t>M. </a:t>
            </a:r>
            <a:r>
              <a:rPr lang="cs-CZ" i="1" u="sng" dirty="0" err="1"/>
              <a:t>abscessus</a:t>
            </a:r>
            <a:endParaRPr lang="cs-CZ" i="1" u="sng" dirty="0"/>
          </a:p>
          <a:p>
            <a:pPr lvl="1"/>
            <a:r>
              <a:rPr lang="cs-CZ" dirty="0"/>
              <a:t>chronické infekce plic</a:t>
            </a:r>
          </a:p>
          <a:p>
            <a:pPr lvl="2">
              <a:buFont typeface="Wingdings" pitchFamily="2" charset="2"/>
              <a:buNone/>
            </a:pPr>
            <a:r>
              <a:rPr lang="cs-CZ" sz="2800" dirty="0"/>
              <a:t>a ran</a:t>
            </a:r>
          </a:p>
        </p:txBody>
      </p:sp>
      <p:pic>
        <p:nvPicPr>
          <p:cNvPr id="23556" name="Picture 4" descr="art-cc07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3600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Mycobacterium tuberculosis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Pouze lidský patogen, člověk je jediný zdroj nákazy</a:t>
            </a:r>
          </a:p>
          <a:p>
            <a:r>
              <a:rPr lang="cs-CZ"/>
              <a:t>Dle WHO - 1/3 světové populace je infikována (2 miliardy)</a:t>
            </a:r>
          </a:p>
          <a:p>
            <a:r>
              <a:rPr lang="cs-CZ"/>
              <a:t>20 miliónů má aktivní tuberkulózu</a:t>
            </a:r>
          </a:p>
          <a:p>
            <a:r>
              <a:rPr lang="cs-CZ"/>
              <a:t>8 mil osob se nakazí ročně</a:t>
            </a:r>
          </a:p>
          <a:p>
            <a:r>
              <a:rPr lang="cs-CZ"/>
              <a:t>3 mil osob ročně na TBC umírá</a:t>
            </a:r>
          </a:p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Incidence TBC v roce 2012</a:t>
            </a:r>
            <a:br>
              <a:rPr lang="cs-CZ" dirty="0" smtClean="0"/>
            </a:br>
            <a:r>
              <a:rPr lang="cs-CZ" sz="2000" dirty="0" smtClean="0"/>
              <a:t>WHO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7056190" cy="49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Tuberkulóza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Provází lidskou populaci odpradávna</a:t>
            </a:r>
          </a:p>
          <a:p>
            <a:pPr lvl="1"/>
            <a:r>
              <a:rPr lang="cs-CZ" dirty="0"/>
              <a:t>Egyptské mumie 4000 – 2000 let př.Kr.</a:t>
            </a:r>
          </a:p>
          <a:p>
            <a:pPr lvl="1"/>
            <a:r>
              <a:rPr lang="cs-CZ" dirty="0"/>
              <a:t>Indiáni v předkolumbovské éře</a:t>
            </a:r>
          </a:p>
          <a:p>
            <a:r>
              <a:rPr lang="cs-CZ" dirty="0"/>
              <a:t>K rozšíření a prudkému zvýšení incidence došlo během průmyslové </a:t>
            </a:r>
            <a:r>
              <a:rPr lang="cs-CZ" dirty="0" smtClean="0"/>
              <a:t>revoluce v </a:t>
            </a:r>
            <a:r>
              <a:rPr lang="cs-CZ" dirty="0"/>
              <a:t>17. – 19. století</a:t>
            </a:r>
          </a:p>
          <a:p>
            <a:pPr lvl="1"/>
            <a:r>
              <a:rPr lang="cs-CZ" dirty="0"/>
              <a:t>Koncentrace obyvatel</a:t>
            </a:r>
          </a:p>
          <a:p>
            <a:pPr lvl="1"/>
            <a:r>
              <a:rPr lang="cs-CZ" dirty="0"/>
              <a:t>Sociální podmínky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Mykobakteria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Bakterie specifických vlastností</a:t>
            </a:r>
          </a:p>
          <a:p>
            <a:pPr lvl="1"/>
            <a:r>
              <a:rPr lang="cs-CZ" dirty="0" smtClean="0"/>
              <a:t>Štíhlé acidorezistentní tyčinky</a:t>
            </a:r>
          </a:p>
          <a:p>
            <a:pPr lvl="1"/>
            <a:r>
              <a:rPr lang="cs-CZ" dirty="0" smtClean="0"/>
              <a:t>Speciální kultivační půdy</a:t>
            </a:r>
          </a:p>
          <a:p>
            <a:pPr lvl="1"/>
            <a:r>
              <a:rPr lang="cs-CZ" dirty="0" smtClean="0"/>
              <a:t>Dlouhá generační doba</a:t>
            </a:r>
          </a:p>
          <a:p>
            <a:pPr lvl="1"/>
            <a:r>
              <a:rPr lang="cs-CZ" dirty="0" smtClean="0"/>
              <a:t>Speciální antibiotika</a:t>
            </a:r>
          </a:p>
          <a:p>
            <a:r>
              <a:rPr lang="cs-CZ" dirty="0" smtClean="0"/>
              <a:t>1886 – název rodu</a:t>
            </a:r>
          </a:p>
          <a:p>
            <a:pPr lvl="1"/>
            <a:r>
              <a:rPr lang="cs-CZ" dirty="0" smtClean="0"/>
              <a:t>Pomalý růst</a:t>
            </a:r>
          </a:p>
          <a:p>
            <a:pPr lvl="1"/>
            <a:r>
              <a:rPr lang="cs-CZ" dirty="0" smtClean="0"/>
              <a:t>Vzhled kolonií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/>
              <a:t>Původce:</a:t>
            </a:r>
            <a:r>
              <a:rPr lang="cs-CZ" sz="3800" i="1"/>
              <a:t> </a:t>
            </a:r>
            <a:br>
              <a:rPr lang="cs-CZ" sz="3800" i="1"/>
            </a:br>
            <a:r>
              <a:rPr lang="cs-CZ" sz="3800" i="1"/>
              <a:t>Mycobacterium tuberculosis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cs-CZ"/>
              <a:t>Objevil v roce 1882 Robert Koch</a:t>
            </a:r>
          </a:p>
          <a:p>
            <a:pPr lvl="1"/>
            <a:r>
              <a:rPr lang="cs-CZ"/>
              <a:t>označení bacil Kochův  - BK</a:t>
            </a:r>
          </a:p>
          <a:p>
            <a:r>
              <a:rPr lang="cs-CZ"/>
              <a:t>V roce 1905 získal Nobelovu cenu za výzkum tuberkulózy</a:t>
            </a:r>
          </a:p>
          <a:p>
            <a:pPr lvl="1"/>
            <a:endParaRPr lang="cs-CZ"/>
          </a:p>
        </p:txBody>
      </p:sp>
      <p:pic>
        <p:nvPicPr>
          <p:cNvPr id="56327" name="Picture 7" descr="ni1105-1063-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98850"/>
            <a:ext cx="5113338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i="1"/>
              <a:t>Mycobacterium tuberculosis</a:t>
            </a:r>
            <a:endParaRPr lang="cs-CZ" sz="3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Faktory patogenity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Toxický glykolipid – CORD faktor, složka buněčné stěny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schopnost přežívat uvnitř makrofágů neimunního jedince</a:t>
            </a:r>
          </a:p>
          <a:p>
            <a:pPr>
              <a:lnSpc>
                <a:spcPct val="90000"/>
              </a:lnSpc>
            </a:pPr>
            <a:r>
              <a:rPr lang="cs-CZ" sz="2400" dirty="0" err="1"/>
              <a:t>mykobaktéria</a:t>
            </a:r>
            <a:r>
              <a:rPr lang="cs-CZ" sz="2400" dirty="0"/>
              <a:t> jsou přepravována makrofágy do oblastních mízních uzlin a z nich do krve a dalších orgánů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za poškození je odpovědná reakce makroorganismu, probíhající jako typická reakce pozdní přecitlivělosti na </a:t>
            </a:r>
            <a:r>
              <a:rPr lang="cs-CZ" sz="2400" dirty="0" err="1"/>
              <a:t>mykobakteriální</a:t>
            </a:r>
            <a:r>
              <a:rPr lang="cs-CZ" sz="2400" dirty="0"/>
              <a:t> </a:t>
            </a:r>
            <a:r>
              <a:rPr lang="cs-CZ" sz="2400" dirty="0" smtClean="0"/>
              <a:t>antigen</a:t>
            </a:r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Vstupní brána infekce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plicní alveoly </a:t>
            </a:r>
          </a:p>
          <a:p>
            <a:r>
              <a:rPr lang="cs-CZ"/>
              <a:t>vzácně zažívací trakt – lymfadenitida krčních uzlin</a:t>
            </a:r>
          </a:p>
          <a:p>
            <a:r>
              <a:rPr lang="cs-CZ"/>
              <a:t>výjimečně kůže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43013" name="Picture 5" descr="s_11580482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47879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Patogeneze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Primoinfekce</a:t>
            </a:r>
            <a:r>
              <a:rPr lang="cs-CZ" dirty="0"/>
              <a:t> – </a:t>
            </a:r>
            <a:r>
              <a:rPr lang="cs-CZ" b="1" u="sng" dirty="0"/>
              <a:t>primární komplex</a:t>
            </a:r>
          </a:p>
          <a:p>
            <a:pPr lvl="1"/>
            <a:r>
              <a:rPr lang="cs-CZ" dirty="0"/>
              <a:t>Úplné vyhojení</a:t>
            </a:r>
          </a:p>
          <a:p>
            <a:pPr lvl="1"/>
            <a:r>
              <a:rPr lang="cs-CZ" dirty="0"/>
              <a:t>Klidové stádium</a:t>
            </a:r>
          </a:p>
          <a:p>
            <a:pPr lvl="1"/>
            <a:endParaRPr lang="cs-CZ" b="1" u="sng" dirty="0"/>
          </a:p>
          <a:p>
            <a:r>
              <a:rPr lang="cs-CZ" b="1" u="sng" dirty="0" smtClean="0"/>
              <a:t>Reaktivace</a:t>
            </a:r>
          </a:p>
          <a:p>
            <a:r>
              <a:rPr lang="cs-CZ" b="1" u="sng" dirty="0" smtClean="0"/>
              <a:t>Reinfekce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</a:t>
            </a:r>
            <a:r>
              <a:rPr lang="cs-CZ" dirty="0" smtClean="0"/>
              <a:t>komplex </a:t>
            </a:r>
            <a:r>
              <a:rPr lang="cs-CZ" sz="2400" dirty="0" smtClean="0"/>
              <a:t>=</a:t>
            </a:r>
            <a:r>
              <a:rPr lang="cs-CZ" dirty="0" smtClean="0"/>
              <a:t> </a:t>
            </a:r>
            <a:r>
              <a:rPr lang="cs-CZ" sz="2000" dirty="0" smtClean="0"/>
              <a:t>primární ložisko </a:t>
            </a:r>
            <a:br>
              <a:rPr lang="cs-CZ" sz="2000" dirty="0" smtClean="0"/>
            </a:br>
            <a:r>
              <a:rPr lang="cs-CZ" sz="2000" dirty="0" smtClean="0"/>
              <a:t>a odpovídající lymfatická uzlina</a:t>
            </a:r>
            <a:endParaRPr lang="cs-CZ" sz="2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Mykobakteria</a:t>
            </a:r>
            <a:r>
              <a:rPr lang="cs-CZ" dirty="0" smtClean="0"/>
              <a:t> jsou </a:t>
            </a:r>
            <a:r>
              <a:rPr lang="cs-CZ" dirty="0"/>
              <a:t>pohlcena </a:t>
            </a:r>
            <a:r>
              <a:rPr lang="cs-CZ" dirty="0" smtClean="0"/>
              <a:t>makrofágy, kde se množí a migrují do oblastních mízních uzlin</a:t>
            </a:r>
            <a:endParaRPr lang="cs-CZ" dirty="0"/>
          </a:p>
          <a:p>
            <a:r>
              <a:rPr lang="cs-CZ" dirty="0" smtClean="0"/>
              <a:t>aktivuje se buněčná imunita</a:t>
            </a:r>
            <a:endParaRPr lang="cs-CZ" dirty="0"/>
          </a:p>
          <a:p>
            <a:r>
              <a:rPr lang="cs-CZ" dirty="0" smtClean="0"/>
              <a:t>vzniká </a:t>
            </a:r>
            <a:r>
              <a:rPr lang="cs-CZ" dirty="0" err="1" smtClean="0"/>
              <a:t>granulóm</a:t>
            </a:r>
            <a:r>
              <a:rPr lang="cs-CZ" dirty="0" smtClean="0"/>
              <a:t> </a:t>
            </a:r>
            <a:r>
              <a:rPr lang="cs-CZ" dirty="0"/>
              <a:t>s nekrotickým středem sýrového vzhledu - </a:t>
            </a:r>
            <a:r>
              <a:rPr lang="cs-CZ" dirty="0" smtClean="0"/>
              <a:t>kaseifikace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komplex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ložisko se postupně opouzdří, posléze se hojí, ohraničuje vazivem a kalcifikuje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část mykobaktérií může zůstat naživu a proces může kdykoliv progredovat a šířit se </a:t>
            </a:r>
            <a:r>
              <a:rPr lang="cs-CZ" sz="2800" dirty="0" smtClean="0"/>
              <a:t>(10%)</a:t>
            </a: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cs-CZ" sz="2400" dirty="0"/>
              <a:t>Plicní forma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Mimoplicní formy - meningy, klouby, kosti, ledviny, kůži</a:t>
            </a:r>
          </a:p>
          <a:p>
            <a:pPr lvl="1"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800" dirty="0"/>
              <a:t>mnohočetné drobné </a:t>
            </a:r>
            <a:r>
              <a:rPr lang="cs-CZ" sz="2800" dirty="0" err="1"/>
              <a:t>granulómy</a:t>
            </a:r>
            <a:r>
              <a:rPr lang="cs-CZ" sz="2800" dirty="0"/>
              <a:t> – miliární rozsev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Postprimární tuberkulóza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Ložisko se může </a:t>
            </a:r>
            <a:r>
              <a:rPr lang="cs-CZ" sz="2800" u="sng" dirty="0"/>
              <a:t>reaktivovat</a:t>
            </a:r>
            <a:r>
              <a:rPr lang="cs-CZ" sz="2800" dirty="0"/>
              <a:t> i po desetiletích, nebo může dojít k exogenní </a:t>
            </a:r>
            <a:r>
              <a:rPr lang="cs-CZ" sz="2800" u="sng" dirty="0"/>
              <a:t>reinfekci</a:t>
            </a:r>
          </a:p>
          <a:p>
            <a:r>
              <a:rPr lang="cs-CZ" sz="2800" u="sng" dirty="0"/>
              <a:t>Reaktivace při snížení imunity </a:t>
            </a:r>
            <a:r>
              <a:rPr lang="cs-CZ" sz="2800" dirty="0"/>
              <a:t>– ve stáří, při abusu drog, alkoholu, při HIV</a:t>
            </a:r>
          </a:p>
          <a:p>
            <a:r>
              <a:rPr lang="cs-CZ" sz="2800" dirty="0"/>
              <a:t>Vzniká rozsáhlý </a:t>
            </a:r>
            <a:r>
              <a:rPr lang="cs-CZ" sz="2800" dirty="0" err="1"/>
              <a:t>granulóm</a:t>
            </a:r>
            <a:r>
              <a:rPr lang="cs-CZ" sz="2800" dirty="0"/>
              <a:t>, který </a:t>
            </a:r>
            <a:r>
              <a:rPr lang="cs-CZ" sz="2800" dirty="0" err="1"/>
              <a:t>kolikvuje</a:t>
            </a:r>
            <a:r>
              <a:rPr lang="cs-CZ" sz="2800" dirty="0"/>
              <a:t> a může se vyprázdnit do bronchu</a:t>
            </a:r>
          </a:p>
          <a:p>
            <a:r>
              <a:rPr lang="cs-CZ" sz="2800" dirty="0"/>
              <a:t>V dutině se dobře množí mykobakterie (otevřená tuberkulóza), hemoptýza, teploty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průkaz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Mikroskopie</a:t>
            </a:r>
          </a:p>
          <a:p>
            <a:r>
              <a:rPr lang="cs-CZ"/>
              <a:t>Kultivace</a:t>
            </a:r>
          </a:p>
          <a:p>
            <a:r>
              <a:rPr lang="cs-CZ"/>
              <a:t>Molekulárně biologické metody</a:t>
            </a:r>
          </a:p>
          <a:p>
            <a:endParaRPr lang="cs-CZ"/>
          </a:p>
          <a:p>
            <a:r>
              <a:rPr lang="cs-CZ"/>
              <a:t>Standard: sputum zasílané 3 dny za sebou</a:t>
            </a:r>
          </a:p>
          <a:p>
            <a:r>
              <a:rPr lang="cs-CZ"/>
              <a:t>BAL, hnis, likvor, biopsie, moč</a:t>
            </a:r>
          </a:p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Mikroskopie</a:t>
            </a:r>
            <a:endParaRPr lang="cs-CZ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sz="1800" dirty="0" smtClean="0"/>
              <a:t>pro vysoký obsah lipidů a vosků ve stěně mykobaktérií nelze použít </a:t>
            </a:r>
            <a:r>
              <a:rPr lang="cs-CZ" sz="1800" dirty="0" err="1" smtClean="0"/>
              <a:t>Gramovo</a:t>
            </a:r>
            <a:r>
              <a:rPr lang="cs-CZ" sz="1800" dirty="0" smtClean="0"/>
              <a:t> barvení</a:t>
            </a:r>
            <a:endParaRPr lang="cs-CZ" sz="1800" u="sng" dirty="0" smtClean="0"/>
          </a:p>
          <a:p>
            <a:pPr lvl="1"/>
            <a:r>
              <a:rPr lang="cs-CZ" u="sng" dirty="0" err="1" smtClean="0"/>
              <a:t>Ziehl</a:t>
            </a:r>
            <a:r>
              <a:rPr lang="cs-CZ" u="sng" dirty="0" smtClean="0"/>
              <a:t> </a:t>
            </a:r>
            <a:r>
              <a:rPr lang="cs-CZ" u="sng" dirty="0"/>
              <a:t>– </a:t>
            </a:r>
            <a:r>
              <a:rPr lang="cs-CZ" u="sng" dirty="0" err="1"/>
              <a:t>Neelsen</a:t>
            </a:r>
            <a:r>
              <a:rPr lang="cs-CZ" dirty="0"/>
              <a:t>                                       (100 polí při 1000 násobném zvětšení</a:t>
            </a:r>
            <a:r>
              <a:rPr lang="cs-CZ" dirty="0" smtClean="0"/>
              <a:t>)</a:t>
            </a:r>
            <a:endParaRPr lang="cs-CZ" u="sng" dirty="0"/>
          </a:p>
          <a:p>
            <a:pPr lvl="1"/>
            <a:r>
              <a:rPr lang="cs-CZ" u="sng" dirty="0" smtClean="0"/>
              <a:t>Fluorescenční </a:t>
            </a:r>
            <a:r>
              <a:rPr lang="cs-CZ" u="sng" dirty="0"/>
              <a:t>barvení auraminem</a:t>
            </a:r>
            <a:r>
              <a:rPr lang="cs-CZ" dirty="0"/>
              <a:t>            (25 – 50 zorných polí při 160 – 400 násobném zvětšení) </a:t>
            </a:r>
          </a:p>
          <a:p>
            <a:pPr lvl="2"/>
            <a:r>
              <a:rPr lang="cs-CZ" sz="2800" dirty="0" smtClean="0"/>
              <a:t>Výhoda – přímý průkaz ve sputu, </a:t>
            </a:r>
            <a:r>
              <a:rPr lang="cs-CZ" sz="2800" dirty="0" err="1" smtClean="0"/>
              <a:t>likvoru</a:t>
            </a:r>
            <a:endParaRPr lang="cs-CZ" sz="2800" dirty="0" smtClean="0"/>
          </a:p>
          <a:p>
            <a:pPr lvl="2"/>
            <a:r>
              <a:rPr lang="cs-CZ" sz="2800" dirty="0" smtClean="0"/>
              <a:t>Nevýhoda - nízká citlivost – 100x nižší než kultivace - 10</a:t>
            </a:r>
            <a:r>
              <a:rPr lang="cs-CZ" sz="2800" baseline="30000" dirty="0" smtClean="0"/>
              <a:t>5</a:t>
            </a:r>
            <a:r>
              <a:rPr lang="cs-CZ" sz="2800" dirty="0" smtClean="0"/>
              <a:t>mikrobů/1mm</a:t>
            </a:r>
            <a:r>
              <a:rPr lang="cs-CZ" sz="2800" baseline="30000" dirty="0" smtClean="0"/>
              <a:t>3 </a:t>
            </a:r>
            <a:endParaRPr lang="cs-CZ" sz="2800" baseline="30000" dirty="0"/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29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Mikroskopie</a:t>
            </a:r>
            <a:endParaRPr lang="cs-CZ" sz="19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13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velmi štíhlé acidorezistentní tyčinky, někdy lehce zahnuté, či granulované, vzácně větvící se </a:t>
            </a:r>
            <a:r>
              <a:rPr lang="cs-CZ" sz="2800" dirty="0" smtClean="0"/>
              <a:t>formy</a:t>
            </a:r>
            <a:endParaRPr lang="cs-CZ" sz="2800" dirty="0"/>
          </a:p>
        </p:txBody>
      </p:sp>
      <p:pic>
        <p:nvPicPr>
          <p:cNvPr id="34821" name="Picture 5" descr="800px-Mycobacterium_tuberculosis_Ziehl-Neelsen_stain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566" y="3140968"/>
            <a:ext cx="5592722" cy="2892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 </a:t>
            </a:r>
            <a:r>
              <a:rPr lang="cs-CZ" dirty="0" err="1" smtClean="0"/>
              <a:t>Mycobacterium</a:t>
            </a:r>
            <a:r>
              <a:rPr lang="cs-CZ" dirty="0" smtClean="0"/>
              <a:t> – &gt;50 druhů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Obligátní patogeny</a:t>
            </a:r>
          </a:p>
          <a:p>
            <a:pPr lvl="1"/>
            <a:r>
              <a:rPr lang="cs-CZ" b="1" u="sng" dirty="0" smtClean="0"/>
              <a:t>Komplex M. </a:t>
            </a:r>
            <a:r>
              <a:rPr lang="cs-CZ" b="1" u="sng" dirty="0" err="1" smtClean="0"/>
              <a:t>tuberculosis</a:t>
            </a:r>
            <a:endParaRPr lang="cs-CZ" b="1" u="sng" dirty="0" smtClean="0"/>
          </a:p>
          <a:p>
            <a:pPr lvl="2"/>
            <a:r>
              <a:rPr lang="cs-CZ" b="1" dirty="0"/>
              <a:t>M. </a:t>
            </a:r>
            <a:r>
              <a:rPr lang="cs-CZ" b="1" dirty="0" err="1" smtClean="0"/>
              <a:t>tuberculosis</a:t>
            </a:r>
            <a:r>
              <a:rPr lang="cs-CZ" b="1" dirty="0" smtClean="0"/>
              <a:t> </a:t>
            </a:r>
            <a:r>
              <a:rPr lang="cs-CZ" dirty="0" smtClean="0"/>
              <a:t>(tuberkulóza)</a:t>
            </a:r>
            <a:endParaRPr lang="cs-CZ" dirty="0"/>
          </a:p>
          <a:p>
            <a:pPr lvl="2"/>
            <a:r>
              <a:rPr lang="cs-CZ" b="1" dirty="0"/>
              <a:t>M. </a:t>
            </a:r>
            <a:r>
              <a:rPr lang="cs-CZ" b="1" dirty="0" err="1" smtClean="0"/>
              <a:t>africanum</a:t>
            </a:r>
            <a:r>
              <a:rPr lang="cs-CZ" b="1" dirty="0" smtClean="0"/>
              <a:t> </a:t>
            </a:r>
            <a:r>
              <a:rPr lang="cs-CZ" dirty="0" smtClean="0"/>
              <a:t>(tbc v tropické Africe)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b="1" dirty="0"/>
              <a:t>M. </a:t>
            </a:r>
            <a:r>
              <a:rPr lang="cs-CZ" b="1" dirty="0" err="1" smtClean="0"/>
              <a:t>bovis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sz="2000" dirty="0"/>
              <a:t>(tbc krčních uzlin) skot, prasata, přenos mlékem, po roce 1968 ojedinělý výskyt</a:t>
            </a:r>
          </a:p>
          <a:p>
            <a:pPr lvl="3"/>
            <a:r>
              <a:rPr lang="cs-CZ" b="1" i="1" dirty="0" smtClean="0"/>
              <a:t>M</a:t>
            </a:r>
            <a:r>
              <a:rPr lang="cs-CZ" b="1" i="1" dirty="0"/>
              <a:t>. </a:t>
            </a:r>
            <a:r>
              <a:rPr lang="cs-CZ" b="1" i="1" dirty="0" err="1"/>
              <a:t>bovis</a:t>
            </a:r>
            <a:r>
              <a:rPr lang="cs-CZ" b="1" i="1" dirty="0"/>
              <a:t> BCG</a:t>
            </a:r>
            <a:r>
              <a:rPr lang="cs-CZ" dirty="0"/>
              <a:t> - bacil </a:t>
            </a:r>
            <a:r>
              <a:rPr lang="cs-CZ" dirty="0" err="1"/>
              <a:t>Calmettův-Guérinův</a:t>
            </a:r>
            <a:r>
              <a:rPr lang="cs-CZ" dirty="0"/>
              <a:t> - vakcinační kmen), 231 pasáží na bramborové půdě s glycerinem a žlučí během 13 let – oslabená virulence</a:t>
            </a:r>
            <a:endParaRPr lang="cs-CZ" i="1" dirty="0"/>
          </a:p>
          <a:p>
            <a:pPr lvl="1"/>
            <a:r>
              <a:rPr lang="cs-CZ" b="1" u="sng" dirty="0" smtClean="0"/>
              <a:t>M. </a:t>
            </a:r>
            <a:r>
              <a:rPr lang="cs-CZ" b="1" u="sng" dirty="0" err="1" smtClean="0"/>
              <a:t>leprae</a:t>
            </a:r>
            <a:endParaRPr lang="cs-CZ" b="1" u="sng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  <p:pic>
        <p:nvPicPr>
          <p:cNvPr id="5" name="Picture 4" descr="M. tuberculosis bacterial colonies">
            <a:hlinkClick r:id="rId2" tooltip="M. tuberculosis bacterial colonies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088777" cy="15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Mikroskopie </a:t>
            </a:r>
            <a:endParaRPr lang="cs-CZ" i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29600" cy="2185987"/>
          </a:xfrm>
        </p:spPr>
        <p:txBody>
          <a:bodyPr/>
          <a:lstStyle/>
          <a:p>
            <a:r>
              <a:rPr lang="cs-CZ" sz="2800" dirty="0"/>
              <a:t>v preparátu z kultury jsou vidět hadovité útvary připomínající spletené </a:t>
            </a:r>
            <a:r>
              <a:rPr lang="cs-CZ" sz="2800" dirty="0" smtClean="0"/>
              <a:t>provazce</a:t>
            </a:r>
            <a:endParaRPr lang="cs-CZ" sz="2800" dirty="0"/>
          </a:p>
        </p:txBody>
      </p:sp>
      <p:pic>
        <p:nvPicPr>
          <p:cNvPr id="38918" name="Picture 6" descr="kordy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2708920"/>
            <a:ext cx="4608512" cy="3288179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Kultivace</a:t>
            </a:r>
            <a:endParaRPr lang="cs-CZ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Řádově citlivější než mikroskopie</a:t>
            </a: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Odstranění </a:t>
            </a:r>
            <a:r>
              <a:rPr lang="cs-CZ" dirty="0"/>
              <a:t>doprovodné flóry dekontaminací 4% </a:t>
            </a:r>
            <a:r>
              <a:rPr lang="cs-CZ" dirty="0" err="1"/>
              <a:t>NaOH</a:t>
            </a:r>
            <a:r>
              <a:rPr lang="cs-CZ" dirty="0"/>
              <a:t> </a:t>
            </a:r>
            <a:r>
              <a:rPr lang="cs-CZ" dirty="0" smtClean="0"/>
              <a:t>– moření – neutralizace </a:t>
            </a:r>
            <a:r>
              <a:rPr lang="cs-CZ" dirty="0" err="1" smtClean="0"/>
              <a:t>HCl</a:t>
            </a: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Očkování na tuhé </a:t>
            </a:r>
            <a:r>
              <a:rPr lang="cs-CZ" dirty="0"/>
              <a:t>půdy</a:t>
            </a:r>
            <a:r>
              <a:rPr lang="cs-CZ" sz="2400" dirty="0"/>
              <a:t> (</a:t>
            </a:r>
            <a:r>
              <a:rPr lang="cs-CZ" sz="2400" dirty="0" err="1" smtClean="0"/>
              <a:t>Löwenstein</a:t>
            </a:r>
            <a:r>
              <a:rPr lang="cs-CZ" sz="2400" dirty="0" smtClean="0"/>
              <a:t> </a:t>
            </a:r>
            <a:r>
              <a:rPr lang="cs-CZ" sz="2400" dirty="0"/>
              <a:t>– Jensen, </a:t>
            </a:r>
            <a:r>
              <a:rPr lang="cs-CZ" sz="2400" dirty="0" err="1"/>
              <a:t>Ogawa</a:t>
            </a:r>
            <a:r>
              <a:rPr lang="cs-CZ" sz="2400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2800" dirty="0"/>
              <a:t>Tekuté půdy </a:t>
            </a:r>
            <a:r>
              <a:rPr lang="cs-CZ" dirty="0"/>
              <a:t>(Šulova)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Hodnotí se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Rychlost kultivace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Velikost, vzhled kolonií a pigmentace kolonií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Produkce enzymů</a:t>
            </a:r>
          </a:p>
          <a:p>
            <a:pPr lvl="2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2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92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Kultivace </a:t>
            </a:r>
            <a:r>
              <a:rPr lang="cs-CZ" i="1"/>
              <a:t>M. tuberculosis</a:t>
            </a:r>
            <a:br>
              <a:rPr lang="cs-CZ" i="1"/>
            </a:br>
            <a:r>
              <a:rPr lang="cs-CZ" sz="2100" i="1"/>
              <a:t>nejprve moření louhem sodným, poté neutralizace HCl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pevných půdách vyrůstají za 3 – 6 týdnů květákovité </a:t>
            </a:r>
            <a:r>
              <a:rPr lang="cs-CZ" dirty="0"/>
              <a:t>kolonie</a:t>
            </a:r>
          </a:p>
          <a:p>
            <a:r>
              <a:rPr lang="cs-CZ" dirty="0"/>
              <a:t>V tekutých půdách tvoří blanku nebo bílý krupicovitý sediment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7892" name="Picture 4" descr="M. tuberculosis bacterial colonies">
            <a:hlinkClick r:id="rId2" tooltip="M. tuberculosis bacterial colonies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8938"/>
            <a:ext cx="237648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645024"/>
            <a:ext cx="2087563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Kultivace </a:t>
            </a:r>
            <a:r>
              <a:rPr lang="cs-CZ" i="1"/>
              <a:t>M. tuberculosis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Poloautomatický systém </a:t>
            </a:r>
            <a:r>
              <a:rPr lang="cs-CZ" dirty="0" err="1"/>
              <a:t>Bactec</a:t>
            </a:r>
            <a:r>
              <a:rPr lang="cs-CZ" dirty="0"/>
              <a:t> MGIT </a:t>
            </a:r>
            <a:r>
              <a:rPr lang="cs-CZ" dirty="0" smtClean="0"/>
              <a:t>zaznamenává </a:t>
            </a:r>
            <a:r>
              <a:rPr lang="cs-CZ" dirty="0"/>
              <a:t>nárůst za 10 – 14 dní</a:t>
            </a:r>
          </a:p>
          <a:p>
            <a:r>
              <a:rPr lang="cs-CZ" dirty="0"/>
              <a:t>průkaz metabolitů, tvorby CO2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9943" name="Picture 7" descr="la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3973512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Identifikace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charakteristický růst</a:t>
            </a:r>
          </a:p>
          <a:p>
            <a:r>
              <a:rPr lang="cs-CZ" dirty="0"/>
              <a:t>biochemické testy</a:t>
            </a:r>
          </a:p>
          <a:p>
            <a:r>
              <a:rPr lang="cs-CZ" dirty="0"/>
              <a:t>molekulárně biologické </a:t>
            </a:r>
            <a:r>
              <a:rPr lang="cs-CZ" dirty="0" smtClean="0"/>
              <a:t>metody - PCR</a:t>
            </a:r>
            <a:endParaRPr lang="cs-CZ" dirty="0"/>
          </a:p>
          <a:p>
            <a:pPr lvl="2"/>
            <a:r>
              <a:rPr lang="cs-CZ" dirty="0" smtClean="0"/>
              <a:t>Identifikace přímo v materiálu</a:t>
            </a:r>
          </a:p>
          <a:p>
            <a:pPr lvl="2"/>
            <a:r>
              <a:rPr lang="cs-CZ" dirty="0" smtClean="0"/>
              <a:t>Identifikace z narostlé kultury</a:t>
            </a:r>
          </a:p>
          <a:p>
            <a:pPr lvl="1"/>
            <a:endParaRPr lang="cs-CZ" dirty="0"/>
          </a:p>
          <a:p>
            <a:r>
              <a:rPr lang="cs-CZ" dirty="0"/>
              <a:t>testování citlivosti na </a:t>
            </a:r>
            <a:r>
              <a:rPr lang="cs-CZ" dirty="0" err="1"/>
              <a:t>antituberkulotika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/>
              <a:t>Pokus na zvířeti – dnes obsolentní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Obtížně získatelný materiál: likvor, hnis, excidované uzliny, </a:t>
            </a:r>
          </a:p>
          <a:p>
            <a:r>
              <a:rPr lang="cs-CZ"/>
              <a:t>materiál, kde se předpokládá málo bacilů</a:t>
            </a:r>
          </a:p>
          <a:p>
            <a:r>
              <a:rPr lang="cs-CZ"/>
              <a:t>výrazně kontaminovaný materiál: moč, stolice</a:t>
            </a:r>
          </a:p>
          <a:p>
            <a:r>
              <a:rPr lang="cs-CZ"/>
              <a:t>morče, pod kůži na vnitřní straně stehna</a:t>
            </a:r>
          </a:p>
          <a:p>
            <a:pPr lvl="1"/>
            <a:r>
              <a:rPr lang="cs-CZ"/>
              <a:t>po 6 týdnech pitva, mikroskopie, kultivace, histologie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Rychlý průkaz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molekulárně biologické metody, PCR</a:t>
            </a:r>
          </a:p>
          <a:p>
            <a:pPr lvl="1"/>
            <a:r>
              <a:rPr lang="cs-CZ" dirty="0" smtClean="0"/>
              <a:t>přímo </a:t>
            </a:r>
            <a:r>
              <a:rPr lang="cs-CZ" dirty="0"/>
              <a:t>z materiálu</a:t>
            </a:r>
          </a:p>
          <a:p>
            <a:pPr lvl="1"/>
            <a:r>
              <a:rPr lang="cs-CZ" dirty="0" smtClean="0"/>
              <a:t>identifikace </a:t>
            </a:r>
            <a:r>
              <a:rPr lang="cs-CZ" dirty="0"/>
              <a:t>z kultury</a:t>
            </a:r>
          </a:p>
          <a:p>
            <a:pPr lvl="2"/>
            <a:r>
              <a:rPr lang="cs-CZ" dirty="0"/>
              <a:t>rizika: falešné pozitivity i negativity</a:t>
            </a:r>
          </a:p>
          <a:p>
            <a:pPr lvl="2"/>
            <a:r>
              <a:rPr lang="cs-CZ" dirty="0"/>
              <a:t>detekce živých i mrtvých mykobaktérií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Nebezpečí profesionální nákazy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Infekční dávka je méně než 10 bacilů</a:t>
            </a:r>
          </a:p>
          <a:p>
            <a:r>
              <a:rPr lang="cs-CZ"/>
              <a:t>Jakékoliv sputum zaslané i na běžné bakteriologické vyšetření může obsahovat mykobaktéria</a:t>
            </a:r>
          </a:p>
          <a:p>
            <a:r>
              <a:rPr lang="cs-CZ"/>
              <a:t>Nutnost zpracovávat materiál v laminárním boxu, vyvarovat se vzniku infekčního aerosolu</a:t>
            </a:r>
          </a:p>
        </p:txBody>
      </p:sp>
      <p:pic>
        <p:nvPicPr>
          <p:cNvPr id="48133" name="Picture 5" descr="F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70438"/>
            <a:ext cx="2087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Tuberkulinový test (Mantoux)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Proteinový komplex z filtrátu mykobakteriální kultury</a:t>
            </a:r>
          </a:p>
          <a:p>
            <a:r>
              <a:rPr lang="cs-CZ"/>
              <a:t>Kožní testování buněčné hypersenzitivity opožděného typu</a:t>
            </a:r>
          </a:p>
          <a:p>
            <a:pPr lvl="1"/>
            <a:r>
              <a:rPr lang="cs-CZ"/>
              <a:t>Pozitivní je u infikovaných nebo vakcinovaných osob</a:t>
            </a:r>
          </a:p>
          <a:p>
            <a:pPr lvl="1"/>
            <a:r>
              <a:rPr lang="cs-CZ"/>
              <a:t>Po intradermální aplikaci dochází v místě vpichu ke vzniku zánětlivého infiltrátu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QuantiFeron</a:t>
            </a:r>
            <a:r>
              <a:rPr lang="cs-CZ" dirty="0" smtClean="0"/>
              <a:t> </a:t>
            </a:r>
            <a:r>
              <a:rPr lang="cs-CZ" sz="2000" dirty="0" smtClean="0"/>
              <a:t>(Interferon </a:t>
            </a:r>
            <a:r>
              <a:rPr lang="cs-CZ" sz="2000" dirty="0" err="1" smtClean="0"/>
              <a:t>gamma</a:t>
            </a:r>
            <a:r>
              <a:rPr lang="cs-CZ" sz="2000" dirty="0" smtClean="0"/>
              <a:t> </a:t>
            </a:r>
            <a:r>
              <a:rPr lang="cs-CZ" sz="2000" dirty="0" err="1" smtClean="0"/>
              <a:t>release</a:t>
            </a:r>
            <a:r>
              <a:rPr lang="cs-CZ" sz="2000" dirty="0" smtClean="0"/>
              <a:t> </a:t>
            </a:r>
            <a:r>
              <a:rPr lang="cs-CZ" sz="2000" dirty="0" err="1" smtClean="0"/>
              <a:t>assays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 latentní i aktivní infekce </a:t>
            </a:r>
            <a:r>
              <a:rPr lang="cs-CZ" i="1" dirty="0" smtClean="0"/>
              <a:t>M. </a:t>
            </a:r>
            <a:r>
              <a:rPr lang="cs-CZ" i="1" dirty="0" err="1" smtClean="0"/>
              <a:t>tuberculosis</a:t>
            </a:r>
            <a:endParaRPr lang="cs-CZ" i="1" dirty="0" smtClean="0"/>
          </a:p>
          <a:p>
            <a:r>
              <a:rPr lang="cs-CZ" dirty="0" smtClean="0"/>
              <a:t>Detekce specifické buněčné imunitní odpovědi</a:t>
            </a:r>
          </a:p>
          <a:p>
            <a:r>
              <a:rPr lang="cs-CZ" dirty="0" smtClean="0"/>
              <a:t>Stanovení hladiny interferonu produkovaného paměťovými T-lymfocyty pacienta in vitro po stimulaci specifickými peptidy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4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 </a:t>
            </a:r>
            <a:r>
              <a:rPr lang="cs-CZ" dirty="0" err="1"/>
              <a:t>Mycobacterium</a:t>
            </a:r>
            <a:r>
              <a:rPr lang="cs-CZ" dirty="0"/>
              <a:t> – &gt;50 druhů</a:t>
            </a:r>
            <a:endParaRPr lang="cs-CZ" i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cs-CZ" b="1" u="sng" dirty="0"/>
              <a:t>Oportunní (podmíněné) patogeny </a:t>
            </a:r>
            <a:endParaRPr lang="cs-CZ" b="1" u="sng" dirty="0" smtClean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V zevním prostředí (slaná i sladká voda, vodovodní potrubí, studně, </a:t>
            </a:r>
            <a:r>
              <a:rPr lang="cs-CZ" dirty="0" err="1" smtClean="0"/>
              <a:t>akvaria</a:t>
            </a:r>
            <a:r>
              <a:rPr lang="cs-CZ" dirty="0" smtClean="0"/>
              <a:t>, hlína prach), ale i u zvířat, ryb, ptáků se vyskytují desítky různých mykobaktérií, žijících jako saprofyty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příležitostně mohou vyvolat onemocnění u člověka – </a:t>
            </a:r>
            <a:r>
              <a:rPr lang="cs-CZ" b="1" u="sng" dirty="0" err="1" smtClean="0"/>
              <a:t>mykobakteriózy</a:t>
            </a:r>
            <a:endParaRPr lang="cs-CZ" u="sng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3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FFFF"/>
                </a:solidFill>
              </a:rPr>
              <a:t>QuantiFeron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sz="2000" dirty="0">
                <a:solidFill>
                  <a:srgbClr val="FFFFFF"/>
                </a:solidFill>
              </a:rPr>
              <a:t>(Interferon </a:t>
            </a:r>
            <a:r>
              <a:rPr lang="cs-CZ" sz="2000" dirty="0" err="1">
                <a:solidFill>
                  <a:srgbClr val="FFFFFF"/>
                </a:solidFill>
              </a:rPr>
              <a:t>gamma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release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assays</a:t>
            </a:r>
            <a:r>
              <a:rPr lang="cs-CZ" sz="2000" dirty="0" smtClean="0">
                <a:solidFill>
                  <a:srgbClr val="FFFFFF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Vysoká specifita </a:t>
            </a:r>
            <a:r>
              <a:rPr lang="cs-CZ" i="1" dirty="0" smtClean="0"/>
              <a:t>(M. </a:t>
            </a:r>
            <a:r>
              <a:rPr lang="cs-CZ" i="1" dirty="0" err="1" smtClean="0"/>
              <a:t>tuberculosis</a:t>
            </a:r>
            <a:r>
              <a:rPr lang="cs-CZ" i="1" dirty="0" smtClean="0"/>
              <a:t>, M. </a:t>
            </a:r>
            <a:r>
              <a:rPr lang="cs-CZ" i="1" dirty="0" err="1" smtClean="0"/>
              <a:t>kansasii</a:t>
            </a:r>
            <a:r>
              <a:rPr lang="cs-CZ" i="1" dirty="0" smtClean="0"/>
              <a:t>, M. </a:t>
            </a:r>
            <a:r>
              <a:rPr lang="cs-CZ" i="1" dirty="0" err="1" smtClean="0"/>
              <a:t>marinum</a:t>
            </a:r>
            <a:r>
              <a:rPr lang="cs-CZ" i="1" dirty="0" smtClean="0"/>
              <a:t>) </a:t>
            </a:r>
            <a:r>
              <a:rPr lang="cs-CZ" dirty="0" smtClean="0"/>
              <a:t>a senzitivita i u mimoplicních forem</a:t>
            </a:r>
          </a:p>
          <a:p>
            <a:r>
              <a:rPr lang="cs-CZ" dirty="0" smtClean="0"/>
              <a:t>Negativita u očkovaných osob</a:t>
            </a:r>
          </a:p>
          <a:p>
            <a:r>
              <a:rPr lang="cs-CZ" dirty="0" smtClean="0"/>
              <a:t>Průkaz latentní infekce s nebezpečím přechodu do aktivní formy</a:t>
            </a:r>
          </a:p>
          <a:p>
            <a:pPr lvl="1"/>
            <a:r>
              <a:rPr lang="cs-CZ" dirty="0" smtClean="0"/>
              <a:t>Imunosupresivní terapie</a:t>
            </a:r>
          </a:p>
          <a:p>
            <a:pPr lvl="1"/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1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Terapie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První </a:t>
            </a:r>
            <a:r>
              <a:rPr lang="cs-CZ" sz="2800" dirty="0" smtClean="0"/>
              <a:t>fáze: 2 </a:t>
            </a:r>
            <a:r>
              <a:rPr lang="cs-CZ" sz="2800" dirty="0"/>
              <a:t>měsíce čtyřkombinace léků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Poté 6 – 8 měsíců dvojkombinace léků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Každá populace obsahuje primárně rezistentní mutanty 1:10</a:t>
            </a:r>
            <a:r>
              <a:rPr lang="cs-CZ" sz="2400" baseline="30000" dirty="0"/>
              <a:t>5</a:t>
            </a:r>
            <a:r>
              <a:rPr lang="cs-CZ" sz="2400" dirty="0"/>
              <a:t> – 1:10</a:t>
            </a:r>
            <a:r>
              <a:rPr lang="cs-CZ" sz="2400" baseline="30000" dirty="0"/>
              <a:t>8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Základní </a:t>
            </a:r>
            <a:r>
              <a:rPr lang="cs-CZ" sz="2800" dirty="0" err="1"/>
              <a:t>antituberkulotika</a:t>
            </a: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cs-CZ" sz="2400" dirty="0"/>
              <a:t> </a:t>
            </a:r>
            <a:r>
              <a:rPr lang="cs-CZ" sz="2400" dirty="0" err="1"/>
              <a:t>isoniazid</a:t>
            </a:r>
            <a:r>
              <a:rPr lang="cs-CZ" sz="2400" dirty="0"/>
              <a:t> (INH),  </a:t>
            </a:r>
            <a:r>
              <a:rPr lang="cs-CZ" sz="2400" dirty="0" err="1"/>
              <a:t>rifampicin</a:t>
            </a:r>
            <a:r>
              <a:rPr lang="cs-CZ" sz="2400" dirty="0"/>
              <a:t> (RMP), </a:t>
            </a:r>
            <a:r>
              <a:rPr lang="cs-CZ" sz="2400" dirty="0" err="1"/>
              <a:t>pyrazinamid</a:t>
            </a:r>
            <a:r>
              <a:rPr lang="cs-CZ" sz="2400" dirty="0"/>
              <a:t> (PZA), </a:t>
            </a:r>
            <a:r>
              <a:rPr lang="cs-CZ" sz="2400" dirty="0" err="1"/>
              <a:t>ethambutol</a:t>
            </a:r>
            <a:r>
              <a:rPr lang="cs-CZ" sz="2400" dirty="0"/>
              <a:t> (EMB), streptomycin (STM)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Druhá řada</a:t>
            </a:r>
          </a:p>
          <a:p>
            <a:pPr lvl="1">
              <a:lnSpc>
                <a:spcPct val="90000"/>
              </a:lnSpc>
            </a:pPr>
            <a:r>
              <a:rPr lang="cs-CZ" sz="2400" dirty="0" err="1" smtClean="0"/>
              <a:t>Fluorochinolony</a:t>
            </a:r>
            <a:r>
              <a:rPr lang="cs-CZ" sz="2400" dirty="0" smtClean="0"/>
              <a:t> (FQ), </a:t>
            </a:r>
            <a:r>
              <a:rPr lang="cs-CZ" sz="2400" dirty="0" err="1"/>
              <a:t>makrolidy</a:t>
            </a:r>
            <a:r>
              <a:rPr lang="cs-CZ" sz="2400" dirty="0"/>
              <a:t>, </a:t>
            </a:r>
            <a:r>
              <a:rPr lang="cs-CZ" sz="2400" dirty="0" smtClean="0"/>
              <a:t>amikacin, </a:t>
            </a:r>
            <a:r>
              <a:rPr lang="cs-CZ" sz="2400" dirty="0" err="1"/>
              <a:t>rifabutin</a:t>
            </a:r>
            <a:r>
              <a:rPr lang="cs-CZ" sz="2400" dirty="0"/>
              <a:t>, </a:t>
            </a:r>
            <a:r>
              <a:rPr lang="cs-CZ" sz="2400" dirty="0" err="1"/>
              <a:t>capreomycin</a:t>
            </a:r>
            <a:r>
              <a:rPr lang="cs-CZ" sz="2400" dirty="0"/>
              <a:t>, </a:t>
            </a:r>
            <a:r>
              <a:rPr lang="cs-CZ" sz="2400" dirty="0" err="1"/>
              <a:t>clofazimin</a:t>
            </a:r>
            <a:r>
              <a:rPr lang="cs-CZ" sz="2400" dirty="0"/>
              <a:t>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Epidemiologie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zdrojem je člověk s otevřenou tuberkulózou</a:t>
            </a:r>
          </a:p>
          <a:p>
            <a:r>
              <a:rPr lang="cs-CZ" dirty="0"/>
              <a:t>přenos vdechnutím infekčního aerosolu</a:t>
            </a:r>
          </a:p>
          <a:p>
            <a:r>
              <a:rPr lang="cs-CZ" dirty="0"/>
              <a:t>Incidence  </a:t>
            </a:r>
            <a:r>
              <a:rPr lang="cs-CZ" dirty="0" smtClean="0"/>
              <a:t>v ČR v </a:t>
            </a:r>
            <a:r>
              <a:rPr lang="cs-CZ" dirty="0"/>
              <a:t>roce 2000 byla 14,0 /100 000 obyvatel</a:t>
            </a:r>
          </a:p>
          <a:p>
            <a:r>
              <a:rPr lang="cs-CZ" dirty="0"/>
              <a:t>Incidence je 10krát vyšší u bezdomovců, drogově závislých, osob  nápravném zařízení, u žadatelů o azyl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Nemocnost v ČR </a:t>
            </a:r>
            <a:br>
              <a:rPr lang="cs-CZ" sz="3800" dirty="0"/>
            </a:br>
            <a:r>
              <a:rPr lang="cs-CZ" sz="3800" dirty="0"/>
              <a:t>TBC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6803" name="Object 3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624013" y="1654175"/>
          <a:ext cx="5756275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Graf" r:id="rId3" imgW="5076675" imgH="3838583" progId="Excel.Sheet.8">
                  <p:embed/>
                </p:oleObj>
              </mc:Choice>
              <mc:Fallback>
                <p:oleObj name="Graf" r:id="rId3" imgW="5076675" imgH="3838583" progId="Excel.Sheet.8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654175"/>
                        <a:ext cx="5756275" cy="436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Nemocnost v ČR</a:t>
            </a:r>
            <a:br>
              <a:rPr lang="cs-CZ" sz="3600" dirty="0"/>
            </a:br>
            <a:r>
              <a:rPr lang="cs-CZ" sz="3600" dirty="0"/>
              <a:t>TBC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3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Epidemiologie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 celkového počtu nemocných s tuberkulózou v roce 2007 bylo 18% cizinců</a:t>
            </a:r>
          </a:p>
          <a:p>
            <a:r>
              <a:rPr lang="cs-CZ"/>
              <a:t>Slovensko, Ukrajina, Vietnam, Mongolsko</a:t>
            </a:r>
          </a:p>
          <a:p>
            <a:r>
              <a:rPr lang="cs-CZ"/>
              <a:t>Multirezistentní TBC – její výskyt je v posledních 10 letech stabilizovaný, jedná se o cca 2,5% nemocných ročně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Incidence TBC v roce 2012</a:t>
            </a:r>
            <a:br>
              <a:rPr lang="cs-CZ" dirty="0" smtClean="0"/>
            </a:br>
            <a:r>
              <a:rPr lang="cs-CZ" sz="2000" dirty="0" smtClean="0"/>
              <a:t>WHO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7056190" cy="49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167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err="1"/>
              <a:t>Koinfekce</a:t>
            </a:r>
            <a:r>
              <a:rPr lang="cs-CZ" sz="3800" dirty="0"/>
              <a:t> HIV a </a:t>
            </a:r>
            <a:r>
              <a:rPr lang="cs-CZ" sz="3800" dirty="0" smtClean="0"/>
              <a:t>TBC, 2000</a:t>
            </a:r>
            <a:r>
              <a:rPr lang="cs-CZ" sz="3800" dirty="0"/>
              <a:t/>
            </a:r>
            <a:br>
              <a:rPr lang="cs-CZ" sz="3800" dirty="0"/>
            </a:br>
            <a:r>
              <a:rPr lang="cs-CZ" sz="1400" dirty="0"/>
              <a:t>Václav Chmelík, JČU</a:t>
            </a:r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700"/>
            <a:ext cx="8534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Multirezistentní</a:t>
            </a:r>
            <a:r>
              <a:rPr lang="cs-CZ" sz="3600" dirty="0" smtClean="0"/>
              <a:t> </a:t>
            </a:r>
            <a:r>
              <a:rPr lang="cs-CZ" sz="3600" dirty="0" err="1" smtClean="0"/>
              <a:t>mykobakteria</a:t>
            </a:r>
            <a:r>
              <a:rPr lang="cs-CZ" sz="3600" dirty="0" smtClean="0"/>
              <a:t>, 2012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128791" cy="505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FFFF"/>
                </a:solidFill>
              </a:rPr>
              <a:t>Nemocnost v ČR  </a:t>
            </a:r>
            <a:r>
              <a:rPr lang="cs-CZ" sz="3600" dirty="0" smtClean="0">
                <a:solidFill>
                  <a:srgbClr val="FFFFFF"/>
                </a:solidFill>
              </a:rPr>
              <a:t>2013</a:t>
            </a:r>
            <a:r>
              <a:rPr lang="cs-CZ" sz="3600" dirty="0">
                <a:solidFill>
                  <a:srgbClr val="FFFFFF"/>
                </a:solidFill>
              </a:rPr>
              <a:t/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TBC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Incidence v roce 2013 – 4,8/100 000</a:t>
            </a:r>
          </a:p>
          <a:p>
            <a:r>
              <a:rPr lang="cs-CZ" dirty="0" smtClean="0"/>
              <a:t>Celkový počet případů – 502</a:t>
            </a:r>
          </a:p>
          <a:p>
            <a:r>
              <a:rPr lang="cs-CZ" dirty="0" smtClean="0"/>
              <a:t>Nejvíce onemocnění u žen nad 75 let</a:t>
            </a:r>
          </a:p>
          <a:p>
            <a:r>
              <a:rPr lang="cs-CZ" dirty="0" smtClean="0"/>
              <a:t>Nejvíce onemocnění u mužů nad 45 let</a:t>
            </a:r>
          </a:p>
          <a:p>
            <a:r>
              <a:rPr lang="cs-CZ" dirty="0" smtClean="0"/>
              <a:t>Ve věkové skupině 0 – 4 roky : 3 případy</a:t>
            </a:r>
          </a:p>
          <a:p>
            <a:r>
              <a:rPr lang="cs-CZ" dirty="0" smtClean="0"/>
              <a:t>Poměr muži : ženy – 2,1:1</a:t>
            </a:r>
          </a:p>
          <a:p>
            <a:r>
              <a:rPr lang="cs-CZ" dirty="0" smtClean="0"/>
              <a:t>Cizinci – 15,7%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18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 </a:t>
            </a:r>
            <a:r>
              <a:rPr lang="cs-CZ" dirty="0" err="1"/>
              <a:t>Mycobacterium</a:t>
            </a:r>
            <a:r>
              <a:rPr lang="cs-CZ" dirty="0"/>
              <a:t> – &gt;50 druhů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Oportunní (podmíněné) patogeny </a:t>
            </a:r>
          </a:p>
          <a:p>
            <a:pPr lvl="1"/>
            <a:r>
              <a:rPr lang="cs-CZ" b="1" dirty="0" smtClean="0"/>
              <a:t>Komplex M. </a:t>
            </a:r>
            <a:r>
              <a:rPr lang="cs-CZ" b="1" dirty="0" err="1" smtClean="0"/>
              <a:t>avium-intracellulare</a:t>
            </a:r>
            <a:endParaRPr lang="cs-CZ" b="1" dirty="0" smtClean="0"/>
          </a:p>
          <a:p>
            <a:pPr lvl="2"/>
            <a:r>
              <a:rPr lang="cs-CZ" b="1" dirty="0"/>
              <a:t>M. </a:t>
            </a:r>
            <a:r>
              <a:rPr lang="cs-CZ" b="1" dirty="0" err="1"/>
              <a:t>avium</a:t>
            </a:r>
            <a:endParaRPr lang="cs-CZ" b="1" dirty="0"/>
          </a:p>
          <a:p>
            <a:pPr lvl="2"/>
            <a:r>
              <a:rPr lang="cs-CZ" b="1" dirty="0"/>
              <a:t>M. </a:t>
            </a:r>
            <a:r>
              <a:rPr lang="cs-CZ" b="1" dirty="0" err="1" smtClean="0"/>
              <a:t>intracellulare</a:t>
            </a:r>
            <a:endParaRPr lang="cs-CZ" b="1" dirty="0"/>
          </a:p>
          <a:p>
            <a:pPr marL="457200" lvl="1" indent="0">
              <a:buNone/>
            </a:pPr>
            <a:r>
              <a:rPr lang="cs-CZ" b="1" dirty="0" smtClean="0"/>
              <a:t>- </a:t>
            </a:r>
            <a:r>
              <a:rPr lang="cs-CZ" dirty="0" smtClean="0"/>
              <a:t>Přirozeně patogenní pro ptáky, drůbež prasata</a:t>
            </a:r>
          </a:p>
          <a:p>
            <a:pPr marL="457200" lvl="1" indent="0">
              <a:buNone/>
            </a:pPr>
            <a:r>
              <a:rPr lang="cs-CZ" dirty="0" smtClean="0"/>
              <a:t>- U člověka – lymfadenitida krčních uzlin, plicní procesy podobné tbc</a:t>
            </a:r>
          </a:p>
          <a:p>
            <a:pPr lvl="1">
              <a:buFontTx/>
              <a:buChar char="-"/>
            </a:pPr>
            <a:r>
              <a:rPr lang="cs-CZ" dirty="0" smtClean="0"/>
              <a:t>Rezistentní na většinu </a:t>
            </a:r>
            <a:r>
              <a:rPr lang="cs-CZ" dirty="0" err="1" smtClean="0"/>
              <a:t>antituberkulotik</a:t>
            </a:r>
            <a:endParaRPr lang="cs-CZ" dirty="0" smtClean="0"/>
          </a:p>
          <a:p>
            <a:pPr marL="914400" lvl="2" indent="0">
              <a:buNone/>
            </a:pPr>
            <a:endParaRPr lang="cs-CZ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5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FFFF"/>
                </a:solidFill>
              </a:rPr>
              <a:t>Nemocnost v ČR  </a:t>
            </a:r>
            <a:r>
              <a:rPr lang="cs-CZ" sz="3600" dirty="0" smtClean="0">
                <a:solidFill>
                  <a:srgbClr val="FFFFFF"/>
                </a:solidFill>
              </a:rPr>
              <a:t>2017</a:t>
            </a:r>
            <a:r>
              <a:rPr lang="cs-CZ" sz="3600" dirty="0">
                <a:solidFill>
                  <a:srgbClr val="FFFFFF"/>
                </a:solidFill>
              </a:rPr>
              <a:t/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TBC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Incidence v roce 2017 – 4,77/100 000</a:t>
            </a:r>
          </a:p>
          <a:p>
            <a:r>
              <a:rPr lang="cs-CZ" dirty="0" smtClean="0"/>
              <a:t>Celkový počet případů – 505</a:t>
            </a:r>
          </a:p>
          <a:p>
            <a:r>
              <a:rPr lang="cs-CZ" dirty="0" smtClean="0"/>
              <a:t>Nejčastěji ve věku 40 – 59 let, a nad 80</a:t>
            </a:r>
          </a:p>
          <a:p>
            <a:r>
              <a:rPr lang="cs-CZ" dirty="0" smtClean="0"/>
              <a:t>Ve věkové skupině 0 – 4 roky : 5 případů</a:t>
            </a:r>
          </a:p>
          <a:p>
            <a:r>
              <a:rPr lang="cs-CZ" dirty="0" smtClean="0"/>
              <a:t>Poměr muži : ženy – 70% : 30%</a:t>
            </a:r>
          </a:p>
          <a:p>
            <a:r>
              <a:rPr lang="cs-CZ" dirty="0" smtClean="0"/>
              <a:t>Cizinci – 31,5%  (159 případů)</a:t>
            </a:r>
          </a:p>
          <a:p>
            <a:r>
              <a:rPr lang="cs-CZ" dirty="0" smtClean="0"/>
              <a:t>MDR – 8 případů – 2,3%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Aktivní vyhledávání a léčba otevřené tuberkulózy v ohrožených skupinách obyvatelstva</a:t>
            </a:r>
          </a:p>
          <a:p>
            <a:r>
              <a:rPr lang="cs-CZ" dirty="0"/>
              <a:t>Plošná vakcinace do roku 2010</a:t>
            </a:r>
          </a:p>
          <a:p>
            <a:pPr lvl="1"/>
            <a:r>
              <a:rPr lang="cs-CZ" dirty="0"/>
              <a:t>Novorozenci - BCG vakcína</a:t>
            </a:r>
          </a:p>
          <a:p>
            <a:pPr lvl="2"/>
            <a:r>
              <a:rPr lang="cs-CZ" dirty="0"/>
              <a:t>Účinnost 40 – 80%</a:t>
            </a:r>
          </a:p>
          <a:p>
            <a:pPr lvl="2"/>
            <a:r>
              <a:rPr lang="cs-CZ" dirty="0"/>
              <a:t>Chrání hlavně před miliární TBC</a:t>
            </a:r>
          </a:p>
          <a:p>
            <a:pPr lvl="2"/>
            <a:r>
              <a:rPr lang="cs-CZ" dirty="0"/>
              <a:t>Vytváří se arteficiální primární </a:t>
            </a:r>
            <a:r>
              <a:rPr lang="cs-CZ" dirty="0" smtClean="0"/>
              <a:t>komplex s </a:t>
            </a:r>
            <a:r>
              <a:rPr lang="cs-CZ" dirty="0"/>
              <a:t>vyhojením do 6 – 8 týdnů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Prevence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Cílená vakcinace</a:t>
            </a:r>
          </a:p>
          <a:p>
            <a:pPr lvl="1"/>
            <a:r>
              <a:rPr lang="cs-CZ" dirty="0"/>
              <a:t>Děti rodičů, kteří pobývali v zemích s vysokým výskytem TBC nebo </a:t>
            </a:r>
            <a:r>
              <a:rPr lang="cs-CZ" dirty="0" smtClean="0"/>
              <a:t>byli </a:t>
            </a:r>
            <a:r>
              <a:rPr lang="cs-CZ" dirty="0"/>
              <a:t>v dlouhodobém kontaktu s nemocným</a:t>
            </a:r>
          </a:p>
          <a:p>
            <a:pPr lvl="1"/>
            <a:r>
              <a:rPr lang="cs-CZ" dirty="0"/>
              <a:t>Děti z rodin, kde se vyskytuje onemocnění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Mycobacterium leprae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 smtClean="0"/>
              <a:t>24 letý muž, trpící </a:t>
            </a:r>
          </a:p>
          <a:p>
            <a:pPr>
              <a:buFont typeface="Wingdings" pitchFamily="2" charset="2"/>
              <a:buNone/>
            </a:pPr>
            <a:r>
              <a:rPr lang="cs-CZ" dirty="0" smtClean="0"/>
              <a:t>malomocenstvím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2813298" cy="382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Lepra - malomocenství</a:t>
            </a:r>
            <a:endParaRPr lang="cs-CZ" i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Známo od </a:t>
            </a:r>
            <a:r>
              <a:rPr lang="cs-CZ" dirty="0" smtClean="0"/>
              <a:t>starověku</a:t>
            </a:r>
          </a:p>
          <a:p>
            <a:pPr lvl="1"/>
            <a:r>
              <a:rPr lang="cs-CZ" dirty="0" smtClean="0"/>
              <a:t>Nejstarší zmínka – 1 500 př.n.l.</a:t>
            </a:r>
            <a:endParaRPr lang="cs-CZ" dirty="0"/>
          </a:p>
          <a:p>
            <a:r>
              <a:rPr lang="cs-CZ" dirty="0"/>
              <a:t>Původce objevil norský lékař  </a:t>
            </a:r>
            <a:r>
              <a:rPr lang="cs-CZ" dirty="0" err="1"/>
              <a:t>Hansen</a:t>
            </a:r>
            <a:r>
              <a:rPr lang="cs-CZ" dirty="0"/>
              <a:t> v roce 1873</a:t>
            </a:r>
          </a:p>
          <a:p>
            <a:pPr lvl="1"/>
            <a:r>
              <a:rPr lang="cs-CZ" dirty="0" err="1"/>
              <a:t>Hansenův</a:t>
            </a:r>
            <a:r>
              <a:rPr lang="cs-CZ" dirty="0"/>
              <a:t> bacil</a:t>
            </a:r>
          </a:p>
          <a:p>
            <a:r>
              <a:rPr lang="cs-CZ" dirty="0"/>
              <a:t>Dosud se jej nepodařilo vypěstovat in </a:t>
            </a:r>
            <a:r>
              <a:rPr lang="cs-CZ" dirty="0" smtClean="0"/>
              <a:t>vitro</a:t>
            </a:r>
          </a:p>
          <a:p>
            <a:r>
              <a:rPr lang="cs-CZ" dirty="0" smtClean="0"/>
              <a:t>Nakazí se asi jen 1% kontaktů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30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Epidemiologie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400 000 nových onemocnění/rok 2004</a:t>
            </a:r>
          </a:p>
          <a:p>
            <a:r>
              <a:rPr lang="cs-CZ" sz="2800" dirty="0" smtClean="0"/>
              <a:t>200 000 nových onemocnění/rok 2011</a:t>
            </a:r>
          </a:p>
          <a:p>
            <a:r>
              <a:rPr lang="cs-CZ" sz="2800" dirty="0" smtClean="0"/>
              <a:t>Největší </a:t>
            </a:r>
            <a:r>
              <a:rPr lang="cs-CZ" sz="2800" dirty="0"/>
              <a:t>počet</a:t>
            </a:r>
          </a:p>
          <a:p>
            <a:pPr lvl="1"/>
            <a:r>
              <a:rPr lang="cs-CZ" sz="2400" dirty="0"/>
              <a:t>Střední Afrika</a:t>
            </a:r>
          </a:p>
          <a:p>
            <a:pPr lvl="1"/>
            <a:r>
              <a:rPr lang="cs-CZ" sz="2400" dirty="0"/>
              <a:t>Indie, Nepál</a:t>
            </a:r>
          </a:p>
          <a:p>
            <a:pPr lvl="1"/>
            <a:r>
              <a:rPr lang="cs-CZ" sz="2400" dirty="0" err="1" smtClean="0"/>
              <a:t>Brazilie</a:t>
            </a:r>
            <a:endParaRPr lang="cs-CZ" sz="24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sz="1800" dirty="0" smtClean="0"/>
              <a:t>Španělsko, Portugalsko</a:t>
            </a:r>
            <a:endParaRPr lang="cs-CZ" sz="1800" dirty="0"/>
          </a:p>
        </p:txBody>
      </p:sp>
      <p:pic>
        <p:nvPicPr>
          <p:cNvPr id="63492" name="Picture 4" descr="hansensdisease-lepro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3810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72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dirty="0" smtClean="0"/>
              <a:t>Norsko</a:t>
            </a:r>
            <a:r>
              <a:rPr lang="cs-CZ" sz="2400" dirty="0" smtClean="0"/>
              <a:t> - 19. století – obrovský zdravotnický problém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obyvatelé </a:t>
            </a:r>
            <a:r>
              <a:rPr lang="cs-CZ" sz="2400" dirty="0"/>
              <a:t>statků na jižních svazích fjordů se skalnatým podložím se infikovali vodou z pramenů a povrchových </a:t>
            </a:r>
            <a:r>
              <a:rPr lang="cs-CZ" sz="2400" dirty="0" smtClean="0"/>
              <a:t>rybníčků</a:t>
            </a:r>
            <a:endParaRPr lang="cs-CZ" sz="2400" dirty="0"/>
          </a:p>
          <a:p>
            <a:r>
              <a:rPr lang="cs-CZ" sz="2400" dirty="0" smtClean="0"/>
              <a:t>1850 – 1900 mezinárodní </a:t>
            </a:r>
            <a:r>
              <a:rPr lang="cs-CZ" sz="2400" dirty="0" err="1" smtClean="0"/>
              <a:t>lepromatózní</a:t>
            </a:r>
            <a:r>
              <a:rPr lang="cs-CZ" sz="2400" dirty="0" smtClean="0"/>
              <a:t> centrum v Evropě</a:t>
            </a:r>
          </a:p>
          <a:p>
            <a:r>
              <a:rPr lang="cs-CZ" sz="2400" dirty="0" smtClean="0"/>
              <a:t>Bergenu byly tři nemocnice – největší koncentrace pacientů s leprou</a:t>
            </a:r>
          </a:p>
          <a:p>
            <a:r>
              <a:rPr lang="cs-CZ" sz="2400" dirty="0" smtClean="0"/>
              <a:t>1873 – objeven původce – </a:t>
            </a:r>
            <a:r>
              <a:rPr lang="cs-CZ" sz="2400" dirty="0" err="1" smtClean="0"/>
              <a:t>Hansenův</a:t>
            </a:r>
            <a:r>
              <a:rPr lang="cs-CZ" sz="2400" dirty="0" smtClean="0"/>
              <a:t> bacil</a:t>
            </a:r>
          </a:p>
          <a:p>
            <a:r>
              <a:rPr lang="cs-CZ" sz="2400" dirty="0" smtClean="0"/>
              <a:t>poslední pacient zemřel 1946</a:t>
            </a:r>
          </a:p>
          <a:p>
            <a:pPr marL="342900" lvl="1" indent="-342900">
              <a:buClr>
                <a:schemeClr val="hlink"/>
              </a:buClr>
              <a:buSzPct val="80000"/>
            </a:pPr>
            <a:r>
              <a:rPr lang="cs-CZ" sz="2400" dirty="0"/>
              <a:t>Poslední nakažený v roce 1950</a:t>
            </a:r>
          </a:p>
          <a:p>
            <a:endParaRPr lang="cs-CZ" sz="2800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Bergen, Norsko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4269"/>
            <a:ext cx="7920880" cy="478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8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Museum lepry, Bergen, Norsko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8208912" cy="49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Museum lepry, Bergen, Norsko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0" y="1307258"/>
            <a:ext cx="7378326" cy="44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Mykobakteriózy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Oportunní (</a:t>
            </a:r>
            <a:r>
              <a:rPr lang="cs-CZ" b="1" dirty="0" smtClean="0"/>
              <a:t>podmíněné</a:t>
            </a:r>
            <a:r>
              <a:rPr lang="cs-CZ" b="1" dirty="0"/>
              <a:t>) patogeny </a:t>
            </a:r>
            <a:endParaRPr lang="cs-CZ" b="1" dirty="0" smtClean="0"/>
          </a:p>
          <a:p>
            <a:pPr lvl="1"/>
            <a:r>
              <a:rPr lang="cs-CZ" dirty="0" smtClean="0"/>
              <a:t>Pomalu rostoucí</a:t>
            </a:r>
          </a:p>
          <a:p>
            <a:pPr lvl="2"/>
            <a:r>
              <a:rPr lang="cs-CZ" b="1" u="sng" dirty="0" smtClean="0"/>
              <a:t>M. </a:t>
            </a:r>
            <a:r>
              <a:rPr lang="cs-CZ" b="1" u="sng" dirty="0" err="1" smtClean="0"/>
              <a:t>kansasii</a:t>
            </a:r>
            <a:r>
              <a:rPr lang="cs-CZ" b="1" u="sng" dirty="0" smtClean="0"/>
              <a:t> </a:t>
            </a:r>
            <a:r>
              <a:rPr lang="cs-CZ" dirty="0" smtClean="0"/>
              <a:t>– endemicky v oblasti s důlním a hutním průmyslem – </a:t>
            </a:r>
            <a:r>
              <a:rPr lang="cs-CZ" dirty="0" err="1" smtClean="0"/>
              <a:t>chron</a:t>
            </a:r>
            <a:r>
              <a:rPr lang="cs-CZ" dirty="0" smtClean="0"/>
              <a:t>. plicní onemocnění</a:t>
            </a:r>
          </a:p>
          <a:p>
            <a:pPr lvl="2"/>
            <a:r>
              <a:rPr lang="cs-CZ" b="1" u="sng" dirty="0" smtClean="0"/>
              <a:t>M. </a:t>
            </a:r>
            <a:r>
              <a:rPr lang="cs-CZ" b="1" u="sng" dirty="0" err="1" smtClean="0"/>
              <a:t>marinum</a:t>
            </a:r>
            <a:r>
              <a:rPr lang="cs-CZ" b="1" u="sng" dirty="0" smtClean="0"/>
              <a:t> </a:t>
            </a:r>
            <a:r>
              <a:rPr lang="cs-CZ" dirty="0" smtClean="0"/>
              <a:t>– vodní rezervoáry - kožní </a:t>
            </a:r>
            <a:r>
              <a:rPr lang="cs-CZ" dirty="0" err="1" smtClean="0"/>
              <a:t>granulómy</a:t>
            </a:r>
            <a:r>
              <a:rPr lang="cs-CZ" dirty="0" smtClean="0"/>
              <a:t> (plovárny)</a:t>
            </a:r>
          </a:p>
          <a:p>
            <a:pPr lvl="2"/>
            <a:r>
              <a:rPr lang="cs-CZ" b="1" u="sng" dirty="0" smtClean="0"/>
              <a:t>M. </a:t>
            </a:r>
            <a:r>
              <a:rPr lang="cs-CZ" b="1" u="sng" dirty="0" err="1" smtClean="0"/>
              <a:t>xenopi</a:t>
            </a:r>
            <a:r>
              <a:rPr lang="cs-CZ" b="1" u="sng" dirty="0" smtClean="0"/>
              <a:t> </a:t>
            </a:r>
            <a:r>
              <a:rPr lang="cs-CZ" dirty="0" smtClean="0"/>
              <a:t>– vodovodní systémy</a:t>
            </a:r>
          </a:p>
          <a:p>
            <a:pPr lvl="2"/>
            <a:r>
              <a:rPr lang="cs-CZ" b="1" u="sng" dirty="0" smtClean="0"/>
              <a:t>M. </a:t>
            </a:r>
            <a:r>
              <a:rPr lang="cs-CZ" b="1" u="sng" dirty="0" err="1" smtClean="0"/>
              <a:t>gordonae</a:t>
            </a:r>
            <a:r>
              <a:rPr lang="cs-CZ" b="1" u="sng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kontaminanta</a:t>
            </a:r>
            <a:r>
              <a:rPr lang="cs-CZ" dirty="0" smtClean="0"/>
              <a:t> i patogen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5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Prevalence lepry, 2011</a:t>
            </a:r>
            <a:endParaRPr lang="cs-CZ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091215" cy="50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případy lepry, 2012</a:t>
            </a:r>
            <a:endParaRPr lang="cs-CZ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495692" cy="528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3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Mycobacterium leprae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V pokuse se množí v amerických pásovcích</a:t>
            </a:r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v </a:t>
            </a:r>
            <a:r>
              <a:rPr lang="cs-CZ" sz="2800" dirty="0"/>
              <a:t>tzv. nahých myškách s defektní imunitou a do jisté míry na tlapce a na ouškách myší normálních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generační doba je extrémně dlouhá </a:t>
            </a:r>
            <a:r>
              <a:rPr lang="cs-CZ" sz="2800" dirty="0" smtClean="0"/>
              <a:t>10 </a:t>
            </a:r>
            <a:r>
              <a:rPr lang="cs-CZ" sz="2800" dirty="0"/>
              <a:t>– </a:t>
            </a:r>
            <a:r>
              <a:rPr lang="cs-CZ" sz="2800" dirty="0" smtClean="0"/>
              <a:t>20 </a:t>
            </a:r>
            <a:r>
              <a:rPr lang="cs-CZ" sz="2800" dirty="0"/>
              <a:t>dnů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optimální teplota 30</a:t>
            </a:r>
            <a:r>
              <a:rPr lang="cs-CZ" sz="2800" baseline="30000" dirty="0"/>
              <a:t>o</a:t>
            </a:r>
            <a:r>
              <a:rPr lang="cs-CZ" sz="2800" dirty="0"/>
              <a:t>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  <a:p>
            <a:pPr lvl="1">
              <a:lnSpc>
                <a:spcPct val="80000"/>
              </a:lnSpc>
            </a:pPr>
            <a:endParaRPr lang="cs-CZ" sz="2400" dirty="0"/>
          </a:p>
          <a:p>
            <a:pPr lvl="1"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58372" name="Picture 4" descr="armadil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857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Mycobacterium leprae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Má výraznou afinitu ke kůži, nervům a svalům</a:t>
            </a:r>
          </a:p>
          <a:p>
            <a:r>
              <a:rPr lang="cs-CZ"/>
              <a:t>Je netoxické, v 1g tkáně mohou být bilióny bakterií, nejčastěji intracelulárně</a:t>
            </a:r>
          </a:p>
          <a:p>
            <a:r>
              <a:rPr lang="cs-CZ"/>
              <a:t>Předpokádá se přítomnost ve volné přírodě</a:t>
            </a:r>
          </a:p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Mycobacterium leprae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Lidská onemocnění probíhají nejčastěji</a:t>
            </a:r>
          </a:p>
          <a:p>
            <a:pPr lvl="1">
              <a:lnSpc>
                <a:spcPct val="90000"/>
              </a:lnSpc>
            </a:pPr>
            <a:r>
              <a:rPr lang="cs-CZ" dirty="0" err="1" smtClean="0"/>
              <a:t>subklinicky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klinické </a:t>
            </a:r>
            <a:r>
              <a:rPr lang="cs-CZ" dirty="0"/>
              <a:t>projevy jen u malého procenta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Dlouhodobý a přímý kontakt s infekční formou onemocnění, během kterého dochází ke snížení buněčné imunity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Brána vstupu – respirační trakt nebo kůže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Tuberkuloidní</a:t>
            </a:r>
            <a:r>
              <a:rPr lang="cs-CZ" b="1" dirty="0"/>
              <a:t> </a:t>
            </a:r>
            <a:r>
              <a:rPr lang="cs-CZ" b="1" dirty="0" smtClean="0"/>
              <a:t>forma </a:t>
            </a:r>
            <a:r>
              <a:rPr lang="cs-CZ" sz="2400" dirty="0" smtClean="0"/>
              <a:t>(</a:t>
            </a:r>
            <a:r>
              <a:rPr lang="cs-CZ" sz="2400" dirty="0" err="1" smtClean="0"/>
              <a:t>Inkub.doba</a:t>
            </a:r>
            <a:r>
              <a:rPr lang="cs-CZ" sz="2400" dirty="0" smtClean="0"/>
              <a:t>: 2 – 3 roky)</a:t>
            </a:r>
            <a:endParaRPr lang="cs-CZ" sz="2400" dirty="0"/>
          </a:p>
          <a:p>
            <a:pPr lvl="1">
              <a:lnSpc>
                <a:spcPct val="90000"/>
              </a:lnSpc>
            </a:pPr>
            <a:r>
              <a:rPr lang="cs-CZ" b="1" dirty="0" err="1"/>
              <a:t>Lepromatózní</a:t>
            </a:r>
            <a:r>
              <a:rPr lang="cs-CZ" b="1" dirty="0"/>
              <a:t> </a:t>
            </a:r>
            <a:r>
              <a:rPr lang="cs-CZ" b="1" dirty="0" smtClean="0"/>
              <a:t>forma </a:t>
            </a:r>
            <a:r>
              <a:rPr lang="cs-CZ" sz="2400" dirty="0" smtClean="0"/>
              <a:t>(</a:t>
            </a:r>
            <a:r>
              <a:rPr lang="cs-CZ" sz="2400" dirty="0" err="1"/>
              <a:t>Inkub.doba</a:t>
            </a:r>
            <a:r>
              <a:rPr lang="cs-CZ" sz="2400" dirty="0"/>
              <a:t>: </a:t>
            </a:r>
            <a:r>
              <a:rPr lang="cs-CZ" sz="2400" dirty="0" smtClean="0"/>
              <a:t>7 let)</a:t>
            </a:r>
            <a:endParaRPr lang="cs-CZ" sz="2400" dirty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Tuberkuloidní forma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Inkubační doba 2 – 3 roky</a:t>
            </a:r>
          </a:p>
          <a:p>
            <a:r>
              <a:rPr lang="cs-CZ"/>
              <a:t>Drobné depigmentace kůže , ohraničená skvrna, makula, tuberkuloid</a:t>
            </a:r>
          </a:p>
          <a:p>
            <a:r>
              <a:rPr lang="cs-CZ"/>
              <a:t>Nervy jsou zničeny zánětlivou reakcí</a:t>
            </a:r>
          </a:p>
          <a:p>
            <a:r>
              <a:rPr lang="cs-CZ"/>
              <a:t>Sklon ke spontánnímu vyhojení</a:t>
            </a:r>
          </a:p>
          <a:p>
            <a:r>
              <a:rPr lang="cs-CZ"/>
              <a:t>V ložisku málo bakterií, nakažlivost minimální</a:t>
            </a:r>
          </a:p>
        </p:txBody>
      </p:sp>
      <p:pic>
        <p:nvPicPr>
          <p:cNvPr id="84996" name="Picture 4" descr="Lad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37648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cs-CZ" dirty="0"/>
              <a:t>Není-li buněčná imunita dostatečná, infekce se generalizuje</a:t>
            </a:r>
          </a:p>
          <a:p>
            <a:r>
              <a:rPr lang="cs-CZ" dirty="0" err="1"/>
              <a:t>mykobaktéria</a:t>
            </a:r>
            <a:r>
              <a:rPr lang="cs-CZ" dirty="0"/>
              <a:t> se množí v chladnějších tkáních: v kůži, v podkoží na obličeji, v nosních chrupavkách, v kostech prstů</a:t>
            </a:r>
          </a:p>
          <a:p>
            <a:r>
              <a:rPr lang="cs-CZ" dirty="0"/>
              <a:t>V jakém stupni se buněčná imunita rozvine, je podmíněno geneticky</a:t>
            </a:r>
          </a:p>
          <a:p>
            <a:endParaRPr lang="cs-CZ" dirty="0"/>
          </a:p>
        </p:txBody>
      </p:sp>
      <p:pic>
        <p:nvPicPr>
          <p:cNvPr id="60420" name="Picture 4" descr="e7443d634216f964c138ae04d5528980-grande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88913"/>
            <a:ext cx="2728913" cy="181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Lepromatózní</a:t>
            </a:r>
            <a:r>
              <a:rPr lang="cs-CZ" dirty="0"/>
              <a:t> forma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Inkubační doba minimálně 7 let</a:t>
            </a:r>
          </a:p>
          <a:p>
            <a:r>
              <a:rPr lang="cs-CZ" dirty="0" smtClean="0"/>
              <a:t>Mnohočetná </a:t>
            </a:r>
            <a:r>
              <a:rPr lang="cs-CZ" dirty="0"/>
              <a:t>ložiska splývají, mění se ve vředy s velkým obsahem mykobaktérií, vznikají deformace </a:t>
            </a:r>
          </a:p>
          <a:p>
            <a:r>
              <a:rPr lang="cs-CZ" dirty="0"/>
              <a:t>Vředy jsou i na nosní sliznici, v DÚ, postiženy jsou i vnitřní orgány</a:t>
            </a:r>
          </a:p>
          <a:p>
            <a:r>
              <a:rPr lang="cs-CZ" dirty="0"/>
              <a:t>Jedná se o maligní formu vysoce nakažlivou</a:t>
            </a:r>
          </a:p>
        </p:txBody>
      </p:sp>
      <p:pic>
        <p:nvPicPr>
          <p:cNvPr id="62469" name="Picture 5" descr="lepromatous_lepro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24" y="3789040"/>
            <a:ext cx="1841376" cy="27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průkaz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90963" cy="4419600"/>
          </a:xfrm>
        </p:spPr>
        <p:txBody>
          <a:bodyPr/>
          <a:lstStyle/>
          <a:p>
            <a:r>
              <a:rPr lang="cs-CZ"/>
              <a:t>Mikroskopie</a:t>
            </a:r>
          </a:p>
          <a:p>
            <a:endParaRPr lang="cs-CZ"/>
          </a:p>
          <a:p>
            <a:endParaRPr lang="cs-CZ"/>
          </a:p>
          <a:p>
            <a:endParaRPr lang="cs-CZ" sz="240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00"/>
            <a:ext cx="3890962" cy="4419600"/>
          </a:xfrm>
        </p:spPr>
        <p:txBody>
          <a:bodyPr/>
          <a:lstStyle/>
          <a:p>
            <a:r>
              <a:rPr lang="cs-CZ"/>
              <a:t>Leprominový kožní test </a:t>
            </a:r>
            <a:r>
              <a:rPr lang="cs-CZ" sz="2400"/>
              <a:t>(Mitsudova reakce)</a:t>
            </a:r>
          </a:p>
          <a:p>
            <a:endParaRPr lang="cs-CZ" sz="2400"/>
          </a:p>
          <a:p>
            <a:endParaRPr lang="cs-CZ" sz="2400"/>
          </a:p>
          <a:p>
            <a:pPr lvl="1"/>
            <a:r>
              <a:rPr lang="cs-CZ" sz="3000"/>
              <a:t>Je měřítkem stavu imunity u lepromatózní formy</a:t>
            </a:r>
          </a:p>
        </p:txBody>
      </p:sp>
      <p:pic>
        <p:nvPicPr>
          <p:cNvPr id="66564" name="Picture 4" descr="Mycobacterium_lep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517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Terapie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Tuberkuloidní forma</a:t>
            </a:r>
          </a:p>
          <a:p>
            <a:pPr lvl="1"/>
            <a:r>
              <a:rPr lang="cs-CZ"/>
              <a:t>Dapson a Rifampicin podobu 6 měsíců</a:t>
            </a:r>
          </a:p>
          <a:p>
            <a:endParaRPr lang="cs-CZ"/>
          </a:p>
          <a:p>
            <a:r>
              <a:rPr lang="cs-CZ"/>
              <a:t>Lepromatózní forma</a:t>
            </a:r>
          </a:p>
          <a:p>
            <a:pPr lvl="1"/>
            <a:r>
              <a:rPr lang="cs-CZ"/>
              <a:t>Trojkombinace léků 2 roky i více</a:t>
            </a:r>
          </a:p>
          <a:p>
            <a:pPr lvl="2"/>
            <a:r>
              <a:rPr lang="cs-CZ"/>
              <a:t>Dapson, Clofazamid nebo Ethionamid, Rifampicin</a:t>
            </a:r>
          </a:p>
          <a:p>
            <a:pPr lvl="1"/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err="1" smtClean="0"/>
              <a:t>Mykobakteria</a:t>
            </a:r>
            <a:r>
              <a:rPr lang="cs-CZ" sz="3800" dirty="0" smtClean="0"/>
              <a:t> </a:t>
            </a:r>
            <a:r>
              <a:rPr lang="cs-CZ" sz="3800" dirty="0"/>
              <a:t>– společné vlastnosti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/>
              <a:t>Morfologické</a:t>
            </a:r>
            <a:r>
              <a:rPr lang="cs-CZ" sz="2800" dirty="0"/>
              <a:t> – </a:t>
            </a:r>
            <a:r>
              <a:rPr lang="cs-CZ" sz="2400" dirty="0" smtClean="0"/>
              <a:t>vysoký obsah lipidů a vosků ve stěně, nelze </a:t>
            </a:r>
            <a:r>
              <a:rPr lang="cs-CZ" sz="2400" dirty="0"/>
              <a:t>je obarvit dle </a:t>
            </a:r>
            <a:r>
              <a:rPr lang="cs-CZ" sz="2400" dirty="0" err="1"/>
              <a:t>Grama</a:t>
            </a:r>
            <a:r>
              <a:rPr lang="cs-CZ" sz="2400" dirty="0"/>
              <a:t>, </a:t>
            </a:r>
            <a:r>
              <a:rPr lang="cs-CZ" sz="2400" u="sng" dirty="0" err="1"/>
              <a:t>acidorezistence</a:t>
            </a:r>
            <a:r>
              <a:rPr lang="cs-CZ" sz="2400" dirty="0"/>
              <a:t>, nepohyblivé, </a:t>
            </a:r>
            <a:r>
              <a:rPr lang="cs-CZ" sz="2400" dirty="0" err="1"/>
              <a:t>nesporulující</a:t>
            </a:r>
            <a:r>
              <a:rPr lang="cs-CZ" sz="2400" dirty="0"/>
              <a:t>, aerobní tyčinky</a:t>
            </a:r>
          </a:p>
          <a:p>
            <a:r>
              <a:rPr lang="cs-CZ" sz="2800" b="1" dirty="0"/>
              <a:t>Kultivační</a:t>
            </a:r>
            <a:r>
              <a:rPr lang="cs-CZ" sz="2400" dirty="0"/>
              <a:t> – </a:t>
            </a:r>
            <a:r>
              <a:rPr lang="cs-CZ" sz="2400" u="sng" dirty="0"/>
              <a:t>pomalý růst </a:t>
            </a:r>
            <a:r>
              <a:rPr lang="cs-CZ" sz="2400" dirty="0"/>
              <a:t>na </a:t>
            </a:r>
            <a:r>
              <a:rPr lang="cs-CZ" sz="2400" u="sng" dirty="0"/>
              <a:t>speciálních</a:t>
            </a:r>
            <a:r>
              <a:rPr lang="cs-CZ" sz="2400" dirty="0"/>
              <a:t> půdách</a:t>
            </a:r>
          </a:p>
          <a:p>
            <a:r>
              <a:rPr lang="cs-CZ" sz="2800" b="1" dirty="0"/>
              <a:t>Patogenní</a:t>
            </a:r>
            <a:r>
              <a:rPr lang="cs-CZ" sz="2400" dirty="0"/>
              <a:t> – </a:t>
            </a:r>
            <a:r>
              <a:rPr lang="cs-CZ" sz="2400" u="sng" dirty="0"/>
              <a:t>chronické infekce</a:t>
            </a:r>
            <a:r>
              <a:rPr lang="cs-CZ" sz="2400" u="sng" dirty="0" smtClean="0"/>
              <a:t>, intracelulární</a:t>
            </a:r>
            <a:r>
              <a:rPr lang="cs-CZ" sz="2400" dirty="0"/>
              <a:t>, kde podstatnou roli hraje reakce makroorganismu a buněčná imunita</a:t>
            </a:r>
          </a:p>
          <a:p>
            <a:r>
              <a:rPr lang="cs-CZ" sz="2800" b="1" dirty="0"/>
              <a:t>Terapeutické</a:t>
            </a:r>
            <a:r>
              <a:rPr lang="cs-CZ" sz="2400" dirty="0"/>
              <a:t> – citlivost na jiný typ antimikrobiálních </a:t>
            </a:r>
            <a:r>
              <a:rPr lang="cs-CZ" sz="2400" dirty="0" smtClean="0"/>
              <a:t>látek, </a:t>
            </a:r>
            <a:r>
              <a:rPr lang="cs-CZ" sz="2400" u="sng" dirty="0" err="1" smtClean="0"/>
              <a:t>antituberkulotika</a:t>
            </a:r>
            <a:endParaRPr lang="cs-CZ" sz="2400" u="sng" dirty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Aktivní imunizace se rutinně neprovádí</a:t>
            </a:r>
          </a:p>
          <a:p>
            <a:r>
              <a:rPr lang="cs-CZ" dirty="0"/>
              <a:t>Zjištěno, že BCG vakcína chrání 20% očkovaných proti nákaze </a:t>
            </a:r>
            <a:r>
              <a:rPr lang="cs-CZ" dirty="0" err="1"/>
              <a:t>malomocnestvím</a:t>
            </a:r>
            <a:endParaRPr lang="cs-CZ" dirty="0"/>
          </a:p>
          <a:p>
            <a:r>
              <a:rPr lang="cs-CZ" dirty="0"/>
              <a:t>Zkouší se kombinovaná </a:t>
            </a:r>
            <a:r>
              <a:rPr lang="cs-CZ" dirty="0" smtClean="0"/>
              <a:t>vakcína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memory_stick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9388"/>
            <a:ext cx="8905875" cy="66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Acidorezistence</a:t>
            </a:r>
            <a:endParaRPr 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90963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u="sng" dirty="0"/>
              <a:t>Barvení dle </a:t>
            </a:r>
            <a:r>
              <a:rPr lang="cs-CZ" sz="2000" b="1" u="sng" dirty="0" err="1" smtClean="0"/>
              <a:t>Ziehl-Neelsena</a:t>
            </a:r>
            <a:endParaRPr lang="cs-CZ" sz="2000" b="1" u="sng" dirty="0"/>
          </a:p>
          <a:p>
            <a:pPr lvl="1">
              <a:lnSpc>
                <a:spcPct val="90000"/>
              </a:lnSpc>
            </a:pPr>
            <a:r>
              <a:rPr lang="cs-CZ" sz="2000" dirty="0" err="1"/>
              <a:t>Karbolfuchsin</a:t>
            </a:r>
            <a:r>
              <a:rPr lang="cs-CZ" sz="2000" dirty="0"/>
              <a:t> za </a:t>
            </a:r>
            <a:r>
              <a:rPr lang="cs-CZ" sz="2000" dirty="0" smtClean="0"/>
              <a:t>horka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Kyselý </a:t>
            </a:r>
            <a:r>
              <a:rPr lang="cs-CZ" sz="2000" dirty="0"/>
              <a:t>alkohol (s HCL)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Dobarvení methylenovou modří nebo malachitovou zelení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červené tyčinky</a:t>
            </a:r>
          </a:p>
          <a:p>
            <a:pPr lvl="1">
              <a:lnSpc>
                <a:spcPct val="90000"/>
              </a:lnSpc>
            </a:pPr>
            <a:endParaRPr lang="cs-CZ" sz="2000" b="1" dirty="0"/>
          </a:p>
          <a:p>
            <a:pPr>
              <a:lnSpc>
                <a:spcPct val="90000"/>
              </a:lnSpc>
            </a:pPr>
            <a:r>
              <a:rPr lang="cs-CZ" sz="2000" b="1" u="sng" dirty="0"/>
              <a:t>Fluorescenční </a:t>
            </a:r>
            <a:r>
              <a:rPr lang="cs-CZ" sz="2000" b="1" u="sng" dirty="0" smtClean="0"/>
              <a:t>barvení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auramin O, </a:t>
            </a:r>
            <a:r>
              <a:rPr lang="cs-CZ" sz="2000" dirty="0" err="1" smtClean="0"/>
              <a:t>rhodamin</a:t>
            </a:r>
            <a:endParaRPr lang="cs-CZ" sz="2000" dirty="0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00"/>
            <a:ext cx="3890962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materiál                   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z kultivační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půdy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8436" name="Picture 4" descr="http://www.scientistsolutions.com/science-blog.aspx?ssipg=udisplayblog&amp;sid=05ca610e-6105-4c2e-974c-940e255bc482&amp;type=2008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12875"/>
            <a:ext cx="2232025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ordy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8638"/>
            <a:ext cx="2232025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36819"/>
            <a:ext cx="1954189" cy="156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Pomalý růst na speciálních půdách</a:t>
            </a:r>
            <a:endParaRPr lang="cs-CZ" sz="3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Pomalu rostoucí druhy</a:t>
            </a:r>
            <a:endParaRPr lang="cs-CZ" dirty="0"/>
          </a:p>
          <a:p>
            <a:pPr lvl="1"/>
            <a:r>
              <a:rPr lang="cs-CZ" dirty="0"/>
              <a:t>generační doba 18 – 30 hod, na půdách rostou (2) 3 – 6 týdnů (9)</a:t>
            </a:r>
          </a:p>
          <a:p>
            <a:r>
              <a:rPr lang="cs-CZ" b="1" dirty="0"/>
              <a:t>Rychle rostoucí druhy</a:t>
            </a:r>
          </a:p>
          <a:p>
            <a:pPr lvl="1"/>
            <a:r>
              <a:rPr lang="cs-CZ" dirty="0"/>
              <a:t>na půdách vyrostou do 1 týdne</a:t>
            </a:r>
          </a:p>
          <a:p>
            <a:r>
              <a:rPr lang="cs-CZ" b="1" dirty="0"/>
              <a:t>Nerostoucí in vitro</a:t>
            </a:r>
          </a:p>
          <a:p>
            <a:pPr lvl="1"/>
            <a:r>
              <a:rPr lang="cs-CZ" b="1" i="1" u="sng" dirty="0"/>
              <a:t>M. </a:t>
            </a:r>
            <a:r>
              <a:rPr lang="cs-CZ" b="1" i="1" u="sng" dirty="0" err="1" smtClean="0"/>
              <a:t>leprae</a:t>
            </a:r>
            <a:r>
              <a:rPr lang="cs-CZ" b="1" i="1" u="sng" dirty="0" smtClean="0"/>
              <a:t> </a:t>
            </a:r>
            <a:r>
              <a:rPr lang="cs-CZ" dirty="0" smtClean="0"/>
              <a:t>– generační doba 10 – 20 dní</a:t>
            </a:r>
            <a:endParaRPr lang="cs-CZ" dirty="0"/>
          </a:p>
          <a:p>
            <a:pPr lvl="1">
              <a:buFont typeface="Wingdings" pitchFamily="2" charset="2"/>
              <a:buNone/>
            </a:pPr>
            <a:endParaRPr lang="cs-CZ" b="1" u="sng" dirty="0"/>
          </a:p>
        </p:txBody>
      </p:sp>
      <p:pic>
        <p:nvPicPr>
          <p:cNvPr id="24580" name="Picture 4" descr="mycoba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314575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30.11.2020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louky">
  <a:themeElements>
    <a:clrScheme name="Oblouky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blou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louky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ouky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louky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louky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2457</TotalTime>
  <Words>2359</Words>
  <Application>Microsoft Office PowerPoint</Application>
  <PresentationFormat>Předvádění na obrazovce (4:3)</PresentationFormat>
  <Paragraphs>456</Paragraphs>
  <Slides>71</Slides>
  <Notes>0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7" baseType="lpstr">
      <vt:lpstr>Arial</vt:lpstr>
      <vt:lpstr>Arial Black</vt:lpstr>
      <vt:lpstr>Times New Roman</vt:lpstr>
      <vt:lpstr>Wingdings</vt:lpstr>
      <vt:lpstr>Oblouky</vt:lpstr>
      <vt:lpstr>Graf</vt:lpstr>
      <vt:lpstr>Mykobakteria</vt:lpstr>
      <vt:lpstr>Mykobakteria</vt:lpstr>
      <vt:lpstr>Rod Mycobacterium – &gt;50 druhů</vt:lpstr>
      <vt:lpstr>Rod Mycobacterium – &gt;50 druhů</vt:lpstr>
      <vt:lpstr>Rod Mycobacterium – &gt;50 druhů</vt:lpstr>
      <vt:lpstr>Mykobakteriózy</vt:lpstr>
      <vt:lpstr>Mykobakteria – společné vlastnosti</vt:lpstr>
      <vt:lpstr>Acidorezistence</vt:lpstr>
      <vt:lpstr>Pomalý růst na speciálních půdách</vt:lpstr>
      <vt:lpstr>Patogenita</vt:lpstr>
      <vt:lpstr>Rozdělení mykobakterií</vt:lpstr>
      <vt:lpstr>Pomalu rostoucí (3 – 6 týdnů) nonchromogenní, podmíněně patogenní</vt:lpstr>
      <vt:lpstr>Pomalu rostoucí (6 – 8 týdnů) nonchromogenní</vt:lpstr>
      <vt:lpstr>Pomalu rostoucí (3 – 6 týdnů) fotochromogenní</vt:lpstr>
      <vt:lpstr>Pomalu rostoucí (3 – 6 týdnů) skotochromogenní</vt:lpstr>
      <vt:lpstr>Rychle rostoucí mykobaktéria 48 hodin do 1 týdne</vt:lpstr>
      <vt:lpstr>Mycobacterium tuberculosis</vt:lpstr>
      <vt:lpstr>Incidence TBC v roce 2012 WHO</vt:lpstr>
      <vt:lpstr>Tuberkulóza</vt:lpstr>
      <vt:lpstr>Původce:  Mycobacterium tuberculosis</vt:lpstr>
      <vt:lpstr>Mycobacterium tuberculosis</vt:lpstr>
      <vt:lpstr>Vstupní brána infekce</vt:lpstr>
      <vt:lpstr>Patogeneze</vt:lpstr>
      <vt:lpstr>Primární komplex = primární ložisko  a odpovídající lymfatická uzlina</vt:lpstr>
      <vt:lpstr>Primární komplex</vt:lpstr>
      <vt:lpstr>Postprimární tuberkulóza</vt:lpstr>
      <vt:lpstr>Laboratorní průkaz</vt:lpstr>
      <vt:lpstr>Mikroskopie</vt:lpstr>
      <vt:lpstr>Mikroskopie</vt:lpstr>
      <vt:lpstr>Mikroskopie </vt:lpstr>
      <vt:lpstr>Kultivace</vt:lpstr>
      <vt:lpstr>Kultivace M. tuberculosis nejprve moření louhem sodným, poté neutralizace HCl</vt:lpstr>
      <vt:lpstr>Kultivace M. tuberculosis</vt:lpstr>
      <vt:lpstr>Identifikace</vt:lpstr>
      <vt:lpstr>Pokus na zvířeti – dnes obsolentní</vt:lpstr>
      <vt:lpstr>Rychlý průkaz</vt:lpstr>
      <vt:lpstr>Nebezpečí profesionální nákazy</vt:lpstr>
      <vt:lpstr>Tuberkulinový test (Mantoux)</vt:lpstr>
      <vt:lpstr>QuantiFeron (Interferon gamma release assays)</vt:lpstr>
      <vt:lpstr>QuantiFeron (Interferon gamma release assays)</vt:lpstr>
      <vt:lpstr>Terapie</vt:lpstr>
      <vt:lpstr>Epidemiologie</vt:lpstr>
      <vt:lpstr>Nemocnost v ČR  TBC</vt:lpstr>
      <vt:lpstr>Nemocnost v ČR TBC</vt:lpstr>
      <vt:lpstr>Epidemiologie</vt:lpstr>
      <vt:lpstr>Incidence TBC v roce 2012 WHO</vt:lpstr>
      <vt:lpstr>Koinfekce HIV a TBC, 2000 Václav Chmelík, JČU</vt:lpstr>
      <vt:lpstr>Multirezistentní mykobakteria, 2012</vt:lpstr>
      <vt:lpstr>Nemocnost v ČR  2013 TBC</vt:lpstr>
      <vt:lpstr>Nemocnost v ČR  2017 TBC</vt:lpstr>
      <vt:lpstr>Prevence</vt:lpstr>
      <vt:lpstr>Prevence</vt:lpstr>
      <vt:lpstr>Mycobacterium leprae</vt:lpstr>
      <vt:lpstr>Lepra - malomocenství</vt:lpstr>
      <vt:lpstr>Epidemiologie</vt:lpstr>
      <vt:lpstr> Norsko - 19. století – obrovský zdravotnický problém </vt:lpstr>
      <vt:lpstr>Bergen, Norsko</vt:lpstr>
      <vt:lpstr>Museum lepry, Bergen, Norsko</vt:lpstr>
      <vt:lpstr>Museum lepry, Bergen, Norsko</vt:lpstr>
      <vt:lpstr>Prevalence lepry, 2011</vt:lpstr>
      <vt:lpstr>Nové případy lepry, 2012</vt:lpstr>
      <vt:lpstr>Mycobacterium leprae</vt:lpstr>
      <vt:lpstr>Mycobacterium leprae</vt:lpstr>
      <vt:lpstr>Mycobacterium leprae</vt:lpstr>
      <vt:lpstr>Tuberkuloidní forma</vt:lpstr>
      <vt:lpstr>Prezentace aplikace PowerPoint</vt:lpstr>
      <vt:lpstr>Lepromatózní forma</vt:lpstr>
      <vt:lpstr>Laboratorní průkaz</vt:lpstr>
      <vt:lpstr>Terapie</vt:lpstr>
      <vt:lpstr>Prevence</vt:lpstr>
      <vt:lpstr>Děkuji za pozornost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Mykobaktérie</dc:title>
  <dc:creator>sevcikovaa</dc:creator>
  <cp:lastModifiedBy>Ševčíková Alena</cp:lastModifiedBy>
  <cp:revision>92</cp:revision>
  <dcterms:created xsi:type="dcterms:W3CDTF">2009-04-20T13:03:20Z</dcterms:created>
  <dcterms:modified xsi:type="dcterms:W3CDTF">2020-12-03T08:52:46Z</dcterms:modified>
</cp:coreProperties>
</file>