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1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  <p:sldId id="270" r:id="rId18"/>
    <p:sldId id="273" r:id="rId19"/>
    <p:sldId id="320" r:id="rId20"/>
    <p:sldId id="272" r:id="rId21"/>
    <p:sldId id="275" r:id="rId22"/>
    <p:sldId id="276" r:id="rId23"/>
    <p:sldId id="321" r:id="rId24"/>
    <p:sldId id="322" r:id="rId25"/>
    <p:sldId id="323" r:id="rId26"/>
    <p:sldId id="324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2" r:id="rId42"/>
    <p:sldId id="293" r:id="rId43"/>
    <p:sldId id="325" r:id="rId44"/>
    <p:sldId id="294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6" r:id="rId53"/>
    <p:sldId id="307" r:id="rId54"/>
    <p:sldId id="316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7" r:id="rId63"/>
    <p:sldId id="318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67" y="-10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DB2B5-3989-457C-8503-E30666C4EAF1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D9DC-7099-4A68-A171-162534F25A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7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16E73D-1976-4668-8454-B24F3E530A33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E8F4C8-391B-4654-8190-0BEF091CE1BB}" type="slidenum">
              <a:rPr lang="cs-CZ" altLang="cs-CZ" smtClean="0"/>
              <a:pPr/>
              <a:t>49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C6A9B2-D265-4C56-97AB-4766D10B0A60}" type="slidenum">
              <a:rPr lang="cs-CZ" altLang="cs-CZ" smtClean="0"/>
              <a:pPr/>
              <a:t>50</a:t>
            </a:fld>
            <a:endParaRPr lang="cs-CZ" alt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 dirty="0" smtClean="0"/>
              <a:t>Pohlcování a zabíjení cizorodých mikroorganismů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08F150-A54F-461A-B0BD-2E8145462CE0}" type="slidenum">
              <a:rPr lang="cs-CZ" altLang="cs-CZ" smtClean="0"/>
              <a:pPr/>
              <a:t>51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2FCE8D4-3BA4-41B0-BA7A-CC9C2CF05626}" type="slidenum">
              <a:rPr lang="cs-CZ" altLang="cs-CZ" smtClean="0"/>
              <a:pPr/>
              <a:t>52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D9DC-7099-4A68-A171-162534F25AC7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729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FD7768-0411-4870-A2EE-128F2D89C9E9}" type="slidenum">
              <a:rPr lang="cs-CZ" altLang="cs-CZ" smtClean="0"/>
              <a:pPr/>
              <a:t>56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48272B-2AA6-4859-B6BB-ECC0C4AF5AF6}" type="slidenum">
              <a:rPr lang="cs-CZ" altLang="cs-CZ" smtClean="0"/>
              <a:pPr/>
              <a:t>57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6D9021-6F03-41E6-A48C-939269BB25BF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DBDACC-118E-4D4A-8ABF-BEBEB702D663}" type="slidenum">
              <a:rPr lang="cs-CZ" altLang="cs-CZ" smtClean="0"/>
              <a:pPr eaLnBrk="1" hangingPunct="1"/>
              <a:t>20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D9DC-7099-4A68-A171-162534F25AC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6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Zábrana hemolýzy, </a:t>
            </a:r>
            <a:r>
              <a:rPr lang="cs-CZ" dirty="0" err="1" smtClean="0"/>
              <a:t>ery</a:t>
            </a:r>
            <a:r>
              <a:rPr lang="cs-CZ" dirty="0" smtClean="0"/>
              <a:t> beze změny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FD9DC-7099-4A68-A171-162534F25AC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873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116641-E136-4C01-B56E-8E5B3196D1CE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DC2436-AB2E-4F3D-9D37-39F96FF1605D}" type="slidenum">
              <a:rPr lang="cs-CZ" altLang="cs-CZ" smtClean="0"/>
              <a:pPr eaLnBrk="1" hangingPunct="1"/>
              <a:t>45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815788C-33F8-4A98-8A29-2BE9ACBC674C}" type="slidenum">
              <a:rPr lang="cs-CZ" altLang="cs-CZ" smtClean="0"/>
              <a:pPr/>
              <a:t>46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5D5A86-AE53-4A39-BFEE-7CCEDB1D5B4C}" type="slidenum">
              <a:rPr lang="cs-CZ" altLang="cs-CZ" smtClean="0"/>
              <a:pPr/>
              <a:t>48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DC037-11A1-40DF-91D3-F419853F786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4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5DB7-1AB8-4612-855D-3AC46C45D7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379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9CF5C7F-5746-4B8D-AB2D-390CFC038CC0}" type="datetimeFigureOut">
              <a:rPr lang="cs-CZ" smtClean="0"/>
              <a:t>05.10.2020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6ACD15-05C6-4744-83F5-39F071C1599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Obecná virologie, sérologické vyšetřovací metody, základy imunologie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4953000" cy="1752600"/>
          </a:xfrm>
        </p:spPr>
        <p:txBody>
          <a:bodyPr/>
          <a:lstStyle/>
          <a:p>
            <a:r>
              <a:rPr lang="cs-CZ" dirty="0" smtClean="0"/>
              <a:t>MUDr. Markéta </a:t>
            </a:r>
            <a:r>
              <a:rPr lang="cs-CZ" dirty="0" err="1" smtClean="0"/>
              <a:t>Hanslianová</a:t>
            </a:r>
            <a:endParaRPr lang="cs-CZ" dirty="0" smtClean="0"/>
          </a:p>
          <a:p>
            <a:r>
              <a:rPr lang="cs-CZ" dirty="0" smtClean="0"/>
              <a:t>Masarykova univerzita, </a:t>
            </a:r>
          </a:p>
          <a:p>
            <a:r>
              <a:rPr lang="cs-CZ" dirty="0" smtClean="0"/>
              <a:t>Katedra laboratorních metod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7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dirty="0" smtClean="0"/>
              <a:t>Kapsida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518525" cy="48688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800" dirty="0" smtClean="0"/>
              <a:t>sestavena z bílkovinných podjednotek neboli </a:t>
            </a:r>
            <a:r>
              <a:rPr lang="cs-CZ" altLang="cs-CZ" sz="2800" b="1" dirty="0" err="1" smtClean="0">
                <a:solidFill>
                  <a:srgbClr val="0066CC"/>
                </a:solidFill>
              </a:rPr>
              <a:t>protomer</a:t>
            </a:r>
            <a:r>
              <a:rPr lang="cs-CZ" altLang="cs-CZ" sz="2800" dirty="0" smtClean="0"/>
              <a:t> uspořádaných symetricky</a:t>
            </a:r>
          </a:p>
          <a:p>
            <a:pPr lvl="1">
              <a:lnSpc>
                <a:spcPct val="110000"/>
              </a:lnSpc>
              <a:buFont typeface="Arial" charset="0"/>
              <a:buChar char="-"/>
            </a:pPr>
            <a:r>
              <a:rPr lang="cs-CZ" altLang="cs-CZ" dirty="0" smtClean="0"/>
              <a:t>kapsida s </a:t>
            </a:r>
            <a:r>
              <a:rPr lang="cs-CZ" altLang="cs-CZ" u="sng" dirty="0" smtClean="0"/>
              <a:t>kubickou (</a:t>
            </a:r>
            <a:r>
              <a:rPr lang="cs-CZ" altLang="cs-CZ" u="sng" dirty="0" err="1" smtClean="0"/>
              <a:t>ikosaedrální</a:t>
            </a:r>
            <a:r>
              <a:rPr lang="cs-CZ" altLang="cs-CZ" u="sng" dirty="0" smtClean="0"/>
              <a:t>) symetrií</a:t>
            </a:r>
            <a:r>
              <a:rPr lang="cs-CZ" altLang="cs-CZ" dirty="0" smtClean="0"/>
              <a:t> – tvar dvacetistěnu (např. </a:t>
            </a:r>
            <a:r>
              <a:rPr lang="cs-CZ" altLang="cs-CZ" dirty="0" err="1" smtClean="0"/>
              <a:t>herpesviry</a:t>
            </a:r>
            <a:r>
              <a:rPr lang="cs-CZ" altLang="cs-CZ" dirty="0" smtClean="0"/>
              <a:t>, adenoviry)</a:t>
            </a:r>
          </a:p>
          <a:p>
            <a:pPr lvl="1">
              <a:lnSpc>
                <a:spcPct val="110000"/>
              </a:lnSpc>
              <a:buFont typeface="Arial" charset="0"/>
              <a:buChar char="-"/>
            </a:pPr>
            <a:r>
              <a:rPr lang="cs-CZ" altLang="cs-CZ" dirty="0" smtClean="0"/>
              <a:t>kapsida se </a:t>
            </a:r>
            <a:r>
              <a:rPr lang="cs-CZ" altLang="cs-CZ" u="sng" dirty="0" smtClean="0"/>
              <a:t>spirální (</a:t>
            </a:r>
            <a:r>
              <a:rPr lang="cs-CZ" altLang="cs-CZ" u="sng" dirty="0" err="1" smtClean="0"/>
              <a:t>helikální</a:t>
            </a:r>
            <a:r>
              <a:rPr lang="cs-CZ" altLang="cs-CZ" u="sng" dirty="0" smtClean="0"/>
              <a:t>) symetrií</a:t>
            </a:r>
            <a:r>
              <a:rPr lang="cs-CZ" altLang="cs-CZ" dirty="0" smtClean="0"/>
              <a:t> – tvar válce (např. </a:t>
            </a:r>
            <a:r>
              <a:rPr lang="cs-CZ" altLang="cs-CZ" dirty="0" err="1" smtClean="0"/>
              <a:t>orthomyxoviry</a:t>
            </a:r>
            <a:r>
              <a:rPr lang="cs-CZ" altLang="cs-CZ" dirty="0" smtClean="0"/>
              <a:t>)</a:t>
            </a:r>
          </a:p>
          <a:p>
            <a:pPr lvl="1">
              <a:lnSpc>
                <a:spcPct val="110000"/>
              </a:lnSpc>
              <a:buFont typeface="Arial" charset="0"/>
              <a:buChar char="-"/>
            </a:pPr>
            <a:r>
              <a:rPr lang="cs-CZ" altLang="cs-CZ" dirty="0" smtClean="0"/>
              <a:t>kapsida s </a:t>
            </a:r>
            <a:r>
              <a:rPr lang="cs-CZ" altLang="cs-CZ" u="sng" dirty="0" smtClean="0"/>
              <a:t>komplexní symetrií</a:t>
            </a:r>
            <a:r>
              <a:rPr lang="cs-CZ" altLang="cs-CZ" dirty="0" smtClean="0"/>
              <a:t> – např. bičíkaté fágy, </a:t>
            </a:r>
            <a:r>
              <a:rPr lang="cs-CZ" altLang="cs-CZ" dirty="0" err="1" smtClean="0"/>
              <a:t>poxviry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7625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380px-Vi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1847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2484438" y="981075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2"/>
                </a:solidFill>
              </a:rPr>
              <a:t>Neobalené viry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2484438" y="321310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CC0000"/>
                </a:solidFill>
              </a:rPr>
              <a:t>Obalené viry</a:t>
            </a: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900113" y="5876925"/>
            <a:ext cx="792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1 – kapsida, 2 – nukleoid, 3 – protomera, 4 – nukleokapsida, 5 – nukleokapsida s obalem, 6 – lipoproteinový obal, 7 - glykoproteiny</a:t>
            </a:r>
          </a:p>
        </p:txBody>
      </p:sp>
    </p:spTree>
    <p:extLst>
      <p:ext uri="{BB962C8B-B14F-4D97-AF65-F5344CB8AC3E}">
        <p14:creationId xmlns:p14="http://schemas.microsoft.com/office/powerpoint/2010/main" val="13447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AOMCHCAMBU042CA4FBZKKCAQ0B54ACAAOL4GOCAJCU2FUCACJZ95UCABD6KQBCAXLNUWCCAX3MU8CCAMZP1B9CAMYKAVKCAPBOASACAHUH9KNCAXQ2ONFCAEP67M8CAL6BYVXCAYVRDH4CADL1H5PCAOKDNL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221163"/>
            <a:ext cx="1873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73463"/>
            <a:ext cx="223361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SU13DCAOFL3C7CAY5N50OCABEBAS6CAFAEA35CASLXH9PCA8AP0ZKCAM04BE1CA1FKLTICAQ1YSN9CAKJKDKQCA4NMIYNCA2H38BICAHURMTUCAHNVDTRCA12PMHJCAYFFY10CAM3ABBPCAU23Y0XCA7BMOF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81075"/>
            <a:ext cx="180022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UDS4BCA7Z4ESZCAQ6U27MCAWYVI04CAGJX74HCASUP013CAMS0CJLCAOQG64ACA0VSXKKCA4WARS4CATMC32OCAZKQXQ1CAWI85CCCA1BK2U2CA6B2LN0CA7N4H2TCAYLD2O2CAJUUSIPCA1NCKCOCA731KC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92150"/>
            <a:ext cx="20161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VIOSGCAT9F9LOCAYIZU0JCAW1NRD6CAU2BY3PCASY3W5NCA2CONE6CA3G4RRZCACB42RNCAQXSL4UCAW3IDX2CAF67WNVCA2Y5JCQCAND9YP9CAGY3JD3CAY7CH5VCAXJ8FM9CARX6J3PCA7EKBMCCA2KVMW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1075"/>
            <a:ext cx="280828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2" descr="WETLTCAS5Z1P0CAUD56NDCABC28VVCADR4F9DCAASXIFYCA3HECG2CAHHPXCLCA949EF0CAGHRWERCA05OU6HCAFN3EXFCAFLOF4DCAV3RMJJCAR6UKOGCABLBY6ACA5WAQP3CAZY7NPICACYZAF1CAL9NVV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8702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4356100" y="616585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Komplexní symetrie</a:t>
            </a: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755650" y="404813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Kubická (ikosaedrální) symetrie</a:t>
            </a:r>
          </a:p>
        </p:txBody>
      </p:sp>
      <p:sp>
        <p:nvSpPr>
          <p:cNvPr id="14346" name="Text Box 16"/>
          <p:cNvSpPr txBox="1">
            <a:spLocks noChangeArrowheads="1"/>
          </p:cNvSpPr>
          <p:nvPr/>
        </p:nvSpPr>
        <p:spPr bwMode="auto">
          <a:xfrm>
            <a:off x="684213" y="29972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Spirální (helikální) symetrie</a:t>
            </a:r>
          </a:p>
        </p:txBody>
      </p:sp>
    </p:spTree>
    <p:extLst>
      <p:ext uri="{BB962C8B-B14F-4D97-AF65-F5344CB8AC3E}">
        <p14:creationId xmlns:p14="http://schemas.microsoft.com/office/powerpoint/2010/main" val="7381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1625" y="1847851"/>
            <a:ext cx="3341687" cy="44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1619250" y="1341438"/>
            <a:ext cx="6049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/>
              <a:t>Velikost virů: 20 nm (pikornaviry) – 300 nm (poxviry)</a:t>
            </a:r>
          </a:p>
        </p:txBody>
      </p:sp>
    </p:spTree>
    <p:extLst>
      <p:ext uri="{BB962C8B-B14F-4D97-AF65-F5344CB8AC3E}">
        <p14:creationId xmlns:p14="http://schemas.microsoft.com/office/powerpoint/2010/main" val="362514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dirty="0" smtClean="0"/>
              <a:t>Třídění virů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8507412" cy="452596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sz="2800" dirty="0" smtClean="0"/>
              <a:t>dle charakteru genomu: RNA viry, DNA viry</a:t>
            </a:r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dirty="0"/>
              <a:t>dle přítomnosti obalu: neobalené viry, obalené </a:t>
            </a:r>
            <a:r>
              <a:rPr lang="cs-CZ" altLang="cs-CZ" dirty="0" smtClean="0"/>
              <a:t>viry</a:t>
            </a:r>
            <a:endParaRPr lang="cs-CZ" altLang="cs-CZ" sz="2800" dirty="0" smtClean="0"/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sz="2800" dirty="0" smtClean="0"/>
              <a:t>dle symetrie kapsidy: viry s </a:t>
            </a:r>
            <a:r>
              <a:rPr lang="cs-CZ" altLang="cs-CZ" sz="2800" dirty="0" smtClean="0"/>
              <a:t>kubickou </a:t>
            </a:r>
            <a:r>
              <a:rPr lang="cs-CZ" altLang="cs-CZ" sz="2800" dirty="0" smtClean="0"/>
              <a:t>symetrií, </a:t>
            </a:r>
            <a:r>
              <a:rPr lang="cs-CZ" altLang="cs-CZ" sz="2800" dirty="0" smtClean="0"/>
              <a:t>spirální </a:t>
            </a:r>
            <a:r>
              <a:rPr lang="cs-CZ" altLang="cs-CZ" sz="2800" dirty="0" smtClean="0"/>
              <a:t>symetrií, komplexní symetrií</a:t>
            </a:r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dirty="0"/>
              <a:t>dle povahy hostitele: viry bakterií (bakteriofágy), kvasinek, prvoků, rostlin, hmyzu, </a:t>
            </a:r>
            <a:r>
              <a:rPr lang="cs-CZ" altLang="cs-CZ" dirty="0" smtClean="0"/>
              <a:t>obratlovců</a:t>
            </a:r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r>
              <a:rPr lang="cs-CZ" altLang="cs-CZ" dirty="0" smtClean="0"/>
              <a:t>Dle vyvolávaných syndromů (klinicko-epidemiologické rozdělení): respirační viry, </a:t>
            </a:r>
            <a:r>
              <a:rPr lang="cs-CZ" altLang="cs-CZ" dirty="0" err="1" smtClean="0"/>
              <a:t>neuroviry</a:t>
            </a:r>
            <a:r>
              <a:rPr lang="cs-CZ" altLang="cs-CZ" dirty="0" smtClean="0"/>
              <a:t>, exantematické viry…</a:t>
            </a:r>
            <a:endParaRPr lang="cs-CZ" altLang="cs-CZ" dirty="0"/>
          </a:p>
          <a:p>
            <a:pPr marL="609600" indent="-609600">
              <a:lnSpc>
                <a:spcPct val="110000"/>
              </a:lnSpc>
              <a:buFontTx/>
              <a:buAutoNum type="alphaLcParenR"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5198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dirty="0" smtClean="0"/>
              <a:t>Reprodukce virů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60575"/>
            <a:ext cx="8229600" cy="4525963"/>
          </a:xfrm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cs-CZ" altLang="cs-CZ" sz="2800" b="1" dirty="0" smtClean="0"/>
              <a:t>Adsorpce</a:t>
            </a:r>
            <a:r>
              <a:rPr lang="cs-CZ" altLang="cs-CZ" sz="2800" dirty="0" smtClean="0"/>
              <a:t> (přilnutí) na vnímavou buňku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dirty="0" smtClean="0"/>
              <a:t>Receptory na povrchu buněk, tkáňový tropismus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800" dirty="0" smtClean="0"/>
              <a:t>Vazba na buňky, ve kterých se viry nemnoží -erytrocyty- hemaglutinace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cs-CZ" altLang="cs-CZ" sz="2800" b="1" dirty="0" smtClean="0"/>
              <a:t>Penetrace</a:t>
            </a:r>
            <a:r>
              <a:rPr lang="cs-CZ" altLang="cs-CZ" sz="2800" dirty="0" smtClean="0"/>
              <a:t> (průnik) virionu do buňky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cs-CZ" altLang="cs-CZ" sz="2800" b="1" dirty="0" smtClean="0"/>
              <a:t>Rozbalení</a:t>
            </a:r>
            <a:r>
              <a:rPr lang="cs-CZ" altLang="cs-CZ" sz="2800" dirty="0" smtClean="0"/>
              <a:t> virionu- ztráta kapsidy a virového obalu-uvolnění nukleové kyseliny</a:t>
            </a:r>
          </a:p>
        </p:txBody>
      </p:sp>
    </p:spTree>
    <p:extLst>
      <p:ext uri="{BB962C8B-B14F-4D97-AF65-F5344CB8AC3E}">
        <p14:creationId xmlns:p14="http://schemas.microsoft.com/office/powerpoint/2010/main" val="2994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cs-CZ" altLang="cs-CZ" b="1" dirty="0"/>
              <a:t>Reprodukce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cs-CZ" altLang="cs-CZ" b="1" dirty="0"/>
              <a:t>Replikace</a:t>
            </a:r>
            <a:r>
              <a:rPr lang="cs-CZ" altLang="cs-CZ" dirty="0"/>
              <a:t> virového </a:t>
            </a:r>
            <a:r>
              <a:rPr lang="cs-CZ" altLang="cs-CZ" dirty="0" smtClean="0"/>
              <a:t>genomu- viru využije metabolismus hostitelské buňky k tvorbě virových bílkovin a NK</a:t>
            </a:r>
            <a:endParaRPr lang="cs-CZ" altLang="cs-CZ" b="1" dirty="0" smtClean="0"/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cs-CZ" altLang="cs-CZ" b="1" dirty="0" smtClean="0"/>
              <a:t>Maturace</a:t>
            </a:r>
            <a:r>
              <a:rPr lang="cs-CZ" altLang="cs-CZ" dirty="0" smtClean="0"/>
              <a:t> (dozrávání) virionů- organizace virových bílkovin kolem NK viru, tvorba kapsidy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cs-CZ" altLang="cs-CZ" b="1" dirty="0" smtClean="0"/>
              <a:t>Uvolnění</a:t>
            </a:r>
            <a:r>
              <a:rPr lang="cs-CZ" altLang="cs-CZ" dirty="0" smtClean="0"/>
              <a:t> </a:t>
            </a:r>
            <a:r>
              <a:rPr lang="cs-CZ" altLang="cs-CZ" dirty="0"/>
              <a:t>nových virionů z buňky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7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viralreplicati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052513"/>
            <a:ext cx="5195888" cy="5327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276600" y="105251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adsorpce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516688" y="162877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penetrace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7092950" y="2852738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replikace</a:t>
            </a: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11188" y="2781300"/>
            <a:ext cx="1366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transkripce</a:t>
            </a:r>
          </a:p>
        </p:txBody>
      </p:sp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755650" y="4292600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translace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3635375" y="5229225"/>
            <a:ext cx="1296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maturace</a:t>
            </a:r>
          </a:p>
        </p:txBody>
      </p:sp>
      <p:sp>
        <p:nvSpPr>
          <p:cNvPr id="17417" name="Text Box 12"/>
          <p:cNvSpPr txBox="1">
            <a:spLocks noChangeArrowheads="1"/>
          </p:cNvSpPr>
          <p:nvPr/>
        </p:nvSpPr>
        <p:spPr bwMode="auto">
          <a:xfrm>
            <a:off x="7235825" y="5876925"/>
            <a:ext cx="1150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/>
              <a:t>uvolnění</a:t>
            </a:r>
          </a:p>
        </p:txBody>
      </p:sp>
    </p:spTree>
    <p:extLst>
      <p:ext uri="{BB962C8B-B14F-4D97-AF65-F5344CB8AC3E}">
        <p14:creationId xmlns:p14="http://schemas.microsoft.com/office/powerpoint/2010/main" val="23953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1066800"/>
          </a:xfrm>
        </p:spPr>
        <p:txBody>
          <a:bodyPr/>
          <a:lstStyle/>
          <a:p>
            <a:r>
              <a:rPr lang="cs-CZ" b="1" dirty="0" smtClean="0"/>
              <a:t>Buněčné změny při virové infekci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Cytocidní</a:t>
            </a:r>
            <a:r>
              <a:rPr lang="cs-CZ" dirty="0" smtClean="0"/>
              <a:t> infekce- virová buňka odumírá ke konci cyklu množení viru; enteroviry (cytopatický efekt viru)</a:t>
            </a:r>
          </a:p>
          <a:p>
            <a:r>
              <a:rPr lang="cs-CZ" dirty="0" err="1" smtClean="0"/>
              <a:t>Necytocidní</a:t>
            </a:r>
            <a:r>
              <a:rPr lang="cs-CZ" dirty="0" smtClean="0"/>
              <a:t> infekce- virová NK se množí nezávisle, ale dostatečně pomalu a nenarušuje metabolismus hostitelské buňky; </a:t>
            </a:r>
            <a:r>
              <a:rPr lang="cs-CZ" dirty="0" err="1" smtClean="0"/>
              <a:t>herpesviry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12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cs-CZ" altLang="cs-CZ" b="1" dirty="0"/>
              <a:t>Průběh a formy virových nákaz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Vstupní brána infekce: respirační trakt, sliznice GIT, kůže a podkoží, sliznice urogenitálního traktu, spojivka</a:t>
            </a:r>
          </a:p>
          <a:p>
            <a:r>
              <a:rPr lang="cs-CZ" dirty="0" smtClean="0"/>
              <a:t>Šíření viru- z buňky do buňky, pasivní šíření krví, lymfou, mozkomíšním mokem, sekrety</a:t>
            </a:r>
          </a:p>
          <a:p>
            <a:r>
              <a:rPr lang="cs-CZ" dirty="0" smtClean="0"/>
              <a:t>Vylučování viru- viriony nebo infikované rozpadající se buňky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51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Dotazy k prezentaci: </a:t>
            </a:r>
          </a:p>
          <a:p>
            <a:endParaRPr lang="cs-CZ" dirty="0" smtClean="0"/>
          </a:p>
          <a:p>
            <a:r>
              <a:rPr lang="cs-CZ" dirty="0" smtClean="0"/>
              <a:t>109293@mail.muni.cz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8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dirty="0" smtClean="0"/>
              <a:t>Průběh a formy virových nákaz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82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dirty="0" smtClean="0"/>
              <a:t>infekce </a:t>
            </a:r>
            <a:r>
              <a:rPr lang="cs-CZ" altLang="cs-CZ" sz="2800" dirty="0" err="1" smtClean="0"/>
              <a:t>inaparentní</a:t>
            </a:r>
            <a:r>
              <a:rPr lang="cs-CZ" altLang="cs-CZ" sz="2800" dirty="0" smtClean="0"/>
              <a:t> (bezpříznaková)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infekce manifestní: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forma klinická – všechny typické příznaky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forma abortivní – jen některé příznaky</a:t>
            </a:r>
          </a:p>
          <a:p>
            <a:pPr lvl="1">
              <a:lnSpc>
                <a:spcPct val="80000"/>
              </a:lnSpc>
            </a:pPr>
            <a:r>
              <a:rPr lang="cs-CZ" altLang="cs-CZ" sz="2400" dirty="0" smtClean="0"/>
              <a:t>forma subklinická – nespecifické příznaky</a:t>
            </a:r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infekce lokální, systémová, generalizovaná</a:t>
            </a:r>
          </a:p>
          <a:p>
            <a:pPr>
              <a:lnSpc>
                <a:spcPct val="80000"/>
              </a:lnSpc>
            </a:pPr>
            <a:r>
              <a:rPr lang="cs-CZ" altLang="cs-CZ" sz="2800" dirty="0" smtClean="0"/>
              <a:t>infekce akutní, chronická: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cs-CZ" altLang="cs-CZ" sz="2800" dirty="0" smtClean="0"/>
              <a:t>infekce perzistentní - nejsou klinické příznaky, virus lze prokázat</a:t>
            </a:r>
          </a:p>
          <a:p>
            <a:pPr marL="109728" indent="0">
              <a:lnSpc>
                <a:spcPct val="80000"/>
              </a:lnSpc>
              <a:buNone/>
            </a:pPr>
            <a:r>
              <a:rPr lang="cs-CZ" altLang="cs-CZ" sz="2800" dirty="0" smtClean="0"/>
              <a:t>infekce latentní - nejsou klinické příznaky, virus nelze prokázat</a:t>
            </a:r>
          </a:p>
        </p:txBody>
      </p:sp>
    </p:spTree>
    <p:extLst>
      <p:ext uri="{BB962C8B-B14F-4D97-AF65-F5344CB8AC3E}">
        <p14:creationId xmlns:p14="http://schemas.microsoft.com/office/powerpoint/2010/main" val="12293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066800"/>
          </a:xfrm>
        </p:spPr>
        <p:txBody>
          <a:bodyPr/>
          <a:lstStyle/>
          <a:p>
            <a:r>
              <a:rPr lang="cs-CZ" b="1" dirty="0" smtClean="0"/>
              <a:t>Diagnostika virových infekcí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cs-CZ" dirty="0" smtClean="0"/>
              <a:t>Přímá- , mikroskopie, tkáňové kultury, průkaz antigenu, nebo nukleové kyseliny viru</a:t>
            </a:r>
          </a:p>
          <a:p>
            <a:pPr marL="624078" indent="-514350">
              <a:buFont typeface="+mj-lt"/>
              <a:buAutoNum type="arabicPeriod"/>
            </a:pPr>
            <a:endParaRPr lang="cs-CZ" dirty="0" smtClean="0"/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Nepřímá- průkaz protilátek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4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/>
              <a:t>Přímý průkaz viru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Mikroskopický průkaz- elektronový mikroskop</a:t>
            </a:r>
          </a:p>
          <a:p>
            <a:endParaRPr lang="cs-CZ" dirty="0" smtClean="0"/>
          </a:p>
          <a:p>
            <a:r>
              <a:rPr lang="cs-CZ" dirty="0" smtClean="0"/>
              <a:t>Izolace viru na tkáňových kulturách- pěstování viru na kulturách buněk (opičí ledviny)- cytopatický efekt</a:t>
            </a:r>
          </a:p>
          <a:p>
            <a:pPr marL="109728" indent="0">
              <a:buNone/>
            </a:pPr>
            <a:r>
              <a:rPr lang="cs-CZ" dirty="0" smtClean="0"/>
              <a:t>   Viry nelze pěstovat na běžných kultivačních   </a:t>
            </a:r>
          </a:p>
          <a:p>
            <a:pPr marL="109728" indent="0">
              <a:buNone/>
            </a:pPr>
            <a:r>
              <a:rPr lang="cs-CZ" dirty="0" smtClean="0"/>
              <a:t>   půdách!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5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>
                <a:solidFill>
                  <a:srgbClr val="424456"/>
                </a:solidFill>
              </a:rPr>
              <a:t>Přímý průkaz viru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Průkaz antigenu- imunofluorescence (respirační viry, herpetické viry), ELISA (</a:t>
            </a:r>
            <a:r>
              <a:rPr lang="cs-CZ" dirty="0" err="1" smtClean="0"/>
              <a:t>HBsAg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Průkaz nukleové kyseliny viru- PCR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PCR (</a:t>
            </a:r>
            <a:r>
              <a:rPr lang="cs-CZ" altLang="cs-CZ" sz="4000" b="1" dirty="0" err="1" smtClean="0"/>
              <a:t>Polymerase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Chain</a:t>
            </a:r>
            <a:r>
              <a:rPr lang="cs-CZ" altLang="cs-CZ" sz="4000" b="1" dirty="0" smtClean="0"/>
              <a:t> </a:t>
            </a:r>
            <a:r>
              <a:rPr lang="cs-CZ" altLang="cs-CZ" sz="4000" b="1" dirty="0" err="1" smtClean="0"/>
              <a:t>Reaction</a:t>
            </a:r>
            <a:r>
              <a:rPr lang="cs-CZ" altLang="cs-CZ" sz="4000" b="1" dirty="0" smtClean="0"/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229600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polymerázová řetězová reakce</a:t>
            </a:r>
          </a:p>
          <a:p>
            <a:pPr>
              <a:lnSpc>
                <a:spcPct val="110000"/>
              </a:lnSpc>
            </a:pPr>
            <a:r>
              <a:rPr lang="cs-CZ" altLang="cs-CZ" sz="2800" dirty="0" smtClean="0"/>
              <a:t>přímý průkaz NK virů (</a:t>
            </a:r>
            <a:r>
              <a:rPr lang="cs-CZ" altLang="cs-CZ" dirty="0" smtClean="0"/>
              <a:t>bakterií</a:t>
            </a:r>
            <a:r>
              <a:rPr lang="cs-CZ" altLang="cs-CZ" dirty="0"/>
              <a:t>, </a:t>
            </a:r>
            <a:r>
              <a:rPr lang="cs-CZ" altLang="cs-CZ" sz="2800" dirty="0" smtClean="0"/>
              <a:t>kvasinek, parazitů)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různé modifikace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u="sng" dirty="0" smtClean="0"/>
              <a:t>výhody:</a:t>
            </a:r>
            <a:r>
              <a:rPr lang="cs-CZ" altLang="cs-CZ" sz="2800" dirty="0" smtClean="0"/>
              <a:t> vysoká specificita, rychlost, ATB nejsou kontraindikací vyšetření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u="sng" dirty="0" smtClean="0"/>
              <a:t>nevýhody:</a:t>
            </a:r>
            <a:r>
              <a:rPr lang="cs-CZ" altLang="cs-CZ" sz="2800" dirty="0" smtClean="0"/>
              <a:t> vysoká cena, přístrojové vybavení, riziko kontaminace</a:t>
            </a:r>
          </a:p>
        </p:txBody>
      </p:sp>
    </p:spTree>
    <p:extLst>
      <p:ext uri="{BB962C8B-B14F-4D97-AF65-F5344CB8AC3E}">
        <p14:creationId xmlns:p14="http://schemas.microsoft.com/office/powerpoint/2010/main" val="411368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Princip PCR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opakované cykly tří jednoduchých reakcí: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denaturace </a:t>
            </a:r>
            <a:r>
              <a:rPr lang="cs-CZ" altLang="cs-CZ" dirty="0" err="1" smtClean="0">
                <a:solidFill>
                  <a:schemeClr val="tx1"/>
                </a:solidFill>
              </a:rPr>
              <a:t>dvojšroubovice</a:t>
            </a:r>
            <a:r>
              <a:rPr lang="cs-CZ" altLang="cs-CZ" dirty="0" smtClean="0">
                <a:solidFill>
                  <a:schemeClr val="tx1"/>
                </a:solidFill>
              </a:rPr>
              <a:t> hledané DNA na dvě izolovaná vlákna (94 °C)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err="1" smtClean="0">
                <a:solidFill>
                  <a:schemeClr val="tx1"/>
                </a:solidFill>
              </a:rPr>
              <a:t>annealing</a:t>
            </a:r>
            <a:r>
              <a:rPr lang="cs-CZ" altLang="cs-CZ" dirty="0" smtClean="0">
                <a:solidFill>
                  <a:schemeClr val="tx1"/>
                </a:solidFill>
              </a:rPr>
              <a:t> - připojení dvou krátkých syntetických nukleotidů (</a:t>
            </a:r>
            <a:r>
              <a:rPr lang="cs-CZ" altLang="cs-CZ" dirty="0" err="1" smtClean="0">
                <a:solidFill>
                  <a:schemeClr val="tx1"/>
                </a:solidFill>
              </a:rPr>
              <a:t>primery</a:t>
            </a:r>
            <a:r>
              <a:rPr lang="cs-CZ" altLang="cs-CZ" dirty="0" smtClean="0">
                <a:solidFill>
                  <a:schemeClr val="tx1"/>
                </a:solidFill>
              </a:rPr>
              <a:t>) na tato vlákna (54 – 65 °C)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>
                <a:solidFill>
                  <a:schemeClr val="tx1"/>
                </a:solidFill>
              </a:rPr>
              <a:t>prodlužování </a:t>
            </a:r>
            <a:r>
              <a:rPr lang="cs-CZ" altLang="cs-CZ" dirty="0" err="1" smtClean="0">
                <a:solidFill>
                  <a:schemeClr val="tx1"/>
                </a:solidFill>
              </a:rPr>
              <a:t>primerů</a:t>
            </a:r>
            <a:r>
              <a:rPr lang="cs-CZ" altLang="cs-CZ" dirty="0" smtClean="0">
                <a:solidFill>
                  <a:schemeClr val="tx1"/>
                </a:solidFill>
              </a:rPr>
              <a:t> v přítomnosti vhodných reakčních složek a enzymu </a:t>
            </a:r>
            <a:r>
              <a:rPr lang="cs-CZ" altLang="cs-CZ" i="1" dirty="0" err="1" smtClean="0">
                <a:solidFill>
                  <a:schemeClr val="tx1"/>
                </a:solidFill>
              </a:rPr>
              <a:t>Taq</a:t>
            </a:r>
            <a:r>
              <a:rPr lang="cs-CZ" altLang="cs-CZ" dirty="0" err="1" smtClean="0">
                <a:solidFill>
                  <a:schemeClr val="tx1"/>
                </a:solidFill>
              </a:rPr>
              <a:t>-polymerasy</a:t>
            </a:r>
            <a:r>
              <a:rPr lang="cs-CZ" altLang="cs-CZ" dirty="0" smtClean="0">
                <a:solidFill>
                  <a:schemeClr val="tx1"/>
                </a:solidFill>
              </a:rPr>
              <a:t> za vzniku dvou kopií hledané DNA (72 °C)</a:t>
            </a:r>
          </a:p>
        </p:txBody>
      </p:sp>
    </p:spTree>
    <p:extLst>
      <p:ext uri="{BB962C8B-B14F-4D97-AF65-F5344CB8AC3E}">
        <p14:creationId xmlns:p14="http://schemas.microsoft.com/office/powerpoint/2010/main" val="10076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209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3056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2916238" y="620713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>
                <a:solidFill>
                  <a:schemeClr val="tx2"/>
                </a:solidFill>
              </a:rPr>
              <a:t>PCR – LightCycler (Roche)</a:t>
            </a:r>
          </a:p>
        </p:txBody>
      </p:sp>
    </p:spTree>
    <p:extLst>
      <p:ext uri="{BB962C8B-B14F-4D97-AF65-F5344CB8AC3E}">
        <p14:creationId xmlns:p14="http://schemas.microsoft.com/office/powerpoint/2010/main" val="344586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Serologické reakce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371671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	</a:t>
            </a:r>
            <a:endParaRPr lang="cs-CZ" altLang="cs-CZ" sz="2800" dirty="0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411760" y="2564904"/>
            <a:ext cx="4038600" cy="387789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dirty="0" smtClean="0"/>
              <a:t>	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Nepřímý průkaz</a:t>
            </a:r>
          </a:p>
          <a:p>
            <a:pPr eaLnBrk="1" hangingPunct="1"/>
            <a:endParaRPr lang="cs-CZ" altLang="cs-CZ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dirty="0" smtClean="0"/>
              <a:t>průkaz protilátek</a:t>
            </a:r>
          </a:p>
        </p:txBody>
      </p:sp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2267744" y="2348880"/>
            <a:ext cx="4175125" cy="1871662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4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/>
          <a:lstStyle/>
          <a:p>
            <a:r>
              <a:rPr lang="cs-CZ" altLang="cs-CZ" b="1" dirty="0">
                <a:solidFill>
                  <a:srgbClr val="424456"/>
                </a:solidFill>
              </a:rPr>
              <a:t>Serologické reakce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mezi antigeny a protilátkami in vitro</a:t>
            </a:r>
          </a:p>
          <a:p>
            <a:endParaRPr lang="cs-CZ" dirty="0" smtClean="0"/>
          </a:p>
          <a:p>
            <a:r>
              <a:rPr lang="cs-CZ" dirty="0" smtClean="0"/>
              <a:t>Srážlivá krev, </a:t>
            </a:r>
            <a:r>
              <a:rPr lang="cs-CZ" dirty="0" err="1" smtClean="0"/>
              <a:t>likvor</a:t>
            </a:r>
            <a:r>
              <a:rPr lang="cs-CZ" dirty="0" smtClean="0"/>
              <a:t>, synoviální tekutina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4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Přehled serologických metod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5259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altLang="cs-CZ" sz="2800" smtClean="0"/>
              <a:t>Precipitace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800" smtClean="0"/>
              <a:t>Aglutinace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800" smtClean="0"/>
              <a:t>Komplement fixační reakce (KFR)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800" smtClean="0"/>
              <a:t>Neutralizace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altLang="cs-CZ" sz="2800" smtClean="0"/>
              <a:t>Reakce se značenými složkami: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cs-CZ" smtClean="0"/>
              <a:t>   		- imunofluorescence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cs-CZ" smtClean="0"/>
              <a:t>   		- enzymová imunoanalýza</a:t>
            </a:r>
          </a:p>
          <a:p>
            <a:pPr marL="990600" lvl="1" indent="-533400" eaLnBrk="1" hangingPunct="1">
              <a:buFontTx/>
              <a:buNone/>
            </a:pPr>
            <a:r>
              <a:rPr lang="cs-CZ" altLang="cs-CZ" smtClean="0"/>
              <a:t>   		- Western blot (imunoblot)</a:t>
            </a:r>
          </a:p>
          <a:p>
            <a:pPr marL="609600" indent="-609600" eaLnBrk="1" hangingPunct="1"/>
            <a:endParaRPr lang="cs-CZ" altLang="cs-CZ" sz="2800" smtClean="0"/>
          </a:p>
          <a:p>
            <a:pPr marL="609600" indent="-609600" eaLnBrk="1" hangingPunct="1"/>
            <a:endParaRPr lang="cs-CZ" altLang="cs-CZ" smtClean="0"/>
          </a:p>
          <a:p>
            <a:pPr marL="609600" indent="-609600"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935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b="1" dirty="0" smtClean="0"/>
              <a:t>Viry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 smtClean="0"/>
              <a:t>lat. </a:t>
            </a:r>
            <a:r>
              <a:rPr lang="cs-CZ" altLang="cs-CZ" sz="2800" i="1" dirty="0" smtClean="0"/>
              <a:t>virus</a:t>
            </a:r>
            <a:r>
              <a:rPr lang="cs-CZ" altLang="cs-CZ" sz="2800" dirty="0" smtClean="0"/>
              <a:t> – „šťáva, jed“, v lékařské terminologii „infekční činitel“</a:t>
            </a:r>
          </a:p>
          <a:p>
            <a:pPr eaLnBrk="1" hangingPunct="1"/>
            <a:r>
              <a:rPr lang="cs-CZ" altLang="cs-CZ" sz="2800" dirty="0" smtClean="0"/>
              <a:t>1676- Anton van </a:t>
            </a:r>
            <a:r>
              <a:rPr lang="cs-CZ" altLang="cs-CZ" sz="2800" dirty="0" err="1" smtClean="0"/>
              <a:t>Leeuwenhoek</a:t>
            </a:r>
            <a:r>
              <a:rPr lang="cs-CZ" altLang="cs-CZ" sz="2800" dirty="0" smtClean="0"/>
              <a:t>- první pozorování baktérií vlastnoručně vyrobeným mikroskopem</a:t>
            </a:r>
          </a:p>
          <a:p>
            <a:pPr eaLnBrk="1" hangingPunct="1"/>
            <a:r>
              <a:rPr lang="cs-CZ" altLang="cs-CZ" sz="2800" dirty="0" smtClean="0"/>
              <a:t>1879 – 1882: první pokusný přenos virového onemocnění- Adolf Mayer (mozaiková choroba tabáku), </a:t>
            </a:r>
          </a:p>
          <a:p>
            <a:pPr eaLnBrk="1" hangingPunct="1"/>
            <a:r>
              <a:rPr lang="cs-CZ" altLang="cs-CZ" sz="2800" dirty="0" smtClean="0"/>
              <a:t>Dimitrij </a:t>
            </a:r>
            <a:r>
              <a:rPr lang="cs-CZ" altLang="cs-CZ" sz="2800" dirty="0" err="1" smtClean="0"/>
              <a:t>Ivanovskij</a:t>
            </a:r>
            <a:r>
              <a:rPr lang="cs-CZ" altLang="cs-CZ" sz="2800" dirty="0" smtClean="0"/>
              <a:t>- filtrace viru</a:t>
            </a:r>
          </a:p>
          <a:p>
            <a:pPr eaLnBrk="1" hangingPunct="1"/>
            <a:r>
              <a:rPr lang="cs-CZ" altLang="cs-CZ" sz="2800" dirty="0" err="1" smtClean="0"/>
              <a:t>Beijerinck</a:t>
            </a:r>
            <a:r>
              <a:rPr lang="cs-CZ" altLang="cs-CZ" sz="2800" dirty="0" smtClean="0"/>
              <a:t>-použit termín virus</a:t>
            </a:r>
          </a:p>
        </p:txBody>
      </p:sp>
    </p:spTree>
    <p:extLst>
      <p:ext uri="{BB962C8B-B14F-4D97-AF65-F5344CB8AC3E}">
        <p14:creationId xmlns:p14="http://schemas.microsoft.com/office/powerpoint/2010/main" val="4282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Precipitace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432511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antigen koloidní povahy</a:t>
            </a:r>
          </a:p>
          <a:p>
            <a:pPr eaLnBrk="1" hangingPunct="1"/>
            <a:r>
              <a:rPr lang="cs-CZ" altLang="cs-CZ" sz="2800" dirty="0" smtClean="0"/>
              <a:t>precipitační neboli vločkovací testy na lues</a:t>
            </a:r>
          </a:p>
          <a:p>
            <a:pPr marL="109728" indent="0" eaLnBrk="1" hangingPunct="1">
              <a:buNone/>
            </a:pPr>
            <a:r>
              <a:rPr lang="cs-CZ" altLang="cs-CZ" sz="2800" dirty="0" smtClean="0"/>
              <a:t>   VDRL, RRR, RPR 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kardiolipin</a:t>
            </a:r>
            <a:r>
              <a:rPr lang="cs-CZ" altLang="cs-CZ" sz="2800" dirty="0" smtClean="0"/>
              <a:t> + protilátky v séru	      precipitace</a:t>
            </a:r>
          </a:p>
        </p:txBody>
      </p:sp>
      <p:pic>
        <p:nvPicPr>
          <p:cNvPr id="6148" name="Picture 4" descr="P528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3"/>
          <a:stretch>
            <a:fillRect/>
          </a:stretch>
        </p:blipFill>
        <p:spPr bwMode="auto">
          <a:xfrm>
            <a:off x="971550" y="4365625"/>
            <a:ext cx="280828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vdr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437063"/>
            <a:ext cx="2808287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5651500" y="3933056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0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Aglutinace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349500"/>
            <a:ext cx="8229600" cy="3889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antigen korpuskulární povahy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antigen + hledaná protilátka       viditelný shluk 						 (</a:t>
            </a:r>
            <a:r>
              <a:rPr lang="cs-CZ" altLang="cs-CZ" sz="2800" dirty="0" err="1" smtClean="0"/>
              <a:t>aglutinát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průkaz protilátek u salmonelózy (</a:t>
            </a:r>
            <a:r>
              <a:rPr lang="cs-CZ" altLang="cs-CZ" sz="2800" dirty="0" err="1" smtClean="0"/>
              <a:t>Widalova</a:t>
            </a:r>
            <a:r>
              <a:rPr lang="cs-CZ" altLang="cs-CZ" sz="2800" dirty="0" smtClean="0"/>
              <a:t> reakce), </a:t>
            </a:r>
            <a:r>
              <a:rPr lang="cs-CZ" altLang="cs-CZ" sz="2800" dirty="0" err="1" smtClean="0"/>
              <a:t>yersiniózy</a:t>
            </a:r>
            <a:r>
              <a:rPr lang="cs-CZ" altLang="cs-CZ" sz="2800" dirty="0" smtClean="0"/>
              <a:t>, listeriózy, tularémie</a:t>
            </a:r>
          </a:p>
          <a:p>
            <a:pPr>
              <a:lnSpc>
                <a:spcPct val="110000"/>
              </a:lnSpc>
            </a:pPr>
            <a:r>
              <a:rPr lang="cs-CZ" altLang="cs-CZ" dirty="0"/>
              <a:t>přímá, nepřímá (na nosičích</a:t>
            </a:r>
            <a:r>
              <a:rPr lang="cs-CZ" altLang="cs-CZ" dirty="0" smtClean="0"/>
              <a:t>)- antigen je navázán na povrch vhodné částice (pasivní hemaglutinace- TPHA)</a:t>
            </a:r>
            <a:endParaRPr lang="cs-CZ" altLang="cs-CZ" dirty="0"/>
          </a:p>
          <a:p>
            <a:pPr marL="109728" indent="0" eaLnBrk="1" hangingPunct="1">
              <a:lnSpc>
                <a:spcPct val="110000"/>
              </a:lnSpc>
              <a:buNone/>
            </a:pPr>
            <a:endParaRPr lang="cs-CZ" altLang="cs-CZ" sz="2800" dirty="0" smtClean="0"/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5561564" y="3140968"/>
            <a:ext cx="4333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1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Komplement fixační reakce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8002588" cy="4924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000" dirty="0" smtClean="0"/>
              <a:t>	</a:t>
            </a:r>
            <a:endParaRPr lang="cs-CZ" altLang="cs-CZ" sz="28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komplex antigen + hledaná protilátka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komplement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indikátorový neboli hemolytický systém (beraní erytrocyty senzibilizované králičí protilátkou)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cs-CZ" altLang="cs-CZ" sz="28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Char char="ü"/>
            </a:pPr>
            <a:endParaRPr lang="cs-CZ" altLang="cs-CZ" sz="24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000" dirty="0" smtClean="0"/>
              <a:t>	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zábrana hemolýzy		</a:t>
            </a:r>
            <a:r>
              <a:rPr lang="cs-CZ" altLang="cs-CZ" sz="2400" b="1" dirty="0" smtClean="0"/>
              <a:t>hemolýza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	pozitivní reakce		</a:t>
            </a:r>
            <a:r>
              <a:rPr lang="cs-CZ" altLang="cs-CZ" sz="2400" b="1" dirty="0" smtClean="0"/>
              <a:t>negativní reakce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2484438" y="4292600"/>
            <a:ext cx="1368425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356100" y="4292600"/>
            <a:ext cx="1223963" cy="790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8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f_test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5" b="3748"/>
          <a:stretch>
            <a:fillRect/>
          </a:stretch>
        </p:blipFill>
        <p:spPr>
          <a:xfrm>
            <a:off x="2411413" y="836613"/>
            <a:ext cx="4138612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555776" y="465083"/>
            <a:ext cx="345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/>
              <a:t>Komplement fixační reakce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403350" y="6092825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pozitivní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580063" y="6092825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negativní</a:t>
            </a:r>
          </a:p>
        </p:txBody>
      </p:sp>
    </p:spTree>
    <p:extLst>
      <p:ext uri="{BB962C8B-B14F-4D97-AF65-F5344CB8AC3E}">
        <p14:creationId xmlns:p14="http://schemas.microsoft.com/office/powerpoint/2010/main" val="10324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Neutralizační reakce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332038"/>
            <a:ext cx="8229600" cy="404971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protilátka brání biologickým účinkům antigenu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ASLO – průkaz </a:t>
            </a:r>
            <a:r>
              <a:rPr lang="cs-CZ" altLang="cs-CZ" sz="2800" dirty="0" err="1" smtClean="0"/>
              <a:t>antistreptolyzinu</a:t>
            </a:r>
            <a:r>
              <a:rPr lang="cs-CZ" altLang="cs-CZ" sz="2800" dirty="0" smtClean="0"/>
              <a:t> O</a:t>
            </a:r>
          </a:p>
          <a:p>
            <a:pPr eaLnBrk="1" hangingPunct="1">
              <a:lnSpc>
                <a:spcPct val="11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cs-CZ" altLang="cs-CZ" sz="2800" dirty="0" smtClean="0"/>
              <a:t>	   přítomnost ASLO ve vyšetřovaném séru</a:t>
            </a:r>
          </a:p>
          <a:p>
            <a:pPr eaLnBrk="1" hangingPunct="1">
              <a:lnSpc>
                <a:spcPct val="11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cs-CZ" altLang="cs-CZ" sz="2800" dirty="0" smtClean="0"/>
              <a:t>			      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zábrana hemolýzy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cs-CZ" altLang="cs-CZ" sz="2800" b="1" dirty="0" smtClean="0">
                <a:solidFill>
                  <a:srgbClr val="FF0000"/>
                </a:solidFill>
              </a:rPr>
              <a:t>			        pozitivní reakce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500563" y="4400550"/>
            <a:ext cx="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209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72723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Line 5"/>
          <p:cNvSpPr>
            <a:spLocks noChangeShapeType="1"/>
          </p:cNvSpPr>
          <p:nvPr/>
        </p:nvSpPr>
        <p:spPr bwMode="auto">
          <a:xfrm>
            <a:off x="1331913" y="2420938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1331913" y="5445125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1331913" y="4941888"/>
            <a:ext cx="5032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097840" y="747712"/>
            <a:ext cx="5642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/>
              <a:t>Neutralizační reakce - průkaz ASLO</a:t>
            </a:r>
          </a:p>
        </p:txBody>
      </p:sp>
    </p:spTree>
    <p:extLst>
      <p:ext uri="{BB962C8B-B14F-4D97-AF65-F5344CB8AC3E}">
        <p14:creationId xmlns:p14="http://schemas.microsoft.com/office/powerpoint/2010/main" val="32700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393" y="476672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Reakce se značenými složkami-Imunofluorescence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smtClean="0"/>
              <a:t>jedna složka značena fluorescenčním barvivem, průkaz pomocí fluorescenčního mikroskopu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u="sng" smtClean="0"/>
              <a:t>přímá</a:t>
            </a:r>
            <a:r>
              <a:rPr lang="cs-CZ" altLang="cs-CZ" sz="2800" smtClean="0"/>
              <a:t> – průkaz antigenu: </a:t>
            </a:r>
            <a:r>
              <a:rPr lang="cs-CZ" altLang="cs-CZ" sz="2800" i="1" smtClean="0"/>
              <a:t>T.pallidum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u="sng" smtClean="0"/>
              <a:t>nepřímá</a:t>
            </a:r>
            <a:r>
              <a:rPr lang="cs-CZ" altLang="cs-CZ" sz="2800" smtClean="0"/>
              <a:t> – průkaz protilátek: syfilis, anaplazmóza, HHV6</a:t>
            </a:r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  <p:pic>
        <p:nvPicPr>
          <p:cNvPr id="15364" name="Picture 4" descr="trepo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94175"/>
            <a:ext cx="36004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331913" y="5661025"/>
            <a:ext cx="35290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/>
              <a:t>Nepřímá imunofluorescence</a:t>
            </a:r>
          </a:p>
          <a:p>
            <a:r>
              <a:rPr lang="cs-CZ" altLang="cs-CZ" sz="2000"/>
              <a:t>- protilátky proti </a:t>
            </a:r>
            <a:r>
              <a:rPr lang="cs-CZ" altLang="cs-CZ" sz="2000" i="1"/>
              <a:t>T.pallidum</a:t>
            </a:r>
          </a:p>
        </p:txBody>
      </p:sp>
    </p:spTree>
    <p:extLst>
      <p:ext uri="{BB962C8B-B14F-4D97-AF65-F5344CB8AC3E}">
        <p14:creationId xmlns:p14="http://schemas.microsoft.com/office/powerpoint/2010/main" val="20309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424456"/>
                </a:solidFill>
              </a:rPr>
              <a:t>Reakce se značenými </a:t>
            </a:r>
            <a:r>
              <a:rPr lang="cs-CZ" altLang="cs-CZ" b="1" dirty="0" smtClean="0">
                <a:solidFill>
                  <a:srgbClr val="424456"/>
                </a:solidFill>
              </a:rPr>
              <a:t>složkami-e</a:t>
            </a:r>
            <a:r>
              <a:rPr lang="cs-CZ" altLang="cs-CZ" b="1" dirty="0" smtClean="0"/>
              <a:t>nzymová </a:t>
            </a:r>
            <a:r>
              <a:rPr lang="cs-CZ" altLang="cs-CZ" sz="4000" b="1" dirty="0" err="1" smtClean="0"/>
              <a:t>imunoanalýza</a:t>
            </a:r>
            <a:endParaRPr lang="cs-CZ" altLang="cs-CZ" sz="40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686800" cy="45259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cs-CZ" altLang="cs-CZ" sz="2800" dirty="0" smtClean="0"/>
              <a:t>jedna složka značena enzymem, který rozloží přidaný substrát za vzniku barevného produktu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800" dirty="0" smtClean="0"/>
              <a:t>Výsledek: barevná reakce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800" dirty="0" smtClean="0"/>
              <a:t>Hodnocení: měření absorbance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800" u="sng" dirty="0" smtClean="0"/>
              <a:t>ELISA</a:t>
            </a:r>
            <a:r>
              <a:rPr lang="cs-CZ" altLang="cs-CZ" sz="2800" dirty="0" smtClean="0"/>
              <a:t> (enzyme-</a:t>
            </a:r>
            <a:r>
              <a:rPr lang="cs-CZ" altLang="cs-CZ" sz="2800" dirty="0" err="1" smtClean="0"/>
              <a:t>linked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immunosorbent</a:t>
            </a:r>
            <a:r>
              <a:rPr lang="cs-CZ" altLang="cs-CZ" sz="2800" dirty="0" smtClean="0"/>
              <a:t> </a:t>
            </a:r>
            <a:r>
              <a:rPr lang="cs-CZ" altLang="cs-CZ" sz="2800" dirty="0" err="1" smtClean="0"/>
              <a:t>assay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800" dirty="0" smtClean="0"/>
              <a:t>průkaz antigenu: </a:t>
            </a:r>
            <a:r>
              <a:rPr lang="cs-CZ" altLang="cs-CZ" sz="2800" dirty="0" err="1" smtClean="0"/>
              <a:t>HBsAg</a:t>
            </a:r>
            <a:r>
              <a:rPr lang="cs-CZ" altLang="cs-CZ" sz="2800" dirty="0" smtClean="0"/>
              <a:t>, respirační viry, chlamydie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800" b="1" dirty="0" smtClean="0">
                <a:solidFill>
                  <a:srgbClr val="FF0000"/>
                </a:solidFill>
              </a:rPr>
              <a:t>průkaz protilátek: univerzální použití</a:t>
            </a:r>
          </a:p>
        </p:txBody>
      </p:sp>
    </p:spTree>
    <p:extLst>
      <p:ext uri="{BB962C8B-B14F-4D97-AF65-F5344CB8AC3E}">
        <p14:creationId xmlns:p14="http://schemas.microsoft.com/office/powerpoint/2010/main" val="23712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Princip metody ELISA</a:t>
            </a:r>
          </a:p>
        </p:txBody>
      </p:sp>
      <p:pic>
        <p:nvPicPr>
          <p:cNvPr id="17411" name="Picture 6" descr="elis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 b="32840"/>
          <a:stretch>
            <a:fillRect/>
          </a:stretch>
        </p:blipFill>
        <p:spPr bwMode="auto">
          <a:xfrm>
            <a:off x="1547664" y="2548063"/>
            <a:ext cx="5094436" cy="30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  <p:pic>
        <p:nvPicPr>
          <p:cNvPr id="18435" name="Picture 5" descr="Obráze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40322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P208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3960812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148065" y="1052513"/>
            <a:ext cx="36006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/>
              <a:t>ELISA – průkaz </a:t>
            </a:r>
            <a:r>
              <a:rPr lang="cs-CZ" altLang="cs-CZ" sz="2400" dirty="0" err="1"/>
              <a:t>HBsAg</a:t>
            </a:r>
            <a:endParaRPr lang="cs-CZ" altLang="cs-CZ" sz="2400" dirty="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79513" y="5373688"/>
            <a:ext cx="3816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dirty="0"/>
              <a:t>Souprava pro vyšetření metodou ELISA</a:t>
            </a:r>
          </a:p>
        </p:txBody>
      </p:sp>
    </p:spTree>
    <p:extLst>
      <p:ext uri="{BB962C8B-B14F-4D97-AF65-F5344CB8AC3E}">
        <p14:creationId xmlns:p14="http://schemas.microsoft.com/office/powerpoint/2010/main" val="20774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1898: první pokusný přenos živočišného viru (virus slintavky a kulhavky)</a:t>
            </a:r>
          </a:p>
          <a:p>
            <a:r>
              <a:rPr lang="cs-CZ" altLang="cs-CZ" dirty="0" smtClean="0"/>
              <a:t>1939: první </a:t>
            </a:r>
            <a:r>
              <a:rPr lang="cs-CZ" altLang="cs-CZ" dirty="0" err="1" smtClean="0"/>
              <a:t>elektronoptické</a:t>
            </a:r>
            <a:r>
              <a:rPr lang="cs-CZ" altLang="cs-CZ" dirty="0" smtClean="0"/>
              <a:t> snímky viru mozaikové choroby tabáku</a:t>
            </a:r>
          </a:p>
          <a:p>
            <a:r>
              <a:rPr lang="cs-CZ" altLang="cs-CZ" dirty="0" smtClean="0"/>
              <a:t>40. léta 20. století: mohutný rozvoj virologie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7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Reakce se značenými složkami -Western </a:t>
            </a:r>
            <a:r>
              <a:rPr lang="cs-CZ" altLang="cs-CZ" sz="4000" b="1" dirty="0" err="1" smtClean="0"/>
              <a:t>blot</a:t>
            </a:r>
            <a:endParaRPr lang="cs-CZ" altLang="cs-CZ" sz="4000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cs-CZ" altLang="cs-CZ" sz="2800" smtClean="0"/>
              <a:t>	Antigen rozdělený na jednotlivé polypeptidy dle molekulové hmotnosti na nitrocelulózovém pásku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rabicPeriod"/>
            </a:pPr>
            <a:r>
              <a:rPr lang="cs-CZ" altLang="cs-CZ" smtClean="0"/>
              <a:t>vazba hledaných protilátek ze séra na příslušné antigenní frakce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rabicPeriod"/>
            </a:pPr>
            <a:r>
              <a:rPr lang="cs-CZ" altLang="cs-CZ" smtClean="0"/>
              <a:t>přidání protilátky značené enzymem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rabicPeriod"/>
            </a:pPr>
            <a:r>
              <a:rPr lang="cs-CZ" altLang="cs-CZ" smtClean="0"/>
              <a:t>přidání substrátu</a:t>
            </a:r>
          </a:p>
          <a:p>
            <a:pPr marL="990600" lvl="1" indent="-533400" eaLnBrk="1" hangingPunct="1">
              <a:lnSpc>
                <a:spcPct val="110000"/>
              </a:lnSpc>
              <a:buFontTx/>
              <a:buAutoNum type="arabicPeriod"/>
            </a:pPr>
            <a:r>
              <a:rPr lang="cs-CZ" altLang="cs-CZ" smtClean="0"/>
              <a:t>výsledná reakce – barevný proužek</a:t>
            </a:r>
          </a:p>
        </p:txBody>
      </p:sp>
    </p:spTree>
    <p:extLst>
      <p:ext uri="{BB962C8B-B14F-4D97-AF65-F5344CB8AC3E}">
        <p14:creationId xmlns:p14="http://schemas.microsoft.com/office/powerpoint/2010/main" val="6278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P528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18217"/>
            <a:ext cx="504031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val 7"/>
          <p:cNvSpPr>
            <a:spLocks noChangeArrowheads="1"/>
          </p:cNvSpPr>
          <p:nvPr/>
        </p:nvSpPr>
        <p:spPr bwMode="auto">
          <a:xfrm>
            <a:off x="1763688" y="4005064"/>
            <a:ext cx="792162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1907704" y="5517232"/>
            <a:ext cx="792163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1902911" y="5772555"/>
            <a:ext cx="792163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2555850" y="1412776"/>
            <a:ext cx="4896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dirty="0"/>
              <a:t>Western </a:t>
            </a:r>
            <a:r>
              <a:rPr lang="cs-CZ" altLang="cs-CZ" sz="2400" dirty="0" err="1"/>
              <a:t>blot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T.pallidum</a:t>
            </a:r>
            <a:r>
              <a:rPr lang="cs-CZ" altLang="cs-CZ" sz="2400" dirty="0"/>
              <a:t> </a:t>
            </a:r>
            <a:r>
              <a:rPr lang="cs-CZ" altLang="cs-CZ" sz="2400" dirty="0" err="1"/>
              <a:t>IgG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671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Interpretace serologických výsledků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průkaz protilátek svědčí pro setkání s antigenem (kdy ?), k diagnóze infekce většinou nestačí</a:t>
            </a:r>
          </a:p>
          <a:p>
            <a:pPr eaLnBrk="1" hangingPunct="1"/>
            <a:endParaRPr lang="cs-CZ" altLang="cs-CZ" sz="2800" smtClean="0"/>
          </a:p>
          <a:p>
            <a:pPr eaLnBrk="1" hangingPunct="1"/>
            <a:r>
              <a:rPr lang="cs-CZ" altLang="cs-CZ" sz="2800" smtClean="0"/>
              <a:t>dynamika imunitní reakce:</a:t>
            </a:r>
          </a:p>
          <a:p>
            <a:pPr eaLnBrk="1" hangingPunct="1"/>
            <a:endParaRPr lang="cs-CZ" altLang="cs-CZ" sz="2800" smtClean="0"/>
          </a:p>
          <a:p>
            <a:pPr eaLnBrk="1" hangingPunct="1">
              <a:buFontTx/>
              <a:buNone/>
            </a:pPr>
            <a:r>
              <a:rPr lang="cs-CZ" altLang="cs-CZ" sz="2800" smtClean="0"/>
              <a:t>	setkání s antigenem                 průkaz protilátek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211638" y="4941888"/>
            <a:ext cx="1368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356100" y="454501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10 dní</a:t>
            </a:r>
          </a:p>
        </p:txBody>
      </p:sp>
    </p:spTree>
    <p:extLst>
      <p:ext uri="{BB962C8B-B14F-4D97-AF65-F5344CB8AC3E}">
        <p14:creationId xmlns:p14="http://schemas.microsoft.com/office/powerpoint/2010/main" val="17253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Serologický průkaz infekce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vyšetření dvou vzorků séra: akutní na začátku onemocnění, rekonvalescentní za 10 až 14 dní</a:t>
            </a:r>
          </a:p>
          <a:p>
            <a:pPr eaLnBrk="1" hangingPunct="1"/>
            <a:r>
              <a:rPr lang="cs-CZ" altLang="cs-CZ" sz="2800" smtClean="0"/>
              <a:t>průkazný nález: čtyřnásobný vzestup titru nebo serokonverze</a:t>
            </a:r>
          </a:p>
          <a:p>
            <a:pPr eaLnBrk="1" hangingPunct="1"/>
            <a:r>
              <a:rPr lang="cs-CZ" altLang="cs-CZ" sz="2800" smtClean="0"/>
              <a:t>vzorky nutno vyšetřit zaráz !</a:t>
            </a:r>
          </a:p>
          <a:p>
            <a:pPr eaLnBrk="1" hangingPunct="1"/>
            <a:endParaRPr lang="cs-CZ" altLang="cs-CZ" sz="28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	</a:t>
            </a:r>
            <a:r>
              <a:rPr lang="cs-CZ" altLang="cs-CZ" sz="2800" smtClean="0"/>
              <a:t>titr protilátek  =  nejvyšší ředění, v němž ještě došlo k prokazatelné serologické reakci</a:t>
            </a:r>
          </a:p>
        </p:txBody>
      </p:sp>
    </p:spTree>
    <p:extLst>
      <p:ext uri="{BB962C8B-B14F-4D97-AF65-F5344CB8AC3E}">
        <p14:creationId xmlns:p14="http://schemas.microsoft.com/office/powerpoint/2010/main" val="39316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620713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IgM</a:t>
            </a:r>
            <a:r>
              <a:rPr lang="cs-CZ" altLang="cs-CZ" sz="2800" smtClean="0"/>
              <a:t> – první protilátky, přetrvávají týden až několik měsíců, svědčí pro čerstvou infekci</a:t>
            </a:r>
          </a:p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IgA</a:t>
            </a:r>
            <a:r>
              <a:rPr lang="cs-CZ" altLang="cs-CZ" sz="2800" smtClean="0"/>
              <a:t> – přetrvávají o něco déle, svědčí pro čerstvou nebo nedávnou infekci</a:t>
            </a:r>
          </a:p>
          <a:p>
            <a:pPr eaLnBrk="1" hangingPunct="1"/>
            <a:r>
              <a:rPr lang="cs-CZ" altLang="cs-CZ" sz="2800" b="1" smtClean="0">
                <a:solidFill>
                  <a:schemeClr val="accent2"/>
                </a:solidFill>
              </a:rPr>
              <a:t>IgG</a:t>
            </a:r>
            <a:r>
              <a:rPr lang="cs-CZ" altLang="cs-CZ" sz="2800" smtClean="0"/>
              <a:t> – nejvyšší hladina měsíc po začátku onemocnění, mohou přetrvávat roky</a:t>
            </a:r>
          </a:p>
        </p:txBody>
      </p:sp>
      <p:pic>
        <p:nvPicPr>
          <p:cNvPr id="23556" name="Picture 4" descr="ab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b="16847"/>
          <a:stretch>
            <a:fillRect/>
          </a:stretch>
        </p:blipFill>
        <p:spPr bwMode="auto">
          <a:xfrm>
            <a:off x="4751388" y="3429000"/>
            <a:ext cx="439261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9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000" b="1" dirty="0" smtClean="0"/>
              <a:t>Prevence a terapie virových nákaz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8435975" cy="4525962"/>
          </a:xfrm>
        </p:spPr>
        <p:txBody>
          <a:bodyPr>
            <a:normAutofit/>
          </a:bodyPr>
          <a:lstStyle/>
          <a:p>
            <a:r>
              <a:rPr lang="cs-CZ" altLang="cs-CZ" dirty="0"/>
              <a:t>antivirová chemoterapeutika – </a:t>
            </a:r>
            <a:r>
              <a:rPr lang="cs-CZ" altLang="cs-CZ" dirty="0" err="1"/>
              <a:t>antiherpetika</a:t>
            </a:r>
            <a:r>
              <a:rPr lang="cs-CZ" altLang="cs-CZ" dirty="0"/>
              <a:t>, </a:t>
            </a:r>
            <a:r>
              <a:rPr lang="cs-CZ" altLang="cs-CZ" dirty="0" err="1"/>
              <a:t>antiretrovirotika</a:t>
            </a:r>
            <a:r>
              <a:rPr lang="cs-CZ" altLang="cs-CZ" dirty="0"/>
              <a:t>, protichřipková chemoterapeutika</a:t>
            </a:r>
          </a:p>
          <a:p>
            <a:r>
              <a:rPr lang="cs-CZ" altLang="cs-CZ" sz="2800" dirty="0" smtClean="0"/>
              <a:t>pasivní imunizace (podání imunoglobulinů) – </a:t>
            </a:r>
            <a:r>
              <a:rPr lang="cs-CZ" altLang="cs-CZ" sz="2800" dirty="0" err="1" smtClean="0"/>
              <a:t>antirabické</a:t>
            </a:r>
            <a:r>
              <a:rPr lang="cs-CZ" altLang="cs-CZ" sz="2800" dirty="0" smtClean="0"/>
              <a:t> sérum, profylaxe hepatitidy A </a:t>
            </a:r>
            <a:r>
              <a:rPr lang="cs-CZ" altLang="cs-CZ" sz="2800" dirty="0" err="1" smtClean="0"/>
              <a:t>a</a:t>
            </a:r>
            <a:r>
              <a:rPr lang="cs-CZ" altLang="cs-CZ" sz="2800" dirty="0" smtClean="0"/>
              <a:t> B, </a:t>
            </a:r>
            <a:r>
              <a:rPr lang="cs-CZ" altLang="cs-CZ" sz="2800" dirty="0" err="1" smtClean="0"/>
              <a:t>varicelly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cytomegalovirové</a:t>
            </a:r>
            <a:r>
              <a:rPr lang="cs-CZ" altLang="cs-CZ" sz="2800" dirty="0" smtClean="0"/>
              <a:t> infekce</a:t>
            </a:r>
          </a:p>
          <a:p>
            <a:r>
              <a:rPr lang="cs-CZ" altLang="cs-CZ" dirty="0"/>
              <a:t>aktivní imunizace (očkování)</a:t>
            </a:r>
          </a:p>
          <a:p>
            <a:pPr marL="109728" indent="0"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9420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Obrana proti infekci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u="sng" dirty="0" smtClean="0">
                <a:solidFill>
                  <a:srgbClr val="FF0000"/>
                </a:solidFill>
              </a:rPr>
              <a:t>nespecifická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(vrozená, přirozená)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proti mnoha různým patogenům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již při narození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působí okamžitě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probíhá vždy stejně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b="1" u="sng" dirty="0" smtClean="0">
                <a:solidFill>
                  <a:srgbClr val="FF0000"/>
                </a:solidFill>
              </a:rPr>
              <a:t>specifická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(získaná, adaptivní)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proti konkrétnímu patogenu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vyvíjí se postupně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nástup účinku pomalejší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cs-CZ" altLang="cs-CZ" sz="2800" dirty="0" smtClean="0"/>
              <a:t>při opakovaném kontaktu výraznější</a:t>
            </a:r>
          </a:p>
        </p:txBody>
      </p:sp>
    </p:spTree>
    <p:extLst>
      <p:ext uri="{BB962C8B-B14F-4D97-AF65-F5344CB8AC3E}">
        <p14:creationId xmlns:p14="http://schemas.microsoft.com/office/powerpoint/2010/main" val="274246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066800"/>
          </a:xfrm>
        </p:spPr>
        <p:txBody>
          <a:bodyPr/>
          <a:lstStyle/>
          <a:p>
            <a:r>
              <a:rPr lang="cs-CZ" b="1" dirty="0" smtClean="0"/>
              <a:t>Nespecifická imunita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cs-CZ" dirty="0" smtClean="0"/>
              <a:t>Bariéry vůči usazení a průniku mikrobů: kůže, ochranné reflexy, běžná mikroflóra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Vnitřní mechanismy nespecifické imunity (buněčné- fagocytóza, humorální- komplement, </a:t>
            </a:r>
            <a:r>
              <a:rPr lang="cs-CZ" dirty="0" err="1" smtClean="0"/>
              <a:t>cytokiny</a:t>
            </a:r>
            <a:r>
              <a:rPr lang="cs-CZ" dirty="0" smtClean="0"/>
              <a:t>)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Horečka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Zánět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06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Bariéry proti usazení a průniku mikrobů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u="sng" dirty="0" smtClean="0"/>
              <a:t>Kůže:</a:t>
            </a:r>
            <a:r>
              <a:rPr lang="cs-CZ" altLang="cs-CZ" sz="2800" dirty="0" smtClean="0"/>
              <a:t> pro mikroby neprostupná (výjimka leptospiry, </a:t>
            </a:r>
            <a:r>
              <a:rPr lang="cs-CZ" altLang="cs-CZ" sz="2800" dirty="0" err="1" smtClean="0"/>
              <a:t>papilomaviry</a:t>
            </a:r>
            <a:r>
              <a:rPr lang="cs-CZ" altLang="cs-CZ" sz="2800" dirty="0" smtClean="0"/>
              <a:t>, larvy parazitů)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u="sng" dirty="0" smtClean="0"/>
              <a:t>Sliznice:</a:t>
            </a:r>
            <a:r>
              <a:rPr lang="cs-CZ" altLang="cs-CZ" sz="2800" dirty="0" smtClean="0"/>
              <a:t> hlen, sliny, slzy, obměna buněk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u="sng" dirty="0" smtClean="0"/>
              <a:t>Ochranné funkce a reflexy:</a:t>
            </a:r>
            <a:r>
              <a:rPr lang="cs-CZ" altLang="cs-CZ" sz="2800" dirty="0" smtClean="0"/>
              <a:t> kýchání, kašel, zvracení, zrychlená střevní peristaltika, mrkání</a:t>
            </a:r>
          </a:p>
          <a:p>
            <a:pPr>
              <a:lnSpc>
                <a:spcPct val="110000"/>
              </a:lnSpc>
            </a:pPr>
            <a:r>
              <a:rPr lang="cs-CZ" altLang="cs-CZ" u="sng" dirty="0"/>
              <a:t>Normální mikroflóra:</a:t>
            </a:r>
            <a:r>
              <a:rPr lang="cs-CZ" altLang="cs-CZ" dirty="0"/>
              <a:t> brání usídlení patogenních </a:t>
            </a:r>
            <a:r>
              <a:rPr lang="cs-CZ" altLang="cs-CZ" dirty="0" smtClean="0"/>
              <a:t>mikrobů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604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42632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Vnitřní mechanismy nespecifické imunity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2636838"/>
            <a:ext cx="4038600" cy="4221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Buněčné</a:t>
            </a:r>
          </a:p>
          <a:p>
            <a:pPr eaLnBrk="1" hangingPunct="1"/>
            <a:endParaRPr lang="cs-CZ" altLang="cs-CZ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400" dirty="0" smtClean="0"/>
              <a:t>fagocyty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400" dirty="0" smtClean="0"/>
              <a:t>NK buňky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400" dirty="0" err="1" smtClean="0"/>
              <a:t>eosinofily</a:t>
            </a:r>
            <a:r>
              <a:rPr lang="cs-CZ" altLang="cs-CZ" sz="2400" dirty="0" smtClean="0"/>
              <a:t> …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2708920"/>
            <a:ext cx="4038600" cy="429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Humorální</a:t>
            </a:r>
          </a:p>
          <a:p>
            <a:pPr eaLnBrk="1" hangingPunct="1"/>
            <a:endParaRPr lang="cs-CZ" altLang="cs-CZ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400" dirty="0" smtClean="0"/>
              <a:t>komplementový systém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400" dirty="0" smtClean="0"/>
              <a:t>interferony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400" dirty="0" err="1" smtClean="0"/>
              <a:t>cytokiny</a:t>
            </a:r>
            <a:r>
              <a:rPr lang="cs-CZ" altLang="cs-CZ" sz="2400" dirty="0" smtClean="0"/>
              <a:t>, proteiny akutní fáze…</a:t>
            </a:r>
          </a:p>
        </p:txBody>
      </p:sp>
      <p:sp>
        <p:nvSpPr>
          <p:cNvPr id="6149" name="Line 7"/>
          <p:cNvSpPr>
            <a:spLocks noChangeShapeType="1"/>
          </p:cNvSpPr>
          <p:nvPr/>
        </p:nvSpPr>
        <p:spPr bwMode="auto">
          <a:xfrm flipH="1">
            <a:off x="2195513" y="1484313"/>
            <a:ext cx="1944687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>
            <a:off x="4356100" y="1484313"/>
            <a:ext cx="16557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5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168f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4032250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Virus_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3228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4824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Schéma viru mozaikové choroby tabáku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755650" y="620713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 err="1">
                <a:latin typeface="+mn-lt"/>
              </a:rPr>
              <a:t>Elektronoptický</a:t>
            </a:r>
            <a:r>
              <a:rPr lang="cs-CZ" altLang="cs-CZ" sz="2000" dirty="0">
                <a:latin typeface="+mn-lt"/>
              </a:rPr>
              <a:t> snímek viru mozaikové choroby tabáku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4932363" y="1557338"/>
            <a:ext cx="345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Mozaiková choroba tabáku</a:t>
            </a:r>
          </a:p>
        </p:txBody>
      </p:sp>
    </p:spTree>
    <p:extLst>
      <p:ext uri="{BB962C8B-B14F-4D97-AF65-F5344CB8AC3E}">
        <p14:creationId xmlns:p14="http://schemas.microsoft.com/office/powerpoint/2010/main" val="13328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7" y="404664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Fagocyty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smtClean="0"/>
              <a:t>Pohlcování a likvidace cizorodých částic</a:t>
            </a:r>
          </a:p>
          <a:p>
            <a:pPr eaLnBrk="1" hangingPunct="1"/>
            <a:r>
              <a:rPr lang="cs-CZ" altLang="cs-CZ" sz="2800" dirty="0" err="1" smtClean="0"/>
              <a:t>Neutrofily</a:t>
            </a:r>
            <a:r>
              <a:rPr lang="cs-CZ" altLang="cs-CZ" sz="2800" dirty="0" smtClean="0"/>
              <a:t> (</a:t>
            </a:r>
            <a:r>
              <a:rPr lang="cs-CZ" altLang="cs-CZ" sz="2800" dirty="0" err="1" smtClean="0"/>
              <a:t>polymorfonukleáry</a:t>
            </a:r>
            <a:r>
              <a:rPr lang="cs-CZ" altLang="cs-CZ" sz="2800" dirty="0" smtClean="0"/>
              <a:t>) – proti původcům hnisavých infekcí (většina bakterií)</a:t>
            </a:r>
          </a:p>
          <a:p>
            <a:r>
              <a:rPr lang="cs-CZ" altLang="cs-CZ" dirty="0"/>
              <a:t>Makrofágy – proti intracelulárně se množícím agens (intracelulární bakterie, viry)</a:t>
            </a:r>
          </a:p>
          <a:p>
            <a:pPr marL="109728" indent="0" eaLnBrk="1" hangingPunct="1">
              <a:buNone/>
            </a:pPr>
            <a:endParaRPr lang="cs-CZ" altLang="cs-CZ" sz="2800" dirty="0" smtClean="0"/>
          </a:p>
          <a:p>
            <a:pPr marL="109728" indent="0" eaLnBrk="1" hangingPunct="1">
              <a:buNone/>
            </a:pPr>
            <a:endParaRPr lang="cs-CZ" altLang="cs-CZ" dirty="0"/>
          </a:p>
        </p:txBody>
      </p:sp>
      <p:pic>
        <p:nvPicPr>
          <p:cNvPr id="7172" name="Picture 4" descr="Macroph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47" y="4505143"/>
            <a:ext cx="15843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70px-Neutroph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56" y="1124744"/>
            <a:ext cx="185243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70px-Monocy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82" y="4653136"/>
            <a:ext cx="20875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24075" y="609282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/>
              <a:t>monocyt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084888" y="6165850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/>
              <a:t>makrofág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876426" y="5115892"/>
            <a:ext cx="1800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372225" y="815193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 dirty="0" err="1"/>
              <a:t>neutrofil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691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Fagocytóza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772816"/>
            <a:ext cx="8229600" cy="4325112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dirty="0" smtClean="0"/>
              <a:t>1. </a:t>
            </a:r>
            <a:r>
              <a:rPr lang="cs-CZ" altLang="cs-CZ" sz="2400" u="sng" dirty="0" smtClean="0"/>
              <a:t>Chemotaxe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	pohyb fagocytů směrem k místu infekce; </a:t>
            </a:r>
            <a:r>
              <a:rPr lang="cs-CZ" altLang="cs-CZ" sz="2400" dirty="0" err="1" smtClean="0"/>
              <a:t>chemotaxiny</a:t>
            </a:r>
            <a:r>
              <a:rPr lang="cs-CZ" altLang="cs-CZ" sz="2400" dirty="0" smtClean="0"/>
              <a:t>: C5a, C3a, IL-8, bakteriální </a:t>
            </a:r>
            <a:r>
              <a:rPr lang="cs-CZ" altLang="cs-CZ" sz="2400" dirty="0" err="1" smtClean="0"/>
              <a:t>oligopeptidy</a:t>
            </a:r>
            <a:endParaRPr lang="cs-CZ" altLang="cs-CZ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2. </a:t>
            </a:r>
            <a:r>
              <a:rPr lang="cs-CZ" altLang="cs-CZ" sz="2400" u="sng" dirty="0" smtClean="0"/>
              <a:t>Adherence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	přichycení cizorodé látky na povrch fagocytů; fagocytární </a:t>
            </a:r>
            <a:r>
              <a:rPr lang="cs-CZ" altLang="cs-CZ" sz="2400" dirty="0" err="1" smtClean="0"/>
              <a:t>lektiny</a:t>
            </a:r>
            <a:r>
              <a:rPr lang="cs-CZ" altLang="cs-CZ" sz="2400" dirty="0" smtClean="0"/>
              <a:t>, nespecifické opsoniny (C3b), specifické opsoniny (protilátky)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3. </a:t>
            </a:r>
            <a:r>
              <a:rPr lang="cs-CZ" altLang="cs-CZ" sz="2400" u="sng" dirty="0" smtClean="0"/>
              <a:t>Vlastní pohlcení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	</a:t>
            </a:r>
            <a:r>
              <a:rPr lang="cs-CZ" altLang="cs-CZ" sz="2400" dirty="0" err="1" smtClean="0"/>
              <a:t>fagosom-fagolysozom</a:t>
            </a:r>
            <a:endParaRPr lang="cs-CZ" altLang="cs-CZ" sz="2400" dirty="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4. </a:t>
            </a:r>
            <a:r>
              <a:rPr lang="cs-CZ" altLang="cs-CZ" sz="2400" u="sng" dirty="0" smtClean="0"/>
              <a:t>Nitrobuněčné ničení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	enzymy, </a:t>
            </a:r>
            <a:r>
              <a:rPr lang="cs-CZ" altLang="cs-CZ" sz="2400" dirty="0" err="1" smtClean="0"/>
              <a:t>laktoferin</a:t>
            </a:r>
            <a:r>
              <a:rPr lang="cs-CZ" altLang="cs-CZ" sz="2400" dirty="0" smtClean="0"/>
              <a:t>, bazické proteiny, reaktivní kyslíkové metabolity</a:t>
            </a:r>
          </a:p>
        </p:txBody>
      </p:sp>
    </p:spTree>
    <p:extLst>
      <p:ext uri="{BB962C8B-B14F-4D97-AF65-F5344CB8AC3E}">
        <p14:creationId xmlns:p14="http://schemas.microsoft.com/office/powerpoint/2010/main" val="34029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smtClean="0"/>
              <a:t>Komplementový systém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229600" cy="4852987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cs-CZ" altLang="cs-CZ" sz="2800" dirty="0" smtClean="0"/>
              <a:t>systém bílkovin přítomných v krevním séru C1 – C9 (fragmenty a, b)</a:t>
            </a:r>
          </a:p>
          <a:p>
            <a:pPr>
              <a:lnSpc>
                <a:spcPct val="105000"/>
              </a:lnSpc>
            </a:pPr>
            <a:r>
              <a:rPr lang="cs-CZ" altLang="cs-CZ" dirty="0"/>
              <a:t>kaskádový jev – produkt jedné reakce katalyzuje další </a:t>
            </a:r>
            <a:r>
              <a:rPr lang="cs-CZ" altLang="cs-CZ" dirty="0" smtClean="0"/>
              <a:t>reakci</a:t>
            </a:r>
            <a:endParaRPr lang="cs-CZ" altLang="cs-CZ" sz="2800" dirty="0" smtClean="0"/>
          </a:p>
          <a:p>
            <a:pPr eaLnBrk="1" hangingPunct="1">
              <a:lnSpc>
                <a:spcPct val="105000"/>
              </a:lnSpc>
            </a:pPr>
            <a:r>
              <a:rPr lang="cs-CZ" altLang="cs-CZ" sz="2800" dirty="0" smtClean="0"/>
              <a:t>aktivace klasickou, alternativní a </a:t>
            </a:r>
            <a:r>
              <a:rPr lang="cs-CZ" altLang="cs-CZ" sz="2800" dirty="0" err="1" smtClean="0"/>
              <a:t>lektinovou</a:t>
            </a:r>
            <a:r>
              <a:rPr lang="cs-CZ" altLang="cs-CZ" sz="2800" dirty="0" smtClean="0"/>
              <a:t> drahou</a:t>
            </a:r>
          </a:p>
          <a:p>
            <a:pPr eaLnBrk="1" hangingPunct="1">
              <a:lnSpc>
                <a:spcPct val="105000"/>
              </a:lnSpc>
            </a:pPr>
            <a:r>
              <a:rPr lang="cs-CZ" altLang="cs-CZ" sz="2800" u="sng" dirty="0" smtClean="0"/>
              <a:t>Význam:</a:t>
            </a:r>
            <a:r>
              <a:rPr lang="cs-CZ" altLang="cs-CZ" sz="2800" dirty="0" smtClean="0"/>
              <a:t> chemotaxe (C5a, C3a), </a:t>
            </a:r>
            <a:r>
              <a:rPr lang="cs-CZ" altLang="cs-CZ" sz="2800" dirty="0" err="1" smtClean="0"/>
              <a:t>opsonizace</a:t>
            </a:r>
            <a:r>
              <a:rPr lang="cs-CZ" altLang="cs-CZ" sz="2800" dirty="0" smtClean="0"/>
              <a:t> (C3b), </a:t>
            </a:r>
            <a:r>
              <a:rPr lang="cs-CZ" altLang="cs-CZ" sz="2800" dirty="0" err="1" smtClean="0"/>
              <a:t>lýza</a:t>
            </a:r>
            <a:r>
              <a:rPr lang="cs-CZ" altLang="cs-CZ" sz="2800" dirty="0" smtClean="0"/>
              <a:t> buněk (membránový útočný komplex C56789)</a:t>
            </a:r>
          </a:p>
        </p:txBody>
      </p:sp>
    </p:spTree>
    <p:extLst>
      <p:ext uri="{BB962C8B-B14F-4D97-AF65-F5344CB8AC3E}">
        <p14:creationId xmlns:p14="http://schemas.microsoft.com/office/powerpoint/2010/main" val="28864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MSIM-Imunitni-system-obr17-180720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476250"/>
            <a:ext cx="6473825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Oval 6"/>
          <p:cNvSpPr>
            <a:spLocks noChangeArrowheads="1"/>
          </p:cNvSpPr>
          <p:nvPr/>
        </p:nvSpPr>
        <p:spPr bwMode="auto">
          <a:xfrm>
            <a:off x="4140200" y="2852738"/>
            <a:ext cx="792163" cy="504825"/>
          </a:xfrm>
          <a:prstGeom prst="ellips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8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88190" y="548680"/>
            <a:ext cx="8229600" cy="1066800"/>
          </a:xfrm>
        </p:spPr>
        <p:txBody>
          <a:bodyPr/>
          <a:lstStyle/>
          <a:p>
            <a:r>
              <a:rPr lang="cs-CZ" dirty="0" smtClean="0"/>
              <a:t>Mechanismy nespecifické imunity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Horečka: exogenní pyrogeny (mikrobiální produkty)                            endogenní pyrogeny (</a:t>
            </a:r>
            <a:r>
              <a:rPr lang="cs-CZ" dirty="0" err="1" smtClean="0"/>
              <a:t>interleukiny</a:t>
            </a:r>
            <a:r>
              <a:rPr lang="cs-CZ" dirty="0" smtClean="0"/>
              <a:t>, makrofágový zánětlivý protein)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Zánět 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771800" y="2924944"/>
            <a:ext cx="1728192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1115616" y="3861048"/>
            <a:ext cx="0" cy="86409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5" y="600486"/>
            <a:ext cx="8065590" cy="1008063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Specifická imunita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9241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Buněčná</a:t>
            </a:r>
          </a:p>
          <a:p>
            <a:pPr eaLnBrk="1" hangingPunct="1"/>
            <a:endParaRPr lang="cs-CZ" altLang="cs-CZ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dirty="0" smtClean="0"/>
              <a:t>T lymfocyty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9241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Humorální</a:t>
            </a:r>
          </a:p>
          <a:p>
            <a:pPr eaLnBrk="1" hangingPunct="1"/>
            <a:endParaRPr lang="cs-CZ" altLang="cs-CZ" sz="28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dirty="0" smtClean="0"/>
              <a:t>B lymfocyty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dirty="0" smtClean="0"/>
              <a:t>protilátky</a:t>
            </a:r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 flipH="1">
            <a:off x="2124075" y="1628775"/>
            <a:ext cx="194310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4572000" y="1628775"/>
            <a:ext cx="1800225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T lymfocyty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/>
              <a:t>kmenové buňky z kostní dřeně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dirty="0" smtClean="0"/>
              <a:t>T</a:t>
            </a:r>
            <a:r>
              <a:rPr lang="cs-CZ" altLang="cs-CZ" sz="2800" dirty="0" smtClean="0"/>
              <a:t> - dozrávání v </a:t>
            </a:r>
            <a:r>
              <a:rPr lang="cs-CZ" altLang="cs-CZ" b="1" dirty="0" err="1" smtClean="0">
                <a:solidFill>
                  <a:srgbClr val="FF0000"/>
                </a:solidFill>
              </a:rPr>
              <a:t>t</a:t>
            </a:r>
            <a:r>
              <a:rPr lang="cs-CZ" altLang="cs-CZ" dirty="0" err="1" smtClean="0"/>
              <a:t>hymu</a:t>
            </a:r>
            <a:endParaRPr lang="cs-CZ" altLang="cs-CZ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b="1" dirty="0" smtClean="0"/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u="sng" dirty="0" smtClean="0"/>
              <a:t>cytotoxické</a:t>
            </a:r>
            <a:r>
              <a:rPr lang="cs-CZ" altLang="cs-CZ" sz="2800" dirty="0" smtClean="0"/>
              <a:t> T buňky (</a:t>
            </a:r>
            <a:r>
              <a:rPr lang="cs-CZ" altLang="cs-CZ" sz="2800" dirty="0" err="1" smtClean="0"/>
              <a:t>Tc</a:t>
            </a:r>
            <a:r>
              <a:rPr lang="cs-CZ" altLang="cs-CZ" sz="2800" dirty="0" smtClean="0"/>
              <a:t>)</a:t>
            </a:r>
            <a:r>
              <a:rPr lang="cs-CZ" altLang="cs-CZ" sz="2400" dirty="0" smtClean="0"/>
              <a:t> – zabíjejí antigenně změněné buňky (buňky infikované viry)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u="sng" dirty="0" smtClean="0"/>
              <a:t>pomocné</a:t>
            </a:r>
            <a:r>
              <a:rPr lang="cs-CZ" altLang="cs-CZ" sz="2800" dirty="0" smtClean="0"/>
              <a:t> T buňky (</a:t>
            </a:r>
            <a:r>
              <a:rPr lang="cs-CZ" altLang="cs-CZ" sz="2800" dirty="0" err="1" smtClean="0"/>
              <a:t>Th</a:t>
            </a:r>
            <a:r>
              <a:rPr lang="cs-CZ" altLang="cs-CZ" sz="2800" dirty="0" smtClean="0"/>
              <a:t>)</a:t>
            </a:r>
            <a:r>
              <a:rPr lang="cs-CZ" altLang="cs-CZ" sz="2400" dirty="0" smtClean="0"/>
              <a:t> – produkují </a:t>
            </a:r>
            <a:r>
              <a:rPr lang="cs-CZ" altLang="cs-CZ" sz="2400" dirty="0" err="1" smtClean="0"/>
              <a:t>cytokiny</a:t>
            </a:r>
            <a:r>
              <a:rPr lang="cs-CZ" altLang="cs-CZ" sz="2400" dirty="0" smtClean="0"/>
              <a:t>, Th1 (aktivace makrofágů, intracelulární patogeny), Th2 (aktivace B buněk, extracelulární patogeny)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800" u="sng" dirty="0" smtClean="0"/>
              <a:t>supresorové</a:t>
            </a:r>
            <a:r>
              <a:rPr lang="cs-CZ" altLang="cs-CZ" sz="2800" dirty="0" smtClean="0"/>
              <a:t> T buňky (</a:t>
            </a:r>
            <a:r>
              <a:rPr lang="cs-CZ" altLang="cs-CZ" sz="2800" dirty="0" err="1" smtClean="0"/>
              <a:t>Ts</a:t>
            </a:r>
            <a:r>
              <a:rPr lang="cs-CZ" altLang="cs-CZ" sz="2800" dirty="0" smtClean="0"/>
              <a:t>)</a:t>
            </a:r>
            <a:r>
              <a:rPr lang="cs-CZ" altLang="cs-CZ" sz="2400" dirty="0" smtClean="0"/>
              <a:t> – tlumí imunitní reakci</a:t>
            </a:r>
          </a:p>
        </p:txBody>
      </p:sp>
      <p:sp>
        <p:nvSpPr>
          <p:cNvPr id="14340" name="Oval 6"/>
          <p:cNvSpPr>
            <a:spLocks noChangeArrowheads="1"/>
          </p:cNvSpPr>
          <p:nvPr/>
        </p:nvSpPr>
        <p:spPr bwMode="auto">
          <a:xfrm>
            <a:off x="827088" y="2708275"/>
            <a:ext cx="360362" cy="431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4341" name="Picture 7" descr="lymphoc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0" t="24200" r="28690" b="26129"/>
          <a:stretch>
            <a:fillRect/>
          </a:stretch>
        </p:blipFill>
        <p:spPr bwMode="auto">
          <a:xfrm>
            <a:off x="6227763" y="1125538"/>
            <a:ext cx="20161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39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332656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B lymfocyty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b="1" dirty="0" smtClean="0"/>
              <a:t>B</a:t>
            </a:r>
            <a:r>
              <a:rPr lang="cs-CZ" altLang="cs-CZ" sz="2800" dirty="0" smtClean="0"/>
              <a:t> – u ptáků dozrávání ve </a:t>
            </a:r>
            <a:r>
              <a:rPr lang="cs-CZ" altLang="cs-CZ" sz="2800" dirty="0" err="1" smtClean="0"/>
              <a:t>Fabriciově</a:t>
            </a:r>
            <a:r>
              <a:rPr lang="cs-CZ" altLang="cs-CZ" sz="2800" dirty="0" smtClean="0"/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</a:rPr>
              <a:t>b</a:t>
            </a:r>
            <a:r>
              <a:rPr lang="cs-CZ" altLang="cs-CZ" sz="2800" dirty="0" err="1" smtClean="0"/>
              <a:t>urse</a:t>
            </a:r>
            <a:r>
              <a:rPr lang="cs-CZ" altLang="cs-CZ" sz="2800" dirty="0" smtClean="0"/>
              <a:t>, u savců v kostní dřeni (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b</a:t>
            </a:r>
            <a:r>
              <a:rPr lang="cs-CZ" altLang="cs-CZ" sz="2800" dirty="0" smtClean="0"/>
              <a:t>one </a:t>
            </a:r>
            <a:r>
              <a:rPr lang="cs-CZ" altLang="cs-CZ" sz="2800" dirty="0" err="1" smtClean="0"/>
              <a:t>marrow</a:t>
            </a:r>
            <a:r>
              <a:rPr lang="cs-CZ" altLang="cs-CZ" sz="2800" dirty="0" smtClean="0"/>
              <a:t>)</a:t>
            </a:r>
          </a:p>
          <a:p>
            <a:pPr eaLnBrk="1" hangingPunct="1"/>
            <a:endParaRPr lang="cs-CZ" altLang="cs-CZ" sz="2800" dirty="0" smtClean="0"/>
          </a:p>
          <a:p>
            <a:pPr eaLnBrk="1" hangingPunct="1"/>
            <a:r>
              <a:rPr lang="cs-CZ" altLang="cs-CZ" sz="2800" dirty="0" smtClean="0"/>
              <a:t>lymfocyty B 	       plazmatické buňky</a:t>
            </a:r>
          </a:p>
          <a:p>
            <a:pPr eaLnBrk="1" hangingPunct="1"/>
            <a:endParaRPr lang="cs-CZ" altLang="cs-CZ" sz="2800" dirty="0" smtClean="0"/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		</a:t>
            </a:r>
          </a:p>
          <a:p>
            <a:pPr eaLnBrk="1" hangingPunct="1">
              <a:buFontTx/>
              <a:buNone/>
            </a:pPr>
            <a:r>
              <a:rPr lang="cs-CZ" altLang="cs-CZ" sz="2800" dirty="0" smtClean="0"/>
              <a:t>			 produkce protilátek(imunoglobulinů)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059113" y="3861048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831690" y="2312987"/>
            <a:ext cx="431800" cy="5048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15366" name="Picture 7" descr="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" y="4221088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 descr="Plasmacyt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28452" r="24428" b="5090"/>
          <a:stretch>
            <a:fillRect/>
          </a:stretch>
        </p:blipFill>
        <p:spPr bwMode="auto">
          <a:xfrm>
            <a:off x="7380312" y="2898385"/>
            <a:ext cx="15113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4736940" y="4201332"/>
            <a:ext cx="0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5369" name="Picture 11" descr="Ig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3" y="5497841"/>
            <a:ext cx="1181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smtClean="0"/>
              <a:t>Protilátky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imunoglobuliny schopné specificky se vázat na antigen</a:t>
            </a:r>
          </a:p>
          <a:p>
            <a:pPr eaLnBrk="1" hangingPunct="1"/>
            <a:r>
              <a:rPr lang="cs-CZ" altLang="cs-CZ" sz="2800" dirty="0" smtClean="0"/>
              <a:t>tvořeny plazmatickými buňkami (</a:t>
            </a:r>
            <a:r>
              <a:rPr lang="cs-CZ" altLang="cs-CZ" sz="2800" dirty="0" err="1" smtClean="0"/>
              <a:t>plazmocyty</a:t>
            </a:r>
            <a:r>
              <a:rPr lang="cs-CZ" altLang="cs-CZ" sz="2800" dirty="0" smtClean="0"/>
              <a:t>)</a:t>
            </a:r>
          </a:p>
          <a:p>
            <a:pPr eaLnBrk="1" hangingPunct="1"/>
            <a:r>
              <a:rPr lang="cs-CZ" altLang="cs-CZ" sz="2800" dirty="0" smtClean="0"/>
              <a:t>třídy imunoglobulinů: </a:t>
            </a:r>
            <a:r>
              <a:rPr lang="cs-CZ" altLang="cs-CZ" sz="2800" dirty="0" err="1" smtClean="0"/>
              <a:t>IgG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IgM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IgA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IgD</a:t>
            </a:r>
            <a:r>
              <a:rPr lang="cs-CZ" altLang="cs-CZ" sz="2800" dirty="0" smtClean="0"/>
              <a:t>, </a:t>
            </a:r>
            <a:r>
              <a:rPr lang="cs-CZ" altLang="cs-CZ" sz="2800" dirty="0" err="1" smtClean="0"/>
              <a:t>IgE</a:t>
            </a:r>
            <a:endParaRPr lang="cs-CZ" altLang="cs-CZ" sz="2800" dirty="0" smtClean="0"/>
          </a:p>
        </p:txBody>
      </p:sp>
      <p:pic>
        <p:nvPicPr>
          <p:cNvPr id="16388" name="Picture 6" descr="imunoglobuliny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916113"/>
            <a:ext cx="3754438" cy="3903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8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Význam protilátek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IgG</a:t>
            </a:r>
            <a:r>
              <a:rPr lang="cs-CZ" altLang="cs-CZ" sz="2800" smtClean="0"/>
              <a:t>: opsonizace, neutralizace toxinů a virů, aktivace komplementu klasickou drahou, přestup přes placentu</a:t>
            </a:r>
          </a:p>
          <a:p>
            <a:pPr eaLnBrk="1" hangingPunct="1"/>
            <a:r>
              <a:rPr lang="cs-CZ" altLang="cs-CZ" sz="2800" b="1" smtClean="0"/>
              <a:t>IgM</a:t>
            </a:r>
            <a:r>
              <a:rPr lang="cs-CZ" altLang="cs-CZ" sz="2800" smtClean="0"/>
              <a:t>: začátek imunitní reakce, aktivace komplementu klasickou drahou</a:t>
            </a:r>
          </a:p>
          <a:p>
            <a:pPr eaLnBrk="1" hangingPunct="1"/>
            <a:r>
              <a:rPr lang="cs-CZ" altLang="cs-CZ" sz="2800" b="1" smtClean="0"/>
              <a:t>IgA</a:t>
            </a:r>
            <a:r>
              <a:rPr lang="cs-CZ" altLang="cs-CZ" sz="2800" smtClean="0"/>
              <a:t>: slizniční imunita</a:t>
            </a:r>
          </a:p>
          <a:p>
            <a:pPr eaLnBrk="1" hangingPunct="1"/>
            <a:r>
              <a:rPr lang="cs-CZ" altLang="cs-CZ" sz="2800" b="1" smtClean="0"/>
              <a:t>IgE</a:t>
            </a:r>
            <a:r>
              <a:rPr lang="cs-CZ" altLang="cs-CZ" sz="2800" smtClean="0"/>
              <a:t>: ochrana proti parazitům</a:t>
            </a:r>
          </a:p>
          <a:p>
            <a:pPr eaLnBrk="1" hangingPunct="1"/>
            <a:r>
              <a:rPr lang="cs-CZ" altLang="cs-CZ" sz="2800" b="1" smtClean="0"/>
              <a:t>IgD</a:t>
            </a:r>
            <a:r>
              <a:rPr lang="cs-CZ" altLang="cs-CZ" sz="2800" smtClean="0"/>
              <a:t>: receptor B buněk pro příslušný antigen</a:t>
            </a:r>
          </a:p>
        </p:txBody>
      </p:sp>
    </p:spTree>
    <p:extLst>
      <p:ext uri="{BB962C8B-B14F-4D97-AF65-F5344CB8AC3E}">
        <p14:creationId xmlns:p14="http://schemas.microsoft.com/office/powerpoint/2010/main" val="2822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Povaha virů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viry nejsou organizovány jako buňky, ale jako částice (</a:t>
            </a:r>
            <a:r>
              <a:rPr lang="cs-CZ" altLang="cs-CZ" sz="2800" dirty="0" err="1" smtClean="0"/>
              <a:t>podbuněčné</a:t>
            </a:r>
            <a:r>
              <a:rPr lang="cs-CZ" altLang="cs-CZ" sz="2800" dirty="0" smtClean="0"/>
              <a:t> organismy)</a:t>
            </a:r>
          </a:p>
          <a:p>
            <a:pPr eaLnBrk="1" hangingPunct="1"/>
            <a:r>
              <a:rPr lang="cs-CZ" altLang="cs-CZ" sz="2800" dirty="0" smtClean="0"/>
              <a:t>obsahují jediný typ nukleové kyseliny: buď RNA nebo DNA</a:t>
            </a:r>
          </a:p>
          <a:p>
            <a:pPr eaLnBrk="1" hangingPunct="1"/>
            <a:r>
              <a:rPr lang="cs-CZ" altLang="cs-CZ" sz="2800" dirty="0" smtClean="0"/>
              <a:t>nemnoží se dělením, ale syntézou svých složek</a:t>
            </a:r>
          </a:p>
          <a:p>
            <a:pPr eaLnBrk="1" hangingPunct="1"/>
            <a:r>
              <a:rPr lang="cs-CZ" altLang="cs-CZ" sz="2800" dirty="0" smtClean="0"/>
              <a:t>syntéza je závislá na </a:t>
            </a:r>
            <a:r>
              <a:rPr lang="cs-CZ" altLang="cs-CZ" sz="2800" dirty="0" err="1" smtClean="0"/>
              <a:t>ribosomech</a:t>
            </a:r>
            <a:r>
              <a:rPr lang="cs-CZ" altLang="cs-CZ" sz="2800" dirty="0" smtClean="0"/>
              <a:t> hostitelské buňky</a:t>
            </a:r>
          </a:p>
        </p:txBody>
      </p:sp>
    </p:spTree>
    <p:extLst>
      <p:ext uri="{BB962C8B-B14F-4D97-AF65-F5344CB8AC3E}">
        <p14:creationId xmlns:p14="http://schemas.microsoft.com/office/powerpoint/2010/main" val="10577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b="1" dirty="0" smtClean="0"/>
              <a:t>Imunizace</a:t>
            </a:r>
            <a:br>
              <a:rPr lang="cs-CZ" altLang="cs-CZ" sz="4000" b="1" dirty="0" smtClean="0"/>
            </a:br>
            <a:r>
              <a:rPr lang="cs-CZ" altLang="cs-CZ" sz="4000" b="1" dirty="0" smtClean="0"/>
              <a:t/>
            </a:r>
            <a:br>
              <a:rPr lang="cs-CZ" altLang="cs-CZ" sz="4000" b="1" dirty="0" smtClean="0"/>
            </a:br>
            <a:r>
              <a:rPr lang="cs-CZ" altLang="cs-CZ" sz="2800" dirty="0" smtClean="0"/>
              <a:t>= proces vedoucí ke vzniku imunity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3157538"/>
            <a:ext cx="4038600" cy="3700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přirozená</a:t>
            </a:r>
          </a:p>
          <a:p>
            <a:pPr eaLnBrk="1" hangingPunct="1"/>
            <a:endParaRPr lang="cs-CZ" altLang="cs-CZ" b="1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cs-CZ" altLang="cs-CZ" dirty="0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3213100"/>
            <a:ext cx="4038600" cy="3413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cs-CZ" altLang="cs-CZ" b="1" dirty="0" smtClean="0">
                <a:solidFill>
                  <a:srgbClr val="FF0000"/>
                </a:solidFill>
              </a:rPr>
              <a:t>		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umělá</a:t>
            </a:r>
          </a:p>
          <a:p>
            <a:pPr eaLnBrk="1" hangingPunct="1"/>
            <a:endParaRPr lang="cs-CZ" altLang="cs-CZ" b="1" dirty="0" smtClean="0">
              <a:solidFill>
                <a:srgbClr val="FF0000"/>
              </a:solidFill>
            </a:endParaRPr>
          </a:p>
        </p:txBody>
      </p:sp>
      <p:sp>
        <p:nvSpPr>
          <p:cNvPr id="20485" name="Line 7"/>
          <p:cNvSpPr>
            <a:spLocks noChangeShapeType="1"/>
          </p:cNvSpPr>
          <p:nvPr/>
        </p:nvSpPr>
        <p:spPr bwMode="auto">
          <a:xfrm>
            <a:off x="4481513" y="2347913"/>
            <a:ext cx="1800225" cy="1296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 flipH="1">
            <a:off x="1979613" y="2347913"/>
            <a:ext cx="1873250" cy="1225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5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immunity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989138"/>
            <a:ext cx="3810000" cy="341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539750" y="908050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/>
              <a:t>Imunizace přirozená aktivní – po infekci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651500" y="908050"/>
            <a:ext cx="3097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/>
              <a:t>Imunizace přirozená pasivní – transplacentární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468313" y="5661025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/>
              <a:t>Imunizace umělá aktivní – po očkování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867400" y="5661025"/>
            <a:ext cx="2952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800"/>
              <a:t>Imunizace umělá pasivní – po podání imunoglobulinu</a:t>
            </a:r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2051050" y="1484313"/>
            <a:ext cx="1081088" cy="865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 flipH="1">
            <a:off x="6156325" y="1628775"/>
            <a:ext cx="1223963" cy="7921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 flipV="1">
            <a:off x="1835150" y="5013325"/>
            <a:ext cx="1441450" cy="5762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14" name="Line 14"/>
          <p:cNvSpPr>
            <a:spLocks noChangeShapeType="1"/>
          </p:cNvSpPr>
          <p:nvPr/>
        </p:nvSpPr>
        <p:spPr bwMode="auto">
          <a:xfrm flipH="1" flipV="1">
            <a:off x="5940425" y="4941888"/>
            <a:ext cx="1511300" cy="6477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3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cs-CZ" dirty="0" smtClean="0"/>
              <a:t>Imunizace aktivní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Vakcíny: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Živé oslabené (TBC)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Inaktivované (</a:t>
            </a:r>
            <a:r>
              <a:rPr lang="cs-CZ" dirty="0" err="1" smtClean="0"/>
              <a:t>celobuněčné</a:t>
            </a:r>
            <a:r>
              <a:rPr lang="cs-CZ" dirty="0" smtClean="0"/>
              <a:t>, </a:t>
            </a:r>
            <a:r>
              <a:rPr lang="cs-CZ" dirty="0" err="1" smtClean="0"/>
              <a:t>subjednotkové</a:t>
            </a:r>
            <a:r>
              <a:rPr lang="cs-CZ" dirty="0" smtClean="0"/>
              <a:t>, polysacharidové, anatoxiny)</a:t>
            </a:r>
          </a:p>
          <a:p>
            <a:pPr marL="624078" indent="-514350">
              <a:buFont typeface="+mj-lt"/>
              <a:buAutoNum type="arabicPeriod"/>
            </a:pPr>
            <a:r>
              <a:rPr lang="cs-CZ" dirty="0" smtClean="0"/>
              <a:t>Rekombinantní (VHB)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Dotazy k prezentaci: </a:t>
            </a:r>
          </a:p>
          <a:p>
            <a:endParaRPr lang="cs-CZ" dirty="0" smtClean="0"/>
          </a:p>
          <a:p>
            <a:r>
              <a:rPr lang="cs-CZ" dirty="0" smtClean="0"/>
              <a:t>109293@mail.muni.cz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6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 smtClean="0"/>
              <a:t>Stavba virionu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800" b="1" dirty="0" smtClean="0">
                <a:solidFill>
                  <a:srgbClr val="0066CC"/>
                </a:solidFill>
              </a:rPr>
              <a:t>virion</a:t>
            </a:r>
            <a:r>
              <a:rPr lang="cs-CZ" altLang="cs-CZ" sz="2800" dirty="0" smtClean="0"/>
              <a:t> = virová částice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-"/>
            </a:pPr>
            <a:r>
              <a:rPr lang="cs-CZ" altLang="cs-CZ" u="sng" dirty="0" smtClean="0"/>
              <a:t>vnitřní část</a:t>
            </a:r>
            <a:r>
              <a:rPr lang="cs-CZ" altLang="cs-CZ" dirty="0" smtClean="0"/>
              <a:t> – </a:t>
            </a:r>
            <a:r>
              <a:rPr lang="cs-CZ" altLang="cs-CZ" b="1" dirty="0" smtClean="0">
                <a:solidFill>
                  <a:srgbClr val="0066CC"/>
                </a:solidFill>
              </a:rPr>
              <a:t>dřeň</a:t>
            </a:r>
            <a:r>
              <a:rPr lang="cs-CZ" altLang="cs-CZ" dirty="0" smtClean="0"/>
              <a:t> neboli </a:t>
            </a:r>
            <a:r>
              <a:rPr lang="cs-CZ" altLang="cs-CZ" b="1" dirty="0" smtClean="0">
                <a:solidFill>
                  <a:srgbClr val="0066CC"/>
                </a:solidFill>
              </a:rPr>
              <a:t>nukleoid</a:t>
            </a:r>
            <a:r>
              <a:rPr lang="cs-CZ" altLang="cs-CZ" dirty="0" smtClean="0"/>
              <a:t> obsahuje nukleovou kyselinu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-"/>
            </a:pPr>
            <a:r>
              <a:rPr lang="cs-CZ" altLang="cs-CZ" u="sng" dirty="0" smtClean="0"/>
              <a:t>zevní část</a:t>
            </a:r>
            <a:r>
              <a:rPr lang="cs-CZ" altLang="cs-CZ" dirty="0" smtClean="0"/>
              <a:t> – </a:t>
            </a:r>
            <a:r>
              <a:rPr lang="cs-CZ" altLang="cs-CZ" b="1" dirty="0" smtClean="0">
                <a:solidFill>
                  <a:srgbClr val="0066CC"/>
                </a:solidFill>
              </a:rPr>
              <a:t>kapsida</a:t>
            </a:r>
            <a:r>
              <a:rPr lang="cs-CZ" altLang="cs-CZ" dirty="0" smtClean="0"/>
              <a:t> obsahuje bílkovinu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nukleoid + kapsida = </a:t>
            </a:r>
            <a:r>
              <a:rPr lang="cs-CZ" altLang="cs-CZ" sz="2800" b="1" dirty="0" err="1" smtClean="0">
                <a:solidFill>
                  <a:srgbClr val="0066CC"/>
                </a:solidFill>
              </a:rPr>
              <a:t>nukleokapsida</a:t>
            </a:r>
            <a:r>
              <a:rPr lang="cs-CZ" altLang="cs-CZ" sz="2800" dirty="0" smtClean="0">
                <a:solidFill>
                  <a:srgbClr val="0066CC"/>
                </a:solidFill>
              </a:rPr>
              <a:t> </a:t>
            </a:r>
            <a:r>
              <a:rPr lang="cs-CZ" altLang="cs-CZ" sz="2800" dirty="0" smtClean="0"/>
              <a:t>(</a:t>
            </a:r>
            <a:r>
              <a:rPr lang="cs-CZ" altLang="cs-CZ" sz="2800" b="1" dirty="0" smtClean="0">
                <a:solidFill>
                  <a:srgbClr val="CC0000"/>
                </a:solidFill>
              </a:rPr>
              <a:t>neobalené viry</a:t>
            </a:r>
            <a:r>
              <a:rPr lang="cs-CZ" altLang="cs-CZ" sz="2800" dirty="0" smtClean="0"/>
              <a:t>, např. </a:t>
            </a:r>
            <a:r>
              <a:rPr lang="cs-CZ" altLang="cs-CZ" sz="2800" dirty="0" err="1" smtClean="0"/>
              <a:t>pikornaviry</a:t>
            </a:r>
            <a:r>
              <a:rPr lang="cs-CZ" altLang="cs-CZ" sz="2800" dirty="0" smtClean="0"/>
              <a:t>, adenoviry)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dirty="0" smtClean="0"/>
              <a:t>	</a:t>
            </a:r>
            <a:r>
              <a:rPr lang="cs-CZ" altLang="cs-CZ" sz="2800" dirty="0" err="1" smtClean="0"/>
              <a:t>nukleokapsida</a:t>
            </a:r>
            <a:r>
              <a:rPr lang="cs-CZ" altLang="cs-CZ" sz="2800" dirty="0" smtClean="0"/>
              <a:t> může být uložena ve virovém obalu (</a:t>
            </a:r>
            <a:r>
              <a:rPr lang="cs-CZ" altLang="cs-CZ" sz="2800" b="1" dirty="0" smtClean="0">
                <a:solidFill>
                  <a:srgbClr val="CC0000"/>
                </a:solidFill>
              </a:rPr>
              <a:t>obalené viry</a:t>
            </a:r>
            <a:r>
              <a:rPr lang="cs-CZ" altLang="cs-CZ" sz="2800" dirty="0" smtClean="0"/>
              <a:t>, např. </a:t>
            </a:r>
            <a:r>
              <a:rPr lang="cs-CZ" altLang="cs-CZ" sz="2800" dirty="0" err="1" smtClean="0"/>
              <a:t>herpesviry</a:t>
            </a:r>
            <a:r>
              <a:rPr lang="cs-CZ" altLang="cs-CZ" sz="2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8702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380px-Vi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908050"/>
            <a:ext cx="51847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3"/>
          <p:cNvSpPr txBox="1">
            <a:spLocks noChangeArrowheads="1"/>
          </p:cNvSpPr>
          <p:nvPr/>
        </p:nvSpPr>
        <p:spPr bwMode="auto">
          <a:xfrm>
            <a:off x="2484438" y="981075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chemeClr val="accent2"/>
                </a:solidFill>
              </a:rPr>
              <a:t>Neobalené viry</a:t>
            </a: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2484438" y="321310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CC0000"/>
                </a:solidFill>
              </a:rPr>
              <a:t>Obalené viry</a:t>
            </a:r>
          </a:p>
        </p:txBody>
      </p:sp>
      <p:sp>
        <p:nvSpPr>
          <p:cNvPr id="9221" name="Text Box 15"/>
          <p:cNvSpPr txBox="1">
            <a:spLocks noChangeArrowheads="1"/>
          </p:cNvSpPr>
          <p:nvPr/>
        </p:nvSpPr>
        <p:spPr bwMode="auto">
          <a:xfrm>
            <a:off x="900113" y="5876925"/>
            <a:ext cx="792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/>
              <a:t>1 – kapsida, 2 – nukleoid, 3 – protomera, 4 – nukleokapsida, 5 – nukleokapsida s obalem, 6 – lipoproteinový obal, 7 - glykoproteiny</a:t>
            </a:r>
          </a:p>
        </p:txBody>
      </p:sp>
    </p:spTree>
    <p:extLst>
      <p:ext uri="{BB962C8B-B14F-4D97-AF65-F5344CB8AC3E}">
        <p14:creationId xmlns:p14="http://schemas.microsoft.com/office/powerpoint/2010/main" val="22993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Nukleová kyselina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675"/>
            <a:ext cx="8229600" cy="45259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 smtClean="0"/>
              <a:t>Typ a organizace virového genomu:</a:t>
            </a:r>
          </a:p>
          <a:p>
            <a:pPr marL="109728" indent="0" eaLnBrk="1" hangingPunct="1">
              <a:lnSpc>
                <a:spcPct val="110000"/>
              </a:lnSpc>
              <a:buNone/>
            </a:pPr>
            <a:endParaRPr lang="cs-CZ" altLang="cs-CZ" sz="2800" dirty="0" smtClean="0"/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RNA nebo DNA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err="1" smtClean="0"/>
              <a:t>jednořetězcová</a:t>
            </a:r>
            <a:r>
              <a:rPr lang="cs-CZ" altLang="cs-CZ" dirty="0" smtClean="0"/>
              <a:t> nebo </a:t>
            </a:r>
            <a:r>
              <a:rPr lang="cs-CZ" altLang="cs-CZ" dirty="0" err="1" smtClean="0"/>
              <a:t>dvouřetězcová</a:t>
            </a:r>
            <a:endParaRPr lang="cs-CZ" altLang="cs-CZ" dirty="0" smtClean="0"/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segmentovaná nebo nesegmentovaná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dirty="0" smtClean="0"/>
              <a:t>lineární nebo kruhová</a:t>
            </a:r>
          </a:p>
        </p:txBody>
      </p:sp>
    </p:spTree>
    <p:extLst>
      <p:ext uri="{BB962C8B-B14F-4D97-AF65-F5344CB8AC3E}">
        <p14:creationId xmlns:p14="http://schemas.microsoft.com/office/powerpoint/2010/main" val="3976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1482</TotalTime>
  <Words>1593</Words>
  <Application>Microsoft Office PowerPoint</Application>
  <PresentationFormat>Předvádění na obrazovce (4:3)</PresentationFormat>
  <Paragraphs>347</Paragraphs>
  <Slides>63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Urbanistický</vt:lpstr>
      <vt:lpstr>Obecná virologie, sérologické vyšetřovací metody, základy imunologie</vt:lpstr>
      <vt:lpstr>Prezentace aplikace PowerPoint</vt:lpstr>
      <vt:lpstr>Viry</vt:lpstr>
      <vt:lpstr>Prezentace aplikace PowerPoint</vt:lpstr>
      <vt:lpstr>Prezentace aplikace PowerPoint</vt:lpstr>
      <vt:lpstr>Povaha virů</vt:lpstr>
      <vt:lpstr>Stavba virionu</vt:lpstr>
      <vt:lpstr>Prezentace aplikace PowerPoint</vt:lpstr>
      <vt:lpstr>Nukleová kyselina</vt:lpstr>
      <vt:lpstr>Kapsida</vt:lpstr>
      <vt:lpstr>Prezentace aplikace PowerPoint</vt:lpstr>
      <vt:lpstr>Prezentace aplikace PowerPoint</vt:lpstr>
      <vt:lpstr>Prezentace aplikace PowerPoint</vt:lpstr>
      <vt:lpstr>Třídění virů</vt:lpstr>
      <vt:lpstr>Reprodukce virů</vt:lpstr>
      <vt:lpstr>Reprodukce virů</vt:lpstr>
      <vt:lpstr>Prezentace aplikace PowerPoint</vt:lpstr>
      <vt:lpstr>Buněčné změny při virové infekci</vt:lpstr>
      <vt:lpstr>Průběh a formy virových nákaz</vt:lpstr>
      <vt:lpstr>Průběh a formy virových nákaz</vt:lpstr>
      <vt:lpstr>Diagnostika virových infekcí</vt:lpstr>
      <vt:lpstr>Přímý průkaz viru</vt:lpstr>
      <vt:lpstr>Přímý průkaz viru</vt:lpstr>
      <vt:lpstr>PCR (Polymerase Chain Reaction)</vt:lpstr>
      <vt:lpstr>Princip PCR</vt:lpstr>
      <vt:lpstr>Prezentace aplikace PowerPoint</vt:lpstr>
      <vt:lpstr>Serologické reakce</vt:lpstr>
      <vt:lpstr>Serologické reakce</vt:lpstr>
      <vt:lpstr>Přehled serologických metod</vt:lpstr>
      <vt:lpstr>Precipitace</vt:lpstr>
      <vt:lpstr>Aglutinace</vt:lpstr>
      <vt:lpstr>Komplement fixační reakce</vt:lpstr>
      <vt:lpstr>Prezentace aplikace PowerPoint</vt:lpstr>
      <vt:lpstr>Neutralizační reakce</vt:lpstr>
      <vt:lpstr>Prezentace aplikace PowerPoint</vt:lpstr>
      <vt:lpstr>Reakce se značenými složkami-Imunofluorescence</vt:lpstr>
      <vt:lpstr>Reakce se značenými složkami-enzymová imunoanalýza</vt:lpstr>
      <vt:lpstr>Princip metody ELISA</vt:lpstr>
      <vt:lpstr> </vt:lpstr>
      <vt:lpstr>Reakce se značenými složkami -Western blot</vt:lpstr>
      <vt:lpstr>Prezentace aplikace PowerPoint</vt:lpstr>
      <vt:lpstr>Interpretace serologických výsledků</vt:lpstr>
      <vt:lpstr>Serologický průkaz infekce</vt:lpstr>
      <vt:lpstr> </vt:lpstr>
      <vt:lpstr>Prevence a terapie virových nákaz</vt:lpstr>
      <vt:lpstr>Obrana proti infekci</vt:lpstr>
      <vt:lpstr>Nespecifická imunita</vt:lpstr>
      <vt:lpstr>Bariéry proti usazení a průniku mikrobů</vt:lpstr>
      <vt:lpstr>Vnitřní mechanismy nespecifické imunity</vt:lpstr>
      <vt:lpstr>Fagocyty</vt:lpstr>
      <vt:lpstr>Fagocytóza</vt:lpstr>
      <vt:lpstr>Komplementový systém</vt:lpstr>
      <vt:lpstr>Prezentace aplikace PowerPoint</vt:lpstr>
      <vt:lpstr>Mechanismy nespecifické imunity</vt:lpstr>
      <vt:lpstr>Specifická imunita</vt:lpstr>
      <vt:lpstr>T lymfocyty</vt:lpstr>
      <vt:lpstr>B lymfocyty</vt:lpstr>
      <vt:lpstr>Protilátky</vt:lpstr>
      <vt:lpstr>Význam protilátek</vt:lpstr>
      <vt:lpstr>Imunizace  = proces vedoucí ke vzniku imunity</vt:lpstr>
      <vt:lpstr>Prezentace aplikace PowerPoint</vt:lpstr>
      <vt:lpstr>Imunizace aktivní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virologie</dc:title>
  <dc:creator>Marketa Hanslianova</dc:creator>
  <cp:lastModifiedBy>Marketa Hanslianova</cp:lastModifiedBy>
  <cp:revision>50</cp:revision>
  <dcterms:created xsi:type="dcterms:W3CDTF">2020-09-30T18:28:30Z</dcterms:created>
  <dcterms:modified xsi:type="dcterms:W3CDTF">2020-10-05T20:21:33Z</dcterms:modified>
</cp:coreProperties>
</file>