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</p:sldMasterIdLst>
  <p:notesMasterIdLst>
    <p:notesMasterId r:id="rId51"/>
  </p:notesMasterIdLst>
  <p:sldIdLst>
    <p:sldId id="257" r:id="rId2"/>
    <p:sldId id="408" r:id="rId3"/>
    <p:sldId id="409" r:id="rId4"/>
    <p:sldId id="410" r:id="rId5"/>
    <p:sldId id="411" r:id="rId6"/>
    <p:sldId id="412" r:id="rId7"/>
    <p:sldId id="413" r:id="rId8"/>
    <p:sldId id="421" r:id="rId9"/>
    <p:sldId id="414" r:id="rId10"/>
    <p:sldId id="415" r:id="rId11"/>
    <p:sldId id="416" r:id="rId12"/>
    <p:sldId id="417" r:id="rId13"/>
    <p:sldId id="432" r:id="rId14"/>
    <p:sldId id="418" r:id="rId15"/>
    <p:sldId id="420" r:id="rId16"/>
    <p:sldId id="422" r:id="rId17"/>
    <p:sldId id="424" r:id="rId18"/>
    <p:sldId id="425" r:id="rId19"/>
    <p:sldId id="426" r:id="rId20"/>
    <p:sldId id="427" r:id="rId21"/>
    <p:sldId id="429" r:id="rId22"/>
    <p:sldId id="428" r:id="rId23"/>
    <p:sldId id="430" r:id="rId24"/>
    <p:sldId id="431" r:id="rId25"/>
    <p:sldId id="382" r:id="rId26"/>
    <p:sldId id="384" r:id="rId27"/>
    <p:sldId id="383" r:id="rId28"/>
    <p:sldId id="385" r:id="rId29"/>
    <p:sldId id="386" r:id="rId30"/>
    <p:sldId id="387" r:id="rId31"/>
    <p:sldId id="389" r:id="rId32"/>
    <p:sldId id="391" r:id="rId33"/>
    <p:sldId id="390" r:id="rId34"/>
    <p:sldId id="393" r:id="rId35"/>
    <p:sldId id="394" r:id="rId36"/>
    <p:sldId id="395" r:id="rId37"/>
    <p:sldId id="388" r:id="rId38"/>
    <p:sldId id="400" r:id="rId39"/>
    <p:sldId id="396" r:id="rId40"/>
    <p:sldId id="397" r:id="rId41"/>
    <p:sldId id="398" r:id="rId42"/>
    <p:sldId id="399" r:id="rId43"/>
    <p:sldId id="401" r:id="rId44"/>
    <p:sldId id="402" r:id="rId45"/>
    <p:sldId id="403" r:id="rId46"/>
    <p:sldId id="404" r:id="rId47"/>
    <p:sldId id="406" r:id="rId48"/>
    <p:sldId id="405" r:id="rId49"/>
    <p:sldId id="423" r:id="rId50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31264"/>
    <a:srgbClr val="1E15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5328" autoAdjust="0"/>
    <p:restoredTop sz="94660"/>
  </p:normalViewPr>
  <p:slideViewPr>
    <p:cSldViewPr>
      <p:cViewPr varScale="1">
        <p:scale>
          <a:sx n="84" d="100"/>
          <a:sy n="84" d="100"/>
        </p:scale>
        <p:origin x="96" y="4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32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93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 smtClean="0"/>
              <a:t>Klepnutím lze upravit styly předlohy textu.</a:t>
            </a:r>
          </a:p>
          <a:p>
            <a:pPr lvl="1"/>
            <a:r>
              <a:rPr lang="cs-CZ" altLang="cs-CZ" noProof="0" smtClean="0"/>
              <a:t>Druhá úroveň</a:t>
            </a:r>
          </a:p>
          <a:p>
            <a:pPr lvl="2"/>
            <a:r>
              <a:rPr lang="cs-CZ" altLang="cs-CZ" noProof="0" smtClean="0"/>
              <a:t>Třetí úroveň</a:t>
            </a:r>
          </a:p>
          <a:p>
            <a:pPr lvl="3"/>
            <a:r>
              <a:rPr lang="cs-CZ" altLang="cs-CZ" noProof="0" smtClean="0"/>
              <a:t>Čtvrtá úroveň</a:t>
            </a:r>
          </a:p>
          <a:p>
            <a:pPr lvl="4"/>
            <a:r>
              <a:rPr lang="cs-CZ" altLang="cs-CZ" noProof="0" smtClean="0"/>
              <a:t>Pátá úroveň</a:t>
            </a: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93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7D43AB61-C8D7-4F50-BCD8-5A27987139CF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27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5EBBBE4-7371-4F41-A84B-88B2DA27A9C7}" type="slidenum">
              <a:rPr lang="cs-CZ" altLang="cs-CZ">
                <a:latin typeface="Arial" panose="020B0604020202020204" pitchFamily="34" charset="0"/>
              </a:rPr>
              <a:pPr eaLnBrk="1" hangingPunct="1"/>
              <a:t>25</a:t>
            </a:fld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cs-CZ">
                <a:cs typeface="Arial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cs-CZ">
                <a:cs typeface="Arial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cs-CZ">
                <a:cs typeface="Arial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0 w 1722"/>
                <a:gd name="T1" fmla="*/ 65 h 66"/>
                <a:gd name="T2" fmla="*/ 1720 w 1722"/>
                <a:gd name="T3" fmla="*/ 59 h 66"/>
                <a:gd name="T4" fmla="*/ 0 w 1722"/>
                <a:gd name="T5" fmla="*/ 0 h 66"/>
                <a:gd name="T6" fmla="*/ 0 w 1722"/>
                <a:gd name="T7" fmla="*/ 47 h 66"/>
                <a:gd name="T8" fmla="*/ 1720 w 1722"/>
                <a:gd name="T9" fmla="*/ 65 h 66"/>
                <a:gd name="T10" fmla="*/ 1720 w 1722"/>
                <a:gd name="T11" fmla="*/ 65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cs-CZ">
                <a:cs typeface="Arial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4 w 975"/>
                <a:gd name="T1" fmla="*/ 48 h 101"/>
                <a:gd name="T2" fmla="*/ 974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4 w 975"/>
                <a:gd name="T9" fmla="*/ 48 h 101"/>
                <a:gd name="T10" fmla="*/ 974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9 w 2141"/>
                <a:gd name="T7" fmla="*/ 0 h 198"/>
                <a:gd name="T8" fmla="*/ 213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cs-CZ">
                <a:cs typeface="Arial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9 w 2517"/>
                <a:gd name="T1" fmla="*/ 276 h 276"/>
                <a:gd name="T2" fmla="*/ 2514 w 2517"/>
                <a:gd name="T3" fmla="*/ 204 h 276"/>
                <a:gd name="T4" fmla="*/ 2257 w 2517"/>
                <a:gd name="T5" fmla="*/ 0 h 276"/>
                <a:gd name="T6" fmla="*/ 0 w 2517"/>
                <a:gd name="T7" fmla="*/ 276 h 276"/>
                <a:gd name="T8" fmla="*/ 2179 w 2517"/>
                <a:gd name="T9" fmla="*/ 276 h 276"/>
                <a:gd name="T10" fmla="*/ 2179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cs-CZ">
                <a:cs typeface="Arial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8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8 w 729"/>
                <a:gd name="T7" fmla="*/ 240 h 240"/>
                <a:gd name="T8" fmla="*/ 728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cs-CZ">
                <a:cs typeface="Arial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8 w 729"/>
                <a:gd name="T1" fmla="*/ 318 h 318"/>
                <a:gd name="T2" fmla="*/ 728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8 w 729"/>
                <a:gd name="T9" fmla="*/ 318 h 318"/>
                <a:gd name="T10" fmla="*/ 728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cs-CZ">
                <a:cs typeface="Arial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cs-CZ">
                <a:cs typeface="Arial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cs-CZ">
                <a:cs typeface="Arial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cs-CZ">
                <a:cs typeface="Arial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cs-CZ">
                <a:cs typeface="Arial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cs-CZ">
                <a:cs typeface="Arial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cs-CZ">
                <a:cs typeface="Arial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cs-CZ">
                <a:cs typeface="Arial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cs-CZ">
                <a:cs typeface="Arial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1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cs-CZ">
                <a:cs typeface="Arial" charset="0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cs-CZ">
                <a:cs typeface="Arial" charset="0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cs-CZ">
                <a:cs typeface="Arial" charset="0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cs-CZ">
                <a:cs typeface="Arial" charset="0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cs-CZ">
                <a:cs typeface="Arial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cs-CZ">
                <a:cs typeface="Arial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cs-CZ">
                <a:cs typeface="Arial" charset="0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cs-CZ">
                <a:cs typeface="Arial" charset="0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cs-CZ">
                <a:cs typeface="Arial" charset="0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>
                  <a:cs typeface="Arial" charset="0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>
                  <a:cs typeface="Arial" charset="0"/>
                </a:endParaRPr>
              </a:p>
            </p:txBody>
          </p:sp>
        </p:grpSp>
      </p:grpSp>
      <p:sp>
        <p:nvSpPr>
          <p:cNvPr id="54314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cs-CZ" altLang="cs-CZ" noProof="0" smtClean="0"/>
              <a:t>Klepnutím lze upravit styl předlohy nadpisů.</a:t>
            </a:r>
          </a:p>
        </p:txBody>
      </p:sp>
      <p:sp>
        <p:nvSpPr>
          <p:cNvPr id="54315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pPr lvl="0"/>
            <a:r>
              <a:rPr lang="cs-CZ" altLang="cs-CZ" noProof="0" smtClean="0"/>
              <a:t>Klepnutím lze upravit styl předlohy podnadpisů.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913468-006D-47C4-852B-826141AF71F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47537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1F230C-A753-4FD4-8DCB-F6C6EF5FABB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17249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02D1E2-E753-46F8-89D3-7576007BCAC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0630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039969-122A-4179-8BBF-B38175806FA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42535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CCA658-31A7-4426-BB2A-2907BB21685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62530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CFEB80-DAEC-46CC-A08E-3595F72603E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69033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A82D73-AD39-4F58-8842-CF05765E0D0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09440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34F8CD-3BAC-4EDA-91D2-5BD216DFB1E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23996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ADB588-7222-4AE1-A20E-05C7C642060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62644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F48659-C306-4BD0-8F42-C737023F76E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29055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542E0D-30D6-4E94-9FDF-F9CAB07887C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16179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F6D63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3251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cs-CZ">
                <a:cs typeface="Arial" charset="0"/>
              </a:endParaRPr>
            </a:p>
          </p:txBody>
        </p:sp>
        <p:sp>
          <p:nvSpPr>
            <p:cNvPr id="53252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cs-CZ">
                <a:cs typeface="Arial" charset="0"/>
              </a:endParaRPr>
            </a:p>
          </p:txBody>
        </p:sp>
        <p:sp>
          <p:nvSpPr>
            <p:cNvPr id="53253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cs-CZ">
                <a:cs typeface="Arial" charset="0"/>
              </a:endParaRPr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0 w 1722"/>
                <a:gd name="T1" fmla="*/ 65 h 66"/>
                <a:gd name="T2" fmla="*/ 1720 w 1722"/>
                <a:gd name="T3" fmla="*/ 59 h 66"/>
                <a:gd name="T4" fmla="*/ 0 w 1722"/>
                <a:gd name="T5" fmla="*/ 0 h 66"/>
                <a:gd name="T6" fmla="*/ 0 w 1722"/>
                <a:gd name="T7" fmla="*/ 47 h 66"/>
                <a:gd name="T8" fmla="*/ 1720 w 1722"/>
                <a:gd name="T9" fmla="*/ 65 h 66"/>
                <a:gd name="T10" fmla="*/ 1720 w 1722"/>
                <a:gd name="T11" fmla="*/ 65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255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cs-CZ">
                <a:cs typeface="Arial" charset="0"/>
              </a:endParaRPr>
            </a:p>
          </p:txBody>
        </p:sp>
        <p:sp>
          <p:nvSpPr>
            <p:cNvPr id="1037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4 w 975"/>
                <a:gd name="T1" fmla="*/ 48 h 101"/>
                <a:gd name="T2" fmla="*/ 974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4 w 975"/>
                <a:gd name="T9" fmla="*/ 48 h 101"/>
                <a:gd name="T10" fmla="*/ 974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38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9 w 2141"/>
                <a:gd name="T7" fmla="*/ 0 h 198"/>
                <a:gd name="T8" fmla="*/ 213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258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cs-CZ">
                <a:cs typeface="Arial" charset="0"/>
              </a:endParaRPr>
            </a:p>
          </p:txBody>
        </p:sp>
        <p:sp>
          <p:nvSpPr>
            <p:cNvPr id="1040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9 w 2517"/>
                <a:gd name="T1" fmla="*/ 276 h 276"/>
                <a:gd name="T2" fmla="*/ 2514 w 2517"/>
                <a:gd name="T3" fmla="*/ 204 h 276"/>
                <a:gd name="T4" fmla="*/ 2257 w 2517"/>
                <a:gd name="T5" fmla="*/ 0 h 276"/>
                <a:gd name="T6" fmla="*/ 0 w 2517"/>
                <a:gd name="T7" fmla="*/ 276 h 276"/>
                <a:gd name="T8" fmla="*/ 2179 w 2517"/>
                <a:gd name="T9" fmla="*/ 276 h 276"/>
                <a:gd name="T10" fmla="*/ 2179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260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cs-CZ">
                <a:cs typeface="Arial" charset="0"/>
              </a:endParaRPr>
            </a:p>
          </p:txBody>
        </p:sp>
        <p:sp>
          <p:nvSpPr>
            <p:cNvPr id="1042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8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8 w 729"/>
                <a:gd name="T7" fmla="*/ 240 h 240"/>
                <a:gd name="T8" fmla="*/ 728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262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cs-CZ">
                <a:cs typeface="Arial" charset="0"/>
              </a:endParaRPr>
            </a:p>
          </p:txBody>
        </p:sp>
        <p:sp>
          <p:nvSpPr>
            <p:cNvPr id="1044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8 w 729"/>
                <a:gd name="T1" fmla="*/ 318 h 318"/>
                <a:gd name="T2" fmla="*/ 728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8 w 729"/>
                <a:gd name="T9" fmla="*/ 318 h 318"/>
                <a:gd name="T10" fmla="*/ 728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264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cs-CZ">
                <a:cs typeface="Arial" charset="0"/>
              </a:endParaRPr>
            </a:p>
          </p:txBody>
        </p:sp>
        <p:sp>
          <p:nvSpPr>
            <p:cNvPr id="53265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cs-CZ">
                <a:cs typeface="Arial" charset="0"/>
              </a:endParaRPr>
            </a:p>
          </p:txBody>
        </p:sp>
        <p:sp>
          <p:nvSpPr>
            <p:cNvPr id="53266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cs-CZ">
                <a:cs typeface="Arial" charset="0"/>
              </a:endParaRPr>
            </a:p>
          </p:txBody>
        </p:sp>
        <p:sp>
          <p:nvSpPr>
            <p:cNvPr id="1048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268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cs-CZ">
                <a:cs typeface="Arial" charset="0"/>
              </a:endParaRPr>
            </a:p>
          </p:txBody>
        </p:sp>
        <p:sp>
          <p:nvSpPr>
            <p:cNvPr id="1050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270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cs-CZ">
                <a:cs typeface="Arial" charset="0"/>
              </a:endParaRPr>
            </a:p>
          </p:txBody>
        </p:sp>
        <p:sp>
          <p:nvSpPr>
            <p:cNvPr id="53271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cs-CZ">
                <a:cs typeface="Arial" charset="0"/>
              </a:endParaRPr>
            </a:p>
          </p:txBody>
        </p:sp>
        <p:sp>
          <p:nvSpPr>
            <p:cNvPr id="53272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cs-CZ">
                <a:cs typeface="Arial" charset="0"/>
              </a:endParaRPr>
            </a:p>
          </p:txBody>
        </p:sp>
        <p:sp>
          <p:nvSpPr>
            <p:cNvPr id="1054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274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cs-CZ">
                <a:cs typeface="Arial" charset="0"/>
              </a:endParaRPr>
            </a:p>
          </p:txBody>
        </p:sp>
        <p:sp>
          <p:nvSpPr>
            <p:cNvPr id="53275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cs-CZ">
                <a:cs typeface="Arial" charset="0"/>
              </a:endParaRPr>
            </a:p>
          </p:txBody>
        </p:sp>
        <p:sp>
          <p:nvSpPr>
            <p:cNvPr id="1057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1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277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cs-CZ">
                <a:cs typeface="Arial" charset="0"/>
              </a:endParaRPr>
            </a:p>
          </p:txBody>
        </p:sp>
        <p:sp>
          <p:nvSpPr>
            <p:cNvPr id="1059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279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cs-CZ">
                <a:cs typeface="Arial" charset="0"/>
              </a:endParaRPr>
            </a:p>
          </p:txBody>
        </p:sp>
        <p:sp>
          <p:nvSpPr>
            <p:cNvPr id="53280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cs-CZ">
                <a:cs typeface="Arial" charset="0"/>
              </a:endParaRPr>
            </a:p>
          </p:txBody>
        </p:sp>
        <p:sp>
          <p:nvSpPr>
            <p:cNvPr id="53281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cs-CZ">
                <a:cs typeface="Arial" charset="0"/>
              </a:endParaRPr>
            </a:p>
          </p:txBody>
        </p:sp>
        <p:sp>
          <p:nvSpPr>
            <p:cNvPr id="53282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cs-CZ">
                <a:cs typeface="Arial" charset="0"/>
              </a:endParaRPr>
            </a:p>
          </p:txBody>
        </p:sp>
        <p:sp>
          <p:nvSpPr>
            <p:cNvPr id="53283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cs-CZ">
                <a:cs typeface="Arial" charset="0"/>
              </a:endParaRPr>
            </a:p>
          </p:txBody>
        </p:sp>
        <p:sp>
          <p:nvSpPr>
            <p:cNvPr id="53284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cs-CZ">
                <a:cs typeface="Arial" charset="0"/>
              </a:endParaRPr>
            </a:p>
          </p:txBody>
        </p:sp>
        <p:sp>
          <p:nvSpPr>
            <p:cNvPr id="53285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cs-CZ">
                <a:cs typeface="Arial" charset="0"/>
              </a:endParaRPr>
            </a:p>
          </p:txBody>
        </p:sp>
        <p:sp>
          <p:nvSpPr>
            <p:cNvPr id="53286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cs-CZ">
                <a:cs typeface="Arial" charset="0"/>
              </a:endParaRPr>
            </a:p>
          </p:txBody>
        </p:sp>
        <p:grpSp>
          <p:nvGrpSpPr>
            <p:cNvPr id="1068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53288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>
                  <a:cs typeface="Arial" charset="0"/>
                </a:endParaRPr>
              </a:p>
            </p:txBody>
          </p:sp>
          <p:sp>
            <p:nvSpPr>
              <p:cNvPr id="53289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cs-CZ">
                  <a:cs typeface="Arial" charset="0"/>
                </a:endParaRPr>
              </a:p>
            </p:txBody>
          </p:sp>
        </p:grpSp>
      </p:grpSp>
      <p:sp>
        <p:nvSpPr>
          <p:cNvPr id="53290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53291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53292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3293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3294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fld id="{47F04685-9C77-402B-9C06-1E4A2DA6E409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anose="05000000000000000000" pitchFamily="2" charset="2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anose="05000000000000000000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7.png"/><Relationship Id="rId4" Type="http://schemas.openxmlformats.org/officeDocument/2006/relationships/image" Target="../media/image1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7.png"/><Relationship Id="rId4" Type="http://schemas.openxmlformats.org/officeDocument/2006/relationships/image" Target="../media/image1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7.png"/><Relationship Id="rId4" Type="http://schemas.openxmlformats.org/officeDocument/2006/relationships/image" Target="../media/image1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4" Type="http://schemas.openxmlformats.org/officeDocument/2006/relationships/image" Target="../media/image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6" name="Text Box 12"/>
          <p:cNvSpPr txBox="1">
            <a:spLocks noChangeArrowheads="1"/>
          </p:cNvSpPr>
          <p:nvPr/>
        </p:nvSpPr>
        <p:spPr bwMode="auto">
          <a:xfrm>
            <a:off x="0" y="304800"/>
            <a:ext cx="9144000" cy="406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cs-CZ" altLang="cs-CZ" sz="5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Anestezie k LSK a endoskopickým  výkonům</a:t>
            </a:r>
            <a:r>
              <a:rPr lang="cs-CZ" altLang="cs-CZ" sz="5400" dirty="0" smtClean="0">
                <a:latin typeface="Calibri" pitchFamily="34" charset="0"/>
              </a:rPr>
              <a:t> </a:t>
            </a:r>
          </a:p>
          <a:p>
            <a:pPr algn="ctr">
              <a:defRPr/>
            </a:pPr>
            <a:endParaRPr lang="cs-CZ" altLang="cs-CZ" sz="96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3077" name="Text Box 15"/>
          <p:cNvSpPr txBox="1">
            <a:spLocks noChangeArrowheads="1"/>
          </p:cNvSpPr>
          <p:nvPr/>
        </p:nvSpPr>
        <p:spPr bwMode="auto">
          <a:xfrm>
            <a:off x="3810000" y="617220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600" b="1">
              <a:latin typeface="Calibri" panose="020F050202020403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93" y="4931027"/>
            <a:ext cx="9144793" cy="193869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3000" y="2743200"/>
            <a:ext cx="1371719" cy="140220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43600" y="3048000"/>
            <a:ext cx="2042337" cy="695004"/>
          </a:xfrm>
          <a:prstGeom prst="rect">
            <a:avLst/>
          </a:prstGeom>
        </p:spPr>
      </p:pic>
      <p:pic>
        <p:nvPicPr>
          <p:cNvPr id="12" name="Zvuk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80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Vyšetření dýchacích cest </a:t>
            </a:r>
          </a:p>
        </p:txBody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800" dirty="0" smtClean="0"/>
              <a:t>laryngoskopické zrcátko - jednoduchá metoda k prohlédnutí hrtanu používaná v otorhinolaryngologii </a:t>
            </a:r>
          </a:p>
          <a:p>
            <a:pPr eaLnBrk="1" hangingPunct="1">
              <a:defRPr/>
            </a:pPr>
            <a:r>
              <a:rPr lang="cs-CZ" altLang="cs-CZ" sz="2800" b="1" dirty="0" smtClean="0"/>
              <a:t>flexibilní laryngoskopie</a:t>
            </a:r>
            <a:r>
              <a:rPr lang="cs-CZ" altLang="cs-CZ" sz="2800" dirty="0" smtClean="0"/>
              <a:t> - vyšetření hrtanu ohebným přístrojem </a:t>
            </a:r>
          </a:p>
          <a:p>
            <a:pPr eaLnBrk="1" hangingPunct="1">
              <a:defRPr/>
            </a:pPr>
            <a:r>
              <a:rPr lang="cs-CZ" altLang="cs-CZ" sz="2800" b="1" dirty="0" smtClean="0"/>
              <a:t>bronchoskopie</a:t>
            </a:r>
            <a:r>
              <a:rPr lang="cs-CZ" altLang="cs-CZ" sz="2800" dirty="0" smtClean="0"/>
              <a:t> - vyšetření dolních cest dýchacích</a:t>
            </a:r>
          </a:p>
          <a:p>
            <a:pPr eaLnBrk="1" hangingPunct="1">
              <a:defRPr/>
            </a:pPr>
            <a:endParaRPr lang="cs-CZ" altLang="cs-CZ" dirty="0" smtClean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78"/>
    </mc:Choice>
    <mc:Fallback xmlns="">
      <p:transition spd="slow" advTm="14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Vyšetření hrudníku </a:t>
            </a:r>
          </a:p>
        </p:txBody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800" b="1" dirty="0" err="1" smtClean="0"/>
              <a:t>thorakoskopie</a:t>
            </a:r>
            <a:r>
              <a:rPr lang="cs-CZ" altLang="cs-CZ" sz="2800" dirty="0" smtClean="0"/>
              <a:t> - vyšetření hrudní dutiny po zavedení přístroje přes hrudní stěnu a uměle vytvořeném </a:t>
            </a:r>
            <a:r>
              <a:rPr lang="cs-CZ" altLang="cs-CZ" sz="2800" b="1" dirty="0" err="1" smtClean="0"/>
              <a:t>pneumothoraxu</a:t>
            </a:r>
            <a:r>
              <a:rPr lang="cs-CZ" altLang="cs-CZ" sz="2800" dirty="0" smtClean="0"/>
              <a:t>, slouží k vyšetření nemocí pohrudnice a plic a odběru vzorků </a:t>
            </a:r>
          </a:p>
          <a:p>
            <a:pPr eaLnBrk="1" hangingPunct="1">
              <a:defRPr/>
            </a:pPr>
            <a:r>
              <a:rPr lang="cs-CZ" altLang="cs-CZ" sz="2800" b="1" dirty="0" err="1" smtClean="0"/>
              <a:t>mediastinoskopie</a:t>
            </a:r>
            <a:r>
              <a:rPr lang="cs-CZ" altLang="cs-CZ" sz="2800" dirty="0" smtClean="0"/>
              <a:t> - invazivní metoda </a:t>
            </a:r>
            <a:r>
              <a:rPr lang="cs-CZ" altLang="cs-CZ" dirty="0" smtClean="0"/>
              <a:t>umožňující vyšetření a odběr uzlin z mezihrudí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82"/>
    </mc:Choice>
    <mc:Fallback xmlns="">
      <p:transition spd="slow" advTm="17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Vyšetření dutiny břišní </a:t>
            </a:r>
          </a:p>
        </p:txBody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smtClean="0"/>
              <a:t>laparoskopie</a:t>
            </a:r>
            <a:r>
              <a:rPr lang="cs-CZ" altLang="cs-CZ" smtClean="0"/>
              <a:t> - umožní prohlédnutí dutiny břišní a řadu operačních zákroků po zavedení přístrojů z několika vpichů přes stěnu břišní a aplikaci oxidu uhličitého k vytvoření prostoru v jinak kolabované dutině břišní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30"/>
    </mc:Choice>
    <mc:Fallback xmlns="">
      <p:transition spd="slow" advTm="18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Laparoskopie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Laparoskopie je vyšetřovací metoda, která se používá k prohlédnutí dutiny břišní. </a:t>
            </a:r>
          </a:p>
          <a:p>
            <a:pPr eaLnBrk="1" hangingPunct="1">
              <a:defRPr/>
            </a:pPr>
            <a:r>
              <a:rPr lang="cs-CZ" altLang="cs-CZ" smtClean="0"/>
              <a:t>Laparoskopické výkony se označují jako metody »minimálně invazivní chirurgie«.</a:t>
            </a:r>
            <a:br>
              <a:rPr lang="cs-CZ" altLang="cs-CZ" smtClean="0"/>
            </a:br>
            <a:endParaRPr lang="cs-CZ" altLang="cs-CZ" smtClean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1"/>
    </mc:Choice>
    <mc:Fallback xmlns="">
      <p:transition spd="slow" advTm="2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smtClean="0"/>
              <a:t>Vyšetření močového a pohlavního ústrojí </a:t>
            </a:r>
          </a:p>
        </p:txBody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smtClean="0"/>
              <a:t>kolposkopie</a:t>
            </a:r>
            <a:r>
              <a:rPr lang="cs-CZ" altLang="cs-CZ" smtClean="0"/>
              <a:t> - vyšetření pochvy a děložního čípku s velkým zvětšením, umožní odhalení časných nádorových změn </a:t>
            </a:r>
          </a:p>
          <a:p>
            <a:pPr eaLnBrk="1" hangingPunct="1">
              <a:defRPr/>
            </a:pPr>
            <a:r>
              <a:rPr lang="cs-CZ" altLang="cs-CZ" b="1" smtClean="0"/>
              <a:t>hysteroskopie</a:t>
            </a:r>
            <a:r>
              <a:rPr lang="cs-CZ" altLang="cs-CZ" smtClean="0"/>
              <a:t> - vyšetření dutiny děložní</a:t>
            </a:r>
          </a:p>
          <a:p>
            <a:pPr eaLnBrk="1" hangingPunct="1">
              <a:defRPr/>
            </a:pPr>
            <a:r>
              <a:rPr lang="cs-CZ" altLang="cs-CZ" b="1" smtClean="0"/>
              <a:t>cystoskopie</a:t>
            </a:r>
            <a:r>
              <a:rPr lang="cs-CZ" altLang="cs-CZ" smtClean="0"/>
              <a:t> - vyšetření močového měchýře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37"/>
    </mc:Choice>
    <mc:Fallback xmlns="">
      <p:transition spd="slow" advTm="16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Vyšetření kloubů </a:t>
            </a:r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smtClean="0"/>
              <a:t>artroskopie</a:t>
            </a:r>
            <a:r>
              <a:rPr lang="cs-CZ" altLang="cs-CZ" smtClean="0"/>
              <a:t> – pro vyšetření  i operační zákroky na větších kloubech po zavedení endoskopu do kloubní dutiny přes malou operační ránu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92"/>
    </mc:Choice>
    <mc:Fallback xmlns="">
      <p:transition spd="slow" advTm="7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4" name="Rectangle 6"/>
          <p:cNvSpPr>
            <a:spLocks noGrp="1" noChangeArrowheads="1"/>
          </p:cNvSpPr>
          <p:nvPr>
            <p:ph type="title"/>
          </p:nvPr>
        </p:nvSpPr>
        <p:spPr>
          <a:xfrm>
            <a:off x="533400" y="23622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000" smtClean="0"/>
              <a:t>Jednotlivé endoskopické výkony + anestezie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34"/>
    </mc:Choice>
    <mc:Fallback xmlns="">
      <p:transition spd="slow" advTm="10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Vyšetření v oblasti hlavy </a:t>
            </a:r>
          </a:p>
        </p:txBody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smtClean="0"/>
              <a:t>otoskopie</a:t>
            </a:r>
            <a:r>
              <a:rPr lang="cs-CZ" altLang="cs-CZ" smtClean="0"/>
              <a:t> - vyšetření zevního zvukovodu včetně bubínku zrcátkem či ušním mikroskopem </a:t>
            </a:r>
          </a:p>
          <a:p>
            <a:pPr eaLnBrk="1" hangingPunct="1">
              <a:defRPr/>
            </a:pPr>
            <a:r>
              <a:rPr lang="cs-CZ" altLang="cs-CZ" b="1" smtClean="0"/>
              <a:t>rhinoskopie</a:t>
            </a:r>
            <a:r>
              <a:rPr lang="cs-CZ" altLang="cs-CZ" smtClean="0"/>
              <a:t> - vyšetření dutiny nosní pomocí zrcátka </a:t>
            </a:r>
          </a:p>
          <a:p>
            <a:pPr eaLnBrk="1" hangingPunct="1">
              <a:defRPr/>
            </a:pPr>
            <a:r>
              <a:rPr lang="cs-CZ" altLang="cs-CZ" b="1" smtClean="0"/>
              <a:t>oftalmoskopie</a:t>
            </a:r>
            <a:r>
              <a:rPr lang="cs-CZ" altLang="cs-CZ" smtClean="0"/>
              <a:t> - vyšetření </a:t>
            </a:r>
            <a:r>
              <a:rPr lang="cs-CZ" altLang="cs-CZ" b="1" smtClean="0"/>
              <a:t>očního pozadí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1"/>
    </mc:Choice>
    <mc:Fallback xmlns="">
      <p:transition spd="slow" advTm="3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dirty="0" smtClean="0"/>
              <a:t>Endoskopie v oblasti hlavy a anestezie</a:t>
            </a:r>
          </a:p>
        </p:txBody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800" dirty="0" smtClean="0"/>
              <a:t>Většina výkonů v lokální anestezii</a:t>
            </a:r>
          </a:p>
          <a:p>
            <a:pPr eaLnBrk="1" hangingPunct="1">
              <a:defRPr/>
            </a:pPr>
            <a:r>
              <a:rPr lang="cs-CZ" altLang="cs-CZ" sz="2800" dirty="0" smtClean="0"/>
              <a:t>Specializované výkony u tumorů hypofýzy v CA: zde jako neurochirurgie</a:t>
            </a:r>
          </a:p>
          <a:p>
            <a:pPr eaLnBrk="1" hangingPunct="1">
              <a:defRPr/>
            </a:pPr>
            <a:r>
              <a:rPr lang="cs-CZ" altLang="cs-CZ" sz="2800" dirty="0" smtClean="0"/>
              <a:t>Část výkonů u onkologických pacientů po ozařování: CAVE poruchy hybnosti čelistní kloubů, krční páteře, krvácení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01"/>
    </mc:Choice>
    <mc:Fallback xmlns="">
      <p:transition spd="slow" advTm="38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Vyšetření dýchacích cest </a:t>
            </a:r>
          </a:p>
        </p:txBody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800" dirty="0" smtClean="0"/>
              <a:t>laryngoskopické zrcátko - jednoduchá metoda k prohlédnutí hrtanu používaná v otorhinolaryngologii </a:t>
            </a:r>
          </a:p>
          <a:p>
            <a:pPr eaLnBrk="1" hangingPunct="1">
              <a:defRPr/>
            </a:pPr>
            <a:r>
              <a:rPr lang="cs-CZ" altLang="cs-CZ" sz="2800" b="1" dirty="0" smtClean="0"/>
              <a:t>flexibilní laryngoskopie</a:t>
            </a:r>
            <a:r>
              <a:rPr lang="cs-CZ" altLang="cs-CZ" sz="2800" dirty="0" smtClean="0"/>
              <a:t> - vyšetření hrtanu ohebným přístrojem </a:t>
            </a:r>
          </a:p>
          <a:p>
            <a:pPr eaLnBrk="1" hangingPunct="1">
              <a:defRPr/>
            </a:pPr>
            <a:r>
              <a:rPr lang="cs-CZ" altLang="cs-CZ" sz="2800" b="1" dirty="0" smtClean="0"/>
              <a:t>bronchoskopie</a:t>
            </a:r>
            <a:r>
              <a:rPr lang="cs-CZ" altLang="cs-CZ" sz="2800" dirty="0" smtClean="0"/>
              <a:t> - vyšetření dolních cest dýchacích</a:t>
            </a:r>
          </a:p>
          <a:p>
            <a:pPr eaLnBrk="1" hangingPunct="1">
              <a:defRPr/>
            </a:pPr>
            <a:endParaRPr lang="cs-CZ" altLang="cs-CZ" dirty="0" smtClean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45"/>
    </mc:Choice>
    <mc:Fallback xmlns="">
      <p:transition spd="slow" advTm="8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Endoskopie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vyšetřovací metoda tělních dutin a dutých orgánů</a:t>
            </a:r>
          </a:p>
        </p:txBody>
      </p:sp>
      <p:pic>
        <p:nvPicPr>
          <p:cNvPr id="4100" name="Picture 5" descr="Flexibles_Endosk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647950"/>
            <a:ext cx="53340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55"/>
    </mc:Choice>
    <mc:Fallback xmlns="">
      <p:transition spd="slow" advTm="9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Endo DC + anestezie</a:t>
            </a:r>
          </a:p>
        </p:txBody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400" dirty="0" smtClean="0"/>
              <a:t>Lokální + inhalační anestezie, s výhodou výkony při vědomí</a:t>
            </a:r>
          </a:p>
          <a:p>
            <a:pPr eaLnBrk="1" hangingPunct="1">
              <a:defRPr/>
            </a:pPr>
            <a:r>
              <a:rPr lang="cs-CZ" altLang="cs-CZ" sz="2400" dirty="0" smtClean="0"/>
              <a:t>Flexibilní bronchoskopie – viz přednáška anestezie v ORL</a:t>
            </a:r>
          </a:p>
          <a:p>
            <a:pPr eaLnBrk="1" hangingPunct="1">
              <a:defRPr/>
            </a:pPr>
            <a:r>
              <a:rPr lang="cs-CZ" altLang="cs-CZ" sz="2400" dirty="0" smtClean="0"/>
              <a:t>Rigidní bronchoskopie v CA + apnoická </a:t>
            </a:r>
            <a:r>
              <a:rPr lang="cs-CZ" altLang="cs-CZ" sz="2400" dirty="0" err="1" smtClean="0"/>
              <a:t>pausa</a:t>
            </a:r>
            <a:r>
              <a:rPr lang="cs-CZ" altLang="cs-CZ" sz="2400" dirty="0" smtClean="0"/>
              <a:t> (rychlost chirurga, </a:t>
            </a:r>
            <a:r>
              <a:rPr lang="cs-CZ" altLang="cs-CZ" sz="2400" dirty="0" err="1" smtClean="0"/>
              <a:t>preoxygenace</a:t>
            </a:r>
            <a:r>
              <a:rPr lang="cs-CZ" altLang="cs-CZ" sz="2400" dirty="0" smtClean="0"/>
              <a:t>, </a:t>
            </a:r>
            <a:r>
              <a:rPr lang="cs-CZ" altLang="cs-CZ" sz="2400" dirty="0" err="1" smtClean="0"/>
              <a:t>max</a:t>
            </a:r>
            <a:r>
              <a:rPr lang="cs-CZ" altLang="cs-CZ" sz="2400" dirty="0" smtClean="0"/>
              <a:t> 3-4min)</a:t>
            </a:r>
          </a:p>
          <a:p>
            <a:pPr eaLnBrk="1" hangingPunct="1">
              <a:defRPr/>
            </a:pPr>
            <a:r>
              <a:rPr lang="cs-CZ" altLang="cs-CZ" sz="2400" dirty="0" smtClean="0"/>
              <a:t>Bronchoskopické výkony – odběry tkání, resekce Tu v CA: vysokofrekvenční ventilace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86"/>
    </mc:Choice>
    <mc:Fallback xmlns="">
      <p:transition spd="slow" advTm="85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Vyšetření hrudníku </a:t>
            </a:r>
          </a:p>
        </p:txBody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800" b="1" dirty="0" err="1" smtClean="0"/>
              <a:t>thorakoskopie</a:t>
            </a:r>
            <a:r>
              <a:rPr lang="cs-CZ" altLang="cs-CZ" sz="2800" dirty="0" smtClean="0"/>
              <a:t> - vyšetření hrudní dutiny po zavedení přístroje přes hrudní stěnu a uměle vytvořeném </a:t>
            </a:r>
            <a:r>
              <a:rPr lang="cs-CZ" altLang="cs-CZ" sz="2800" b="1" dirty="0" err="1" smtClean="0"/>
              <a:t>pneumothoraxu</a:t>
            </a:r>
            <a:r>
              <a:rPr lang="cs-CZ" altLang="cs-CZ" sz="2800" dirty="0" smtClean="0"/>
              <a:t>, slouží k vyšetření nemocí pohrudnice a plic a odběru vzorků </a:t>
            </a:r>
          </a:p>
          <a:p>
            <a:pPr eaLnBrk="1" hangingPunct="1">
              <a:defRPr/>
            </a:pPr>
            <a:r>
              <a:rPr lang="cs-CZ" altLang="cs-CZ" sz="2800" b="1" dirty="0" err="1" smtClean="0"/>
              <a:t>mediastinoskopie</a:t>
            </a:r>
            <a:r>
              <a:rPr lang="cs-CZ" altLang="cs-CZ" sz="2800" dirty="0" smtClean="0"/>
              <a:t> - invazivní metoda umožňující vyšetření a odběr uzlin z mezihrudí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1"/>
    </mc:Choice>
    <mc:Fallback xmlns="">
      <p:transition spd="slow" advTm="3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Thorakoskopie + anestezie</a:t>
            </a:r>
          </a:p>
        </p:txBody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800" dirty="0" smtClean="0"/>
              <a:t>Pacient stejně připravovaný jako na plicní výkon – viz anestezie v hrudní chirurgii</a:t>
            </a:r>
          </a:p>
          <a:p>
            <a:pPr eaLnBrk="1" hangingPunct="1">
              <a:defRPr/>
            </a:pPr>
            <a:r>
              <a:rPr lang="cs-CZ" altLang="cs-CZ" sz="2800" dirty="0" smtClean="0"/>
              <a:t>Selektivní intubace</a:t>
            </a:r>
          </a:p>
          <a:p>
            <a:pPr eaLnBrk="1" hangingPunct="1">
              <a:defRPr/>
            </a:pPr>
            <a:r>
              <a:rPr lang="cs-CZ" altLang="cs-CZ" sz="2800" dirty="0" smtClean="0"/>
              <a:t>Nutné spirometrické vyšetření</a:t>
            </a:r>
          </a:p>
          <a:p>
            <a:pPr eaLnBrk="1" hangingPunct="1">
              <a:defRPr/>
            </a:pPr>
            <a:r>
              <a:rPr lang="cs-CZ" altLang="cs-CZ" sz="2800" dirty="0" smtClean="0"/>
              <a:t>CAVE většina pacientů již předoperačně s respirační insuficiencí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28"/>
    </mc:Choice>
    <mc:Fallback xmlns="">
      <p:transition spd="slow" advTm="26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Vyšetření zažívacího traktu</a:t>
            </a:r>
          </a:p>
        </p:txBody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b="1" dirty="0" smtClean="0"/>
              <a:t>gastroskopie</a:t>
            </a:r>
            <a:r>
              <a:rPr lang="cs-CZ" altLang="cs-CZ" sz="2000" dirty="0" smtClean="0"/>
              <a:t> k zobrazení jícnu, žaludku, horní části duodena (dříve byla prováděna rigidním přístrojem také </a:t>
            </a:r>
            <a:r>
              <a:rPr lang="cs-CZ" altLang="cs-CZ" sz="2000" dirty="0" err="1" smtClean="0"/>
              <a:t>esofagoskopie</a:t>
            </a:r>
            <a:r>
              <a:rPr lang="cs-CZ" altLang="cs-CZ" sz="2000" dirty="0" smtClean="0"/>
              <a:t> jako zobrazení čistě jícnu)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b="1" dirty="0" smtClean="0"/>
              <a:t>ERCP </a:t>
            </a:r>
            <a:r>
              <a:rPr lang="cs-CZ" altLang="cs-CZ" sz="2000" dirty="0" smtClean="0"/>
              <a:t>endoskopická retrográdní </a:t>
            </a:r>
            <a:r>
              <a:rPr lang="cs-CZ" altLang="cs-CZ" sz="2000" dirty="0" err="1" smtClean="0"/>
              <a:t>cholangiopankreatografie</a:t>
            </a:r>
            <a:r>
              <a:rPr lang="cs-CZ" altLang="cs-CZ" sz="2000" dirty="0" smtClean="0"/>
              <a:t> - zobrazení </a:t>
            </a:r>
            <a:r>
              <a:rPr lang="cs-CZ" altLang="cs-CZ" sz="2000" b="1" dirty="0" smtClean="0"/>
              <a:t>žlučových cest</a:t>
            </a:r>
            <a:r>
              <a:rPr lang="cs-CZ" altLang="cs-CZ" sz="2000" dirty="0" smtClean="0"/>
              <a:t> a vývodu slinivky břišní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b="1" dirty="0" err="1" smtClean="0"/>
              <a:t>enteroskopie</a:t>
            </a:r>
            <a:r>
              <a:rPr lang="cs-CZ" altLang="cs-CZ" sz="2000" dirty="0" smtClean="0"/>
              <a:t> - vyšetření tenkého střeva - často jako jedno- nebo </a:t>
            </a:r>
            <a:r>
              <a:rPr lang="cs-CZ" altLang="cs-CZ" sz="2000" dirty="0" err="1" smtClean="0"/>
              <a:t>dvojbalónová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enteroskopie</a:t>
            </a:r>
            <a:r>
              <a:rPr lang="cs-CZ" altLang="cs-CZ" sz="2000" dirty="0" smtClean="0"/>
              <a:t> nebo </a:t>
            </a:r>
            <a:r>
              <a:rPr lang="cs-CZ" altLang="cs-CZ" sz="2000" b="1" dirty="0" smtClean="0"/>
              <a:t>kapslová </a:t>
            </a:r>
            <a:r>
              <a:rPr lang="cs-CZ" altLang="cs-CZ" sz="2000" b="1" dirty="0" err="1" smtClean="0"/>
              <a:t>enteroskopie</a:t>
            </a:r>
            <a:r>
              <a:rPr lang="cs-CZ" altLang="cs-CZ" sz="2000" dirty="0" smtClean="0"/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b="1" dirty="0" smtClean="0"/>
              <a:t>koloskopie </a:t>
            </a:r>
            <a:r>
              <a:rPr lang="cs-CZ" altLang="cs-CZ" sz="2000" dirty="0" smtClean="0"/>
              <a:t>- vyšetření tlustého střeva, kratší variantou prováděnou rigidním přístrojem k zobrazení jen konečníku je </a:t>
            </a:r>
            <a:r>
              <a:rPr lang="cs-CZ" altLang="cs-CZ" sz="2000" b="1" dirty="0" smtClean="0"/>
              <a:t>rektoskopie</a:t>
            </a:r>
            <a:endParaRPr lang="cs-CZ" altLang="cs-CZ" sz="2000" dirty="0" smtClean="0"/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400" dirty="0" smtClean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0"/>
    </mc:Choice>
    <mc:Fallback xmlns="">
      <p:transition spd="slow" advTm="4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Endo vyšetření GIT + anestezie</a:t>
            </a:r>
          </a:p>
        </p:txBody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800" dirty="0" smtClean="0"/>
              <a:t>Většina výkonů v </a:t>
            </a:r>
            <a:r>
              <a:rPr lang="cs-CZ" altLang="cs-CZ" sz="2800" dirty="0" err="1" smtClean="0"/>
              <a:t>analgosedaci</a:t>
            </a:r>
            <a:endParaRPr lang="cs-CZ" altLang="cs-CZ" sz="2800" dirty="0" smtClean="0"/>
          </a:p>
          <a:p>
            <a:pPr eaLnBrk="1" hangingPunct="1">
              <a:defRPr/>
            </a:pPr>
            <a:r>
              <a:rPr lang="cs-CZ" altLang="cs-CZ" sz="2800" dirty="0" smtClean="0"/>
              <a:t>Někteří pacienti vyžadují vyšetření a ošetření v CA</a:t>
            </a:r>
          </a:p>
          <a:p>
            <a:pPr eaLnBrk="1" hangingPunct="1">
              <a:defRPr/>
            </a:pPr>
            <a:r>
              <a:rPr lang="cs-CZ" altLang="cs-CZ" sz="2800" dirty="0" smtClean="0"/>
              <a:t>Ambulantní výkony</a:t>
            </a:r>
          </a:p>
          <a:p>
            <a:pPr eaLnBrk="1" hangingPunct="1">
              <a:defRPr/>
            </a:pPr>
            <a:r>
              <a:rPr lang="cs-CZ" altLang="cs-CZ" sz="2800" dirty="0" smtClean="0"/>
              <a:t>Gastroskopie s OTI</a:t>
            </a:r>
          </a:p>
          <a:p>
            <a:pPr eaLnBrk="1" hangingPunct="1">
              <a:defRPr/>
            </a:pPr>
            <a:r>
              <a:rPr lang="cs-CZ" altLang="cs-CZ" sz="2800" dirty="0" smtClean="0"/>
              <a:t>Ultrakrátce působící anestetika</a:t>
            </a:r>
          </a:p>
          <a:p>
            <a:pPr eaLnBrk="1" hangingPunct="1">
              <a:defRPr/>
            </a:pPr>
            <a:r>
              <a:rPr lang="cs-CZ" altLang="cs-CZ" sz="2800" dirty="0" smtClean="0"/>
              <a:t>Kolonoskopie někdy velmi bolestivá (</a:t>
            </a:r>
            <a:r>
              <a:rPr lang="cs-CZ" altLang="cs-CZ" sz="2800" dirty="0" err="1" smtClean="0"/>
              <a:t>Propofol</a:t>
            </a:r>
            <a:r>
              <a:rPr lang="cs-CZ" altLang="cs-CZ" sz="2800" dirty="0" smtClean="0"/>
              <a:t> + </a:t>
            </a:r>
            <a:r>
              <a:rPr lang="cs-CZ" altLang="cs-CZ" sz="2800" dirty="0" err="1" smtClean="0"/>
              <a:t>Rapifen</a:t>
            </a:r>
            <a:r>
              <a:rPr lang="cs-CZ" altLang="cs-CZ" sz="2800" dirty="0" smtClean="0"/>
              <a:t>)</a:t>
            </a:r>
          </a:p>
          <a:p>
            <a:pPr eaLnBrk="1" hangingPunct="1">
              <a:defRPr/>
            </a:pPr>
            <a:endParaRPr lang="cs-CZ" altLang="cs-CZ" dirty="0" smtClean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79"/>
    </mc:Choice>
    <mc:Fallback xmlns="">
      <p:transition spd="slow" advTm="41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Laparoskopie </a:t>
            </a:r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800" dirty="0" smtClean="0"/>
              <a:t>s pomocí optických nástrojů se provádějí operační a diagnostické zákroky</a:t>
            </a:r>
          </a:p>
          <a:p>
            <a:pPr eaLnBrk="1" hangingPunct="1">
              <a:defRPr/>
            </a:pPr>
            <a:r>
              <a:rPr lang="cs-CZ" altLang="cs-CZ" sz="2800" dirty="0" smtClean="0"/>
              <a:t>nástroje se dostávají dovnitř pomocí malých řezů (obvykle 0,5–1,5 cm)</a:t>
            </a:r>
          </a:p>
          <a:p>
            <a:pPr eaLnBrk="1" hangingPunct="1">
              <a:defRPr/>
            </a:pPr>
            <a:r>
              <a:rPr lang="cs-CZ" altLang="cs-CZ" sz="2800" dirty="0" smtClean="0"/>
              <a:t>popsána již v roce 1902 u psa, v oblasti humánní pak v roce 1910 </a:t>
            </a:r>
          </a:p>
          <a:p>
            <a:pPr eaLnBrk="1" hangingPunct="1">
              <a:defRPr/>
            </a:pPr>
            <a:endParaRPr lang="cs-CZ" altLang="cs-CZ" dirty="0" smtClean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altLang="cs-CZ" dirty="0" smtClean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80"/>
    </mc:Choice>
    <mc:Fallback xmlns="">
      <p:transition spd="slow" advTm="22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94138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dirty="0" smtClean="0"/>
              <a:t>Laparoskopie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800" b="1" smtClean="0">
                <a:effectLst/>
              </a:rPr>
              <a:t>v</a:t>
            </a:r>
            <a:r>
              <a:rPr lang="cs-CZ" altLang="cs-CZ" sz="2400" b="1" smtClean="0">
                <a:effectLst/>
              </a:rPr>
              <a:t> okolí pupku se zavede insuflační kanyla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b="1" smtClean="0">
                <a:effectLst/>
              </a:rPr>
              <a:t>napojí se na insuflační pumpu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b="1" smtClean="0">
                <a:effectLst/>
              </a:rPr>
              <a:t>Naplněním břišní dutiny CO2 se dosáhne pneumoperitonea. Plyn nadzvedne břišní stěnu a vytvoří místo pro volný pohyb laparoskopických nástrojů.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b="1" smtClean="0">
                <a:effectLst/>
              </a:rPr>
              <a:t>Dalšími otvory se pomocí trokarů vzduchotěsně zavedou chirurgické nástroje (rozličné kleště a násadce) spolu s digitální kamerou se zdrojem světla vedeným optickými vlákny. Obraz se převádí na monitor.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53"/>
    </mc:Choice>
    <mc:Fallback xmlns="">
      <p:transition spd="slow" advTm="39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Laparoscopic_stomach_surge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1525" y="-481013"/>
            <a:ext cx="10687050" cy="782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84"/>
    </mc:Choice>
    <mc:Fallback xmlns="">
      <p:transition spd="slow" advTm="9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600" dirty="0" smtClean="0"/>
              <a:t>Výhody laparoskopie oproti klasické invazivní chirurgii 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b="1" smtClean="0">
                <a:effectLst/>
              </a:rPr>
              <a:t>snížené krvácení </a:t>
            </a:r>
          </a:p>
          <a:p>
            <a:pPr eaLnBrk="1" hangingPunct="1"/>
            <a:r>
              <a:rPr lang="cs-CZ" altLang="cs-CZ" b="1" smtClean="0">
                <a:effectLst/>
              </a:rPr>
              <a:t>menší řezy, redukující dobu rekonvalescence po operaci </a:t>
            </a:r>
          </a:p>
          <a:p>
            <a:pPr eaLnBrk="1" hangingPunct="1"/>
            <a:r>
              <a:rPr lang="cs-CZ" altLang="cs-CZ" b="1" smtClean="0">
                <a:effectLst/>
              </a:rPr>
              <a:t>menší bolestivost </a:t>
            </a:r>
          </a:p>
          <a:p>
            <a:pPr eaLnBrk="1" hangingPunct="1"/>
            <a:r>
              <a:rPr lang="cs-CZ" altLang="cs-CZ" b="1" smtClean="0">
                <a:effectLst/>
              </a:rPr>
              <a:t>menší vystavení vnitřních orgánů vnějšímu prostředí a tím snížené riziko infekce 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02"/>
    </mc:Choice>
    <mc:Fallback xmlns="">
      <p:transition spd="slow" advTm="43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600" b="1" dirty="0" smtClean="0"/>
              <a:t>Laparoskopický</a:t>
            </a:r>
            <a:r>
              <a:rPr lang="cs-CZ" altLang="cs-CZ" sz="3600" dirty="0" smtClean="0"/>
              <a:t> </a:t>
            </a:r>
            <a:r>
              <a:rPr lang="cs-CZ" altLang="cs-CZ" sz="3600" b="1" dirty="0" smtClean="0"/>
              <a:t>výkon</a:t>
            </a:r>
            <a:endParaRPr lang="cs-CZ" altLang="cs-CZ" sz="3600" dirty="0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00200"/>
            <a:ext cx="8229600" cy="45307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b="1" smtClean="0">
                <a:effectLst/>
              </a:rPr>
              <a:t>a) provedení malé infraumbilikální incize a zavedení Veressovy insuflační jehly,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b="1" smtClean="0">
                <a:effectLst/>
              </a:rPr>
              <a:t>b) zavedení kapnoperitonea = insuflace CO2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b="1" smtClean="0">
                <a:effectLst/>
              </a:rPr>
              <a:t>c) sklonění do polohy dle druhu výkonu (Trendelenburgova nebo anti-Trendelenburgova poloha)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b="1" smtClean="0">
                <a:effectLst/>
              </a:rPr>
              <a:t>d) vlastní operační výkon (délka trvání od několika minut při diagnostických laparoskopiích až po hodiny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73"/>
    </mc:Choice>
    <mc:Fallback xmlns="">
      <p:transition spd="slow" advTm="36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Endoscopy_nci-vol-1982-3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28600"/>
            <a:ext cx="4416425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5"/>
    </mc:Choice>
    <mc:Fallback xmlns="">
      <p:transition spd="slow" advTm="2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při anestezii musíme zohlednit:</a:t>
            </a:r>
          </a:p>
        </p:txBody>
      </p:sp>
      <p:sp>
        <p:nvSpPr>
          <p:cNvPr id="220166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Vliv útlaku orgánů insuflovaným plynem</a:t>
            </a:r>
          </a:p>
          <a:p>
            <a:pPr eaLnBrk="1" hangingPunct="1">
              <a:defRPr/>
            </a:pPr>
            <a:r>
              <a:rPr lang="cs-CZ" altLang="cs-CZ" smtClean="0"/>
              <a:t>vliv kapnoperitonea</a:t>
            </a:r>
          </a:p>
          <a:p>
            <a:pPr eaLnBrk="1" hangingPunct="1">
              <a:defRPr/>
            </a:pPr>
            <a:r>
              <a:rPr lang="cs-CZ" altLang="cs-CZ" smtClean="0"/>
              <a:t> vliv změny polohy </a:t>
            </a:r>
          </a:p>
          <a:p>
            <a:pPr eaLnBrk="1" hangingPunct="1">
              <a:defRPr/>
            </a:pPr>
            <a:r>
              <a:rPr lang="cs-CZ" altLang="cs-CZ" smtClean="0"/>
              <a:t>i event. komplikace způsobené chirurgem. 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45"/>
    </mc:Choice>
    <mc:Fallback xmlns="">
      <p:transition spd="slow" advTm="17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smtClean="0"/>
              <a:t>Laparoskopie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Abdominální insuflace 2,26 kPa (17 Torr) způsobí 31% pokles plicní poddajnosti, 32% vzestup plateau P</a:t>
            </a:r>
            <a:r>
              <a:rPr lang="cs-CZ" altLang="cs-CZ" baseline="-25000" smtClean="0"/>
              <a:t>aw</a:t>
            </a:r>
            <a:r>
              <a:rPr lang="cs-CZ" altLang="cs-CZ" smtClean="0"/>
              <a:t>, hyperkapnii, ale arteriální saturace je beze změny</a:t>
            </a:r>
          </a:p>
          <a:p>
            <a:pPr eaLnBrk="1" hangingPunct="1">
              <a:defRPr/>
            </a:pPr>
            <a:r>
              <a:rPr lang="cs-CZ" altLang="cs-CZ" smtClean="0"/>
              <a:t>PF důsledky polohy</a:t>
            </a:r>
          </a:p>
          <a:p>
            <a:pPr eaLnBrk="1" hangingPunct="1">
              <a:defRPr/>
            </a:pPr>
            <a:r>
              <a:rPr lang="cs-CZ" altLang="cs-CZ" smtClean="0"/>
              <a:t>PF důsledky kapnoperitonea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43"/>
    </mc:Choice>
    <mc:Fallback xmlns="">
      <p:transition spd="slow" advTm="20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b="1" dirty="0" smtClean="0"/>
              <a:t>Vliv</a:t>
            </a:r>
            <a:r>
              <a:rPr lang="cs-CZ" altLang="cs-CZ" sz="4000" dirty="0" smtClean="0"/>
              <a:t> </a:t>
            </a:r>
            <a:r>
              <a:rPr lang="cs-CZ" altLang="cs-CZ" sz="4000" b="1" dirty="0" smtClean="0"/>
              <a:t>polohy:</a:t>
            </a:r>
            <a:r>
              <a:rPr lang="cs-CZ" altLang="cs-CZ" sz="4000" dirty="0" smtClean="0"/>
              <a:t> </a:t>
            </a:r>
            <a:r>
              <a:rPr lang="cs-CZ" altLang="cs-CZ" sz="4000" b="1" dirty="0" smtClean="0"/>
              <a:t/>
            </a:r>
            <a:br>
              <a:rPr lang="cs-CZ" altLang="cs-CZ" sz="4000" b="1" dirty="0" smtClean="0"/>
            </a:br>
            <a:endParaRPr lang="cs-CZ" altLang="cs-CZ" sz="4000" b="1" dirty="0" smtClean="0"/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dirty="0" err="1" smtClean="0"/>
              <a:t>Trendelenburg</a:t>
            </a:r>
            <a:r>
              <a:rPr lang="cs-CZ" altLang="cs-CZ" sz="2800" b="1" dirty="0" smtClean="0"/>
              <a:t>:</a:t>
            </a:r>
            <a:r>
              <a:rPr lang="cs-CZ" altLang="cs-CZ" sz="2800" dirty="0" smtClean="0"/>
              <a:t> symfýza je nejvyšším bodem trupu u operací v malé pánvi. Zhoršuje parametry ventilace (snižuje se vitální kapacita, poddajnost plicní), zvyšuje se: nitrolební tlak, žilní návrat k srdci a centrální žilní tlak. </a:t>
            </a:r>
            <a:endParaRPr lang="cs-CZ" altLang="cs-CZ" sz="2800" b="1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dirty="0" smtClean="0"/>
              <a:t>Anti-</a:t>
            </a:r>
            <a:r>
              <a:rPr lang="cs-CZ" altLang="cs-CZ" sz="2800" b="1" dirty="0" err="1" smtClean="0"/>
              <a:t>Trendelenburg</a:t>
            </a:r>
            <a:r>
              <a:rPr lang="cs-CZ" altLang="cs-CZ" sz="2800" b="1" dirty="0" smtClean="0"/>
              <a:t>:</a:t>
            </a:r>
            <a:r>
              <a:rPr lang="cs-CZ" altLang="cs-CZ" sz="2800" dirty="0" smtClean="0"/>
              <a:t> symfýza je nejnižším bodem trupu, který je skloněn hlavou nahoru, nejčastěji o 15o, snižuje žilní návrat, srdeční výdej i krevní tlak.</a:t>
            </a:r>
            <a:r>
              <a:rPr lang="cs-CZ" altLang="cs-CZ" sz="2400" dirty="0" smtClean="0"/>
              <a:t> 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20"/>
    </mc:Choice>
    <mc:Fallback xmlns="">
      <p:transition spd="slow" advTm="41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b="1" dirty="0" smtClean="0"/>
              <a:t>Vliv</a:t>
            </a:r>
            <a:r>
              <a:rPr lang="cs-CZ" altLang="cs-CZ" sz="4000" dirty="0" smtClean="0"/>
              <a:t> </a:t>
            </a:r>
            <a:r>
              <a:rPr lang="cs-CZ" altLang="cs-CZ" sz="4000" b="1" dirty="0" err="1" smtClean="0"/>
              <a:t>kapnoperitonea</a:t>
            </a:r>
            <a:endParaRPr lang="cs-CZ" altLang="cs-CZ" sz="4000" b="1" dirty="0" smtClean="0"/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95400"/>
            <a:ext cx="8229600" cy="45307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cs-CZ" altLang="cs-CZ" sz="2800" b="1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b="1" dirty="0" smtClean="0"/>
              <a:t>a)</a:t>
            </a:r>
            <a:r>
              <a:rPr lang="cs-CZ" altLang="cs-CZ" sz="2800" dirty="0" smtClean="0"/>
              <a:t> </a:t>
            </a:r>
            <a:r>
              <a:rPr lang="cs-CZ" altLang="cs-CZ" sz="2800" b="1" dirty="0" smtClean="0"/>
              <a:t>mechanická:</a:t>
            </a:r>
            <a:r>
              <a:rPr lang="cs-CZ" altLang="cs-CZ" sz="2800" dirty="0" smtClean="0"/>
              <a:t> způsobenou zvýšením intraabdominálního tlaku na 10-15 mm </a:t>
            </a:r>
            <a:r>
              <a:rPr lang="cs-CZ" altLang="cs-CZ" sz="2800" dirty="0" err="1" smtClean="0"/>
              <a:t>Hg</a:t>
            </a:r>
            <a:endParaRPr lang="cs-CZ" altLang="cs-CZ" sz="28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b="1" dirty="0" smtClean="0"/>
              <a:t>b)</a:t>
            </a:r>
            <a:r>
              <a:rPr lang="cs-CZ" altLang="cs-CZ" sz="2800" dirty="0" smtClean="0"/>
              <a:t> </a:t>
            </a:r>
            <a:r>
              <a:rPr lang="cs-CZ" altLang="cs-CZ" sz="2800" b="1" dirty="0" smtClean="0"/>
              <a:t>neuroendokrinní:</a:t>
            </a:r>
            <a:r>
              <a:rPr lang="cs-CZ" altLang="cs-CZ" sz="2800" dirty="0" smtClean="0"/>
              <a:t> mění se hladiny </a:t>
            </a:r>
            <a:r>
              <a:rPr lang="cs-CZ" altLang="cs-CZ" sz="2800" dirty="0" err="1" smtClean="0"/>
              <a:t>neuromediátorů</a:t>
            </a:r>
            <a:r>
              <a:rPr lang="cs-CZ" altLang="cs-CZ" sz="2800" dirty="0" smtClean="0"/>
              <a:t>, zejména se zvyšuje hladina </a:t>
            </a:r>
            <a:r>
              <a:rPr lang="cs-CZ" altLang="cs-CZ" sz="2800" dirty="0" err="1" smtClean="0"/>
              <a:t>cirkulujích</a:t>
            </a:r>
            <a:r>
              <a:rPr lang="cs-CZ" altLang="cs-CZ" sz="2800" dirty="0" smtClean="0"/>
              <a:t> katecholaminů; </a:t>
            </a:r>
            <a:endParaRPr lang="cs-CZ" altLang="cs-CZ" sz="2800" b="1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b="1" dirty="0" smtClean="0"/>
              <a:t>c)</a:t>
            </a:r>
            <a:r>
              <a:rPr lang="cs-CZ" altLang="cs-CZ" sz="2800" dirty="0" smtClean="0"/>
              <a:t> </a:t>
            </a:r>
            <a:r>
              <a:rPr lang="cs-CZ" altLang="cs-CZ" sz="2800" b="1" dirty="0" smtClean="0"/>
              <a:t>vliv</a:t>
            </a:r>
            <a:r>
              <a:rPr lang="cs-CZ" altLang="cs-CZ" sz="2800" dirty="0" smtClean="0"/>
              <a:t> </a:t>
            </a:r>
            <a:r>
              <a:rPr lang="cs-CZ" altLang="cs-CZ" sz="2800" b="1" dirty="0" smtClean="0"/>
              <a:t>absorbovaného</a:t>
            </a:r>
            <a:r>
              <a:rPr lang="cs-CZ" altLang="cs-CZ" sz="2800" dirty="0" smtClean="0"/>
              <a:t> </a:t>
            </a:r>
            <a:r>
              <a:rPr lang="cs-CZ" altLang="cs-CZ" sz="2800" b="1" dirty="0" smtClean="0"/>
              <a:t>CO2:</a:t>
            </a:r>
            <a:r>
              <a:rPr lang="cs-CZ" altLang="cs-CZ" sz="2800" dirty="0" smtClean="0"/>
              <a:t> zde se uplatňuje rovněž teplota insuflovaného plynu</a:t>
            </a:r>
            <a:r>
              <a:rPr lang="cs-CZ" altLang="cs-CZ" dirty="0" smtClean="0"/>
              <a:t>. 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54"/>
    </mc:Choice>
    <mc:Fallback xmlns="">
      <p:transition spd="slow" advTm="38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dirty="0" smtClean="0"/>
              <a:t>A. </a:t>
            </a:r>
            <a:r>
              <a:rPr lang="cs-CZ" altLang="cs-CZ" sz="4000" b="1" dirty="0" smtClean="0"/>
              <a:t>Změny</a:t>
            </a:r>
            <a:r>
              <a:rPr lang="cs-CZ" altLang="cs-CZ" sz="4000" dirty="0" smtClean="0"/>
              <a:t> </a:t>
            </a:r>
            <a:r>
              <a:rPr lang="cs-CZ" altLang="cs-CZ" sz="4000" b="1" dirty="0" err="1" smtClean="0"/>
              <a:t>hemodynamiky</a:t>
            </a:r>
            <a:r>
              <a:rPr lang="cs-CZ" altLang="cs-CZ" sz="4000" dirty="0" smtClean="0"/>
              <a:t> </a:t>
            </a:r>
            <a:r>
              <a:rPr lang="cs-CZ" altLang="cs-CZ" dirty="0" smtClean="0"/>
              <a:t/>
            </a:r>
            <a:br>
              <a:rPr lang="cs-CZ" altLang="cs-CZ" dirty="0" smtClean="0"/>
            </a:br>
            <a:endParaRPr lang="cs-CZ" altLang="cs-CZ" dirty="0" smtClean="0"/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143000"/>
            <a:ext cx="8229600" cy="4530725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400" b="1" dirty="0" smtClean="0"/>
              <a:t>Zvýšení</a:t>
            </a:r>
            <a:r>
              <a:rPr lang="cs-CZ" altLang="cs-CZ" sz="2400" dirty="0" smtClean="0"/>
              <a:t> </a:t>
            </a:r>
            <a:r>
              <a:rPr lang="cs-CZ" altLang="cs-CZ" sz="2400" b="1" dirty="0" smtClean="0"/>
              <a:t>intraabdominálního</a:t>
            </a:r>
            <a:r>
              <a:rPr lang="cs-CZ" altLang="cs-CZ" sz="2400" dirty="0" smtClean="0"/>
              <a:t> </a:t>
            </a:r>
            <a:r>
              <a:rPr lang="cs-CZ" altLang="cs-CZ" sz="2400" b="1" dirty="0" smtClean="0"/>
              <a:t>tlaku</a:t>
            </a:r>
            <a:r>
              <a:rPr lang="cs-CZ" altLang="cs-CZ" sz="2400" dirty="0" smtClean="0"/>
              <a:t> </a:t>
            </a:r>
            <a:r>
              <a:rPr lang="cs-CZ" altLang="cs-CZ" sz="2400" b="1" dirty="0" smtClean="0"/>
              <a:t>vede</a:t>
            </a:r>
            <a:r>
              <a:rPr lang="cs-CZ" altLang="cs-CZ" sz="2800" b="1" dirty="0" smtClean="0"/>
              <a:t>:</a:t>
            </a:r>
            <a:r>
              <a:rPr lang="cs-CZ" altLang="cs-CZ" sz="2800" dirty="0" smtClean="0"/>
              <a:t> </a:t>
            </a:r>
          </a:p>
          <a:p>
            <a:pPr eaLnBrk="1" hangingPunct="1">
              <a:defRPr/>
            </a:pPr>
            <a:r>
              <a:rPr lang="cs-CZ" altLang="cs-CZ" sz="2800" dirty="0" smtClean="0"/>
              <a:t>  komprese dolní duté žíly, </a:t>
            </a:r>
          </a:p>
          <a:p>
            <a:pPr eaLnBrk="1" hangingPunct="1">
              <a:defRPr/>
            </a:pPr>
            <a:r>
              <a:rPr lang="cs-CZ" altLang="cs-CZ" sz="2800" dirty="0" smtClean="0"/>
              <a:t>  snížení návratu krve z dolních končetin, </a:t>
            </a:r>
          </a:p>
          <a:p>
            <a:pPr eaLnBrk="1" hangingPunct="1">
              <a:defRPr/>
            </a:pPr>
            <a:r>
              <a:rPr lang="cs-CZ" altLang="cs-CZ" sz="2800" dirty="0" smtClean="0"/>
              <a:t>  komprese arteriálního řečiště</a:t>
            </a:r>
          </a:p>
          <a:p>
            <a:pPr eaLnBrk="1" hangingPunct="1">
              <a:defRPr/>
            </a:pPr>
            <a:r>
              <a:rPr lang="cs-CZ" altLang="cs-CZ" sz="2800" dirty="0" smtClean="0"/>
              <a:t>  zvýšení systémové vaskulární rezistence</a:t>
            </a:r>
          </a:p>
          <a:p>
            <a:pPr eaLnBrk="1" hangingPunct="1">
              <a:defRPr/>
            </a:pPr>
            <a:r>
              <a:rPr lang="cs-CZ" altLang="cs-CZ" sz="2800" dirty="0" smtClean="0"/>
              <a:t>  zhoršení </a:t>
            </a:r>
            <a:r>
              <a:rPr lang="cs-CZ" altLang="cs-CZ" sz="2800" dirty="0" err="1" smtClean="0"/>
              <a:t>splanchnické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perfúze</a:t>
            </a:r>
            <a:endParaRPr lang="cs-CZ" altLang="cs-CZ" sz="2800" dirty="0" smtClean="0"/>
          </a:p>
          <a:p>
            <a:pPr eaLnBrk="1" hangingPunct="1">
              <a:defRPr/>
            </a:pPr>
            <a:r>
              <a:rPr lang="cs-CZ" altLang="cs-CZ" sz="2800" dirty="0" smtClean="0"/>
              <a:t>  zvýšení nitrohrudního tlaku. 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39"/>
    </mc:Choice>
    <mc:Fallback xmlns="">
      <p:transition spd="slow" advTm="23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B. </a:t>
            </a:r>
            <a:r>
              <a:rPr lang="cs-CZ" altLang="cs-CZ" b="1" smtClean="0"/>
              <a:t>Změny</a:t>
            </a:r>
            <a:r>
              <a:rPr lang="cs-CZ" altLang="cs-CZ" smtClean="0"/>
              <a:t> </a:t>
            </a:r>
            <a:r>
              <a:rPr lang="cs-CZ" altLang="cs-CZ" b="1" smtClean="0"/>
              <a:t>ventilace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 smtClean="0"/>
              <a:t>způsobeny zvýšením nitrobřišního tlaku a změnou polohy,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 smtClean="0"/>
              <a:t>závažnější v případě polohy </a:t>
            </a:r>
            <a:r>
              <a:rPr lang="cs-CZ" altLang="cs-CZ" sz="2400" dirty="0" err="1" smtClean="0"/>
              <a:t>Trendelenburgovy</a:t>
            </a:r>
            <a:r>
              <a:rPr lang="cs-CZ" altLang="cs-CZ" sz="2400" dirty="0" smtClean="0"/>
              <a:t>. -zhoršení ventilace bazálních partií plic, snížení vitální kapacity i funkční reziduální kapacity, snížení poměru ventilace/</a:t>
            </a:r>
            <a:r>
              <a:rPr lang="cs-CZ" altLang="cs-CZ" sz="2400" dirty="0" err="1" smtClean="0"/>
              <a:t>perfúze</a:t>
            </a:r>
            <a:r>
              <a:rPr lang="cs-CZ" altLang="cs-CZ" sz="2400" dirty="0" smtClean="0"/>
              <a:t>, snížení poddajnosti plicní. Zvyšuje se plicní vaskulární rezistence, mrtvý prostor, zvyšuje se tlak v dýchacích cestách.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 smtClean="0"/>
              <a:t>nebezpečí aspirace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95"/>
    </mc:Choice>
    <mc:Fallback xmlns="">
      <p:transition spd="slow" advTm="37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7813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b="1" dirty="0" smtClean="0"/>
              <a:t>Vliv</a:t>
            </a:r>
            <a:r>
              <a:rPr lang="cs-CZ" altLang="cs-CZ" dirty="0" smtClean="0"/>
              <a:t> </a:t>
            </a:r>
            <a:r>
              <a:rPr lang="cs-CZ" altLang="cs-CZ" b="1" dirty="0" smtClean="0"/>
              <a:t>resorbovaného</a:t>
            </a:r>
            <a:r>
              <a:rPr lang="cs-CZ" altLang="cs-CZ" dirty="0" smtClean="0"/>
              <a:t> </a:t>
            </a:r>
            <a:r>
              <a:rPr lang="cs-CZ" altLang="cs-CZ" b="1" dirty="0" smtClean="0"/>
              <a:t>CO2</a:t>
            </a:r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přímý: dilatace periferních arteriol a deprese kontraktility myokardu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nepřímý: (zvýšení centrální </a:t>
            </a:r>
            <a:r>
              <a:rPr lang="cs-CZ" altLang="cs-CZ" sz="2800" dirty="0" err="1" smtClean="0"/>
              <a:t>sympatoadrenergní</a:t>
            </a:r>
            <a:r>
              <a:rPr lang="cs-CZ" altLang="cs-CZ" sz="2800" dirty="0" smtClean="0"/>
              <a:t> aktivity, zvýšení kontraktility myokardu s tachykardií a hypertenzí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800" dirty="0" smtClean="0">
                <a:solidFill>
                  <a:srgbClr val="FFFFFF"/>
                </a:solidFill>
              </a:rPr>
              <a:t>Udržet homeostázu CO2 je jedním z hlavních úkolů anesteziologa během laparoskopického výkonu.</a:t>
            </a:r>
            <a:r>
              <a:rPr lang="cs-CZ" altLang="cs-CZ" sz="2800" dirty="0" smtClean="0"/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dirty="0" smtClean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48"/>
    </mc:Choice>
    <mc:Fallback xmlns="">
      <p:transition spd="slow" advTm="47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smtClean="0"/>
              <a:t>Předoperační vyšetření</a:t>
            </a:r>
            <a:r>
              <a:rPr lang="cs-CZ" altLang="cs-CZ" smtClean="0"/>
              <a:t> </a:t>
            </a:r>
          </a:p>
        </p:txBody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smtClean="0"/>
              <a:t>kompletní laboratorní a fyzikální vyšetření a celkové zhodnocení anesteziologem</a:t>
            </a:r>
          </a:p>
          <a:p>
            <a:pPr eaLnBrk="1" hangingPunct="1">
              <a:defRPr/>
            </a:pPr>
            <a:r>
              <a:rPr lang="cs-CZ" altLang="cs-CZ" dirty="0" smtClean="0"/>
              <a:t>obecné kontraindikace celkové anestezie 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18"/>
    </mc:Choice>
    <mc:Fallback xmlns="">
      <p:transition spd="slow" advTm="20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-11113"/>
            <a:ext cx="8229600" cy="1143001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dirty="0" smtClean="0"/>
              <a:t>Zvláštní pozornost</a:t>
            </a:r>
          </a:p>
        </p:txBody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058863"/>
            <a:ext cx="9144000" cy="453072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dirty="0" smtClean="0"/>
              <a:t>ostatní kontraindikace - např. těhotenství, obezita, kardiální a plicní onemocnění v anamnéze, věk, portální hypertenze, cirhóza - jsou relativní </a:t>
            </a:r>
          </a:p>
          <a:p>
            <a:pPr eaLnBrk="1" hangingPunct="1">
              <a:defRPr/>
            </a:pPr>
            <a:endParaRPr lang="cs-CZ" altLang="cs-CZ" dirty="0" smtClean="0"/>
          </a:p>
        </p:txBody>
      </p:sp>
      <p:pic>
        <p:nvPicPr>
          <p:cNvPr id="40964" name="Picture 4" descr="FatGirl_FatFriday_Swimsuit_10Nov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097338"/>
            <a:ext cx="2971800" cy="275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52"/>
    </mc:Choice>
    <mc:Fallback xmlns="">
      <p:transition spd="slow" advTm="20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4925"/>
            <a:ext cx="8686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b="1" dirty="0" smtClean="0"/>
              <a:t>Zvláštní pozornost</a:t>
            </a:r>
          </a:p>
        </p:txBody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95400"/>
            <a:ext cx="8229600" cy="453072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b="1" dirty="0" smtClean="0"/>
              <a:t>pacienti s </a:t>
            </a:r>
            <a:r>
              <a:rPr lang="cs-CZ" altLang="cs-CZ" sz="2800" b="1" dirty="0" smtClean="0">
                <a:solidFill>
                  <a:srgbClr val="FFFFFF"/>
                </a:solidFill>
              </a:rPr>
              <a:t>kardiálním a respiračním onemocněním a pacienti obézní</a:t>
            </a:r>
            <a:r>
              <a:rPr lang="cs-CZ" altLang="cs-CZ" sz="2800" b="1" dirty="0" smtClean="0"/>
              <a:t>: </a:t>
            </a:r>
            <a:r>
              <a:rPr lang="cs-CZ" altLang="cs-CZ" sz="2800" dirty="0" smtClean="0"/>
              <a:t>v uvedených případech vyžadujeme jednak důkladné a podrobné vyšetření specialistou, jednak konzultaci s operatérem a zvážení profitu pro pacienta. Premedikace se podává jako obvykle, lze přidat antiemetikum. 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09"/>
    </mc:Choice>
    <mc:Fallback xmlns="">
      <p:transition spd="slow" advTm="42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Endoskopie</a:t>
            </a:r>
          </a:p>
        </p:txBody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zaváděny přirozenými otvory a vedeny přirozenými cestami, </a:t>
            </a:r>
          </a:p>
          <a:p>
            <a:pPr eaLnBrk="1" hangingPunct="1">
              <a:defRPr/>
            </a:pPr>
            <a:r>
              <a:rPr lang="cs-CZ" altLang="cs-CZ" smtClean="0"/>
              <a:t>Některé metody: laparoskopie, thorakoskopie, artroskopie vyžadují vytvoření umělého vstupu do vyšetřované dutiny</a:t>
            </a:r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92"/>
    </mc:Choice>
    <mc:Fallback xmlns="">
      <p:transition spd="slow" advTm="14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Anestezie k LSK</a:t>
            </a:r>
          </a:p>
        </p:txBody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800" dirty="0" smtClean="0"/>
              <a:t>celková doplňovaná anestezie s endotracheální intubací, umělou plicní ventilací a užitím </a:t>
            </a:r>
            <a:r>
              <a:rPr lang="cs-CZ" altLang="cs-CZ" sz="2800" dirty="0" err="1" smtClean="0"/>
              <a:t>myorelaxancií</a:t>
            </a:r>
            <a:endParaRPr lang="cs-CZ" altLang="cs-CZ" sz="2800" dirty="0" smtClean="0"/>
          </a:p>
          <a:p>
            <a:pPr eaLnBrk="1" hangingPunct="1">
              <a:defRPr/>
            </a:pPr>
            <a:r>
              <a:rPr lang="cs-CZ" altLang="cs-CZ" sz="2800" dirty="0" smtClean="0"/>
              <a:t>Úvod obvyklý, většinou NGS</a:t>
            </a:r>
          </a:p>
          <a:p>
            <a:pPr eaLnBrk="1" hangingPunct="1">
              <a:defRPr/>
            </a:pPr>
            <a:r>
              <a:rPr lang="cs-CZ" altLang="cs-CZ" sz="2800" dirty="0" smtClean="0"/>
              <a:t>Vedení N2O ?? Spíše O2 + vzduch + </a:t>
            </a:r>
            <a:r>
              <a:rPr lang="cs-CZ" altLang="cs-CZ" sz="2800" dirty="0" err="1" smtClean="0"/>
              <a:t>inhal</a:t>
            </a:r>
            <a:r>
              <a:rPr lang="cs-CZ" altLang="cs-CZ" sz="2800" dirty="0" smtClean="0"/>
              <a:t>. anestetikum + </a:t>
            </a:r>
            <a:r>
              <a:rPr lang="cs-CZ" altLang="cs-CZ" sz="2800" dirty="0" err="1" smtClean="0"/>
              <a:t>iv</a:t>
            </a:r>
            <a:r>
              <a:rPr lang="cs-CZ" altLang="cs-CZ" sz="2800" dirty="0" smtClean="0"/>
              <a:t> anestetika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395"/>
    </mc:Choice>
    <mc:Fallback xmlns="">
      <p:transition spd="slow" advTm="71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smtClean="0"/>
              <a:t>Monitorace:</a:t>
            </a:r>
            <a:r>
              <a:rPr lang="cs-CZ" altLang="cs-CZ" smtClean="0"/>
              <a:t> </a:t>
            </a:r>
          </a:p>
        </p:txBody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b="1" dirty="0" smtClean="0">
                <a:solidFill>
                  <a:srgbClr val="FFFFFF"/>
                </a:solidFill>
              </a:rPr>
              <a:t>standardně:</a:t>
            </a:r>
            <a:r>
              <a:rPr lang="cs-CZ" altLang="cs-CZ" sz="2800" b="1" dirty="0" smtClean="0"/>
              <a:t> </a:t>
            </a:r>
            <a:r>
              <a:rPr lang="cs-CZ" altLang="cs-CZ" sz="2800" dirty="0" smtClean="0"/>
              <a:t>EKG, SpO2, tlak krve neinvazivní, </a:t>
            </a:r>
            <a:r>
              <a:rPr lang="cs-CZ" altLang="cs-CZ" sz="2800" dirty="0" err="1" smtClean="0"/>
              <a:t>kapnografie</a:t>
            </a:r>
            <a:r>
              <a:rPr lang="cs-CZ" altLang="cs-CZ" sz="2800" dirty="0" smtClean="0"/>
              <a:t> (u laparoskopií závazně), dále parametry ventilátoru - dechový objem, minutový objem, maximální inspirační tlak; </a:t>
            </a:r>
            <a:endParaRPr lang="cs-CZ" altLang="cs-CZ" sz="2800" b="1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b="1" dirty="0" smtClean="0">
                <a:solidFill>
                  <a:srgbClr val="FFFFFF"/>
                </a:solidFill>
              </a:rPr>
              <a:t>fakultativně:</a:t>
            </a:r>
            <a:r>
              <a:rPr lang="cs-CZ" altLang="cs-CZ" sz="2800" b="1" dirty="0" smtClean="0"/>
              <a:t> </a:t>
            </a:r>
            <a:r>
              <a:rPr lang="cs-CZ" altLang="cs-CZ" sz="2800" dirty="0" smtClean="0"/>
              <a:t>tlak krve invazivní, vyšetření krevních plynů a ABR, centrální žilní tlak, </a:t>
            </a:r>
            <a:r>
              <a:rPr lang="cs-CZ" altLang="cs-CZ" sz="2800" dirty="0" err="1" smtClean="0"/>
              <a:t>even</a:t>
            </a:r>
            <a:r>
              <a:rPr lang="cs-CZ" altLang="cs-CZ" sz="2800" dirty="0" smtClean="0"/>
              <a:t>. invazivní </a:t>
            </a:r>
            <a:r>
              <a:rPr lang="cs-CZ" altLang="cs-CZ" sz="2800" dirty="0" err="1" smtClean="0"/>
              <a:t>hemodynamické</a:t>
            </a:r>
            <a:r>
              <a:rPr lang="cs-CZ" altLang="cs-CZ" sz="2800" dirty="0" smtClean="0"/>
              <a:t> monitorování. 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21"/>
    </mc:Choice>
    <mc:Fallback xmlns="">
      <p:transition spd="slow" advTm="42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smtClean="0"/>
              <a:t>pooperačně</a:t>
            </a:r>
            <a:endParaRPr lang="cs-CZ" altLang="cs-CZ" smtClean="0"/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 smtClean="0"/>
              <a:t>déletrvající eliminace CO2, může přetrvávat </a:t>
            </a:r>
            <a:r>
              <a:rPr lang="cs-CZ" altLang="cs-CZ" sz="2400" b="1" dirty="0" err="1" smtClean="0"/>
              <a:t>hyperkapnie</a:t>
            </a:r>
            <a:endParaRPr lang="cs-CZ" altLang="cs-CZ" sz="2400" b="1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 smtClean="0"/>
              <a:t>JIP, </a:t>
            </a:r>
            <a:r>
              <a:rPr lang="cs-CZ" altLang="cs-CZ" sz="2400" b="1" dirty="0" err="1" smtClean="0"/>
              <a:t>dospávací</a:t>
            </a:r>
            <a:r>
              <a:rPr lang="cs-CZ" altLang="cs-CZ" sz="2400" b="1" dirty="0" smtClean="0"/>
              <a:t> pokoj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 smtClean="0"/>
              <a:t>Krevní plyny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 smtClean="0"/>
              <a:t> prevence nauzey a zvracení - antiemetika (vyskytuje se zejména po výkonech gynekologických).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 smtClean="0"/>
              <a:t>bolest v rameni působí rezidua CO2 pod bránicí. lze předejít aplikací lokálních anestetik do dutiny břišní na závěr operace (aplikuje operatér)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91"/>
    </mc:Choice>
    <mc:Fallback xmlns="">
      <p:transition spd="slow" advTm="50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chirurgie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Operace </a:t>
            </a:r>
            <a:r>
              <a:rPr lang="cs-CZ" altLang="cs-CZ" u="sng" smtClean="0"/>
              <a:t>většinou</a:t>
            </a:r>
            <a:r>
              <a:rPr lang="cs-CZ" altLang="cs-CZ" smtClean="0"/>
              <a:t> v nadbřišku: bandáže žaludku, žlučník, pankreas,</a:t>
            </a:r>
          </a:p>
          <a:p>
            <a:pPr eaLnBrk="1" hangingPunct="1">
              <a:defRPr/>
            </a:pPr>
            <a:r>
              <a:rPr lang="cs-CZ" altLang="cs-CZ" smtClean="0"/>
              <a:t>Jinde: APPE, kýly……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26"/>
    </mc:Choice>
    <mc:Fallback xmlns="">
      <p:transition spd="slow" advTm="24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gynekologie</a:t>
            </a:r>
          </a:p>
        </p:txBody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LAVH = laparoskopicky asistovaná vaginální hysterektomie</a:t>
            </a:r>
          </a:p>
          <a:p>
            <a:pPr eaLnBrk="1" hangingPunct="1">
              <a:defRPr/>
            </a:pPr>
            <a:r>
              <a:rPr lang="cs-CZ" altLang="cs-CZ" smtClean="0"/>
              <a:t>Adnexa, grav. Extrauterina, cysty, myomektomie…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91"/>
    </mc:Choice>
    <mc:Fallback xmlns="">
      <p:transition spd="slow" advTm="15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urologie</a:t>
            </a:r>
          </a:p>
        </p:txBody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Operace prostaty – robotická chirurgie…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0"/>
    </mc:Choice>
    <mc:Fallback xmlns="">
      <p:transition spd="slow" advTm="7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Robotická chirurgie</a:t>
            </a:r>
          </a:p>
        </p:txBody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b="1" dirty="0" smtClean="0"/>
              <a:t>joysticky řízeným robotem. Nejznámější Da Vinci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b="1" dirty="0" smtClean="0"/>
              <a:t> u těžce přístupných nebo malých míst, kde by klasickou operací hrozilo poranění okolních struktur.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b="1" dirty="0" smtClean="0"/>
              <a:t>eliminuje třes rukou a je mnohem přesnější, umožňuje větší rozsah pohybů nástrojů. Na rozdíl od klasické laparoskopie je díky dvojitému obrazu operatérovi umožněn trojrozměrný pohled do těla.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27"/>
    </mc:Choice>
    <mc:Fallback xmlns="">
      <p:transition spd="slow" advTm="43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582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5"/>
    </mc:Choice>
    <mc:Fallback xmlns="">
      <p:transition spd="slow" advTm="4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Budoucnost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Robotická chrirgie na dálku – válečné operace</a:t>
            </a:r>
          </a:p>
          <a:p>
            <a:pPr eaLnBrk="1" hangingPunct="1">
              <a:defRPr/>
            </a:pPr>
            <a:r>
              <a:rPr lang="cs-CZ" altLang="cs-CZ" smtClean="0"/>
              <a:t>Anestezie a anesteziolog?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43"/>
    </mc:Choice>
    <mc:Fallback xmlns="">
      <p:transition spd="slow" advTm="16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9718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Díky za pozornost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53"/>
    </mc:Choice>
    <mc:Fallback xmlns="">
      <p:transition spd="slow" advTm="5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Endoskopie</a:t>
            </a:r>
          </a:p>
        </p:txBody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53072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dirty="0" smtClean="0"/>
              <a:t>Nepřímo pomocí zrcátek</a:t>
            </a:r>
          </a:p>
          <a:p>
            <a:pPr eaLnBrk="1" hangingPunct="1">
              <a:defRPr/>
            </a:pPr>
            <a:r>
              <a:rPr lang="cs-CZ" altLang="cs-CZ" sz="2800" dirty="0" smtClean="0"/>
              <a:t>Od 19.st pomocí rigidních tubusů</a:t>
            </a:r>
          </a:p>
          <a:p>
            <a:pPr eaLnBrk="1" hangingPunct="1">
              <a:defRPr/>
            </a:pPr>
            <a:r>
              <a:rPr lang="cs-CZ" altLang="cs-CZ" sz="2800" dirty="0" smtClean="0"/>
              <a:t>První gastroskop pro vyšetření žaludku zkonstruoval Adolf </a:t>
            </a:r>
            <a:r>
              <a:rPr lang="cs-CZ" altLang="cs-CZ" sz="2800" dirty="0" err="1" smtClean="0"/>
              <a:t>Kussmaul</a:t>
            </a:r>
            <a:r>
              <a:rPr lang="cs-CZ" altLang="cs-CZ" sz="2800" dirty="0" smtClean="0"/>
              <a:t> v roce 1868. Jednalo se o rigidní tubus, při jehož konstrukci se inspiroval polykači mečů. (osvětloval žaludek svíčkou) </a:t>
            </a:r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85"/>
    </mc:Choice>
    <mc:Fallback xmlns="">
      <p:transition spd="slow" advTm="24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Flexibilní  endoskop</a:t>
            </a:r>
          </a:p>
        </p:txBody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45307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Ohebná "hadice", obraz je přenášen soustavou světelných vláken s využitím jevu totální reflexe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Na zevním konci okulár obraz skládá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První přístroj k vyšetření jícnu a žaludku Basil </a:t>
            </a:r>
            <a:r>
              <a:rPr lang="cs-CZ" altLang="cs-CZ" sz="2400" dirty="0" err="1" smtClean="0"/>
              <a:t>Hirschovitz</a:t>
            </a:r>
            <a:r>
              <a:rPr lang="cs-CZ" altLang="cs-CZ" sz="2400" dirty="0" smtClean="0"/>
              <a:t> v roce 1957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V roce 1963 přístroj zdokonalil:  zdroj studeného světla, které je na konec přístroje přiváděno druhým svazkem optických </a:t>
            </a:r>
            <a:r>
              <a:rPr lang="cs-CZ" altLang="cs-CZ" sz="2400" dirty="0" err="1" smtClean="0"/>
              <a:t>vlákem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vybaven kanálem k odběru vzorků.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V osmdesátých letech první </a:t>
            </a:r>
            <a:r>
              <a:rPr lang="cs-CZ" altLang="cs-CZ" sz="2400" dirty="0" err="1" smtClean="0"/>
              <a:t>videoendoskopy</a:t>
            </a:r>
            <a:r>
              <a:rPr lang="cs-CZ" altLang="cs-CZ" sz="2400" dirty="0" smtClean="0"/>
              <a:t>, u nichž je obraz na konci přístroje snímán čipem – CCD sensorem a elektronicky přenášen na obrazovku</a:t>
            </a: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06"/>
    </mc:Choice>
    <mc:Fallback xmlns="">
      <p:transition spd="slow" advTm="42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smtClean="0"/>
              <a:t>Jednotlivé endoskopické metody </a:t>
            </a:r>
          </a:p>
        </p:txBody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Vyšetření zažívacího traktu </a:t>
            </a:r>
          </a:p>
          <a:p>
            <a:pPr eaLnBrk="1" hangingPunct="1">
              <a:defRPr/>
            </a:pPr>
            <a:r>
              <a:rPr lang="cs-CZ" altLang="cs-CZ" smtClean="0"/>
              <a:t>Vyšetření dýchacích cest </a:t>
            </a:r>
          </a:p>
          <a:p>
            <a:pPr eaLnBrk="1" hangingPunct="1">
              <a:defRPr/>
            </a:pPr>
            <a:r>
              <a:rPr lang="cs-CZ" altLang="cs-CZ" smtClean="0"/>
              <a:t>Vyšetření dutiny břišní </a:t>
            </a:r>
          </a:p>
          <a:p>
            <a:pPr eaLnBrk="1" hangingPunct="1">
              <a:defRPr/>
            </a:pPr>
            <a:r>
              <a:rPr lang="cs-CZ" altLang="cs-CZ" smtClean="0"/>
              <a:t>Vyšetření močového a pohlavního ústrojí </a:t>
            </a:r>
          </a:p>
          <a:p>
            <a:pPr eaLnBrk="1" hangingPunct="1">
              <a:defRPr/>
            </a:pPr>
            <a:r>
              <a:rPr lang="cs-CZ" altLang="cs-CZ" smtClean="0"/>
              <a:t>Vyšetření hrudníku </a:t>
            </a:r>
          </a:p>
          <a:p>
            <a:pPr eaLnBrk="1" hangingPunct="1">
              <a:defRPr/>
            </a:pPr>
            <a:r>
              <a:rPr lang="cs-CZ" altLang="cs-CZ" smtClean="0"/>
              <a:t>Vyšetření v oblasti hlavy </a:t>
            </a:r>
          </a:p>
          <a:p>
            <a:pPr eaLnBrk="1" hangingPunct="1">
              <a:defRPr/>
            </a:pPr>
            <a:r>
              <a:rPr lang="cs-CZ" altLang="cs-CZ" smtClean="0"/>
              <a:t>Vyšetření kloubů </a:t>
            </a: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73"/>
    </mc:Choice>
    <mc:Fallback xmlns="">
      <p:transition spd="slow" advTm="16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Vyšetření v oblasti hlavy </a:t>
            </a:r>
          </a:p>
        </p:txBody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smtClean="0"/>
              <a:t>otoskopie</a:t>
            </a:r>
            <a:r>
              <a:rPr lang="cs-CZ" altLang="cs-CZ" smtClean="0"/>
              <a:t> - vyšetření zevního zvukovodu včetně bubínku zrcátkem či ušním mikroskopem </a:t>
            </a:r>
          </a:p>
          <a:p>
            <a:pPr eaLnBrk="1" hangingPunct="1">
              <a:defRPr/>
            </a:pPr>
            <a:r>
              <a:rPr lang="cs-CZ" altLang="cs-CZ" b="1" smtClean="0"/>
              <a:t>rhinoskopie</a:t>
            </a:r>
            <a:r>
              <a:rPr lang="cs-CZ" altLang="cs-CZ" smtClean="0"/>
              <a:t> - vyšetření dutiny nosní pomocí zrcátka </a:t>
            </a:r>
          </a:p>
          <a:p>
            <a:pPr eaLnBrk="1" hangingPunct="1">
              <a:defRPr/>
            </a:pPr>
            <a:r>
              <a:rPr lang="cs-CZ" altLang="cs-CZ" b="1" smtClean="0"/>
              <a:t>oftalmoskopie</a:t>
            </a:r>
            <a:r>
              <a:rPr lang="cs-CZ" altLang="cs-CZ" smtClean="0"/>
              <a:t> - vyšetření </a:t>
            </a:r>
            <a:r>
              <a:rPr lang="cs-CZ" altLang="cs-CZ" b="1" smtClean="0"/>
              <a:t>očního pozadí</a:t>
            </a: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17"/>
    </mc:Choice>
    <mc:Fallback xmlns="">
      <p:transition spd="slow" advTm="12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Vyšetření zažívacího traktu</a:t>
            </a:r>
          </a:p>
        </p:txBody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b="1" dirty="0" smtClean="0"/>
              <a:t>gastroskopie</a:t>
            </a:r>
            <a:r>
              <a:rPr lang="cs-CZ" altLang="cs-CZ" sz="2400" dirty="0" smtClean="0"/>
              <a:t> k zobrazení jícnu, žaludku, horní části duodena </a:t>
            </a:r>
            <a:r>
              <a:rPr lang="cs-CZ" altLang="cs-CZ" sz="2400" dirty="0" err="1" smtClean="0"/>
              <a:t>esofagoskopie</a:t>
            </a:r>
            <a:r>
              <a:rPr lang="cs-CZ" altLang="cs-CZ" sz="2400" dirty="0" smtClean="0"/>
              <a:t> (rigidní) jako zobrazení čistě jícnu)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b="1" dirty="0" smtClean="0"/>
              <a:t>ERCP </a:t>
            </a:r>
            <a:r>
              <a:rPr lang="cs-CZ" altLang="cs-CZ" sz="2400" dirty="0" smtClean="0"/>
              <a:t>endoskopická retrográdní </a:t>
            </a:r>
            <a:r>
              <a:rPr lang="cs-CZ" altLang="cs-CZ" sz="2400" dirty="0" err="1" smtClean="0"/>
              <a:t>cholangiopankreatografie</a:t>
            </a:r>
            <a:r>
              <a:rPr lang="cs-CZ" altLang="cs-CZ" sz="2400" dirty="0" smtClean="0"/>
              <a:t> - </a:t>
            </a:r>
            <a:r>
              <a:rPr lang="cs-CZ" altLang="cs-CZ" sz="2400" b="1" dirty="0" smtClean="0"/>
              <a:t>žlučové cesty</a:t>
            </a:r>
            <a:r>
              <a:rPr lang="cs-CZ" altLang="cs-CZ" sz="2400" dirty="0" smtClean="0"/>
              <a:t> a vývod slinivky břišní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b="1" dirty="0" err="1" smtClean="0"/>
              <a:t>enteroskopie</a:t>
            </a:r>
            <a:r>
              <a:rPr lang="cs-CZ" altLang="cs-CZ" sz="2400" dirty="0" smtClean="0"/>
              <a:t> - tenké střevo - jedno- nebo </a:t>
            </a:r>
            <a:r>
              <a:rPr lang="cs-CZ" altLang="cs-CZ" sz="2400" dirty="0" err="1" smtClean="0"/>
              <a:t>dvojbalónová</a:t>
            </a:r>
            <a:r>
              <a:rPr lang="cs-CZ" altLang="cs-CZ" sz="2400" dirty="0" smtClean="0"/>
              <a:t> nebo </a:t>
            </a:r>
            <a:r>
              <a:rPr lang="cs-CZ" altLang="cs-CZ" sz="2400" b="1" dirty="0" smtClean="0"/>
              <a:t>kapslová </a:t>
            </a:r>
            <a:r>
              <a:rPr lang="cs-CZ" altLang="cs-CZ" sz="2400" b="1" dirty="0" err="1" smtClean="0"/>
              <a:t>enteroskopie</a:t>
            </a:r>
            <a:r>
              <a:rPr lang="cs-CZ" altLang="cs-CZ" sz="2400" dirty="0" smtClean="0"/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b="1" dirty="0" smtClean="0"/>
              <a:t>koloskopie </a:t>
            </a:r>
            <a:r>
              <a:rPr lang="cs-CZ" altLang="cs-CZ" sz="2400" dirty="0" smtClean="0"/>
              <a:t>- tlusté střevo, kratší variantou prováděnou rigidním přístrojem k zobrazení jen konečníku je </a:t>
            </a:r>
            <a:r>
              <a:rPr lang="cs-CZ" altLang="cs-CZ" sz="2400" b="1" dirty="0" smtClean="0"/>
              <a:t>rektoskopie</a:t>
            </a:r>
            <a:endParaRPr lang="cs-CZ" altLang="cs-CZ" sz="2400" dirty="0" smtClean="0"/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400" dirty="0" smtClean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27"/>
    </mc:Choice>
    <mc:Fallback xmlns="">
      <p:transition spd="slow" advTm="21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aprsky">
  <a:themeElements>
    <a:clrScheme name="Paprsky 14">
      <a:dk1>
        <a:srgbClr val="292929"/>
      </a:dk1>
      <a:lt1>
        <a:srgbClr val="A5BDAC"/>
      </a:lt1>
      <a:dk2>
        <a:srgbClr val="FF5050"/>
      </a:dk2>
      <a:lt2>
        <a:srgbClr val="96B29E"/>
      </a:lt2>
      <a:accent1>
        <a:srgbClr val="4E8880"/>
      </a:accent1>
      <a:accent2>
        <a:srgbClr val="2F71B9"/>
      </a:accent2>
      <a:accent3>
        <a:srgbClr val="CFDBD2"/>
      </a:accent3>
      <a:accent4>
        <a:srgbClr val="212121"/>
      </a:accent4>
      <a:accent5>
        <a:srgbClr val="B2C3C0"/>
      </a:accent5>
      <a:accent6>
        <a:srgbClr val="2A66A7"/>
      </a:accent6>
      <a:hlink>
        <a:srgbClr val="9DC0E7"/>
      </a:hlink>
      <a:folHlink>
        <a:srgbClr val="54CA89"/>
      </a:folHlink>
    </a:clrScheme>
    <a:fontScheme name="Paprsky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aprsky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rsky 10">
        <a:dk1>
          <a:srgbClr val="96B29E"/>
        </a:dk1>
        <a:lt1>
          <a:srgbClr val="FFFFFF"/>
        </a:lt1>
        <a:dk2>
          <a:srgbClr val="A5BDAC"/>
        </a:dk2>
        <a:lt2>
          <a:srgbClr val="CC3300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11">
        <a:dk1>
          <a:srgbClr val="666699"/>
        </a:dk1>
        <a:lt1>
          <a:srgbClr val="A5BDAC"/>
        </a:lt1>
        <a:dk2>
          <a:srgbClr val="CC3300"/>
        </a:dk2>
        <a:lt2>
          <a:srgbClr val="96B29E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565682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rsky 12">
        <a:dk1>
          <a:srgbClr val="292929"/>
        </a:dk1>
        <a:lt1>
          <a:srgbClr val="A5BDAC"/>
        </a:lt1>
        <a:dk2>
          <a:srgbClr val="CC3300"/>
        </a:dk2>
        <a:lt2>
          <a:srgbClr val="96B29E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212121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rsky 13">
        <a:dk1>
          <a:srgbClr val="292929"/>
        </a:dk1>
        <a:lt1>
          <a:srgbClr val="A5BDAC"/>
        </a:lt1>
        <a:dk2>
          <a:srgbClr val="800000"/>
        </a:dk2>
        <a:lt2>
          <a:srgbClr val="96B29E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212121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rsky 14">
        <a:dk1>
          <a:srgbClr val="292929"/>
        </a:dk1>
        <a:lt1>
          <a:srgbClr val="A5BDAC"/>
        </a:lt1>
        <a:dk2>
          <a:srgbClr val="FF5050"/>
        </a:dk2>
        <a:lt2>
          <a:srgbClr val="96B29E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212121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rsky 15">
        <a:dk1>
          <a:srgbClr val="292929"/>
        </a:dk1>
        <a:lt1>
          <a:srgbClr val="A5BDAC"/>
        </a:lt1>
        <a:dk2>
          <a:srgbClr val="FF5050"/>
        </a:dk2>
        <a:lt2>
          <a:srgbClr val="769A80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212121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rsky 16">
        <a:dk1>
          <a:srgbClr val="292929"/>
        </a:dk1>
        <a:lt1>
          <a:srgbClr val="A5BDAC"/>
        </a:lt1>
        <a:dk2>
          <a:srgbClr val="FF5050"/>
        </a:dk2>
        <a:lt2>
          <a:srgbClr val="769A80"/>
        </a:lt2>
        <a:accent1>
          <a:srgbClr val="4E8880"/>
        </a:accent1>
        <a:accent2>
          <a:srgbClr val="255993"/>
        </a:accent2>
        <a:accent3>
          <a:srgbClr val="CFDBD2"/>
        </a:accent3>
        <a:accent4>
          <a:srgbClr val="212121"/>
        </a:accent4>
        <a:accent5>
          <a:srgbClr val="B2C3C0"/>
        </a:accent5>
        <a:accent6>
          <a:srgbClr val="205085"/>
        </a:accent6>
        <a:hlink>
          <a:srgbClr val="9DC0E7"/>
        </a:hlink>
        <a:folHlink>
          <a:srgbClr val="54CA8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Beam</Template>
  <TotalTime>1238</TotalTime>
  <Words>1656</Words>
  <Application>Microsoft Office PowerPoint</Application>
  <PresentationFormat>Předvádění na obrazovce (4:3)</PresentationFormat>
  <Paragraphs>179</Paragraphs>
  <Slides>49</Slides>
  <Notes>1</Notes>
  <HiddenSlides>0</HiddenSlides>
  <MMClips>49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3" baseType="lpstr">
      <vt:lpstr>Arial</vt:lpstr>
      <vt:lpstr>Calibri</vt:lpstr>
      <vt:lpstr>Wingdings</vt:lpstr>
      <vt:lpstr>Paprsky</vt:lpstr>
      <vt:lpstr>Prezentace aplikace PowerPoint</vt:lpstr>
      <vt:lpstr>Endoskopie</vt:lpstr>
      <vt:lpstr>Prezentace aplikace PowerPoint</vt:lpstr>
      <vt:lpstr>Endoskopie</vt:lpstr>
      <vt:lpstr>Endoskopie</vt:lpstr>
      <vt:lpstr>Flexibilní  endoskop</vt:lpstr>
      <vt:lpstr>Jednotlivé endoskopické metody </vt:lpstr>
      <vt:lpstr>Vyšetření v oblasti hlavy </vt:lpstr>
      <vt:lpstr>Vyšetření zažívacího traktu</vt:lpstr>
      <vt:lpstr>Vyšetření dýchacích cest </vt:lpstr>
      <vt:lpstr>Vyšetření hrudníku </vt:lpstr>
      <vt:lpstr>Vyšetření dutiny břišní </vt:lpstr>
      <vt:lpstr>Laparoskopie</vt:lpstr>
      <vt:lpstr>Vyšetření močového a pohlavního ústrojí </vt:lpstr>
      <vt:lpstr>Vyšetření kloubů </vt:lpstr>
      <vt:lpstr>Jednotlivé endoskopické výkony + anestezie</vt:lpstr>
      <vt:lpstr>Vyšetření v oblasti hlavy </vt:lpstr>
      <vt:lpstr>Endoskopie v oblasti hlavy a anestezie</vt:lpstr>
      <vt:lpstr>Vyšetření dýchacích cest </vt:lpstr>
      <vt:lpstr>Endo DC + anestezie</vt:lpstr>
      <vt:lpstr>Vyšetření hrudníku </vt:lpstr>
      <vt:lpstr>Thorakoskopie + anestezie</vt:lpstr>
      <vt:lpstr>Vyšetření zažívacího traktu</vt:lpstr>
      <vt:lpstr>Endo vyšetření GIT + anestezie</vt:lpstr>
      <vt:lpstr>Laparoskopie </vt:lpstr>
      <vt:lpstr>Laparoskopie</vt:lpstr>
      <vt:lpstr>Prezentace aplikace PowerPoint</vt:lpstr>
      <vt:lpstr>Výhody laparoskopie oproti klasické invazivní chirurgii </vt:lpstr>
      <vt:lpstr>Laparoskopický výkon</vt:lpstr>
      <vt:lpstr>při anestezii musíme zohlednit:</vt:lpstr>
      <vt:lpstr>Laparoskopie</vt:lpstr>
      <vt:lpstr>Vliv polohy:  </vt:lpstr>
      <vt:lpstr>Vliv kapnoperitonea</vt:lpstr>
      <vt:lpstr>A. Změny hemodynamiky  </vt:lpstr>
      <vt:lpstr>B. Změny ventilace</vt:lpstr>
      <vt:lpstr>Vliv resorbovaného CO2</vt:lpstr>
      <vt:lpstr>Předoperační vyšetření </vt:lpstr>
      <vt:lpstr>Zvláštní pozornost</vt:lpstr>
      <vt:lpstr>Zvláštní pozornost</vt:lpstr>
      <vt:lpstr>Anestezie k LSK</vt:lpstr>
      <vt:lpstr>Monitorace: </vt:lpstr>
      <vt:lpstr>pooperačně</vt:lpstr>
      <vt:lpstr>chirurgie</vt:lpstr>
      <vt:lpstr>gynekologie</vt:lpstr>
      <vt:lpstr>urologie</vt:lpstr>
      <vt:lpstr>Robotická chirurgie</vt:lpstr>
      <vt:lpstr>Prezentace aplikace PowerPoint</vt:lpstr>
      <vt:lpstr>Budoucnost</vt:lpstr>
      <vt:lpstr>Díky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Dagmar Seidlova</dc:creator>
  <cp:lastModifiedBy>Hlavatý Martin</cp:lastModifiedBy>
  <cp:revision>40</cp:revision>
  <cp:lastPrinted>1601-01-01T00:00:00Z</cp:lastPrinted>
  <dcterms:created xsi:type="dcterms:W3CDTF">1601-01-01T00:00:00Z</dcterms:created>
  <dcterms:modified xsi:type="dcterms:W3CDTF">2020-11-06T09:49:59Z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