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59" r:id="rId4"/>
    <p:sldId id="260" r:id="rId5"/>
    <p:sldId id="261" r:id="rId6"/>
    <p:sldId id="268" r:id="rId7"/>
    <p:sldId id="262" r:id="rId8"/>
    <p:sldId id="267" r:id="rId9"/>
    <p:sldId id="269" r:id="rId10"/>
    <p:sldId id="270" r:id="rId11"/>
    <p:sldId id="317" r:id="rId12"/>
    <p:sldId id="271" r:id="rId13"/>
    <p:sldId id="272" r:id="rId14"/>
    <p:sldId id="318" r:id="rId15"/>
    <p:sldId id="273" r:id="rId16"/>
    <p:sldId id="274" r:id="rId17"/>
    <p:sldId id="275" r:id="rId18"/>
    <p:sldId id="276" r:id="rId19"/>
    <p:sldId id="283" r:id="rId20"/>
    <p:sldId id="277" r:id="rId21"/>
    <p:sldId id="278" r:id="rId22"/>
    <p:sldId id="279" r:id="rId23"/>
    <p:sldId id="280" r:id="rId24"/>
    <p:sldId id="284" r:id="rId25"/>
    <p:sldId id="281" r:id="rId26"/>
    <p:sldId id="282" r:id="rId27"/>
    <p:sldId id="285" r:id="rId28"/>
    <p:sldId id="294" r:id="rId29"/>
    <p:sldId id="286" r:id="rId30"/>
    <p:sldId id="287" r:id="rId31"/>
    <p:sldId id="288" r:id="rId32"/>
    <p:sldId id="289" r:id="rId33"/>
    <p:sldId id="290" r:id="rId34"/>
    <p:sldId id="296" r:id="rId35"/>
    <p:sldId id="295" r:id="rId36"/>
    <p:sldId id="291" r:id="rId37"/>
    <p:sldId id="292" r:id="rId38"/>
    <p:sldId id="297" r:id="rId39"/>
    <p:sldId id="298" r:id="rId40"/>
    <p:sldId id="302" r:id="rId41"/>
    <p:sldId id="299" r:id="rId42"/>
    <p:sldId id="303" r:id="rId43"/>
    <p:sldId id="300" r:id="rId44"/>
    <p:sldId id="301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9" r:id="rId5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20A1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225BA-FF72-4597-84A2-1C4368C438C3}" type="datetimeFigureOut">
              <a:rPr lang="cs-CZ" smtClean="0"/>
              <a:pPr/>
              <a:t>20.9.2018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CC522-1282-43B6-B77A-831EF85D74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53463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CC522-1282-43B6-B77A-831EF85D749D}" type="slidenum">
              <a:rPr lang="cs-CZ" smtClean="0"/>
              <a:pPr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85604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30313" y="-12700"/>
            <a:ext cx="793115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11760" y="2800945"/>
            <a:ext cx="6046440" cy="1470025"/>
          </a:xfrm>
        </p:spPr>
        <p:txBody>
          <a:bodyPr anchor="b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11760" y="4556720"/>
            <a:ext cx="604867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86C04-B185-4EC8-8F36-7C6C234B99C9}" type="datetimeFigureOut">
              <a:rPr lang="cs-CZ"/>
              <a:pPr>
                <a:defRPr/>
              </a:pPr>
              <a:t>20.9.2018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B2326-C29E-464C-9D46-0FEA409616A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5A7F1-2D66-4C71-AD17-E885179DEFEF}" type="datetimeFigureOut">
              <a:rPr lang="cs-CZ"/>
              <a:pPr>
                <a:defRPr/>
              </a:pPr>
              <a:t>20.9.2018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C0308-DDC0-4700-B898-5755830BE02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4BF87-6555-4FD8-B458-2AB3FDC40398}" type="datetimeFigureOut">
              <a:rPr lang="cs-CZ"/>
              <a:pPr>
                <a:defRPr/>
              </a:pPr>
              <a:t>20.9.2018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F58AA-23BE-426C-BCCC-B51F663CEF1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7EB0-8B32-4E02-B79B-35F3C46AF696}" type="datetimeFigureOut">
              <a:rPr lang="cs-CZ"/>
              <a:pPr>
                <a:defRPr/>
              </a:pPr>
              <a:t>20.9.2018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26665-16D6-42AE-A4B7-DEE83B3D5C4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30313" y="-12700"/>
            <a:ext cx="793115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59" y="4406900"/>
            <a:ext cx="608295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411759" y="2906713"/>
            <a:ext cx="608295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ACC54-8DFE-47E1-9E15-6C9299F3DE42}" type="datetimeFigureOut">
              <a:rPr lang="cs-CZ"/>
              <a:pPr>
                <a:defRPr/>
              </a:pPr>
              <a:t>20.9.2018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2EAA9-DC90-4D04-A94A-E31F4A093AE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8CA4A-B97C-4963-8FE5-88A4ADDEE48E}" type="datetimeFigureOut">
              <a:rPr lang="cs-CZ"/>
              <a:pPr>
                <a:defRPr/>
              </a:pPr>
              <a:t>20.9.2018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C4F47-7851-49EA-8993-6BB156C8CC9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AD2B-20FA-4C04-A54D-41954EB2174A}" type="datetimeFigureOut">
              <a:rPr lang="cs-CZ"/>
              <a:pPr>
                <a:defRPr/>
              </a:pPr>
              <a:t>20.9.2018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EF05-83E1-4612-A48E-A7DF9631CB8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CD40D-F615-4771-9EC8-1C9AA9CF2465}" type="datetimeFigureOut">
              <a:rPr lang="cs-CZ"/>
              <a:pPr>
                <a:defRPr/>
              </a:pPr>
              <a:t>20.9.2018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20D0A-69FC-47F9-94D1-23FE2E89CE9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8F226-32CE-4F48-B22F-57507B01FDC9}" type="datetimeFigureOut">
              <a:rPr lang="cs-CZ"/>
              <a:pPr>
                <a:defRPr/>
              </a:pPr>
              <a:t>20.9.2018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BA35-15D5-413A-A94B-9FC20AAD13A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D02D0-41CD-4859-959D-658511BCC63F}" type="datetimeFigureOut">
              <a:rPr lang="cs-CZ"/>
              <a:pPr>
                <a:defRPr/>
              </a:pPr>
              <a:t>20.9.2018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B684E-AB79-4B3E-A95A-EA30C04FBB5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613F-7545-452E-BB31-00F94ADBE40E}" type="datetimeFigureOut">
              <a:rPr lang="cs-CZ"/>
              <a:pPr>
                <a:defRPr/>
              </a:pPr>
              <a:t>20.9.2018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F2950-F772-4271-8B9E-33BDFDA940B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2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657850" y="-14288"/>
            <a:ext cx="3500438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ázek 6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339975" y="6348413"/>
            <a:ext cx="6829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53975"/>
            <a:ext cx="548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765175"/>
            <a:ext cx="8229600" cy="53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771775" y="6427788"/>
            <a:ext cx="1917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DDE277F-37C3-4292-9ECC-F5C0B0D0AC40}" type="datetimeFigureOut">
              <a:rPr lang="cs-CZ"/>
              <a:pPr>
                <a:defRPr/>
              </a:pPr>
              <a:t>20.9.2018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787900" y="6427788"/>
            <a:ext cx="31115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027988" y="6427788"/>
            <a:ext cx="658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B8A4477-FBC5-45C8-A993-48A57A0EB97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2" name="Přímá spojnice 11"/>
          <p:cNvCxnSpPr/>
          <p:nvPr userDrawn="1"/>
        </p:nvCxnSpPr>
        <p:spPr>
          <a:xfrm>
            <a:off x="7956550" y="6423025"/>
            <a:ext cx="0" cy="4349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2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468313" y="6410325"/>
            <a:ext cx="100806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000" b="1" kern="1200">
          <a:solidFill>
            <a:srgbClr val="D20A1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ahUKEwjD8fDTqKnWAhXLSxoKHapCDYwQjRwIBw&amp;url=http://www.americanstandard.com.vn/en/design.php?id=1613&amp;cid=6&amp;psig=AFQjCNG12nD5sGVfYgTm2595V9qWureF3Q&amp;ust=1505637933486402" TargetMode="External"/><Relationship Id="rId2" Type="http://schemas.openxmlformats.org/officeDocument/2006/relationships/hyperlink" Target="https://www.google.cz/url?sa=i&amp;rct=j&amp;q=&amp;esrc=s&amp;source=images&amp;cd=&amp;cad=rja&amp;uact=8&amp;ved=0ahUKEwji1NvLqKnWAhVKDxoKHWwbDaUQjRwIBw&amp;url=https://www.pinterest.com/pin/312296555385924280/&amp;psig=AFQjCNG12nD5sGVfYgTm2595V9qWureF3Q&amp;ust=150563793348640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google.cz/url?sa=i&amp;rct=j&amp;q=&amp;esrc=s&amp;source=images&amp;cd=&amp;cad=rja&amp;uact=8&amp;ved=0ahUKEwjgnbboqKnWAhUFDxoKHVSLDKIQjRwIBw&amp;url=http://www.surgicalexam.com/case64.html&amp;psig=AFQjCNHqvPqrClcBiMsdt8KZ2SiMgWvNNQ&amp;ust=1505638000230073" TargetMode="External"/><Relationship Id="rId4" Type="http://schemas.openxmlformats.org/officeDocument/2006/relationships/hyperlink" Target="https://www.google.cz/url?sa=i&amp;rct=j&amp;q=&amp;esrc=s&amp;source=images&amp;cd=&amp;cad=rja&amp;uact=8&amp;ved=0ahUKEwjgnbboqKnWAhUFDxoKHVSLDKIQjRwIBw&amp;url=https://en.wikipedia.org/wiki/Abdominal_aortic_aneurysm&amp;psig=AFQjCNHqvPqrClcBiMsdt8KZ2SiMgWvNNQ&amp;ust=150563800023007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z/url?sa=i&amp;rct=j&amp;q=&amp;esrc=s&amp;source=images&amp;cd=&amp;cad=rja&amp;uact=8&amp;ved=0ahUKEwjgnbboqKnWAhUFDxoKHVSLDKIQjRwIBw&amp;url=https://en.wikipedia.org/wiki/Abdominal_aortic_aneurysm&amp;psig=AFQjCNHqvPqrClcBiMsdt8KZ2SiMgWvNNQ&amp;ust=150563800023007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rrybrandis.com/wiki/mcqwiki/index.php?title=AZ84" TargetMode="External"/><Relationship Id="rId2" Type="http://schemas.openxmlformats.org/officeDocument/2006/relationships/hyperlink" Target="https://www.google.cz/url?sa=i&amp;rct=j&amp;q=&amp;esrc=s&amp;source=images&amp;cd=&amp;cad=rja&amp;uact=8&amp;ved=0ahUKEwiqtd_3q6nWAhWC1hoKHXq4DYwQjRwIBw&amp;url=https://es.slideshare.net/maiteazocar3/seminario-via-aerea-mas&amp;psig=AFQjCNFhc45dOBgaJ3yzDKcW-klc3scy9A&amp;ust=150563877733405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www.google.cz/url?sa=i&amp;rct=j&amp;q=&amp;esrc=s&amp;source=images&amp;cd=&amp;cad=rja&amp;uact=8&amp;ved=0ahUKEwjR4rWMrKnWAhXHtBoKHbZgBpkQjRwIBw&amp;url=http://www.kerrybrandis.com/wiki/mcqwiki/index.php?title=AZ84&amp;psig=AFQjCNFhc45dOBgaJ3yzDKcW-klc3scy9A&amp;ust=1505638777334056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z/url?sa=i&amp;rct=j&amp;q=&amp;esrc=s&amp;source=images&amp;cd=&amp;cad=rja&amp;uact=8&amp;ved=0ahUKEwjOh8qqpKnWAhUDMBoKHVdDCqQQjRwIBw&amp;url=http://www.wapm.com.au/anaesthesia/blog/?p=30&amp;psig=AFQjCNGdI-Vhi6dSjqm4GZRZ_TmDF0pYjg&amp;ust=150563680525460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sa=i&amp;rct=j&amp;q=&amp;esrc=s&amp;source=images&amp;cd=&amp;cad=rja&amp;uact=8&amp;ved=0ahUKEwif1JaJsKnWAhXEXhoKHdCvB5AQjRwIBw&amp;url=https://www.thinglink.com/scene/931315615128354819&amp;psig=AFQjCNHu53OTjSLIB722JW0PhsOmYXb-fg&amp;ust=1505639952364662" TargetMode="External"/><Relationship Id="rId2" Type="http://schemas.openxmlformats.org/officeDocument/2006/relationships/hyperlink" Target="https://www.google.cz/url?sa=i&amp;rct=j&amp;q=&amp;esrc=s&amp;source=images&amp;cd=&amp;cad=rja&amp;uact=8&amp;ved=0ahUKEwif1JaJsKnWAhXEXhoKHdCvB5AQjRwIBw&amp;url=https://fineartamerica.com/featured/illustration-showing-the-nerves-of-the-human-heart-david-gifford.html&amp;psig=AFQjCNHu53OTjSLIB722JW0PhsOmYXb-fg&amp;ust=150563995236466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sa=i&amp;rct=j&amp;q=&amp;esrc=s&amp;source=images&amp;cd=&amp;cad=rja&amp;uact=8&amp;ved=0ahUKEwjJ3qznsanWAhXBlxoKHQVlAJIQjRwIBw&amp;url=https://www.dreamstime.com/stock-illustration-metabolic-equivalent-diagram-sample-activities-numeric-scale-image42477785&amp;psig=AFQjCNGk2o0v2UdFYaMnPgwKNsgFjs0-1g&amp;ust=1505640416947081" TargetMode="External"/><Relationship Id="rId2" Type="http://schemas.openxmlformats.org/officeDocument/2006/relationships/hyperlink" Target="https://www.google.cz/url?sa=i&amp;rct=j&amp;q=&amp;esrc=s&amp;source=images&amp;cd=&amp;cad=rja&amp;uact=8&amp;ved=0ahUKEwjJ3qznsanWAhXBlxoKHQVlAJIQjRwIBw&amp;url=https://cz.depositphotos.com/102251594/stock-illustration-metabolic-equivalent-stick-figures.html&amp;psig=AFQjCNGk2o0v2UdFYaMnPgwKNsgFjs0-1g&amp;ust=150564041694708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www.alamy.com/stock-photo-metabolic-equivalent-stick-figures-exercising-and-met-value-111683168.html" TargetMode="External"/><Relationship Id="rId4" Type="http://schemas.openxmlformats.org/officeDocument/2006/relationships/hyperlink" Target="https://www.google.cz/url?sa=i&amp;rct=j&amp;q=&amp;esrc=s&amp;source=images&amp;cd=&amp;cad=rja&amp;uact=8&amp;ved=0ahUKEwjxmtGDsqnWAhXFDxoKHUQ8CpMQjRwIBw&amp;url=https://pixers.cz/fototapety/nadvaha-zena-oblecena-v-plavkach-na-bilem-pozadi-50025920&amp;psig=AFQjCNGk2o0v2UdFYaMnPgwKNsgFjs0-1g&amp;ust=150564041694708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z/url?sa=i&amp;rct=j&amp;q=&amp;esrc=s&amp;source=images&amp;cd=&amp;cad=rja&amp;uact=8&amp;ved=0ahUKEwibvP-Ls6nWAhVHPBoKHfiTDJoQjRwIBw&amp;url=http://www.echobasics.de/tte-en.html&amp;psig=AFQjCNHQ6fOBGJ-7pOE5_KWIIcWJeyFD0A&amp;ust=150564076672763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hyperlink" Target="http://www.google.cz/url?sa=i&amp;rct=j&amp;q=&amp;esrc=s&amp;source=images&amp;cd=&amp;cad=rja&amp;uact=8&amp;ved=0ahUKEwjCt9e9s6nWAhWIDRoKHbT0Bo0QjRwIBw&amp;url=http://morningreporttgh.blogspot.com/2015/11/interstital-lung-disease-and.html&amp;psig=AFQjCNGPTOUKmJlxMdOj-SxsD5C-gJK1zQ&amp;ust=1505640871903069" TargetMode="External"/><Relationship Id="rId4" Type="http://schemas.openxmlformats.org/officeDocument/2006/relationships/hyperlink" Target="https://www.google.cz/url?sa=i&amp;rct=j&amp;q=&amp;esrc=s&amp;source=images&amp;cd=&amp;cad=rja&amp;uact=8&amp;ved=0ahUKEwjCt9e9s6nWAhWIDRoKHbT0Bo0QjRwIBw&amp;url=https://www.researchgate.net/figure/230590999_fig1_Apical-four-chamber-ECHO-demonstrating-a-35cm-pericardial-effusion-apically-at-the&amp;psig=AFQjCNGPTOUKmJlxMdOj-SxsD5C-gJK1zQ&amp;ust=1505640871903069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hyperlink" Target="https://www.google.cz/url?sa=i&amp;rct=j&amp;q=&amp;esrc=s&amp;source=images&amp;cd=&amp;cad=rja&amp;uact=8&amp;ved=0ahUKEwjJ9uCUtanWAhXHPRoKHUixCJMQjRwIBw&amp;url=https://www.buenasalud.net/2015/04/12/sintomas-de-diabetes-y-tratamientos-caseros.html&amp;psig=AFQjCNEwchqlnILPUxvYwFEqHPMT9_sY7A&amp;ust=1505641304141586" TargetMode="External"/><Relationship Id="rId7" Type="http://schemas.openxmlformats.org/officeDocument/2006/relationships/hyperlink" Target="http://www.google.cz/url?sa=i&amp;rct=j&amp;q=&amp;esrc=s&amp;source=images&amp;cd=&amp;cad=rja&amp;uact=8&amp;ved=0ahUKEwiQ6qzltanWAhUBLBoKHZKzAKIQjRwIBw&amp;url=http://www.virova-hepatitida.cz/jak-pracuji-jatra&amp;psig=AFQjCNEFgmFg0GY--7M898osJQP6DkISMw&amp;ust=1505641480257196" TargetMode="External"/><Relationship Id="rId2" Type="http://schemas.openxmlformats.org/officeDocument/2006/relationships/hyperlink" Target="http://www.google.cz/url?sa=i&amp;rct=j&amp;q=&amp;esrc=s&amp;source=images&amp;cd=&amp;cad=rja&amp;uact=8&amp;ved=0ahUKEwiY4ouNtanWAhVCBBoKHc2RALIQjRwIBw&amp;url=http://www.medicalnewstoday.com/info/diabetes&amp;psig=AFQjCNEwchqlnILPUxvYwFEqHPMT9_sY7A&amp;ust=150564130414158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s://www.google.cz/url?sa=i&amp;rct=j&amp;q=&amp;esrc=s&amp;source=images&amp;cd=&amp;cad=rja&amp;uact=8&amp;ved=0ahUKEwiq-sy4tanWAhWLhRoKHQF2BakQjRwIBw&amp;url=https://www.svet-zdravi.cz/clanky/diabetes-nova-civilizacni-hrozba-ktere-se-lze-ucinne-branit&amp;psig=AFQjCNEwchqlnILPUxvYwFEqHPMT9_sY7A&amp;ust=1505641304141586" TargetMode="External"/><Relationship Id="rId4" Type="http://schemas.openxmlformats.org/officeDocument/2006/relationships/hyperlink" Target="https://www.google.cz/url?sa=i&amp;rct=j&amp;q=&amp;esrc=s&amp;source=images&amp;cd=&amp;cad=rja&amp;uact=8&amp;ved=0ahUKEwihme6htanWAhUIQBoKHb-GCZQQjRwIBw&amp;url=https://www.consumerreports.org/cro/health/medical-treatments-conditions/type-2-diabetes/index.htm&amp;psig=AFQjCNEwchqlnILPUxvYwFEqHPMT9_sY7A&amp;ust=1505641304141586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cz/url?sa=i&amp;rct=j&amp;q=&amp;esrc=s&amp;source=images&amp;cd=&amp;cad=rja&amp;uact=8&amp;ved=0ahUKEwjH0MGQhKLWAhWE6xQKHZ5WDaIQjRwIBw&amp;url=http://www.tyden.cz/rubriky/veda-a-technika/veda/nova-inzulinova-pumpa-chrani-pred-hypoglykemii_136904.html&amp;psig=AFQjCNEaoiSU7GK-Ac0l8Vn6imVjgdQFHQ&amp;ust=150538764187568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cz/url?sa=i&amp;rct=j&amp;q=&amp;esrc=s&amp;source=images&amp;cd=&amp;cad=rja&amp;uact=8&amp;ved=0ahUKEwjUjuWjhKLWAhXCwxQKHUBDDbsQjRwIBw&amp;url=http://www.tyden.cz/rubriky/zdravi/lekar-radi-pecujte-o-zdravi-svych-ledvin_336068.html&amp;psig=AFQjCNHrkUBf1KQtKZ2QVvy4JaH8_zaefQ&amp;ust=1505387675114233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sa=i&amp;rct=j&amp;q=&amp;esrc=s&amp;source=images&amp;cd=&amp;cad=rja&amp;uact=8&amp;ved=0ahUKEwjz_Km9gqLWAhVLbhQKHdF_CSIQjRwIBw&amp;url=https://www.lifeline.de/therapien/dialyse-blutwaesche-id71242.html&amp;psig=AFQjCNFEymbP1rfZtkX1O_utX9abP4MM-g&amp;ust=1505387113744476" TargetMode="External"/><Relationship Id="rId7" Type="http://schemas.openxmlformats.org/officeDocument/2006/relationships/image" Target="../media/image40.gif"/><Relationship Id="rId2" Type="http://schemas.openxmlformats.org/officeDocument/2006/relationships/hyperlink" Target="https://www.google.cz/url?sa=i&amp;rct=j&amp;q=&amp;esrc=s&amp;source=images&amp;cd=&amp;cad=rja&amp;uact=8&amp;ved=0ahUKEwjz_Km9gqLWAhVLbhQKHdF_CSIQjRwIBw&amp;url=https://cz.depositphotos.com/34137897/stock-photo-dialysis-device-with-rotating-pumps.html&amp;psig=AFQjCNFEymbP1rfZtkX1O_utX9abP4MM-g&amp;ust=150538711374447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&amp;esrc=s&amp;source=images&amp;cd=&amp;ved=0ahUKEwiWiLL0g6LWAhUJvxQKHfolDpcQjRwIBw&amp;url=http://ekg.kvalitne.cz/ionty.htm&amp;psig=AFQjCNFDcrpDUcucHobbWzYIQyKhFUCRBg&amp;ust=1505387581117554" TargetMode="External"/><Relationship Id="rId5" Type="http://schemas.openxmlformats.org/officeDocument/2006/relationships/image" Target="../media/image39.jpeg"/><Relationship Id="rId4" Type="http://schemas.openxmlformats.org/officeDocument/2006/relationships/hyperlink" Target="http://www.rada-severovychod.cz/photo_full/novy-dialyzacni-pristroj-b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cz/url?sa=i&amp;rct=j&amp;q=&amp;esrc=s&amp;source=images&amp;cd=&amp;cad=rja&amp;uact=8&amp;ved=0ahUKEwigwM2GtqnWAhVD1RoKHSFJD48QjRwIBw&amp;url=http://prvopodstata.blog.cz/1508/jatra-nejvetsi-detoxikacni-organ&amp;psig=AFQjCNFClxTe25mRel-olH544hKx07mjfg&amp;ust=1505641557852084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sa=i&amp;rct=j&amp;q=&amp;esrc=s&amp;source=images&amp;cd=&amp;cad=rja&amp;uact=8&amp;ved=0ahUKEwjXx_rJ16LWAhUMAxoKHRZnANUQjRwIBw&amp;url=https://dir.indiamart.com/impcat/novoseven.html&amp;psig=AFQjCNEISUb52-vMD08Do3C18AzsvARtBg&amp;ust=1505410024051030" TargetMode="External"/><Relationship Id="rId7" Type="http://schemas.openxmlformats.org/officeDocument/2006/relationships/image" Target="../media/image43.jpeg"/><Relationship Id="rId2" Type="http://schemas.openxmlformats.org/officeDocument/2006/relationships/hyperlink" Target="http://www.google.cz/url?sa=i&amp;rct=j&amp;q=&amp;esrc=s&amp;source=images&amp;cd=&amp;cad=rja&amp;uact=8&amp;ved=0ahUKEwibodfA16LWAhXC0RoKHWQ1DvcQjRwIBw&amp;url=http://www.novosevenrt.com/what-is-novosevenrt.html&amp;psig=AFQjCNEISUb52-vMD08Do3C18AzsvARtBg&amp;ust=150541002405103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&amp;esrc=s&amp;source=images&amp;cd=&amp;cad=rja&amp;uact=8&amp;ved=0ahUKEwii8dWw16LWAhXKSRoKHWQCB-gQjRwIBw&amp;url=http://zpravy.idnes.cz/musi-stat-zaplatit-miliardy-kauza-diag-human-v-odpovedich-p3c-/domaci.aspx?c=A110609_104635_domaci_taj&amp;psig=AFQjCNHmiGkz2uFXzuLgvdwCh1dYSxDeoA&amp;ust=1505409991233616" TargetMode="External"/><Relationship Id="rId5" Type="http://schemas.openxmlformats.org/officeDocument/2006/relationships/image" Target="../media/image42.jpeg"/><Relationship Id="rId4" Type="http://schemas.openxmlformats.org/officeDocument/2006/relationships/hyperlink" Target="http://www.google.cz/url?sa=i&amp;rct=j&amp;q=&amp;esrc=s&amp;source=images&amp;cd=&amp;cad=rja&amp;uact=8&amp;ved=0ahUKEwj4tMjc16LWAhUGChoKHWp3CrEQjRwIBw&amp;url=http://www.akutne.cz/index-en.php?pg=education--algorithms&amp;agid=213&amp;&amp;psig=AFQjCNEISUb52-vMD08Do3C18AzsvARtBg&amp;ust=1505410024051030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google.cz/url?sa=i&amp;rct=j&amp;q=&amp;esrc=s&amp;source=images&amp;cd=&amp;cad=rja&amp;uact=8&amp;ved=0ahUKEwizyveitqnWAhUJ2xoKHWgiBKcQjRwIBw&amp;url=http://www.llldental.ro/en/dental-implant/dental-implant-pain/&amp;psig=AFQjCNExZapznwjxb0Ob3Ojbwq9lQ_cKhw&amp;ust=1505641621300996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ahUKEwjMpfLntqnWAhVF0hoKHXC4BZQQjRwIBw&amp;url=http://www.investopedia.com/articles/stocks/04/113004.asp&amp;psig=AFQjCNFe6Et-U6uDpjvEwuhb-RAgcwAQag&amp;ust=1505641749015093" TargetMode="External"/><Relationship Id="rId7" Type="http://schemas.openxmlformats.org/officeDocument/2006/relationships/image" Target="../media/image46.jpeg"/><Relationship Id="rId2" Type="http://schemas.openxmlformats.org/officeDocument/2006/relationships/hyperlink" Target="https://www.google.cz/url?sa=i&amp;rct=j&amp;q=&amp;esrc=s&amp;source=images&amp;cd=&amp;cad=rja&amp;uact=8&amp;ved=0ahUKEwjX6N3gtqnWAhXFvRoKHfehCJEQjRwIBw&amp;url=https://aaroncrocco.wordpress.com/tag/beta-reader/&amp;psig=AFQjCNFe6Et-U6uDpjvEwuhb-RAgcwAQag&amp;ust=150564174901509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url?sa=i&amp;rct=j&amp;q=&amp;esrc=s&amp;source=images&amp;cd=&amp;cad=rja&amp;uact=8&amp;ved=0ahUKEwiAl_-tt6nWAhWGExoKHYg2DagQjRwIBw&amp;url=https://universityhealthnews.com/topics/heart-health-topics/3-ace-inhibitor-side-effects-to-be-aware-of/&amp;psig=AFQjCNGSv8QWF49_1qda9hNG_m_Zdlca5g&amp;ust=1505641880668844" TargetMode="External"/><Relationship Id="rId5" Type="http://schemas.openxmlformats.org/officeDocument/2006/relationships/hyperlink" Target="https://www.google.cz/url?sa=i&amp;rct=j&amp;q=&amp;esrc=s&amp;source=images&amp;cd=&amp;cad=rja&amp;uact=8&amp;ved=0ahUKEwi1itaDt6nWAhUE2BoKHeBfBJIQjRwIBw&amp;url=https://www.medicinehow.com/how-ace-inhibitors-work/&amp;psig=AFQjCNEmOZEiqibonJfAVy1MUDI25gdUWg&amp;ust=1505641822996146" TargetMode="External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sa=i&amp;rct=j&amp;q=&amp;esrc=s&amp;source=images&amp;cd=&amp;cad=rja&amp;uact=8&amp;ved=0ahUKEwjpiMnppqnWAhVI2hoKHZPgB6oQjRwIBw&amp;url=https://www.linkedin.com/pulse/touching-cost-benefit-analysis-manoj-bhardwaj&amp;psig=AFQjCNHcs-gn5cY2BT8IW2exXGAeUJjEOg&amp;ust=1505637473008441" TargetMode="External"/><Relationship Id="rId2" Type="http://schemas.openxmlformats.org/officeDocument/2006/relationships/hyperlink" Target="https://www.google.cz/url?sa=i&amp;rct=j&amp;q=&amp;esrc=s&amp;source=images&amp;cd=&amp;cad=rja&amp;uact=8&amp;ved=0ahUKEwjpiMnppqnWAhVI2hoKHZPgB6oQjRwIBw&amp;url=https://www.3wisebears.co.uk/cost-benefit-analysis/&amp;psig=AFQjCNHcs-gn5cY2BT8IW2exXGAeUJjEOg&amp;ust=150563747300844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google.cz/url?sa=i&amp;rct=j&amp;q=&amp;esrc=s&amp;source=images&amp;cd=&amp;cad=rja&amp;uact=8&amp;ved=0ahUKEwi-qbyBp6nWAhUKbBoKHR1BBYwQjRwIBw&amp;url=http://www.cssvs.ca/services/consultation/cost-benefit-analysis/&amp;psig=AFQjCNHcs-gn5cY2BT8IW2exXGAeUJjEOg&amp;ust=1505637473008441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google.cz/url?sa=i&amp;rct=j&amp;q=&amp;esrc=s&amp;source=images&amp;cd=&amp;cad=rja&amp;uact=8&amp;ved=0ahUKEwixvPj0t6nWAhVDuhoKHXVQDqIQjRwIBw&amp;url=http://www.teendrugrehabs.com/blog/benzodiazepines/&amp;psig=AFQjCNFs2eWeN70tKv_Cl0F9WJjLR1C2_w&amp;ust=1505642051228264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ahUKEwiilIyfuKnWAhUBbBoKHRHkCZEQjRwIBw&amp;url=http://www.outlookafghanistan.net/national_detail.php?post_id=12250&amp;psig=AFQjCNE8w5ObDjDB1yeo-poS52RAPLNu9w&amp;ust=1505642124006714" TargetMode="External"/><Relationship Id="rId2" Type="http://schemas.openxmlformats.org/officeDocument/2006/relationships/hyperlink" Target="https://www.google.cz/url?sa=i&amp;rct=j&amp;q=&amp;esrc=s&amp;source=images&amp;cd=&amp;cad=rja&amp;uact=8&amp;ved=0ahUKEwiilIyfuKnWAhUBbBoKHRHkCZEQjRwIBw&amp;url=https://www.occrp.org/en/daily/5014-us-report-says-bolivia-burma-venezuela-failing-in-illicit-drugs-fight&amp;psig=AFQjCNE8w5ObDjDB1yeo-poS52RAPLNu9w&amp;ust=150564212400671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hyperlink" Target="http://www.google.cz/url?sa=i&amp;rct=j&amp;q=&amp;esrc=s&amp;source=images&amp;cd=&amp;cad=rja&amp;uact=8&amp;ved=0ahUKEwiE6avVuKnWAhWEiRoKHSUQD4sQjRwIBw&amp;url=http://www.psypost.org/2014/08/stanford-bioengineers-close-brewing-opioid-painkillers-without-using-opium-poppies-27579&amp;psig=AFQjCNFNRMkdqfkitYYBHs5yirAjCjZcMg&amp;ust=1505642247759430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google.cz/url?sa=i&amp;rct=j&amp;q=&amp;esrc=s&amp;source=images&amp;cd=&amp;cad=rja&amp;uact=8&amp;ved=0ahUKEwj60pmBuanWAhUD2BoKHY_LApoQjRwIBw&amp;url=http://ovarian-cyst-miracle-101.blogspot.com/2015/05/do-ovarian-cysts-cause-nausea-vomiting-symptoms.html&amp;psig=AFQjCNFf2SOpFNzwtBFDH4YJV9aPgDN52A&amp;ust=1505642352336357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google.cz/url?sa=i&amp;rct=j&amp;q=&amp;esrc=s&amp;source=images&amp;cd=&amp;cad=rja&amp;uact=8&amp;ved=&amp;url=http://www.docteurclic.com/maladie/maladie-de-l-oreillette.aspx&amp;psig=AFQjCNEoCsFl2x8yORqb7Uabrx7hFO5bRg&amp;ust=150564252344901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z/url?sa=i&amp;rct=j&amp;q=&amp;esrc=s&amp;source=images&amp;cd=&amp;cad=rja&amp;uact=8&amp;ved=0ahUKEwjgo43TuanWAhUJfxoKHQMQApIQjRwIBw&amp;url=http://www.medicalnewstoday.com/articles/175241.php&amp;psig=AFQjCNEoCsFl2x8yORqb7Uabrx7hFO5bRg&amp;ust=1505642523449012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m/news/health-28966949" TargetMode="External"/><Relationship Id="rId2" Type="http://schemas.openxmlformats.org/officeDocument/2006/relationships/hyperlink" Target="http://www.google.cz/url?sa=i&amp;rct=j&amp;q=&amp;esrc=s&amp;source=images&amp;cd=&amp;cad=rja&amp;uact=8&amp;ved=0ahUKEwj8w4HHuqnWAhWGVxoKHRSACL8QjRwIBw&amp;url=http://www.independent.co.uk/voices/comment/if-hospital-figures-for-food-spend-are-so-wildly-inaccurate-what-else-are-they-getting-wrong-8215117.html&amp;psig=AFQjCNGYtzZuUH4q327PxIRl0GNZHkkePQ&amp;ust=150564276087590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hyperlink" Target="http://www.google.cz/url?sa=i&amp;rct=j&amp;q=&amp;esrc=s&amp;source=images&amp;cd=&amp;cad=rja&amp;uact=8&amp;ved=0ahUKEwjI_aPluqnWAhWBtRoKHY_QA6EQjRwIBw&amp;url=http://www.medicaldaily.com/healthy-hospital-initiatives-10-hospital-food-meals-around-world-304872&amp;psig=AFQjCNGYtzZuUH4q327PxIRl0GNZHkkePQ&amp;ust=1505642760875907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google.cz/url?sa=i&amp;rct=j&amp;q=&amp;esrc=s&amp;source=images&amp;cd=&amp;cad=rja&amp;uact=8&amp;ved=0ahUKEwjyjbjQu6nWAhWFAxoKHVqEDZMQjRwIBw&amp;url=http://poradimesi.cz/zdravi/informovany-souhlas-vite-co-podepisujete/&amp;psig=AFQjCNEo4rKCS6dvpc-DaN6hfjBlXbFQKA&amp;ust=1505643058436900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www.google.cz/url?sa=i&amp;rct=j&amp;q=&amp;esrc=s&amp;source=images&amp;cd=&amp;cad=rja&amp;uact=8&amp;ved=0ahUKEwiyvoW5vKnWAhUJfhoKHVe6DMwQjRwIBw&amp;url=http://www.urbananaesthetics.com.au/anaesthesia/types-of-anaesthesia/general-anaesthesia/&amp;psig=AFQjCNH-zA1_kuBbaqFHDE16HDDpRJhvXQ&amp;ust=150564325194991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ctrTitle"/>
          </p:nvPr>
        </p:nvSpPr>
        <p:spPr>
          <a:xfrm>
            <a:off x="2411413" y="2800350"/>
            <a:ext cx="6046787" cy="1470025"/>
          </a:xfrm>
        </p:spPr>
        <p:txBody>
          <a:bodyPr anchor="ctr"/>
          <a:lstStyle/>
          <a:p>
            <a:pPr algn="ctr"/>
            <a:r>
              <a:rPr lang="cs-CZ" sz="3200" dirty="0" smtClean="0"/>
              <a:t>Předanestetické vyšetření</a:t>
            </a:r>
            <a:endParaRPr lang="cs-CZ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11413" y="4556125"/>
            <a:ext cx="6048375" cy="1752600"/>
          </a:xfrm>
        </p:spPr>
        <p:txBody>
          <a:bodyPr rtlCol="0" anchor="b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dirty="0" smtClean="0"/>
              <a:t>MUDr. Jan Hudec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dirty="0" smtClean="0"/>
              <a:t>KARIM FN Brno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dirty="0" smtClean="0"/>
              <a:t>LF MU Brno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540385" cy="495300"/>
          </a:xfrm>
        </p:spPr>
        <p:txBody>
          <a:bodyPr/>
          <a:lstStyle/>
          <a:p>
            <a:r>
              <a:rPr lang="cs-CZ" sz="3200" dirty="0" smtClean="0"/>
              <a:t>Stupeň operační zátěže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b="1" dirty="0" smtClean="0"/>
              <a:t>C:</a:t>
            </a:r>
            <a:r>
              <a:rPr lang="cs-CZ" dirty="0" smtClean="0"/>
              <a:t> velké resekční </a:t>
            </a:r>
            <a:r>
              <a:rPr lang="cs-CZ" dirty="0"/>
              <a:t>výkony GIT, pankreatu, </a:t>
            </a:r>
            <a:r>
              <a:rPr lang="cs-CZ" dirty="0" smtClean="0"/>
              <a:t>	thorakotomické </a:t>
            </a:r>
            <a:r>
              <a:rPr lang="cs-CZ" dirty="0"/>
              <a:t>výkony</a:t>
            </a:r>
            <a:r>
              <a:rPr lang="cs-CZ" dirty="0" smtClean="0"/>
              <a:t>, </a:t>
            </a:r>
            <a:r>
              <a:rPr lang="cs-CZ" dirty="0"/>
              <a:t>operace na aortě a </a:t>
            </a:r>
            <a:r>
              <a:rPr lang="cs-CZ" dirty="0" smtClean="0"/>
              <a:t>	velkých </a:t>
            </a:r>
            <a:r>
              <a:rPr lang="cs-CZ" dirty="0"/>
              <a:t>cévách a ostatní operace se </a:t>
            </a:r>
            <a:r>
              <a:rPr lang="cs-CZ" dirty="0" smtClean="0"/>
              <a:t>	zásadním </a:t>
            </a:r>
            <a:r>
              <a:rPr lang="cs-CZ" dirty="0"/>
              <a:t>zásahem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do </a:t>
            </a:r>
            <a:r>
              <a:rPr lang="cs-CZ" dirty="0"/>
              <a:t>hemodynamiky, </a:t>
            </a:r>
            <a:r>
              <a:rPr lang="cs-CZ" dirty="0" smtClean="0"/>
              <a:t>	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výkony </a:t>
            </a:r>
            <a:r>
              <a:rPr lang="cs-CZ" dirty="0"/>
              <a:t>spojené s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očekávanou velkou KZ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blood los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127125"/>
            <a:ext cx="47625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4" descr="Výsledek obrázku pro blood los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975" y="-974725"/>
            <a:ext cx="47625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6" descr="Související obrázek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150" y="-1790700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8" descr="Výsledek obrázku pro blood loss aneurysm abdominal aorta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790700"/>
            <a:ext cx="33432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2" name="Picture 10" descr="Související obrázek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7" y="2493202"/>
            <a:ext cx="3694782" cy="383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128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540385" cy="495300"/>
          </a:xfrm>
        </p:spPr>
        <p:txBody>
          <a:bodyPr/>
          <a:lstStyle/>
          <a:p>
            <a:r>
              <a:rPr lang="cs-CZ" sz="3200" dirty="0" smtClean="0"/>
              <a:t>Rozsah vyšetření?</a:t>
            </a:r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8" descr="Výsledek obrázku pro blood loss aneurysm abdominal aorta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790700"/>
            <a:ext cx="33432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C:\Users\56018\Desktop\20170916_1053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80" y="1196752"/>
            <a:ext cx="7596336" cy="427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778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540385" cy="495300"/>
          </a:xfrm>
        </p:spPr>
        <p:txBody>
          <a:bodyPr/>
          <a:lstStyle/>
          <a:p>
            <a:r>
              <a:rPr lang="cs-CZ" sz="3200" dirty="0" smtClean="0"/>
              <a:t>Systematický přístup- ABC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b="1" dirty="0" smtClean="0"/>
              <a:t>A: dýchací cesty</a:t>
            </a:r>
          </a:p>
          <a:p>
            <a:endParaRPr lang="cs-CZ" dirty="0" smtClean="0"/>
          </a:p>
          <a:p>
            <a:r>
              <a:rPr lang="cs-CZ" dirty="0" smtClean="0"/>
              <a:t>zajištění dýchacích cest- LM, OTI, NTI…</a:t>
            </a:r>
          </a:p>
          <a:p>
            <a:r>
              <a:rPr lang="cs-CZ" dirty="0" smtClean="0"/>
              <a:t>obtížné zajištění dýchacích cest?</a:t>
            </a:r>
          </a:p>
          <a:p>
            <a:r>
              <a:rPr lang="cs-CZ" dirty="0" smtClean="0"/>
              <a:t>stav chrupu, postavení řezáků,…</a:t>
            </a:r>
          </a:p>
          <a:p>
            <a:r>
              <a:rPr lang="cs-CZ" dirty="0" smtClean="0"/>
              <a:t>záklon hlavy, tloušťka krku,…</a:t>
            </a:r>
          </a:p>
          <a:p>
            <a:r>
              <a:rPr lang="cs-CZ" dirty="0" err="1" smtClean="0"/>
              <a:t>Mallampati</a:t>
            </a:r>
            <a:r>
              <a:rPr lang="cs-CZ" dirty="0" smtClean="0"/>
              <a:t> klasifikace</a:t>
            </a:r>
          </a:p>
          <a:p>
            <a:r>
              <a:rPr lang="cs-CZ" dirty="0" err="1" smtClean="0"/>
              <a:t>Cormack</a:t>
            </a:r>
            <a:r>
              <a:rPr lang="cs-CZ" dirty="0" smtClean="0"/>
              <a:t>- </a:t>
            </a:r>
            <a:r>
              <a:rPr lang="cs-CZ" dirty="0" err="1" smtClean="0"/>
              <a:t>Lehane</a:t>
            </a:r>
            <a:r>
              <a:rPr lang="cs-CZ" dirty="0" smtClean="0"/>
              <a:t> klasifikace</a:t>
            </a:r>
          </a:p>
          <a:p>
            <a:endParaRPr lang="cs-CZ" dirty="0" smtClean="0"/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1028" name="Picture 4" descr="Výsledek obrázku pro difficult airwa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5324" y="3846935"/>
            <a:ext cx="3283180" cy="246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80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 bwMode="auto">
          <a:xfrm>
            <a:off x="460374" y="147618"/>
            <a:ext cx="554038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D20A1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9pPr>
          </a:lstStyle>
          <a:p>
            <a:r>
              <a:rPr lang="cs-CZ" sz="3200" dirty="0" smtClean="0"/>
              <a:t>Systematický přístup- ABC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457200" y="908719"/>
            <a:ext cx="8229600" cy="521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A: dýchací cesty- </a:t>
            </a:r>
            <a:r>
              <a:rPr lang="cs-CZ" b="1" dirty="0" err="1" smtClean="0"/>
              <a:t>Mallampati</a:t>
            </a:r>
            <a:r>
              <a:rPr lang="cs-CZ" b="1" dirty="0" smtClean="0"/>
              <a:t> klasifikace</a:t>
            </a:r>
          </a:p>
          <a:p>
            <a:endParaRPr lang="cs-CZ" dirty="0" smtClean="0"/>
          </a:p>
          <a:p>
            <a:pPr marL="0" indent="0">
              <a:buFont typeface="Arial" charset="0"/>
              <a:buNone/>
            </a:pPr>
            <a:endParaRPr lang="cs-CZ" dirty="0" smtClean="0"/>
          </a:p>
        </p:txBody>
      </p:sp>
      <p:sp>
        <p:nvSpPr>
          <p:cNvPr id="1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16" name="Picture 2" descr="Výsledek obrázku pro mallampati sc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5399" y="2060848"/>
            <a:ext cx="675097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413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 bwMode="auto">
          <a:xfrm>
            <a:off x="460374" y="147618"/>
            <a:ext cx="554038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D20A1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9pPr>
          </a:lstStyle>
          <a:p>
            <a:r>
              <a:rPr lang="cs-CZ" sz="3200" dirty="0" smtClean="0"/>
              <a:t>Systematický přístup- ABC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457200" y="908719"/>
            <a:ext cx="8229600" cy="521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A: dýchací cesty- </a:t>
            </a:r>
            <a:r>
              <a:rPr lang="cs-CZ" b="1" dirty="0" err="1" smtClean="0"/>
              <a:t>Cormack</a:t>
            </a:r>
            <a:r>
              <a:rPr lang="cs-CZ" b="1" dirty="0" smtClean="0"/>
              <a:t>- </a:t>
            </a:r>
            <a:r>
              <a:rPr lang="cs-CZ" b="1" dirty="0" err="1" smtClean="0"/>
              <a:t>Lehane</a:t>
            </a:r>
            <a:r>
              <a:rPr lang="cs-CZ" b="1" dirty="0" smtClean="0"/>
              <a:t> klasifikace</a:t>
            </a:r>
          </a:p>
          <a:p>
            <a:endParaRPr lang="cs-CZ" dirty="0" smtClean="0"/>
          </a:p>
          <a:p>
            <a:pPr marL="0" indent="0">
              <a:buFont typeface="Arial" charset="0"/>
              <a:buNone/>
            </a:pPr>
            <a:endParaRPr lang="cs-CZ" dirty="0" smtClean="0"/>
          </a:p>
        </p:txBody>
      </p:sp>
      <p:sp>
        <p:nvSpPr>
          <p:cNvPr id="1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" name="AutoShape 2" descr="Související obrázek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790700"/>
            <a:ext cx="49815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Výsledek obrázku pro cormack lehan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004888"/>
            <a:ext cx="56292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8" name="Picture 8" descr="Výsledek obrázku pro cormack lehan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600" y="2348880"/>
            <a:ext cx="7176792" cy="267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939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 bwMode="auto">
          <a:xfrm>
            <a:off x="460374" y="147618"/>
            <a:ext cx="554038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D20A1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9pPr>
          </a:lstStyle>
          <a:p>
            <a:r>
              <a:rPr lang="cs-CZ" sz="3200" dirty="0" smtClean="0"/>
              <a:t>Systematický přístup- ABC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457200" y="908719"/>
            <a:ext cx="8229600" cy="521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A: dýchací cesty- obtížná intubace?</a:t>
            </a:r>
          </a:p>
          <a:p>
            <a:endParaRPr lang="cs-CZ" dirty="0" smtClean="0"/>
          </a:p>
          <a:p>
            <a:pPr marL="0" indent="0">
              <a:buFont typeface="Arial" charset="0"/>
              <a:buNone/>
            </a:pPr>
            <a:endParaRPr lang="cs-CZ" dirty="0" smtClean="0"/>
          </a:p>
        </p:txBody>
      </p:sp>
      <p:sp>
        <p:nvSpPr>
          <p:cNvPr id="1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" name="AutoShape 2" descr="Výsledek obrázku pro extreme obesity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extreme obesity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Výsledek obrázku pro extreme obesity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Výsledek obrázku pro extreme obesity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2058" name="Picture 10" descr="Výsledek obrázku pro extreme obe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74" y="1556792"/>
            <a:ext cx="7991673" cy="448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219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 bwMode="auto">
          <a:xfrm>
            <a:off x="460374" y="147618"/>
            <a:ext cx="554038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D20A1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9pPr>
          </a:lstStyle>
          <a:p>
            <a:r>
              <a:rPr lang="cs-CZ" sz="3200" dirty="0" smtClean="0"/>
              <a:t>Systematický přístup- ABC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457200" y="908719"/>
            <a:ext cx="8229600" cy="521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A: dýchací cesty- obtížná intubace?</a:t>
            </a:r>
          </a:p>
          <a:p>
            <a:endParaRPr lang="cs-CZ" dirty="0" smtClean="0"/>
          </a:p>
          <a:p>
            <a:pPr marL="0" indent="0">
              <a:buFont typeface="Arial" charset="0"/>
              <a:buNone/>
            </a:pPr>
            <a:endParaRPr lang="cs-CZ" dirty="0" smtClean="0"/>
          </a:p>
        </p:txBody>
      </p:sp>
      <p:sp>
        <p:nvSpPr>
          <p:cNvPr id="1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" name="AutoShape 2" descr="Výsledek obrázku pro extreme obesity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extreme obesity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Výsledek obrázku pro extreme obesity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Výsledek obrázku pro extreme obesity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morbus bechterev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AutoShape 4" descr="Výsledek obrázku pro morbus bechterev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AutoShape 6" descr="Výsledek obrázku pro morbus bechterev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4104" name="Picture 8" descr="Výsledek obrázku pro ankylosis spondyli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9591" y="1684338"/>
            <a:ext cx="6318753" cy="412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788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 bwMode="auto">
          <a:xfrm>
            <a:off x="460374" y="147618"/>
            <a:ext cx="554038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D20A1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9pPr>
          </a:lstStyle>
          <a:p>
            <a:r>
              <a:rPr lang="cs-CZ" sz="3200" dirty="0" smtClean="0"/>
              <a:t>Systematický přístup- ABC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457200" y="908719"/>
            <a:ext cx="8229600" cy="521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A: dýchací cesty- obtížná intubace?</a:t>
            </a:r>
          </a:p>
          <a:p>
            <a:endParaRPr lang="cs-CZ" dirty="0" smtClean="0"/>
          </a:p>
          <a:p>
            <a:pPr marL="0" indent="0">
              <a:buFont typeface="Arial" charset="0"/>
              <a:buNone/>
            </a:pPr>
            <a:endParaRPr lang="cs-CZ" dirty="0" smtClean="0"/>
          </a:p>
        </p:txBody>
      </p:sp>
      <p:sp>
        <p:nvSpPr>
          <p:cNvPr id="1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" name="AutoShape 2" descr="Výsledek obrázku pro extreme obesity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extreme obesity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Výsledek obrázku pro extreme obesity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Výsledek obrázku pro extreme obesity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morbus bechterev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AutoShape 4" descr="Výsledek obrázku pro morbus bechterev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AutoShape 6" descr="Výsledek obrázku pro morbus bechterev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2" descr="Výsledek obrázku pro struma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AutoShape 4" descr="Výsledek obrázku pro struma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7" name="AutoShape 6" descr="https://i.iinfo.cz/images/414/struma-vole-zvetsena-stitna-zlaza-1.jpg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8" name="AutoShape 8" descr="https://i.iinfo.cz/images/414/struma-vole-zvetsena-stitna-zlaza-1.jpg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5130" name="Picture 10" descr="Výsledek obrázku pro stru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2111" y="1635408"/>
            <a:ext cx="6064225" cy="45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71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 bwMode="auto">
          <a:xfrm>
            <a:off x="460374" y="147618"/>
            <a:ext cx="554038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D20A1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9pPr>
          </a:lstStyle>
          <a:p>
            <a:r>
              <a:rPr lang="cs-CZ" sz="3200" dirty="0" smtClean="0"/>
              <a:t>Systematický přístup- ABC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457200" y="908719"/>
            <a:ext cx="8229600" cy="521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A: dýchací cesty- obtížná intubace?</a:t>
            </a:r>
          </a:p>
          <a:p>
            <a:endParaRPr lang="cs-CZ" dirty="0" smtClean="0"/>
          </a:p>
          <a:p>
            <a:pPr marL="0" indent="0">
              <a:buFont typeface="Arial" charset="0"/>
              <a:buNone/>
            </a:pPr>
            <a:endParaRPr lang="cs-CZ" dirty="0" smtClean="0"/>
          </a:p>
        </p:txBody>
      </p:sp>
      <p:sp>
        <p:nvSpPr>
          <p:cNvPr id="1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" name="AutoShape 2" descr="Výsledek obrázku pro extreme obesity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extreme obesity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Výsledek obrázku pro extreme obesity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Výsledek obrázku pro extreme obesity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morbus bechterev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AutoShape 4" descr="Výsledek obrázku pro morbus bechterev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AutoShape 6" descr="Výsledek obrázku pro morbus bechterev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2" descr="Výsledek obrázku pro struma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AutoShape 4" descr="Výsledek obrázku pro struma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7" name="AutoShape 6" descr="https://i.iinfo.cz/images/414/struma-vole-zvetsena-stitna-zlaza-1.jpg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8" name="AutoShape 8" descr="https://i.iinfo.cz/images/414/struma-vole-zvetsena-stitna-zlaza-1.jpg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6146" name="Picture 2" descr="Výsledek obrázku pro predk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462" y="1674078"/>
            <a:ext cx="4381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4" descr="Související obrázek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0" name="AutoShape 6" descr="Související obrázek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1" name="AutoShape 8" descr="Související obrázek"/>
          <p:cNvSpPr>
            <a:spLocks noChangeAspect="1" noChangeArrowheads="1"/>
          </p:cNvSpPr>
          <p:nvPr/>
        </p:nvSpPr>
        <p:spPr bwMode="auto">
          <a:xfrm>
            <a:off x="2746375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2" name="AutoShape 10" descr="Související obrázek"/>
          <p:cNvSpPr>
            <a:spLocks noChangeAspect="1" noChangeArrowheads="1"/>
          </p:cNvSpPr>
          <p:nvPr/>
        </p:nvSpPr>
        <p:spPr bwMode="auto">
          <a:xfrm>
            <a:off x="2898775" y="259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3" name="AutoShape 12" descr="Související obrázek"/>
          <p:cNvSpPr>
            <a:spLocks noChangeAspect="1" noChangeArrowheads="1"/>
          </p:cNvSpPr>
          <p:nvPr/>
        </p:nvSpPr>
        <p:spPr bwMode="auto">
          <a:xfrm>
            <a:off x="3051175" y="275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6158" name="Picture 14" descr="Výsledek obrázku pro caries tee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36099"/>
            <a:ext cx="3960440" cy="269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10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 bwMode="auto">
          <a:xfrm>
            <a:off x="460374" y="147618"/>
            <a:ext cx="554038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D20A1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9pPr>
          </a:lstStyle>
          <a:p>
            <a:r>
              <a:rPr lang="cs-CZ" sz="3200" dirty="0" smtClean="0"/>
              <a:t>Systematický přístup- ABC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457200" y="908719"/>
            <a:ext cx="8229600" cy="521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A: dýchací cesty- obtížná intubace?</a:t>
            </a:r>
          </a:p>
          <a:p>
            <a:endParaRPr lang="cs-CZ" dirty="0" smtClean="0"/>
          </a:p>
          <a:p>
            <a:pPr marL="0" indent="0">
              <a:buFont typeface="Arial" charset="0"/>
              <a:buNone/>
            </a:pPr>
            <a:endParaRPr lang="cs-CZ" dirty="0" smtClean="0"/>
          </a:p>
        </p:txBody>
      </p:sp>
      <p:sp>
        <p:nvSpPr>
          <p:cNvPr id="1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" name="AutoShape 2" descr="Výsledek obrázku pro extreme obesity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extreme obesity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Výsledek obrázku pro extreme obesity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Výsledek obrázku pro extreme obesity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morbus bechterev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AutoShape 4" descr="Výsledek obrázku pro morbus bechterev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AutoShape 6" descr="Výsledek obrázku pro morbus bechterev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2" descr="Výsledek obrázku pro struma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AutoShape 4" descr="Výsledek obrázku pro struma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7" name="AutoShape 6" descr="https://i.iinfo.cz/images/414/struma-vole-zvetsena-stitna-zlaza-1.jpg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8" name="AutoShape 8" descr="https://i.iinfo.cz/images/414/struma-vole-zvetsena-stitna-zlaza-1.jpg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9" name="AutoShape 4" descr="Související obrázek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0" name="AutoShape 6" descr="Související obrázek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1" name="AutoShape 8" descr="Související obrázek"/>
          <p:cNvSpPr>
            <a:spLocks noChangeAspect="1" noChangeArrowheads="1"/>
          </p:cNvSpPr>
          <p:nvPr/>
        </p:nvSpPr>
        <p:spPr bwMode="auto">
          <a:xfrm>
            <a:off x="2746375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2" name="AutoShape 10" descr="Související obrázek"/>
          <p:cNvSpPr>
            <a:spLocks noChangeAspect="1" noChangeArrowheads="1"/>
          </p:cNvSpPr>
          <p:nvPr/>
        </p:nvSpPr>
        <p:spPr bwMode="auto">
          <a:xfrm>
            <a:off x="2898775" y="259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3" name="AutoShape 12" descr="Související obrázek"/>
          <p:cNvSpPr>
            <a:spLocks noChangeAspect="1" noChangeArrowheads="1"/>
          </p:cNvSpPr>
          <p:nvPr/>
        </p:nvSpPr>
        <p:spPr bwMode="auto">
          <a:xfrm>
            <a:off x="3051175" y="275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26" name="Picture 2" descr="Výsledek obrázku pro inhalation injury bronchos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6792"/>
            <a:ext cx="4714908" cy="3509988"/>
          </a:xfrm>
          <a:prstGeom prst="rect">
            <a:avLst/>
          </a:prstGeom>
          <a:noFill/>
        </p:spPr>
      </p:pic>
      <p:pic>
        <p:nvPicPr>
          <p:cNvPr id="32" name="Picture 4" descr="Výsledek obrázku pro inhalation injury bronchos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331502"/>
            <a:ext cx="4786314" cy="3240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554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Předanestetické vyšetření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dirty="0" smtClean="0"/>
              <a:t>jedná se o cílené anesteziologické vyšetření 	před poskytnutím anestezie- konzilium</a:t>
            </a:r>
          </a:p>
          <a:p>
            <a:r>
              <a:rPr lang="cs-CZ" dirty="0" smtClean="0"/>
              <a:t>součást komplexní péče zajišťované 	anesteziology</a:t>
            </a:r>
          </a:p>
          <a:p>
            <a:r>
              <a:rPr lang="cs-CZ" dirty="0" smtClean="0"/>
              <a:t>prováděno výhradně lékaři z oboru AIM</a:t>
            </a:r>
          </a:p>
          <a:p>
            <a:r>
              <a:rPr lang="cs-CZ" dirty="0" smtClean="0"/>
              <a:t>prováděno za účelem příznivě ovlivnit péči 	o pacienta</a:t>
            </a:r>
          </a:p>
          <a:p>
            <a:r>
              <a:rPr lang="cs-CZ" dirty="0"/>
              <a:t>r</a:t>
            </a:r>
            <a:r>
              <a:rPr lang="cs-CZ" dirty="0" smtClean="0"/>
              <a:t>ozsah individuálně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„na míru“ pacienta</a:t>
            </a:r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1026" name="Picture 2" descr="Výsledek obrázku pro anaesthesi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9080"/>
            <a:ext cx="3225870" cy="214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540385" cy="495300"/>
          </a:xfrm>
        </p:spPr>
        <p:txBody>
          <a:bodyPr/>
          <a:lstStyle/>
          <a:p>
            <a:r>
              <a:rPr lang="cs-CZ" sz="3200" dirty="0" smtClean="0"/>
              <a:t>Systematický přístup- ABC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b="1" dirty="0"/>
              <a:t>B</a:t>
            </a:r>
            <a:r>
              <a:rPr lang="cs-CZ" b="1" dirty="0" smtClean="0"/>
              <a:t>: dýchání, respirační systém</a:t>
            </a:r>
          </a:p>
          <a:p>
            <a:endParaRPr lang="cs-CZ" dirty="0" smtClean="0"/>
          </a:p>
          <a:p>
            <a:r>
              <a:rPr lang="cs-CZ" dirty="0"/>
              <a:t>s</a:t>
            </a:r>
            <a:r>
              <a:rPr lang="cs-CZ" dirty="0" smtClean="0"/>
              <a:t>tav dýchacího systému, rezervy,…</a:t>
            </a:r>
          </a:p>
          <a:p>
            <a:r>
              <a:rPr lang="cs-CZ" dirty="0"/>
              <a:t>d</a:t>
            </a:r>
            <a:r>
              <a:rPr lang="cs-CZ" dirty="0" smtClean="0"/>
              <a:t>ušnost, kašel, dechové fenomény, kouření</a:t>
            </a:r>
          </a:p>
          <a:p>
            <a:r>
              <a:rPr lang="cs-CZ" dirty="0" smtClean="0"/>
              <a:t>syndrom obstrukční spánkové apnoe</a:t>
            </a:r>
          </a:p>
          <a:p>
            <a:r>
              <a:rPr lang="cs-CZ" dirty="0"/>
              <a:t>u</a:t>
            </a:r>
            <a:r>
              <a:rPr lang="cs-CZ" dirty="0" smtClean="0"/>
              <a:t>silovné dýchání, zapojení pomocných 	dýchacích svalů</a:t>
            </a:r>
          </a:p>
          <a:p>
            <a:r>
              <a:rPr lang="cs-CZ" dirty="0" smtClean="0"/>
              <a:t>onemocnění respiračního systému</a:t>
            </a:r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2151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540385" cy="495300"/>
          </a:xfrm>
        </p:spPr>
        <p:txBody>
          <a:bodyPr/>
          <a:lstStyle/>
          <a:p>
            <a:r>
              <a:rPr lang="cs-CZ" sz="3200" dirty="0" smtClean="0"/>
              <a:t>Systematický přístup- ABC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b="1" dirty="0"/>
              <a:t>B</a:t>
            </a:r>
            <a:r>
              <a:rPr lang="cs-CZ" b="1" dirty="0" smtClean="0"/>
              <a:t>: dýchání, respirační systém</a:t>
            </a:r>
          </a:p>
          <a:p>
            <a:endParaRPr lang="cs-CZ" dirty="0" smtClean="0"/>
          </a:p>
          <a:p>
            <a:r>
              <a:rPr lang="cs-CZ" dirty="0"/>
              <a:t>d</a:t>
            </a:r>
            <a:r>
              <a:rPr lang="cs-CZ" dirty="0" smtClean="0"/>
              <a:t>alší vyšetření od plicního lékaře, konziliářů, 	vše dle komorbidit a typu výkonu…</a:t>
            </a:r>
          </a:p>
          <a:p>
            <a:r>
              <a:rPr lang="cs-CZ" dirty="0" smtClean="0"/>
              <a:t>RTG S+P, CT plic,…</a:t>
            </a:r>
          </a:p>
          <a:p>
            <a:r>
              <a:rPr lang="cs-CZ" dirty="0" smtClean="0"/>
              <a:t>chronická farmakoterapie, inhalátory</a:t>
            </a:r>
          </a:p>
          <a:p>
            <a:r>
              <a:rPr lang="cs-CZ" dirty="0" smtClean="0"/>
              <a:t>funkční vyšetření- spirometrie</a:t>
            </a:r>
          </a:p>
          <a:p>
            <a:r>
              <a:rPr lang="cs-CZ" dirty="0" smtClean="0"/>
              <a:t>krevní plyny</a:t>
            </a:r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6649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540385" cy="495300"/>
          </a:xfrm>
        </p:spPr>
        <p:txBody>
          <a:bodyPr/>
          <a:lstStyle/>
          <a:p>
            <a:r>
              <a:rPr lang="cs-CZ" sz="3200" dirty="0" smtClean="0"/>
              <a:t>Systematický přístup- ABC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b="1" dirty="0"/>
              <a:t>B</a:t>
            </a:r>
            <a:r>
              <a:rPr lang="cs-CZ" b="1" dirty="0" smtClean="0"/>
              <a:t>: dýchání, respirační systém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AutoShape 4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AutoShape 6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8" descr="https://images.radiopaedia.org/images/5963485/9f5f7d12c256cab7fdaa3f751b2638_jumbo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7178" name="Picture 10" descr="Výsledek obrázku pro chest x-ray tension pneumothora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5424537" cy="446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459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540385" cy="495300"/>
          </a:xfrm>
        </p:spPr>
        <p:txBody>
          <a:bodyPr/>
          <a:lstStyle/>
          <a:p>
            <a:r>
              <a:rPr lang="cs-CZ" sz="3200" dirty="0" smtClean="0"/>
              <a:t>Systematický přístup- ABC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b="1" dirty="0"/>
              <a:t>B</a:t>
            </a:r>
            <a:r>
              <a:rPr lang="cs-CZ" b="1" dirty="0" smtClean="0"/>
              <a:t>: dýchání, respirační systém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AutoShape 4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AutoShape 6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8" descr="https://images.radiopaedia.org/images/5963485/9f5f7d12c256cab7fdaa3f751b2638_jumbo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10242" name="Picture 2" descr="Výsledek obrázku pro chest x-ray fluidothora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9751" y="1484784"/>
            <a:ext cx="5712569" cy="477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412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540385" cy="495300"/>
          </a:xfrm>
        </p:spPr>
        <p:txBody>
          <a:bodyPr/>
          <a:lstStyle/>
          <a:p>
            <a:r>
              <a:rPr lang="cs-CZ" sz="3200" dirty="0" smtClean="0"/>
              <a:t>Systematický přístup- ABC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b="1" dirty="0"/>
              <a:t>B</a:t>
            </a:r>
            <a:r>
              <a:rPr lang="cs-CZ" b="1" dirty="0" smtClean="0"/>
              <a:t>: dýchání, respirační systém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AutoShape 4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AutoShape 6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8" descr="https://images.radiopaedia.org/images/5963485/9f5f7d12c256cab7fdaa3f751b2638_jumbo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10" name="Picture 2" descr="Výsledek obrázku pro scoli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2533"/>
            <a:ext cx="5616624" cy="482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60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540385" cy="495300"/>
          </a:xfrm>
        </p:spPr>
        <p:txBody>
          <a:bodyPr/>
          <a:lstStyle/>
          <a:p>
            <a:r>
              <a:rPr lang="cs-CZ" sz="3200" dirty="0" smtClean="0"/>
              <a:t>Systematický přístup- ABC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b="1" dirty="0"/>
              <a:t>B</a:t>
            </a:r>
            <a:r>
              <a:rPr lang="cs-CZ" b="1" dirty="0" smtClean="0"/>
              <a:t>: dýchání, respirační systém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AutoShape 4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AutoShape 6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8" descr="https://images.radiopaedia.org/images/5963485/9f5f7d12c256cab7fdaa3f751b2638_jumbo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12290" name="Picture 2" descr="Výsledek obrázku pro spiromet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69740"/>
            <a:ext cx="4762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Výsledek obrázku pro spirometri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AutoShape 6" descr="Výsledek obrázku pro spirometri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2" name="AutoShape 8" descr="Výsledek obrázku pro spirometri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AutoShape 10" descr="Výsledek obrázku pro spirometri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12300" name="Picture 1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723" y="2204864"/>
            <a:ext cx="4465797" cy="309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124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540385" cy="495300"/>
          </a:xfrm>
        </p:spPr>
        <p:txBody>
          <a:bodyPr/>
          <a:lstStyle/>
          <a:p>
            <a:r>
              <a:rPr lang="cs-CZ" sz="3200" dirty="0" smtClean="0"/>
              <a:t>Systematický přístup- ABC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b="1" dirty="0"/>
              <a:t>B</a:t>
            </a:r>
            <a:r>
              <a:rPr lang="cs-CZ" b="1" dirty="0" smtClean="0"/>
              <a:t>: dýchání, respirační systém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FEV1&gt;2 </a:t>
            </a:r>
            <a:r>
              <a:rPr lang="cs-CZ" dirty="0" smtClean="0"/>
              <a:t>L </a:t>
            </a:r>
            <a:r>
              <a:rPr lang="cs-CZ" b="1" dirty="0" smtClean="0"/>
              <a:t>/</a:t>
            </a:r>
            <a:r>
              <a:rPr lang="cs-CZ" dirty="0" smtClean="0"/>
              <a:t> VC </a:t>
            </a:r>
            <a:r>
              <a:rPr lang="cs-CZ" dirty="0"/>
              <a:t>a </a:t>
            </a:r>
            <a:r>
              <a:rPr lang="cs-CZ" dirty="0" smtClean="0"/>
              <a:t>FEV1&gt;60% - pneumonektomie </a:t>
            </a:r>
          </a:p>
          <a:p>
            <a:r>
              <a:rPr lang="cs-CZ" dirty="0" smtClean="0"/>
              <a:t>FEV1&gt;1 </a:t>
            </a:r>
            <a:r>
              <a:rPr lang="cs-CZ" dirty="0" smtClean="0"/>
              <a:t>L </a:t>
            </a:r>
            <a:r>
              <a:rPr lang="cs-CZ" b="1" dirty="0" smtClean="0"/>
              <a:t>/</a:t>
            </a:r>
            <a:r>
              <a:rPr lang="cs-CZ" dirty="0" smtClean="0"/>
              <a:t> </a:t>
            </a:r>
            <a:r>
              <a:rPr lang="cs-CZ" dirty="0"/>
              <a:t>VC a </a:t>
            </a:r>
            <a:r>
              <a:rPr lang="cs-CZ" dirty="0" smtClean="0"/>
              <a:t>FEV1&gt;50% - lobektomie </a:t>
            </a:r>
          </a:p>
          <a:p>
            <a:r>
              <a:rPr lang="cs-CZ" smtClean="0"/>
              <a:t>FEV1&gt;0,6 </a:t>
            </a:r>
            <a:r>
              <a:rPr lang="cs-CZ" dirty="0" smtClean="0"/>
              <a:t>litru- klínovitá </a:t>
            </a:r>
            <a:r>
              <a:rPr lang="cs-CZ" dirty="0"/>
              <a:t>či segmentální </a:t>
            </a:r>
            <a:r>
              <a:rPr lang="cs-CZ" dirty="0" smtClean="0"/>
              <a:t>	resekce</a:t>
            </a:r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AutoShape 4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AutoShape 6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8" descr="https://images.radiopaedia.org/images/5963485/9f5f7d12c256cab7fdaa3f751b2638_jumbo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" name="AutoShape 2" descr="Výsledek obrázku pro lobectomy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AutoShape 4" descr="Výsledek obrázku pro lobectomy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11270" name="Picture 6" descr="Výsledek obrázku pro lobect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47094"/>
            <a:ext cx="45720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54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540385" cy="495300"/>
          </a:xfrm>
        </p:spPr>
        <p:txBody>
          <a:bodyPr/>
          <a:lstStyle/>
          <a:p>
            <a:r>
              <a:rPr lang="cs-CZ" sz="3200" dirty="0" smtClean="0"/>
              <a:t>Systematický přístup- ABC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b="1" dirty="0"/>
              <a:t>C</a:t>
            </a:r>
            <a:r>
              <a:rPr lang="cs-CZ" b="1" dirty="0" smtClean="0"/>
              <a:t>: kardiovaskulární systém</a:t>
            </a:r>
          </a:p>
          <a:p>
            <a:endParaRPr lang="cs-CZ" b="1" dirty="0"/>
          </a:p>
          <a:p>
            <a:r>
              <a:rPr lang="cs-CZ" dirty="0" smtClean="0"/>
              <a:t>stav </a:t>
            </a:r>
            <a:r>
              <a:rPr lang="cs-CZ" dirty="0"/>
              <a:t>KVS systému, </a:t>
            </a:r>
            <a:r>
              <a:rPr lang="cs-CZ" dirty="0" smtClean="0"/>
              <a:t>funkční rezervy…</a:t>
            </a:r>
          </a:p>
          <a:p>
            <a:r>
              <a:rPr lang="cs-CZ" dirty="0"/>
              <a:t>o</a:t>
            </a:r>
            <a:r>
              <a:rPr lang="cs-CZ" dirty="0" smtClean="0"/>
              <a:t>nemocnění KVS aparátu- kompenzace</a:t>
            </a:r>
          </a:p>
          <a:p>
            <a:r>
              <a:rPr lang="cs-CZ" dirty="0" smtClean="0"/>
              <a:t>kardiostimulátor, defibrilátor,…</a:t>
            </a:r>
          </a:p>
          <a:p>
            <a:r>
              <a:rPr lang="cs-CZ" dirty="0" smtClean="0"/>
              <a:t>fyzikální nález- dušnost, otoky,…</a:t>
            </a:r>
          </a:p>
          <a:p>
            <a:r>
              <a:rPr lang="cs-CZ" dirty="0" smtClean="0"/>
              <a:t>chronická farmakoterapie</a:t>
            </a:r>
          </a:p>
          <a:p>
            <a:r>
              <a:rPr lang="cs-CZ" dirty="0" smtClean="0"/>
              <a:t>laboratorní vyšetření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AutoShape 4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AutoShape 6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8" descr="https://images.radiopaedia.org/images/5963485/9f5f7d12c256cab7fdaa3f751b2638_jumbo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" name="AutoShape 2" descr="Výsledek obrázku pro lobectomy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AutoShape 4" descr="Výsledek obrázku pro lobectomy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640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540385" cy="495300"/>
          </a:xfrm>
        </p:spPr>
        <p:txBody>
          <a:bodyPr/>
          <a:lstStyle/>
          <a:p>
            <a:r>
              <a:rPr lang="cs-CZ" sz="3200" dirty="0" smtClean="0"/>
              <a:t>Systematický přístup- ABC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b="1" dirty="0"/>
              <a:t>C</a:t>
            </a:r>
            <a:r>
              <a:rPr lang="cs-CZ" b="1" dirty="0" smtClean="0"/>
              <a:t>: kardiovaskulární systém</a:t>
            </a:r>
          </a:p>
          <a:p>
            <a:endParaRPr lang="cs-CZ" b="1" dirty="0"/>
          </a:p>
          <a:p>
            <a:r>
              <a:rPr lang="cs-CZ" dirty="0" smtClean="0"/>
              <a:t>dle stavu pacienta a jeho anamnézy další 	doplňková vyšetření</a:t>
            </a:r>
          </a:p>
          <a:p>
            <a:r>
              <a:rPr lang="cs-CZ" dirty="0" smtClean="0"/>
              <a:t>EKG, RTG S+P, ECHO srdce,…</a:t>
            </a:r>
          </a:p>
          <a:p>
            <a:r>
              <a:rPr lang="cs-CZ" dirty="0" smtClean="0"/>
              <a:t>kardiologické vyšetření</a:t>
            </a:r>
          </a:p>
          <a:p>
            <a:r>
              <a:rPr lang="cs-CZ" dirty="0" smtClean="0"/>
              <a:t>invazivní vyšetření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AutoShape 4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AutoShape 6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8" descr="https://images.radiopaedia.org/images/5963485/9f5f7d12c256cab7fdaa3f751b2638_jumbo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" name="AutoShape 2" descr="Výsledek obrázku pro lobectomy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AutoShape 4" descr="Výsledek obrázku pro lobectomy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2" name="AutoShape 2" descr="Související obrázek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790700"/>
            <a:ext cx="34480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148" name="Picture 4" descr="Související obráze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8247" y="3645024"/>
            <a:ext cx="3992265" cy="265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653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540385" cy="495300"/>
          </a:xfrm>
        </p:spPr>
        <p:txBody>
          <a:bodyPr/>
          <a:lstStyle/>
          <a:p>
            <a:r>
              <a:rPr lang="cs-CZ" sz="3200" dirty="0" smtClean="0"/>
              <a:t>Systematický přístup- ABC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b="1" dirty="0"/>
              <a:t>C</a:t>
            </a:r>
            <a:r>
              <a:rPr lang="cs-CZ" b="1" dirty="0" smtClean="0"/>
              <a:t>: kardiovaskulární systém</a:t>
            </a:r>
          </a:p>
          <a:p>
            <a:endParaRPr lang="cs-CZ" b="1" dirty="0"/>
          </a:p>
          <a:p>
            <a:r>
              <a:rPr lang="cs-CZ" dirty="0" smtClean="0"/>
              <a:t>základem pro posouzení funkční rezervy je 	dotaz na toleranci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fyzické aktivity</a:t>
            </a:r>
          </a:p>
          <a:p>
            <a:r>
              <a:rPr lang="cs-CZ" b="1" dirty="0" smtClean="0"/>
              <a:t>MET</a:t>
            </a:r>
            <a:r>
              <a:rPr lang="cs-CZ" dirty="0" smtClean="0"/>
              <a:t>=metabolický ekvivalent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klidová spotřeba O</a:t>
            </a:r>
            <a:r>
              <a:rPr lang="cs-CZ" baseline="-25000" dirty="0" smtClean="0"/>
              <a:t>2 </a:t>
            </a:r>
            <a:r>
              <a:rPr lang="cs-CZ" dirty="0" smtClean="0"/>
              <a:t>u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70-i kg, </a:t>
            </a:r>
            <a:r>
              <a:rPr lang="cs-CZ" dirty="0"/>
              <a:t>40-i letého muže </a:t>
            </a:r>
            <a:endParaRPr lang="cs-CZ" dirty="0" smtClean="0"/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AutoShape 4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AutoShape 6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8" descr="https://images.radiopaedia.org/images/5963485/9f5f7d12c256cab7fdaa3f751b2638_jumbo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" name="AutoShape 2" descr="Výsledek obrázku pro lobectomy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AutoShape 4" descr="Výsledek obrázku pro lobectomy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2" name="AutoShape 2" descr="Výsledek obrázku pro metabolický ekvivalent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AutoShape 4" descr="Výsledek obrázku pro metabolický ekvivalent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975" y="-16383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AutoShape 6" descr="Související obrázek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790700"/>
            <a:ext cx="35052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AutoShape 8" descr="Výsledek obrázku pro metabolický ekvivalent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7150" y="-1493838"/>
            <a:ext cx="303847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AutoShape 10" descr="Výsledek obrázku pro metabolický ekvivalent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9550" y="-1341438"/>
            <a:ext cx="303847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180" name="Picture 12" descr="Výsledek obrázku pro metabolic equivalen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36912"/>
            <a:ext cx="35052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60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Předanestetické vyšetření- cíle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dirty="0" smtClean="0"/>
              <a:t>posouzení zdravotního stavu</a:t>
            </a:r>
          </a:p>
          <a:p>
            <a:r>
              <a:rPr lang="cs-CZ" dirty="0" smtClean="0"/>
              <a:t>funkční rezervy orgánových systému</a:t>
            </a:r>
          </a:p>
          <a:p>
            <a:r>
              <a:rPr lang="cs-CZ" dirty="0" smtClean="0"/>
              <a:t>detekce patologií, abnormalit</a:t>
            </a:r>
          </a:p>
          <a:p>
            <a:r>
              <a:rPr lang="cs-CZ" dirty="0" smtClean="0"/>
              <a:t>návrh na pomocná vyšetření, optimalizaci 	funkcí</a:t>
            </a:r>
          </a:p>
          <a:p>
            <a:r>
              <a:rPr lang="cs-CZ" dirty="0" smtClean="0"/>
              <a:t>stanovení plánu anesteziologické péče</a:t>
            </a:r>
          </a:p>
          <a:p>
            <a:r>
              <a:rPr lang="cs-CZ" dirty="0" smtClean="0"/>
              <a:t>poučení pacienta, získání informovaného souhlasu</a:t>
            </a:r>
          </a:p>
          <a:p>
            <a:endParaRPr lang="cs-CZ" dirty="0" smtClean="0"/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4287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540385" cy="495300"/>
          </a:xfrm>
        </p:spPr>
        <p:txBody>
          <a:bodyPr/>
          <a:lstStyle/>
          <a:p>
            <a:r>
              <a:rPr lang="cs-CZ" sz="3200" dirty="0" smtClean="0"/>
              <a:t>Systematický přístup- ABC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b="1" dirty="0"/>
              <a:t>C</a:t>
            </a:r>
            <a:r>
              <a:rPr lang="cs-CZ" b="1" dirty="0" smtClean="0"/>
              <a:t>: kardiovaskulární systém</a:t>
            </a:r>
          </a:p>
          <a:p>
            <a:endParaRPr lang="cs-CZ" b="1" dirty="0"/>
          </a:p>
          <a:p>
            <a:r>
              <a:rPr lang="cs-CZ" b="1" dirty="0"/>
              <a:t>&lt; 4 MET- </a:t>
            </a:r>
            <a:r>
              <a:rPr lang="cs-CZ" dirty="0"/>
              <a:t>nízká funkční rezerva- nevyjde 1 	patro, neuběhne krátkou vzdálenost-&gt; 	vyšší incidence KVS příhod</a:t>
            </a:r>
          </a:p>
          <a:p>
            <a:endParaRPr lang="cs-CZ" b="1" u="sng" dirty="0" smtClean="0"/>
          </a:p>
          <a:p>
            <a:r>
              <a:rPr lang="cs-CZ" b="1" u="sng" dirty="0" smtClean="0"/>
              <a:t>&gt; </a:t>
            </a:r>
            <a:r>
              <a:rPr lang="cs-CZ" b="1" u="sng" dirty="0"/>
              <a:t>7 MET</a:t>
            </a:r>
            <a:r>
              <a:rPr lang="cs-CZ" b="1" dirty="0"/>
              <a:t>- </a:t>
            </a:r>
            <a:r>
              <a:rPr lang="cs-CZ" dirty="0"/>
              <a:t>vysoká </a:t>
            </a:r>
            <a:r>
              <a:rPr lang="cs-CZ" dirty="0" smtClean="0"/>
              <a:t>funkční rezerva- </a:t>
            </a:r>
            <a:r>
              <a:rPr lang="cs-CZ" dirty="0"/>
              <a:t>vyjde 1 </a:t>
            </a:r>
            <a:r>
              <a:rPr lang="cs-CZ" dirty="0" smtClean="0"/>
              <a:t>více 	než patro</a:t>
            </a:r>
            <a:r>
              <a:rPr lang="cs-CZ" dirty="0"/>
              <a:t>, rychlá chůze, běh-&gt; výborná </a:t>
            </a:r>
            <a:r>
              <a:rPr lang="cs-CZ" dirty="0" smtClean="0"/>
              <a:t>	prognóza</a:t>
            </a:r>
            <a:r>
              <a:rPr lang="cs-CZ" dirty="0"/>
              <a:t>, i </a:t>
            </a:r>
            <a:r>
              <a:rPr lang="cs-CZ" dirty="0" smtClean="0"/>
              <a:t>u pacientů s </a:t>
            </a:r>
            <a:r>
              <a:rPr lang="cs-CZ" dirty="0"/>
              <a:t>ICHS</a:t>
            </a:r>
            <a:r>
              <a:rPr lang="cs-CZ" dirty="0" smtClean="0"/>
              <a:t>,…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AutoShape 4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AutoShape 6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8" descr="https://images.radiopaedia.org/images/5963485/9f5f7d12c256cab7fdaa3f751b2638_jumbo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" name="AutoShape 2" descr="Výsledek obrázku pro lobectomy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AutoShape 4" descr="Výsledek obrázku pro lobectomy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834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540385" cy="495300"/>
          </a:xfrm>
        </p:spPr>
        <p:txBody>
          <a:bodyPr/>
          <a:lstStyle/>
          <a:p>
            <a:r>
              <a:rPr lang="cs-CZ" sz="3200" dirty="0" smtClean="0"/>
              <a:t>Systematický přístup- ABC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b="1" dirty="0"/>
              <a:t>C</a:t>
            </a:r>
            <a:r>
              <a:rPr lang="cs-CZ" b="1" dirty="0" smtClean="0"/>
              <a:t>: kardiovaskulární systém</a:t>
            </a:r>
          </a:p>
          <a:p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AutoShape 4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AutoShape 6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8" descr="https://images.radiopaedia.org/images/5963485/9f5f7d12c256cab7fdaa3f751b2638_jumbo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" name="AutoShape 2" descr="Výsledek obrázku pro lobectomy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AutoShape 4" descr="Výsledek obrázku pro lobectomy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5" name="Zástupný symbol pro obsah 2"/>
          <p:cNvSpPr>
            <a:spLocks noGrp="1"/>
          </p:cNvSpPr>
          <p:nvPr/>
        </p:nvSpPr>
        <p:spPr>
          <a:xfrm>
            <a:off x="457200" y="1775009"/>
            <a:ext cx="8229600" cy="3918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chemeClr val="tx1"/>
                </a:solidFill>
              </a:rPr>
              <a:t>n</a:t>
            </a:r>
            <a:r>
              <a:rPr lang="cs-CZ" b="1" dirty="0" smtClean="0">
                <a:solidFill>
                  <a:schemeClr val="tx1"/>
                </a:solidFill>
              </a:rPr>
              <a:t>ízké </a:t>
            </a:r>
            <a:r>
              <a:rPr lang="cs-CZ" b="1" dirty="0">
                <a:solidFill>
                  <a:schemeClr val="tx1"/>
                </a:solidFill>
              </a:rPr>
              <a:t>KVS riziko: </a:t>
            </a:r>
            <a:r>
              <a:rPr lang="cs-CZ" dirty="0">
                <a:solidFill>
                  <a:schemeClr val="tx1"/>
                </a:solidFill>
              </a:rPr>
              <a:t>kontrolovaná HT, nezávažné </a:t>
            </a:r>
            <a:r>
              <a:rPr lang="cs-CZ" dirty="0" smtClean="0">
                <a:solidFill>
                  <a:schemeClr val="tx1"/>
                </a:solidFill>
              </a:rPr>
              <a:t>	poruchy </a:t>
            </a:r>
            <a:r>
              <a:rPr lang="cs-CZ" dirty="0">
                <a:solidFill>
                  <a:schemeClr val="tx1"/>
                </a:solidFill>
              </a:rPr>
              <a:t>rytmu, abnormální EKG </a:t>
            </a:r>
            <a:r>
              <a:rPr lang="cs-CZ" dirty="0" smtClean="0">
                <a:solidFill>
                  <a:schemeClr val="tx1"/>
                </a:solidFill>
              </a:rPr>
              <a:t>( hypetrofie </a:t>
            </a:r>
            <a:r>
              <a:rPr lang="cs-CZ" dirty="0">
                <a:solidFill>
                  <a:schemeClr val="tx1"/>
                </a:solidFill>
              </a:rPr>
              <a:t>LK, </a:t>
            </a:r>
            <a:r>
              <a:rPr lang="cs-CZ" dirty="0" smtClean="0">
                <a:solidFill>
                  <a:schemeClr val="tx1"/>
                </a:solidFill>
              </a:rPr>
              <a:t>	blok </a:t>
            </a:r>
            <a:r>
              <a:rPr lang="cs-CZ" dirty="0">
                <a:solidFill>
                  <a:schemeClr val="tx1"/>
                </a:solidFill>
              </a:rPr>
              <a:t>Tawarova raménka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b="1" dirty="0">
                <a:solidFill>
                  <a:schemeClr val="tx1"/>
                </a:solidFill>
              </a:rPr>
              <a:t>s</a:t>
            </a:r>
            <a:r>
              <a:rPr lang="cs-CZ" b="1" dirty="0" smtClean="0">
                <a:solidFill>
                  <a:schemeClr val="tx1"/>
                </a:solidFill>
              </a:rPr>
              <a:t>třední KVS </a:t>
            </a:r>
            <a:r>
              <a:rPr lang="cs-CZ" b="1" dirty="0">
                <a:solidFill>
                  <a:schemeClr val="tx1"/>
                </a:solidFill>
              </a:rPr>
              <a:t>riziko: </a:t>
            </a:r>
            <a:r>
              <a:rPr lang="cs-CZ" dirty="0">
                <a:solidFill>
                  <a:schemeClr val="tx1"/>
                </a:solidFill>
              </a:rPr>
              <a:t>IM déle než 1 měsíc, stabilní AP, </a:t>
            </a:r>
            <a:r>
              <a:rPr lang="cs-CZ" dirty="0" smtClean="0">
                <a:solidFill>
                  <a:schemeClr val="tx1"/>
                </a:solidFill>
              </a:rPr>
              <a:t>	komp</a:t>
            </a:r>
            <a:r>
              <a:rPr lang="cs-CZ" dirty="0">
                <a:solidFill>
                  <a:schemeClr val="tx1"/>
                </a:solidFill>
              </a:rPr>
              <a:t>. srdeční selhání, DM, renální insuficience, </a:t>
            </a:r>
            <a:r>
              <a:rPr lang="cs-CZ" dirty="0" smtClean="0">
                <a:solidFill>
                  <a:schemeClr val="tx1"/>
                </a:solidFill>
              </a:rPr>
              <a:t>	CMP/TIA </a:t>
            </a:r>
            <a:r>
              <a:rPr lang="cs-CZ" dirty="0">
                <a:solidFill>
                  <a:schemeClr val="tx1"/>
                </a:solidFill>
              </a:rPr>
              <a:t>&gt; 1 </a:t>
            </a:r>
            <a:r>
              <a:rPr lang="cs-CZ" dirty="0" smtClean="0">
                <a:solidFill>
                  <a:schemeClr val="tx1"/>
                </a:solidFill>
              </a:rPr>
              <a:t>měsíc</a:t>
            </a:r>
          </a:p>
          <a:p>
            <a:r>
              <a:rPr lang="cs-CZ" b="1" dirty="0">
                <a:solidFill>
                  <a:schemeClr val="tx1"/>
                </a:solidFill>
              </a:rPr>
              <a:t>v</a:t>
            </a:r>
            <a:r>
              <a:rPr lang="cs-CZ" b="1" dirty="0" smtClean="0">
                <a:solidFill>
                  <a:schemeClr val="tx1"/>
                </a:solidFill>
              </a:rPr>
              <a:t>ysoké </a:t>
            </a:r>
            <a:r>
              <a:rPr lang="cs-CZ" b="1" dirty="0">
                <a:solidFill>
                  <a:schemeClr val="tx1"/>
                </a:solidFill>
              </a:rPr>
              <a:t>KVS riziko: </a:t>
            </a:r>
            <a:r>
              <a:rPr lang="cs-CZ" dirty="0">
                <a:solidFill>
                  <a:schemeClr val="tx1"/>
                </a:solidFill>
              </a:rPr>
              <a:t>recentní (&lt; 30 dní) IM, nestabilní </a:t>
            </a:r>
            <a:r>
              <a:rPr lang="cs-CZ" dirty="0" smtClean="0">
                <a:solidFill>
                  <a:schemeClr val="tx1"/>
                </a:solidFill>
              </a:rPr>
              <a:t>	AP</a:t>
            </a:r>
            <a:r>
              <a:rPr lang="cs-CZ" dirty="0">
                <a:solidFill>
                  <a:schemeClr val="tx1"/>
                </a:solidFill>
              </a:rPr>
              <a:t>, dekomp. srdeční selhání, závažné arytmie, </a:t>
            </a:r>
            <a:r>
              <a:rPr lang="cs-CZ" dirty="0" smtClean="0">
                <a:solidFill>
                  <a:schemeClr val="tx1"/>
                </a:solidFill>
              </a:rPr>
              <a:t>	závažné </a:t>
            </a:r>
            <a:r>
              <a:rPr lang="cs-CZ" dirty="0">
                <a:solidFill>
                  <a:schemeClr val="tx1"/>
                </a:solidFill>
              </a:rPr>
              <a:t>chlopenní vady, CMP/TIA &lt; 1 měsíc</a:t>
            </a:r>
          </a:p>
        </p:txBody>
      </p:sp>
    </p:spTree>
    <p:extLst>
      <p:ext uri="{BB962C8B-B14F-4D97-AF65-F5344CB8AC3E}">
        <p14:creationId xmlns:p14="http://schemas.microsoft.com/office/powerpoint/2010/main" xmlns="" val="38854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540385" cy="495300"/>
          </a:xfrm>
        </p:spPr>
        <p:txBody>
          <a:bodyPr/>
          <a:lstStyle/>
          <a:p>
            <a:r>
              <a:rPr lang="cs-CZ" sz="3200" dirty="0" smtClean="0"/>
              <a:t>Systematický přístup- ABC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b="1" dirty="0"/>
              <a:t>C</a:t>
            </a:r>
            <a:r>
              <a:rPr lang="cs-CZ" b="1" dirty="0" smtClean="0"/>
              <a:t>: kardiovaskulární systém</a:t>
            </a:r>
          </a:p>
          <a:p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AutoShape 4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AutoShape 6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8" descr="https://images.radiopaedia.org/images/5963485/9f5f7d12c256cab7fdaa3f751b2638_jumbo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" name="AutoShape 2" descr="Výsledek obrázku pro lobectomy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AutoShape 4" descr="Výsledek obrázku pro lobectomy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5" name="Zástupný symbol pro obsah 2"/>
          <p:cNvSpPr>
            <a:spLocks noGrp="1"/>
          </p:cNvSpPr>
          <p:nvPr/>
        </p:nvSpPr>
        <p:spPr>
          <a:xfrm>
            <a:off x="457200" y="1775009"/>
            <a:ext cx="8229600" cy="3918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 smtClean="0">
                <a:solidFill>
                  <a:schemeClr val="tx1"/>
                </a:solidFill>
              </a:rPr>
              <a:t>dle KVS rizika, operačního výkonu, nízké 	tolerance zátěže může být požadováno 	ECHO srdce, zátěžové vyšetření</a:t>
            </a:r>
          </a:p>
          <a:p>
            <a:r>
              <a:rPr lang="cs-CZ" sz="3200" dirty="0" smtClean="0">
                <a:solidFill>
                  <a:schemeClr val="tx1"/>
                </a:solidFill>
              </a:rPr>
              <a:t>tato vyšetření neindikujeme paušálně</a:t>
            </a:r>
          </a:p>
          <a:p>
            <a:r>
              <a:rPr lang="cs-CZ" sz="3200" dirty="0" smtClean="0">
                <a:solidFill>
                  <a:schemeClr val="tx1"/>
                </a:solidFill>
              </a:rPr>
              <a:t>při detekci ischémie u zátěžového vyšetření 	můžeme indikovat invazivní vyšetření</a:t>
            </a:r>
            <a:endParaRPr lang="cs-CZ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1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540385" cy="495300"/>
          </a:xfrm>
        </p:spPr>
        <p:txBody>
          <a:bodyPr/>
          <a:lstStyle/>
          <a:p>
            <a:r>
              <a:rPr lang="cs-CZ" sz="3200" dirty="0" smtClean="0"/>
              <a:t>Systematický přístup- ABC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b="1" dirty="0"/>
              <a:t>C</a:t>
            </a:r>
            <a:r>
              <a:rPr lang="cs-CZ" b="1" dirty="0" smtClean="0"/>
              <a:t>: kardiovaskulární systém</a:t>
            </a:r>
          </a:p>
          <a:p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AutoShape 4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AutoShape 6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8" descr="https://images.radiopaedia.org/images/5963485/9f5f7d12c256cab7fdaa3f751b2638_jumbo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" name="AutoShape 2" descr="Výsledek obrázku pro lobectomy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AutoShape 4" descr="Výsledek obrázku pro lobectomy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AutoShape 2" descr="Související obrázek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AutoShape 4" descr="Související obrázek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1034" name="Picture 10" descr="Výsledek obrázku pro x-ray cardiac oed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6189"/>
            <a:ext cx="6116489" cy="467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161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540385" cy="495300"/>
          </a:xfrm>
        </p:spPr>
        <p:txBody>
          <a:bodyPr/>
          <a:lstStyle/>
          <a:p>
            <a:r>
              <a:rPr lang="cs-CZ" sz="3200" dirty="0" smtClean="0"/>
              <a:t>Systematický přístup- ABC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b="1" dirty="0"/>
              <a:t>C</a:t>
            </a:r>
            <a:r>
              <a:rPr lang="cs-CZ" b="1" dirty="0" smtClean="0"/>
              <a:t>: kardiovaskulární systém</a:t>
            </a:r>
          </a:p>
          <a:p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AutoShape 4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AutoShape 6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8" descr="https://images.radiopaedia.org/images/5963485/9f5f7d12c256cab7fdaa3f751b2638_jumbo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" name="AutoShape 2" descr="Výsledek obrázku pro lobectomy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AutoShape 4" descr="Výsledek obrázku pro lobectomy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AutoShape 2" descr="Související obrázek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AutoShape 4" descr="Související obrázek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5" name="AutoShape 4" descr="Související obrázek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AutoShape 6" descr="Související obrázek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7" name="AutoShape 8" descr="Související obrázek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8" name="AutoShape 10" descr="Související obrázek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9" name="AutoShape 12" descr="Výsledek obrázku pro x-ray cardiac oedema"/>
          <p:cNvSpPr>
            <a:spLocks noChangeAspect="1" noChangeArrowheads="1"/>
          </p:cNvSpPr>
          <p:nvPr/>
        </p:nvSpPr>
        <p:spPr bwMode="auto">
          <a:xfrm>
            <a:off x="2746375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6158" name="Picture 14" descr="Výsledek obrázku pro x-ray ic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61424"/>
            <a:ext cx="5637114" cy="477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509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540385" cy="495300"/>
          </a:xfrm>
        </p:spPr>
        <p:txBody>
          <a:bodyPr/>
          <a:lstStyle/>
          <a:p>
            <a:r>
              <a:rPr lang="cs-CZ" sz="3200" dirty="0" smtClean="0"/>
              <a:t>Systematický přístup- ABC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b="1" dirty="0"/>
              <a:t>C</a:t>
            </a:r>
            <a:r>
              <a:rPr lang="cs-CZ" b="1" dirty="0" smtClean="0"/>
              <a:t>: kardiovaskulární systém</a:t>
            </a:r>
          </a:p>
          <a:p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AutoShape 4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AutoShape 6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8" descr="https://images.radiopaedia.org/images/5963485/9f5f7d12c256cab7fdaa3f751b2638_jumbo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" name="AutoShape 2" descr="Výsledek obrázku pro lobectomy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AutoShape 4" descr="Výsledek obrázku pro lobectomy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AutoShape 2" descr="Související obrázek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AutoShape 4" descr="Související obrázek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8194" name="Picture 2" descr="Výsledek obrázku pro echocardiograf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405" y="1628800"/>
            <a:ext cx="4065563" cy="304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4" descr="Související obrázek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790700"/>
            <a:ext cx="5162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198" name="Picture 6" descr="Související obrázek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6912"/>
            <a:ext cx="459051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866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540385" cy="495300"/>
          </a:xfrm>
        </p:spPr>
        <p:txBody>
          <a:bodyPr/>
          <a:lstStyle/>
          <a:p>
            <a:r>
              <a:rPr lang="cs-CZ" sz="3200" dirty="0" smtClean="0"/>
              <a:t>Systematický přístup- ABC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b="1" dirty="0"/>
              <a:t>C</a:t>
            </a:r>
            <a:r>
              <a:rPr lang="cs-CZ" b="1" dirty="0" smtClean="0"/>
              <a:t>: kardiovaskulární systém</a:t>
            </a:r>
          </a:p>
          <a:p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AutoShape 4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AutoShape 6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8" descr="https://images.radiopaedia.org/images/5963485/9f5f7d12c256cab7fdaa3f751b2638_jumbo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" name="AutoShape 2" descr="Výsledek obrázku pro lobectomy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AutoShape 4" descr="Výsledek obrázku pro lobectomy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AutoShape 2" descr="Související obrázek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AutoShape 4" descr="Související obrázek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2052" name="Picture 4" descr="Výsledek obrázku pro zatezove vysetre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7961" y="1836737"/>
            <a:ext cx="5690343" cy="398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635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540385" cy="495300"/>
          </a:xfrm>
        </p:spPr>
        <p:txBody>
          <a:bodyPr/>
          <a:lstStyle/>
          <a:p>
            <a:r>
              <a:rPr lang="cs-CZ" sz="3200" dirty="0" smtClean="0"/>
              <a:t>Systematický přístup- ABC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b="1" dirty="0"/>
              <a:t>C</a:t>
            </a:r>
            <a:r>
              <a:rPr lang="cs-CZ" b="1" dirty="0" smtClean="0"/>
              <a:t>: kardiovaskulární systém</a:t>
            </a:r>
          </a:p>
          <a:p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AutoShape 4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AutoShape 6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8" descr="https://images.radiopaedia.org/images/5963485/9f5f7d12c256cab7fdaa3f751b2638_jumbo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" name="AutoShape 2" descr="Výsledek obrázku pro lobectomy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AutoShape 4" descr="Výsledek obrázku pro lobectomy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AutoShape 2" descr="Související obrázek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AutoShape 4" descr="Související obrázek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3074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506" y="1422076"/>
            <a:ext cx="4143486" cy="416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4" descr="Související obrázek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AutoShape 6" descr="Související obrázek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7" name="AutoShape 8" descr="Související obrázek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3082" name="Picture 10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9022" y="1451805"/>
            <a:ext cx="4137434" cy="413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493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540385" cy="495300"/>
          </a:xfrm>
        </p:spPr>
        <p:txBody>
          <a:bodyPr/>
          <a:lstStyle/>
          <a:p>
            <a:r>
              <a:rPr lang="cs-CZ" sz="3200" dirty="0" smtClean="0"/>
              <a:t>Systematický přístup- ABC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b="1" dirty="0" smtClean="0"/>
              <a:t>D: další onemocnění</a:t>
            </a:r>
          </a:p>
          <a:p>
            <a:endParaRPr lang="cs-CZ" b="1" dirty="0"/>
          </a:p>
          <a:p>
            <a:r>
              <a:rPr lang="cs-CZ" b="1" dirty="0" smtClean="0"/>
              <a:t>diabetes mellitus</a:t>
            </a:r>
          </a:p>
          <a:p>
            <a:r>
              <a:rPr lang="cs-CZ" b="1" dirty="0" smtClean="0"/>
              <a:t>onemocnění ledvin</a:t>
            </a:r>
          </a:p>
          <a:p>
            <a:r>
              <a:rPr lang="cs-CZ" b="1" dirty="0" smtClean="0"/>
              <a:t>onemocnění pohybového aparátu</a:t>
            </a:r>
          </a:p>
          <a:p>
            <a:r>
              <a:rPr lang="cs-CZ" b="1" dirty="0" smtClean="0"/>
              <a:t>neurologická onemocnění</a:t>
            </a:r>
          </a:p>
          <a:p>
            <a:r>
              <a:rPr lang="cs-CZ" b="1" dirty="0" smtClean="0"/>
              <a:t>poruchy krevního srážení</a:t>
            </a:r>
          </a:p>
          <a:p>
            <a:r>
              <a:rPr lang="cs-CZ" b="1" dirty="0" smtClean="0"/>
              <a:t>další…</a:t>
            </a:r>
          </a:p>
          <a:p>
            <a:endParaRPr lang="cs-CZ" b="1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AutoShape 4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AutoShape 6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8" descr="https://images.radiopaedia.org/images/5963485/9f5f7d12c256cab7fdaa3f751b2638_jumbo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" name="AutoShape 2" descr="Výsledek obrázku pro lobectomy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AutoShape 4" descr="Výsledek obrázku pro lobectomy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AutoShape 2" descr="Související obrázek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AutoShape 4" descr="Související obrázek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5" name="AutoShape 4" descr="Související obrázek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AutoShape 6" descr="Související obrázek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7" name="AutoShape 8" descr="Související obrázek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8" name="AutoShape 2" descr="Výsledek obrázku pro diabete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1287463"/>
            <a:ext cx="40386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AutoShape 4" descr="Související obrázek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790700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AutoShape 6" descr="Výsledek obrázku pro diabetes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790700"/>
            <a:ext cx="51339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AutoShape 8" descr="Výsledek obrázku pro diabet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226" name="Picture 10" descr="Výsledek obrázku pro diabete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03836"/>
            <a:ext cx="3835400" cy="250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Výsledek obrázku pro jatra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8522" y="4077072"/>
            <a:ext cx="32385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930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540385" cy="495300"/>
          </a:xfrm>
        </p:spPr>
        <p:txBody>
          <a:bodyPr/>
          <a:lstStyle/>
          <a:p>
            <a:r>
              <a:rPr lang="cs-CZ" sz="3200" dirty="0" smtClean="0"/>
              <a:t>Systematický přístup- ABC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b="1" dirty="0" smtClean="0"/>
              <a:t>D: další onemocnění</a:t>
            </a:r>
          </a:p>
          <a:p>
            <a:endParaRPr lang="cs-CZ" b="1" dirty="0"/>
          </a:p>
          <a:p>
            <a:r>
              <a:rPr lang="cs-CZ" b="1" dirty="0" smtClean="0"/>
              <a:t>diabetes mellitus- inzulin v.s. PAD</a:t>
            </a:r>
          </a:p>
          <a:p>
            <a:r>
              <a:rPr lang="cs-CZ" b="1" dirty="0" smtClean="0"/>
              <a:t>kompenzace diabetu?</a:t>
            </a:r>
          </a:p>
          <a:p>
            <a:r>
              <a:rPr lang="cs-CZ" b="1" dirty="0" smtClean="0"/>
              <a:t>konzilium diabetologa</a:t>
            </a:r>
          </a:p>
          <a:p>
            <a:r>
              <a:rPr lang="cs-CZ" b="1" dirty="0" smtClean="0"/>
              <a:t>diabetická příprava </a:t>
            </a:r>
          </a:p>
          <a:p>
            <a:r>
              <a:rPr lang="cs-CZ" b="1" dirty="0" smtClean="0"/>
              <a:t>pořadí v programu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AutoShape 4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AutoShape 6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8" descr="https://images.radiopaedia.org/images/5963485/9f5f7d12c256cab7fdaa3f751b2638_jumbo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" name="AutoShape 2" descr="Výsledek obrázku pro lobectomy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AutoShape 4" descr="Výsledek obrázku pro lobectomy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AutoShape 2" descr="Související obrázek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AutoShape 4" descr="Související obrázek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5" name="AutoShape 4" descr="Související obrázek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AutoShape 6" descr="Související obrázek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7" name="AutoShape 8" descr="Související obrázek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3074" name="Picture 2" descr="Výsledek obrázku pro inzulinova pump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0246" y="3068960"/>
            <a:ext cx="428625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612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-32" y="147618"/>
            <a:ext cx="6215106" cy="495300"/>
          </a:xfrm>
        </p:spPr>
        <p:txBody>
          <a:bodyPr/>
          <a:lstStyle/>
          <a:p>
            <a:r>
              <a:rPr lang="cs-CZ" sz="3200" dirty="0" smtClean="0"/>
              <a:t>Předanestetické vyšetření- součásti</a:t>
            </a:r>
            <a:endParaRPr lang="cs-CZ" sz="4000" dirty="0" smtClean="0"/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dirty="0" smtClean="0"/>
              <a:t>typ výkonu, indikace,…</a:t>
            </a:r>
          </a:p>
          <a:p>
            <a:r>
              <a:rPr lang="cs-CZ" dirty="0" smtClean="0"/>
              <a:t>anamnéza pacienta, klinické vyšetření</a:t>
            </a:r>
          </a:p>
          <a:p>
            <a:r>
              <a:rPr lang="cs-CZ" dirty="0" smtClean="0"/>
              <a:t>farmakoterapie, alergie, abúzus</a:t>
            </a:r>
          </a:p>
          <a:p>
            <a:r>
              <a:rPr lang="cs-CZ" dirty="0" smtClean="0"/>
              <a:t>předchozí anestezie, krevní deriváty</a:t>
            </a:r>
          </a:p>
          <a:p>
            <a:r>
              <a:rPr lang="cs-CZ" dirty="0" smtClean="0"/>
              <a:t>laboratorní výsledky, zobrazovací metody</a:t>
            </a:r>
          </a:p>
          <a:p>
            <a:r>
              <a:rPr lang="cs-CZ" dirty="0" smtClean="0"/>
              <a:t>stanovení rizika</a:t>
            </a:r>
          </a:p>
          <a:p>
            <a:r>
              <a:rPr lang="cs-CZ" dirty="0" smtClean="0"/>
              <a:t>doporučení dalších vyšetření</a:t>
            </a:r>
          </a:p>
          <a:p>
            <a:r>
              <a:rPr lang="cs-CZ" dirty="0"/>
              <a:t>p</a:t>
            </a:r>
            <a:r>
              <a:rPr lang="cs-CZ" dirty="0" smtClean="0"/>
              <a:t>remedikace, plánování anestezie</a:t>
            </a:r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4287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540385" cy="495300"/>
          </a:xfrm>
        </p:spPr>
        <p:txBody>
          <a:bodyPr/>
          <a:lstStyle/>
          <a:p>
            <a:r>
              <a:rPr lang="cs-CZ" sz="3200" dirty="0" smtClean="0"/>
              <a:t>Systematický přístup- ABC</a:t>
            </a:r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AutoShape 4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AutoShape 6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8" descr="https://images.radiopaedia.org/images/5963485/9f5f7d12c256cab7fdaa3f751b2638_jumbo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" name="AutoShape 2" descr="Výsledek obrázku pro lobectomy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AutoShape 4" descr="Výsledek obrázku pro lobectomy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AutoShape 2" descr="Související obrázek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AutoShape 4" descr="Související obrázek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5" name="AutoShape 4" descr="Související obrázek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AutoShape 6" descr="Související obrázek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7" name="AutoShape 8" descr="Související obrázek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1026" name="Picture 2" descr="C:\Users\20093\Desktop\20170913_130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86423" cy="477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06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540385" cy="495300"/>
          </a:xfrm>
        </p:spPr>
        <p:txBody>
          <a:bodyPr/>
          <a:lstStyle/>
          <a:p>
            <a:r>
              <a:rPr lang="cs-CZ" sz="3200" dirty="0" smtClean="0"/>
              <a:t>Systematický přístup- ABC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b="1" dirty="0" smtClean="0"/>
              <a:t>D: další onemocnění</a:t>
            </a:r>
          </a:p>
          <a:p>
            <a:endParaRPr lang="cs-CZ" b="1" dirty="0"/>
          </a:p>
          <a:p>
            <a:r>
              <a:rPr lang="cs-CZ" b="1" dirty="0" smtClean="0"/>
              <a:t>onemocnění ledvin- glomerulární filtrace?</a:t>
            </a:r>
          </a:p>
          <a:p>
            <a:r>
              <a:rPr lang="cs-CZ" b="1" dirty="0" smtClean="0"/>
              <a:t>pacient v dialyzačním programu</a:t>
            </a:r>
          </a:p>
          <a:p>
            <a:r>
              <a:rPr lang="cs-CZ" b="1" dirty="0" smtClean="0"/>
              <a:t>nefrotoxické léky- ATB,…</a:t>
            </a:r>
          </a:p>
          <a:p>
            <a:r>
              <a:rPr lang="cs-CZ" b="1" dirty="0" smtClean="0"/>
              <a:t>zbytková diuréza</a:t>
            </a:r>
          </a:p>
          <a:p>
            <a:r>
              <a:rPr lang="cs-CZ" b="1" dirty="0" smtClean="0"/>
              <a:t>kontrolní odběry před operací,…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AutoShape 4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AutoShape 6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8" descr="https://images.radiopaedia.org/images/5963485/9f5f7d12c256cab7fdaa3f751b2638_jumbo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" name="AutoShape 2" descr="Výsledek obrázku pro lobectomy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AutoShape 4" descr="Výsledek obrázku pro lobectomy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AutoShape 2" descr="Související obrázek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AutoShape 4" descr="Související obrázek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5" name="AutoShape 4" descr="Související obrázek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AutoShape 6" descr="Související obrázek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7" name="AutoShape 8" descr="Související obrázek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4098" name="Picture 2" descr="Výsledek obrázku pro ledvin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8566" y="2708920"/>
            <a:ext cx="275993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27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540385" cy="495300"/>
          </a:xfrm>
        </p:spPr>
        <p:txBody>
          <a:bodyPr/>
          <a:lstStyle/>
          <a:p>
            <a:r>
              <a:rPr lang="cs-CZ" sz="3200" dirty="0" smtClean="0"/>
              <a:t>Systematický přístup- ABC</a:t>
            </a:r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AutoShape 4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AutoShape 6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8" descr="https://images.radiopaedia.org/images/5963485/9f5f7d12c256cab7fdaa3f751b2638_jumbo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" name="AutoShape 2" descr="Výsledek obrázku pro lobectomy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AutoShape 4" descr="Výsledek obrázku pro lobectomy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AutoShape 2" descr="Související obrázek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AutoShape 4" descr="Související obrázek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5" name="AutoShape 4" descr="Související obrázek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AutoShape 6" descr="Související obrázek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7" name="AutoShape 8" descr="Související obrázek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9" name="AutoShape 4" descr="Výsledek obrázku pro dialyzační přístroj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3116263"/>
            <a:ext cx="9315450" cy="621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0" name="AutoShape 6" descr="Výsledek obrázku pro dialyzační přístroj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975" y="-2963863"/>
            <a:ext cx="9315450" cy="621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1" name="AutoShape 8" descr="Související obrázek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2217738"/>
            <a:ext cx="6867525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2058" name="Picture 10" descr="Výsledek obrázku pro dialyzační přístroj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3487673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Výsledek obrázku pro hyperkalemie ek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57883"/>
            <a:ext cx="5151813" cy="276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7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540385" cy="495300"/>
          </a:xfrm>
        </p:spPr>
        <p:txBody>
          <a:bodyPr/>
          <a:lstStyle/>
          <a:p>
            <a:r>
              <a:rPr lang="cs-CZ" sz="3200" dirty="0" smtClean="0"/>
              <a:t>Systematický přístup- ABC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b="1" dirty="0" smtClean="0"/>
              <a:t>D: další onemocnění</a:t>
            </a:r>
          </a:p>
          <a:p>
            <a:endParaRPr lang="cs-CZ" b="1" dirty="0"/>
          </a:p>
          <a:p>
            <a:r>
              <a:rPr lang="cs-CZ" b="1" dirty="0" smtClean="0"/>
              <a:t>poruchy pohybového aparátu</a:t>
            </a:r>
          </a:p>
          <a:p>
            <a:r>
              <a:rPr lang="cs-CZ" b="1" dirty="0" smtClean="0"/>
              <a:t>rozsah pohybu, záklon hlavy,…</a:t>
            </a:r>
          </a:p>
          <a:p>
            <a:endParaRPr lang="cs-CZ" b="1" dirty="0" smtClean="0"/>
          </a:p>
          <a:p>
            <a:r>
              <a:rPr lang="cs-CZ" b="1" dirty="0" smtClean="0"/>
              <a:t>onemocnění jater- metabolismus léků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r>
              <a:rPr lang="cs-CZ" b="1" dirty="0" smtClean="0"/>
              <a:t>neurologická onemocnění</a:t>
            </a:r>
          </a:p>
          <a:p>
            <a:r>
              <a:rPr lang="cs-CZ" b="1" dirty="0" smtClean="0"/>
              <a:t>neurologický deficit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AutoShape 4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AutoShape 6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8" descr="https://images.radiopaedia.org/images/5963485/9f5f7d12c256cab7fdaa3f751b2638_jumbo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" name="AutoShape 2" descr="Výsledek obrázku pro lobectomy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AutoShape 4" descr="Výsledek obrázku pro lobectomy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AutoShape 2" descr="Související obrázek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AutoShape 4" descr="Související obrázek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5" name="AutoShape 4" descr="Související obrázek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AutoShape 6" descr="Související obrázek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7" name="AutoShape 8" descr="Související obrázek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10242" name="Picture 2" descr="Výsledek obrázku pro jatr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0688"/>
            <a:ext cx="2627784" cy="328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013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540385" cy="495300"/>
          </a:xfrm>
        </p:spPr>
        <p:txBody>
          <a:bodyPr/>
          <a:lstStyle/>
          <a:p>
            <a:r>
              <a:rPr lang="cs-CZ" sz="3200" dirty="0" smtClean="0"/>
              <a:t>Systematický přístup- ABC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b="1" dirty="0" smtClean="0"/>
              <a:t>D: další onemocnění</a:t>
            </a:r>
          </a:p>
          <a:p>
            <a:endParaRPr lang="cs-CZ" b="1" dirty="0" smtClean="0"/>
          </a:p>
          <a:p>
            <a:r>
              <a:rPr lang="cs-CZ" b="1" dirty="0" smtClean="0"/>
              <a:t>poruchy krevního srážení</a:t>
            </a:r>
          </a:p>
          <a:p>
            <a:r>
              <a:rPr lang="cs-CZ" b="1" dirty="0" smtClean="0"/>
              <a:t>zvýšená krvácivost vs. zvýšená srážlivost </a:t>
            </a:r>
          </a:p>
          <a:p>
            <a:r>
              <a:rPr lang="cs-CZ" b="1" dirty="0" smtClean="0"/>
              <a:t>substituce koagulačních faktorů vs. důsledná 	prevence TEN</a:t>
            </a:r>
          </a:p>
          <a:p>
            <a:r>
              <a:rPr lang="cs-CZ" b="1" dirty="0" smtClean="0"/>
              <a:t>hematologické konzilium- příprava k operaci</a:t>
            </a:r>
          </a:p>
          <a:p>
            <a:r>
              <a:rPr lang="cs-CZ" b="1" dirty="0" smtClean="0"/>
              <a:t>kontrolní koagulace před zákrokem</a:t>
            </a: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AutoShape 4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AutoShape 6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8" descr="https://images.radiopaedia.org/images/5963485/9f5f7d12c256cab7fdaa3f751b2638_jumbo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" name="AutoShape 2" descr="Výsledek obrázku pro lobectomy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AutoShape 4" descr="Výsledek obrázku pro lobectomy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AutoShape 2" descr="Související obrázek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AutoShape 4" descr="Související obrázek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5" name="AutoShape 4" descr="Související obrázek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AutoShape 6" descr="Související obrázek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7" name="AutoShape 8" descr="Související obrázek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6415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540385" cy="495300"/>
          </a:xfrm>
        </p:spPr>
        <p:txBody>
          <a:bodyPr/>
          <a:lstStyle/>
          <a:p>
            <a:r>
              <a:rPr lang="cs-CZ" sz="3200" dirty="0" smtClean="0"/>
              <a:t>Systematický přístup- ABC</a:t>
            </a:r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AutoShape 4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AutoShape 6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8" descr="https://images.radiopaedia.org/images/5963485/9f5f7d12c256cab7fdaa3f751b2638_jumbo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" name="AutoShape 2" descr="Výsledek obrázku pro lobectomy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AutoShape 4" descr="Výsledek obrázku pro lobectomy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AutoShape 2" descr="Související obrázek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AutoShape 4" descr="Související obrázek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5" name="AutoShape 4" descr="Související obrázek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AutoShape 6" descr="Související obrázek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7" name="AutoShape 8" descr="Související obrázek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0" name="AutoShape 4" descr="Výsledek obrázku pro novoseven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343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1" name="AutoShape 6" descr="Výsledek obrázku pro novoseven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219200"/>
            <a:ext cx="4343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2" name="AutoShape 8" descr="Výsledek obrázku pro novoseven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119188"/>
            <a:ext cx="23812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3" name="AutoShape 10" descr="Výsledek obrázku pro novoseven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07975" y="-966788"/>
            <a:ext cx="23812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1036" name="Picture 12" descr="Výsledek obrázku pro novoseve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04638"/>
            <a:ext cx="3962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ek obrázku pro krevni derivaty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836712"/>
            <a:ext cx="5350768" cy="355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582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540385" cy="495300"/>
          </a:xfrm>
        </p:spPr>
        <p:txBody>
          <a:bodyPr/>
          <a:lstStyle/>
          <a:p>
            <a:r>
              <a:rPr lang="cs-CZ" sz="3200" dirty="0" smtClean="0"/>
              <a:t>Předoperační medikace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dirty="0" smtClean="0"/>
              <a:t>příprava pacienta k peroperačnímu období</a:t>
            </a:r>
          </a:p>
          <a:p>
            <a:r>
              <a:rPr lang="cs-CZ" dirty="0" smtClean="0"/>
              <a:t>farmakologická optimalizace stavu</a:t>
            </a:r>
          </a:p>
          <a:p>
            <a:r>
              <a:rPr lang="cs-CZ" dirty="0" smtClean="0"/>
              <a:t>většinou p.o. léky</a:t>
            </a:r>
          </a:p>
          <a:p>
            <a:r>
              <a:rPr lang="cs-CZ" dirty="0" smtClean="0"/>
              <a:t>zahrnuje chronickou terapii, dále léky k optimalizaci peroperačního stavu a podání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dirty="0" smtClean="0"/>
              <a:t>tzv. premedikace</a:t>
            </a:r>
          </a:p>
          <a:p>
            <a:r>
              <a:rPr lang="cs-CZ" dirty="0" smtClean="0"/>
              <a:t>interdisciplinární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přístup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AutoShape 4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AutoShape 6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8" descr="https://images.radiopaedia.org/images/5963485/9f5f7d12c256cab7fdaa3f751b2638_jumbo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" name="AutoShape 2" descr="Výsledek obrázku pro lobectomy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AutoShape 4" descr="Výsledek obrázku pro lobectomy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AutoShape 2" descr="Související obrázek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AutoShape 4" descr="Související obrázek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5" name="AutoShape 4" descr="Související obrázek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AutoShape 6" descr="Související obrázek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7" name="AutoShape 8" descr="Související obrázek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11266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40278"/>
            <a:ext cx="4860032" cy="206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3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540385" cy="495300"/>
          </a:xfrm>
        </p:spPr>
        <p:txBody>
          <a:bodyPr/>
          <a:lstStyle/>
          <a:p>
            <a:r>
              <a:rPr lang="cs-CZ" sz="3200" dirty="0" smtClean="0"/>
              <a:t>Předoperační medikace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b="1" dirty="0" smtClean="0"/>
              <a:t>chronická medikace</a:t>
            </a:r>
          </a:p>
          <a:p>
            <a:endParaRPr lang="cs-CZ" b="1" dirty="0"/>
          </a:p>
          <a:p>
            <a:r>
              <a:rPr lang="cs-CZ" dirty="0" smtClean="0"/>
              <a:t>ponechat ß- blokátory</a:t>
            </a:r>
          </a:p>
          <a:p>
            <a:r>
              <a:rPr lang="cs-CZ" dirty="0" smtClean="0"/>
              <a:t>ponechat statiny</a:t>
            </a:r>
          </a:p>
          <a:p>
            <a:endParaRPr lang="cs-CZ" dirty="0"/>
          </a:p>
          <a:p>
            <a:r>
              <a:rPr lang="cs-CZ" dirty="0" smtClean="0"/>
              <a:t>vysadit PADy-&gt; příprava diabetika</a:t>
            </a:r>
          </a:p>
          <a:p>
            <a:r>
              <a:rPr lang="cs-CZ" dirty="0" smtClean="0"/>
              <a:t>vysadit diuretika</a:t>
            </a:r>
          </a:p>
          <a:p>
            <a:r>
              <a:rPr lang="cs-CZ" dirty="0" smtClean="0"/>
              <a:t>vysadit ACE- inhibitory?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AutoShape 4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AutoShape 6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8" descr="https://images.radiopaedia.org/images/5963485/9f5f7d12c256cab7fdaa3f751b2638_jumbo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" name="AutoShape 2" descr="Výsledek obrázku pro lobectomy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AutoShape 4" descr="Výsledek obrázku pro lobectomy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AutoShape 2" descr="Související obrázek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AutoShape 4" descr="Související obrázek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5" name="AutoShape 4" descr="Související obrázek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AutoShape 6" descr="Související obrázek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7" name="AutoShape 8" descr="Související obrázek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8" name="AutoShape 2" descr="Výsledek obrázku pro beta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292" name="Picture 4" descr="Výsledek obrázku pro bet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3052" y="1412776"/>
            <a:ext cx="1777380" cy="17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6" descr="Výsledek obrázku pro ace inhibitor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1690688"/>
            <a:ext cx="6429375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AutoShape 8" descr="Výsledek obrázku pro ace inhibitor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07975" y="-1538288"/>
            <a:ext cx="6429375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298" name="Picture 10" descr="Výsledek obrázku pro ace inhibitor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7603" y="3084714"/>
            <a:ext cx="2188853" cy="315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039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540385" cy="495300"/>
          </a:xfrm>
        </p:spPr>
        <p:txBody>
          <a:bodyPr/>
          <a:lstStyle/>
          <a:p>
            <a:r>
              <a:rPr lang="cs-CZ" sz="3200" dirty="0" smtClean="0"/>
              <a:t>Předoperační medikace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b="1" dirty="0" smtClean="0"/>
              <a:t>léky k optimalizaci stavu</a:t>
            </a:r>
          </a:p>
          <a:p>
            <a:endParaRPr lang="cs-CZ" b="1" dirty="0"/>
          </a:p>
          <a:p>
            <a:r>
              <a:rPr lang="cs-CZ" dirty="0" smtClean="0"/>
              <a:t>ATB- chráněné koagulum</a:t>
            </a:r>
          </a:p>
          <a:p>
            <a:r>
              <a:rPr lang="cs-CZ" dirty="0" smtClean="0"/>
              <a:t>substituce kortikosteroidů</a:t>
            </a:r>
          </a:p>
          <a:p>
            <a:r>
              <a:rPr lang="cs-CZ" dirty="0" smtClean="0"/>
              <a:t>hematologická příprava </a:t>
            </a:r>
          </a:p>
          <a:p>
            <a:r>
              <a:rPr lang="cs-CZ" dirty="0" smtClean="0"/>
              <a:t>léky ke snížení rizika bronchosmazmů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AutoShape 4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AutoShape 6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8" descr="https://images.radiopaedia.org/images/5963485/9f5f7d12c256cab7fdaa3f751b2638_jumbo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" name="AutoShape 2" descr="Výsledek obrázku pro lobectomy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AutoShape 4" descr="Výsledek obrázku pro lobectomy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AutoShape 2" descr="Související obrázek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AutoShape 4" descr="Související obrázek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5" name="AutoShape 4" descr="Související obrázek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AutoShape 6" descr="Související obrázek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7" name="AutoShape 8" descr="Související obrázek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0887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540385" cy="495300"/>
          </a:xfrm>
        </p:spPr>
        <p:txBody>
          <a:bodyPr/>
          <a:lstStyle/>
          <a:p>
            <a:r>
              <a:rPr lang="cs-CZ" sz="3200" dirty="0" smtClean="0"/>
              <a:t>Předoperační medikace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b="1" dirty="0" smtClean="0"/>
              <a:t>premedikace</a:t>
            </a:r>
          </a:p>
          <a:p>
            <a:endParaRPr lang="cs-CZ" b="1" dirty="0"/>
          </a:p>
          <a:p>
            <a:r>
              <a:rPr lang="cs-CZ" dirty="0" smtClean="0"/>
              <a:t>soubor léků, které snižují strach z operace</a:t>
            </a:r>
          </a:p>
          <a:p>
            <a:r>
              <a:rPr lang="cs-CZ" dirty="0" smtClean="0"/>
              <a:t>vedou k sedaci, amnezii, analgezii</a:t>
            </a:r>
          </a:p>
          <a:p>
            <a:r>
              <a:rPr lang="cs-CZ" dirty="0" smtClean="0"/>
              <a:t>snížení sekrece z DC</a:t>
            </a:r>
          </a:p>
          <a:p>
            <a:r>
              <a:rPr lang="cs-CZ" dirty="0" smtClean="0"/>
              <a:t>odstranění vagových reflexů</a:t>
            </a:r>
          </a:p>
          <a:p>
            <a:r>
              <a:rPr lang="cs-CZ" dirty="0" smtClean="0"/>
              <a:t>zvýšení pH žaludeční šťávy</a:t>
            </a:r>
          </a:p>
          <a:p>
            <a:r>
              <a:rPr lang="cs-CZ" dirty="0" smtClean="0"/>
              <a:t>antiemetický účinek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AutoShape 4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AutoShape 6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8" descr="https://images.radiopaedia.org/images/5963485/9f5f7d12c256cab7fdaa3f751b2638_jumbo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" name="AutoShape 2" descr="Výsledek obrázku pro lobectomy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AutoShape 4" descr="Výsledek obrázku pro lobectomy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AutoShape 2" descr="Související obrázek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AutoShape 4" descr="Související obrázek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5" name="AutoShape 4" descr="Související obrázek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AutoShape 6" descr="Související obrázek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7" name="AutoShape 8" descr="Související obrázek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127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-32" y="147618"/>
            <a:ext cx="6000792" cy="495300"/>
          </a:xfrm>
        </p:spPr>
        <p:txBody>
          <a:bodyPr/>
          <a:lstStyle/>
          <a:p>
            <a:r>
              <a:rPr lang="cs-CZ" sz="3200" dirty="0" smtClean="0"/>
              <a:t>Předanestetické vyšetření- výhody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dirty="0" smtClean="0"/>
              <a:t>příznivě ovlivní péči o pacienta</a:t>
            </a:r>
          </a:p>
          <a:p>
            <a:r>
              <a:rPr lang="cs-CZ" dirty="0" smtClean="0"/>
              <a:t>včas identifikuje abnormality-&gt; doporučí 	nápravu</a:t>
            </a:r>
          </a:p>
          <a:p>
            <a:r>
              <a:rPr lang="cs-CZ" dirty="0" smtClean="0"/>
              <a:t>zkracuje dobu hospitalizace</a:t>
            </a:r>
          </a:p>
          <a:p>
            <a:r>
              <a:rPr lang="cs-CZ" dirty="0" smtClean="0"/>
              <a:t>snižuje morbiditu a mortalitu</a:t>
            </a:r>
          </a:p>
          <a:p>
            <a:r>
              <a:rPr lang="cs-CZ" dirty="0" smtClean="0"/>
              <a:t>redukuje počet odložených výkonů</a:t>
            </a:r>
          </a:p>
          <a:p>
            <a:r>
              <a:rPr lang="cs-CZ" dirty="0" smtClean="0"/>
              <a:t>významný ekonomický aspekt</a:t>
            </a:r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cost benefit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790700"/>
            <a:ext cx="3333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4" descr="Výsledek obrázku pro cost benefit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975" y="-1638300"/>
            <a:ext cx="3333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6" descr="Výsledek obrázku pro cost benefit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0375" y="-1485900"/>
            <a:ext cx="3333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8" descr="Výsledek obrázku pro cost benefit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12775" y="-1333500"/>
            <a:ext cx="3333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0" descr="Výsledek obrázku pro cost benefit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65175" y="-1181100"/>
            <a:ext cx="3333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12" descr="Související obrázek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766888"/>
            <a:ext cx="6429375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AutoShape 14" descr="Související obrázek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07975" y="-1614488"/>
            <a:ext cx="6429375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64" name="Picture 16" descr="Výsledek obrázku pro cost benefi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97263"/>
            <a:ext cx="3090342" cy="201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287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540385" cy="495300"/>
          </a:xfrm>
        </p:spPr>
        <p:txBody>
          <a:bodyPr/>
          <a:lstStyle/>
          <a:p>
            <a:r>
              <a:rPr lang="cs-CZ" sz="3200" dirty="0" smtClean="0"/>
              <a:t>Předoperační medikace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b="1" dirty="0" smtClean="0"/>
              <a:t>premedikace</a:t>
            </a:r>
          </a:p>
          <a:p>
            <a:endParaRPr lang="cs-CZ" b="1" dirty="0"/>
          </a:p>
          <a:p>
            <a:r>
              <a:rPr lang="cs-CZ" dirty="0" smtClean="0"/>
              <a:t>benzodiazepiny- nejčastěji</a:t>
            </a:r>
          </a:p>
          <a:p>
            <a:r>
              <a:rPr lang="cs-CZ" dirty="0" smtClean="0"/>
              <a:t>působí prostřednictvím receptoru GABA</a:t>
            </a:r>
          </a:p>
          <a:p>
            <a:r>
              <a:rPr lang="cs-CZ" dirty="0" smtClean="0"/>
              <a:t>mají anxiolytický, amnestický, sedativní účinek</a:t>
            </a:r>
          </a:p>
          <a:p>
            <a:r>
              <a:rPr lang="cs-CZ" dirty="0" smtClean="0"/>
              <a:t>CAVE: útlum dýchání, hypotenze,…</a:t>
            </a:r>
          </a:p>
          <a:p>
            <a:r>
              <a:rPr lang="cs-CZ" dirty="0" smtClean="0"/>
              <a:t>midazolam, bromazepam,…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AutoShape 4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AutoShape 6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8" descr="https://images.radiopaedia.org/images/5963485/9f5f7d12c256cab7fdaa3f751b2638_jumbo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" name="AutoShape 2" descr="Výsledek obrázku pro lobectomy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AutoShape 4" descr="Výsledek obrázku pro lobectomy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AutoShape 2" descr="Související obrázek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AutoShape 4" descr="Související obrázek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5" name="AutoShape 4" descr="Související obrázek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AutoShape 6" descr="Související obrázek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7" name="AutoShape 8" descr="Související obrázek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13314" name="Picture 2" descr="Výsledek obrázku pro benzodiazepin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15863"/>
            <a:ext cx="3368080" cy="199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026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540385" cy="495300"/>
          </a:xfrm>
        </p:spPr>
        <p:txBody>
          <a:bodyPr/>
          <a:lstStyle/>
          <a:p>
            <a:r>
              <a:rPr lang="cs-CZ" sz="3200" dirty="0" smtClean="0"/>
              <a:t>Předoperační medikace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b="1" dirty="0" smtClean="0"/>
              <a:t>premedikace</a:t>
            </a:r>
          </a:p>
          <a:p>
            <a:endParaRPr lang="cs-CZ" b="1" dirty="0"/>
          </a:p>
          <a:p>
            <a:r>
              <a:rPr lang="cs-CZ" dirty="0" smtClean="0"/>
              <a:t>opioidy- méně časté</a:t>
            </a:r>
          </a:p>
          <a:p>
            <a:r>
              <a:rPr lang="cs-CZ" dirty="0" smtClean="0"/>
              <a:t>u pacienty s bolestivým onemocněním, před 	prováděním bolestivých intervencí</a:t>
            </a:r>
          </a:p>
          <a:p>
            <a:r>
              <a:rPr lang="cs-CZ" dirty="0" smtClean="0"/>
              <a:t>CAVE: riziko útlumu, zvláště při užití s BZD,…</a:t>
            </a:r>
          </a:p>
          <a:p>
            <a:r>
              <a:rPr lang="cs-CZ" dirty="0" smtClean="0"/>
              <a:t>morfin, fentanyl,…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AutoShape 4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AutoShape 6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8" descr="https://images.radiopaedia.org/images/5963485/9f5f7d12c256cab7fdaa3f751b2638_jumbo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" name="AutoShape 2" descr="Výsledek obrázku pro lobectomy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AutoShape 4" descr="Výsledek obrázku pro lobectomy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AutoShape 2" descr="Související obrázek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AutoShape 4" descr="Související obrázek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5" name="AutoShape 4" descr="Související obrázek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AutoShape 6" descr="Související obrázek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7" name="AutoShape 8" descr="Související obrázek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8" name="AutoShape 2" descr="Související obrázek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668463"/>
            <a:ext cx="47625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AutoShape 4" descr="Související obrázek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462088"/>
            <a:ext cx="40005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AutoShape 6" descr="Výsledek obrázku pro opioid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4344" name="Picture 8" descr="Výsledek obrázku pro opioid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41890"/>
            <a:ext cx="4320480" cy="206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381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540385" cy="495300"/>
          </a:xfrm>
        </p:spPr>
        <p:txBody>
          <a:bodyPr/>
          <a:lstStyle/>
          <a:p>
            <a:r>
              <a:rPr lang="cs-CZ" sz="3200" dirty="0" smtClean="0"/>
              <a:t>Předoperační medikace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b="1" dirty="0" smtClean="0"/>
              <a:t>premedikace</a:t>
            </a:r>
          </a:p>
          <a:p>
            <a:endParaRPr lang="cs-CZ" b="1" dirty="0"/>
          </a:p>
          <a:p>
            <a:r>
              <a:rPr lang="cs-CZ" dirty="0" smtClean="0"/>
              <a:t>léky ke zvýšení pH žaludku a snížení tvorby 	žaludeční šťávy</a:t>
            </a:r>
          </a:p>
          <a:p>
            <a:r>
              <a:rPr lang="cs-CZ" dirty="0" smtClean="0"/>
              <a:t>antag. H2- receptorů- ranitidin, famotidin,…</a:t>
            </a:r>
          </a:p>
          <a:p>
            <a:r>
              <a:rPr lang="cs-CZ" dirty="0" smtClean="0"/>
              <a:t>PPI- omeprazol, pantoprazol,…</a:t>
            </a:r>
          </a:p>
          <a:p>
            <a:r>
              <a:rPr lang="cs-CZ" dirty="0" smtClean="0"/>
              <a:t>prokinetika- metoklopramid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AutoShape 4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AutoShape 6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8" descr="https://images.radiopaedia.org/images/5963485/9f5f7d12c256cab7fdaa3f751b2638_jumbo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" name="AutoShape 2" descr="Výsledek obrázku pro lobectomy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AutoShape 4" descr="Výsledek obrázku pro lobectomy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AutoShape 2" descr="Související obrázek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AutoShape 4" descr="Související obrázek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5" name="AutoShape 4" descr="Související obrázek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AutoShape 6" descr="Související obrázek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7" name="AutoShape 8" descr="Související obrázek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3228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540385" cy="495300"/>
          </a:xfrm>
        </p:spPr>
        <p:txBody>
          <a:bodyPr/>
          <a:lstStyle/>
          <a:p>
            <a:r>
              <a:rPr lang="cs-CZ" sz="3200" dirty="0" smtClean="0"/>
              <a:t>Předoperační medikace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b="1" dirty="0" smtClean="0"/>
              <a:t>premedikace</a:t>
            </a:r>
          </a:p>
          <a:p>
            <a:endParaRPr lang="cs-CZ" b="1" dirty="0"/>
          </a:p>
          <a:p>
            <a:r>
              <a:rPr lang="cs-CZ" dirty="0" smtClean="0"/>
              <a:t>antiemetika- léky ke snížení PONV</a:t>
            </a:r>
          </a:p>
          <a:p>
            <a:r>
              <a:rPr lang="cs-CZ" dirty="0" smtClean="0"/>
              <a:t>setrony- ondansetron, granisetron,…</a:t>
            </a:r>
          </a:p>
          <a:p>
            <a:r>
              <a:rPr lang="cs-CZ" dirty="0" smtClean="0"/>
              <a:t>prokinetika- metoklopramid</a:t>
            </a:r>
          </a:p>
          <a:p>
            <a:r>
              <a:rPr lang="cs-CZ" dirty="0" smtClean="0"/>
              <a:t>droperidol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AutoShape 4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AutoShape 6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8" descr="https://images.radiopaedia.org/images/5963485/9f5f7d12c256cab7fdaa3f751b2638_jumbo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" name="AutoShape 2" descr="Výsledek obrázku pro lobectomy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AutoShape 4" descr="Výsledek obrázku pro lobectomy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AutoShape 2" descr="Související obrázek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AutoShape 4" descr="Související obrázek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5" name="AutoShape 4" descr="Související obrázek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AutoShape 6" descr="Související obrázek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7" name="AutoShape 8" descr="Související obrázek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15362" name="Picture 2" descr="Výsledek obrázku pro nause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01008"/>
            <a:ext cx="28575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363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0650" y="3573016"/>
            <a:ext cx="39433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540385" cy="495300"/>
          </a:xfrm>
        </p:spPr>
        <p:txBody>
          <a:bodyPr/>
          <a:lstStyle/>
          <a:p>
            <a:r>
              <a:rPr lang="cs-CZ" sz="3200" dirty="0" smtClean="0"/>
              <a:t>Předoperační medikace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b="1" dirty="0" smtClean="0"/>
              <a:t>premedikace</a:t>
            </a:r>
          </a:p>
          <a:p>
            <a:endParaRPr lang="cs-CZ" b="1" dirty="0"/>
          </a:p>
          <a:p>
            <a:r>
              <a:rPr lang="cs-CZ" dirty="0" smtClean="0"/>
              <a:t>anticholinergika-léky, které antagonizují 	účinek Ach na jeho receptorech</a:t>
            </a:r>
          </a:p>
          <a:p>
            <a:r>
              <a:rPr lang="cs-CZ" dirty="0" smtClean="0"/>
              <a:t>mají vagolytický účinek, snížení sekrece slin, 	částečně sedace a amnézie</a:t>
            </a:r>
          </a:p>
          <a:p>
            <a:r>
              <a:rPr lang="cs-CZ" dirty="0" smtClean="0"/>
              <a:t>atropin, skopolamin,…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AutoShape 4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AutoShape 6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8" descr="https://images.radiopaedia.org/images/5963485/9f5f7d12c256cab7fdaa3f751b2638_jumbo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" name="AutoShape 2" descr="Výsledek obrázku pro lobectomy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AutoShape 4" descr="Výsledek obrázku pro lobectomy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AutoShape 2" descr="Související obrázek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AutoShape 4" descr="Související obrázek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5" name="AutoShape 4" descr="Související obrázek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AutoShape 6" descr="Související obrázek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7" name="AutoShape 8" descr="Související obrázek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8" name="AutoShape 2" descr="Výsledek obrázku pro tachycardia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7150" y="-1790700"/>
            <a:ext cx="5238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8834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623794" cy="495300"/>
          </a:xfrm>
        </p:spPr>
        <p:txBody>
          <a:bodyPr/>
          <a:lstStyle/>
          <a:p>
            <a:r>
              <a:rPr lang="cs-CZ" sz="3200" dirty="0" smtClean="0"/>
              <a:t>Doporučení omezení příjmu p.o.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60375" y="892286"/>
            <a:ext cx="8229600" cy="5217443"/>
          </a:xfrm>
        </p:spPr>
        <p:txBody>
          <a:bodyPr/>
          <a:lstStyle/>
          <a:p>
            <a:r>
              <a:rPr lang="cs-CZ" dirty="0" smtClean="0"/>
              <a:t>čiré tekutiny ( voda, čaj, černá káva) - 2 hod</a:t>
            </a:r>
          </a:p>
          <a:p>
            <a:r>
              <a:rPr lang="cs-CZ" dirty="0" smtClean="0"/>
              <a:t>mateřské mléko- 4 hod</a:t>
            </a:r>
          </a:p>
          <a:p>
            <a:r>
              <a:rPr lang="cs-CZ" dirty="0" smtClean="0"/>
              <a:t>kojenecká výživa, mléko a lehké jídlo- 6 hod</a:t>
            </a:r>
          </a:p>
          <a:p>
            <a:endParaRPr lang="cs-CZ" dirty="0" smtClean="0"/>
          </a:p>
          <a:p>
            <a:r>
              <a:rPr lang="cs-CZ" dirty="0" smtClean="0"/>
              <a:t>pacient může zapít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premedikaci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podávanou p.o.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dirty="0" smtClean="0"/>
              <a:t>1 hodinu </a:t>
            </a:r>
            <a:r>
              <a:rPr lang="cs-CZ" dirty="0" smtClean="0"/>
              <a:t>před operací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cca </a:t>
            </a:r>
            <a:r>
              <a:rPr lang="cs-CZ" b="1" dirty="0" smtClean="0"/>
              <a:t>100 ml vody</a:t>
            </a:r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AutoShape 4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AutoShape 6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8" descr="https://images.radiopaedia.org/images/5963485/9f5f7d12c256cab7fdaa3f751b2638_jumbo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" name="AutoShape 2" descr="Výsledek obrázku pro lobectomy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AutoShape 4" descr="Výsledek obrázku pro lobectomy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AutoShape 2" descr="Související obrázek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AutoShape 4" descr="Související obrázek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5" name="AutoShape 4" descr="Související obrázek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AutoShape 6" descr="Související obrázek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7" name="AutoShape 8" descr="Související obrázek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8" name="AutoShape 2" descr="Výsledek obrázku pro hospital food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AutoShape 4" descr="Výsledek obrázku pro hospital food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975" y="-16383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AutoShape 6" descr="Výsledek obrázku pro hospital food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790700"/>
            <a:ext cx="49720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AutoShape 8" descr="Výsledek obrázku pro hospital food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07975" y="-1638300"/>
            <a:ext cx="49720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7418" name="Picture 10" descr="Související obráze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9592" y="3573016"/>
            <a:ext cx="402092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010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623794" cy="495300"/>
          </a:xfrm>
        </p:spPr>
        <p:txBody>
          <a:bodyPr/>
          <a:lstStyle/>
          <a:p>
            <a:r>
              <a:rPr lang="cs-CZ" sz="3200" dirty="0" smtClean="0"/>
              <a:t>Plánování anestezie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dirty="0" smtClean="0"/>
              <a:t>naplánování typu anestezie</a:t>
            </a:r>
          </a:p>
          <a:p>
            <a:r>
              <a:rPr lang="cs-CZ" dirty="0" smtClean="0"/>
              <a:t>vždy dle indikace, typu výkonu a stavu 	pacienta, KI k provedení anestezie</a:t>
            </a:r>
          </a:p>
          <a:p>
            <a:r>
              <a:rPr lang="cs-CZ" dirty="0" smtClean="0"/>
              <a:t>nutné poučit pacienta, jaký typ preferuje</a:t>
            </a:r>
          </a:p>
          <a:p>
            <a:r>
              <a:rPr lang="cs-CZ" dirty="0" smtClean="0"/>
              <a:t>regionální v.s celková vs. </a:t>
            </a:r>
            <a:r>
              <a:rPr lang="cs-CZ" dirty="0" err="1"/>
              <a:t>a</a:t>
            </a:r>
            <a:r>
              <a:rPr lang="cs-CZ" dirty="0" err="1" smtClean="0"/>
              <a:t>nalgosedace</a:t>
            </a:r>
            <a:endParaRPr lang="cs-CZ" dirty="0" smtClean="0"/>
          </a:p>
          <a:p>
            <a:r>
              <a:rPr lang="cs-CZ" dirty="0" smtClean="0"/>
              <a:t>to vše zdokumentovat a podepsat 	informovaný souhlas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AutoShape 4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AutoShape 6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8" descr="https://images.radiopaedia.org/images/5963485/9f5f7d12c256cab7fdaa3f751b2638_jumbo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" name="AutoShape 2" descr="Výsledek obrázku pro lobectomy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AutoShape 4" descr="Výsledek obrázku pro lobectomy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AutoShape 2" descr="Související obrázek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AutoShape 4" descr="Související obrázek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5" name="AutoShape 4" descr="Související obrázek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AutoShape 6" descr="Související obrázek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7" name="AutoShape 8" descr="Související obrázek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18434" name="Picture 2" descr="Výsledek obrázku pro informovany souhla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21088"/>
            <a:ext cx="4211960" cy="209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065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623794" cy="495300"/>
          </a:xfrm>
        </p:spPr>
        <p:txBody>
          <a:bodyPr/>
          <a:lstStyle/>
          <a:p>
            <a:r>
              <a:rPr lang="cs-CZ" sz="3200" dirty="0" smtClean="0"/>
              <a:t>Platnost vyšetření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okud se nemění zdravotní stav pacienta</a:t>
            </a:r>
          </a:p>
          <a:p>
            <a:r>
              <a:rPr lang="cs-CZ" dirty="0"/>
              <a:t>d</a:t>
            </a:r>
            <a:r>
              <a:rPr lang="cs-CZ" dirty="0" smtClean="0"/>
              <a:t>ospělý do ASA 3-&gt; 1 měsíc</a:t>
            </a:r>
          </a:p>
          <a:p>
            <a:r>
              <a:rPr lang="cs-CZ" dirty="0" smtClean="0"/>
              <a:t>děti všeobecně 14 dní</a:t>
            </a:r>
          </a:p>
          <a:p>
            <a:r>
              <a:rPr lang="cs-CZ" dirty="0" smtClean="0"/>
              <a:t>při změně zdravotního stavu či překročení 	doby platnosti nutné doplnit nové 	vyšetření</a:t>
            </a:r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AutoShape 2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AutoShape 4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AutoShape 6" descr="Výsledek obrázku pro chest x-ray pneumothorax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AutoShape 8" descr="https://images.radiopaedia.org/images/5963485/9f5f7d12c256cab7fdaa3f751b2638_jumbo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" name="AutoShape 2" descr="Výsledek obrázku pro lobectomy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AutoShape 4" descr="Výsledek obrázku pro lobectomy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AutoShape 2" descr="Související obrázek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AutoShape 4" descr="Související obrázek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5" name="AutoShape 4" descr="Související obrázek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AutoShape 6" descr="Související obrázek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7" name="AutoShape 8" descr="Související obrázek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0700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cs-CZ" sz="4800" b="1" dirty="0" smtClean="0">
                <a:solidFill>
                  <a:srgbClr val="FF0000"/>
                </a:solidFill>
              </a:rPr>
              <a:t>Děkuji za pozornost</a:t>
            </a:r>
          </a:p>
          <a:p>
            <a:pPr algn="ctr">
              <a:buNone/>
            </a:pPr>
            <a:endParaRPr lang="cs-CZ" sz="4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cs-CZ" sz="4800" b="1" dirty="0">
              <a:solidFill>
                <a:srgbClr val="FF0000"/>
              </a:solidFill>
            </a:endParaRPr>
          </a:p>
        </p:txBody>
      </p:sp>
      <p:pic>
        <p:nvPicPr>
          <p:cNvPr id="19458" name="Picture 2" descr="Výsledek obrázku pro anaesthesi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12976"/>
            <a:ext cx="409784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60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155575" y="147618"/>
            <a:ext cx="6000601" cy="495300"/>
          </a:xfrm>
        </p:spPr>
        <p:txBody>
          <a:bodyPr/>
          <a:lstStyle/>
          <a:p>
            <a:r>
              <a:rPr lang="cs-CZ" sz="3200" dirty="0" smtClean="0"/>
              <a:t>Předanestetické vyšetření- postup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363272" cy="5217443"/>
          </a:xfrm>
        </p:spPr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acient se objedná k předanestetickému 	vyšetření podle termínu operace</a:t>
            </a:r>
          </a:p>
          <a:p>
            <a:r>
              <a:rPr lang="cs-CZ" dirty="0"/>
              <a:t>s</a:t>
            </a:r>
            <a:r>
              <a:rPr lang="cs-CZ" dirty="0" smtClean="0"/>
              <a:t> sebou přinese interní předoperační vyšetření,  	příp. další konziliární vyšetření </a:t>
            </a:r>
          </a:p>
          <a:p>
            <a:r>
              <a:rPr lang="cs-CZ" dirty="0" smtClean="0"/>
              <a:t>dále indikace a typ operačního výkonu</a:t>
            </a:r>
          </a:p>
          <a:p>
            <a:r>
              <a:rPr lang="cs-CZ" dirty="0"/>
              <a:t>p</a:t>
            </a:r>
            <a:r>
              <a:rPr lang="cs-CZ" dirty="0" smtClean="0"/>
              <a:t>acient následně vyšetřen anesteziologem s 	ohledem na typ plánované anestezie</a:t>
            </a:r>
          </a:p>
          <a:p>
            <a:r>
              <a:rPr lang="cs-CZ" dirty="0" smtClean="0"/>
              <a:t>poučení, zodpovězení otázek,…</a:t>
            </a:r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2945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540385" cy="495300"/>
          </a:xfrm>
        </p:spPr>
        <p:txBody>
          <a:bodyPr/>
          <a:lstStyle/>
          <a:p>
            <a:r>
              <a:rPr lang="cs-CZ" sz="3200" dirty="0" smtClean="0"/>
              <a:t>ASA klasifikace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tratifikace nemocných podle jejich celkového 	zdravotního stavu</a:t>
            </a:r>
          </a:p>
          <a:p>
            <a:r>
              <a:rPr lang="en-GB" altLang="cs-CZ" b="1" dirty="0"/>
              <a:t>ASA 1: </a:t>
            </a:r>
            <a:r>
              <a:rPr lang="cs-CZ" altLang="cs-CZ" dirty="0" smtClean="0"/>
              <a:t>zcela </a:t>
            </a:r>
            <a:r>
              <a:rPr lang="cs-CZ" altLang="cs-CZ" dirty="0" smtClean="0"/>
              <a:t>zdravý pacient, bez patolog. 	klinického či laboratorního nálezu </a:t>
            </a:r>
          </a:p>
          <a:p>
            <a:r>
              <a:rPr lang="cs-CZ" altLang="cs-CZ" b="1" dirty="0" smtClean="0"/>
              <a:t>ASA 2:</a:t>
            </a:r>
            <a:r>
              <a:rPr lang="cs-CZ" altLang="cs-CZ" dirty="0" smtClean="0"/>
              <a:t> pacient s lehkým, kontrolovaným 	systémovým onemocněním- HT, DM,…</a:t>
            </a:r>
          </a:p>
          <a:p>
            <a:r>
              <a:rPr lang="cs-CZ" altLang="cs-CZ" b="1" dirty="0" smtClean="0"/>
              <a:t>ASA 3:</a:t>
            </a:r>
            <a:r>
              <a:rPr lang="cs-CZ" altLang="cs-CZ" dirty="0" smtClean="0"/>
              <a:t> pacient s těžkým, obtížně 	kontrolovaným onemocnění, které 	pacienta funkčně limituje- st.p. IM, DM s 	poškozením orgánů,…</a:t>
            </a:r>
          </a:p>
          <a:p>
            <a:endParaRPr lang="cs-CZ" dirty="0" smtClean="0"/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5319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540385" cy="495300"/>
          </a:xfrm>
        </p:spPr>
        <p:txBody>
          <a:bodyPr/>
          <a:lstStyle/>
          <a:p>
            <a:r>
              <a:rPr lang="cs-CZ" sz="3200" dirty="0" smtClean="0"/>
              <a:t>ASA klasifikace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b="1" dirty="0" smtClean="0"/>
              <a:t>ASA 4: </a:t>
            </a:r>
            <a:r>
              <a:rPr lang="cs-CZ" dirty="0" smtClean="0"/>
              <a:t>pacient se závažným, limitujícím 	onemocněním, které ho ohrožuje na životě 	a není vždy řešitelné operací- dekomp. SS, 	st.p. transplantacích, onkologičtí,…</a:t>
            </a:r>
          </a:p>
          <a:p>
            <a:r>
              <a:rPr lang="cs-CZ" b="1" dirty="0" smtClean="0"/>
              <a:t>ASA 5: </a:t>
            </a:r>
            <a:r>
              <a:rPr lang="cs-CZ" dirty="0" smtClean="0"/>
              <a:t>moribudní pacient, u kterého je 	předpoklad úmrtí do 24 hod a operace je 	posledním možnosti záchrany</a:t>
            </a:r>
          </a:p>
          <a:p>
            <a:r>
              <a:rPr lang="cs-CZ" dirty="0"/>
              <a:t>u</a:t>
            </a:r>
            <a:r>
              <a:rPr lang="cs-CZ" dirty="0" smtClean="0"/>
              <a:t> akutních výkonů klasifikace rozšířena o 	symbol </a:t>
            </a:r>
            <a:r>
              <a:rPr lang="cs-CZ" b="1" dirty="0" smtClean="0"/>
              <a:t>E= emergency</a:t>
            </a:r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6012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0374" y="147618"/>
            <a:ext cx="5540385" cy="495300"/>
          </a:xfrm>
        </p:spPr>
        <p:txBody>
          <a:bodyPr/>
          <a:lstStyle/>
          <a:p>
            <a:r>
              <a:rPr lang="cs-CZ" sz="3200" dirty="0" smtClean="0"/>
              <a:t>Stupeň operační zátěže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b="1" dirty="0" smtClean="0"/>
              <a:t>A:</a:t>
            </a:r>
            <a:r>
              <a:rPr lang="cs-CZ" dirty="0" smtClean="0"/>
              <a:t> malé</a:t>
            </a:r>
            <a:r>
              <a:rPr lang="cs-CZ" dirty="0"/>
              <a:t> </a:t>
            </a:r>
            <a:r>
              <a:rPr lang="cs-CZ" dirty="0" smtClean="0"/>
              <a:t>endoskopické </a:t>
            </a:r>
            <a:r>
              <a:rPr lang="cs-CZ" dirty="0"/>
              <a:t>a ambulantní, výkony </a:t>
            </a:r>
            <a:r>
              <a:rPr lang="cs-CZ" dirty="0" smtClean="0"/>
              <a:t>	na </a:t>
            </a:r>
            <a:r>
              <a:rPr lang="cs-CZ" dirty="0"/>
              <a:t>kůži a prsu, oční, plastická a </a:t>
            </a:r>
            <a:r>
              <a:rPr lang="cs-CZ" dirty="0" smtClean="0"/>
              <a:t>	rekonstrukční </a:t>
            </a:r>
            <a:r>
              <a:rPr lang="cs-CZ" dirty="0"/>
              <a:t>chirurgie, stomatologické, </a:t>
            </a:r>
            <a:r>
              <a:rPr lang="cs-CZ" dirty="0" smtClean="0"/>
              <a:t>	diagnostické výkony,…</a:t>
            </a:r>
            <a:endParaRPr lang="cs-CZ" dirty="0"/>
          </a:p>
          <a:p>
            <a:endParaRPr lang="cs-CZ" b="1" dirty="0" smtClean="0"/>
          </a:p>
          <a:p>
            <a:r>
              <a:rPr lang="cs-CZ" b="1" dirty="0" smtClean="0"/>
              <a:t>B:</a:t>
            </a:r>
            <a:r>
              <a:rPr lang="cs-CZ" dirty="0" smtClean="0"/>
              <a:t> střední cévní </a:t>
            </a:r>
            <a:r>
              <a:rPr lang="cs-CZ" dirty="0"/>
              <a:t>výkony na DKK, operace </a:t>
            </a:r>
            <a:r>
              <a:rPr lang="cs-CZ" dirty="0" smtClean="0"/>
              <a:t>	v</a:t>
            </a:r>
            <a:r>
              <a:rPr lang="cs-CZ" dirty="0"/>
              <a:t> </a:t>
            </a:r>
            <a:r>
              <a:rPr lang="cs-CZ" dirty="0" smtClean="0"/>
              <a:t>podbříšku</a:t>
            </a:r>
            <a:r>
              <a:rPr lang="cs-CZ" dirty="0"/>
              <a:t>, videothorakoskopie, operace </a:t>
            </a:r>
            <a:r>
              <a:rPr lang="cs-CZ" dirty="0" smtClean="0"/>
              <a:t>	výhřezu </a:t>
            </a:r>
            <a:r>
              <a:rPr lang="cs-CZ" dirty="0"/>
              <a:t>ploténky, většina ortopedické a </a:t>
            </a:r>
            <a:r>
              <a:rPr lang="cs-CZ" dirty="0" smtClean="0"/>
              <a:t>	traumatologické </a:t>
            </a:r>
            <a:r>
              <a:rPr lang="cs-CZ" dirty="0"/>
              <a:t>a ORL </a:t>
            </a:r>
            <a:r>
              <a:rPr lang="cs-CZ" dirty="0" smtClean="0"/>
              <a:t>operativy,…</a:t>
            </a:r>
          </a:p>
        </p:txBody>
      </p:sp>
      <p:sp>
        <p:nvSpPr>
          <p:cNvPr id="2" name="AutoShape 2" descr="Výsledek obrázku pro po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AutoShape 4" descr="Výsledek obrázku pro poz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AutoShape 6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8" descr="https://www.coolagent.cz/wp-content/uploads/znac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0277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875</Words>
  <Application>Microsoft Office PowerPoint</Application>
  <PresentationFormat>Předvádění na obrazovce (4:3)</PresentationFormat>
  <Paragraphs>385</Paragraphs>
  <Slides>58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59" baseType="lpstr">
      <vt:lpstr>Motiv systému Office</vt:lpstr>
      <vt:lpstr>Předanestetické vyšetření</vt:lpstr>
      <vt:lpstr>Předanestetické vyšetření</vt:lpstr>
      <vt:lpstr>Předanestetické vyšetření- cíle</vt:lpstr>
      <vt:lpstr>Předanestetické vyšetření- součásti</vt:lpstr>
      <vt:lpstr>Předanestetické vyšetření- výhody</vt:lpstr>
      <vt:lpstr>Předanestetické vyšetření- postup</vt:lpstr>
      <vt:lpstr>ASA klasifikace</vt:lpstr>
      <vt:lpstr>ASA klasifikace</vt:lpstr>
      <vt:lpstr>Stupeň operační zátěže</vt:lpstr>
      <vt:lpstr>Stupeň operační zátěže</vt:lpstr>
      <vt:lpstr>Rozsah vyšetření?</vt:lpstr>
      <vt:lpstr>Systematický přístup- ABC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Systematický přístup- ABC</vt:lpstr>
      <vt:lpstr>Systematický přístup- ABC</vt:lpstr>
      <vt:lpstr>Systematický přístup- ABC</vt:lpstr>
      <vt:lpstr>Systematický přístup- ABC</vt:lpstr>
      <vt:lpstr>Systematický přístup- ABC</vt:lpstr>
      <vt:lpstr>Systematický přístup- ABC</vt:lpstr>
      <vt:lpstr>Systematický přístup- ABC</vt:lpstr>
      <vt:lpstr>Systematický přístup- ABC</vt:lpstr>
      <vt:lpstr>Systematický přístup- ABC</vt:lpstr>
      <vt:lpstr>Systematický přístup- ABC</vt:lpstr>
      <vt:lpstr>Systematický přístup- ABC</vt:lpstr>
      <vt:lpstr>Systematický přístup- ABC</vt:lpstr>
      <vt:lpstr>Systematický přístup- ABC</vt:lpstr>
      <vt:lpstr>Systematický přístup- ABC</vt:lpstr>
      <vt:lpstr>Systematický přístup- ABC</vt:lpstr>
      <vt:lpstr>Systematický přístup- ABC</vt:lpstr>
      <vt:lpstr>Systematický přístup- ABC</vt:lpstr>
      <vt:lpstr>Systematický přístup- ABC</vt:lpstr>
      <vt:lpstr>Systematický přístup- ABC</vt:lpstr>
      <vt:lpstr>Systematický přístup- ABC</vt:lpstr>
      <vt:lpstr>Systematický přístup- ABC</vt:lpstr>
      <vt:lpstr>Systematický přístup- ABC</vt:lpstr>
      <vt:lpstr>Systematický přístup- ABC</vt:lpstr>
      <vt:lpstr>Systematický přístup- ABC</vt:lpstr>
      <vt:lpstr>Systematický přístup- ABC</vt:lpstr>
      <vt:lpstr>Systematický přístup- ABC</vt:lpstr>
      <vt:lpstr>Předoperační medikace</vt:lpstr>
      <vt:lpstr>Předoperační medikace</vt:lpstr>
      <vt:lpstr>Předoperační medikace</vt:lpstr>
      <vt:lpstr>Předoperační medikace</vt:lpstr>
      <vt:lpstr>Předoperační medikace</vt:lpstr>
      <vt:lpstr>Předoperační medikace</vt:lpstr>
      <vt:lpstr>Předoperační medikace</vt:lpstr>
      <vt:lpstr>Předoperační medikace</vt:lpstr>
      <vt:lpstr>Předoperační medikace</vt:lpstr>
      <vt:lpstr>Doporučení omezení příjmu p.o.</vt:lpstr>
      <vt:lpstr>Plánování anestezie</vt:lpstr>
      <vt:lpstr>Platnost vyšetření</vt:lpstr>
      <vt:lpstr>Snímek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malejJohn</dc:creator>
  <cp:lastModifiedBy>HONZA</cp:lastModifiedBy>
  <cp:revision>106</cp:revision>
  <dcterms:created xsi:type="dcterms:W3CDTF">2011-11-21T21:25:58Z</dcterms:created>
  <dcterms:modified xsi:type="dcterms:W3CDTF">2018-09-20T08:46:11Z</dcterms:modified>
</cp:coreProperties>
</file>