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840" r:id="rId1"/>
  </p:sldMasterIdLst>
  <p:sldIdLst>
    <p:sldId id="256" r:id="rId2"/>
    <p:sldId id="258" r:id="rId3"/>
    <p:sldId id="267" r:id="rId4"/>
    <p:sldId id="261" r:id="rId5"/>
    <p:sldId id="268" r:id="rId6"/>
    <p:sldId id="264" r:id="rId7"/>
    <p:sldId id="260" r:id="rId8"/>
    <p:sldId id="269" r:id="rId9"/>
    <p:sldId id="259" r:id="rId10"/>
    <p:sldId id="257" r:id="rId11"/>
    <p:sldId id="262" r:id="rId12"/>
    <p:sldId id="266" r:id="rId13"/>
    <p:sldId id="263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6-OXKKngNo" TargetMode="External"/><Relationship Id="rId4" Type="http://schemas.openxmlformats.org/officeDocument/2006/relationships/hyperlink" Target="https://www.youtube.com/watch?v=C6-OXKKngNo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aibert@med.muni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s.muni.cz/do/rect/el/estud/lf/js19/metodika_zp/web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98D07-2504-4CA5-AE32-21F56984C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61082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Diplomový seminář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513746-CEFF-4A90-A056-19D3C7944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286774"/>
            <a:ext cx="7315200" cy="131465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PhDr. Simona Saibertová, </a:t>
            </a:r>
            <a:r>
              <a:rPr lang="cs-CZ" dirty="0" err="1">
                <a:solidFill>
                  <a:schemeClr val="tx1"/>
                </a:solidFill>
              </a:rPr>
              <a:t>Ph</a:t>
            </a:r>
            <a:r>
              <a:rPr lang="cs-CZ" dirty="0">
                <a:solidFill>
                  <a:schemeClr val="tx1"/>
                </a:solidFill>
              </a:rPr>
              <a:t>. D.</a:t>
            </a:r>
          </a:p>
          <a:p>
            <a:r>
              <a:rPr lang="cs-CZ" dirty="0">
                <a:solidFill>
                  <a:schemeClr val="tx1"/>
                </a:solidFill>
              </a:rPr>
              <a:t>Katedra ošetřovatelství a porodní asistence</a:t>
            </a:r>
          </a:p>
          <a:p>
            <a:r>
              <a:rPr lang="cs-CZ" dirty="0">
                <a:solidFill>
                  <a:schemeClr val="tx1"/>
                </a:solidFill>
              </a:rPr>
              <a:t>Lékařská fakulta, 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217411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61D77-E58E-4C96-8662-90C9B6EA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Rozhodovací proces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8B4243C-7FF2-4CE5-A57A-92389E177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7102" y="863600"/>
            <a:ext cx="5658471" cy="5121275"/>
          </a:xfrm>
          <a:prstGeom prst="rect">
            <a:avLst/>
          </a:prstGeom>
        </p:spPr>
      </p:pic>
      <p:sp>
        <p:nvSpPr>
          <p:cNvPr id="3" name="Ovál 2">
            <a:extLst>
              <a:ext uri="{FF2B5EF4-FFF2-40B4-BE49-F238E27FC236}">
                <a16:creationId xmlns:a16="http://schemas.microsoft.com/office/drawing/2014/main" id="{59DC9A62-9DDE-4DEE-B1C1-F53D43233412}"/>
              </a:ext>
            </a:extLst>
          </p:cNvPr>
          <p:cNvSpPr/>
          <p:nvPr/>
        </p:nvSpPr>
        <p:spPr>
          <a:xfrm>
            <a:off x="8372213" y="2994871"/>
            <a:ext cx="1694576" cy="434130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340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A5EE3-3AEF-45B4-A869-5218D2BF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Principy spolupráce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student - školitel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EBD676-46CA-4D19-9670-F7CDE4D12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Na straně studenta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Přijmutí zodpovědnosti za svoji práci</a:t>
            </a:r>
          </a:p>
          <a:p>
            <a:pPr>
              <a:buFontTx/>
              <a:buChar char="-"/>
            </a:pPr>
            <a:r>
              <a:rPr lang="cs-CZ" dirty="0"/>
              <a:t>Ujednání a dodržení časového harmonogramu</a:t>
            </a:r>
          </a:p>
          <a:p>
            <a:pPr>
              <a:buFontTx/>
              <a:buChar char="-"/>
            </a:pPr>
            <a:r>
              <a:rPr lang="cs-CZ" dirty="0"/>
              <a:t>Aktivní samostatná práce</a:t>
            </a:r>
          </a:p>
          <a:p>
            <a:pPr>
              <a:buFontTx/>
              <a:buChar char="-"/>
            </a:pPr>
            <a:r>
              <a:rPr lang="cs-CZ" dirty="0"/>
              <a:t>Příprava na konzultace</a:t>
            </a:r>
          </a:p>
          <a:p>
            <a:pPr>
              <a:buFontTx/>
              <a:buChar char="-"/>
            </a:pPr>
            <a:r>
              <a:rPr lang="cs-CZ" dirty="0"/>
              <a:t>Respektování stylu komunikace se školitelem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u="sng" dirty="0"/>
              <a:t>Na straně školitele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</a:t>
            </a:r>
            <a:r>
              <a:rPr lang="cs-CZ" dirty="0"/>
              <a:t> inspirovat, vést, podporovat, korigovat a motivovat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0D4DD95-CFD5-4295-87C5-10960CA4B798}"/>
              </a:ext>
            </a:extLst>
          </p:cNvPr>
          <p:cNvSpPr/>
          <p:nvPr/>
        </p:nvSpPr>
        <p:spPr>
          <a:xfrm>
            <a:off x="3940404" y="5410986"/>
            <a:ext cx="6702458" cy="848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Počet jednotlivých konzultací je velmi individuální a reflektuje vzájemnou situaci</a:t>
            </a:r>
          </a:p>
        </p:txBody>
      </p:sp>
    </p:spTree>
    <p:extLst>
      <p:ext uri="{BB962C8B-B14F-4D97-AF65-F5344CB8AC3E}">
        <p14:creationId xmlns:p14="http://schemas.microsoft.com/office/powerpoint/2010/main" val="4135932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D853D-6D17-4760-9C6C-2F1502F46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Označení souboru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166C00-16FC-4EC2-8B5E-9FA2FF95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990" y="791852"/>
            <a:ext cx="7319478" cy="5192896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Při elektronické konzultaci označení souboru</a:t>
            </a:r>
          </a:p>
          <a:p>
            <a:r>
              <a:rPr lang="cs-CZ" dirty="0" err="1"/>
              <a:t>Příjmení_zkrácený</a:t>
            </a:r>
            <a:r>
              <a:rPr lang="cs-CZ" dirty="0"/>
              <a:t> </a:t>
            </a:r>
            <a:r>
              <a:rPr lang="cs-CZ" dirty="0" err="1"/>
              <a:t>název_datum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accent6"/>
                </a:solidFill>
              </a:rPr>
              <a:t>Příklad: Vesela_DP_18.6.2020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Nesprávné označení – diplomka, pokus o diplomku, Veselá_ další verze, poslední verze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A2BDDCDF-09DA-4D31-93E7-2DF7BDEF052D}"/>
              </a:ext>
            </a:extLst>
          </p:cNvPr>
          <p:cNvSpPr/>
          <p:nvPr/>
        </p:nvSpPr>
        <p:spPr>
          <a:xfrm>
            <a:off x="4558294" y="4854804"/>
            <a:ext cx="6419654" cy="870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tx2"/>
                </a:solidFill>
              </a:rPr>
              <a:t>Zálohujte!!</a:t>
            </a:r>
          </a:p>
        </p:txBody>
      </p:sp>
    </p:spTree>
    <p:extLst>
      <p:ext uri="{BB962C8B-B14F-4D97-AF65-F5344CB8AC3E}">
        <p14:creationId xmlns:p14="http://schemas.microsoft.com/office/powerpoint/2010/main" val="2342238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24F4-4461-42DC-9D7C-6DD32495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Struktura 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621016-B4C9-402C-BF7D-61D8E2260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549" y="1024363"/>
            <a:ext cx="7315200" cy="512064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preliminária</a:t>
            </a:r>
            <a:r>
              <a:rPr lang="cs-CZ" dirty="0"/>
              <a:t> (úvodní listy)</a:t>
            </a:r>
          </a:p>
          <a:p>
            <a:r>
              <a:rPr lang="cs-CZ" dirty="0"/>
              <a:t>obsah, </a:t>
            </a:r>
          </a:p>
          <a:p>
            <a:r>
              <a:rPr lang="cs-CZ" dirty="0"/>
              <a:t>hlavní text: úvod, </a:t>
            </a:r>
          </a:p>
          <a:p>
            <a:pPr marL="0" indent="0">
              <a:buNone/>
            </a:pPr>
            <a:r>
              <a:rPr lang="cs-CZ" dirty="0"/>
              <a:t>               	         teoretický celek, </a:t>
            </a:r>
          </a:p>
          <a:p>
            <a:pPr marL="0" indent="0">
              <a:buNone/>
            </a:pPr>
            <a:r>
              <a:rPr lang="cs-CZ" dirty="0"/>
              <a:t>                 	        empirickou část, </a:t>
            </a:r>
          </a:p>
          <a:p>
            <a:pPr marL="0" indent="0">
              <a:buNone/>
            </a:pPr>
            <a:r>
              <a:rPr lang="cs-CZ" dirty="0"/>
              <a:t>                           diskusi, </a:t>
            </a:r>
          </a:p>
          <a:p>
            <a:pPr marL="0" indent="0">
              <a:buNone/>
            </a:pPr>
            <a:r>
              <a:rPr lang="cs-CZ" dirty="0"/>
              <a:t>                           doporučení pro klinickou praxi, </a:t>
            </a:r>
          </a:p>
          <a:p>
            <a:pPr marL="0" indent="0">
              <a:buNone/>
            </a:pPr>
            <a:r>
              <a:rPr lang="cs-CZ" dirty="0"/>
              <a:t>                           závěr, </a:t>
            </a:r>
          </a:p>
          <a:p>
            <a:r>
              <a:rPr lang="cs-CZ" dirty="0"/>
              <a:t>anotaci, </a:t>
            </a:r>
          </a:p>
          <a:p>
            <a:r>
              <a:rPr lang="cs-CZ" dirty="0"/>
              <a:t>literární přehled, </a:t>
            </a:r>
          </a:p>
          <a:p>
            <a:r>
              <a:rPr lang="cs-CZ" dirty="0"/>
              <a:t>seznam zkratek, seznam tabulek, seznam grafů, seznam obrázků, seznam příloh a přílohy.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Text závěrečné práce se doporučuje psát v trpném rodě (např. bylo provedeno), případně v první osobě množného čísla (tzv. autorský plurál), v minulém nebo přítomném čase</a:t>
            </a:r>
            <a:r>
              <a:rPr lang="cs-CZ" dirty="0"/>
              <a:t>.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F28B297A-4B8D-40F7-B855-F571CF34B03B}"/>
              </a:ext>
            </a:extLst>
          </p:cNvPr>
          <p:cNvSpPr/>
          <p:nvPr/>
        </p:nvSpPr>
        <p:spPr>
          <a:xfrm>
            <a:off x="7277493" y="1024364"/>
            <a:ext cx="4402317" cy="2501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Minimální rozsah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50 normostran </a:t>
            </a:r>
            <a:r>
              <a:rPr lang="cs-CZ" dirty="0">
                <a:solidFill>
                  <a:schemeClr val="tx2"/>
                </a:solidFill>
              </a:rPr>
              <a:t>bez příloh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758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DD59C-A6DD-4FBB-8D44-A641B8F9F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F2C4B1-8579-4FF7-A846-18E032836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AAC1292-EBB8-4405-B190-E6DE1277E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7982" y="1519263"/>
            <a:ext cx="2859272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45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AD8F6-692D-4AAF-9061-38DBEDEA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Harmonogram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6770EE-7E8A-4096-B0D3-D177EA789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Předmět  každý semestr – diplomový seminář I – IV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Ukončen vždy zápočtem za splnění zadaných úkolů a za povinnou docházku (80%)</a:t>
            </a:r>
          </a:p>
        </p:txBody>
      </p:sp>
    </p:spTree>
    <p:extLst>
      <p:ext uri="{BB962C8B-B14F-4D97-AF65-F5344CB8AC3E}">
        <p14:creationId xmlns:p14="http://schemas.microsoft.com/office/powerpoint/2010/main" val="194100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45553-5957-483D-B18F-F35DB5ECE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nline médium 4" title="Pepina - diplomka a citace">
            <a:hlinkClick r:id="" action="ppaction://media"/>
            <a:extLst>
              <a:ext uri="{FF2B5EF4-FFF2-40B4-BE49-F238E27FC236}">
                <a16:creationId xmlns:a16="http://schemas.microsoft.com/office/drawing/2014/main" id="{1D1C8882-9885-45F1-A9BC-78D26ECF6CA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240338" y="2138363"/>
            <a:ext cx="4572000" cy="257175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644B52C-6B18-4838-9262-26666B9FB0CE}"/>
              </a:ext>
            </a:extLst>
          </p:cNvPr>
          <p:cNvSpPr/>
          <p:nvPr/>
        </p:nvSpPr>
        <p:spPr>
          <a:xfrm>
            <a:off x="5075339" y="5929405"/>
            <a:ext cx="5545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https://www.youtube.com/watch?v=C6-OXKKngNo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6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4CBFD-DFFA-41D7-BCD4-1CBA2BCA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Harmonogram v semestrech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6FEDCC-4B18-40B5-8148-CA877831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semestr </a:t>
            </a:r>
            <a:r>
              <a:rPr lang="cs-CZ" dirty="0"/>
              <a:t>zápočet za – volba tématu, definice klíčových slov, rešerše literatury</a:t>
            </a:r>
          </a:p>
          <a:p>
            <a:r>
              <a:rPr lang="cs-CZ" b="1" dirty="0"/>
              <a:t>2. semestr </a:t>
            </a:r>
            <a:r>
              <a:rPr lang="cs-CZ" dirty="0"/>
              <a:t>zápočet za – teoretickou část schválenou školitelem</a:t>
            </a:r>
          </a:p>
          <a:p>
            <a:r>
              <a:rPr lang="cs-CZ" b="1" dirty="0"/>
              <a:t>3. semestr </a:t>
            </a:r>
            <a:r>
              <a:rPr lang="cs-CZ" dirty="0"/>
              <a:t>zápočet za – empirickou část schválenou školitelem</a:t>
            </a:r>
          </a:p>
          <a:p>
            <a:r>
              <a:rPr lang="cs-CZ" b="1" dirty="0"/>
              <a:t>4. semestr </a:t>
            </a:r>
            <a:r>
              <a:rPr lang="cs-CZ" dirty="0"/>
              <a:t>zápočet za – odevzdání práce</a:t>
            </a:r>
          </a:p>
        </p:txBody>
      </p:sp>
    </p:spTree>
    <p:extLst>
      <p:ext uri="{BB962C8B-B14F-4D97-AF65-F5344CB8AC3E}">
        <p14:creationId xmlns:p14="http://schemas.microsoft.com/office/powerpoint/2010/main" val="3526401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4C9CE-6660-4829-A44D-2D9B4738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Harmonogram DP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0967CD4-2B69-4404-BE95-0670D5C89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370573"/>
            <a:ext cx="45155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7AFC552B-5244-4EDC-8561-6288AC657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917974"/>
              </p:ext>
            </p:extLst>
          </p:nvPr>
        </p:nvGraphicFramePr>
        <p:xfrm>
          <a:off x="3903243" y="518544"/>
          <a:ext cx="7315200" cy="612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8662632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414852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27116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Měsíc a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Termín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948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Říjen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Přihlášení studenta k tématu</a:t>
                      </a:r>
                      <a:endParaRPr lang="cs-CZ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200" b="1" dirty="0"/>
                        <a:t>od 9. 11. </a:t>
                      </a:r>
                    </a:p>
                    <a:p>
                      <a:r>
                        <a:rPr lang="pl-PL" sz="1200" b="1" dirty="0"/>
                        <a:t>do 30. 11. 2020</a:t>
                      </a:r>
                      <a:endParaRPr lang="cs-CZ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9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Leden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+mn-lt"/>
                        </a:rPr>
                        <a:t>Odevzdání rešerše včetně PICO otázky do </a:t>
                      </a:r>
                      <a:r>
                        <a:rPr lang="cs-CZ" sz="1200" b="1" dirty="0" err="1">
                          <a:latin typeface="+mn-lt"/>
                        </a:rPr>
                        <a:t>odevzdávárny</a:t>
                      </a:r>
                      <a:r>
                        <a:rPr lang="cs-CZ" sz="1200" b="1" dirty="0">
                          <a:latin typeface="+mn-lt"/>
                        </a:rPr>
                        <a:t> předmětu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do 31 .1. 2021 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9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Červen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+mn-lt"/>
                        </a:rPr>
                        <a:t>Finalizace teoretické části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15. 6. 2021 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362548"/>
                  </a:ext>
                </a:extLst>
              </a:tr>
              <a:tr h="528320">
                <a:tc rowSpan="2">
                  <a:txBody>
                    <a:bodyPr/>
                    <a:lstStyle/>
                    <a:p>
                      <a:r>
                        <a:rPr lang="cs-CZ" sz="1200" b="1" dirty="0"/>
                        <a:t>Leden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+mn-lt"/>
                        </a:rPr>
                        <a:t>Finalizace empirické části </a:t>
                      </a:r>
                    </a:p>
                    <a:p>
                      <a:endParaRPr lang="cs-CZ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30. 1. 2022 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819832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1" dirty="0">
                        <a:latin typeface="+mn-lt"/>
                      </a:endParaRPr>
                    </a:p>
                    <a:p>
                      <a:r>
                        <a:rPr lang="cs-CZ" sz="1200" b="1" dirty="0">
                          <a:latin typeface="+mn-lt"/>
                        </a:rPr>
                        <a:t>Aktualizovat definitivní název v</a:t>
                      </a:r>
                    </a:p>
                    <a:p>
                      <a:r>
                        <a:rPr lang="cs-CZ" sz="1200" b="1" dirty="0">
                          <a:latin typeface="+mn-lt"/>
                        </a:rPr>
                        <a:t>ČJ a AJ a vložit do IS MUNI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/>
                        <a:t>30. 1. 2022 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02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Duben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Vložení BP/DP do archivu závěrečné práce v IS MUNI prezenční i kombinovaná forma studia.</a:t>
                      </a:r>
                      <a:endParaRPr lang="cs-CZ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4. 2022 24:00 hod </a:t>
                      </a:r>
                      <a:r>
                        <a:rPr lang="cs-CZ" sz="1200" b="1" dirty="0"/>
                        <a:t>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537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Předání BP/DP (1 výtisk) fyzicky na sekretariát KOPA</a:t>
                      </a:r>
                      <a:endParaRPr lang="cs-CZ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4. 2022 12:00 hod.</a:t>
                      </a:r>
                      <a:r>
                        <a:rPr lang="cs-CZ" sz="1200" b="0" dirty="0">
                          <a:effectLst/>
                        </a:rPr>
                        <a:t> </a:t>
                      </a:r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případě, že je závěrečná práce odeslána poštou, je rozhodným kritériem datum na razítku při odeslání. Práce není dále archivována po SZZ si ji student odnáší. </a:t>
                      </a:r>
                    </a:p>
                    <a:p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případě mimořádných epidemiologických opatření bude změna odevzdání tištěné práce.</a:t>
                      </a:r>
                    </a:p>
                    <a:p>
                      <a:endParaRPr lang="cs-CZ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4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Květen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Přihlášení studentů k SZZ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24. 5. 2022</a:t>
                      </a:r>
                      <a:endParaRPr lang="cs-CZ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841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38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38DAA-158D-4B1A-8550-C47AC2B12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Organizace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E0D4F-1EE9-4703-8389-A095A467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Formou přednášek</a:t>
            </a:r>
          </a:p>
          <a:p>
            <a:r>
              <a:rPr lang="cs-CZ" dirty="0"/>
              <a:t>Formou cvičení  - notebook, tablet ve dvojicích</a:t>
            </a:r>
          </a:p>
          <a:p>
            <a:r>
              <a:rPr lang="cs-CZ" dirty="0"/>
              <a:t>Formou diskuze</a:t>
            </a:r>
          </a:p>
        </p:txBody>
      </p:sp>
    </p:spTree>
    <p:extLst>
      <p:ext uri="{BB962C8B-B14F-4D97-AF65-F5344CB8AC3E}">
        <p14:creationId xmlns:p14="http://schemas.microsoft.com/office/powerpoint/2010/main" val="54985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8E2C-3A33-42F1-90F0-7D3AB8AC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Téma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8D3114-239B-4A26-BE4B-85E45170A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Přihlášení k tématu práce elektronickou formou na výzvu – vyučující budou mít zadaná témata, ke kterým se studenti přihlašují.</a:t>
            </a:r>
          </a:p>
          <a:p>
            <a:r>
              <a:rPr lang="cs-CZ" dirty="0"/>
              <a:t>Ke stanovenému tématu budou definovány klíčová slova a anotace</a:t>
            </a:r>
          </a:p>
          <a:p>
            <a:r>
              <a:rPr lang="cs-CZ" dirty="0"/>
              <a:t>K jednomu tématu se může přihlásit pouze jeden student. </a:t>
            </a:r>
          </a:p>
          <a:p>
            <a:r>
              <a:rPr lang="cs-CZ" dirty="0"/>
              <a:t>Ve výjimečných případech může po předchozí dohodě s vyučujícím předmětu Diplomový seminář spolupracovat na jednom tématu více studentů. </a:t>
            </a:r>
          </a:p>
          <a:p>
            <a:endParaRPr lang="cs-CZ" dirty="0"/>
          </a:p>
          <a:p>
            <a:r>
              <a:rPr lang="cs-CZ" dirty="0"/>
              <a:t>Možnost volby vlastního tématu</a:t>
            </a:r>
          </a:p>
          <a:p>
            <a:pPr marL="0" indent="0">
              <a:buNone/>
            </a:pPr>
            <a:r>
              <a:rPr lang="cs-CZ" dirty="0"/>
              <a:t>  nebo školitele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6801FF-F219-4D53-AC3E-472FD1A9D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3041" y="4503309"/>
            <a:ext cx="1200894" cy="160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87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6221A-E880-4104-8FB3-5F39E0452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Externí školitel?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6585F-7A4B-4ECE-9862-39ECAE847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možná osobní domluva za bezplatné vedení</a:t>
            </a:r>
          </a:p>
          <a:p>
            <a:pPr marL="0" indent="0">
              <a:buNone/>
            </a:pPr>
            <a:r>
              <a:rPr lang="cs-CZ" dirty="0"/>
              <a:t>Informace o vedení externím školitelem nahlásit do 30.11.2020 na email: </a:t>
            </a:r>
            <a:r>
              <a:rPr lang="cs-CZ" dirty="0">
                <a:hlinkClick r:id="rId2"/>
              </a:rPr>
              <a:t>saibert@med.muni.cz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Informace bude obsahovat:</a:t>
            </a:r>
          </a:p>
          <a:p>
            <a:pPr marL="0" indent="0">
              <a:buNone/>
            </a:pPr>
            <a:r>
              <a:rPr lang="cs-CZ" dirty="0"/>
              <a:t>Jméno včetně titulů</a:t>
            </a:r>
          </a:p>
          <a:p>
            <a:pPr marL="0" indent="0">
              <a:buNone/>
            </a:pPr>
            <a:r>
              <a:rPr lang="cs-CZ" dirty="0"/>
              <a:t>Pracoviště </a:t>
            </a:r>
          </a:p>
          <a:p>
            <a:pPr marL="0" indent="0">
              <a:buNone/>
            </a:pPr>
            <a:r>
              <a:rPr lang="cs-CZ" dirty="0"/>
              <a:t>Email</a:t>
            </a:r>
          </a:p>
          <a:p>
            <a:pPr marL="0" indent="0">
              <a:buNone/>
            </a:pPr>
            <a:r>
              <a:rPr lang="cs-CZ" dirty="0"/>
              <a:t>Telefon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KOPA Vám bude rovněž  přidělen konzultant, který vám pomůže hlavně v metodologické části.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500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599AE-7E35-4707-B31C-6DE87D4E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3AD685-34FE-4AEE-83F1-33E6A1D50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1232" y="634799"/>
            <a:ext cx="7168649" cy="122864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Metodika ke zpracování závěrečné práce pro vybrané nelékařské zdravotnické obory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https://is.muni.cz/do/rect/el/estud/lf/js19/metodika_zp/web/index.html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ED2CCC-BC12-4FEC-B9AE-938E006983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89" t="3574" r="1263" b="3505"/>
          <a:stretch/>
        </p:blipFill>
        <p:spPr>
          <a:xfrm>
            <a:off x="4091232" y="1863442"/>
            <a:ext cx="7503405" cy="420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628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1105</TotalTime>
  <Words>672</Words>
  <Application>Microsoft Office PowerPoint</Application>
  <PresentationFormat>Širokoúhlá obrazovka</PresentationFormat>
  <Paragraphs>114</Paragraphs>
  <Slides>14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Wingdings 2</vt:lpstr>
      <vt:lpstr>Rámeček</vt:lpstr>
      <vt:lpstr>Diplomový seminář I</vt:lpstr>
      <vt:lpstr>Harmonogram</vt:lpstr>
      <vt:lpstr>Prezentace aplikace PowerPoint</vt:lpstr>
      <vt:lpstr>Harmonogram v semestrech</vt:lpstr>
      <vt:lpstr>Harmonogram DP</vt:lpstr>
      <vt:lpstr>Organizace výuky</vt:lpstr>
      <vt:lpstr>Téma práce</vt:lpstr>
      <vt:lpstr>Externí školitel?</vt:lpstr>
      <vt:lpstr>Metodika</vt:lpstr>
      <vt:lpstr>Rozhodovací proces</vt:lpstr>
      <vt:lpstr>Principy spolupráce  student - školitel</vt:lpstr>
      <vt:lpstr>Označení souboru</vt:lpstr>
      <vt:lpstr>Struktura DP</vt:lpstr>
      <vt:lpstr>Dotazy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Diplomový seminář I</dc:title>
  <dc:creator>Simona Saibertová</dc:creator>
  <cp:lastModifiedBy>Simona Saibertová</cp:lastModifiedBy>
  <cp:revision>37</cp:revision>
  <dcterms:created xsi:type="dcterms:W3CDTF">2019-08-13T08:40:13Z</dcterms:created>
  <dcterms:modified xsi:type="dcterms:W3CDTF">2020-09-25T07:57:38Z</dcterms:modified>
</cp:coreProperties>
</file>