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3" r:id="rId13"/>
    <p:sldId id="274" r:id="rId14"/>
    <p:sldId id="25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a Saibertová" initials="SS" lastIdx="0" clrIdx="0">
    <p:extLst>
      <p:ext uri="{19B8F6BF-5375-455C-9EA6-DF929625EA0E}">
        <p15:presenceInfo xmlns:p15="http://schemas.microsoft.com/office/powerpoint/2012/main" userId="S-1-5-21-3451901064-902568176-4053310204-52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645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3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08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82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138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8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15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11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06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C80CAE9-5200-488E-AC4C-CF08EBA9DD03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6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C80CAE9-5200-488E-AC4C-CF08EBA9DD03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88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ntl/cs_CZ/forms/abou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21D6A-618C-42D3-8ECB-D75D9F82F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Výzkumný nástroj vlastní konstrukce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86210F-B30D-4B00-AC39-436F09A68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Simona Saibertová</a:t>
            </a:r>
          </a:p>
        </p:txBody>
      </p:sp>
    </p:spTree>
    <p:extLst>
      <p:ext uri="{BB962C8B-B14F-4D97-AF65-F5344CB8AC3E}">
        <p14:creationId xmlns:p14="http://schemas.microsoft.com/office/powerpoint/2010/main" val="232275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0D27A-05F0-4D85-A30A-12856F86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Vědomostní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974E4E-484A-4824-99BD-5C7748436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Uzavřené – se stanovenými odpověďmi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Co je to </a:t>
            </a:r>
            <a:r>
              <a:rPr lang="cs-CZ" dirty="0" err="1"/>
              <a:t>gasping</a:t>
            </a:r>
            <a:r>
              <a:rPr lang="cs-CZ" dirty="0"/>
              <a:t>? (vyberte správnou odpověď) </a:t>
            </a:r>
          </a:p>
          <a:p>
            <a:pPr marL="0" lvl="0" indent="0">
              <a:buNone/>
            </a:pPr>
            <a:r>
              <a:rPr lang="cs-CZ" b="1" dirty="0"/>
              <a:t>a) </a:t>
            </a:r>
            <a:r>
              <a:rPr lang="cs-CZ" b="1" dirty="0" err="1"/>
              <a:t>Gasping</a:t>
            </a:r>
            <a:r>
              <a:rPr lang="cs-CZ" b="1" dirty="0"/>
              <a:t> je symptom časného stadia zástavy krevního oběhu projevující se charakteristickými lapavými nádechy v nápadně dlouhých intervalech.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b) </a:t>
            </a:r>
            <a:r>
              <a:rPr lang="cs-CZ" dirty="0" err="1"/>
              <a:t>Gasping</a:t>
            </a:r>
            <a:r>
              <a:rPr lang="cs-CZ" dirty="0"/>
              <a:t> jsou lapavé dechy („kapří“ otevírání úst naprázdno) vyskytující se při nedostatečnosti dechu při zachovalé srdeční akci.</a:t>
            </a:r>
          </a:p>
          <a:p>
            <a:pPr marL="0" lvl="0" indent="0">
              <a:buNone/>
            </a:pPr>
            <a:r>
              <a:rPr lang="cs-CZ" dirty="0"/>
              <a:t>c) </a:t>
            </a:r>
            <a:r>
              <a:rPr lang="cs-CZ" dirty="0" err="1"/>
              <a:t>Gasping</a:t>
            </a:r>
            <a:r>
              <a:rPr lang="cs-CZ" dirty="0"/>
              <a:t> jsou lapavé dechy – charakteristické nádechy v nápadně dlouhých intervalech, vedoucí až k zástavě oběhu.</a:t>
            </a:r>
          </a:p>
          <a:p>
            <a:pPr marL="0" lvl="0" indent="0">
              <a:buNone/>
            </a:pPr>
            <a:r>
              <a:rPr lang="cs-CZ" dirty="0"/>
              <a:t>d) </a:t>
            </a:r>
            <a:r>
              <a:rPr lang="cs-CZ" dirty="0" err="1"/>
              <a:t>Gasping</a:t>
            </a:r>
            <a:r>
              <a:rPr lang="cs-CZ" dirty="0"/>
              <a:t> jsou lapavé dechy, které jsou příznakem extrémní dušnosti.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525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63E82-7A3D-4D27-B11A-0D3C6984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Vědomostní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15868A-0FAE-4289-A5DA-328CEF049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Souhlas či nesouhlas s výrokem či tvrzením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710F41E-CA0B-4A5B-A264-344E18863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65942"/>
              </p:ext>
            </p:extLst>
          </p:nvPr>
        </p:nvGraphicFramePr>
        <p:xfrm>
          <a:off x="1319104" y="3693711"/>
          <a:ext cx="955379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7952">
                  <a:extLst>
                    <a:ext uri="{9D8B030D-6E8A-4147-A177-3AD203B41FA5}">
                      <a16:colId xmlns:a16="http://schemas.microsoft.com/office/drawing/2014/main" val="1849588392"/>
                    </a:ext>
                  </a:extLst>
                </a:gridCol>
                <a:gridCol w="1389021">
                  <a:extLst>
                    <a:ext uri="{9D8B030D-6E8A-4147-A177-3AD203B41FA5}">
                      <a16:colId xmlns:a16="http://schemas.microsoft.com/office/drawing/2014/main" val="1384274984"/>
                    </a:ext>
                  </a:extLst>
                </a:gridCol>
                <a:gridCol w="1136066">
                  <a:extLst>
                    <a:ext uri="{9D8B030D-6E8A-4147-A177-3AD203B41FA5}">
                      <a16:colId xmlns:a16="http://schemas.microsoft.com/office/drawing/2014/main" val="2809773568"/>
                    </a:ext>
                  </a:extLst>
                </a:gridCol>
                <a:gridCol w="1810753">
                  <a:extLst>
                    <a:ext uri="{9D8B030D-6E8A-4147-A177-3AD203B41FA5}">
                      <a16:colId xmlns:a16="http://schemas.microsoft.com/office/drawing/2014/main" val="3462922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Tvrzení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nevím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5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cs-CZ" sz="1400" b="0" dirty="0" err="1"/>
                        <a:t>Gasping</a:t>
                      </a:r>
                      <a:r>
                        <a:rPr lang="cs-CZ" sz="1400" b="0" dirty="0"/>
                        <a:t> je symptom časného stadia zástavy krevního oběhu projevující se charakteristickými lapavými nádechy v nápadně dlouhých intervalech.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82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Gasping</a:t>
                      </a:r>
                      <a:r>
                        <a:rPr lang="cs-CZ" sz="1400" dirty="0"/>
                        <a:t> jsou lapavé dechy („kapří“ otevírání úst naprázdno) vyskytující se při nedostatečnosti dechu při zachovalé srdeční akci.</a:t>
                      </a:r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254855"/>
                  </a:ext>
                </a:extLst>
              </a:tr>
            </a:tbl>
          </a:graphicData>
        </a:graphic>
      </p:graphicFrame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2FDF6BF-CEAB-4C20-A898-6818650D4972}"/>
              </a:ext>
            </a:extLst>
          </p:cNvPr>
          <p:cNvCxnSpPr/>
          <p:nvPr/>
        </p:nvCxnSpPr>
        <p:spPr>
          <a:xfrm>
            <a:off x="6781312" y="4196668"/>
            <a:ext cx="738231" cy="426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3014C9C-4077-4957-8AA0-86C0B1644B42}"/>
              </a:ext>
            </a:extLst>
          </p:cNvPr>
          <p:cNvCxnSpPr>
            <a:cxnSpLocks/>
          </p:cNvCxnSpPr>
          <p:nvPr/>
        </p:nvCxnSpPr>
        <p:spPr>
          <a:xfrm flipH="1">
            <a:off x="6823258" y="4196668"/>
            <a:ext cx="654341" cy="426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EFC657B-79B5-40AB-A7E7-5D3167AA4DE5}"/>
              </a:ext>
            </a:extLst>
          </p:cNvPr>
          <p:cNvCxnSpPr/>
          <p:nvPr/>
        </p:nvCxnSpPr>
        <p:spPr>
          <a:xfrm>
            <a:off x="8078596" y="4905147"/>
            <a:ext cx="713064" cy="454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49D7E75A-82D4-4AA9-9622-7E77ADEE9A7D}"/>
              </a:ext>
            </a:extLst>
          </p:cNvPr>
          <p:cNvCxnSpPr>
            <a:cxnSpLocks/>
          </p:cNvCxnSpPr>
          <p:nvPr/>
        </p:nvCxnSpPr>
        <p:spPr>
          <a:xfrm flipH="1">
            <a:off x="8117448" y="4889605"/>
            <a:ext cx="626973" cy="486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32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FD590-9FAA-476B-8513-4582B0DA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po sestavení dotazníku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87C41B-DDC7-410D-9706-CC1A3770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Pokládáme správné otázky?</a:t>
            </a:r>
            <a:endParaRPr lang="cs-CZ" b="1" dirty="0"/>
          </a:p>
          <a:p>
            <a:r>
              <a:rPr lang="cs-CZ" dirty="0"/>
              <a:t>Neptáme se na dvě věci? (Líbí a koupili by?)</a:t>
            </a:r>
          </a:p>
          <a:p>
            <a:r>
              <a:rPr lang="cs-CZ" dirty="0"/>
              <a:t>Rozumějí respondenti otázkám? – </a:t>
            </a:r>
            <a:r>
              <a:rPr lang="cs-CZ" dirty="0" err="1"/>
              <a:t>pretest</a:t>
            </a:r>
            <a:r>
              <a:rPr lang="cs-CZ" dirty="0"/>
              <a:t> 5-10 respondentů definované skupiny</a:t>
            </a:r>
          </a:p>
          <a:p>
            <a:r>
              <a:rPr lang="cs-CZ" dirty="0"/>
              <a:t>Jsou ochotni správně odpovídat?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02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78F96-E33D-473A-8A87-11C0F4A9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dotazníků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30499A-102B-45F0-90B1-E4E41335D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Sběr dat </a:t>
            </a:r>
            <a:r>
              <a:rPr lang="cs-CZ" b="1" dirty="0"/>
              <a:t>elektronicky</a:t>
            </a:r>
            <a:r>
              <a:rPr lang="cs-CZ" dirty="0"/>
              <a:t> - pro cílené vybrané skupiny</a:t>
            </a:r>
          </a:p>
          <a:p>
            <a:pPr marL="0" indent="0">
              <a:buNone/>
            </a:pPr>
            <a:r>
              <a:rPr lang="cs-CZ" dirty="0"/>
              <a:t>                                       - na sociálních sítích – zde riziko nehomogennosti </a:t>
            </a:r>
          </a:p>
          <a:p>
            <a:pPr marL="0" indent="0">
              <a:buNone/>
            </a:pPr>
            <a:r>
              <a:rPr lang="cs-CZ" dirty="0"/>
              <a:t>    respondentů, nemusí odpovídat profilu respondenta</a:t>
            </a:r>
          </a:p>
          <a:p>
            <a:pPr marL="0" indent="0">
              <a:buNone/>
            </a:pPr>
            <a:r>
              <a:rPr lang="cs-CZ" dirty="0"/>
              <a:t>    Umístění elektronického odkazu dotazníku na webových stránkách – v případě </a:t>
            </a:r>
          </a:p>
          <a:p>
            <a:pPr marL="0" indent="0">
              <a:buNone/>
            </a:pPr>
            <a:r>
              <a:rPr lang="cs-CZ" dirty="0"/>
              <a:t>    uzavřené skupiny</a:t>
            </a:r>
          </a:p>
          <a:p>
            <a:pPr marL="0" indent="0">
              <a:buNone/>
            </a:pPr>
            <a:r>
              <a:rPr lang="cs-CZ" u="sng" dirty="0">
                <a:hlinkClick r:id="rId2"/>
              </a:rPr>
              <a:t>    </a:t>
            </a:r>
            <a:r>
              <a:rPr lang="cs-CZ" dirty="0">
                <a:hlinkClick r:id="rId2"/>
              </a:rPr>
              <a:t>https://www.google.com/intl/cs_CZ/forms/about/</a:t>
            </a:r>
            <a:endParaRPr lang="cs-CZ" dirty="0"/>
          </a:p>
          <a:p>
            <a:r>
              <a:rPr lang="cs-CZ" b="1" dirty="0"/>
              <a:t>Sběr dat pomocí tištěného dotazníku</a:t>
            </a:r>
          </a:p>
          <a:p>
            <a:r>
              <a:rPr lang="cs-CZ" dirty="0"/>
              <a:t>Snowball – metoda sněhové koule - výběr jedinců z málo početných, mezi obyv. rozptýlených a špatně dostupných skupin – lze elektronicky i u tištěné verze</a:t>
            </a:r>
          </a:p>
          <a:p>
            <a:r>
              <a:rPr lang="cs-CZ" dirty="0">
                <a:solidFill>
                  <a:srgbClr val="FF0000"/>
                </a:solidFill>
              </a:rPr>
              <a:t>Nelze kombinovat tištěný a elektronický dotazník!!! </a:t>
            </a:r>
          </a:p>
        </p:txBody>
      </p:sp>
    </p:spTree>
    <p:extLst>
      <p:ext uri="{BB962C8B-B14F-4D97-AF65-F5344CB8AC3E}">
        <p14:creationId xmlns:p14="http://schemas.microsoft.com/office/powerpoint/2010/main" val="40743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72D80-6EE1-42E8-9B27-6AA2D959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Záznamový arch – kvantitativní metoda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13EF3C-B1B7-49B9-8D94-922506F0F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Retrospektivní studie (např. ze zdravotnické dokumentace)</a:t>
            </a:r>
          </a:p>
          <a:p>
            <a:r>
              <a:rPr lang="cs-CZ" dirty="0"/>
              <a:t>Pozorování</a:t>
            </a:r>
          </a:p>
          <a:p>
            <a:r>
              <a:rPr lang="cs-CZ" dirty="0"/>
              <a:t>Hodnocení stavu…</a:t>
            </a:r>
          </a:p>
          <a:p>
            <a:r>
              <a:rPr lang="cs-CZ" dirty="0"/>
              <a:t>Strukturovaný rozhovor</a:t>
            </a:r>
          </a:p>
        </p:txBody>
      </p:sp>
    </p:spTree>
    <p:extLst>
      <p:ext uri="{BB962C8B-B14F-4D97-AF65-F5344CB8AC3E}">
        <p14:creationId xmlns:p14="http://schemas.microsoft.com/office/powerpoint/2010/main" val="392986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715B046-6EBC-47B5-B8F3-D0C634BC3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75" t="12190" r="34380" b="9574"/>
          <a:stretch/>
        </p:blipFill>
        <p:spPr>
          <a:xfrm>
            <a:off x="957875" y="129272"/>
            <a:ext cx="4685638" cy="65994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C58C3CD-EB56-44C4-84B3-6DA06CB87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52" t="6186" r="32191" b="14501"/>
          <a:stretch/>
        </p:blipFill>
        <p:spPr>
          <a:xfrm>
            <a:off x="6353664" y="38406"/>
            <a:ext cx="5287196" cy="66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7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E919B31-09F2-4129-9892-658744F83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52" t="10064" r="33704" b="19129"/>
          <a:stretch/>
        </p:blipFill>
        <p:spPr>
          <a:xfrm>
            <a:off x="3968679" y="114818"/>
            <a:ext cx="4950021" cy="66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2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CEEF1-C896-43F8-BAE7-09C829FE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8021CA2-AFDB-4F02-9B32-D0C1EBF27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24" t="16446" r="17807" b="5149"/>
          <a:stretch/>
        </p:blipFill>
        <p:spPr>
          <a:xfrm>
            <a:off x="1338599" y="81808"/>
            <a:ext cx="9937566" cy="66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29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03DB3F6-B9CE-4341-8167-9746EA13E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44" t="15837" r="31994" b="7276"/>
          <a:stretch/>
        </p:blipFill>
        <p:spPr>
          <a:xfrm>
            <a:off x="999222" y="56540"/>
            <a:ext cx="5215614" cy="68020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2F18D9F-3FD5-472D-8D4B-4FB0572EF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41" t="22543" r="36365" b="5153"/>
          <a:stretch/>
        </p:blipFill>
        <p:spPr>
          <a:xfrm>
            <a:off x="6466780" y="56540"/>
            <a:ext cx="4542290" cy="67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81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DDDC4-05CC-4A05-B35C-21770D72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Operacionalizace položek výzkumného nástroje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2C48A-98D6-47DC-83F4-D97CE1510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994" y="2740348"/>
            <a:ext cx="7729728" cy="310198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Uvádí se vždy v metodice!!!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BBD37A4-786A-4AE2-9BC0-0AB538457E65}"/>
              </a:ext>
            </a:extLst>
          </p:cNvPr>
          <p:cNvSpPr/>
          <p:nvPr/>
        </p:nvSpPr>
        <p:spPr>
          <a:xfrm>
            <a:off x="2318994" y="3157979"/>
            <a:ext cx="7641869" cy="367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Položky výzkumného nástroje musí korelovat se stanovenými hypotézami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C29FC3A-32BD-4BD9-AC7A-3DDC2033AAEE}"/>
              </a:ext>
            </a:extLst>
          </p:cNvPr>
          <p:cNvSpPr/>
          <p:nvPr/>
        </p:nvSpPr>
        <p:spPr>
          <a:xfrm>
            <a:off x="2318994" y="3826764"/>
            <a:ext cx="7641869" cy="367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Hypotézy musí korelovat se stanovenými cíli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5E2E3BD-87BF-4452-ADF4-E32D4F3B87B4}"/>
              </a:ext>
            </a:extLst>
          </p:cNvPr>
          <p:cNvSpPr/>
          <p:nvPr/>
        </p:nvSpPr>
        <p:spPr>
          <a:xfrm>
            <a:off x="2318994" y="4421171"/>
            <a:ext cx="7641869" cy="367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Cíle práce musí navazovat na teoretickou část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FD9D569-612F-4A35-A802-DE2B6D08D9D6}"/>
              </a:ext>
            </a:extLst>
          </p:cNvPr>
          <p:cNvSpPr/>
          <p:nvPr/>
        </p:nvSpPr>
        <p:spPr>
          <a:xfrm>
            <a:off x="2318994" y="5015060"/>
            <a:ext cx="7641869" cy="367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Teoretická část vyplývá z názvu práce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91F8F91D-D034-425F-B37F-302A5E137911}"/>
              </a:ext>
            </a:extLst>
          </p:cNvPr>
          <p:cNvSpPr/>
          <p:nvPr/>
        </p:nvSpPr>
        <p:spPr>
          <a:xfrm>
            <a:off x="5976594" y="3600003"/>
            <a:ext cx="45719" cy="152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D0732233-7B4D-4566-9B97-D28C7E99DEA9}"/>
              </a:ext>
            </a:extLst>
          </p:cNvPr>
          <p:cNvSpPr/>
          <p:nvPr/>
        </p:nvSpPr>
        <p:spPr>
          <a:xfrm>
            <a:off x="5953734" y="4213262"/>
            <a:ext cx="68578" cy="156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756BE4E4-1B35-4C95-8BC5-A93775EE4DF1}"/>
              </a:ext>
            </a:extLst>
          </p:cNvPr>
          <p:cNvSpPr/>
          <p:nvPr/>
        </p:nvSpPr>
        <p:spPr>
          <a:xfrm>
            <a:off x="5976593" y="4840570"/>
            <a:ext cx="45719" cy="122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0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CEDF8-A68B-4F5F-AF59-19E4E2AD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 – kvantitativní metoda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AF2C00-3F88-407D-96E3-5CCBE8D1D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 - oslovení, představení se, pokyny a poděkování</a:t>
            </a:r>
          </a:p>
          <a:p>
            <a:r>
              <a:rPr lang="cs-CZ" dirty="0"/>
              <a:t>Filtrační otázky</a:t>
            </a:r>
          </a:p>
          <a:p>
            <a:r>
              <a:rPr lang="cs-CZ" dirty="0"/>
              <a:t>Otázky týkající se hypotéz – operacionalizace položek dotazníku ke stanoveným hypotézám</a:t>
            </a:r>
          </a:p>
          <a:p>
            <a:r>
              <a:rPr lang="cs-CZ" dirty="0"/>
              <a:t>Doplňující otázky</a:t>
            </a:r>
          </a:p>
          <a:p>
            <a:r>
              <a:rPr lang="cs-CZ" dirty="0"/>
              <a:t>Sociodemografická data – otevřené, uzavřené, kategorizované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73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C7FD7-8B3F-4409-B789-8A97F48B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 – postup tvorby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CEBA9C-2903-4B6D-901E-526F6D602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C40A60B-D047-46E1-9394-75462B59FACF}"/>
              </a:ext>
            </a:extLst>
          </p:cNvPr>
          <p:cNvSpPr/>
          <p:nvPr/>
        </p:nvSpPr>
        <p:spPr>
          <a:xfrm>
            <a:off x="2986481" y="2801924"/>
            <a:ext cx="5855515" cy="32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Seznam informací, které má dotazování přinést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82D8D0-C5ED-47FC-95AF-A1F1F3149819}"/>
              </a:ext>
            </a:extLst>
          </p:cNvPr>
          <p:cNvSpPr/>
          <p:nvPr/>
        </p:nvSpPr>
        <p:spPr>
          <a:xfrm>
            <a:off x="2986481" y="3293142"/>
            <a:ext cx="5855515" cy="32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Určení způsobu dotazování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7D7FE18-E468-4DC1-B115-6C992E28D599}"/>
              </a:ext>
            </a:extLst>
          </p:cNvPr>
          <p:cNvSpPr/>
          <p:nvPr/>
        </p:nvSpPr>
        <p:spPr>
          <a:xfrm>
            <a:off x="2986481" y="3784361"/>
            <a:ext cx="5855515" cy="32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Specifikace cílové skupiny respondentů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FADB07B-0E3C-4490-B72C-E59FF8262DF6}"/>
              </a:ext>
            </a:extLst>
          </p:cNvPr>
          <p:cNvSpPr/>
          <p:nvPr/>
        </p:nvSpPr>
        <p:spPr>
          <a:xfrm>
            <a:off x="2986481" y="4275580"/>
            <a:ext cx="5855515" cy="32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Konstrukce otázek ve vazbě na požadované informace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D60230F-C47D-49F4-9F4F-7BF0B6753031}"/>
              </a:ext>
            </a:extLst>
          </p:cNvPr>
          <p:cNvSpPr/>
          <p:nvPr/>
        </p:nvSpPr>
        <p:spPr>
          <a:xfrm>
            <a:off x="2986481" y="4781725"/>
            <a:ext cx="5855515" cy="28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Konstrukce celého dotazníku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4F9FE92-857A-4395-BD92-8483FC68A9E6}"/>
              </a:ext>
            </a:extLst>
          </p:cNvPr>
          <p:cNvSpPr/>
          <p:nvPr/>
        </p:nvSpPr>
        <p:spPr>
          <a:xfrm>
            <a:off x="2986481" y="5243119"/>
            <a:ext cx="5855515" cy="28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Pilotáž</a:t>
            </a:r>
          </a:p>
        </p:txBody>
      </p:sp>
    </p:spTree>
    <p:extLst>
      <p:ext uri="{BB962C8B-B14F-4D97-AF65-F5344CB8AC3E}">
        <p14:creationId xmlns:p14="http://schemas.microsoft.com/office/powerpoint/2010/main" val="3965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7331D-5837-4886-8453-D1BADA5E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 – formulace otázek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2A932E-0CBB-4841-AEF0-D94D37269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funkci v dotazníku otázka má? </a:t>
            </a:r>
          </a:p>
          <a:p>
            <a:r>
              <a:rPr lang="cs-CZ" dirty="0"/>
              <a:t>Jakým způsobem ji položit?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Znění otázek má zásadní význam pro validitu získaných údajů </a:t>
            </a:r>
          </a:p>
        </p:txBody>
      </p:sp>
    </p:spTree>
    <p:extLst>
      <p:ext uri="{BB962C8B-B14F-4D97-AF65-F5344CB8AC3E}">
        <p14:creationId xmlns:p14="http://schemas.microsoft.com/office/powerpoint/2010/main" val="338553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60F89-FA4B-41CB-81C4-D8474939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Likertova</a:t>
            </a:r>
            <a:r>
              <a:rPr lang="cs-CZ" dirty="0"/>
              <a:t> škála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0E1996-515F-4C05-9A93-0C073820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Škálování</a:t>
            </a:r>
            <a:r>
              <a:rPr lang="cs-CZ" dirty="0"/>
              <a:t> je převod objektů na čísla podle určitého pravidla“</a:t>
            </a:r>
          </a:p>
          <a:p>
            <a:r>
              <a:rPr lang="cs-CZ" dirty="0"/>
              <a:t> Prostředek pro „změření nezměřitelného“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Likertovo</a:t>
            </a:r>
            <a:r>
              <a:rPr lang="cs-CZ" dirty="0"/>
              <a:t> </a:t>
            </a:r>
            <a:r>
              <a:rPr lang="cs-CZ" dirty="0" err="1"/>
              <a:t>škálování</a:t>
            </a:r>
            <a:r>
              <a:rPr lang="cs-CZ" dirty="0"/>
              <a:t> je metodou, která je používána pro určení míry stupně souhlasu či nesouhlasu s tvrzením, se kterým jsou respondenti výzkumu konfrontováni. </a:t>
            </a:r>
          </a:p>
        </p:txBody>
      </p:sp>
    </p:spTree>
    <p:extLst>
      <p:ext uri="{BB962C8B-B14F-4D97-AF65-F5344CB8AC3E}">
        <p14:creationId xmlns:p14="http://schemas.microsoft.com/office/powerpoint/2010/main" val="165968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9406B-50C3-4AB6-AB28-CD3D2085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Likertova</a:t>
            </a:r>
            <a:r>
              <a:rPr lang="cs-CZ" dirty="0"/>
              <a:t> škála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755D2D-762F-404E-8BF6-B39F6C629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vybraných položek (námětů) je vhodné vytvořit soubor tvrzení (oznamovacích vět), v němž se střídají kladná a záporná stanoviska. Tato rozmanitost brání respondentovi upadnout do stereotypu při identifikaci s danou problematikou. </a:t>
            </a:r>
          </a:p>
        </p:txBody>
      </p:sp>
    </p:spTree>
    <p:extLst>
      <p:ext uri="{BB962C8B-B14F-4D97-AF65-F5344CB8AC3E}">
        <p14:creationId xmlns:p14="http://schemas.microsoft.com/office/powerpoint/2010/main" val="224396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4AEC4-711F-437E-B04E-9205C641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Likertova</a:t>
            </a:r>
            <a:r>
              <a:rPr lang="cs-CZ" dirty="0"/>
              <a:t> škála -  postoje, názory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2DADEE0-77CE-41FB-845E-97A58AD7A4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009222"/>
              </p:ext>
            </p:extLst>
          </p:nvPr>
        </p:nvGraphicFramePr>
        <p:xfrm>
          <a:off x="914400" y="2638425"/>
          <a:ext cx="945439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585">
                  <a:extLst>
                    <a:ext uri="{9D8B030D-6E8A-4147-A177-3AD203B41FA5}">
                      <a16:colId xmlns:a16="http://schemas.microsoft.com/office/drawing/2014/main" val="2002138325"/>
                    </a:ext>
                  </a:extLst>
                </a:gridCol>
                <a:gridCol w="1560353">
                  <a:extLst>
                    <a:ext uri="{9D8B030D-6E8A-4147-A177-3AD203B41FA5}">
                      <a16:colId xmlns:a16="http://schemas.microsoft.com/office/drawing/2014/main" val="2972159325"/>
                    </a:ext>
                  </a:extLst>
                </a:gridCol>
                <a:gridCol w="1369997">
                  <a:extLst>
                    <a:ext uri="{9D8B030D-6E8A-4147-A177-3AD203B41FA5}">
                      <a16:colId xmlns:a16="http://schemas.microsoft.com/office/drawing/2014/main" val="4183424975"/>
                    </a:ext>
                  </a:extLst>
                </a:gridCol>
                <a:gridCol w="1326099">
                  <a:extLst>
                    <a:ext uri="{9D8B030D-6E8A-4147-A177-3AD203B41FA5}">
                      <a16:colId xmlns:a16="http://schemas.microsoft.com/office/drawing/2014/main" val="3437320083"/>
                    </a:ext>
                  </a:extLst>
                </a:gridCol>
                <a:gridCol w="1305452">
                  <a:extLst>
                    <a:ext uri="{9D8B030D-6E8A-4147-A177-3AD203B41FA5}">
                      <a16:colId xmlns:a16="http://schemas.microsoft.com/office/drawing/2014/main" val="3866883644"/>
                    </a:ext>
                  </a:extLst>
                </a:gridCol>
                <a:gridCol w="1442906">
                  <a:extLst>
                    <a:ext uri="{9D8B030D-6E8A-4147-A177-3AD203B41FA5}">
                      <a16:colId xmlns:a16="http://schemas.microsoft.com/office/drawing/2014/main" val="3303538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Naprosto souhlasím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Spíše souhlasím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Nevím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Spíše nesouhlasím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Naprosto nesouhlasím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5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Lidé z města nerecyklují odpad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4708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C95B29E-9F69-4F61-87B7-55B66AE30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66044"/>
              </p:ext>
            </p:extLst>
          </p:nvPr>
        </p:nvGraphicFramePr>
        <p:xfrm>
          <a:off x="914401" y="3974392"/>
          <a:ext cx="945439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478">
                  <a:extLst>
                    <a:ext uri="{9D8B030D-6E8A-4147-A177-3AD203B41FA5}">
                      <a16:colId xmlns:a16="http://schemas.microsoft.com/office/drawing/2014/main" val="1560117869"/>
                    </a:ext>
                  </a:extLst>
                </a:gridCol>
                <a:gridCol w="1486996">
                  <a:extLst>
                    <a:ext uri="{9D8B030D-6E8A-4147-A177-3AD203B41FA5}">
                      <a16:colId xmlns:a16="http://schemas.microsoft.com/office/drawing/2014/main" val="567180003"/>
                    </a:ext>
                  </a:extLst>
                </a:gridCol>
                <a:gridCol w="1426128">
                  <a:extLst>
                    <a:ext uri="{9D8B030D-6E8A-4147-A177-3AD203B41FA5}">
                      <a16:colId xmlns:a16="http://schemas.microsoft.com/office/drawing/2014/main" val="3001366907"/>
                    </a:ext>
                  </a:extLst>
                </a:gridCol>
                <a:gridCol w="1375795">
                  <a:extLst>
                    <a:ext uri="{9D8B030D-6E8A-4147-A177-3AD203B41FA5}">
                      <a16:colId xmlns:a16="http://schemas.microsoft.com/office/drawing/2014/main" val="1770097157"/>
                    </a:ext>
                  </a:extLst>
                </a:gridCol>
                <a:gridCol w="1224792">
                  <a:extLst>
                    <a:ext uri="{9D8B030D-6E8A-4147-A177-3AD203B41FA5}">
                      <a16:colId xmlns:a16="http://schemas.microsoft.com/office/drawing/2014/main" val="3246370115"/>
                    </a:ext>
                  </a:extLst>
                </a:gridCol>
                <a:gridCol w="1442202">
                  <a:extLst>
                    <a:ext uri="{9D8B030D-6E8A-4147-A177-3AD203B41FA5}">
                      <a16:colId xmlns:a16="http://schemas.microsoft.com/office/drawing/2014/main" val="3884229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Velmi spokojen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Spíše spokojen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Ani spokojen, ani nespokojen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Spíše nespokojen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Velmi nespokojen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Jste spokojeni ve své práci?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36191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1C1FBDD2-FA81-48E8-8085-A9591F63E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956377"/>
              </p:ext>
            </p:extLst>
          </p:nvPr>
        </p:nvGraphicFramePr>
        <p:xfrm>
          <a:off x="914401" y="5638800"/>
          <a:ext cx="945439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200">
                  <a:extLst>
                    <a:ext uri="{9D8B030D-6E8A-4147-A177-3AD203B41FA5}">
                      <a16:colId xmlns:a16="http://schemas.microsoft.com/office/drawing/2014/main" val="2002138325"/>
                    </a:ext>
                  </a:extLst>
                </a:gridCol>
                <a:gridCol w="1467853">
                  <a:extLst>
                    <a:ext uri="{9D8B030D-6E8A-4147-A177-3AD203B41FA5}">
                      <a16:colId xmlns:a16="http://schemas.microsoft.com/office/drawing/2014/main" val="2972159325"/>
                    </a:ext>
                  </a:extLst>
                </a:gridCol>
                <a:gridCol w="1371226">
                  <a:extLst>
                    <a:ext uri="{9D8B030D-6E8A-4147-A177-3AD203B41FA5}">
                      <a16:colId xmlns:a16="http://schemas.microsoft.com/office/drawing/2014/main" val="4183424975"/>
                    </a:ext>
                  </a:extLst>
                </a:gridCol>
                <a:gridCol w="1327289">
                  <a:extLst>
                    <a:ext uri="{9D8B030D-6E8A-4147-A177-3AD203B41FA5}">
                      <a16:colId xmlns:a16="http://schemas.microsoft.com/office/drawing/2014/main" val="3437320083"/>
                    </a:ext>
                  </a:extLst>
                </a:gridCol>
                <a:gridCol w="1306624">
                  <a:extLst>
                    <a:ext uri="{9D8B030D-6E8A-4147-A177-3AD203B41FA5}">
                      <a16:colId xmlns:a16="http://schemas.microsoft.com/office/drawing/2014/main" val="3866883644"/>
                    </a:ext>
                  </a:extLst>
                </a:gridCol>
                <a:gridCol w="1444200">
                  <a:extLst>
                    <a:ext uri="{9D8B030D-6E8A-4147-A177-3AD203B41FA5}">
                      <a16:colId xmlns:a16="http://schemas.microsoft.com/office/drawing/2014/main" val="33035388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Spíše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Nevím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Spíše 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5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Studium Mgr. je důležité pro můj profesní růst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47088"/>
                  </a:ext>
                </a:extLst>
              </a:tr>
            </a:tbl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B7012807-6195-4A28-B69B-55CC73EFF5C5}"/>
              </a:ext>
            </a:extLst>
          </p:cNvPr>
          <p:cNvSpPr/>
          <p:nvPr/>
        </p:nvSpPr>
        <p:spPr>
          <a:xfrm>
            <a:off x="5385732" y="3263317"/>
            <a:ext cx="469784" cy="3103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C56EF-E7D2-45F8-8859-59E9C90E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Likertova</a:t>
            </a:r>
            <a:r>
              <a:rPr lang="cs-CZ" dirty="0"/>
              <a:t> škála - hodnotící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77972C1-1F47-4B81-8358-D90AA7A5B7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150859"/>
              </p:ext>
            </p:extLst>
          </p:nvPr>
        </p:nvGraphicFramePr>
        <p:xfrm>
          <a:off x="1922477" y="2680370"/>
          <a:ext cx="8347045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220">
                  <a:extLst>
                    <a:ext uri="{9D8B030D-6E8A-4147-A177-3AD203B41FA5}">
                      <a16:colId xmlns:a16="http://schemas.microsoft.com/office/drawing/2014/main" val="652877750"/>
                    </a:ext>
                  </a:extLst>
                </a:gridCol>
                <a:gridCol w="1124318">
                  <a:extLst>
                    <a:ext uri="{9D8B030D-6E8A-4147-A177-3AD203B41FA5}">
                      <a16:colId xmlns:a16="http://schemas.microsoft.com/office/drawing/2014/main" val="1258451241"/>
                    </a:ext>
                  </a:extLst>
                </a:gridCol>
                <a:gridCol w="1253286">
                  <a:extLst>
                    <a:ext uri="{9D8B030D-6E8A-4147-A177-3AD203B41FA5}">
                      <a16:colId xmlns:a16="http://schemas.microsoft.com/office/drawing/2014/main" val="1037410970"/>
                    </a:ext>
                  </a:extLst>
                </a:gridCol>
                <a:gridCol w="1079135">
                  <a:extLst>
                    <a:ext uri="{9D8B030D-6E8A-4147-A177-3AD203B41FA5}">
                      <a16:colId xmlns:a16="http://schemas.microsoft.com/office/drawing/2014/main" val="3285045995"/>
                    </a:ext>
                  </a:extLst>
                </a:gridCol>
                <a:gridCol w="1258349">
                  <a:extLst>
                    <a:ext uri="{9D8B030D-6E8A-4147-A177-3AD203B41FA5}">
                      <a16:colId xmlns:a16="http://schemas.microsoft.com/office/drawing/2014/main" val="4247343259"/>
                    </a:ext>
                  </a:extLst>
                </a:gridCol>
                <a:gridCol w="1266737">
                  <a:extLst>
                    <a:ext uri="{9D8B030D-6E8A-4147-A177-3AD203B41FA5}">
                      <a16:colId xmlns:a16="http://schemas.microsoft.com/office/drawing/2014/main" val="3198029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Vynikající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Velmi dobrý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Dobrý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Slabý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Špatný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0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Svůj pracovní výkon hodnotím jako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98334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EF8C1F1E-1F3C-4C3A-A794-5C5529E0C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09784"/>
              </p:ext>
            </p:extLst>
          </p:nvPr>
        </p:nvGraphicFramePr>
        <p:xfrm>
          <a:off x="1922476" y="4157288"/>
          <a:ext cx="834704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220">
                  <a:extLst>
                    <a:ext uri="{9D8B030D-6E8A-4147-A177-3AD203B41FA5}">
                      <a16:colId xmlns:a16="http://schemas.microsoft.com/office/drawing/2014/main" val="652877750"/>
                    </a:ext>
                  </a:extLst>
                </a:gridCol>
                <a:gridCol w="1124318">
                  <a:extLst>
                    <a:ext uri="{9D8B030D-6E8A-4147-A177-3AD203B41FA5}">
                      <a16:colId xmlns:a16="http://schemas.microsoft.com/office/drawing/2014/main" val="1258451241"/>
                    </a:ext>
                  </a:extLst>
                </a:gridCol>
                <a:gridCol w="1253286">
                  <a:extLst>
                    <a:ext uri="{9D8B030D-6E8A-4147-A177-3AD203B41FA5}">
                      <a16:colId xmlns:a16="http://schemas.microsoft.com/office/drawing/2014/main" val="1037410970"/>
                    </a:ext>
                  </a:extLst>
                </a:gridCol>
                <a:gridCol w="1079135">
                  <a:extLst>
                    <a:ext uri="{9D8B030D-6E8A-4147-A177-3AD203B41FA5}">
                      <a16:colId xmlns:a16="http://schemas.microsoft.com/office/drawing/2014/main" val="3285045995"/>
                    </a:ext>
                  </a:extLst>
                </a:gridCol>
                <a:gridCol w="1258349">
                  <a:extLst>
                    <a:ext uri="{9D8B030D-6E8A-4147-A177-3AD203B41FA5}">
                      <a16:colId xmlns:a16="http://schemas.microsoft.com/office/drawing/2014/main" val="4247343259"/>
                    </a:ext>
                  </a:extLst>
                </a:gridCol>
                <a:gridCol w="1266737">
                  <a:extLst>
                    <a:ext uri="{9D8B030D-6E8A-4147-A177-3AD203B41FA5}">
                      <a16:colId xmlns:a16="http://schemas.microsoft.com/office/drawing/2014/main" val="3198029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– nejlepší, 5 - nejhorší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0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Spokojenost s ošetřovatelskou péči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98334"/>
                  </a:ext>
                </a:extLst>
              </a:tr>
            </a:tbl>
          </a:graphicData>
        </a:graphic>
      </p:graphicFrame>
      <p:sp>
        <p:nvSpPr>
          <p:cNvPr id="9" name="Ovál 8">
            <a:extLst>
              <a:ext uri="{FF2B5EF4-FFF2-40B4-BE49-F238E27FC236}">
                <a16:creationId xmlns:a16="http://schemas.microsoft.com/office/drawing/2014/main" id="{790F79CB-2FA0-479A-9A9C-4B208161E84E}"/>
              </a:ext>
            </a:extLst>
          </p:cNvPr>
          <p:cNvSpPr/>
          <p:nvPr/>
        </p:nvSpPr>
        <p:spPr>
          <a:xfrm>
            <a:off x="4622334" y="3087149"/>
            <a:ext cx="411060" cy="34185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8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9563D-CFC7-4ACD-B194-39E14128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Likertova</a:t>
            </a:r>
            <a:r>
              <a:rPr lang="cs-CZ" dirty="0"/>
              <a:t> škála - zvyklosti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6F50E3D-8032-4D2C-9E2F-E987A06E0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026168"/>
              </p:ext>
            </p:extLst>
          </p:nvPr>
        </p:nvGraphicFramePr>
        <p:xfrm>
          <a:off x="956344" y="2638425"/>
          <a:ext cx="1049463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930">
                  <a:extLst>
                    <a:ext uri="{9D8B030D-6E8A-4147-A177-3AD203B41FA5}">
                      <a16:colId xmlns:a16="http://schemas.microsoft.com/office/drawing/2014/main" val="1560117869"/>
                    </a:ext>
                  </a:extLst>
                </a:gridCol>
                <a:gridCol w="1173014">
                  <a:extLst>
                    <a:ext uri="{9D8B030D-6E8A-4147-A177-3AD203B41FA5}">
                      <a16:colId xmlns:a16="http://schemas.microsoft.com/office/drawing/2014/main" val="567180003"/>
                    </a:ext>
                  </a:extLst>
                </a:gridCol>
                <a:gridCol w="1585519">
                  <a:extLst>
                    <a:ext uri="{9D8B030D-6E8A-4147-A177-3AD203B41FA5}">
                      <a16:colId xmlns:a16="http://schemas.microsoft.com/office/drawing/2014/main" val="3001366907"/>
                    </a:ext>
                  </a:extLst>
                </a:gridCol>
                <a:gridCol w="1585519">
                  <a:extLst>
                    <a:ext uri="{9D8B030D-6E8A-4147-A177-3AD203B41FA5}">
                      <a16:colId xmlns:a16="http://schemas.microsoft.com/office/drawing/2014/main" val="1770097157"/>
                    </a:ext>
                  </a:extLst>
                </a:gridCol>
                <a:gridCol w="1367406">
                  <a:extLst>
                    <a:ext uri="{9D8B030D-6E8A-4147-A177-3AD203B41FA5}">
                      <a16:colId xmlns:a16="http://schemas.microsoft.com/office/drawing/2014/main" val="3246370115"/>
                    </a:ext>
                  </a:extLst>
                </a:gridCol>
                <a:gridCol w="1493242">
                  <a:extLst>
                    <a:ext uri="{9D8B030D-6E8A-4147-A177-3AD203B41FA5}">
                      <a16:colId xmlns:a16="http://schemas.microsoft.com/office/drawing/2014/main" val="3884229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Ano vždy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Většinou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Jen někdy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Zřídka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Nikdy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Ovlivňuje monitorace </a:t>
                      </a:r>
                      <a:r>
                        <a:rPr lang="cs-CZ" sz="1600" dirty="0" err="1"/>
                        <a:t>hemodynamiky</a:t>
                      </a:r>
                      <a:r>
                        <a:rPr lang="cs-CZ" sz="1600" dirty="0"/>
                        <a:t> vaši ošetřovatelskou péči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36191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0A03CFE-BD31-4559-95B0-B00CAC3E6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62376"/>
              </p:ext>
            </p:extLst>
          </p:nvPr>
        </p:nvGraphicFramePr>
        <p:xfrm>
          <a:off x="922452" y="4190388"/>
          <a:ext cx="1049463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930">
                  <a:extLst>
                    <a:ext uri="{9D8B030D-6E8A-4147-A177-3AD203B41FA5}">
                      <a16:colId xmlns:a16="http://schemas.microsoft.com/office/drawing/2014/main" val="652877750"/>
                    </a:ext>
                  </a:extLst>
                </a:gridCol>
                <a:gridCol w="1173014">
                  <a:extLst>
                    <a:ext uri="{9D8B030D-6E8A-4147-A177-3AD203B41FA5}">
                      <a16:colId xmlns:a16="http://schemas.microsoft.com/office/drawing/2014/main" val="1258451241"/>
                    </a:ext>
                  </a:extLst>
                </a:gridCol>
                <a:gridCol w="1585519">
                  <a:extLst>
                    <a:ext uri="{9D8B030D-6E8A-4147-A177-3AD203B41FA5}">
                      <a16:colId xmlns:a16="http://schemas.microsoft.com/office/drawing/2014/main" val="1037410970"/>
                    </a:ext>
                  </a:extLst>
                </a:gridCol>
                <a:gridCol w="1585519">
                  <a:extLst>
                    <a:ext uri="{9D8B030D-6E8A-4147-A177-3AD203B41FA5}">
                      <a16:colId xmlns:a16="http://schemas.microsoft.com/office/drawing/2014/main" val="3285045995"/>
                    </a:ext>
                  </a:extLst>
                </a:gridCol>
                <a:gridCol w="1367406">
                  <a:extLst>
                    <a:ext uri="{9D8B030D-6E8A-4147-A177-3AD203B41FA5}">
                      <a16:colId xmlns:a16="http://schemas.microsoft.com/office/drawing/2014/main" val="4247343259"/>
                    </a:ext>
                  </a:extLst>
                </a:gridCol>
                <a:gridCol w="1493242">
                  <a:extLst>
                    <a:ext uri="{9D8B030D-6E8A-4147-A177-3AD203B41FA5}">
                      <a16:colId xmlns:a16="http://schemas.microsoft.com/office/drawing/2014/main" val="3198029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Ano vždy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Většinou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Nevím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Zřídka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Nikdy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0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Ovlivňuje monitorace </a:t>
                      </a:r>
                      <a:r>
                        <a:rPr lang="cs-CZ" sz="1600" dirty="0" err="1"/>
                        <a:t>hemodynamiky</a:t>
                      </a:r>
                      <a:r>
                        <a:rPr lang="cs-CZ" sz="1600" dirty="0"/>
                        <a:t> vaši ošetřovatelskou péči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98334"/>
                  </a:ext>
                </a:extLst>
              </a:tr>
            </a:tbl>
          </a:graphicData>
        </a:graphic>
      </p:graphicFrame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00C7AC5-66E8-4F42-B513-CA749B16A65C}"/>
              </a:ext>
            </a:extLst>
          </p:cNvPr>
          <p:cNvCxnSpPr/>
          <p:nvPr/>
        </p:nvCxnSpPr>
        <p:spPr>
          <a:xfrm>
            <a:off x="6895750" y="4051883"/>
            <a:ext cx="1661021" cy="122479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0CB9569-2294-47B7-82B1-408AC11B7D0E}"/>
              </a:ext>
            </a:extLst>
          </p:cNvPr>
          <p:cNvCxnSpPr>
            <a:cxnSpLocks/>
          </p:cNvCxnSpPr>
          <p:nvPr/>
        </p:nvCxnSpPr>
        <p:spPr>
          <a:xfrm flipV="1">
            <a:off x="7021585" y="4051884"/>
            <a:ext cx="1384184" cy="12919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10483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459</TotalTime>
  <Words>670</Words>
  <Application>Microsoft Office PowerPoint</Application>
  <PresentationFormat>Širokoúhlá obrazovka</PresentationFormat>
  <Paragraphs>157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Balík</vt:lpstr>
      <vt:lpstr>Výzkumný nástroj vlastní konstrukce</vt:lpstr>
      <vt:lpstr>Dotazník – kvantitativní metoda</vt:lpstr>
      <vt:lpstr>Dotazník – postup tvorby</vt:lpstr>
      <vt:lpstr>Dotazník – formulace otázek</vt:lpstr>
      <vt:lpstr>Likertova škála</vt:lpstr>
      <vt:lpstr>Likertova škála</vt:lpstr>
      <vt:lpstr>Likertova škála -  postoje, názory</vt:lpstr>
      <vt:lpstr>Likertova škála - hodnotící</vt:lpstr>
      <vt:lpstr>Likertova škála - zvyklosti</vt:lpstr>
      <vt:lpstr>Vědomostní otázky</vt:lpstr>
      <vt:lpstr>Vědomostní otázky</vt:lpstr>
      <vt:lpstr>Kontrola po sestavení dotazníku</vt:lpstr>
      <vt:lpstr>Distribuce dotazníků</vt:lpstr>
      <vt:lpstr>Záznamový arch – kvantitativní metoda</vt:lpstr>
      <vt:lpstr>Prezentace aplikace PowerPoint</vt:lpstr>
      <vt:lpstr>Prezentace aplikace PowerPoint</vt:lpstr>
      <vt:lpstr>Prezentace aplikace PowerPoint</vt:lpstr>
      <vt:lpstr>Prezentace aplikace PowerPoint</vt:lpstr>
      <vt:lpstr>Operacionalizace položek výzkumného nástroje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Výzkumný nástroj vlastní konstrukce</dc:title>
  <dc:creator>Simona Saibertová</dc:creator>
  <cp:lastModifiedBy>Simona Saibertová</cp:lastModifiedBy>
  <cp:revision>24</cp:revision>
  <dcterms:created xsi:type="dcterms:W3CDTF">2020-02-11T08:36:49Z</dcterms:created>
  <dcterms:modified xsi:type="dcterms:W3CDTF">2020-09-30T13:26:16Z</dcterms:modified>
</cp:coreProperties>
</file>