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88" r:id="rId1"/>
  </p:sldMasterIdLst>
  <p:notesMasterIdLst>
    <p:notesMasterId r:id="rId100"/>
  </p:notesMasterIdLst>
  <p:sldIdLst>
    <p:sldId id="260" r:id="rId2"/>
    <p:sldId id="257" r:id="rId3"/>
    <p:sldId id="258" r:id="rId4"/>
    <p:sldId id="259" r:id="rId5"/>
    <p:sldId id="261" r:id="rId6"/>
    <p:sldId id="301" r:id="rId7"/>
    <p:sldId id="262" r:id="rId8"/>
    <p:sldId id="263" r:id="rId9"/>
    <p:sldId id="265" r:id="rId10"/>
    <p:sldId id="264" r:id="rId11"/>
    <p:sldId id="291" r:id="rId12"/>
    <p:sldId id="292" r:id="rId13"/>
    <p:sldId id="296" r:id="rId14"/>
    <p:sldId id="266" r:id="rId15"/>
    <p:sldId id="267" r:id="rId16"/>
    <p:sldId id="268" r:id="rId17"/>
    <p:sldId id="297" r:id="rId18"/>
    <p:sldId id="269" r:id="rId19"/>
    <p:sldId id="293" r:id="rId20"/>
    <p:sldId id="270" r:id="rId21"/>
    <p:sldId id="288" r:id="rId22"/>
    <p:sldId id="289" r:id="rId23"/>
    <p:sldId id="298" r:id="rId24"/>
    <p:sldId id="272" r:id="rId25"/>
    <p:sldId id="271" r:id="rId26"/>
    <p:sldId id="295" r:id="rId27"/>
    <p:sldId id="294" r:id="rId28"/>
    <p:sldId id="273" r:id="rId29"/>
    <p:sldId id="299" r:id="rId30"/>
    <p:sldId id="274" r:id="rId31"/>
    <p:sldId id="275" r:id="rId32"/>
    <p:sldId id="276" r:id="rId33"/>
    <p:sldId id="300" r:id="rId34"/>
    <p:sldId id="277" r:id="rId35"/>
    <p:sldId id="278" r:id="rId36"/>
    <p:sldId id="279" r:id="rId37"/>
    <p:sldId id="302" r:id="rId38"/>
    <p:sldId id="280" r:id="rId39"/>
    <p:sldId id="303" r:id="rId40"/>
    <p:sldId id="281" r:id="rId41"/>
    <p:sldId id="282" r:id="rId42"/>
    <p:sldId id="283" r:id="rId43"/>
    <p:sldId id="304" r:id="rId44"/>
    <p:sldId id="284" r:id="rId45"/>
    <p:sldId id="285" r:id="rId46"/>
    <p:sldId id="313" r:id="rId47"/>
    <p:sldId id="332" r:id="rId48"/>
    <p:sldId id="312" r:id="rId49"/>
    <p:sldId id="314" r:id="rId50"/>
    <p:sldId id="315" r:id="rId51"/>
    <p:sldId id="311" r:id="rId52"/>
    <p:sldId id="310" r:id="rId53"/>
    <p:sldId id="309" r:id="rId54"/>
    <p:sldId id="307" r:id="rId55"/>
    <p:sldId id="308" r:id="rId56"/>
    <p:sldId id="306" r:id="rId57"/>
    <p:sldId id="325" r:id="rId58"/>
    <p:sldId id="324" r:id="rId59"/>
    <p:sldId id="323" r:id="rId60"/>
    <p:sldId id="322" r:id="rId61"/>
    <p:sldId id="321" r:id="rId62"/>
    <p:sldId id="320" r:id="rId63"/>
    <p:sldId id="319" r:id="rId64"/>
    <p:sldId id="305" r:id="rId65"/>
    <p:sldId id="316" r:id="rId66"/>
    <p:sldId id="331" r:id="rId67"/>
    <p:sldId id="318" r:id="rId68"/>
    <p:sldId id="330" r:id="rId69"/>
    <p:sldId id="317" r:id="rId70"/>
    <p:sldId id="329" r:id="rId71"/>
    <p:sldId id="328" r:id="rId72"/>
    <p:sldId id="327" r:id="rId73"/>
    <p:sldId id="340" r:id="rId74"/>
    <p:sldId id="326" r:id="rId75"/>
    <p:sldId id="338" r:id="rId76"/>
    <p:sldId id="337" r:id="rId77"/>
    <p:sldId id="336" r:id="rId78"/>
    <p:sldId id="335" r:id="rId79"/>
    <p:sldId id="334" r:id="rId80"/>
    <p:sldId id="339" r:id="rId81"/>
    <p:sldId id="333" r:id="rId82"/>
    <p:sldId id="341" r:id="rId83"/>
    <p:sldId id="346" r:id="rId84"/>
    <p:sldId id="345" r:id="rId85"/>
    <p:sldId id="344" r:id="rId86"/>
    <p:sldId id="343" r:id="rId87"/>
    <p:sldId id="342" r:id="rId88"/>
    <p:sldId id="347" r:id="rId89"/>
    <p:sldId id="348" r:id="rId90"/>
    <p:sldId id="354" r:id="rId91"/>
    <p:sldId id="349" r:id="rId92"/>
    <p:sldId id="353" r:id="rId93"/>
    <p:sldId id="352" r:id="rId94"/>
    <p:sldId id="351" r:id="rId95"/>
    <p:sldId id="350" r:id="rId96"/>
    <p:sldId id="286" r:id="rId97"/>
    <p:sldId id="355" r:id="rId98"/>
    <p:sldId id="287" r:id="rId9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4A45FBD5-3EC3-4B6B-B1CD-41D976CB2418}">
          <p14:sldIdLst>
            <p14:sldId id="260"/>
            <p14:sldId id="257"/>
            <p14:sldId id="258"/>
            <p14:sldId id="259"/>
            <p14:sldId id="261"/>
            <p14:sldId id="301"/>
            <p14:sldId id="262"/>
            <p14:sldId id="263"/>
            <p14:sldId id="265"/>
            <p14:sldId id="264"/>
            <p14:sldId id="291"/>
            <p14:sldId id="292"/>
            <p14:sldId id="296"/>
            <p14:sldId id="266"/>
            <p14:sldId id="267"/>
            <p14:sldId id="268"/>
            <p14:sldId id="297"/>
            <p14:sldId id="269"/>
            <p14:sldId id="293"/>
            <p14:sldId id="270"/>
            <p14:sldId id="288"/>
            <p14:sldId id="289"/>
            <p14:sldId id="298"/>
            <p14:sldId id="272"/>
            <p14:sldId id="271"/>
            <p14:sldId id="295"/>
            <p14:sldId id="294"/>
            <p14:sldId id="273"/>
            <p14:sldId id="299"/>
            <p14:sldId id="274"/>
            <p14:sldId id="275"/>
            <p14:sldId id="276"/>
            <p14:sldId id="300"/>
            <p14:sldId id="277"/>
            <p14:sldId id="278"/>
            <p14:sldId id="279"/>
            <p14:sldId id="302"/>
            <p14:sldId id="280"/>
            <p14:sldId id="303"/>
            <p14:sldId id="281"/>
            <p14:sldId id="282"/>
            <p14:sldId id="283"/>
            <p14:sldId id="304"/>
            <p14:sldId id="284"/>
            <p14:sldId id="285"/>
            <p14:sldId id="313"/>
            <p14:sldId id="332"/>
            <p14:sldId id="312"/>
            <p14:sldId id="314"/>
            <p14:sldId id="315"/>
            <p14:sldId id="311"/>
            <p14:sldId id="310"/>
            <p14:sldId id="309"/>
            <p14:sldId id="307"/>
            <p14:sldId id="308"/>
            <p14:sldId id="306"/>
            <p14:sldId id="325"/>
            <p14:sldId id="324"/>
            <p14:sldId id="323"/>
            <p14:sldId id="322"/>
            <p14:sldId id="321"/>
            <p14:sldId id="320"/>
            <p14:sldId id="319"/>
            <p14:sldId id="305"/>
            <p14:sldId id="316"/>
            <p14:sldId id="331"/>
            <p14:sldId id="318"/>
            <p14:sldId id="330"/>
            <p14:sldId id="317"/>
            <p14:sldId id="329"/>
            <p14:sldId id="328"/>
            <p14:sldId id="327"/>
            <p14:sldId id="340"/>
            <p14:sldId id="326"/>
            <p14:sldId id="338"/>
            <p14:sldId id="337"/>
            <p14:sldId id="336"/>
            <p14:sldId id="335"/>
            <p14:sldId id="334"/>
            <p14:sldId id="339"/>
            <p14:sldId id="333"/>
            <p14:sldId id="341"/>
            <p14:sldId id="346"/>
            <p14:sldId id="345"/>
            <p14:sldId id="344"/>
            <p14:sldId id="343"/>
            <p14:sldId id="342"/>
            <p14:sldId id="347"/>
            <p14:sldId id="348"/>
            <p14:sldId id="354"/>
            <p14:sldId id="349"/>
            <p14:sldId id="353"/>
            <p14:sldId id="352"/>
            <p14:sldId id="351"/>
            <p14:sldId id="350"/>
            <p14:sldId id="286"/>
            <p14:sldId id="355"/>
            <p14:sldId id="28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99" autoAdjust="0"/>
    <p:restoredTop sz="94660"/>
  </p:normalViewPr>
  <p:slideViewPr>
    <p:cSldViewPr>
      <p:cViewPr varScale="1">
        <p:scale>
          <a:sx n="65" d="100"/>
          <a:sy n="65" d="100"/>
        </p:scale>
        <p:origin x="1340" y="5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viewProps" Target="viewProp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109489-2BDF-4E18-BD7E-F170A55C1951}" type="datetimeFigureOut">
              <a:rPr lang="en-GB" smtClean="0"/>
              <a:t>30/11/2020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C33D0F-4210-495A-829B-21DE2F80B27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48382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C33D0F-4210-495A-829B-21DE2F80B271}" type="slidenum">
              <a:rPr lang="en-GB" smtClean="0"/>
              <a:t>87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20027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15400-540B-4083-9717-E4E2F4646207}" type="datetimeFigureOut">
              <a:rPr lang="en-GB" smtClean="0"/>
              <a:t>30/11/2020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E33F2-6FA9-4A6C-B0B4-13D1CF020E1F}" type="slidenum">
              <a:rPr lang="en-GB" smtClean="0"/>
              <a:t>‹#›</a:t>
            </a:fld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15400-540B-4083-9717-E4E2F4646207}" type="datetimeFigureOut">
              <a:rPr lang="en-GB" smtClean="0"/>
              <a:t>30/11/2020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E33F2-6FA9-4A6C-B0B4-13D1CF020E1F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15400-540B-4083-9717-E4E2F4646207}" type="datetimeFigureOut">
              <a:rPr lang="en-GB" smtClean="0"/>
              <a:t>30/11/2020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E33F2-6FA9-4A6C-B0B4-13D1CF020E1F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15400-540B-4083-9717-E4E2F4646207}" type="datetimeFigureOut">
              <a:rPr lang="en-GB" smtClean="0"/>
              <a:t>30/11/2020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E33F2-6FA9-4A6C-B0B4-13D1CF020E1F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15400-540B-4083-9717-E4E2F4646207}" type="datetimeFigureOut">
              <a:rPr lang="en-GB" smtClean="0"/>
              <a:t>30/11/2020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E33F2-6FA9-4A6C-B0B4-13D1CF020E1F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15400-540B-4083-9717-E4E2F4646207}" type="datetimeFigureOut">
              <a:rPr lang="en-GB" smtClean="0"/>
              <a:t>30/11/2020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E33F2-6FA9-4A6C-B0B4-13D1CF020E1F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15400-540B-4083-9717-E4E2F4646207}" type="datetimeFigureOut">
              <a:rPr lang="en-GB" smtClean="0"/>
              <a:t>30/11/2020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E33F2-6FA9-4A6C-B0B4-13D1CF020E1F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15400-540B-4083-9717-E4E2F4646207}" type="datetimeFigureOut">
              <a:rPr lang="en-GB" smtClean="0"/>
              <a:t>30/11/2020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E33F2-6FA9-4A6C-B0B4-13D1CF020E1F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15400-540B-4083-9717-E4E2F4646207}" type="datetimeFigureOut">
              <a:rPr lang="en-GB" smtClean="0"/>
              <a:t>30/11/2020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E33F2-6FA9-4A6C-B0B4-13D1CF020E1F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15400-540B-4083-9717-E4E2F4646207}" type="datetimeFigureOut">
              <a:rPr lang="en-GB" smtClean="0"/>
              <a:t>30/11/2020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E33F2-6FA9-4A6C-B0B4-13D1CF020E1F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15400-540B-4083-9717-E4E2F4646207}" type="datetimeFigureOut">
              <a:rPr lang="en-GB" smtClean="0"/>
              <a:t>30/11/2020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E33F2-6FA9-4A6C-B0B4-13D1CF020E1F}" type="slidenum">
              <a:rPr lang="en-GB" smtClean="0"/>
              <a:t>‹#›</a:t>
            </a:fld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A515400-540B-4083-9717-E4E2F4646207}" type="datetimeFigureOut">
              <a:rPr lang="en-GB" smtClean="0"/>
              <a:t>30/11/2020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74E33F2-6FA9-4A6C-B0B4-13D1CF020E1F}" type="slidenum">
              <a:rPr lang="en-GB" smtClean="0"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  <p:sldLayoutId id="2147483894" r:id="rId6"/>
    <p:sldLayoutId id="2147483895" r:id="rId7"/>
    <p:sldLayoutId id="2147483896" r:id="rId8"/>
    <p:sldLayoutId id="2147483897" r:id="rId9"/>
    <p:sldLayoutId id="2147483898" r:id="rId10"/>
    <p:sldLayoutId id="2147483899" r:id="rId11"/>
  </p:sldLayoutIdLst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gif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gif"/><Relationship Id="rId2" Type="http://schemas.openxmlformats.org/officeDocument/2006/relationships/image" Target="../media/image53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gif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jpe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gif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gif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gif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jpe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jpe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2.jpeg"/><Relationship Id="rId4" Type="http://schemas.openxmlformats.org/officeDocument/2006/relationships/image" Target="../media/image101.pn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gif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gif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2.jpeg"/><Relationship Id="rId4" Type="http://schemas.openxmlformats.org/officeDocument/2006/relationships/image" Target="../media/image121.png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44083" y="5949280"/>
            <a:ext cx="4927788" cy="908720"/>
          </a:xfrm>
        </p:spPr>
        <p:txBody>
          <a:bodyPr/>
          <a:lstStyle/>
          <a:p>
            <a:pPr marL="0" indent="0">
              <a:buNone/>
            </a:pPr>
            <a:r>
              <a:rPr lang="sk-SK" sz="2400" dirty="0">
                <a:solidFill>
                  <a:schemeClr val="tx1"/>
                </a:solidFill>
              </a:rPr>
              <a:t>Lukáč Jakub – KÚCH FN Brno</a:t>
            </a:r>
            <a:endParaRPr lang="en-GB" sz="2400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-194073" y="0"/>
            <a:ext cx="9361040" cy="1152128"/>
          </a:xfrm>
        </p:spPr>
        <p:txBody>
          <a:bodyPr>
            <a:noAutofit/>
          </a:bodyPr>
          <a:lstStyle/>
          <a:p>
            <a:pPr marL="45720" indent="0">
              <a:buNone/>
            </a:pPr>
            <a:r>
              <a:rPr lang="sk-SK" sz="4000" u="sng" dirty="0">
                <a:latin typeface="Arial Black" pitchFamily="34" charset="0"/>
              </a:rPr>
              <a:t> Traumatologie dolních končetin</a:t>
            </a:r>
            <a:endParaRPr lang="en-GB" sz="4000" u="sng" dirty="0">
              <a:latin typeface="Arial Black" pitchFamily="34" charset="0"/>
            </a:endParaRPr>
          </a:p>
        </p:txBody>
      </p:sp>
      <p:pic>
        <p:nvPicPr>
          <p:cNvPr id="1026" name="Picture 2" descr="C:\Users\Kubenstein\Desktop\Picture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83060"/>
            <a:ext cx="3972240" cy="496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Kubenstein\Downloads\Acidobaza, homeostaza,JIP\s135397403392331572_p130_i22_w640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1340768"/>
            <a:ext cx="5131590" cy="439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67443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170" name="Picture 2" descr="C:\Users\Kubenstein\Desktop\1a3601db5c3bceafa1bfa97273acf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25274"/>
            <a:ext cx="8208000" cy="6719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49622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26" name="Picture 2" descr="C:\Users\Kubenstein\Desktop\47yoMcentralhip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188640"/>
            <a:ext cx="9001125" cy="6429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48385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2050" name="Picture 2" descr="C:\Users\Kubenstein\Desktop\KOKO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692696"/>
            <a:ext cx="6767941" cy="5075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08476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8194" name="Picture 2" descr="C:\Users\Kubenstein\Desktop\nejmicm1313857_f1 (1)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7240"/>
            <a:ext cx="8424936" cy="6840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02215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286" y="6813376"/>
            <a:ext cx="8784976" cy="1656184"/>
          </a:xfrm>
        </p:spPr>
        <p:txBody>
          <a:bodyPr/>
          <a:lstStyle/>
          <a:p>
            <a:pPr marL="0" indent="0">
              <a:buNone/>
            </a:pP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0" y="0"/>
            <a:ext cx="9144000" cy="6741368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sk-SK" sz="3200" b="1" u="sng" dirty="0"/>
              <a:t>Diagnostika: </a:t>
            </a:r>
          </a:p>
          <a:p>
            <a:pPr marL="45720" indent="0">
              <a:buNone/>
            </a:pPr>
            <a:r>
              <a:rPr lang="sk-SK" sz="2800" b="1" dirty="0"/>
              <a:t>-</a:t>
            </a:r>
            <a:r>
              <a:rPr lang="sk-SK" sz="2000" b="1" dirty="0"/>
              <a:t>mechanizmus úrazu, klinické vyšetření /klin.obraz/., zobrazovací metody, (neurol. vyšetření)</a:t>
            </a:r>
          </a:p>
          <a:p>
            <a:pPr>
              <a:buFontTx/>
              <a:buChar char="-"/>
            </a:pPr>
            <a:r>
              <a:rPr lang="sk-SK" sz="2000" b="1" dirty="0"/>
              <a:t>zkrácení DK, intrarotace, addukce, bolestivost kyčle</a:t>
            </a:r>
          </a:p>
          <a:p>
            <a:pPr lvl="8">
              <a:buFontTx/>
              <a:buChar char="-"/>
            </a:pPr>
            <a:r>
              <a:rPr lang="sk-SK" sz="1200" b="1" dirty="0"/>
              <a:t>                              -10-20%  s poraněním n. Ischiadicus</a:t>
            </a:r>
          </a:p>
          <a:p>
            <a:pPr lvl="8">
              <a:buFontTx/>
              <a:buChar char="-"/>
            </a:pPr>
            <a:r>
              <a:rPr lang="sk-SK" sz="1200" b="1" dirty="0"/>
              <a:t>                              - při přední luxaci – zkrácení, extrarotace, abdukce</a:t>
            </a:r>
          </a:p>
          <a:p>
            <a:pPr>
              <a:buFontTx/>
              <a:buChar char="-"/>
            </a:pPr>
            <a:endParaRPr lang="sk-SK" sz="2000" b="1" dirty="0"/>
          </a:p>
          <a:p>
            <a:pPr>
              <a:buFontTx/>
              <a:buChar char="-"/>
            </a:pPr>
            <a:endParaRPr lang="sk-SK" sz="2000" b="1" dirty="0"/>
          </a:p>
          <a:p>
            <a:pPr>
              <a:buFontTx/>
              <a:buChar char="-"/>
            </a:pPr>
            <a:endParaRPr lang="sk-SK" sz="2000" b="1" dirty="0"/>
          </a:p>
          <a:p>
            <a:pPr>
              <a:buFontTx/>
              <a:buChar char="-"/>
            </a:pPr>
            <a:endParaRPr lang="sk-SK" sz="2000" b="1" dirty="0"/>
          </a:p>
          <a:p>
            <a:pPr>
              <a:buFontTx/>
              <a:buChar char="-"/>
            </a:pPr>
            <a:endParaRPr lang="sk-SK" sz="2000" b="1" dirty="0"/>
          </a:p>
          <a:p>
            <a:pPr marL="45720" indent="0">
              <a:buNone/>
            </a:pPr>
            <a:endParaRPr lang="sk-SK" sz="1800" b="1" dirty="0"/>
          </a:p>
          <a:p>
            <a:pPr marL="45720" indent="0">
              <a:buNone/>
            </a:pPr>
            <a:r>
              <a:rPr lang="sk-SK" sz="1800" b="1" u="sng" dirty="0"/>
              <a:t>RTG projekce: AP, outlet/inlet projekce, Judet </a:t>
            </a:r>
          </a:p>
          <a:p>
            <a:pPr marL="45720" indent="0">
              <a:buNone/>
            </a:pPr>
            <a:r>
              <a:rPr lang="sk-SK" sz="1600" b="1" dirty="0"/>
              <a:t>Judet  - ilická projekce – 45° náklon zdravou stranou  - zadní sloupec a přední okraj acetabula</a:t>
            </a:r>
          </a:p>
          <a:p>
            <a:pPr>
              <a:buFontTx/>
              <a:buChar char="-"/>
            </a:pPr>
            <a:r>
              <a:rPr lang="sk-SK" sz="1600" b="1" dirty="0"/>
              <a:t>obturátorová projekce – 45° náklon poraněnou stranou  - přední sloupec a zadní okraj acetabula</a:t>
            </a:r>
          </a:p>
          <a:p>
            <a:pPr marL="45720" indent="0">
              <a:buNone/>
            </a:pPr>
            <a:r>
              <a:rPr lang="sk-SK" sz="1600" b="1" u="sng" dirty="0"/>
              <a:t>CT vyšetření</a:t>
            </a:r>
            <a:endParaRPr lang="en-GB" sz="1600" b="1" u="sng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0" y="1844824"/>
            <a:ext cx="3764489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23885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-396552" y="731520"/>
            <a:ext cx="10297144" cy="5361776"/>
          </a:xfrm>
        </p:spPr>
        <p:txBody>
          <a:bodyPr/>
          <a:lstStyle/>
          <a:p>
            <a:pPr marL="2404872" lvl="8" indent="0">
              <a:buNone/>
            </a:pPr>
            <a:r>
              <a:rPr lang="sk-SK" dirty="0"/>
              <a:t>                                      Judet (ilická projekce)</a:t>
            </a:r>
          </a:p>
          <a:p>
            <a:pPr marL="2404872" lvl="8" indent="0">
              <a:buNone/>
            </a:pPr>
            <a:endParaRPr lang="sk-SK" dirty="0"/>
          </a:p>
          <a:p>
            <a:pPr marL="2404872" lvl="8" indent="0">
              <a:buNone/>
            </a:pPr>
            <a:endParaRPr lang="sk-SK" dirty="0"/>
          </a:p>
          <a:p>
            <a:pPr marL="2404872" lvl="8" indent="0">
              <a:buNone/>
            </a:pPr>
            <a:endParaRPr lang="sk-SK" dirty="0"/>
          </a:p>
          <a:p>
            <a:pPr marL="2404872" lvl="8" indent="0">
              <a:buNone/>
            </a:pPr>
            <a:endParaRPr lang="sk-SK" dirty="0"/>
          </a:p>
          <a:p>
            <a:pPr marL="2404872" lvl="8" indent="0">
              <a:buNone/>
            </a:pPr>
            <a:endParaRPr lang="sk-SK" dirty="0"/>
          </a:p>
          <a:p>
            <a:pPr marL="2404872" lvl="8" indent="0">
              <a:buNone/>
            </a:pPr>
            <a:endParaRPr lang="sk-SK" dirty="0"/>
          </a:p>
          <a:p>
            <a:pPr marL="2404872" lvl="8" indent="0">
              <a:buNone/>
            </a:pPr>
            <a:endParaRPr lang="sk-SK" dirty="0"/>
          </a:p>
          <a:p>
            <a:pPr marL="2404872" lvl="8" indent="0">
              <a:buNone/>
            </a:pPr>
            <a:endParaRPr lang="sk-SK" dirty="0"/>
          </a:p>
          <a:p>
            <a:pPr marL="2404872" lvl="8" indent="0">
              <a:buNone/>
            </a:pPr>
            <a:endParaRPr lang="sk-SK" dirty="0"/>
          </a:p>
          <a:p>
            <a:pPr marL="2404872" lvl="8" indent="0">
              <a:buNone/>
            </a:pPr>
            <a:endParaRPr lang="sk-SK" dirty="0"/>
          </a:p>
          <a:p>
            <a:pPr marL="2404872" lvl="8" indent="0">
              <a:buNone/>
            </a:pPr>
            <a:r>
              <a:rPr lang="sk-SK" dirty="0"/>
              <a:t>Judet (obturatorová projekce)</a:t>
            </a:r>
          </a:p>
          <a:p>
            <a:pPr marL="2404872" lvl="8" indent="0">
              <a:buNone/>
            </a:pPr>
            <a:endParaRPr lang="sk-SK" dirty="0"/>
          </a:p>
          <a:p>
            <a:pPr marL="2404872" lvl="8" indent="0">
              <a:buNone/>
            </a:pPr>
            <a:endParaRPr lang="en-GB" dirty="0"/>
          </a:p>
        </p:txBody>
      </p:sp>
      <p:pic>
        <p:nvPicPr>
          <p:cNvPr id="9218" name="Picture 2" descr="C:\Users\Kubenstein\Desktop\75dac3ffe4b2fbe22884c4590bb82d9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641"/>
            <a:ext cx="3851920" cy="3740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Kubenstein\Desktop\cd50a0bbec87dcd230b1135e4641e51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636912"/>
            <a:ext cx="4321944" cy="4117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59209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242" name="Picture 2" descr="C:\Users\Kubenstein\Desktop\61_N19_i025_54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191"/>
            <a:ext cx="5143501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Kubenstein\Desktop\61_N30_i200_54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140969"/>
            <a:ext cx="4759716" cy="3688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54101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122" name="Picture 2" descr="C:\Users\Kubenstein\Desktop\Front-and-back-view-of-pelvis-b-Inlet-view-of-pelvis-c-Outlet-view-of-pelvi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8720"/>
            <a:ext cx="9144000" cy="352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60412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737286"/>
            <a:ext cx="6512511" cy="114300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0" y="188640"/>
            <a:ext cx="9252520" cy="6336704"/>
          </a:xfrm>
        </p:spPr>
        <p:txBody>
          <a:bodyPr/>
          <a:lstStyle/>
          <a:p>
            <a:pPr marL="45720" indent="0">
              <a:buNone/>
            </a:pPr>
            <a:r>
              <a:rPr lang="sk-SK" sz="3200" b="1" u="sng" dirty="0"/>
              <a:t>Terapie: </a:t>
            </a:r>
          </a:p>
          <a:p>
            <a:pPr>
              <a:buFontTx/>
              <a:buChar char="-"/>
            </a:pPr>
            <a:r>
              <a:rPr lang="sk-SK" b="1" dirty="0"/>
              <a:t>konzervativní/ operační</a:t>
            </a:r>
          </a:p>
          <a:p>
            <a:pPr marL="45720" indent="0">
              <a:buNone/>
            </a:pPr>
            <a:r>
              <a:rPr lang="sk-SK" sz="2000" b="1" dirty="0">
                <a:solidFill>
                  <a:schemeClr val="accent6">
                    <a:lumMod val="75000"/>
                  </a:schemeClr>
                </a:solidFill>
              </a:rPr>
              <a:t>Konzervativní: </a:t>
            </a:r>
            <a:r>
              <a:rPr lang="sk-SK" sz="1600" b="1" dirty="0"/>
              <a:t>při fr. acetabula bez, či jen s minim. dislokací, dále dle stavu pacienta</a:t>
            </a:r>
          </a:p>
          <a:p>
            <a:pPr marL="45720" indent="0">
              <a:buNone/>
            </a:pPr>
            <a:r>
              <a:rPr lang="sk-SK" b="1" dirty="0"/>
              <a:t>Urgentně: repozice, ideálně do 6 hodin od dislokace </a:t>
            </a:r>
          </a:p>
          <a:p>
            <a:pPr marL="45720" indent="0">
              <a:buNone/>
            </a:pPr>
            <a:r>
              <a:rPr lang="sk-SK" sz="1600" b="1" dirty="0"/>
              <a:t> - kontraindikace: ipsylaterální fr. krčku stehenní kosti </a:t>
            </a:r>
          </a:p>
          <a:p>
            <a:pPr>
              <a:buFontTx/>
              <a:buChar char="-"/>
            </a:pPr>
            <a:r>
              <a:rPr lang="sk-SK" sz="1600" b="1" dirty="0"/>
              <a:t>porepozičně kontrola stability – vhodno doplnit CT</a:t>
            </a:r>
          </a:p>
          <a:p>
            <a:pPr>
              <a:buFontTx/>
              <a:buChar char="-"/>
            </a:pPr>
            <a:r>
              <a:rPr lang="sk-SK" sz="1600" b="1" dirty="0"/>
              <a:t>přední luxace vhodno reponovat na extenčním stole v CA </a:t>
            </a:r>
          </a:p>
          <a:p>
            <a:pPr marL="45720" indent="0">
              <a:buNone/>
            </a:pPr>
            <a:r>
              <a:rPr lang="sk-SK" sz="2400" b="1" dirty="0"/>
              <a:t>Trakce</a:t>
            </a:r>
            <a:r>
              <a:rPr lang="sk-SK" sz="1600" b="1" dirty="0"/>
              <a:t>: dočasně, analgeticky,při nestabilitě po repozici</a:t>
            </a:r>
          </a:p>
          <a:p>
            <a:pPr marL="45720" indent="0">
              <a:buNone/>
            </a:pPr>
            <a:r>
              <a:rPr lang="sk-SK" sz="2000" b="1" dirty="0">
                <a:solidFill>
                  <a:schemeClr val="accent6">
                    <a:lumMod val="75000"/>
                  </a:schemeClr>
                </a:solidFill>
              </a:rPr>
              <a:t>Operační: </a:t>
            </a:r>
            <a:r>
              <a:rPr lang="sk-SK" sz="1600" b="1" dirty="0">
                <a:solidFill>
                  <a:schemeClr val="tx1"/>
                </a:solidFill>
              </a:rPr>
              <a:t>nereponobilní stav,  nekoncentrická repozice, fr. acetabula, asociovaná fr. proximálního femuru, inkarcerace do kloubu</a:t>
            </a:r>
          </a:p>
          <a:p>
            <a:pPr marL="45720" indent="0">
              <a:buNone/>
            </a:pPr>
            <a:endParaRPr lang="sk-SK" sz="1600" b="1" dirty="0">
              <a:solidFill>
                <a:schemeClr val="tx1"/>
              </a:solidFill>
            </a:endParaRPr>
          </a:p>
          <a:p>
            <a:pPr marL="45720" indent="0">
              <a:buNone/>
            </a:pPr>
            <a:r>
              <a:rPr lang="sk-SK" sz="1600" b="1" dirty="0">
                <a:solidFill>
                  <a:schemeClr val="tx1"/>
                </a:solidFill>
              </a:rPr>
              <a:t>*ZF na pánev při DCS</a:t>
            </a:r>
          </a:p>
          <a:p>
            <a:pPr marL="45720" indent="0">
              <a:buNone/>
            </a:pPr>
            <a:endParaRPr lang="sk-SK" sz="1600" b="1" dirty="0">
              <a:solidFill>
                <a:schemeClr val="accent6">
                  <a:lumMod val="75000"/>
                </a:schemeClr>
              </a:solidFill>
            </a:endParaRPr>
          </a:p>
          <a:p>
            <a:pPr marL="45720" indent="0">
              <a:buNone/>
            </a:pPr>
            <a:endParaRPr lang="sk-SK" sz="1600" b="1" dirty="0"/>
          </a:p>
          <a:p>
            <a:pPr marL="45720" indent="0">
              <a:buNone/>
            </a:pPr>
            <a:endParaRPr lang="sk-SK" sz="1600" dirty="0"/>
          </a:p>
          <a:p>
            <a:pPr marL="45720" indent="0">
              <a:buNone/>
            </a:pPr>
            <a:endParaRPr lang="sk-SK" sz="1600" b="1" dirty="0"/>
          </a:p>
          <a:p>
            <a:pPr marL="45720" indent="0">
              <a:buNone/>
            </a:pPr>
            <a:endParaRPr lang="sk-SK" sz="1600" b="1" dirty="0"/>
          </a:p>
        </p:txBody>
      </p:sp>
    </p:spTree>
    <p:extLst>
      <p:ext uri="{BB962C8B-B14F-4D97-AF65-F5344CB8AC3E}">
        <p14:creationId xmlns:p14="http://schemas.microsoft.com/office/powerpoint/2010/main" val="12546751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074" name="Picture 2" descr="C:\Users\Kubenstein\Desktop\Image6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908720"/>
            <a:ext cx="6327488" cy="453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65640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251520" y="260648"/>
            <a:ext cx="8496944" cy="6192688"/>
          </a:xfrm>
        </p:spPr>
        <p:txBody>
          <a:bodyPr/>
          <a:lstStyle/>
          <a:p>
            <a:pPr marL="45720" indent="0">
              <a:buNone/>
            </a:pPr>
            <a:r>
              <a:rPr lang="sk-SK" sz="3600" b="1" u="sng" dirty="0">
                <a:latin typeface="Times New Roman" pitchFamily="18" charset="0"/>
                <a:cs typeface="Times New Roman" pitchFamily="18" charset="0"/>
              </a:rPr>
              <a:t>Body: </a:t>
            </a:r>
          </a:p>
          <a:p>
            <a:pPr marL="502920" indent="-457200">
              <a:buAutoNum type="arabicPeriod"/>
            </a:pPr>
            <a:r>
              <a:rPr lang="sk-SK" sz="2000" dirty="0">
                <a:latin typeface="Times New Roman" pitchFamily="18" charset="0"/>
                <a:cs typeface="Times New Roman" pitchFamily="18" charset="0"/>
              </a:rPr>
              <a:t>Poranění kyčle a proximálního femuru</a:t>
            </a:r>
          </a:p>
          <a:p>
            <a:pPr marL="502920" indent="-457200">
              <a:buAutoNum type="arabicPeriod"/>
            </a:pPr>
            <a:r>
              <a:rPr lang="sk-SK" sz="2000" dirty="0">
                <a:latin typeface="Times New Roman" pitchFamily="18" charset="0"/>
                <a:cs typeface="Times New Roman" pitchFamily="18" charset="0"/>
              </a:rPr>
              <a:t>Poranění diafýzy a dist. femuru</a:t>
            </a:r>
          </a:p>
          <a:p>
            <a:pPr marL="502920" indent="-457200">
              <a:buAutoNum type="arabicPeriod"/>
            </a:pPr>
            <a:r>
              <a:rPr lang="sk-SK" sz="2000" dirty="0">
                <a:latin typeface="Times New Roman" pitchFamily="18" charset="0"/>
                <a:cs typeface="Times New Roman" pitchFamily="18" charset="0"/>
              </a:rPr>
              <a:t>Poranění kolena</a:t>
            </a:r>
          </a:p>
          <a:p>
            <a:pPr marL="502920" indent="-457200">
              <a:buAutoNum type="arabicPeriod"/>
            </a:pPr>
            <a:r>
              <a:rPr lang="sk-SK" sz="2000" dirty="0">
                <a:latin typeface="Times New Roman" pitchFamily="18" charset="0"/>
                <a:cs typeface="Times New Roman" pitchFamily="18" charset="0"/>
              </a:rPr>
              <a:t>Poranění ligamentozního aparátu kolena</a:t>
            </a:r>
          </a:p>
          <a:p>
            <a:pPr marL="502920" indent="-457200">
              <a:buAutoNum type="arabicPeriod"/>
            </a:pPr>
            <a:r>
              <a:rPr lang="sk-SK" sz="2000" dirty="0">
                <a:latin typeface="Times New Roman" pitchFamily="18" charset="0"/>
                <a:cs typeface="Times New Roman" pitchFamily="18" charset="0"/>
              </a:rPr>
              <a:t>Praktická část + vyšetření</a:t>
            </a:r>
          </a:p>
          <a:p>
            <a:pPr marL="4572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117869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2" descr="C:\Users\Kubenstein\Desktop\tin_ch273_f00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45352"/>
            <a:ext cx="7344816" cy="6813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02258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7132" y="5560033"/>
            <a:ext cx="6512511" cy="114300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0" y="116632"/>
            <a:ext cx="9036496" cy="5904656"/>
          </a:xfrm>
        </p:spPr>
        <p:txBody>
          <a:bodyPr>
            <a:normAutofit fontScale="92500" lnSpcReduction="20000"/>
          </a:bodyPr>
          <a:lstStyle/>
          <a:p>
            <a:pPr marL="45720" indent="0">
              <a:buNone/>
            </a:pPr>
            <a:r>
              <a:rPr lang="sk-SK" sz="2800" b="1" u="sng" dirty="0"/>
              <a:t>Porepozičně: </a:t>
            </a:r>
          </a:p>
          <a:p>
            <a:pPr>
              <a:buFontTx/>
              <a:buChar char="-"/>
            </a:pPr>
            <a:r>
              <a:rPr lang="sk-SK" sz="2800" dirty="0"/>
              <a:t>kontrolní RTG (ideálně CT)</a:t>
            </a:r>
          </a:p>
          <a:p>
            <a:pPr>
              <a:buFontTx/>
              <a:buChar char="-"/>
            </a:pPr>
            <a:r>
              <a:rPr lang="sk-SK" sz="2800" dirty="0"/>
              <a:t>při jednoduché luxaci – vertikalizace bez došlapu 4-6 týdnú</a:t>
            </a:r>
          </a:p>
          <a:p>
            <a:pPr>
              <a:buFontTx/>
              <a:buChar char="-"/>
            </a:pPr>
            <a:r>
              <a:rPr lang="sk-SK" sz="2800" dirty="0"/>
              <a:t>- klid na lúžku 2 týdny</a:t>
            </a:r>
          </a:p>
          <a:p>
            <a:pPr>
              <a:buFontTx/>
              <a:buChar char="-"/>
            </a:pPr>
            <a:r>
              <a:rPr lang="sk-SK" sz="2800" dirty="0"/>
              <a:t>  postupná zátěž s navyšováním došlapu</a:t>
            </a:r>
          </a:p>
          <a:p>
            <a:pPr>
              <a:buFontTx/>
              <a:buChar char="-"/>
            </a:pPr>
            <a:endParaRPr lang="sk-SK" sz="2800" dirty="0"/>
          </a:p>
          <a:p>
            <a:pPr marL="45720" indent="0">
              <a:buNone/>
            </a:pPr>
            <a:r>
              <a:rPr lang="sk-SK" sz="2800" b="1" dirty="0"/>
              <a:t>Komplikace: </a:t>
            </a:r>
          </a:p>
          <a:p>
            <a:pPr>
              <a:buFontTx/>
              <a:buChar char="-"/>
            </a:pPr>
            <a:r>
              <a:rPr lang="sk-SK" sz="2400" dirty="0">
                <a:solidFill>
                  <a:srgbClr val="FF0000"/>
                </a:solidFill>
              </a:rPr>
              <a:t>potraumatická artritída </a:t>
            </a:r>
            <a:r>
              <a:rPr lang="sk-SK" sz="2400" dirty="0"/>
              <a:t>– až 20 % pac.</a:t>
            </a:r>
          </a:p>
          <a:p>
            <a:pPr>
              <a:buFontTx/>
              <a:buChar char="-"/>
            </a:pPr>
            <a:r>
              <a:rPr lang="sk-SK" sz="2400" dirty="0">
                <a:solidFill>
                  <a:srgbClr val="FF0000"/>
                </a:solidFill>
              </a:rPr>
              <a:t>osteonekróza hlavice femuru </a:t>
            </a:r>
            <a:r>
              <a:rPr lang="sk-SK" sz="2400" dirty="0"/>
              <a:t>– 5 až 40 % pac. – většina do 1.roku</a:t>
            </a:r>
          </a:p>
          <a:p>
            <a:pPr>
              <a:buFontTx/>
              <a:buChar char="-"/>
            </a:pPr>
            <a:r>
              <a:rPr lang="sk-SK" sz="2400" dirty="0">
                <a:solidFill>
                  <a:srgbClr val="FF0000"/>
                </a:solidFill>
              </a:rPr>
              <a:t>poranění n.ischiadicus </a:t>
            </a:r>
            <a:r>
              <a:rPr lang="sk-SK" sz="2400" dirty="0"/>
              <a:t>– 8-20% pac.  - sledování EMG, RHB – úprava v 50 % případú, zlepšení stavu u cca 1/3 pacientú</a:t>
            </a:r>
          </a:p>
          <a:p>
            <a:pPr>
              <a:buFontTx/>
              <a:buChar char="-"/>
            </a:pPr>
            <a:r>
              <a:rPr lang="sk-SK" sz="2400" dirty="0">
                <a:solidFill>
                  <a:srgbClr val="FF0000"/>
                </a:solidFill>
              </a:rPr>
              <a:t>rekurentní dislokace </a:t>
            </a:r>
            <a:r>
              <a:rPr lang="sk-SK" sz="2400" dirty="0"/>
              <a:t>– 2% pac. </a:t>
            </a:r>
          </a:p>
          <a:p>
            <a:pPr>
              <a:buFontTx/>
              <a:buChar char="-"/>
            </a:pPr>
            <a:r>
              <a:rPr lang="sk-SK" sz="2400" dirty="0">
                <a:solidFill>
                  <a:srgbClr val="FF0000"/>
                </a:solidFill>
              </a:rPr>
              <a:t>při přední luxaci </a:t>
            </a:r>
            <a:r>
              <a:rPr lang="sk-SK" sz="2400" dirty="0"/>
              <a:t>– vyšší riziko poranění a. femoralis /n. femoralis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41674467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71800" y="5877272"/>
            <a:ext cx="6512511" cy="114300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179512" y="116632"/>
            <a:ext cx="8964488" cy="6048672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sk-SK" sz="2800" b="1" u="sng" dirty="0"/>
              <a:t>Poranění n. ischiadicus:</a:t>
            </a:r>
          </a:p>
          <a:p>
            <a:pPr>
              <a:buFontTx/>
              <a:buChar char="-"/>
            </a:pPr>
            <a:r>
              <a:rPr lang="sk-SK" sz="2400" dirty="0"/>
              <a:t>motorický deficit: oslabení flexe kolenního kloubu, oslabení extenze v kyčli</a:t>
            </a:r>
          </a:p>
          <a:p>
            <a:pPr>
              <a:buFontTx/>
              <a:buChar char="-"/>
            </a:pPr>
            <a:r>
              <a:rPr lang="sk-SK" sz="2400" dirty="0"/>
              <a:t>dysfunkce svalú pod kolenem – paréza n. peroneus a n.tibialis, ztráta citlivosti</a:t>
            </a:r>
          </a:p>
          <a:p>
            <a:pPr>
              <a:buFontTx/>
              <a:buChar char="-"/>
            </a:pPr>
            <a:r>
              <a:rPr lang="sk-SK" sz="2400" dirty="0"/>
              <a:t>-foot drop –propadávání planty</a:t>
            </a:r>
            <a:endParaRPr lang="sk-SK" sz="2000" dirty="0"/>
          </a:p>
          <a:p>
            <a:pPr marL="45720" indent="0">
              <a:buNone/>
            </a:pPr>
            <a:endParaRPr lang="sk-SK" sz="2800" b="1" u="sng" dirty="0"/>
          </a:p>
          <a:p>
            <a:pPr marL="45720" indent="0">
              <a:buNone/>
            </a:pPr>
            <a:endParaRPr lang="en-GB" sz="2800" dirty="0"/>
          </a:p>
        </p:txBody>
      </p:sp>
      <p:pic>
        <p:nvPicPr>
          <p:cNvPr id="13314" name="Picture 2" descr="C:\Users\Kubenstein\Desktop\sciatic-nerve-anatom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0"/>
            <a:ext cx="38100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C:\Users\Kubenstein\Desktop\3-s2.0-B9781455726721000337-f033-001-978145572672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2204864"/>
            <a:ext cx="4110038" cy="474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18319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146" name="Picture 2" descr="C:\Users\Kubenstein\Desktop\12bf3461cb030daec2e702c220eb0e_jumb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16632"/>
            <a:ext cx="7727089" cy="6264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Kubenstein\Desktop\500_F_240733229_yZ6vKba28vAPfFxqznFFWy4ekBzisgp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50754"/>
            <a:ext cx="4634881" cy="2780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27171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14339" name="Picture 3" descr="C:\Users\Kubenstein\Desktop\300px-Foot_dro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225" y="3212976"/>
            <a:ext cx="3672408" cy="3549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C:\Users\Kubenstein\Desktop\71cpZtk06aL._SY355_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016" y="333676"/>
            <a:ext cx="3381375" cy="3381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1" name="Picture 5" descr="C:\Users\Kubenstein\Desktop\downloa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2204864"/>
            <a:ext cx="1691680" cy="3559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244185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4252400"/>
          </a:xfrm>
        </p:spPr>
        <p:txBody>
          <a:bodyPr/>
          <a:lstStyle/>
          <a:p>
            <a:pPr marL="45720" indent="0">
              <a:buNone/>
            </a:pPr>
            <a:r>
              <a:rPr lang="sk-SK" dirty="0"/>
              <a:t>                    Thomas splint</a:t>
            </a:r>
          </a:p>
          <a:p>
            <a:pPr marL="45720" indent="0">
              <a:buNone/>
            </a:pPr>
            <a:endParaRPr lang="sk-SK" dirty="0"/>
          </a:p>
          <a:p>
            <a:pPr marL="45720" indent="0">
              <a:buNone/>
            </a:pPr>
            <a:endParaRPr lang="sk-SK" dirty="0"/>
          </a:p>
          <a:p>
            <a:pPr marL="45720" indent="0">
              <a:buNone/>
            </a:pPr>
            <a:endParaRPr lang="sk-SK" dirty="0"/>
          </a:p>
          <a:p>
            <a:pPr marL="45720" indent="0">
              <a:buNone/>
            </a:pPr>
            <a:endParaRPr lang="sk-SK" dirty="0"/>
          </a:p>
          <a:p>
            <a:pPr marL="45720" indent="0">
              <a:buNone/>
            </a:pPr>
            <a:endParaRPr lang="sk-SK" dirty="0"/>
          </a:p>
          <a:p>
            <a:pPr marL="45720" indent="0">
              <a:buNone/>
            </a:pPr>
            <a:endParaRPr lang="sk-SK" dirty="0"/>
          </a:p>
          <a:p>
            <a:pPr marL="45720" indent="0">
              <a:buNone/>
            </a:pPr>
            <a:endParaRPr lang="sk-SK" dirty="0"/>
          </a:p>
          <a:p>
            <a:pPr marL="45720" indent="0">
              <a:buNone/>
            </a:pPr>
            <a:r>
              <a:rPr lang="sk-SK" dirty="0"/>
              <a:t>                                                 Trakce </a:t>
            </a:r>
          </a:p>
          <a:p>
            <a:pPr marL="45720" indent="0">
              <a:buNone/>
            </a:pPr>
            <a:endParaRPr lang="sk-SK" dirty="0"/>
          </a:p>
          <a:p>
            <a:pPr marL="45720" indent="0">
              <a:buNone/>
            </a:pPr>
            <a:endParaRPr lang="sk-SK" dirty="0"/>
          </a:p>
          <a:p>
            <a:pPr marL="45720" indent="0">
              <a:buNone/>
            </a:pPr>
            <a:endParaRPr lang="en-GB" dirty="0"/>
          </a:p>
        </p:txBody>
      </p:sp>
      <p:pic>
        <p:nvPicPr>
          <p:cNvPr id="12290" name="Picture 2" descr="C:\Users\Kubenstein\Desktop\RF10-NonOP_9a_54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620" y="3078920"/>
            <a:ext cx="51435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C:\Users\Kubenstein\Desktop\thomas-splint-500x5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1476" y="116632"/>
            <a:ext cx="3816424" cy="381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098526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098" name="Picture 2" descr="C:\Users\Kubenstein\Desktop\F406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44945"/>
            <a:ext cx="8128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215865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251520" y="260648"/>
            <a:ext cx="8496944" cy="5976664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sk-SK" sz="3600" b="1" u="sng" dirty="0"/>
              <a:t>Rehabilitace:</a:t>
            </a:r>
          </a:p>
          <a:p>
            <a:pPr marL="45720" indent="0">
              <a:buNone/>
            </a:pPr>
            <a:r>
              <a:rPr lang="sk-SK" sz="2400" dirty="0"/>
              <a:t>-nejdřív pasivně, následně aktivně flexe kyčle do 60°</a:t>
            </a:r>
          </a:p>
          <a:p>
            <a:pPr marL="45720" indent="0">
              <a:buNone/>
            </a:pPr>
            <a:r>
              <a:rPr lang="sk-SK" sz="2400" dirty="0"/>
              <a:t>-použití motorové dlahy (CPM – continual passive motion)</a:t>
            </a:r>
          </a:p>
          <a:p>
            <a:pPr marL="45720" indent="0">
              <a:buNone/>
            </a:pPr>
            <a:r>
              <a:rPr lang="sk-SK" sz="2400" dirty="0"/>
              <a:t>-6 týdnú klid na DK, poté postupně zátěž, s plnou zátěží cca za 3 měsíce </a:t>
            </a:r>
            <a:endParaRPr lang="en-GB" sz="2400" dirty="0"/>
          </a:p>
        </p:txBody>
      </p:sp>
      <p:pic>
        <p:nvPicPr>
          <p:cNvPr id="9218" name="Picture 2" descr="C:\Users\Kubenstein\Desktop\6abae3a1edd0e9549033e63fffd070347d1c2ec2ecaba5ca05dfcd7c8bf882b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2420888"/>
            <a:ext cx="3240360" cy="432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710362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3608" y="6597352"/>
            <a:ext cx="6512511" cy="114300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251520" y="188640"/>
            <a:ext cx="8712968" cy="6336704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sk-SK" sz="2800" b="1" u="sng" dirty="0"/>
              <a:t>Poranění proximálního femuru</a:t>
            </a:r>
          </a:p>
          <a:p>
            <a:pPr marL="45720" indent="0">
              <a:buNone/>
            </a:pPr>
            <a:r>
              <a:rPr lang="sk-SK" sz="2800" dirty="0"/>
              <a:t>Rizikové faktory?</a:t>
            </a:r>
            <a:endParaRPr lang="sk-SK" sz="2800" b="1" u="sng" dirty="0"/>
          </a:p>
          <a:p>
            <a:pPr marL="45720" indent="0">
              <a:buNone/>
            </a:pPr>
            <a:endParaRPr lang="sk-SK" sz="2800" b="1" u="sng" dirty="0"/>
          </a:p>
          <a:p>
            <a:pPr marL="45720" indent="0">
              <a:buNone/>
            </a:pPr>
            <a:endParaRPr lang="en-GB" sz="2800" b="1" u="sng" dirty="0"/>
          </a:p>
        </p:txBody>
      </p:sp>
      <p:pic>
        <p:nvPicPr>
          <p:cNvPr id="10242" name="Picture 2" descr="C:\Users\Kubenstein\Desktop\risk-factor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097075"/>
            <a:ext cx="4913931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Kubenstein\Desktop\Base-of-Right-Femoral-Neck-Fracture-II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8936" y="692696"/>
            <a:ext cx="4005064" cy="4005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343908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76456" y="5589240"/>
            <a:ext cx="751871" cy="936104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251520" y="731520"/>
            <a:ext cx="8640960" cy="6009848"/>
          </a:xfrm>
        </p:spPr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sk-SK" dirty="0"/>
              <a:t>80% všech fr. proxim. femuru – osoby nad 70 let</a:t>
            </a:r>
          </a:p>
          <a:p>
            <a:pPr>
              <a:buFontTx/>
              <a:buChar char="-"/>
            </a:pPr>
            <a:r>
              <a:rPr lang="sk-SK" dirty="0"/>
              <a:t>predominantně ženské pohlaví – 3:1 nad 60 let</a:t>
            </a:r>
          </a:p>
          <a:p>
            <a:pPr>
              <a:buFontTx/>
              <a:buChar char="-"/>
            </a:pPr>
            <a:r>
              <a:rPr lang="sk-SK" dirty="0"/>
              <a:t>do 60 let – muži</a:t>
            </a:r>
          </a:p>
          <a:p>
            <a:pPr>
              <a:buFontTx/>
              <a:buChar char="-"/>
            </a:pPr>
            <a:r>
              <a:rPr lang="sk-SK" dirty="0"/>
              <a:t>osteoporóza</a:t>
            </a:r>
          </a:p>
          <a:p>
            <a:pPr>
              <a:buFontTx/>
              <a:buChar char="-"/>
            </a:pPr>
            <a:r>
              <a:rPr lang="sk-SK" dirty="0"/>
              <a:t>obezita, snížená těl. Aktivita</a:t>
            </a:r>
          </a:p>
          <a:p>
            <a:pPr>
              <a:buFontTx/>
              <a:buChar char="-"/>
            </a:pPr>
            <a:r>
              <a:rPr lang="sk-SK" dirty="0"/>
              <a:t>interní příčiny – arytmie, hypotenze, hypoglykemie,etc...</a:t>
            </a:r>
          </a:p>
          <a:p>
            <a:pPr>
              <a:buFontTx/>
              <a:buChar char="-"/>
            </a:pPr>
            <a:r>
              <a:rPr lang="sk-SK" dirty="0"/>
              <a:t>kavkazská rasa</a:t>
            </a:r>
          </a:p>
          <a:p>
            <a:pPr>
              <a:buFontTx/>
              <a:buChar char="-"/>
            </a:pPr>
            <a:r>
              <a:rPr lang="sk-SK" dirty="0"/>
              <a:t>poruchy vizu</a:t>
            </a:r>
          </a:p>
          <a:p>
            <a:pPr>
              <a:buFontTx/>
              <a:buChar char="-"/>
            </a:pPr>
            <a:r>
              <a:rPr lang="sk-SK" dirty="0"/>
              <a:t>špatná obuv</a:t>
            </a:r>
          </a:p>
          <a:p>
            <a:pPr>
              <a:buFontTx/>
              <a:buChar char="-"/>
            </a:pPr>
            <a:r>
              <a:rPr lang="sk-SK" dirty="0"/>
              <a:t>malnutrice</a:t>
            </a:r>
          </a:p>
          <a:p>
            <a:pPr>
              <a:buFontTx/>
              <a:buChar char="-"/>
            </a:pPr>
            <a:r>
              <a:rPr lang="sk-SK" dirty="0"/>
              <a:t>neuromuskulární patologie</a:t>
            </a:r>
          </a:p>
          <a:p>
            <a:pPr>
              <a:buFontTx/>
              <a:buChar char="-"/>
            </a:pPr>
            <a:r>
              <a:rPr lang="sk-SK" dirty="0"/>
              <a:t>nádorová onemocnění (mnohopočetný myelom)</a:t>
            </a:r>
          </a:p>
          <a:p>
            <a:pPr>
              <a:buFontTx/>
              <a:buChar char="-"/>
            </a:pPr>
            <a:r>
              <a:rPr lang="sk-SK" dirty="0"/>
              <a:t>lidská hloupost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33791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124744" y="-6943"/>
            <a:ext cx="10297144" cy="1143000"/>
          </a:xfrm>
        </p:spPr>
        <p:txBody>
          <a:bodyPr/>
          <a:lstStyle/>
          <a:p>
            <a:pPr marL="0" indent="0">
              <a:buNone/>
            </a:pPr>
            <a:r>
              <a:rPr lang="sk-SK" sz="3200" dirty="0">
                <a:latin typeface="Times New Roman" pitchFamily="18" charset="0"/>
                <a:cs typeface="Times New Roman" pitchFamily="18" charset="0"/>
              </a:rPr>
              <a:t>Poranění kyčle a proximálního femuru   </a:t>
            </a:r>
            <a:endParaRPr lang="en-GB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0" y="692696"/>
            <a:ext cx="9252520" cy="6048672"/>
          </a:xfrm>
        </p:spPr>
        <p:txBody>
          <a:bodyPr/>
          <a:lstStyle/>
          <a:p>
            <a:pPr marL="45720" indent="0">
              <a:buNone/>
            </a:pPr>
            <a:r>
              <a:rPr lang="sk-SK" dirty="0"/>
              <a:t>Poranění kyčle:</a:t>
            </a:r>
          </a:p>
          <a:p>
            <a:pPr>
              <a:buFontTx/>
              <a:buChar char="-"/>
            </a:pPr>
            <a:r>
              <a:rPr lang="sk-SK" b="1" dirty="0"/>
              <a:t>mladší jedinci </a:t>
            </a:r>
            <a:r>
              <a:rPr lang="sk-SK" dirty="0"/>
              <a:t>– vysokoenergetické trauma (typicky-dashboard injury)</a:t>
            </a:r>
          </a:p>
          <a:p>
            <a:pPr>
              <a:buFontTx/>
              <a:buChar char="-"/>
            </a:pPr>
            <a:r>
              <a:rPr lang="sk-SK" b="1" dirty="0"/>
              <a:t>u starších osob </a:t>
            </a:r>
            <a:r>
              <a:rPr lang="sk-SK" dirty="0"/>
              <a:t>– pád –mechanicky/interní příčina </a:t>
            </a:r>
          </a:p>
          <a:p>
            <a:pPr marL="45720" indent="0">
              <a:buNone/>
            </a:pPr>
            <a:r>
              <a:rPr lang="sk-SK" dirty="0"/>
              <a:t>                          - kombinace faktorú: věk, pohlaví, nemoci.... </a:t>
            </a:r>
          </a:p>
          <a:p>
            <a:pPr marL="45720" indent="0">
              <a:buNone/>
            </a:pPr>
            <a:endParaRPr lang="en-GB" dirty="0"/>
          </a:p>
        </p:txBody>
      </p:sp>
      <p:pic>
        <p:nvPicPr>
          <p:cNvPr id="5122" name="Picture 2" descr="C:\Users\Kubenstein\Desktop\2526_128_242-pivot-shift-injury-knee-mri-radiolog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4703" y="2207794"/>
            <a:ext cx="4876800" cy="4293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Kubenstein\Desktop\image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429000"/>
            <a:ext cx="3318966" cy="2716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881707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79912" y="5715000"/>
            <a:ext cx="6512511" cy="114300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323528" y="116632"/>
            <a:ext cx="8784976" cy="6624736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sk-SK" sz="3200" b="1" u="sng" dirty="0"/>
              <a:t>Fraktury proximálního femuru</a:t>
            </a:r>
          </a:p>
          <a:p>
            <a:pPr marL="45720" indent="0">
              <a:buNone/>
            </a:pPr>
            <a:r>
              <a:rPr lang="sk-SK" sz="1600" dirty="0"/>
              <a:t>1.fr. hlavice femuru</a:t>
            </a:r>
          </a:p>
          <a:p>
            <a:pPr marL="45720" indent="0">
              <a:buNone/>
            </a:pPr>
            <a:r>
              <a:rPr lang="sk-SK" sz="1600" dirty="0"/>
              <a:t>2.fr. krčku femuru - </a:t>
            </a:r>
            <a:r>
              <a:rPr lang="sk-SK" sz="1600" dirty="0">
                <a:solidFill>
                  <a:srgbClr val="FF0000"/>
                </a:solidFill>
              </a:rPr>
              <a:t>intrakapsulární</a:t>
            </a:r>
            <a:r>
              <a:rPr lang="sk-SK" sz="1600" dirty="0"/>
              <a:t> </a:t>
            </a:r>
          </a:p>
          <a:p>
            <a:pPr marL="45720" indent="0">
              <a:buNone/>
            </a:pPr>
            <a:r>
              <a:rPr lang="sk-SK" sz="1600" dirty="0">
                <a:solidFill>
                  <a:schemeClr val="tx1"/>
                </a:solidFill>
              </a:rPr>
              <a:t>-</a:t>
            </a:r>
            <a:r>
              <a:rPr lang="sk-SK" sz="1600" dirty="0">
                <a:solidFill>
                  <a:schemeClr val="accent6"/>
                </a:solidFill>
              </a:rPr>
              <a:t>intrakapsulární: </a:t>
            </a:r>
            <a:r>
              <a:rPr lang="sk-SK" sz="1600" dirty="0">
                <a:solidFill>
                  <a:schemeClr val="tx1"/>
                </a:solidFill>
              </a:rPr>
              <a:t>subkapitální, mediocervikální</a:t>
            </a:r>
          </a:p>
          <a:p>
            <a:pPr marL="45720" indent="0">
              <a:buNone/>
            </a:pPr>
            <a:r>
              <a:rPr lang="sk-SK" sz="1600" dirty="0">
                <a:solidFill>
                  <a:schemeClr val="tx1"/>
                </a:solidFill>
              </a:rPr>
              <a:t>3. fr. trochanterického masívu-</a:t>
            </a:r>
            <a:r>
              <a:rPr lang="sk-SK" sz="1600" dirty="0">
                <a:solidFill>
                  <a:schemeClr val="accent6"/>
                </a:solidFill>
              </a:rPr>
              <a:t>extrakapsulární</a:t>
            </a:r>
          </a:p>
          <a:p>
            <a:pPr marL="45720" indent="0">
              <a:buNone/>
            </a:pPr>
            <a:r>
              <a:rPr lang="sk-SK" sz="1600" dirty="0">
                <a:solidFill>
                  <a:schemeClr val="tx1"/>
                </a:solidFill>
              </a:rPr>
              <a:t>-</a:t>
            </a:r>
            <a:r>
              <a:rPr lang="sk-SK" sz="1600" dirty="0">
                <a:solidFill>
                  <a:schemeClr val="accent6"/>
                </a:solidFill>
              </a:rPr>
              <a:t>extrakapsulární </a:t>
            </a:r>
            <a:r>
              <a:rPr lang="sk-SK" sz="1600" dirty="0">
                <a:solidFill>
                  <a:schemeClr val="tx1"/>
                </a:solidFill>
              </a:rPr>
              <a:t>bazicervikální, pertrochanterické, intertrochanterické, subtrochanterické</a:t>
            </a:r>
          </a:p>
          <a:p>
            <a:pPr marL="45720" indent="0">
              <a:buNone/>
            </a:pPr>
            <a:endParaRPr lang="sk-SK" sz="1600" dirty="0">
              <a:solidFill>
                <a:schemeClr val="tx1"/>
              </a:solidFill>
            </a:endParaRPr>
          </a:p>
          <a:p>
            <a:pPr marL="45720" indent="0">
              <a:buNone/>
            </a:pPr>
            <a:endParaRPr lang="sk-SK" sz="1600" dirty="0">
              <a:solidFill>
                <a:schemeClr val="tx1"/>
              </a:solidFill>
            </a:endParaRPr>
          </a:p>
          <a:p>
            <a:pPr marL="45720" indent="0">
              <a:buNone/>
            </a:pPr>
            <a:endParaRPr lang="sk-SK" sz="1600" dirty="0">
              <a:solidFill>
                <a:schemeClr val="tx1"/>
              </a:solidFill>
            </a:endParaRPr>
          </a:p>
          <a:p>
            <a:pPr marL="45720" indent="0">
              <a:buNone/>
            </a:pPr>
            <a:endParaRPr lang="sk-SK" sz="1600" dirty="0">
              <a:solidFill>
                <a:schemeClr val="tx1"/>
              </a:solidFill>
            </a:endParaRPr>
          </a:p>
          <a:p>
            <a:pPr marL="45720" indent="0">
              <a:buNone/>
            </a:pPr>
            <a:endParaRPr lang="sk-SK" sz="1600" dirty="0">
              <a:solidFill>
                <a:schemeClr val="tx1"/>
              </a:solidFill>
            </a:endParaRPr>
          </a:p>
          <a:p>
            <a:pPr marL="45720" indent="0">
              <a:buNone/>
            </a:pPr>
            <a:endParaRPr lang="sk-SK" sz="1600" dirty="0">
              <a:solidFill>
                <a:schemeClr val="tx1"/>
              </a:solidFill>
            </a:endParaRPr>
          </a:p>
          <a:p>
            <a:pPr marL="45720" indent="0">
              <a:buNone/>
            </a:pPr>
            <a:endParaRPr lang="sk-SK" sz="1600" dirty="0">
              <a:solidFill>
                <a:schemeClr val="tx1"/>
              </a:solidFill>
            </a:endParaRPr>
          </a:p>
          <a:p>
            <a:pPr marL="45720" indent="0">
              <a:buNone/>
            </a:pPr>
            <a:endParaRPr lang="sk-SK" sz="1600" dirty="0">
              <a:solidFill>
                <a:schemeClr val="tx1"/>
              </a:solidFill>
            </a:endParaRPr>
          </a:p>
          <a:p>
            <a:pPr marL="45720" indent="0">
              <a:buNone/>
            </a:pPr>
            <a:endParaRPr lang="sk-SK" sz="1600" dirty="0">
              <a:solidFill>
                <a:schemeClr val="tx1"/>
              </a:solidFill>
            </a:endParaRPr>
          </a:p>
          <a:p>
            <a:pPr marL="45720" indent="0">
              <a:buNone/>
            </a:pPr>
            <a:endParaRPr lang="sk-SK" sz="1600" dirty="0">
              <a:solidFill>
                <a:schemeClr val="tx1"/>
              </a:solidFill>
            </a:endParaRPr>
          </a:p>
          <a:p>
            <a:pPr marL="45720" indent="0">
              <a:buNone/>
            </a:pPr>
            <a:endParaRPr lang="sk-SK" sz="1600" dirty="0">
              <a:solidFill>
                <a:schemeClr val="tx1"/>
              </a:solidFill>
            </a:endParaRPr>
          </a:p>
          <a:p>
            <a:pPr marL="45720" indent="0">
              <a:buNone/>
            </a:pPr>
            <a:endParaRPr lang="sk-SK" sz="1600" dirty="0">
              <a:solidFill>
                <a:schemeClr val="tx1"/>
              </a:solidFill>
            </a:endParaRPr>
          </a:p>
          <a:p>
            <a:pPr marL="45720" indent="0">
              <a:buNone/>
            </a:pPr>
            <a:r>
              <a:rPr lang="sk-SK" sz="1600" dirty="0">
                <a:solidFill>
                  <a:schemeClr val="tx1"/>
                </a:solidFill>
              </a:rPr>
              <a:t>*prognostický a terapeutický význam</a:t>
            </a:r>
          </a:p>
          <a:p>
            <a:pPr marL="45720" indent="0">
              <a:buNone/>
            </a:pPr>
            <a:endParaRPr lang="en-GB" sz="3200" dirty="0">
              <a:solidFill>
                <a:schemeClr val="accent6"/>
              </a:solidFill>
            </a:endParaRPr>
          </a:p>
        </p:txBody>
      </p:sp>
      <p:pic>
        <p:nvPicPr>
          <p:cNvPr id="11266" name="Picture 2" descr="C:\Users\Kubenstein\Desktop\Hip_fracture_classificatio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21" y="3070563"/>
            <a:ext cx="3240360" cy="3093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Kubenstein\Desktop\english-class-x-hip-fig15-proximal-femoral-fracture-type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9384" y="2276872"/>
            <a:ext cx="4572000" cy="4158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228456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83768" y="5661248"/>
            <a:ext cx="6512511" cy="114300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0" y="260648"/>
            <a:ext cx="9108504" cy="5688632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sk-SK" sz="3200" b="1" u="sng" dirty="0"/>
              <a:t>Fr. hlavice femuru – anatomie</a:t>
            </a:r>
          </a:p>
          <a:p>
            <a:pPr marL="45720" indent="0">
              <a:buNone/>
            </a:pPr>
            <a:endParaRPr lang="sk-SK" sz="3200" b="1" u="sng" dirty="0"/>
          </a:p>
          <a:p>
            <a:pPr marL="45720" indent="0">
              <a:buNone/>
            </a:pPr>
            <a:endParaRPr lang="sk-SK" sz="3200" b="1" u="sng" dirty="0"/>
          </a:p>
          <a:p>
            <a:pPr marL="45720" indent="0">
              <a:buNone/>
            </a:pPr>
            <a:endParaRPr lang="sk-SK" sz="3200" b="1" u="sng" dirty="0"/>
          </a:p>
          <a:p>
            <a:pPr marL="45720" indent="0">
              <a:buNone/>
            </a:pPr>
            <a:endParaRPr lang="sk-SK" sz="3200" b="1" u="sng" dirty="0"/>
          </a:p>
          <a:p>
            <a:pPr marL="45720" indent="0">
              <a:buNone/>
            </a:pPr>
            <a:endParaRPr lang="sk-SK" sz="3200" b="1" u="sng" dirty="0"/>
          </a:p>
          <a:p>
            <a:pPr marL="45720" indent="0">
              <a:buNone/>
            </a:pPr>
            <a:endParaRPr lang="sk-SK" sz="3200" b="1" u="sng" dirty="0"/>
          </a:p>
          <a:p>
            <a:pPr marL="45720" indent="0">
              <a:buNone/>
            </a:pPr>
            <a:endParaRPr lang="sk-SK" sz="3200" b="1" u="sng" dirty="0"/>
          </a:p>
          <a:p>
            <a:pPr marL="45720" indent="0">
              <a:buNone/>
            </a:pPr>
            <a:r>
              <a:rPr lang="sk-SK" sz="3200" b="1" dirty="0"/>
              <a:t>Adams (calcar femoris),Ward tr., Babcock. tr</a:t>
            </a:r>
          </a:p>
          <a:p>
            <a:pPr marL="45720" indent="0">
              <a:buNone/>
            </a:pPr>
            <a:endParaRPr lang="en-GB" sz="2400" dirty="0"/>
          </a:p>
        </p:txBody>
      </p:sp>
      <p:pic>
        <p:nvPicPr>
          <p:cNvPr id="12290" name="Picture 2" descr="C:\Users\Kubenstein\Desktop\C27-FF5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15" y="1052736"/>
            <a:ext cx="7089591" cy="367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959266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3314" name="Picture 2" descr="C:\Users\Kubenstein\Desktop\588af1d8571283d75f54bc10_Femoral head - hip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6253820" cy="417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C:\Users\Kubenstein\Desktop\femur_hea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5120" y="2276872"/>
            <a:ext cx="3960440" cy="4479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898070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4338" name="Picture 2" descr="C:\Users\Kubenstein\Desktop\coxa-vara-valg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620688"/>
            <a:ext cx="7532688" cy="500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588362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15816" y="5445224"/>
            <a:ext cx="6512511" cy="1143000"/>
          </a:xfrm>
        </p:spPr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0" y="44624"/>
            <a:ext cx="9144000" cy="6120680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sk-SK" sz="3200" b="1" u="sng" dirty="0"/>
              <a:t>Fr. hlavice femuru: </a:t>
            </a:r>
          </a:p>
          <a:p>
            <a:pPr marL="45720" indent="0">
              <a:buNone/>
            </a:pPr>
            <a:r>
              <a:rPr lang="sk-SK" sz="2000" dirty="0"/>
              <a:t>-mechanizmus vzniku : střižné síly (dashboard injury) </a:t>
            </a:r>
          </a:p>
          <a:p>
            <a:pPr>
              <a:buFontTx/>
              <a:buChar char="-"/>
            </a:pPr>
            <a:r>
              <a:rPr lang="sk-SK" sz="2000" dirty="0"/>
              <a:t>relat. často v kombinaci s luxací kyčle (8-10%)</a:t>
            </a:r>
          </a:p>
          <a:p>
            <a:pPr>
              <a:buFontTx/>
              <a:buChar char="-"/>
            </a:pPr>
            <a:r>
              <a:rPr lang="sk-SK" sz="2000" dirty="0"/>
              <a:t>klin. obraz: extrarotace, zkrácení končetiny (nemusí být při absenci luxace)</a:t>
            </a:r>
          </a:p>
          <a:p>
            <a:pPr>
              <a:buFontTx/>
              <a:buChar char="-"/>
            </a:pPr>
            <a:r>
              <a:rPr lang="sk-SK" sz="2000" dirty="0"/>
              <a:t>diagnostika: anamnéza - mechanizmus úrazu, klinický obraz, RTG, při nejasném nález CT (při polytraumatu standardně)</a:t>
            </a:r>
          </a:p>
          <a:p>
            <a:pPr marL="45720" indent="0">
              <a:buNone/>
            </a:pP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279150318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72400" y="5749474"/>
            <a:ext cx="1399943" cy="1143000"/>
          </a:xfrm>
        </p:spPr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0" y="0"/>
            <a:ext cx="9144000" cy="6669360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sk-SK" sz="3200" b="1" u="sng" dirty="0"/>
              <a:t>Klasifikace fr. hlavice femuru</a:t>
            </a:r>
          </a:p>
          <a:p>
            <a:pPr marL="45720" indent="0">
              <a:buNone/>
            </a:pPr>
            <a:r>
              <a:rPr lang="sk-SK" sz="2800" dirty="0">
                <a:solidFill>
                  <a:schemeClr val="accent6"/>
                </a:solidFill>
              </a:rPr>
              <a:t>Pipkinova klasifikace</a:t>
            </a:r>
          </a:p>
          <a:p>
            <a:pPr marL="45720" indent="0">
              <a:buNone/>
            </a:pPr>
            <a:r>
              <a:rPr lang="sk-SK" sz="2800" dirty="0">
                <a:solidFill>
                  <a:schemeClr val="accent6"/>
                </a:solidFill>
              </a:rPr>
              <a:t>                </a:t>
            </a:r>
          </a:p>
          <a:p>
            <a:pPr marL="45720" indent="0">
              <a:buNone/>
            </a:pPr>
            <a:r>
              <a:rPr lang="sk-SK" sz="2800" dirty="0">
                <a:solidFill>
                  <a:schemeClr val="accent6"/>
                </a:solidFill>
              </a:rPr>
              <a:t>                </a:t>
            </a:r>
            <a:r>
              <a:rPr lang="sk-SK" sz="1800" dirty="0">
                <a:solidFill>
                  <a:schemeClr val="tx1"/>
                </a:solidFill>
              </a:rPr>
              <a:t>I.fraktura kaudálně od fovea capitis femoris (mimo stresové zóny)</a:t>
            </a:r>
            <a:endParaRPr lang="sk-SK" sz="2800" dirty="0">
              <a:solidFill>
                <a:schemeClr val="accent6"/>
              </a:solidFill>
            </a:endParaRPr>
          </a:p>
          <a:p>
            <a:pPr marL="45720" indent="0">
              <a:buNone/>
            </a:pPr>
            <a:endParaRPr lang="sk-SK" sz="3200" b="1" u="sng" dirty="0"/>
          </a:p>
          <a:p>
            <a:pPr marL="45720" indent="0">
              <a:buNone/>
            </a:pPr>
            <a:r>
              <a:rPr lang="sk-SK" sz="3200" b="1" u="sng" dirty="0"/>
              <a:t>          </a:t>
            </a:r>
            <a:r>
              <a:rPr lang="sk-SK" sz="3200" dirty="0"/>
              <a:t>    </a:t>
            </a:r>
            <a:r>
              <a:rPr lang="sk-SK" sz="1800" dirty="0"/>
              <a:t>II. fraktura proximálně od fovea capitis femoris (ve stress zóně)</a:t>
            </a:r>
          </a:p>
          <a:p>
            <a:pPr marL="45720" indent="0">
              <a:buNone/>
            </a:pPr>
            <a:endParaRPr lang="sk-SK" sz="1800" dirty="0"/>
          </a:p>
          <a:p>
            <a:pPr marL="45720" indent="0">
              <a:buNone/>
            </a:pPr>
            <a:endParaRPr lang="sk-SK" sz="1800" dirty="0"/>
          </a:p>
          <a:p>
            <a:pPr marL="45720" indent="0">
              <a:buNone/>
            </a:pPr>
            <a:endParaRPr lang="sk-SK" sz="1800" dirty="0"/>
          </a:p>
          <a:p>
            <a:pPr marL="45720" indent="0">
              <a:buNone/>
            </a:pPr>
            <a:r>
              <a:rPr lang="sk-SK" sz="1800" dirty="0"/>
              <a:t>                         III. typ I.nebo II. společně s fr. krčku </a:t>
            </a:r>
          </a:p>
          <a:p>
            <a:pPr marL="45720" indent="0">
              <a:buNone/>
            </a:pPr>
            <a:endParaRPr lang="sk-SK" sz="1800" dirty="0"/>
          </a:p>
          <a:p>
            <a:pPr marL="45720" indent="0">
              <a:buNone/>
            </a:pPr>
            <a:endParaRPr lang="sk-SK" sz="1800" dirty="0"/>
          </a:p>
          <a:p>
            <a:pPr marL="45720" indent="0">
              <a:buNone/>
            </a:pPr>
            <a:endParaRPr lang="sk-SK" sz="1800" dirty="0"/>
          </a:p>
          <a:p>
            <a:pPr marL="45720" indent="0">
              <a:buNone/>
            </a:pPr>
            <a:r>
              <a:rPr lang="sk-SK" sz="1800" dirty="0"/>
              <a:t>                         IV. typ I., II., nebo III. společně s frakturou acetabula</a:t>
            </a:r>
            <a:endParaRPr lang="en-GB" sz="1800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59" y="1124744"/>
            <a:ext cx="1506414" cy="144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63" y="2542666"/>
            <a:ext cx="1520612" cy="1462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92" y="4008025"/>
            <a:ext cx="1504783" cy="1424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92" y="5424726"/>
            <a:ext cx="1498110" cy="1465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312005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6386" name="Picture 2" descr="C:\Users\Kubenstein\Desktop\1920px-Pipkin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772816"/>
            <a:ext cx="7743768" cy="3464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853583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7410" name="Picture 2" descr="C:\Users\Kubenstein\Desktop\3-s2.0-B978032331072700018X-f18-40-978032331072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482362"/>
            <a:ext cx="7699666" cy="5754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084869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04048" y="6597352"/>
            <a:ext cx="6512511" cy="114300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0" y="44624"/>
            <a:ext cx="8892480" cy="6696744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sk-SK" sz="3600" b="1" u="sng" dirty="0"/>
              <a:t>Terapie: </a:t>
            </a:r>
          </a:p>
          <a:p>
            <a:pPr>
              <a:buFontTx/>
              <a:buChar char="-"/>
            </a:pPr>
            <a:r>
              <a:rPr lang="sk-SK" sz="2000" dirty="0"/>
              <a:t>zaměřena na obnovení kongruence hlavice femuru </a:t>
            </a:r>
          </a:p>
          <a:p>
            <a:pPr>
              <a:buFontTx/>
              <a:buChar char="-"/>
            </a:pPr>
            <a:r>
              <a:rPr lang="sk-SK" sz="2000" dirty="0"/>
              <a:t>je-li v kombinaci s luxací kloubu, urgentně repozice</a:t>
            </a:r>
          </a:p>
          <a:p>
            <a:pPr marL="45720" indent="0">
              <a:buNone/>
            </a:pPr>
            <a:r>
              <a:rPr lang="sk-SK" sz="2800" b="1" dirty="0">
                <a:solidFill>
                  <a:srgbClr val="FF0000"/>
                </a:solidFill>
              </a:rPr>
              <a:t>CAVE:</a:t>
            </a:r>
            <a:r>
              <a:rPr lang="sk-SK" sz="2800" b="1" dirty="0">
                <a:solidFill>
                  <a:schemeClr val="tx1"/>
                </a:solidFill>
              </a:rPr>
              <a:t>vyvarovat se opakovaným repozicím – lze zpúsobit zhoršení stavu (Pipkin I,II na Pipkin III)</a:t>
            </a:r>
          </a:p>
          <a:p>
            <a:pPr marL="45720" indent="0">
              <a:buNone/>
            </a:pPr>
            <a:r>
              <a:rPr lang="sk-SK" sz="2000" b="1" u="sng" dirty="0">
                <a:solidFill>
                  <a:schemeClr val="tx1"/>
                </a:solidFill>
              </a:rPr>
              <a:t>Konzervativní terapie: </a:t>
            </a:r>
          </a:p>
          <a:p>
            <a:pPr marL="45720" indent="0">
              <a:buNone/>
            </a:pPr>
            <a:r>
              <a:rPr lang="sk-SK" sz="1800" dirty="0">
                <a:solidFill>
                  <a:schemeClr val="tx1"/>
                </a:solidFill>
              </a:rPr>
              <a:t>-lze u fraktur typu Pipkin I – 6 týdnú extenze</a:t>
            </a:r>
          </a:p>
          <a:p>
            <a:pPr marL="45720" indent="0">
              <a:buNone/>
            </a:pPr>
            <a:r>
              <a:rPr lang="sk-SK" sz="2000" b="1" u="sng" dirty="0">
                <a:solidFill>
                  <a:schemeClr val="tx1"/>
                </a:solidFill>
              </a:rPr>
              <a:t>Operační terapie: </a:t>
            </a:r>
          </a:p>
          <a:p>
            <a:pPr>
              <a:buFontTx/>
              <a:buChar char="-"/>
            </a:pPr>
            <a:r>
              <a:rPr lang="sk-SK" sz="1800" dirty="0">
                <a:solidFill>
                  <a:schemeClr val="tx1"/>
                </a:solidFill>
              </a:rPr>
              <a:t>Pipkin I – extirpace fragmentu – OS zanořenými šrouby</a:t>
            </a:r>
          </a:p>
          <a:p>
            <a:pPr>
              <a:buFontTx/>
              <a:buChar char="-"/>
            </a:pPr>
            <a:r>
              <a:rPr lang="sk-SK" sz="1800" dirty="0">
                <a:solidFill>
                  <a:schemeClr val="tx1"/>
                </a:solidFill>
              </a:rPr>
              <a:t>Pipkin II- fragment ve stresové zoně nutno anatomicky reponovat</a:t>
            </a:r>
          </a:p>
          <a:p>
            <a:pPr>
              <a:buFontTx/>
              <a:buChar char="-"/>
            </a:pPr>
            <a:r>
              <a:rPr lang="sk-SK" sz="1800" dirty="0">
                <a:solidFill>
                  <a:schemeClr val="tx1"/>
                </a:solidFill>
              </a:rPr>
              <a:t>u starších pacientú řešíme implantací TEP</a:t>
            </a:r>
          </a:p>
          <a:p>
            <a:pPr>
              <a:buFontTx/>
              <a:buChar char="-"/>
            </a:pPr>
            <a:r>
              <a:rPr lang="sk-SK" sz="1800" dirty="0">
                <a:solidFill>
                  <a:schemeClr val="tx1"/>
                </a:solidFill>
              </a:rPr>
              <a:t>Pipkin III- mladší pacient při časném ošetření – lze řešit repozicí a OS s nadějí na záchranu kyčle – jinak zvážit implantaci TEP</a:t>
            </a:r>
          </a:p>
          <a:p>
            <a:pPr>
              <a:buFontTx/>
              <a:buChar char="-"/>
            </a:pPr>
            <a:r>
              <a:rPr lang="sk-SK" sz="1800" dirty="0">
                <a:solidFill>
                  <a:schemeClr val="tx1"/>
                </a:solidFill>
              </a:rPr>
              <a:t>Pipkin IV – anatomická repozice stěny acetabula a OS hlavice femuru – event. TEP</a:t>
            </a:r>
          </a:p>
          <a:p>
            <a:pPr marL="45720" indent="0">
              <a:buNone/>
            </a:pPr>
            <a:endParaRPr lang="sk-SK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082377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07" y="32824"/>
            <a:ext cx="3387824" cy="4012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2" name="Picture 2" descr="C:\Users\Kubenstein\Desktop\6_6_1-14a-c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2" y="4005064"/>
            <a:ext cx="6770598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3" name="Picture 3" descr="C:\Users\Kubenstein\Desktop\Femoral Head Fracture 2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55918"/>
            <a:ext cx="5349133" cy="3966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C:\Users\Kubenstein\Desktop\16482328440_272ef7d84f_b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2134" y="2204864"/>
            <a:ext cx="2251866" cy="4653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69955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0" y="-29813"/>
            <a:ext cx="6400800" cy="3474720"/>
          </a:xfrm>
        </p:spPr>
        <p:txBody>
          <a:bodyPr/>
          <a:lstStyle/>
          <a:p>
            <a:pPr marL="45720" indent="0">
              <a:buNone/>
            </a:pPr>
            <a:r>
              <a:rPr lang="sk-SK" dirty="0"/>
              <a:t>Starší osoby</a:t>
            </a:r>
            <a:endParaRPr lang="en-GB" dirty="0"/>
          </a:p>
        </p:txBody>
      </p:sp>
      <p:pic>
        <p:nvPicPr>
          <p:cNvPr id="3075" name="Picture 3" descr="C:\Users\Kubenstein\Desktop\CoZYgGNVYAExo2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515079"/>
            <a:ext cx="7143750" cy="6264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379793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7" name="Picture 5" descr="C:\Users\Kubenstein\Desktop\31_Nr31_Appr_posterolat_1a_540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7548" y="4509120"/>
            <a:ext cx="3358743" cy="2319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C:\Users\Kubenstein\Desktop\31_Nr30_ApprAnterolat_2a_540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6086" y="2288671"/>
            <a:ext cx="3359422" cy="2488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35896" y="6525344"/>
            <a:ext cx="6512511" cy="114300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107504" y="44624"/>
            <a:ext cx="8496944" cy="6552728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sk-SK" sz="2800" b="1" u="sng" dirty="0"/>
              <a:t>Operační přístupy: </a:t>
            </a:r>
          </a:p>
          <a:p>
            <a:pPr marL="45720" indent="0">
              <a:buNone/>
            </a:pPr>
            <a:r>
              <a:rPr lang="sk-SK" sz="1800" dirty="0"/>
              <a:t>1.přední ileo-femorální přístup (Smith-Peterson) – </a:t>
            </a:r>
          </a:p>
          <a:p>
            <a:pPr marL="45720" indent="0">
              <a:buNone/>
            </a:pPr>
            <a:r>
              <a:rPr lang="sk-SK" sz="1800" dirty="0"/>
              <a:t>- vhodný u Pipkin I-III</a:t>
            </a:r>
          </a:p>
          <a:p>
            <a:pPr>
              <a:buFontTx/>
              <a:buChar char="-"/>
            </a:pPr>
            <a:r>
              <a:rPr lang="sk-SK" sz="1800" dirty="0"/>
              <a:t>nižší riziko avask. nekrózy</a:t>
            </a:r>
          </a:p>
          <a:p>
            <a:pPr>
              <a:buFontTx/>
              <a:buChar char="-"/>
            </a:pPr>
            <a:endParaRPr lang="sk-SK" sz="1800" dirty="0"/>
          </a:p>
          <a:p>
            <a:pPr>
              <a:buFontTx/>
              <a:buChar char="-"/>
            </a:pPr>
            <a:endParaRPr lang="sk-SK" sz="1800" dirty="0"/>
          </a:p>
          <a:p>
            <a:pPr marL="45720" indent="0">
              <a:buNone/>
            </a:pPr>
            <a:endParaRPr lang="sk-SK" sz="1800" dirty="0"/>
          </a:p>
          <a:p>
            <a:pPr>
              <a:buFontTx/>
              <a:buChar char="-"/>
            </a:pPr>
            <a:endParaRPr lang="sk-SK" sz="1800" dirty="0"/>
          </a:p>
          <a:p>
            <a:pPr marL="45720" indent="0">
              <a:buNone/>
            </a:pPr>
            <a:r>
              <a:rPr lang="sk-SK" sz="1800" dirty="0"/>
              <a:t>2.anterolaterální-přístup (Watson-Jones)- </a:t>
            </a:r>
          </a:p>
          <a:p>
            <a:pPr marL="45720" indent="0">
              <a:buNone/>
            </a:pPr>
            <a:r>
              <a:rPr lang="sk-SK" sz="1800" dirty="0"/>
              <a:t>- vhodný pro Pipkin I-III</a:t>
            </a:r>
          </a:p>
          <a:p>
            <a:pPr>
              <a:buFontTx/>
              <a:buChar char="-"/>
            </a:pPr>
            <a:r>
              <a:rPr lang="sk-SK" sz="1800" dirty="0"/>
              <a:t>nižší riziko avask. nekrózy</a:t>
            </a:r>
          </a:p>
          <a:p>
            <a:pPr>
              <a:buFontTx/>
              <a:buChar char="-"/>
            </a:pPr>
            <a:endParaRPr lang="sk-SK" sz="1800" dirty="0"/>
          </a:p>
          <a:p>
            <a:pPr>
              <a:buFontTx/>
              <a:buChar char="-"/>
            </a:pPr>
            <a:endParaRPr lang="sk-SK" sz="1800" dirty="0"/>
          </a:p>
          <a:p>
            <a:pPr>
              <a:buFontTx/>
              <a:buChar char="-"/>
            </a:pPr>
            <a:endParaRPr lang="sk-SK" sz="1800" dirty="0"/>
          </a:p>
          <a:p>
            <a:pPr marL="45720" indent="0">
              <a:buNone/>
            </a:pPr>
            <a:endParaRPr lang="sk-SK" sz="1800" dirty="0"/>
          </a:p>
          <a:p>
            <a:pPr marL="45720" indent="0">
              <a:buNone/>
            </a:pPr>
            <a:r>
              <a:rPr lang="sk-SK" sz="1800" dirty="0"/>
              <a:t>3.posterolaterální přístup – (Kocher-Langenbeck)-</a:t>
            </a:r>
          </a:p>
          <a:p>
            <a:pPr marL="45720" indent="0">
              <a:buNone/>
            </a:pPr>
            <a:r>
              <a:rPr lang="sk-SK" sz="1800" dirty="0"/>
              <a:t>-  vhodnější pro Pipkin IV- </a:t>
            </a:r>
            <a:endParaRPr lang="en-GB" sz="1800" dirty="0"/>
          </a:p>
        </p:txBody>
      </p:sp>
      <p:pic>
        <p:nvPicPr>
          <p:cNvPr id="18435" name="Picture 3" descr="C:\Users\Kubenstein\Desktop\31_Nr50_Appr_Iliofemoral_1a_540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6086" y="33117"/>
            <a:ext cx="3417914" cy="2531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850820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31840" y="5877272"/>
            <a:ext cx="6512511" cy="1143000"/>
          </a:xfrm>
        </p:spPr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179512" y="116632"/>
            <a:ext cx="8712968" cy="1113304"/>
          </a:xfrm>
        </p:spPr>
        <p:txBody>
          <a:bodyPr/>
          <a:lstStyle/>
          <a:p>
            <a:pPr marL="45720" indent="0">
              <a:buNone/>
            </a:pPr>
            <a:r>
              <a:rPr lang="sk-SK" dirty="0"/>
              <a:t>PŘESTÁVKA....kafe, voda, toaleta </a:t>
            </a:r>
            <a:r>
              <a:rPr lang="sk-SK" dirty="0">
                <a:sym typeface="Wingdings" pitchFamily="2" charset="2"/>
              </a:rPr>
              <a:t></a:t>
            </a:r>
            <a:endParaRPr lang="en-GB" dirty="0"/>
          </a:p>
        </p:txBody>
      </p:sp>
      <p:pic>
        <p:nvPicPr>
          <p:cNvPr id="19458" name="Picture 2" descr="C:\Users\Kubenstein\Desktop\1H2hjwA0CdvFAkom9V4GetydiFFFiWsh4l4GJwqmzF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836712"/>
            <a:ext cx="4752975" cy="5472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472074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395536" y="116632"/>
            <a:ext cx="8496944" cy="6192688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sk-SK" sz="3200" b="1" u="sng" dirty="0"/>
              <a:t>Fraktury krčku femuru</a:t>
            </a:r>
          </a:p>
          <a:p>
            <a:pPr marL="45720" indent="0">
              <a:buNone/>
            </a:pPr>
            <a:endParaRPr lang="sk-SK" sz="3200" b="1" u="sng" dirty="0"/>
          </a:p>
          <a:p>
            <a:pPr marL="45720" indent="0">
              <a:buNone/>
            </a:pPr>
            <a:endParaRPr lang="sk-SK" sz="3200" b="1" u="sng" dirty="0"/>
          </a:p>
          <a:p>
            <a:pPr marL="45720" indent="0">
              <a:buNone/>
            </a:pPr>
            <a:endParaRPr lang="en-GB" sz="2000" dirty="0"/>
          </a:p>
        </p:txBody>
      </p:sp>
      <p:pic>
        <p:nvPicPr>
          <p:cNvPr id="21506" name="Picture 2" descr="C:\Users\Kubenstein\Desktop\0774b3c139f5c46b26c30bcbd9549145a630efa2989f29fcb03b24f681ab2d9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88156"/>
            <a:ext cx="8299470" cy="6166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41915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-108520" y="188640"/>
            <a:ext cx="9361040" cy="4017600"/>
          </a:xfrm>
        </p:spPr>
        <p:txBody>
          <a:bodyPr/>
          <a:lstStyle/>
          <a:p>
            <a:pPr marL="45720" indent="0">
              <a:buNone/>
            </a:pPr>
            <a:r>
              <a:rPr lang="sk-SK" b="1" u="sng" dirty="0"/>
              <a:t>Diagnostika: </a:t>
            </a:r>
          </a:p>
          <a:p>
            <a:pPr>
              <a:buFontTx/>
              <a:buChar char="-"/>
            </a:pPr>
            <a:r>
              <a:rPr lang="sk-SK" sz="1600" dirty="0"/>
              <a:t>klin. obraz, anamnéza, RTG,CT při suspekci na RTG bez jednozn. prúkazu</a:t>
            </a:r>
          </a:p>
          <a:p>
            <a:pPr marL="45720" indent="0">
              <a:buNone/>
            </a:pPr>
            <a:r>
              <a:rPr lang="sk-SK" sz="2000" b="1" u="sng" dirty="0"/>
              <a:t>Dělení: </a:t>
            </a:r>
            <a:r>
              <a:rPr lang="sk-SK" sz="1600" dirty="0">
                <a:solidFill>
                  <a:schemeClr val="accent6"/>
                </a:solidFill>
              </a:rPr>
              <a:t>subkapitální, mediocervikální </a:t>
            </a:r>
            <a:r>
              <a:rPr lang="sk-SK" sz="1600" dirty="0">
                <a:solidFill>
                  <a:schemeClr val="tx1"/>
                </a:solidFill>
              </a:rPr>
              <a:t>(intrakapsulární) </a:t>
            </a:r>
            <a:r>
              <a:rPr lang="sk-SK" sz="1600" dirty="0">
                <a:solidFill>
                  <a:schemeClr val="accent6"/>
                </a:solidFill>
              </a:rPr>
              <a:t>a bazicervikální </a:t>
            </a:r>
            <a:r>
              <a:rPr lang="sk-SK" sz="1600" dirty="0">
                <a:solidFill>
                  <a:schemeClr val="tx1"/>
                </a:solidFill>
              </a:rPr>
              <a:t>(extrakapsulární)</a:t>
            </a:r>
          </a:p>
          <a:p>
            <a:pPr marL="45720" indent="0">
              <a:buNone/>
            </a:pPr>
            <a:r>
              <a:rPr lang="sk-SK" sz="1600" b="1" dirty="0">
                <a:solidFill>
                  <a:schemeClr val="tx1"/>
                </a:solidFill>
              </a:rPr>
              <a:t>Podle lomné linie: abdukční – 10%, addukční -90%</a:t>
            </a:r>
            <a:endParaRPr lang="en-GB" sz="1600" b="1" dirty="0"/>
          </a:p>
        </p:txBody>
      </p:sp>
      <p:pic>
        <p:nvPicPr>
          <p:cNvPr id="22530" name="Picture 2" descr="C:\Users\Kubenstein\Desktop\9902b3e00b3a7ab4cbdbc1b151025dd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923" y="2276872"/>
            <a:ext cx="6177100" cy="4581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404205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0" y="116632"/>
            <a:ext cx="8748464" cy="4089608"/>
          </a:xfrm>
        </p:spPr>
        <p:txBody>
          <a:bodyPr/>
          <a:lstStyle/>
          <a:p>
            <a:pPr marL="45720" indent="0">
              <a:buNone/>
            </a:pPr>
            <a:r>
              <a:rPr lang="sk-SK" b="1" dirty="0"/>
              <a:t>Intrakapsulární fraktury krčku femuru</a:t>
            </a:r>
            <a:endParaRPr lang="en-GB" b="1" dirty="0"/>
          </a:p>
        </p:txBody>
      </p:sp>
      <p:pic>
        <p:nvPicPr>
          <p:cNvPr id="23554" name="Picture 2" descr="C:\Users\Kubenstein\Desktop\C8-FF2-4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688232"/>
            <a:ext cx="7812189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068735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107504" y="116632"/>
            <a:ext cx="8424936" cy="6408712"/>
          </a:xfrm>
        </p:spPr>
        <p:txBody>
          <a:bodyPr/>
          <a:lstStyle/>
          <a:p>
            <a:pPr marL="45720" indent="0">
              <a:buNone/>
            </a:pPr>
            <a:r>
              <a:rPr lang="sk-SK" b="1" u="sng" dirty="0"/>
              <a:t>Biomechanická klasifikace dle </a:t>
            </a:r>
            <a:r>
              <a:rPr lang="sk-SK" sz="2800" b="1" u="sng" dirty="0">
                <a:solidFill>
                  <a:srgbClr val="FF0000"/>
                </a:solidFill>
              </a:rPr>
              <a:t>Pauwelse</a:t>
            </a:r>
          </a:p>
          <a:p>
            <a:pPr marL="45720" indent="0">
              <a:buNone/>
            </a:pPr>
            <a:endParaRPr lang="sk-SK" sz="2800" b="1" u="sng" dirty="0">
              <a:solidFill>
                <a:srgbClr val="FF0000"/>
              </a:solidFill>
            </a:endParaRPr>
          </a:p>
          <a:p>
            <a:pPr marL="45720" indent="0">
              <a:buNone/>
            </a:pPr>
            <a:endParaRPr lang="sk-SK" dirty="0"/>
          </a:p>
        </p:txBody>
      </p:sp>
      <p:pic>
        <p:nvPicPr>
          <p:cNvPr id="1026" name="Picture 2" descr="C:\Users\Kubenstein\Desktop\F000449f044-001-978044306991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805092"/>
            <a:ext cx="8172400" cy="3052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Kubenstein\Desktop\1-s2.0-S0020138310007886-gr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652" y="620687"/>
            <a:ext cx="8190292" cy="3080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805415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179512" y="188640"/>
            <a:ext cx="8640960" cy="6480720"/>
          </a:xfrm>
        </p:spPr>
        <p:txBody>
          <a:bodyPr/>
          <a:lstStyle/>
          <a:p>
            <a:pPr marL="45720" indent="0">
              <a:buNone/>
            </a:pPr>
            <a:r>
              <a:rPr lang="sk-SK" b="1" u="sng" dirty="0"/>
              <a:t>Biologicko-prognostická klasifikace dle </a:t>
            </a:r>
            <a:r>
              <a:rPr lang="sk-SK" sz="2400" b="1" u="sng" dirty="0">
                <a:solidFill>
                  <a:srgbClr val="FF0000"/>
                </a:solidFill>
              </a:rPr>
              <a:t>Gardena</a:t>
            </a:r>
            <a:endParaRPr lang="en-GB" b="1" u="sng" dirty="0"/>
          </a:p>
        </p:txBody>
      </p:sp>
      <p:pic>
        <p:nvPicPr>
          <p:cNvPr id="2050" name="Picture 2" descr="C:\Users\Kubenstein\Desktop\MuWGzHd7fME3KsZyleI7DGJ_YjXD0l3mrYNQb9nneMfczN7lfyGIiIuhCQN3B9saVrHQpea944aQi851Ga150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356992"/>
            <a:ext cx="5510431" cy="3501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Kubenstein\Desktop\IPV.y6qTyr585pB0NJawHg_b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2038" y="1052736"/>
            <a:ext cx="3655595" cy="5805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Kubenstein\Desktop\27605f7129afc5dcc2e05e67fad3a7e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2736"/>
            <a:ext cx="5510430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291465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15362" name="Picture 2" descr="C:\Users\Kubenstein\Desktop\Traumatologie DKK\IMG_20180528_07301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H="1" flipV="1">
            <a:off x="944924" y="-901562"/>
            <a:ext cx="5562618" cy="7416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266694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52320" y="5737286"/>
            <a:ext cx="6512511" cy="114300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0" y="44624"/>
            <a:ext cx="9144000" cy="6813376"/>
          </a:xfrm>
        </p:spPr>
        <p:txBody>
          <a:bodyPr>
            <a:normAutofit lnSpcReduction="10000"/>
          </a:bodyPr>
          <a:lstStyle/>
          <a:p>
            <a:pPr marL="45720" indent="0">
              <a:buNone/>
            </a:pPr>
            <a:r>
              <a:rPr lang="sk-SK" b="1" u="sng" dirty="0"/>
              <a:t>Terapie: </a:t>
            </a:r>
          </a:p>
          <a:p>
            <a:pPr marL="45720" indent="0">
              <a:buNone/>
            </a:pPr>
            <a:r>
              <a:rPr lang="sk-SK" b="1" dirty="0"/>
              <a:t>Konzervativní: </a:t>
            </a:r>
            <a:r>
              <a:rPr lang="sk-SK" sz="1800" dirty="0"/>
              <a:t>při nedislokovaných, zaklíněných frakturách, zejména mladší jedinci</a:t>
            </a:r>
          </a:p>
          <a:p>
            <a:pPr>
              <a:buFontTx/>
              <a:buChar char="-"/>
            </a:pPr>
            <a:r>
              <a:rPr lang="sk-SK" sz="1800" dirty="0"/>
              <a:t>UZ došetření při podezření na hematrhros</a:t>
            </a:r>
          </a:p>
          <a:p>
            <a:pPr>
              <a:buFontTx/>
              <a:buChar char="-"/>
            </a:pPr>
            <a:r>
              <a:rPr lang="sk-SK" sz="1800" dirty="0"/>
              <a:t>dlouhodobé odlehčení</a:t>
            </a:r>
          </a:p>
          <a:p>
            <a:pPr>
              <a:buFontTx/>
              <a:buChar char="-"/>
            </a:pPr>
            <a:endParaRPr lang="sk-SK" dirty="0"/>
          </a:p>
          <a:p>
            <a:pPr marL="45720" indent="0">
              <a:buNone/>
            </a:pPr>
            <a:r>
              <a:rPr lang="sk-SK" b="1" dirty="0"/>
              <a:t>Operační: </a:t>
            </a:r>
            <a:endParaRPr lang="sk-SK" dirty="0"/>
          </a:p>
          <a:p>
            <a:pPr marL="502920" indent="-457200">
              <a:buAutoNum type="arabicPeriod"/>
            </a:pPr>
            <a:r>
              <a:rPr lang="sk-SK" dirty="0">
                <a:solidFill>
                  <a:schemeClr val="tx1"/>
                </a:solidFill>
              </a:rPr>
              <a:t>O</a:t>
            </a:r>
            <a:r>
              <a:rPr lang="sk-SK" sz="2400" dirty="0">
                <a:solidFill>
                  <a:schemeClr val="tx1"/>
                </a:solidFill>
              </a:rPr>
              <a:t>steosyntéza</a:t>
            </a:r>
            <a:r>
              <a:rPr lang="sk-SK" dirty="0"/>
              <a:t> – </a:t>
            </a:r>
            <a:r>
              <a:rPr lang="sk-SK" sz="1800" dirty="0"/>
              <a:t>šance na úspěch při OP stabilizaci do 6 hodin</a:t>
            </a:r>
          </a:p>
          <a:p>
            <a:pPr marL="45720" indent="0">
              <a:buNone/>
            </a:pPr>
            <a:r>
              <a:rPr lang="sk-SK" sz="1800" dirty="0"/>
              <a:t>                          - anatomická repozice (mírně valgozita), stabilita OS, dekomprese</a:t>
            </a:r>
          </a:p>
          <a:p>
            <a:pPr>
              <a:buFontTx/>
              <a:buChar char="-"/>
            </a:pPr>
            <a:r>
              <a:rPr lang="sk-SK" sz="1800" dirty="0"/>
              <a:t>DHS – dynamický kompresní šroub</a:t>
            </a:r>
          </a:p>
          <a:p>
            <a:pPr>
              <a:buFontTx/>
              <a:buChar char="-"/>
            </a:pPr>
            <a:r>
              <a:rPr lang="sk-SK" sz="1800" dirty="0"/>
              <a:t>spongiozní šrouby (kanylované)- závit za lomem, a konec šroubú subchondrálně</a:t>
            </a:r>
          </a:p>
          <a:p>
            <a:pPr>
              <a:buFontTx/>
              <a:buChar char="-"/>
            </a:pPr>
            <a:r>
              <a:rPr lang="sk-SK" sz="1800" dirty="0"/>
              <a:t>rekonstrukční hřeb – při ipsylaterální fraktuře krčku a diafýzy </a:t>
            </a:r>
          </a:p>
          <a:p>
            <a:pPr marL="45720" indent="0">
              <a:buNone/>
            </a:pPr>
            <a:endParaRPr lang="sk-SK" sz="1800" dirty="0"/>
          </a:p>
          <a:p>
            <a:pPr marL="45720" indent="0">
              <a:buNone/>
            </a:pPr>
            <a:r>
              <a:rPr lang="sk-SK" sz="2400" dirty="0">
                <a:solidFill>
                  <a:srgbClr val="FF0000"/>
                </a:solidFill>
              </a:rPr>
              <a:t>2.</a:t>
            </a:r>
            <a:r>
              <a:rPr lang="sk-SK" sz="2400" dirty="0">
                <a:solidFill>
                  <a:schemeClr val="tx1"/>
                </a:solidFill>
              </a:rPr>
              <a:t> Hemiartroplastika (cervikokapitální endoprotéza)</a:t>
            </a:r>
          </a:p>
          <a:p>
            <a:pPr>
              <a:buFontTx/>
              <a:buChar char="-"/>
            </a:pPr>
            <a:r>
              <a:rPr lang="sk-SK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 starých a polymorbidních pacientú – kratší výkon, a lze ji event. později konvertovat na TEP</a:t>
            </a:r>
          </a:p>
          <a:p>
            <a:pPr marL="45720" indent="0">
              <a:buNone/>
            </a:pPr>
            <a:r>
              <a:rPr lang="sk-SK" sz="2400" dirty="0">
                <a:solidFill>
                  <a:schemeClr val="accent6"/>
                </a:solidFill>
              </a:rPr>
              <a:t>3. </a:t>
            </a:r>
            <a:r>
              <a:rPr lang="sk-SK" sz="2400" dirty="0">
                <a:solidFill>
                  <a:schemeClr val="tx1"/>
                </a:solidFill>
              </a:rPr>
              <a:t>TEP - </a:t>
            </a:r>
            <a:r>
              <a:rPr lang="sk-SK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pacienti mezi 65-85 let, nebo při riziku komplikací u mladších</a:t>
            </a:r>
          </a:p>
          <a:p>
            <a:pPr marL="45720" indent="0">
              <a:buNone/>
            </a:pPr>
            <a:r>
              <a:rPr lang="sk-SK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           - při abscenci artrot. změn možno zvolit necementovanou jamku</a:t>
            </a:r>
          </a:p>
          <a:p>
            <a:pPr marL="45720" indent="0">
              <a:buNone/>
            </a:pPr>
            <a:endParaRPr lang="sk-SK" sz="2400" dirty="0">
              <a:solidFill>
                <a:schemeClr val="accent6"/>
              </a:solidFill>
            </a:endParaRPr>
          </a:p>
          <a:p>
            <a:pPr>
              <a:buFontTx/>
              <a:buChar char="-"/>
            </a:pPr>
            <a:endParaRPr lang="en-GB" sz="1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39283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3075" name="Picture 3" descr="C:\Users\Kubenstein\Desktop\Post-operative-radiograph-of-a-cemented-Thompson-hip-hemiarthroplasty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9" y="8802"/>
            <a:ext cx="4320479" cy="6732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Kubenstein\Desktop\16482328440_272ef7d84f_b (1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8802"/>
            <a:ext cx="4464496" cy="6732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49698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0" y="0"/>
            <a:ext cx="6400800" cy="3474720"/>
          </a:xfrm>
        </p:spPr>
        <p:txBody>
          <a:bodyPr/>
          <a:lstStyle/>
          <a:p>
            <a:pPr marL="45720" indent="0">
              <a:buNone/>
            </a:pPr>
            <a:r>
              <a:rPr lang="sk-SK" dirty="0"/>
              <a:t>Mladší jedinci</a:t>
            </a:r>
            <a:endParaRPr lang="en-GB" dirty="0"/>
          </a:p>
        </p:txBody>
      </p:sp>
      <p:pic>
        <p:nvPicPr>
          <p:cNvPr id="4099" name="Picture 3" descr="C:\Users\Kubenstein\Desktop\9859f54eb7b8f5f5524c898122b8053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412776"/>
            <a:ext cx="7391400" cy="4619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002942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098" name="Picture 2" descr="C:\Users\Kubenstein\Desktop\C0305653-Hip_with_Nail-plate,_Osteosynthesis,_X-ra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659" y="421367"/>
            <a:ext cx="4716016" cy="6264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Kubenstein\Desktop\article-g04_400_3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674" y="1831974"/>
            <a:ext cx="4143821" cy="3325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033457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76256" y="5805264"/>
            <a:ext cx="6512511" cy="114300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-108520" y="44624"/>
            <a:ext cx="9361040" cy="6768752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sk-SK" sz="2800" b="1" u="sng" dirty="0"/>
              <a:t>Extrakapsulární fraktury krčku femuru</a:t>
            </a:r>
          </a:p>
          <a:p>
            <a:pPr>
              <a:buFontTx/>
              <a:buChar char="-"/>
            </a:pPr>
            <a:r>
              <a:rPr lang="sk-SK" sz="1800" dirty="0"/>
              <a:t>petrochanterické, intertrochanterické, subtrochanterické</a:t>
            </a:r>
          </a:p>
          <a:p>
            <a:pPr marL="45720" indent="0">
              <a:buNone/>
            </a:pPr>
            <a:r>
              <a:rPr lang="sk-SK" sz="1800" u="sng" dirty="0"/>
              <a:t>Pertrochanterické fraktury: </a:t>
            </a:r>
          </a:p>
          <a:p>
            <a:pPr>
              <a:buFontTx/>
              <a:buChar char="-"/>
            </a:pPr>
            <a:r>
              <a:rPr lang="sk-SK" sz="1800" dirty="0"/>
              <a:t>nejčastější fraktury proxim. femuru – linie lomu přechází přes oba trochantery</a:t>
            </a:r>
          </a:p>
          <a:p>
            <a:pPr>
              <a:buFontTx/>
              <a:buChar char="-"/>
            </a:pPr>
            <a:r>
              <a:rPr lang="sk-SK" sz="1800" dirty="0"/>
              <a:t>pro relat. vyšší spongiozní hmotu – intenzivnější krevní ztráty než při fr. krčku</a:t>
            </a:r>
          </a:p>
          <a:p>
            <a:pPr>
              <a:buFontTx/>
              <a:buChar char="-"/>
            </a:pPr>
            <a:r>
              <a:rPr lang="sk-SK" sz="1800" dirty="0"/>
              <a:t>- izolovaná fraktura velkého či malého trochanteru (avulze), se obvykle řeší konzervativně, při malé dislokaci</a:t>
            </a:r>
          </a:p>
          <a:p>
            <a:pPr marL="45720" indent="0">
              <a:buNone/>
            </a:pPr>
            <a:r>
              <a:rPr lang="sk-SK" sz="1800" u="sng" dirty="0"/>
              <a:t>Intertrochanterické fraktury: </a:t>
            </a:r>
          </a:p>
          <a:p>
            <a:pPr>
              <a:buFontTx/>
              <a:buChar char="-"/>
            </a:pPr>
            <a:r>
              <a:rPr lang="sk-SK" sz="1800" dirty="0"/>
              <a:t>7% všech fraktur proxim. femuru</a:t>
            </a:r>
          </a:p>
          <a:p>
            <a:pPr>
              <a:buFontTx/>
              <a:buChar char="-"/>
            </a:pPr>
            <a:r>
              <a:rPr lang="sk-SK" sz="1800" dirty="0"/>
              <a:t>predominantně nižší věkové skupiny (high energy trauma)</a:t>
            </a:r>
          </a:p>
          <a:p>
            <a:pPr>
              <a:buFontTx/>
              <a:buChar char="-"/>
            </a:pPr>
            <a:r>
              <a:rPr lang="sk-SK" sz="1800" dirty="0"/>
              <a:t>proximální fragment zahrnuje hlavici, krček a velký trochanter, kde se upínají význ. svalové jednotky, znesnaďnující tak jinak snadnou repozici jak při pertrochanterických frakturách</a:t>
            </a:r>
          </a:p>
          <a:p>
            <a:pPr marL="45720" indent="0">
              <a:buNone/>
            </a:pPr>
            <a:r>
              <a:rPr lang="sk-SK" sz="1800" u="sng" dirty="0"/>
              <a:t>Subtrochanterické fraktury: </a:t>
            </a:r>
          </a:p>
          <a:p>
            <a:pPr marL="45720" indent="0">
              <a:buNone/>
            </a:pPr>
            <a:r>
              <a:rPr lang="sk-SK" sz="1800" dirty="0"/>
              <a:t>-oblast  5-8 cm distálně od malého trochanteru (subtrochanterická oblast)</a:t>
            </a:r>
          </a:p>
          <a:p>
            <a:pPr marL="45720" indent="0">
              <a:buNone/>
            </a:pPr>
            <a:r>
              <a:rPr lang="sk-SK" sz="1800" dirty="0"/>
              <a:t>-lom zasahující proximálně do trochanterické oblasti, nebo distálně do diafýzy femuru</a:t>
            </a:r>
          </a:p>
          <a:p>
            <a:pPr marL="45720" indent="0">
              <a:buNone/>
            </a:pPr>
            <a:r>
              <a:rPr lang="sk-SK" sz="1800" dirty="0"/>
              <a:t>-dle AO klasifikace jsou zařazené do skupiny trochanterických, nebo diafyzárních fraktur</a:t>
            </a:r>
          </a:p>
          <a:p>
            <a:pPr marL="45720" indent="0">
              <a:buNone/>
            </a:pP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142777717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-108520" y="0"/>
            <a:ext cx="9433048" cy="6597352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sk-SK" sz="2400" b="1" u="sng" dirty="0"/>
              <a:t>Terapie:</a:t>
            </a:r>
          </a:p>
          <a:p>
            <a:pPr marL="45720" indent="0">
              <a:buNone/>
            </a:pPr>
            <a:r>
              <a:rPr lang="sk-SK" sz="2000" b="1" dirty="0"/>
              <a:t>Konzervativní terapie: </a:t>
            </a:r>
            <a:r>
              <a:rPr lang="sk-SK" sz="1800" dirty="0"/>
              <a:t>zcela vjímečně – ani nedislokované fraktury neslibujou uspokojivé výsledky</a:t>
            </a:r>
          </a:p>
          <a:p>
            <a:pPr marL="45720" indent="0">
              <a:buNone/>
            </a:pPr>
            <a:endParaRPr lang="sk-SK" sz="2000" dirty="0"/>
          </a:p>
          <a:p>
            <a:pPr marL="45720" indent="0">
              <a:buNone/>
            </a:pPr>
            <a:r>
              <a:rPr lang="sk-SK" sz="2000" b="1" dirty="0"/>
              <a:t>Operační terapie: </a:t>
            </a:r>
            <a:r>
              <a:rPr lang="sk-SK" sz="1800" dirty="0"/>
              <a:t>(zavřená/otevřená repozice) + fixace OS (hřeb,dlažka,cerclage</a:t>
            </a:r>
            <a:r>
              <a:rPr lang="sk-SK" sz="2000" dirty="0"/>
              <a:t>)</a:t>
            </a:r>
          </a:p>
          <a:p>
            <a:pPr marL="45720" indent="0">
              <a:buNone/>
            </a:pPr>
            <a:r>
              <a:rPr lang="sk-SK" sz="1800" b="1" dirty="0"/>
              <a:t>DHS šroub (</a:t>
            </a:r>
            <a:r>
              <a:rPr lang="sk-SK" sz="1800" b="1"/>
              <a:t>s podpornou </a:t>
            </a:r>
            <a:r>
              <a:rPr lang="sk-SK" sz="1800" b="1" dirty="0"/>
              <a:t>lat.) dlažkou, nitrodřeňová fixace (PFN,Gamma </a:t>
            </a:r>
            <a:r>
              <a:rPr lang="sk-SK" sz="1800" b="1"/>
              <a:t>hřeb)</a:t>
            </a:r>
          </a:p>
          <a:p>
            <a:pPr marL="45720" indent="0">
              <a:buNone/>
            </a:pPr>
            <a:endParaRPr lang="en-GB" sz="1800" b="1" dirty="0"/>
          </a:p>
        </p:txBody>
      </p:sp>
      <p:pic>
        <p:nvPicPr>
          <p:cNvPr id="1026" name="Picture 2" descr="C:\Users\Kubenstein\Desktop\Proximal-femoral-nail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7915" y="2457701"/>
            <a:ext cx="3761803" cy="4400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Kubenstein\Desktop\2_Prox_femur_montag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2721446"/>
            <a:ext cx="1442138" cy="4136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Kubenstein\Desktop\downloa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2665463"/>
            <a:ext cx="3320644" cy="3984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940897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2050" name="Picture 2" descr="C:\Users\Kubenstein\Desktop\expert_lateral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4" y="0"/>
            <a:ext cx="4972050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Kubenstein\Desktop\AP-view-of-a-trochanteric-fracture-treated-with-a-Gamma-nail-Radiological-control-at-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7760" y="7761"/>
            <a:ext cx="2952328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Kubenstein\Desktop\Fx_repairing_hip (2)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468231"/>
            <a:ext cx="8352928" cy="3306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182977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179512" y="44624"/>
            <a:ext cx="8856984" cy="6480720"/>
          </a:xfrm>
        </p:spPr>
        <p:txBody>
          <a:bodyPr/>
          <a:lstStyle/>
          <a:p>
            <a:pPr marL="45720" indent="0">
              <a:buNone/>
            </a:pPr>
            <a:r>
              <a:rPr lang="sk-SK" b="1" u="sng" dirty="0"/>
              <a:t>Pooperační režim:</a:t>
            </a:r>
          </a:p>
          <a:p>
            <a:pPr marL="45720" indent="0">
              <a:buNone/>
            </a:pPr>
            <a:r>
              <a:rPr lang="sk-SK" dirty="0"/>
              <a:t>-profylaxe tromboembolie pomocí LMWH</a:t>
            </a:r>
          </a:p>
          <a:p>
            <a:pPr marL="45720" indent="0">
              <a:buNone/>
            </a:pPr>
            <a:r>
              <a:rPr lang="sk-SK" dirty="0"/>
              <a:t>-časná vertikalizace – dle možností pacienta v chodítku/o berlích</a:t>
            </a:r>
          </a:p>
          <a:p>
            <a:pPr marL="45720" indent="0">
              <a:buNone/>
            </a:pPr>
            <a:r>
              <a:rPr lang="sk-SK" dirty="0"/>
              <a:t>-prvních 6 týdnú s přikládáním končetiny, izometrické cvičení, procvičování kolena, hlezna, prstú nohy</a:t>
            </a:r>
          </a:p>
          <a:p>
            <a:pPr>
              <a:buFontTx/>
              <a:buChar char="-"/>
            </a:pPr>
            <a:r>
              <a:rPr lang="sk-SK" dirty="0"/>
              <a:t>dalších 6 týdnú chúze s progresivním zatěžováním končetiny</a:t>
            </a:r>
          </a:p>
          <a:p>
            <a:pPr>
              <a:buFontTx/>
              <a:buChar char="-"/>
            </a:pPr>
            <a:r>
              <a:rPr lang="sk-SK" dirty="0"/>
              <a:t>plný došlap za 6 týdnú </a:t>
            </a:r>
          </a:p>
          <a:p>
            <a:pPr marL="45720" indent="0">
              <a:buNone/>
            </a:pPr>
            <a:endParaRPr lang="sk-SK" dirty="0"/>
          </a:p>
        </p:txBody>
      </p:sp>
      <p:pic>
        <p:nvPicPr>
          <p:cNvPr id="3074" name="Picture 2" descr="C:\Users\Kubenstein\Desktop\31-O10_i20_L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2852936"/>
            <a:ext cx="51435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30928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Kubenstein\Desktop\download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12175"/>
            <a:ext cx="3705254" cy="4073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0" y="-99392"/>
            <a:ext cx="9108504" cy="6165304"/>
          </a:xfrm>
        </p:spPr>
        <p:txBody>
          <a:bodyPr/>
          <a:lstStyle/>
          <a:p>
            <a:pPr marL="45720" indent="0">
              <a:buNone/>
            </a:pPr>
            <a:r>
              <a:rPr lang="sk-SK" b="1" u="sng" dirty="0"/>
              <a:t>Komplikace:</a:t>
            </a:r>
          </a:p>
          <a:p>
            <a:pPr>
              <a:buFontTx/>
              <a:buChar char="-"/>
            </a:pPr>
            <a:r>
              <a:rPr lang="sk-SK" sz="1800" dirty="0"/>
              <a:t>HŽT</a:t>
            </a:r>
          </a:p>
          <a:p>
            <a:pPr>
              <a:buFontTx/>
              <a:buChar char="-"/>
            </a:pPr>
            <a:r>
              <a:rPr lang="sk-SK" sz="1800" dirty="0"/>
              <a:t>peroperačně riziko fraktury femuru – zlá technika zavedení, lom při špičce hřebu</a:t>
            </a:r>
          </a:p>
          <a:p>
            <a:pPr>
              <a:buFontTx/>
              <a:buChar char="-"/>
            </a:pPr>
            <a:r>
              <a:rPr lang="sk-SK" sz="1800" dirty="0"/>
              <a:t>selhání osteosyntézy – nestabilní OS</a:t>
            </a:r>
          </a:p>
          <a:p>
            <a:pPr>
              <a:buFontTx/>
              <a:buChar char="-"/>
            </a:pPr>
            <a:r>
              <a:rPr lang="sk-SK" sz="1800" dirty="0"/>
              <a:t>Pakloub</a:t>
            </a:r>
          </a:p>
          <a:p>
            <a:pPr>
              <a:buFontTx/>
              <a:buChar char="-"/>
            </a:pPr>
            <a:r>
              <a:rPr lang="sk-SK" sz="1800" dirty="0"/>
              <a:t>infekční komplikace</a:t>
            </a:r>
          </a:p>
          <a:p>
            <a:pPr>
              <a:buFontTx/>
              <a:buChar char="-"/>
            </a:pPr>
            <a:r>
              <a:rPr lang="sk-SK" sz="1800" dirty="0"/>
              <a:t>cut-out šroubú</a:t>
            </a:r>
          </a:p>
          <a:p>
            <a:pPr>
              <a:buFontTx/>
              <a:buChar char="-"/>
            </a:pPr>
            <a:r>
              <a:rPr lang="sk-SK" sz="1800" dirty="0"/>
              <a:t>avaskulární nekróza</a:t>
            </a:r>
          </a:p>
          <a:p>
            <a:pPr marL="45720" indent="0">
              <a:buNone/>
            </a:pPr>
            <a:endParaRPr lang="sk-SK" b="1" u="sng" dirty="0"/>
          </a:p>
          <a:p>
            <a:pPr marL="45720" indent="0">
              <a:buNone/>
            </a:pPr>
            <a:r>
              <a:rPr lang="sk-SK" b="1" u="sng" dirty="0"/>
              <a:t> </a:t>
            </a:r>
          </a:p>
          <a:p>
            <a:pPr marL="45720" indent="0">
              <a:buNone/>
            </a:pPr>
            <a:endParaRPr lang="en-GB" sz="1800" dirty="0"/>
          </a:p>
        </p:txBody>
      </p:sp>
      <p:pic>
        <p:nvPicPr>
          <p:cNvPr id="4098" name="Picture 2" descr="C:\Users\Kubenstein\Desktop\CIA-96852-F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5254" y="1484785"/>
            <a:ext cx="5422859" cy="3312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04608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0" y="0"/>
            <a:ext cx="9144000" cy="6669360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sk-SK" sz="3600" b="1" u="sng" dirty="0"/>
              <a:t>Fraktury diafýzy femuru</a:t>
            </a:r>
            <a:endParaRPr lang="en-GB" sz="3600" b="1" u="sng" dirty="0"/>
          </a:p>
        </p:txBody>
      </p:sp>
      <p:pic>
        <p:nvPicPr>
          <p:cNvPr id="5122" name="Picture 2" descr="C:\Users\Kubenstein\Desktop\0545a99bfeda33f056e4de6f4f5f283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20688"/>
            <a:ext cx="8892480" cy="6221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161316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6146" name="Picture 2" descr="C:\Users\Kubenstein\Desktop\1.5-4-table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892" y="764704"/>
            <a:ext cx="7272808" cy="4923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350602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Picture 3" descr="C:\Users\Kubenstein\Desktop\5938a69fda96a73bcf8813ec_Classification Femur fractures shutterstock_121362520 cop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07336"/>
            <a:ext cx="8136904" cy="4258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947156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0" y="0"/>
            <a:ext cx="9036496" cy="6453336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sk-SK" sz="2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Fraktury diafýzy femuru: </a:t>
            </a:r>
          </a:p>
          <a:p>
            <a:pPr>
              <a:buFontTx/>
              <a:buChar char="-"/>
            </a:pPr>
            <a:r>
              <a:rPr lang="sk-SK" sz="1800" dirty="0"/>
              <a:t>největší kost těla</a:t>
            </a:r>
          </a:p>
          <a:p>
            <a:pPr>
              <a:buFontTx/>
              <a:buChar char="-"/>
            </a:pPr>
            <a:r>
              <a:rPr lang="sk-SK" sz="1800" dirty="0"/>
              <a:t>vznik fraktury přímým/nepřímým silným násilím </a:t>
            </a:r>
            <a:r>
              <a:rPr lang="sk-SK" sz="1800" dirty="0">
                <a:solidFill>
                  <a:srgbClr val="FF0000"/>
                </a:solidFill>
              </a:rPr>
              <a:t>(high-energy trauma)</a:t>
            </a:r>
          </a:p>
          <a:p>
            <a:pPr>
              <a:buFontTx/>
              <a:buChar char="-"/>
            </a:pPr>
            <a:r>
              <a:rPr lang="sk-SK" sz="2000" dirty="0"/>
              <a:t>častá přidružená poranění – polytrauma, vícečetná poranění</a:t>
            </a:r>
          </a:p>
          <a:p>
            <a:pPr>
              <a:buFontTx/>
              <a:buChar char="-"/>
            </a:pPr>
            <a:r>
              <a:rPr lang="sk-SK" sz="2000" dirty="0"/>
              <a:t>poranění měkkých tkání při otevřených i zavřených frakturách</a:t>
            </a:r>
          </a:p>
          <a:p>
            <a:pPr>
              <a:buFontTx/>
              <a:buChar char="-"/>
            </a:pPr>
            <a:r>
              <a:rPr lang="sk-SK" sz="2000" dirty="0"/>
              <a:t>signifikantní krevní ztráty – </a:t>
            </a:r>
            <a:r>
              <a:rPr lang="sk-SK" sz="2000" dirty="0">
                <a:solidFill>
                  <a:srgbClr val="FF0000"/>
                </a:solidFill>
              </a:rPr>
              <a:t>1000 – 2000 ml </a:t>
            </a:r>
          </a:p>
          <a:p>
            <a:pPr>
              <a:buFontTx/>
              <a:buChar char="-"/>
            </a:pPr>
            <a:r>
              <a:rPr lang="sk-SK" sz="2000" dirty="0">
                <a:solidFill>
                  <a:srgbClr val="FF0000"/>
                </a:solidFill>
              </a:rPr>
              <a:t>agresivní resuscitace pacienta, přednemocniční péče, stabilizace stavu – zásady DCO, DCS</a:t>
            </a:r>
          </a:p>
          <a:p>
            <a:pPr marL="45720" indent="0">
              <a:buNone/>
            </a:pPr>
            <a:r>
              <a:rPr lang="sk-SK" sz="2000" dirty="0">
                <a:solidFill>
                  <a:srgbClr val="FF0000"/>
                </a:solidFill>
              </a:rPr>
              <a:t>*T</a:t>
            </a:r>
            <a:r>
              <a:rPr lang="sk-SK" sz="1800" dirty="0">
                <a:solidFill>
                  <a:srgbClr val="FF0000"/>
                </a:solidFill>
              </a:rPr>
              <a:t>omasova dlaha </a:t>
            </a:r>
            <a:r>
              <a:rPr lang="sk-SK" sz="1800" dirty="0"/>
              <a:t>– její zavedení znížilo mortalitu během 1WW z 80% na 16%</a:t>
            </a:r>
            <a:endParaRPr lang="sk-SK" sz="4400" dirty="0"/>
          </a:p>
          <a:p>
            <a:pPr marL="45720" indent="0">
              <a:buNone/>
            </a:pPr>
            <a:endParaRPr lang="en-GB" sz="2800" dirty="0"/>
          </a:p>
        </p:txBody>
      </p:sp>
      <p:pic>
        <p:nvPicPr>
          <p:cNvPr id="7170" name="Picture 2" descr="C:\Users\Kubenstein\Desktop\Proc-Thomas_splint_on_150px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570807"/>
            <a:ext cx="2457599" cy="3276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Kubenstein\Desktop\Thomas-Splint-World-War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3518390"/>
            <a:ext cx="4968552" cy="3168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13319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5363" name="Picture 3" descr="C:\Users\Kubenstein\Desktop\female acc victim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88640"/>
            <a:ext cx="8315060" cy="6236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78017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87824" y="5805264"/>
            <a:ext cx="6512511" cy="114300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0" y="0"/>
            <a:ext cx="9144000" cy="6597352"/>
          </a:xfrm>
        </p:spPr>
        <p:txBody>
          <a:bodyPr/>
          <a:lstStyle/>
          <a:p>
            <a:pPr marL="45720" indent="0">
              <a:buNone/>
            </a:pPr>
            <a:r>
              <a:rPr lang="sk-SK" b="1" dirty="0"/>
              <a:t>Diagnostika: </a:t>
            </a:r>
          </a:p>
          <a:p>
            <a:pPr marL="45720" indent="0">
              <a:buNone/>
            </a:pPr>
            <a:r>
              <a:rPr lang="sk-SK" sz="1800" dirty="0"/>
              <a:t>-klinický obraz – bolestivost</a:t>
            </a:r>
          </a:p>
          <a:p>
            <a:pPr marL="45720" indent="0">
              <a:buNone/>
            </a:pPr>
            <a:r>
              <a:rPr lang="sk-SK" sz="1800" dirty="0"/>
              <a:t>                       - otok končetiny</a:t>
            </a:r>
          </a:p>
          <a:p>
            <a:pPr marL="45720" indent="0">
              <a:buNone/>
            </a:pPr>
            <a:r>
              <a:rPr lang="sk-SK" sz="1800" dirty="0"/>
              <a:t>                       - skrácení, malpozice, krepitace</a:t>
            </a:r>
          </a:p>
          <a:p>
            <a:pPr marL="45720" indent="0">
              <a:buNone/>
            </a:pPr>
            <a:r>
              <a:rPr lang="sk-SK" sz="1800" dirty="0"/>
              <a:t>                       - deformita</a:t>
            </a:r>
          </a:p>
          <a:p>
            <a:pPr marL="45720" indent="0">
              <a:buNone/>
            </a:pPr>
            <a:r>
              <a:rPr lang="sk-SK" sz="1800" dirty="0"/>
              <a:t>                       - odhalení kosti při otevřeném poranění</a:t>
            </a:r>
          </a:p>
          <a:p>
            <a:pPr marL="45720" indent="0">
              <a:buNone/>
            </a:pPr>
            <a:r>
              <a:rPr lang="sk-SK" sz="1800" dirty="0"/>
              <a:t>                       - hematom</a:t>
            </a:r>
          </a:p>
          <a:p>
            <a:pPr marL="45720" indent="0">
              <a:buNone/>
            </a:pPr>
            <a:r>
              <a:rPr lang="sk-SK" sz="1800" dirty="0"/>
              <a:t> </a:t>
            </a:r>
            <a:r>
              <a:rPr lang="sk-SK" sz="32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CAVE </a:t>
            </a:r>
          </a:p>
          <a:p>
            <a:pPr marL="45720" indent="0">
              <a:buNone/>
            </a:pPr>
            <a:r>
              <a:rPr lang="sk-SK" sz="2800" dirty="0">
                <a:solidFill>
                  <a:srgbClr val="FF0000"/>
                </a:solidFill>
              </a:rPr>
              <a:t>- vyšetření NC poměrú na periferii</a:t>
            </a:r>
          </a:p>
          <a:p>
            <a:pPr marL="45720" indent="0">
              <a:buNone/>
            </a:pPr>
            <a:r>
              <a:rPr lang="sk-SK" sz="2800" dirty="0">
                <a:solidFill>
                  <a:srgbClr val="FF0000"/>
                </a:solidFill>
              </a:rPr>
              <a:t>- při rozsáhlých hematome- riziko CS</a:t>
            </a:r>
          </a:p>
          <a:p>
            <a:pPr marL="45720" indent="0">
              <a:buNone/>
            </a:pPr>
            <a:r>
              <a:rPr lang="sk-SK" sz="2800" dirty="0">
                <a:solidFill>
                  <a:srgbClr val="FF0000"/>
                </a:solidFill>
              </a:rPr>
              <a:t>- myslet na etážové zlomeniny – RTG celého femuru</a:t>
            </a:r>
            <a:endParaRPr lang="en-GB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452781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15816" y="5805264"/>
            <a:ext cx="6512511" cy="114300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-108520" y="44624"/>
            <a:ext cx="9252520" cy="6336704"/>
          </a:xfrm>
        </p:spPr>
        <p:txBody>
          <a:bodyPr/>
          <a:lstStyle/>
          <a:p>
            <a:pPr marL="45720" indent="0">
              <a:buNone/>
            </a:pPr>
            <a:r>
              <a:rPr lang="sk-SK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Terapie: </a:t>
            </a:r>
          </a:p>
          <a:p>
            <a:pPr>
              <a:buFontTx/>
              <a:buChar char="-"/>
            </a:pPr>
            <a:r>
              <a:rPr lang="sk-SK" sz="2000" dirty="0"/>
              <a:t>do doby operace – při nedislok. frakturách – Braunova dlaha,vakuová matrace</a:t>
            </a:r>
          </a:p>
          <a:p>
            <a:pPr>
              <a:buFontTx/>
              <a:buChar char="-"/>
            </a:pPr>
            <a:r>
              <a:rPr lang="sk-SK" dirty="0"/>
              <a:t>extenze Thomasovou dlahou, náplasťovou fixací, Bohlerovou extenzí</a:t>
            </a:r>
            <a:endParaRPr lang="en-GB" dirty="0"/>
          </a:p>
        </p:txBody>
      </p:sp>
      <p:pic>
        <p:nvPicPr>
          <p:cNvPr id="8194" name="Picture 2" descr="C:\Users\Kubenstein\Desktop\149243129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2" y="1628800"/>
            <a:ext cx="4410075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Kubenstein\Desktop\Image62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1617" y="1433098"/>
            <a:ext cx="4408855" cy="3004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Kubenstein\Desktop\image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4293096"/>
            <a:ext cx="5200224" cy="2480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30191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24328" y="5661248"/>
            <a:ext cx="6512511" cy="1143000"/>
          </a:xfrm>
        </p:spPr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0" y="0"/>
            <a:ext cx="9036496" cy="6741368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sk-SK" sz="32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Operace:</a:t>
            </a:r>
          </a:p>
          <a:p>
            <a:pPr marL="45720" indent="0">
              <a:buNone/>
            </a:pPr>
            <a:endParaRPr lang="sk-SK" sz="1800" u="sng" dirty="0"/>
          </a:p>
          <a:p>
            <a:pPr marL="45720" indent="0">
              <a:buNone/>
            </a:pPr>
            <a:r>
              <a:rPr lang="sk-SK" sz="2000" u="sng" dirty="0"/>
              <a:t>Intramedulární hřebování</a:t>
            </a:r>
          </a:p>
          <a:p>
            <a:pPr>
              <a:buFontTx/>
              <a:buChar char="-"/>
            </a:pPr>
            <a:r>
              <a:rPr lang="sk-SK" sz="1800" dirty="0"/>
              <a:t>není nutná anatomická repozice, nýbrž OS zajišťující kontakt fragmentú při relativní stabilitě – výhodou je šetrnost zákroku (malá invazivita)</a:t>
            </a:r>
          </a:p>
          <a:p>
            <a:pPr>
              <a:buFontTx/>
              <a:buChar char="-"/>
            </a:pPr>
            <a:r>
              <a:rPr lang="sk-SK" sz="1800" dirty="0"/>
              <a:t>zavádění hřebu – anterográdně cez entry-point (hrot TM, fossa piriformis)</a:t>
            </a:r>
          </a:p>
          <a:p>
            <a:pPr marL="45720" indent="0">
              <a:buNone/>
            </a:pPr>
            <a:r>
              <a:rPr lang="sk-SK" sz="1800" dirty="0"/>
              <a:t>                           - retrográdně – přes patel.lig. – dist. fraktury, periprotetické fr.,        		   ipsilaterální fraktury tibie a femuru</a:t>
            </a:r>
          </a:p>
          <a:p>
            <a:pPr>
              <a:buFontTx/>
              <a:buChar char="-"/>
            </a:pPr>
            <a:r>
              <a:rPr lang="sk-SK" sz="1800" dirty="0"/>
              <a:t>předvrtávání dřeňové dutiny po púlmilimetrech</a:t>
            </a:r>
          </a:p>
          <a:p>
            <a:pPr>
              <a:buFontTx/>
              <a:buChar char="-"/>
            </a:pPr>
            <a:r>
              <a:rPr lang="sk-SK" sz="1800" dirty="0"/>
              <a:t>zajištění hřebu šrouby přes kortiky – zabránění dislokaci ad longitudinem, ad axim</a:t>
            </a:r>
          </a:p>
          <a:p>
            <a:pPr>
              <a:buFontTx/>
              <a:buChar char="-"/>
            </a:pPr>
            <a:r>
              <a:rPr lang="sk-SK" sz="1800" dirty="0"/>
              <a:t>OP na extenčním stole – na zádech, na boku</a:t>
            </a:r>
          </a:p>
          <a:p>
            <a:pPr>
              <a:buFontTx/>
              <a:buChar char="-"/>
            </a:pPr>
            <a:r>
              <a:rPr lang="sk-SK" sz="1800" dirty="0"/>
              <a:t>dynamické vs statické jištění</a:t>
            </a:r>
          </a:p>
          <a:p>
            <a:pPr marL="45720" indent="0">
              <a:buNone/>
            </a:pPr>
            <a:endParaRPr lang="sk-SK" sz="1800" dirty="0"/>
          </a:p>
          <a:p>
            <a:pPr marL="45720" indent="0">
              <a:buNone/>
            </a:pPr>
            <a:r>
              <a:rPr lang="sk-SK" sz="1800" b="1" u="sng" dirty="0">
                <a:solidFill>
                  <a:srgbClr val="FF0000"/>
                </a:solidFill>
              </a:rPr>
              <a:t>CAVE: </a:t>
            </a:r>
            <a:r>
              <a:rPr lang="sk-SK" sz="1800" dirty="0"/>
              <a:t>statický šroub se při zkrácení diafýzy (komprese, resorbce) múže zlomit</a:t>
            </a:r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7324674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9218" name="Picture 2" descr="C:\Users\Kubenstein\Desktop\32_P030_i660_54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027"/>
            <a:ext cx="5143501" cy="2695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Users\Kubenstein\Desktop\femoral-nai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58624"/>
            <a:ext cx="8369300" cy="4091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C:\Users\Kubenstein\Desktop\download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717" y="22320"/>
            <a:ext cx="3984283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997661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632" y="19665"/>
            <a:ext cx="1992621" cy="3234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082" y="3240454"/>
            <a:ext cx="1950967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C:\Users\Kubenstein\Desktop\b_fi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2389" y="60471"/>
            <a:ext cx="6698527" cy="5168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978648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r>
              <a:rPr lang="sk-SK" sz="1800" dirty="0"/>
              <a:t>dynamizace odstraněním statického šroubu – šroub v oválním otvoru ponechán</a:t>
            </a:r>
            <a:endParaRPr lang="en-GB" sz="1800" dirty="0"/>
          </a:p>
        </p:txBody>
      </p:sp>
      <p:pic>
        <p:nvPicPr>
          <p:cNvPr id="11266" name="Picture 2" descr="C:\Users\Kubenstein\Desktop\1-s2.0-S002013831200246X-gr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25" y="0"/>
            <a:ext cx="9101884" cy="5877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234494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2290" name="Picture 2" descr="C:\Users\Kubenstein\Desktop\A-A-28-year-old-male-presented-femur-shaft-comminuted-fracture-and-tibia-shaf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548680"/>
            <a:ext cx="8096250" cy="510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508883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36096" y="5517232"/>
            <a:ext cx="6512511" cy="114300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0" y="0"/>
            <a:ext cx="8820472" cy="6309320"/>
          </a:xfrm>
        </p:spPr>
        <p:txBody>
          <a:bodyPr/>
          <a:lstStyle/>
          <a:p>
            <a:pPr marL="45720" indent="0">
              <a:buNone/>
            </a:pPr>
            <a:r>
              <a:rPr lang="sk-SK" u="sng" dirty="0"/>
              <a:t>Dlahová osteosyntéza</a:t>
            </a:r>
          </a:p>
          <a:p>
            <a:pPr>
              <a:buFontTx/>
              <a:buChar char="-"/>
            </a:pPr>
            <a:r>
              <a:rPr lang="sk-SK" sz="2000" dirty="0"/>
              <a:t>naproti hřebování poskytuje „absolutní stabilitu“</a:t>
            </a:r>
          </a:p>
          <a:p>
            <a:pPr>
              <a:buFontTx/>
              <a:buChar char="-"/>
            </a:pPr>
            <a:r>
              <a:rPr lang="sk-SK" sz="2000" dirty="0"/>
              <a:t>využití u fraktur distální diafýzy femuru </a:t>
            </a:r>
          </a:p>
          <a:p>
            <a:pPr>
              <a:buFontTx/>
              <a:buChar char="-"/>
            </a:pPr>
            <a:r>
              <a:rPr lang="sk-SK" sz="2000" dirty="0"/>
              <a:t>subtrochanterické fraktury</a:t>
            </a:r>
          </a:p>
          <a:p>
            <a:pPr>
              <a:buFontTx/>
              <a:buChar char="-"/>
            </a:pPr>
            <a:r>
              <a:rPr lang="sk-SK" sz="2000" dirty="0"/>
              <a:t>není – li možno nitrodřenově hřebovat</a:t>
            </a:r>
          </a:p>
          <a:p>
            <a:pPr>
              <a:buFontTx/>
              <a:buChar char="-"/>
            </a:pPr>
            <a:r>
              <a:rPr lang="sk-SK" sz="2000" dirty="0"/>
              <a:t>periprotetické fraktury</a:t>
            </a:r>
          </a:p>
          <a:p>
            <a:pPr>
              <a:buFontTx/>
              <a:buChar char="-"/>
            </a:pPr>
            <a:endParaRPr lang="sk-SK" sz="2000" dirty="0"/>
          </a:p>
          <a:p>
            <a:pPr marL="45720" indent="0">
              <a:buNone/>
            </a:pPr>
            <a:r>
              <a:rPr lang="sk-SK" sz="2000" dirty="0">
                <a:solidFill>
                  <a:srgbClr val="FF0000"/>
                </a:solidFill>
              </a:rPr>
              <a:t>CAVE: </a:t>
            </a:r>
            <a:r>
              <a:rPr lang="sk-SK" sz="2000" dirty="0"/>
              <a:t>laterální přístup – sutura svalové fascie – prevence svalové herniace</a:t>
            </a:r>
          </a:p>
          <a:p>
            <a:pPr marL="45720" indent="0">
              <a:buNone/>
            </a:pPr>
            <a:endParaRPr lang="en-GB" sz="1800" dirty="0"/>
          </a:p>
        </p:txBody>
      </p:sp>
      <p:pic>
        <p:nvPicPr>
          <p:cNvPr id="13314" name="Picture 2" descr="C:\Users\Kubenstein\Desktop\3-Figure2-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3427996"/>
            <a:ext cx="6732240" cy="3430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144232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39952" y="6597352"/>
            <a:ext cx="6512511" cy="114300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35496" y="0"/>
            <a:ext cx="8928992" cy="6741368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sk-SK" sz="2000" u="sng" dirty="0"/>
              <a:t>Zevní fixatér: </a:t>
            </a:r>
          </a:p>
          <a:p>
            <a:pPr>
              <a:buFontTx/>
              <a:buChar char="-"/>
            </a:pPr>
            <a:r>
              <a:rPr lang="sk-SK" sz="1800" dirty="0"/>
              <a:t>jako dočasná stabilizace při DCS (polytrauma, nestabilní pacient)</a:t>
            </a:r>
          </a:p>
          <a:p>
            <a:pPr>
              <a:buFontTx/>
              <a:buChar char="-"/>
            </a:pPr>
            <a:r>
              <a:rPr lang="sk-SK" sz="1800" dirty="0"/>
              <a:t>hrubě kominutivní fraktury</a:t>
            </a:r>
          </a:p>
          <a:p>
            <a:pPr>
              <a:buFontTx/>
              <a:buChar char="-"/>
            </a:pPr>
            <a:r>
              <a:rPr lang="sk-SK" sz="1800" dirty="0"/>
              <a:t>technicky obtížná jiná forma fixace</a:t>
            </a:r>
          </a:p>
          <a:p>
            <a:pPr>
              <a:buFontTx/>
              <a:buChar char="-"/>
            </a:pPr>
            <a:r>
              <a:rPr lang="sk-SK" sz="1800" dirty="0"/>
              <a:t>poranění měkkých tkání, infekt, otevřené fraktury typu II a III</a:t>
            </a:r>
            <a:endParaRPr lang="en-GB" sz="1800" dirty="0"/>
          </a:p>
        </p:txBody>
      </p:sp>
      <p:pic>
        <p:nvPicPr>
          <p:cNvPr id="14338" name="Picture 2" descr="C:\Users\Kubenstein\Desktop\maxresdefaul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844824"/>
            <a:ext cx="8400504" cy="4725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832725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107504" y="44624"/>
            <a:ext cx="7436296" cy="4161616"/>
          </a:xfrm>
        </p:spPr>
        <p:txBody>
          <a:bodyPr/>
          <a:lstStyle/>
          <a:p>
            <a:pPr marL="45720" indent="0">
              <a:buNone/>
            </a:pPr>
            <a:r>
              <a:rPr lang="sk-SK" u="sng" dirty="0"/>
              <a:t>Zásady zavádění ZF</a:t>
            </a:r>
          </a:p>
          <a:p>
            <a:pPr>
              <a:buFontTx/>
              <a:buChar char="-"/>
            </a:pPr>
            <a:r>
              <a:rPr lang="sk-SK" dirty="0"/>
              <a:t>zavádění šroubú fixatéru laterálně – proč?</a:t>
            </a:r>
          </a:p>
          <a:p>
            <a:pPr>
              <a:buFontTx/>
              <a:buChar char="-"/>
            </a:pPr>
            <a:r>
              <a:rPr lang="sk-SK" dirty="0"/>
              <a:t>ventrálně lze, ale proč maximálně na 3 týdny?</a:t>
            </a:r>
          </a:p>
          <a:p>
            <a:pPr>
              <a:buFontTx/>
              <a:buChar char="-"/>
            </a:pPr>
            <a:r>
              <a:rPr lang="sk-SK" dirty="0"/>
              <a:t>rizika zevní fixace?</a:t>
            </a:r>
          </a:p>
          <a:p>
            <a:pPr>
              <a:buFontTx/>
              <a:buChar char="-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41556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9672" y="5661248"/>
            <a:ext cx="6512511" cy="114300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0" y="188640"/>
            <a:ext cx="9180512" cy="5400600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sk-SK" sz="32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Luxace kyčelního kloubu</a:t>
            </a:r>
          </a:p>
          <a:p>
            <a:pPr>
              <a:buFontTx/>
              <a:buChar char="-"/>
            </a:pPr>
            <a:r>
              <a:rPr lang="sk-SK" sz="3200" dirty="0"/>
              <a:t>přímý náraz (pád na bok)</a:t>
            </a:r>
          </a:p>
          <a:p>
            <a:pPr>
              <a:buFontTx/>
              <a:buChar char="-"/>
            </a:pPr>
            <a:r>
              <a:rPr lang="sk-SK" sz="3200" dirty="0"/>
              <a:t>nepřímý náraz (dashboard injury)</a:t>
            </a:r>
          </a:p>
          <a:p>
            <a:pPr>
              <a:buFontTx/>
              <a:buChar char="-"/>
            </a:pPr>
            <a:r>
              <a:rPr lang="sk-SK" sz="3200" dirty="0"/>
              <a:t>četná kombinace s jiným poraněním či v rámci polytraumatu </a:t>
            </a:r>
          </a:p>
          <a:p>
            <a:pPr>
              <a:buFontTx/>
              <a:buChar char="-"/>
            </a:pPr>
            <a:r>
              <a:rPr lang="sk-SK" sz="3200" dirty="0"/>
              <a:t>luxace s/bez fraktury proxim. femuru (jednoduchá/komplexní)</a:t>
            </a:r>
          </a:p>
          <a:p>
            <a:pPr marL="45720" indent="0">
              <a:buNone/>
            </a:pPr>
            <a:r>
              <a:rPr lang="sk-SK" sz="3200" b="1" u="sng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CAVE: poranění genitálu, DB, stabilita pánve, poranění nervové a cévní – NC deficit periferie</a:t>
            </a:r>
          </a:p>
          <a:p>
            <a:pPr marL="45720" indent="0">
              <a:buNone/>
            </a:pP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148577380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1143000" y="116632"/>
            <a:ext cx="6400800" cy="4089608"/>
          </a:xfrm>
        </p:spPr>
        <p:txBody>
          <a:bodyPr/>
          <a:lstStyle/>
          <a:p>
            <a:pPr marL="45720" indent="0">
              <a:buNone/>
            </a:pPr>
            <a:r>
              <a:rPr lang="sk-SK" dirty="0"/>
              <a:t> PAUZAAAAAAAAAAAAAAAAAAAA!!!</a:t>
            </a:r>
            <a:endParaRPr lang="en-GB" dirty="0"/>
          </a:p>
        </p:txBody>
      </p:sp>
      <p:pic>
        <p:nvPicPr>
          <p:cNvPr id="4" name="Picture 2" descr="C:\Users\Kubenstein\Desktop\76775_128364067323150_1915157747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548680"/>
            <a:ext cx="5551324" cy="6093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102848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55776" y="6286500"/>
            <a:ext cx="6512511" cy="114300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0" y="44624"/>
            <a:ext cx="9108504" cy="6768752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sk-SK" sz="3200" b="1" u="sng" dirty="0"/>
              <a:t>Fraktury distálního femuru</a:t>
            </a:r>
          </a:p>
          <a:p>
            <a:pPr marL="45720" indent="0">
              <a:buNone/>
            </a:pPr>
            <a:r>
              <a:rPr lang="sk-SK" sz="1800" dirty="0"/>
              <a:t>-mechanizmy vzniku: vysokoenergetické trauma, pád na flektované koleno, náraz na flektované koleno, osteoporóza, neoplázie, endoprotézy kolenního kloubu</a:t>
            </a:r>
          </a:p>
          <a:p>
            <a:pPr>
              <a:buFontTx/>
              <a:buChar char="-"/>
            </a:pPr>
            <a:r>
              <a:rPr lang="sk-SK" sz="1800" dirty="0"/>
              <a:t>6-7% všech fraktur kosti stehenní</a:t>
            </a:r>
          </a:p>
          <a:p>
            <a:pPr>
              <a:buFontTx/>
              <a:buChar char="-"/>
            </a:pPr>
            <a:r>
              <a:rPr lang="sk-SK" sz="1800" dirty="0"/>
              <a:t>20% v kombinaci s poraněním kolenního kloubu</a:t>
            </a:r>
          </a:p>
          <a:p>
            <a:pPr marL="45720" indent="0">
              <a:buNone/>
            </a:pPr>
            <a:r>
              <a:rPr lang="sk-SK" sz="1800" u="sng" dirty="0"/>
              <a:t>Komplikace: </a:t>
            </a:r>
            <a:r>
              <a:rPr lang="sk-SK" sz="1800" dirty="0"/>
              <a:t> krvácení při poranění magistrální cévy</a:t>
            </a:r>
          </a:p>
          <a:p>
            <a:pPr marL="45720" indent="0">
              <a:buNone/>
            </a:pPr>
            <a:r>
              <a:rPr lang="sk-SK" sz="1800" dirty="0"/>
              <a:t>                    vznik compartment syndromu</a:t>
            </a:r>
          </a:p>
          <a:p>
            <a:pPr marL="45720" indent="0">
              <a:buNone/>
            </a:pPr>
            <a:r>
              <a:rPr lang="sk-SK" sz="1800" dirty="0"/>
              <a:t>                    infekce při otevřeném poranění</a:t>
            </a:r>
          </a:p>
          <a:p>
            <a:pPr marL="45720" indent="0">
              <a:buNone/>
            </a:pPr>
            <a:r>
              <a:rPr lang="sk-SK" sz="1800" u="sng" dirty="0"/>
              <a:t>Diagnostika: </a:t>
            </a:r>
            <a:r>
              <a:rPr lang="sk-SK" sz="1800" dirty="0"/>
              <a:t>klinický obraz – krepitace, bolest, otok, patol. pohyb, omezení funkce kolena, hemarthros</a:t>
            </a:r>
          </a:p>
          <a:p>
            <a:pPr marL="45720" indent="0">
              <a:buNone/>
            </a:pPr>
            <a:r>
              <a:rPr lang="sk-SK" sz="1800" dirty="0"/>
              <a:t>RTG – 2 roviny</a:t>
            </a:r>
          </a:p>
          <a:p>
            <a:pPr marL="45720" indent="0">
              <a:buNone/>
            </a:pPr>
            <a:r>
              <a:rPr lang="sk-SK" sz="1800" dirty="0"/>
              <a:t>CT vyšetření – vhodno předoperačně ke zhodnocení poranění (CT angio d.p.)</a:t>
            </a:r>
          </a:p>
          <a:p>
            <a:pPr marL="45720" indent="0">
              <a:buNone/>
            </a:pPr>
            <a:endParaRPr lang="sk-SK" sz="1800" dirty="0"/>
          </a:p>
          <a:p>
            <a:pPr marL="45720" indent="0">
              <a:buNone/>
            </a:pPr>
            <a:endParaRPr lang="sk-SK" sz="1800" dirty="0"/>
          </a:p>
        </p:txBody>
      </p:sp>
    </p:spTree>
    <p:extLst>
      <p:ext uri="{BB962C8B-B14F-4D97-AF65-F5344CB8AC3E}">
        <p14:creationId xmlns:p14="http://schemas.microsoft.com/office/powerpoint/2010/main" val="69137789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31489" y="6525344"/>
            <a:ext cx="6512511" cy="114300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0" y="-1"/>
            <a:ext cx="9144000" cy="6674265"/>
          </a:xfrm>
        </p:spPr>
        <p:txBody>
          <a:bodyPr>
            <a:normAutofit lnSpcReduction="10000"/>
          </a:bodyPr>
          <a:lstStyle/>
          <a:p>
            <a:pPr marL="45720" indent="0">
              <a:buNone/>
            </a:pPr>
            <a:r>
              <a:rPr lang="sk-SK" sz="2800" b="1" u="sng" dirty="0"/>
              <a:t>Terapie: </a:t>
            </a:r>
          </a:p>
          <a:p>
            <a:pPr marL="45720" indent="0">
              <a:buNone/>
            </a:pPr>
            <a:r>
              <a:rPr lang="sk-SK" sz="2000" u="sng" dirty="0"/>
              <a:t>Konzervativní</a:t>
            </a:r>
          </a:p>
          <a:p>
            <a:pPr>
              <a:buFontTx/>
              <a:buChar char="-"/>
            </a:pPr>
            <a:r>
              <a:rPr lang="sk-SK" sz="2000" dirty="0"/>
              <a:t>s ohledem na stav pacienta, při nedislokované frakturě </a:t>
            </a:r>
          </a:p>
          <a:p>
            <a:pPr marL="45720" indent="0">
              <a:buNone/>
            </a:pPr>
            <a:endParaRPr lang="sk-SK" sz="2000" dirty="0"/>
          </a:p>
          <a:p>
            <a:pPr marL="45720" indent="0">
              <a:buNone/>
            </a:pPr>
            <a:r>
              <a:rPr lang="sk-SK" sz="2000" u="sng" dirty="0"/>
              <a:t>Předoperační opatření</a:t>
            </a:r>
          </a:p>
          <a:p>
            <a:pPr>
              <a:buFontTx/>
              <a:buChar char="-"/>
            </a:pPr>
            <a:r>
              <a:rPr lang="sk-SK" sz="1800" dirty="0"/>
              <a:t>skeletální extenze za tuberositas tibiae při dislokované fraktuře</a:t>
            </a:r>
          </a:p>
          <a:p>
            <a:pPr>
              <a:buFontTx/>
              <a:buChar char="-"/>
            </a:pPr>
            <a:endParaRPr lang="sk-SK" sz="1800" dirty="0"/>
          </a:p>
          <a:p>
            <a:pPr marL="45720" indent="0">
              <a:buNone/>
            </a:pPr>
            <a:r>
              <a:rPr lang="sk-SK" sz="2400" b="1" dirty="0">
                <a:solidFill>
                  <a:srgbClr val="FF0000"/>
                </a:solidFill>
              </a:rPr>
              <a:t>CAVE: </a:t>
            </a:r>
            <a:r>
              <a:rPr lang="sk-SK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nutno flektovat koleno do 60° - vyřazení m.gastrocnemius</a:t>
            </a:r>
          </a:p>
          <a:p>
            <a:pPr marL="45720" indent="0">
              <a:buNone/>
            </a:pPr>
            <a:r>
              <a:rPr lang="sk-SK" sz="2000" u="sng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Operace:</a:t>
            </a:r>
          </a:p>
          <a:p>
            <a:pPr>
              <a:buFontTx/>
              <a:buChar char="-"/>
            </a:pPr>
            <a:r>
              <a:rPr lang="sk-SK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exartikulární zlomeniny – obnovení délky a správné rotace fragmentú</a:t>
            </a:r>
          </a:p>
          <a:p>
            <a:pPr>
              <a:buFontTx/>
              <a:buChar char="-"/>
            </a:pPr>
            <a:r>
              <a:rPr lang="sk-SK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Intraartikulárně zasahující- přesná anatomická repozice</a:t>
            </a:r>
          </a:p>
          <a:p>
            <a:pPr marL="45720" indent="0">
              <a:buNone/>
            </a:pPr>
            <a:r>
              <a:rPr lang="sk-SK" sz="2000" u="sng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Metody</a:t>
            </a:r>
          </a:p>
          <a:p>
            <a:pPr>
              <a:buFontTx/>
              <a:buChar char="-"/>
            </a:pPr>
            <a:r>
              <a:rPr lang="sk-SK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fixace spongiozními šrouby, dlahování, kondylární šroub s dynamickou kompresí –DCS (Dynamic Condylar Screw), LISS dlaha (Less Invasive Stabilisation System), MIPO (Minimally Invasive Plate Osteosynthesis), retrográdní hřebování, zevní fixatér</a:t>
            </a:r>
          </a:p>
          <a:p>
            <a:pPr marL="45720" indent="0">
              <a:buNone/>
            </a:pPr>
            <a:endParaRPr lang="sk-SK" sz="1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45720" indent="0">
              <a:buNone/>
            </a:pPr>
            <a:r>
              <a:rPr lang="sk-SK" sz="4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*</a:t>
            </a:r>
            <a:r>
              <a:rPr lang="sk-SK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kombinované operace – OS + ASK – kontrola repozice kloubního bloku</a:t>
            </a:r>
            <a:endParaRPr lang="en-GB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982551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7410" name="Picture 2" descr="C:\Users\Kubenstein\Desktop\distal femur fracture sc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36496" cy="2818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3" descr="C:\Users\Kubenstein\Desktop\41598_2018_23268_Fig1_HTM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501008"/>
            <a:ext cx="6524625" cy="2762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981062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79912" y="6525344"/>
            <a:ext cx="6512511" cy="114300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0" y="44624"/>
            <a:ext cx="9144000" cy="6768752"/>
          </a:xfrm>
        </p:spPr>
        <p:txBody>
          <a:bodyPr/>
          <a:lstStyle/>
          <a:p>
            <a:pPr marL="45720" indent="0">
              <a:buNone/>
            </a:pPr>
            <a:r>
              <a:rPr lang="sk-SK" dirty="0"/>
              <a:t>                         LISS</a:t>
            </a:r>
          </a:p>
          <a:p>
            <a:pPr marL="45720" indent="0">
              <a:buNone/>
            </a:pPr>
            <a:endParaRPr lang="sk-SK" dirty="0"/>
          </a:p>
          <a:p>
            <a:pPr marL="45720" indent="0">
              <a:buNone/>
            </a:pPr>
            <a:endParaRPr lang="sk-SK" dirty="0"/>
          </a:p>
          <a:p>
            <a:pPr marL="45720" indent="0">
              <a:buNone/>
            </a:pPr>
            <a:endParaRPr lang="sk-SK" dirty="0"/>
          </a:p>
          <a:p>
            <a:pPr marL="45720" indent="0">
              <a:buNone/>
            </a:pPr>
            <a:endParaRPr lang="sk-SK" dirty="0"/>
          </a:p>
          <a:p>
            <a:pPr marL="45720" indent="0">
              <a:buNone/>
            </a:pPr>
            <a:endParaRPr lang="sk-SK" dirty="0"/>
          </a:p>
          <a:p>
            <a:pPr marL="45720" indent="0">
              <a:buNone/>
            </a:pPr>
            <a:endParaRPr lang="sk-SK" dirty="0"/>
          </a:p>
          <a:p>
            <a:pPr marL="45720" indent="0">
              <a:buNone/>
            </a:pPr>
            <a:endParaRPr lang="sk-SK" dirty="0"/>
          </a:p>
          <a:p>
            <a:pPr marL="45720" indent="0">
              <a:buNone/>
            </a:pPr>
            <a:r>
              <a:rPr lang="sk-SK" dirty="0"/>
              <a:t>                                         ZF       </a:t>
            </a:r>
          </a:p>
          <a:p>
            <a:pPr marL="45720" indent="0">
              <a:buNone/>
            </a:pPr>
            <a:endParaRPr lang="sk-SK" dirty="0"/>
          </a:p>
          <a:p>
            <a:pPr marL="45720" indent="0">
              <a:buNone/>
            </a:pPr>
            <a:endParaRPr lang="sk-SK" dirty="0"/>
          </a:p>
          <a:p>
            <a:pPr marL="45720" indent="0">
              <a:buNone/>
            </a:pPr>
            <a:r>
              <a:rPr lang="sk-SK" dirty="0"/>
              <a:t>             							MIPO</a:t>
            </a:r>
          </a:p>
          <a:p>
            <a:pPr marL="45720" indent="0">
              <a:buNone/>
            </a:pPr>
            <a:endParaRPr lang="sk-SK" dirty="0"/>
          </a:p>
          <a:p>
            <a:pPr marL="45720" indent="0">
              <a:buNone/>
            </a:pPr>
            <a:endParaRPr lang="en-GB" dirty="0"/>
          </a:p>
        </p:txBody>
      </p:sp>
      <p:pic>
        <p:nvPicPr>
          <p:cNvPr id="16386" name="Picture 2" descr="C:\Users\Kubenstein\Desktop\images (3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123728" cy="3140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 descr="C:\Users\Kubenstein\Desktop\images (4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295549"/>
            <a:ext cx="4569344" cy="2549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C:\Users\Kubenstein\Desktop\33_E10_i400_540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40968"/>
            <a:ext cx="3419872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9" name="Picture 5" descr="C:\Users\Kubenstein\Desktop\fig3a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4550" y="3536950"/>
            <a:ext cx="2286000" cy="2484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618675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3808" y="6525344"/>
            <a:ext cx="6512511" cy="114300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0" y="44624"/>
            <a:ext cx="9144000" cy="6813376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sk-SK" sz="3600" b="1" u="sng" dirty="0"/>
              <a:t>KOLENNÍ KLOUB</a:t>
            </a:r>
          </a:p>
          <a:p>
            <a:pPr marL="45720" indent="0">
              <a:buNone/>
            </a:pPr>
            <a:endParaRPr lang="sk-SK" b="1" u="sng" dirty="0"/>
          </a:p>
          <a:p>
            <a:pPr marL="0" indent="0">
              <a:buNone/>
            </a:pPr>
            <a:r>
              <a:rPr lang="sk-SK" dirty="0">
                <a:solidFill>
                  <a:srgbClr val="0070C0"/>
                </a:solidFill>
              </a:rPr>
              <a:t>Vyšetření kolenního kloubu</a:t>
            </a:r>
            <a:r>
              <a:rPr lang="sk-SK" dirty="0">
                <a:solidFill>
                  <a:schemeClr val="tx1">
                    <a:lumMod val="65000"/>
                    <a:lumOff val="35000"/>
                  </a:schemeClr>
                </a:solidFill>
              </a:rPr>
              <a:t>: pozice, palpace, rozsah pohybu, inspekce, manipulace, aspirace, </a:t>
            </a:r>
            <a:endParaRPr lang="sk-SK" dirty="0"/>
          </a:p>
          <a:p>
            <a:pPr marL="0" indent="0">
              <a:buNone/>
            </a:pPr>
            <a:r>
              <a:rPr lang="sk-SK" dirty="0">
                <a:solidFill>
                  <a:srgbClr val="0070C0"/>
                </a:solidFill>
              </a:rPr>
              <a:t>Ptáme se na: </a:t>
            </a:r>
            <a:r>
              <a:rPr lang="sk-SK" dirty="0">
                <a:solidFill>
                  <a:schemeClr val="tx1">
                    <a:lumMod val="65000"/>
                    <a:lumOff val="35000"/>
                  </a:schemeClr>
                </a:solidFill>
              </a:rPr>
              <a:t>čas a mechanizmus úrazu, pocit prasknutí/přeloupnutí</a:t>
            </a:r>
            <a:r>
              <a:rPr lang="sk-SK" dirty="0"/>
              <a:t>,dislokace,zvukový fenomén, předchozí operace a trauma kolene na stejné či opačné straně, etc...</a:t>
            </a:r>
          </a:p>
          <a:p>
            <a:pPr marL="0" indent="0">
              <a:buNone/>
            </a:pPr>
            <a:endParaRPr lang="sk-SK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sk-SK" dirty="0">
                <a:solidFill>
                  <a:srgbClr val="0070C0"/>
                </a:solidFill>
              </a:rPr>
              <a:t>Hodnotíme:</a:t>
            </a:r>
            <a:r>
              <a:rPr lang="sk-SK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věk, tělesnou hmotnost,aktivity, povolání, koníčky</a:t>
            </a:r>
            <a:r>
              <a:rPr lang="sk-SK" dirty="0"/>
              <a:t>...</a:t>
            </a:r>
            <a:endParaRPr lang="en-GB" dirty="0">
              <a:solidFill>
                <a:schemeClr val="bg1"/>
              </a:solidFill>
            </a:endParaRPr>
          </a:p>
          <a:p>
            <a:pPr marL="45720" indent="0">
              <a:buNone/>
            </a:pPr>
            <a:endParaRPr lang="en-GB" sz="3600" b="1" u="sng" dirty="0"/>
          </a:p>
        </p:txBody>
      </p:sp>
    </p:spTree>
    <p:extLst>
      <p:ext uri="{BB962C8B-B14F-4D97-AF65-F5344CB8AC3E}">
        <p14:creationId xmlns:p14="http://schemas.microsoft.com/office/powerpoint/2010/main" val="199907687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7704" y="6741368"/>
            <a:ext cx="6512511" cy="114300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sk-SK" sz="3200" b="1" u="sng" dirty="0"/>
              <a:t>Mechanizmus úrazu</a:t>
            </a:r>
          </a:p>
          <a:p>
            <a:pPr marL="0" indent="0">
              <a:buNone/>
            </a:pPr>
            <a:r>
              <a:rPr lang="sk-SK" sz="2000" dirty="0"/>
              <a:t>Poranění menisku: horizontální rotace s vertikálním zatížením, při částečné flexi  </a:t>
            </a:r>
          </a:p>
          <a:p>
            <a:pPr marL="0" indent="0">
              <a:buNone/>
            </a:pPr>
            <a:r>
              <a:rPr lang="sk-SK" sz="2000" dirty="0"/>
              <a:t>Poranění kollat. ligament: púsobení síly ze strany</a:t>
            </a:r>
          </a:p>
          <a:p>
            <a:pPr marL="0" indent="0">
              <a:buNone/>
            </a:pPr>
            <a:r>
              <a:rPr lang="sk-SK" sz="2000" dirty="0"/>
              <a:t>Poranění skřížených vazú:</a:t>
            </a:r>
          </a:p>
          <a:p>
            <a:pPr marL="0" indent="0">
              <a:buNone/>
            </a:pPr>
            <a:r>
              <a:rPr lang="sk-SK" sz="2000" b="1" dirty="0"/>
              <a:t>LCA</a:t>
            </a:r>
            <a:r>
              <a:rPr lang="sk-SK" sz="2000" dirty="0"/>
              <a:t> – vertikální zatížení, a rotace femuru opačně než tibie (typicky při deceleraci se změnou směru)</a:t>
            </a:r>
          </a:p>
          <a:p>
            <a:pPr marL="0" indent="0">
              <a:buNone/>
            </a:pPr>
            <a:r>
              <a:rPr lang="sk-SK" sz="2000" b="1" dirty="0"/>
              <a:t>LCP</a:t>
            </a:r>
            <a:r>
              <a:rPr lang="sk-SK" sz="2000" dirty="0"/>
              <a:t> – pád na flektované koleno, hyper-rotace kolenního kloubu</a:t>
            </a:r>
            <a:endParaRPr lang="en-GB" sz="2000" dirty="0"/>
          </a:p>
          <a:p>
            <a:pPr marL="45720" indent="0">
              <a:buNone/>
            </a:pPr>
            <a:endParaRPr lang="sk-SK" sz="2000" b="1" u="sng" dirty="0"/>
          </a:p>
          <a:p>
            <a:pPr marL="45720" indent="0">
              <a:buNone/>
            </a:pPr>
            <a:endParaRPr lang="en-GB" sz="3200" b="1" u="sng" dirty="0"/>
          </a:p>
        </p:txBody>
      </p:sp>
    </p:spTree>
    <p:extLst>
      <p:ext uri="{BB962C8B-B14F-4D97-AF65-F5344CB8AC3E}">
        <p14:creationId xmlns:p14="http://schemas.microsoft.com/office/powerpoint/2010/main" val="3479248630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99792" y="6286500"/>
            <a:ext cx="6512511" cy="1143000"/>
          </a:xfrm>
        </p:spPr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35496" y="44624"/>
            <a:ext cx="9001000" cy="6696744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sk-SK" sz="2800" b="1" u="sng" dirty="0"/>
              <a:t>Vyšetření: </a:t>
            </a:r>
          </a:p>
          <a:p>
            <a:pPr marL="0" indent="0">
              <a:buNone/>
            </a:pPr>
            <a:r>
              <a:rPr lang="sk-SK" sz="1800" dirty="0"/>
              <a:t>Alespoň zběžně vyšetřujeme i zdravou stranu (opačné koleno)</a:t>
            </a:r>
          </a:p>
          <a:p>
            <a:pPr marL="0" indent="0">
              <a:buNone/>
            </a:pPr>
            <a:r>
              <a:rPr lang="sk-SK" sz="2800" b="1" u="sng" dirty="0">
                <a:solidFill>
                  <a:schemeClr val="accent1">
                    <a:lumMod val="50000"/>
                  </a:schemeClr>
                </a:solidFill>
              </a:rPr>
              <a:t>Aspekce: </a:t>
            </a:r>
            <a:r>
              <a:rPr lang="sk-SK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defigurace, antalgická pozice, změna barvy, hematom, objem kolena, vybočení z osy, pozice patelly, chúze, rozsah pohybu</a:t>
            </a:r>
            <a:endParaRPr lang="sk-SK" sz="2800" b="1" u="sng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sk-SK" sz="2800" b="1" u="sng" dirty="0">
                <a:solidFill>
                  <a:schemeClr val="accent1">
                    <a:lumMod val="50000"/>
                  </a:schemeClr>
                </a:solidFill>
              </a:rPr>
              <a:t>Palpace: </a:t>
            </a:r>
            <a:r>
              <a:rPr lang="sk-SK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bolestivost na tlak, teplota, drásoty, vrzoty, výpotek</a:t>
            </a:r>
            <a:endParaRPr lang="sk-SK" sz="2800" b="1" u="sng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sk-SK" sz="2800" b="1" u="sng" dirty="0">
                <a:solidFill>
                  <a:schemeClr val="accent1">
                    <a:lumMod val="50000"/>
                  </a:schemeClr>
                </a:solidFill>
              </a:rPr>
              <a:t>Manipulace: </a:t>
            </a:r>
            <a:r>
              <a:rPr lang="sk-SK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funkční testy </a:t>
            </a:r>
            <a:endParaRPr lang="sk-SK" sz="2800" b="1" u="sng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sk-SK" sz="2800" b="1" u="sng" dirty="0">
                <a:solidFill>
                  <a:schemeClr val="accent1">
                    <a:lumMod val="50000"/>
                  </a:schemeClr>
                </a:solidFill>
              </a:rPr>
              <a:t>Aspirace :</a:t>
            </a:r>
            <a:r>
              <a:rPr lang="sk-SK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výpotek, hemarthros, diagnostická/terapeutická aspirace</a:t>
            </a:r>
          </a:p>
          <a:p>
            <a:pPr marL="0" indent="0">
              <a:buNone/>
            </a:pPr>
            <a:r>
              <a:rPr lang="sk-SK" sz="2800" dirty="0">
                <a:solidFill>
                  <a:schemeClr val="accent1">
                    <a:lumMod val="50000"/>
                  </a:schemeClr>
                </a:solidFill>
              </a:rPr>
              <a:t>Zobrazovací metody: </a:t>
            </a:r>
            <a:r>
              <a:rPr lang="sk-SK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RTG, CT, MRI</a:t>
            </a:r>
          </a:p>
          <a:p>
            <a:pPr marL="0" indent="0">
              <a:buNone/>
            </a:pPr>
            <a:r>
              <a:rPr lang="sk-SK" sz="2800" dirty="0">
                <a:solidFill>
                  <a:schemeClr val="accent1">
                    <a:lumMod val="50000"/>
                  </a:schemeClr>
                </a:solidFill>
              </a:rPr>
              <a:t>Odběry: KO,CRP, K+C, serologie</a:t>
            </a:r>
          </a:p>
          <a:p>
            <a:pPr marL="45720" indent="0">
              <a:buNone/>
            </a:pP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3937972778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23728" y="6525344"/>
            <a:ext cx="6512511" cy="114300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0" y="44624"/>
            <a:ext cx="9036496" cy="6696744"/>
          </a:xfrm>
        </p:spPr>
        <p:txBody>
          <a:bodyPr/>
          <a:lstStyle/>
          <a:p>
            <a:pPr marL="45720" indent="0">
              <a:buNone/>
            </a:pPr>
            <a:r>
              <a:rPr lang="sk-SK" b="1" u="sng" dirty="0"/>
              <a:t>LCA – ligamentum collaterale anterior</a:t>
            </a:r>
          </a:p>
          <a:p>
            <a:pPr marL="0" indent="0">
              <a:buNone/>
            </a:pPr>
            <a:r>
              <a:rPr lang="sk-SK" b="1" dirty="0">
                <a:solidFill>
                  <a:srgbClr val="FF0000"/>
                </a:solidFill>
              </a:rPr>
              <a:t>Lachmann</a:t>
            </a:r>
            <a:r>
              <a:rPr lang="sk-SK" dirty="0"/>
              <a:t>-nejspolehlivější test– flexe kolena 20-30°-(otevření kolenního kloubu) – manuálně vybavujeme laxitu v pohybu mezi femurem a tibií</a:t>
            </a:r>
          </a:p>
          <a:p>
            <a:pPr marL="45720" indent="0">
              <a:buNone/>
            </a:pPr>
            <a:endParaRPr lang="en-GB" b="1" u="sng" dirty="0"/>
          </a:p>
        </p:txBody>
      </p:sp>
      <p:pic>
        <p:nvPicPr>
          <p:cNvPr id="4" name="Picture 2" descr="C:\Users\Kubenstein\Desktop\Anterior-Cruciate-Ligament-Injury-3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772816"/>
            <a:ext cx="6600825" cy="3905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3316705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0" y="0"/>
            <a:ext cx="9036496" cy="5013176"/>
          </a:xfrm>
        </p:spPr>
        <p:txBody>
          <a:bodyPr/>
          <a:lstStyle/>
          <a:p>
            <a:pPr marL="45720" indent="0">
              <a:buNone/>
            </a:pPr>
            <a:r>
              <a:rPr lang="sk-SK" b="1" dirty="0">
                <a:solidFill>
                  <a:srgbClr val="FF0000"/>
                </a:solidFill>
              </a:rPr>
              <a:t>Přední zásuvka – </a:t>
            </a:r>
            <a:r>
              <a:rPr lang="sk-SK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koleno v 90° flexi, doktor sedí pacientovi na noze, prsty na hamstringy, palce po stranách patelárního ligamenta, tah směrem k sobě – vybavujeme laxitu kloubu</a:t>
            </a:r>
          </a:p>
          <a:p>
            <a:pPr marL="45720" indent="0">
              <a:buNone/>
            </a:pPr>
            <a:endParaRPr lang="sk-SK" dirty="0"/>
          </a:p>
          <a:p>
            <a:pPr marL="45720" indent="0">
              <a:buNone/>
            </a:pPr>
            <a:endParaRPr lang="sk-SK" dirty="0"/>
          </a:p>
          <a:p>
            <a:pPr marL="45720" indent="0">
              <a:buNone/>
            </a:pPr>
            <a:endParaRPr lang="en-GB" dirty="0"/>
          </a:p>
        </p:txBody>
      </p:sp>
      <p:pic>
        <p:nvPicPr>
          <p:cNvPr id="4" name="Picture 2" descr="C:\Users\Kubenstein\Desktop\downloa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412776"/>
            <a:ext cx="4392488" cy="3039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73350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147" name="Picture 3" descr="C:\Users\Kubenstein\Desktop\1-s2.0-S1877056814000085-gr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95424"/>
            <a:ext cx="5184576" cy="5239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Kubenstein\Desktop\002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2636912"/>
            <a:ext cx="5559087" cy="4293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6715845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7704" y="6286500"/>
            <a:ext cx="6512511" cy="114300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0" y="44624"/>
            <a:ext cx="8748464" cy="6336704"/>
          </a:xfrm>
        </p:spPr>
        <p:txBody>
          <a:bodyPr/>
          <a:lstStyle/>
          <a:p>
            <a:pPr marL="45720" indent="0">
              <a:buNone/>
            </a:pPr>
            <a:r>
              <a:rPr lang="sk-SK" b="1" dirty="0">
                <a:solidFill>
                  <a:srgbClr val="FF0000"/>
                </a:solidFill>
              </a:rPr>
              <a:t>Pivo-shift test- </a:t>
            </a:r>
            <a:r>
              <a:rPr lang="sk-SK" dirty="0"/>
              <a:t>koleno v extenzi, tlak na patu, tibie v intrarotaci, valgozní tlak na koleno, postupně flexe kolenního kloubu - výsledkem je subluxace tibie </a:t>
            </a:r>
            <a:endParaRPr lang="sk-SK" b="1" dirty="0">
              <a:solidFill>
                <a:srgbClr val="FF0000"/>
              </a:solidFill>
            </a:endParaRPr>
          </a:p>
          <a:p>
            <a:pPr marL="45720" indent="0">
              <a:buNone/>
            </a:pPr>
            <a:endParaRPr lang="sk-SK" dirty="0"/>
          </a:p>
          <a:p>
            <a:pPr marL="45720" indent="0">
              <a:buNone/>
            </a:pPr>
            <a:endParaRPr lang="sk-SK" dirty="0"/>
          </a:p>
          <a:p>
            <a:pPr marL="45720" indent="0">
              <a:buNone/>
            </a:pPr>
            <a:endParaRPr lang="sk-SK" dirty="0"/>
          </a:p>
          <a:p>
            <a:pPr marL="45720" indent="0">
              <a:buNone/>
            </a:pPr>
            <a:endParaRPr lang="sk-SK" dirty="0"/>
          </a:p>
          <a:p>
            <a:pPr marL="45720" indent="0">
              <a:buNone/>
            </a:pPr>
            <a:endParaRPr lang="sk-SK" dirty="0"/>
          </a:p>
          <a:p>
            <a:pPr marL="45720" indent="0">
              <a:buNone/>
            </a:pPr>
            <a:endParaRPr lang="sk-SK" dirty="0"/>
          </a:p>
          <a:p>
            <a:pPr marL="45720" indent="0">
              <a:buNone/>
            </a:pPr>
            <a:endParaRPr lang="sk-SK" dirty="0"/>
          </a:p>
          <a:p>
            <a:pPr marL="45720" indent="0">
              <a:buNone/>
            </a:pPr>
            <a:endParaRPr lang="sk-SK" dirty="0"/>
          </a:p>
          <a:p>
            <a:pPr marL="45720" indent="0">
              <a:buNone/>
            </a:pPr>
            <a:endParaRPr lang="sk-SK" dirty="0"/>
          </a:p>
          <a:p>
            <a:pPr marL="45720" indent="0">
              <a:buNone/>
            </a:pPr>
            <a:endParaRPr lang="sk-SK" dirty="0"/>
          </a:p>
          <a:p>
            <a:pPr marL="45720" indent="0">
              <a:buNone/>
            </a:pPr>
            <a:r>
              <a:rPr lang="sk-SK" dirty="0"/>
              <a:t>*Nevykonávame při primovyšetření</a:t>
            </a:r>
            <a:endParaRPr lang="en-GB" dirty="0"/>
          </a:p>
        </p:txBody>
      </p:sp>
      <p:pic>
        <p:nvPicPr>
          <p:cNvPr id="18434" name="Picture 2" descr="C:\Users\Kubenstein\Desktop\ca0911_acl-fig3_19103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21" y="1700808"/>
            <a:ext cx="3744416" cy="2496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Kubenstein\Desktop\jisakos-2018-March-3-2-89-F2.larg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1340768"/>
            <a:ext cx="5436096" cy="3448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4746215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7704" y="6286500"/>
            <a:ext cx="6512511" cy="1143000"/>
          </a:xfrm>
        </p:spPr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35496" y="0"/>
            <a:ext cx="8928992" cy="6597352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sk-SK" sz="2800" b="1" u="sng" dirty="0"/>
              <a:t>Kolaterální vazy – LCM,LCL</a:t>
            </a:r>
          </a:p>
          <a:p>
            <a:pPr marL="0" indent="0">
              <a:buNone/>
            </a:pPr>
            <a:r>
              <a:rPr lang="sk-SK" sz="2800" dirty="0">
                <a:solidFill>
                  <a:srgbClr val="FF0000"/>
                </a:solidFill>
              </a:rPr>
              <a:t>Varus – valgus test –</a:t>
            </a:r>
            <a:r>
              <a:rPr lang="sk-SK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koleno v plné extenzi+ tlak ze strany – při laxitě se múže jednat o poranění skříž. vazú i kollat. ligament</a:t>
            </a:r>
          </a:p>
          <a:p>
            <a:pPr marL="0" indent="0">
              <a:buNone/>
            </a:pPr>
            <a:r>
              <a:rPr lang="sk-SK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- tlak ze strany při lehké semiflexi – značí spíš izolované postižení kollat. vazu</a:t>
            </a:r>
            <a:endParaRPr lang="en-GB" sz="2800" b="1" u="sng" dirty="0"/>
          </a:p>
        </p:txBody>
      </p:sp>
      <p:pic>
        <p:nvPicPr>
          <p:cNvPr id="4" name="Picture 2" descr="C:\Users\Kubenstein\Desktop\Valgus-Stress-Tes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809" y="2924944"/>
            <a:ext cx="7200000" cy="3861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2587551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5696" y="6669360"/>
            <a:ext cx="6512511" cy="1143000"/>
          </a:xfrm>
        </p:spPr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0" y="44624"/>
            <a:ext cx="9108504" cy="6768752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sk-SK" sz="3200" b="1" u="sng" dirty="0"/>
              <a:t>MM, ML – menisci</a:t>
            </a:r>
          </a:p>
          <a:p>
            <a:pPr marL="0" indent="0">
              <a:buNone/>
            </a:pPr>
            <a:r>
              <a:rPr lang="sk-SK" sz="2100" dirty="0"/>
              <a:t>Smyslem těchto testú je uskřinout meniskus mezi femur a tibii</a:t>
            </a:r>
          </a:p>
          <a:p>
            <a:pPr marL="0" indent="0">
              <a:buNone/>
            </a:pPr>
            <a:r>
              <a:rPr lang="sk-SK" sz="2100" dirty="0">
                <a:solidFill>
                  <a:srgbClr val="FF0000"/>
                </a:solidFill>
              </a:rPr>
              <a:t>McMurray test – </a:t>
            </a:r>
            <a:r>
              <a:rPr lang="sk-SK" sz="2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prsty na kloubní štěrbinu, koleno v hyperflexi – přidáme extrarotaci, palpujeme posteromediální část štěrbiny a pomalu extendujeme koleno – přeskočení či bolestivost kolena meidálně– pozit. znak. (vnější meniskus opačně)</a:t>
            </a:r>
            <a:endParaRPr lang="sk-SK" sz="2100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sk-SK" sz="2100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sk-SK" sz="2100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sk-SK" sz="2100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sk-SK" sz="2100" dirty="0">
              <a:solidFill>
                <a:srgbClr val="FF0000"/>
              </a:solidFill>
            </a:endParaRPr>
          </a:p>
          <a:p>
            <a:pPr marL="45720" indent="0">
              <a:buNone/>
            </a:pPr>
            <a:endParaRPr lang="sk-SK" sz="3200" b="1" u="sng" dirty="0"/>
          </a:p>
        </p:txBody>
      </p:sp>
      <p:pic>
        <p:nvPicPr>
          <p:cNvPr id="19458" name="Picture 2" descr="C:\Users\Kubenstein\Desktop\B978032307909900115X_f115-06-978032307909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4342" y="2996952"/>
            <a:ext cx="5256584" cy="3113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1253231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1680" y="5949280"/>
            <a:ext cx="6512511" cy="114300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0" y="11652"/>
            <a:ext cx="9036496" cy="6585699"/>
          </a:xfrm>
        </p:spPr>
        <p:txBody>
          <a:bodyPr/>
          <a:lstStyle/>
          <a:p>
            <a:pPr marL="0" indent="0">
              <a:buNone/>
            </a:pPr>
            <a:r>
              <a:rPr lang="sk-SK" sz="2400" dirty="0">
                <a:solidFill>
                  <a:srgbClr val="FF0000"/>
                </a:solidFill>
              </a:rPr>
              <a:t>Steinmann I – </a:t>
            </a:r>
            <a:r>
              <a:rPr lang="sk-SK" sz="2400" dirty="0"/>
              <a:t>knee flexion + intra/extra-rotation</a:t>
            </a:r>
          </a:p>
          <a:p>
            <a:pPr marL="0" indent="0">
              <a:buNone/>
            </a:pPr>
            <a:endParaRPr lang="sk-SK" sz="2400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sk-SK" sz="2400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sk-SK" sz="2400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sk-SK" sz="2400" dirty="0">
              <a:solidFill>
                <a:srgbClr val="FF0000"/>
              </a:solidFill>
            </a:endParaRPr>
          </a:p>
          <a:p>
            <a:pPr marL="45720" indent="0">
              <a:buNone/>
            </a:pPr>
            <a:endParaRPr lang="en-GB" dirty="0"/>
          </a:p>
        </p:txBody>
      </p:sp>
      <p:pic>
        <p:nvPicPr>
          <p:cNvPr id="20482" name="Picture 2" descr="C:\Users\Kubenstein\Desktop\mos5701.ryu.fig0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476672"/>
            <a:ext cx="3248025" cy="3971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0016730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9672" y="6741368"/>
            <a:ext cx="6512511" cy="114300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0" y="0"/>
            <a:ext cx="9036496" cy="6858000"/>
          </a:xfrm>
        </p:spPr>
        <p:txBody>
          <a:bodyPr/>
          <a:lstStyle/>
          <a:p>
            <a:pPr marL="0" indent="0">
              <a:buNone/>
            </a:pPr>
            <a:r>
              <a:rPr lang="sk-SK" sz="2000" dirty="0">
                <a:solidFill>
                  <a:srgbClr val="FF0000"/>
                </a:solidFill>
              </a:rPr>
              <a:t>Childress test – </a:t>
            </a:r>
            <a:r>
              <a:rPr lang="sk-SK" sz="2000" dirty="0"/>
              <a:t>bolestivost při kleknutí </a:t>
            </a:r>
          </a:p>
          <a:p>
            <a:pPr marL="0" indent="0">
              <a:buNone/>
            </a:pPr>
            <a:endParaRPr lang="sk-SK" sz="2000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sk-SK" sz="2000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sk-SK" sz="2000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sk-SK" sz="2000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sk-SK" sz="2000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sk-SK" sz="2000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sk-SK" sz="2000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sk-SK" sz="2000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sk-SK" sz="2000" dirty="0">
                <a:solidFill>
                  <a:srgbClr val="FF0000"/>
                </a:solidFill>
              </a:rPr>
              <a:t>Appley test – </a:t>
            </a:r>
            <a:r>
              <a:rPr lang="sk-SK" sz="2000" dirty="0"/>
              <a:t>pacient na břichu– vertikální zátěž na plosku nohy + rotace – bolestivost při pozitivitě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4" name="Picture 2" descr="C:\Users\Kubenstein\Desktop\download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0297" y="476672"/>
            <a:ext cx="3287847" cy="3075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6" name="Picture 2" descr="C:\Users\Kubenstein\Desktop\mos5701.ryu.fig0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4005063"/>
            <a:ext cx="4680520" cy="2831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8275630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23728" y="6873295"/>
            <a:ext cx="6512511" cy="114300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0" y="0"/>
            <a:ext cx="9036496" cy="6858000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sk-SK" sz="3200" b="1" u="sng" dirty="0"/>
              <a:t>Aspirace:</a:t>
            </a:r>
          </a:p>
          <a:p>
            <a:pPr marL="45720" indent="0">
              <a:buNone/>
            </a:pPr>
            <a:r>
              <a:rPr lang="sk-SK" sz="1800" dirty="0"/>
              <a:t>-sledujeme barvu, množství, konzistenci, tukové kapky, chuť...</a:t>
            </a:r>
          </a:p>
          <a:p>
            <a:pPr marL="45720" indent="0">
              <a:buNone/>
            </a:pPr>
            <a:endParaRPr lang="en-GB" sz="3200" b="1" u="sng" dirty="0"/>
          </a:p>
        </p:txBody>
      </p:sp>
      <p:pic>
        <p:nvPicPr>
          <p:cNvPr id="4" name="Picture 2" descr="C:\Users\Kubenstein\Desktop\A432766_1_En_10_Fig2_HTML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1628800"/>
            <a:ext cx="3456384" cy="410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0661618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5696" y="6525344"/>
            <a:ext cx="6512511" cy="114300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0" y="0"/>
            <a:ext cx="9108504" cy="6858000"/>
          </a:xfrm>
        </p:spPr>
        <p:txBody>
          <a:bodyPr>
            <a:normAutofit fontScale="92500"/>
          </a:bodyPr>
          <a:lstStyle/>
          <a:p>
            <a:pPr marL="45720" indent="0">
              <a:buNone/>
            </a:pPr>
            <a:r>
              <a:rPr lang="sk-SK" sz="3600" b="1" u="sng" dirty="0"/>
              <a:t>Tipy a triky:</a:t>
            </a:r>
          </a:p>
          <a:p>
            <a:pPr marL="45720" indent="0">
              <a:buNone/>
            </a:pPr>
            <a:r>
              <a:rPr lang="sk-SK" sz="2600" dirty="0"/>
              <a:t>1.Nárúst objemu v horizontu hodin až 1 dne– svědčí spíš pro krevní náplň (hemarthros)</a:t>
            </a:r>
          </a:p>
          <a:p>
            <a:pPr marL="45720" indent="0">
              <a:buNone/>
            </a:pPr>
            <a:r>
              <a:rPr lang="sk-SK" sz="2600" dirty="0"/>
              <a:t>- nárúst objěmu v prúběhu dní – synoviální výpotek</a:t>
            </a:r>
          </a:p>
          <a:p>
            <a:pPr marL="0" indent="0">
              <a:buNone/>
            </a:pPr>
            <a:r>
              <a:rPr lang="sk-SK" sz="2400" dirty="0"/>
              <a:t>2.Hemarthros je znakem poranění, ne diagnózou </a:t>
            </a:r>
          </a:p>
          <a:p>
            <a:pPr marL="0" indent="0">
              <a:buNone/>
            </a:pPr>
            <a:r>
              <a:rPr lang="sk-SK" sz="2400" dirty="0"/>
              <a:t>3.Hemathros je indikací k akutní artroskopii</a:t>
            </a:r>
          </a:p>
          <a:p>
            <a:pPr marL="0" indent="0">
              <a:buNone/>
            </a:pPr>
            <a:r>
              <a:rPr lang="sk-SK" sz="2400" dirty="0"/>
              <a:t>4.Absence hemathros nevylučuje poranění struktur kolena (LCA,menisci)</a:t>
            </a:r>
            <a:endParaRPr lang="sk-SK" sz="2800" dirty="0"/>
          </a:p>
          <a:p>
            <a:pPr marL="0" indent="0">
              <a:buNone/>
            </a:pPr>
            <a:r>
              <a:rPr lang="sk-SK" sz="2400" dirty="0"/>
              <a:t>5.Při velké algozitě pacienta, a při absenci mechanického bloku či krvi v kolenním kloubu – odložené vyšetření, nebo vyšetření v CA</a:t>
            </a:r>
          </a:p>
          <a:p>
            <a:pPr marL="0" indent="0">
              <a:buNone/>
            </a:pPr>
            <a:r>
              <a:rPr lang="sk-SK" sz="2400" dirty="0"/>
              <a:t>6.Vždy RTG obou kolenních kloubú ke srovnání</a:t>
            </a:r>
          </a:p>
          <a:p>
            <a:pPr marL="0" indent="0">
              <a:buNone/>
            </a:pPr>
            <a:r>
              <a:rPr lang="sk-SK" sz="2400" dirty="0"/>
              <a:t>7. CT – při nejasném nálezu, zejména podezření na intraartikulární frakturu</a:t>
            </a:r>
            <a:endParaRPr lang="sk-SK" sz="3100" dirty="0"/>
          </a:p>
          <a:p>
            <a:pPr marL="0" indent="0">
              <a:buNone/>
            </a:pPr>
            <a:r>
              <a:rPr lang="sk-SK" dirty="0"/>
              <a:t>8.MRI – při nejasném nálezu</a:t>
            </a:r>
          </a:p>
          <a:p>
            <a:pPr marL="0" indent="0">
              <a:buNone/>
            </a:pPr>
            <a:r>
              <a:rPr lang="sk-SK" dirty="0"/>
              <a:t>9. Vždy vyšetřit popliteální fossu – aneurysma, ganglion, Bakerova cysta</a:t>
            </a:r>
          </a:p>
          <a:p>
            <a:pPr marL="0" indent="0">
              <a:buNone/>
            </a:pPr>
            <a:r>
              <a:rPr lang="sk-SK" dirty="0"/>
              <a:t>10. Vyšetřujeme pacienta, ne MRI, CT, RTG, či klinický nález</a:t>
            </a:r>
          </a:p>
          <a:p>
            <a:pPr marL="45720" indent="0">
              <a:buNone/>
            </a:pPr>
            <a:endParaRPr lang="sk-SK" sz="3600" b="1" u="sng" dirty="0"/>
          </a:p>
        </p:txBody>
      </p:sp>
    </p:spTree>
    <p:extLst>
      <p:ext uri="{BB962C8B-B14F-4D97-AF65-F5344CB8AC3E}">
        <p14:creationId xmlns:p14="http://schemas.microsoft.com/office/powerpoint/2010/main" val="2760312073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63688" y="6856203"/>
            <a:ext cx="6512511" cy="114300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 marL="45720" indent="0">
              <a:buNone/>
            </a:pPr>
            <a:r>
              <a:rPr lang="sk-SK" dirty="0"/>
              <a:t>V neposlední řadě...</a:t>
            </a:r>
          </a:p>
          <a:p>
            <a:pPr marL="45720" indent="0">
              <a:buNone/>
            </a:pPr>
            <a:endParaRPr lang="sk-SK" dirty="0"/>
          </a:p>
          <a:p>
            <a:pPr marL="45720" indent="0">
              <a:buNone/>
            </a:pPr>
            <a:r>
              <a:rPr lang="sk-SK" dirty="0"/>
              <a:t>Ultrazvuk kolenního kloubu – ANO nebo NE?</a:t>
            </a:r>
          </a:p>
          <a:p>
            <a:pPr marL="45720" indent="0">
              <a:buNone/>
            </a:pPr>
            <a:endParaRPr lang="sk-SK" dirty="0"/>
          </a:p>
          <a:p>
            <a:pPr marL="45720" indent="0">
              <a:buNone/>
            </a:pPr>
            <a:endParaRPr lang="sk-SK" dirty="0"/>
          </a:p>
          <a:p>
            <a:pPr marL="45720" indent="0">
              <a:buNone/>
            </a:pPr>
            <a:endParaRPr lang="sk-SK" dirty="0"/>
          </a:p>
          <a:p>
            <a:pPr marL="45720" indent="0">
              <a:buNone/>
            </a:pPr>
            <a:endParaRPr lang="sk-SK" dirty="0"/>
          </a:p>
          <a:p>
            <a:pPr marL="45720" indent="0">
              <a:buNone/>
            </a:pPr>
            <a:endParaRPr lang="sk-SK" dirty="0"/>
          </a:p>
          <a:p>
            <a:pPr marL="45720" indent="0">
              <a:buNone/>
            </a:pPr>
            <a:endParaRPr lang="sk-SK" dirty="0"/>
          </a:p>
          <a:p>
            <a:pPr marL="45720" indent="0">
              <a:buNone/>
            </a:pPr>
            <a:endParaRPr lang="sk-SK" dirty="0"/>
          </a:p>
          <a:p>
            <a:pPr marL="45720" indent="0">
              <a:buNone/>
            </a:pPr>
            <a:endParaRPr lang="sk-SK" dirty="0"/>
          </a:p>
          <a:p>
            <a:pPr marL="45720" indent="0">
              <a:buNone/>
            </a:pPr>
            <a:endParaRPr lang="sk-SK" dirty="0"/>
          </a:p>
          <a:p>
            <a:pPr marL="4572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35749142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1720" y="6597352"/>
            <a:ext cx="6512511" cy="1143000"/>
          </a:xfrm>
        </p:spPr>
        <p:txBody>
          <a:bodyPr/>
          <a:lstStyle/>
          <a:p>
            <a:endParaRPr lang="en-GB"/>
          </a:p>
        </p:txBody>
      </p:sp>
      <p:pic>
        <p:nvPicPr>
          <p:cNvPr id="4" name="Picture 2" descr="C:\Users\Kubenstein\Desktop\no-god-no-god-please-no-no-no-via-com-14745602.pn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16702"/>
            <a:ext cx="8937657" cy="6220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5499429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9672" y="6669360"/>
            <a:ext cx="6512511" cy="114300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sk-SK" sz="2800" b="1" u="sng" dirty="0"/>
              <a:t>Luxace kolenního kloubu:</a:t>
            </a:r>
          </a:p>
          <a:p>
            <a:pPr marL="45720" indent="0">
              <a:buNone/>
            </a:pPr>
            <a:r>
              <a:rPr lang="sk-SK" sz="2000" dirty="0"/>
              <a:t>-</a:t>
            </a:r>
            <a:r>
              <a:rPr lang="sk-SK" sz="1800" dirty="0"/>
              <a:t>následkem velkého přímého/nepřímého násilí </a:t>
            </a:r>
          </a:p>
          <a:p>
            <a:pPr marL="45720" indent="0">
              <a:buNone/>
            </a:pPr>
            <a:r>
              <a:rPr lang="sk-SK" sz="1800" dirty="0"/>
              <a:t>-klinické vyšetření : pérování, hybnost nohy a prstú, citlivost periferie, pulsace ADP,ATP, AP, kapilární návrat, kožní teplota</a:t>
            </a:r>
          </a:p>
          <a:p>
            <a:pPr marL="45720" indent="0">
              <a:buNone/>
            </a:pPr>
            <a:endParaRPr lang="sk-SK" sz="2000" b="1" dirty="0"/>
          </a:p>
          <a:p>
            <a:pPr marL="45720" indent="0">
              <a:buNone/>
            </a:pPr>
            <a:r>
              <a:rPr lang="sk-SK" sz="1800" b="1" dirty="0"/>
              <a:t>Zobrazovací metody: </a:t>
            </a:r>
            <a:r>
              <a:rPr lang="sk-SK" sz="1800" dirty="0"/>
              <a:t>RTG,Anigografie, USG k vyšetření cév</a:t>
            </a:r>
          </a:p>
          <a:p>
            <a:pPr marL="45720" indent="0">
              <a:buNone/>
            </a:pPr>
            <a:endParaRPr lang="sk-SK" sz="2000" b="1" dirty="0"/>
          </a:p>
          <a:p>
            <a:pPr marL="45720" indent="0">
              <a:buNone/>
            </a:pPr>
            <a:r>
              <a:rPr lang="sk-SK" sz="2000" b="1" dirty="0"/>
              <a:t>TERAPIE: </a:t>
            </a:r>
          </a:p>
          <a:p>
            <a:pPr>
              <a:buFontTx/>
              <a:buChar char="-"/>
            </a:pPr>
            <a:r>
              <a:rPr lang="sk-SK" sz="1800" dirty="0"/>
              <a:t>repozice v celkové anestezii (urgentně)</a:t>
            </a:r>
          </a:p>
          <a:p>
            <a:pPr>
              <a:buFontTx/>
              <a:buChar char="-"/>
            </a:pPr>
            <a:r>
              <a:rPr lang="sk-SK" sz="1800" dirty="0"/>
              <a:t>otevřená repozice při interpozici tkáně </a:t>
            </a:r>
          </a:p>
          <a:p>
            <a:pPr>
              <a:buFontTx/>
              <a:buChar char="-"/>
            </a:pPr>
            <a:r>
              <a:rPr lang="sk-SK" sz="1800" dirty="0"/>
              <a:t>sutura postranních vazú</a:t>
            </a:r>
          </a:p>
          <a:p>
            <a:pPr>
              <a:buFontTx/>
              <a:buChar char="-"/>
            </a:pPr>
            <a:r>
              <a:rPr lang="sk-SK" sz="1800" dirty="0"/>
              <a:t>6-8 týdnú fixace ortézou (konzervativně)</a:t>
            </a:r>
          </a:p>
          <a:p>
            <a:pPr>
              <a:buFontTx/>
              <a:buChar char="-"/>
            </a:pPr>
            <a:r>
              <a:rPr lang="sk-SK" sz="1800" dirty="0"/>
              <a:t>4-6 týdnú po sutuře vazú a reinzerci – fixace ZF</a:t>
            </a:r>
          </a:p>
          <a:p>
            <a:pPr>
              <a:buFontTx/>
              <a:buChar char="-"/>
            </a:pPr>
            <a:r>
              <a:rPr lang="sk-SK" sz="1800" dirty="0"/>
              <a:t>cévní a neurochirurgická revize – cévní trombotizace 3.-6.den po shrnutí intimy</a:t>
            </a:r>
          </a:p>
          <a:p>
            <a:pPr marL="45720" indent="0">
              <a:buNone/>
            </a:pPr>
            <a:r>
              <a:rPr lang="sk-SK" sz="1800" dirty="0"/>
              <a:t>                                                   - NCH zákrok lze odložit na 10-14 den, sledovat EMG</a:t>
            </a:r>
          </a:p>
          <a:p>
            <a:pPr marL="45720" indent="0">
              <a:buNone/>
            </a:pPr>
            <a:r>
              <a:rPr lang="sk-SK" sz="2000" b="1" dirty="0"/>
              <a:t>Prognóza: </a:t>
            </a:r>
            <a:r>
              <a:rPr lang="sk-SK" sz="2000" dirty="0"/>
              <a:t>vesměs nepříznivá – instabilita, artrofibróza, snížení hybnosti</a:t>
            </a:r>
          </a:p>
          <a:p>
            <a:pPr marL="45720" indent="0">
              <a:buNone/>
            </a:pPr>
            <a:r>
              <a:rPr lang="sk-SK" sz="2400" b="1" dirty="0">
                <a:solidFill>
                  <a:schemeClr val="accent6"/>
                </a:solidFill>
              </a:rPr>
              <a:t>CAVE:</a:t>
            </a:r>
            <a:r>
              <a:rPr lang="sk-SK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prevence TEN !</a:t>
            </a:r>
            <a:endParaRPr lang="sk-SK" sz="2400" b="1" dirty="0">
              <a:solidFill>
                <a:schemeClr val="accent6"/>
              </a:solidFill>
            </a:endParaRPr>
          </a:p>
          <a:p>
            <a:pPr marL="45720" indent="0">
              <a:buNone/>
            </a:pPr>
            <a:endParaRPr lang="sk-SK" sz="1800" dirty="0"/>
          </a:p>
          <a:p>
            <a:pPr marL="45720" indent="0">
              <a:buNone/>
            </a:pPr>
            <a:endParaRPr lang="sk-SK" sz="2000" dirty="0"/>
          </a:p>
        </p:txBody>
      </p:sp>
    </p:spTree>
    <p:extLst>
      <p:ext uri="{BB962C8B-B14F-4D97-AF65-F5344CB8AC3E}">
        <p14:creationId xmlns:p14="http://schemas.microsoft.com/office/powerpoint/2010/main" val="38353057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Kubenstein\Desktop\39533563-different-types-of-hip-dislocati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8404" y="-1103167"/>
            <a:ext cx="5076056" cy="554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31489" y="6169868"/>
            <a:ext cx="6512511" cy="114300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-36512" y="0"/>
            <a:ext cx="6400800" cy="3474720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sk-SK" sz="3200" b="1" i="1" dirty="0"/>
              <a:t>Typy dislokace: </a:t>
            </a:r>
          </a:p>
          <a:p>
            <a:pPr marL="45720" indent="0">
              <a:buNone/>
            </a:pPr>
            <a:r>
              <a:rPr lang="sk-SK" sz="1600" dirty="0"/>
              <a:t> - zadní: vysoká (ilická), nízká (ischiadická)</a:t>
            </a:r>
          </a:p>
          <a:p>
            <a:r>
              <a:rPr lang="sk-SK" sz="1600" dirty="0"/>
              <a:t>  90%    </a:t>
            </a:r>
          </a:p>
          <a:p>
            <a:pPr marL="45720" indent="0">
              <a:buNone/>
            </a:pPr>
            <a:r>
              <a:rPr lang="sk-SK" sz="1600" dirty="0"/>
              <a:t> - přední: vysoká (pubická), nízká (obturátorová)</a:t>
            </a:r>
          </a:p>
          <a:p>
            <a:r>
              <a:rPr lang="sk-SK" sz="1600" dirty="0"/>
              <a:t> 10%</a:t>
            </a:r>
          </a:p>
          <a:p>
            <a:r>
              <a:rPr lang="sk-SK" sz="1600" dirty="0"/>
              <a:t>centrální dislokace („zlomenina spodiny acetabula</a:t>
            </a:r>
          </a:p>
          <a:p>
            <a:pPr marL="45720" indent="0">
              <a:buNone/>
            </a:pPr>
            <a:r>
              <a:rPr lang="sk-SK" sz="1600" dirty="0"/>
              <a:t>s medializací hlavice femuru“) </a:t>
            </a:r>
            <a:endParaRPr lang="en-GB" sz="1600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56838"/>
            <a:ext cx="3960440" cy="3395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5878132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22530" name="Picture 2" descr="C:\Users\Kubenstein\Desktop\knee-dislocation-6-63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40768"/>
            <a:ext cx="6076950" cy="4562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1" name="Picture 3" descr="C:\Users\Kubenstein\Desktop\KNEE-DISLO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1340768"/>
            <a:ext cx="43561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3119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Kubenstein\Desktop\images (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0098" y="4234734"/>
            <a:ext cx="4663902" cy="2636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63688" y="6525344"/>
            <a:ext cx="6512511" cy="114300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-36512" y="0"/>
            <a:ext cx="9180512" cy="6858000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sk-SK" sz="3200" b="1" u="sng" dirty="0"/>
              <a:t>Luxace patelly:</a:t>
            </a:r>
          </a:p>
          <a:p>
            <a:pPr marL="45720" indent="0">
              <a:buNone/>
            </a:pPr>
            <a:r>
              <a:rPr lang="sk-SK" sz="2000" dirty="0"/>
              <a:t>Mechanizmus: přímý náraz – mediální luxace raritně</a:t>
            </a:r>
          </a:p>
          <a:p>
            <a:pPr>
              <a:buFontTx/>
              <a:buChar char="-"/>
            </a:pPr>
            <a:r>
              <a:rPr lang="sk-SK" sz="2000" dirty="0"/>
              <a:t>flexe kolena s abdukcí a extrarotací tibie s nedostatečnou kontrakcí laterální hlavy MQF</a:t>
            </a:r>
          </a:p>
          <a:p>
            <a:pPr>
              <a:buFontTx/>
              <a:buChar char="-"/>
            </a:pPr>
            <a:r>
              <a:rPr lang="sk-SK" sz="2000" dirty="0"/>
              <a:t>predispozice anatomicky (bilaterálně) – patella alta, tvar patelly, trochley</a:t>
            </a:r>
          </a:p>
          <a:p>
            <a:pPr marL="45720" indent="0">
              <a:buNone/>
            </a:pPr>
            <a:r>
              <a:rPr lang="sk-SK" sz="2000" dirty="0"/>
              <a:t>Diagnostika: diagnóza „prima vista“ ,RTG, anamnéza (opak.luxace), semiflexe</a:t>
            </a:r>
          </a:p>
          <a:p>
            <a:pPr marL="45720" indent="0">
              <a:buNone/>
            </a:pPr>
            <a:r>
              <a:rPr lang="sk-SK" sz="2000" dirty="0">
                <a:solidFill>
                  <a:schemeClr val="accent6"/>
                </a:solidFill>
              </a:rPr>
              <a:t>CAVE:  </a:t>
            </a:r>
            <a:r>
              <a:rPr lang="sk-SK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po spontánní repozici přehlédnutí diagnózy</a:t>
            </a:r>
          </a:p>
          <a:p>
            <a:pPr marL="45720" indent="0">
              <a:buNone/>
            </a:pPr>
            <a:r>
              <a:rPr lang="sk-SK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Terapie: šetrná repozice za extendování končetiny (v CA)</a:t>
            </a:r>
          </a:p>
          <a:p>
            <a:pPr marL="45720" indent="0">
              <a:buNone/>
            </a:pPr>
            <a:r>
              <a:rPr lang="sk-SK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Konzervativní: fixace kolenní ortézou 3 týdny, další 3 týdny mobilizace, posílení mediální hlavy čtyřhlavého svalu</a:t>
            </a:r>
          </a:p>
          <a:p>
            <a:pPr marL="45720" indent="0">
              <a:buNone/>
            </a:pPr>
            <a:r>
              <a:rPr lang="sk-SK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Operace: sešití mediálního závěsného </a:t>
            </a:r>
            <a:r>
              <a:rPr lang="sk-SK" sz="2000" dirty="0">
                <a:solidFill>
                  <a:schemeClr val="tx1"/>
                </a:solidFill>
              </a:rPr>
              <a:t>aparátu</a:t>
            </a:r>
          </a:p>
          <a:p>
            <a:pPr marL="45720" indent="0">
              <a:buNone/>
            </a:pPr>
            <a:r>
              <a:rPr lang="sk-SK" sz="2000" dirty="0">
                <a:solidFill>
                  <a:schemeClr val="tx1"/>
                </a:solidFill>
              </a:rPr>
              <a:t>revize kloubních ploch a ošetření chondrálních lézí</a:t>
            </a:r>
            <a:endParaRPr lang="sk-SK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45720" indent="0">
              <a:buNone/>
            </a:pPr>
            <a:endParaRPr lang="sk-SK" sz="2000" dirty="0"/>
          </a:p>
          <a:p>
            <a:pPr marL="45720" indent="0">
              <a:buNone/>
            </a:pPr>
            <a:r>
              <a:rPr lang="sk-SK" sz="2000" dirty="0"/>
              <a:t>Při recidiv. luxacích – medializace patelly</a:t>
            </a:r>
          </a:p>
          <a:p>
            <a:pPr>
              <a:buFontTx/>
              <a:buChar char="-"/>
            </a:pPr>
            <a:r>
              <a:rPr lang="sk-SK" sz="2000" dirty="0"/>
              <a:t>laterální release, zkrácení mediálního susp. aparátu, </a:t>
            </a:r>
          </a:p>
          <a:p>
            <a:pPr marL="45720" indent="0">
              <a:buNone/>
            </a:pPr>
            <a:r>
              <a:rPr lang="sk-SK" sz="2000" dirty="0"/>
              <a:t>a mediální transpozice tuberositas tibiae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4029578497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7624" y="6525344"/>
            <a:ext cx="6512511" cy="114300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sk-SK" sz="3200" b="1" u="sng" dirty="0"/>
              <a:t>Fraktura patelly</a:t>
            </a:r>
          </a:p>
          <a:p>
            <a:pPr marL="45720" indent="0">
              <a:buNone/>
            </a:pPr>
            <a:r>
              <a:rPr lang="sk-SK" sz="2000" dirty="0"/>
              <a:t>-největší sezamská kost těla</a:t>
            </a:r>
          </a:p>
          <a:p>
            <a:pPr>
              <a:buFontTx/>
              <a:buChar char="-"/>
            </a:pPr>
            <a:r>
              <a:rPr lang="sk-SK" sz="2000" dirty="0"/>
              <a:t>kladka kolenního kloubu </a:t>
            </a:r>
          </a:p>
          <a:p>
            <a:pPr>
              <a:buFontTx/>
              <a:buChar char="-"/>
            </a:pPr>
            <a:r>
              <a:rPr lang="sk-SK" sz="2000" dirty="0"/>
              <a:t>1% všech fraktur</a:t>
            </a:r>
          </a:p>
          <a:p>
            <a:pPr>
              <a:buFontTx/>
              <a:buChar char="-"/>
            </a:pPr>
            <a:r>
              <a:rPr lang="sk-SK" sz="2000" dirty="0"/>
              <a:t>mechanizmus poranění: přímý pád na flektované koleno, svalové avulze nepřímým mechanizmem</a:t>
            </a:r>
          </a:p>
          <a:p>
            <a:pPr marL="45720" indent="0">
              <a:buNone/>
            </a:pPr>
            <a:r>
              <a:rPr lang="sk-SK" sz="2000" dirty="0"/>
              <a:t>Diagnostika: anamnéza, klin. obraz – hematom podkoží, hemarthros (někdy), neschopnost extenze, hmatné fragmenty</a:t>
            </a:r>
          </a:p>
          <a:p>
            <a:pPr marL="45720" indent="0">
              <a:buNone/>
            </a:pPr>
            <a:r>
              <a:rPr lang="sk-SK" sz="2000" dirty="0"/>
              <a:t>RTG : ve dvou projekcích + patella sunrise (45° flexe kolena + 30° úhel RTG)</a:t>
            </a:r>
            <a:endParaRPr lang="en-GB" sz="2000" dirty="0"/>
          </a:p>
        </p:txBody>
      </p:sp>
      <p:pic>
        <p:nvPicPr>
          <p:cNvPr id="23554" name="Picture 2" descr="C:\Users\Kubenstein\Desktop\patella-x-ra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4416" y="3545685"/>
            <a:ext cx="3276863" cy="3298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5" name="Picture 3" descr="C:\Users\Kubenstein\Desktop\bipartite_patell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623158"/>
            <a:ext cx="4762500" cy="3220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6694488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24578" name="Picture 2" descr="C:\Users\Kubenstein\Desktop\cow275l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4519" y="3429000"/>
            <a:ext cx="5259023" cy="3501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Kubenstein\Desktop\image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56" y="589"/>
            <a:ext cx="4835580" cy="3622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79" name="Picture 3" descr="C:\Users\Kubenstein\Desktop\fig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415183"/>
            <a:ext cx="3429001" cy="3457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0" name="Picture 4" descr="C:\Users\Kubenstein\Desktop\Patella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84089"/>
            <a:ext cx="2304256" cy="3186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4242696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5696" y="6597352"/>
            <a:ext cx="6512511" cy="1143000"/>
          </a:xfrm>
        </p:spPr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-1" y="0"/>
            <a:ext cx="9049109" cy="6771736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sk-SK" sz="3200" b="1" u="sng" dirty="0"/>
              <a:t>Terapie: </a:t>
            </a:r>
          </a:p>
          <a:p>
            <a:pPr marL="45720" indent="0">
              <a:buNone/>
            </a:pPr>
            <a:r>
              <a:rPr lang="sk-SK" sz="1800" dirty="0"/>
              <a:t>Konzervativní : podélné nedislok. fraktury, fr. s intaktním postranním aparátem</a:t>
            </a:r>
          </a:p>
          <a:p>
            <a:pPr marL="45720" indent="0">
              <a:buNone/>
            </a:pPr>
            <a:r>
              <a:rPr lang="sk-SK" sz="1800" dirty="0"/>
              <a:t>Operace: cerclage, kompresní šrouby s drátem, hřebování, cirkulární cerclage, patelektomie</a:t>
            </a:r>
          </a:p>
          <a:p>
            <a:pPr marL="45720" indent="0">
              <a:buNone/>
            </a:pPr>
            <a:endParaRPr lang="sk-SK" sz="1800" dirty="0"/>
          </a:p>
          <a:p>
            <a:pPr marL="45720" indent="0">
              <a:buNone/>
            </a:pPr>
            <a:r>
              <a:rPr lang="sk-SK" sz="3200" b="1" u="sng" dirty="0"/>
              <a:t>Pooperační terapie: </a:t>
            </a:r>
          </a:p>
          <a:p>
            <a:pPr marL="45720" indent="0">
              <a:buNone/>
            </a:pPr>
            <a:r>
              <a:rPr lang="sk-SK" sz="1800" dirty="0"/>
              <a:t>-po konzervativní terapii – ortéza (SF) ex za 4-6 týdnú- do té doby izometrie</a:t>
            </a:r>
          </a:p>
          <a:p>
            <a:pPr marL="45720" indent="0">
              <a:buNone/>
            </a:pPr>
            <a:r>
              <a:rPr lang="sk-SK" sz="1800" dirty="0"/>
              <a:t>-zátěž se SF možná ihned</a:t>
            </a:r>
          </a:p>
          <a:p>
            <a:pPr>
              <a:buFontTx/>
              <a:buChar char="-"/>
            </a:pPr>
            <a:r>
              <a:rPr lang="sk-SK" sz="1800" dirty="0"/>
              <a:t>po sejmutí fixace- posilovací cviky, izometrie, vodoléčba, plavání – po dosažení 90° úhlu – rotoped</a:t>
            </a:r>
          </a:p>
          <a:p>
            <a:pPr marL="45720" indent="0">
              <a:buNone/>
            </a:pPr>
            <a:r>
              <a:rPr lang="sk-SK" sz="1800" dirty="0"/>
              <a:t>-po operační stabilizaci: ortéza s nastavitelnýum rozsahem pohybu</a:t>
            </a:r>
          </a:p>
          <a:p>
            <a:pPr>
              <a:buFontTx/>
              <a:buChar char="-"/>
            </a:pPr>
            <a:r>
              <a:rPr lang="sk-SK" sz="1800" dirty="0"/>
              <a:t>zátěž po 2-3 týdnech</a:t>
            </a:r>
          </a:p>
          <a:p>
            <a:pPr>
              <a:buFontTx/>
              <a:buChar char="-"/>
            </a:pPr>
            <a:r>
              <a:rPr lang="sk-SK" sz="1800" dirty="0"/>
              <a:t>motodlaha</a:t>
            </a:r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870911553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1680" y="6453336"/>
            <a:ext cx="6512511" cy="114300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0" y="0"/>
            <a:ext cx="9108504" cy="6858000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sk-SK" sz="2800" b="1" u="sng" dirty="0"/>
              <a:t>Ruptura ligamentum patellae:</a:t>
            </a:r>
          </a:p>
          <a:p>
            <a:pPr>
              <a:buFontTx/>
              <a:buChar char="-"/>
            </a:pPr>
            <a:r>
              <a:rPr lang="sk-SK" sz="2000" dirty="0"/>
              <a:t>flexe kolena za silné kontrakce MQF</a:t>
            </a:r>
          </a:p>
          <a:p>
            <a:pPr>
              <a:buFontTx/>
              <a:buChar char="-"/>
            </a:pPr>
            <a:r>
              <a:rPr lang="sk-SK" sz="2000" dirty="0"/>
              <a:t>v anamnéze dlouhodobé podávání kortikosteroidú</a:t>
            </a:r>
          </a:p>
          <a:p>
            <a:pPr marL="45720" indent="0">
              <a:buNone/>
            </a:pPr>
            <a:r>
              <a:rPr lang="sk-SK" sz="2000" b="1" dirty="0"/>
              <a:t>Diagnostika:</a:t>
            </a:r>
          </a:p>
          <a:p>
            <a:pPr>
              <a:buFontTx/>
              <a:buChar char="-"/>
            </a:pPr>
            <a:r>
              <a:rPr lang="sk-SK" sz="2000" dirty="0"/>
              <a:t>hmatný defekt pod dolním pólem patelly</a:t>
            </a:r>
          </a:p>
          <a:p>
            <a:pPr marL="45720" indent="0">
              <a:buNone/>
            </a:pPr>
            <a:r>
              <a:rPr lang="sk-SK" sz="2000" b="1" dirty="0"/>
              <a:t>RTG: </a:t>
            </a:r>
            <a:r>
              <a:rPr lang="sk-SK" sz="2000" dirty="0"/>
              <a:t>někdy možno identifikovat abrupci dolního pólu patelly</a:t>
            </a:r>
          </a:p>
          <a:p>
            <a:pPr marL="45720" indent="0">
              <a:buNone/>
            </a:pPr>
            <a:r>
              <a:rPr lang="sk-SK" sz="2000" b="1" dirty="0"/>
              <a:t>USG: </a:t>
            </a:r>
            <a:r>
              <a:rPr lang="sk-SK" sz="2000" dirty="0"/>
              <a:t>verifikace poranění</a:t>
            </a:r>
          </a:p>
          <a:p>
            <a:pPr marL="45720" indent="0">
              <a:buNone/>
            </a:pPr>
            <a:r>
              <a:rPr lang="sk-SK" sz="2000" b="1" dirty="0"/>
              <a:t/>
            </a:r>
            <a:br>
              <a:rPr lang="sk-SK" sz="2000" b="1" dirty="0"/>
            </a:br>
            <a:r>
              <a:rPr lang="sk-SK" sz="2000" b="1" dirty="0"/>
              <a:t>Terapie:</a:t>
            </a:r>
          </a:p>
          <a:p>
            <a:pPr marL="45720" indent="0">
              <a:buNone/>
            </a:pPr>
            <a:r>
              <a:rPr lang="sk-SK" sz="2000" dirty="0"/>
              <a:t>-transoseální sutura vazu do dolního pólu patelly </a:t>
            </a:r>
          </a:p>
          <a:p>
            <a:pPr marL="45720" indent="0">
              <a:buNone/>
            </a:pPr>
            <a:endParaRPr lang="sk-SK" sz="2000" dirty="0"/>
          </a:p>
          <a:p>
            <a:pPr marL="45720" indent="0">
              <a:buNone/>
            </a:pPr>
            <a:r>
              <a:rPr lang="sk-SK" sz="2000" b="1" dirty="0"/>
              <a:t>Pooperačně: </a:t>
            </a:r>
          </a:p>
          <a:p>
            <a:pPr>
              <a:buFontTx/>
              <a:buChar char="-"/>
            </a:pPr>
            <a:r>
              <a:rPr lang="sk-SK" sz="2000" dirty="0"/>
              <a:t>Imobilizace kolena na 6 týdnú – poté</a:t>
            </a:r>
          </a:p>
          <a:p>
            <a:pPr marL="45720" indent="0">
              <a:buNone/>
            </a:pPr>
            <a:r>
              <a:rPr lang="sk-SK" sz="2000" dirty="0"/>
              <a:t>ortéza s nastavitelným rozsahem</a:t>
            </a:r>
          </a:p>
        </p:txBody>
      </p:sp>
      <p:pic>
        <p:nvPicPr>
          <p:cNvPr id="25602" name="Picture 2" descr="C:\Users\Kubenstein\Desktop\a00512f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9241" y="4077072"/>
            <a:ext cx="4018732" cy="2596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4458787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-24024"/>
            <a:ext cx="9036496" cy="882119"/>
          </a:xfrm>
        </p:spPr>
        <p:txBody>
          <a:bodyPr/>
          <a:lstStyle/>
          <a:p>
            <a:r>
              <a:rPr lang="sk-SK" dirty="0"/>
              <a:t>Dotazy?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marL="182880" indent="0">
              <a:buNone/>
            </a:pPr>
            <a:endParaRPr lang="en-GB" dirty="0"/>
          </a:p>
        </p:txBody>
      </p:sp>
      <p:pic>
        <p:nvPicPr>
          <p:cNvPr id="4" name="Picture 5" descr="Snímek 02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2736"/>
            <a:ext cx="9144000" cy="5805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872675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13617" y="116632"/>
            <a:ext cx="7436296" cy="4089608"/>
          </a:xfrm>
        </p:spPr>
        <p:txBody>
          <a:bodyPr/>
          <a:lstStyle/>
          <a:p>
            <a:pPr marL="45720" indent="0">
              <a:buNone/>
            </a:pPr>
            <a:r>
              <a:rPr lang="sk-SK" dirty="0"/>
              <a:t>Praktická část?</a:t>
            </a:r>
            <a:endParaRPr lang="en-GB" dirty="0"/>
          </a:p>
        </p:txBody>
      </p:sp>
      <p:pic>
        <p:nvPicPr>
          <p:cNvPr id="26626" name="Picture 2" descr="C:\Users\Kubenstein\Desktop\funny-doctor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764704"/>
            <a:ext cx="5562600" cy="3286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8293738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-36512" y="0"/>
            <a:ext cx="6400800" cy="3474720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sk-SK" sz="4000" dirty="0"/>
              <a:t>Děkuji za pozornost </a:t>
            </a:r>
            <a:r>
              <a:rPr lang="sk-SK" sz="4000" dirty="0">
                <a:sym typeface="Wingdings" pitchFamily="2" charset="2"/>
              </a:rPr>
              <a:t></a:t>
            </a:r>
            <a:endParaRPr lang="en-GB" sz="4000" dirty="0"/>
          </a:p>
        </p:txBody>
      </p:sp>
      <p:pic>
        <p:nvPicPr>
          <p:cNvPr id="2050" name="Picture 2" descr="C:\Users\Kubenstein\Desktop\CG8qBU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700128"/>
            <a:ext cx="8280920" cy="5897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7162700"/>
      </p:ext>
    </p:extLst>
  </p:cSld>
  <p:clrMapOvr>
    <a:masterClrMapping/>
  </p:clrMapOvr>
</p:sld>
</file>

<file path=ppt/theme/theme1.xml><?xml version="1.0" encoding="utf-8"?>
<a:theme xmlns:a="http://schemas.openxmlformats.org/drawingml/2006/main" name="Slipstream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Slipstream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ipstream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878</TotalTime>
  <Words>2919</Words>
  <Application>Microsoft Office PowerPoint</Application>
  <PresentationFormat>Předvádění na obrazovce (4:3)</PresentationFormat>
  <Paragraphs>505</Paragraphs>
  <Slides>98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98</vt:i4>
      </vt:variant>
    </vt:vector>
  </HeadingPairs>
  <TitlesOfParts>
    <vt:vector size="105" baseType="lpstr">
      <vt:lpstr>Arial Black</vt:lpstr>
      <vt:lpstr>Calibri</vt:lpstr>
      <vt:lpstr>Georgia</vt:lpstr>
      <vt:lpstr>Times New Roman</vt:lpstr>
      <vt:lpstr>Trebuchet MS</vt:lpstr>
      <vt:lpstr>Wingdings</vt:lpstr>
      <vt:lpstr>Slipstream</vt:lpstr>
      <vt:lpstr>Lukáč Jakub – KÚCH FN Brno</vt:lpstr>
      <vt:lpstr>Prezentace aplikace PowerPoint</vt:lpstr>
      <vt:lpstr>Poranění kyčle a proximálního femuru  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Kubenstein</dc:creator>
  <cp:lastModifiedBy>Daniel Ira</cp:lastModifiedBy>
  <cp:revision>85</cp:revision>
  <dcterms:created xsi:type="dcterms:W3CDTF">2019-03-04T18:07:15Z</dcterms:created>
  <dcterms:modified xsi:type="dcterms:W3CDTF">2020-11-30T07:57:38Z</dcterms:modified>
</cp:coreProperties>
</file>