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8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57" r:id="rId11"/>
    <p:sldId id="275" r:id="rId12"/>
    <p:sldId id="262" r:id="rId13"/>
    <p:sldId id="265" r:id="rId14"/>
    <p:sldId id="267" r:id="rId15"/>
    <p:sldId id="260" r:id="rId16"/>
    <p:sldId id="261" r:id="rId17"/>
    <p:sldId id="263" r:id="rId18"/>
    <p:sldId id="264" r:id="rId19"/>
    <p:sldId id="258" r:id="rId20"/>
    <p:sldId id="259" r:id="rId21"/>
    <p:sldId id="256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1DD22AD-2FE2-4EB7-B090-8A510537344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k-SK" noProof="0"/>
              <a:t>Klepnutím lze upravit styl předlohy nadpisů.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381310D-B8C5-45F2-9E4E-25C13506878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sk-SK" noProof="0"/>
              <a:t>Klepnutím lze upravit styl předlohy podnadpisů.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9488E74A-0332-4DD0-A16F-326B0812609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07147B20-EBFD-41C1-9538-1C29655BE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F46BB46-1F4D-4FC8-BA7E-1CEFB44A3C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66C17C-AA89-4144-B24E-A178A139C0A9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7147B-18D3-4FE9-98E3-5D06F60D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4AE869E-1E42-43A0-9902-89A6BC7C9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FF67CC-6440-4AF4-9473-B8497DEC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C1DFEB-01B2-4325-BB95-32687E81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CBBD0CC-0DB3-448E-9826-F9C13CBA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74E63-AD94-4ED0-9721-FDE11697A1F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292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1803237-8A39-494F-BE49-3ACB35B44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B83EE07-EB50-4D77-A1D3-DA68B1DD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7909BF-5CD7-41E1-8CE8-A2CA567D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1D8931-8F13-422E-B3BC-9F5D8ACC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D2F045-1602-4BBD-ADE5-53508C53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F077-F0B7-499E-8CA8-9060A1F1AA2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9608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AECCB-466F-46F9-A94D-906A400537D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6A7500-5EA0-4EFD-9980-167469D23E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FA44968-023E-407B-AA4E-C48419FD7A2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D321C18-8E0C-416D-A667-2B65194F66F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A2DB8E-3046-4054-8C4A-8F55839B0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73ED101-C016-42AC-8CB8-1A687435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2AFEC14-A3E5-4086-9116-A6D59C38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2B49F35-4139-4AF0-BC6E-7458423A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74858D-A6AB-4B28-9A60-8A5782B13B1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0877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27847-85D2-4017-AD6A-CF86A4F2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CBF2AE-DC34-4289-877A-D242D5BC1A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8C5E07-A23B-4A2C-B8D8-E04FEFA1D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8714ABD-8B73-4321-88B4-384255FB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9BFD2CC-52EF-4F01-A971-51E35E0A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C95F0A1-9DAA-4C8A-9600-03820974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D89286-C688-43DB-8D87-C39210A2EF6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9761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9FEC1-9A08-4D66-BD00-42461B7A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BFB019-5E62-46E9-84D6-4ADDD383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325B59-E5E6-4E9F-A03E-FBC19A27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E1A803-9BF3-4927-B867-B99C7FCD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23108C-05B5-4B14-ACFB-A1830036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B8525-34BB-42E4-AC7E-458F75F0D9D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9233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E1E23-D2D3-4402-8572-467BC18E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0591C8-F61A-463D-BC7B-E88D67B48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130734-7E39-4A4D-A05E-3ACFDDBA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976E086-A9B8-4FEA-B607-1EBA9D80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3D88C3E-F198-4E06-8124-0FA855FF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931E-7B1B-432C-9424-41E9EA0F1CA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26306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C53B1-49C2-4369-9E44-0E1ADAFA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8928B9-704F-4ABC-B0D2-2369A52E2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04E75C4-E88A-4DA5-9C3F-004A1B853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8C4D8F3-3504-48D6-995F-35DC135D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052BFF-2315-4741-91B1-BADC9071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86BFF98-5D78-46B0-93E3-ED2A57C8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5E09-273B-4095-B5C8-E50B8DD76E65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616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BED29-2179-41AB-A727-5E8E5CB8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1D555A-C64D-498C-86BE-86F6EC2FE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6C6FD8-3CF6-445F-893D-DD98AEB21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6EE761-6CEB-49F6-A78E-B9712E2F8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8024126-266F-4153-B9FF-C08357EC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601974D-F1A4-4B93-BA04-AE685AD9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0A53095-569A-4708-92F5-C88287DC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783C42B-F0E4-4A34-A04F-86964781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972E0-8964-4717-BD66-6DD1F97E81A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4294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99CC5-45D9-4B41-BD03-02CAECC0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4874A51-5006-4537-9834-0E0BD2FA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59F07D9-1230-467A-9A3A-BCAD4C27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7DBED2B-B03A-4088-A5B0-900FB548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1CCC-69C7-440D-A18D-D73AF44B167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66283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89FCCF2-7438-4C6A-BCD8-440B9D14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B3ABD1D-5A21-4BFF-BD40-7972F9A3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F9F1DE1-492F-4AE2-B1A2-624A2EB8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E027D-0981-48B9-B16F-34224FB4DF47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1518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30AF0-979C-49D0-969D-9CED0578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4BEACE-2A2F-4D52-9ED0-59F40897E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75ACB3-6DE9-48E5-ACF7-7298043E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E00CC91-F679-4258-9659-EC5BEBD3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A90748-46A0-4B2C-9909-AE7AEEB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DA2B313-8588-451C-B10E-1BDFC850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BBB3-7105-482E-8667-31650C13DAD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5619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71189-2C3F-4DAE-9D03-679890BC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BF03192-8E0A-447C-A8AB-3A2A6383D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2A7FB0-1C5D-4E70-9D8F-FDD0B8142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661A565-1407-492D-A0F0-CD928A97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03C408-2FE4-4789-8ACD-27B4D2FD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C5C884E-07BC-4108-B177-10D7CBC2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4967D-E534-41C3-849F-C6AD55BD875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55806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E791BAB-612B-4504-B75F-E6A399C5B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Klepnutím lze upravit styl předlohy nadpisů.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2C76CE8-CE0E-47F2-A70B-8862DC56D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Klepnutím lze upravit styly předlohy textu.</a:t>
            </a:r>
          </a:p>
          <a:p>
            <a:pPr lvl="1"/>
            <a:r>
              <a:rPr lang="en-US" altLang="sk-SK"/>
              <a:t>Druhá úroveň</a:t>
            </a:r>
          </a:p>
          <a:p>
            <a:pPr lvl="2"/>
            <a:r>
              <a:rPr lang="en-US" altLang="sk-SK"/>
              <a:t>Třetí úroveň</a:t>
            </a:r>
          </a:p>
          <a:p>
            <a:pPr lvl="3"/>
            <a:r>
              <a:rPr lang="en-US" altLang="sk-SK"/>
              <a:t>Čtvrtá úroveň</a:t>
            </a:r>
          </a:p>
          <a:p>
            <a:pPr lvl="4"/>
            <a:r>
              <a:rPr lang="en-US" altLang="sk-SK"/>
              <a:t>Pátá úroveň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CF9752A9-8697-4C9F-BE91-5061C15AA4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sk-SK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3A14409-7D2F-431D-AB8E-2ED1B17502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sk-SK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DAAF05EB-6A34-4330-B739-9DB8C14271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3F32C9D-DCD1-4254-830D-6FA31E4034DE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8552B02-5368-459C-A3AF-CF6DC4314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Konzervativní terapie zlomenin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0539D79-0A87-413C-84E7-8F039442D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sk-SK" sz="1600"/>
              <a:t>Základní principy – principy definovány Lorencem Bohlerem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 </a:t>
            </a:r>
          </a:p>
          <a:p>
            <a:pPr>
              <a:lnSpc>
                <a:spcPct val="80000"/>
              </a:lnSpc>
            </a:pPr>
            <a:r>
              <a:rPr lang="cs-CZ" altLang="sk-SK" sz="2400" b="1"/>
              <a:t>Repozice – Retence – Rehabilitace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sk-SK" sz="2400" b="1"/>
          </a:p>
          <a:p>
            <a:pPr>
              <a:lnSpc>
                <a:spcPct val="80000"/>
              </a:lnSpc>
            </a:pPr>
            <a:r>
              <a:rPr lang="cs-CZ" altLang="sk-SK" sz="1600"/>
              <a:t>AO 	1. repozice a fixace v anatom. Postavení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            	2. dostatečná stabilita fixace s ohledem na celkový stav pacienta a poranění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		3. při manipulaci a repozici maxim.šetření měkkých a kostěnných tkání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		    s cílem nezhoršovat prokrvení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		4. časná mobilizace s rehabilitací postižené oblasti a pacienta.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	Konzervativní terapie -  nekrvavá repozice (pokuď to stav nevyžaduje)  a zevní imobilizací  (měkký obvaz, orteza, sádrový obvaz … s lokal. a celk. symptomat. Th.)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 		   	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B5B9E04-3737-4F8B-B951-EB2FD38B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138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FC04F76-242D-4D99-A929-F1AFAA415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b="1"/>
              <a:t>Obvazy</a:t>
            </a:r>
          </a:p>
          <a:p>
            <a:pPr>
              <a:buClr>
                <a:schemeClr val="tx1"/>
              </a:buClr>
            </a:pPr>
            <a:r>
              <a:rPr lang="cs-CZ" altLang="sk-SK" sz="2000"/>
              <a:t>Přikládání obvazů je lékařský výkon, kterým sledujeme krytí nebo znehybnění určité části těla. Obvaz musí respektovat základní fyziologické předpoklady, nesmí se posunovat,  nesmí tlačit, měl splňovat určité estetické kritéria.</a:t>
            </a:r>
          </a:p>
          <a:p>
            <a:pPr>
              <a:buClr>
                <a:schemeClr val="tx1"/>
              </a:buClr>
            </a:pPr>
            <a:r>
              <a:rPr lang="cs-CZ" altLang="sk-SK" sz="2000" b="1"/>
              <a:t>Delění obvazů je z několik hledisek</a:t>
            </a:r>
          </a:p>
          <a:p>
            <a:pPr>
              <a:buClr>
                <a:schemeClr val="tx1"/>
              </a:buClr>
            </a:pPr>
            <a:r>
              <a:rPr lang="cs-CZ" altLang="sk-SK" sz="2000"/>
              <a:t>Podle funkce: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Krycí - překrývají ranné plochy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Imobilizační – znehybňují určitou část těla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Podpůrné – zamezují pohyblivost části těla některým směrem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Extenční – jsou kombinací tahu a částečného znehybnění.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Korekční – působí tlakem nebo tahem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Fixační – připevňují obvazový materiál k povrchu těla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sk-SK" sz="2000"/>
              <a:t>Podle použitého materiálu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sk-SK" sz="2000"/>
              <a:t>Šátkové, obvinadlové, obvazy z hadicových obvinadel, dlahy a dlahové obvazy, obvazy z tuhnoucích hmot.</a:t>
            </a:r>
            <a:endParaRPr lang="en-US" altLang="sk-SK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FDA91898-7B22-46A2-89EF-4A18EE4E2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altLang="sk-SK"/>
              <a:t>Obvazy</a:t>
            </a:r>
            <a:endParaRPr lang="en-US" altLang="sk-SK"/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A0E423BB-5E95-429B-8C28-74201258E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0403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936C0F0-AB2E-4C10-B5FA-0F383F04B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BF8C48F-FF33-4D3B-B656-333E6CC4A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r>
              <a:rPr lang="cs-CZ" altLang="sk-SK"/>
              <a:t>Obvazy šátkové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Používané při první pomoci pro jednoduchost aplikace, k jejich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zhotovení slouží troj nebo čtyřcípý šátek</a:t>
            </a:r>
          </a:p>
          <a:p>
            <a:pPr>
              <a:buClr>
                <a:schemeClr val="tx1"/>
              </a:buClr>
            </a:pPr>
            <a:r>
              <a:rPr lang="cs-CZ" altLang="sk-SK"/>
              <a:t>Obvazy obinadlové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Základem obinadlového obvazu je obtáčka, vznikají obtočením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obvinadla koleme některé části těla.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Dle obtáčení dělíme –  dolabra serpens – řídký závit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           dolabra currens ascendens/descendens/reversa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 b="1"/>
              <a:t>Taping	</a:t>
            </a:r>
            <a:r>
              <a:rPr lang="cs-CZ" altLang="sk-SK" sz="2000"/>
              <a:t>- zvláštní forma obinadlových obvazu, funkční obvaz		- aplikace pruhů pásky na postiženou končetinu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- rozvoj nastal s objevením leukoplastu a adhezivního 	      	  elastického obinadla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  		- prvé zmínky – gladiátory používali fixace k prevenci a fixaci 			zranění techniku podobnou tapingu</a:t>
            </a:r>
            <a:endParaRPr lang="en-US" altLang="sk-SK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>
            <a:extLst>
              <a:ext uri="{FF2B5EF4-FFF2-40B4-BE49-F238E27FC236}">
                <a16:creationId xmlns:a16="http://schemas.microsoft.com/office/drawing/2014/main" id="{E2B0DAFB-179A-49E4-9792-0839B2495B1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sk-SK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8631EA21-CE04-4F0A-9259-8B6D2C55DB9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1200"/>
            <a:ext cx="309562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1A3FEE15-2026-4F34-9A7A-F52FF6E3120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3450"/>
            <a:ext cx="4038600" cy="75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D90D9AB5-37AA-4447-8556-BCE9B2F15D1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33825"/>
            <a:ext cx="3167062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15A48E0A-37C5-41F0-8C72-A9A9908BE9A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495800"/>
            <a:ext cx="4038600" cy="893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35B5FAB1-EB0E-43B3-AF77-4D908FBB475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sk-SK"/>
          </a:p>
        </p:txBody>
      </p:sp>
      <p:pic>
        <p:nvPicPr>
          <p:cNvPr id="21515" name="Picture 11">
            <a:extLst>
              <a:ext uri="{FF2B5EF4-FFF2-40B4-BE49-F238E27FC236}">
                <a16:creationId xmlns:a16="http://schemas.microsoft.com/office/drawing/2014/main" id="{236C860E-F33E-4049-8759-DE55EEC4AAA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038600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B08EA235-A648-4B33-B526-978ED72951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76250"/>
            <a:ext cx="38163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28414C24-2A30-4D6F-AEF4-7E1E746E6D2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84525"/>
            <a:ext cx="3887787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34584CD1-CCA4-48BE-A40F-C987B11A30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184525"/>
            <a:ext cx="3744912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B22131E0-B522-46D4-B3DB-AE1AFDFFC71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r>
              <a:rPr lang="cs-CZ" altLang="sk-SK" sz="4000" b="1"/>
              <a:t>Taping</a:t>
            </a:r>
            <a:endParaRPr lang="en-US" altLang="sk-SK" sz="4000" b="1"/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7386CF2D-FBB1-4EAC-85EA-DD5234B05CD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981200"/>
            <a:ext cx="32416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65157983-B994-463A-AC1E-45F866D70E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16865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9160D4F8-95A2-42BE-B477-C4C2442BA32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4106863"/>
            <a:ext cx="327660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E35C509D-EB77-48DE-B0DF-4E51A1CD2EC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06863"/>
            <a:ext cx="32146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2F906B8-73B9-4015-8C6E-D2302C78E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5D5F2F-2C3A-4737-A178-FDC855B8A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cs-CZ" altLang="sk-SK"/>
              <a:t>Obvazy z hadicových obinadel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Vyráběné v různých velikostech dle průměrů části těla na které obvazy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nasazujeme – speciální formou je „pruban“ – fixace těžko přístupných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míst (kyčel, rameno)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Standardní obvaz – obvaz hlavy, bérce, prstu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2000"/>
          </a:p>
          <a:p>
            <a:pPr>
              <a:buClr>
                <a:schemeClr val="tx1"/>
              </a:buClr>
            </a:pPr>
            <a:r>
              <a:rPr lang="cs-CZ" altLang="sk-SK" sz="2000"/>
              <a:t>  </a:t>
            </a:r>
            <a:r>
              <a:rPr lang="cs-CZ" altLang="sk-SK"/>
              <a:t>Dlahy a dlahové obvazy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Dlaha – tuhé těleso, které přemošťujě jeden nebo více kloubů a tím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omezuje v hybnosti.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Nejčastější formy :	Crammerova dlaha (deštičky, drátky)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	Vakuová dlaha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	Extenční dlahy (braunova dlaha…)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                                        	</a:t>
            </a:r>
            <a:endParaRPr lang="en-US" altLang="sk-SK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A662875-D0B4-413E-A434-209157A0F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1300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8671E0C-CE3D-4A3F-8B71-D8163161D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sk-SK"/>
              <a:t>Obvazy z tuhnoucích hmot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Prvé zmínky pocházejí z dob Peršanů a perských válek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Znovuobjevení – vojenský lékaři Pirogov a Mathijsen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sk-SK" sz="2000"/>
              <a:t>Využívali na výrobu gázový obvaz a sádrový prášek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sk-SK" sz="200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Indikace: 	hojení zánětu měkkých tkání a defektů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podpora vnitřní fixaci při instabilní fixaci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klasická léčba zlomenin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léčba po rekonstrukčních operacích kl. pouzder, vazů,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šlach, nervů,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vyrovnávaní končetin a malformací páteře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při zhotovování pozitivních a negativních odlitků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sk-SK" sz="2000"/>
              <a:t>			dočasná imobilizace při první pomoci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sk-SK" sz="2000"/>
          </a:p>
          <a:p>
            <a:pPr>
              <a:buClr>
                <a:schemeClr val="tx1"/>
              </a:buClr>
              <a:buFontTx/>
              <a:buChar char="-"/>
            </a:pPr>
            <a:endParaRPr lang="cs-CZ" altLang="sk-SK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sk-SK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D78C58C-2DC1-41B8-8258-02BA64E9D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1E992CC-B09A-4BCA-A0D7-472DD8A22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sk-SK"/>
              <a:t>Obvazy z tuhnoucích hmot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Rizika dlouhodobé imobilizace – trombóza, omezení pohyblivosti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(Volkmanova kontraktura, Sudeckův syndrom),nekroza měkkých tkání,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útlak šlachy, nervu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Principy fixace: 	znehybnění kloubu pod a nad zlomeninou (střed. post)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zesílení v místech tlaku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používáme techniku podlož./nepodlož. obvazu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Druhy obvazů :	sádrové obvazy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obvazy z tuhnoucích plastů ( lehčí, prodyšnější)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			termocast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Funkční léčba dle Sarmienta – </a:t>
            </a:r>
            <a:r>
              <a:rPr lang="cs-CZ" altLang="sk-SK" sz="2000" i="1"/>
              <a:t>arteriální, venózní, lymfatický sytém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 i="1"/>
              <a:t>Mají významnou roli při hojení zlomenin. Při imobilizaci dochází k jejich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 i="1"/>
              <a:t>dysfunkci. Funkční léčba umožňuje limitovaný pohyb při hojení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 i="1"/>
              <a:t>zlomeniny a tým napomáha hojení 			</a:t>
            </a:r>
            <a:endParaRPr lang="en-US" altLang="sk-SK" sz="20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8432D307-1E32-49D7-9C82-57092BF6848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r>
              <a:rPr lang="cs-CZ" altLang="sk-SK" sz="4000" b="1"/>
              <a:t>Tuhé obvazové techniky</a:t>
            </a:r>
            <a:endParaRPr lang="en-US" altLang="sk-SK" sz="4000" b="1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40F74DB3-8CBA-46B5-BACA-AF65F23A3C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981200"/>
            <a:ext cx="317500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7B8868E5-F19A-46D2-8A33-3CDD032721F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81200"/>
            <a:ext cx="33432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DDE02D6F-015B-4AD8-8488-866DA9BD7D0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4106863"/>
            <a:ext cx="3154362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8514A960-22BE-4859-A4CD-477001B4D47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06863"/>
            <a:ext cx="338455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E317D26-2821-4BA4-BA3C-B5847B262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6F6B666-8C58-4106-90D3-BDC5F5F2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r>
              <a:rPr lang="cs-CZ" altLang="sk-SK" sz="2400" b="1"/>
              <a:t>Hojení kostí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2400" b="1"/>
          </a:p>
          <a:p>
            <a:r>
              <a:rPr lang="cs-CZ" altLang="sk-SK" sz="1600"/>
              <a:t>Rozdělujeme na primární a sekundární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r>
              <a:rPr lang="cs-CZ" altLang="sk-SK" sz="1600" b="1" u="sng"/>
              <a:t>SEKUNDÁRNÍ HOJENÍ</a:t>
            </a:r>
            <a:r>
              <a:rPr lang="cs-CZ" altLang="sk-SK" sz="1600"/>
              <a:t> (hřebování a konzervativní terapie)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 	zánětlivá fáze – hematom v místě lomu infiltrován neutrofily a makrofágy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reparační fáze – hematom nahrazován granulační tkání – primit. Svalkems fibroblasty které se mění na chodnro a osteoblasty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remodelační fáze – remineralizace mezibunečné hmoty přestavování kostěné tkáně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     na rtg je pattno zavápňování svalku který je silnější než původní kost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 b="1" u="sng"/>
              <a:t>PRIMÁRNÍ HOJENÍ</a:t>
            </a:r>
            <a:r>
              <a:rPr lang="cs-CZ" altLang="sk-SK" sz="1600"/>
              <a:t> (osteosyntézy dlahami, šrouby)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    je umožněno tesným kontaktem fragmentů s kompresí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netvoří se svalek, hojení probíhá přímo přestupem haverských  systému kosti – jeich odbouráním a novotvorbou – osteoklasty vytvářejí resopční kanály a osteoblasty vatvářejí novou kost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2D56CE7C-0011-4B1E-99D7-7E882DB37A2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cs-CZ" altLang="sk-SK" sz="4000" b="1"/>
              <a:t>Tuhé obvazové techniky</a:t>
            </a:r>
            <a:endParaRPr lang="en-US" altLang="sk-SK" sz="4000" b="1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E3F1118-1C0B-4969-A861-2B0BECE40DB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sk-SK" sz="240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DDE0C7CF-A615-467A-8404-1D59E3351E5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81200"/>
            <a:ext cx="3443287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59B78D96-CE24-4DD6-A811-063D41DC943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1200"/>
            <a:ext cx="35290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052BD32F-EA3C-42A8-A339-2DAA0D04A68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102100"/>
            <a:ext cx="3168650" cy="198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D23B7C73-1EB5-47E4-92D1-9ECF67BAE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sk-SK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2C17345-AD9D-4A0D-8168-293351D5E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9291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sk-SK" sz="2000" b="1"/>
          </a:p>
          <a:p>
            <a:pPr>
              <a:buClr>
                <a:schemeClr val="tx1"/>
              </a:buClr>
            </a:pPr>
            <a:r>
              <a:rPr lang="cs-CZ" altLang="sk-SK" sz="2000" b="1"/>
              <a:t>Ortéza – </a:t>
            </a:r>
            <a:r>
              <a:rPr lang="cs-CZ" altLang="sk-SK" sz="2000"/>
              <a:t>ortopedická pomůcka udržující vzájemně pohyblivé části těla v pevné poloze (dlaha, korzet)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 b="1"/>
              <a:t>     (řec. Orthos – rovný, thesis – položení)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2000" b="1"/>
          </a:p>
          <a:p>
            <a:pPr>
              <a:buClr>
                <a:schemeClr val="tx1"/>
              </a:buClr>
            </a:pPr>
            <a:r>
              <a:rPr lang="cs-CZ" altLang="sk-SK" sz="2000" b="1" i="1"/>
              <a:t>Ortéza (v užším smyslu)</a:t>
            </a:r>
            <a:r>
              <a:rPr lang="cs-CZ" altLang="sk-SK" sz="2000" i="1"/>
              <a:t> - zevně aplikovaná pomůcka, kterou používáme k ovlivnění morfologických nebo funkčních poruch nervového, svalového nebo skeletálního systému</a:t>
            </a:r>
            <a:endParaRPr lang="en-US" altLang="sk-SK" sz="2000" b="1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B76DAF6-8961-49F8-8301-4036662B2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0D6EDDC-2483-4A44-A84D-0DD9C9DC4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cs-CZ" altLang="sk-SK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Obor zabývající se léčbou pacientů pomocí ortéz - ortotika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Ortéza – zevně aplikovaná pomůcka, kterou využíváme k ovlivnění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Morfologických, nebo funkčních poruch nervového, svalového, nebo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skeletálního systému.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Ortézy – horních končetin, dolních končetin, trupové (nákrčníky, 	    	  korzety, korzelety), ortoprotézy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2000"/>
              <a:t>Funkční charakteristika: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400"/>
              <a:t>Fixační – fixuji danú partii v dané poloze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400"/>
              <a:t>Retenční – umožňují udržení docíleného funkčního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400"/>
              <a:t>Redresí – vedou danou tělní partii k určitému morf. a/nebo funkčnímu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400"/>
              <a:t>Podpůrné – podporují určitou funkci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400"/>
              <a:t>Derotační – působí derotačním efektem – většinou trupové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400"/>
              <a:t>Distrakční – působí distrakcí dané tělné partie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 </a:t>
            </a:r>
            <a:endParaRPr lang="en-US" altLang="sk-SK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D6E83EA1-DCA6-4B30-B048-53CEBE399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12A6F73-6606-4F3B-AB61-48FD721659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229600" cy="2374900"/>
          </a:xfrm>
        </p:spPr>
        <p:txBody>
          <a:bodyPr/>
          <a:lstStyle/>
          <a:p>
            <a:r>
              <a:rPr lang="cs-CZ" altLang="sk-SK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Při indikaci ortézy hodnotíme – aktuální lokální morfologický a funkční nález, základní a přidružené onemocnění a jejich vývoj a prognózu,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     (oběhové ,neurologické poměry, kožní reakce), předpoklad efektu,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sk-SK" sz="1800"/>
              <a:t>     compliance pacienta.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sk-SK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sk-SK" sz="18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F2CAAD0-41E0-47CE-B0E8-7D34CA2F6CD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989263"/>
            <a:ext cx="8229600" cy="3106737"/>
          </a:xfrm>
        </p:spPr>
        <p:txBody>
          <a:bodyPr/>
          <a:lstStyle/>
          <a:p>
            <a:endParaRPr lang="cs-CZ" altLang="sk-SK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28F9AC7-243F-4F87-962E-8B0074656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2F759B6-1E01-493E-9D70-330C961D5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sk-SK" sz="2400" b="1"/>
              <a:t>Indikace:</a:t>
            </a:r>
          </a:p>
          <a:p>
            <a:pPr>
              <a:lnSpc>
                <a:spcPct val="90000"/>
              </a:lnSpc>
            </a:pPr>
            <a:r>
              <a:rPr lang="cs-CZ" altLang="sk-SK" sz="1600"/>
              <a:t>Stabilní nedislokované kostěné poranění</a:t>
            </a:r>
          </a:p>
          <a:p>
            <a:pPr>
              <a:lnSpc>
                <a:spcPct val="90000"/>
              </a:lnSpc>
            </a:pPr>
            <a:r>
              <a:rPr lang="cs-CZ" altLang="sk-SK" sz="1600"/>
              <a:t>Dislokované které umožňují anatom. repozici s dobrou retencí  a přijatelnou fixací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sk-SK" sz="1600"/>
              <a:t>     (v případě krajní polohy kloubu nebo fixace velké části – lepší op. Th.)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/>
              <a:t>Operační léčba je kontraindikována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Stabilita zlomenin často zahrnutá v klasifikacích pro jednotlivé fraktury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Indikace jsou častou modifikovány: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věkem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compliance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nároky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přidruženými poraněními v okolí fraktury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biologickým stavem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přidruženými poraněními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možnostmi pracoviště 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              zvyklostmi pracoviště (u vybraných typu fraktur) 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	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635C6C1-B33D-49AF-9299-3334F8158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50815A6-382A-418F-A75F-7D6A4D7F5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r>
              <a:rPr lang="cs-CZ" altLang="sk-SK" sz="2400" b="1"/>
              <a:t>Ke konzervativní terapii indikujeme</a:t>
            </a:r>
            <a:r>
              <a:rPr lang="cs-CZ" altLang="sk-SK" sz="16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- měkkotkáňové poranění kdy dojde k zhojení in situ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  ( kontuze, distenze, distorze, stavy po luxacích, parc. ruptury svalů, šlach, některé totální ruptury svalů či šlach) </a:t>
            </a:r>
          </a:p>
          <a:p>
            <a:pPr>
              <a:buFontTx/>
              <a:buNone/>
            </a:pPr>
            <a:r>
              <a:rPr lang="cs-CZ" altLang="sk-SK" sz="1600"/>
              <a:t>- kostní poranění</a:t>
            </a:r>
          </a:p>
          <a:p>
            <a:pPr>
              <a:buFontTx/>
              <a:buNone/>
            </a:pPr>
            <a:r>
              <a:rPr lang="cs-CZ" altLang="sk-SK" sz="1600"/>
              <a:t>  metafyzární poranění se správným rotačním, osovým a ad latus postavením</a:t>
            </a:r>
          </a:p>
          <a:p>
            <a:pPr>
              <a:buFontTx/>
              <a:buNone/>
            </a:pPr>
            <a:r>
              <a:rPr lang="cs-CZ" altLang="sk-SK" sz="1600"/>
              <a:t>  (rozdíl je často mezi HK a DK vzhledem k zátěži a riziku žilní trombozy či jiných rizik </a:t>
            </a:r>
          </a:p>
          <a:p>
            <a:pPr>
              <a:buFontTx/>
              <a:buNone/>
            </a:pPr>
            <a:r>
              <a:rPr lang="cs-CZ" altLang="sk-SK" sz="1600"/>
              <a:t>   z imobilizace)</a:t>
            </a:r>
          </a:p>
          <a:p>
            <a:pPr>
              <a:buFontTx/>
              <a:buNone/>
            </a:pPr>
            <a:r>
              <a:rPr lang="cs-CZ" altLang="sk-SK" sz="1600"/>
              <a:t>  epifyzární poranění – stabilní nedislokované s anatomickým nitrokloubním postavením</a:t>
            </a:r>
          </a:p>
          <a:p>
            <a:pPr>
              <a:buFontTx/>
              <a:buNone/>
            </a:pPr>
            <a:r>
              <a:rPr lang="cs-CZ" altLang="sk-SK" sz="1600"/>
              <a:t>  (schodek cca do 1-2 mm – v závislosti od velikosti kloubu nebo chrupavky)</a:t>
            </a:r>
          </a:p>
          <a:p>
            <a:pPr>
              <a:buFontTx/>
              <a:buNone/>
            </a:pPr>
            <a:endParaRPr lang="cs-CZ" altLang="sk-SK" sz="1600"/>
          </a:p>
          <a:p>
            <a:pPr>
              <a:buFontTx/>
              <a:buNone/>
            </a:pPr>
            <a:r>
              <a:rPr lang="cs-CZ" altLang="sk-SK" sz="1600"/>
              <a:t>Tolerovaná distrakce je do 3 mm – jinak je riziko vzniku pakloubu či prodl. hojení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D03E8E1-304E-4624-A820-5B118BF9A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607D974-79F1-4B5D-AA5D-D23066243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sk-SK" sz="2000"/>
              <a:t>Při terapii musíme pacienta i jeho kostní poranění hodnotit komplexně a také individuálně</a:t>
            </a:r>
            <a:r>
              <a:rPr lang="cs-CZ" altLang="sk-SK" sz="1600"/>
              <a:t> !!!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r>
              <a:rPr lang="cs-CZ" altLang="sk-SK" sz="2000"/>
              <a:t>Združená pranění poyltrauma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2000"/>
          </a:p>
          <a:p>
            <a:r>
              <a:rPr lang="cs-CZ" altLang="sk-SK" sz="2000"/>
              <a:t>Mechanizmus a energetičnost úraz – měkkotkáňová složka traumatu a její rizika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2000"/>
          </a:p>
          <a:p>
            <a:r>
              <a:rPr lang="cs-CZ" altLang="sk-SK" sz="2000"/>
              <a:t>Věk, spolupráce, interní a psychaitrický, neurologický stav pacienta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2000"/>
          </a:p>
          <a:p>
            <a:r>
              <a:rPr lang="cs-CZ" altLang="sk-SK" sz="2000"/>
              <a:t>Tolerance fixace pacientem či někdy v indikovaných případech i přání pacienta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2000"/>
          </a:p>
          <a:p>
            <a:pPr>
              <a:buFont typeface="Wingdings" panose="05000000000000000000" pitchFamily="2" charset="2"/>
              <a:buNone/>
            </a:pPr>
            <a:endParaRPr lang="cs-CZ" altLang="sk-SK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285FFAC-8F0B-4640-AD59-9F12BDCFD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C46F91E-AA12-4A7F-B277-177EE74BE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r>
              <a:rPr lang="cs-CZ" altLang="sk-SK" sz="2400" b="1"/>
              <a:t>Repozice 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/>
              <a:t>Jeli dislokace snažíme se o repozici v anestezii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- lokální, svodnou, analgosedaci, celková nebo spinální s ev relaxací svalů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/>
              <a:t>Postavení během repozice hodnotíme klinicky, v případě potřeby provádíme repozici pod rtg kontrolou – C rameno (skiagraficky či skiaskopicky)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/>
              <a:t>Po repozici a naložení fixace kontrolujeme postavení – RTG snímkem 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/>
              <a:t>V případě sadrové fixace volíme dlahu/střiženou fixacei vzhledem k otoku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Pacient je poučen o imobilizaci o rizikách a jejich řešení, o režimových opatřeních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Za 24-48 hod požadujeme klinickou kontrolu (stav fixace, prokrvení, inervace)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Další kontroly následují po ústupu otoku (5-14 den) s event. přesádrováním do plné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fixace následně s rtg kontrolou postavení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Další kontroly jsou podle stavu hojení a poté s rtg kontrolou po sundání fixace a zhojení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fraktury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2A51B6-ABD7-41BF-BAE6-1C3FE6ACD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5D94902-02F3-48F2-B1B4-ECBF098E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sk-SK" sz="2400" b="1"/>
              <a:t>Imobilizace</a:t>
            </a:r>
          </a:p>
          <a:p>
            <a:r>
              <a:rPr lang="cs-CZ" altLang="sk-SK" sz="1600"/>
              <a:t>Řídí se všeobecnými pravidly i pravidly pro jednotlivé části těla a typy fraktur</a:t>
            </a:r>
          </a:p>
          <a:p>
            <a:r>
              <a:rPr lang="cs-CZ" altLang="sk-SK" sz="1600"/>
              <a:t>Pravidlo „kloub pod kloub nad“ (vzhled k tahu dvokloubových svalů 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(v případě méně významného tahu stačí kratší fixace)</a:t>
            </a:r>
          </a:p>
          <a:p>
            <a:r>
              <a:rPr lang="cs-CZ" altLang="sk-SK" sz="1600"/>
              <a:t>Pravidlo „neutrálního postavení“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     ( v případě vynuceného postavení v kloubu po repozici vyvolíme i jiné postavní)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 b="1" u="sng"/>
              <a:t>Formy imobilizace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Šátek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Elastická bandáž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Taping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Orteza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Orteza s limitovaným pohybem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Sadrová fixace/termoplastická fixace/laminátové fixace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Trakce – již obsolentní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endParaRPr lang="cs-CZ" altLang="sk-SK" sz="1600"/>
          </a:p>
          <a:p>
            <a:endParaRPr lang="cs-CZ" altLang="sk-SK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7DF0B64-555E-4A25-B9A2-231CB79FC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1B2E46B-4BB5-4F7B-9F08-7F9C0ECF1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sk-SK" sz="2400" b="1"/>
              <a:t>Komplikace</a:t>
            </a:r>
          </a:p>
          <a:p>
            <a:r>
              <a:rPr lang="cs-CZ" altLang="sk-SK" sz="1600"/>
              <a:t>Lokální a celkové </a:t>
            </a:r>
          </a:p>
          <a:p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 u="sng"/>
              <a:t>Lokální 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redislokace ( chybné naložení fixace, nesprávná indikace, nespolupráce pacienta)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Otlaky měkkotkáňové – kůže, podkoží, nervy, svaly , cévy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Stuhlost v důsledku imobilizace a vznik artrofibrózy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1600" u="sng"/>
              <a:t>Celkové :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tromboembolická nemoc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	RSD – reflexní sympatická dystrofie – sudeckův sy.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C5D53E1-032E-4F38-9966-0EFA46C56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sk-SK" sz="40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DF3CF0-A6E3-475A-9EC2-5BE8D8DAE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sk-SK" sz="2400" b="1"/>
              <a:t>Výhody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vyhnutí se operaci a operačním komplikacím včetně rizikám anestezie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kosmeticky přijatelný výsledek vzhledem k jizvám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sk-SK" sz="1600"/>
              <a:t>	ambulatní léčení bez nutnosti hospitalizace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Font typeface="Wingdings" panose="05000000000000000000" pitchFamily="2" charset="2"/>
              <a:buNone/>
            </a:pPr>
            <a:endParaRPr lang="cs-CZ" altLang="sk-SK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sk-SK" sz="2400" b="1"/>
              <a:t>Nevýhody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     imobilizace okolních kloubů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     dlouhodobá imobilizace a dyskomfort pacienta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sk-SK" sz="1600"/>
              <a:t>      nutnost častějších rtg kontrol pro ev redislokaci a kontrol fixace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1616</TotalTime>
  <Words>726</Words>
  <Application>Microsoft Office PowerPoint</Application>
  <PresentationFormat>Předvádění na obrazovce (4:3)</PresentationFormat>
  <Paragraphs>222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Textura</vt:lpstr>
      <vt:lpstr>Konzervativní terapie zlomenin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Obvazy</vt:lpstr>
      <vt:lpstr>Prezentace aplikace PowerPoint</vt:lpstr>
      <vt:lpstr>Prezentace aplikace PowerPoint</vt:lpstr>
      <vt:lpstr>Prezentace aplikace PowerPoint</vt:lpstr>
      <vt:lpstr>Taping</vt:lpstr>
      <vt:lpstr>Prezentace aplikace PowerPoint</vt:lpstr>
      <vt:lpstr>Prezentace aplikace PowerPoint</vt:lpstr>
      <vt:lpstr>Prezentace aplikace PowerPoint</vt:lpstr>
      <vt:lpstr>Tuhé obvazové techniky</vt:lpstr>
      <vt:lpstr>Tuhé obvazové techniky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dano</dc:creator>
  <cp:lastModifiedBy>Daniel Ira</cp:lastModifiedBy>
  <cp:revision>14</cp:revision>
  <dcterms:created xsi:type="dcterms:W3CDTF">2005-09-30T15:07:25Z</dcterms:created>
  <dcterms:modified xsi:type="dcterms:W3CDTF">2020-11-30T08:12:39Z</dcterms:modified>
</cp:coreProperties>
</file>