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drawings/drawing1.xml" ContentType="application/vnd.openxmlformats-officedocument.drawingml.chartshapes+xml"/>
  <Override PartName="/ppt/charts/chart5.xml" ContentType="application/vnd.openxmlformats-officedocument.drawingml.chart+xml"/>
  <Override PartName="/ppt/charts/chart6.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32" r:id="rId1"/>
  </p:sldMasterIdLst>
  <p:notesMasterIdLst>
    <p:notesMasterId r:id="rId41"/>
  </p:notesMasterIdLst>
  <p:handoutMasterIdLst>
    <p:handoutMasterId r:id="rId42"/>
  </p:handoutMasterIdLst>
  <p:sldIdLst>
    <p:sldId id="340" r:id="rId2"/>
    <p:sldId id="342" r:id="rId3"/>
    <p:sldId id="403" r:id="rId4"/>
    <p:sldId id="405" r:id="rId5"/>
    <p:sldId id="406" r:id="rId6"/>
    <p:sldId id="343" r:id="rId7"/>
    <p:sldId id="355" r:id="rId8"/>
    <p:sldId id="359" r:id="rId9"/>
    <p:sldId id="346" r:id="rId10"/>
    <p:sldId id="350" r:id="rId11"/>
    <p:sldId id="356" r:id="rId12"/>
    <p:sldId id="368" r:id="rId13"/>
    <p:sldId id="391" r:id="rId14"/>
    <p:sldId id="362" r:id="rId15"/>
    <p:sldId id="363" r:id="rId16"/>
    <p:sldId id="367" r:id="rId17"/>
    <p:sldId id="360" r:id="rId18"/>
    <p:sldId id="361" r:id="rId19"/>
    <p:sldId id="357" r:id="rId20"/>
    <p:sldId id="358" r:id="rId21"/>
    <p:sldId id="322" r:id="rId22"/>
    <p:sldId id="370" r:id="rId23"/>
    <p:sldId id="372" r:id="rId24"/>
    <p:sldId id="373" r:id="rId25"/>
    <p:sldId id="385" r:id="rId26"/>
    <p:sldId id="386" r:id="rId27"/>
    <p:sldId id="387" r:id="rId28"/>
    <p:sldId id="384" r:id="rId29"/>
    <p:sldId id="374" r:id="rId30"/>
    <p:sldId id="375" r:id="rId31"/>
    <p:sldId id="376" r:id="rId32"/>
    <p:sldId id="377" r:id="rId33"/>
    <p:sldId id="380" r:id="rId34"/>
    <p:sldId id="379" r:id="rId35"/>
    <p:sldId id="381" r:id="rId36"/>
    <p:sldId id="382" r:id="rId37"/>
    <p:sldId id="383" r:id="rId38"/>
    <p:sldId id="369" r:id="rId39"/>
    <p:sldId id="388" r:id="rId40"/>
  </p:sldIdLst>
  <p:sldSz cx="9144000" cy="6858000" type="screen4x3"/>
  <p:notesSz cx="6735763" cy="9869488"/>
  <p:custDataLst>
    <p:tags r:id="rId43"/>
  </p:custDataLst>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na Pospíšilová" initials="AP" lastIdx="1" clrIdx="0">
    <p:extLst>
      <p:ext uri="{19B8F6BF-5375-455C-9EA6-DF929625EA0E}">
        <p15:presenceInfo xmlns:p15="http://schemas.microsoft.com/office/powerpoint/2012/main" userId="S-1-5-21-3451901064-902568176-4053310204-812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4C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Střední styl 1 – zvýraznění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Světlý styl 3 – zvýraznění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Styl s motivem 1 – zvýraznění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Styl s motivem 1 – zvýraznění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102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Pospisilova\Desktop\V&#253;zkum%20v%20ose\datov&#225;%20tabulka%20-%20vzor.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Pospisilova\Desktop\V&#253;zkum%20v%20ose\datov&#225;%20tabulka%20-%20vzor.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Pospisilova\Desktop\V&#253;zkum%20v%20ose\datov&#225;%20tabulka%20-%20vzor.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Pospisilova\Desktop\V&#253;zkum%20v%20ose\datov&#225;%20tabulka%20-%20vzor.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Pospisilova\Desktop\V&#253;zkum%20v%20ose\datov&#225;%20tabulka%20-%20vzor.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Pospisilova\Desktop\V&#253;zkum%20v%20ose\datov&#225;%20tabulka%20-%20vzo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cs-CZ" sz="1000"/>
              <a:t>Pohlaví</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List2!$B$18</c:f>
              <c:strCache>
                <c:ptCount val="1"/>
                <c:pt idx="0">
                  <c:v>Počet</c:v>
                </c:pt>
              </c:strCache>
            </c:strRef>
          </c:tx>
          <c:spPr>
            <a:scene3d>
              <a:camera prst="orthographicFront"/>
              <a:lightRig rig="threePt" dir="t"/>
            </a:scene3d>
            <a:sp3d>
              <a:bevelT/>
            </a:sp3d>
          </c:spPr>
          <c:explosion val="25"/>
          <c:dLbls>
            <c:dLbl>
              <c:idx val="0"/>
              <c:layout>
                <c:manualLayout>
                  <c:x val="-5.6816945168434172E-3"/>
                  <c:y val="4.83588243281610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28A-4B1C-8048-620686896DF1}"/>
                </c:ext>
              </c:extLst>
            </c:dLbl>
            <c:dLbl>
              <c:idx val="1"/>
              <c:layout>
                <c:manualLayout>
                  <c:x val="9.3184959272177206E-3"/>
                  <c:y val="-5.94645862393890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28A-4B1C-8048-620686896DF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cat>
            <c:strRef>
              <c:f>List2!$A$19:$A$20</c:f>
              <c:strCache>
                <c:ptCount val="2"/>
                <c:pt idx="0">
                  <c:v>Muž</c:v>
                </c:pt>
                <c:pt idx="1">
                  <c:v>Žena</c:v>
                </c:pt>
              </c:strCache>
            </c:strRef>
          </c:cat>
          <c:val>
            <c:numRef>
              <c:f>List2!$B$19:$B$20</c:f>
              <c:numCache>
                <c:formatCode>General</c:formatCode>
                <c:ptCount val="2"/>
                <c:pt idx="0">
                  <c:v>37</c:v>
                </c:pt>
                <c:pt idx="1">
                  <c:v>44</c:v>
                </c:pt>
              </c:numCache>
            </c:numRef>
          </c:val>
          <c:extLst>
            <c:ext xmlns:c16="http://schemas.microsoft.com/office/drawing/2014/chart" uri="{C3380CC4-5D6E-409C-BE32-E72D297353CC}">
              <c16:uniqueId val="{00000002-828A-4B1C-8048-620686896DF1}"/>
            </c:ext>
          </c:extLst>
        </c:ser>
        <c:dLbls>
          <c:showLegendKey val="0"/>
          <c:showVal val="0"/>
          <c:showCatName val="0"/>
          <c:showSerName val="0"/>
          <c:showPercent val="0"/>
          <c:showBubbleSize val="0"/>
          <c:showLeaderLines val="1"/>
        </c:dLbls>
      </c:pie3DChart>
    </c:plotArea>
    <c:legend>
      <c:legendPos val="r"/>
      <c:overlay val="0"/>
    </c:legend>
    <c:plotVisOnly val="1"/>
    <c:dispBlanksAs val="gap"/>
    <c:showDLblsOverMax val="0"/>
  </c:chart>
  <c:txPr>
    <a:bodyPr/>
    <a:lstStyle/>
    <a:p>
      <a:pPr>
        <a:defRPr>
          <a:solidFill>
            <a:schemeClr val="tx1">
              <a:lumMod val="85000"/>
              <a:lumOff val="15000"/>
            </a:schemeClr>
          </a:solidFill>
        </a:defRPr>
      </a:pPr>
      <a:endParaRPr lang="cs-CZ"/>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cs-CZ" sz="1000"/>
              <a:t>Pohlaví</a:t>
            </a:r>
          </a:p>
        </c:rich>
      </c:tx>
      <c:overlay val="0"/>
    </c:title>
    <c:autoTitleDeleted val="0"/>
    <c:plotArea>
      <c:layout/>
      <c:barChart>
        <c:barDir val="col"/>
        <c:grouping val="clustered"/>
        <c:varyColors val="0"/>
        <c:ser>
          <c:idx val="0"/>
          <c:order val="0"/>
          <c:tx>
            <c:strRef>
              <c:f>List2!$A$19</c:f>
              <c:strCache>
                <c:ptCount val="1"/>
                <c:pt idx="0">
                  <c:v>Muž</c:v>
                </c:pt>
              </c:strCache>
            </c:strRef>
          </c:tx>
          <c:spPr>
            <a:scene3d>
              <a:camera prst="orthographicFront"/>
              <a:lightRig rig="threePt" dir="t"/>
            </a:scene3d>
            <a:sp3d>
              <a:bevelT/>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List2!$B$18</c:f>
              <c:strCache>
                <c:ptCount val="1"/>
                <c:pt idx="0">
                  <c:v>Počet</c:v>
                </c:pt>
              </c:strCache>
            </c:strRef>
          </c:cat>
          <c:val>
            <c:numRef>
              <c:f>List2!$B$19</c:f>
              <c:numCache>
                <c:formatCode>General</c:formatCode>
                <c:ptCount val="1"/>
                <c:pt idx="0">
                  <c:v>37</c:v>
                </c:pt>
              </c:numCache>
            </c:numRef>
          </c:val>
          <c:extLst>
            <c:ext xmlns:c16="http://schemas.microsoft.com/office/drawing/2014/chart" uri="{C3380CC4-5D6E-409C-BE32-E72D297353CC}">
              <c16:uniqueId val="{00000000-B36D-41E4-8C70-FE78A8FA61CC}"/>
            </c:ext>
          </c:extLst>
        </c:ser>
        <c:ser>
          <c:idx val="1"/>
          <c:order val="1"/>
          <c:tx>
            <c:strRef>
              <c:f>List2!$A$20</c:f>
              <c:strCache>
                <c:ptCount val="1"/>
                <c:pt idx="0">
                  <c:v>Žena</c:v>
                </c:pt>
              </c:strCache>
            </c:strRef>
          </c:tx>
          <c:spPr>
            <a:scene3d>
              <a:camera prst="orthographicFront"/>
              <a:lightRig rig="threePt" dir="t"/>
            </a:scene3d>
            <a:sp3d>
              <a:bevelT/>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List2!$B$18</c:f>
              <c:strCache>
                <c:ptCount val="1"/>
                <c:pt idx="0">
                  <c:v>Počet</c:v>
                </c:pt>
              </c:strCache>
            </c:strRef>
          </c:cat>
          <c:val>
            <c:numRef>
              <c:f>List2!$B$20</c:f>
              <c:numCache>
                <c:formatCode>General</c:formatCode>
                <c:ptCount val="1"/>
                <c:pt idx="0">
                  <c:v>44</c:v>
                </c:pt>
              </c:numCache>
            </c:numRef>
          </c:val>
          <c:extLst>
            <c:ext xmlns:c16="http://schemas.microsoft.com/office/drawing/2014/chart" uri="{C3380CC4-5D6E-409C-BE32-E72D297353CC}">
              <c16:uniqueId val="{00000001-B36D-41E4-8C70-FE78A8FA61CC}"/>
            </c:ext>
          </c:extLst>
        </c:ser>
        <c:dLbls>
          <c:showLegendKey val="0"/>
          <c:showVal val="1"/>
          <c:showCatName val="0"/>
          <c:showSerName val="0"/>
          <c:showPercent val="0"/>
          <c:showBubbleSize val="0"/>
        </c:dLbls>
        <c:gapWidth val="150"/>
        <c:axId val="41604224"/>
        <c:axId val="41605760"/>
      </c:barChart>
      <c:catAx>
        <c:axId val="41604224"/>
        <c:scaling>
          <c:orientation val="minMax"/>
        </c:scaling>
        <c:delete val="1"/>
        <c:axPos val="b"/>
        <c:numFmt formatCode="General" sourceLinked="0"/>
        <c:majorTickMark val="none"/>
        <c:minorTickMark val="none"/>
        <c:tickLblPos val="nextTo"/>
        <c:crossAx val="41605760"/>
        <c:crosses val="autoZero"/>
        <c:auto val="1"/>
        <c:lblAlgn val="ctr"/>
        <c:lblOffset val="100"/>
        <c:noMultiLvlLbl val="0"/>
      </c:catAx>
      <c:valAx>
        <c:axId val="41605760"/>
        <c:scaling>
          <c:orientation val="minMax"/>
        </c:scaling>
        <c:delete val="1"/>
        <c:axPos val="l"/>
        <c:numFmt formatCode="General" sourceLinked="1"/>
        <c:majorTickMark val="none"/>
        <c:minorTickMark val="none"/>
        <c:tickLblPos val="nextTo"/>
        <c:crossAx val="41604224"/>
        <c:crosses val="autoZero"/>
        <c:crossBetween val="between"/>
      </c:valAx>
    </c:plotArea>
    <c:legend>
      <c:legendPos val="t"/>
      <c:overlay val="0"/>
    </c:legend>
    <c:plotVisOnly val="1"/>
    <c:dispBlanksAs val="gap"/>
    <c:showDLblsOverMax val="0"/>
  </c:chart>
  <c:txPr>
    <a:bodyPr/>
    <a:lstStyle/>
    <a:p>
      <a:pPr>
        <a:defRPr>
          <a:solidFill>
            <a:schemeClr val="tx1">
              <a:lumMod val="85000"/>
              <a:lumOff val="15000"/>
            </a:schemeClr>
          </a:solidFill>
        </a:defRPr>
      </a:pPr>
      <a:endParaRPr lang="cs-CZ"/>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cs-CZ" sz="1000"/>
              <a:t>Pohlaví</a:t>
            </a:r>
          </a:p>
        </c:rich>
      </c:tx>
      <c:overlay val="0"/>
    </c:title>
    <c:autoTitleDeleted val="0"/>
    <c:plotArea>
      <c:layout/>
      <c:barChart>
        <c:barDir val="col"/>
        <c:grouping val="stacked"/>
        <c:varyColors val="0"/>
        <c:ser>
          <c:idx val="0"/>
          <c:order val="0"/>
          <c:tx>
            <c:strRef>
              <c:f>List2!$A$19</c:f>
              <c:strCache>
                <c:ptCount val="1"/>
                <c:pt idx="0">
                  <c:v>Muž</c:v>
                </c:pt>
              </c:strCache>
            </c:strRef>
          </c:tx>
          <c:spPr>
            <a:scene3d>
              <a:camera prst="orthographicFront"/>
              <a:lightRig rig="threePt" dir="t"/>
            </a:scene3d>
            <a:sp3d>
              <a:bevelT/>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List2!$B$18</c:f>
              <c:strCache>
                <c:ptCount val="1"/>
                <c:pt idx="0">
                  <c:v>Počet</c:v>
                </c:pt>
              </c:strCache>
            </c:strRef>
          </c:cat>
          <c:val>
            <c:numRef>
              <c:f>List2!$B$19</c:f>
              <c:numCache>
                <c:formatCode>General</c:formatCode>
                <c:ptCount val="1"/>
                <c:pt idx="0">
                  <c:v>37</c:v>
                </c:pt>
              </c:numCache>
            </c:numRef>
          </c:val>
          <c:extLst>
            <c:ext xmlns:c16="http://schemas.microsoft.com/office/drawing/2014/chart" uri="{C3380CC4-5D6E-409C-BE32-E72D297353CC}">
              <c16:uniqueId val="{00000000-C16E-44CB-99E6-BCA587899C37}"/>
            </c:ext>
          </c:extLst>
        </c:ser>
        <c:ser>
          <c:idx val="1"/>
          <c:order val="1"/>
          <c:tx>
            <c:strRef>
              <c:f>List2!$A$20</c:f>
              <c:strCache>
                <c:ptCount val="1"/>
                <c:pt idx="0">
                  <c:v>Žena</c:v>
                </c:pt>
              </c:strCache>
            </c:strRef>
          </c:tx>
          <c:spPr>
            <a:scene3d>
              <a:camera prst="orthographicFront"/>
              <a:lightRig rig="threePt" dir="t"/>
            </a:scene3d>
            <a:sp3d>
              <a:bevelT/>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List2!$B$18</c:f>
              <c:strCache>
                <c:ptCount val="1"/>
                <c:pt idx="0">
                  <c:v>Počet</c:v>
                </c:pt>
              </c:strCache>
            </c:strRef>
          </c:cat>
          <c:val>
            <c:numRef>
              <c:f>List2!$B$20</c:f>
              <c:numCache>
                <c:formatCode>General</c:formatCode>
                <c:ptCount val="1"/>
                <c:pt idx="0">
                  <c:v>44</c:v>
                </c:pt>
              </c:numCache>
            </c:numRef>
          </c:val>
          <c:extLst>
            <c:ext xmlns:c16="http://schemas.microsoft.com/office/drawing/2014/chart" uri="{C3380CC4-5D6E-409C-BE32-E72D297353CC}">
              <c16:uniqueId val="{00000001-C16E-44CB-99E6-BCA587899C37}"/>
            </c:ext>
          </c:extLst>
        </c:ser>
        <c:dLbls>
          <c:showLegendKey val="0"/>
          <c:showVal val="1"/>
          <c:showCatName val="0"/>
          <c:showSerName val="0"/>
          <c:showPercent val="0"/>
          <c:showBubbleSize val="0"/>
        </c:dLbls>
        <c:gapWidth val="150"/>
        <c:overlap val="100"/>
        <c:axId val="70800128"/>
        <c:axId val="70801664"/>
      </c:barChart>
      <c:catAx>
        <c:axId val="70800128"/>
        <c:scaling>
          <c:orientation val="minMax"/>
        </c:scaling>
        <c:delete val="1"/>
        <c:axPos val="b"/>
        <c:numFmt formatCode="General" sourceLinked="0"/>
        <c:majorTickMark val="none"/>
        <c:minorTickMark val="none"/>
        <c:tickLblPos val="nextTo"/>
        <c:crossAx val="70801664"/>
        <c:crosses val="autoZero"/>
        <c:auto val="1"/>
        <c:lblAlgn val="ctr"/>
        <c:lblOffset val="100"/>
        <c:noMultiLvlLbl val="0"/>
      </c:catAx>
      <c:valAx>
        <c:axId val="70801664"/>
        <c:scaling>
          <c:orientation val="minMax"/>
        </c:scaling>
        <c:delete val="1"/>
        <c:axPos val="l"/>
        <c:numFmt formatCode="General" sourceLinked="1"/>
        <c:majorTickMark val="none"/>
        <c:minorTickMark val="none"/>
        <c:tickLblPos val="nextTo"/>
        <c:crossAx val="70800128"/>
        <c:crosses val="autoZero"/>
        <c:crossBetween val="between"/>
      </c:valAx>
    </c:plotArea>
    <c:legend>
      <c:legendPos val="t"/>
      <c:overlay val="0"/>
    </c:legend>
    <c:plotVisOnly val="1"/>
    <c:dispBlanksAs val="gap"/>
    <c:showDLblsOverMax val="0"/>
  </c:chart>
  <c:txPr>
    <a:bodyPr/>
    <a:lstStyle/>
    <a:p>
      <a:pPr>
        <a:defRPr>
          <a:solidFill>
            <a:schemeClr val="tx1">
              <a:lumMod val="85000"/>
              <a:lumOff val="15000"/>
            </a:schemeClr>
          </a:solidFill>
        </a:defRPr>
      </a:pPr>
      <a:endParaRPr lang="cs-CZ"/>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7004374453193348E-2"/>
          <c:y val="0"/>
          <c:w val="0.82827599964535858"/>
          <c:h val="0.81967342203313109"/>
        </c:manualLayout>
      </c:layout>
      <c:barChart>
        <c:barDir val="bar"/>
        <c:grouping val="clustered"/>
        <c:varyColors val="0"/>
        <c:ser>
          <c:idx val="0"/>
          <c:order val="0"/>
          <c:tx>
            <c:strRef>
              <c:f>List2!$A$37</c:f>
              <c:strCache>
                <c:ptCount val="1"/>
                <c:pt idx="0">
                  <c:v>ne</c:v>
                </c:pt>
              </c:strCache>
            </c:strRef>
          </c:tx>
          <c:spPr>
            <a:scene3d>
              <a:camera prst="orthographicFront"/>
              <a:lightRig rig="threePt" dir="t"/>
            </a:scene3d>
            <a:sp3d>
              <a:bevelT/>
            </a:sp3d>
          </c:spPr>
          <c:invertIfNegative val="0"/>
          <c:cat>
            <c:strRef>
              <c:f>List2!$B$36:$C$36</c:f>
              <c:strCache>
                <c:ptCount val="2"/>
                <c:pt idx="0">
                  <c:v>Muž</c:v>
                </c:pt>
                <c:pt idx="1">
                  <c:v>Žena</c:v>
                </c:pt>
              </c:strCache>
            </c:strRef>
          </c:cat>
          <c:val>
            <c:numRef>
              <c:f>List2!$B$37:$C$37</c:f>
              <c:numCache>
                <c:formatCode>0.00</c:formatCode>
                <c:ptCount val="2"/>
                <c:pt idx="0">
                  <c:v>86.486486486486484</c:v>
                </c:pt>
                <c:pt idx="1">
                  <c:v>70.454545454545453</c:v>
                </c:pt>
              </c:numCache>
            </c:numRef>
          </c:val>
          <c:extLst>
            <c:ext xmlns:c16="http://schemas.microsoft.com/office/drawing/2014/chart" uri="{C3380CC4-5D6E-409C-BE32-E72D297353CC}">
              <c16:uniqueId val="{00000000-C9FE-4555-AA23-B4A7E6ED2D04}"/>
            </c:ext>
          </c:extLst>
        </c:ser>
        <c:ser>
          <c:idx val="1"/>
          <c:order val="1"/>
          <c:tx>
            <c:strRef>
              <c:f>List2!$A$38</c:f>
              <c:strCache>
                <c:ptCount val="1"/>
                <c:pt idx="0">
                  <c:v>ano</c:v>
                </c:pt>
              </c:strCache>
            </c:strRef>
          </c:tx>
          <c:spPr>
            <a:scene3d>
              <a:camera prst="orthographicFront"/>
              <a:lightRig rig="threePt" dir="t"/>
            </a:scene3d>
            <a:sp3d>
              <a:bevelT/>
            </a:sp3d>
          </c:spPr>
          <c:invertIfNegative val="0"/>
          <c:cat>
            <c:strRef>
              <c:f>List2!$B$36:$C$36</c:f>
              <c:strCache>
                <c:ptCount val="2"/>
                <c:pt idx="0">
                  <c:v>Muž</c:v>
                </c:pt>
                <c:pt idx="1">
                  <c:v>Žena</c:v>
                </c:pt>
              </c:strCache>
            </c:strRef>
          </c:cat>
          <c:val>
            <c:numRef>
              <c:f>List2!$B$38:$C$38</c:f>
              <c:numCache>
                <c:formatCode>0.00</c:formatCode>
                <c:ptCount val="2"/>
                <c:pt idx="0">
                  <c:v>13.513513513513514</c:v>
                </c:pt>
                <c:pt idx="1">
                  <c:v>29.545454545454547</c:v>
                </c:pt>
              </c:numCache>
            </c:numRef>
          </c:val>
          <c:extLst>
            <c:ext xmlns:c16="http://schemas.microsoft.com/office/drawing/2014/chart" uri="{C3380CC4-5D6E-409C-BE32-E72D297353CC}">
              <c16:uniqueId val="{00000001-C9FE-4555-AA23-B4A7E6ED2D04}"/>
            </c:ext>
          </c:extLst>
        </c:ser>
        <c:dLbls>
          <c:showLegendKey val="0"/>
          <c:showVal val="0"/>
          <c:showCatName val="0"/>
          <c:showSerName val="0"/>
          <c:showPercent val="0"/>
          <c:showBubbleSize val="0"/>
        </c:dLbls>
        <c:gapWidth val="150"/>
        <c:axId val="39613952"/>
        <c:axId val="39615488"/>
      </c:barChart>
      <c:catAx>
        <c:axId val="39613952"/>
        <c:scaling>
          <c:orientation val="minMax"/>
        </c:scaling>
        <c:delete val="0"/>
        <c:axPos val="l"/>
        <c:numFmt formatCode="General" sourceLinked="0"/>
        <c:majorTickMark val="out"/>
        <c:minorTickMark val="none"/>
        <c:tickLblPos val="nextTo"/>
        <c:crossAx val="39615488"/>
        <c:crosses val="autoZero"/>
        <c:auto val="1"/>
        <c:lblAlgn val="ctr"/>
        <c:lblOffset val="100"/>
        <c:noMultiLvlLbl val="0"/>
      </c:catAx>
      <c:valAx>
        <c:axId val="39615488"/>
        <c:scaling>
          <c:orientation val="minMax"/>
        </c:scaling>
        <c:delete val="0"/>
        <c:axPos val="b"/>
        <c:majorGridlines/>
        <c:numFmt formatCode="0.00" sourceLinked="1"/>
        <c:majorTickMark val="out"/>
        <c:minorTickMark val="none"/>
        <c:tickLblPos val="nextTo"/>
        <c:crossAx val="39613952"/>
        <c:crosses val="autoZero"/>
        <c:crossBetween val="between"/>
      </c:valAx>
    </c:plotArea>
    <c:legend>
      <c:legendPos val="r"/>
      <c:layout>
        <c:manualLayout>
          <c:xMode val="edge"/>
          <c:yMode val="edge"/>
          <c:x val="0.76573386092181428"/>
          <c:y val="0.11166324656737486"/>
          <c:w val="0.16493991353411006"/>
          <c:h val="0.36555578791898935"/>
        </c:manualLayout>
      </c:layout>
      <c:overlay val="0"/>
    </c:legend>
    <c:plotVisOnly val="1"/>
    <c:dispBlanksAs val="gap"/>
    <c:showDLblsOverMax val="0"/>
  </c:chart>
  <c:txPr>
    <a:bodyPr/>
    <a:lstStyle/>
    <a:p>
      <a:pPr>
        <a:defRPr>
          <a:solidFill>
            <a:schemeClr val="tx1">
              <a:lumMod val="85000"/>
              <a:lumOff val="15000"/>
            </a:schemeClr>
          </a:solidFill>
        </a:defRPr>
      </a:pPr>
      <a:endParaRPr lang="cs-CZ"/>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0890299664758602"/>
          <c:y val="0.10354598679621897"/>
          <c:w val="0.74494180311979741"/>
          <c:h val="0.6622214283120077"/>
        </c:manualLayout>
      </c:layout>
      <c:barChart>
        <c:barDir val="col"/>
        <c:grouping val="clustered"/>
        <c:varyColors val="0"/>
        <c:ser>
          <c:idx val="0"/>
          <c:order val="0"/>
          <c:tx>
            <c:strRef>
              <c:f>List2!$A$37</c:f>
              <c:strCache>
                <c:ptCount val="1"/>
                <c:pt idx="0">
                  <c:v>ne</c:v>
                </c:pt>
              </c:strCache>
            </c:strRef>
          </c:tx>
          <c:spPr>
            <a:scene3d>
              <a:camera prst="orthographicFront"/>
              <a:lightRig rig="threePt" dir="t"/>
            </a:scene3d>
            <a:sp3d>
              <a:bevelT/>
            </a:sp3d>
          </c:spPr>
          <c:invertIfNegative val="0"/>
          <c:cat>
            <c:strRef>
              <c:f>List2!$B$36:$C$36</c:f>
              <c:strCache>
                <c:ptCount val="2"/>
                <c:pt idx="0">
                  <c:v>Muž</c:v>
                </c:pt>
                <c:pt idx="1">
                  <c:v>Žena</c:v>
                </c:pt>
              </c:strCache>
            </c:strRef>
          </c:cat>
          <c:val>
            <c:numRef>
              <c:f>List2!$B$37:$C$37</c:f>
              <c:numCache>
                <c:formatCode>0.00</c:formatCode>
                <c:ptCount val="2"/>
                <c:pt idx="0">
                  <c:v>86.486486486486484</c:v>
                </c:pt>
                <c:pt idx="1">
                  <c:v>70.454545454545453</c:v>
                </c:pt>
              </c:numCache>
            </c:numRef>
          </c:val>
          <c:extLst>
            <c:ext xmlns:c16="http://schemas.microsoft.com/office/drawing/2014/chart" uri="{C3380CC4-5D6E-409C-BE32-E72D297353CC}">
              <c16:uniqueId val="{00000000-416D-4ABB-9E49-0F343EE06E08}"/>
            </c:ext>
          </c:extLst>
        </c:ser>
        <c:ser>
          <c:idx val="1"/>
          <c:order val="1"/>
          <c:tx>
            <c:strRef>
              <c:f>List2!$A$38</c:f>
              <c:strCache>
                <c:ptCount val="1"/>
                <c:pt idx="0">
                  <c:v>ano</c:v>
                </c:pt>
              </c:strCache>
            </c:strRef>
          </c:tx>
          <c:spPr>
            <a:scene3d>
              <a:camera prst="orthographicFront"/>
              <a:lightRig rig="threePt" dir="t"/>
            </a:scene3d>
            <a:sp3d>
              <a:bevelT/>
            </a:sp3d>
          </c:spPr>
          <c:invertIfNegative val="0"/>
          <c:cat>
            <c:strRef>
              <c:f>List2!$B$36:$C$36</c:f>
              <c:strCache>
                <c:ptCount val="2"/>
                <c:pt idx="0">
                  <c:v>Muž</c:v>
                </c:pt>
                <c:pt idx="1">
                  <c:v>Žena</c:v>
                </c:pt>
              </c:strCache>
            </c:strRef>
          </c:cat>
          <c:val>
            <c:numRef>
              <c:f>List2!$B$38:$C$38</c:f>
              <c:numCache>
                <c:formatCode>0.00</c:formatCode>
                <c:ptCount val="2"/>
                <c:pt idx="0">
                  <c:v>13.513513513513514</c:v>
                </c:pt>
                <c:pt idx="1">
                  <c:v>29.545454545454547</c:v>
                </c:pt>
              </c:numCache>
            </c:numRef>
          </c:val>
          <c:extLst>
            <c:ext xmlns:c16="http://schemas.microsoft.com/office/drawing/2014/chart" uri="{C3380CC4-5D6E-409C-BE32-E72D297353CC}">
              <c16:uniqueId val="{00000001-416D-4ABB-9E49-0F343EE06E08}"/>
            </c:ext>
          </c:extLst>
        </c:ser>
        <c:dLbls>
          <c:showLegendKey val="0"/>
          <c:showVal val="0"/>
          <c:showCatName val="0"/>
          <c:showSerName val="0"/>
          <c:showPercent val="0"/>
          <c:showBubbleSize val="0"/>
        </c:dLbls>
        <c:gapWidth val="150"/>
        <c:axId val="40136704"/>
        <c:axId val="40138240"/>
      </c:barChart>
      <c:catAx>
        <c:axId val="40136704"/>
        <c:scaling>
          <c:orientation val="minMax"/>
        </c:scaling>
        <c:delete val="0"/>
        <c:axPos val="b"/>
        <c:numFmt formatCode="General" sourceLinked="0"/>
        <c:majorTickMark val="out"/>
        <c:minorTickMark val="none"/>
        <c:tickLblPos val="nextTo"/>
        <c:crossAx val="40138240"/>
        <c:crosses val="autoZero"/>
        <c:auto val="1"/>
        <c:lblAlgn val="ctr"/>
        <c:lblOffset val="100"/>
        <c:noMultiLvlLbl val="0"/>
      </c:catAx>
      <c:valAx>
        <c:axId val="40138240"/>
        <c:scaling>
          <c:orientation val="minMax"/>
        </c:scaling>
        <c:delete val="0"/>
        <c:axPos val="l"/>
        <c:majorGridlines/>
        <c:numFmt formatCode="0.00" sourceLinked="1"/>
        <c:majorTickMark val="out"/>
        <c:minorTickMark val="none"/>
        <c:tickLblPos val="nextTo"/>
        <c:crossAx val="40136704"/>
        <c:crosses val="autoZero"/>
        <c:crossBetween val="between"/>
      </c:valAx>
    </c:plotArea>
    <c:legend>
      <c:legendPos val="r"/>
      <c:layout>
        <c:manualLayout>
          <c:xMode val="edge"/>
          <c:yMode val="edge"/>
          <c:x val="0.79092774350612327"/>
          <c:y val="0.11602413058801817"/>
          <c:w val="0.16381751864352664"/>
          <c:h val="0.33494050738274733"/>
        </c:manualLayout>
      </c:layout>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List2!$A$37</c:f>
              <c:strCache>
                <c:ptCount val="1"/>
                <c:pt idx="0">
                  <c:v>ne</c:v>
                </c:pt>
              </c:strCache>
            </c:strRef>
          </c:tx>
          <c:spPr>
            <a:scene3d>
              <a:camera prst="orthographicFront"/>
              <a:lightRig rig="threePt" dir="t"/>
            </a:scene3d>
            <a:sp3d>
              <a:bevelT/>
            </a:sp3d>
          </c:spPr>
          <c:invertIfNegative val="0"/>
          <c:cat>
            <c:strRef>
              <c:f>List2!$B$36:$C$36</c:f>
              <c:strCache>
                <c:ptCount val="2"/>
                <c:pt idx="0">
                  <c:v>Muž</c:v>
                </c:pt>
                <c:pt idx="1">
                  <c:v>Žena</c:v>
                </c:pt>
              </c:strCache>
            </c:strRef>
          </c:cat>
          <c:val>
            <c:numRef>
              <c:f>List2!$B$37:$C$37</c:f>
              <c:numCache>
                <c:formatCode>0.00</c:formatCode>
                <c:ptCount val="2"/>
                <c:pt idx="0">
                  <c:v>86.486486486486484</c:v>
                </c:pt>
                <c:pt idx="1">
                  <c:v>70.454545454545453</c:v>
                </c:pt>
              </c:numCache>
            </c:numRef>
          </c:val>
          <c:extLst>
            <c:ext xmlns:c16="http://schemas.microsoft.com/office/drawing/2014/chart" uri="{C3380CC4-5D6E-409C-BE32-E72D297353CC}">
              <c16:uniqueId val="{00000000-CDB1-4B42-A76D-018A0C998BF0}"/>
            </c:ext>
          </c:extLst>
        </c:ser>
        <c:ser>
          <c:idx val="1"/>
          <c:order val="1"/>
          <c:tx>
            <c:strRef>
              <c:f>List2!$A$38</c:f>
              <c:strCache>
                <c:ptCount val="1"/>
                <c:pt idx="0">
                  <c:v>ano</c:v>
                </c:pt>
              </c:strCache>
            </c:strRef>
          </c:tx>
          <c:spPr>
            <a:scene3d>
              <a:camera prst="orthographicFront"/>
              <a:lightRig rig="threePt" dir="t"/>
            </a:scene3d>
            <a:sp3d>
              <a:bevelT/>
            </a:sp3d>
          </c:spPr>
          <c:invertIfNegative val="0"/>
          <c:cat>
            <c:strRef>
              <c:f>List2!$B$36:$C$36</c:f>
              <c:strCache>
                <c:ptCount val="2"/>
                <c:pt idx="0">
                  <c:v>Muž</c:v>
                </c:pt>
                <c:pt idx="1">
                  <c:v>Žena</c:v>
                </c:pt>
              </c:strCache>
            </c:strRef>
          </c:cat>
          <c:val>
            <c:numRef>
              <c:f>List2!$B$38:$C$38</c:f>
              <c:numCache>
                <c:formatCode>0.00</c:formatCode>
                <c:ptCount val="2"/>
                <c:pt idx="0">
                  <c:v>13.513513513513514</c:v>
                </c:pt>
                <c:pt idx="1">
                  <c:v>29.545454545454547</c:v>
                </c:pt>
              </c:numCache>
            </c:numRef>
          </c:val>
          <c:extLst>
            <c:ext xmlns:c16="http://schemas.microsoft.com/office/drawing/2014/chart" uri="{C3380CC4-5D6E-409C-BE32-E72D297353CC}">
              <c16:uniqueId val="{00000001-CDB1-4B42-A76D-018A0C998BF0}"/>
            </c:ext>
          </c:extLst>
        </c:ser>
        <c:dLbls>
          <c:showLegendKey val="0"/>
          <c:showVal val="0"/>
          <c:showCatName val="0"/>
          <c:showSerName val="0"/>
          <c:showPercent val="0"/>
          <c:showBubbleSize val="0"/>
        </c:dLbls>
        <c:gapWidth val="150"/>
        <c:overlap val="100"/>
        <c:axId val="40273792"/>
        <c:axId val="40275328"/>
      </c:barChart>
      <c:catAx>
        <c:axId val="40273792"/>
        <c:scaling>
          <c:orientation val="minMax"/>
        </c:scaling>
        <c:delete val="0"/>
        <c:axPos val="b"/>
        <c:numFmt formatCode="General" sourceLinked="0"/>
        <c:majorTickMark val="out"/>
        <c:minorTickMark val="none"/>
        <c:tickLblPos val="nextTo"/>
        <c:crossAx val="40275328"/>
        <c:crosses val="autoZero"/>
        <c:auto val="1"/>
        <c:lblAlgn val="ctr"/>
        <c:lblOffset val="100"/>
        <c:noMultiLvlLbl val="0"/>
      </c:catAx>
      <c:valAx>
        <c:axId val="40275328"/>
        <c:scaling>
          <c:orientation val="minMax"/>
        </c:scaling>
        <c:delete val="0"/>
        <c:axPos val="l"/>
        <c:majorGridlines/>
        <c:numFmt formatCode="0.00" sourceLinked="1"/>
        <c:majorTickMark val="out"/>
        <c:minorTickMark val="none"/>
        <c:tickLblPos val="nextTo"/>
        <c:crossAx val="40273792"/>
        <c:crosses val="autoZero"/>
        <c:crossBetween val="between"/>
      </c:valAx>
    </c:plotArea>
    <c:legend>
      <c:legendPos val="r"/>
      <c:overlay val="0"/>
    </c:legend>
    <c:plotVisOnly val="1"/>
    <c:dispBlanksAs val="gap"/>
    <c:showDLblsOverMax val="0"/>
  </c:chart>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1" dt="2021-01-29T11:24:50.569" idx="1">
    <p:pos x="10" y="10"/>
    <p:text/>
    <p:extLst>
      <p:ext uri="{C676402C-5697-4E1C-873F-D02D1690AC5C}">
        <p15:threadingInfo xmlns:p15="http://schemas.microsoft.com/office/powerpoint/2012/main" timeZoneBias="-6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50AA46-89FE-4DFB-9796-3D57F365EACC}" type="doc">
      <dgm:prSet loTypeId="urn:microsoft.com/office/officeart/2005/8/layout/orgChart1" loCatId="hierarchy" qsTypeId="urn:microsoft.com/office/officeart/2005/8/quickstyle/simple1" qsCatId="simple" csTypeId="urn:microsoft.com/office/officeart/2005/8/colors/accent1_2" csCatId="accent1" phldr="1"/>
      <dgm:spPr/>
    </dgm:pt>
    <dgm:pt modelId="{06B1EFD0-CC01-4755-81C7-7DA0F194B9FA}">
      <dgm:prSet/>
      <dgm:spPr>
        <a:scene3d>
          <a:camera prst="orthographicFront"/>
          <a:lightRig rig="threePt" dir="t"/>
        </a:scene3d>
        <a:sp3d>
          <a:bevelT/>
        </a:sp3d>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b="1" i="0" u="none" strike="noStrike" cap="none" normalizeH="0" baseline="0" dirty="0">
              <a:ln>
                <a:noFill/>
              </a:ln>
              <a:solidFill>
                <a:srgbClr val="FF0000"/>
              </a:solidFill>
              <a:effectLst/>
              <a:latin typeface="Comic Sans MS" pitchFamily="66" charset="0"/>
              <a:cs typeface="Arial" charset="0"/>
            </a:rPr>
            <a:t>Druhy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b="1" i="0" u="none" strike="noStrike" cap="none" normalizeH="0" baseline="0" dirty="0">
              <a:ln>
                <a:noFill/>
              </a:ln>
              <a:solidFill>
                <a:srgbClr val="FF0000"/>
              </a:solidFill>
              <a:effectLst/>
              <a:latin typeface="Comic Sans MS" pitchFamily="66" charset="0"/>
              <a:cs typeface="Arial" charset="0"/>
            </a:rPr>
            <a:t>psaných </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b="1" i="0" u="none" strike="noStrike" cap="none" normalizeH="0" baseline="0" dirty="0">
              <a:ln>
                <a:noFill/>
              </a:ln>
              <a:solidFill>
                <a:srgbClr val="FF0000"/>
              </a:solidFill>
              <a:effectLst/>
              <a:latin typeface="Comic Sans MS" pitchFamily="66" charset="0"/>
              <a:cs typeface="Arial" charset="0"/>
            </a:rPr>
            <a:t>publikací</a:t>
          </a:r>
        </a:p>
      </dgm:t>
    </dgm:pt>
    <dgm:pt modelId="{A970F566-E344-4B1A-93A4-40967B72B965}" type="parTrans" cxnId="{E5249215-E6D0-44AC-AD55-67AD139B421A}">
      <dgm:prSet/>
      <dgm:spPr/>
      <dgm:t>
        <a:bodyPr/>
        <a:lstStyle/>
        <a:p>
          <a:endParaRPr lang="cs-CZ"/>
        </a:p>
      </dgm:t>
    </dgm:pt>
    <dgm:pt modelId="{A6CC4B0C-A841-4CCC-938E-8258A5966B3E}" type="sibTrans" cxnId="{E5249215-E6D0-44AC-AD55-67AD139B421A}">
      <dgm:prSet/>
      <dgm:spPr/>
      <dgm:t>
        <a:bodyPr/>
        <a:lstStyle/>
        <a:p>
          <a:endParaRPr lang="cs-CZ"/>
        </a:p>
      </dgm:t>
    </dgm:pt>
    <dgm:pt modelId="{6A008506-8B4E-4D32-900B-F985937EE4DB}">
      <dgm:prSet/>
      <dgm:spPr>
        <a:scene3d>
          <a:camera prst="orthographicFront"/>
          <a:lightRig rig="threePt" dir="t"/>
        </a:scene3d>
        <a:sp3d>
          <a:bevelT/>
        </a:sp3d>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b="0" i="0" u="none" strike="noStrike" cap="none" normalizeH="0" baseline="0" dirty="0">
              <a:ln>
                <a:noFill/>
              </a:ln>
              <a:solidFill>
                <a:schemeClr val="tx1"/>
              </a:solidFill>
              <a:effectLst/>
              <a:latin typeface="Comic Sans MS" pitchFamily="66" charset="0"/>
              <a:cs typeface="Arial" charset="0"/>
            </a:rPr>
            <a:t>Přehledový článek </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b="0" i="0" u="none" strike="noStrike" cap="none" normalizeH="0" baseline="0" dirty="0">
              <a:ln>
                <a:noFill/>
              </a:ln>
              <a:solidFill>
                <a:schemeClr val="tx1"/>
              </a:solidFill>
              <a:effectLst/>
              <a:latin typeface="Comic Sans MS" pitchFamily="66" charset="0"/>
              <a:cs typeface="Arial" charset="0"/>
            </a:rPr>
            <a:t>článek</a:t>
          </a:r>
        </a:p>
      </dgm:t>
    </dgm:pt>
    <dgm:pt modelId="{629759C4-EB8B-4808-8DDF-81389C9469E6}" type="parTrans" cxnId="{171F19CA-7A87-4AB1-B05C-CE8EA2C4AECD}">
      <dgm:prSet/>
      <dgm:spPr/>
      <dgm:t>
        <a:bodyPr/>
        <a:lstStyle/>
        <a:p>
          <a:endParaRPr lang="cs-CZ"/>
        </a:p>
      </dgm:t>
    </dgm:pt>
    <dgm:pt modelId="{AB574A04-9BC5-4CD9-B700-EAEB011E37AB}" type="sibTrans" cxnId="{171F19CA-7A87-4AB1-B05C-CE8EA2C4AECD}">
      <dgm:prSet/>
      <dgm:spPr/>
      <dgm:t>
        <a:bodyPr/>
        <a:lstStyle/>
        <a:p>
          <a:endParaRPr lang="cs-CZ"/>
        </a:p>
      </dgm:t>
    </dgm:pt>
    <dgm:pt modelId="{44C77E41-178F-42AD-9120-2FC65A49A264}">
      <dgm:prSet/>
      <dgm:spPr>
        <a:scene3d>
          <a:camera prst="orthographicFront"/>
          <a:lightRig rig="threePt" dir="t"/>
        </a:scene3d>
        <a:sp3d>
          <a:bevelT/>
        </a:sp3d>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b="0" i="0" u="none" strike="noStrike" cap="none" normalizeH="0" baseline="0" dirty="0">
              <a:ln>
                <a:noFill/>
              </a:ln>
              <a:solidFill>
                <a:schemeClr val="tx1"/>
              </a:solidFill>
              <a:effectLst/>
              <a:latin typeface="Comic Sans MS" pitchFamily="66" charset="0"/>
              <a:cs typeface="Arial" charset="0"/>
            </a:rPr>
            <a:t>Originální</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b="0" i="0" u="none" strike="noStrike" cap="none" normalizeH="0" baseline="0" dirty="0">
              <a:ln>
                <a:noFill/>
              </a:ln>
              <a:solidFill>
                <a:schemeClr val="tx1"/>
              </a:solidFill>
              <a:effectLst/>
              <a:latin typeface="Comic Sans MS" pitchFamily="66" charset="0"/>
              <a:cs typeface="Arial" charset="0"/>
            </a:rPr>
            <a:t>článek</a:t>
          </a:r>
        </a:p>
      </dgm:t>
    </dgm:pt>
    <dgm:pt modelId="{C9D1B631-F330-4740-88F0-DA698160FA5D}" type="parTrans" cxnId="{6CF5F175-2D50-4D66-B3A6-FCBD42FA5DA5}">
      <dgm:prSet/>
      <dgm:spPr/>
      <dgm:t>
        <a:bodyPr/>
        <a:lstStyle/>
        <a:p>
          <a:endParaRPr lang="cs-CZ"/>
        </a:p>
      </dgm:t>
    </dgm:pt>
    <dgm:pt modelId="{E054EDBC-5A24-4CED-BBC4-4A0158B76DEF}" type="sibTrans" cxnId="{6CF5F175-2D50-4D66-B3A6-FCBD42FA5DA5}">
      <dgm:prSet/>
      <dgm:spPr/>
      <dgm:t>
        <a:bodyPr/>
        <a:lstStyle/>
        <a:p>
          <a:endParaRPr lang="cs-CZ"/>
        </a:p>
      </dgm:t>
    </dgm:pt>
    <dgm:pt modelId="{6EAD9FAA-A507-4B8A-8680-FABA9A733D3E}">
      <dgm:prSet/>
      <dgm:spPr>
        <a:scene3d>
          <a:camera prst="orthographicFront"/>
          <a:lightRig rig="threePt" dir="t"/>
        </a:scene3d>
        <a:sp3d>
          <a:bevelT/>
        </a:sp3d>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b="0" i="0" u="none" strike="noStrike" cap="none" normalizeH="0" baseline="0" dirty="0">
              <a:ln>
                <a:noFill/>
              </a:ln>
              <a:solidFill>
                <a:schemeClr val="tx1"/>
              </a:solidFill>
              <a:effectLst/>
              <a:latin typeface="Comic Sans MS" pitchFamily="66" charset="0"/>
              <a:cs typeface="Arial" charset="0"/>
            </a:rPr>
            <a:t>Kasuistika</a:t>
          </a:r>
        </a:p>
      </dgm:t>
    </dgm:pt>
    <dgm:pt modelId="{7119DCB5-C119-4C71-B9C4-C93E43CFBF62}" type="parTrans" cxnId="{099EBFB1-D14A-474B-89A0-03F86E93DD11}">
      <dgm:prSet/>
      <dgm:spPr/>
      <dgm:t>
        <a:bodyPr/>
        <a:lstStyle/>
        <a:p>
          <a:endParaRPr lang="cs-CZ"/>
        </a:p>
      </dgm:t>
    </dgm:pt>
    <dgm:pt modelId="{A78C8E9E-0B92-42F3-920B-851B8E58369C}" type="sibTrans" cxnId="{099EBFB1-D14A-474B-89A0-03F86E93DD11}">
      <dgm:prSet/>
      <dgm:spPr/>
      <dgm:t>
        <a:bodyPr/>
        <a:lstStyle/>
        <a:p>
          <a:endParaRPr lang="cs-CZ"/>
        </a:p>
      </dgm:t>
    </dgm:pt>
    <dgm:pt modelId="{D6834C18-0AB1-4526-9F05-EBD2C82DF8AF}">
      <dgm:prSet/>
      <dgm:spPr>
        <a:scene3d>
          <a:camera prst="orthographicFront"/>
          <a:lightRig rig="threePt" dir="t"/>
        </a:scene3d>
        <a:sp3d>
          <a:bevelT/>
        </a:sp3d>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b="0" i="0" u="none" strike="noStrike" cap="none" normalizeH="0" baseline="0" dirty="0">
              <a:ln>
                <a:noFill/>
              </a:ln>
              <a:solidFill>
                <a:schemeClr val="tx1"/>
              </a:solidFill>
              <a:effectLst/>
              <a:latin typeface="Comic Sans MS" pitchFamily="66" charset="0"/>
              <a:cs typeface="Arial" charset="0"/>
            </a:rPr>
            <a:t>Dopis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b="0" i="0" u="none" strike="noStrike" cap="none" normalizeH="0" baseline="0" dirty="0">
              <a:ln>
                <a:noFill/>
              </a:ln>
              <a:solidFill>
                <a:schemeClr val="tx1"/>
              </a:solidFill>
              <a:effectLst/>
              <a:latin typeface="Comic Sans MS" pitchFamily="66" charset="0"/>
              <a:cs typeface="Arial" charset="0"/>
            </a:rPr>
            <a:t>redakci</a:t>
          </a:r>
        </a:p>
      </dgm:t>
    </dgm:pt>
    <dgm:pt modelId="{49A68607-81C6-4EA0-A13B-E1CB3F480788}" type="parTrans" cxnId="{6DA445F6-0A86-4EDF-852C-719AB5DE855B}">
      <dgm:prSet/>
      <dgm:spPr/>
      <dgm:t>
        <a:bodyPr/>
        <a:lstStyle/>
        <a:p>
          <a:endParaRPr lang="cs-CZ"/>
        </a:p>
      </dgm:t>
    </dgm:pt>
    <dgm:pt modelId="{A4E91930-CEF8-46A0-828C-A227053434ED}" type="sibTrans" cxnId="{6DA445F6-0A86-4EDF-852C-719AB5DE855B}">
      <dgm:prSet/>
      <dgm:spPr/>
      <dgm:t>
        <a:bodyPr/>
        <a:lstStyle/>
        <a:p>
          <a:endParaRPr lang="cs-CZ"/>
        </a:p>
      </dgm:t>
    </dgm:pt>
    <dgm:pt modelId="{622124B3-1E8F-49F8-9156-EA9D2C9DD250}">
      <dgm:prSet/>
      <dgm:spPr>
        <a:scene3d>
          <a:camera prst="orthographicFront"/>
          <a:lightRig rig="threePt" dir="t"/>
        </a:scene3d>
        <a:sp3d>
          <a:bevelT/>
        </a:sp3d>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b="0" i="0" u="none" strike="noStrike" cap="none" normalizeH="0" baseline="0">
              <a:ln>
                <a:noFill/>
              </a:ln>
              <a:solidFill>
                <a:schemeClr val="tx1"/>
              </a:solidFill>
              <a:effectLst/>
              <a:latin typeface="Comic Sans MS" pitchFamily="66" charset="0"/>
              <a:cs typeface="Arial" charset="0"/>
            </a:rPr>
            <a:t>Recenze</a:t>
          </a:r>
        </a:p>
      </dgm:t>
    </dgm:pt>
    <dgm:pt modelId="{34292160-1443-4E51-A944-57F13D9BC3CD}" type="parTrans" cxnId="{86506288-ED77-4A55-8FA8-6B7B07882D70}">
      <dgm:prSet/>
      <dgm:spPr/>
      <dgm:t>
        <a:bodyPr/>
        <a:lstStyle/>
        <a:p>
          <a:endParaRPr lang="cs-CZ"/>
        </a:p>
      </dgm:t>
    </dgm:pt>
    <dgm:pt modelId="{7C8DD02E-9CBE-47E1-BE24-77599184F24F}" type="sibTrans" cxnId="{86506288-ED77-4A55-8FA8-6B7B07882D70}">
      <dgm:prSet/>
      <dgm:spPr/>
      <dgm:t>
        <a:bodyPr/>
        <a:lstStyle/>
        <a:p>
          <a:endParaRPr lang="cs-CZ"/>
        </a:p>
      </dgm:t>
    </dgm:pt>
    <dgm:pt modelId="{07D416BF-D181-4312-BA05-96C87A68E931}" type="pres">
      <dgm:prSet presAssocID="{4850AA46-89FE-4DFB-9796-3D57F365EACC}" presName="hierChild1" presStyleCnt="0">
        <dgm:presLayoutVars>
          <dgm:orgChart val="1"/>
          <dgm:chPref val="1"/>
          <dgm:dir/>
          <dgm:animOne val="branch"/>
          <dgm:animLvl val="lvl"/>
          <dgm:resizeHandles/>
        </dgm:presLayoutVars>
      </dgm:prSet>
      <dgm:spPr/>
    </dgm:pt>
    <dgm:pt modelId="{28528DFD-9026-4859-9F1A-A34A26C11B80}" type="pres">
      <dgm:prSet presAssocID="{06B1EFD0-CC01-4755-81C7-7DA0F194B9FA}" presName="hierRoot1" presStyleCnt="0">
        <dgm:presLayoutVars>
          <dgm:hierBranch/>
        </dgm:presLayoutVars>
      </dgm:prSet>
      <dgm:spPr/>
    </dgm:pt>
    <dgm:pt modelId="{6E6286F5-2AF5-4592-91E0-85D488C9EA63}" type="pres">
      <dgm:prSet presAssocID="{06B1EFD0-CC01-4755-81C7-7DA0F194B9FA}" presName="rootComposite1" presStyleCnt="0"/>
      <dgm:spPr/>
    </dgm:pt>
    <dgm:pt modelId="{EA93014B-A152-4B79-A2C5-246C52EC3F11}" type="pres">
      <dgm:prSet presAssocID="{06B1EFD0-CC01-4755-81C7-7DA0F194B9FA}" presName="rootText1" presStyleLbl="node0" presStyleIdx="0" presStyleCnt="1">
        <dgm:presLayoutVars>
          <dgm:chPref val="3"/>
        </dgm:presLayoutVars>
      </dgm:prSet>
      <dgm:spPr/>
    </dgm:pt>
    <dgm:pt modelId="{19820836-95A8-459E-A90C-3878782AEDAD}" type="pres">
      <dgm:prSet presAssocID="{06B1EFD0-CC01-4755-81C7-7DA0F194B9FA}" presName="rootConnector1" presStyleLbl="node1" presStyleIdx="0" presStyleCnt="0"/>
      <dgm:spPr/>
    </dgm:pt>
    <dgm:pt modelId="{B03746A0-0443-4A91-B27F-8D8CF0CE5C0E}" type="pres">
      <dgm:prSet presAssocID="{06B1EFD0-CC01-4755-81C7-7DA0F194B9FA}" presName="hierChild2" presStyleCnt="0"/>
      <dgm:spPr/>
    </dgm:pt>
    <dgm:pt modelId="{D3CD34B4-470D-4840-A3E0-74A02AF98CEE}" type="pres">
      <dgm:prSet presAssocID="{629759C4-EB8B-4808-8DDF-81389C9469E6}" presName="Name35" presStyleLbl="parChTrans1D2" presStyleIdx="0" presStyleCnt="5"/>
      <dgm:spPr/>
    </dgm:pt>
    <dgm:pt modelId="{89B5D617-CA11-4F47-86B2-43BEAF3496FE}" type="pres">
      <dgm:prSet presAssocID="{6A008506-8B4E-4D32-900B-F985937EE4DB}" presName="hierRoot2" presStyleCnt="0">
        <dgm:presLayoutVars>
          <dgm:hierBranch/>
        </dgm:presLayoutVars>
      </dgm:prSet>
      <dgm:spPr/>
    </dgm:pt>
    <dgm:pt modelId="{F66E4264-2C75-4E7E-99C5-A014B906981C}" type="pres">
      <dgm:prSet presAssocID="{6A008506-8B4E-4D32-900B-F985937EE4DB}" presName="rootComposite" presStyleCnt="0"/>
      <dgm:spPr/>
    </dgm:pt>
    <dgm:pt modelId="{6B2702C8-C7B7-4BF2-826D-39CDBB90C0FA}" type="pres">
      <dgm:prSet presAssocID="{6A008506-8B4E-4D32-900B-F985937EE4DB}" presName="rootText" presStyleLbl="node2" presStyleIdx="0" presStyleCnt="5">
        <dgm:presLayoutVars>
          <dgm:chPref val="3"/>
        </dgm:presLayoutVars>
      </dgm:prSet>
      <dgm:spPr/>
    </dgm:pt>
    <dgm:pt modelId="{0CD01CB1-F033-43CC-9E62-94E14F74319E}" type="pres">
      <dgm:prSet presAssocID="{6A008506-8B4E-4D32-900B-F985937EE4DB}" presName="rootConnector" presStyleLbl="node2" presStyleIdx="0" presStyleCnt="5"/>
      <dgm:spPr/>
    </dgm:pt>
    <dgm:pt modelId="{26019F69-9453-482E-9312-FA42D1A51B16}" type="pres">
      <dgm:prSet presAssocID="{6A008506-8B4E-4D32-900B-F985937EE4DB}" presName="hierChild4" presStyleCnt="0"/>
      <dgm:spPr/>
    </dgm:pt>
    <dgm:pt modelId="{BAD15931-7A31-4B05-99CA-77841B497167}" type="pres">
      <dgm:prSet presAssocID="{6A008506-8B4E-4D32-900B-F985937EE4DB}" presName="hierChild5" presStyleCnt="0"/>
      <dgm:spPr/>
    </dgm:pt>
    <dgm:pt modelId="{78063CE1-6554-4BB3-92B9-53BFB1F1B360}" type="pres">
      <dgm:prSet presAssocID="{C9D1B631-F330-4740-88F0-DA698160FA5D}" presName="Name35" presStyleLbl="parChTrans1D2" presStyleIdx="1" presStyleCnt="5"/>
      <dgm:spPr/>
    </dgm:pt>
    <dgm:pt modelId="{CA68726F-56D3-4F98-BCEC-7560614EB4C4}" type="pres">
      <dgm:prSet presAssocID="{44C77E41-178F-42AD-9120-2FC65A49A264}" presName="hierRoot2" presStyleCnt="0">
        <dgm:presLayoutVars>
          <dgm:hierBranch/>
        </dgm:presLayoutVars>
      </dgm:prSet>
      <dgm:spPr/>
    </dgm:pt>
    <dgm:pt modelId="{80EF7D94-999E-4C73-BCCA-8D0A835E09AA}" type="pres">
      <dgm:prSet presAssocID="{44C77E41-178F-42AD-9120-2FC65A49A264}" presName="rootComposite" presStyleCnt="0"/>
      <dgm:spPr/>
    </dgm:pt>
    <dgm:pt modelId="{E53C3162-123D-44A5-81C6-A037C363199A}" type="pres">
      <dgm:prSet presAssocID="{44C77E41-178F-42AD-9120-2FC65A49A264}" presName="rootText" presStyleLbl="node2" presStyleIdx="1" presStyleCnt="5">
        <dgm:presLayoutVars>
          <dgm:chPref val="3"/>
        </dgm:presLayoutVars>
      </dgm:prSet>
      <dgm:spPr/>
    </dgm:pt>
    <dgm:pt modelId="{388E98C1-BA61-4922-B7FE-0E71324138B5}" type="pres">
      <dgm:prSet presAssocID="{44C77E41-178F-42AD-9120-2FC65A49A264}" presName="rootConnector" presStyleLbl="node2" presStyleIdx="1" presStyleCnt="5"/>
      <dgm:spPr/>
    </dgm:pt>
    <dgm:pt modelId="{21BB9565-EB5F-4015-AD7E-B34AD6F1897D}" type="pres">
      <dgm:prSet presAssocID="{44C77E41-178F-42AD-9120-2FC65A49A264}" presName="hierChild4" presStyleCnt="0"/>
      <dgm:spPr/>
    </dgm:pt>
    <dgm:pt modelId="{E8B3DBA1-1E22-45E5-865B-63259BC4229C}" type="pres">
      <dgm:prSet presAssocID="{44C77E41-178F-42AD-9120-2FC65A49A264}" presName="hierChild5" presStyleCnt="0"/>
      <dgm:spPr/>
    </dgm:pt>
    <dgm:pt modelId="{708F2B58-7D7F-4E64-9FA5-66B67811F134}" type="pres">
      <dgm:prSet presAssocID="{7119DCB5-C119-4C71-B9C4-C93E43CFBF62}" presName="Name35" presStyleLbl="parChTrans1D2" presStyleIdx="2" presStyleCnt="5"/>
      <dgm:spPr/>
    </dgm:pt>
    <dgm:pt modelId="{99725801-9A8F-4813-99BC-29357D240D79}" type="pres">
      <dgm:prSet presAssocID="{6EAD9FAA-A507-4B8A-8680-FABA9A733D3E}" presName="hierRoot2" presStyleCnt="0">
        <dgm:presLayoutVars>
          <dgm:hierBranch/>
        </dgm:presLayoutVars>
      </dgm:prSet>
      <dgm:spPr/>
    </dgm:pt>
    <dgm:pt modelId="{90DCCFC9-1FE3-4347-B29C-4E2BC3B8EFA0}" type="pres">
      <dgm:prSet presAssocID="{6EAD9FAA-A507-4B8A-8680-FABA9A733D3E}" presName="rootComposite" presStyleCnt="0"/>
      <dgm:spPr/>
    </dgm:pt>
    <dgm:pt modelId="{01497F48-7D61-4DC7-9DF5-D920A899EE3E}" type="pres">
      <dgm:prSet presAssocID="{6EAD9FAA-A507-4B8A-8680-FABA9A733D3E}" presName="rootText" presStyleLbl="node2" presStyleIdx="2" presStyleCnt="5">
        <dgm:presLayoutVars>
          <dgm:chPref val="3"/>
        </dgm:presLayoutVars>
      </dgm:prSet>
      <dgm:spPr/>
    </dgm:pt>
    <dgm:pt modelId="{3A73DF1F-960D-4C14-8344-6D3F33E8C401}" type="pres">
      <dgm:prSet presAssocID="{6EAD9FAA-A507-4B8A-8680-FABA9A733D3E}" presName="rootConnector" presStyleLbl="node2" presStyleIdx="2" presStyleCnt="5"/>
      <dgm:spPr/>
    </dgm:pt>
    <dgm:pt modelId="{C87EF41E-7A70-45C7-9C39-B3D567F8F9E7}" type="pres">
      <dgm:prSet presAssocID="{6EAD9FAA-A507-4B8A-8680-FABA9A733D3E}" presName="hierChild4" presStyleCnt="0"/>
      <dgm:spPr/>
    </dgm:pt>
    <dgm:pt modelId="{A2A8542B-01E9-42F8-ADE4-A357E4BFB153}" type="pres">
      <dgm:prSet presAssocID="{6EAD9FAA-A507-4B8A-8680-FABA9A733D3E}" presName="hierChild5" presStyleCnt="0"/>
      <dgm:spPr/>
    </dgm:pt>
    <dgm:pt modelId="{359FA1AB-B795-4822-A7E3-BBFEB85CE748}" type="pres">
      <dgm:prSet presAssocID="{49A68607-81C6-4EA0-A13B-E1CB3F480788}" presName="Name35" presStyleLbl="parChTrans1D2" presStyleIdx="3" presStyleCnt="5"/>
      <dgm:spPr/>
    </dgm:pt>
    <dgm:pt modelId="{7906D0B3-7814-4718-AF4A-1E277D78F270}" type="pres">
      <dgm:prSet presAssocID="{D6834C18-0AB1-4526-9F05-EBD2C82DF8AF}" presName="hierRoot2" presStyleCnt="0">
        <dgm:presLayoutVars>
          <dgm:hierBranch/>
        </dgm:presLayoutVars>
      </dgm:prSet>
      <dgm:spPr/>
    </dgm:pt>
    <dgm:pt modelId="{2B56EC88-E292-4366-9D98-F2BA291AD9B9}" type="pres">
      <dgm:prSet presAssocID="{D6834C18-0AB1-4526-9F05-EBD2C82DF8AF}" presName="rootComposite" presStyleCnt="0"/>
      <dgm:spPr/>
    </dgm:pt>
    <dgm:pt modelId="{55F256CA-D1F5-460B-8EC0-4C5CDFF37779}" type="pres">
      <dgm:prSet presAssocID="{D6834C18-0AB1-4526-9F05-EBD2C82DF8AF}" presName="rootText" presStyleLbl="node2" presStyleIdx="3" presStyleCnt="5">
        <dgm:presLayoutVars>
          <dgm:chPref val="3"/>
        </dgm:presLayoutVars>
      </dgm:prSet>
      <dgm:spPr/>
    </dgm:pt>
    <dgm:pt modelId="{5A5F39EF-4044-4F7F-B708-6424F7C032C3}" type="pres">
      <dgm:prSet presAssocID="{D6834C18-0AB1-4526-9F05-EBD2C82DF8AF}" presName="rootConnector" presStyleLbl="node2" presStyleIdx="3" presStyleCnt="5"/>
      <dgm:spPr/>
    </dgm:pt>
    <dgm:pt modelId="{EA68C022-32C1-469D-B8ED-69CAFEB7B8BF}" type="pres">
      <dgm:prSet presAssocID="{D6834C18-0AB1-4526-9F05-EBD2C82DF8AF}" presName="hierChild4" presStyleCnt="0"/>
      <dgm:spPr/>
    </dgm:pt>
    <dgm:pt modelId="{DF659CCA-BF75-4F6C-9FBD-80AECE79DB4B}" type="pres">
      <dgm:prSet presAssocID="{D6834C18-0AB1-4526-9F05-EBD2C82DF8AF}" presName="hierChild5" presStyleCnt="0"/>
      <dgm:spPr/>
    </dgm:pt>
    <dgm:pt modelId="{1387255A-AD39-4F3A-8389-B8562B5F66D0}" type="pres">
      <dgm:prSet presAssocID="{34292160-1443-4E51-A944-57F13D9BC3CD}" presName="Name35" presStyleLbl="parChTrans1D2" presStyleIdx="4" presStyleCnt="5"/>
      <dgm:spPr/>
    </dgm:pt>
    <dgm:pt modelId="{0EB6B483-539F-45EB-93A1-6C38AA0D830A}" type="pres">
      <dgm:prSet presAssocID="{622124B3-1E8F-49F8-9156-EA9D2C9DD250}" presName="hierRoot2" presStyleCnt="0">
        <dgm:presLayoutVars>
          <dgm:hierBranch/>
        </dgm:presLayoutVars>
      </dgm:prSet>
      <dgm:spPr/>
    </dgm:pt>
    <dgm:pt modelId="{D2740346-7B19-4125-897C-6BDAF2484359}" type="pres">
      <dgm:prSet presAssocID="{622124B3-1E8F-49F8-9156-EA9D2C9DD250}" presName="rootComposite" presStyleCnt="0"/>
      <dgm:spPr/>
    </dgm:pt>
    <dgm:pt modelId="{2A9841C2-F405-4933-9B86-44996C16A186}" type="pres">
      <dgm:prSet presAssocID="{622124B3-1E8F-49F8-9156-EA9D2C9DD250}" presName="rootText" presStyleLbl="node2" presStyleIdx="4" presStyleCnt="5">
        <dgm:presLayoutVars>
          <dgm:chPref val="3"/>
        </dgm:presLayoutVars>
      </dgm:prSet>
      <dgm:spPr/>
    </dgm:pt>
    <dgm:pt modelId="{4CC78235-C9A5-4679-8379-5F0796D27055}" type="pres">
      <dgm:prSet presAssocID="{622124B3-1E8F-49F8-9156-EA9D2C9DD250}" presName="rootConnector" presStyleLbl="node2" presStyleIdx="4" presStyleCnt="5"/>
      <dgm:spPr/>
    </dgm:pt>
    <dgm:pt modelId="{49FF4D0C-8FA8-4AF4-AB2D-399E7A3137A8}" type="pres">
      <dgm:prSet presAssocID="{622124B3-1E8F-49F8-9156-EA9D2C9DD250}" presName="hierChild4" presStyleCnt="0"/>
      <dgm:spPr/>
    </dgm:pt>
    <dgm:pt modelId="{46B7C752-0885-4E61-BC79-C256A0B05A0B}" type="pres">
      <dgm:prSet presAssocID="{622124B3-1E8F-49F8-9156-EA9D2C9DD250}" presName="hierChild5" presStyleCnt="0"/>
      <dgm:spPr/>
    </dgm:pt>
    <dgm:pt modelId="{403F4F7A-96A3-4836-BB9A-4276F2C7F3D7}" type="pres">
      <dgm:prSet presAssocID="{06B1EFD0-CC01-4755-81C7-7DA0F194B9FA}" presName="hierChild3" presStyleCnt="0"/>
      <dgm:spPr/>
    </dgm:pt>
  </dgm:ptLst>
  <dgm:cxnLst>
    <dgm:cxn modelId="{E5249215-E6D0-44AC-AD55-67AD139B421A}" srcId="{4850AA46-89FE-4DFB-9796-3D57F365EACC}" destId="{06B1EFD0-CC01-4755-81C7-7DA0F194B9FA}" srcOrd="0" destOrd="0" parTransId="{A970F566-E344-4B1A-93A4-40967B72B965}" sibTransId="{A6CC4B0C-A841-4CCC-938E-8258A5966B3E}"/>
    <dgm:cxn modelId="{FC876619-D5E1-4AF6-87F5-A081E0385833}" type="presOf" srcId="{49A68607-81C6-4EA0-A13B-E1CB3F480788}" destId="{359FA1AB-B795-4822-A7E3-BBFEB85CE748}" srcOrd="0" destOrd="0" presId="urn:microsoft.com/office/officeart/2005/8/layout/orgChart1"/>
    <dgm:cxn modelId="{4704F81B-71A7-4CB8-9CC3-01069DE38CD8}" type="presOf" srcId="{6A008506-8B4E-4D32-900B-F985937EE4DB}" destId="{6B2702C8-C7B7-4BF2-826D-39CDBB90C0FA}" srcOrd="0" destOrd="0" presId="urn:microsoft.com/office/officeart/2005/8/layout/orgChart1"/>
    <dgm:cxn modelId="{C2642020-B8DD-4A1C-B236-8D0980C314DB}" type="presOf" srcId="{6EAD9FAA-A507-4B8A-8680-FABA9A733D3E}" destId="{3A73DF1F-960D-4C14-8344-6D3F33E8C401}" srcOrd="1" destOrd="0" presId="urn:microsoft.com/office/officeart/2005/8/layout/orgChart1"/>
    <dgm:cxn modelId="{8D2F4B4F-A9D7-4F3B-86A4-5F8566B44697}" type="presOf" srcId="{D6834C18-0AB1-4526-9F05-EBD2C82DF8AF}" destId="{5A5F39EF-4044-4F7F-B708-6424F7C032C3}" srcOrd="1" destOrd="0" presId="urn:microsoft.com/office/officeart/2005/8/layout/orgChart1"/>
    <dgm:cxn modelId="{040CF254-03A3-42B3-9E4B-F8E281B98DC2}" type="presOf" srcId="{44C77E41-178F-42AD-9120-2FC65A49A264}" destId="{388E98C1-BA61-4922-B7FE-0E71324138B5}" srcOrd="1" destOrd="0" presId="urn:microsoft.com/office/officeart/2005/8/layout/orgChart1"/>
    <dgm:cxn modelId="{6CF5F175-2D50-4D66-B3A6-FCBD42FA5DA5}" srcId="{06B1EFD0-CC01-4755-81C7-7DA0F194B9FA}" destId="{44C77E41-178F-42AD-9120-2FC65A49A264}" srcOrd="1" destOrd="0" parTransId="{C9D1B631-F330-4740-88F0-DA698160FA5D}" sibTransId="{E054EDBC-5A24-4CED-BBC4-4A0158B76DEF}"/>
    <dgm:cxn modelId="{22F40977-0202-42AD-88DB-1BBA2ACE198D}" type="presOf" srcId="{34292160-1443-4E51-A944-57F13D9BC3CD}" destId="{1387255A-AD39-4F3A-8389-B8562B5F66D0}" srcOrd="0" destOrd="0" presId="urn:microsoft.com/office/officeart/2005/8/layout/orgChart1"/>
    <dgm:cxn modelId="{6A6C6E82-BD14-43CE-BF5E-1DD610795277}" type="presOf" srcId="{06B1EFD0-CC01-4755-81C7-7DA0F194B9FA}" destId="{19820836-95A8-459E-A90C-3878782AEDAD}" srcOrd="1" destOrd="0" presId="urn:microsoft.com/office/officeart/2005/8/layout/orgChart1"/>
    <dgm:cxn modelId="{31501585-0C22-4834-ACFD-675D8EB47095}" type="presOf" srcId="{6EAD9FAA-A507-4B8A-8680-FABA9A733D3E}" destId="{01497F48-7D61-4DC7-9DF5-D920A899EE3E}" srcOrd="0" destOrd="0" presId="urn:microsoft.com/office/officeart/2005/8/layout/orgChart1"/>
    <dgm:cxn modelId="{67D66685-4E2F-4C10-81C0-8B4EFAE56833}" type="presOf" srcId="{622124B3-1E8F-49F8-9156-EA9D2C9DD250}" destId="{2A9841C2-F405-4933-9B86-44996C16A186}" srcOrd="0" destOrd="0" presId="urn:microsoft.com/office/officeart/2005/8/layout/orgChart1"/>
    <dgm:cxn modelId="{86506288-ED77-4A55-8FA8-6B7B07882D70}" srcId="{06B1EFD0-CC01-4755-81C7-7DA0F194B9FA}" destId="{622124B3-1E8F-49F8-9156-EA9D2C9DD250}" srcOrd="4" destOrd="0" parTransId="{34292160-1443-4E51-A944-57F13D9BC3CD}" sibTransId="{7C8DD02E-9CBE-47E1-BE24-77599184F24F}"/>
    <dgm:cxn modelId="{2CFB7999-5FB7-44DB-B6A3-8C3015A60058}" type="presOf" srcId="{C9D1B631-F330-4740-88F0-DA698160FA5D}" destId="{78063CE1-6554-4BB3-92B9-53BFB1F1B360}" srcOrd="0" destOrd="0" presId="urn:microsoft.com/office/officeart/2005/8/layout/orgChart1"/>
    <dgm:cxn modelId="{39A4C59A-6A7C-4FF8-A450-D906CCF11397}" type="presOf" srcId="{7119DCB5-C119-4C71-B9C4-C93E43CFBF62}" destId="{708F2B58-7D7F-4E64-9FA5-66B67811F134}" srcOrd="0" destOrd="0" presId="urn:microsoft.com/office/officeart/2005/8/layout/orgChart1"/>
    <dgm:cxn modelId="{3F9E5F9C-7FC9-4047-AD57-98F1254EE471}" type="presOf" srcId="{06B1EFD0-CC01-4755-81C7-7DA0F194B9FA}" destId="{EA93014B-A152-4B79-A2C5-246C52EC3F11}" srcOrd="0" destOrd="0" presId="urn:microsoft.com/office/officeart/2005/8/layout/orgChart1"/>
    <dgm:cxn modelId="{9036169F-64AB-4E18-8222-5F5162568143}" type="presOf" srcId="{6A008506-8B4E-4D32-900B-F985937EE4DB}" destId="{0CD01CB1-F033-43CC-9E62-94E14F74319E}" srcOrd="1" destOrd="0" presId="urn:microsoft.com/office/officeart/2005/8/layout/orgChart1"/>
    <dgm:cxn modelId="{FA5C6EAE-5353-4C5A-BFC8-A8C60D0F146D}" type="presOf" srcId="{44C77E41-178F-42AD-9120-2FC65A49A264}" destId="{E53C3162-123D-44A5-81C6-A037C363199A}" srcOrd="0" destOrd="0" presId="urn:microsoft.com/office/officeart/2005/8/layout/orgChart1"/>
    <dgm:cxn modelId="{099EBFB1-D14A-474B-89A0-03F86E93DD11}" srcId="{06B1EFD0-CC01-4755-81C7-7DA0F194B9FA}" destId="{6EAD9FAA-A507-4B8A-8680-FABA9A733D3E}" srcOrd="2" destOrd="0" parTransId="{7119DCB5-C119-4C71-B9C4-C93E43CFBF62}" sibTransId="{A78C8E9E-0B92-42F3-920B-851B8E58369C}"/>
    <dgm:cxn modelId="{115534BE-88B5-4A8F-99DE-18EE4A61C7F6}" type="presOf" srcId="{D6834C18-0AB1-4526-9F05-EBD2C82DF8AF}" destId="{55F256CA-D1F5-460B-8EC0-4C5CDFF37779}" srcOrd="0" destOrd="0" presId="urn:microsoft.com/office/officeart/2005/8/layout/orgChart1"/>
    <dgm:cxn modelId="{171F19CA-7A87-4AB1-B05C-CE8EA2C4AECD}" srcId="{06B1EFD0-CC01-4755-81C7-7DA0F194B9FA}" destId="{6A008506-8B4E-4D32-900B-F985937EE4DB}" srcOrd="0" destOrd="0" parTransId="{629759C4-EB8B-4808-8DDF-81389C9469E6}" sibTransId="{AB574A04-9BC5-4CD9-B700-EAEB011E37AB}"/>
    <dgm:cxn modelId="{45BF51E4-4503-4EB0-8C41-8F08296EB4D5}" type="presOf" srcId="{622124B3-1E8F-49F8-9156-EA9D2C9DD250}" destId="{4CC78235-C9A5-4679-8379-5F0796D27055}" srcOrd="1" destOrd="0" presId="urn:microsoft.com/office/officeart/2005/8/layout/orgChart1"/>
    <dgm:cxn modelId="{B1094BF0-6C6A-4C67-A449-CBBFB480E705}" type="presOf" srcId="{4850AA46-89FE-4DFB-9796-3D57F365EACC}" destId="{07D416BF-D181-4312-BA05-96C87A68E931}" srcOrd="0" destOrd="0" presId="urn:microsoft.com/office/officeart/2005/8/layout/orgChart1"/>
    <dgm:cxn modelId="{6AC017F2-95A3-4825-8B59-09DD446AD8CD}" type="presOf" srcId="{629759C4-EB8B-4808-8DDF-81389C9469E6}" destId="{D3CD34B4-470D-4840-A3E0-74A02AF98CEE}" srcOrd="0" destOrd="0" presId="urn:microsoft.com/office/officeart/2005/8/layout/orgChart1"/>
    <dgm:cxn modelId="{6DA445F6-0A86-4EDF-852C-719AB5DE855B}" srcId="{06B1EFD0-CC01-4755-81C7-7DA0F194B9FA}" destId="{D6834C18-0AB1-4526-9F05-EBD2C82DF8AF}" srcOrd="3" destOrd="0" parTransId="{49A68607-81C6-4EA0-A13B-E1CB3F480788}" sibTransId="{A4E91930-CEF8-46A0-828C-A227053434ED}"/>
    <dgm:cxn modelId="{2E53405C-6452-4167-85E9-436C2FECCA2B}" type="presParOf" srcId="{07D416BF-D181-4312-BA05-96C87A68E931}" destId="{28528DFD-9026-4859-9F1A-A34A26C11B80}" srcOrd="0" destOrd="0" presId="urn:microsoft.com/office/officeart/2005/8/layout/orgChart1"/>
    <dgm:cxn modelId="{0FAA3097-B50F-4D04-B4B0-8C69271C9310}" type="presParOf" srcId="{28528DFD-9026-4859-9F1A-A34A26C11B80}" destId="{6E6286F5-2AF5-4592-91E0-85D488C9EA63}" srcOrd="0" destOrd="0" presId="urn:microsoft.com/office/officeart/2005/8/layout/orgChart1"/>
    <dgm:cxn modelId="{417FD1A3-E151-456E-9D8F-0F407F0A0978}" type="presParOf" srcId="{6E6286F5-2AF5-4592-91E0-85D488C9EA63}" destId="{EA93014B-A152-4B79-A2C5-246C52EC3F11}" srcOrd="0" destOrd="0" presId="urn:microsoft.com/office/officeart/2005/8/layout/orgChart1"/>
    <dgm:cxn modelId="{39E63671-6421-4EE1-86A7-2BD72E32A017}" type="presParOf" srcId="{6E6286F5-2AF5-4592-91E0-85D488C9EA63}" destId="{19820836-95A8-459E-A90C-3878782AEDAD}" srcOrd="1" destOrd="0" presId="urn:microsoft.com/office/officeart/2005/8/layout/orgChart1"/>
    <dgm:cxn modelId="{2841F5DB-0F77-409B-AE9C-4297C367B86E}" type="presParOf" srcId="{28528DFD-9026-4859-9F1A-A34A26C11B80}" destId="{B03746A0-0443-4A91-B27F-8D8CF0CE5C0E}" srcOrd="1" destOrd="0" presId="urn:microsoft.com/office/officeart/2005/8/layout/orgChart1"/>
    <dgm:cxn modelId="{2B47D6DC-13EC-418B-8F8B-D941C7048079}" type="presParOf" srcId="{B03746A0-0443-4A91-B27F-8D8CF0CE5C0E}" destId="{D3CD34B4-470D-4840-A3E0-74A02AF98CEE}" srcOrd="0" destOrd="0" presId="urn:microsoft.com/office/officeart/2005/8/layout/orgChart1"/>
    <dgm:cxn modelId="{86990E74-18D6-4576-A8C6-75DB3045AC0F}" type="presParOf" srcId="{B03746A0-0443-4A91-B27F-8D8CF0CE5C0E}" destId="{89B5D617-CA11-4F47-86B2-43BEAF3496FE}" srcOrd="1" destOrd="0" presId="urn:microsoft.com/office/officeart/2005/8/layout/orgChart1"/>
    <dgm:cxn modelId="{0D50E128-5331-4583-A5FF-961864EE72C9}" type="presParOf" srcId="{89B5D617-CA11-4F47-86B2-43BEAF3496FE}" destId="{F66E4264-2C75-4E7E-99C5-A014B906981C}" srcOrd="0" destOrd="0" presId="urn:microsoft.com/office/officeart/2005/8/layout/orgChart1"/>
    <dgm:cxn modelId="{ADB7E30C-EA16-4FC5-A7FC-C4FBB5691560}" type="presParOf" srcId="{F66E4264-2C75-4E7E-99C5-A014B906981C}" destId="{6B2702C8-C7B7-4BF2-826D-39CDBB90C0FA}" srcOrd="0" destOrd="0" presId="urn:microsoft.com/office/officeart/2005/8/layout/orgChart1"/>
    <dgm:cxn modelId="{F77E29F1-5728-4B5B-97BD-A81A6EAFE12D}" type="presParOf" srcId="{F66E4264-2C75-4E7E-99C5-A014B906981C}" destId="{0CD01CB1-F033-43CC-9E62-94E14F74319E}" srcOrd="1" destOrd="0" presId="urn:microsoft.com/office/officeart/2005/8/layout/orgChart1"/>
    <dgm:cxn modelId="{42A192E8-9D0C-4010-A9C1-42CE04571D74}" type="presParOf" srcId="{89B5D617-CA11-4F47-86B2-43BEAF3496FE}" destId="{26019F69-9453-482E-9312-FA42D1A51B16}" srcOrd="1" destOrd="0" presId="urn:microsoft.com/office/officeart/2005/8/layout/orgChart1"/>
    <dgm:cxn modelId="{E1F73AF2-AA57-4875-AE29-D075ACDAD01F}" type="presParOf" srcId="{89B5D617-CA11-4F47-86B2-43BEAF3496FE}" destId="{BAD15931-7A31-4B05-99CA-77841B497167}" srcOrd="2" destOrd="0" presId="urn:microsoft.com/office/officeart/2005/8/layout/orgChart1"/>
    <dgm:cxn modelId="{A3647790-7493-4A7F-8A70-DAB2F5D6A4E5}" type="presParOf" srcId="{B03746A0-0443-4A91-B27F-8D8CF0CE5C0E}" destId="{78063CE1-6554-4BB3-92B9-53BFB1F1B360}" srcOrd="2" destOrd="0" presId="urn:microsoft.com/office/officeart/2005/8/layout/orgChart1"/>
    <dgm:cxn modelId="{39F727E9-AD23-4A85-A18B-74BEE0384169}" type="presParOf" srcId="{B03746A0-0443-4A91-B27F-8D8CF0CE5C0E}" destId="{CA68726F-56D3-4F98-BCEC-7560614EB4C4}" srcOrd="3" destOrd="0" presId="urn:microsoft.com/office/officeart/2005/8/layout/orgChart1"/>
    <dgm:cxn modelId="{45DD0E96-3EB6-4365-ABBD-E86CC06F6838}" type="presParOf" srcId="{CA68726F-56D3-4F98-BCEC-7560614EB4C4}" destId="{80EF7D94-999E-4C73-BCCA-8D0A835E09AA}" srcOrd="0" destOrd="0" presId="urn:microsoft.com/office/officeart/2005/8/layout/orgChart1"/>
    <dgm:cxn modelId="{5BE386E1-14A5-4163-BB32-8416B4F9B5DD}" type="presParOf" srcId="{80EF7D94-999E-4C73-BCCA-8D0A835E09AA}" destId="{E53C3162-123D-44A5-81C6-A037C363199A}" srcOrd="0" destOrd="0" presId="urn:microsoft.com/office/officeart/2005/8/layout/orgChart1"/>
    <dgm:cxn modelId="{0E48361C-4428-4A7D-ABAA-9F6E8BF4EA65}" type="presParOf" srcId="{80EF7D94-999E-4C73-BCCA-8D0A835E09AA}" destId="{388E98C1-BA61-4922-B7FE-0E71324138B5}" srcOrd="1" destOrd="0" presId="urn:microsoft.com/office/officeart/2005/8/layout/orgChart1"/>
    <dgm:cxn modelId="{AC516D52-A877-4809-9123-E472CFF13628}" type="presParOf" srcId="{CA68726F-56D3-4F98-BCEC-7560614EB4C4}" destId="{21BB9565-EB5F-4015-AD7E-B34AD6F1897D}" srcOrd="1" destOrd="0" presId="urn:microsoft.com/office/officeart/2005/8/layout/orgChart1"/>
    <dgm:cxn modelId="{733DC3E0-A0F6-49E1-B6EC-57C9D73E4EAC}" type="presParOf" srcId="{CA68726F-56D3-4F98-BCEC-7560614EB4C4}" destId="{E8B3DBA1-1E22-45E5-865B-63259BC4229C}" srcOrd="2" destOrd="0" presId="urn:microsoft.com/office/officeart/2005/8/layout/orgChart1"/>
    <dgm:cxn modelId="{144BD499-270A-4B0F-97AF-B064BE6B7207}" type="presParOf" srcId="{B03746A0-0443-4A91-B27F-8D8CF0CE5C0E}" destId="{708F2B58-7D7F-4E64-9FA5-66B67811F134}" srcOrd="4" destOrd="0" presId="urn:microsoft.com/office/officeart/2005/8/layout/orgChart1"/>
    <dgm:cxn modelId="{AC0F476A-C824-41DE-A53C-A685D1852196}" type="presParOf" srcId="{B03746A0-0443-4A91-B27F-8D8CF0CE5C0E}" destId="{99725801-9A8F-4813-99BC-29357D240D79}" srcOrd="5" destOrd="0" presId="urn:microsoft.com/office/officeart/2005/8/layout/orgChart1"/>
    <dgm:cxn modelId="{2C63E59B-A25D-452C-A628-397C0C6B8610}" type="presParOf" srcId="{99725801-9A8F-4813-99BC-29357D240D79}" destId="{90DCCFC9-1FE3-4347-B29C-4E2BC3B8EFA0}" srcOrd="0" destOrd="0" presId="urn:microsoft.com/office/officeart/2005/8/layout/orgChart1"/>
    <dgm:cxn modelId="{90EA6377-4240-4A44-A67A-5D7373749F4E}" type="presParOf" srcId="{90DCCFC9-1FE3-4347-B29C-4E2BC3B8EFA0}" destId="{01497F48-7D61-4DC7-9DF5-D920A899EE3E}" srcOrd="0" destOrd="0" presId="urn:microsoft.com/office/officeart/2005/8/layout/orgChart1"/>
    <dgm:cxn modelId="{21679AA2-CE1F-4B6F-8B58-40581A8D4555}" type="presParOf" srcId="{90DCCFC9-1FE3-4347-B29C-4E2BC3B8EFA0}" destId="{3A73DF1F-960D-4C14-8344-6D3F33E8C401}" srcOrd="1" destOrd="0" presId="urn:microsoft.com/office/officeart/2005/8/layout/orgChart1"/>
    <dgm:cxn modelId="{620C39D7-41C2-4C8E-8150-0588E2E869AE}" type="presParOf" srcId="{99725801-9A8F-4813-99BC-29357D240D79}" destId="{C87EF41E-7A70-45C7-9C39-B3D567F8F9E7}" srcOrd="1" destOrd="0" presId="urn:microsoft.com/office/officeart/2005/8/layout/orgChart1"/>
    <dgm:cxn modelId="{9354FFF4-8F9A-4DC5-B53D-213B62A31A7B}" type="presParOf" srcId="{99725801-9A8F-4813-99BC-29357D240D79}" destId="{A2A8542B-01E9-42F8-ADE4-A357E4BFB153}" srcOrd="2" destOrd="0" presId="urn:microsoft.com/office/officeart/2005/8/layout/orgChart1"/>
    <dgm:cxn modelId="{20A357BD-58A3-48BB-B84B-0782273DCA31}" type="presParOf" srcId="{B03746A0-0443-4A91-B27F-8D8CF0CE5C0E}" destId="{359FA1AB-B795-4822-A7E3-BBFEB85CE748}" srcOrd="6" destOrd="0" presId="urn:microsoft.com/office/officeart/2005/8/layout/orgChart1"/>
    <dgm:cxn modelId="{8CE9955B-59EB-4FB3-A7DA-7CAC6A534451}" type="presParOf" srcId="{B03746A0-0443-4A91-B27F-8D8CF0CE5C0E}" destId="{7906D0B3-7814-4718-AF4A-1E277D78F270}" srcOrd="7" destOrd="0" presId="urn:microsoft.com/office/officeart/2005/8/layout/orgChart1"/>
    <dgm:cxn modelId="{DDF6A7B2-66C1-4869-92E2-298D8484548D}" type="presParOf" srcId="{7906D0B3-7814-4718-AF4A-1E277D78F270}" destId="{2B56EC88-E292-4366-9D98-F2BA291AD9B9}" srcOrd="0" destOrd="0" presId="urn:microsoft.com/office/officeart/2005/8/layout/orgChart1"/>
    <dgm:cxn modelId="{B5318343-E725-4D2F-9ADB-915C5335FF43}" type="presParOf" srcId="{2B56EC88-E292-4366-9D98-F2BA291AD9B9}" destId="{55F256CA-D1F5-460B-8EC0-4C5CDFF37779}" srcOrd="0" destOrd="0" presId="urn:microsoft.com/office/officeart/2005/8/layout/orgChart1"/>
    <dgm:cxn modelId="{201EE3A7-1D93-4BD9-A35E-A968D8E8F626}" type="presParOf" srcId="{2B56EC88-E292-4366-9D98-F2BA291AD9B9}" destId="{5A5F39EF-4044-4F7F-B708-6424F7C032C3}" srcOrd="1" destOrd="0" presId="urn:microsoft.com/office/officeart/2005/8/layout/orgChart1"/>
    <dgm:cxn modelId="{7F66162F-7A74-4E3D-A2E7-B602B26668ED}" type="presParOf" srcId="{7906D0B3-7814-4718-AF4A-1E277D78F270}" destId="{EA68C022-32C1-469D-B8ED-69CAFEB7B8BF}" srcOrd="1" destOrd="0" presId="urn:microsoft.com/office/officeart/2005/8/layout/orgChart1"/>
    <dgm:cxn modelId="{62851F01-7E01-4923-B0F6-199794FB0D77}" type="presParOf" srcId="{7906D0B3-7814-4718-AF4A-1E277D78F270}" destId="{DF659CCA-BF75-4F6C-9FBD-80AECE79DB4B}" srcOrd="2" destOrd="0" presId="urn:microsoft.com/office/officeart/2005/8/layout/orgChart1"/>
    <dgm:cxn modelId="{64AD74C1-2F15-4C5B-89FA-67A14D35BD07}" type="presParOf" srcId="{B03746A0-0443-4A91-B27F-8D8CF0CE5C0E}" destId="{1387255A-AD39-4F3A-8389-B8562B5F66D0}" srcOrd="8" destOrd="0" presId="urn:microsoft.com/office/officeart/2005/8/layout/orgChart1"/>
    <dgm:cxn modelId="{7AC4FEE3-5A70-4C7E-80A5-194CB5A78D14}" type="presParOf" srcId="{B03746A0-0443-4A91-B27F-8D8CF0CE5C0E}" destId="{0EB6B483-539F-45EB-93A1-6C38AA0D830A}" srcOrd="9" destOrd="0" presId="urn:microsoft.com/office/officeart/2005/8/layout/orgChart1"/>
    <dgm:cxn modelId="{2EA743BE-D872-4CE2-8432-DC244CFE159D}" type="presParOf" srcId="{0EB6B483-539F-45EB-93A1-6C38AA0D830A}" destId="{D2740346-7B19-4125-897C-6BDAF2484359}" srcOrd="0" destOrd="0" presId="urn:microsoft.com/office/officeart/2005/8/layout/orgChart1"/>
    <dgm:cxn modelId="{242D7584-AC3E-4F6C-BC14-FFD1557149AA}" type="presParOf" srcId="{D2740346-7B19-4125-897C-6BDAF2484359}" destId="{2A9841C2-F405-4933-9B86-44996C16A186}" srcOrd="0" destOrd="0" presId="urn:microsoft.com/office/officeart/2005/8/layout/orgChart1"/>
    <dgm:cxn modelId="{FCB06EB3-6C22-4AD8-882A-9127CDD50B12}" type="presParOf" srcId="{D2740346-7B19-4125-897C-6BDAF2484359}" destId="{4CC78235-C9A5-4679-8379-5F0796D27055}" srcOrd="1" destOrd="0" presId="urn:microsoft.com/office/officeart/2005/8/layout/orgChart1"/>
    <dgm:cxn modelId="{2A45495E-1DF5-4C48-8F47-7DE221862857}" type="presParOf" srcId="{0EB6B483-539F-45EB-93A1-6C38AA0D830A}" destId="{49FF4D0C-8FA8-4AF4-AB2D-399E7A3137A8}" srcOrd="1" destOrd="0" presId="urn:microsoft.com/office/officeart/2005/8/layout/orgChart1"/>
    <dgm:cxn modelId="{102D6AE1-F5F6-4759-8003-9FC5E6A9BB7E}" type="presParOf" srcId="{0EB6B483-539F-45EB-93A1-6C38AA0D830A}" destId="{46B7C752-0885-4E61-BC79-C256A0B05A0B}" srcOrd="2" destOrd="0" presId="urn:microsoft.com/office/officeart/2005/8/layout/orgChart1"/>
    <dgm:cxn modelId="{ABA449C2-A54B-426F-97D5-D6A4122285B9}" type="presParOf" srcId="{28528DFD-9026-4859-9F1A-A34A26C11B80}" destId="{403F4F7A-96A3-4836-BB9A-4276F2C7F3D7}"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87255A-AD39-4F3A-8389-B8562B5F66D0}">
      <dsp:nvSpPr>
        <dsp:cNvPr id="0" name=""/>
        <dsp:cNvSpPr/>
      </dsp:nvSpPr>
      <dsp:spPr>
        <a:xfrm>
          <a:off x="4284662" y="1645385"/>
          <a:ext cx="3550380" cy="308090"/>
        </a:xfrm>
        <a:custGeom>
          <a:avLst/>
          <a:gdLst/>
          <a:ahLst/>
          <a:cxnLst/>
          <a:rect l="0" t="0" r="0" b="0"/>
          <a:pathLst>
            <a:path>
              <a:moveTo>
                <a:pt x="0" y="0"/>
              </a:moveTo>
              <a:lnTo>
                <a:pt x="0" y="154045"/>
              </a:lnTo>
              <a:lnTo>
                <a:pt x="3550380" y="154045"/>
              </a:lnTo>
              <a:lnTo>
                <a:pt x="3550380" y="30809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9FA1AB-B795-4822-A7E3-BBFEB85CE748}">
      <dsp:nvSpPr>
        <dsp:cNvPr id="0" name=""/>
        <dsp:cNvSpPr/>
      </dsp:nvSpPr>
      <dsp:spPr>
        <a:xfrm>
          <a:off x="4284662" y="1645385"/>
          <a:ext cx="1775190" cy="308090"/>
        </a:xfrm>
        <a:custGeom>
          <a:avLst/>
          <a:gdLst/>
          <a:ahLst/>
          <a:cxnLst/>
          <a:rect l="0" t="0" r="0" b="0"/>
          <a:pathLst>
            <a:path>
              <a:moveTo>
                <a:pt x="0" y="0"/>
              </a:moveTo>
              <a:lnTo>
                <a:pt x="0" y="154045"/>
              </a:lnTo>
              <a:lnTo>
                <a:pt x="1775190" y="154045"/>
              </a:lnTo>
              <a:lnTo>
                <a:pt x="1775190" y="30809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8F2B58-7D7F-4E64-9FA5-66B67811F134}">
      <dsp:nvSpPr>
        <dsp:cNvPr id="0" name=""/>
        <dsp:cNvSpPr/>
      </dsp:nvSpPr>
      <dsp:spPr>
        <a:xfrm>
          <a:off x="4238942" y="1645385"/>
          <a:ext cx="91440" cy="308090"/>
        </a:xfrm>
        <a:custGeom>
          <a:avLst/>
          <a:gdLst/>
          <a:ahLst/>
          <a:cxnLst/>
          <a:rect l="0" t="0" r="0" b="0"/>
          <a:pathLst>
            <a:path>
              <a:moveTo>
                <a:pt x="45720" y="0"/>
              </a:moveTo>
              <a:lnTo>
                <a:pt x="45720" y="30809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063CE1-6554-4BB3-92B9-53BFB1F1B360}">
      <dsp:nvSpPr>
        <dsp:cNvPr id="0" name=""/>
        <dsp:cNvSpPr/>
      </dsp:nvSpPr>
      <dsp:spPr>
        <a:xfrm>
          <a:off x="2509472" y="1645385"/>
          <a:ext cx="1775190" cy="308090"/>
        </a:xfrm>
        <a:custGeom>
          <a:avLst/>
          <a:gdLst/>
          <a:ahLst/>
          <a:cxnLst/>
          <a:rect l="0" t="0" r="0" b="0"/>
          <a:pathLst>
            <a:path>
              <a:moveTo>
                <a:pt x="1775190" y="0"/>
              </a:moveTo>
              <a:lnTo>
                <a:pt x="1775190" y="154045"/>
              </a:lnTo>
              <a:lnTo>
                <a:pt x="0" y="154045"/>
              </a:lnTo>
              <a:lnTo>
                <a:pt x="0" y="30809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CD34B4-470D-4840-A3E0-74A02AF98CEE}">
      <dsp:nvSpPr>
        <dsp:cNvPr id="0" name=""/>
        <dsp:cNvSpPr/>
      </dsp:nvSpPr>
      <dsp:spPr>
        <a:xfrm>
          <a:off x="734281" y="1645385"/>
          <a:ext cx="3550380" cy="308090"/>
        </a:xfrm>
        <a:custGeom>
          <a:avLst/>
          <a:gdLst/>
          <a:ahLst/>
          <a:cxnLst/>
          <a:rect l="0" t="0" r="0" b="0"/>
          <a:pathLst>
            <a:path>
              <a:moveTo>
                <a:pt x="3550380" y="0"/>
              </a:moveTo>
              <a:lnTo>
                <a:pt x="3550380" y="154045"/>
              </a:lnTo>
              <a:lnTo>
                <a:pt x="0" y="154045"/>
              </a:lnTo>
              <a:lnTo>
                <a:pt x="0" y="30809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93014B-A152-4B79-A2C5-246C52EC3F11}">
      <dsp:nvSpPr>
        <dsp:cNvPr id="0" name=""/>
        <dsp:cNvSpPr/>
      </dsp:nvSpPr>
      <dsp:spPr>
        <a:xfrm>
          <a:off x="3551112" y="911835"/>
          <a:ext cx="1467099" cy="73354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300" b="1" i="0" u="none" strike="noStrike" kern="1200" cap="none" normalizeH="0" baseline="0" dirty="0">
              <a:ln>
                <a:noFill/>
              </a:ln>
              <a:solidFill>
                <a:srgbClr val="FF0000"/>
              </a:solidFill>
              <a:effectLst/>
              <a:latin typeface="Comic Sans MS" pitchFamily="66" charset="0"/>
              <a:cs typeface="Arial" charset="0"/>
            </a:rPr>
            <a:t>Druhy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300" b="1" i="0" u="none" strike="noStrike" kern="1200" cap="none" normalizeH="0" baseline="0" dirty="0">
              <a:ln>
                <a:noFill/>
              </a:ln>
              <a:solidFill>
                <a:srgbClr val="FF0000"/>
              </a:solidFill>
              <a:effectLst/>
              <a:latin typeface="Comic Sans MS" pitchFamily="66" charset="0"/>
              <a:cs typeface="Arial" charset="0"/>
            </a:rPr>
            <a:t>psaných </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300" b="1" i="0" u="none" strike="noStrike" kern="1200" cap="none" normalizeH="0" baseline="0" dirty="0">
              <a:ln>
                <a:noFill/>
              </a:ln>
              <a:solidFill>
                <a:srgbClr val="FF0000"/>
              </a:solidFill>
              <a:effectLst/>
              <a:latin typeface="Comic Sans MS" pitchFamily="66" charset="0"/>
              <a:cs typeface="Arial" charset="0"/>
            </a:rPr>
            <a:t>publikací</a:t>
          </a:r>
        </a:p>
      </dsp:txBody>
      <dsp:txXfrm>
        <a:off x="3551112" y="911835"/>
        <a:ext cx="1467099" cy="733549"/>
      </dsp:txXfrm>
    </dsp:sp>
    <dsp:sp modelId="{6B2702C8-C7B7-4BF2-826D-39CDBB90C0FA}">
      <dsp:nvSpPr>
        <dsp:cNvPr id="0" name=""/>
        <dsp:cNvSpPr/>
      </dsp:nvSpPr>
      <dsp:spPr>
        <a:xfrm>
          <a:off x="732" y="1953476"/>
          <a:ext cx="1467099" cy="73354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300" b="0" i="0" u="none" strike="noStrike" kern="1200" cap="none" normalizeH="0" baseline="0" dirty="0">
              <a:ln>
                <a:noFill/>
              </a:ln>
              <a:solidFill>
                <a:schemeClr val="tx1"/>
              </a:solidFill>
              <a:effectLst/>
              <a:latin typeface="Comic Sans MS" pitchFamily="66" charset="0"/>
              <a:cs typeface="Arial" charset="0"/>
            </a:rPr>
            <a:t>Přehledový článek </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300" b="0" i="0" u="none" strike="noStrike" kern="1200" cap="none" normalizeH="0" baseline="0" dirty="0">
              <a:ln>
                <a:noFill/>
              </a:ln>
              <a:solidFill>
                <a:schemeClr val="tx1"/>
              </a:solidFill>
              <a:effectLst/>
              <a:latin typeface="Comic Sans MS" pitchFamily="66" charset="0"/>
              <a:cs typeface="Arial" charset="0"/>
            </a:rPr>
            <a:t>článek</a:t>
          </a:r>
        </a:p>
      </dsp:txBody>
      <dsp:txXfrm>
        <a:off x="732" y="1953476"/>
        <a:ext cx="1467099" cy="733549"/>
      </dsp:txXfrm>
    </dsp:sp>
    <dsp:sp modelId="{E53C3162-123D-44A5-81C6-A037C363199A}">
      <dsp:nvSpPr>
        <dsp:cNvPr id="0" name=""/>
        <dsp:cNvSpPr/>
      </dsp:nvSpPr>
      <dsp:spPr>
        <a:xfrm>
          <a:off x="1775922" y="1953476"/>
          <a:ext cx="1467099" cy="73354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300" b="0" i="0" u="none" strike="noStrike" kern="1200" cap="none" normalizeH="0" baseline="0" dirty="0">
              <a:ln>
                <a:noFill/>
              </a:ln>
              <a:solidFill>
                <a:schemeClr val="tx1"/>
              </a:solidFill>
              <a:effectLst/>
              <a:latin typeface="Comic Sans MS" pitchFamily="66" charset="0"/>
              <a:cs typeface="Arial" charset="0"/>
            </a:rPr>
            <a:t>Originální</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300" b="0" i="0" u="none" strike="noStrike" kern="1200" cap="none" normalizeH="0" baseline="0" dirty="0">
              <a:ln>
                <a:noFill/>
              </a:ln>
              <a:solidFill>
                <a:schemeClr val="tx1"/>
              </a:solidFill>
              <a:effectLst/>
              <a:latin typeface="Comic Sans MS" pitchFamily="66" charset="0"/>
              <a:cs typeface="Arial" charset="0"/>
            </a:rPr>
            <a:t>článek</a:t>
          </a:r>
        </a:p>
      </dsp:txBody>
      <dsp:txXfrm>
        <a:off x="1775922" y="1953476"/>
        <a:ext cx="1467099" cy="733549"/>
      </dsp:txXfrm>
    </dsp:sp>
    <dsp:sp modelId="{01497F48-7D61-4DC7-9DF5-D920A899EE3E}">
      <dsp:nvSpPr>
        <dsp:cNvPr id="0" name=""/>
        <dsp:cNvSpPr/>
      </dsp:nvSpPr>
      <dsp:spPr>
        <a:xfrm>
          <a:off x="3551112" y="1953476"/>
          <a:ext cx="1467099" cy="73354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300" b="0" i="0" u="none" strike="noStrike" kern="1200" cap="none" normalizeH="0" baseline="0" dirty="0">
              <a:ln>
                <a:noFill/>
              </a:ln>
              <a:solidFill>
                <a:schemeClr val="tx1"/>
              </a:solidFill>
              <a:effectLst/>
              <a:latin typeface="Comic Sans MS" pitchFamily="66" charset="0"/>
              <a:cs typeface="Arial" charset="0"/>
            </a:rPr>
            <a:t>Kasuistika</a:t>
          </a:r>
        </a:p>
      </dsp:txBody>
      <dsp:txXfrm>
        <a:off x="3551112" y="1953476"/>
        <a:ext cx="1467099" cy="733549"/>
      </dsp:txXfrm>
    </dsp:sp>
    <dsp:sp modelId="{55F256CA-D1F5-460B-8EC0-4C5CDFF37779}">
      <dsp:nvSpPr>
        <dsp:cNvPr id="0" name=""/>
        <dsp:cNvSpPr/>
      </dsp:nvSpPr>
      <dsp:spPr>
        <a:xfrm>
          <a:off x="5326303" y="1953476"/>
          <a:ext cx="1467099" cy="73354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300" b="0" i="0" u="none" strike="noStrike" kern="1200" cap="none" normalizeH="0" baseline="0" dirty="0">
              <a:ln>
                <a:noFill/>
              </a:ln>
              <a:solidFill>
                <a:schemeClr val="tx1"/>
              </a:solidFill>
              <a:effectLst/>
              <a:latin typeface="Comic Sans MS" pitchFamily="66" charset="0"/>
              <a:cs typeface="Arial" charset="0"/>
            </a:rPr>
            <a:t>Dopis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300" b="0" i="0" u="none" strike="noStrike" kern="1200" cap="none" normalizeH="0" baseline="0" dirty="0">
              <a:ln>
                <a:noFill/>
              </a:ln>
              <a:solidFill>
                <a:schemeClr val="tx1"/>
              </a:solidFill>
              <a:effectLst/>
              <a:latin typeface="Comic Sans MS" pitchFamily="66" charset="0"/>
              <a:cs typeface="Arial" charset="0"/>
            </a:rPr>
            <a:t>redakci</a:t>
          </a:r>
        </a:p>
      </dsp:txBody>
      <dsp:txXfrm>
        <a:off x="5326303" y="1953476"/>
        <a:ext cx="1467099" cy="733549"/>
      </dsp:txXfrm>
    </dsp:sp>
    <dsp:sp modelId="{2A9841C2-F405-4933-9B86-44996C16A186}">
      <dsp:nvSpPr>
        <dsp:cNvPr id="0" name=""/>
        <dsp:cNvSpPr/>
      </dsp:nvSpPr>
      <dsp:spPr>
        <a:xfrm>
          <a:off x="7101493" y="1953476"/>
          <a:ext cx="1467099" cy="73354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300" b="0" i="0" u="none" strike="noStrike" kern="1200" cap="none" normalizeH="0" baseline="0">
              <a:ln>
                <a:noFill/>
              </a:ln>
              <a:solidFill>
                <a:schemeClr val="tx1"/>
              </a:solidFill>
              <a:effectLst/>
              <a:latin typeface="Comic Sans MS" pitchFamily="66" charset="0"/>
              <a:cs typeface="Arial" charset="0"/>
            </a:rPr>
            <a:t>Recenze</a:t>
          </a:r>
        </a:p>
      </dsp:txBody>
      <dsp:txXfrm>
        <a:off x="7101493" y="1953476"/>
        <a:ext cx="1467099" cy="73354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0.39646</cdr:x>
      <cdr:y>0</cdr:y>
    </cdr:from>
    <cdr:to>
      <cdr:x>0.6957</cdr:x>
      <cdr:y>0.17647</cdr:y>
    </cdr:to>
    <cdr:sp macro="" textlink="">
      <cdr:nvSpPr>
        <cdr:cNvPr id="2" name="TextovéPole 1"/>
        <cdr:cNvSpPr txBox="1"/>
      </cdr:nvSpPr>
      <cdr:spPr>
        <a:xfrm xmlns:a="http://schemas.openxmlformats.org/drawingml/2006/main">
          <a:off x="1082096" y="0"/>
          <a:ext cx="816761" cy="21602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cs-CZ" sz="1100" b="1" dirty="0">
              <a:solidFill>
                <a:schemeClr val="tx1">
                  <a:lumMod val="85000"/>
                  <a:lumOff val="15000"/>
                </a:schemeClr>
              </a:solidFill>
            </a:rPr>
            <a:t>Strach zubař</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1" y="1"/>
            <a:ext cx="2918830" cy="493474"/>
          </a:xfrm>
          <a:prstGeom prst="rect">
            <a:avLst/>
          </a:prstGeom>
        </p:spPr>
        <p:txBody>
          <a:bodyPr vert="horz" lIns="90772" tIns="45386" rIns="90772" bIns="45386" rtlCol="0"/>
          <a:lstStyle>
            <a:lvl1pPr algn="l">
              <a:defRPr sz="1200"/>
            </a:lvl1pPr>
          </a:lstStyle>
          <a:p>
            <a:endParaRPr lang="cs-CZ"/>
          </a:p>
        </p:txBody>
      </p:sp>
      <p:sp>
        <p:nvSpPr>
          <p:cNvPr id="3" name="Zástupný symbol pro datum 2"/>
          <p:cNvSpPr>
            <a:spLocks noGrp="1"/>
          </p:cNvSpPr>
          <p:nvPr>
            <p:ph type="dt" sz="quarter" idx="1"/>
          </p:nvPr>
        </p:nvSpPr>
        <p:spPr>
          <a:xfrm>
            <a:off x="3815375" y="1"/>
            <a:ext cx="2918830" cy="493474"/>
          </a:xfrm>
          <a:prstGeom prst="rect">
            <a:avLst/>
          </a:prstGeom>
        </p:spPr>
        <p:txBody>
          <a:bodyPr vert="horz" lIns="90772" tIns="45386" rIns="90772" bIns="45386" rtlCol="0"/>
          <a:lstStyle>
            <a:lvl1pPr algn="r">
              <a:defRPr sz="1200"/>
            </a:lvl1pPr>
          </a:lstStyle>
          <a:p>
            <a:fld id="{95CCCB5C-6778-473A-B91B-3D032EE2BE67}" type="datetimeFigureOut">
              <a:rPr lang="cs-CZ" smtClean="0"/>
              <a:t>29.01.2021</a:t>
            </a:fld>
            <a:endParaRPr lang="cs-CZ"/>
          </a:p>
        </p:txBody>
      </p:sp>
      <p:sp>
        <p:nvSpPr>
          <p:cNvPr id="4" name="Zástupný symbol pro zápatí 3"/>
          <p:cNvSpPr>
            <a:spLocks noGrp="1"/>
          </p:cNvSpPr>
          <p:nvPr>
            <p:ph type="ftr" sz="quarter" idx="2"/>
          </p:nvPr>
        </p:nvSpPr>
        <p:spPr>
          <a:xfrm>
            <a:off x="1" y="9374302"/>
            <a:ext cx="2918830" cy="493474"/>
          </a:xfrm>
          <a:prstGeom prst="rect">
            <a:avLst/>
          </a:prstGeom>
        </p:spPr>
        <p:txBody>
          <a:bodyPr vert="horz" lIns="90772" tIns="45386" rIns="90772" bIns="45386"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15375" y="9374302"/>
            <a:ext cx="2918830" cy="493474"/>
          </a:xfrm>
          <a:prstGeom prst="rect">
            <a:avLst/>
          </a:prstGeom>
        </p:spPr>
        <p:txBody>
          <a:bodyPr vert="horz" lIns="90772" tIns="45386" rIns="90772" bIns="45386" rtlCol="0" anchor="b"/>
          <a:lstStyle>
            <a:lvl1pPr algn="r">
              <a:defRPr sz="1200"/>
            </a:lvl1pPr>
          </a:lstStyle>
          <a:p>
            <a:fld id="{9483A119-5DA9-4307-A1AD-B9E8591A0CFA}" type="slidenum">
              <a:rPr lang="cs-CZ" smtClean="0"/>
              <a:t>‹#›</a:t>
            </a:fld>
            <a:endParaRPr lang="cs-CZ"/>
          </a:p>
        </p:txBody>
      </p:sp>
    </p:spTree>
    <p:extLst>
      <p:ext uri="{BB962C8B-B14F-4D97-AF65-F5344CB8AC3E}">
        <p14:creationId xmlns:p14="http://schemas.microsoft.com/office/powerpoint/2010/main" val="2815778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1" y="1"/>
            <a:ext cx="2918830" cy="493474"/>
          </a:xfrm>
          <a:prstGeom prst="rect">
            <a:avLst/>
          </a:prstGeom>
        </p:spPr>
        <p:txBody>
          <a:bodyPr vert="horz" lIns="90772" tIns="45386" rIns="90772" bIns="45386" rtlCol="0"/>
          <a:lstStyle>
            <a:lvl1pPr algn="l">
              <a:defRPr sz="1200"/>
            </a:lvl1pPr>
          </a:lstStyle>
          <a:p>
            <a:endParaRPr lang="cs-CZ"/>
          </a:p>
        </p:txBody>
      </p:sp>
      <p:sp>
        <p:nvSpPr>
          <p:cNvPr id="3" name="Zástupný symbol pro datum 2"/>
          <p:cNvSpPr>
            <a:spLocks noGrp="1"/>
          </p:cNvSpPr>
          <p:nvPr>
            <p:ph type="dt" idx="1"/>
          </p:nvPr>
        </p:nvSpPr>
        <p:spPr>
          <a:xfrm>
            <a:off x="3815375" y="1"/>
            <a:ext cx="2918830" cy="493474"/>
          </a:xfrm>
          <a:prstGeom prst="rect">
            <a:avLst/>
          </a:prstGeom>
        </p:spPr>
        <p:txBody>
          <a:bodyPr vert="horz" lIns="90772" tIns="45386" rIns="90772" bIns="45386" rtlCol="0"/>
          <a:lstStyle>
            <a:lvl1pPr algn="r">
              <a:defRPr sz="1200"/>
            </a:lvl1pPr>
          </a:lstStyle>
          <a:p>
            <a:fld id="{5E0DBBA8-DA1D-46EB-91F0-BA033147AA17}" type="datetimeFigureOut">
              <a:rPr lang="cs-CZ" smtClean="0"/>
              <a:t>29.01.2021</a:t>
            </a:fld>
            <a:endParaRPr lang="cs-CZ"/>
          </a:p>
        </p:txBody>
      </p:sp>
      <p:sp>
        <p:nvSpPr>
          <p:cNvPr id="4" name="Zástupný symbol pro obrázek snímku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0772" tIns="45386" rIns="90772" bIns="45386" rtlCol="0" anchor="ctr"/>
          <a:lstStyle/>
          <a:p>
            <a:endParaRPr lang="cs-CZ"/>
          </a:p>
        </p:txBody>
      </p:sp>
      <p:sp>
        <p:nvSpPr>
          <p:cNvPr id="5" name="Zástupný symbol pro poznámky 4"/>
          <p:cNvSpPr>
            <a:spLocks noGrp="1"/>
          </p:cNvSpPr>
          <p:nvPr>
            <p:ph type="body" sz="quarter" idx="3"/>
          </p:nvPr>
        </p:nvSpPr>
        <p:spPr>
          <a:xfrm>
            <a:off x="673577" y="4688008"/>
            <a:ext cx="5388610" cy="4441269"/>
          </a:xfrm>
          <a:prstGeom prst="rect">
            <a:avLst/>
          </a:prstGeom>
        </p:spPr>
        <p:txBody>
          <a:bodyPr vert="horz" lIns="90772" tIns="45386" rIns="90772" bIns="45386"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1" y="9374302"/>
            <a:ext cx="2918830" cy="493474"/>
          </a:xfrm>
          <a:prstGeom prst="rect">
            <a:avLst/>
          </a:prstGeom>
        </p:spPr>
        <p:txBody>
          <a:bodyPr vert="horz" lIns="90772" tIns="45386" rIns="90772" bIns="45386"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15375" y="9374302"/>
            <a:ext cx="2918830" cy="493474"/>
          </a:xfrm>
          <a:prstGeom prst="rect">
            <a:avLst/>
          </a:prstGeom>
        </p:spPr>
        <p:txBody>
          <a:bodyPr vert="horz" lIns="90772" tIns="45386" rIns="90772" bIns="45386" rtlCol="0" anchor="b"/>
          <a:lstStyle>
            <a:lvl1pPr algn="r">
              <a:defRPr sz="1200"/>
            </a:lvl1pPr>
          </a:lstStyle>
          <a:p>
            <a:fld id="{B23AE16A-9EEF-48AF-97EB-8F87EEB6AADF}" type="slidenum">
              <a:rPr lang="cs-CZ" smtClean="0"/>
              <a:t>‹#›</a:t>
            </a:fld>
            <a:endParaRPr lang="cs-CZ"/>
          </a:p>
        </p:txBody>
      </p:sp>
    </p:spTree>
    <p:extLst>
      <p:ext uri="{BB962C8B-B14F-4D97-AF65-F5344CB8AC3E}">
        <p14:creationId xmlns:p14="http://schemas.microsoft.com/office/powerpoint/2010/main" val="3897142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B45921-39B8-4956-A107-2708CE548846}" type="slidenum">
              <a:rPr lang="cs-CZ" altLang="cs-CZ"/>
              <a:pPr/>
              <a:t>23</a:t>
            </a:fld>
            <a:endParaRPr lang="cs-CZ" altLang="cs-CZ"/>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xfrm>
            <a:off x="0" y="4688007"/>
            <a:ext cx="6735763" cy="5064966"/>
          </a:xfrm>
        </p:spPr>
        <p:txBody>
          <a:bodyPr/>
          <a:lstStyle/>
          <a:p>
            <a:endParaRPr lang="cs-CZ" altLang="cs-CZ"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4DA684-BDAC-4923-A398-B631E052908E}" type="slidenum">
              <a:rPr lang="cs-CZ" altLang="cs-CZ"/>
              <a:pPr/>
              <a:t>32</a:t>
            </a:fld>
            <a:endParaRPr lang="cs-CZ" altLang="cs-CZ"/>
          </a:p>
        </p:txBody>
      </p:sp>
      <p:sp>
        <p:nvSpPr>
          <p:cNvPr id="21506" name="Rectangle 2"/>
          <p:cNvSpPr>
            <a:spLocks noGrp="1" noRot="1" noChangeAspect="1" noChangeArrowheads="1" noTextEdit="1"/>
          </p:cNvSpPr>
          <p:nvPr>
            <p:ph type="sldImg"/>
          </p:nvPr>
        </p:nvSpPr>
        <p:spPr>
          <a:xfrm>
            <a:off x="884238" y="738188"/>
            <a:ext cx="4932362" cy="3700462"/>
          </a:xfrm>
          <a:ln/>
        </p:spPr>
      </p:sp>
      <p:sp>
        <p:nvSpPr>
          <p:cNvPr id="21507" name="Rectangle 3"/>
          <p:cNvSpPr>
            <a:spLocks noGrp="1" noChangeArrowheads="1"/>
          </p:cNvSpPr>
          <p:nvPr>
            <p:ph type="body" idx="1"/>
          </p:nvPr>
        </p:nvSpPr>
        <p:spPr/>
        <p:txBody>
          <a:bodyPr/>
          <a:lstStyle/>
          <a:p>
            <a:endParaRPr lang="cs-CZ" altLang="cs-CZ"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30F3AB-2617-41F1-8785-F5B128C9CE8D}" type="slidenum">
              <a:rPr lang="cs-CZ" altLang="cs-CZ"/>
              <a:pPr/>
              <a:t>33</a:t>
            </a:fld>
            <a:endParaRPr lang="cs-CZ" altLang="cs-CZ"/>
          </a:p>
        </p:txBody>
      </p:sp>
      <p:sp>
        <p:nvSpPr>
          <p:cNvPr id="25602" name="Rectangle 2"/>
          <p:cNvSpPr>
            <a:spLocks noGrp="1" noRot="1" noChangeAspect="1" noChangeArrowheads="1" noTextEdit="1"/>
          </p:cNvSpPr>
          <p:nvPr>
            <p:ph type="sldImg"/>
          </p:nvPr>
        </p:nvSpPr>
        <p:spPr>
          <a:xfrm>
            <a:off x="884238" y="738188"/>
            <a:ext cx="4932362" cy="3700462"/>
          </a:xfrm>
          <a:ln/>
        </p:spPr>
      </p:sp>
      <p:sp>
        <p:nvSpPr>
          <p:cNvPr id="25603" name="Rectangle 3"/>
          <p:cNvSpPr>
            <a:spLocks noGrp="1" noChangeArrowheads="1"/>
          </p:cNvSpPr>
          <p:nvPr>
            <p:ph type="body" idx="1"/>
          </p:nvPr>
        </p:nvSpPr>
        <p:spPr/>
        <p:txBody>
          <a:bodyPr/>
          <a:lstStyle/>
          <a:p>
            <a:endParaRPr lang="cs-CZ" altLang="cs-CZ"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1CCE3F-B9E0-45DC-8C04-DE520E0DF3D0}" type="slidenum">
              <a:rPr lang="cs-CZ" altLang="cs-CZ"/>
              <a:pPr/>
              <a:t>34</a:t>
            </a:fld>
            <a:endParaRPr lang="cs-CZ" altLang="cs-CZ"/>
          </a:p>
        </p:txBody>
      </p:sp>
      <p:sp>
        <p:nvSpPr>
          <p:cNvPr id="27650" name="Rectangle 2"/>
          <p:cNvSpPr>
            <a:spLocks noGrp="1" noRot="1" noChangeAspect="1" noChangeArrowheads="1" noTextEdit="1"/>
          </p:cNvSpPr>
          <p:nvPr>
            <p:ph type="sldImg"/>
          </p:nvPr>
        </p:nvSpPr>
        <p:spPr>
          <a:xfrm>
            <a:off x="884238" y="738188"/>
            <a:ext cx="4932362" cy="3700462"/>
          </a:xfrm>
          <a:ln/>
        </p:spPr>
      </p:sp>
      <p:sp>
        <p:nvSpPr>
          <p:cNvPr id="27651" name="Rectangle 3"/>
          <p:cNvSpPr>
            <a:spLocks noGrp="1" noChangeArrowheads="1"/>
          </p:cNvSpPr>
          <p:nvPr>
            <p:ph type="body" idx="1"/>
          </p:nvPr>
        </p:nvSpPr>
        <p:spPr/>
        <p:txBody>
          <a:bodyPr/>
          <a:lstStyle/>
          <a:p>
            <a:r>
              <a:rPr lang="cs-CZ" altLang="cs-CZ"/>
              <a:t>Je velice důležité aby čtenář po přečtení této části byl schopen šetření – výzkum zopakovat. Pokud již my jsme při sestavování metody výzkumu vycházeli z nějakého uskutečněného šetření musíme tuto skutečnost zmínit.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3221F7-CBAE-4822-A32E-F107D15E265F}" type="slidenum">
              <a:rPr lang="cs-CZ" altLang="cs-CZ"/>
              <a:pPr/>
              <a:t>35</a:t>
            </a:fld>
            <a:endParaRPr lang="cs-CZ" altLang="cs-CZ"/>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endParaRPr lang="cs-CZ" altLang="cs-CZ"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1DED47-5DC0-4768-9926-0DBDB14B48B5}" type="slidenum">
              <a:rPr lang="cs-CZ" altLang="cs-CZ"/>
              <a:pPr/>
              <a:t>36</a:t>
            </a:fld>
            <a:endParaRPr lang="cs-CZ" altLang="cs-CZ"/>
          </a:p>
        </p:txBody>
      </p:sp>
      <p:sp>
        <p:nvSpPr>
          <p:cNvPr id="31746" name="Rectangle 2"/>
          <p:cNvSpPr>
            <a:spLocks noGrp="1" noRot="1" noChangeAspect="1" noChangeArrowheads="1" noTextEdit="1"/>
          </p:cNvSpPr>
          <p:nvPr>
            <p:ph type="sldImg"/>
          </p:nvPr>
        </p:nvSpPr>
        <p:spPr>
          <a:xfrm>
            <a:off x="884238" y="660400"/>
            <a:ext cx="4932362" cy="3700463"/>
          </a:xfrm>
          <a:ln/>
        </p:spPr>
      </p:sp>
      <p:sp>
        <p:nvSpPr>
          <p:cNvPr id="31747" name="Rectangle 3"/>
          <p:cNvSpPr>
            <a:spLocks noGrp="1" noChangeArrowheads="1"/>
          </p:cNvSpPr>
          <p:nvPr>
            <p:ph type="body" idx="1"/>
          </p:nvPr>
        </p:nvSpPr>
        <p:spPr/>
        <p:txBody>
          <a:bodyPr/>
          <a:lstStyle/>
          <a:p>
            <a:pPr>
              <a:lnSpc>
                <a:spcPct val="90000"/>
              </a:lnSpc>
            </a:pPr>
            <a:r>
              <a:rPr lang="cs-CZ" altLang="cs-CZ"/>
              <a:t>Psaní diskuze je autory považováno právem za nejsložitější, proto jsem se rozhodla této problematice hlouběji věnovat.</a:t>
            </a:r>
          </a:p>
          <a:p>
            <a:pPr>
              <a:lnSpc>
                <a:spcPct val="90000"/>
              </a:lnSpc>
            </a:pPr>
            <a:r>
              <a:rPr lang="cs-CZ" altLang="cs-CZ"/>
              <a:t>Neměly byste opomenout zmínit pokud došlo ke zjištění nedokonalosti, nebo </a:t>
            </a:r>
            <a:r>
              <a:rPr lang="cs-CZ" altLang="cs-CZ" b="1"/>
              <a:t>chyb</a:t>
            </a:r>
            <a:r>
              <a:rPr lang="cs-CZ" altLang="cs-CZ"/>
              <a:t> ve výběru zkoumaného vzorku či použití výzkumných metod, aby se jim další výzkumníci mohly vyhnout.</a:t>
            </a:r>
          </a:p>
          <a:p>
            <a:pPr>
              <a:lnSpc>
                <a:spcPct val="90000"/>
              </a:lnSpc>
            </a:pPr>
            <a:r>
              <a:rPr lang="cs-CZ" altLang="cs-CZ"/>
              <a:t>Pokud máme možnost </a:t>
            </a:r>
            <a:r>
              <a:rPr lang="cs-CZ" altLang="cs-CZ" b="1"/>
              <a:t>porovnat </a:t>
            </a:r>
            <a:r>
              <a:rPr lang="cs-CZ" altLang="cs-CZ"/>
              <a:t>výsledky povedeného šetření s výsledky jiných výzkumních aktivit uskutečněných u nás či v zahradničí, uskutečníme to právě v diskuzi.</a:t>
            </a:r>
          </a:p>
          <a:p>
            <a:pPr>
              <a:lnSpc>
                <a:spcPct val="90000"/>
              </a:lnSpc>
            </a:pPr>
            <a:r>
              <a:rPr lang="cs-CZ" altLang="cs-CZ"/>
              <a:t>Snažíme se předkládat opravdu pouze a dostatečně </a:t>
            </a:r>
            <a:r>
              <a:rPr lang="cs-CZ" altLang="cs-CZ" b="1"/>
              <a:t>vědecky podložené tvrzení. </a:t>
            </a:r>
          </a:p>
          <a:p>
            <a:pPr>
              <a:lnSpc>
                <a:spcPct val="90000"/>
              </a:lnSpc>
            </a:pPr>
            <a:r>
              <a:rPr lang="cs-CZ" altLang="cs-CZ"/>
              <a:t>Dále se zmiňujeme k tomu jaké </a:t>
            </a:r>
            <a:r>
              <a:rPr lang="cs-CZ" altLang="cs-CZ" b="1"/>
              <a:t>dopady</a:t>
            </a:r>
            <a:r>
              <a:rPr lang="cs-CZ" altLang="cs-CZ"/>
              <a:t> mají naše zjištění pro praxi a výzkum.</a:t>
            </a:r>
          </a:p>
          <a:p>
            <a:pPr>
              <a:lnSpc>
                <a:spcPct val="90000"/>
              </a:lnSpc>
            </a:pPr>
            <a:r>
              <a:rPr lang="cs-CZ" altLang="cs-CZ"/>
              <a:t>Můžeme i </a:t>
            </a:r>
            <a:r>
              <a:rPr lang="cs-CZ" altLang="cs-CZ" b="1"/>
              <a:t>vyslovit nové hypotézy</a:t>
            </a:r>
            <a:r>
              <a:rPr lang="cs-CZ" altLang="cs-CZ"/>
              <a:t>, které by bylo vodné dále vědecky testovat v souvislosti se studovaným problémem. </a:t>
            </a:r>
          </a:p>
          <a:p>
            <a:pPr>
              <a:lnSpc>
                <a:spcPct val="90000"/>
              </a:lnSpc>
            </a:pPr>
            <a:r>
              <a:rPr lang="cs-CZ" altLang="cs-CZ" b="1"/>
              <a:t>Členění do odstavců</a:t>
            </a:r>
          </a:p>
          <a:p>
            <a:pPr>
              <a:lnSpc>
                <a:spcPct val="90000"/>
              </a:lnSpc>
            </a:pPr>
            <a:r>
              <a:rPr lang="cs-CZ" altLang="cs-CZ" b="1"/>
              <a:t>1 – </a:t>
            </a:r>
            <a:r>
              <a:rPr lang="cs-CZ" altLang="cs-CZ"/>
              <a:t>hlavní výsledky studie – opravdu jen ty zcela klíčové</a:t>
            </a:r>
          </a:p>
          <a:p>
            <a:pPr>
              <a:lnSpc>
                <a:spcPct val="90000"/>
              </a:lnSpc>
            </a:pPr>
            <a:r>
              <a:rPr lang="cs-CZ" altLang="cs-CZ" b="1"/>
              <a:t>2 -</a:t>
            </a:r>
            <a:r>
              <a:rPr lang="cs-CZ" altLang="cs-CZ"/>
              <a:t> Interpretace výseků a závěry</a:t>
            </a:r>
          </a:p>
          <a:p>
            <a:pPr>
              <a:lnSpc>
                <a:spcPct val="90000"/>
              </a:lnSpc>
            </a:pPr>
            <a:r>
              <a:rPr lang="cs-CZ" altLang="cs-CZ" b="1"/>
              <a:t>3 –</a:t>
            </a:r>
            <a:r>
              <a:rPr lang="cs-CZ" altLang="cs-CZ"/>
              <a:t> shoda zjištění se zjištěními v předchozích studiích</a:t>
            </a:r>
          </a:p>
          <a:p>
            <a:pPr>
              <a:lnSpc>
                <a:spcPct val="90000"/>
              </a:lnSpc>
            </a:pPr>
            <a:r>
              <a:rPr lang="cs-CZ" altLang="cs-CZ" b="1"/>
              <a:t>4 –</a:t>
            </a:r>
            <a:r>
              <a:rPr lang="cs-CZ" altLang="cs-CZ"/>
              <a:t> důsledky zjištění</a:t>
            </a:r>
          </a:p>
          <a:p>
            <a:pPr>
              <a:lnSpc>
                <a:spcPct val="90000"/>
              </a:lnSpc>
            </a:pPr>
            <a:r>
              <a:rPr lang="cs-CZ" altLang="cs-CZ" b="1"/>
              <a:t>5 –</a:t>
            </a:r>
            <a:r>
              <a:rPr lang="cs-CZ" altLang="cs-CZ"/>
              <a:t> omezení platnosti zjištění – sebekritika – chyby šetření</a:t>
            </a:r>
          </a:p>
          <a:p>
            <a:pPr>
              <a:lnSpc>
                <a:spcPct val="90000"/>
              </a:lnSpc>
            </a:pPr>
            <a:endParaRPr lang="cs-CZ" altLang="cs-CZ" b="1"/>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E36487-0428-4952-8B30-934615D6EFA5}" type="slidenum">
              <a:rPr lang="cs-CZ" altLang="cs-CZ"/>
              <a:pPr/>
              <a:t>37</a:t>
            </a:fld>
            <a:endParaRPr lang="cs-CZ" altLang="cs-CZ"/>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cs-CZ" altLang="cs-CZ"/>
              <a:t>V dnešní době některé časopisy závěr práce nepožadují. V takových případech jsou informace uvedeny již v posledním odstavci diskuze. Je třeba se ovšem řídit pokyny pro autory.</a:t>
            </a:r>
          </a:p>
          <a:p>
            <a:r>
              <a:rPr lang="cs-CZ" altLang="cs-CZ"/>
              <a:t>Vaše diplomová práce opravdu závěr obsahovat musí.</a:t>
            </a:r>
            <a:endParaRPr lang="cs-CZ" altLang="cs-CZ" b="1"/>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CB68C8-FB19-4527-9999-3F6743289B0D}" type="slidenum">
              <a:rPr lang="cs-CZ" altLang="cs-CZ"/>
              <a:pPr/>
              <a:t>24</a:t>
            </a:fld>
            <a:endParaRPr lang="cs-CZ" altLang="cs-CZ"/>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xfrm>
            <a:off x="255710" y="4688008"/>
            <a:ext cx="6294509" cy="4987861"/>
          </a:xfrm>
        </p:spPr>
        <p:txBody>
          <a:bodyPr/>
          <a:lstStyle/>
          <a:p>
            <a:endParaRPr lang="cs-CZ" altLang="cs-CZ" sz="10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72C255-5342-42BD-91D9-00986AE89A51}" type="slidenum">
              <a:rPr lang="cs-CZ" altLang="cs-CZ"/>
              <a:pPr/>
              <a:t>25</a:t>
            </a:fld>
            <a:endParaRPr lang="cs-CZ" altLang="cs-CZ"/>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endParaRPr lang="cs-CZ" altLang="cs-CZ"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AA1D3E-8381-4E69-A8FC-03F1AFE683F3}" type="slidenum">
              <a:rPr lang="cs-CZ" altLang="cs-CZ"/>
              <a:pPr/>
              <a:t>26</a:t>
            </a:fld>
            <a:endParaRPr lang="cs-CZ" altLang="cs-CZ"/>
          </a:p>
        </p:txBody>
      </p:sp>
      <p:sp>
        <p:nvSpPr>
          <p:cNvPr id="50178" name="Rectangle 2"/>
          <p:cNvSpPr>
            <a:spLocks noGrp="1" noRot="1" noChangeAspect="1" noChangeArrowheads="1" noTextEdit="1"/>
          </p:cNvSpPr>
          <p:nvPr>
            <p:ph type="sldImg"/>
          </p:nvPr>
        </p:nvSpPr>
        <p:spPr>
          <a:xfrm>
            <a:off x="884238" y="738188"/>
            <a:ext cx="4932362" cy="3700462"/>
          </a:xfrm>
          <a:ln/>
        </p:spPr>
      </p:sp>
      <p:sp>
        <p:nvSpPr>
          <p:cNvPr id="50179" name="Rectangle 3"/>
          <p:cNvSpPr>
            <a:spLocks noGrp="1" noChangeArrowheads="1"/>
          </p:cNvSpPr>
          <p:nvPr>
            <p:ph type="body" idx="1"/>
          </p:nvPr>
        </p:nvSpPr>
        <p:spPr/>
        <p:txBody>
          <a:bodyPr/>
          <a:lstStyle/>
          <a:p>
            <a:r>
              <a:rPr lang="cs-CZ" altLang="cs-CZ"/>
              <a:t>Přehledový článek předávající informace o aktuálním tématu.</a:t>
            </a:r>
          </a:p>
          <a:p>
            <a:r>
              <a:rPr lang="cs-CZ" altLang="cs-CZ"/>
              <a:t>Jedna klinická otázka má parametrálně rozdílné závěry.</a:t>
            </a:r>
          </a:p>
          <a:p>
            <a:r>
              <a:rPr lang="cs-CZ" altLang="cs-CZ"/>
              <a:t>Přehledové články neboli, review vznikající syntézou již dostupných publikací. Je třeba, aby  autor příspěvku měl o problematice opravdu velké znalosti a hlavně aby k problematice nepřistoupil selektivně – nevolil jen ty články, které souhlasí s jeho názory myšlenkami.</a:t>
            </a:r>
          </a:p>
          <a:p>
            <a:r>
              <a:rPr lang="cs-CZ" altLang="cs-CZ"/>
              <a:t>Význam review může být předání informací v přehledném celku,</a:t>
            </a:r>
          </a:p>
          <a:p>
            <a:r>
              <a:rPr lang="cs-CZ" altLang="cs-CZ"/>
              <a:t>prověření významu nějakého tvrzení či teorie,</a:t>
            </a:r>
          </a:p>
          <a:p>
            <a:r>
              <a:rPr lang="cs-CZ" altLang="cs-CZ"/>
              <a:t>může určit směr dalšího bádání, </a:t>
            </a:r>
          </a:p>
          <a:p>
            <a:r>
              <a:rPr lang="cs-CZ" altLang="cs-CZ"/>
              <a:t>Usnadnit orientaci v rozsáhlé problematice. </a:t>
            </a:r>
            <a:endParaRPr lang="cs-CZ" altLang="cs-CZ" b="1"/>
          </a:p>
          <a:p>
            <a:endParaRPr lang="cs-CZ" altLang="cs-CZ" b="1"/>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A55C5E-30E3-45FD-8105-BFB2BD47F504}" type="slidenum">
              <a:rPr lang="cs-CZ" altLang="cs-CZ"/>
              <a:pPr/>
              <a:t>27</a:t>
            </a:fld>
            <a:endParaRPr lang="cs-CZ" altLang="cs-CZ"/>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r>
              <a:rPr lang="cs-CZ" altLang="cs-CZ"/>
              <a:t>Klasické review je označováno také jako narativní (založené na vyprávění) a tradiční review.</a:t>
            </a:r>
          </a:p>
          <a:p>
            <a:r>
              <a:rPr lang="cs-CZ" altLang="cs-CZ"/>
              <a:t>Základem tvorby každého přehledového článku je sesbírat co nejvíce dostupných informací o dané problematice.</a:t>
            </a:r>
          </a:p>
          <a:p>
            <a:r>
              <a:rPr lang="cs-CZ" altLang="cs-CZ"/>
              <a:t>Název článku by měl být poutavý a úvod motivovat čtenáře k přečtení přesvědčit je, že článek obsahuje zajímavé informace.</a:t>
            </a:r>
          </a:p>
          <a:p>
            <a:r>
              <a:rPr lang="cs-CZ" altLang="cs-CZ"/>
              <a:t>V článku by měly být jasně uvedeny zdroje ze kterých vycházíme a proč právě tyto zdroje byly použity.</a:t>
            </a:r>
          </a:p>
          <a:p>
            <a:r>
              <a:rPr lang="cs-CZ" altLang="cs-CZ"/>
              <a:t>Hlavní část práce by měla být přehledná – členěná na kapitoly a odstavce.</a:t>
            </a:r>
          </a:p>
          <a:p>
            <a:r>
              <a:rPr lang="cs-CZ" altLang="cs-CZ"/>
              <a:t>Vzhledem k tomu, že někteří čitatelé z důvodu nedostatku času čtou pouze závěry děl, je nezbytné, aby závěry byli jasně a výstižně formulovány.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72C255-5342-42BD-91D9-00986AE89A51}" type="slidenum">
              <a:rPr lang="cs-CZ" altLang="cs-CZ"/>
              <a:pPr/>
              <a:t>28</a:t>
            </a:fld>
            <a:endParaRPr lang="cs-CZ" altLang="cs-CZ"/>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endParaRPr lang="cs-CZ" altLang="cs-CZ"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7823D4-198A-4F5C-A6DD-65A2A4AE2E84}" type="slidenum">
              <a:rPr lang="cs-CZ" altLang="cs-CZ"/>
              <a:pPr/>
              <a:t>29</a:t>
            </a:fld>
            <a:endParaRPr lang="cs-CZ" altLang="cs-CZ"/>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endParaRPr lang="cs-CZ" altLang="cs-CZ"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A531D8-77CC-4CC1-94A1-A61EBC6DEB44}" type="slidenum">
              <a:rPr lang="cs-CZ" altLang="cs-CZ"/>
              <a:pPr/>
              <a:t>30</a:t>
            </a:fld>
            <a:endParaRPr lang="cs-CZ" altLang="cs-CZ"/>
          </a:p>
        </p:txBody>
      </p:sp>
      <p:sp>
        <p:nvSpPr>
          <p:cNvPr id="16386" name="Rectangle 2"/>
          <p:cNvSpPr>
            <a:spLocks noGrp="1" noRot="1" noChangeAspect="1" noChangeArrowheads="1" noTextEdit="1"/>
          </p:cNvSpPr>
          <p:nvPr>
            <p:ph type="sldImg"/>
          </p:nvPr>
        </p:nvSpPr>
        <p:spPr>
          <a:xfrm>
            <a:off x="884238" y="738188"/>
            <a:ext cx="4932362" cy="3700462"/>
          </a:xfrm>
          <a:ln/>
        </p:spPr>
      </p:sp>
      <p:sp>
        <p:nvSpPr>
          <p:cNvPr id="16387" name="Rectangle 3"/>
          <p:cNvSpPr>
            <a:spLocks noGrp="1" noChangeArrowheads="1"/>
          </p:cNvSpPr>
          <p:nvPr>
            <p:ph type="body" idx="1"/>
          </p:nvPr>
        </p:nvSpPr>
        <p:spPr/>
        <p:txBody>
          <a:bodyPr/>
          <a:lstStyle/>
          <a:p>
            <a:r>
              <a:rPr lang="cs-CZ" altLang="cs-CZ"/>
              <a:t>Struktura psané publikace IMRAD se začala v odborných periodikách uplatňovat již </a:t>
            </a:r>
            <a:r>
              <a:rPr lang="cs-CZ" altLang="cs-CZ" b="1"/>
              <a:t>ve 40 letech minulého století</a:t>
            </a:r>
            <a:r>
              <a:rPr lang="cs-CZ" altLang="cs-CZ"/>
              <a:t>. V současné době z tohoto doporučení vychází většina časopisů s medicínskou ale i ošetřovatelskou problematikou.</a:t>
            </a:r>
          </a:p>
          <a:p>
            <a:r>
              <a:rPr lang="cs-CZ" altLang="cs-CZ"/>
              <a:t>Úvod – vymezení potřebnosti, cíle a hypotézy</a:t>
            </a:r>
          </a:p>
          <a:p>
            <a:r>
              <a:rPr lang="cs-CZ" altLang="cs-CZ"/>
              <a:t>Metody – metody, postupy, kritéria,  zpracování dat, statistické metody</a:t>
            </a:r>
          </a:p>
          <a:p>
            <a:r>
              <a:rPr lang="cs-CZ" altLang="cs-CZ"/>
              <a:t>Výsledky – míra validity dat, popis výsledků – tabulky, grafy</a:t>
            </a:r>
          </a:p>
          <a:p>
            <a:r>
              <a:rPr lang="cs-CZ" altLang="cs-CZ"/>
              <a:t>Diskuze – stručně shrnout novátorské a překvapivé zjištění, ty které se neshodují s již publikovaným v dané problematice.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95DF28-ABCF-4590-8E13-BAB1A4062DC7}" type="slidenum">
              <a:rPr lang="cs-CZ" altLang="cs-CZ"/>
              <a:pPr/>
              <a:t>31</a:t>
            </a:fld>
            <a:endParaRPr lang="cs-CZ" altLang="cs-CZ"/>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endParaRPr lang="cs-CZ" altLang="cs-CZ"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cs-CZ"/>
              <a:t>Kliknutím lze upravit styl.</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68D16EFE-D627-4521-838A-5B6BA34CC92F}" type="datetimeFigureOut">
              <a:rPr lang="cs-CZ" smtClean="0"/>
              <a:t>29.01.2021</a:t>
            </a:fld>
            <a:endParaRPr lang="cs-CZ"/>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cs-CZ"/>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4CEB5E57-275D-4318-B7FF-1AACD862FF24}" type="slidenum">
              <a:rPr lang="cs-CZ" smtClean="0"/>
              <a:t>‹#›</a:t>
            </a:fld>
            <a:endParaRPr lang="cs-CZ"/>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3" name="Vertical Text Placeholder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3"/>
          <p:cNvSpPr>
            <a:spLocks noGrp="1"/>
          </p:cNvSpPr>
          <p:nvPr>
            <p:ph type="dt" sz="half" idx="10"/>
          </p:nvPr>
        </p:nvSpPr>
        <p:spPr/>
        <p:txBody>
          <a:bodyPr/>
          <a:lstStyle/>
          <a:p>
            <a:fld id="{68D16EFE-D627-4521-838A-5B6BA34CC92F}" type="datetimeFigureOut">
              <a:rPr lang="cs-CZ" smtClean="0"/>
              <a:t>29.01.2021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CEB5E57-275D-4318-B7FF-1AACD862FF24}" type="slidenum">
              <a:rPr lang="cs-CZ" smtClean="0"/>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cs-CZ"/>
              <a:t>Kliknutím lze upravit styl.</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3"/>
          <p:cNvSpPr>
            <a:spLocks noGrp="1"/>
          </p:cNvSpPr>
          <p:nvPr>
            <p:ph type="dt" sz="half" idx="10"/>
          </p:nvPr>
        </p:nvSpPr>
        <p:spPr/>
        <p:txBody>
          <a:bodyPr/>
          <a:lstStyle/>
          <a:p>
            <a:fld id="{68D16EFE-D627-4521-838A-5B6BA34CC92F}" type="datetimeFigureOut">
              <a:rPr lang="cs-CZ" smtClean="0"/>
              <a:t>29.01.2021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CEB5E57-275D-4318-B7FF-1AACD862FF24}" type="slidenum">
              <a:rPr lang="cs-CZ" smtClean="0"/>
              <a:t>‹#›</a:t>
            </a:fld>
            <a:endParaRPr lang="cs-C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Nadpis a diagram nebo organizační schéma">
    <p:spTree>
      <p:nvGrpSpPr>
        <p:cNvPr id="1" name=""/>
        <p:cNvGrpSpPr/>
        <p:nvPr/>
      </p:nvGrpSpPr>
      <p:grpSpPr>
        <a:xfrm>
          <a:off x="0" y="0"/>
          <a:ext cx="0" cy="0"/>
          <a:chOff x="0" y="0"/>
          <a:chExt cx="0" cy="0"/>
        </a:xfrm>
      </p:grpSpPr>
      <p:sp>
        <p:nvSpPr>
          <p:cNvPr id="2" name="Nadpis 1"/>
          <p:cNvSpPr>
            <a:spLocks noGrp="1"/>
          </p:cNvSpPr>
          <p:nvPr>
            <p:ph type="title"/>
          </p:nvPr>
        </p:nvSpPr>
        <p:spPr>
          <a:xfrm>
            <a:off x="685800" y="152400"/>
            <a:ext cx="6870700" cy="1600200"/>
          </a:xfrm>
        </p:spPr>
        <p:txBody>
          <a:bodyPr/>
          <a:lstStyle/>
          <a:p>
            <a:r>
              <a:rPr lang="cs-CZ"/>
              <a:t>Kliknutím lze upravit styl.</a:t>
            </a:r>
          </a:p>
        </p:txBody>
      </p:sp>
      <p:sp>
        <p:nvSpPr>
          <p:cNvPr id="3" name="Zástupný symbol pro objekt SmartArt 2"/>
          <p:cNvSpPr>
            <a:spLocks noGrp="1"/>
          </p:cNvSpPr>
          <p:nvPr>
            <p:ph type="dgm" idx="1"/>
          </p:nvPr>
        </p:nvSpPr>
        <p:spPr>
          <a:xfrm>
            <a:off x="685800" y="1828800"/>
            <a:ext cx="7696200" cy="3657600"/>
          </a:xfrm>
        </p:spPr>
        <p:txBody>
          <a:bodyPr/>
          <a:lstStyle/>
          <a:p>
            <a:endParaRPr lang="cs-CZ"/>
          </a:p>
        </p:txBody>
      </p:sp>
      <p:sp>
        <p:nvSpPr>
          <p:cNvPr id="4" name="Zástupný symbol pro datum 3"/>
          <p:cNvSpPr>
            <a:spLocks noGrp="1"/>
          </p:cNvSpPr>
          <p:nvPr>
            <p:ph type="dt" sz="half" idx="10"/>
          </p:nvPr>
        </p:nvSpPr>
        <p:spPr>
          <a:xfrm>
            <a:off x="1371600" y="6248400"/>
            <a:ext cx="1905000" cy="457200"/>
          </a:xfrm>
        </p:spPr>
        <p:txBody>
          <a:bodyPr/>
          <a:lstStyle>
            <a:lvl1pPr>
              <a:defRPr/>
            </a:lvl1pPr>
          </a:lstStyle>
          <a:p>
            <a:endParaRPr lang="cs-CZ" altLang="cs-CZ"/>
          </a:p>
        </p:txBody>
      </p:sp>
      <p:sp>
        <p:nvSpPr>
          <p:cNvPr id="5" name="Zástupný symbol pro zápatí 4"/>
          <p:cNvSpPr>
            <a:spLocks noGrp="1"/>
          </p:cNvSpPr>
          <p:nvPr>
            <p:ph type="ftr" sz="quarter" idx="11"/>
          </p:nvPr>
        </p:nvSpPr>
        <p:spPr>
          <a:xfrm>
            <a:off x="3556000" y="6248400"/>
            <a:ext cx="2895600" cy="457200"/>
          </a:xfrm>
        </p:spPr>
        <p:txBody>
          <a:bodyPr/>
          <a:lstStyle>
            <a:lvl1pPr>
              <a:defRPr/>
            </a:lvl1pPr>
          </a:lstStyle>
          <a:p>
            <a:endParaRPr lang="cs-CZ" altLang="cs-CZ"/>
          </a:p>
        </p:txBody>
      </p:sp>
      <p:sp>
        <p:nvSpPr>
          <p:cNvPr id="6" name="Zástupný symbol pro číslo snímku 5"/>
          <p:cNvSpPr>
            <a:spLocks noGrp="1"/>
          </p:cNvSpPr>
          <p:nvPr>
            <p:ph type="sldNum" sz="quarter" idx="12"/>
          </p:nvPr>
        </p:nvSpPr>
        <p:spPr>
          <a:xfrm>
            <a:off x="6718300" y="6248400"/>
            <a:ext cx="1905000" cy="457200"/>
          </a:xfrm>
        </p:spPr>
        <p:txBody>
          <a:bodyPr/>
          <a:lstStyle>
            <a:lvl1pPr>
              <a:defRPr/>
            </a:lvl1pPr>
          </a:lstStyle>
          <a:p>
            <a:fld id="{12F91D70-4802-44E0-B964-804C8717BFCA}" type="slidenum">
              <a:rPr lang="cs-CZ" altLang="cs-CZ"/>
              <a:pPr/>
              <a:t>‹#›</a:t>
            </a:fld>
            <a:endParaRPr lang="cs-CZ" altLang="cs-CZ"/>
          </a:p>
        </p:txBody>
      </p:sp>
    </p:spTree>
    <p:extLst>
      <p:ext uri="{BB962C8B-B14F-4D97-AF65-F5344CB8AC3E}">
        <p14:creationId xmlns:p14="http://schemas.microsoft.com/office/powerpoint/2010/main" val="182905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3" name="Content Placeholder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68D16EFE-D627-4521-838A-5B6BA34CC92F}" type="datetimeFigureOut">
              <a:rPr lang="cs-CZ" smtClean="0"/>
              <a:t>29.01.2021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CEB5E57-275D-4318-B7FF-1AACD862FF24}" type="slidenum">
              <a:rPr lang="cs-CZ" smtClean="0"/>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cs-CZ"/>
              <a:t>Kliknutím lze upravit styl.</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Date Placeholder 3"/>
          <p:cNvSpPr>
            <a:spLocks noGrp="1"/>
          </p:cNvSpPr>
          <p:nvPr>
            <p:ph type="dt" sz="half" idx="10"/>
          </p:nvPr>
        </p:nvSpPr>
        <p:spPr/>
        <p:txBody>
          <a:bodyPr/>
          <a:lstStyle/>
          <a:p>
            <a:fld id="{68D16EFE-D627-4521-838A-5B6BA34CC92F}" type="datetimeFigureOut">
              <a:rPr lang="cs-CZ" smtClean="0"/>
              <a:t>29.01.2021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CEB5E57-275D-4318-B7FF-1AACD862FF24}" type="slidenum">
              <a:rPr lang="cs-CZ" smtClean="0"/>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5" name="Date Placeholder 4"/>
          <p:cNvSpPr>
            <a:spLocks noGrp="1"/>
          </p:cNvSpPr>
          <p:nvPr>
            <p:ph type="dt" sz="half" idx="10"/>
          </p:nvPr>
        </p:nvSpPr>
        <p:spPr/>
        <p:txBody>
          <a:bodyPr/>
          <a:lstStyle/>
          <a:p>
            <a:fld id="{68D16EFE-D627-4521-838A-5B6BA34CC92F}" type="datetimeFigureOut">
              <a:rPr lang="cs-CZ" smtClean="0"/>
              <a:t>29.01.2021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4CEB5E57-275D-4318-B7FF-1AACD862FF24}" type="slidenum">
              <a:rPr lang="cs-CZ" smtClean="0"/>
              <a:t>‹#›</a:t>
            </a:fld>
            <a:endParaRPr lang="cs-CZ"/>
          </a:p>
        </p:txBody>
      </p:sp>
      <p:sp>
        <p:nvSpPr>
          <p:cNvPr id="9" name="Content Placeholder 8"/>
          <p:cNvSpPr>
            <a:spLocks noGrp="1"/>
          </p:cNvSpPr>
          <p:nvPr>
            <p:ph sz="quarter" idx="13"/>
          </p:nvPr>
        </p:nvSpPr>
        <p:spPr>
          <a:xfrm>
            <a:off x="1042416" y="2313432"/>
            <a:ext cx="3419856" cy="349300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Kliknutím lze upravit styl.</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68D16EFE-D627-4521-838A-5B6BA34CC92F}" type="datetimeFigureOut">
              <a:rPr lang="cs-CZ" smtClean="0"/>
              <a:t>29.01.2021</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4CEB5E57-275D-4318-B7FF-1AACD862FF24}" type="slidenum">
              <a:rPr lang="cs-CZ" smtClean="0"/>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3" name="Date Placeholder 2"/>
          <p:cNvSpPr>
            <a:spLocks noGrp="1"/>
          </p:cNvSpPr>
          <p:nvPr>
            <p:ph type="dt" sz="half" idx="10"/>
          </p:nvPr>
        </p:nvSpPr>
        <p:spPr/>
        <p:txBody>
          <a:bodyPr/>
          <a:lstStyle/>
          <a:p>
            <a:fld id="{68D16EFE-D627-4521-838A-5B6BA34CC92F}" type="datetimeFigureOut">
              <a:rPr lang="cs-CZ" smtClean="0"/>
              <a:t>29.01.2021</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4CEB5E57-275D-4318-B7FF-1AACD862FF24}" type="slidenum">
              <a:rPr lang="cs-CZ" smtClean="0"/>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D16EFE-D627-4521-838A-5B6BA34CC92F}" type="datetimeFigureOut">
              <a:rPr lang="cs-CZ" smtClean="0"/>
              <a:t>29.01.2021</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4CEB5E57-275D-4318-B7FF-1AACD862FF24}" type="slidenum">
              <a:rPr lang="cs-CZ" smtClean="0"/>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68D16EFE-D627-4521-838A-5B6BA34CC92F}" type="datetimeFigureOut">
              <a:rPr lang="cs-CZ" smtClean="0"/>
              <a:t>29.01.2021</a:t>
            </a:fld>
            <a:endParaRPr lang="cs-CZ"/>
          </a:p>
        </p:txBody>
      </p:sp>
      <p:sp>
        <p:nvSpPr>
          <p:cNvPr id="7" name="Slide Number Placeholder 6"/>
          <p:cNvSpPr>
            <a:spLocks noGrp="1"/>
          </p:cNvSpPr>
          <p:nvPr>
            <p:ph type="sldNum" sz="quarter" idx="12"/>
          </p:nvPr>
        </p:nvSpPr>
        <p:spPr/>
        <p:txBody>
          <a:bodyPr/>
          <a:lstStyle/>
          <a:p>
            <a:fld id="{4CEB5E57-275D-4318-B7FF-1AACD862FF24}" type="slidenum">
              <a:rPr lang="cs-CZ" smtClean="0"/>
              <a:t>‹#›</a:t>
            </a:fld>
            <a:endParaRPr lang="cs-CZ"/>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cs-CZ"/>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cs-CZ"/>
              <a:t>Kliknutím lze upravit styl.</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cs-CZ"/>
              <a:t>Kliknutím lze upravit styl.</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Date Placeholder 4"/>
          <p:cNvSpPr>
            <a:spLocks noGrp="1"/>
          </p:cNvSpPr>
          <p:nvPr>
            <p:ph type="dt" sz="half" idx="10"/>
          </p:nvPr>
        </p:nvSpPr>
        <p:spPr/>
        <p:txBody>
          <a:bodyPr/>
          <a:lstStyle/>
          <a:p>
            <a:fld id="{68D16EFE-D627-4521-838A-5B6BA34CC92F}" type="datetimeFigureOut">
              <a:rPr lang="cs-CZ" smtClean="0"/>
              <a:t>29.01.2021</a:t>
            </a:fld>
            <a:endParaRPr lang="cs-CZ"/>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cs-CZ"/>
          </a:p>
        </p:txBody>
      </p:sp>
      <p:sp>
        <p:nvSpPr>
          <p:cNvPr id="7" name="Slide Number Placeholder 6"/>
          <p:cNvSpPr>
            <a:spLocks noGrp="1"/>
          </p:cNvSpPr>
          <p:nvPr>
            <p:ph type="sldNum" sz="quarter" idx="12"/>
          </p:nvPr>
        </p:nvSpPr>
        <p:spPr/>
        <p:txBody>
          <a:bodyPr/>
          <a:lstStyle/>
          <a:p>
            <a:fld id="{4CEB5E57-275D-4318-B7FF-1AACD862FF24}" type="slidenum">
              <a:rPr lang="cs-CZ" smtClean="0"/>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cs-CZ"/>
              <a:t>Kliknutím lze upravit styl.</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68D16EFE-D627-4521-838A-5B6BA34CC92F}" type="datetimeFigureOut">
              <a:rPr lang="cs-CZ" smtClean="0"/>
              <a:t>29.01.2021</a:t>
            </a:fld>
            <a:endParaRPr lang="cs-CZ"/>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cs-CZ"/>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4CEB5E57-275D-4318-B7FF-1AACD862FF24}" type="slidenum">
              <a:rPr lang="cs-CZ" smtClean="0"/>
              <a:t>‹#›</a:t>
            </a:fld>
            <a:endParaRPr lang="cs-CZ"/>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68" r:id="rId12"/>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7iTvv3m9d_g" TargetMode="External"/><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hyperlink" Target="https://www.youtube.com/watch?v=nwiVH6O_CRQ"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1.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old.fzv.upol.cz/fileadmin/user_upload/FZV/DSP_Osetrovatelstvi/Skripta/Kapitoly_z_vyzkumu_v_osetrovatelstvi.pdf" TargetMode="External"/><Relationship Id="rId2" Type="http://schemas.openxmlformats.org/officeDocument/2006/relationships/hyperlink" Target="http://knihovna.upol.cz/lf" TargetMode="External"/><Relationship Id="rId1" Type="http://schemas.openxmlformats.org/officeDocument/2006/relationships/slideLayout" Target="../slideLayouts/slideLayout2.xml"/><Relationship Id="rId5" Type="http://schemas.openxmlformats.org/officeDocument/2006/relationships/hyperlink" Target="https://www.google.cz/search?q=Testov%C3%A9+krit%C3%A9rium&amp;ie=utf-8&amp;oe=utf-8&amp;client=firefox-b-ab&amp;gfe_rd=cr&amp;dcr=0&amp;ei=GEe6WeTHCKGE8QfBkYXoCQ" TargetMode="External"/><Relationship Id="rId4" Type="http://schemas.openxmlformats.org/officeDocument/2006/relationships/hyperlink" Target="http://www.e-metodologia.fedu.uniba.sk/index.php/o-ucebnici/ako-citovat.php"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6"/>
          <p:cNvSpPr/>
          <p:nvPr/>
        </p:nvSpPr>
        <p:spPr>
          <a:xfrm>
            <a:off x="4572000" y="2564904"/>
            <a:ext cx="3528392" cy="2520280"/>
          </a:xfrm>
          <a:prstGeom prst="rect">
            <a:avLst/>
          </a:prstGeom>
        </p:spPr>
        <p:txBody>
          <a:bodyPr vert="horz" lIns="91440" tIns="45720" rIns="91440" bIns="45720" rtlCol="0" anchor="b">
            <a:normAutofit/>
          </a:bodyPr>
          <a:lstStyle/>
          <a:p>
            <a:pPr>
              <a:spcBef>
                <a:spcPct val="0"/>
              </a:spcBef>
            </a:pPr>
            <a:r>
              <a:rPr lang="cs-CZ" sz="3600" dirty="0">
                <a:solidFill>
                  <a:schemeClr val="accent1"/>
                </a:solidFill>
                <a:latin typeface="+mj-lt"/>
                <a:ea typeface="+mj-ea"/>
                <a:cs typeface="+mj-cs"/>
              </a:rPr>
              <a:t>FÁZE ANALYTICKÁ</a:t>
            </a:r>
          </a:p>
          <a:p>
            <a:pPr>
              <a:spcBef>
                <a:spcPct val="0"/>
              </a:spcBef>
            </a:pPr>
            <a:endParaRPr lang="cs-CZ" sz="3600" dirty="0">
              <a:solidFill>
                <a:schemeClr val="accent1"/>
              </a:solidFill>
              <a:latin typeface="+mj-lt"/>
              <a:ea typeface="+mj-ea"/>
              <a:cs typeface="+mj-cs"/>
            </a:endParaRPr>
          </a:p>
        </p:txBody>
      </p:sp>
      <p:pic>
        <p:nvPicPr>
          <p:cNvPr id="5" name="Obrázek 4"/>
          <p:cNvPicPr/>
          <p:nvPr/>
        </p:nvPicPr>
        <p:blipFill rotWithShape="1">
          <a:blip r:embed="rId2"/>
          <a:srcRect l="7441" t="37919" r="55025" b="17989"/>
          <a:stretch/>
        </p:blipFill>
        <p:spPr bwMode="auto">
          <a:xfrm>
            <a:off x="4644008" y="0"/>
            <a:ext cx="3528392" cy="2564904"/>
          </a:xfrm>
          <a:prstGeom prst="rect">
            <a:avLst/>
          </a:prstGeom>
          <a:ln>
            <a:noFill/>
          </a:ln>
          <a:extLst>
            <a:ext uri="{53640926-AAD7-44D8-BBD7-CCE9431645EC}">
              <a14:shadowObscured xmlns:a14="http://schemas.microsoft.com/office/drawing/2010/main"/>
            </a:ext>
          </a:extLst>
        </p:spPr>
      </p:pic>
      <p:sp>
        <p:nvSpPr>
          <p:cNvPr id="4" name="Obdélník 3"/>
          <p:cNvSpPr/>
          <p:nvPr/>
        </p:nvSpPr>
        <p:spPr>
          <a:xfrm>
            <a:off x="395535" y="1881168"/>
            <a:ext cx="4172513" cy="1384995"/>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cs-CZ" sz="2800" b="1" spc="50" dirty="0">
                <a:ln w="11430"/>
                <a:solidFill>
                  <a:schemeClr val="tx1">
                    <a:lumMod val="85000"/>
                    <a:lumOff val="15000"/>
                  </a:schemeClr>
                </a:solidFill>
                <a:effectLst>
                  <a:outerShdw blurRad="38100" dist="38100" dir="2700000" algn="tl">
                    <a:srgbClr val="000000">
                      <a:alpha val="43137"/>
                    </a:srgbClr>
                  </a:outerShdw>
                </a:effectLst>
              </a:rPr>
              <a:t>Sběr dat</a:t>
            </a:r>
          </a:p>
          <a:p>
            <a:endParaRPr lang="cs-CZ" sz="2800" b="1" spc="50" dirty="0">
              <a:ln w="11430"/>
              <a:solidFill>
                <a:schemeClr val="tx1">
                  <a:lumMod val="85000"/>
                  <a:lumOff val="15000"/>
                </a:schemeClr>
              </a:solidFill>
              <a:effectLst>
                <a:outerShdw blurRad="38100" dist="38100" dir="2700000" algn="tl">
                  <a:srgbClr val="000000">
                    <a:alpha val="43137"/>
                  </a:srgbClr>
                </a:outerShdw>
              </a:effectLst>
            </a:endParaRPr>
          </a:p>
          <a:p>
            <a:r>
              <a:rPr lang="cs-CZ" sz="2800" b="1" spc="50" dirty="0">
                <a:ln w="11430"/>
                <a:solidFill>
                  <a:schemeClr val="tx1">
                    <a:lumMod val="85000"/>
                    <a:lumOff val="15000"/>
                  </a:schemeClr>
                </a:solidFill>
                <a:effectLst>
                  <a:outerShdw blurRad="38100" dist="38100" dir="2700000" algn="tl">
                    <a:srgbClr val="000000">
                      <a:alpha val="43137"/>
                    </a:srgbClr>
                  </a:outerShdw>
                </a:effectLst>
              </a:rPr>
              <a:t>Interpretace dat</a:t>
            </a:r>
          </a:p>
        </p:txBody>
      </p:sp>
    </p:spTree>
    <p:extLst>
      <p:ext uri="{BB962C8B-B14F-4D97-AF65-F5344CB8AC3E}">
        <p14:creationId xmlns:p14="http://schemas.microsoft.com/office/powerpoint/2010/main" val="842157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332656"/>
            <a:ext cx="7024744" cy="576064"/>
          </a:xfrm>
        </p:spPr>
        <p:txBody>
          <a:bodyPr>
            <a:normAutofit fontScale="90000"/>
          </a:bodyPr>
          <a:lstStyle/>
          <a:p>
            <a:r>
              <a:rPr lang="cs-CZ" dirty="0"/>
              <a:t>Filtrování položek</a:t>
            </a:r>
          </a:p>
        </p:txBody>
      </p:sp>
      <p:pic>
        <p:nvPicPr>
          <p:cNvPr id="4" name="Zástupný symbol pro obsah 3"/>
          <p:cNvPicPr>
            <a:picLocks noGrp="1"/>
          </p:cNvPicPr>
          <p:nvPr>
            <p:ph idx="1"/>
          </p:nvPr>
        </p:nvPicPr>
        <p:blipFill rotWithShape="1">
          <a:blip r:embed="rId2"/>
          <a:srcRect t="1852" b="66667"/>
          <a:stretch/>
        </p:blipFill>
        <p:spPr bwMode="auto">
          <a:xfrm>
            <a:off x="539552" y="836712"/>
            <a:ext cx="8136904" cy="2232248"/>
          </a:xfrm>
          <a:prstGeom prst="rect">
            <a:avLst/>
          </a:prstGeom>
          <a:ln>
            <a:noFill/>
          </a:ln>
          <a:extLst>
            <a:ext uri="{53640926-AAD7-44D8-BBD7-CCE9431645EC}">
              <a14:shadowObscured xmlns:a14="http://schemas.microsoft.com/office/drawing/2010/main"/>
            </a:ext>
          </a:extLst>
        </p:spPr>
      </p:pic>
      <p:sp>
        <p:nvSpPr>
          <p:cNvPr id="5" name="Ovál 4"/>
          <p:cNvSpPr/>
          <p:nvPr/>
        </p:nvSpPr>
        <p:spPr>
          <a:xfrm>
            <a:off x="467544" y="798544"/>
            <a:ext cx="432048"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Ovál 5"/>
          <p:cNvSpPr/>
          <p:nvPr/>
        </p:nvSpPr>
        <p:spPr>
          <a:xfrm>
            <a:off x="7812360" y="942560"/>
            <a:ext cx="432048" cy="6142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Ovál 6"/>
          <p:cNvSpPr/>
          <p:nvPr/>
        </p:nvSpPr>
        <p:spPr>
          <a:xfrm>
            <a:off x="7812360" y="1933843"/>
            <a:ext cx="858166" cy="20296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Zaoblený obdélníkový popisek 7"/>
          <p:cNvSpPr/>
          <p:nvPr/>
        </p:nvSpPr>
        <p:spPr>
          <a:xfrm>
            <a:off x="4572000" y="332656"/>
            <a:ext cx="2697833" cy="2736304"/>
          </a:xfrm>
          <a:prstGeom prst="wedgeRoundRectCallout">
            <a:avLst>
              <a:gd name="adj1" fmla="val 72625"/>
              <a:gd name="adj2" fmla="val -14670"/>
              <a:gd name="adj3" fmla="val 16667"/>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cs-CZ" sz="1400" dirty="0"/>
              <a:t>Nastavení filtru umožňuje pracovat pouze s určitými respondenty – vybrat např. jen ženy</a:t>
            </a:r>
          </a:p>
          <a:p>
            <a:pPr marL="171450" indent="-171450">
              <a:buFont typeface="Arial" panose="020B0604020202020204" pitchFamily="34" charset="0"/>
              <a:buChar char="•"/>
            </a:pPr>
            <a:r>
              <a:rPr lang="cs-CZ" sz="1400" dirty="0"/>
              <a:t>Filtr lze nastavit pouze při označení příslušných polí  (sloupce – příkazového řádku</a:t>
            </a:r>
          </a:p>
          <a:p>
            <a:pPr marL="171450" indent="-171450">
              <a:buFont typeface="Arial" panose="020B0604020202020204" pitchFamily="34" charset="0"/>
              <a:buChar char="•"/>
            </a:pPr>
            <a:r>
              <a:rPr lang="cs-CZ" sz="1400" dirty="0"/>
              <a:t>Při další práci s daty nezapomeňte vypnout nepotřebné filtry  </a:t>
            </a:r>
          </a:p>
        </p:txBody>
      </p:sp>
      <p:pic>
        <p:nvPicPr>
          <p:cNvPr id="9" name="Obrázek 8"/>
          <p:cNvPicPr/>
          <p:nvPr/>
        </p:nvPicPr>
        <p:blipFill rotWithShape="1">
          <a:blip r:embed="rId3"/>
          <a:srcRect l="1" t="2147" r="-579" b="36540"/>
          <a:stretch/>
        </p:blipFill>
        <p:spPr bwMode="auto">
          <a:xfrm>
            <a:off x="480364" y="3140968"/>
            <a:ext cx="8194106" cy="3384376"/>
          </a:xfrm>
          <a:prstGeom prst="rect">
            <a:avLst/>
          </a:prstGeom>
          <a:ln>
            <a:noFill/>
          </a:ln>
          <a:extLst>
            <a:ext uri="{53640926-AAD7-44D8-BBD7-CCE9431645EC}">
              <a14:shadowObscured xmlns:a14="http://schemas.microsoft.com/office/drawing/2010/main"/>
            </a:ext>
          </a:extLst>
        </p:spPr>
      </p:pic>
      <p:sp>
        <p:nvSpPr>
          <p:cNvPr id="10" name="Zaoblený obdélníkový popisek 9"/>
          <p:cNvSpPr/>
          <p:nvPr/>
        </p:nvSpPr>
        <p:spPr>
          <a:xfrm>
            <a:off x="2483768" y="4437112"/>
            <a:ext cx="2697833" cy="1296144"/>
          </a:xfrm>
          <a:prstGeom prst="wedgeRoundRectCallout">
            <a:avLst>
              <a:gd name="adj1" fmla="val -61633"/>
              <a:gd name="adj2" fmla="val -50359"/>
              <a:gd name="adj3" fmla="val 16667"/>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cs-CZ" sz="1400" dirty="0"/>
              <a:t>Ťukni na trojúhelníček</a:t>
            </a:r>
          </a:p>
          <a:p>
            <a:pPr marL="171450" indent="-171450">
              <a:buFont typeface="Arial" panose="020B0604020202020204" pitchFamily="34" charset="0"/>
              <a:buChar char="•"/>
            </a:pPr>
            <a:r>
              <a:rPr lang="cs-CZ" sz="1400" dirty="0"/>
              <a:t>Vyber skupinu dat</a:t>
            </a:r>
          </a:p>
          <a:p>
            <a:pPr marL="171450" indent="-171450">
              <a:buFont typeface="Arial" panose="020B0604020202020204" pitchFamily="34" charset="0"/>
              <a:buChar char="•"/>
            </a:pPr>
            <a:r>
              <a:rPr lang="cs-CZ" sz="1400" dirty="0"/>
              <a:t>Filtr můžeš rozšířit i na další pole např. věk – lze např. ženy ve věku 18 let </a:t>
            </a:r>
          </a:p>
        </p:txBody>
      </p:sp>
      <p:sp>
        <p:nvSpPr>
          <p:cNvPr id="11" name="Ovál 10"/>
          <p:cNvSpPr/>
          <p:nvPr/>
        </p:nvSpPr>
        <p:spPr>
          <a:xfrm>
            <a:off x="1001672" y="5229200"/>
            <a:ext cx="562231"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Ovál 11"/>
          <p:cNvSpPr/>
          <p:nvPr/>
        </p:nvSpPr>
        <p:spPr>
          <a:xfrm>
            <a:off x="1347880" y="6237312"/>
            <a:ext cx="432048"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bdélník 12"/>
          <p:cNvSpPr/>
          <p:nvPr/>
        </p:nvSpPr>
        <p:spPr>
          <a:xfrm>
            <a:off x="0" y="6527378"/>
            <a:ext cx="9144000" cy="369332"/>
          </a:xfrm>
          <a:prstGeom prst="rect">
            <a:avLst/>
          </a:prstGeom>
        </p:spPr>
        <p:txBody>
          <a:bodyPr wrap="square">
            <a:spAutoFit/>
          </a:bodyPr>
          <a:lstStyle/>
          <a:p>
            <a:r>
              <a:rPr lang="cs-CZ" dirty="0">
                <a:solidFill>
                  <a:schemeClr val="tx1">
                    <a:lumMod val="85000"/>
                    <a:lumOff val="15000"/>
                  </a:schemeClr>
                </a:solidFill>
              </a:rPr>
              <a:t>https://www.youtube.com/watch?v=TJ4HXI-fC3U</a:t>
            </a:r>
          </a:p>
        </p:txBody>
      </p:sp>
    </p:spTree>
    <p:extLst>
      <p:ext uri="{BB962C8B-B14F-4D97-AF65-F5344CB8AC3E}">
        <p14:creationId xmlns:p14="http://schemas.microsoft.com/office/powerpoint/2010/main" val="2545601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620688"/>
            <a:ext cx="8208912" cy="576064"/>
          </a:xfrm>
        </p:spPr>
        <p:txBody>
          <a:bodyPr>
            <a:noAutofit/>
          </a:bodyPr>
          <a:lstStyle/>
          <a:p>
            <a:r>
              <a:rPr lang="cs-CZ" sz="2800" dirty="0"/>
              <a:t>Vyjádření centrální tendence a variability </a:t>
            </a:r>
          </a:p>
        </p:txBody>
      </p:sp>
      <p:sp>
        <p:nvSpPr>
          <p:cNvPr id="4" name="TextovéPole 3"/>
          <p:cNvSpPr txBox="1"/>
          <p:nvPr/>
        </p:nvSpPr>
        <p:spPr>
          <a:xfrm>
            <a:off x="4681506" y="0"/>
            <a:ext cx="3490893" cy="523220"/>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cs-CZ" sz="2800" b="1" dirty="0">
                <a:ln w="50800"/>
                <a:solidFill>
                  <a:schemeClr val="bg1">
                    <a:shade val="50000"/>
                  </a:schemeClr>
                </a:solidFill>
              </a:rPr>
              <a:t>Data spojitá</a:t>
            </a:r>
          </a:p>
        </p:txBody>
      </p:sp>
      <p:sp>
        <p:nvSpPr>
          <p:cNvPr id="5" name="TextovéPole 4"/>
          <p:cNvSpPr txBox="1"/>
          <p:nvPr/>
        </p:nvSpPr>
        <p:spPr>
          <a:xfrm>
            <a:off x="4392473" y="1205640"/>
            <a:ext cx="3576620" cy="369332"/>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cs-CZ"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Aritmetický Průměr - PRŮMĚR</a:t>
            </a:r>
          </a:p>
        </p:txBody>
      </p:sp>
      <p:pic>
        <p:nvPicPr>
          <p:cNvPr id="6" name="Obrázek 5"/>
          <p:cNvPicPr/>
          <p:nvPr/>
        </p:nvPicPr>
        <p:blipFill rotWithShape="1">
          <a:blip r:embed="rId2"/>
          <a:srcRect l="12236" t="28572" r="68749" b="66137"/>
          <a:stretch/>
        </p:blipFill>
        <p:spPr bwMode="auto">
          <a:xfrm>
            <a:off x="4439828" y="1499768"/>
            <a:ext cx="3287667" cy="815330"/>
          </a:xfrm>
          <a:prstGeom prst="rect">
            <a:avLst/>
          </a:prstGeom>
          <a:ln>
            <a:noFill/>
          </a:ln>
          <a:extLst>
            <a:ext uri="{53640926-AAD7-44D8-BBD7-CCE9431645EC}">
              <a14:shadowObscured xmlns:a14="http://schemas.microsoft.com/office/drawing/2010/main"/>
            </a:ext>
          </a:extLst>
        </p:spPr>
      </p:pic>
      <p:sp>
        <p:nvSpPr>
          <p:cNvPr id="7" name="TextovéPole 6"/>
          <p:cNvSpPr txBox="1"/>
          <p:nvPr/>
        </p:nvSpPr>
        <p:spPr>
          <a:xfrm>
            <a:off x="4427985" y="2258380"/>
            <a:ext cx="4248472" cy="4062651"/>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cs-CZ"/>
            </a:defPPr>
            <a:lvl1pPr>
              <a:defRPr>
                <a:solidFill>
                  <a:schemeClr val="tx1">
                    <a:lumMod val="85000"/>
                    <a:lumOff val="15000"/>
                  </a:schemeClr>
                </a:solidFill>
              </a:defRPr>
            </a:lvl1pPr>
          </a:lstStyle>
          <a:p>
            <a:r>
              <a:rPr lang="cs-CZ"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Medián – MEDIAN</a:t>
            </a:r>
          </a:p>
          <a:p>
            <a:r>
              <a:rPr lang="cs-CZ" sz="1600" dirty="0">
                <a:solidFill>
                  <a:schemeClr val="tx2"/>
                </a:solidFill>
              </a:rPr>
              <a:t>Střední hodnota</a:t>
            </a:r>
          </a:p>
          <a:p>
            <a:endParaRPr lang="cs-CZ"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r>
              <a:rPr lang="cs-CZ"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Modus – MODE</a:t>
            </a:r>
          </a:p>
          <a:p>
            <a:r>
              <a:rPr lang="cs-CZ" sz="1600" dirty="0">
                <a:solidFill>
                  <a:schemeClr val="tx2"/>
                </a:solidFill>
              </a:rPr>
              <a:t>Nejčastěji se vyskytující hodnota</a:t>
            </a:r>
          </a:p>
          <a:p>
            <a:endParaRPr lang="cs-CZ" sz="1600" dirty="0">
              <a:solidFill>
                <a:schemeClr val="tx2"/>
              </a:solidFill>
            </a:endParaRPr>
          </a:p>
          <a:p>
            <a:r>
              <a:rPr lang="cs-CZ"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Minimální hodnota – MIN</a:t>
            </a:r>
          </a:p>
          <a:p>
            <a:r>
              <a:rPr lang="cs-CZ" sz="1600" dirty="0">
                <a:solidFill>
                  <a:schemeClr val="tx2"/>
                </a:solidFill>
              </a:rPr>
              <a:t>Nejmenší hodnota</a:t>
            </a:r>
          </a:p>
          <a:p>
            <a:endParaRPr lang="cs-CZ" sz="1600" dirty="0">
              <a:solidFill>
                <a:schemeClr val="tx2"/>
              </a:solidFill>
            </a:endParaRPr>
          </a:p>
          <a:p>
            <a:r>
              <a:rPr lang="cs-CZ"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Maximální hodnota – MAX</a:t>
            </a:r>
          </a:p>
          <a:p>
            <a:r>
              <a:rPr lang="cs-CZ" sz="1600" dirty="0">
                <a:solidFill>
                  <a:schemeClr val="tx2"/>
                </a:solidFill>
              </a:rPr>
              <a:t>Největší hodnota</a:t>
            </a:r>
          </a:p>
          <a:p>
            <a:endParaRPr lang="cs-CZ" sz="1600" dirty="0">
              <a:solidFill>
                <a:schemeClr val="tx2"/>
              </a:solidFill>
            </a:endParaRPr>
          </a:p>
          <a:p>
            <a:r>
              <a:rPr lang="cs-CZ"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Směrodatná odchylka –SMODCH</a:t>
            </a:r>
          </a:p>
          <a:p>
            <a:r>
              <a:rPr lang="cs-CZ" sz="1600" dirty="0">
                <a:solidFill>
                  <a:schemeClr val="tx2"/>
                </a:solidFill>
              </a:rPr>
              <a:t>určuje jak moc jsou hodnoty rozptýleny od průměru</a:t>
            </a:r>
          </a:p>
          <a:p>
            <a:endParaRPr lang="cs-CZ"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0" name="Obrázek 9"/>
          <p:cNvPicPr/>
          <p:nvPr/>
        </p:nvPicPr>
        <p:blipFill rotWithShape="1">
          <a:blip r:embed="rId3"/>
          <a:srcRect l="13890" t="42328" r="73709" b="52910"/>
          <a:stretch/>
        </p:blipFill>
        <p:spPr bwMode="auto">
          <a:xfrm>
            <a:off x="4427985" y="5949280"/>
            <a:ext cx="3778926" cy="504055"/>
          </a:xfrm>
          <a:prstGeom prst="rect">
            <a:avLst/>
          </a:prstGeom>
          <a:ln>
            <a:noFill/>
          </a:ln>
          <a:extLst>
            <a:ext uri="{53640926-AAD7-44D8-BBD7-CCE9431645EC}">
              <a14:shadowObscured xmlns:a14="http://schemas.microsoft.com/office/drawing/2010/main"/>
            </a:ext>
          </a:extLst>
        </p:spPr>
      </p:pic>
      <p:pic>
        <p:nvPicPr>
          <p:cNvPr id="11" name="Obrázek 10"/>
          <p:cNvPicPr/>
          <p:nvPr/>
        </p:nvPicPr>
        <p:blipFill rotWithShape="1">
          <a:blip r:embed="rId4"/>
          <a:srcRect t="2116" r="49072" b="44444"/>
          <a:stretch/>
        </p:blipFill>
        <p:spPr bwMode="auto">
          <a:xfrm>
            <a:off x="42443" y="1188141"/>
            <a:ext cx="4417104" cy="5319704"/>
          </a:xfrm>
          <a:prstGeom prst="rect">
            <a:avLst/>
          </a:prstGeom>
          <a:ln>
            <a:noFill/>
          </a:ln>
          <a:extLst>
            <a:ext uri="{53640926-AAD7-44D8-BBD7-CCE9431645EC}">
              <a14:shadowObscured xmlns:a14="http://schemas.microsoft.com/office/drawing/2010/main"/>
            </a:ext>
          </a:extLst>
        </p:spPr>
      </p:pic>
      <p:sp>
        <p:nvSpPr>
          <p:cNvPr id="12" name="Ovál 11"/>
          <p:cNvSpPr/>
          <p:nvPr/>
        </p:nvSpPr>
        <p:spPr>
          <a:xfrm>
            <a:off x="42443" y="1188141"/>
            <a:ext cx="322569"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vál 12"/>
          <p:cNvSpPr/>
          <p:nvPr/>
        </p:nvSpPr>
        <p:spPr>
          <a:xfrm>
            <a:off x="1140767" y="2258380"/>
            <a:ext cx="161284"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Zaoblený obdélníkový popisek 13"/>
          <p:cNvSpPr/>
          <p:nvPr/>
        </p:nvSpPr>
        <p:spPr>
          <a:xfrm>
            <a:off x="3275856" y="3041093"/>
            <a:ext cx="936104" cy="360040"/>
          </a:xfrm>
          <a:prstGeom prst="wedgeRoundRectCallout">
            <a:avLst>
              <a:gd name="adj1" fmla="val -119463"/>
              <a:gd name="adj2" fmla="val -12706"/>
              <a:gd name="adj3" fmla="val 16667"/>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a:t>Výběr výpočtu</a:t>
            </a:r>
          </a:p>
        </p:txBody>
      </p:sp>
      <p:sp>
        <p:nvSpPr>
          <p:cNvPr id="15" name="Zaoblený obdélníkový popisek 14"/>
          <p:cNvSpPr/>
          <p:nvPr/>
        </p:nvSpPr>
        <p:spPr>
          <a:xfrm>
            <a:off x="107504" y="2996952"/>
            <a:ext cx="1584176" cy="3456384"/>
          </a:xfrm>
          <a:prstGeom prst="wedgeRoundRectCallout">
            <a:avLst>
              <a:gd name="adj1" fmla="val 69434"/>
              <a:gd name="adj2" fmla="val 4543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cs-CZ" sz="1200" dirty="0"/>
              <a:t>Napsat do buňky znaménko =</a:t>
            </a:r>
          </a:p>
          <a:p>
            <a:pPr marL="171450" indent="-171450">
              <a:buFont typeface="Arial" panose="020B0604020202020204" pitchFamily="34" charset="0"/>
              <a:buChar char="•"/>
            </a:pPr>
            <a:r>
              <a:rPr lang="cs-CZ" sz="1200" dirty="0"/>
              <a:t>Označit/dát do bloku buňky, že kterých má být počítáno</a:t>
            </a:r>
          </a:p>
          <a:p>
            <a:pPr marL="171450" indent="-171450">
              <a:buFont typeface="Arial" panose="020B0604020202020204" pitchFamily="34" charset="0"/>
              <a:buChar char="•"/>
            </a:pPr>
            <a:r>
              <a:rPr lang="cs-CZ" sz="1200" dirty="0"/>
              <a:t>Zmáčknout v příkazovém řádku </a:t>
            </a:r>
            <a:r>
              <a:rPr lang="cs-CZ" sz="1200" i="1" dirty="0" err="1"/>
              <a:t>fx</a:t>
            </a:r>
            <a:endParaRPr lang="cs-CZ" sz="1200" i="1" dirty="0"/>
          </a:p>
          <a:p>
            <a:pPr marL="171450" indent="-171450">
              <a:buFont typeface="Arial" panose="020B0604020202020204" pitchFamily="34" charset="0"/>
              <a:buChar char="•"/>
            </a:pPr>
            <a:r>
              <a:rPr lang="cs-CZ" sz="1200" dirty="0"/>
              <a:t>Vybrat co chci počítat</a:t>
            </a:r>
          </a:p>
          <a:p>
            <a:pPr marL="171450" indent="-171450">
              <a:buFont typeface="Arial" panose="020B0604020202020204" pitchFamily="34" charset="0"/>
              <a:buChar char="•"/>
            </a:pPr>
            <a:r>
              <a:rPr lang="cs-CZ" sz="1200" dirty="0"/>
              <a:t>Pozor aby v bloku byla pouze požadovaná data</a:t>
            </a:r>
          </a:p>
          <a:p>
            <a:pPr algn="ctr"/>
            <a:r>
              <a:rPr lang="cs-CZ" sz="1200" dirty="0"/>
              <a:t> </a:t>
            </a:r>
          </a:p>
        </p:txBody>
      </p:sp>
      <p:sp>
        <p:nvSpPr>
          <p:cNvPr id="16" name="Ovál 15"/>
          <p:cNvSpPr/>
          <p:nvPr/>
        </p:nvSpPr>
        <p:spPr>
          <a:xfrm>
            <a:off x="3491880" y="4581127"/>
            <a:ext cx="504056"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Obdélník 16"/>
          <p:cNvSpPr/>
          <p:nvPr/>
        </p:nvSpPr>
        <p:spPr>
          <a:xfrm>
            <a:off x="17255" y="6473738"/>
            <a:ext cx="8750435" cy="369332"/>
          </a:xfrm>
          <a:prstGeom prst="rect">
            <a:avLst/>
          </a:prstGeom>
        </p:spPr>
        <p:txBody>
          <a:bodyPr wrap="square">
            <a:spAutoFit/>
          </a:bodyPr>
          <a:lstStyle/>
          <a:p>
            <a:r>
              <a:rPr lang="cs-CZ" dirty="0">
                <a:solidFill>
                  <a:schemeClr val="tx1">
                    <a:lumMod val="85000"/>
                    <a:lumOff val="15000"/>
                  </a:schemeClr>
                </a:solidFill>
              </a:rPr>
              <a:t>https://www.youtube.com/watch?v=TPlKHRlibUw</a:t>
            </a:r>
          </a:p>
        </p:txBody>
      </p:sp>
    </p:spTree>
    <p:extLst>
      <p:ext uri="{BB962C8B-B14F-4D97-AF65-F5344CB8AC3E}">
        <p14:creationId xmlns:p14="http://schemas.microsoft.com/office/powerpoint/2010/main" val="1925762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620688"/>
            <a:ext cx="8208912" cy="576064"/>
          </a:xfrm>
        </p:spPr>
        <p:txBody>
          <a:bodyPr>
            <a:noAutofit/>
          </a:bodyPr>
          <a:lstStyle/>
          <a:p>
            <a:r>
              <a:rPr lang="cs-CZ" sz="2800" dirty="0"/>
              <a:t>Vizualizace – krabicový graf</a:t>
            </a:r>
          </a:p>
        </p:txBody>
      </p:sp>
      <p:sp>
        <p:nvSpPr>
          <p:cNvPr id="4" name="TextovéPole 3"/>
          <p:cNvSpPr txBox="1"/>
          <p:nvPr/>
        </p:nvSpPr>
        <p:spPr>
          <a:xfrm>
            <a:off x="4681506" y="0"/>
            <a:ext cx="3490893" cy="523220"/>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cs-CZ" sz="2800" b="1" dirty="0">
                <a:ln w="50800"/>
                <a:solidFill>
                  <a:schemeClr val="bg1">
                    <a:shade val="50000"/>
                  </a:schemeClr>
                </a:solidFill>
              </a:rPr>
              <a:t>Data spojitá</a:t>
            </a:r>
          </a:p>
        </p:txBody>
      </p:sp>
      <p:sp>
        <p:nvSpPr>
          <p:cNvPr id="3" name="Obdélník 2"/>
          <p:cNvSpPr/>
          <p:nvPr/>
        </p:nvSpPr>
        <p:spPr>
          <a:xfrm>
            <a:off x="-10851" y="6488668"/>
            <a:ext cx="9144000" cy="369332"/>
          </a:xfrm>
          <a:prstGeom prst="rect">
            <a:avLst/>
          </a:prstGeom>
        </p:spPr>
        <p:txBody>
          <a:bodyPr wrap="square">
            <a:spAutoFit/>
          </a:bodyPr>
          <a:lstStyle/>
          <a:p>
            <a:r>
              <a:rPr lang="cs-CZ" dirty="0">
                <a:solidFill>
                  <a:schemeClr val="tx1">
                    <a:lumMod val="85000"/>
                    <a:lumOff val="15000"/>
                  </a:schemeClr>
                </a:solidFill>
              </a:rPr>
              <a:t>https://www.youtube.com/watch?v=gOj9wBv-IfM</a:t>
            </a:r>
          </a:p>
        </p:txBody>
      </p:sp>
      <p:sp>
        <p:nvSpPr>
          <p:cNvPr id="18" name="Obdélník 17"/>
          <p:cNvSpPr/>
          <p:nvPr/>
        </p:nvSpPr>
        <p:spPr>
          <a:xfrm>
            <a:off x="611560" y="1285928"/>
            <a:ext cx="7992888" cy="830997"/>
          </a:xfrm>
          <a:prstGeom prst="rect">
            <a:avLst/>
          </a:prstGeom>
        </p:spPr>
        <p:txBody>
          <a:bodyPr wrap="square">
            <a:spAutoFit/>
          </a:bodyPr>
          <a:lstStyle/>
          <a:p>
            <a:pPr marL="68580" indent="0">
              <a:buNone/>
            </a:pPr>
            <a:r>
              <a:rPr lang="cs-CZ" sz="2400" dirty="0">
                <a:solidFill>
                  <a:schemeClr val="tx2"/>
                </a:solidFill>
              </a:rPr>
              <a:t>Krabicový graf = </a:t>
            </a:r>
            <a:r>
              <a:rPr lang="cs-CZ" sz="2400" dirty="0" err="1">
                <a:solidFill>
                  <a:schemeClr val="tx2"/>
                </a:solidFill>
              </a:rPr>
              <a:t>boxplot</a:t>
            </a:r>
            <a:r>
              <a:rPr lang="cs-CZ" sz="2400" dirty="0">
                <a:solidFill>
                  <a:schemeClr val="tx2"/>
                </a:solidFill>
              </a:rPr>
              <a:t> = krabicový diagram</a:t>
            </a:r>
          </a:p>
          <a:p>
            <a:pPr marL="68580" indent="0">
              <a:buNone/>
            </a:pPr>
            <a:r>
              <a:rPr lang="cs-CZ" sz="2400" dirty="0">
                <a:solidFill>
                  <a:schemeClr val="tx2"/>
                </a:solidFill>
              </a:rPr>
              <a:t>Vizualizace dat spojitých pomocí jejich </a:t>
            </a:r>
            <a:r>
              <a:rPr lang="cs-CZ" sz="2400" dirty="0" err="1">
                <a:solidFill>
                  <a:schemeClr val="tx2"/>
                </a:solidFill>
              </a:rPr>
              <a:t>kvartilů</a:t>
            </a:r>
            <a:endParaRPr lang="cs-CZ" sz="2400" dirty="0">
              <a:solidFill>
                <a:schemeClr val="tx2"/>
              </a:solidFill>
            </a:endParaRPr>
          </a:p>
        </p:txBody>
      </p:sp>
      <p:sp>
        <p:nvSpPr>
          <p:cNvPr id="19" name="Rámeček 18"/>
          <p:cNvSpPr/>
          <p:nvPr/>
        </p:nvSpPr>
        <p:spPr>
          <a:xfrm>
            <a:off x="467544" y="1196752"/>
            <a:ext cx="8208912" cy="1080120"/>
          </a:xfrm>
          <a:prstGeom prst="fram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pic>
        <p:nvPicPr>
          <p:cNvPr id="1026" name="Picture 2" descr="Krabicový graf karmy"/>
          <p:cNvPicPr>
            <a:picLocks noChangeAspect="1" noChangeArrowheads="1"/>
          </p:cNvPicPr>
          <p:nvPr/>
        </p:nvPicPr>
        <p:blipFill rotWithShape="1">
          <a:blip r:embed="rId2">
            <a:extLst>
              <a:ext uri="{28A0092B-C50C-407E-A947-70E740481C1C}">
                <a14:useLocalDpi xmlns:a14="http://schemas.microsoft.com/office/drawing/2010/main" val="0"/>
              </a:ext>
            </a:extLst>
          </a:blip>
          <a:srcRect l="13061" t="15562" r="10305" b="18092"/>
          <a:stretch/>
        </p:blipFill>
        <p:spPr bwMode="auto">
          <a:xfrm>
            <a:off x="578711" y="2420888"/>
            <a:ext cx="3960736" cy="4067780"/>
          </a:xfrm>
          <a:prstGeom prst="rect">
            <a:avLst/>
          </a:prstGeom>
          <a:noFill/>
          <a:extLst>
            <a:ext uri="{909E8E84-426E-40DD-AFC4-6F175D3DCCD1}">
              <a14:hiddenFill xmlns:a14="http://schemas.microsoft.com/office/drawing/2010/main">
                <a:solidFill>
                  <a:srgbClr val="FFFFFF"/>
                </a:solidFill>
              </a14:hiddenFill>
            </a:ext>
          </a:extLst>
        </p:spPr>
      </p:pic>
      <p:sp>
        <p:nvSpPr>
          <p:cNvPr id="20" name="Zaoblený obdélníkový popisek 19"/>
          <p:cNvSpPr/>
          <p:nvPr/>
        </p:nvSpPr>
        <p:spPr>
          <a:xfrm>
            <a:off x="1403648" y="5841268"/>
            <a:ext cx="1082589" cy="360040"/>
          </a:xfrm>
          <a:prstGeom prst="wedgeRoundRectCallout">
            <a:avLst>
              <a:gd name="adj1" fmla="val 67629"/>
              <a:gd name="adj2" fmla="val 53016"/>
              <a:gd name="adj3" fmla="val 16667"/>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1400" b="1" dirty="0"/>
              <a:t>Minimum</a:t>
            </a:r>
          </a:p>
        </p:txBody>
      </p:sp>
      <p:sp>
        <p:nvSpPr>
          <p:cNvPr id="21" name="Zaoblený obdélníkový popisek 20"/>
          <p:cNvSpPr/>
          <p:nvPr/>
        </p:nvSpPr>
        <p:spPr>
          <a:xfrm>
            <a:off x="1403648" y="3412480"/>
            <a:ext cx="1082589" cy="360040"/>
          </a:xfrm>
          <a:prstGeom prst="wedgeRoundRectCallout">
            <a:avLst>
              <a:gd name="adj1" fmla="val 58033"/>
              <a:gd name="adj2" fmla="val 114659"/>
              <a:gd name="adj3" fmla="val 16667"/>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1400" b="1" dirty="0"/>
              <a:t>Minimum</a:t>
            </a:r>
          </a:p>
        </p:txBody>
      </p:sp>
      <p:sp>
        <p:nvSpPr>
          <p:cNvPr id="22" name="Zaoblený obdélníkový popisek 21"/>
          <p:cNvSpPr/>
          <p:nvPr/>
        </p:nvSpPr>
        <p:spPr>
          <a:xfrm>
            <a:off x="3259084" y="2579946"/>
            <a:ext cx="1082589" cy="504056"/>
          </a:xfrm>
          <a:prstGeom prst="wedgeRoundRectCallout">
            <a:avLst>
              <a:gd name="adj1" fmla="val -89298"/>
              <a:gd name="adj2" fmla="val -40682"/>
              <a:gd name="adj3" fmla="val 16667"/>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b="1" dirty="0"/>
              <a:t>Odlehlá data</a:t>
            </a:r>
          </a:p>
        </p:txBody>
      </p:sp>
      <p:sp>
        <p:nvSpPr>
          <p:cNvPr id="23" name="Zaoblený obdélníkový popisek 22"/>
          <p:cNvSpPr/>
          <p:nvPr/>
        </p:nvSpPr>
        <p:spPr>
          <a:xfrm>
            <a:off x="1403648" y="4513360"/>
            <a:ext cx="1082589" cy="360040"/>
          </a:xfrm>
          <a:prstGeom prst="wedgeRoundRectCallout">
            <a:avLst>
              <a:gd name="adj1" fmla="val 40506"/>
              <a:gd name="adj2" fmla="val 196029"/>
              <a:gd name="adj3" fmla="val 16667"/>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1400" b="1" dirty="0"/>
              <a:t>Medián</a:t>
            </a:r>
          </a:p>
        </p:txBody>
      </p:sp>
      <p:sp>
        <p:nvSpPr>
          <p:cNvPr id="24" name="Zaoblený obdélníkový popisek 23"/>
          <p:cNvSpPr/>
          <p:nvPr/>
        </p:nvSpPr>
        <p:spPr>
          <a:xfrm>
            <a:off x="3166863" y="5517232"/>
            <a:ext cx="1191581" cy="432048"/>
          </a:xfrm>
          <a:prstGeom prst="wedgeRoundRectCallout">
            <a:avLst>
              <a:gd name="adj1" fmla="val -78840"/>
              <a:gd name="adj2" fmla="val -18491"/>
              <a:gd name="adj3" fmla="val 16667"/>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b="1" dirty="0"/>
              <a:t>1. </a:t>
            </a:r>
            <a:r>
              <a:rPr lang="cs-CZ" sz="1400" b="1" dirty="0" err="1"/>
              <a:t>kvartil</a:t>
            </a:r>
            <a:endParaRPr lang="cs-CZ" sz="1400" b="1" dirty="0"/>
          </a:p>
          <a:p>
            <a:pPr algn="ctr"/>
            <a:r>
              <a:rPr lang="cs-CZ" sz="1400" b="1" dirty="0"/>
              <a:t>(dolní)</a:t>
            </a:r>
          </a:p>
        </p:txBody>
      </p:sp>
      <p:sp>
        <p:nvSpPr>
          <p:cNvPr id="25" name="Zaoblený obdélníkový popisek 24"/>
          <p:cNvSpPr/>
          <p:nvPr/>
        </p:nvSpPr>
        <p:spPr>
          <a:xfrm>
            <a:off x="3166864" y="4264068"/>
            <a:ext cx="1191582" cy="461076"/>
          </a:xfrm>
          <a:prstGeom prst="wedgeRoundRectCallout">
            <a:avLst>
              <a:gd name="adj1" fmla="val -84080"/>
              <a:gd name="adj2" fmla="val 113914"/>
              <a:gd name="adj3" fmla="val 16667"/>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b="1" dirty="0"/>
              <a:t>3. </a:t>
            </a:r>
            <a:r>
              <a:rPr lang="cs-CZ" sz="1400" b="1" dirty="0" err="1"/>
              <a:t>kvartil</a:t>
            </a:r>
            <a:endParaRPr lang="cs-CZ" sz="1400" b="1" dirty="0"/>
          </a:p>
          <a:p>
            <a:pPr algn="ctr"/>
            <a:r>
              <a:rPr lang="cs-CZ" sz="1400" b="1" dirty="0"/>
              <a:t>(horní)</a:t>
            </a:r>
          </a:p>
        </p:txBody>
      </p:sp>
      <p:pic>
        <p:nvPicPr>
          <p:cNvPr id="1030" name="Picture 6" descr="Výsledek obrázku pro krabicový graf pop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8004" y="2420888"/>
            <a:ext cx="4068452" cy="396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3893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548680"/>
            <a:ext cx="8208912" cy="576064"/>
          </a:xfrm>
        </p:spPr>
        <p:txBody>
          <a:bodyPr>
            <a:normAutofit fontScale="90000"/>
          </a:bodyPr>
          <a:lstStyle/>
          <a:p>
            <a:r>
              <a:rPr lang="cs-CZ" dirty="0"/>
              <a:t>Grafy a tabulky</a:t>
            </a:r>
          </a:p>
        </p:txBody>
      </p:sp>
      <p:sp>
        <p:nvSpPr>
          <p:cNvPr id="3" name="Zástupný symbol pro obsah 2"/>
          <p:cNvSpPr>
            <a:spLocks noGrp="1"/>
          </p:cNvSpPr>
          <p:nvPr>
            <p:ph idx="1"/>
          </p:nvPr>
        </p:nvSpPr>
        <p:spPr>
          <a:xfrm>
            <a:off x="467544" y="1052736"/>
            <a:ext cx="8208912" cy="5805264"/>
          </a:xfrm>
        </p:spPr>
        <p:txBody>
          <a:bodyPr>
            <a:normAutofit fontScale="85000" lnSpcReduction="10000"/>
          </a:bodyPr>
          <a:lstStyle/>
          <a:p>
            <a:pPr lvl="0"/>
            <a:r>
              <a:rPr lang="cs-CZ" dirty="0"/>
              <a:t>Na každý zařazený objekt (tabulka, graf, obrázek, schéma) musí být odkaz v textu (graf č. 1 prezentuje…viz tab. 1)</a:t>
            </a:r>
          </a:p>
          <a:p>
            <a:pPr lvl="0"/>
            <a:r>
              <a:rPr lang="cs-CZ" dirty="0"/>
              <a:t>Použitý styl písma sjednotit s textem práce, velikost písma může být menší min. 8 bodů – zachování čitelnosti</a:t>
            </a:r>
          </a:p>
          <a:p>
            <a:pPr lvl="0"/>
            <a:r>
              <a:rPr lang="cs-CZ" dirty="0"/>
              <a:t>Dodržujte jednotné schéma (barevnost, jeden typ koláčového grafu, jeden typ sloupcového grafu…)</a:t>
            </a:r>
          </a:p>
          <a:p>
            <a:pPr lvl="0"/>
            <a:r>
              <a:rPr lang="cs-CZ" dirty="0"/>
              <a:t>Každá objekt musí být označen podpiskem</a:t>
            </a:r>
          </a:p>
          <a:p>
            <a:pPr lvl="0"/>
            <a:r>
              <a:rPr lang="cs-CZ" dirty="0"/>
              <a:t>Každý zařazený objekt pochopit za 5 – 10 sekund.</a:t>
            </a:r>
          </a:p>
          <a:p>
            <a:pPr lvl="0"/>
            <a:r>
              <a:rPr lang="cs-CZ" dirty="0"/>
              <a:t>Zvolte tabulku, nebo graf (duplicitní informace). </a:t>
            </a:r>
          </a:p>
          <a:p>
            <a:pPr lvl="0"/>
            <a:r>
              <a:rPr lang="cs-CZ" dirty="0"/>
              <a:t>Tabulky by neměly obsahovat více než 18 buněk, jinak se stávají nepřehledné.</a:t>
            </a:r>
          </a:p>
          <a:p>
            <a:pPr lvl="0"/>
            <a:r>
              <a:rPr lang="cs-CZ" dirty="0"/>
              <a:t>Grafy by neměly obsahovat více než 15 datových bodů, jinak se stávají nepřehledné.</a:t>
            </a:r>
          </a:p>
          <a:p>
            <a:pPr lvl="0"/>
            <a:r>
              <a:rPr lang="cs-CZ" dirty="0"/>
              <a:t>Zvolte vhodný graf vzhledem k prezentované veličině. </a:t>
            </a:r>
          </a:p>
          <a:p>
            <a:pPr lvl="0"/>
            <a:r>
              <a:rPr lang="cs-CZ" dirty="0"/>
              <a:t>Popisky v grafech umístěte mimo barevné výseče/sloupce – navýšení čitelnosti.</a:t>
            </a:r>
          </a:p>
          <a:p>
            <a:pPr lvl="0"/>
            <a:r>
              <a:rPr lang="cs-CZ" dirty="0"/>
              <a:t>Legendy pište horizontálně-vertikálně psaný text je špatně čitelný.</a:t>
            </a:r>
          </a:p>
        </p:txBody>
      </p:sp>
      <p:sp>
        <p:nvSpPr>
          <p:cNvPr id="4" name="Obdélník 3"/>
          <p:cNvSpPr/>
          <p:nvPr/>
        </p:nvSpPr>
        <p:spPr>
          <a:xfrm>
            <a:off x="4658812" y="28842"/>
            <a:ext cx="3441580" cy="523220"/>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cs-CZ" sz="2800" b="1" dirty="0">
                <a:ln w="50800"/>
                <a:solidFill>
                  <a:schemeClr val="bg1">
                    <a:shade val="50000"/>
                  </a:schemeClr>
                </a:solidFill>
              </a:rPr>
              <a:t>Pravidla tvorby </a:t>
            </a:r>
          </a:p>
        </p:txBody>
      </p:sp>
    </p:spTree>
    <p:extLst>
      <p:ext uri="{BB962C8B-B14F-4D97-AF65-F5344CB8AC3E}">
        <p14:creationId xmlns:p14="http://schemas.microsoft.com/office/powerpoint/2010/main" val="4229721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aoblený obdélníkový popisek 12"/>
          <p:cNvSpPr/>
          <p:nvPr/>
        </p:nvSpPr>
        <p:spPr>
          <a:xfrm>
            <a:off x="4788024" y="4509120"/>
            <a:ext cx="2156302" cy="648072"/>
          </a:xfrm>
          <a:prstGeom prst="wedgeRoundRectCallout">
            <a:avLst>
              <a:gd name="adj1" fmla="val 112265"/>
              <a:gd name="adj2" fmla="val -64930"/>
              <a:gd name="adj3" fmla="val 16667"/>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cs-CZ" sz="1400" dirty="0"/>
          </a:p>
        </p:txBody>
      </p:sp>
      <p:sp>
        <p:nvSpPr>
          <p:cNvPr id="2" name="Nadpis 1"/>
          <p:cNvSpPr>
            <a:spLocks noGrp="1"/>
          </p:cNvSpPr>
          <p:nvPr>
            <p:ph type="title"/>
          </p:nvPr>
        </p:nvSpPr>
        <p:spPr>
          <a:xfrm>
            <a:off x="476401" y="639590"/>
            <a:ext cx="8208912" cy="541864"/>
          </a:xfrm>
        </p:spPr>
        <p:txBody>
          <a:bodyPr>
            <a:normAutofit fontScale="90000"/>
          </a:bodyPr>
          <a:lstStyle/>
          <a:p>
            <a:r>
              <a:rPr lang="cs-CZ" dirty="0"/>
              <a:t>Tvorba kontingenční tabulky a grafů</a:t>
            </a:r>
          </a:p>
        </p:txBody>
      </p:sp>
      <p:pic>
        <p:nvPicPr>
          <p:cNvPr id="5" name="Obrázek 4"/>
          <p:cNvPicPr/>
          <p:nvPr/>
        </p:nvPicPr>
        <p:blipFill rotWithShape="1">
          <a:blip r:embed="rId2"/>
          <a:srcRect t="2115" r="14348" b="59260"/>
          <a:stretch/>
        </p:blipFill>
        <p:spPr bwMode="auto">
          <a:xfrm>
            <a:off x="487260" y="1139891"/>
            <a:ext cx="8208912" cy="4881397"/>
          </a:xfrm>
          <a:prstGeom prst="rect">
            <a:avLst/>
          </a:prstGeom>
          <a:ln>
            <a:noFill/>
          </a:ln>
          <a:extLst>
            <a:ext uri="{53640926-AAD7-44D8-BBD7-CCE9431645EC}">
              <a14:shadowObscured xmlns:a14="http://schemas.microsoft.com/office/drawing/2010/main"/>
            </a:ext>
          </a:extLst>
        </p:spPr>
      </p:pic>
      <p:sp>
        <p:nvSpPr>
          <p:cNvPr id="6" name="Ovál 5"/>
          <p:cNvSpPr/>
          <p:nvPr/>
        </p:nvSpPr>
        <p:spPr>
          <a:xfrm>
            <a:off x="436941" y="1492302"/>
            <a:ext cx="562231" cy="7845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Ovál 6"/>
          <p:cNvSpPr/>
          <p:nvPr/>
        </p:nvSpPr>
        <p:spPr>
          <a:xfrm>
            <a:off x="1142942" y="1181454"/>
            <a:ext cx="437497" cy="23268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Ovál 7"/>
          <p:cNvSpPr/>
          <p:nvPr/>
        </p:nvSpPr>
        <p:spPr>
          <a:xfrm>
            <a:off x="495116" y="2312876"/>
            <a:ext cx="1008112"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Zaoblený obdélníkový popisek 8"/>
          <p:cNvSpPr/>
          <p:nvPr/>
        </p:nvSpPr>
        <p:spPr>
          <a:xfrm>
            <a:off x="3923928" y="2348880"/>
            <a:ext cx="3017432" cy="864096"/>
          </a:xfrm>
          <a:prstGeom prst="wedgeRoundRectCallout">
            <a:avLst>
              <a:gd name="adj1" fmla="val -87660"/>
              <a:gd name="adj2" fmla="val 252741"/>
              <a:gd name="adj3" fmla="val 16667"/>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1400" dirty="0"/>
              <a:t>Pole, ze kterých má být kontingenční tabulka/graf vytvořená musí být označena.</a:t>
            </a:r>
          </a:p>
        </p:txBody>
      </p:sp>
      <p:pic>
        <p:nvPicPr>
          <p:cNvPr id="11" name="Obrázek 10"/>
          <p:cNvPicPr/>
          <p:nvPr/>
        </p:nvPicPr>
        <p:blipFill rotWithShape="1">
          <a:blip r:embed="rId3"/>
          <a:srcRect l="84824" t="14815" r="-698" b="3968"/>
          <a:stretch/>
        </p:blipFill>
        <p:spPr bwMode="auto">
          <a:xfrm>
            <a:off x="7308304" y="1181454"/>
            <a:ext cx="1368152" cy="5271882"/>
          </a:xfrm>
          <a:prstGeom prst="rect">
            <a:avLst/>
          </a:prstGeom>
          <a:ln>
            <a:noFill/>
          </a:ln>
          <a:extLst>
            <a:ext uri="{53640926-AAD7-44D8-BBD7-CCE9431645EC}">
              <a14:shadowObscured xmlns:a14="http://schemas.microsoft.com/office/drawing/2010/main"/>
            </a:ext>
          </a:extLst>
        </p:spPr>
      </p:pic>
      <p:sp>
        <p:nvSpPr>
          <p:cNvPr id="12" name="Zaoblený obdélníkový popisek 11"/>
          <p:cNvSpPr/>
          <p:nvPr/>
        </p:nvSpPr>
        <p:spPr>
          <a:xfrm>
            <a:off x="4716016" y="4437112"/>
            <a:ext cx="2156302" cy="1008112"/>
          </a:xfrm>
          <a:prstGeom prst="wedgeRoundRectCallout">
            <a:avLst>
              <a:gd name="adj1" fmla="val 80974"/>
              <a:gd name="adj2" fmla="val -160095"/>
              <a:gd name="adj3" fmla="val 16667"/>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1400" dirty="0"/>
              <a:t>Označení řádků</a:t>
            </a:r>
          </a:p>
          <a:p>
            <a:r>
              <a:rPr lang="cs-CZ" sz="1400" dirty="0"/>
              <a:t>Přetažení dat do řádků a sloupců tabulek</a:t>
            </a:r>
          </a:p>
        </p:txBody>
      </p:sp>
      <p:sp>
        <p:nvSpPr>
          <p:cNvPr id="16" name="Ovál 15"/>
          <p:cNvSpPr/>
          <p:nvPr/>
        </p:nvSpPr>
        <p:spPr>
          <a:xfrm>
            <a:off x="7972886" y="4264008"/>
            <a:ext cx="684076" cy="1950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Ovál 16"/>
          <p:cNvSpPr/>
          <p:nvPr/>
        </p:nvSpPr>
        <p:spPr>
          <a:xfrm>
            <a:off x="7323112" y="5258793"/>
            <a:ext cx="684076" cy="18643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8" name="Obdélník 17"/>
          <p:cNvSpPr/>
          <p:nvPr/>
        </p:nvSpPr>
        <p:spPr>
          <a:xfrm>
            <a:off x="417225" y="6516324"/>
            <a:ext cx="8259231" cy="369332"/>
          </a:xfrm>
          <a:prstGeom prst="rect">
            <a:avLst/>
          </a:prstGeom>
        </p:spPr>
        <p:txBody>
          <a:bodyPr wrap="square">
            <a:spAutoFit/>
          </a:bodyPr>
          <a:lstStyle/>
          <a:p>
            <a:r>
              <a:rPr lang="cs-CZ" dirty="0">
                <a:solidFill>
                  <a:schemeClr val="tx1">
                    <a:lumMod val="85000"/>
                    <a:lumOff val="15000"/>
                  </a:schemeClr>
                </a:solidFill>
              </a:rPr>
              <a:t>https://www.youtube.com/watch?v=kUYlh68HXuA</a:t>
            </a:r>
          </a:p>
        </p:txBody>
      </p:sp>
      <p:sp>
        <p:nvSpPr>
          <p:cNvPr id="3" name="TextovéPole 2"/>
          <p:cNvSpPr txBox="1"/>
          <p:nvPr/>
        </p:nvSpPr>
        <p:spPr>
          <a:xfrm>
            <a:off x="4681506" y="0"/>
            <a:ext cx="3490893" cy="523220"/>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cs-CZ" sz="2800" b="1" dirty="0">
                <a:ln w="50800"/>
                <a:solidFill>
                  <a:schemeClr val="bg1">
                    <a:shade val="50000"/>
                  </a:schemeClr>
                </a:solidFill>
              </a:rPr>
              <a:t>Data diskrétní</a:t>
            </a:r>
          </a:p>
        </p:txBody>
      </p:sp>
    </p:spTree>
    <p:extLst>
      <p:ext uri="{BB962C8B-B14F-4D97-AF65-F5344CB8AC3E}">
        <p14:creationId xmlns:p14="http://schemas.microsoft.com/office/powerpoint/2010/main" val="3143107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692696"/>
            <a:ext cx="3384376" cy="504056"/>
          </a:xfrm>
        </p:spPr>
        <p:txBody>
          <a:bodyPr>
            <a:normAutofit fontScale="90000"/>
          </a:bodyPr>
          <a:lstStyle/>
          <a:p>
            <a:r>
              <a:rPr lang="cs-CZ" dirty="0"/>
              <a:t>Tabulky</a:t>
            </a:r>
          </a:p>
        </p:txBody>
      </p:sp>
      <p:graphicFrame>
        <p:nvGraphicFramePr>
          <p:cNvPr id="7" name="Tabulka 6"/>
          <p:cNvGraphicFramePr>
            <a:graphicFrameLocks noGrp="1"/>
          </p:cNvGraphicFramePr>
          <p:nvPr>
            <p:extLst>
              <p:ext uri="{D42A27DB-BD31-4B8C-83A1-F6EECF244321}">
                <p14:modId xmlns:p14="http://schemas.microsoft.com/office/powerpoint/2010/main" val="280459918"/>
              </p:ext>
            </p:extLst>
          </p:nvPr>
        </p:nvGraphicFramePr>
        <p:xfrm>
          <a:off x="747195" y="1875153"/>
          <a:ext cx="1779476" cy="1152128"/>
        </p:xfrm>
        <a:graphic>
          <a:graphicData uri="http://schemas.openxmlformats.org/drawingml/2006/table">
            <a:tbl>
              <a:tblPr>
                <a:tableStyleId>{775DCB02-9BB8-47FD-8907-85C794F793BA}</a:tableStyleId>
              </a:tblPr>
              <a:tblGrid>
                <a:gridCol w="576065">
                  <a:extLst>
                    <a:ext uri="{9D8B030D-6E8A-4147-A177-3AD203B41FA5}">
                      <a16:colId xmlns:a16="http://schemas.microsoft.com/office/drawing/2014/main" val="20000"/>
                    </a:ext>
                  </a:extLst>
                </a:gridCol>
                <a:gridCol w="1203411">
                  <a:extLst>
                    <a:ext uri="{9D8B030D-6E8A-4147-A177-3AD203B41FA5}">
                      <a16:colId xmlns:a16="http://schemas.microsoft.com/office/drawing/2014/main" val="20001"/>
                    </a:ext>
                  </a:extLst>
                </a:gridCol>
              </a:tblGrid>
              <a:tr h="288032">
                <a:tc>
                  <a:txBody>
                    <a:bodyPr/>
                    <a:lstStyle/>
                    <a:p>
                      <a:pPr algn="l" fontAlgn="b"/>
                      <a:r>
                        <a:rPr lang="cs-CZ" sz="1100" b="1" u="none" strike="noStrike" dirty="0">
                          <a:solidFill>
                            <a:schemeClr val="tx1">
                              <a:lumMod val="85000"/>
                              <a:lumOff val="15000"/>
                            </a:schemeClr>
                          </a:solidFill>
                          <a:effectLst/>
                        </a:rPr>
                        <a:t>Pohlaví</a:t>
                      </a:r>
                      <a:endParaRPr lang="cs-CZ" sz="1100" b="1" i="0" u="none" strike="noStrike" dirty="0">
                        <a:solidFill>
                          <a:schemeClr val="tx1">
                            <a:lumMod val="85000"/>
                            <a:lumOff val="15000"/>
                          </a:schemeClr>
                        </a:solidFill>
                        <a:effectLst/>
                        <a:latin typeface="Calibri"/>
                      </a:endParaRPr>
                    </a:p>
                  </a:txBody>
                  <a:tcPr marL="9525" marR="9525" marT="9525" marB="0" anchor="b">
                    <a:cell3D prstMaterial="dkEdge">
                      <a:bevel/>
                      <a:lightRig rig="flood" dir="t"/>
                    </a:cell3D>
                  </a:tcPr>
                </a:tc>
                <a:tc>
                  <a:txBody>
                    <a:bodyPr/>
                    <a:lstStyle/>
                    <a:p>
                      <a:pPr algn="ctr" fontAlgn="b"/>
                      <a:r>
                        <a:rPr lang="cs-CZ" sz="1100" b="1" u="none" strike="noStrike" dirty="0">
                          <a:solidFill>
                            <a:schemeClr val="tx1">
                              <a:lumMod val="85000"/>
                              <a:lumOff val="15000"/>
                            </a:schemeClr>
                          </a:solidFill>
                          <a:effectLst/>
                        </a:rPr>
                        <a:t>Počet</a:t>
                      </a:r>
                      <a:endParaRPr lang="cs-CZ" sz="1100" b="1" i="0" u="none" strike="noStrike" dirty="0">
                        <a:solidFill>
                          <a:schemeClr val="tx1">
                            <a:lumMod val="85000"/>
                            <a:lumOff val="15000"/>
                          </a:schemeClr>
                        </a:solidFill>
                        <a:effectLst/>
                        <a:latin typeface="Calibri"/>
                      </a:endParaRPr>
                    </a:p>
                  </a:txBody>
                  <a:tcPr marL="9525" marR="9525" marT="9525" marB="0" anchor="b">
                    <a:cell3D prstMaterial="dkEdge">
                      <a:bevel/>
                      <a:lightRig rig="flood" dir="t"/>
                    </a:cell3D>
                  </a:tcPr>
                </a:tc>
                <a:extLst>
                  <a:ext uri="{0D108BD9-81ED-4DB2-BD59-A6C34878D82A}">
                    <a16:rowId xmlns:a16="http://schemas.microsoft.com/office/drawing/2014/main" val="10000"/>
                  </a:ext>
                </a:extLst>
              </a:tr>
              <a:tr h="288032">
                <a:tc>
                  <a:txBody>
                    <a:bodyPr/>
                    <a:lstStyle/>
                    <a:p>
                      <a:pPr algn="l" fontAlgn="b"/>
                      <a:r>
                        <a:rPr lang="cs-CZ" sz="1100" u="none" strike="noStrike">
                          <a:solidFill>
                            <a:schemeClr val="tx1">
                              <a:lumMod val="85000"/>
                              <a:lumOff val="15000"/>
                            </a:schemeClr>
                          </a:solidFill>
                          <a:effectLst/>
                        </a:rPr>
                        <a:t>Muž</a:t>
                      </a:r>
                      <a:endParaRPr lang="cs-CZ" sz="1100" b="0" i="0" u="none" strike="noStrike">
                        <a:solidFill>
                          <a:schemeClr val="tx1">
                            <a:lumMod val="85000"/>
                            <a:lumOff val="15000"/>
                          </a:schemeClr>
                        </a:solidFill>
                        <a:effectLst/>
                        <a:latin typeface="Calibri"/>
                      </a:endParaRPr>
                    </a:p>
                  </a:txBody>
                  <a:tcPr marL="9525" marR="9525" marT="9525" marB="0" anchor="b">
                    <a:cell3D prstMaterial="dkEdge">
                      <a:bevel/>
                      <a:lightRig rig="flood" dir="t"/>
                    </a:cell3D>
                  </a:tcPr>
                </a:tc>
                <a:tc>
                  <a:txBody>
                    <a:bodyPr/>
                    <a:lstStyle/>
                    <a:p>
                      <a:pPr algn="ctr" fontAlgn="b"/>
                      <a:r>
                        <a:rPr lang="cs-CZ" sz="1100" u="none" strike="noStrike" dirty="0">
                          <a:solidFill>
                            <a:schemeClr val="tx1">
                              <a:lumMod val="85000"/>
                              <a:lumOff val="15000"/>
                            </a:schemeClr>
                          </a:solidFill>
                          <a:effectLst/>
                        </a:rPr>
                        <a:t>37</a:t>
                      </a:r>
                      <a:endParaRPr lang="cs-CZ" sz="1100" b="0" i="0" u="none" strike="noStrike" dirty="0">
                        <a:solidFill>
                          <a:schemeClr val="tx1">
                            <a:lumMod val="85000"/>
                            <a:lumOff val="15000"/>
                          </a:schemeClr>
                        </a:solidFill>
                        <a:effectLst/>
                        <a:latin typeface="Calibri"/>
                      </a:endParaRPr>
                    </a:p>
                  </a:txBody>
                  <a:tcPr marL="9525" marR="9525" marT="9525" marB="0" anchor="b">
                    <a:cell3D prstMaterial="dkEdge">
                      <a:bevel/>
                      <a:lightRig rig="flood" dir="t"/>
                    </a:cell3D>
                  </a:tcPr>
                </a:tc>
                <a:extLst>
                  <a:ext uri="{0D108BD9-81ED-4DB2-BD59-A6C34878D82A}">
                    <a16:rowId xmlns:a16="http://schemas.microsoft.com/office/drawing/2014/main" val="10001"/>
                  </a:ext>
                </a:extLst>
              </a:tr>
              <a:tr h="288032">
                <a:tc>
                  <a:txBody>
                    <a:bodyPr/>
                    <a:lstStyle/>
                    <a:p>
                      <a:pPr algn="l" fontAlgn="b"/>
                      <a:r>
                        <a:rPr lang="cs-CZ" sz="1100" u="none" strike="noStrike" dirty="0">
                          <a:solidFill>
                            <a:schemeClr val="tx1">
                              <a:lumMod val="85000"/>
                              <a:lumOff val="15000"/>
                            </a:schemeClr>
                          </a:solidFill>
                          <a:effectLst/>
                        </a:rPr>
                        <a:t>Žena</a:t>
                      </a:r>
                      <a:endParaRPr lang="cs-CZ" sz="1100" b="0" i="0" u="none" strike="noStrike" dirty="0">
                        <a:solidFill>
                          <a:schemeClr val="tx1">
                            <a:lumMod val="85000"/>
                            <a:lumOff val="15000"/>
                          </a:schemeClr>
                        </a:solidFill>
                        <a:effectLst/>
                        <a:latin typeface="Calibri"/>
                      </a:endParaRPr>
                    </a:p>
                  </a:txBody>
                  <a:tcPr marL="9525" marR="9525" marT="9525" marB="0" anchor="b">
                    <a:cell3D prstMaterial="dkEdge">
                      <a:bevel/>
                      <a:lightRig rig="flood" dir="t"/>
                    </a:cell3D>
                  </a:tcPr>
                </a:tc>
                <a:tc>
                  <a:txBody>
                    <a:bodyPr/>
                    <a:lstStyle/>
                    <a:p>
                      <a:pPr algn="ctr" fontAlgn="b"/>
                      <a:r>
                        <a:rPr lang="cs-CZ" sz="1100" u="none" strike="noStrike" dirty="0">
                          <a:solidFill>
                            <a:schemeClr val="tx1">
                              <a:lumMod val="85000"/>
                              <a:lumOff val="15000"/>
                            </a:schemeClr>
                          </a:solidFill>
                          <a:effectLst/>
                        </a:rPr>
                        <a:t>44</a:t>
                      </a:r>
                      <a:endParaRPr lang="cs-CZ" sz="1100" b="0" i="0" u="none" strike="noStrike" dirty="0">
                        <a:solidFill>
                          <a:schemeClr val="tx1">
                            <a:lumMod val="85000"/>
                            <a:lumOff val="15000"/>
                          </a:schemeClr>
                        </a:solidFill>
                        <a:effectLst/>
                        <a:latin typeface="Calibri"/>
                      </a:endParaRPr>
                    </a:p>
                  </a:txBody>
                  <a:tcPr marL="9525" marR="9525" marT="9525" marB="0" anchor="b">
                    <a:cell3D prstMaterial="dkEdge">
                      <a:bevel/>
                      <a:lightRig rig="flood" dir="t"/>
                    </a:cell3D>
                  </a:tcPr>
                </a:tc>
                <a:extLst>
                  <a:ext uri="{0D108BD9-81ED-4DB2-BD59-A6C34878D82A}">
                    <a16:rowId xmlns:a16="http://schemas.microsoft.com/office/drawing/2014/main" val="10002"/>
                  </a:ext>
                </a:extLst>
              </a:tr>
              <a:tr h="288032">
                <a:tc>
                  <a:txBody>
                    <a:bodyPr/>
                    <a:lstStyle/>
                    <a:p>
                      <a:pPr algn="l" fontAlgn="b"/>
                      <a:r>
                        <a:rPr lang="cs-CZ" sz="1100" b="1" u="none" strike="noStrike" kern="1200" dirty="0">
                          <a:solidFill>
                            <a:schemeClr val="tx1">
                              <a:lumMod val="85000"/>
                              <a:lumOff val="15000"/>
                            </a:schemeClr>
                          </a:solidFill>
                          <a:effectLst/>
                          <a:latin typeface="+mn-lt"/>
                          <a:ea typeface="+mn-ea"/>
                          <a:cs typeface="+mn-cs"/>
                        </a:rPr>
                        <a:t>Celkem</a:t>
                      </a:r>
                    </a:p>
                  </a:txBody>
                  <a:tcPr marL="9525" marR="9525" marT="9525" marB="0" anchor="b">
                    <a:cell3D prstMaterial="dkEdge">
                      <a:bevel/>
                      <a:lightRig rig="flood" dir="t"/>
                    </a:cell3D>
                  </a:tcPr>
                </a:tc>
                <a:tc>
                  <a:txBody>
                    <a:bodyPr/>
                    <a:lstStyle/>
                    <a:p>
                      <a:pPr algn="ctr" fontAlgn="b"/>
                      <a:r>
                        <a:rPr lang="cs-CZ" sz="1100" b="1" u="none" strike="noStrike" kern="1200" dirty="0">
                          <a:solidFill>
                            <a:schemeClr val="tx1">
                              <a:lumMod val="85000"/>
                              <a:lumOff val="15000"/>
                            </a:schemeClr>
                          </a:solidFill>
                          <a:effectLst/>
                          <a:latin typeface="+mn-lt"/>
                          <a:ea typeface="+mn-ea"/>
                          <a:cs typeface="+mn-cs"/>
                        </a:rPr>
                        <a:t>81</a:t>
                      </a:r>
                    </a:p>
                  </a:txBody>
                  <a:tcPr marL="9525" marR="9525" marT="9525" marB="0" anchor="b">
                    <a:cell3D prstMaterial="dkEdge">
                      <a:bevel/>
                      <a:lightRig rig="flood" dir="t"/>
                    </a:cell3D>
                  </a:tcPr>
                </a:tc>
                <a:extLst>
                  <a:ext uri="{0D108BD9-81ED-4DB2-BD59-A6C34878D82A}">
                    <a16:rowId xmlns:a16="http://schemas.microsoft.com/office/drawing/2014/main" val="10003"/>
                  </a:ext>
                </a:extLst>
              </a:tr>
            </a:tbl>
          </a:graphicData>
        </a:graphic>
      </p:graphicFrame>
      <p:graphicFrame>
        <p:nvGraphicFramePr>
          <p:cNvPr id="11" name="Tabulka 10"/>
          <p:cNvGraphicFramePr>
            <a:graphicFrameLocks noGrp="1"/>
          </p:cNvGraphicFramePr>
          <p:nvPr>
            <p:extLst>
              <p:ext uri="{D42A27DB-BD31-4B8C-83A1-F6EECF244321}">
                <p14:modId xmlns:p14="http://schemas.microsoft.com/office/powerpoint/2010/main" val="1584783420"/>
              </p:ext>
            </p:extLst>
          </p:nvPr>
        </p:nvGraphicFramePr>
        <p:xfrm>
          <a:off x="725500" y="4467441"/>
          <a:ext cx="1774546" cy="1152129"/>
        </p:xfrm>
        <a:graphic>
          <a:graphicData uri="http://schemas.openxmlformats.org/drawingml/2006/table">
            <a:tbl>
              <a:tblPr>
                <a:tableStyleId>{775DCB02-9BB8-47FD-8907-85C794F793BA}</a:tableStyleId>
              </a:tblPr>
              <a:tblGrid>
                <a:gridCol w="596894">
                  <a:extLst>
                    <a:ext uri="{9D8B030D-6E8A-4147-A177-3AD203B41FA5}">
                      <a16:colId xmlns:a16="http://schemas.microsoft.com/office/drawing/2014/main" val="20000"/>
                    </a:ext>
                  </a:extLst>
                </a:gridCol>
                <a:gridCol w="628081">
                  <a:extLst>
                    <a:ext uri="{9D8B030D-6E8A-4147-A177-3AD203B41FA5}">
                      <a16:colId xmlns:a16="http://schemas.microsoft.com/office/drawing/2014/main" val="20001"/>
                    </a:ext>
                  </a:extLst>
                </a:gridCol>
                <a:gridCol w="549571">
                  <a:extLst>
                    <a:ext uri="{9D8B030D-6E8A-4147-A177-3AD203B41FA5}">
                      <a16:colId xmlns:a16="http://schemas.microsoft.com/office/drawing/2014/main" val="20002"/>
                    </a:ext>
                  </a:extLst>
                </a:gridCol>
              </a:tblGrid>
              <a:tr h="240624">
                <a:tc>
                  <a:txBody>
                    <a:bodyPr/>
                    <a:lstStyle/>
                    <a:p>
                      <a:pPr algn="l" fontAlgn="b"/>
                      <a:r>
                        <a:rPr lang="cs-CZ" sz="1100" b="1" u="none" strike="noStrike" kern="1200" dirty="0">
                          <a:solidFill>
                            <a:schemeClr val="tx1">
                              <a:lumMod val="85000"/>
                              <a:lumOff val="15000"/>
                            </a:schemeClr>
                          </a:solidFill>
                          <a:effectLst/>
                          <a:latin typeface="+mn-lt"/>
                          <a:ea typeface="+mn-ea"/>
                          <a:cs typeface="+mn-cs"/>
                        </a:rPr>
                        <a:t>Pohlaví</a:t>
                      </a:r>
                    </a:p>
                  </a:txBody>
                  <a:tcPr marL="9525" marR="9525" marT="9525" marB="0" anchor="b">
                    <a:cell3D prstMaterial="dkEdge">
                      <a:bevel/>
                      <a:lightRig rig="flood" dir="t"/>
                    </a:cell3D>
                  </a:tcPr>
                </a:tc>
                <a:tc>
                  <a:txBody>
                    <a:bodyPr/>
                    <a:lstStyle/>
                    <a:p>
                      <a:pPr algn="ctr" fontAlgn="b"/>
                      <a:r>
                        <a:rPr lang="cs-CZ" sz="1100" b="1" u="none" strike="noStrike" kern="1200" dirty="0">
                          <a:solidFill>
                            <a:schemeClr val="tx1">
                              <a:lumMod val="85000"/>
                              <a:lumOff val="15000"/>
                            </a:schemeClr>
                          </a:solidFill>
                          <a:effectLst/>
                          <a:latin typeface="+mn-lt"/>
                          <a:ea typeface="+mn-ea"/>
                          <a:cs typeface="+mn-cs"/>
                        </a:rPr>
                        <a:t>n</a:t>
                      </a:r>
                    </a:p>
                  </a:txBody>
                  <a:tcPr marL="9525" marR="9525" marT="9525" marB="0" anchor="b">
                    <a:cell3D prstMaterial="dkEdge">
                      <a:bevel/>
                      <a:lightRig rig="flood" dir="t"/>
                    </a:cell3D>
                  </a:tcPr>
                </a:tc>
                <a:tc>
                  <a:txBody>
                    <a:bodyPr/>
                    <a:lstStyle/>
                    <a:p>
                      <a:pPr algn="ctr" fontAlgn="b"/>
                      <a:r>
                        <a:rPr lang="cs-CZ" sz="1100" b="1" u="none" strike="noStrike" kern="1200" dirty="0">
                          <a:solidFill>
                            <a:schemeClr val="tx1">
                              <a:lumMod val="85000"/>
                              <a:lumOff val="15000"/>
                            </a:schemeClr>
                          </a:solidFill>
                          <a:effectLst/>
                          <a:latin typeface="+mn-lt"/>
                          <a:ea typeface="+mn-ea"/>
                          <a:cs typeface="+mn-cs"/>
                        </a:rPr>
                        <a:t>%</a:t>
                      </a:r>
                    </a:p>
                  </a:txBody>
                  <a:tcPr marL="9525" marR="9525" marT="9525" marB="0" anchor="b">
                    <a:cell3D prstMaterial="dkEdge">
                      <a:bevel/>
                      <a:lightRig rig="flood" dir="t"/>
                    </a:cell3D>
                  </a:tcPr>
                </a:tc>
                <a:extLst>
                  <a:ext uri="{0D108BD9-81ED-4DB2-BD59-A6C34878D82A}">
                    <a16:rowId xmlns:a16="http://schemas.microsoft.com/office/drawing/2014/main" val="10000"/>
                  </a:ext>
                </a:extLst>
              </a:tr>
              <a:tr h="303835">
                <a:tc>
                  <a:txBody>
                    <a:bodyPr/>
                    <a:lstStyle/>
                    <a:p>
                      <a:pPr algn="l" fontAlgn="b"/>
                      <a:r>
                        <a:rPr lang="cs-CZ" sz="1100" u="none" strike="noStrike">
                          <a:effectLst/>
                        </a:rPr>
                        <a:t>Muž</a:t>
                      </a:r>
                      <a:endParaRPr lang="cs-CZ" sz="1100" b="0" i="0" u="none" strike="noStrike">
                        <a:solidFill>
                          <a:srgbClr val="000000"/>
                        </a:solidFill>
                        <a:effectLst/>
                        <a:latin typeface="Calibri"/>
                      </a:endParaRPr>
                    </a:p>
                  </a:txBody>
                  <a:tcPr marL="9525" marR="9525" marT="9525" marB="0" anchor="b">
                    <a:cell3D prstMaterial="dkEdge">
                      <a:bevel/>
                      <a:lightRig rig="flood" dir="t"/>
                    </a:cell3D>
                  </a:tcPr>
                </a:tc>
                <a:tc>
                  <a:txBody>
                    <a:bodyPr/>
                    <a:lstStyle/>
                    <a:p>
                      <a:pPr algn="ctr" fontAlgn="b"/>
                      <a:r>
                        <a:rPr lang="cs-CZ" sz="1100" u="none" strike="noStrike" dirty="0">
                          <a:effectLst/>
                        </a:rPr>
                        <a:t>37</a:t>
                      </a:r>
                      <a:endParaRPr lang="cs-CZ" sz="1100" b="0" i="0" u="none" strike="noStrike" dirty="0">
                        <a:solidFill>
                          <a:srgbClr val="000000"/>
                        </a:solidFill>
                        <a:effectLst/>
                        <a:latin typeface="Calibri"/>
                      </a:endParaRPr>
                    </a:p>
                  </a:txBody>
                  <a:tcPr marL="9525" marR="9525" marT="9525" marB="0" anchor="b">
                    <a:cell3D prstMaterial="dkEdge">
                      <a:bevel/>
                      <a:lightRig rig="flood" dir="t"/>
                    </a:cell3D>
                  </a:tcPr>
                </a:tc>
                <a:tc>
                  <a:txBody>
                    <a:bodyPr/>
                    <a:lstStyle/>
                    <a:p>
                      <a:pPr algn="ctr" fontAlgn="b"/>
                      <a:r>
                        <a:rPr lang="cs-CZ" sz="1100" u="none" strike="noStrike">
                          <a:effectLst/>
                        </a:rPr>
                        <a:t>45,7</a:t>
                      </a:r>
                      <a:endParaRPr lang="cs-CZ" sz="1100" b="0" i="0" u="none" strike="noStrike">
                        <a:solidFill>
                          <a:srgbClr val="000000"/>
                        </a:solidFill>
                        <a:effectLst/>
                        <a:latin typeface="Calibri"/>
                      </a:endParaRPr>
                    </a:p>
                  </a:txBody>
                  <a:tcPr marL="9525" marR="9525" marT="9525" marB="0" anchor="b">
                    <a:cell3D prstMaterial="dkEdge">
                      <a:bevel/>
                      <a:lightRig rig="flood" dir="t"/>
                    </a:cell3D>
                  </a:tcPr>
                </a:tc>
                <a:extLst>
                  <a:ext uri="{0D108BD9-81ED-4DB2-BD59-A6C34878D82A}">
                    <a16:rowId xmlns:a16="http://schemas.microsoft.com/office/drawing/2014/main" val="10001"/>
                  </a:ext>
                </a:extLst>
              </a:tr>
              <a:tr h="303835">
                <a:tc>
                  <a:txBody>
                    <a:bodyPr/>
                    <a:lstStyle/>
                    <a:p>
                      <a:pPr algn="l" fontAlgn="b"/>
                      <a:r>
                        <a:rPr lang="cs-CZ" sz="1100" u="none" strike="noStrike">
                          <a:effectLst/>
                        </a:rPr>
                        <a:t>Žena</a:t>
                      </a:r>
                      <a:endParaRPr lang="cs-CZ" sz="1100" b="0" i="0" u="none" strike="noStrike">
                        <a:solidFill>
                          <a:srgbClr val="000000"/>
                        </a:solidFill>
                        <a:effectLst/>
                        <a:latin typeface="Calibri"/>
                      </a:endParaRPr>
                    </a:p>
                  </a:txBody>
                  <a:tcPr marL="9525" marR="9525" marT="9525" marB="0" anchor="b">
                    <a:cell3D prstMaterial="dkEdge">
                      <a:bevel/>
                      <a:lightRig rig="flood" dir="t"/>
                    </a:cell3D>
                  </a:tcPr>
                </a:tc>
                <a:tc>
                  <a:txBody>
                    <a:bodyPr/>
                    <a:lstStyle/>
                    <a:p>
                      <a:pPr algn="ctr" fontAlgn="b"/>
                      <a:r>
                        <a:rPr lang="cs-CZ" sz="1100" u="none" strike="noStrike" dirty="0">
                          <a:effectLst/>
                        </a:rPr>
                        <a:t>44</a:t>
                      </a:r>
                      <a:endParaRPr lang="cs-CZ" sz="1100" b="0" i="0" u="none" strike="noStrike" dirty="0">
                        <a:solidFill>
                          <a:srgbClr val="000000"/>
                        </a:solidFill>
                        <a:effectLst/>
                        <a:latin typeface="Calibri"/>
                      </a:endParaRPr>
                    </a:p>
                  </a:txBody>
                  <a:tcPr marL="9525" marR="9525" marT="9525" marB="0" anchor="b">
                    <a:cell3D prstMaterial="dkEdge">
                      <a:bevel/>
                      <a:lightRig rig="flood" dir="t"/>
                    </a:cell3D>
                  </a:tcPr>
                </a:tc>
                <a:tc>
                  <a:txBody>
                    <a:bodyPr/>
                    <a:lstStyle/>
                    <a:p>
                      <a:pPr algn="ctr" fontAlgn="b"/>
                      <a:r>
                        <a:rPr lang="cs-CZ" sz="1100" u="none" strike="noStrike" dirty="0">
                          <a:effectLst/>
                        </a:rPr>
                        <a:t>54,3</a:t>
                      </a:r>
                      <a:endParaRPr lang="cs-CZ" sz="1100" b="0" i="0" u="none" strike="noStrike" dirty="0">
                        <a:solidFill>
                          <a:srgbClr val="000000"/>
                        </a:solidFill>
                        <a:effectLst/>
                        <a:latin typeface="Calibri"/>
                      </a:endParaRPr>
                    </a:p>
                  </a:txBody>
                  <a:tcPr marL="9525" marR="9525" marT="9525" marB="0" anchor="b">
                    <a:cell3D prstMaterial="dkEdge">
                      <a:bevel/>
                      <a:lightRig rig="flood" dir="t"/>
                    </a:cell3D>
                  </a:tcPr>
                </a:tc>
                <a:extLst>
                  <a:ext uri="{0D108BD9-81ED-4DB2-BD59-A6C34878D82A}">
                    <a16:rowId xmlns:a16="http://schemas.microsoft.com/office/drawing/2014/main" val="10002"/>
                  </a:ext>
                </a:extLst>
              </a:tr>
              <a:tr h="303835">
                <a:tc>
                  <a:txBody>
                    <a:bodyPr/>
                    <a:lstStyle/>
                    <a:p>
                      <a:pPr algn="l" fontAlgn="b"/>
                      <a:r>
                        <a:rPr lang="cs-CZ" sz="1100" b="1" u="none" strike="noStrike" kern="1200" dirty="0">
                          <a:solidFill>
                            <a:schemeClr val="tx1">
                              <a:lumMod val="85000"/>
                              <a:lumOff val="15000"/>
                            </a:schemeClr>
                          </a:solidFill>
                          <a:effectLst/>
                          <a:latin typeface="+mn-lt"/>
                          <a:ea typeface="+mn-ea"/>
                          <a:cs typeface="+mn-cs"/>
                        </a:rPr>
                        <a:t>Celkem</a:t>
                      </a:r>
                    </a:p>
                  </a:txBody>
                  <a:tcPr marL="9525" marR="9525" marT="9525" marB="0" anchor="b">
                    <a:cell3D prstMaterial="dkEdge">
                      <a:bevel/>
                      <a:lightRig rig="flood" dir="t"/>
                    </a:cell3D>
                  </a:tcPr>
                </a:tc>
                <a:tc>
                  <a:txBody>
                    <a:bodyPr/>
                    <a:lstStyle/>
                    <a:p>
                      <a:pPr algn="ctr" fontAlgn="b"/>
                      <a:r>
                        <a:rPr lang="cs-CZ" sz="1100" b="1" u="none" strike="noStrike" kern="1200" dirty="0">
                          <a:solidFill>
                            <a:schemeClr val="tx1">
                              <a:lumMod val="85000"/>
                              <a:lumOff val="15000"/>
                            </a:schemeClr>
                          </a:solidFill>
                          <a:effectLst/>
                          <a:latin typeface="+mn-lt"/>
                          <a:ea typeface="+mn-ea"/>
                          <a:cs typeface="+mn-cs"/>
                        </a:rPr>
                        <a:t>81</a:t>
                      </a:r>
                    </a:p>
                  </a:txBody>
                  <a:tcPr marL="9525" marR="9525" marT="9525" marB="0" anchor="b">
                    <a:cell3D prstMaterial="dkEdge">
                      <a:bevel/>
                      <a:lightRig rig="flood" dir="t"/>
                    </a:cell3D>
                  </a:tcPr>
                </a:tc>
                <a:tc>
                  <a:txBody>
                    <a:bodyPr/>
                    <a:lstStyle/>
                    <a:p>
                      <a:pPr algn="ctr" fontAlgn="b"/>
                      <a:r>
                        <a:rPr lang="cs-CZ" sz="1100" b="1" u="none" strike="noStrike" kern="1200" dirty="0">
                          <a:solidFill>
                            <a:schemeClr val="tx1">
                              <a:lumMod val="85000"/>
                              <a:lumOff val="15000"/>
                            </a:schemeClr>
                          </a:solidFill>
                          <a:effectLst/>
                          <a:latin typeface="+mn-lt"/>
                          <a:ea typeface="+mn-ea"/>
                          <a:cs typeface="+mn-cs"/>
                        </a:rPr>
                        <a:t>100</a:t>
                      </a:r>
                    </a:p>
                  </a:txBody>
                  <a:tcPr marL="9525" marR="9525" marT="9525" marB="0" anchor="b">
                    <a:cell3D prstMaterial="dkEdge">
                      <a:bevel/>
                      <a:lightRig rig="flood" dir="t"/>
                    </a:cell3D>
                  </a:tcPr>
                </a:tc>
                <a:extLst>
                  <a:ext uri="{0D108BD9-81ED-4DB2-BD59-A6C34878D82A}">
                    <a16:rowId xmlns:a16="http://schemas.microsoft.com/office/drawing/2014/main" val="10003"/>
                  </a:ext>
                </a:extLst>
              </a:tr>
            </a:tbl>
          </a:graphicData>
        </a:graphic>
      </p:graphicFrame>
      <p:sp>
        <p:nvSpPr>
          <p:cNvPr id="15" name="Zaoblený obdélníkový popisek 14"/>
          <p:cNvSpPr/>
          <p:nvPr/>
        </p:nvSpPr>
        <p:spPr>
          <a:xfrm>
            <a:off x="755576" y="3429000"/>
            <a:ext cx="1656184" cy="531440"/>
          </a:xfrm>
          <a:prstGeom prst="wedgeRoundRectCallout">
            <a:avLst>
              <a:gd name="adj1" fmla="val 1051"/>
              <a:gd name="adj2" fmla="val -127145"/>
              <a:gd name="adj3" fmla="val 16667"/>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cs-CZ" sz="1400" dirty="0">
                <a:solidFill>
                  <a:schemeClr val="tx1">
                    <a:lumMod val="85000"/>
                    <a:lumOff val="15000"/>
                  </a:schemeClr>
                </a:solidFill>
              </a:rPr>
              <a:t>Tabulka jednoduchá</a:t>
            </a:r>
          </a:p>
        </p:txBody>
      </p:sp>
      <p:sp>
        <p:nvSpPr>
          <p:cNvPr id="4" name="Obdélník 3"/>
          <p:cNvSpPr/>
          <p:nvPr/>
        </p:nvSpPr>
        <p:spPr>
          <a:xfrm>
            <a:off x="4576933" y="0"/>
            <a:ext cx="3595468" cy="446276"/>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cs-CZ" sz="2300" b="1" dirty="0">
                <a:ln w="50800"/>
                <a:solidFill>
                  <a:schemeClr val="bg1">
                    <a:shade val="50000"/>
                  </a:schemeClr>
                </a:solidFill>
              </a:rPr>
              <a:t>Jednoduché třídění dat</a:t>
            </a:r>
          </a:p>
        </p:txBody>
      </p:sp>
      <p:graphicFrame>
        <p:nvGraphicFramePr>
          <p:cNvPr id="19" name="Graf 18"/>
          <p:cNvGraphicFramePr>
            <a:graphicFrameLocks/>
          </p:cNvGraphicFramePr>
          <p:nvPr>
            <p:extLst>
              <p:ext uri="{D42A27DB-BD31-4B8C-83A1-F6EECF244321}">
                <p14:modId xmlns:p14="http://schemas.microsoft.com/office/powerpoint/2010/main" val="1997300003"/>
              </p:ext>
            </p:extLst>
          </p:nvPr>
        </p:nvGraphicFramePr>
        <p:xfrm>
          <a:off x="5999341" y="1124744"/>
          <a:ext cx="2652464" cy="15538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1" name="Graf 20"/>
          <p:cNvGraphicFramePr>
            <a:graphicFrameLocks/>
          </p:cNvGraphicFramePr>
          <p:nvPr>
            <p:extLst>
              <p:ext uri="{D42A27DB-BD31-4B8C-83A1-F6EECF244321}">
                <p14:modId xmlns:p14="http://schemas.microsoft.com/office/powerpoint/2010/main" val="4037943885"/>
              </p:ext>
            </p:extLst>
          </p:nvPr>
        </p:nvGraphicFramePr>
        <p:xfrm>
          <a:off x="5724129" y="4467441"/>
          <a:ext cx="2978472" cy="2057901"/>
        </p:xfrm>
        <a:graphic>
          <a:graphicData uri="http://schemas.openxmlformats.org/drawingml/2006/chart">
            <c:chart xmlns:c="http://schemas.openxmlformats.org/drawingml/2006/chart" xmlns:r="http://schemas.openxmlformats.org/officeDocument/2006/relationships" r:id="rId3"/>
          </a:graphicData>
        </a:graphic>
      </p:graphicFrame>
      <p:sp>
        <p:nvSpPr>
          <p:cNvPr id="23" name="Zaoblený obdélníkový popisek 22"/>
          <p:cNvSpPr/>
          <p:nvPr/>
        </p:nvSpPr>
        <p:spPr>
          <a:xfrm>
            <a:off x="4860032" y="4941168"/>
            <a:ext cx="1656184" cy="648072"/>
          </a:xfrm>
          <a:prstGeom prst="wedgeRoundRectCallout">
            <a:avLst>
              <a:gd name="adj1" fmla="val 64302"/>
              <a:gd name="adj2" fmla="val 72318"/>
              <a:gd name="adj3" fmla="val 16667"/>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cs-CZ" sz="1400" dirty="0">
                <a:solidFill>
                  <a:schemeClr val="tx1">
                    <a:lumMod val="85000"/>
                    <a:lumOff val="15000"/>
                  </a:schemeClr>
                </a:solidFill>
              </a:rPr>
              <a:t>Popisky mimo barevné výseče čitelnější</a:t>
            </a:r>
          </a:p>
        </p:txBody>
      </p:sp>
      <p:graphicFrame>
        <p:nvGraphicFramePr>
          <p:cNvPr id="24" name="Graf 23"/>
          <p:cNvGraphicFramePr>
            <a:graphicFrameLocks/>
          </p:cNvGraphicFramePr>
          <p:nvPr>
            <p:extLst>
              <p:ext uri="{D42A27DB-BD31-4B8C-83A1-F6EECF244321}">
                <p14:modId xmlns:p14="http://schemas.microsoft.com/office/powerpoint/2010/main" val="3658226846"/>
              </p:ext>
            </p:extLst>
          </p:nvPr>
        </p:nvGraphicFramePr>
        <p:xfrm>
          <a:off x="6374667" y="2595232"/>
          <a:ext cx="2305741" cy="1778276"/>
        </p:xfrm>
        <a:graphic>
          <a:graphicData uri="http://schemas.openxmlformats.org/drawingml/2006/chart">
            <c:chart xmlns:c="http://schemas.openxmlformats.org/drawingml/2006/chart" xmlns:r="http://schemas.openxmlformats.org/officeDocument/2006/relationships" r:id="rId4"/>
          </a:graphicData>
        </a:graphic>
      </p:graphicFrame>
      <p:sp>
        <p:nvSpPr>
          <p:cNvPr id="25" name="Zaoblený obdélníkový popisek 24"/>
          <p:cNvSpPr/>
          <p:nvPr/>
        </p:nvSpPr>
        <p:spPr>
          <a:xfrm>
            <a:off x="4585814" y="1268760"/>
            <a:ext cx="1728192" cy="489019"/>
          </a:xfrm>
          <a:prstGeom prst="wedgeRoundRectCallout">
            <a:avLst>
              <a:gd name="adj1" fmla="val 52599"/>
              <a:gd name="adj2" fmla="val 64658"/>
              <a:gd name="adj3" fmla="val 16667"/>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cs-CZ" sz="1400" dirty="0">
                <a:solidFill>
                  <a:schemeClr val="tx1">
                    <a:lumMod val="85000"/>
                    <a:lumOff val="15000"/>
                  </a:schemeClr>
                </a:solidFill>
              </a:rPr>
              <a:t>Graf výsečový</a:t>
            </a:r>
          </a:p>
          <a:p>
            <a:pPr algn="ctr"/>
            <a:r>
              <a:rPr lang="cs-CZ" sz="1400" dirty="0">
                <a:solidFill>
                  <a:schemeClr val="tx1">
                    <a:lumMod val="85000"/>
                    <a:lumOff val="15000"/>
                  </a:schemeClr>
                </a:solidFill>
              </a:rPr>
              <a:t>Graf koláčový </a:t>
            </a:r>
          </a:p>
        </p:txBody>
      </p:sp>
      <p:sp>
        <p:nvSpPr>
          <p:cNvPr id="26" name="Zaoblený obdélníkový popisek 25"/>
          <p:cNvSpPr/>
          <p:nvPr/>
        </p:nvSpPr>
        <p:spPr>
          <a:xfrm>
            <a:off x="5051398" y="2595232"/>
            <a:ext cx="1737071" cy="432049"/>
          </a:xfrm>
          <a:prstGeom prst="wedgeRoundRectCallout">
            <a:avLst>
              <a:gd name="adj1" fmla="val 81160"/>
              <a:gd name="adj2" fmla="val 107627"/>
              <a:gd name="adj3" fmla="val 16667"/>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cs-CZ" sz="1400" dirty="0">
                <a:solidFill>
                  <a:schemeClr val="tx1">
                    <a:lumMod val="85000"/>
                    <a:lumOff val="15000"/>
                  </a:schemeClr>
                </a:solidFill>
              </a:rPr>
              <a:t>Graf skládaný sloupcový</a:t>
            </a:r>
          </a:p>
        </p:txBody>
      </p:sp>
      <p:sp>
        <p:nvSpPr>
          <p:cNvPr id="27" name="Zaoblený obdélníkový popisek 26"/>
          <p:cNvSpPr/>
          <p:nvPr/>
        </p:nvSpPr>
        <p:spPr>
          <a:xfrm>
            <a:off x="4657350" y="5733256"/>
            <a:ext cx="1737071" cy="432049"/>
          </a:xfrm>
          <a:prstGeom prst="wedgeRoundRectCallout">
            <a:avLst>
              <a:gd name="adj1" fmla="val 72472"/>
              <a:gd name="adj2" fmla="val 29545"/>
              <a:gd name="adj3" fmla="val 16667"/>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cs-CZ" sz="1400" dirty="0">
                <a:solidFill>
                  <a:schemeClr val="tx1">
                    <a:lumMod val="85000"/>
                    <a:lumOff val="15000"/>
                  </a:schemeClr>
                </a:solidFill>
              </a:rPr>
              <a:t>Graf sloupcový</a:t>
            </a:r>
          </a:p>
        </p:txBody>
      </p:sp>
      <p:sp>
        <p:nvSpPr>
          <p:cNvPr id="5" name="Zaoblený obdélník 4"/>
          <p:cNvSpPr/>
          <p:nvPr/>
        </p:nvSpPr>
        <p:spPr>
          <a:xfrm>
            <a:off x="395536" y="446276"/>
            <a:ext cx="3528392" cy="6079068"/>
          </a:xfrm>
          <a:prstGeom prst="roundRect">
            <a:avLst/>
          </a:prstGeom>
          <a:noFill/>
          <a:ln w="381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8" name="Zaoblený obdélníkový popisek 27"/>
          <p:cNvSpPr/>
          <p:nvPr/>
        </p:nvSpPr>
        <p:spPr>
          <a:xfrm>
            <a:off x="755576" y="5733256"/>
            <a:ext cx="2160240" cy="697769"/>
          </a:xfrm>
          <a:prstGeom prst="wedgeRoundRectCallout">
            <a:avLst>
              <a:gd name="adj1" fmla="val 4339"/>
              <a:gd name="adj2" fmla="val -73709"/>
              <a:gd name="adj3" fmla="val 16667"/>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cs-CZ" sz="1400" dirty="0">
                <a:solidFill>
                  <a:schemeClr val="tx1">
                    <a:lumMod val="85000"/>
                    <a:lumOff val="15000"/>
                  </a:schemeClr>
                </a:solidFill>
              </a:rPr>
              <a:t>Tabulka jednoduchá doplněná o relativní četnosti (%)</a:t>
            </a:r>
          </a:p>
        </p:txBody>
      </p:sp>
      <p:sp>
        <p:nvSpPr>
          <p:cNvPr id="29" name="Zaoblený obdélník 28"/>
          <p:cNvSpPr/>
          <p:nvPr/>
        </p:nvSpPr>
        <p:spPr>
          <a:xfrm>
            <a:off x="4363374" y="692696"/>
            <a:ext cx="4313082" cy="5862977"/>
          </a:xfrm>
          <a:prstGeom prst="roundRect">
            <a:avLst/>
          </a:prstGeom>
          <a:noFill/>
          <a:ln w="381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Obousměrná vodorovná šipka 7"/>
          <p:cNvSpPr/>
          <p:nvPr/>
        </p:nvSpPr>
        <p:spPr>
          <a:xfrm>
            <a:off x="2887210" y="3027281"/>
            <a:ext cx="2952328" cy="1440160"/>
          </a:xfrm>
          <a:prstGeom prst="leftRightArrow">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cs-CZ" sz="1400" b="1" dirty="0">
                <a:solidFill>
                  <a:schemeClr val="tx1">
                    <a:lumMod val="85000"/>
                    <a:lumOff val="15000"/>
                  </a:schemeClr>
                </a:solidFill>
              </a:rPr>
              <a:t>Jednoduché třídění dat</a:t>
            </a:r>
          </a:p>
          <a:p>
            <a:pPr algn="ctr"/>
            <a:r>
              <a:rPr lang="cs-CZ" sz="1400" dirty="0">
                <a:solidFill>
                  <a:schemeClr val="tx1">
                    <a:lumMod val="85000"/>
                    <a:lumOff val="15000"/>
                  </a:schemeClr>
                </a:solidFill>
              </a:rPr>
              <a:t>Dělení základní skupiny na podskupiny</a:t>
            </a:r>
          </a:p>
        </p:txBody>
      </p:sp>
      <p:sp>
        <p:nvSpPr>
          <p:cNvPr id="18" name="Nadpis 1"/>
          <p:cNvSpPr txBox="1">
            <a:spLocks/>
          </p:cNvSpPr>
          <p:nvPr/>
        </p:nvSpPr>
        <p:spPr>
          <a:xfrm>
            <a:off x="4660029" y="764704"/>
            <a:ext cx="7024744" cy="504056"/>
          </a:xfrm>
          <a:prstGeom prst="rect">
            <a:avLst/>
          </a:prstGeom>
        </p:spPr>
        <p:txBody>
          <a:bodyPr vert="horz" lIns="91440" tIns="45720" rIns="91440" bIns="45720" rtlCol="0" anchor="b">
            <a:normAutofit fontScale="825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cs-CZ" dirty="0"/>
              <a:t>Grafy</a:t>
            </a:r>
          </a:p>
        </p:txBody>
      </p:sp>
    </p:spTree>
    <p:extLst>
      <p:ext uri="{BB962C8B-B14F-4D97-AF65-F5344CB8AC3E}">
        <p14:creationId xmlns:p14="http://schemas.microsoft.com/office/powerpoint/2010/main" val="4092489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11560" y="525103"/>
            <a:ext cx="7024744" cy="504056"/>
          </a:xfrm>
        </p:spPr>
        <p:txBody>
          <a:bodyPr>
            <a:normAutofit fontScale="90000"/>
          </a:bodyPr>
          <a:lstStyle/>
          <a:p>
            <a:r>
              <a:rPr lang="cs-CZ" dirty="0"/>
              <a:t>Tabulky</a:t>
            </a:r>
          </a:p>
        </p:txBody>
      </p:sp>
      <p:sp>
        <p:nvSpPr>
          <p:cNvPr id="4" name="Obdélník 3"/>
          <p:cNvSpPr/>
          <p:nvPr/>
        </p:nvSpPr>
        <p:spPr>
          <a:xfrm>
            <a:off x="4576933" y="0"/>
            <a:ext cx="3595468" cy="446276"/>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cs-CZ" sz="2300" b="1" dirty="0">
                <a:ln w="50800"/>
                <a:solidFill>
                  <a:schemeClr val="bg1">
                    <a:shade val="50000"/>
                  </a:schemeClr>
                </a:solidFill>
              </a:rPr>
              <a:t>Kombinační třídění dat</a:t>
            </a:r>
          </a:p>
        </p:txBody>
      </p:sp>
      <p:sp>
        <p:nvSpPr>
          <p:cNvPr id="5" name="Zaoblený obdélník 4"/>
          <p:cNvSpPr/>
          <p:nvPr/>
        </p:nvSpPr>
        <p:spPr>
          <a:xfrm>
            <a:off x="395536" y="446276"/>
            <a:ext cx="4655862" cy="6295092"/>
          </a:xfrm>
          <a:prstGeom prst="roundRect">
            <a:avLst/>
          </a:prstGeom>
          <a:noFill/>
          <a:ln w="381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9" name="Zaoblený obdélník 28"/>
          <p:cNvSpPr/>
          <p:nvPr/>
        </p:nvSpPr>
        <p:spPr>
          <a:xfrm>
            <a:off x="5436096" y="692696"/>
            <a:ext cx="3240359" cy="6048672"/>
          </a:xfrm>
          <a:prstGeom prst="roundRect">
            <a:avLst/>
          </a:prstGeom>
          <a:noFill/>
          <a:ln w="381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8" name="Nadpis 1"/>
          <p:cNvSpPr txBox="1">
            <a:spLocks/>
          </p:cNvSpPr>
          <p:nvPr/>
        </p:nvSpPr>
        <p:spPr>
          <a:xfrm>
            <a:off x="5688124" y="764704"/>
            <a:ext cx="2988331" cy="504056"/>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cs-CZ" sz="3600" dirty="0"/>
              <a:t>Grafy</a:t>
            </a:r>
          </a:p>
        </p:txBody>
      </p:sp>
      <p:sp>
        <p:nvSpPr>
          <p:cNvPr id="20" name="Obousměrná vodorovná šipka 19"/>
          <p:cNvSpPr/>
          <p:nvPr/>
        </p:nvSpPr>
        <p:spPr>
          <a:xfrm>
            <a:off x="2267744" y="2348880"/>
            <a:ext cx="3744416" cy="2088232"/>
          </a:xfrm>
          <a:prstGeom prst="leftRight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b="1" dirty="0"/>
              <a:t>Kombinační  třídění dat</a:t>
            </a:r>
          </a:p>
          <a:p>
            <a:pPr algn="ctr"/>
            <a:r>
              <a:rPr lang="cs-CZ" sz="1400" dirty="0"/>
              <a:t>Dělení základní skupiny na podskupin s ohledem na dvě či více charakteristik</a:t>
            </a:r>
          </a:p>
        </p:txBody>
      </p:sp>
      <p:graphicFrame>
        <p:nvGraphicFramePr>
          <p:cNvPr id="22" name="Zástupný symbol pro obsah 5"/>
          <p:cNvGraphicFramePr>
            <a:graphicFrameLocks noGrp="1"/>
          </p:cNvGraphicFramePr>
          <p:nvPr>
            <p:ph idx="1"/>
            <p:extLst>
              <p:ext uri="{D42A27DB-BD31-4B8C-83A1-F6EECF244321}">
                <p14:modId xmlns:p14="http://schemas.microsoft.com/office/powerpoint/2010/main" val="405514562"/>
              </p:ext>
            </p:extLst>
          </p:nvPr>
        </p:nvGraphicFramePr>
        <p:xfrm>
          <a:off x="554629" y="1016732"/>
          <a:ext cx="3168352" cy="792088"/>
        </p:xfrm>
        <a:graphic>
          <a:graphicData uri="http://schemas.openxmlformats.org/drawingml/2006/table">
            <a:tbl>
              <a:tblPr>
                <a:tableStyleId>{3C2FFA5D-87B4-456A-9821-1D502468CF0F}</a:tableStyleId>
              </a:tblPr>
              <a:tblGrid>
                <a:gridCol w="1031556">
                  <a:extLst>
                    <a:ext uri="{9D8B030D-6E8A-4147-A177-3AD203B41FA5}">
                      <a16:colId xmlns:a16="http://schemas.microsoft.com/office/drawing/2014/main" val="20000"/>
                    </a:ext>
                  </a:extLst>
                </a:gridCol>
                <a:gridCol w="957874">
                  <a:extLst>
                    <a:ext uri="{9D8B030D-6E8A-4147-A177-3AD203B41FA5}">
                      <a16:colId xmlns:a16="http://schemas.microsoft.com/office/drawing/2014/main" val="20001"/>
                    </a:ext>
                  </a:extLst>
                </a:gridCol>
                <a:gridCol w="1178922">
                  <a:extLst>
                    <a:ext uri="{9D8B030D-6E8A-4147-A177-3AD203B41FA5}">
                      <a16:colId xmlns:a16="http://schemas.microsoft.com/office/drawing/2014/main" val="20002"/>
                    </a:ext>
                  </a:extLst>
                </a:gridCol>
              </a:tblGrid>
              <a:tr h="376294">
                <a:tc>
                  <a:txBody>
                    <a:bodyPr/>
                    <a:lstStyle/>
                    <a:p>
                      <a:pPr algn="l" fontAlgn="b"/>
                      <a:r>
                        <a:rPr lang="cs-CZ" sz="1100" b="1" u="none" strike="noStrike" dirty="0">
                          <a:solidFill>
                            <a:schemeClr val="tx1">
                              <a:lumMod val="85000"/>
                              <a:lumOff val="15000"/>
                            </a:schemeClr>
                          </a:solidFill>
                          <a:effectLst/>
                        </a:rPr>
                        <a:t>Strach - zubař</a:t>
                      </a:r>
                      <a:endParaRPr lang="cs-CZ" sz="1100" b="1" i="0" u="none" strike="noStrike" dirty="0">
                        <a:solidFill>
                          <a:schemeClr val="tx1">
                            <a:lumMod val="85000"/>
                            <a:lumOff val="15000"/>
                          </a:schemeClr>
                        </a:solidFill>
                        <a:effectLst/>
                        <a:latin typeface="Calibri"/>
                      </a:endParaRPr>
                    </a:p>
                  </a:txBody>
                  <a:tcPr marL="9525" marR="9525" marT="9525" marB="0" anchor="b">
                    <a:cell3D prstMaterial="dkEdge">
                      <a:bevel/>
                      <a:lightRig rig="flood" dir="t"/>
                    </a:cell3D>
                  </a:tcPr>
                </a:tc>
                <a:tc>
                  <a:txBody>
                    <a:bodyPr/>
                    <a:lstStyle/>
                    <a:p>
                      <a:pPr algn="ctr" fontAlgn="b"/>
                      <a:r>
                        <a:rPr lang="cs-CZ" sz="1100" b="1" u="none" strike="noStrike" dirty="0">
                          <a:solidFill>
                            <a:schemeClr val="tx1">
                              <a:lumMod val="85000"/>
                              <a:lumOff val="15000"/>
                            </a:schemeClr>
                          </a:solidFill>
                          <a:effectLst/>
                        </a:rPr>
                        <a:t>Muž</a:t>
                      </a:r>
                      <a:endParaRPr lang="cs-CZ" sz="1100" b="1" i="0" u="none" strike="noStrike" dirty="0">
                        <a:solidFill>
                          <a:schemeClr val="tx1">
                            <a:lumMod val="85000"/>
                            <a:lumOff val="15000"/>
                          </a:schemeClr>
                        </a:solidFill>
                        <a:effectLst/>
                        <a:latin typeface="Calibri"/>
                      </a:endParaRPr>
                    </a:p>
                  </a:txBody>
                  <a:tcPr marL="9525" marR="9525" marT="9525" marB="0" anchor="b">
                    <a:cell3D prstMaterial="dkEdge">
                      <a:bevel/>
                      <a:lightRig rig="flood" dir="t"/>
                    </a:cell3D>
                  </a:tcPr>
                </a:tc>
                <a:tc>
                  <a:txBody>
                    <a:bodyPr/>
                    <a:lstStyle/>
                    <a:p>
                      <a:pPr algn="ctr" fontAlgn="b"/>
                      <a:r>
                        <a:rPr lang="cs-CZ" sz="1100" b="1" u="none" strike="noStrike" dirty="0">
                          <a:solidFill>
                            <a:schemeClr val="tx1">
                              <a:lumMod val="85000"/>
                              <a:lumOff val="15000"/>
                            </a:schemeClr>
                          </a:solidFill>
                          <a:effectLst/>
                        </a:rPr>
                        <a:t>Žena</a:t>
                      </a:r>
                      <a:endParaRPr lang="cs-CZ" sz="1100" b="1" i="0" u="none" strike="noStrike" dirty="0">
                        <a:solidFill>
                          <a:schemeClr val="tx1">
                            <a:lumMod val="85000"/>
                            <a:lumOff val="15000"/>
                          </a:schemeClr>
                        </a:solidFill>
                        <a:effectLst/>
                        <a:latin typeface="Calibri"/>
                      </a:endParaRPr>
                    </a:p>
                  </a:txBody>
                  <a:tcPr marL="9525" marR="9525" marT="9525" marB="0" anchor="b">
                    <a:cell3D prstMaterial="dkEdge">
                      <a:bevel/>
                      <a:lightRig rig="flood" dir="t"/>
                    </a:cell3D>
                  </a:tcPr>
                </a:tc>
                <a:extLst>
                  <a:ext uri="{0D108BD9-81ED-4DB2-BD59-A6C34878D82A}">
                    <a16:rowId xmlns:a16="http://schemas.microsoft.com/office/drawing/2014/main" val="10000"/>
                  </a:ext>
                </a:extLst>
              </a:tr>
              <a:tr h="207897">
                <a:tc>
                  <a:txBody>
                    <a:bodyPr/>
                    <a:lstStyle/>
                    <a:p>
                      <a:pPr algn="l" fontAlgn="b"/>
                      <a:r>
                        <a:rPr lang="cs-CZ" sz="1100" u="none" strike="noStrike" dirty="0">
                          <a:solidFill>
                            <a:schemeClr val="tx1">
                              <a:lumMod val="85000"/>
                              <a:lumOff val="15000"/>
                            </a:schemeClr>
                          </a:solidFill>
                          <a:effectLst/>
                        </a:rPr>
                        <a:t>ne</a:t>
                      </a:r>
                      <a:endParaRPr lang="cs-CZ" sz="1100" b="0" i="0" u="none" strike="noStrike" dirty="0">
                        <a:solidFill>
                          <a:schemeClr val="tx1">
                            <a:lumMod val="85000"/>
                            <a:lumOff val="15000"/>
                          </a:schemeClr>
                        </a:solidFill>
                        <a:effectLst/>
                        <a:latin typeface="Calibri"/>
                      </a:endParaRPr>
                    </a:p>
                  </a:txBody>
                  <a:tcPr marL="9525" marR="9525" marT="9525" marB="0" anchor="b">
                    <a:cell3D prstMaterial="dkEdge">
                      <a:bevel/>
                      <a:lightRig rig="flood" dir="t"/>
                    </a:cell3D>
                  </a:tcPr>
                </a:tc>
                <a:tc>
                  <a:txBody>
                    <a:bodyPr/>
                    <a:lstStyle/>
                    <a:p>
                      <a:pPr algn="ctr" fontAlgn="b"/>
                      <a:r>
                        <a:rPr lang="cs-CZ" sz="1100" u="none" strike="noStrike" dirty="0">
                          <a:solidFill>
                            <a:schemeClr val="tx1">
                              <a:lumMod val="85000"/>
                              <a:lumOff val="15000"/>
                            </a:schemeClr>
                          </a:solidFill>
                          <a:effectLst/>
                        </a:rPr>
                        <a:t>32</a:t>
                      </a:r>
                      <a:endParaRPr lang="cs-CZ" sz="1100" b="0" i="0" u="none" strike="noStrike" dirty="0">
                        <a:solidFill>
                          <a:schemeClr val="tx1">
                            <a:lumMod val="85000"/>
                            <a:lumOff val="15000"/>
                          </a:schemeClr>
                        </a:solidFill>
                        <a:effectLst/>
                        <a:latin typeface="Calibri"/>
                      </a:endParaRPr>
                    </a:p>
                  </a:txBody>
                  <a:tcPr marL="9525" marR="9525" marT="9525" marB="0" anchor="b">
                    <a:cell3D prstMaterial="dkEdge">
                      <a:bevel/>
                      <a:lightRig rig="flood" dir="t"/>
                    </a:cell3D>
                  </a:tcPr>
                </a:tc>
                <a:tc>
                  <a:txBody>
                    <a:bodyPr/>
                    <a:lstStyle/>
                    <a:p>
                      <a:pPr algn="ctr" fontAlgn="b"/>
                      <a:r>
                        <a:rPr lang="cs-CZ" sz="1100" u="none" strike="noStrike" dirty="0">
                          <a:solidFill>
                            <a:schemeClr val="tx1">
                              <a:lumMod val="85000"/>
                              <a:lumOff val="15000"/>
                            </a:schemeClr>
                          </a:solidFill>
                          <a:effectLst/>
                        </a:rPr>
                        <a:t>31</a:t>
                      </a:r>
                      <a:endParaRPr lang="cs-CZ" sz="1100" b="0" i="0" u="none" strike="noStrike" dirty="0">
                        <a:solidFill>
                          <a:schemeClr val="tx1">
                            <a:lumMod val="85000"/>
                            <a:lumOff val="15000"/>
                          </a:schemeClr>
                        </a:solidFill>
                        <a:effectLst/>
                        <a:latin typeface="Calibri"/>
                      </a:endParaRPr>
                    </a:p>
                  </a:txBody>
                  <a:tcPr marL="9525" marR="9525" marT="9525" marB="0" anchor="b">
                    <a:cell3D prstMaterial="dkEdge">
                      <a:bevel/>
                      <a:lightRig rig="flood" dir="t"/>
                    </a:cell3D>
                  </a:tcPr>
                </a:tc>
                <a:extLst>
                  <a:ext uri="{0D108BD9-81ED-4DB2-BD59-A6C34878D82A}">
                    <a16:rowId xmlns:a16="http://schemas.microsoft.com/office/drawing/2014/main" val="10001"/>
                  </a:ext>
                </a:extLst>
              </a:tr>
              <a:tr h="207897">
                <a:tc>
                  <a:txBody>
                    <a:bodyPr/>
                    <a:lstStyle/>
                    <a:p>
                      <a:pPr algn="l" fontAlgn="b"/>
                      <a:r>
                        <a:rPr lang="cs-CZ" sz="1100" u="none" strike="noStrike">
                          <a:solidFill>
                            <a:schemeClr val="tx1">
                              <a:lumMod val="85000"/>
                              <a:lumOff val="15000"/>
                            </a:schemeClr>
                          </a:solidFill>
                          <a:effectLst/>
                        </a:rPr>
                        <a:t>ano</a:t>
                      </a:r>
                      <a:endParaRPr lang="cs-CZ" sz="1100" b="0" i="0" u="none" strike="noStrike">
                        <a:solidFill>
                          <a:schemeClr val="tx1">
                            <a:lumMod val="85000"/>
                            <a:lumOff val="15000"/>
                          </a:schemeClr>
                        </a:solidFill>
                        <a:effectLst/>
                        <a:latin typeface="Calibri"/>
                      </a:endParaRPr>
                    </a:p>
                  </a:txBody>
                  <a:tcPr marL="9525" marR="9525" marT="9525" marB="0" anchor="b">
                    <a:cell3D prstMaterial="dkEdge">
                      <a:bevel/>
                      <a:lightRig rig="flood" dir="t"/>
                    </a:cell3D>
                  </a:tcPr>
                </a:tc>
                <a:tc>
                  <a:txBody>
                    <a:bodyPr/>
                    <a:lstStyle/>
                    <a:p>
                      <a:pPr algn="ctr" fontAlgn="b"/>
                      <a:r>
                        <a:rPr lang="cs-CZ" sz="1100" u="none" strike="noStrike" dirty="0">
                          <a:solidFill>
                            <a:schemeClr val="tx1">
                              <a:lumMod val="85000"/>
                              <a:lumOff val="15000"/>
                            </a:schemeClr>
                          </a:solidFill>
                          <a:effectLst/>
                        </a:rPr>
                        <a:t>5</a:t>
                      </a:r>
                      <a:endParaRPr lang="cs-CZ" sz="1100" b="0" i="0" u="none" strike="noStrike" dirty="0">
                        <a:solidFill>
                          <a:schemeClr val="tx1">
                            <a:lumMod val="85000"/>
                            <a:lumOff val="15000"/>
                          </a:schemeClr>
                        </a:solidFill>
                        <a:effectLst/>
                        <a:latin typeface="Calibri"/>
                      </a:endParaRPr>
                    </a:p>
                  </a:txBody>
                  <a:tcPr marL="9525" marR="9525" marT="9525" marB="0" anchor="b">
                    <a:cell3D prstMaterial="dkEdge">
                      <a:bevel/>
                      <a:lightRig rig="flood" dir="t"/>
                    </a:cell3D>
                  </a:tcPr>
                </a:tc>
                <a:tc>
                  <a:txBody>
                    <a:bodyPr/>
                    <a:lstStyle/>
                    <a:p>
                      <a:pPr algn="ctr" fontAlgn="b"/>
                      <a:r>
                        <a:rPr lang="cs-CZ" sz="1100" u="none" strike="noStrike" dirty="0">
                          <a:solidFill>
                            <a:schemeClr val="tx1">
                              <a:lumMod val="85000"/>
                              <a:lumOff val="15000"/>
                            </a:schemeClr>
                          </a:solidFill>
                          <a:effectLst/>
                        </a:rPr>
                        <a:t>13</a:t>
                      </a:r>
                      <a:endParaRPr lang="cs-CZ" sz="1100" b="0" i="0" u="none" strike="noStrike" dirty="0">
                        <a:solidFill>
                          <a:schemeClr val="tx1">
                            <a:lumMod val="85000"/>
                            <a:lumOff val="15000"/>
                          </a:schemeClr>
                        </a:solidFill>
                        <a:effectLst/>
                        <a:latin typeface="Calibri"/>
                      </a:endParaRPr>
                    </a:p>
                  </a:txBody>
                  <a:tcPr marL="9525" marR="9525" marT="9525" marB="0" anchor="b">
                    <a:cell3D prstMaterial="dkEdge">
                      <a:bevel/>
                      <a:lightRig rig="flood" dir="t"/>
                    </a:cell3D>
                  </a:tcPr>
                </a:tc>
                <a:extLst>
                  <a:ext uri="{0D108BD9-81ED-4DB2-BD59-A6C34878D82A}">
                    <a16:rowId xmlns:a16="http://schemas.microsoft.com/office/drawing/2014/main" val="10002"/>
                  </a:ext>
                </a:extLst>
              </a:tr>
            </a:tbl>
          </a:graphicData>
        </a:graphic>
      </p:graphicFrame>
      <p:graphicFrame>
        <p:nvGraphicFramePr>
          <p:cNvPr id="30" name="Tabulka 29"/>
          <p:cNvGraphicFramePr>
            <a:graphicFrameLocks noGrp="1"/>
          </p:cNvGraphicFramePr>
          <p:nvPr>
            <p:extLst>
              <p:ext uri="{D42A27DB-BD31-4B8C-83A1-F6EECF244321}">
                <p14:modId xmlns:p14="http://schemas.microsoft.com/office/powerpoint/2010/main" val="602399284"/>
              </p:ext>
            </p:extLst>
          </p:nvPr>
        </p:nvGraphicFramePr>
        <p:xfrm>
          <a:off x="549272" y="4545541"/>
          <a:ext cx="4290076" cy="1439325"/>
        </p:xfrm>
        <a:graphic>
          <a:graphicData uri="http://schemas.openxmlformats.org/drawingml/2006/table">
            <a:tbl>
              <a:tblPr>
                <a:tableStyleId>{3C2FFA5D-87B4-456A-9821-1D502468CF0F}</a:tableStyleId>
              </a:tblPr>
              <a:tblGrid>
                <a:gridCol w="1235197">
                  <a:extLst>
                    <a:ext uri="{9D8B030D-6E8A-4147-A177-3AD203B41FA5}">
                      <a16:colId xmlns:a16="http://schemas.microsoft.com/office/drawing/2014/main" val="20000"/>
                    </a:ext>
                  </a:extLst>
                </a:gridCol>
                <a:gridCol w="462591">
                  <a:extLst>
                    <a:ext uri="{9D8B030D-6E8A-4147-A177-3AD203B41FA5}">
                      <a16:colId xmlns:a16="http://schemas.microsoft.com/office/drawing/2014/main" val="20001"/>
                    </a:ext>
                  </a:extLst>
                </a:gridCol>
                <a:gridCol w="547183">
                  <a:extLst>
                    <a:ext uri="{9D8B030D-6E8A-4147-A177-3AD203B41FA5}">
                      <a16:colId xmlns:a16="http://schemas.microsoft.com/office/drawing/2014/main" val="20002"/>
                    </a:ext>
                  </a:extLst>
                </a:gridCol>
                <a:gridCol w="554920">
                  <a:extLst>
                    <a:ext uri="{9D8B030D-6E8A-4147-A177-3AD203B41FA5}">
                      <a16:colId xmlns:a16="http://schemas.microsoft.com/office/drawing/2014/main" val="20003"/>
                    </a:ext>
                  </a:extLst>
                </a:gridCol>
                <a:gridCol w="521565">
                  <a:extLst>
                    <a:ext uri="{9D8B030D-6E8A-4147-A177-3AD203B41FA5}">
                      <a16:colId xmlns:a16="http://schemas.microsoft.com/office/drawing/2014/main" val="20004"/>
                    </a:ext>
                  </a:extLst>
                </a:gridCol>
                <a:gridCol w="522415">
                  <a:extLst>
                    <a:ext uri="{9D8B030D-6E8A-4147-A177-3AD203B41FA5}">
                      <a16:colId xmlns:a16="http://schemas.microsoft.com/office/drawing/2014/main" val="20005"/>
                    </a:ext>
                  </a:extLst>
                </a:gridCol>
                <a:gridCol w="446205">
                  <a:extLst>
                    <a:ext uri="{9D8B030D-6E8A-4147-A177-3AD203B41FA5}">
                      <a16:colId xmlns:a16="http://schemas.microsoft.com/office/drawing/2014/main" val="20006"/>
                    </a:ext>
                  </a:extLst>
                </a:gridCol>
              </a:tblGrid>
              <a:tr h="273630">
                <a:tc rowSpan="2">
                  <a:txBody>
                    <a:bodyPr/>
                    <a:lstStyle/>
                    <a:p>
                      <a:pPr algn="l" fontAlgn="b"/>
                      <a:r>
                        <a:rPr lang="cs-CZ" sz="1100" b="1" u="none" strike="noStrike" dirty="0">
                          <a:solidFill>
                            <a:schemeClr val="tx1">
                              <a:lumMod val="85000"/>
                              <a:lumOff val="15000"/>
                            </a:schemeClr>
                          </a:solidFill>
                          <a:effectLst/>
                        </a:rPr>
                        <a:t>Strach zubař</a:t>
                      </a:r>
                      <a:endParaRPr lang="cs-CZ" sz="1100" b="1" i="0" u="none" strike="noStrike" dirty="0">
                        <a:solidFill>
                          <a:schemeClr val="tx1">
                            <a:lumMod val="85000"/>
                            <a:lumOff val="15000"/>
                          </a:schemeClr>
                        </a:solidFill>
                        <a:effectLst/>
                        <a:latin typeface="Calibri"/>
                      </a:endParaRPr>
                    </a:p>
                  </a:txBody>
                  <a:tcPr marL="9525" marR="9525" marT="9525" marB="0" anchor="b">
                    <a:cell3D prstMaterial="dkEdge">
                      <a:bevel/>
                      <a:lightRig rig="flood" dir="t"/>
                    </a:cell3D>
                  </a:tcPr>
                </a:tc>
                <a:tc gridSpan="2">
                  <a:txBody>
                    <a:bodyPr/>
                    <a:lstStyle/>
                    <a:p>
                      <a:pPr algn="ctr" fontAlgn="b"/>
                      <a:r>
                        <a:rPr lang="cs-CZ" sz="1100" b="1" u="none" strike="noStrike" dirty="0">
                          <a:solidFill>
                            <a:schemeClr val="tx1">
                              <a:lumMod val="85000"/>
                              <a:lumOff val="15000"/>
                            </a:schemeClr>
                          </a:solidFill>
                          <a:effectLst/>
                        </a:rPr>
                        <a:t>Muž</a:t>
                      </a:r>
                      <a:endParaRPr lang="cs-CZ" sz="1100" b="1" i="0" u="none" strike="noStrike" dirty="0">
                        <a:solidFill>
                          <a:schemeClr val="tx1">
                            <a:lumMod val="85000"/>
                            <a:lumOff val="15000"/>
                          </a:schemeClr>
                        </a:solidFill>
                        <a:effectLst/>
                        <a:latin typeface="Calibri"/>
                      </a:endParaRPr>
                    </a:p>
                  </a:txBody>
                  <a:tcPr marL="9525" marR="9525" marT="9525" marB="0" anchor="b">
                    <a:cell3D prstMaterial="dkEdge">
                      <a:bevel/>
                      <a:lightRig rig="flood" dir="t"/>
                    </a:cell3D>
                  </a:tcPr>
                </a:tc>
                <a:tc hMerge="1">
                  <a:txBody>
                    <a:bodyPr/>
                    <a:lstStyle/>
                    <a:p>
                      <a:pPr algn="ctr" fontAlgn="b"/>
                      <a:endParaRPr lang="cs-CZ" sz="1100" b="0" i="0" u="none" strike="noStrike" dirty="0">
                        <a:solidFill>
                          <a:srgbClr val="000000"/>
                        </a:solidFill>
                        <a:effectLst/>
                        <a:latin typeface="Calibri"/>
                      </a:endParaRPr>
                    </a:p>
                  </a:txBody>
                  <a:tcPr marL="9525" marR="9525" marT="9525" marB="0" anchor="b">
                    <a:cell3D prstMaterial="dkEdge">
                      <a:bevel/>
                      <a:lightRig rig="flood" dir="t"/>
                    </a:cell3D>
                  </a:tcPr>
                </a:tc>
                <a:tc gridSpan="2">
                  <a:txBody>
                    <a:bodyPr/>
                    <a:lstStyle/>
                    <a:p>
                      <a:pPr algn="ctr" fontAlgn="b"/>
                      <a:r>
                        <a:rPr lang="cs-CZ" sz="1100" b="1" u="none" strike="noStrike" dirty="0">
                          <a:solidFill>
                            <a:schemeClr val="tx1">
                              <a:lumMod val="85000"/>
                              <a:lumOff val="15000"/>
                            </a:schemeClr>
                          </a:solidFill>
                          <a:effectLst/>
                        </a:rPr>
                        <a:t>Žena</a:t>
                      </a:r>
                      <a:endParaRPr lang="cs-CZ" sz="1100" b="1" i="0" u="none" strike="noStrike" dirty="0">
                        <a:solidFill>
                          <a:schemeClr val="tx1">
                            <a:lumMod val="85000"/>
                            <a:lumOff val="15000"/>
                          </a:schemeClr>
                        </a:solidFill>
                        <a:effectLst/>
                        <a:latin typeface="Calibri"/>
                      </a:endParaRPr>
                    </a:p>
                  </a:txBody>
                  <a:tcPr marL="9525" marR="9525" marT="9525" marB="0" anchor="b">
                    <a:cell3D prstMaterial="dkEdge">
                      <a:bevel/>
                      <a:lightRig rig="flood" dir="t"/>
                    </a:cell3D>
                  </a:tcPr>
                </a:tc>
                <a:tc hMerge="1">
                  <a:txBody>
                    <a:bodyPr/>
                    <a:lstStyle/>
                    <a:p>
                      <a:pPr algn="ctr" fontAlgn="b"/>
                      <a:endParaRPr lang="cs-CZ" sz="1100" b="0" i="0" u="none" strike="noStrike" dirty="0">
                        <a:solidFill>
                          <a:srgbClr val="000000"/>
                        </a:solidFill>
                        <a:effectLst/>
                        <a:latin typeface="Calibri"/>
                      </a:endParaRPr>
                    </a:p>
                  </a:txBody>
                  <a:tcPr marL="9525" marR="9525" marT="9525" marB="0" anchor="b">
                    <a:cell3D prstMaterial="dkEdge">
                      <a:bevel/>
                      <a:lightRig rig="flood" dir="t"/>
                    </a:cell3D>
                  </a:tcPr>
                </a:tc>
                <a:tc gridSpan="2">
                  <a:txBody>
                    <a:bodyPr/>
                    <a:lstStyle/>
                    <a:p>
                      <a:pPr algn="ctr" fontAlgn="b"/>
                      <a:r>
                        <a:rPr lang="cs-CZ" sz="1100" b="1" u="none" strike="noStrike" dirty="0">
                          <a:solidFill>
                            <a:schemeClr val="tx1">
                              <a:lumMod val="85000"/>
                              <a:lumOff val="15000"/>
                            </a:schemeClr>
                          </a:solidFill>
                          <a:effectLst/>
                        </a:rPr>
                        <a:t>Celkový součet</a:t>
                      </a:r>
                      <a:endParaRPr lang="cs-CZ" sz="1100" b="1" i="0" u="none" strike="noStrike" dirty="0">
                        <a:solidFill>
                          <a:schemeClr val="tx1">
                            <a:lumMod val="85000"/>
                            <a:lumOff val="15000"/>
                          </a:schemeClr>
                        </a:solidFill>
                        <a:effectLst/>
                        <a:latin typeface="Calibri"/>
                      </a:endParaRPr>
                    </a:p>
                  </a:txBody>
                  <a:tcPr marL="9525" marR="9525" marT="9525" marB="0" anchor="b">
                    <a:cell3D prstMaterial="dkEdge">
                      <a:bevel/>
                      <a:lightRig rig="flood" dir="t"/>
                    </a:cell3D>
                  </a:tcPr>
                </a:tc>
                <a:tc hMerge="1">
                  <a:txBody>
                    <a:bodyPr/>
                    <a:lstStyle/>
                    <a:p>
                      <a:pPr algn="ctr" fontAlgn="b"/>
                      <a:endParaRPr lang="cs-CZ" sz="1100" b="0" i="0" u="none" strike="noStrike" dirty="0">
                        <a:solidFill>
                          <a:srgbClr val="000000"/>
                        </a:solidFill>
                        <a:effectLst/>
                        <a:latin typeface="Calibri"/>
                      </a:endParaRPr>
                    </a:p>
                  </a:txBody>
                  <a:tcPr marL="9525" marR="9525" marT="9525" marB="0" anchor="b">
                    <a:cell3D prstMaterial="dkEdge">
                      <a:bevel/>
                      <a:lightRig rig="flood" dir="t"/>
                    </a:cell3D>
                  </a:tcPr>
                </a:tc>
                <a:extLst>
                  <a:ext uri="{0D108BD9-81ED-4DB2-BD59-A6C34878D82A}">
                    <a16:rowId xmlns:a16="http://schemas.microsoft.com/office/drawing/2014/main" val="10000"/>
                  </a:ext>
                </a:extLst>
              </a:tr>
              <a:tr h="273630">
                <a:tc vMerge="1">
                  <a:txBody>
                    <a:bodyPr/>
                    <a:lstStyle/>
                    <a:p>
                      <a:pPr algn="l" fontAlgn="b"/>
                      <a:endParaRPr lang="cs-CZ" sz="1100" b="0" i="0" u="none" strike="noStrike" dirty="0">
                        <a:solidFill>
                          <a:srgbClr val="000000"/>
                        </a:solidFill>
                        <a:effectLst/>
                        <a:latin typeface="Calibri"/>
                      </a:endParaRPr>
                    </a:p>
                  </a:txBody>
                  <a:tcPr marL="9525" marR="9525" marT="9525" marB="0" anchor="b">
                    <a:cell3D prstMaterial="dkEdge">
                      <a:bevel/>
                      <a:lightRig rig="flood" dir="t"/>
                    </a:cell3D>
                  </a:tcPr>
                </a:tc>
                <a:tc>
                  <a:txBody>
                    <a:bodyPr/>
                    <a:lstStyle/>
                    <a:p>
                      <a:pPr algn="ctr" fontAlgn="b"/>
                      <a:r>
                        <a:rPr lang="cs-CZ" sz="1100" b="1" u="none" strike="noStrike">
                          <a:solidFill>
                            <a:schemeClr val="tx1">
                              <a:lumMod val="85000"/>
                              <a:lumOff val="15000"/>
                            </a:schemeClr>
                          </a:solidFill>
                          <a:effectLst/>
                        </a:rPr>
                        <a:t>n</a:t>
                      </a:r>
                      <a:endParaRPr lang="cs-CZ" sz="1100" b="1" i="0" u="none" strike="noStrike">
                        <a:solidFill>
                          <a:schemeClr val="tx1">
                            <a:lumMod val="85000"/>
                            <a:lumOff val="15000"/>
                          </a:schemeClr>
                        </a:solidFill>
                        <a:effectLst/>
                        <a:latin typeface="Calibri"/>
                      </a:endParaRPr>
                    </a:p>
                  </a:txBody>
                  <a:tcPr marL="9525" marR="9525" marT="9525" marB="0" anchor="b">
                    <a:cell3D prstMaterial="dkEdge">
                      <a:bevel/>
                      <a:lightRig rig="flood" dir="t"/>
                    </a:cell3D>
                  </a:tcPr>
                </a:tc>
                <a:tc>
                  <a:txBody>
                    <a:bodyPr/>
                    <a:lstStyle/>
                    <a:p>
                      <a:pPr algn="ctr" fontAlgn="b"/>
                      <a:r>
                        <a:rPr lang="cs-CZ" sz="1100" b="1" u="none" strike="noStrike" dirty="0">
                          <a:solidFill>
                            <a:schemeClr val="tx1">
                              <a:lumMod val="85000"/>
                              <a:lumOff val="15000"/>
                            </a:schemeClr>
                          </a:solidFill>
                          <a:effectLst/>
                        </a:rPr>
                        <a:t>%</a:t>
                      </a:r>
                      <a:endParaRPr lang="cs-CZ" sz="1100" b="1" i="0" u="none" strike="noStrike" dirty="0">
                        <a:solidFill>
                          <a:schemeClr val="tx1">
                            <a:lumMod val="85000"/>
                            <a:lumOff val="15000"/>
                          </a:schemeClr>
                        </a:solidFill>
                        <a:effectLst/>
                        <a:latin typeface="Calibri"/>
                      </a:endParaRPr>
                    </a:p>
                  </a:txBody>
                  <a:tcPr marL="9525" marR="9525" marT="9525" marB="0" anchor="b">
                    <a:cell3D prstMaterial="dkEdge">
                      <a:bevel/>
                      <a:lightRig rig="flood" dir="t"/>
                    </a:cell3D>
                  </a:tcPr>
                </a:tc>
                <a:tc>
                  <a:txBody>
                    <a:bodyPr/>
                    <a:lstStyle/>
                    <a:p>
                      <a:pPr algn="ctr" fontAlgn="b"/>
                      <a:r>
                        <a:rPr lang="cs-CZ" sz="1100" b="1" u="none" strike="noStrike" dirty="0">
                          <a:solidFill>
                            <a:schemeClr val="tx1">
                              <a:lumMod val="85000"/>
                              <a:lumOff val="15000"/>
                            </a:schemeClr>
                          </a:solidFill>
                          <a:effectLst/>
                        </a:rPr>
                        <a:t>n</a:t>
                      </a:r>
                      <a:endParaRPr lang="cs-CZ" sz="1100" b="1" i="0" u="none" strike="noStrike" dirty="0">
                        <a:solidFill>
                          <a:schemeClr val="tx1">
                            <a:lumMod val="85000"/>
                            <a:lumOff val="15000"/>
                          </a:schemeClr>
                        </a:solidFill>
                        <a:effectLst/>
                        <a:latin typeface="Calibri"/>
                      </a:endParaRPr>
                    </a:p>
                  </a:txBody>
                  <a:tcPr marL="9525" marR="9525" marT="9525" marB="0" anchor="b">
                    <a:cell3D prstMaterial="dkEdge">
                      <a:bevel/>
                      <a:lightRig rig="flood" dir="t"/>
                    </a:cell3D>
                  </a:tcPr>
                </a:tc>
                <a:tc>
                  <a:txBody>
                    <a:bodyPr/>
                    <a:lstStyle/>
                    <a:p>
                      <a:pPr algn="ctr" fontAlgn="b"/>
                      <a:r>
                        <a:rPr lang="cs-CZ" sz="1100" b="1" u="none" strike="noStrike" dirty="0">
                          <a:solidFill>
                            <a:schemeClr val="tx1">
                              <a:lumMod val="85000"/>
                              <a:lumOff val="15000"/>
                            </a:schemeClr>
                          </a:solidFill>
                          <a:effectLst/>
                        </a:rPr>
                        <a:t>%</a:t>
                      </a:r>
                      <a:endParaRPr lang="cs-CZ" sz="1100" b="1" i="0" u="none" strike="noStrike" dirty="0">
                        <a:solidFill>
                          <a:schemeClr val="tx1">
                            <a:lumMod val="85000"/>
                            <a:lumOff val="15000"/>
                          </a:schemeClr>
                        </a:solidFill>
                        <a:effectLst/>
                        <a:latin typeface="Calibri"/>
                      </a:endParaRPr>
                    </a:p>
                  </a:txBody>
                  <a:tcPr marL="9525" marR="9525" marT="9525" marB="0" anchor="b">
                    <a:cell3D prstMaterial="dkEdge">
                      <a:bevel/>
                      <a:lightRig rig="flood" dir="t"/>
                    </a:cell3D>
                  </a:tcPr>
                </a:tc>
                <a:tc>
                  <a:txBody>
                    <a:bodyPr/>
                    <a:lstStyle/>
                    <a:p>
                      <a:pPr algn="ctr" fontAlgn="b"/>
                      <a:r>
                        <a:rPr lang="cs-CZ" sz="1100" b="1" u="none" strike="noStrike" dirty="0">
                          <a:solidFill>
                            <a:schemeClr val="tx1">
                              <a:lumMod val="85000"/>
                              <a:lumOff val="15000"/>
                            </a:schemeClr>
                          </a:solidFill>
                          <a:effectLst/>
                        </a:rPr>
                        <a:t>n</a:t>
                      </a:r>
                      <a:endParaRPr lang="cs-CZ" sz="1100" b="1" i="0" u="none" strike="noStrike" dirty="0">
                        <a:solidFill>
                          <a:schemeClr val="tx1">
                            <a:lumMod val="85000"/>
                            <a:lumOff val="15000"/>
                          </a:schemeClr>
                        </a:solidFill>
                        <a:effectLst/>
                        <a:latin typeface="Calibri"/>
                      </a:endParaRPr>
                    </a:p>
                  </a:txBody>
                  <a:tcPr marL="9525" marR="9525" marT="9525" marB="0" anchor="b">
                    <a:cell3D prstMaterial="dkEdge">
                      <a:bevel/>
                      <a:lightRig rig="flood" dir="t"/>
                    </a:cell3D>
                  </a:tcPr>
                </a:tc>
                <a:tc>
                  <a:txBody>
                    <a:bodyPr/>
                    <a:lstStyle/>
                    <a:p>
                      <a:pPr algn="ctr" fontAlgn="b"/>
                      <a:r>
                        <a:rPr lang="cs-CZ" sz="1100" b="1" u="none" strike="noStrike" dirty="0">
                          <a:solidFill>
                            <a:schemeClr val="tx1">
                              <a:lumMod val="85000"/>
                              <a:lumOff val="15000"/>
                            </a:schemeClr>
                          </a:solidFill>
                          <a:effectLst/>
                        </a:rPr>
                        <a:t>%</a:t>
                      </a:r>
                      <a:endParaRPr lang="cs-CZ" sz="1100" b="1" i="0" u="none" strike="noStrike" dirty="0">
                        <a:solidFill>
                          <a:schemeClr val="tx1">
                            <a:lumMod val="85000"/>
                            <a:lumOff val="15000"/>
                          </a:schemeClr>
                        </a:solidFill>
                        <a:effectLst/>
                        <a:latin typeface="Calibri"/>
                      </a:endParaRPr>
                    </a:p>
                  </a:txBody>
                  <a:tcPr marL="9525" marR="9525" marT="9525" marB="0" anchor="b">
                    <a:cell3D prstMaterial="dkEdge">
                      <a:bevel/>
                      <a:lightRig rig="flood" dir="t"/>
                    </a:cell3D>
                  </a:tcPr>
                </a:tc>
                <a:extLst>
                  <a:ext uri="{0D108BD9-81ED-4DB2-BD59-A6C34878D82A}">
                    <a16:rowId xmlns:a16="http://schemas.microsoft.com/office/drawing/2014/main" val="10001"/>
                  </a:ext>
                </a:extLst>
              </a:tr>
              <a:tr h="273630">
                <a:tc>
                  <a:txBody>
                    <a:bodyPr/>
                    <a:lstStyle/>
                    <a:p>
                      <a:pPr algn="l" fontAlgn="b"/>
                      <a:r>
                        <a:rPr lang="cs-CZ" sz="1100" u="none" strike="noStrike" dirty="0">
                          <a:solidFill>
                            <a:schemeClr val="tx1">
                              <a:lumMod val="85000"/>
                              <a:lumOff val="15000"/>
                            </a:schemeClr>
                          </a:solidFill>
                          <a:effectLst/>
                        </a:rPr>
                        <a:t>ne</a:t>
                      </a:r>
                      <a:endParaRPr lang="cs-CZ" sz="1100" b="0" i="0" u="none" strike="noStrike" dirty="0">
                        <a:solidFill>
                          <a:schemeClr val="tx1">
                            <a:lumMod val="85000"/>
                            <a:lumOff val="15000"/>
                          </a:schemeClr>
                        </a:solidFill>
                        <a:effectLst/>
                        <a:latin typeface="Calibri"/>
                      </a:endParaRPr>
                    </a:p>
                  </a:txBody>
                  <a:tcPr marL="9525" marR="9525" marT="9525" marB="0" anchor="b">
                    <a:cell3D prstMaterial="dkEdge">
                      <a:bevel/>
                      <a:lightRig rig="flood" dir="t"/>
                    </a:cell3D>
                  </a:tcPr>
                </a:tc>
                <a:tc>
                  <a:txBody>
                    <a:bodyPr/>
                    <a:lstStyle/>
                    <a:p>
                      <a:pPr algn="ctr" fontAlgn="b"/>
                      <a:r>
                        <a:rPr lang="cs-CZ" sz="1100" u="none" strike="noStrike" dirty="0">
                          <a:solidFill>
                            <a:schemeClr val="tx1">
                              <a:lumMod val="85000"/>
                              <a:lumOff val="15000"/>
                            </a:schemeClr>
                          </a:solidFill>
                          <a:effectLst/>
                        </a:rPr>
                        <a:t>32</a:t>
                      </a:r>
                      <a:endParaRPr lang="cs-CZ" sz="1100" b="0" i="0" u="none" strike="noStrike" dirty="0">
                        <a:solidFill>
                          <a:schemeClr val="tx1">
                            <a:lumMod val="85000"/>
                            <a:lumOff val="15000"/>
                          </a:schemeClr>
                        </a:solidFill>
                        <a:effectLst/>
                        <a:latin typeface="Calibri"/>
                      </a:endParaRPr>
                    </a:p>
                  </a:txBody>
                  <a:tcPr marL="9525" marR="9525" marT="9525" marB="0" anchor="b">
                    <a:cell3D prstMaterial="dkEdge">
                      <a:bevel/>
                      <a:lightRig rig="flood" dir="t"/>
                    </a:cell3D>
                  </a:tcPr>
                </a:tc>
                <a:tc>
                  <a:txBody>
                    <a:bodyPr/>
                    <a:lstStyle/>
                    <a:p>
                      <a:pPr algn="ctr" fontAlgn="b"/>
                      <a:r>
                        <a:rPr lang="cs-CZ" sz="1100" u="none" strike="noStrike" dirty="0">
                          <a:solidFill>
                            <a:schemeClr val="tx1">
                              <a:lumMod val="85000"/>
                              <a:lumOff val="15000"/>
                            </a:schemeClr>
                          </a:solidFill>
                          <a:effectLst/>
                        </a:rPr>
                        <a:t>86,49</a:t>
                      </a:r>
                      <a:endParaRPr lang="cs-CZ" sz="1100" b="0" i="0" u="none" strike="noStrike" dirty="0">
                        <a:solidFill>
                          <a:schemeClr val="tx1">
                            <a:lumMod val="85000"/>
                            <a:lumOff val="15000"/>
                          </a:schemeClr>
                        </a:solidFill>
                        <a:effectLst/>
                        <a:latin typeface="Calibri"/>
                      </a:endParaRPr>
                    </a:p>
                  </a:txBody>
                  <a:tcPr marL="9525" marR="9525" marT="9525" marB="0" anchor="b">
                    <a:cell3D prstMaterial="dkEdge">
                      <a:bevel/>
                      <a:lightRig rig="flood" dir="t"/>
                    </a:cell3D>
                  </a:tcPr>
                </a:tc>
                <a:tc>
                  <a:txBody>
                    <a:bodyPr/>
                    <a:lstStyle/>
                    <a:p>
                      <a:pPr algn="ctr" fontAlgn="b"/>
                      <a:r>
                        <a:rPr lang="cs-CZ" sz="1100" u="none" strike="noStrike" dirty="0">
                          <a:solidFill>
                            <a:schemeClr val="tx1">
                              <a:lumMod val="85000"/>
                              <a:lumOff val="15000"/>
                            </a:schemeClr>
                          </a:solidFill>
                          <a:effectLst/>
                        </a:rPr>
                        <a:t>31</a:t>
                      </a:r>
                      <a:endParaRPr lang="cs-CZ" sz="1100" b="0" i="0" u="none" strike="noStrike" dirty="0">
                        <a:solidFill>
                          <a:schemeClr val="tx1">
                            <a:lumMod val="85000"/>
                            <a:lumOff val="15000"/>
                          </a:schemeClr>
                        </a:solidFill>
                        <a:effectLst/>
                        <a:latin typeface="Calibri"/>
                      </a:endParaRPr>
                    </a:p>
                  </a:txBody>
                  <a:tcPr marL="9525" marR="9525" marT="9525" marB="0" anchor="b">
                    <a:cell3D prstMaterial="dkEdge">
                      <a:bevel/>
                      <a:lightRig rig="flood" dir="t"/>
                    </a:cell3D>
                  </a:tcPr>
                </a:tc>
                <a:tc>
                  <a:txBody>
                    <a:bodyPr/>
                    <a:lstStyle/>
                    <a:p>
                      <a:pPr algn="ctr" fontAlgn="b"/>
                      <a:r>
                        <a:rPr lang="cs-CZ" sz="1100" u="none" strike="noStrike" dirty="0">
                          <a:solidFill>
                            <a:schemeClr val="tx1">
                              <a:lumMod val="85000"/>
                              <a:lumOff val="15000"/>
                            </a:schemeClr>
                          </a:solidFill>
                          <a:effectLst/>
                        </a:rPr>
                        <a:t>70,45</a:t>
                      </a:r>
                      <a:endParaRPr lang="cs-CZ" sz="1100" b="0" i="0" u="none" strike="noStrike" dirty="0">
                        <a:solidFill>
                          <a:schemeClr val="tx1">
                            <a:lumMod val="85000"/>
                            <a:lumOff val="15000"/>
                          </a:schemeClr>
                        </a:solidFill>
                        <a:effectLst/>
                        <a:latin typeface="Calibri"/>
                      </a:endParaRPr>
                    </a:p>
                  </a:txBody>
                  <a:tcPr marL="9525" marR="9525" marT="9525" marB="0" anchor="b">
                    <a:cell3D prstMaterial="dkEdge">
                      <a:bevel/>
                      <a:lightRig rig="flood" dir="t"/>
                    </a:cell3D>
                  </a:tcPr>
                </a:tc>
                <a:tc>
                  <a:txBody>
                    <a:bodyPr/>
                    <a:lstStyle/>
                    <a:p>
                      <a:pPr algn="ctr" fontAlgn="b"/>
                      <a:r>
                        <a:rPr lang="cs-CZ" sz="1100" u="none" strike="noStrike">
                          <a:solidFill>
                            <a:schemeClr val="tx1">
                              <a:lumMod val="85000"/>
                              <a:lumOff val="15000"/>
                            </a:schemeClr>
                          </a:solidFill>
                          <a:effectLst/>
                        </a:rPr>
                        <a:t>63</a:t>
                      </a:r>
                      <a:endParaRPr lang="cs-CZ" sz="1100" b="0" i="0" u="none" strike="noStrike">
                        <a:solidFill>
                          <a:schemeClr val="tx1">
                            <a:lumMod val="85000"/>
                            <a:lumOff val="15000"/>
                          </a:schemeClr>
                        </a:solidFill>
                        <a:effectLst/>
                        <a:latin typeface="Calibri"/>
                      </a:endParaRPr>
                    </a:p>
                  </a:txBody>
                  <a:tcPr marL="9525" marR="9525" marT="9525" marB="0" anchor="b">
                    <a:cell3D prstMaterial="dkEdge">
                      <a:bevel/>
                      <a:lightRig rig="flood" dir="t"/>
                    </a:cell3D>
                  </a:tcPr>
                </a:tc>
                <a:tc>
                  <a:txBody>
                    <a:bodyPr/>
                    <a:lstStyle/>
                    <a:p>
                      <a:pPr algn="ctr" fontAlgn="b"/>
                      <a:r>
                        <a:rPr lang="cs-CZ" sz="1100" u="none" strike="noStrike">
                          <a:solidFill>
                            <a:schemeClr val="tx1">
                              <a:lumMod val="85000"/>
                              <a:lumOff val="15000"/>
                            </a:schemeClr>
                          </a:solidFill>
                          <a:effectLst/>
                        </a:rPr>
                        <a:t>77,78</a:t>
                      </a:r>
                      <a:endParaRPr lang="cs-CZ" sz="1100" b="0" i="0" u="none" strike="noStrike">
                        <a:solidFill>
                          <a:schemeClr val="tx1">
                            <a:lumMod val="85000"/>
                            <a:lumOff val="15000"/>
                          </a:schemeClr>
                        </a:solidFill>
                        <a:effectLst/>
                        <a:latin typeface="Calibri"/>
                      </a:endParaRPr>
                    </a:p>
                  </a:txBody>
                  <a:tcPr marL="9525" marR="9525" marT="9525" marB="0" anchor="b">
                    <a:cell3D prstMaterial="dkEdge">
                      <a:bevel/>
                      <a:lightRig rig="flood" dir="t"/>
                    </a:cell3D>
                  </a:tcPr>
                </a:tc>
                <a:extLst>
                  <a:ext uri="{0D108BD9-81ED-4DB2-BD59-A6C34878D82A}">
                    <a16:rowId xmlns:a16="http://schemas.microsoft.com/office/drawing/2014/main" val="10002"/>
                  </a:ext>
                </a:extLst>
              </a:tr>
              <a:tr h="273630">
                <a:tc>
                  <a:txBody>
                    <a:bodyPr/>
                    <a:lstStyle/>
                    <a:p>
                      <a:pPr algn="l" fontAlgn="b"/>
                      <a:r>
                        <a:rPr lang="cs-CZ" sz="1100" u="none" strike="noStrike">
                          <a:solidFill>
                            <a:schemeClr val="tx1">
                              <a:lumMod val="85000"/>
                              <a:lumOff val="15000"/>
                            </a:schemeClr>
                          </a:solidFill>
                          <a:effectLst/>
                        </a:rPr>
                        <a:t>ano</a:t>
                      </a:r>
                      <a:endParaRPr lang="cs-CZ" sz="1100" b="0" i="0" u="none" strike="noStrike">
                        <a:solidFill>
                          <a:schemeClr val="tx1">
                            <a:lumMod val="85000"/>
                            <a:lumOff val="15000"/>
                          </a:schemeClr>
                        </a:solidFill>
                        <a:effectLst/>
                        <a:latin typeface="Calibri"/>
                      </a:endParaRPr>
                    </a:p>
                  </a:txBody>
                  <a:tcPr marL="9525" marR="9525" marT="9525" marB="0" anchor="b">
                    <a:cell3D prstMaterial="dkEdge">
                      <a:bevel/>
                      <a:lightRig rig="flood" dir="t"/>
                    </a:cell3D>
                  </a:tcPr>
                </a:tc>
                <a:tc>
                  <a:txBody>
                    <a:bodyPr/>
                    <a:lstStyle/>
                    <a:p>
                      <a:pPr algn="ctr" fontAlgn="b"/>
                      <a:r>
                        <a:rPr lang="cs-CZ" sz="1100" u="none" strike="noStrike">
                          <a:solidFill>
                            <a:schemeClr val="tx1">
                              <a:lumMod val="85000"/>
                              <a:lumOff val="15000"/>
                            </a:schemeClr>
                          </a:solidFill>
                          <a:effectLst/>
                        </a:rPr>
                        <a:t>5</a:t>
                      </a:r>
                      <a:endParaRPr lang="cs-CZ" sz="1100" b="0" i="0" u="none" strike="noStrike">
                        <a:solidFill>
                          <a:schemeClr val="tx1">
                            <a:lumMod val="85000"/>
                            <a:lumOff val="15000"/>
                          </a:schemeClr>
                        </a:solidFill>
                        <a:effectLst/>
                        <a:latin typeface="Calibri"/>
                      </a:endParaRPr>
                    </a:p>
                  </a:txBody>
                  <a:tcPr marL="9525" marR="9525" marT="9525" marB="0" anchor="b">
                    <a:cell3D prstMaterial="dkEdge">
                      <a:bevel/>
                      <a:lightRig rig="flood" dir="t"/>
                    </a:cell3D>
                  </a:tcPr>
                </a:tc>
                <a:tc>
                  <a:txBody>
                    <a:bodyPr/>
                    <a:lstStyle/>
                    <a:p>
                      <a:pPr algn="ctr" fontAlgn="b"/>
                      <a:r>
                        <a:rPr lang="cs-CZ" sz="1100" u="none" strike="noStrike" dirty="0">
                          <a:solidFill>
                            <a:schemeClr val="tx1">
                              <a:lumMod val="85000"/>
                              <a:lumOff val="15000"/>
                            </a:schemeClr>
                          </a:solidFill>
                          <a:effectLst/>
                        </a:rPr>
                        <a:t>13,51</a:t>
                      </a:r>
                      <a:endParaRPr lang="cs-CZ" sz="1100" b="0" i="0" u="none" strike="noStrike" dirty="0">
                        <a:solidFill>
                          <a:schemeClr val="tx1">
                            <a:lumMod val="85000"/>
                            <a:lumOff val="15000"/>
                          </a:schemeClr>
                        </a:solidFill>
                        <a:effectLst/>
                        <a:latin typeface="Calibri"/>
                      </a:endParaRPr>
                    </a:p>
                  </a:txBody>
                  <a:tcPr marL="9525" marR="9525" marT="9525" marB="0" anchor="b">
                    <a:cell3D prstMaterial="dkEdge">
                      <a:bevel/>
                      <a:lightRig rig="flood" dir="t"/>
                    </a:cell3D>
                  </a:tcPr>
                </a:tc>
                <a:tc>
                  <a:txBody>
                    <a:bodyPr/>
                    <a:lstStyle/>
                    <a:p>
                      <a:pPr algn="ctr" fontAlgn="b"/>
                      <a:r>
                        <a:rPr lang="cs-CZ" sz="1100" u="none" strike="noStrike" dirty="0">
                          <a:solidFill>
                            <a:schemeClr val="tx1">
                              <a:lumMod val="85000"/>
                              <a:lumOff val="15000"/>
                            </a:schemeClr>
                          </a:solidFill>
                          <a:effectLst/>
                        </a:rPr>
                        <a:t>13</a:t>
                      </a:r>
                      <a:endParaRPr lang="cs-CZ" sz="1100" b="0" i="0" u="none" strike="noStrike" dirty="0">
                        <a:solidFill>
                          <a:schemeClr val="tx1">
                            <a:lumMod val="85000"/>
                            <a:lumOff val="15000"/>
                          </a:schemeClr>
                        </a:solidFill>
                        <a:effectLst/>
                        <a:latin typeface="Calibri"/>
                      </a:endParaRPr>
                    </a:p>
                  </a:txBody>
                  <a:tcPr marL="9525" marR="9525" marT="9525" marB="0" anchor="b">
                    <a:cell3D prstMaterial="dkEdge">
                      <a:bevel/>
                      <a:lightRig rig="flood" dir="t"/>
                    </a:cell3D>
                  </a:tcPr>
                </a:tc>
                <a:tc>
                  <a:txBody>
                    <a:bodyPr/>
                    <a:lstStyle/>
                    <a:p>
                      <a:pPr algn="ctr" fontAlgn="b"/>
                      <a:r>
                        <a:rPr lang="cs-CZ" sz="1100" u="none" strike="noStrike" dirty="0">
                          <a:solidFill>
                            <a:schemeClr val="tx1">
                              <a:lumMod val="85000"/>
                              <a:lumOff val="15000"/>
                            </a:schemeClr>
                          </a:solidFill>
                          <a:effectLst/>
                        </a:rPr>
                        <a:t>29,55</a:t>
                      </a:r>
                      <a:endParaRPr lang="cs-CZ" sz="1100" b="0" i="0" u="none" strike="noStrike" dirty="0">
                        <a:solidFill>
                          <a:schemeClr val="tx1">
                            <a:lumMod val="85000"/>
                            <a:lumOff val="15000"/>
                          </a:schemeClr>
                        </a:solidFill>
                        <a:effectLst/>
                        <a:latin typeface="Calibri"/>
                      </a:endParaRPr>
                    </a:p>
                  </a:txBody>
                  <a:tcPr marL="9525" marR="9525" marT="9525" marB="0" anchor="b">
                    <a:cell3D prstMaterial="dkEdge">
                      <a:bevel/>
                      <a:lightRig rig="flood" dir="t"/>
                    </a:cell3D>
                  </a:tcPr>
                </a:tc>
                <a:tc>
                  <a:txBody>
                    <a:bodyPr/>
                    <a:lstStyle/>
                    <a:p>
                      <a:pPr algn="ctr" fontAlgn="b"/>
                      <a:r>
                        <a:rPr lang="cs-CZ" sz="1100" u="none" strike="noStrike" dirty="0">
                          <a:solidFill>
                            <a:schemeClr val="tx1">
                              <a:lumMod val="85000"/>
                              <a:lumOff val="15000"/>
                            </a:schemeClr>
                          </a:solidFill>
                          <a:effectLst/>
                        </a:rPr>
                        <a:t>18</a:t>
                      </a:r>
                      <a:endParaRPr lang="cs-CZ" sz="1100" b="0" i="0" u="none" strike="noStrike" dirty="0">
                        <a:solidFill>
                          <a:schemeClr val="tx1">
                            <a:lumMod val="85000"/>
                            <a:lumOff val="15000"/>
                          </a:schemeClr>
                        </a:solidFill>
                        <a:effectLst/>
                        <a:latin typeface="Calibri"/>
                      </a:endParaRPr>
                    </a:p>
                  </a:txBody>
                  <a:tcPr marL="9525" marR="9525" marT="9525" marB="0" anchor="b">
                    <a:cell3D prstMaterial="dkEdge">
                      <a:bevel/>
                      <a:lightRig rig="flood" dir="t"/>
                    </a:cell3D>
                  </a:tcPr>
                </a:tc>
                <a:tc>
                  <a:txBody>
                    <a:bodyPr/>
                    <a:lstStyle/>
                    <a:p>
                      <a:pPr algn="ctr" fontAlgn="b"/>
                      <a:r>
                        <a:rPr lang="cs-CZ" sz="1100" u="none" strike="noStrike">
                          <a:solidFill>
                            <a:schemeClr val="tx1">
                              <a:lumMod val="85000"/>
                              <a:lumOff val="15000"/>
                            </a:schemeClr>
                          </a:solidFill>
                          <a:effectLst/>
                        </a:rPr>
                        <a:t>22,22</a:t>
                      </a:r>
                      <a:endParaRPr lang="cs-CZ" sz="1100" b="0" i="0" u="none" strike="noStrike">
                        <a:solidFill>
                          <a:schemeClr val="tx1">
                            <a:lumMod val="85000"/>
                            <a:lumOff val="15000"/>
                          </a:schemeClr>
                        </a:solidFill>
                        <a:effectLst/>
                        <a:latin typeface="Calibri"/>
                      </a:endParaRPr>
                    </a:p>
                  </a:txBody>
                  <a:tcPr marL="9525" marR="9525" marT="9525" marB="0" anchor="b">
                    <a:cell3D prstMaterial="dkEdge">
                      <a:bevel/>
                      <a:lightRig rig="flood" dir="t"/>
                    </a:cell3D>
                  </a:tcPr>
                </a:tc>
                <a:extLst>
                  <a:ext uri="{0D108BD9-81ED-4DB2-BD59-A6C34878D82A}">
                    <a16:rowId xmlns:a16="http://schemas.microsoft.com/office/drawing/2014/main" val="10003"/>
                  </a:ext>
                </a:extLst>
              </a:tr>
              <a:tr h="273630">
                <a:tc>
                  <a:txBody>
                    <a:bodyPr/>
                    <a:lstStyle/>
                    <a:p>
                      <a:pPr algn="l" fontAlgn="b"/>
                      <a:r>
                        <a:rPr lang="cs-CZ" sz="1100" u="none" strike="noStrike">
                          <a:solidFill>
                            <a:schemeClr val="tx1">
                              <a:lumMod val="85000"/>
                              <a:lumOff val="15000"/>
                            </a:schemeClr>
                          </a:solidFill>
                          <a:effectLst/>
                        </a:rPr>
                        <a:t>Celkový součet</a:t>
                      </a:r>
                      <a:endParaRPr lang="cs-CZ" sz="1100" b="0" i="0" u="none" strike="noStrike">
                        <a:solidFill>
                          <a:schemeClr val="tx1">
                            <a:lumMod val="85000"/>
                            <a:lumOff val="15000"/>
                          </a:schemeClr>
                        </a:solidFill>
                        <a:effectLst/>
                        <a:latin typeface="Calibri"/>
                      </a:endParaRPr>
                    </a:p>
                  </a:txBody>
                  <a:tcPr marL="9525" marR="9525" marT="9525" marB="0" anchor="b">
                    <a:cell3D prstMaterial="dkEdge">
                      <a:bevel/>
                      <a:lightRig rig="flood" dir="t"/>
                    </a:cell3D>
                  </a:tcPr>
                </a:tc>
                <a:tc>
                  <a:txBody>
                    <a:bodyPr/>
                    <a:lstStyle/>
                    <a:p>
                      <a:pPr algn="ctr" fontAlgn="b"/>
                      <a:r>
                        <a:rPr lang="cs-CZ" sz="1100" u="none" strike="noStrike">
                          <a:solidFill>
                            <a:schemeClr val="tx1">
                              <a:lumMod val="85000"/>
                              <a:lumOff val="15000"/>
                            </a:schemeClr>
                          </a:solidFill>
                          <a:effectLst/>
                        </a:rPr>
                        <a:t>37</a:t>
                      </a:r>
                      <a:endParaRPr lang="cs-CZ" sz="1100" b="0" i="0" u="none" strike="noStrike">
                        <a:solidFill>
                          <a:schemeClr val="tx1">
                            <a:lumMod val="85000"/>
                            <a:lumOff val="15000"/>
                          </a:schemeClr>
                        </a:solidFill>
                        <a:effectLst/>
                        <a:latin typeface="Calibri"/>
                      </a:endParaRPr>
                    </a:p>
                  </a:txBody>
                  <a:tcPr marL="9525" marR="9525" marT="9525" marB="0" anchor="b">
                    <a:cell3D prstMaterial="dkEdge">
                      <a:bevel/>
                      <a:lightRig rig="flood" dir="t"/>
                    </a:cell3D>
                  </a:tcPr>
                </a:tc>
                <a:tc>
                  <a:txBody>
                    <a:bodyPr/>
                    <a:lstStyle/>
                    <a:p>
                      <a:pPr algn="ctr" fontAlgn="b"/>
                      <a:r>
                        <a:rPr lang="cs-CZ" sz="1100" u="none" strike="noStrike">
                          <a:solidFill>
                            <a:schemeClr val="tx1">
                              <a:lumMod val="85000"/>
                              <a:lumOff val="15000"/>
                            </a:schemeClr>
                          </a:solidFill>
                          <a:effectLst/>
                        </a:rPr>
                        <a:t>100,00</a:t>
                      </a:r>
                      <a:endParaRPr lang="cs-CZ" sz="1100" b="0" i="0" u="none" strike="noStrike">
                        <a:solidFill>
                          <a:schemeClr val="tx1">
                            <a:lumMod val="85000"/>
                            <a:lumOff val="15000"/>
                          </a:schemeClr>
                        </a:solidFill>
                        <a:effectLst/>
                        <a:latin typeface="Calibri"/>
                      </a:endParaRPr>
                    </a:p>
                  </a:txBody>
                  <a:tcPr marL="9525" marR="9525" marT="9525" marB="0" anchor="b">
                    <a:cell3D prstMaterial="dkEdge">
                      <a:bevel/>
                      <a:lightRig rig="flood" dir="t"/>
                    </a:cell3D>
                  </a:tcPr>
                </a:tc>
                <a:tc>
                  <a:txBody>
                    <a:bodyPr/>
                    <a:lstStyle/>
                    <a:p>
                      <a:pPr algn="ctr" fontAlgn="b"/>
                      <a:r>
                        <a:rPr lang="cs-CZ" sz="1100" u="none" strike="noStrike" dirty="0">
                          <a:solidFill>
                            <a:schemeClr val="tx1">
                              <a:lumMod val="85000"/>
                              <a:lumOff val="15000"/>
                            </a:schemeClr>
                          </a:solidFill>
                          <a:effectLst/>
                        </a:rPr>
                        <a:t>44</a:t>
                      </a:r>
                      <a:endParaRPr lang="cs-CZ" sz="1100" b="0" i="0" u="none" strike="noStrike" dirty="0">
                        <a:solidFill>
                          <a:schemeClr val="tx1">
                            <a:lumMod val="85000"/>
                            <a:lumOff val="15000"/>
                          </a:schemeClr>
                        </a:solidFill>
                        <a:effectLst/>
                        <a:latin typeface="Calibri"/>
                      </a:endParaRPr>
                    </a:p>
                  </a:txBody>
                  <a:tcPr marL="9525" marR="9525" marT="9525" marB="0" anchor="b">
                    <a:cell3D prstMaterial="dkEdge">
                      <a:bevel/>
                      <a:lightRig rig="flood" dir="t"/>
                    </a:cell3D>
                  </a:tcPr>
                </a:tc>
                <a:tc>
                  <a:txBody>
                    <a:bodyPr/>
                    <a:lstStyle/>
                    <a:p>
                      <a:pPr algn="ctr" fontAlgn="b"/>
                      <a:r>
                        <a:rPr lang="cs-CZ" sz="1100" u="none" strike="noStrike" dirty="0">
                          <a:solidFill>
                            <a:schemeClr val="tx1">
                              <a:lumMod val="85000"/>
                              <a:lumOff val="15000"/>
                            </a:schemeClr>
                          </a:solidFill>
                          <a:effectLst/>
                        </a:rPr>
                        <a:t>100,00</a:t>
                      </a:r>
                      <a:endParaRPr lang="cs-CZ" sz="1100" b="0" i="0" u="none" strike="noStrike" dirty="0">
                        <a:solidFill>
                          <a:schemeClr val="tx1">
                            <a:lumMod val="85000"/>
                            <a:lumOff val="15000"/>
                          </a:schemeClr>
                        </a:solidFill>
                        <a:effectLst/>
                        <a:latin typeface="Calibri"/>
                      </a:endParaRPr>
                    </a:p>
                  </a:txBody>
                  <a:tcPr marL="9525" marR="9525" marT="9525" marB="0" anchor="b">
                    <a:cell3D prstMaterial="dkEdge">
                      <a:bevel/>
                      <a:lightRig rig="flood" dir="t"/>
                    </a:cell3D>
                  </a:tcPr>
                </a:tc>
                <a:tc>
                  <a:txBody>
                    <a:bodyPr/>
                    <a:lstStyle/>
                    <a:p>
                      <a:pPr algn="ctr" fontAlgn="b"/>
                      <a:r>
                        <a:rPr lang="cs-CZ" sz="1100" u="none" strike="noStrike" dirty="0">
                          <a:solidFill>
                            <a:schemeClr val="tx1">
                              <a:lumMod val="85000"/>
                              <a:lumOff val="15000"/>
                            </a:schemeClr>
                          </a:solidFill>
                          <a:effectLst/>
                        </a:rPr>
                        <a:t>81</a:t>
                      </a:r>
                      <a:endParaRPr lang="cs-CZ" sz="1100" b="0" i="0" u="none" strike="noStrike" dirty="0">
                        <a:solidFill>
                          <a:schemeClr val="tx1">
                            <a:lumMod val="85000"/>
                            <a:lumOff val="15000"/>
                          </a:schemeClr>
                        </a:solidFill>
                        <a:effectLst/>
                        <a:latin typeface="Calibri"/>
                      </a:endParaRPr>
                    </a:p>
                  </a:txBody>
                  <a:tcPr marL="9525" marR="9525" marT="9525" marB="0" anchor="b">
                    <a:cell3D prstMaterial="dkEdge">
                      <a:bevel/>
                      <a:lightRig rig="flood" dir="t"/>
                    </a:cell3D>
                  </a:tcPr>
                </a:tc>
                <a:tc>
                  <a:txBody>
                    <a:bodyPr/>
                    <a:lstStyle/>
                    <a:p>
                      <a:pPr algn="ctr" fontAlgn="b"/>
                      <a:r>
                        <a:rPr lang="cs-CZ" sz="1100" u="none" strike="noStrike" dirty="0">
                          <a:solidFill>
                            <a:schemeClr val="tx1">
                              <a:lumMod val="85000"/>
                              <a:lumOff val="15000"/>
                            </a:schemeClr>
                          </a:solidFill>
                          <a:effectLst/>
                        </a:rPr>
                        <a:t>100,00</a:t>
                      </a:r>
                      <a:endParaRPr lang="cs-CZ" sz="1100" b="0" i="0" u="none" strike="noStrike" dirty="0">
                        <a:solidFill>
                          <a:schemeClr val="tx1">
                            <a:lumMod val="85000"/>
                            <a:lumOff val="15000"/>
                          </a:schemeClr>
                        </a:solidFill>
                        <a:effectLst/>
                        <a:latin typeface="Calibri"/>
                      </a:endParaRPr>
                    </a:p>
                  </a:txBody>
                  <a:tcPr marL="9525" marR="9525" marT="9525" marB="0" anchor="b">
                    <a:cell3D prstMaterial="dkEdge">
                      <a:bevel/>
                      <a:lightRig rig="flood" dir="t"/>
                    </a:cell3D>
                  </a:tcPr>
                </a:tc>
                <a:extLst>
                  <a:ext uri="{0D108BD9-81ED-4DB2-BD59-A6C34878D82A}">
                    <a16:rowId xmlns:a16="http://schemas.microsoft.com/office/drawing/2014/main" val="10004"/>
                  </a:ext>
                </a:extLst>
              </a:tr>
            </a:tbl>
          </a:graphicData>
        </a:graphic>
      </p:graphicFrame>
      <p:sp>
        <p:nvSpPr>
          <p:cNvPr id="32" name="Zaoblený obdélník 31"/>
          <p:cNvSpPr/>
          <p:nvPr/>
        </p:nvSpPr>
        <p:spPr>
          <a:xfrm>
            <a:off x="588413" y="4068046"/>
            <a:ext cx="3100784" cy="379033"/>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b="1" dirty="0">
                <a:solidFill>
                  <a:schemeClr val="lt1"/>
                </a:solidFill>
              </a:rPr>
              <a:t>Tabulka kontingenční</a:t>
            </a:r>
          </a:p>
        </p:txBody>
      </p:sp>
      <p:sp>
        <p:nvSpPr>
          <p:cNvPr id="35" name="Zaoblený obdélníkový popisek 34"/>
          <p:cNvSpPr/>
          <p:nvPr/>
        </p:nvSpPr>
        <p:spPr>
          <a:xfrm>
            <a:off x="588413" y="1886804"/>
            <a:ext cx="3096344" cy="504056"/>
          </a:xfrm>
          <a:prstGeom prst="wedgeRoundRectCallout">
            <a:avLst>
              <a:gd name="adj1" fmla="val 14854"/>
              <a:gd name="adj2" fmla="val -85432"/>
              <a:gd name="adj3" fmla="val 16667"/>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1400" dirty="0"/>
              <a:t>Tabulka čtyřpolní = dva řádky a dva sloupce (4 políčka)</a:t>
            </a:r>
          </a:p>
        </p:txBody>
      </p:sp>
      <p:graphicFrame>
        <p:nvGraphicFramePr>
          <p:cNvPr id="36" name="Graf 35"/>
          <p:cNvGraphicFramePr>
            <a:graphicFrameLocks/>
          </p:cNvGraphicFramePr>
          <p:nvPr>
            <p:extLst>
              <p:ext uri="{D42A27DB-BD31-4B8C-83A1-F6EECF244321}">
                <p14:modId xmlns:p14="http://schemas.microsoft.com/office/powerpoint/2010/main" val="839760663"/>
              </p:ext>
            </p:extLst>
          </p:nvPr>
        </p:nvGraphicFramePr>
        <p:xfrm>
          <a:off x="5525885" y="1227080"/>
          <a:ext cx="2882296" cy="1368152"/>
        </p:xfrm>
        <a:graphic>
          <a:graphicData uri="http://schemas.openxmlformats.org/drawingml/2006/chart">
            <c:chart xmlns:c="http://schemas.openxmlformats.org/drawingml/2006/chart" xmlns:r="http://schemas.openxmlformats.org/officeDocument/2006/relationships" r:id="rId2"/>
          </a:graphicData>
        </a:graphic>
      </p:graphicFrame>
      <p:sp>
        <p:nvSpPr>
          <p:cNvPr id="37" name="Zaoblený obdélníkový popisek 36"/>
          <p:cNvSpPr/>
          <p:nvPr/>
        </p:nvSpPr>
        <p:spPr>
          <a:xfrm>
            <a:off x="5544592" y="2708920"/>
            <a:ext cx="3096344" cy="504056"/>
          </a:xfrm>
          <a:prstGeom prst="wedgeRoundRectCallout">
            <a:avLst>
              <a:gd name="adj1" fmla="val 11987"/>
              <a:gd name="adj2" fmla="val -80148"/>
              <a:gd name="adj3" fmla="val 16667"/>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b="1" dirty="0"/>
              <a:t>Graf pruhový</a:t>
            </a:r>
          </a:p>
          <a:p>
            <a:pPr algn="ctr"/>
            <a:r>
              <a:rPr lang="cs-CZ" sz="1400" dirty="0"/>
              <a:t>(vhodný u dlouhých legend)</a:t>
            </a:r>
          </a:p>
        </p:txBody>
      </p:sp>
      <p:graphicFrame>
        <p:nvGraphicFramePr>
          <p:cNvPr id="39" name="Graf 38"/>
          <p:cNvGraphicFramePr>
            <a:graphicFrameLocks/>
          </p:cNvGraphicFramePr>
          <p:nvPr>
            <p:extLst>
              <p:ext uri="{D42A27DB-BD31-4B8C-83A1-F6EECF244321}">
                <p14:modId xmlns:p14="http://schemas.microsoft.com/office/powerpoint/2010/main" val="611505302"/>
              </p:ext>
            </p:extLst>
          </p:nvPr>
        </p:nvGraphicFramePr>
        <p:xfrm>
          <a:off x="5688124" y="3284984"/>
          <a:ext cx="2940985" cy="1368152"/>
        </p:xfrm>
        <a:graphic>
          <a:graphicData uri="http://schemas.openxmlformats.org/drawingml/2006/chart">
            <c:chart xmlns:c="http://schemas.openxmlformats.org/drawingml/2006/chart" xmlns:r="http://schemas.openxmlformats.org/officeDocument/2006/relationships" r:id="rId3"/>
          </a:graphicData>
        </a:graphic>
      </p:graphicFrame>
      <p:sp>
        <p:nvSpPr>
          <p:cNvPr id="40" name="Zaoblený obdélníkový popisek 39"/>
          <p:cNvSpPr/>
          <p:nvPr/>
        </p:nvSpPr>
        <p:spPr>
          <a:xfrm>
            <a:off x="5508103" y="4581128"/>
            <a:ext cx="3096344" cy="252028"/>
          </a:xfrm>
          <a:prstGeom prst="wedgeRoundRectCallout">
            <a:avLst>
              <a:gd name="adj1" fmla="val 7686"/>
              <a:gd name="adj2" fmla="val -90716"/>
              <a:gd name="adj3" fmla="val 16667"/>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b="1" dirty="0"/>
              <a:t>Graf sloupcový skupinový</a:t>
            </a:r>
          </a:p>
        </p:txBody>
      </p:sp>
      <p:graphicFrame>
        <p:nvGraphicFramePr>
          <p:cNvPr id="41" name="Graf 40"/>
          <p:cNvGraphicFramePr>
            <a:graphicFrameLocks/>
          </p:cNvGraphicFramePr>
          <p:nvPr>
            <p:extLst>
              <p:ext uri="{D42A27DB-BD31-4B8C-83A1-F6EECF244321}">
                <p14:modId xmlns:p14="http://schemas.microsoft.com/office/powerpoint/2010/main" val="2849255262"/>
              </p:ext>
            </p:extLst>
          </p:nvPr>
        </p:nvGraphicFramePr>
        <p:xfrm>
          <a:off x="5779121" y="4844259"/>
          <a:ext cx="2806336" cy="1484784"/>
        </p:xfrm>
        <a:graphic>
          <a:graphicData uri="http://schemas.openxmlformats.org/drawingml/2006/chart">
            <c:chart xmlns:c="http://schemas.openxmlformats.org/drawingml/2006/chart" xmlns:r="http://schemas.openxmlformats.org/officeDocument/2006/relationships" r:id="rId4"/>
          </a:graphicData>
        </a:graphic>
      </p:graphicFrame>
      <p:sp>
        <p:nvSpPr>
          <p:cNvPr id="42" name="Zaoblený obdélníkový popisek 41"/>
          <p:cNvSpPr/>
          <p:nvPr/>
        </p:nvSpPr>
        <p:spPr>
          <a:xfrm>
            <a:off x="5513615" y="6323435"/>
            <a:ext cx="3096344" cy="252028"/>
          </a:xfrm>
          <a:prstGeom prst="wedgeRoundRectCallout">
            <a:avLst>
              <a:gd name="adj1" fmla="val 33490"/>
              <a:gd name="adj2" fmla="val -80149"/>
              <a:gd name="adj3" fmla="val 16667"/>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b="1" dirty="0"/>
              <a:t>Graf sloupcový skládaný</a:t>
            </a:r>
          </a:p>
        </p:txBody>
      </p:sp>
    </p:spTree>
    <p:extLst>
      <p:ext uri="{BB962C8B-B14F-4D97-AF65-F5344CB8AC3E}">
        <p14:creationId xmlns:p14="http://schemas.microsoft.com/office/powerpoint/2010/main" val="9438892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6"/>
          <p:cNvSpPr/>
          <p:nvPr/>
        </p:nvSpPr>
        <p:spPr>
          <a:xfrm>
            <a:off x="4644008" y="2780928"/>
            <a:ext cx="3528392" cy="3168352"/>
          </a:xfrm>
          <a:prstGeom prst="rect">
            <a:avLst/>
          </a:prstGeom>
        </p:spPr>
        <p:txBody>
          <a:bodyPr vert="horz" lIns="91440" tIns="45720" rIns="91440" bIns="45720" rtlCol="0" anchor="b">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0"/>
              </a:spcBef>
            </a:pPr>
            <a:r>
              <a:rPr lang="cs-CZ"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Analýza dat – </a:t>
            </a:r>
            <a:r>
              <a:rPr lang="cs-CZ"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rPr>
              <a:t>statistická</a:t>
            </a:r>
          </a:p>
          <a:p>
            <a:pPr>
              <a:spcBef>
                <a:spcPct val="0"/>
              </a:spcBef>
            </a:pPr>
            <a:endParaRPr lang="cs-CZ"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endParaRPr>
          </a:p>
          <a:p>
            <a:pPr>
              <a:spcBef>
                <a:spcPct val="0"/>
              </a:spcBef>
            </a:pPr>
            <a:endParaRPr lang="cs-CZ"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endParaRPr>
          </a:p>
        </p:txBody>
      </p:sp>
      <p:pic>
        <p:nvPicPr>
          <p:cNvPr id="5" name="Obrázek 4"/>
          <p:cNvPicPr/>
          <p:nvPr/>
        </p:nvPicPr>
        <p:blipFill rotWithShape="1">
          <a:blip r:embed="rId2"/>
          <a:srcRect l="7441" t="37919" r="55025" b="17989"/>
          <a:stretch/>
        </p:blipFill>
        <p:spPr bwMode="auto">
          <a:xfrm>
            <a:off x="4644008" y="0"/>
            <a:ext cx="3528392" cy="256490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438670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332656"/>
            <a:ext cx="8208912" cy="576064"/>
          </a:xfrm>
        </p:spPr>
        <p:txBody>
          <a:bodyPr>
            <a:normAutofit fontScale="90000"/>
          </a:bodyPr>
          <a:lstStyle/>
          <a:p>
            <a:r>
              <a:rPr lang="cs-CZ" dirty="0"/>
              <a:t>Základní pojmy</a:t>
            </a:r>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3781210924"/>
              </p:ext>
            </p:extLst>
          </p:nvPr>
        </p:nvGraphicFramePr>
        <p:xfrm>
          <a:off x="0" y="836712"/>
          <a:ext cx="9144000" cy="5289244"/>
        </p:xfrm>
        <a:graphic>
          <a:graphicData uri="http://schemas.openxmlformats.org/drawingml/2006/table">
            <a:tbl>
              <a:tblPr firstRow="1" bandRow="1">
                <a:tableStyleId>{5C22544A-7EE6-4342-B048-85BDC9FD1C3A}</a:tableStyleId>
              </a:tblPr>
              <a:tblGrid>
                <a:gridCol w="1326344">
                  <a:extLst>
                    <a:ext uri="{9D8B030D-6E8A-4147-A177-3AD203B41FA5}">
                      <a16:colId xmlns:a16="http://schemas.microsoft.com/office/drawing/2014/main" val="20000"/>
                    </a:ext>
                  </a:extLst>
                </a:gridCol>
                <a:gridCol w="860659">
                  <a:extLst>
                    <a:ext uri="{9D8B030D-6E8A-4147-A177-3AD203B41FA5}">
                      <a16:colId xmlns:a16="http://schemas.microsoft.com/office/drawing/2014/main" val="20001"/>
                    </a:ext>
                  </a:extLst>
                </a:gridCol>
                <a:gridCol w="6956997">
                  <a:extLst>
                    <a:ext uri="{9D8B030D-6E8A-4147-A177-3AD203B41FA5}">
                      <a16:colId xmlns:a16="http://schemas.microsoft.com/office/drawing/2014/main" val="20002"/>
                    </a:ext>
                  </a:extLst>
                </a:gridCol>
              </a:tblGrid>
              <a:tr h="335957">
                <a:tc>
                  <a:txBody>
                    <a:bodyPr/>
                    <a:lstStyle/>
                    <a:p>
                      <a:r>
                        <a:rPr lang="cs-CZ" sz="1300" dirty="0"/>
                        <a:t>Pojem</a:t>
                      </a:r>
                    </a:p>
                  </a:txBody>
                  <a:tcPr/>
                </a:tc>
                <a:tc>
                  <a:txBody>
                    <a:bodyPr/>
                    <a:lstStyle/>
                    <a:p>
                      <a:r>
                        <a:rPr lang="cs-CZ" sz="1300" dirty="0"/>
                        <a:t>Zkratka</a:t>
                      </a:r>
                    </a:p>
                  </a:txBody>
                  <a:tcPr/>
                </a:tc>
                <a:tc>
                  <a:txBody>
                    <a:bodyPr/>
                    <a:lstStyle/>
                    <a:p>
                      <a:pPr marL="0" algn="l" rtl="0" eaLnBrk="1" fontAlgn="t" latinLnBrk="0" hangingPunct="1">
                        <a:spcBef>
                          <a:spcPts val="0"/>
                        </a:spcBef>
                        <a:spcAft>
                          <a:spcPts val="0"/>
                        </a:spcAft>
                      </a:pPr>
                      <a:r>
                        <a:rPr lang="cs-CZ" sz="1300" b="1" i="0" u="none" strike="noStrike" kern="1200" dirty="0">
                          <a:solidFill>
                            <a:srgbClr val="FFFFFF"/>
                          </a:solidFill>
                          <a:effectLst/>
                          <a:latin typeface="Century Gothic"/>
                        </a:rPr>
                        <a:t>Charakteristika</a:t>
                      </a:r>
                      <a:endParaRPr lang="cs-CZ" sz="1300" b="0" i="0" u="none" strike="noStrike" dirty="0">
                        <a:effectLst/>
                        <a:latin typeface="Arial"/>
                      </a:endParaRPr>
                    </a:p>
                  </a:txBody>
                  <a:tcPr/>
                </a:tc>
                <a:extLst>
                  <a:ext uri="{0D108BD9-81ED-4DB2-BD59-A6C34878D82A}">
                    <a16:rowId xmlns:a16="http://schemas.microsoft.com/office/drawing/2014/main" val="10000"/>
                  </a:ext>
                </a:extLst>
              </a:tr>
              <a:tr h="1049288">
                <a:tc>
                  <a:txBody>
                    <a:bodyPr/>
                    <a:lstStyle/>
                    <a:p>
                      <a:pPr algn="l"/>
                      <a:r>
                        <a:rPr lang="cs-CZ" sz="1300" dirty="0">
                          <a:solidFill>
                            <a:schemeClr val="tx1">
                              <a:lumMod val="85000"/>
                              <a:lumOff val="15000"/>
                            </a:schemeClr>
                          </a:solidFill>
                        </a:rPr>
                        <a:t>Hladina</a:t>
                      </a:r>
                      <a:r>
                        <a:rPr lang="cs-CZ" sz="1300" baseline="0" dirty="0">
                          <a:solidFill>
                            <a:schemeClr val="tx1">
                              <a:lumMod val="85000"/>
                              <a:lumOff val="15000"/>
                            </a:schemeClr>
                          </a:solidFill>
                        </a:rPr>
                        <a:t> významnosti</a:t>
                      </a:r>
                      <a:endParaRPr lang="cs-CZ" sz="1300" dirty="0">
                        <a:solidFill>
                          <a:schemeClr val="tx1">
                            <a:lumMod val="85000"/>
                            <a:lumOff val="15000"/>
                          </a:schemeClr>
                        </a:solidFill>
                      </a:endParaRPr>
                    </a:p>
                  </a:txBody>
                  <a:tcPr/>
                </a:tc>
                <a:tc>
                  <a:txBody>
                    <a:bodyPr/>
                    <a:lstStyle/>
                    <a:p>
                      <a:pPr algn="ctr"/>
                      <a:r>
                        <a:rPr lang="cs-CZ" sz="1300" dirty="0">
                          <a:solidFill>
                            <a:schemeClr val="tx1">
                              <a:lumMod val="85000"/>
                              <a:lumOff val="15000"/>
                            </a:schemeClr>
                          </a:solidFill>
                          <a:sym typeface="Symbol"/>
                        </a:rPr>
                        <a:t></a:t>
                      </a:r>
                      <a:endParaRPr lang="cs-CZ" sz="1300" dirty="0">
                        <a:solidFill>
                          <a:schemeClr val="tx1">
                            <a:lumMod val="85000"/>
                            <a:lumOff val="15000"/>
                          </a:schemeClr>
                        </a:solidFill>
                      </a:endParaRPr>
                    </a:p>
                  </a:txBody>
                  <a:tcPr/>
                </a:tc>
                <a:tc>
                  <a:txBody>
                    <a:bodyPr/>
                    <a:lstStyle/>
                    <a:p>
                      <a:pPr marL="0" algn="ctr" rtl="0" eaLnBrk="1" fontAlgn="t" latinLnBrk="0" hangingPunct="1">
                        <a:spcBef>
                          <a:spcPts val="0"/>
                        </a:spcBef>
                        <a:spcAft>
                          <a:spcPts val="0"/>
                        </a:spcAft>
                      </a:pPr>
                      <a:r>
                        <a:rPr lang="cs-CZ" sz="1300" b="0" i="0" u="none" strike="noStrike" kern="1200" dirty="0">
                          <a:solidFill>
                            <a:schemeClr val="tx1">
                              <a:lumMod val="85000"/>
                              <a:lumOff val="15000"/>
                            </a:schemeClr>
                          </a:solidFill>
                          <a:effectLst/>
                          <a:latin typeface="Century Gothic"/>
                        </a:rPr>
                        <a:t>Vyjadřuje pravděpodobnost zamítnutí nulové hypotéza ačkoliv je platná</a:t>
                      </a:r>
                    </a:p>
                    <a:p>
                      <a:pPr marL="285750" marR="0" indent="-285750" algn="ctr" defTabSz="914400" rtl="0" eaLnBrk="1" fontAlgn="t" latinLnBrk="0" hangingPunct="1">
                        <a:lnSpc>
                          <a:spcPct val="100000"/>
                        </a:lnSpc>
                        <a:spcBef>
                          <a:spcPts val="0"/>
                        </a:spcBef>
                        <a:spcAft>
                          <a:spcPts val="0"/>
                        </a:spcAft>
                        <a:buClrTx/>
                        <a:buSzTx/>
                        <a:buFont typeface="Symbol"/>
                        <a:buChar char="a"/>
                        <a:tabLst/>
                        <a:defRPr/>
                      </a:pPr>
                      <a:r>
                        <a:rPr lang="cs-CZ" sz="1300" b="0" i="0" u="none" strike="noStrike" kern="1200" dirty="0">
                          <a:solidFill>
                            <a:schemeClr val="tx1">
                              <a:lumMod val="85000"/>
                              <a:lumOff val="15000"/>
                            </a:schemeClr>
                          </a:solidFill>
                          <a:effectLst/>
                          <a:latin typeface="Century Gothic"/>
                          <a:ea typeface="+mn-ea"/>
                          <a:cs typeface="+mn-cs"/>
                          <a:sym typeface="Symbol"/>
                        </a:rPr>
                        <a:t>= 0,05 = 5 % (95 % jistota správného přijetí/zamítnutí hypotézy)</a:t>
                      </a:r>
                    </a:p>
                    <a:p>
                      <a:pPr marL="0" marR="0" indent="0" algn="ctr" defTabSz="914400" rtl="0" eaLnBrk="1" fontAlgn="t" latinLnBrk="0" hangingPunct="1">
                        <a:lnSpc>
                          <a:spcPct val="100000"/>
                        </a:lnSpc>
                        <a:spcBef>
                          <a:spcPts val="0"/>
                        </a:spcBef>
                        <a:spcAft>
                          <a:spcPts val="0"/>
                        </a:spcAft>
                        <a:buClrTx/>
                        <a:buSzTx/>
                        <a:buFont typeface="Symbol"/>
                        <a:buNone/>
                        <a:tabLst/>
                        <a:defRPr/>
                      </a:pPr>
                      <a:r>
                        <a:rPr lang="cs-CZ" sz="1300" dirty="0">
                          <a:solidFill>
                            <a:schemeClr val="tx1">
                              <a:lumMod val="85000"/>
                              <a:lumOff val="15000"/>
                            </a:schemeClr>
                          </a:solidFill>
                        </a:rPr>
                        <a:t>Chyba 1. typu: </a:t>
                      </a:r>
                      <a:r>
                        <a:rPr lang="cs-CZ" sz="1300" b="0" i="0" u="none" strike="noStrike" kern="1200" dirty="0">
                          <a:solidFill>
                            <a:schemeClr val="tx1">
                              <a:lumMod val="85000"/>
                              <a:lumOff val="15000"/>
                            </a:schemeClr>
                          </a:solidFill>
                          <a:effectLst/>
                          <a:latin typeface="+mn-lt"/>
                          <a:ea typeface="+mn-ea"/>
                          <a:cs typeface="+mn-cs"/>
                          <a:sym typeface="Symbol"/>
                        </a:rPr>
                        <a:t>H0</a:t>
                      </a:r>
                      <a:r>
                        <a:rPr lang="cs-CZ" sz="1300" dirty="0">
                          <a:solidFill>
                            <a:schemeClr val="tx1">
                              <a:lumMod val="85000"/>
                              <a:lumOff val="15000"/>
                            </a:schemeClr>
                          </a:solidFill>
                        </a:rPr>
                        <a:t> platí a je zamítnuta</a:t>
                      </a:r>
                    </a:p>
                    <a:p>
                      <a:pPr marL="0" marR="0" indent="0" algn="ctr" defTabSz="914400" rtl="0" eaLnBrk="1" fontAlgn="t" latinLnBrk="0" hangingPunct="1">
                        <a:lnSpc>
                          <a:spcPct val="100000"/>
                        </a:lnSpc>
                        <a:spcBef>
                          <a:spcPts val="0"/>
                        </a:spcBef>
                        <a:spcAft>
                          <a:spcPts val="0"/>
                        </a:spcAft>
                        <a:buClrTx/>
                        <a:buSzTx/>
                        <a:buFont typeface="Symbol"/>
                        <a:buNone/>
                        <a:tabLst/>
                        <a:defRPr/>
                      </a:pPr>
                      <a:r>
                        <a:rPr lang="cs-CZ" sz="1300" dirty="0">
                          <a:solidFill>
                            <a:schemeClr val="tx1">
                              <a:lumMod val="85000"/>
                              <a:lumOff val="15000"/>
                            </a:schemeClr>
                          </a:solidFill>
                        </a:rPr>
                        <a:t>Chyba 2. typu: </a:t>
                      </a:r>
                      <a:r>
                        <a:rPr lang="cs-CZ" sz="1300" b="0" i="0" u="none" strike="noStrike" kern="1200" dirty="0">
                          <a:solidFill>
                            <a:schemeClr val="tx1">
                              <a:lumMod val="85000"/>
                              <a:lumOff val="15000"/>
                            </a:schemeClr>
                          </a:solidFill>
                          <a:effectLst/>
                          <a:latin typeface="+mn-lt"/>
                          <a:ea typeface="+mn-ea"/>
                          <a:cs typeface="+mn-cs"/>
                          <a:sym typeface="Symbol"/>
                        </a:rPr>
                        <a:t>H0</a:t>
                      </a:r>
                      <a:r>
                        <a:rPr lang="cs-CZ" sz="1300" dirty="0">
                          <a:solidFill>
                            <a:schemeClr val="tx1">
                              <a:lumMod val="85000"/>
                              <a:lumOff val="15000"/>
                            </a:schemeClr>
                          </a:solidFill>
                        </a:rPr>
                        <a:t> neplatí a je nezamítnuta </a:t>
                      </a:r>
                    </a:p>
                  </a:txBody>
                  <a:tcPr/>
                </a:tc>
                <a:extLst>
                  <a:ext uri="{0D108BD9-81ED-4DB2-BD59-A6C34878D82A}">
                    <a16:rowId xmlns:a16="http://schemas.microsoft.com/office/drawing/2014/main" val="10001"/>
                  </a:ext>
                </a:extLst>
              </a:tr>
              <a:tr h="1652095">
                <a:tc>
                  <a:txBody>
                    <a:bodyPr/>
                    <a:lstStyle/>
                    <a:p>
                      <a:r>
                        <a:rPr lang="cs-CZ" sz="1300" kern="1200" baseline="0" dirty="0">
                          <a:solidFill>
                            <a:schemeClr val="tx1">
                              <a:lumMod val="85000"/>
                              <a:lumOff val="15000"/>
                            </a:schemeClr>
                          </a:solidFill>
                          <a:latin typeface="+mn-lt"/>
                          <a:ea typeface="+mn-ea"/>
                          <a:cs typeface="+mn-cs"/>
                        </a:rPr>
                        <a:t>Signifikace p</a:t>
                      </a:r>
                    </a:p>
                  </a:txBody>
                  <a:tcPr/>
                </a:tc>
                <a:tc>
                  <a:txBody>
                    <a:bodyPr/>
                    <a:lstStyle/>
                    <a:p>
                      <a:pPr algn="ctr"/>
                      <a:r>
                        <a:rPr lang="cs-CZ" sz="1300" kern="1200" baseline="0" dirty="0" err="1">
                          <a:solidFill>
                            <a:schemeClr val="tx1">
                              <a:lumMod val="85000"/>
                              <a:lumOff val="15000"/>
                            </a:schemeClr>
                          </a:solidFill>
                          <a:latin typeface="+mn-lt"/>
                          <a:ea typeface="+mn-ea"/>
                          <a:cs typeface="+mn-cs"/>
                        </a:rPr>
                        <a:t>Sig</a:t>
                      </a:r>
                      <a:r>
                        <a:rPr lang="cs-CZ" sz="1300" kern="1200" baseline="0" dirty="0">
                          <a:solidFill>
                            <a:schemeClr val="tx1">
                              <a:lumMod val="85000"/>
                              <a:lumOff val="15000"/>
                            </a:schemeClr>
                          </a:solidFill>
                          <a:latin typeface="+mn-lt"/>
                          <a:ea typeface="+mn-ea"/>
                          <a:cs typeface="+mn-cs"/>
                        </a:rPr>
                        <a:t>. </a:t>
                      </a:r>
                      <a:r>
                        <a:rPr lang="cs-CZ" sz="1300" i="1" kern="1200" baseline="0" dirty="0">
                          <a:solidFill>
                            <a:schemeClr val="tx1">
                              <a:lumMod val="85000"/>
                              <a:lumOff val="15000"/>
                            </a:schemeClr>
                          </a:solidFill>
                          <a:latin typeface="+mn-lt"/>
                          <a:ea typeface="+mn-ea"/>
                          <a:cs typeface="+mn-cs"/>
                        </a:rPr>
                        <a:t>p</a:t>
                      </a:r>
                    </a:p>
                    <a:p>
                      <a:pPr algn="ctr"/>
                      <a:r>
                        <a:rPr lang="cs-CZ" sz="1300" kern="1200" baseline="0" dirty="0">
                          <a:solidFill>
                            <a:schemeClr val="tx1">
                              <a:lumMod val="85000"/>
                              <a:lumOff val="15000"/>
                            </a:schemeClr>
                          </a:solidFill>
                          <a:latin typeface="+mn-lt"/>
                          <a:ea typeface="+mn-ea"/>
                          <a:cs typeface="+mn-cs"/>
                        </a:rPr>
                        <a:t>p-</a:t>
                      </a:r>
                      <a:r>
                        <a:rPr lang="cs-CZ" sz="1300" kern="1200" baseline="0" dirty="0" err="1">
                          <a:solidFill>
                            <a:schemeClr val="tx1">
                              <a:lumMod val="85000"/>
                              <a:lumOff val="15000"/>
                            </a:schemeClr>
                          </a:solidFill>
                          <a:latin typeface="+mn-lt"/>
                          <a:ea typeface="+mn-ea"/>
                          <a:cs typeface="+mn-cs"/>
                        </a:rPr>
                        <a:t>value</a:t>
                      </a:r>
                      <a:endParaRPr lang="cs-CZ" sz="1300" kern="1200" baseline="0" dirty="0">
                        <a:solidFill>
                          <a:schemeClr val="tx1">
                            <a:lumMod val="85000"/>
                            <a:lumOff val="15000"/>
                          </a:schemeClr>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300" b="0" i="0" u="none" strike="noStrike" kern="1200" dirty="0">
                          <a:solidFill>
                            <a:schemeClr val="tx1">
                              <a:lumMod val="85000"/>
                              <a:lumOff val="15000"/>
                            </a:schemeClr>
                          </a:solidFill>
                          <a:effectLst/>
                          <a:latin typeface="Century Gothic"/>
                          <a:ea typeface="+mn-ea"/>
                          <a:cs typeface="+mn-cs"/>
                        </a:rPr>
                        <a:t>Vypočítává se převedením testovací statistiky do pravděpodobnostní škály.</a:t>
                      </a:r>
                    </a:p>
                    <a:p>
                      <a:pPr marL="0" marR="0" indent="0" algn="l" defTabSz="914400" rtl="0" eaLnBrk="1" fontAlgn="auto" latinLnBrk="0" hangingPunct="1">
                        <a:lnSpc>
                          <a:spcPct val="100000"/>
                        </a:lnSpc>
                        <a:spcBef>
                          <a:spcPts val="0"/>
                        </a:spcBef>
                        <a:spcAft>
                          <a:spcPts val="0"/>
                        </a:spcAft>
                        <a:buClrTx/>
                        <a:buSzTx/>
                        <a:buFontTx/>
                        <a:buNone/>
                        <a:tabLst/>
                        <a:defRPr/>
                      </a:pPr>
                      <a:r>
                        <a:rPr lang="cs-CZ" sz="1300" b="0" i="1" u="none" strike="noStrike" kern="1200" dirty="0">
                          <a:solidFill>
                            <a:schemeClr val="tx1">
                              <a:lumMod val="85000"/>
                              <a:lumOff val="15000"/>
                            </a:schemeClr>
                          </a:solidFill>
                          <a:effectLst/>
                          <a:latin typeface="Century Gothic"/>
                          <a:ea typeface="+mn-ea"/>
                          <a:cs typeface="+mn-cs"/>
                        </a:rPr>
                        <a:t>p </a:t>
                      </a:r>
                      <a:r>
                        <a:rPr lang="cs-CZ" sz="1300" b="0" i="0" u="none" strike="noStrike" kern="1200" dirty="0">
                          <a:solidFill>
                            <a:schemeClr val="tx1">
                              <a:lumMod val="85000"/>
                              <a:lumOff val="15000"/>
                            </a:schemeClr>
                          </a:solidFill>
                          <a:effectLst/>
                          <a:latin typeface="Century Gothic"/>
                          <a:ea typeface="+mn-ea"/>
                          <a:cs typeface="+mn-cs"/>
                          <a:sym typeface="Symbol"/>
                        </a:rPr>
                        <a:t> 0,05 – není statisticky významný závislost (H0) = nezamítáme nulovou hypotézu </a:t>
                      </a:r>
                    </a:p>
                    <a:p>
                      <a:pPr marL="0" marR="0" indent="0" algn="l" defTabSz="914400" rtl="0" eaLnBrk="1" fontAlgn="auto" latinLnBrk="0" hangingPunct="1">
                        <a:lnSpc>
                          <a:spcPct val="100000"/>
                        </a:lnSpc>
                        <a:spcBef>
                          <a:spcPts val="0"/>
                        </a:spcBef>
                        <a:spcAft>
                          <a:spcPts val="0"/>
                        </a:spcAft>
                        <a:buClrTx/>
                        <a:buSzTx/>
                        <a:buFontTx/>
                        <a:buNone/>
                        <a:tabLst/>
                        <a:defRPr/>
                      </a:pPr>
                      <a:r>
                        <a:rPr lang="cs-CZ" sz="1300" b="0" i="0" u="none" strike="noStrike" kern="1200" dirty="0">
                          <a:solidFill>
                            <a:schemeClr val="tx1">
                              <a:lumMod val="85000"/>
                              <a:lumOff val="15000"/>
                            </a:schemeClr>
                          </a:solidFill>
                          <a:effectLst/>
                          <a:latin typeface="Century Gothic"/>
                          <a:ea typeface="+mn-ea"/>
                          <a:cs typeface="+mn-cs"/>
                          <a:sym typeface="Symbol"/>
                        </a:rPr>
                        <a:t>P </a:t>
                      </a:r>
                      <a:r>
                        <a:rPr lang="cs-CZ" sz="1300" b="0" i="0" u="none" strike="noStrike" kern="1200" dirty="0">
                          <a:solidFill>
                            <a:schemeClr val="tx1">
                              <a:lumMod val="85000"/>
                              <a:lumOff val="15000"/>
                            </a:schemeClr>
                          </a:solidFill>
                          <a:effectLst/>
                          <a:latin typeface="Century Gothic"/>
                          <a:ea typeface="+mn-ea"/>
                          <a:cs typeface="+mn-cs"/>
                        </a:rPr>
                        <a:t>≤ 0,05 – je statisticky významná závislost (HA) = zamítáme nulovou hypotézu ve prospěch alternativní</a:t>
                      </a:r>
                    </a:p>
                    <a:p>
                      <a:pPr marL="0" marR="0" indent="0" algn="l" defTabSz="914400" rtl="0" eaLnBrk="1" fontAlgn="auto" latinLnBrk="0" hangingPunct="1">
                        <a:lnSpc>
                          <a:spcPct val="100000"/>
                        </a:lnSpc>
                        <a:spcBef>
                          <a:spcPts val="0"/>
                        </a:spcBef>
                        <a:spcAft>
                          <a:spcPts val="0"/>
                        </a:spcAft>
                        <a:buClrTx/>
                        <a:buSzTx/>
                        <a:buFontTx/>
                        <a:buNone/>
                        <a:tabLst/>
                        <a:defRPr/>
                      </a:pPr>
                      <a:r>
                        <a:rPr lang="cs-CZ" sz="1300" b="0" i="0" u="none" strike="noStrike" kern="1200" dirty="0">
                          <a:solidFill>
                            <a:schemeClr val="tx1">
                              <a:lumMod val="85000"/>
                              <a:lumOff val="15000"/>
                            </a:schemeClr>
                          </a:solidFill>
                          <a:effectLst/>
                          <a:latin typeface="+mn-lt"/>
                          <a:ea typeface="+mn-ea"/>
                          <a:cs typeface="+mn-cs"/>
                          <a:sym typeface="Symbol"/>
                        </a:rPr>
                        <a:t>P </a:t>
                      </a:r>
                      <a:r>
                        <a:rPr lang="cs-CZ" sz="1300" b="0" i="0" u="none" strike="noStrike" kern="1200" dirty="0">
                          <a:solidFill>
                            <a:schemeClr val="tx1">
                              <a:lumMod val="85000"/>
                              <a:lumOff val="15000"/>
                            </a:schemeClr>
                          </a:solidFill>
                          <a:effectLst/>
                          <a:latin typeface="+mn-lt"/>
                          <a:ea typeface="+mn-ea"/>
                          <a:cs typeface="+mn-cs"/>
                        </a:rPr>
                        <a:t>≤ 0,01 – silná statisticky</a:t>
                      </a:r>
                      <a:r>
                        <a:rPr lang="cs-CZ" sz="1300" b="0" i="0" u="none" strike="noStrike" kern="1200" baseline="0" dirty="0">
                          <a:solidFill>
                            <a:schemeClr val="tx1">
                              <a:lumMod val="85000"/>
                              <a:lumOff val="15000"/>
                            </a:schemeClr>
                          </a:solidFill>
                          <a:effectLst/>
                          <a:latin typeface="+mn-lt"/>
                          <a:ea typeface="+mn-ea"/>
                          <a:cs typeface="+mn-cs"/>
                        </a:rPr>
                        <a:t> </a:t>
                      </a:r>
                      <a:r>
                        <a:rPr lang="cs-CZ" sz="1300" b="0" i="0" u="none" strike="noStrike" kern="1200" dirty="0">
                          <a:solidFill>
                            <a:schemeClr val="tx1">
                              <a:lumMod val="85000"/>
                              <a:lumOff val="15000"/>
                            </a:schemeClr>
                          </a:solidFill>
                          <a:effectLst/>
                          <a:latin typeface="+mn-lt"/>
                          <a:ea typeface="+mn-ea"/>
                          <a:cs typeface="+mn-cs"/>
                        </a:rPr>
                        <a:t>významná závislost (HA) = zamítáme nulovou hypotézu ve prospěch alternativní</a:t>
                      </a:r>
                    </a:p>
                    <a:p>
                      <a:pPr marL="0" marR="0" indent="0" algn="l" defTabSz="914400" rtl="0" eaLnBrk="1" fontAlgn="auto" latinLnBrk="0" hangingPunct="1">
                        <a:lnSpc>
                          <a:spcPct val="100000"/>
                        </a:lnSpc>
                        <a:spcBef>
                          <a:spcPts val="0"/>
                        </a:spcBef>
                        <a:spcAft>
                          <a:spcPts val="0"/>
                        </a:spcAft>
                        <a:buClrTx/>
                        <a:buSzTx/>
                        <a:buFontTx/>
                        <a:buNone/>
                        <a:tabLst/>
                        <a:defRPr/>
                      </a:pPr>
                      <a:r>
                        <a:rPr lang="cs-CZ" sz="1300" b="0" i="0" u="none" strike="noStrike" kern="1200" dirty="0">
                          <a:solidFill>
                            <a:schemeClr val="tx1">
                              <a:lumMod val="85000"/>
                              <a:lumOff val="15000"/>
                            </a:schemeClr>
                          </a:solidFill>
                          <a:effectLst/>
                          <a:latin typeface="+mn-lt"/>
                          <a:ea typeface="+mn-ea"/>
                          <a:cs typeface="+mn-cs"/>
                        </a:rPr>
                        <a:t>Signifikace</a:t>
                      </a:r>
                      <a:r>
                        <a:rPr lang="cs-CZ" sz="1300" b="0" i="0" u="none" strike="noStrike" kern="1200" baseline="0" dirty="0">
                          <a:solidFill>
                            <a:schemeClr val="tx1">
                              <a:lumMod val="85000"/>
                              <a:lumOff val="15000"/>
                            </a:schemeClr>
                          </a:solidFill>
                          <a:effectLst/>
                          <a:latin typeface="+mn-lt"/>
                          <a:ea typeface="+mn-ea"/>
                          <a:cs typeface="+mn-cs"/>
                        </a:rPr>
                        <a:t> p zaokrouhlujeme na tři desetinná místa (nedosahuje nuly pokud je menší než 0,001 značíme </a:t>
                      </a:r>
                      <a:r>
                        <a:rPr lang="cs-CZ" sz="1300" b="0" i="0" u="none" strike="noStrike" kern="1200" dirty="0">
                          <a:solidFill>
                            <a:schemeClr val="tx1">
                              <a:lumMod val="85000"/>
                              <a:lumOff val="15000"/>
                            </a:schemeClr>
                          </a:solidFill>
                          <a:effectLst/>
                          <a:latin typeface="+mn-lt"/>
                          <a:ea typeface="+mn-ea"/>
                          <a:cs typeface="+mn-cs"/>
                          <a:sym typeface="Symbol"/>
                        </a:rPr>
                        <a:t>p</a:t>
                      </a:r>
                      <a:r>
                        <a:rPr lang="cs-CZ" sz="1300" b="0" i="0" u="none" strike="noStrike" kern="1200" dirty="0">
                          <a:solidFill>
                            <a:schemeClr val="tx1">
                              <a:lumMod val="85000"/>
                              <a:lumOff val="15000"/>
                            </a:schemeClr>
                          </a:solidFill>
                          <a:effectLst/>
                          <a:latin typeface="+mn-lt"/>
                          <a:ea typeface="+mn-ea"/>
                          <a:cs typeface="+mn-cs"/>
                        </a:rPr>
                        <a:t>0,001 (chybně</a:t>
                      </a:r>
                      <a:r>
                        <a:rPr lang="cs-CZ" sz="1300" b="0" i="0" u="none" strike="noStrike" kern="1200" baseline="0" dirty="0">
                          <a:solidFill>
                            <a:schemeClr val="tx1">
                              <a:lumMod val="85000"/>
                              <a:lumOff val="15000"/>
                            </a:schemeClr>
                          </a:solidFill>
                          <a:effectLst/>
                          <a:latin typeface="+mn-lt"/>
                          <a:ea typeface="+mn-ea"/>
                          <a:cs typeface="+mn-cs"/>
                        </a:rPr>
                        <a:t> p = 0,000)</a:t>
                      </a:r>
                      <a:r>
                        <a:rPr lang="cs-CZ" sz="1300" b="0" i="0" u="none" strike="noStrike" kern="1200" dirty="0">
                          <a:solidFill>
                            <a:schemeClr val="tx1">
                              <a:lumMod val="85000"/>
                              <a:lumOff val="15000"/>
                            </a:schemeClr>
                          </a:solidFill>
                          <a:effectLst/>
                          <a:latin typeface="+mn-lt"/>
                          <a:ea typeface="+mn-ea"/>
                          <a:cs typeface="+mn-cs"/>
                        </a:rPr>
                        <a:t> </a:t>
                      </a:r>
                      <a:r>
                        <a:rPr lang="cs-CZ" sz="1300" b="0" i="0" u="none" strike="noStrike" kern="1200" baseline="0" dirty="0">
                          <a:solidFill>
                            <a:schemeClr val="tx1">
                              <a:lumMod val="85000"/>
                              <a:lumOff val="15000"/>
                            </a:schemeClr>
                          </a:solidFill>
                          <a:effectLst/>
                          <a:latin typeface="+mn-lt"/>
                          <a:ea typeface="+mn-ea"/>
                          <a:cs typeface="+mn-cs"/>
                        </a:rPr>
                        <a:t>  </a:t>
                      </a:r>
                      <a:endParaRPr lang="cs-CZ" sz="1300" b="0" i="0" u="none" strike="noStrike" kern="1200" dirty="0">
                        <a:solidFill>
                          <a:schemeClr val="tx1">
                            <a:lumMod val="85000"/>
                            <a:lumOff val="15000"/>
                          </a:schemeClr>
                        </a:solidFill>
                        <a:effectLst/>
                        <a:latin typeface="+mn-lt"/>
                        <a:ea typeface="+mn-ea"/>
                        <a:cs typeface="+mn-cs"/>
                      </a:endParaRPr>
                    </a:p>
                  </a:txBody>
                  <a:tcPr/>
                </a:tc>
                <a:extLst>
                  <a:ext uri="{0D108BD9-81ED-4DB2-BD59-A6C34878D82A}">
                    <a16:rowId xmlns:a16="http://schemas.microsoft.com/office/drawing/2014/main" val="10004"/>
                  </a:ext>
                </a:extLst>
              </a:tr>
              <a:tr h="480610">
                <a:tc>
                  <a:txBody>
                    <a:bodyPr/>
                    <a:lstStyle/>
                    <a:p>
                      <a:r>
                        <a:rPr lang="cs-CZ" sz="1300" kern="1200" baseline="0" dirty="0">
                          <a:solidFill>
                            <a:schemeClr val="tx1">
                              <a:lumMod val="85000"/>
                              <a:lumOff val="15000"/>
                            </a:schemeClr>
                          </a:solidFill>
                          <a:latin typeface="+mn-lt"/>
                          <a:ea typeface="+mn-ea"/>
                          <a:cs typeface="+mn-cs"/>
                        </a:rPr>
                        <a:t>Testové kritérium</a:t>
                      </a:r>
                    </a:p>
                  </a:txBody>
                  <a:tcPr/>
                </a:tc>
                <a:tc>
                  <a:txBody>
                    <a:bodyPr/>
                    <a:lstStyle/>
                    <a:p>
                      <a:pPr algn="ctr"/>
                      <a:r>
                        <a:rPr lang="cs-CZ" sz="1300" kern="1200" baseline="0" dirty="0">
                          <a:solidFill>
                            <a:schemeClr val="tx1">
                              <a:lumMod val="85000"/>
                              <a:lumOff val="15000"/>
                            </a:schemeClr>
                          </a:solidFill>
                          <a:latin typeface="+mn-lt"/>
                          <a:ea typeface="+mn-ea"/>
                          <a:cs typeface="+mn-cs"/>
                        </a:rPr>
                        <a:t>T (t)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300" b="0" i="0" u="none" strike="noStrike" kern="1200" dirty="0">
                          <a:solidFill>
                            <a:schemeClr val="tx1">
                              <a:lumMod val="85000"/>
                              <a:lumOff val="15000"/>
                            </a:schemeClr>
                          </a:solidFill>
                          <a:effectLst/>
                          <a:latin typeface="+mn-lt"/>
                          <a:ea typeface="+mn-ea"/>
                          <a:cs typeface="+mn-cs"/>
                        </a:rPr>
                        <a:t>Vypočtená</a:t>
                      </a:r>
                      <a:r>
                        <a:rPr lang="cs-CZ" sz="1300" b="0" i="0" u="none" strike="noStrike" kern="1200" baseline="0" dirty="0">
                          <a:solidFill>
                            <a:schemeClr val="tx1">
                              <a:lumMod val="85000"/>
                              <a:lumOff val="15000"/>
                            </a:schemeClr>
                          </a:solidFill>
                          <a:effectLst/>
                          <a:latin typeface="+mn-lt"/>
                          <a:ea typeface="+mn-ea"/>
                          <a:cs typeface="+mn-cs"/>
                        </a:rPr>
                        <a:t> hodnota na základě dat</a:t>
                      </a:r>
                      <a:endParaRPr lang="cs-CZ" sz="1300" b="0" i="0" u="none" strike="noStrike" kern="1200" dirty="0">
                        <a:solidFill>
                          <a:schemeClr val="tx1">
                            <a:lumMod val="85000"/>
                            <a:lumOff val="15000"/>
                          </a:schemeClr>
                        </a:solidFill>
                        <a:effectLst/>
                        <a:latin typeface="+mn-lt"/>
                        <a:ea typeface="+mn-ea"/>
                        <a:cs typeface="+mn-cs"/>
                      </a:endParaRPr>
                    </a:p>
                  </a:txBody>
                  <a:tcPr/>
                </a:tc>
                <a:extLst>
                  <a:ext uri="{0D108BD9-81ED-4DB2-BD59-A6C34878D82A}">
                    <a16:rowId xmlns:a16="http://schemas.microsoft.com/office/drawing/2014/main" val="10005"/>
                  </a:ext>
                </a:extLst>
              </a:tr>
              <a:tr h="855999">
                <a:tc>
                  <a:txBody>
                    <a:bodyPr/>
                    <a:lstStyle/>
                    <a:p>
                      <a:r>
                        <a:rPr lang="cs-CZ" sz="1300" kern="1200" baseline="0" dirty="0">
                          <a:solidFill>
                            <a:schemeClr val="tx1">
                              <a:lumMod val="85000"/>
                              <a:lumOff val="15000"/>
                            </a:schemeClr>
                          </a:solidFill>
                          <a:latin typeface="+mn-lt"/>
                          <a:ea typeface="+mn-ea"/>
                          <a:cs typeface="+mn-cs"/>
                        </a:rPr>
                        <a:t>Kritické hodnoty/obor</a:t>
                      </a:r>
                    </a:p>
                  </a:txBody>
                  <a:tcPr/>
                </a:tc>
                <a:tc>
                  <a:txBody>
                    <a:bodyPr/>
                    <a:lstStyle/>
                    <a:p>
                      <a:pPr algn="ctr"/>
                      <a:r>
                        <a:rPr lang="cs-CZ" sz="1300" kern="1200" baseline="0" dirty="0">
                          <a:solidFill>
                            <a:schemeClr val="tx1">
                              <a:lumMod val="85000"/>
                              <a:lumOff val="15000"/>
                            </a:schemeClr>
                          </a:solidFill>
                          <a:latin typeface="+mn-lt"/>
                          <a:ea typeface="+mn-ea"/>
                          <a:cs typeface="+mn-cs"/>
                        </a:rPr>
                        <a:t>W</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300" b="0" i="0" u="none" strike="noStrike" kern="1200" dirty="0">
                          <a:solidFill>
                            <a:schemeClr val="tx1">
                              <a:lumMod val="85000"/>
                              <a:lumOff val="15000"/>
                            </a:schemeClr>
                          </a:solidFill>
                          <a:effectLst/>
                          <a:latin typeface="+mn-lt"/>
                          <a:ea typeface="+mn-ea"/>
                          <a:cs typeface="+mn-cs"/>
                        </a:rPr>
                        <a:t>Hodnota nalezená v tabulce (dle hladiny významnosti a počtu stupňů volnosti)</a:t>
                      </a:r>
                    </a:p>
                    <a:p>
                      <a:pPr marL="0" marR="0" indent="0" algn="l" defTabSz="914400" rtl="0" eaLnBrk="1" fontAlgn="auto" latinLnBrk="0" hangingPunct="1">
                        <a:lnSpc>
                          <a:spcPct val="100000"/>
                        </a:lnSpc>
                        <a:spcBef>
                          <a:spcPts val="0"/>
                        </a:spcBef>
                        <a:spcAft>
                          <a:spcPts val="0"/>
                        </a:spcAft>
                        <a:buClrTx/>
                        <a:buSzTx/>
                        <a:buFontTx/>
                        <a:buNone/>
                        <a:tabLst/>
                        <a:defRPr/>
                      </a:pPr>
                      <a:r>
                        <a:rPr lang="cs-CZ" sz="1300" b="0" i="0" u="none" strike="noStrike" kern="1200" dirty="0">
                          <a:solidFill>
                            <a:schemeClr val="tx1">
                              <a:lumMod val="85000"/>
                              <a:lumOff val="15000"/>
                            </a:schemeClr>
                          </a:solidFill>
                          <a:effectLst/>
                          <a:latin typeface="+mn-lt"/>
                          <a:ea typeface="+mn-ea"/>
                          <a:cs typeface="+mn-cs"/>
                        </a:rPr>
                        <a:t>Pokud vypočtené testové kritérium spadá do kritické hodnoty přijímáme</a:t>
                      </a:r>
                      <a:r>
                        <a:rPr lang="cs-CZ" sz="1300" b="0" i="0" u="none" strike="noStrike" kern="1200" baseline="0" dirty="0">
                          <a:solidFill>
                            <a:schemeClr val="tx1">
                              <a:lumMod val="85000"/>
                              <a:lumOff val="15000"/>
                            </a:schemeClr>
                          </a:solidFill>
                          <a:effectLst/>
                          <a:latin typeface="+mn-lt"/>
                          <a:ea typeface="+mn-ea"/>
                          <a:cs typeface="+mn-cs"/>
                        </a:rPr>
                        <a:t> (H</a:t>
                      </a:r>
                      <a:r>
                        <a:rPr lang="cs-CZ" sz="1300" b="0" i="0" u="none" strike="noStrike" kern="1200" dirty="0">
                          <a:solidFill>
                            <a:schemeClr val="tx1">
                              <a:lumMod val="85000"/>
                              <a:lumOff val="15000"/>
                            </a:schemeClr>
                          </a:solidFill>
                          <a:effectLst/>
                          <a:latin typeface="+mn-lt"/>
                          <a:ea typeface="+mn-ea"/>
                          <a:cs typeface="+mn-cs"/>
                        </a:rPr>
                        <a:t>A</a:t>
                      </a:r>
                      <a:r>
                        <a:rPr lang="cs-CZ" sz="1300" b="0" i="0" u="none" strike="noStrike" kern="1200" baseline="0" dirty="0">
                          <a:solidFill>
                            <a:schemeClr val="tx1">
                              <a:lumMod val="85000"/>
                              <a:lumOff val="15000"/>
                            </a:schemeClr>
                          </a:solidFill>
                          <a:effectLst/>
                          <a:latin typeface="+mn-lt"/>
                          <a:ea typeface="+mn-ea"/>
                          <a:cs typeface="+mn-cs"/>
                        </a:rPr>
                        <a:t>)</a:t>
                      </a:r>
                      <a:endParaRPr lang="cs-CZ" sz="1300" b="0" i="0" u="none" strike="noStrike" kern="1200" dirty="0">
                        <a:solidFill>
                          <a:schemeClr val="tx1">
                            <a:lumMod val="85000"/>
                            <a:lumOff val="15000"/>
                          </a:schemeClr>
                        </a:solidFill>
                        <a:effectLst/>
                        <a:latin typeface="+mn-lt"/>
                        <a:ea typeface="+mn-ea"/>
                        <a:cs typeface="+mn-cs"/>
                      </a:endParaRPr>
                    </a:p>
                  </a:txBody>
                  <a:tcPr/>
                </a:tc>
                <a:extLst>
                  <a:ext uri="{0D108BD9-81ED-4DB2-BD59-A6C34878D82A}">
                    <a16:rowId xmlns:a16="http://schemas.microsoft.com/office/drawing/2014/main" val="10006"/>
                  </a:ext>
                </a:extLst>
              </a:tr>
              <a:tr h="871105">
                <a:tc>
                  <a:txBody>
                    <a:bodyPr/>
                    <a:lstStyle/>
                    <a:p>
                      <a:r>
                        <a:rPr lang="cs-CZ" sz="1300" kern="1200" baseline="0" dirty="0">
                          <a:solidFill>
                            <a:schemeClr val="tx1">
                              <a:lumMod val="85000"/>
                              <a:lumOff val="15000"/>
                            </a:schemeClr>
                          </a:solidFill>
                          <a:latin typeface="+mn-lt"/>
                          <a:ea typeface="+mn-ea"/>
                          <a:cs typeface="+mn-cs"/>
                        </a:rPr>
                        <a:t>Stupně volnosti - </a:t>
                      </a:r>
                    </a:p>
                    <a:p>
                      <a:pPr marL="0" marR="0" indent="0" algn="l" defTabSz="914400" rtl="0" eaLnBrk="1" fontAlgn="auto" latinLnBrk="0" hangingPunct="1">
                        <a:lnSpc>
                          <a:spcPct val="100000"/>
                        </a:lnSpc>
                        <a:spcBef>
                          <a:spcPts val="0"/>
                        </a:spcBef>
                        <a:spcAft>
                          <a:spcPts val="0"/>
                        </a:spcAft>
                        <a:buClrTx/>
                        <a:buSzTx/>
                        <a:buFontTx/>
                        <a:buNone/>
                        <a:tabLst/>
                        <a:defRPr/>
                      </a:pPr>
                      <a:r>
                        <a:rPr lang="cs-CZ" sz="1300" kern="1200" baseline="0" dirty="0" err="1">
                          <a:solidFill>
                            <a:schemeClr val="tx1">
                              <a:lumMod val="85000"/>
                              <a:lumOff val="15000"/>
                            </a:schemeClr>
                          </a:solidFill>
                          <a:latin typeface="+mn-lt"/>
                          <a:ea typeface="+mn-ea"/>
                          <a:cs typeface="+mn-cs"/>
                        </a:rPr>
                        <a:t>degrees</a:t>
                      </a:r>
                      <a:r>
                        <a:rPr lang="cs-CZ" sz="1300" kern="1200" baseline="0" dirty="0">
                          <a:solidFill>
                            <a:schemeClr val="tx1">
                              <a:lumMod val="85000"/>
                              <a:lumOff val="15000"/>
                            </a:schemeClr>
                          </a:solidFill>
                          <a:latin typeface="+mn-lt"/>
                          <a:ea typeface="+mn-ea"/>
                          <a:cs typeface="+mn-cs"/>
                        </a:rPr>
                        <a:t> </a:t>
                      </a:r>
                      <a:r>
                        <a:rPr lang="cs-CZ" sz="1300" kern="1200" baseline="0" dirty="0" err="1">
                          <a:solidFill>
                            <a:schemeClr val="tx1">
                              <a:lumMod val="85000"/>
                              <a:lumOff val="15000"/>
                            </a:schemeClr>
                          </a:solidFill>
                          <a:latin typeface="+mn-lt"/>
                          <a:ea typeface="+mn-ea"/>
                          <a:cs typeface="+mn-cs"/>
                        </a:rPr>
                        <a:t>of</a:t>
                      </a:r>
                      <a:r>
                        <a:rPr lang="cs-CZ" sz="1300" kern="1200" baseline="0" dirty="0">
                          <a:solidFill>
                            <a:schemeClr val="tx1">
                              <a:lumMod val="85000"/>
                              <a:lumOff val="15000"/>
                            </a:schemeClr>
                          </a:solidFill>
                          <a:latin typeface="+mn-lt"/>
                          <a:ea typeface="+mn-ea"/>
                          <a:cs typeface="+mn-cs"/>
                        </a:rPr>
                        <a:t> </a:t>
                      </a:r>
                      <a:r>
                        <a:rPr lang="cs-CZ" sz="1300" kern="1200" baseline="0" dirty="0" err="1">
                          <a:solidFill>
                            <a:schemeClr val="tx1">
                              <a:lumMod val="85000"/>
                              <a:lumOff val="15000"/>
                            </a:schemeClr>
                          </a:solidFill>
                          <a:latin typeface="+mn-lt"/>
                          <a:ea typeface="+mn-ea"/>
                          <a:cs typeface="+mn-cs"/>
                        </a:rPr>
                        <a:t>freedom</a:t>
                      </a:r>
                      <a:endParaRPr lang="cs-CZ" sz="1300" kern="1200" baseline="0" dirty="0">
                        <a:solidFill>
                          <a:schemeClr val="tx1">
                            <a:lumMod val="85000"/>
                            <a:lumOff val="15000"/>
                          </a:schemeClr>
                        </a:solidFill>
                        <a:latin typeface="+mn-lt"/>
                        <a:ea typeface="+mn-ea"/>
                        <a:cs typeface="+mn-cs"/>
                      </a:endParaRPr>
                    </a:p>
                  </a:txBody>
                  <a:tcPr/>
                </a:tc>
                <a:tc>
                  <a:txBody>
                    <a:bodyPr/>
                    <a:lstStyle/>
                    <a:p>
                      <a:pPr algn="ctr"/>
                      <a:r>
                        <a:rPr lang="cs-CZ" sz="1300" b="0" i="0" u="none" strike="noStrike" kern="1200" dirty="0" err="1">
                          <a:solidFill>
                            <a:schemeClr val="tx1">
                              <a:lumMod val="85000"/>
                              <a:lumOff val="15000"/>
                            </a:schemeClr>
                          </a:solidFill>
                          <a:effectLst/>
                          <a:latin typeface="+mn-lt"/>
                          <a:ea typeface="+mn-ea"/>
                          <a:cs typeface="+mn-cs"/>
                        </a:rPr>
                        <a:t>df</a:t>
                      </a:r>
                      <a:endParaRPr lang="cs-CZ" sz="1300" b="0" i="0" u="none" strike="noStrike" kern="1200" dirty="0">
                        <a:solidFill>
                          <a:schemeClr val="tx1">
                            <a:lumMod val="85000"/>
                            <a:lumOff val="15000"/>
                          </a:schemeClr>
                        </a:solidFill>
                        <a:effectLst/>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300" b="0" i="0" u="none" strike="noStrike" kern="1200" dirty="0">
                          <a:solidFill>
                            <a:schemeClr val="tx1">
                              <a:lumMod val="85000"/>
                              <a:lumOff val="15000"/>
                            </a:schemeClr>
                          </a:solidFill>
                          <a:effectLst/>
                          <a:latin typeface="+mn-lt"/>
                          <a:ea typeface="+mn-ea"/>
                          <a:cs typeface="+mn-cs"/>
                        </a:rPr>
                        <a:t>Parametr, který ovlivňuje tvar  rozdělení pravděpodobnosti </a:t>
                      </a:r>
                    </a:p>
                    <a:p>
                      <a:pPr marL="0" marR="0" indent="0" algn="l" defTabSz="914400" rtl="0" eaLnBrk="1" fontAlgn="auto" latinLnBrk="0" hangingPunct="1">
                        <a:lnSpc>
                          <a:spcPct val="100000"/>
                        </a:lnSpc>
                        <a:spcBef>
                          <a:spcPts val="0"/>
                        </a:spcBef>
                        <a:spcAft>
                          <a:spcPts val="0"/>
                        </a:spcAft>
                        <a:buClrTx/>
                        <a:buSzTx/>
                        <a:buFontTx/>
                        <a:buNone/>
                        <a:tabLst/>
                        <a:defRPr/>
                      </a:pPr>
                      <a:r>
                        <a:rPr lang="cs-CZ" sz="1300" b="0" i="0" u="none" strike="noStrike" kern="1200" dirty="0">
                          <a:solidFill>
                            <a:schemeClr val="tx1">
                              <a:lumMod val="85000"/>
                              <a:lumOff val="15000"/>
                            </a:schemeClr>
                          </a:solidFill>
                          <a:effectLst/>
                          <a:latin typeface="+mn-lt"/>
                          <a:ea typeface="+mn-ea"/>
                          <a:cs typeface="+mn-cs"/>
                        </a:rPr>
                        <a:t>Počet pozorování</a:t>
                      </a:r>
                      <a:r>
                        <a:rPr lang="cs-CZ" sz="1300" b="0" i="0" u="none" strike="noStrike" kern="1200" baseline="0" dirty="0">
                          <a:solidFill>
                            <a:schemeClr val="tx1">
                              <a:lumMod val="85000"/>
                              <a:lumOff val="15000"/>
                            </a:schemeClr>
                          </a:solidFill>
                          <a:effectLst/>
                          <a:latin typeface="+mn-lt"/>
                          <a:ea typeface="+mn-ea"/>
                          <a:cs typeface="+mn-cs"/>
                        </a:rPr>
                        <a:t> (n-1)</a:t>
                      </a:r>
                      <a:endParaRPr lang="cs-CZ" sz="1300" b="0" i="0" u="none" strike="noStrike" kern="1200" dirty="0">
                        <a:solidFill>
                          <a:schemeClr val="tx1">
                            <a:lumMod val="85000"/>
                            <a:lumOff val="15000"/>
                          </a:schemeClr>
                        </a:solidFill>
                        <a:effectLst/>
                        <a:latin typeface="+mn-lt"/>
                        <a:ea typeface="+mn-ea"/>
                        <a:cs typeface="+mn-cs"/>
                      </a:endParaRP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4917174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692696"/>
            <a:ext cx="8208912" cy="864096"/>
          </a:xfrm>
        </p:spPr>
        <p:txBody>
          <a:bodyPr>
            <a:noAutofit/>
          </a:bodyPr>
          <a:lstStyle/>
          <a:p>
            <a:r>
              <a:rPr lang="cs-CZ" sz="2800" dirty="0"/>
              <a:t>Statistická analýza za využití programu SPSS - Načtení datové tabulky z EXCEL do SPSS</a:t>
            </a:r>
          </a:p>
        </p:txBody>
      </p:sp>
      <p:sp>
        <p:nvSpPr>
          <p:cNvPr id="7" name="TextovéPole 6"/>
          <p:cNvSpPr txBox="1"/>
          <p:nvPr/>
        </p:nvSpPr>
        <p:spPr>
          <a:xfrm>
            <a:off x="4644008" y="0"/>
            <a:ext cx="3600399" cy="461665"/>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endParaRPr lang="cs-CZ" sz="2400" b="1" dirty="0">
              <a:ln w="50800"/>
              <a:solidFill>
                <a:schemeClr val="bg1">
                  <a:shade val="50000"/>
                </a:schemeClr>
              </a:solidFill>
            </a:endParaRPr>
          </a:p>
        </p:txBody>
      </p:sp>
      <p:pic>
        <p:nvPicPr>
          <p:cNvPr id="9" name="Obrázek 8"/>
          <p:cNvPicPr/>
          <p:nvPr/>
        </p:nvPicPr>
        <p:blipFill rotWithShape="1">
          <a:blip r:embed="rId2"/>
          <a:srcRect l="-900" t="-1852" r="73378" b="41534"/>
          <a:stretch/>
        </p:blipFill>
        <p:spPr bwMode="auto">
          <a:xfrm>
            <a:off x="363992" y="1412776"/>
            <a:ext cx="3813451" cy="4968552"/>
          </a:xfrm>
          <a:prstGeom prst="rect">
            <a:avLst/>
          </a:prstGeom>
          <a:ln>
            <a:noFill/>
          </a:ln>
          <a:extLst>
            <a:ext uri="{53640926-AAD7-44D8-BBD7-CCE9431645EC}">
              <a14:shadowObscured xmlns:a14="http://schemas.microsoft.com/office/drawing/2010/main"/>
            </a:ext>
          </a:extLst>
        </p:spPr>
      </p:pic>
      <p:sp>
        <p:nvSpPr>
          <p:cNvPr id="10" name="Ovál 9"/>
          <p:cNvSpPr/>
          <p:nvPr/>
        </p:nvSpPr>
        <p:spPr>
          <a:xfrm>
            <a:off x="407187" y="1705367"/>
            <a:ext cx="432048"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Ovál 10"/>
          <p:cNvSpPr/>
          <p:nvPr/>
        </p:nvSpPr>
        <p:spPr>
          <a:xfrm>
            <a:off x="399470" y="2069967"/>
            <a:ext cx="3380442" cy="2789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2" name="Obrázek 11"/>
          <p:cNvPicPr/>
          <p:nvPr/>
        </p:nvPicPr>
        <p:blipFill rotWithShape="1">
          <a:blip r:embed="rId3"/>
          <a:srcRect l="32244" t="29364" r="31875" b="32541"/>
          <a:stretch/>
        </p:blipFill>
        <p:spPr bwMode="auto">
          <a:xfrm>
            <a:off x="3059832" y="3039613"/>
            <a:ext cx="3528391" cy="2846040"/>
          </a:xfrm>
          <a:prstGeom prst="rect">
            <a:avLst/>
          </a:prstGeom>
          <a:ln>
            <a:noFill/>
          </a:ln>
          <a:extLst>
            <a:ext uri="{53640926-AAD7-44D8-BBD7-CCE9431645EC}">
              <a14:shadowObscured xmlns:a14="http://schemas.microsoft.com/office/drawing/2010/main"/>
            </a:ext>
          </a:extLst>
        </p:spPr>
      </p:pic>
      <p:sp>
        <p:nvSpPr>
          <p:cNvPr id="13" name="Ovál 12"/>
          <p:cNvSpPr/>
          <p:nvPr/>
        </p:nvSpPr>
        <p:spPr>
          <a:xfrm>
            <a:off x="3491880" y="3284984"/>
            <a:ext cx="576064"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Ovál 13"/>
          <p:cNvSpPr/>
          <p:nvPr/>
        </p:nvSpPr>
        <p:spPr>
          <a:xfrm>
            <a:off x="3635896" y="4869160"/>
            <a:ext cx="2448272"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Ovál 14"/>
          <p:cNvSpPr/>
          <p:nvPr/>
        </p:nvSpPr>
        <p:spPr>
          <a:xfrm>
            <a:off x="5364087" y="4005064"/>
            <a:ext cx="1171859" cy="1800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6" name="Obrázek 15"/>
          <p:cNvPicPr/>
          <p:nvPr/>
        </p:nvPicPr>
        <p:blipFill rotWithShape="1">
          <a:blip r:embed="rId4"/>
          <a:srcRect l="38195" t="36508" r="38490" b="39947"/>
          <a:stretch/>
        </p:blipFill>
        <p:spPr bwMode="auto">
          <a:xfrm>
            <a:off x="6588224" y="4941168"/>
            <a:ext cx="2063106" cy="1567805"/>
          </a:xfrm>
          <a:prstGeom prst="rect">
            <a:avLst/>
          </a:prstGeom>
          <a:ln>
            <a:noFill/>
          </a:ln>
          <a:extLst>
            <a:ext uri="{53640926-AAD7-44D8-BBD7-CCE9431645EC}">
              <a14:shadowObscured xmlns:a14="http://schemas.microsoft.com/office/drawing/2010/main"/>
            </a:ext>
          </a:extLst>
        </p:spPr>
      </p:pic>
      <p:sp>
        <p:nvSpPr>
          <p:cNvPr id="17" name="Ovál 16"/>
          <p:cNvSpPr/>
          <p:nvPr/>
        </p:nvSpPr>
        <p:spPr>
          <a:xfrm>
            <a:off x="7185766" y="5566563"/>
            <a:ext cx="720080" cy="2078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8" name="Ovál 17"/>
          <p:cNvSpPr/>
          <p:nvPr/>
        </p:nvSpPr>
        <p:spPr>
          <a:xfrm>
            <a:off x="7113758" y="6165304"/>
            <a:ext cx="432048"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9" name="Zaoblený obdélníkový popisek 18"/>
          <p:cNvSpPr/>
          <p:nvPr/>
        </p:nvSpPr>
        <p:spPr>
          <a:xfrm>
            <a:off x="6588224" y="3140968"/>
            <a:ext cx="2063106" cy="1512168"/>
          </a:xfrm>
          <a:prstGeom prst="wedgeRoundRectCallout">
            <a:avLst>
              <a:gd name="adj1" fmla="val 8351"/>
              <a:gd name="adj2" fmla="val 75745"/>
              <a:gd name="adj3" fmla="val 16667"/>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cs-CZ" sz="1200" dirty="0"/>
              <a:t>Vhodné je uložit soubor Excel pouze s kompletovanou jednou datovou tabulkou a ten načítat – odpadá složité dohledávání listu Excelu</a:t>
            </a:r>
          </a:p>
        </p:txBody>
      </p:sp>
      <p:sp>
        <p:nvSpPr>
          <p:cNvPr id="20" name="Zaoblený obdélník 19"/>
          <p:cNvSpPr/>
          <p:nvPr/>
        </p:nvSpPr>
        <p:spPr>
          <a:xfrm>
            <a:off x="4351280" y="1600705"/>
            <a:ext cx="4151338" cy="108011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r>
              <a:rPr lang="cs-CZ" sz="1500" b="1" dirty="0">
                <a:ln w="50800"/>
                <a:solidFill>
                  <a:schemeClr val="bg1"/>
                </a:solidFill>
                <a:effectLst>
                  <a:outerShdw blurRad="38100" dist="38100" dir="2700000" algn="tl">
                    <a:srgbClr val="000000">
                      <a:alpha val="43137"/>
                    </a:srgbClr>
                  </a:outerShdw>
                </a:effectLst>
              </a:rPr>
              <a:t>Tabulky a grafy je lepší tvořit v MS Excel – u tabulek a grafů vytvořených v SPSS se obtížně mění jejich formát.</a:t>
            </a:r>
          </a:p>
        </p:txBody>
      </p:sp>
    </p:spTree>
    <p:extLst>
      <p:ext uri="{BB962C8B-B14F-4D97-AF65-F5344CB8AC3E}">
        <p14:creationId xmlns:p14="http://schemas.microsoft.com/office/powerpoint/2010/main" val="1912539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692696"/>
            <a:ext cx="8208912" cy="576064"/>
          </a:xfrm>
        </p:spPr>
        <p:txBody>
          <a:bodyPr>
            <a:normAutofit fontScale="90000"/>
          </a:bodyPr>
          <a:lstStyle/>
          <a:p>
            <a:r>
              <a:rPr lang="cs-CZ" dirty="0"/>
              <a:t>Interpretace dat – kvalitativní</a:t>
            </a:r>
          </a:p>
        </p:txBody>
      </p:sp>
      <p:sp>
        <p:nvSpPr>
          <p:cNvPr id="3" name="Zástupný symbol pro obsah 2"/>
          <p:cNvSpPr>
            <a:spLocks noGrp="1"/>
          </p:cNvSpPr>
          <p:nvPr>
            <p:ph idx="1"/>
          </p:nvPr>
        </p:nvSpPr>
        <p:spPr>
          <a:xfrm>
            <a:off x="467544" y="2060848"/>
            <a:ext cx="8208912" cy="2664296"/>
          </a:xfrm>
        </p:spPr>
        <p:txBody>
          <a:bodyPr>
            <a:normAutofit/>
          </a:bodyPr>
          <a:lstStyle/>
          <a:p>
            <a:pPr marL="525780" indent="-457200">
              <a:buFont typeface="+mj-lt"/>
              <a:buAutoNum type="arabicPeriod"/>
            </a:pPr>
            <a:r>
              <a:rPr lang="cs-CZ" dirty="0"/>
              <a:t>Kategorizování dat</a:t>
            </a:r>
          </a:p>
          <a:p>
            <a:pPr marL="525780" indent="-457200">
              <a:buFont typeface="+mj-lt"/>
              <a:buAutoNum type="arabicPeriod"/>
            </a:pPr>
            <a:r>
              <a:rPr lang="cs-CZ" dirty="0"/>
              <a:t>Třízení dat do kategorizačního systému</a:t>
            </a:r>
          </a:p>
          <a:p>
            <a:pPr marL="525780" indent="-457200">
              <a:buFont typeface="+mj-lt"/>
              <a:buAutoNum type="arabicPeriod"/>
            </a:pPr>
            <a:r>
              <a:rPr lang="cs-CZ" dirty="0"/>
              <a:t>Úpravy kategorizačního sytému</a:t>
            </a:r>
          </a:p>
          <a:p>
            <a:pPr marL="525780" indent="-457200">
              <a:buFont typeface="+mj-lt"/>
              <a:buAutoNum type="arabicPeriod"/>
            </a:pPr>
            <a:r>
              <a:rPr lang="cs-CZ" dirty="0"/>
              <a:t>Doplňování informací od informátorů dle nových zjištění</a:t>
            </a:r>
          </a:p>
          <a:p>
            <a:pPr marL="525780" indent="-457200">
              <a:buFont typeface="+mj-lt"/>
              <a:buAutoNum type="arabicPeriod"/>
            </a:pPr>
            <a:r>
              <a:rPr lang="cs-CZ" dirty="0"/>
              <a:t>Sumarizace zjištění, tvorba závěrů - teorie</a:t>
            </a:r>
          </a:p>
          <a:p>
            <a:pPr marL="525780" indent="-457200">
              <a:buAutoNum type="arabicPeriod"/>
            </a:pPr>
            <a:endParaRPr lang="cs-CZ" dirty="0"/>
          </a:p>
          <a:p>
            <a:pPr marL="525780" indent="-457200">
              <a:buFont typeface="+mj-lt"/>
              <a:buAutoNum type="arabicPeriod"/>
            </a:pPr>
            <a:endParaRPr lang="cs-CZ" dirty="0"/>
          </a:p>
          <a:p>
            <a:pPr marL="525780" indent="-457200">
              <a:buFont typeface="+mj-lt"/>
              <a:buAutoNum type="arabicPeriod"/>
            </a:pPr>
            <a:endParaRPr lang="cs-CZ" dirty="0"/>
          </a:p>
        </p:txBody>
      </p:sp>
      <p:sp>
        <p:nvSpPr>
          <p:cNvPr id="4" name="Obdélník 3"/>
          <p:cNvSpPr/>
          <p:nvPr/>
        </p:nvSpPr>
        <p:spPr>
          <a:xfrm>
            <a:off x="1187624" y="1285928"/>
            <a:ext cx="6768752" cy="461665"/>
          </a:xfrm>
          <a:prstGeom prst="rect">
            <a:avLst/>
          </a:prstGeom>
        </p:spPr>
        <p:txBody>
          <a:bodyPr wrap="square">
            <a:spAutoFit/>
          </a:bodyPr>
          <a:lstStyle/>
          <a:p>
            <a:pPr marL="68580" indent="0">
              <a:buNone/>
            </a:pPr>
            <a:r>
              <a:rPr lang="cs-CZ" sz="2400" dirty="0">
                <a:solidFill>
                  <a:schemeClr val="tx2"/>
                </a:solidFill>
              </a:rPr>
              <a:t>Interpretace a sběr dat probíhá paralelně.  </a:t>
            </a:r>
          </a:p>
        </p:txBody>
      </p:sp>
      <p:sp>
        <p:nvSpPr>
          <p:cNvPr id="5" name="Rámeček 4"/>
          <p:cNvSpPr/>
          <p:nvPr/>
        </p:nvSpPr>
        <p:spPr>
          <a:xfrm>
            <a:off x="467544" y="1196752"/>
            <a:ext cx="8208912" cy="648072"/>
          </a:xfrm>
          <a:prstGeom prst="fram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6" name="Obdélník 5">
            <a:extLst>
              <a:ext uri="{FF2B5EF4-FFF2-40B4-BE49-F238E27FC236}">
                <a16:creationId xmlns:a16="http://schemas.microsoft.com/office/drawing/2014/main" id="{C47AD85F-5EA6-4F2F-B142-8AFE3989512C}"/>
              </a:ext>
            </a:extLst>
          </p:cNvPr>
          <p:cNvSpPr/>
          <p:nvPr/>
        </p:nvSpPr>
        <p:spPr>
          <a:xfrm>
            <a:off x="899592" y="2492896"/>
            <a:ext cx="7704856" cy="936104"/>
          </a:xfrm>
          <a:prstGeom prst="rect">
            <a:avLst/>
          </a:prstGeom>
          <a:solidFill>
            <a:srgbClr val="94C60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8433295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42418" y="656930"/>
            <a:ext cx="8208912" cy="467814"/>
          </a:xfrm>
        </p:spPr>
        <p:txBody>
          <a:bodyPr>
            <a:noAutofit/>
          </a:bodyPr>
          <a:lstStyle/>
          <a:p>
            <a:r>
              <a:rPr lang="cs-CZ" sz="2800" dirty="0"/>
              <a:t>Statistická analýza za využití programu SPSS</a:t>
            </a:r>
          </a:p>
        </p:txBody>
      </p:sp>
      <p:sp>
        <p:nvSpPr>
          <p:cNvPr id="7" name="TextovéPole 6"/>
          <p:cNvSpPr txBox="1"/>
          <p:nvPr/>
        </p:nvSpPr>
        <p:spPr>
          <a:xfrm>
            <a:off x="4644008" y="0"/>
            <a:ext cx="3600399" cy="461665"/>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endParaRPr lang="cs-CZ" sz="2400" b="1" dirty="0">
              <a:ln w="50800"/>
              <a:solidFill>
                <a:schemeClr val="bg1">
                  <a:shade val="50000"/>
                </a:schemeClr>
              </a:solidFill>
            </a:endParaRPr>
          </a:p>
        </p:txBody>
      </p:sp>
      <p:pic>
        <p:nvPicPr>
          <p:cNvPr id="19" name="Obrázek 18"/>
          <p:cNvPicPr/>
          <p:nvPr/>
        </p:nvPicPr>
        <p:blipFill rotWithShape="1">
          <a:blip r:embed="rId2"/>
          <a:srcRect r="71229" b="3898"/>
          <a:stretch/>
        </p:blipFill>
        <p:spPr bwMode="auto">
          <a:xfrm>
            <a:off x="467544" y="1052736"/>
            <a:ext cx="2520280" cy="5472608"/>
          </a:xfrm>
          <a:prstGeom prst="rect">
            <a:avLst/>
          </a:prstGeom>
          <a:ln>
            <a:noFill/>
          </a:ln>
          <a:extLst>
            <a:ext uri="{53640926-AAD7-44D8-BBD7-CCE9431645EC}">
              <a14:shadowObscured xmlns:a14="http://schemas.microsoft.com/office/drawing/2010/main"/>
            </a:ext>
          </a:extLst>
        </p:spPr>
      </p:pic>
      <p:sp>
        <p:nvSpPr>
          <p:cNvPr id="20" name="Ovál 19"/>
          <p:cNvSpPr/>
          <p:nvPr/>
        </p:nvSpPr>
        <p:spPr>
          <a:xfrm>
            <a:off x="1619672" y="1124744"/>
            <a:ext cx="360040"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TextovéPole 2"/>
          <p:cNvSpPr txBox="1"/>
          <p:nvPr/>
        </p:nvSpPr>
        <p:spPr>
          <a:xfrm>
            <a:off x="2987824" y="1056923"/>
            <a:ext cx="5688633" cy="1435973"/>
          </a:xfrm>
          <a:prstGeom prst="rect">
            <a:avLst/>
          </a:prstGeom>
        </p:spPr>
        <p:txBody>
          <a:bodyPr vert="horz" lIns="91440" tIns="45720" rIns="91440" bIns="45720" rtlCol="0">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342900" lvl="0" indent="-274320">
              <a:spcBef>
                <a:spcPct val="20000"/>
              </a:spcBef>
              <a:buClr>
                <a:schemeClr val="accent1"/>
              </a:buClr>
              <a:buSzPct val="76000"/>
              <a:buFont typeface="Wingdings 2" pitchFamily="18" charset="2"/>
              <a:buChar char=""/>
              <a:defRPr sz="2400">
                <a:solidFill>
                  <a:schemeClr val="tx2"/>
                </a:solidFill>
              </a:defRPr>
            </a:lvl1pPr>
            <a:lvl2pPr marL="640080" lvl="1" indent="-274320">
              <a:spcBef>
                <a:spcPct val="20000"/>
              </a:spcBef>
              <a:buClr>
                <a:schemeClr val="accent1"/>
              </a:buClr>
              <a:buSzPct val="76000"/>
              <a:buFont typeface="Wingdings 2" pitchFamily="18" charset="2"/>
              <a:buChar char=""/>
              <a:defRPr sz="1700">
                <a:solidFill>
                  <a:schemeClr val="tx2"/>
                </a:solidFill>
              </a:defRPr>
            </a:lvl2pPr>
            <a:lvl3pPr indent="-228600">
              <a:spcBef>
                <a:spcPct val="20000"/>
              </a:spcBef>
              <a:buClr>
                <a:schemeClr val="accent1"/>
              </a:buClr>
              <a:buSzPct val="76000"/>
              <a:buFont typeface="Wingdings 2" pitchFamily="18" charset="2"/>
              <a:buChar char=""/>
              <a:defRPr sz="2000">
                <a:solidFill>
                  <a:schemeClr val="tx2"/>
                </a:solidFill>
              </a:defRPr>
            </a:lvl3pPr>
            <a:lvl4pPr marL="1124712" indent="-228600">
              <a:spcBef>
                <a:spcPct val="20000"/>
              </a:spcBef>
              <a:buClr>
                <a:schemeClr val="accent1"/>
              </a:buClr>
              <a:buSzPct val="76000"/>
              <a:buFont typeface="Wingdings 2" pitchFamily="18" charset="2"/>
              <a:buChar char=""/>
              <a:defRPr>
                <a:solidFill>
                  <a:schemeClr val="tx2"/>
                </a:solidFill>
              </a:defRPr>
            </a:lvl4pPr>
            <a:lvl5pPr marL="1325880" indent="-228600">
              <a:spcBef>
                <a:spcPct val="20000"/>
              </a:spcBef>
              <a:buClr>
                <a:schemeClr val="accent1"/>
              </a:buClr>
              <a:buSzPct val="76000"/>
              <a:buFont typeface="Wingdings 2" pitchFamily="18" charset="2"/>
              <a:buChar char=""/>
              <a:defRPr sz="1600" baseline="0">
                <a:solidFill>
                  <a:schemeClr val="tx2"/>
                </a:solidFill>
              </a:defRPr>
            </a:lvl5pPr>
            <a:lvl6pPr marL="1517904" indent="-228600">
              <a:spcBef>
                <a:spcPct val="20000"/>
              </a:spcBef>
              <a:buClr>
                <a:schemeClr val="accent1"/>
              </a:buClr>
              <a:buSzPct val="76000"/>
              <a:buFont typeface="Wingdings 2" pitchFamily="18" charset="2"/>
              <a:buChar char=""/>
              <a:defRPr sz="1400">
                <a:solidFill>
                  <a:schemeClr val="tx2"/>
                </a:solidFill>
              </a:defRPr>
            </a:lvl6pPr>
            <a:lvl7pPr marL="1719072" indent="-228600">
              <a:spcBef>
                <a:spcPct val="20000"/>
              </a:spcBef>
              <a:buClr>
                <a:schemeClr val="accent1"/>
              </a:buClr>
              <a:buSzPct val="76000"/>
              <a:buFont typeface="Wingdings 2" pitchFamily="18" charset="2"/>
              <a:buChar char=""/>
              <a:defRPr sz="1400">
                <a:solidFill>
                  <a:schemeClr val="tx2"/>
                </a:solidFill>
              </a:defRPr>
            </a:lvl7pPr>
            <a:lvl8pPr marL="1920240" indent="-228600">
              <a:spcBef>
                <a:spcPct val="20000"/>
              </a:spcBef>
              <a:buClr>
                <a:schemeClr val="accent1"/>
              </a:buClr>
              <a:buSzPct val="76000"/>
              <a:buFont typeface="Wingdings 2" pitchFamily="18" charset="2"/>
              <a:buChar char=""/>
              <a:defRPr sz="1400">
                <a:solidFill>
                  <a:schemeClr val="tx2"/>
                </a:solidFill>
              </a:defRPr>
            </a:lvl8pPr>
            <a:lvl9pPr marL="2121408" indent="-228600">
              <a:spcBef>
                <a:spcPct val="20000"/>
              </a:spcBef>
              <a:buClr>
                <a:schemeClr val="accent1"/>
              </a:buClr>
              <a:buSzPct val="76000"/>
              <a:buFont typeface="Wingdings 2" pitchFamily="18" charset="2"/>
              <a:buChar char=""/>
              <a:defRPr sz="1400">
                <a:solidFill>
                  <a:schemeClr val="tx2"/>
                </a:solidFill>
              </a:defRPr>
            </a:lvl9pPr>
          </a:lstStyle>
          <a:p>
            <a:pPr marL="68580" indent="0">
              <a:buNone/>
            </a:pPr>
            <a:r>
              <a:rPr lang="cs-CZ" sz="1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Testy parametrické</a:t>
            </a:r>
          </a:p>
          <a:p>
            <a:r>
              <a:rPr lang="cs-CZ" sz="1400" dirty="0"/>
              <a:t>Hypotéza se týká dat spojitých (čísla)</a:t>
            </a:r>
          </a:p>
          <a:p>
            <a:r>
              <a:rPr lang="cs-CZ" sz="1400" dirty="0"/>
              <a:t>Zkoumá náhodnost rozdělení  např. aritmetického průměru, směrodatné odchylky</a:t>
            </a:r>
          </a:p>
          <a:p>
            <a:r>
              <a:rPr lang="cs-CZ" sz="1400" dirty="0"/>
              <a:t>Vyžadují normální rozdělení  veličiny = problém při  testování  </a:t>
            </a:r>
          </a:p>
        </p:txBody>
      </p:sp>
      <p:sp>
        <p:nvSpPr>
          <p:cNvPr id="8" name="TextovéPole 7"/>
          <p:cNvSpPr txBox="1"/>
          <p:nvPr/>
        </p:nvSpPr>
        <p:spPr>
          <a:xfrm>
            <a:off x="2987824" y="3501008"/>
            <a:ext cx="5688633" cy="864096"/>
          </a:xfrm>
          <a:prstGeom prst="rect">
            <a:avLst/>
          </a:prstGeom>
        </p:spPr>
        <p:txBody>
          <a:bodyPr vert="horz" lIns="91440" tIns="45720" rIns="91440" bIns="45720" rtlCol="0">
            <a:normAutofit lnSpcReduction="10000"/>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342900" lvl="0" indent="-274320">
              <a:spcBef>
                <a:spcPct val="20000"/>
              </a:spcBef>
              <a:buClr>
                <a:schemeClr val="accent1"/>
              </a:buClr>
              <a:buSzPct val="76000"/>
              <a:buFont typeface="Wingdings 2" pitchFamily="18" charset="2"/>
              <a:buChar char=""/>
              <a:defRPr sz="2400">
                <a:solidFill>
                  <a:schemeClr val="tx2"/>
                </a:solidFill>
              </a:defRPr>
            </a:lvl1pPr>
            <a:lvl2pPr marL="640080" lvl="1" indent="-274320">
              <a:spcBef>
                <a:spcPct val="20000"/>
              </a:spcBef>
              <a:buClr>
                <a:schemeClr val="accent1"/>
              </a:buClr>
              <a:buSzPct val="76000"/>
              <a:buFont typeface="Wingdings 2" pitchFamily="18" charset="2"/>
              <a:buChar char=""/>
              <a:defRPr sz="1700">
                <a:solidFill>
                  <a:schemeClr val="tx2"/>
                </a:solidFill>
              </a:defRPr>
            </a:lvl2pPr>
            <a:lvl3pPr indent="-228600">
              <a:spcBef>
                <a:spcPct val="20000"/>
              </a:spcBef>
              <a:buClr>
                <a:schemeClr val="accent1"/>
              </a:buClr>
              <a:buSzPct val="76000"/>
              <a:buFont typeface="Wingdings 2" pitchFamily="18" charset="2"/>
              <a:buChar char=""/>
              <a:defRPr sz="2000">
                <a:solidFill>
                  <a:schemeClr val="tx2"/>
                </a:solidFill>
              </a:defRPr>
            </a:lvl3pPr>
            <a:lvl4pPr marL="1124712" indent="-228600">
              <a:spcBef>
                <a:spcPct val="20000"/>
              </a:spcBef>
              <a:buClr>
                <a:schemeClr val="accent1"/>
              </a:buClr>
              <a:buSzPct val="76000"/>
              <a:buFont typeface="Wingdings 2" pitchFamily="18" charset="2"/>
              <a:buChar char=""/>
              <a:defRPr>
                <a:solidFill>
                  <a:schemeClr val="tx2"/>
                </a:solidFill>
              </a:defRPr>
            </a:lvl4pPr>
            <a:lvl5pPr marL="1325880" indent="-228600">
              <a:spcBef>
                <a:spcPct val="20000"/>
              </a:spcBef>
              <a:buClr>
                <a:schemeClr val="accent1"/>
              </a:buClr>
              <a:buSzPct val="76000"/>
              <a:buFont typeface="Wingdings 2" pitchFamily="18" charset="2"/>
              <a:buChar char=""/>
              <a:defRPr sz="1600" baseline="0">
                <a:solidFill>
                  <a:schemeClr val="tx2"/>
                </a:solidFill>
              </a:defRPr>
            </a:lvl5pPr>
            <a:lvl6pPr marL="1517904" indent="-228600">
              <a:spcBef>
                <a:spcPct val="20000"/>
              </a:spcBef>
              <a:buClr>
                <a:schemeClr val="accent1"/>
              </a:buClr>
              <a:buSzPct val="76000"/>
              <a:buFont typeface="Wingdings 2" pitchFamily="18" charset="2"/>
              <a:buChar char=""/>
              <a:defRPr sz="1400">
                <a:solidFill>
                  <a:schemeClr val="tx2"/>
                </a:solidFill>
              </a:defRPr>
            </a:lvl6pPr>
            <a:lvl7pPr marL="1719072" indent="-228600">
              <a:spcBef>
                <a:spcPct val="20000"/>
              </a:spcBef>
              <a:buClr>
                <a:schemeClr val="accent1"/>
              </a:buClr>
              <a:buSzPct val="76000"/>
              <a:buFont typeface="Wingdings 2" pitchFamily="18" charset="2"/>
              <a:buChar char=""/>
              <a:defRPr sz="1400">
                <a:solidFill>
                  <a:schemeClr val="tx2"/>
                </a:solidFill>
              </a:defRPr>
            </a:lvl7pPr>
            <a:lvl8pPr marL="1920240" indent="-228600">
              <a:spcBef>
                <a:spcPct val="20000"/>
              </a:spcBef>
              <a:buClr>
                <a:schemeClr val="accent1"/>
              </a:buClr>
              <a:buSzPct val="76000"/>
              <a:buFont typeface="Wingdings 2" pitchFamily="18" charset="2"/>
              <a:buChar char=""/>
              <a:defRPr sz="1400">
                <a:solidFill>
                  <a:schemeClr val="tx2"/>
                </a:solidFill>
              </a:defRPr>
            </a:lvl8pPr>
            <a:lvl9pPr marL="2121408" indent="-228600">
              <a:spcBef>
                <a:spcPct val="20000"/>
              </a:spcBef>
              <a:buClr>
                <a:schemeClr val="accent1"/>
              </a:buClr>
              <a:buSzPct val="76000"/>
              <a:buFont typeface="Wingdings 2" pitchFamily="18" charset="2"/>
              <a:buChar char=""/>
              <a:defRPr sz="1400">
                <a:solidFill>
                  <a:schemeClr val="tx2"/>
                </a:solidFill>
              </a:defRPr>
            </a:lvl9pPr>
          </a:lstStyle>
          <a:p>
            <a:pPr marL="68580" indent="0">
              <a:buNone/>
            </a:pPr>
            <a:r>
              <a:rPr lang="cs-CZ" sz="1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Testy </a:t>
            </a:r>
            <a:r>
              <a:rPr lang="cs-CZ" sz="18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neparametrické</a:t>
            </a:r>
            <a:endParaRPr lang="cs-CZ" sz="1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r>
              <a:rPr lang="cs-CZ" sz="1400" dirty="0"/>
              <a:t>Hypotéza se týká dat diskrétních (slova)</a:t>
            </a:r>
          </a:p>
          <a:p>
            <a:r>
              <a:rPr lang="cs-CZ" sz="1400" dirty="0"/>
              <a:t>Přesnější jsou testy parametrické</a:t>
            </a:r>
          </a:p>
        </p:txBody>
      </p:sp>
      <p:sp>
        <p:nvSpPr>
          <p:cNvPr id="13" name="Zaoblený obdélník 12"/>
          <p:cNvSpPr/>
          <p:nvPr/>
        </p:nvSpPr>
        <p:spPr>
          <a:xfrm>
            <a:off x="2928141" y="4437112"/>
            <a:ext cx="5760641" cy="86409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r>
              <a:rPr lang="cs-CZ" dirty="0" err="1">
                <a:solidFill>
                  <a:schemeClr val="tx2"/>
                </a:solidFill>
              </a:rPr>
              <a:t>Pearsonův</a:t>
            </a:r>
            <a:r>
              <a:rPr lang="cs-CZ" dirty="0">
                <a:solidFill>
                  <a:schemeClr val="tx2"/>
                </a:solidFill>
              </a:rPr>
              <a:t> chí kvadrát test</a:t>
            </a:r>
          </a:p>
          <a:p>
            <a:r>
              <a:rPr lang="cs-CZ" dirty="0" err="1">
                <a:solidFill>
                  <a:schemeClr val="tx2"/>
                </a:solidFill>
              </a:rPr>
              <a:t>Fisherův</a:t>
            </a:r>
            <a:r>
              <a:rPr lang="cs-CZ" dirty="0">
                <a:solidFill>
                  <a:schemeClr val="tx2"/>
                </a:solidFill>
              </a:rPr>
              <a:t> exaktní test (pro čtyřpolní tabulky)</a:t>
            </a:r>
          </a:p>
          <a:p>
            <a:r>
              <a:rPr lang="cs-CZ" dirty="0">
                <a:solidFill>
                  <a:schemeClr val="tx2"/>
                </a:solidFill>
              </a:rPr>
              <a:t>https://www.youtube.com/watch?v=GKYiGrXlEIY</a:t>
            </a:r>
          </a:p>
        </p:txBody>
      </p:sp>
      <p:sp>
        <p:nvSpPr>
          <p:cNvPr id="14" name="Zaoblený obdélník 13"/>
          <p:cNvSpPr/>
          <p:nvPr/>
        </p:nvSpPr>
        <p:spPr>
          <a:xfrm>
            <a:off x="2951818" y="5445224"/>
            <a:ext cx="5760641" cy="108012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r>
              <a:rPr lang="cs-CZ" sz="1600" dirty="0">
                <a:solidFill>
                  <a:schemeClr val="tx2"/>
                </a:solidFill>
              </a:rPr>
              <a:t>Mann-</a:t>
            </a:r>
            <a:r>
              <a:rPr lang="cs-CZ" sz="1600" dirty="0" err="1">
                <a:solidFill>
                  <a:schemeClr val="tx2"/>
                </a:solidFill>
              </a:rPr>
              <a:t>Whitneyův</a:t>
            </a:r>
            <a:r>
              <a:rPr lang="cs-CZ" sz="1600" dirty="0">
                <a:solidFill>
                  <a:schemeClr val="tx2"/>
                </a:solidFill>
              </a:rPr>
              <a:t> U test (dvě skupiny )</a:t>
            </a:r>
          </a:p>
          <a:p>
            <a:r>
              <a:rPr lang="cs-CZ" sz="1600" dirty="0">
                <a:solidFill>
                  <a:schemeClr val="tx2"/>
                </a:solidFill>
                <a:hlinkClick r:id="rId3"/>
              </a:rPr>
              <a:t>https://www.youtube.com/watch?v=7iTvv3m9d_g</a:t>
            </a:r>
            <a:endParaRPr lang="cs-CZ" sz="1600" dirty="0">
              <a:solidFill>
                <a:schemeClr val="tx2"/>
              </a:solidFill>
            </a:endParaRPr>
          </a:p>
          <a:p>
            <a:r>
              <a:rPr lang="cs-CZ" sz="1600" dirty="0" err="1">
                <a:solidFill>
                  <a:schemeClr val="tx2"/>
                </a:solidFill>
              </a:rPr>
              <a:t>Kruskal</a:t>
            </a:r>
            <a:r>
              <a:rPr lang="cs-CZ" sz="1600" dirty="0">
                <a:solidFill>
                  <a:schemeClr val="tx2"/>
                </a:solidFill>
              </a:rPr>
              <a:t> –</a:t>
            </a:r>
            <a:r>
              <a:rPr lang="cs-CZ" sz="1600" dirty="0" err="1">
                <a:solidFill>
                  <a:schemeClr val="tx2"/>
                </a:solidFill>
              </a:rPr>
              <a:t>Wallis</a:t>
            </a:r>
            <a:r>
              <a:rPr lang="cs-CZ" sz="1600" dirty="0">
                <a:solidFill>
                  <a:schemeClr val="tx2"/>
                </a:solidFill>
              </a:rPr>
              <a:t> test (více skupin)</a:t>
            </a:r>
          </a:p>
          <a:p>
            <a:r>
              <a:rPr lang="cs-CZ" sz="1600" dirty="0">
                <a:solidFill>
                  <a:schemeClr val="tx2"/>
                </a:solidFill>
              </a:rPr>
              <a:t>https://www.youtube.com/watch?v=L7F07-1mw-k</a:t>
            </a:r>
          </a:p>
        </p:txBody>
      </p:sp>
      <p:sp>
        <p:nvSpPr>
          <p:cNvPr id="15" name="Zaoblený obdélník 14"/>
          <p:cNvSpPr/>
          <p:nvPr/>
        </p:nvSpPr>
        <p:spPr>
          <a:xfrm>
            <a:off x="2937014" y="2483775"/>
            <a:ext cx="5760641" cy="86409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r>
              <a:rPr lang="cs-CZ" sz="1400" dirty="0">
                <a:solidFill>
                  <a:schemeClr val="tx2"/>
                </a:solidFill>
              </a:rPr>
              <a:t>Studentův t-test (střední hodnota)</a:t>
            </a:r>
          </a:p>
          <a:p>
            <a:r>
              <a:rPr lang="cs-CZ" sz="1400" dirty="0" err="1">
                <a:solidFill>
                  <a:schemeClr val="tx2"/>
                </a:solidFill>
              </a:rPr>
              <a:t>Jednovýběrový</a:t>
            </a:r>
            <a:r>
              <a:rPr lang="cs-CZ" sz="1400" dirty="0">
                <a:solidFill>
                  <a:schemeClr val="tx2"/>
                </a:solidFill>
              </a:rPr>
              <a:t> x; </a:t>
            </a:r>
            <a:r>
              <a:rPr lang="cs-CZ" sz="1400" dirty="0" err="1">
                <a:solidFill>
                  <a:schemeClr val="tx2"/>
                </a:solidFill>
              </a:rPr>
              <a:t>dvojvýběrový</a:t>
            </a:r>
            <a:r>
              <a:rPr lang="cs-CZ" sz="1400" dirty="0">
                <a:solidFill>
                  <a:schemeClr val="tx2"/>
                </a:solidFill>
              </a:rPr>
              <a:t>;  párový</a:t>
            </a:r>
          </a:p>
          <a:p>
            <a:r>
              <a:rPr lang="cs-CZ" sz="1400" dirty="0">
                <a:solidFill>
                  <a:schemeClr val="tx2"/>
                </a:solidFill>
                <a:hlinkClick r:id="rId4"/>
              </a:rPr>
              <a:t>https://www.youtube.com/watch?v=nwiVH6O_CRQ</a:t>
            </a:r>
            <a:endParaRPr lang="cs-CZ" sz="1400" dirty="0">
              <a:solidFill>
                <a:schemeClr val="tx2"/>
              </a:solidFill>
            </a:endParaRPr>
          </a:p>
          <a:p>
            <a:r>
              <a:rPr lang="cs-CZ" sz="1400" dirty="0">
                <a:solidFill>
                  <a:schemeClr val="tx2"/>
                </a:solidFill>
              </a:rPr>
              <a:t>https://www.youtube.com/watch?v=IiedOyglLn0</a:t>
            </a:r>
          </a:p>
        </p:txBody>
      </p:sp>
    </p:spTree>
    <p:extLst>
      <p:ext uri="{BB962C8B-B14F-4D97-AF65-F5344CB8AC3E}">
        <p14:creationId xmlns:p14="http://schemas.microsoft.com/office/powerpoint/2010/main" val="25928766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4565599" y="4264447"/>
            <a:ext cx="3593975" cy="1198104"/>
          </a:xfrm>
        </p:spPr>
        <p:txBody>
          <a:bodyPr/>
          <a:lstStyle/>
          <a:p>
            <a:r>
              <a:rPr lang="cs-CZ" b="1" dirty="0"/>
              <a:t>Diseminační fáze</a:t>
            </a:r>
            <a:endParaRPr lang="cs-CZ" dirty="0">
              <a:effectLst/>
            </a:endParaRPr>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6528" y="1384995"/>
            <a:ext cx="3573261" cy="2857500"/>
          </a:xfrm>
          <a:prstGeom prst="rect">
            <a:avLst/>
          </a:prstGeom>
        </p:spPr>
      </p:pic>
      <p:sp>
        <p:nvSpPr>
          <p:cNvPr id="6" name="Obdélník 5"/>
          <p:cNvSpPr/>
          <p:nvPr/>
        </p:nvSpPr>
        <p:spPr>
          <a:xfrm>
            <a:off x="29593" y="0"/>
            <a:ext cx="9054244" cy="1384995"/>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cs-CZ" altLang="cs-CZ" sz="2800" b="1" dirty="0">
                <a:ln/>
                <a:solidFill>
                  <a:srgbClr val="FF0000"/>
                </a:solidFill>
              </a:rPr>
              <a:t>Neříkej: „Objevil jsem pravdu!“ ale raději: „Objevil jsem jednu z pravd!“</a:t>
            </a:r>
          </a:p>
          <a:p>
            <a:pPr algn="ctr"/>
            <a:r>
              <a:rPr lang="cs-CZ" altLang="cs-CZ" sz="2800" b="1" dirty="0">
                <a:ln/>
                <a:solidFill>
                  <a:srgbClr val="FF0000"/>
                </a:solidFill>
              </a:rPr>
              <a:t>(</a:t>
            </a:r>
            <a:r>
              <a:rPr lang="cs-CZ" altLang="cs-CZ" sz="2800" b="1" dirty="0" err="1">
                <a:ln/>
                <a:solidFill>
                  <a:srgbClr val="FF0000"/>
                </a:solidFill>
              </a:rPr>
              <a:t>Chalil</a:t>
            </a:r>
            <a:r>
              <a:rPr lang="cs-CZ" altLang="cs-CZ" sz="2800" b="1" dirty="0">
                <a:ln/>
                <a:solidFill>
                  <a:srgbClr val="FF0000"/>
                </a:solidFill>
              </a:rPr>
              <a:t> </a:t>
            </a:r>
            <a:r>
              <a:rPr lang="cs-CZ" altLang="cs-CZ" sz="2800" b="1" dirty="0" err="1">
                <a:ln/>
                <a:solidFill>
                  <a:srgbClr val="FF0000"/>
                </a:solidFill>
              </a:rPr>
              <a:t>Gibran</a:t>
            </a:r>
            <a:r>
              <a:rPr lang="cs-CZ" altLang="cs-CZ" sz="2800" b="1" dirty="0">
                <a:ln/>
                <a:solidFill>
                  <a:srgbClr val="FF0000"/>
                </a:solidFill>
              </a:rPr>
              <a:t>) </a:t>
            </a:r>
          </a:p>
        </p:txBody>
      </p:sp>
      <p:sp>
        <p:nvSpPr>
          <p:cNvPr id="8" name="Obdélník 7"/>
          <p:cNvSpPr/>
          <p:nvPr/>
        </p:nvSpPr>
        <p:spPr>
          <a:xfrm>
            <a:off x="89756" y="2060848"/>
            <a:ext cx="4392488" cy="1938992"/>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r>
              <a:rPr lang="cs-CZ" sz="2400" b="1" dirty="0">
                <a:solidFill>
                  <a:schemeClr val="tx1">
                    <a:lumMod val="75000"/>
                    <a:lumOff val="25000"/>
                  </a:schemeClr>
                </a:solidFill>
              </a:rPr>
              <a:t>Distribuce výsledků šetření</a:t>
            </a:r>
          </a:p>
          <a:p>
            <a:pPr lvl="0"/>
            <a:endParaRPr lang="cs-CZ" sz="2400" b="1" dirty="0">
              <a:solidFill>
                <a:schemeClr val="tx1">
                  <a:lumMod val="75000"/>
                  <a:lumOff val="25000"/>
                </a:schemeClr>
              </a:solidFill>
            </a:endParaRPr>
          </a:p>
          <a:p>
            <a:pPr lvl="0"/>
            <a:endParaRPr lang="cs-CZ" sz="2400" b="1" dirty="0">
              <a:solidFill>
                <a:schemeClr val="tx1">
                  <a:lumMod val="75000"/>
                  <a:lumOff val="25000"/>
                </a:schemeClr>
              </a:solidFill>
            </a:endParaRPr>
          </a:p>
          <a:p>
            <a:pPr lvl="0"/>
            <a:r>
              <a:rPr lang="cs-CZ" sz="2400" b="1" dirty="0">
                <a:solidFill>
                  <a:schemeClr val="tx1">
                    <a:lumMod val="75000"/>
                    <a:lumOff val="25000"/>
                  </a:schemeClr>
                </a:solidFill>
              </a:rPr>
              <a:t>Aplikace výsledků šetření</a:t>
            </a:r>
          </a:p>
          <a:p>
            <a:pPr lvl="0"/>
            <a:endParaRPr lang="cs-CZ" sz="2400" b="1" dirty="0">
              <a:solidFill>
                <a:schemeClr val="tx1">
                  <a:lumMod val="75000"/>
                  <a:lumOff val="25000"/>
                </a:schemeClr>
              </a:solidFill>
            </a:endParaRPr>
          </a:p>
        </p:txBody>
      </p:sp>
    </p:spTree>
    <p:extLst>
      <p:ext uri="{BB962C8B-B14F-4D97-AF65-F5344CB8AC3E}">
        <p14:creationId xmlns:p14="http://schemas.microsoft.com/office/powerpoint/2010/main" val="33207213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692696"/>
            <a:ext cx="8136904" cy="529128"/>
          </a:xfrm>
        </p:spPr>
        <p:txBody>
          <a:bodyPr>
            <a:normAutofit fontScale="90000"/>
          </a:bodyPr>
          <a:lstStyle/>
          <a:p>
            <a:r>
              <a:rPr lang="cs-CZ" dirty="0"/>
              <a:t>Publikování výsledků</a:t>
            </a:r>
          </a:p>
        </p:txBody>
      </p:sp>
      <p:sp>
        <p:nvSpPr>
          <p:cNvPr id="4" name="Rectangle 3"/>
          <p:cNvSpPr txBox="1">
            <a:spLocks noChangeArrowheads="1"/>
          </p:cNvSpPr>
          <p:nvPr/>
        </p:nvSpPr>
        <p:spPr>
          <a:xfrm>
            <a:off x="467544" y="1196752"/>
            <a:ext cx="8208912" cy="5256584"/>
          </a:xfrm>
          <a:prstGeom prst="rect">
            <a:avLst/>
          </a:prstGeom>
        </p:spPr>
        <p:txBody>
          <a:bodyPr vert="horz" lIns="91440" tIns="45720" rIns="91440" bIns="45720" rtlCol="0">
            <a:normAutofit lnSpcReduction="1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algn="ctr">
              <a:lnSpc>
                <a:spcPct val="85000"/>
              </a:lnSpc>
              <a:buFontTx/>
              <a:buNone/>
            </a:pPr>
            <a:endParaRPr lang="cs-CZ" altLang="cs-CZ" sz="800" b="1" dirty="0">
              <a:solidFill>
                <a:schemeClr val="tx1">
                  <a:lumMod val="75000"/>
                  <a:lumOff val="25000"/>
                </a:schemeClr>
              </a:solidFill>
            </a:endParaRPr>
          </a:p>
          <a:p>
            <a:pPr algn="ctr">
              <a:lnSpc>
                <a:spcPct val="85000"/>
              </a:lnSpc>
              <a:buFontTx/>
              <a:buNone/>
            </a:pPr>
            <a:r>
              <a:rPr lang="cs-CZ" altLang="cs-CZ" b="1" dirty="0">
                <a:solidFill>
                  <a:schemeClr val="tx1">
                    <a:lumMod val="75000"/>
                    <a:lumOff val="25000"/>
                  </a:schemeClr>
                </a:solidFill>
                <a:effectLst>
                  <a:outerShdw blurRad="38100" dist="38100" dir="2700000" algn="tl">
                    <a:srgbClr val="000000">
                      <a:alpha val="43137"/>
                    </a:srgbClr>
                  </a:outerShdw>
                </a:effectLst>
              </a:rPr>
              <a:t>Pracuj – dokonči – publikuj</a:t>
            </a:r>
          </a:p>
          <a:p>
            <a:pPr algn="ctr">
              <a:lnSpc>
                <a:spcPct val="85000"/>
              </a:lnSpc>
              <a:buFontTx/>
              <a:buNone/>
            </a:pPr>
            <a:endParaRPr lang="cs-CZ" altLang="cs-CZ" b="1" dirty="0">
              <a:solidFill>
                <a:srgbClr val="0000FF"/>
              </a:solidFill>
            </a:endParaRPr>
          </a:p>
          <a:p>
            <a:pPr algn="ctr">
              <a:lnSpc>
                <a:spcPct val="85000"/>
              </a:lnSpc>
              <a:buFontTx/>
              <a:buNone/>
            </a:pPr>
            <a:endParaRPr lang="cs-CZ" altLang="cs-CZ" sz="1800" b="1" dirty="0">
              <a:solidFill>
                <a:srgbClr val="0000FF"/>
              </a:solidFill>
            </a:endParaRPr>
          </a:p>
          <a:p>
            <a:pPr>
              <a:lnSpc>
                <a:spcPct val="85000"/>
              </a:lnSpc>
            </a:pPr>
            <a:r>
              <a:rPr lang="cs-CZ" altLang="cs-CZ" dirty="0"/>
              <a:t>Nepublikované výsledky jako by neexistovaly.</a:t>
            </a:r>
          </a:p>
          <a:p>
            <a:pPr>
              <a:lnSpc>
                <a:spcPct val="85000"/>
              </a:lnSpc>
            </a:pPr>
            <a:r>
              <a:rPr lang="cs-CZ" altLang="cs-CZ" dirty="0"/>
              <a:t>Pokrok ve vědě je závislý na rychlém a přesném informování o výsledcích zkoumání.</a:t>
            </a:r>
          </a:p>
          <a:p>
            <a:pPr>
              <a:lnSpc>
                <a:spcPct val="85000"/>
              </a:lnSpc>
              <a:buFontTx/>
              <a:buNone/>
            </a:pPr>
            <a:endParaRPr lang="cs-CZ" altLang="cs-CZ" b="1" dirty="0">
              <a:solidFill>
                <a:schemeClr val="tx1">
                  <a:lumMod val="75000"/>
                  <a:lumOff val="25000"/>
                </a:schemeClr>
              </a:solidFill>
              <a:effectLst>
                <a:outerShdw blurRad="38100" dist="38100" dir="2700000" algn="tl">
                  <a:srgbClr val="000000">
                    <a:alpha val="43137"/>
                  </a:srgbClr>
                </a:outerShdw>
              </a:effectLst>
            </a:endParaRPr>
          </a:p>
          <a:p>
            <a:pPr>
              <a:lnSpc>
                <a:spcPct val="85000"/>
              </a:lnSpc>
              <a:buFontTx/>
              <a:buNone/>
            </a:pPr>
            <a:r>
              <a:rPr lang="cs-CZ" altLang="cs-CZ" b="1" dirty="0">
                <a:solidFill>
                  <a:schemeClr val="tx1">
                    <a:lumMod val="75000"/>
                    <a:lumOff val="25000"/>
                  </a:schemeClr>
                </a:solidFill>
                <a:effectLst>
                  <a:outerShdw blurRad="38100" dist="38100" dir="2700000" algn="tl">
                    <a:srgbClr val="000000">
                      <a:alpha val="43137"/>
                    </a:srgbClr>
                  </a:outerShdw>
                </a:effectLst>
              </a:rPr>
              <a:t>Zvažte, zda:</a:t>
            </a:r>
          </a:p>
          <a:p>
            <a:pPr>
              <a:lnSpc>
                <a:spcPct val="85000"/>
              </a:lnSpc>
            </a:pPr>
            <a:r>
              <a:rPr lang="cs-CZ" altLang="cs-CZ" dirty="0"/>
              <a:t>Je sdělení tak hodnotné aby stálo za publikaci?</a:t>
            </a:r>
          </a:p>
          <a:p>
            <a:pPr>
              <a:lnSpc>
                <a:spcPct val="85000"/>
              </a:lnSpc>
            </a:pPr>
            <a:r>
              <a:rPr lang="cs-CZ" altLang="cs-CZ" dirty="0"/>
              <a:t>Komu bude publikace určená?</a:t>
            </a:r>
          </a:p>
          <a:p>
            <a:r>
              <a:rPr lang="cs-CZ" altLang="cs-CZ" dirty="0"/>
              <a:t>Co bylo důvodem výzkumu?</a:t>
            </a:r>
          </a:p>
          <a:p>
            <a:r>
              <a:rPr lang="cs-CZ" altLang="cs-CZ" dirty="0"/>
              <a:t>Co jste dělali a jak?</a:t>
            </a:r>
          </a:p>
          <a:p>
            <a:r>
              <a:rPr lang="cs-CZ" altLang="cs-CZ" dirty="0"/>
              <a:t>Co jste zjistili?</a:t>
            </a:r>
          </a:p>
          <a:p>
            <a:r>
              <a:rPr lang="cs-CZ" altLang="cs-CZ" dirty="0"/>
              <a:t>Jaký to má význam?</a:t>
            </a:r>
          </a:p>
          <a:p>
            <a:pPr>
              <a:lnSpc>
                <a:spcPct val="85000"/>
              </a:lnSpc>
            </a:pPr>
            <a:endParaRPr lang="cs-CZ" altLang="cs-CZ" dirty="0"/>
          </a:p>
          <a:p>
            <a:pPr marL="68580" indent="0">
              <a:lnSpc>
                <a:spcPct val="85000"/>
              </a:lnSpc>
              <a:buNone/>
            </a:pPr>
            <a:endParaRPr lang="cs-CZ" altLang="cs-CZ" dirty="0"/>
          </a:p>
        </p:txBody>
      </p:sp>
      <p:sp>
        <p:nvSpPr>
          <p:cNvPr id="5" name="Rámeček 4"/>
          <p:cNvSpPr/>
          <p:nvPr/>
        </p:nvSpPr>
        <p:spPr>
          <a:xfrm>
            <a:off x="451246" y="1196752"/>
            <a:ext cx="8225210" cy="596284"/>
          </a:xfrm>
          <a:prstGeom prst="fram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pic>
        <p:nvPicPr>
          <p:cNvPr id="4098" name="Picture 2" descr="Výsledek obrázku pro obrázek otazní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4293096"/>
            <a:ext cx="1728192" cy="2160240"/>
          </a:xfrm>
          <a:prstGeom prst="rect">
            <a:avLst/>
          </a:prstGeom>
          <a:noFill/>
          <a:extLst>
            <a:ext uri="{909E8E84-426E-40DD-AFC4-6F175D3DCCD1}">
              <a14:hiddenFill xmlns:a14="http://schemas.microsoft.com/office/drawing/2010/main">
                <a:solidFill>
                  <a:srgbClr val="FFFFFF"/>
                </a:solidFill>
              </a14:hiddenFill>
            </a:ext>
          </a:extLst>
        </p:spPr>
      </p:pic>
      <p:sp>
        <p:nvSpPr>
          <p:cNvPr id="7" name="Obdélník 6"/>
          <p:cNvSpPr/>
          <p:nvPr/>
        </p:nvSpPr>
        <p:spPr>
          <a:xfrm>
            <a:off x="4592719" y="116632"/>
            <a:ext cx="3595468" cy="446276"/>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cs-CZ" sz="2300" b="1" dirty="0">
                <a:ln w="50800"/>
                <a:solidFill>
                  <a:schemeClr val="bg1">
                    <a:shade val="50000"/>
                  </a:schemeClr>
                </a:solidFill>
              </a:rPr>
              <a:t>1. Rozvaha publikovat</a:t>
            </a:r>
          </a:p>
        </p:txBody>
      </p:sp>
    </p:spTree>
    <p:extLst>
      <p:ext uri="{BB962C8B-B14F-4D97-AF65-F5344CB8AC3E}">
        <p14:creationId xmlns:p14="http://schemas.microsoft.com/office/powerpoint/2010/main" val="2940433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checkerboard(across)">
                                      <p:cBhvr>
                                        <p:cTn id="7" dur="500"/>
                                        <p:tgtEl>
                                          <p:spTgt spid="4">
                                            <p:txEl>
                                              <p:pRg st="4" end="4"/>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4">
                                            <p:txEl>
                                              <p:pRg st="5" end="5"/>
                                            </p:txEl>
                                          </p:spTgt>
                                        </p:tgtEl>
                                        <p:attrNameLst>
                                          <p:attrName>style.visibility</p:attrName>
                                        </p:attrNameLst>
                                      </p:cBhvr>
                                      <p:to>
                                        <p:strVal val="visible"/>
                                      </p:to>
                                    </p:set>
                                    <p:animEffect transition="in" filter="checkerboard(across)">
                                      <p:cBhvr>
                                        <p:cTn id="10" dur="500"/>
                                        <p:tgtEl>
                                          <p:spTgt spid="4">
                                            <p:txEl>
                                              <p:pRg st="5" end="5"/>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4">
                                            <p:txEl>
                                              <p:pRg st="7" end="7"/>
                                            </p:txEl>
                                          </p:spTgt>
                                        </p:tgtEl>
                                        <p:attrNameLst>
                                          <p:attrName>style.visibility</p:attrName>
                                        </p:attrNameLst>
                                      </p:cBhvr>
                                      <p:to>
                                        <p:strVal val="visible"/>
                                      </p:to>
                                    </p:set>
                                    <p:animEffect transition="in" filter="checkerboard(across)">
                                      <p:cBhvr>
                                        <p:cTn id="13" dur="500"/>
                                        <p:tgtEl>
                                          <p:spTgt spid="4">
                                            <p:txEl>
                                              <p:pRg st="7" end="7"/>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4">
                                            <p:txEl>
                                              <p:pRg st="8" end="8"/>
                                            </p:txEl>
                                          </p:spTgt>
                                        </p:tgtEl>
                                        <p:attrNameLst>
                                          <p:attrName>style.visibility</p:attrName>
                                        </p:attrNameLst>
                                      </p:cBhvr>
                                      <p:to>
                                        <p:strVal val="visible"/>
                                      </p:to>
                                    </p:set>
                                    <p:animEffect transition="in" filter="checkerboard(across)">
                                      <p:cBhvr>
                                        <p:cTn id="18" dur="500"/>
                                        <p:tgtEl>
                                          <p:spTgt spid="4">
                                            <p:txEl>
                                              <p:pRg st="8" end="8"/>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4">
                                            <p:txEl>
                                              <p:pRg st="9" end="9"/>
                                            </p:txEl>
                                          </p:spTgt>
                                        </p:tgtEl>
                                        <p:attrNameLst>
                                          <p:attrName>style.visibility</p:attrName>
                                        </p:attrNameLst>
                                      </p:cBhvr>
                                      <p:to>
                                        <p:strVal val="visible"/>
                                      </p:to>
                                    </p:set>
                                    <p:animEffect transition="in" filter="checkerboard(across)">
                                      <p:cBhvr>
                                        <p:cTn id="21" dur="500"/>
                                        <p:tgtEl>
                                          <p:spTgt spid="4">
                                            <p:txEl>
                                              <p:pRg st="9" end="9"/>
                                            </p:txEl>
                                          </p:spTgt>
                                        </p:tgtEl>
                                      </p:cBhvr>
                                    </p:animEffect>
                                  </p:childTnLst>
                                </p:cTn>
                              </p:par>
                              <p:par>
                                <p:cTn id="22" presetID="5" presetClass="entr" presetSubtype="10" fill="hold" nodeType="withEffect">
                                  <p:stCondLst>
                                    <p:cond delay="0"/>
                                  </p:stCondLst>
                                  <p:childTnLst>
                                    <p:set>
                                      <p:cBhvr>
                                        <p:cTn id="23" dur="1" fill="hold">
                                          <p:stCondLst>
                                            <p:cond delay="0"/>
                                          </p:stCondLst>
                                        </p:cTn>
                                        <p:tgtEl>
                                          <p:spTgt spid="4">
                                            <p:txEl>
                                              <p:pRg st="10" end="10"/>
                                            </p:txEl>
                                          </p:spTgt>
                                        </p:tgtEl>
                                        <p:attrNameLst>
                                          <p:attrName>style.visibility</p:attrName>
                                        </p:attrNameLst>
                                      </p:cBhvr>
                                      <p:to>
                                        <p:strVal val="visible"/>
                                      </p:to>
                                    </p:set>
                                    <p:animEffect transition="in" filter="checkerboard(across)">
                                      <p:cBhvr>
                                        <p:cTn id="24" dur="500"/>
                                        <p:tgtEl>
                                          <p:spTgt spid="4">
                                            <p:txEl>
                                              <p:pRg st="10" end="10"/>
                                            </p:txEl>
                                          </p:spTgt>
                                        </p:tgtEl>
                                      </p:cBhvr>
                                    </p:animEffect>
                                  </p:childTnLst>
                                </p:cTn>
                              </p:par>
                              <p:par>
                                <p:cTn id="25" presetID="5" presetClass="entr" presetSubtype="10" fill="hold" nodeType="withEffect">
                                  <p:stCondLst>
                                    <p:cond delay="0"/>
                                  </p:stCondLst>
                                  <p:childTnLst>
                                    <p:set>
                                      <p:cBhvr>
                                        <p:cTn id="26" dur="1" fill="hold">
                                          <p:stCondLst>
                                            <p:cond delay="0"/>
                                          </p:stCondLst>
                                        </p:cTn>
                                        <p:tgtEl>
                                          <p:spTgt spid="4">
                                            <p:txEl>
                                              <p:pRg st="11" end="11"/>
                                            </p:txEl>
                                          </p:spTgt>
                                        </p:tgtEl>
                                        <p:attrNameLst>
                                          <p:attrName>style.visibility</p:attrName>
                                        </p:attrNameLst>
                                      </p:cBhvr>
                                      <p:to>
                                        <p:strVal val="visible"/>
                                      </p:to>
                                    </p:set>
                                    <p:animEffect transition="in" filter="checkerboard(across)">
                                      <p:cBhvr>
                                        <p:cTn id="27" dur="500"/>
                                        <p:tgtEl>
                                          <p:spTgt spid="4">
                                            <p:txEl>
                                              <p:pRg st="11" end="11"/>
                                            </p:txEl>
                                          </p:spTgt>
                                        </p:tgtEl>
                                      </p:cBhvr>
                                    </p:animEffect>
                                  </p:childTnLst>
                                </p:cTn>
                              </p:par>
                              <p:par>
                                <p:cTn id="28" presetID="5" presetClass="entr" presetSubtype="10" fill="hold" nodeType="withEffect">
                                  <p:stCondLst>
                                    <p:cond delay="0"/>
                                  </p:stCondLst>
                                  <p:childTnLst>
                                    <p:set>
                                      <p:cBhvr>
                                        <p:cTn id="29" dur="1" fill="hold">
                                          <p:stCondLst>
                                            <p:cond delay="0"/>
                                          </p:stCondLst>
                                        </p:cTn>
                                        <p:tgtEl>
                                          <p:spTgt spid="4">
                                            <p:txEl>
                                              <p:pRg st="12" end="12"/>
                                            </p:txEl>
                                          </p:spTgt>
                                        </p:tgtEl>
                                        <p:attrNameLst>
                                          <p:attrName>style.visibility</p:attrName>
                                        </p:attrNameLst>
                                      </p:cBhvr>
                                      <p:to>
                                        <p:strVal val="visible"/>
                                      </p:to>
                                    </p:set>
                                    <p:animEffect transition="in" filter="checkerboard(across)">
                                      <p:cBhvr>
                                        <p:cTn id="30" dur="500"/>
                                        <p:tgtEl>
                                          <p:spTgt spid="4">
                                            <p:txEl>
                                              <p:pRg st="12" end="12"/>
                                            </p:txEl>
                                          </p:spTgt>
                                        </p:tgtEl>
                                      </p:cBhvr>
                                    </p:animEffect>
                                  </p:childTnLst>
                                </p:cTn>
                              </p:par>
                              <p:par>
                                <p:cTn id="31" presetID="5" presetClass="entr" presetSubtype="10" fill="hold" nodeType="withEffect">
                                  <p:stCondLst>
                                    <p:cond delay="0"/>
                                  </p:stCondLst>
                                  <p:childTnLst>
                                    <p:set>
                                      <p:cBhvr>
                                        <p:cTn id="32" dur="1" fill="hold">
                                          <p:stCondLst>
                                            <p:cond delay="0"/>
                                          </p:stCondLst>
                                        </p:cTn>
                                        <p:tgtEl>
                                          <p:spTgt spid="4">
                                            <p:txEl>
                                              <p:pRg st="13" end="13"/>
                                            </p:txEl>
                                          </p:spTgt>
                                        </p:tgtEl>
                                        <p:attrNameLst>
                                          <p:attrName>style.visibility</p:attrName>
                                        </p:attrNameLst>
                                      </p:cBhvr>
                                      <p:to>
                                        <p:strVal val="visible"/>
                                      </p:to>
                                    </p:set>
                                    <p:animEffect transition="in" filter="checkerboard(across)">
                                      <p:cBhvr>
                                        <p:cTn id="33" dur="500"/>
                                        <p:tgtEl>
                                          <p:spTgt spid="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464347" y="1556792"/>
            <a:ext cx="3863607" cy="4680297"/>
          </a:xfrm>
        </p:spPr>
        <p:txBody>
          <a:bodyPr>
            <a:normAutofit/>
          </a:bodyPr>
          <a:lstStyle/>
          <a:p>
            <a:r>
              <a:rPr lang="cs-CZ" altLang="cs-CZ" dirty="0"/>
              <a:t>Volba periodika</a:t>
            </a:r>
          </a:p>
          <a:p>
            <a:r>
              <a:rPr lang="cs-CZ" altLang="cs-CZ" dirty="0"/>
              <a:t>Prostudovat pečlivě pokyny redakce</a:t>
            </a:r>
          </a:p>
          <a:p>
            <a:r>
              <a:rPr lang="cs-CZ" altLang="cs-CZ" dirty="0"/>
              <a:t>Zvažte zda jste schopni splnit požadavky redakce</a:t>
            </a:r>
          </a:p>
          <a:p>
            <a:r>
              <a:rPr lang="cs-CZ" altLang="cs-CZ" dirty="0"/>
              <a:t>Připravíte příspěvek tak, aby byl využitelný čtenáři?</a:t>
            </a:r>
          </a:p>
        </p:txBody>
      </p:sp>
      <p:sp>
        <p:nvSpPr>
          <p:cNvPr id="4" name="Obdélník 3"/>
          <p:cNvSpPr/>
          <p:nvPr/>
        </p:nvSpPr>
        <p:spPr>
          <a:xfrm>
            <a:off x="4576933" y="0"/>
            <a:ext cx="3595468" cy="446276"/>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cs-CZ" sz="2300" b="1" dirty="0">
                <a:ln w="50800"/>
                <a:solidFill>
                  <a:schemeClr val="bg1">
                    <a:shade val="50000"/>
                  </a:schemeClr>
                </a:solidFill>
              </a:rPr>
              <a:t>2. Krok kde publikovat</a:t>
            </a:r>
          </a:p>
        </p:txBody>
      </p:sp>
      <p:sp>
        <p:nvSpPr>
          <p:cNvPr id="2" name="Obdélník 1"/>
          <p:cNvSpPr/>
          <p:nvPr/>
        </p:nvSpPr>
        <p:spPr>
          <a:xfrm>
            <a:off x="472477" y="332656"/>
            <a:ext cx="8208912" cy="523220"/>
          </a:xfrm>
          <a:prstGeom prst="rect">
            <a:avLst/>
          </a:prstGeom>
        </p:spPr>
        <p:txBody>
          <a:bodyPr vert="horz" lIns="91440" tIns="45720" rIns="91440" bIns="45720" rtlCol="0" anchor="b">
            <a:noAutofit/>
          </a:bodyPr>
          <a:lstStyle/>
          <a:p>
            <a:pPr>
              <a:spcBef>
                <a:spcPct val="0"/>
              </a:spcBef>
            </a:pPr>
            <a:r>
              <a:rPr lang="cs-CZ" sz="2800" dirty="0">
                <a:solidFill>
                  <a:schemeClr val="accent1"/>
                </a:solidFill>
                <a:latin typeface="+mj-lt"/>
                <a:ea typeface="+mj-ea"/>
                <a:cs typeface="+mj-cs"/>
              </a:rPr>
              <a:t>Publikování výsledků</a:t>
            </a:r>
            <a:endParaRPr lang="cs-CZ" altLang="cs-CZ" sz="2800" dirty="0">
              <a:solidFill>
                <a:schemeClr val="accent1"/>
              </a:solidFill>
              <a:latin typeface="+mj-lt"/>
              <a:ea typeface="+mj-ea"/>
              <a:cs typeface="+mj-cs"/>
            </a:endParaRPr>
          </a:p>
        </p:txBody>
      </p:sp>
      <p:sp>
        <p:nvSpPr>
          <p:cNvPr id="6" name="Rectangle 3"/>
          <p:cNvSpPr txBox="1">
            <a:spLocks noChangeArrowheads="1"/>
          </p:cNvSpPr>
          <p:nvPr/>
        </p:nvSpPr>
        <p:spPr>
          <a:xfrm>
            <a:off x="4576933" y="705526"/>
            <a:ext cx="4427984" cy="6152474"/>
          </a:xfrm>
          <a:prstGeom prst="rect">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a:bodyPr>
          <a:lstStyle>
            <a:lvl1pPr marL="342900" indent="-274320">
              <a:spcBef>
                <a:spcPct val="20000"/>
              </a:spcBef>
              <a:buClr>
                <a:schemeClr val="accent1"/>
              </a:buClr>
              <a:buSzPct val="76000"/>
              <a:buFont typeface="Wingdings 2" pitchFamily="18" charset="2"/>
              <a:buChar char=""/>
              <a:defRPr sz="2400">
                <a:solidFill>
                  <a:schemeClr val="tx2"/>
                </a:solidFill>
              </a:defRPr>
            </a:lvl1pPr>
            <a:lvl2pPr marL="640080" indent="-274320">
              <a:spcBef>
                <a:spcPct val="20000"/>
              </a:spcBef>
              <a:buClr>
                <a:schemeClr val="accent1"/>
              </a:buClr>
              <a:buSzPct val="76000"/>
              <a:buFont typeface="Wingdings 2" pitchFamily="18" charset="2"/>
              <a:buChar char=""/>
              <a:defRPr sz="2200">
                <a:solidFill>
                  <a:schemeClr val="tx2"/>
                </a:solidFill>
              </a:defRPr>
            </a:lvl2pPr>
            <a:lvl3pPr indent="-228600">
              <a:spcBef>
                <a:spcPct val="20000"/>
              </a:spcBef>
              <a:buClr>
                <a:schemeClr val="accent1"/>
              </a:buClr>
              <a:buSzPct val="76000"/>
              <a:buFont typeface="Wingdings 2" pitchFamily="18" charset="2"/>
              <a:buChar char=""/>
              <a:defRPr sz="2000">
                <a:solidFill>
                  <a:schemeClr val="tx2"/>
                </a:solidFill>
              </a:defRPr>
            </a:lvl3pPr>
            <a:lvl4pPr marL="1124712" indent="-228600">
              <a:spcBef>
                <a:spcPct val="20000"/>
              </a:spcBef>
              <a:buClr>
                <a:schemeClr val="accent1"/>
              </a:buClr>
              <a:buSzPct val="76000"/>
              <a:buFont typeface="Wingdings 2" pitchFamily="18" charset="2"/>
              <a:buChar char=""/>
              <a:defRPr>
                <a:solidFill>
                  <a:schemeClr val="tx2"/>
                </a:solidFill>
              </a:defRPr>
            </a:lvl4pPr>
            <a:lvl5pPr marL="1325880" indent="-228600">
              <a:spcBef>
                <a:spcPct val="20000"/>
              </a:spcBef>
              <a:buClr>
                <a:schemeClr val="accent1"/>
              </a:buClr>
              <a:buSzPct val="76000"/>
              <a:buFont typeface="Wingdings 2" pitchFamily="18" charset="2"/>
              <a:buChar char=""/>
              <a:defRPr sz="1600" baseline="0">
                <a:solidFill>
                  <a:schemeClr val="tx2"/>
                </a:solidFill>
              </a:defRPr>
            </a:lvl5pPr>
            <a:lvl6pPr marL="1517904" indent="-228600">
              <a:spcBef>
                <a:spcPct val="20000"/>
              </a:spcBef>
              <a:buClr>
                <a:schemeClr val="accent1"/>
              </a:buClr>
              <a:buSzPct val="76000"/>
              <a:buFont typeface="Wingdings 2" pitchFamily="18" charset="2"/>
              <a:buChar char=""/>
              <a:defRPr sz="1400">
                <a:solidFill>
                  <a:schemeClr val="tx2"/>
                </a:solidFill>
              </a:defRPr>
            </a:lvl6pPr>
            <a:lvl7pPr marL="1719072" indent="-228600">
              <a:spcBef>
                <a:spcPct val="20000"/>
              </a:spcBef>
              <a:buClr>
                <a:schemeClr val="accent1"/>
              </a:buClr>
              <a:buSzPct val="76000"/>
              <a:buFont typeface="Wingdings 2" pitchFamily="18" charset="2"/>
              <a:buChar char=""/>
              <a:defRPr sz="1400">
                <a:solidFill>
                  <a:schemeClr val="tx2"/>
                </a:solidFill>
              </a:defRPr>
            </a:lvl7pPr>
            <a:lvl8pPr marL="1920240" indent="-228600">
              <a:spcBef>
                <a:spcPct val="20000"/>
              </a:spcBef>
              <a:buClr>
                <a:schemeClr val="accent1"/>
              </a:buClr>
              <a:buSzPct val="76000"/>
              <a:buFont typeface="Wingdings 2" pitchFamily="18" charset="2"/>
              <a:buChar char=""/>
              <a:defRPr sz="1400">
                <a:solidFill>
                  <a:schemeClr val="tx2"/>
                </a:solidFill>
              </a:defRPr>
            </a:lvl8pPr>
            <a:lvl9pPr marL="2121408" indent="-228600">
              <a:spcBef>
                <a:spcPct val="20000"/>
              </a:spcBef>
              <a:buClr>
                <a:schemeClr val="accent1"/>
              </a:buClr>
              <a:buSzPct val="76000"/>
              <a:buFont typeface="Wingdings 2" pitchFamily="18" charset="2"/>
              <a:buChar char=""/>
              <a:defRPr sz="1400">
                <a:solidFill>
                  <a:schemeClr val="tx2"/>
                </a:solidFill>
              </a:defRPr>
            </a:lvl9pPr>
          </a:lstStyle>
          <a:p>
            <a:pPr marL="68580" indent="0">
              <a:buNone/>
            </a:pPr>
            <a:r>
              <a:rPr lang="cs-CZ" altLang="cs-CZ" sz="3000" dirty="0">
                <a:solidFill>
                  <a:schemeClr val="accent1"/>
                </a:solidFill>
                <a:latin typeface="+mj-lt"/>
                <a:ea typeface="+mj-ea"/>
                <a:cs typeface="+mj-cs"/>
              </a:rPr>
              <a:t>Váha časopisů</a:t>
            </a:r>
          </a:p>
          <a:p>
            <a:pPr marL="68580" indent="0">
              <a:buNone/>
            </a:pPr>
            <a:r>
              <a:rPr lang="cs-CZ" altLang="cs-CZ" sz="2000" b="1" dirty="0">
                <a:effectLst>
                  <a:outerShdw blurRad="38100" dist="38100" dir="2700000" algn="tl">
                    <a:srgbClr val="000000">
                      <a:alpha val="43137"/>
                    </a:srgbClr>
                  </a:outerShdw>
                </a:effectLst>
              </a:rPr>
              <a:t>Impakt faktor (IF) </a:t>
            </a:r>
          </a:p>
          <a:p>
            <a:r>
              <a:rPr lang="cs-CZ" altLang="cs-CZ" sz="2000" dirty="0"/>
              <a:t>Přiřazen na základě počtu citací (</a:t>
            </a:r>
            <a:r>
              <a:rPr lang="cs-CZ" sz="2000" i="1" dirty="0"/>
              <a:t>průměrný</a:t>
            </a:r>
            <a:r>
              <a:rPr lang="cs-CZ" sz="2000" dirty="0"/>
              <a:t> počet citací </a:t>
            </a:r>
            <a:r>
              <a:rPr lang="cs-CZ" sz="2000" i="1" dirty="0"/>
              <a:t>průměrné</a:t>
            </a:r>
            <a:r>
              <a:rPr lang="cs-CZ" sz="2000" dirty="0"/>
              <a:t> publikace v daném časopise)</a:t>
            </a:r>
          </a:p>
          <a:p>
            <a:r>
              <a:rPr lang="cs-CZ" altLang="cs-CZ" sz="2000" dirty="0"/>
              <a:t>přidělován každoročně Americkým institutem pro vědecké informace (ISI)</a:t>
            </a:r>
          </a:p>
          <a:p>
            <a:pPr marL="68580" indent="0">
              <a:buNone/>
            </a:pPr>
            <a:r>
              <a:rPr lang="cs-CZ" altLang="cs-CZ" sz="2000" b="1" dirty="0">
                <a:effectLst>
                  <a:outerShdw blurRad="38100" dist="38100" dir="2700000" algn="tl">
                    <a:srgbClr val="000000">
                      <a:alpha val="43137"/>
                    </a:srgbClr>
                  </a:outerShdw>
                </a:effectLst>
              </a:rPr>
              <a:t>Mezinárodní databáze</a:t>
            </a:r>
            <a:r>
              <a:rPr lang="cs-CZ" altLang="cs-CZ" sz="2000" dirty="0"/>
              <a:t> </a:t>
            </a:r>
          </a:p>
          <a:p>
            <a:r>
              <a:rPr lang="cs-CZ" altLang="cs-CZ" sz="2000" dirty="0"/>
              <a:t>Časopis zařazen do mezinárodní databáze</a:t>
            </a:r>
          </a:p>
          <a:p>
            <a:r>
              <a:rPr lang="cs-CZ" altLang="cs-CZ" sz="2000" dirty="0"/>
              <a:t>Web </a:t>
            </a:r>
            <a:r>
              <a:rPr lang="cs-CZ" altLang="cs-CZ" sz="2000" dirty="0" err="1"/>
              <a:t>of</a:t>
            </a:r>
            <a:r>
              <a:rPr lang="cs-CZ" altLang="cs-CZ" sz="2000" dirty="0"/>
              <a:t> Science, </a:t>
            </a:r>
            <a:r>
              <a:rPr lang="cs-CZ" altLang="cs-CZ" sz="2000" dirty="0" err="1"/>
              <a:t>Scopus</a:t>
            </a:r>
            <a:r>
              <a:rPr lang="cs-CZ" altLang="cs-CZ" sz="2000" dirty="0"/>
              <a:t>, …</a:t>
            </a:r>
          </a:p>
          <a:p>
            <a:pPr marL="68580" indent="0">
              <a:buNone/>
            </a:pPr>
            <a:r>
              <a:rPr lang="cs-CZ" altLang="cs-CZ" sz="2000" b="1" dirty="0">
                <a:effectLst>
                  <a:outerShdw blurRad="38100" dist="38100" dir="2700000" algn="tl">
                    <a:srgbClr val="000000">
                      <a:alpha val="43137"/>
                    </a:srgbClr>
                  </a:outerShdw>
                </a:effectLst>
              </a:rPr>
              <a:t>Recenzované neimpaktované časopisy</a:t>
            </a:r>
          </a:p>
        </p:txBody>
      </p:sp>
      <p:sp>
        <p:nvSpPr>
          <p:cNvPr id="3" name="Šipka doprava 2"/>
          <p:cNvSpPr/>
          <p:nvPr/>
        </p:nvSpPr>
        <p:spPr>
          <a:xfrm>
            <a:off x="3419872" y="2701643"/>
            <a:ext cx="1440160" cy="1080120"/>
          </a:xfrm>
          <a:prstGeom prst="right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Obdélník 4"/>
          <p:cNvSpPr/>
          <p:nvPr/>
        </p:nvSpPr>
        <p:spPr>
          <a:xfrm>
            <a:off x="0" y="6243517"/>
            <a:ext cx="9144000" cy="646331"/>
          </a:xfrm>
          <a:prstGeom prst="rect">
            <a:avLst/>
          </a:prstGeom>
        </p:spPr>
        <p:txBody>
          <a:bodyPr wrap="square">
            <a:spAutoFit/>
          </a:bodyPr>
          <a:lstStyle/>
          <a:p>
            <a:r>
              <a:rPr lang="cs-CZ" dirty="0">
                <a:solidFill>
                  <a:schemeClr val="tx1">
                    <a:lumMod val="85000"/>
                    <a:lumOff val="15000"/>
                  </a:schemeClr>
                </a:solidFill>
              </a:rPr>
              <a:t>http://casopis-zsfju.zsf.jcu.cz/kontakt/clanky/4~2011/948-impaktovane-a-domaci-recenzovane-casopisy-v-osetrovatelstvi</a:t>
            </a:r>
          </a:p>
        </p:txBody>
      </p:sp>
    </p:spTree>
    <p:extLst>
      <p:ext uri="{BB962C8B-B14F-4D97-AF65-F5344CB8AC3E}">
        <p14:creationId xmlns:p14="http://schemas.microsoft.com/office/powerpoint/2010/main" val="35765997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6" name="Picture 4" descr="dokumen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4626" y="764704"/>
            <a:ext cx="3426764" cy="21336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Diagram 2"/>
          <p:cNvGraphicFramePr/>
          <p:nvPr>
            <p:extLst>
              <p:ext uri="{D42A27DB-BD31-4B8C-83A1-F6EECF244321}">
                <p14:modId xmlns:p14="http://schemas.microsoft.com/office/powerpoint/2010/main" val="2956279371"/>
              </p:ext>
            </p:extLst>
          </p:nvPr>
        </p:nvGraphicFramePr>
        <p:xfrm>
          <a:off x="179388" y="1125538"/>
          <a:ext cx="8569325" cy="35988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Ovál 4"/>
          <p:cNvSpPr/>
          <p:nvPr/>
        </p:nvSpPr>
        <p:spPr>
          <a:xfrm>
            <a:off x="0" y="2564905"/>
            <a:ext cx="3635895" cy="17281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Obdélník 5"/>
          <p:cNvSpPr/>
          <p:nvPr/>
        </p:nvSpPr>
        <p:spPr>
          <a:xfrm>
            <a:off x="472477" y="555794"/>
            <a:ext cx="8208912" cy="523220"/>
          </a:xfrm>
          <a:prstGeom prst="rect">
            <a:avLst/>
          </a:prstGeom>
        </p:spPr>
        <p:txBody>
          <a:bodyPr vert="horz" lIns="91440" tIns="45720" rIns="91440" bIns="45720" rtlCol="0" anchor="b">
            <a:noAutofit/>
          </a:bodyPr>
          <a:lstStyle/>
          <a:p>
            <a:pPr>
              <a:spcBef>
                <a:spcPct val="0"/>
              </a:spcBef>
            </a:pPr>
            <a:r>
              <a:rPr lang="cs-CZ" sz="3200" dirty="0">
                <a:solidFill>
                  <a:schemeClr val="accent1"/>
                </a:solidFill>
                <a:latin typeface="+mj-lt"/>
                <a:ea typeface="+mj-ea"/>
                <a:cs typeface="+mj-cs"/>
              </a:rPr>
              <a:t>Publikování výsledků</a:t>
            </a:r>
            <a:endParaRPr lang="cs-CZ" altLang="cs-CZ" sz="3200" dirty="0">
              <a:solidFill>
                <a:schemeClr val="accent1"/>
              </a:solidFill>
              <a:latin typeface="+mj-lt"/>
              <a:ea typeface="+mj-ea"/>
              <a:cs typeface="+mj-cs"/>
            </a:endParaRPr>
          </a:p>
        </p:txBody>
      </p:sp>
      <p:sp>
        <p:nvSpPr>
          <p:cNvPr id="8" name="Obdélník 7"/>
          <p:cNvSpPr/>
          <p:nvPr/>
        </p:nvSpPr>
        <p:spPr>
          <a:xfrm>
            <a:off x="4576933" y="109518"/>
            <a:ext cx="3595468" cy="446276"/>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cs-CZ" sz="2300" b="1" dirty="0">
                <a:ln w="50800"/>
                <a:solidFill>
                  <a:schemeClr val="bg1">
                    <a:shade val="50000"/>
                  </a:schemeClr>
                </a:solidFill>
              </a:rPr>
              <a:t>3. Druh publikace</a:t>
            </a:r>
          </a:p>
        </p:txBody>
      </p:sp>
    </p:spTree>
    <p:extLst>
      <p:ext uri="{BB962C8B-B14F-4D97-AF65-F5344CB8AC3E}">
        <p14:creationId xmlns:p14="http://schemas.microsoft.com/office/powerpoint/2010/main" val="16533516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4572000" y="2348880"/>
            <a:ext cx="3664496" cy="2448272"/>
          </a:xfrm>
        </p:spPr>
        <p:txBody>
          <a:bodyPr>
            <a:normAutofit fontScale="90000"/>
          </a:bodyPr>
          <a:lstStyle/>
          <a:p>
            <a:r>
              <a:rPr lang="cs-CZ" altLang="cs-CZ" sz="4000" dirty="0"/>
              <a:t>Přehledový vědecký článek - </a:t>
            </a:r>
            <a:r>
              <a:rPr lang="cs-CZ" altLang="cs-CZ" sz="4000" dirty="0" err="1"/>
              <a:t>Review</a:t>
            </a:r>
            <a:r>
              <a:rPr lang="cs-CZ" altLang="cs-CZ" sz="4000" dirty="0"/>
              <a:t> </a:t>
            </a:r>
          </a:p>
        </p:txBody>
      </p:sp>
    </p:spTree>
    <p:extLst>
      <p:ext uri="{BB962C8B-B14F-4D97-AF65-F5344CB8AC3E}">
        <p14:creationId xmlns:p14="http://schemas.microsoft.com/office/powerpoint/2010/main" val="12832563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type="body" idx="1"/>
          </p:nvPr>
        </p:nvSpPr>
        <p:spPr>
          <a:xfrm>
            <a:off x="468313" y="1412875"/>
            <a:ext cx="7921625" cy="3887788"/>
          </a:xfrm>
        </p:spPr>
        <p:txBody>
          <a:bodyPr/>
          <a:lstStyle/>
          <a:p>
            <a:r>
              <a:rPr lang="cs-CZ" altLang="cs-CZ"/>
              <a:t>přehledový článek věnovaný určitému tématu – current concepts review</a:t>
            </a:r>
          </a:p>
          <a:p>
            <a:r>
              <a:rPr lang="cs-CZ" altLang="cs-CZ"/>
              <a:t>jedna klinická otázka a publikace z primárně rozdílnými informacemi (kritické třízení poznatků)</a:t>
            </a:r>
          </a:p>
          <a:p>
            <a:r>
              <a:rPr lang="cs-CZ" altLang="cs-CZ"/>
              <a:t>produkt syntézy dostupných vědeckých poznatků (shrnutí)</a:t>
            </a:r>
          </a:p>
        </p:txBody>
      </p:sp>
      <p:sp>
        <p:nvSpPr>
          <p:cNvPr id="6" name="Obdélník 5"/>
          <p:cNvSpPr/>
          <p:nvPr/>
        </p:nvSpPr>
        <p:spPr>
          <a:xfrm>
            <a:off x="472477" y="589008"/>
            <a:ext cx="8208912" cy="523220"/>
          </a:xfrm>
          <a:prstGeom prst="rect">
            <a:avLst/>
          </a:prstGeom>
        </p:spPr>
        <p:txBody>
          <a:bodyPr vert="horz" lIns="91440" tIns="45720" rIns="91440" bIns="45720" rtlCol="0" anchor="b">
            <a:noAutofit/>
          </a:bodyPr>
          <a:lstStyle/>
          <a:p>
            <a:pPr>
              <a:spcBef>
                <a:spcPct val="0"/>
              </a:spcBef>
            </a:pPr>
            <a:r>
              <a:rPr lang="cs-CZ" sz="3200" dirty="0">
                <a:solidFill>
                  <a:schemeClr val="accent1"/>
                </a:solidFill>
                <a:latin typeface="+mj-lt"/>
                <a:ea typeface="+mj-ea"/>
                <a:cs typeface="+mj-cs"/>
              </a:rPr>
              <a:t>Publikování výsledků</a:t>
            </a:r>
            <a:endParaRPr lang="cs-CZ" altLang="cs-CZ" sz="3200" dirty="0">
              <a:solidFill>
                <a:schemeClr val="accent1"/>
              </a:solidFill>
              <a:latin typeface="+mj-lt"/>
              <a:ea typeface="+mj-ea"/>
              <a:cs typeface="+mj-cs"/>
            </a:endParaRPr>
          </a:p>
        </p:txBody>
      </p:sp>
      <p:sp>
        <p:nvSpPr>
          <p:cNvPr id="7" name="Obdélník 6"/>
          <p:cNvSpPr/>
          <p:nvPr/>
        </p:nvSpPr>
        <p:spPr>
          <a:xfrm>
            <a:off x="4644008" y="147990"/>
            <a:ext cx="3595468" cy="446276"/>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cs-CZ" sz="2300" b="1" dirty="0">
                <a:ln w="50800"/>
                <a:solidFill>
                  <a:schemeClr val="bg1">
                    <a:shade val="50000"/>
                  </a:schemeClr>
                </a:solidFill>
              </a:rPr>
              <a:t>Druhy </a:t>
            </a:r>
            <a:r>
              <a:rPr lang="cs-CZ" sz="2300" b="1" dirty="0" err="1">
                <a:ln w="50800"/>
                <a:solidFill>
                  <a:schemeClr val="bg1">
                    <a:shade val="50000"/>
                  </a:schemeClr>
                </a:solidFill>
              </a:rPr>
              <a:t>review</a:t>
            </a:r>
            <a:endParaRPr lang="cs-CZ" sz="2300" b="1" dirty="0">
              <a:ln w="50800"/>
              <a:solidFill>
                <a:schemeClr val="bg1">
                  <a:shade val="50000"/>
                </a:schemeClr>
              </a:solidFill>
            </a:endParaRPr>
          </a:p>
        </p:txBody>
      </p:sp>
      <p:sp>
        <p:nvSpPr>
          <p:cNvPr id="8" name="Zaoblený obdélníkový popisek 7"/>
          <p:cNvSpPr/>
          <p:nvPr/>
        </p:nvSpPr>
        <p:spPr>
          <a:xfrm>
            <a:off x="1547664" y="4005064"/>
            <a:ext cx="4608512" cy="993075"/>
          </a:xfrm>
          <a:prstGeom prst="wedgeRoundRectCallout">
            <a:avLst>
              <a:gd name="adj1" fmla="val 37509"/>
              <a:gd name="adj2" fmla="val -105521"/>
              <a:gd name="adj3" fmla="val 16667"/>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r>
              <a:rPr lang="cs-CZ" altLang="cs-CZ" b="1" dirty="0">
                <a:solidFill>
                  <a:schemeClr val="tx1">
                    <a:lumMod val="85000"/>
                    <a:lumOff val="15000"/>
                  </a:schemeClr>
                </a:solidFill>
                <a:effectLst>
                  <a:outerShdw blurRad="38100" dist="38100" dir="2700000" algn="tl">
                    <a:srgbClr val="000000">
                      <a:alpha val="43137"/>
                    </a:srgbClr>
                  </a:outerShdw>
                </a:effectLst>
              </a:rPr>
              <a:t>Význam: </a:t>
            </a:r>
            <a:r>
              <a:rPr lang="cs-CZ" altLang="cs-CZ" dirty="0">
                <a:solidFill>
                  <a:schemeClr val="tx1">
                    <a:lumMod val="85000"/>
                    <a:lumOff val="15000"/>
                  </a:schemeClr>
                </a:solidFill>
              </a:rPr>
              <a:t>edukační</a:t>
            </a:r>
          </a:p>
          <a:p>
            <a:r>
              <a:rPr lang="cs-CZ" altLang="cs-CZ" dirty="0">
                <a:solidFill>
                  <a:schemeClr val="tx1">
                    <a:lumMod val="85000"/>
                    <a:lumOff val="15000"/>
                  </a:schemeClr>
                </a:solidFill>
              </a:rPr>
              <a:t>	  argumentační</a:t>
            </a:r>
          </a:p>
          <a:p>
            <a:r>
              <a:rPr lang="cs-CZ" altLang="cs-CZ" dirty="0">
                <a:solidFill>
                  <a:schemeClr val="tx1">
                    <a:lumMod val="85000"/>
                    <a:lumOff val="15000"/>
                  </a:schemeClr>
                </a:solidFill>
              </a:rPr>
              <a:t>	  orientační</a:t>
            </a:r>
          </a:p>
        </p:txBody>
      </p:sp>
    </p:spTree>
    <p:extLst>
      <p:ext uri="{BB962C8B-B14F-4D97-AF65-F5344CB8AC3E}">
        <p14:creationId xmlns:p14="http://schemas.microsoft.com/office/powerpoint/2010/main" val="916058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Effect transition="in" filter="checkerboard(across)">
                                      <p:cBhvr>
                                        <p:cTn id="7" dur="500"/>
                                        <p:tgtEl>
                                          <p:spTgt spid="49155">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9155">
                                            <p:txEl>
                                              <p:pRg st="1" end="1"/>
                                            </p:txEl>
                                          </p:spTgt>
                                        </p:tgtEl>
                                        <p:attrNameLst>
                                          <p:attrName>style.visibility</p:attrName>
                                        </p:attrNameLst>
                                      </p:cBhvr>
                                      <p:to>
                                        <p:strVal val="visible"/>
                                      </p:to>
                                    </p:set>
                                    <p:animEffect transition="in" filter="checkerboard(across)">
                                      <p:cBhvr>
                                        <p:cTn id="10" dur="500"/>
                                        <p:tgtEl>
                                          <p:spTgt spid="49155">
                                            <p:txEl>
                                              <p:pRg st="1" end="1"/>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49155">
                                            <p:txEl>
                                              <p:pRg st="2" end="2"/>
                                            </p:txEl>
                                          </p:spTgt>
                                        </p:tgtEl>
                                        <p:attrNameLst>
                                          <p:attrName>style.visibility</p:attrName>
                                        </p:attrNameLst>
                                      </p:cBhvr>
                                      <p:to>
                                        <p:strVal val="visible"/>
                                      </p:to>
                                    </p:set>
                                    <p:animEffect transition="in" filter="checkerboard(across)">
                                      <p:cBhvr>
                                        <p:cTn id="13" dur="500"/>
                                        <p:tgtEl>
                                          <p:spTgt spid="491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644008" y="116632"/>
            <a:ext cx="4859759" cy="446276"/>
          </a:xfr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cs-CZ" altLang="cs-CZ" sz="2300" b="1" dirty="0">
                <a:ln w="50800"/>
                <a:solidFill>
                  <a:schemeClr val="bg1">
                    <a:shade val="50000"/>
                  </a:schemeClr>
                </a:solidFill>
                <a:latin typeface="+mn-lt"/>
                <a:ea typeface="+mn-ea"/>
                <a:cs typeface="+mn-cs"/>
              </a:rPr>
              <a:t>Druhy </a:t>
            </a:r>
            <a:r>
              <a:rPr lang="cs-CZ" altLang="cs-CZ" sz="2300" b="1" dirty="0" err="1">
                <a:ln w="50800"/>
                <a:solidFill>
                  <a:schemeClr val="bg1">
                    <a:shade val="50000"/>
                  </a:schemeClr>
                </a:solidFill>
                <a:latin typeface="+mn-lt"/>
                <a:ea typeface="+mn-ea"/>
                <a:cs typeface="+mn-cs"/>
              </a:rPr>
              <a:t>review</a:t>
            </a:r>
            <a:r>
              <a:rPr lang="cs-CZ" altLang="cs-CZ" sz="2300" b="1" dirty="0">
                <a:ln w="50800"/>
                <a:solidFill>
                  <a:schemeClr val="bg1">
                    <a:shade val="50000"/>
                  </a:schemeClr>
                </a:solidFill>
                <a:latin typeface="+mn-lt"/>
                <a:ea typeface="+mn-ea"/>
                <a:cs typeface="+mn-cs"/>
              </a:rPr>
              <a:t> </a:t>
            </a:r>
          </a:p>
        </p:txBody>
      </p:sp>
      <p:sp>
        <p:nvSpPr>
          <p:cNvPr id="53251" name="Rectangle 3"/>
          <p:cNvSpPr>
            <a:spLocks noGrp="1" noChangeArrowheads="1"/>
          </p:cNvSpPr>
          <p:nvPr>
            <p:ph type="body" idx="1"/>
          </p:nvPr>
        </p:nvSpPr>
        <p:spPr>
          <a:xfrm>
            <a:off x="395288" y="692696"/>
            <a:ext cx="4032695" cy="4607967"/>
          </a:xfrm>
        </p:spPr>
        <p:txBody>
          <a:bodyPr>
            <a:normAutofit fontScale="92500" lnSpcReduction="20000"/>
          </a:bodyPr>
          <a:lstStyle/>
          <a:p>
            <a:pPr marL="68580" indent="0">
              <a:buNone/>
            </a:pPr>
            <a:r>
              <a:rPr lang="cs-CZ" altLang="cs-CZ" sz="2600" b="1" dirty="0">
                <a:effectLst>
                  <a:outerShdw blurRad="38100" dist="38100" dir="2700000" algn="tl">
                    <a:srgbClr val="000000">
                      <a:alpha val="43137"/>
                    </a:srgbClr>
                  </a:outerShdw>
                </a:effectLst>
              </a:rPr>
              <a:t>Klasické </a:t>
            </a:r>
            <a:r>
              <a:rPr lang="cs-CZ" altLang="cs-CZ" sz="2600" b="1" dirty="0" err="1">
                <a:effectLst>
                  <a:outerShdw blurRad="38100" dist="38100" dir="2700000" algn="tl">
                    <a:srgbClr val="000000">
                      <a:alpha val="43137"/>
                    </a:srgbClr>
                  </a:outerShdw>
                </a:effectLst>
              </a:rPr>
              <a:t>review</a:t>
            </a:r>
            <a:endParaRPr lang="cs-CZ" altLang="cs-CZ" sz="2600" b="1" dirty="0">
              <a:effectLst>
                <a:outerShdw blurRad="38100" dist="38100" dir="2700000" algn="tl">
                  <a:srgbClr val="000000">
                    <a:alpha val="43137"/>
                  </a:srgbClr>
                </a:outerShdw>
              </a:effectLst>
            </a:endParaRPr>
          </a:p>
          <a:p>
            <a:r>
              <a:rPr lang="cs-CZ" altLang="cs-CZ" dirty="0">
                <a:solidFill>
                  <a:schemeClr val="tx1">
                    <a:lumMod val="85000"/>
                    <a:lumOff val="15000"/>
                  </a:schemeClr>
                </a:solidFill>
              </a:rPr>
              <a:t>sběr vhodných zdrojů informací</a:t>
            </a:r>
          </a:p>
          <a:p>
            <a:r>
              <a:rPr lang="cs-CZ" altLang="cs-CZ" dirty="0">
                <a:solidFill>
                  <a:schemeClr val="tx1">
                    <a:lumMod val="85000"/>
                    <a:lumOff val="15000"/>
                  </a:schemeClr>
                </a:solidFill>
              </a:rPr>
              <a:t>poutavý název </a:t>
            </a:r>
          </a:p>
          <a:p>
            <a:r>
              <a:rPr lang="cs-CZ" altLang="cs-CZ" dirty="0">
                <a:solidFill>
                  <a:schemeClr val="tx1">
                    <a:lumMod val="85000"/>
                    <a:lumOff val="15000"/>
                  </a:schemeClr>
                </a:solidFill>
              </a:rPr>
              <a:t>úvod motivuje, je zřetelné že autor je zasvěcený a informovaný o dané problematice </a:t>
            </a:r>
          </a:p>
          <a:p>
            <a:r>
              <a:rPr lang="cs-CZ" altLang="cs-CZ" dirty="0">
                <a:solidFill>
                  <a:schemeClr val="tx1">
                    <a:lumMod val="85000"/>
                    <a:lumOff val="15000"/>
                  </a:schemeClr>
                </a:solidFill>
              </a:rPr>
              <a:t>kritéria výběru zdrojových informací</a:t>
            </a:r>
          </a:p>
          <a:p>
            <a:r>
              <a:rPr lang="cs-CZ" altLang="cs-CZ" dirty="0">
                <a:solidFill>
                  <a:schemeClr val="tx1">
                    <a:lumMod val="85000"/>
                    <a:lumOff val="15000"/>
                  </a:schemeClr>
                </a:solidFill>
              </a:rPr>
              <a:t>vhodné členění hlavní části</a:t>
            </a:r>
          </a:p>
          <a:p>
            <a:r>
              <a:rPr lang="cs-CZ" altLang="cs-CZ" dirty="0">
                <a:solidFill>
                  <a:schemeClr val="tx1">
                    <a:lumMod val="85000"/>
                    <a:lumOff val="15000"/>
                  </a:schemeClr>
                </a:solidFill>
              </a:rPr>
              <a:t>jasně a výstižně formulované závěry</a:t>
            </a:r>
          </a:p>
        </p:txBody>
      </p:sp>
      <p:sp>
        <p:nvSpPr>
          <p:cNvPr id="5" name="Zaoblený obdélníkový popisek 4"/>
          <p:cNvSpPr/>
          <p:nvPr/>
        </p:nvSpPr>
        <p:spPr>
          <a:xfrm>
            <a:off x="539552" y="5445224"/>
            <a:ext cx="3888432" cy="993075"/>
          </a:xfrm>
          <a:prstGeom prst="wedgeRoundRectCallout">
            <a:avLst>
              <a:gd name="adj1" fmla="val 1466"/>
              <a:gd name="adj2" fmla="val -107887"/>
              <a:gd name="adj3" fmla="val 16667"/>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spcBef>
                <a:spcPct val="20000"/>
              </a:spcBef>
            </a:pPr>
            <a:r>
              <a:rPr lang="cs-CZ" altLang="cs-CZ" sz="2400" dirty="0">
                <a:solidFill>
                  <a:schemeClr val="tx1">
                    <a:lumMod val="85000"/>
                    <a:lumOff val="15000"/>
                  </a:schemeClr>
                </a:solidFill>
              </a:rPr>
              <a:t>Subjektivní</a:t>
            </a:r>
            <a:r>
              <a:rPr lang="cs-CZ" altLang="cs-CZ" sz="3600" dirty="0">
                <a:solidFill>
                  <a:schemeClr val="tx1">
                    <a:lumMod val="85000"/>
                    <a:lumOff val="15000"/>
                  </a:schemeClr>
                </a:solidFill>
              </a:rPr>
              <a:t>, </a:t>
            </a:r>
            <a:r>
              <a:rPr lang="cs-CZ" altLang="cs-CZ" sz="2400" dirty="0">
                <a:solidFill>
                  <a:schemeClr val="tx1">
                    <a:lumMod val="85000"/>
                    <a:lumOff val="15000"/>
                  </a:schemeClr>
                </a:solidFill>
              </a:rPr>
              <a:t>nekvantitativní</a:t>
            </a:r>
          </a:p>
        </p:txBody>
      </p:sp>
      <p:sp>
        <p:nvSpPr>
          <p:cNvPr id="6" name="Zaoblený obdélníkový popisek 5"/>
          <p:cNvSpPr/>
          <p:nvPr/>
        </p:nvSpPr>
        <p:spPr>
          <a:xfrm>
            <a:off x="4644008" y="5445225"/>
            <a:ext cx="3960440" cy="993074"/>
          </a:xfrm>
          <a:prstGeom prst="wedgeRoundRectCallout">
            <a:avLst>
              <a:gd name="adj1" fmla="val -3665"/>
              <a:gd name="adj2" fmla="val -115395"/>
              <a:gd name="adj3" fmla="val 16667"/>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spcBef>
                <a:spcPct val="20000"/>
              </a:spcBef>
            </a:pPr>
            <a:r>
              <a:rPr lang="cs-CZ" altLang="cs-CZ" sz="2400" dirty="0">
                <a:solidFill>
                  <a:schemeClr val="tx1">
                    <a:lumMod val="85000"/>
                    <a:lumOff val="15000"/>
                  </a:schemeClr>
                </a:solidFill>
              </a:rPr>
              <a:t>Objektivní, kvantitativní</a:t>
            </a:r>
          </a:p>
        </p:txBody>
      </p:sp>
      <p:sp>
        <p:nvSpPr>
          <p:cNvPr id="7" name="Rectangle 3"/>
          <p:cNvSpPr txBox="1">
            <a:spLocks noChangeArrowheads="1"/>
          </p:cNvSpPr>
          <p:nvPr/>
        </p:nvSpPr>
        <p:spPr>
          <a:xfrm>
            <a:off x="4283968" y="692696"/>
            <a:ext cx="4392488" cy="4392488"/>
          </a:xfrm>
          <a:prstGeom prst="rect">
            <a:avLst/>
          </a:prstGeom>
        </p:spPr>
        <p:txBody>
          <a:bodyPr vert="horz" lIns="91440" tIns="45720" rIns="91440" bIns="45720" rtlCol="0">
            <a:normAutofit fontScale="85000" lnSpcReduction="1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buNone/>
            </a:pPr>
            <a:r>
              <a:rPr lang="cs-CZ" altLang="cs-CZ" sz="2800" b="1" dirty="0">
                <a:effectLst>
                  <a:outerShdw blurRad="38100" dist="38100" dir="2700000" algn="tl">
                    <a:srgbClr val="000000">
                      <a:alpha val="43137"/>
                    </a:srgbClr>
                  </a:outerShdw>
                </a:effectLst>
              </a:rPr>
              <a:t>Systematické </a:t>
            </a:r>
            <a:r>
              <a:rPr lang="cs-CZ" altLang="cs-CZ" sz="2800" b="1" dirty="0" err="1">
                <a:effectLst>
                  <a:outerShdw blurRad="38100" dist="38100" dir="2700000" algn="tl">
                    <a:srgbClr val="000000">
                      <a:alpha val="43137"/>
                    </a:srgbClr>
                  </a:outerShdw>
                </a:effectLst>
              </a:rPr>
              <a:t>review</a:t>
            </a:r>
            <a:endParaRPr lang="cs-CZ" altLang="cs-CZ" sz="2800" b="1" dirty="0">
              <a:effectLst>
                <a:outerShdw blurRad="38100" dist="38100" dir="2700000" algn="tl">
                  <a:srgbClr val="000000">
                    <a:alpha val="43137"/>
                  </a:srgbClr>
                </a:outerShdw>
              </a:effectLst>
            </a:endParaRPr>
          </a:p>
          <a:p>
            <a:r>
              <a:rPr lang="cs-CZ" altLang="cs-CZ" dirty="0"/>
              <a:t>přesná formulace problému</a:t>
            </a:r>
          </a:p>
          <a:p>
            <a:r>
              <a:rPr lang="cs-CZ" altLang="cs-CZ" dirty="0"/>
              <a:t>vyhledání dostupných zdrojů</a:t>
            </a:r>
          </a:p>
          <a:p>
            <a:r>
              <a:rPr lang="cs-CZ" altLang="cs-CZ" b="1" dirty="0">
                <a:effectLst>
                  <a:outerShdw blurRad="38100" dist="38100" dir="2700000" algn="tl">
                    <a:srgbClr val="000000">
                      <a:alpha val="43137"/>
                    </a:srgbClr>
                  </a:outerShdw>
                </a:effectLst>
              </a:rPr>
              <a:t>stanovení kritérií pro zařazení zdroje </a:t>
            </a:r>
          </a:p>
          <a:p>
            <a:r>
              <a:rPr lang="cs-CZ" altLang="cs-CZ" b="1" dirty="0">
                <a:effectLst>
                  <a:outerShdw blurRad="38100" dist="38100" dir="2700000" algn="tl">
                    <a:srgbClr val="000000">
                      <a:alpha val="43137"/>
                    </a:srgbClr>
                  </a:outerShdw>
                </a:effectLst>
              </a:rPr>
              <a:t>třízení zdrojů – dva nezávislí recenzenti</a:t>
            </a:r>
          </a:p>
          <a:p>
            <a:r>
              <a:rPr lang="cs-CZ" altLang="cs-CZ" b="1" dirty="0">
                <a:effectLst>
                  <a:outerShdw blurRad="38100" dist="38100" dir="2700000" algn="tl">
                    <a:srgbClr val="000000">
                      <a:alpha val="43137"/>
                    </a:srgbClr>
                  </a:outerShdw>
                </a:effectLst>
              </a:rPr>
              <a:t>hodnocení zdrojů dle váhy důkazů</a:t>
            </a:r>
          </a:p>
          <a:p>
            <a:r>
              <a:rPr lang="cs-CZ" altLang="cs-CZ" dirty="0"/>
              <a:t>hledání souvislostí ve výsledné množině poznatků</a:t>
            </a:r>
          </a:p>
          <a:p>
            <a:r>
              <a:rPr lang="cs-CZ" altLang="cs-CZ" b="1" dirty="0">
                <a:effectLst>
                  <a:outerShdw blurRad="38100" dist="38100" dir="2700000" algn="tl">
                    <a:srgbClr val="000000">
                      <a:alpha val="43137"/>
                    </a:srgbClr>
                  </a:outerShdw>
                </a:effectLst>
              </a:rPr>
              <a:t>použitím statických metod při tvorbě vzniká meta-analýza</a:t>
            </a:r>
          </a:p>
          <a:p>
            <a:endParaRPr lang="cs-CZ" altLang="cs-CZ" dirty="0"/>
          </a:p>
          <a:p>
            <a:endParaRPr lang="cs-CZ" altLang="cs-CZ" dirty="0"/>
          </a:p>
        </p:txBody>
      </p:sp>
    </p:spTree>
    <p:extLst>
      <p:ext uri="{BB962C8B-B14F-4D97-AF65-F5344CB8AC3E}">
        <p14:creationId xmlns:p14="http://schemas.microsoft.com/office/powerpoint/2010/main" val="4106144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Effect transition="in" filter="checkerboard(across)">
                                      <p:cBhvr>
                                        <p:cTn id="7" dur="500"/>
                                        <p:tgtEl>
                                          <p:spTgt spid="532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3251">
                                            <p:txEl>
                                              <p:pRg st="1" end="1"/>
                                            </p:txEl>
                                          </p:spTgt>
                                        </p:tgtEl>
                                        <p:attrNameLst>
                                          <p:attrName>style.visibility</p:attrName>
                                        </p:attrNameLst>
                                      </p:cBhvr>
                                      <p:to>
                                        <p:strVal val="visible"/>
                                      </p:to>
                                    </p:set>
                                    <p:animEffect transition="in" filter="checkerboard(across)">
                                      <p:cBhvr>
                                        <p:cTn id="12" dur="500"/>
                                        <p:tgtEl>
                                          <p:spTgt spid="532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3251">
                                            <p:txEl>
                                              <p:pRg st="2" end="2"/>
                                            </p:txEl>
                                          </p:spTgt>
                                        </p:tgtEl>
                                        <p:attrNameLst>
                                          <p:attrName>style.visibility</p:attrName>
                                        </p:attrNameLst>
                                      </p:cBhvr>
                                      <p:to>
                                        <p:strVal val="visible"/>
                                      </p:to>
                                    </p:set>
                                    <p:animEffect transition="in" filter="checkerboard(across)">
                                      <p:cBhvr>
                                        <p:cTn id="17" dur="500"/>
                                        <p:tgtEl>
                                          <p:spTgt spid="5325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53251">
                                            <p:txEl>
                                              <p:pRg st="3" end="3"/>
                                            </p:txEl>
                                          </p:spTgt>
                                        </p:tgtEl>
                                        <p:attrNameLst>
                                          <p:attrName>style.visibility</p:attrName>
                                        </p:attrNameLst>
                                      </p:cBhvr>
                                      <p:to>
                                        <p:strVal val="visible"/>
                                      </p:to>
                                    </p:set>
                                    <p:animEffect transition="in" filter="checkerboard(across)">
                                      <p:cBhvr>
                                        <p:cTn id="22" dur="500"/>
                                        <p:tgtEl>
                                          <p:spTgt spid="5325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53251">
                                            <p:txEl>
                                              <p:pRg st="4" end="4"/>
                                            </p:txEl>
                                          </p:spTgt>
                                        </p:tgtEl>
                                        <p:attrNameLst>
                                          <p:attrName>style.visibility</p:attrName>
                                        </p:attrNameLst>
                                      </p:cBhvr>
                                      <p:to>
                                        <p:strVal val="visible"/>
                                      </p:to>
                                    </p:set>
                                    <p:animEffect transition="in" filter="checkerboard(across)">
                                      <p:cBhvr>
                                        <p:cTn id="27" dur="500"/>
                                        <p:tgtEl>
                                          <p:spTgt spid="5325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53251">
                                            <p:txEl>
                                              <p:pRg st="5" end="5"/>
                                            </p:txEl>
                                          </p:spTgt>
                                        </p:tgtEl>
                                        <p:attrNameLst>
                                          <p:attrName>style.visibility</p:attrName>
                                        </p:attrNameLst>
                                      </p:cBhvr>
                                      <p:to>
                                        <p:strVal val="visible"/>
                                      </p:to>
                                    </p:set>
                                    <p:animEffect transition="in" filter="checkerboard(across)">
                                      <p:cBhvr>
                                        <p:cTn id="32" dur="500"/>
                                        <p:tgtEl>
                                          <p:spTgt spid="53251">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53251">
                                            <p:txEl>
                                              <p:pRg st="6" end="6"/>
                                            </p:txEl>
                                          </p:spTgt>
                                        </p:tgtEl>
                                        <p:attrNameLst>
                                          <p:attrName>style.visibility</p:attrName>
                                        </p:attrNameLst>
                                      </p:cBhvr>
                                      <p:to>
                                        <p:strVal val="visible"/>
                                      </p:to>
                                    </p:set>
                                    <p:animEffect transition="in" filter="checkerboard(across)">
                                      <p:cBhvr>
                                        <p:cTn id="37" dur="500"/>
                                        <p:tgtEl>
                                          <p:spTgt spid="5325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7">
                                            <p:txEl>
                                              <p:pRg st="0" end="0"/>
                                            </p:txEl>
                                          </p:spTgt>
                                        </p:tgtEl>
                                        <p:attrNameLst>
                                          <p:attrName>style.visibility</p:attrName>
                                        </p:attrNameLst>
                                      </p:cBhvr>
                                      <p:to>
                                        <p:strVal val="visible"/>
                                      </p:to>
                                    </p:set>
                                    <p:animEffect transition="in" filter="checkerboard(across)">
                                      <p:cBhvr>
                                        <p:cTn id="42" dur="500"/>
                                        <p:tgtEl>
                                          <p:spTgt spid="7">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7">
                                            <p:txEl>
                                              <p:pRg st="1" end="1"/>
                                            </p:txEl>
                                          </p:spTgt>
                                        </p:tgtEl>
                                        <p:attrNameLst>
                                          <p:attrName>style.visibility</p:attrName>
                                        </p:attrNameLst>
                                      </p:cBhvr>
                                      <p:to>
                                        <p:strVal val="visible"/>
                                      </p:to>
                                    </p:set>
                                    <p:animEffect transition="in" filter="checkerboard(across)">
                                      <p:cBhvr>
                                        <p:cTn id="47" dur="500"/>
                                        <p:tgtEl>
                                          <p:spTgt spid="7">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7">
                                            <p:txEl>
                                              <p:pRg st="2" end="2"/>
                                            </p:txEl>
                                          </p:spTgt>
                                        </p:tgtEl>
                                        <p:attrNameLst>
                                          <p:attrName>style.visibility</p:attrName>
                                        </p:attrNameLst>
                                      </p:cBhvr>
                                      <p:to>
                                        <p:strVal val="visible"/>
                                      </p:to>
                                    </p:set>
                                    <p:animEffect transition="in" filter="checkerboard(across)">
                                      <p:cBhvr>
                                        <p:cTn id="52" dur="500"/>
                                        <p:tgtEl>
                                          <p:spTgt spid="7">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7">
                                            <p:txEl>
                                              <p:pRg st="3" end="3"/>
                                            </p:txEl>
                                          </p:spTgt>
                                        </p:tgtEl>
                                        <p:attrNameLst>
                                          <p:attrName>style.visibility</p:attrName>
                                        </p:attrNameLst>
                                      </p:cBhvr>
                                      <p:to>
                                        <p:strVal val="visible"/>
                                      </p:to>
                                    </p:set>
                                    <p:animEffect transition="in" filter="checkerboard(across)">
                                      <p:cBhvr>
                                        <p:cTn id="57" dur="500"/>
                                        <p:tgtEl>
                                          <p:spTgt spid="7">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grpId="0" nodeType="clickEffect">
                                  <p:stCondLst>
                                    <p:cond delay="0"/>
                                  </p:stCondLst>
                                  <p:childTnLst>
                                    <p:set>
                                      <p:cBhvr>
                                        <p:cTn id="61" dur="1" fill="hold">
                                          <p:stCondLst>
                                            <p:cond delay="0"/>
                                          </p:stCondLst>
                                        </p:cTn>
                                        <p:tgtEl>
                                          <p:spTgt spid="7">
                                            <p:txEl>
                                              <p:pRg st="4" end="4"/>
                                            </p:txEl>
                                          </p:spTgt>
                                        </p:tgtEl>
                                        <p:attrNameLst>
                                          <p:attrName>style.visibility</p:attrName>
                                        </p:attrNameLst>
                                      </p:cBhvr>
                                      <p:to>
                                        <p:strVal val="visible"/>
                                      </p:to>
                                    </p:set>
                                    <p:animEffect transition="in" filter="checkerboard(across)">
                                      <p:cBhvr>
                                        <p:cTn id="62" dur="500"/>
                                        <p:tgtEl>
                                          <p:spTgt spid="7">
                                            <p:txEl>
                                              <p:pRg st="4" end="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5" presetClass="entr" presetSubtype="10" fill="hold" grpId="0" nodeType="clickEffect">
                                  <p:stCondLst>
                                    <p:cond delay="0"/>
                                  </p:stCondLst>
                                  <p:childTnLst>
                                    <p:set>
                                      <p:cBhvr>
                                        <p:cTn id="66" dur="1" fill="hold">
                                          <p:stCondLst>
                                            <p:cond delay="0"/>
                                          </p:stCondLst>
                                        </p:cTn>
                                        <p:tgtEl>
                                          <p:spTgt spid="7">
                                            <p:txEl>
                                              <p:pRg st="5" end="5"/>
                                            </p:txEl>
                                          </p:spTgt>
                                        </p:tgtEl>
                                        <p:attrNameLst>
                                          <p:attrName>style.visibility</p:attrName>
                                        </p:attrNameLst>
                                      </p:cBhvr>
                                      <p:to>
                                        <p:strVal val="visible"/>
                                      </p:to>
                                    </p:set>
                                    <p:animEffect transition="in" filter="checkerboard(across)">
                                      <p:cBhvr>
                                        <p:cTn id="67" dur="500"/>
                                        <p:tgtEl>
                                          <p:spTgt spid="7">
                                            <p:txEl>
                                              <p:pRg st="5" end="5"/>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5" presetClass="entr" presetSubtype="10" fill="hold" grpId="0" nodeType="clickEffect">
                                  <p:stCondLst>
                                    <p:cond delay="0"/>
                                  </p:stCondLst>
                                  <p:childTnLst>
                                    <p:set>
                                      <p:cBhvr>
                                        <p:cTn id="71" dur="1" fill="hold">
                                          <p:stCondLst>
                                            <p:cond delay="0"/>
                                          </p:stCondLst>
                                        </p:cTn>
                                        <p:tgtEl>
                                          <p:spTgt spid="7">
                                            <p:txEl>
                                              <p:pRg st="6" end="6"/>
                                            </p:txEl>
                                          </p:spTgt>
                                        </p:tgtEl>
                                        <p:attrNameLst>
                                          <p:attrName>style.visibility</p:attrName>
                                        </p:attrNameLst>
                                      </p:cBhvr>
                                      <p:to>
                                        <p:strVal val="visible"/>
                                      </p:to>
                                    </p:set>
                                    <p:animEffect transition="in" filter="checkerboard(across)">
                                      <p:cBhvr>
                                        <p:cTn id="72" dur="500"/>
                                        <p:tgtEl>
                                          <p:spTgt spid="7">
                                            <p:txEl>
                                              <p:pRg st="6" end="6"/>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 presetClass="entr" presetSubtype="10" fill="hold" grpId="0" nodeType="clickEffect">
                                  <p:stCondLst>
                                    <p:cond delay="0"/>
                                  </p:stCondLst>
                                  <p:childTnLst>
                                    <p:set>
                                      <p:cBhvr>
                                        <p:cTn id="76" dur="1" fill="hold">
                                          <p:stCondLst>
                                            <p:cond delay="0"/>
                                          </p:stCondLst>
                                        </p:cTn>
                                        <p:tgtEl>
                                          <p:spTgt spid="7">
                                            <p:txEl>
                                              <p:pRg st="7" end="7"/>
                                            </p:txEl>
                                          </p:spTgt>
                                        </p:tgtEl>
                                        <p:attrNameLst>
                                          <p:attrName>style.visibility</p:attrName>
                                        </p:attrNameLst>
                                      </p:cBhvr>
                                      <p:to>
                                        <p:strVal val="visible"/>
                                      </p:to>
                                    </p:set>
                                    <p:animEffect transition="in" filter="checkerboard(across)">
                                      <p:cBhvr>
                                        <p:cTn id="77"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P spid="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4572000" y="2348880"/>
            <a:ext cx="3664496" cy="2448272"/>
          </a:xfrm>
        </p:spPr>
        <p:txBody>
          <a:bodyPr>
            <a:normAutofit fontScale="90000"/>
          </a:bodyPr>
          <a:lstStyle/>
          <a:p>
            <a:r>
              <a:rPr lang="cs-CZ" altLang="cs-CZ" sz="4000" dirty="0"/>
              <a:t>Originální – vědecký odborný článek </a:t>
            </a:r>
          </a:p>
        </p:txBody>
      </p:sp>
    </p:spTree>
    <p:extLst>
      <p:ext uri="{BB962C8B-B14F-4D97-AF65-F5344CB8AC3E}">
        <p14:creationId xmlns:p14="http://schemas.microsoft.com/office/powerpoint/2010/main" val="2666220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3"/>
          <p:cNvSpPr>
            <a:spLocks noGrp="1" noChangeArrowheads="1"/>
          </p:cNvSpPr>
          <p:nvPr>
            <p:ph type="body" idx="1"/>
          </p:nvPr>
        </p:nvSpPr>
        <p:spPr>
          <a:xfrm>
            <a:off x="472477" y="1340768"/>
            <a:ext cx="7696200" cy="4896544"/>
          </a:xfrm>
        </p:spPr>
        <p:txBody>
          <a:bodyPr>
            <a:normAutofit lnSpcReduction="10000"/>
          </a:bodyPr>
          <a:lstStyle/>
          <a:p>
            <a:r>
              <a:rPr lang="cs-CZ" altLang="cs-CZ" dirty="0"/>
              <a:t>Schopnost definovat hypotézy</a:t>
            </a:r>
          </a:p>
          <a:p>
            <a:r>
              <a:rPr lang="cs-CZ" altLang="cs-CZ" dirty="0"/>
              <a:t>Přehled v dané problematice</a:t>
            </a:r>
          </a:p>
          <a:p>
            <a:r>
              <a:rPr lang="cs-CZ" altLang="cs-CZ" dirty="0"/>
              <a:t>Volba vhodných metod a techniky výzkumu</a:t>
            </a:r>
          </a:p>
          <a:p>
            <a:r>
              <a:rPr lang="cs-CZ" altLang="cs-CZ" dirty="0"/>
              <a:t>Schopnost vyhodnotit výsledky a vyvodit z nich závěry</a:t>
            </a:r>
          </a:p>
          <a:p>
            <a:r>
              <a:rPr lang="cs-CZ" altLang="cs-CZ" dirty="0"/>
              <a:t>Schopnost samostatného kreativního myšlení a adekvátnost vyjadřování </a:t>
            </a:r>
          </a:p>
          <a:p>
            <a:r>
              <a:rPr lang="cs-CZ" altLang="cs-CZ" dirty="0"/>
              <a:t>Schopnost syntézy</a:t>
            </a:r>
          </a:p>
          <a:p>
            <a:r>
              <a:rPr lang="cs-CZ" altLang="cs-CZ" dirty="0"/>
              <a:t>Schopnost práce s domácí a zahraniční literaturou</a:t>
            </a:r>
          </a:p>
          <a:p>
            <a:r>
              <a:rPr lang="cs-CZ" altLang="cs-CZ" dirty="0"/>
              <a:t>Schopnost dodržet stylistické a gramatické pravidla </a:t>
            </a:r>
          </a:p>
          <a:p>
            <a:pPr marL="68580" indent="0">
              <a:buNone/>
            </a:pPr>
            <a:endParaRPr lang="cs-CZ" altLang="cs-CZ" dirty="0"/>
          </a:p>
        </p:txBody>
      </p:sp>
      <p:sp>
        <p:nvSpPr>
          <p:cNvPr id="4" name="Obdélník 3"/>
          <p:cNvSpPr/>
          <p:nvPr/>
        </p:nvSpPr>
        <p:spPr>
          <a:xfrm>
            <a:off x="472477" y="589008"/>
            <a:ext cx="8208912" cy="523220"/>
          </a:xfrm>
          <a:prstGeom prst="rect">
            <a:avLst/>
          </a:prstGeom>
        </p:spPr>
        <p:txBody>
          <a:bodyPr vert="horz" lIns="91440" tIns="45720" rIns="91440" bIns="45720" rtlCol="0" anchor="b">
            <a:noAutofit/>
          </a:bodyPr>
          <a:lstStyle/>
          <a:p>
            <a:pPr>
              <a:spcBef>
                <a:spcPct val="0"/>
              </a:spcBef>
            </a:pPr>
            <a:r>
              <a:rPr lang="cs-CZ" sz="3200" dirty="0">
                <a:solidFill>
                  <a:schemeClr val="accent1"/>
                </a:solidFill>
                <a:latin typeface="+mj-lt"/>
                <a:ea typeface="+mj-ea"/>
                <a:cs typeface="+mj-cs"/>
              </a:rPr>
              <a:t>Publikování výsledků</a:t>
            </a:r>
            <a:endParaRPr lang="cs-CZ" altLang="cs-CZ" sz="3200" dirty="0">
              <a:solidFill>
                <a:schemeClr val="accent1"/>
              </a:solidFill>
              <a:latin typeface="+mj-lt"/>
              <a:ea typeface="+mj-ea"/>
              <a:cs typeface="+mj-cs"/>
            </a:endParaRPr>
          </a:p>
        </p:txBody>
      </p:sp>
      <p:sp>
        <p:nvSpPr>
          <p:cNvPr id="6" name="Obdélník 5"/>
          <p:cNvSpPr/>
          <p:nvPr/>
        </p:nvSpPr>
        <p:spPr>
          <a:xfrm>
            <a:off x="4644008" y="147990"/>
            <a:ext cx="3595468" cy="446276"/>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cs-CZ" sz="2300" b="1" dirty="0">
                <a:ln w="50800"/>
                <a:solidFill>
                  <a:schemeClr val="bg1">
                    <a:shade val="50000"/>
                  </a:schemeClr>
                </a:solidFill>
              </a:rPr>
              <a:t>Předpoklady tvorby</a:t>
            </a:r>
          </a:p>
        </p:txBody>
      </p:sp>
    </p:spTree>
    <p:extLst>
      <p:ext uri="{BB962C8B-B14F-4D97-AF65-F5344CB8AC3E}">
        <p14:creationId xmlns:p14="http://schemas.microsoft.com/office/powerpoint/2010/main" val="32243299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animEffect transition="in" filter="checkerboard(across)">
                                      <p:cBhvr>
                                        <p:cTn id="7" dur="500"/>
                                        <p:tgtEl>
                                          <p:spTgt spid="655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5539">
                                            <p:txEl>
                                              <p:pRg st="1" end="1"/>
                                            </p:txEl>
                                          </p:spTgt>
                                        </p:tgtEl>
                                        <p:attrNameLst>
                                          <p:attrName>style.visibility</p:attrName>
                                        </p:attrNameLst>
                                      </p:cBhvr>
                                      <p:to>
                                        <p:strVal val="visible"/>
                                      </p:to>
                                    </p:set>
                                    <p:animEffect transition="in" filter="checkerboard(across)">
                                      <p:cBhvr>
                                        <p:cTn id="12" dur="500"/>
                                        <p:tgtEl>
                                          <p:spTgt spid="655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5539">
                                            <p:txEl>
                                              <p:pRg st="2" end="2"/>
                                            </p:txEl>
                                          </p:spTgt>
                                        </p:tgtEl>
                                        <p:attrNameLst>
                                          <p:attrName>style.visibility</p:attrName>
                                        </p:attrNameLst>
                                      </p:cBhvr>
                                      <p:to>
                                        <p:strVal val="visible"/>
                                      </p:to>
                                    </p:set>
                                    <p:animEffect transition="in" filter="checkerboard(across)">
                                      <p:cBhvr>
                                        <p:cTn id="17" dur="500"/>
                                        <p:tgtEl>
                                          <p:spTgt spid="655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65539">
                                            <p:txEl>
                                              <p:pRg st="3" end="3"/>
                                            </p:txEl>
                                          </p:spTgt>
                                        </p:tgtEl>
                                        <p:attrNameLst>
                                          <p:attrName>style.visibility</p:attrName>
                                        </p:attrNameLst>
                                      </p:cBhvr>
                                      <p:to>
                                        <p:strVal val="visible"/>
                                      </p:to>
                                    </p:set>
                                    <p:animEffect transition="in" filter="checkerboard(across)">
                                      <p:cBhvr>
                                        <p:cTn id="22" dur="500"/>
                                        <p:tgtEl>
                                          <p:spTgt spid="655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65539">
                                            <p:txEl>
                                              <p:pRg st="4" end="4"/>
                                            </p:txEl>
                                          </p:spTgt>
                                        </p:tgtEl>
                                        <p:attrNameLst>
                                          <p:attrName>style.visibility</p:attrName>
                                        </p:attrNameLst>
                                      </p:cBhvr>
                                      <p:to>
                                        <p:strVal val="visible"/>
                                      </p:to>
                                    </p:set>
                                    <p:animEffect transition="in" filter="checkerboard(across)">
                                      <p:cBhvr>
                                        <p:cTn id="27" dur="500"/>
                                        <p:tgtEl>
                                          <p:spTgt spid="6553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65539">
                                            <p:txEl>
                                              <p:pRg st="5" end="5"/>
                                            </p:txEl>
                                          </p:spTgt>
                                        </p:tgtEl>
                                        <p:attrNameLst>
                                          <p:attrName>style.visibility</p:attrName>
                                        </p:attrNameLst>
                                      </p:cBhvr>
                                      <p:to>
                                        <p:strVal val="visible"/>
                                      </p:to>
                                    </p:set>
                                    <p:animEffect transition="in" filter="checkerboard(across)">
                                      <p:cBhvr>
                                        <p:cTn id="32" dur="500"/>
                                        <p:tgtEl>
                                          <p:spTgt spid="6553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65539">
                                            <p:txEl>
                                              <p:pRg st="6" end="6"/>
                                            </p:txEl>
                                          </p:spTgt>
                                        </p:tgtEl>
                                        <p:attrNameLst>
                                          <p:attrName>style.visibility</p:attrName>
                                        </p:attrNameLst>
                                      </p:cBhvr>
                                      <p:to>
                                        <p:strVal val="visible"/>
                                      </p:to>
                                    </p:set>
                                    <p:animEffect transition="in" filter="checkerboard(across)">
                                      <p:cBhvr>
                                        <p:cTn id="37" dur="500"/>
                                        <p:tgtEl>
                                          <p:spTgt spid="6553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65539">
                                            <p:txEl>
                                              <p:pRg st="7" end="7"/>
                                            </p:txEl>
                                          </p:spTgt>
                                        </p:tgtEl>
                                        <p:attrNameLst>
                                          <p:attrName>style.visibility</p:attrName>
                                        </p:attrNameLst>
                                      </p:cBhvr>
                                      <p:to>
                                        <p:strVal val="visible"/>
                                      </p:to>
                                    </p:set>
                                    <p:animEffect transition="in" filter="checkerboard(across)">
                                      <p:cBhvr>
                                        <p:cTn id="42" dur="500"/>
                                        <p:tgtEl>
                                          <p:spTgt spid="6553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67309036-98C5-40FB-9616-14032E01FAF1}"/>
              </a:ext>
            </a:extLst>
          </p:cNvPr>
          <p:cNvSpPr>
            <a:spLocks noGrp="1"/>
          </p:cNvSpPr>
          <p:nvPr>
            <p:ph idx="1"/>
          </p:nvPr>
        </p:nvSpPr>
        <p:spPr>
          <a:xfrm>
            <a:off x="395536" y="908720"/>
            <a:ext cx="8280920" cy="5544616"/>
          </a:xfrm>
        </p:spPr>
        <p:txBody>
          <a:bodyPr>
            <a:normAutofit/>
          </a:bodyPr>
          <a:lstStyle/>
          <a:p>
            <a:pPr marL="68580" indent="0">
              <a:buNone/>
            </a:pPr>
            <a:r>
              <a:rPr lang="cs-CZ" b="1" dirty="0"/>
              <a:t>Přepis rozhovoru: informátor A </a:t>
            </a:r>
            <a:endParaRPr lang="cs-CZ" dirty="0"/>
          </a:p>
          <a:p>
            <a:pPr marL="68580" indent="0">
              <a:buNone/>
            </a:pPr>
            <a:endParaRPr lang="cs-CZ" b="1" dirty="0"/>
          </a:p>
          <a:p>
            <a:pPr marL="68580" indent="0">
              <a:buNone/>
            </a:pPr>
            <a:r>
              <a:rPr lang="cs-CZ" b="1" dirty="0"/>
              <a:t>Jak má dnes vypadat žena, která je hezká? Která je společností považována za krásnou? </a:t>
            </a:r>
          </a:p>
          <a:p>
            <a:pPr marL="68580" indent="0">
              <a:buNone/>
            </a:pPr>
            <a:endParaRPr lang="cs-CZ" i="1" dirty="0"/>
          </a:p>
          <a:p>
            <a:pPr marL="68580" indent="0">
              <a:buNone/>
            </a:pPr>
            <a:r>
              <a:rPr lang="cs-CZ" i="1" dirty="0"/>
              <a:t>Podle mě je společnost nyní tak zaměřená na ten model krásy tím způsobem, že krásná holka je taková, co nejvíc umělá, co nejvíc blonďatá, má dlouhé vlasy, vlnité, vysoká, 50 kilo… Žádné křivky, hubená. Čím víc je namalovaná, tím je pro muže víc okouzlující. Myslím si, že je to důsledek deformace, kterou mají mladé holky v hlavě, že už se nevidí takové, jak vypadají a nevidí, že jsou hezké.</a:t>
            </a:r>
            <a:endParaRPr lang="cs-CZ" dirty="0"/>
          </a:p>
          <a:p>
            <a:pPr marL="68580" indent="0">
              <a:buNone/>
            </a:pPr>
            <a:endParaRPr lang="cs-CZ" dirty="0"/>
          </a:p>
        </p:txBody>
      </p:sp>
    </p:spTree>
    <p:extLst>
      <p:ext uri="{BB962C8B-B14F-4D97-AF65-F5344CB8AC3E}">
        <p14:creationId xmlns:p14="http://schemas.microsoft.com/office/powerpoint/2010/main" val="41319510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1476375" y="1700213"/>
            <a:ext cx="7667625" cy="5157787"/>
          </a:xfrm>
        </p:spPr>
        <p:txBody>
          <a:bodyPr>
            <a:noAutofit/>
          </a:bodyPr>
          <a:lstStyle/>
          <a:p>
            <a:pPr>
              <a:lnSpc>
                <a:spcPct val="90000"/>
              </a:lnSpc>
              <a:buFontTx/>
              <a:buNone/>
            </a:pPr>
            <a:r>
              <a:rPr lang="cs-CZ" altLang="cs-CZ" sz="3200" dirty="0">
                <a:solidFill>
                  <a:schemeClr val="tx1">
                    <a:lumMod val="85000"/>
                    <a:lumOff val="15000"/>
                  </a:schemeClr>
                </a:solidFill>
              </a:rPr>
              <a:t>	– </a:t>
            </a:r>
            <a:r>
              <a:rPr lang="cs-CZ" altLang="cs-CZ" sz="3200" dirty="0" err="1">
                <a:solidFill>
                  <a:schemeClr val="tx1">
                    <a:lumMod val="85000"/>
                    <a:lumOff val="15000"/>
                  </a:schemeClr>
                </a:solidFill>
              </a:rPr>
              <a:t>Title</a:t>
            </a:r>
            <a:r>
              <a:rPr lang="cs-CZ" altLang="cs-CZ" sz="3200" dirty="0">
                <a:solidFill>
                  <a:schemeClr val="tx1">
                    <a:lumMod val="85000"/>
                    <a:lumOff val="15000"/>
                  </a:schemeClr>
                </a:solidFill>
              </a:rPr>
              <a:t>		 	- Název</a:t>
            </a:r>
          </a:p>
          <a:p>
            <a:pPr>
              <a:lnSpc>
                <a:spcPct val="90000"/>
              </a:lnSpc>
              <a:buFontTx/>
              <a:buNone/>
            </a:pPr>
            <a:r>
              <a:rPr lang="cs-CZ" altLang="cs-CZ" sz="3200" dirty="0">
                <a:solidFill>
                  <a:schemeClr val="tx1">
                    <a:lumMod val="85000"/>
                    <a:lumOff val="15000"/>
                  </a:schemeClr>
                </a:solidFill>
              </a:rPr>
              <a:t>	– </a:t>
            </a:r>
            <a:r>
              <a:rPr lang="cs-CZ" altLang="cs-CZ" sz="3200" dirty="0" err="1">
                <a:solidFill>
                  <a:schemeClr val="tx1">
                    <a:lumMod val="85000"/>
                    <a:lumOff val="15000"/>
                  </a:schemeClr>
                </a:solidFill>
              </a:rPr>
              <a:t>Abstract</a:t>
            </a:r>
            <a:r>
              <a:rPr lang="cs-CZ" altLang="cs-CZ" sz="3200" dirty="0">
                <a:solidFill>
                  <a:schemeClr val="tx1">
                    <a:lumMod val="85000"/>
                    <a:lumOff val="15000"/>
                  </a:schemeClr>
                </a:solidFill>
              </a:rPr>
              <a:t>	 	- Obsah</a:t>
            </a:r>
          </a:p>
          <a:p>
            <a:pPr>
              <a:lnSpc>
                <a:spcPct val="90000"/>
              </a:lnSpc>
              <a:buFontTx/>
              <a:buNone/>
            </a:pPr>
            <a:r>
              <a:rPr lang="cs-CZ" altLang="cs-CZ" sz="3200" dirty="0">
                <a:solidFill>
                  <a:schemeClr val="tx1">
                    <a:lumMod val="85000"/>
                    <a:lumOff val="15000"/>
                  </a:schemeClr>
                </a:solidFill>
              </a:rPr>
              <a:t>	– </a:t>
            </a:r>
            <a:r>
              <a:rPr lang="cs-CZ" altLang="cs-CZ" sz="3200" dirty="0" err="1">
                <a:solidFill>
                  <a:schemeClr val="tx1">
                    <a:lumMod val="85000"/>
                    <a:lumOff val="15000"/>
                  </a:schemeClr>
                </a:solidFill>
              </a:rPr>
              <a:t>Introduction</a:t>
            </a:r>
            <a:r>
              <a:rPr lang="cs-CZ" altLang="cs-CZ" sz="3200" dirty="0">
                <a:solidFill>
                  <a:schemeClr val="tx1">
                    <a:lumMod val="85000"/>
                    <a:lumOff val="15000"/>
                  </a:schemeClr>
                </a:solidFill>
              </a:rPr>
              <a:t>	- Úvod</a:t>
            </a:r>
          </a:p>
          <a:p>
            <a:pPr>
              <a:lnSpc>
                <a:spcPct val="90000"/>
              </a:lnSpc>
              <a:buFontTx/>
              <a:buNone/>
            </a:pPr>
            <a:r>
              <a:rPr lang="cs-CZ" altLang="cs-CZ" sz="3200" dirty="0">
                <a:solidFill>
                  <a:schemeClr val="tx1">
                    <a:lumMod val="85000"/>
                    <a:lumOff val="15000"/>
                  </a:schemeClr>
                </a:solidFill>
              </a:rPr>
              <a:t>	– </a:t>
            </a:r>
            <a:r>
              <a:rPr lang="cs-CZ" altLang="cs-CZ" sz="3200" dirty="0" err="1">
                <a:solidFill>
                  <a:schemeClr val="tx1">
                    <a:lumMod val="85000"/>
                    <a:lumOff val="15000"/>
                  </a:schemeClr>
                </a:solidFill>
              </a:rPr>
              <a:t>Methods</a:t>
            </a:r>
            <a:r>
              <a:rPr lang="cs-CZ" altLang="cs-CZ" sz="3200" dirty="0">
                <a:solidFill>
                  <a:schemeClr val="tx1">
                    <a:lumMod val="85000"/>
                    <a:lumOff val="15000"/>
                  </a:schemeClr>
                </a:solidFill>
              </a:rPr>
              <a:t>	 	- Metodika</a:t>
            </a:r>
          </a:p>
          <a:p>
            <a:pPr>
              <a:lnSpc>
                <a:spcPct val="90000"/>
              </a:lnSpc>
              <a:buFontTx/>
              <a:buNone/>
            </a:pPr>
            <a:r>
              <a:rPr lang="cs-CZ" altLang="cs-CZ" sz="3200" dirty="0">
                <a:solidFill>
                  <a:schemeClr val="tx1">
                    <a:lumMod val="85000"/>
                    <a:lumOff val="15000"/>
                  </a:schemeClr>
                </a:solidFill>
              </a:rPr>
              <a:t>	– </a:t>
            </a:r>
            <a:r>
              <a:rPr lang="cs-CZ" altLang="cs-CZ" sz="3200" dirty="0" err="1">
                <a:solidFill>
                  <a:schemeClr val="tx1">
                    <a:lumMod val="85000"/>
                    <a:lumOff val="15000"/>
                  </a:schemeClr>
                </a:solidFill>
              </a:rPr>
              <a:t>Results</a:t>
            </a:r>
            <a:r>
              <a:rPr lang="cs-CZ" altLang="cs-CZ" sz="3200" dirty="0">
                <a:solidFill>
                  <a:schemeClr val="tx1">
                    <a:lumMod val="85000"/>
                    <a:lumOff val="15000"/>
                  </a:schemeClr>
                </a:solidFill>
              </a:rPr>
              <a:t>		- Výsledky</a:t>
            </a:r>
          </a:p>
          <a:p>
            <a:pPr>
              <a:lnSpc>
                <a:spcPct val="90000"/>
              </a:lnSpc>
              <a:buFontTx/>
              <a:buNone/>
            </a:pPr>
            <a:r>
              <a:rPr lang="cs-CZ" altLang="cs-CZ" sz="3200" dirty="0">
                <a:solidFill>
                  <a:schemeClr val="tx1">
                    <a:lumMod val="85000"/>
                    <a:lumOff val="15000"/>
                  </a:schemeClr>
                </a:solidFill>
              </a:rPr>
              <a:t>	– And		 	- A</a:t>
            </a:r>
          </a:p>
          <a:p>
            <a:pPr>
              <a:lnSpc>
                <a:spcPct val="90000"/>
              </a:lnSpc>
              <a:buFontTx/>
              <a:buNone/>
            </a:pPr>
            <a:r>
              <a:rPr lang="cs-CZ" altLang="cs-CZ" sz="3200" dirty="0">
                <a:solidFill>
                  <a:schemeClr val="tx1">
                    <a:lumMod val="85000"/>
                    <a:lumOff val="15000"/>
                  </a:schemeClr>
                </a:solidFill>
              </a:rPr>
              <a:t>	- </a:t>
            </a:r>
            <a:r>
              <a:rPr lang="cs-CZ" altLang="cs-CZ" sz="3200" dirty="0" err="1">
                <a:solidFill>
                  <a:schemeClr val="tx1">
                    <a:lumMod val="85000"/>
                    <a:lumOff val="15000"/>
                  </a:schemeClr>
                </a:solidFill>
              </a:rPr>
              <a:t>Discussion</a:t>
            </a:r>
            <a:r>
              <a:rPr lang="cs-CZ" altLang="cs-CZ" sz="3200" dirty="0">
                <a:solidFill>
                  <a:schemeClr val="tx1">
                    <a:lumMod val="85000"/>
                    <a:lumOff val="15000"/>
                  </a:schemeClr>
                </a:solidFill>
              </a:rPr>
              <a:t>	 	- Diskuze</a:t>
            </a:r>
          </a:p>
          <a:p>
            <a:pPr>
              <a:lnSpc>
                <a:spcPct val="90000"/>
              </a:lnSpc>
              <a:buFontTx/>
              <a:buNone/>
            </a:pPr>
            <a:endParaRPr lang="cs-CZ" altLang="cs-CZ" sz="3200" dirty="0">
              <a:solidFill>
                <a:schemeClr val="tx1">
                  <a:lumMod val="85000"/>
                  <a:lumOff val="15000"/>
                </a:schemeClr>
              </a:solidFill>
            </a:endParaRPr>
          </a:p>
        </p:txBody>
      </p:sp>
      <p:sp>
        <p:nvSpPr>
          <p:cNvPr id="17412" name="Rectangle 4"/>
          <p:cNvSpPr>
            <a:spLocks noChangeArrowheads="1"/>
          </p:cNvSpPr>
          <p:nvPr/>
        </p:nvSpPr>
        <p:spPr bwMode="auto">
          <a:xfrm>
            <a:off x="0" y="981075"/>
            <a:ext cx="9144000" cy="719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2900">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spcBef>
                <a:spcPct val="20000"/>
              </a:spcBef>
            </a:pPr>
            <a:r>
              <a:rPr lang="cs-CZ" altLang="cs-CZ" sz="2400" b="1" dirty="0">
                <a:solidFill>
                  <a:schemeClr val="tx1">
                    <a:lumMod val="75000"/>
                    <a:lumOff val="25000"/>
                  </a:schemeClr>
                </a:solidFill>
                <a:effectLst>
                  <a:outerShdw blurRad="38100" dist="38100" dir="2700000" algn="tl">
                    <a:srgbClr val="000000">
                      <a:alpha val="43137"/>
                    </a:srgbClr>
                  </a:outerShdw>
                </a:effectLst>
                <a:latin typeface="+mn-lt"/>
                <a:cs typeface="+mn-cs"/>
              </a:rPr>
              <a:t>Základní struktura </a:t>
            </a:r>
            <a:r>
              <a:rPr lang="en-US" altLang="cs-CZ" sz="2400" b="1" dirty="0">
                <a:solidFill>
                  <a:schemeClr val="tx1">
                    <a:lumMod val="75000"/>
                    <a:lumOff val="25000"/>
                  </a:schemeClr>
                </a:solidFill>
                <a:effectLst>
                  <a:outerShdw blurRad="38100" dist="38100" dir="2700000" algn="tl">
                    <a:srgbClr val="000000">
                      <a:alpha val="43137"/>
                    </a:srgbClr>
                  </a:outerShdw>
                </a:effectLst>
                <a:latin typeface="+mn-lt"/>
                <a:cs typeface="+mn-cs"/>
              </a:rPr>
              <a:t>[</a:t>
            </a:r>
            <a:r>
              <a:rPr lang="cs-CZ" altLang="cs-CZ" sz="2400" b="1" dirty="0">
                <a:solidFill>
                  <a:schemeClr val="tx1">
                    <a:lumMod val="75000"/>
                    <a:lumOff val="25000"/>
                  </a:schemeClr>
                </a:solidFill>
                <a:effectLst>
                  <a:outerShdw blurRad="38100" dist="38100" dir="2700000" algn="tl">
                    <a:srgbClr val="000000">
                      <a:alpha val="43137"/>
                    </a:srgbClr>
                  </a:outerShdw>
                </a:effectLst>
                <a:latin typeface="+mn-lt"/>
                <a:cs typeface="+mn-cs"/>
              </a:rPr>
              <a:t>TA</a:t>
            </a:r>
            <a:r>
              <a:rPr lang="en-US" altLang="cs-CZ" sz="2400" b="1" dirty="0">
                <a:solidFill>
                  <a:schemeClr val="tx1">
                    <a:lumMod val="75000"/>
                    <a:lumOff val="25000"/>
                  </a:schemeClr>
                </a:solidFill>
                <a:effectLst>
                  <a:outerShdw blurRad="38100" dist="38100" dir="2700000" algn="tl">
                    <a:srgbClr val="000000">
                      <a:alpha val="43137"/>
                    </a:srgbClr>
                  </a:outerShdw>
                </a:effectLst>
                <a:latin typeface="+mn-lt"/>
                <a:cs typeface="+mn-cs"/>
              </a:rPr>
              <a:t>]</a:t>
            </a:r>
            <a:r>
              <a:rPr lang="cs-CZ" altLang="cs-CZ" sz="2400" b="1" dirty="0">
                <a:solidFill>
                  <a:schemeClr val="tx1">
                    <a:lumMod val="75000"/>
                    <a:lumOff val="25000"/>
                  </a:schemeClr>
                </a:solidFill>
                <a:effectLst>
                  <a:outerShdw blurRad="38100" dist="38100" dir="2700000" algn="tl">
                    <a:srgbClr val="000000">
                      <a:alpha val="43137"/>
                    </a:srgbClr>
                  </a:outerShdw>
                </a:effectLst>
                <a:latin typeface="+mn-lt"/>
                <a:cs typeface="+mn-cs"/>
              </a:rPr>
              <a:t> IMRAD</a:t>
            </a:r>
          </a:p>
        </p:txBody>
      </p:sp>
      <p:sp>
        <p:nvSpPr>
          <p:cNvPr id="17413" name="Text Box 5"/>
          <p:cNvSpPr txBox="1">
            <a:spLocks noChangeArrowheads="1"/>
          </p:cNvSpPr>
          <p:nvPr/>
        </p:nvSpPr>
        <p:spPr bwMode="auto">
          <a:xfrm>
            <a:off x="1258888" y="1628775"/>
            <a:ext cx="553357" cy="3884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nSpc>
                <a:spcPct val="110000"/>
              </a:lnSpc>
            </a:pPr>
            <a:r>
              <a:rPr lang="cs-CZ" altLang="cs-CZ"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a:t>
            </a:r>
          </a:p>
          <a:p>
            <a:pPr>
              <a:lnSpc>
                <a:spcPct val="110000"/>
              </a:lnSpc>
            </a:pPr>
            <a:r>
              <a:rPr lang="cs-CZ" altLang="cs-CZ"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a:t>
            </a:r>
          </a:p>
          <a:p>
            <a:pPr>
              <a:lnSpc>
                <a:spcPct val="110000"/>
              </a:lnSpc>
            </a:pPr>
            <a:r>
              <a:rPr lang="cs-CZ" altLang="cs-CZ"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I</a:t>
            </a:r>
          </a:p>
          <a:p>
            <a:pPr>
              <a:lnSpc>
                <a:spcPct val="110000"/>
              </a:lnSpc>
            </a:pPr>
            <a:r>
              <a:rPr lang="cs-CZ" altLang="cs-CZ"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M</a:t>
            </a:r>
          </a:p>
          <a:p>
            <a:pPr>
              <a:lnSpc>
                <a:spcPct val="110000"/>
              </a:lnSpc>
            </a:pPr>
            <a:r>
              <a:rPr lang="cs-CZ" altLang="cs-CZ"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R</a:t>
            </a:r>
          </a:p>
          <a:p>
            <a:pPr>
              <a:lnSpc>
                <a:spcPct val="110000"/>
              </a:lnSpc>
            </a:pPr>
            <a:r>
              <a:rPr lang="cs-CZ" altLang="cs-CZ"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a:t>
            </a:r>
          </a:p>
          <a:p>
            <a:pPr>
              <a:lnSpc>
                <a:spcPct val="110000"/>
              </a:lnSpc>
            </a:pPr>
            <a:r>
              <a:rPr lang="cs-CZ" altLang="cs-CZ"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D</a:t>
            </a:r>
          </a:p>
        </p:txBody>
      </p:sp>
      <p:sp>
        <p:nvSpPr>
          <p:cNvPr id="6" name="Obdélník 5"/>
          <p:cNvSpPr/>
          <p:nvPr/>
        </p:nvSpPr>
        <p:spPr>
          <a:xfrm>
            <a:off x="497015" y="438913"/>
            <a:ext cx="8208912" cy="523220"/>
          </a:xfrm>
          <a:prstGeom prst="rect">
            <a:avLst/>
          </a:prstGeom>
        </p:spPr>
        <p:txBody>
          <a:bodyPr vert="horz" lIns="91440" tIns="45720" rIns="91440" bIns="45720" rtlCol="0" anchor="b">
            <a:noAutofit/>
          </a:bodyPr>
          <a:lstStyle/>
          <a:p>
            <a:pPr>
              <a:spcBef>
                <a:spcPct val="0"/>
              </a:spcBef>
            </a:pPr>
            <a:r>
              <a:rPr lang="cs-CZ" sz="3200" dirty="0">
                <a:solidFill>
                  <a:schemeClr val="accent1"/>
                </a:solidFill>
                <a:latin typeface="+mj-lt"/>
                <a:ea typeface="+mj-ea"/>
                <a:cs typeface="+mj-cs"/>
              </a:rPr>
              <a:t>Publikování výsledků</a:t>
            </a:r>
            <a:endParaRPr lang="cs-CZ" altLang="cs-CZ" sz="3200" dirty="0">
              <a:solidFill>
                <a:schemeClr val="accent1"/>
              </a:solidFill>
              <a:latin typeface="+mj-lt"/>
              <a:ea typeface="+mj-ea"/>
              <a:cs typeface="+mj-cs"/>
            </a:endParaRPr>
          </a:p>
        </p:txBody>
      </p:sp>
      <p:sp>
        <p:nvSpPr>
          <p:cNvPr id="8" name="Obdélník 7"/>
          <p:cNvSpPr/>
          <p:nvPr/>
        </p:nvSpPr>
        <p:spPr>
          <a:xfrm>
            <a:off x="4601471" y="116632"/>
            <a:ext cx="3595468" cy="461665"/>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altLang="cs-CZ" sz="2300" b="1" dirty="0">
                <a:ln w="50800"/>
                <a:solidFill>
                  <a:schemeClr val="bg1">
                    <a:shade val="50000"/>
                  </a:schemeClr>
                </a:solidFill>
              </a:rPr>
              <a:t>[</a:t>
            </a:r>
            <a:r>
              <a:rPr lang="cs-CZ" altLang="cs-CZ" sz="2300" b="1" dirty="0">
                <a:ln w="50800"/>
                <a:solidFill>
                  <a:schemeClr val="bg1">
                    <a:shade val="50000"/>
                  </a:schemeClr>
                </a:solidFill>
              </a:rPr>
              <a:t>TA</a:t>
            </a:r>
            <a:r>
              <a:rPr lang="en-US" altLang="cs-CZ" sz="2300" b="1" dirty="0">
                <a:ln w="50800"/>
                <a:solidFill>
                  <a:schemeClr val="bg1">
                    <a:shade val="50000"/>
                  </a:schemeClr>
                </a:solidFill>
              </a:rPr>
              <a:t>]</a:t>
            </a:r>
            <a:r>
              <a:rPr lang="cs-CZ" altLang="cs-CZ" sz="2300" b="1" dirty="0">
                <a:ln w="50800"/>
                <a:solidFill>
                  <a:schemeClr val="bg1">
                    <a:shade val="50000"/>
                  </a:schemeClr>
                </a:solidFill>
              </a:rPr>
              <a:t> IMRAD</a:t>
            </a:r>
            <a:endParaRPr lang="cs-CZ" sz="2300" b="1" dirty="0">
              <a:ln w="50800"/>
              <a:solidFill>
                <a:schemeClr val="bg1">
                  <a:shade val="50000"/>
                </a:schemeClr>
              </a:solidFill>
            </a:endParaRPr>
          </a:p>
        </p:txBody>
      </p:sp>
      <p:sp>
        <p:nvSpPr>
          <p:cNvPr id="3" name="Obdélník 2"/>
          <p:cNvSpPr/>
          <p:nvPr/>
        </p:nvSpPr>
        <p:spPr>
          <a:xfrm>
            <a:off x="497015" y="5877272"/>
            <a:ext cx="8208912" cy="535531"/>
          </a:xfrm>
          <a:prstGeom prst="rect">
            <a:avLst/>
          </a:prstGeom>
        </p:spPr>
        <p:txBody>
          <a:bodyPr wrap="square">
            <a:spAutoFit/>
          </a:bodyPr>
          <a:lstStyle/>
          <a:p>
            <a:pPr>
              <a:lnSpc>
                <a:spcPct val="90000"/>
              </a:lnSpc>
              <a:buFontTx/>
              <a:buNone/>
            </a:pPr>
            <a:r>
              <a:rPr lang="cs-CZ" altLang="cs-CZ" sz="3200" dirty="0">
                <a:solidFill>
                  <a:schemeClr val="tx1">
                    <a:lumMod val="85000"/>
                    <a:lumOff val="15000"/>
                  </a:schemeClr>
                </a:solidFill>
              </a:rPr>
              <a:t>Někdy je požadován </a:t>
            </a:r>
            <a:r>
              <a:rPr lang="cs-CZ" altLang="cs-CZ" sz="3200" dirty="0" err="1">
                <a:solidFill>
                  <a:schemeClr val="accent1"/>
                </a:solidFill>
                <a:latin typeface="+mj-lt"/>
                <a:ea typeface="+mj-ea"/>
                <a:cs typeface="+mj-cs"/>
              </a:rPr>
              <a:t>Conclusion</a:t>
            </a:r>
            <a:r>
              <a:rPr lang="cs-CZ" altLang="cs-CZ" sz="3200" dirty="0">
                <a:solidFill>
                  <a:schemeClr val="accent1"/>
                </a:solidFill>
                <a:latin typeface="+mj-lt"/>
                <a:ea typeface="+mj-ea"/>
                <a:cs typeface="+mj-cs"/>
              </a:rPr>
              <a:t> - Závěr</a:t>
            </a:r>
            <a:endParaRPr lang="en-US" altLang="cs-CZ" sz="3200" dirty="0">
              <a:solidFill>
                <a:schemeClr val="accent1"/>
              </a:solidFill>
              <a:latin typeface="+mj-lt"/>
              <a:ea typeface="+mj-ea"/>
              <a:cs typeface="+mj-cs"/>
            </a:endParaRPr>
          </a:p>
        </p:txBody>
      </p:sp>
      <p:sp>
        <p:nvSpPr>
          <p:cNvPr id="11" name="Rámeček 10"/>
          <p:cNvSpPr/>
          <p:nvPr/>
        </p:nvSpPr>
        <p:spPr>
          <a:xfrm>
            <a:off x="459395" y="898610"/>
            <a:ext cx="8225210" cy="596284"/>
          </a:xfrm>
          <a:prstGeom prst="fram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Tree>
    <p:extLst>
      <p:ext uri="{BB962C8B-B14F-4D97-AF65-F5344CB8AC3E}">
        <p14:creationId xmlns:p14="http://schemas.microsoft.com/office/powerpoint/2010/main" val="21415538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checkerboard(across)">
                                      <p:cBhvr>
                                        <p:cTn id="7" dur="500"/>
                                        <p:tgtEl>
                                          <p:spTgt spid="174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checkerboard(across)">
                                      <p:cBhvr>
                                        <p:cTn id="12" dur="500"/>
                                        <p:tgtEl>
                                          <p:spTgt spid="174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7411">
                                            <p:txEl>
                                              <p:pRg st="2" end="2"/>
                                            </p:txEl>
                                          </p:spTgt>
                                        </p:tgtEl>
                                        <p:attrNameLst>
                                          <p:attrName>style.visibility</p:attrName>
                                        </p:attrNameLst>
                                      </p:cBhvr>
                                      <p:to>
                                        <p:strVal val="visible"/>
                                      </p:to>
                                    </p:set>
                                    <p:animEffect transition="in" filter="checkerboard(across)">
                                      <p:cBhvr>
                                        <p:cTn id="17" dur="500"/>
                                        <p:tgtEl>
                                          <p:spTgt spid="1741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7411">
                                            <p:txEl>
                                              <p:pRg st="3" end="3"/>
                                            </p:txEl>
                                          </p:spTgt>
                                        </p:tgtEl>
                                        <p:attrNameLst>
                                          <p:attrName>style.visibility</p:attrName>
                                        </p:attrNameLst>
                                      </p:cBhvr>
                                      <p:to>
                                        <p:strVal val="visible"/>
                                      </p:to>
                                    </p:set>
                                    <p:animEffect transition="in" filter="checkerboard(across)">
                                      <p:cBhvr>
                                        <p:cTn id="22" dur="500"/>
                                        <p:tgtEl>
                                          <p:spTgt spid="1741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7411">
                                            <p:txEl>
                                              <p:pRg st="4" end="4"/>
                                            </p:txEl>
                                          </p:spTgt>
                                        </p:tgtEl>
                                        <p:attrNameLst>
                                          <p:attrName>style.visibility</p:attrName>
                                        </p:attrNameLst>
                                      </p:cBhvr>
                                      <p:to>
                                        <p:strVal val="visible"/>
                                      </p:to>
                                    </p:set>
                                    <p:animEffect transition="in" filter="checkerboard(across)">
                                      <p:cBhvr>
                                        <p:cTn id="27" dur="500"/>
                                        <p:tgtEl>
                                          <p:spTgt spid="1741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7411">
                                            <p:txEl>
                                              <p:pRg st="5" end="5"/>
                                            </p:txEl>
                                          </p:spTgt>
                                        </p:tgtEl>
                                        <p:attrNameLst>
                                          <p:attrName>style.visibility</p:attrName>
                                        </p:attrNameLst>
                                      </p:cBhvr>
                                      <p:to>
                                        <p:strVal val="visible"/>
                                      </p:to>
                                    </p:set>
                                    <p:animEffect transition="in" filter="checkerboard(across)">
                                      <p:cBhvr>
                                        <p:cTn id="32" dur="500"/>
                                        <p:tgtEl>
                                          <p:spTgt spid="17411">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7411">
                                            <p:txEl>
                                              <p:pRg st="6" end="6"/>
                                            </p:txEl>
                                          </p:spTgt>
                                        </p:tgtEl>
                                        <p:attrNameLst>
                                          <p:attrName>style.visibility</p:attrName>
                                        </p:attrNameLst>
                                      </p:cBhvr>
                                      <p:to>
                                        <p:strVal val="visible"/>
                                      </p:to>
                                    </p:set>
                                    <p:animEffect transition="in" filter="checkerboard(across)">
                                      <p:cBhvr>
                                        <p:cTn id="37" dur="500"/>
                                        <p:tgtEl>
                                          <p:spTgt spid="174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644008" y="-106744"/>
            <a:ext cx="3528392" cy="707886"/>
          </a:xfr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cs-CZ" altLang="cs-CZ" b="1" dirty="0">
                <a:ln w="50800"/>
                <a:solidFill>
                  <a:schemeClr val="bg1">
                    <a:shade val="50000"/>
                  </a:schemeClr>
                </a:solidFill>
                <a:latin typeface="+mn-lt"/>
                <a:ea typeface="+mn-ea"/>
                <a:cs typeface="+mn-cs"/>
              </a:rPr>
              <a:t>Název - </a:t>
            </a:r>
            <a:r>
              <a:rPr lang="cs-CZ" altLang="cs-CZ" b="1" dirty="0" err="1">
                <a:ln w="50800"/>
                <a:solidFill>
                  <a:schemeClr val="bg1">
                    <a:shade val="50000"/>
                  </a:schemeClr>
                </a:solidFill>
                <a:latin typeface="+mn-lt"/>
                <a:ea typeface="+mn-ea"/>
                <a:cs typeface="+mn-cs"/>
              </a:rPr>
              <a:t>Title</a:t>
            </a:r>
            <a:endParaRPr lang="cs-CZ" altLang="cs-CZ" b="1" dirty="0">
              <a:ln w="50800"/>
              <a:solidFill>
                <a:schemeClr val="bg1">
                  <a:shade val="50000"/>
                </a:schemeClr>
              </a:solidFill>
              <a:latin typeface="+mn-lt"/>
              <a:ea typeface="+mn-ea"/>
              <a:cs typeface="+mn-cs"/>
            </a:endParaRPr>
          </a:p>
        </p:txBody>
      </p:sp>
      <p:sp>
        <p:nvSpPr>
          <p:cNvPr id="18435" name="Rectangle 3"/>
          <p:cNvSpPr>
            <a:spLocks noGrp="1" noChangeArrowheads="1"/>
          </p:cNvSpPr>
          <p:nvPr>
            <p:ph type="body" idx="1"/>
          </p:nvPr>
        </p:nvSpPr>
        <p:spPr>
          <a:xfrm>
            <a:off x="629729" y="2420888"/>
            <a:ext cx="7956550" cy="2519363"/>
          </a:xfrm>
        </p:spPr>
        <p:txBody>
          <a:bodyPr/>
          <a:lstStyle/>
          <a:p>
            <a:r>
              <a:rPr lang="cs-CZ" altLang="cs-CZ" dirty="0"/>
              <a:t>výstižný</a:t>
            </a:r>
          </a:p>
          <a:p>
            <a:r>
              <a:rPr lang="cs-CZ" altLang="cs-CZ" dirty="0"/>
              <a:t>krátký</a:t>
            </a:r>
          </a:p>
          <a:p>
            <a:r>
              <a:rPr lang="cs-CZ" altLang="cs-CZ" dirty="0"/>
              <a:t>stručný</a:t>
            </a:r>
          </a:p>
          <a:p>
            <a:r>
              <a:rPr lang="cs-CZ" altLang="cs-CZ" dirty="0"/>
              <a:t>jasný</a:t>
            </a:r>
          </a:p>
          <a:p>
            <a:r>
              <a:rPr lang="cs-CZ" altLang="cs-CZ" dirty="0"/>
              <a:t>neužívat zkratky</a:t>
            </a:r>
          </a:p>
        </p:txBody>
      </p:sp>
      <p:sp>
        <p:nvSpPr>
          <p:cNvPr id="18437" name="Text Box 5"/>
          <p:cNvSpPr txBox="1">
            <a:spLocks noChangeArrowheads="1"/>
          </p:cNvSpPr>
          <p:nvPr/>
        </p:nvSpPr>
        <p:spPr bwMode="auto">
          <a:xfrm>
            <a:off x="539552" y="1193817"/>
            <a:ext cx="80648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cs-CZ" altLang="cs-CZ" sz="2400" b="1" dirty="0">
                <a:solidFill>
                  <a:schemeClr val="tx1">
                    <a:lumMod val="75000"/>
                    <a:lumOff val="25000"/>
                  </a:schemeClr>
                </a:solidFill>
                <a:effectLst>
                  <a:outerShdw blurRad="38100" dist="38100" dir="2700000" algn="tl">
                    <a:srgbClr val="000000">
                      <a:alpha val="43137"/>
                    </a:srgbClr>
                  </a:outerShdw>
                </a:effectLst>
              </a:rPr>
              <a:t>Měl by motivovat čtenáře k přečtení.</a:t>
            </a:r>
          </a:p>
        </p:txBody>
      </p:sp>
      <p:sp>
        <p:nvSpPr>
          <p:cNvPr id="6" name="Obdélník 5"/>
          <p:cNvSpPr/>
          <p:nvPr/>
        </p:nvSpPr>
        <p:spPr>
          <a:xfrm>
            <a:off x="467544" y="548680"/>
            <a:ext cx="8208912" cy="523220"/>
          </a:xfrm>
          <a:prstGeom prst="rect">
            <a:avLst/>
          </a:prstGeom>
        </p:spPr>
        <p:txBody>
          <a:bodyPr vert="horz" lIns="91440" tIns="45720" rIns="91440" bIns="45720" rtlCol="0" anchor="b">
            <a:noAutofit/>
          </a:bodyPr>
          <a:lstStyle/>
          <a:p>
            <a:pPr>
              <a:spcBef>
                <a:spcPct val="0"/>
              </a:spcBef>
            </a:pPr>
            <a:r>
              <a:rPr lang="cs-CZ" sz="3200" dirty="0">
                <a:solidFill>
                  <a:schemeClr val="accent1"/>
                </a:solidFill>
                <a:latin typeface="+mj-lt"/>
                <a:ea typeface="+mj-ea"/>
                <a:cs typeface="+mj-cs"/>
              </a:rPr>
              <a:t>Publikování výsledků</a:t>
            </a:r>
            <a:endParaRPr lang="cs-CZ" altLang="cs-CZ" sz="3200" dirty="0">
              <a:solidFill>
                <a:schemeClr val="accent1"/>
              </a:solidFill>
              <a:latin typeface="+mj-lt"/>
              <a:ea typeface="+mj-ea"/>
              <a:cs typeface="+mj-cs"/>
            </a:endParaRPr>
          </a:p>
        </p:txBody>
      </p:sp>
      <p:sp>
        <p:nvSpPr>
          <p:cNvPr id="7" name="Rámeček 6"/>
          <p:cNvSpPr/>
          <p:nvPr/>
        </p:nvSpPr>
        <p:spPr>
          <a:xfrm>
            <a:off x="495399" y="1126508"/>
            <a:ext cx="8225210" cy="596284"/>
          </a:xfrm>
          <a:prstGeom prst="fram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10" name="Zaoblený obdélníkový popisek 9"/>
          <p:cNvSpPr/>
          <p:nvPr/>
        </p:nvSpPr>
        <p:spPr>
          <a:xfrm>
            <a:off x="2987824" y="1916832"/>
            <a:ext cx="4896544" cy="864096"/>
          </a:xfrm>
          <a:prstGeom prst="wedgeRoundRectCallout">
            <a:avLst>
              <a:gd name="adj1" fmla="val 46595"/>
              <a:gd name="adj2" fmla="val -93741"/>
              <a:gd name="adj3" fmla="val 16667"/>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cs-CZ" altLang="cs-CZ" sz="2000" b="1" dirty="0">
                <a:solidFill>
                  <a:schemeClr val="tx1">
                    <a:lumMod val="75000"/>
                    <a:lumOff val="25000"/>
                  </a:schemeClr>
                </a:solidFill>
                <a:effectLst>
                  <a:outerShdw blurRad="38100" dist="38100" dir="2700000" algn="tl">
                    <a:srgbClr val="000000">
                      <a:alpha val="43137"/>
                    </a:srgbClr>
                  </a:outerShdw>
                </a:effectLst>
              </a:rPr>
              <a:t>Zkuste se vžít do role čtenáře, kterému je článek určen.</a:t>
            </a:r>
          </a:p>
        </p:txBody>
      </p:sp>
    </p:spTree>
    <p:extLst>
      <p:ext uri="{BB962C8B-B14F-4D97-AF65-F5344CB8AC3E}">
        <p14:creationId xmlns:p14="http://schemas.microsoft.com/office/powerpoint/2010/main" val="37124981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checkerboard(across)">
                                      <p:cBhvr>
                                        <p:cTn id="7" dur="2000"/>
                                        <p:tgtEl>
                                          <p:spTgt spid="18435">
                                            <p:txEl>
                                              <p:pRg st="0" end="0"/>
                                            </p:txEl>
                                          </p:spTgt>
                                        </p:tgtEl>
                                      </p:cBhvr>
                                    </p:animEffect>
                                  </p:childTnLst>
                                </p:cTn>
                              </p:par>
                            </p:childTnLst>
                          </p:cTn>
                        </p:par>
                        <p:par>
                          <p:cTn id="8" fill="hold" nodeType="afterGroup">
                            <p:stCondLst>
                              <p:cond delay="2000"/>
                            </p:stCondLst>
                            <p:childTnLst>
                              <p:par>
                                <p:cTn id="9" presetID="5" presetClass="entr" presetSubtype="10" fill="hold" nodeType="after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animEffect transition="in" filter="checkerboard(across)">
                                      <p:cBhvr>
                                        <p:cTn id="11" dur="1000"/>
                                        <p:tgtEl>
                                          <p:spTgt spid="18435">
                                            <p:txEl>
                                              <p:pRg st="1" end="1"/>
                                            </p:txEl>
                                          </p:spTgt>
                                        </p:tgtEl>
                                      </p:cBhvr>
                                    </p:animEffect>
                                  </p:childTnLst>
                                </p:cTn>
                              </p:par>
                            </p:childTnLst>
                          </p:cTn>
                        </p:par>
                        <p:par>
                          <p:cTn id="12" fill="hold" nodeType="afterGroup">
                            <p:stCondLst>
                              <p:cond delay="3000"/>
                            </p:stCondLst>
                            <p:childTnLst>
                              <p:par>
                                <p:cTn id="13" presetID="5" presetClass="entr" presetSubtype="10" fill="hold" nodeType="afterEffect">
                                  <p:stCondLst>
                                    <p:cond delay="0"/>
                                  </p:stCondLst>
                                  <p:childTnLst>
                                    <p:set>
                                      <p:cBhvr>
                                        <p:cTn id="14" dur="1" fill="hold">
                                          <p:stCondLst>
                                            <p:cond delay="0"/>
                                          </p:stCondLst>
                                        </p:cTn>
                                        <p:tgtEl>
                                          <p:spTgt spid="18435">
                                            <p:txEl>
                                              <p:pRg st="2" end="2"/>
                                            </p:txEl>
                                          </p:spTgt>
                                        </p:tgtEl>
                                        <p:attrNameLst>
                                          <p:attrName>style.visibility</p:attrName>
                                        </p:attrNameLst>
                                      </p:cBhvr>
                                      <p:to>
                                        <p:strVal val="visible"/>
                                      </p:to>
                                    </p:set>
                                    <p:animEffect transition="in" filter="checkerboard(across)">
                                      <p:cBhvr>
                                        <p:cTn id="15" dur="1000"/>
                                        <p:tgtEl>
                                          <p:spTgt spid="18435">
                                            <p:txEl>
                                              <p:pRg st="2" end="2"/>
                                            </p:txEl>
                                          </p:spTgt>
                                        </p:tgtEl>
                                      </p:cBhvr>
                                    </p:animEffect>
                                  </p:childTnLst>
                                </p:cTn>
                              </p:par>
                            </p:childTnLst>
                          </p:cTn>
                        </p:par>
                        <p:par>
                          <p:cTn id="16" fill="hold" nodeType="afterGroup">
                            <p:stCondLst>
                              <p:cond delay="4000"/>
                            </p:stCondLst>
                            <p:childTnLst>
                              <p:par>
                                <p:cTn id="17" presetID="5" presetClass="entr" presetSubtype="10" fill="hold" nodeType="afterEffect">
                                  <p:stCondLst>
                                    <p:cond delay="0"/>
                                  </p:stCondLst>
                                  <p:childTnLst>
                                    <p:set>
                                      <p:cBhvr>
                                        <p:cTn id="18" dur="1" fill="hold">
                                          <p:stCondLst>
                                            <p:cond delay="0"/>
                                          </p:stCondLst>
                                        </p:cTn>
                                        <p:tgtEl>
                                          <p:spTgt spid="18435">
                                            <p:txEl>
                                              <p:pRg st="3" end="3"/>
                                            </p:txEl>
                                          </p:spTgt>
                                        </p:tgtEl>
                                        <p:attrNameLst>
                                          <p:attrName>style.visibility</p:attrName>
                                        </p:attrNameLst>
                                      </p:cBhvr>
                                      <p:to>
                                        <p:strVal val="visible"/>
                                      </p:to>
                                    </p:set>
                                    <p:animEffect transition="in" filter="checkerboard(across)">
                                      <p:cBhvr>
                                        <p:cTn id="19" dur="1000"/>
                                        <p:tgtEl>
                                          <p:spTgt spid="18435">
                                            <p:txEl>
                                              <p:pRg st="3" end="3"/>
                                            </p:txEl>
                                          </p:spTgt>
                                        </p:tgtEl>
                                      </p:cBhvr>
                                    </p:animEffect>
                                  </p:childTnLst>
                                </p:cTn>
                              </p:par>
                            </p:childTnLst>
                          </p:cTn>
                        </p:par>
                        <p:par>
                          <p:cTn id="20" fill="hold">
                            <p:stCondLst>
                              <p:cond delay="5000"/>
                            </p:stCondLst>
                            <p:childTnLst>
                              <p:par>
                                <p:cTn id="21" presetID="5" presetClass="entr" presetSubtype="10" fill="hold" nodeType="afterEffect">
                                  <p:stCondLst>
                                    <p:cond delay="0"/>
                                  </p:stCondLst>
                                  <p:childTnLst>
                                    <p:set>
                                      <p:cBhvr>
                                        <p:cTn id="22" dur="1" fill="hold">
                                          <p:stCondLst>
                                            <p:cond delay="0"/>
                                          </p:stCondLst>
                                        </p:cTn>
                                        <p:tgtEl>
                                          <p:spTgt spid="18435">
                                            <p:txEl>
                                              <p:pRg st="4" end="4"/>
                                            </p:txEl>
                                          </p:spTgt>
                                        </p:tgtEl>
                                        <p:attrNameLst>
                                          <p:attrName>style.visibility</p:attrName>
                                        </p:attrNameLst>
                                      </p:cBhvr>
                                      <p:to>
                                        <p:strVal val="visible"/>
                                      </p:to>
                                    </p:set>
                                    <p:animEffect transition="in" filter="checkerboard(across)">
                                      <p:cBhvr>
                                        <p:cTn id="23" dur="1000"/>
                                        <p:tgtEl>
                                          <p:spTgt spid="184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644008" y="-13571"/>
            <a:ext cx="3528392" cy="523220"/>
          </a:xfrm>
          <a:noFill/>
        </p:spPr>
        <p:txBody>
          <a:bodyPr vert="horz" wrap="square" lIns="91440" tIns="45720" rIns="91440" bIns="45720" rtlCol="0" anchor="b">
            <a:spAutoFit/>
            <a:scene3d>
              <a:camera prst="orthographicFront"/>
              <a:lightRig rig="balanced" dir="t">
                <a:rot lat="0" lon="0" rev="2100000"/>
              </a:lightRig>
            </a:scene3d>
            <a:sp3d extrusionH="57150" prstMaterial="metal">
              <a:bevelT w="38100" h="25400"/>
              <a:contourClr>
                <a:schemeClr val="bg2"/>
              </a:contourClr>
            </a:sp3d>
          </a:bodyPr>
          <a:lstStyle/>
          <a:p>
            <a:r>
              <a:rPr lang="cs-CZ" altLang="cs-CZ" sz="2800" b="1" dirty="0">
                <a:ln w="50800"/>
                <a:solidFill>
                  <a:schemeClr val="bg1">
                    <a:shade val="50000"/>
                  </a:schemeClr>
                </a:solidFill>
                <a:latin typeface="+mn-lt"/>
                <a:ea typeface="+mn-ea"/>
                <a:cs typeface="+mn-cs"/>
              </a:rPr>
              <a:t>Obsah - </a:t>
            </a:r>
            <a:r>
              <a:rPr lang="cs-CZ" altLang="cs-CZ" sz="2800" b="1" dirty="0" err="1">
                <a:ln w="50800"/>
                <a:solidFill>
                  <a:schemeClr val="bg1">
                    <a:shade val="50000"/>
                  </a:schemeClr>
                </a:solidFill>
                <a:latin typeface="+mn-lt"/>
                <a:ea typeface="+mn-ea"/>
                <a:cs typeface="+mn-cs"/>
              </a:rPr>
              <a:t>Abstract</a:t>
            </a:r>
            <a:endParaRPr lang="cs-CZ" altLang="cs-CZ" sz="2800" b="1" dirty="0">
              <a:ln w="50800"/>
              <a:solidFill>
                <a:schemeClr val="bg1">
                  <a:shade val="50000"/>
                </a:schemeClr>
              </a:solidFill>
              <a:latin typeface="+mn-lt"/>
              <a:ea typeface="+mn-ea"/>
              <a:cs typeface="+mn-cs"/>
            </a:endParaRPr>
          </a:p>
        </p:txBody>
      </p:sp>
      <p:sp>
        <p:nvSpPr>
          <p:cNvPr id="20483" name="Rectangle 3"/>
          <p:cNvSpPr>
            <a:spLocks noGrp="1" noChangeArrowheads="1"/>
          </p:cNvSpPr>
          <p:nvPr>
            <p:ph type="body" idx="1"/>
          </p:nvPr>
        </p:nvSpPr>
        <p:spPr>
          <a:xfrm>
            <a:off x="395536" y="1449399"/>
            <a:ext cx="4392487" cy="5253880"/>
          </a:xfrm>
        </p:spPr>
        <p:txBody>
          <a:bodyPr>
            <a:normAutofit fontScale="92500" lnSpcReduction="10000"/>
          </a:bodyPr>
          <a:lstStyle/>
          <a:p>
            <a:r>
              <a:rPr lang="cs-CZ" altLang="cs-CZ" dirty="0">
                <a:solidFill>
                  <a:schemeClr val="tx1">
                    <a:lumMod val="85000"/>
                    <a:lumOff val="15000"/>
                  </a:schemeClr>
                </a:solidFill>
              </a:rPr>
              <a:t>Propagace příspěvku</a:t>
            </a:r>
          </a:p>
          <a:p>
            <a:r>
              <a:rPr lang="cs-CZ" altLang="cs-CZ" dirty="0">
                <a:solidFill>
                  <a:schemeClr val="tx1">
                    <a:lumMod val="85000"/>
                    <a:lumOff val="15000"/>
                  </a:schemeClr>
                </a:solidFill>
              </a:rPr>
              <a:t>Psát na konec </a:t>
            </a:r>
          </a:p>
          <a:p>
            <a:r>
              <a:rPr lang="cs-CZ" altLang="cs-CZ" dirty="0">
                <a:solidFill>
                  <a:schemeClr val="tx1">
                    <a:lumMod val="85000"/>
                    <a:lumOff val="15000"/>
                  </a:schemeClr>
                </a:solidFill>
              </a:rPr>
              <a:t>Musí dávat smysl</a:t>
            </a:r>
          </a:p>
          <a:p>
            <a:pPr marL="68580" indent="0">
              <a:buNone/>
            </a:pPr>
            <a:r>
              <a:rPr lang="cs-CZ" altLang="cs-CZ" b="1" dirty="0">
                <a:solidFill>
                  <a:schemeClr val="tx1">
                    <a:lumMod val="85000"/>
                    <a:lumOff val="15000"/>
                  </a:schemeClr>
                </a:solidFill>
                <a:effectLst>
                  <a:outerShdw blurRad="38100" dist="38100" dir="2700000" algn="tl">
                    <a:srgbClr val="000000">
                      <a:alpha val="43137"/>
                    </a:srgbClr>
                  </a:outerShdw>
                </a:effectLst>
              </a:rPr>
              <a:t>Obsahuje</a:t>
            </a:r>
          </a:p>
          <a:p>
            <a:r>
              <a:rPr lang="cs-CZ" altLang="cs-CZ" dirty="0">
                <a:solidFill>
                  <a:schemeClr val="tx1">
                    <a:lumMod val="85000"/>
                    <a:lumOff val="15000"/>
                  </a:schemeClr>
                </a:solidFill>
              </a:rPr>
              <a:t>Cíle (východiska)</a:t>
            </a:r>
          </a:p>
          <a:p>
            <a:r>
              <a:rPr lang="cs-CZ" altLang="cs-CZ" dirty="0">
                <a:solidFill>
                  <a:schemeClr val="tx1">
                    <a:lumMod val="85000"/>
                    <a:lumOff val="15000"/>
                  </a:schemeClr>
                </a:solidFill>
              </a:rPr>
              <a:t>Co, jak bylo uděláno</a:t>
            </a:r>
          </a:p>
          <a:p>
            <a:r>
              <a:rPr lang="cs-CZ" altLang="cs-CZ" dirty="0">
                <a:solidFill>
                  <a:schemeClr val="tx1">
                    <a:lumMod val="85000"/>
                    <a:lumOff val="15000"/>
                  </a:schemeClr>
                </a:solidFill>
              </a:rPr>
              <a:t>Co bylo zjištěno</a:t>
            </a:r>
          </a:p>
          <a:p>
            <a:r>
              <a:rPr lang="cs-CZ" altLang="cs-CZ" dirty="0">
                <a:solidFill>
                  <a:schemeClr val="tx1">
                    <a:lumMod val="85000"/>
                    <a:lumOff val="15000"/>
                  </a:schemeClr>
                </a:solidFill>
              </a:rPr>
              <a:t>Co ze zjištěného vyplývá</a:t>
            </a:r>
          </a:p>
          <a:p>
            <a:r>
              <a:rPr lang="cs-CZ" altLang="cs-CZ" dirty="0">
                <a:solidFill>
                  <a:schemeClr val="tx1">
                    <a:lumMod val="85000"/>
                    <a:lumOff val="15000"/>
                  </a:schemeClr>
                </a:solidFill>
              </a:rPr>
              <a:t>Klíčová slova</a:t>
            </a:r>
          </a:p>
          <a:p>
            <a:pPr marL="68580" indent="0">
              <a:buNone/>
            </a:pPr>
            <a:r>
              <a:rPr lang="cs-CZ" altLang="cs-CZ" b="1" dirty="0">
                <a:solidFill>
                  <a:schemeClr val="tx1">
                    <a:lumMod val="85000"/>
                    <a:lumOff val="15000"/>
                  </a:schemeClr>
                </a:solidFill>
                <a:effectLst>
                  <a:outerShdw blurRad="38100" dist="38100" dir="2700000" algn="tl">
                    <a:srgbClr val="000000">
                      <a:alpha val="43137"/>
                    </a:srgbClr>
                  </a:outerShdw>
                </a:effectLst>
              </a:rPr>
              <a:t>Neobsahuje</a:t>
            </a:r>
          </a:p>
          <a:p>
            <a:r>
              <a:rPr lang="cs-CZ" altLang="cs-CZ" dirty="0">
                <a:solidFill>
                  <a:schemeClr val="tx1">
                    <a:lumMod val="85000"/>
                    <a:lumOff val="15000"/>
                  </a:schemeClr>
                </a:solidFill>
              </a:rPr>
              <a:t>Obrázky, tabulky, grafy</a:t>
            </a:r>
          </a:p>
          <a:p>
            <a:r>
              <a:rPr lang="cs-CZ" altLang="cs-CZ" dirty="0">
                <a:solidFill>
                  <a:schemeClr val="tx1">
                    <a:lumMod val="85000"/>
                    <a:lumOff val="15000"/>
                  </a:schemeClr>
                </a:solidFill>
              </a:rPr>
              <a:t>Nové informace (vše co je uvedeno musí být v textu příspěvku)</a:t>
            </a:r>
          </a:p>
        </p:txBody>
      </p:sp>
      <p:sp>
        <p:nvSpPr>
          <p:cNvPr id="20485" name="Text Box 5"/>
          <p:cNvSpPr txBox="1">
            <a:spLocks noChangeArrowheads="1"/>
          </p:cNvSpPr>
          <p:nvPr/>
        </p:nvSpPr>
        <p:spPr bwMode="auto">
          <a:xfrm>
            <a:off x="467544" y="908050"/>
            <a:ext cx="820891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cs-CZ" altLang="cs-CZ" sz="2400" b="1" dirty="0">
                <a:solidFill>
                  <a:schemeClr val="tx1">
                    <a:lumMod val="75000"/>
                    <a:lumOff val="25000"/>
                  </a:schemeClr>
                </a:solidFill>
                <a:effectLst>
                  <a:outerShdw blurRad="38100" dist="38100" dir="2700000" algn="tl">
                    <a:srgbClr val="000000">
                      <a:alpha val="43137"/>
                    </a:srgbClr>
                  </a:outerShdw>
                </a:effectLst>
              </a:rPr>
              <a:t>Stručnost, jasnost, výstižnost, přitažlivost</a:t>
            </a:r>
          </a:p>
        </p:txBody>
      </p:sp>
      <p:sp>
        <p:nvSpPr>
          <p:cNvPr id="6" name="Zaoblený obdélník 5"/>
          <p:cNvSpPr/>
          <p:nvPr/>
        </p:nvSpPr>
        <p:spPr>
          <a:xfrm>
            <a:off x="4572000" y="1628800"/>
            <a:ext cx="4104456" cy="1115626"/>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rgbClr val="FF0000"/>
                </a:solidFill>
                <a:effectLst>
                  <a:outerShdw blurRad="38100" dist="38100" dir="2700000" algn="tl">
                    <a:srgbClr val="000000">
                      <a:alpha val="43137"/>
                    </a:srgbClr>
                  </a:outerShdw>
                </a:effectLst>
              </a:rPr>
              <a:t>NE</a:t>
            </a:r>
            <a:r>
              <a:rPr lang="cs-CZ" sz="1600" b="1" dirty="0">
                <a:solidFill>
                  <a:schemeClr val="lt1"/>
                </a:solidFill>
                <a:effectLst>
                  <a:outerShdw blurRad="38100" dist="38100" dir="2700000" algn="tl">
                    <a:srgbClr val="000000">
                      <a:alpha val="43137"/>
                    </a:srgbClr>
                  </a:outerShdw>
                </a:effectLst>
              </a:rPr>
              <a:t>STRUKTUROVANÝ ABSTRAKT</a:t>
            </a:r>
          </a:p>
          <a:p>
            <a:pPr algn="ctr"/>
            <a:r>
              <a:rPr lang="cs-CZ" sz="1600" dirty="0">
                <a:effectLst>
                  <a:outerShdw blurRad="38100" dist="38100" dir="2700000" algn="tl">
                    <a:srgbClr val="000000">
                      <a:alpha val="43137"/>
                    </a:srgbClr>
                  </a:outerShdw>
                </a:effectLst>
              </a:rPr>
              <a:t>Text psaný v jednom souvislém odstavci</a:t>
            </a:r>
            <a:endParaRPr lang="cs-CZ" sz="1600" dirty="0">
              <a:solidFill>
                <a:schemeClr val="lt1"/>
              </a:solidFill>
            </a:endParaRPr>
          </a:p>
        </p:txBody>
      </p:sp>
      <p:sp>
        <p:nvSpPr>
          <p:cNvPr id="7" name="Zaoblený obdélník 6"/>
          <p:cNvSpPr/>
          <p:nvPr/>
        </p:nvSpPr>
        <p:spPr>
          <a:xfrm>
            <a:off x="4572000" y="3068960"/>
            <a:ext cx="4104456" cy="3168352"/>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chemeClr val="lt1"/>
                </a:solidFill>
                <a:effectLst>
                  <a:outerShdw blurRad="38100" dist="38100" dir="2700000" algn="tl">
                    <a:srgbClr val="000000">
                      <a:alpha val="43137"/>
                    </a:srgbClr>
                  </a:outerShdw>
                </a:effectLst>
              </a:rPr>
              <a:t>STRUKTUROVANÝ ABSTRAKT</a:t>
            </a:r>
          </a:p>
          <a:p>
            <a:pPr algn="ctr"/>
            <a:r>
              <a:rPr lang="cs-CZ" sz="1600" dirty="0">
                <a:effectLst>
                  <a:outerShdw blurRad="38100" dist="38100" dir="2700000" algn="tl">
                    <a:srgbClr val="000000">
                      <a:alpha val="43137"/>
                    </a:srgbClr>
                  </a:outerShdw>
                </a:effectLst>
              </a:rPr>
              <a:t>Text členěn do odstavců s podnadpisy </a:t>
            </a:r>
          </a:p>
          <a:p>
            <a:pPr>
              <a:buFontTx/>
              <a:buNone/>
            </a:pPr>
            <a:r>
              <a:rPr lang="cs-CZ" altLang="cs-CZ" sz="1600" b="1" dirty="0">
                <a:effectLst>
                  <a:outerShdw blurRad="38100" dist="38100" dir="2700000" algn="tl">
                    <a:srgbClr val="000000">
                      <a:alpha val="43137"/>
                    </a:srgbClr>
                  </a:outerShdw>
                </a:effectLst>
              </a:rPr>
              <a:t>Východiska:</a:t>
            </a:r>
            <a:r>
              <a:rPr lang="cs-CZ" altLang="cs-CZ" sz="1600" dirty="0">
                <a:effectLst>
                  <a:outerShdw blurRad="38100" dist="38100" dir="2700000" algn="tl">
                    <a:srgbClr val="000000">
                      <a:alpha val="43137"/>
                    </a:srgbClr>
                  </a:outerShdw>
                </a:effectLst>
              </a:rPr>
              <a:t> 1 - 4 věty charakter  problému</a:t>
            </a:r>
          </a:p>
          <a:p>
            <a:pPr>
              <a:buFontTx/>
              <a:buNone/>
            </a:pPr>
            <a:r>
              <a:rPr lang="cs-CZ" altLang="cs-CZ" sz="1600" dirty="0"/>
              <a:t>Cíle práce: </a:t>
            </a:r>
            <a:r>
              <a:rPr lang="cs-CZ" altLang="cs-CZ" sz="1600" dirty="0">
                <a:effectLst>
                  <a:outerShdw blurRad="38100" dist="38100" dir="2700000" algn="tl">
                    <a:srgbClr val="000000">
                      <a:alpha val="43137"/>
                    </a:srgbClr>
                  </a:outerShdw>
                </a:effectLst>
              </a:rPr>
              <a:t>cíl výzkumu</a:t>
            </a:r>
          </a:p>
          <a:p>
            <a:pPr>
              <a:buFontTx/>
              <a:buNone/>
            </a:pPr>
            <a:r>
              <a:rPr lang="cs-CZ" altLang="cs-CZ" sz="1600" b="1" dirty="0">
                <a:effectLst>
                  <a:outerShdw blurRad="38100" dist="38100" dir="2700000" algn="tl">
                    <a:srgbClr val="000000">
                      <a:alpha val="43137"/>
                    </a:srgbClr>
                  </a:outerShdw>
                </a:effectLst>
              </a:rPr>
              <a:t>Metodika: </a:t>
            </a:r>
            <a:r>
              <a:rPr lang="cs-CZ" altLang="cs-CZ" sz="1600" dirty="0">
                <a:effectLst>
                  <a:outerShdw blurRad="38100" dist="38100" dir="2700000" algn="tl">
                    <a:srgbClr val="000000">
                      <a:alpha val="43137"/>
                    </a:srgbClr>
                  </a:outerShdw>
                </a:effectLst>
              </a:rPr>
              <a:t>metoda výzkumu, charakter výzkumného souboru</a:t>
            </a:r>
          </a:p>
          <a:p>
            <a:pPr>
              <a:buFontTx/>
              <a:buNone/>
            </a:pPr>
            <a:r>
              <a:rPr lang="cs-CZ" altLang="cs-CZ" sz="1600" b="1" dirty="0">
                <a:effectLst>
                  <a:outerShdw blurRad="38100" dist="38100" dir="2700000" algn="tl">
                    <a:srgbClr val="000000">
                      <a:alpha val="43137"/>
                    </a:srgbClr>
                  </a:outerShdw>
                </a:effectLst>
              </a:rPr>
              <a:t>Výsledky: </a:t>
            </a:r>
            <a:r>
              <a:rPr lang="cs-CZ" altLang="cs-CZ" sz="1600" dirty="0">
                <a:effectLst>
                  <a:outerShdw blurRad="38100" dist="38100" dir="2700000" algn="tl">
                    <a:srgbClr val="000000">
                      <a:alpha val="43137"/>
                    </a:srgbClr>
                  </a:outerShdw>
                </a:effectLst>
              </a:rPr>
              <a:t>klíčové zjištění podepřené konkrétními daty</a:t>
            </a:r>
          </a:p>
          <a:p>
            <a:pPr>
              <a:buFontTx/>
              <a:buNone/>
            </a:pPr>
            <a:r>
              <a:rPr lang="cs-CZ" altLang="cs-CZ" sz="1600" b="1" dirty="0">
                <a:effectLst>
                  <a:outerShdw blurRad="38100" dist="38100" dir="2700000" algn="tl">
                    <a:srgbClr val="000000">
                      <a:alpha val="43137"/>
                    </a:srgbClr>
                  </a:outerShdw>
                </a:effectLst>
              </a:rPr>
              <a:t>Závěr: </a:t>
            </a:r>
            <a:r>
              <a:rPr lang="cs-CZ" altLang="cs-CZ" sz="1600" dirty="0">
                <a:effectLst>
                  <a:outerShdw blurRad="38100" dist="38100" dir="2700000" algn="tl">
                    <a:srgbClr val="000000">
                      <a:alpha val="43137"/>
                    </a:srgbClr>
                  </a:outerShdw>
                </a:effectLst>
              </a:rPr>
              <a:t>co ze zjištění vyplývá </a:t>
            </a:r>
          </a:p>
        </p:txBody>
      </p:sp>
      <p:sp>
        <p:nvSpPr>
          <p:cNvPr id="8" name="Zaoblený obdélníkový popisek 7"/>
          <p:cNvSpPr/>
          <p:nvPr/>
        </p:nvSpPr>
        <p:spPr>
          <a:xfrm>
            <a:off x="3275856" y="2690669"/>
            <a:ext cx="1737071" cy="432049"/>
          </a:xfrm>
          <a:prstGeom prst="wedgeRoundRectCallout">
            <a:avLst>
              <a:gd name="adj1" fmla="val 56117"/>
              <a:gd name="adj2" fmla="val 132285"/>
              <a:gd name="adj3" fmla="val 16667"/>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cs-CZ" sz="1400" dirty="0">
                <a:solidFill>
                  <a:schemeClr val="tx1">
                    <a:lumMod val="85000"/>
                    <a:lumOff val="15000"/>
                  </a:schemeClr>
                </a:solidFill>
              </a:rPr>
              <a:t>Častěji vyžadován</a:t>
            </a:r>
          </a:p>
        </p:txBody>
      </p:sp>
      <p:sp>
        <p:nvSpPr>
          <p:cNvPr id="10" name="Obdélník 9"/>
          <p:cNvSpPr/>
          <p:nvPr/>
        </p:nvSpPr>
        <p:spPr>
          <a:xfrm>
            <a:off x="490723" y="384830"/>
            <a:ext cx="8208912" cy="523220"/>
          </a:xfrm>
          <a:prstGeom prst="rect">
            <a:avLst/>
          </a:prstGeom>
        </p:spPr>
        <p:txBody>
          <a:bodyPr vert="horz" lIns="91440" tIns="45720" rIns="91440" bIns="45720" rtlCol="0" anchor="b">
            <a:noAutofit/>
          </a:bodyPr>
          <a:lstStyle/>
          <a:p>
            <a:pPr>
              <a:spcBef>
                <a:spcPct val="0"/>
              </a:spcBef>
            </a:pPr>
            <a:r>
              <a:rPr lang="cs-CZ" sz="3200" dirty="0">
                <a:solidFill>
                  <a:schemeClr val="accent1"/>
                </a:solidFill>
                <a:latin typeface="+mj-lt"/>
                <a:ea typeface="+mj-ea"/>
                <a:cs typeface="+mj-cs"/>
              </a:rPr>
              <a:t>Publikování výsledků</a:t>
            </a:r>
            <a:endParaRPr lang="cs-CZ" altLang="cs-CZ" sz="3200" dirty="0">
              <a:solidFill>
                <a:schemeClr val="accent1"/>
              </a:solidFill>
              <a:latin typeface="+mj-lt"/>
              <a:ea typeface="+mj-ea"/>
              <a:cs typeface="+mj-cs"/>
            </a:endParaRPr>
          </a:p>
        </p:txBody>
      </p:sp>
      <p:sp>
        <p:nvSpPr>
          <p:cNvPr id="11" name="Rámeček 10"/>
          <p:cNvSpPr/>
          <p:nvPr/>
        </p:nvSpPr>
        <p:spPr>
          <a:xfrm>
            <a:off x="485263" y="828366"/>
            <a:ext cx="8225210" cy="596284"/>
          </a:xfrm>
          <a:prstGeom prst="fram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Tree>
    <p:extLst>
      <p:ext uri="{BB962C8B-B14F-4D97-AF65-F5344CB8AC3E}">
        <p14:creationId xmlns:p14="http://schemas.microsoft.com/office/powerpoint/2010/main" val="37446515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checkerboard(across)">
                                      <p:cBhvr>
                                        <p:cTn id="7" dur="500"/>
                                        <p:tgtEl>
                                          <p:spTgt spid="20483">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20483">
                                            <p:txEl>
                                              <p:pRg st="1" end="1"/>
                                            </p:txEl>
                                          </p:spTgt>
                                        </p:tgtEl>
                                        <p:attrNameLst>
                                          <p:attrName>style.visibility</p:attrName>
                                        </p:attrNameLst>
                                      </p:cBhvr>
                                      <p:to>
                                        <p:strVal val="visible"/>
                                      </p:to>
                                    </p:set>
                                    <p:animEffect transition="in" filter="checkerboard(across)">
                                      <p:cBhvr>
                                        <p:cTn id="10" dur="500"/>
                                        <p:tgtEl>
                                          <p:spTgt spid="20483">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20483">
                                            <p:txEl>
                                              <p:pRg st="2" end="2"/>
                                            </p:txEl>
                                          </p:spTgt>
                                        </p:tgtEl>
                                        <p:attrNameLst>
                                          <p:attrName>style.visibility</p:attrName>
                                        </p:attrNameLst>
                                      </p:cBhvr>
                                      <p:to>
                                        <p:strVal val="visible"/>
                                      </p:to>
                                    </p:set>
                                    <p:animEffect transition="in" filter="checkerboard(across)">
                                      <p:cBhvr>
                                        <p:cTn id="13" dur="500"/>
                                        <p:tgtEl>
                                          <p:spTgt spid="20483">
                                            <p:txEl>
                                              <p:pRg st="2" end="2"/>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20483">
                                            <p:txEl>
                                              <p:pRg st="3" end="3"/>
                                            </p:txEl>
                                          </p:spTgt>
                                        </p:tgtEl>
                                        <p:attrNameLst>
                                          <p:attrName>style.visibility</p:attrName>
                                        </p:attrNameLst>
                                      </p:cBhvr>
                                      <p:to>
                                        <p:strVal val="visible"/>
                                      </p:to>
                                    </p:set>
                                    <p:animEffect transition="in" filter="checkerboard(across)">
                                      <p:cBhvr>
                                        <p:cTn id="16" dur="500"/>
                                        <p:tgtEl>
                                          <p:spTgt spid="20483">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ntr" presetSubtype="10" fill="hold" nodeType="clickEffect">
                                  <p:stCondLst>
                                    <p:cond delay="0"/>
                                  </p:stCondLst>
                                  <p:childTnLst>
                                    <p:set>
                                      <p:cBhvr>
                                        <p:cTn id="20" dur="1" fill="hold">
                                          <p:stCondLst>
                                            <p:cond delay="0"/>
                                          </p:stCondLst>
                                        </p:cTn>
                                        <p:tgtEl>
                                          <p:spTgt spid="20483">
                                            <p:txEl>
                                              <p:pRg st="4" end="4"/>
                                            </p:txEl>
                                          </p:spTgt>
                                        </p:tgtEl>
                                        <p:attrNameLst>
                                          <p:attrName>style.visibility</p:attrName>
                                        </p:attrNameLst>
                                      </p:cBhvr>
                                      <p:to>
                                        <p:strVal val="visible"/>
                                      </p:to>
                                    </p:set>
                                    <p:animEffect transition="in" filter="checkerboard(across)">
                                      <p:cBhvr>
                                        <p:cTn id="21" dur="500"/>
                                        <p:tgtEl>
                                          <p:spTgt spid="20483">
                                            <p:txEl>
                                              <p:pRg st="4" end="4"/>
                                            </p:txEl>
                                          </p:spTgt>
                                        </p:tgtEl>
                                      </p:cBhvr>
                                    </p:animEffect>
                                  </p:childTnLst>
                                </p:cTn>
                              </p:par>
                              <p:par>
                                <p:cTn id="22" presetID="5" presetClass="entr" presetSubtype="10" fill="hold" nodeType="withEffect">
                                  <p:stCondLst>
                                    <p:cond delay="0"/>
                                  </p:stCondLst>
                                  <p:childTnLst>
                                    <p:set>
                                      <p:cBhvr>
                                        <p:cTn id="23" dur="1" fill="hold">
                                          <p:stCondLst>
                                            <p:cond delay="0"/>
                                          </p:stCondLst>
                                        </p:cTn>
                                        <p:tgtEl>
                                          <p:spTgt spid="20483">
                                            <p:txEl>
                                              <p:pRg st="5" end="5"/>
                                            </p:txEl>
                                          </p:spTgt>
                                        </p:tgtEl>
                                        <p:attrNameLst>
                                          <p:attrName>style.visibility</p:attrName>
                                        </p:attrNameLst>
                                      </p:cBhvr>
                                      <p:to>
                                        <p:strVal val="visible"/>
                                      </p:to>
                                    </p:set>
                                    <p:animEffect transition="in" filter="checkerboard(across)">
                                      <p:cBhvr>
                                        <p:cTn id="24" dur="500"/>
                                        <p:tgtEl>
                                          <p:spTgt spid="20483">
                                            <p:txEl>
                                              <p:pRg st="5" end="5"/>
                                            </p:txEl>
                                          </p:spTgt>
                                        </p:tgtEl>
                                      </p:cBhvr>
                                    </p:animEffect>
                                  </p:childTnLst>
                                </p:cTn>
                              </p:par>
                              <p:par>
                                <p:cTn id="25" presetID="5" presetClass="entr" presetSubtype="10" fill="hold" nodeType="withEffect">
                                  <p:stCondLst>
                                    <p:cond delay="0"/>
                                  </p:stCondLst>
                                  <p:childTnLst>
                                    <p:set>
                                      <p:cBhvr>
                                        <p:cTn id="26" dur="1" fill="hold">
                                          <p:stCondLst>
                                            <p:cond delay="0"/>
                                          </p:stCondLst>
                                        </p:cTn>
                                        <p:tgtEl>
                                          <p:spTgt spid="20483">
                                            <p:txEl>
                                              <p:pRg st="6" end="6"/>
                                            </p:txEl>
                                          </p:spTgt>
                                        </p:tgtEl>
                                        <p:attrNameLst>
                                          <p:attrName>style.visibility</p:attrName>
                                        </p:attrNameLst>
                                      </p:cBhvr>
                                      <p:to>
                                        <p:strVal val="visible"/>
                                      </p:to>
                                    </p:set>
                                    <p:animEffect transition="in" filter="checkerboard(across)">
                                      <p:cBhvr>
                                        <p:cTn id="27" dur="500"/>
                                        <p:tgtEl>
                                          <p:spTgt spid="20483">
                                            <p:txEl>
                                              <p:pRg st="6" end="6"/>
                                            </p:txEl>
                                          </p:spTgt>
                                        </p:tgtEl>
                                      </p:cBhvr>
                                    </p:animEffect>
                                  </p:childTnLst>
                                </p:cTn>
                              </p:par>
                              <p:par>
                                <p:cTn id="28" presetID="5" presetClass="entr" presetSubtype="10" fill="hold" nodeType="withEffect">
                                  <p:stCondLst>
                                    <p:cond delay="0"/>
                                  </p:stCondLst>
                                  <p:childTnLst>
                                    <p:set>
                                      <p:cBhvr>
                                        <p:cTn id="29" dur="1" fill="hold">
                                          <p:stCondLst>
                                            <p:cond delay="0"/>
                                          </p:stCondLst>
                                        </p:cTn>
                                        <p:tgtEl>
                                          <p:spTgt spid="20483">
                                            <p:txEl>
                                              <p:pRg st="7" end="7"/>
                                            </p:txEl>
                                          </p:spTgt>
                                        </p:tgtEl>
                                        <p:attrNameLst>
                                          <p:attrName>style.visibility</p:attrName>
                                        </p:attrNameLst>
                                      </p:cBhvr>
                                      <p:to>
                                        <p:strVal val="visible"/>
                                      </p:to>
                                    </p:set>
                                    <p:animEffect transition="in" filter="checkerboard(across)">
                                      <p:cBhvr>
                                        <p:cTn id="30" dur="500"/>
                                        <p:tgtEl>
                                          <p:spTgt spid="20483">
                                            <p:txEl>
                                              <p:pRg st="7" end="7"/>
                                            </p:txEl>
                                          </p:spTgt>
                                        </p:tgtEl>
                                      </p:cBhvr>
                                    </p:animEffect>
                                  </p:childTnLst>
                                </p:cTn>
                              </p:par>
                              <p:par>
                                <p:cTn id="31" presetID="5" presetClass="entr" presetSubtype="10" fill="hold" nodeType="withEffect">
                                  <p:stCondLst>
                                    <p:cond delay="0"/>
                                  </p:stCondLst>
                                  <p:childTnLst>
                                    <p:set>
                                      <p:cBhvr>
                                        <p:cTn id="32" dur="1" fill="hold">
                                          <p:stCondLst>
                                            <p:cond delay="0"/>
                                          </p:stCondLst>
                                        </p:cTn>
                                        <p:tgtEl>
                                          <p:spTgt spid="20483">
                                            <p:txEl>
                                              <p:pRg st="8" end="8"/>
                                            </p:txEl>
                                          </p:spTgt>
                                        </p:tgtEl>
                                        <p:attrNameLst>
                                          <p:attrName>style.visibility</p:attrName>
                                        </p:attrNameLst>
                                      </p:cBhvr>
                                      <p:to>
                                        <p:strVal val="visible"/>
                                      </p:to>
                                    </p:set>
                                    <p:animEffect transition="in" filter="checkerboard(across)">
                                      <p:cBhvr>
                                        <p:cTn id="33" dur="500"/>
                                        <p:tgtEl>
                                          <p:spTgt spid="20483">
                                            <p:txEl>
                                              <p:pRg st="8" end="8"/>
                                            </p:txEl>
                                          </p:spTgt>
                                        </p:tgtEl>
                                      </p:cBhvr>
                                    </p:animEffect>
                                  </p:childTnLst>
                                </p:cTn>
                              </p:par>
                              <p:par>
                                <p:cTn id="34" presetID="5" presetClass="entr" presetSubtype="10" fill="hold" nodeType="withEffect">
                                  <p:stCondLst>
                                    <p:cond delay="0"/>
                                  </p:stCondLst>
                                  <p:childTnLst>
                                    <p:set>
                                      <p:cBhvr>
                                        <p:cTn id="35" dur="1" fill="hold">
                                          <p:stCondLst>
                                            <p:cond delay="0"/>
                                          </p:stCondLst>
                                        </p:cTn>
                                        <p:tgtEl>
                                          <p:spTgt spid="20483">
                                            <p:txEl>
                                              <p:pRg st="9" end="9"/>
                                            </p:txEl>
                                          </p:spTgt>
                                        </p:tgtEl>
                                        <p:attrNameLst>
                                          <p:attrName>style.visibility</p:attrName>
                                        </p:attrNameLst>
                                      </p:cBhvr>
                                      <p:to>
                                        <p:strVal val="visible"/>
                                      </p:to>
                                    </p:set>
                                    <p:animEffect transition="in" filter="checkerboard(across)">
                                      <p:cBhvr>
                                        <p:cTn id="36" dur="500"/>
                                        <p:tgtEl>
                                          <p:spTgt spid="20483">
                                            <p:txEl>
                                              <p:pRg st="9" end="9"/>
                                            </p:txEl>
                                          </p:spTgt>
                                        </p:tgtEl>
                                      </p:cBhvr>
                                    </p:animEffect>
                                  </p:childTnLst>
                                </p:cTn>
                              </p:par>
                              <p:par>
                                <p:cTn id="37" presetID="5" presetClass="entr" presetSubtype="10" fill="hold" nodeType="withEffect">
                                  <p:stCondLst>
                                    <p:cond delay="0"/>
                                  </p:stCondLst>
                                  <p:childTnLst>
                                    <p:set>
                                      <p:cBhvr>
                                        <p:cTn id="38" dur="1" fill="hold">
                                          <p:stCondLst>
                                            <p:cond delay="0"/>
                                          </p:stCondLst>
                                        </p:cTn>
                                        <p:tgtEl>
                                          <p:spTgt spid="20483">
                                            <p:txEl>
                                              <p:pRg st="10" end="10"/>
                                            </p:txEl>
                                          </p:spTgt>
                                        </p:tgtEl>
                                        <p:attrNameLst>
                                          <p:attrName>style.visibility</p:attrName>
                                        </p:attrNameLst>
                                      </p:cBhvr>
                                      <p:to>
                                        <p:strVal val="visible"/>
                                      </p:to>
                                    </p:set>
                                    <p:animEffect transition="in" filter="checkerboard(across)">
                                      <p:cBhvr>
                                        <p:cTn id="39" dur="500"/>
                                        <p:tgtEl>
                                          <p:spTgt spid="20483">
                                            <p:txEl>
                                              <p:pRg st="10" end="10"/>
                                            </p:txEl>
                                          </p:spTgt>
                                        </p:tgtEl>
                                      </p:cBhvr>
                                    </p:animEffect>
                                  </p:childTnLst>
                                </p:cTn>
                              </p:par>
                              <p:par>
                                <p:cTn id="40" presetID="5" presetClass="entr" presetSubtype="10" fill="hold" nodeType="withEffect">
                                  <p:stCondLst>
                                    <p:cond delay="0"/>
                                  </p:stCondLst>
                                  <p:childTnLst>
                                    <p:set>
                                      <p:cBhvr>
                                        <p:cTn id="41" dur="1" fill="hold">
                                          <p:stCondLst>
                                            <p:cond delay="0"/>
                                          </p:stCondLst>
                                        </p:cTn>
                                        <p:tgtEl>
                                          <p:spTgt spid="20483">
                                            <p:txEl>
                                              <p:pRg st="11" end="11"/>
                                            </p:txEl>
                                          </p:spTgt>
                                        </p:tgtEl>
                                        <p:attrNameLst>
                                          <p:attrName>style.visibility</p:attrName>
                                        </p:attrNameLst>
                                      </p:cBhvr>
                                      <p:to>
                                        <p:strVal val="visible"/>
                                      </p:to>
                                    </p:set>
                                    <p:animEffect transition="in" filter="checkerboard(across)">
                                      <p:cBhvr>
                                        <p:cTn id="42" dur="500"/>
                                        <p:tgtEl>
                                          <p:spTgt spid="2048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609364" y="44624"/>
            <a:ext cx="3702348" cy="523220"/>
          </a:xfrm>
          <a:noFill/>
        </p:spPr>
        <p:txBody>
          <a:bodyPr vert="horz" wrap="square" lIns="91440" tIns="45720" rIns="91440" bIns="45720" rtlCol="0" anchor="b">
            <a:spAutoFit/>
            <a:scene3d>
              <a:camera prst="orthographicFront"/>
              <a:lightRig rig="balanced" dir="t">
                <a:rot lat="0" lon="0" rev="2100000"/>
              </a:lightRig>
            </a:scene3d>
            <a:sp3d extrusionH="57150" prstMaterial="metal">
              <a:bevelT w="38100" h="25400"/>
              <a:contourClr>
                <a:schemeClr val="bg2"/>
              </a:contourClr>
            </a:sp3d>
          </a:bodyPr>
          <a:lstStyle/>
          <a:p>
            <a:r>
              <a:rPr lang="cs-CZ" altLang="cs-CZ" sz="2800" b="1">
                <a:ln w="50800"/>
                <a:solidFill>
                  <a:schemeClr val="bg1">
                    <a:shade val="50000"/>
                  </a:schemeClr>
                </a:solidFill>
                <a:latin typeface="+mn-lt"/>
                <a:ea typeface="+mn-ea"/>
                <a:cs typeface="+mn-cs"/>
              </a:rPr>
              <a:t>Úvod - Introduction</a:t>
            </a:r>
          </a:p>
        </p:txBody>
      </p:sp>
      <p:sp>
        <p:nvSpPr>
          <p:cNvPr id="24579" name="Rectangle 3"/>
          <p:cNvSpPr>
            <a:spLocks noGrp="1" noChangeArrowheads="1"/>
          </p:cNvSpPr>
          <p:nvPr>
            <p:ph type="body" idx="1"/>
          </p:nvPr>
        </p:nvSpPr>
        <p:spPr>
          <a:xfrm>
            <a:off x="539551" y="1052736"/>
            <a:ext cx="8166375" cy="5400600"/>
          </a:xfrm>
        </p:spPr>
        <p:txBody>
          <a:bodyPr/>
          <a:lstStyle/>
          <a:p>
            <a:pPr marL="68580" indent="0">
              <a:buNone/>
            </a:pPr>
            <a:r>
              <a:rPr lang="cs-CZ" altLang="cs-CZ" dirty="0"/>
              <a:t>O motivaci dál číst často rozhoduje první věta.</a:t>
            </a:r>
            <a:endParaRPr lang="cs-CZ" altLang="cs-CZ" dirty="0">
              <a:solidFill>
                <a:schemeClr val="tx2"/>
              </a:solidFill>
            </a:endParaRPr>
          </a:p>
          <a:p>
            <a:pPr>
              <a:buFontTx/>
              <a:buNone/>
            </a:pPr>
            <a:endParaRPr lang="cs-CZ" altLang="cs-CZ" dirty="0">
              <a:solidFill>
                <a:schemeClr val="tx2"/>
              </a:solidFill>
            </a:endParaRPr>
          </a:p>
          <a:p>
            <a:pPr>
              <a:buFontTx/>
              <a:buNone/>
            </a:pPr>
            <a:endParaRPr lang="cs-CZ" altLang="cs-CZ" dirty="0"/>
          </a:p>
          <a:p>
            <a:pPr>
              <a:buFontTx/>
              <a:buNone/>
            </a:pPr>
            <a:r>
              <a:rPr lang="cs-CZ" altLang="cs-CZ" sz="2200" b="1" dirty="0">
                <a:solidFill>
                  <a:schemeClr val="tx1">
                    <a:lumMod val="85000"/>
                    <a:lumOff val="15000"/>
                  </a:schemeClr>
                </a:solidFill>
                <a:effectLst>
                  <a:outerShdw blurRad="38100" dist="38100" dir="2700000" algn="tl">
                    <a:srgbClr val="000000">
                      <a:alpha val="43137"/>
                    </a:srgbClr>
                  </a:outerShdw>
                </a:effectLst>
              </a:rPr>
              <a:t>Tři odstavce</a:t>
            </a:r>
          </a:p>
          <a:p>
            <a:pPr lvl="1"/>
            <a:r>
              <a:rPr lang="cs-CZ" altLang="cs-CZ" b="1" dirty="0">
                <a:solidFill>
                  <a:schemeClr val="tx1">
                    <a:lumMod val="85000"/>
                    <a:lumOff val="15000"/>
                  </a:schemeClr>
                </a:solidFill>
                <a:effectLst>
                  <a:outerShdw blurRad="38100" dist="38100" dir="2700000" algn="tl">
                    <a:srgbClr val="000000">
                      <a:alpha val="43137"/>
                    </a:srgbClr>
                  </a:outerShdw>
                </a:effectLst>
              </a:rPr>
              <a:t>první odstavec </a:t>
            </a:r>
            <a:r>
              <a:rPr lang="cs-CZ" altLang="cs-CZ" dirty="0"/>
              <a:t>– slova z názvu článku, jádro věci, východiska</a:t>
            </a:r>
          </a:p>
          <a:p>
            <a:pPr lvl="1"/>
            <a:r>
              <a:rPr lang="cs-CZ" altLang="cs-CZ" b="1" dirty="0">
                <a:solidFill>
                  <a:schemeClr val="tx1">
                    <a:lumMod val="85000"/>
                    <a:lumOff val="15000"/>
                  </a:schemeClr>
                </a:solidFill>
                <a:effectLst>
                  <a:outerShdw blurRad="38100" dist="38100" dir="2700000" algn="tl">
                    <a:srgbClr val="000000">
                      <a:alpha val="43137"/>
                    </a:srgbClr>
                  </a:outerShdw>
                </a:effectLst>
              </a:rPr>
              <a:t>druhý odstavec </a:t>
            </a:r>
            <a:r>
              <a:rPr lang="cs-CZ" altLang="cs-CZ" dirty="0"/>
              <a:t>– motivy, které vedly ke vzniku publikace</a:t>
            </a:r>
          </a:p>
          <a:p>
            <a:pPr lvl="1"/>
            <a:r>
              <a:rPr lang="cs-CZ" altLang="cs-CZ" b="1" dirty="0">
                <a:solidFill>
                  <a:schemeClr val="tx1">
                    <a:lumMod val="85000"/>
                    <a:lumOff val="15000"/>
                  </a:schemeClr>
                </a:solidFill>
                <a:effectLst>
                  <a:outerShdw blurRad="38100" dist="38100" dir="2700000" algn="tl">
                    <a:srgbClr val="000000">
                      <a:alpha val="43137"/>
                    </a:srgbClr>
                  </a:outerShdw>
                </a:effectLst>
              </a:rPr>
              <a:t>třetí odstavec </a:t>
            </a:r>
            <a:r>
              <a:rPr lang="cs-CZ" altLang="cs-CZ" dirty="0"/>
              <a:t>– potřebnost práce</a:t>
            </a:r>
            <a:r>
              <a:rPr lang="cs-CZ" altLang="cs-CZ" dirty="0">
                <a:solidFill>
                  <a:srgbClr val="FF0000"/>
                </a:solidFill>
              </a:rPr>
              <a:t> </a:t>
            </a:r>
            <a:endParaRPr lang="cs-CZ" altLang="cs-CZ" dirty="0"/>
          </a:p>
        </p:txBody>
      </p:sp>
      <p:sp>
        <p:nvSpPr>
          <p:cNvPr id="4" name="Obdélník 3"/>
          <p:cNvSpPr/>
          <p:nvPr/>
        </p:nvSpPr>
        <p:spPr>
          <a:xfrm>
            <a:off x="497015" y="438913"/>
            <a:ext cx="8208912" cy="523220"/>
          </a:xfrm>
          <a:prstGeom prst="rect">
            <a:avLst/>
          </a:prstGeom>
        </p:spPr>
        <p:txBody>
          <a:bodyPr vert="horz" lIns="91440" tIns="45720" rIns="91440" bIns="45720" rtlCol="0" anchor="b">
            <a:noAutofit/>
          </a:bodyPr>
          <a:lstStyle/>
          <a:p>
            <a:pPr>
              <a:spcBef>
                <a:spcPct val="0"/>
              </a:spcBef>
            </a:pPr>
            <a:r>
              <a:rPr lang="cs-CZ" sz="3200" dirty="0">
                <a:solidFill>
                  <a:schemeClr val="accent1"/>
                </a:solidFill>
                <a:latin typeface="+mj-lt"/>
                <a:ea typeface="+mj-ea"/>
                <a:cs typeface="+mj-cs"/>
              </a:rPr>
              <a:t>Publikování výsledků</a:t>
            </a:r>
            <a:endParaRPr lang="cs-CZ" altLang="cs-CZ" sz="3200" dirty="0">
              <a:solidFill>
                <a:schemeClr val="accent1"/>
              </a:solidFill>
              <a:latin typeface="+mj-lt"/>
              <a:ea typeface="+mj-ea"/>
              <a:cs typeface="+mj-cs"/>
            </a:endParaRPr>
          </a:p>
        </p:txBody>
      </p:sp>
      <p:sp>
        <p:nvSpPr>
          <p:cNvPr id="5" name="Rámeček 4"/>
          <p:cNvSpPr/>
          <p:nvPr/>
        </p:nvSpPr>
        <p:spPr>
          <a:xfrm>
            <a:off x="480717" y="962133"/>
            <a:ext cx="8225210" cy="596284"/>
          </a:xfrm>
          <a:prstGeom prst="fram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Tree>
    <p:extLst>
      <p:ext uri="{BB962C8B-B14F-4D97-AF65-F5344CB8AC3E}">
        <p14:creationId xmlns:p14="http://schemas.microsoft.com/office/powerpoint/2010/main" val="29896248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4579">
                                            <p:txEl>
                                              <p:pRg st="4" end="4"/>
                                            </p:txEl>
                                          </p:spTgt>
                                        </p:tgtEl>
                                        <p:attrNameLst>
                                          <p:attrName>style.visibility</p:attrName>
                                        </p:attrNameLst>
                                      </p:cBhvr>
                                      <p:to>
                                        <p:strVal val="visible"/>
                                      </p:to>
                                    </p:set>
                                    <p:animEffect transition="in" filter="checkerboard(across)">
                                      <p:cBhvr>
                                        <p:cTn id="7" dur="500"/>
                                        <p:tgtEl>
                                          <p:spTgt spid="24579">
                                            <p:txEl>
                                              <p:pRg st="4" end="4"/>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24579">
                                            <p:txEl>
                                              <p:pRg st="5" end="5"/>
                                            </p:txEl>
                                          </p:spTgt>
                                        </p:tgtEl>
                                        <p:attrNameLst>
                                          <p:attrName>style.visibility</p:attrName>
                                        </p:attrNameLst>
                                      </p:cBhvr>
                                      <p:to>
                                        <p:strVal val="visible"/>
                                      </p:to>
                                    </p:set>
                                    <p:animEffect transition="in" filter="checkerboard(across)">
                                      <p:cBhvr>
                                        <p:cTn id="12" dur="500"/>
                                        <p:tgtEl>
                                          <p:spTgt spid="24579">
                                            <p:txEl>
                                              <p:pRg st="5" end="5"/>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24579">
                                            <p:txEl>
                                              <p:pRg st="6" end="6"/>
                                            </p:txEl>
                                          </p:spTgt>
                                        </p:tgtEl>
                                        <p:attrNameLst>
                                          <p:attrName>style.visibility</p:attrName>
                                        </p:attrNameLst>
                                      </p:cBhvr>
                                      <p:to>
                                        <p:strVal val="visible"/>
                                      </p:to>
                                    </p:set>
                                    <p:animEffect transition="in" filter="checkerboard(across)">
                                      <p:cBhvr>
                                        <p:cTn id="17" dur="500"/>
                                        <p:tgtEl>
                                          <p:spTgt spid="2457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619231" y="30815"/>
            <a:ext cx="3528392" cy="523220"/>
          </a:xfrm>
          <a:noFill/>
        </p:spPr>
        <p:txBody>
          <a:bodyPr vert="horz" wrap="square" lIns="91440" tIns="45720" rIns="91440" bIns="45720" rtlCol="0" anchor="b">
            <a:spAutoFit/>
            <a:scene3d>
              <a:camera prst="orthographicFront"/>
              <a:lightRig rig="balanced" dir="t">
                <a:rot lat="0" lon="0" rev="2100000"/>
              </a:lightRig>
            </a:scene3d>
            <a:sp3d extrusionH="57150" prstMaterial="metal">
              <a:bevelT w="38100" h="25400"/>
              <a:contourClr>
                <a:schemeClr val="bg2"/>
              </a:contourClr>
            </a:sp3d>
          </a:bodyPr>
          <a:lstStyle/>
          <a:p>
            <a:r>
              <a:rPr lang="cs-CZ" altLang="cs-CZ" sz="2800" b="1" dirty="0">
                <a:ln w="50800"/>
                <a:solidFill>
                  <a:schemeClr val="bg1">
                    <a:shade val="50000"/>
                  </a:schemeClr>
                </a:solidFill>
                <a:latin typeface="+mn-lt"/>
                <a:ea typeface="+mn-ea"/>
                <a:cs typeface="+mn-cs"/>
              </a:rPr>
              <a:t>Metody - </a:t>
            </a:r>
            <a:r>
              <a:rPr lang="cs-CZ" altLang="cs-CZ" sz="2800" b="1" dirty="0" err="1">
                <a:ln w="50800"/>
                <a:solidFill>
                  <a:schemeClr val="bg1">
                    <a:shade val="50000"/>
                  </a:schemeClr>
                </a:solidFill>
                <a:latin typeface="+mn-lt"/>
                <a:ea typeface="+mn-ea"/>
                <a:cs typeface="+mn-cs"/>
              </a:rPr>
              <a:t>Methods</a:t>
            </a:r>
            <a:endParaRPr lang="cs-CZ" altLang="cs-CZ" sz="2800" b="1" dirty="0">
              <a:ln w="50800"/>
              <a:solidFill>
                <a:schemeClr val="bg1">
                  <a:shade val="50000"/>
                </a:schemeClr>
              </a:solidFill>
              <a:latin typeface="+mn-lt"/>
              <a:ea typeface="+mn-ea"/>
              <a:cs typeface="+mn-cs"/>
            </a:endParaRPr>
          </a:p>
        </p:txBody>
      </p:sp>
      <p:sp>
        <p:nvSpPr>
          <p:cNvPr id="26627" name="Rectangle 3"/>
          <p:cNvSpPr>
            <a:spLocks noGrp="1" noChangeArrowheads="1"/>
          </p:cNvSpPr>
          <p:nvPr>
            <p:ph type="body" idx="1"/>
          </p:nvPr>
        </p:nvSpPr>
        <p:spPr>
          <a:xfrm>
            <a:off x="497015" y="1268760"/>
            <a:ext cx="8064500" cy="4176713"/>
          </a:xfrm>
        </p:spPr>
        <p:txBody>
          <a:bodyPr vert="horz" lIns="91440" tIns="45720" rIns="91440" bIns="45720" rtlCol="0">
            <a:normAutofit/>
          </a:bodyPr>
          <a:lstStyle/>
          <a:p>
            <a:r>
              <a:rPr lang="cs-CZ" altLang="cs-CZ" dirty="0"/>
              <a:t>Typ studie</a:t>
            </a:r>
          </a:p>
          <a:p>
            <a:r>
              <a:rPr lang="cs-CZ" altLang="cs-CZ" dirty="0"/>
              <a:t>Charakteristika výzkumného nástroje – jeho volba</a:t>
            </a:r>
          </a:p>
          <a:p>
            <a:r>
              <a:rPr lang="cs-CZ" altLang="cs-CZ" dirty="0"/>
              <a:t>Průběhu výzkumu, délka sledování (kdy a kde)</a:t>
            </a:r>
          </a:p>
          <a:p>
            <a:r>
              <a:rPr lang="cs-CZ" altLang="cs-CZ" dirty="0"/>
              <a:t>Kritéria výběru – randomizace</a:t>
            </a:r>
          </a:p>
          <a:p>
            <a:r>
              <a:rPr lang="cs-CZ" altLang="cs-CZ" dirty="0"/>
              <a:t>Cílový soubor– povaha, počet</a:t>
            </a:r>
          </a:p>
          <a:p>
            <a:r>
              <a:rPr lang="cs-CZ" altLang="cs-CZ" dirty="0"/>
              <a:t>Zpracování dat, statistické metody</a:t>
            </a:r>
          </a:p>
        </p:txBody>
      </p:sp>
      <p:sp>
        <p:nvSpPr>
          <p:cNvPr id="4" name="Obdélník 3"/>
          <p:cNvSpPr/>
          <p:nvPr/>
        </p:nvSpPr>
        <p:spPr>
          <a:xfrm>
            <a:off x="497015" y="438913"/>
            <a:ext cx="8208912" cy="523220"/>
          </a:xfrm>
          <a:prstGeom prst="rect">
            <a:avLst/>
          </a:prstGeom>
        </p:spPr>
        <p:txBody>
          <a:bodyPr vert="horz" lIns="91440" tIns="45720" rIns="91440" bIns="45720" rtlCol="0" anchor="b">
            <a:noAutofit/>
          </a:bodyPr>
          <a:lstStyle/>
          <a:p>
            <a:pPr>
              <a:spcBef>
                <a:spcPct val="0"/>
              </a:spcBef>
            </a:pPr>
            <a:r>
              <a:rPr lang="cs-CZ" sz="3200" dirty="0">
                <a:solidFill>
                  <a:schemeClr val="accent1"/>
                </a:solidFill>
                <a:latin typeface="+mj-lt"/>
                <a:ea typeface="+mj-ea"/>
                <a:cs typeface="+mj-cs"/>
              </a:rPr>
              <a:t>Publikování výsledků</a:t>
            </a:r>
            <a:endParaRPr lang="cs-CZ" altLang="cs-CZ" sz="3200" dirty="0">
              <a:solidFill>
                <a:schemeClr val="accent1"/>
              </a:solidFill>
              <a:latin typeface="+mj-lt"/>
              <a:ea typeface="+mj-ea"/>
              <a:cs typeface="+mj-cs"/>
            </a:endParaRPr>
          </a:p>
        </p:txBody>
      </p:sp>
    </p:spTree>
    <p:extLst>
      <p:ext uri="{BB962C8B-B14F-4D97-AF65-F5344CB8AC3E}">
        <p14:creationId xmlns:p14="http://schemas.microsoft.com/office/powerpoint/2010/main" val="15429502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0" y="116632"/>
            <a:ext cx="3600400" cy="523220"/>
          </a:xfrm>
          <a:noFill/>
        </p:spPr>
        <p:txBody>
          <a:bodyPr vert="horz" wrap="square" lIns="91440" tIns="45720" rIns="91440" bIns="45720" rtlCol="0" anchor="b">
            <a:spAutoFit/>
            <a:scene3d>
              <a:camera prst="orthographicFront"/>
              <a:lightRig rig="balanced" dir="t">
                <a:rot lat="0" lon="0" rev="2100000"/>
              </a:lightRig>
            </a:scene3d>
            <a:sp3d extrusionH="57150" prstMaterial="metal">
              <a:bevelT w="38100" h="25400"/>
              <a:contourClr>
                <a:schemeClr val="bg2"/>
              </a:contourClr>
            </a:sp3d>
          </a:bodyPr>
          <a:lstStyle/>
          <a:p>
            <a:r>
              <a:rPr lang="cs-CZ" altLang="cs-CZ" sz="2800" b="1" dirty="0">
                <a:ln w="50800"/>
                <a:solidFill>
                  <a:schemeClr val="bg1">
                    <a:shade val="50000"/>
                  </a:schemeClr>
                </a:solidFill>
                <a:latin typeface="+mn-lt"/>
                <a:ea typeface="+mn-ea"/>
                <a:cs typeface="+mn-cs"/>
              </a:rPr>
              <a:t>Výsledky - </a:t>
            </a:r>
            <a:r>
              <a:rPr lang="cs-CZ" altLang="cs-CZ" sz="2800" b="1" dirty="0" err="1">
                <a:ln w="50800"/>
                <a:solidFill>
                  <a:schemeClr val="bg1">
                    <a:shade val="50000"/>
                  </a:schemeClr>
                </a:solidFill>
                <a:latin typeface="+mn-lt"/>
                <a:ea typeface="+mn-ea"/>
                <a:cs typeface="+mn-cs"/>
              </a:rPr>
              <a:t>Results</a:t>
            </a:r>
            <a:endParaRPr lang="cs-CZ" altLang="cs-CZ" sz="2800" b="1" dirty="0">
              <a:ln w="50800"/>
              <a:solidFill>
                <a:schemeClr val="bg1">
                  <a:shade val="50000"/>
                </a:schemeClr>
              </a:solidFill>
              <a:latin typeface="+mn-lt"/>
              <a:ea typeface="+mn-ea"/>
              <a:cs typeface="+mn-cs"/>
            </a:endParaRPr>
          </a:p>
        </p:txBody>
      </p:sp>
      <p:sp>
        <p:nvSpPr>
          <p:cNvPr id="28675" name="Rectangle 3"/>
          <p:cNvSpPr>
            <a:spLocks noGrp="1" noChangeArrowheads="1"/>
          </p:cNvSpPr>
          <p:nvPr>
            <p:ph type="body" idx="1"/>
          </p:nvPr>
        </p:nvSpPr>
        <p:spPr>
          <a:xfrm>
            <a:off x="446152" y="1052736"/>
            <a:ext cx="8259776" cy="4176713"/>
          </a:xfrm>
        </p:spPr>
        <p:txBody>
          <a:bodyPr/>
          <a:lstStyle/>
          <a:p>
            <a:r>
              <a:rPr lang="cs-CZ" altLang="cs-CZ" dirty="0"/>
              <a:t>sdělení faktů a čísel</a:t>
            </a:r>
          </a:p>
          <a:p>
            <a:r>
              <a:rPr lang="cs-CZ" altLang="cs-CZ" dirty="0"/>
              <a:t>optimální, logické řazení informací</a:t>
            </a:r>
          </a:p>
          <a:p>
            <a:r>
              <a:rPr lang="cs-CZ" altLang="cs-CZ" dirty="0"/>
              <a:t>tabulky, grafy</a:t>
            </a:r>
          </a:p>
          <a:p>
            <a:r>
              <a:rPr lang="cs-CZ" altLang="cs-CZ" dirty="0"/>
              <a:t>členění do odstavců</a:t>
            </a:r>
          </a:p>
          <a:p>
            <a:r>
              <a:rPr lang="cs-CZ" altLang="cs-CZ" dirty="0"/>
              <a:t>kontrola jednotek veličin</a:t>
            </a:r>
          </a:p>
          <a:p>
            <a:r>
              <a:rPr lang="cs-CZ" altLang="cs-CZ" dirty="0"/>
              <a:t>kontrola součtů položek</a:t>
            </a:r>
          </a:p>
          <a:p>
            <a:r>
              <a:rPr lang="cs-CZ" altLang="cs-CZ" dirty="0"/>
              <a:t>kontrola koherence grafů, tabulek a textu</a:t>
            </a:r>
          </a:p>
        </p:txBody>
      </p:sp>
      <p:sp>
        <p:nvSpPr>
          <p:cNvPr id="4" name="Obdélník 3"/>
          <p:cNvSpPr/>
          <p:nvPr/>
        </p:nvSpPr>
        <p:spPr>
          <a:xfrm>
            <a:off x="497015" y="438913"/>
            <a:ext cx="8208912" cy="523220"/>
          </a:xfrm>
          <a:prstGeom prst="rect">
            <a:avLst/>
          </a:prstGeom>
        </p:spPr>
        <p:txBody>
          <a:bodyPr vert="horz" lIns="91440" tIns="45720" rIns="91440" bIns="45720" rtlCol="0" anchor="b">
            <a:noAutofit/>
          </a:bodyPr>
          <a:lstStyle/>
          <a:p>
            <a:pPr>
              <a:spcBef>
                <a:spcPct val="0"/>
              </a:spcBef>
            </a:pPr>
            <a:r>
              <a:rPr lang="cs-CZ" sz="3200" dirty="0">
                <a:solidFill>
                  <a:schemeClr val="accent1"/>
                </a:solidFill>
                <a:latin typeface="+mj-lt"/>
                <a:ea typeface="+mj-ea"/>
                <a:cs typeface="+mj-cs"/>
              </a:rPr>
              <a:t>Publikování výsledků</a:t>
            </a:r>
            <a:endParaRPr lang="cs-CZ" altLang="cs-CZ" sz="3200" dirty="0">
              <a:solidFill>
                <a:schemeClr val="accent1"/>
              </a:solidFill>
              <a:latin typeface="+mj-lt"/>
              <a:ea typeface="+mj-ea"/>
              <a:cs typeface="+mj-cs"/>
            </a:endParaRPr>
          </a:p>
        </p:txBody>
      </p:sp>
    </p:spTree>
    <p:extLst>
      <p:ext uri="{BB962C8B-B14F-4D97-AF65-F5344CB8AC3E}">
        <p14:creationId xmlns:p14="http://schemas.microsoft.com/office/powerpoint/2010/main" val="6417779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0" y="20953"/>
            <a:ext cx="3600400" cy="523220"/>
          </a:xfrm>
          <a:noFill/>
        </p:spPr>
        <p:txBody>
          <a:bodyPr vert="horz" wrap="square" lIns="91440" tIns="45720" rIns="91440" bIns="45720" rtlCol="0" anchor="b">
            <a:spAutoFit/>
            <a:scene3d>
              <a:camera prst="orthographicFront"/>
              <a:lightRig rig="balanced" dir="t">
                <a:rot lat="0" lon="0" rev="2100000"/>
              </a:lightRig>
            </a:scene3d>
            <a:sp3d extrusionH="57150" prstMaterial="metal">
              <a:bevelT w="38100" h="25400"/>
              <a:contourClr>
                <a:schemeClr val="bg2"/>
              </a:contourClr>
            </a:sp3d>
          </a:bodyPr>
          <a:lstStyle/>
          <a:p>
            <a:r>
              <a:rPr lang="cs-CZ" altLang="cs-CZ" sz="2800" b="1" dirty="0">
                <a:ln w="50800"/>
                <a:solidFill>
                  <a:schemeClr val="bg1">
                    <a:shade val="50000"/>
                  </a:schemeClr>
                </a:solidFill>
                <a:latin typeface="+mn-lt"/>
                <a:ea typeface="+mn-ea"/>
                <a:cs typeface="+mn-cs"/>
              </a:rPr>
              <a:t>Diskuze - </a:t>
            </a:r>
            <a:r>
              <a:rPr lang="cs-CZ" altLang="cs-CZ" sz="2800" b="1" dirty="0" err="1">
                <a:ln w="50800"/>
                <a:solidFill>
                  <a:schemeClr val="bg1">
                    <a:shade val="50000"/>
                  </a:schemeClr>
                </a:solidFill>
                <a:latin typeface="+mn-lt"/>
                <a:ea typeface="+mn-ea"/>
                <a:cs typeface="+mn-cs"/>
              </a:rPr>
              <a:t>Discusion</a:t>
            </a:r>
            <a:endParaRPr lang="cs-CZ" altLang="cs-CZ" sz="2800" b="1" dirty="0">
              <a:ln w="50800"/>
              <a:solidFill>
                <a:schemeClr val="bg1">
                  <a:shade val="50000"/>
                </a:schemeClr>
              </a:solidFill>
              <a:latin typeface="+mn-lt"/>
              <a:ea typeface="+mn-ea"/>
              <a:cs typeface="+mn-cs"/>
            </a:endParaRPr>
          </a:p>
        </p:txBody>
      </p:sp>
      <p:sp>
        <p:nvSpPr>
          <p:cNvPr id="30723" name="Rectangle 3"/>
          <p:cNvSpPr>
            <a:spLocks noGrp="1" noChangeArrowheads="1"/>
          </p:cNvSpPr>
          <p:nvPr>
            <p:ph type="body" idx="1"/>
          </p:nvPr>
        </p:nvSpPr>
        <p:spPr>
          <a:xfrm>
            <a:off x="395536" y="984585"/>
            <a:ext cx="4176464" cy="5468751"/>
          </a:xfrm>
        </p:spPr>
        <p:txBody>
          <a:bodyPr>
            <a:normAutofit/>
          </a:bodyPr>
          <a:lstStyle/>
          <a:p>
            <a:pPr marL="68580" indent="0">
              <a:buNone/>
            </a:pPr>
            <a:r>
              <a:rPr lang="cs-CZ" altLang="cs-CZ" b="1" dirty="0">
                <a:effectLst>
                  <a:outerShdw blurRad="38100" dist="38100" dir="2700000" algn="tl">
                    <a:srgbClr val="000000">
                      <a:alpha val="43137"/>
                    </a:srgbClr>
                  </a:outerShdw>
                </a:effectLst>
              </a:rPr>
              <a:t>Obsahuje</a:t>
            </a:r>
          </a:p>
          <a:p>
            <a:r>
              <a:rPr lang="cs-CZ" altLang="cs-CZ" dirty="0"/>
              <a:t>jen podložená tvrzení</a:t>
            </a:r>
          </a:p>
          <a:p>
            <a:r>
              <a:rPr lang="cs-CZ" altLang="cs-CZ" dirty="0"/>
              <a:t>porovnání výsledků s již publikovaným</a:t>
            </a:r>
          </a:p>
          <a:p>
            <a:r>
              <a:rPr lang="cs-CZ" altLang="cs-CZ" dirty="0"/>
              <a:t>diskuze klinických a vědeckých důsledků </a:t>
            </a:r>
          </a:p>
          <a:p>
            <a:r>
              <a:rPr lang="cs-CZ" altLang="cs-CZ" dirty="0"/>
              <a:t>limity šetření - problémy zvolených výzkumných metod</a:t>
            </a:r>
          </a:p>
          <a:p>
            <a:r>
              <a:rPr lang="cs-CZ" altLang="cs-CZ" dirty="0"/>
              <a:t>vytyčení nových hypotéz, možností výzkumu</a:t>
            </a:r>
          </a:p>
        </p:txBody>
      </p:sp>
      <p:sp>
        <p:nvSpPr>
          <p:cNvPr id="2" name="Obdélník 1"/>
          <p:cNvSpPr/>
          <p:nvPr/>
        </p:nvSpPr>
        <p:spPr>
          <a:xfrm>
            <a:off x="4355976" y="962133"/>
            <a:ext cx="4398400" cy="5256584"/>
          </a:xfrm>
          <a:prstGeom prst="rect">
            <a:avLst/>
          </a:prstGeom>
        </p:spPr>
        <p:txBody>
          <a:bodyPr vert="horz" lIns="91440" tIns="45720" rIns="91440" bIns="45720" rtlCol="0">
            <a:normAutofit/>
          </a:bodyPr>
          <a:lstStyle/>
          <a:p>
            <a:pPr marL="68580">
              <a:spcBef>
                <a:spcPct val="20000"/>
              </a:spcBef>
              <a:buClr>
                <a:schemeClr val="accent1"/>
              </a:buClr>
              <a:buSzPct val="76000"/>
            </a:pPr>
            <a:r>
              <a:rPr lang="cs-CZ" altLang="cs-CZ" sz="2400" b="1" dirty="0">
                <a:solidFill>
                  <a:schemeClr val="tx2"/>
                </a:solidFill>
                <a:effectLst>
                  <a:outerShdw blurRad="38100" dist="38100" dir="2700000" algn="tl">
                    <a:srgbClr val="000000">
                      <a:alpha val="43137"/>
                    </a:srgbClr>
                  </a:outerShdw>
                </a:effectLst>
              </a:rPr>
              <a:t>Nejčastější chyby</a:t>
            </a:r>
          </a:p>
          <a:p>
            <a:pPr marL="342900" indent="-274320">
              <a:spcBef>
                <a:spcPct val="20000"/>
              </a:spcBef>
              <a:buClr>
                <a:schemeClr val="accent1"/>
              </a:buClr>
              <a:buSzPct val="76000"/>
              <a:buFont typeface="Wingdings 2" pitchFamily="18" charset="2"/>
              <a:buChar char=""/>
            </a:pPr>
            <a:r>
              <a:rPr lang="cs-CZ" altLang="cs-CZ" sz="2400" dirty="0">
                <a:solidFill>
                  <a:schemeClr val="tx2"/>
                </a:solidFill>
              </a:rPr>
              <a:t>opakování údajů</a:t>
            </a:r>
          </a:p>
          <a:p>
            <a:pPr marL="342900" indent="-274320">
              <a:spcBef>
                <a:spcPct val="20000"/>
              </a:spcBef>
              <a:buClr>
                <a:schemeClr val="accent1"/>
              </a:buClr>
              <a:buSzPct val="76000"/>
              <a:buFont typeface="Wingdings 2" pitchFamily="18" charset="2"/>
              <a:buChar char=""/>
            </a:pPr>
            <a:r>
              <a:rPr lang="cs-CZ" altLang="cs-CZ" sz="2400" dirty="0">
                <a:solidFill>
                  <a:schemeClr val="tx2"/>
                </a:solidFill>
              </a:rPr>
              <a:t>přesvědčení o „skvělosti“ svých tvrzení</a:t>
            </a:r>
          </a:p>
          <a:p>
            <a:pPr marL="342900" indent="-274320">
              <a:spcBef>
                <a:spcPct val="20000"/>
              </a:spcBef>
              <a:buClr>
                <a:schemeClr val="accent1"/>
              </a:buClr>
              <a:buSzPct val="76000"/>
              <a:buFont typeface="Wingdings 2" pitchFamily="18" charset="2"/>
              <a:buChar char=""/>
            </a:pPr>
            <a:r>
              <a:rPr lang="cs-CZ" altLang="cs-CZ" sz="2400" dirty="0">
                <a:solidFill>
                  <a:schemeClr val="tx2"/>
                </a:solidFill>
              </a:rPr>
              <a:t>nepodložené spekulace</a:t>
            </a:r>
          </a:p>
          <a:p>
            <a:pPr marL="342900" indent="-274320">
              <a:spcBef>
                <a:spcPct val="20000"/>
              </a:spcBef>
              <a:buClr>
                <a:schemeClr val="accent1"/>
              </a:buClr>
              <a:buSzPct val="76000"/>
              <a:buFont typeface="Wingdings 2" pitchFamily="18" charset="2"/>
              <a:buChar char=""/>
            </a:pPr>
            <a:r>
              <a:rPr lang="cs-CZ" altLang="cs-CZ" sz="2400" dirty="0">
                <a:solidFill>
                  <a:schemeClr val="tx2"/>
                </a:solidFill>
              </a:rPr>
              <a:t>neprofesionální kritika jiných autorů</a:t>
            </a:r>
          </a:p>
          <a:p>
            <a:pPr marL="342900" indent="-274320">
              <a:spcBef>
                <a:spcPct val="20000"/>
              </a:spcBef>
              <a:buClr>
                <a:schemeClr val="accent1"/>
              </a:buClr>
              <a:buSzPct val="76000"/>
              <a:buFont typeface="Wingdings 2" pitchFamily="18" charset="2"/>
              <a:buChar char=""/>
            </a:pPr>
            <a:r>
              <a:rPr lang="cs-CZ" altLang="cs-CZ" sz="2400" dirty="0">
                <a:solidFill>
                  <a:schemeClr val="tx2"/>
                </a:solidFill>
              </a:rPr>
              <a:t>v porovnání výsledků upřednostňování jen zdrojů, které se nám „hodí“ </a:t>
            </a:r>
          </a:p>
        </p:txBody>
      </p:sp>
      <p:sp>
        <p:nvSpPr>
          <p:cNvPr id="5" name="Obdélník 4"/>
          <p:cNvSpPr/>
          <p:nvPr/>
        </p:nvSpPr>
        <p:spPr>
          <a:xfrm>
            <a:off x="497015" y="438913"/>
            <a:ext cx="8208912" cy="523220"/>
          </a:xfrm>
          <a:prstGeom prst="rect">
            <a:avLst/>
          </a:prstGeom>
        </p:spPr>
        <p:txBody>
          <a:bodyPr vert="horz" lIns="91440" tIns="45720" rIns="91440" bIns="45720" rtlCol="0" anchor="b">
            <a:noAutofit/>
          </a:bodyPr>
          <a:lstStyle/>
          <a:p>
            <a:pPr>
              <a:spcBef>
                <a:spcPct val="0"/>
              </a:spcBef>
            </a:pPr>
            <a:r>
              <a:rPr lang="cs-CZ" sz="3200" dirty="0">
                <a:solidFill>
                  <a:schemeClr val="accent1"/>
                </a:solidFill>
                <a:latin typeface="+mj-lt"/>
                <a:ea typeface="+mj-ea"/>
                <a:cs typeface="+mj-cs"/>
              </a:rPr>
              <a:t>Publikování výsledků</a:t>
            </a:r>
            <a:endParaRPr lang="cs-CZ" altLang="cs-CZ" sz="3200" dirty="0">
              <a:solidFill>
                <a:schemeClr val="accent1"/>
              </a:solidFill>
              <a:latin typeface="+mj-lt"/>
              <a:ea typeface="+mj-ea"/>
              <a:cs typeface="+mj-cs"/>
            </a:endParaRPr>
          </a:p>
        </p:txBody>
      </p:sp>
    </p:spTree>
    <p:extLst>
      <p:ext uri="{BB962C8B-B14F-4D97-AF65-F5344CB8AC3E}">
        <p14:creationId xmlns:p14="http://schemas.microsoft.com/office/powerpoint/2010/main" val="1593253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checkerboard(across)">
                                      <p:cBhvr>
                                        <p:cTn id="7" dur="500"/>
                                        <p:tgtEl>
                                          <p:spTgt spid="307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0723">
                                            <p:txEl>
                                              <p:pRg st="1" end="1"/>
                                            </p:txEl>
                                          </p:spTgt>
                                        </p:tgtEl>
                                        <p:attrNameLst>
                                          <p:attrName>style.visibility</p:attrName>
                                        </p:attrNameLst>
                                      </p:cBhvr>
                                      <p:to>
                                        <p:strVal val="visible"/>
                                      </p:to>
                                    </p:set>
                                    <p:animEffect transition="in" filter="checkerboard(across)">
                                      <p:cBhvr>
                                        <p:cTn id="12" dur="500"/>
                                        <p:tgtEl>
                                          <p:spTgt spid="307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0723">
                                            <p:txEl>
                                              <p:pRg st="2" end="2"/>
                                            </p:txEl>
                                          </p:spTgt>
                                        </p:tgtEl>
                                        <p:attrNameLst>
                                          <p:attrName>style.visibility</p:attrName>
                                        </p:attrNameLst>
                                      </p:cBhvr>
                                      <p:to>
                                        <p:strVal val="visible"/>
                                      </p:to>
                                    </p:set>
                                    <p:animEffect transition="in" filter="checkerboard(across)">
                                      <p:cBhvr>
                                        <p:cTn id="17" dur="500"/>
                                        <p:tgtEl>
                                          <p:spTgt spid="307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0723">
                                            <p:txEl>
                                              <p:pRg st="3" end="3"/>
                                            </p:txEl>
                                          </p:spTgt>
                                        </p:tgtEl>
                                        <p:attrNameLst>
                                          <p:attrName>style.visibility</p:attrName>
                                        </p:attrNameLst>
                                      </p:cBhvr>
                                      <p:to>
                                        <p:strVal val="visible"/>
                                      </p:to>
                                    </p:set>
                                    <p:animEffect transition="in" filter="checkerboard(across)">
                                      <p:cBhvr>
                                        <p:cTn id="22" dur="500"/>
                                        <p:tgtEl>
                                          <p:spTgt spid="3072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0723">
                                            <p:txEl>
                                              <p:pRg st="4" end="4"/>
                                            </p:txEl>
                                          </p:spTgt>
                                        </p:tgtEl>
                                        <p:attrNameLst>
                                          <p:attrName>style.visibility</p:attrName>
                                        </p:attrNameLst>
                                      </p:cBhvr>
                                      <p:to>
                                        <p:strVal val="visible"/>
                                      </p:to>
                                    </p:set>
                                    <p:animEffect transition="in" filter="checkerboard(across)">
                                      <p:cBhvr>
                                        <p:cTn id="27" dur="500"/>
                                        <p:tgtEl>
                                          <p:spTgt spid="3072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0723">
                                            <p:txEl>
                                              <p:pRg st="5" end="5"/>
                                            </p:txEl>
                                          </p:spTgt>
                                        </p:tgtEl>
                                        <p:attrNameLst>
                                          <p:attrName>style.visibility</p:attrName>
                                        </p:attrNameLst>
                                      </p:cBhvr>
                                      <p:to>
                                        <p:strVal val="visible"/>
                                      </p:to>
                                    </p:set>
                                    <p:animEffect transition="in" filter="checkerboard(across)">
                                      <p:cBhvr>
                                        <p:cTn id="32" dur="500"/>
                                        <p:tgtEl>
                                          <p:spTgt spid="307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644008" y="44624"/>
            <a:ext cx="3600400" cy="523220"/>
          </a:xfrm>
          <a:noFill/>
        </p:spPr>
        <p:txBody>
          <a:bodyPr vert="horz" wrap="square" lIns="91440" tIns="45720" rIns="91440" bIns="45720" rtlCol="0" anchor="b">
            <a:spAutoFit/>
            <a:scene3d>
              <a:camera prst="orthographicFront"/>
              <a:lightRig rig="balanced" dir="t">
                <a:rot lat="0" lon="0" rev="2100000"/>
              </a:lightRig>
            </a:scene3d>
            <a:sp3d extrusionH="57150" prstMaterial="metal">
              <a:bevelT w="38100" h="25400"/>
              <a:contourClr>
                <a:schemeClr val="bg2"/>
              </a:contourClr>
            </a:sp3d>
          </a:bodyPr>
          <a:lstStyle/>
          <a:p>
            <a:r>
              <a:rPr lang="cs-CZ" altLang="cs-CZ" sz="2800" b="1" dirty="0">
                <a:ln w="50800"/>
                <a:solidFill>
                  <a:schemeClr val="bg1">
                    <a:shade val="50000"/>
                  </a:schemeClr>
                </a:solidFill>
                <a:latin typeface="+mn-lt"/>
                <a:ea typeface="+mn-ea"/>
                <a:cs typeface="+mn-cs"/>
              </a:rPr>
              <a:t>Závěr - </a:t>
            </a:r>
            <a:r>
              <a:rPr lang="cs-CZ" altLang="cs-CZ" sz="2800" b="1" dirty="0" err="1">
                <a:ln w="50800"/>
                <a:solidFill>
                  <a:schemeClr val="bg1">
                    <a:shade val="50000"/>
                  </a:schemeClr>
                </a:solidFill>
                <a:latin typeface="+mn-lt"/>
                <a:ea typeface="+mn-ea"/>
                <a:cs typeface="+mn-cs"/>
              </a:rPr>
              <a:t>Conclusion</a:t>
            </a:r>
            <a:endParaRPr lang="cs-CZ" altLang="cs-CZ" sz="2800" b="1" dirty="0">
              <a:ln w="50800"/>
              <a:solidFill>
                <a:schemeClr val="bg1">
                  <a:shade val="50000"/>
                </a:schemeClr>
              </a:solidFill>
              <a:latin typeface="+mn-lt"/>
              <a:ea typeface="+mn-ea"/>
              <a:cs typeface="+mn-cs"/>
            </a:endParaRPr>
          </a:p>
        </p:txBody>
      </p:sp>
      <p:sp>
        <p:nvSpPr>
          <p:cNvPr id="34819" name="Rectangle 3"/>
          <p:cNvSpPr>
            <a:spLocks noGrp="1" noChangeArrowheads="1"/>
          </p:cNvSpPr>
          <p:nvPr>
            <p:ph type="body" idx="1"/>
          </p:nvPr>
        </p:nvSpPr>
        <p:spPr>
          <a:xfrm>
            <a:off x="539552" y="1484784"/>
            <a:ext cx="7921625" cy="1944688"/>
          </a:xfrm>
        </p:spPr>
        <p:txBody>
          <a:bodyPr/>
          <a:lstStyle/>
          <a:p>
            <a:r>
              <a:rPr lang="cs-CZ" altLang="cs-CZ" dirty="0"/>
              <a:t>nejvýznamnější poznatky </a:t>
            </a:r>
          </a:p>
          <a:p>
            <a:r>
              <a:rPr lang="cs-CZ" altLang="cs-CZ" dirty="0"/>
              <a:t>doporučení pro praxi</a:t>
            </a:r>
          </a:p>
          <a:p>
            <a:r>
              <a:rPr lang="cs-CZ" altLang="cs-CZ" dirty="0"/>
              <a:t>doporučení pro další výzkum</a:t>
            </a:r>
          </a:p>
        </p:txBody>
      </p:sp>
      <p:sp>
        <p:nvSpPr>
          <p:cNvPr id="4" name="Obdélník 3"/>
          <p:cNvSpPr/>
          <p:nvPr/>
        </p:nvSpPr>
        <p:spPr>
          <a:xfrm>
            <a:off x="497015" y="548680"/>
            <a:ext cx="8208912" cy="523220"/>
          </a:xfrm>
          <a:prstGeom prst="rect">
            <a:avLst/>
          </a:prstGeom>
        </p:spPr>
        <p:txBody>
          <a:bodyPr vert="horz" lIns="91440" tIns="45720" rIns="91440" bIns="45720" rtlCol="0" anchor="b">
            <a:noAutofit/>
          </a:bodyPr>
          <a:lstStyle/>
          <a:p>
            <a:pPr>
              <a:spcBef>
                <a:spcPct val="0"/>
              </a:spcBef>
            </a:pPr>
            <a:r>
              <a:rPr lang="cs-CZ" sz="3200" dirty="0">
                <a:solidFill>
                  <a:schemeClr val="accent1"/>
                </a:solidFill>
                <a:latin typeface="+mj-lt"/>
                <a:ea typeface="+mj-ea"/>
                <a:cs typeface="+mj-cs"/>
              </a:rPr>
              <a:t>Publikování výsledků</a:t>
            </a:r>
            <a:endParaRPr lang="cs-CZ" altLang="cs-CZ" sz="3200" dirty="0">
              <a:solidFill>
                <a:schemeClr val="accent1"/>
              </a:solidFill>
              <a:latin typeface="+mj-lt"/>
              <a:ea typeface="+mj-ea"/>
              <a:cs typeface="+mj-cs"/>
            </a:endParaRPr>
          </a:p>
        </p:txBody>
      </p:sp>
    </p:spTree>
    <p:extLst>
      <p:ext uri="{BB962C8B-B14F-4D97-AF65-F5344CB8AC3E}">
        <p14:creationId xmlns:p14="http://schemas.microsoft.com/office/powerpoint/2010/main" val="13503027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332656"/>
            <a:ext cx="8208912" cy="648072"/>
          </a:xfrm>
        </p:spPr>
        <p:txBody>
          <a:bodyPr>
            <a:normAutofit fontScale="90000"/>
          </a:bodyPr>
          <a:lstStyle/>
          <a:p>
            <a:r>
              <a:rPr lang="cs-CZ" dirty="0"/>
              <a:t>Zdroje</a:t>
            </a:r>
          </a:p>
        </p:txBody>
      </p:sp>
      <p:sp>
        <p:nvSpPr>
          <p:cNvPr id="4" name="Obdélník 3"/>
          <p:cNvSpPr/>
          <p:nvPr/>
        </p:nvSpPr>
        <p:spPr>
          <a:xfrm>
            <a:off x="539552" y="908720"/>
            <a:ext cx="8208912" cy="6103209"/>
          </a:xfrm>
          <a:prstGeom prst="rect">
            <a:avLst/>
          </a:prstGeom>
        </p:spPr>
        <p:txBody>
          <a:bodyPr wrap="square">
            <a:spAutoFit/>
          </a:bodyPr>
          <a:lstStyle/>
          <a:p>
            <a:pPr>
              <a:lnSpc>
                <a:spcPct val="90000"/>
              </a:lnSpc>
            </a:pPr>
            <a:r>
              <a:rPr lang="cs-CZ" sz="1400" dirty="0">
                <a:solidFill>
                  <a:schemeClr val="tx1">
                    <a:lumMod val="85000"/>
                    <a:lumOff val="15000"/>
                  </a:schemeClr>
                </a:solidFill>
              </a:rPr>
              <a:t>BÁRTLOVÁ S., SADÍLEK P., TÓTHOVÁ V. Výzkum v ošetřovatelství. Brno, Národní centrum ošetřovatelství a nelékařských zdravotnických oborů, 2008. ISBN 978-80-7013-467-2.</a:t>
            </a:r>
          </a:p>
          <a:p>
            <a:r>
              <a:rPr lang="cs-CZ" altLang="cs-CZ" sz="1400" dirty="0">
                <a:solidFill>
                  <a:schemeClr val="tx1">
                    <a:lumMod val="85000"/>
                    <a:lumOff val="15000"/>
                  </a:schemeClr>
                </a:solidFill>
              </a:rPr>
              <a:t>BRABCOVÁ, J a kol. Skoč! Aneb reálný život, Plzeň: </a:t>
            </a:r>
            <a:r>
              <a:rPr lang="cs-CZ" altLang="cs-CZ" sz="1400" dirty="0" err="1">
                <a:solidFill>
                  <a:schemeClr val="tx1">
                    <a:lumMod val="85000"/>
                    <a:lumOff val="15000"/>
                  </a:schemeClr>
                </a:solidFill>
              </a:rPr>
              <a:t>Grafia</a:t>
            </a:r>
            <a:r>
              <a:rPr lang="cs-CZ" altLang="cs-CZ" sz="1400" dirty="0">
                <a:solidFill>
                  <a:schemeClr val="tx1">
                    <a:lumMod val="85000"/>
                    <a:lumOff val="15000"/>
                  </a:schemeClr>
                </a:solidFill>
              </a:rPr>
              <a:t> 2005, ISBN 80 -902340-7-9</a:t>
            </a:r>
          </a:p>
          <a:p>
            <a:pPr>
              <a:lnSpc>
                <a:spcPct val="90000"/>
              </a:lnSpc>
            </a:pPr>
            <a:r>
              <a:rPr lang="cs-CZ" altLang="cs-CZ" sz="1400" dirty="0">
                <a:solidFill>
                  <a:schemeClr val="tx1">
                    <a:lumMod val="85000"/>
                    <a:lumOff val="15000"/>
                  </a:schemeClr>
                </a:solidFill>
                <a:hlinkClick r:id="rId2"/>
              </a:rPr>
              <a:t>http://knihovna.upol.cz/lf</a:t>
            </a:r>
            <a:r>
              <a:rPr lang="cs-CZ" altLang="cs-CZ" sz="1400" dirty="0">
                <a:solidFill>
                  <a:schemeClr val="tx1">
                    <a:lumMod val="85000"/>
                    <a:lumOff val="15000"/>
                  </a:schemeClr>
                </a:solidFill>
              </a:rPr>
              <a:t> (vzdělávání, DSP).</a:t>
            </a:r>
          </a:p>
          <a:p>
            <a:r>
              <a:rPr lang="cs-CZ" sz="1400" dirty="0">
                <a:solidFill>
                  <a:schemeClr val="tx1">
                    <a:lumMod val="85000"/>
                    <a:lumOff val="15000"/>
                  </a:schemeClr>
                </a:solidFill>
              </a:rPr>
              <a:t>DISMAN, M. Jak se vyrábí sociologická znalost. Karolinum, Praha 1993, 2005.</a:t>
            </a:r>
          </a:p>
          <a:p>
            <a:r>
              <a:rPr lang="cs-CZ" sz="1400" dirty="0">
                <a:solidFill>
                  <a:schemeClr val="tx1">
                    <a:lumMod val="85000"/>
                    <a:lumOff val="15000"/>
                  </a:schemeClr>
                </a:solidFill>
              </a:rPr>
              <a:t>FARKAŠOVÁ, D. A kol. Výzkum v </a:t>
            </a:r>
            <a:r>
              <a:rPr lang="cs-CZ" sz="1400" dirty="0" err="1">
                <a:solidFill>
                  <a:schemeClr val="tx1">
                    <a:lumMod val="85000"/>
                    <a:lumOff val="15000"/>
                  </a:schemeClr>
                </a:solidFill>
              </a:rPr>
              <a:t>ošetrovatelstve</a:t>
            </a:r>
            <a:r>
              <a:rPr lang="cs-CZ" sz="1400" dirty="0">
                <a:solidFill>
                  <a:schemeClr val="tx1">
                    <a:lumMod val="85000"/>
                    <a:lumOff val="15000"/>
                  </a:schemeClr>
                </a:solidFill>
              </a:rPr>
              <a:t>. Martin: </a:t>
            </a:r>
            <a:r>
              <a:rPr lang="cs-CZ" sz="1400" dirty="0" err="1">
                <a:solidFill>
                  <a:schemeClr val="tx1">
                    <a:lumMod val="85000"/>
                    <a:lumOff val="15000"/>
                  </a:schemeClr>
                </a:solidFill>
              </a:rPr>
              <a:t>Osveta</a:t>
            </a:r>
            <a:r>
              <a:rPr lang="cs-CZ" sz="1400" dirty="0">
                <a:solidFill>
                  <a:schemeClr val="tx1">
                    <a:lumMod val="85000"/>
                    <a:lumOff val="15000"/>
                  </a:schemeClr>
                </a:solidFill>
              </a:rPr>
              <a:t>, 2006.</a:t>
            </a:r>
          </a:p>
          <a:p>
            <a:r>
              <a:rPr lang="cs-CZ" sz="1400" dirty="0">
                <a:solidFill>
                  <a:schemeClr val="tx1">
                    <a:lumMod val="85000"/>
                    <a:lumOff val="15000"/>
                  </a:schemeClr>
                </a:solidFill>
              </a:rPr>
              <a:t>ISBN 80-80632-286.</a:t>
            </a:r>
          </a:p>
          <a:p>
            <a:r>
              <a:rPr lang="cs-CZ" sz="1400" dirty="0">
                <a:solidFill>
                  <a:schemeClr val="tx1">
                    <a:lumMod val="85000"/>
                    <a:lumOff val="15000"/>
                  </a:schemeClr>
                </a:solidFill>
              </a:rPr>
              <a:t>HENDL, J. Kvantitativní výzkum: základní metody a aplikace. Praha: Portál, 2005. ISBN 80-7367-040-2.</a:t>
            </a:r>
          </a:p>
          <a:p>
            <a:r>
              <a:rPr lang="cs-CZ" altLang="cs-CZ" sz="1400" dirty="0">
                <a:solidFill>
                  <a:schemeClr val="tx1">
                    <a:lumMod val="85000"/>
                    <a:lumOff val="15000"/>
                  </a:schemeClr>
                </a:solidFill>
              </a:rPr>
              <a:t>HUŠÁK, V. Jak napsat publikaci? Jak připravit prezentaci?, Olomouc: LF UP 2007, ISBN 978-80-44-1736-3.</a:t>
            </a:r>
            <a:endParaRPr lang="cs-CZ" sz="1400" dirty="0">
              <a:solidFill>
                <a:schemeClr val="tx1">
                  <a:lumMod val="85000"/>
                  <a:lumOff val="15000"/>
                </a:schemeClr>
              </a:solidFill>
            </a:endParaRPr>
          </a:p>
          <a:p>
            <a:r>
              <a:rPr lang="cs-CZ" sz="1400" dirty="0">
                <a:solidFill>
                  <a:schemeClr val="tx1">
                    <a:lumMod val="85000"/>
                    <a:lumOff val="15000"/>
                  </a:schemeClr>
                </a:solidFill>
              </a:rPr>
              <a:t>CHRÁSKA, M. </a:t>
            </a:r>
            <a:r>
              <a:rPr lang="cs-CZ" sz="1400" i="1" dirty="0">
                <a:solidFill>
                  <a:schemeClr val="tx1">
                    <a:lumMod val="85000"/>
                    <a:lumOff val="15000"/>
                  </a:schemeClr>
                </a:solidFill>
              </a:rPr>
              <a:t>Metody pedagogického výzkumu: základy kvantitativního výzkumu</a:t>
            </a:r>
            <a:r>
              <a:rPr lang="cs-CZ" sz="1400" dirty="0">
                <a:solidFill>
                  <a:schemeClr val="tx1">
                    <a:lumMod val="85000"/>
                    <a:lumOff val="15000"/>
                  </a:schemeClr>
                </a:solidFill>
              </a:rPr>
              <a:t>. Praha: </a:t>
            </a:r>
            <a:r>
              <a:rPr lang="cs-CZ" sz="1400" dirty="0" err="1">
                <a:solidFill>
                  <a:schemeClr val="tx1">
                    <a:lumMod val="85000"/>
                    <a:lumOff val="15000"/>
                  </a:schemeClr>
                </a:solidFill>
              </a:rPr>
              <a:t>Grada</a:t>
            </a:r>
            <a:r>
              <a:rPr lang="cs-CZ" sz="1400" dirty="0">
                <a:solidFill>
                  <a:schemeClr val="tx1">
                    <a:lumMod val="85000"/>
                    <a:lumOff val="15000"/>
                  </a:schemeClr>
                </a:solidFill>
              </a:rPr>
              <a:t> </a:t>
            </a:r>
            <a:r>
              <a:rPr lang="cs-CZ" sz="1400" dirty="0" err="1">
                <a:solidFill>
                  <a:schemeClr val="tx1">
                    <a:lumMod val="85000"/>
                    <a:lumOff val="15000"/>
                  </a:schemeClr>
                </a:solidFill>
              </a:rPr>
              <a:t>Publishing</a:t>
            </a:r>
            <a:r>
              <a:rPr lang="cs-CZ" sz="1400" dirty="0">
                <a:solidFill>
                  <a:schemeClr val="tx1">
                    <a:lumMod val="85000"/>
                    <a:lumOff val="15000"/>
                  </a:schemeClr>
                </a:solidFill>
              </a:rPr>
              <a:t>, 2007. ISBN 978-80-247-1369-4.</a:t>
            </a:r>
          </a:p>
          <a:p>
            <a:r>
              <a:rPr lang="cs-CZ" sz="1400" dirty="0">
                <a:solidFill>
                  <a:schemeClr val="tx1">
                    <a:lumMod val="85000"/>
                    <a:lumOff val="15000"/>
                  </a:schemeClr>
                </a:solidFill>
              </a:rPr>
              <a:t>KUTNOHORSKÁ, J. Výzkum v ošetřovatelství. Praha: </a:t>
            </a:r>
            <a:r>
              <a:rPr lang="cs-CZ" sz="1400" dirty="0" err="1">
                <a:solidFill>
                  <a:schemeClr val="tx1">
                    <a:lumMod val="85000"/>
                    <a:lumOff val="15000"/>
                  </a:schemeClr>
                </a:solidFill>
              </a:rPr>
              <a:t>Grada</a:t>
            </a:r>
            <a:r>
              <a:rPr lang="cs-CZ" sz="1400" dirty="0">
                <a:solidFill>
                  <a:schemeClr val="tx1">
                    <a:lumMod val="85000"/>
                    <a:lumOff val="15000"/>
                  </a:schemeClr>
                </a:solidFill>
              </a:rPr>
              <a:t>, 2009. ISBN </a:t>
            </a:r>
          </a:p>
          <a:p>
            <a:r>
              <a:rPr lang="cs-CZ" sz="1400" dirty="0">
                <a:solidFill>
                  <a:schemeClr val="tx1">
                    <a:lumMod val="85000"/>
                    <a:lumOff val="15000"/>
                  </a:schemeClr>
                </a:solidFill>
              </a:rPr>
              <a:t>978-80-247-2713-4.</a:t>
            </a:r>
          </a:p>
          <a:p>
            <a:pPr>
              <a:lnSpc>
                <a:spcPct val="90000"/>
              </a:lnSpc>
            </a:pPr>
            <a:r>
              <a:rPr lang="cs-CZ" altLang="cs-CZ" sz="1400" dirty="0">
                <a:solidFill>
                  <a:schemeClr val="tx1">
                    <a:lumMod val="85000"/>
                    <a:lumOff val="15000"/>
                  </a:schemeClr>
                </a:solidFill>
              </a:rPr>
              <a:t>MAZALOVÁ, L. </a:t>
            </a:r>
            <a:r>
              <a:rPr lang="cs-CZ" altLang="cs-CZ" sz="1400" i="1" dirty="0">
                <a:solidFill>
                  <a:schemeClr val="tx1">
                    <a:lumMod val="85000"/>
                    <a:lumOff val="15000"/>
                  </a:schemeClr>
                </a:solidFill>
              </a:rPr>
              <a:t>Kapitoly z výzkumu v ošetřovatelství</a:t>
            </a:r>
            <a:r>
              <a:rPr lang="cs-CZ" altLang="cs-CZ" sz="1400" dirty="0">
                <a:solidFill>
                  <a:schemeClr val="tx1">
                    <a:lumMod val="85000"/>
                    <a:lumOff val="15000"/>
                  </a:schemeClr>
                </a:solidFill>
              </a:rPr>
              <a:t>, Olomouc: Fakulta zdravotních věd 2016. Dostupné: </a:t>
            </a:r>
            <a:r>
              <a:rPr lang="cs-CZ" altLang="cs-CZ" sz="1400" dirty="0">
                <a:solidFill>
                  <a:schemeClr val="tx1">
                    <a:lumMod val="85000"/>
                    <a:lumOff val="15000"/>
                  </a:schemeClr>
                </a:solidFill>
                <a:hlinkClick r:id="rId3"/>
              </a:rPr>
              <a:t>http://old.fzv.upol.cz/fileadmin/user_upload/FZV/DSP_Osetrovatelstvi/Skripta/Kapitoly_z_vyzkumu_v_osetrovatelstvi.pdf</a:t>
            </a:r>
            <a:endParaRPr lang="cs-CZ" altLang="cs-CZ" sz="1400" dirty="0">
              <a:solidFill>
                <a:schemeClr val="tx1">
                  <a:lumMod val="85000"/>
                  <a:lumOff val="15000"/>
                </a:schemeClr>
              </a:solidFill>
            </a:endParaRPr>
          </a:p>
          <a:p>
            <a:r>
              <a:rPr lang="cs-CZ" sz="1400" dirty="0">
                <a:solidFill>
                  <a:schemeClr val="tx1">
                    <a:lumMod val="85000"/>
                    <a:lumOff val="15000"/>
                  </a:schemeClr>
                </a:solidFill>
              </a:rPr>
              <a:t>PLEVOVÁ I, et al. Ošetřovatelství. I Praha: </a:t>
            </a:r>
            <a:r>
              <a:rPr lang="cs-CZ" sz="1400" dirty="0" err="1">
                <a:solidFill>
                  <a:schemeClr val="tx1">
                    <a:lumMod val="85000"/>
                    <a:lumOff val="15000"/>
                  </a:schemeClr>
                </a:solidFill>
              </a:rPr>
              <a:t>Grada</a:t>
            </a:r>
            <a:r>
              <a:rPr lang="cs-CZ" sz="1400" dirty="0">
                <a:solidFill>
                  <a:schemeClr val="tx1">
                    <a:lumMod val="85000"/>
                    <a:lumOff val="15000"/>
                  </a:schemeClr>
                </a:solidFill>
              </a:rPr>
              <a:t>, 2011. ISBN 9788024735573.</a:t>
            </a:r>
          </a:p>
          <a:p>
            <a:pPr>
              <a:lnSpc>
                <a:spcPct val="90000"/>
              </a:lnSpc>
            </a:pPr>
            <a:r>
              <a:rPr lang="cs-CZ" sz="1400" dirty="0">
                <a:solidFill>
                  <a:schemeClr val="tx1">
                    <a:lumMod val="85000"/>
                    <a:lumOff val="15000"/>
                  </a:schemeClr>
                </a:solidFill>
              </a:rPr>
              <a:t>PUNCH, K. </a:t>
            </a:r>
            <a:r>
              <a:rPr lang="cs-CZ" sz="1400" i="1" dirty="0">
                <a:solidFill>
                  <a:schemeClr val="tx1">
                    <a:lumMod val="85000"/>
                    <a:lumOff val="15000"/>
                  </a:schemeClr>
                </a:solidFill>
              </a:rPr>
              <a:t>Úspěšný návrh výzkumu</a:t>
            </a:r>
            <a:r>
              <a:rPr lang="cs-CZ" sz="1400" dirty="0">
                <a:solidFill>
                  <a:schemeClr val="tx1">
                    <a:lumMod val="85000"/>
                    <a:lumOff val="15000"/>
                  </a:schemeClr>
                </a:solidFill>
              </a:rPr>
              <a:t>. </a:t>
            </a:r>
            <a:r>
              <a:rPr lang="cs-CZ" sz="1400" dirty="0" err="1">
                <a:solidFill>
                  <a:schemeClr val="tx1">
                    <a:lumMod val="85000"/>
                    <a:lumOff val="15000"/>
                  </a:schemeClr>
                </a:solidFill>
              </a:rPr>
              <a:t>Translated</a:t>
            </a:r>
            <a:r>
              <a:rPr lang="cs-CZ" sz="1400" dirty="0">
                <a:solidFill>
                  <a:schemeClr val="tx1">
                    <a:lumMod val="85000"/>
                    <a:lumOff val="15000"/>
                  </a:schemeClr>
                </a:solidFill>
              </a:rPr>
              <a:t> by Jan </a:t>
            </a:r>
            <a:r>
              <a:rPr lang="cs-CZ" sz="1400" dirty="0" err="1">
                <a:solidFill>
                  <a:schemeClr val="tx1">
                    <a:lumMod val="85000"/>
                    <a:lumOff val="15000"/>
                  </a:schemeClr>
                </a:solidFill>
              </a:rPr>
              <a:t>Hendl</a:t>
            </a:r>
            <a:r>
              <a:rPr lang="cs-CZ" sz="1400" dirty="0">
                <a:solidFill>
                  <a:schemeClr val="tx1">
                    <a:lumMod val="85000"/>
                    <a:lumOff val="15000"/>
                  </a:schemeClr>
                </a:solidFill>
              </a:rPr>
              <a:t>. Vyd. 1. Praha: Portál, 2008. 230 s. ISBN 9788073674687.</a:t>
            </a:r>
            <a:endParaRPr lang="cs-CZ" altLang="cs-CZ" sz="1400" dirty="0">
              <a:solidFill>
                <a:schemeClr val="tx1">
                  <a:lumMod val="85000"/>
                  <a:lumOff val="15000"/>
                </a:schemeClr>
              </a:solidFill>
            </a:endParaRPr>
          </a:p>
          <a:p>
            <a:pPr>
              <a:lnSpc>
                <a:spcPct val="90000"/>
              </a:lnSpc>
            </a:pPr>
            <a:r>
              <a:rPr lang="cs-CZ" altLang="cs-CZ" sz="1400" dirty="0">
                <a:solidFill>
                  <a:schemeClr val="tx1">
                    <a:lumMod val="85000"/>
                    <a:lumOff val="15000"/>
                  </a:schemeClr>
                </a:solidFill>
              </a:rPr>
              <a:t>ŽIAKOVÁ, K et al. </a:t>
            </a:r>
            <a:r>
              <a:rPr lang="cs-CZ" altLang="cs-CZ" sz="1400" i="1" dirty="0" err="1">
                <a:solidFill>
                  <a:schemeClr val="tx1">
                    <a:lumMod val="85000"/>
                    <a:lumOff val="15000"/>
                  </a:schemeClr>
                </a:solidFill>
              </a:rPr>
              <a:t>Ošetrovateľstvo</a:t>
            </a:r>
            <a:r>
              <a:rPr lang="cs-CZ" altLang="cs-CZ" sz="1400" i="1" dirty="0">
                <a:solidFill>
                  <a:schemeClr val="tx1">
                    <a:lumMod val="85000"/>
                    <a:lumOff val="15000"/>
                  </a:schemeClr>
                </a:solidFill>
              </a:rPr>
              <a:t> </a:t>
            </a:r>
            <a:r>
              <a:rPr lang="cs-CZ" altLang="cs-CZ" sz="1400" i="1" dirty="0" err="1">
                <a:solidFill>
                  <a:schemeClr val="tx1">
                    <a:lumMod val="85000"/>
                    <a:lumOff val="15000"/>
                  </a:schemeClr>
                </a:solidFill>
              </a:rPr>
              <a:t>teóra</a:t>
            </a:r>
            <a:r>
              <a:rPr lang="cs-CZ" altLang="cs-CZ" sz="1400" i="1" dirty="0">
                <a:solidFill>
                  <a:schemeClr val="tx1">
                    <a:lumMod val="85000"/>
                    <a:lumOff val="15000"/>
                  </a:schemeClr>
                </a:solidFill>
              </a:rPr>
              <a:t> a </a:t>
            </a:r>
            <a:r>
              <a:rPr lang="cs-CZ" altLang="cs-CZ" sz="1400" i="1" dirty="0" err="1">
                <a:solidFill>
                  <a:schemeClr val="tx1">
                    <a:lumMod val="85000"/>
                    <a:lumOff val="15000"/>
                  </a:schemeClr>
                </a:solidFill>
              </a:rPr>
              <a:t>vedecký</a:t>
            </a:r>
            <a:r>
              <a:rPr lang="cs-CZ" altLang="cs-CZ" sz="1400" i="1" dirty="0">
                <a:solidFill>
                  <a:schemeClr val="tx1">
                    <a:lumMod val="85000"/>
                    <a:lumOff val="15000"/>
                  </a:schemeClr>
                </a:solidFill>
              </a:rPr>
              <a:t> výzkum</a:t>
            </a:r>
            <a:r>
              <a:rPr lang="cs-CZ" altLang="cs-CZ" sz="1400" dirty="0">
                <a:solidFill>
                  <a:schemeClr val="tx1">
                    <a:lumMod val="85000"/>
                    <a:lumOff val="15000"/>
                  </a:schemeClr>
                </a:solidFill>
              </a:rPr>
              <a:t>, Martin: </a:t>
            </a:r>
            <a:r>
              <a:rPr lang="cs-CZ" altLang="cs-CZ" sz="1400" dirty="0" err="1">
                <a:solidFill>
                  <a:schemeClr val="tx1">
                    <a:lumMod val="85000"/>
                    <a:lumOff val="15000"/>
                  </a:schemeClr>
                </a:solidFill>
              </a:rPr>
              <a:t>Osveta</a:t>
            </a:r>
            <a:r>
              <a:rPr lang="cs-CZ" altLang="cs-CZ" sz="1400" dirty="0">
                <a:solidFill>
                  <a:schemeClr val="tx1">
                    <a:lumMod val="85000"/>
                    <a:lumOff val="15000"/>
                  </a:schemeClr>
                </a:solidFill>
              </a:rPr>
              <a:t> 2003, ISBN 80-8063-131-X</a:t>
            </a:r>
          </a:p>
          <a:p>
            <a:r>
              <a:rPr lang="cs-CZ" sz="1400" dirty="0">
                <a:solidFill>
                  <a:schemeClr val="tx1">
                    <a:lumMod val="85000"/>
                    <a:lumOff val="15000"/>
                  </a:schemeClr>
                </a:solidFill>
                <a:hlinkClick r:id="rId4"/>
              </a:rPr>
              <a:t>http://www.e-metodologia.fedu.uniba.sk/index.php/o-ucebnici/ako-citovat.php</a:t>
            </a:r>
            <a:endParaRPr lang="cs-CZ" sz="1400" dirty="0">
              <a:solidFill>
                <a:schemeClr val="tx1">
                  <a:lumMod val="85000"/>
                  <a:lumOff val="15000"/>
                </a:schemeClr>
              </a:solidFill>
            </a:endParaRPr>
          </a:p>
          <a:p>
            <a:r>
              <a:rPr lang="cs-CZ" sz="1400" dirty="0">
                <a:solidFill>
                  <a:schemeClr val="tx1">
                    <a:lumMod val="85000"/>
                    <a:lumOff val="15000"/>
                  </a:schemeClr>
                </a:solidFill>
                <a:hlinkClick r:id="rId5"/>
              </a:rPr>
              <a:t>https://www.google.cz/search?q=Testov%C3%A9+krit%C3%A9rium&amp;ie=utf-8&amp;oe=utf-8&amp;client=firefox-b-ab&amp;gfe_rd=cr&amp;dcr=0&amp;ei=GEe6WeTHCKGE8QfBkYXoCQ</a:t>
            </a:r>
            <a:endParaRPr lang="cs-CZ" sz="1400" dirty="0">
              <a:solidFill>
                <a:schemeClr val="tx1">
                  <a:lumMod val="85000"/>
                  <a:lumOff val="15000"/>
                </a:schemeClr>
              </a:solidFill>
            </a:endParaRPr>
          </a:p>
          <a:p>
            <a:r>
              <a:rPr lang="cs-CZ" sz="1400" dirty="0">
                <a:solidFill>
                  <a:schemeClr val="tx1">
                    <a:lumMod val="85000"/>
                    <a:lumOff val="15000"/>
                  </a:schemeClr>
                </a:solidFill>
              </a:rPr>
              <a:t>http://home.ef.jcu.cz/~birom/stat/cviceni/09/p_value.pdf</a:t>
            </a:r>
          </a:p>
        </p:txBody>
      </p:sp>
    </p:spTree>
    <p:extLst>
      <p:ext uri="{BB962C8B-B14F-4D97-AF65-F5344CB8AC3E}">
        <p14:creationId xmlns:p14="http://schemas.microsoft.com/office/powerpoint/2010/main" val="39707933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4619303" y="2708476"/>
            <a:ext cx="3553097" cy="1702160"/>
          </a:xfrm>
        </p:spPr>
        <p:txBody>
          <a:bodyPr/>
          <a:lstStyle/>
          <a:p>
            <a:r>
              <a:rPr lang="cs-CZ" dirty="0"/>
              <a:t>Hodně zdaru </a:t>
            </a:r>
            <a:r>
              <a:rPr lang="cs-CZ"/>
              <a:t>při výzkumu</a:t>
            </a:r>
            <a:endParaRPr lang="cs-CZ" dirty="0"/>
          </a:p>
        </p:txBody>
      </p:sp>
      <p:sp>
        <p:nvSpPr>
          <p:cNvPr id="3" name="Podnadpis 2"/>
          <p:cNvSpPr>
            <a:spLocks noGrp="1"/>
          </p:cNvSpPr>
          <p:nvPr>
            <p:ph type="subTitle" idx="1"/>
          </p:nvPr>
        </p:nvSpPr>
        <p:spPr/>
        <p:txBody>
          <a:bodyPr/>
          <a:lstStyle/>
          <a:p>
            <a:endParaRPr lang="cs-CZ"/>
          </a:p>
        </p:txBody>
      </p:sp>
      <p:pic>
        <p:nvPicPr>
          <p:cNvPr id="6146" name="Picture 2" descr="Výsledek obrázku pro obrázek kone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655763"/>
            <a:ext cx="4295775" cy="3171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2555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A83D26C5-9E16-45C7-99DD-7A32AE2A641E}"/>
              </a:ext>
            </a:extLst>
          </p:cNvPr>
          <p:cNvSpPr>
            <a:spLocks noGrp="1"/>
          </p:cNvSpPr>
          <p:nvPr>
            <p:ph idx="1"/>
          </p:nvPr>
        </p:nvSpPr>
        <p:spPr>
          <a:xfrm>
            <a:off x="467544" y="764704"/>
            <a:ext cx="8208912" cy="5688632"/>
          </a:xfrm>
        </p:spPr>
        <p:txBody>
          <a:bodyPr>
            <a:normAutofit fontScale="77500" lnSpcReduction="20000"/>
          </a:bodyPr>
          <a:lstStyle/>
          <a:p>
            <a:pPr marL="68580" indent="0">
              <a:buNone/>
            </a:pPr>
            <a:r>
              <a:rPr lang="cs-CZ" sz="3100" b="1" dirty="0"/>
              <a:t>Přepis rozhovoru: Informátor B </a:t>
            </a:r>
          </a:p>
          <a:p>
            <a:pPr marL="68580" indent="0">
              <a:buNone/>
            </a:pPr>
            <a:endParaRPr lang="cs-CZ" dirty="0"/>
          </a:p>
          <a:p>
            <a:pPr marL="68580" indent="0">
              <a:buNone/>
            </a:pPr>
            <a:r>
              <a:rPr lang="cs-CZ" b="1" dirty="0"/>
              <a:t>Jak vypadá žena, která by byla většinou společnosti považována za krásnou?</a:t>
            </a:r>
          </a:p>
          <a:p>
            <a:pPr marL="68580" indent="0">
              <a:buNone/>
            </a:pPr>
            <a:endParaRPr lang="cs-CZ" dirty="0"/>
          </a:p>
          <a:p>
            <a:pPr marL="68580" indent="0">
              <a:buNone/>
            </a:pPr>
            <a:r>
              <a:rPr lang="cs-CZ" i="1" dirty="0"/>
              <a:t>Jejda, to je těžká otázka. Krásná žena je hlavně v prvé řadě upravená, vyzařovat čistotou, to je základ. Upravená znamená nejen lehce nalíčený obličej, ale i hezké oblečení. Měla by být třeba společensky namalovaná, aby byla výraznější. Samozřejmě ale každá žena má svou přirozenou krásou, ale pomocí líčidel a trochy toho make-upu vypadá daleko zajímavěji. S přibývajícím věkem se obličej mění, protože kůže ochabuje, takže to líčení by se nemělo přehánět a mělo by být přiměřené věku. Co se týče denní úpravy, tak by líčení i oblečení mělo být střídmější. I starší ženy mohou být krásné, často pořád chtějí vypadat atraktivně a chtějí se líbit okolí, samozřejmě v prvé řadě se chtějí líbit samy sobě. Pak třeba už přistupují k nějakým mírným kosmetickým, plastickým úpravám, ale jsou taky ženy mladšího věku, které nejsou spokojeny se svou vizáží a v dnešní době, když už ta možnost úpravy je, třeba zmenšit nos, nebo zvětšit kontury rtů nebo přišít uši, tak má možnost si nechat svůj problém upravit i v tom mladším věku.</a:t>
            </a:r>
            <a:endParaRPr lang="cs-CZ" dirty="0"/>
          </a:p>
          <a:p>
            <a:pPr marL="68580" indent="0">
              <a:buNone/>
            </a:pPr>
            <a:endParaRPr lang="cs-CZ" dirty="0"/>
          </a:p>
        </p:txBody>
      </p:sp>
    </p:spTree>
    <p:extLst>
      <p:ext uri="{BB962C8B-B14F-4D97-AF65-F5344CB8AC3E}">
        <p14:creationId xmlns:p14="http://schemas.microsoft.com/office/powerpoint/2010/main" val="2859134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se zakulacenými rohy 1">
            <a:extLst>
              <a:ext uri="{FF2B5EF4-FFF2-40B4-BE49-F238E27FC236}">
                <a16:creationId xmlns:a16="http://schemas.microsoft.com/office/drawing/2014/main" id="{9038B7F7-0DE5-4FBA-8450-1DBB95B61F88}"/>
              </a:ext>
            </a:extLst>
          </p:cNvPr>
          <p:cNvSpPr/>
          <p:nvPr/>
        </p:nvSpPr>
        <p:spPr>
          <a:xfrm>
            <a:off x="538432" y="357221"/>
            <a:ext cx="2953448"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Negativní názor na vnímání krásy společností</a:t>
            </a:r>
          </a:p>
        </p:txBody>
      </p:sp>
      <p:sp>
        <p:nvSpPr>
          <p:cNvPr id="3" name="Obdélník: se zakulacenými rohy 2">
            <a:extLst>
              <a:ext uri="{FF2B5EF4-FFF2-40B4-BE49-F238E27FC236}">
                <a16:creationId xmlns:a16="http://schemas.microsoft.com/office/drawing/2014/main" id="{EBFB41B3-3D19-497F-8AE1-12DE9EA7F524}"/>
              </a:ext>
            </a:extLst>
          </p:cNvPr>
          <p:cNvSpPr/>
          <p:nvPr/>
        </p:nvSpPr>
        <p:spPr>
          <a:xfrm>
            <a:off x="538432" y="1270446"/>
            <a:ext cx="2161360" cy="4320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dirty="0"/>
              <a:t>Umělost -</a:t>
            </a:r>
          </a:p>
        </p:txBody>
      </p:sp>
      <p:sp>
        <p:nvSpPr>
          <p:cNvPr id="4" name="Obdélník: se zakulacenými rohy 3">
            <a:extLst>
              <a:ext uri="{FF2B5EF4-FFF2-40B4-BE49-F238E27FC236}">
                <a16:creationId xmlns:a16="http://schemas.microsoft.com/office/drawing/2014/main" id="{9A69B7ED-1EAF-4F0C-8FDF-0AD62097C2C0}"/>
              </a:ext>
            </a:extLst>
          </p:cNvPr>
          <p:cNvSpPr/>
          <p:nvPr/>
        </p:nvSpPr>
        <p:spPr>
          <a:xfrm>
            <a:off x="538432" y="1779379"/>
            <a:ext cx="2161360" cy="4320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dirty="0"/>
              <a:t>Dlouhá vlasy -</a:t>
            </a:r>
          </a:p>
        </p:txBody>
      </p:sp>
      <p:sp>
        <p:nvSpPr>
          <p:cNvPr id="5" name="Obdélník: se zakulacenými rohy 4">
            <a:extLst>
              <a:ext uri="{FF2B5EF4-FFF2-40B4-BE49-F238E27FC236}">
                <a16:creationId xmlns:a16="http://schemas.microsoft.com/office/drawing/2014/main" id="{A72D7E4D-1BCD-4790-A48C-4ACE0FADBC73}"/>
              </a:ext>
            </a:extLst>
          </p:cNvPr>
          <p:cNvSpPr/>
          <p:nvPr/>
        </p:nvSpPr>
        <p:spPr>
          <a:xfrm>
            <a:off x="561312" y="2271996"/>
            <a:ext cx="2161360" cy="4320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dirty="0"/>
              <a:t>Blond vlasy -</a:t>
            </a:r>
          </a:p>
        </p:txBody>
      </p:sp>
      <p:sp>
        <p:nvSpPr>
          <p:cNvPr id="6" name="Obdélník: se zakulacenými rohy 5">
            <a:extLst>
              <a:ext uri="{FF2B5EF4-FFF2-40B4-BE49-F238E27FC236}">
                <a16:creationId xmlns:a16="http://schemas.microsoft.com/office/drawing/2014/main" id="{0CBC6A0B-3990-4CAE-9CF1-8FA4E73563CA}"/>
              </a:ext>
            </a:extLst>
          </p:cNvPr>
          <p:cNvSpPr/>
          <p:nvPr/>
        </p:nvSpPr>
        <p:spPr>
          <a:xfrm>
            <a:off x="565872" y="2808354"/>
            <a:ext cx="2183120" cy="4320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dirty="0"/>
              <a:t>Hubenost -</a:t>
            </a:r>
          </a:p>
        </p:txBody>
      </p:sp>
      <p:sp>
        <p:nvSpPr>
          <p:cNvPr id="7" name="Obdélník: se zakulacenými rohy 6">
            <a:extLst>
              <a:ext uri="{FF2B5EF4-FFF2-40B4-BE49-F238E27FC236}">
                <a16:creationId xmlns:a16="http://schemas.microsoft.com/office/drawing/2014/main" id="{D8440F93-CC1C-4335-BC20-FE1B5BBB795F}"/>
              </a:ext>
            </a:extLst>
          </p:cNvPr>
          <p:cNvSpPr/>
          <p:nvPr/>
        </p:nvSpPr>
        <p:spPr>
          <a:xfrm>
            <a:off x="552152" y="3367664"/>
            <a:ext cx="2210560" cy="4320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dirty="0" err="1"/>
              <a:t>Přelíčnost</a:t>
            </a:r>
            <a:r>
              <a:rPr lang="cs-CZ" dirty="0"/>
              <a:t> -</a:t>
            </a:r>
          </a:p>
        </p:txBody>
      </p:sp>
      <p:sp>
        <p:nvSpPr>
          <p:cNvPr id="8" name="Obdélník: se zakulacenými rohy 7">
            <a:extLst>
              <a:ext uri="{FF2B5EF4-FFF2-40B4-BE49-F238E27FC236}">
                <a16:creationId xmlns:a16="http://schemas.microsoft.com/office/drawing/2014/main" id="{4A22B3DB-4BF0-4CC8-8572-B8121E3B4EDD}"/>
              </a:ext>
            </a:extLst>
          </p:cNvPr>
          <p:cNvSpPr/>
          <p:nvPr/>
        </p:nvSpPr>
        <p:spPr>
          <a:xfrm>
            <a:off x="538432" y="4000595"/>
            <a:ext cx="3097464" cy="20174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Doplňující dotaz: Jaká žena je podle Vás dokonale krásná?</a:t>
            </a:r>
          </a:p>
          <a:p>
            <a:pPr algn="ctr"/>
            <a:endParaRPr lang="cs-CZ" dirty="0"/>
          </a:p>
          <a:p>
            <a:pPr algn="ctr"/>
            <a:r>
              <a:rPr lang="cs-CZ" sz="1200" dirty="0"/>
              <a:t>Jak se rozchází názor na dokonalou krásu ženy z pohledu společnosti s názorem jednotlivce?</a:t>
            </a:r>
          </a:p>
        </p:txBody>
      </p:sp>
      <p:sp>
        <p:nvSpPr>
          <p:cNvPr id="9" name="Obdélník: se zakulacenými rohy 8">
            <a:extLst>
              <a:ext uri="{FF2B5EF4-FFF2-40B4-BE49-F238E27FC236}">
                <a16:creationId xmlns:a16="http://schemas.microsoft.com/office/drawing/2014/main" id="{4AE7DFF3-02E2-46EA-9F9A-74EFDB445122}"/>
              </a:ext>
            </a:extLst>
          </p:cNvPr>
          <p:cNvSpPr/>
          <p:nvPr/>
        </p:nvSpPr>
        <p:spPr>
          <a:xfrm>
            <a:off x="3635896" y="360482"/>
            <a:ext cx="2953448" cy="79208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cs-CZ" dirty="0"/>
              <a:t>Nevyjádřila se k názoru společnosti – prezentuje svůj názor na krásu</a:t>
            </a:r>
          </a:p>
        </p:txBody>
      </p:sp>
      <p:sp>
        <p:nvSpPr>
          <p:cNvPr id="11" name="Obdélník: se zakulacenými rohy 10">
            <a:extLst>
              <a:ext uri="{FF2B5EF4-FFF2-40B4-BE49-F238E27FC236}">
                <a16:creationId xmlns:a16="http://schemas.microsoft.com/office/drawing/2014/main" id="{A6162BA7-5E5B-4CC4-82E3-984E2883131E}"/>
              </a:ext>
            </a:extLst>
          </p:cNvPr>
          <p:cNvSpPr/>
          <p:nvPr/>
        </p:nvSpPr>
        <p:spPr>
          <a:xfrm>
            <a:off x="3742744" y="1779379"/>
            <a:ext cx="2161360" cy="43204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cs-CZ" dirty="0"/>
              <a:t>Dlouhá vlasy+</a:t>
            </a:r>
          </a:p>
        </p:txBody>
      </p:sp>
      <p:sp>
        <p:nvSpPr>
          <p:cNvPr id="12" name="Obdélník: se zakulacenými rohy 11">
            <a:extLst>
              <a:ext uri="{FF2B5EF4-FFF2-40B4-BE49-F238E27FC236}">
                <a16:creationId xmlns:a16="http://schemas.microsoft.com/office/drawing/2014/main" id="{D83E0533-3B92-4261-AA7C-715F153E1A8B}"/>
              </a:ext>
            </a:extLst>
          </p:cNvPr>
          <p:cNvSpPr/>
          <p:nvPr/>
        </p:nvSpPr>
        <p:spPr>
          <a:xfrm>
            <a:off x="3779912" y="4077072"/>
            <a:ext cx="2161360" cy="43204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cs-CZ" dirty="0"/>
              <a:t>Obličej +</a:t>
            </a:r>
          </a:p>
        </p:txBody>
      </p:sp>
      <p:sp>
        <p:nvSpPr>
          <p:cNvPr id="13" name="Obdélník: se zakulacenými rohy 12">
            <a:extLst>
              <a:ext uri="{FF2B5EF4-FFF2-40B4-BE49-F238E27FC236}">
                <a16:creationId xmlns:a16="http://schemas.microsoft.com/office/drawing/2014/main" id="{96C2E7EA-4400-48DB-B0C1-9925785FC760}"/>
              </a:ext>
            </a:extLst>
          </p:cNvPr>
          <p:cNvSpPr/>
          <p:nvPr/>
        </p:nvSpPr>
        <p:spPr>
          <a:xfrm>
            <a:off x="3755312" y="3367664"/>
            <a:ext cx="2210560" cy="432048"/>
          </a:xfrm>
          <a:prstGeom prst="roundRect">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cs-CZ" dirty="0"/>
              <a:t>Střídmé líčení +</a:t>
            </a:r>
          </a:p>
        </p:txBody>
      </p:sp>
      <p:sp>
        <p:nvSpPr>
          <p:cNvPr id="14" name="Obdélník: se zakulacenými rohy 13">
            <a:extLst>
              <a:ext uri="{FF2B5EF4-FFF2-40B4-BE49-F238E27FC236}">
                <a16:creationId xmlns:a16="http://schemas.microsoft.com/office/drawing/2014/main" id="{F408345C-D54C-4D92-89D9-063C9A59677B}"/>
              </a:ext>
            </a:extLst>
          </p:cNvPr>
          <p:cNvSpPr/>
          <p:nvPr/>
        </p:nvSpPr>
        <p:spPr>
          <a:xfrm>
            <a:off x="3779912" y="4568004"/>
            <a:ext cx="2161360" cy="43204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cs-CZ" dirty="0"/>
              <a:t>Charizma +</a:t>
            </a:r>
          </a:p>
        </p:txBody>
      </p:sp>
      <p:sp>
        <p:nvSpPr>
          <p:cNvPr id="15" name="Obdélník: se zakulacenými rohy 14">
            <a:extLst>
              <a:ext uri="{FF2B5EF4-FFF2-40B4-BE49-F238E27FC236}">
                <a16:creationId xmlns:a16="http://schemas.microsoft.com/office/drawing/2014/main" id="{61E9669D-82BB-4D8B-98B6-BA6AF33B6F59}"/>
              </a:ext>
            </a:extLst>
          </p:cNvPr>
          <p:cNvSpPr/>
          <p:nvPr/>
        </p:nvSpPr>
        <p:spPr>
          <a:xfrm>
            <a:off x="3779912" y="5058936"/>
            <a:ext cx="2161360" cy="43204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cs-CZ" dirty="0"/>
              <a:t>Čistota +</a:t>
            </a:r>
          </a:p>
        </p:txBody>
      </p:sp>
      <p:sp>
        <p:nvSpPr>
          <p:cNvPr id="16" name="Obdélník: se zakulacenými rohy 15">
            <a:extLst>
              <a:ext uri="{FF2B5EF4-FFF2-40B4-BE49-F238E27FC236}">
                <a16:creationId xmlns:a16="http://schemas.microsoft.com/office/drawing/2014/main" id="{7FBFD099-741E-4FF0-A0BC-AD23B38E07B0}"/>
              </a:ext>
            </a:extLst>
          </p:cNvPr>
          <p:cNvSpPr/>
          <p:nvPr/>
        </p:nvSpPr>
        <p:spPr>
          <a:xfrm>
            <a:off x="3785040" y="5573934"/>
            <a:ext cx="2161360" cy="43204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cs-CZ" dirty="0"/>
              <a:t>Vůně +</a:t>
            </a:r>
          </a:p>
        </p:txBody>
      </p:sp>
      <p:sp>
        <p:nvSpPr>
          <p:cNvPr id="17" name="Obdélník: se zakulacenými rohy 16">
            <a:extLst>
              <a:ext uri="{FF2B5EF4-FFF2-40B4-BE49-F238E27FC236}">
                <a16:creationId xmlns:a16="http://schemas.microsoft.com/office/drawing/2014/main" id="{63CABA59-DDDB-4462-8174-8B83C4E0A586}"/>
              </a:ext>
            </a:extLst>
          </p:cNvPr>
          <p:cNvSpPr/>
          <p:nvPr/>
        </p:nvSpPr>
        <p:spPr>
          <a:xfrm>
            <a:off x="3804512" y="6067318"/>
            <a:ext cx="2161360" cy="43204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cs-CZ" dirty="0"/>
              <a:t>Oblečení +</a:t>
            </a:r>
          </a:p>
        </p:txBody>
      </p:sp>
      <p:sp>
        <p:nvSpPr>
          <p:cNvPr id="18" name="Obdélník: se zakulacenými rohy 17">
            <a:extLst>
              <a:ext uri="{FF2B5EF4-FFF2-40B4-BE49-F238E27FC236}">
                <a16:creationId xmlns:a16="http://schemas.microsoft.com/office/drawing/2014/main" id="{590D4690-81D7-4989-AB55-24F04E457BA9}"/>
              </a:ext>
            </a:extLst>
          </p:cNvPr>
          <p:cNvSpPr/>
          <p:nvPr/>
        </p:nvSpPr>
        <p:spPr>
          <a:xfrm>
            <a:off x="3742744" y="2308807"/>
            <a:ext cx="2161360" cy="43204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cs-CZ" dirty="0"/>
              <a:t>Čisté vlasy+</a:t>
            </a:r>
          </a:p>
        </p:txBody>
      </p:sp>
      <p:sp>
        <p:nvSpPr>
          <p:cNvPr id="19" name="Obdélník: se zakulacenými rohy 18">
            <a:extLst>
              <a:ext uri="{FF2B5EF4-FFF2-40B4-BE49-F238E27FC236}">
                <a16:creationId xmlns:a16="http://schemas.microsoft.com/office/drawing/2014/main" id="{B2C4F3AA-D182-49CE-9BD3-4274CA99D7ED}"/>
              </a:ext>
            </a:extLst>
          </p:cNvPr>
          <p:cNvSpPr/>
          <p:nvPr/>
        </p:nvSpPr>
        <p:spPr>
          <a:xfrm>
            <a:off x="6125288" y="4725144"/>
            <a:ext cx="3097464" cy="201747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cs-CZ" dirty="0"/>
              <a:t>Doplňující dotaz: Jaká žena je vnímána za krásnou dle názoru společnosti?</a:t>
            </a:r>
          </a:p>
          <a:p>
            <a:pPr algn="ctr"/>
            <a:endParaRPr lang="cs-CZ" dirty="0"/>
          </a:p>
          <a:p>
            <a:pPr algn="ctr"/>
            <a:r>
              <a:rPr lang="cs-CZ" sz="1200" dirty="0"/>
              <a:t>Jak se rozchází názor na dokonalou krásu ženy z pohledu společností s názorem jednotlivce?</a:t>
            </a:r>
          </a:p>
        </p:txBody>
      </p:sp>
      <p:sp>
        <p:nvSpPr>
          <p:cNvPr id="20" name="Obdélník 19">
            <a:extLst>
              <a:ext uri="{FF2B5EF4-FFF2-40B4-BE49-F238E27FC236}">
                <a16:creationId xmlns:a16="http://schemas.microsoft.com/office/drawing/2014/main" id="{BEFA5467-AD05-47CA-8D6C-D94B470DD89A}"/>
              </a:ext>
            </a:extLst>
          </p:cNvPr>
          <p:cNvSpPr/>
          <p:nvPr/>
        </p:nvSpPr>
        <p:spPr>
          <a:xfrm>
            <a:off x="5965872" y="1246188"/>
            <a:ext cx="3018640" cy="174482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342900" indent="-342900" algn="ctr">
              <a:buAutoNum type="arabicPeriod"/>
            </a:pPr>
            <a:r>
              <a:rPr lang="cs-CZ" dirty="0"/>
              <a:t>Název hlavní kategorie</a:t>
            </a:r>
          </a:p>
          <a:p>
            <a:pPr algn="ctr"/>
            <a:r>
              <a:rPr lang="cs-CZ" dirty="0"/>
              <a:t>1. A název podkategorie</a:t>
            </a:r>
          </a:p>
          <a:p>
            <a:pPr algn="ctr"/>
            <a:endParaRPr lang="cs-CZ" dirty="0"/>
          </a:p>
        </p:txBody>
      </p:sp>
    </p:spTree>
    <p:extLst>
      <p:ext uri="{BB962C8B-B14F-4D97-AF65-F5344CB8AC3E}">
        <p14:creationId xmlns:p14="http://schemas.microsoft.com/office/powerpoint/2010/main" val="3226812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692696"/>
            <a:ext cx="8208912" cy="576064"/>
          </a:xfrm>
        </p:spPr>
        <p:txBody>
          <a:bodyPr>
            <a:normAutofit fontScale="90000"/>
          </a:bodyPr>
          <a:lstStyle/>
          <a:p>
            <a:r>
              <a:rPr lang="cs-CZ" dirty="0"/>
              <a:t>Interpretace dat – Kvantitativní</a:t>
            </a:r>
          </a:p>
        </p:txBody>
      </p:sp>
      <p:sp>
        <p:nvSpPr>
          <p:cNvPr id="3" name="Zástupný symbol pro obsah 2"/>
          <p:cNvSpPr>
            <a:spLocks noGrp="1"/>
          </p:cNvSpPr>
          <p:nvPr>
            <p:ph idx="1"/>
          </p:nvPr>
        </p:nvSpPr>
        <p:spPr>
          <a:xfrm>
            <a:off x="467544" y="1861992"/>
            <a:ext cx="8208912" cy="4618709"/>
          </a:xfrm>
        </p:spPr>
        <p:txBody>
          <a:bodyPr>
            <a:normAutofit/>
          </a:bodyPr>
          <a:lstStyle/>
          <a:p>
            <a:pPr marL="525780" indent="-457200">
              <a:buAutoNum type="arabicPeriod"/>
            </a:pPr>
            <a:r>
              <a:rPr lang="cs-CZ" dirty="0"/>
              <a:t>Tvorba datové tabulky</a:t>
            </a:r>
          </a:p>
          <a:p>
            <a:pPr marL="525780" indent="-457200">
              <a:buAutoNum type="arabicPeriod"/>
            </a:pPr>
            <a:r>
              <a:rPr lang="cs-CZ" dirty="0"/>
              <a:t>Tvorba tabulek a grafů</a:t>
            </a:r>
          </a:p>
          <a:p>
            <a:pPr marL="525780" indent="-457200">
              <a:buAutoNum type="arabicPeriod"/>
            </a:pPr>
            <a:r>
              <a:rPr lang="cs-CZ" dirty="0"/>
              <a:t>Deskriptivní popis výsledků</a:t>
            </a:r>
          </a:p>
          <a:p>
            <a:pPr marL="525780" indent="-457200">
              <a:buAutoNum type="arabicPeriod"/>
            </a:pPr>
            <a:r>
              <a:rPr lang="cs-CZ" dirty="0"/>
              <a:t>Induktivní ověřování platnosti hypotéz</a:t>
            </a:r>
          </a:p>
          <a:p>
            <a:pPr marL="525780" indent="-457200">
              <a:buAutoNum type="arabicPeriod"/>
            </a:pPr>
            <a:r>
              <a:rPr lang="cs-CZ" dirty="0"/>
              <a:t>Induktivní popis výsledků</a:t>
            </a:r>
          </a:p>
          <a:p>
            <a:pPr marL="525780" indent="-457200">
              <a:buFont typeface="Wingdings 2" pitchFamily="18" charset="2"/>
              <a:buAutoNum type="arabicPeriod"/>
            </a:pPr>
            <a:r>
              <a:rPr lang="cs-CZ" dirty="0"/>
              <a:t>Sumarizace zjištění, tvorba závěrů</a:t>
            </a:r>
          </a:p>
          <a:p>
            <a:pPr marL="525780" indent="-457200">
              <a:buAutoNum type="arabicPeriod"/>
            </a:pPr>
            <a:endParaRPr lang="cs-CZ" dirty="0"/>
          </a:p>
          <a:p>
            <a:endParaRPr lang="cs-CZ" dirty="0"/>
          </a:p>
          <a:p>
            <a:endParaRPr lang="cs-CZ" dirty="0"/>
          </a:p>
        </p:txBody>
      </p:sp>
      <p:sp>
        <p:nvSpPr>
          <p:cNvPr id="4" name="Obdélník 3"/>
          <p:cNvSpPr/>
          <p:nvPr/>
        </p:nvSpPr>
        <p:spPr>
          <a:xfrm>
            <a:off x="1187624" y="1285928"/>
            <a:ext cx="6768752" cy="461665"/>
          </a:xfrm>
          <a:prstGeom prst="rect">
            <a:avLst/>
          </a:prstGeom>
        </p:spPr>
        <p:txBody>
          <a:bodyPr wrap="square">
            <a:spAutoFit/>
          </a:bodyPr>
          <a:lstStyle/>
          <a:p>
            <a:pPr marL="68580" indent="0">
              <a:buNone/>
            </a:pPr>
            <a:r>
              <a:rPr lang="cs-CZ" sz="2400" dirty="0">
                <a:solidFill>
                  <a:schemeClr val="tx2"/>
                </a:solidFill>
              </a:rPr>
              <a:t>Interpretace dat probíhá po jejich sběru.  </a:t>
            </a:r>
          </a:p>
        </p:txBody>
      </p:sp>
      <p:sp>
        <p:nvSpPr>
          <p:cNvPr id="5" name="Rámeček 4"/>
          <p:cNvSpPr/>
          <p:nvPr/>
        </p:nvSpPr>
        <p:spPr>
          <a:xfrm>
            <a:off x="467544" y="1196752"/>
            <a:ext cx="8208912" cy="648072"/>
          </a:xfrm>
          <a:prstGeom prst="fram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Tree>
    <p:extLst>
      <p:ext uri="{BB962C8B-B14F-4D97-AF65-F5344CB8AC3E}">
        <p14:creationId xmlns:p14="http://schemas.microsoft.com/office/powerpoint/2010/main" val="437888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1616" y="332656"/>
            <a:ext cx="8208912" cy="576064"/>
          </a:xfrm>
        </p:spPr>
        <p:txBody>
          <a:bodyPr>
            <a:normAutofit fontScale="90000"/>
          </a:bodyPr>
          <a:lstStyle/>
          <a:p>
            <a:r>
              <a:rPr lang="cs-CZ" dirty="0"/>
              <a:t>Typy dat</a:t>
            </a:r>
          </a:p>
        </p:txBody>
      </p:sp>
      <p:sp>
        <p:nvSpPr>
          <p:cNvPr id="4" name="Obdélník 3"/>
          <p:cNvSpPr/>
          <p:nvPr/>
        </p:nvSpPr>
        <p:spPr>
          <a:xfrm>
            <a:off x="524757" y="1053388"/>
            <a:ext cx="8064896" cy="1938992"/>
          </a:xfrm>
          <a:prstGeom prst="rect">
            <a:avLst/>
          </a:prstGeom>
        </p:spPr>
        <p:txBody>
          <a:bodyPr wrap="square">
            <a:spAutoFit/>
          </a:bodyPr>
          <a:lstStyle/>
          <a:p>
            <a:pPr marL="68580" indent="0" algn="ctr">
              <a:buNone/>
            </a:pPr>
            <a:r>
              <a:rPr lang="cs-CZ" sz="2400" dirty="0">
                <a:solidFill>
                  <a:schemeClr val="tx2"/>
                </a:solidFill>
              </a:rPr>
              <a:t>Data = informace o jednom prvku zkoumaného souboru. Dle charakteristiky lze data dělit. </a:t>
            </a:r>
          </a:p>
          <a:p>
            <a:pPr marL="68580" indent="0" algn="ctr">
              <a:buNone/>
            </a:pPr>
            <a:r>
              <a:rPr lang="cs-CZ" sz="2400" dirty="0">
                <a:solidFill>
                  <a:schemeClr val="tx2"/>
                </a:solidFill>
              </a:rPr>
              <a:t>Toto dělení je klíčové pro zpracování dat.</a:t>
            </a:r>
          </a:p>
          <a:p>
            <a:pPr marL="68580" indent="0">
              <a:buNone/>
            </a:pPr>
            <a:endParaRPr lang="cs-CZ" sz="2400" dirty="0">
              <a:solidFill>
                <a:schemeClr val="tx2"/>
              </a:solidFill>
            </a:endParaRPr>
          </a:p>
          <a:p>
            <a:pPr marL="68580" indent="0">
              <a:buNone/>
            </a:pPr>
            <a:endParaRPr lang="cs-CZ" sz="2400" dirty="0">
              <a:solidFill>
                <a:schemeClr val="tx2"/>
              </a:solidFill>
            </a:endParaRPr>
          </a:p>
        </p:txBody>
      </p:sp>
      <p:sp>
        <p:nvSpPr>
          <p:cNvPr id="5" name="Rámeček 4"/>
          <p:cNvSpPr/>
          <p:nvPr/>
        </p:nvSpPr>
        <p:spPr>
          <a:xfrm>
            <a:off x="467544" y="908720"/>
            <a:ext cx="8208912" cy="1440160"/>
          </a:xfrm>
          <a:prstGeom prst="fram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8" name="Zaoblený obdélník 7"/>
          <p:cNvSpPr/>
          <p:nvPr/>
        </p:nvSpPr>
        <p:spPr>
          <a:xfrm>
            <a:off x="17738" y="2428386"/>
            <a:ext cx="2033981" cy="92860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cs-CZ" sz="1500" b="1" dirty="0">
                <a:solidFill>
                  <a:schemeClr val="tx1">
                    <a:lumMod val="85000"/>
                    <a:lumOff val="15000"/>
                  </a:schemeClr>
                </a:solidFill>
                <a:effectLst>
                  <a:outerShdw blurRad="38100" dist="38100" dir="2700000" algn="tl" rotWithShape="0">
                    <a:srgbClr val="000000">
                      <a:alpha val="43000"/>
                    </a:srgbClr>
                  </a:outerShdw>
                </a:effectLst>
              </a:rPr>
              <a:t>Data kategoriální=</a:t>
            </a:r>
          </a:p>
          <a:p>
            <a:pPr algn="ctr"/>
            <a:r>
              <a:rPr lang="cs-CZ" sz="1500" b="1" dirty="0">
                <a:solidFill>
                  <a:schemeClr val="tx1">
                    <a:lumMod val="85000"/>
                    <a:lumOff val="15000"/>
                  </a:schemeClr>
                </a:solidFill>
                <a:effectLst>
                  <a:outerShdw blurRad="38100" dist="38100" dir="2700000" algn="tl" rotWithShape="0">
                    <a:srgbClr val="000000">
                      <a:alpha val="43000"/>
                    </a:srgbClr>
                  </a:outerShdw>
                </a:effectLst>
              </a:rPr>
              <a:t>nominální=</a:t>
            </a:r>
          </a:p>
          <a:p>
            <a:pPr algn="ctr"/>
            <a:r>
              <a:rPr lang="cs-CZ" sz="1500" b="1" dirty="0">
                <a:solidFill>
                  <a:schemeClr val="tx1">
                    <a:lumMod val="85000"/>
                    <a:lumOff val="15000"/>
                  </a:schemeClr>
                </a:solidFill>
                <a:effectLst>
                  <a:outerShdw blurRad="38100" dist="38100" dir="2700000" algn="tl" rotWithShape="0">
                    <a:srgbClr val="000000">
                      <a:alpha val="43000"/>
                    </a:srgbClr>
                  </a:outerShdw>
                </a:effectLst>
              </a:rPr>
              <a:t>kvalitativní</a:t>
            </a:r>
          </a:p>
        </p:txBody>
      </p:sp>
      <p:sp>
        <p:nvSpPr>
          <p:cNvPr id="9" name="Zaoblený obdélník 8"/>
          <p:cNvSpPr/>
          <p:nvPr/>
        </p:nvSpPr>
        <p:spPr>
          <a:xfrm>
            <a:off x="17738" y="3362906"/>
            <a:ext cx="2033981" cy="2154327"/>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marL="285750" indent="-285750">
              <a:buFont typeface="Arial" panose="020B0604020202020204" pitchFamily="34" charset="0"/>
              <a:buChar char="•"/>
            </a:pPr>
            <a:r>
              <a:rPr lang="cs-CZ" sz="1500" dirty="0">
                <a:solidFill>
                  <a:schemeClr val="tx2"/>
                </a:solidFill>
              </a:rPr>
              <a:t>Představují slovo, tvrzení</a:t>
            </a:r>
          </a:p>
          <a:p>
            <a:pPr marL="285750" indent="-285750">
              <a:buFont typeface="Arial" panose="020B0604020202020204" pitchFamily="34" charset="0"/>
              <a:buChar char="•"/>
            </a:pPr>
            <a:r>
              <a:rPr lang="cs-CZ" sz="1500" dirty="0">
                <a:solidFill>
                  <a:schemeClr val="tx2"/>
                </a:solidFill>
              </a:rPr>
              <a:t>Nelze jim přidělit konkrétní numerickou podobu</a:t>
            </a:r>
          </a:p>
          <a:p>
            <a:pPr marL="285750" indent="-285750">
              <a:buFont typeface="Arial" panose="020B0604020202020204" pitchFamily="34" charset="0"/>
              <a:buChar char="•"/>
            </a:pPr>
            <a:r>
              <a:rPr lang="cs-CZ" sz="1500" dirty="0">
                <a:solidFill>
                  <a:schemeClr val="tx2"/>
                </a:solidFill>
              </a:rPr>
              <a:t>Např. muž/žena</a:t>
            </a:r>
          </a:p>
        </p:txBody>
      </p:sp>
      <p:sp>
        <p:nvSpPr>
          <p:cNvPr id="10" name="Zaoblený obdélník 9"/>
          <p:cNvSpPr/>
          <p:nvPr/>
        </p:nvSpPr>
        <p:spPr>
          <a:xfrm>
            <a:off x="2123728" y="2471770"/>
            <a:ext cx="2304256" cy="42092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cs-CZ" sz="1500" b="1" dirty="0">
                <a:solidFill>
                  <a:schemeClr val="tx1">
                    <a:lumMod val="85000"/>
                    <a:lumOff val="15000"/>
                  </a:schemeClr>
                </a:solidFill>
                <a:effectLst>
                  <a:outerShdw blurRad="38100" dist="38100" dir="2700000" algn="tl" rotWithShape="0">
                    <a:srgbClr val="000000">
                      <a:alpha val="43000"/>
                    </a:srgbClr>
                  </a:outerShdw>
                </a:effectLst>
              </a:rPr>
              <a:t>Data ordinální</a:t>
            </a:r>
          </a:p>
        </p:txBody>
      </p:sp>
      <p:sp>
        <p:nvSpPr>
          <p:cNvPr id="11" name="Zaoblený obdélník 10"/>
          <p:cNvSpPr/>
          <p:nvPr/>
        </p:nvSpPr>
        <p:spPr>
          <a:xfrm>
            <a:off x="2123728" y="2892689"/>
            <a:ext cx="2304256" cy="3067925"/>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marL="285750" indent="-285750">
              <a:buFont typeface="Arial" panose="020B0604020202020204" pitchFamily="34" charset="0"/>
              <a:buChar char="•"/>
            </a:pPr>
            <a:r>
              <a:rPr lang="cs-CZ" sz="1500" dirty="0">
                <a:solidFill>
                  <a:schemeClr val="tx2"/>
                </a:solidFill>
              </a:rPr>
              <a:t>Představují slovo, tvrzení</a:t>
            </a:r>
          </a:p>
          <a:p>
            <a:pPr marL="285750" indent="-285750">
              <a:buFont typeface="Arial" panose="020B0604020202020204" pitchFamily="34" charset="0"/>
              <a:buChar char="•"/>
            </a:pPr>
            <a:r>
              <a:rPr lang="cs-CZ" sz="1500" dirty="0">
                <a:solidFill>
                  <a:schemeClr val="tx2"/>
                </a:solidFill>
              </a:rPr>
              <a:t>Tyto tvrzení lze hierarchicky uspořádat</a:t>
            </a:r>
          </a:p>
          <a:p>
            <a:pPr marL="285750" indent="-285750">
              <a:buFont typeface="Arial" panose="020B0604020202020204" pitchFamily="34" charset="0"/>
              <a:buChar char="•"/>
            </a:pPr>
            <a:r>
              <a:rPr lang="cs-CZ" sz="1500" dirty="0">
                <a:solidFill>
                  <a:schemeClr val="tx2"/>
                </a:solidFill>
              </a:rPr>
              <a:t>Vzdálenost mezi jednotlivými kategoriemi není pevně daná</a:t>
            </a:r>
          </a:p>
          <a:p>
            <a:pPr marL="285750" indent="-285750">
              <a:buFont typeface="Arial" panose="020B0604020202020204" pitchFamily="34" charset="0"/>
              <a:buChar char="•"/>
            </a:pPr>
            <a:r>
              <a:rPr lang="cs-CZ" sz="1500" dirty="0">
                <a:solidFill>
                  <a:schemeClr val="tx2"/>
                </a:solidFill>
              </a:rPr>
              <a:t>Např. nejvyšší dosažené vzdělání</a:t>
            </a:r>
          </a:p>
        </p:txBody>
      </p:sp>
      <p:sp>
        <p:nvSpPr>
          <p:cNvPr id="12" name="Zaoblený obdélník 11"/>
          <p:cNvSpPr/>
          <p:nvPr/>
        </p:nvSpPr>
        <p:spPr>
          <a:xfrm>
            <a:off x="4604553" y="2470689"/>
            <a:ext cx="2304256" cy="422001"/>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cs-CZ" sz="1500" b="1" dirty="0">
                <a:solidFill>
                  <a:schemeClr val="tx1">
                    <a:lumMod val="85000"/>
                    <a:lumOff val="15000"/>
                  </a:schemeClr>
                </a:solidFill>
                <a:effectLst>
                  <a:outerShdw blurRad="38100" dist="38100" dir="2700000" algn="tl" rotWithShape="0">
                    <a:srgbClr val="000000">
                      <a:alpha val="43000"/>
                    </a:srgbClr>
                  </a:outerShdw>
                </a:effectLst>
              </a:rPr>
              <a:t>Data Intervalová</a:t>
            </a:r>
          </a:p>
        </p:txBody>
      </p:sp>
      <p:sp>
        <p:nvSpPr>
          <p:cNvPr id="13" name="Zaoblený obdélník 12"/>
          <p:cNvSpPr/>
          <p:nvPr/>
        </p:nvSpPr>
        <p:spPr>
          <a:xfrm>
            <a:off x="4572000" y="2892689"/>
            <a:ext cx="2304256" cy="195384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marL="285750" indent="-285750">
              <a:buFont typeface="Arial" panose="020B0604020202020204" pitchFamily="34" charset="0"/>
              <a:buChar char="•"/>
            </a:pPr>
            <a:r>
              <a:rPr lang="cs-CZ" sz="1500" dirty="0">
                <a:solidFill>
                  <a:schemeClr val="tx2"/>
                </a:solidFill>
              </a:rPr>
              <a:t>Představují konkrétní numerickou hodnotu</a:t>
            </a:r>
          </a:p>
          <a:p>
            <a:pPr marL="285750" indent="-285750">
              <a:buFont typeface="Arial" panose="020B0604020202020204" pitchFamily="34" charset="0"/>
              <a:buChar char="•"/>
            </a:pPr>
            <a:r>
              <a:rPr lang="cs-CZ" sz="1500" dirty="0">
                <a:solidFill>
                  <a:schemeClr val="tx2"/>
                </a:solidFill>
              </a:rPr>
              <a:t>Vzdálenost mezi jednotlivými daty je pevně daná</a:t>
            </a:r>
          </a:p>
          <a:p>
            <a:pPr marL="285750" indent="-285750">
              <a:buFont typeface="Arial" panose="020B0604020202020204" pitchFamily="34" charset="0"/>
              <a:buChar char="•"/>
            </a:pPr>
            <a:r>
              <a:rPr lang="cs-CZ" sz="1500" dirty="0">
                <a:solidFill>
                  <a:schemeClr val="tx2"/>
                </a:solidFill>
              </a:rPr>
              <a:t>Např. věk</a:t>
            </a:r>
          </a:p>
        </p:txBody>
      </p:sp>
      <p:sp>
        <p:nvSpPr>
          <p:cNvPr id="14" name="Zaoblený obdélník 13"/>
          <p:cNvSpPr/>
          <p:nvPr/>
        </p:nvSpPr>
        <p:spPr>
          <a:xfrm>
            <a:off x="7020272" y="2479418"/>
            <a:ext cx="2051720" cy="599979"/>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cs-CZ" sz="1500" b="1" dirty="0">
                <a:solidFill>
                  <a:schemeClr val="tx1">
                    <a:lumMod val="85000"/>
                    <a:lumOff val="15000"/>
                  </a:schemeClr>
                </a:solidFill>
                <a:effectLst>
                  <a:outerShdw blurRad="38100" dist="38100" dir="2700000" algn="tl" rotWithShape="0">
                    <a:srgbClr val="000000">
                      <a:alpha val="43000"/>
                    </a:srgbClr>
                  </a:outerShdw>
                </a:effectLst>
              </a:rPr>
              <a:t>Data poměrová =  podílová</a:t>
            </a:r>
          </a:p>
        </p:txBody>
      </p:sp>
      <p:sp>
        <p:nvSpPr>
          <p:cNvPr id="15" name="Zaoblený obdélník 14"/>
          <p:cNvSpPr/>
          <p:nvPr/>
        </p:nvSpPr>
        <p:spPr>
          <a:xfrm>
            <a:off x="7020272" y="3049713"/>
            <a:ext cx="2109926" cy="3808287"/>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marL="285750" indent="-285750">
              <a:buFont typeface="Arial" panose="020B0604020202020204" pitchFamily="34" charset="0"/>
              <a:buChar char="•"/>
            </a:pPr>
            <a:r>
              <a:rPr lang="cs-CZ" sz="1500" dirty="0">
                <a:solidFill>
                  <a:schemeClr val="tx2"/>
                </a:solidFill>
              </a:rPr>
              <a:t>Představují konkrétní numerickou hodnotu</a:t>
            </a:r>
          </a:p>
          <a:p>
            <a:pPr marL="285750" indent="-285750">
              <a:buFont typeface="Arial" panose="020B0604020202020204" pitchFamily="34" charset="0"/>
              <a:buChar char="•"/>
            </a:pPr>
            <a:r>
              <a:rPr lang="cs-CZ" sz="1500" dirty="0">
                <a:solidFill>
                  <a:schemeClr val="tx2"/>
                </a:solidFill>
              </a:rPr>
              <a:t>Vzdálenost mezi jednotlivými daty je pevně daná</a:t>
            </a:r>
          </a:p>
          <a:p>
            <a:pPr marL="285750" indent="-285750">
              <a:buFont typeface="Arial" panose="020B0604020202020204" pitchFamily="34" charset="0"/>
              <a:buChar char="•"/>
            </a:pPr>
            <a:r>
              <a:rPr lang="cs-CZ" sz="1500" dirty="0">
                <a:solidFill>
                  <a:schemeClr val="tx2"/>
                </a:solidFill>
              </a:rPr>
              <a:t>Mají jasně definovanou absolutní nulu</a:t>
            </a:r>
          </a:p>
          <a:p>
            <a:pPr marL="285750" indent="-285750">
              <a:buFont typeface="Arial" panose="020B0604020202020204" pitchFamily="34" charset="0"/>
              <a:buChar char="•"/>
            </a:pPr>
            <a:r>
              <a:rPr lang="cs-CZ" sz="1500" dirty="0">
                <a:solidFill>
                  <a:schemeClr val="tx2"/>
                </a:solidFill>
              </a:rPr>
              <a:t>Jednotky SI</a:t>
            </a:r>
          </a:p>
          <a:p>
            <a:pPr marL="285750" indent="-285750">
              <a:buFont typeface="Arial" panose="020B0604020202020204" pitchFamily="34" charset="0"/>
              <a:buChar char="•"/>
            </a:pPr>
            <a:r>
              <a:rPr lang="cs-CZ" sz="1500" dirty="0">
                <a:solidFill>
                  <a:schemeClr val="tx2"/>
                </a:solidFill>
              </a:rPr>
              <a:t>Např. hmotnost v kg, výška v cm….</a:t>
            </a:r>
          </a:p>
        </p:txBody>
      </p:sp>
      <p:sp>
        <p:nvSpPr>
          <p:cNvPr id="16" name="Zaoblený obdélník 15"/>
          <p:cNvSpPr/>
          <p:nvPr/>
        </p:nvSpPr>
        <p:spPr>
          <a:xfrm>
            <a:off x="0" y="5961643"/>
            <a:ext cx="4427984" cy="896357"/>
          </a:xfrm>
          <a:prstGeom prst="roundRect">
            <a:avLst/>
          </a:prstGeom>
          <a:scene3d>
            <a:camera prst="orthographicFront"/>
            <a:lightRig rig="soft" dir="t">
              <a:rot lat="0" lon="0" rev="10800000"/>
            </a:lightRig>
          </a:scene3d>
          <a:sp3d>
            <a:bevelT/>
          </a:sp3d>
        </p:spPr>
        <p:style>
          <a:lnRef idx="1">
            <a:schemeClr val="accent2"/>
          </a:lnRef>
          <a:fillRef idx="2">
            <a:schemeClr val="accent2"/>
          </a:fillRef>
          <a:effectRef idx="1">
            <a:schemeClr val="accent2"/>
          </a:effectRef>
          <a:fontRef idx="minor">
            <a:schemeClr val="dk1"/>
          </a:fontRef>
        </p:style>
        <p:txBody>
          <a:bodyPr rtlCol="0" anchor="ctr">
            <a:sp3d>
              <a:bevelT w="27940" h="12700"/>
              <a:contourClr>
                <a:srgbClr val="DDDDDD"/>
              </a:contourClr>
            </a:sp3d>
          </a:bodyPr>
          <a:lstStyle/>
          <a:p>
            <a:r>
              <a:rPr lang="cs-CZ" sz="1200" b="1" dirty="0">
                <a:solidFill>
                  <a:schemeClr val="tx2"/>
                </a:solidFill>
                <a:effectLst>
                  <a:outerShdw blurRad="38100" dist="38100" dir="2700000" algn="tl">
                    <a:srgbClr val="000000">
                      <a:alpha val="43137"/>
                    </a:srgbClr>
                  </a:outerShdw>
                </a:effectLst>
              </a:rPr>
              <a:t>DATA DISKRÉTNÍ</a:t>
            </a:r>
          </a:p>
          <a:p>
            <a:pPr marL="171450" indent="-171450">
              <a:buFont typeface="Arial" panose="020B0604020202020204" pitchFamily="34" charset="0"/>
              <a:buChar char="•"/>
            </a:pPr>
            <a:r>
              <a:rPr lang="cs-CZ" sz="1200" dirty="0">
                <a:solidFill>
                  <a:schemeClr val="tx2"/>
                </a:solidFill>
              </a:rPr>
              <a:t>Tabulky, grafy…</a:t>
            </a:r>
          </a:p>
          <a:p>
            <a:pPr marL="171450" indent="-171450">
              <a:buFont typeface="Arial" panose="020B0604020202020204" pitchFamily="34" charset="0"/>
              <a:buChar char="•"/>
            </a:pPr>
            <a:r>
              <a:rPr lang="cs-CZ" sz="1200" dirty="0" err="1">
                <a:solidFill>
                  <a:schemeClr val="tx2"/>
                </a:solidFill>
              </a:rPr>
              <a:t>Pearsonův</a:t>
            </a:r>
            <a:r>
              <a:rPr lang="cs-CZ" sz="1200" dirty="0">
                <a:solidFill>
                  <a:schemeClr val="tx2"/>
                </a:solidFill>
              </a:rPr>
              <a:t> korelační koeficient, </a:t>
            </a:r>
            <a:r>
              <a:rPr lang="cs-CZ" sz="1200" dirty="0" err="1">
                <a:solidFill>
                  <a:schemeClr val="tx2"/>
                </a:solidFill>
              </a:rPr>
              <a:t>Fisherův</a:t>
            </a:r>
            <a:r>
              <a:rPr lang="cs-CZ" sz="1200" dirty="0">
                <a:solidFill>
                  <a:schemeClr val="tx2"/>
                </a:solidFill>
              </a:rPr>
              <a:t> exaktní test</a:t>
            </a:r>
          </a:p>
          <a:p>
            <a:pPr marL="171450" indent="-171450">
              <a:buFont typeface="Arial" panose="020B0604020202020204" pitchFamily="34" charset="0"/>
              <a:buChar char="•"/>
            </a:pPr>
            <a:r>
              <a:rPr lang="cs-CZ" sz="1200" b="1" dirty="0">
                <a:solidFill>
                  <a:schemeClr val="tx2"/>
                </a:solidFill>
              </a:rPr>
              <a:t>Nikdy nelze převést na data spojitá</a:t>
            </a:r>
          </a:p>
        </p:txBody>
      </p:sp>
      <p:sp>
        <p:nvSpPr>
          <p:cNvPr id="17" name="Šipka nahoru 16"/>
          <p:cNvSpPr/>
          <p:nvPr/>
        </p:nvSpPr>
        <p:spPr>
          <a:xfrm>
            <a:off x="708708" y="5517233"/>
            <a:ext cx="411826" cy="509003"/>
          </a:xfrm>
          <a:prstGeom prst="upArrow">
            <a:avLst/>
          </a:prstGeom>
          <a:scene3d>
            <a:camera prst="orthographicFront"/>
            <a:lightRig rig="soft" dir="t">
              <a:rot lat="0" lon="0" rev="10800000"/>
            </a:lightRig>
          </a:scene3d>
          <a:sp3d>
            <a:bevelT/>
          </a:sp3d>
        </p:spPr>
        <p:style>
          <a:lnRef idx="1">
            <a:schemeClr val="accent2"/>
          </a:lnRef>
          <a:fillRef idx="2">
            <a:schemeClr val="accent2"/>
          </a:fillRef>
          <a:effectRef idx="1">
            <a:schemeClr val="accent2"/>
          </a:effectRef>
          <a:fontRef idx="minor">
            <a:schemeClr val="dk1"/>
          </a:fontRef>
        </p:style>
        <p:txBody>
          <a:bodyPr rtlCol="0" anchor="ctr">
            <a:sp3d>
              <a:bevelT w="27940" h="12700"/>
              <a:contourClr>
                <a:srgbClr val="DDDDDD"/>
              </a:contourClr>
            </a:sp3d>
          </a:bodyPr>
          <a:lstStyle/>
          <a:p>
            <a:endParaRPr lang="cs-CZ" sz="1300" b="1">
              <a:solidFill>
                <a:schemeClr val="tx2"/>
              </a:solidFill>
              <a:effectLst>
                <a:outerShdw blurRad="38100" dist="38100" dir="2700000" algn="tl">
                  <a:srgbClr val="000000">
                    <a:alpha val="43137"/>
                  </a:srgbClr>
                </a:outerShdw>
              </a:effectLst>
            </a:endParaRPr>
          </a:p>
        </p:txBody>
      </p:sp>
      <p:sp>
        <p:nvSpPr>
          <p:cNvPr id="18" name="Šipka nahoru 17"/>
          <p:cNvSpPr/>
          <p:nvPr/>
        </p:nvSpPr>
        <p:spPr>
          <a:xfrm>
            <a:off x="3481769" y="5817627"/>
            <a:ext cx="411826" cy="288032"/>
          </a:xfrm>
          <a:prstGeom prst="upArrow">
            <a:avLst/>
          </a:prstGeom>
          <a:scene3d>
            <a:camera prst="orthographicFront"/>
            <a:lightRig rig="soft" dir="t">
              <a:rot lat="0" lon="0" rev="10800000"/>
            </a:lightRig>
          </a:scene3d>
          <a:sp3d>
            <a:bevelT/>
          </a:sp3d>
        </p:spPr>
        <p:style>
          <a:lnRef idx="1">
            <a:schemeClr val="accent2"/>
          </a:lnRef>
          <a:fillRef idx="2">
            <a:schemeClr val="accent2"/>
          </a:fillRef>
          <a:effectRef idx="1">
            <a:schemeClr val="accent2"/>
          </a:effectRef>
          <a:fontRef idx="minor">
            <a:schemeClr val="dk1"/>
          </a:fontRef>
        </p:style>
        <p:txBody>
          <a:bodyPr rtlCol="0" anchor="ctr">
            <a:sp3d>
              <a:bevelT w="27940" h="12700"/>
              <a:contourClr>
                <a:srgbClr val="DDDDDD"/>
              </a:contourClr>
            </a:sp3d>
          </a:bodyPr>
          <a:lstStyle/>
          <a:p>
            <a:endParaRPr lang="cs-CZ" sz="1300" b="1">
              <a:solidFill>
                <a:schemeClr val="tx2"/>
              </a:solidFill>
              <a:effectLst>
                <a:outerShdw blurRad="38100" dist="38100" dir="2700000" algn="tl">
                  <a:srgbClr val="000000">
                    <a:alpha val="43137"/>
                  </a:srgbClr>
                </a:outerShdw>
              </a:effectLst>
            </a:endParaRPr>
          </a:p>
        </p:txBody>
      </p:sp>
      <p:sp>
        <p:nvSpPr>
          <p:cNvPr id="19" name="Zaoblený obdélník 18"/>
          <p:cNvSpPr/>
          <p:nvPr/>
        </p:nvSpPr>
        <p:spPr>
          <a:xfrm>
            <a:off x="4572491" y="5013176"/>
            <a:ext cx="2336318" cy="1844824"/>
          </a:xfrm>
          <a:prstGeom prst="roundRect">
            <a:avLst/>
          </a:prstGeom>
          <a:scene3d>
            <a:camera prst="orthographicFront"/>
            <a:lightRig rig="soft" dir="t">
              <a:rot lat="0" lon="0" rev="10800000"/>
            </a:lightRig>
          </a:scene3d>
          <a:sp3d>
            <a:bevelT/>
          </a:sp3d>
        </p:spPr>
        <p:style>
          <a:lnRef idx="1">
            <a:schemeClr val="accent2"/>
          </a:lnRef>
          <a:fillRef idx="2">
            <a:schemeClr val="accent2"/>
          </a:fillRef>
          <a:effectRef idx="1">
            <a:schemeClr val="accent2"/>
          </a:effectRef>
          <a:fontRef idx="minor">
            <a:schemeClr val="dk1"/>
          </a:fontRef>
        </p:style>
        <p:txBody>
          <a:bodyPr rtlCol="0" anchor="ctr">
            <a:sp3d>
              <a:bevelT w="27940" h="12700"/>
              <a:contourClr>
                <a:srgbClr val="DDDDDD"/>
              </a:contourClr>
            </a:sp3d>
          </a:bodyPr>
          <a:lstStyle/>
          <a:p>
            <a:r>
              <a:rPr lang="cs-CZ" sz="1300" b="1" dirty="0">
                <a:solidFill>
                  <a:schemeClr val="tx2"/>
                </a:solidFill>
                <a:effectLst>
                  <a:outerShdw blurRad="38100" dist="38100" dir="2700000" algn="tl">
                    <a:srgbClr val="000000">
                      <a:alpha val="43137"/>
                    </a:srgbClr>
                  </a:outerShdw>
                </a:effectLst>
              </a:rPr>
              <a:t>DATA SPOJITÁ</a:t>
            </a:r>
          </a:p>
          <a:p>
            <a:pPr marL="171450" indent="-171450">
              <a:buFont typeface="Arial" panose="020B0604020202020204" pitchFamily="34" charset="0"/>
              <a:buChar char="•"/>
            </a:pPr>
            <a:r>
              <a:rPr lang="cs-CZ" sz="1200" dirty="0">
                <a:solidFill>
                  <a:schemeClr val="tx2"/>
                </a:solidFill>
              </a:rPr>
              <a:t>Průměr medián, modus...</a:t>
            </a:r>
          </a:p>
          <a:p>
            <a:pPr marL="171450" indent="-171450">
              <a:buFont typeface="Arial" panose="020B0604020202020204" pitchFamily="34" charset="0"/>
              <a:buChar char="•"/>
            </a:pPr>
            <a:r>
              <a:rPr lang="cs-CZ" sz="1200" dirty="0">
                <a:solidFill>
                  <a:schemeClr val="tx2"/>
                </a:solidFill>
              </a:rPr>
              <a:t>Studentův T-test, Mann-</a:t>
            </a:r>
            <a:r>
              <a:rPr lang="cs-CZ" sz="1200" dirty="0" err="1">
                <a:solidFill>
                  <a:schemeClr val="tx2"/>
                </a:solidFill>
              </a:rPr>
              <a:t>Whitney</a:t>
            </a:r>
            <a:r>
              <a:rPr lang="cs-CZ" sz="1200" dirty="0">
                <a:solidFill>
                  <a:schemeClr val="tx2"/>
                </a:solidFill>
              </a:rPr>
              <a:t>-</a:t>
            </a:r>
            <a:r>
              <a:rPr lang="cs-CZ" sz="1200" dirty="0" err="1">
                <a:solidFill>
                  <a:schemeClr val="tx2"/>
                </a:solidFill>
              </a:rPr>
              <a:t>Wilcoxnův</a:t>
            </a:r>
            <a:r>
              <a:rPr lang="cs-CZ" sz="1200" dirty="0">
                <a:solidFill>
                  <a:schemeClr val="tx2"/>
                </a:solidFill>
              </a:rPr>
              <a:t> test</a:t>
            </a:r>
          </a:p>
          <a:p>
            <a:pPr algn="ctr"/>
            <a:r>
              <a:rPr lang="cs-CZ" sz="1200" b="1" dirty="0">
                <a:solidFill>
                  <a:schemeClr val="tx2"/>
                </a:solidFill>
              </a:rPr>
              <a:t>Lze vytvořit kategorie = převod na data kategoriální</a:t>
            </a:r>
          </a:p>
          <a:p>
            <a:pPr marL="171450" indent="-171450">
              <a:buFont typeface="Arial" panose="020B0604020202020204" pitchFamily="34" charset="0"/>
              <a:buChar char="•"/>
            </a:pPr>
            <a:endParaRPr lang="cs-CZ" sz="1200" dirty="0">
              <a:solidFill>
                <a:schemeClr val="tx2"/>
              </a:solidFill>
            </a:endParaRPr>
          </a:p>
        </p:txBody>
      </p:sp>
      <p:sp>
        <p:nvSpPr>
          <p:cNvPr id="20" name="Šipka nahoru 19"/>
          <p:cNvSpPr/>
          <p:nvPr/>
        </p:nvSpPr>
        <p:spPr>
          <a:xfrm>
            <a:off x="5518215" y="4725144"/>
            <a:ext cx="411826" cy="288032"/>
          </a:xfrm>
          <a:prstGeom prst="upArrow">
            <a:avLst/>
          </a:prstGeom>
          <a:scene3d>
            <a:camera prst="orthographicFront"/>
            <a:lightRig rig="soft" dir="t">
              <a:rot lat="0" lon="0" rev="10800000"/>
            </a:lightRig>
          </a:scene3d>
          <a:sp3d>
            <a:bevelT/>
          </a:sp3d>
        </p:spPr>
        <p:style>
          <a:lnRef idx="1">
            <a:schemeClr val="accent2"/>
          </a:lnRef>
          <a:fillRef idx="2">
            <a:schemeClr val="accent2"/>
          </a:fillRef>
          <a:effectRef idx="1">
            <a:schemeClr val="accent2"/>
          </a:effectRef>
          <a:fontRef idx="minor">
            <a:schemeClr val="dk1"/>
          </a:fontRef>
        </p:style>
        <p:txBody>
          <a:bodyPr rtlCol="0" anchor="ctr">
            <a:sp3d>
              <a:bevelT w="27940" h="12700"/>
              <a:contourClr>
                <a:srgbClr val="DDDDDD"/>
              </a:contourClr>
            </a:sp3d>
          </a:bodyPr>
          <a:lstStyle/>
          <a:p>
            <a:endParaRPr lang="cs-CZ" sz="1300" b="1">
              <a:solidFill>
                <a:schemeClr val="tx2"/>
              </a:solidFill>
              <a:effectLst>
                <a:outerShdw blurRad="38100" dist="38100" dir="2700000" algn="tl">
                  <a:srgbClr val="000000">
                    <a:alpha val="43137"/>
                  </a:srgbClr>
                </a:outerShdw>
              </a:effectLst>
            </a:endParaRPr>
          </a:p>
        </p:txBody>
      </p:sp>
      <p:sp>
        <p:nvSpPr>
          <p:cNvPr id="21" name="Šipka nahoru 20"/>
          <p:cNvSpPr/>
          <p:nvPr/>
        </p:nvSpPr>
        <p:spPr>
          <a:xfrm rot="5400000">
            <a:off x="6788969" y="5165829"/>
            <a:ext cx="411826" cy="288032"/>
          </a:xfrm>
          <a:prstGeom prst="upArrow">
            <a:avLst/>
          </a:prstGeom>
          <a:scene3d>
            <a:camera prst="orthographicFront"/>
            <a:lightRig rig="soft" dir="t">
              <a:rot lat="0" lon="0" rev="10800000"/>
            </a:lightRig>
          </a:scene3d>
          <a:sp3d>
            <a:bevelT/>
          </a:sp3d>
        </p:spPr>
        <p:style>
          <a:lnRef idx="1">
            <a:schemeClr val="accent2"/>
          </a:lnRef>
          <a:fillRef idx="2">
            <a:schemeClr val="accent2"/>
          </a:fillRef>
          <a:effectRef idx="1">
            <a:schemeClr val="accent2"/>
          </a:effectRef>
          <a:fontRef idx="minor">
            <a:schemeClr val="dk1"/>
          </a:fontRef>
        </p:style>
        <p:txBody>
          <a:bodyPr rtlCol="0" anchor="ctr">
            <a:sp3d>
              <a:bevelT w="27940" h="12700"/>
              <a:contourClr>
                <a:srgbClr val="DDDDDD"/>
              </a:contourClr>
            </a:sp3d>
          </a:bodyPr>
          <a:lstStyle/>
          <a:p>
            <a:endParaRPr lang="cs-CZ" sz="1300" b="1">
              <a:solidFill>
                <a:schemeClr val="tx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47647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6"/>
          <p:cNvSpPr/>
          <p:nvPr/>
        </p:nvSpPr>
        <p:spPr>
          <a:xfrm>
            <a:off x="4644008" y="2780928"/>
            <a:ext cx="3528392" cy="1800200"/>
          </a:xfrm>
          <a:prstGeom prst="rect">
            <a:avLst/>
          </a:prstGeom>
        </p:spPr>
        <p:txBody>
          <a:bodyPr vert="horz" lIns="91440" tIns="45720" rIns="91440" bIns="45720" rtlCol="0" anchor="b">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0"/>
              </a:spcBef>
            </a:pPr>
            <a:r>
              <a:rPr lang="cs-CZ"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Analýza dat – </a:t>
            </a:r>
            <a:r>
              <a:rPr lang="cs-CZ"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rPr>
              <a:t>MS Excel</a:t>
            </a:r>
          </a:p>
          <a:p>
            <a:pPr>
              <a:spcBef>
                <a:spcPct val="0"/>
              </a:spcBef>
            </a:pPr>
            <a:endParaRPr lang="cs-CZ"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endParaRPr>
          </a:p>
        </p:txBody>
      </p:sp>
      <p:pic>
        <p:nvPicPr>
          <p:cNvPr id="5" name="Obrázek 4"/>
          <p:cNvPicPr/>
          <p:nvPr/>
        </p:nvPicPr>
        <p:blipFill rotWithShape="1">
          <a:blip r:embed="rId2"/>
          <a:srcRect l="7441" t="37919" r="55025" b="17989"/>
          <a:stretch/>
        </p:blipFill>
        <p:spPr bwMode="auto">
          <a:xfrm>
            <a:off x="4644008" y="0"/>
            <a:ext cx="3528392" cy="256490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70657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260648"/>
            <a:ext cx="7848872" cy="720080"/>
          </a:xfrm>
        </p:spPr>
        <p:txBody>
          <a:bodyPr>
            <a:normAutofit/>
          </a:bodyPr>
          <a:lstStyle/>
          <a:p>
            <a:r>
              <a:rPr lang="cs-CZ" sz="2800" dirty="0"/>
              <a:t>Tvorba datových tabulek</a:t>
            </a:r>
          </a:p>
        </p:txBody>
      </p:sp>
      <p:pic>
        <p:nvPicPr>
          <p:cNvPr id="7" name="Obrázek 6"/>
          <p:cNvPicPr/>
          <p:nvPr/>
        </p:nvPicPr>
        <p:blipFill rotWithShape="1">
          <a:blip r:embed="rId2"/>
          <a:srcRect t="-529" r="-38" b="56729"/>
          <a:stretch/>
        </p:blipFill>
        <p:spPr bwMode="auto">
          <a:xfrm>
            <a:off x="-17749" y="908720"/>
            <a:ext cx="9159790" cy="2520279"/>
          </a:xfrm>
          <a:prstGeom prst="rect">
            <a:avLst/>
          </a:prstGeom>
          <a:ln>
            <a:noFill/>
          </a:ln>
          <a:extLst>
            <a:ext uri="{53640926-AAD7-44D8-BBD7-CCE9431645EC}">
              <a14:shadowObscured xmlns:a14="http://schemas.microsoft.com/office/drawing/2010/main"/>
            </a:ext>
          </a:extLst>
        </p:spPr>
      </p:pic>
      <p:sp>
        <p:nvSpPr>
          <p:cNvPr id="5" name="Zaoblený obdélníkový popisek 4"/>
          <p:cNvSpPr/>
          <p:nvPr/>
        </p:nvSpPr>
        <p:spPr>
          <a:xfrm>
            <a:off x="6732240" y="0"/>
            <a:ext cx="2409801" cy="2736302"/>
          </a:xfrm>
          <a:prstGeom prst="wedgeRoundRectCallout">
            <a:avLst>
              <a:gd name="adj1" fmla="val -67289"/>
              <a:gd name="adj2" fmla="val 26796"/>
              <a:gd name="adj3" fmla="val 16667"/>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cs-CZ" sz="1200" dirty="0"/>
              <a:t>Každý sloupec představuje jednu položku v dotazníku/záznamovém archu</a:t>
            </a:r>
          </a:p>
          <a:p>
            <a:pPr marL="171450" indent="-171450">
              <a:buFont typeface="Arial" panose="020B0604020202020204" pitchFamily="34" charset="0"/>
              <a:buChar char="•"/>
            </a:pPr>
            <a:r>
              <a:rPr lang="cs-CZ" sz="1200" dirty="0"/>
              <a:t>Označení sloupce musí být jednoznačné a výstižné – generuje se tabulkách</a:t>
            </a:r>
          </a:p>
          <a:p>
            <a:pPr marL="171450" indent="-171450">
              <a:buFont typeface="Arial" panose="020B0604020202020204" pitchFamily="34" charset="0"/>
              <a:buChar char="•"/>
            </a:pPr>
            <a:r>
              <a:rPr lang="cs-CZ" sz="1200" dirty="0"/>
              <a:t>V prvním řádku nesmí být vynechána pole – problémy s generací tabulek a grafů </a:t>
            </a:r>
          </a:p>
        </p:txBody>
      </p:sp>
      <p:pic>
        <p:nvPicPr>
          <p:cNvPr id="9" name="Obrázek 8"/>
          <p:cNvPicPr/>
          <p:nvPr/>
        </p:nvPicPr>
        <p:blipFill rotWithShape="1">
          <a:blip r:embed="rId3"/>
          <a:srcRect l="43487" t="17990" r="18151" b="5821"/>
          <a:stretch/>
        </p:blipFill>
        <p:spPr bwMode="auto">
          <a:xfrm>
            <a:off x="5724128" y="2736302"/>
            <a:ext cx="3417913" cy="4121698"/>
          </a:xfrm>
          <a:prstGeom prst="rect">
            <a:avLst/>
          </a:prstGeom>
          <a:ln>
            <a:noFill/>
          </a:ln>
          <a:extLst>
            <a:ext uri="{53640926-AAD7-44D8-BBD7-CCE9431645EC}">
              <a14:shadowObscured xmlns:a14="http://schemas.microsoft.com/office/drawing/2010/main"/>
            </a:ext>
          </a:extLst>
        </p:spPr>
      </p:pic>
      <p:pic>
        <p:nvPicPr>
          <p:cNvPr id="10" name="Obrázek 9"/>
          <p:cNvPicPr/>
          <p:nvPr/>
        </p:nvPicPr>
        <p:blipFill rotWithShape="1">
          <a:blip r:embed="rId4"/>
          <a:srcRect l="11740" t="14550" r="29064" b="48647"/>
          <a:stretch/>
        </p:blipFill>
        <p:spPr bwMode="auto">
          <a:xfrm>
            <a:off x="-17750" y="3861048"/>
            <a:ext cx="5741877" cy="2952328"/>
          </a:xfrm>
          <a:prstGeom prst="rect">
            <a:avLst/>
          </a:prstGeom>
          <a:ln>
            <a:noFill/>
          </a:ln>
          <a:extLst>
            <a:ext uri="{53640926-AAD7-44D8-BBD7-CCE9431645EC}">
              <a14:shadowObscured xmlns:a14="http://schemas.microsoft.com/office/drawing/2010/main"/>
            </a:ext>
          </a:extLst>
        </p:spPr>
      </p:pic>
      <p:sp>
        <p:nvSpPr>
          <p:cNvPr id="11" name="Zaoblený obdélník 10"/>
          <p:cNvSpPr/>
          <p:nvPr/>
        </p:nvSpPr>
        <p:spPr>
          <a:xfrm>
            <a:off x="-17750" y="951377"/>
            <a:ext cx="4949790" cy="252028"/>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cs-CZ"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Datová tabulka - prázdná</a:t>
            </a:r>
          </a:p>
        </p:txBody>
      </p:sp>
      <p:sp>
        <p:nvSpPr>
          <p:cNvPr id="12" name="Zaoblený obdélník 11"/>
          <p:cNvSpPr/>
          <p:nvPr/>
        </p:nvSpPr>
        <p:spPr>
          <a:xfrm>
            <a:off x="-17749" y="3933056"/>
            <a:ext cx="4949790" cy="252028"/>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cs-CZ"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Datová tabulka - vyplněná</a:t>
            </a:r>
          </a:p>
        </p:txBody>
      </p:sp>
      <p:sp>
        <p:nvSpPr>
          <p:cNvPr id="13" name="Ovál 12"/>
          <p:cNvSpPr/>
          <p:nvPr/>
        </p:nvSpPr>
        <p:spPr>
          <a:xfrm>
            <a:off x="870645" y="1895205"/>
            <a:ext cx="5832648" cy="6833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4815614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S_PPT_DBNAME" val="2. fáze výzkum 2018[20181120123027982].mdb"/>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4740</TotalTime>
  <Words>3445</Words>
  <Application>Microsoft Office PowerPoint</Application>
  <PresentationFormat>Předvádění na obrazovce (4:3)</PresentationFormat>
  <Paragraphs>552</Paragraphs>
  <Slides>39</Slides>
  <Notes>15</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39</vt:i4>
      </vt:variant>
    </vt:vector>
  </HeadingPairs>
  <TitlesOfParts>
    <vt:vector size="46" baseType="lpstr">
      <vt:lpstr>Arial</vt:lpstr>
      <vt:lpstr>Calibri</vt:lpstr>
      <vt:lpstr>Century Gothic</vt:lpstr>
      <vt:lpstr>Comic Sans MS</vt:lpstr>
      <vt:lpstr>Symbol</vt:lpstr>
      <vt:lpstr>Wingdings 2</vt:lpstr>
      <vt:lpstr>Austin</vt:lpstr>
      <vt:lpstr>Prezentace aplikace PowerPoint</vt:lpstr>
      <vt:lpstr>Interpretace dat – kvalitativní</vt:lpstr>
      <vt:lpstr>Prezentace aplikace PowerPoint</vt:lpstr>
      <vt:lpstr>Prezentace aplikace PowerPoint</vt:lpstr>
      <vt:lpstr>Prezentace aplikace PowerPoint</vt:lpstr>
      <vt:lpstr>Interpretace dat – Kvantitativní</vt:lpstr>
      <vt:lpstr>Typy dat</vt:lpstr>
      <vt:lpstr>Prezentace aplikace PowerPoint</vt:lpstr>
      <vt:lpstr>Tvorba datových tabulek</vt:lpstr>
      <vt:lpstr>Filtrování položek</vt:lpstr>
      <vt:lpstr>Vyjádření centrální tendence a variability </vt:lpstr>
      <vt:lpstr>Vizualizace – krabicový graf</vt:lpstr>
      <vt:lpstr>Grafy a tabulky</vt:lpstr>
      <vt:lpstr>Tvorba kontingenční tabulky a grafů</vt:lpstr>
      <vt:lpstr>Tabulky</vt:lpstr>
      <vt:lpstr>Tabulky</vt:lpstr>
      <vt:lpstr>Prezentace aplikace PowerPoint</vt:lpstr>
      <vt:lpstr>Základní pojmy</vt:lpstr>
      <vt:lpstr>Statistická analýza za využití programu SPSS - Načtení datové tabulky z EXCEL do SPSS</vt:lpstr>
      <vt:lpstr>Statistická analýza za využití programu SPSS</vt:lpstr>
      <vt:lpstr>Diseminační fáze</vt:lpstr>
      <vt:lpstr>Publikování výsledků</vt:lpstr>
      <vt:lpstr>Prezentace aplikace PowerPoint</vt:lpstr>
      <vt:lpstr>Prezentace aplikace PowerPoint</vt:lpstr>
      <vt:lpstr>Přehledový vědecký článek - Review </vt:lpstr>
      <vt:lpstr>Prezentace aplikace PowerPoint</vt:lpstr>
      <vt:lpstr>Druhy review </vt:lpstr>
      <vt:lpstr>Originální – vědecký odborný článek </vt:lpstr>
      <vt:lpstr>Prezentace aplikace PowerPoint</vt:lpstr>
      <vt:lpstr>Prezentace aplikace PowerPoint</vt:lpstr>
      <vt:lpstr>Název - Title</vt:lpstr>
      <vt:lpstr>Obsah - Abstract</vt:lpstr>
      <vt:lpstr>Úvod - Introduction</vt:lpstr>
      <vt:lpstr>Metody - Methods</vt:lpstr>
      <vt:lpstr>Výsledky - Results</vt:lpstr>
      <vt:lpstr>Diskuze - Discusion</vt:lpstr>
      <vt:lpstr>Závěr - Conclusion</vt:lpstr>
      <vt:lpstr>Zdroje</vt:lpstr>
      <vt:lpstr>Hodně zdaru při výzkumu</vt:lpstr>
    </vt:vector>
  </TitlesOfParts>
  <Company>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Pospisilova</dc:creator>
  <cp:lastModifiedBy>Alena Pospíšilová</cp:lastModifiedBy>
  <cp:revision>344</cp:revision>
  <cp:lastPrinted>2019-10-29T09:06:11Z</cp:lastPrinted>
  <dcterms:created xsi:type="dcterms:W3CDTF">2017-08-07T12:03:32Z</dcterms:created>
  <dcterms:modified xsi:type="dcterms:W3CDTF">2021-01-29T10:49:43Z</dcterms:modified>
</cp:coreProperties>
</file>