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handoutMasterIdLst>
    <p:handoutMasterId r:id="rId55"/>
  </p:handoutMasterIdLst>
  <p:sldIdLst>
    <p:sldId id="256" r:id="rId2"/>
    <p:sldId id="257" r:id="rId3"/>
    <p:sldId id="260" r:id="rId4"/>
    <p:sldId id="261" r:id="rId5"/>
    <p:sldId id="262" r:id="rId6"/>
    <p:sldId id="259" r:id="rId7"/>
    <p:sldId id="258" r:id="rId8"/>
    <p:sldId id="263" r:id="rId9"/>
    <p:sldId id="264" r:id="rId10"/>
    <p:sldId id="286" r:id="rId11"/>
    <p:sldId id="280" r:id="rId12"/>
    <p:sldId id="281" r:id="rId13"/>
    <p:sldId id="274" r:id="rId14"/>
    <p:sldId id="275" r:id="rId15"/>
    <p:sldId id="308" r:id="rId16"/>
    <p:sldId id="276" r:id="rId17"/>
    <p:sldId id="277" r:id="rId18"/>
    <p:sldId id="310" r:id="rId19"/>
    <p:sldId id="311" r:id="rId20"/>
    <p:sldId id="283" r:id="rId21"/>
    <p:sldId id="278" r:id="rId22"/>
    <p:sldId id="284" r:id="rId23"/>
    <p:sldId id="285" r:id="rId24"/>
    <p:sldId id="309" r:id="rId25"/>
    <p:sldId id="312" r:id="rId26"/>
    <p:sldId id="313" r:id="rId27"/>
    <p:sldId id="315" r:id="rId28"/>
    <p:sldId id="316" r:id="rId29"/>
    <p:sldId id="317" r:id="rId30"/>
    <p:sldId id="318" r:id="rId31"/>
    <p:sldId id="287" r:id="rId32"/>
    <p:sldId id="319" r:id="rId33"/>
    <p:sldId id="288" r:id="rId34"/>
    <p:sldId id="305"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7" r:id="rId51"/>
    <p:sldId id="306" r:id="rId52"/>
    <p:sldId id="304" r:id="rId53"/>
  </p:sldIdLst>
  <p:sldSz cx="9144000" cy="6858000" type="screen4x3"/>
  <p:notesSz cx="6735763" cy="9869488"/>
  <p:custDataLst>
    <p:tags r:id="rId56"/>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99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B60E1C-E2F6-4176-80C1-B98918FC6B0B}" type="doc">
      <dgm:prSet loTypeId="urn:microsoft.com/office/officeart/2005/8/layout/list1" loCatId="list" qsTypeId="urn:microsoft.com/office/officeart/2005/8/quickstyle/3d4" qsCatId="3D" csTypeId="urn:microsoft.com/office/officeart/2005/8/colors/accent2_2" csCatId="accent2" phldr="1"/>
      <dgm:spPr/>
      <dgm:t>
        <a:bodyPr/>
        <a:lstStyle/>
        <a:p>
          <a:endParaRPr lang="cs-CZ"/>
        </a:p>
      </dgm:t>
    </dgm:pt>
    <dgm:pt modelId="{9CEAD279-9863-450E-8790-3AA9313DF2DC}">
      <dgm:prSet phldrT="[Text]"/>
      <dgm:spPr/>
      <dgm:t>
        <a:bodyPr/>
        <a:lstStyle/>
        <a:p>
          <a:r>
            <a:rPr lang="cs-CZ" dirty="0"/>
            <a:t>Individuální etika</a:t>
          </a:r>
        </a:p>
      </dgm:t>
    </dgm:pt>
    <dgm:pt modelId="{6C5B2103-68E4-40B4-B57C-7595E7EBAEAE}" type="parTrans" cxnId="{55879324-BB55-42F1-8576-EDD6C0CEC941}">
      <dgm:prSet/>
      <dgm:spPr/>
      <dgm:t>
        <a:bodyPr/>
        <a:lstStyle/>
        <a:p>
          <a:endParaRPr lang="cs-CZ"/>
        </a:p>
      </dgm:t>
    </dgm:pt>
    <dgm:pt modelId="{FB8879E0-6F63-45DE-A319-5B3E205939D6}" type="sibTrans" cxnId="{55879324-BB55-42F1-8576-EDD6C0CEC941}">
      <dgm:prSet/>
      <dgm:spPr/>
      <dgm:t>
        <a:bodyPr/>
        <a:lstStyle/>
        <a:p>
          <a:endParaRPr lang="cs-CZ"/>
        </a:p>
      </dgm:t>
    </dgm:pt>
    <dgm:pt modelId="{A40C41FF-D6D3-498D-96FB-60C651A98C27}">
      <dgm:prSet phldrT="[Text]"/>
      <dgm:spPr/>
      <dgm:t>
        <a:bodyPr/>
        <a:lstStyle/>
        <a:p>
          <a:r>
            <a:rPr lang="cs-CZ" dirty="0"/>
            <a:t>Sociální etika</a:t>
          </a:r>
        </a:p>
      </dgm:t>
    </dgm:pt>
    <dgm:pt modelId="{8C7F1B55-98D3-4C1F-9AAC-B3725E8CAFB2}" type="parTrans" cxnId="{29CBED26-78C4-4842-B696-E5001E3826A1}">
      <dgm:prSet/>
      <dgm:spPr/>
      <dgm:t>
        <a:bodyPr/>
        <a:lstStyle/>
        <a:p>
          <a:endParaRPr lang="cs-CZ"/>
        </a:p>
      </dgm:t>
    </dgm:pt>
    <dgm:pt modelId="{60731218-EF73-405A-B862-EFB12840FB38}" type="sibTrans" cxnId="{29CBED26-78C4-4842-B696-E5001E3826A1}">
      <dgm:prSet/>
      <dgm:spPr/>
      <dgm:t>
        <a:bodyPr/>
        <a:lstStyle/>
        <a:p>
          <a:endParaRPr lang="cs-CZ"/>
        </a:p>
      </dgm:t>
    </dgm:pt>
    <dgm:pt modelId="{9A566492-14DA-4937-B874-24A1504A3BF3}">
      <dgm:prSet phldrT="[Text]"/>
      <dgm:spPr/>
      <dgm:t>
        <a:bodyPr/>
        <a:lstStyle/>
        <a:p>
          <a:r>
            <a:rPr lang="cs-CZ" dirty="0"/>
            <a:t>Teoretická rovina</a:t>
          </a:r>
        </a:p>
      </dgm:t>
    </dgm:pt>
    <dgm:pt modelId="{7950BCC7-C683-4896-9FF3-C9FB2082693D}" type="parTrans" cxnId="{8B9E2A73-4CDF-4737-A66D-F6413A4AE5DE}">
      <dgm:prSet/>
      <dgm:spPr/>
      <dgm:t>
        <a:bodyPr/>
        <a:lstStyle/>
        <a:p>
          <a:endParaRPr lang="cs-CZ"/>
        </a:p>
      </dgm:t>
    </dgm:pt>
    <dgm:pt modelId="{94BFB788-DC2F-483A-A692-A28375EA726A}" type="sibTrans" cxnId="{8B9E2A73-4CDF-4737-A66D-F6413A4AE5DE}">
      <dgm:prSet/>
      <dgm:spPr/>
      <dgm:t>
        <a:bodyPr/>
        <a:lstStyle/>
        <a:p>
          <a:endParaRPr lang="cs-CZ"/>
        </a:p>
      </dgm:t>
    </dgm:pt>
    <dgm:pt modelId="{3A43D341-9292-42EA-BD5F-F4D197332B46}">
      <dgm:prSet custT="1"/>
      <dgm:spPr/>
      <dgm:t>
        <a:bodyPr/>
        <a:lstStyle/>
        <a:p>
          <a:r>
            <a:rPr lang="cs-CZ" sz="1600" dirty="0">
              <a:solidFill>
                <a:schemeClr val="tx2"/>
              </a:solidFill>
              <a:latin typeface="+mn-lt"/>
              <a:ea typeface="+mn-ea"/>
              <a:cs typeface="+mn-cs"/>
            </a:rPr>
            <a:t>Morálka, mravy, normy  jednotlivce</a:t>
          </a:r>
        </a:p>
      </dgm:t>
    </dgm:pt>
    <dgm:pt modelId="{8598E340-5623-4AD4-A4CC-F21F1D24B744}" type="parTrans" cxnId="{6D72F893-33CC-451E-98A5-C260DA1756D9}">
      <dgm:prSet/>
      <dgm:spPr/>
      <dgm:t>
        <a:bodyPr/>
        <a:lstStyle/>
        <a:p>
          <a:endParaRPr lang="cs-CZ"/>
        </a:p>
      </dgm:t>
    </dgm:pt>
    <dgm:pt modelId="{E598D146-5CF8-4FE3-A8E3-8E15A12D832A}" type="sibTrans" cxnId="{6D72F893-33CC-451E-98A5-C260DA1756D9}">
      <dgm:prSet/>
      <dgm:spPr/>
      <dgm:t>
        <a:bodyPr/>
        <a:lstStyle/>
        <a:p>
          <a:endParaRPr lang="cs-CZ"/>
        </a:p>
      </dgm:t>
    </dgm:pt>
    <dgm:pt modelId="{D695B38C-92B9-4C93-B321-53FA25015340}">
      <dgm:prSet/>
      <dgm:spPr/>
      <dgm:t>
        <a:bodyPr/>
        <a:lstStyle/>
        <a:p>
          <a:r>
            <a:rPr lang="cs-CZ" dirty="0">
              <a:solidFill>
                <a:schemeClr val="tx2"/>
              </a:solidFill>
              <a:latin typeface="+mn-lt"/>
              <a:ea typeface="+mn-ea"/>
              <a:cs typeface="+mn-cs"/>
            </a:rPr>
            <a:t>Morálka, mravy, normy  sociální skupiny </a:t>
          </a:r>
          <a:endParaRPr lang="cs-CZ" dirty="0"/>
        </a:p>
      </dgm:t>
    </dgm:pt>
    <dgm:pt modelId="{CD738F35-8334-47A2-A11C-61BE3D1592BE}" type="parTrans" cxnId="{17537A62-11F3-4169-AF4B-11BDCD521463}">
      <dgm:prSet/>
      <dgm:spPr/>
      <dgm:t>
        <a:bodyPr/>
        <a:lstStyle/>
        <a:p>
          <a:endParaRPr lang="cs-CZ"/>
        </a:p>
      </dgm:t>
    </dgm:pt>
    <dgm:pt modelId="{47749291-D18C-4F93-B758-78962F76581E}" type="sibTrans" cxnId="{17537A62-11F3-4169-AF4B-11BDCD521463}">
      <dgm:prSet/>
      <dgm:spPr/>
      <dgm:t>
        <a:bodyPr/>
        <a:lstStyle/>
        <a:p>
          <a:endParaRPr lang="cs-CZ"/>
        </a:p>
      </dgm:t>
    </dgm:pt>
    <dgm:pt modelId="{0E66FA74-A78D-4CFA-A6A0-628871EB1227}">
      <dgm:prSet/>
      <dgm:spPr/>
      <dgm:t>
        <a:bodyPr/>
        <a:lstStyle/>
        <a:p>
          <a:r>
            <a:rPr lang="cs-CZ" dirty="0">
              <a:solidFill>
                <a:schemeClr val="tx2"/>
              </a:solidFill>
              <a:latin typeface="+mn-lt"/>
              <a:ea typeface="+mn-ea"/>
              <a:cs typeface="+mn-cs"/>
            </a:rPr>
            <a:t>Řeší teoretické východiska – pozornost na filozofické otázky</a:t>
          </a:r>
        </a:p>
      </dgm:t>
    </dgm:pt>
    <dgm:pt modelId="{967778E1-3792-4505-BAB0-9623C6A93435}" type="parTrans" cxnId="{2EB8D69D-19F8-48E6-836A-C6827DA6F080}">
      <dgm:prSet/>
      <dgm:spPr/>
      <dgm:t>
        <a:bodyPr/>
        <a:lstStyle/>
        <a:p>
          <a:endParaRPr lang="cs-CZ"/>
        </a:p>
      </dgm:t>
    </dgm:pt>
    <dgm:pt modelId="{0A8393C5-3941-44D2-A6C2-24D909796FFC}" type="sibTrans" cxnId="{2EB8D69D-19F8-48E6-836A-C6827DA6F080}">
      <dgm:prSet/>
      <dgm:spPr/>
      <dgm:t>
        <a:bodyPr/>
        <a:lstStyle/>
        <a:p>
          <a:endParaRPr lang="cs-CZ"/>
        </a:p>
      </dgm:t>
    </dgm:pt>
    <dgm:pt modelId="{7DCCA2FC-13D1-460D-8418-C2D111B5C9BB}">
      <dgm:prSet/>
      <dgm:spPr/>
      <dgm:t>
        <a:bodyPr/>
        <a:lstStyle/>
        <a:p>
          <a:r>
            <a:rPr lang="cs-CZ" dirty="0"/>
            <a:t>Praktická rovina</a:t>
          </a:r>
        </a:p>
      </dgm:t>
    </dgm:pt>
    <dgm:pt modelId="{69BA127F-505A-4C74-9226-4E64EB913A3A}" type="parTrans" cxnId="{3DD59A8E-1529-47BF-A79C-9CC199B9D9A6}">
      <dgm:prSet/>
      <dgm:spPr/>
      <dgm:t>
        <a:bodyPr/>
        <a:lstStyle/>
        <a:p>
          <a:endParaRPr lang="cs-CZ"/>
        </a:p>
      </dgm:t>
    </dgm:pt>
    <dgm:pt modelId="{AF4C32D3-B84E-4107-A13B-2F7FBCF2CD09}" type="sibTrans" cxnId="{3DD59A8E-1529-47BF-A79C-9CC199B9D9A6}">
      <dgm:prSet/>
      <dgm:spPr/>
      <dgm:t>
        <a:bodyPr/>
        <a:lstStyle/>
        <a:p>
          <a:endParaRPr lang="cs-CZ"/>
        </a:p>
      </dgm:t>
    </dgm:pt>
    <dgm:pt modelId="{72C8F2A5-CF06-4D5C-AEC6-E138595AE6C7}">
      <dgm:prSet/>
      <dgm:spPr/>
      <dgm:t>
        <a:bodyPr/>
        <a:lstStyle/>
        <a:p>
          <a:r>
            <a:rPr lang="cs-CZ" dirty="0">
              <a:solidFill>
                <a:schemeClr val="tx2"/>
              </a:solidFill>
              <a:latin typeface="+mn-lt"/>
              <a:ea typeface="+mn-ea"/>
              <a:cs typeface="+mn-cs"/>
            </a:rPr>
            <a:t>Zabývá se konkrétní situací</a:t>
          </a:r>
        </a:p>
      </dgm:t>
    </dgm:pt>
    <dgm:pt modelId="{6DD448FE-FFA1-4F51-9988-FF6E7C669B28}" type="parTrans" cxnId="{4220C60D-F8E4-41F6-B5A9-4974CEA9CAFB}">
      <dgm:prSet/>
      <dgm:spPr/>
      <dgm:t>
        <a:bodyPr/>
        <a:lstStyle/>
        <a:p>
          <a:endParaRPr lang="cs-CZ"/>
        </a:p>
      </dgm:t>
    </dgm:pt>
    <dgm:pt modelId="{EC318A0C-5ED6-435F-9926-674149469F50}" type="sibTrans" cxnId="{4220C60D-F8E4-41F6-B5A9-4974CEA9CAFB}">
      <dgm:prSet/>
      <dgm:spPr/>
      <dgm:t>
        <a:bodyPr/>
        <a:lstStyle/>
        <a:p>
          <a:endParaRPr lang="cs-CZ"/>
        </a:p>
      </dgm:t>
    </dgm:pt>
    <dgm:pt modelId="{5BE67334-F018-49FF-9A95-71221833C16B}">
      <dgm:prSet/>
      <dgm:spPr/>
      <dgm:t>
        <a:bodyPr/>
        <a:lstStyle/>
        <a:p>
          <a:r>
            <a:rPr lang="cs-CZ" dirty="0"/>
            <a:t>Profesní etika</a:t>
          </a:r>
        </a:p>
      </dgm:t>
    </dgm:pt>
    <dgm:pt modelId="{ACF4A5E0-011A-4C05-B190-1D9A80CE4089}" type="parTrans" cxnId="{DF42C595-CBB6-45D7-8F51-123B2BA8B1D9}">
      <dgm:prSet/>
      <dgm:spPr/>
      <dgm:t>
        <a:bodyPr/>
        <a:lstStyle/>
        <a:p>
          <a:endParaRPr lang="cs-CZ"/>
        </a:p>
      </dgm:t>
    </dgm:pt>
    <dgm:pt modelId="{B531FB59-B826-46B8-B307-237C9B61928E}" type="sibTrans" cxnId="{DF42C595-CBB6-45D7-8F51-123B2BA8B1D9}">
      <dgm:prSet/>
      <dgm:spPr/>
      <dgm:t>
        <a:bodyPr/>
        <a:lstStyle/>
        <a:p>
          <a:endParaRPr lang="cs-CZ"/>
        </a:p>
      </dgm:t>
    </dgm:pt>
    <dgm:pt modelId="{3764ABF6-E0AC-4ADA-901D-CA841D2F619B}">
      <dgm:prSet/>
      <dgm:spPr/>
      <dgm:t>
        <a:bodyPr/>
        <a:lstStyle/>
        <a:p>
          <a:r>
            <a:rPr lang="cs-CZ" dirty="0">
              <a:solidFill>
                <a:schemeClr val="tx2"/>
              </a:solidFill>
              <a:latin typeface="+mn-lt"/>
              <a:ea typeface="+mn-ea"/>
              <a:cs typeface="+mn-cs"/>
            </a:rPr>
            <a:t>Etika podnikání, etika publikační, lékařská etika, etika výzkumu….</a:t>
          </a:r>
        </a:p>
      </dgm:t>
    </dgm:pt>
    <dgm:pt modelId="{2E036833-0DE6-4840-822F-5A09A094689C}" type="parTrans" cxnId="{E86AF658-4C01-4294-987F-DB358942BA54}">
      <dgm:prSet/>
      <dgm:spPr/>
      <dgm:t>
        <a:bodyPr/>
        <a:lstStyle/>
        <a:p>
          <a:endParaRPr lang="cs-CZ"/>
        </a:p>
      </dgm:t>
    </dgm:pt>
    <dgm:pt modelId="{0E282793-EAED-4C5F-AEDA-FCEAD8F4173D}" type="sibTrans" cxnId="{E86AF658-4C01-4294-987F-DB358942BA54}">
      <dgm:prSet/>
      <dgm:spPr/>
      <dgm:t>
        <a:bodyPr/>
        <a:lstStyle/>
        <a:p>
          <a:endParaRPr lang="cs-CZ"/>
        </a:p>
      </dgm:t>
    </dgm:pt>
    <dgm:pt modelId="{5A17A7B4-8C3B-4FAE-80C9-12563D99AF6A}" type="pres">
      <dgm:prSet presAssocID="{1EB60E1C-E2F6-4176-80C1-B98918FC6B0B}" presName="linear" presStyleCnt="0">
        <dgm:presLayoutVars>
          <dgm:dir/>
          <dgm:animLvl val="lvl"/>
          <dgm:resizeHandles val="exact"/>
        </dgm:presLayoutVars>
      </dgm:prSet>
      <dgm:spPr/>
    </dgm:pt>
    <dgm:pt modelId="{75332674-615A-40EF-AC3C-DB0CF864264E}" type="pres">
      <dgm:prSet presAssocID="{9CEAD279-9863-450E-8790-3AA9313DF2DC}" presName="parentLin" presStyleCnt="0"/>
      <dgm:spPr/>
    </dgm:pt>
    <dgm:pt modelId="{9EC1F8E6-CA0F-4E34-9167-797598CE6357}" type="pres">
      <dgm:prSet presAssocID="{9CEAD279-9863-450E-8790-3AA9313DF2DC}" presName="parentLeftMargin" presStyleLbl="node1" presStyleIdx="0" presStyleCnt="5"/>
      <dgm:spPr/>
    </dgm:pt>
    <dgm:pt modelId="{12103E54-9DA3-439F-941E-289ABC076AA8}" type="pres">
      <dgm:prSet presAssocID="{9CEAD279-9863-450E-8790-3AA9313DF2DC}" presName="parentText" presStyleLbl="node1" presStyleIdx="0" presStyleCnt="5">
        <dgm:presLayoutVars>
          <dgm:chMax val="0"/>
          <dgm:bulletEnabled val="1"/>
        </dgm:presLayoutVars>
      </dgm:prSet>
      <dgm:spPr/>
    </dgm:pt>
    <dgm:pt modelId="{C1F4A308-B605-4ACF-9DC7-31C8D5F31DFD}" type="pres">
      <dgm:prSet presAssocID="{9CEAD279-9863-450E-8790-3AA9313DF2DC}" presName="negativeSpace" presStyleCnt="0"/>
      <dgm:spPr/>
    </dgm:pt>
    <dgm:pt modelId="{897C1AF2-1DC3-4530-9C0A-DA959C04DE3C}" type="pres">
      <dgm:prSet presAssocID="{9CEAD279-9863-450E-8790-3AA9313DF2DC}" presName="childText" presStyleLbl="conFgAcc1" presStyleIdx="0" presStyleCnt="5" custLinFactNeighborY="12909">
        <dgm:presLayoutVars>
          <dgm:bulletEnabled val="1"/>
        </dgm:presLayoutVars>
      </dgm:prSet>
      <dgm:spPr/>
    </dgm:pt>
    <dgm:pt modelId="{BF616E8D-26D7-43D6-B2F3-907B7C667D9B}" type="pres">
      <dgm:prSet presAssocID="{FB8879E0-6F63-45DE-A319-5B3E205939D6}" presName="spaceBetweenRectangles" presStyleCnt="0"/>
      <dgm:spPr/>
    </dgm:pt>
    <dgm:pt modelId="{5D619D40-C8C2-47BF-AD91-9B9051174B8E}" type="pres">
      <dgm:prSet presAssocID="{A40C41FF-D6D3-498D-96FB-60C651A98C27}" presName="parentLin" presStyleCnt="0"/>
      <dgm:spPr/>
    </dgm:pt>
    <dgm:pt modelId="{B2F231B4-1141-44CB-B833-DCB63AE9B25E}" type="pres">
      <dgm:prSet presAssocID="{A40C41FF-D6D3-498D-96FB-60C651A98C27}" presName="parentLeftMargin" presStyleLbl="node1" presStyleIdx="0" presStyleCnt="5"/>
      <dgm:spPr/>
    </dgm:pt>
    <dgm:pt modelId="{D589A8D7-ACC2-48C8-8B12-311F271D6B19}" type="pres">
      <dgm:prSet presAssocID="{A40C41FF-D6D3-498D-96FB-60C651A98C27}" presName="parentText" presStyleLbl="node1" presStyleIdx="1" presStyleCnt="5">
        <dgm:presLayoutVars>
          <dgm:chMax val="0"/>
          <dgm:bulletEnabled val="1"/>
        </dgm:presLayoutVars>
      </dgm:prSet>
      <dgm:spPr/>
    </dgm:pt>
    <dgm:pt modelId="{CD21C3E7-8CBE-48FC-964F-A06519E92023}" type="pres">
      <dgm:prSet presAssocID="{A40C41FF-D6D3-498D-96FB-60C651A98C27}" presName="negativeSpace" presStyleCnt="0"/>
      <dgm:spPr/>
    </dgm:pt>
    <dgm:pt modelId="{F3D64754-EE4E-41F8-8259-AB32AB6B06BD}" type="pres">
      <dgm:prSet presAssocID="{A40C41FF-D6D3-498D-96FB-60C651A98C27}" presName="childText" presStyleLbl="conFgAcc1" presStyleIdx="1" presStyleCnt="5">
        <dgm:presLayoutVars>
          <dgm:bulletEnabled val="1"/>
        </dgm:presLayoutVars>
      </dgm:prSet>
      <dgm:spPr/>
    </dgm:pt>
    <dgm:pt modelId="{692E345C-2625-4065-9AAB-462C058C2AF5}" type="pres">
      <dgm:prSet presAssocID="{60731218-EF73-405A-B862-EFB12840FB38}" presName="spaceBetweenRectangles" presStyleCnt="0"/>
      <dgm:spPr/>
    </dgm:pt>
    <dgm:pt modelId="{2B40B307-3CE3-4A41-8FE9-2ED2F54F19A2}" type="pres">
      <dgm:prSet presAssocID="{5BE67334-F018-49FF-9A95-71221833C16B}" presName="parentLin" presStyleCnt="0"/>
      <dgm:spPr/>
    </dgm:pt>
    <dgm:pt modelId="{0747BE5B-9564-4186-8E34-F12FBC685631}" type="pres">
      <dgm:prSet presAssocID="{5BE67334-F018-49FF-9A95-71221833C16B}" presName="parentLeftMargin" presStyleLbl="node1" presStyleIdx="1" presStyleCnt="5"/>
      <dgm:spPr/>
    </dgm:pt>
    <dgm:pt modelId="{639F112F-F9C9-42DC-985D-75B80B0AAC4B}" type="pres">
      <dgm:prSet presAssocID="{5BE67334-F018-49FF-9A95-71221833C16B}" presName="parentText" presStyleLbl="node1" presStyleIdx="2" presStyleCnt="5">
        <dgm:presLayoutVars>
          <dgm:chMax val="0"/>
          <dgm:bulletEnabled val="1"/>
        </dgm:presLayoutVars>
      </dgm:prSet>
      <dgm:spPr/>
    </dgm:pt>
    <dgm:pt modelId="{EEFD8EAF-1682-4BAF-946B-19ED4F7EF7F5}" type="pres">
      <dgm:prSet presAssocID="{5BE67334-F018-49FF-9A95-71221833C16B}" presName="negativeSpace" presStyleCnt="0"/>
      <dgm:spPr/>
    </dgm:pt>
    <dgm:pt modelId="{290D57EC-0B74-498D-A486-FDD6CA22A852}" type="pres">
      <dgm:prSet presAssocID="{5BE67334-F018-49FF-9A95-71221833C16B}" presName="childText" presStyleLbl="conFgAcc1" presStyleIdx="2" presStyleCnt="5">
        <dgm:presLayoutVars>
          <dgm:bulletEnabled val="1"/>
        </dgm:presLayoutVars>
      </dgm:prSet>
      <dgm:spPr/>
    </dgm:pt>
    <dgm:pt modelId="{1A2D02BB-3ED6-4DCA-9072-D3A0FA35A1B2}" type="pres">
      <dgm:prSet presAssocID="{B531FB59-B826-46B8-B307-237C9B61928E}" presName="spaceBetweenRectangles" presStyleCnt="0"/>
      <dgm:spPr/>
    </dgm:pt>
    <dgm:pt modelId="{1B5F5FB9-8469-43F7-89E8-D49417AF6514}" type="pres">
      <dgm:prSet presAssocID="{9A566492-14DA-4937-B874-24A1504A3BF3}" presName="parentLin" presStyleCnt="0"/>
      <dgm:spPr/>
    </dgm:pt>
    <dgm:pt modelId="{2FD1BA3F-8BEA-4D0B-9043-BD57C8DEE59E}" type="pres">
      <dgm:prSet presAssocID="{9A566492-14DA-4937-B874-24A1504A3BF3}" presName="parentLeftMargin" presStyleLbl="node1" presStyleIdx="2" presStyleCnt="5"/>
      <dgm:spPr/>
    </dgm:pt>
    <dgm:pt modelId="{0F8F8432-D002-4AF6-8881-F1A09B8D3233}" type="pres">
      <dgm:prSet presAssocID="{9A566492-14DA-4937-B874-24A1504A3BF3}" presName="parentText" presStyleLbl="node1" presStyleIdx="3" presStyleCnt="5">
        <dgm:presLayoutVars>
          <dgm:chMax val="0"/>
          <dgm:bulletEnabled val="1"/>
        </dgm:presLayoutVars>
      </dgm:prSet>
      <dgm:spPr/>
    </dgm:pt>
    <dgm:pt modelId="{B470C2B3-D120-4B27-A8A5-37710448A5AB}" type="pres">
      <dgm:prSet presAssocID="{9A566492-14DA-4937-B874-24A1504A3BF3}" presName="negativeSpace" presStyleCnt="0"/>
      <dgm:spPr/>
    </dgm:pt>
    <dgm:pt modelId="{6F9B728A-56D4-45C2-8CF6-33EC4C749512}" type="pres">
      <dgm:prSet presAssocID="{9A566492-14DA-4937-B874-24A1504A3BF3}" presName="childText" presStyleLbl="conFgAcc1" presStyleIdx="3" presStyleCnt="5" custLinFactNeighborY="-8589">
        <dgm:presLayoutVars>
          <dgm:bulletEnabled val="1"/>
        </dgm:presLayoutVars>
      </dgm:prSet>
      <dgm:spPr/>
    </dgm:pt>
    <dgm:pt modelId="{FCC8545E-712A-4D86-9D23-B7CC70BD2F04}" type="pres">
      <dgm:prSet presAssocID="{94BFB788-DC2F-483A-A692-A28375EA726A}" presName="spaceBetweenRectangles" presStyleCnt="0"/>
      <dgm:spPr/>
    </dgm:pt>
    <dgm:pt modelId="{E2D341CB-D4EA-4871-A58A-E9FD9AC652B8}" type="pres">
      <dgm:prSet presAssocID="{7DCCA2FC-13D1-460D-8418-C2D111B5C9BB}" presName="parentLin" presStyleCnt="0"/>
      <dgm:spPr/>
    </dgm:pt>
    <dgm:pt modelId="{8F17E67D-C15A-45F9-8D05-D58082E31598}" type="pres">
      <dgm:prSet presAssocID="{7DCCA2FC-13D1-460D-8418-C2D111B5C9BB}" presName="parentLeftMargin" presStyleLbl="node1" presStyleIdx="3" presStyleCnt="5"/>
      <dgm:spPr/>
    </dgm:pt>
    <dgm:pt modelId="{085F6FBD-B2DC-407A-B315-1B492A8DF0DF}" type="pres">
      <dgm:prSet presAssocID="{7DCCA2FC-13D1-460D-8418-C2D111B5C9BB}" presName="parentText" presStyleLbl="node1" presStyleIdx="4" presStyleCnt="5">
        <dgm:presLayoutVars>
          <dgm:chMax val="0"/>
          <dgm:bulletEnabled val="1"/>
        </dgm:presLayoutVars>
      </dgm:prSet>
      <dgm:spPr/>
    </dgm:pt>
    <dgm:pt modelId="{285FB50C-CA5F-4725-9233-789B616CF529}" type="pres">
      <dgm:prSet presAssocID="{7DCCA2FC-13D1-460D-8418-C2D111B5C9BB}" presName="negativeSpace" presStyleCnt="0"/>
      <dgm:spPr/>
    </dgm:pt>
    <dgm:pt modelId="{E9520BA0-4FD4-4E69-BE41-830D650C4820}" type="pres">
      <dgm:prSet presAssocID="{7DCCA2FC-13D1-460D-8418-C2D111B5C9BB}" presName="childText" presStyleLbl="conFgAcc1" presStyleIdx="4" presStyleCnt="5">
        <dgm:presLayoutVars>
          <dgm:bulletEnabled val="1"/>
        </dgm:presLayoutVars>
      </dgm:prSet>
      <dgm:spPr/>
    </dgm:pt>
  </dgm:ptLst>
  <dgm:cxnLst>
    <dgm:cxn modelId="{4220C60D-F8E4-41F6-B5A9-4974CEA9CAFB}" srcId="{7DCCA2FC-13D1-460D-8418-C2D111B5C9BB}" destId="{72C8F2A5-CF06-4D5C-AEC6-E138595AE6C7}" srcOrd="0" destOrd="0" parTransId="{6DD448FE-FFA1-4F51-9988-FF6E7C669B28}" sibTransId="{EC318A0C-5ED6-435F-9926-674149469F50}"/>
    <dgm:cxn modelId="{E10AF611-2539-4079-9B59-D26E311FB9DA}" type="presOf" srcId="{1EB60E1C-E2F6-4176-80C1-B98918FC6B0B}" destId="{5A17A7B4-8C3B-4FAE-80C9-12563D99AF6A}" srcOrd="0" destOrd="0" presId="urn:microsoft.com/office/officeart/2005/8/layout/list1"/>
    <dgm:cxn modelId="{55879324-BB55-42F1-8576-EDD6C0CEC941}" srcId="{1EB60E1C-E2F6-4176-80C1-B98918FC6B0B}" destId="{9CEAD279-9863-450E-8790-3AA9313DF2DC}" srcOrd="0" destOrd="0" parTransId="{6C5B2103-68E4-40B4-B57C-7595E7EBAEAE}" sibTransId="{FB8879E0-6F63-45DE-A319-5B3E205939D6}"/>
    <dgm:cxn modelId="{29CBED26-78C4-4842-B696-E5001E3826A1}" srcId="{1EB60E1C-E2F6-4176-80C1-B98918FC6B0B}" destId="{A40C41FF-D6D3-498D-96FB-60C651A98C27}" srcOrd="1" destOrd="0" parTransId="{8C7F1B55-98D3-4C1F-9AAC-B3725E8CAFB2}" sibTransId="{60731218-EF73-405A-B862-EFB12840FB38}"/>
    <dgm:cxn modelId="{42B3D441-A32D-4137-9FB9-28EA4771F7FE}" type="presOf" srcId="{9A566492-14DA-4937-B874-24A1504A3BF3}" destId="{2FD1BA3F-8BEA-4D0B-9043-BD57C8DEE59E}" srcOrd="0" destOrd="0" presId="urn:microsoft.com/office/officeart/2005/8/layout/list1"/>
    <dgm:cxn modelId="{17537A62-11F3-4169-AF4B-11BDCD521463}" srcId="{A40C41FF-D6D3-498D-96FB-60C651A98C27}" destId="{D695B38C-92B9-4C93-B321-53FA25015340}" srcOrd="0" destOrd="0" parTransId="{CD738F35-8334-47A2-A11C-61BE3D1592BE}" sibTransId="{47749291-D18C-4F93-B758-78962F76581E}"/>
    <dgm:cxn modelId="{5F9AA242-1BD9-4C0F-BDAC-7C8EE25A5792}" type="presOf" srcId="{A40C41FF-D6D3-498D-96FB-60C651A98C27}" destId="{B2F231B4-1141-44CB-B833-DCB63AE9B25E}" srcOrd="0" destOrd="0" presId="urn:microsoft.com/office/officeart/2005/8/layout/list1"/>
    <dgm:cxn modelId="{9F63724B-DFD2-48B2-BC51-038C71811A8E}" type="presOf" srcId="{A40C41FF-D6D3-498D-96FB-60C651A98C27}" destId="{D589A8D7-ACC2-48C8-8B12-311F271D6B19}" srcOrd="1" destOrd="0" presId="urn:microsoft.com/office/officeart/2005/8/layout/list1"/>
    <dgm:cxn modelId="{D83E0E4F-7523-4C1C-8274-7C136DC287D4}" type="presOf" srcId="{0E66FA74-A78D-4CFA-A6A0-628871EB1227}" destId="{6F9B728A-56D4-45C2-8CF6-33EC4C749512}" srcOrd="0" destOrd="0" presId="urn:microsoft.com/office/officeart/2005/8/layout/list1"/>
    <dgm:cxn modelId="{8B9E2A73-4CDF-4737-A66D-F6413A4AE5DE}" srcId="{1EB60E1C-E2F6-4176-80C1-B98918FC6B0B}" destId="{9A566492-14DA-4937-B874-24A1504A3BF3}" srcOrd="3" destOrd="0" parTransId="{7950BCC7-C683-4896-9FF3-C9FB2082693D}" sibTransId="{94BFB788-DC2F-483A-A692-A28375EA726A}"/>
    <dgm:cxn modelId="{E86AF658-4C01-4294-987F-DB358942BA54}" srcId="{5BE67334-F018-49FF-9A95-71221833C16B}" destId="{3764ABF6-E0AC-4ADA-901D-CA841D2F619B}" srcOrd="0" destOrd="0" parTransId="{2E036833-0DE6-4840-822F-5A09A094689C}" sibTransId="{0E282793-EAED-4C5F-AEDA-FCEAD8F4173D}"/>
    <dgm:cxn modelId="{D67CED7C-3029-4495-BB79-6F6921EBED3C}" type="presOf" srcId="{5BE67334-F018-49FF-9A95-71221833C16B}" destId="{639F112F-F9C9-42DC-985D-75B80B0AAC4B}" srcOrd="1" destOrd="0" presId="urn:microsoft.com/office/officeart/2005/8/layout/list1"/>
    <dgm:cxn modelId="{7F583885-0554-47E6-8693-815AE12E0861}" type="presOf" srcId="{9CEAD279-9863-450E-8790-3AA9313DF2DC}" destId="{9EC1F8E6-CA0F-4E34-9167-797598CE6357}" srcOrd="0" destOrd="0" presId="urn:microsoft.com/office/officeart/2005/8/layout/list1"/>
    <dgm:cxn modelId="{3DD59A8E-1529-47BF-A79C-9CC199B9D9A6}" srcId="{1EB60E1C-E2F6-4176-80C1-B98918FC6B0B}" destId="{7DCCA2FC-13D1-460D-8418-C2D111B5C9BB}" srcOrd="4" destOrd="0" parTransId="{69BA127F-505A-4C74-9226-4E64EB913A3A}" sibTransId="{AF4C32D3-B84E-4107-A13B-2F7FBCF2CD09}"/>
    <dgm:cxn modelId="{6D72F893-33CC-451E-98A5-C260DA1756D9}" srcId="{9CEAD279-9863-450E-8790-3AA9313DF2DC}" destId="{3A43D341-9292-42EA-BD5F-F4D197332B46}" srcOrd="0" destOrd="0" parTransId="{8598E340-5623-4AD4-A4CC-F21F1D24B744}" sibTransId="{E598D146-5CF8-4FE3-A8E3-8E15A12D832A}"/>
    <dgm:cxn modelId="{DF42C595-CBB6-45D7-8F51-123B2BA8B1D9}" srcId="{1EB60E1C-E2F6-4176-80C1-B98918FC6B0B}" destId="{5BE67334-F018-49FF-9A95-71221833C16B}" srcOrd="2" destOrd="0" parTransId="{ACF4A5E0-011A-4C05-B190-1D9A80CE4089}" sibTransId="{B531FB59-B826-46B8-B307-237C9B61928E}"/>
    <dgm:cxn modelId="{102DFB96-75C7-43A7-AC19-4E977FC71EE8}" type="presOf" srcId="{5BE67334-F018-49FF-9A95-71221833C16B}" destId="{0747BE5B-9564-4186-8E34-F12FBC685631}" srcOrd="0" destOrd="0" presId="urn:microsoft.com/office/officeart/2005/8/layout/list1"/>
    <dgm:cxn modelId="{2EB8D69D-19F8-48E6-836A-C6827DA6F080}" srcId="{9A566492-14DA-4937-B874-24A1504A3BF3}" destId="{0E66FA74-A78D-4CFA-A6A0-628871EB1227}" srcOrd="0" destOrd="0" parTransId="{967778E1-3792-4505-BAB0-9623C6A93435}" sibTransId="{0A8393C5-3941-44D2-A6C2-24D909796FFC}"/>
    <dgm:cxn modelId="{754FC5A2-045B-4231-84F2-588C33197F1C}" type="presOf" srcId="{9A566492-14DA-4937-B874-24A1504A3BF3}" destId="{0F8F8432-D002-4AF6-8881-F1A09B8D3233}" srcOrd="1" destOrd="0" presId="urn:microsoft.com/office/officeart/2005/8/layout/list1"/>
    <dgm:cxn modelId="{68B461C6-3DEB-4547-B3F2-5EC99BF9CEFF}" type="presOf" srcId="{72C8F2A5-CF06-4D5C-AEC6-E138595AE6C7}" destId="{E9520BA0-4FD4-4E69-BE41-830D650C4820}" srcOrd="0" destOrd="0" presId="urn:microsoft.com/office/officeart/2005/8/layout/list1"/>
    <dgm:cxn modelId="{2AA6B1DA-AFA9-4D26-961E-3A550D8965FC}" type="presOf" srcId="{D695B38C-92B9-4C93-B321-53FA25015340}" destId="{F3D64754-EE4E-41F8-8259-AB32AB6B06BD}" srcOrd="0" destOrd="0" presId="urn:microsoft.com/office/officeart/2005/8/layout/list1"/>
    <dgm:cxn modelId="{B1388FE9-B3B2-4A04-9078-C14D8CE02475}" type="presOf" srcId="{7DCCA2FC-13D1-460D-8418-C2D111B5C9BB}" destId="{085F6FBD-B2DC-407A-B315-1B492A8DF0DF}" srcOrd="1" destOrd="0" presId="urn:microsoft.com/office/officeart/2005/8/layout/list1"/>
    <dgm:cxn modelId="{1938CFEB-2D56-4C5F-9486-441E0C7444B2}" type="presOf" srcId="{7DCCA2FC-13D1-460D-8418-C2D111B5C9BB}" destId="{8F17E67D-C15A-45F9-8D05-D58082E31598}" srcOrd="0" destOrd="0" presId="urn:microsoft.com/office/officeart/2005/8/layout/list1"/>
    <dgm:cxn modelId="{3343A9F2-85D9-466F-99D7-152E5AA42989}" type="presOf" srcId="{3764ABF6-E0AC-4ADA-901D-CA841D2F619B}" destId="{290D57EC-0B74-498D-A486-FDD6CA22A852}" srcOrd="0" destOrd="0" presId="urn:microsoft.com/office/officeart/2005/8/layout/list1"/>
    <dgm:cxn modelId="{AF49AFF3-A204-46BD-8288-C9487928B8AE}" type="presOf" srcId="{3A43D341-9292-42EA-BD5F-F4D197332B46}" destId="{897C1AF2-1DC3-4530-9C0A-DA959C04DE3C}" srcOrd="0" destOrd="0" presId="urn:microsoft.com/office/officeart/2005/8/layout/list1"/>
    <dgm:cxn modelId="{88C65BFA-65F7-46D0-B564-9CEB2C94F326}" type="presOf" srcId="{9CEAD279-9863-450E-8790-3AA9313DF2DC}" destId="{12103E54-9DA3-439F-941E-289ABC076AA8}" srcOrd="1" destOrd="0" presId="urn:microsoft.com/office/officeart/2005/8/layout/list1"/>
    <dgm:cxn modelId="{31D97DE3-3B84-4C44-A32D-C8EA771DF91E}" type="presParOf" srcId="{5A17A7B4-8C3B-4FAE-80C9-12563D99AF6A}" destId="{75332674-615A-40EF-AC3C-DB0CF864264E}" srcOrd="0" destOrd="0" presId="urn:microsoft.com/office/officeart/2005/8/layout/list1"/>
    <dgm:cxn modelId="{4E6FB9DA-0047-4261-A517-8D95A1FF5629}" type="presParOf" srcId="{75332674-615A-40EF-AC3C-DB0CF864264E}" destId="{9EC1F8E6-CA0F-4E34-9167-797598CE6357}" srcOrd="0" destOrd="0" presId="urn:microsoft.com/office/officeart/2005/8/layout/list1"/>
    <dgm:cxn modelId="{417E0E5D-79E8-410E-927E-4049E8E4EAAD}" type="presParOf" srcId="{75332674-615A-40EF-AC3C-DB0CF864264E}" destId="{12103E54-9DA3-439F-941E-289ABC076AA8}" srcOrd="1" destOrd="0" presId="urn:microsoft.com/office/officeart/2005/8/layout/list1"/>
    <dgm:cxn modelId="{B5A4DF2C-4465-43AF-B754-91EC78A09666}" type="presParOf" srcId="{5A17A7B4-8C3B-4FAE-80C9-12563D99AF6A}" destId="{C1F4A308-B605-4ACF-9DC7-31C8D5F31DFD}" srcOrd="1" destOrd="0" presId="urn:microsoft.com/office/officeart/2005/8/layout/list1"/>
    <dgm:cxn modelId="{3E1BA9A5-37BB-4B9B-9265-4E76F57F07E7}" type="presParOf" srcId="{5A17A7B4-8C3B-4FAE-80C9-12563D99AF6A}" destId="{897C1AF2-1DC3-4530-9C0A-DA959C04DE3C}" srcOrd="2" destOrd="0" presId="urn:microsoft.com/office/officeart/2005/8/layout/list1"/>
    <dgm:cxn modelId="{B753752A-E405-4D09-9627-C6FF6C462DA9}" type="presParOf" srcId="{5A17A7B4-8C3B-4FAE-80C9-12563D99AF6A}" destId="{BF616E8D-26D7-43D6-B2F3-907B7C667D9B}" srcOrd="3" destOrd="0" presId="urn:microsoft.com/office/officeart/2005/8/layout/list1"/>
    <dgm:cxn modelId="{3F6AB9C9-521F-4E6F-955A-C6BCB4798C55}" type="presParOf" srcId="{5A17A7B4-8C3B-4FAE-80C9-12563D99AF6A}" destId="{5D619D40-C8C2-47BF-AD91-9B9051174B8E}" srcOrd="4" destOrd="0" presId="urn:microsoft.com/office/officeart/2005/8/layout/list1"/>
    <dgm:cxn modelId="{60284E94-9E82-47F6-BECB-8F3033DB1B43}" type="presParOf" srcId="{5D619D40-C8C2-47BF-AD91-9B9051174B8E}" destId="{B2F231B4-1141-44CB-B833-DCB63AE9B25E}" srcOrd="0" destOrd="0" presId="urn:microsoft.com/office/officeart/2005/8/layout/list1"/>
    <dgm:cxn modelId="{7BF8B308-76CD-4F20-917D-9E8E9CE2A675}" type="presParOf" srcId="{5D619D40-C8C2-47BF-AD91-9B9051174B8E}" destId="{D589A8D7-ACC2-48C8-8B12-311F271D6B19}" srcOrd="1" destOrd="0" presId="urn:microsoft.com/office/officeart/2005/8/layout/list1"/>
    <dgm:cxn modelId="{45797325-A159-4FBE-884A-2171FC12F322}" type="presParOf" srcId="{5A17A7B4-8C3B-4FAE-80C9-12563D99AF6A}" destId="{CD21C3E7-8CBE-48FC-964F-A06519E92023}" srcOrd="5" destOrd="0" presId="urn:microsoft.com/office/officeart/2005/8/layout/list1"/>
    <dgm:cxn modelId="{29963704-E193-4B84-AA9A-C64DC2DA9D1A}" type="presParOf" srcId="{5A17A7B4-8C3B-4FAE-80C9-12563D99AF6A}" destId="{F3D64754-EE4E-41F8-8259-AB32AB6B06BD}" srcOrd="6" destOrd="0" presId="urn:microsoft.com/office/officeart/2005/8/layout/list1"/>
    <dgm:cxn modelId="{2C0FE945-47F0-4713-99D7-36D098B68939}" type="presParOf" srcId="{5A17A7B4-8C3B-4FAE-80C9-12563D99AF6A}" destId="{692E345C-2625-4065-9AAB-462C058C2AF5}" srcOrd="7" destOrd="0" presId="urn:microsoft.com/office/officeart/2005/8/layout/list1"/>
    <dgm:cxn modelId="{735D221B-1A35-496F-AAA0-EC267E7129C2}" type="presParOf" srcId="{5A17A7B4-8C3B-4FAE-80C9-12563D99AF6A}" destId="{2B40B307-3CE3-4A41-8FE9-2ED2F54F19A2}" srcOrd="8" destOrd="0" presId="urn:microsoft.com/office/officeart/2005/8/layout/list1"/>
    <dgm:cxn modelId="{53458F2E-98A6-4A36-818F-343DFD147C96}" type="presParOf" srcId="{2B40B307-3CE3-4A41-8FE9-2ED2F54F19A2}" destId="{0747BE5B-9564-4186-8E34-F12FBC685631}" srcOrd="0" destOrd="0" presId="urn:microsoft.com/office/officeart/2005/8/layout/list1"/>
    <dgm:cxn modelId="{B67F7E54-EB79-4387-8F41-9004C65E2661}" type="presParOf" srcId="{2B40B307-3CE3-4A41-8FE9-2ED2F54F19A2}" destId="{639F112F-F9C9-42DC-985D-75B80B0AAC4B}" srcOrd="1" destOrd="0" presId="urn:microsoft.com/office/officeart/2005/8/layout/list1"/>
    <dgm:cxn modelId="{1AA856EB-C3B7-4F54-882F-CD61DD0C8EBB}" type="presParOf" srcId="{5A17A7B4-8C3B-4FAE-80C9-12563D99AF6A}" destId="{EEFD8EAF-1682-4BAF-946B-19ED4F7EF7F5}" srcOrd="9" destOrd="0" presId="urn:microsoft.com/office/officeart/2005/8/layout/list1"/>
    <dgm:cxn modelId="{5F79D028-BD21-4DF0-ADDA-57B454505DE6}" type="presParOf" srcId="{5A17A7B4-8C3B-4FAE-80C9-12563D99AF6A}" destId="{290D57EC-0B74-498D-A486-FDD6CA22A852}" srcOrd="10" destOrd="0" presId="urn:microsoft.com/office/officeart/2005/8/layout/list1"/>
    <dgm:cxn modelId="{BD456122-C8C2-4CF1-A95F-3B2A50ACB57D}" type="presParOf" srcId="{5A17A7B4-8C3B-4FAE-80C9-12563D99AF6A}" destId="{1A2D02BB-3ED6-4DCA-9072-D3A0FA35A1B2}" srcOrd="11" destOrd="0" presId="urn:microsoft.com/office/officeart/2005/8/layout/list1"/>
    <dgm:cxn modelId="{EBE7E596-8066-46BA-B6EC-BF429D686592}" type="presParOf" srcId="{5A17A7B4-8C3B-4FAE-80C9-12563D99AF6A}" destId="{1B5F5FB9-8469-43F7-89E8-D49417AF6514}" srcOrd="12" destOrd="0" presId="urn:microsoft.com/office/officeart/2005/8/layout/list1"/>
    <dgm:cxn modelId="{14BB76D6-A2A8-47D2-93C2-4E27D80ECC9C}" type="presParOf" srcId="{1B5F5FB9-8469-43F7-89E8-D49417AF6514}" destId="{2FD1BA3F-8BEA-4D0B-9043-BD57C8DEE59E}" srcOrd="0" destOrd="0" presId="urn:microsoft.com/office/officeart/2005/8/layout/list1"/>
    <dgm:cxn modelId="{1A8274F7-414F-4609-B381-2E83090CDDF4}" type="presParOf" srcId="{1B5F5FB9-8469-43F7-89E8-D49417AF6514}" destId="{0F8F8432-D002-4AF6-8881-F1A09B8D3233}" srcOrd="1" destOrd="0" presId="urn:microsoft.com/office/officeart/2005/8/layout/list1"/>
    <dgm:cxn modelId="{22092187-FCE9-493D-A098-C1EC6DAE4C62}" type="presParOf" srcId="{5A17A7B4-8C3B-4FAE-80C9-12563D99AF6A}" destId="{B470C2B3-D120-4B27-A8A5-37710448A5AB}" srcOrd="13" destOrd="0" presId="urn:microsoft.com/office/officeart/2005/8/layout/list1"/>
    <dgm:cxn modelId="{D9947620-A954-46B8-B2EC-E3D1E6CA99E2}" type="presParOf" srcId="{5A17A7B4-8C3B-4FAE-80C9-12563D99AF6A}" destId="{6F9B728A-56D4-45C2-8CF6-33EC4C749512}" srcOrd="14" destOrd="0" presId="urn:microsoft.com/office/officeart/2005/8/layout/list1"/>
    <dgm:cxn modelId="{6F50F840-BB90-4C64-83DB-143BDDC69F61}" type="presParOf" srcId="{5A17A7B4-8C3B-4FAE-80C9-12563D99AF6A}" destId="{FCC8545E-712A-4D86-9D23-B7CC70BD2F04}" srcOrd="15" destOrd="0" presId="urn:microsoft.com/office/officeart/2005/8/layout/list1"/>
    <dgm:cxn modelId="{C1514B1E-C623-4A53-AD79-F4619470B102}" type="presParOf" srcId="{5A17A7B4-8C3B-4FAE-80C9-12563D99AF6A}" destId="{E2D341CB-D4EA-4871-A58A-E9FD9AC652B8}" srcOrd="16" destOrd="0" presId="urn:microsoft.com/office/officeart/2005/8/layout/list1"/>
    <dgm:cxn modelId="{35A72C0D-1BF0-497B-B361-06F62CB102D9}" type="presParOf" srcId="{E2D341CB-D4EA-4871-A58A-E9FD9AC652B8}" destId="{8F17E67D-C15A-45F9-8D05-D58082E31598}" srcOrd="0" destOrd="0" presId="urn:microsoft.com/office/officeart/2005/8/layout/list1"/>
    <dgm:cxn modelId="{3B14584D-0189-45C7-80D8-B9995B3FBBD4}" type="presParOf" srcId="{E2D341CB-D4EA-4871-A58A-E9FD9AC652B8}" destId="{085F6FBD-B2DC-407A-B315-1B492A8DF0DF}" srcOrd="1" destOrd="0" presId="urn:microsoft.com/office/officeart/2005/8/layout/list1"/>
    <dgm:cxn modelId="{70D138D5-C07A-41A2-A076-1A3FC63F7B66}" type="presParOf" srcId="{5A17A7B4-8C3B-4FAE-80C9-12563D99AF6A}" destId="{285FB50C-CA5F-4725-9233-789B616CF529}" srcOrd="17" destOrd="0" presId="urn:microsoft.com/office/officeart/2005/8/layout/list1"/>
    <dgm:cxn modelId="{5E835A9B-E28E-4867-AEEC-D71B56B7A022}" type="presParOf" srcId="{5A17A7B4-8C3B-4FAE-80C9-12563D99AF6A}" destId="{E9520BA0-4FD4-4E69-BE41-830D650C4820}"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D9A39F-DB28-4F71-ACB8-59994D97F727}" type="doc">
      <dgm:prSet loTypeId="urn:microsoft.com/office/officeart/2008/layout/VerticalCurvedList" loCatId="list" qsTypeId="urn:microsoft.com/office/officeart/2005/8/quickstyle/3d4" qsCatId="3D" csTypeId="urn:microsoft.com/office/officeart/2005/8/colors/accent2_2" csCatId="accent2" phldr="1"/>
      <dgm:spPr/>
      <dgm:t>
        <a:bodyPr/>
        <a:lstStyle/>
        <a:p>
          <a:endParaRPr lang="cs-CZ"/>
        </a:p>
      </dgm:t>
    </dgm:pt>
    <dgm:pt modelId="{1649C32A-7B54-4864-919C-E4DCFC949B29}">
      <dgm:prSet phldrT="[Text]"/>
      <dgm:spPr/>
      <dgm:t>
        <a:bodyPr/>
        <a:lstStyle/>
        <a:p>
          <a:r>
            <a:rPr lang="cs-CZ" dirty="0"/>
            <a:t>Princip poctivosti</a:t>
          </a:r>
        </a:p>
      </dgm:t>
    </dgm:pt>
    <dgm:pt modelId="{AC7627B9-C5DF-44FA-BB51-863BDE82C936}" type="parTrans" cxnId="{6BB60A5C-306A-469F-9A7E-F010201C96A2}">
      <dgm:prSet/>
      <dgm:spPr/>
      <dgm:t>
        <a:bodyPr/>
        <a:lstStyle/>
        <a:p>
          <a:endParaRPr lang="cs-CZ"/>
        </a:p>
      </dgm:t>
    </dgm:pt>
    <dgm:pt modelId="{ECADB46E-7A6C-4A7A-97F9-775222D1F23F}" type="sibTrans" cxnId="{6BB60A5C-306A-469F-9A7E-F010201C96A2}">
      <dgm:prSet/>
      <dgm:spPr/>
      <dgm:t>
        <a:bodyPr/>
        <a:lstStyle/>
        <a:p>
          <a:endParaRPr lang="cs-CZ"/>
        </a:p>
      </dgm:t>
    </dgm:pt>
    <dgm:pt modelId="{44200CF6-A30F-442C-977D-1B1A226242E3}">
      <dgm:prSet phldrT="[Text]"/>
      <dgm:spPr/>
      <dgm:t>
        <a:bodyPr/>
        <a:lstStyle/>
        <a:p>
          <a:r>
            <a:rPr lang="cs-CZ" dirty="0"/>
            <a:t>Princip zodpovědnosti</a:t>
          </a:r>
        </a:p>
      </dgm:t>
    </dgm:pt>
    <dgm:pt modelId="{D47BEF66-9AD7-4654-A5BC-060BD61C1418}" type="parTrans" cxnId="{D861FB31-7BE8-4051-B332-EC1C035D79FF}">
      <dgm:prSet/>
      <dgm:spPr/>
      <dgm:t>
        <a:bodyPr/>
        <a:lstStyle/>
        <a:p>
          <a:endParaRPr lang="cs-CZ"/>
        </a:p>
      </dgm:t>
    </dgm:pt>
    <dgm:pt modelId="{010758C6-4310-4A5F-8C08-B0E4BCA84A7F}" type="sibTrans" cxnId="{D861FB31-7BE8-4051-B332-EC1C035D79FF}">
      <dgm:prSet/>
      <dgm:spPr/>
      <dgm:t>
        <a:bodyPr/>
        <a:lstStyle/>
        <a:p>
          <a:endParaRPr lang="cs-CZ"/>
        </a:p>
      </dgm:t>
    </dgm:pt>
    <dgm:pt modelId="{B6CC0C51-8CDD-4F24-A289-2552720905DD}">
      <dgm:prSet phldrT="[Text]"/>
      <dgm:spPr/>
      <dgm:t>
        <a:bodyPr/>
        <a:lstStyle/>
        <a:p>
          <a:r>
            <a:rPr lang="cs-CZ" dirty="0"/>
            <a:t>Princip důvěryhodnosti</a:t>
          </a:r>
        </a:p>
      </dgm:t>
    </dgm:pt>
    <dgm:pt modelId="{3346B512-C2E1-465A-A313-56E8EE8579AB}" type="parTrans" cxnId="{105AE318-FD25-49B0-A097-3C28EE4E6E80}">
      <dgm:prSet/>
      <dgm:spPr/>
      <dgm:t>
        <a:bodyPr/>
        <a:lstStyle/>
        <a:p>
          <a:endParaRPr lang="cs-CZ"/>
        </a:p>
      </dgm:t>
    </dgm:pt>
    <dgm:pt modelId="{A53D1360-24D1-4FCD-AFA3-92C12A198881}" type="sibTrans" cxnId="{105AE318-FD25-49B0-A097-3C28EE4E6E80}">
      <dgm:prSet/>
      <dgm:spPr/>
      <dgm:t>
        <a:bodyPr/>
        <a:lstStyle/>
        <a:p>
          <a:endParaRPr lang="cs-CZ"/>
        </a:p>
      </dgm:t>
    </dgm:pt>
    <dgm:pt modelId="{0FD1170F-87E2-4D4D-90D5-5F2DA53EC1CF}">
      <dgm:prSet/>
      <dgm:spPr/>
      <dgm:t>
        <a:bodyPr/>
        <a:lstStyle/>
        <a:p>
          <a:r>
            <a:rPr lang="cs-CZ" dirty="0"/>
            <a:t>Princip pravdivosti</a:t>
          </a:r>
        </a:p>
      </dgm:t>
    </dgm:pt>
    <dgm:pt modelId="{76011B34-156B-4ADF-890D-5D666482637C}" type="parTrans" cxnId="{2CF3A5AD-484F-4666-B8C9-EB3130C1AFD6}">
      <dgm:prSet/>
      <dgm:spPr/>
      <dgm:t>
        <a:bodyPr/>
        <a:lstStyle/>
        <a:p>
          <a:endParaRPr lang="cs-CZ"/>
        </a:p>
      </dgm:t>
    </dgm:pt>
    <dgm:pt modelId="{7B1C8231-1E68-4C58-883B-9C32CA28CF2A}" type="sibTrans" cxnId="{2CF3A5AD-484F-4666-B8C9-EB3130C1AFD6}">
      <dgm:prSet/>
      <dgm:spPr/>
      <dgm:t>
        <a:bodyPr/>
        <a:lstStyle/>
        <a:p>
          <a:endParaRPr lang="cs-CZ"/>
        </a:p>
      </dgm:t>
    </dgm:pt>
    <dgm:pt modelId="{E56C1394-3AF0-4693-9AF5-19EE81233026}" type="pres">
      <dgm:prSet presAssocID="{5BD9A39F-DB28-4F71-ACB8-59994D97F727}" presName="Name0" presStyleCnt="0">
        <dgm:presLayoutVars>
          <dgm:chMax val="7"/>
          <dgm:chPref val="7"/>
          <dgm:dir/>
        </dgm:presLayoutVars>
      </dgm:prSet>
      <dgm:spPr/>
    </dgm:pt>
    <dgm:pt modelId="{2F0550D9-40EA-410C-BAAC-CD76DA567122}" type="pres">
      <dgm:prSet presAssocID="{5BD9A39F-DB28-4F71-ACB8-59994D97F727}" presName="Name1" presStyleCnt="0"/>
      <dgm:spPr/>
    </dgm:pt>
    <dgm:pt modelId="{B6D7683E-54B2-4A3A-9E4B-7750DF38A974}" type="pres">
      <dgm:prSet presAssocID="{5BD9A39F-DB28-4F71-ACB8-59994D97F727}" presName="cycle" presStyleCnt="0"/>
      <dgm:spPr/>
    </dgm:pt>
    <dgm:pt modelId="{D7CF77B2-3A82-4D22-99F7-63A73766FFAB}" type="pres">
      <dgm:prSet presAssocID="{5BD9A39F-DB28-4F71-ACB8-59994D97F727}" presName="srcNode" presStyleLbl="node1" presStyleIdx="0" presStyleCnt="4"/>
      <dgm:spPr/>
    </dgm:pt>
    <dgm:pt modelId="{23A6B446-9FC8-43FE-93CB-C9196D9E4FE2}" type="pres">
      <dgm:prSet presAssocID="{5BD9A39F-DB28-4F71-ACB8-59994D97F727}" presName="conn" presStyleLbl="parChTrans1D2" presStyleIdx="0" presStyleCnt="1"/>
      <dgm:spPr/>
    </dgm:pt>
    <dgm:pt modelId="{A71153F4-8DEC-467F-9FDC-7375190AF519}" type="pres">
      <dgm:prSet presAssocID="{5BD9A39F-DB28-4F71-ACB8-59994D97F727}" presName="extraNode" presStyleLbl="node1" presStyleIdx="0" presStyleCnt="4"/>
      <dgm:spPr/>
    </dgm:pt>
    <dgm:pt modelId="{336D87F6-A465-426E-87D5-2C8E2047255F}" type="pres">
      <dgm:prSet presAssocID="{5BD9A39F-DB28-4F71-ACB8-59994D97F727}" presName="dstNode" presStyleLbl="node1" presStyleIdx="0" presStyleCnt="4"/>
      <dgm:spPr/>
    </dgm:pt>
    <dgm:pt modelId="{5A4A0E56-7207-4442-9847-6EBB66DE247D}" type="pres">
      <dgm:prSet presAssocID="{1649C32A-7B54-4864-919C-E4DCFC949B29}" presName="text_1" presStyleLbl="node1" presStyleIdx="0" presStyleCnt="4">
        <dgm:presLayoutVars>
          <dgm:bulletEnabled val="1"/>
        </dgm:presLayoutVars>
      </dgm:prSet>
      <dgm:spPr/>
    </dgm:pt>
    <dgm:pt modelId="{C8D3B7D6-4B8F-4128-A2AB-37216309A7D1}" type="pres">
      <dgm:prSet presAssocID="{1649C32A-7B54-4864-919C-E4DCFC949B29}" presName="accent_1" presStyleCnt="0"/>
      <dgm:spPr/>
    </dgm:pt>
    <dgm:pt modelId="{AFEE1AF4-4F77-4495-88E1-2F5413D6CF3D}" type="pres">
      <dgm:prSet presAssocID="{1649C32A-7B54-4864-919C-E4DCFC949B29}" presName="accentRepeatNode" presStyleLbl="solidFgAcc1" presStyleIdx="0" presStyleCnt="4"/>
      <dgm:spPr/>
    </dgm:pt>
    <dgm:pt modelId="{E3F6B34A-1CF3-400D-B637-4C356FBF3C5E}" type="pres">
      <dgm:prSet presAssocID="{44200CF6-A30F-442C-977D-1B1A226242E3}" presName="text_2" presStyleLbl="node1" presStyleIdx="1" presStyleCnt="4">
        <dgm:presLayoutVars>
          <dgm:bulletEnabled val="1"/>
        </dgm:presLayoutVars>
      </dgm:prSet>
      <dgm:spPr/>
    </dgm:pt>
    <dgm:pt modelId="{CA0BF431-34B6-486B-B34A-03B1BF9BDF95}" type="pres">
      <dgm:prSet presAssocID="{44200CF6-A30F-442C-977D-1B1A226242E3}" presName="accent_2" presStyleCnt="0"/>
      <dgm:spPr/>
    </dgm:pt>
    <dgm:pt modelId="{587F9424-59A6-422F-BEE5-FB684FEE32E6}" type="pres">
      <dgm:prSet presAssocID="{44200CF6-A30F-442C-977D-1B1A226242E3}" presName="accentRepeatNode" presStyleLbl="solidFgAcc1" presStyleIdx="1" presStyleCnt="4"/>
      <dgm:spPr/>
    </dgm:pt>
    <dgm:pt modelId="{23A5CE18-CB80-46BE-9C01-DC06AA55981C}" type="pres">
      <dgm:prSet presAssocID="{B6CC0C51-8CDD-4F24-A289-2552720905DD}" presName="text_3" presStyleLbl="node1" presStyleIdx="2" presStyleCnt="4">
        <dgm:presLayoutVars>
          <dgm:bulletEnabled val="1"/>
        </dgm:presLayoutVars>
      </dgm:prSet>
      <dgm:spPr/>
    </dgm:pt>
    <dgm:pt modelId="{F35F8E16-6A32-4E9E-9732-6A0615DBA0D1}" type="pres">
      <dgm:prSet presAssocID="{B6CC0C51-8CDD-4F24-A289-2552720905DD}" presName="accent_3" presStyleCnt="0"/>
      <dgm:spPr/>
    </dgm:pt>
    <dgm:pt modelId="{23E9C1F1-A9B9-4730-9456-471F313F7B6D}" type="pres">
      <dgm:prSet presAssocID="{B6CC0C51-8CDD-4F24-A289-2552720905DD}" presName="accentRepeatNode" presStyleLbl="solidFgAcc1" presStyleIdx="2" presStyleCnt="4"/>
      <dgm:spPr/>
    </dgm:pt>
    <dgm:pt modelId="{7F5ECD46-EBB3-4315-A0C3-FDAF3F90F7BB}" type="pres">
      <dgm:prSet presAssocID="{0FD1170F-87E2-4D4D-90D5-5F2DA53EC1CF}" presName="text_4" presStyleLbl="node1" presStyleIdx="3" presStyleCnt="4">
        <dgm:presLayoutVars>
          <dgm:bulletEnabled val="1"/>
        </dgm:presLayoutVars>
      </dgm:prSet>
      <dgm:spPr/>
    </dgm:pt>
    <dgm:pt modelId="{51E854C1-CB09-4776-9E44-52DF8AB70588}" type="pres">
      <dgm:prSet presAssocID="{0FD1170F-87E2-4D4D-90D5-5F2DA53EC1CF}" presName="accent_4" presStyleCnt="0"/>
      <dgm:spPr/>
    </dgm:pt>
    <dgm:pt modelId="{E450C655-7986-4304-AC89-61419A97A16A}" type="pres">
      <dgm:prSet presAssocID="{0FD1170F-87E2-4D4D-90D5-5F2DA53EC1CF}" presName="accentRepeatNode" presStyleLbl="solidFgAcc1" presStyleIdx="3" presStyleCnt="4"/>
      <dgm:spPr/>
    </dgm:pt>
  </dgm:ptLst>
  <dgm:cxnLst>
    <dgm:cxn modelId="{03DB0602-7847-44E9-90B0-3A848353D392}" type="presOf" srcId="{B6CC0C51-8CDD-4F24-A289-2552720905DD}" destId="{23A5CE18-CB80-46BE-9C01-DC06AA55981C}" srcOrd="0" destOrd="0" presId="urn:microsoft.com/office/officeart/2008/layout/VerticalCurvedList"/>
    <dgm:cxn modelId="{105AE318-FD25-49B0-A097-3C28EE4E6E80}" srcId="{5BD9A39F-DB28-4F71-ACB8-59994D97F727}" destId="{B6CC0C51-8CDD-4F24-A289-2552720905DD}" srcOrd="2" destOrd="0" parTransId="{3346B512-C2E1-465A-A313-56E8EE8579AB}" sibTransId="{A53D1360-24D1-4FCD-AFA3-92C12A198881}"/>
    <dgm:cxn modelId="{D861FB31-7BE8-4051-B332-EC1C035D79FF}" srcId="{5BD9A39F-DB28-4F71-ACB8-59994D97F727}" destId="{44200CF6-A30F-442C-977D-1B1A226242E3}" srcOrd="1" destOrd="0" parTransId="{D47BEF66-9AD7-4654-A5BC-060BD61C1418}" sibTransId="{010758C6-4310-4A5F-8C08-B0E4BCA84A7F}"/>
    <dgm:cxn modelId="{6BB60A5C-306A-469F-9A7E-F010201C96A2}" srcId="{5BD9A39F-DB28-4F71-ACB8-59994D97F727}" destId="{1649C32A-7B54-4864-919C-E4DCFC949B29}" srcOrd="0" destOrd="0" parTransId="{AC7627B9-C5DF-44FA-BB51-863BDE82C936}" sibTransId="{ECADB46E-7A6C-4A7A-97F9-775222D1F23F}"/>
    <dgm:cxn modelId="{E3A4C441-FFDB-4B81-B675-2B36FA1FCDC9}" type="presOf" srcId="{ECADB46E-7A6C-4A7A-97F9-775222D1F23F}" destId="{23A6B446-9FC8-43FE-93CB-C9196D9E4FE2}" srcOrd="0" destOrd="0" presId="urn:microsoft.com/office/officeart/2008/layout/VerticalCurvedList"/>
    <dgm:cxn modelId="{5D1DBE62-8D98-4A34-848E-11504E69C7CF}" type="presOf" srcId="{0FD1170F-87E2-4D4D-90D5-5F2DA53EC1CF}" destId="{7F5ECD46-EBB3-4315-A0C3-FDAF3F90F7BB}" srcOrd="0" destOrd="0" presId="urn:microsoft.com/office/officeart/2008/layout/VerticalCurvedList"/>
    <dgm:cxn modelId="{39F8B548-0991-46D0-B262-9188CC37D336}" type="presOf" srcId="{1649C32A-7B54-4864-919C-E4DCFC949B29}" destId="{5A4A0E56-7207-4442-9847-6EBB66DE247D}" srcOrd="0" destOrd="0" presId="urn:microsoft.com/office/officeart/2008/layout/VerticalCurvedList"/>
    <dgm:cxn modelId="{69A2B3A0-B338-44B9-89CB-BC71D0329124}" type="presOf" srcId="{44200CF6-A30F-442C-977D-1B1A226242E3}" destId="{E3F6B34A-1CF3-400D-B637-4C356FBF3C5E}" srcOrd="0" destOrd="0" presId="urn:microsoft.com/office/officeart/2008/layout/VerticalCurvedList"/>
    <dgm:cxn modelId="{2CF3A5AD-484F-4666-B8C9-EB3130C1AFD6}" srcId="{5BD9A39F-DB28-4F71-ACB8-59994D97F727}" destId="{0FD1170F-87E2-4D4D-90D5-5F2DA53EC1CF}" srcOrd="3" destOrd="0" parTransId="{76011B34-156B-4ADF-890D-5D666482637C}" sibTransId="{7B1C8231-1E68-4C58-883B-9C32CA28CF2A}"/>
    <dgm:cxn modelId="{5931F2D3-EF75-4E19-90F2-E845B97AE2EA}" type="presOf" srcId="{5BD9A39F-DB28-4F71-ACB8-59994D97F727}" destId="{E56C1394-3AF0-4693-9AF5-19EE81233026}" srcOrd="0" destOrd="0" presId="urn:microsoft.com/office/officeart/2008/layout/VerticalCurvedList"/>
    <dgm:cxn modelId="{FE4A21AF-BA6F-4019-8433-46BC62C3A8D7}" type="presParOf" srcId="{E56C1394-3AF0-4693-9AF5-19EE81233026}" destId="{2F0550D9-40EA-410C-BAAC-CD76DA567122}" srcOrd="0" destOrd="0" presId="urn:microsoft.com/office/officeart/2008/layout/VerticalCurvedList"/>
    <dgm:cxn modelId="{54E12E42-5C57-4DB0-B58B-D135C46C0F12}" type="presParOf" srcId="{2F0550D9-40EA-410C-BAAC-CD76DA567122}" destId="{B6D7683E-54B2-4A3A-9E4B-7750DF38A974}" srcOrd="0" destOrd="0" presId="urn:microsoft.com/office/officeart/2008/layout/VerticalCurvedList"/>
    <dgm:cxn modelId="{5ACDC646-D724-4DE3-96F7-0BBD6B533098}" type="presParOf" srcId="{B6D7683E-54B2-4A3A-9E4B-7750DF38A974}" destId="{D7CF77B2-3A82-4D22-99F7-63A73766FFAB}" srcOrd="0" destOrd="0" presId="urn:microsoft.com/office/officeart/2008/layout/VerticalCurvedList"/>
    <dgm:cxn modelId="{3D2D15D1-CAE9-49F3-AF65-DA798E0A28C4}" type="presParOf" srcId="{B6D7683E-54B2-4A3A-9E4B-7750DF38A974}" destId="{23A6B446-9FC8-43FE-93CB-C9196D9E4FE2}" srcOrd="1" destOrd="0" presId="urn:microsoft.com/office/officeart/2008/layout/VerticalCurvedList"/>
    <dgm:cxn modelId="{51921467-DD57-4807-B594-0B660F3D80E2}" type="presParOf" srcId="{B6D7683E-54B2-4A3A-9E4B-7750DF38A974}" destId="{A71153F4-8DEC-467F-9FDC-7375190AF519}" srcOrd="2" destOrd="0" presId="urn:microsoft.com/office/officeart/2008/layout/VerticalCurvedList"/>
    <dgm:cxn modelId="{35FA0FEA-BBB3-4AF6-810C-36B5630E2DD1}" type="presParOf" srcId="{B6D7683E-54B2-4A3A-9E4B-7750DF38A974}" destId="{336D87F6-A465-426E-87D5-2C8E2047255F}" srcOrd="3" destOrd="0" presId="urn:microsoft.com/office/officeart/2008/layout/VerticalCurvedList"/>
    <dgm:cxn modelId="{8ED19DEB-38CB-4356-8929-67F31AB6C608}" type="presParOf" srcId="{2F0550D9-40EA-410C-BAAC-CD76DA567122}" destId="{5A4A0E56-7207-4442-9847-6EBB66DE247D}" srcOrd="1" destOrd="0" presId="urn:microsoft.com/office/officeart/2008/layout/VerticalCurvedList"/>
    <dgm:cxn modelId="{24A3A3EF-AC6C-438C-8E60-17C6A57125A3}" type="presParOf" srcId="{2F0550D9-40EA-410C-BAAC-CD76DA567122}" destId="{C8D3B7D6-4B8F-4128-A2AB-37216309A7D1}" srcOrd="2" destOrd="0" presId="urn:microsoft.com/office/officeart/2008/layout/VerticalCurvedList"/>
    <dgm:cxn modelId="{B9729946-8902-4701-897F-2524F535F534}" type="presParOf" srcId="{C8D3B7D6-4B8F-4128-A2AB-37216309A7D1}" destId="{AFEE1AF4-4F77-4495-88E1-2F5413D6CF3D}" srcOrd="0" destOrd="0" presId="urn:microsoft.com/office/officeart/2008/layout/VerticalCurvedList"/>
    <dgm:cxn modelId="{03EDDABE-0BEE-42EE-9C46-30573EAEEB67}" type="presParOf" srcId="{2F0550D9-40EA-410C-BAAC-CD76DA567122}" destId="{E3F6B34A-1CF3-400D-B637-4C356FBF3C5E}" srcOrd="3" destOrd="0" presId="urn:microsoft.com/office/officeart/2008/layout/VerticalCurvedList"/>
    <dgm:cxn modelId="{8FC0B39F-A330-43F7-B39F-2BF45398202C}" type="presParOf" srcId="{2F0550D9-40EA-410C-BAAC-CD76DA567122}" destId="{CA0BF431-34B6-486B-B34A-03B1BF9BDF95}" srcOrd="4" destOrd="0" presId="urn:microsoft.com/office/officeart/2008/layout/VerticalCurvedList"/>
    <dgm:cxn modelId="{CA3BAFC8-AF1F-4431-953F-E9FF53210ABC}" type="presParOf" srcId="{CA0BF431-34B6-486B-B34A-03B1BF9BDF95}" destId="{587F9424-59A6-422F-BEE5-FB684FEE32E6}" srcOrd="0" destOrd="0" presId="urn:microsoft.com/office/officeart/2008/layout/VerticalCurvedList"/>
    <dgm:cxn modelId="{A53390B5-AB6B-4F70-93C4-F6B403B736AF}" type="presParOf" srcId="{2F0550D9-40EA-410C-BAAC-CD76DA567122}" destId="{23A5CE18-CB80-46BE-9C01-DC06AA55981C}" srcOrd="5" destOrd="0" presId="urn:microsoft.com/office/officeart/2008/layout/VerticalCurvedList"/>
    <dgm:cxn modelId="{B61E8DC5-10BB-492F-9897-D29839C9CF52}" type="presParOf" srcId="{2F0550D9-40EA-410C-BAAC-CD76DA567122}" destId="{F35F8E16-6A32-4E9E-9732-6A0615DBA0D1}" srcOrd="6" destOrd="0" presId="urn:microsoft.com/office/officeart/2008/layout/VerticalCurvedList"/>
    <dgm:cxn modelId="{A36153E9-C97F-4499-AEC3-21EF3BEA8475}" type="presParOf" srcId="{F35F8E16-6A32-4E9E-9732-6A0615DBA0D1}" destId="{23E9C1F1-A9B9-4730-9456-471F313F7B6D}" srcOrd="0" destOrd="0" presId="urn:microsoft.com/office/officeart/2008/layout/VerticalCurvedList"/>
    <dgm:cxn modelId="{35853009-68A4-44EC-BEC4-257A6AE4E0F6}" type="presParOf" srcId="{2F0550D9-40EA-410C-BAAC-CD76DA567122}" destId="{7F5ECD46-EBB3-4315-A0C3-FDAF3F90F7BB}" srcOrd="7" destOrd="0" presId="urn:microsoft.com/office/officeart/2008/layout/VerticalCurvedList"/>
    <dgm:cxn modelId="{97FE9883-390A-4AE8-80BF-840284B26B13}" type="presParOf" srcId="{2F0550D9-40EA-410C-BAAC-CD76DA567122}" destId="{51E854C1-CB09-4776-9E44-52DF8AB70588}" srcOrd="8" destOrd="0" presId="urn:microsoft.com/office/officeart/2008/layout/VerticalCurvedList"/>
    <dgm:cxn modelId="{FDC7EF21-0747-41FD-A988-580FB79611B0}" type="presParOf" srcId="{51E854C1-CB09-4776-9E44-52DF8AB70588}" destId="{E450C655-7986-4304-AC89-61419A97A16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C7A79C-ACDC-4EB7-A20C-F94147B72C6F}" type="doc">
      <dgm:prSet loTypeId="urn:microsoft.com/office/officeart/2005/8/layout/vList5" loCatId="list" qsTypeId="urn:microsoft.com/office/officeart/2005/8/quickstyle/3d2" qsCatId="3D" csTypeId="urn:microsoft.com/office/officeart/2005/8/colors/accent1_2" csCatId="accent1" phldr="1"/>
      <dgm:spPr/>
      <dgm:t>
        <a:bodyPr/>
        <a:lstStyle/>
        <a:p>
          <a:endParaRPr lang="cs-CZ"/>
        </a:p>
      </dgm:t>
    </dgm:pt>
    <dgm:pt modelId="{C62D53A2-642A-4778-B41F-0DEFB815FAD5}">
      <dgm:prSet phldrT="[Text]"/>
      <dgm:spPr>
        <a:solidFill>
          <a:srgbClr val="FF0000"/>
        </a:solidFill>
      </dgm:spPr>
      <dgm:t>
        <a:bodyPr/>
        <a:lstStyle/>
        <a:p>
          <a:r>
            <a:rPr lang="cs-CZ" dirty="0"/>
            <a:t>Nesmí</a:t>
          </a:r>
        </a:p>
      </dgm:t>
    </dgm:pt>
    <dgm:pt modelId="{03BA70DA-2995-49FB-AFE8-64082D9FC960}" type="parTrans" cxnId="{7E658AFC-FCB7-49E2-AF00-61A1BAB45C1E}">
      <dgm:prSet/>
      <dgm:spPr/>
      <dgm:t>
        <a:bodyPr/>
        <a:lstStyle/>
        <a:p>
          <a:endParaRPr lang="cs-CZ"/>
        </a:p>
      </dgm:t>
    </dgm:pt>
    <dgm:pt modelId="{95004DA3-CFB5-497E-81DB-98C4771473B3}" type="sibTrans" cxnId="{7E658AFC-FCB7-49E2-AF00-61A1BAB45C1E}">
      <dgm:prSet/>
      <dgm:spPr/>
      <dgm:t>
        <a:bodyPr/>
        <a:lstStyle/>
        <a:p>
          <a:endParaRPr lang="cs-CZ"/>
        </a:p>
      </dgm:t>
    </dgm:pt>
    <dgm:pt modelId="{0F8E1738-7BBE-4CA6-B032-245345E1586C}">
      <dgm:prSet phldrT="[Text]"/>
      <dgm:spPr>
        <a:solidFill>
          <a:srgbClr val="92D050"/>
        </a:solidFill>
      </dgm:spPr>
      <dgm:t>
        <a:bodyPr/>
        <a:lstStyle/>
        <a:p>
          <a:r>
            <a:rPr lang="cs-CZ" dirty="0"/>
            <a:t>Musí</a:t>
          </a:r>
        </a:p>
      </dgm:t>
    </dgm:pt>
    <dgm:pt modelId="{9C92F0FD-2845-4089-85A1-5103684FB085}" type="parTrans" cxnId="{A959B2F5-6868-4081-A66E-3469AEE38CC9}">
      <dgm:prSet/>
      <dgm:spPr/>
      <dgm:t>
        <a:bodyPr/>
        <a:lstStyle/>
        <a:p>
          <a:endParaRPr lang="cs-CZ"/>
        </a:p>
      </dgm:t>
    </dgm:pt>
    <dgm:pt modelId="{5888532E-7EBC-4DE9-8C5D-22D40521F484}" type="sibTrans" cxnId="{A959B2F5-6868-4081-A66E-3469AEE38CC9}">
      <dgm:prSet/>
      <dgm:spPr/>
      <dgm:t>
        <a:bodyPr/>
        <a:lstStyle/>
        <a:p>
          <a:endParaRPr lang="cs-CZ"/>
        </a:p>
      </dgm:t>
    </dgm:pt>
    <dgm:pt modelId="{2B13D52C-86D3-4A04-B895-640CF83FC8B1}">
      <dgm:prSet phldrT="[Text]"/>
      <dgm:spPr>
        <a:solidFill>
          <a:srgbClr val="92D050">
            <a:alpha val="90000"/>
          </a:srgbClr>
        </a:solidFill>
      </dgm:spPr>
      <dgm:t>
        <a:bodyPr/>
        <a:lstStyle/>
        <a:p>
          <a:r>
            <a:rPr lang="cs-CZ" dirty="0"/>
            <a:t>Zpracovat všechny údaje</a:t>
          </a:r>
        </a:p>
      </dgm:t>
    </dgm:pt>
    <dgm:pt modelId="{7A6DA8EF-376A-4415-892B-EEA5E079542E}" type="parTrans" cxnId="{343141D0-9203-40A6-9E95-9735E7A7F4B0}">
      <dgm:prSet/>
      <dgm:spPr/>
      <dgm:t>
        <a:bodyPr/>
        <a:lstStyle/>
        <a:p>
          <a:endParaRPr lang="cs-CZ"/>
        </a:p>
      </dgm:t>
    </dgm:pt>
    <dgm:pt modelId="{22513AD5-26B4-44AB-B7DD-450F0861DE8E}" type="sibTrans" cxnId="{343141D0-9203-40A6-9E95-9735E7A7F4B0}">
      <dgm:prSet/>
      <dgm:spPr/>
      <dgm:t>
        <a:bodyPr/>
        <a:lstStyle/>
        <a:p>
          <a:endParaRPr lang="cs-CZ"/>
        </a:p>
      </dgm:t>
    </dgm:pt>
    <dgm:pt modelId="{660EFB80-70DE-4407-B818-B47F7D0AC883}">
      <dgm:prSet phldrT="[Text]"/>
      <dgm:spPr>
        <a:solidFill>
          <a:srgbClr val="92D050">
            <a:alpha val="90000"/>
          </a:srgbClr>
        </a:solidFill>
      </dgm:spPr>
      <dgm:t>
        <a:bodyPr/>
        <a:lstStyle/>
        <a:p>
          <a:r>
            <a:rPr lang="cs-CZ" dirty="0"/>
            <a:t>Citovat relevantní zdroje</a:t>
          </a:r>
        </a:p>
      </dgm:t>
    </dgm:pt>
    <dgm:pt modelId="{85F135EE-78AF-49A1-A7CA-B8A53A822931}" type="parTrans" cxnId="{2DC1E6D0-806E-49ED-A0AB-543251E7C5A6}">
      <dgm:prSet/>
      <dgm:spPr/>
      <dgm:t>
        <a:bodyPr/>
        <a:lstStyle/>
        <a:p>
          <a:endParaRPr lang="cs-CZ"/>
        </a:p>
      </dgm:t>
    </dgm:pt>
    <dgm:pt modelId="{4D06000F-0260-455A-8B72-55AEAF5EF5D9}" type="sibTrans" cxnId="{2DC1E6D0-806E-49ED-A0AB-543251E7C5A6}">
      <dgm:prSet/>
      <dgm:spPr/>
      <dgm:t>
        <a:bodyPr/>
        <a:lstStyle/>
        <a:p>
          <a:endParaRPr lang="cs-CZ"/>
        </a:p>
      </dgm:t>
    </dgm:pt>
    <dgm:pt modelId="{B7944CFE-D501-43E0-A8F2-E942EBBD2C28}">
      <dgm:prSet/>
      <dgm:spPr>
        <a:solidFill>
          <a:srgbClr val="FF0000">
            <a:alpha val="90000"/>
          </a:srgbClr>
        </a:solidFill>
      </dgm:spPr>
      <dgm:t>
        <a:bodyPr/>
        <a:lstStyle/>
        <a:p>
          <a:r>
            <a:rPr lang="cs-CZ" dirty="0"/>
            <a:t>Zamlčet výsledky</a:t>
          </a:r>
        </a:p>
      </dgm:t>
    </dgm:pt>
    <dgm:pt modelId="{98881076-F2DF-44FE-B0F9-569A712DB21D}" type="sibTrans" cxnId="{AA8F648F-8C2B-4165-AA92-FD3527C74FD5}">
      <dgm:prSet/>
      <dgm:spPr/>
      <dgm:t>
        <a:bodyPr/>
        <a:lstStyle/>
        <a:p>
          <a:endParaRPr lang="cs-CZ"/>
        </a:p>
      </dgm:t>
    </dgm:pt>
    <dgm:pt modelId="{0511C7B4-9C72-4321-ABFD-B49F025DE22B}" type="parTrans" cxnId="{AA8F648F-8C2B-4165-AA92-FD3527C74FD5}">
      <dgm:prSet/>
      <dgm:spPr/>
      <dgm:t>
        <a:bodyPr/>
        <a:lstStyle/>
        <a:p>
          <a:endParaRPr lang="cs-CZ"/>
        </a:p>
      </dgm:t>
    </dgm:pt>
    <dgm:pt modelId="{64A92DE6-FFE6-439B-A554-90A2733DB9A0}">
      <dgm:prSet phldrT="[Text]"/>
      <dgm:spPr>
        <a:solidFill>
          <a:srgbClr val="FF0000">
            <a:alpha val="90000"/>
          </a:srgbClr>
        </a:solidFill>
      </dgm:spPr>
      <dgm:t>
        <a:bodyPr/>
        <a:lstStyle/>
        <a:p>
          <a:r>
            <a:rPr lang="cs-CZ" dirty="0"/>
            <a:t>Manipulovat s výsledky</a:t>
          </a:r>
        </a:p>
      </dgm:t>
    </dgm:pt>
    <dgm:pt modelId="{FE79B921-63B7-47D5-B8DD-DEB2084E2FBF}" type="sibTrans" cxnId="{8312BDE8-74C4-450B-A770-22E5300BA2EE}">
      <dgm:prSet/>
      <dgm:spPr/>
      <dgm:t>
        <a:bodyPr/>
        <a:lstStyle/>
        <a:p>
          <a:endParaRPr lang="cs-CZ"/>
        </a:p>
      </dgm:t>
    </dgm:pt>
    <dgm:pt modelId="{4A7518E6-69CF-4501-A09D-26170C5E1027}" type="parTrans" cxnId="{8312BDE8-74C4-450B-A770-22E5300BA2EE}">
      <dgm:prSet/>
      <dgm:spPr/>
      <dgm:t>
        <a:bodyPr/>
        <a:lstStyle/>
        <a:p>
          <a:endParaRPr lang="cs-CZ"/>
        </a:p>
      </dgm:t>
    </dgm:pt>
    <dgm:pt modelId="{AED5CC1F-141A-4833-8A66-C4856D09F419}" type="pres">
      <dgm:prSet presAssocID="{54C7A79C-ACDC-4EB7-A20C-F94147B72C6F}" presName="Name0" presStyleCnt="0">
        <dgm:presLayoutVars>
          <dgm:dir/>
          <dgm:animLvl val="lvl"/>
          <dgm:resizeHandles val="exact"/>
        </dgm:presLayoutVars>
      </dgm:prSet>
      <dgm:spPr/>
    </dgm:pt>
    <dgm:pt modelId="{2CC3842F-28E3-4081-8354-6869FB5C7795}" type="pres">
      <dgm:prSet presAssocID="{C62D53A2-642A-4778-B41F-0DEFB815FAD5}" presName="linNode" presStyleCnt="0"/>
      <dgm:spPr/>
    </dgm:pt>
    <dgm:pt modelId="{D42BA9D1-817D-4A9E-8BB7-CE0398044720}" type="pres">
      <dgm:prSet presAssocID="{C62D53A2-642A-4778-B41F-0DEFB815FAD5}" presName="parentText" presStyleLbl="node1" presStyleIdx="0" presStyleCnt="2" custLinFactNeighborX="-1239" custLinFactNeighborY="1053">
        <dgm:presLayoutVars>
          <dgm:chMax val="1"/>
          <dgm:bulletEnabled val="1"/>
        </dgm:presLayoutVars>
      </dgm:prSet>
      <dgm:spPr/>
    </dgm:pt>
    <dgm:pt modelId="{041D05A9-683B-4EB1-B7DE-ED04F583B107}" type="pres">
      <dgm:prSet presAssocID="{C62D53A2-642A-4778-B41F-0DEFB815FAD5}" presName="descendantText" presStyleLbl="alignAccFollowNode1" presStyleIdx="0" presStyleCnt="2">
        <dgm:presLayoutVars>
          <dgm:bulletEnabled val="1"/>
        </dgm:presLayoutVars>
      </dgm:prSet>
      <dgm:spPr/>
    </dgm:pt>
    <dgm:pt modelId="{D1761E20-E344-47E2-84A7-A2144F2B68F6}" type="pres">
      <dgm:prSet presAssocID="{95004DA3-CFB5-497E-81DB-98C4771473B3}" presName="sp" presStyleCnt="0"/>
      <dgm:spPr/>
    </dgm:pt>
    <dgm:pt modelId="{BC7BC850-B5D8-4E38-BDE6-C49ABF3CCF26}" type="pres">
      <dgm:prSet presAssocID="{0F8E1738-7BBE-4CA6-B032-245345E1586C}" presName="linNode" presStyleCnt="0"/>
      <dgm:spPr/>
    </dgm:pt>
    <dgm:pt modelId="{F31510C4-90C5-43BB-AC0C-6BA6AB1854EA}" type="pres">
      <dgm:prSet presAssocID="{0F8E1738-7BBE-4CA6-B032-245345E1586C}" presName="parentText" presStyleLbl="node1" presStyleIdx="1" presStyleCnt="2">
        <dgm:presLayoutVars>
          <dgm:chMax val="1"/>
          <dgm:bulletEnabled val="1"/>
        </dgm:presLayoutVars>
      </dgm:prSet>
      <dgm:spPr/>
    </dgm:pt>
    <dgm:pt modelId="{355D301E-71D0-4D91-B091-5069BCBE278A}" type="pres">
      <dgm:prSet presAssocID="{0F8E1738-7BBE-4CA6-B032-245345E1586C}" presName="descendantText" presStyleLbl="alignAccFollowNode1" presStyleIdx="1" presStyleCnt="2">
        <dgm:presLayoutVars>
          <dgm:bulletEnabled val="1"/>
        </dgm:presLayoutVars>
      </dgm:prSet>
      <dgm:spPr/>
    </dgm:pt>
  </dgm:ptLst>
  <dgm:cxnLst>
    <dgm:cxn modelId="{05FDE72D-6120-4C64-978E-E110D135C266}" type="presOf" srcId="{B7944CFE-D501-43E0-A8F2-E942EBBD2C28}" destId="{041D05A9-683B-4EB1-B7DE-ED04F583B107}" srcOrd="0" destOrd="1" presId="urn:microsoft.com/office/officeart/2005/8/layout/vList5"/>
    <dgm:cxn modelId="{B843E967-94E7-4162-BAE7-774276DBB81B}" type="presOf" srcId="{0F8E1738-7BBE-4CA6-B032-245345E1586C}" destId="{F31510C4-90C5-43BB-AC0C-6BA6AB1854EA}" srcOrd="0" destOrd="0" presId="urn:microsoft.com/office/officeart/2005/8/layout/vList5"/>
    <dgm:cxn modelId="{0876167E-0DCA-4465-830B-B505F6628DA5}" type="presOf" srcId="{2B13D52C-86D3-4A04-B895-640CF83FC8B1}" destId="{355D301E-71D0-4D91-B091-5069BCBE278A}" srcOrd="0" destOrd="0" presId="urn:microsoft.com/office/officeart/2005/8/layout/vList5"/>
    <dgm:cxn modelId="{852C607F-B004-44FC-9784-E1FB0E964ABF}" type="presOf" srcId="{54C7A79C-ACDC-4EB7-A20C-F94147B72C6F}" destId="{AED5CC1F-141A-4833-8A66-C4856D09F419}" srcOrd="0" destOrd="0" presId="urn:microsoft.com/office/officeart/2005/8/layout/vList5"/>
    <dgm:cxn modelId="{83669185-F78F-456A-A4DC-309C436F0987}" type="presOf" srcId="{C62D53A2-642A-4778-B41F-0DEFB815FAD5}" destId="{D42BA9D1-817D-4A9E-8BB7-CE0398044720}" srcOrd="0" destOrd="0" presId="urn:microsoft.com/office/officeart/2005/8/layout/vList5"/>
    <dgm:cxn modelId="{AA8F648F-8C2B-4165-AA92-FD3527C74FD5}" srcId="{C62D53A2-642A-4778-B41F-0DEFB815FAD5}" destId="{B7944CFE-D501-43E0-A8F2-E942EBBD2C28}" srcOrd="1" destOrd="0" parTransId="{0511C7B4-9C72-4321-ABFD-B49F025DE22B}" sibTransId="{98881076-F2DF-44FE-B0F9-569A712DB21D}"/>
    <dgm:cxn modelId="{2678279D-50B4-4C58-94C5-2A28D9FB1CE4}" type="presOf" srcId="{660EFB80-70DE-4407-B818-B47F7D0AC883}" destId="{355D301E-71D0-4D91-B091-5069BCBE278A}" srcOrd="0" destOrd="1" presId="urn:microsoft.com/office/officeart/2005/8/layout/vList5"/>
    <dgm:cxn modelId="{343141D0-9203-40A6-9E95-9735E7A7F4B0}" srcId="{0F8E1738-7BBE-4CA6-B032-245345E1586C}" destId="{2B13D52C-86D3-4A04-B895-640CF83FC8B1}" srcOrd="0" destOrd="0" parTransId="{7A6DA8EF-376A-4415-892B-EEA5E079542E}" sibTransId="{22513AD5-26B4-44AB-B7DD-450F0861DE8E}"/>
    <dgm:cxn modelId="{2DC1E6D0-806E-49ED-A0AB-543251E7C5A6}" srcId="{0F8E1738-7BBE-4CA6-B032-245345E1586C}" destId="{660EFB80-70DE-4407-B818-B47F7D0AC883}" srcOrd="1" destOrd="0" parTransId="{85F135EE-78AF-49A1-A7CA-B8A53A822931}" sibTransId="{4D06000F-0260-455A-8B72-55AEAF5EF5D9}"/>
    <dgm:cxn modelId="{8312BDE8-74C4-450B-A770-22E5300BA2EE}" srcId="{C62D53A2-642A-4778-B41F-0DEFB815FAD5}" destId="{64A92DE6-FFE6-439B-A554-90A2733DB9A0}" srcOrd="0" destOrd="0" parTransId="{4A7518E6-69CF-4501-A09D-26170C5E1027}" sibTransId="{FE79B921-63B7-47D5-B8DD-DEB2084E2FBF}"/>
    <dgm:cxn modelId="{A5BCAAEC-1B21-4FAA-873B-ECBE607A2DBD}" type="presOf" srcId="{64A92DE6-FFE6-439B-A554-90A2733DB9A0}" destId="{041D05A9-683B-4EB1-B7DE-ED04F583B107}" srcOrd="0" destOrd="0" presId="urn:microsoft.com/office/officeart/2005/8/layout/vList5"/>
    <dgm:cxn modelId="{A959B2F5-6868-4081-A66E-3469AEE38CC9}" srcId="{54C7A79C-ACDC-4EB7-A20C-F94147B72C6F}" destId="{0F8E1738-7BBE-4CA6-B032-245345E1586C}" srcOrd="1" destOrd="0" parTransId="{9C92F0FD-2845-4089-85A1-5103684FB085}" sibTransId="{5888532E-7EBC-4DE9-8C5D-22D40521F484}"/>
    <dgm:cxn modelId="{7E658AFC-FCB7-49E2-AF00-61A1BAB45C1E}" srcId="{54C7A79C-ACDC-4EB7-A20C-F94147B72C6F}" destId="{C62D53A2-642A-4778-B41F-0DEFB815FAD5}" srcOrd="0" destOrd="0" parTransId="{03BA70DA-2995-49FB-AFE8-64082D9FC960}" sibTransId="{95004DA3-CFB5-497E-81DB-98C4771473B3}"/>
    <dgm:cxn modelId="{320619E9-AC41-42A4-AA55-957B3F4424C7}" type="presParOf" srcId="{AED5CC1F-141A-4833-8A66-C4856D09F419}" destId="{2CC3842F-28E3-4081-8354-6869FB5C7795}" srcOrd="0" destOrd="0" presId="urn:microsoft.com/office/officeart/2005/8/layout/vList5"/>
    <dgm:cxn modelId="{DBE6FDD2-9B1D-4E6D-BC03-D7F7CC93B017}" type="presParOf" srcId="{2CC3842F-28E3-4081-8354-6869FB5C7795}" destId="{D42BA9D1-817D-4A9E-8BB7-CE0398044720}" srcOrd="0" destOrd="0" presId="urn:microsoft.com/office/officeart/2005/8/layout/vList5"/>
    <dgm:cxn modelId="{23DBA640-277F-4F69-9D38-FB5485DBAE4A}" type="presParOf" srcId="{2CC3842F-28E3-4081-8354-6869FB5C7795}" destId="{041D05A9-683B-4EB1-B7DE-ED04F583B107}" srcOrd="1" destOrd="0" presId="urn:microsoft.com/office/officeart/2005/8/layout/vList5"/>
    <dgm:cxn modelId="{E671D004-0FE6-48BF-BA15-DBAF1A247748}" type="presParOf" srcId="{AED5CC1F-141A-4833-8A66-C4856D09F419}" destId="{D1761E20-E344-47E2-84A7-A2144F2B68F6}" srcOrd="1" destOrd="0" presId="urn:microsoft.com/office/officeart/2005/8/layout/vList5"/>
    <dgm:cxn modelId="{7D61B3D1-7D2B-4A11-8118-71B9644ED28B}" type="presParOf" srcId="{AED5CC1F-141A-4833-8A66-C4856D09F419}" destId="{BC7BC850-B5D8-4E38-BDE6-C49ABF3CCF26}" srcOrd="2" destOrd="0" presId="urn:microsoft.com/office/officeart/2005/8/layout/vList5"/>
    <dgm:cxn modelId="{EA181FBC-A693-4866-83FF-5B3BE8DEA13A}" type="presParOf" srcId="{BC7BC850-B5D8-4E38-BDE6-C49ABF3CCF26}" destId="{F31510C4-90C5-43BB-AC0C-6BA6AB1854EA}" srcOrd="0" destOrd="0" presId="urn:microsoft.com/office/officeart/2005/8/layout/vList5"/>
    <dgm:cxn modelId="{D88CA21D-7FAC-440F-BB63-DFEFE84EAEE0}" type="presParOf" srcId="{BC7BC850-B5D8-4E38-BDE6-C49ABF3CCF26}" destId="{355D301E-71D0-4D91-B091-5069BCBE278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7C1AF2-1DC3-4530-9C0A-DA959C04DE3C}">
      <dsp:nvSpPr>
        <dsp:cNvPr id="0" name=""/>
        <dsp:cNvSpPr/>
      </dsp:nvSpPr>
      <dsp:spPr>
        <a:xfrm>
          <a:off x="0" y="325705"/>
          <a:ext cx="8784976" cy="6804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81812" tIns="333248" rIns="681812" bIns="113792" numCol="1" spcCol="1270" anchor="t" anchorCtr="0">
          <a:noAutofit/>
        </a:bodyPr>
        <a:lstStyle/>
        <a:p>
          <a:pPr marL="171450" lvl="1" indent="-171450" algn="l" defTabSz="711200">
            <a:lnSpc>
              <a:spcPct val="90000"/>
            </a:lnSpc>
            <a:spcBef>
              <a:spcPct val="0"/>
            </a:spcBef>
            <a:spcAft>
              <a:spcPct val="15000"/>
            </a:spcAft>
            <a:buChar char="•"/>
          </a:pPr>
          <a:r>
            <a:rPr lang="cs-CZ" sz="1600" kern="1200" dirty="0">
              <a:solidFill>
                <a:schemeClr val="tx2"/>
              </a:solidFill>
              <a:latin typeface="+mn-lt"/>
              <a:ea typeface="+mn-ea"/>
              <a:cs typeface="+mn-cs"/>
            </a:rPr>
            <a:t>Morálka, mravy, normy  jednotlivce</a:t>
          </a:r>
        </a:p>
      </dsp:txBody>
      <dsp:txXfrm>
        <a:off x="0" y="325705"/>
        <a:ext cx="8784976" cy="680400"/>
      </dsp:txXfrm>
    </dsp:sp>
    <dsp:sp modelId="{12103E54-9DA3-439F-941E-289ABC076AA8}">
      <dsp:nvSpPr>
        <dsp:cNvPr id="0" name=""/>
        <dsp:cNvSpPr/>
      </dsp:nvSpPr>
      <dsp:spPr>
        <a:xfrm>
          <a:off x="439248" y="78391"/>
          <a:ext cx="6149483" cy="472320"/>
        </a:xfrm>
        <a:prstGeom prst="round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32436" tIns="0" rIns="232436" bIns="0" numCol="1" spcCol="1270" anchor="ctr" anchorCtr="0">
          <a:noAutofit/>
        </a:bodyPr>
        <a:lstStyle/>
        <a:p>
          <a:pPr marL="0" lvl="0" indent="0" algn="l" defTabSz="711200">
            <a:lnSpc>
              <a:spcPct val="90000"/>
            </a:lnSpc>
            <a:spcBef>
              <a:spcPct val="0"/>
            </a:spcBef>
            <a:spcAft>
              <a:spcPct val="35000"/>
            </a:spcAft>
            <a:buNone/>
          </a:pPr>
          <a:r>
            <a:rPr lang="cs-CZ" sz="1600" kern="1200" dirty="0"/>
            <a:t>Individuální etika</a:t>
          </a:r>
        </a:p>
      </dsp:txBody>
      <dsp:txXfrm>
        <a:off x="462305" y="101448"/>
        <a:ext cx="6103369" cy="426206"/>
      </dsp:txXfrm>
    </dsp:sp>
    <dsp:sp modelId="{F3D64754-EE4E-41F8-8259-AB32AB6B06BD}">
      <dsp:nvSpPr>
        <dsp:cNvPr id="0" name=""/>
        <dsp:cNvSpPr/>
      </dsp:nvSpPr>
      <dsp:spPr>
        <a:xfrm>
          <a:off x="0" y="1317511"/>
          <a:ext cx="8784976" cy="6804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81812" tIns="333248" rIns="681812" bIns="113792" numCol="1" spcCol="1270" anchor="t" anchorCtr="0">
          <a:noAutofit/>
        </a:bodyPr>
        <a:lstStyle/>
        <a:p>
          <a:pPr marL="171450" lvl="1" indent="-171450" algn="l" defTabSz="711200">
            <a:lnSpc>
              <a:spcPct val="90000"/>
            </a:lnSpc>
            <a:spcBef>
              <a:spcPct val="0"/>
            </a:spcBef>
            <a:spcAft>
              <a:spcPct val="15000"/>
            </a:spcAft>
            <a:buChar char="•"/>
          </a:pPr>
          <a:r>
            <a:rPr lang="cs-CZ" sz="1600" kern="1200" dirty="0">
              <a:solidFill>
                <a:schemeClr val="tx2"/>
              </a:solidFill>
              <a:latin typeface="+mn-lt"/>
              <a:ea typeface="+mn-ea"/>
              <a:cs typeface="+mn-cs"/>
            </a:rPr>
            <a:t>Morálka, mravy, normy  sociální skupiny </a:t>
          </a:r>
          <a:endParaRPr lang="cs-CZ" sz="1600" kern="1200" dirty="0"/>
        </a:p>
      </dsp:txBody>
      <dsp:txXfrm>
        <a:off x="0" y="1317511"/>
        <a:ext cx="8784976" cy="680400"/>
      </dsp:txXfrm>
    </dsp:sp>
    <dsp:sp modelId="{D589A8D7-ACC2-48C8-8B12-311F271D6B19}">
      <dsp:nvSpPr>
        <dsp:cNvPr id="0" name=""/>
        <dsp:cNvSpPr/>
      </dsp:nvSpPr>
      <dsp:spPr>
        <a:xfrm>
          <a:off x="439248" y="1081351"/>
          <a:ext cx="6149483" cy="472320"/>
        </a:xfrm>
        <a:prstGeom prst="round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32436" tIns="0" rIns="232436" bIns="0" numCol="1" spcCol="1270" anchor="ctr" anchorCtr="0">
          <a:noAutofit/>
        </a:bodyPr>
        <a:lstStyle/>
        <a:p>
          <a:pPr marL="0" lvl="0" indent="0" algn="l" defTabSz="711200">
            <a:lnSpc>
              <a:spcPct val="90000"/>
            </a:lnSpc>
            <a:spcBef>
              <a:spcPct val="0"/>
            </a:spcBef>
            <a:spcAft>
              <a:spcPct val="35000"/>
            </a:spcAft>
            <a:buNone/>
          </a:pPr>
          <a:r>
            <a:rPr lang="cs-CZ" sz="1600" kern="1200" dirty="0"/>
            <a:t>Sociální etika</a:t>
          </a:r>
        </a:p>
      </dsp:txBody>
      <dsp:txXfrm>
        <a:off x="462305" y="1104408"/>
        <a:ext cx="6103369" cy="426206"/>
      </dsp:txXfrm>
    </dsp:sp>
    <dsp:sp modelId="{290D57EC-0B74-498D-A486-FDD6CA22A852}">
      <dsp:nvSpPr>
        <dsp:cNvPr id="0" name=""/>
        <dsp:cNvSpPr/>
      </dsp:nvSpPr>
      <dsp:spPr>
        <a:xfrm>
          <a:off x="0" y="2320471"/>
          <a:ext cx="8784976" cy="6804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81812" tIns="333248" rIns="681812" bIns="113792" numCol="1" spcCol="1270" anchor="t" anchorCtr="0">
          <a:noAutofit/>
        </a:bodyPr>
        <a:lstStyle/>
        <a:p>
          <a:pPr marL="171450" lvl="1" indent="-171450" algn="l" defTabSz="711200">
            <a:lnSpc>
              <a:spcPct val="90000"/>
            </a:lnSpc>
            <a:spcBef>
              <a:spcPct val="0"/>
            </a:spcBef>
            <a:spcAft>
              <a:spcPct val="15000"/>
            </a:spcAft>
            <a:buChar char="•"/>
          </a:pPr>
          <a:r>
            <a:rPr lang="cs-CZ" sz="1600" kern="1200" dirty="0">
              <a:solidFill>
                <a:schemeClr val="tx2"/>
              </a:solidFill>
              <a:latin typeface="+mn-lt"/>
              <a:ea typeface="+mn-ea"/>
              <a:cs typeface="+mn-cs"/>
            </a:rPr>
            <a:t>Etika podnikání, etika publikační, lékařská etika, etika výzkumu….</a:t>
          </a:r>
        </a:p>
      </dsp:txBody>
      <dsp:txXfrm>
        <a:off x="0" y="2320471"/>
        <a:ext cx="8784976" cy="680400"/>
      </dsp:txXfrm>
    </dsp:sp>
    <dsp:sp modelId="{639F112F-F9C9-42DC-985D-75B80B0AAC4B}">
      <dsp:nvSpPr>
        <dsp:cNvPr id="0" name=""/>
        <dsp:cNvSpPr/>
      </dsp:nvSpPr>
      <dsp:spPr>
        <a:xfrm>
          <a:off x="439248" y="2084311"/>
          <a:ext cx="6149483" cy="472320"/>
        </a:xfrm>
        <a:prstGeom prst="round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32436" tIns="0" rIns="232436" bIns="0" numCol="1" spcCol="1270" anchor="ctr" anchorCtr="0">
          <a:noAutofit/>
        </a:bodyPr>
        <a:lstStyle/>
        <a:p>
          <a:pPr marL="0" lvl="0" indent="0" algn="l" defTabSz="711200">
            <a:lnSpc>
              <a:spcPct val="90000"/>
            </a:lnSpc>
            <a:spcBef>
              <a:spcPct val="0"/>
            </a:spcBef>
            <a:spcAft>
              <a:spcPct val="35000"/>
            </a:spcAft>
            <a:buNone/>
          </a:pPr>
          <a:r>
            <a:rPr lang="cs-CZ" sz="1600" kern="1200" dirty="0"/>
            <a:t>Profesní etika</a:t>
          </a:r>
        </a:p>
      </dsp:txBody>
      <dsp:txXfrm>
        <a:off x="462305" y="2107368"/>
        <a:ext cx="6103369" cy="426206"/>
      </dsp:txXfrm>
    </dsp:sp>
    <dsp:sp modelId="{6F9B728A-56D4-45C2-8CF6-33EC4C749512}">
      <dsp:nvSpPr>
        <dsp:cNvPr id="0" name=""/>
        <dsp:cNvSpPr/>
      </dsp:nvSpPr>
      <dsp:spPr>
        <a:xfrm>
          <a:off x="0" y="3316011"/>
          <a:ext cx="8784976" cy="6804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81812" tIns="333248" rIns="681812" bIns="113792" numCol="1" spcCol="1270" anchor="t" anchorCtr="0">
          <a:noAutofit/>
        </a:bodyPr>
        <a:lstStyle/>
        <a:p>
          <a:pPr marL="171450" lvl="1" indent="-171450" algn="l" defTabSz="711200">
            <a:lnSpc>
              <a:spcPct val="90000"/>
            </a:lnSpc>
            <a:spcBef>
              <a:spcPct val="0"/>
            </a:spcBef>
            <a:spcAft>
              <a:spcPct val="15000"/>
            </a:spcAft>
            <a:buChar char="•"/>
          </a:pPr>
          <a:r>
            <a:rPr lang="cs-CZ" sz="1600" kern="1200" dirty="0">
              <a:solidFill>
                <a:schemeClr val="tx2"/>
              </a:solidFill>
              <a:latin typeface="+mn-lt"/>
              <a:ea typeface="+mn-ea"/>
              <a:cs typeface="+mn-cs"/>
            </a:rPr>
            <a:t>Řeší teoretické východiska – pozornost na filozofické otázky</a:t>
          </a:r>
        </a:p>
      </dsp:txBody>
      <dsp:txXfrm>
        <a:off x="0" y="3316011"/>
        <a:ext cx="8784976" cy="680400"/>
      </dsp:txXfrm>
    </dsp:sp>
    <dsp:sp modelId="{0F8F8432-D002-4AF6-8881-F1A09B8D3233}">
      <dsp:nvSpPr>
        <dsp:cNvPr id="0" name=""/>
        <dsp:cNvSpPr/>
      </dsp:nvSpPr>
      <dsp:spPr>
        <a:xfrm>
          <a:off x="439248" y="3087272"/>
          <a:ext cx="6149483" cy="472320"/>
        </a:xfrm>
        <a:prstGeom prst="round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32436" tIns="0" rIns="232436" bIns="0" numCol="1" spcCol="1270" anchor="ctr" anchorCtr="0">
          <a:noAutofit/>
        </a:bodyPr>
        <a:lstStyle/>
        <a:p>
          <a:pPr marL="0" lvl="0" indent="0" algn="l" defTabSz="711200">
            <a:lnSpc>
              <a:spcPct val="90000"/>
            </a:lnSpc>
            <a:spcBef>
              <a:spcPct val="0"/>
            </a:spcBef>
            <a:spcAft>
              <a:spcPct val="35000"/>
            </a:spcAft>
            <a:buNone/>
          </a:pPr>
          <a:r>
            <a:rPr lang="cs-CZ" sz="1600" kern="1200" dirty="0"/>
            <a:t>Teoretická rovina</a:t>
          </a:r>
        </a:p>
      </dsp:txBody>
      <dsp:txXfrm>
        <a:off x="462305" y="3110329"/>
        <a:ext cx="6103369" cy="426206"/>
      </dsp:txXfrm>
    </dsp:sp>
    <dsp:sp modelId="{E9520BA0-4FD4-4E69-BE41-830D650C4820}">
      <dsp:nvSpPr>
        <dsp:cNvPr id="0" name=""/>
        <dsp:cNvSpPr/>
      </dsp:nvSpPr>
      <dsp:spPr>
        <a:xfrm>
          <a:off x="0" y="4326392"/>
          <a:ext cx="8784976" cy="6804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81812" tIns="333248" rIns="681812" bIns="113792" numCol="1" spcCol="1270" anchor="t" anchorCtr="0">
          <a:noAutofit/>
        </a:bodyPr>
        <a:lstStyle/>
        <a:p>
          <a:pPr marL="171450" lvl="1" indent="-171450" algn="l" defTabSz="711200">
            <a:lnSpc>
              <a:spcPct val="90000"/>
            </a:lnSpc>
            <a:spcBef>
              <a:spcPct val="0"/>
            </a:spcBef>
            <a:spcAft>
              <a:spcPct val="15000"/>
            </a:spcAft>
            <a:buChar char="•"/>
          </a:pPr>
          <a:r>
            <a:rPr lang="cs-CZ" sz="1600" kern="1200" dirty="0">
              <a:solidFill>
                <a:schemeClr val="tx2"/>
              </a:solidFill>
              <a:latin typeface="+mn-lt"/>
              <a:ea typeface="+mn-ea"/>
              <a:cs typeface="+mn-cs"/>
            </a:rPr>
            <a:t>Zabývá se konkrétní situací</a:t>
          </a:r>
        </a:p>
      </dsp:txBody>
      <dsp:txXfrm>
        <a:off x="0" y="4326392"/>
        <a:ext cx="8784976" cy="680400"/>
      </dsp:txXfrm>
    </dsp:sp>
    <dsp:sp modelId="{085F6FBD-B2DC-407A-B315-1B492A8DF0DF}">
      <dsp:nvSpPr>
        <dsp:cNvPr id="0" name=""/>
        <dsp:cNvSpPr/>
      </dsp:nvSpPr>
      <dsp:spPr>
        <a:xfrm>
          <a:off x="439248" y="4090232"/>
          <a:ext cx="6149483" cy="472320"/>
        </a:xfrm>
        <a:prstGeom prst="round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32436" tIns="0" rIns="232436" bIns="0" numCol="1" spcCol="1270" anchor="ctr" anchorCtr="0">
          <a:noAutofit/>
        </a:bodyPr>
        <a:lstStyle/>
        <a:p>
          <a:pPr marL="0" lvl="0" indent="0" algn="l" defTabSz="711200">
            <a:lnSpc>
              <a:spcPct val="90000"/>
            </a:lnSpc>
            <a:spcBef>
              <a:spcPct val="0"/>
            </a:spcBef>
            <a:spcAft>
              <a:spcPct val="35000"/>
            </a:spcAft>
            <a:buNone/>
          </a:pPr>
          <a:r>
            <a:rPr lang="cs-CZ" sz="1600" kern="1200" dirty="0"/>
            <a:t>Praktická rovina</a:t>
          </a:r>
        </a:p>
      </dsp:txBody>
      <dsp:txXfrm>
        <a:off x="462305" y="4113289"/>
        <a:ext cx="6103369"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6B446-9FC8-43FE-93CB-C9196D9E4FE2}">
      <dsp:nvSpPr>
        <dsp:cNvPr id="0" name=""/>
        <dsp:cNvSpPr/>
      </dsp:nvSpPr>
      <dsp:spPr>
        <a:xfrm>
          <a:off x="-5454792" y="-835220"/>
          <a:ext cx="6494976" cy="6494976"/>
        </a:xfrm>
        <a:prstGeom prst="blockArc">
          <a:avLst>
            <a:gd name="adj1" fmla="val 18900000"/>
            <a:gd name="adj2" fmla="val 2700000"/>
            <a:gd name="adj3" fmla="val 333"/>
          </a:avLst>
        </a:prstGeom>
        <a:noFill/>
        <a:ln w="15875"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A4A0E56-7207-4442-9847-6EBB66DE247D}">
      <dsp:nvSpPr>
        <dsp:cNvPr id="0" name=""/>
        <dsp:cNvSpPr/>
      </dsp:nvSpPr>
      <dsp:spPr>
        <a:xfrm>
          <a:off x="544552" y="370910"/>
          <a:ext cx="8352735" cy="742206"/>
        </a:xfrm>
        <a:prstGeom prst="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89127" tIns="96520" rIns="96520" bIns="96520" numCol="1" spcCol="1270" anchor="ctr" anchorCtr="0">
          <a:noAutofit/>
        </a:bodyPr>
        <a:lstStyle/>
        <a:p>
          <a:pPr marL="0" lvl="0" indent="0" algn="l" defTabSz="1689100">
            <a:lnSpc>
              <a:spcPct val="90000"/>
            </a:lnSpc>
            <a:spcBef>
              <a:spcPct val="0"/>
            </a:spcBef>
            <a:spcAft>
              <a:spcPct val="35000"/>
            </a:spcAft>
            <a:buNone/>
          </a:pPr>
          <a:r>
            <a:rPr lang="cs-CZ" sz="3800" kern="1200" dirty="0"/>
            <a:t>Princip poctivosti</a:t>
          </a:r>
        </a:p>
      </dsp:txBody>
      <dsp:txXfrm>
        <a:off x="544552" y="370910"/>
        <a:ext cx="8352735" cy="742206"/>
      </dsp:txXfrm>
    </dsp:sp>
    <dsp:sp modelId="{AFEE1AF4-4F77-4495-88E1-2F5413D6CF3D}">
      <dsp:nvSpPr>
        <dsp:cNvPr id="0" name=""/>
        <dsp:cNvSpPr/>
      </dsp:nvSpPr>
      <dsp:spPr>
        <a:xfrm>
          <a:off x="80673" y="278134"/>
          <a:ext cx="927758" cy="927758"/>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E3F6B34A-1CF3-400D-B637-4C356FBF3C5E}">
      <dsp:nvSpPr>
        <dsp:cNvPr id="0" name=""/>
        <dsp:cNvSpPr/>
      </dsp:nvSpPr>
      <dsp:spPr>
        <a:xfrm>
          <a:off x="970076" y="1484413"/>
          <a:ext cx="7927211" cy="742206"/>
        </a:xfrm>
        <a:prstGeom prst="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89127" tIns="96520" rIns="96520" bIns="96520" numCol="1" spcCol="1270" anchor="ctr" anchorCtr="0">
          <a:noAutofit/>
        </a:bodyPr>
        <a:lstStyle/>
        <a:p>
          <a:pPr marL="0" lvl="0" indent="0" algn="l" defTabSz="1689100">
            <a:lnSpc>
              <a:spcPct val="90000"/>
            </a:lnSpc>
            <a:spcBef>
              <a:spcPct val="0"/>
            </a:spcBef>
            <a:spcAft>
              <a:spcPct val="35000"/>
            </a:spcAft>
            <a:buNone/>
          </a:pPr>
          <a:r>
            <a:rPr lang="cs-CZ" sz="3800" kern="1200" dirty="0"/>
            <a:t>Princip zodpovědnosti</a:t>
          </a:r>
        </a:p>
      </dsp:txBody>
      <dsp:txXfrm>
        <a:off x="970076" y="1484413"/>
        <a:ext cx="7927211" cy="742206"/>
      </dsp:txXfrm>
    </dsp:sp>
    <dsp:sp modelId="{587F9424-59A6-422F-BEE5-FB684FEE32E6}">
      <dsp:nvSpPr>
        <dsp:cNvPr id="0" name=""/>
        <dsp:cNvSpPr/>
      </dsp:nvSpPr>
      <dsp:spPr>
        <a:xfrm>
          <a:off x="506197" y="1391637"/>
          <a:ext cx="927758" cy="927758"/>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23A5CE18-CB80-46BE-9C01-DC06AA55981C}">
      <dsp:nvSpPr>
        <dsp:cNvPr id="0" name=""/>
        <dsp:cNvSpPr/>
      </dsp:nvSpPr>
      <dsp:spPr>
        <a:xfrm>
          <a:off x="970076" y="2597916"/>
          <a:ext cx="7927211" cy="742206"/>
        </a:xfrm>
        <a:prstGeom prst="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89127" tIns="96520" rIns="96520" bIns="96520" numCol="1" spcCol="1270" anchor="ctr" anchorCtr="0">
          <a:noAutofit/>
        </a:bodyPr>
        <a:lstStyle/>
        <a:p>
          <a:pPr marL="0" lvl="0" indent="0" algn="l" defTabSz="1689100">
            <a:lnSpc>
              <a:spcPct val="90000"/>
            </a:lnSpc>
            <a:spcBef>
              <a:spcPct val="0"/>
            </a:spcBef>
            <a:spcAft>
              <a:spcPct val="35000"/>
            </a:spcAft>
            <a:buNone/>
          </a:pPr>
          <a:r>
            <a:rPr lang="cs-CZ" sz="3800" kern="1200" dirty="0"/>
            <a:t>Princip důvěryhodnosti</a:t>
          </a:r>
        </a:p>
      </dsp:txBody>
      <dsp:txXfrm>
        <a:off x="970076" y="2597916"/>
        <a:ext cx="7927211" cy="742206"/>
      </dsp:txXfrm>
    </dsp:sp>
    <dsp:sp modelId="{23E9C1F1-A9B9-4730-9456-471F313F7B6D}">
      <dsp:nvSpPr>
        <dsp:cNvPr id="0" name=""/>
        <dsp:cNvSpPr/>
      </dsp:nvSpPr>
      <dsp:spPr>
        <a:xfrm>
          <a:off x="506197" y="2505140"/>
          <a:ext cx="927758" cy="927758"/>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7F5ECD46-EBB3-4315-A0C3-FDAF3F90F7BB}">
      <dsp:nvSpPr>
        <dsp:cNvPr id="0" name=""/>
        <dsp:cNvSpPr/>
      </dsp:nvSpPr>
      <dsp:spPr>
        <a:xfrm>
          <a:off x="544552" y="3711419"/>
          <a:ext cx="8352735" cy="742206"/>
        </a:xfrm>
        <a:prstGeom prst="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89127" tIns="96520" rIns="96520" bIns="96520" numCol="1" spcCol="1270" anchor="ctr" anchorCtr="0">
          <a:noAutofit/>
        </a:bodyPr>
        <a:lstStyle/>
        <a:p>
          <a:pPr marL="0" lvl="0" indent="0" algn="l" defTabSz="1689100">
            <a:lnSpc>
              <a:spcPct val="90000"/>
            </a:lnSpc>
            <a:spcBef>
              <a:spcPct val="0"/>
            </a:spcBef>
            <a:spcAft>
              <a:spcPct val="35000"/>
            </a:spcAft>
            <a:buNone/>
          </a:pPr>
          <a:r>
            <a:rPr lang="cs-CZ" sz="3800" kern="1200" dirty="0"/>
            <a:t>Princip pravdivosti</a:t>
          </a:r>
        </a:p>
      </dsp:txBody>
      <dsp:txXfrm>
        <a:off x="544552" y="3711419"/>
        <a:ext cx="8352735" cy="742206"/>
      </dsp:txXfrm>
    </dsp:sp>
    <dsp:sp modelId="{E450C655-7986-4304-AC89-61419A97A16A}">
      <dsp:nvSpPr>
        <dsp:cNvPr id="0" name=""/>
        <dsp:cNvSpPr/>
      </dsp:nvSpPr>
      <dsp:spPr>
        <a:xfrm>
          <a:off x="80673" y="3618643"/>
          <a:ext cx="927758" cy="927758"/>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1D05A9-683B-4EB1-B7DE-ED04F583B107}">
      <dsp:nvSpPr>
        <dsp:cNvPr id="0" name=""/>
        <dsp:cNvSpPr/>
      </dsp:nvSpPr>
      <dsp:spPr>
        <a:xfrm rot="5400000">
          <a:off x="4518416" y="-1335398"/>
          <a:ext cx="2029356" cy="5207618"/>
        </a:xfrm>
        <a:prstGeom prst="round2SameRect">
          <a:avLst/>
        </a:prstGeom>
        <a:solidFill>
          <a:srgbClr val="FF0000">
            <a:alpha val="90000"/>
          </a:srgbClr>
        </a:solidFill>
        <a:ln w="9525" cap="flat" cmpd="sng" algn="ctr">
          <a:solidFill>
            <a:schemeClr val="accent1">
              <a:alpha val="90000"/>
              <a:tint val="40000"/>
              <a:hueOff val="0"/>
              <a:satOff val="0"/>
              <a:lumOff val="0"/>
              <a:alphaOff val="0"/>
            </a:schemeClr>
          </a:solidFill>
          <a:prstDash val="solid"/>
        </a:ln>
        <a:effectLst>
          <a:outerShdw blurRad="50800" dist="25400" dir="5400000" rotWithShape="0">
            <a:srgbClr val="000000">
              <a:alpha val="38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9540" tIns="64770" rIns="129540" bIns="64770" numCol="1" spcCol="1270" anchor="ctr" anchorCtr="0">
          <a:noAutofit/>
        </a:bodyPr>
        <a:lstStyle/>
        <a:p>
          <a:pPr marL="285750" lvl="1" indent="-285750" algn="l" defTabSz="1511300">
            <a:lnSpc>
              <a:spcPct val="90000"/>
            </a:lnSpc>
            <a:spcBef>
              <a:spcPct val="0"/>
            </a:spcBef>
            <a:spcAft>
              <a:spcPct val="15000"/>
            </a:spcAft>
            <a:buChar char="•"/>
          </a:pPr>
          <a:r>
            <a:rPr lang="cs-CZ" sz="3400" kern="1200" dirty="0"/>
            <a:t>Manipulovat s výsledky</a:t>
          </a:r>
        </a:p>
        <a:p>
          <a:pPr marL="285750" lvl="1" indent="-285750" algn="l" defTabSz="1511300">
            <a:lnSpc>
              <a:spcPct val="90000"/>
            </a:lnSpc>
            <a:spcBef>
              <a:spcPct val="0"/>
            </a:spcBef>
            <a:spcAft>
              <a:spcPct val="15000"/>
            </a:spcAft>
            <a:buChar char="•"/>
          </a:pPr>
          <a:r>
            <a:rPr lang="cs-CZ" sz="3400" kern="1200" dirty="0"/>
            <a:t>Zamlčet výsledky</a:t>
          </a:r>
        </a:p>
      </dsp:txBody>
      <dsp:txXfrm rot="-5400000">
        <a:off x="2929286" y="352797"/>
        <a:ext cx="5108553" cy="1831226"/>
      </dsp:txXfrm>
    </dsp:sp>
    <dsp:sp modelId="{D42BA9D1-817D-4A9E-8BB7-CE0398044720}">
      <dsp:nvSpPr>
        <dsp:cNvPr id="0" name=""/>
        <dsp:cNvSpPr/>
      </dsp:nvSpPr>
      <dsp:spPr>
        <a:xfrm>
          <a:off x="0" y="26774"/>
          <a:ext cx="2929285" cy="2536695"/>
        </a:xfrm>
        <a:prstGeom prst="roundRect">
          <a:avLst/>
        </a:prstGeom>
        <a:solidFill>
          <a:srgbClr val="FF0000"/>
        </a:solidFill>
        <a:ln>
          <a:noFill/>
        </a:ln>
        <a:effectLst>
          <a:outerShdw blurRad="508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3840" tIns="121920" rIns="243840" bIns="121920" numCol="1" spcCol="1270" anchor="ctr" anchorCtr="0">
          <a:noAutofit/>
        </a:bodyPr>
        <a:lstStyle/>
        <a:p>
          <a:pPr marL="0" lvl="0" indent="0" algn="ctr" defTabSz="2844800">
            <a:lnSpc>
              <a:spcPct val="90000"/>
            </a:lnSpc>
            <a:spcBef>
              <a:spcPct val="0"/>
            </a:spcBef>
            <a:spcAft>
              <a:spcPct val="35000"/>
            </a:spcAft>
            <a:buNone/>
          </a:pPr>
          <a:r>
            <a:rPr lang="cs-CZ" sz="6400" kern="1200" dirty="0"/>
            <a:t>Nesmí</a:t>
          </a:r>
        </a:p>
      </dsp:txBody>
      <dsp:txXfrm>
        <a:off x="123831" y="150605"/>
        <a:ext cx="2681623" cy="2289033"/>
      </dsp:txXfrm>
    </dsp:sp>
    <dsp:sp modelId="{355D301E-71D0-4D91-B091-5069BCBE278A}">
      <dsp:nvSpPr>
        <dsp:cNvPr id="0" name=""/>
        <dsp:cNvSpPr/>
      </dsp:nvSpPr>
      <dsp:spPr>
        <a:xfrm rot="5400000">
          <a:off x="4518416" y="1328131"/>
          <a:ext cx="2029356" cy="5207618"/>
        </a:xfrm>
        <a:prstGeom prst="round2SameRect">
          <a:avLst/>
        </a:prstGeom>
        <a:solidFill>
          <a:srgbClr val="92D050">
            <a:alpha val="90000"/>
          </a:srgbClr>
        </a:solidFill>
        <a:ln w="9525" cap="flat" cmpd="sng" algn="ctr">
          <a:solidFill>
            <a:schemeClr val="accent1">
              <a:alpha val="90000"/>
              <a:tint val="40000"/>
              <a:hueOff val="0"/>
              <a:satOff val="0"/>
              <a:lumOff val="0"/>
              <a:alphaOff val="0"/>
            </a:schemeClr>
          </a:solidFill>
          <a:prstDash val="solid"/>
        </a:ln>
        <a:effectLst>
          <a:outerShdw blurRad="50800" dist="25400" dir="5400000" rotWithShape="0">
            <a:srgbClr val="000000">
              <a:alpha val="38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9540" tIns="64770" rIns="129540" bIns="64770" numCol="1" spcCol="1270" anchor="ctr" anchorCtr="0">
          <a:noAutofit/>
        </a:bodyPr>
        <a:lstStyle/>
        <a:p>
          <a:pPr marL="285750" lvl="1" indent="-285750" algn="l" defTabSz="1511300">
            <a:lnSpc>
              <a:spcPct val="90000"/>
            </a:lnSpc>
            <a:spcBef>
              <a:spcPct val="0"/>
            </a:spcBef>
            <a:spcAft>
              <a:spcPct val="15000"/>
            </a:spcAft>
            <a:buChar char="•"/>
          </a:pPr>
          <a:r>
            <a:rPr lang="cs-CZ" sz="3400" kern="1200" dirty="0"/>
            <a:t>Zpracovat všechny údaje</a:t>
          </a:r>
        </a:p>
        <a:p>
          <a:pPr marL="285750" lvl="1" indent="-285750" algn="l" defTabSz="1511300">
            <a:lnSpc>
              <a:spcPct val="90000"/>
            </a:lnSpc>
            <a:spcBef>
              <a:spcPct val="0"/>
            </a:spcBef>
            <a:spcAft>
              <a:spcPct val="15000"/>
            </a:spcAft>
            <a:buChar char="•"/>
          </a:pPr>
          <a:r>
            <a:rPr lang="cs-CZ" sz="3400" kern="1200" dirty="0"/>
            <a:t>Citovat relevantní zdroje</a:t>
          </a:r>
        </a:p>
      </dsp:txBody>
      <dsp:txXfrm rot="-5400000">
        <a:off x="2929286" y="3016327"/>
        <a:ext cx="5108553" cy="1831226"/>
      </dsp:txXfrm>
    </dsp:sp>
    <dsp:sp modelId="{F31510C4-90C5-43BB-AC0C-6BA6AB1854EA}">
      <dsp:nvSpPr>
        <dsp:cNvPr id="0" name=""/>
        <dsp:cNvSpPr/>
      </dsp:nvSpPr>
      <dsp:spPr>
        <a:xfrm>
          <a:off x="0" y="2663593"/>
          <a:ext cx="2929285" cy="2536695"/>
        </a:xfrm>
        <a:prstGeom prst="roundRect">
          <a:avLst/>
        </a:prstGeom>
        <a:solidFill>
          <a:srgbClr val="92D050"/>
        </a:solidFill>
        <a:ln>
          <a:noFill/>
        </a:ln>
        <a:effectLst>
          <a:outerShdw blurRad="508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3840" tIns="121920" rIns="243840" bIns="121920" numCol="1" spcCol="1270" anchor="ctr" anchorCtr="0">
          <a:noAutofit/>
        </a:bodyPr>
        <a:lstStyle/>
        <a:p>
          <a:pPr marL="0" lvl="0" indent="0" algn="ctr" defTabSz="2844800">
            <a:lnSpc>
              <a:spcPct val="90000"/>
            </a:lnSpc>
            <a:spcBef>
              <a:spcPct val="0"/>
            </a:spcBef>
            <a:spcAft>
              <a:spcPct val="35000"/>
            </a:spcAft>
            <a:buNone/>
          </a:pPr>
          <a:r>
            <a:rPr lang="cs-CZ" sz="6400" kern="1200" dirty="0"/>
            <a:t>Musí</a:t>
          </a:r>
        </a:p>
      </dsp:txBody>
      <dsp:txXfrm>
        <a:off x="123831" y="2787424"/>
        <a:ext cx="2681623" cy="2289033"/>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9565" cy="493948"/>
          </a:xfrm>
          <a:prstGeom prst="rect">
            <a:avLst/>
          </a:prstGeom>
        </p:spPr>
        <p:txBody>
          <a:bodyPr vert="horz" lIns="90772" tIns="45386" rIns="90772" bIns="45386" rtlCol="0"/>
          <a:lstStyle>
            <a:lvl1pPr algn="l">
              <a:defRPr sz="1200"/>
            </a:lvl1pPr>
          </a:lstStyle>
          <a:p>
            <a:endParaRPr lang="cs-CZ"/>
          </a:p>
        </p:txBody>
      </p:sp>
      <p:sp>
        <p:nvSpPr>
          <p:cNvPr id="3" name="Zástupný symbol pro datum 2"/>
          <p:cNvSpPr>
            <a:spLocks noGrp="1"/>
          </p:cNvSpPr>
          <p:nvPr>
            <p:ph type="dt" sz="quarter" idx="1"/>
          </p:nvPr>
        </p:nvSpPr>
        <p:spPr>
          <a:xfrm>
            <a:off x="3814626" y="0"/>
            <a:ext cx="2919565" cy="493948"/>
          </a:xfrm>
          <a:prstGeom prst="rect">
            <a:avLst/>
          </a:prstGeom>
        </p:spPr>
        <p:txBody>
          <a:bodyPr vert="horz" lIns="90772" tIns="45386" rIns="90772" bIns="45386" rtlCol="0"/>
          <a:lstStyle>
            <a:lvl1pPr algn="r">
              <a:defRPr sz="1200"/>
            </a:lvl1pPr>
          </a:lstStyle>
          <a:p>
            <a:fld id="{8A14A9B4-6D9C-429F-A0E9-B054621BD4FB}" type="datetimeFigureOut">
              <a:rPr lang="cs-CZ" smtClean="0"/>
              <a:t>23.11.2020</a:t>
            </a:fld>
            <a:endParaRPr lang="cs-CZ"/>
          </a:p>
        </p:txBody>
      </p:sp>
      <p:sp>
        <p:nvSpPr>
          <p:cNvPr id="4" name="Zástupný symbol pro zápatí 3"/>
          <p:cNvSpPr>
            <a:spLocks noGrp="1"/>
          </p:cNvSpPr>
          <p:nvPr>
            <p:ph type="ftr" sz="quarter" idx="2"/>
          </p:nvPr>
        </p:nvSpPr>
        <p:spPr>
          <a:xfrm>
            <a:off x="0" y="9373962"/>
            <a:ext cx="2919565" cy="493948"/>
          </a:xfrm>
          <a:prstGeom prst="rect">
            <a:avLst/>
          </a:prstGeom>
        </p:spPr>
        <p:txBody>
          <a:bodyPr vert="horz" lIns="90772" tIns="45386" rIns="90772" bIns="45386"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4626" y="9373962"/>
            <a:ext cx="2919565" cy="493948"/>
          </a:xfrm>
          <a:prstGeom prst="rect">
            <a:avLst/>
          </a:prstGeom>
        </p:spPr>
        <p:txBody>
          <a:bodyPr vert="horz" lIns="90772" tIns="45386" rIns="90772" bIns="45386" rtlCol="0" anchor="b"/>
          <a:lstStyle>
            <a:lvl1pPr algn="r">
              <a:defRPr sz="1200"/>
            </a:lvl1pPr>
          </a:lstStyle>
          <a:p>
            <a:fld id="{18059153-CF03-469F-A08B-909FE209FECC}" type="slidenum">
              <a:rPr lang="cs-CZ" smtClean="0"/>
              <a:t>‹#›</a:t>
            </a:fld>
            <a:endParaRPr lang="cs-CZ"/>
          </a:p>
        </p:txBody>
      </p:sp>
    </p:spTree>
    <p:extLst>
      <p:ext uri="{BB962C8B-B14F-4D97-AF65-F5344CB8AC3E}">
        <p14:creationId xmlns:p14="http://schemas.microsoft.com/office/powerpoint/2010/main" val="3118624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18830" cy="495188"/>
          </a:xfrm>
          <a:prstGeom prst="rect">
            <a:avLst/>
          </a:prstGeom>
        </p:spPr>
        <p:txBody>
          <a:bodyPr vert="horz" lIns="90772" tIns="45386" rIns="90772" bIns="45386" rtlCol="0"/>
          <a:lstStyle>
            <a:lvl1pPr algn="l">
              <a:defRPr sz="1200"/>
            </a:lvl1pPr>
          </a:lstStyle>
          <a:p>
            <a:endParaRPr lang="cs-CZ"/>
          </a:p>
        </p:txBody>
      </p:sp>
      <p:sp>
        <p:nvSpPr>
          <p:cNvPr id="3" name="Zástupný symbol pro datum 2"/>
          <p:cNvSpPr>
            <a:spLocks noGrp="1"/>
          </p:cNvSpPr>
          <p:nvPr>
            <p:ph type="dt" idx="1"/>
          </p:nvPr>
        </p:nvSpPr>
        <p:spPr>
          <a:xfrm>
            <a:off x="3815375" y="0"/>
            <a:ext cx="2918830" cy="495188"/>
          </a:xfrm>
          <a:prstGeom prst="rect">
            <a:avLst/>
          </a:prstGeom>
        </p:spPr>
        <p:txBody>
          <a:bodyPr vert="horz" lIns="90772" tIns="45386" rIns="90772" bIns="45386" rtlCol="0"/>
          <a:lstStyle>
            <a:lvl1pPr algn="r">
              <a:defRPr sz="1200"/>
            </a:lvl1pPr>
          </a:lstStyle>
          <a:p>
            <a:fld id="{DFF8ED95-75D4-456D-95AB-2A9152B4D933}" type="datetimeFigureOut">
              <a:rPr lang="cs-CZ" smtClean="0"/>
              <a:t>23.11.2020</a:t>
            </a:fld>
            <a:endParaRPr lang="cs-CZ"/>
          </a:p>
        </p:txBody>
      </p:sp>
      <p:sp>
        <p:nvSpPr>
          <p:cNvPr id="4" name="Zástupný symbol pro obrázek snímku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772" tIns="45386" rIns="90772" bIns="45386" rtlCol="0" anchor="ctr"/>
          <a:lstStyle/>
          <a:p>
            <a:endParaRPr lang="cs-CZ"/>
          </a:p>
        </p:txBody>
      </p:sp>
      <p:sp>
        <p:nvSpPr>
          <p:cNvPr id="5" name="Zástupný symbol pro poznámky 4"/>
          <p:cNvSpPr>
            <a:spLocks noGrp="1"/>
          </p:cNvSpPr>
          <p:nvPr>
            <p:ph type="body" sz="quarter" idx="3"/>
          </p:nvPr>
        </p:nvSpPr>
        <p:spPr>
          <a:xfrm>
            <a:off x="673577" y="4749691"/>
            <a:ext cx="5388610" cy="3886111"/>
          </a:xfrm>
          <a:prstGeom prst="rect">
            <a:avLst/>
          </a:prstGeom>
        </p:spPr>
        <p:txBody>
          <a:bodyPr vert="horz" lIns="90772" tIns="45386" rIns="90772" bIns="45386"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374301"/>
            <a:ext cx="2918830" cy="495187"/>
          </a:xfrm>
          <a:prstGeom prst="rect">
            <a:avLst/>
          </a:prstGeom>
        </p:spPr>
        <p:txBody>
          <a:bodyPr vert="horz" lIns="90772" tIns="45386" rIns="90772" bIns="45386"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15375" y="9374301"/>
            <a:ext cx="2918830" cy="495187"/>
          </a:xfrm>
          <a:prstGeom prst="rect">
            <a:avLst/>
          </a:prstGeom>
        </p:spPr>
        <p:txBody>
          <a:bodyPr vert="horz" lIns="90772" tIns="45386" rIns="90772" bIns="45386" rtlCol="0" anchor="b"/>
          <a:lstStyle>
            <a:lvl1pPr algn="r">
              <a:defRPr sz="1200"/>
            </a:lvl1pPr>
          </a:lstStyle>
          <a:p>
            <a:fld id="{7D4B3A8C-8FFE-4161-864C-B393B522E228}" type="slidenum">
              <a:rPr lang="cs-CZ" smtClean="0"/>
              <a:t>‹#›</a:t>
            </a:fld>
            <a:endParaRPr lang="cs-CZ"/>
          </a:p>
        </p:txBody>
      </p:sp>
    </p:spTree>
    <p:extLst>
      <p:ext uri="{BB962C8B-B14F-4D97-AF65-F5344CB8AC3E}">
        <p14:creationId xmlns:p14="http://schemas.microsoft.com/office/powerpoint/2010/main" val="1092858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lnSpcReduction="10000"/>
          </a:bodyPr>
          <a:lstStyle/>
          <a:p>
            <a:r>
              <a:rPr lang="pl-PL" dirty="0"/>
              <a:t>Vědci jsou v ní pojímáni jako podnikatelé </a:t>
            </a:r>
            <a:r>
              <a:rPr lang="cs-CZ" dirty="0"/>
              <a:t>a zaměstnanci, kteří jsou hodnoceni především za schopnost vykázat své</a:t>
            </a:r>
          </a:p>
          <a:p>
            <a:r>
              <a:rPr lang="cs-CZ" dirty="0"/>
              <a:t>výsledky (podrobněji viz </a:t>
            </a:r>
            <a:r>
              <a:rPr lang="cs-CZ" dirty="0" err="1"/>
              <a:t>Stöckelová</a:t>
            </a:r>
            <a:r>
              <a:rPr lang="cs-CZ" dirty="0"/>
              <a:t>, 2009). Stanovené indikátory hodnocení (v daném případě definované typy publikačních výstupů) se tak pro mnohé</a:t>
            </a:r>
          </a:p>
          <a:p>
            <a:r>
              <a:rPr lang="cs-CZ" dirty="0"/>
              <a:t>vědce stávají samotným cílem jejich práce, neboť věda pro mnohé z nich představuje hlavní zdroj obživy. Janoušek (2013, s. 110) v této souvislosti</a:t>
            </a:r>
          </a:p>
          <a:p>
            <a:r>
              <a:rPr lang="cs-CZ" dirty="0"/>
              <a:t>upozorňuje, že vědci se tak proměňují ve „falešné hráče“ hrající „</a:t>
            </a:r>
            <a:r>
              <a:rPr lang="cs-CZ" dirty="0" err="1"/>
              <a:t>kafemlejnkové</a:t>
            </a:r>
            <a:r>
              <a:rPr lang="cs-CZ" dirty="0"/>
              <a:t> hry“, kdy jsou například sborníky vykazovány jako monografie, mnohá</a:t>
            </a:r>
          </a:p>
          <a:p>
            <a:r>
              <a:rPr lang="cs-CZ" dirty="0"/>
              <a:t>vědecká pracoviště zakládají vlastní recenzované časopisy apod. Výzkumníci řeší dilema, kdy na jednu stranu musí vykázat jisté množství publikací, ale na</a:t>
            </a:r>
          </a:p>
          <a:p>
            <a:r>
              <a:rPr lang="cs-CZ" dirty="0"/>
              <a:t>druhou stranu musí prokázat také dostatek úsilí, trpělivosti, vytrvalosti, bez nichž není možné dospět ke kvalitnímu a relevantnímu vědeckému poznání.</a:t>
            </a:r>
          </a:p>
          <a:p>
            <a:r>
              <a:rPr lang="cs-CZ" dirty="0"/>
              <a:t>Pokud se výzkumníci výrazně orientují na první hledisko, publikují příliš často i banální výsledky, čímž přicházejí o akademickou reputaci a prestiž.</a:t>
            </a:r>
          </a:p>
          <a:p>
            <a:r>
              <a:rPr lang="cs-CZ" dirty="0"/>
              <a:t>Pokud se zaměří na druhé hledisko, vystavují se nebezpečí, že brzy nebudou </a:t>
            </a:r>
            <a:r>
              <a:rPr lang="pl-PL" dirty="0"/>
              <a:t>mít podmínky pro to „dělat“ dobrou vědu. Jinými slovy to, co na jedné</a:t>
            </a:r>
          </a:p>
          <a:p>
            <a:r>
              <a:rPr lang="cs-CZ" dirty="0"/>
              <a:t>straně bývá systémem financování oceňováno, může na druhé straně jedince uvnitř vědecké komunity poškozovat. Mohlo by se zdát, že navzájem protichůdná</a:t>
            </a:r>
          </a:p>
          <a:p>
            <a:r>
              <a:rPr lang="cs-CZ" dirty="0"/>
              <a:t>ekonomická a mravní kritéria hodnocení vědecké práce udrží vědeckou činnost v rovnováze. Tento předpoklad je ale dle našeho názoru naivní</a:t>
            </a:r>
          </a:p>
          <a:p>
            <a:r>
              <a:rPr lang="cs-CZ" dirty="0"/>
              <a:t>a idealistický. Dodržování etických pravidel je v takto nastaveném prostředí pouze implicitním, doprovodným a zpravidla nikým nekontrolovaným předpokladem.</a:t>
            </a:r>
          </a:p>
          <a:p>
            <a:r>
              <a:rPr lang="cs-CZ" dirty="0"/>
              <a:t>To patrně souvisí s tím, že práce vědce jakožto profesní činnost je vykonávána analogicky k jakékoli poctivě či méně poctivě prováděné práci</a:t>
            </a:r>
          </a:p>
          <a:p>
            <a:r>
              <a:rPr lang="pt-BR" dirty="0"/>
              <a:t>(srov. Dozenová, 2010, s. 363).</a:t>
            </a:r>
            <a:r>
              <a:rPr lang="cs-CZ" dirty="0"/>
              <a:t> </a:t>
            </a:r>
          </a:p>
        </p:txBody>
      </p:sp>
      <p:sp>
        <p:nvSpPr>
          <p:cNvPr id="4" name="Zástupný symbol pro číslo snímku 3"/>
          <p:cNvSpPr>
            <a:spLocks noGrp="1"/>
          </p:cNvSpPr>
          <p:nvPr>
            <p:ph type="sldNum" sz="quarter" idx="10"/>
          </p:nvPr>
        </p:nvSpPr>
        <p:spPr/>
        <p:txBody>
          <a:bodyPr/>
          <a:lstStyle/>
          <a:p>
            <a:fld id="{7D030860-41C7-433C-8110-07C40C0285C7}" type="slidenum">
              <a:rPr lang="cs-CZ" smtClean="0"/>
              <a:pPr/>
              <a:t>35</a:t>
            </a:fld>
            <a:endParaRPr lang="cs-CZ"/>
          </a:p>
        </p:txBody>
      </p:sp>
    </p:spTree>
    <p:extLst>
      <p:ext uri="{BB962C8B-B14F-4D97-AF65-F5344CB8AC3E}">
        <p14:creationId xmlns:p14="http://schemas.microsoft.com/office/powerpoint/2010/main" val="1615562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D030860-41C7-433C-8110-07C40C0285C7}" type="slidenum">
              <a:rPr lang="cs-CZ" smtClean="0"/>
              <a:pPr/>
              <a:t>36</a:t>
            </a:fld>
            <a:endParaRPr lang="cs-CZ"/>
          </a:p>
        </p:txBody>
      </p:sp>
    </p:spTree>
    <p:extLst>
      <p:ext uri="{BB962C8B-B14F-4D97-AF65-F5344CB8AC3E}">
        <p14:creationId xmlns:p14="http://schemas.microsoft.com/office/powerpoint/2010/main" val="583207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Recenzní řízení v časopisech obecně + časopisy s náročným recenzním řízením.</a:t>
            </a:r>
          </a:p>
        </p:txBody>
      </p:sp>
      <p:sp>
        <p:nvSpPr>
          <p:cNvPr id="4" name="Zástupný symbol pro číslo snímku 3"/>
          <p:cNvSpPr>
            <a:spLocks noGrp="1"/>
          </p:cNvSpPr>
          <p:nvPr>
            <p:ph type="sldNum" sz="quarter" idx="10"/>
          </p:nvPr>
        </p:nvSpPr>
        <p:spPr/>
        <p:txBody>
          <a:bodyPr/>
          <a:lstStyle/>
          <a:p>
            <a:fld id="{7D030860-41C7-433C-8110-07C40C0285C7}" type="slidenum">
              <a:rPr lang="cs-CZ" smtClean="0"/>
              <a:pPr/>
              <a:t>38</a:t>
            </a:fld>
            <a:endParaRPr lang="cs-CZ"/>
          </a:p>
        </p:txBody>
      </p:sp>
    </p:spTree>
    <p:extLst>
      <p:ext uri="{BB962C8B-B14F-4D97-AF65-F5344CB8AC3E}">
        <p14:creationId xmlns:p14="http://schemas.microsoft.com/office/powerpoint/2010/main" val="935733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Spousta (2011, s. 68) v této souvislosti upozorňuje, že netvůrčí kompilace nejsou pro vědecké</a:t>
            </a:r>
          </a:p>
          <a:p>
            <a:r>
              <a:rPr lang="cs-CZ" dirty="0"/>
              <a:t>poznání přínosné, neboť autor nahrazuje vlastní tvůrčí impotenci kompletací výsledků práce jiných autorů. Mechanický kompilát (např. výpisků z četby)</a:t>
            </a:r>
          </a:p>
          <a:p>
            <a:r>
              <a:rPr lang="cs-CZ" dirty="0"/>
              <a:t>pouze referuje o tom, co o problému vypovídají jiní, tvůrčí podíl autorů je</a:t>
            </a:r>
          </a:p>
          <a:p>
            <a:r>
              <a:rPr lang="cs-CZ" dirty="0"/>
              <a:t>minimální nebo žádný. Kvalitní, a tudíž přípustná kompilace je dle Šanderové</a:t>
            </a:r>
          </a:p>
          <a:p>
            <a:r>
              <a:rPr lang="cs-CZ" dirty="0"/>
              <a:t>(2007, s. 67) „… promyšlenou syntézou různých názorů na určitý problém (či</a:t>
            </a:r>
          </a:p>
          <a:p>
            <a:r>
              <a:rPr lang="cs-CZ" dirty="0"/>
              <a:t>jeho pojetí). Musí se však opírat o systematické uspořádání, které v žádném</a:t>
            </a:r>
          </a:p>
          <a:p>
            <a:r>
              <a:rPr lang="cs-CZ" dirty="0"/>
              <a:t>případě nemůže být výsledkem netvůrčí činnosti.“ Citovaná autorka dodává,</a:t>
            </a:r>
          </a:p>
          <a:p>
            <a:r>
              <a:rPr lang="cs-CZ" dirty="0"/>
              <a:t>že „kvalitní kompilaci lze přirovnat k jakési koláži, kdy z výsledků práce druhých</a:t>
            </a:r>
          </a:p>
          <a:p>
            <a:r>
              <a:rPr lang="cs-CZ" dirty="0"/>
              <a:t>tvoříme nové, originální a promyšlené dílo“ (Šanderová, 2007, s. 70).</a:t>
            </a:r>
          </a:p>
        </p:txBody>
      </p:sp>
      <p:sp>
        <p:nvSpPr>
          <p:cNvPr id="4" name="Zástupný symbol pro číslo snímku 3"/>
          <p:cNvSpPr>
            <a:spLocks noGrp="1"/>
          </p:cNvSpPr>
          <p:nvPr>
            <p:ph type="sldNum" sz="quarter" idx="10"/>
          </p:nvPr>
        </p:nvSpPr>
        <p:spPr/>
        <p:txBody>
          <a:bodyPr/>
          <a:lstStyle/>
          <a:p>
            <a:fld id="{7D030860-41C7-433C-8110-07C40C0285C7}" type="slidenum">
              <a:rPr lang="cs-CZ" smtClean="0"/>
              <a:pPr/>
              <a:t>39</a:t>
            </a:fld>
            <a:endParaRPr lang="cs-CZ"/>
          </a:p>
        </p:txBody>
      </p:sp>
    </p:spTree>
    <p:extLst>
      <p:ext uri="{BB962C8B-B14F-4D97-AF65-F5344CB8AC3E}">
        <p14:creationId xmlns:p14="http://schemas.microsoft.com/office/powerpoint/2010/main" val="3878565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 typeface="Arial" pitchFamily="34" charset="0"/>
              <a:buNone/>
            </a:pPr>
            <a:r>
              <a:rPr lang="cs-CZ" dirty="0"/>
              <a:t>Tento přístup bývá často relativizován, neboť citovanost určitého díla ovlivňuje více faktorů, které přímo nesouvisí s obsahem tohoto díla (citační zvyklosti</a:t>
            </a:r>
          </a:p>
          <a:p>
            <a:pPr>
              <a:buFont typeface="Arial" pitchFamily="34" charset="0"/>
              <a:buNone/>
            </a:pPr>
            <a:r>
              <a:rPr lang="cs-CZ" dirty="0"/>
              <a:t>v jednotlivých oborech, jazyk publikace, přístupnost díla pro čtenáře, prestiž autora, množství spoluautorů apod.). Mylné nebo zavádějící teorie mohou</a:t>
            </a:r>
          </a:p>
          <a:p>
            <a:pPr>
              <a:buFont typeface="Arial" pitchFamily="34" charset="0"/>
              <a:buNone/>
            </a:pPr>
            <a:r>
              <a:rPr lang="cs-CZ" dirty="0"/>
              <a:t>taktéž vzbudit velký počet (kritických) ohlasů. Vysokou citovanost mohou mít také práce zabývající se módními tématy. </a:t>
            </a:r>
          </a:p>
          <a:p>
            <a:pPr>
              <a:buFont typeface="Arial" pitchFamily="34" charset="0"/>
              <a:buNone/>
            </a:pPr>
            <a:r>
              <a:rPr lang="cs-CZ" dirty="0"/>
              <a:t>Je tedy patrně užitečné rozlišovat kvalitativní hodnotu jednotlivých citací. Matoušek, </a:t>
            </a:r>
            <a:r>
              <a:rPr lang="cs-CZ" dirty="0" err="1"/>
              <a:t>Vogt</a:t>
            </a:r>
            <a:r>
              <a:rPr lang="cs-CZ" dirty="0"/>
              <a:t> a Ženka (2011 s. 14) v této souvislosti připomínají, že</a:t>
            </a:r>
          </a:p>
          <a:p>
            <a:pPr>
              <a:buFont typeface="Arial" pitchFamily="34" charset="0"/>
              <a:buNone/>
            </a:pPr>
            <a:r>
              <a:rPr lang="cs-CZ" dirty="0"/>
              <a:t>bychom si měli vážit citací rozvíjejících nebo zpochybňujících naše teoretická východiska, používané metody nebo interpretaci výsledků, nikoli citace ve</a:t>
            </a:r>
          </a:p>
          <a:p>
            <a:pPr>
              <a:buFont typeface="Arial" pitchFamily="34" charset="0"/>
              <a:buNone/>
            </a:pPr>
            <a:r>
              <a:rPr lang="cs-CZ" dirty="0"/>
              <a:t>stylu „Matoušek se sociální spravedlností s oblibou, snad alespoň jednou – možná, zabýval“.</a:t>
            </a:r>
          </a:p>
          <a:p>
            <a:pPr>
              <a:buFont typeface="Arial" pitchFamily="34" charset="0"/>
              <a:buNone/>
            </a:pPr>
            <a:r>
              <a:rPr lang="cs-CZ" dirty="0"/>
              <a:t>I když je těžké najít spolehlivá čísla, panuje obecné přesvědčení, že většina publikací není nikdy citována12. V roce 2011 bylo například publikováno přibližně</a:t>
            </a:r>
          </a:p>
          <a:p>
            <a:pPr>
              <a:buFont typeface="Arial" pitchFamily="34" charset="0"/>
              <a:buNone/>
            </a:pPr>
            <a:r>
              <a:rPr lang="cs-CZ" dirty="0"/>
              <a:t>1,8 miliónu časopiseckých studií v anglickém jazyce (Van </a:t>
            </a:r>
            <a:r>
              <a:rPr lang="cs-CZ" dirty="0" err="1"/>
              <a:t>Noorden</a:t>
            </a:r>
            <a:r>
              <a:rPr lang="cs-CZ" dirty="0"/>
              <a:t>, 2013, s. 427). Nelze se divit, že někteří vědci mají tendenci uměle navyšovat vědecké hodnoty publikovaných myšlenek, postupů, závěrů apod.</a:t>
            </a:r>
          </a:p>
        </p:txBody>
      </p:sp>
      <p:sp>
        <p:nvSpPr>
          <p:cNvPr id="4" name="Zástupný symbol pro číslo snímku 3"/>
          <p:cNvSpPr>
            <a:spLocks noGrp="1"/>
          </p:cNvSpPr>
          <p:nvPr>
            <p:ph type="sldNum" sz="quarter" idx="10"/>
          </p:nvPr>
        </p:nvSpPr>
        <p:spPr/>
        <p:txBody>
          <a:bodyPr/>
          <a:lstStyle/>
          <a:p>
            <a:fld id="{7D030860-41C7-433C-8110-07C40C0285C7}" type="slidenum">
              <a:rPr lang="cs-CZ" smtClean="0"/>
              <a:pPr/>
              <a:t>44</a:t>
            </a:fld>
            <a:endParaRPr lang="cs-CZ"/>
          </a:p>
        </p:txBody>
      </p:sp>
    </p:spTree>
    <p:extLst>
      <p:ext uri="{BB962C8B-B14F-4D97-AF65-F5344CB8AC3E}">
        <p14:creationId xmlns:p14="http://schemas.microsoft.com/office/powerpoint/2010/main" val="3315126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dirty="0"/>
              <a:t>Evans, </a:t>
            </a:r>
            <a:r>
              <a:rPr lang="en-US" dirty="0" err="1"/>
              <a:t>Nadjari</a:t>
            </a:r>
            <a:r>
              <a:rPr lang="en-US" dirty="0"/>
              <a:t> a </a:t>
            </a:r>
            <a:r>
              <a:rPr lang="en-US" dirty="0" err="1"/>
              <a:t>Burchellová</a:t>
            </a:r>
            <a:r>
              <a:rPr lang="en-US" dirty="0"/>
              <a:t> (1990)</a:t>
            </a:r>
            <a:r>
              <a:rPr lang="cs-CZ" dirty="0"/>
              <a:t> realizovali výzkum, v rámci kterého prověřovali 150 náhodně vybraných citací a literárních odkazů ve studiích publikovaných ve třech lékařských časopisech vycházejících v USA a zjistili, že 48 % pramenů bylo citováno nepřesně. Výsledky výzkumu ukazují, že autoři a patrně ani recenzenti</a:t>
            </a:r>
          </a:p>
          <a:p>
            <a:r>
              <a:rPr lang="cs-CZ" dirty="0"/>
              <a:t>nevěnují správnosti citací a literárních odkazů patřičnou pozornost (s. 1353).</a:t>
            </a:r>
          </a:p>
        </p:txBody>
      </p:sp>
      <p:sp>
        <p:nvSpPr>
          <p:cNvPr id="4" name="Zástupný symbol pro číslo snímku 3"/>
          <p:cNvSpPr>
            <a:spLocks noGrp="1"/>
          </p:cNvSpPr>
          <p:nvPr>
            <p:ph type="sldNum" sz="quarter" idx="10"/>
          </p:nvPr>
        </p:nvSpPr>
        <p:spPr/>
        <p:txBody>
          <a:bodyPr/>
          <a:lstStyle/>
          <a:p>
            <a:fld id="{7D030860-41C7-433C-8110-07C40C0285C7}" type="slidenum">
              <a:rPr lang="cs-CZ" smtClean="0"/>
              <a:pPr/>
              <a:t>45</a:t>
            </a:fld>
            <a:endParaRPr lang="cs-CZ"/>
          </a:p>
        </p:txBody>
      </p:sp>
    </p:spTree>
    <p:extLst>
      <p:ext uri="{BB962C8B-B14F-4D97-AF65-F5344CB8AC3E}">
        <p14:creationId xmlns:p14="http://schemas.microsoft.com/office/powerpoint/2010/main" val="123642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Jde nejen o obtížnost etického úsudku v konkrétním případě, avšak i o nezbytnou odvahu udělat si nepřátele poukázáním na konkrétní původce neetického</a:t>
            </a:r>
          </a:p>
          <a:p>
            <a:r>
              <a:rPr lang="cs-CZ" dirty="0"/>
              <a:t>jednání.</a:t>
            </a:r>
          </a:p>
        </p:txBody>
      </p:sp>
      <p:sp>
        <p:nvSpPr>
          <p:cNvPr id="4" name="Zástupný symbol pro číslo snímku 3"/>
          <p:cNvSpPr>
            <a:spLocks noGrp="1"/>
          </p:cNvSpPr>
          <p:nvPr>
            <p:ph type="sldNum" sz="quarter" idx="10"/>
          </p:nvPr>
        </p:nvSpPr>
        <p:spPr/>
        <p:txBody>
          <a:bodyPr/>
          <a:lstStyle/>
          <a:p>
            <a:fld id="{7D030860-41C7-433C-8110-07C40C0285C7}" type="slidenum">
              <a:rPr lang="cs-CZ" smtClean="0"/>
              <a:pPr/>
              <a:t>51</a:t>
            </a:fld>
            <a:endParaRPr lang="cs-CZ"/>
          </a:p>
        </p:txBody>
      </p:sp>
    </p:spTree>
    <p:extLst>
      <p:ext uri="{BB962C8B-B14F-4D97-AF65-F5344CB8AC3E}">
        <p14:creationId xmlns:p14="http://schemas.microsoft.com/office/powerpoint/2010/main" val="3366885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631990F8-79AC-483F-B478-12FB5EB9A932}" type="datetimeFigureOut">
              <a:rPr lang="cs-CZ" smtClean="0"/>
              <a:t>23.11.2020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E99C368-1BEB-4C1B-B7D9-41B28D0A28D9}"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31990F8-79AC-483F-B478-12FB5EB9A932}" type="datetimeFigureOut">
              <a:rPr lang="cs-CZ" smtClean="0"/>
              <a:t>23.11.2020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E99C368-1BEB-4C1B-B7D9-41B28D0A28D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31990F8-79AC-483F-B478-12FB5EB9A932}" type="datetimeFigureOut">
              <a:rPr lang="cs-CZ" smtClean="0"/>
              <a:t>23.11.2020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E99C368-1BEB-4C1B-B7D9-41B28D0A28D9}" type="slidenum">
              <a:rPr lang="cs-CZ" smtClean="0"/>
              <a:t>‹#›</a:t>
            </a:fld>
            <a:endParaRPr lang="cs-CZ"/>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31990F8-79AC-483F-B478-12FB5EB9A932}" type="datetimeFigureOut">
              <a:rPr lang="cs-CZ" smtClean="0"/>
              <a:t>23.11.2020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E99C368-1BEB-4C1B-B7D9-41B28D0A28D9}" type="slidenum">
              <a:rPr lang="cs-CZ" smtClean="0"/>
              <a:t>‹#›</a:t>
            </a:fld>
            <a:endParaRPr lang="cs-CZ"/>
          </a:p>
        </p:txBody>
      </p:sp>
      <p:sp>
        <p:nvSpPr>
          <p:cNvPr id="7" name="Title 6"/>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31990F8-79AC-483F-B478-12FB5EB9A932}" type="datetimeFigureOut">
              <a:rPr lang="cs-CZ" smtClean="0"/>
              <a:t>23.11.2020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E99C368-1BEB-4C1B-B7D9-41B28D0A28D9}"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631990F8-79AC-483F-B478-12FB5EB9A932}" type="datetimeFigureOut">
              <a:rPr lang="cs-CZ" smtClean="0"/>
              <a:t>23.11.2020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E99C368-1BEB-4C1B-B7D9-41B28D0A28D9}" type="slidenum">
              <a:rPr lang="cs-CZ" smtClean="0"/>
              <a:t>‹#›</a:t>
            </a:fld>
            <a:endParaRPr lang="cs-CZ"/>
          </a:p>
        </p:txBody>
      </p:sp>
      <p:sp>
        <p:nvSpPr>
          <p:cNvPr id="9" name="Content Placeholder 8"/>
          <p:cNvSpPr>
            <a:spLocks noGrp="1"/>
          </p:cNvSpPr>
          <p:nvPr>
            <p:ph sz="quarter" idx="13"/>
          </p:nvPr>
        </p:nvSpPr>
        <p:spPr>
          <a:xfrm>
            <a:off x="676655"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31990F8-79AC-483F-B478-12FB5EB9A932}" type="datetimeFigureOut">
              <a:rPr lang="cs-CZ" smtClean="0"/>
              <a:t>23.11.2020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E99C368-1BEB-4C1B-B7D9-41B28D0A28D9}"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631990F8-79AC-483F-B478-12FB5EB9A932}" type="datetimeFigureOut">
              <a:rPr lang="cs-CZ" smtClean="0"/>
              <a:t>23.11.2020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E99C368-1BEB-4C1B-B7D9-41B28D0A28D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31990F8-79AC-483F-B478-12FB5EB9A932}" type="datetimeFigureOut">
              <a:rPr lang="cs-CZ" smtClean="0"/>
              <a:t>23.11.2020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E99C368-1BEB-4C1B-B7D9-41B28D0A28D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31990F8-79AC-483F-B478-12FB5EB9A932}" type="datetimeFigureOut">
              <a:rPr lang="cs-CZ" smtClean="0"/>
              <a:t>23.11.2020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E99C368-1BEB-4C1B-B7D9-41B28D0A28D9}" type="slidenum">
              <a:rPr lang="cs-CZ" smtClean="0"/>
              <a:t>‹#›</a:t>
            </a:fld>
            <a:endParaRPr lang="cs-CZ"/>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631990F8-79AC-483F-B478-12FB5EB9A932}" type="datetimeFigureOut">
              <a:rPr lang="cs-CZ" smtClean="0"/>
              <a:t>23.11.2020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E99C368-1BEB-4C1B-B7D9-41B28D0A28D9}" type="slidenum">
              <a:rPr lang="cs-CZ" smtClean="0"/>
              <a:t>‹#›</a:t>
            </a:fld>
            <a:endParaRPr lang="cs-CZ"/>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31990F8-79AC-483F-B478-12FB5EB9A932}" type="datetimeFigureOut">
              <a:rPr lang="cs-CZ" smtClean="0"/>
              <a:t>23.11.2020</a:t>
            </a:fld>
            <a:endParaRPr lang="cs-CZ"/>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E99C368-1BEB-4C1B-B7D9-41B28D0A28D9}" type="slidenum">
              <a:rPr lang="cs-CZ" smtClean="0"/>
              <a:t>‹#›</a:t>
            </a:fld>
            <a:endParaRPr lang="cs-CZ"/>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psp.cz/docs/laws/listina.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ped.muni.cz/pedor/archiv/2013/PedOr13_4_Etika_KnechtDvorak.pdf"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5.xml.rels><?xml version="1.0" encoding="UTF-8" standalone="yes"?>
<Relationships xmlns="http://schemas.openxmlformats.org/package/2006/relationships"><Relationship Id="rId3" Type="http://schemas.openxmlformats.org/officeDocument/2006/relationships/hyperlink" Target="http://www.vyzkum.cz/FrontClanek.aspx?idsekce=1874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userweb.pedf.cuni.cz/wp/pedagogika/files/2013/08/Pedag_13_2_Strategie_Farkov%C3%A1.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sciencemag.org/content/342/6154/60.full.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taylorandfrancis.com/info/permissions/" TargetMode="External"/><Relationship Id="rId2" Type="http://schemas.openxmlformats.org/officeDocument/2006/relationships/hyperlink" Target="http://www.copyright.com/content/dam/cc3/marketing/videos/content-rightslink-video.html" TargetMode="External"/><Relationship Id="rId1" Type="http://schemas.openxmlformats.org/officeDocument/2006/relationships/slideLayout" Target="../slideLayouts/slideLayout2.xml"/><Relationship Id="rId4" Type="http://schemas.openxmlformats.org/officeDocument/2006/relationships/hyperlink" Target="http://www.elsevier.com/authors/obtain-permission"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ethics.elsevier.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publicationethics.org/resources/flowcharts"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review.soc.cas.cz/uploads/9b3b38febdcbe00817ec76e956d97413ad54126d_513_Scheffel07-1%20diskuse-7.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908720"/>
            <a:ext cx="7772400" cy="1780108"/>
          </a:xfrm>
        </p:spPr>
        <p:txBody>
          <a:bodyPr/>
          <a:lstStyle/>
          <a:p>
            <a:r>
              <a:rPr lang="cs-CZ" dirty="0"/>
              <a:t>ETIKA VÝZKUMNÉ PRÁCE</a:t>
            </a:r>
          </a:p>
        </p:txBody>
      </p:sp>
      <p:sp>
        <p:nvSpPr>
          <p:cNvPr id="3" name="Podnadpis 2"/>
          <p:cNvSpPr>
            <a:spLocks noGrp="1"/>
          </p:cNvSpPr>
          <p:nvPr>
            <p:ph type="subTitle" idx="1"/>
          </p:nvPr>
        </p:nvSpPr>
        <p:spPr/>
        <p:txBody>
          <a:bodyPr/>
          <a:lstStyle/>
          <a:p>
            <a:endParaRPr lang="cs-CZ" dirty="0"/>
          </a:p>
        </p:txBody>
      </p:sp>
      <p:pic>
        <p:nvPicPr>
          <p:cNvPr id="1028" name="Picture 4" descr="Etika, Morálka, D&amp;uring;v&amp;ecaron;ryhodnost, Lidstvo, Spravedlno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3212976"/>
            <a:ext cx="3645023" cy="3645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6987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955665" y="964692"/>
            <a:ext cx="7408333" cy="3112380"/>
          </a:xfrm>
        </p:spPr>
        <p:txBody>
          <a:bodyPr>
            <a:normAutofit fontScale="92500" lnSpcReduction="10000"/>
          </a:bodyPr>
          <a:lstStyle/>
          <a:p>
            <a:pPr marL="0" indent="0">
              <a:buNone/>
            </a:pPr>
            <a:endParaRPr lang="cs-CZ" sz="2800" dirty="0"/>
          </a:p>
          <a:p>
            <a:r>
              <a:rPr lang="cs-CZ" sz="2800" dirty="0"/>
              <a:t>Listina základních  práv a svobod</a:t>
            </a:r>
          </a:p>
          <a:p>
            <a:r>
              <a:rPr lang="cs-CZ" sz="2800" dirty="0"/>
              <a:t>Hippokratova přísaha</a:t>
            </a:r>
          </a:p>
          <a:p>
            <a:r>
              <a:rPr lang="cs-CZ" sz="2800" dirty="0"/>
              <a:t>Norimberský kodex</a:t>
            </a:r>
          </a:p>
          <a:p>
            <a:r>
              <a:rPr lang="cs-CZ" sz="2800" dirty="0"/>
              <a:t>Ženevská deklarace</a:t>
            </a:r>
          </a:p>
          <a:p>
            <a:r>
              <a:rPr lang="cs-CZ" sz="2800" dirty="0"/>
              <a:t>Lisabonská deklarace</a:t>
            </a:r>
          </a:p>
          <a:p>
            <a:r>
              <a:rPr lang="cs-CZ" sz="2800" dirty="0"/>
              <a:t>Helsinská deklarace</a:t>
            </a:r>
          </a:p>
          <a:p>
            <a:endParaRPr lang="cs-CZ" sz="2800" dirty="0"/>
          </a:p>
        </p:txBody>
      </p:sp>
      <p:sp>
        <p:nvSpPr>
          <p:cNvPr id="3" name="Nadpis 2"/>
          <p:cNvSpPr>
            <a:spLocks noGrp="1"/>
          </p:cNvSpPr>
          <p:nvPr>
            <p:ph type="title"/>
          </p:nvPr>
        </p:nvSpPr>
        <p:spPr>
          <a:xfrm>
            <a:off x="457200" y="338328"/>
            <a:ext cx="8229600" cy="1074448"/>
          </a:xfrm>
        </p:spPr>
        <p:txBody>
          <a:bodyPr>
            <a:normAutofit/>
          </a:bodyPr>
          <a:lstStyle/>
          <a:p>
            <a:r>
              <a:rPr lang="cs-CZ" dirty="0"/>
              <a:t>Etické kodexy ve zdravotnictví</a:t>
            </a:r>
          </a:p>
        </p:txBody>
      </p:sp>
      <p:sp>
        <p:nvSpPr>
          <p:cNvPr id="4" name="Zaoblený obdélník 3"/>
          <p:cNvSpPr/>
          <p:nvPr/>
        </p:nvSpPr>
        <p:spPr>
          <a:xfrm>
            <a:off x="715353" y="4077072"/>
            <a:ext cx="7632848" cy="2520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2800" b="1" dirty="0" err="1">
                <a:solidFill>
                  <a:srgbClr val="FF0000"/>
                </a:solidFill>
                <a:effectLst>
                  <a:outerShdw blurRad="38100" dist="38100" dir="2700000" algn="tl">
                    <a:srgbClr val="000000">
                      <a:alpha val="43137"/>
                    </a:srgbClr>
                  </a:outerShdw>
                </a:effectLst>
              </a:rPr>
              <a:t>W</a:t>
            </a:r>
            <a:r>
              <a:rPr lang="cs-CZ" sz="2800" b="1" dirty="0" err="1">
                <a:effectLst>
                  <a:outerShdw blurRad="38100" dist="38100" dir="2700000" algn="tl">
                    <a:srgbClr val="000000">
                      <a:alpha val="43137"/>
                    </a:srgbClr>
                  </a:outerShdw>
                </a:effectLst>
              </a:rPr>
              <a:t>orld</a:t>
            </a:r>
            <a:r>
              <a:rPr lang="cs-CZ" sz="2800" b="1" dirty="0">
                <a:effectLst>
                  <a:outerShdw blurRad="38100" dist="38100" dir="2700000" algn="tl">
                    <a:srgbClr val="000000">
                      <a:alpha val="43137"/>
                    </a:srgbClr>
                  </a:outerShdw>
                </a:effectLst>
              </a:rPr>
              <a:t> </a:t>
            </a:r>
            <a:r>
              <a:rPr lang="cs-CZ" sz="2800" b="1" dirty="0" err="1">
                <a:solidFill>
                  <a:srgbClr val="FF0000"/>
                </a:solidFill>
                <a:effectLst>
                  <a:outerShdw blurRad="38100" dist="38100" dir="2700000" algn="tl">
                    <a:srgbClr val="000000">
                      <a:alpha val="43137"/>
                    </a:srgbClr>
                  </a:outerShdw>
                </a:effectLst>
              </a:rPr>
              <a:t>M</a:t>
            </a:r>
            <a:r>
              <a:rPr lang="cs-CZ" sz="2800" b="1" dirty="0" err="1">
                <a:effectLst>
                  <a:outerShdw blurRad="38100" dist="38100" dir="2700000" algn="tl">
                    <a:srgbClr val="000000">
                      <a:alpha val="43137"/>
                    </a:srgbClr>
                  </a:outerShdw>
                </a:effectLst>
              </a:rPr>
              <a:t>edical</a:t>
            </a:r>
            <a:r>
              <a:rPr lang="cs-CZ" sz="2800" b="1" dirty="0">
                <a:effectLst>
                  <a:outerShdw blurRad="38100" dist="38100" dir="2700000" algn="tl">
                    <a:srgbClr val="000000">
                      <a:alpha val="43137"/>
                    </a:srgbClr>
                  </a:outerShdw>
                </a:effectLst>
              </a:rPr>
              <a:t> </a:t>
            </a:r>
            <a:r>
              <a:rPr lang="cs-CZ" sz="2800" b="1" dirty="0" err="1">
                <a:solidFill>
                  <a:srgbClr val="FF0000"/>
                </a:solidFill>
                <a:effectLst>
                  <a:outerShdw blurRad="38100" dist="38100" dir="2700000" algn="tl">
                    <a:srgbClr val="000000">
                      <a:alpha val="43137"/>
                    </a:srgbClr>
                  </a:outerShdw>
                </a:effectLst>
              </a:rPr>
              <a:t>A</a:t>
            </a:r>
            <a:r>
              <a:rPr lang="cs-CZ" sz="2800" b="1" dirty="0" err="1">
                <a:effectLst>
                  <a:outerShdw blurRad="38100" dist="38100" dir="2700000" algn="tl">
                    <a:srgbClr val="000000">
                      <a:alpha val="43137"/>
                    </a:srgbClr>
                  </a:outerShdw>
                </a:effectLst>
              </a:rPr>
              <a:t>sociation</a:t>
            </a:r>
            <a:endParaRPr lang="cs-CZ" sz="2800" b="1" dirty="0">
              <a:effectLst>
                <a:outerShdw blurRad="38100" dist="38100" dir="2700000" algn="tl">
                  <a:srgbClr val="000000">
                    <a:alpha val="43137"/>
                  </a:srgbClr>
                </a:outerShdw>
              </a:effectLst>
            </a:endParaRPr>
          </a:p>
          <a:p>
            <a:pPr marL="342900" indent="-342900">
              <a:buFont typeface="Arial" panose="020B0604020202020204" pitchFamily="34" charset="0"/>
              <a:buChar char="•"/>
            </a:pPr>
            <a:r>
              <a:rPr lang="cs-CZ" sz="2800" dirty="0"/>
              <a:t>tvoří etické normy pro biomedicínský výzkum</a:t>
            </a:r>
          </a:p>
          <a:p>
            <a:pPr marL="342900" indent="-342900">
              <a:buFont typeface="Arial" panose="020B0604020202020204" pitchFamily="34" charset="0"/>
              <a:buChar char="•"/>
            </a:pPr>
            <a:r>
              <a:rPr lang="cs-CZ" sz="2800" dirty="0"/>
              <a:t>řídí vědeckou, etickou a profesní činnost v medicíně ve </a:t>
            </a:r>
            <a:r>
              <a:rPr lang="cs-CZ" sz="2800" dirty="0" err="1"/>
              <a:t>schoě</a:t>
            </a:r>
            <a:r>
              <a:rPr lang="cs-CZ" sz="2800" dirty="0"/>
              <a:t> s lidskými právy.</a:t>
            </a:r>
          </a:p>
        </p:txBody>
      </p:sp>
    </p:spTree>
    <p:extLst>
      <p:ext uri="{BB962C8B-B14F-4D97-AF65-F5344CB8AC3E}">
        <p14:creationId xmlns:p14="http://schemas.microsoft.com/office/powerpoint/2010/main" val="1573327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827584" y="2060848"/>
            <a:ext cx="7408333" cy="4680520"/>
          </a:xfrm>
        </p:spPr>
        <p:txBody>
          <a:bodyPr>
            <a:normAutofit lnSpcReduction="10000"/>
          </a:bodyPr>
          <a:lstStyle/>
          <a:p>
            <a:r>
              <a:rPr lang="cs-CZ" dirty="0"/>
              <a:t>Upravuje základní lidská práva, která jsou přiznána všem bez rozdílu věku, pohlaví, zdravotního a zdravotního stavu.</a:t>
            </a:r>
          </a:p>
          <a:p>
            <a:r>
              <a:rPr lang="cs-CZ" dirty="0"/>
              <a:t>Jsou nezadatelné, nezcizitelné, nepromlčitelné a nezrušitelné</a:t>
            </a:r>
          </a:p>
          <a:p>
            <a:r>
              <a:rPr lang="cs-CZ" dirty="0"/>
              <a:t>plné znění: </a:t>
            </a:r>
            <a:r>
              <a:rPr lang="cs-CZ" dirty="0">
                <a:hlinkClick r:id="rId2"/>
              </a:rPr>
              <a:t>https://www.psp.cz/docs/laws/listina.html</a:t>
            </a:r>
            <a:endParaRPr lang="cs-CZ" dirty="0"/>
          </a:p>
          <a:p>
            <a:pPr marL="0" indent="0">
              <a:buNone/>
            </a:pPr>
            <a:r>
              <a:rPr lang="cs-CZ" b="1" dirty="0">
                <a:effectLst>
                  <a:outerShdw blurRad="38100" dist="38100" dir="2700000" algn="tl">
                    <a:srgbClr val="000000">
                      <a:alpha val="43137"/>
                    </a:srgbClr>
                  </a:outerShdw>
                </a:effectLst>
              </a:rPr>
              <a:t>Základní lidská práva související s výzkumem:</a:t>
            </a:r>
          </a:p>
          <a:p>
            <a:r>
              <a:rPr lang="cs-CZ" dirty="0"/>
              <a:t>Právo nebýt poškozován</a:t>
            </a:r>
          </a:p>
          <a:p>
            <a:r>
              <a:rPr lang="cs-CZ" dirty="0"/>
              <a:t>Právo nekonat nic proti své vůli</a:t>
            </a:r>
          </a:p>
          <a:p>
            <a:r>
              <a:rPr lang="cs-CZ" dirty="0"/>
              <a:t>Právo nebýt obelháván a podváděn</a:t>
            </a:r>
          </a:p>
          <a:p>
            <a:r>
              <a:rPr lang="cs-CZ" dirty="0"/>
              <a:t>Právo na ochranu soukromí</a:t>
            </a:r>
          </a:p>
          <a:p>
            <a:r>
              <a:rPr lang="cs-CZ" dirty="0"/>
              <a:t>Právo na svobodu projevu a svobodu rozhodování</a:t>
            </a:r>
          </a:p>
        </p:txBody>
      </p:sp>
      <p:sp>
        <p:nvSpPr>
          <p:cNvPr id="3" name="Nadpis 2"/>
          <p:cNvSpPr>
            <a:spLocks noGrp="1"/>
          </p:cNvSpPr>
          <p:nvPr>
            <p:ph type="title"/>
          </p:nvPr>
        </p:nvSpPr>
        <p:spPr>
          <a:xfrm>
            <a:off x="416950" y="692696"/>
            <a:ext cx="8229600" cy="786416"/>
          </a:xfrm>
        </p:spPr>
        <p:txBody>
          <a:bodyPr/>
          <a:lstStyle/>
          <a:p>
            <a:r>
              <a:rPr lang="cs-CZ" dirty="0"/>
              <a:t>Listina základních  práv a svobod</a:t>
            </a:r>
          </a:p>
        </p:txBody>
      </p:sp>
    </p:spTree>
    <p:extLst>
      <p:ext uri="{BB962C8B-B14F-4D97-AF65-F5344CB8AC3E}">
        <p14:creationId xmlns:p14="http://schemas.microsoft.com/office/powerpoint/2010/main" val="427982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88640"/>
            <a:ext cx="8640960" cy="1540760"/>
          </a:xfrm>
        </p:spPr>
        <p:txBody>
          <a:bodyPr vert="horz" lIns="91440" tIns="45720" rIns="91440" bIns="45720" rtlCol="0" anchor="ctr">
            <a:normAutofit/>
          </a:bodyPr>
          <a:lstStyle/>
          <a:p>
            <a:r>
              <a:rPr lang="cs-CZ" dirty="0"/>
              <a:t>Základní lidská práva související s výzkumem</a:t>
            </a:r>
          </a:p>
        </p:txBody>
      </p:sp>
      <p:sp>
        <p:nvSpPr>
          <p:cNvPr id="4" name="Zástupný symbol pro obsah 1"/>
          <p:cNvSpPr>
            <a:spLocks noGrp="1"/>
          </p:cNvSpPr>
          <p:nvPr>
            <p:ph idx="1"/>
          </p:nvPr>
        </p:nvSpPr>
        <p:spPr>
          <a:xfrm>
            <a:off x="35496" y="1981685"/>
            <a:ext cx="3168351" cy="4392488"/>
          </a:xfrm>
        </p:spPr>
        <p:style>
          <a:lnRef idx="0">
            <a:schemeClr val="accent1"/>
          </a:lnRef>
          <a:fillRef idx="3">
            <a:schemeClr val="accent1"/>
          </a:fillRef>
          <a:effectRef idx="3">
            <a:schemeClr val="accent1"/>
          </a:effectRef>
          <a:fontRef idx="minor">
            <a:schemeClr val="lt1"/>
          </a:fontRef>
        </p:style>
        <p:txBody>
          <a:bodyPr>
            <a:normAutofit/>
          </a:bodyPr>
          <a:lstStyle/>
          <a:p>
            <a:pPr marL="0" indent="0">
              <a:buNone/>
            </a:pPr>
            <a:r>
              <a:rPr lang="cs-CZ" sz="2000" b="1" i="1" dirty="0"/>
              <a:t>Základní lidská práva</a:t>
            </a:r>
          </a:p>
          <a:p>
            <a:r>
              <a:rPr lang="cs-CZ" sz="2000" dirty="0"/>
              <a:t>Právo nebýt poškozován</a:t>
            </a:r>
          </a:p>
          <a:p>
            <a:r>
              <a:rPr lang="cs-CZ" sz="2000" dirty="0"/>
              <a:t>Právo nekonat nic proti své vůli</a:t>
            </a:r>
          </a:p>
          <a:p>
            <a:r>
              <a:rPr lang="cs-CZ" sz="2000" dirty="0"/>
              <a:t>Právo nebýt obelháván a podváděn</a:t>
            </a:r>
          </a:p>
          <a:p>
            <a:r>
              <a:rPr lang="cs-CZ" sz="2000" dirty="0"/>
              <a:t>Právo na ochranu soukromí</a:t>
            </a:r>
          </a:p>
          <a:p>
            <a:r>
              <a:rPr lang="cs-CZ" sz="2000" dirty="0"/>
              <a:t>Právo na svobodu projevu a svobodu rozhodování</a:t>
            </a:r>
          </a:p>
        </p:txBody>
      </p:sp>
      <p:sp>
        <p:nvSpPr>
          <p:cNvPr id="5" name="Zástupný symbol pro obsah 1"/>
          <p:cNvSpPr txBox="1">
            <a:spLocks/>
          </p:cNvSpPr>
          <p:nvPr/>
        </p:nvSpPr>
        <p:spPr>
          <a:xfrm>
            <a:off x="3203848" y="1990562"/>
            <a:ext cx="3292646" cy="4390766"/>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ormAutofit lnSpcReduction="1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None/>
            </a:pPr>
            <a:r>
              <a:rPr lang="cs-CZ" b="1" i="1" dirty="0"/>
              <a:t>Neetické chování</a:t>
            </a:r>
          </a:p>
          <a:p>
            <a:r>
              <a:rPr lang="cs-CZ" dirty="0"/>
              <a:t>Hrozí poškození subjektu</a:t>
            </a:r>
          </a:p>
          <a:p>
            <a:r>
              <a:rPr lang="cs-CZ" dirty="0"/>
              <a:t>Absence poučeného souhlasu</a:t>
            </a:r>
          </a:p>
          <a:p>
            <a:r>
              <a:rPr lang="cs-CZ" dirty="0"/>
              <a:t>Klamání, neúplné informace pro účastníka</a:t>
            </a:r>
          </a:p>
          <a:p>
            <a:r>
              <a:rPr lang="cs-CZ" dirty="0"/>
              <a:t>Narušení soukromí</a:t>
            </a:r>
          </a:p>
          <a:p>
            <a:r>
              <a:rPr lang="cs-CZ" dirty="0"/>
              <a:t>Medializace bez svolení účastníka</a:t>
            </a:r>
          </a:p>
        </p:txBody>
      </p:sp>
      <p:sp>
        <p:nvSpPr>
          <p:cNvPr id="6" name="Zástupný symbol pro obsah 1"/>
          <p:cNvSpPr txBox="1">
            <a:spLocks/>
          </p:cNvSpPr>
          <p:nvPr/>
        </p:nvSpPr>
        <p:spPr>
          <a:xfrm>
            <a:off x="6228184" y="1990562"/>
            <a:ext cx="2910892" cy="4390766"/>
          </a:xfrm>
          <a:prstGeom prst="rect">
            <a:avLst/>
          </a:prstGeom>
        </p:spPr>
        <p:style>
          <a:lnRef idx="0">
            <a:schemeClr val="accent6"/>
          </a:lnRef>
          <a:fillRef idx="3">
            <a:schemeClr val="accent6"/>
          </a:fillRef>
          <a:effectRef idx="3">
            <a:schemeClr val="accent6"/>
          </a:effectRef>
          <a:fontRef idx="minor">
            <a:schemeClr val="lt1"/>
          </a:fontRef>
        </p:style>
        <p:txBody>
          <a:bodyPr vert="horz" lIns="91440" tIns="45720" rIns="91440" bIns="45720" rtlCol="0">
            <a:normAutofit lnSpcReduction="1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None/>
            </a:pPr>
            <a:r>
              <a:rPr lang="cs-CZ" b="1" i="1" dirty="0"/>
              <a:t>Etické zásady</a:t>
            </a:r>
          </a:p>
          <a:p>
            <a:r>
              <a:rPr lang="cs-CZ" dirty="0"/>
              <a:t>Schválení výzkumu příslušnou organizací</a:t>
            </a:r>
          </a:p>
          <a:p>
            <a:r>
              <a:rPr lang="cs-CZ" dirty="0"/>
              <a:t>Informovaný souhlas</a:t>
            </a:r>
          </a:p>
          <a:p>
            <a:r>
              <a:rPr lang="cs-CZ" dirty="0"/>
              <a:t>Přístup k nezletilým</a:t>
            </a:r>
          </a:p>
          <a:p>
            <a:r>
              <a:rPr lang="cs-CZ" dirty="0"/>
              <a:t>Svoboda odmítnutí</a:t>
            </a:r>
          </a:p>
          <a:p>
            <a:r>
              <a:rPr lang="cs-CZ" dirty="0"/>
              <a:t>Anonymita</a:t>
            </a:r>
          </a:p>
        </p:txBody>
      </p:sp>
    </p:spTree>
    <p:extLst>
      <p:ext uri="{BB962C8B-B14F-4D97-AF65-F5344CB8AC3E}">
        <p14:creationId xmlns:p14="http://schemas.microsoft.com/office/powerpoint/2010/main" val="250325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955665" y="964692"/>
            <a:ext cx="7408333" cy="3450696"/>
          </a:xfrm>
        </p:spPr>
        <p:txBody>
          <a:bodyPr>
            <a:normAutofit/>
          </a:bodyPr>
          <a:lstStyle/>
          <a:p>
            <a:pPr marL="0" indent="0">
              <a:buNone/>
            </a:pPr>
            <a:endParaRPr lang="cs-CZ" sz="2800" dirty="0"/>
          </a:p>
          <a:p>
            <a:r>
              <a:rPr lang="cs-CZ" sz="2800" dirty="0"/>
              <a:t>Hippokratova přísaha</a:t>
            </a:r>
          </a:p>
          <a:p>
            <a:r>
              <a:rPr lang="cs-CZ" sz="2800" dirty="0"/>
              <a:t>Ženevská deklarace</a:t>
            </a:r>
          </a:p>
          <a:p>
            <a:r>
              <a:rPr lang="cs-CZ" sz="2800" dirty="0"/>
              <a:t>Norimberský kodex</a:t>
            </a:r>
          </a:p>
          <a:p>
            <a:r>
              <a:rPr lang="cs-CZ" sz="2800" dirty="0"/>
              <a:t>Lisabonská deklarace</a:t>
            </a:r>
          </a:p>
          <a:p>
            <a:r>
              <a:rPr lang="cs-CZ" sz="2800" dirty="0"/>
              <a:t>Helsinská deklarace</a:t>
            </a:r>
          </a:p>
          <a:p>
            <a:endParaRPr lang="cs-CZ" sz="2800" dirty="0"/>
          </a:p>
        </p:txBody>
      </p:sp>
      <p:sp>
        <p:nvSpPr>
          <p:cNvPr id="3" name="Nadpis 2"/>
          <p:cNvSpPr>
            <a:spLocks noGrp="1"/>
          </p:cNvSpPr>
          <p:nvPr>
            <p:ph type="title"/>
          </p:nvPr>
        </p:nvSpPr>
        <p:spPr/>
        <p:txBody>
          <a:bodyPr>
            <a:normAutofit fontScale="90000"/>
          </a:bodyPr>
          <a:lstStyle/>
          <a:p>
            <a:r>
              <a:rPr lang="cs-CZ" dirty="0"/>
              <a:t>Etické kodexy ve zdravotnictví</a:t>
            </a:r>
            <a:br>
              <a:rPr lang="cs-CZ" dirty="0"/>
            </a:br>
            <a:endParaRPr lang="cs-CZ" dirty="0"/>
          </a:p>
        </p:txBody>
      </p:sp>
      <p:sp>
        <p:nvSpPr>
          <p:cNvPr id="4" name="Zaoblený obdélník 3"/>
          <p:cNvSpPr/>
          <p:nvPr/>
        </p:nvSpPr>
        <p:spPr>
          <a:xfrm>
            <a:off x="715353" y="4077072"/>
            <a:ext cx="7632848" cy="2520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2800" b="1" dirty="0" err="1">
                <a:solidFill>
                  <a:srgbClr val="FF0000"/>
                </a:solidFill>
                <a:effectLst>
                  <a:outerShdw blurRad="38100" dist="38100" dir="2700000" algn="tl">
                    <a:srgbClr val="000000">
                      <a:alpha val="43137"/>
                    </a:srgbClr>
                  </a:outerShdw>
                </a:effectLst>
              </a:rPr>
              <a:t>W</a:t>
            </a:r>
            <a:r>
              <a:rPr lang="cs-CZ" sz="2800" b="1" dirty="0" err="1">
                <a:effectLst>
                  <a:outerShdw blurRad="38100" dist="38100" dir="2700000" algn="tl">
                    <a:srgbClr val="000000">
                      <a:alpha val="43137"/>
                    </a:srgbClr>
                  </a:outerShdw>
                </a:effectLst>
              </a:rPr>
              <a:t>orld</a:t>
            </a:r>
            <a:r>
              <a:rPr lang="cs-CZ" sz="2800" b="1" dirty="0">
                <a:effectLst>
                  <a:outerShdw blurRad="38100" dist="38100" dir="2700000" algn="tl">
                    <a:srgbClr val="000000">
                      <a:alpha val="43137"/>
                    </a:srgbClr>
                  </a:outerShdw>
                </a:effectLst>
              </a:rPr>
              <a:t> </a:t>
            </a:r>
            <a:r>
              <a:rPr lang="cs-CZ" sz="2800" b="1" dirty="0" err="1">
                <a:solidFill>
                  <a:srgbClr val="FF0000"/>
                </a:solidFill>
                <a:effectLst>
                  <a:outerShdw blurRad="38100" dist="38100" dir="2700000" algn="tl">
                    <a:srgbClr val="000000">
                      <a:alpha val="43137"/>
                    </a:srgbClr>
                  </a:outerShdw>
                </a:effectLst>
              </a:rPr>
              <a:t>M</a:t>
            </a:r>
            <a:r>
              <a:rPr lang="cs-CZ" sz="2800" b="1" dirty="0" err="1">
                <a:effectLst>
                  <a:outerShdw blurRad="38100" dist="38100" dir="2700000" algn="tl">
                    <a:srgbClr val="000000">
                      <a:alpha val="43137"/>
                    </a:srgbClr>
                  </a:outerShdw>
                </a:effectLst>
              </a:rPr>
              <a:t>edical</a:t>
            </a:r>
            <a:r>
              <a:rPr lang="cs-CZ" sz="2800" b="1" dirty="0">
                <a:effectLst>
                  <a:outerShdw blurRad="38100" dist="38100" dir="2700000" algn="tl">
                    <a:srgbClr val="000000">
                      <a:alpha val="43137"/>
                    </a:srgbClr>
                  </a:outerShdw>
                </a:effectLst>
              </a:rPr>
              <a:t> </a:t>
            </a:r>
            <a:r>
              <a:rPr lang="cs-CZ" sz="2800" b="1" dirty="0" err="1">
                <a:solidFill>
                  <a:srgbClr val="FF0000"/>
                </a:solidFill>
                <a:effectLst>
                  <a:outerShdw blurRad="38100" dist="38100" dir="2700000" algn="tl">
                    <a:srgbClr val="000000">
                      <a:alpha val="43137"/>
                    </a:srgbClr>
                  </a:outerShdw>
                </a:effectLst>
              </a:rPr>
              <a:t>A</a:t>
            </a:r>
            <a:r>
              <a:rPr lang="cs-CZ" sz="2800" b="1" dirty="0" err="1">
                <a:effectLst>
                  <a:outerShdw blurRad="38100" dist="38100" dir="2700000" algn="tl">
                    <a:srgbClr val="000000">
                      <a:alpha val="43137"/>
                    </a:srgbClr>
                  </a:outerShdw>
                </a:effectLst>
              </a:rPr>
              <a:t>sociation</a:t>
            </a:r>
            <a:endParaRPr lang="cs-CZ" sz="2800" b="1" dirty="0">
              <a:effectLst>
                <a:outerShdw blurRad="38100" dist="38100" dir="2700000" algn="tl">
                  <a:srgbClr val="000000">
                    <a:alpha val="43137"/>
                  </a:srgbClr>
                </a:outerShdw>
              </a:effectLst>
            </a:endParaRPr>
          </a:p>
          <a:p>
            <a:pPr marL="342900" indent="-342900">
              <a:buFont typeface="Arial" panose="020B0604020202020204" pitchFamily="34" charset="0"/>
              <a:buChar char="•"/>
            </a:pPr>
            <a:r>
              <a:rPr lang="cs-CZ" sz="2800" dirty="0"/>
              <a:t>Tvoří etické normy pro biomedicínský výzkum</a:t>
            </a:r>
          </a:p>
          <a:p>
            <a:pPr marL="342900" indent="-342900">
              <a:buFont typeface="Arial" panose="020B0604020202020204" pitchFamily="34" charset="0"/>
              <a:buChar char="•"/>
            </a:pPr>
            <a:r>
              <a:rPr lang="cs-CZ" sz="2800" dirty="0"/>
              <a:t>Řídí vědeckou, etickou a profesní činnost v medicíně ve </a:t>
            </a:r>
            <a:r>
              <a:rPr lang="cs-CZ" sz="2800" dirty="0" err="1"/>
              <a:t>shoě</a:t>
            </a:r>
            <a:r>
              <a:rPr lang="cs-CZ" sz="2800" dirty="0"/>
              <a:t> s lidskými právy.</a:t>
            </a:r>
          </a:p>
          <a:p>
            <a:pPr marL="342900" indent="-342900">
              <a:buFont typeface="Arial" panose="020B0604020202020204" pitchFamily="34" charset="0"/>
              <a:buChar char="•"/>
            </a:pPr>
            <a:r>
              <a:rPr lang="cs-CZ" sz="2800" dirty="0"/>
              <a:t>ČLK přijata roku 1990.</a:t>
            </a:r>
          </a:p>
        </p:txBody>
      </p:sp>
    </p:spTree>
    <p:extLst>
      <p:ext uri="{BB962C8B-B14F-4D97-AF65-F5344CB8AC3E}">
        <p14:creationId xmlns:p14="http://schemas.microsoft.com/office/powerpoint/2010/main" val="2483880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539552" y="476672"/>
            <a:ext cx="8229600" cy="548680"/>
          </a:xfrm>
        </p:spPr>
        <p:txBody>
          <a:bodyPr>
            <a:normAutofit fontScale="90000"/>
          </a:bodyPr>
          <a:lstStyle/>
          <a:p>
            <a:r>
              <a:rPr lang="cs-CZ" dirty="0"/>
              <a:t>Hippokratova přísaha</a:t>
            </a:r>
          </a:p>
        </p:txBody>
      </p:sp>
      <p:sp>
        <p:nvSpPr>
          <p:cNvPr id="4" name="Obdélník 3"/>
          <p:cNvSpPr/>
          <p:nvPr/>
        </p:nvSpPr>
        <p:spPr>
          <a:xfrm>
            <a:off x="0" y="1319064"/>
            <a:ext cx="8964488" cy="5535591"/>
          </a:xfrm>
          <a:prstGeom prst="rect">
            <a:avLst/>
          </a:prstGeom>
        </p:spPr>
        <p:txBody>
          <a:bodyPr vert="horz" lIns="91440" tIns="45720" rIns="91440" bIns="45720" rtlCol="0">
            <a:noAutofit/>
          </a:bodyPr>
          <a:lstStyle/>
          <a:p>
            <a:pPr marL="342900" indent="-342900">
              <a:spcBef>
                <a:spcPct val="20000"/>
              </a:spcBef>
              <a:buClr>
                <a:schemeClr val="accent1"/>
              </a:buClr>
              <a:buSzPct val="100000"/>
              <a:buFont typeface="+mj-lt"/>
              <a:buAutoNum type="arabicPeriod"/>
            </a:pPr>
            <a:r>
              <a:rPr lang="cs-CZ" sz="1600" dirty="0">
                <a:solidFill>
                  <a:schemeClr val="tx2"/>
                </a:solidFill>
              </a:rPr>
              <a:t>Přísahám a volám Apollóna lékaře a Asklépia a Hygienu a </a:t>
            </a:r>
            <a:r>
              <a:rPr lang="cs-CZ" sz="1600" dirty="0" err="1">
                <a:solidFill>
                  <a:schemeClr val="tx2"/>
                </a:solidFill>
              </a:rPr>
              <a:t>Panakín</a:t>
            </a:r>
            <a:r>
              <a:rPr lang="cs-CZ" sz="1600" dirty="0">
                <a:solidFill>
                  <a:schemeClr val="tx2"/>
                </a:solidFill>
              </a:rPr>
              <a:t> a všechny bohy a bohyně za svědky, že budu tuto smlouvu a přísahu dle svých možností a dle svého svědomí dodržovat. </a:t>
            </a:r>
          </a:p>
          <a:p>
            <a:pPr marL="342900" indent="-342900">
              <a:spcBef>
                <a:spcPct val="20000"/>
              </a:spcBef>
              <a:buClr>
                <a:schemeClr val="accent1"/>
              </a:buClr>
              <a:buSzPct val="100000"/>
              <a:buFont typeface="+mj-lt"/>
              <a:buAutoNum type="arabicPeriod"/>
            </a:pPr>
            <a:r>
              <a:rPr lang="cs-CZ" sz="1600" dirty="0">
                <a:solidFill>
                  <a:schemeClr val="tx2"/>
                </a:solidFill>
              </a:rPr>
              <a:t>Toho, kdo mě naučil umění lékařskému, budu si vážit jako svých rodičů a budu ho ze svého zajištění podporovat. Když se dostane do nouze, dám mu ze svého, stejně jako i jeho potomkům dám a budou pro mne jako moji bratři. Pokud po znalosti tohoto umění (lékařského) zatouží, budu je vyučovat zdarma a bez smlouvy. Seznámím své syny a syny svého učitele a všechny ustanovené a na lékařský mrav přísahající s předpisy, přednáškami a se všemi ostatními radami. Jinak však s nimi neseznámím nikoho dalšího.</a:t>
            </a:r>
          </a:p>
          <a:p>
            <a:pPr marL="342900" indent="-342900">
              <a:spcBef>
                <a:spcPct val="20000"/>
              </a:spcBef>
              <a:buClr>
                <a:schemeClr val="accent1"/>
              </a:buClr>
              <a:buSzPct val="100000"/>
              <a:buFont typeface="+mj-lt"/>
              <a:buAutoNum type="arabicPeriod"/>
            </a:pPr>
            <a:r>
              <a:rPr lang="cs-CZ" sz="1600" dirty="0">
                <a:solidFill>
                  <a:schemeClr val="tx2"/>
                </a:solidFill>
              </a:rPr>
              <a:t>Lékařské úkony budu konat v zájmu a ve prospěch nemocného, dle svých schopností a svého úsudku. Vystříhám se všeho, co by bylo ke škodě a co by nebylo správné.</a:t>
            </a:r>
          </a:p>
          <a:p>
            <a:pPr marL="342900" indent="-342900">
              <a:spcBef>
                <a:spcPct val="20000"/>
              </a:spcBef>
              <a:buClr>
                <a:schemeClr val="accent1"/>
              </a:buClr>
              <a:buSzPct val="100000"/>
              <a:buFont typeface="+mj-lt"/>
              <a:buAutoNum type="arabicPeriod"/>
            </a:pPr>
            <a:r>
              <a:rPr lang="cs-CZ" sz="1600" dirty="0">
                <a:solidFill>
                  <a:schemeClr val="tx2"/>
                </a:solidFill>
              </a:rPr>
              <a:t>Nepodám nikomu smrtící prostředek, ani kdyby mne o to kdokoli požádal, a nikomu také nebudu radit (jak zemřít). Žádné ženě nedám prostředek k vyhnání plodu.</a:t>
            </a:r>
          </a:p>
          <a:p>
            <a:pPr marL="342900" indent="-342900">
              <a:spcBef>
                <a:spcPct val="20000"/>
              </a:spcBef>
              <a:buClr>
                <a:schemeClr val="accent1"/>
              </a:buClr>
              <a:buSzPct val="100000"/>
              <a:buFont typeface="+mj-lt"/>
              <a:buAutoNum type="arabicPeriod"/>
            </a:pPr>
            <a:r>
              <a:rPr lang="cs-CZ" sz="1600" dirty="0">
                <a:solidFill>
                  <a:schemeClr val="tx2"/>
                </a:solidFill>
              </a:rPr>
              <a:t>Svůj život uchovám v čistotě a bohabojnosti, stejně tak i své lékařské umění. Nebudu (lidské tělo) řezat, ani ty, co trpí kameny, a tento zákrok přenechám mužům, kteří takovéto řemeslo provádějí.</a:t>
            </a:r>
          </a:p>
          <a:p>
            <a:pPr marL="342900" indent="-342900">
              <a:spcBef>
                <a:spcPct val="20000"/>
              </a:spcBef>
              <a:buClr>
                <a:schemeClr val="accent1"/>
              </a:buClr>
              <a:buSzPct val="100000"/>
              <a:buFont typeface="+mj-lt"/>
              <a:buAutoNum type="arabicPeriod"/>
            </a:pPr>
            <a:r>
              <a:rPr lang="cs-CZ" sz="1600" dirty="0">
                <a:solidFill>
                  <a:schemeClr val="tx2"/>
                </a:solidFill>
              </a:rPr>
              <a:t>Do všech domů, kam vstoupím, budu vstupovat ve prospěch nemocného, zbaven každého vědomého bezpráví a každého zlého činu. Zvláště se vystříhám pohlavního zneužití žen i mužů, svobodných i otroků. Cokoli, co při léčbě i mimo svou praxi ve styku s lidmi uvidím a uslyším, co se nesmí sdělit, to zamlčím a uchovám v tajnosti.</a:t>
            </a:r>
          </a:p>
          <a:p>
            <a:pPr marL="342900" indent="-342900">
              <a:spcBef>
                <a:spcPct val="20000"/>
              </a:spcBef>
              <a:buClr>
                <a:schemeClr val="accent1"/>
              </a:buClr>
              <a:buSzPct val="100000"/>
              <a:buFont typeface="+mj-lt"/>
              <a:buAutoNum type="arabicPeriod"/>
            </a:pPr>
            <a:r>
              <a:rPr lang="cs-CZ" sz="1600" dirty="0">
                <a:solidFill>
                  <a:schemeClr val="tx2"/>
                </a:solidFill>
              </a:rPr>
              <a:t>Když tuto přísahu dodržím a neporuším, nechť ve svém životě i ve svém umění skromně dopředu postoupím. Tak získám si vážnost všech lidí po všechny ty časy. Když ale zákazy přestoupím a přísahu poruším, nechť stane se pravý opak.</a:t>
            </a:r>
          </a:p>
        </p:txBody>
      </p:sp>
    </p:spTree>
    <p:extLst>
      <p:ext uri="{BB962C8B-B14F-4D97-AF65-F5344CB8AC3E}">
        <p14:creationId xmlns:p14="http://schemas.microsoft.com/office/powerpoint/2010/main" val="3073168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07504" y="2348880"/>
            <a:ext cx="8928991" cy="4509120"/>
          </a:xfrm>
        </p:spPr>
        <p:txBody>
          <a:bodyPr vert="horz" lIns="91440" tIns="45720" rIns="91440" bIns="45720" rtlCol="0">
            <a:normAutofit/>
          </a:bodyPr>
          <a:lstStyle/>
          <a:p>
            <a:pPr marL="0" indent="0">
              <a:buNone/>
            </a:pPr>
            <a:r>
              <a:rPr lang="cs-CZ" sz="2000" dirty="0"/>
              <a:t>V okamžiku, kdy nastupuji profesionální lékařskou dráhu, zavazuji se slavnostně, že svůj život zasvětím službě lidstvu. Své učitele budu zachovávat v patřičné úctě a vděčnosti. Své povolání budu vykonávat svědomitě a důstojně. Zdraví mých pacientů bude mým nejpřednějším zájmem. Budu zachovávat v tajnosti vše, co mi důvěrně svěří. Všemi prostředky, které mi budou dostupné, budu udržovat čest a důstojné provozování lékařského povolání. Své kolegy budu považovat za své bratry. Nedopustím, aby se náboženské, nacionalistické, rasistické, stranické nebo třídní předsudky vetřely mezi mé povinnosti a pacienty. Budu s největší pozorností ochraňovat lidský život, a to od okamžiku jeho vzniku. Ani nátlak a vyhrožování mne nedonutí k tomu, abych své lékařské znalosti obrátil proti některému člověku.</a:t>
            </a:r>
          </a:p>
          <a:p>
            <a:pPr marL="0" indent="0">
              <a:buNone/>
            </a:pPr>
            <a:endParaRPr lang="cs-CZ" sz="2000" dirty="0"/>
          </a:p>
          <a:p>
            <a:pPr marL="0" indent="0">
              <a:buNone/>
            </a:pPr>
            <a:endParaRPr lang="cs-CZ" sz="2000" dirty="0"/>
          </a:p>
        </p:txBody>
      </p:sp>
      <p:sp>
        <p:nvSpPr>
          <p:cNvPr id="3" name="Nadpis 2"/>
          <p:cNvSpPr>
            <a:spLocks noGrp="1"/>
          </p:cNvSpPr>
          <p:nvPr>
            <p:ph type="title"/>
          </p:nvPr>
        </p:nvSpPr>
        <p:spPr>
          <a:xfrm>
            <a:off x="457199" y="338328"/>
            <a:ext cx="8435281" cy="1252728"/>
          </a:xfrm>
        </p:spPr>
        <p:txBody>
          <a:bodyPr vert="horz" lIns="91440" tIns="45720" rIns="91440" bIns="45720" rtlCol="0" anchor="ctr">
            <a:normAutofit/>
          </a:bodyPr>
          <a:lstStyle/>
          <a:p>
            <a:r>
              <a:rPr lang="cs-CZ" sz="3200" dirty="0"/>
              <a:t>Ženevská deklarace Světové lékařské asociace</a:t>
            </a:r>
          </a:p>
        </p:txBody>
      </p:sp>
      <p:sp>
        <p:nvSpPr>
          <p:cNvPr id="4" name="Popisek se šipkou nahoru 6"/>
          <p:cNvSpPr/>
          <p:nvPr/>
        </p:nvSpPr>
        <p:spPr>
          <a:xfrm>
            <a:off x="251521" y="1196752"/>
            <a:ext cx="8640960" cy="115212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t>Vznikla r. 1948. Přijata na druhém zasedání WMA (</a:t>
            </a:r>
            <a:r>
              <a:rPr lang="cs-CZ" sz="2000" dirty="0" err="1"/>
              <a:t>World</a:t>
            </a:r>
            <a:r>
              <a:rPr lang="cs-CZ" sz="2000" dirty="0"/>
              <a:t> </a:t>
            </a:r>
            <a:r>
              <a:rPr lang="cs-CZ" sz="2000" dirty="0" err="1"/>
              <a:t>Medical</a:t>
            </a:r>
            <a:r>
              <a:rPr lang="cs-CZ" sz="2000" dirty="0"/>
              <a:t> </a:t>
            </a:r>
            <a:r>
              <a:rPr lang="cs-CZ" sz="2000" dirty="0" err="1"/>
              <a:t>Association</a:t>
            </a:r>
            <a:r>
              <a:rPr lang="cs-CZ" sz="2000" dirty="0"/>
              <a:t>) v Ženevě. Slib lékařů, že budou stát vždy na straně humanitárních cílů medicíny.</a:t>
            </a:r>
          </a:p>
        </p:txBody>
      </p:sp>
      <p:sp>
        <p:nvSpPr>
          <p:cNvPr id="5" name="Popisek se šipkou nahoru 6"/>
          <p:cNvSpPr/>
          <p:nvPr/>
        </p:nvSpPr>
        <p:spPr>
          <a:xfrm>
            <a:off x="263356" y="5445224"/>
            <a:ext cx="8640960" cy="1412776"/>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pPr>
            <a:r>
              <a:rPr lang="cs-CZ" altLang="cs-CZ" sz="1600" b="1" dirty="0">
                <a:effectLst>
                  <a:outerShdw blurRad="38100" dist="38100" dir="2700000" algn="tl">
                    <a:srgbClr val="000000">
                      <a:alpha val="43137"/>
                    </a:srgbClr>
                  </a:outerShdw>
                </a:effectLst>
              </a:rPr>
              <a:t>1968: </a:t>
            </a:r>
            <a:r>
              <a:rPr lang="cs-CZ" altLang="cs-CZ" sz="1600" dirty="0"/>
              <a:t>dodatek: „…a to dokonce i po smrti pacienta“</a:t>
            </a:r>
          </a:p>
          <a:p>
            <a:pPr>
              <a:lnSpc>
                <a:spcPct val="90000"/>
              </a:lnSpc>
            </a:pPr>
            <a:r>
              <a:rPr lang="cs-CZ" altLang="cs-CZ" sz="1600" dirty="0"/>
              <a:t>před rokem </a:t>
            </a:r>
            <a:r>
              <a:rPr lang="cs-CZ" altLang="cs-CZ" sz="1600" b="1" dirty="0">
                <a:effectLst>
                  <a:outerShdw blurRad="38100" dist="38100" dir="2700000" algn="tl">
                    <a:srgbClr val="000000">
                      <a:alpha val="43137"/>
                    </a:srgbClr>
                  </a:outerShdw>
                </a:effectLst>
              </a:rPr>
              <a:t>1983: </a:t>
            </a:r>
            <a:r>
              <a:rPr lang="cs-CZ" altLang="cs-CZ" sz="1600" dirty="0"/>
              <a:t>„… budu zachovávat nejvyšší úctu k lidskému životu a to od okamžiku koncepce…“ na : „… budu zachovávat nejvyšší úctu k lidskému životu od jeho vzniku…“</a:t>
            </a:r>
          </a:p>
        </p:txBody>
      </p:sp>
    </p:spTree>
    <p:extLst>
      <p:ext uri="{BB962C8B-B14F-4D97-AF65-F5344CB8AC3E}">
        <p14:creationId xmlns:p14="http://schemas.microsoft.com/office/powerpoint/2010/main" val="3659663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07504" y="2348880"/>
            <a:ext cx="8928991" cy="4509120"/>
          </a:xfrm>
        </p:spPr>
        <p:txBody>
          <a:bodyPr vert="horz" lIns="91440" tIns="45720" rIns="91440" bIns="45720" rtlCol="0">
            <a:normAutofit fontScale="77500" lnSpcReduction="20000"/>
          </a:bodyPr>
          <a:lstStyle/>
          <a:p>
            <a:pPr marL="0" indent="0">
              <a:buNone/>
            </a:pPr>
            <a:r>
              <a:rPr lang="cs-CZ" sz="2800" b="1" i="1" dirty="0">
                <a:effectLst>
                  <a:outerShdw blurRad="38100" dist="38100" dir="2700000" algn="tl">
                    <a:srgbClr val="000000">
                      <a:alpha val="43137"/>
                    </a:srgbClr>
                  </a:outerShdw>
                </a:effectLst>
              </a:rPr>
              <a:t>1. </a:t>
            </a:r>
            <a:r>
              <a:rPr lang="cs-CZ" sz="2800" dirty="0"/>
              <a:t>Základní podmínkou provedení experimentu je dobrovolný souhlas pokusné osoby. </a:t>
            </a:r>
          </a:p>
          <a:p>
            <a:pPr marL="0" indent="0">
              <a:buNone/>
            </a:pPr>
            <a:r>
              <a:rPr lang="cs-CZ" sz="2800" b="1" i="1" dirty="0">
                <a:effectLst>
                  <a:outerShdw blurRad="38100" dist="38100" dir="2700000" algn="tl">
                    <a:srgbClr val="000000">
                      <a:alpha val="43137"/>
                    </a:srgbClr>
                  </a:outerShdw>
                </a:effectLst>
              </a:rPr>
              <a:t>2. </a:t>
            </a:r>
            <a:r>
              <a:rPr lang="cs-CZ" sz="2800" dirty="0"/>
              <a:t>Pokus by měl přinést plodné výsledky, jež slouží dobru společnosti a jichž nelze dosáhnout jinými metodami i způsoby studia. Pokus by měl mít jasně vytyčený cíl a smysl. </a:t>
            </a:r>
          </a:p>
          <a:p>
            <a:pPr marL="0" indent="0">
              <a:buNone/>
            </a:pPr>
            <a:r>
              <a:rPr lang="cs-CZ" sz="2800" b="1" i="1" dirty="0">
                <a:effectLst>
                  <a:outerShdw blurRad="38100" dist="38100" dir="2700000" algn="tl">
                    <a:srgbClr val="000000">
                      <a:alpha val="43137"/>
                    </a:srgbClr>
                  </a:outerShdw>
                </a:effectLst>
              </a:rPr>
              <a:t>3. </a:t>
            </a:r>
            <a:r>
              <a:rPr lang="cs-CZ" sz="2800" dirty="0"/>
              <a:t>Předpokládané výsledky pokusu by měly dostatečně zdůvodnit jeho uskutečnění. Proto je třeba pokus plánovat a vycházet z výsledků pokusů na zvířatech a ze znalosti přirozeného vývoje nemoci nebo ostatních studovaných problémů.</a:t>
            </a:r>
          </a:p>
          <a:p>
            <a:pPr marL="0" indent="0">
              <a:buNone/>
            </a:pPr>
            <a:r>
              <a:rPr lang="cs-CZ" sz="2800" b="1" i="1" dirty="0">
                <a:effectLst>
                  <a:outerShdw blurRad="38100" dist="38100" dir="2700000" algn="tl">
                    <a:srgbClr val="000000">
                      <a:alpha val="43137"/>
                    </a:srgbClr>
                  </a:outerShdw>
                </a:effectLst>
              </a:rPr>
              <a:t>4. </a:t>
            </a:r>
            <a:r>
              <a:rPr lang="cs-CZ" sz="2800" dirty="0"/>
              <a:t>Při pokusu je třeba dbát na to, abychom se vyhnuli zbytečnému fyzickému a duševnímu utrpení nebo poškození. </a:t>
            </a:r>
          </a:p>
          <a:p>
            <a:pPr marL="0" indent="0">
              <a:buNone/>
            </a:pPr>
            <a:r>
              <a:rPr lang="cs-CZ" sz="2800" b="1" i="1" dirty="0">
                <a:effectLst>
                  <a:outerShdw blurRad="38100" dist="38100" dir="2700000" algn="tl">
                    <a:srgbClr val="000000">
                      <a:alpha val="43137"/>
                    </a:srgbClr>
                  </a:outerShdw>
                </a:effectLst>
              </a:rPr>
              <a:t>5. </a:t>
            </a:r>
            <a:r>
              <a:rPr lang="cs-CZ" sz="2800" dirty="0"/>
              <a:t>Je třeba </a:t>
            </a:r>
            <a:r>
              <a:rPr lang="cs-CZ" sz="2900" dirty="0"/>
              <a:t>upustit od pokusů</a:t>
            </a:r>
            <a:r>
              <a:rPr lang="cs-CZ" sz="2800" dirty="0"/>
              <a:t>, o nichž se lze předem domnívat, že </a:t>
            </a:r>
            <a:r>
              <a:rPr lang="cs-CZ" sz="2900" dirty="0"/>
              <a:t>způsobí smrt nebo poškození s trvalými následky</a:t>
            </a:r>
            <a:r>
              <a:rPr lang="cs-CZ" sz="2800" dirty="0"/>
              <a:t>. Výjimkou mohou snad být jen takové pokusy, při nichž experimentující lékaři slouží zároveň jako pokusné osoby. </a:t>
            </a:r>
          </a:p>
          <a:p>
            <a:pPr marL="0" indent="0">
              <a:buNone/>
            </a:pPr>
            <a:endParaRPr lang="cs-CZ" sz="2800" dirty="0"/>
          </a:p>
        </p:txBody>
      </p:sp>
      <p:sp>
        <p:nvSpPr>
          <p:cNvPr id="3" name="Nadpis 2"/>
          <p:cNvSpPr>
            <a:spLocks noGrp="1"/>
          </p:cNvSpPr>
          <p:nvPr>
            <p:ph type="title"/>
          </p:nvPr>
        </p:nvSpPr>
        <p:spPr/>
        <p:txBody>
          <a:bodyPr/>
          <a:lstStyle/>
          <a:p>
            <a:r>
              <a:rPr lang="cs-CZ" dirty="0"/>
              <a:t>Norimberský kodex</a:t>
            </a:r>
          </a:p>
        </p:txBody>
      </p:sp>
      <p:sp>
        <p:nvSpPr>
          <p:cNvPr id="4" name="Popisek se šipkou nahoru 6"/>
          <p:cNvSpPr/>
          <p:nvPr/>
        </p:nvSpPr>
        <p:spPr>
          <a:xfrm>
            <a:off x="251521" y="1196752"/>
            <a:ext cx="8640960" cy="115212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t>Vznikl r. 1947 na základě zločinů ve výzkumu v druhé světové válce</a:t>
            </a:r>
          </a:p>
          <a:p>
            <a:pPr algn="ctr"/>
            <a:r>
              <a:rPr lang="cs-CZ" sz="2000" dirty="0"/>
              <a:t>Deset podmínek za kterých může být prováděn výzkum na lidech.</a:t>
            </a:r>
          </a:p>
        </p:txBody>
      </p:sp>
    </p:spTree>
    <p:extLst>
      <p:ext uri="{BB962C8B-B14F-4D97-AF65-F5344CB8AC3E}">
        <p14:creationId xmlns:p14="http://schemas.microsoft.com/office/powerpoint/2010/main" val="1911243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53752" y="1916832"/>
            <a:ext cx="9036496" cy="4752528"/>
          </a:xfrm>
        </p:spPr>
        <p:txBody>
          <a:bodyPr vert="horz" lIns="91440" tIns="45720" rIns="91440" bIns="45720" rtlCol="0">
            <a:normAutofit fontScale="77500" lnSpcReduction="20000"/>
          </a:bodyPr>
          <a:lstStyle/>
          <a:p>
            <a:pPr marL="0" indent="0">
              <a:buNone/>
            </a:pPr>
            <a:r>
              <a:rPr lang="cs-CZ" sz="2800" b="1" i="1" dirty="0">
                <a:effectLst>
                  <a:outerShdw blurRad="38100" dist="38100" dir="2700000" algn="tl">
                    <a:srgbClr val="000000">
                      <a:alpha val="43137"/>
                    </a:srgbClr>
                  </a:outerShdw>
                </a:effectLst>
              </a:rPr>
              <a:t>6. </a:t>
            </a:r>
            <a:r>
              <a:rPr lang="cs-CZ" sz="2800" dirty="0"/>
              <a:t>Velikost podstoupeného nebezpečí by nikdy neměla přesáhnout stupeň daný humanitární důležitostí řešeného problému. </a:t>
            </a:r>
          </a:p>
          <a:p>
            <a:pPr marL="0" indent="0">
              <a:buNone/>
            </a:pPr>
            <a:r>
              <a:rPr lang="cs-CZ" sz="2800" b="1" dirty="0">
                <a:effectLst>
                  <a:outerShdw blurRad="38100" dist="38100" dir="2700000" algn="tl">
                    <a:srgbClr val="000000">
                      <a:alpha val="43137"/>
                    </a:srgbClr>
                  </a:outerShdw>
                </a:effectLst>
              </a:rPr>
              <a:t>7. </a:t>
            </a:r>
            <a:r>
              <a:rPr lang="cs-CZ" sz="2800" dirty="0"/>
              <a:t>Je třeba učinit potřebná opatření a zajistit patřičné podmínky na ochranu</a:t>
            </a:r>
          </a:p>
          <a:p>
            <a:pPr marL="0" indent="0">
              <a:buNone/>
            </a:pPr>
            <a:r>
              <a:rPr lang="cs-CZ" sz="2800" dirty="0"/>
              <a:t>pokusné osoby proti sebemenší možnosti ublížení na těle, trvalému poškození nebo smrti. </a:t>
            </a:r>
          </a:p>
          <a:p>
            <a:pPr marL="0" indent="0">
              <a:buNone/>
            </a:pPr>
            <a:r>
              <a:rPr lang="cs-CZ" sz="2800" b="1" dirty="0">
                <a:effectLst>
                  <a:outerShdw blurRad="38100" dist="38100" dir="2700000" algn="tl">
                    <a:srgbClr val="000000">
                      <a:alpha val="43137"/>
                    </a:srgbClr>
                  </a:outerShdw>
                </a:effectLst>
              </a:rPr>
              <a:t>8. </a:t>
            </a:r>
            <a:r>
              <a:rPr lang="cs-CZ" sz="2800" dirty="0"/>
              <a:t>Je třeba, aby pokus řídily pouze vědecky kvalifikované osoby. Ve všech stádiích pokusu musí osoby, které jej řídí nebo provádějí, pracovat na vysoké vědecké úrovni a pečlivě. </a:t>
            </a:r>
          </a:p>
          <a:p>
            <a:pPr marL="0" indent="0">
              <a:buNone/>
            </a:pPr>
            <a:r>
              <a:rPr lang="cs-CZ" sz="2800" b="1" dirty="0"/>
              <a:t>9. </a:t>
            </a:r>
            <a:r>
              <a:rPr lang="cs-CZ" sz="2800" dirty="0"/>
              <a:t>Je třeba, aby v průběhu pokusu měla pokusná osoba možnost žádat ukončení pokusu, jestliže dosáhla takového duševního i fyzického stadia, jež podle jejího názoru nedovoluje pokračovat v pokusu. </a:t>
            </a:r>
          </a:p>
          <a:p>
            <a:pPr marL="0" indent="0">
              <a:buNone/>
            </a:pPr>
            <a:r>
              <a:rPr lang="cs-CZ" sz="2800" b="1" dirty="0"/>
              <a:t>10. </a:t>
            </a:r>
            <a:r>
              <a:rPr lang="cs-CZ" sz="2800" dirty="0"/>
              <a:t>Vědecký pracovník musí být připraven ukončit pokus v kterékoli fázi, jestliže i přes vynaloženou snahu, nejvyšší zručnost a po důkladném zvážení má důvod se domnívat, že by pokračování v pokusu vedlo k ublížení na těle, trvalému poškození nebo smrti pokusné osoby. </a:t>
            </a:r>
          </a:p>
          <a:p>
            <a:pPr marL="0" indent="0">
              <a:buNone/>
            </a:pPr>
            <a:endParaRPr lang="cs-CZ" sz="2800" dirty="0"/>
          </a:p>
        </p:txBody>
      </p:sp>
      <p:sp>
        <p:nvSpPr>
          <p:cNvPr id="3" name="Nadpis 2"/>
          <p:cNvSpPr>
            <a:spLocks noGrp="1"/>
          </p:cNvSpPr>
          <p:nvPr>
            <p:ph type="title"/>
          </p:nvPr>
        </p:nvSpPr>
        <p:spPr/>
        <p:txBody>
          <a:bodyPr/>
          <a:lstStyle/>
          <a:p>
            <a:r>
              <a:rPr lang="cs-CZ" dirty="0"/>
              <a:t>Norimberský kodex</a:t>
            </a:r>
          </a:p>
        </p:txBody>
      </p:sp>
    </p:spTree>
    <p:extLst>
      <p:ext uri="{BB962C8B-B14F-4D97-AF65-F5344CB8AC3E}">
        <p14:creationId xmlns:p14="http://schemas.microsoft.com/office/powerpoint/2010/main" val="1603449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0" y="2204864"/>
            <a:ext cx="9144000" cy="4653136"/>
          </a:xfrm>
        </p:spPr>
        <p:txBody>
          <a:bodyPr vert="horz" lIns="91440" tIns="45720" rIns="91440" bIns="45720" rtlCol="0">
            <a:normAutofit lnSpcReduction="10000"/>
          </a:bodyPr>
          <a:lstStyle/>
          <a:p>
            <a:pPr marL="514350" indent="-514350">
              <a:lnSpc>
                <a:spcPct val="80000"/>
              </a:lnSpc>
              <a:buFont typeface="+mj-lt"/>
              <a:buAutoNum type="arabicPeriod"/>
            </a:pPr>
            <a:r>
              <a:rPr lang="cs-CZ" altLang="cs-CZ" sz="2800" dirty="0"/>
              <a:t>Pacient má právo na svobodnou volbu lékaře</a:t>
            </a:r>
          </a:p>
          <a:p>
            <a:pPr marL="514350" indent="-514350">
              <a:lnSpc>
                <a:spcPct val="80000"/>
              </a:lnSpc>
              <a:buFont typeface="+mj-lt"/>
              <a:buAutoNum type="arabicPeriod"/>
            </a:pPr>
            <a:r>
              <a:rPr lang="cs-CZ" altLang="cs-CZ" sz="2800" dirty="0"/>
              <a:t>Pacient má právo být ošetřován lékařem, který je svoboden v činění klinických a etických rozhodování, bez jakéhokoliv zásahu zvenčí</a:t>
            </a:r>
          </a:p>
          <a:p>
            <a:pPr marL="514350" indent="-514350">
              <a:lnSpc>
                <a:spcPct val="80000"/>
              </a:lnSpc>
              <a:buFont typeface="+mj-lt"/>
              <a:buAutoNum type="arabicPeriod"/>
            </a:pPr>
            <a:r>
              <a:rPr lang="cs-CZ" altLang="cs-CZ" sz="2800" dirty="0"/>
              <a:t>Pacient má právo přijmout nebo odmítnout léčbu poté, co byl adekvátním způsobem informován. </a:t>
            </a:r>
          </a:p>
          <a:p>
            <a:pPr marL="514350" indent="-514350">
              <a:lnSpc>
                <a:spcPct val="80000"/>
              </a:lnSpc>
              <a:buFont typeface="+mj-lt"/>
              <a:buAutoNum type="arabicPeriod"/>
            </a:pPr>
            <a:r>
              <a:rPr lang="cs-CZ" altLang="cs-CZ" sz="2800" dirty="0"/>
              <a:t>Pacient má právo očekávat, že jeho lékař bude respektovat důvěrný charakter všech jeho lékařských a osobních podrobných údajů</a:t>
            </a:r>
          </a:p>
          <a:p>
            <a:pPr marL="514350" indent="-514350">
              <a:lnSpc>
                <a:spcPct val="80000"/>
              </a:lnSpc>
              <a:buFont typeface="+mj-lt"/>
              <a:buAutoNum type="arabicPeriod"/>
            </a:pPr>
            <a:r>
              <a:rPr lang="cs-CZ" altLang="cs-CZ" sz="2800" dirty="0"/>
              <a:t>Pacient má právo zemřít v důstojnosti</a:t>
            </a:r>
          </a:p>
          <a:p>
            <a:pPr marL="514350" indent="-514350">
              <a:lnSpc>
                <a:spcPct val="80000"/>
              </a:lnSpc>
              <a:buFont typeface="+mj-lt"/>
              <a:buAutoNum type="arabicPeriod"/>
            </a:pPr>
            <a:r>
              <a:rPr lang="cs-CZ" altLang="cs-CZ" sz="2800" dirty="0"/>
              <a:t>Pacient má právo přijmout nebo odmítnout spirituální a morální útěchu, včetně pomoci duchovního patřičného vyznání</a:t>
            </a:r>
          </a:p>
        </p:txBody>
      </p:sp>
      <p:sp>
        <p:nvSpPr>
          <p:cNvPr id="3" name="Nadpis 2"/>
          <p:cNvSpPr>
            <a:spLocks noGrp="1"/>
          </p:cNvSpPr>
          <p:nvPr>
            <p:ph type="title"/>
          </p:nvPr>
        </p:nvSpPr>
        <p:spPr>
          <a:xfrm>
            <a:off x="457199" y="204643"/>
            <a:ext cx="8229600" cy="858424"/>
          </a:xfrm>
        </p:spPr>
        <p:txBody>
          <a:bodyPr/>
          <a:lstStyle/>
          <a:p>
            <a:r>
              <a:rPr lang="cs-CZ" dirty="0"/>
              <a:t>Lisabonská deklarace</a:t>
            </a:r>
          </a:p>
        </p:txBody>
      </p:sp>
      <p:sp>
        <p:nvSpPr>
          <p:cNvPr id="4" name="Popisek se šipkou nahoru 6"/>
          <p:cNvSpPr/>
          <p:nvPr/>
        </p:nvSpPr>
        <p:spPr>
          <a:xfrm>
            <a:off x="251519" y="764704"/>
            <a:ext cx="8640960" cy="1440160"/>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t>Vznikla r. 1981. Přijata na 34. zasedání WMA v Portugalsku. Ochrana práv pacientů. V Evropě </a:t>
            </a:r>
            <a:r>
              <a:rPr lang="cs-CZ" sz="2000" b="1" dirty="0">
                <a:effectLst>
                  <a:outerShdw blurRad="38100" dist="38100" dir="2700000" algn="tl">
                    <a:srgbClr val="000000">
                      <a:alpha val="43137"/>
                    </a:srgbClr>
                  </a:outerShdw>
                </a:effectLst>
              </a:rPr>
              <a:t>AMSTERDAMSKÁ DEKLARACE </a:t>
            </a:r>
            <a:r>
              <a:rPr lang="cs-CZ" sz="2000" dirty="0"/>
              <a:t>r. 1994.  </a:t>
            </a:r>
            <a:r>
              <a:rPr lang="cs-CZ" sz="2000" b="1" dirty="0">
                <a:effectLst>
                  <a:outerShdw blurRad="38100" dist="38100" dir="2700000" algn="tl">
                    <a:srgbClr val="000000">
                      <a:alpha val="43137"/>
                    </a:srgbClr>
                  </a:outerShdw>
                </a:effectLst>
              </a:rPr>
              <a:t>PRÁVA PACIENTŮ V ČR </a:t>
            </a:r>
            <a:r>
              <a:rPr lang="cs-CZ" sz="2000" dirty="0"/>
              <a:t>přijata r. 1992 Centrální etickou komisí MZČR. </a:t>
            </a:r>
          </a:p>
        </p:txBody>
      </p:sp>
    </p:spTree>
    <p:extLst>
      <p:ext uri="{BB962C8B-B14F-4D97-AF65-F5344CB8AC3E}">
        <p14:creationId xmlns:p14="http://schemas.microsoft.com/office/powerpoint/2010/main" val="4018894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0" y="908720"/>
            <a:ext cx="9144000" cy="5949280"/>
          </a:xfrm>
        </p:spPr>
        <p:txBody>
          <a:bodyPr vert="horz" lIns="91440" tIns="45720" rIns="91440" bIns="45720" rtlCol="0">
            <a:normAutofit fontScale="47500" lnSpcReduction="20000"/>
          </a:bodyPr>
          <a:lstStyle/>
          <a:p>
            <a:pPr marL="457200" indent="-457200">
              <a:buFont typeface="+mj-lt"/>
              <a:buAutoNum type="arabicPeriod"/>
            </a:pPr>
            <a:r>
              <a:rPr lang="cs-CZ" sz="2800" dirty="0"/>
              <a:t>Pacient má právo na ohleduplnou odbornou zdravotnickou péči prováděnou s porozuměním kvalifikovanými pracovníky.</a:t>
            </a:r>
          </a:p>
          <a:p>
            <a:pPr marL="457200" indent="-457200">
              <a:buFont typeface="+mj-lt"/>
              <a:buAutoNum type="arabicPeriod"/>
            </a:pPr>
            <a:r>
              <a:rPr lang="cs-CZ" sz="2800" dirty="0"/>
              <a:t>Pacient má právo znát jméno lékaře a dalších zdravotnických pracovníků, kteří ho ošetřují. Má právo žádat soukromí a služby přiměřené možnostem ústavu, jakož i možnost denně se stýkat se členy své rodiny či s přáteli. Omezení takovéhoto způsobu (tzv. kontinuálních) návštěv může být provedeno pouze ze závažných důvodů.</a:t>
            </a:r>
          </a:p>
          <a:p>
            <a:pPr marL="457200" indent="-457200">
              <a:buFont typeface="+mj-lt"/>
              <a:buAutoNum type="arabicPeriod"/>
            </a:pPr>
            <a:r>
              <a:rPr lang="cs-CZ" sz="2800" dirty="0"/>
              <a:t>Pacient má právo získat od svého lékaře údaje potřebné k tomu, aby mohl před zahájením každého dalšího nového diagnostického či terapeutického postupu zasvěceně rozhodnout, zda s ním souhlasí. Vyjma případů akutního ohrožení má být náležitě informován o případných rizicích, která jsou s uvedeným postupem spojena. Pokud existuje i více alternativních postupů nebo pokud pacient vyžaduje informace o léčebných alternativách, má na seznámení s nimi právo. Má rovněž právo znát jména osob, které se na nich účastní.</a:t>
            </a:r>
          </a:p>
          <a:p>
            <a:pPr marL="457200" indent="-457200">
              <a:buFont typeface="+mj-lt"/>
              <a:buAutoNum type="arabicPeriod"/>
            </a:pPr>
            <a:r>
              <a:rPr lang="cs-CZ" sz="2800" dirty="0"/>
              <a:t>Pacient má v rozsahu, který povoluje zákon, právo odmítnout léčbu a má být současně informován o zdravotních důsledcích svého rozhodnutí.</a:t>
            </a:r>
          </a:p>
          <a:p>
            <a:pPr marL="457200" indent="-457200">
              <a:buFont typeface="+mj-lt"/>
              <a:buAutoNum type="arabicPeriod"/>
            </a:pPr>
            <a:r>
              <a:rPr lang="cs-CZ" sz="2800" dirty="0"/>
              <a:t>V průběhu ambulantního i nemocničního vyšetření, ošetření a léčby má nemocný právo na to, aby byly v souvislosti s programem léčby brány maximální ohledy na jeho soukromí a stud. Rozbory jeho případu, konzultace a léčba jsou věcí důvěrnou a musí být provedena diskrétně. Přítomnost osob, které nejsou na léčbě přímo zúčastněny, musí odsouhlasit nemocný, a to i ve fakultních zařízeních, pokud si tyto osoby nemocný sám nevybral.</a:t>
            </a:r>
          </a:p>
          <a:p>
            <a:pPr marL="457200" indent="-457200">
              <a:buFont typeface="+mj-lt"/>
              <a:buAutoNum type="arabicPeriod"/>
            </a:pPr>
            <a:r>
              <a:rPr lang="cs-CZ" sz="2800" dirty="0"/>
              <a:t>Pacient má právo očekávat, že veškeré zprávy a záznamy týkající se jeho léčby jsou považovány za důvěrné. Ochrana informací o nemocném musí být zajištěna i v případech počítačového zpracování.</a:t>
            </a:r>
          </a:p>
          <a:p>
            <a:pPr marL="457200" indent="-457200">
              <a:buFont typeface="+mj-lt"/>
              <a:buAutoNum type="arabicPeriod"/>
            </a:pPr>
            <a:r>
              <a:rPr lang="cs-CZ" sz="2800" dirty="0"/>
              <a:t>Pacient má právo očekávat, že nemocnice musí podle svých možností přiměřeným způsobem vyhovět pacientovým žádostem o poskytování péče v míře odpovídající povaze onemocnění. Je-li to nutné, může být pacient předán jinému léčebnému ústavu, případně tam převezen po té, když mu bylo poskytnuto úplné zdůvodnění a informace o nezbytnosti tohoto předání a ostatních alternativách, které při tom existují. Instituce, která má nemocného převzít do své péče, musí překlad nejprve schválit.</a:t>
            </a:r>
          </a:p>
          <a:p>
            <a:pPr marL="457200" indent="-457200">
              <a:buFont typeface="+mj-lt"/>
              <a:buAutoNum type="arabicPeriod"/>
            </a:pPr>
            <a:r>
              <a:rPr lang="cs-CZ" sz="2800" dirty="0"/>
              <a:t>Pacient má právo očekávat, že jeho léčba bude vedena s přiměřenou kontinuitou. Má právo vědět předem, jací lékaři, v jakých ordinačních hodinách a na jakém místě jsou mu k dispozici. Po propuštění má právo očekávat, že nemocnice určí postup, jímž bude jeho lékař pokračovat v informacích o tom, jaká bude jeho další péče.</a:t>
            </a:r>
          </a:p>
          <a:p>
            <a:pPr marL="457200" indent="-457200">
              <a:buFont typeface="+mj-lt"/>
              <a:buAutoNum type="arabicPeriod"/>
            </a:pPr>
            <a:r>
              <a:rPr lang="cs-CZ" sz="2800" b="1" dirty="0"/>
              <a:t>Pacient má právo na podrobné a jemu srozumitelné vysvětlení v případě, že se lékař rozhodl k nestandardnímu postupu či experimentu. Písemný vědomý souhlas nemocného je podmínkou k zahájení </a:t>
            </a:r>
            <a:r>
              <a:rPr lang="cs-CZ" sz="2800" b="1" dirty="0" err="1"/>
              <a:t>neterapeutického</a:t>
            </a:r>
            <a:r>
              <a:rPr lang="cs-CZ" sz="2800" b="1" dirty="0"/>
              <a:t> i terapeutického výzkumu. Pacient může kdykoliv, a to bez uvedení důvodu, z experimentu odstoupit, když byl poučen o případných zdravotních důsledcích takového rozhodnutí.</a:t>
            </a:r>
          </a:p>
          <a:p>
            <a:pPr marL="457200" indent="-457200">
              <a:buFont typeface="+mj-lt"/>
              <a:buAutoNum type="arabicPeriod"/>
            </a:pPr>
            <a:r>
              <a:rPr lang="cs-CZ" sz="2800" dirty="0"/>
              <a:t>Nemocný v závěru života má právo na citlivou péči všech zdravotníků, kteří musí respektovat jeho přání, pokud tato nejsou v rozporu s platnými zákony.</a:t>
            </a:r>
          </a:p>
          <a:p>
            <a:pPr marL="457200" indent="-457200">
              <a:buFont typeface="+mj-lt"/>
              <a:buAutoNum type="arabicPeriod"/>
            </a:pPr>
            <a:r>
              <a:rPr lang="cs-CZ" sz="2800" dirty="0"/>
              <a:t>Pacient má právo a povinnost znát a řídit se platným řádem zdravotnické instituce, kde se léčí (tzv. nemocniční řád). Pacient má právo kontrolovat svůj účet a vyžadovat odůvodnění jeho položek bez ohledu na to, kým je účet placen.</a:t>
            </a:r>
          </a:p>
        </p:txBody>
      </p:sp>
      <p:sp>
        <p:nvSpPr>
          <p:cNvPr id="3" name="Nadpis 2"/>
          <p:cNvSpPr>
            <a:spLocks noGrp="1"/>
          </p:cNvSpPr>
          <p:nvPr>
            <p:ph type="title"/>
          </p:nvPr>
        </p:nvSpPr>
        <p:spPr>
          <a:xfrm>
            <a:off x="457199" y="204643"/>
            <a:ext cx="8229600" cy="858424"/>
          </a:xfrm>
        </p:spPr>
        <p:txBody>
          <a:bodyPr vert="horz" lIns="91440" tIns="45720" rIns="91440" bIns="45720" rtlCol="0" anchor="ctr">
            <a:normAutofit/>
          </a:bodyPr>
          <a:lstStyle/>
          <a:p>
            <a:r>
              <a:rPr lang="cs-CZ" dirty="0"/>
              <a:t>Práva pacientů v ČR</a:t>
            </a:r>
          </a:p>
        </p:txBody>
      </p:sp>
    </p:spTree>
    <p:extLst>
      <p:ext uri="{BB962C8B-B14F-4D97-AF65-F5344CB8AC3E}">
        <p14:creationId xmlns:p14="http://schemas.microsoft.com/office/powerpoint/2010/main" val="2324598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51520" y="3068960"/>
            <a:ext cx="7408333" cy="2303519"/>
          </a:xfrm>
        </p:spPr>
        <p:txBody>
          <a:bodyPr/>
          <a:lstStyle/>
          <a:p>
            <a:r>
              <a:rPr lang="cs-CZ" dirty="0"/>
              <a:t>Tradiční filozofická disciplína</a:t>
            </a:r>
          </a:p>
          <a:p>
            <a:r>
              <a:rPr lang="cs-CZ" dirty="0"/>
              <a:t>Zkoumá </a:t>
            </a:r>
          </a:p>
          <a:p>
            <a:pPr lvl="1"/>
            <a:r>
              <a:rPr lang="cs-CZ" dirty="0"/>
              <a:t>morálku</a:t>
            </a:r>
          </a:p>
          <a:p>
            <a:pPr lvl="1"/>
            <a:r>
              <a:rPr lang="cs-CZ" dirty="0"/>
              <a:t>dobro</a:t>
            </a:r>
          </a:p>
          <a:p>
            <a:pPr lvl="1"/>
            <a:r>
              <a:rPr lang="cs-CZ" dirty="0"/>
              <a:t>morální jednání a jeho normy	</a:t>
            </a:r>
          </a:p>
        </p:txBody>
      </p:sp>
      <p:sp>
        <p:nvSpPr>
          <p:cNvPr id="3" name="Nadpis 2"/>
          <p:cNvSpPr>
            <a:spLocks noGrp="1"/>
          </p:cNvSpPr>
          <p:nvPr>
            <p:ph type="title"/>
          </p:nvPr>
        </p:nvSpPr>
        <p:spPr>
          <a:xfrm>
            <a:off x="251520" y="338328"/>
            <a:ext cx="8712968" cy="1252728"/>
          </a:xfrm>
        </p:spPr>
        <p:txBody>
          <a:bodyPr>
            <a:normAutofit/>
          </a:bodyPr>
          <a:lstStyle/>
          <a:p>
            <a:r>
              <a:rPr lang="cs-CZ" dirty="0"/>
              <a:t>ETIKA</a:t>
            </a:r>
            <a:br>
              <a:rPr lang="cs-CZ" dirty="0"/>
            </a:br>
            <a:r>
              <a:rPr lang="cs-CZ" sz="2200" dirty="0"/>
              <a:t>Obor zabývající se „správným“ jednáním v rámci lidského společenství.</a:t>
            </a:r>
          </a:p>
        </p:txBody>
      </p:sp>
      <p:sp>
        <p:nvSpPr>
          <p:cNvPr id="4" name="Zástupný symbol pro obsah 1"/>
          <p:cNvSpPr txBox="1">
            <a:spLocks/>
          </p:cNvSpPr>
          <p:nvPr/>
        </p:nvSpPr>
        <p:spPr>
          <a:xfrm>
            <a:off x="899592" y="1196752"/>
            <a:ext cx="7408333" cy="1368152"/>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endParaRPr lang="cs-CZ" dirty="0"/>
          </a:p>
        </p:txBody>
      </p:sp>
      <p:sp>
        <p:nvSpPr>
          <p:cNvPr id="7" name="Popisek se šipkou nahoru 6"/>
          <p:cNvSpPr/>
          <p:nvPr/>
        </p:nvSpPr>
        <p:spPr>
          <a:xfrm>
            <a:off x="3019582" y="1556792"/>
            <a:ext cx="3168352" cy="151216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Pojem z dob Aristotela</a:t>
            </a:r>
          </a:p>
          <a:p>
            <a:pPr algn="ctr"/>
            <a:r>
              <a:rPr lang="cs-CZ" dirty="0" err="1"/>
              <a:t>Ethos</a:t>
            </a:r>
            <a:r>
              <a:rPr lang="cs-CZ" dirty="0"/>
              <a:t> = mrav</a:t>
            </a:r>
          </a:p>
        </p:txBody>
      </p:sp>
    </p:spTree>
    <p:extLst>
      <p:ext uri="{BB962C8B-B14F-4D97-AF65-F5344CB8AC3E}">
        <p14:creationId xmlns:p14="http://schemas.microsoft.com/office/powerpoint/2010/main" val="2367517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199" y="204643"/>
            <a:ext cx="8229600" cy="858424"/>
          </a:xfrm>
        </p:spPr>
        <p:txBody>
          <a:bodyPr/>
          <a:lstStyle/>
          <a:p>
            <a:r>
              <a:rPr lang="cs-CZ" dirty="0"/>
              <a:t>Helsinská deklarace</a:t>
            </a:r>
          </a:p>
        </p:txBody>
      </p:sp>
      <p:sp>
        <p:nvSpPr>
          <p:cNvPr id="4" name="Popisek se šipkou nahoru 6"/>
          <p:cNvSpPr/>
          <p:nvPr/>
        </p:nvSpPr>
        <p:spPr>
          <a:xfrm>
            <a:off x="251519" y="764704"/>
            <a:ext cx="8640960" cy="115212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dirty="0"/>
              <a:t>Vznikla r. 1964. Přijata na 18. zasedání WMA v Finsku. Doporučení pro lékaře zabývající se medicínským výzkumem na člověku. </a:t>
            </a:r>
          </a:p>
        </p:txBody>
      </p:sp>
      <p:sp>
        <p:nvSpPr>
          <p:cNvPr id="5" name="Rectangle 1"/>
          <p:cNvSpPr>
            <a:spLocks noGrp="1" noChangeArrowheads="1"/>
          </p:cNvSpPr>
          <p:nvPr>
            <p:ph idx="1"/>
          </p:nvPr>
        </p:nvSpPr>
        <p:spPr bwMode="auto">
          <a:xfrm>
            <a:off x="251519" y="1916832"/>
            <a:ext cx="8784977" cy="4941168"/>
          </a:xfrm>
          <a:prstGeom prst="rect">
            <a:avLst/>
          </a:prstGeom>
        </p:spPr>
        <p:txBody>
          <a:bodyPr vert="horz" lIns="91440" tIns="45720" rIns="91440" bIns="45720" rtlCol="0">
            <a:noAutofit/>
          </a:bodyPr>
          <a:lstStyle/>
          <a:p>
            <a:pPr marL="0" indent="0">
              <a:buNone/>
            </a:pPr>
            <a:r>
              <a:rPr lang="cs-CZ" altLang="cs-CZ" sz="1200" dirty="0"/>
              <a:t>Úvodní ustanovení</a:t>
            </a:r>
          </a:p>
          <a:p>
            <a:pPr marL="228600" indent="-228600">
              <a:buFont typeface="+mj-lt"/>
              <a:buAutoNum type="arabicPeriod"/>
            </a:pPr>
            <a:r>
              <a:rPr lang="cs-CZ" altLang="cs-CZ" sz="1200" dirty="0"/>
              <a:t>Světová lékařská asociace vyhlašuje v Helsinské deklaraci etické principy, jimiž se mají řídit lékaři a jiné osoby při medicínském výzkumu prováděném na člověku. Medicínský výzkum na člověku zahrnuje také výzkum na identifikovatelných látkách lidského původu nebo identifikovatelných datech. Povinností lékaře je podporovat a chránit lidské zdraví. Znalosti a svědomí lékaře jsou zasvěceny naplňování této povinnosti. </a:t>
            </a:r>
          </a:p>
          <a:p>
            <a:pPr marL="228600" indent="-228600">
              <a:buFont typeface="+mj-lt"/>
              <a:buAutoNum type="arabicPeriod"/>
            </a:pPr>
            <a:r>
              <a:rPr lang="cs-CZ" altLang="cs-CZ" sz="1200" dirty="0"/>
              <a:t>Ženevská deklarace Světové lékařské asociace zavazuje lékaře slovy: „Zdraví mého pacienta bude mým nejpřednějším zájmem,“ a v Mezinárodním kodexu lékařské etiky se prohlašuje: „při poskytování zdravotní péče, která by mohla oslabit fyzický nebo duševní stav pacienta, bude lékař postupovat vždy pouze s ohledem na zájem tohoto pacienta“.</a:t>
            </a:r>
          </a:p>
          <a:p>
            <a:pPr marL="228600" indent="-228600">
              <a:buFont typeface="+mj-lt"/>
              <a:buAutoNum type="arabicPeriod"/>
            </a:pPr>
            <a:r>
              <a:rPr lang="cs-CZ" altLang="cs-CZ" sz="1200" dirty="0"/>
              <a:t>Pokrok v medicíně je možný díky výzkumu, jehož nezbytnou součástí je i výzkum prováděný člověku.</a:t>
            </a:r>
          </a:p>
          <a:p>
            <a:pPr marL="228600" indent="-228600">
              <a:buFont typeface="+mj-lt"/>
              <a:buAutoNum type="arabicPeriod"/>
            </a:pPr>
            <a:r>
              <a:rPr lang="cs-CZ" altLang="cs-CZ" sz="1200" dirty="0"/>
              <a:t>Při provádění medicínského výzkumu na lidech je nezbytné upřednostňovat zájem a blaho pacienta, který se výzkumu účastní, před zájmy vědy a společnosti. </a:t>
            </a:r>
          </a:p>
          <a:p>
            <a:pPr marL="228600" indent="-228600">
              <a:buFont typeface="+mj-lt"/>
              <a:buAutoNum type="arabicPeriod"/>
            </a:pPr>
            <a:r>
              <a:rPr lang="cs-CZ" altLang="cs-CZ" sz="1200" dirty="0"/>
              <a:t>Základním účelem medicínského výzkumu prováděného na člověku je zlepšit preventivní, diagnostické a léčebné postupy a napomoci lepšímu pochopení původ a rozvoj nemocí. I ty nejlepší osvědčené preventivní, diagnostické a léčebné metody musí být neustále přehodnocovány vzhledem na jejich účinnost, hospodárnost, dostupnost a kvalitu.</a:t>
            </a:r>
          </a:p>
          <a:p>
            <a:pPr marL="228600" indent="-228600">
              <a:buFont typeface="+mj-lt"/>
              <a:buAutoNum type="arabicPeriod"/>
            </a:pPr>
            <a:r>
              <a:rPr lang="cs-CZ" altLang="cs-CZ" sz="1200" dirty="0"/>
              <a:t>Při poskytování zdravotní péče a při lékařském výzkumu je většina preventivních, diagnostických a léčebných postupů spojena s rizikem a zátěží pro pacienta. </a:t>
            </a:r>
          </a:p>
          <a:p>
            <a:pPr marL="228600" indent="-228600">
              <a:buFont typeface="+mj-lt"/>
              <a:buAutoNum type="arabicPeriod"/>
            </a:pPr>
            <a:r>
              <a:rPr lang="cs-CZ" altLang="cs-CZ" sz="1200" dirty="0"/>
              <a:t>Medicínský výzkum podléhá etickým standardům, které směřují k posílení respektu ke všem lidským bytostem a které posilují ochranu jejich zdraví a práv. Některé skupiny osob jsou zranitelnější a potřebují proto zvláštní ochranu. Je nutno uznat zvláštní potřeby ekonomicky a zdravotně znevýhodněných skupin. Zvláštní pozornost vyžadují osoby, které nemohou sami za sebe dát ani odmítnout souhlas, dále osoby, které by mohly být donuceny dát souhlas pod nátlakem, a ti, kterým výzkum nepřináší osobní prospěch, a osoby, které se účastní výzkumu v kombinaci s poskytováním zdravotní péče. </a:t>
            </a:r>
          </a:p>
          <a:p>
            <a:pPr marL="228600" indent="-228600">
              <a:buFont typeface="+mj-lt"/>
              <a:buAutoNum type="arabicPeriod"/>
            </a:pPr>
            <a:r>
              <a:rPr lang="cs-CZ" altLang="cs-CZ" sz="1200" dirty="0"/>
              <a:t>Řešitelé výzkumného projektu musí znát podmínky, jejichž splnění pro výzkum na člověku vyžadují etické normy, zákonné normy a další právní předpisy, které platí ve jejich vlastních státech, jakož i požadavky vycházejících z mezinárodních dokumentů. Žádné národní etické normy, zákonné normy ani další právní předpisy by neměly omezit nebo vyloučit ochranu lidských bytostí, která je dána touto Deklarací. </a:t>
            </a:r>
          </a:p>
        </p:txBody>
      </p:sp>
    </p:spTree>
    <p:extLst>
      <p:ext uri="{BB962C8B-B14F-4D97-AF65-F5344CB8AC3E}">
        <p14:creationId xmlns:p14="http://schemas.microsoft.com/office/powerpoint/2010/main" val="353184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36760" y="260648"/>
            <a:ext cx="8229600" cy="930432"/>
          </a:xfrm>
        </p:spPr>
        <p:txBody>
          <a:bodyPr>
            <a:noAutofit/>
          </a:bodyPr>
          <a:lstStyle/>
          <a:p>
            <a:r>
              <a:rPr lang="cs-CZ" sz="3200" dirty="0"/>
              <a:t>Helsinská deklarace</a:t>
            </a:r>
            <a:br>
              <a:rPr lang="cs-CZ" sz="3200" dirty="0"/>
            </a:br>
            <a:r>
              <a:rPr lang="cs-CZ" sz="2400" dirty="0"/>
              <a:t>Základní principy vztahující se na veškerý medicínský výzkum</a:t>
            </a:r>
            <a:endParaRPr lang="cs-CZ" sz="3200" dirty="0"/>
          </a:p>
        </p:txBody>
      </p:sp>
      <p:sp>
        <p:nvSpPr>
          <p:cNvPr id="4" name="Rectangle 1"/>
          <p:cNvSpPr>
            <a:spLocks noGrp="1" noChangeArrowheads="1"/>
          </p:cNvSpPr>
          <p:nvPr>
            <p:ph idx="1"/>
          </p:nvPr>
        </p:nvSpPr>
        <p:spPr bwMode="auto">
          <a:xfrm>
            <a:off x="2390" y="1191080"/>
            <a:ext cx="9144000" cy="5666920"/>
          </a:xfrm>
          <a:prstGeom prst="rect">
            <a:avLst/>
          </a:prstGeom>
        </p:spPr>
        <p:txBody>
          <a:bodyPr vert="horz" lIns="91440" tIns="45720" rIns="91440" bIns="45720" rtlCol="0">
            <a:noAutofit/>
          </a:bodyPr>
          <a:lstStyle/>
          <a:p>
            <a:pPr marL="228600" indent="-228600">
              <a:buFont typeface="+mj-lt"/>
              <a:buAutoNum type="arabicPeriod" startAt="9"/>
            </a:pPr>
            <a:r>
              <a:rPr lang="cs-CZ" altLang="cs-CZ" sz="1150" dirty="0"/>
              <a:t>Každý lékař je v rámci vědeckého výzkumu povinen chránit život, zdraví, soukromí a důstojnost každého jednotlivce, který je předmětem výzkumu. </a:t>
            </a:r>
          </a:p>
          <a:p>
            <a:pPr marL="228600" indent="-228600">
              <a:buFont typeface="+mj-lt"/>
              <a:buAutoNum type="arabicPeriod" startAt="9"/>
            </a:pPr>
            <a:r>
              <a:rPr lang="cs-CZ" altLang="cs-CZ" sz="1150" dirty="0"/>
              <a:t> Medicínský výzkum na člověku musí být prováděn v souladu s obecně uznávanými zásadami vědeckého výzkumu založenými na důkladné znalosti vědecké literatury, dalších relevantních pramenech informací a na řádně prováděných laboratorních pokusech, a tam, kde je to správné pokusech na zvířatech.</a:t>
            </a:r>
          </a:p>
          <a:p>
            <a:pPr marL="228600" indent="-228600">
              <a:buFont typeface="+mj-lt"/>
              <a:buAutoNum type="arabicPeriod" startAt="9"/>
            </a:pPr>
            <a:r>
              <a:rPr lang="cs-CZ" altLang="cs-CZ" sz="1150" dirty="0"/>
              <a:t>Výzkum, který by mohl mít negativní vliv na životní prostředí musí být prováděn s náležitou opatrností, rovněž je nutno respektovat blaho pokusných zvířat. </a:t>
            </a:r>
          </a:p>
          <a:p>
            <a:pPr marL="228600" indent="-228600">
              <a:buFont typeface="+mj-lt"/>
              <a:buAutoNum type="arabicPeriod" startAt="9"/>
            </a:pPr>
            <a:r>
              <a:rPr lang="cs-CZ" altLang="cs-CZ" sz="1150" dirty="0"/>
              <a:t>Návrh a provádění každého výzkumného postupu, do něhož jsou zapojeny lidské bytosti, musí být jasně formulován ve výzkumném protokolu. Tento protokol by měl být předložen k posouzení, připomínkám a pokynům a tam, kde je to vhodné ke schválení zvláště ustanovené etické komisi, která musí být nezávislá na řešiteli projektu, sponzorovi a na jakékoli další možnosti ovlivňování. Tato nezávislá komise musí být v souladu s právní úpravou státu ve kterém se výzkumný projekt provádí. Tato komise je oprávněna sledovat průběh výzkumných projektů. Řešitel projektu je povinen komisi poskytovat informace nutné k monitorování, zejména informace o všech závažných nepříznivých skutečnostech. Řešitel projektu by měl předložit komisi k posouzení informace týkající se zdrojů financování projektu, institucionální příslušnosti řešitele a další možnosti střetu zájmů. Zprávy o výsledcích výzkumu, které nerespektují principy této Deklarace by neměly být přijaty k publikaci. </a:t>
            </a:r>
          </a:p>
          <a:p>
            <a:pPr marL="228600" indent="-228600">
              <a:buFont typeface="+mj-lt"/>
              <a:buAutoNum type="arabicPeriod" startAt="9"/>
            </a:pPr>
            <a:r>
              <a:rPr lang="cs-CZ" altLang="cs-CZ" sz="1150" dirty="0"/>
              <a:t>Výzkumný protokol musí vždy obsahovat vyjádření ohledně posouzení etických hledisek a vyjádření, že je v souladu s principy této Deklarace. </a:t>
            </a:r>
          </a:p>
          <a:p>
            <a:pPr marL="228600" indent="-228600">
              <a:buFont typeface="+mj-lt"/>
              <a:buAutoNum type="arabicPeriod" startAt="9"/>
            </a:pPr>
            <a:r>
              <a:rPr lang="cs-CZ" altLang="cs-CZ" sz="1150" dirty="0"/>
              <a:t>Medicínský výzkum na člověku musí být prováděn pouze vědecky kvalifikovanými osobami a pod dohledem lékařů oprávněných k výkonu klinické praxe . Odpovědnost za osoby vždy spočívá na medicínsky kvalifikovaných osobách a nikdy na osobách , které jsou předmětem výzkumu, přestože tyto osoby poskytly souhlas.</a:t>
            </a:r>
          </a:p>
          <a:p>
            <a:pPr marL="228600" indent="-228600">
              <a:buFont typeface="+mj-lt"/>
              <a:buAutoNum type="arabicPeriod" startAt="9"/>
            </a:pPr>
            <a:r>
              <a:rPr lang="cs-CZ" altLang="cs-CZ" sz="1150" dirty="0"/>
              <a:t>Každému medicínskému výzkumnému projektu, do kterého jsou zapojeny lidské bytosti, musí předcházet pečlivé zhodnocení předpokládaných rizik a zátěže, jakož i očekávaného prospěchu pro pacienta nebo pro jiné osoby. To předem nevylučuje, aby do lékařského výzkumu byli zapojeni zdraví dobrovolníci. Návrh a výsledky těchto výzkumných studií musí být veřejně dostupné a prospěch osoby, která je subjektem výzkumu, musí vždy převážit zájem vědy a společnosti. </a:t>
            </a:r>
          </a:p>
          <a:p>
            <a:pPr marL="228600" indent="-228600">
              <a:buFont typeface="+mj-lt"/>
              <a:buAutoNum type="arabicPeriod" startAt="9"/>
            </a:pPr>
            <a:r>
              <a:rPr lang="cs-CZ" altLang="cs-CZ" sz="1150" dirty="0"/>
              <a:t> Lékaři by se měli zdržet účasti na medicínském výzkumu na člověku, pokud si nejsou jisti, že byla řádně zhodnocena případná rizika a že je lze uspokojivě zvládnout. Lékaři by měli ukončit každý výzkum, u nějž by se ukázalo, že rizika převažují nad potenciálními přínosy nebo pokud je podán nezvratný důkaz o pozitivních a přínosných výsledcích.</a:t>
            </a:r>
          </a:p>
          <a:p>
            <a:pPr marL="228600" indent="-228600">
              <a:buFont typeface="+mj-lt"/>
              <a:buAutoNum type="arabicPeriod" startAt="9"/>
            </a:pPr>
            <a:r>
              <a:rPr lang="cs-CZ" altLang="cs-CZ" sz="1150" dirty="0"/>
              <a:t>Medicínský výzkum na člověku by měl být prováděn pouze tehdy, jestliže význam cíle výzkumu převažuje nad riziky a zátěží spojenou s tímto výzkumem. To je důležité zejména v případě, když jsou do výzkumné studie zapojeni zdraví dobrovolníci.</a:t>
            </a:r>
          </a:p>
          <a:p>
            <a:pPr marL="228600" indent="-228600">
              <a:buFont typeface="+mj-lt"/>
              <a:buAutoNum type="arabicPeriod" startAt="9"/>
            </a:pPr>
            <a:r>
              <a:rPr lang="cs-CZ" altLang="cs-CZ" sz="1150" dirty="0"/>
              <a:t>Medicínský výzkum je oprávněný pouze tehdy, pokud existuje rozumná pravděpodobnost, že skupina populace, na které se výzkum provádí, bude mít prospěch z výsledků výzkumu. </a:t>
            </a:r>
          </a:p>
          <a:p>
            <a:pPr marL="0" indent="0">
              <a:buNone/>
            </a:pPr>
            <a:endParaRPr lang="cs-CZ" altLang="cs-CZ" sz="1150" dirty="0"/>
          </a:p>
        </p:txBody>
      </p:sp>
    </p:spTree>
    <p:extLst>
      <p:ext uri="{BB962C8B-B14F-4D97-AF65-F5344CB8AC3E}">
        <p14:creationId xmlns:p14="http://schemas.microsoft.com/office/powerpoint/2010/main" val="39453408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36760" y="260648"/>
            <a:ext cx="8229600" cy="930432"/>
          </a:xfrm>
        </p:spPr>
        <p:txBody>
          <a:bodyPr>
            <a:noAutofit/>
          </a:bodyPr>
          <a:lstStyle/>
          <a:p>
            <a:r>
              <a:rPr lang="cs-CZ" sz="3200" dirty="0"/>
              <a:t>Helsinská deklarace</a:t>
            </a:r>
            <a:br>
              <a:rPr lang="cs-CZ" sz="3200" dirty="0"/>
            </a:br>
            <a:r>
              <a:rPr lang="cs-CZ" sz="2400" dirty="0"/>
              <a:t>Základní principy vztahující se na veškerý medicínský výzkum</a:t>
            </a:r>
            <a:endParaRPr lang="cs-CZ" sz="3200" dirty="0"/>
          </a:p>
        </p:txBody>
      </p:sp>
      <p:sp>
        <p:nvSpPr>
          <p:cNvPr id="4" name="Rectangle 1"/>
          <p:cNvSpPr>
            <a:spLocks noGrp="1" noChangeArrowheads="1"/>
          </p:cNvSpPr>
          <p:nvPr>
            <p:ph idx="1"/>
          </p:nvPr>
        </p:nvSpPr>
        <p:spPr bwMode="auto">
          <a:xfrm>
            <a:off x="0" y="1124744"/>
            <a:ext cx="9144000" cy="5666920"/>
          </a:xfrm>
          <a:prstGeom prst="rect">
            <a:avLst/>
          </a:prstGeom>
        </p:spPr>
        <p:txBody>
          <a:bodyPr vert="horz" lIns="91440" tIns="45720" rIns="91440" bIns="45720" rtlCol="0">
            <a:noAutofit/>
          </a:bodyPr>
          <a:lstStyle/>
          <a:p>
            <a:pPr marL="228600" indent="-228600">
              <a:buFont typeface="+mj-lt"/>
              <a:buAutoNum type="arabicPeriod" startAt="19"/>
            </a:pPr>
            <a:r>
              <a:rPr lang="cs-CZ" altLang="cs-CZ" sz="1150" dirty="0"/>
              <a:t>Osoby účastnící se na výzkumu musí být zdraví dobrovolníci a informovaní účastníci výzkumného projektu.</a:t>
            </a:r>
          </a:p>
          <a:p>
            <a:pPr marL="228600" indent="-228600">
              <a:buFont typeface="+mj-lt"/>
              <a:buAutoNum type="arabicPeriod" startAt="19"/>
            </a:pPr>
            <a:r>
              <a:rPr lang="cs-CZ" altLang="cs-CZ" sz="1150" dirty="0"/>
              <a:t>Deklarace by se neměly přijímat pro publikování. </a:t>
            </a:r>
          </a:p>
          <a:p>
            <a:pPr marL="228600" indent="-228600">
              <a:buFont typeface="+mj-lt"/>
              <a:buAutoNum type="arabicPeriod" startAt="19"/>
            </a:pPr>
            <a:r>
              <a:rPr lang="cs-CZ" altLang="cs-CZ" sz="1150" dirty="0"/>
              <a:t>Právo na ochranu nedotknutelnosti (integrity) osob účastnících se na výzkumu musí být vždy respektováno. Je potřeba učinit vše pro to, aby bylo respektováno soukromí pokusných osob, aby byla zachována důvěrnost informací o pacientech a dále pro to, aby byly minimalizovány negativní důsledky výzkumné studie na fyzickou a psychickou nedotknutelnost (integritu) a svébytnost (identitu) osob účastnících se na výzkumu.</a:t>
            </a:r>
          </a:p>
          <a:p>
            <a:pPr marL="228600" indent="-228600">
              <a:buFont typeface="+mj-lt"/>
              <a:buAutoNum type="arabicPeriod" startAt="19"/>
            </a:pPr>
            <a:r>
              <a:rPr lang="cs-CZ" altLang="cs-CZ" sz="1150" dirty="0"/>
              <a:t>Při jakémkoli výzkumu prováděném na člověku musí být každý potenciální účastník odpovídajícím způsobem informován o cílech, metodách, zdroji financování projektu, možných konfliktech zájmů, předpokládaných přínosech a potenciálním riziku studie, jakož i o možném nepohodlí (nepříjemných stránkách), které jsou s výzkumem spojeny. Pokusná osoba musí být informována o svém právu kdykoli odstoupit od své účasti ve výzkumném projektu a právu odvolat svůj souhlas s účastí na studii, aniž by to mělo pro ni neblahé následky. Až se lékař přesvědčí, že pacient porozuměl všem informacím, měl by získat jeho dobrovolný informovaný souhlas, pokud možno v písemné formě. Není-li získán písemný souhlas, musí být zdokumentován postup získání tohoto souhlasu.</a:t>
            </a:r>
          </a:p>
          <a:p>
            <a:pPr marL="228600" indent="-228600">
              <a:buFont typeface="+mj-lt"/>
              <a:buAutoNum type="arabicPeriod" startAt="19"/>
            </a:pPr>
            <a:r>
              <a:rPr lang="cs-CZ" altLang="cs-CZ" sz="1150" dirty="0"/>
              <a:t>Při získávání informovaného souhlasu pacienta k účasti na výzkumném projektu se musí lékař zvlášť pečlivě přesvědčit, zda pokusná osoba není vzhledem k lékaři v závislém postavení nebo zda souhlas nebyl získán pod nátlakem. V takovém případě musí informovaný souhlas pacienta získat lékař, který se výzkumu neúčastní a ke kterému nemá pokusná osoba žádný vztah. </a:t>
            </a:r>
          </a:p>
          <a:p>
            <a:pPr marL="228600" indent="-228600">
              <a:buFont typeface="+mj-lt"/>
              <a:buAutoNum type="arabicPeriod" startAt="19"/>
            </a:pPr>
            <a:r>
              <a:rPr lang="cs-CZ" altLang="cs-CZ" sz="1150" dirty="0"/>
              <a:t>V případě, že se jedná o osobu zbavenou způsobilosti k právním úkonům, která je z fyzických nebo psychických příčin neschopná udělit svůj souhlas, nebo v případě, že se jedná o osobu nezletilou, musí řešitel projektu získat souhlas od zákonného zástupce, určeného podle platných právních předpisů. Tyto skupiny osob by neměly být zapojeny do výzkumu, pokud by to nemělo pozitivní přínos pro jejich zdraví a pokud by takovýto výzkum mohl být prováděn na osobách způsobilých k právním úkonům. </a:t>
            </a:r>
          </a:p>
          <a:p>
            <a:pPr marL="228600" indent="-228600">
              <a:buFont typeface="+mj-lt"/>
              <a:buAutoNum type="arabicPeriod" startAt="19"/>
            </a:pPr>
            <a:r>
              <a:rPr lang="cs-CZ" altLang="cs-CZ" sz="1150" dirty="0"/>
              <a:t>Pokud se jedná o osobu nezpůsobilou k právním úkonům, jako je nezletilá osoba, která je schopna dát souhlas s rozhodnutím o zapojení do medicínského výzkumu, řešitel projektu je povinen získat její souhlas, vedle souhlasu zákonného zástupce. </a:t>
            </a:r>
          </a:p>
          <a:p>
            <a:pPr marL="228600" indent="-228600">
              <a:buFont typeface="+mj-lt"/>
              <a:buAutoNum type="arabicPeriod" startAt="19"/>
            </a:pPr>
            <a:r>
              <a:rPr lang="cs-CZ" altLang="cs-CZ" sz="1150" dirty="0"/>
              <a:t>Výzkum na osobách o nichž nelze získat souhlas, ani souhlas jím pověřené osoby, nebo předběžný souhlas, může být proveden pouze za podmínky, že jejich fyzický /duševní stav, který brání získání jejich souhlasu, je neodlučitelně spojen se zkoumanou skupinou populace. V protokolu výzkumného projektu, který se předkládá k posouzení a schválení hodnotící komisi, by měly být uvedeny konkrétní důvody pro zapojení osob, jež jsou ve stavu, který jim znemožňuje poskytnout informovaný souhlas. V protokolu by mělo být uvedeno, že souhlas k setrvání ve výzkumném projektu bude od dotyčného nebo od jeho zákonného zástupce vyžádán jak to nejdříve bude možné. </a:t>
            </a:r>
          </a:p>
          <a:p>
            <a:pPr marL="228600" indent="-228600">
              <a:buFont typeface="+mj-lt"/>
              <a:buAutoNum type="arabicPeriod" startAt="19"/>
            </a:pPr>
            <a:r>
              <a:rPr lang="cs-CZ" altLang="cs-CZ" sz="1150" dirty="0"/>
              <a:t>Jak autoři tak vydavatelé jsou povinni dodržovat etické normy. Při publikaci výsledků výzkumu jsou výzkumní pracovníci povinni dodržovat jejich správnost (přesnost). Publikovány nebo jinak zpřístupněny veřejnosti by měly být jak negativní tak pozitivní výsledky výzkumu. V publikaci by měly být deklarovány vedle zdrojů financování projektu, institucionální příslušnost řešitele, tak jakákoli možnost střetu zájmů. Zprávy o výsledcích výzkumu, které nerespektují principy této</a:t>
            </a:r>
          </a:p>
        </p:txBody>
      </p:sp>
    </p:spTree>
    <p:extLst>
      <p:ext uri="{BB962C8B-B14F-4D97-AF65-F5344CB8AC3E}">
        <p14:creationId xmlns:p14="http://schemas.microsoft.com/office/powerpoint/2010/main" val="2731203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84731" y="413266"/>
            <a:ext cx="8229600" cy="1216999"/>
          </a:xfrm>
        </p:spPr>
        <p:txBody>
          <a:bodyPr>
            <a:noAutofit/>
          </a:bodyPr>
          <a:lstStyle/>
          <a:p>
            <a:pPr lvl="0" eaLnBrk="0" fontAlgn="base" hangingPunct="0">
              <a:spcAft>
                <a:spcPct val="0"/>
              </a:spcAft>
            </a:pPr>
            <a:r>
              <a:rPr lang="cs-CZ" sz="3200" dirty="0"/>
              <a:t>Helsinská deklarace</a:t>
            </a:r>
            <a:br>
              <a:rPr lang="cs-CZ" sz="3200" dirty="0"/>
            </a:br>
            <a:r>
              <a:rPr lang="cs-CZ" sz="2000" dirty="0"/>
              <a:t>D</a:t>
            </a:r>
            <a:r>
              <a:rPr lang="cs-CZ" altLang="cs-CZ" sz="2000" dirty="0"/>
              <a:t>alší zásady pro medicínský výzkum spojený s poskytováním  zdravotní péče </a:t>
            </a:r>
            <a:endParaRPr lang="cs-CZ" sz="3200" dirty="0"/>
          </a:p>
        </p:txBody>
      </p:sp>
      <p:sp>
        <p:nvSpPr>
          <p:cNvPr id="6" name="Rectangle 2"/>
          <p:cNvSpPr>
            <a:spLocks noChangeArrowheads="1"/>
          </p:cNvSpPr>
          <p:nvPr/>
        </p:nvSpPr>
        <p:spPr bwMode="auto">
          <a:xfrm>
            <a:off x="184731" y="2564904"/>
            <a:ext cx="8863535" cy="3789040"/>
          </a:xfrm>
          <a:prstGeom prst="rect">
            <a:avLst/>
          </a:prstGeom>
        </p:spPr>
        <p:txBody>
          <a:bodyPr vert="horz" lIns="91440" tIns="45720" rIns="91440" bIns="45720" rtlCol="0">
            <a:noAutofit/>
          </a:bodyPr>
          <a:lstStyle/>
          <a:p>
            <a:pPr marL="228600" indent="-228600">
              <a:spcBef>
                <a:spcPct val="20000"/>
              </a:spcBef>
              <a:buClr>
                <a:schemeClr val="accent1"/>
              </a:buClr>
              <a:buSzPct val="100000"/>
              <a:buFont typeface="+mj-lt"/>
              <a:buAutoNum type="arabicPeriod" startAt="9"/>
            </a:pPr>
            <a:r>
              <a:rPr lang="cs-CZ" altLang="cs-CZ" sz="1200" dirty="0">
                <a:solidFill>
                  <a:schemeClr val="tx2"/>
                </a:solidFill>
              </a:rPr>
              <a:t>Lékař může spojit medicínský výzkum s poskytováním zdravotní péče, jen do takové míry a do jaké je výzkum oprávněný vzhledem ke své potencionální profylaktické, diagnostické a terapeutické hodnotě. Pokud je medicínský výzkum spojen s poskytováním zdravotní péče, je nutno dodržovat dodatečné standardy ochrany pacientů zapojených do výzkumu. </a:t>
            </a:r>
          </a:p>
          <a:p>
            <a:pPr marL="228600" indent="-228600">
              <a:spcBef>
                <a:spcPct val="20000"/>
              </a:spcBef>
              <a:buClr>
                <a:schemeClr val="accent1"/>
              </a:buClr>
              <a:buSzPct val="100000"/>
              <a:buFont typeface="+mj-lt"/>
              <a:buAutoNum type="arabicPeriod" startAt="9"/>
            </a:pPr>
            <a:r>
              <a:rPr lang="cs-CZ" altLang="cs-CZ" sz="1200" dirty="0">
                <a:solidFill>
                  <a:schemeClr val="tx2"/>
                </a:solidFill>
              </a:rPr>
              <a:t>29.  Přínos, rizika, zátěž pro pacienta a účinnost nových metod by měly být porovnávány s nejlepšími současnými preventivními, diagnostickými či léčebnými metodami. To však nevylučuje použití placeba nebo neléčení ve výzkumných projektech tam, kde žádné ověřené preventivní, diagnostické či léčebné metody neexistují.</a:t>
            </a:r>
          </a:p>
          <a:p>
            <a:pPr marL="228600" indent="-228600">
              <a:spcBef>
                <a:spcPct val="20000"/>
              </a:spcBef>
              <a:buClr>
                <a:schemeClr val="accent1"/>
              </a:buClr>
              <a:buSzPct val="100000"/>
              <a:buFont typeface="+mj-lt"/>
              <a:buAutoNum type="arabicPeriod" startAt="9"/>
            </a:pPr>
            <a:r>
              <a:rPr lang="cs-CZ" altLang="cs-CZ" sz="1200" dirty="0">
                <a:solidFill>
                  <a:schemeClr val="tx2"/>
                </a:solidFill>
              </a:rPr>
              <a:t>30.  Na závěr každého výzkumného projektu musí každému pacientovi, který se na něm účastnil, být zaručena dostupnost nejlepších ověřených preventivních, diagnostických či léčebných metod, které byly výzkumem identifikovány.</a:t>
            </a:r>
          </a:p>
          <a:p>
            <a:pPr marL="228600" indent="-228600">
              <a:spcBef>
                <a:spcPct val="20000"/>
              </a:spcBef>
              <a:buClr>
                <a:schemeClr val="accent1"/>
              </a:buClr>
              <a:buSzPct val="100000"/>
              <a:buFont typeface="+mj-lt"/>
              <a:buAutoNum type="arabicPeriod" startAt="9"/>
            </a:pPr>
            <a:r>
              <a:rPr lang="cs-CZ" altLang="cs-CZ" sz="1200" dirty="0">
                <a:solidFill>
                  <a:schemeClr val="tx2"/>
                </a:solidFill>
              </a:rPr>
              <a:t>31.  Lékař by měl plně informovat pacienta, které aspekty zdravotní péče jsou spojeny s výzkumem. Pacientovo odmítnutí účastniti se na výzkumu nesmí za žádných okolností narušit vztah pacienta s lékařem.</a:t>
            </a:r>
          </a:p>
          <a:p>
            <a:pPr marL="228600" indent="-228600">
              <a:spcBef>
                <a:spcPct val="20000"/>
              </a:spcBef>
              <a:buClr>
                <a:schemeClr val="accent1"/>
              </a:buClr>
              <a:buSzPct val="100000"/>
              <a:buFont typeface="+mj-lt"/>
              <a:buAutoNum type="arabicPeriod" startAt="9"/>
            </a:pPr>
            <a:r>
              <a:rPr lang="cs-CZ" altLang="cs-CZ" sz="1200" dirty="0">
                <a:solidFill>
                  <a:schemeClr val="tx2"/>
                </a:solidFill>
              </a:rPr>
              <a:t>32.  Pokud při léčbě pacienta neexistují žádné osvědčené preventivní, diagnostické a léčebné metody nebo jsou neúčinné, musí lékař mít svobodu, po získání úplného, informovaného souhlasu pacienta, použít neověřené nebo nové preventivní, diagnostické a léčebné postupy, pokud podle úsudku lékaře nabízejí naději na záchranu života, znovunabytí zdraví nebo mohou zmírnit utrpení pacienta. Pokud je to možné, měly by se tyto metody stát předmětem výzkumu, aby se ověřila jejich bezpečnost a účinnost. Vždy je nutno zaznamenat veškeré nové informace a to, co má být zveřejněno, poskytnout ke zveřejnění. Je nezbytné se řídit dalšími relevantními směrnicemi této Deklarace.</a:t>
            </a:r>
          </a:p>
        </p:txBody>
      </p:sp>
    </p:spTree>
    <p:extLst>
      <p:ext uri="{BB962C8B-B14F-4D97-AF65-F5344CB8AC3E}">
        <p14:creationId xmlns:p14="http://schemas.microsoft.com/office/powerpoint/2010/main" val="400717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50825" y="304800"/>
            <a:ext cx="8893175" cy="1431925"/>
          </a:xfrm>
        </p:spPr>
        <p:txBody>
          <a:bodyPr vert="horz" lIns="91440" tIns="45720" rIns="91440" bIns="45720" rtlCol="0" anchor="ctr">
            <a:noAutofit/>
          </a:bodyPr>
          <a:lstStyle/>
          <a:p>
            <a:r>
              <a:rPr lang="cs-CZ" sz="2800" dirty="0"/>
              <a:t>Etická doporučení k péči o smrtelně nemocné a umírající</a:t>
            </a:r>
            <a:br>
              <a:rPr lang="cs-CZ" sz="2800" dirty="0"/>
            </a:br>
            <a:r>
              <a:rPr lang="cs-CZ" sz="2800" dirty="0"/>
              <a:t>(Parlamentní shromáždění Rady Evropy, 1999)</a:t>
            </a:r>
          </a:p>
        </p:txBody>
      </p:sp>
      <p:sp>
        <p:nvSpPr>
          <p:cNvPr id="35843" name="Rectangle 3"/>
          <p:cNvSpPr>
            <a:spLocks noGrp="1" noChangeArrowheads="1"/>
          </p:cNvSpPr>
          <p:nvPr>
            <p:ph idx="1"/>
          </p:nvPr>
        </p:nvSpPr>
        <p:spPr>
          <a:xfrm>
            <a:off x="251520" y="1484784"/>
            <a:ext cx="8712968" cy="5373216"/>
          </a:xfrm>
        </p:spPr>
        <p:txBody>
          <a:bodyPr>
            <a:normAutofit fontScale="92500" lnSpcReduction="10000"/>
          </a:bodyPr>
          <a:lstStyle/>
          <a:p>
            <a:pPr marL="0" indent="0" eaLnBrk="1" hangingPunct="1">
              <a:lnSpc>
                <a:spcPct val="80000"/>
              </a:lnSpc>
              <a:buNone/>
            </a:pPr>
            <a:r>
              <a:rPr lang="cs-CZ" altLang="cs-CZ" sz="2800" b="1" dirty="0">
                <a:effectLst>
                  <a:outerShdw blurRad="38100" dist="38100" dir="2700000" algn="tl">
                    <a:srgbClr val="000000">
                      <a:alpha val="43137"/>
                    </a:srgbClr>
                  </a:outerShdw>
                </a:effectLst>
              </a:rPr>
              <a:t>Členské státy Rady Evropy mají, uznávají a budou hájit nárok smrtelně nemocných nebo umírajících lidí na:</a:t>
            </a:r>
          </a:p>
          <a:p>
            <a:pPr>
              <a:lnSpc>
                <a:spcPct val="80000"/>
              </a:lnSpc>
            </a:pPr>
            <a:r>
              <a:rPr lang="cs-CZ" altLang="cs-CZ" sz="2800" dirty="0"/>
              <a:t>komplexní paliativní péči</a:t>
            </a:r>
          </a:p>
          <a:p>
            <a:pPr>
              <a:lnSpc>
                <a:spcPct val="80000"/>
              </a:lnSpc>
            </a:pPr>
            <a:r>
              <a:rPr lang="cs-CZ" altLang="cs-CZ" sz="2800" dirty="0"/>
              <a:t>paliativní péče uznán a za zákonný nárok individua</a:t>
            </a:r>
          </a:p>
          <a:p>
            <a:pPr>
              <a:lnSpc>
                <a:spcPct val="80000"/>
              </a:lnSpc>
            </a:pPr>
            <a:r>
              <a:rPr lang="cs-CZ" altLang="cs-CZ" sz="2800" dirty="0"/>
              <a:t>přátelé a příbuzní mají být povzbuzováni, aby doprovázeli smrtelně nemocné</a:t>
            </a:r>
          </a:p>
          <a:p>
            <a:pPr>
              <a:lnSpc>
                <a:spcPct val="80000"/>
              </a:lnSpc>
            </a:pPr>
            <a:r>
              <a:rPr lang="cs-CZ" altLang="cs-CZ" sz="2800" dirty="0"/>
              <a:t>ochrana práva smrtelně nemocných a umírajících na sebeurčení</a:t>
            </a:r>
          </a:p>
          <a:p>
            <a:pPr>
              <a:lnSpc>
                <a:spcPct val="90000"/>
              </a:lnSpc>
            </a:pPr>
            <a:r>
              <a:rPr lang="cs-CZ" altLang="cs-CZ" sz="2800" dirty="0"/>
              <a:t>nemocní mají citlivě podanou pravdivou informaci o svém zdravotním stavu</a:t>
            </a:r>
          </a:p>
          <a:p>
            <a:pPr>
              <a:lnSpc>
                <a:spcPct val="90000"/>
              </a:lnSpc>
            </a:pPr>
            <a:r>
              <a:rPr lang="cs-CZ" altLang="cs-CZ" sz="2800" dirty="0"/>
              <a:t>Zákaz úmyslného usmrcení smrtelně nemocných nebo umírajících</a:t>
            </a:r>
          </a:p>
          <a:p>
            <a:pPr lvl="1">
              <a:lnSpc>
                <a:spcPct val="90000"/>
              </a:lnSpc>
            </a:pPr>
            <a:r>
              <a:rPr lang="cs-CZ" altLang="cs-CZ" sz="2600" dirty="0"/>
              <a:t>uznání, že právo na život je garantováno</a:t>
            </a:r>
          </a:p>
          <a:p>
            <a:pPr lvl="1">
              <a:lnSpc>
                <a:spcPct val="90000"/>
              </a:lnSpc>
            </a:pPr>
            <a:r>
              <a:rPr lang="cs-CZ" altLang="cs-CZ" sz="2600" dirty="0"/>
              <a:t>uznání, že vyjádření přání zemřít ještě nezakládá legální ospravedlnění činností, úmyslně způsobujících smrt</a:t>
            </a:r>
          </a:p>
          <a:p>
            <a:pPr>
              <a:lnSpc>
                <a:spcPct val="80000"/>
              </a:lnSpc>
            </a:pPr>
            <a:endParaRPr lang="cs-CZ" altLang="cs-CZ" sz="2800" dirty="0"/>
          </a:p>
        </p:txBody>
      </p:sp>
    </p:spTree>
    <p:extLst>
      <p:ext uri="{BB962C8B-B14F-4D97-AF65-F5344CB8AC3E}">
        <p14:creationId xmlns:p14="http://schemas.microsoft.com/office/powerpoint/2010/main" val="27309287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0" y="338328"/>
            <a:ext cx="9144000" cy="1002440"/>
          </a:xfrm>
        </p:spPr>
        <p:txBody>
          <a:bodyPr vert="horz" lIns="91440" tIns="45720" rIns="91440" bIns="45720" rtlCol="0" anchor="ctr">
            <a:noAutofit/>
          </a:bodyPr>
          <a:lstStyle/>
          <a:p>
            <a:r>
              <a:rPr lang="cs-CZ" sz="2800" dirty="0"/>
              <a:t>Nezávislost a profesionální svoboda lékaře Kalifornie 1986</a:t>
            </a:r>
          </a:p>
        </p:txBody>
      </p:sp>
      <p:sp>
        <p:nvSpPr>
          <p:cNvPr id="41987" name="Rectangle 3"/>
          <p:cNvSpPr>
            <a:spLocks noGrp="1" noChangeArrowheads="1"/>
          </p:cNvSpPr>
          <p:nvPr>
            <p:ph idx="1"/>
          </p:nvPr>
        </p:nvSpPr>
        <p:spPr>
          <a:xfrm>
            <a:off x="251520" y="1484784"/>
            <a:ext cx="8640960" cy="5112866"/>
          </a:xfrm>
        </p:spPr>
        <p:txBody>
          <a:bodyPr vert="horz" lIns="91440" tIns="45720" rIns="91440" bIns="45720" rtlCol="0">
            <a:normAutofit fontScale="62500" lnSpcReduction="20000"/>
          </a:bodyPr>
          <a:lstStyle/>
          <a:p>
            <a:r>
              <a:rPr lang="cs-CZ" altLang="cs-CZ" sz="2800" dirty="0"/>
              <a:t>Lékaři musí uznávat a podporovat práva svých nemocných, obzvláště ty, které byly vyhlášeny Světovou lékařskou asociací v Lisabonu.</a:t>
            </a:r>
          </a:p>
          <a:p>
            <a:r>
              <a:rPr lang="cs-CZ" altLang="cs-CZ" sz="2800" dirty="0"/>
              <a:t>Lékaři musí mít profesionální svobodu v péči o své nemocné bez zasahování. Uplatňování profesionálního lékařského posouzení a vlastního úsudku při klinických a etických rozhodováních v péči o nemocné a v jejich léčbě musí být zachováno a chráněno.</a:t>
            </a:r>
          </a:p>
          <a:p>
            <a:r>
              <a:rPr lang="cs-CZ" altLang="cs-CZ" sz="2800" dirty="0"/>
              <a:t>Lékaři musí být profesionálně nezávislí, aby zastupovali a obhajovali zdravotní potřeby nemocných proti všem, kteří by popírali nebo omezovali potřebnou péči těch, kteří jsou nemocní nebo zranění.</a:t>
            </a:r>
          </a:p>
          <a:p>
            <a:r>
              <a:rPr lang="cs-CZ" altLang="cs-CZ" sz="2800" dirty="0"/>
              <a:t>V kontextu lékařské praxe a péče o své nemocné by nemělo být od lékařů očekáváno, že budou uplatňovat státní nebo sociální priority v alokaci omezených zdrojů ve zdravotnictví. Pokud by tak činili, vznikl by tak konflikt zájmů vzhledem k povinnosti lékaře vůči svým pacientům, a fakticky by došlo ke zničení lékařovy profesionální nezávislosti, na niž pacient spoléhá.</a:t>
            </a:r>
          </a:p>
          <a:p>
            <a:r>
              <a:rPr lang="cs-CZ" altLang="cs-CZ" sz="2800" dirty="0"/>
              <a:t>Ačkoli si lékaři musí být vědomi ceny léčby a aktivně se podílejí v úsilí o omezování výdajů v rámci medicíny, jejich prvořadou povinností je zastupovat zájmy nemocných a zraněných proti požadavkům společnosti na omezení výdajů, které by mohly ohrozit zdraví a možná i životy nemocných.</a:t>
            </a:r>
          </a:p>
          <a:p>
            <a:r>
              <a:rPr lang="cs-CZ" altLang="cs-CZ" sz="2800" dirty="0"/>
              <a:t>Zajištěním nezávislosti a profesionální svobody lékařů ve vykonávání lékařské péče stát zaručuje tu nejlepší možnou zdravotní péči pro své občany, která pak zase přispívá k silné a bezpečné společnosti. </a:t>
            </a:r>
          </a:p>
          <a:p>
            <a:endParaRPr lang="cs-CZ" altLang="cs-CZ" sz="2800" dirty="0"/>
          </a:p>
        </p:txBody>
      </p:sp>
    </p:spTree>
    <p:extLst>
      <p:ext uri="{BB962C8B-B14F-4D97-AF65-F5344CB8AC3E}">
        <p14:creationId xmlns:p14="http://schemas.microsoft.com/office/powerpoint/2010/main" val="1942105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249543" y="188640"/>
            <a:ext cx="8640960" cy="714408"/>
          </a:xfrm>
        </p:spPr>
        <p:txBody>
          <a:bodyPr vert="horz" lIns="91440" tIns="45720" rIns="91440" bIns="45720" rtlCol="0" anchor="ctr">
            <a:noAutofit/>
          </a:bodyPr>
          <a:lstStyle/>
          <a:p>
            <a:r>
              <a:rPr lang="cs-CZ" sz="2800" dirty="0"/>
              <a:t>Úmluva o lidských právech a biomedicíně</a:t>
            </a:r>
          </a:p>
        </p:txBody>
      </p:sp>
      <p:sp>
        <p:nvSpPr>
          <p:cNvPr id="4" name="Popisek se šipkou nahoru 6"/>
          <p:cNvSpPr/>
          <p:nvPr/>
        </p:nvSpPr>
        <p:spPr>
          <a:xfrm>
            <a:off x="243623" y="764704"/>
            <a:ext cx="8640960" cy="115212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t>Rady Evropy  </a:t>
            </a:r>
            <a:r>
              <a:rPr lang="cs-CZ" sz="2000" dirty="0" err="1"/>
              <a:t>Oviedo</a:t>
            </a:r>
            <a:r>
              <a:rPr lang="cs-CZ" sz="2000" dirty="0"/>
              <a:t> 1997, v ČR 1998, 2001 ratifikace parlamentem  ČR</a:t>
            </a:r>
          </a:p>
        </p:txBody>
      </p:sp>
      <p:sp>
        <p:nvSpPr>
          <p:cNvPr id="7" name="Obdélník 6"/>
          <p:cNvSpPr/>
          <p:nvPr/>
        </p:nvSpPr>
        <p:spPr>
          <a:xfrm>
            <a:off x="243623" y="1933291"/>
            <a:ext cx="8640960" cy="4592054"/>
          </a:xfrm>
          <a:prstGeom prst="rect">
            <a:avLst/>
          </a:prstGeom>
        </p:spPr>
        <p:txBody>
          <a:bodyPr vert="horz" lIns="91440" tIns="45720" rIns="91440" bIns="45720" rtlCol="0">
            <a:normAutofit/>
          </a:bodyPr>
          <a:lstStyle/>
          <a:p>
            <a:pPr>
              <a:spcBef>
                <a:spcPct val="20000"/>
              </a:spcBef>
              <a:buClr>
                <a:schemeClr val="accent1"/>
              </a:buClr>
              <a:buSzPct val="100000"/>
            </a:pPr>
            <a:r>
              <a:rPr lang="cs-CZ" sz="2000" b="1" dirty="0">
                <a:solidFill>
                  <a:schemeClr val="tx2"/>
                </a:solidFill>
                <a:effectLst>
                  <a:outerShdw blurRad="38100" dist="38100" dir="2700000" algn="tl">
                    <a:srgbClr val="000000">
                      <a:alpha val="43137"/>
                    </a:srgbClr>
                  </a:outerShdw>
                </a:effectLst>
              </a:rPr>
              <a:t>Kap. 5 Vědecký výzkum</a:t>
            </a:r>
          </a:p>
          <a:p>
            <a:pPr marL="274320" indent="-274320">
              <a:spcBef>
                <a:spcPct val="20000"/>
              </a:spcBef>
              <a:buClr>
                <a:schemeClr val="accent1"/>
              </a:buClr>
              <a:buSzPct val="100000"/>
              <a:buFont typeface="Symbol" pitchFamily="18" charset="2"/>
              <a:buChar char=""/>
            </a:pPr>
            <a:r>
              <a:rPr lang="cs-CZ" sz="2000" dirty="0">
                <a:solidFill>
                  <a:schemeClr val="tx2"/>
                </a:solidFill>
              </a:rPr>
              <a:t>k výzkumu na člověku neexistuje alternativa srovnatelného účinku</a:t>
            </a:r>
          </a:p>
          <a:p>
            <a:pPr marL="274320" indent="-274320">
              <a:spcBef>
                <a:spcPct val="20000"/>
              </a:spcBef>
              <a:buClr>
                <a:schemeClr val="accent1"/>
              </a:buClr>
              <a:buSzPct val="100000"/>
              <a:buFont typeface="Symbol" pitchFamily="18" charset="2"/>
              <a:buChar char=""/>
            </a:pPr>
            <a:r>
              <a:rPr lang="cs-CZ" sz="2000" dirty="0">
                <a:solidFill>
                  <a:schemeClr val="tx2"/>
                </a:solidFill>
              </a:rPr>
              <a:t>rizika nejsou neúměrně vysoká vzhledem k možnému prospěchu z výzkumu</a:t>
            </a:r>
          </a:p>
          <a:p>
            <a:pPr marL="274320" indent="-274320">
              <a:spcBef>
                <a:spcPct val="20000"/>
              </a:spcBef>
              <a:buClr>
                <a:schemeClr val="accent1"/>
              </a:buClr>
              <a:buSzPct val="100000"/>
              <a:buFont typeface="Symbol" pitchFamily="18" charset="2"/>
              <a:buChar char=""/>
            </a:pPr>
            <a:r>
              <a:rPr lang="cs-CZ" sz="2000" dirty="0">
                <a:solidFill>
                  <a:schemeClr val="tx2"/>
                </a:solidFill>
              </a:rPr>
              <a:t>výzkumný projekt byl schválen příslušným orgánem po nezávislém posouzení jeho vědeckého přínosu včetně zhodnocení významu cíle výzkumu a multidisciplinárního posouzení jeho etické přijatelnosti</a:t>
            </a:r>
          </a:p>
          <a:p>
            <a:pPr marL="274320" indent="-274320">
              <a:spcBef>
                <a:spcPct val="20000"/>
              </a:spcBef>
              <a:buClr>
                <a:schemeClr val="accent1"/>
              </a:buClr>
              <a:buSzPct val="100000"/>
              <a:buFont typeface="Symbol" pitchFamily="18" charset="2"/>
              <a:buChar char=""/>
            </a:pPr>
            <a:r>
              <a:rPr lang="cs-CZ" sz="2000" dirty="0">
                <a:solidFill>
                  <a:schemeClr val="tx2"/>
                </a:solidFill>
              </a:rPr>
              <a:t>osoby, účastnící se výzkumu byly informovány o svých právech a zárukách, které zákon stanoví na jejich ochranu</a:t>
            </a:r>
          </a:p>
          <a:p>
            <a:pPr marL="274320" indent="-274320">
              <a:spcBef>
                <a:spcPct val="20000"/>
              </a:spcBef>
              <a:buClr>
                <a:schemeClr val="accent1"/>
              </a:buClr>
              <a:buSzPct val="100000"/>
              <a:buFont typeface="Symbol" pitchFamily="18" charset="2"/>
              <a:buChar char=""/>
            </a:pPr>
            <a:r>
              <a:rPr lang="cs-CZ" sz="2000" dirty="0">
                <a:solidFill>
                  <a:schemeClr val="tx2"/>
                </a:solidFill>
              </a:rPr>
              <a:t>nezbytný souhlas byl dán výslovně, konkrétně, a byl zdokumentován. Takový souhlas lze kdykoliv svobodně odvolat</a:t>
            </a:r>
          </a:p>
          <a:p>
            <a:pPr marL="274320" indent="-274320">
              <a:spcBef>
                <a:spcPct val="20000"/>
              </a:spcBef>
              <a:buClr>
                <a:schemeClr val="accent1"/>
              </a:buClr>
              <a:buSzPct val="100000"/>
              <a:buFont typeface="Symbol" pitchFamily="18" charset="2"/>
              <a:buChar char=""/>
            </a:pPr>
            <a:r>
              <a:rPr lang="cs-CZ" sz="2000" dirty="0">
                <a:solidFill>
                  <a:schemeClr val="tx2"/>
                </a:solidFill>
              </a:rPr>
              <a:t>Pokud zákon umožňuje provádět výzkum na plodech in vitro, musí být zákonem zajištěna odpovídající ochrana plodu</a:t>
            </a:r>
          </a:p>
          <a:p>
            <a:pPr marL="731520" lvl="1" indent="-274320">
              <a:spcBef>
                <a:spcPct val="20000"/>
              </a:spcBef>
              <a:buClr>
                <a:schemeClr val="accent1"/>
              </a:buClr>
              <a:buSzPct val="100000"/>
              <a:buFont typeface="Symbol" pitchFamily="18" charset="2"/>
              <a:buChar char=""/>
            </a:pPr>
            <a:r>
              <a:rPr lang="cs-CZ" sz="2000" dirty="0">
                <a:solidFill>
                  <a:schemeClr val="tx2"/>
                </a:solidFill>
              </a:rPr>
              <a:t>Vytváření lidských plodů pro výzkumné účely je zakázáno</a:t>
            </a:r>
          </a:p>
        </p:txBody>
      </p:sp>
    </p:spTree>
    <p:extLst>
      <p:ext uri="{BB962C8B-B14F-4D97-AF65-F5344CB8AC3E}">
        <p14:creationId xmlns:p14="http://schemas.microsoft.com/office/powerpoint/2010/main" val="41435107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17983" y="2420888"/>
            <a:ext cx="8640959" cy="4320479"/>
          </a:xfrm>
        </p:spPr>
        <p:txBody>
          <a:bodyPr>
            <a:normAutofit fontScale="62500" lnSpcReduction="20000"/>
          </a:bodyPr>
          <a:lstStyle/>
          <a:p>
            <a:r>
              <a:rPr lang="cs-CZ" dirty="0"/>
              <a:t>Zdravotnický pracovník nelékařských oborů (dále jen „zdravotnický pracovník“) při své práci zachovává úctu k životu, respektuje lidská práva a důstojnost každého jednotlivce bez ohledu na věk, pohlaví, rasu, národnost, víru, politické přesvědčení a sociální postavení. </a:t>
            </a:r>
          </a:p>
          <a:p>
            <a:r>
              <a:rPr lang="cs-CZ" dirty="0"/>
              <a:t>Zdravotnický pracovník dbá na dodržování Úmluvy o lidských právech a biomedicíně, na dodržování práv pacientů, tak jak jsou vyjádřena v Chartě práv pacientů a v Chartě práv hospitalizovaných dětí. </a:t>
            </a:r>
          </a:p>
          <a:p>
            <a:r>
              <a:rPr lang="cs-CZ" dirty="0"/>
              <a:t>Zdravotnický pracovník je povinen přistupovat ke své práci s veškerou odbornou schopností, kterou má, s vědomím profesionální odpovědnosti za podporu zdraví, prevenci nemocí, za obnovu zdraví a zmírňování utrpení, za přispění ke klidnému </a:t>
            </a:r>
          </a:p>
          <a:p>
            <a:r>
              <a:rPr lang="cs-CZ" dirty="0"/>
              <a:t>umírání a důstojné smrti. </a:t>
            </a:r>
          </a:p>
          <a:p>
            <a:r>
              <a:rPr lang="cs-CZ" dirty="0"/>
              <a:t>Zdravotnický pracovník poskytuje zdravotní péči jednotlivcům, rodinám, skupinám a spolupracuje s odborníky jiných oborů. Při poskytování zdravotní péče vždy nadřazuje zájmy těch, kterým poskytuje péči, nad zájmy své. </a:t>
            </a:r>
          </a:p>
          <a:p>
            <a:r>
              <a:rPr lang="cs-CZ" dirty="0"/>
              <a:t>Zdravotnický pracovník je povinen chránit informace o těch, kterým poskytuje své služby, bez ohledu na způsob, jakým jsou tyto informace získávány, shromažďovány a uchovávány. Povinnou zdravotnickou dokumentaci vede pečlivě a pravdivě, chrání ji před zneužitím a znehodnocením. </a:t>
            </a:r>
          </a:p>
          <a:p>
            <a:r>
              <a:rPr lang="cs-CZ" dirty="0"/>
              <a:t>Zdravotnický pracovník aktivně prohlubuje znalosti o právních předpisech platných pro jeho profesi a dodržuje je. </a:t>
            </a:r>
          </a:p>
          <a:p>
            <a:r>
              <a:rPr lang="cs-CZ" dirty="0"/>
              <a:t>Zdravotnický pracovník nesmí podřizovat poskytování zdravotní péče komerčním zájmům subjektů, působících v oblasti zdravotnictví. </a:t>
            </a:r>
          </a:p>
        </p:txBody>
      </p:sp>
      <p:sp>
        <p:nvSpPr>
          <p:cNvPr id="3" name="Nadpis 2"/>
          <p:cNvSpPr>
            <a:spLocks noGrp="1"/>
          </p:cNvSpPr>
          <p:nvPr>
            <p:ph type="title"/>
          </p:nvPr>
        </p:nvSpPr>
        <p:spPr>
          <a:xfrm>
            <a:off x="251520" y="260648"/>
            <a:ext cx="8640960" cy="1146456"/>
          </a:xfrm>
        </p:spPr>
        <p:txBody>
          <a:bodyPr vert="horz" lIns="91440" tIns="45720" rIns="91440" bIns="45720" rtlCol="0" anchor="ctr">
            <a:noAutofit/>
          </a:bodyPr>
          <a:lstStyle/>
          <a:p>
            <a:r>
              <a:rPr lang="cs-CZ" sz="2800" dirty="0"/>
              <a:t>Etický kodex zdravotnického pracovníka nelékařských oborů </a:t>
            </a:r>
          </a:p>
        </p:txBody>
      </p:sp>
      <p:sp>
        <p:nvSpPr>
          <p:cNvPr id="4" name="Popisek se šipkou nahoru 6"/>
          <p:cNvSpPr/>
          <p:nvPr/>
        </p:nvSpPr>
        <p:spPr>
          <a:xfrm>
            <a:off x="251521" y="1196752"/>
            <a:ext cx="8640960" cy="115212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altLang="cs-CZ" dirty="0"/>
              <a:t>Základní standard jednání zdravotníka. ICN vypracovala etický kodex, který přijala r.1973. Etický kodex zdravotnického pracovníka – věstník MZČR, červenec 2004.</a:t>
            </a:r>
          </a:p>
        </p:txBody>
      </p:sp>
    </p:spTree>
    <p:extLst>
      <p:ext uri="{BB962C8B-B14F-4D97-AF65-F5344CB8AC3E}">
        <p14:creationId xmlns:p14="http://schemas.microsoft.com/office/powerpoint/2010/main" val="1882454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52901" y="2066032"/>
            <a:ext cx="8772146" cy="4797152"/>
          </a:xfrm>
        </p:spPr>
        <p:txBody>
          <a:bodyPr>
            <a:noAutofit/>
          </a:bodyPr>
          <a:lstStyle/>
          <a:p>
            <a:r>
              <a:rPr lang="cs-CZ" sz="1400" dirty="0"/>
              <a:t>Děti mají být do nemocnice přijímány jen tehdy, pokud péče, kterou vyžadují nemůže být stejně dobře poskytnuta v domácím ošetřování nebo při ambulantním docházení.</a:t>
            </a:r>
          </a:p>
          <a:p>
            <a:r>
              <a:rPr lang="cs-CZ" sz="1400" dirty="0"/>
              <a:t>Děti v nemocnici mají právo na neustálý kontakt se svými rodiči a sourozenci. Tam, kde je to možné, by se mělo rodičům dostat pomoci a povzbuzení k tomu, aby s dítětem v nemocnici zůstali. Aby se na péči o své dítě mohli podílet, měli by rodiče být plně informováni o chodu oddělení a povzbuzováni k aktivní účasti na něm.</a:t>
            </a:r>
          </a:p>
          <a:p>
            <a:r>
              <a:rPr lang="cs-CZ" sz="1400" dirty="0"/>
              <a:t>Děti a/nebo jejich rodiče mají právo na informace v takové podobě, jaká odpovídá jejich věku a chápání. Mají mít zároveň možnost otevřeně hovořit o svých potřebách s personálem.</a:t>
            </a:r>
          </a:p>
          <a:p>
            <a:r>
              <a:rPr lang="cs-CZ" sz="1400" dirty="0"/>
              <a:t>Děti a/nebo jejich rodiče mají mít právo poučeně se podílet na veškerém rozhodování ohledně zdravotní péče, která je jim poskytována. Každé dítě má být chráněno před všemi zákroky, které pro jeho léčbu nejsou nezbytné, a před zbytečnými úkony, podniknutými pro zmírnění jeho fyzického nebo emocionálního rozrušení.</a:t>
            </a:r>
          </a:p>
          <a:p>
            <a:r>
              <a:rPr lang="cs-CZ" sz="1400" dirty="0"/>
              <a:t>S dětmi se má zacházet s taktem a pochopením a neustále musí být respektováno jejich soukromí.</a:t>
            </a:r>
          </a:p>
          <a:p>
            <a:r>
              <a:rPr lang="cs-CZ" sz="1400" dirty="0"/>
              <a:t>Dětem se má dostávat péče náležitě školeným personálem, který si je plně vědom fyzických i emocionálních potřeb dětí každé věkové skupiny.</a:t>
            </a:r>
          </a:p>
          <a:p>
            <a:r>
              <a:rPr lang="cs-CZ" sz="1400" dirty="0"/>
              <a:t>Děti mají mít možnost nosit své vlastní oblečení a mít s sebou v nemocnici své věci.</a:t>
            </a:r>
          </a:p>
          <a:p>
            <a:r>
              <a:rPr lang="cs-CZ" sz="1400" dirty="0"/>
              <a:t>O děti má být pečováno společně s jinými dětmi téže věkové skupiny.</a:t>
            </a:r>
          </a:p>
          <a:p>
            <a:r>
              <a:rPr lang="cs-CZ" sz="1400" dirty="0"/>
              <a:t>Děti mají být v prostředí, které je zařízeno a vybaveno tak, aby odpovídalo jejich vývojovým potřebám a požadavkům a aby zároveň vyhovovalo bezpečnostním pravidlům a zásadám péče o děti.</a:t>
            </a:r>
          </a:p>
          <a:p>
            <a:r>
              <a:rPr lang="cs-CZ" sz="1400" dirty="0"/>
              <a:t>Děti mají mít plnou příležitost ke hře, odpočinku a vzdělání, přizpůsobené jejich věku a zdravotnímu stavu.</a:t>
            </a:r>
          </a:p>
          <a:p>
            <a:endParaRPr lang="cs-CZ" sz="1400" dirty="0"/>
          </a:p>
        </p:txBody>
      </p:sp>
      <p:sp>
        <p:nvSpPr>
          <p:cNvPr id="3" name="Nadpis 2"/>
          <p:cNvSpPr>
            <a:spLocks noGrp="1"/>
          </p:cNvSpPr>
          <p:nvPr>
            <p:ph type="title"/>
          </p:nvPr>
        </p:nvSpPr>
        <p:spPr>
          <a:xfrm>
            <a:off x="467544" y="260648"/>
            <a:ext cx="8445624" cy="858424"/>
          </a:xfrm>
        </p:spPr>
        <p:txBody>
          <a:bodyPr vert="horz" lIns="91440" tIns="45720" rIns="91440" bIns="45720" rtlCol="0" anchor="ctr">
            <a:noAutofit/>
          </a:bodyPr>
          <a:lstStyle/>
          <a:p>
            <a:r>
              <a:rPr lang="cs-CZ" sz="4000" dirty="0"/>
              <a:t>Práva hospitalizovaných dětí</a:t>
            </a:r>
          </a:p>
        </p:txBody>
      </p:sp>
      <p:sp>
        <p:nvSpPr>
          <p:cNvPr id="4" name="Popisek se šipkou nahoru 6"/>
          <p:cNvSpPr/>
          <p:nvPr/>
        </p:nvSpPr>
        <p:spPr>
          <a:xfrm>
            <a:off x="251521" y="908720"/>
            <a:ext cx="8640960" cy="115212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altLang="cs-CZ" sz="2000" dirty="0"/>
              <a:t>Schválená na I evropské konferenci o hospitalizovaných dětech r. 1988.</a:t>
            </a:r>
          </a:p>
          <a:p>
            <a:r>
              <a:rPr lang="cs-CZ" sz="2000" dirty="0"/>
              <a:t>Schválila Centrální etická komise Ministerstva zdravotnictví ČR v roce 1993.</a:t>
            </a:r>
          </a:p>
        </p:txBody>
      </p:sp>
    </p:spTree>
    <p:extLst>
      <p:ext uri="{BB962C8B-B14F-4D97-AF65-F5344CB8AC3E}">
        <p14:creationId xmlns:p14="http://schemas.microsoft.com/office/powerpoint/2010/main" val="40251094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Autofit/>
          </a:bodyPr>
          <a:lstStyle/>
          <a:p>
            <a:r>
              <a:rPr lang="cs-CZ" sz="2800" dirty="0"/>
              <a:t>Etický kodex pro řízení lidských zdrojů</a:t>
            </a:r>
          </a:p>
        </p:txBody>
      </p:sp>
      <p:sp>
        <p:nvSpPr>
          <p:cNvPr id="3" name="Zástupný symbol pro obsah 2"/>
          <p:cNvSpPr>
            <a:spLocks noGrp="1"/>
          </p:cNvSpPr>
          <p:nvPr>
            <p:ph idx="1"/>
          </p:nvPr>
        </p:nvSpPr>
        <p:spPr>
          <a:xfrm>
            <a:off x="0" y="2703666"/>
            <a:ext cx="9144000" cy="3588643"/>
          </a:xfrm>
        </p:spPr>
        <p:txBody>
          <a:bodyPr>
            <a:normAutofit/>
          </a:bodyPr>
          <a:lstStyle/>
          <a:p>
            <a:pPr lvl="1">
              <a:defRPr/>
            </a:pPr>
            <a:r>
              <a:rPr lang="cs-CZ" dirty="0"/>
              <a:t>upřednostňování zaměstnanců při přijímání, hodnocení, odměňování, vzdělávání, povyšování apod., založeného na osobních vztazích a dalších kritériích nesouvisejících s výkonem či schopnostmi osob,</a:t>
            </a:r>
          </a:p>
          <a:p>
            <a:pPr lvl="1">
              <a:defRPr/>
            </a:pPr>
            <a:r>
              <a:rPr lang="cs-CZ" dirty="0"/>
              <a:t>nedodržování důvěrnosti osobních informací,</a:t>
            </a:r>
          </a:p>
          <a:p>
            <a:pPr lvl="1">
              <a:defRPr/>
            </a:pPr>
            <a:r>
              <a:rPr lang="cs-CZ" dirty="0"/>
              <a:t>sexuální obtěžování</a:t>
            </a:r>
          </a:p>
          <a:p>
            <a:pPr lvl="1">
              <a:defRPr/>
            </a:pPr>
            <a:r>
              <a:rPr lang="cs-CZ" dirty="0"/>
              <a:t>diskriminace při odměňování a povyšování,</a:t>
            </a:r>
          </a:p>
          <a:p>
            <a:pPr lvl="1">
              <a:defRPr/>
            </a:pPr>
            <a:r>
              <a:rPr lang="cs-CZ" dirty="0"/>
              <a:t>rozdílů v požadavcích na dodržování podnikových pravidel kladených na "řadové" a vedoucí zaměstnance,</a:t>
            </a:r>
          </a:p>
          <a:p>
            <a:pPr lvl="1">
              <a:defRPr/>
            </a:pPr>
            <a:r>
              <a:rPr lang="cs-CZ" dirty="0"/>
              <a:t>poskytování neúplných informací při přijímání nových pracovníků apod.</a:t>
            </a:r>
          </a:p>
          <a:p>
            <a:pPr>
              <a:defRPr/>
            </a:pPr>
            <a:endParaRPr lang="cs-CZ" dirty="0"/>
          </a:p>
        </p:txBody>
      </p:sp>
      <p:sp>
        <p:nvSpPr>
          <p:cNvPr id="4" name="Popisek se šipkou nahoru 6"/>
          <p:cNvSpPr/>
          <p:nvPr/>
        </p:nvSpPr>
        <p:spPr>
          <a:xfrm>
            <a:off x="251521" y="1196752"/>
            <a:ext cx="8640960" cy="79208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t>Spravedlivá přístup k jednotlivcům</a:t>
            </a:r>
          </a:p>
        </p:txBody>
      </p:sp>
      <p:sp>
        <p:nvSpPr>
          <p:cNvPr id="6" name="TextovéPole 5"/>
          <p:cNvSpPr txBox="1"/>
          <p:nvPr/>
        </p:nvSpPr>
        <p:spPr>
          <a:xfrm>
            <a:off x="4139953" y="1995780"/>
            <a:ext cx="976802" cy="707886"/>
          </a:xfrm>
          <a:prstGeom prst="rect">
            <a:avLst/>
          </a:prstGeom>
          <a:noFill/>
        </p:spPr>
        <p:txBody>
          <a:bodyPr wrap="square" rtlCol="0">
            <a:spAutoFit/>
          </a:bodyPr>
          <a:lstStyle/>
          <a:p>
            <a:r>
              <a:rPr lang="cs-CZ" sz="4000" dirty="0">
                <a:solidFill>
                  <a:srgbClr val="FF0000"/>
                </a:solidFill>
              </a:rPr>
              <a:t>NE</a:t>
            </a:r>
          </a:p>
        </p:txBody>
      </p:sp>
    </p:spTree>
    <p:extLst>
      <p:ext uri="{BB962C8B-B14F-4D97-AF65-F5344CB8AC3E}">
        <p14:creationId xmlns:p14="http://schemas.microsoft.com/office/powerpoint/2010/main" val="3724533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79513" y="2564904"/>
            <a:ext cx="8964488" cy="3561259"/>
          </a:xfrm>
        </p:spPr>
        <p:txBody>
          <a:bodyPr/>
          <a:lstStyle/>
          <a:p>
            <a:r>
              <a:rPr lang="cs-CZ" dirty="0" err="1"/>
              <a:t>Moralitas</a:t>
            </a:r>
            <a:r>
              <a:rPr lang="cs-CZ" dirty="0"/>
              <a:t> = správné chování</a:t>
            </a:r>
          </a:p>
          <a:p>
            <a:r>
              <a:rPr lang="cs-CZ" dirty="0"/>
              <a:t>Schopnost člověka reflektovat a řídit se svým svědomím</a:t>
            </a:r>
          </a:p>
          <a:p>
            <a:r>
              <a:rPr lang="cs-CZ" dirty="0"/>
              <a:t>Soubor pravidel chování, které jsou závazné pro individuální svědomí</a:t>
            </a:r>
          </a:p>
          <a:p>
            <a:r>
              <a:rPr lang="cs-CZ" dirty="0"/>
              <a:t>Morálka představuje hodnotovou a významovou dimenzi lidského života</a:t>
            </a:r>
          </a:p>
          <a:p>
            <a:endParaRPr lang="cs-CZ" dirty="0"/>
          </a:p>
        </p:txBody>
      </p:sp>
      <p:sp>
        <p:nvSpPr>
          <p:cNvPr id="3" name="Nadpis 2"/>
          <p:cNvSpPr>
            <a:spLocks noGrp="1"/>
          </p:cNvSpPr>
          <p:nvPr>
            <p:ph type="title"/>
          </p:nvPr>
        </p:nvSpPr>
        <p:spPr>
          <a:xfrm>
            <a:off x="402071" y="188640"/>
            <a:ext cx="8229600" cy="1252728"/>
          </a:xfrm>
        </p:spPr>
        <p:txBody>
          <a:bodyPr/>
          <a:lstStyle/>
          <a:p>
            <a:r>
              <a:rPr lang="cs-CZ" dirty="0"/>
              <a:t>Morálka</a:t>
            </a:r>
          </a:p>
        </p:txBody>
      </p:sp>
      <p:pic>
        <p:nvPicPr>
          <p:cNvPr id="2050" name="Picture 2" descr="Výsledek obrázku pro obrázek morál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03" y="1052736"/>
            <a:ext cx="9166304" cy="1368152"/>
          </a:xfrm>
          <a:prstGeom prst="rect">
            <a:avLst/>
          </a:prstGeom>
          <a:noFill/>
          <a:extLst>
            <a:ext uri="{909E8E84-426E-40DD-AFC4-6F175D3DCCD1}">
              <a14:hiddenFill xmlns:a14="http://schemas.microsoft.com/office/drawing/2010/main">
                <a:solidFill>
                  <a:srgbClr val="FFFFFF"/>
                </a:solidFill>
              </a14:hiddenFill>
            </a:ext>
          </a:extLst>
        </p:spPr>
      </p:pic>
      <p:sp>
        <p:nvSpPr>
          <p:cNvPr id="4" name="Popisek se šipkou nahoru 3"/>
          <p:cNvSpPr/>
          <p:nvPr/>
        </p:nvSpPr>
        <p:spPr>
          <a:xfrm>
            <a:off x="467544" y="5013176"/>
            <a:ext cx="2304256" cy="1700808"/>
          </a:xfrm>
          <a:prstGeom prst="upArrowCallou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dirty="0"/>
              <a:t>Její přítomnost odlišuje člověka od ostatní přírody, živočichů</a:t>
            </a:r>
          </a:p>
        </p:txBody>
      </p:sp>
      <p:sp>
        <p:nvSpPr>
          <p:cNvPr id="7" name="Popisek se šipkou nahoru 6"/>
          <p:cNvSpPr/>
          <p:nvPr/>
        </p:nvSpPr>
        <p:spPr>
          <a:xfrm>
            <a:off x="3563888" y="5020826"/>
            <a:ext cx="2304256" cy="1700808"/>
          </a:xfrm>
          <a:prstGeom prst="upArrowCallou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dirty="0"/>
              <a:t>Historicky se vyvíjí      s vývojem kultury společnosti </a:t>
            </a:r>
          </a:p>
        </p:txBody>
      </p:sp>
      <p:sp>
        <p:nvSpPr>
          <p:cNvPr id="8" name="Popisek se šipkou nahoru 7"/>
          <p:cNvSpPr/>
          <p:nvPr/>
        </p:nvSpPr>
        <p:spPr>
          <a:xfrm>
            <a:off x="6444208" y="5013176"/>
            <a:ext cx="2304256" cy="1700808"/>
          </a:xfrm>
          <a:prstGeom prst="upArrowCallou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dirty="0"/>
              <a:t>Vyvíjí se a mění v průběhu života jedince </a:t>
            </a:r>
          </a:p>
        </p:txBody>
      </p:sp>
    </p:spTree>
    <p:extLst>
      <p:ext uri="{BB962C8B-B14F-4D97-AF65-F5344CB8AC3E}">
        <p14:creationId xmlns:p14="http://schemas.microsoft.com/office/powerpoint/2010/main" val="40918775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31033" y="1700808"/>
            <a:ext cx="8712967" cy="4320480"/>
          </a:xfrm>
        </p:spPr>
        <p:txBody>
          <a:bodyPr>
            <a:noAutofit/>
          </a:bodyPr>
          <a:lstStyle/>
          <a:p>
            <a:r>
              <a:rPr lang="cs-CZ" sz="1600" dirty="0"/>
              <a:t>provádí výzkum s respektem vůči všem jedincům, kteří jsou přímo či nepřímo cílem zkoumání, a dbá, aby nezpůsobil újmu a nepoškodil jejich práva;</a:t>
            </a:r>
          </a:p>
          <a:p>
            <a:r>
              <a:rPr lang="cs-CZ" sz="1600" dirty="0"/>
              <a:t>informuje účastníky výzkumu pravdivě o povaze, cíli a průběhu výzkumu, stejně jako o možných důsledcích výzkumu;</a:t>
            </a:r>
          </a:p>
          <a:p>
            <a:r>
              <a:rPr lang="cs-CZ" sz="1600" dirty="0"/>
              <a:t>získává pro výzkum dobrovolný poučený souhlas od zkoumaných účastníků a poučí je o jejich možnosti z výzkumu kdykoliv odstoupit;</a:t>
            </a:r>
          </a:p>
          <a:p>
            <a:r>
              <a:rPr lang="cs-CZ" sz="1600" dirty="0"/>
              <a:t>zachovává důvěrnost nebo anonymitu informací získaných během výzkumu od zkoumaných jedinců;</a:t>
            </a:r>
          </a:p>
          <a:p>
            <a:r>
              <a:rPr lang="cs-CZ" sz="1600" dirty="0"/>
              <a:t>při výzkumu používá metody sběru dat s ohledem na zachování autorských práv;</a:t>
            </a:r>
          </a:p>
          <a:p>
            <a:r>
              <a:rPr lang="cs-CZ" sz="1600" dirty="0"/>
              <a:t>během výzkumu i po jeho zveřejnění uchovává data a plány výzkumu takovým způsobem, aby nemohlo dojít k jejich zneužití (viz Zákon č. 101/2000 Sb., o ochraně osobních údajů);</a:t>
            </a:r>
          </a:p>
          <a:p>
            <a:r>
              <a:rPr lang="cs-CZ" sz="1600" dirty="0"/>
              <a:t>zprostředkuje odpovídajícím způsobem výsledky svého výzkumu zkoumaným účastníkům</a:t>
            </a:r>
          </a:p>
          <a:p>
            <a:r>
              <a:rPr lang="cs-CZ" sz="1600" dirty="0"/>
              <a:t>nezveřejňuje výsledky svého výzkumu, pokud by mohlo dojít k poškození práv účastníků zkoumání;</a:t>
            </a:r>
          </a:p>
          <a:p>
            <a:r>
              <a:rPr lang="cs-CZ" sz="1600" dirty="0"/>
              <a:t>odpovídá za přesnost a správnost výzkumu;</a:t>
            </a:r>
          </a:p>
          <a:p>
            <a:r>
              <a:rPr lang="cs-CZ" sz="1600" dirty="0"/>
              <a:t>respektuje pravidla vědecké práce, stejně jako svobodné, nezávislé a kritické myšlení;</a:t>
            </a:r>
          </a:p>
        </p:txBody>
      </p:sp>
      <p:sp>
        <p:nvSpPr>
          <p:cNvPr id="3" name="Nadpis 2"/>
          <p:cNvSpPr>
            <a:spLocks noGrp="1"/>
          </p:cNvSpPr>
          <p:nvPr>
            <p:ph type="title"/>
          </p:nvPr>
        </p:nvSpPr>
        <p:spPr/>
        <p:txBody>
          <a:bodyPr>
            <a:normAutofit fontScale="90000"/>
          </a:bodyPr>
          <a:lstStyle/>
          <a:p>
            <a:r>
              <a:rPr lang="cs-CZ" dirty="0"/>
              <a:t>Etický kodex české pedagogické vědy a výzkumu</a:t>
            </a:r>
          </a:p>
        </p:txBody>
      </p:sp>
      <p:sp>
        <p:nvSpPr>
          <p:cNvPr id="4" name="Popisek se šipkou nahoru 6"/>
          <p:cNvSpPr/>
          <p:nvPr/>
        </p:nvSpPr>
        <p:spPr>
          <a:xfrm>
            <a:off x="275180" y="6021288"/>
            <a:ext cx="8640960" cy="836712"/>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2000" dirty="0"/>
              <a:t>Průcha, J., Švaříček, R.: Etický kodex české pedagogické vědy a výzkumu: https://journals.muni.cz/pedor/article/view/1225/934</a:t>
            </a:r>
          </a:p>
        </p:txBody>
      </p:sp>
    </p:spTree>
    <p:extLst>
      <p:ext uri="{BB962C8B-B14F-4D97-AF65-F5344CB8AC3E}">
        <p14:creationId xmlns:p14="http://schemas.microsoft.com/office/powerpoint/2010/main" val="33668959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5576" y="476672"/>
            <a:ext cx="7772400" cy="1780108"/>
          </a:xfrm>
        </p:spPr>
        <p:txBody>
          <a:bodyPr/>
          <a:lstStyle/>
          <a:p>
            <a:r>
              <a:rPr lang="cs-CZ" dirty="0"/>
              <a:t>Publikační etika</a:t>
            </a:r>
          </a:p>
        </p:txBody>
      </p:sp>
      <p:sp>
        <p:nvSpPr>
          <p:cNvPr id="3" name="Podnadpis 2"/>
          <p:cNvSpPr>
            <a:spLocks noGrp="1"/>
          </p:cNvSpPr>
          <p:nvPr>
            <p:ph type="subTitle" idx="1"/>
          </p:nvPr>
        </p:nvSpPr>
        <p:spPr>
          <a:xfrm>
            <a:off x="251520" y="2457819"/>
            <a:ext cx="8640960" cy="2664296"/>
          </a:xfrm>
        </p:spPr>
        <p:txBody>
          <a:bodyPr>
            <a:normAutofit/>
          </a:bodyPr>
          <a:lstStyle/>
          <a:p>
            <a:endParaRPr lang="cs-CZ" sz="2800" dirty="0"/>
          </a:p>
          <a:p>
            <a:r>
              <a:rPr lang="cs-CZ" sz="2700" dirty="0"/>
              <a:t>Přednáška přejata od a se svolením: </a:t>
            </a:r>
            <a:r>
              <a:rPr lang="cs-CZ" sz="2700" b="1" dirty="0"/>
              <a:t>doc. Mgr. </a:t>
            </a:r>
            <a:r>
              <a:rPr lang="cs-CZ" sz="2700" b="1"/>
              <a:t>Petra Knechta, </a:t>
            </a:r>
            <a:r>
              <a:rPr lang="cs-CZ" sz="2700" b="1" dirty="0"/>
              <a:t>Ph.D.</a:t>
            </a:r>
          </a:p>
          <a:p>
            <a:endParaRPr lang="cs-CZ" sz="2700" b="1" dirty="0"/>
          </a:p>
          <a:p>
            <a:r>
              <a:rPr lang="cs-CZ" sz="2700" dirty="0"/>
              <a:t>Časopis: </a:t>
            </a:r>
            <a:r>
              <a:rPr lang="cs-CZ" sz="2700" b="1" dirty="0" err="1">
                <a:solidFill>
                  <a:srgbClr val="FF0000"/>
                </a:solidFill>
                <a:effectLst>
                  <a:outerShdw blurRad="38100" dist="38100" dir="2700000" algn="tl">
                    <a:srgbClr val="000000">
                      <a:alpha val="43137"/>
                    </a:srgbClr>
                  </a:outerShdw>
                </a:effectLst>
              </a:rPr>
              <a:t>PedOr</a:t>
            </a:r>
            <a:r>
              <a:rPr lang="cs-CZ" sz="2700" dirty="0"/>
              <a:t> https://journals.muni.cz/pedor</a:t>
            </a:r>
          </a:p>
          <a:p>
            <a:endParaRPr lang="cs-CZ" dirty="0"/>
          </a:p>
        </p:txBody>
      </p:sp>
      <p:sp>
        <p:nvSpPr>
          <p:cNvPr id="4" name="Obdélník 3"/>
          <p:cNvSpPr/>
          <p:nvPr/>
        </p:nvSpPr>
        <p:spPr>
          <a:xfrm>
            <a:off x="-36004" y="5393308"/>
            <a:ext cx="9180004" cy="1965823"/>
          </a:xfrm>
          <a:prstGeom prst="rect">
            <a:avLst/>
          </a:prstGeom>
        </p:spPr>
        <p:txBody>
          <a:bodyPr vert="horz" lIns="91440" tIns="45720" rIns="91440" bIns="45720" rtlCol="0">
            <a:normAutofit/>
          </a:bodyPr>
          <a:lstStyle/>
          <a:p>
            <a:pPr>
              <a:spcBef>
                <a:spcPct val="20000"/>
              </a:spcBef>
              <a:buClr>
                <a:schemeClr val="accent1"/>
              </a:buClr>
              <a:buSzPct val="100000"/>
            </a:pPr>
            <a:r>
              <a:rPr lang="cs-CZ" sz="2000" b="1" dirty="0">
                <a:solidFill>
                  <a:schemeClr val="tx2"/>
                </a:solidFill>
                <a:effectLst>
                  <a:outerShdw blurRad="38100" dist="38100" dir="2700000" algn="tl">
                    <a:srgbClr val="000000">
                      <a:alpha val="43137"/>
                    </a:srgbClr>
                  </a:outerShdw>
                </a:effectLst>
              </a:rPr>
              <a:t>Zdrojový text:</a:t>
            </a:r>
          </a:p>
          <a:p>
            <a:pPr marL="274320" indent="-274320">
              <a:spcBef>
                <a:spcPct val="20000"/>
              </a:spcBef>
              <a:buClr>
                <a:schemeClr val="accent1"/>
              </a:buClr>
              <a:buSzPct val="100000"/>
              <a:buFont typeface="Symbol" pitchFamily="18" charset="2"/>
              <a:buChar char=""/>
            </a:pPr>
            <a:r>
              <a:rPr lang="cs-CZ" sz="2000" dirty="0">
                <a:solidFill>
                  <a:schemeClr val="tx2"/>
                </a:solidFill>
              </a:rPr>
              <a:t>Knecht, P., &amp; Dvořák, D. (2013). Etika vědecké práce a publikování pro mírně pokročilé. Pedagogická orientace, 23(4), 554–578.</a:t>
            </a:r>
          </a:p>
          <a:p>
            <a:pPr marL="274320" indent="-274320">
              <a:spcBef>
                <a:spcPct val="20000"/>
              </a:spcBef>
              <a:buClr>
                <a:schemeClr val="accent1"/>
              </a:buClr>
              <a:buSzPct val="100000"/>
              <a:buFont typeface="Symbol" pitchFamily="18" charset="2"/>
              <a:buChar char=""/>
            </a:pPr>
            <a:r>
              <a:rPr lang="cs-CZ" sz="2000" dirty="0">
                <a:solidFill>
                  <a:schemeClr val="tx2"/>
                </a:solidFill>
                <a:hlinkClick r:id="rId2"/>
              </a:rPr>
              <a:t>http://www.ped.muni.cz/pedor/archiv/2013/PedOr13_4_Etika_KnechtDvorak.pdf</a:t>
            </a:r>
            <a:endParaRPr lang="cs-CZ" sz="2000" dirty="0">
              <a:solidFill>
                <a:schemeClr val="tx2"/>
              </a:solidFill>
            </a:endParaRPr>
          </a:p>
        </p:txBody>
      </p:sp>
    </p:spTree>
    <p:extLst>
      <p:ext uri="{BB962C8B-B14F-4D97-AF65-F5344CB8AC3E}">
        <p14:creationId xmlns:p14="http://schemas.microsoft.com/office/powerpoint/2010/main" val="3978515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 y="980728"/>
            <a:ext cx="9142042" cy="5328592"/>
          </a:xfrm>
        </p:spPr>
        <p:txBody>
          <a:bodyPr>
            <a:noAutofit/>
          </a:bodyPr>
          <a:lstStyle/>
          <a:p>
            <a:pPr marL="273050" indent="-273050"/>
            <a:r>
              <a:rPr lang="cs-CZ" sz="1400" dirty="0"/>
              <a:t>v rámci své profese je povinen zveřejňovat výsledky své badatelské práce, a to v psaných i mluvených prezentacích (monografie, články v časopisech, přednášky aj.);</a:t>
            </a:r>
          </a:p>
          <a:p>
            <a:pPr marL="273050" indent="-273050"/>
            <a:r>
              <a:rPr lang="cs-CZ" sz="1400" dirty="0"/>
              <a:t>obsah svých publikací prezentuje pravdivě a nezkresleně na základě dosažených vlastních i jiných výzkumů;</a:t>
            </a:r>
          </a:p>
          <a:p>
            <a:pPr marL="273050" indent="-273050"/>
            <a:r>
              <a:rPr lang="cs-CZ" sz="1400" dirty="0"/>
              <a:t>nezamlčuje záměrně názory jiných autorů, které by byly protichůdné</a:t>
            </a:r>
          </a:p>
          <a:p>
            <a:pPr marL="273050" indent="-273050"/>
            <a:r>
              <a:rPr lang="cs-CZ" sz="1400" dirty="0"/>
              <a:t>k jeho vlastním stanoviskům;</a:t>
            </a:r>
          </a:p>
          <a:p>
            <a:pPr marL="273050" indent="-273050"/>
            <a:r>
              <a:rPr lang="pl-PL" sz="1400" dirty="0"/>
              <a:t>své výsledky prezentuje v závislosti na typu obsahu tak, aby byly k dispozici </a:t>
            </a:r>
            <a:r>
              <a:rPr lang="cs-CZ" sz="1400" dirty="0"/>
              <a:t>různým skupinám potenciálních uživatelů (tj. jiným badatelům,</a:t>
            </a:r>
          </a:p>
          <a:p>
            <a:pPr marL="273050" indent="-273050"/>
            <a:r>
              <a:rPr lang="cs-CZ" sz="1400" dirty="0"/>
              <a:t>vzdělávacím politikům, učitelům a ředitelům škol, pracovníkům školské </a:t>
            </a:r>
            <a:r>
              <a:rPr lang="pt-BR" sz="1400" dirty="0"/>
              <a:t>administrativy, rodičům, dětem a mládeži aj.);</a:t>
            </a:r>
          </a:p>
          <a:p>
            <a:pPr marL="273050" indent="-273050"/>
            <a:r>
              <a:rPr lang="cs-CZ" sz="1400" dirty="0"/>
              <a:t>publikace ztvárňuje tak, aby svými komunikačními parametry byly přizpůsobeny očekávaným potřebám jednotlivých skupin uživatelů;</a:t>
            </a:r>
          </a:p>
          <a:p>
            <a:pPr marL="273050" indent="-273050"/>
            <a:r>
              <a:rPr lang="cs-CZ" sz="1400" dirty="0"/>
              <a:t>důsledně respektuje zásady a předpisy k publikování zadané jednotlivými médii;</a:t>
            </a:r>
          </a:p>
          <a:p>
            <a:pPr marL="273050" indent="-273050"/>
            <a:r>
              <a:rPr lang="cs-CZ" sz="1400" dirty="0"/>
              <a:t>uvádí pouze ty prameny, s nimiž se skutečně a přímo seznámil;</a:t>
            </a:r>
          </a:p>
          <a:p>
            <a:pPr marL="273050" indent="-273050"/>
            <a:r>
              <a:rPr lang="cs-CZ" sz="1400" dirty="0"/>
              <a:t>ctí autorská práva jiných badatelů a zdrojů informací, takže v žádném případě neuplatňuje zkomolení citací, jejich účelového vytrhávání z původního kontextu apod.;</a:t>
            </a:r>
          </a:p>
          <a:p>
            <a:pPr marL="273050" indent="-273050"/>
            <a:r>
              <a:rPr lang="cs-CZ" sz="1400" dirty="0"/>
              <a:t>jako vysokoškolský učitel důsledně cituje i autory diplomových či jiných prací (pokud z nich čerpá) svých studentů, které považuje za plnoprávné autory;</a:t>
            </a:r>
          </a:p>
          <a:p>
            <a:pPr marL="273050" indent="-273050"/>
            <a:r>
              <a:rPr lang="cs-CZ" sz="1400" dirty="0"/>
              <a:t>soustavně a přesně dodržuje pravidla citace myšlenek či částí textů z jiných </a:t>
            </a:r>
            <a:r>
              <a:rPr lang="pl-PL" sz="1400" dirty="0"/>
              <a:t>publikací, zejména důslednými odkazy na zdroje (autory), z nichž je </a:t>
            </a:r>
            <a:r>
              <a:rPr lang="cs-CZ" sz="1400" dirty="0"/>
              <a:t>citováno; při tom se řídí zásadami české státní normy Bibliografické citace </a:t>
            </a:r>
            <a:r>
              <a:rPr lang="pl-PL" sz="1400" dirty="0"/>
              <a:t>(ČSN ISO 690 z roku 1996), resp. jejími modifikacemi v jednotlivých </a:t>
            </a:r>
            <a:r>
              <a:rPr lang="cs-CZ" sz="1400" dirty="0"/>
              <a:t>nakladatelstvích, redakcích časopisů aj.;</a:t>
            </a:r>
          </a:p>
          <a:p>
            <a:pPr marL="273050" indent="-273050"/>
            <a:r>
              <a:rPr lang="cs-CZ" sz="1400" dirty="0"/>
              <a:t>ve sporných případech se opírá o ustanovení autorského zákona č. 121/2000 Sb., zejména o x 31 upravující citace v odborných a vědeckých dílech.</a:t>
            </a:r>
          </a:p>
        </p:txBody>
      </p:sp>
      <p:sp>
        <p:nvSpPr>
          <p:cNvPr id="3" name="Nadpis 2"/>
          <p:cNvSpPr>
            <a:spLocks noGrp="1"/>
          </p:cNvSpPr>
          <p:nvPr>
            <p:ph type="title"/>
          </p:nvPr>
        </p:nvSpPr>
        <p:spPr>
          <a:xfrm>
            <a:off x="467544" y="260648"/>
            <a:ext cx="8229600" cy="864096"/>
          </a:xfrm>
        </p:spPr>
        <p:txBody>
          <a:bodyPr>
            <a:normAutofit/>
          </a:bodyPr>
          <a:lstStyle/>
          <a:p>
            <a:r>
              <a:rPr lang="cs-CZ" dirty="0"/>
              <a:t>Etické principy publikační činnosti</a:t>
            </a:r>
          </a:p>
        </p:txBody>
      </p:sp>
      <p:sp>
        <p:nvSpPr>
          <p:cNvPr id="4" name="Popisek se šipkou nahoru 6"/>
          <p:cNvSpPr/>
          <p:nvPr/>
        </p:nvSpPr>
        <p:spPr>
          <a:xfrm>
            <a:off x="395536" y="6021288"/>
            <a:ext cx="8640960" cy="836712"/>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2000" dirty="0"/>
              <a:t>Průcha, J., Švaříček, R.: Etický kodex české pedagogické vědy a výzkumu: https://journals.muni.cz/pedor/article/view/1225/934</a:t>
            </a:r>
          </a:p>
        </p:txBody>
      </p:sp>
    </p:spTree>
    <p:extLst>
      <p:ext uri="{BB962C8B-B14F-4D97-AF65-F5344CB8AC3E}">
        <p14:creationId xmlns:p14="http://schemas.microsoft.com/office/powerpoint/2010/main" val="362084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dirty="0"/>
              <a:t>Publikační etika a proč je nutné ji dodržovat</a:t>
            </a:r>
          </a:p>
        </p:txBody>
      </p:sp>
      <p:sp>
        <p:nvSpPr>
          <p:cNvPr id="3" name="Zástupný symbol pro obsah 2"/>
          <p:cNvSpPr>
            <a:spLocks noGrp="1"/>
          </p:cNvSpPr>
          <p:nvPr>
            <p:ph idx="1"/>
          </p:nvPr>
        </p:nvSpPr>
        <p:spPr>
          <a:xfrm>
            <a:off x="323528" y="2420888"/>
            <a:ext cx="8640959" cy="3960440"/>
          </a:xfrm>
        </p:spPr>
        <p:txBody>
          <a:bodyPr>
            <a:normAutofit/>
          </a:bodyPr>
          <a:lstStyle/>
          <a:p>
            <a:r>
              <a:rPr lang="cs-CZ" sz="2800" dirty="0"/>
              <a:t>Věda jako produkce (nového) poznání</a:t>
            </a:r>
          </a:p>
          <a:p>
            <a:r>
              <a:rPr lang="cs-CZ" sz="2800" dirty="0"/>
              <a:t>Poznání ve vědě se komunikuje prostřednictvím publikací</a:t>
            </a:r>
          </a:p>
          <a:p>
            <a:r>
              <a:rPr lang="cs-CZ" sz="2800" dirty="0"/>
              <a:t>Systémy hodnocení vědy upřednostňují kvantitativní ukazatele před hodnocením kvality</a:t>
            </a:r>
          </a:p>
          <a:p>
            <a:r>
              <a:rPr lang="cs-CZ" sz="2800" dirty="0"/>
              <a:t>Tlak na publikování deformuje vědecké prostředí a svádí některé vědce k neetickému jednání </a:t>
            </a:r>
          </a:p>
          <a:p>
            <a:endParaRPr lang="cs-CZ" dirty="0"/>
          </a:p>
        </p:txBody>
      </p:sp>
    </p:spTree>
    <p:extLst>
      <p:ext uri="{BB962C8B-B14F-4D97-AF65-F5344CB8AC3E}">
        <p14:creationId xmlns:p14="http://schemas.microsoft.com/office/powerpoint/2010/main" val="7585740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a:t>Etické zásady vědeckého výzkumu</a:t>
            </a:r>
          </a:p>
        </p:txBody>
      </p:sp>
      <p:graphicFrame>
        <p:nvGraphicFramePr>
          <p:cNvPr id="5" name="Diagram 4"/>
          <p:cNvGraphicFramePr/>
          <p:nvPr>
            <p:extLst/>
          </p:nvPr>
        </p:nvGraphicFramePr>
        <p:xfrm>
          <a:off x="683568" y="1591056"/>
          <a:ext cx="8136904"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18277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dirty="0"/>
              <a:t>Dilemata publikačního jednání výzkumníka</a:t>
            </a:r>
          </a:p>
        </p:txBody>
      </p:sp>
      <p:sp>
        <p:nvSpPr>
          <p:cNvPr id="3" name="Zástupný symbol pro obsah 2"/>
          <p:cNvSpPr>
            <a:spLocks noGrp="1"/>
          </p:cNvSpPr>
          <p:nvPr>
            <p:ph idx="1"/>
          </p:nvPr>
        </p:nvSpPr>
        <p:spPr>
          <a:xfrm>
            <a:off x="2720" y="6093296"/>
            <a:ext cx="8435280" cy="764704"/>
          </a:xfrm>
        </p:spPr>
        <p:txBody>
          <a:bodyPr>
            <a:normAutofit/>
          </a:bodyPr>
          <a:lstStyle/>
          <a:p>
            <a:pPr>
              <a:buNone/>
            </a:pPr>
            <a:r>
              <a:rPr lang="cs-CZ" sz="1900" dirty="0"/>
              <a:t>Metodika hodnocení vědy a výzkumu (kafemlejnek) v plném znění:</a:t>
            </a:r>
          </a:p>
          <a:p>
            <a:pPr>
              <a:buNone/>
            </a:pPr>
            <a:r>
              <a:rPr lang="cs-CZ" sz="1900" dirty="0">
                <a:hlinkClick r:id="rId3"/>
              </a:rPr>
              <a:t>http://www.</a:t>
            </a:r>
            <a:r>
              <a:rPr lang="cs-CZ" sz="1900" dirty="0" err="1">
                <a:hlinkClick r:id="rId3"/>
              </a:rPr>
              <a:t>vyzkum.cz</a:t>
            </a:r>
            <a:r>
              <a:rPr lang="cs-CZ" sz="1900" dirty="0">
                <a:hlinkClick r:id="rId3"/>
              </a:rPr>
              <a:t>/</a:t>
            </a:r>
            <a:r>
              <a:rPr lang="cs-CZ" sz="1900" dirty="0" err="1">
                <a:hlinkClick r:id="rId3"/>
              </a:rPr>
              <a:t>FrontClanek.aspx</a:t>
            </a:r>
            <a:r>
              <a:rPr lang="cs-CZ" sz="1900" dirty="0">
                <a:hlinkClick r:id="rId3"/>
              </a:rPr>
              <a:t>?</a:t>
            </a:r>
            <a:r>
              <a:rPr lang="cs-CZ" sz="1900" dirty="0" err="1">
                <a:hlinkClick r:id="rId3"/>
              </a:rPr>
              <a:t>idsekce</a:t>
            </a:r>
            <a:r>
              <a:rPr lang="cs-CZ" sz="1900" dirty="0">
                <a:hlinkClick r:id="rId3"/>
              </a:rPr>
              <a:t>=18748</a:t>
            </a:r>
            <a:endParaRPr lang="cs-CZ" sz="1900" dirty="0"/>
          </a:p>
        </p:txBody>
      </p:sp>
      <p:sp>
        <p:nvSpPr>
          <p:cNvPr id="4" name="Zaoblený obdélník 3"/>
          <p:cNvSpPr/>
          <p:nvPr/>
        </p:nvSpPr>
        <p:spPr>
          <a:xfrm>
            <a:off x="148055" y="2086467"/>
            <a:ext cx="8712968" cy="176593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buNone/>
            </a:pPr>
            <a:r>
              <a:rPr lang="cs-CZ" sz="2800" dirty="0"/>
              <a:t>Základní pravidla publikační etiky výzkumu: </a:t>
            </a:r>
          </a:p>
          <a:p>
            <a:pPr marL="342900" indent="-342900">
              <a:buFont typeface="Arial" panose="020B0604020202020204" pitchFamily="34" charset="0"/>
              <a:buChar char="•"/>
            </a:pPr>
            <a:r>
              <a:rPr lang="cs-CZ" sz="2000" b="1" dirty="0">
                <a:effectLst>
                  <a:outerShdw blurRad="38100" dist="38100" dir="2700000" algn="tl">
                    <a:srgbClr val="000000">
                      <a:alpha val="43137"/>
                    </a:srgbClr>
                  </a:outerShdw>
                </a:effectLst>
              </a:rPr>
              <a:t>Poctivost</a:t>
            </a:r>
          </a:p>
          <a:p>
            <a:pPr marL="342900" indent="-342900">
              <a:buFont typeface="Arial" panose="020B0604020202020204" pitchFamily="34" charset="0"/>
              <a:buChar char="•"/>
            </a:pPr>
            <a:r>
              <a:rPr lang="cs-CZ" sz="2000" b="1" dirty="0">
                <a:effectLst>
                  <a:outerShdw blurRad="38100" dist="38100" dir="2700000" algn="tl">
                    <a:srgbClr val="000000">
                      <a:alpha val="43137"/>
                    </a:srgbClr>
                  </a:outerShdw>
                </a:effectLst>
              </a:rPr>
              <a:t>Zodpovědnost</a:t>
            </a:r>
          </a:p>
          <a:p>
            <a:pPr marL="342900" indent="-342900">
              <a:buFont typeface="Arial" panose="020B0604020202020204" pitchFamily="34" charset="0"/>
              <a:buChar char="•"/>
            </a:pPr>
            <a:r>
              <a:rPr lang="cs-CZ" sz="2000" b="1" dirty="0">
                <a:effectLst>
                  <a:outerShdw blurRad="38100" dist="38100" dir="2700000" algn="tl">
                    <a:srgbClr val="000000">
                      <a:alpha val="43137"/>
                    </a:srgbClr>
                  </a:outerShdw>
                </a:effectLst>
              </a:rPr>
              <a:t>Důvěryhodnost</a:t>
            </a:r>
          </a:p>
          <a:p>
            <a:pPr marL="342900" indent="-342900">
              <a:buFont typeface="Arial" panose="020B0604020202020204" pitchFamily="34" charset="0"/>
              <a:buChar char="•"/>
            </a:pPr>
            <a:r>
              <a:rPr lang="cs-CZ" sz="2000" b="1" dirty="0">
                <a:effectLst>
                  <a:outerShdw blurRad="38100" dist="38100" dir="2700000" algn="tl">
                    <a:srgbClr val="000000">
                      <a:alpha val="43137"/>
                    </a:srgbClr>
                  </a:outerShdw>
                </a:effectLst>
              </a:rPr>
              <a:t>Pravdivost</a:t>
            </a:r>
          </a:p>
        </p:txBody>
      </p:sp>
      <p:sp>
        <p:nvSpPr>
          <p:cNvPr id="7" name="Zaoblený obdélník 6"/>
          <p:cNvSpPr/>
          <p:nvPr/>
        </p:nvSpPr>
        <p:spPr>
          <a:xfrm>
            <a:off x="148055" y="4609720"/>
            <a:ext cx="8712968" cy="140589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buNone/>
            </a:pPr>
            <a:r>
              <a:rPr lang="cs-CZ" sz="2800" dirty="0"/>
              <a:t>Tlak na publikování </a:t>
            </a:r>
            <a:br>
              <a:rPr lang="cs-CZ" sz="2800" dirty="0"/>
            </a:br>
            <a:r>
              <a:rPr lang="cs-CZ" sz="2800" dirty="0"/>
              <a:t>definovaný tzv. </a:t>
            </a:r>
            <a:r>
              <a:rPr lang="cs-CZ" sz="2800" dirty="0" err="1"/>
              <a:t>kafemlejnkem</a:t>
            </a:r>
            <a:endParaRPr lang="cs-CZ" sz="2800" dirty="0"/>
          </a:p>
        </p:txBody>
      </p:sp>
      <p:sp>
        <p:nvSpPr>
          <p:cNvPr id="8" name="TextovéPole 7"/>
          <p:cNvSpPr txBox="1"/>
          <p:nvPr/>
        </p:nvSpPr>
        <p:spPr>
          <a:xfrm>
            <a:off x="3924445" y="3789040"/>
            <a:ext cx="591829" cy="923330"/>
          </a:xfrm>
          <a:prstGeom prst="rect">
            <a:avLst/>
          </a:prstGeom>
          <a:noFill/>
        </p:spPr>
        <p:txBody>
          <a:bodyPr wrap="none" rtlCol="0">
            <a:spAutoFit/>
          </a:bodyPr>
          <a:lstStyle/>
          <a:p>
            <a:r>
              <a:rPr lang="cs-CZ" sz="5400" b="1" dirty="0">
                <a:solidFill>
                  <a:srgbClr val="FF0000"/>
                </a:solidFill>
                <a:effectLst>
                  <a:outerShdw blurRad="38100" dist="38100" dir="2700000" algn="tl">
                    <a:srgbClr val="000000">
                      <a:alpha val="43137"/>
                    </a:srgbClr>
                  </a:outerShdw>
                </a:effectLst>
              </a:rPr>
              <a:t>X</a:t>
            </a:r>
          </a:p>
        </p:txBody>
      </p:sp>
    </p:spTree>
    <p:extLst>
      <p:ext uri="{BB962C8B-B14F-4D97-AF65-F5344CB8AC3E}">
        <p14:creationId xmlns:p14="http://schemas.microsoft.com/office/powerpoint/2010/main" val="6816038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dirty="0"/>
              <a:t>Proč je nutné dodržovat publikační etiku?</a:t>
            </a:r>
          </a:p>
        </p:txBody>
      </p:sp>
      <p:sp>
        <p:nvSpPr>
          <p:cNvPr id="3" name="Zástupný symbol pro obsah 2"/>
          <p:cNvSpPr>
            <a:spLocks noGrp="1"/>
          </p:cNvSpPr>
          <p:nvPr>
            <p:ph idx="1"/>
          </p:nvPr>
        </p:nvSpPr>
        <p:spPr>
          <a:xfrm>
            <a:off x="423820" y="2132856"/>
            <a:ext cx="8435280" cy="4525963"/>
          </a:xfrm>
        </p:spPr>
        <p:txBody>
          <a:bodyPr vert="horz" lIns="91440" tIns="45720" rIns="91440" bIns="45720" rtlCol="0">
            <a:normAutofit/>
          </a:bodyPr>
          <a:lstStyle/>
          <a:p>
            <a:endParaRPr lang="cs-CZ" sz="2800" dirty="0"/>
          </a:p>
          <a:p>
            <a:r>
              <a:rPr lang="cs-CZ" sz="2800" dirty="0"/>
              <a:t>Jiní badatelé ve své práci navazují na námi publikované výsledky.</a:t>
            </a:r>
          </a:p>
          <a:p>
            <a:r>
              <a:rPr lang="cs-CZ" sz="2800" dirty="0"/>
              <a:t>Výsledky mají dopad na celou společnost.</a:t>
            </a:r>
          </a:p>
          <a:p>
            <a:r>
              <a:rPr lang="cs-CZ" sz="2800" dirty="0"/>
              <a:t>Nedodržením etických principů ohrožujeme nejen ostatní ale i sami sebe.</a:t>
            </a:r>
          </a:p>
        </p:txBody>
      </p:sp>
    </p:spTree>
    <p:extLst>
      <p:ext uri="{BB962C8B-B14F-4D97-AF65-F5344CB8AC3E}">
        <p14:creationId xmlns:p14="http://schemas.microsoft.com/office/powerpoint/2010/main" val="8568822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dirty="0"/>
              <a:t>Desatero publikačních hříchů výzkumníka</a:t>
            </a:r>
          </a:p>
        </p:txBody>
      </p:sp>
      <p:pic>
        <p:nvPicPr>
          <p:cNvPr id="1027" name="Picture 3"/>
          <p:cNvPicPr>
            <a:picLocks noGrp="1" noChangeAspect="1" noChangeArrowheads="1"/>
          </p:cNvPicPr>
          <p:nvPr>
            <p:ph idx="1"/>
          </p:nvPr>
        </p:nvPicPr>
        <p:blipFill>
          <a:blip r:embed="rId2" cstate="print"/>
          <a:srcRect/>
          <a:stretch>
            <a:fillRect/>
          </a:stretch>
        </p:blipFill>
        <p:spPr bwMode="auto">
          <a:xfrm>
            <a:off x="0" y="2125590"/>
            <a:ext cx="8964488" cy="4732410"/>
          </a:xfrm>
          <a:prstGeom prst="rect">
            <a:avLst/>
          </a:prstGeom>
          <a:noFill/>
          <a:ln w="9525">
            <a:noFill/>
            <a:miter lim="800000"/>
            <a:headEnd/>
            <a:tailEnd/>
          </a:ln>
        </p:spPr>
      </p:pic>
    </p:spTree>
    <p:extLst>
      <p:ext uri="{BB962C8B-B14F-4D97-AF65-F5344CB8AC3E}">
        <p14:creationId xmlns:p14="http://schemas.microsoft.com/office/powerpoint/2010/main" val="36516205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dirty="0"/>
              <a:t>1. Vymýšlení a zkreslování/falšování výzkumných zjištění</a:t>
            </a:r>
          </a:p>
        </p:txBody>
      </p:sp>
      <p:sp>
        <p:nvSpPr>
          <p:cNvPr id="3" name="Zástupný symbol pro obsah 2"/>
          <p:cNvSpPr>
            <a:spLocks noGrp="1"/>
          </p:cNvSpPr>
          <p:nvPr>
            <p:ph idx="1"/>
          </p:nvPr>
        </p:nvSpPr>
        <p:spPr>
          <a:xfrm>
            <a:off x="179512" y="2564904"/>
            <a:ext cx="8784975" cy="4293096"/>
          </a:xfrm>
        </p:spPr>
        <p:txBody>
          <a:bodyPr>
            <a:normAutofit/>
          </a:bodyPr>
          <a:lstStyle/>
          <a:p>
            <a:r>
              <a:rPr lang="cs-CZ" sz="2800" dirty="0"/>
              <a:t>Závěry, které nebyly získány seriózním výzkumem.</a:t>
            </a:r>
          </a:p>
          <a:p>
            <a:r>
              <a:rPr lang="cs-CZ" sz="2800" dirty="0"/>
              <a:t>Vymýšlení (</a:t>
            </a:r>
            <a:r>
              <a:rPr lang="cs-CZ" sz="2800" dirty="0" err="1"/>
              <a:t>fabrication</a:t>
            </a:r>
            <a:r>
              <a:rPr lang="cs-CZ" sz="2800" dirty="0"/>
              <a:t>) a falšování (</a:t>
            </a:r>
            <a:r>
              <a:rPr lang="cs-CZ" sz="2800" dirty="0" err="1"/>
              <a:t>falsification</a:t>
            </a:r>
            <a:r>
              <a:rPr lang="cs-CZ" sz="2800" dirty="0"/>
              <a:t>).</a:t>
            </a:r>
          </a:p>
          <a:p>
            <a:r>
              <a:rPr lang="cs-CZ" sz="2800" dirty="0"/>
              <a:t>Odhalování je problematické. </a:t>
            </a:r>
          </a:p>
          <a:p>
            <a:r>
              <a:rPr lang="cs-CZ" sz="2800" dirty="0"/>
              <a:t>Řešení: transparentnost.</a:t>
            </a:r>
          </a:p>
          <a:p>
            <a:r>
              <a:rPr lang="cs-CZ" sz="2800" dirty="0"/>
              <a:t>Otevřený přístup k výzkumným datům.</a:t>
            </a:r>
          </a:p>
          <a:p>
            <a:r>
              <a:rPr lang="cs-CZ" sz="2800" dirty="0"/>
              <a:t>Rigoróznost a náročnost recenzního řízení.</a:t>
            </a:r>
          </a:p>
          <a:p>
            <a:endParaRPr lang="cs-CZ" dirty="0"/>
          </a:p>
        </p:txBody>
      </p:sp>
    </p:spTree>
    <p:extLst>
      <p:ext uri="{BB962C8B-B14F-4D97-AF65-F5344CB8AC3E}">
        <p14:creationId xmlns:p14="http://schemas.microsoft.com/office/powerpoint/2010/main" val="18828371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dirty="0"/>
              <a:t>2. Plagiátorství</a:t>
            </a:r>
            <a:endParaRPr lang="cs-CZ" sz="3600" dirty="0"/>
          </a:p>
        </p:txBody>
      </p:sp>
      <p:sp>
        <p:nvSpPr>
          <p:cNvPr id="3" name="Zástupný symbol pro obsah 2"/>
          <p:cNvSpPr>
            <a:spLocks noGrp="1"/>
          </p:cNvSpPr>
          <p:nvPr>
            <p:ph idx="1"/>
          </p:nvPr>
        </p:nvSpPr>
        <p:spPr>
          <a:xfrm>
            <a:off x="-25550" y="1916832"/>
            <a:ext cx="9169550" cy="3463840"/>
          </a:xfrm>
        </p:spPr>
        <p:txBody>
          <a:bodyPr/>
          <a:lstStyle/>
          <a:p>
            <a:r>
              <a:rPr lang="cs-CZ" sz="2800" dirty="0"/>
              <a:t>Svévolné přebírání a používání cizích myšlenek a jejich vydávání za svoje vlastní = krádež intelektuálního vlastnictví. </a:t>
            </a:r>
          </a:p>
          <a:p>
            <a:r>
              <a:rPr lang="cs-CZ" sz="2800" dirty="0"/>
              <a:t>Za plagiát je možné považovat také parafrázi.</a:t>
            </a:r>
          </a:p>
          <a:p>
            <a:r>
              <a:rPr lang="cs-CZ" sz="2800" dirty="0"/>
              <a:t>Myšlenky vedoucích prací, konzultantů atd.?!</a:t>
            </a:r>
          </a:p>
          <a:p>
            <a:r>
              <a:rPr lang="cs-CZ" sz="2800" dirty="0"/>
              <a:t>Přeložený plagiát.</a:t>
            </a:r>
          </a:p>
          <a:p>
            <a:r>
              <a:rPr lang="cs-CZ" sz="2800" dirty="0"/>
              <a:t>Netvůrčí kompilování.</a:t>
            </a:r>
          </a:p>
        </p:txBody>
      </p:sp>
      <p:sp>
        <p:nvSpPr>
          <p:cNvPr id="4" name="Obdélník 3"/>
          <p:cNvSpPr/>
          <p:nvPr/>
        </p:nvSpPr>
        <p:spPr>
          <a:xfrm>
            <a:off x="0" y="5380672"/>
            <a:ext cx="9169550" cy="1477328"/>
          </a:xfrm>
          <a:prstGeom prst="rect">
            <a:avLst/>
          </a:prstGeom>
        </p:spPr>
        <p:txBody>
          <a:bodyPr wrap="square">
            <a:spAutoFit/>
          </a:bodyPr>
          <a:lstStyle/>
          <a:p>
            <a:r>
              <a:rPr lang="cs-CZ" dirty="0"/>
              <a:t>K plagiátorství podrobněji: </a:t>
            </a:r>
          </a:p>
          <a:p>
            <a:r>
              <a:rPr lang="cs-CZ" dirty="0" err="1"/>
              <a:t>Farková</a:t>
            </a:r>
            <a:r>
              <a:rPr lang="cs-CZ" dirty="0"/>
              <a:t> (2013). Strategie k minimalizaci plagiátorství ze strany vzdělávací instituce. </a:t>
            </a:r>
            <a:r>
              <a:rPr lang="cs-CZ" i="1" dirty="0"/>
              <a:t>Pedagogika, 63</a:t>
            </a:r>
            <a:r>
              <a:rPr lang="cs-CZ" dirty="0"/>
              <a:t>(2), 220 –241</a:t>
            </a:r>
            <a:r>
              <a:rPr lang="cs-CZ" i="1" dirty="0"/>
              <a:t>.</a:t>
            </a:r>
          </a:p>
          <a:p>
            <a:r>
              <a:rPr lang="cs-CZ" dirty="0">
                <a:hlinkClick r:id="rId3"/>
              </a:rPr>
              <a:t>http://userweb.pedf.cuni.cz/wp/pedagogika/files/2013/08/Pedag_13_2_Strategie_Farkov%C3%A1.pdf</a:t>
            </a:r>
            <a:endParaRPr lang="cs-CZ" dirty="0"/>
          </a:p>
        </p:txBody>
      </p:sp>
    </p:spTree>
    <p:extLst>
      <p:ext uri="{BB962C8B-B14F-4D97-AF65-F5344CB8AC3E}">
        <p14:creationId xmlns:p14="http://schemas.microsoft.com/office/powerpoint/2010/main" val="240992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Etika, právo, kodex, morálka</a:t>
            </a:r>
          </a:p>
        </p:txBody>
      </p:sp>
      <p:sp>
        <p:nvSpPr>
          <p:cNvPr id="4" name="Zaoblený obdélník 3"/>
          <p:cNvSpPr/>
          <p:nvPr/>
        </p:nvSpPr>
        <p:spPr>
          <a:xfrm>
            <a:off x="171613" y="1844824"/>
            <a:ext cx="2520280" cy="2125333"/>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b="1" dirty="0">
                <a:effectLst>
                  <a:outerShdw blurRad="38100" dist="38100" dir="2700000" algn="tl">
                    <a:srgbClr val="000000">
                      <a:alpha val="43137"/>
                    </a:srgbClr>
                  </a:outerShdw>
                </a:effectLst>
              </a:rPr>
              <a:t>ETIKA</a:t>
            </a:r>
            <a:r>
              <a:rPr lang="cs-CZ" dirty="0"/>
              <a:t> určí pravidla společenského  chování a norem chování</a:t>
            </a:r>
          </a:p>
        </p:txBody>
      </p:sp>
      <p:sp>
        <p:nvSpPr>
          <p:cNvPr id="5" name="Zaoblený obdélník 4"/>
          <p:cNvSpPr/>
          <p:nvPr/>
        </p:nvSpPr>
        <p:spPr>
          <a:xfrm>
            <a:off x="6295649" y="1927731"/>
            <a:ext cx="2564660" cy="205332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cs-CZ" b="1" dirty="0">
                <a:effectLst>
                  <a:outerShdw blurRad="38100" dist="38100" dir="2700000" algn="tl">
                    <a:srgbClr val="000000">
                      <a:alpha val="43137"/>
                    </a:srgbClr>
                  </a:outerShdw>
                </a:effectLst>
              </a:rPr>
              <a:t>MORÁLNÍ CHOVÁNÍ </a:t>
            </a:r>
            <a:r>
              <a:rPr lang="cs-CZ" dirty="0"/>
              <a:t>jednání jednotlivce (skupiny) v souladu etickými normami</a:t>
            </a:r>
          </a:p>
        </p:txBody>
      </p:sp>
      <p:sp>
        <p:nvSpPr>
          <p:cNvPr id="6" name="Šipka doprava 5"/>
          <p:cNvSpPr/>
          <p:nvPr/>
        </p:nvSpPr>
        <p:spPr>
          <a:xfrm>
            <a:off x="2705710" y="2139638"/>
            <a:ext cx="3628028" cy="2146674"/>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cs-CZ" b="1" dirty="0">
                <a:effectLst>
                  <a:outerShdw blurRad="38100" dist="38100" dir="2700000" algn="tl">
                    <a:srgbClr val="000000">
                      <a:alpha val="43137"/>
                    </a:srgbClr>
                  </a:outerShdw>
                </a:effectLst>
              </a:rPr>
              <a:t>MORÁLKA JEDNOTLIVCE</a:t>
            </a:r>
          </a:p>
          <a:p>
            <a:pPr algn="ctr"/>
            <a:r>
              <a:rPr lang="cs-CZ" dirty="0"/>
              <a:t>Je jednotlivec schopen dodržet etické normy?</a:t>
            </a:r>
          </a:p>
          <a:p>
            <a:pPr algn="ctr"/>
            <a:r>
              <a:rPr lang="cs-CZ" dirty="0"/>
              <a:t>Proč není?</a:t>
            </a:r>
          </a:p>
        </p:txBody>
      </p:sp>
      <p:sp>
        <p:nvSpPr>
          <p:cNvPr id="7" name="Popisek se šipkou nahoru 6"/>
          <p:cNvSpPr/>
          <p:nvPr/>
        </p:nvSpPr>
        <p:spPr>
          <a:xfrm>
            <a:off x="6463940" y="3970157"/>
            <a:ext cx="2304256" cy="1700808"/>
          </a:xfrm>
          <a:prstGeom prst="upArrowCallou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cs-CZ" dirty="0"/>
              <a:t>Pravidla slušného chování. Jejich dodržování není soudně vymahatelné.</a:t>
            </a:r>
          </a:p>
        </p:txBody>
      </p:sp>
      <p:sp>
        <p:nvSpPr>
          <p:cNvPr id="8" name="Zaoblený obdélník 7"/>
          <p:cNvSpPr/>
          <p:nvPr/>
        </p:nvSpPr>
        <p:spPr>
          <a:xfrm>
            <a:off x="195296" y="3970157"/>
            <a:ext cx="2520280" cy="139553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b="1" dirty="0">
                <a:effectLst>
                  <a:outerShdw blurRad="38100" dist="38100" dir="2700000" algn="tl">
                    <a:srgbClr val="000000">
                      <a:alpha val="43137"/>
                    </a:srgbClr>
                  </a:outerShdw>
                </a:effectLst>
              </a:rPr>
              <a:t>PRÁVO</a:t>
            </a:r>
            <a:r>
              <a:rPr lang="cs-CZ" dirty="0"/>
              <a:t> souhrn norem upravující chování lidí </a:t>
            </a:r>
          </a:p>
        </p:txBody>
      </p:sp>
      <p:sp>
        <p:nvSpPr>
          <p:cNvPr id="9" name="Popisek se šipkou doleva 8"/>
          <p:cNvSpPr/>
          <p:nvPr/>
        </p:nvSpPr>
        <p:spPr>
          <a:xfrm>
            <a:off x="2597768" y="4286312"/>
            <a:ext cx="2592288" cy="2160241"/>
          </a:xfrm>
          <a:prstGeom prst="leftArrowCallou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cs-CZ" dirty="0"/>
              <a:t>Je závazné pro každého a je vymahatelné soudní mocí</a:t>
            </a:r>
          </a:p>
        </p:txBody>
      </p:sp>
      <p:sp>
        <p:nvSpPr>
          <p:cNvPr id="10" name="Zaoblený obdélník 9"/>
          <p:cNvSpPr/>
          <p:nvPr/>
        </p:nvSpPr>
        <p:spPr>
          <a:xfrm>
            <a:off x="195296" y="5359512"/>
            <a:ext cx="2520280" cy="139553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b="1" dirty="0">
                <a:effectLst>
                  <a:outerShdw blurRad="38100" dist="38100" dir="2700000" algn="tl">
                    <a:srgbClr val="000000">
                      <a:alpha val="43137"/>
                    </a:srgbClr>
                  </a:outerShdw>
                </a:effectLst>
              </a:rPr>
              <a:t>KODEX </a:t>
            </a:r>
            <a:r>
              <a:rPr lang="cs-CZ" dirty="0"/>
              <a:t>souhrn právních norem určitého odvětví </a:t>
            </a:r>
          </a:p>
        </p:txBody>
      </p:sp>
    </p:spTree>
    <p:extLst>
      <p:ext uri="{BB962C8B-B14F-4D97-AF65-F5344CB8AC3E}">
        <p14:creationId xmlns:p14="http://schemas.microsoft.com/office/powerpoint/2010/main" val="40230984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dirty="0"/>
              <a:t>3. Připisování spoluautorů</a:t>
            </a:r>
          </a:p>
        </p:txBody>
      </p:sp>
      <p:sp>
        <p:nvSpPr>
          <p:cNvPr id="3" name="Zástupný symbol pro obsah 2"/>
          <p:cNvSpPr>
            <a:spLocks noGrp="1"/>
          </p:cNvSpPr>
          <p:nvPr>
            <p:ph idx="1"/>
          </p:nvPr>
        </p:nvSpPr>
        <p:spPr>
          <a:xfrm>
            <a:off x="107504" y="2348880"/>
            <a:ext cx="9036495" cy="4392488"/>
          </a:xfrm>
        </p:spPr>
        <p:txBody>
          <a:bodyPr>
            <a:normAutofit/>
          </a:bodyPr>
          <a:lstStyle/>
          <a:p>
            <a:r>
              <a:rPr lang="cs-CZ" dirty="0"/>
              <a:t>Pořadí autorství by mělo odrážet míru vedení týmu a přispění jednotlivých zúčastněných výzkumníků k finální podobě publikace</a:t>
            </a:r>
          </a:p>
          <a:p>
            <a:r>
              <a:rPr lang="cs-CZ" dirty="0"/>
              <a:t>Činnost tvůrčí vs. činnost výpomocná</a:t>
            </a:r>
          </a:p>
          <a:p>
            <a:r>
              <a:rPr lang="cs-CZ" dirty="0"/>
              <a:t>Připisování autorů</a:t>
            </a:r>
          </a:p>
          <a:p>
            <a:r>
              <a:rPr lang="cs-CZ" dirty="0"/>
              <a:t>Zamlčování autorů</a:t>
            </a:r>
          </a:p>
          <a:p>
            <a:endParaRPr lang="cs-CZ" dirty="0"/>
          </a:p>
          <a:p>
            <a:endParaRPr lang="cs-CZ" dirty="0"/>
          </a:p>
          <a:p>
            <a:pPr marL="0" indent="0" algn="ctr">
              <a:buNone/>
            </a:pPr>
            <a:r>
              <a:rPr lang="cs-CZ" b="1" dirty="0">
                <a:effectLst>
                  <a:outerShdw blurRad="38100" dist="38100" dir="2700000" algn="tl">
                    <a:srgbClr val="000000">
                      <a:alpha val="43137"/>
                    </a:srgbClr>
                  </a:outerShdw>
                </a:effectLst>
              </a:rPr>
              <a:t>Důsledek: navyšování vědecké výkonnosti a prestiže osob se slabou vědeckou produkcí.</a:t>
            </a:r>
          </a:p>
          <a:p>
            <a:endParaRPr lang="cs-CZ" dirty="0"/>
          </a:p>
        </p:txBody>
      </p:sp>
    </p:spTree>
    <p:extLst>
      <p:ext uri="{BB962C8B-B14F-4D97-AF65-F5344CB8AC3E}">
        <p14:creationId xmlns:p14="http://schemas.microsoft.com/office/powerpoint/2010/main" val="4293064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l"/>
            <a:r>
              <a:rPr lang="cs-CZ" dirty="0"/>
              <a:t>4. Duplicitní/simultánní publikování</a:t>
            </a:r>
          </a:p>
        </p:txBody>
      </p:sp>
      <p:sp>
        <p:nvSpPr>
          <p:cNvPr id="3" name="Zástupný symbol pro obsah 2"/>
          <p:cNvSpPr>
            <a:spLocks noGrp="1"/>
          </p:cNvSpPr>
          <p:nvPr>
            <p:ph idx="1"/>
          </p:nvPr>
        </p:nvSpPr>
        <p:spPr>
          <a:xfrm>
            <a:off x="107504" y="2357905"/>
            <a:ext cx="8928992" cy="4464496"/>
          </a:xfrm>
        </p:spPr>
        <p:txBody>
          <a:bodyPr>
            <a:noAutofit/>
          </a:bodyPr>
          <a:lstStyle/>
          <a:p>
            <a:r>
              <a:rPr lang="cs-CZ" sz="2800" dirty="0"/>
              <a:t>Doslovná duplikace, významná duplikace (např. mírně upravený slovosled apod.) nebo duplikace parafrázováním.</a:t>
            </a:r>
          </a:p>
          <a:p>
            <a:r>
              <a:rPr lang="cs-CZ" sz="2800" dirty="0"/>
              <a:t>Nabízet každý rukopis k publikování vždy pouze jednomu časopisu.</a:t>
            </a:r>
          </a:p>
          <a:p>
            <a:r>
              <a:rPr lang="cs-CZ" sz="2800" dirty="0"/>
              <a:t>Výjimka: sborníky z konferencí, překlady.</a:t>
            </a:r>
          </a:p>
          <a:p>
            <a:r>
              <a:rPr lang="cs-CZ" sz="2800" dirty="0"/>
              <a:t>Riziko zkreslení vědeckého poznání, finanční znevýhodnění poctivých vědců, navyšování reputace nepoctivých výzkumníků.</a:t>
            </a:r>
          </a:p>
        </p:txBody>
      </p:sp>
    </p:spTree>
    <p:extLst>
      <p:ext uri="{BB962C8B-B14F-4D97-AF65-F5344CB8AC3E}">
        <p14:creationId xmlns:p14="http://schemas.microsoft.com/office/powerpoint/2010/main" val="7295771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dirty="0"/>
              <a:t>5. Dělení publikací do více článků</a:t>
            </a:r>
          </a:p>
        </p:txBody>
      </p:sp>
      <p:sp>
        <p:nvSpPr>
          <p:cNvPr id="3" name="Zástupný symbol pro obsah 2"/>
          <p:cNvSpPr>
            <a:spLocks noGrp="1"/>
          </p:cNvSpPr>
          <p:nvPr>
            <p:ph idx="1"/>
          </p:nvPr>
        </p:nvSpPr>
        <p:spPr>
          <a:xfrm>
            <a:off x="13077" y="1848080"/>
            <a:ext cx="9144000" cy="4997152"/>
          </a:xfrm>
        </p:spPr>
        <p:txBody>
          <a:bodyPr>
            <a:normAutofit fontScale="92500" lnSpcReduction="20000"/>
          </a:bodyPr>
          <a:lstStyle/>
          <a:p>
            <a:r>
              <a:rPr lang="cs-CZ" sz="3300" dirty="0"/>
              <a:t>Rozdělování obsáhlejší výzkumné studie, která mohla být původně publikována jako celek, do většího počtu kratších výzkumných studií. </a:t>
            </a:r>
          </a:p>
          <a:p>
            <a:r>
              <a:rPr lang="cs-CZ" sz="3300" dirty="0"/>
              <a:t>Nejčastěji se jedná o publikace, které vycházejí z jednoho procesu sběru dat, které popisují různé části výsledků realizovaného výzkumu (pacienti, sestry, lékaři…). </a:t>
            </a:r>
          </a:p>
          <a:p>
            <a:r>
              <a:rPr lang="cs-CZ" sz="3300" dirty="0"/>
              <a:t>Důsledek: </a:t>
            </a:r>
          </a:p>
          <a:p>
            <a:pPr lvl="1">
              <a:buFont typeface="Courier New" pitchFamily="49" charset="0"/>
              <a:buChar char="o"/>
            </a:pPr>
            <a:r>
              <a:rPr lang="cs-CZ" sz="2900" dirty="0"/>
              <a:t>zavalení recenzentů rukopisy, </a:t>
            </a:r>
          </a:p>
          <a:p>
            <a:pPr lvl="1">
              <a:buFont typeface="Courier New" pitchFamily="49" charset="0"/>
              <a:buChar char="o"/>
            </a:pPr>
            <a:r>
              <a:rPr lang="cs-CZ" sz="2900" dirty="0"/>
              <a:t>znevýhodnění poctivých výzkumníků publikujících menší množství hutnějších publikací, </a:t>
            </a:r>
          </a:p>
          <a:p>
            <a:pPr lvl="1">
              <a:buFont typeface="Courier New" pitchFamily="49" charset="0"/>
              <a:buChar char="o"/>
            </a:pPr>
            <a:r>
              <a:rPr lang="cs-CZ" sz="2900" dirty="0"/>
              <a:t>tvorba publikačního balastu.</a:t>
            </a:r>
          </a:p>
          <a:p>
            <a:endParaRPr lang="cs-CZ" dirty="0"/>
          </a:p>
        </p:txBody>
      </p:sp>
    </p:spTree>
    <p:extLst>
      <p:ext uri="{BB962C8B-B14F-4D97-AF65-F5344CB8AC3E}">
        <p14:creationId xmlns:p14="http://schemas.microsoft.com/office/powerpoint/2010/main" val="4116188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l"/>
            <a:r>
              <a:rPr lang="cs-CZ" dirty="0"/>
              <a:t>6. Recyklování textů</a:t>
            </a:r>
          </a:p>
        </p:txBody>
      </p:sp>
      <p:sp>
        <p:nvSpPr>
          <p:cNvPr id="3" name="Zástupný symbol pro obsah 2"/>
          <p:cNvSpPr>
            <a:spLocks noGrp="1"/>
          </p:cNvSpPr>
          <p:nvPr>
            <p:ph idx="1"/>
          </p:nvPr>
        </p:nvSpPr>
        <p:spPr>
          <a:xfrm>
            <a:off x="107504" y="2492896"/>
            <a:ext cx="8784975" cy="4176463"/>
          </a:xfrm>
        </p:spPr>
        <p:txBody>
          <a:bodyPr>
            <a:normAutofit/>
          </a:bodyPr>
          <a:lstStyle/>
          <a:p>
            <a:r>
              <a:rPr lang="cs-CZ" sz="2800" dirty="0"/>
              <a:t>Reprodukce kusů vlastních textů v různých článcích a jejich opětovné zasílání k opublikování.</a:t>
            </a:r>
          </a:p>
          <a:p>
            <a:r>
              <a:rPr lang="cs-CZ" sz="2800" dirty="0"/>
              <a:t>Zpravidla se doporučuje citovat vše, co již dříve bylo někde opublikováno, byť by měl autor citovat svá vlastní slova a odkazovat na své vlastní texty.</a:t>
            </a:r>
          </a:p>
          <a:p>
            <a:r>
              <a:rPr lang="cs-CZ" sz="2800" dirty="0"/>
              <a:t>Doporučuje se maximální 30% překryv.</a:t>
            </a:r>
          </a:p>
          <a:p>
            <a:r>
              <a:rPr lang="cs-CZ" sz="2800" dirty="0" err="1"/>
              <a:t>Autocitace</a:t>
            </a:r>
            <a:r>
              <a:rPr lang="cs-CZ" sz="2800" dirty="0"/>
              <a:t> by měly být střídmé.</a:t>
            </a:r>
          </a:p>
          <a:p>
            <a:endParaRPr lang="cs-CZ" sz="2800" dirty="0"/>
          </a:p>
          <a:p>
            <a:endParaRPr lang="cs-CZ" dirty="0"/>
          </a:p>
        </p:txBody>
      </p:sp>
    </p:spTree>
    <p:extLst>
      <p:ext uri="{BB962C8B-B14F-4D97-AF65-F5344CB8AC3E}">
        <p14:creationId xmlns:p14="http://schemas.microsoft.com/office/powerpoint/2010/main" val="16218698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a:t>7. Vzájemné (reciproční) citování spřízněných kolegů</a:t>
            </a:r>
          </a:p>
        </p:txBody>
      </p:sp>
      <p:sp>
        <p:nvSpPr>
          <p:cNvPr id="3" name="Zástupný symbol pro obsah 2"/>
          <p:cNvSpPr>
            <a:spLocks noGrp="1"/>
          </p:cNvSpPr>
          <p:nvPr>
            <p:ph idx="1"/>
          </p:nvPr>
        </p:nvSpPr>
        <p:spPr>
          <a:xfrm>
            <a:off x="179512" y="2060848"/>
            <a:ext cx="8784975" cy="4797152"/>
          </a:xfrm>
        </p:spPr>
        <p:txBody>
          <a:bodyPr>
            <a:normAutofit/>
          </a:bodyPr>
          <a:lstStyle/>
          <a:p>
            <a:pPr marL="0" indent="0">
              <a:buNone/>
            </a:pPr>
            <a:endParaRPr lang="cs-CZ" sz="2800" dirty="0"/>
          </a:p>
          <a:p>
            <a:r>
              <a:rPr lang="cs-CZ" sz="2800" dirty="0"/>
              <a:t>Umělé navyšování vědecké hodnoty publikovaných myšlenek, postupů, závěrů apod.</a:t>
            </a:r>
          </a:p>
          <a:p>
            <a:r>
              <a:rPr lang="cs-CZ" sz="2800" dirty="0"/>
              <a:t>Je třeba rozlišovat hodnotu jednotlivých citací.</a:t>
            </a:r>
          </a:p>
          <a:p>
            <a:r>
              <a:rPr lang="cs-CZ" sz="2800" dirty="0"/>
              <a:t>Citační bratrstva.</a:t>
            </a:r>
          </a:p>
          <a:p>
            <a:r>
              <a:rPr lang="cs-CZ" sz="2800" dirty="0"/>
              <a:t>Mafiánské/predátorské časopisy (navyšování IF).</a:t>
            </a:r>
          </a:p>
          <a:p>
            <a:pPr>
              <a:buNone/>
            </a:pPr>
            <a:endParaRPr lang="cs-CZ" sz="1800" dirty="0"/>
          </a:p>
          <a:p>
            <a:pPr>
              <a:buNone/>
            </a:pPr>
            <a:endParaRPr lang="cs-CZ" sz="1800" dirty="0"/>
          </a:p>
          <a:p>
            <a:pPr>
              <a:buNone/>
            </a:pPr>
            <a:r>
              <a:rPr lang="cs-CZ" sz="1800" dirty="0"/>
              <a:t>Příběh o tom, jak smyšlený článek plný chyb byl přijat k publikování ve 157 časopisech: </a:t>
            </a:r>
          </a:p>
          <a:p>
            <a:pPr>
              <a:buNone/>
            </a:pPr>
            <a:r>
              <a:rPr lang="en-US" sz="1800" dirty="0"/>
              <a:t>Bohannon</a:t>
            </a:r>
            <a:r>
              <a:rPr lang="cs-CZ" sz="1800" dirty="0"/>
              <a:t>, J. (2013). </a:t>
            </a:r>
            <a:r>
              <a:rPr lang="en-US" sz="1800" dirty="0"/>
              <a:t>Who's Afraid of Peer Review?</a:t>
            </a:r>
            <a:r>
              <a:rPr lang="cs-CZ" sz="1800" dirty="0"/>
              <a:t> </a:t>
            </a:r>
            <a:r>
              <a:rPr lang="en-US" sz="1800" i="1" dirty="0"/>
              <a:t>Science</a:t>
            </a:r>
            <a:r>
              <a:rPr lang="cs-CZ" sz="1800" i="1" dirty="0"/>
              <a:t>, </a:t>
            </a:r>
            <a:r>
              <a:rPr lang="en-US" sz="1800" i="1" dirty="0"/>
              <a:t>342</a:t>
            </a:r>
            <a:r>
              <a:rPr lang="cs-CZ" sz="1800" dirty="0"/>
              <a:t>(</a:t>
            </a:r>
            <a:r>
              <a:rPr lang="en-US" sz="1800" dirty="0"/>
              <a:t>6154</a:t>
            </a:r>
            <a:r>
              <a:rPr lang="cs-CZ" sz="1800" dirty="0"/>
              <a:t>), </a:t>
            </a:r>
            <a:r>
              <a:rPr lang="en-US" sz="1800" dirty="0"/>
              <a:t>60-65</a:t>
            </a:r>
            <a:r>
              <a:rPr lang="cs-CZ" sz="1800" dirty="0"/>
              <a:t>.</a:t>
            </a:r>
            <a:r>
              <a:rPr lang="en-US" sz="1800" dirty="0"/>
              <a:t> </a:t>
            </a:r>
          </a:p>
          <a:p>
            <a:pPr>
              <a:buNone/>
            </a:pPr>
            <a:r>
              <a:rPr lang="cs-CZ" sz="1800" dirty="0">
                <a:hlinkClick r:id="rId3"/>
              </a:rPr>
              <a:t>http://www.</a:t>
            </a:r>
            <a:r>
              <a:rPr lang="cs-CZ" sz="1800" dirty="0" err="1">
                <a:hlinkClick r:id="rId3"/>
              </a:rPr>
              <a:t>sciencemag.org</a:t>
            </a:r>
            <a:r>
              <a:rPr lang="cs-CZ" sz="1800" dirty="0">
                <a:hlinkClick r:id="rId3"/>
              </a:rPr>
              <a:t>/</a:t>
            </a:r>
            <a:r>
              <a:rPr lang="cs-CZ" sz="1800" dirty="0" err="1">
                <a:hlinkClick r:id="rId3"/>
              </a:rPr>
              <a:t>content</a:t>
            </a:r>
            <a:r>
              <a:rPr lang="cs-CZ" sz="1800" dirty="0">
                <a:hlinkClick r:id="rId3"/>
              </a:rPr>
              <a:t>/342/6154/60.full.pdf</a:t>
            </a:r>
            <a:endParaRPr lang="cs-CZ" sz="1800" dirty="0"/>
          </a:p>
        </p:txBody>
      </p:sp>
    </p:spTree>
    <p:extLst>
      <p:ext uri="{BB962C8B-B14F-4D97-AF65-F5344CB8AC3E}">
        <p14:creationId xmlns:p14="http://schemas.microsoft.com/office/powerpoint/2010/main" val="12512990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dirty="0"/>
              <a:t>8. Zkreslené citování </a:t>
            </a:r>
          </a:p>
        </p:txBody>
      </p:sp>
      <p:sp>
        <p:nvSpPr>
          <p:cNvPr id="3" name="Zástupný symbol pro obsah 2"/>
          <p:cNvSpPr>
            <a:spLocks noGrp="1"/>
          </p:cNvSpPr>
          <p:nvPr>
            <p:ph idx="1"/>
          </p:nvPr>
        </p:nvSpPr>
        <p:spPr>
          <a:xfrm>
            <a:off x="450634" y="2132856"/>
            <a:ext cx="8640959" cy="4608512"/>
          </a:xfrm>
        </p:spPr>
        <p:txBody>
          <a:bodyPr>
            <a:normAutofit/>
          </a:bodyPr>
          <a:lstStyle/>
          <a:p>
            <a:r>
              <a:rPr lang="cs-CZ" sz="2800" dirty="0"/>
              <a:t>Komolení a účelové vytrhávání citací z původního kontextu.</a:t>
            </a:r>
          </a:p>
          <a:p>
            <a:r>
              <a:rPr lang="cs-CZ" sz="2800" dirty="0"/>
              <a:t>Vydávání sekundární literatury za primární literaturu (výzkumník se s původním pramenem neseznámil).</a:t>
            </a:r>
          </a:p>
          <a:p>
            <a:r>
              <a:rPr lang="cs-CZ" sz="2800" dirty="0"/>
              <a:t>Citační plagiátorství.</a:t>
            </a:r>
          </a:p>
        </p:txBody>
      </p:sp>
    </p:spTree>
    <p:extLst>
      <p:ext uri="{BB962C8B-B14F-4D97-AF65-F5344CB8AC3E}">
        <p14:creationId xmlns:p14="http://schemas.microsoft.com/office/powerpoint/2010/main" val="897060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dirty="0"/>
              <a:t>9. Nepřiznaný konflikt zájmů</a:t>
            </a:r>
          </a:p>
        </p:txBody>
      </p:sp>
      <p:sp>
        <p:nvSpPr>
          <p:cNvPr id="3" name="Zástupný symbol pro obsah 2"/>
          <p:cNvSpPr>
            <a:spLocks noGrp="1"/>
          </p:cNvSpPr>
          <p:nvPr>
            <p:ph idx="1"/>
          </p:nvPr>
        </p:nvSpPr>
        <p:spPr>
          <a:xfrm>
            <a:off x="179512" y="2564904"/>
            <a:ext cx="8964487" cy="4176464"/>
          </a:xfrm>
        </p:spPr>
        <p:txBody>
          <a:bodyPr>
            <a:normAutofit/>
          </a:bodyPr>
          <a:lstStyle/>
          <a:p>
            <a:r>
              <a:rPr lang="cs-CZ" sz="2800" dirty="0"/>
              <a:t>Konflikt mezi požadavkem nestrannosti výzkumníka  a jeho ekonomickými zájmy.</a:t>
            </a:r>
          </a:p>
          <a:p>
            <a:r>
              <a:rPr lang="cs-CZ" sz="2800" dirty="0"/>
              <a:t>Redakci i čtenáře je třeba na možný konflikt zájmů upozornit.</a:t>
            </a:r>
          </a:p>
          <a:p>
            <a:r>
              <a:rPr lang="cs-CZ" sz="2800" dirty="0"/>
              <a:t>Citlivá je role recenzentů rukopisů.</a:t>
            </a:r>
          </a:p>
        </p:txBody>
      </p:sp>
    </p:spTree>
    <p:extLst>
      <p:ext uri="{BB962C8B-B14F-4D97-AF65-F5344CB8AC3E}">
        <p14:creationId xmlns:p14="http://schemas.microsoft.com/office/powerpoint/2010/main" val="2281652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l"/>
            <a:r>
              <a:rPr lang="cs-CZ" dirty="0"/>
              <a:t>10. Porušování autorských práv </a:t>
            </a:r>
          </a:p>
        </p:txBody>
      </p:sp>
      <p:sp>
        <p:nvSpPr>
          <p:cNvPr id="3" name="Zástupný symbol pro obsah 2"/>
          <p:cNvSpPr>
            <a:spLocks noGrp="1"/>
          </p:cNvSpPr>
          <p:nvPr>
            <p:ph idx="1"/>
          </p:nvPr>
        </p:nvSpPr>
        <p:spPr>
          <a:xfrm>
            <a:off x="-16127" y="2060848"/>
            <a:ext cx="8892480" cy="4797152"/>
          </a:xfrm>
        </p:spPr>
        <p:txBody>
          <a:bodyPr>
            <a:normAutofit fontScale="92500" lnSpcReduction="10000"/>
          </a:bodyPr>
          <a:lstStyle/>
          <a:p>
            <a:r>
              <a:rPr lang="cs-CZ" sz="2800" dirty="0"/>
              <a:t>Znalostní kapitalismus.</a:t>
            </a:r>
          </a:p>
          <a:p>
            <a:r>
              <a:rPr lang="cs-CZ" sz="2800" dirty="0"/>
              <a:t>Převzetí cizích obrázků, schémat, grafů, tabulek apod. je vázáno na svolení majitele autorských práv (většinou vydavatel).</a:t>
            </a:r>
          </a:p>
          <a:p>
            <a:r>
              <a:rPr lang="cs-CZ" sz="2800" dirty="0"/>
              <a:t>V případě publikování obrazových materiálů jiných autorů vždy </a:t>
            </a:r>
            <a:r>
              <a:rPr lang="cs-CZ" sz="2800" u="sng" dirty="0">
                <a:hlinkClick r:id="rId2"/>
              </a:rPr>
              <a:t>obstarat souhlas</a:t>
            </a:r>
            <a:r>
              <a:rPr lang="cs-CZ" sz="2800" dirty="0"/>
              <a:t>.</a:t>
            </a:r>
          </a:p>
          <a:p>
            <a:endParaRPr lang="cs-CZ" sz="2800" u="sng" dirty="0">
              <a:hlinkClick r:id="rId3"/>
            </a:endParaRPr>
          </a:p>
          <a:p>
            <a:pPr>
              <a:buNone/>
            </a:pPr>
            <a:r>
              <a:rPr lang="cs-CZ" sz="1900" dirty="0"/>
              <a:t>Podrobné návody k získání souhlasu: </a:t>
            </a:r>
            <a:endParaRPr lang="cs-CZ" sz="1900" dirty="0">
              <a:hlinkClick r:id="rId3"/>
            </a:endParaRPr>
          </a:p>
          <a:p>
            <a:pPr>
              <a:buNone/>
            </a:pPr>
            <a:r>
              <a:rPr lang="cs-CZ" sz="1900" u="sng" dirty="0">
                <a:hlinkClick r:id="rId3"/>
              </a:rPr>
              <a:t>http://www.</a:t>
            </a:r>
            <a:r>
              <a:rPr lang="cs-CZ" sz="1900" u="sng" dirty="0" err="1">
                <a:hlinkClick r:id="rId3"/>
              </a:rPr>
              <a:t>taylorandfrancis.com</a:t>
            </a:r>
            <a:r>
              <a:rPr lang="cs-CZ" sz="1900" u="sng" dirty="0">
                <a:hlinkClick r:id="rId3"/>
              </a:rPr>
              <a:t>/</a:t>
            </a:r>
            <a:r>
              <a:rPr lang="cs-CZ" sz="1900" u="sng" dirty="0" err="1">
                <a:hlinkClick r:id="rId3"/>
              </a:rPr>
              <a:t>info</a:t>
            </a:r>
            <a:r>
              <a:rPr lang="cs-CZ" sz="1900" u="sng" dirty="0">
                <a:hlinkClick r:id="rId3"/>
              </a:rPr>
              <a:t>/</a:t>
            </a:r>
            <a:r>
              <a:rPr lang="cs-CZ" sz="1900" u="sng" dirty="0" err="1">
                <a:hlinkClick r:id="rId3"/>
              </a:rPr>
              <a:t>permissions</a:t>
            </a:r>
            <a:endParaRPr lang="cs-CZ" sz="1900" dirty="0"/>
          </a:p>
          <a:p>
            <a:pPr>
              <a:buNone/>
            </a:pPr>
            <a:r>
              <a:rPr lang="cs-CZ" sz="1900" u="sng" dirty="0">
                <a:hlinkClick r:id="rId4"/>
              </a:rPr>
              <a:t>http://www.elsevier.com/authors/obtain-permission</a:t>
            </a:r>
            <a:endParaRPr lang="cs-CZ" sz="1900" u="sng" dirty="0"/>
          </a:p>
          <a:p>
            <a:pPr>
              <a:buNone/>
            </a:pPr>
            <a:r>
              <a:rPr lang="cs-CZ" sz="1900" dirty="0"/>
              <a:t>Video demonstrující fungování byznysu s prodejem autorských práv: </a:t>
            </a:r>
          </a:p>
          <a:p>
            <a:pPr>
              <a:buNone/>
            </a:pPr>
            <a:r>
              <a:rPr lang="cs-CZ" sz="1900" dirty="0">
                <a:hlinkClick r:id="rId2"/>
              </a:rPr>
              <a:t>http://www.copyright.</a:t>
            </a:r>
            <a:r>
              <a:rPr lang="cs-CZ" sz="1900" dirty="0" err="1">
                <a:hlinkClick r:id="rId2"/>
              </a:rPr>
              <a:t>com</a:t>
            </a:r>
            <a:r>
              <a:rPr lang="cs-CZ" sz="1900" dirty="0">
                <a:hlinkClick r:id="rId2"/>
              </a:rPr>
              <a:t>/</a:t>
            </a:r>
            <a:r>
              <a:rPr lang="cs-CZ" sz="1900" dirty="0" err="1">
                <a:hlinkClick r:id="rId2"/>
              </a:rPr>
              <a:t>content</a:t>
            </a:r>
            <a:r>
              <a:rPr lang="cs-CZ" sz="1900" dirty="0">
                <a:hlinkClick r:id="rId2"/>
              </a:rPr>
              <a:t>/dam/cc3/marketing/</a:t>
            </a:r>
            <a:r>
              <a:rPr lang="cs-CZ" sz="1900" dirty="0" err="1">
                <a:hlinkClick r:id="rId2"/>
              </a:rPr>
              <a:t>videos</a:t>
            </a:r>
            <a:r>
              <a:rPr lang="cs-CZ" sz="1900" dirty="0">
                <a:hlinkClick r:id="rId2"/>
              </a:rPr>
              <a:t>/</a:t>
            </a:r>
            <a:r>
              <a:rPr lang="cs-CZ" sz="1900" dirty="0" err="1">
                <a:hlinkClick r:id="rId2"/>
              </a:rPr>
              <a:t>content</a:t>
            </a:r>
            <a:r>
              <a:rPr lang="cs-CZ" sz="1900" dirty="0">
                <a:hlinkClick r:id="rId2"/>
              </a:rPr>
              <a:t>-</a:t>
            </a:r>
            <a:r>
              <a:rPr lang="cs-CZ" sz="1900" dirty="0" err="1">
                <a:hlinkClick r:id="rId2"/>
              </a:rPr>
              <a:t>rightslink</a:t>
            </a:r>
            <a:r>
              <a:rPr lang="cs-CZ" sz="1900" dirty="0">
                <a:hlinkClick r:id="rId2"/>
              </a:rPr>
              <a:t>-video.</a:t>
            </a:r>
            <a:r>
              <a:rPr lang="cs-CZ" sz="1900" dirty="0" err="1">
                <a:hlinkClick r:id="rId2"/>
              </a:rPr>
              <a:t>html</a:t>
            </a:r>
            <a:endParaRPr lang="cs-CZ" sz="1900" dirty="0"/>
          </a:p>
        </p:txBody>
      </p:sp>
    </p:spTree>
    <p:extLst>
      <p:ext uri="{BB962C8B-B14F-4D97-AF65-F5344CB8AC3E}">
        <p14:creationId xmlns:p14="http://schemas.microsoft.com/office/powerpoint/2010/main" val="21162140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498178"/>
          </a:xfrm>
        </p:spPr>
        <p:txBody>
          <a:bodyPr>
            <a:noAutofit/>
          </a:bodyPr>
          <a:lstStyle/>
          <a:p>
            <a:r>
              <a:rPr lang="cs-CZ" dirty="0"/>
              <a:t>Proč je nutné dodržovat publikační etiku? </a:t>
            </a:r>
            <a:br>
              <a:rPr lang="cs-CZ" dirty="0"/>
            </a:br>
            <a:r>
              <a:rPr lang="cs-CZ" sz="2400" dirty="0"/>
              <a:t>(dnes již podruhé…)</a:t>
            </a:r>
            <a:endParaRPr lang="cs-CZ" dirty="0"/>
          </a:p>
        </p:txBody>
      </p:sp>
      <p:sp>
        <p:nvSpPr>
          <p:cNvPr id="3" name="Zástupný symbol pro obsah 2"/>
          <p:cNvSpPr>
            <a:spLocks noGrp="1"/>
          </p:cNvSpPr>
          <p:nvPr>
            <p:ph idx="1"/>
          </p:nvPr>
        </p:nvSpPr>
        <p:spPr>
          <a:xfrm>
            <a:off x="323528" y="2420888"/>
            <a:ext cx="8686799" cy="3960440"/>
          </a:xfrm>
        </p:spPr>
        <p:txBody>
          <a:bodyPr>
            <a:normAutofit/>
          </a:bodyPr>
          <a:lstStyle/>
          <a:p>
            <a:pPr>
              <a:buNone/>
            </a:pPr>
            <a:r>
              <a:rPr lang="cs-CZ" sz="2800" dirty="0"/>
              <a:t>1) Pravda je pilířem vědy. Integritu výzkumu je možné zajistit pouze na základě pravdivých poznatků.</a:t>
            </a:r>
          </a:p>
          <a:p>
            <a:pPr>
              <a:buNone/>
            </a:pPr>
            <a:r>
              <a:rPr lang="cs-CZ" sz="2800" dirty="0"/>
              <a:t>2) Etické publikování může jako jediné zaručit aplikaci správných opatření v praxi.</a:t>
            </a:r>
          </a:p>
          <a:p>
            <a:pPr>
              <a:buNone/>
            </a:pPr>
            <a:r>
              <a:rPr lang="cs-CZ" sz="2800" dirty="0"/>
              <a:t>3) Dodržování principů publikační etiky inspiruje Vaše okolí k jejímu dodržování a zvyšuje důvěru veřejnosti (ta je často plátcem výzkumu i odběratelem výsledků) k vědeckému poznání.</a:t>
            </a:r>
          </a:p>
          <a:p>
            <a:pPr>
              <a:buNone/>
            </a:pPr>
            <a:endParaRPr lang="cs-CZ" dirty="0"/>
          </a:p>
        </p:txBody>
      </p:sp>
    </p:spTree>
    <p:extLst>
      <p:ext uri="{BB962C8B-B14F-4D97-AF65-F5344CB8AC3E}">
        <p14:creationId xmlns:p14="http://schemas.microsoft.com/office/powerpoint/2010/main" val="1823766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a:t>Proč je nutné dodržovat publikační etiku? </a:t>
            </a:r>
          </a:p>
        </p:txBody>
      </p:sp>
      <p:sp>
        <p:nvSpPr>
          <p:cNvPr id="3" name="Zástupný symbol pro obsah 2"/>
          <p:cNvSpPr>
            <a:spLocks noGrp="1"/>
          </p:cNvSpPr>
          <p:nvPr>
            <p:ph idx="1"/>
          </p:nvPr>
        </p:nvSpPr>
        <p:spPr>
          <a:xfrm>
            <a:off x="142149" y="2348880"/>
            <a:ext cx="9036495" cy="4509120"/>
          </a:xfrm>
        </p:spPr>
        <p:txBody>
          <a:bodyPr>
            <a:noAutofit/>
          </a:bodyPr>
          <a:lstStyle/>
          <a:p>
            <a:pPr>
              <a:buNone/>
            </a:pPr>
            <a:r>
              <a:rPr lang="cs-CZ" sz="3200" dirty="0"/>
              <a:t>4) Opublikovaný příspěvek je trvalým záznamem o vaší práci. Porušování etických pravidel může poškodit vaši reputaci ve vědecké komunitě.</a:t>
            </a:r>
          </a:p>
          <a:p>
            <a:pPr>
              <a:buNone/>
            </a:pPr>
            <a:r>
              <a:rPr lang="cs-CZ" sz="3200" dirty="0"/>
              <a:t>5) Vaše jednání nereprezentuje pouze vaši osobu, ale také osobu školitele, vaše pracoviště, fakultu, univerzitu atd. V konečném důsledku může Vaše neetické jednání poškodit také vaše kolegy.</a:t>
            </a:r>
          </a:p>
          <a:p>
            <a:pPr>
              <a:buNone/>
            </a:pPr>
            <a:r>
              <a:rPr lang="cs-CZ" sz="3200" dirty="0"/>
              <a:t>Více viz: </a:t>
            </a:r>
            <a:r>
              <a:rPr lang="cs-CZ" sz="3200" u="sng" dirty="0">
                <a:hlinkClick r:id="rId2"/>
              </a:rPr>
              <a:t>www.</a:t>
            </a:r>
            <a:r>
              <a:rPr lang="cs-CZ" sz="3200" u="sng" dirty="0" err="1">
                <a:hlinkClick r:id="rId2"/>
              </a:rPr>
              <a:t>ethics.elsevier.com</a:t>
            </a:r>
            <a:endParaRPr lang="cs-CZ" sz="3200" dirty="0"/>
          </a:p>
          <a:p>
            <a:pPr>
              <a:buNone/>
            </a:pPr>
            <a:endParaRPr lang="cs-CZ" sz="2800" dirty="0"/>
          </a:p>
        </p:txBody>
      </p:sp>
    </p:spTree>
    <p:extLst>
      <p:ext uri="{BB962C8B-B14F-4D97-AF65-F5344CB8AC3E}">
        <p14:creationId xmlns:p14="http://schemas.microsoft.com/office/powerpoint/2010/main" val="1594906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675467"/>
            <a:ext cx="8568951" cy="3450696"/>
          </a:xfrm>
        </p:spPr>
        <p:txBody>
          <a:bodyPr/>
          <a:lstStyle/>
          <a:p>
            <a:r>
              <a:rPr lang="cs-CZ" dirty="0"/>
              <a:t>Znalost morálních norem</a:t>
            </a:r>
          </a:p>
          <a:p>
            <a:r>
              <a:rPr lang="cs-CZ" dirty="0"/>
              <a:t>Stereotyp morálního chování (napodobování vzorů – výchova)</a:t>
            </a:r>
          </a:p>
          <a:p>
            <a:r>
              <a:rPr lang="cs-CZ" dirty="0"/>
              <a:t>Podmiňování a posilování morálního chování (pochvala, trest)</a:t>
            </a:r>
          </a:p>
          <a:p>
            <a:r>
              <a:rPr lang="cs-CZ" dirty="0"/>
              <a:t>Emoce (spokojenost/nespokojenost s chování)</a:t>
            </a:r>
          </a:p>
          <a:p>
            <a:r>
              <a:rPr lang="cs-CZ" dirty="0"/>
              <a:t>Veřejné mínění (kolektivní svědomí – ztráta rodiny, přátel, zavržené)</a:t>
            </a:r>
          </a:p>
          <a:p>
            <a:endParaRPr lang="cs-CZ" dirty="0"/>
          </a:p>
        </p:txBody>
      </p:sp>
      <p:sp>
        <p:nvSpPr>
          <p:cNvPr id="3" name="Nadpis 2"/>
          <p:cNvSpPr>
            <a:spLocks noGrp="1"/>
          </p:cNvSpPr>
          <p:nvPr>
            <p:ph type="title"/>
          </p:nvPr>
        </p:nvSpPr>
        <p:spPr/>
        <p:txBody>
          <a:bodyPr/>
          <a:lstStyle/>
          <a:p>
            <a:r>
              <a:rPr lang="cs-CZ" dirty="0"/>
              <a:t>Faktory ovlivňující morálku</a:t>
            </a:r>
          </a:p>
        </p:txBody>
      </p:sp>
    </p:spTree>
    <p:extLst>
      <p:ext uri="{BB962C8B-B14F-4D97-AF65-F5344CB8AC3E}">
        <p14:creationId xmlns:p14="http://schemas.microsoft.com/office/powerpoint/2010/main" val="40887672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Co s tím?</a:t>
            </a:r>
          </a:p>
        </p:txBody>
      </p:sp>
      <p:sp>
        <p:nvSpPr>
          <p:cNvPr id="3" name="Zástupný symbol pro obsah 2"/>
          <p:cNvSpPr>
            <a:spLocks noGrp="1"/>
          </p:cNvSpPr>
          <p:nvPr>
            <p:ph idx="1"/>
          </p:nvPr>
        </p:nvSpPr>
        <p:spPr>
          <a:xfrm>
            <a:off x="0" y="2348880"/>
            <a:ext cx="9143999" cy="4509120"/>
          </a:xfrm>
        </p:spPr>
        <p:txBody>
          <a:bodyPr>
            <a:normAutofit lnSpcReduction="10000"/>
          </a:bodyPr>
          <a:lstStyle/>
          <a:p>
            <a:r>
              <a:rPr lang="cs-CZ" sz="2800" dirty="0"/>
              <a:t>Zvyšovat povědomí o této problematice, vysvětlovat, upozorňovat. </a:t>
            </a:r>
          </a:p>
          <a:p>
            <a:r>
              <a:rPr lang="cs-CZ" sz="2800" dirty="0"/>
              <a:t>Důležité při práci s mladými autory – špatné vzory? </a:t>
            </a:r>
          </a:p>
          <a:p>
            <a:r>
              <a:rPr lang="cs-CZ" sz="2800" dirty="0"/>
              <a:t>Aplikovat sankce pro vědce porušující etické kodexy.</a:t>
            </a:r>
          </a:p>
          <a:p>
            <a:r>
              <a:rPr lang="cs-CZ" sz="2800" dirty="0"/>
              <a:t>Zakládání etických komisí. </a:t>
            </a:r>
          </a:p>
          <a:p>
            <a:r>
              <a:rPr lang="cs-CZ" sz="2800" dirty="0"/>
              <a:t>Úprava pravidel financování vědy a výzkumu.</a:t>
            </a:r>
          </a:p>
          <a:p>
            <a:pPr>
              <a:buNone/>
            </a:pPr>
            <a:endParaRPr lang="cs-CZ" sz="2800" u="sng" dirty="0">
              <a:hlinkClick r:id="rId2"/>
            </a:endParaRPr>
          </a:p>
          <a:p>
            <a:pPr>
              <a:buNone/>
            </a:pPr>
            <a:endParaRPr lang="cs-CZ" sz="1800" dirty="0"/>
          </a:p>
          <a:p>
            <a:pPr>
              <a:buNone/>
            </a:pPr>
            <a:endParaRPr lang="cs-CZ" sz="1800" dirty="0"/>
          </a:p>
          <a:p>
            <a:pPr>
              <a:buNone/>
            </a:pPr>
            <a:r>
              <a:rPr lang="cs-CZ" sz="1800" dirty="0"/>
              <a:t>Návrhy možných řešení porušování pravidel publikační etiky:</a:t>
            </a:r>
            <a:endParaRPr lang="cs-CZ" sz="1800" dirty="0">
              <a:hlinkClick r:id="rId2"/>
            </a:endParaRPr>
          </a:p>
          <a:p>
            <a:pPr>
              <a:buNone/>
            </a:pPr>
            <a:r>
              <a:rPr lang="cs-CZ" sz="1800" u="sng" dirty="0">
                <a:hlinkClick r:id="rId2"/>
              </a:rPr>
              <a:t>http://publicationethics.org/resources/flowcharts</a:t>
            </a:r>
            <a:endParaRPr lang="cs-CZ" sz="1800" dirty="0"/>
          </a:p>
          <a:p>
            <a:pPr>
              <a:buNone/>
            </a:pPr>
            <a:endParaRPr lang="cs-CZ" dirty="0"/>
          </a:p>
        </p:txBody>
      </p:sp>
    </p:spTree>
    <p:extLst>
      <p:ext uri="{BB962C8B-B14F-4D97-AF65-F5344CB8AC3E}">
        <p14:creationId xmlns:p14="http://schemas.microsoft.com/office/powerpoint/2010/main" val="1344795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Co s tím?</a:t>
            </a:r>
          </a:p>
        </p:txBody>
      </p:sp>
      <p:sp>
        <p:nvSpPr>
          <p:cNvPr id="3" name="Zástupný symbol pro obsah 2"/>
          <p:cNvSpPr>
            <a:spLocks noGrp="1"/>
          </p:cNvSpPr>
          <p:nvPr>
            <p:ph idx="1"/>
          </p:nvPr>
        </p:nvSpPr>
        <p:spPr>
          <a:xfrm>
            <a:off x="12142" y="2348880"/>
            <a:ext cx="8880337" cy="4509120"/>
          </a:xfrm>
        </p:spPr>
        <p:txBody>
          <a:bodyPr>
            <a:normAutofit fontScale="92500" lnSpcReduction="10000"/>
          </a:bodyPr>
          <a:lstStyle/>
          <a:p>
            <a:r>
              <a:rPr lang="cs-CZ" sz="2800" dirty="0"/>
              <a:t>Jak se zachovat, pokud máme podezření, že pravidla porušil někdo jiný?</a:t>
            </a:r>
          </a:p>
          <a:p>
            <a:r>
              <a:rPr lang="cs-CZ" sz="2800" dirty="0"/>
              <a:t>Je velmi obtížné prokázat, že neetické jednání bylo úmyslné.</a:t>
            </a:r>
          </a:p>
          <a:p>
            <a:r>
              <a:rPr lang="cs-CZ" sz="2800" dirty="0"/>
              <a:t>Mnohé kauzy vyznívají do ztracena. </a:t>
            </a:r>
          </a:p>
          <a:p>
            <a:r>
              <a:rPr lang="cs-CZ" sz="2800" dirty="0"/>
              <a:t>Akademická prestiž je obtížně měřitelná veličina, těžko se získává, lehko se ztrácí.</a:t>
            </a:r>
          </a:p>
          <a:p>
            <a:endParaRPr lang="cs-CZ" sz="2800" dirty="0"/>
          </a:p>
          <a:p>
            <a:pPr>
              <a:buNone/>
            </a:pPr>
            <a:r>
              <a:rPr lang="cs-CZ" sz="1900" dirty="0"/>
              <a:t>Kauza plagiátorství: </a:t>
            </a:r>
          </a:p>
          <a:p>
            <a:pPr>
              <a:buNone/>
            </a:pPr>
            <a:r>
              <a:rPr lang="cs-CZ" sz="1900" dirty="0" err="1"/>
              <a:t>Scheffel</a:t>
            </a:r>
            <a:r>
              <a:rPr lang="cs-CZ" sz="1900" dirty="0"/>
              <a:t>, D. Z. (2007). Minulost a budoucnost antropologie ve střední a východní Evropě: poznámky k vizi </a:t>
            </a:r>
            <a:r>
              <a:rPr lang="cs-CZ" sz="1900" dirty="0" err="1"/>
              <a:t>Chrise</a:t>
            </a:r>
            <a:r>
              <a:rPr lang="cs-CZ" sz="1900" dirty="0"/>
              <a:t> </a:t>
            </a:r>
            <a:r>
              <a:rPr lang="cs-CZ" sz="1900" dirty="0" err="1"/>
              <a:t>Hanna</a:t>
            </a:r>
            <a:r>
              <a:rPr lang="cs-CZ" sz="1900" dirty="0"/>
              <a:t>. </a:t>
            </a:r>
            <a:r>
              <a:rPr lang="cs-CZ" sz="1900" i="1" dirty="0"/>
              <a:t>Sociologický časopis, 43</a:t>
            </a:r>
            <a:r>
              <a:rPr lang="cs-CZ" sz="1900" dirty="0"/>
              <a:t>(1), 183–186.</a:t>
            </a:r>
          </a:p>
          <a:p>
            <a:pPr>
              <a:buNone/>
            </a:pPr>
            <a:r>
              <a:rPr lang="cs-CZ" sz="1900" dirty="0">
                <a:hlinkClick r:id="rId3"/>
              </a:rPr>
              <a:t>http://sreview.soc.cas.cz/uploads/9b3b38febdcbe00817ec76e956d97413ad54126d_513_Scheffel07-1%20diskuse-7.pdf</a:t>
            </a:r>
            <a:endParaRPr lang="cs-CZ" sz="1900" dirty="0"/>
          </a:p>
        </p:txBody>
      </p:sp>
    </p:spTree>
    <p:extLst>
      <p:ext uri="{BB962C8B-B14F-4D97-AF65-F5344CB8AC3E}">
        <p14:creationId xmlns:p14="http://schemas.microsoft.com/office/powerpoint/2010/main" val="22283439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A úplně na závěr publikační etiky</a:t>
            </a:r>
          </a:p>
        </p:txBody>
      </p:sp>
      <p:sp>
        <p:nvSpPr>
          <p:cNvPr id="3" name="Zástupný symbol pro obsah 2"/>
          <p:cNvSpPr>
            <a:spLocks noGrp="1"/>
          </p:cNvSpPr>
          <p:nvPr>
            <p:ph idx="1"/>
          </p:nvPr>
        </p:nvSpPr>
        <p:spPr>
          <a:xfrm>
            <a:off x="287524" y="2636912"/>
            <a:ext cx="8568952" cy="2908920"/>
          </a:xfrm>
        </p:spPr>
        <p:txBody>
          <a:bodyPr>
            <a:normAutofit/>
          </a:bodyPr>
          <a:lstStyle/>
          <a:p>
            <a:r>
              <a:rPr lang="cs-CZ" sz="2800" dirty="0"/>
              <a:t>Vytvořte si takovou publikační strategii, za kterou se nebudete muset v budoucnu stydět.</a:t>
            </a:r>
          </a:p>
          <a:p>
            <a:r>
              <a:rPr lang="cs-CZ" sz="2800" dirty="0"/>
              <a:t>Pozor na predátorské a pofiderní časopisy!</a:t>
            </a:r>
          </a:p>
          <a:p>
            <a:r>
              <a:rPr lang="cs-CZ" sz="2800" dirty="0"/>
              <a:t>Prestižní časopisy s náročným recenzním řízením kultivují, podporují, utvářejí a rozvíjejí odbornou komunitu.</a:t>
            </a:r>
          </a:p>
        </p:txBody>
      </p:sp>
    </p:spTree>
    <p:extLst>
      <p:ext uri="{BB962C8B-B14F-4D97-AF65-F5344CB8AC3E}">
        <p14:creationId xmlns:p14="http://schemas.microsoft.com/office/powerpoint/2010/main" val="2585052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Etika dělení</a:t>
            </a:r>
          </a:p>
        </p:txBody>
      </p:sp>
      <p:graphicFrame>
        <p:nvGraphicFramePr>
          <p:cNvPr id="4" name="Diagram 3"/>
          <p:cNvGraphicFramePr/>
          <p:nvPr>
            <p:extLst>
              <p:ext uri="{D42A27DB-BD31-4B8C-83A1-F6EECF244321}">
                <p14:modId xmlns:p14="http://schemas.microsoft.com/office/powerpoint/2010/main" val="2274451342"/>
              </p:ext>
            </p:extLst>
          </p:nvPr>
        </p:nvGraphicFramePr>
        <p:xfrm>
          <a:off x="107504" y="1772816"/>
          <a:ext cx="8784976" cy="5085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6703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4000822787"/>
              </p:ext>
            </p:extLst>
          </p:nvPr>
        </p:nvGraphicFramePr>
        <p:xfrm>
          <a:off x="0" y="2073588"/>
          <a:ext cx="8964487"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a:xfrm>
            <a:off x="439452" y="26132"/>
            <a:ext cx="8229600" cy="1252728"/>
          </a:xfrm>
        </p:spPr>
        <p:txBody>
          <a:bodyPr/>
          <a:lstStyle/>
          <a:p>
            <a:r>
              <a:rPr lang="cs-CZ" dirty="0"/>
              <a:t>Etické pravidla vědecké práce</a:t>
            </a:r>
          </a:p>
        </p:txBody>
      </p:sp>
      <p:sp>
        <p:nvSpPr>
          <p:cNvPr id="5" name="TextovéPole 4"/>
          <p:cNvSpPr txBox="1"/>
          <p:nvPr/>
        </p:nvSpPr>
        <p:spPr>
          <a:xfrm>
            <a:off x="0" y="980728"/>
            <a:ext cx="9108504" cy="1200329"/>
          </a:xfrm>
          <a:prstGeom prst="rect">
            <a:avLst/>
          </a:prstGeom>
        </p:spPr>
        <p:txBody>
          <a:bodyPr vert="horz" lIns="91440" tIns="45720" rIns="91440" bIns="45720" rtlCol="0">
            <a:normAutofit/>
          </a:bodyPr>
          <a:lstStyle>
            <a:lvl1pPr marL="274320" indent="-274320">
              <a:spcBef>
                <a:spcPct val="20000"/>
              </a:spcBef>
              <a:buClr>
                <a:schemeClr val="accent1"/>
              </a:buClr>
              <a:buSzPct val="100000"/>
              <a:buFont typeface="Symbol" pitchFamily="18" charset="2"/>
              <a:buChar char=""/>
              <a:defRPr sz="2400">
                <a:solidFill>
                  <a:schemeClr val="tx2"/>
                </a:solidFill>
              </a:defRPr>
            </a:lvl1pPr>
            <a:lvl2pPr marL="576263" lvl="1" indent="-274320">
              <a:spcBef>
                <a:spcPct val="20000"/>
              </a:spcBef>
              <a:buClr>
                <a:schemeClr val="accent1"/>
              </a:buClr>
              <a:buSzPct val="100000"/>
              <a:buFont typeface="Symbol" pitchFamily="18" charset="2"/>
              <a:buChar char=""/>
              <a:defRPr sz="2200">
                <a:solidFill>
                  <a:schemeClr val="tx2"/>
                </a:solidFill>
              </a:defRPr>
            </a:lvl2pPr>
            <a:lvl3pPr marL="855663" indent="-228600">
              <a:spcBef>
                <a:spcPct val="20000"/>
              </a:spcBef>
              <a:buClr>
                <a:schemeClr val="accent1"/>
              </a:buClr>
              <a:buSzPct val="100000"/>
              <a:buFont typeface="Symbol" pitchFamily="18" charset="2"/>
              <a:buChar char=""/>
              <a:defRPr sz="2000">
                <a:solidFill>
                  <a:schemeClr val="tx2"/>
                </a:solidFill>
              </a:defRPr>
            </a:lvl3pPr>
            <a:lvl4pPr marL="1143000" indent="-228600">
              <a:spcBef>
                <a:spcPct val="20000"/>
              </a:spcBef>
              <a:buClr>
                <a:schemeClr val="accent1"/>
              </a:buClr>
              <a:buSzPct val="100000"/>
              <a:buFont typeface="Symbol" pitchFamily="18" charset="2"/>
              <a:buChar char=""/>
              <a:defRPr>
                <a:solidFill>
                  <a:schemeClr val="tx2"/>
                </a:solidFill>
              </a:defRPr>
            </a:lvl4pPr>
            <a:lvl5pPr marL="1463040" indent="-228600">
              <a:spcBef>
                <a:spcPct val="20000"/>
              </a:spcBef>
              <a:buClr>
                <a:schemeClr val="accent1"/>
              </a:buClr>
              <a:buSzPct val="100000"/>
              <a:buFont typeface="Symbol" pitchFamily="18" charset="2"/>
              <a:buChar char=""/>
              <a:defRPr sz="1600">
                <a:solidFill>
                  <a:schemeClr val="tx2"/>
                </a:solidFill>
              </a:defRPr>
            </a:lvl5pPr>
            <a:lvl6pPr marL="1783080" indent="-228600">
              <a:spcBef>
                <a:spcPts val="384"/>
              </a:spcBef>
              <a:buClr>
                <a:schemeClr val="accent1"/>
              </a:buClr>
              <a:buFont typeface="Symbol" pitchFamily="18" charset="2"/>
              <a:buChar char="*"/>
              <a:defRPr sz="1400">
                <a:solidFill>
                  <a:schemeClr val="tx2"/>
                </a:solidFill>
              </a:defRPr>
            </a:lvl6pPr>
            <a:lvl7pPr marL="2103120" indent="-228600">
              <a:spcBef>
                <a:spcPts val="384"/>
              </a:spcBef>
              <a:buClr>
                <a:schemeClr val="accent1"/>
              </a:buClr>
              <a:buFont typeface="Symbol" pitchFamily="18" charset="2"/>
              <a:buChar char="*"/>
              <a:defRPr sz="1400">
                <a:solidFill>
                  <a:schemeClr val="tx2"/>
                </a:solidFill>
              </a:defRPr>
            </a:lvl7pPr>
            <a:lvl8pPr marL="2423160" indent="-228600">
              <a:spcBef>
                <a:spcPts val="384"/>
              </a:spcBef>
              <a:buClr>
                <a:schemeClr val="accent1"/>
              </a:buClr>
              <a:buFont typeface="Symbol" pitchFamily="18" charset="2"/>
              <a:buChar char="*"/>
              <a:defRPr sz="1400">
                <a:solidFill>
                  <a:schemeClr val="tx2"/>
                </a:solidFill>
              </a:defRPr>
            </a:lvl8pPr>
            <a:lvl9pPr marL="2743200" indent="-228600">
              <a:spcBef>
                <a:spcPts val="384"/>
              </a:spcBef>
              <a:buClr>
                <a:schemeClr val="accent1"/>
              </a:buClr>
              <a:buFont typeface="Symbol" pitchFamily="18" charset="2"/>
              <a:buChar char="*"/>
              <a:defRPr sz="1400">
                <a:solidFill>
                  <a:schemeClr val="tx2"/>
                </a:solidFill>
              </a:defRPr>
            </a:lvl9pPr>
          </a:lstStyle>
          <a:p>
            <a:pPr marL="0" indent="0" algn="ctr">
              <a:buNone/>
            </a:pPr>
            <a:r>
              <a:rPr lang="cs-CZ" b="1" dirty="0">
                <a:effectLst>
                  <a:outerShdw blurRad="38100" dist="38100" dir="2700000" algn="tl">
                    <a:srgbClr val="000000">
                      <a:alpha val="43137"/>
                    </a:srgbClr>
                  </a:outerShdw>
                </a:effectLst>
              </a:rPr>
              <a:t>Etika vědecké práce představuje vyjádření základních postojů k mravním problémům, se kterými se setkáváme při vykonávání vědecké práce. </a:t>
            </a:r>
          </a:p>
        </p:txBody>
      </p:sp>
    </p:spTree>
    <p:extLst>
      <p:ext uri="{BB962C8B-B14F-4D97-AF65-F5344CB8AC3E}">
        <p14:creationId xmlns:p14="http://schemas.microsoft.com/office/powerpoint/2010/main" val="384229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a:t>Zásady etické vědecké práce v humanitních vědách</a:t>
            </a:r>
          </a:p>
        </p:txBody>
      </p:sp>
      <p:sp>
        <p:nvSpPr>
          <p:cNvPr id="4" name="Popisek se šipkou nahoru 3"/>
          <p:cNvSpPr/>
          <p:nvPr/>
        </p:nvSpPr>
        <p:spPr>
          <a:xfrm>
            <a:off x="311678" y="1330163"/>
            <a:ext cx="3528392" cy="5400600"/>
          </a:xfrm>
          <a:prstGeom prst="upArrowCallout">
            <a:avLst>
              <a:gd name="adj1" fmla="val 25000"/>
              <a:gd name="adj2" fmla="val 25000"/>
              <a:gd name="adj3" fmla="val 25000"/>
              <a:gd name="adj4" fmla="val 74840"/>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a:effectLst>
                  <a:outerShdw blurRad="38100" dist="38100" dir="2700000" algn="tl">
                    <a:srgbClr val="000000">
                      <a:alpha val="43137"/>
                    </a:srgbClr>
                  </a:outerShdw>
                </a:effectLst>
              </a:rPr>
              <a:t>VŠEOBECNÉ ZÁSADY VĚDECKÉ PRÁCE</a:t>
            </a:r>
          </a:p>
          <a:p>
            <a:pPr algn="ctr"/>
            <a:r>
              <a:rPr lang="cs-CZ" b="1" dirty="0">
                <a:effectLst>
                  <a:outerShdw blurRad="38100" dist="38100" dir="2700000" algn="tl">
                    <a:srgbClr val="000000">
                      <a:alpha val="43137"/>
                    </a:srgbClr>
                  </a:outerShdw>
                </a:effectLst>
              </a:rPr>
              <a:t>(PLATÍ PRO JAKÝKOLIV VĚDNÍ OBOR)</a:t>
            </a:r>
          </a:p>
          <a:p>
            <a:pPr marL="285750" indent="-285750">
              <a:buFont typeface="Arial" panose="020B0604020202020204" pitchFamily="34" charset="0"/>
              <a:buChar char="•"/>
            </a:pPr>
            <a:r>
              <a:rPr lang="cs-CZ" dirty="0"/>
              <a:t>Lidská bytost je vždy cílem nikoliv prostředkem výzkumu</a:t>
            </a:r>
          </a:p>
          <a:p>
            <a:pPr marL="285750" indent="-285750">
              <a:buFont typeface="Arial" panose="020B0604020202020204" pitchFamily="34" charset="0"/>
              <a:buChar char="•"/>
            </a:pPr>
            <a:r>
              <a:rPr lang="cs-CZ" dirty="0"/>
              <a:t>Člověk musí být vnímán holisticky</a:t>
            </a:r>
          </a:p>
          <a:p>
            <a:pPr marL="285750" indent="-285750">
              <a:buFont typeface="Arial" panose="020B0604020202020204" pitchFamily="34" charset="0"/>
              <a:buChar char="•"/>
            </a:pPr>
            <a:r>
              <a:rPr lang="cs-CZ" dirty="0"/>
              <a:t>Riziko výzkumu pro jednotlivce či společnost nesmí převyšovat předpokládaný přínos</a:t>
            </a:r>
          </a:p>
          <a:p>
            <a:pPr marL="285750" indent="-285750">
              <a:buFont typeface="Arial" panose="020B0604020202020204" pitchFamily="34" charset="0"/>
              <a:buChar char="•"/>
            </a:pPr>
            <a:r>
              <a:rPr lang="cs-CZ" dirty="0"/>
              <a:t>Výzkum nesmí škodit (pravidlo </a:t>
            </a:r>
            <a:r>
              <a:rPr lang="cs-CZ" dirty="0" err="1"/>
              <a:t>nonmaleficence</a:t>
            </a:r>
            <a:r>
              <a:rPr lang="cs-CZ" dirty="0"/>
              <a:t>)</a:t>
            </a:r>
          </a:p>
          <a:p>
            <a:pPr algn="ctr"/>
            <a:endParaRPr lang="cs-CZ" dirty="0"/>
          </a:p>
        </p:txBody>
      </p:sp>
      <p:sp>
        <p:nvSpPr>
          <p:cNvPr id="6" name="Popisek se šipkou nahoru 5"/>
          <p:cNvSpPr/>
          <p:nvPr/>
        </p:nvSpPr>
        <p:spPr>
          <a:xfrm>
            <a:off x="5220072" y="1457400"/>
            <a:ext cx="3528392" cy="5400600"/>
          </a:xfrm>
          <a:prstGeom prst="upArrowCallout">
            <a:avLst>
              <a:gd name="adj1" fmla="val 25000"/>
              <a:gd name="adj2" fmla="val 25000"/>
              <a:gd name="adj3" fmla="val 25000"/>
              <a:gd name="adj4" fmla="val 74840"/>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a:effectLst>
                  <a:outerShdw blurRad="38100" dist="38100" dir="2700000" algn="tl">
                    <a:srgbClr val="000000">
                      <a:alpha val="43137"/>
                    </a:srgbClr>
                  </a:outerShdw>
                </a:effectLst>
              </a:rPr>
              <a:t>SPECIFICKÉ ASPEKTY VĚDECKÉ PRÁCE V KONKRÉTNÍM VĚDECKÉM OBORU</a:t>
            </a:r>
          </a:p>
          <a:p>
            <a:pPr marL="285750" indent="-285750">
              <a:buFont typeface="Arial" panose="020B0604020202020204" pitchFamily="34" charset="0"/>
              <a:buChar char="•"/>
            </a:pPr>
            <a:r>
              <a:rPr lang="cs-CZ" dirty="0"/>
              <a:t>Medicína</a:t>
            </a:r>
          </a:p>
          <a:p>
            <a:pPr marL="285750" indent="-285750">
              <a:buFont typeface="Arial" panose="020B0604020202020204" pitchFamily="34" charset="0"/>
              <a:buChar char="•"/>
            </a:pPr>
            <a:r>
              <a:rPr lang="cs-CZ" dirty="0"/>
              <a:t>Ošetřovatelství</a:t>
            </a:r>
          </a:p>
          <a:p>
            <a:pPr marL="285750" indent="-285750">
              <a:buFont typeface="Arial" panose="020B0604020202020204" pitchFamily="34" charset="0"/>
              <a:buChar char="•"/>
            </a:pPr>
            <a:r>
              <a:rPr lang="cs-CZ" dirty="0"/>
              <a:t>Sociologický výzkum</a:t>
            </a:r>
          </a:p>
          <a:p>
            <a:pPr marL="285750" indent="-285750">
              <a:buFont typeface="Arial" panose="020B0604020202020204" pitchFamily="34" charset="0"/>
              <a:buChar char="•"/>
            </a:pPr>
            <a:r>
              <a:rPr lang="cs-CZ" dirty="0"/>
              <a:t>Pedagogika </a:t>
            </a:r>
          </a:p>
          <a:p>
            <a:pPr marL="285750" indent="-285750">
              <a:buFont typeface="Arial" panose="020B0604020202020204" pitchFamily="34" charset="0"/>
              <a:buChar char="•"/>
            </a:pPr>
            <a:r>
              <a:rPr lang="cs-CZ" dirty="0"/>
              <a:t>Podnikání</a:t>
            </a:r>
          </a:p>
          <a:p>
            <a:pPr marL="285750" indent="-285750">
              <a:buFont typeface="Arial" panose="020B0604020202020204" pitchFamily="34" charset="0"/>
              <a:buChar char="•"/>
            </a:pPr>
            <a:endParaRPr lang="cs-CZ" dirty="0"/>
          </a:p>
          <a:p>
            <a:pPr algn="ctr"/>
            <a:endParaRPr lang="cs-CZ" dirty="0"/>
          </a:p>
        </p:txBody>
      </p:sp>
    </p:spTree>
    <p:extLst>
      <p:ext uri="{BB962C8B-B14F-4D97-AF65-F5344CB8AC3E}">
        <p14:creationId xmlns:p14="http://schemas.microsoft.com/office/powerpoint/2010/main" val="8302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Právní normy pro výzkum v ošetřovatelství</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5402835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ETIKA VÝZKUMNÉ PRÁCE[20191119112411375].mdb"/>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597</TotalTime>
  <Words>4485</Words>
  <Application>Microsoft Office PowerPoint</Application>
  <PresentationFormat>Předvádění na obrazovce (4:3)</PresentationFormat>
  <Paragraphs>467</Paragraphs>
  <Slides>52</Slides>
  <Notes>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52</vt:i4>
      </vt:variant>
    </vt:vector>
  </HeadingPairs>
  <TitlesOfParts>
    <vt:vector size="58" baseType="lpstr">
      <vt:lpstr>Arial</vt:lpstr>
      <vt:lpstr>Calibri</vt:lpstr>
      <vt:lpstr>Candara</vt:lpstr>
      <vt:lpstr>Courier New</vt:lpstr>
      <vt:lpstr>Symbol</vt:lpstr>
      <vt:lpstr>Vlnění</vt:lpstr>
      <vt:lpstr>ETIKA VÝZKUMNÉ PRÁCE</vt:lpstr>
      <vt:lpstr>ETIKA Obor zabývající se „správným“ jednáním v rámci lidského společenství.</vt:lpstr>
      <vt:lpstr>Morálka</vt:lpstr>
      <vt:lpstr>Etika, právo, kodex, morálka</vt:lpstr>
      <vt:lpstr>Faktory ovlivňující morálku</vt:lpstr>
      <vt:lpstr>Etika dělení</vt:lpstr>
      <vt:lpstr>Etické pravidla vědecké práce</vt:lpstr>
      <vt:lpstr>Zásady etické vědecké práce v humanitních vědách</vt:lpstr>
      <vt:lpstr>Právní normy pro výzkum v ošetřovatelství</vt:lpstr>
      <vt:lpstr>Etické kodexy ve zdravotnictví</vt:lpstr>
      <vt:lpstr>Listina základních  práv a svobod</vt:lpstr>
      <vt:lpstr>Základní lidská práva související s výzkumem</vt:lpstr>
      <vt:lpstr>Etické kodexy ve zdravotnictví </vt:lpstr>
      <vt:lpstr>Hippokratova přísaha</vt:lpstr>
      <vt:lpstr>Ženevská deklarace Světové lékařské asociace</vt:lpstr>
      <vt:lpstr>Norimberský kodex</vt:lpstr>
      <vt:lpstr>Norimberský kodex</vt:lpstr>
      <vt:lpstr>Lisabonská deklarace</vt:lpstr>
      <vt:lpstr>Práva pacientů v ČR</vt:lpstr>
      <vt:lpstr>Helsinská deklarace</vt:lpstr>
      <vt:lpstr>Helsinská deklarace Základní principy vztahující se na veškerý medicínský výzkum</vt:lpstr>
      <vt:lpstr>Helsinská deklarace Základní principy vztahující se na veškerý medicínský výzkum</vt:lpstr>
      <vt:lpstr>Helsinská deklarace Další zásady pro medicínský výzkum spojený s poskytováním  zdravotní péče </vt:lpstr>
      <vt:lpstr>Etická doporučení k péči o smrtelně nemocné a umírající (Parlamentní shromáždění Rady Evropy, 1999)</vt:lpstr>
      <vt:lpstr>Nezávislost a profesionální svoboda lékaře Kalifornie 1986</vt:lpstr>
      <vt:lpstr>Úmluva o lidských právech a biomedicíně</vt:lpstr>
      <vt:lpstr>Etický kodex zdravotnického pracovníka nelékařských oborů </vt:lpstr>
      <vt:lpstr>Práva hospitalizovaných dětí</vt:lpstr>
      <vt:lpstr>Etický kodex pro řízení lidských zdrojů</vt:lpstr>
      <vt:lpstr>Etický kodex české pedagogické vědy a výzkumu</vt:lpstr>
      <vt:lpstr>Publikační etika</vt:lpstr>
      <vt:lpstr>Etické principy publikační činnosti</vt:lpstr>
      <vt:lpstr>Publikační etika a proč je nutné ji dodržovat</vt:lpstr>
      <vt:lpstr>Etické zásady vědeckého výzkumu</vt:lpstr>
      <vt:lpstr>Dilemata publikačního jednání výzkumníka</vt:lpstr>
      <vt:lpstr>Proč je nutné dodržovat publikační etiku?</vt:lpstr>
      <vt:lpstr>Desatero publikačních hříchů výzkumníka</vt:lpstr>
      <vt:lpstr>1. Vymýšlení a zkreslování/falšování výzkumných zjištění</vt:lpstr>
      <vt:lpstr>2. Plagiátorství</vt:lpstr>
      <vt:lpstr>3. Připisování spoluautorů</vt:lpstr>
      <vt:lpstr>4. Duplicitní/simultánní publikování</vt:lpstr>
      <vt:lpstr>5. Dělení publikací do více článků</vt:lpstr>
      <vt:lpstr>6. Recyklování textů</vt:lpstr>
      <vt:lpstr>7. Vzájemné (reciproční) citování spřízněných kolegů</vt:lpstr>
      <vt:lpstr>8. Zkreslené citování </vt:lpstr>
      <vt:lpstr>9. Nepřiznaný konflikt zájmů</vt:lpstr>
      <vt:lpstr>10. Porušování autorských práv </vt:lpstr>
      <vt:lpstr>Proč je nutné dodržovat publikační etiku?  (dnes již podruhé…)</vt:lpstr>
      <vt:lpstr>Proč je nutné dodržovat publikační etiku? </vt:lpstr>
      <vt:lpstr>Co s tím?</vt:lpstr>
      <vt:lpstr>Co s tím?</vt:lpstr>
      <vt:lpstr>A úplně na závěr publikační etiky</vt:lpstr>
    </vt:vector>
  </TitlesOfParts>
  <Company>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ETIKA VÝZKUMNÉ PRÁCE</dc:title>
  <dc:creator>Pospisilova</dc:creator>
  <cp:lastModifiedBy>Alena Pospíšilová</cp:lastModifiedBy>
  <cp:revision>50</cp:revision>
  <cp:lastPrinted>2019-11-19T08:34:42Z</cp:lastPrinted>
  <dcterms:created xsi:type="dcterms:W3CDTF">2017-11-08T09:06:32Z</dcterms:created>
  <dcterms:modified xsi:type="dcterms:W3CDTF">2020-11-23T12:58:06Z</dcterms:modified>
</cp:coreProperties>
</file>