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83" r:id="rId3"/>
    <p:sldId id="579" r:id="rId4"/>
    <p:sldId id="582" r:id="rId5"/>
    <p:sldId id="587" r:id="rId6"/>
    <p:sldId id="393" r:id="rId7"/>
    <p:sldId id="577" r:id="rId8"/>
    <p:sldId id="585" r:id="rId9"/>
    <p:sldId id="603" r:id="rId10"/>
    <p:sldId id="523" r:id="rId11"/>
    <p:sldId id="560" r:id="rId12"/>
    <p:sldId id="588" r:id="rId13"/>
    <p:sldId id="590" r:id="rId14"/>
    <p:sldId id="591" r:id="rId15"/>
    <p:sldId id="525" r:id="rId16"/>
    <p:sldId id="516" r:id="rId17"/>
    <p:sldId id="526" r:id="rId18"/>
    <p:sldId id="592" r:id="rId19"/>
    <p:sldId id="593" r:id="rId20"/>
    <p:sldId id="594" r:id="rId21"/>
    <p:sldId id="595" r:id="rId22"/>
    <p:sldId id="596" r:id="rId23"/>
    <p:sldId id="598" r:id="rId24"/>
    <p:sldId id="597" r:id="rId25"/>
    <p:sldId id="599" r:id="rId26"/>
    <p:sldId id="600" r:id="rId27"/>
    <p:sldId id="601" r:id="rId28"/>
    <p:sldId id="602" r:id="rId29"/>
    <p:sldId id="604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66"/>
    <a:srgbClr val="6666FF"/>
    <a:srgbClr val="33CC33"/>
    <a:srgbClr val="FFFF00"/>
    <a:srgbClr val="FF9900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0" autoAdjust="0"/>
    <p:restoredTop sz="88851" autoAdjust="0"/>
  </p:normalViewPr>
  <p:slideViewPr>
    <p:cSldViewPr>
      <p:cViewPr varScale="1">
        <p:scale>
          <a:sx n="101" d="100"/>
          <a:sy n="101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642252-2D1F-43BE-9739-C2A38B057B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1A291A-365E-4AC3-BCFF-FCF64C9768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2CF2E8-847B-45DC-B2DF-4450B4D46E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B6A05D1-C405-41CB-9052-2C0FCE6D49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1F5B3FF-A5DF-49FA-A98F-165BED0FF5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3F6871D-EA85-4D24-BE9D-1B35BA01F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FF66D4E6-C131-47B9-A00B-A79F6797DBDC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BACA71-6473-4819-9D52-81FE1BE79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44CE8-7980-4003-8BDA-F98BE44E0304}" type="slidenum">
              <a:rPr lang="cs-CZ" altLang="en-US"/>
              <a:pPr/>
              <a:t>1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DAB7BF8-C446-42AB-A7F2-3CCA559AC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3070C80-E601-4D5C-8355-674C13D1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7CD59E-94DA-4241-BC18-0C3719E6F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0C0EA-56A9-4239-A3B3-E73E86D23100}" type="slidenum">
              <a:rPr lang="cs-CZ" altLang="en-US"/>
              <a:pPr/>
              <a:t>6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389D6EF1-023A-4E52-BCAC-B21FD09DE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8271F2D-0636-4DA5-8FEB-EF51B4D1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AB28A-4293-441F-A8CE-429202EDC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E3DED-F539-431B-8D60-BBB1963E6750}" type="slidenum">
              <a:rPr lang="cs-CZ" altLang="en-US"/>
              <a:pPr/>
              <a:t>10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425986" name="Rectangle 2050">
            <a:extLst>
              <a:ext uri="{FF2B5EF4-FFF2-40B4-BE49-F238E27FC236}">
                <a16:creationId xmlns:a16="http://schemas.microsoft.com/office/drawing/2014/main" id="{D1A4991F-C205-4C3C-BCB9-3305D647C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5987" name="Rectangle 2051">
            <a:extLst>
              <a:ext uri="{FF2B5EF4-FFF2-40B4-BE49-F238E27FC236}">
                <a16:creationId xmlns:a16="http://schemas.microsoft.com/office/drawing/2014/main" id="{1EC64767-3EFD-4439-BEFB-4115CB84C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60D456-3B52-427F-AF34-0D40369F3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592B0-D870-455F-AF07-4C60CFCD6138}" type="slidenum">
              <a:rPr lang="cs-CZ" altLang="en-US"/>
              <a:pPr/>
              <a:t>11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DA7862F1-D649-4E5C-9B42-5ABF4B265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278773AE-1680-47B2-BEBA-1C2341478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596C05-8A1E-437C-A267-DD3BC1B5E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5172C-F7A0-434F-AC3E-032F34B26A0A}" type="slidenum">
              <a:rPr lang="cs-CZ" altLang="en-US"/>
              <a:pPr/>
              <a:t>15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430082" name="Rectangle 1026">
            <a:extLst>
              <a:ext uri="{FF2B5EF4-FFF2-40B4-BE49-F238E27FC236}">
                <a16:creationId xmlns:a16="http://schemas.microsoft.com/office/drawing/2014/main" id="{C0BCC7A7-F468-4026-82EA-96A19D810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083" name="Rectangle 1027">
            <a:extLst>
              <a:ext uri="{FF2B5EF4-FFF2-40B4-BE49-F238E27FC236}">
                <a16:creationId xmlns:a16="http://schemas.microsoft.com/office/drawing/2014/main" id="{5496819D-B23C-4AD8-B823-2E92182FC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CA6C48-4221-41B6-8296-9691D9F08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79A43-DBAE-4265-B4DE-6A3C4A9866F1}" type="slidenum">
              <a:rPr lang="cs-CZ" altLang="en-US"/>
              <a:pPr/>
              <a:t>16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411650" name="Rectangle 2050">
            <a:extLst>
              <a:ext uri="{FF2B5EF4-FFF2-40B4-BE49-F238E27FC236}">
                <a16:creationId xmlns:a16="http://schemas.microsoft.com/office/drawing/2014/main" id="{27356E04-97D9-4D7C-A039-790CC10D0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1651" name="Rectangle 2051">
            <a:extLst>
              <a:ext uri="{FF2B5EF4-FFF2-40B4-BE49-F238E27FC236}">
                <a16:creationId xmlns:a16="http://schemas.microsoft.com/office/drawing/2014/main" id="{5C8651B9-FABD-4600-8F34-7CEBFD18E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4CD271-9CD9-420F-AEE6-CD6811FF2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91344-E625-4915-A76D-38456BC60D07}" type="slidenum">
              <a:rPr lang="cs-CZ" altLang="en-US"/>
              <a:pPr/>
              <a:t>17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  <p:sp>
        <p:nvSpPr>
          <p:cNvPr id="432130" name="Rectangle 4098">
            <a:extLst>
              <a:ext uri="{FF2B5EF4-FFF2-40B4-BE49-F238E27FC236}">
                <a16:creationId xmlns:a16="http://schemas.microsoft.com/office/drawing/2014/main" id="{B36DEE26-133B-4200-ABD5-A93D71B7F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2131" name="Rectangle 4099">
            <a:extLst>
              <a:ext uri="{FF2B5EF4-FFF2-40B4-BE49-F238E27FC236}">
                <a16:creationId xmlns:a16="http://schemas.microsoft.com/office/drawing/2014/main" id="{27B97E35-EE08-402D-84F2-8C817D8E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>
            <a:extLst>
              <a:ext uri="{FF2B5EF4-FFF2-40B4-BE49-F238E27FC236}">
                <a16:creationId xmlns:a16="http://schemas.microsoft.com/office/drawing/2014/main" id="{1CC84BDB-3166-4479-ADED-63104428BB5F}"/>
              </a:ext>
            </a:extLst>
          </p:cNvPr>
          <p:cNvGrpSpPr>
            <a:grpSpLocks/>
          </p:cNvGrpSpPr>
          <p:nvPr/>
        </p:nvGrpSpPr>
        <p:grpSpPr bwMode="auto">
          <a:xfrm>
            <a:off x="-1033463" y="1522413"/>
            <a:ext cx="10177463" cy="5337175"/>
            <a:chOff x="-651" y="959"/>
            <a:chExt cx="6411" cy="3362"/>
          </a:xfrm>
        </p:grpSpPr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6349964E-A46A-4748-96BF-6C3C3D6CE6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Arc 3">
              <a:extLst>
                <a:ext uri="{FF2B5EF4-FFF2-40B4-BE49-F238E27FC236}">
                  <a16:creationId xmlns:a16="http://schemas.microsoft.com/office/drawing/2014/main" id="{5F923DE0-46FC-4DFA-8BFC-B522C5E118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651" y="959"/>
              <a:ext cx="4237" cy="3362"/>
            </a:xfrm>
            <a:custGeom>
              <a:avLst/>
              <a:gdLst>
                <a:gd name="G0" fmla="+- 0 0 0"/>
                <a:gd name="G1" fmla="+- 21360 0 0"/>
                <a:gd name="G2" fmla="+- 21600 0 0"/>
                <a:gd name="T0" fmla="*/ 3211 w 21600"/>
                <a:gd name="T1" fmla="*/ 0 h 21360"/>
                <a:gd name="T2" fmla="*/ 21600 w 21600"/>
                <a:gd name="T3" fmla="*/ 21360 h 21360"/>
                <a:gd name="T4" fmla="*/ 0 w 21600"/>
                <a:gd name="T5" fmla="*/ 21360 h 2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Rectangle 5">
            <a:extLst>
              <a:ext uri="{FF2B5EF4-FFF2-40B4-BE49-F238E27FC236}">
                <a16:creationId xmlns:a16="http://schemas.microsoft.com/office/drawing/2014/main" id="{2D38F32F-2CA8-4180-B0A1-7491E4204F2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en-US" noProof="0"/>
              <a:t>Klepnutím lze upravit styl pøedlohy titulu.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5FC1541-1132-40EA-B172-8AD97A5CEC5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/>
            </a:lvl1pPr>
          </a:lstStyle>
          <a:p>
            <a:pPr lvl="0"/>
            <a:r>
              <a:rPr lang="cs-CZ" altLang="en-US" noProof="0"/>
              <a:t>Klepnutím lze upravit styl pøedlohy podtitulu.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9E1CF18-A022-4589-A66A-4B0EED525E0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E3D580F8-644D-4DD2-8E1D-D21DA44C27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A23881B6-8569-4EB9-9A61-3E27CC87A8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A6FA4-438E-46D9-97A2-1F1A2731B84E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989D-2973-4E77-A264-B4FA6CB0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8ADBF-53BD-4ED3-A95A-ACF84956E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5D75-926F-494C-998A-DCC07EB1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E619-D9BF-4425-952D-6E17C8BB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3C623-48B2-415D-9918-36B22FF2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FFBCA-18A0-4BB6-8783-59D873CDC801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9857E-9D09-490C-B26F-46D620A23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F8603-B4D1-47A4-9B19-C47657618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69267-7439-48DE-A247-3EE040A7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87D70-7463-4B7B-9837-67677303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F69E-433B-4ADC-A6A9-47867C57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54746-4280-4945-B6A4-F8286EE4D8B0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5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AB7DE8-0B76-41C9-8878-1618927F0B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536AA-3D3D-4D09-A87B-4C56978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1B9DD-10F0-478B-9D76-8A6B0012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05DCC-65A8-4A04-9ED0-959D0362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EFDEA3-4E91-46B5-9746-5DC0745EF024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8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6E13-EA95-44CD-97EF-520E05FA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3FC7-9188-491C-867B-850CBE6C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412D-D8BA-4EA2-B07B-F4732170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51C2-84ED-421C-8845-802BE856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414-3D34-4426-89BB-8D40C63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25177-4754-426B-B5A6-25BB885EB25E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9061-BF8C-4B3D-A92D-B40FF275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45BC-0BB3-4F7A-831D-E369CFD3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EC3B0-2083-447F-9936-EADDA762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AFC8-6F56-4F4E-AE8F-A12CC7E0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2F17-BE62-478D-9850-0B2FECFD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7ED4-3356-497B-A06E-0A85E86C9BC4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31B7-7221-46AF-BB5C-772DBFA6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E63A-3295-4A10-8BAE-B214CD19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2AEDE-BFC5-48B8-9856-926006154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6E30-D3E8-4872-9DB9-5291BA44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10B2-C595-4874-9064-3D580C4D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3AAC-DC46-4A9C-8E23-B8B6A60A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CFEB-CF59-4AAB-BE63-B7C0F6DDB1B1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06D8-3F46-4724-88CF-FEFFBB31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039B1-AA3D-405C-9EC0-C5312155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0329E-82E4-4722-BE9E-B785FABB4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F2722-0365-4085-96EE-B40FF79C2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A71F8-24C9-4D46-A8CB-C56804640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8225B-D423-4C6E-B357-3FE1A038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26FDC-6355-4F0B-9A81-F82323BF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31E6B-60CC-4771-AF44-459F1011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6421-F7FF-4F98-A85D-2D0D3A306FC6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1750-E182-4C8A-86AB-A8BF15B6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2DEA0-DA98-4DEE-BB3B-95A93B8C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513C-F518-499A-AD2E-E014358C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F77E-2E50-4511-A4C6-0D5CFA58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BE947-6014-4EDC-AD06-16EE421AE869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0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36C7D-21F3-4D21-8CB6-F3C8A3B3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90156-2725-43B6-A2DD-74C33F44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9FA1-EDA9-4360-B901-32B09825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BEBB-BB99-49C3-976D-F7194372FC98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93-072A-4A9D-86B4-C8F38A46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7EE2-C44D-42FC-A506-02B7D77B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AEDEA-6D11-4846-A8AE-0973E2BC3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FFAE-1CD6-435B-B29E-122E924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4C944-DF50-4840-ACE3-3297D035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26912-87C9-4E15-BD0C-CF7D548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1475-8FF4-45C8-B5DD-8F3328D79CAD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9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ECBD-90BF-4811-BE2A-E9A73071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F3CF3-3D82-4665-B339-903F221D5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79CE-87B9-4B8F-873E-1FBE7E71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B2C7D-4FAA-4F00-A288-87560EA7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F8AA-921A-4427-B086-F7880ED6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5F7C-E8B0-4761-8F56-46013D2F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C5069-DD87-4A20-AD68-321CD1C8749A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1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>
            <a:extLst>
              <a:ext uri="{FF2B5EF4-FFF2-40B4-BE49-F238E27FC236}">
                <a16:creationId xmlns:a16="http://schemas.microsoft.com/office/drawing/2014/main" id="{E1EB51D2-667D-4855-B8DC-7BECDE8C7EF3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9132888" cy="6845300"/>
            <a:chOff x="0" y="2"/>
            <a:chExt cx="5753" cy="4312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9D11C7D7-0C89-4A10-B7AA-D32529121B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Arc 3">
              <a:extLst>
                <a:ext uri="{FF2B5EF4-FFF2-40B4-BE49-F238E27FC236}">
                  <a16:creationId xmlns:a16="http://schemas.microsoft.com/office/drawing/2014/main" id="{86EE7682-A0EE-4586-BB64-752D048541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2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ECFC11-8F9D-4946-9483-88280BB63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titulu.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C5567-46B0-42F1-B2D3-5858E7B48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A6ABAE3-36DD-47D1-932C-9F5F133CB4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 CE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86B7667-EE45-4AA7-873A-28D3724116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 CE" panose="02020603050405020304" pitchFamily="18" charset="0"/>
              </a:defRPr>
            </a:lvl1pPr>
          </a:lstStyle>
          <a:p>
            <a:endParaRPr lang="cs-CZ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E33910C4-A9F0-4943-9CED-EEA0E8C61F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607CFA-F949-4BEF-A831-ABDEDAFCC211}" type="slidenum">
              <a:rPr lang="cs-CZ" altLang="en-US"/>
              <a:pPr/>
              <a:t>‹#›</a:t>
            </a:fld>
            <a:endParaRPr lang="cs-CZ" altLang="en-US">
              <a:latin typeface="Times New Roman CE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49BBC8-9AA0-433D-BC42-2AEE6583B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cs-CZ" altLang="en-US"/>
              <a:t>Zlomeniny </a:t>
            </a:r>
            <a:endParaRPr lang="cs-CZ" altLang="en-US">
              <a:latin typeface="Arial CE" panose="020B0604020202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AAD3157-1BB1-4906-B8AC-F25641430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989138"/>
            <a:ext cx="7772400" cy="4114800"/>
          </a:xfrm>
        </p:spPr>
        <p:txBody>
          <a:bodyPr/>
          <a:lstStyle/>
          <a:p>
            <a:r>
              <a:rPr lang="cs-CZ" altLang="en-US" sz="2800">
                <a:solidFill>
                  <a:schemeClr val="tx2"/>
                </a:solidFill>
              </a:rPr>
              <a:t>porucha kontinuity kostní tkáně</a:t>
            </a:r>
            <a:r>
              <a:rPr lang="cs-CZ" altLang="en-US"/>
              <a:t> </a:t>
            </a:r>
          </a:p>
          <a:p>
            <a:endParaRPr lang="cs-CZ" alt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F3ADA57-3D92-4F79-B39D-53C8F632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29000"/>
            <a:ext cx="4762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7" name="Rectangle 7">
            <a:extLst>
              <a:ext uri="{FF2B5EF4-FFF2-40B4-BE49-F238E27FC236}">
                <a16:creationId xmlns:a16="http://schemas.microsoft.com/office/drawing/2014/main" id="{7F475907-B322-43C4-9F18-5C0D9380B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Dětské zlomeniny 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9588CC0F-BD6B-474E-AADD-7BF6826B91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492375"/>
            <a:ext cx="3810000" cy="4114800"/>
          </a:xfrm>
          <a:noFill/>
          <a:ln/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Zlomenina subperiostální – vrbového proutku                </a:t>
            </a:r>
            <a:r>
              <a:rPr lang="cs-CZ" altLang="en-US" sz="2000">
                <a:solidFill>
                  <a:schemeClr val="tx2"/>
                </a:solidFill>
              </a:rPr>
              <a:t>Kost je zlomená, periost není porušen</a:t>
            </a:r>
            <a:endParaRPr lang="cs-CZ" altLang="en-US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en-US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en-U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4968" name="Rectangle 8">
            <a:extLst>
              <a:ext uri="{FF2B5EF4-FFF2-40B4-BE49-F238E27FC236}">
                <a16:creationId xmlns:a16="http://schemas.microsoft.com/office/drawing/2014/main" id="{85D073D2-5733-48BD-828F-4232FDC675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24969" name="Picture 9">
            <a:extLst>
              <a:ext uri="{FF2B5EF4-FFF2-40B4-BE49-F238E27FC236}">
                <a16:creationId xmlns:a16="http://schemas.microsoft.com/office/drawing/2014/main" id="{274EF308-7388-4528-A39E-A66FBCD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816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7" name="Rectangle 5">
            <a:extLst>
              <a:ext uri="{FF2B5EF4-FFF2-40B4-BE49-F238E27FC236}">
                <a16:creationId xmlns:a16="http://schemas.microsoft.com/office/drawing/2014/main" id="{561E16DA-DC45-48B0-97CF-F55723F4E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Dětské zlomeniny</a:t>
            </a:r>
          </a:p>
        </p:txBody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id="{5DB376EC-D631-4555-9989-79CA4B409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cs-CZ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endParaRPr lang="cs-CZ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cs-CZ" altLang="en-US" sz="2400">
                <a:solidFill>
                  <a:schemeClr val="tx2"/>
                </a:solidFill>
              </a:rPr>
              <a:t>Epifyzeolýza – poranění kosti v místě růstové ploténky </a:t>
            </a:r>
            <a:endParaRPr lang="cs-CZ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pic>
        <p:nvPicPr>
          <p:cNvPr id="499716" name="Picture 4">
            <a:extLst>
              <a:ext uri="{FF2B5EF4-FFF2-40B4-BE49-F238E27FC236}">
                <a16:creationId xmlns:a16="http://schemas.microsoft.com/office/drawing/2014/main" id="{E201E77D-5CD1-4A6C-84CF-2A36ACD0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19112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1C502176-D1E4-4B83-9508-531A97C4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Dislokace</a:t>
            </a:r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7AD3D1D6-DE3C-4EA8-B167-CDC639D367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Dislokace úlomků hodnotíme vždy podle polohy periferního fragmentu proti fragmentu centrálnímu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do strany = ad latus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do délky = ad longitudinem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úhlové = ad axim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rotační = ad periferiam</a:t>
            </a:r>
          </a:p>
        </p:txBody>
      </p:sp>
      <p:pic>
        <p:nvPicPr>
          <p:cNvPr id="590853" name="Picture 5">
            <a:extLst>
              <a:ext uri="{FF2B5EF4-FFF2-40B4-BE49-F238E27FC236}">
                <a16:creationId xmlns:a16="http://schemas.microsoft.com/office/drawing/2014/main" id="{ED2EE3EC-53E6-408D-8D70-8419FD9BC8BE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4064000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54" name="AutoShape 6">
            <a:extLst>
              <a:ext uri="{FF2B5EF4-FFF2-40B4-BE49-F238E27FC236}">
                <a16:creationId xmlns:a16="http://schemas.microsoft.com/office/drawing/2014/main" id="{18A8F1D4-DE0B-4B7D-A118-664550F8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221163"/>
            <a:ext cx="1066800" cy="304800"/>
          </a:xfrm>
          <a:prstGeom prst="leftRightArrow">
            <a:avLst>
              <a:gd name="adj1" fmla="val 35417"/>
              <a:gd name="adj2" fmla="val 124477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55" name="AutoShape 7">
            <a:extLst>
              <a:ext uri="{FF2B5EF4-FFF2-40B4-BE49-F238E27FC236}">
                <a16:creationId xmlns:a16="http://schemas.microsoft.com/office/drawing/2014/main" id="{6B9A516F-A53E-4C33-8A58-DC9B4787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04800" cy="990600"/>
          </a:xfrm>
          <a:prstGeom prst="upDownArrow">
            <a:avLst>
              <a:gd name="adj1" fmla="val 50000"/>
              <a:gd name="adj2" fmla="val 112501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56" name="AutoShape 8">
            <a:extLst>
              <a:ext uri="{FF2B5EF4-FFF2-40B4-BE49-F238E27FC236}">
                <a16:creationId xmlns:a16="http://schemas.microsoft.com/office/drawing/2014/main" id="{D5022713-6438-46C1-A353-020224F7D634}"/>
              </a:ext>
            </a:extLst>
          </p:cNvPr>
          <p:cNvSpPr>
            <a:spLocks noChangeArrowheads="1"/>
          </p:cNvSpPr>
          <p:nvPr/>
        </p:nvSpPr>
        <p:spPr bwMode="auto">
          <a:xfrm rot="5054245">
            <a:off x="7477125" y="4843463"/>
            <a:ext cx="533400" cy="1447800"/>
          </a:xfrm>
          <a:prstGeom prst="curvedRightArrow">
            <a:avLst>
              <a:gd name="adj1" fmla="val 53155"/>
              <a:gd name="adj2" fmla="val 108571"/>
              <a:gd name="adj3" fmla="val 60889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C3C13D05-8691-42D6-988D-F6A1C9111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Diagnostika zlomenin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A377D470-4F3C-41AF-A647-BB948C831F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příznaky jisté</a:t>
            </a:r>
          </a:p>
          <a:p>
            <a:pPr lvl="1"/>
            <a:r>
              <a:rPr lang="cs-CZ" altLang="en-US" sz="2400">
                <a:solidFill>
                  <a:schemeClr val="tx2"/>
                </a:solidFill>
              </a:rPr>
              <a:t> deformace končetiny, patologická pohyblivost, krepitace úlomků</a:t>
            </a:r>
          </a:p>
        </p:txBody>
      </p:sp>
      <p:sp>
        <p:nvSpPr>
          <p:cNvPr id="593924" name="Rectangle 4">
            <a:extLst>
              <a:ext uri="{FF2B5EF4-FFF2-40B4-BE49-F238E27FC236}">
                <a16:creationId xmlns:a16="http://schemas.microsoft.com/office/drawing/2014/main" id="{CE077A82-24FC-4CA3-9884-279F0F6C71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93925" name="Picture 5">
            <a:extLst>
              <a:ext uri="{FF2B5EF4-FFF2-40B4-BE49-F238E27FC236}">
                <a16:creationId xmlns:a16="http://schemas.microsoft.com/office/drawing/2014/main" id="{364D17FB-7C98-4766-A7C0-4E8F3B08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4113212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>
            <a:extLst>
              <a:ext uri="{FF2B5EF4-FFF2-40B4-BE49-F238E27FC236}">
                <a16:creationId xmlns:a16="http://schemas.microsoft.com/office/drawing/2014/main" id="{65924ADF-54F5-40D7-93AB-F45F6D09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Diagnostika zlomenin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EB795B6D-1E1D-4BB7-9C09-CE9EB86927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příznaky pravděpodobné</a:t>
            </a:r>
          </a:p>
          <a:p>
            <a:pPr lvl="1"/>
            <a:r>
              <a:rPr lang="cs-CZ" altLang="en-US" sz="2400">
                <a:solidFill>
                  <a:schemeClr val="tx2"/>
                </a:solidFill>
              </a:rPr>
              <a:t> bolest, funkční omezení, krevní výron či otok</a:t>
            </a:r>
          </a:p>
          <a:p>
            <a:endParaRPr lang="cs-CZ" altLang="en-US" sz="2800">
              <a:solidFill>
                <a:schemeClr val="tx2"/>
              </a:solidFill>
            </a:endParaRPr>
          </a:p>
        </p:txBody>
      </p:sp>
      <p:sp>
        <p:nvSpPr>
          <p:cNvPr id="595973" name="Rectangle 5">
            <a:extLst>
              <a:ext uri="{FF2B5EF4-FFF2-40B4-BE49-F238E27FC236}">
                <a16:creationId xmlns:a16="http://schemas.microsoft.com/office/drawing/2014/main" id="{7A49E935-B8FC-4C74-B6B7-D137F40E0D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44975" cy="4400550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595974" name="Picture 6">
            <a:extLst>
              <a:ext uri="{FF2B5EF4-FFF2-40B4-BE49-F238E27FC236}">
                <a16:creationId xmlns:a16="http://schemas.microsoft.com/office/drawing/2014/main" id="{B215AC02-A15A-4CBF-9CE0-6A4613A99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44888"/>
            <a:ext cx="3671888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5" name="Picture 7">
            <a:extLst>
              <a:ext uri="{FF2B5EF4-FFF2-40B4-BE49-F238E27FC236}">
                <a16:creationId xmlns:a16="http://schemas.microsoft.com/office/drawing/2014/main" id="{E1C6105F-F41B-4124-851F-3D23D1CA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0" y="114300"/>
            <a:ext cx="11334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6" name="Picture 8">
            <a:extLst>
              <a:ext uri="{FF2B5EF4-FFF2-40B4-BE49-F238E27FC236}">
                <a16:creationId xmlns:a16="http://schemas.microsoft.com/office/drawing/2014/main" id="{4B7F3F83-8870-4BDD-BCE3-3B69564F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060575"/>
            <a:ext cx="4538662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E75D70AB-880A-4228-B484-29603756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05800" cy="1143000"/>
          </a:xfrm>
          <a:noFill/>
          <a:ln/>
        </p:spPr>
        <p:txBody>
          <a:bodyPr/>
          <a:lstStyle/>
          <a:p>
            <a:r>
              <a:rPr lang="cs-CZ" altLang="en-US"/>
              <a:t>Tři klinická stadia hojení zlomeniny</a:t>
            </a:r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DE573EC8-AF29-492F-93B5-759650DA9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26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>
                <a:solidFill>
                  <a:schemeClr val="tx2"/>
                </a:solidFill>
              </a:rPr>
              <a:t>Zánětlivá fáze - překrvení, novotvorba cév, mladého vaziva - otok v oblasti zlomeniny. Úlomky jsou ještě pohyblivé</a:t>
            </a:r>
          </a:p>
          <a:p>
            <a:pPr>
              <a:lnSpc>
                <a:spcPct val="90000"/>
              </a:lnSpc>
            </a:pPr>
            <a:r>
              <a:rPr lang="cs-CZ" altLang="en-US" sz="2800">
                <a:solidFill>
                  <a:schemeClr val="tx2"/>
                </a:solidFill>
              </a:rPr>
              <a:t>Reparační fáze – tvorba periostálního vazivového svalku. Otok a bolestivost mizí, zlomenina má již určitou pevnost</a:t>
            </a:r>
          </a:p>
          <a:p>
            <a:pPr>
              <a:lnSpc>
                <a:spcPct val="90000"/>
              </a:lnSpc>
            </a:pPr>
            <a:r>
              <a:rPr lang="cs-CZ" altLang="en-US" sz="2800">
                <a:solidFill>
                  <a:schemeClr val="tx2"/>
                </a:solidFill>
              </a:rPr>
              <a:t>Remodelační fáze – remineralizace svalku,přestavba zátěží. Úlomky se spojí definitivním kostěným svalkem –konsolidace zlomeniny</a:t>
            </a:r>
            <a:r>
              <a:rPr lang="cs-CZ" altLang="en-US">
                <a:solidFill>
                  <a:schemeClr val="tx2"/>
                </a:solidFill>
              </a:rPr>
              <a:t>   </a:t>
            </a:r>
            <a:endParaRPr lang="cs-CZ" alt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A656A84B-181A-4637-B144-BBB55891AE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772400" cy="1143000"/>
          </a:xfrm>
          <a:noFill/>
          <a:ln/>
        </p:spPr>
        <p:txBody>
          <a:bodyPr/>
          <a:lstStyle/>
          <a:p>
            <a:r>
              <a:rPr lang="cs-CZ" altLang="en-US" sz="4000" b="1"/>
              <a:t>Hojení zlomenin</a:t>
            </a:r>
            <a:br>
              <a:rPr lang="cs-CZ" altLang="en-US" sz="4000" b="1">
                <a:solidFill>
                  <a:srgbClr val="FF9900"/>
                </a:solidFill>
              </a:rPr>
            </a:br>
            <a:r>
              <a:rPr lang="cs-CZ" altLang="en-US" sz="4000" b="1"/>
              <a:t>sekundární</a:t>
            </a:r>
            <a:endParaRPr lang="cs-CZ" altLang="en-US" sz="2400" b="1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61DD6BCA-B028-4293-9105-F6D377A1AA5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2205038"/>
            <a:ext cx="3810000" cy="4114800"/>
          </a:xfrm>
          <a:noFill/>
          <a:ln/>
        </p:spPr>
        <p:txBody>
          <a:bodyPr/>
          <a:lstStyle/>
          <a:p>
            <a:r>
              <a:rPr lang="cs-CZ" altLang="en-US" sz="2800">
                <a:solidFill>
                  <a:schemeClr val="tx2"/>
                </a:solidFill>
              </a:rPr>
              <a:t>nejčastější typ hojení</a:t>
            </a:r>
          </a:p>
          <a:p>
            <a:r>
              <a:rPr lang="cs-CZ" altLang="en-US" sz="2800">
                <a:solidFill>
                  <a:schemeClr val="tx2"/>
                </a:solidFill>
              </a:rPr>
              <a:t>3 stadia hojení</a:t>
            </a:r>
          </a:p>
          <a:p>
            <a:r>
              <a:rPr lang="cs-CZ" altLang="en-US" sz="2800">
                <a:solidFill>
                  <a:schemeClr val="tx2"/>
                </a:solidFill>
              </a:rPr>
              <a:t>vřetenovitý periostální svalek je pevnější než svalek primární</a:t>
            </a:r>
            <a:r>
              <a:rPr lang="cs-CZ" altLang="en-US" sz="2800"/>
              <a:t> </a:t>
            </a:r>
          </a:p>
          <a:p>
            <a:endParaRPr lang="cs-CZ" altLang="en-US" sz="2800"/>
          </a:p>
          <a:p>
            <a:pPr>
              <a:buClr>
                <a:srgbClr val="FF6633"/>
              </a:buClr>
              <a:buSzTx/>
              <a:buFont typeface="Wingdings" panose="05000000000000000000" pitchFamily="2" charset="2"/>
              <a:buNone/>
            </a:pPr>
            <a:endParaRPr lang="cs-CZ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631" name="Picture 7">
            <a:extLst>
              <a:ext uri="{FF2B5EF4-FFF2-40B4-BE49-F238E27FC236}">
                <a16:creationId xmlns:a16="http://schemas.microsoft.com/office/drawing/2014/main" id="{C9864E31-F0B2-4622-82EF-3DF17F23461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412875"/>
            <a:ext cx="4008437" cy="684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9" name="Rectangle 5">
            <a:extLst>
              <a:ext uri="{FF2B5EF4-FFF2-40B4-BE49-F238E27FC236}">
                <a16:creationId xmlns:a16="http://schemas.microsoft.com/office/drawing/2014/main" id="{A4449FD4-7F58-4D6C-A497-AC1120D68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Hojení zlomenin</a:t>
            </a:r>
            <a:r>
              <a:rPr lang="cs-CZ" altLang="en-US" sz="4000">
                <a:solidFill>
                  <a:srgbClr val="FF9900"/>
                </a:solidFill>
              </a:rPr>
              <a:t> </a:t>
            </a:r>
            <a:br>
              <a:rPr lang="cs-CZ" altLang="en-US" sz="4000">
                <a:solidFill>
                  <a:srgbClr val="FF9900"/>
                </a:solidFill>
              </a:rPr>
            </a:br>
            <a:r>
              <a:rPr lang="cs-CZ" altLang="en-US"/>
              <a:t>primární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840DBA26-8108-4942-BC1F-D9979128B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FF6633"/>
              </a:buClr>
              <a:buSzTx/>
              <a:buFont typeface="Wingdings" panose="05000000000000000000" pitchFamily="2" charset="2"/>
              <a:buNone/>
            </a:pPr>
            <a:endParaRPr lang="cs-CZ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cs-CZ" altLang="en-US" sz="2800">
                <a:solidFill>
                  <a:schemeClr val="tx2"/>
                </a:solidFill>
              </a:rPr>
              <a:t>úlomky zaklíněné pod tlakem, s dobrou výživou, se zhojí bez vzniku lomné štěrbiny a periostálního svalku</a:t>
            </a:r>
          </a:p>
          <a:p>
            <a:r>
              <a:rPr lang="cs-CZ" altLang="en-US" sz="2800">
                <a:solidFill>
                  <a:schemeClr val="tx2"/>
                </a:solidFill>
              </a:rPr>
              <a:t>je méně pevné než zhojení svalkem, náchylné k refraktuře</a:t>
            </a:r>
            <a:r>
              <a:rPr lang="cs-CZ" altLang="en-US" sz="2800"/>
              <a:t> </a:t>
            </a:r>
          </a:p>
          <a:p>
            <a:endParaRPr lang="cs-CZ" altLang="en-US" sz="2800"/>
          </a:p>
          <a:p>
            <a:endParaRPr lang="cs-CZ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1111" name="Picture 7">
            <a:extLst>
              <a:ext uri="{FF2B5EF4-FFF2-40B4-BE49-F238E27FC236}">
                <a16:creationId xmlns:a16="http://schemas.microsoft.com/office/drawing/2014/main" id="{34F4A0E3-A6D4-42B4-BA34-701AB828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8172450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>
            <a:extLst>
              <a:ext uri="{FF2B5EF4-FFF2-40B4-BE49-F238E27FC236}">
                <a16:creationId xmlns:a16="http://schemas.microsoft.com/office/drawing/2014/main" id="{27A5832B-3880-48FE-83EA-B669BC8D8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Poruchy hojení</a:t>
            </a:r>
          </a:p>
        </p:txBody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61F2B421-5116-4DC6-880B-12CF9AADB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Male sanata – srůst ve špatném postavení</a:t>
            </a:r>
          </a:p>
          <a:p>
            <a:r>
              <a:rPr lang="cs-CZ" altLang="en-US">
                <a:solidFill>
                  <a:schemeClr val="tx2"/>
                </a:solidFill>
              </a:rPr>
              <a:t>Refractura – nová zlomenina v místě nedostatečně zhojeného svalku</a:t>
            </a:r>
          </a:p>
          <a:p>
            <a:endParaRPr lang="cs-CZ" altLang="en-US">
              <a:solidFill>
                <a:schemeClr val="tx2"/>
              </a:solidFill>
            </a:endParaRPr>
          </a:p>
          <a:p>
            <a:endParaRPr lang="cs-CZ" altLang="en-US">
              <a:solidFill>
                <a:schemeClr val="tx2"/>
              </a:solidFill>
            </a:endParaRPr>
          </a:p>
        </p:txBody>
      </p:sp>
      <p:pic>
        <p:nvPicPr>
          <p:cNvPr id="605188" name="Picture 4">
            <a:extLst>
              <a:ext uri="{FF2B5EF4-FFF2-40B4-BE49-F238E27FC236}">
                <a16:creationId xmlns:a16="http://schemas.microsoft.com/office/drawing/2014/main" id="{1E06903B-283A-4EF1-9BB2-60EE9E8C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828040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:a16="http://schemas.microsoft.com/office/drawing/2014/main" id="{E82815C8-090D-4158-9FE2-955D8CBE1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Poruchy hojení</a:t>
            </a:r>
          </a:p>
        </p:txBody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350AF3D0-2622-4D20-9E45-0A6A7D92C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Nadměrný svalek (callus luxurians) -     útlak okolních nervů a cév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Můstkový svalek – vytáří se po mezikostní membráně.    Na bérci nevýznamný, na předloktí likviduje rotaci</a:t>
            </a:r>
          </a:p>
          <a:p>
            <a:endParaRPr lang="cs-CZ" altLang="en-US" sz="2400">
              <a:solidFill>
                <a:schemeClr val="tx2"/>
              </a:solidFill>
            </a:endParaRPr>
          </a:p>
          <a:p>
            <a:endParaRPr lang="cs-CZ" altLang="en-US" sz="2400">
              <a:solidFill>
                <a:schemeClr val="tx2"/>
              </a:solidFill>
            </a:endParaRPr>
          </a:p>
          <a:p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606212" name="Picture 4">
            <a:extLst>
              <a:ext uri="{FF2B5EF4-FFF2-40B4-BE49-F238E27FC236}">
                <a16:creationId xmlns:a16="http://schemas.microsoft.com/office/drawing/2014/main" id="{862CAB8B-4E81-4CE7-A5E7-E21346A6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79565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>
            <a:extLst>
              <a:ext uri="{FF2B5EF4-FFF2-40B4-BE49-F238E27FC236}">
                <a16:creationId xmlns:a16="http://schemas.microsoft.com/office/drawing/2014/main" id="{7836CE0A-B2B4-466B-B79C-565843A67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Dle mechanismu vzniku</a:t>
            </a:r>
            <a:r>
              <a:rPr lang="cs-CZ" altLang="en-US" sz="3600"/>
              <a:t>: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078416E8-78CC-444B-B0F0-9ECBB7EB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b="1">
                <a:solidFill>
                  <a:schemeClr val="tx2"/>
                </a:solidFill>
              </a:rPr>
              <a:t>Úrazové</a:t>
            </a:r>
            <a:r>
              <a:rPr lang="cs-CZ" altLang="en-US">
                <a:solidFill>
                  <a:schemeClr val="tx2"/>
                </a:solidFill>
              </a:rPr>
              <a:t> - vznikají jednorázovým úrazovým násilím</a:t>
            </a:r>
          </a:p>
          <a:p>
            <a:endParaRPr lang="cs-CZ" altLang="en-US">
              <a:solidFill>
                <a:schemeClr val="tx2"/>
              </a:solidFill>
            </a:endParaRPr>
          </a:p>
          <a:p>
            <a:r>
              <a:rPr lang="cs-CZ" altLang="en-US" b="1">
                <a:solidFill>
                  <a:schemeClr val="tx2"/>
                </a:solidFill>
              </a:rPr>
              <a:t>Únavové </a:t>
            </a:r>
            <a:r>
              <a:rPr lang="cs-CZ" altLang="en-US">
                <a:solidFill>
                  <a:schemeClr val="tx2"/>
                </a:solidFill>
              </a:rPr>
              <a:t>- vznikají opakovaným přetěžováním skeletu</a:t>
            </a:r>
          </a:p>
          <a:p>
            <a:endParaRPr lang="cs-CZ" altLang="en-US">
              <a:solidFill>
                <a:schemeClr val="tx2"/>
              </a:solidFill>
            </a:endParaRPr>
          </a:p>
          <a:p>
            <a:r>
              <a:rPr lang="cs-CZ" altLang="en-US" b="1">
                <a:solidFill>
                  <a:schemeClr val="tx2"/>
                </a:solidFill>
              </a:rPr>
              <a:t>Patologické</a:t>
            </a:r>
            <a:r>
              <a:rPr lang="cs-CZ" altLang="en-US">
                <a:solidFill>
                  <a:schemeClr val="tx2"/>
                </a:solidFill>
              </a:rPr>
              <a:t> - při kostních onemocněních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9DABA330-ABE1-4FEE-A87E-3E2E47AC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Poruchy hojení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A1BBABE6-225A-4D67-A082-9ED293485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Nedostatečná tvorba svalku ( porucha vaskularizace, špatné znehybnění)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Opožděné hojení – probíhá normálně,      jen si vyžádá delší dobu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Zpomalené hojení –resorbce okrajů ůlomků</a:t>
            </a:r>
          </a:p>
          <a:p>
            <a:endParaRPr lang="cs-CZ" altLang="en-US" sz="2400">
              <a:solidFill>
                <a:schemeClr val="tx2"/>
              </a:solidFill>
            </a:endParaRPr>
          </a:p>
          <a:p>
            <a:endParaRPr lang="cs-CZ" altLang="en-US" sz="2400">
              <a:solidFill>
                <a:schemeClr val="tx2"/>
              </a:solidFill>
            </a:endParaRPr>
          </a:p>
          <a:p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607236" name="Picture 4">
            <a:extLst>
              <a:ext uri="{FF2B5EF4-FFF2-40B4-BE49-F238E27FC236}">
                <a16:creationId xmlns:a16="http://schemas.microsoft.com/office/drawing/2014/main" id="{96B1AC2C-4E3B-4D87-9F34-73CA1450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831691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799EF24C-720E-4974-806D-A70B2958A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Poruchy hojení</a:t>
            </a:r>
          </a:p>
        </p:txBody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60B8AE11-EF7D-4E28-9A3E-3FC09DD37C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38725" cy="4114800"/>
          </a:xfrm>
        </p:spPr>
        <p:txBody>
          <a:bodyPr/>
          <a:lstStyle/>
          <a:p>
            <a:r>
              <a:rPr lang="cs-CZ" altLang="en-US" sz="2800">
                <a:solidFill>
                  <a:schemeClr val="tx2"/>
                </a:solidFill>
              </a:rPr>
              <a:t>Pakloub                                                         - vitální (hypertrofický)                                 - avitální</a:t>
            </a:r>
            <a:r>
              <a:rPr lang="cs-CZ" altLang="en-US" sz="2800"/>
              <a:t>                                                                                                </a:t>
            </a:r>
          </a:p>
          <a:p>
            <a:endParaRPr lang="cs-CZ" altLang="en-US" sz="2800"/>
          </a:p>
        </p:txBody>
      </p:sp>
      <p:pic>
        <p:nvPicPr>
          <p:cNvPr id="608261" name="Picture 5">
            <a:extLst>
              <a:ext uri="{FF2B5EF4-FFF2-40B4-BE49-F238E27FC236}">
                <a16:creationId xmlns:a16="http://schemas.microsoft.com/office/drawing/2014/main" id="{AC55FC93-037B-4B82-86BB-33DEF816F377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884612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3" name="Picture 7">
            <a:extLst>
              <a:ext uri="{FF2B5EF4-FFF2-40B4-BE49-F238E27FC236}">
                <a16:creationId xmlns:a16="http://schemas.microsoft.com/office/drawing/2014/main" id="{C2C7F53D-6EB0-4CE5-ABCB-EB86B5C1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19475"/>
            <a:ext cx="21145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DCBA0DF4-054D-494B-BCA8-C8C674941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Nejčastější zlomeniny 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E1D675CD-8D6C-4808-A147-BB4CAB277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distálního radia / Collesova</a:t>
            </a:r>
            <a:r>
              <a:rPr lang="cs-CZ" altLang="en-US"/>
              <a:t>  </a:t>
            </a:r>
          </a:p>
          <a:p>
            <a:endParaRPr lang="cs-CZ" altLang="en-US"/>
          </a:p>
        </p:txBody>
      </p:sp>
      <p:pic>
        <p:nvPicPr>
          <p:cNvPr id="610308" name="Picture 4">
            <a:extLst>
              <a:ext uri="{FF2B5EF4-FFF2-40B4-BE49-F238E27FC236}">
                <a16:creationId xmlns:a16="http://schemas.microsoft.com/office/drawing/2014/main" id="{1569035F-ABF4-4FA8-8988-8A779DF4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7" t="43906" b="47929"/>
          <a:stretch>
            <a:fillRect/>
          </a:stretch>
        </p:blipFill>
        <p:spPr bwMode="auto">
          <a:xfrm>
            <a:off x="395288" y="2924175"/>
            <a:ext cx="56499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309" name="Picture 5">
            <a:extLst>
              <a:ext uri="{FF2B5EF4-FFF2-40B4-BE49-F238E27FC236}">
                <a16:creationId xmlns:a16="http://schemas.microsoft.com/office/drawing/2014/main" id="{3D4C07EB-43E3-45EE-B0A7-50A2A72B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9824" b="10420"/>
          <a:stretch>
            <a:fillRect/>
          </a:stretch>
        </p:blipFill>
        <p:spPr bwMode="auto">
          <a:xfrm>
            <a:off x="6227763" y="1557338"/>
            <a:ext cx="2760662" cy="51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8506DD50-32C0-4A9A-83BB-755263C2B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Nejčastější zlomeniny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BE05A403-BCBA-44FF-88B8-08C73EA4A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kotníku</a:t>
            </a:r>
          </a:p>
        </p:txBody>
      </p:sp>
      <p:pic>
        <p:nvPicPr>
          <p:cNvPr id="612356" name="Picture 4">
            <a:extLst>
              <a:ext uri="{FF2B5EF4-FFF2-40B4-BE49-F238E27FC236}">
                <a16:creationId xmlns:a16="http://schemas.microsoft.com/office/drawing/2014/main" id="{A48A0F69-5EB3-4B6D-9140-562A22D2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11098" r="10034" b="26634"/>
          <a:stretch>
            <a:fillRect/>
          </a:stretch>
        </p:blipFill>
        <p:spPr bwMode="auto">
          <a:xfrm>
            <a:off x="5651500" y="1628775"/>
            <a:ext cx="3246438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57" name="Picture 5">
            <a:extLst>
              <a:ext uri="{FF2B5EF4-FFF2-40B4-BE49-F238E27FC236}">
                <a16:creationId xmlns:a16="http://schemas.microsoft.com/office/drawing/2014/main" id="{92291EE4-1F51-44F8-96BD-DF0B4BA4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22906" b="12271"/>
          <a:stretch>
            <a:fillRect/>
          </a:stretch>
        </p:blipFill>
        <p:spPr bwMode="auto">
          <a:xfrm>
            <a:off x="395288" y="2852738"/>
            <a:ext cx="489585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>
            <a:extLst>
              <a:ext uri="{FF2B5EF4-FFF2-40B4-BE49-F238E27FC236}">
                <a16:creationId xmlns:a16="http://schemas.microsoft.com/office/drawing/2014/main" id="{9711B005-F5DC-4120-8C54-E1CB1A9AF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Nejčastější zlomeniny</a:t>
            </a:r>
          </a:p>
        </p:txBody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FD4657E1-54E6-4479-8BAD-38722265C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proximálního femuru</a:t>
            </a:r>
          </a:p>
        </p:txBody>
      </p:sp>
      <p:pic>
        <p:nvPicPr>
          <p:cNvPr id="611332" name="Picture 4">
            <a:extLst>
              <a:ext uri="{FF2B5EF4-FFF2-40B4-BE49-F238E27FC236}">
                <a16:creationId xmlns:a16="http://schemas.microsoft.com/office/drawing/2014/main" id="{A7551594-760B-4D66-9434-F59472F6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3928" r="34386" b="50681"/>
          <a:stretch>
            <a:fillRect/>
          </a:stretch>
        </p:blipFill>
        <p:spPr bwMode="auto">
          <a:xfrm>
            <a:off x="971550" y="2565400"/>
            <a:ext cx="3651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333" name="Picture 5">
            <a:extLst>
              <a:ext uri="{FF2B5EF4-FFF2-40B4-BE49-F238E27FC236}">
                <a16:creationId xmlns:a16="http://schemas.microsoft.com/office/drawing/2014/main" id="{1DB98D63-BD6F-49EB-9184-302FE84D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0751" r="13626" b="32668"/>
          <a:stretch>
            <a:fillRect/>
          </a:stretch>
        </p:blipFill>
        <p:spPr bwMode="auto">
          <a:xfrm>
            <a:off x="5148263" y="2565400"/>
            <a:ext cx="3468687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522FEA4A-3458-453A-A162-B3E85FC24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Nejčastější zlomeniny</a:t>
            </a:r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457ECA09-A2AE-4376-82E5-4312AB697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proximálního humeru</a:t>
            </a:r>
          </a:p>
        </p:txBody>
      </p:sp>
      <p:pic>
        <p:nvPicPr>
          <p:cNvPr id="613380" name="Picture 4">
            <a:extLst>
              <a:ext uri="{FF2B5EF4-FFF2-40B4-BE49-F238E27FC236}">
                <a16:creationId xmlns:a16="http://schemas.microsoft.com/office/drawing/2014/main" id="{E83EA957-F77F-4114-AF26-AA5771FC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9938" r="51907" b="29150"/>
          <a:stretch>
            <a:fillRect/>
          </a:stretch>
        </p:blipFill>
        <p:spPr bwMode="auto">
          <a:xfrm>
            <a:off x="4787900" y="1773238"/>
            <a:ext cx="39370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1" name="Picture 5">
            <a:extLst>
              <a:ext uri="{FF2B5EF4-FFF2-40B4-BE49-F238E27FC236}">
                <a16:creationId xmlns:a16="http://schemas.microsoft.com/office/drawing/2014/main" id="{26EE16CA-E634-492B-AD8C-951CB465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27112" r="48700" b="36015"/>
          <a:stretch>
            <a:fillRect/>
          </a:stretch>
        </p:blipFill>
        <p:spPr bwMode="auto">
          <a:xfrm>
            <a:off x="900113" y="2636838"/>
            <a:ext cx="3508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>
            <a:extLst>
              <a:ext uri="{FF2B5EF4-FFF2-40B4-BE49-F238E27FC236}">
                <a16:creationId xmlns:a16="http://schemas.microsoft.com/office/drawing/2014/main" id="{BDE119EF-5A4D-4989-9134-3057D0B07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7772400" cy="1143000"/>
          </a:xfrm>
        </p:spPr>
        <p:txBody>
          <a:bodyPr/>
          <a:lstStyle/>
          <a:p>
            <a:r>
              <a:rPr lang="cs-CZ" altLang="en-US" sz="4000"/>
              <a:t>Zlomeniny zasluhující pozornost </a:t>
            </a:r>
            <a:br>
              <a:rPr lang="cs-CZ" altLang="en-US" sz="4000"/>
            </a:br>
            <a:endParaRPr lang="cs-CZ" altLang="en-US" sz="4000"/>
          </a:p>
        </p:txBody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8EA51D97-B3BC-407B-A9F1-03EF06DCD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2400" cy="4114800"/>
          </a:xfrm>
        </p:spPr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zlomenina člunkové kosti zápěstí</a:t>
            </a:r>
          </a:p>
        </p:txBody>
      </p:sp>
      <p:pic>
        <p:nvPicPr>
          <p:cNvPr id="614404" name="Picture 4">
            <a:extLst>
              <a:ext uri="{FF2B5EF4-FFF2-40B4-BE49-F238E27FC236}">
                <a16:creationId xmlns:a16="http://schemas.microsoft.com/office/drawing/2014/main" id="{CADBAD54-2D79-487B-B0C0-5C49F0EC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26332"/>
          <a:stretch>
            <a:fillRect/>
          </a:stretch>
        </p:blipFill>
        <p:spPr bwMode="auto">
          <a:xfrm>
            <a:off x="1042988" y="2565400"/>
            <a:ext cx="33623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5" name="Picture 5">
            <a:extLst>
              <a:ext uri="{FF2B5EF4-FFF2-40B4-BE49-F238E27FC236}">
                <a16:creationId xmlns:a16="http://schemas.microsoft.com/office/drawing/2014/main" id="{01DD7C8C-EF24-4EDB-8891-1EA68DD3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3287" r="22884" b="13287"/>
          <a:stretch>
            <a:fillRect/>
          </a:stretch>
        </p:blipFill>
        <p:spPr bwMode="auto">
          <a:xfrm>
            <a:off x="4787900" y="2565400"/>
            <a:ext cx="3402013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7D2976C9-345C-493F-9B98-FFEB86D93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Zlomeniny zasluhující pozornost</a:t>
            </a:r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3787C267-E93E-483A-810E-60AFB1CAC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114800"/>
          </a:xfrm>
        </p:spPr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zlomenina patní kosti</a:t>
            </a:r>
            <a:r>
              <a:rPr lang="cs-CZ" altLang="en-US"/>
              <a:t> </a:t>
            </a:r>
          </a:p>
          <a:p>
            <a:endParaRPr lang="cs-CZ" altLang="en-US"/>
          </a:p>
        </p:txBody>
      </p:sp>
      <p:pic>
        <p:nvPicPr>
          <p:cNvPr id="615428" name="Picture 4">
            <a:extLst>
              <a:ext uri="{FF2B5EF4-FFF2-40B4-BE49-F238E27FC236}">
                <a16:creationId xmlns:a16="http://schemas.microsoft.com/office/drawing/2014/main" id="{1BFD32BD-F2BF-4EA8-A15B-8157A880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8572" b="20404"/>
          <a:stretch>
            <a:fillRect/>
          </a:stretch>
        </p:blipFill>
        <p:spPr bwMode="auto">
          <a:xfrm>
            <a:off x="323850" y="2565400"/>
            <a:ext cx="43211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29" name="Picture 5">
            <a:extLst>
              <a:ext uri="{FF2B5EF4-FFF2-40B4-BE49-F238E27FC236}">
                <a16:creationId xmlns:a16="http://schemas.microsoft.com/office/drawing/2014/main" id="{3D9D072C-8535-4DBA-8895-62D33836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27559" r="29036" b="28543"/>
          <a:stretch>
            <a:fillRect/>
          </a:stretch>
        </p:blipFill>
        <p:spPr bwMode="auto">
          <a:xfrm>
            <a:off x="4932363" y="2525713"/>
            <a:ext cx="400208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E7C71FD7-1EDC-4B56-84AF-0CB363055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Zlomeniny zasluhující pozornost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C5D23CBE-51C2-4585-94CB-3568E3EE9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cs-CZ" altLang="en-US">
                <a:solidFill>
                  <a:schemeClr val="tx2"/>
                </a:solidFill>
              </a:rPr>
              <a:t>suprakondylická zlomenina u dětí</a:t>
            </a:r>
          </a:p>
        </p:txBody>
      </p:sp>
      <p:pic>
        <p:nvPicPr>
          <p:cNvPr id="616452" name="Picture 4">
            <a:extLst>
              <a:ext uri="{FF2B5EF4-FFF2-40B4-BE49-F238E27FC236}">
                <a16:creationId xmlns:a16="http://schemas.microsoft.com/office/drawing/2014/main" id="{D311348B-4090-4157-94DB-53612759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4" b="6914"/>
          <a:stretch>
            <a:fillRect/>
          </a:stretch>
        </p:blipFill>
        <p:spPr bwMode="auto">
          <a:xfrm>
            <a:off x="1187450" y="2781300"/>
            <a:ext cx="518477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A3F815C3-45D1-4A3F-BB87-8FC45036C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altLang="en-US"/>
              <a:t>Příště – léčení zlomenin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2C433149-82A5-40E0-BD66-FAA976E0A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9524" name="Picture 4">
            <a:extLst>
              <a:ext uri="{FF2B5EF4-FFF2-40B4-BE49-F238E27FC236}">
                <a16:creationId xmlns:a16="http://schemas.microsoft.com/office/drawing/2014/main" id="{23F8B573-9EA2-46D2-9DB4-447868EF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563937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25" name="Picture 5">
            <a:extLst>
              <a:ext uri="{FF2B5EF4-FFF2-40B4-BE49-F238E27FC236}">
                <a16:creationId xmlns:a16="http://schemas.microsoft.com/office/drawing/2014/main" id="{1A37BE43-16DF-4691-9E2F-A89F21E8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211638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id="{E9EA2086-A9DF-46DF-9F85-B005E7EA3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Únavové zlomeniny</a:t>
            </a:r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18DDCFF8-6820-4A27-A8CA-3391D4CBF9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sz="2800">
                <a:solidFill>
                  <a:schemeClr val="tx2"/>
                </a:solidFill>
              </a:rPr>
              <a:t>- </a:t>
            </a:r>
            <a:r>
              <a:rPr lang="cs-CZ" altLang="en-US" sz="2400">
                <a:solidFill>
                  <a:schemeClr val="tx2"/>
                </a:solidFill>
              </a:rPr>
              <a:t>vznikají přetížením skeletu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nejčastěji kosti MTT    (pochodová zlomenina )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- příznaky často nenápadné - bolest bez otoku či hematomu 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první RTG snímek obvykle negativní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léčba konzervativní</a:t>
            </a:r>
          </a:p>
        </p:txBody>
      </p:sp>
      <p:sp>
        <p:nvSpPr>
          <p:cNvPr id="574468" name="Rectangle 4">
            <a:extLst>
              <a:ext uri="{FF2B5EF4-FFF2-40B4-BE49-F238E27FC236}">
                <a16:creationId xmlns:a16="http://schemas.microsoft.com/office/drawing/2014/main" id="{C78AD35B-F292-4FB1-9731-90804EF383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74469" name="Picture 5">
            <a:extLst>
              <a:ext uri="{FF2B5EF4-FFF2-40B4-BE49-F238E27FC236}">
                <a16:creationId xmlns:a16="http://schemas.microsoft.com/office/drawing/2014/main" id="{109F32FF-E751-4C77-9CE5-45325696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125787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470" name="Picture 6">
            <a:extLst>
              <a:ext uri="{FF2B5EF4-FFF2-40B4-BE49-F238E27FC236}">
                <a16:creationId xmlns:a16="http://schemas.microsoft.com/office/drawing/2014/main" id="{0E228D8E-D752-4374-8B72-A18D85E7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81525"/>
            <a:ext cx="3609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34AF99DC-C505-4688-B416-81F6C2535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Patologické zlomeniny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F3F7955D-4E2C-4D93-A559-7A2C85F0F0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76475"/>
            <a:ext cx="4171950" cy="41148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v terénu patologicky změněné kosti nevelkým násilím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u starších osteroporóza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u mladších kostní cysty, metastázy</a:t>
            </a:r>
          </a:p>
          <a:p>
            <a:pPr>
              <a:buFont typeface="Monotype Sorts" charset="2"/>
              <a:buNone/>
            </a:pPr>
            <a:endParaRPr lang="cs-CZ" altLang="en-US" sz="2400">
              <a:solidFill>
                <a:schemeClr val="tx2"/>
              </a:solidFill>
            </a:endParaRPr>
          </a:p>
        </p:txBody>
      </p:sp>
      <p:sp>
        <p:nvSpPr>
          <p:cNvPr id="577540" name="Rectangle 4">
            <a:extLst>
              <a:ext uri="{FF2B5EF4-FFF2-40B4-BE49-F238E27FC236}">
                <a16:creationId xmlns:a16="http://schemas.microsoft.com/office/drawing/2014/main" id="{29A412D1-E2F1-43B9-8709-BFC6E1F482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77541" name="Picture 5">
            <a:extLst>
              <a:ext uri="{FF2B5EF4-FFF2-40B4-BE49-F238E27FC236}">
                <a16:creationId xmlns:a16="http://schemas.microsoft.com/office/drawing/2014/main" id="{F00513C2-2A81-412C-9CAA-88E59D98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228350CE-14A4-42C2-B130-142D6F80B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Dle linie lomu :</a:t>
            </a:r>
          </a:p>
        </p:txBody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C62CEE32-88D9-4141-88C4-C089F0EDD6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Příčné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Šikmé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Spirální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Vertikální 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Tangenciální - osteochondrální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Avulzní - na úponech vazů a šlach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Dle počtů úlomků  </a:t>
            </a:r>
            <a:r>
              <a:rPr lang="cs-CZ" altLang="en-US" sz="2000">
                <a:solidFill>
                  <a:schemeClr val="tx2"/>
                </a:solidFill>
              </a:rPr>
              <a:t>dvou-,tří-, čtyřúlomkové a tříštivé</a:t>
            </a:r>
          </a:p>
        </p:txBody>
      </p:sp>
      <p:pic>
        <p:nvPicPr>
          <p:cNvPr id="586757" name="Picture 5">
            <a:extLst>
              <a:ext uri="{FF2B5EF4-FFF2-40B4-BE49-F238E27FC236}">
                <a16:creationId xmlns:a16="http://schemas.microsoft.com/office/drawing/2014/main" id="{40DA7DF6-C9EB-4B22-89A2-93A291CE56D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254" r="32570" b="36540"/>
          <a:stretch>
            <a:fillRect/>
          </a:stretch>
        </p:blipFill>
        <p:spPr>
          <a:xfrm>
            <a:off x="4648200" y="1773238"/>
            <a:ext cx="38100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4759D795-F34A-4FC8-9BBA-4C89B8FE7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/>
              <a:t>Typy zlomenin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D492272-5F7F-4E64-A09A-32EED6D2D7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4319587" cy="4114800"/>
          </a:xfrm>
          <a:noFill/>
          <a:ln/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Infrakce –kostní tkáň nalomena , periost nepřerušen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Vpáčená zlomenina – tlak na ohraničený okrsek ploché kosti 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Kompresní zlomenina – stlačení spongiozní kosti</a:t>
            </a:r>
          </a:p>
          <a:p>
            <a:pPr>
              <a:buFont typeface="Monotype Sorts" charset="2"/>
              <a:buNone/>
            </a:pPr>
            <a:endParaRPr lang="cs-CZ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6677" name="Picture 5">
            <a:extLst>
              <a:ext uri="{FF2B5EF4-FFF2-40B4-BE49-F238E27FC236}">
                <a16:creationId xmlns:a16="http://schemas.microsoft.com/office/drawing/2014/main" id="{5A9D2A57-4DF9-41BC-8261-DC88A135B726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133600"/>
            <a:ext cx="3810000" cy="3941763"/>
          </a:xfrm>
          <a:noFill/>
          <a:ln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6" name="Rectangle 6">
            <a:extLst>
              <a:ext uri="{FF2B5EF4-FFF2-40B4-BE49-F238E27FC236}">
                <a16:creationId xmlns:a16="http://schemas.microsoft.com/office/drawing/2014/main" id="{249FA2DA-3874-4214-BB39-F634478FB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Typy zlomenin </a:t>
            </a:r>
          </a:p>
        </p:txBody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6A1242D8-9F3E-4BB8-B630-4553BF0FDE9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205038"/>
            <a:ext cx="3810000" cy="41148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Tříštivá zlomenina </a:t>
            </a:r>
          </a:p>
          <a:p>
            <a:endParaRPr lang="cs-CZ" altLang="en-US" sz="2400">
              <a:solidFill>
                <a:schemeClr val="tx2"/>
              </a:solidFill>
            </a:endParaRPr>
          </a:p>
          <a:p>
            <a:r>
              <a:rPr lang="cs-CZ" altLang="en-US" sz="2400">
                <a:solidFill>
                  <a:schemeClr val="tx2"/>
                </a:solidFill>
              </a:rPr>
              <a:t>Defektní zlomenina </a:t>
            </a:r>
            <a:endParaRPr lang="cs-CZ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68325" name="Picture 5">
            <a:extLst>
              <a:ext uri="{FF2B5EF4-FFF2-40B4-BE49-F238E27FC236}">
                <a16:creationId xmlns:a16="http://schemas.microsoft.com/office/drawing/2014/main" id="{6D785758-4F23-4279-BBC2-F865C794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706812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0" name="Rectangle 4">
            <a:extLst>
              <a:ext uri="{FF2B5EF4-FFF2-40B4-BE49-F238E27FC236}">
                <a16:creationId xmlns:a16="http://schemas.microsoft.com/office/drawing/2014/main" id="{D51C0DEA-7446-4BFF-93C8-3A6D8CEAB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Typy zlomenin</a:t>
            </a:r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C900DAA8-4DF1-4FAB-A9D1-6999D69A18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65400"/>
            <a:ext cx="3810000" cy="35306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Avulzní zlomenina – odtržení úponu tahem svalu </a:t>
            </a:r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79B46E07-171F-41B9-990C-7418DC4C2F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82663" name="Picture 7">
            <a:extLst>
              <a:ext uri="{FF2B5EF4-FFF2-40B4-BE49-F238E27FC236}">
                <a16:creationId xmlns:a16="http://schemas.microsoft.com/office/drawing/2014/main" id="{C08F5E9E-0D42-40DC-9285-C288BFBE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2943225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E7ECF608-84E0-4D88-B2A8-AB3D50419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Dle stavu kožního krytu</a:t>
            </a:r>
          </a:p>
        </p:txBody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179E1873-9997-43B7-8055-C55172EA34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76475"/>
            <a:ext cx="3810000" cy="4114800"/>
          </a:xfrm>
        </p:spPr>
        <p:txBody>
          <a:bodyPr/>
          <a:lstStyle/>
          <a:p>
            <a:r>
              <a:rPr lang="cs-CZ" altLang="en-US" sz="2400">
                <a:solidFill>
                  <a:schemeClr val="tx2"/>
                </a:solidFill>
              </a:rPr>
              <a:t>zavřené</a:t>
            </a:r>
          </a:p>
          <a:p>
            <a:r>
              <a:rPr lang="cs-CZ" altLang="en-US" sz="2400">
                <a:solidFill>
                  <a:schemeClr val="tx2"/>
                </a:solidFill>
              </a:rPr>
              <a:t>otevřené - I.st. malá rána</a:t>
            </a:r>
            <a:r>
              <a:rPr lang="cs-CZ" altLang="en-US" sz="2400"/>
              <a:t> </a:t>
            </a:r>
            <a:r>
              <a:rPr lang="cs-CZ" altLang="en-US" sz="2400">
                <a:solidFill>
                  <a:schemeClr val="tx2"/>
                </a:solidFill>
              </a:rPr>
              <a:t>úlomkem</a:t>
            </a:r>
            <a:r>
              <a:rPr lang="cs-CZ" altLang="en-US" sz="2400"/>
              <a:t> </a:t>
            </a:r>
            <a:r>
              <a:rPr lang="cs-CZ" altLang="en-US" sz="2400">
                <a:solidFill>
                  <a:schemeClr val="tx2"/>
                </a:solidFill>
              </a:rPr>
              <a:t>zevniř  /</a:t>
            </a:r>
            <a:r>
              <a:rPr lang="cs-CZ" altLang="en-US" sz="2400"/>
              <a:t>                                                                     </a:t>
            </a:r>
            <a:r>
              <a:rPr lang="cs-CZ" altLang="en-US" sz="2400">
                <a:solidFill>
                  <a:schemeClr val="tx2"/>
                </a:solidFill>
              </a:rPr>
              <a:t>                                       IV.stupeň –devastace, semiamputace</a:t>
            </a:r>
          </a:p>
        </p:txBody>
      </p:sp>
      <p:sp>
        <p:nvSpPr>
          <p:cNvPr id="617477" name="Rectangle 5">
            <a:extLst>
              <a:ext uri="{FF2B5EF4-FFF2-40B4-BE49-F238E27FC236}">
                <a16:creationId xmlns:a16="http://schemas.microsoft.com/office/drawing/2014/main" id="{5E0AB6D5-E63B-480F-96EF-D3B106DEF6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617476" name="Picture 4">
            <a:extLst>
              <a:ext uri="{FF2B5EF4-FFF2-40B4-BE49-F238E27FC236}">
                <a16:creationId xmlns:a16="http://schemas.microsoft.com/office/drawing/2014/main" id="{06BC621B-32A2-4363-8366-48FE81B9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23032"/>
          <a:stretch>
            <a:fillRect/>
          </a:stretch>
        </p:blipFill>
        <p:spPr bwMode="auto">
          <a:xfrm>
            <a:off x="4427538" y="1773238"/>
            <a:ext cx="4164012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opa za letadlem">
  <a:themeElements>
    <a:clrScheme name="Stopa za letadl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topa za letadl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opa za letadl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pa za letadl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pa za letadl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pa za letadl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pa za letadl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opa za letadlem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FFFF00"/>
    </a:accent2>
    <a:accent3>
      <a:srgbClr val="AAAAFF"/>
    </a:accent3>
    <a:accent4>
      <a:srgbClr val="DADADA"/>
    </a:accent4>
    <a:accent5>
      <a:srgbClr val="AAFFFF"/>
    </a:accent5>
    <a:accent6>
      <a:srgbClr val="E7E700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C:\MSOffice\Šablony\Vzory prezentací\Stopa za letadlem.pot</Template>
  <TotalTime>1829</TotalTime>
  <Words>500</Words>
  <Application>Microsoft Office PowerPoint</Application>
  <PresentationFormat>Předvádění na obrazovce (4:3)</PresentationFormat>
  <Paragraphs>106</Paragraphs>
  <Slides>29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CE</vt:lpstr>
      <vt:lpstr>Monotype Sorts</vt:lpstr>
      <vt:lpstr>Times New Roman</vt:lpstr>
      <vt:lpstr>Times New Roman CE</vt:lpstr>
      <vt:lpstr>Wingdings</vt:lpstr>
      <vt:lpstr>Stopa za letadlem</vt:lpstr>
      <vt:lpstr>Zlomeniny </vt:lpstr>
      <vt:lpstr>Dle mechanismu vzniku:</vt:lpstr>
      <vt:lpstr>Únavové zlomeniny</vt:lpstr>
      <vt:lpstr>Patologické zlomeniny</vt:lpstr>
      <vt:lpstr>Dle linie lomu :</vt:lpstr>
      <vt:lpstr>Typy zlomenin</vt:lpstr>
      <vt:lpstr>Typy zlomenin </vt:lpstr>
      <vt:lpstr>Typy zlomenin</vt:lpstr>
      <vt:lpstr>Dle stavu kožního krytu</vt:lpstr>
      <vt:lpstr>Dětské zlomeniny </vt:lpstr>
      <vt:lpstr>Dětské zlomeniny</vt:lpstr>
      <vt:lpstr>Dislokace</vt:lpstr>
      <vt:lpstr>Diagnostika zlomenin</vt:lpstr>
      <vt:lpstr>Diagnostika zlomenin</vt:lpstr>
      <vt:lpstr>Tři klinická stadia hojení zlomeniny</vt:lpstr>
      <vt:lpstr>Hojení zlomenin sekundární</vt:lpstr>
      <vt:lpstr>Hojení zlomenin  primární</vt:lpstr>
      <vt:lpstr>Poruchy hojení</vt:lpstr>
      <vt:lpstr>Poruchy hojení</vt:lpstr>
      <vt:lpstr>Poruchy hojení</vt:lpstr>
      <vt:lpstr>Poruchy hojení</vt:lpstr>
      <vt:lpstr>Nejčastější zlomeniny </vt:lpstr>
      <vt:lpstr>Nejčastější zlomeniny</vt:lpstr>
      <vt:lpstr>Nejčastější zlomeniny</vt:lpstr>
      <vt:lpstr>Nejčastější zlomeniny</vt:lpstr>
      <vt:lpstr>Zlomeniny zasluhující pozornost  </vt:lpstr>
      <vt:lpstr>Zlomeniny zasluhující pozornost</vt:lpstr>
      <vt:lpstr>Zlomeniny zasluhující pozornost</vt:lpstr>
      <vt:lpstr>Příště – léčení zlomenin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</dc:title>
  <dc:creator>MUDr.Pavel Mach</dc:creator>
  <cp:lastModifiedBy>radek pikula</cp:lastModifiedBy>
  <cp:revision>79</cp:revision>
  <dcterms:created xsi:type="dcterms:W3CDTF">1995-06-02T22:16:36Z</dcterms:created>
  <dcterms:modified xsi:type="dcterms:W3CDTF">2020-11-30T08:01:31Z</dcterms:modified>
</cp:coreProperties>
</file>