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EC"/>
          </a:solidFill>
        </a:fill>
      </a:tcStyle>
    </a:wholeTbl>
    <a:band2H>
      <a:tcTxStyle/>
      <a:tcStyle>
        <a:tcBdr/>
        <a:fill>
          <a:solidFill>
            <a:srgbClr val="E6F6F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FF"/>
              </a:solidFill>
              <a:prstDash val="solid"/>
              <a:round/>
            </a:ln>
          </a:top>
          <a:bottom>
            <a:ln w="25400" cap="flat">
              <a:solidFill>
                <a:srgbClr val="3333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FF"/>
              </a:solidFill>
              <a:prstDash val="solid"/>
              <a:round/>
            </a:ln>
          </a:top>
          <a:bottom>
            <a:ln w="25400" cap="flat">
              <a:solidFill>
                <a:srgbClr val="3333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FF"/>
          </a:solidFill>
        </a:fill>
      </a:tcStyle>
    </a:wholeTbl>
    <a:band2H>
      <a:tcTxStyle/>
      <a:tcStyle>
        <a:tcBdr/>
        <a:fill>
          <a:solidFill>
            <a:srgbClr val="E7E7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FF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eskupit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43" name="Obdélník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 flip="none" rotWithShape="1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3" name="Seskupit"/>
            <p:cNvGrpSpPr/>
            <p:nvPr/>
          </p:nvGrpSpPr>
          <p:grpSpPr>
            <a:xfrm>
              <a:off x="76200" y="163512"/>
              <a:ext cx="152400" cy="6550026"/>
              <a:chOff x="0" y="0"/>
              <a:chExt cx="152400" cy="6550025"/>
            </a:xfrm>
          </p:grpSpPr>
          <p:sp>
            <p:nvSpPr>
              <p:cNvPr id="44" name="Čtverec"/>
              <p:cNvSpPr/>
              <p:nvPr/>
            </p:nvSpPr>
            <p:spPr>
              <a:xfrm>
                <a:off x="0" y="159067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" name="Čtverec"/>
              <p:cNvSpPr/>
              <p:nvPr/>
            </p:nvSpPr>
            <p:spPr>
              <a:xfrm>
                <a:off x="0" y="18208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" name="Čtverec"/>
              <p:cNvSpPr/>
              <p:nvPr/>
            </p:nvSpPr>
            <p:spPr>
              <a:xfrm>
                <a:off x="0" y="204787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" name="Čtverec"/>
              <p:cNvSpPr/>
              <p:nvPr/>
            </p:nvSpPr>
            <p:spPr>
              <a:xfrm>
                <a:off x="0" y="22780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" name="Čtverec"/>
              <p:cNvSpPr/>
              <p:nvPr/>
            </p:nvSpPr>
            <p:spPr>
              <a:xfrm>
                <a:off x="0" y="250825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" name="Čtverec"/>
              <p:cNvSpPr/>
              <p:nvPr/>
            </p:nvSpPr>
            <p:spPr>
              <a:xfrm>
                <a:off x="0" y="273526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" name="Čtverec"/>
              <p:cNvSpPr/>
              <p:nvPr/>
            </p:nvSpPr>
            <p:spPr>
              <a:xfrm>
                <a:off x="0" y="29654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" name="Čtverec"/>
              <p:cNvSpPr/>
              <p:nvPr/>
            </p:nvSpPr>
            <p:spPr>
              <a:xfrm>
                <a:off x="0" y="3195637"/>
                <a:ext cx="152400" cy="14922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" name="Čtverec"/>
              <p:cNvSpPr/>
              <p:nvPr/>
            </p:nvSpPr>
            <p:spPr>
              <a:xfrm>
                <a:off x="0" y="34226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" name="Čtverec"/>
              <p:cNvSpPr/>
              <p:nvPr/>
            </p:nvSpPr>
            <p:spPr>
              <a:xfrm>
                <a:off x="0" y="36528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" name="Čtverec"/>
              <p:cNvSpPr/>
              <p:nvPr/>
            </p:nvSpPr>
            <p:spPr>
              <a:xfrm>
                <a:off x="0" y="3883025"/>
                <a:ext cx="152400" cy="14922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" name="Čtverec"/>
              <p:cNvSpPr/>
              <p:nvPr/>
            </p:nvSpPr>
            <p:spPr>
              <a:xfrm>
                <a:off x="0" y="41084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6" name="Čtverec"/>
              <p:cNvSpPr/>
              <p:nvPr/>
            </p:nvSpPr>
            <p:spPr>
              <a:xfrm>
                <a:off x="0" y="43386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" name="Čtverec"/>
              <p:cNvSpPr/>
              <p:nvPr/>
            </p:nvSpPr>
            <p:spPr>
              <a:xfrm>
                <a:off x="0" y="45656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" name="Čtverec"/>
              <p:cNvSpPr/>
              <p:nvPr/>
            </p:nvSpPr>
            <p:spPr>
              <a:xfrm>
                <a:off x="0" y="47958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" name="Čtverec"/>
              <p:cNvSpPr/>
              <p:nvPr/>
            </p:nvSpPr>
            <p:spPr>
              <a:xfrm>
                <a:off x="0" y="502602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" name="Čtverec"/>
              <p:cNvSpPr/>
              <p:nvPr/>
            </p:nvSpPr>
            <p:spPr>
              <a:xfrm>
                <a:off x="0" y="52530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" name="Čtverec"/>
              <p:cNvSpPr/>
              <p:nvPr/>
            </p:nvSpPr>
            <p:spPr>
              <a:xfrm>
                <a:off x="0" y="54832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" name="Čtverec"/>
              <p:cNvSpPr/>
              <p:nvPr/>
            </p:nvSpPr>
            <p:spPr>
              <a:xfrm>
                <a:off x="0" y="57134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" name="Čtverec"/>
              <p:cNvSpPr/>
              <p:nvPr/>
            </p:nvSpPr>
            <p:spPr>
              <a:xfrm>
                <a:off x="0" y="59404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" name="Čtverec"/>
              <p:cNvSpPr/>
              <p:nvPr/>
            </p:nvSpPr>
            <p:spPr>
              <a:xfrm>
                <a:off x="0" y="61706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" name="Čtverec"/>
              <p:cNvSpPr/>
              <p:nvPr/>
            </p:nvSpPr>
            <p:spPr>
              <a:xfrm>
                <a:off x="0" y="63992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" name="Čtverec"/>
              <p:cNvSpPr/>
              <p:nvPr/>
            </p:nvSpPr>
            <p:spPr>
              <a:xfrm>
                <a:off x="0" y="0"/>
                <a:ext cx="152400" cy="14922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" name="Čtverec"/>
              <p:cNvSpPr/>
              <p:nvPr/>
            </p:nvSpPr>
            <p:spPr>
              <a:xfrm>
                <a:off x="0" y="2270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" name="Čtverec"/>
              <p:cNvSpPr/>
              <p:nvPr/>
            </p:nvSpPr>
            <p:spPr>
              <a:xfrm>
                <a:off x="0" y="4572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" name="Čtverec"/>
              <p:cNvSpPr/>
              <p:nvPr/>
            </p:nvSpPr>
            <p:spPr>
              <a:xfrm>
                <a:off x="0" y="68580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" name="Čtverec"/>
              <p:cNvSpPr/>
              <p:nvPr/>
            </p:nvSpPr>
            <p:spPr>
              <a:xfrm>
                <a:off x="0" y="9128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" name="Čtverec"/>
              <p:cNvSpPr/>
              <p:nvPr/>
            </p:nvSpPr>
            <p:spPr>
              <a:xfrm>
                <a:off x="0" y="114300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" name="Čtverec"/>
              <p:cNvSpPr/>
              <p:nvPr/>
            </p:nvSpPr>
            <p:spPr>
              <a:xfrm>
                <a:off x="0" y="137318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xfrm>
            <a:off x="1143000" y="22860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6400800" cy="17526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názvu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92" name="Text úrovně 1…"/>
          <p:cNvSpPr txBox="1">
            <a:spLocks noGrp="1"/>
          </p:cNvSpPr>
          <p:nvPr>
            <p:ph type="body" idx="1"/>
          </p:nvPr>
        </p:nvSpPr>
        <p:spPr>
          <a:xfrm>
            <a:off x="1169987" y="1946275"/>
            <a:ext cx="7772401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názvu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0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28154" y="1946275"/>
            <a:ext cx="3814234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názvu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názvu</a:t>
            </a:r>
          </a:p>
        </p:txBody>
      </p:sp>
      <p:sp>
        <p:nvSpPr>
          <p:cNvPr id="11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4234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FF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eskupit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2" name="Obdélník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 flip="none" rotWithShape="1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2" name="Seskupit"/>
            <p:cNvGrpSpPr/>
            <p:nvPr/>
          </p:nvGrpSpPr>
          <p:grpSpPr>
            <a:xfrm>
              <a:off x="76200" y="161925"/>
              <a:ext cx="152400" cy="6553200"/>
              <a:chOff x="0" y="0"/>
              <a:chExt cx="152400" cy="6553200"/>
            </a:xfrm>
          </p:grpSpPr>
          <p:sp>
            <p:nvSpPr>
              <p:cNvPr id="3" name="Čtverec"/>
              <p:cNvSpPr/>
              <p:nvPr/>
            </p:nvSpPr>
            <p:spPr>
              <a:xfrm>
                <a:off x="0" y="15922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Čtverec"/>
              <p:cNvSpPr/>
              <p:nvPr/>
            </p:nvSpPr>
            <p:spPr>
              <a:xfrm>
                <a:off x="0" y="18224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Čtverec"/>
              <p:cNvSpPr/>
              <p:nvPr/>
            </p:nvSpPr>
            <p:spPr>
              <a:xfrm>
                <a:off x="0" y="20494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Čtverec"/>
              <p:cNvSpPr/>
              <p:nvPr/>
            </p:nvSpPr>
            <p:spPr>
              <a:xfrm>
                <a:off x="0" y="22796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Čtverec"/>
              <p:cNvSpPr/>
              <p:nvPr/>
            </p:nvSpPr>
            <p:spPr>
              <a:xfrm>
                <a:off x="0" y="250983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Čtverec"/>
              <p:cNvSpPr/>
              <p:nvPr/>
            </p:nvSpPr>
            <p:spPr>
              <a:xfrm>
                <a:off x="0" y="27368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Čtverec"/>
              <p:cNvSpPr/>
              <p:nvPr/>
            </p:nvSpPr>
            <p:spPr>
              <a:xfrm>
                <a:off x="0" y="29670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Čtverec"/>
              <p:cNvSpPr/>
              <p:nvPr/>
            </p:nvSpPr>
            <p:spPr>
              <a:xfrm>
                <a:off x="0" y="31956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Čtverec"/>
              <p:cNvSpPr/>
              <p:nvPr/>
            </p:nvSpPr>
            <p:spPr>
              <a:xfrm>
                <a:off x="0" y="34242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Čtverec"/>
              <p:cNvSpPr/>
              <p:nvPr/>
            </p:nvSpPr>
            <p:spPr>
              <a:xfrm>
                <a:off x="0" y="36528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Čtverec"/>
              <p:cNvSpPr/>
              <p:nvPr/>
            </p:nvSpPr>
            <p:spPr>
              <a:xfrm>
                <a:off x="0" y="388302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Čtverec"/>
              <p:cNvSpPr/>
              <p:nvPr/>
            </p:nvSpPr>
            <p:spPr>
              <a:xfrm>
                <a:off x="0" y="4111625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Čtverec"/>
              <p:cNvSpPr/>
              <p:nvPr/>
            </p:nvSpPr>
            <p:spPr>
              <a:xfrm>
                <a:off x="0" y="43402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Čtverec"/>
              <p:cNvSpPr/>
              <p:nvPr/>
            </p:nvSpPr>
            <p:spPr>
              <a:xfrm>
                <a:off x="0" y="4568825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Čtverec"/>
              <p:cNvSpPr/>
              <p:nvPr/>
            </p:nvSpPr>
            <p:spPr>
              <a:xfrm>
                <a:off x="0" y="47974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Čtverec"/>
              <p:cNvSpPr/>
              <p:nvPr/>
            </p:nvSpPr>
            <p:spPr>
              <a:xfrm>
                <a:off x="0" y="50276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Čtverec"/>
              <p:cNvSpPr/>
              <p:nvPr/>
            </p:nvSpPr>
            <p:spPr>
              <a:xfrm>
                <a:off x="0" y="52546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Čtverec"/>
              <p:cNvSpPr/>
              <p:nvPr/>
            </p:nvSpPr>
            <p:spPr>
              <a:xfrm>
                <a:off x="0" y="54848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Čtverec"/>
              <p:cNvSpPr/>
              <p:nvPr/>
            </p:nvSpPr>
            <p:spPr>
              <a:xfrm>
                <a:off x="0" y="571500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Čtverec"/>
              <p:cNvSpPr/>
              <p:nvPr/>
            </p:nvSpPr>
            <p:spPr>
              <a:xfrm>
                <a:off x="0" y="59420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Čtverec"/>
              <p:cNvSpPr/>
              <p:nvPr/>
            </p:nvSpPr>
            <p:spPr>
              <a:xfrm>
                <a:off x="0" y="61722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Čtverec"/>
              <p:cNvSpPr/>
              <p:nvPr/>
            </p:nvSpPr>
            <p:spPr>
              <a:xfrm>
                <a:off x="0" y="63992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Čtverec"/>
              <p:cNvSpPr/>
              <p:nvPr/>
            </p:nvSpPr>
            <p:spPr>
              <a:xfrm>
                <a:off x="0" y="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Čtverec"/>
              <p:cNvSpPr/>
              <p:nvPr/>
            </p:nvSpPr>
            <p:spPr>
              <a:xfrm>
                <a:off x="0" y="2286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Čtverec"/>
              <p:cNvSpPr/>
              <p:nvPr/>
            </p:nvSpPr>
            <p:spPr>
              <a:xfrm>
                <a:off x="0" y="45878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Čtverec"/>
              <p:cNvSpPr/>
              <p:nvPr/>
            </p:nvSpPr>
            <p:spPr>
              <a:xfrm>
                <a:off x="0" y="68738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Čtverec"/>
              <p:cNvSpPr/>
              <p:nvPr/>
            </p:nvSpPr>
            <p:spPr>
              <a:xfrm>
                <a:off x="0" y="91598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Čtverec"/>
              <p:cNvSpPr/>
              <p:nvPr/>
            </p:nvSpPr>
            <p:spPr>
              <a:xfrm>
                <a:off x="0" y="114458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Čtverec"/>
              <p:cNvSpPr/>
              <p:nvPr/>
            </p:nvSpPr>
            <p:spPr>
              <a:xfrm>
                <a:off x="0" y="137477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34" name="Text názvu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 anchor="ctr"/>
          <a:lstStyle/>
          <a:p>
            <a:r>
              <a:t>Text názvu</a:t>
            </a:r>
          </a:p>
        </p:txBody>
      </p:sp>
      <p:sp>
        <p:nvSpPr>
          <p:cNvPr id="35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632824" y="6333138"/>
            <a:ext cx="282577" cy="287724"/>
          </a:xfrm>
          <a:prstGeom prst="rect">
            <a:avLst/>
          </a:prstGeom>
          <a:ln w="12700">
            <a:miter lim="400000"/>
          </a:ln>
        </p:spPr>
        <p:txBody>
          <a:bodyPr wrap="none" lIns="46037" tIns="46037" rIns="46037" bIns="46037" anchor="ctr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75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1pPr>
      <a:lvl2pPr marL="965200" marR="0" indent="-508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60000"/>
        <a:buFontTx/>
        <a:buChar char="◆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2pPr>
      <a:lvl3pPr marL="1320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60000"/>
        <a:buFontTx/>
        <a:buChar char="⧫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3pPr>
      <a:lvl4pPr marL="1778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Klinika úrazové chirurgie FN Brno"/>
          <p:cNvSpPr txBox="1"/>
          <p:nvPr/>
        </p:nvSpPr>
        <p:spPr>
          <a:xfrm>
            <a:off x="1403350" y="836612"/>
            <a:ext cx="64008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600"/>
              </a:spcBef>
              <a:defRPr sz="28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Klinika úrazové chirurgie FN Brno</a:t>
            </a:r>
            <a:r>
              <a:rPr sz="2000">
                <a:solidFill>
                  <a:schemeClr val="accent2"/>
                </a:solidFill>
              </a:rPr>
              <a:t>                             </a:t>
            </a:r>
          </a:p>
        </p:txBody>
      </p:sp>
      <p:sp>
        <p:nvSpPr>
          <p:cNvPr id="121" name="Poranění krční, hrudní a bederní páteře"/>
          <p:cNvSpPr txBox="1"/>
          <p:nvPr/>
        </p:nvSpPr>
        <p:spPr>
          <a:xfrm>
            <a:off x="1866900" y="2590800"/>
            <a:ext cx="58293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Poranění krční, hrudní a bederní páteře</a:t>
            </a:r>
          </a:p>
        </p:txBody>
      </p:sp>
      <p:sp>
        <p:nvSpPr>
          <p:cNvPr id="122" name="MUDr.Andrej Bilik,PhD."/>
          <p:cNvSpPr txBox="1"/>
          <p:nvPr/>
        </p:nvSpPr>
        <p:spPr>
          <a:xfrm>
            <a:off x="2771775" y="4581525"/>
            <a:ext cx="3730625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 b="1">
                <a:solidFill>
                  <a:schemeClr val="accent2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>
              <a:spcBef>
                <a:spcPts val="1400"/>
              </a:spcBef>
              <a:defRPr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MUDr.Andrej Bilik,PhD.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lomeniny atlasu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Zlomeniny atlasu</a:t>
            </a:r>
          </a:p>
        </p:txBody>
      </p:sp>
      <p:sp>
        <p:nvSpPr>
          <p:cNvPr id="161" name="Klasifikace podle Gehweilera na 5 typů…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Klasifikace podle Gehweilera na 5 typů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Stabilní- konzervativně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Nestabilní- transartikulární stabilizace C1/2 Magerl</a:t>
            </a:r>
          </a:p>
        </p:txBody>
      </p:sp>
      <p:pic>
        <p:nvPicPr>
          <p:cNvPr id="162" name="Atlas02 x y.jpeg" descr="Atlas02 x 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"/>
            <a:ext cx="3810000" cy="299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Atlas01.jpeg" descr="Atlas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3886200" cy="264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ransartikulární stabilizace C1/2                     Magerl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749808">
              <a:defRPr sz="3607">
                <a:solidFill>
                  <a:srgbClr val="CCCCFF"/>
                </a:solidFill>
              </a:defRPr>
            </a:lvl1pPr>
          </a:lstStyle>
          <a:p>
            <a:r>
              <a:t>Transartikulární stabilizace C1/2                     Magerl</a:t>
            </a:r>
          </a:p>
        </p:txBody>
      </p:sp>
      <p:sp>
        <p:nvSpPr>
          <p:cNvPr id="166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67" name="Magerl1.jpeg" descr="Magerl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87" y="2533650"/>
            <a:ext cx="3810001" cy="294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Magerl2.jpeg" descr="Magerl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19387"/>
            <a:ext cx="4114800" cy="314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tlantoaxiální dislokace AAD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Atlantoaxiální dislokace AAD</a:t>
            </a:r>
          </a:p>
        </p:txBody>
      </p:sp>
      <p:sp>
        <p:nvSpPr>
          <p:cNvPr id="171" name="Translační a rotační ty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Translační a rotační typ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Translační - terapie C1/2 Magerl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Poranění rotační dělíme podle Fieldinga a Hawkinse na 4 typy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I typ konzervativní postup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II typ terapie C1/2 Magerl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AD  rotační typ klasifika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AAD  rotační typ klasifikace</a:t>
            </a:r>
          </a:p>
        </p:txBody>
      </p:sp>
      <p:sp>
        <p:nvSpPr>
          <p:cNvPr id="174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75" name="atlas2.jpeg" descr="atlas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791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lomeniny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Zlomeniny čepovce</a:t>
            </a:r>
          </a:p>
        </p:txBody>
      </p:sp>
      <p:sp>
        <p:nvSpPr>
          <p:cNvPr id="178" name="Zlomenina těla čepov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Char char="■"/>
            </a:pPr>
            <a:endParaRPr/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Zlomenina těla čepovce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Zlomenina zubu čepovce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Traumatická spondylolistéza čepovce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Zlomeniny těla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Zlomeniny těla čepovce</a:t>
            </a:r>
          </a:p>
        </p:txBody>
      </p:sp>
      <p:sp>
        <p:nvSpPr>
          <p:cNvPr id="181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82" name="axis0.jpeg" descr="axis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7" y="2384425"/>
            <a:ext cx="3810001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xis1.jpeg" descr="axi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3657600" cy="3482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lomeniny zubu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Zlomeniny zubu čepovce</a:t>
            </a:r>
          </a:p>
        </p:txBody>
      </p:sp>
      <p:sp>
        <p:nvSpPr>
          <p:cNvPr id="186" name="Podle AO  na 3 typ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CCCCFF"/>
                </a:solidFill>
              </a:defRPr>
            </a:lvl1pPr>
          </a:lstStyle>
          <a:p>
            <a:r>
              <a:t>Podle AO  na 3 typy</a:t>
            </a:r>
          </a:p>
        </p:txBody>
      </p:sp>
      <p:pic>
        <p:nvPicPr>
          <p:cNvPr id="187" name="dens9.jpeg" descr="dens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52800"/>
            <a:ext cx="7799388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Zlomenina zubu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Zlomenina zubu čepovce</a:t>
            </a:r>
          </a:p>
        </p:txBody>
      </p:sp>
      <p:sp>
        <p:nvSpPr>
          <p:cNvPr id="190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>
                <a:solidFill>
                  <a:srgbClr val="CCCCFF"/>
                </a:solidFill>
              </a:defRPr>
            </a:pPr>
            <a:endParaRPr/>
          </a:p>
        </p:txBody>
      </p:sp>
      <p:pic>
        <p:nvPicPr>
          <p:cNvPr id="191" name="dens2.jpeg" descr="dens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946275"/>
            <a:ext cx="287178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hd25.jpeg" descr="phd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92300"/>
            <a:ext cx="3276600" cy="427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vojím kliknutím aktivujete úpravy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endParaRPr/>
          </a:p>
        </p:txBody>
      </p:sp>
      <p:sp>
        <p:nvSpPr>
          <p:cNvPr id="195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96" name="dens5.jpeg" descr="dens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1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raumatická spondylolistéza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832104">
              <a:defRPr sz="4004">
                <a:solidFill>
                  <a:srgbClr val="CCCCFF"/>
                </a:solidFill>
              </a:defRPr>
            </a:lvl1pPr>
          </a:lstStyle>
          <a:p>
            <a:r>
              <a:t>Traumatická spondylolistéza čepovce</a:t>
            </a:r>
          </a:p>
        </p:txBody>
      </p:sp>
      <p:sp>
        <p:nvSpPr>
          <p:cNvPr id="199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00" name="Obrázek1.jpeg" descr="Obrázek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2895600" cy="264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Obrázek3.jpeg" descr="Obrázek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371600"/>
            <a:ext cx="2979738" cy="300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Obrázek2.jpeg" descr="Obrázek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810000"/>
            <a:ext cx="2646363" cy="2786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gnostika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Diagnostika</a:t>
            </a:r>
          </a:p>
        </p:txBody>
      </p:sp>
      <p:sp>
        <p:nvSpPr>
          <p:cNvPr id="125" name="Klinické /neurologické vyšetření/…"/>
          <p:cNvSpPr txBox="1">
            <a:spLocks noGrp="1"/>
          </p:cNvSpPr>
          <p:nvPr>
            <p:ph type="body" idx="1"/>
          </p:nvPr>
        </p:nvSpPr>
        <p:spPr>
          <a:xfrm>
            <a:off x="1157287" y="1295400"/>
            <a:ext cx="7772401" cy="476567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Klinické /neurologické vyšetření/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RTG vyšetření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CT poraněného segmentu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CT C/C a C/T přechodu při podezření na poranění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Spirální CT C0-T2 u definované skupiny pacientů /bezvědomí,intoxikace,polytrauma/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MRI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raumatická spondylolistéza             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749808">
              <a:defRPr sz="3607">
                <a:solidFill>
                  <a:srgbClr val="CCCCFF"/>
                </a:solidFill>
              </a:defRPr>
            </a:lvl1pPr>
          </a:lstStyle>
          <a:p>
            <a:r>
              <a:t>Traumatická spondylolistéza              čepovce</a:t>
            </a:r>
          </a:p>
        </p:txBody>
      </p:sp>
      <p:sp>
        <p:nvSpPr>
          <p:cNvPr id="205" name="Klasifikace na 3 typy…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Klasifikace na 3 typy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I typ konzervativně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II typ  podle nestability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III operační terapie dlahová osteosyntéza</a:t>
            </a:r>
          </a:p>
        </p:txBody>
      </p:sp>
      <p:pic>
        <p:nvPicPr>
          <p:cNvPr id="206" name="Obrázek8.jpeg" descr="Obrázek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87" y="2190750"/>
            <a:ext cx="3810001" cy="362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raumatická spondylolistéza posouzení nestability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877823">
              <a:defRPr sz="4224">
                <a:solidFill>
                  <a:srgbClr val="CCCCFF"/>
                </a:solidFill>
              </a:defRPr>
            </a:pPr>
            <a:r>
              <a:t>Traumatická spondylolistéza</a:t>
            </a:r>
            <a:br/>
            <a:r>
              <a:rPr sz="3072"/>
              <a:t>posouzení nestability</a:t>
            </a:r>
          </a:p>
        </p:txBody>
      </p:sp>
      <p:sp>
        <p:nvSpPr>
          <p:cNvPr id="209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10" name="Obrázek-10.jpeg" descr="Obrázek-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3687763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Obrázek-11.jpeg" descr="Obrázek-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25" y="1946275"/>
            <a:ext cx="351313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raumatická spondylolistéza čepov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832104">
              <a:defRPr sz="4004">
                <a:solidFill>
                  <a:srgbClr val="CCCCFF"/>
                </a:solidFill>
              </a:defRPr>
            </a:lvl1pPr>
          </a:lstStyle>
          <a:p>
            <a:r>
              <a:t>Traumatická spondylolistéza čepovce</a:t>
            </a:r>
          </a:p>
        </p:txBody>
      </p:sp>
      <p:sp>
        <p:nvSpPr>
          <p:cNvPr id="214" name="Dlahová osteosyntéza C2/3 s autologním štěpem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>
                <a:solidFill>
                  <a:srgbClr val="CCCCFF"/>
                </a:solidFill>
              </a:defRPr>
            </a:pPr>
            <a:endParaRPr/>
          </a:p>
          <a:p>
            <a:pPr>
              <a:spcBef>
                <a:spcPts val="600"/>
              </a:spcBef>
              <a:buChar char="■"/>
              <a:defRPr sz="2800">
                <a:solidFill>
                  <a:srgbClr val="CCCCFF"/>
                </a:solidFill>
              </a:defRPr>
            </a:pPr>
            <a:endParaRPr/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CCCCFF"/>
                </a:solidFill>
              </a:defRPr>
            </a:pPr>
            <a:r>
              <a:t>Dlahová osteosyntéza C2/3 s autologním štěpem</a:t>
            </a:r>
          </a:p>
        </p:txBody>
      </p:sp>
      <p:pic>
        <p:nvPicPr>
          <p:cNvPr id="215" name="Obrázek9.jpeg" descr="Obrázek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946275"/>
            <a:ext cx="2911475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olní krční páteř C3- C7/T1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Dolní krční páteř C3- C7/T1</a:t>
            </a:r>
          </a:p>
        </p:txBody>
      </p:sp>
      <p:sp>
        <p:nvSpPr>
          <p:cNvPr id="218" name="Klasifikace podle  Aebi, Nazari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Klasifikace podle  Aebi, Nazarian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Klasifikace podle AO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rapi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Terapie</a:t>
            </a:r>
          </a:p>
        </p:txBody>
      </p:sp>
      <p:sp>
        <p:nvSpPr>
          <p:cNvPr id="221" name="Indikace k operačnímu výkonu -  nestabilní poranění krční páteře, symptomatický útlak nervových struktu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Indikace k operačnímu výkonu -  nestabilní poranění krční páteře, symptomatický útlak nervových struktur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Dekomprese nervových struktur, obnovení korektního postavení a stability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Dominantní přední přístup a dlahová osteosyntéza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Indikace - přední výkon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Indikace - přední výkon</a:t>
            </a:r>
          </a:p>
        </p:txBody>
      </p:sp>
      <p:sp>
        <p:nvSpPr>
          <p:cNvPr id="224" name="Klinicky významný útlak nervových struktur zepřed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solidFill>
                  <a:srgbClr val="CCCCFF"/>
                </a:solidFill>
              </a:defRPr>
            </a:pPr>
            <a:endParaRPr/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Klinicky významný útlak nervových struktur zepředu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Nestabilní zlomeniny dolní krční páteře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Po zavřené repozici luxace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řední přístup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Přední přístup</a:t>
            </a:r>
          </a:p>
        </p:txBody>
      </p:sp>
      <p:sp>
        <p:nvSpPr>
          <p:cNvPr id="227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28" name="Rotation of phd4.jpeg" descr="Rotation of phd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34036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hd49.jpeg" descr="phd4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57400"/>
            <a:ext cx="4305300" cy="44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řední přístup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Přední přístup</a:t>
            </a:r>
          </a:p>
        </p:txBody>
      </p:sp>
      <p:sp>
        <p:nvSpPr>
          <p:cNvPr id="232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33" name="phd47.jpeg" descr="phd4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3810000" cy="3506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hd12.jpeg" descr="phd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396240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řední přístup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Přední přístup</a:t>
            </a:r>
          </a:p>
        </p:txBody>
      </p:sp>
      <p:sp>
        <p:nvSpPr>
          <p:cNvPr id="237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38" name="foto1.jpeg" descr="fot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3503613" cy="405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foto9.jpeg" descr="foto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946275"/>
            <a:ext cx="3644901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řední přístup - výhody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7772400" cy="106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Přední přístup - výhody</a:t>
            </a:r>
          </a:p>
        </p:txBody>
      </p:sp>
      <p:sp>
        <p:nvSpPr>
          <p:cNvPr id="242" name="Přístup k míše, která potřebuje dekompresi je lepší z předního výkonu…"/>
          <p:cNvSpPr txBox="1">
            <a:spLocks noGrp="1"/>
          </p:cNvSpPr>
          <p:nvPr>
            <p:ph type="body" idx="1"/>
          </p:nvPr>
        </p:nvSpPr>
        <p:spPr>
          <a:xfrm>
            <a:off x="1169987" y="1295400"/>
            <a:ext cx="7772401" cy="5105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Přístup k míše, která potřebuje dekompresi je lepší z předního výkonu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Poloha na zádech zejména u polytraumatizovaného pacienta je výhodnejší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Repozice a postavení krční páteře se lépe kontroluje v supinační poloze pacienta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Šetření svalů a menší krevní ztráty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Vysoké procento kostního hojení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rapi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749808">
              <a:defRPr sz="3607">
                <a:solidFill>
                  <a:srgbClr val="CCCCFF"/>
                </a:solidFill>
              </a:defRPr>
            </a:pPr>
            <a:r>
              <a:t>Terapie</a:t>
            </a:r>
            <a:br/>
            <a:endParaRPr/>
          </a:p>
        </p:txBody>
      </p:sp>
      <p:sp>
        <p:nvSpPr>
          <p:cNvPr id="128" name="Klasifikace poraněn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Klasifikace poranění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endParaRPr/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Konzervativní postup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Operační postup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řední přístup - nevýhody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Přední přístup - nevýhody</a:t>
            </a:r>
          </a:p>
        </p:txBody>
      </p:sp>
      <p:sp>
        <p:nvSpPr>
          <p:cNvPr id="245" name="Možné komplikace spojené s předním přístupe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Možné komplikace spojené s předním přístupem  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                   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Zadní přístup - výhody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Zadní přístup - výhody</a:t>
            </a:r>
          </a:p>
        </p:txBody>
      </p:sp>
      <p:sp>
        <p:nvSpPr>
          <p:cNvPr id="248" name="Jednoduchý a bezpečný přístup k páteř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Jednoduchý a bezpečný přístup k páteři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Vysoká biomechanická stabilita implantátů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Zadní přístup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Zadní přístup</a:t>
            </a:r>
          </a:p>
        </p:txBody>
      </p:sp>
      <p:sp>
        <p:nvSpPr>
          <p:cNvPr id="251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52" name="phd48.jpeg" descr="phd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3810000" cy="317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Rotation of phd64,.jpeg" descr="Rotation of phd64,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865563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Zadní přístup -  nevýhody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Zadní přístup -  nevýhody</a:t>
            </a:r>
          </a:p>
        </p:txBody>
      </p:sp>
      <p:sp>
        <p:nvSpPr>
          <p:cNvPr id="256" name="Traumatizace svalů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Traumatizace svalů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Horší hojení ran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Větší krevní ztráty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Horší funkční výsledky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Větší bolesti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dikace - zadní výkon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Indikace - zadní výkon</a:t>
            </a:r>
          </a:p>
        </p:txBody>
      </p:sp>
      <p:sp>
        <p:nvSpPr>
          <p:cNvPr id="259" name="Při neúspěšné zavřené repozici luxa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neúspěšné zavřené repozici luxace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útlaku nervových struktur zezadu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vysoce nestabilních zlomeninách C/T přechodu, M. Bechtěrev, vícečetné zlomeniny ve smyslu kombinovaného výkonu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oranění Th/L páteř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Poranění Th/L páteře</a:t>
            </a:r>
          </a:p>
        </p:txBody>
      </p:sp>
      <p:sp>
        <p:nvSpPr>
          <p:cNvPr id="262" name="Vyšetření pacien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endParaRPr/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Vyšetření</a:t>
            </a:r>
            <a:r>
              <a:rPr>
                <a:solidFill>
                  <a:srgbClr val="FFFFFF"/>
                </a:solidFill>
              </a:rPr>
              <a:t> </a:t>
            </a:r>
            <a:r>
              <a:t>pacienta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RTG, CT případně  MRI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Klasifikace poranění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Terapie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íle  terapi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CCCCFF"/>
                </a:solidFill>
              </a:defRPr>
            </a:lvl1pPr>
          </a:lstStyle>
          <a:p>
            <a:r>
              <a:t>Cíle  terapie</a:t>
            </a:r>
          </a:p>
        </p:txBody>
      </p:sp>
      <p:sp>
        <p:nvSpPr>
          <p:cNvPr id="265" name="Obnova biomechanické st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Obnova biomechanické stability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Protekce nervových struktur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Obnova funkce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build="p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Klasifika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CCCCFF"/>
                </a:solidFill>
              </a:defRPr>
            </a:lvl1pPr>
          </a:lstStyle>
          <a:p>
            <a:r>
              <a:t>Klasifikace</a:t>
            </a:r>
          </a:p>
        </p:txBody>
      </p:sp>
      <p:sp>
        <p:nvSpPr>
          <p:cNvPr id="268" name="Magerl a kol. r.94…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7772400" cy="3733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buSzTx/>
              <a:buFont typeface="Wingdings"/>
              <a:buNone/>
              <a:defRPr sz="4400" b="1">
                <a:solidFill>
                  <a:srgbClr val="CCCCFF"/>
                </a:solidFill>
              </a:defRPr>
            </a:pPr>
            <a:r>
              <a:t>Magerl a kol. r.94</a:t>
            </a:r>
            <a:r>
              <a:rPr sz="3200"/>
              <a:t> 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    </a:t>
            </a:r>
          </a:p>
          <a:p>
            <a:pPr>
              <a:buSzTx/>
              <a:buFont typeface="Wingdings"/>
              <a:buNone/>
              <a:defRPr b="1">
                <a:solidFill>
                  <a:srgbClr val="FF66CC"/>
                </a:solidFill>
              </a:defRPr>
            </a:pPr>
            <a:r>
              <a:t>     </a:t>
            </a:r>
            <a:r>
              <a:rPr>
                <a:solidFill>
                  <a:srgbClr val="CCCCFF"/>
                </a:solidFill>
              </a:rPr>
              <a:t>typ  A -poranění předního sloupce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typ  B -poranění zadního sloupce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typ  C -rotační instabilita + A ,B</a:t>
            </a:r>
            <a:r>
              <a:rPr b="0"/>
              <a:t>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 advAuto="0"/>
      <p:bldP spid="268" grpId="0" build="p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klasifikace.jpeg" descr="klasifikac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9248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Klasifikace dle  Magerla r.  1994"/>
          <p:cNvSpPr txBox="1"/>
          <p:nvPr/>
        </p:nvSpPr>
        <p:spPr>
          <a:xfrm>
            <a:off x="1143000" y="5715000"/>
            <a:ext cx="7467600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400"/>
              </a:spcBef>
              <a:defRPr sz="3600" b="1">
                <a:solidFill>
                  <a:srgbClr val="CC99FF"/>
                </a:solidFill>
              </a:defRPr>
            </a:pPr>
            <a:r>
              <a:t>Klasifikace dle </a:t>
            </a:r>
            <a:r>
              <a:rPr sz="4000"/>
              <a:t> Magerla</a:t>
            </a:r>
            <a:r>
              <a:t> r.  1994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 advAuto="0"/>
      <p:bldP spid="271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vojím kliknutím aktivujete úpravy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1371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Typ  A 1…"/>
          <p:cNvSpPr txBox="1">
            <a:spLocks noGrp="1"/>
          </p:cNvSpPr>
          <p:nvPr>
            <p:ph type="body" sz="quarter" idx="1"/>
          </p:nvPr>
        </p:nvSpPr>
        <p:spPr>
          <a:xfrm>
            <a:off x="533400" y="0"/>
            <a:ext cx="1371600" cy="5867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Typ  A 1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Typ  A 2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Typ A 3</a:t>
            </a:r>
          </a:p>
        </p:txBody>
      </p:sp>
      <p:pic>
        <p:nvPicPr>
          <p:cNvPr id="275" name="F3.jpeg" descr="F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59436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oranění krční páteř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Poranění krční páteře</a:t>
            </a:r>
          </a:p>
        </p:txBody>
      </p:sp>
      <p:sp>
        <p:nvSpPr>
          <p:cNvPr id="131" name="Horní krční páteř C0 - C2/3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Horní krční páteř C0 - C2/3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endParaRPr/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Dolní krční páteř C3 - C7/T1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360stpn-2.jpeg" descr="360stpn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2" y="2514600"/>
            <a:ext cx="1743076" cy="359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360stpn-1.jpeg" descr="360stpn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2560638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Kaneda-1.jpeg" descr="Kaneda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143000"/>
            <a:ext cx="1593850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macs-tech1.jpeg" descr="macs-tech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143000"/>
            <a:ext cx="1752600" cy="1681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Logo-new.jpeg" descr="Logo-new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6148387"/>
            <a:ext cx="792163" cy="274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dvAuto="0"/>
      <p:bldP spid="279" grpId="0" animBg="1" advAuto="0"/>
      <p:bldP spid="280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yp A 3 přední přístup"/>
          <p:cNvSpPr txBox="1">
            <a:spLocks noGrp="1"/>
          </p:cNvSpPr>
          <p:nvPr>
            <p:ph type="title"/>
          </p:nvPr>
        </p:nvSpPr>
        <p:spPr>
          <a:xfrm>
            <a:off x="5562600" y="1219200"/>
            <a:ext cx="2514600" cy="2895600"/>
          </a:xfrm>
          <a:prstGeom prst="rect">
            <a:avLst/>
          </a:prstGeom>
        </p:spPr>
        <p:txBody>
          <a:bodyPr/>
          <a:lstStyle/>
          <a:p>
            <a:pPr defTabSz="685800">
              <a:defRPr sz="3300">
                <a:solidFill>
                  <a:srgbClr val="99FF66"/>
                </a:solidFill>
              </a:defRPr>
            </a:pPr>
            <a:r>
              <a:t>Typ A 3</a:t>
            </a:r>
            <a:br/>
            <a:r>
              <a:t>přední</a:t>
            </a:r>
            <a:br/>
            <a:r>
              <a:t>přístup</a:t>
            </a:r>
            <a:br/>
            <a:br/>
            <a:br/>
            <a:r>
              <a:rPr>
                <a:solidFill>
                  <a:srgbClr val="00FFFF"/>
                </a:solidFill>
              </a:rPr>
              <a:t> </a:t>
            </a:r>
          </a:p>
        </p:txBody>
      </p:sp>
      <p:pic>
        <p:nvPicPr>
          <p:cNvPr id="284" name="F4.jpeg" descr="F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F13.jpeg" descr="F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38600" y="228600"/>
            <a:ext cx="5105400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yp  B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1295400" cy="198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r>
              <a:t>Typ  B</a:t>
            </a:r>
          </a:p>
        </p:txBody>
      </p:sp>
      <p:sp>
        <p:nvSpPr>
          <p:cNvPr id="288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89" name="F5.jpeg" descr="F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74676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 advAuto="0"/>
      <p:bldP spid="288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yp C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2133600" cy="889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r>
              <a:t>Typ C</a:t>
            </a:r>
          </a:p>
        </p:txBody>
      </p:sp>
      <p:sp>
        <p:nvSpPr>
          <p:cNvPr id="292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293" name="F8.jpeg" descr="F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419600" cy="403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7.jpeg" descr="F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43434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Zadní přístup"/>
          <p:cNvSpPr txBox="1">
            <a:spLocks noGrp="1"/>
          </p:cNvSpPr>
          <p:nvPr>
            <p:ph type="title"/>
          </p:nvPr>
        </p:nvSpPr>
        <p:spPr>
          <a:xfrm>
            <a:off x="4724400" y="304799"/>
            <a:ext cx="38100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r>
              <a:t>Zadní přístup</a:t>
            </a:r>
          </a:p>
        </p:txBody>
      </p:sp>
      <p:sp>
        <p:nvSpPr>
          <p:cNvPr id="297" name="Transpedikulární stabilizace…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3962400" cy="65532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Transpedikulární stabilizace</a:t>
            </a:r>
            <a:r>
              <a:rPr sz="2800" b="0"/>
              <a:t> </a:t>
            </a:r>
            <a:endParaRPr sz="2800"/>
          </a:p>
          <a:p>
            <a:pPr>
              <a:buChar char="■"/>
              <a:defRPr sz="2800">
                <a:solidFill>
                  <a:srgbClr val="CCCCFF"/>
                </a:solidFill>
              </a:defRPr>
            </a:pPr>
            <a:endParaRPr sz="2800"/>
          </a:p>
          <a:p>
            <a:pPr>
              <a:buChar char="■"/>
              <a:defRPr sz="2800">
                <a:solidFill>
                  <a:srgbClr val="FF66CC"/>
                </a:solidFill>
              </a:defRPr>
            </a:pPr>
            <a:endParaRPr sz="2800"/>
          </a:p>
          <a:p>
            <a:pPr>
              <a:buChar char="■"/>
              <a:defRPr sz="2800">
                <a:solidFill>
                  <a:srgbClr val="FF66CC"/>
                </a:solidFill>
              </a:defRPr>
            </a:pPr>
            <a:endParaRPr sz="2800"/>
          </a:p>
          <a:p>
            <a:pPr>
              <a:spcBef>
                <a:spcPts val="600"/>
              </a:spcBef>
              <a:buSzTx/>
              <a:buFont typeface="Wingdings"/>
              <a:buNone/>
              <a:defRPr sz="2800" b="1">
                <a:solidFill>
                  <a:srgbClr val="CCCCFF"/>
                </a:solidFill>
              </a:defRPr>
            </a:pPr>
            <a:r>
              <a:t>Spongioplastika</a:t>
            </a:r>
            <a:r>
              <a:rPr b="0"/>
              <a:t>   </a:t>
            </a:r>
          </a:p>
          <a:p>
            <a:pPr marL="742950" lvl="1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intersomatická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742950" lvl="1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intrasomatická                                                                                </a:t>
            </a:r>
          </a:p>
          <a:p>
            <a:pPr marL="742950" lvl="1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H štěp                                       	</a:t>
            </a:r>
          </a:p>
          <a:p>
            <a:pPr marL="742950" lvl="1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posterolaterální</a:t>
            </a:r>
            <a:r>
              <a:rPr>
                <a:solidFill>
                  <a:srgbClr val="FFFFFF"/>
                </a:solidFill>
              </a:rPr>
              <a:t>                                       </a:t>
            </a:r>
          </a:p>
        </p:txBody>
      </p:sp>
      <p:pic>
        <p:nvPicPr>
          <p:cNvPr id="298" name="F20.jpeg" descr="F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133600"/>
            <a:ext cx="4495800" cy="359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 advAuto="0"/>
      <p:bldP spid="297" grpId="0" build="p" animBg="1" advAuto="0"/>
      <p:bldP spid="298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řední přístup"/>
          <p:cNvSpPr txBox="1">
            <a:spLocks noGrp="1"/>
          </p:cNvSpPr>
          <p:nvPr>
            <p:ph type="title"/>
          </p:nvPr>
        </p:nvSpPr>
        <p:spPr>
          <a:xfrm>
            <a:off x="2971800" y="609600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r>
              <a:t>Přední přístup</a:t>
            </a:r>
          </a:p>
        </p:txBody>
      </p:sp>
      <p:sp>
        <p:nvSpPr>
          <p:cNvPr id="301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302" name="F19.jpeg" descr="F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4958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F18.jpeg" descr="F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4572000" cy="347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Kombinovaný přístup indikace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749808">
              <a:defRPr sz="3607" b="1">
                <a:solidFill>
                  <a:srgbClr val="CCCCFF"/>
                </a:solidFill>
              </a:defRPr>
            </a:pPr>
            <a:r>
              <a:t>Kombinovaný přístup</a:t>
            </a:r>
            <a:br/>
            <a:r>
              <a:t>indikace</a:t>
            </a:r>
          </a:p>
        </p:txBody>
      </p:sp>
      <p:sp>
        <p:nvSpPr>
          <p:cNvPr id="306" name="Důvod  -  kostní…"/>
          <p:cNvSpPr txBox="1">
            <a:spLocks noGrp="1"/>
          </p:cNvSpPr>
          <p:nvPr>
            <p:ph type="body" sz="half" idx="1"/>
          </p:nvPr>
        </p:nvSpPr>
        <p:spPr>
          <a:xfrm>
            <a:off x="762000" y="2438400"/>
            <a:ext cx="4038600" cy="3733800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endParaRPr/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Důvod  -  kostní 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        -  neurologie  </a:t>
            </a:r>
          </a:p>
        </p:txBody>
      </p:sp>
      <p:pic>
        <p:nvPicPr>
          <p:cNvPr id="307" name="F22.jpeg" descr="F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824288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 advAuto="0"/>
      <p:bldP spid="306" grpId="0" build="p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VATS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635000"/>
          </a:xfrm>
          <a:prstGeom prst="rect">
            <a:avLst/>
          </a:prstGeom>
        </p:spPr>
        <p:txBody>
          <a:bodyPr/>
          <a:lstStyle>
            <a:lvl1pPr defTabSz="740663">
              <a:defRPr sz="3888" b="1">
                <a:solidFill>
                  <a:srgbClr val="CCCCFF"/>
                </a:solidFill>
              </a:defRPr>
            </a:lvl1pPr>
          </a:lstStyle>
          <a:p>
            <a:r>
              <a:t>VATS</a:t>
            </a:r>
          </a:p>
        </p:txBody>
      </p:sp>
      <p:sp>
        <p:nvSpPr>
          <p:cNvPr id="310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311" name="F21.jpeg" descr="F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71600"/>
            <a:ext cx="3657600" cy="548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F16.jpeg" descr="F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453063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 advAuto="0"/>
      <p:bldP spid="312" grpId="0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Endoskopie Video Assisted Thoracic Surgery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6705600" cy="12954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CCCFF"/>
                </a:solidFill>
              </a:defRPr>
            </a:pPr>
            <a:r>
              <a:t>Endoskopie</a:t>
            </a:r>
            <a:br/>
            <a:r>
              <a:rPr sz="3200" b="0"/>
              <a:t>Video Assisted Thoracic Surgery</a:t>
            </a:r>
          </a:p>
        </p:txBody>
      </p:sp>
      <p:sp>
        <p:nvSpPr>
          <p:cNvPr id="315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316" name="F14.jpeg" descr="F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1946275"/>
            <a:ext cx="268763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F15.jpeg" descr="F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12" y="1295400"/>
            <a:ext cx="4548188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 advAuto="0"/>
      <p:bldP spid="317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Výhody  VATS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458200" cy="31242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CCCFF"/>
                </a:solidFill>
              </a:defRPr>
            </a:pPr>
            <a:r>
              <a:t>Výhody  VATS  </a:t>
            </a:r>
            <a:br/>
            <a:endParaRPr/>
          </a:p>
        </p:txBody>
      </p:sp>
      <p:sp>
        <p:nvSpPr>
          <p:cNvPr id="320" name="Menší pooper.bolesti…"/>
          <p:cNvSpPr txBox="1">
            <a:spLocks noGrp="1"/>
          </p:cNvSpPr>
          <p:nvPr>
            <p:ph type="body" sz="half" idx="1"/>
          </p:nvPr>
        </p:nvSpPr>
        <p:spPr>
          <a:xfrm>
            <a:off x="5334000" y="2362200"/>
            <a:ext cx="3810000" cy="3733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>
                <a:solidFill>
                  <a:srgbClr val="FF9933"/>
                </a:solidFill>
              </a:defRPr>
            </a:pPr>
            <a:endParaRPr/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Menší pooper.bolesti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Kratší doba na ARO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Rehabilitace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Kosmetický efekt</a:t>
            </a:r>
          </a:p>
        </p:txBody>
      </p:sp>
      <p:pic>
        <p:nvPicPr>
          <p:cNvPr id="321" name="F12.jpeg" descr="F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411480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 advAuto="0"/>
      <p:bldP spid="320" grpId="0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lomenina kondylu okciputu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Zlomenina kondylu okciputu</a:t>
            </a:r>
          </a:p>
        </p:txBody>
      </p:sp>
      <p:sp>
        <p:nvSpPr>
          <p:cNvPr id="134" name="Klasifikace Anderson a Montesano na 3 typ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Klasifikace Anderson a Montesano na 3 typy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Raritní poranění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Terapie konzervativní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nestabilním avulzním poranění - okcipitocervikální stabilizace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Zlomeniny kondylu okciputu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Zlomeniny kondylu okciputu</a:t>
            </a:r>
          </a:p>
        </p:txBody>
      </p:sp>
      <p:sp>
        <p:nvSpPr>
          <p:cNvPr id="137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38" name="OCF 01b.jpeg" descr="OCF 01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326548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OCF 00b.jpeg" descr="OCF 00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52600"/>
            <a:ext cx="4024313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vulzní typ"/>
          <p:cNvSpPr txBox="1"/>
          <p:nvPr/>
        </p:nvSpPr>
        <p:spPr>
          <a:xfrm>
            <a:off x="5394325" y="5943600"/>
            <a:ext cx="2454276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Avulzní typ</a:t>
            </a:r>
          </a:p>
        </p:txBody>
      </p:sp>
      <p:sp>
        <p:nvSpPr>
          <p:cNvPr id="141" name="Kruhová lomná linie"/>
          <p:cNvSpPr txBox="1"/>
          <p:nvPr/>
        </p:nvSpPr>
        <p:spPr>
          <a:xfrm>
            <a:off x="990600" y="6038850"/>
            <a:ext cx="5665788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Kruhová lomná linie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Zlomeniny kondylu okciputu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Zlomeniny kondylu okciputu</a:t>
            </a:r>
          </a:p>
        </p:txBody>
      </p:sp>
      <p:sp>
        <p:nvSpPr>
          <p:cNvPr id="144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45" name="OCF 01a.jpeg" descr="OCF 01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81200"/>
            <a:ext cx="326548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OCF 00a.jpeg" descr="OCF 00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43434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Kompresní typ"/>
          <p:cNvSpPr txBox="1"/>
          <p:nvPr/>
        </p:nvSpPr>
        <p:spPr>
          <a:xfrm>
            <a:off x="838200" y="6191250"/>
            <a:ext cx="4348163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Kompresní typ</a:t>
            </a:r>
          </a:p>
        </p:txBody>
      </p:sp>
      <p:sp>
        <p:nvSpPr>
          <p:cNvPr id="148" name="Zlomenina baze"/>
          <p:cNvSpPr txBox="1"/>
          <p:nvPr/>
        </p:nvSpPr>
        <p:spPr>
          <a:xfrm>
            <a:off x="5486400" y="6115050"/>
            <a:ext cx="3767138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Zlomenina baze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tlantookcipitální dislokace AOD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Atlantookcipitální dislokace AOD</a:t>
            </a:r>
          </a:p>
        </p:txBody>
      </p:sp>
      <p:sp>
        <p:nvSpPr>
          <p:cNvPr id="151" name="Klasifikace podle Traynelise na 3 typy…"/>
          <p:cNvSpPr txBox="1">
            <a:spLocks noGrp="1"/>
          </p:cNvSpPr>
          <p:nvPr>
            <p:ph type="body" sz="quarter" idx="1"/>
          </p:nvPr>
        </p:nvSpPr>
        <p:spPr>
          <a:xfrm>
            <a:off x="1066800" y="1981200"/>
            <a:ext cx="3935413" cy="2251075"/>
          </a:xfrm>
          <a:prstGeom prst="rect">
            <a:avLst/>
          </a:prstGeom>
        </p:spPr>
        <p:txBody>
          <a:bodyPr/>
          <a:lstStyle/>
          <a:p>
            <a:pPr marL="233172" indent="-233172" defTabSz="621791">
              <a:spcBef>
                <a:spcPts val="500"/>
              </a:spcBef>
              <a:buChar char="■"/>
              <a:defRPr sz="2176">
                <a:effectLst>
                  <a:outerShdw blurRad="8636" dist="17272" dir="2700000" rotWithShape="0">
                    <a:srgbClr val="000000"/>
                  </a:outerShdw>
                </a:effectLst>
              </a:defRPr>
            </a:pPr>
            <a:endParaRPr/>
          </a:p>
          <a:p>
            <a:pPr marL="233172" indent="-233172" defTabSz="621791">
              <a:spcBef>
                <a:spcPts val="500"/>
              </a:spcBef>
              <a:buClr>
                <a:srgbClr val="CC99FF"/>
              </a:buClr>
              <a:buChar char="■"/>
              <a:defRPr sz="2176">
                <a:solidFill>
                  <a:srgbClr val="CCCCFF"/>
                </a:solidFill>
                <a:effectLst>
                  <a:outerShdw blurRad="8636" dist="17272" dir="2700000" rotWithShape="0">
                    <a:srgbClr val="000000"/>
                  </a:outerShdw>
                </a:effectLst>
              </a:defRPr>
            </a:pPr>
            <a:r>
              <a:t>Klasifikace podle Traynelise na 3 typy</a:t>
            </a:r>
          </a:p>
          <a:p>
            <a:pPr marL="233172" indent="-233172" defTabSz="621791">
              <a:spcBef>
                <a:spcPts val="500"/>
              </a:spcBef>
              <a:buClr>
                <a:srgbClr val="CC99FF"/>
              </a:buClr>
              <a:buChar char="■"/>
              <a:defRPr sz="2176">
                <a:solidFill>
                  <a:srgbClr val="CCCCFF"/>
                </a:solidFill>
                <a:effectLst>
                  <a:outerShdw blurRad="8636" dist="17272" dir="2700000" rotWithShape="0">
                    <a:srgbClr val="000000"/>
                  </a:outerShdw>
                </a:effectLst>
              </a:defRPr>
            </a:pPr>
            <a:r>
              <a:t>Raritní poranění</a:t>
            </a:r>
          </a:p>
          <a:p>
            <a:pPr marL="233172" indent="-233172" defTabSz="621791">
              <a:spcBef>
                <a:spcPts val="500"/>
              </a:spcBef>
              <a:buClr>
                <a:srgbClr val="CC99FF"/>
              </a:buClr>
              <a:buChar char="■"/>
              <a:defRPr sz="2176">
                <a:solidFill>
                  <a:srgbClr val="CCCCFF"/>
                </a:solidFill>
                <a:effectLst>
                  <a:outerShdw blurRad="8636" dist="17272" dir="2700000" rotWithShape="0">
                    <a:srgbClr val="000000"/>
                  </a:outerShdw>
                </a:effectLst>
              </a:defRPr>
            </a:pPr>
            <a:r>
              <a:t>Terapie - Okcipitocervikální stabilizace</a:t>
            </a:r>
          </a:p>
        </p:txBody>
      </p:sp>
      <p:pic>
        <p:nvPicPr>
          <p:cNvPr id="152" name="AOD C bočná po stabil.png" descr="AOD C bočná po stab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14600"/>
            <a:ext cx="3148013" cy="3562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OD     3 typy"/>
          <p:cNvSpPr txBox="1">
            <a:spLocks noGrp="1"/>
          </p:cNvSpPr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r>
              <a:t>AOD     3 typy</a:t>
            </a:r>
          </a:p>
        </p:txBody>
      </p:sp>
      <p:sp>
        <p:nvSpPr>
          <p:cNvPr id="155" name="Dvojím kliknutím aktivujete úpravy"/>
          <p:cNvSpPr txBox="1">
            <a:spLocks noGrp="1"/>
          </p:cNvSpPr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  <a:endParaRPr/>
          </a:p>
        </p:txBody>
      </p:sp>
      <p:pic>
        <p:nvPicPr>
          <p:cNvPr id="156" name="AOD I.jpeg" descr="AOD 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0"/>
            <a:ext cx="3352800" cy="266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OD II.jpeg" descr="AOD I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200"/>
            <a:ext cx="3048000" cy="284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AOD III.jpeg" descr="AOD II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63587"/>
            <a:ext cx="2974975" cy="267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">
  <a:themeElements>
    <a:clrScheme name="Azur">
      <a:dk1>
        <a:srgbClr val="FFFFCC"/>
      </a:dk1>
      <a:lt1>
        <a:srgbClr val="3333FF"/>
      </a:lt1>
      <a:dk2>
        <a:srgbClr val="A7A7A7"/>
      </a:dk2>
      <a:lt2>
        <a:srgbClr val="535353"/>
      </a:lt2>
      <a:accent1>
        <a:srgbClr val="00CCCC"/>
      </a:accent1>
      <a:accent2>
        <a:srgbClr val="66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zu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Azu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zur">
  <a:themeElements>
    <a:clrScheme name="Azu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CC"/>
      </a:accent1>
      <a:accent2>
        <a:srgbClr val="66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zu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Azu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Předvádění na obrazovce (4:3)</PresentationFormat>
  <Slides>49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Azur</vt:lpstr>
      <vt:lpstr>Prezentace aplikace PowerPoint</vt:lpstr>
      <vt:lpstr>Diagnostika</vt:lpstr>
      <vt:lpstr>Terapie </vt:lpstr>
      <vt:lpstr>Poranění krční páteře</vt:lpstr>
      <vt:lpstr>Zlomenina kondylu okciputu</vt:lpstr>
      <vt:lpstr>Zlomeniny kondylu okciputu</vt:lpstr>
      <vt:lpstr>Zlomeniny kondylu okciputu</vt:lpstr>
      <vt:lpstr>Atlantookcipitální dislokace AOD</vt:lpstr>
      <vt:lpstr>AOD     3 typy</vt:lpstr>
      <vt:lpstr>Zlomeniny atlasu</vt:lpstr>
      <vt:lpstr>Transartikulární stabilizace C1/2                     Magerl</vt:lpstr>
      <vt:lpstr>Atlantoaxiální dislokace AAD</vt:lpstr>
      <vt:lpstr>AAD  rotační typ klasifikace</vt:lpstr>
      <vt:lpstr>Zlomeniny čepovce</vt:lpstr>
      <vt:lpstr>Zlomeniny těla čepovce</vt:lpstr>
      <vt:lpstr>Zlomeniny zubu čepovce</vt:lpstr>
      <vt:lpstr>Zlomenina zubu čepovce</vt:lpstr>
      <vt:lpstr>Prezentace aplikace PowerPoint</vt:lpstr>
      <vt:lpstr>Traumatická spondylolistéza čepovce</vt:lpstr>
      <vt:lpstr>Traumatická spondylolistéza              čepovce</vt:lpstr>
      <vt:lpstr>Traumatická spondylolistéza posouzení nestability</vt:lpstr>
      <vt:lpstr>Traumatická spondylolistéza čepovce</vt:lpstr>
      <vt:lpstr>Dolní krční páteř C3- C7/T1</vt:lpstr>
      <vt:lpstr>Terapie</vt:lpstr>
      <vt:lpstr>Indikace - přední výkon</vt:lpstr>
      <vt:lpstr>Přední přístup</vt:lpstr>
      <vt:lpstr>Přední přístup</vt:lpstr>
      <vt:lpstr>Přední přístup</vt:lpstr>
      <vt:lpstr>Přední přístup - výhody</vt:lpstr>
      <vt:lpstr>Přední přístup - nevýhody</vt:lpstr>
      <vt:lpstr>Zadní přístup - výhody</vt:lpstr>
      <vt:lpstr>Zadní přístup</vt:lpstr>
      <vt:lpstr>Zadní přístup -  nevýhody</vt:lpstr>
      <vt:lpstr>Indikace - zadní výkon</vt:lpstr>
      <vt:lpstr>Poranění Th/L páteře</vt:lpstr>
      <vt:lpstr>Cíle  terapie</vt:lpstr>
      <vt:lpstr>Klasifikace</vt:lpstr>
      <vt:lpstr>Prezentace aplikace PowerPoint</vt:lpstr>
      <vt:lpstr>Prezentace aplikace PowerPoint</vt:lpstr>
      <vt:lpstr>Prezentace aplikace PowerPoint</vt:lpstr>
      <vt:lpstr>Typ A 3 přední přístup    </vt:lpstr>
      <vt:lpstr>Typ  B</vt:lpstr>
      <vt:lpstr>Typ C</vt:lpstr>
      <vt:lpstr>Zadní přístup</vt:lpstr>
      <vt:lpstr>Přední přístup</vt:lpstr>
      <vt:lpstr>Kombinovaný přístup indikace</vt:lpstr>
      <vt:lpstr>VATS</vt:lpstr>
      <vt:lpstr>Endoskopie Video Assisted Thoracic Surgery</vt:lpstr>
      <vt:lpstr>Výhody  VATS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revision>1</cp:revision>
  <dcterms:modified xsi:type="dcterms:W3CDTF">2020-04-14T19:40:09Z</dcterms:modified>
</cp:coreProperties>
</file>