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583" r:id="rId3"/>
    <p:sldId id="579" r:id="rId4"/>
    <p:sldId id="582" r:id="rId5"/>
    <p:sldId id="587" r:id="rId6"/>
    <p:sldId id="393" r:id="rId7"/>
    <p:sldId id="577" r:id="rId8"/>
    <p:sldId id="585" r:id="rId9"/>
    <p:sldId id="603" r:id="rId10"/>
    <p:sldId id="523" r:id="rId11"/>
    <p:sldId id="560" r:id="rId12"/>
    <p:sldId id="588" r:id="rId13"/>
    <p:sldId id="590" r:id="rId14"/>
    <p:sldId id="591" r:id="rId15"/>
    <p:sldId id="525" r:id="rId16"/>
    <p:sldId id="516" r:id="rId17"/>
    <p:sldId id="526" r:id="rId18"/>
    <p:sldId id="592" r:id="rId19"/>
    <p:sldId id="593" r:id="rId20"/>
    <p:sldId id="594" r:id="rId21"/>
    <p:sldId id="595" r:id="rId22"/>
    <p:sldId id="596" r:id="rId23"/>
    <p:sldId id="598" r:id="rId24"/>
    <p:sldId id="597" r:id="rId25"/>
    <p:sldId id="599" r:id="rId26"/>
    <p:sldId id="600" r:id="rId27"/>
    <p:sldId id="601" r:id="rId28"/>
    <p:sldId id="602" r:id="rId29"/>
    <p:sldId id="604" r:id="rId30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000066"/>
    <a:srgbClr val="6666FF"/>
    <a:srgbClr val="33CC33"/>
    <a:srgbClr val="FFFF00"/>
    <a:srgbClr val="FF9900"/>
    <a:srgbClr val="FF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020" autoAdjust="0"/>
    <p:restoredTop sz="88851" autoAdjust="0"/>
  </p:normalViewPr>
  <p:slideViewPr>
    <p:cSldViewPr>
      <p:cViewPr varScale="1">
        <p:scale>
          <a:sx n="61" d="100"/>
          <a:sy n="61" d="100"/>
        </p:scale>
        <p:origin x="81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6.xml"/><Relationship Id="rId1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320290E-F585-48A0-8203-E2EC91573CD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 CE" panose="02020603050405020304" pitchFamily="18" charset="0"/>
              </a:defRPr>
            </a:lvl1pPr>
          </a:lstStyle>
          <a:p>
            <a:endParaRPr lang="cs-CZ" altLang="sk-SK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0308A12-959B-4339-AA31-C71CBD02D15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 CE" panose="02020603050405020304" pitchFamily="18" charset="0"/>
              </a:defRPr>
            </a:lvl1pPr>
          </a:lstStyle>
          <a:p>
            <a:endParaRPr lang="cs-CZ" altLang="sk-SK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DF8212A-6024-428F-98AE-7561C038897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84B8478B-47D8-43AA-869F-3AA96A131AC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/>
              <a:t>Klepnutím lze upravit styly předlohy textu</a:t>
            </a:r>
          </a:p>
          <a:p>
            <a:pPr lvl="1"/>
            <a:r>
              <a:rPr lang="cs-CZ" altLang="sk-SK"/>
              <a:t>Druhá úroveň</a:t>
            </a:r>
          </a:p>
          <a:p>
            <a:pPr lvl="2"/>
            <a:r>
              <a:rPr lang="cs-CZ" altLang="sk-SK"/>
              <a:t>Třetí úroveň</a:t>
            </a:r>
          </a:p>
          <a:p>
            <a:pPr lvl="3"/>
            <a:r>
              <a:rPr lang="cs-CZ" altLang="sk-SK"/>
              <a:t>Čtvrtá úroveň</a:t>
            </a:r>
          </a:p>
          <a:p>
            <a:pPr lvl="4"/>
            <a:r>
              <a:rPr lang="cs-CZ" altLang="sk-SK"/>
              <a:t>Pátá úroveň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98AF5046-2C23-4463-88F9-054451467DA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 CE" panose="02020603050405020304" pitchFamily="18" charset="0"/>
              </a:defRPr>
            </a:lvl1pPr>
          </a:lstStyle>
          <a:p>
            <a:endParaRPr lang="cs-CZ" altLang="sk-SK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DA2CDDDE-D9D9-4DFF-B532-48AE18F88B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fld id="{57A2D3B9-33C7-411F-91EC-C7C0BEF8F050}" type="slidenum">
              <a:rPr lang="cs-CZ" altLang="sk-SK"/>
              <a:pPr/>
              <a:t>‹#›</a:t>
            </a:fld>
            <a:endParaRPr lang="cs-CZ" altLang="sk-SK">
              <a:latin typeface="Times New Roman CE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554334E-BCA4-4180-A2EE-D675B69419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990F6A-48D9-4D8A-9688-14CAE459E10A}" type="slidenum">
              <a:rPr lang="cs-CZ" altLang="sk-SK"/>
              <a:pPr/>
              <a:t>1</a:t>
            </a:fld>
            <a:endParaRPr lang="cs-CZ" altLang="sk-SK">
              <a:latin typeface="Times New Roman CE" panose="02020603050405020304" pitchFamily="18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16E679D8-AD25-4E5B-BDC7-44A2041AFC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BC501E4-3018-4AB1-9402-543CD799FA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sk-SK" alt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F4FC462-B59D-4CE6-94DE-9130CA7E4A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1F59DD-16C6-4C0C-81DE-7B3A09F72A6B}" type="slidenum">
              <a:rPr lang="cs-CZ" altLang="sk-SK"/>
              <a:pPr/>
              <a:t>6</a:t>
            </a:fld>
            <a:endParaRPr lang="cs-CZ" altLang="sk-SK">
              <a:latin typeface="Times New Roman CE" panose="02020603050405020304" pitchFamily="18" charset="0"/>
            </a:endParaRPr>
          </a:p>
        </p:txBody>
      </p:sp>
      <p:sp>
        <p:nvSpPr>
          <p:cNvPr id="157698" name="Rectangle 2">
            <a:extLst>
              <a:ext uri="{FF2B5EF4-FFF2-40B4-BE49-F238E27FC236}">
                <a16:creationId xmlns:a16="http://schemas.microsoft.com/office/drawing/2014/main" id="{44AF9AD6-036E-4EB6-B118-6099E0B4DC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000A5245-DB98-4616-A389-D69D85FD8C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sk-SK" alt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21A4B7E-59B3-40F8-8ACF-2B333EB595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953F9C-79C5-4F7D-8933-AC42000F31AB}" type="slidenum">
              <a:rPr lang="cs-CZ" altLang="sk-SK"/>
              <a:pPr/>
              <a:t>10</a:t>
            </a:fld>
            <a:endParaRPr lang="cs-CZ" altLang="sk-SK">
              <a:latin typeface="Times New Roman CE" panose="02020603050405020304" pitchFamily="18" charset="0"/>
            </a:endParaRPr>
          </a:p>
        </p:txBody>
      </p:sp>
      <p:sp>
        <p:nvSpPr>
          <p:cNvPr id="425986" name="Rectangle 2050">
            <a:extLst>
              <a:ext uri="{FF2B5EF4-FFF2-40B4-BE49-F238E27FC236}">
                <a16:creationId xmlns:a16="http://schemas.microsoft.com/office/drawing/2014/main" id="{76BFD1A0-CF13-4D6E-93AB-62DFF56D45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25987" name="Rectangle 2051">
            <a:extLst>
              <a:ext uri="{FF2B5EF4-FFF2-40B4-BE49-F238E27FC236}">
                <a16:creationId xmlns:a16="http://schemas.microsoft.com/office/drawing/2014/main" id="{BCAC3282-0888-43C6-B8BF-57D377E9C7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sk-SK" alt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34B7BAA-FE22-4C4C-B8CB-E335A01EF9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B9D1DB-8397-4B95-84E5-67740FEB9998}" type="slidenum">
              <a:rPr lang="cs-CZ" altLang="sk-SK"/>
              <a:pPr/>
              <a:t>11</a:t>
            </a:fld>
            <a:endParaRPr lang="cs-CZ" altLang="sk-SK">
              <a:latin typeface="Times New Roman CE" panose="02020603050405020304" pitchFamily="18" charset="0"/>
            </a:endParaRPr>
          </a:p>
        </p:txBody>
      </p:sp>
      <p:sp>
        <p:nvSpPr>
          <p:cNvPr id="500738" name="Rectangle 2">
            <a:extLst>
              <a:ext uri="{FF2B5EF4-FFF2-40B4-BE49-F238E27FC236}">
                <a16:creationId xmlns:a16="http://schemas.microsoft.com/office/drawing/2014/main" id="{82A9DCB0-8B49-420C-8DEE-0FBC8A6AD1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0739" name="Rectangle 3">
            <a:extLst>
              <a:ext uri="{FF2B5EF4-FFF2-40B4-BE49-F238E27FC236}">
                <a16:creationId xmlns:a16="http://schemas.microsoft.com/office/drawing/2014/main" id="{D2761E3A-FF23-4311-BE52-6AAA6D1A46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sk-SK" alt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CD0DDA5-2235-45CA-9A51-B92CD303BB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7D4A83-6048-4BFF-84ED-CE2877E6A113}" type="slidenum">
              <a:rPr lang="cs-CZ" altLang="sk-SK"/>
              <a:pPr/>
              <a:t>15</a:t>
            </a:fld>
            <a:endParaRPr lang="cs-CZ" altLang="sk-SK">
              <a:latin typeface="Times New Roman CE" panose="02020603050405020304" pitchFamily="18" charset="0"/>
            </a:endParaRPr>
          </a:p>
        </p:txBody>
      </p:sp>
      <p:sp>
        <p:nvSpPr>
          <p:cNvPr id="430082" name="Rectangle 1026">
            <a:extLst>
              <a:ext uri="{FF2B5EF4-FFF2-40B4-BE49-F238E27FC236}">
                <a16:creationId xmlns:a16="http://schemas.microsoft.com/office/drawing/2014/main" id="{0D10DB57-9C86-4075-93C2-9FCD97F03F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083" name="Rectangle 1027">
            <a:extLst>
              <a:ext uri="{FF2B5EF4-FFF2-40B4-BE49-F238E27FC236}">
                <a16:creationId xmlns:a16="http://schemas.microsoft.com/office/drawing/2014/main" id="{D58B12F6-C8A5-4EC0-948F-0B2671B36E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sk-SK" alt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E0D5772-4EF5-46F8-81E6-DD2285360F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812547-3FD6-43B8-A32D-68C1A20ADD74}" type="slidenum">
              <a:rPr lang="cs-CZ" altLang="sk-SK"/>
              <a:pPr/>
              <a:t>16</a:t>
            </a:fld>
            <a:endParaRPr lang="cs-CZ" altLang="sk-SK">
              <a:latin typeface="Times New Roman CE" panose="02020603050405020304" pitchFamily="18" charset="0"/>
            </a:endParaRPr>
          </a:p>
        </p:txBody>
      </p:sp>
      <p:sp>
        <p:nvSpPr>
          <p:cNvPr id="411650" name="Rectangle 2050">
            <a:extLst>
              <a:ext uri="{FF2B5EF4-FFF2-40B4-BE49-F238E27FC236}">
                <a16:creationId xmlns:a16="http://schemas.microsoft.com/office/drawing/2014/main" id="{62A5AF9E-8922-4574-ADB0-03BE441148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1651" name="Rectangle 2051">
            <a:extLst>
              <a:ext uri="{FF2B5EF4-FFF2-40B4-BE49-F238E27FC236}">
                <a16:creationId xmlns:a16="http://schemas.microsoft.com/office/drawing/2014/main" id="{8F25B554-FE01-4FDE-B831-283B83B86C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sk-SK" alt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F8DCD7C-00A5-46BA-8A02-96DACDC052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AFB404-2789-4158-8E5B-9530B4D95633}" type="slidenum">
              <a:rPr lang="cs-CZ" altLang="sk-SK"/>
              <a:pPr/>
              <a:t>17</a:t>
            </a:fld>
            <a:endParaRPr lang="cs-CZ" altLang="sk-SK">
              <a:latin typeface="Times New Roman CE" panose="02020603050405020304" pitchFamily="18" charset="0"/>
            </a:endParaRPr>
          </a:p>
        </p:txBody>
      </p:sp>
      <p:sp>
        <p:nvSpPr>
          <p:cNvPr id="432130" name="Rectangle 4098">
            <a:extLst>
              <a:ext uri="{FF2B5EF4-FFF2-40B4-BE49-F238E27FC236}">
                <a16:creationId xmlns:a16="http://schemas.microsoft.com/office/drawing/2014/main" id="{3141611F-0A2B-4806-A0C6-EBCC11C088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2131" name="Rectangle 4099">
            <a:extLst>
              <a:ext uri="{FF2B5EF4-FFF2-40B4-BE49-F238E27FC236}">
                <a16:creationId xmlns:a16="http://schemas.microsoft.com/office/drawing/2014/main" id="{51940F09-74DA-4ED3-8DC8-0D129F177F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sk-SK" alt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Group 4">
            <a:extLst>
              <a:ext uri="{FF2B5EF4-FFF2-40B4-BE49-F238E27FC236}">
                <a16:creationId xmlns:a16="http://schemas.microsoft.com/office/drawing/2014/main" id="{556C814B-D329-4FB7-B276-0F59B2B7A1A8}"/>
              </a:ext>
            </a:extLst>
          </p:cNvPr>
          <p:cNvGrpSpPr>
            <a:grpSpLocks/>
          </p:cNvGrpSpPr>
          <p:nvPr/>
        </p:nvGrpSpPr>
        <p:grpSpPr bwMode="auto">
          <a:xfrm>
            <a:off x="-1033463" y="1522413"/>
            <a:ext cx="10177463" cy="5337175"/>
            <a:chOff x="-651" y="959"/>
            <a:chExt cx="6411" cy="3362"/>
          </a:xfrm>
        </p:grpSpPr>
        <p:sp>
          <p:nvSpPr>
            <p:cNvPr id="3074" name="Freeform 2">
              <a:extLst>
                <a:ext uri="{FF2B5EF4-FFF2-40B4-BE49-F238E27FC236}">
                  <a16:creationId xmlns:a16="http://schemas.microsoft.com/office/drawing/2014/main" id="{946B1FA2-3C50-441E-BFED-06B3BEF42CC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80000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075" name="Arc 3">
              <a:extLst>
                <a:ext uri="{FF2B5EF4-FFF2-40B4-BE49-F238E27FC236}">
                  <a16:creationId xmlns:a16="http://schemas.microsoft.com/office/drawing/2014/main" id="{55B5DEA2-CA23-438A-AF9A-8250C7DB71F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-651" y="959"/>
              <a:ext cx="4237" cy="3362"/>
            </a:xfrm>
            <a:custGeom>
              <a:avLst/>
              <a:gdLst>
                <a:gd name="G0" fmla="+- 0 0 0"/>
                <a:gd name="G1" fmla="+- 21360 0 0"/>
                <a:gd name="G2" fmla="+- 21600 0 0"/>
                <a:gd name="T0" fmla="*/ 3211 w 21600"/>
                <a:gd name="T1" fmla="*/ 0 h 21360"/>
                <a:gd name="T2" fmla="*/ 21600 w 21600"/>
                <a:gd name="T3" fmla="*/ 21360 h 21360"/>
                <a:gd name="T4" fmla="*/ 0 w 21600"/>
                <a:gd name="T5" fmla="*/ 21360 h 2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360" fill="none" extrusionOk="0">
                  <a:moveTo>
                    <a:pt x="3210" y="0"/>
                  </a:moveTo>
                  <a:cubicBezTo>
                    <a:pt x="13781" y="1589"/>
                    <a:pt x="21600" y="10670"/>
                    <a:pt x="21600" y="21360"/>
                  </a:cubicBezTo>
                </a:path>
                <a:path w="21600" h="21360" stroke="0" extrusionOk="0">
                  <a:moveTo>
                    <a:pt x="3210" y="0"/>
                  </a:moveTo>
                  <a:cubicBezTo>
                    <a:pt x="13781" y="1589"/>
                    <a:pt x="21600" y="10670"/>
                    <a:pt x="21600" y="21360"/>
                  </a:cubicBezTo>
                  <a:lnTo>
                    <a:pt x="0" y="2136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3077" name="Rectangle 5">
            <a:extLst>
              <a:ext uri="{FF2B5EF4-FFF2-40B4-BE49-F238E27FC236}">
                <a16:creationId xmlns:a16="http://schemas.microsoft.com/office/drawing/2014/main" id="{4F4D3955-49BB-4963-B236-F9C405F70C68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cs-CZ" altLang="sk-SK" noProof="0"/>
              <a:t>Klepnutím lze upravit styl pøedlohy titulu.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FC091703-BC87-466C-A92E-A985952CE62D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anchor="ctr"/>
          <a:lstStyle>
            <a:lvl1pPr marL="0" indent="0" algn="ctr">
              <a:buFont typeface="Monotype Sorts" charset="2"/>
              <a:buNone/>
              <a:defRPr/>
            </a:lvl1pPr>
          </a:lstStyle>
          <a:p>
            <a:pPr lvl="0"/>
            <a:r>
              <a:rPr lang="cs-CZ" altLang="sk-SK" noProof="0"/>
              <a:t>Klepnutím lze upravit styl pøedlohy podtitulu.</a:t>
            </a: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9FDE00CF-9161-4F31-839F-9E856D66A235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2D105F05-D823-4B94-BDC2-79CBF1954D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3081" name="Rectangle 9">
            <a:extLst>
              <a:ext uri="{FF2B5EF4-FFF2-40B4-BE49-F238E27FC236}">
                <a16:creationId xmlns:a16="http://schemas.microsoft.com/office/drawing/2014/main" id="{6D010229-2752-466D-8AA7-E4F0FF89CBD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44B5C44-23D7-4AAA-BB0C-8A402EA186D7}" type="slidenum">
              <a:rPr lang="cs-CZ" altLang="sk-SK"/>
              <a:pPr/>
              <a:t>‹#›</a:t>
            </a:fld>
            <a:endParaRPr lang="cs-CZ" altLang="sk-SK">
              <a:latin typeface="Times New Roman CE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EBF23A-70B2-468C-A200-99549AA04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B50F1A91-62CD-4410-BDAC-2ECD8129F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FA8E30C-E2D4-47A4-88E4-296E12ADC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56A53BC-1B48-4CDC-A318-2DE1388DB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2799D5A-67F0-4EF3-AB29-D3C1F083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17664-60A5-4213-9C24-7E0A17FBB5B4}" type="slidenum">
              <a:rPr lang="cs-CZ" altLang="sk-SK"/>
              <a:pPr/>
              <a:t>‹#›</a:t>
            </a:fld>
            <a:endParaRPr lang="cs-CZ" altLang="sk-SK">
              <a:latin typeface="Times New Roman CE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532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0E73F0B1-370A-4D14-B001-1775617241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B05DD4CC-2F5F-4289-94EA-27A659A30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BAB5BF2-B0D2-4B29-A583-4AEC36941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74972BC-C8D2-4D2D-B950-7DECFCC8D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BEE7CA7-F830-4D81-9258-A6B4B7593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B09FA-6093-4820-88AE-4DB670F6FE95}" type="slidenum">
              <a:rPr lang="cs-CZ" altLang="sk-SK"/>
              <a:pPr/>
              <a:t>‹#›</a:t>
            </a:fld>
            <a:endParaRPr lang="cs-CZ" altLang="sk-SK">
              <a:latin typeface="Times New Roman CE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466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D0452121-7999-4436-8828-07AD31C51239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7A2E4320-ABC5-400E-B5F2-373AFEA29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9B69E95B-A6BC-4191-B1DE-6F1DBC44F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4F7F373-ECFB-49D6-8D04-0A43DD696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0998FB6-D03E-46E3-98CB-C6D3ECA732D1}" type="slidenum">
              <a:rPr lang="cs-CZ" altLang="sk-SK"/>
              <a:pPr/>
              <a:t>‹#›</a:t>
            </a:fld>
            <a:endParaRPr lang="cs-CZ" altLang="sk-SK">
              <a:latin typeface="Times New Roman CE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075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5FCF4A-EEE7-4713-894F-233E48C4E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C080FF1-0DB5-47BF-A1B7-25C1B9402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90673BB-0973-4E21-AEE1-45642C38C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EBCF3CD-8FF0-4ABB-83C8-58C6ACDD5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8787180-5B07-4C51-AED9-7A6E49DE8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5E439-FC87-4BCB-AD56-C9DA138D6ABE}" type="slidenum">
              <a:rPr lang="cs-CZ" altLang="sk-SK"/>
              <a:pPr/>
              <a:t>‹#›</a:t>
            </a:fld>
            <a:endParaRPr lang="cs-CZ" altLang="sk-SK">
              <a:latin typeface="Times New Roman CE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565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E5C21E-FD14-405B-9134-8D02E0899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6BE37D2-C8F0-448A-AE1D-F9439C5FB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15F009B-CC4F-4EB6-9879-05B6047B7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703BE36-48C8-4EEA-B667-016C72C66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2D979A5-E93D-430F-8371-C1CEE3A53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8EB46-EC9B-418C-AC7D-34E473A5C547}" type="slidenum">
              <a:rPr lang="cs-CZ" altLang="sk-SK"/>
              <a:pPr/>
              <a:t>‹#›</a:t>
            </a:fld>
            <a:endParaRPr lang="cs-CZ" altLang="sk-SK">
              <a:latin typeface="Times New Roman CE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892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A24D2E-6460-4EFC-AA48-9B8F3DE44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2BAC6C5-E3D8-42CA-930F-1AB0724297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45986BC1-E8D3-43B5-851A-2E80B6B54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075B13C-FA0E-440E-8B5D-7B123CE72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68004DE-BCDC-419B-9240-68F55E0F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06F6D4A-88A4-4461-97D8-377F77B8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96A7E-2A3E-40B6-A76E-2D2C6A483AE5}" type="slidenum">
              <a:rPr lang="cs-CZ" altLang="sk-SK"/>
              <a:pPr/>
              <a:t>‹#›</a:t>
            </a:fld>
            <a:endParaRPr lang="cs-CZ" altLang="sk-SK">
              <a:latin typeface="Times New Roman CE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45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D0FA4B-A810-4A5C-8C19-402ED25AE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226857D-6859-4345-972C-2A569AC1F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B7C54062-FE7A-453A-B4F5-28BA52A99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3A7EE49-25D7-460D-A43C-86CCD7721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E7D9A939-82F4-42A4-88C0-E5EEC0389E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50326B4A-7EE3-429E-8B90-C4286071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BC6520CB-2208-42C0-BC09-C986099D9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DF1255D7-EB04-419F-992F-C624752AA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DDBFC-6876-4FE4-BCEE-06543CF1A850}" type="slidenum">
              <a:rPr lang="cs-CZ" altLang="sk-SK"/>
              <a:pPr/>
              <a:t>‹#›</a:t>
            </a:fld>
            <a:endParaRPr lang="cs-CZ" altLang="sk-SK">
              <a:latin typeface="Times New Roman CE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671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DB0BCC-0321-4C12-805F-CBAEBF103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13EEC654-2D5A-41CC-B131-8F40C063D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FA400248-FA69-47F1-99D7-2D3DC3835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2FF1457A-3AC7-48D1-AC5F-CC1AE1B5B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A0B08-AE3E-4B3D-B3A0-520507969FA6}" type="slidenum">
              <a:rPr lang="cs-CZ" altLang="sk-SK"/>
              <a:pPr/>
              <a:t>‹#›</a:t>
            </a:fld>
            <a:endParaRPr lang="cs-CZ" altLang="sk-SK">
              <a:latin typeface="Times New Roman CE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469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55BB0B6E-7C74-4152-8AA7-1CB61FE09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4C9BD053-165E-4E7C-8EDF-F376AC4AE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EB8A0B4-DEDE-4C5F-B6E6-0B1EAE74E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F80BA-1F24-42C2-AAFD-4939335074C6}" type="slidenum">
              <a:rPr lang="cs-CZ" altLang="sk-SK"/>
              <a:pPr/>
              <a:t>‹#›</a:t>
            </a:fld>
            <a:endParaRPr lang="cs-CZ" altLang="sk-SK">
              <a:latin typeface="Times New Roman CE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067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1B4998-992A-4684-A367-82FEAA1E7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E04E438-CCA7-4EDB-8559-3189AEB5F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DAC0BFE-3E90-4BBB-8F0C-E2A724A4EE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C58BF6F7-F284-4C5F-9DC5-7626E36C8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6DAA28C-8BB2-4352-A728-694930327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07A2E6D-CE6C-46F9-813D-CC0FD4153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8E1E0-E412-4E06-8E06-EC28D2142FB4}" type="slidenum">
              <a:rPr lang="cs-CZ" altLang="sk-SK"/>
              <a:pPr/>
              <a:t>‹#›</a:t>
            </a:fld>
            <a:endParaRPr lang="cs-CZ" altLang="sk-SK">
              <a:latin typeface="Times New Roman CE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562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AC4E74-94F9-4F26-A94A-B90408F71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E4F6E146-7090-47E6-850D-2A85E98255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CA9A387-821C-4493-B630-0ECE358DA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DB01C6CD-56F8-4D3A-988F-9FE8232AE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DB7C9DD-8D3F-4D8C-AE81-A28DABD4A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5F24C214-3B5F-4EB7-BE7C-72867AB62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6560D-4D2E-40D3-B9FA-4F448504064E}" type="slidenum">
              <a:rPr lang="cs-CZ" altLang="sk-SK"/>
              <a:pPr/>
              <a:t>‹#›</a:t>
            </a:fld>
            <a:endParaRPr lang="cs-CZ" altLang="sk-SK">
              <a:latin typeface="Times New Roman CE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193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9804"/>
                <a:invGamma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4">
            <a:extLst>
              <a:ext uri="{FF2B5EF4-FFF2-40B4-BE49-F238E27FC236}">
                <a16:creationId xmlns:a16="http://schemas.microsoft.com/office/drawing/2014/main" id="{428066CD-486D-453C-80F4-924241917539}"/>
              </a:ext>
            </a:extLst>
          </p:cNvPr>
          <p:cNvGrpSpPr>
            <a:grpSpLocks/>
          </p:cNvGrpSpPr>
          <p:nvPr/>
        </p:nvGrpSpPr>
        <p:grpSpPr bwMode="auto">
          <a:xfrm>
            <a:off x="0" y="3175"/>
            <a:ext cx="9132888" cy="6845300"/>
            <a:chOff x="0" y="2"/>
            <a:chExt cx="5753" cy="4312"/>
          </a:xfrm>
        </p:grpSpPr>
        <p:sp>
          <p:nvSpPr>
            <p:cNvPr id="1026" name="Freeform 2">
              <a:extLst>
                <a:ext uri="{FF2B5EF4-FFF2-40B4-BE49-F238E27FC236}">
                  <a16:creationId xmlns:a16="http://schemas.microsoft.com/office/drawing/2014/main" id="{74D25B5B-1ACD-41A4-91E7-AFE4F1F10C5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80000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27" name="Arc 3">
              <a:extLst>
                <a:ext uri="{FF2B5EF4-FFF2-40B4-BE49-F238E27FC236}">
                  <a16:creationId xmlns:a16="http://schemas.microsoft.com/office/drawing/2014/main" id="{97406E65-FEAF-4A01-95AD-372281C5A2E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2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19" y="0"/>
                  </a:moveTo>
                  <a:cubicBezTo>
                    <a:pt x="11941" y="11"/>
                    <a:pt x="21600" y="9678"/>
                    <a:pt x="21600" y="21600"/>
                  </a:cubicBezTo>
                </a:path>
                <a:path w="21600" h="21600" stroke="0" extrusionOk="0">
                  <a:moveTo>
                    <a:pt x="19" y="0"/>
                  </a:moveTo>
                  <a:cubicBezTo>
                    <a:pt x="11941" y="11"/>
                    <a:pt x="21600" y="9678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1029" name="Rectangle 5">
            <a:extLst>
              <a:ext uri="{FF2B5EF4-FFF2-40B4-BE49-F238E27FC236}">
                <a16:creationId xmlns:a16="http://schemas.microsoft.com/office/drawing/2014/main" id="{EECC286B-996A-48EE-B444-455480EC9A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/>
              <a:t>Klepnutím lze upravit styl předlohy titulu.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7BF9885-AF1F-49D9-BCC1-72BCD8FDCA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/>
              <a:t>Klepnutím lze upravit styly předlohy textu.</a:t>
            </a:r>
          </a:p>
          <a:p>
            <a:pPr lvl="1"/>
            <a:r>
              <a:rPr lang="cs-CZ" altLang="sk-SK"/>
              <a:t>Druhá úroveň</a:t>
            </a:r>
          </a:p>
          <a:p>
            <a:pPr lvl="2"/>
            <a:r>
              <a:rPr lang="cs-CZ" altLang="sk-SK"/>
              <a:t>Třetí úroveň</a:t>
            </a:r>
          </a:p>
          <a:p>
            <a:pPr lvl="3"/>
            <a:r>
              <a:rPr lang="cs-CZ" altLang="sk-SK"/>
              <a:t>Čtvrtá úroveň</a:t>
            </a:r>
          </a:p>
          <a:p>
            <a:pPr lvl="4"/>
            <a:r>
              <a:rPr lang="cs-CZ" altLang="sk-SK"/>
              <a:t>Pátá úroveň</a:t>
            </a:r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88F7F533-FCF2-4FD3-AC42-79C408C8213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 CE" panose="02020603050405020304" pitchFamily="18" charset="0"/>
              </a:defRPr>
            </a:lvl1pPr>
          </a:lstStyle>
          <a:p>
            <a:endParaRPr lang="cs-CZ" altLang="sk-SK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9F8F0C4B-6599-4AB7-A555-96D74E4966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 CE" panose="02020603050405020304" pitchFamily="18" charset="0"/>
              </a:defRPr>
            </a:lvl1pPr>
          </a:lstStyle>
          <a:p>
            <a:endParaRPr lang="cs-CZ" altLang="sk-SK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5B4B9FA0-2D07-4531-9036-F3412E154B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13364A1-AC94-4C73-A308-02747D463946}" type="slidenum">
              <a:rPr lang="cs-CZ" altLang="sk-SK"/>
              <a:pPr/>
              <a:t>‹#›</a:t>
            </a:fld>
            <a:endParaRPr lang="cs-CZ" altLang="sk-SK">
              <a:latin typeface="Times New Roman CE" panose="02020603050405020304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Monotype Sorts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22ED9D6-ECB2-4E4B-B830-A08500C03D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b"/>
          <a:lstStyle/>
          <a:p>
            <a:r>
              <a:rPr lang="cs-CZ" altLang="sk-SK"/>
              <a:t>Zlomeniny </a:t>
            </a:r>
            <a:endParaRPr lang="cs-CZ" altLang="sk-SK">
              <a:latin typeface="Arial CE" panose="020B0604020202020204" pitchFamily="34" charset="0"/>
            </a:endParaRP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2069B787-8F0D-4499-B2FB-DEC3734B45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8175" y="1989138"/>
            <a:ext cx="7772400" cy="4114800"/>
          </a:xfrm>
        </p:spPr>
        <p:txBody>
          <a:bodyPr/>
          <a:lstStyle/>
          <a:p>
            <a:r>
              <a:rPr lang="cs-CZ" altLang="sk-SK" sz="2800">
                <a:solidFill>
                  <a:schemeClr val="tx2"/>
                </a:solidFill>
              </a:rPr>
              <a:t>porucha kontinuity kostní tkáně</a:t>
            </a:r>
            <a:r>
              <a:rPr lang="cs-CZ" altLang="sk-SK"/>
              <a:t> </a:t>
            </a:r>
          </a:p>
          <a:p>
            <a:endParaRPr lang="cs-CZ" altLang="sk-SK"/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E152EFD4-C162-4DF7-A5B4-EEC7F5213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429000"/>
            <a:ext cx="47625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7" name="Rectangle 7">
            <a:extLst>
              <a:ext uri="{FF2B5EF4-FFF2-40B4-BE49-F238E27FC236}">
                <a16:creationId xmlns:a16="http://schemas.microsoft.com/office/drawing/2014/main" id="{18177C53-A764-4521-9F33-4D57B6504C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/>
              <a:t>Dětské zlomeniny </a:t>
            </a:r>
          </a:p>
        </p:txBody>
      </p:sp>
      <p:sp>
        <p:nvSpPr>
          <p:cNvPr id="424963" name="Rectangle 3">
            <a:extLst>
              <a:ext uri="{FF2B5EF4-FFF2-40B4-BE49-F238E27FC236}">
                <a16:creationId xmlns:a16="http://schemas.microsoft.com/office/drawing/2014/main" id="{9026130D-907B-451C-8B65-31069FB43ED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2492375"/>
            <a:ext cx="3810000" cy="4114800"/>
          </a:xfrm>
          <a:noFill/>
          <a:ln/>
        </p:spPr>
        <p:txBody>
          <a:bodyPr/>
          <a:lstStyle/>
          <a:p>
            <a:r>
              <a:rPr lang="cs-CZ" altLang="sk-SK" sz="2400">
                <a:solidFill>
                  <a:schemeClr val="tx2"/>
                </a:solidFill>
              </a:rPr>
              <a:t>Zlomenina subperiostální – vrbového proutku                </a:t>
            </a:r>
            <a:r>
              <a:rPr lang="cs-CZ" altLang="sk-SK" sz="2000">
                <a:solidFill>
                  <a:schemeClr val="tx2"/>
                </a:solidFill>
              </a:rPr>
              <a:t>Kost je zlomená, periost není porušen</a:t>
            </a:r>
            <a:endParaRPr lang="cs-CZ" altLang="sk-SK" sz="20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cs-CZ" altLang="sk-SK" sz="20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cs-CZ" altLang="sk-SK" sz="20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24968" name="Rectangle 8">
            <a:extLst>
              <a:ext uri="{FF2B5EF4-FFF2-40B4-BE49-F238E27FC236}">
                <a16:creationId xmlns:a16="http://schemas.microsoft.com/office/drawing/2014/main" id="{B543DEEE-79B5-4C42-BB69-345304B8A72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sk-SK" altLang="sk-SK" sz="2800"/>
          </a:p>
        </p:txBody>
      </p:sp>
      <p:pic>
        <p:nvPicPr>
          <p:cNvPr id="424969" name="Picture 9">
            <a:extLst>
              <a:ext uri="{FF2B5EF4-FFF2-40B4-BE49-F238E27FC236}">
                <a16:creationId xmlns:a16="http://schemas.microsoft.com/office/drawing/2014/main" id="{6013514F-49CC-4B57-93E9-7C3A535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844675"/>
            <a:ext cx="38163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7" name="Rectangle 5">
            <a:extLst>
              <a:ext uri="{FF2B5EF4-FFF2-40B4-BE49-F238E27FC236}">
                <a16:creationId xmlns:a16="http://schemas.microsoft.com/office/drawing/2014/main" id="{6DB1987F-2874-4E14-A4C3-26ACEAFAEE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/>
              <a:t>Dětské zlomeniny</a:t>
            </a:r>
          </a:p>
        </p:txBody>
      </p:sp>
      <p:sp>
        <p:nvSpPr>
          <p:cNvPr id="499714" name="Rectangle 2">
            <a:extLst>
              <a:ext uri="{FF2B5EF4-FFF2-40B4-BE49-F238E27FC236}">
                <a16:creationId xmlns:a16="http://schemas.microsoft.com/office/drawing/2014/main" id="{420309BD-5DEA-41B1-93A4-7A7D6DF031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196975"/>
            <a:ext cx="7772400" cy="41148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endParaRPr lang="cs-CZ" altLang="sk-SK" sz="28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>
              <a:buFontTx/>
              <a:buNone/>
            </a:pPr>
            <a:endParaRPr lang="cs-CZ" altLang="sk-SK" sz="28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r>
              <a:rPr lang="cs-CZ" altLang="sk-SK" sz="2400">
                <a:solidFill>
                  <a:schemeClr val="tx2"/>
                </a:solidFill>
              </a:rPr>
              <a:t>Epifyzeolýza – poranění kosti v místě růstové ploténky </a:t>
            </a:r>
            <a:endParaRPr lang="cs-CZ" altLang="sk-SK" sz="2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r>
              <a:rPr lang="cs-CZ" altLang="sk-SK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</p:txBody>
      </p:sp>
      <p:pic>
        <p:nvPicPr>
          <p:cNvPr id="499716" name="Picture 4">
            <a:extLst>
              <a:ext uri="{FF2B5EF4-FFF2-40B4-BE49-F238E27FC236}">
                <a16:creationId xmlns:a16="http://schemas.microsoft.com/office/drawing/2014/main" id="{599E0AA1-A3E5-4317-B7AE-AD0AFC693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924175"/>
            <a:ext cx="5191125" cy="294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>
            <a:extLst>
              <a:ext uri="{FF2B5EF4-FFF2-40B4-BE49-F238E27FC236}">
                <a16:creationId xmlns:a16="http://schemas.microsoft.com/office/drawing/2014/main" id="{B5AB3758-CF84-425D-957A-00050F704D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/>
              <a:t>Dislokace</a:t>
            </a:r>
          </a:p>
        </p:txBody>
      </p:sp>
      <p:sp>
        <p:nvSpPr>
          <p:cNvPr id="590851" name="Rectangle 3">
            <a:extLst>
              <a:ext uri="{FF2B5EF4-FFF2-40B4-BE49-F238E27FC236}">
                <a16:creationId xmlns:a16="http://schemas.microsoft.com/office/drawing/2014/main" id="{BE443035-5569-4C57-8862-89413750F98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s-CZ" altLang="sk-SK" sz="2400">
                <a:solidFill>
                  <a:schemeClr val="tx2"/>
                </a:solidFill>
              </a:rPr>
              <a:t>Dislokace úlomků hodnotíme vždy podle polohy periferního fragmentu proti fragmentu centrálnímu</a:t>
            </a:r>
          </a:p>
          <a:p>
            <a:r>
              <a:rPr lang="cs-CZ" altLang="sk-SK" sz="2400">
                <a:solidFill>
                  <a:schemeClr val="tx2"/>
                </a:solidFill>
              </a:rPr>
              <a:t>- do strany = ad latus</a:t>
            </a:r>
          </a:p>
          <a:p>
            <a:r>
              <a:rPr lang="cs-CZ" altLang="sk-SK" sz="2400">
                <a:solidFill>
                  <a:schemeClr val="tx2"/>
                </a:solidFill>
              </a:rPr>
              <a:t>- do délky = ad longitudinem</a:t>
            </a:r>
          </a:p>
          <a:p>
            <a:r>
              <a:rPr lang="cs-CZ" altLang="sk-SK" sz="2400">
                <a:solidFill>
                  <a:schemeClr val="tx2"/>
                </a:solidFill>
              </a:rPr>
              <a:t>- úhlové = ad axim</a:t>
            </a:r>
          </a:p>
          <a:p>
            <a:r>
              <a:rPr lang="cs-CZ" altLang="sk-SK" sz="2400">
                <a:solidFill>
                  <a:schemeClr val="tx2"/>
                </a:solidFill>
              </a:rPr>
              <a:t>- rotační = ad periferiam</a:t>
            </a:r>
          </a:p>
        </p:txBody>
      </p:sp>
      <p:pic>
        <p:nvPicPr>
          <p:cNvPr id="590853" name="Picture 5">
            <a:extLst>
              <a:ext uri="{FF2B5EF4-FFF2-40B4-BE49-F238E27FC236}">
                <a16:creationId xmlns:a16="http://schemas.microsoft.com/office/drawing/2014/main" id="{D8B11710-106A-4ACE-BD29-C1499B4B6430}"/>
              </a:ext>
            </a:extLst>
          </p:cNvPr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773238"/>
            <a:ext cx="4064000" cy="4608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0854" name="AutoShape 6">
            <a:extLst>
              <a:ext uri="{FF2B5EF4-FFF2-40B4-BE49-F238E27FC236}">
                <a16:creationId xmlns:a16="http://schemas.microsoft.com/office/drawing/2014/main" id="{8575BA12-5923-4720-911F-FE9C6D185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4221163"/>
            <a:ext cx="1066800" cy="304800"/>
          </a:xfrm>
          <a:prstGeom prst="leftRightArrow">
            <a:avLst>
              <a:gd name="adj1" fmla="val 35417"/>
              <a:gd name="adj2" fmla="val 124477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90855" name="AutoShape 7">
            <a:extLst>
              <a:ext uri="{FF2B5EF4-FFF2-40B4-BE49-F238E27FC236}">
                <a16:creationId xmlns:a16="http://schemas.microsoft.com/office/drawing/2014/main" id="{CC083D00-8C1A-4F7C-A4F2-AFCEBC562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4437063"/>
            <a:ext cx="304800" cy="990600"/>
          </a:xfrm>
          <a:prstGeom prst="upDownArrow">
            <a:avLst>
              <a:gd name="adj1" fmla="val 50000"/>
              <a:gd name="adj2" fmla="val 112501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90856" name="AutoShape 8">
            <a:extLst>
              <a:ext uri="{FF2B5EF4-FFF2-40B4-BE49-F238E27FC236}">
                <a16:creationId xmlns:a16="http://schemas.microsoft.com/office/drawing/2014/main" id="{B00CF221-3059-4F4A-8BD1-798EA7384347}"/>
              </a:ext>
            </a:extLst>
          </p:cNvPr>
          <p:cNvSpPr>
            <a:spLocks noChangeArrowheads="1"/>
          </p:cNvSpPr>
          <p:nvPr/>
        </p:nvSpPr>
        <p:spPr bwMode="auto">
          <a:xfrm rot="5054245">
            <a:off x="7477125" y="4843463"/>
            <a:ext cx="533400" cy="1447800"/>
          </a:xfrm>
          <a:prstGeom prst="curvedRightArrow">
            <a:avLst>
              <a:gd name="adj1" fmla="val 53155"/>
              <a:gd name="adj2" fmla="val 108571"/>
              <a:gd name="adj3" fmla="val 60889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>
            <a:extLst>
              <a:ext uri="{FF2B5EF4-FFF2-40B4-BE49-F238E27FC236}">
                <a16:creationId xmlns:a16="http://schemas.microsoft.com/office/drawing/2014/main" id="{1244C2E6-2ACC-4F07-9152-9A96D34D9E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/>
              <a:t>Diagnostika zlomenin</a:t>
            </a:r>
          </a:p>
        </p:txBody>
      </p:sp>
      <p:sp>
        <p:nvSpPr>
          <p:cNvPr id="593923" name="Rectangle 3">
            <a:extLst>
              <a:ext uri="{FF2B5EF4-FFF2-40B4-BE49-F238E27FC236}">
                <a16:creationId xmlns:a16="http://schemas.microsoft.com/office/drawing/2014/main" id="{46BEBD17-47C4-42FD-9B00-2EC7A580DD1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s-CZ" altLang="sk-SK" sz="2400">
                <a:solidFill>
                  <a:schemeClr val="tx2"/>
                </a:solidFill>
              </a:rPr>
              <a:t>příznaky jisté</a:t>
            </a:r>
          </a:p>
          <a:p>
            <a:pPr lvl="1"/>
            <a:r>
              <a:rPr lang="cs-CZ" altLang="sk-SK" sz="2400">
                <a:solidFill>
                  <a:schemeClr val="tx2"/>
                </a:solidFill>
              </a:rPr>
              <a:t> deformace končetiny, patologická pohyblivost, krepitace úlomků</a:t>
            </a:r>
          </a:p>
        </p:txBody>
      </p:sp>
      <p:sp>
        <p:nvSpPr>
          <p:cNvPr id="593924" name="Rectangle 4">
            <a:extLst>
              <a:ext uri="{FF2B5EF4-FFF2-40B4-BE49-F238E27FC236}">
                <a16:creationId xmlns:a16="http://schemas.microsoft.com/office/drawing/2014/main" id="{C7A2FA58-95FA-413E-B789-BCBB9A1AF87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sk-SK" altLang="sk-SK" sz="2800"/>
          </a:p>
        </p:txBody>
      </p:sp>
      <p:pic>
        <p:nvPicPr>
          <p:cNvPr id="593925" name="Picture 5">
            <a:extLst>
              <a:ext uri="{FF2B5EF4-FFF2-40B4-BE49-F238E27FC236}">
                <a16:creationId xmlns:a16="http://schemas.microsoft.com/office/drawing/2014/main" id="{0E32F008-7C82-490C-8B87-B80C6C8EF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060575"/>
            <a:ext cx="4113212" cy="403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2" name="Rectangle 4">
            <a:extLst>
              <a:ext uri="{FF2B5EF4-FFF2-40B4-BE49-F238E27FC236}">
                <a16:creationId xmlns:a16="http://schemas.microsoft.com/office/drawing/2014/main" id="{484378A7-2EB3-41DD-B6A6-F1F2DE2E96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/>
              <a:t>Diagnostika zlomenin</a:t>
            </a:r>
          </a:p>
        </p:txBody>
      </p:sp>
      <p:sp>
        <p:nvSpPr>
          <p:cNvPr id="595971" name="Rectangle 3">
            <a:extLst>
              <a:ext uri="{FF2B5EF4-FFF2-40B4-BE49-F238E27FC236}">
                <a16:creationId xmlns:a16="http://schemas.microsoft.com/office/drawing/2014/main" id="{DB410565-E6B7-4A0D-A191-D61C6CF23D8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s-CZ" altLang="sk-SK" sz="2400">
                <a:solidFill>
                  <a:schemeClr val="tx2"/>
                </a:solidFill>
              </a:rPr>
              <a:t>příznaky pravděpodobné</a:t>
            </a:r>
          </a:p>
          <a:p>
            <a:pPr lvl="1"/>
            <a:r>
              <a:rPr lang="cs-CZ" altLang="sk-SK" sz="2400">
                <a:solidFill>
                  <a:schemeClr val="tx2"/>
                </a:solidFill>
              </a:rPr>
              <a:t> bolest, funkční omezení, krevní výron či otok</a:t>
            </a:r>
          </a:p>
          <a:p>
            <a:endParaRPr lang="cs-CZ" altLang="sk-SK" sz="2800">
              <a:solidFill>
                <a:schemeClr val="tx2"/>
              </a:solidFill>
            </a:endParaRPr>
          </a:p>
        </p:txBody>
      </p:sp>
      <p:sp>
        <p:nvSpPr>
          <p:cNvPr id="595973" name="Rectangle 5">
            <a:extLst>
              <a:ext uri="{FF2B5EF4-FFF2-40B4-BE49-F238E27FC236}">
                <a16:creationId xmlns:a16="http://schemas.microsoft.com/office/drawing/2014/main" id="{D9A32D20-FC97-48BF-AA8C-152BB06910E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244975" cy="4400550"/>
          </a:xfrm>
        </p:spPr>
        <p:txBody>
          <a:bodyPr/>
          <a:lstStyle/>
          <a:p>
            <a:endParaRPr lang="sk-SK" altLang="sk-SK" sz="2800"/>
          </a:p>
        </p:txBody>
      </p:sp>
      <p:pic>
        <p:nvPicPr>
          <p:cNvPr id="595974" name="Picture 6">
            <a:extLst>
              <a:ext uri="{FF2B5EF4-FFF2-40B4-BE49-F238E27FC236}">
                <a16:creationId xmlns:a16="http://schemas.microsoft.com/office/drawing/2014/main" id="{C20C2011-CE98-4D53-8C44-2AE8FD522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544888"/>
            <a:ext cx="3671888" cy="310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5975" name="Picture 7">
            <a:extLst>
              <a:ext uri="{FF2B5EF4-FFF2-40B4-BE49-F238E27FC236}">
                <a16:creationId xmlns:a16="http://schemas.microsoft.com/office/drawing/2014/main" id="{747FA079-402B-4AD2-BDFB-9BB6160D1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4950" y="114300"/>
            <a:ext cx="1133475" cy="6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5976" name="Picture 8">
            <a:extLst>
              <a:ext uri="{FF2B5EF4-FFF2-40B4-BE49-F238E27FC236}">
                <a16:creationId xmlns:a16="http://schemas.microsoft.com/office/drawing/2014/main" id="{DD55E95F-8C20-4F3E-97F4-EF11CAA6C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2060575"/>
            <a:ext cx="4538662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>
            <a:extLst>
              <a:ext uri="{FF2B5EF4-FFF2-40B4-BE49-F238E27FC236}">
                <a16:creationId xmlns:a16="http://schemas.microsoft.com/office/drawing/2014/main" id="{5E5498D0-8617-4F53-B7F0-8E0250E094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305800" cy="1143000"/>
          </a:xfrm>
          <a:noFill/>
          <a:ln/>
        </p:spPr>
        <p:txBody>
          <a:bodyPr/>
          <a:lstStyle/>
          <a:p>
            <a:r>
              <a:rPr lang="cs-CZ" altLang="sk-SK"/>
              <a:t>Tři klinická stadia hojení zlomeniny</a:t>
            </a:r>
          </a:p>
        </p:txBody>
      </p:sp>
      <p:sp>
        <p:nvSpPr>
          <p:cNvPr id="429059" name="Rectangle 3">
            <a:extLst>
              <a:ext uri="{FF2B5EF4-FFF2-40B4-BE49-F238E27FC236}">
                <a16:creationId xmlns:a16="http://schemas.microsoft.com/office/drawing/2014/main" id="{A99DF8CD-A3DC-48F8-B735-115CDF1566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848600" cy="42672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sk-SK" sz="2800">
                <a:solidFill>
                  <a:schemeClr val="tx2"/>
                </a:solidFill>
              </a:rPr>
              <a:t>Zánětlivá fáze - překrvení, novotvorba cév, mladého vaziva - otok v oblasti zlomeniny. Úlomky jsou ještě pohyblivé</a:t>
            </a:r>
          </a:p>
          <a:p>
            <a:pPr>
              <a:lnSpc>
                <a:spcPct val="90000"/>
              </a:lnSpc>
            </a:pPr>
            <a:r>
              <a:rPr lang="cs-CZ" altLang="sk-SK" sz="2800">
                <a:solidFill>
                  <a:schemeClr val="tx2"/>
                </a:solidFill>
              </a:rPr>
              <a:t>Reparační fáze – tvorba periostálního vazivového svalku. Otok a bolestivost mizí, zlomenina má již určitou pevnost</a:t>
            </a:r>
          </a:p>
          <a:p>
            <a:pPr>
              <a:lnSpc>
                <a:spcPct val="90000"/>
              </a:lnSpc>
            </a:pPr>
            <a:r>
              <a:rPr lang="cs-CZ" altLang="sk-SK" sz="2800">
                <a:solidFill>
                  <a:schemeClr val="tx2"/>
                </a:solidFill>
              </a:rPr>
              <a:t>Remodelační fáze – remineralizace svalku,přestavba zátěží. Úlomky se spojí definitivním kostěným svalkem –konsolidace zlomeniny</a:t>
            </a:r>
            <a:r>
              <a:rPr lang="cs-CZ" altLang="sk-SK">
                <a:solidFill>
                  <a:schemeClr val="tx2"/>
                </a:solidFill>
              </a:rPr>
              <a:t>   </a:t>
            </a:r>
            <a:endParaRPr lang="cs-CZ" altLang="sk-SK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 CE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>
            <a:extLst>
              <a:ext uri="{FF2B5EF4-FFF2-40B4-BE49-F238E27FC236}">
                <a16:creationId xmlns:a16="http://schemas.microsoft.com/office/drawing/2014/main" id="{175EE166-4849-42FE-B867-661D557EB60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60350"/>
            <a:ext cx="7772400" cy="1143000"/>
          </a:xfrm>
          <a:noFill/>
          <a:ln/>
        </p:spPr>
        <p:txBody>
          <a:bodyPr/>
          <a:lstStyle/>
          <a:p>
            <a:r>
              <a:rPr lang="cs-CZ" altLang="sk-SK" sz="4000" b="1"/>
              <a:t>Hojení zlomenin</a:t>
            </a:r>
            <a:r>
              <a:rPr lang="cs-CZ" altLang="sk-SK" sz="4000" b="1">
                <a:solidFill>
                  <a:srgbClr val="FF9900"/>
                </a:solidFill>
              </a:rPr>
              <a:t/>
            </a:r>
            <a:br>
              <a:rPr lang="cs-CZ" altLang="sk-SK" sz="4000" b="1">
                <a:solidFill>
                  <a:srgbClr val="FF9900"/>
                </a:solidFill>
              </a:rPr>
            </a:br>
            <a:r>
              <a:rPr lang="cs-CZ" altLang="sk-SK" sz="4000" b="1"/>
              <a:t>sekundární</a:t>
            </a:r>
            <a:endParaRPr lang="cs-CZ" altLang="sk-SK" sz="2400" b="1"/>
          </a:p>
        </p:txBody>
      </p:sp>
      <p:sp>
        <p:nvSpPr>
          <p:cNvPr id="410627" name="Rectangle 3">
            <a:extLst>
              <a:ext uri="{FF2B5EF4-FFF2-40B4-BE49-F238E27FC236}">
                <a16:creationId xmlns:a16="http://schemas.microsoft.com/office/drawing/2014/main" id="{7179E026-843F-4D0E-8A6B-8F2BA01BD9C3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27088" y="2205038"/>
            <a:ext cx="3810000" cy="4114800"/>
          </a:xfrm>
          <a:noFill/>
          <a:ln/>
        </p:spPr>
        <p:txBody>
          <a:bodyPr/>
          <a:lstStyle/>
          <a:p>
            <a:r>
              <a:rPr lang="cs-CZ" altLang="sk-SK" sz="2800">
                <a:solidFill>
                  <a:schemeClr val="tx2"/>
                </a:solidFill>
              </a:rPr>
              <a:t>nejčastější typ hojení</a:t>
            </a:r>
          </a:p>
          <a:p>
            <a:r>
              <a:rPr lang="cs-CZ" altLang="sk-SK" sz="2800">
                <a:solidFill>
                  <a:schemeClr val="tx2"/>
                </a:solidFill>
              </a:rPr>
              <a:t>3 stadia hojení</a:t>
            </a:r>
          </a:p>
          <a:p>
            <a:r>
              <a:rPr lang="cs-CZ" altLang="sk-SK" sz="2800">
                <a:solidFill>
                  <a:schemeClr val="tx2"/>
                </a:solidFill>
              </a:rPr>
              <a:t>vřetenovitý periostální svalek je pevnější než svalek primární</a:t>
            </a:r>
            <a:r>
              <a:rPr lang="cs-CZ" altLang="sk-SK" sz="2800"/>
              <a:t> </a:t>
            </a:r>
          </a:p>
          <a:p>
            <a:endParaRPr lang="cs-CZ" altLang="sk-SK" sz="2800"/>
          </a:p>
          <a:p>
            <a:pPr>
              <a:buClr>
                <a:srgbClr val="FF6633"/>
              </a:buClr>
              <a:buSzTx/>
              <a:buFont typeface="Wingdings" panose="05000000000000000000" pitchFamily="2" charset="2"/>
              <a:buNone/>
            </a:pPr>
            <a:endParaRPr lang="cs-CZ" altLang="sk-SK" sz="28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631" name="Picture 7">
            <a:extLst>
              <a:ext uri="{FF2B5EF4-FFF2-40B4-BE49-F238E27FC236}">
                <a16:creationId xmlns:a16="http://schemas.microsoft.com/office/drawing/2014/main" id="{78331030-ED81-4E0F-A6F8-FEA3EC33A882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5563" y="1412875"/>
            <a:ext cx="4008437" cy="6840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9" name="Rectangle 5">
            <a:extLst>
              <a:ext uri="{FF2B5EF4-FFF2-40B4-BE49-F238E27FC236}">
                <a16:creationId xmlns:a16="http://schemas.microsoft.com/office/drawing/2014/main" id="{E4946D29-AA4E-4830-9D2E-1105D8488B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/>
              <a:t>Hojení zlomenin</a:t>
            </a:r>
            <a:r>
              <a:rPr lang="cs-CZ" altLang="sk-SK" sz="4000">
                <a:solidFill>
                  <a:srgbClr val="FF9900"/>
                </a:solidFill>
              </a:rPr>
              <a:t> </a:t>
            </a:r>
            <a:br>
              <a:rPr lang="cs-CZ" altLang="sk-SK" sz="4000">
                <a:solidFill>
                  <a:srgbClr val="FF9900"/>
                </a:solidFill>
              </a:rPr>
            </a:br>
            <a:r>
              <a:rPr lang="cs-CZ" altLang="sk-SK"/>
              <a:t>primární</a:t>
            </a:r>
          </a:p>
        </p:txBody>
      </p:sp>
      <p:sp>
        <p:nvSpPr>
          <p:cNvPr id="431107" name="Rectangle 3">
            <a:extLst>
              <a:ext uri="{FF2B5EF4-FFF2-40B4-BE49-F238E27FC236}">
                <a16:creationId xmlns:a16="http://schemas.microsoft.com/office/drawing/2014/main" id="{44655670-1B02-4DA9-920A-F9CC92D190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196975"/>
            <a:ext cx="7772400" cy="4114800"/>
          </a:xfrm>
          <a:noFill/>
          <a:ln/>
        </p:spPr>
        <p:txBody>
          <a:bodyPr/>
          <a:lstStyle/>
          <a:p>
            <a:pPr>
              <a:buClr>
                <a:srgbClr val="FF6633"/>
              </a:buClr>
              <a:buSzTx/>
              <a:buFont typeface="Wingdings" panose="05000000000000000000" pitchFamily="2" charset="2"/>
              <a:buNone/>
            </a:pPr>
            <a:endParaRPr lang="cs-CZ" altLang="sk-SK" sz="28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r>
              <a:rPr lang="cs-CZ" altLang="sk-SK" sz="2800">
                <a:solidFill>
                  <a:schemeClr val="tx2"/>
                </a:solidFill>
              </a:rPr>
              <a:t>úlomky zaklíněné pod tlakem, s dobrou výživou, se zhojí bez vzniku lomné štěrbiny a periostálního svalku</a:t>
            </a:r>
          </a:p>
          <a:p>
            <a:r>
              <a:rPr lang="cs-CZ" altLang="sk-SK" sz="2800">
                <a:solidFill>
                  <a:schemeClr val="tx2"/>
                </a:solidFill>
              </a:rPr>
              <a:t>je méně pevné než zhojení svalkem, náchylné k refraktuře</a:t>
            </a:r>
            <a:r>
              <a:rPr lang="cs-CZ" altLang="sk-SK" sz="2800"/>
              <a:t> </a:t>
            </a:r>
          </a:p>
          <a:p>
            <a:endParaRPr lang="cs-CZ" altLang="sk-SK" sz="2800"/>
          </a:p>
          <a:p>
            <a:endParaRPr lang="cs-CZ" altLang="sk-SK" sz="28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1111" name="Picture 7">
            <a:extLst>
              <a:ext uri="{FF2B5EF4-FFF2-40B4-BE49-F238E27FC236}">
                <a16:creationId xmlns:a16="http://schemas.microsoft.com/office/drawing/2014/main" id="{770CDA29-1F78-4F2F-A368-4A1A33B04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573463"/>
            <a:ext cx="8172450" cy="41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>
            <a:extLst>
              <a:ext uri="{FF2B5EF4-FFF2-40B4-BE49-F238E27FC236}">
                <a16:creationId xmlns:a16="http://schemas.microsoft.com/office/drawing/2014/main" id="{10517B7F-4AE4-40B8-9E22-1E6CBF738A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/>
              <a:t>Poruchy hojení</a:t>
            </a:r>
          </a:p>
        </p:txBody>
      </p:sp>
      <p:sp>
        <p:nvSpPr>
          <p:cNvPr id="605187" name="Rectangle 3">
            <a:extLst>
              <a:ext uri="{FF2B5EF4-FFF2-40B4-BE49-F238E27FC236}">
                <a16:creationId xmlns:a16="http://schemas.microsoft.com/office/drawing/2014/main" id="{F42EBAE7-97C9-4A91-BEEE-E6046E732C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sk-SK">
                <a:solidFill>
                  <a:schemeClr val="tx2"/>
                </a:solidFill>
              </a:rPr>
              <a:t>Male sanata – srůst ve špatném postavení</a:t>
            </a:r>
          </a:p>
          <a:p>
            <a:r>
              <a:rPr lang="cs-CZ" altLang="sk-SK">
                <a:solidFill>
                  <a:schemeClr val="tx2"/>
                </a:solidFill>
              </a:rPr>
              <a:t>Refractura – nová zlomenina v místě nedostatečně zhojeného svalku</a:t>
            </a:r>
          </a:p>
          <a:p>
            <a:endParaRPr lang="cs-CZ" altLang="sk-SK">
              <a:solidFill>
                <a:schemeClr val="tx2"/>
              </a:solidFill>
            </a:endParaRPr>
          </a:p>
          <a:p>
            <a:endParaRPr lang="cs-CZ" altLang="sk-SK">
              <a:solidFill>
                <a:schemeClr val="tx2"/>
              </a:solidFill>
            </a:endParaRPr>
          </a:p>
        </p:txBody>
      </p:sp>
      <p:pic>
        <p:nvPicPr>
          <p:cNvPr id="605188" name="Picture 4">
            <a:extLst>
              <a:ext uri="{FF2B5EF4-FFF2-40B4-BE49-F238E27FC236}">
                <a16:creationId xmlns:a16="http://schemas.microsoft.com/office/drawing/2014/main" id="{3D1506DB-C053-4F20-BBF1-E21AED610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16338"/>
            <a:ext cx="8280400" cy="297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>
            <a:extLst>
              <a:ext uri="{FF2B5EF4-FFF2-40B4-BE49-F238E27FC236}">
                <a16:creationId xmlns:a16="http://schemas.microsoft.com/office/drawing/2014/main" id="{46409975-04D2-4ACA-B8EC-7FDB3A41D0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/>
              <a:t>Poruchy hojení</a:t>
            </a:r>
          </a:p>
        </p:txBody>
      </p:sp>
      <p:sp>
        <p:nvSpPr>
          <p:cNvPr id="606211" name="Rectangle 3">
            <a:extLst>
              <a:ext uri="{FF2B5EF4-FFF2-40B4-BE49-F238E27FC236}">
                <a16:creationId xmlns:a16="http://schemas.microsoft.com/office/drawing/2014/main" id="{1F833AFD-0EE0-46E9-BC3B-6C1BC4B347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7772400" cy="4114800"/>
          </a:xfrm>
        </p:spPr>
        <p:txBody>
          <a:bodyPr/>
          <a:lstStyle/>
          <a:p>
            <a:r>
              <a:rPr lang="cs-CZ" altLang="sk-SK" sz="2400">
                <a:solidFill>
                  <a:schemeClr val="tx2"/>
                </a:solidFill>
              </a:rPr>
              <a:t>Nadměrný svalek (callus luxurians) -     útlak okolních nervů a cév</a:t>
            </a:r>
          </a:p>
          <a:p>
            <a:r>
              <a:rPr lang="cs-CZ" altLang="sk-SK" sz="2400">
                <a:solidFill>
                  <a:schemeClr val="tx2"/>
                </a:solidFill>
              </a:rPr>
              <a:t>Můstkový svalek – vytáří se po mezikostní membráně.    Na bérci nevýznamný, na předloktí likviduje rotaci</a:t>
            </a:r>
          </a:p>
          <a:p>
            <a:endParaRPr lang="cs-CZ" altLang="sk-SK" sz="2400">
              <a:solidFill>
                <a:schemeClr val="tx2"/>
              </a:solidFill>
            </a:endParaRPr>
          </a:p>
          <a:p>
            <a:endParaRPr lang="cs-CZ" altLang="sk-SK" sz="2400">
              <a:solidFill>
                <a:schemeClr val="tx2"/>
              </a:solidFill>
            </a:endParaRPr>
          </a:p>
          <a:p>
            <a:endParaRPr lang="cs-CZ" altLang="sk-SK" sz="2400">
              <a:solidFill>
                <a:schemeClr val="tx2"/>
              </a:solidFill>
            </a:endParaRPr>
          </a:p>
        </p:txBody>
      </p:sp>
      <p:pic>
        <p:nvPicPr>
          <p:cNvPr id="606212" name="Picture 4">
            <a:extLst>
              <a:ext uri="{FF2B5EF4-FFF2-40B4-BE49-F238E27FC236}">
                <a16:creationId xmlns:a16="http://schemas.microsoft.com/office/drawing/2014/main" id="{FACE2B06-9BA0-41C6-BB91-E5D6A5E78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284538"/>
            <a:ext cx="795655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>
            <a:extLst>
              <a:ext uri="{FF2B5EF4-FFF2-40B4-BE49-F238E27FC236}">
                <a16:creationId xmlns:a16="http://schemas.microsoft.com/office/drawing/2014/main" id="{629B949C-C48A-4BAB-B973-47E14971C5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sz="4000"/>
              <a:t>Dle mechanismu vzniku</a:t>
            </a:r>
            <a:r>
              <a:rPr lang="cs-CZ" altLang="sk-SK" sz="3600"/>
              <a:t>:</a:t>
            </a:r>
          </a:p>
        </p:txBody>
      </p:sp>
      <p:sp>
        <p:nvSpPr>
          <p:cNvPr id="578563" name="Rectangle 3">
            <a:extLst>
              <a:ext uri="{FF2B5EF4-FFF2-40B4-BE49-F238E27FC236}">
                <a16:creationId xmlns:a16="http://schemas.microsoft.com/office/drawing/2014/main" id="{9C49D985-763E-4902-B74A-F9E64B8D20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sk-SK" b="1">
                <a:solidFill>
                  <a:schemeClr val="tx2"/>
                </a:solidFill>
              </a:rPr>
              <a:t>Úrazové</a:t>
            </a:r>
            <a:r>
              <a:rPr lang="cs-CZ" altLang="sk-SK">
                <a:solidFill>
                  <a:schemeClr val="tx2"/>
                </a:solidFill>
              </a:rPr>
              <a:t> - vznikají jednorázovým úrazovým násilím</a:t>
            </a:r>
          </a:p>
          <a:p>
            <a:endParaRPr lang="cs-CZ" altLang="sk-SK">
              <a:solidFill>
                <a:schemeClr val="tx2"/>
              </a:solidFill>
            </a:endParaRPr>
          </a:p>
          <a:p>
            <a:r>
              <a:rPr lang="cs-CZ" altLang="sk-SK" b="1">
                <a:solidFill>
                  <a:schemeClr val="tx2"/>
                </a:solidFill>
              </a:rPr>
              <a:t>Únavové </a:t>
            </a:r>
            <a:r>
              <a:rPr lang="cs-CZ" altLang="sk-SK">
                <a:solidFill>
                  <a:schemeClr val="tx2"/>
                </a:solidFill>
              </a:rPr>
              <a:t>- vznikají opakovaným přetěžováním skeletu</a:t>
            </a:r>
          </a:p>
          <a:p>
            <a:endParaRPr lang="cs-CZ" altLang="sk-SK">
              <a:solidFill>
                <a:schemeClr val="tx2"/>
              </a:solidFill>
            </a:endParaRPr>
          </a:p>
          <a:p>
            <a:r>
              <a:rPr lang="cs-CZ" altLang="sk-SK" b="1">
                <a:solidFill>
                  <a:schemeClr val="tx2"/>
                </a:solidFill>
              </a:rPr>
              <a:t>Patologické</a:t>
            </a:r>
            <a:r>
              <a:rPr lang="cs-CZ" altLang="sk-SK">
                <a:solidFill>
                  <a:schemeClr val="tx2"/>
                </a:solidFill>
              </a:rPr>
              <a:t> - při kostních onemocněních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>
            <a:extLst>
              <a:ext uri="{FF2B5EF4-FFF2-40B4-BE49-F238E27FC236}">
                <a16:creationId xmlns:a16="http://schemas.microsoft.com/office/drawing/2014/main" id="{5366F7D7-92C1-4CB9-8455-0BFE16D440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/>
              <a:t>Poruchy hojení</a:t>
            </a:r>
          </a:p>
        </p:txBody>
      </p:sp>
      <p:sp>
        <p:nvSpPr>
          <p:cNvPr id="607235" name="Rectangle 3">
            <a:extLst>
              <a:ext uri="{FF2B5EF4-FFF2-40B4-BE49-F238E27FC236}">
                <a16:creationId xmlns:a16="http://schemas.microsoft.com/office/drawing/2014/main" id="{53F04F0D-0437-4534-A002-550A3917C9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484313"/>
            <a:ext cx="7772400" cy="4114800"/>
          </a:xfrm>
        </p:spPr>
        <p:txBody>
          <a:bodyPr/>
          <a:lstStyle/>
          <a:p>
            <a:r>
              <a:rPr lang="cs-CZ" altLang="sk-SK" sz="2400">
                <a:solidFill>
                  <a:schemeClr val="tx2"/>
                </a:solidFill>
              </a:rPr>
              <a:t>Nedostatečná tvorba svalku ( porucha vaskularizace, špatné znehybnění)</a:t>
            </a:r>
          </a:p>
          <a:p>
            <a:r>
              <a:rPr lang="cs-CZ" altLang="sk-SK" sz="2400">
                <a:solidFill>
                  <a:schemeClr val="tx2"/>
                </a:solidFill>
              </a:rPr>
              <a:t>Opožděné hojení – probíhá normálně,      jen si vyžádá delší dobu</a:t>
            </a:r>
          </a:p>
          <a:p>
            <a:r>
              <a:rPr lang="cs-CZ" altLang="sk-SK" sz="2400">
                <a:solidFill>
                  <a:schemeClr val="tx2"/>
                </a:solidFill>
              </a:rPr>
              <a:t>Zpomalené hojení –resorbce okrajů ůlomků</a:t>
            </a:r>
          </a:p>
          <a:p>
            <a:endParaRPr lang="cs-CZ" altLang="sk-SK" sz="2400">
              <a:solidFill>
                <a:schemeClr val="tx2"/>
              </a:solidFill>
            </a:endParaRPr>
          </a:p>
          <a:p>
            <a:endParaRPr lang="cs-CZ" altLang="sk-SK" sz="2400">
              <a:solidFill>
                <a:schemeClr val="tx2"/>
              </a:solidFill>
            </a:endParaRPr>
          </a:p>
          <a:p>
            <a:endParaRPr lang="cs-CZ" altLang="sk-SK" sz="2400">
              <a:solidFill>
                <a:schemeClr val="tx2"/>
              </a:solidFill>
            </a:endParaRPr>
          </a:p>
        </p:txBody>
      </p:sp>
      <p:pic>
        <p:nvPicPr>
          <p:cNvPr id="607236" name="Picture 4">
            <a:extLst>
              <a:ext uri="{FF2B5EF4-FFF2-40B4-BE49-F238E27FC236}">
                <a16:creationId xmlns:a16="http://schemas.microsoft.com/office/drawing/2014/main" id="{172B4B6B-5C32-4937-90AF-3D34D32A2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00438"/>
            <a:ext cx="8316912" cy="381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>
            <a:extLst>
              <a:ext uri="{FF2B5EF4-FFF2-40B4-BE49-F238E27FC236}">
                <a16:creationId xmlns:a16="http://schemas.microsoft.com/office/drawing/2014/main" id="{660DED8D-FE96-4124-B2AE-B4D0432D0C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/>
              <a:t>Poruchy hojení</a:t>
            </a:r>
          </a:p>
        </p:txBody>
      </p:sp>
      <p:sp>
        <p:nvSpPr>
          <p:cNvPr id="608259" name="Rectangle 3">
            <a:extLst>
              <a:ext uri="{FF2B5EF4-FFF2-40B4-BE49-F238E27FC236}">
                <a16:creationId xmlns:a16="http://schemas.microsoft.com/office/drawing/2014/main" id="{5CFDB9A1-AFA9-4733-A55A-9F2EED3C4C5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5038725" cy="4114800"/>
          </a:xfrm>
        </p:spPr>
        <p:txBody>
          <a:bodyPr/>
          <a:lstStyle/>
          <a:p>
            <a:r>
              <a:rPr lang="cs-CZ" altLang="sk-SK" sz="2800">
                <a:solidFill>
                  <a:schemeClr val="tx2"/>
                </a:solidFill>
              </a:rPr>
              <a:t>Pakloub                                                         - vitální (hypertrofický)                                 - avitální</a:t>
            </a:r>
            <a:r>
              <a:rPr lang="cs-CZ" altLang="sk-SK" sz="2800"/>
              <a:t>                                                                                                </a:t>
            </a:r>
          </a:p>
          <a:p>
            <a:endParaRPr lang="cs-CZ" altLang="sk-SK" sz="2800"/>
          </a:p>
        </p:txBody>
      </p:sp>
      <p:pic>
        <p:nvPicPr>
          <p:cNvPr id="608261" name="Picture 5">
            <a:extLst>
              <a:ext uri="{FF2B5EF4-FFF2-40B4-BE49-F238E27FC236}">
                <a16:creationId xmlns:a16="http://schemas.microsoft.com/office/drawing/2014/main" id="{9DCF9B06-E061-4E3E-B97D-457994D808D4}"/>
              </a:ext>
            </a:extLst>
          </p:cNvPr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2133600"/>
            <a:ext cx="3884612" cy="4319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8263" name="Picture 7">
            <a:extLst>
              <a:ext uri="{FF2B5EF4-FFF2-40B4-BE49-F238E27FC236}">
                <a16:creationId xmlns:a16="http://schemas.microsoft.com/office/drawing/2014/main" id="{651255BA-F094-4AF9-B30A-A3D8804E5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419475"/>
            <a:ext cx="211455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>
            <a:extLst>
              <a:ext uri="{FF2B5EF4-FFF2-40B4-BE49-F238E27FC236}">
                <a16:creationId xmlns:a16="http://schemas.microsoft.com/office/drawing/2014/main" id="{037D633D-B05F-4734-9DEB-32A02EED34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/>
              <a:t>Nejčastější zlomeniny </a:t>
            </a:r>
          </a:p>
        </p:txBody>
      </p:sp>
      <p:sp>
        <p:nvSpPr>
          <p:cNvPr id="610307" name="Rectangle 3">
            <a:extLst>
              <a:ext uri="{FF2B5EF4-FFF2-40B4-BE49-F238E27FC236}">
                <a16:creationId xmlns:a16="http://schemas.microsoft.com/office/drawing/2014/main" id="{7A9FE2CF-32A3-48A2-84A1-F2225593A8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sk-SK">
                <a:solidFill>
                  <a:schemeClr val="tx2"/>
                </a:solidFill>
              </a:rPr>
              <a:t>distálního radia / Collesova</a:t>
            </a:r>
            <a:r>
              <a:rPr lang="cs-CZ" altLang="sk-SK"/>
              <a:t>  </a:t>
            </a:r>
          </a:p>
          <a:p>
            <a:endParaRPr lang="cs-CZ" altLang="sk-SK"/>
          </a:p>
        </p:txBody>
      </p:sp>
      <p:pic>
        <p:nvPicPr>
          <p:cNvPr id="610308" name="Picture 4">
            <a:extLst>
              <a:ext uri="{FF2B5EF4-FFF2-40B4-BE49-F238E27FC236}">
                <a16:creationId xmlns:a16="http://schemas.microsoft.com/office/drawing/2014/main" id="{E9636906-72A3-4859-B008-2EDC2DEF8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7" t="43906" b="47929"/>
          <a:stretch>
            <a:fillRect/>
          </a:stretch>
        </p:blipFill>
        <p:spPr bwMode="auto">
          <a:xfrm>
            <a:off x="395288" y="2924175"/>
            <a:ext cx="564991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0309" name="Picture 5">
            <a:extLst>
              <a:ext uri="{FF2B5EF4-FFF2-40B4-BE49-F238E27FC236}">
                <a16:creationId xmlns:a16="http://schemas.microsoft.com/office/drawing/2014/main" id="{9A373238-9B05-48BB-8A8C-24DF8A085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8" r="9824" b="10420"/>
          <a:stretch>
            <a:fillRect/>
          </a:stretch>
        </p:blipFill>
        <p:spPr bwMode="auto">
          <a:xfrm>
            <a:off x="6227763" y="1557338"/>
            <a:ext cx="2760662" cy="510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>
            <a:extLst>
              <a:ext uri="{FF2B5EF4-FFF2-40B4-BE49-F238E27FC236}">
                <a16:creationId xmlns:a16="http://schemas.microsoft.com/office/drawing/2014/main" id="{0CD466EF-55B7-4799-95A2-EF0EE7501B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/>
              <a:t>Nejčastější zlomeniny</a:t>
            </a:r>
          </a:p>
        </p:txBody>
      </p:sp>
      <p:sp>
        <p:nvSpPr>
          <p:cNvPr id="612355" name="Rectangle 3">
            <a:extLst>
              <a:ext uri="{FF2B5EF4-FFF2-40B4-BE49-F238E27FC236}">
                <a16:creationId xmlns:a16="http://schemas.microsoft.com/office/drawing/2014/main" id="{41C16238-489A-4284-9AAB-A6354FDA3F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sk-SK">
                <a:solidFill>
                  <a:schemeClr val="tx2"/>
                </a:solidFill>
              </a:rPr>
              <a:t>kotníku</a:t>
            </a:r>
          </a:p>
        </p:txBody>
      </p:sp>
      <p:pic>
        <p:nvPicPr>
          <p:cNvPr id="612356" name="Picture 4">
            <a:extLst>
              <a:ext uri="{FF2B5EF4-FFF2-40B4-BE49-F238E27FC236}">
                <a16:creationId xmlns:a16="http://schemas.microsoft.com/office/drawing/2014/main" id="{97593631-A244-44E6-BDA2-EA3EF4301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4" t="11098" r="10034" b="26634"/>
          <a:stretch>
            <a:fillRect/>
          </a:stretch>
        </p:blipFill>
        <p:spPr bwMode="auto">
          <a:xfrm>
            <a:off x="5651500" y="1628775"/>
            <a:ext cx="3246438" cy="485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2357" name="Picture 5">
            <a:extLst>
              <a:ext uri="{FF2B5EF4-FFF2-40B4-BE49-F238E27FC236}">
                <a16:creationId xmlns:a16="http://schemas.microsoft.com/office/drawing/2014/main" id="{ADB221E4-5714-4D47-A955-EAE8E97CC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22906" b="12271"/>
          <a:stretch>
            <a:fillRect/>
          </a:stretch>
        </p:blipFill>
        <p:spPr bwMode="auto">
          <a:xfrm>
            <a:off x="395288" y="2852738"/>
            <a:ext cx="4895850" cy="361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>
            <a:extLst>
              <a:ext uri="{FF2B5EF4-FFF2-40B4-BE49-F238E27FC236}">
                <a16:creationId xmlns:a16="http://schemas.microsoft.com/office/drawing/2014/main" id="{BADFBA80-EC87-4A5F-BF44-223D2C2C69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/>
              <a:t>Nejčastější zlomeniny</a:t>
            </a:r>
          </a:p>
        </p:txBody>
      </p:sp>
      <p:sp>
        <p:nvSpPr>
          <p:cNvPr id="611331" name="Rectangle 3">
            <a:extLst>
              <a:ext uri="{FF2B5EF4-FFF2-40B4-BE49-F238E27FC236}">
                <a16:creationId xmlns:a16="http://schemas.microsoft.com/office/drawing/2014/main" id="{9E725017-F835-43F0-B5E0-0871006540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700213"/>
            <a:ext cx="7772400" cy="4114800"/>
          </a:xfrm>
        </p:spPr>
        <p:txBody>
          <a:bodyPr/>
          <a:lstStyle/>
          <a:p>
            <a:r>
              <a:rPr lang="cs-CZ" altLang="sk-SK">
                <a:solidFill>
                  <a:schemeClr val="tx2"/>
                </a:solidFill>
              </a:rPr>
              <a:t>proximálního femuru</a:t>
            </a:r>
          </a:p>
        </p:txBody>
      </p:sp>
      <p:pic>
        <p:nvPicPr>
          <p:cNvPr id="611332" name="Picture 4">
            <a:extLst>
              <a:ext uri="{FF2B5EF4-FFF2-40B4-BE49-F238E27FC236}">
                <a16:creationId xmlns:a16="http://schemas.microsoft.com/office/drawing/2014/main" id="{1EF583F2-A565-4706-9981-307E20E81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" t="3928" r="34386" b="50681"/>
          <a:stretch>
            <a:fillRect/>
          </a:stretch>
        </p:blipFill>
        <p:spPr bwMode="auto">
          <a:xfrm>
            <a:off x="971550" y="2565400"/>
            <a:ext cx="365125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1333" name="Picture 5">
            <a:extLst>
              <a:ext uri="{FF2B5EF4-FFF2-40B4-BE49-F238E27FC236}">
                <a16:creationId xmlns:a16="http://schemas.microsoft.com/office/drawing/2014/main" id="{180700F8-748D-47F8-A72B-D24294DA9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" t="10751" r="13626" b="32668"/>
          <a:stretch>
            <a:fillRect/>
          </a:stretch>
        </p:blipFill>
        <p:spPr bwMode="auto">
          <a:xfrm>
            <a:off x="5148263" y="2565400"/>
            <a:ext cx="3468687" cy="41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>
            <a:extLst>
              <a:ext uri="{FF2B5EF4-FFF2-40B4-BE49-F238E27FC236}">
                <a16:creationId xmlns:a16="http://schemas.microsoft.com/office/drawing/2014/main" id="{E7CD223E-3FB6-4567-BBD8-22EC2D466E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/>
              <a:t>Nejčastější zlomeniny</a:t>
            </a:r>
          </a:p>
        </p:txBody>
      </p:sp>
      <p:sp>
        <p:nvSpPr>
          <p:cNvPr id="613379" name="Rectangle 3">
            <a:extLst>
              <a:ext uri="{FF2B5EF4-FFF2-40B4-BE49-F238E27FC236}">
                <a16:creationId xmlns:a16="http://schemas.microsoft.com/office/drawing/2014/main" id="{C65FB613-1347-4C77-9265-7DAE3179DD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700213"/>
            <a:ext cx="7772400" cy="4114800"/>
          </a:xfrm>
        </p:spPr>
        <p:txBody>
          <a:bodyPr/>
          <a:lstStyle/>
          <a:p>
            <a:r>
              <a:rPr lang="cs-CZ" altLang="sk-SK">
                <a:solidFill>
                  <a:schemeClr val="tx2"/>
                </a:solidFill>
              </a:rPr>
              <a:t>proximálního humeru</a:t>
            </a:r>
          </a:p>
        </p:txBody>
      </p:sp>
      <p:pic>
        <p:nvPicPr>
          <p:cNvPr id="613380" name="Picture 4">
            <a:extLst>
              <a:ext uri="{FF2B5EF4-FFF2-40B4-BE49-F238E27FC236}">
                <a16:creationId xmlns:a16="http://schemas.microsoft.com/office/drawing/2014/main" id="{3368D7B2-AF65-4E61-A0C2-D6A301548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0" t="9938" r="51907" b="29150"/>
          <a:stretch>
            <a:fillRect/>
          </a:stretch>
        </p:blipFill>
        <p:spPr bwMode="auto">
          <a:xfrm>
            <a:off x="4787900" y="1773238"/>
            <a:ext cx="3937000" cy="486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3381" name="Picture 5">
            <a:extLst>
              <a:ext uri="{FF2B5EF4-FFF2-40B4-BE49-F238E27FC236}">
                <a16:creationId xmlns:a16="http://schemas.microsoft.com/office/drawing/2014/main" id="{4159EC01-4E42-4638-929A-D0D9A7623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8" t="27112" r="48700" b="36015"/>
          <a:stretch>
            <a:fillRect/>
          </a:stretch>
        </p:blipFill>
        <p:spPr bwMode="auto">
          <a:xfrm>
            <a:off x="900113" y="2636838"/>
            <a:ext cx="350837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>
            <a:extLst>
              <a:ext uri="{FF2B5EF4-FFF2-40B4-BE49-F238E27FC236}">
                <a16:creationId xmlns:a16="http://schemas.microsoft.com/office/drawing/2014/main" id="{548F0062-A5F0-468B-87C7-043AE6983F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981075"/>
            <a:ext cx="7772400" cy="1143000"/>
          </a:xfrm>
        </p:spPr>
        <p:txBody>
          <a:bodyPr/>
          <a:lstStyle/>
          <a:p>
            <a:r>
              <a:rPr lang="cs-CZ" altLang="sk-SK" sz="4000"/>
              <a:t>Zlomeniny zasluhující pozornost </a:t>
            </a:r>
            <a:br>
              <a:rPr lang="cs-CZ" altLang="sk-SK" sz="4000"/>
            </a:br>
            <a:endParaRPr lang="cs-CZ" altLang="sk-SK" sz="4000"/>
          </a:p>
        </p:txBody>
      </p:sp>
      <p:sp>
        <p:nvSpPr>
          <p:cNvPr id="614403" name="Rectangle 3">
            <a:extLst>
              <a:ext uri="{FF2B5EF4-FFF2-40B4-BE49-F238E27FC236}">
                <a16:creationId xmlns:a16="http://schemas.microsoft.com/office/drawing/2014/main" id="{7B020F79-D6AD-4CE7-BD2A-CD6F58413D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7772400" cy="4114800"/>
          </a:xfrm>
        </p:spPr>
        <p:txBody>
          <a:bodyPr/>
          <a:lstStyle/>
          <a:p>
            <a:r>
              <a:rPr lang="cs-CZ" altLang="sk-SK">
                <a:solidFill>
                  <a:schemeClr val="tx2"/>
                </a:solidFill>
              </a:rPr>
              <a:t>zlomenina člunkové kosti zápěstí</a:t>
            </a:r>
          </a:p>
        </p:txBody>
      </p:sp>
      <p:pic>
        <p:nvPicPr>
          <p:cNvPr id="614404" name="Picture 4">
            <a:extLst>
              <a:ext uri="{FF2B5EF4-FFF2-40B4-BE49-F238E27FC236}">
                <a16:creationId xmlns:a16="http://schemas.microsoft.com/office/drawing/2014/main" id="{028C2117-88E0-4DEA-A5B1-BC815E455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8" b="26332"/>
          <a:stretch>
            <a:fillRect/>
          </a:stretch>
        </p:blipFill>
        <p:spPr bwMode="auto">
          <a:xfrm>
            <a:off x="1042988" y="2565400"/>
            <a:ext cx="3362325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05" name="Picture 5">
            <a:extLst>
              <a:ext uri="{FF2B5EF4-FFF2-40B4-BE49-F238E27FC236}">
                <a16:creationId xmlns:a16="http://schemas.microsoft.com/office/drawing/2014/main" id="{C21BFEA0-5D1C-4A25-8744-52DCC8FF1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0" t="13287" r="22884" b="13287"/>
          <a:stretch>
            <a:fillRect/>
          </a:stretch>
        </p:blipFill>
        <p:spPr bwMode="auto">
          <a:xfrm>
            <a:off x="4787900" y="2565400"/>
            <a:ext cx="3402013" cy="410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>
            <a:extLst>
              <a:ext uri="{FF2B5EF4-FFF2-40B4-BE49-F238E27FC236}">
                <a16:creationId xmlns:a16="http://schemas.microsoft.com/office/drawing/2014/main" id="{38FCEE35-24E6-4CA7-9A75-DDF9E5DCAE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sz="4000"/>
              <a:t>Zlomeniny zasluhující pozornost</a:t>
            </a:r>
          </a:p>
        </p:txBody>
      </p:sp>
      <p:sp>
        <p:nvSpPr>
          <p:cNvPr id="615427" name="Rectangle 3">
            <a:extLst>
              <a:ext uri="{FF2B5EF4-FFF2-40B4-BE49-F238E27FC236}">
                <a16:creationId xmlns:a16="http://schemas.microsoft.com/office/drawing/2014/main" id="{F7BAD7DA-0392-4ACA-9418-4F5D02A64F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628775"/>
            <a:ext cx="7772400" cy="4114800"/>
          </a:xfrm>
        </p:spPr>
        <p:txBody>
          <a:bodyPr/>
          <a:lstStyle/>
          <a:p>
            <a:r>
              <a:rPr lang="cs-CZ" altLang="sk-SK">
                <a:solidFill>
                  <a:schemeClr val="tx2"/>
                </a:solidFill>
              </a:rPr>
              <a:t>zlomenina patní kosti</a:t>
            </a:r>
            <a:r>
              <a:rPr lang="cs-CZ" altLang="sk-SK"/>
              <a:t> </a:t>
            </a:r>
          </a:p>
          <a:p>
            <a:endParaRPr lang="cs-CZ" altLang="sk-SK"/>
          </a:p>
        </p:txBody>
      </p:sp>
      <p:pic>
        <p:nvPicPr>
          <p:cNvPr id="615428" name="Picture 4">
            <a:extLst>
              <a:ext uri="{FF2B5EF4-FFF2-40B4-BE49-F238E27FC236}">
                <a16:creationId xmlns:a16="http://schemas.microsoft.com/office/drawing/2014/main" id="{E6B4E381-594E-4348-87F2-2E4990D5E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6" r="8572" b="20404"/>
          <a:stretch>
            <a:fillRect/>
          </a:stretch>
        </p:blipFill>
        <p:spPr bwMode="auto">
          <a:xfrm>
            <a:off x="323850" y="2565400"/>
            <a:ext cx="4321175" cy="336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29" name="Picture 5">
            <a:extLst>
              <a:ext uri="{FF2B5EF4-FFF2-40B4-BE49-F238E27FC236}">
                <a16:creationId xmlns:a16="http://schemas.microsoft.com/office/drawing/2014/main" id="{331EDEC4-8216-4815-BC01-7871F562E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3" t="27559" r="29036" b="28543"/>
          <a:stretch>
            <a:fillRect/>
          </a:stretch>
        </p:blipFill>
        <p:spPr bwMode="auto">
          <a:xfrm>
            <a:off x="4932363" y="2525713"/>
            <a:ext cx="4002087" cy="33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>
            <a:extLst>
              <a:ext uri="{FF2B5EF4-FFF2-40B4-BE49-F238E27FC236}">
                <a16:creationId xmlns:a16="http://schemas.microsoft.com/office/drawing/2014/main" id="{9D890506-1FC6-4852-8B15-C9AA1A8075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sz="4000"/>
              <a:t>Zlomeniny zasluhující pozornost</a:t>
            </a:r>
          </a:p>
        </p:txBody>
      </p:sp>
      <p:sp>
        <p:nvSpPr>
          <p:cNvPr id="616451" name="Rectangle 3">
            <a:extLst>
              <a:ext uri="{FF2B5EF4-FFF2-40B4-BE49-F238E27FC236}">
                <a16:creationId xmlns:a16="http://schemas.microsoft.com/office/drawing/2014/main" id="{2D8B2423-22BF-49FE-8A64-CFDDC44E4D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557338"/>
            <a:ext cx="7772400" cy="4114800"/>
          </a:xfrm>
        </p:spPr>
        <p:txBody>
          <a:bodyPr/>
          <a:lstStyle/>
          <a:p>
            <a:r>
              <a:rPr lang="cs-CZ" altLang="sk-SK">
                <a:solidFill>
                  <a:schemeClr val="tx2"/>
                </a:solidFill>
              </a:rPr>
              <a:t>suprakondylická zlomenina u dětí</a:t>
            </a:r>
          </a:p>
        </p:txBody>
      </p:sp>
      <p:pic>
        <p:nvPicPr>
          <p:cNvPr id="616452" name="Picture 4">
            <a:extLst>
              <a:ext uri="{FF2B5EF4-FFF2-40B4-BE49-F238E27FC236}">
                <a16:creationId xmlns:a16="http://schemas.microsoft.com/office/drawing/2014/main" id="{ADFF5C9A-5326-472B-8EE7-DB5ABDFDB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4" b="6914"/>
          <a:stretch>
            <a:fillRect/>
          </a:stretch>
        </p:blipFill>
        <p:spPr bwMode="auto">
          <a:xfrm>
            <a:off x="1187450" y="2781300"/>
            <a:ext cx="5184775" cy="340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>
            <a:extLst>
              <a:ext uri="{FF2B5EF4-FFF2-40B4-BE49-F238E27FC236}">
                <a16:creationId xmlns:a16="http://schemas.microsoft.com/office/drawing/2014/main" id="{0215F5E0-7276-4A8F-996C-C14A64F97C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r>
              <a:rPr lang="cs-CZ" altLang="sk-SK"/>
              <a:t>Příště – léčení zlomenin</a:t>
            </a:r>
          </a:p>
        </p:txBody>
      </p:sp>
      <p:sp>
        <p:nvSpPr>
          <p:cNvPr id="619523" name="Rectangle 3">
            <a:extLst>
              <a:ext uri="{FF2B5EF4-FFF2-40B4-BE49-F238E27FC236}">
                <a16:creationId xmlns:a16="http://schemas.microsoft.com/office/drawing/2014/main" id="{6D331C36-B9DB-406C-B587-0334D6496C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 altLang="sk-SK"/>
          </a:p>
        </p:txBody>
      </p:sp>
      <p:pic>
        <p:nvPicPr>
          <p:cNvPr id="619524" name="Picture 4">
            <a:extLst>
              <a:ext uri="{FF2B5EF4-FFF2-40B4-BE49-F238E27FC236}">
                <a16:creationId xmlns:a16="http://schemas.microsoft.com/office/drawing/2014/main" id="{7A591D98-E2E7-4E05-9251-894E33CCE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3563937" cy="415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525" name="Picture 5">
            <a:extLst>
              <a:ext uri="{FF2B5EF4-FFF2-40B4-BE49-F238E27FC236}">
                <a16:creationId xmlns:a16="http://schemas.microsoft.com/office/drawing/2014/main" id="{CB4049F5-8CC9-4746-B702-59FAAE9F7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9500"/>
            <a:ext cx="4211638" cy="421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>
            <a:extLst>
              <a:ext uri="{FF2B5EF4-FFF2-40B4-BE49-F238E27FC236}">
                <a16:creationId xmlns:a16="http://schemas.microsoft.com/office/drawing/2014/main" id="{833AC8D9-0E6F-458A-A799-C84A507EE9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/>
              <a:t>Únavové zlomeniny</a:t>
            </a:r>
          </a:p>
        </p:txBody>
      </p:sp>
      <p:sp>
        <p:nvSpPr>
          <p:cNvPr id="574467" name="Rectangle 3">
            <a:extLst>
              <a:ext uri="{FF2B5EF4-FFF2-40B4-BE49-F238E27FC236}">
                <a16:creationId xmlns:a16="http://schemas.microsoft.com/office/drawing/2014/main" id="{4B9C86E2-7E47-4246-9193-1A544803EAD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s-CZ" altLang="sk-SK" sz="2800">
                <a:solidFill>
                  <a:schemeClr val="tx2"/>
                </a:solidFill>
              </a:rPr>
              <a:t>- </a:t>
            </a:r>
            <a:r>
              <a:rPr lang="cs-CZ" altLang="sk-SK" sz="2400">
                <a:solidFill>
                  <a:schemeClr val="tx2"/>
                </a:solidFill>
              </a:rPr>
              <a:t>vznikají přetížením skeletu</a:t>
            </a:r>
          </a:p>
          <a:p>
            <a:r>
              <a:rPr lang="cs-CZ" altLang="sk-SK" sz="2400">
                <a:solidFill>
                  <a:schemeClr val="tx2"/>
                </a:solidFill>
              </a:rPr>
              <a:t>- nejčastěji kosti MTT    (pochodová zlomenina )</a:t>
            </a:r>
          </a:p>
          <a:p>
            <a:r>
              <a:rPr lang="cs-CZ" altLang="sk-SK" sz="2400">
                <a:solidFill>
                  <a:schemeClr val="tx2"/>
                </a:solidFill>
              </a:rPr>
              <a:t>- příznaky často nenápadné - bolest bez otoku či hematomu </a:t>
            </a:r>
          </a:p>
          <a:p>
            <a:r>
              <a:rPr lang="cs-CZ" altLang="sk-SK" sz="2400">
                <a:solidFill>
                  <a:schemeClr val="tx2"/>
                </a:solidFill>
              </a:rPr>
              <a:t>první RTG snímek obvykle negativní</a:t>
            </a:r>
          </a:p>
          <a:p>
            <a:r>
              <a:rPr lang="cs-CZ" altLang="sk-SK" sz="2400">
                <a:solidFill>
                  <a:schemeClr val="tx2"/>
                </a:solidFill>
              </a:rPr>
              <a:t>léčba konzervativní</a:t>
            </a:r>
          </a:p>
        </p:txBody>
      </p:sp>
      <p:sp>
        <p:nvSpPr>
          <p:cNvPr id="574468" name="Rectangle 4">
            <a:extLst>
              <a:ext uri="{FF2B5EF4-FFF2-40B4-BE49-F238E27FC236}">
                <a16:creationId xmlns:a16="http://schemas.microsoft.com/office/drawing/2014/main" id="{68F13FCD-A654-4FE0-8303-9BF72DE099F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sk-SK" altLang="sk-SK" sz="2800"/>
          </a:p>
        </p:txBody>
      </p:sp>
      <p:pic>
        <p:nvPicPr>
          <p:cNvPr id="574469" name="Picture 5">
            <a:extLst>
              <a:ext uri="{FF2B5EF4-FFF2-40B4-BE49-F238E27FC236}">
                <a16:creationId xmlns:a16="http://schemas.microsoft.com/office/drawing/2014/main" id="{1E7502FD-7B21-4F52-9763-A07E95A75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844675"/>
            <a:ext cx="3125787" cy="262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4470" name="Picture 6">
            <a:extLst>
              <a:ext uri="{FF2B5EF4-FFF2-40B4-BE49-F238E27FC236}">
                <a16:creationId xmlns:a16="http://schemas.microsoft.com/office/drawing/2014/main" id="{DB852BA6-B81D-4F93-B357-8ABFA5420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581525"/>
            <a:ext cx="36099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>
            <a:extLst>
              <a:ext uri="{FF2B5EF4-FFF2-40B4-BE49-F238E27FC236}">
                <a16:creationId xmlns:a16="http://schemas.microsoft.com/office/drawing/2014/main" id="{9686633D-3F73-40A8-8111-C98CD81BA5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/>
              <a:t>Patologické zlomeniny</a:t>
            </a:r>
          </a:p>
        </p:txBody>
      </p:sp>
      <p:sp>
        <p:nvSpPr>
          <p:cNvPr id="577539" name="Rectangle 3">
            <a:extLst>
              <a:ext uri="{FF2B5EF4-FFF2-40B4-BE49-F238E27FC236}">
                <a16:creationId xmlns:a16="http://schemas.microsoft.com/office/drawing/2014/main" id="{8DA0262D-0E39-406A-915D-F7377EC9232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276475"/>
            <a:ext cx="4171950" cy="4114800"/>
          </a:xfrm>
        </p:spPr>
        <p:txBody>
          <a:bodyPr/>
          <a:lstStyle/>
          <a:p>
            <a:r>
              <a:rPr lang="cs-CZ" altLang="sk-SK" sz="2400">
                <a:solidFill>
                  <a:schemeClr val="tx2"/>
                </a:solidFill>
              </a:rPr>
              <a:t>v terénu patologicky změněné kosti nevelkým násilím</a:t>
            </a:r>
          </a:p>
          <a:p>
            <a:r>
              <a:rPr lang="cs-CZ" altLang="sk-SK" sz="2400">
                <a:solidFill>
                  <a:schemeClr val="tx2"/>
                </a:solidFill>
              </a:rPr>
              <a:t>u starších osteroporóza</a:t>
            </a:r>
          </a:p>
          <a:p>
            <a:r>
              <a:rPr lang="cs-CZ" altLang="sk-SK" sz="2400">
                <a:solidFill>
                  <a:schemeClr val="tx2"/>
                </a:solidFill>
              </a:rPr>
              <a:t>u mladších kostní cysty, metastázy</a:t>
            </a:r>
          </a:p>
          <a:p>
            <a:pPr>
              <a:buFont typeface="Monotype Sorts" charset="2"/>
              <a:buNone/>
            </a:pPr>
            <a:endParaRPr lang="cs-CZ" altLang="sk-SK" sz="2400">
              <a:solidFill>
                <a:schemeClr val="tx2"/>
              </a:solidFill>
            </a:endParaRPr>
          </a:p>
        </p:txBody>
      </p:sp>
      <p:sp>
        <p:nvSpPr>
          <p:cNvPr id="577540" name="Rectangle 4">
            <a:extLst>
              <a:ext uri="{FF2B5EF4-FFF2-40B4-BE49-F238E27FC236}">
                <a16:creationId xmlns:a16="http://schemas.microsoft.com/office/drawing/2014/main" id="{51BB885D-3593-4763-8EA1-2BE54FB6D51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sk-SK" altLang="sk-SK" sz="2800"/>
          </a:p>
        </p:txBody>
      </p:sp>
      <p:pic>
        <p:nvPicPr>
          <p:cNvPr id="577541" name="Picture 5">
            <a:extLst>
              <a:ext uri="{FF2B5EF4-FFF2-40B4-BE49-F238E27FC236}">
                <a16:creationId xmlns:a16="http://schemas.microsoft.com/office/drawing/2014/main" id="{A570F645-30A2-4B42-A43F-C4562234B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989138"/>
            <a:ext cx="36576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>
            <a:extLst>
              <a:ext uri="{FF2B5EF4-FFF2-40B4-BE49-F238E27FC236}">
                <a16:creationId xmlns:a16="http://schemas.microsoft.com/office/drawing/2014/main" id="{C15A6591-F85A-4944-B158-19CC1C1D64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/>
              <a:t>Dle linie lomu :</a:t>
            </a:r>
          </a:p>
        </p:txBody>
      </p:sp>
      <p:sp>
        <p:nvSpPr>
          <p:cNvPr id="586755" name="Rectangle 3">
            <a:extLst>
              <a:ext uri="{FF2B5EF4-FFF2-40B4-BE49-F238E27FC236}">
                <a16:creationId xmlns:a16="http://schemas.microsoft.com/office/drawing/2014/main" id="{58E4C086-D9EF-4F01-AD21-CF972799DA7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s-CZ" altLang="sk-SK" sz="2400">
                <a:solidFill>
                  <a:schemeClr val="tx2"/>
                </a:solidFill>
              </a:rPr>
              <a:t>Příčné</a:t>
            </a:r>
          </a:p>
          <a:p>
            <a:r>
              <a:rPr lang="cs-CZ" altLang="sk-SK" sz="2400">
                <a:solidFill>
                  <a:schemeClr val="tx2"/>
                </a:solidFill>
              </a:rPr>
              <a:t>Šikmé</a:t>
            </a:r>
          </a:p>
          <a:p>
            <a:r>
              <a:rPr lang="cs-CZ" altLang="sk-SK" sz="2400">
                <a:solidFill>
                  <a:schemeClr val="tx2"/>
                </a:solidFill>
              </a:rPr>
              <a:t>Spirální</a:t>
            </a:r>
          </a:p>
          <a:p>
            <a:r>
              <a:rPr lang="cs-CZ" altLang="sk-SK" sz="2400">
                <a:solidFill>
                  <a:schemeClr val="tx2"/>
                </a:solidFill>
              </a:rPr>
              <a:t>Vertikální </a:t>
            </a:r>
          </a:p>
          <a:p>
            <a:r>
              <a:rPr lang="cs-CZ" altLang="sk-SK" sz="2400">
                <a:solidFill>
                  <a:schemeClr val="tx2"/>
                </a:solidFill>
              </a:rPr>
              <a:t>Tangenciální - osteochondrální</a:t>
            </a:r>
          </a:p>
          <a:p>
            <a:r>
              <a:rPr lang="cs-CZ" altLang="sk-SK" sz="2400">
                <a:solidFill>
                  <a:schemeClr val="tx2"/>
                </a:solidFill>
              </a:rPr>
              <a:t>Avulzní - na úponech vazů a šlach</a:t>
            </a:r>
          </a:p>
          <a:p>
            <a:r>
              <a:rPr lang="cs-CZ" altLang="sk-SK" sz="2400">
                <a:solidFill>
                  <a:schemeClr val="tx2"/>
                </a:solidFill>
              </a:rPr>
              <a:t>Dle počtů úlomků  </a:t>
            </a:r>
            <a:r>
              <a:rPr lang="cs-CZ" altLang="sk-SK" sz="2000">
                <a:solidFill>
                  <a:schemeClr val="tx2"/>
                </a:solidFill>
              </a:rPr>
              <a:t>dvou-,tří-, čtyřúlomkové a tříštivé</a:t>
            </a:r>
          </a:p>
        </p:txBody>
      </p:sp>
      <p:pic>
        <p:nvPicPr>
          <p:cNvPr id="586757" name="Picture 5">
            <a:extLst>
              <a:ext uri="{FF2B5EF4-FFF2-40B4-BE49-F238E27FC236}">
                <a16:creationId xmlns:a16="http://schemas.microsoft.com/office/drawing/2014/main" id="{F9327992-4CED-40DF-A22A-82737C2ED0CA}"/>
              </a:ext>
            </a:extLst>
          </p:cNvPr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5254" r="32570" b="36540"/>
          <a:stretch>
            <a:fillRect/>
          </a:stretch>
        </p:blipFill>
        <p:spPr>
          <a:xfrm>
            <a:off x="4648200" y="1773238"/>
            <a:ext cx="3810000" cy="446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000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BD814262-0FA3-4B34-8FBF-455A5E6E92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cs-CZ" altLang="sk-SK"/>
              <a:t>Typy zlomenin</a:t>
            </a:r>
          </a:p>
        </p:txBody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221EB0F7-D51C-4F91-A635-8B3495F2E5C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981200"/>
            <a:ext cx="4319587" cy="4114800"/>
          </a:xfrm>
          <a:noFill/>
          <a:ln/>
        </p:spPr>
        <p:txBody>
          <a:bodyPr/>
          <a:lstStyle/>
          <a:p>
            <a:r>
              <a:rPr lang="cs-CZ" altLang="sk-SK" sz="2400">
                <a:solidFill>
                  <a:schemeClr val="tx2"/>
                </a:solidFill>
              </a:rPr>
              <a:t>Infrakce –kostní tkáň nalomena , periost nepřerušen</a:t>
            </a:r>
          </a:p>
          <a:p>
            <a:r>
              <a:rPr lang="cs-CZ" altLang="sk-SK" sz="2400">
                <a:solidFill>
                  <a:schemeClr val="tx2"/>
                </a:solidFill>
              </a:rPr>
              <a:t>Vpáčená zlomenina – tlak na ohraničený okrsek ploché kosti </a:t>
            </a:r>
          </a:p>
          <a:p>
            <a:r>
              <a:rPr lang="cs-CZ" altLang="sk-SK" sz="2400">
                <a:solidFill>
                  <a:schemeClr val="tx2"/>
                </a:solidFill>
              </a:rPr>
              <a:t>Kompresní zlomenina – stlačení spongiozní kosti</a:t>
            </a:r>
          </a:p>
          <a:p>
            <a:pPr>
              <a:buFont typeface="Monotype Sorts" charset="2"/>
              <a:buNone/>
            </a:pPr>
            <a:endParaRPr lang="cs-CZ" altLang="sk-SK" sz="2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156677" name="Picture 5">
            <a:extLst>
              <a:ext uri="{FF2B5EF4-FFF2-40B4-BE49-F238E27FC236}">
                <a16:creationId xmlns:a16="http://schemas.microsoft.com/office/drawing/2014/main" id="{62A7B858-E35D-4452-8B35-799A06EE5721}"/>
              </a:ext>
            </a:extLst>
          </p:cNvPr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2133600"/>
            <a:ext cx="3810000" cy="3941763"/>
          </a:xfrm>
          <a:noFill/>
          <a:ln/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6" name="Rectangle 6">
            <a:extLst>
              <a:ext uri="{FF2B5EF4-FFF2-40B4-BE49-F238E27FC236}">
                <a16:creationId xmlns:a16="http://schemas.microsoft.com/office/drawing/2014/main" id="{4E3FA981-D99B-4A2C-BDED-E7817F1046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/>
              <a:t>Typy zlomenin </a:t>
            </a:r>
          </a:p>
        </p:txBody>
      </p:sp>
      <p:sp>
        <p:nvSpPr>
          <p:cNvPr id="568323" name="Rectangle 3">
            <a:extLst>
              <a:ext uri="{FF2B5EF4-FFF2-40B4-BE49-F238E27FC236}">
                <a16:creationId xmlns:a16="http://schemas.microsoft.com/office/drawing/2014/main" id="{F456A5C4-0919-48DA-8A1E-D61C5FEE6FD1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850" y="2205038"/>
            <a:ext cx="3810000" cy="4114800"/>
          </a:xfrm>
        </p:spPr>
        <p:txBody>
          <a:bodyPr/>
          <a:lstStyle/>
          <a:p>
            <a:r>
              <a:rPr lang="cs-CZ" altLang="sk-SK" sz="2400">
                <a:solidFill>
                  <a:schemeClr val="tx2"/>
                </a:solidFill>
              </a:rPr>
              <a:t>Tříštivá zlomenina </a:t>
            </a:r>
          </a:p>
          <a:p>
            <a:endParaRPr lang="cs-CZ" altLang="sk-SK" sz="2400">
              <a:solidFill>
                <a:schemeClr val="tx2"/>
              </a:solidFill>
            </a:endParaRPr>
          </a:p>
          <a:p>
            <a:r>
              <a:rPr lang="cs-CZ" altLang="sk-SK" sz="2400">
                <a:solidFill>
                  <a:schemeClr val="tx2"/>
                </a:solidFill>
              </a:rPr>
              <a:t>Defektní zlomenina </a:t>
            </a:r>
            <a:endParaRPr lang="cs-CZ" altLang="sk-SK" sz="2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568325" name="Picture 5">
            <a:extLst>
              <a:ext uri="{FF2B5EF4-FFF2-40B4-BE49-F238E27FC236}">
                <a16:creationId xmlns:a16="http://schemas.microsoft.com/office/drawing/2014/main" id="{7A29B777-EDCF-47F1-8759-1E7F76E17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844675"/>
            <a:ext cx="3706812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60" name="Rectangle 4">
            <a:extLst>
              <a:ext uri="{FF2B5EF4-FFF2-40B4-BE49-F238E27FC236}">
                <a16:creationId xmlns:a16="http://schemas.microsoft.com/office/drawing/2014/main" id="{6E573C18-09DE-41D5-9964-73BA6B879A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/>
              <a:t>Typy zlomenin</a:t>
            </a:r>
          </a:p>
        </p:txBody>
      </p:sp>
      <p:sp>
        <p:nvSpPr>
          <p:cNvPr id="582661" name="Rectangle 5">
            <a:extLst>
              <a:ext uri="{FF2B5EF4-FFF2-40B4-BE49-F238E27FC236}">
                <a16:creationId xmlns:a16="http://schemas.microsoft.com/office/drawing/2014/main" id="{DE6B8DC4-F35F-4B67-B811-EA376D69763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565400"/>
            <a:ext cx="3810000" cy="3530600"/>
          </a:xfrm>
        </p:spPr>
        <p:txBody>
          <a:bodyPr/>
          <a:lstStyle/>
          <a:p>
            <a:r>
              <a:rPr lang="cs-CZ" altLang="sk-SK" sz="2400">
                <a:solidFill>
                  <a:schemeClr val="tx2"/>
                </a:solidFill>
              </a:rPr>
              <a:t>Avulzní zlomenina – odtržení úponu tahem svalu </a:t>
            </a:r>
          </a:p>
        </p:txBody>
      </p:sp>
      <p:sp>
        <p:nvSpPr>
          <p:cNvPr id="582662" name="Rectangle 6">
            <a:extLst>
              <a:ext uri="{FF2B5EF4-FFF2-40B4-BE49-F238E27FC236}">
                <a16:creationId xmlns:a16="http://schemas.microsoft.com/office/drawing/2014/main" id="{838EFDE1-0AD2-49B3-957C-7AAD0FFC66A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sk-SK" altLang="sk-SK" sz="2800"/>
          </a:p>
        </p:txBody>
      </p:sp>
      <p:pic>
        <p:nvPicPr>
          <p:cNvPr id="582663" name="Picture 7">
            <a:extLst>
              <a:ext uri="{FF2B5EF4-FFF2-40B4-BE49-F238E27FC236}">
                <a16:creationId xmlns:a16="http://schemas.microsoft.com/office/drawing/2014/main" id="{CAEBEE13-3481-4072-83A7-02C07CFC9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916113"/>
            <a:ext cx="2943225" cy="455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>
            <a:extLst>
              <a:ext uri="{FF2B5EF4-FFF2-40B4-BE49-F238E27FC236}">
                <a16:creationId xmlns:a16="http://schemas.microsoft.com/office/drawing/2014/main" id="{39E8AF1F-3AE3-4EE2-B142-C6920616A1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/>
              <a:t>Dle stavu kožního krytu</a:t>
            </a:r>
          </a:p>
        </p:txBody>
      </p:sp>
      <p:sp>
        <p:nvSpPr>
          <p:cNvPr id="617475" name="Rectangle 3">
            <a:extLst>
              <a:ext uri="{FF2B5EF4-FFF2-40B4-BE49-F238E27FC236}">
                <a16:creationId xmlns:a16="http://schemas.microsoft.com/office/drawing/2014/main" id="{B74400A5-7D25-4710-B37B-C1A8C283658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2276475"/>
            <a:ext cx="3810000" cy="4114800"/>
          </a:xfrm>
        </p:spPr>
        <p:txBody>
          <a:bodyPr/>
          <a:lstStyle/>
          <a:p>
            <a:r>
              <a:rPr lang="cs-CZ" altLang="sk-SK" sz="2400">
                <a:solidFill>
                  <a:schemeClr val="tx2"/>
                </a:solidFill>
              </a:rPr>
              <a:t>zavřené</a:t>
            </a:r>
          </a:p>
          <a:p>
            <a:r>
              <a:rPr lang="cs-CZ" altLang="sk-SK" sz="2400">
                <a:solidFill>
                  <a:schemeClr val="tx2"/>
                </a:solidFill>
              </a:rPr>
              <a:t>otevřené - I.st. malá rána</a:t>
            </a:r>
            <a:r>
              <a:rPr lang="cs-CZ" altLang="sk-SK" sz="2400"/>
              <a:t> </a:t>
            </a:r>
            <a:r>
              <a:rPr lang="cs-CZ" altLang="sk-SK" sz="2400">
                <a:solidFill>
                  <a:schemeClr val="tx2"/>
                </a:solidFill>
              </a:rPr>
              <a:t>úlomkem</a:t>
            </a:r>
            <a:r>
              <a:rPr lang="cs-CZ" altLang="sk-SK" sz="2400"/>
              <a:t> </a:t>
            </a:r>
            <a:r>
              <a:rPr lang="cs-CZ" altLang="sk-SK" sz="2400">
                <a:solidFill>
                  <a:schemeClr val="tx2"/>
                </a:solidFill>
              </a:rPr>
              <a:t>zevniř  /</a:t>
            </a:r>
            <a:r>
              <a:rPr lang="cs-CZ" altLang="sk-SK" sz="2400"/>
              <a:t>                                                                     </a:t>
            </a:r>
            <a:r>
              <a:rPr lang="cs-CZ" altLang="sk-SK" sz="2400">
                <a:solidFill>
                  <a:schemeClr val="tx2"/>
                </a:solidFill>
              </a:rPr>
              <a:t>                                       IV.stupeň –devastace, semiamputace</a:t>
            </a:r>
          </a:p>
        </p:txBody>
      </p:sp>
      <p:sp>
        <p:nvSpPr>
          <p:cNvPr id="617477" name="Rectangle 5">
            <a:extLst>
              <a:ext uri="{FF2B5EF4-FFF2-40B4-BE49-F238E27FC236}">
                <a16:creationId xmlns:a16="http://schemas.microsoft.com/office/drawing/2014/main" id="{3D16D347-EFB3-4F2C-897E-4279370C1F3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sk-SK" altLang="sk-SK" sz="2800"/>
          </a:p>
        </p:txBody>
      </p:sp>
      <p:pic>
        <p:nvPicPr>
          <p:cNvPr id="617476" name="Picture 4">
            <a:extLst>
              <a:ext uri="{FF2B5EF4-FFF2-40B4-BE49-F238E27FC236}">
                <a16:creationId xmlns:a16="http://schemas.microsoft.com/office/drawing/2014/main" id="{EC35DE52-58F1-457D-A588-F2B11C29D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6" r="23032"/>
          <a:stretch>
            <a:fillRect/>
          </a:stretch>
        </p:blipFill>
        <p:spPr bwMode="auto">
          <a:xfrm>
            <a:off x="4427538" y="1773238"/>
            <a:ext cx="4164012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opa za letadlem">
  <a:themeElements>
    <a:clrScheme name="Stopa za letadlem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FFFF"/>
      </a:accent5>
      <a:accent6>
        <a:srgbClr val="E7E700"/>
      </a:accent6>
      <a:hlink>
        <a:srgbClr val="FF0033"/>
      </a:hlink>
      <a:folHlink>
        <a:srgbClr val="3366FF"/>
      </a:folHlink>
    </a:clrScheme>
    <a:fontScheme name="Stopa za letadlem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sk-S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sk-S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Stopa za letadlem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opa za letadlem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opa za letadlem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opa za letadlem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opa za letadlem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topa za letadlem 1">
    <a:dk1>
      <a:srgbClr val="000000"/>
    </a:dk1>
    <a:lt1>
      <a:srgbClr val="FFFFFF"/>
    </a:lt1>
    <a:dk2>
      <a:srgbClr val="0000FF"/>
    </a:dk2>
    <a:lt2>
      <a:srgbClr val="FFCC66"/>
    </a:lt2>
    <a:accent1>
      <a:srgbClr val="00FFFF"/>
    </a:accent1>
    <a:accent2>
      <a:srgbClr val="FFFF00"/>
    </a:accent2>
    <a:accent3>
      <a:srgbClr val="AAAAFF"/>
    </a:accent3>
    <a:accent4>
      <a:srgbClr val="DADADA"/>
    </a:accent4>
    <a:accent5>
      <a:srgbClr val="AAFFFF"/>
    </a:accent5>
    <a:accent6>
      <a:srgbClr val="E7E700"/>
    </a:accent6>
    <a:hlink>
      <a:srgbClr val="FF0033"/>
    </a:hlink>
    <a:folHlink>
      <a:srgbClr val="3366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C:\MSOffice\Šablony\Vzory prezentací\Stopa za letadlem.pot</Template>
  <TotalTime>1829</TotalTime>
  <Words>489</Words>
  <Application>Microsoft Office PowerPoint</Application>
  <PresentationFormat>Předvádění na obrazovce (4:3)</PresentationFormat>
  <Paragraphs>106</Paragraphs>
  <Slides>29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6" baseType="lpstr">
      <vt:lpstr>Arial</vt:lpstr>
      <vt:lpstr>Arial CE</vt:lpstr>
      <vt:lpstr>Monotype Sorts</vt:lpstr>
      <vt:lpstr>Times New Roman</vt:lpstr>
      <vt:lpstr>Times New Roman CE</vt:lpstr>
      <vt:lpstr>Wingdings</vt:lpstr>
      <vt:lpstr>Stopa za letadlem</vt:lpstr>
      <vt:lpstr>Zlomeniny </vt:lpstr>
      <vt:lpstr>Dle mechanismu vzniku:</vt:lpstr>
      <vt:lpstr>Únavové zlomeniny</vt:lpstr>
      <vt:lpstr>Patologické zlomeniny</vt:lpstr>
      <vt:lpstr>Dle linie lomu :</vt:lpstr>
      <vt:lpstr>Typy zlomenin</vt:lpstr>
      <vt:lpstr>Typy zlomenin </vt:lpstr>
      <vt:lpstr>Typy zlomenin</vt:lpstr>
      <vt:lpstr>Dle stavu kožního krytu</vt:lpstr>
      <vt:lpstr>Dětské zlomeniny </vt:lpstr>
      <vt:lpstr>Dětské zlomeniny</vt:lpstr>
      <vt:lpstr>Dislokace</vt:lpstr>
      <vt:lpstr>Diagnostika zlomenin</vt:lpstr>
      <vt:lpstr>Diagnostika zlomenin</vt:lpstr>
      <vt:lpstr>Tři klinická stadia hojení zlomeniny</vt:lpstr>
      <vt:lpstr>Hojení zlomenin sekundární</vt:lpstr>
      <vt:lpstr>Hojení zlomenin  primární</vt:lpstr>
      <vt:lpstr>Poruchy hojení</vt:lpstr>
      <vt:lpstr>Poruchy hojení</vt:lpstr>
      <vt:lpstr>Poruchy hojení</vt:lpstr>
      <vt:lpstr>Poruchy hojení</vt:lpstr>
      <vt:lpstr>Nejčastější zlomeniny </vt:lpstr>
      <vt:lpstr>Nejčastější zlomeniny</vt:lpstr>
      <vt:lpstr>Nejčastější zlomeniny</vt:lpstr>
      <vt:lpstr>Nejčastější zlomeniny</vt:lpstr>
      <vt:lpstr>Zlomeniny zasluhující pozornost  </vt:lpstr>
      <vt:lpstr>Zlomeniny zasluhující pozornost</vt:lpstr>
      <vt:lpstr>Zlomeniny zasluhující pozornost</vt:lpstr>
      <vt:lpstr>Příště – léčení zlomenin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Školení</dc:title>
  <dc:creator>MUDr.Pavel Mach</dc:creator>
  <cp:lastModifiedBy>Daniel Ira</cp:lastModifiedBy>
  <cp:revision>79</cp:revision>
  <dcterms:created xsi:type="dcterms:W3CDTF">1995-06-02T22:16:36Z</dcterms:created>
  <dcterms:modified xsi:type="dcterms:W3CDTF">2020-11-30T07:37:39Z</dcterms:modified>
</cp:coreProperties>
</file>