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268" r:id="rId10"/>
    <p:sldId id="269" r:id="rId11"/>
    <p:sldId id="272" r:id="rId12"/>
    <p:sldId id="273" r:id="rId13"/>
    <p:sldId id="274" r:id="rId14"/>
    <p:sldId id="276" r:id="rId15"/>
    <p:sldId id="279" r:id="rId16"/>
    <p:sldId id="280" r:id="rId17"/>
    <p:sldId id="283" r:id="rId18"/>
    <p:sldId id="286" r:id="rId19"/>
    <p:sldId id="289" r:id="rId20"/>
    <p:sldId id="285" r:id="rId21"/>
    <p:sldId id="292" r:id="rId22"/>
    <p:sldId id="293" r:id="rId23"/>
    <p:sldId id="294" r:id="rId24"/>
    <p:sldId id="295" r:id="rId25"/>
    <p:sldId id="296" r:id="rId26"/>
    <p:sldId id="298" r:id="rId27"/>
    <p:sldId id="305" r:id="rId28"/>
    <p:sldId id="310" r:id="rId29"/>
    <p:sldId id="311" r:id="rId30"/>
    <p:sldId id="312" r:id="rId31"/>
    <p:sldId id="309" r:id="rId32"/>
    <p:sldId id="30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601D3E6C-8A25-405E-A952-4F92A22C63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74DDF7C9-2EC9-479B-ABD7-99841A0828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55F562C7-770A-4DC7-96BB-3CD0DDDE67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xmlns="" id="{9B891A06-2362-48CB-B8C7-150561D278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A6D3041C-E8DB-394D-8CBD-A19CAB995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176">
          <p15:clr>
            <a:srgbClr val="FBAE40"/>
          </p15:clr>
        </p15:guide>
        <p15:guide id="3" orient="horz" pos="255">
          <p15:clr>
            <a:srgbClr val="FBAE40"/>
          </p15:clr>
        </p15:guide>
        <p15:guide id="4" pos="115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CF0A721D-0B43-7043-8933-AD2A68D4E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xmlns="" id="{D218105D-7192-3A40-B34B-CBC5FC839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50570"/>
            <a:ext cx="876596" cy="600812"/>
          </a:xfrm>
          <a:prstGeom prst="rect">
            <a:avLst/>
          </a:prstGeom>
        </p:spPr>
      </p:pic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pos="5556">
          <p15:clr>
            <a:srgbClr val="FBAE40"/>
          </p15:clr>
        </p15:guide>
        <p15:guide id="2" orient="horz" pos="420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/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xmlns="" id="{8303803E-85B6-4F0F-82F5-E307C79DBF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xmlns="" id="{25D6031E-ADF9-4848-9898-66224BC415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BF859A01-CA85-4196-A73B-391EAD035D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543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xmlns="" id="{27B71FF1-6349-4B74-AD1A-A4728AEB15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xmlns="" id="{CAD29719-5A68-4154-86D7-62577D74A5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xmlns="" id="{35CD4C23-1EA7-4EF1-877D-56B71C80C5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xmlns="" id="{F991E4F8-0689-45C0-8765-EEBAED7BFB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xmlns="" id="{D7860261-4803-41A4-842D-282F78D88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9061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NIVS, ukončování </a:t>
            </a:r>
            <a:r>
              <a:rPr lang="cs-CZ" sz="4000" dirty="0" smtClean="0"/>
              <a:t>UPV</a:t>
            </a:r>
            <a:br>
              <a:rPr lang="cs-CZ" sz="4000" dirty="0" smtClean="0"/>
            </a:br>
            <a:r>
              <a:rPr lang="cs-CZ" sz="4000" dirty="0" smtClean="0"/>
              <a:t>extubace </a:t>
            </a:r>
            <a:r>
              <a:rPr lang="cs-CZ" sz="4000" dirty="0"/>
              <a:t>a její komplikace</a:t>
            </a:r>
          </a:p>
        </p:txBody>
      </p:sp>
    </p:spTree>
    <p:extLst>
      <p:ext uri="{BB962C8B-B14F-4D97-AF65-F5344CB8AC3E}">
        <p14:creationId xmlns:p14="http://schemas.microsoft.com/office/powerpoint/2010/main" val="364875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53974"/>
            <a:ext cx="6635080" cy="998761"/>
          </a:xfrm>
        </p:spPr>
        <p:txBody>
          <a:bodyPr/>
          <a:lstStyle/>
          <a:p>
            <a:r>
              <a:rPr lang="cs-CZ" altLang="cs-CZ" sz="4800" dirty="0" smtClean="0"/>
              <a:t>Důvody trvání UPV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49736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„</a:t>
            </a:r>
            <a:r>
              <a:rPr lang="cs-CZ" altLang="cs-CZ" sz="2800" dirty="0" err="1" smtClean="0"/>
              <a:t>Disease-imposed</a:t>
            </a:r>
            <a:r>
              <a:rPr lang="cs-CZ" altLang="cs-CZ" sz="2800" dirty="0" smtClean="0"/>
              <a:t>“ </a:t>
            </a:r>
            <a:r>
              <a:rPr lang="cs-CZ" altLang="cs-CZ" sz="2800" dirty="0" err="1" smtClean="0"/>
              <a:t>factor</a:t>
            </a:r>
            <a:endParaRPr lang="cs-CZ" altLang="cs-CZ" sz="2800" dirty="0" smtClean="0"/>
          </a:p>
          <a:p>
            <a:pPr lvl="1"/>
            <a:r>
              <a:rPr lang="cs-CZ" altLang="cs-CZ" sz="2800" dirty="0" smtClean="0"/>
              <a:t>Ventilační či </a:t>
            </a:r>
            <a:r>
              <a:rPr lang="cs-CZ" altLang="cs-CZ" sz="2800" dirty="0" err="1" smtClean="0"/>
              <a:t>oxygenační</a:t>
            </a:r>
            <a:r>
              <a:rPr lang="cs-CZ" altLang="cs-CZ" sz="2800" dirty="0" smtClean="0"/>
              <a:t> selhání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„</a:t>
            </a:r>
            <a:r>
              <a:rPr lang="cs-CZ" altLang="cs-CZ" sz="2800" dirty="0" err="1" smtClean="0"/>
              <a:t>Clinician-imposed</a:t>
            </a:r>
            <a:r>
              <a:rPr lang="cs-CZ" altLang="cs-CZ" sz="2800" dirty="0" smtClean="0"/>
              <a:t>“ </a:t>
            </a:r>
            <a:r>
              <a:rPr lang="cs-CZ" altLang="cs-CZ" sz="2800" dirty="0" err="1" smtClean="0"/>
              <a:t>factor</a:t>
            </a:r>
            <a:endParaRPr lang="cs-CZ" altLang="cs-CZ" sz="2800" dirty="0" smtClean="0"/>
          </a:p>
          <a:p>
            <a:pPr lvl="1"/>
            <a:r>
              <a:rPr lang="cs-CZ" altLang="cs-CZ" sz="2800" dirty="0" smtClean="0"/>
              <a:t>Oddálení identifikace schopnosti odpojení</a:t>
            </a:r>
          </a:p>
          <a:p>
            <a:pPr lvl="1"/>
            <a:r>
              <a:rPr lang="cs-CZ" altLang="cs-CZ" sz="2800" dirty="0" smtClean="0"/>
              <a:t>Nastavení ventilátoru (nadbytečná/nedostatečná podpora ventilace)</a:t>
            </a:r>
          </a:p>
        </p:txBody>
      </p:sp>
    </p:spTree>
    <p:extLst>
      <p:ext uri="{BB962C8B-B14F-4D97-AF65-F5344CB8AC3E}">
        <p14:creationId xmlns:p14="http://schemas.microsoft.com/office/powerpoint/2010/main" val="396604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Rizika prodlužování UPV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2800" dirty="0" smtClean="0"/>
              <a:t>Infekce (VAP)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Poškození plíce UPV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Potřeba </a:t>
            </a:r>
            <a:r>
              <a:rPr lang="cs-CZ" altLang="cs-CZ" sz="2800" dirty="0" err="1" smtClean="0"/>
              <a:t>sedace</a:t>
            </a:r>
            <a:endParaRPr lang="cs-CZ" altLang="cs-CZ" sz="2800" dirty="0" smtClean="0"/>
          </a:p>
          <a:p>
            <a:pPr>
              <a:buFontTx/>
              <a:buChar char="-"/>
            </a:pPr>
            <a:r>
              <a:rPr lang="cs-CZ" altLang="cs-CZ" sz="2800" dirty="0" smtClean="0"/>
              <a:t>Poranění dýchacích cest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Náklady</a:t>
            </a:r>
          </a:p>
          <a:p>
            <a:pPr>
              <a:buFontTx/>
              <a:buChar char="-"/>
            </a:pPr>
            <a:r>
              <a:rPr lang="cs-CZ" altLang="cs-CZ" sz="2800" dirty="0" smtClean="0"/>
              <a:t>CIPMN</a:t>
            </a:r>
          </a:p>
        </p:txBody>
      </p:sp>
    </p:spTree>
    <p:extLst>
      <p:ext uri="{BB962C8B-B14F-4D97-AF65-F5344CB8AC3E}">
        <p14:creationId xmlns:p14="http://schemas.microsoft.com/office/powerpoint/2010/main" val="38136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Rizika předčasného ukončení UPV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 smtClean="0"/>
              <a:t>Ztráta kontroly průchodnosti dýchacích cest</a:t>
            </a:r>
          </a:p>
          <a:p>
            <a:pPr>
              <a:defRPr/>
            </a:pPr>
            <a:r>
              <a:rPr lang="cs-CZ" sz="2800" dirty="0" smtClean="0"/>
              <a:t>Kardiovaskulární stres – oběhové selhání</a:t>
            </a:r>
          </a:p>
          <a:p>
            <a:pPr>
              <a:defRPr/>
            </a:pPr>
            <a:r>
              <a:rPr lang="cs-CZ" sz="2800" dirty="0" smtClean="0"/>
              <a:t>Nedostatečná výměna plynů</a:t>
            </a:r>
          </a:p>
          <a:p>
            <a:pPr>
              <a:defRPr/>
            </a:pPr>
            <a:r>
              <a:rPr lang="cs-CZ" sz="2800" dirty="0" smtClean="0"/>
              <a:t>Nadměrná zátěž a únava dýchacích svalů</a:t>
            </a:r>
          </a:p>
        </p:txBody>
      </p:sp>
    </p:spTree>
    <p:extLst>
      <p:ext uri="{BB962C8B-B14F-4D97-AF65-F5344CB8AC3E}">
        <p14:creationId xmlns:p14="http://schemas.microsoft.com/office/powerpoint/2010/main" val="206136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Kritéria zahájení odpojování od UPV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Odstranění příčiny, která vedla k nutnosti UPV</a:t>
            </a:r>
          </a:p>
          <a:p>
            <a:r>
              <a:rPr lang="cs-CZ" altLang="cs-CZ" dirty="0" smtClean="0"/>
              <a:t>Oběhová stabilita nemocného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Absence známek ischemie myokardu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Absence hypotenze s nutností vysokých dávek katecholaminů </a:t>
            </a:r>
            <a:r>
              <a:rPr lang="pl-PL" altLang="cs-CZ" sz="1800" dirty="0" smtClean="0"/>
              <a:t>(dávky dopaminu, dobutaminu do cca 5u/kg/min?)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 smtClean="0"/>
              <a:t>Absence známek nízkého srdečního výdeje, šokového stavu</a:t>
            </a:r>
          </a:p>
          <a:p>
            <a:r>
              <a:rPr lang="cs-CZ" altLang="cs-CZ" dirty="0" err="1" smtClean="0"/>
              <a:t>Oxygenační</a:t>
            </a:r>
            <a:r>
              <a:rPr lang="cs-CZ" altLang="cs-CZ" dirty="0" smtClean="0"/>
              <a:t> funkce plic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 PaO2/FiO2 ≥ 150-200, paO2 &gt; 60 torr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altLang="cs-CZ" dirty="0" smtClean="0"/>
              <a:t> PEEP ≤ 5-8 cmH2O, FiO2 ≤ 0,4-0,5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 Absence respirační </a:t>
            </a:r>
            <a:r>
              <a:rPr lang="cs-CZ" altLang="cs-CZ" dirty="0" err="1" smtClean="0"/>
              <a:t>acidozy</a:t>
            </a:r>
            <a:r>
              <a:rPr lang="cs-CZ" altLang="cs-CZ" dirty="0" smtClean="0"/>
              <a:t> pH ≥ 7.25</a:t>
            </a:r>
          </a:p>
          <a:p>
            <a:pPr lvl="4"/>
            <a:r>
              <a:rPr lang="cs-CZ" altLang="cs-CZ" i="1" dirty="0" smtClean="0"/>
              <a:t>                         </a:t>
            </a:r>
            <a:r>
              <a:rPr lang="cs-CZ" altLang="cs-CZ" i="1" dirty="0" err="1" smtClean="0"/>
              <a:t>McIntyre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Chest</a:t>
            </a:r>
            <a:r>
              <a:rPr lang="cs-CZ" altLang="cs-CZ" i="1" dirty="0" smtClean="0"/>
              <a:t> 2001, 375S-395S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425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Ukončení UPV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/>
              <a:t>Jak odhadnou úspěšnost odpojení ???</a:t>
            </a:r>
          </a:p>
          <a:p>
            <a:r>
              <a:rPr lang="cs-CZ" altLang="cs-CZ" sz="3200" dirty="0" err="1"/>
              <a:t>VE,Pmax</a:t>
            </a:r>
            <a:r>
              <a:rPr lang="cs-CZ" altLang="cs-CZ" sz="3200" dirty="0"/>
              <a:t>, RR, RR/VT…</a:t>
            </a:r>
          </a:p>
          <a:p>
            <a:endParaRPr lang="cs-CZ" altLang="cs-CZ" sz="3200" dirty="0"/>
          </a:p>
          <a:p>
            <a:r>
              <a:rPr lang="cs-CZ" altLang="cs-CZ" sz="3200" dirty="0"/>
              <a:t>Žádný parametr/index nemá </a:t>
            </a:r>
            <a:r>
              <a:rPr lang="cs-CZ" altLang="cs-CZ" sz="3200" dirty="0" smtClean="0"/>
              <a:t>dostatečnou </a:t>
            </a:r>
            <a:r>
              <a:rPr lang="it-IT" altLang="cs-CZ" sz="3200" dirty="0" smtClean="0"/>
              <a:t>sensitivitu </a:t>
            </a:r>
            <a:r>
              <a:rPr lang="it-IT" altLang="cs-CZ" sz="3200" dirty="0"/>
              <a:t>a specificitu k </a:t>
            </a:r>
            <a:r>
              <a:rPr lang="it-IT" altLang="cs-CZ" sz="3200" dirty="0" smtClean="0"/>
              <a:t>predikci</a:t>
            </a:r>
            <a:r>
              <a:rPr lang="cs-CZ" altLang="cs-CZ" sz="3200" dirty="0" smtClean="0"/>
              <a:t> </a:t>
            </a:r>
            <a:r>
              <a:rPr lang="pl-PL" altLang="cs-CZ" sz="3200" dirty="0" smtClean="0"/>
              <a:t>úspěšnosti </a:t>
            </a:r>
            <a:r>
              <a:rPr lang="pl-PL" altLang="cs-CZ" sz="3200" dirty="0"/>
              <a:t>odpojení od ventilátoru </a:t>
            </a:r>
            <a:r>
              <a:rPr lang="pl-PL" altLang="cs-CZ" sz="3200" dirty="0" smtClean="0"/>
              <a:t>u </a:t>
            </a:r>
            <a:r>
              <a:rPr lang="cs-CZ" altLang="cs-CZ" sz="3200" dirty="0" smtClean="0"/>
              <a:t>jednotlivého </a:t>
            </a:r>
            <a:r>
              <a:rPr lang="cs-CZ" altLang="cs-CZ" sz="3200" dirty="0"/>
              <a:t>nemocného</a:t>
            </a:r>
          </a:p>
          <a:p>
            <a:endParaRPr lang="cs-CZ" altLang="cs-CZ" sz="3200" dirty="0"/>
          </a:p>
          <a:p>
            <a:r>
              <a:rPr lang="pt-BR" altLang="cs-CZ" sz="3200" dirty="0"/>
              <a:t>Není doporučeno rutinní použití </a:t>
            </a:r>
            <a:r>
              <a:rPr lang="pt-BR" altLang="cs-CZ" sz="3200" dirty="0" smtClean="0"/>
              <a:t>v</a:t>
            </a:r>
            <a:r>
              <a:rPr lang="cs-CZ" altLang="cs-CZ" sz="3200" dirty="0" smtClean="0"/>
              <a:t> </a:t>
            </a:r>
            <a:r>
              <a:rPr lang="pl-PL" altLang="cs-CZ" sz="3200" dirty="0" smtClean="0"/>
              <a:t>klinické </a:t>
            </a:r>
            <a:r>
              <a:rPr lang="pl-PL" altLang="cs-CZ" sz="3200" dirty="0"/>
              <a:t>praxi </a:t>
            </a:r>
          </a:p>
          <a:p>
            <a:pPr marL="0" indent="0">
              <a:buNone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2781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Klinické hodnocení nepříznivých ukazatelů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altLang="cs-CZ" sz="3600" dirty="0" smtClean="0"/>
              <a:t>Subjektivní dušnost</a:t>
            </a:r>
          </a:p>
          <a:p>
            <a:r>
              <a:rPr lang="cs-CZ" altLang="cs-CZ" sz="3600" dirty="0" smtClean="0"/>
              <a:t>Zapojení pomocných dýchacích svalů</a:t>
            </a:r>
          </a:p>
          <a:p>
            <a:r>
              <a:rPr lang="cs-CZ" altLang="cs-CZ" sz="3600" dirty="0" smtClean="0"/>
              <a:t>Pocení</a:t>
            </a:r>
          </a:p>
          <a:p>
            <a:r>
              <a:rPr lang="cs-CZ" altLang="cs-CZ" sz="3600" dirty="0" smtClean="0"/>
              <a:t>Tachykardie</a:t>
            </a:r>
          </a:p>
          <a:p>
            <a:r>
              <a:rPr lang="cs-CZ" altLang="cs-CZ" sz="3600" dirty="0" smtClean="0"/>
              <a:t>Abdominální paradoxní dýchání</a:t>
            </a:r>
          </a:p>
        </p:txBody>
      </p:sp>
    </p:spTree>
    <p:extLst>
      <p:ext uri="{BB962C8B-B14F-4D97-AF65-F5344CB8AC3E}">
        <p14:creationId xmlns:p14="http://schemas.microsoft.com/office/powerpoint/2010/main" val="30158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/>
          <a:lstStyle/>
          <a:p>
            <a:r>
              <a:rPr lang="cs-CZ" altLang="cs-CZ" dirty="0" err="1" smtClean="0"/>
              <a:t>Spontaneous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breathing</a:t>
            </a:r>
            <a:r>
              <a:rPr lang="cs-CZ" altLang="cs-CZ" dirty="0" smtClean="0"/>
              <a:t> trial( SBT)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dirty="0" smtClean="0"/>
              <a:t>Rozhodnutí o zahájení odpojování od ventilátoru by mělo být následováno provedením </a:t>
            </a:r>
            <a:r>
              <a:rPr lang="cs-CZ" altLang="cs-CZ" dirty="0"/>
              <a:t>tzv</a:t>
            </a:r>
            <a:r>
              <a:rPr lang="cs-CZ" altLang="cs-CZ" dirty="0" smtClean="0"/>
              <a:t>. </a:t>
            </a:r>
            <a:r>
              <a:rPr lang="cs-CZ" altLang="cs-CZ" b="1" dirty="0" smtClean="0"/>
              <a:t>testu </a:t>
            </a:r>
            <a:r>
              <a:rPr lang="cs-CZ" altLang="cs-CZ" b="1" dirty="0"/>
              <a:t>schopnosti </a:t>
            </a:r>
            <a:r>
              <a:rPr lang="cs-CZ" altLang="cs-CZ" b="1" dirty="0" smtClean="0"/>
              <a:t>spontánní ventilace 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- UPV via TSK - odpojení </a:t>
            </a:r>
            <a:r>
              <a:rPr lang="cs-CZ" altLang="cs-CZ" dirty="0"/>
              <a:t>od ventilátoru, ohřátá a zvlhčená směs</a:t>
            </a:r>
          </a:p>
          <a:p>
            <a:pPr marL="0" indent="0">
              <a:buNone/>
            </a:pPr>
            <a:r>
              <a:rPr lang="cs-CZ" altLang="cs-CZ" dirty="0"/>
              <a:t>přes </a:t>
            </a:r>
            <a:r>
              <a:rPr lang="cs-CZ" altLang="cs-CZ" dirty="0" err="1" smtClean="0"/>
              <a:t>Ayreho</a:t>
            </a:r>
            <a:r>
              <a:rPr lang="cs-CZ" altLang="cs-CZ" dirty="0" smtClean="0"/>
              <a:t> T systém obohacenou </a:t>
            </a:r>
            <a:r>
              <a:rPr lang="cs-CZ" altLang="cs-CZ" dirty="0"/>
              <a:t>kyslíkem (FiO2 &lt; 0,5),</a:t>
            </a:r>
          </a:p>
          <a:p>
            <a:pPr marL="0" indent="0">
              <a:buNone/>
            </a:pPr>
            <a:r>
              <a:rPr lang="cs-CZ" altLang="cs-CZ" dirty="0"/>
              <a:t>doporučovaná doba trvání je 30-120 </a:t>
            </a:r>
            <a:r>
              <a:rPr lang="cs-CZ" altLang="cs-CZ" dirty="0" smtClean="0"/>
              <a:t>min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- UPV via ETK - ponechání </a:t>
            </a:r>
            <a:r>
              <a:rPr lang="cs-CZ" altLang="cs-CZ" dirty="0"/>
              <a:t>připojení k ventilátoru, zajištění</a:t>
            </a:r>
          </a:p>
          <a:p>
            <a:pPr marL="0" indent="0">
              <a:buNone/>
            </a:pPr>
            <a:r>
              <a:rPr lang="cs-CZ" altLang="cs-CZ" dirty="0"/>
              <a:t>kompenzace zvýšeného odporu </a:t>
            </a:r>
            <a:r>
              <a:rPr lang="cs-CZ" altLang="cs-CZ" dirty="0" smtClean="0"/>
              <a:t>kanyly </a:t>
            </a:r>
            <a:r>
              <a:rPr lang="cs-CZ" altLang="cs-CZ" dirty="0"/>
              <a:t>nebo</a:t>
            </a:r>
          </a:p>
          <a:p>
            <a:pPr marL="0" indent="0">
              <a:buNone/>
            </a:pPr>
            <a:r>
              <a:rPr lang="cs-CZ" altLang="cs-CZ" dirty="0"/>
              <a:t>tracheální rourky</a:t>
            </a:r>
          </a:p>
          <a:p>
            <a:pPr marL="457200" lvl="1" indent="0">
              <a:buNone/>
            </a:pPr>
            <a:r>
              <a:rPr lang="pt-BR" altLang="cs-CZ" b="1" dirty="0"/>
              <a:t>CPAP do 5 cmH2O, trigger flow</a:t>
            </a:r>
          </a:p>
          <a:p>
            <a:pPr marL="457200" lvl="1" indent="0">
              <a:buNone/>
            </a:pPr>
            <a:r>
              <a:rPr lang="cs-CZ" altLang="cs-CZ" b="1" dirty="0"/>
              <a:t>Tlaková podpora 5-7 cmH2O</a:t>
            </a:r>
          </a:p>
          <a:p>
            <a:pPr marL="457200" lvl="1" indent="0">
              <a:buNone/>
            </a:pPr>
            <a:r>
              <a:rPr lang="cs-CZ" altLang="cs-CZ" b="1" dirty="0"/>
              <a:t>Automatická kompenzace rourky (software</a:t>
            </a:r>
            <a:r>
              <a:rPr lang="cs-CZ" altLang="cs-CZ" b="1" dirty="0" smtClean="0"/>
              <a:t>) ATC</a:t>
            </a:r>
            <a:endParaRPr lang="cs-CZ" altLang="cs-CZ" b="1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770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Kritéria selhání SBT</a:t>
            </a:r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8840"/>
            <a:ext cx="8229600" cy="2843992"/>
          </a:xfrm>
          <a:noFill/>
        </p:spPr>
      </p:pic>
      <p:sp>
        <p:nvSpPr>
          <p:cNvPr id="2" name="Obdélník 1"/>
          <p:cNvSpPr/>
          <p:nvPr/>
        </p:nvSpPr>
        <p:spPr>
          <a:xfrm>
            <a:off x="4572000" y="4365103"/>
            <a:ext cx="3200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dirty="0"/>
              <a:t>Pařízková </a:t>
            </a:r>
            <a:r>
              <a:rPr lang="cs-CZ" altLang="cs-CZ" sz="1400" dirty="0" err="1"/>
              <a:t>Ukončovní</a:t>
            </a:r>
            <a:r>
              <a:rPr lang="cs-CZ" altLang="cs-CZ" sz="1400" dirty="0"/>
              <a:t> UPV (</a:t>
            </a:r>
            <a:r>
              <a:rPr lang="cs-CZ" altLang="cs-CZ" sz="1400" dirty="0" err="1"/>
              <a:t>Maxdorf</a:t>
            </a:r>
            <a:r>
              <a:rPr lang="cs-CZ" altLang="cs-CZ" sz="1400" dirty="0"/>
              <a:t> 2005)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709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Příčina selhání SBT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cs-CZ" dirty="0" smtClean="0"/>
              <a:t>Centrální a periferní nervový systém</a:t>
            </a:r>
            <a:r>
              <a:rPr lang="cs-CZ" altLang="cs-CZ" dirty="0" smtClean="0"/>
              <a:t> - delirium, </a:t>
            </a:r>
            <a:r>
              <a:rPr lang="cs-CZ" altLang="cs-CZ" dirty="0" err="1" smtClean="0"/>
              <a:t>polyneuropatie</a:t>
            </a:r>
            <a:r>
              <a:rPr lang="cs-CZ" altLang="cs-CZ" dirty="0" smtClean="0"/>
              <a:t>, únava, nadměrná </a:t>
            </a:r>
            <a:r>
              <a:rPr lang="cs-CZ" altLang="cs-CZ" dirty="0" err="1" smtClean="0"/>
              <a:t>sedace</a:t>
            </a:r>
            <a:endParaRPr lang="cs-CZ" altLang="cs-CZ" dirty="0" smtClean="0"/>
          </a:p>
          <a:p>
            <a:r>
              <a:rPr lang="cs-CZ" altLang="cs-CZ" dirty="0" smtClean="0"/>
              <a:t>Respirační systém – nevzdušnost plicního parenchymu, zvýšená produkce sputa, </a:t>
            </a:r>
            <a:r>
              <a:rPr lang="cs-CZ" altLang="cs-CZ" dirty="0" err="1" smtClean="0"/>
              <a:t>fluidothorax</a:t>
            </a:r>
            <a:endParaRPr lang="cs-CZ" altLang="cs-CZ" dirty="0" smtClean="0"/>
          </a:p>
          <a:p>
            <a:r>
              <a:rPr lang="cs-CZ" altLang="cs-CZ" dirty="0"/>
              <a:t>Kardiovaskulární </a:t>
            </a:r>
            <a:r>
              <a:rPr lang="cs-CZ" altLang="cs-CZ" dirty="0" smtClean="0"/>
              <a:t>systém – ischemie myokardu, plicní edém</a:t>
            </a:r>
          </a:p>
          <a:p>
            <a:r>
              <a:rPr lang="cs-CZ" altLang="cs-CZ" dirty="0" smtClean="0"/>
              <a:t>Zvýšená </a:t>
            </a:r>
            <a:r>
              <a:rPr lang="cs-CZ" altLang="cs-CZ" dirty="0"/>
              <a:t>tvorba CO2 – zvýšený příjem energie (cukrů), </a:t>
            </a:r>
            <a:r>
              <a:rPr lang="cs-CZ" altLang="cs-CZ" dirty="0" err="1"/>
              <a:t>hypermetabolismus</a:t>
            </a:r>
            <a:r>
              <a:rPr lang="cs-CZ" altLang="cs-CZ" dirty="0"/>
              <a:t>, </a:t>
            </a:r>
            <a:r>
              <a:rPr lang="cs-CZ" altLang="cs-CZ" dirty="0" smtClean="0"/>
              <a:t>hypertermie</a:t>
            </a:r>
          </a:p>
          <a:p>
            <a:r>
              <a:rPr lang="cs-CZ" altLang="cs-CZ" dirty="0" smtClean="0"/>
              <a:t>Zvýšený </a:t>
            </a:r>
            <a:r>
              <a:rPr lang="cs-CZ" altLang="cs-CZ" dirty="0"/>
              <a:t>stav bránice – vysoký nitrobřišní </a:t>
            </a:r>
            <a:r>
              <a:rPr lang="cs-CZ" altLang="cs-CZ" dirty="0" smtClean="0"/>
              <a:t>tlak</a:t>
            </a:r>
            <a:endParaRPr lang="cs-CZ" altLang="cs-CZ" dirty="0"/>
          </a:p>
          <a:p>
            <a:r>
              <a:rPr lang="cs-CZ" altLang="cs-CZ" dirty="0"/>
              <a:t>Psychická </a:t>
            </a:r>
            <a:r>
              <a:rPr lang="cs-CZ" altLang="cs-CZ" dirty="0" smtClean="0"/>
              <a:t>příčina – strach, psychická závislost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48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Příčina selhání SBT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Slabost a únava dýchacích svalů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Malnutrice, katabolismus dýchacích svalů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Atrofie svalová, </a:t>
            </a:r>
            <a:r>
              <a:rPr lang="cs-CZ" altLang="cs-CZ" dirty="0" err="1" smtClean="0"/>
              <a:t>neuromyopatie</a:t>
            </a:r>
            <a:r>
              <a:rPr lang="cs-CZ" altLang="cs-CZ" dirty="0" smtClean="0"/>
              <a:t> kriticky nemocných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err="1" smtClean="0"/>
              <a:t>Minerálový</a:t>
            </a:r>
            <a:r>
              <a:rPr lang="cs-CZ" altLang="cs-CZ" dirty="0" smtClean="0"/>
              <a:t> rozvrat (</a:t>
            </a:r>
            <a:r>
              <a:rPr lang="cs-CZ" altLang="cs-CZ" dirty="0" err="1" smtClean="0"/>
              <a:t>hypofosfatémie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hypomagnesémie</a:t>
            </a:r>
            <a:r>
              <a:rPr lang="cs-CZ" altLang="cs-CZ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Ischemie svalů při nadměrné zátěži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Paréza n. </a:t>
            </a:r>
            <a:r>
              <a:rPr lang="cs-CZ" altLang="cs-CZ" dirty="0" err="1" smtClean="0"/>
              <a:t>phrenicus</a:t>
            </a:r>
            <a:endParaRPr lang="cs-CZ" alt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Polyneuritidy, </a:t>
            </a:r>
            <a:r>
              <a:rPr lang="cs-CZ" altLang="cs-CZ" dirty="0" err="1" smtClean="0"/>
              <a:t>myasthenie</a:t>
            </a:r>
            <a:endParaRPr lang="cs-CZ" alt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Svalová relaxancia</a:t>
            </a:r>
          </a:p>
        </p:txBody>
      </p:sp>
    </p:spTree>
    <p:extLst>
      <p:ext uri="{BB962C8B-B14F-4D97-AF65-F5344CB8AC3E}">
        <p14:creationId xmlns:p14="http://schemas.microsoft.com/office/powerpoint/2010/main" val="286510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Neinvazivní ventilace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mechanická ventilační podpora </a:t>
            </a:r>
            <a:r>
              <a:rPr lang="cs-CZ" b="1" dirty="0" smtClean="0"/>
              <a:t>bez nutnosti zajištění dýchacích cest </a:t>
            </a:r>
            <a:r>
              <a:rPr lang="cs-CZ" dirty="0" smtClean="0"/>
              <a:t>(tracheální intubace)</a:t>
            </a:r>
          </a:p>
          <a:p>
            <a:r>
              <a:rPr lang="cs-CZ" sz="2400" dirty="0" smtClean="0"/>
              <a:t>snížení dechové práce</a:t>
            </a:r>
          </a:p>
          <a:p>
            <a:r>
              <a:rPr lang="cs-CZ" sz="2400" dirty="0" smtClean="0"/>
              <a:t>zvýšení dechového objemu</a:t>
            </a:r>
          </a:p>
          <a:p>
            <a:r>
              <a:rPr lang="cs-CZ" sz="2400" dirty="0" smtClean="0"/>
              <a:t>snížení dechové frekvence</a:t>
            </a:r>
          </a:p>
          <a:p>
            <a:r>
              <a:rPr lang="cs-CZ" sz="2400" dirty="0" smtClean="0"/>
              <a:t>zlepšení výměny krevních plynů</a:t>
            </a:r>
          </a:p>
          <a:p>
            <a:r>
              <a:rPr lang="cs-CZ" sz="2400" dirty="0" smtClean="0"/>
              <a:t>oddálení svalové únavy</a:t>
            </a:r>
          </a:p>
          <a:p>
            <a:pPr marL="0" indent="0">
              <a:buNone/>
            </a:pPr>
            <a:r>
              <a:rPr lang="cs-CZ" sz="2400" dirty="0" smtClean="0"/>
              <a:t>DOMÁCÍ ÚPV - cíle:</a:t>
            </a:r>
          </a:p>
          <a:p>
            <a:pPr marL="0" indent="0">
              <a:buNone/>
            </a:pPr>
            <a:r>
              <a:rPr lang="cs-CZ" sz="2400" dirty="0"/>
              <a:t>z</a:t>
            </a:r>
            <a:r>
              <a:rPr lang="cs-CZ" sz="2400" dirty="0" smtClean="0"/>
              <a:t>lepšení spánku, kvality života, funkčního stavu. prodloužení života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766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Postup při selhání SBT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Napojení na ventilátor (adekvátní ventilační podpora),</a:t>
            </a:r>
            <a:r>
              <a:rPr lang="cs-CZ" altLang="cs-CZ" dirty="0" smtClean="0">
                <a:solidFill>
                  <a:srgbClr val="FF0000"/>
                </a:solidFill>
              </a:rPr>
              <a:t>nutnost identifikace příčiny selhání.</a:t>
            </a:r>
          </a:p>
          <a:p>
            <a:r>
              <a:rPr lang="cs-CZ" altLang="cs-CZ" dirty="0" smtClean="0"/>
              <a:t>Opakování SBT je doporučeno nejdříve za 24 hodin, provádění vícekrát denně není prokazatelně spojeno se zkrácením doby ventilační podpory.</a:t>
            </a:r>
          </a:p>
          <a:p>
            <a:r>
              <a:rPr lang="cs-CZ" altLang="cs-CZ" dirty="0" smtClean="0"/>
              <a:t>Ve vybraných situacích, kdy SBT selhává z rychle</a:t>
            </a:r>
          </a:p>
          <a:p>
            <a:pPr marL="0" indent="0">
              <a:buNone/>
            </a:pPr>
            <a:r>
              <a:rPr lang="cs-CZ" altLang="cs-CZ" dirty="0" smtClean="0"/>
              <a:t>    </a:t>
            </a:r>
            <a:r>
              <a:rPr lang="cs-CZ" altLang="cs-CZ" dirty="0" err="1" smtClean="0"/>
              <a:t>korigovatelné</a:t>
            </a:r>
            <a:r>
              <a:rPr lang="cs-CZ" altLang="cs-CZ" dirty="0" smtClean="0"/>
              <a:t> příčiny (</a:t>
            </a:r>
            <a:r>
              <a:rPr lang="cs-CZ" altLang="cs-CZ" dirty="0" err="1" smtClean="0"/>
              <a:t>převodnění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fluidothorax</a:t>
            </a:r>
            <a:r>
              <a:rPr lang="cs-CZ" altLang="cs-CZ" dirty="0" smtClean="0"/>
              <a:t>) 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je zváženo jeho opakování dříve</a:t>
            </a:r>
          </a:p>
        </p:txBody>
      </p:sp>
    </p:spTree>
    <p:extLst>
      <p:ext uri="{BB962C8B-B14F-4D97-AF65-F5344CB8AC3E}">
        <p14:creationId xmlns:p14="http://schemas.microsoft.com/office/powerpoint/2010/main" val="22163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Postup při úspěšném SBT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Není nutnost zajištění dýchacích cest intubací</a:t>
            </a:r>
          </a:p>
          <a:p>
            <a:pPr marL="457200" lvl="1" indent="0">
              <a:buNone/>
            </a:pPr>
            <a:r>
              <a:rPr lang="cs-CZ" altLang="cs-CZ" sz="3200" b="1" dirty="0" smtClean="0"/>
              <a:t>	</a:t>
            </a:r>
            <a:r>
              <a:rPr lang="cs-CZ" altLang="cs-CZ" sz="3200" b="1" dirty="0" err="1" smtClean="0"/>
              <a:t>Extubace</a:t>
            </a:r>
            <a:endParaRPr lang="cs-CZ" altLang="cs-CZ" sz="3200" b="1" dirty="0" smtClean="0"/>
          </a:p>
          <a:p>
            <a:r>
              <a:rPr lang="cs-CZ" altLang="cs-CZ" dirty="0" smtClean="0"/>
              <a:t>Trvá nutnost invazivního zajištění dýchacích cest</a:t>
            </a:r>
          </a:p>
          <a:p>
            <a:pPr marL="457200" lvl="1" indent="0">
              <a:buNone/>
            </a:pPr>
            <a:r>
              <a:rPr lang="cs-CZ" altLang="cs-CZ" sz="2400" dirty="0" smtClean="0"/>
              <a:t>Není reálný předpoklad dosažení kontroly příčiny v řádu desítek hodin (např. trvající porucha vědomí, nízká svalová síla apod.) </a:t>
            </a:r>
          </a:p>
          <a:p>
            <a:pPr marL="457200" lvl="1" indent="0">
              <a:buNone/>
            </a:pPr>
            <a:r>
              <a:rPr lang="cs-CZ" altLang="cs-CZ" b="1" dirty="0" smtClean="0"/>
              <a:t>	</a:t>
            </a:r>
            <a:r>
              <a:rPr lang="cs-CZ" altLang="cs-CZ" sz="3200" b="1" dirty="0" smtClean="0"/>
              <a:t>Tracheostomie</a:t>
            </a:r>
          </a:p>
        </p:txBody>
      </p:sp>
    </p:spTree>
    <p:extLst>
      <p:ext uri="{BB962C8B-B14F-4D97-AF65-F5344CB8AC3E}">
        <p14:creationId xmlns:p14="http://schemas.microsoft.com/office/powerpoint/2010/main" val="22361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Předpoklady úspěšné extubace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Průchodnost dýchacích cest</a:t>
            </a:r>
          </a:p>
          <a:p>
            <a:r>
              <a:rPr lang="cs-CZ" altLang="cs-CZ" dirty="0" smtClean="0"/>
              <a:t>Reflexy hlavových nervů (</a:t>
            </a:r>
            <a:r>
              <a:rPr lang="cs-CZ" altLang="cs-CZ" dirty="0" err="1" smtClean="0"/>
              <a:t>kašlací</a:t>
            </a:r>
            <a:r>
              <a:rPr lang="cs-CZ" altLang="cs-CZ" dirty="0" smtClean="0"/>
              <a:t>, polykací, expektorace)</a:t>
            </a:r>
          </a:p>
          <a:p>
            <a:r>
              <a:rPr lang="cs-CZ" altLang="cs-CZ" dirty="0" smtClean="0"/>
              <a:t>Absence nadměrné sekrece z dýchacích cest</a:t>
            </a:r>
          </a:p>
          <a:p>
            <a:r>
              <a:rPr lang="cs-CZ" altLang="cs-CZ" dirty="0" smtClean="0"/>
              <a:t>Vědomí (minimalizace </a:t>
            </a:r>
            <a:r>
              <a:rPr lang="cs-CZ" altLang="cs-CZ" dirty="0" err="1" smtClean="0"/>
              <a:t>sedace</a:t>
            </a:r>
            <a:r>
              <a:rPr lang="cs-CZ" altLang="cs-CZ" dirty="0" smtClean="0"/>
              <a:t>, vyhovění výzvě)</a:t>
            </a:r>
          </a:p>
          <a:p>
            <a:r>
              <a:rPr lang="cs-CZ" altLang="cs-CZ" dirty="0" smtClean="0"/>
              <a:t>Absence rizika vzniku </a:t>
            </a:r>
            <a:r>
              <a:rPr lang="cs-CZ" altLang="cs-CZ" dirty="0" err="1" smtClean="0"/>
              <a:t>postextubačního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stridoru</a:t>
            </a:r>
            <a:endParaRPr lang="cs-CZ" altLang="cs-CZ" dirty="0" smtClean="0"/>
          </a:p>
          <a:p>
            <a:r>
              <a:rPr lang="cs-CZ" altLang="cs-CZ" dirty="0" smtClean="0"/>
              <a:t>Test stanovení rizika </a:t>
            </a:r>
            <a:r>
              <a:rPr lang="cs-CZ" altLang="cs-CZ" dirty="0" err="1" smtClean="0"/>
              <a:t>postextubační</a:t>
            </a:r>
            <a:r>
              <a:rPr lang="cs-CZ" altLang="cs-CZ" dirty="0" smtClean="0"/>
              <a:t> obstrukce dýchacích cest (úniku vzduchu kolem vypuštěné manžety tracheální rourky)</a:t>
            </a:r>
          </a:p>
        </p:txBody>
      </p:sp>
    </p:spTree>
    <p:extLst>
      <p:ext uri="{BB962C8B-B14F-4D97-AF65-F5344CB8AC3E}">
        <p14:creationId xmlns:p14="http://schemas.microsoft.com/office/powerpoint/2010/main" val="220740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Extubace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Postextubační</a:t>
            </a:r>
            <a:r>
              <a:rPr lang="cs-CZ" altLang="cs-CZ" dirty="0" smtClean="0"/>
              <a:t> selhání s nutností </a:t>
            </a:r>
            <a:r>
              <a:rPr lang="cs-CZ" altLang="cs-CZ" dirty="0" err="1" smtClean="0"/>
              <a:t>reintubace</a:t>
            </a:r>
            <a:r>
              <a:rPr lang="cs-CZ" altLang="cs-CZ" dirty="0" smtClean="0"/>
              <a:t> do 48–72 hodin</a:t>
            </a:r>
          </a:p>
          <a:p>
            <a:pPr lvl="1"/>
            <a:r>
              <a:rPr lang="cs-CZ" altLang="cs-CZ" dirty="0" smtClean="0"/>
              <a:t>průměrně u cca 20 % nemocných </a:t>
            </a:r>
          </a:p>
          <a:p>
            <a:pPr lvl="1"/>
            <a:r>
              <a:rPr lang="cs-CZ" altLang="cs-CZ" dirty="0" smtClean="0"/>
              <a:t>u nemocných s postižením CNS až u 33 %</a:t>
            </a:r>
          </a:p>
          <a:p>
            <a:pPr lvl="1"/>
            <a:endParaRPr lang="cs-CZ" altLang="cs-CZ" dirty="0" smtClean="0"/>
          </a:p>
          <a:p>
            <a:r>
              <a:rPr lang="cs-CZ" altLang="cs-CZ" dirty="0" err="1" smtClean="0"/>
              <a:t>Reintubace</a:t>
            </a:r>
            <a:r>
              <a:rPr lang="cs-CZ" altLang="cs-CZ" dirty="0" smtClean="0"/>
              <a:t> je nezávislý rizikový faktor rozvoje </a:t>
            </a:r>
            <a:r>
              <a:rPr lang="cs-CZ" altLang="cs-CZ" dirty="0" err="1" smtClean="0"/>
              <a:t>nozokomiální</a:t>
            </a:r>
            <a:r>
              <a:rPr lang="cs-CZ" altLang="cs-CZ" dirty="0" smtClean="0"/>
              <a:t> pneumonie a vyšší mortality</a:t>
            </a:r>
          </a:p>
        </p:txBody>
      </p:sp>
    </p:spTree>
    <p:extLst>
      <p:ext uri="{BB962C8B-B14F-4D97-AF65-F5344CB8AC3E}">
        <p14:creationId xmlns:p14="http://schemas.microsoft.com/office/powerpoint/2010/main" val="15897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Příčiny neúspěšné extubace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Dýchací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Sekrece v dýchacích cestách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Otok dýchacích cest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Aspirace </a:t>
            </a:r>
            <a:r>
              <a:rPr lang="cs-CZ" altLang="cs-CZ" dirty="0"/>
              <a:t>(gastrická výživa, odsátí NG poloha těla)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r>
              <a:rPr lang="cs-CZ" altLang="cs-CZ" dirty="0" smtClean="0"/>
              <a:t>Mimo dýchací cesty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Kardiální selhání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Porucha vědomí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Nespolupráce nemocného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24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Prevence a léčba </a:t>
            </a:r>
            <a:r>
              <a:rPr lang="cs-CZ" altLang="cs-CZ" dirty="0" err="1" smtClean="0"/>
              <a:t>postextubační</a:t>
            </a:r>
            <a:r>
              <a:rPr lang="cs-CZ" altLang="cs-CZ" dirty="0" smtClean="0"/>
              <a:t> obstrukce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altLang="cs-CZ" dirty="0" smtClean="0"/>
              <a:t>Přiměřená </a:t>
            </a:r>
            <a:r>
              <a:rPr lang="cs-CZ" altLang="cs-CZ" dirty="0" err="1" smtClean="0"/>
              <a:t>sedace</a:t>
            </a:r>
            <a:endParaRPr lang="cs-CZ" altLang="cs-CZ" dirty="0" smtClean="0"/>
          </a:p>
          <a:p>
            <a:r>
              <a:rPr lang="cs-CZ" altLang="cs-CZ" dirty="0" smtClean="0"/>
              <a:t>Zajištění dýchacích cest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altLang="cs-CZ" dirty="0" smtClean="0"/>
              <a:t> pomůcky na případnou reintubaci</a:t>
            </a:r>
          </a:p>
          <a:p>
            <a:r>
              <a:rPr lang="cs-CZ" altLang="cs-CZ" dirty="0" smtClean="0"/>
              <a:t>Léčebná opatření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inhalace zvlhčené studené směsi vzduchu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altLang="cs-CZ" dirty="0" smtClean="0"/>
              <a:t>studené obklady zevně na oblast krku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kortikoidy (inhalačně, systémově), adrenalin?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 smtClean="0"/>
              <a:t>Monitoring vědomí, TK, P, SpO2, art. ABR</a:t>
            </a:r>
          </a:p>
        </p:txBody>
      </p:sp>
    </p:spTree>
    <p:extLst>
      <p:ext uri="{BB962C8B-B14F-4D97-AF65-F5344CB8AC3E}">
        <p14:creationId xmlns:p14="http://schemas.microsoft.com/office/powerpoint/2010/main" val="305917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Faktory ovlivňující rychlost odpojování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Délka UPV</a:t>
            </a:r>
          </a:p>
          <a:p>
            <a:pPr marL="457200" lvl="1" indent="0">
              <a:buNone/>
            </a:pPr>
            <a:r>
              <a:rPr lang="cs-CZ" altLang="cs-CZ" sz="2400" dirty="0" smtClean="0"/>
              <a:t>U nemocných s endotracheální intubací ventilovaných do 24 až 48 hodin lze většinou snadno vysadit </a:t>
            </a:r>
            <a:r>
              <a:rPr lang="cs-CZ" altLang="cs-CZ" sz="2400" dirty="0" err="1" smtClean="0"/>
              <a:t>analgosedaci</a:t>
            </a:r>
            <a:r>
              <a:rPr lang="cs-CZ" altLang="cs-CZ" sz="2400" dirty="0" smtClean="0"/>
              <a:t> a při dosažení kritérií jednorázově odpojit a </a:t>
            </a:r>
            <a:r>
              <a:rPr lang="cs-CZ" altLang="cs-CZ" sz="2400" dirty="0" err="1" smtClean="0"/>
              <a:t>extubovat</a:t>
            </a:r>
            <a:endParaRPr lang="cs-CZ" altLang="cs-CZ" sz="2400" dirty="0" smtClean="0"/>
          </a:p>
          <a:p>
            <a:r>
              <a:rPr lang="cs-CZ" altLang="cs-CZ" dirty="0" smtClean="0"/>
              <a:t>Vliv hloubky </a:t>
            </a:r>
            <a:r>
              <a:rPr lang="cs-CZ" altLang="cs-CZ" dirty="0" err="1" smtClean="0"/>
              <a:t>sedace</a:t>
            </a:r>
            <a:endParaRPr lang="cs-CZ" altLang="cs-CZ" dirty="0" smtClean="0"/>
          </a:p>
          <a:p>
            <a:pPr marL="457200" lvl="1" indent="0">
              <a:buNone/>
            </a:pPr>
            <a:r>
              <a:rPr lang="cs-CZ" altLang="cs-CZ" sz="2400" dirty="0" smtClean="0"/>
              <a:t>Dávkování </a:t>
            </a:r>
            <a:r>
              <a:rPr lang="cs-CZ" altLang="cs-CZ" sz="2400" dirty="0" err="1" smtClean="0"/>
              <a:t>analgosedace</a:t>
            </a:r>
            <a:r>
              <a:rPr lang="cs-CZ" altLang="cs-CZ" sz="2400" dirty="0" smtClean="0"/>
              <a:t> podle protokolu s formulováním cílového stupně </a:t>
            </a:r>
            <a:r>
              <a:rPr lang="cs-CZ" altLang="cs-CZ" sz="2400" dirty="0" err="1" smtClean="0"/>
              <a:t>analgosedace</a:t>
            </a:r>
            <a:r>
              <a:rPr lang="cs-CZ" altLang="cs-CZ" sz="2400" dirty="0" smtClean="0"/>
              <a:t> vede ke zkrácení doby </a:t>
            </a:r>
            <a:r>
              <a:rPr lang="pl-PL" altLang="cs-CZ" sz="2400" dirty="0" smtClean="0"/>
              <a:t>ventilační podpory, doby pobytu na JIP a snížení počtu </a:t>
            </a:r>
            <a:r>
              <a:rPr lang="cs-CZ" altLang="cs-CZ" sz="2400" dirty="0" smtClean="0"/>
              <a:t>pacientů s nutností tracheostomie</a:t>
            </a:r>
          </a:p>
        </p:txBody>
      </p:sp>
    </p:spTree>
    <p:extLst>
      <p:ext uri="{BB962C8B-B14F-4D97-AF65-F5344CB8AC3E}">
        <p14:creationId xmlns:p14="http://schemas.microsoft.com/office/powerpoint/2010/main" val="12247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Tracheostomie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Lepší tolerance</a:t>
            </a:r>
          </a:p>
          <a:p>
            <a:r>
              <a:rPr lang="cs-CZ" altLang="cs-CZ" dirty="0" smtClean="0"/>
              <a:t>Snížená dechová práce</a:t>
            </a:r>
          </a:p>
          <a:p>
            <a:r>
              <a:rPr lang="cs-CZ" altLang="cs-CZ" dirty="0" smtClean="0"/>
              <a:t>Snížení </a:t>
            </a:r>
            <a:r>
              <a:rPr lang="cs-CZ" altLang="cs-CZ" dirty="0" err="1" smtClean="0"/>
              <a:t>sedace</a:t>
            </a:r>
            <a:endParaRPr lang="cs-CZ" altLang="cs-CZ" dirty="0" smtClean="0"/>
          </a:p>
          <a:p>
            <a:r>
              <a:rPr lang="cs-CZ" altLang="cs-CZ" dirty="0" smtClean="0"/>
              <a:t>Snížení VAP</a:t>
            </a:r>
          </a:p>
          <a:p>
            <a:endParaRPr lang="pl-PL" altLang="cs-CZ" dirty="0" smtClean="0"/>
          </a:p>
          <a:p>
            <a:pPr marL="0" indent="0">
              <a:buNone/>
            </a:pPr>
            <a:r>
              <a:rPr lang="pl-PL" altLang="cs-CZ" i="1" dirty="0" smtClean="0"/>
              <a:t>Časná tracheostomie u nemocných s dobou </a:t>
            </a:r>
            <a:r>
              <a:rPr lang="cs-CZ" altLang="cs-CZ" i="1" dirty="0" smtClean="0"/>
              <a:t>UPV nad 14 dnů snižuje incidenci pneumonie, počet dnů na ventilátoru</a:t>
            </a:r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2596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POSTEXTUBAČNÍ STRIDOR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</a:p>
          <a:p>
            <a:endParaRPr lang="cs-CZ" dirty="0" smtClean="0"/>
          </a:p>
          <a:p>
            <a:r>
              <a:rPr lang="cs-CZ" dirty="0" smtClean="0"/>
              <a:t>ženské pohlaví</a:t>
            </a:r>
          </a:p>
          <a:p>
            <a:r>
              <a:rPr lang="cs-CZ" dirty="0"/>
              <a:t>d</a:t>
            </a:r>
            <a:r>
              <a:rPr lang="cs-CZ" dirty="0" smtClean="0"/>
              <a:t>elší doba intubace</a:t>
            </a:r>
          </a:p>
          <a:p>
            <a:r>
              <a:rPr lang="cs-CZ" dirty="0" smtClean="0"/>
              <a:t>větší průměr ETK, vyšší telka v </a:t>
            </a:r>
            <a:r>
              <a:rPr lang="cs-CZ" dirty="0" err="1" smtClean="0"/>
              <a:t>obturační</a:t>
            </a:r>
            <a:r>
              <a:rPr lang="cs-CZ" dirty="0" smtClean="0"/>
              <a:t> manžetě</a:t>
            </a:r>
          </a:p>
          <a:p>
            <a:r>
              <a:rPr lang="cs-CZ" dirty="0" smtClean="0"/>
              <a:t>obtížná intubace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9224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CUFF LEAK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</a:t>
            </a:r>
            <a:r>
              <a:rPr lang="cs-CZ" dirty="0" smtClean="0"/>
              <a:t>ednoduché provedení</a:t>
            </a:r>
          </a:p>
          <a:p>
            <a:r>
              <a:rPr lang="cs-CZ" dirty="0" smtClean="0"/>
              <a:t>neinvazivní</a:t>
            </a:r>
          </a:p>
          <a:p>
            <a:r>
              <a:rPr lang="cs-CZ" dirty="0" smtClean="0"/>
              <a:t>rozdíl mezi </a:t>
            </a:r>
            <a:r>
              <a:rPr lang="cs-CZ" dirty="0" err="1" smtClean="0"/>
              <a:t>Vt</a:t>
            </a:r>
            <a:r>
              <a:rPr lang="cs-CZ" dirty="0" smtClean="0"/>
              <a:t> </a:t>
            </a:r>
            <a:r>
              <a:rPr lang="cs-CZ" dirty="0" err="1" smtClean="0"/>
              <a:t>insp</a:t>
            </a:r>
            <a:r>
              <a:rPr lang="cs-CZ" dirty="0" smtClean="0"/>
              <a:t> a </a:t>
            </a:r>
            <a:r>
              <a:rPr lang="cs-CZ" dirty="0" err="1" smtClean="0"/>
              <a:t>Vt</a:t>
            </a:r>
            <a:r>
              <a:rPr lang="cs-CZ" dirty="0" smtClean="0"/>
              <a:t> </a:t>
            </a:r>
            <a:r>
              <a:rPr lang="cs-CZ" dirty="0" err="1" smtClean="0"/>
              <a:t>exsp</a:t>
            </a:r>
            <a:r>
              <a:rPr lang="cs-CZ" dirty="0" smtClean="0"/>
              <a:t> při vyfouklé </a:t>
            </a:r>
            <a:r>
              <a:rPr lang="cs-CZ" dirty="0" err="1" smtClean="0"/>
              <a:t>obturační</a:t>
            </a:r>
            <a:r>
              <a:rPr lang="cs-CZ" dirty="0" smtClean="0"/>
              <a:t> manžetě ETK</a:t>
            </a:r>
          </a:p>
        </p:txBody>
      </p:sp>
    </p:spTree>
    <p:extLst>
      <p:ext uri="{BB962C8B-B14F-4D97-AF65-F5344CB8AC3E}">
        <p14:creationId xmlns:p14="http://schemas.microsoft.com/office/powerpoint/2010/main" val="360657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Indikace NIV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Akutní exacerbace COPCD</a:t>
            </a:r>
          </a:p>
          <a:p>
            <a:r>
              <a:rPr lang="cs-CZ" dirty="0" smtClean="0"/>
              <a:t>Kardiální edém plic u oběhově stabilních pacientů</a:t>
            </a:r>
          </a:p>
          <a:p>
            <a:r>
              <a:rPr lang="cs-CZ" dirty="0" smtClean="0"/>
              <a:t>akutní respirační insuficience při odvykání od ventilátoru</a:t>
            </a:r>
          </a:p>
          <a:p>
            <a:r>
              <a:rPr lang="cs-CZ" dirty="0" smtClean="0"/>
              <a:t>Pooperační </a:t>
            </a:r>
            <a:r>
              <a:rPr lang="cs-CZ" dirty="0" err="1" smtClean="0"/>
              <a:t>hypoxemické</a:t>
            </a:r>
            <a:r>
              <a:rPr lang="cs-CZ" dirty="0" smtClean="0"/>
              <a:t> ventilační selhání</a:t>
            </a:r>
          </a:p>
          <a:p>
            <a:r>
              <a:rPr lang="cs-CZ" dirty="0" smtClean="0"/>
              <a:t>Pneumonie (nemocní s imunosupresí)</a:t>
            </a:r>
          </a:p>
          <a:p>
            <a:r>
              <a:rPr lang="cs-CZ" dirty="0" smtClean="0"/>
              <a:t>Deformita hrudníku</a:t>
            </a:r>
          </a:p>
          <a:p>
            <a:r>
              <a:rPr lang="cs-CZ" dirty="0" smtClean="0"/>
              <a:t>Obezita</a:t>
            </a:r>
          </a:p>
          <a:p>
            <a:r>
              <a:rPr lang="cs-CZ" dirty="0" smtClean="0"/>
              <a:t>Terminální choroby s ordinací do no </a:t>
            </a:r>
            <a:r>
              <a:rPr lang="cs-CZ" dirty="0" err="1" smtClean="0"/>
              <a:t>resuscitate</a:t>
            </a:r>
            <a:r>
              <a:rPr lang="cs-CZ" dirty="0"/>
              <a:t> </a:t>
            </a:r>
            <a:r>
              <a:rPr lang="cs-CZ" dirty="0" smtClean="0"/>
              <a:t>(paliativní péče)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CLT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341807"/>
              </p:ext>
            </p:extLst>
          </p:nvPr>
        </p:nvGraphicFramePr>
        <p:xfrm>
          <a:off x="395536" y="2276872"/>
          <a:ext cx="8229600" cy="34632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360160">
                <a:tc>
                  <a:txBody>
                    <a:bodyPr/>
                    <a:lstStyle/>
                    <a:p>
                      <a:r>
                        <a:rPr lang="cs-CZ" dirty="0" smtClean="0"/>
                        <a:t>Odsátí z</a:t>
                      </a:r>
                      <a:r>
                        <a:rPr lang="cs-CZ" baseline="0" dirty="0" smtClean="0"/>
                        <a:t> ETK a DÚ,  řízená ventilace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NAFOUKLÁ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obturační</a:t>
                      </a:r>
                      <a:r>
                        <a:rPr lang="cs-CZ" baseline="0" dirty="0" smtClean="0"/>
                        <a:t> manžeta ETK, zaznamenat </a:t>
                      </a:r>
                      <a:r>
                        <a:rPr lang="cs-CZ" baseline="0" dirty="0" err="1" smtClean="0"/>
                        <a:t>Vt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insp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err="1" smtClean="0"/>
                        <a:t>Vt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exsp</a:t>
                      </a:r>
                      <a:r>
                        <a:rPr lang="cs-CZ" baseline="0" dirty="0" smtClean="0"/>
                        <a:t> 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VYFOUKNOUT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obturační</a:t>
                      </a:r>
                      <a:r>
                        <a:rPr lang="cs-CZ" baseline="0" dirty="0" smtClean="0"/>
                        <a:t> manžetu ETK</a:t>
                      </a:r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Zaznamenat  </a:t>
                      </a:r>
                      <a:r>
                        <a:rPr lang="cs-CZ" dirty="0" err="1" smtClean="0"/>
                        <a:t>Vt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exp</a:t>
                      </a:r>
                      <a:r>
                        <a:rPr lang="cs-CZ" dirty="0" smtClean="0"/>
                        <a:t> během</a:t>
                      </a:r>
                      <a:r>
                        <a:rPr lang="cs-CZ" baseline="0" dirty="0" smtClean="0"/>
                        <a:t> několika (6)</a:t>
                      </a:r>
                      <a:r>
                        <a:rPr lang="en-US" dirty="0" smtClean="0"/>
                        <a:t> </a:t>
                      </a:r>
                      <a:r>
                        <a:rPr lang="cs-CZ" dirty="0" smtClean="0"/>
                        <a:t>dechových cyklů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Zprůměrovat tři nejnižší hodnoty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mezi  </a:t>
                      </a:r>
                      <a:r>
                        <a:rPr lang="cs-CZ" dirty="0" err="1" smtClean="0"/>
                        <a:t>Vt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err="1" smtClean="0"/>
                        <a:t>insp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cs-CZ" dirty="0" smtClean="0"/>
                        <a:t>měřen před deflací manžety) a průměr </a:t>
                      </a:r>
                      <a:r>
                        <a:rPr lang="cs-CZ" dirty="0" err="1" smtClean="0"/>
                        <a:t>Vt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exsp</a:t>
                      </a:r>
                      <a:r>
                        <a:rPr lang="cs-CZ" dirty="0" smtClean="0"/>
                        <a:t> = </a:t>
                      </a:r>
                      <a:r>
                        <a:rPr lang="en-US" dirty="0" smtClean="0"/>
                        <a:t>cuff </a:t>
                      </a:r>
                      <a:r>
                        <a:rPr lang="en-US" dirty="0"/>
                        <a:t>leak </a:t>
                      </a:r>
                      <a:r>
                        <a:rPr lang="en-US" dirty="0" smtClean="0"/>
                        <a:t>volume</a:t>
                      </a:r>
                      <a:r>
                        <a:rPr lang="cs-CZ" dirty="0" smtClean="0"/>
                        <a:t> (110ml)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58094"/>
            <a:ext cx="65" cy="7192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19006" rIns="0" bIns="21900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1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N:\ARO\PMDV\VÝUKA KARIM\Prezentace\Sestry\Mgr\PMC2811912_cc8142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1489"/>
            <a:ext cx="6048672" cy="663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444208" y="587727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AEC-</a:t>
            </a:r>
            <a:r>
              <a:rPr lang="cs-CZ" dirty="0" err="1" smtClean="0"/>
              <a:t>airway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catheter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020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Denní přehodnocení nutnosti ventilační podpory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Test schopnosti spontánní ventilace</a:t>
            </a:r>
          </a:p>
          <a:p>
            <a:pPr>
              <a:buFontTx/>
              <a:buChar char="-"/>
            </a:pPr>
            <a:endParaRPr lang="cs-CZ" altLang="cs-CZ" dirty="0" smtClean="0"/>
          </a:p>
          <a:p>
            <a:r>
              <a:rPr lang="cs-CZ" altLang="cs-CZ" dirty="0" smtClean="0"/>
              <a:t>Při selhání odpojení od ventilátoru nezbytná</a:t>
            </a:r>
          </a:p>
          <a:p>
            <a:pPr marL="0" indent="0">
              <a:buNone/>
            </a:pPr>
            <a:r>
              <a:rPr lang="cs-CZ" altLang="cs-CZ" dirty="0" smtClean="0"/>
              <a:t>     identifikace příčiny a její řešení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Protokol ukončování UPV může vést ke zkrácení</a:t>
            </a:r>
          </a:p>
          <a:p>
            <a:pPr marL="0" indent="0">
              <a:buNone/>
            </a:pPr>
            <a:r>
              <a:rPr lang="pl-PL" altLang="cs-CZ" dirty="0" smtClean="0"/>
              <a:t>    doby UPV a pobytu v IP</a:t>
            </a:r>
          </a:p>
        </p:txBody>
      </p:sp>
    </p:spTree>
    <p:extLst>
      <p:ext uri="{BB962C8B-B14F-4D97-AF65-F5344CB8AC3E}">
        <p14:creationId xmlns:p14="http://schemas.microsoft.com/office/powerpoint/2010/main" val="71450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Kontraindikace NIV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Nespolupracující pacient – neklid, porucha vědomí</a:t>
            </a:r>
          </a:p>
          <a:p>
            <a:r>
              <a:rPr lang="cs-CZ" dirty="0" smtClean="0"/>
              <a:t>Zástava dechu</a:t>
            </a:r>
          </a:p>
          <a:p>
            <a:r>
              <a:rPr lang="cs-CZ" dirty="0" smtClean="0"/>
              <a:t>Obezita nad 200% IBW</a:t>
            </a:r>
          </a:p>
          <a:p>
            <a:r>
              <a:rPr lang="cs-CZ" dirty="0" smtClean="0"/>
              <a:t>Oběhová nestabilita</a:t>
            </a:r>
          </a:p>
          <a:p>
            <a:r>
              <a:rPr lang="cs-CZ" dirty="0" smtClean="0"/>
              <a:t>Pacienti s rizikem aspirace</a:t>
            </a:r>
          </a:p>
          <a:p>
            <a:r>
              <a:rPr lang="cs-CZ" dirty="0" smtClean="0"/>
              <a:t>Neschopnost expektorace</a:t>
            </a:r>
          </a:p>
          <a:p>
            <a:r>
              <a:rPr lang="cs-CZ" dirty="0" smtClean="0"/>
              <a:t>Poranění obličeje, popáleniny, anatomická deformita obličeje</a:t>
            </a:r>
          </a:p>
          <a:p>
            <a:r>
              <a:rPr lang="cs-CZ" dirty="0" smtClean="0"/>
              <a:t>Nemožnost zajistit těsnost masky, helmy (obvazy)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asky – nazální, </a:t>
            </a:r>
            <a:r>
              <a:rPr lang="cs-CZ" dirty="0" err="1" smtClean="0"/>
              <a:t>oronazální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elmy</a:t>
            </a:r>
          </a:p>
          <a:p>
            <a:r>
              <a:rPr lang="cs-CZ" dirty="0"/>
              <a:t>p</a:t>
            </a:r>
            <a:r>
              <a:rPr lang="cs-CZ" dirty="0" smtClean="0"/>
              <a:t>opruhy</a:t>
            </a:r>
          </a:p>
          <a:p>
            <a:r>
              <a:rPr lang="cs-CZ" dirty="0"/>
              <a:t>v</a:t>
            </a:r>
            <a:r>
              <a:rPr lang="cs-CZ" dirty="0" smtClean="0"/>
              <a:t>entilátor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746046"/>
            <a:ext cx="2395272" cy="19461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7" y="188640"/>
            <a:ext cx="1952625" cy="23431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66461"/>
            <a:ext cx="2000250" cy="2000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282187"/>
            <a:ext cx="2815550" cy="241001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82187"/>
            <a:ext cx="2520280" cy="241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3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Řádné poučení pacienta (důvod NIV, jak dlouho, jak často, klaustrofobie, hluk)</a:t>
            </a:r>
          </a:p>
          <a:p>
            <a:r>
              <a:rPr lang="cs-CZ" dirty="0" smtClean="0"/>
              <a:t>Případná mírná </a:t>
            </a:r>
            <a:r>
              <a:rPr lang="cs-CZ" dirty="0" err="1" smtClean="0"/>
              <a:t>sedace</a:t>
            </a:r>
            <a:endParaRPr lang="cs-CZ" dirty="0" smtClean="0"/>
          </a:p>
          <a:p>
            <a:r>
              <a:rPr lang="cs-CZ" dirty="0" smtClean="0"/>
              <a:t>Monitorace (vědomí, TK, P, SpO2, RR)</a:t>
            </a:r>
          </a:p>
          <a:p>
            <a:r>
              <a:rPr lang="cs-CZ" dirty="0" smtClean="0"/>
              <a:t>Poloha v </a:t>
            </a:r>
            <a:r>
              <a:rPr lang="cs-CZ" dirty="0" err="1" smtClean="0"/>
              <a:t>polosedu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6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Přerušení NIV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Netolerance masky pro bolest nebo </a:t>
            </a:r>
            <a:r>
              <a:rPr lang="cs-CZ" dirty="0" err="1" smtClean="0"/>
              <a:t>dyskomfort</a:t>
            </a:r>
            <a:endParaRPr lang="cs-CZ" dirty="0" smtClean="0"/>
          </a:p>
          <a:p>
            <a:r>
              <a:rPr lang="cs-CZ" dirty="0" smtClean="0"/>
              <a:t>Nedosažení klinických cílů </a:t>
            </a:r>
            <a:r>
              <a:rPr lang="cs-CZ" dirty="0"/>
              <a:t>do </a:t>
            </a:r>
            <a:r>
              <a:rPr lang="cs-CZ" dirty="0" smtClean="0"/>
              <a:t>30min (ústup dušnosti, tachypnoe, zlepšení SpO2)</a:t>
            </a:r>
          </a:p>
          <a:p>
            <a:r>
              <a:rPr lang="cs-CZ" dirty="0"/>
              <a:t>Zhoršení stavu vědomí</a:t>
            </a:r>
          </a:p>
          <a:p>
            <a:r>
              <a:rPr lang="cs-CZ" dirty="0" smtClean="0"/>
              <a:t>Rozvoj oběhové nestability, arytmií na EKG</a:t>
            </a:r>
          </a:p>
          <a:p>
            <a:r>
              <a:rPr lang="cs-CZ" dirty="0" smtClean="0"/>
              <a:t>Zhoršená kontrola dýchacích cest</a:t>
            </a:r>
          </a:p>
          <a:p>
            <a:r>
              <a:rPr lang="cs-CZ" dirty="0" smtClean="0"/>
              <a:t>Neschopnost účinného odkašlání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7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Zarudnutí až dekubity na obličeji</a:t>
            </a:r>
          </a:p>
          <a:p>
            <a:r>
              <a:rPr lang="cs-CZ" dirty="0" smtClean="0"/>
              <a:t>Vysušování sliznic</a:t>
            </a:r>
          </a:p>
          <a:p>
            <a:r>
              <a:rPr lang="cs-CZ" dirty="0" smtClean="0"/>
              <a:t>Polykání vzduchu – riziko aspirace žaludečního obsahu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Terminologie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„</a:t>
            </a:r>
            <a:r>
              <a:rPr lang="cs-CZ" altLang="cs-CZ" dirty="0" err="1" smtClean="0"/>
              <a:t>weaning</a:t>
            </a:r>
            <a:r>
              <a:rPr lang="cs-CZ" altLang="cs-CZ" dirty="0" smtClean="0"/>
              <a:t>“ (odpojování, odpojování)</a:t>
            </a:r>
          </a:p>
          <a:p>
            <a:r>
              <a:rPr lang="cs-CZ" altLang="cs-CZ" dirty="0" smtClean="0"/>
              <a:t>Úspěšné odpojení – odpojení od ventilátoru a spontánní ventilace trvající minimálně 48 hodin bez nutnosti ventilační podpory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Selhání odpojení = nutnost znovuzahájení ventilační </a:t>
            </a:r>
            <a:r>
              <a:rPr lang="pl-PL" altLang="cs-CZ" dirty="0" smtClean="0"/>
              <a:t>podpory nemocného po předchozím odpojení v </a:t>
            </a:r>
            <a:r>
              <a:rPr lang="cs-CZ" altLang="cs-CZ" dirty="0" smtClean="0"/>
              <a:t>průběhu 48–72 hodin spontánní ventilace</a:t>
            </a:r>
          </a:p>
        </p:txBody>
      </p:sp>
    </p:spTree>
    <p:extLst>
      <p:ext uri="{BB962C8B-B14F-4D97-AF65-F5344CB8AC3E}">
        <p14:creationId xmlns:p14="http://schemas.microsoft.com/office/powerpoint/2010/main" val="2929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4-3-cz.potx" id="{C72545DF-B7E5-4E52-83DA-C125E0A0B8FD}" vid="{FF117BE7-DD54-4E19-84D2-24AC03D96F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muni-med-prezentace-4-3-cz</Template>
  <TotalTime>144</TotalTime>
  <Words>1136</Words>
  <Application>Microsoft Macintosh PowerPoint</Application>
  <PresentationFormat>Předvádění na obrazovce (4:3)</PresentationFormat>
  <Paragraphs>213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Tahoma</vt:lpstr>
      <vt:lpstr>Wingdings</vt:lpstr>
      <vt:lpstr>Arial</vt:lpstr>
      <vt:lpstr>Prezentace_MU_CZ</vt:lpstr>
      <vt:lpstr>NIVS, ukončování UPV extubace a její komplikace</vt:lpstr>
      <vt:lpstr>Neinvazivní ventilace</vt:lpstr>
      <vt:lpstr>Indikace NIV</vt:lpstr>
      <vt:lpstr>Kontraindikace NIV</vt:lpstr>
      <vt:lpstr>Pomůcky</vt:lpstr>
      <vt:lpstr>Podmínky</vt:lpstr>
      <vt:lpstr>Přerušení NIV</vt:lpstr>
      <vt:lpstr>Komplikace</vt:lpstr>
      <vt:lpstr>Terminologie</vt:lpstr>
      <vt:lpstr>Důvody trvání UPV</vt:lpstr>
      <vt:lpstr>Rizika prodlužování UPV</vt:lpstr>
      <vt:lpstr>Rizika předčasného ukončení UPV</vt:lpstr>
      <vt:lpstr>Kritéria zahájení odpojování od UPV</vt:lpstr>
      <vt:lpstr>Ukončení UPV</vt:lpstr>
      <vt:lpstr>Klinické hodnocení nepříznivých ukazatelů</vt:lpstr>
      <vt:lpstr>Spontaneous breathing trial( SBT)</vt:lpstr>
      <vt:lpstr>Kritéria selhání SBT</vt:lpstr>
      <vt:lpstr>Příčina selhání SBT</vt:lpstr>
      <vt:lpstr>Příčina selhání SBT</vt:lpstr>
      <vt:lpstr>Postup při selhání SBT</vt:lpstr>
      <vt:lpstr>Postup při úspěšném SBT</vt:lpstr>
      <vt:lpstr>Předpoklady úspěšné extubace</vt:lpstr>
      <vt:lpstr>Extubace</vt:lpstr>
      <vt:lpstr>Příčiny neúspěšné extubace</vt:lpstr>
      <vt:lpstr>Prevence a léčba postextubační obstrukce</vt:lpstr>
      <vt:lpstr>Faktory ovlivňující rychlost odpojování</vt:lpstr>
      <vt:lpstr>Tracheostomie</vt:lpstr>
      <vt:lpstr>POSTEXTUBAČNÍ STRIDOR</vt:lpstr>
      <vt:lpstr>CUFF LEAK TEST</vt:lpstr>
      <vt:lpstr>PROVEDENÍ CLT</vt:lpstr>
      <vt:lpstr>Prezentace aplikace PowerPoint</vt:lpstr>
      <vt:lpstr>Závěr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Neinvazivní ventilace, ukončování UPV, extubace a její komplikace</dc:title>
  <dc:creator>Kratochvil Milan</dc:creator>
  <cp:lastModifiedBy>Jan Maláska</cp:lastModifiedBy>
  <cp:revision>28</cp:revision>
  <dcterms:created xsi:type="dcterms:W3CDTF">2014-10-22T09:20:10Z</dcterms:created>
  <dcterms:modified xsi:type="dcterms:W3CDTF">2020-12-15T10:58:17Z</dcterms:modified>
</cp:coreProperties>
</file>