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notesSlides/notesSlide1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9.xml" ContentType="application/vnd.openxmlformats-officedocument.presentationml.notesSlide+xml"/>
  <Override PartName="/ppt/tags/tag40.xml" ContentType="application/vnd.openxmlformats-officedocument.presentationml.tags+xml"/>
  <Override PartName="/ppt/notesSlides/notesSlide20.xml" ContentType="application/vnd.openxmlformats-officedocument.presentationml.notesSlide+xml"/>
  <Override PartName="/ppt/tags/tag41.xml" ContentType="application/vnd.openxmlformats-officedocument.presentationml.tags+xml"/>
  <Override PartName="/ppt/notesSlides/notesSlide21.xml" ContentType="application/vnd.openxmlformats-officedocument.presentationml.notesSlide+xml"/>
  <Override PartName="/ppt/tags/tag42.xml" ContentType="application/vnd.openxmlformats-officedocument.presentationml.tags+xml"/>
  <Override PartName="/ppt/notesSlides/notesSlide22.xml" ContentType="application/vnd.openxmlformats-officedocument.presentationml.notesSlide+xml"/>
  <Override PartName="/ppt/tags/tag43.xml" ContentType="application/vnd.openxmlformats-officedocument.presentationml.tags+xml"/>
  <Override PartName="/ppt/notesSlides/notesSlide23.xml" ContentType="application/vnd.openxmlformats-officedocument.presentationml.notesSlide+xml"/>
  <Override PartName="/ppt/tags/tag44.xml" ContentType="application/vnd.openxmlformats-officedocument.presentationml.tags+xml"/>
  <Override PartName="/ppt/notesSlides/notesSlide24.xml" ContentType="application/vnd.openxmlformats-officedocument.presentationml.notesSlide+xml"/>
  <Override PartName="/ppt/tags/tag45.xml" ContentType="application/vnd.openxmlformats-officedocument.presentationml.tags+xml"/>
  <Override PartName="/ppt/notesSlides/notesSlide2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6.xml" ContentType="application/vnd.openxmlformats-officedocument.presentationml.notesSlide+xml"/>
  <Override PartName="/ppt/tags/tag48.xml" ContentType="application/vnd.openxmlformats-officedocument.presentationml.tags+xml"/>
  <Override PartName="/ppt/notesSlides/notesSlide27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9" r:id="rId1"/>
  </p:sldMasterIdLst>
  <p:notesMasterIdLst>
    <p:notesMasterId r:id="rId53"/>
  </p:notesMasterIdLst>
  <p:sldIdLst>
    <p:sldId id="256" r:id="rId2"/>
    <p:sldId id="303" r:id="rId3"/>
    <p:sldId id="317" r:id="rId4"/>
    <p:sldId id="304" r:id="rId5"/>
    <p:sldId id="305" r:id="rId6"/>
    <p:sldId id="257" r:id="rId7"/>
    <p:sldId id="306" r:id="rId8"/>
    <p:sldId id="301" r:id="rId9"/>
    <p:sldId id="258" r:id="rId10"/>
    <p:sldId id="302" r:id="rId11"/>
    <p:sldId id="260" r:id="rId12"/>
    <p:sldId id="261" r:id="rId13"/>
    <p:sldId id="262" r:id="rId14"/>
    <p:sldId id="266" r:id="rId15"/>
    <p:sldId id="267" r:id="rId16"/>
    <p:sldId id="268" r:id="rId17"/>
    <p:sldId id="269" r:id="rId18"/>
    <p:sldId id="270" r:id="rId19"/>
    <p:sldId id="318" r:id="rId20"/>
    <p:sldId id="300" r:id="rId21"/>
    <p:sldId id="319" r:id="rId22"/>
    <p:sldId id="309" r:id="rId23"/>
    <p:sldId id="310" r:id="rId24"/>
    <p:sldId id="271" r:id="rId25"/>
    <p:sldId id="272" r:id="rId26"/>
    <p:sldId id="273" r:id="rId27"/>
    <p:sldId id="311" r:id="rId28"/>
    <p:sldId id="320" r:id="rId29"/>
    <p:sldId id="275" r:id="rId30"/>
    <p:sldId id="321" r:id="rId31"/>
    <p:sldId id="322" r:id="rId32"/>
    <p:sldId id="312" r:id="rId33"/>
    <p:sldId id="276" r:id="rId34"/>
    <p:sldId id="314" r:id="rId35"/>
    <p:sldId id="278" r:id="rId36"/>
    <p:sldId id="315" r:id="rId37"/>
    <p:sldId id="316" r:id="rId38"/>
    <p:sldId id="279" r:id="rId39"/>
    <p:sldId id="280" r:id="rId40"/>
    <p:sldId id="282" r:id="rId41"/>
    <p:sldId id="283" r:id="rId42"/>
    <p:sldId id="286" r:id="rId43"/>
    <p:sldId id="287" r:id="rId44"/>
    <p:sldId id="288" r:id="rId45"/>
    <p:sldId id="323" r:id="rId46"/>
    <p:sldId id="289" r:id="rId47"/>
    <p:sldId id="291" r:id="rId48"/>
    <p:sldId id="324" r:id="rId49"/>
    <p:sldId id="325" r:id="rId50"/>
    <p:sldId id="326" r:id="rId51"/>
    <p:sldId id="296" r:id="rId52"/>
  </p:sldIdLst>
  <p:sldSz cx="9144000" cy="6858000" type="screen4x3"/>
  <p:notesSz cx="6797675" cy="9874250"/>
  <p:custDataLst>
    <p:tags r:id="rId54"/>
  </p:custDataLst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3"/>
  </p:normalViewPr>
  <p:slideViewPr>
    <p:cSldViewPr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tags" Target="tags/tag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1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2944086" cy="49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50443" y="0"/>
            <a:ext cx="2944085" cy="49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608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1863" y="741363"/>
            <a:ext cx="4932362" cy="370046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768" y="4690269"/>
            <a:ext cx="5436567" cy="444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1" y="9378824"/>
            <a:ext cx="2944086" cy="49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50443" y="9378824"/>
            <a:ext cx="2944085" cy="49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9E7D2196-951C-48F8-8450-7125F01E40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513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DF841F-D487-4A95-8A9D-201C558E8E54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A991AE-ACCE-47FF-965C-C7E068902427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816F47-B516-4989-829D-F3E2ED1AA361}" type="slidenum">
              <a:rPr lang="cs-CZ" altLang="cs-CZ" smtClean="0"/>
              <a:pPr eaLnBrk="1" hangingPunct="1"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9CE6DF-FCFB-4ED9-93BA-A9ED464F1538}" type="slidenum">
              <a:rPr lang="cs-CZ" altLang="cs-CZ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46A3E5-4F00-4AAC-9B49-8E03E681B47D}" type="slidenum">
              <a:rPr lang="cs-CZ" altLang="cs-CZ" smtClean="0"/>
              <a:pPr eaLnBrk="1" hangingPunct="1"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99C33A-148B-453A-93D9-499D4CEE6E03}" type="slidenum">
              <a:rPr lang="cs-CZ" altLang="cs-CZ" smtClean="0"/>
              <a:pPr eaLnBrk="1" hangingPunct="1"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99C33A-148B-453A-93D9-499D4CEE6E03}" type="slidenum">
              <a:rPr lang="cs-CZ" altLang="cs-CZ" smtClean="0"/>
              <a:pPr eaLnBrk="1" hangingPunct="1"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7CB897-C35F-43DE-A73F-F5F5AECF9268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BF2890-C4B7-44DF-B16A-021ACE06E48E}" type="slidenum">
              <a:rPr lang="cs-CZ" altLang="cs-CZ" smtClean="0"/>
              <a:pPr eaLnBrk="1" hangingPunct="1"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40F836-DA49-4122-9C65-D2C746D8EFDC}" type="slidenum">
              <a:rPr lang="cs-CZ" altLang="cs-CZ" smtClean="0"/>
              <a:pPr eaLnBrk="1" hangingPunct="1"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57BF92-F488-4924-81B6-7AC7D74FCA20}" type="slidenum">
              <a:rPr lang="cs-CZ" altLang="cs-CZ" smtClean="0"/>
              <a:pPr eaLnBrk="1" hangingPunct="1"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57D495-075B-4E67-8C8E-2A30D4B54B1F}" type="slidenum">
              <a:rPr lang="cs-CZ" altLang="cs-CZ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2B883E-C555-4CFC-9D49-5DC3CB0F7173}" type="slidenum">
              <a:rPr lang="cs-CZ" altLang="cs-CZ" smtClean="0"/>
              <a:pPr eaLnBrk="1" hangingPunct="1"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80003D-0C64-495B-A47B-9F973F3F6A84}" type="slidenum">
              <a:rPr lang="cs-CZ" altLang="cs-CZ" smtClean="0"/>
              <a:pPr eaLnBrk="1" hangingPunct="1"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687590-975A-4B60-A3CF-6CE5DC99C6F2}" type="slidenum">
              <a:rPr lang="cs-CZ" altLang="cs-CZ" smtClean="0"/>
              <a:pPr eaLnBrk="1" hangingPunct="1"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09A286-6019-4156-B073-D4FF6415345A}" type="slidenum">
              <a:rPr lang="cs-CZ" altLang="cs-CZ" smtClean="0"/>
              <a:pPr eaLnBrk="1" hangingPunct="1"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E33818-9D5D-4E53-A090-5A6CA00DBB1F}" type="slidenum">
              <a:rPr lang="cs-CZ" altLang="cs-CZ" smtClean="0"/>
              <a:pPr eaLnBrk="1" hangingPunct="1"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95431C-49A7-44D7-854F-81AE7AD09844}" type="slidenum">
              <a:rPr lang="cs-CZ" altLang="cs-CZ" smtClean="0"/>
              <a:pPr eaLnBrk="1" hangingPunct="1"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00A975-5DFE-44B0-9751-FF9D61BD0522}" type="slidenum">
              <a:rPr lang="cs-CZ" altLang="cs-CZ" smtClean="0"/>
              <a:pPr eaLnBrk="1" hangingPunct="1">
                <a:spcBef>
                  <a:spcPct val="0"/>
                </a:spcBef>
              </a:pPr>
              <a:t>46</a:t>
            </a:fld>
            <a:endParaRPr lang="cs-CZ" altLang="cs-CZ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BA1F77-772C-4D39-9ADB-13AE07E984D3}" type="slidenum">
              <a:rPr lang="cs-CZ" altLang="cs-CZ" smtClean="0"/>
              <a:pPr eaLnBrk="1" hangingPunct="1">
                <a:spcBef>
                  <a:spcPct val="0"/>
                </a:spcBef>
              </a:pPr>
              <a:t>47</a:t>
            </a:fld>
            <a:endParaRPr lang="cs-CZ" altLang="cs-CZ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7AB4FB-91C0-4A4F-A31A-81F1F0573A1E}" type="slidenum">
              <a:rPr lang="cs-CZ" altLang="cs-CZ" smtClean="0"/>
              <a:pPr eaLnBrk="1" hangingPunct="1">
                <a:spcBef>
                  <a:spcPct val="0"/>
                </a:spcBef>
              </a:pPr>
              <a:t>51</a:t>
            </a:fld>
            <a:endParaRPr lang="cs-CZ" altLang="cs-CZ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8B95BA-6341-4458-99C6-1CF83588F8E9}" type="slidenum">
              <a:rPr lang="cs-CZ" altLang="cs-CZ" smtClean="0"/>
              <a:pPr eaLnBrk="1" hangingPunct="1"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131D36-5C08-4F11-B08C-DECD2E54F1B4}" type="slidenum">
              <a:rPr lang="cs-CZ" altLang="cs-CZ" smtClean="0"/>
              <a:pPr eaLnBrk="1" hangingPunct="1"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C8F324-7725-43C2-AB62-1EAC49B1CE73}" type="slidenum">
              <a:rPr lang="cs-CZ" altLang="cs-CZ" smtClean="0"/>
              <a:pPr eaLnBrk="1" hangingPunct="1"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8CC863-C930-4269-8304-6DA8F3B64869}" type="slidenum">
              <a:rPr lang="cs-CZ" altLang="cs-CZ" smtClean="0"/>
              <a:pPr eaLnBrk="1" hangingPunct="1"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7D85A8-8B27-48B4-9FDD-163119E02D29}" type="slidenum">
              <a:rPr lang="cs-CZ" altLang="cs-CZ" smtClean="0"/>
              <a:pPr eaLnBrk="1" hangingPunct="1"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C9FBA3-8EE5-42D4-960A-D7848E53296D}" type="slidenum">
              <a:rPr lang="cs-CZ" altLang="cs-CZ" smtClean="0"/>
              <a:pPr eaLnBrk="1" hangingPunct="1"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89FE18-F6BA-4FE0-A4B8-3F4C1E5240E6}" type="slidenum">
              <a:rPr lang="cs-CZ" altLang="cs-CZ" smtClean="0"/>
              <a:pPr eaLnBrk="1" hangingPunct="1"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F3612E-F9D9-4728-9C31-7F96A993AEE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xmlns="" id="{601D3E6C-8A25-405E-A952-4F92A22C6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F720-CC9E-4831-AD68-523440FEF5E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xmlns="" id="{74DDF7C9-2EC9-479B-ABD7-99841A082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581CF-EABC-4C87-9EB6-6697C409819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xmlns="" id="{55F562C7-770A-4DC7-96BB-3CD0DDDE6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5EF720-CC9E-4831-AD68-523440FEF5E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xmlns="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xmlns="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xmlns="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xmlns="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xmlns="" id="{9B891A06-2362-48CB-B8C7-150561D27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F5EF720-CC9E-4831-AD68-523440FEF5E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xmlns="" id="{A6D3041C-E8DB-394D-8CBD-A19CAB995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  <p15:guide id="3" orient="horz" pos="255">
          <p15:clr>
            <a:srgbClr val="FBAE40"/>
          </p15:clr>
        </p15:guide>
        <p15:guide id="4" pos="11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F5EF720-CC9E-4831-AD68-523440FEF5E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xmlns="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xmlns="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xmlns="" id="{CF0A721D-0B43-7043-8933-AD2A68D4E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D218105D-7192-3A40-B34B-CBC5FC83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6" y="6050570"/>
            <a:ext cx="876596" cy="600812"/>
          </a:xfrm>
          <a:prstGeom prst="rect">
            <a:avLst/>
          </a:prstGeom>
        </p:spPr>
      </p:pic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pos="55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xmlns="" id="{99DDF373-DAF6-45FC-9BE7-AC33B6CEF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800" cy="283259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ECF17BA-4CC0-425F-84EE-ED5FF94C7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DC6C7-E299-43C5-B53D-B0E9228246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54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06DE4-F6BD-4313-BCE7-792DC3A18DB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21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DFCD6-DD07-4CBD-ADD6-D1028A9A933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xmlns="" id="{8303803E-85B6-4F0F-82F5-E307C79DB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B2C53-0EE6-4FBB-8B4C-5A48F036DD5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93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F720-CC9E-4831-AD68-523440FEF5E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xmlns="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xmlns="" id="{25D6031E-ADF9-4848-9898-66224BC41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F720-CC9E-4831-AD68-523440FEF5E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xmlns="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xmlns="" id="{BF859A01-CA85-4196-A73B-391EAD035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54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F720-CC9E-4831-AD68-523440FEF5E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xmlns="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xmlns="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27B71FF1-6349-4B74-AD1A-A4728AEB15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5EF720-CC9E-4831-AD68-523440FEF5E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xmlns="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xmlns="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xmlns="" id="{CAD29719-5A68-4154-86D7-62577D74A5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F720-CC9E-4831-AD68-523440FEF5E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35CD4C23-1EA7-4EF1-877D-56B71C80C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F720-CC9E-4831-AD68-523440FEF5E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F991E4F8-0689-45C0-8765-EEBAED7BF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68C04-7F8B-4559-BD41-A13B9964E43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xmlns="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xmlns="" id="{D7860261-4803-41A4-842D-282F78D88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DF5EF720-CC9E-4831-AD68-523440FEF5E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78333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</p:sldLayoutIdLst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3.jpeg"/><Relationship Id="rId5" Type="http://schemas.openxmlformats.org/officeDocument/2006/relationships/hyperlink" Target="http://www.uphs.upenn.edu/paharc/collections/gallery/departments/ICU.html" TargetMode="External"/><Relationship Id="rId6" Type="http://schemas.openxmlformats.org/officeDocument/2006/relationships/image" Target="../media/image14.jpeg"/><Relationship Id="rId7" Type="http://schemas.openxmlformats.org/officeDocument/2006/relationships/hyperlink" Target="http://www.nihonkohden.com/company/history/1960s.html" TargetMode="External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8" Type="http://schemas.openxmlformats.org/officeDocument/2006/relationships/image" Target="../media/image19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0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1.wmf"/><Relationship Id="rId5" Type="http://schemas.openxmlformats.org/officeDocument/2006/relationships/image" Target="../media/image22.wmf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3.wmf"/><Relationship Id="rId5" Type="http://schemas.openxmlformats.org/officeDocument/2006/relationships/image" Target="../media/image24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0.xml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9.jpe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31.xml"/><Relationship Id="rId2" Type="http://schemas.openxmlformats.org/officeDocument/2006/relationships/slideLayout" Target="../slideLayouts/slideLayout9.xml"/><Relationship Id="rId3" Type="http://schemas.openxmlformats.org/officeDocument/2006/relationships/image" Target="../media/image3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32.x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://www.google.cz/url?sa=i&amp;rct=j&amp;q=&amp;esrc=s&amp;source=images&amp;cd=&amp;cad=rja&amp;uact=8&amp;ved=0ahUKEwjxk6fl3-rWAhXCtRQKHfe2BCAQjRwIBw&amp;url=http://www.clipartpanda.com/categories/half-pizza-clipart&amp;psig=AOvVaw1PXq6pDADo5oSrWXRvAoWS&amp;ust=1507886137852593" TargetMode="External"/><Relationship Id="rId5" Type="http://schemas.openxmlformats.org/officeDocument/2006/relationships/image" Target="../media/image32.jpe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35.xml"/><Relationship Id="rId2" Type="http://schemas.openxmlformats.org/officeDocument/2006/relationships/slideLayout" Target="../slideLayouts/slideLayout18.xml"/><Relationship Id="rId3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38.xml"/><Relationship Id="rId2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3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4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41.xml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4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wmf"/><Relationship Id="rId7" Type="http://schemas.openxmlformats.org/officeDocument/2006/relationships/image" Target="../media/image38.png"/><Relationship Id="rId1" Type="http://schemas.openxmlformats.org/officeDocument/2006/relationships/tags" Target="../tags/tag43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44.xml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4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46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tags" Target="../tags/tag4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4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49.x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tags" Target="../tags/tag50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tags" Target="../tags/tag51.x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39.jpeg"/><Relationship Id="rId1" Type="http://schemas.openxmlformats.org/officeDocument/2006/relationships/tags" Target="../tags/tag52.xml"/><Relationship Id="rId2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827088" y="2062163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sz="5400" dirty="0">
                <a:latin typeface="Calibri" pitchFamily="34" charset="0"/>
                <a:ea typeface="Calibri" pitchFamily="34" charset="0"/>
                <a:cs typeface="Calibri" pitchFamily="34" charset="0"/>
              </a:rPr>
              <a:t>Úvod do intenzivní péče</a:t>
            </a:r>
            <a:br>
              <a:rPr lang="cs-CZ" altLang="cs-CZ" sz="5400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cs-CZ" altLang="cs-CZ" sz="4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Resuscitační a intenzivní medicína I.+II.</a:t>
            </a:r>
            <a:r>
              <a:rPr lang="cs-CZ" sz="4000" dirty="0"/>
              <a:t> </a:t>
            </a:r>
            <a:br>
              <a:rPr lang="cs-CZ" sz="4000" dirty="0"/>
            </a:br>
            <a:endParaRPr lang="cs-CZ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743200" y="3716338"/>
            <a:ext cx="6400800" cy="17526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algn="ctr" eaLnBrk="1" hangingPunct="1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/>
              <a:t>Jan </a:t>
            </a:r>
            <a:r>
              <a:rPr lang="cs-CZ" altLang="cs-CZ" dirty="0" err="1"/>
              <a:t>Maláska</a:t>
            </a:r>
            <a:endParaRPr lang="cs-CZ" altLang="cs-CZ" dirty="0"/>
          </a:p>
          <a:p>
            <a:pPr marL="0" indent="0" algn="ctr" eaLnBrk="1" hangingPunct="1">
              <a:spcBef>
                <a:spcPts val="600"/>
              </a:spcBef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KARIM FN Brno a LF MU Brno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5715000" y="12192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5029200" y="533400"/>
            <a:ext cx="3581400" cy="587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latin typeface="+mn-lt"/>
              </a:rPr>
              <a:t>26.dubna 1952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latin typeface="+mn-lt"/>
              </a:rPr>
              <a:t>dr. </a:t>
            </a:r>
            <a:r>
              <a:rPr lang="cs-CZ" altLang="cs-CZ" sz="2000" dirty="0" err="1">
                <a:latin typeface="+mn-lt"/>
              </a:rPr>
              <a:t>Bjorn</a:t>
            </a:r>
            <a:r>
              <a:rPr lang="cs-CZ" altLang="cs-CZ" sz="2000" dirty="0">
                <a:latin typeface="+mn-lt"/>
              </a:rPr>
              <a:t> Ibsen provedl tracheotomii, 12-letá dívka s poliomyelitidou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latin typeface="+mn-lt"/>
              </a:rPr>
              <a:t>Zavedena kanyla s manžetou a napojena na systém přetlakové ventilace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latin typeface="+mn-lt"/>
              </a:rPr>
              <a:t>315 pacientů celkem vyžadovalo ventilační podporu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latin typeface="+mn-lt"/>
              </a:rPr>
              <a:t>1500 mediků, celkem 165 000 hodin, směny á 6 hodin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latin typeface="+mn-lt"/>
              </a:rPr>
              <a:t>Cca 2-3 měsíce, než došlo k obnově dýchání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latin typeface="+mn-lt"/>
              </a:rPr>
              <a:t>Mortalita pokles z 90% na 25%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000" dirty="0">
              <a:latin typeface="+mn-lt"/>
            </a:endParaRPr>
          </a:p>
        </p:txBody>
      </p:sp>
      <p:pic>
        <p:nvPicPr>
          <p:cNvPr id="14340" name="Picture 7" descr="Fig. 5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910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163723" y="2996952"/>
            <a:ext cx="4191000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cs-CZ" sz="2400" b="1" dirty="0">
                <a:latin typeface="+mn-lt"/>
              </a:rPr>
              <a:t>Monitorace ventilace: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cs-CZ" sz="2400" dirty="0">
                <a:latin typeface="+mn-lt"/>
              </a:rPr>
              <a:t>pravidelné vzorky arteriální krve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cs-CZ" sz="2400" dirty="0">
                <a:latin typeface="+mn-lt"/>
              </a:rPr>
              <a:t>pro měření pH, pomocí nové elektrody, a celkového CO</a:t>
            </a:r>
            <a:r>
              <a:rPr lang="cs-CZ" altLang="cs-CZ" sz="2400" baseline="-25000" dirty="0">
                <a:latin typeface="+mn-lt"/>
              </a:rPr>
              <a:t>2</a:t>
            </a:r>
            <a:r>
              <a:rPr lang="cs-CZ" altLang="cs-CZ" sz="2400" dirty="0">
                <a:latin typeface="+mn-lt"/>
              </a:rPr>
              <a:t> metodou Van </a:t>
            </a:r>
            <a:r>
              <a:rPr lang="cs-CZ" altLang="cs-CZ" sz="2400" dirty="0" err="1">
                <a:latin typeface="+mn-lt"/>
              </a:rPr>
              <a:t>Slyke</a:t>
            </a: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cs-CZ" sz="2400" dirty="0">
                <a:latin typeface="+mn-lt"/>
              </a:rPr>
              <a:t>Po výpočtu pCO</a:t>
            </a:r>
            <a:r>
              <a:rPr lang="cs-CZ" altLang="cs-CZ" sz="2400" baseline="-25000" dirty="0">
                <a:latin typeface="+mn-lt"/>
              </a:rPr>
              <a:t>2</a:t>
            </a:r>
            <a:r>
              <a:rPr lang="cs-CZ" altLang="cs-CZ" sz="2400" dirty="0">
                <a:latin typeface="+mn-lt"/>
              </a:rPr>
              <a:t> z </a:t>
            </a:r>
            <a:r>
              <a:rPr lang="cs-CZ" altLang="cs-CZ" sz="2400" dirty="0" err="1">
                <a:latin typeface="+mn-lt"/>
              </a:rPr>
              <a:t>Henderson-Hasselbalchova</a:t>
            </a:r>
            <a:r>
              <a:rPr lang="cs-CZ" altLang="cs-CZ" sz="2400" dirty="0">
                <a:latin typeface="+mn-lt"/>
              </a:rPr>
              <a:t> rovnice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cs-CZ" sz="1800" b="1" dirty="0">
                <a:latin typeface="+mn-lt"/>
              </a:rPr>
              <a:t>Poté dostali studenti pokyny, v případě potřeby, o tom, jak změnit frekvenci a intenzitu dechů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5109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98438" y="1630363"/>
            <a:ext cx="30622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Carl-</a:t>
            </a:r>
            <a:r>
              <a:rPr lang="cs-CZ" altLang="cs-CZ" dirty="0" err="1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Gunnar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Engström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 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0"/>
            <a:ext cx="28289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Mechaničtí studenti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181600" cy="352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2667000" y="6337152"/>
            <a:ext cx="27432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200" dirty="0">
                <a:solidFill>
                  <a:srgbClr val="CCCCFF"/>
                </a:solidFill>
                <a:ea typeface="DejaVu Sans" charset="0"/>
                <a:cs typeface="DejaVu Sans" charset="0"/>
                <a:hlinkClick r:id="rId5"/>
              </a:rPr>
              <a:t>http://www.uphs.upenn.edu/paharc/collections/gallery/departments/ICU.html</a:t>
            </a:r>
            <a:r>
              <a:rPr lang="cs-CZ" altLang="cs-CZ" sz="12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4775"/>
            <a:ext cx="3505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76200" y="4225890"/>
            <a:ext cx="617145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V roce 1967, první japonský JIP monitor, ICU-80, instalovaný v </a:t>
            </a:r>
            <a:r>
              <a:rPr lang="cs-CZ" altLang="cs-CZ" sz="1800" dirty="0" err="1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Tohoku</a:t>
            </a:r>
            <a:r>
              <a:rPr lang="cs-CZ" altLang="cs-CZ" sz="1800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 University </a:t>
            </a:r>
            <a:r>
              <a:rPr lang="cs-CZ" altLang="cs-CZ" sz="1800" dirty="0" err="1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School</a:t>
            </a:r>
            <a:r>
              <a:rPr lang="cs-CZ" altLang="cs-CZ" sz="1800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Medicine</a:t>
            </a:r>
            <a:r>
              <a:rPr lang="cs-CZ" altLang="cs-CZ" sz="1800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.</a:t>
            </a: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5486400" y="6323013"/>
            <a:ext cx="342900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000">
                <a:solidFill>
                  <a:srgbClr val="CCCCFF"/>
                </a:solidFill>
                <a:ea typeface="DejaVu Sans" charset="0"/>
                <a:cs typeface="DejaVu Sans" charset="0"/>
                <a:hlinkClick r:id="rId7"/>
              </a:rPr>
              <a:t>http://www.nihonkohden.com/company/history/1960s.html</a:t>
            </a:r>
            <a:r>
              <a:rPr lang="cs-CZ" altLang="cs-CZ" sz="100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dirty="0" smtClean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2020</a:t>
            </a:r>
            <a:endParaRPr lang="cs-CZ" altLang="cs-CZ" sz="4400" dirty="0">
              <a:solidFill>
                <a:srgbClr val="000000"/>
              </a:solidFill>
              <a:latin typeface="+mj-lt"/>
              <a:ea typeface="DejaVu Sans" charset="0"/>
              <a:cs typeface="DejaVu Sans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23068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" y="946517"/>
            <a:ext cx="94488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71400"/>
            <a:ext cx="9829800" cy="737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0" y="-99392"/>
            <a:ext cx="6840760" cy="7086600"/>
            <a:chOff x="899592" y="260648"/>
            <a:chExt cx="6120680" cy="619982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60648"/>
              <a:ext cx="6120680" cy="6199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 useBgFill="1">
          <p:nvSpPr>
            <p:cNvPr id="8" name="Ovál 7"/>
            <p:cNvSpPr/>
            <p:nvPr/>
          </p:nvSpPr>
          <p:spPr>
            <a:xfrm>
              <a:off x="1547664" y="2132856"/>
              <a:ext cx="864096" cy="936104"/>
            </a:xfrm>
            <a:prstGeom prst="ellipse">
              <a:avLst/>
            </a:prstGeom>
            <a:ln>
              <a:noFill/>
            </a:ln>
            <a:effectLst>
              <a:outerShdw blurRad="673100" dist="50800" dir="5400000" algn="ctr" rotWithShape="0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56" y="-77426"/>
            <a:ext cx="51450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4000" dirty="0"/>
              <a:t>Intenzivní péče začíná před branami ICU!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/>
              <a:t>prevence je lepší jako léčba!</a:t>
            </a:r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/>
              <a:t>časná identifikace rizikového pacienta – lepší management v dalším průběhu</a:t>
            </a:r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/>
              <a:t>čas na diagnostiku a terapii</a:t>
            </a:r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/>
              <a:t>čas na </a:t>
            </a:r>
            <a:r>
              <a:rPr lang="cs-CZ" altLang="cs-CZ" dirty="0" err="1"/>
              <a:t>eventuelní</a:t>
            </a:r>
            <a:r>
              <a:rPr lang="cs-CZ" altLang="cs-CZ" dirty="0"/>
              <a:t> diskuze stran EOL</a:t>
            </a:r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/>
              <a:t>neidentifikovaný pacient.....</a:t>
            </a:r>
            <a:r>
              <a:rPr lang="cs-CZ" altLang="cs-CZ" b="1" dirty="0"/>
              <a:t>jste voláni až ke KPCR!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25538"/>
            <a:ext cx="2281237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4000"/>
              <a:t>Rozpoznání pacienta s rizikem rozvoje kritického pacienta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marL="341313" indent="-341313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/>
              <a:t>rozpoznat kriticky nemocného pacienta není většinou těžké</a:t>
            </a:r>
          </a:p>
          <a:p>
            <a:pPr marL="341313" indent="-341313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/>
              <a:t>výzvou jsou pacienti s </a:t>
            </a:r>
            <a:r>
              <a:rPr lang="cs-CZ" sz="2400" b="1"/>
              <a:t>rizikem</a:t>
            </a:r>
            <a:r>
              <a:rPr lang="cs-CZ" sz="2400"/>
              <a:t> rozvojem kritického onemocnění</a:t>
            </a:r>
          </a:p>
          <a:p>
            <a:pPr marL="341313" indent="-341313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/>
              <a:t>možnost ovlivnění časné fáze onemocnění</a:t>
            </a:r>
          </a:p>
          <a:p>
            <a:pPr marL="341313" indent="-341313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cs-CZ" sz="2400"/>
          </a:p>
          <a:p>
            <a:pPr marL="341313" indent="-339725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/>
              <a:t>Kdo vyvine symptomy později?</a:t>
            </a:r>
          </a:p>
          <a:p>
            <a:pPr marL="741363" lvl="1" indent="-284163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/>
              <a:t>mladí a zdraví pacienti</a:t>
            </a:r>
          </a:p>
          <a:p>
            <a:pPr marL="741363" lvl="1" indent="-284163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/>
              <a:t>imunosuprimovaní a oslabení</a:t>
            </a:r>
          </a:p>
          <a:p>
            <a:pPr marL="741363" lvl="1" indent="-284163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cs-CZ"/>
          </a:p>
          <a:p>
            <a:pPr marL="341313" indent="-339725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/>
              <a:t>Pacientovy rezervy x akutnost onemocnění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 err="1"/>
              <a:t>METcall</a:t>
            </a:r>
            <a:r>
              <a:rPr lang="cs-CZ" altLang="cs-CZ" sz="3200" dirty="0"/>
              <a:t> </a:t>
            </a:r>
            <a:r>
              <a:rPr lang="cs-CZ" altLang="cs-CZ" sz="3200" dirty="0" err="1"/>
              <a:t>system</a:t>
            </a:r>
            <a:endParaRPr lang="cs-CZ" altLang="cs-CZ" sz="3200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367680"/>
          </a:xfrm>
        </p:spPr>
        <p:txBody>
          <a:bodyPr rtlCol="0">
            <a:normAutofit fontScale="92500"/>
          </a:bodyPr>
          <a:lstStyle/>
          <a:p>
            <a:pPr indent="-341313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400" u="sng" dirty="0"/>
              <a:t>Kritéria pro aktivaci </a:t>
            </a:r>
            <a:r>
              <a:rPr lang="cs-CZ" sz="2400" b="1" u="sng" dirty="0"/>
              <a:t>MET týmu</a:t>
            </a:r>
            <a:r>
              <a:rPr lang="cs-CZ" sz="2400" u="sng" dirty="0"/>
              <a:t> (</a:t>
            </a:r>
            <a:r>
              <a:rPr lang="cs-CZ" sz="2400" u="sng" dirty="0" err="1"/>
              <a:t>Medical</a:t>
            </a:r>
            <a:r>
              <a:rPr lang="cs-CZ" sz="2400" u="sng" dirty="0"/>
              <a:t> </a:t>
            </a:r>
            <a:r>
              <a:rPr lang="cs-CZ" sz="2400" u="sng" dirty="0" err="1"/>
              <a:t>emergency</a:t>
            </a:r>
            <a:r>
              <a:rPr lang="cs-CZ" sz="2400" u="sng" dirty="0"/>
              <a:t> team) 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944327"/>
              </p:ext>
            </p:extLst>
          </p:nvPr>
        </p:nvGraphicFramePr>
        <p:xfrm>
          <a:off x="1850707" y="2852936"/>
          <a:ext cx="5442585" cy="2407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175">
                  <a:extLst>
                    <a:ext uri="{9D8B030D-6E8A-4147-A177-3AD203B41FA5}">
                      <a16:colId xmlns:a16="http://schemas.microsoft.com/office/drawing/2014/main" xmlns="" val="2341120411"/>
                    </a:ext>
                  </a:extLst>
                </a:gridCol>
                <a:gridCol w="5185410">
                  <a:extLst>
                    <a:ext uri="{9D8B030D-6E8A-4147-A177-3AD203B41FA5}">
                      <a16:colId xmlns:a16="http://schemas.microsoft.com/office/drawing/2014/main" xmlns="" val="1369480076"/>
                    </a:ext>
                  </a:extLst>
                </a:gridCol>
              </a:tblGrid>
              <a:tr h="15748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Kritéria pro aktivaci MET týmu (Medical Emergency Team)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5428860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Zástava dechu či oběhu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84517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Akutní změna ve vitálních funkcích: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cs-CZ" sz="1200" dirty="0">
                          <a:effectLst/>
                        </a:rPr>
                        <a:t>ohrožení dýchacích cest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cs-CZ" sz="1200" dirty="0">
                          <a:effectLst/>
                        </a:rPr>
                        <a:t>dechová frekvence &lt;5/min nebo &gt;36/min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cs-CZ" sz="1200" dirty="0">
                          <a:effectLst/>
                        </a:rPr>
                        <a:t>pulsová frekvence &lt;40/min nebo &gt;120/min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cs-CZ" sz="1200" dirty="0">
                          <a:effectLst/>
                        </a:rPr>
                        <a:t>systolický tlak (</a:t>
                      </a:r>
                      <a:r>
                        <a:rPr lang="cs-CZ" sz="1200" dirty="0" err="1">
                          <a:effectLst/>
                        </a:rPr>
                        <a:t>mmHg</a:t>
                      </a:r>
                      <a:r>
                        <a:rPr lang="cs-CZ" sz="1200" dirty="0">
                          <a:effectLst/>
                        </a:rPr>
                        <a:t>) &lt;90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cs-CZ" sz="1200" dirty="0">
                          <a:effectLst/>
                        </a:rPr>
                        <a:t>pokles v GCS o  &gt;2 body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cs-CZ" sz="1200" dirty="0">
                          <a:effectLst/>
                        </a:rPr>
                        <a:t>opakované nebo protrahované křeče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cs-CZ" sz="1200" dirty="0">
                          <a:effectLst/>
                        </a:rPr>
                        <a:t>pacient, který nesplňuje výše uvedená kritéria, ale o kterého máte vážné obavy! („divný pocit“)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84754496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/>
              <a:t>Early </a:t>
            </a:r>
            <a:r>
              <a:rPr lang="cs-CZ" altLang="cs-CZ" sz="3200" dirty="0" err="1"/>
              <a:t>warning</a:t>
            </a:r>
            <a:r>
              <a:rPr lang="cs-CZ" altLang="cs-CZ" sz="3200" dirty="0"/>
              <a:t> </a:t>
            </a:r>
            <a:r>
              <a:rPr lang="cs-CZ" altLang="cs-CZ" sz="3200" dirty="0" err="1"/>
              <a:t>signs</a:t>
            </a:r>
            <a:endParaRPr lang="cs-CZ" altLang="cs-CZ" sz="3200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76475"/>
            <a:ext cx="8462962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165850"/>
            <a:ext cx="22748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3175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6297613"/>
            <a:ext cx="3611562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KRITÉRIA PŘIJETÍ NA ICU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Obecným</a:t>
            </a:r>
            <a:r>
              <a:rPr lang="cs-CZ" sz="2000" dirty="0"/>
              <a:t> kritérii k přijetí pacienta na ICU je </a:t>
            </a:r>
            <a:r>
              <a:rPr lang="cs-CZ" sz="2000" b="1" dirty="0"/>
              <a:t>akutní orgánová dysfunkce a/nebo nutnost jejího podporování a/nebo potřeba kontinuální monitorace pacienta</a:t>
            </a:r>
            <a:r>
              <a:rPr lang="cs-CZ" sz="2000" dirty="0"/>
              <a:t>.</a:t>
            </a:r>
          </a:p>
          <a:p>
            <a:pPr marL="0" indent="0">
              <a:buNone/>
            </a:pPr>
            <a:r>
              <a:rPr lang="cs-CZ" sz="2000" dirty="0"/>
              <a:t> </a:t>
            </a:r>
          </a:p>
          <a:p>
            <a:pPr marL="0" lvl="0" indent="0">
              <a:buNone/>
            </a:pPr>
            <a:r>
              <a:rPr lang="cs-CZ" sz="2000" b="1" dirty="0"/>
              <a:t>Kontinuální monitorací</a:t>
            </a:r>
            <a:r>
              <a:rPr lang="cs-CZ" sz="2000" dirty="0"/>
              <a:t>:</a:t>
            </a:r>
          </a:p>
          <a:p>
            <a:pPr lvl="1"/>
            <a:r>
              <a:rPr lang="cs-CZ" sz="1600" dirty="0"/>
              <a:t>fyziologických funkcí</a:t>
            </a:r>
          </a:p>
          <a:p>
            <a:pPr lvl="1"/>
            <a:r>
              <a:rPr lang="cs-CZ" sz="1600" dirty="0"/>
              <a:t>Invazivním monitorací, např. krevního  tlaku</a:t>
            </a:r>
          </a:p>
          <a:p>
            <a:pPr lvl="1"/>
            <a:r>
              <a:rPr lang="cs-CZ" sz="1600" dirty="0"/>
              <a:t>Monitorací nitrolebního tlaku (ICP – </a:t>
            </a:r>
            <a:r>
              <a:rPr lang="cs-CZ" sz="1600" dirty="0" err="1"/>
              <a:t>Intracranial</a:t>
            </a:r>
            <a:r>
              <a:rPr lang="cs-CZ" sz="1600" dirty="0"/>
              <a:t> </a:t>
            </a:r>
            <a:r>
              <a:rPr lang="cs-CZ" sz="1600" dirty="0" err="1"/>
              <a:t>Pressure</a:t>
            </a:r>
            <a:r>
              <a:rPr lang="cs-CZ" sz="1600" dirty="0"/>
              <a:t>)</a:t>
            </a:r>
          </a:p>
          <a:p>
            <a:pPr marL="0" lvl="0" indent="0">
              <a:buNone/>
            </a:pPr>
            <a:r>
              <a:rPr lang="cs-CZ" sz="2000" b="1" dirty="0"/>
              <a:t>S orgánovou podporou</a:t>
            </a:r>
            <a:r>
              <a:rPr lang="cs-CZ" sz="2000" dirty="0"/>
              <a:t>:	</a:t>
            </a:r>
          </a:p>
          <a:p>
            <a:pPr lvl="1"/>
            <a:r>
              <a:rPr lang="cs-CZ" sz="1600" dirty="0"/>
              <a:t>Umělá plicní ventilace</a:t>
            </a:r>
          </a:p>
          <a:p>
            <a:pPr lvl="1"/>
            <a:r>
              <a:rPr lang="cs-CZ" sz="1600" dirty="0"/>
              <a:t>Nasazené  </a:t>
            </a:r>
            <a:r>
              <a:rPr lang="cs-CZ" sz="1600" dirty="0" err="1"/>
              <a:t>vazopresory</a:t>
            </a:r>
            <a:endParaRPr lang="cs-CZ" sz="1600" dirty="0"/>
          </a:p>
          <a:p>
            <a:pPr lvl="1"/>
            <a:r>
              <a:rPr lang="cs-CZ" sz="1600" dirty="0"/>
              <a:t>Extrakorporální membránová </a:t>
            </a:r>
            <a:r>
              <a:rPr lang="cs-CZ" sz="1600" dirty="0" err="1"/>
              <a:t>oxygenace</a:t>
            </a:r>
            <a:r>
              <a:rPr lang="cs-CZ" sz="1600" dirty="0"/>
              <a:t> (ECMO)</a:t>
            </a:r>
          </a:p>
          <a:p>
            <a:pPr lvl="1"/>
            <a:r>
              <a:rPr lang="cs-CZ" sz="1600" dirty="0"/>
              <a:t>Podpora intraaortální balónkovou </a:t>
            </a:r>
            <a:r>
              <a:rPr lang="cs-CZ" sz="1600" dirty="0" err="1"/>
              <a:t>kontrapulzací</a:t>
            </a:r>
            <a:r>
              <a:rPr lang="cs-CZ" sz="1600" dirty="0"/>
              <a:t> (IABP)</a:t>
            </a:r>
          </a:p>
          <a:p>
            <a:pPr lvl="1"/>
            <a:r>
              <a:rPr lang="cs-CZ" sz="1600" dirty="0"/>
              <a:t>Kontinuální renální eliminace (CRRT)</a:t>
            </a:r>
          </a:p>
          <a:p>
            <a:pPr marL="0" lvl="0" indent="0">
              <a:buNone/>
            </a:pPr>
            <a:r>
              <a:rPr lang="cs-CZ" sz="2000" b="1" dirty="0"/>
              <a:t>Definovanou situací:</a:t>
            </a:r>
            <a:endParaRPr lang="cs-CZ" sz="2000" dirty="0"/>
          </a:p>
          <a:p>
            <a:pPr lvl="1"/>
            <a:r>
              <a:rPr lang="cs-CZ" sz="1600" dirty="0"/>
              <a:t>Těžká poruchou </a:t>
            </a:r>
            <a:r>
              <a:rPr lang="cs-CZ" sz="1600" dirty="0" err="1"/>
              <a:t>oxygenace</a:t>
            </a:r>
            <a:endParaRPr lang="cs-CZ" sz="1600" dirty="0"/>
          </a:p>
          <a:p>
            <a:pPr lvl="1"/>
            <a:r>
              <a:rPr lang="cs-CZ" sz="1600" dirty="0"/>
              <a:t> Šok </a:t>
            </a:r>
          </a:p>
          <a:p>
            <a:endParaRPr lang="cs-CZ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320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latin typeface="Calibri" pitchFamily="34" charset="0"/>
                <a:ea typeface="Calibri" pitchFamily="34" charset="0"/>
                <a:cs typeface="Calibri" pitchFamily="34" charset="0"/>
              </a:rPr>
              <a:t>Předmět RIM I+II</a:t>
            </a: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Calibri" pitchFamily="34" charset="0"/>
                <a:cs typeface="Calibri" pitchFamily="34" charset="0"/>
              </a:rPr>
              <a:t>2x 10 lekcí</a:t>
            </a:r>
          </a:p>
          <a:p>
            <a:r>
              <a:rPr lang="cs-CZ" altLang="cs-CZ" dirty="0">
                <a:latin typeface="Calibri" pitchFamily="34" charset="0"/>
                <a:cs typeface="Calibri" pitchFamily="34" charset="0"/>
              </a:rPr>
              <a:t>na konci podzimního semestru </a:t>
            </a:r>
            <a:r>
              <a:rPr lang="cs-CZ" altLang="cs-CZ" b="1" dirty="0">
                <a:latin typeface="Calibri" pitchFamily="34" charset="0"/>
                <a:cs typeface="Calibri" pitchFamily="34" charset="0"/>
              </a:rPr>
              <a:t>test</a:t>
            </a:r>
          </a:p>
          <a:p>
            <a:r>
              <a:rPr lang="cs-CZ" altLang="cs-CZ" dirty="0">
                <a:latin typeface="Calibri" pitchFamily="34" charset="0"/>
                <a:cs typeface="Calibri" pitchFamily="34" charset="0"/>
              </a:rPr>
              <a:t>na konci jarního semestru </a:t>
            </a:r>
            <a:r>
              <a:rPr lang="cs-CZ" altLang="cs-CZ" b="1" dirty="0">
                <a:latin typeface="Calibri" pitchFamily="34" charset="0"/>
                <a:cs typeface="Calibri" pitchFamily="34" charset="0"/>
              </a:rPr>
              <a:t>zkouška</a:t>
            </a:r>
          </a:p>
          <a:p>
            <a:pPr eaLnBrk="1" hangingPunct="1"/>
            <a:endParaRPr lang="cs-CZ" altLang="cs-CZ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cs-CZ" altLang="cs-CZ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kontakt</a:t>
            </a:r>
            <a:r>
              <a:rPr lang="cs-CZ" altLang="cs-CZ" dirty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</a:p>
          <a:p>
            <a:pPr marL="914400" lvl="2" indent="0" eaLnBrk="1" hangingPunct="1">
              <a:buFontTx/>
              <a:buNone/>
            </a:pPr>
            <a:r>
              <a:rPr lang="cs-CZ" altLang="cs-CZ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jan.malaska@gmail.com</a:t>
            </a:r>
          </a:p>
          <a:p>
            <a:pPr marL="914400" lvl="2" indent="0" eaLnBrk="1" hangingPunct="1">
              <a:buFontTx/>
              <a:buNone/>
            </a:pPr>
            <a:r>
              <a:rPr lang="cs-CZ" altLang="cs-CZ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723784101</a:t>
            </a:r>
          </a:p>
          <a:p>
            <a:pPr eaLnBrk="1" hangingPunct="1"/>
            <a:endParaRPr lang="cs-CZ" altLang="cs-CZ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421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74888"/>
            <a:ext cx="5483225" cy="495300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latin typeface="Calibri" pitchFamily="34" charset="0"/>
                <a:cs typeface="Calibri" pitchFamily="34" charset="0"/>
              </a:rPr>
              <a:t>Jaké jsou hlavní zásady pří příjmu na ICU?</a:t>
            </a:r>
          </a:p>
        </p:txBody>
      </p:sp>
      <p:pic>
        <p:nvPicPr>
          <p:cNvPr id="14340" name="Picture 4" descr="K:\SKOLSTVI_KARIM\Foto\Selek. intubace p. LAŠTŮVKA\DSC00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264" y="1484784"/>
            <a:ext cx="566627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2732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3"/>
          <a:stretch>
            <a:fillRect/>
          </a:stretch>
        </p:blipFill>
        <p:spPr>
          <a:xfrm>
            <a:off x="395536" y="260648"/>
            <a:ext cx="8280920" cy="6192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749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283820" cy="357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Přímá spojnice 5"/>
          <p:cNvCxnSpPr/>
          <p:nvPr/>
        </p:nvCxnSpPr>
        <p:spPr>
          <a:xfrm>
            <a:off x="2195736" y="980728"/>
            <a:ext cx="5040560" cy="4222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2267744" y="980728"/>
            <a:ext cx="4464496" cy="4320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005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6" y="1412776"/>
            <a:ext cx="775807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994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1907704" y="626808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/>
              <a:t>Zhodnocení A - </a:t>
            </a:r>
            <a:r>
              <a:rPr lang="cs-CZ" altLang="cs-CZ" sz="3200" dirty="0" err="1"/>
              <a:t>airways</a:t>
            </a:r>
            <a:endParaRPr lang="cs-CZ" alt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707697"/>
              </p:ext>
            </p:extLst>
          </p:nvPr>
        </p:nvGraphicFramePr>
        <p:xfrm>
          <a:off x="467544" y="1628803"/>
          <a:ext cx="8219256" cy="4680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943488668"/>
                    </a:ext>
                  </a:extLst>
                </a:gridCol>
                <a:gridCol w="6563072">
                  <a:extLst>
                    <a:ext uri="{9D8B030D-6E8A-4147-A177-3AD203B41FA5}">
                      <a16:colId xmlns:a16="http://schemas.microsoft.com/office/drawing/2014/main" xmlns="" val="2623387225"/>
                    </a:ext>
                  </a:extLst>
                </a:gridCol>
              </a:tblGrid>
              <a:tr h="33045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Zhodnocení A – dýchací cesty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844212"/>
                  </a:ext>
                </a:extLst>
              </a:tr>
              <a:tr h="330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Smysl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Čeho si všímat?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2934482332"/>
                  </a:ext>
                </a:extLst>
              </a:tr>
              <a:tr h="330451">
                <a:tc rowSpan="8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VIDÍM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Cyanóza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2252387689"/>
                  </a:ext>
                </a:extLst>
              </a:tr>
              <a:tr h="3304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Dechová frekvence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943196287"/>
                  </a:ext>
                </a:extLst>
              </a:tr>
              <a:tr h="3304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Patologické dýchání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3012691869"/>
                  </a:ext>
                </a:extLst>
              </a:tr>
              <a:tr h="33572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Zapojení pomocných dýchacích svalů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2699189199"/>
                  </a:ext>
                </a:extLst>
              </a:tr>
              <a:tr h="3576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Cambelovo znamení (pohyb thyreoidní chrupavky dolů)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4043862266"/>
                  </a:ext>
                </a:extLst>
              </a:tr>
              <a:tr h="3304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Vědomí (GCS&gt;8)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2365040151"/>
                  </a:ext>
                </a:extLst>
              </a:tr>
              <a:tr h="35217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Pocení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584979299"/>
                  </a:ext>
                </a:extLst>
              </a:tr>
              <a:tr h="3304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Paradoxní dýchání u obstrukce dýchacích cest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1073311519"/>
                  </a:ext>
                </a:extLst>
              </a:tr>
              <a:tr h="660901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SLYŠÍM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Patologické zvuky (chrčení, stridor, sípání, bublání) – částečná obstrukce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733775270"/>
                  </a:ext>
                </a:extLst>
              </a:tr>
              <a:tr h="3304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Žádný zvuk (kompletní obstrukce)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758384882"/>
                  </a:ext>
                </a:extLst>
              </a:tr>
              <a:tr h="330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CÍTÍM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Snížené nebo vymizelé dýchání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2640902217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/>
              <a:t>Zhodnocení B - </a:t>
            </a:r>
            <a:r>
              <a:rPr lang="cs-CZ" altLang="cs-CZ" sz="3200" dirty="0" err="1"/>
              <a:t>breathing</a:t>
            </a:r>
            <a:endParaRPr lang="cs-CZ" altLang="cs-CZ" sz="32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5155"/>
              </p:ext>
            </p:extLst>
          </p:nvPr>
        </p:nvGraphicFramePr>
        <p:xfrm>
          <a:off x="457200" y="1484782"/>
          <a:ext cx="8229600" cy="4824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0544">
                  <a:extLst>
                    <a:ext uri="{9D8B030D-6E8A-4147-A177-3AD203B41FA5}">
                      <a16:colId xmlns:a16="http://schemas.microsoft.com/office/drawing/2014/main" xmlns="" val="2583858844"/>
                    </a:ext>
                  </a:extLst>
                </a:gridCol>
                <a:gridCol w="6419056">
                  <a:extLst>
                    <a:ext uri="{9D8B030D-6E8A-4147-A177-3AD203B41FA5}">
                      <a16:colId xmlns:a16="http://schemas.microsoft.com/office/drawing/2014/main" xmlns="" val="3246841340"/>
                    </a:ext>
                  </a:extLst>
                </a:gridCol>
              </a:tblGrid>
              <a:tr h="25371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Zhodnocení B – Dýchání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0324951"/>
                  </a:ext>
                </a:extLst>
              </a:tr>
              <a:tr h="2537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Smysl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Čeho si všímat?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349883222"/>
                  </a:ext>
                </a:extLst>
              </a:tr>
              <a:tr h="253710">
                <a:tc rowSpan="9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VIDÍM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Cyanóza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3047603570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Dechová frekvence + dechový vzorec event. zástava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3506009489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Hloubka a adekvátnost dechu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3436816545"/>
                  </a:ext>
                </a:extLst>
              </a:tr>
              <a:tr h="25775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Periferní saturace O</a:t>
                      </a:r>
                      <a:r>
                        <a:rPr lang="cs-CZ" sz="1100" baseline="-25000">
                          <a:effectLst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1001827725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Úroveň vědomí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1257000462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Zapojení pomocných dýchacích svalů, zatahování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1699459221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Pohyb trachey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730240526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Zvýšená náplň krčních žil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2907180305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Pocení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2573443414"/>
                  </a:ext>
                </a:extLst>
              </a:tr>
              <a:tr h="253710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SLYŠÍM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Dyspnoe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903475926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Nemožnost mluvení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3084951456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Hlučné dýchání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1299318920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Auskultace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1789887725"/>
                  </a:ext>
                </a:extLst>
              </a:tr>
              <a:tr h="253710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CÍTÍM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Symetrie a rozsah pohybů hrudníku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65276370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Deviace </a:t>
                      </a:r>
                      <a:r>
                        <a:rPr lang="cs-CZ" sz="1100" dirty="0" err="1">
                          <a:effectLst/>
                        </a:rPr>
                        <a:t>trache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126752383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Krepitus – podkožní emfyzém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1798718526"/>
                  </a:ext>
                </a:extLst>
              </a:tr>
              <a:tr h="253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Distenze břicha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386656242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/>
              <a:t>Zhodnocení  C - </a:t>
            </a:r>
            <a:r>
              <a:rPr lang="cs-CZ" altLang="cs-CZ" sz="3200" dirty="0" err="1"/>
              <a:t>circulation</a:t>
            </a:r>
            <a:endParaRPr lang="cs-CZ" altLang="cs-CZ" sz="32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498108"/>
              </p:ext>
            </p:extLst>
          </p:nvPr>
        </p:nvGraphicFramePr>
        <p:xfrm>
          <a:off x="457200" y="1556796"/>
          <a:ext cx="8229600" cy="39604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0504">
                  <a:extLst>
                    <a:ext uri="{9D8B030D-6E8A-4147-A177-3AD203B41FA5}">
                      <a16:colId xmlns:a16="http://schemas.microsoft.com/office/drawing/2014/main" xmlns="" val="2698053773"/>
                    </a:ext>
                  </a:extLst>
                </a:gridCol>
                <a:gridCol w="6779096">
                  <a:extLst>
                    <a:ext uri="{9D8B030D-6E8A-4147-A177-3AD203B41FA5}">
                      <a16:colId xmlns:a16="http://schemas.microsoft.com/office/drawing/2014/main" xmlns="" val="480883296"/>
                    </a:ext>
                  </a:extLst>
                </a:gridCol>
              </a:tblGrid>
              <a:tr h="35951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Zhodnocení C – Oběh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8492829"/>
                  </a:ext>
                </a:extLst>
              </a:tr>
              <a:tr h="359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Smysl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Čeho si všímat?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2492845361"/>
                  </a:ext>
                </a:extLst>
              </a:tr>
              <a:tr h="359518">
                <a:tc row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VIDÍM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Tepová frekvence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3748205626"/>
                  </a:ext>
                </a:extLst>
              </a:tr>
              <a:tr h="35951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Krevní tlak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2372478715"/>
                  </a:ext>
                </a:extLst>
              </a:tr>
              <a:tr h="35951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Kůže – bledá, studená, teplá, opocená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1574450794"/>
                  </a:ext>
                </a:extLst>
              </a:tr>
              <a:tr h="36525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Vědomí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1153580094"/>
                  </a:ext>
                </a:extLst>
              </a:tr>
              <a:tr h="35951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Diuréza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2516531658"/>
                  </a:ext>
                </a:extLst>
              </a:tr>
              <a:tr h="3595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SLYŠÍM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Šelest, přídatné ozvy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2261252582"/>
                  </a:ext>
                </a:extLst>
              </a:tr>
              <a:tr h="359518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CÍTÍM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Puls – pravidelnost, kvalita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969510017"/>
                  </a:ext>
                </a:extLst>
              </a:tr>
              <a:tr h="35951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Periferní pulsový deficit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669191696"/>
                  </a:ext>
                </a:extLst>
              </a:tr>
              <a:tr h="35951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Prekordiální</a:t>
                      </a:r>
                      <a:r>
                        <a:rPr lang="cs-CZ" sz="1100" dirty="0">
                          <a:effectLst/>
                        </a:rPr>
                        <a:t> pulsace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xmlns="" val="2335498045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/>
              <a:t>Zhodnocení  C - </a:t>
            </a:r>
            <a:r>
              <a:rPr lang="cs-CZ" altLang="cs-CZ" sz="3200" dirty="0" err="1"/>
              <a:t>circulation</a:t>
            </a:r>
            <a:endParaRPr lang="cs-CZ" altLang="cs-CZ" sz="3200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indent="-341313" eaLnBrk="1" fontAlgn="auto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b="1" dirty="0"/>
              <a:t>NESTABILITA</a:t>
            </a:r>
          </a:p>
          <a:p>
            <a:pPr indent="-341313" eaLnBrk="1" fontAlgn="auto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cs-CZ" sz="2000" b="1" dirty="0"/>
          </a:p>
          <a:p>
            <a:pPr lvl="1" indent="-341313" fontAlgn="auto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1600" b="1" dirty="0" err="1"/>
              <a:t>Makrocirkulace</a:t>
            </a:r>
            <a:endParaRPr lang="cs-CZ" sz="1600" b="1" dirty="0"/>
          </a:p>
          <a:p>
            <a:pPr lvl="1" indent="-341313" fontAlgn="auto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cs-CZ" sz="1600" b="1" dirty="0"/>
          </a:p>
          <a:p>
            <a:pPr lvl="1" indent="-341313" fontAlgn="auto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1600" b="1" dirty="0"/>
              <a:t>Mikrocirkulace</a:t>
            </a:r>
          </a:p>
          <a:p>
            <a:pPr indent="-341313" eaLnBrk="1" fontAlgn="auto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cs-CZ" sz="2000" b="1" dirty="0"/>
          </a:p>
          <a:p>
            <a:pPr indent="-341313" eaLnBrk="1" fontAlgn="auto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cs-CZ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476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Mikrocirkulaci nemůžeme rutinně v klinické praxi přímo vyšetřovat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438444"/>
              </p:ext>
            </p:extLst>
          </p:nvPr>
        </p:nvGraphicFramePr>
        <p:xfrm>
          <a:off x="1925320" y="1700809"/>
          <a:ext cx="4128643" cy="2880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1963">
                  <a:extLst>
                    <a:ext uri="{9D8B030D-6E8A-4147-A177-3AD203B41FA5}">
                      <a16:colId xmlns:a16="http://schemas.microsoft.com/office/drawing/2014/main" xmlns="" val="2724533725"/>
                    </a:ext>
                  </a:extLst>
                </a:gridCol>
                <a:gridCol w="2646680">
                  <a:extLst>
                    <a:ext uri="{9D8B030D-6E8A-4147-A177-3AD203B41FA5}">
                      <a16:colId xmlns:a16="http://schemas.microsoft.com/office/drawing/2014/main" xmlns="" val="1838596595"/>
                    </a:ext>
                  </a:extLst>
                </a:gridCol>
              </a:tblGrid>
              <a:tr h="48005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Tři „okna“ do mikrocirkulace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1419344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Čeho si všímat?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Jak zhodnotit?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04206403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VĚDOMÍ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GCS/AVPU škála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19873115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KAPILÁRNÍ NÁVRAT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CRT (Capillary Refill Time) – norma &lt;2s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7523165"/>
                  </a:ext>
                </a:extLst>
              </a:tr>
              <a:tr h="9601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HODINOVÁ DIURÉZA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Hodinová diuréza – močový katetr – min. 0,5 ml/kg/hod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4298143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3831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/>
              <a:t>Zhodnocení D-disability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080211"/>
            <a:ext cx="972046" cy="78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987458"/>
              </p:ext>
            </p:extLst>
          </p:nvPr>
        </p:nvGraphicFramePr>
        <p:xfrm>
          <a:off x="619760" y="1556788"/>
          <a:ext cx="7904480" cy="4392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7944">
                  <a:extLst>
                    <a:ext uri="{9D8B030D-6E8A-4147-A177-3AD203B41FA5}">
                      <a16:colId xmlns:a16="http://schemas.microsoft.com/office/drawing/2014/main" xmlns="" val="2707268665"/>
                    </a:ext>
                  </a:extLst>
                </a:gridCol>
                <a:gridCol w="6616536">
                  <a:extLst>
                    <a:ext uri="{9D8B030D-6E8A-4147-A177-3AD203B41FA5}">
                      <a16:colId xmlns:a16="http://schemas.microsoft.com/office/drawing/2014/main" xmlns="" val="2198903654"/>
                    </a:ext>
                  </a:extLst>
                </a:gridCol>
              </a:tblGrid>
              <a:tr h="39020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Zhodnocení D – Vědomí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0161524"/>
                  </a:ext>
                </a:extLst>
              </a:tr>
              <a:tr h="39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Čeho si všímat?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68348201"/>
                  </a:ext>
                </a:extLst>
              </a:tr>
              <a:tr h="390203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AVPU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Alert – při vědomí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7756930"/>
                  </a:ext>
                </a:extLst>
              </a:tr>
              <a:tr h="3902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Responds to Voice – reaguje na oslovení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15516964"/>
                  </a:ext>
                </a:extLst>
              </a:tr>
              <a:tr h="3902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Responds to Pain – reaguje na bolest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43743919"/>
                  </a:ext>
                </a:extLst>
              </a:tr>
              <a:tr h="49046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Unresponsive - nereaguje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51431565"/>
                  </a:ext>
                </a:extLst>
              </a:tr>
              <a:tr h="39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GCS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Nejlepší oční/slovní/motorická reakce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64234642"/>
                  </a:ext>
                </a:extLst>
              </a:tr>
              <a:tr h="39020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Zornice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Izokorie/anizokorie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29457985"/>
                  </a:ext>
                </a:extLst>
              </a:tr>
              <a:tr h="3902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Reaktivita na osvit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06832843"/>
                  </a:ext>
                </a:extLst>
              </a:tr>
              <a:tr h="39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Reakce na bolest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Patologická </a:t>
                      </a:r>
                      <a:r>
                        <a:rPr lang="cs-CZ" sz="1200" dirty="0" err="1">
                          <a:effectLst/>
                        </a:rPr>
                        <a:t>postura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15039455"/>
                  </a:ext>
                </a:extLst>
              </a:tr>
              <a:tr h="39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Laboratoř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Glykémie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68329207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775079"/>
              </p:ext>
            </p:extLst>
          </p:nvPr>
        </p:nvGraphicFramePr>
        <p:xfrm>
          <a:off x="179512" y="692697"/>
          <a:ext cx="4320480" cy="4896544"/>
        </p:xfrm>
        <a:graphic>
          <a:graphicData uri="http://schemas.openxmlformats.org/drawingml/2006/table">
            <a:tbl>
              <a:tblPr/>
              <a:tblGrid>
                <a:gridCol w="4320480">
                  <a:extLst>
                    <a:ext uri="{9D8B030D-6E8A-4147-A177-3AD203B41FA5}">
                      <a16:colId xmlns:a16="http://schemas.microsoft.com/office/drawing/2014/main" xmlns="" val="1042138189"/>
                    </a:ext>
                  </a:extLst>
                </a:gridCol>
              </a:tblGrid>
              <a:tr h="13703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Bartůněk Petr, Jurásková Dana, Heczková Jana, </a:t>
                      </a:r>
                      <a:r>
                        <a:rPr lang="cs-CZ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Nalos</a:t>
                      </a:r>
                      <a:r>
                        <a:rPr lang="cs-CZ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Daniel</a:t>
                      </a:r>
                      <a:endParaRPr lang="cs-CZ" sz="1600" b="0" i="0" dirty="0">
                        <a:effectLst/>
                      </a:endParaRPr>
                    </a:p>
                    <a:p>
                      <a:pPr rtl="0"/>
                      <a:r>
                        <a:rPr lang="cs-CZ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Vybrané kapitoly z intenzivní péče</a:t>
                      </a:r>
                    </a:p>
                  </a:txBody>
                  <a:tcPr marL="18589" marR="18589" marT="18589" marB="18589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816868"/>
                  </a:ext>
                </a:extLst>
              </a:tr>
              <a:tr h="9356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dirty="0">
                          <a:effectLst/>
                        </a:rPr>
                        <a:t> </a:t>
                      </a:r>
                      <a:r>
                        <a:rPr lang="cs-CZ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KLEMENTA, Bronislav, Olga KLEMENTOVÁ a Pavel MARCIÁN. </a:t>
                      </a:r>
                      <a:r>
                        <a:rPr lang="cs-CZ" sz="16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Resuscitace</a:t>
                      </a:r>
                      <a:r>
                        <a:rPr lang="cs-CZ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2. rozšířené vydání. </a:t>
                      </a:r>
                      <a:endParaRPr lang="cs-CZ" sz="1600" b="0" i="0" dirty="0">
                        <a:effectLst/>
                      </a:endParaRPr>
                    </a:p>
                  </a:txBody>
                  <a:tcPr marL="18589" marR="18589" marT="18589" marB="18589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7426191"/>
                  </a:ext>
                </a:extLst>
              </a:tr>
              <a:tr h="9356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dirty="0">
                          <a:effectLst/>
                        </a:rPr>
                        <a:t> DOSTÁL, Pavel. Základy umělé plicní ventilace. 2. </a:t>
                      </a:r>
                      <a:r>
                        <a:rPr lang="cs-CZ" sz="1600" b="0" i="0" dirty="0" err="1">
                          <a:effectLst/>
                        </a:rPr>
                        <a:t>rozš</a:t>
                      </a:r>
                      <a:r>
                        <a:rPr lang="cs-CZ" sz="1600" b="0" i="0" dirty="0">
                          <a:effectLst/>
                        </a:rPr>
                        <a:t>. vyd. </a:t>
                      </a:r>
                    </a:p>
                  </a:txBody>
                  <a:tcPr marL="18589" marR="18589" marT="18589" marB="18589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9136575"/>
                  </a:ext>
                </a:extLst>
              </a:tr>
              <a:tr h="9607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dirty="0">
                          <a:effectLst/>
                        </a:rPr>
                        <a:t> ŠEVČÍK, Pavel, Vladimír ČERNÝ a Jiří VÍTOVEC. Intenzívní medicína. 2. </a:t>
                      </a:r>
                      <a:r>
                        <a:rPr lang="cs-CZ" sz="1600" b="0" i="0" dirty="0" err="1">
                          <a:effectLst/>
                        </a:rPr>
                        <a:t>rozš</a:t>
                      </a:r>
                      <a:r>
                        <a:rPr lang="cs-CZ" sz="1600" b="0" i="0" dirty="0">
                          <a:effectLst/>
                        </a:rPr>
                        <a:t>. vyd. </a:t>
                      </a:r>
                    </a:p>
                  </a:txBody>
                  <a:tcPr marL="18589" marR="18589" marT="18589" marB="18589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0076555"/>
                  </a:ext>
                </a:extLst>
              </a:tr>
              <a:tr h="694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dirty="0">
                          <a:effectLst/>
                        </a:rPr>
                        <a:t>….</a:t>
                      </a:r>
                    </a:p>
                  </a:txBody>
                  <a:tcPr marL="18589" marR="18589" marT="18589" marB="18589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3026360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-27384"/>
            <a:ext cx="4355976" cy="6909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40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3"/>
          <a:stretch>
            <a:fillRect/>
          </a:stretch>
        </p:blipFill>
        <p:spPr>
          <a:xfrm>
            <a:off x="2267744" y="1495107"/>
            <a:ext cx="3883501" cy="459818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Tři základní typy patologických </a:t>
            </a:r>
            <a:r>
              <a:rPr lang="cs-CZ" dirty="0" err="1"/>
              <a:t>postur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6501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monitorace může být na základě různých aspektů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800" b="1" dirty="0"/>
              <a:t>Standardní/základní</a:t>
            </a:r>
            <a:endParaRPr lang="cs-CZ" sz="2800" dirty="0"/>
          </a:p>
          <a:p>
            <a:pPr lvl="0"/>
            <a:r>
              <a:rPr lang="cs-CZ" sz="2800" b="1" dirty="0"/>
              <a:t>Rozšířená</a:t>
            </a:r>
            <a:endParaRPr lang="cs-CZ" sz="2800" dirty="0"/>
          </a:p>
          <a:p>
            <a:pPr marL="0" indent="0">
              <a:buNone/>
            </a:pPr>
            <a:r>
              <a:rPr lang="cs-CZ" sz="2000" dirty="0"/>
              <a:t>Záleží na klinickém stavu pacienta a dysfunkci/selhání konkrétního orgánu. </a:t>
            </a:r>
            <a:endParaRPr lang="cs-CZ" sz="2800" dirty="0"/>
          </a:p>
          <a:p>
            <a:r>
              <a:rPr lang="cs-CZ" sz="2800" b="1" dirty="0"/>
              <a:t>Přístrojová</a:t>
            </a:r>
            <a:endParaRPr lang="cs-CZ" sz="2800" dirty="0"/>
          </a:p>
          <a:p>
            <a:r>
              <a:rPr lang="cs-CZ" sz="2800" b="1" dirty="0"/>
              <a:t>Laboratorní</a:t>
            </a:r>
            <a:endParaRPr lang="cs-CZ" sz="2800" dirty="0"/>
          </a:p>
          <a:p>
            <a:r>
              <a:rPr lang="cs-CZ" sz="2800" dirty="0"/>
              <a:t>..zda porušuje integritu kožního krytu nebo přichází do kontaktu s tělními tekutinami, se dělí na</a:t>
            </a:r>
          </a:p>
          <a:p>
            <a:pPr lvl="0"/>
            <a:r>
              <a:rPr lang="cs-CZ" sz="2800" b="1" dirty="0"/>
              <a:t>Neinvazivní</a:t>
            </a:r>
            <a:endParaRPr lang="cs-CZ" sz="2800" dirty="0"/>
          </a:p>
          <a:p>
            <a:pPr lvl="0"/>
            <a:r>
              <a:rPr lang="cs-CZ" sz="2800" b="1" dirty="0"/>
              <a:t>Invazivní</a:t>
            </a: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844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224652" cy="371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Výsledek obrázku pro half pictur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40" y="6154640"/>
            <a:ext cx="703360" cy="70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804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464442"/>
              </p:ext>
            </p:extLst>
          </p:nvPr>
        </p:nvGraphicFramePr>
        <p:xfrm>
          <a:off x="-36512" y="0"/>
          <a:ext cx="9289032" cy="6957393"/>
        </p:xfrm>
        <a:graphic>
          <a:graphicData uri="http://schemas.openxmlformats.org/drawingml/2006/table">
            <a:tbl>
              <a:tblPr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tblPr>
              <a:tblGrid>
                <a:gridCol w="26585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90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404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4416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7149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FÁZE I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Iniciální kontakt – první minuty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(primární zhodnocení)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„Co je hlavní problém?“</a:t>
                      </a:r>
                    </a:p>
                  </a:txBody>
                  <a:tcPr marL="90000" marR="90000" marT="5738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FÁZE II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Následné posouzení 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(sekundární zhodnocení)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„Co je základní onemocnění?“</a:t>
                      </a:r>
                    </a:p>
                  </a:txBody>
                  <a:tcPr marL="90000" marR="90000" marT="5738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963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Anamnéza</a:t>
                      </a:r>
                    </a:p>
                  </a:txBody>
                  <a:tcPr marL="90000" marR="90000" marT="57384" marB="4680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Základní rysy událostí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svědkové, personál, příbuzní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hlavní symptomy: bolest, dušnost, slabost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trauma?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operace?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léky/intoxikace?</a:t>
                      </a:r>
                    </a:p>
                  </a:txBody>
                  <a:tcPr marL="90000" marR="90000" marT="5738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Detailní informace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současné potíže 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chronické onemocnění, operace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léky a alergie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rodinná anamnéza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etické otázky (DNR)</a:t>
                      </a:r>
                    </a:p>
                  </a:txBody>
                  <a:tcPr marL="90000" marR="90000" marT="5738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7610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Vyšetření</a:t>
                      </a:r>
                    </a:p>
                  </a:txBody>
                  <a:tcPr marL="90000" marR="90000" marT="57384" marB="4680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Look</a:t>
                      </a: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, Listen and </a:t>
                      </a: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Feel</a:t>
                      </a: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 (ABCD)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dýchací cesty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dýchání 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oběh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vědomí</a:t>
                      </a:r>
                    </a:p>
                  </a:txBody>
                  <a:tcPr marL="90000" marR="90000" marT="5738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Strukurované</a:t>
                      </a: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 zhodnocení orgánových systémů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respirační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kardiovaskulární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břicho a urogenitální systém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CNS,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muskuloskeletální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6" charset="0"/>
                      </a:endParaRP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endokrinní, hematologický systém</a:t>
                      </a:r>
                    </a:p>
                  </a:txBody>
                  <a:tcPr marL="90000" marR="90000" marT="5738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315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Posouzení záznamů a dokumentace</a:t>
                      </a:r>
                    </a:p>
                  </a:txBody>
                  <a:tcPr marL="90000" marR="90000" marT="57384" marB="4680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Životní funkce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tepová frekvence, rytmus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krevní tlak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dechová frekvence, pulzní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oxymetrie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6" charset="0"/>
                      </a:endParaRP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stav vědomí</a:t>
                      </a:r>
                    </a:p>
                  </a:txBody>
                  <a:tcPr marL="90000" marR="90000" marT="5738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Pacientova dokumentace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pečlivě prostuduj záznamy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formulovat pracovní diagnózu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jasně formuluj a zaznamenej současný stav a události</a:t>
                      </a:r>
                    </a:p>
                  </a:txBody>
                  <a:tcPr marL="90000" marR="90000" marT="5738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4717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Odběry a zobrazovací metody</a:t>
                      </a:r>
                    </a:p>
                  </a:txBody>
                  <a:tcPr marL="90000" marR="90000" marT="57384" marB="4680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6" charset="0"/>
                      </a:endParaRP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Astrup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 (arteriální nebo venózní)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Glykémie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Laktát</a:t>
                      </a:r>
                    </a:p>
                  </a:txBody>
                  <a:tcPr marL="90000" marR="90000" marT="5562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6" charset="0"/>
                      </a:endParaRP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Kompletní laboratoř dle případu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RTG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EKG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mikrobiologické odběry (pokud možno před ATB)</a:t>
                      </a:r>
                    </a:p>
                  </a:txBody>
                  <a:tcPr marL="90000" marR="90000" marT="5562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2716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Léčba</a:t>
                      </a:r>
                    </a:p>
                  </a:txBody>
                  <a:tcPr marL="90000" marR="90000" marT="57384" marB="4680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Prováděj současně s předchozími kroky: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O</a:t>
                      </a:r>
                      <a:r>
                        <a:rPr kumimoji="0" lang="cs-CZ" sz="1200" b="0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2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intravenozní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 přístup +/-tekutiny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zhodnoť odpověď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ZEPTEJ SE NA RADU A POMOC!</a:t>
                      </a:r>
                    </a:p>
                  </a:txBody>
                  <a:tcPr marL="90000" marR="90000" marT="5738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Uprav terapii, zhodnoť odpověď a trend onemocnění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specifická orgánová podpora dle potřeby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výběr vhodného umístění pacienta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itchFamily="16" charset="2"/>
                        <a:buChar char="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6" charset="0"/>
                        </a:rPr>
                        <a:t>konzilium</a:t>
                      </a:r>
                    </a:p>
                  </a:txBody>
                  <a:tcPr marL="90000" marR="90000" marT="5738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541" cy="600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3"/>
          <p:cNvSpPr txBox="1">
            <a:spLocks/>
          </p:cNvSpPr>
          <p:nvPr/>
        </p:nvSpPr>
        <p:spPr bwMode="auto">
          <a:xfrm>
            <a:off x="689863" y="0"/>
            <a:ext cx="7770813" cy="1141413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/>
              <a:t>PARALELNÍ ČINNOST!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55576" y="4859817"/>
            <a:ext cx="7770813" cy="114141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dirty="0"/>
              <a:t>NEOPOUŠŤEJ pacienta dokud není stabilní!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64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/>
              <a:t>Stanovení terapeutických cílů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65571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cs-CZ" dirty="0"/>
              <a:t>1. Krátkodobé  - fyziologické (v hodinách)</a:t>
            </a:r>
          </a:p>
          <a:p>
            <a:pPr marL="608013" indent="-608013" eaLnBrk="1" fontAlgn="auto" hangingPunct="1">
              <a:spcAft>
                <a:spcPts val="0"/>
              </a:spcAft>
              <a:buFont typeface="Arial" pitchFamily="34" charset="0"/>
              <a:buChar char="•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endParaRPr lang="cs-CZ" dirty="0"/>
          </a:p>
          <a:p>
            <a:pPr marL="609600" indent="-608013" eaLnBrk="1" fontAlgn="auto" hangingPunct="1">
              <a:spcAft>
                <a:spcPts val="0"/>
              </a:spcAft>
              <a:buFontTx/>
              <a:buNone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endParaRPr lang="cs-CZ" dirty="0"/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619250" y="4365625"/>
            <a:ext cx="1511300" cy="8255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stanovení cíle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5292725" y="4384675"/>
            <a:ext cx="2376488" cy="8255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hodnocení dosažení</a:t>
            </a: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3707755" y="5805264"/>
            <a:ext cx="1584325" cy="4603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změna cíle</a:t>
            </a:r>
          </a:p>
        </p:txBody>
      </p:sp>
      <p:sp>
        <p:nvSpPr>
          <p:cNvPr id="26631" name="AutoShape 6"/>
          <p:cNvSpPr>
            <a:spLocks noChangeArrowheads="1"/>
          </p:cNvSpPr>
          <p:nvPr/>
        </p:nvSpPr>
        <p:spPr bwMode="auto">
          <a:xfrm>
            <a:off x="3924300" y="4652963"/>
            <a:ext cx="863600" cy="288925"/>
          </a:xfrm>
          <a:prstGeom prst="leftRightArrow">
            <a:avLst>
              <a:gd name="adj1" fmla="val 50000"/>
              <a:gd name="adj2" fmla="val 59503"/>
            </a:avLst>
          </a:prstGeom>
          <a:solidFill>
            <a:schemeClr val="bg2">
              <a:lumMod val="25000"/>
            </a:scheme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6632" name="AutoShape 7"/>
          <p:cNvSpPr>
            <a:spLocks/>
          </p:cNvSpPr>
          <p:nvPr/>
        </p:nvSpPr>
        <p:spPr bwMode="auto">
          <a:xfrm rot="5400000">
            <a:off x="4338637" y="3954463"/>
            <a:ext cx="252413" cy="3094038"/>
          </a:xfrm>
          <a:prstGeom prst="rightBrace">
            <a:avLst>
              <a:gd name="adj1" fmla="val 73661"/>
              <a:gd name="adj2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83568" y="2924944"/>
            <a:ext cx="777686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+mj-lt"/>
              </a:rPr>
              <a:t>2. Dlouhodobé (nejčastěji ve dnech)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 animBg="1"/>
      <p:bldP spid="26628" grpId="0" animBg="1"/>
      <p:bldP spid="26629" grpId="0" animBg="1"/>
      <p:bldP spid="26630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BUĎ OSTRAŽITÝ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2" y="1340768"/>
            <a:ext cx="794731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737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411759" y="3717032"/>
            <a:ext cx="6082953" cy="2051943"/>
          </a:xfrm>
        </p:spPr>
        <p:txBody>
          <a:bodyPr/>
          <a:lstStyle/>
          <a:p>
            <a:r>
              <a:rPr lang="cs-CZ" dirty="0"/>
              <a:t>MNEMOTECHNICKÉ pomůcky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3262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/>
              <a:t>FAST HUG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Feeding/fluids</a:t>
            </a:r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Analgesia</a:t>
            </a:r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Sedation</a:t>
            </a:r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Thromboprophylaxis</a:t>
            </a:r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Head up position</a:t>
            </a:r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Ulcer prophylaxis</a:t>
            </a:r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Glycemic control</a:t>
            </a:r>
          </a:p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/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/>
              <a:t>FAST HUGS BID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marL="341313" indent="-34131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/>
              <a:t>Feeding/fluids</a:t>
            </a:r>
          </a:p>
          <a:p>
            <a:pPr marL="341313" indent="-34131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/>
              <a:t>Analgesia</a:t>
            </a:r>
          </a:p>
          <a:p>
            <a:pPr marL="341313" indent="-34131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/>
              <a:t>Sedation</a:t>
            </a:r>
          </a:p>
          <a:p>
            <a:pPr marL="341313" indent="-34131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/>
              <a:t>Thromboprophylaxis</a:t>
            </a:r>
          </a:p>
          <a:p>
            <a:pPr marL="341313" indent="-34131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/>
              <a:t>Head up position</a:t>
            </a:r>
          </a:p>
          <a:p>
            <a:pPr marL="341313" indent="-34131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/>
              <a:t>Ulcer prophylaxis</a:t>
            </a:r>
          </a:p>
          <a:p>
            <a:pPr marL="341313" indent="-34131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/>
              <a:t>Glycemic control</a:t>
            </a:r>
          </a:p>
          <a:p>
            <a:pPr marL="341313" indent="-34131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3300"/>
              </a:buClr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>
                <a:solidFill>
                  <a:srgbClr val="FF3300"/>
                </a:solidFill>
              </a:rPr>
              <a:t>Spontaneous breathing trial</a:t>
            </a:r>
          </a:p>
          <a:p>
            <a:pPr marL="341313" indent="-34131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3300"/>
              </a:buClr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>
                <a:solidFill>
                  <a:srgbClr val="FF3300"/>
                </a:solidFill>
              </a:rPr>
              <a:t>Bowel care</a:t>
            </a:r>
          </a:p>
          <a:p>
            <a:pPr marL="341313" indent="-34131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3300"/>
              </a:buClr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>
                <a:solidFill>
                  <a:srgbClr val="FF3300"/>
                </a:solidFill>
              </a:rPr>
              <a:t>Indwelling catheter removal</a:t>
            </a:r>
          </a:p>
          <a:p>
            <a:pPr marL="341313" indent="-34131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3300"/>
              </a:buClr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>
                <a:solidFill>
                  <a:srgbClr val="FF3300"/>
                </a:solidFill>
              </a:rPr>
              <a:t>Deescalation of antibiotics</a:t>
            </a:r>
          </a:p>
          <a:p>
            <a:pPr marL="341313" indent="-339725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cs-CZ" sz="2400">
              <a:solidFill>
                <a:srgbClr val="FF3300"/>
              </a:solidFill>
            </a:endParaRP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5580063" y="6165850"/>
            <a:ext cx="3384550" cy="5048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563"/>
              </a:spcBef>
              <a:buClrTx/>
              <a:buFontTx/>
              <a:buNone/>
            </a:pPr>
            <a:r>
              <a:rPr lang="cs-CZ" altLang="cs-CZ" sz="900">
                <a:solidFill>
                  <a:srgbClr val="000000"/>
                </a:solidFill>
                <a:ea typeface="DejaVu Sans" charset="0"/>
                <a:cs typeface="DejaVu Sans" charset="0"/>
              </a:rPr>
              <a:t>Vincent WR 3rd, Hatton KW. Critically ill patients need “FAST HUGS BID” (an updated mnemonic). Crit Care Med. 2009 Jul;37(7):2326-7 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obsah 2"/>
          <p:cNvSpPr>
            <a:spLocks noGrp="1"/>
          </p:cNvSpPr>
          <p:nvPr>
            <p:ph idx="1"/>
          </p:nvPr>
        </p:nvSpPr>
        <p:spPr>
          <a:xfrm>
            <a:off x="468313" y="692150"/>
            <a:ext cx="7772400" cy="5473700"/>
          </a:xfrm>
        </p:spPr>
        <p:txBody>
          <a:bodyPr/>
          <a:lstStyle/>
          <a:p>
            <a:pPr marL="457200" indent="-457200">
              <a:buFont typeface="Times New Roman" pitchFamily="18" charset="0"/>
              <a:buAutoNum type="arabicPeriod"/>
            </a:pPr>
            <a:r>
              <a:rPr lang="cs-CZ" altLang="cs-CZ" sz="2000"/>
              <a:t>Příjem pacienta na intenzivní péči, transport pacienta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cs-CZ" altLang="cs-CZ" sz="2000"/>
              <a:t>Rozšířená neodkladná resuscitace (ALS)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cs-CZ" altLang="cs-CZ" sz="2000"/>
              <a:t>Oxygenoterapie – pomůcky a aplikace, invazivní zajišťování dýchacích cest a ošetřovatelská péče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cs-CZ" altLang="cs-CZ" sz="2000"/>
              <a:t>Základní a rozšířená monitorace pacienta na intenzivní péči (invazivní a neinvazivní)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cs-CZ" altLang="cs-CZ" sz="2000"/>
              <a:t>Základy UPV, protektivní UPV, specifika ventilace u ARDS, COPD, astma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cs-CZ" altLang="cs-CZ" sz="2000"/>
              <a:t>Neinvazivní ventilace, ukončování UPV 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cs-CZ" altLang="cs-CZ" sz="2000"/>
              <a:t>Extubace a její komplikace, prevence VAP (ventilátorové pneumonie)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cs-CZ" altLang="cs-CZ" sz="2000"/>
              <a:t>Sedace a delirium v intenzivní péči, prevence a screening deliria, agitace pacienta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cs-CZ" altLang="cs-CZ" sz="2000"/>
              <a:t>Šok – rozpoznání pacienta, iniciální zajištění a terapie, typy šoků a nejčastější příčiny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cs-CZ" altLang="cs-CZ" sz="2000"/>
              <a:t>ABR – hodnocení, základní poruchy iontů a vody</a:t>
            </a:r>
          </a:p>
          <a:p>
            <a:pPr marL="457200" indent="-457200">
              <a:buFont typeface="Times New Roman" pitchFamily="18" charset="0"/>
              <a:buAutoNum type="arabicPeriod"/>
            </a:pPr>
            <a:endParaRPr lang="cs-CZ" altLang="cs-CZ" sz="2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4814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/>
              <a:t>Abeceda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A</a:t>
            </a:r>
            <a:r>
              <a:rPr lang="cs-CZ" altLang="cs-CZ" sz="1800"/>
              <a:t> – airway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B</a:t>
            </a:r>
            <a:r>
              <a:rPr lang="cs-CZ" altLang="cs-CZ" sz="1800"/>
              <a:t> – breathing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C</a:t>
            </a:r>
            <a:r>
              <a:rPr lang="cs-CZ" altLang="cs-CZ" sz="1800"/>
              <a:t> – circulation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D</a:t>
            </a:r>
            <a:r>
              <a:rPr lang="cs-CZ" altLang="cs-CZ" sz="1800"/>
              <a:t> – disabilities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E</a:t>
            </a:r>
            <a:r>
              <a:rPr lang="cs-CZ" altLang="cs-CZ" sz="1800"/>
              <a:t> – electrolytes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F</a:t>
            </a:r>
            <a:r>
              <a:rPr lang="cs-CZ" altLang="cs-CZ" sz="1800"/>
              <a:t> – fluids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G</a:t>
            </a:r>
            <a:r>
              <a:rPr lang="cs-CZ" altLang="cs-CZ" sz="1800"/>
              <a:t> – gut, glycaemic control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H</a:t>
            </a:r>
            <a:r>
              <a:rPr lang="cs-CZ" altLang="cs-CZ" sz="1800"/>
              <a:t> – hematology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I</a:t>
            </a:r>
            <a:r>
              <a:rPr lang="cs-CZ" altLang="cs-CZ" sz="1800"/>
              <a:t> – infections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L</a:t>
            </a:r>
            <a:r>
              <a:rPr lang="cs-CZ" altLang="cs-CZ" sz="1800"/>
              <a:t> – lines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M</a:t>
            </a:r>
            <a:r>
              <a:rPr lang="cs-CZ" altLang="cs-CZ" sz="1800"/>
              <a:t> –medication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N</a:t>
            </a:r>
            <a:r>
              <a:rPr lang="cs-CZ" altLang="cs-CZ" sz="1800"/>
              <a:t> – nutrition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O</a:t>
            </a:r>
            <a:r>
              <a:rPr lang="cs-CZ" altLang="cs-CZ" sz="1800"/>
              <a:t> – others</a:t>
            </a:r>
          </a:p>
          <a:p>
            <a:pPr indent="-341313" eaLnBrk="1" hangingPunct="1">
              <a:lnSpc>
                <a:spcPct val="80000"/>
              </a:lnSpc>
              <a:spcBef>
                <a:spcPts val="450"/>
              </a:spcBef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b="1"/>
              <a:t>R</a:t>
            </a:r>
            <a:r>
              <a:rPr lang="cs-CZ" altLang="cs-CZ" sz="1800"/>
              <a:t> – renal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indent="-341313" eaLnBrk="1" fontAlgn="auto" hangingPunct="1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1800" b="1" dirty="0"/>
              <a:t>Možné použití strukturované vizity:</a:t>
            </a:r>
          </a:p>
          <a:p>
            <a:pPr marL="341313" indent="-339725" eaLnBrk="1" fontAlgn="auto" hangingPunct="1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1800" dirty="0"/>
              <a:t>denní vizity</a:t>
            </a:r>
          </a:p>
          <a:p>
            <a:pPr marL="341313" indent="-339725" eaLnBrk="1" fontAlgn="auto" hangingPunct="1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1800" dirty="0"/>
              <a:t>ranní a odpolední „</a:t>
            </a:r>
            <a:r>
              <a:rPr lang="cs-CZ" sz="1800" dirty="0" err="1"/>
              <a:t>rounds</a:t>
            </a:r>
            <a:r>
              <a:rPr lang="cs-CZ" sz="1800" dirty="0"/>
              <a:t>“</a:t>
            </a:r>
          </a:p>
          <a:p>
            <a:pPr marL="341313" indent="-339725" eaLnBrk="1" fontAlgn="auto" hangingPunct="1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1800" dirty="0"/>
              <a:t>předávání pacienta (např. na sál)</a:t>
            </a:r>
          </a:p>
          <a:p>
            <a:pPr marL="341313" indent="-339725" eaLnBrk="1" fontAlgn="auto" hangingPunct="1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1800" dirty="0"/>
              <a:t>propouštění pacienta z ICU</a:t>
            </a:r>
          </a:p>
          <a:p>
            <a:pPr indent="-341313" eaLnBrk="1" fontAlgn="auto" hangingPunct="1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cs-CZ" sz="1800" dirty="0"/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/>
              <a:t>ABC of late critical care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marL="341313" indent="-341313" eaLnBrk="1" hangingPunct="1">
              <a:lnSpc>
                <a:spcPct val="110000"/>
              </a:lnSpc>
              <a:spcBef>
                <a:spcPts val="6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b="1"/>
              <a:t>AWAKENING</a:t>
            </a:r>
            <a:r>
              <a:rPr lang="cs-CZ" altLang="cs-CZ" sz="2400"/>
              <a:t> – časné vysazení sedace</a:t>
            </a:r>
          </a:p>
          <a:p>
            <a:pPr marL="341313" indent="-341313" eaLnBrk="1" hangingPunct="1">
              <a:lnSpc>
                <a:spcPct val="110000"/>
              </a:lnSpc>
              <a:spcBef>
                <a:spcPts val="6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b="1"/>
              <a:t>BREATHING</a:t>
            </a:r>
            <a:r>
              <a:rPr lang="cs-CZ" altLang="cs-CZ" sz="2400"/>
              <a:t> – SBT, tracheostomie, časné odpojování od UPV</a:t>
            </a:r>
          </a:p>
          <a:p>
            <a:pPr marL="341313" indent="-341313" eaLnBrk="1" hangingPunct="1">
              <a:lnSpc>
                <a:spcPct val="110000"/>
              </a:lnSpc>
              <a:spcBef>
                <a:spcPts val="6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b="1"/>
              <a:t>COORDINATING/CHOICE </a:t>
            </a:r>
            <a:r>
              <a:rPr lang="cs-CZ" altLang="cs-CZ" sz="2400"/>
              <a:t>– rozhodování, koordinování péče – </a:t>
            </a:r>
            <a:r>
              <a:rPr lang="cs-CZ" altLang="cs-CZ" sz="2400" i="1"/>
              <a:t>Já jsem za pacient odpovědný!</a:t>
            </a:r>
          </a:p>
          <a:p>
            <a:pPr marL="341313" indent="-341313" eaLnBrk="1" hangingPunct="1">
              <a:lnSpc>
                <a:spcPct val="110000"/>
              </a:lnSpc>
              <a:spcBef>
                <a:spcPts val="6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b="1"/>
              <a:t>DELIRIUM MONITORING/MANAGEMENT</a:t>
            </a:r>
            <a:r>
              <a:rPr lang="cs-CZ" altLang="cs-CZ" sz="2400"/>
              <a:t> – prevence deliria + monitorace (CAM-ICU, ICDSC)</a:t>
            </a:r>
          </a:p>
          <a:p>
            <a:pPr marL="341313" indent="-341313" eaLnBrk="1" hangingPunct="1">
              <a:lnSpc>
                <a:spcPct val="110000"/>
              </a:lnSpc>
              <a:spcBef>
                <a:spcPts val="6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b="1"/>
              <a:t>EARLY MOBILITY/EXERCISE</a:t>
            </a:r>
            <a:r>
              <a:rPr lang="cs-CZ" altLang="cs-CZ" sz="2400"/>
              <a:t> – radikální rehabilitace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3382963" cy="10795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/>
              <a:t>Transport </a:t>
            </a:r>
          </a:p>
        </p:txBody>
      </p:sp>
      <p:sp>
        <p:nvSpPr>
          <p:cNvPr id="34819" name="Rectangle 6"/>
          <p:cNvSpPr>
            <a:spLocks noGrp="1" noChangeArrowheads="1"/>
          </p:cNvSpPr>
          <p:nvPr>
            <p:ph idx="1"/>
          </p:nvPr>
        </p:nvSpPr>
        <p:spPr>
          <a:xfrm>
            <a:off x="468313" y="2205038"/>
            <a:ext cx="6118225" cy="1008062"/>
          </a:xfrm>
        </p:spPr>
        <p:txBody>
          <a:bodyPr/>
          <a:lstStyle/>
          <a:p>
            <a:pPr indent="-341313" eaLnBrk="1" hangingPunct="1">
              <a:lnSpc>
                <a:spcPct val="90000"/>
              </a:lnSpc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/>
              <a:t>Jedno z nejvíc „kritických“ míst péče o kritického pacienta!!!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79850"/>
            <a:ext cx="334803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60350"/>
            <a:ext cx="41656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1052513"/>
            <a:ext cx="1439862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3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93262"/>
              </p:ext>
            </p:extLst>
          </p:nvPr>
        </p:nvGraphicFramePr>
        <p:xfrm>
          <a:off x="1425575" y="692700"/>
          <a:ext cx="6292850" cy="5112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4297">
                  <a:extLst>
                    <a:ext uri="{9D8B030D-6E8A-4147-A177-3AD203B41FA5}">
                      <a16:colId xmlns:a16="http://schemas.microsoft.com/office/drawing/2014/main" xmlns="" val="3347209386"/>
                    </a:ext>
                  </a:extLst>
                </a:gridCol>
                <a:gridCol w="4298553">
                  <a:extLst>
                    <a:ext uri="{9D8B030D-6E8A-4147-A177-3AD203B41FA5}">
                      <a16:colId xmlns:a16="http://schemas.microsoft.com/office/drawing/2014/main" xmlns="" val="2439687984"/>
                    </a:ext>
                  </a:extLst>
                </a:gridCol>
              </a:tblGrid>
              <a:tr h="34552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Možná rizika při transportu kriticky nemocného pacienta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3698780"/>
                  </a:ext>
                </a:extLst>
              </a:tr>
              <a:tr h="297940"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Dýchací cesty a dýchání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Těžká hypoxie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60668968"/>
                  </a:ext>
                </a:extLst>
              </a:tr>
              <a:tr h="2979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Bronchospasmus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90229994"/>
                  </a:ext>
                </a:extLst>
              </a:tr>
              <a:tr h="2979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Pneumotorax 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3231532"/>
                  </a:ext>
                </a:extLst>
              </a:tr>
              <a:tr h="2979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Extubace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08946386"/>
                  </a:ext>
                </a:extLst>
              </a:tr>
              <a:tr h="2979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Endobronchiální intubace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84916009"/>
                  </a:ext>
                </a:extLst>
              </a:tr>
              <a:tr h="2979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Dyssynchronie pacienta s ventilátorem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73651478"/>
                  </a:ext>
                </a:extLst>
              </a:tr>
              <a:tr h="2979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Kardiovaskulární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Hypotenze/hypertenze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20248726"/>
                  </a:ext>
                </a:extLst>
              </a:tr>
              <a:tr h="2979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Arytmie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41169592"/>
                  </a:ext>
                </a:extLst>
              </a:tr>
              <a:tr h="2979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Srdeční zástava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1395886"/>
                  </a:ext>
                </a:extLst>
              </a:tr>
              <a:tr h="29794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Neurologické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Agitace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48579059"/>
                  </a:ext>
                </a:extLst>
              </a:tr>
              <a:tr h="2979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Zvýšení intrakraniálního tlaku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13025091"/>
                  </a:ext>
                </a:extLst>
              </a:tr>
              <a:tr h="297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Zevní vlivy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Hypotermie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00036261"/>
                  </a:ext>
                </a:extLst>
              </a:tr>
              <a:tr h="29794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Porucha vybavení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Vybití baterie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39058928"/>
                  </a:ext>
                </a:extLst>
              </a:tr>
              <a:tr h="2979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Prázdná kyslíková lahev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36054687"/>
                  </a:ext>
                </a:extLst>
              </a:tr>
              <a:tr h="29794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Lidské chyby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Záměna pacientů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26043126"/>
                  </a:ext>
                </a:extLst>
              </a:tr>
              <a:tr h="2979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Nepozornost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99764529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připravit pacienta na transport?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298452"/>
              </p:ext>
            </p:extLst>
          </p:nvPr>
        </p:nvGraphicFramePr>
        <p:xfrm>
          <a:off x="457200" y="836708"/>
          <a:ext cx="8229600" cy="51845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0504">
                  <a:extLst>
                    <a:ext uri="{9D8B030D-6E8A-4147-A177-3AD203B41FA5}">
                      <a16:colId xmlns:a16="http://schemas.microsoft.com/office/drawing/2014/main" xmlns="" val="3609869465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434138754"/>
                    </a:ext>
                  </a:extLst>
                </a:gridCol>
                <a:gridCol w="4186808">
                  <a:extLst>
                    <a:ext uri="{9D8B030D-6E8A-4147-A177-3AD203B41FA5}">
                      <a16:colId xmlns:a16="http://schemas.microsoft.com/office/drawing/2014/main" xmlns="" val="2274498603"/>
                    </a:ext>
                  </a:extLst>
                </a:gridCol>
              </a:tblGrid>
              <a:tr h="239639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A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chemeClr val="tx1"/>
                          </a:solidFill>
                          <a:effectLst/>
                        </a:rPr>
                        <a:t>Příprava/kontrola</a:t>
                      </a:r>
                      <a:endParaRPr lang="cs-CZ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Pozice orotracheální kanyly a její fixace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648636204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Tlak v obturační manžetě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3495304469"/>
                  </a:ext>
                </a:extLst>
              </a:tr>
              <a:tr h="23596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Elektivní intubace u pacienta s hraniční respirací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1621510363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chemeClr val="tx1"/>
                          </a:solidFill>
                          <a:effectLst/>
                        </a:rPr>
                        <a:t>Vybavení s sebou</a:t>
                      </a:r>
                      <a:endParaRPr lang="cs-CZ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Vybavení na intubaci/LM, koniopunkci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1986098038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Obličejové masky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297642512"/>
                  </a:ext>
                </a:extLst>
              </a:tr>
              <a:tr h="451344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B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chemeClr val="tx1"/>
                          </a:solidFill>
                          <a:effectLst/>
                        </a:rPr>
                        <a:t>Příprava/kontrola</a:t>
                      </a:r>
                      <a:endParaRPr lang="cs-CZ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Napojení pacienta na transportní ventilátor nastavení alarmů 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3746490335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Odsávačka, monitorace SpO</a:t>
                      </a:r>
                      <a:r>
                        <a:rPr lang="cs-CZ" sz="900" baseline="-25000">
                          <a:effectLst/>
                        </a:rPr>
                        <a:t>2</a:t>
                      </a:r>
                      <a:r>
                        <a:rPr lang="cs-CZ" sz="900">
                          <a:effectLst/>
                        </a:rPr>
                        <a:t>, ETCO</a:t>
                      </a:r>
                      <a:r>
                        <a:rPr lang="cs-CZ" sz="900" baseline="-25000">
                          <a:effectLst/>
                        </a:rPr>
                        <a:t>2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856827425"/>
                  </a:ext>
                </a:extLst>
              </a:tr>
              <a:tr h="42341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Synchronizace s ventilací, převedení na řízenou ventilaci (pokud nutné)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3666026600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Event. relaxace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3689669351"/>
                  </a:ext>
                </a:extLst>
              </a:tr>
              <a:tr h="23522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chemeClr val="tx1"/>
                          </a:solidFill>
                          <a:effectLst/>
                        </a:rPr>
                        <a:t>Vybavení s sebou</a:t>
                      </a:r>
                      <a:endParaRPr lang="cs-CZ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Samorozpinatelný vak 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4186778958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</a:t>
                      </a:r>
                      <a:r>
                        <a:rPr lang="cs-CZ" sz="900" baseline="-25000">
                          <a:effectLst/>
                        </a:rPr>
                        <a:t>2</a:t>
                      </a:r>
                      <a:r>
                        <a:rPr lang="cs-CZ" sz="900">
                          <a:effectLst/>
                        </a:rPr>
                        <a:t> lahev/transportní ventilátor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3506678637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Náhradní baterie/nabíjecí kabely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967890916"/>
                  </a:ext>
                </a:extLst>
              </a:tr>
              <a:tr h="211706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C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chemeClr val="tx1"/>
                          </a:solidFill>
                          <a:effectLst/>
                        </a:rPr>
                        <a:t>Příprava/kontrola</a:t>
                      </a:r>
                      <a:endParaRPr lang="cs-CZ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Hemodynamická stabilita? Zvládne transport?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834399829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Optimalizace  - tekutiny, vazopresory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2361116965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Mám náhradní vazopresory/tekutiny?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3422956689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Spolehlivý intravaskulární přístup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3144654034"/>
                  </a:ext>
                </a:extLst>
              </a:tr>
              <a:tr h="42341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Volná samostatná větev/kanyla – např. aplikaci kontrastní látky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3242912828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2919040863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chemeClr val="tx1"/>
                          </a:solidFill>
                          <a:effectLst/>
                        </a:rPr>
                        <a:t>Vybavení s sebou</a:t>
                      </a:r>
                      <a:endParaRPr lang="cs-CZ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Injektomaty/pumpy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1179935659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Monitorace EKG, NIBP/IBP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1124645504"/>
                  </a:ext>
                </a:extLst>
              </a:tr>
              <a:tr h="2117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Defibrilátor, externí stimulace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059" marR="52059" marT="0" marB="0"/>
                </a:tc>
                <a:extLst>
                  <a:ext uri="{0D108BD9-81ED-4DB2-BD59-A6C34878D82A}">
                    <a16:rowId xmlns:a16="http://schemas.microsoft.com/office/drawing/2014/main" xmlns="" val="2650712960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připravit pacienta na transport?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058938"/>
              </p:ext>
            </p:extLst>
          </p:nvPr>
        </p:nvGraphicFramePr>
        <p:xfrm>
          <a:off x="457200" y="1124749"/>
          <a:ext cx="8229599" cy="4536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8536">
                  <a:extLst>
                    <a:ext uri="{9D8B030D-6E8A-4147-A177-3AD203B41FA5}">
                      <a16:colId xmlns:a16="http://schemas.microsoft.com/office/drawing/2014/main" xmlns="" val="3375737938"/>
                    </a:ext>
                  </a:extLst>
                </a:gridCol>
                <a:gridCol w="3097248">
                  <a:extLst>
                    <a:ext uri="{9D8B030D-6E8A-4147-A177-3AD203B41FA5}">
                      <a16:colId xmlns:a16="http://schemas.microsoft.com/office/drawing/2014/main" xmlns="" val="2022319319"/>
                    </a:ext>
                  </a:extLst>
                </a:gridCol>
                <a:gridCol w="3393815">
                  <a:extLst>
                    <a:ext uri="{9D8B030D-6E8A-4147-A177-3AD203B41FA5}">
                      <a16:colId xmlns:a16="http://schemas.microsoft.com/office/drawing/2014/main" xmlns="" val="1228181231"/>
                    </a:ext>
                  </a:extLst>
                </a:gridCol>
              </a:tblGrid>
              <a:tr h="302433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</a:rPr>
                        <a:t>Příprava/kontrola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Sedace pacienta, event. relaxace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3255902222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Kontrola zornic,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877709865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Kontrola ICP – připravit se na řešení zvýšení ICP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4054261609"/>
                  </a:ext>
                </a:extLst>
              </a:tr>
              <a:tr h="90730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HD – neklemovat při pneumotoraxu s air-leakem, pokud je pouze pro fluidothorax, může být bezpečnější klemovat pro případ rozpojení.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690659753"/>
                  </a:ext>
                </a:extLst>
              </a:tr>
              <a:tr h="302433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Ostatní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 anchor="ctr"/>
                </a:tc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b="1" dirty="0">
                          <a:solidFill>
                            <a:schemeClr val="tx1"/>
                          </a:solidFill>
                          <a:effectLst/>
                        </a:rPr>
                        <a:t>Příprava/kontrola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Dokumentace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2117110241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Vstupy, hadičky, drény  - pořádek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311333505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Rukavice, ústenky, desinfekce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3427174375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Náhradní O</a:t>
                      </a:r>
                      <a:r>
                        <a:rPr lang="cs-CZ" sz="1100" baseline="-25000">
                          <a:effectLst/>
                        </a:rPr>
                        <a:t>2</a:t>
                      </a:r>
                      <a:r>
                        <a:rPr lang="cs-CZ" sz="1100">
                          <a:effectLst/>
                        </a:rPr>
                        <a:t> lahev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3365292085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Nepokládejte přístroje na pacienta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1215362795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Kontrola stavu baterií/náhradní baterie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1816118810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Stabilizované fraktury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4288868102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Popáleniny a rány kryté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1268417768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Zvýšená poloha hlavy – prevence VAP a elevace ICP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06" marR="64406" marT="0" marB="0"/>
                </a:tc>
                <a:extLst>
                  <a:ext uri="{0D108BD9-81ED-4DB2-BD59-A6C34878D82A}">
                    <a16:rowId xmlns:a16="http://schemas.microsoft.com/office/drawing/2014/main" xmlns="" val="941547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377897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b="1" dirty="0"/>
              <a:t>Co je nutné před transportem?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indent="-341313" eaLnBrk="1" fontAlgn="auto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b="1" u="sng"/>
              <a:t>Transportní tým:</a:t>
            </a:r>
          </a:p>
          <a:p>
            <a:pPr marL="341313" indent="-339725" eaLnBrk="1" fontAlgn="auto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Font typeface="Times New Roman" pitchFamily="16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/>
              <a:t>minimálně tři osoby na doprovod, z toho jeden </a:t>
            </a:r>
            <a:r>
              <a:rPr lang="cs-CZ" b="1"/>
              <a:t>zkušený</a:t>
            </a:r>
            <a:r>
              <a:rPr lang="cs-CZ"/>
              <a:t> doktor, který pacienta </a:t>
            </a:r>
            <a:r>
              <a:rPr lang="cs-CZ" b="1"/>
              <a:t>dobře </a:t>
            </a:r>
            <a:r>
              <a:rPr lang="cs-CZ"/>
              <a:t> zná!</a:t>
            </a:r>
          </a:p>
          <a:p>
            <a:pPr marL="341313" indent="-339725" eaLnBrk="1" fontAlgn="auto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cs-CZ"/>
          </a:p>
          <a:p>
            <a:pPr indent="-341313" eaLnBrk="1" fontAlgn="auto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b="1" u="sng"/>
              <a:t>Organizace transportu:</a:t>
            </a:r>
          </a:p>
          <a:p>
            <a:pPr marL="741363" lvl="1" indent="-28416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400"/>
              <a:t>ověření časového harmonogramu vyšetření</a:t>
            </a:r>
          </a:p>
          <a:p>
            <a:pPr marL="741363" lvl="1" indent="-28416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400"/>
              <a:t>transportní cesta bez překážek, zajištění výtahů (telefon, karty) </a:t>
            </a:r>
            <a:r>
              <a:rPr lang="en-GB" sz="2400"/>
              <a:t>	</a:t>
            </a:r>
          </a:p>
          <a:p>
            <a:pPr marL="741363" lvl="1" indent="-284163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Times New Roman" pitchFamily="16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400"/>
              <a:t>zjistit vybavení na cílovém místě (O</a:t>
            </a:r>
            <a:r>
              <a:rPr lang="cs-CZ" sz="2400" baseline="-25000"/>
              <a:t>2</a:t>
            </a:r>
            <a:r>
              <a:rPr lang="cs-CZ" sz="2400"/>
              <a:t>, elektrická síť, ventilátor, odsávačka)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468313" y="2305050"/>
            <a:ext cx="8256587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cs-CZ" b="1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A</a:t>
            </a:r>
            <a:r>
              <a:rPr lang="en-GB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:  </a:t>
            </a:r>
            <a:r>
              <a:rPr lang="cs-CZ" altLang="cs-CZ" dirty="0" err="1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Airways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 </a:t>
            </a:r>
            <a:r>
              <a:rPr lang="en-GB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= 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ventilační systém (poloha OTK, insuflace manžety, okruh a funkce ventilátoru) </a:t>
            </a:r>
          </a:p>
          <a:p>
            <a:pPr eaLnBrk="1" hangingPunct="1">
              <a:buClrTx/>
              <a:buFontTx/>
              <a:buNone/>
            </a:pPr>
            <a:r>
              <a:rPr lang="en-GB" altLang="cs-CZ" b="1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B</a:t>
            </a:r>
            <a:r>
              <a:rPr lang="en-GB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:  </a:t>
            </a:r>
            <a:r>
              <a:rPr lang="cs-CZ" altLang="cs-CZ" dirty="0" err="1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Breathing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 </a:t>
            </a:r>
            <a:r>
              <a:rPr lang="en-GB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= 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bilaterální auskultace, kontrola spO</a:t>
            </a:r>
            <a:r>
              <a:rPr lang="cs-CZ" altLang="cs-CZ" baseline="-25000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2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, ETCO</a:t>
            </a:r>
            <a:r>
              <a:rPr lang="cs-CZ" altLang="cs-CZ" baseline="-25000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2</a:t>
            </a:r>
          </a:p>
          <a:p>
            <a:pPr eaLnBrk="1" hangingPunct="1">
              <a:buClrTx/>
              <a:buFontTx/>
              <a:buNone/>
            </a:pPr>
            <a:r>
              <a:rPr lang="en-GB" altLang="cs-CZ" b="1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C</a:t>
            </a:r>
            <a:r>
              <a:rPr lang="en-GB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:  </a:t>
            </a:r>
            <a:r>
              <a:rPr lang="cs-CZ" altLang="cs-CZ" dirty="0" err="1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Circulation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 </a:t>
            </a:r>
            <a:r>
              <a:rPr lang="en-GB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= 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kontrola TK a TF na monitoru</a:t>
            </a:r>
          </a:p>
          <a:p>
            <a:pPr eaLnBrk="1" hangingPunct="1">
              <a:buClrTx/>
              <a:buFontTx/>
              <a:buNone/>
            </a:pPr>
            <a:r>
              <a:rPr lang="en-GB" altLang="cs-CZ" b="1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D</a:t>
            </a:r>
            <a:r>
              <a:rPr lang="en-GB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:  Disconnect = 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přepoj </a:t>
            </a:r>
            <a:r>
              <a:rPr lang="en-GB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O</a:t>
            </a:r>
            <a:r>
              <a:rPr lang="en-GB" altLang="cs-CZ" baseline="-25000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2</a:t>
            </a:r>
            <a:r>
              <a:rPr lang="en-GB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a elektrické zařízení</a:t>
            </a:r>
            <a:r>
              <a:rPr lang="en-GB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en-GB" altLang="cs-CZ" b="1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E</a:t>
            </a:r>
            <a:r>
              <a:rPr lang="en-GB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:  Eyes = 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na monitory vidí všichni členové týmu</a:t>
            </a:r>
          </a:p>
          <a:p>
            <a:pPr eaLnBrk="1" hangingPunct="1">
              <a:buClrTx/>
              <a:buFontTx/>
              <a:buNone/>
            </a:pPr>
            <a:r>
              <a:rPr lang="en-GB" altLang="cs-CZ" b="1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F</a:t>
            </a:r>
            <a:r>
              <a:rPr lang="en-GB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:  Fulcrum = </a:t>
            </a:r>
            <a:r>
              <a:rPr lang="cs-CZ" altLang="cs-CZ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kontrolní body</a:t>
            </a:r>
          </a:p>
          <a:p>
            <a:pPr eaLnBrk="1" hangingPunct="1">
              <a:buClrTx/>
              <a:buFontTx/>
              <a:buNone/>
            </a:pPr>
            <a:endParaRPr lang="cs-CZ" altLang="cs-CZ" dirty="0">
              <a:solidFill>
                <a:srgbClr val="000000"/>
              </a:solidFill>
              <a:latin typeface="+mj-lt"/>
              <a:ea typeface="DejaVu Sans" charset="0"/>
              <a:cs typeface="DejaVu Sans" charset="0"/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b="1" dirty="0"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rPr>
              <a:t>Předvídej a okamžitě jednej v případě nestability pacienta!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dirty="0"/>
              <a:t>Co kontrolovat po příjezdu?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Rizikové faktory předávání informací: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800" dirty="0"/>
              <a:t>časové limitaci na předání informace</a:t>
            </a:r>
          </a:p>
          <a:p>
            <a:pPr lvl="0"/>
            <a:r>
              <a:rPr lang="cs-CZ" sz="2800" dirty="0"/>
              <a:t>časté ke střídání zdravotníků v rámci směn</a:t>
            </a:r>
          </a:p>
          <a:p>
            <a:pPr lvl="0"/>
            <a:r>
              <a:rPr lang="cs-CZ" sz="2800" dirty="0"/>
              <a:t>hlučné prostředí ICU</a:t>
            </a:r>
          </a:p>
          <a:p>
            <a:pPr lvl="0"/>
            <a:r>
              <a:rPr lang="cs-CZ" sz="2800" dirty="0"/>
              <a:t>rozptýlení ostatními členy týmu</a:t>
            </a:r>
          </a:p>
          <a:p>
            <a:pPr lvl="0"/>
            <a:r>
              <a:rPr lang="cs-CZ" sz="2800" dirty="0"/>
              <a:t>zapomenutí informace </a:t>
            </a:r>
          </a:p>
          <a:p>
            <a:pPr lvl="0"/>
            <a:r>
              <a:rPr lang="cs-CZ" sz="2800" dirty="0"/>
              <a:t>nestrukturovanou předávka</a:t>
            </a:r>
          </a:p>
          <a:p>
            <a:pPr lvl="0"/>
            <a:r>
              <a:rPr lang="cs-CZ" sz="2800" dirty="0"/>
              <a:t>zaměření na nepodstatné informace (často i bulvárního charakteru)</a:t>
            </a:r>
          </a:p>
          <a:p>
            <a:pPr lvl="0"/>
            <a:r>
              <a:rPr lang="cs-CZ" sz="2800" dirty="0"/>
              <a:t>nadužíváním žargonu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3053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Předání pacienta se může být: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25611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lvl="0"/>
            <a:r>
              <a:rPr lang="cs-CZ" b="1" dirty="0"/>
              <a:t>mezi týmy</a:t>
            </a:r>
            <a:r>
              <a:rPr lang="cs-CZ" dirty="0"/>
              <a:t> (z ICU na operační sál a zpět, z ICU na standardní oddělní a opačně, atd.)</a:t>
            </a:r>
          </a:p>
          <a:p>
            <a:pPr lvl="0"/>
            <a:r>
              <a:rPr lang="cs-CZ" b="1" dirty="0"/>
              <a:t>uvnitř týmu</a:t>
            </a:r>
            <a:r>
              <a:rPr lang="cs-CZ" dirty="0"/>
              <a:t> (změna směn, služby).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Strukturované předání pacienta je důležitou součástí kontroly kvality procesů a bezpečnosti na intenzivní péči. </a:t>
            </a:r>
          </a:p>
          <a:p>
            <a:pPr marL="0" indent="0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639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sah 2"/>
          <p:cNvSpPr>
            <a:spLocks noGrp="1"/>
          </p:cNvSpPr>
          <p:nvPr>
            <p:ph idx="1"/>
          </p:nvPr>
        </p:nvSpPr>
        <p:spPr>
          <a:xfrm>
            <a:off x="468313" y="692150"/>
            <a:ext cx="7772400" cy="5473700"/>
          </a:xfrm>
        </p:spPr>
        <p:txBody>
          <a:bodyPr/>
          <a:lstStyle/>
          <a:p>
            <a:pPr marL="457200" indent="-457200">
              <a:buFont typeface="Times New Roman" pitchFamily="18" charset="0"/>
              <a:buAutoNum type="arabicPeriod" startAt="11"/>
            </a:pPr>
            <a:r>
              <a:rPr lang="cs-CZ" altLang="cs-CZ" sz="2000"/>
              <a:t>Sepse, SIRS a MODS. Definice, příčiny, základy terapie.</a:t>
            </a:r>
          </a:p>
          <a:p>
            <a:pPr marL="457200" indent="-457200">
              <a:buFont typeface="Times New Roman" pitchFamily="18" charset="0"/>
              <a:buAutoNum type="arabicPeriod" startAt="11"/>
            </a:pPr>
            <a:r>
              <a:rPr lang="cs-CZ" altLang="cs-CZ" sz="2000"/>
              <a:t>Nutrice. Nutriční potřeby a monitoring. Parenterální a enterální výživa – přípravky a technické zajištění</a:t>
            </a:r>
          </a:p>
          <a:p>
            <a:pPr marL="457200" indent="-457200">
              <a:buFont typeface="Times New Roman" pitchFamily="18" charset="0"/>
              <a:buAutoNum type="arabicPeriod" startAt="11"/>
            </a:pPr>
            <a:r>
              <a:rPr lang="cs-CZ" altLang="cs-CZ" sz="2000"/>
              <a:t>Renální selhání, eleminační techniky</a:t>
            </a:r>
          </a:p>
          <a:p>
            <a:pPr marL="457200" indent="-457200">
              <a:buFont typeface="Times New Roman" pitchFamily="18" charset="0"/>
              <a:buAutoNum type="arabicPeriod" startAt="11"/>
            </a:pPr>
            <a:r>
              <a:rPr lang="cs-CZ" altLang="cs-CZ" sz="2000"/>
              <a:t>Neuromonitoring a neurointenzivní péče</a:t>
            </a:r>
          </a:p>
          <a:p>
            <a:pPr marL="457200" indent="-457200">
              <a:buFont typeface="Times New Roman" pitchFamily="18" charset="0"/>
              <a:buAutoNum type="arabicPeriod" startAt="11"/>
            </a:pPr>
            <a:r>
              <a:rPr lang="cs-CZ" altLang="cs-CZ" sz="2000"/>
              <a:t>Tekutinová terapie – krystaloidy, koloidy, hemoterapie u pacientů v intenzivní péči</a:t>
            </a:r>
          </a:p>
          <a:p>
            <a:pPr marL="457200" indent="-457200">
              <a:buFont typeface="Times New Roman" pitchFamily="18" charset="0"/>
              <a:buAutoNum type="arabicPeriod" startAt="11"/>
            </a:pPr>
            <a:r>
              <a:rPr lang="cs-CZ" altLang="cs-CZ" sz="2000"/>
              <a:t>Akutní intoxikace – obecné rozdělení, nejčastější intoxikace a jejich léčba, antidota</a:t>
            </a:r>
          </a:p>
          <a:p>
            <a:pPr marL="457200" indent="-457200">
              <a:buFont typeface="Times New Roman" pitchFamily="18" charset="0"/>
              <a:buAutoNum type="arabicPeriod" startAt="11"/>
            </a:pPr>
            <a:r>
              <a:rPr lang="cs-CZ" altLang="cs-CZ" sz="2000"/>
              <a:t>Významné infekce na intenzivní péči, mikrobiologické odběry, podávání ATB, bariérový režim.</a:t>
            </a:r>
          </a:p>
          <a:p>
            <a:pPr marL="457200" indent="-457200">
              <a:buFont typeface="Times New Roman" pitchFamily="18" charset="0"/>
              <a:buAutoNum type="arabicPeriod" startAt="11"/>
            </a:pPr>
            <a:r>
              <a:rPr lang="cs-CZ" altLang="cs-CZ" sz="2000"/>
              <a:t>Transplantační program a péče o potenciálního dárce orgánů</a:t>
            </a:r>
          </a:p>
          <a:p>
            <a:pPr marL="457200" indent="-457200">
              <a:buFont typeface="Times New Roman" pitchFamily="18" charset="0"/>
              <a:buAutoNum type="arabicPeriod" startAt="11"/>
            </a:pPr>
            <a:r>
              <a:rPr lang="cs-CZ" altLang="cs-CZ" sz="2000"/>
              <a:t>Polytrauma v intenzivní péči</a:t>
            </a:r>
          </a:p>
          <a:p>
            <a:pPr marL="457200" indent="-457200">
              <a:buFont typeface="Times New Roman" pitchFamily="18" charset="0"/>
              <a:buAutoNum type="arabicPeriod" startAt="11"/>
            </a:pPr>
            <a:r>
              <a:rPr lang="cs-CZ" altLang="cs-CZ" sz="2000"/>
              <a:t>Přechod z léčby intenzivní na paliativní.  Komunikace na intenzivní péči. Principy a základní východiska.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8492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zlepšit předávku?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133600"/>
              </p:ext>
            </p:extLst>
          </p:nvPr>
        </p:nvGraphicFramePr>
        <p:xfrm>
          <a:off x="683568" y="980728"/>
          <a:ext cx="7416824" cy="5112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782">
                  <a:extLst>
                    <a:ext uri="{9D8B030D-6E8A-4147-A177-3AD203B41FA5}">
                      <a16:colId xmlns:a16="http://schemas.microsoft.com/office/drawing/2014/main" xmlns="" val="619252360"/>
                    </a:ext>
                  </a:extLst>
                </a:gridCol>
                <a:gridCol w="2369354">
                  <a:extLst>
                    <a:ext uri="{9D8B030D-6E8A-4147-A177-3AD203B41FA5}">
                      <a16:colId xmlns:a16="http://schemas.microsoft.com/office/drawing/2014/main" xmlns="" val="2677063637"/>
                    </a:ext>
                  </a:extLst>
                </a:gridCol>
                <a:gridCol w="4168688">
                  <a:extLst>
                    <a:ext uri="{9D8B030D-6E8A-4147-A177-3AD203B41FA5}">
                      <a16:colId xmlns:a16="http://schemas.microsoft.com/office/drawing/2014/main" xmlns="" val="958798433"/>
                    </a:ext>
                  </a:extLst>
                </a:gridCol>
              </a:tblGrid>
              <a:tr h="3408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Písmeno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Význam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Klíčové body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50908830"/>
                  </a:ext>
                </a:extLst>
              </a:tr>
              <a:tr h="6816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Illness Severity – tíže onemocnění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200" dirty="0">
                          <a:effectLst/>
                        </a:rPr>
                        <a:t>Zhodnocení pacienta stabilní/nejasný/nestabilní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200" dirty="0">
                          <a:effectLst/>
                        </a:rPr>
                        <a:t>Intenzita orgánové podpory (EOL otázky)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51172869"/>
                  </a:ext>
                </a:extLst>
              </a:tr>
              <a:tr h="13633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Patient Summary – tzv. epikríza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200">
                          <a:effectLst/>
                        </a:rPr>
                        <a:t>Důvod přijetí, průběh, další plán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200">
                          <a:effectLst/>
                        </a:rPr>
                        <a:t>Krátkodobé/Dlouhodobé cíle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200">
                          <a:effectLst/>
                        </a:rPr>
                        <a:t>Info o průběhu před hospitalizací (krátké-postupně zkracujeme)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41703707"/>
                  </a:ext>
                </a:extLst>
              </a:tr>
              <a:tr h="6816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Action Items – co dělat?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200">
                          <a:effectLst/>
                        </a:rPr>
                        <a:t>Co je dále potřeba udělat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200">
                          <a:effectLst/>
                        </a:rPr>
                        <a:t>Čas/priorita/zodpovědnost úkolů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28992005"/>
                  </a:ext>
                </a:extLst>
              </a:tr>
              <a:tr h="1022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Situation awareness/contingency plan – znalost situace/pacienta a záložní plány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200">
                          <a:effectLst/>
                        </a:rPr>
                        <a:t>Stav pacienta, stav onemocnění a dynamika v čase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200">
                          <a:effectLst/>
                        </a:rPr>
                        <a:t>Záložní plány – „co by se mohlo stát? a co pak dělat?“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4517606"/>
                  </a:ext>
                </a:extLst>
              </a:tr>
              <a:tr h="1022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Synthesis by Recevier – shrnutí/pochopení přejímajícím zdravotníkem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200" dirty="0">
                          <a:effectLst/>
                        </a:rPr>
                        <a:t>Krátké zopakování informací od přejímajícího zdravotníka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200" dirty="0">
                          <a:effectLst/>
                        </a:rPr>
                        <a:t>Potvrzení správného předání informací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200" dirty="0">
                          <a:effectLst/>
                        </a:rPr>
                        <a:t>Čas na otázky/doplnění z obou stran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02704021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331640" y="2936846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CAVE: Pečlivé a kompletní předání pacienta je klíčové v prevenci medicínských chyb 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91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56146"/>
            <a:ext cx="6427136" cy="600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479"/>
            <a:ext cx="6264746" cy="592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dirty="0"/>
              <a:t>Intenzivní medicína – historie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/>
              <a:t>Popsat pacienta s rizikem rozvoje kritického onemocnění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/>
              <a:t>Znát možnosti časného vyhledávání pacientů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/>
              <a:t>Znát kritéria přijetí na ICU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/>
              <a:t>Porozumět a znát  hlavní zásady příjmu kriticky nemocného pacienta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/>
              <a:t>Vysvětlit specifika a rizika transportu pacienta na ICU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/>
              <a:t>Vědět zásady předávání pacientů na intenzivní péči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308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36712" y="2049710"/>
            <a:ext cx="7992888" cy="87523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3600" smtClean="0"/>
              <a:t>Kdy vznikla intenzivní </a:t>
            </a:r>
            <a:r>
              <a:rPr lang="cs-CZ" sz="3600" dirty="0"/>
              <a:t>medicína?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57200" y="228600"/>
            <a:ext cx="7772400" cy="1066800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99441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83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41910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4495800" y="5085184"/>
            <a:ext cx="3892624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</a:defRPr>
            </a:lvl9pPr>
          </a:lstStyle>
          <a:p>
            <a:pPr algn="ctr" eaLnBrk="1" hangingPunct="1">
              <a:spcBef>
                <a:spcPts val="1250"/>
              </a:spcBef>
              <a:buClrTx/>
              <a:buFontTx/>
              <a:buNone/>
            </a:pPr>
            <a:r>
              <a:rPr lang="cs-CZ" altLang="cs-CZ" sz="3200" b="1" dirty="0">
                <a:solidFill>
                  <a:srgbClr val="FF0000"/>
                </a:solidFill>
                <a:latin typeface="+mj-lt"/>
                <a:ea typeface="DejaVu Sans" charset="0"/>
                <a:cs typeface="DejaVu Sans" charset="0"/>
              </a:rPr>
              <a:t>Mortalita 90%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Mgr-úvod do intenzivní péče-2020-dálkové-studium-nové[20200930121126348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4-3-cz.potx" id="{C72545DF-B7E5-4E52-83DA-C125E0A0B8FD}" vid="{FF117BE7-DD54-4E19-84D2-24AC03D96F6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muni-med-prezentace-4-3-cz</Template>
  <TotalTime>2367</TotalTime>
  <Words>1837</Words>
  <Application>Microsoft Macintosh PowerPoint</Application>
  <PresentationFormat>Předvádění na obrazovce (4:3)</PresentationFormat>
  <Paragraphs>499</Paragraphs>
  <Slides>51</Slides>
  <Notes>28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9" baseType="lpstr">
      <vt:lpstr>Arial</vt:lpstr>
      <vt:lpstr>Calibri</vt:lpstr>
      <vt:lpstr>DejaVu Sans</vt:lpstr>
      <vt:lpstr>Symbol</vt:lpstr>
      <vt:lpstr>Tahoma</vt:lpstr>
      <vt:lpstr>Times New Roman</vt:lpstr>
      <vt:lpstr>Wingdings</vt:lpstr>
      <vt:lpstr>Prezentace_MU_CZ</vt:lpstr>
      <vt:lpstr>Úvod do intenzivní péče Resuscitační a intenzivní medicína I.+II.  </vt:lpstr>
      <vt:lpstr>Předmět RIM I+II</vt:lpstr>
      <vt:lpstr>Doporučená literatura</vt:lpstr>
      <vt:lpstr>Prezentace aplikace PowerPoint</vt:lpstr>
      <vt:lpstr>Prezentace aplikace PowerPoint</vt:lpstr>
      <vt:lpstr>Prezentace aplikace PowerPoint</vt:lpstr>
      <vt:lpstr>OSNOVA</vt:lpstr>
      <vt:lpstr>Kdy vznikla intenzivní medicína?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Intenzivní péče začíná před branami ICU!</vt:lpstr>
      <vt:lpstr>Rozpoznání pacienta s rizikem rozvoje kritického pacienta</vt:lpstr>
      <vt:lpstr>METcall system</vt:lpstr>
      <vt:lpstr>Early warning signs</vt:lpstr>
      <vt:lpstr>Prezentace aplikace PowerPoint</vt:lpstr>
      <vt:lpstr>KRITÉRIA PŘIJETÍ NA ICU</vt:lpstr>
      <vt:lpstr>Jaké jsou hlavní zásady pří příjmu na ICU?</vt:lpstr>
      <vt:lpstr>Prezentace aplikace PowerPoint</vt:lpstr>
      <vt:lpstr>Prezentace aplikace PowerPoint</vt:lpstr>
      <vt:lpstr>Prezentace aplikace PowerPoint</vt:lpstr>
      <vt:lpstr>Zhodnocení A - airways</vt:lpstr>
      <vt:lpstr>Zhodnocení B - breathing</vt:lpstr>
      <vt:lpstr>Zhodnocení  C - circulation</vt:lpstr>
      <vt:lpstr>Zhodnocení  C - circulation</vt:lpstr>
      <vt:lpstr>Mikrocirkulaci nemůžeme rutinně v klinické praxi přímo vyšetřovat</vt:lpstr>
      <vt:lpstr>Zhodnocení D-disability</vt:lpstr>
      <vt:lpstr>Tři základní typy patologických postur</vt:lpstr>
      <vt:lpstr>Dělení monitorace může být na základě různých aspektů</vt:lpstr>
      <vt:lpstr>Prezentace aplikace PowerPoint</vt:lpstr>
      <vt:lpstr>Prezentace aplikace PowerPoint</vt:lpstr>
      <vt:lpstr>NEOPOUŠŤEJ pacienta dokud není stabilní!</vt:lpstr>
      <vt:lpstr>Stanovení terapeutických cílů</vt:lpstr>
      <vt:lpstr>BUĎ OSTRAŽITÝ</vt:lpstr>
      <vt:lpstr>MNEMOTECHNICKÉ pomůcky</vt:lpstr>
      <vt:lpstr>FAST HUG</vt:lpstr>
      <vt:lpstr>FAST HUGS BID</vt:lpstr>
      <vt:lpstr>Abeceda</vt:lpstr>
      <vt:lpstr>ABC of late critical care</vt:lpstr>
      <vt:lpstr>Transport </vt:lpstr>
      <vt:lpstr>Prezentace aplikace PowerPoint</vt:lpstr>
      <vt:lpstr>Jak připravit pacienta na transport?</vt:lpstr>
      <vt:lpstr>Jak připravit pacienta na transport?</vt:lpstr>
      <vt:lpstr>Co je nutné před transportem?</vt:lpstr>
      <vt:lpstr>Co kontrolovat po příjezdu?</vt:lpstr>
      <vt:lpstr>Rizikové faktory předávání informací:</vt:lpstr>
      <vt:lpstr>Předání pacienta se může být:</vt:lpstr>
      <vt:lpstr>Jak zlepšit předávku?</vt:lpstr>
      <vt:lpstr>Prezentace aplikace PowerPoint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Maláska Jan</dc:creator>
  <cp:lastModifiedBy>Jan Maláska</cp:lastModifiedBy>
  <cp:revision>50</cp:revision>
  <cp:lastPrinted>2017-04-26T09:26:35Z</cp:lastPrinted>
  <dcterms:created xsi:type="dcterms:W3CDTF">1601-01-01T00:00:00Z</dcterms:created>
  <dcterms:modified xsi:type="dcterms:W3CDTF">2020-12-15T10:51:27Z</dcterms:modified>
</cp:coreProperties>
</file>