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Override1.xml" ContentType="application/vnd.openxmlformats-officedocument.themeOverr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Override2.xml" ContentType="application/vnd.openxmlformats-officedocument.themeOverr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  <p:sldMasterId id="2147483756" r:id="rId2"/>
  </p:sldMasterIdLst>
  <p:notesMasterIdLst>
    <p:notesMasterId r:id="rId30"/>
  </p:notesMasterIdLst>
  <p:handoutMasterIdLst>
    <p:handoutMasterId r:id="rId31"/>
  </p:handoutMasterIdLst>
  <p:sldIdLst>
    <p:sldId id="270" r:id="rId3"/>
    <p:sldId id="267" r:id="rId4"/>
    <p:sldId id="276" r:id="rId5"/>
    <p:sldId id="274" r:id="rId6"/>
    <p:sldId id="275" r:id="rId7"/>
    <p:sldId id="347" r:id="rId8"/>
    <p:sldId id="348" r:id="rId9"/>
    <p:sldId id="277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310" r:id="rId18"/>
    <p:sldId id="309" r:id="rId19"/>
    <p:sldId id="289" r:id="rId20"/>
    <p:sldId id="286" r:id="rId21"/>
    <p:sldId id="298" r:id="rId22"/>
    <p:sldId id="296" r:id="rId23"/>
    <p:sldId id="297" r:id="rId24"/>
    <p:sldId id="299" r:id="rId25"/>
    <p:sldId id="315" r:id="rId26"/>
    <p:sldId id="300" r:id="rId27"/>
    <p:sldId id="369" r:id="rId28"/>
    <p:sldId id="388" r:id="rId29"/>
  </p:sldIdLst>
  <p:sldSz cx="9144000" cy="6858000" type="screen4x3"/>
  <p:notesSz cx="6735763" cy="9869488"/>
  <p:custDataLst>
    <p:tags r:id="rId32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54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3E9ED3-307B-450C-8DBC-32644F6C0325}" type="doc">
      <dgm:prSet loTypeId="urn:microsoft.com/office/officeart/2011/layout/HexagonRadial" loCatId="officeonlin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7977F5E2-7E00-40CF-8A5D-A3D0F80CD3A4}">
      <dgm:prSet phldrT="[Text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cs-CZ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FAKTORY</a:t>
          </a:r>
        </a:p>
      </dgm:t>
    </dgm:pt>
    <dgm:pt modelId="{B0631ED6-607B-4ED5-8F30-B32386591327}" type="parTrans" cxnId="{0A5A8842-9061-4786-9298-C7470EC6CF67}">
      <dgm:prSet/>
      <dgm:spPr/>
      <dgm:t>
        <a:bodyPr/>
        <a:lstStyle/>
        <a:p>
          <a:endParaRPr lang="cs-CZ" sz="1400"/>
        </a:p>
      </dgm:t>
    </dgm:pt>
    <dgm:pt modelId="{B641EF86-C25D-4756-81B2-260049B7F960}" type="sibTrans" cxnId="{0A5A8842-9061-4786-9298-C7470EC6CF67}">
      <dgm:prSet/>
      <dgm:spPr/>
      <dgm:t>
        <a:bodyPr/>
        <a:lstStyle/>
        <a:p>
          <a:endParaRPr lang="cs-CZ" sz="1400"/>
        </a:p>
      </dgm:t>
    </dgm:pt>
    <dgm:pt modelId="{D7148E86-58E6-4950-9B48-FC44EA3537D9}">
      <dgm:prSet phldrT="[Text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cs-CZ" sz="1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VÝZKUMNÍK</a:t>
          </a:r>
          <a:endParaRPr lang="cs-CZ" sz="1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r>
            <a:rPr lang="cs-CZ" sz="1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(předpojatost)</a:t>
          </a:r>
        </a:p>
        <a:p>
          <a:endParaRPr lang="cs-CZ" sz="1400" b="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843D233B-8493-4D65-BDB3-C36EA476AB0C}" type="parTrans" cxnId="{506D3832-E9CB-4781-8D9F-75CC3ACBF808}">
      <dgm:prSet/>
      <dgm:spPr/>
      <dgm:t>
        <a:bodyPr/>
        <a:lstStyle/>
        <a:p>
          <a:endParaRPr lang="cs-CZ" sz="1400"/>
        </a:p>
      </dgm:t>
    </dgm:pt>
    <dgm:pt modelId="{4A92873D-74CB-44AD-999E-6EA239153D64}" type="sibTrans" cxnId="{506D3832-E9CB-4781-8D9F-75CC3ACBF808}">
      <dgm:prSet/>
      <dgm:spPr/>
      <dgm:t>
        <a:bodyPr/>
        <a:lstStyle/>
        <a:p>
          <a:endParaRPr lang="cs-CZ" sz="1400"/>
        </a:p>
      </dgm:t>
    </dgm:pt>
    <dgm:pt modelId="{3216BAB3-A01F-4FA9-8F52-0934C6666AFA}">
      <dgm:prSet phldrT="[Text]" custT="1"/>
      <dgm:spPr/>
      <dgm:t>
        <a:bodyPr/>
        <a:lstStyle/>
        <a:p>
          <a:r>
            <a:rPr lang="cs-CZ" sz="1600" dirty="0"/>
            <a:t>ELITA</a:t>
          </a:r>
        </a:p>
        <a:p>
          <a:r>
            <a:rPr lang="cs-CZ" sz="1400" dirty="0"/>
            <a:t>(informace jsou získávány od výřečných účastníků s vyšším společenským statutem – jsou ochotnější se projevit)</a:t>
          </a:r>
        </a:p>
      </dgm:t>
    </dgm:pt>
    <dgm:pt modelId="{E5825F37-14A2-433A-A808-AF5B589FCB3F}" type="parTrans" cxnId="{2672B8E8-D471-497B-83CE-9CF43F7893A0}">
      <dgm:prSet/>
      <dgm:spPr/>
      <dgm:t>
        <a:bodyPr/>
        <a:lstStyle/>
        <a:p>
          <a:endParaRPr lang="cs-CZ" sz="1400"/>
        </a:p>
      </dgm:t>
    </dgm:pt>
    <dgm:pt modelId="{DB45DB21-B74F-4526-86BC-07664EF6D76C}" type="sibTrans" cxnId="{2672B8E8-D471-497B-83CE-9CF43F7893A0}">
      <dgm:prSet/>
      <dgm:spPr/>
      <dgm:t>
        <a:bodyPr/>
        <a:lstStyle/>
        <a:p>
          <a:endParaRPr lang="cs-CZ" sz="1400"/>
        </a:p>
      </dgm:t>
    </dgm:pt>
    <dgm:pt modelId="{6B15AE39-0D76-4B0D-AB19-673CD3A5BB5D}">
      <dgm:prSet phldrT="[Text]" custT="1"/>
      <dgm:spPr/>
      <dgm:t>
        <a:bodyPr/>
        <a:lstStyle/>
        <a:p>
          <a:r>
            <a:rPr lang="cs-CZ" sz="1600" dirty="0"/>
            <a:t>LPĚNÍ NA DETAILECH</a:t>
          </a:r>
        </a:p>
        <a:p>
          <a:r>
            <a:rPr lang="cs-CZ" sz="1400" dirty="0"/>
            <a:t>(opomíjení hlavní charakteristiky jevu)</a:t>
          </a:r>
        </a:p>
      </dgm:t>
    </dgm:pt>
    <dgm:pt modelId="{6AD65F8D-1373-45E4-9E97-FE8C889575B6}" type="parTrans" cxnId="{75974799-6A99-4842-8A93-7B207569C381}">
      <dgm:prSet/>
      <dgm:spPr/>
      <dgm:t>
        <a:bodyPr/>
        <a:lstStyle/>
        <a:p>
          <a:endParaRPr lang="cs-CZ" sz="1400"/>
        </a:p>
      </dgm:t>
    </dgm:pt>
    <dgm:pt modelId="{129CB7E5-CCD6-4B61-A26C-C97C80594E8D}" type="sibTrans" cxnId="{75974799-6A99-4842-8A93-7B207569C381}">
      <dgm:prSet/>
      <dgm:spPr/>
      <dgm:t>
        <a:bodyPr/>
        <a:lstStyle/>
        <a:p>
          <a:endParaRPr lang="cs-CZ" sz="1400"/>
        </a:p>
      </dgm:t>
    </dgm:pt>
    <dgm:pt modelId="{D698F574-2FE6-4E8A-A8B8-95BAB5F762C0}">
      <dgm:prSet phldrT="[Text]" custT="1"/>
      <dgm:spPr/>
      <dgm:t>
        <a:bodyPr/>
        <a:lstStyle/>
        <a:p>
          <a:r>
            <a:rPr lang="cs-CZ" sz="1800" dirty="0"/>
            <a:t>IGNORACE SOUVISLOSTÍ </a:t>
          </a:r>
        </a:p>
        <a:p>
          <a:r>
            <a:rPr lang="cs-CZ" sz="1400" dirty="0"/>
            <a:t>(např. prostředí, sociální )</a:t>
          </a:r>
        </a:p>
      </dgm:t>
    </dgm:pt>
    <dgm:pt modelId="{21CC4153-A054-4725-B5E8-65005E1D264A}" type="parTrans" cxnId="{1D98A3B2-5F16-4321-9E27-0391608663DC}">
      <dgm:prSet/>
      <dgm:spPr/>
      <dgm:t>
        <a:bodyPr/>
        <a:lstStyle/>
        <a:p>
          <a:endParaRPr lang="cs-CZ" sz="1400"/>
        </a:p>
      </dgm:t>
    </dgm:pt>
    <dgm:pt modelId="{00D0BFCB-29E7-47B3-8067-E041E32418D2}" type="sibTrans" cxnId="{1D98A3B2-5F16-4321-9E27-0391608663DC}">
      <dgm:prSet/>
      <dgm:spPr/>
      <dgm:t>
        <a:bodyPr/>
        <a:lstStyle/>
        <a:p>
          <a:endParaRPr lang="cs-CZ" sz="1400"/>
        </a:p>
      </dgm:t>
    </dgm:pt>
    <dgm:pt modelId="{54551BBB-4568-42B9-98B7-1E85C77DC7D2}">
      <dgm:prSet phldrT="[Text]" custT="1"/>
      <dgm:spPr/>
      <dgm:t>
        <a:bodyPr/>
        <a:lstStyle/>
        <a:p>
          <a:r>
            <a:rPr lang="cs-CZ" sz="1200" dirty="0"/>
            <a:t>INTERESNANTONOST</a:t>
          </a:r>
        </a:p>
        <a:p>
          <a:r>
            <a:rPr lang="cs-CZ" sz="1400" dirty="0"/>
            <a:t>(výzkumník se zvýšeně zajímá o zvláštnosti a odlišnosti)</a:t>
          </a:r>
        </a:p>
      </dgm:t>
    </dgm:pt>
    <dgm:pt modelId="{77E0A4C3-568D-48A4-8938-F855DBCED30A}" type="parTrans" cxnId="{EC908FD1-1CA8-4254-A736-5D63AECD1FE6}">
      <dgm:prSet/>
      <dgm:spPr/>
      <dgm:t>
        <a:bodyPr/>
        <a:lstStyle/>
        <a:p>
          <a:endParaRPr lang="cs-CZ" sz="1400"/>
        </a:p>
      </dgm:t>
    </dgm:pt>
    <dgm:pt modelId="{F8CE3628-5B63-4DC4-B1D7-48F521DA0CB3}" type="sibTrans" cxnId="{EC908FD1-1CA8-4254-A736-5D63AECD1FE6}">
      <dgm:prSet/>
      <dgm:spPr/>
      <dgm:t>
        <a:bodyPr/>
        <a:lstStyle/>
        <a:p>
          <a:endParaRPr lang="cs-CZ" sz="1400"/>
        </a:p>
      </dgm:t>
    </dgm:pt>
    <dgm:pt modelId="{E1AC5ABB-8B16-40C1-AEB1-261111016F4C}">
      <dgm:prSet phldrT="[Text]" custT="1"/>
      <dgm:spPr/>
      <dgm:t>
        <a:bodyPr/>
        <a:lstStyle/>
        <a:p>
          <a:r>
            <a:rPr lang="cs-CZ" sz="1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OVLIVŇOVÁNÍ</a:t>
          </a:r>
        </a:p>
        <a:p>
          <a:r>
            <a:rPr lang="cs-CZ" sz="1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(výzkumník příliš ovlivňuje prostředí a cílovou skupinu)</a:t>
          </a:r>
        </a:p>
      </dgm:t>
    </dgm:pt>
    <dgm:pt modelId="{047F28AC-0ECE-40E2-B1DD-E0BCC9031F02}" type="parTrans" cxnId="{7594AC09-C29C-46F9-805A-C6200B59E832}">
      <dgm:prSet/>
      <dgm:spPr/>
      <dgm:t>
        <a:bodyPr/>
        <a:lstStyle/>
        <a:p>
          <a:endParaRPr lang="cs-CZ" sz="1400"/>
        </a:p>
      </dgm:t>
    </dgm:pt>
    <dgm:pt modelId="{B566DBB7-602B-49E0-9D73-000881B76934}" type="sibTrans" cxnId="{7594AC09-C29C-46F9-805A-C6200B59E832}">
      <dgm:prSet/>
      <dgm:spPr/>
      <dgm:t>
        <a:bodyPr/>
        <a:lstStyle/>
        <a:p>
          <a:endParaRPr lang="cs-CZ" sz="1400"/>
        </a:p>
      </dgm:t>
    </dgm:pt>
    <dgm:pt modelId="{E476844C-55BF-4B31-BB3E-DCFF85426FFB}" type="pres">
      <dgm:prSet presAssocID="{3D3E9ED3-307B-450C-8DBC-32644F6C032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2778468-1DE4-4E95-B40D-E2349B602235}" type="pres">
      <dgm:prSet presAssocID="{7977F5E2-7E00-40CF-8A5D-A3D0F80CD3A4}" presName="Parent" presStyleLbl="node0" presStyleIdx="0" presStyleCnt="1" custLinFactNeighborX="-421" custLinFactNeighborY="-214">
        <dgm:presLayoutVars>
          <dgm:chMax val="6"/>
          <dgm:chPref val="6"/>
        </dgm:presLayoutVars>
      </dgm:prSet>
      <dgm:spPr/>
    </dgm:pt>
    <dgm:pt modelId="{6E7871F3-5421-461C-9B8E-5A8B7808BFB1}" type="pres">
      <dgm:prSet presAssocID="{D7148E86-58E6-4950-9B48-FC44EA3537D9}" presName="Accent1" presStyleCnt="0"/>
      <dgm:spPr/>
    </dgm:pt>
    <dgm:pt modelId="{3542FA82-3ACD-404A-8E2D-4D46B3F6BCB2}" type="pres">
      <dgm:prSet presAssocID="{D7148E86-58E6-4950-9B48-FC44EA3537D9}" presName="Accent" presStyleLbl="bgShp" presStyleIdx="0" presStyleCnt="6"/>
      <dgm:spPr/>
    </dgm:pt>
    <dgm:pt modelId="{F6E561F0-28DD-4860-8D27-BC4C42C62059}" type="pres">
      <dgm:prSet presAssocID="{D7148E86-58E6-4950-9B48-FC44EA3537D9}" presName="Child1" presStyleLbl="node1" presStyleIdx="0" presStyleCnt="6" custScaleX="109825">
        <dgm:presLayoutVars>
          <dgm:chMax val="0"/>
          <dgm:chPref val="0"/>
          <dgm:bulletEnabled val="1"/>
        </dgm:presLayoutVars>
      </dgm:prSet>
      <dgm:spPr/>
    </dgm:pt>
    <dgm:pt modelId="{34794EA6-F165-4509-827E-80793A80F3DA}" type="pres">
      <dgm:prSet presAssocID="{3216BAB3-A01F-4FA9-8F52-0934C6666AFA}" presName="Accent2" presStyleCnt="0"/>
      <dgm:spPr/>
    </dgm:pt>
    <dgm:pt modelId="{2B88274A-4BEE-416D-A974-5273F590E088}" type="pres">
      <dgm:prSet presAssocID="{3216BAB3-A01F-4FA9-8F52-0934C6666AFA}" presName="Accent" presStyleLbl="bgShp" presStyleIdx="1" presStyleCnt="6"/>
      <dgm:spPr/>
    </dgm:pt>
    <dgm:pt modelId="{829C2D0B-FA03-4468-9982-22724605E2F5}" type="pres">
      <dgm:prSet presAssocID="{3216BAB3-A01F-4FA9-8F52-0934C6666AFA}" presName="Child2" presStyleLbl="node1" presStyleIdx="1" presStyleCnt="6" custScaleX="109860">
        <dgm:presLayoutVars>
          <dgm:chMax val="0"/>
          <dgm:chPref val="0"/>
          <dgm:bulletEnabled val="1"/>
        </dgm:presLayoutVars>
      </dgm:prSet>
      <dgm:spPr/>
    </dgm:pt>
    <dgm:pt modelId="{ED9F9719-E47A-45B8-BF65-21C7D8B33D80}" type="pres">
      <dgm:prSet presAssocID="{6B15AE39-0D76-4B0D-AB19-673CD3A5BB5D}" presName="Accent3" presStyleCnt="0"/>
      <dgm:spPr/>
    </dgm:pt>
    <dgm:pt modelId="{5CC37BAB-1357-4769-9156-C7BEE79B658A}" type="pres">
      <dgm:prSet presAssocID="{6B15AE39-0D76-4B0D-AB19-673CD3A5BB5D}" presName="Accent" presStyleLbl="bgShp" presStyleIdx="2" presStyleCnt="6"/>
      <dgm:spPr/>
    </dgm:pt>
    <dgm:pt modelId="{7B8DC880-BB9F-49D2-8D5E-F66C1D9A386E}" type="pres">
      <dgm:prSet presAssocID="{6B15AE39-0D76-4B0D-AB19-673CD3A5BB5D}" presName="Child3" presStyleLbl="node1" presStyleIdx="2" presStyleCnt="6" custScaleX="107949">
        <dgm:presLayoutVars>
          <dgm:chMax val="0"/>
          <dgm:chPref val="0"/>
          <dgm:bulletEnabled val="1"/>
        </dgm:presLayoutVars>
      </dgm:prSet>
      <dgm:spPr/>
    </dgm:pt>
    <dgm:pt modelId="{0F798C2D-CE62-4D39-9750-28327D15C015}" type="pres">
      <dgm:prSet presAssocID="{D698F574-2FE6-4E8A-A8B8-95BAB5F762C0}" presName="Accent4" presStyleCnt="0"/>
      <dgm:spPr/>
    </dgm:pt>
    <dgm:pt modelId="{D8D1550F-84DB-422A-AC79-211DAFDBAD3A}" type="pres">
      <dgm:prSet presAssocID="{D698F574-2FE6-4E8A-A8B8-95BAB5F762C0}" presName="Accent" presStyleLbl="bgShp" presStyleIdx="3" presStyleCnt="6"/>
      <dgm:spPr/>
    </dgm:pt>
    <dgm:pt modelId="{6130BF9A-76FD-4984-8ADB-EF4BF8C15AC9}" type="pres">
      <dgm:prSet presAssocID="{D698F574-2FE6-4E8A-A8B8-95BAB5F762C0}" presName="Child4" presStyleLbl="node1" presStyleIdx="3" presStyleCnt="6" custScaleX="115939">
        <dgm:presLayoutVars>
          <dgm:chMax val="0"/>
          <dgm:chPref val="0"/>
          <dgm:bulletEnabled val="1"/>
        </dgm:presLayoutVars>
      </dgm:prSet>
      <dgm:spPr/>
    </dgm:pt>
    <dgm:pt modelId="{871055DE-668C-4883-9A94-FF373F1DCFBE}" type="pres">
      <dgm:prSet presAssocID="{54551BBB-4568-42B9-98B7-1E85C77DC7D2}" presName="Accent5" presStyleCnt="0"/>
      <dgm:spPr/>
    </dgm:pt>
    <dgm:pt modelId="{7B991CF4-FD8A-490E-8372-A69C92695B54}" type="pres">
      <dgm:prSet presAssocID="{54551BBB-4568-42B9-98B7-1E85C77DC7D2}" presName="Accent" presStyleLbl="bgShp" presStyleIdx="4" presStyleCnt="6"/>
      <dgm:spPr/>
    </dgm:pt>
    <dgm:pt modelId="{B9285576-318B-41C5-8F55-3A3860C63CF7}" type="pres">
      <dgm:prSet presAssocID="{54551BBB-4568-42B9-98B7-1E85C77DC7D2}" presName="Child5" presStyleLbl="node1" presStyleIdx="4" presStyleCnt="6" custScaleX="105867">
        <dgm:presLayoutVars>
          <dgm:chMax val="0"/>
          <dgm:chPref val="0"/>
          <dgm:bulletEnabled val="1"/>
        </dgm:presLayoutVars>
      </dgm:prSet>
      <dgm:spPr/>
    </dgm:pt>
    <dgm:pt modelId="{358EC24D-6E1E-47FC-8267-DF68100D0C4E}" type="pres">
      <dgm:prSet presAssocID="{E1AC5ABB-8B16-40C1-AEB1-261111016F4C}" presName="Accent6" presStyleCnt="0"/>
      <dgm:spPr/>
    </dgm:pt>
    <dgm:pt modelId="{6D34F384-0963-47C6-9402-31586A8D85B2}" type="pres">
      <dgm:prSet presAssocID="{E1AC5ABB-8B16-40C1-AEB1-261111016F4C}" presName="Accent" presStyleLbl="bgShp" presStyleIdx="5" presStyleCnt="6"/>
      <dgm:spPr/>
    </dgm:pt>
    <dgm:pt modelId="{C2172B99-B288-4A01-A8C3-9376168A4CA4}" type="pres">
      <dgm:prSet presAssocID="{E1AC5ABB-8B16-40C1-AEB1-261111016F4C}" presName="Child6" presStyleLbl="node1" presStyleIdx="5" presStyleCnt="6" custScaleX="108800">
        <dgm:presLayoutVars>
          <dgm:chMax val="0"/>
          <dgm:chPref val="0"/>
          <dgm:bulletEnabled val="1"/>
        </dgm:presLayoutVars>
      </dgm:prSet>
      <dgm:spPr/>
    </dgm:pt>
  </dgm:ptLst>
  <dgm:cxnLst>
    <dgm:cxn modelId="{7594AC09-C29C-46F9-805A-C6200B59E832}" srcId="{7977F5E2-7E00-40CF-8A5D-A3D0F80CD3A4}" destId="{E1AC5ABB-8B16-40C1-AEB1-261111016F4C}" srcOrd="5" destOrd="0" parTransId="{047F28AC-0ECE-40E2-B1DD-E0BCC9031F02}" sibTransId="{B566DBB7-602B-49E0-9D73-000881B76934}"/>
    <dgm:cxn modelId="{506D3832-E9CB-4781-8D9F-75CC3ACBF808}" srcId="{7977F5E2-7E00-40CF-8A5D-A3D0F80CD3A4}" destId="{D7148E86-58E6-4950-9B48-FC44EA3537D9}" srcOrd="0" destOrd="0" parTransId="{843D233B-8493-4D65-BDB3-C36EA476AB0C}" sibTransId="{4A92873D-74CB-44AD-999E-6EA239153D64}"/>
    <dgm:cxn modelId="{0A5A8842-9061-4786-9298-C7470EC6CF67}" srcId="{3D3E9ED3-307B-450C-8DBC-32644F6C0325}" destId="{7977F5E2-7E00-40CF-8A5D-A3D0F80CD3A4}" srcOrd="0" destOrd="0" parTransId="{B0631ED6-607B-4ED5-8F30-B32386591327}" sibTransId="{B641EF86-C25D-4756-81B2-260049B7F960}"/>
    <dgm:cxn modelId="{440E3965-D1D3-4EDF-901B-8F8B23289584}" type="presOf" srcId="{6B15AE39-0D76-4B0D-AB19-673CD3A5BB5D}" destId="{7B8DC880-BB9F-49D2-8D5E-F66C1D9A386E}" srcOrd="0" destOrd="0" presId="urn:microsoft.com/office/officeart/2011/layout/HexagonRadial"/>
    <dgm:cxn modelId="{F3DBCE46-0F10-494A-93D5-F6BBEDA77EEB}" type="presOf" srcId="{D698F574-2FE6-4E8A-A8B8-95BAB5F762C0}" destId="{6130BF9A-76FD-4984-8ADB-EF4BF8C15AC9}" srcOrd="0" destOrd="0" presId="urn:microsoft.com/office/officeart/2011/layout/HexagonRadial"/>
    <dgm:cxn modelId="{F35EE646-AC5F-4970-9302-A5DB475B614F}" type="presOf" srcId="{54551BBB-4568-42B9-98B7-1E85C77DC7D2}" destId="{B9285576-318B-41C5-8F55-3A3860C63CF7}" srcOrd="0" destOrd="0" presId="urn:microsoft.com/office/officeart/2011/layout/HexagonRadial"/>
    <dgm:cxn modelId="{69BAAB50-0C00-4CD2-AD8A-E103FCAE6443}" type="presOf" srcId="{3D3E9ED3-307B-450C-8DBC-32644F6C0325}" destId="{E476844C-55BF-4B31-BB3E-DCFF85426FFB}" srcOrd="0" destOrd="0" presId="urn:microsoft.com/office/officeart/2011/layout/HexagonRadial"/>
    <dgm:cxn modelId="{9EA41888-8706-4979-89A7-00B44FF84B4A}" type="presOf" srcId="{7977F5E2-7E00-40CF-8A5D-A3D0F80CD3A4}" destId="{92778468-1DE4-4E95-B40D-E2349B602235}" srcOrd="0" destOrd="0" presId="urn:microsoft.com/office/officeart/2011/layout/HexagonRadial"/>
    <dgm:cxn modelId="{75974799-6A99-4842-8A93-7B207569C381}" srcId="{7977F5E2-7E00-40CF-8A5D-A3D0F80CD3A4}" destId="{6B15AE39-0D76-4B0D-AB19-673CD3A5BB5D}" srcOrd="2" destOrd="0" parTransId="{6AD65F8D-1373-45E4-9E97-FE8C889575B6}" sibTransId="{129CB7E5-CCD6-4B61-A26C-C97C80594E8D}"/>
    <dgm:cxn modelId="{9250ED9D-AC9D-4955-B5B8-7F54D1A309D0}" type="presOf" srcId="{E1AC5ABB-8B16-40C1-AEB1-261111016F4C}" destId="{C2172B99-B288-4A01-A8C3-9376168A4CA4}" srcOrd="0" destOrd="0" presId="urn:microsoft.com/office/officeart/2011/layout/HexagonRadial"/>
    <dgm:cxn modelId="{1D98A3B2-5F16-4321-9E27-0391608663DC}" srcId="{7977F5E2-7E00-40CF-8A5D-A3D0F80CD3A4}" destId="{D698F574-2FE6-4E8A-A8B8-95BAB5F762C0}" srcOrd="3" destOrd="0" parTransId="{21CC4153-A054-4725-B5E8-65005E1D264A}" sibTransId="{00D0BFCB-29E7-47B3-8067-E041E32418D2}"/>
    <dgm:cxn modelId="{8AF940C2-CB7D-4FC6-9C79-B18D84FA3FB2}" type="presOf" srcId="{D7148E86-58E6-4950-9B48-FC44EA3537D9}" destId="{F6E561F0-28DD-4860-8D27-BC4C42C62059}" srcOrd="0" destOrd="0" presId="urn:microsoft.com/office/officeart/2011/layout/HexagonRadial"/>
    <dgm:cxn modelId="{EC908FD1-1CA8-4254-A736-5D63AECD1FE6}" srcId="{7977F5E2-7E00-40CF-8A5D-A3D0F80CD3A4}" destId="{54551BBB-4568-42B9-98B7-1E85C77DC7D2}" srcOrd="4" destOrd="0" parTransId="{77E0A4C3-568D-48A4-8938-F855DBCED30A}" sibTransId="{F8CE3628-5B63-4DC4-B1D7-48F521DA0CB3}"/>
    <dgm:cxn modelId="{2672B8E8-D471-497B-83CE-9CF43F7893A0}" srcId="{7977F5E2-7E00-40CF-8A5D-A3D0F80CD3A4}" destId="{3216BAB3-A01F-4FA9-8F52-0934C6666AFA}" srcOrd="1" destOrd="0" parTransId="{E5825F37-14A2-433A-A808-AF5B589FCB3F}" sibTransId="{DB45DB21-B74F-4526-86BC-07664EF6D76C}"/>
    <dgm:cxn modelId="{527C94F4-E184-458C-81CE-DF6AC3A1E0F8}" type="presOf" srcId="{3216BAB3-A01F-4FA9-8F52-0934C6666AFA}" destId="{829C2D0B-FA03-4468-9982-22724605E2F5}" srcOrd="0" destOrd="0" presId="urn:microsoft.com/office/officeart/2011/layout/HexagonRadial"/>
    <dgm:cxn modelId="{D8C11DF6-DA7C-426F-9D54-AA6C06E07151}" type="presParOf" srcId="{E476844C-55BF-4B31-BB3E-DCFF85426FFB}" destId="{92778468-1DE4-4E95-B40D-E2349B602235}" srcOrd="0" destOrd="0" presId="urn:microsoft.com/office/officeart/2011/layout/HexagonRadial"/>
    <dgm:cxn modelId="{824D12B3-4BA5-4557-A6E8-F4C26694FA33}" type="presParOf" srcId="{E476844C-55BF-4B31-BB3E-DCFF85426FFB}" destId="{6E7871F3-5421-461C-9B8E-5A8B7808BFB1}" srcOrd="1" destOrd="0" presId="urn:microsoft.com/office/officeart/2011/layout/HexagonRadial"/>
    <dgm:cxn modelId="{6E5FABA1-8753-4CDD-AA7D-235F032CF495}" type="presParOf" srcId="{6E7871F3-5421-461C-9B8E-5A8B7808BFB1}" destId="{3542FA82-3ACD-404A-8E2D-4D46B3F6BCB2}" srcOrd="0" destOrd="0" presId="urn:microsoft.com/office/officeart/2011/layout/HexagonRadial"/>
    <dgm:cxn modelId="{6FCAF652-FC1C-4258-85A8-3F68A5E83EFA}" type="presParOf" srcId="{E476844C-55BF-4B31-BB3E-DCFF85426FFB}" destId="{F6E561F0-28DD-4860-8D27-BC4C42C62059}" srcOrd="2" destOrd="0" presId="urn:microsoft.com/office/officeart/2011/layout/HexagonRadial"/>
    <dgm:cxn modelId="{98FD27A6-0FD6-4581-920D-3C923479EE83}" type="presParOf" srcId="{E476844C-55BF-4B31-BB3E-DCFF85426FFB}" destId="{34794EA6-F165-4509-827E-80793A80F3DA}" srcOrd="3" destOrd="0" presId="urn:microsoft.com/office/officeart/2011/layout/HexagonRadial"/>
    <dgm:cxn modelId="{42D1247A-254D-4838-B19D-BE17D52EFBB1}" type="presParOf" srcId="{34794EA6-F165-4509-827E-80793A80F3DA}" destId="{2B88274A-4BEE-416D-A974-5273F590E088}" srcOrd="0" destOrd="0" presId="urn:microsoft.com/office/officeart/2011/layout/HexagonRadial"/>
    <dgm:cxn modelId="{A007C4FD-4A48-4094-96C0-5C892AB486C9}" type="presParOf" srcId="{E476844C-55BF-4B31-BB3E-DCFF85426FFB}" destId="{829C2D0B-FA03-4468-9982-22724605E2F5}" srcOrd="4" destOrd="0" presId="urn:microsoft.com/office/officeart/2011/layout/HexagonRadial"/>
    <dgm:cxn modelId="{566BDACA-8ABF-4DFB-A888-108DF190B7C6}" type="presParOf" srcId="{E476844C-55BF-4B31-BB3E-DCFF85426FFB}" destId="{ED9F9719-E47A-45B8-BF65-21C7D8B33D80}" srcOrd="5" destOrd="0" presId="urn:microsoft.com/office/officeart/2011/layout/HexagonRadial"/>
    <dgm:cxn modelId="{3586DC0F-DCE1-4000-AE8F-4E76EAB8B708}" type="presParOf" srcId="{ED9F9719-E47A-45B8-BF65-21C7D8B33D80}" destId="{5CC37BAB-1357-4769-9156-C7BEE79B658A}" srcOrd="0" destOrd="0" presId="urn:microsoft.com/office/officeart/2011/layout/HexagonRadial"/>
    <dgm:cxn modelId="{9F6A839D-666D-4289-ABBC-B018B1B4F243}" type="presParOf" srcId="{E476844C-55BF-4B31-BB3E-DCFF85426FFB}" destId="{7B8DC880-BB9F-49D2-8D5E-F66C1D9A386E}" srcOrd="6" destOrd="0" presId="urn:microsoft.com/office/officeart/2011/layout/HexagonRadial"/>
    <dgm:cxn modelId="{67C9F2B7-F76B-453B-856C-5A237B214303}" type="presParOf" srcId="{E476844C-55BF-4B31-BB3E-DCFF85426FFB}" destId="{0F798C2D-CE62-4D39-9750-28327D15C015}" srcOrd="7" destOrd="0" presId="urn:microsoft.com/office/officeart/2011/layout/HexagonRadial"/>
    <dgm:cxn modelId="{970F8391-D850-4E02-ABB2-7D40F42A66E2}" type="presParOf" srcId="{0F798C2D-CE62-4D39-9750-28327D15C015}" destId="{D8D1550F-84DB-422A-AC79-211DAFDBAD3A}" srcOrd="0" destOrd="0" presId="urn:microsoft.com/office/officeart/2011/layout/HexagonRadial"/>
    <dgm:cxn modelId="{4C130CAD-7A69-475C-9801-3EC4D1FF2127}" type="presParOf" srcId="{E476844C-55BF-4B31-BB3E-DCFF85426FFB}" destId="{6130BF9A-76FD-4984-8ADB-EF4BF8C15AC9}" srcOrd="8" destOrd="0" presId="urn:microsoft.com/office/officeart/2011/layout/HexagonRadial"/>
    <dgm:cxn modelId="{46169A25-53FF-4DAA-86B6-D787CD8C09EF}" type="presParOf" srcId="{E476844C-55BF-4B31-BB3E-DCFF85426FFB}" destId="{871055DE-668C-4883-9A94-FF373F1DCFBE}" srcOrd="9" destOrd="0" presId="urn:microsoft.com/office/officeart/2011/layout/HexagonRadial"/>
    <dgm:cxn modelId="{242E69A2-4B0E-4D8B-8702-B26C2E5455DA}" type="presParOf" srcId="{871055DE-668C-4883-9A94-FF373F1DCFBE}" destId="{7B991CF4-FD8A-490E-8372-A69C92695B54}" srcOrd="0" destOrd="0" presId="urn:microsoft.com/office/officeart/2011/layout/HexagonRadial"/>
    <dgm:cxn modelId="{A4CD09CB-0DAF-47C6-85E2-C5491E60E43E}" type="presParOf" srcId="{E476844C-55BF-4B31-BB3E-DCFF85426FFB}" destId="{B9285576-318B-41C5-8F55-3A3860C63CF7}" srcOrd="10" destOrd="0" presId="urn:microsoft.com/office/officeart/2011/layout/HexagonRadial"/>
    <dgm:cxn modelId="{C2DC65D8-E239-4146-BC77-6E2CF367CD74}" type="presParOf" srcId="{E476844C-55BF-4B31-BB3E-DCFF85426FFB}" destId="{358EC24D-6E1E-47FC-8267-DF68100D0C4E}" srcOrd="11" destOrd="0" presId="urn:microsoft.com/office/officeart/2011/layout/HexagonRadial"/>
    <dgm:cxn modelId="{BCABF1C9-5802-4A23-A17D-02AA08361006}" type="presParOf" srcId="{358EC24D-6E1E-47FC-8267-DF68100D0C4E}" destId="{6D34F384-0963-47C6-9402-31586A8D85B2}" srcOrd="0" destOrd="0" presId="urn:microsoft.com/office/officeart/2011/layout/HexagonRadial"/>
    <dgm:cxn modelId="{F204A194-EB6A-453D-9A39-73AFF7D3DC79}" type="presParOf" srcId="{E476844C-55BF-4B31-BB3E-DCFF85426FFB}" destId="{C2172B99-B288-4A01-A8C3-9376168A4CA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950F0A-98D8-4741-815C-D833011C6E53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6248CEBA-A702-458A-AA3C-D5D103E7F8D0}">
      <dgm:prSet phldrT="[Text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rtl="0"/>
          <a:r>
            <a:rPr lang="cs-CZ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VALIDITA</a:t>
          </a:r>
        </a:p>
      </dgm:t>
    </dgm:pt>
    <dgm:pt modelId="{BF3F92A3-1742-4B82-A7A3-90DC16E20B02}" type="parTrans" cxnId="{F94CDFE7-598E-4B84-B9BF-1A35723A93EE}">
      <dgm:prSet/>
      <dgm:spPr/>
      <dgm:t>
        <a:bodyPr/>
        <a:lstStyle/>
        <a:p>
          <a:endParaRPr lang="cs-CZ"/>
        </a:p>
      </dgm:t>
    </dgm:pt>
    <dgm:pt modelId="{C8613268-73A3-4143-BA47-215EFA544706}" type="sibTrans" cxnId="{F94CDFE7-598E-4B84-B9BF-1A35723A93EE}">
      <dgm:prSet/>
      <dgm:spPr/>
      <dgm:t>
        <a:bodyPr/>
        <a:lstStyle/>
        <a:p>
          <a:endParaRPr lang="cs-CZ"/>
        </a:p>
      </dgm:t>
    </dgm:pt>
    <dgm:pt modelId="{567CE1B1-1FF4-4881-B2B1-12296A6A3522}">
      <dgm:prSet phldrT="[Text]"/>
      <dgm:spPr/>
      <dgm:t>
        <a:bodyPr/>
        <a:lstStyle/>
        <a:p>
          <a:pPr rtl="0"/>
          <a:endParaRPr lang="cs-CZ" sz="2000" kern="1200" dirty="0"/>
        </a:p>
      </dgm:t>
    </dgm:pt>
    <dgm:pt modelId="{2D3E9F28-64F4-4ACD-82EA-F78DC9D65953}" type="parTrans" cxnId="{3407ACC3-9B2D-49FA-8786-6A5A48F8B676}">
      <dgm:prSet/>
      <dgm:spPr/>
      <dgm:t>
        <a:bodyPr/>
        <a:lstStyle/>
        <a:p>
          <a:endParaRPr lang="cs-CZ"/>
        </a:p>
      </dgm:t>
    </dgm:pt>
    <dgm:pt modelId="{AE7CAE1A-6293-4981-A569-45C627D71222}" type="sibTrans" cxnId="{3407ACC3-9B2D-49FA-8786-6A5A48F8B676}">
      <dgm:prSet/>
      <dgm:spPr/>
      <dgm:t>
        <a:bodyPr/>
        <a:lstStyle/>
        <a:p>
          <a:endParaRPr lang="cs-CZ"/>
        </a:p>
      </dgm:t>
    </dgm:pt>
    <dgm:pt modelId="{FF8F8A9E-8E46-4B31-A06B-58B3D00FF66D}">
      <dgm:prSet phldrT="[Text]"/>
      <dgm:spPr/>
      <dgm:t>
        <a:bodyPr/>
        <a:lstStyle/>
        <a:p>
          <a:endParaRPr lang="cs-CZ" sz="2100" kern="1200" dirty="0"/>
        </a:p>
      </dgm:t>
    </dgm:pt>
    <dgm:pt modelId="{17EE982B-1D4C-4654-A49F-874F9DC361C9}" type="parTrans" cxnId="{3E324B48-6C0E-497B-86EB-6080233F847E}">
      <dgm:prSet/>
      <dgm:spPr/>
      <dgm:t>
        <a:bodyPr/>
        <a:lstStyle/>
        <a:p>
          <a:endParaRPr lang="cs-CZ"/>
        </a:p>
      </dgm:t>
    </dgm:pt>
    <dgm:pt modelId="{F5473F2A-B236-4B2F-8515-E722B1A0A8AE}" type="sibTrans" cxnId="{3E324B48-6C0E-497B-86EB-6080233F847E}">
      <dgm:prSet/>
      <dgm:spPr/>
      <dgm:t>
        <a:bodyPr/>
        <a:lstStyle/>
        <a:p>
          <a:endParaRPr lang="cs-CZ"/>
        </a:p>
      </dgm:t>
    </dgm:pt>
    <dgm:pt modelId="{5DCA7704-0661-4537-8982-8EAAE353B815}">
      <dgm:prSet phldrT="[Text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rtl="0"/>
          <a:r>
            <a:rPr lang="cs-CZ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RELIABILITA</a:t>
          </a:r>
        </a:p>
      </dgm:t>
    </dgm:pt>
    <dgm:pt modelId="{A37DD244-47BC-4555-B1A7-6A619710FB4A}" type="sibTrans" cxnId="{A94A48B3-CF4A-493B-A7DA-3615871F3A82}">
      <dgm:prSet/>
      <dgm:spPr/>
      <dgm:t>
        <a:bodyPr/>
        <a:lstStyle/>
        <a:p>
          <a:endParaRPr lang="cs-CZ"/>
        </a:p>
      </dgm:t>
    </dgm:pt>
    <dgm:pt modelId="{29A8BD8F-EDBE-4960-8B6B-65848A70E810}" type="parTrans" cxnId="{A94A48B3-CF4A-493B-A7DA-3615871F3A82}">
      <dgm:prSet/>
      <dgm:spPr/>
      <dgm:t>
        <a:bodyPr/>
        <a:lstStyle/>
        <a:p>
          <a:endParaRPr lang="cs-CZ"/>
        </a:p>
      </dgm:t>
    </dgm:pt>
    <dgm:pt modelId="{E0BF4A7A-BE2F-4323-BE8A-BABE0CC4B677}">
      <dgm:prSet custT="1"/>
      <dgm:spPr/>
      <dgm:t>
        <a:bodyPr/>
        <a:lstStyle/>
        <a:p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Věrohodnost, pravdivost, přesnost výsledků</a:t>
          </a:r>
        </a:p>
      </dgm:t>
    </dgm:pt>
    <dgm:pt modelId="{EA4B1291-AB1B-4B95-9EAC-C4072CD98DEF}" type="parTrans" cxnId="{1728DDA3-1065-4FBB-BCE7-42BA53ACF65F}">
      <dgm:prSet/>
      <dgm:spPr/>
      <dgm:t>
        <a:bodyPr/>
        <a:lstStyle/>
        <a:p>
          <a:endParaRPr lang="cs-CZ"/>
        </a:p>
      </dgm:t>
    </dgm:pt>
    <dgm:pt modelId="{E7D41CEC-702F-4DB9-B750-283227F2C7A0}" type="sibTrans" cxnId="{1728DDA3-1065-4FBB-BCE7-42BA53ACF65F}">
      <dgm:prSet/>
      <dgm:spPr/>
      <dgm:t>
        <a:bodyPr/>
        <a:lstStyle/>
        <a:p>
          <a:endParaRPr lang="cs-CZ"/>
        </a:p>
      </dgm:t>
    </dgm:pt>
    <dgm:pt modelId="{B7C10BB6-37EF-419B-A0BC-278530383976}">
      <dgm:prSet custT="1"/>
      <dgm:spPr/>
      <dgm:t>
        <a:bodyPr/>
        <a:lstStyle/>
        <a:p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Interní validita – přesnost výsledků pro výzkumný soubor</a:t>
          </a:r>
        </a:p>
      </dgm:t>
    </dgm:pt>
    <dgm:pt modelId="{B5D906A5-E226-4B8C-A23D-D4247B5214F6}" type="parTrans" cxnId="{BBD43C3C-71D1-4C68-8DA0-E1B792FEB102}">
      <dgm:prSet/>
      <dgm:spPr/>
      <dgm:t>
        <a:bodyPr/>
        <a:lstStyle/>
        <a:p>
          <a:endParaRPr lang="cs-CZ"/>
        </a:p>
      </dgm:t>
    </dgm:pt>
    <dgm:pt modelId="{D97DD417-80FC-4108-B9D5-4781D993305A}" type="sibTrans" cxnId="{BBD43C3C-71D1-4C68-8DA0-E1B792FEB102}">
      <dgm:prSet/>
      <dgm:spPr/>
      <dgm:t>
        <a:bodyPr/>
        <a:lstStyle/>
        <a:p>
          <a:endParaRPr lang="cs-CZ"/>
        </a:p>
      </dgm:t>
    </dgm:pt>
    <dgm:pt modelId="{62FFAE1A-0010-49BC-81EB-9AC2E98BB60B}">
      <dgm:prSet custT="1"/>
      <dgm:spPr/>
      <dgm:t>
        <a:bodyPr/>
        <a:lstStyle/>
        <a:p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Externí validita – přesnost výsledků pro celou cílovou populaci = </a:t>
          </a:r>
          <a:r>
            <a:rPr lang="cs-CZ" sz="20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zobecnitelnost</a:t>
          </a:r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 (</a:t>
          </a:r>
          <a:r>
            <a:rPr lang="cs-CZ" sz="20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konstruktova</a:t>
          </a:r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, ekologická, populační)</a:t>
          </a:r>
        </a:p>
      </dgm:t>
    </dgm:pt>
    <dgm:pt modelId="{45575A0E-A273-49C0-9F90-BF201C0A838D}" type="parTrans" cxnId="{5852CB21-8CBD-4A1C-B5D0-CE1BA80FAD2B}">
      <dgm:prSet/>
      <dgm:spPr/>
      <dgm:t>
        <a:bodyPr/>
        <a:lstStyle/>
        <a:p>
          <a:endParaRPr lang="cs-CZ"/>
        </a:p>
      </dgm:t>
    </dgm:pt>
    <dgm:pt modelId="{2313CDDE-8A89-4DC8-961C-79ECCB4E6E04}" type="sibTrans" cxnId="{5852CB21-8CBD-4A1C-B5D0-CE1BA80FAD2B}">
      <dgm:prSet/>
      <dgm:spPr/>
      <dgm:t>
        <a:bodyPr/>
        <a:lstStyle/>
        <a:p>
          <a:endParaRPr lang="cs-CZ"/>
        </a:p>
      </dgm:t>
    </dgm:pt>
    <dgm:pt modelId="{FEB745D3-35C6-4BB5-ADCB-8EA15DB4772A}">
      <dgm:prSet custT="1"/>
      <dgm:spPr/>
      <dgm:t>
        <a:bodyPr/>
        <a:lstStyle/>
        <a:p>
          <a:pPr rtl="0"/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Spolehlivost s níž výzkumný nástroj měří to co měří</a:t>
          </a:r>
        </a:p>
      </dgm:t>
    </dgm:pt>
    <dgm:pt modelId="{C89E06EC-4D14-4BFF-8FAB-9DB8BB39703B}" type="parTrans" cxnId="{87D2CC65-2CAB-4243-81FB-ABD6338D29B3}">
      <dgm:prSet/>
      <dgm:spPr/>
      <dgm:t>
        <a:bodyPr/>
        <a:lstStyle/>
        <a:p>
          <a:endParaRPr lang="cs-CZ"/>
        </a:p>
      </dgm:t>
    </dgm:pt>
    <dgm:pt modelId="{5F265C11-9127-4089-ABFC-66F4C8A022BC}" type="sibTrans" cxnId="{87D2CC65-2CAB-4243-81FB-ABD6338D29B3}">
      <dgm:prSet/>
      <dgm:spPr/>
      <dgm:t>
        <a:bodyPr/>
        <a:lstStyle/>
        <a:p>
          <a:endParaRPr lang="cs-CZ"/>
        </a:p>
      </dgm:t>
    </dgm:pt>
    <dgm:pt modelId="{E8A3C547-B860-4FE4-A1DA-CD7B4ADAE744}">
      <dgm:prSet custT="1"/>
      <dgm:spPr/>
      <dgm:t>
        <a:bodyPr/>
        <a:lstStyle/>
        <a:p>
          <a:pPr rtl="0"/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Vyšší reliabilitu vykazují nástroje kvantitativního výzkumu</a:t>
          </a:r>
        </a:p>
      </dgm:t>
    </dgm:pt>
    <dgm:pt modelId="{8FA3C7D7-84A4-482F-8499-03F2744B2ACF}" type="parTrans" cxnId="{EA7E67F6-4166-42BF-B821-390820C1179C}">
      <dgm:prSet/>
      <dgm:spPr/>
      <dgm:t>
        <a:bodyPr/>
        <a:lstStyle/>
        <a:p>
          <a:endParaRPr lang="cs-CZ"/>
        </a:p>
      </dgm:t>
    </dgm:pt>
    <dgm:pt modelId="{5C1FE92D-ED85-413E-8281-8205AC1B3293}" type="sibTrans" cxnId="{EA7E67F6-4166-42BF-B821-390820C1179C}">
      <dgm:prSet/>
      <dgm:spPr/>
      <dgm:t>
        <a:bodyPr/>
        <a:lstStyle/>
        <a:p>
          <a:endParaRPr lang="cs-CZ"/>
        </a:p>
      </dgm:t>
    </dgm:pt>
    <dgm:pt modelId="{00AFADA7-B7A5-4040-9CBD-63423A33F09E}">
      <dgm:prSet custT="1"/>
      <dgm:spPr/>
      <dgm:t>
        <a:bodyPr/>
        <a:lstStyle/>
        <a:p>
          <a:pPr rtl="0"/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Úroveň je určována indexem reliability</a:t>
          </a:r>
        </a:p>
      </dgm:t>
    </dgm:pt>
    <dgm:pt modelId="{A7B91C5B-FECB-4734-B2B3-FE6701646FC3}" type="parTrans" cxnId="{746FC3AD-7D89-44A4-9C6B-1946FCF5E296}">
      <dgm:prSet/>
      <dgm:spPr/>
      <dgm:t>
        <a:bodyPr/>
        <a:lstStyle/>
        <a:p>
          <a:endParaRPr lang="cs-CZ"/>
        </a:p>
      </dgm:t>
    </dgm:pt>
    <dgm:pt modelId="{EDF2A70B-6CA3-439E-B618-3E68B535F1A9}" type="sibTrans" cxnId="{746FC3AD-7D89-44A4-9C6B-1946FCF5E296}">
      <dgm:prSet/>
      <dgm:spPr/>
      <dgm:t>
        <a:bodyPr/>
        <a:lstStyle/>
        <a:p>
          <a:endParaRPr lang="cs-CZ"/>
        </a:p>
      </dgm:t>
    </dgm:pt>
    <dgm:pt modelId="{EBBFB081-FBB5-4CAE-98BB-702BC3DD2B35}">
      <dgm:prSet custT="1"/>
      <dgm:spPr/>
      <dgm:t>
        <a:bodyPr/>
        <a:lstStyle/>
        <a:p>
          <a:pPr rtl="0"/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Opakovatelnost měření a konzistence dat</a:t>
          </a:r>
        </a:p>
      </dgm:t>
    </dgm:pt>
    <dgm:pt modelId="{C9B4EB2D-BCC6-4406-B8D7-995DACDE9962}" type="parTrans" cxnId="{5CA3B2FE-D1C3-4F43-8F04-E5C1B7CBC52A}">
      <dgm:prSet/>
      <dgm:spPr/>
      <dgm:t>
        <a:bodyPr/>
        <a:lstStyle/>
        <a:p>
          <a:endParaRPr lang="cs-CZ"/>
        </a:p>
      </dgm:t>
    </dgm:pt>
    <dgm:pt modelId="{14CF9102-A471-4E50-9DFF-74DA9E13FB6E}" type="sibTrans" cxnId="{5CA3B2FE-D1C3-4F43-8F04-E5C1B7CBC52A}">
      <dgm:prSet/>
      <dgm:spPr/>
      <dgm:t>
        <a:bodyPr/>
        <a:lstStyle/>
        <a:p>
          <a:endParaRPr lang="cs-CZ"/>
        </a:p>
      </dgm:t>
    </dgm:pt>
    <dgm:pt modelId="{13B0EA0D-EC65-4310-A616-C9FCCC9E3BDF}" type="pres">
      <dgm:prSet presAssocID="{4D950F0A-98D8-4741-815C-D833011C6E53}" presName="Name0" presStyleCnt="0">
        <dgm:presLayoutVars>
          <dgm:dir/>
          <dgm:animLvl val="lvl"/>
          <dgm:resizeHandles val="exact"/>
        </dgm:presLayoutVars>
      </dgm:prSet>
      <dgm:spPr/>
    </dgm:pt>
    <dgm:pt modelId="{944CA7B2-F688-4B71-A444-FEB806282B3C}" type="pres">
      <dgm:prSet presAssocID="{6248CEBA-A702-458A-AA3C-D5D103E7F8D0}" presName="composite" presStyleCnt="0"/>
      <dgm:spPr/>
    </dgm:pt>
    <dgm:pt modelId="{2B8B864D-82A2-46FB-8FB0-FCF0FA432007}" type="pres">
      <dgm:prSet presAssocID="{6248CEBA-A702-458A-AA3C-D5D103E7F8D0}" presName="parTx" presStyleLbl="alignNode1" presStyleIdx="0" presStyleCnt="2" custLinFactNeighborX="1860" custLinFactNeighborY="-692">
        <dgm:presLayoutVars>
          <dgm:chMax val="0"/>
          <dgm:chPref val="0"/>
          <dgm:bulletEnabled val="1"/>
        </dgm:presLayoutVars>
      </dgm:prSet>
      <dgm:spPr/>
    </dgm:pt>
    <dgm:pt modelId="{138A7D1D-F8CE-4B39-AC97-0029424561EF}" type="pres">
      <dgm:prSet presAssocID="{6248CEBA-A702-458A-AA3C-D5D103E7F8D0}" presName="desTx" presStyleLbl="alignAccFollowNode1" presStyleIdx="0" presStyleCnt="2">
        <dgm:presLayoutVars>
          <dgm:bulletEnabled val="1"/>
        </dgm:presLayoutVars>
      </dgm:prSet>
      <dgm:spPr/>
    </dgm:pt>
    <dgm:pt modelId="{90B6AB75-0E37-4878-A60B-9D88A14E3E31}" type="pres">
      <dgm:prSet presAssocID="{C8613268-73A3-4143-BA47-215EFA544706}" presName="space" presStyleCnt="0"/>
      <dgm:spPr/>
    </dgm:pt>
    <dgm:pt modelId="{1EB8A340-C137-4592-8B3E-DF7CC4749DCA}" type="pres">
      <dgm:prSet presAssocID="{5DCA7704-0661-4537-8982-8EAAE353B815}" presName="composite" presStyleCnt="0"/>
      <dgm:spPr/>
    </dgm:pt>
    <dgm:pt modelId="{0581F656-30F4-4511-8150-FF7B40CF4EC4}" type="pres">
      <dgm:prSet presAssocID="{5DCA7704-0661-4537-8982-8EAAE353B81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0DF89C82-CAF9-46E4-9373-C0DDB4CB9395}" type="pres">
      <dgm:prSet presAssocID="{5DCA7704-0661-4537-8982-8EAAE353B81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E5EF50C-3D85-4737-BC9F-D734E933E50B}" type="presOf" srcId="{567CE1B1-1FF4-4881-B2B1-12296A6A3522}" destId="{138A7D1D-F8CE-4B39-AC97-0029424561EF}" srcOrd="0" destOrd="0" presId="urn:microsoft.com/office/officeart/2005/8/layout/hList1"/>
    <dgm:cxn modelId="{BC2DB61D-FE63-41D1-B115-DB1290375E53}" type="presOf" srcId="{EBBFB081-FBB5-4CAE-98BB-702BC3DD2B35}" destId="{0DF89C82-CAF9-46E4-9373-C0DDB4CB9395}" srcOrd="0" destOrd="3" presId="urn:microsoft.com/office/officeart/2005/8/layout/hList1"/>
    <dgm:cxn modelId="{5852CB21-8CBD-4A1C-B5D0-CE1BA80FAD2B}" srcId="{6248CEBA-A702-458A-AA3C-D5D103E7F8D0}" destId="{62FFAE1A-0010-49BC-81EB-9AC2E98BB60B}" srcOrd="3" destOrd="0" parTransId="{45575A0E-A273-49C0-9F90-BF201C0A838D}" sibTransId="{2313CDDE-8A89-4DC8-961C-79ECCB4E6E04}"/>
    <dgm:cxn modelId="{80C17C2F-6860-4553-87DB-2E6ACA8FC956}" type="presOf" srcId="{5DCA7704-0661-4537-8982-8EAAE353B815}" destId="{0581F656-30F4-4511-8150-FF7B40CF4EC4}" srcOrd="0" destOrd="0" presId="urn:microsoft.com/office/officeart/2005/8/layout/hList1"/>
    <dgm:cxn modelId="{46C59138-71DB-4C27-80AD-33CF7834902D}" type="presOf" srcId="{00AFADA7-B7A5-4040-9CBD-63423A33F09E}" destId="{0DF89C82-CAF9-46E4-9373-C0DDB4CB9395}" srcOrd="0" destOrd="4" presId="urn:microsoft.com/office/officeart/2005/8/layout/hList1"/>
    <dgm:cxn modelId="{BBD43C3C-71D1-4C68-8DA0-E1B792FEB102}" srcId="{6248CEBA-A702-458A-AA3C-D5D103E7F8D0}" destId="{B7C10BB6-37EF-419B-A0BC-278530383976}" srcOrd="2" destOrd="0" parTransId="{B5D906A5-E226-4B8C-A23D-D4247B5214F6}" sibTransId="{D97DD417-80FC-4108-B9D5-4781D993305A}"/>
    <dgm:cxn modelId="{87D2CC65-2CAB-4243-81FB-ABD6338D29B3}" srcId="{5DCA7704-0661-4537-8982-8EAAE353B815}" destId="{FEB745D3-35C6-4BB5-ADCB-8EA15DB4772A}" srcOrd="1" destOrd="0" parTransId="{C89E06EC-4D14-4BFF-8FAB-9DB8BB39703B}" sibTransId="{5F265C11-9127-4089-ABFC-66F4C8A022BC}"/>
    <dgm:cxn modelId="{C46DC046-AAF2-40B5-8CD7-5BD25BD9C950}" type="presOf" srcId="{B7C10BB6-37EF-419B-A0BC-278530383976}" destId="{138A7D1D-F8CE-4B39-AC97-0029424561EF}" srcOrd="0" destOrd="2" presId="urn:microsoft.com/office/officeart/2005/8/layout/hList1"/>
    <dgm:cxn modelId="{3E324B48-6C0E-497B-86EB-6080233F847E}" srcId="{5DCA7704-0661-4537-8982-8EAAE353B815}" destId="{FF8F8A9E-8E46-4B31-A06B-58B3D00FF66D}" srcOrd="0" destOrd="0" parTransId="{17EE982B-1D4C-4654-A49F-874F9DC361C9}" sibTransId="{F5473F2A-B236-4B2F-8515-E722B1A0A8AE}"/>
    <dgm:cxn modelId="{C9119255-CAAD-4E8B-8778-06BE9A1D1BEE}" type="presOf" srcId="{E8A3C547-B860-4FE4-A1DA-CD7B4ADAE744}" destId="{0DF89C82-CAF9-46E4-9373-C0DDB4CB9395}" srcOrd="0" destOrd="2" presId="urn:microsoft.com/office/officeart/2005/8/layout/hList1"/>
    <dgm:cxn modelId="{81C22C59-9022-4B1A-915A-7AE00131F1A7}" type="presOf" srcId="{E0BF4A7A-BE2F-4323-BE8A-BABE0CC4B677}" destId="{138A7D1D-F8CE-4B39-AC97-0029424561EF}" srcOrd="0" destOrd="1" presId="urn:microsoft.com/office/officeart/2005/8/layout/hList1"/>
    <dgm:cxn modelId="{ED362DA0-B045-4237-BB2A-63A9842664F8}" type="presOf" srcId="{62FFAE1A-0010-49BC-81EB-9AC2E98BB60B}" destId="{138A7D1D-F8CE-4B39-AC97-0029424561EF}" srcOrd="0" destOrd="3" presId="urn:microsoft.com/office/officeart/2005/8/layout/hList1"/>
    <dgm:cxn modelId="{1728DDA3-1065-4FBB-BCE7-42BA53ACF65F}" srcId="{6248CEBA-A702-458A-AA3C-D5D103E7F8D0}" destId="{E0BF4A7A-BE2F-4323-BE8A-BABE0CC4B677}" srcOrd="1" destOrd="0" parTransId="{EA4B1291-AB1B-4B95-9EAC-C4072CD98DEF}" sibTransId="{E7D41CEC-702F-4DB9-B750-283227F2C7A0}"/>
    <dgm:cxn modelId="{746FC3AD-7D89-44A4-9C6B-1946FCF5E296}" srcId="{5DCA7704-0661-4537-8982-8EAAE353B815}" destId="{00AFADA7-B7A5-4040-9CBD-63423A33F09E}" srcOrd="4" destOrd="0" parTransId="{A7B91C5B-FECB-4734-B2B3-FE6701646FC3}" sibTransId="{EDF2A70B-6CA3-439E-B618-3E68B535F1A9}"/>
    <dgm:cxn modelId="{A94A48B3-CF4A-493B-A7DA-3615871F3A82}" srcId="{4D950F0A-98D8-4741-815C-D833011C6E53}" destId="{5DCA7704-0661-4537-8982-8EAAE353B815}" srcOrd="1" destOrd="0" parTransId="{29A8BD8F-EDBE-4960-8B6B-65848A70E810}" sibTransId="{A37DD244-47BC-4555-B1A7-6A619710FB4A}"/>
    <dgm:cxn modelId="{3407ACC3-9B2D-49FA-8786-6A5A48F8B676}" srcId="{6248CEBA-A702-458A-AA3C-D5D103E7F8D0}" destId="{567CE1B1-1FF4-4881-B2B1-12296A6A3522}" srcOrd="0" destOrd="0" parTransId="{2D3E9F28-64F4-4ACD-82EA-F78DC9D65953}" sibTransId="{AE7CAE1A-6293-4981-A569-45C627D71222}"/>
    <dgm:cxn modelId="{2AD4DCC4-14DA-42F5-99B9-C10771D95EDA}" type="presOf" srcId="{FEB745D3-35C6-4BB5-ADCB-8EA15DB4772A}" destId="{0DF89C82-CAF9-46E4-9373-C0DDB4CB9395}" srcOrd="0" destOrd="1" presId="urn:microsoft.com/office/officeart/2005/8/layout/hList1"/>
    <dgm:cxn modelId="{E1583DCB-5AB4-478E-BC04-63724E27124C}" type="presOf" srcId="{6248CEBA-A702-458A-AA3C-D5D103E7F8D0}" destId="{2B8B864D-82A2-46FB-8FB0-FCF0FA432007}" srcOrd="0" destOrd="0" presId="urn:microsoft.com/office/officeart/2005/8/layout/hList1"/>
    <dgm:cxn modelId="{2843A8D8-6CF6-491A-AF09-B5F4D0D397C3}" type="presOf" srcId="{4D950F0A-98D8-4741-815C-D833011C6E53}" destId="{13B0EA0D-EC65-4310-A616-C9FCCC9E3BDF}" srcOrd="0" destOrd="0" presId="urn:microsoft.com/office/officeart/2005/8/layout/hList1"/>
    <dgm:cxn modelId="{80441BE2-CB78-4371-AC98-F8FEB219A6E6}" type="presOf" srcId="{FF8F8A9E-8E46-4B31-A06B-58B3D00FF66D}" destId="{0DF89C82-CAF9-46E4-9373-C0DDB4CB9395}" srcOrd="0" destOrd="0" presId="urn:microsoft.com/office/officeart/2005/8/layout/hList1"/>
    <dgm:cxn modelId="{F94CDFE7-598E-4B84-B9BF-1A35723A93EE}" srcId="{4D950F0A-98D8-4741-815C-D833011C6E53}" destId="{6248CEBA-A702-458A-AA3C-D5D103E7F8D0}" srcOrd="0" destOrd="0" parTransId="{BF3F92A3-1742-4B82-A7A3-90DC16E20B02}" sibTransId="{C8613268-73A3-4143-BA47-215EFA544706}"/>
    <dgm:cxn modelId="{EA7E67F6-4166-42BF-B821-390820C1179C}" srcId="{5DCA7704-0661-4537-8982-8EAAE353B815}" destId="{E8A3C547-B860-4FE4-A1DA-CD7B4ADAE744}" srcOrd="2" destOrd="0" parTransId="{8FA3C7D7-84A4-482F-8499-03F2744B2ACF}" sibTransId="{5C1FE92D-ED85-413E-8281-8205AC1B3293}"/>
    <dgm:cxn modelId="{5CA3B2FE-D1C3-4F43-8F04-E5C1B7CBC52A}" srcId="{5DCA7704-0661-4537-8982-8EAAE353B815}" destId="{EBBFB081-FBB5-4CAE-98BB-702BC3DD2B35}" srcOrd="3" destOrd="0" parTransId="{C9B4EB2D-BCC6-4406-B8D7-995DACDE9962}" sibTransId="{14CF9102-A471-4E50-9DFF-74DA9E13FB6E}"/>
    <dgm:cxn modelId="{32C013B7-59FC-4E21-BACB-4998D7862810}" type="presParOf" srcId="{13B0EA0D-EC65-4310-A616-C9FCCC9E3BDF}" destId="{944CA7B2-F688-4B71-A444-FEB806282B3C}" srcOrd="0" destOrd="0" presId="urn:microsoft.com/office/officeart/2005/8/layout/hList1"/>
    <dgm:cxn modelId="{2774A206-899A-40F9-BB26-A7D8458B1C83}" type="presParOf" srcId="{944CA7B2-F688-4B71-A444-FEB806282B3C}" destId="{2B8B864D-82A2-46FB-8FB0-FCF0FA432007}" srcOrd="0" destOrd="0" presId="urn:microsoft.com/office/officeart/2005/8/layout/hList1"/>
    <dgm:cxn modelId="{E7E1BDBD-D4DB-4859-B180-DC9FC2F91955}" type="presParOf" srcId="{944CA7B2-F688-4B71-A444-FEB806282B3C}" destId="{138A7D1D-F8CE-4B39-AC97-0029424561EF}" srcOrd="1" destOrd="0" presId="urn:microsoft.com/office/officeart/2005/8/layout/hList1"/>
    <dgm:cxn modelId="{24F0D6E9-BD42-4D35-B00C-28EC0D3C579F}" type="presParOf" srcId="{13B0EA0D-EC65-4310-A616-C9FCCC9E3BDF}" destId="{90B6AB75-0E37-4878-A60B-9D88A14E3E31}" srcOrd="1" destOrd="0" presId="urn:microsoft.com/office/officeart/2005/8/layout/hList1"/>
    <dgm:cxn modelId="{0E3DBD0A-6D01-4F23-BD31-C2C42FC07F68}" type="presParOf" srcId="{13B0EA0D-EC65-4310-A616-C9FCCC9E3BDF}" destId="{1EB8A340-C137-4592-8B3E-DF7CC4749DCA}" srcOrd="2" destOrd="0" presId="urn:microsoft.com/office/officeart/2005/8/layout/hList1"/>
    <dgm:cxn modelId="{340FFE98-C57D-4659-AE5C-3F51F1138D79}" type="presParOf" srcId="{1EB8A340-C137-4592-8B3E-DF7CC4749DCA}" destId="{0581F656-30F4-4511-8150-FF7B40CF4EC4}" srcOrd="0" destOrd="0" presId="urn:microsoft.com/office/officeart/2005/8/layout/hList1"/>
    <dgm:cxn modelId="{E1535D17-CFA1-4BC4-8631-EC5E3ADE642F}" type="presParOf" srcId="{1EB8A340-C137-4592-8B3E-DF7CC4749DCA}" destId="{0DF89C82-CAF9-46E4-9373-C0DDB4CB939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93A945-7377-438C-A10D-2F741DA3C3F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F843A3E-3B00-4E31-9FBA-8178B634C97C}">
      <dgm:prSet phldrT="[Text]" custT="1"/>
      <dgm:spPr/>
      <dgm:t>
        <a:bodyPr/>
        <a:lstStyle/>
        <a:p>
          <a:r>
            <a: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PŘIMĚŘENOSTI A REPREZANTATIVNOSTI VÝZKUMNÉHO NÁSTROJE</a:t>
          </a:r>
        </a:p>
      </dgm:t>
    </dgm:pt>
    <dgm:pt modelId="{49F6DDA9-1909-4604-A11D-525DBB902F92}" type="parTrans" cxnId="{2B4F7D07-EDEA-451C-97F4-D4BFF4F3310C}">
      <dgm:prSet/>
      <dgm:spPr/>
      <dgm:t>
        <a:bodyPr/>
        <a:lstStyle/>
        <a:p>
          <a:endParaRPr lang="cs-CZ"/>
        </a:p>
      </dgm:t>
    </dgm:pt>
    <dgm:pt modelId="{6082E073-A2A6-4A2D-B9EF-D98C0BE65091}" type="sibTrans" cxnId="{2B4F7D07-EDEA-451C-97F4-D4BFF4F3310C}">
      <dgm:prSet/>
      <dgm:spPr/>
      <dgm:t>
        <a:bodyPr/>
        <a:lstStyle/>
        <a:p>
          <a:endParaRPr lang="cs-CZ"/>
        </a:p>
      </dgm:t>
    </dgm:pt>
    <dgm:pt modelId="{3FB9F25B-97EB-41D6-B0A3-DBA3ADB5E6A5}">
      <dgm:prSet phldrT="[Text]" custT="1"/>
      <dgm:spPr/>
      <dgm:t>
        <a:bodyPr/>
        <a:lstStyle/>
        <a:p>
          <a:r>
            <a:rPr lang="cs-CZ" sz="1600" dirty="0"/>
            <a:t>Do jaké míry nástroj měří přesně sledované proměnné?</a:t>
          </a:r>
        </a:p>
      </dgm:t>
    </dgm:pt>
    <dgm:pt modelId="{7DEEB336-E325-41AB-94FC-432953BE5F9B}" type="parTrans" cxnId="{8F8ED0E3-AB40-41FF-BD27-55FC649CF09F}">
      <dgm:prSet/>
      <dgm:spPr/>
      <dgm:t>
        <a:bodyPr/>
        <a:lstStyle/>
        <a:p>
          <a:endParaRPr lang="cs-CZ"/>
        </a:p>
      </dgm:t>
    </dgm:pt>
    <dgm:pt modelId="{49A317B2-3148-4CA9-9423-C6F54DBF0B8C}" type="sibTrans" cxnId="{8F8ED0E3-AB40-41FF-BD27-55FC649CF09F}">
      <dgm:prSet/>
      <dgm:spPr/>
      <dgm:t>
        <a:bodyPr/>
        <a:lstStyle/>
        <a:p>
          <a:endParaRPr lang="cs-CZ"/>
        </a:p>
      </dgm:t>
    </dgm:pt>
    <dgm:pt modelId="{E3D764DE-25BF-4114-BD0F-4742EC187B27}">
      <dgm:prSet phldrT="[Text]" custT="1"/>
      <dgm:spPr/>
      <dgm:t>
        <a:bodyPr/>
        <a:lstStyle/>
        <a:p>
          <a:r>
            <a:rPr lang="cs-CZ" sz="1600" dirty="0"/>
            <a:t>Měří nástroj všechny proměnné?</a:t>
          </a:r>
        </a:p>
      </dgm:t>
    </dgm:pt>
    <dgm:pt modelId="{06F21668-93D1-4C74-830E-5518C08288A9}" type="parTrans" cxnId="{DB9D2F89-7BE8-488D-ABA0-C773491C1D0A}">
      <dgm:prSet/>
      <dgm:spPr/>
      <dgm:t>
        <a:bodyPr/>
        <a:lstStyle/>
        <a:p>
          <a:endParaRPr lang="cs-CZ"/>
        </a:p>
      </dgm:t>
    </dgm:pt>
    <dgm:pt modelId="{1CF44E0D-D2ED-425C-AF46-74A198F47218}" type="sibTrans" cxnId="{DB9D2F89-7BE8-488D-ABA0-C773491C1D0A}">
      <dgm:prSet/>
      <dgm:spPr/>
      <dgm:t>
        <a:bodyPr/>
        <a:lstStyle/>
        <a:p>
          <a:endParaRPr lang="cs-CZ"/>
        </a:p>
      </dgm:t>
    </dgm:pt>
    <dgm:pt modelId="{2F5A5A4F-5E26-43ED-AD45-E8CA92958F33}">
      <dgm:prSet phldrT="[Text]" custT="1"/>
      <dgm:spPr/>
      <dgm:t>
        <a:bodyPr/>
        <a:lstStyle/>
        <a:p>
          <a:r>
            <a: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SHODY VÝSLEDKŮ MĚŘENÍ A PŘEDEM STANOVENÉ NORMY (VNĚJŠÍM KRITÉRIEM)</a:t>
          </a:r>
        </a:p>
      </dgm:t>
    </dgm:pt>
    <dgm:pt modelId="{019163CF-5AD1-4188-AE9E-949656349BBE}" type="parTrans" cxnId="{C9EE7515-944A-47C5-9E98-9E5F8A4751D9}">
      <dgm:prSet/>
      <dgm:spPr/>
      <dgm:t>
        <a:bodyPr/>
        <a:lstStyle/>
        <a:p>
          <a:endParaRPr lang="cs-CZ"/>
        </a:p>
      </dgm:t>
    </dgm:pt>
    <dgm:pt modelId="{9A9A9070-56EA-4855-AF89-3EA1CD2AD0EB}" type="sibTrans" cxnId="{C9EE7515-944A-47C5-9E98-9E5F8A4751D9}">
      <dgm:prSet/>
      <dgm:spPr/>
      <dgm:t>
        <a:bodyPr/>
        <a:lstStyle/>
        <a:p>
          <a:endParaRPr lang="cs-CZ"/>
        </a:p>
      </dgm:t>
    </dgm:pt>
    <dgm:pt modelId="{DA73CBAD-1318-44F3-BED7-C1AEA3640ABA}">
      <dgm:prSet phldrT="[Text]" custT="1"/>
      <dgm:spPr/>
      <dgm:t>
        <a:bodyPr/>
        <a:lstStyle/>
        <a:p>
          <a:r>
            <a:rPr lang="cs-CZ" sz="1600" b="1" dirty="0"/>
            <a:t>Prediktivní:</a:t>
          </a:r>
          <a:r>
            <a:rPr lang="cs-CZ" sz="1600" dirty="0"/>
            <a:t> Do jaké míry výsledek u přijímaček ovlivní studijní výsledky? Nebo měření ve dvou různých časech a sledujeme shodu výsledky.</a:t>
          </a:r>
        </a:p>
      </dgm:t>
    </dgm:pt>
    <dgm:pt modelId="{9372CC94-411F-4C19-AC63-7E2B34BCA759}" type="parTrans" cxnId="{B41831C8-DC46-4170-A1C2-A464AA530216}">
      <dgm:prSet/>
      <dgm:spPr/>
      <dgm:t>
        <a:bodyPr/>
        <a:lstStyle/>
        <a:p>
          <a:endParaRPr lang="cs-CZ"/>
        </a:p>
      </dgm:t>
    </dgm:pt>
    <dgm:pt modelId="{1702A8FF-D978-4EE8-B766-213F944818F8}" type="sibTrans" cxnId="{B41831C8-DC46-4170-A1C2-A464AA530216}">
      <dgm:prSet/>
      <dgm:spPr/>
      <dgm:t>
        <a:bodyPr/>
        <a:lstStyle/>
        <a:p>
          <a:endParaRPr lang="cs-CZ"/>
        </a:p>
      </dgm:t>
    </dgm:pt>
    <dgm:pt modelId="{D21B26E8-D224-4238-AEB3-4A14AC79479E}">
      <dgm:prSet phldrT="[Text]" custT="1"/>
      <dgm:spPr/>
      <dgm:t>
        <a:bodyPr/>
        <a:lstStyle/>
        <a:p>
          <a:r>
            <a:rPr lang="cs-CZ" sz="1600" b="1" dirty="0"/>
            <a:t>Souběžné: </a:t>
          </a:r>
          <a:r>
            <a:rPr lang="cs-CZ" sz="1600" dirty="0"/>
            <a:t>Měření rizika vzniku dekubitů za využití dvou škál (jedna standardizovaná a jedna nově vyvinutá) a srovnání výsledků </a:t>
          </a:r>
        </a:p>
      </dgm:t>
    </dgm:pt>
    <dgm:pt modelId="{FF4ACD08-842B-463A-ACFE-0D71FB32CB93}" type="parTrans" cxnId="{B717C6D3-9CB0-4061-9597-93C32416BDB0}">
      <dgm:prSet/>
      <dgm:spPr/>
      <dgm:t>
        <a:bodyPr/>
        <a:lstStyle/>
        <a:p>
          <a:endParaRPr lang="cs-CZ"/>
        </a:p>
      </dgm:t>
    </dgm:pt>
    <dgm:pt modelId="{683FB9F7-F8F6-438D-A1C1-EB7459C048F5}" type="sibTrans" cxnId="{B717C6D3-9CB0-4061-9597-93C32416BDB0}">
      <dgm:prSet/>
      <dgm:spPr/>
      <dgm:t>
        <a:bodyPr/>
        <a:lstStyle/>
        <a:p>
          <a:endParaRPr lang="cs-CZ"/>
        </a:p>
      </dgm:t>
    </dgm:pt>
    <dgm:pt modelId="{5A6322CF-8048-403A-A00F-81C347FF402E}">
      <dgm:prSet phldrT="[Text]" custT="1"/>
      <dgm:spPr/>
      <dgm:t>
        <a:bodyPr/>
        <a:lstStyle/>
        <a:p>
          <a:r>
            <a: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SHODY VÝSLEDKŮ MĚŘENÍ S TEORIÍ</a:t>
          </a:r>
        </a:p>
      </dgm:t>
    </dgm:pt>
    <dgm:pt modelId="{0EAD4F3B-6F59-4B1E-9001-0D3EF4EDA2C5}" type="parTrans" cxnId="{3AA47BF3-0C5C-4357-8E45-8C6DC3C4E155}">
      <dgm:prSet/>
      <dgm:spPr/>
      <dgm:t>
        <a:bodyPr/>
        <a:lstStyle/>
        <a:p>
          <a:endParaRPr lang="cs-CZ"/>
        </a:p>
      </dgm:t>
    </dgm:pt>
    <dgm:pt modelId="{BDC15AC1-D0FD-4062-9080-0CEC28F1E023}" type="sibTrans" cxnId="{3AA47BF3-0C5C-4357-8E45-8C6DC3C4E155}">
      <dgm:prSet/>
      <dgm:spPr/>
      <dgm:t>
        <a:bodyPr/>
        <a:lstStyle/>
        <a:p>
          <a:endParaRPr lang="cs-CZ"/>
        </a:p>
      </dgm:t>
    </dgm:pt>
    <dgm:pt modelId="{17994DD0-B3B3-4A64-B742-B8D1026736A1}">
      <dgm:prSet phldrT="[Text]" custT="1"/>
      <dgm:spPr/>
      <dgm:t>
        <a:bodyPr/>
        <a:lstStyle/>
        <a:p>
          <a:r>
            <a:rPr lang="cs-CZ" sz="1600" dirty="0"/>
            <a:t>Testování hypotéz</a:t>
          </a:r>
        </a:p>
      </dgm:t>
    </dgm:pt>
    <dgm:pt modelId="{3A0E3F2C-B681-4ACF-BEC5-E93CDE9402AD}" type="parTrans" cxnId="{5127DAFA-654C-45F2-B95C-F374BD7578CC}">
      <dgm:prSet/>
      <dgm:spPr/>
      <dgm:t>
        <a:bodyPr/>
        <a:lstStyle/>
        <a:p>
          <a:endParaRPr lang="cs-CZ"/>
        </a:p>
      </dgm:t>
    </dgm:pt>
    <dgm:pt modelId="{245422F9-AC82-41EF-A310-C2EB4418FF28}" type="sibTrans" cxnId="{5127DAFA-654C-45F2-B95C-F374BD7578CC}">
      <dgm:prSet/>
      <dgm:spPr/>
      <dgm:t>
        <a:bodyPr/>
        <a:lstStyle/>
        <a:p>
          <a:endParaRPr lang="cs-CZ"/>
        </a:p>
      </dgm:t>
    </dgm:pt>
    <dgm:pt modelId="{A303EF5F-2AEA-4FB6-807E-16E2FFDF2DFF}">
      <dgm:prSet phldrT="[Text]" custT="1"/>
      <dgm:spPr/>
      <dgm:t>
        <a:bodyPr/>
        <a:lstStyle/>
        <a:p>
          <a:r>
            <a:rPr lang="cs-CZ" sz="1600" dirty="0"/>
            <a:t>Expertní posouzení relevantnosti jednotlivých komponent výzkumného nástroje (experti hodnotí validitu hodnotou 1 (žádná) – 4 (nejvyšší) – výpočet průměru pro celý výzkumný nástroj = index obsahové validity = </a:t>
          </a:r>
          <a:r>
            <a:rPr lang="cs-CZ" sz="1600" dirty="0" err="1"/>
            <a:t>Content</a:t>
          </a:r>
          <a:r>
            <a:rPr lang="cs-CZ" sz="1600" dirty="0"/>
            <a:t> Validity Index = CVI</a:t>
          </a:r>
        </a:p>
      </dgm:t>
    </dgm:pt>
    <dgm:pt modelId="{660A223E-775D-4F2D-AC73-ABA38BA6C413}" type="parTrans" cxnId="{465E46FC-D38A-41A9-959C-A85282628D70}">
      <dgm:prSet/>
      <dgm:spPr/>
      <dgm:t>
        <a:bodyPr/>
        <a:lstStyle/>
        <a:p>
          <a:endParaRPr lang="cs-CZ"/>
        </a:p>
      </dgm:t>
    </dgm:pt>
    <dgm:pt modelId="{089D813E-0CA6-4E30-873C-C7D6E9A61470}" type="sibTrans" cxnId="{465E46FC-D38A-41A9-959C-A85282628D70}">
      <dgm:prSet/>
      <dgm:spPr/>
      <dgm:t>
        <a:bodyPr/>
        <a:lstStyle/>
        <a:p>
          <a:endParaRPr lang="cs-CZ"/>
        </a:p>
      </dgm:t>
    </dgm:pt>
    <dgm:pt modelId="{B0D01E1A-B7F8-4072-BE80-9E4B6337DF37}">
      <dgm:prSet phldrT="[Text]" custT="1"/>
      <dgm:spPr/>
      <dgm:t>
        <a:bodyPr/>
        <a:lstStyle/>
        <a:p>
          <a:r>
            <a:rPr lang="cs-CZ" sz="1600" dirty="0"/>
            <a:t>Klíčová je volba vhodných expertů a srozumitelnost nástroje</a:t>
          </a:r>
        </a:p>
      </dgm:t>
    </dgm:pt>
    <dgm:pt modelId="{41A431D9-5E85-47CA-8BFF-296A3F2F5795}" type="parTrans" cxnId="{219566BC-41D5-49D8-9E9C-F710FDACEBD6}">
      <dgm:prSet/>
      <dgm:spPr/>
      <dgm:t>
        <a:bodyPr/>
        <a:lstStyle/>
        <a:p>
          <a:endParaRPr lang="cs-CZ"/>
        </a:p>
      </dgm:t>
    </dgm:pt>
    <dgm:pt modelId="{54B881B8-ECB2-4B47-8187-24384B040A1B}" type="sibTrans" cxnId="{219566BC-41D5-49D8-9E9C-F710FDACEBD6}">
      <dgm:prSet/>
      <dgm:spPr/>
      <dgm:t>
        <a:bodyPr/>
        <a:lstStyle/>
        <a:p>
          <a:endParaRPr lang="cs-CZ"/>
        </a:p>
      </dgm:t>
    </dgm:pt>
    <dgm:pt modelId="{56AA2636-65F5-4474-AD59-0AC62D080A2F}">
      <dgm:prSet phldrT="[Text]" custT="1"/>
      <dgm:spPr/>
      <dgm:t>
        <a:bodyPr/>
        <a:lstStyle/>
        <a:p>
          <a:r>
            <a:rPr lang="cs-CZ" sz="1600" b="1" dirty="0"/>
            <a:t>Konvergentní validita:</a:t>
          </a:r>
          <a:r>
            <a:rPr lang="cs-CZ" sz="1600" dirty="0"/>
            <a:t> srovnání výsledků získaných standardizovaným nástrojem a novým nástrojem za účelem hledání shody.</a:t>
          </a:r>
        </a:p>
      </dgm:t>
    </dgm:pt>
    <dgm:pt modelId="{284814C4-7D8F-4F5E-A079-6D05EDD6FB9B}" type="parTrans" cxnId="{5185C584-E1B5-463F-8F4D-1DB45A9BF146}">
      <dgm:prSet/>
      <dgm:spPr/>
      <dgm:t>
        <a:bodyPr/>
        <a:lstStyle/>
        <a:p>
          <a:endParaRPr lang="cs-CZ"/>
        </a:p>
      </dgm:t>
    </dgm:pt>
    <dgm:pt modelId="{C46CDAD6-2C28-408B-84C4-42A2FE3F13F9}" type="sibTrans" cxnId="{5185C584-E1B5-463F-8F4D-1DB45A9BF146}">
      <dgm:prSet/>
      <dgm:spPr/>
      <dgm:t>
        <a:bodyPr/>
        <a:lstStyle/>
        <a:p>
          <a:endParaRPr lang="cs-CZ"/>
        </a:p>
      </dgm:t>
    </dgm:pt>
    <dgm:pt modelId="{C0F6F269-91BE-4D0A-9D52-C500A21D57C2}">
      <dgm:prSet phldrT="[Text]" custT="1"/>
      <dgm:spPr/>
      <dgm:t>
        <a:bodyPr/>
        <a:lstStyle/>
        <a:p>
          <a:r>
            <a:rPr lang="cs-CZ" sz="1600" b="1" dirty="0"/>
            <a:t>Divergentní validita: </a:t>
          </a:r>
          <a:r>
            <a:rPr lang="cs-CZ" sz="1600" dirty="0"/>
            <a:t>srovnání výsledků získaných standardizovaným nástrojem a novým nástrojem měřícím naopak za účelem hledání rozdílu.</a:t>
          </a:r>
        </a:p>
      </dgm:t>
    </dgm:pt>
    <dgm:pt modelId="{C86C110E-BFE4-4331-94E1-192FEA565612}" type="parTrans" cxnId="{20C9EBDC-AAA8-4671-A335-6AA30E4E6DB1}">
      <dgm:prSet/>
      <dgm:spPr/>
      <dgm:t>
        <a:bodyPr/>
        <a:lstStyle/>
        <a:p>
          <a:endParaRPr lang="cs-CZ"/>
        </a:p>
      </dgm:t>
    </dgm:pt>
    <dgm:pt modelId="{769D4487-7681-442D-81A1-73B9C218B3BE}" type="sibTrans" cxnId="{20C9EBDC-AAA8-4671-A335-6AA30E4E6DB1}">
      <dgm:prSet/>
      <dgm:spPr/>
      <dgm:t>
        <a:bodyPr/>
        <a:lstStyle/>
        <a:p>
          <a:endParaRPr lang="cs-CZ"/>
        </a:p>
      </dgm:t>
    </dgm:pt>
    <dgm:pt modelId="{2567C260-5819-4F0A-9F28-EF0FD6AFD52C}" type="pres">
      <dgm:prSet presAssocID="{5F93A945-7377-438C-A10D-2F741DA3C3FB}" presName="linear" presStyleCnt="0">
        <dgm:presLayoutVars>
          <dgm:dir/>
          <dgm:resizeHandles val="exact"/>
        </dgm:presLayoutVars>
      </dgm:prSet>
      <dgm:spPr/>
    </dgm:pt>
    <dgm:pt modelId="{13CA4DC1-2323-4113-9822-CE0A219871A0}" type="pres">
      <dgm:prSet presAssocID="{BF843A3E-3B00-4E31-9FBA-8178B634C97C}" presName="comp" presStyleCnt="0"/>
      <dgm:spPr/>
    </dgm:pt>
    <dgm:pt modelId="{7273F2AA-D18A-4131-95BD-FB7FF85E9596}" type="pres">
      <dgm:prSet presAssocID="{BF843A3E-3B00-4E31-9FBA-8178B634C97C}" presName="box" presStyleLbl="node1" presStyleIdx="0" presStyleCnt="3" custScaleY="148016"/>
      <dgm:spPr/>
    </dgm:pt>
    <dgm:pt modelId="{78EFCA36-9BF4-476F-A09C-B0C6863877C9}" type="pres">
      <dgm:prSet presAssocID="{BF843A3E-3B00-4E31-9FBA-8178B634C97C}" presName="img" presStyleLbl="fgImgPlace1" presStyleIdx="0" presStyleCnt="3"/>
      <dgm:spPr/>
    </dgm:pt>
    <dgm:pt modelId="{7500CE27-8535-4F44-8F3B-AD92C8EEB351}" type="pres">
      <dgm:prSet presAssocID="{BF843A3E-3B00-4E31-9FBA-8178B634C97C}" presName="text" presStyleLbl="node1" presStyleIdx="0" presStyleCnt="3">
        <dgm:presLayoutVars>
          <dgm:bulletEnabled val="1"/>
        </dgm:presLayoutVars>
      </dgm:prSet>
      <dgm:spPr/>
    </dgm:pt>
    <dgm:pt modelId="{4B8A4A52-662B-4D59-82F3-1614D9340005}" type="pres">
      <dgm:prSet presAssocID="{6082E073-A2A6-4A2D-B9EF-D98C0BE65091}" presName="spacer" presStyleCnt="0"/>
      <dgm:spPr/>
    </dgm:pt>
    <dgm:pt modelId="{2A6DCC80-F1D5-4DD9-B267-8C1033BE4180}" type="pres">
      <dgm:prSet presAssocID="{2F5A5A4F-5E26-43ED-AD45-E8CA92958F33}" presName="comp" presStyleCnt="0"/>
      <dgm:spPr/>
    </dgm:pt>
    <dgm:pt modelId="{EEAB36F0-1A8D-4838-A771-64D0502EC0C2}" type="pres">
      <dgm:prSet presAssocID="{2F5A5A4F-5E26-43ED-AD45-E8CA92958F33}" presName="box" presStyleLbl="node1" presStyleIdx="1" presStyleCnt="3" custLinFactNeighborX="97" custLinFactNeighborY="-732"/>
      <dgm:spPr/>
    </dgm:pt>
    <dgm:pt modelId="{67536728-CF17-47DB-835C-B1E64118AD4C}" type="pres">
      <dgm:prSet presAssocID="{2F5A5A4F-5E26-43ED-AD45-E8CA92958F33}" presName="img" presStyleLbl="fgImgPlace1" presStyleIdx="1" presStyleCnt="3"/>
      <dgm:spPr/>
    </dgm:pt>
    <dgm:pt modelId="{24113E1D-0BA4-4B51-9937-0EAB0E843E84}" type="pres">
      <dgm:prSet presAssocID="{2F5A5A4F-5E26-43ED-AD45-E8CA92958F33}" presName="text" presStyleLbl="node1" presStyleIdx="1" presStyleCnt="3">
        <dgm:presLayoutVars>
          <dgm:bulletEnabled val="1"/>
        </dgm:presLayoutVars>
      </dgm:prSet>
      <dgm:spPr/>
    </dgm:pt>
    <dgm:pt modelId="{0B92FF67-443C-43BE-99F8-91DAC6AA24E2}" type="pres">
      <dgm:prSet presAssocID="{9A9A9070-56EA-4855-AF89-3EA1CD2AD0EB}" presName="spacer" presStyleCnt="0"/>
      <dgm:spPr/>
    </dgm:pt>
    <dgm:pt modelId="{3978561E-A59B-4C3C-8985-1FF65D7620BF}" type="pres">
      <dgm:prSet presAssocID="{5A6322CF-8048-403A-A00F-81C347FF402E}" presName="comp" presStyleCnt="0"/>
      <dgm:spPr/>
    </dgm:pt>
    <dgm:pt modelId="{8D810484-0D92-4C2B-A687-1681E3FD7F36}" type="pres">
      <dgm:prSet presAssocID="{5A6322CF-8048-403A-A00F-81C347FF402E}" presName="box" presStyleLbl="node1" presStyleIdx="2" presStyleCnt="3" custScaleY="119531" custLinFactNeighborY="-2116"/>
      <dgm:spPr/>
    </dgm:pt>
    <dgm:pt modelId="{A2DF6467-ABE7-4D74-B111-228986F12234}" type="pres">
      <dgm:prSet presAssocID="{5A6322CF-8048-403A-A00F-81C347FF402E}" presName="img" presStyleLbl="fgImgPlace1" presStyleIdx="2" presStyleCnt="3"/>
      <dgm:spPr/>
    </dgm:pt>
    <dgm:pt modelId="{06A3C329-F492-4AFA-9DBA-8F44C5CDC58F}" type="pres">
      <dgm:prSet presAssocID="{5A6322CF-8048-403A-A00F-81C347FF402E}" presName="text" presStyleLbl="node1" presStyleIdx="2" presStyleCnt="3">
        <dgm:presLayoutVars>
          <dgm:bulletEnabled val="1"/>
        </dgm:presLayoutVars>
      </dgm:prSet>
      <dgm:spPr/>
    </dgm:pt>
  </dgm:ptLst>
  <dgm:cxnLst>
    <dgm:cxn modelId="{3AB91705-EC48-4C74-85F9-6DE28647654A}" type="presOf" srcId="{BF843A3E-3B00-4E31-9FBA-8178B634C97C}" destId="{7273F2AA-D18A-4131-95BD-FB7FF85E9596}" srcOrd="0" destOrd="0" presId="urn:microsoft.com/office/officeart/2005/8/layout/vList4"/>
    <dgm:cxn modelId="{CED41C06-B6EA-40A6-8C09-5C3722061833}" type="presOf" srcId="{B0D01E1A-B7F8-4072-BE80-9E4B6337DF37}" destId="{7500CE27-8535-4F44-8F3B-AD92C8EEB351}" srcOrd="1" destOrd="4" presId="urn:microsoft.com/office/officeart/2005/8/layout/vList4"/>
    <dgm:cxn modelId="{2B4F7D07-EDEA-451C-97F4-D4BFF4F3310C}" srcId="{5F93A945-7377-438C-A10D-2F741DA3C3FB}" destId="{BF843A3E-3B00-4E31-9FBA-8178B634C97C}" srcOrd="0" destOrd="0" parTransId="{49F6DDA9-1909-4604-A11D-525DBB902F92}" sibTransId="{6082E073-A2A6-4A2D-B9EF-D98C0BE65091}"/>
    <dgm:cxn modelId="{8EDC8B13-1C8B-4630-A1AF-2237948F9942}" type="presOf" srcId="{B0D01E1A-B7F8-4072-BE80-9E4B6337DF37}" destId="{7273F2AA-D18A-4131-95BD-FB7FF85E9596}" srcOrd="0" destOrd="4" presId="urn:microsoft.com/office/officeart/2005/8/layout/vList4"/>
    <dgm:cxn modelId="{C9EE7515-944A-47C5-9E98-9E5F8A4751D9}" srcId="{5F93A945-7377-438C-A10D-2F741DA3C3FB}" destId="{2F5A5A4F-5E26-43ED-AD45-E8CA92958F33}" srcOrd="1" destOrd="0" parTransId="{019163CF-5AD1-4188-AE9E-949656349BBE}" sibTransId="{9A9A9070-56EA-4855-AF89-3EA1CD2AD0EB}"/>
    <dgm:cxn modelId="{9692D715-9BAB-487E-BEF8-1D216B736C7F}" type="presOf" srcId="{C0F6F269-91BE-4D0A-9D52-C500A21D57C2}" destId="{8D810484-0D92-4C2B-A687-1681E3FD7F36}" srcOrd="0" destOrd="3" presId="urn:microsoft.com/office/officeart/2005/8/layout/vList4"/>
    <dgm:cxn modelId="{C4F3321B-999D-4582-8B45-E7D108586E7D}" type="presOf" srcId="{A303EF5F-2AEA-4FB6-807E-16E2FFDF2DFF}" destId="{7273F2AA-D18A-4131-95BD-FB7FF85E9596}" srcOrd="0" destOrd="3" presId="urn:microsoft.com/office/officeart/2005/8/layout/vList4"/>
    <dgm:cxn modelId="{23A41F24-CEDA-418E-AD25-D318C5B5C4D4}" type="presOf" srcId="{C0F6F269-91BE-4D0A-9D52-C500A21D57C2}" destId="{06A3C329-F492-4AFA-9DBA-8F44C5CDC58F}" srcOrd="1" destOrd="3" presId="urn:microsoft.com/office/officeart/2005/8/layout/vList4"/>
    <dgm:cxn modelId="{51DC3D29-3A9F-48A4-BE80-531B2C32EB90}" type="presOf" srcId="{17994DD0-B3B3-4A64-B742-B8D1026736A1}" destId="{8D810484-0D92-4C2B-A687-1681E3FD7F36}" srcOrd="0" destOrd="1" presId="urn:microsoft.com/office/officeart/2005/8/layout/vList4"/>
    <dgm:cxn modelId="{3F84A42F-513C-4AE0-84C5-968DADA53602}" type="presOf" srcId="{2F5A5A4F-5E26-43ED-AD45-E8CA92958F33}" destId="{EEAB36F0-1A8D-4838-A771-64D0502EC0C2}" srcOrd="0" destOrd="0" presId="urn:microsoft.com/office/officeart/2005/8/layout/vList4"/>
    <dgm:cxn modelId="{4D0C8539-C30C-4379-92C7-07C1E3DF8A81}" type="presOf" srcId="{56AA2636-65F5-4474-AD59-0AC62D080A2F}" destId="{8D810484-0D92-4C2B-A687-1681E3FD7F36}" srcOrd="0" destOrd="2" presId="urn:microsoft.com/office/officeart/2005/8/layout/vList4"/>
    <dgm:cxn modelId="{D4C2CB67-4EF5-4CBD-BE5C-38BD377599ED}" type="presOf" srcId="{DA73CBAD-1318-44F3-BED7-C1AEA3640ABA}" destId="{EEAB36F0-1A8D-4838-A771-64D0502EC0C2}" srcOrd="0" destOrd="1" presId="urn:microsoft.com/office/officeart/2005/8/layout/vList4"/>
    <dgm:cxn modelId="{11E6CE48-174C-460A-9CDF-6ECF7C830230}" type="presOf" srcId="{17994DD0-B3B3-4A64-B742-B8D1026736A1}" destId="{06A3C329-F492-4AFA-9DBA-8F44C5CDC58F}" srcOrd="1" destOrd="1" presId="urn:microsoft.com/office/officeart/2005/8/layout/vList4"/>
    <dgm:cxn modelId="{487BB269-C8A2-49C1-9A70-EB4755E5FBAF}" type="presOf" srcId="{5A6322CF-8048-403A-A00F-81C347FF402E}" destId="{06A3C329-F492-4AFA-9DBA-8F44C5CDC58F}" srcOrd="1" destOrd="0" presId="urn:microsoft.com/office/officeart/2005/8/layout/vList4"/>
    <dgm:cxn modelId="{128C164D-1572-4AD7-BFCC-6A850D6D20EB}" type="presOf" srcId="{E3D764DE-25BF-4114-BD0F-4742EC187B27}" destId="{7273F2AA-D18A-4131-95BD-FB7FF85E9596}" srcOrd="0" destOrd="2" presId="urn:microsoft.com/office/officeart/2005/8/layout/vList4"/>
    <dgm:cxn modelId="{F7502E74-308E-478E-BE43-153681513564}" type="presOf" srcId="{2F5A5A4F-5E26-43ED-AD45-E8CA92958F33}" destId="{24113E1D-0BA4-4B51-9937-0EAB0E843E84}" srcOrd="1" destOrd="0" presId="urn:microsoft.com/office/officeart/2005/8/layout/vList4"/>
    <dgm:cxn modelId="{38BCAA56-28D1-4B35-BE84-567BE6352B6D}" type="presOf" srcId="{DA73CBAD-1318-44F3-BED7-C1AEA3640ABA}" destId="{24113E1D-0BA4-4B51-9937-0EAB0E843E84}" srcOrd="1" destOrd="1" presId="urn:microsoft.com/office/officeart/2005/8/layout/vList4"/>
    <dgm:cxn modelId="{E604F07C-851B-41DF-91F7-6930B1E180A2}" type="presOf" srcId="{5A6322CF-8048-403A-A00F-81C347FF402E}" destId="{8D810484-0D92-4C2B-A687-1681E3FD7F36}" srcOrd="0" destOrd="0" presId="urn:microsoft.com/office/officeart/2005/8/layout/vList4"/>
    <dgm:cxn modelId="{5185C584-E1B5-463F-8F4D-1DB45A9BF146}" srcId="{5A6322CF-8048-403A-A00F-81C347FF402E}" destId="{56AA2636-65F5-4474-AD59-0AC62D080A2F}" srcOrd="1" destOrd="0" parTransId="{284814C4-7D8F-4F5E-A079-6D05EDD6FB9B}" sibTransId="{C46CDAD6-2C28-408B-84C4-42A2FE3F13F9}"/>
    <dgm:cxn modelId="{DB9D2F89-7BE8-488D-ABA0-C773491C1D0A}" srcId="{BF843A3E-3B00-4E31-9FBA-8178B634C97C}" destId="{E3D764DE-25BF-4114-BD0F-4742EC187B27}" srcOrd="1" destOrd="0" parTransId="{06F21668-93D1-4C74-830E-5518C08288A9}" sibTransId="{1CF44E0D-D2ED-425C-AF46-74A198F47218}"/>
    <dgm:cxn modelId="{5552CFA7-B0ED-40FA-B2A4-C0193CE8F688}" type="presOf" srcId="{5F93A945-7377-438C-A10D-2F741DA3C3FB}" destId="{2567C260-5819-4F0A-9F28-EF0FD6AFD52C}" srcOrd="0" destOrd="0" presId="urn:microsoft.com/office/officeart/2005/8/layout/vList4"/>
    <dgm:cxn modelId="{71BBF0A9-149D-4F08-9632-9048FB13CE1F}" type="presOf" srcId="{3FB9F25B-97EB-41D6-B0A3-DBA3ADB5E6A5}" destId="{7500CE27-8535-4F44-8F3B-AD92C8EEB351}" srcOrd="1" destOrd="1" presId="urn:microsoft.com/office/officeart/2005/8/layout/vList4"/>
    <dgm:cxn modelId="{FA5EDEAD-4AE5-446A-8B3C-D4907CCAE91B}" type="presOf" srcId="{3FB9F25B-97EB-41D6-B0A3-DBA3ADB5E6A5}" destId="{7273F2AA-D18A-4131-95BD-FB7FF85E9596}" srcOrd="0" destOrd="1" presId="urn:microsoft.com/office/officeart/2005/8/layout/vList4"/>
    <dgm:cxn modelId="{1AFFF4AD-1995-4ADD-86BD-45F6744FA7AD}" type="presOf" srcId="{E3D764DE-25BF-4114-BD0F-4742EC187B27}" destId="{7500CE27-8535-4F44-8F3B-AD92C8EEB351}" srcOrd="1" destOrd="2" presId="urn:microsoft.com/office/officeart/2005/8/layout/vList4"/>
    <dgm:cxn modelId="{CE128AB6-F412-41E7-AD9B-D8C2A0194DA1}" type="presOf" srcId="{BF843A3E-3B00-4E31-9FBA-8178B634C97C}" destId="{7500CE27-8535-4F44-8F3B-AD92C8EEB351}" srcOrd="1" destOrd="0" presId="urn:microsoft.com/office/officeart/2005/8/layout/vList4"/>
    <dgm:cxn modelId="{8E1328B7-75AC-479C-954E-9541BF37C36F}" type="presOf" srcId="{D21B26E8-D224-4238-AEB3-4A14AC79479E}" destId="{EEAB36F0-1A8D-4838-A771-64D0502EC0C2}" srcOrd="0" destOrd="2" presId="urn:microsoft.com/office/officeart/2005/8/layout/vList4"/>
    <dgm:cxn modelId="{219566BC-41D5-49D8-9E9C-F710FDACEBD6}" srcId="{BF843A3E-3B00-4E31-9FBA-8178B634C97C}" destId="{B0D01E1A-B7F8-4072-BE80-9E4B6337DF37}" srcOrd="3" destOrd="0" parTransId="{41A431D9-5E85-47CA-8BFF-296A3F2F5795}" sibTransId="{54B881B8-ECB2-4B47-8187-24384B040A1B}"/>
    <dgm:cxn modelId="{2D7C15C5-8066-4AFD-8D8B-36B3D712E5B8}" type="presOf" srcId="{D21B26E8-D224-4238-AEB3-4A14AC79479E}" destId="{24113E1D-0BA4-4B51-9937-0EAB0E843E84}" srcOrd="1" destOrd="2" presId="urn:microsoft.com/office/officeart/2005/8/layout/vList4"/>
    <dgm:cxn modelId="{B41831C8-DC46-4170-A1C2-A464AA530216}" srcId="{2F5A5A4F-5E26-43ED-AD45-E8CA92958F33}" destId="{DA73CBAD-1318-44F3-BED7-C1AEA3640ABA}" srcOrd="0" destOrd="0" parTransId="{9372CC94-411F-4C19-AC63-7E2B34BCA759}" sibTransId="{1702A8FF-D978-4EE8-B766-213F944818F8}"/>
    <dgm:cxn modelId="{B717C6D3-9CB0-4061-9597-93C32416BDB0}" srcId="{2F5A5A4F-5E26-43ED-AD45-E8CA92958F33}" destId="{D21B26E8-D224-4238-AEB3-4A14AC79479E}" srcOrd="1" destOrd="0" parTransId="{FF4ACD08-842B-463A-ACFE-0D71FB32CB93}" sibTransId="{683FB9F7-F8F6-438D-A1C1-EB7459C048F5}"/>
    <dgm:cxn modelId="{20C9EBDC-AAA8-4671-A335-6AA30E4E6DB1}" srcId="{5A6322CF-8048-403A-A00F-81C347FF402E}" destId="{C0F6F269-91BE-4D0A-9D52-C500A21D57C2}" srcOrd="2" destOrd="0" parTransId="{C86C110E-BFE4-4331-94E1-192FEA565612}" sibTransId="{769D4487-7681-442D-81A1-73B9C218B3BE}"/>
    <dgm:cxn modelId="{8F8ED0E3-AB40-41FF-BD27-55FC649CF09F}" srcId="{BF843A3E-3B00-4E31-9FBA-8178B634C97C}" destId="{3FB9F25B-97EB-41D6-B0A3-DBA3ADB5E6A5}" srcOrd="0" destOrd="0" parTransId="{7DEEB336-E325-41AB-94FC-432953BE5F9B}" sibTransId="{49A317B2-3148-4CA9-9423-C6F54DBF0B8C}"/>
    <dgm:cxn modelId="{975366ED-27F3-42BA-997E-89A02C8823CF}" type="presOf" srcId="{A303EF5F-2AEA-4FB6-807E-16E2FFDF2DFF}" destId="{7500CE27-8535-4F44-8F3B-AD92C8EEB351}" srcOrd="1" destOrd="3" presId="urn:microsoft.com/office/officeart/2005/8/layout/vList4"/>
    <dgm:cxn modelId="{3AA47BF3-0C5C-4357-8E45-8C6DC3C4E155}" srcId="{5F93A945-7377-438C-A10D-2F741DA3C3FB}" destId="{5A6322CF-8048-403A-A00F-81C347FF402E}" srcOrd="2" destOrd="0" parTransId="{0EAD4F3B-6F59-4B1E-9001-0D3EF4EDA2C5}" sibTransId="{BDC15AC1-D0FD-4062-9080-0CEC28F1E023}"/>
    <dgm:cxn modelId="{5127DAFA-654C-45F2-B95C-F374BD7578CC}" srcId="{5A6322CF-8048-403A-A00F-81C347FF402E}" destId="{17994DD0-B3B3-4A64-B742-B8D1026736A1}" srcOrd="0" destOrd="0" parTransId="{3A0E3F2C-B681-4ACF-BEC5-E93CDE9402AD}" sibTransId="{245422F9-AC82-41EF-A310-C2EB4418FF28}"/>
    <dgm:cxn modelId="{A2A98BFB-44BE-4BFB-9895-D3EA78C4A15C}" type="presOf" srcId="{56AA2636-65F5-4474-AD59-0AC62D080A2F}" destId="{06A3C329-F492-4AFA-9DBA-8F44C5CDC58F}" srcOrd="1" destOrd="2" presId="urn:microsoft.com/office/officeart/2005/8/layout/vList4"/>
    <dgm:cxn modelId="{465E46FC-D38A-41A9-959C-A85282628D70}" srcId="{BF843A3E-3B00-4E31-9FBA-8178B634C97C}" destId="{A303EF5F-2AEA-4FB6-807E-16E2FFDF2DFF}" srcOrd="2" destOrd="0" parTransId="{660A223E-775D-4F2D-AC73-ABA38BA6C413}" sibTransId="{089D813E-0CA6-4E30-873C-C7D6E9A61470}"/>
    <dgm:cxn modelId="{DE5AD947-9B0A-43BF-854B-D04EC6D9F860}" type="presParOf" srcId="{2567C260-5819-4F0A-9F28-EF0FD6AFD52C}" destId="{13CA4DC1-2323-4113-9822-CE0A219871A0}" srcOrd="0" destOrd="0" presId="urn:microsoft.com/office/officeart/2005/8/layout/vList4"/>
    <dgm:cxn modelId="{629A9F73-830E-46E6-983F-5809732B42E6}" type="presParOf" srcId="{13CA4DC1-2323-4113-9822-CE0A219871A0}" destId="{7273F2AA-D18A-4131-95BD-FB7FF85E9596}" srcOrd="0" destOrd="0" presId="urn:microsoft.com/office/officeart/2005/8/layout/vList4"/>
    <dgm:cxn modelId="{CA0C14EA-E18D-4259-B259-78DE39EA1B50}" type="presParOf" srcId="{13CA4DC1-2323-4113-9822-CE0A219871A0}" destId="{78EFCA36-9BF4-476F-A09C-B0C6863877C9}" srcOrd="1" destOrd="0" presId="urn:microsoft.com/office/officeart/2005/8/layout/vList4"/>
    <dgm:cxn modelId="{19D78B28-3462-4540-970B-DDA1A82832D4}" type="presParOf" srcId="{13CA4DC1-2323-4113-9822-CE0A219871A0}" destId="{7500CE27-8535-4F44-8F3B-AD92C8EEB351}" srcOrd="2" destOrd="0" presId="urn:microsoft.com/office/officeart/2005/8/layout/vList4"/>
    <dgm:cxn modelId="{A4F09D77-5CF7-43EF-9012-55B49EDE15AD}" type="presParOf" srcId="{2567C260-5819-4F0A-9F28-EF0FD6AFD52C}" destId="{4B8A4A52-662B-4D59-82F3-1614D9340005}" srcOrd="1" destOrd="0" presId="urn:microsoft.com/office/officeart/2005/8/layout/vList4"/>
    <dgm:cxn modelId="{4B731266-753D-478B-BF34-BD6396208237}" type="presParOf" srcId="{2567C260-5819-4F0A-9F28-EF0FD6AFD52C}" destId="{2A6DCC80-F1D5-4DD9-B267-8C1033BE4180}" srcOrd="2" destOrd="0" presId="urn:microsoft.com/office/officeart/2005/8/layout/vList4"/>
    <dgm:cxn modelId="{7D9A09B7-1B5A-4217-BC75-C1BD693B29DB}" type="presParOf" srcId="{2A6DCC80-F1D5-4DD9-B267-8C1033BE4180}" destId="{EEAB36F0-1A8D-4838-A771-64D0502EC0C2}" srcOrd="0" destOrd="0" presId="urn:microsoft.com/office/officeart/2005/8/layout/vList4"/>
    <dgm:cxn modelId="{BDC85776-DB1D-4014-B9F7-ADE8A4C39D42}" type="presParOf" srcId="{2A6DCC80-F1D5-4DD9-B267-8C1033BE4180}" destId="{67536728-CF17-47DB-835C-B1E64118AD4C}" srcOrd="1" destOrd="0" presId="urn:microsoft.com/office/officeart/2005/8/layout/vList4"/>
    <dgm:cxn modelId="{3873C04A-1682-4837-833F-260B7169BBE7}" type="presParOf" srcId="{2A6DCC80-F1D5-4DD9-B267-8C1033BE4180}" destId="{24113E1D-0BA4-4B51-9937-0EAB0E843E84}" srcOrd="2" destOrd="0" presId="urn:microsoft.com/office/officeart/2005/8/layout/vList4"/>
    <dgm:cxn modelId="{0866CD71-554C-4874-8AFB-EBE748EDAF21}" type="presParOf" srcId="{2567C260-5819-4F0A-9F28-EF0FD6AFD52C}" destId="{0B92FF67-443C-43BE-99F8-91DAC6AA24E2}" srcOrd="3" destOrd="0" presId="urn:microsoft.com/office/officeart/2005/8/layout/vList4"/>
    <dgm:cxn modelId="{79336662-D60F-4712-A322-6F4770F05A6C}" type="presParOf" srcId="{2567C260-5819-4F0A-9F28-EF0FD6AFD52C}" destId="{3978561E-A59B-4C3C-8985-1FF65D7620BF}" srcOrd="4" destOrd="0" presId="urn:microsoft.com/office/officeart/2005/8/layout/vList4"/>
    <dgm:cxn modelId="{A2296E7E-34FA-4BB2-8633-CC60C7C03D15}" type="presParOf" srcId="{3978561E-A59B-4C3C-8985-1FF65D7620BF}" destId="{8D810484-0D92-4C2B-A687-1681E3FD7F36}" srcOrd="0" destOrd="0" presId="urn:microsoft.com/office/officeart/2005/8/layout/vList4"/>
    <dgm:cxn modelId="{80A0DF35-861C-4775-BCB7-B11C564F373D}" type="presParOf" srcId="{3978561E-A59B-4C3C-8985-1FF65D7620BF}" destId="{A2DF6467-ABE7-4D74-B111-228986F12234}" srcOrd="1" destOrd="0" presId="urn:microsoft.com/office/officeart/2005/8/layout/vList4"/>
    <dgm:cxn modelId="{0BF3810C-3D66-4EE3-B21F-B1B44700FA7D}" type="presParOf" srcId="{3978561E-A59B-4C3C-8985-1FF65D7620BF}" destId="{06A3C329-F492-4AFA-9DBA-8F44C5CDC58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93A945-7377-438C-A10D-2F741DA3C3F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F843A3E-3B00-4E31-9FBA-8178B634C97C}">
      <dgm:prSet phldrT="[Text]" custT="1"/>
      <dgm:spPr/>
      <dgm:t>
        <a:bodyPr/>
        <a:lstStyle/>
        <a:p>
          <a:r>
            <a:rPr lang="cs-CZ" sz="1500" dirty="0"/>
            <a:t>Opakované testování stejným nástrojem (odstup 2-3 týdny) a sledování shody výsledků</a:t>
          </a:r>
        </a:p>
      </dgm:t>
    </dgm:pt>
    <dgm:pt modelId="{49F6DDA9-1909-4604-A11D-525DBB902F92}" type="parTrans" cxnId="{2B4F7D07-EDEA-451C-97F4-D4BFF4F3310C}">
      <dgm:prSet/>
      <dgm:spPr/>
      <dgm:t>
        <a:bodyPr/>
        <a:lstStyle/>
        <a:p>
          <a:endParaRPr lang="cs-CZ"/>
        </a:p>
      </dgm:t>
    </dgm:pt>
    <dgm:pt modelId="{6082E073-A2A6-4A2D-B9EF-D98C0BE65091}" type="sibTrans" cxnId="{2B4F7D07-EDEA-451C-97F4-D4BFF4F3310C}">
      <dgm:prSet/>
      <dgm:spPr/>
      <dgm:t>
        <a:bodyPr/>
        <a:lstStyle/>
        <a:p>
          <a:endParaRPr lang="cs-CZ"/>
        </a:p>
      </dgm:t>
    </dgm:pt>
    <dgm:pt modelId="{2F5A5A4F-5E26-43ED-AD45-E8CA92958F33}">
      <dgm:prSet phldrT="[Text]" custT="1"/>
      <dgm:spPr/>
      <dgm:t>
        <a:bodyPr/>
        <a:lstStyle/>
        <a:p>
          <a:r>
            <a:rPr lang="cs-CZ" sz="1500" dirty="0"/>
            <a:t>Měření standardizovaným nástrojem a novým nástrojem – sledování shody</a:t>
          </a:r>
        </a:p>
      </dgm:t>
    </dgm:pt>
    <dgm:pt modelId="{019163CF-5AD1-4188-AE9E-949656349BBE}" type="parTrans" cxnId="{C9EE7515-944A-47C5-9E98-9E5F8A4751D9}">
      <dgm:prSet/>
      <dgm:spPr/>
      <dgm:t>
        <a:bodyPr/>
        <a:lstStyle/>
        <a:p>
          <a:endParaRPr lang="cs-CZ"/>
        </a:p>
      </dgm:t>
    </dgm:pt>
    <dgm:pt modelId="{9A9A9070-56EA-4855-AF89-3EA1CD2AD0EB}" type="sibTrans" cxnId="{C9EE7515-944A-47C5-9E98-9E5F8A4751D9}">
      <dgm:prSet/>
      <dgm:spPr/>
      <dgm:t>
        <a:bodyPr/>
        <a:lstStyle/>
        <a:p>
          <a:endParaRPr lang="cs-CZ"/>
        </a:p>
      </dgm:t>
    </dgm:pt>
    <dgm:pt modelId="{5A6322CF-8048-403A-A00F-81C347FF402E}">
      <dgm:prSet phldrT="[Text]" custT="1"/>
      <dgm:spPr/>
      <dgm:t>
        <a:bodyPr/>
        <a:lstStyle/>
        <a:p>
          <a:r>
            <a:rPr lang="cs-CZ" sz="1500" dirty="0"/>
            <a:t>Posuzuje více posuzovatelů a sleduje se shoda</a:t>
          </a:r>
        </a:p>
      </dgm:t>
    </dgm:pt>
    <dgm:pt modelId="{0EAD4F3B-6F59-4B1E-9001-0D3EF4EDA2C5}" type="parTrans" cxnId="{3AA47BF3-0C5C-4357-8E45-8C6DC3C4E155}">
      <dgm:prSet/>
      <dgm:spPr/>
      <dgm:t>
        <a:bodyPr/>
        <a:lstStyle/>
        <a:p>
          <a:endParaRPr lang="cs-CZ"/>
        </a:p>
      </dgm:t>
    </dgm:pt>
    <dgm:pt modelId="{BDC15AC1-D0FD-4062-9080-0CEC28F1E023}" type="sibTrans" cxnId="{3AA47BF3-0C5C-4357-8E45-8C6DC3C4E155}">
      <dgm:prSet/>
      <dgm:spPr/>
      <dgm:t>
        <a:bodyPr/>
        <a:lstStyle/>
        <a:p>
          <a:endParaRPr lang="cs-CZ"/>
        </a:p>
      </dgm:t>
    </dgm:pt>
    <dgm:pt modelId="{4FBAD4B6-AAEE-4B09-8A7D-19B49CADC8BC}">
      <dgm:prSet custT="1"/>
      <dgm:spPr/>
      <dgm:t>
        <a:bodyPr/>
        <a:lstStyle/>
        <a:p>
          <a:r>
            <a:rPr lang="cs-CZ" sz="1500" dirty="0"/>
            <a:t>Nástroj rozdělen na dvě dílčí části výsledky z jedné a druhé jsou srovnávány – shoda poukazuje na dobrou vnitřní konzistenci nástroje</a:t>
          </a:r>
        </a:p>
      </dgm:t>
    </dgm:pt>
    <dgm:pt modelId="{AC9CBB15-C733-4CBA-AA72-FF2D5904FBEB}" type="parTrans" cxnId="{6391C73C-D88F-484E-87A4-F6E0ABC87F68}">
      <dgm:prSet/>
      <dgm:spPr/>
      <dgm:t>
        <a:bodyPr/>
        <a:lstStyle/>
        <a:p>
          <a:endParaRPr lang="cs-CZ"/>
        </a:p>
      </dgm:t>
    </dgm:pt>
    <dgm:pt modelId="{70DA44AD-0EE4-4C91-B923-0E714FAEF265}" type="sibTrans" cxnId="{6391C73C-D88F-484E-87A4-F6E0ABC87F68}">
      <dgm:prSet/>
      <dgm:spPr/>
      <dgm:t>
        <a:bodyPr/>
        <a:lstStyle/>
        <a:p>
          <a:endParaRPr lang="cs-CZ"/>
        </a:p>
      </dgm:t>
    </dgm:pt>
    <dgm:pt modelId="{FFB8F953-3605-463E-B669-B52F49D336F1}">
      <dgm:prSet custT="1"/>
      <dgm:spPr/>
      <dgm:t>
        <a:bodyPr/>
        <a:lstStyle/>
        <a:p>
          <a:r>
            <a:rPr lang="cs-CZ" sz="1500" dirty="0"/>
            <a:t>Použití u dichotomických položek</a:t>
          </a:r>
        </a:p>
      </dgm:t>
    </dgm:pt>
    <dgm:pt modelId="{9E78D124-DC15-42C8-A879-1B945FB91B17}" type="parTrans" cxnId="{AB9E9EBA-BED4-4679-B326-3EA957DAB87D}">
      <dgm:prSet/>
      <dgm:spPr/>
      <dgm:t>
        <a:bodyPr/>
        <a:lstStyle/>
        <a:p>
          <a:endParaRPr lang="cs-CZ"/>
        </a:p>
      </dgm:t>
    </dgm:pt>
    <dgm:pt modelId="{0B7FCFC3-574F-4E47-B499-89B40062983B}" type="sibTrans" cxnId="{AB9E9EBA-BED4-4679-B326-3EA957DAB87D}">
      <dgm:prSet/>
      <dgm:spPr/>
      <dgm:t>
        <a:bodyPr/>
        <a:lstStyle/>
        <a:p>
          <a:endParaRPr lang="cs-CZ"/>
        </a:p>
      </dgm:t>
    </dgm:pt>
    <dgm:pt modelId="{5E8D5D8B-62B9-41C3-9BE5-2C026403E29B}">
      <dgm:prSet custT="1"/>
      <dgm:spPr/>
      <dgm:t>
        <a:bodyPr/>
        <a:lstStyle/>
        <a:p>
          <a:r>
            <a:rPr lang="cs-CZ" sz="1500" dirty="0"/>
            <a:t>Měření standardizovaným nástrojem a novým nástrojem monitorujícím protiklad</a:t>
          </a:r>
        </a:p>
      </dgm:t>
    </dgm:pt>
    <dgm:pt modelId="{23BDF041-E493-433C-ABC7-2A206DB48BE0}" type="parTrans" cxnId="{327EADFC-E8D6-4765-9B2A-30E20145C6FC}">
      <dgm:prSet/>
      <dgm:spPr/>
      <dgm:t>
        <a:bodyPr/>
        <a:lstStyle/>
        <a:p>
          <a:endParaRPr lang="cs-CZ"/>
        </a:p>
      </dgm:t>
    </dgm:pt>
    <dgm:pt modelId="{589D4979-0D3E-4090-AE3C-D79DE57FD7BF}" type="sibTrans" cxnId="{327EADFC-E8D6-4765-9B2A-30E20145C6FC}">
      <dgm:prSet/>
      <dgm:spPr/>
      <dgm:t>
        <a:bodyPr/>
        <a:lstStyle/>
        <a:p>
          <a:endParaRPr lang="cs-CZ"/>
        </a:p>
      </dgm:t>
    </dgm:pt>
    <dgm:pt modelId="{196874B3-9356-476A-865E-9C09591E6620}">
      <dgm:prSet custT="1"/>
      <dgm:spPr/>
      <dgm:t>
        <a:bodyPr/>
        <a:lstStyle/>
        <a:p>
          <a:r>
            <a:rPr lang="cs-CZ" sz="1500" dirty="0"/>
            <a:t>Použití u intervalových nebo poměrových dat</a:t>
          </a:r>
        </a:p>
        <a:p>
          <a:r>
            <a:rPr lang="cs-CZ" sz="1500" dirty="0"/>
            <a:t>Nástroj rozdán dvou skupinám a sledování shody odpovědí</a:t>
          </a:r>
        </a:p>
      </dgm:t>
    </dgm:pt>
    <dgm:pt modelId="{3F346099-42ED-4656-A119-940DCABB3F48}" type="parTrans" cxnId="{534CF17B-C91C-46DF-BDDE-BE92CA364CB8}">
      <dgm:prSet/>
      <dgm:spPr/>
      <dgm:t>
        <a:bodyPr/>
        <a:lstStyle/>
        <a:p>
          <a:endParaRPr lang="cs-CZ"/>
        </a:p>
      </dgm:t>
    </dgm:pt>
    <dgm:pt modelId="{E87A2A04-6183-450A-AD5F-69A3905528B7}" type="sibTrans" cxnId="{534CF17B-C91C-46DF-BDDE-BE92CA364CB8}">
      <dgm:prSet/>
      <dgm:spPr/>
      <dgm:t>
        <a:bodyPr/>
        <a:lstStyle/>
        <a:p>
          <a:endParaRPr lang="cs-CZ"/>
        </a:p>
      </dgm:t>
    </dgm:pt>
    <dgm:pt modelId="{2567C260-5819-4F0A-9F28-EF0FD6AFD52C}" type="pres">
      <dgm:prSet presAssocID="{5F93A945-7377-438C-A10D-2F741DA3C3FB}" presName="linear" presStyleCnt="0">
        <dgm:presLayoutVars>
          <dgm:dir/>
          <dgm:resizeHandles val="exact"/>
        </dgm:presLayoutVars>
      </dgm:prSet>
      <dgm:spPr/>
    </dgm:pt>
    <dgm:pt modelId="{13CA4DC1-2323-4113-9822-CE0A219871A0}" type="pres">
      <dgm:prSet presAssocID="{BF843A3E-3B00-4E31-9FBA-8178B634C97C}" presName="comp" presStyleCnt="0"/>
      <dgm:spPr/>
    </dgm:pt>
    <dgm:pt modelId="{7273F2AA-D18A-4131-95BD-FB7FF85E9596}" type="pres">
      <dgm:prSet presAssocID="{BF843A3E-3B00-4E31-9FBA-8178B634C97C}" presName="box" presStyleLbl="node1" presStyleIdx="0" presStyleCnt="7" custScaleY="116560"/>
      <dgm:spPr/>
    </dgm:pt>
    <dgm:pt modelId="{78EFCA36-9BF4-476F-A09C-B0C6863877C9}" type="pres">
      <dgm:prSet presAssocID="{BF843A3E-3B00-4E31-9FBA-8178B634C97C}" presName="img" presStyleLbl="fgImgPlace1" presStyleIdx="0" presStyleCnt="7"/>
      <dgm:spPr/>
    </dgm:pt>
    <dgm:pt modelId="{7500CE27-8535-4F44-8F3B-AD92C8EEB351}" type="pres">
      <dgm:prSet presAssocID="{BF843A3E-3B00-4E31-9FBA-8178B634C97C}" presName="text" presStyleLbl="node1" presStyleIdx="0" presStyleCnt="7">
        <dgm:presLayoutVars>
          <dgm:bulletEnabled val="1"/>
        </dgm:presLayoutVars>
      </dgm:prSet>
      <dgm:spPr/>
    </dgm:pt>
    <dgm:pt modelId="{4B8A4A52-662B-4D59-82F3-1614D9340005}" type="pres">
      <dgm:prSet presAssocID="{6082E073-A2A6-4A2D-B9EF-D98C0BE65091}" presName="spacer" presStyleCnt="0"/>
      <dgm:spPr/>
    </dgm:pt>
    <dgm:pt modelId="{2A6DCC80-F1D5-4DD9-B267-8C1033BE4180}" type="pres">
      <dgm:prSet presAssocID="{2F5A5A4F-5E26-43ED-AD45-E8CA92958F33}" presName="comp" presStyleCnt="0"/>
      <dgm:spPr/>
    </dgm:pt>
    <dgm:pt modelId="{EEAB36F0-1A8D-4838-A771-64D0502EC0C2}" type="pres">
      <dgm:prSet presAssocID="{2F5A5A4F-5E26-43ED-AD45-E8CA92958F33}" presName="box" presStyleLbl="node1" presStyleIdx="1" presStyleCnt="7" custLinFactNeighborX="97" custLinFactNeighborY="-732"/>
      <dgm:spPr/>
    </dgm:pt>
    <dgm:pt modelId="{67536728-CF17-47DB-835C-B1E64118AD4C}" type="pres">
      <dgm:prSet presAssocID="{2F5A5A4F-5E26-43ED-AD45-E8CA92958F33}" presName="img" presStyleLbl="fgImgPlace1" presStyleIdx="1" presStyleCnt="7"/>
      <dgm:spPr/>
    </dgm:pt>
    <dgm:pt modelId="{24113E1D-0BA4-4B51-9937-0EAB0E843E84}" type="pres">
      <dgm:prSet presAssocID="{2F5A5A4F-5E26-43ED-AD45-E8CA92958F33}" presName="text" presStyleLbl="node1" presStyleIdx="1" presStyleCnt="7">
        <dgm:presLayoutVars>
          <dgm:bulletEnabled val="1"/>
        </dgm:presLayoutVars>
      </dgm:prSet>
      <dgm:spPr/>
    </dgm:pt>
    <dgm:pt modelId="{0B92FF67-443C-43BE-99F8-91DAC6AA24E2}" type="pres">
      <dgm:prSet presAssocID="{9A9A9070-56EA-4855-AF89-3EA1CD2AD0EB}" presName="spacer" presStyleCnt="0"/>
      <dgm:spPr/>
    </dgm:pt>
    <dgm:pt modelId="{ABFBDEA0-9628-4837-8705-8EC11C590297}" type="pres">
      <dgm:prSet presAssocID="{5E8D5D8B-62B9-41C3-9BE5-2C026403E29B}" presName="comp" presStyleCnt="0"/>
      <dgm:spPr/>
    </dgm:pt>
    <dgm:pt modelId="{CE9A1DE5-2F80-45C3-90B5-12E0D905CC59}" type="pres">
      <dgm:prSet presAssocID="{5E8D5D8B-62B9-41C3-9BE5-2C026403E29B}" presName="box" presStyleLbl="node1" presStyleIdx="2" presStyleCnt="7" custLinFactNeighborX="125" custLinFactNeighborY="1823"/>
      <dgm:spPr/>
    </dgm:pt>
    <dgm:pt modelId="{B72B9A5E-9F23-4041-8D85-A91B91F73D2C}" type="pres">
      <dgm:prSet presAssocID="{5E8D5D8B-62B9-41C3-9BE5-2C026403E29B}" presName="img" presStyleLbl="fgImgPlace1" presStyleIdx="2" presStyleCnt="7" custLinFactNeighborX="826" custLinFactNeighborY="5715"/>
      <dgm:spPr/>
    </dgm:pt>
    <dgm:pt modelId="{18B58D77-5C4A-482D-AF16-69A6FC439511}" type="pres">
      <dgm:prSet presAssocID="{5E8D5D8B-62B9-41C3-9BE5-2C026403E29B}" presName="text" presStyleLbl="node1" presStyleIdx="2" presStyleCnt="7">
        <dgm:presLayoutVars>
          <dgm:bulletEnabled val="1"/>
        </dgm:presLayoutVars>
      </dgm:prSet>
      <dgm:spPr/>
    </dgm:pt>
    <dgm:pt modelId="{E951DBB7-20A0-4428-9922-36D5BE2D5B5E}" type="pres">
      <dgm:prSet presAssocID="{589D4979-0D3E-4090-AE3C-D79DE57FD7BF}" presName="spacer" presStyleCnt="0"/>
      <dgm:spPr/>
    </dgm:pt>
    <dgm:pt modelId="{3978561E-A59B-4C3C-8985-1FF65D7620BF}" type="pres">
      <dgm:prSet presAssocID="{5A6322CF-8048-403A-A00F-81C347FF402E}" presName="comp" presStyleCnt="0"/>
      <dgm:spPr/>
    </dgm:pt>
    <dgm:pt modelId="{8D810484-0D92-4C2B-A687-1681E3FD7F36}" type="pres">
      <dgm:prSet presAssocID="{5A6322CF-8048-403A-A00F-81C347FF402E}" presName="box" presStyleLbl="node1" presStyleIdx="3" presStyleCnt="7" custScaleY="119531" custLinFactNeighborY="-2116"/>
      <dgm:spPr/>
    </dgm:pt>
    <dgm:pt modelId="{A2DF6467-ABE7-4D74-B111-228986F12234}" type="pres">
      <dgm:prSet presAssocID="{5A6322CF-8048-403A-A00F-81C347FF402E}" presName="img" presStyleLbl="fgImgPlace1" presStyleIdx="3" presStyleCnt="7"/>
      <dgm:spPr/>
    </dgm:pt>
    <dgm:pt modelId="{06A3C329-F492-4AFA-9DBA-8F44C5CDC58F}" type="pres">
      <dgm:prSet presAssocID="{5A6322CF-8048-403A-A00F-81C347FF402E}" presName="text" presStyleLbl="node1" presStyleIdx="3" presStyleCnt="7">
        <dgm:presLayoutVars>
          <dgm:bulletEnabled val="1"/>
        </dgm:presLayoutVars>
      </dgm:prSet>
      <dgm:spPr/>
    </dgm:pt>
    <dgm:pt modelId="{853B1232-9BC4-4102-8CA0-F05203CC6468}" type="pres">
      <dgm:prSet presAssocID="{BDC15AC1-D0FD-4062-9080-0CEC28F1E023}" presName="spacer" presStyleCnt="0"/>
      <dgm:spPr/>
    </dgm:pt>
    <dgm:pt modelId="{AEAC8725-69DB-46C7-888B-28A295D57C54}" type="pres">
      <dgm:prSet presAssocID="{4FBAD4B6-AAEE-4B09-8A7D-19B49CADC8BC}" presName="comp" presStyleCnt="0"/>
      <dgm:spPr/>
    </dgm:pt>
    <dgm:pt modelId="{64FC62F2-C74D-4346-B277-73D2418A2751}" type="pres">
      <dgm:prSet presAssocID="{4FBAD4B6-AAEE-4B09-8A7D-19B49CADC8BC}" presName="box" presStyleLbl="node1" presStyleIdx="4" presStyleCnt="7"/>
      <dgm:spPr/>
    </dgm:pt>
    <dgm:pt modelId="{B6B76B9E-C4FC-4BAE-B7BB-CC5577943DCB}" type="pres">
      <dgm:prSet presAssocID="{4FBAD4B6-AAEE-4B09-8A7D-19B49CADC8BC}" presName="img" presStyleLbl="fgImgPlace1" presStyleIdx="4" presStyleCnt="7" custLinFactNeighborX="2014" custLinFactNeighborY="2306"/>
      <dgm:spPr/>
    </dgm:pt>
    <dgm:pt modelId="{CEC18DBD-864B-43AD-AD7C-E6921B969FCB}" type="pres">
      <dgm:prSet presAssocID="{4FBAD4B6-AAEE-4B09-8A7D-19B49CADC8BC}" presName="text" presStyleLbl="node1" presStyleIdx="4" presStyleCnt="7">
        <dgm:presLayoutVars>
          <dgm:bulletEnabled val="1"/>
        </dgm:presLayoutVars>
      </dgm:prSet>
      <dgm:spPr/>
    </dgm:pt>
    <dgm:pt modelId="{39FA7544-910C-4B6A-88FA-BD609F5D8E1A}" type="pres">
      <dgm:prSet presAssocID="{70DA44AD-0EE4-4C91-B923-0E714FAEF265}" presName="spacer" presStyleCnt="0"/>
      <dgm:spPr/>
    </dgm:pt>
    <dgm:pt modelId="{5002C2B3-71FC-4C8B-A3DF-7754022F5979}" type="pres">
      <dgm:prSet presAssocID="{FFB8F953-3605-463E-B669-B52F49D336F1}" presName="comp" presStyleCnt="0"/>
      <dgm:spPr/>
    </dgm:pt>
    <dgm:pt modelId="{D1B7671C-9688-4032-B147-DBB54F64C764}" type="pres">
      <dgm:prSet presAssocID="{FFB8F953-3605-463E-B669-B52F49D336F1}" presName="box" presStyleLbl="node1" presStyleIdx="5" presStyleCnt="7"/>
      <dgm:spPr/>
    </dgm:pt>
    <dgm:pt modelId="{25ACB128-8B76-4FC2-B599-2C3E14BEB757}" type="pres">
      <dgm:prSet presAssocID="{FFB8F953-3605-463E-B669-B52F49D336F1}" presName="img" presStyleLbl="fgImgPlace1" presStyleIdx="5" presStyleCnt="7"/>
      <dgm:spPr/>
    </dgm:pt>
    <dgm:pt modelId="{C7AA02C1-A974-4084-B950-2F1446580069}" type="pres">
      <dgm:prSet presAssocID="{FFB8F953-3605-463E-B669-B52F49D336F1}" presName="text" presStyleLbl="node1" presStyleIdx="5" presStyleCnt="7">
        <dgm:presLayoutVars>
          <dgm:bulletEnabled val="1"/>
        </dgm:presLayoutVars>
      </dgm:prSet>
      <dgm:spPr/>
    </dgm:pt>
    <dgm:pt modelId="{B5117225-9F96-4F4E-837C-A10F68A93140}" type="pres">
      <dgm:prSet presAssocID="{0B7FCFC3-574F-4E47-B499-89B40062983B}" presName="spacer" presStyleCnt="0"/>
      <dgm:spPr/>
    </dgm:pt>
    <dgm:pt modelId="{6B0D4CAE-EC9C-468C-95A9-06523F203681}" type="pres">
      <dgm:prSet presAssocID="{196874B3-9356-476A-865E-9C09591E6620}" presName="comp" presStyleCnt="0"/>
      <dgm:spPr/>
    </dgm:pt>
    <dgm:pt modelId="{F9A6CB9D-9939-4F36-BE24-D80D75A76B35}" type="pres">
      <dgm:prSet presAssocID="{196874B3-9356-476A-865E-9C09591E6620}" presName="box" presStyleLbl="node1" presStyleIdx="6" presStyleCnt="7" custLinFactNeighborX="627" custLinFactNeighborY="-76"/>
      <dgm:spPr/>
    </dgm:pt>
    <dgm:pt modelId="{F1BB5CE5-1126-4062-98EC-947729AC3531}" type="pres">
      <dgm:prSet presAssocID="{196874B3-9356-476A-865E-9C09591E6620}" presName="img" presStyleLbl="fgImgPlace1" presStyleIdx="6" presStyleCnt="7"/>
      <dgm:spPr/>
    </dgm:pt>
    <dgm:pt modelId="{BC439DD6-5B45-4930-81AF-5F601AC3024A}" type="pres">
      <dgm:prSet presAssocID="{196874B3-9356-476A-865E-9C09591E6620}" presName="text" presStyleLbl="node1" presStyleIdx="6" presStyleCnt="7">
        <dgm:presLayoutVars>
          <dgm:bulletEnabled val="1"/>
        </dgm:presLayoutVars>
      </dgm:prSet>
      <dgm:spPr/>
    </dgm:pt>
  </dgm:ptLst>
  <dgm:cxnLst>
    <dgm:cxn modelId="{BCF24204-969F-4E06-B101-852D9112D33B}" type="presOf" srcId="{5E8D5D8B-62B9-41C3-9BE5-2C026403E29B}" destId="{CE9A1DE5-2F80-45C3-90B5-12E0D905CC59}" srcOrd="0" destOrd="0" presId="urn:microsoft.com/office/officeart/2005/8/layout/vList4"/>
    <dgm:cxn modelId="{2B4F7D07-EDEA-451C-97F4-D4BFF4F3310C}" srcId="{5F93A945-7377-438C-A10D-2F741DA3C3FB}" destId="{BF843A3E-3B00-4E31-9FBA-8178B634C97C}" srcOrd="0" destOrd="0" parTransId="{49F6DDA9-1909-4604-A11D-525DBB902F92}" sibTransId="{6082E073-A2A6-4A2D-B9EF-D98C0BE65091}"/>
    <dgm:cxn modelId="{C9EE7515-944A-47C5-9E98-9E5F8A4751D9}" srcId="{5F93A945-7377-438C-A10D-2F741DA3C3FB}" destId="{2F5A5A4F-5E26-43ED-AD45-E8CA92958F33}" srcOrd="1" destOrd="0" parTransId="{019163CF-5AD1-4188-AE9E-949656349BBE}" sibTransId="{9A9A9070-56EA-4855-AF89-3EA1CD2AD0EB}"/>
    <dgm:cxn modelId="{DD1C6418-9FAA-4968-A9A6-BE850B9B848B}" type="presOf" srcId="{BF843A3E-3B00-4E31-9FBA-8178B634C97C}" destId="{7500CE27-8535-4F44-8F3B-AD92C8EEB351}" srcOrd="1" destOrd="0" presId="urn:microsoft.com/office/officeart/2005/8/layout/vList4"/>
    <dgm:cxn modelId="{6391C73C-D88F-484E-87A4-F6E0ABC87F68}" srcId="{5F93A945-7377-438C-A10D-2F741DA3C3FB}" destId="{4FBAD4B6-AAEE-4B09-8A7D-19B49CADC8BC}" srcOrd="4" destOrd="0" parTransId="{AC9CBB15-C733-4CBA-AA72-FF2D5904FBEB}" sibTransId="{70DA44AD-0EE4-4C91-B923-0E714FAEF265}"/>
    <dgm:cxn modelId="{4002775D-A1F3-470C-BD13-F8758C25E93F}" type="presOf" srcId="{5A6322CF-8048-403A-A00F-81C347FF402E}" destId="{8D810484-0D92-4C2B-A687-1681E3FD7F36}" srcOrd="0" destOrd="0" presId="urn:microsoft.com/office/officeart/2005/8/layout/vList4"/>
    <dgm:cxn modelId="{4B633560-DE1D-4D86-B3E1-D35E2ECA9159}" type="presOf" srcId="{FFB8F953-3605-463E-B669-B52F49D336F1}" destId="{D1B7671C-9688-4032-B147-DBB54F64C764}" srcOrd="0" destOrd="0" presId="urn:microsoft.com/office/officeart/2005/8/layout/vList4"/>
    <dgm:cxn modelId="{6BA29073-F9C3-4339-98EC-41CCAE3CEAD3}" type="presOf" srcId="{196874B3-9356-476A-865E-9C09591E6620}" destId="{BC439DD6-5B45-4930-81AF-5F601AC3024A}" srcOrd="1" destOrd="0" presId="urn:microsoft.com/office/officeart/2005/8/layout/vList4"/>
    <dgm:cxn modelId="{AAD1D659-6539-40FA-A61D-71A7D38531F5}" type="presOf" srcId="{5A6322CF-8048-403A-A00F-81C347FF402E}" destId="{06A3C329-F492-4AFA-9DBA-8F44C5CDC58F}" srcOrd="1" destOrd="0" presId="urn:microsoft.com/office/officeart/2005/8/layout/vList4"/>
    <dgm:cxn modelId="{534CF17B-C91C-46DF-BDDE-BE92CA364CB8}" srcId="{5F93A945-7377-438C-A10D-2F741DA3C3FB}" destId="{196874B3-9356-476A-865E-9C09591E6620}" srcOrd="6" destOrd="0" parTransId="{3F346099-42ED-4656-A119-940DCABB3F48}" sibTransId="{E87A2A04-6183-450A-AD5F-69A3905528B7}"/>
    <dgm:cxn modelId="{383B207C-1609-4D1B-99CB-2D6B172A34C5}" type="presOf" srcId="{4FBAD4B6-AAEE-4B09-8A7D-19B49CADC8BC}" destId="{CEC18DBD-864B-43AD-AD7C-E6921B969FCB}" srcOrd="1" destOrd="0" presId="urn:microsoft.com/office/officeart/2005/8/layout/vList4"/>
    <dgm:cxn modelId="{3196467E-A508-43EE-A814-135206BC9FC3}" type="presOf" srcId="{FFB8F953-3605-463E-B669-B52F49D336F1}" destId="{C7AA02C1-A974-4084-B950-2F1446580069}" srcOrd="1" destOrd="0" presId="urn:microsoft.com/office/officeart/2005/8/layout/vList4"/>
    <dgm:cxn modelId="{5C425781-9F1B-4280-AEA1-C067B9E81FE5}" type="presOf" srcId="{4FBAD4B6-AAEE-4B09-8A7D-19B49CADC8BC}" destId="{64FC62F2-C74D-4346-B277-73D2418A2751}" srcOrd="0" destOrd="0" presId="urn:microsoft.com/office/officeart/2005/8/layout/vList4"/>
    <dgm:cxn modelId="{4712BA92-9300-4161-B7CB-7E9A308D49A8}" type="presOf" srcId="{196874B3-9356-476A-865E-9C09591E6620}" destId="{F9A6CB9D-9939-4F36-BE24-D80D75A76B35}" srcOrd="0" destOrd="0" presId="urn:microsoft.com/office/officeart/2005/8/layout/vList4"/>
    <dgm:cxn modelId="{DE9CDEA2-0B07-4F67-B664-E3AC567D5E21}" type="presOf" srcId="{5F93A945-7377-438C-A10D-2F741DA3C3FB}" destId="{2567C260-5819-4F0A-9F28-EF0FD6AFD52C}" srcOrd="0" destOrd="0" presId="urn:microsoft.com/office/officeart/2005/8/layout/vList4"/>
    <dgm:cxn modelId="{AB9E9EBA-BED4-4679-B326-3EA957DAB87D}" srcId="{5F93A945-7377-438C-A10D-2F741DA3C3FB}" destId="{FFB8F953-3605-463E-B669-B52F49D336F1}" srcOrd="5" destOrd="0" parTransId="{9E78D124-DC15-42C8-A879-1B945FB91B17}" sibTransId="{0B7FCFC3-574F-4E47-B499-89B40062983B}"/>
    <dgm:cxn modelId="{0DD6FCBB-C2DF-461E-ABFF-4CBB32FB747B}" type="presOf" srcId="{2F5A5A4F-5E26-43ED-AD45-E8CA92958F33}" destId="{EEAB36F0-1A8D-4838-A771-64D0502EC0C2}" srcOrd="0" destOrd="0" presId="urn:microsoft.com/office/officeart/2005/8/layout/vList4"/>
    <dgm:cxn modelId="{4E6B92D4-C8A2-4CDD-9E89-70A419B4CB63}" type="presOf" srcId="{2F5A5A4F-5E26-43ED-AD45-E8CA92958F33}" destId="{24113E1D-0BA4-4B51-9937-0EAB0E843E84}" srcOrd="1" destOrd="0" presId="urn:microsoft.com/office/officeart/2005/8/layout/vList4"/>
    <dgm:cxn modelId="{2055FEE1-B43D-402C-81DB-8A2E8C8B9651}" type="presOf" srcId="{BF843A3E-3B00-4E31-9FBA-8178B634C97C}" destId="{7273F2AA-D18A-4131-95BD-FB7FF85E9596}" srcOrd="0" destOrd="0" presId="urn:microsoft.com/office/officeart/2005/8/layout/vList4"/>
    <dgm:cxn modelId="{3AA47BF3-0C5C-4357-8E45-8C6DC3C4E155}" srcId="{5F93A945-7377-438C-A10D-2F741DA3C3FB}" destId="{5A6322CF-8048-403A-A00F-81C347FF402E}" srcOrd="3" destOrd="0" parTransId="{0EAD4F3B-6F59-4B1E-9001-0D3EF4EDA2C5}" sibTransId="{BDC15AC1-D0FD-4062-9080-0CEC28F1E023}"/>
    <dgm:cxn modelId="{CC0A90F4-08B5-4F68-9E45-9D1B8ED76A4D}" type="presOf" srcId="{5E8D5D8B-62B9-41C3-9BE5-2C026403E29B}" destId="{18B58D77-5C4A-482D-AF16-69A6FC439511}" srcOrd="1" destOrd="0" presId="urn:microsoft.com/office/officeart/2005/8/layout/vList4"/>
    <dgm:cxn modelId="{327EADFC-E8D6-4765-9B2A-30E20145C6FC}" srcId="{5F93A945-7377-438C-A10D-2F741DA3C3FB}" destId="{5E8D5D8B-62B9-41C3-9BE5-2C026403E29B}" srcOrd="2" destOrd="0" parTransId="{23BDF041-E493-433C-ABC7-2A206DB48BE0}" sibTransId="{589D4979-0D3E-4090-AE3C-D79DE57FD7BF}"/>
    <dgm:cxn modelId="{D505B136-E27A-4CBC-9969-86484447456C}" type="presParOf" srcId="{2567C260-5819-4F0A-9F28-EF0FD6AFD52C}" destId="{13CA4DC1-2323-4113-9822-CE0A219871A0}" srcOrd="0" destOrd="0" presId="urn:microsoft.com/office/officeart/2005/8/layout/vList4"/>
    <dgm:cxn modelId="{9F2BB8A1-C606-4EE3-AC79-7BEA6FC5AEEB}" type="presParOf" srcId="{13CA4DC1-2323-4113-9822-CE0A219871A0}" destId="{7273F2AA-D18A-4131-95BD-FB7FF85E9596}" srcOrd="0" destOrd="0" presId="urn:microsoft.com/office/officeart/2005/8/layout/vList4"/>
    <dgm:cxn modelId="{122968A5-C4B4-43BF-95B4-1CBFC7F3B84F}" type="presParOf" srcId="{13CA4DC1-2323-4113-9822-CE0A219871A0}" destId="{78EFCA36-9BF4-476F-A09C-B0C6863877C9}" srcOrd="1" destOrd="0" presId="urn:microsoft.com/office/officeart/2005/8/layout/vList4"/>
    <dgm:cxn modelId="{6C6A1B1C-4D69-4480-B1A3-B050B5FB2494}" type="presParOf" srcId="{13CA4DC1-2323-4113-9822-CE0A219871A0}" destId="{7500CE27-8535-4F44-8F3B-AD92C8EEB351}" srcOrd="2" destOrd="0" presId="urn:microsoft.com/office/officeart/2005/8/layout/vList4"/>
    <dgm:cxn modelId="{683FEA04-6846-401B-B32B-CF498DAD14F7}" type="presParOf" srcId="{2567C260-5819-4F0A-9F28-EF0FD6AFD52C}" destId="{4B8A4A52-662B-4D59-82F3-1614D9340005}" srcOrd="1" destOrd="0" presId="urn:microsoft.com/office/officeart/2005/8/layout/vList4"/>
    <dgm:cxn modelId="{2F0F8EF3-BEE4-4384-99E6-FA2721F130BC}" type="presParOf" srcId="{2567C260-5819-4F0A-9F28-EF0FD6AFD52C}" destId="{2A6DCC80-F1D5-4DD9-B267-8C1033BE4180}" srcOrd="2" destOrd="0" presId="urn:microsoft.com/office/officeart/2005/8/layout/vList4"/>
    <dgm:cxn modelId="{47716EB5-41C3-49D5-BE0A-6B21A8B6540D}" type="presParOf" srcId="{2A6DCC80-F1D5-4DD9-B267-8C1033BE4180}" destId="{EEAB36F0-1A8D-4838-A771-64D0502EC0C2}" srcOrd="0" destOrd="0" presId="urn:microsoft.com/office/officeart/2005/8/layout/vList4"/>
    <dgm:cxn modelId="{7D198B41-70B7-42DD-B9EC-11185FAA224E}" type="presParOf" srcId="{2A6DCC80-F1D5-4DD9-B267-8C1033BE4180}" destId="{67536728-CF17-47DB-835C-B1E64118AD4C}" srcOrd="1" destOrd="0" presId="urn:microsoft.com/office/officeart/2005/8/layout/vList4"/>
    <dgm:cxn modelId="{B5EC251A-68E8-44B5-A6E3-E1B0F153EBFC}" type="presParOf" srcId="{2A6DCC80-F1D5-4DD9-B267-8C1033BE4180}" destId="{24113E1D-0BA4-4B51-9937-0EAB0E843E84}" srcOrd="2" destOrd="0" presId="urn:microsoft.com/office/officeart/2005/8/layout/vList4"/>
    <dgm:cxn modelId="{FA22F1F8-42D7-4799-BF11-9BB266472F93}" type="presParOf" srcId="{2567C260-5819-4F0A-9F28-EF0FD6AFD52C}" destId="{0B92FF67-443C-43BE-99F8-91DAC6AA24E2}" srcOrd="3" destOrd="0" presId="urn:microsoft.com/office/officeart/2005/8/layout/vList4"/>
    <dgm:cxn modelId="{6D5A5BE6-5051-468E-97A5-953C1345A837}" type="presParOf" srcId="{2567C260-5819-4F0A-9F28-EF0FD6AFD52C}" destId="{ABFBDEA0-9628-4837-8705-8EC11C590297}" srcOrd="4" destOrd="0" presId="urn:microsoft.com/office/officeart/2005/8/layout/vList4"/>
    <dgm:cxn modelId="{3EE9C4AE-42B0-4D22-88BF-23C7706C782D}" type="presParOf" srcId="{ABFBDEA0-9628-4837-8705-8EC11C590297}" destId="{CE9A1DE5-2F80-45C3-90B5-12E0D905CC59}" srcOrd="0" destOrd="0" presId="urn:microsoft.com/office/officeart/2005/8/layout/vList4"/>
    <dgm:cxn modelId="{F61FBD59-421A-4B18-BE6E-2D75B616071F}" type="presParOf" srcId="{ABFBDEA0-9628-4837-8705-8EC11C590297}" destId="{B72B9A5E-9F23-4041-8D85-A91B91F73D2C}" srcOrd="1" destOrd="0" presId="urn:microsoft.com/office/officeart/2005/8/layout/vList4"/>
    <dgm:cxn modelId="{343AFC8B-AC02-45CF-8EBB-321A6EF7B6F1}" type="presParOf" srcId="{ABFBDEA0-9628-4837-8705-8EC11C590297}" destId="{18B58D77-5C4A-482D-AF16-69A6FC439511}" srcOrd="2" destOrd="0" presId="urn:microsoft.com/office/officeart/2005/8/layout/vList4"/>
    <dgm:cxn modelId="{FDC00FB7-515F-4279-8DAA-B0618BC41900}" type="presParOf" srcId="{2567C260-5819-4F0A-9F28-EF0FD6AFD52C}" destId="{E951DBB7-20A0-4428-9922-36D5BE2D5B5E}" srcOrd="5" destOrd="0" presId="urn:microsoft.com/office/officeart/2005/8/layout/vList4"/>
    <dgm:cxn modelId="{F0CE764E-1967-4A46-8834-7B98D8BFE544}" type="presParOf" srcId="{2567C260-5819-4F0A-9F28-EF0FD6AFD52C}" destId="{3978561E-A59B-4C3C-8985-1FF65D7620BF}" srcOrd="6" destOrd="0" presId="urn:microsoft.com/office/officeart/2005/8/layout/vList4"/>
    <dgm:cxn modelId="{96A984C2-9625-4865-A898-ABD970B10A25}" type="presParOf" srcId="{3978561E-A59B-4C3C-8985-1FF65D7620BF}" destId="{8D810484-0D92-4C2B-A687-1681E3FD7F36}" srcOrd="0" destOrd="0" presId="urn:microsoft.com/office/officeart/2005/8/layout/vList4"/>
    <dgm:cxn modelId="{04C0CB53-8950-4F5B-BFD5-90F4FA41F0F6}" type="presParOf" srcId="{3978561E-A59B-4C3C-8985-1FF65D7620BF}" destId="{A2DF6467-ABE7-4D74-B111-228986F12234}" srcOrd="1" destOrd="0" presId="urn:microsoft.com/office/officeart/2005/8/layout/vList4"/>
    <dgm:cxn modelId="{AA01A3D2-40FC-4B40-8F4C-B03A68635EC8}" type="presParOf" srcId="{3978561E-A59B-4C3C-8985-1FF65D7620BF}" destId="{06A3C329-F492-4AFA-9DBA-8F44C5CDC58F}" srcOrd="2" destOrd="0" presId="urn:microsoft.com/office/officeart/2005/8/layout/vList4"/>
    <dgm:cxn modelId="{7186F748-67A7-4986-B78B-02A7FBFB93ED}" type="presParOf" srcId="{2567C260-5819-4F0A-9F28-EF0FD6AFD52C}" destId="{853B1232-9BC4-4102-8CA0-F05203CC6468}" srcOrd="7" destOrd="0" presId="urn:microsoft.com/office/officeart/2005/8/layout/vList4"/>
    <dgm:cxn modelId="{160D0C23-A599-40AF-BD2C-ECA9701B937B}" type="presParOf" srcId="{2567C260-5819-4F0A-9F28-EF0FD6AFD52C}" destId="{AEAC8725-69DB-46C7-888B-28A295D57C54}" srcOrd="8" destOrd="0" presId="urn:microsoft.com/office/officeart/2005/8/layout/vList4"/>
    <dgm:cxn modelId="{8BA7C4D7-0BE3-40CE-870B-B37005C85C52}" type="presParOf" srcId="{AEAC8725-69DB-46C7-888B-28A295D57C54}" destId="{64FC62F2-C74D-4346-B277-73D2418A2751}" srcOrd="0" destOrd="0" presId="urn:microsoft.com/office/officeart/2005/8/layout/vList4"/>
    <dgm:cxn modelId="{261E90CF-2CA7-472B-B519-CE05A22C3085}" type="presParOf" srcId="{AEAC8725-69DB-46C7-888B-28A295D57C54}" destId="{B6B76B9E-C4FC-4BAE-B7BB-CC5577943DCB}" srcOrd="1" destOrd="0" presId="urn:microsoft.com/office/officeart/2005/8/layout/vList4"/>
    <dgm:cxn modelId="{6AA852C6-95A0-48AE-90CC-95B44FCD7F7A}" type="presParOf" srcId="{AEAC8725-69DB-46C7-888B-28A295D57C54}" destId="{CEC18DBD-864B-43AD-AD7C-E6921B969FCB}" srcOrd="2" destOrd="0" presId="urn:microsoft.com/office/officeart/2005/8/layout/vList4"/>
    <dgm:cxn modelId="{86C5EB04-8C49-495B-BD86-A2BB340176E3}" type="presParOf" srcId="{2567C260-5819-4F0A-9F28-EF0FD6AFD52C}" destId="{39FA7544-910C-4B6A-88FA-BD609F5D8E1A}" srcOrd="9" destOrd="0" presId="urn:microsoft.com/office/officeart/2005/8/layout/vList4"/>
    <dgm:cxn modelId="{93DCA99F-2F3C-4D3E-B85C-B4E99EC36528}" type="presParOf" srcId="{2567C260-5819-4F0A-9F28-EF0FD6AFD52C}" destId="{5002C2B3-71FC-4C8B-A3DF-7754022F5979}" srcOrd="10" destOrd="0" presId="urn:microsoft.com/office/officeart/2005/8/layout/vList4"/>
    <dgm:cxn modelId="{922B8783-75DF-4CA0-A380-32C9C8039A0D}" type="presParOf" srcId="{5002C2B3-71FC-4C8B-A3DF-7754022F5979}" destId="{D1B7671C-9688-4032-B147-DBB54F64C764}" srcOrd="0" destOrd="0" presId="urn:microsoft.com/office/officeart/2005/8/layout/vList4"/>
    <dgm:cxn modelId="{EAB60AF5-6741-40CC-8D51-D986A8F97661}" type="presParOf" srcId="{5002C2B3-71FC-4C8B-A3DF-7754022F5979}" destId="{25ACB128-8B76-4FC2-B599-2C3E14BEB757}" srcOrd="1" destOrd="0" presId="urn:microsoft.com/office/officeart/2005/8/layout/vList4"/>
    <dgm:cxn modelId="{6C59B435-B040-4616-99A8-EE22F7DE2637}" type="presParOf" srcId="{5002C2B3-71FC-4C8B-A3DF-7754022F5979}" destId="{C7AA02C1-A974-4084-B950-2F1446580069}" srcOrd="2" destOrd="0" presId="urn:microsoft.com/office/officeart/2005/8/layout/vList4"/>
    <dgm:cxn modelId="{997CEADE-1298-446D-8A18-271AD9C26ECD}" type="presParOf" srcId="{2567C260-5819-4F0A-9F28-EF0FD6AFD52C}" destId="{B5117225-9F96-4F4E-837C-A10F68A93140}" srcOrd="11" destOrd="0" presId="urn:microsoft.com/office/officeart/2005/8/layout/vList4"/>
    <dgm:cxn modelId="{FD5DFFF7-C1B9-45E1-8C3D-3718D1796120}" type="presParOf" srcId="{2567C260-5819-4F0A-9F28-EF0FD6AFD52C}" destId="{6B0D4CAE-EC9C-468C-95A9-06523F203681}" srcOrd="12" destOrd="0" presId="urn:microsoft.com/office/officeart/2005/8/layout/vList4"/>
    <dgm:cxn modelId="{D19DA1A1-705F-4BC1-9CFA-66A08D5F952D}" type="presParOf" srcId="{6B0D4CAE-EC9C-468C-95A9-06523F203681}" destId="{F9A6CB9D-9939-4F36-BE24-D80D75A76B35}" srcOrd="0" destOrd="0" presId="urn:microsoft.com/office/officeart/2005/8/layout/vList4"/>
    <dgm:cxn modelId="{AD134DA8-1F3C-421B-B6E0-5774B923ACC2}" type="presParOf" srcId="{6B0D4CAE-EC9C-468C-95A9-06523F203681}" destId="{F1BB5CE5-1126-4062-98EC-947729AC3531}" srcOrd="1" destOrd="0" presId="urn:microsoft.com/office/officeart/2005/8/layout/vList4"/>
    <dgm:cxn modelId="{9FD45BF2-152C-4C49-8935-380D2082E083}" type="presParOf" srcId="{6B0D4CAE-EC9C-468C-95A9-06523F203681}" destId="{BC439DD6-5B45-4930-81AF-5F601AC3024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C024AA-46A4-4DE2-A349-832D8288FEC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5FF4943-4C7A-4827-B008-D0B18BFBD7E3}">
      <dgm:prSet phldrT="[Text]" custT="1"/>
      <dgm:spPr/>
      <dgm:t>
        <a:bodyPr/>
        <a:lstStyle/>
        <a:p>
          <a:r>
            <a:rPr lang="cs-CZ" sz="1300" dirty="0">
              <a:solidFill>
                <a:schemeClr val="tx1">
                  <a:lumMod val="85000"/>
                  <a:lumOff val="15000"/>
                </a:schemeClr>
              </a:solidFill>
            </a:rPr>
            <a:t>0,00 absence shody</a:t>
          </a:r>
        </a:p>
      </dgm:t>
    </dgm:pt>
    <dgm:pt modelId="{15CB3D7B-9516-4922-81EC-719173041EB3}" type="parTrans" cxnId="{827B28AA-4744-4B43-87EF-DF1D11D1C7A7}">
      <dgm:prSet/>
      <dgm:spPr/>
      <dgm:t>
        <a:bodyPr/>
        <a:lstStyle/>
        <a:p>
          <a:endParaRPr lang="cs-CZ"/>
        </a:p>
      </dgm:t>
    </dgm:pt>
    <dgm:pt modelId="{DE3813E1-2B84-4B56-8CB8-2601F6E84C6A}" type="sibTrans" cxnId="{827B28AA-4744-4B43-87EF-DF1D11D1C7A7}">
      <dgm:prSet/>
      <dgm:spPr/>
      <dgm:t>
        <a:bodyPr/>
        <a:lstStyle/>
        <a:p>
          <a:endParaRPr lang="cs-CZ"/>
        </a:p>
      </dgm:t>
    </dgm:pt>
    <dgm:pt modelId="{4B78B4EF-4A48-4502-B985-4B46D2257B7E}">
      <dgm:prSet phldrT="[Text]" custT="1"/>
      <dgm:spPr/>
      <dgm:t>
        <a:bodyPr/>
        <a:lstStyle/>
        <a:p>
          <a:r>
            <a:rPr lang="cs-CZ" sz="1300" dirty="0">
              <a:solidFill>
                <a:schemeClr val="tx1">
                  <a:lumMod val="85000"/>
                  <a:lumOff val="15000"/>
                </a:schemeClr>
              </a:solidFill>
            </a:rPr>
            <a:t>0,70 dostatečnost</a:t>
          </a:r>
        </a:p>
      </dgm:t>
    </dgm:pt>
    <dgm:pt modelId="{05817470-499F-4BCF-9634-35F1820048FB}" type="parTrans" cxnId="{FDF02EF2-DEFE-4150-9CD0-2BA33B66261B}">
      <dgm:prSet/>
      <dgm:spPr/>
      <dgm:t>
        <a:bodyPr/>
        <a:lstStyle/>
        <a:p>
          <a:endParaRPr lang="cs-CZ"/>
        </a:p>
      </dgm:t>
    </dgm:pt>
    <dgm:pt modelId="{2748BBEA-09AE-4995-9638-FDC58FADAFEB}" type="sibTrans" cxnId="{FDF02EF2-DEFE-4150-9CD0-2BA33B66261B}">
      <dgm:prSet/>
      <dgm:spPr/>
      <dgm:t>
        <a:bodyPr/>
        <a:lstStyle/>
        <a:p>
          <a:endParaRPr lang="cs-CZ"/>
        </a:p>
      </dgm:t>
    </dgm:pt>
    <dgm:pt modelId="{1722152B-B5D9-4872-8F7D-29EFC2EBF809}">
      <dgm:prSet phldrT="[Text]" custT="1"/>
      <dgm:spPr/>
      <dgm:t>
        <a:bodyPr/>
        <a:lstStyle/>
        <a:p>
          <a:r>
            <a:rPr lang="cs-CZ" sz="1300" dirty="0">
              <a:solidFill>
                <a:schemeClr val="tx1">
                  <a:lumMod val="85000"/>
                  <a:lumOff val="15000"/>
                </a:schemeClr>
              </a:solidFill>
            </a:rPr>
            <a:t>0,80 dobrá shoda</a:t>
          </a:r>
        </a:p>
      </dgm:t>
    </dgm:pt>
    <dgm:pt modelId="{75D1E1B4-E37D-4CF2-8BA2-5519FD8514D5}" type="parTrans" cxnId="{71614DE7-EBB6-4F87-8AED-CBB9314949DC}">
      <dgm:prSet/>
      <dgm:spPr/>
      <dgm:t>
        <a:bodyPr/>
        <a:lstStyle/>
        <a:p>
          <a:endParaRPr lang="cs-CZ"/>
        </a:p>
      </dgm:t>
    </dgm:pt>
    <dgm:pt modelId="{187C395B-65E1-4148-B939-DAE28239FD83}" type="sibTrans" cxnId="{71614DE7-EBB6-4F87-8AED-CBB9314949DC}">
      <dgm:prSet/>
      <dgm:spPr/>
      <dgm:t>
        <a:bodyPr/>
        <a:lstStyle/>
        <a:p>
          <a:endParaRPr lang="cs-CZ"/>
        </a:p>
      </dgm:t>
    </dgm:pt>
    <dgm:pt modelId="{672CCD83-C91C-4990-8EE1-A52EF4C3F6F5}">
      <dgm:prSet/>
      <dgm:spPr/>
      <dgm:t>
        <a:bodyPr/>
        <a:lstStyle/>
        <a:p>
          <a:endParaRPr lang="cs-CZ"/>
        </a:p>
      </dgm:t>
    </dgm:pt>
    <dgm:pt modelId="{5D1915BC-B361-4BA9-A679-1745A02D4745}" type="parTrans" cxnId="{F96E96DE-2D76-4C0D-8602-048B78338330}">
      <dgm:prSet/>
      <dgm:spPr/>
      <dgm:t>
        <a:bodyPr/>
        <a:lstStyle/>
        <a:p>
          <a:endParaRPr lang="cs-CZ"/>
        </a:p>
      </dgm:t>
    </dgm:pt>
    <dgm:pt modelId="{D77123D7-A250-4201-B321-F09649A620A3}" type="sibTrans" cxnId="{F96E96DE-2D76-4C0D-8602-048B78338330}">
      <dgm:prSet/>
      <dgm:spPr/>
      <dgm:t>
        <a:bodyPr/>
        <a:lstStyle/>
        <a:p>
          <a:endParaRPr lang="cs-CZ"/>
        </a:p>
      </dgm:t>
    </dgm:pt>
    <dgm:pt modelId="{9DAE0DFD-690A-48F0-9DA5-31935E885CD9}" type="pres">
      <dgm:prSet presAssocID="{E9C024AA-46A4-4DE2-A349-832D8288FEC4}" presName="arrowDiagram" presStyleCnt="0">
        <dgm:presLayoutVars>
          <dgm:chMax val="5"/>
          <dgm:dir/>
          <dgm:resizeHandles val="exact"/>
        </dgm:presLayoutVars>
      </dgm:prSet>
      <dgm:spPr/>
    </dgm:pt>
    <dgm:pt modelId="{E990DD52-F29D-4852-A150-3B8235FDA133}" type="pres">
      <dgm:prSet presAssocID="{E9C024AA-46A4-4DE2-A349-832D8288FEC4}" presName="arrow" presStyleLbl="bgShp" presStyleIdx="0" presStyleCnt="1" custScaleY="128257"/>
      <dgm:spPr/>
    </dgm:pt>
    <dgm:pt modelId="{A9B28851-93B9-4CE3-A9EB-6569A6A5F4CD}" type="pres">
      <dgm:prSet presAssocID="{E9C024AA-46A4-4DE2-A349-832D8288FEC4}" presName="arrowDiagram4" presStyleCnt="0"/>
      <dgm:spPr/>
    </dgm:pt>
    <dgm:pt modelId="{785D6557-FC0C-4980-B109-D0C2081E3CBE}" type="pres">
      <dgm:prSet presAssocID="{15FF4943-4C7A-4827-B008-D0B18BFBD7E3}" presName="bullet4a" presStyleLbl="node1" presStyleIdx="0" presStyleCnt="4" custLinFactNeighborX="45332" custLinFactNeighborY="32343"/>
      <dgm:spPr/>
    </dgm:pt>
    <dgm:pt modelId="{92A0D004-E187-476D-A369-0027E753C737}" type="pres">
      <dgm:prSet presAssocID="{15FF4943-4C7A-4827-B008-D0B18BFBD7E3}" presName="textBox4a" presStyleLbl="revTx" presStyleIdx="0" presStyleCnt="4" custScaleX="159164" custScaleY="190014" custLinFactNeighborX="5791" custLinFactNeighborY="527">
        <dgm:presLayoutVars>
          <dgm:bulletEnabled val="1"/>
        </dgm:presLayoutVars>
      </dgm:prSet>
      <dgm:spPr/>
    </dgm:pt>
    <dgm:pt modelId="{41244C75-1293-4936-B20A-F5BA96D42325}" type="pres">
      <dgm:prSet presAssocID="{4B78B4EF-4A48-4502-B985-4B46D2257B7E}" presName="bullet4b" presStyleLbl="node1" presStyleIdx="1" presStyleCnt="4" custLinFactY="-12006" custLinFactNeighborX="40666" custLinFactNeighborY="-100000"/>
      <dgm:spPr/>
    </dgm:pt>
    <dgm:pt modelId="{193F9C0A-8778-450F-9C22-3BE467FF1A85}" type="pres">
      <dgm:prSet presAssocID="{4B78B4EF-4A48-4502-B985-4B46D2257B7E}" presName="textBox4b" presStyleLbl="revTx" presStyleIdx="1" presStyleCnt="4" custScaleX="141646">
        <dgm:presLayoutVars>
          <dgm:bulletEnabled val="1"/>
        </dgm:presLayoutVars>
      </dgm:prSet>
      <dgm:spPr/>
    </dgm:pt>
    <dgm:pt modelId="{E0F5CC99-4BBF-4B0B-BC83-780CBB0633BE}" type="pres">
      <dgm:prSet presAssocID="{1722152B-B5D9-4872-8F7D-29EFC2EBF809}" presName="bullet4c" presStyleLbl="node1" presStyleIdx="2" presStyleCnt="4" custLinFactNeighborX="63780" custLinFactNeighborY="-92202"/>
      <dgm:spPr/>
    </dgm:pt>
    <dgm:pt modelId="{07D07BAB-DA1D-4E5D-B083-D460DCF5300F}" type="pres">
      <dgm:prSet presAssocID="{1722152B-B5D9-4872-8F7D-29EFC2EBF809}" presName="textBox4c" presStyleLbl="revTx" presStyleIdx="2" presStyleCnt="4">
        <dgm:presLayoutVars>
          <dgm:bulletEnabled val="1"/>
        </dgm:presLayoutVars>
      </dgm:prSet>
      <dgm:spPr/>
    </dgm:pt>
    <dgm:pt modelId="{C4993239-DB5E-47EE-8AD7-0BBF65E5132D}" type="pres">
      <dgm:prSet presAssocID="{672CCD83-C91C-4990-8EE1-A52EF4C3F6F5}" presName="bullet4d" presStyleLbl="node1" presStyleIdx="3" presStyleCnt="4" custLinFactNeighborX="38548" custLinFactNeighborY="-70945"/>
      <dgm:spPr/>
    </dgm:pt>
    <dgm:pt modelId="{BDEBF08F-F501-4975-A4AE-3EC84EC855B7}" type="pres">
      <dgm:prSet presAssocID="{672CCD83-C91C-4990-8EE1-A52EF4C3F6F5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5B9F7825-0E69-4C81-97E4-EA26AC51D13A}" type="presOf" srcId="{672CCD83-C91C-4990-8EE1-A52EF4C3F6F5}" destId="{BDEBF08F-F501-4975-A4AE-3EC84EC855B7}" srcOrd="0" destOrd="0" presId="urn:microsoft.com/office/officeart/2005/8/layout/arrow2"/>
    <dgm:cxn modelId="{9FF6EB84-2459-47EA-953B-EEA6EDBCDF14}" type="presOf" srcId="{4B78B4EF-4A48-4502-B985-4B46D2257B7E}" destId="{193F9C0A-8778-450F-9C22-3BE467FF1A85}" srcOrd="0" destOrd="0" presId="urn:microsoft.com/office/officeart/2005/8/layout/arrow2"/>
    <dgm:cxn modelId="{827B28AA-4744-4B43-87EF-DF1D11D1C7A7}" srcId="{E9C024AA-46A4-4DE2-A349-832D8288FEC4}" destId="{15FF4943-4C7A-4827-B008-D0B18BFBD7E3}" srcOrd="0" destOrd="0" parTransId="{15CB3D7B-9516-4922-81EC-719173041EB3}" sibTransId="{DE3813E1-2B84-4B56-8CB8-2601F6E84C6A}"/>
    <dgm:cxn modelId="{87D72DBB-0697-4F55-9BFB-2A3A454B154D}" type="presOf" srcId="{1722152B-B5D9-4872-8F7D-29EFC2EBF809}" destId="{07D07BAB-DA1D-4E5D-B083-D460DCF5300F}" srcOrd="0" destOrd="0" presId="urn:microsoft.com/office/officeart/2005/8/layout/arrow2"/>
    <dgm:cxn modelId="{5D7797D8-B2E2-45D3-8382-A6BC906FEC57}" type="presOf" srcId="{15FF4943-4C7A-4827-B008-D0B18BFBD7E3}" destId="{92A0D004-E187-476D-A369-0027E753C737}" srcOrd="0" destOrd="0" presId="urn:microsoft.com/office/officeart/2005/8/layout/arrow2"/>
    <dgm:cxn modelId="{F96E96DE-2D76-4C0D-8602-048B78338330}" srcId="{E9C024AA-46A4-4DE2-A349-832D8288FEC4}" destId="{672CCD83-C91C-4990-8EE1-A52EF4C3F6F5}" srcOrd="3" destOrd="0" parTransId="{5D1915BC-B361-4BA9-A679-1745A02D4745}" sibTransId="{D77123D7-A250-4201-B321-F09649A620A3}"/>
    <dgm:cxn modelId="{71614DE7-EBB6-4F87-8AED-CBB9314949DC}" srcId="{E9C024AA-46A4-4DE2-A349-832D8288FEC4}" destId="{1722152B-B5D9-4872-8F7D-29EFC2EBF809}" srcOrd="2" destOrd="0" parTransId="{75D1E1B4-E37D-4CF2-8BA2-5519FD8514D5}" sibTransId="{187C395B-65E1-4148-B939-DAE28239FD83}"/>
    <dgm:cxn modelId="{E1F120EB-58D7-4629-AE55-897C41353741}" type="presOf" srcId="{E9C024AA-46A4-4DE2-A349-832D8288FEC4}" destId="{9DAE0DFD-690A-48F0-9DA5-31935E885CD9}" srcOrd="0" destOrd="0" presId="urn:microsoft.com/office/officeart/2005/8/layout/arrow2"/>
    <dgm:cxn modelId="{FDF02EF2-DEFE-4150-9CD0-2BA33B66261B}" srcId="{E9C024AA-46A4-4DE2-A349-832D8288FEC4}" destId="{4B78B4EF-4A48-4502-B985-4B46D2257B7E}" srcOrd="1" destOrd="0" parTransId="{05817470-499F-4BCF-9634-35F1820048FB}" sibTransId="{2748BBEA-09AE-4995-9638-FDC58FADAFEB}"/>
    <dgm:cxn modelId="{0C2849F4-B691-400D-B6FB-01C675200188}" type="presParOf" srcId="{9DAE0DFD-690A-48F0-9DA5-31935E885CD9}" destId="{E990DD52-F29D-4852-A150-3B8235FDA133}" srcOrd="0" destOrd="0" presId="urn:microsoft.com/office/officeart/2005/8/layout/arrow2"/>
    <dgm:cxn modelId="{23972861-BA57-45F9-AAAC-6EE66AC5BB38}" type="presParOf" srcId="{9DAE0DFD-690A-48F0-9DA5-31935E885CD9}" destId="{A9B28851-93B9-4CE3-A9EB-6569A6A5F4CD}" srcOrd="1" destOrd="0" presId="urn:microsoft.com/office/officeart/2005/8/layout/arrow2"/>
    <dgm:cxn modelId="{F7647A2C-C999-40B1-8722-295B3D6FCE13}" type="presParOf" srcId="{A9B28851-93B9-4CE3-A9EB-6569A6A5F4CD}" destId="{785D6557-FC0C-4980-B109-D0C2081E3CBE}" srcOrd="0" destOrd="0" presId="urn:microsoft.com/office/officeart/2005/8/layout/arrow2"/>
    <dgm:cxn modelId="{6E8BDCB4-BD67-4D84-9B1F-3BD3ABF448D0}" type="presParOf" srcId="{A9B28851-93B9-4CE3-A9EB-6569A6A5F4CD}" destId="{92A0D004-E187-476D-A369-0027E753C737}" srcOrd="1" destOrd="0" presId="urn:microsoft.com/office/officeart/2005/8/layout/arrow2"/>
    <dgm:cxn modelId="{C28D3735-8951-487E-BDBE-B917F455D8DB}" type="presParOf" srcId="{A9B28851-93B9-4CE3-A9EB-6569A6A5F4CD}" destId="{41244C75-1293-4936-B20A-F5BA96D42325}" srcOrd="2" destOrd="0" presId="urn:microsoft.com/office/officeart/2005/8/layout/arrow2"/>
    <dgm:cxn modelId="{22914F58-6B6D-4F47-A754-0F31F0B4A517}" type="presParOf" srcId="{A9B28851-93B9-4CE3-A9EB-6569A6A5F4CD}" destId="{193F9C0A-8778-450F-9C22-3BE467FF1A85}" srcOrd="3" destOrd="0" presId="urn:microsoft.com/office/officeart/2005/8/layout/arrow2"/>
    <dgm:cxn modelId="{3B7134B7-EA16-454C-9EB5-B6486B2F577E}" type="presParOf" srcId="{A9B28851-93B9-4CE3-A9EB-6569A6A5F4CD}" destId="{E0F5CC99-4BBF-4B0B-BC83-780CBB0633BE}" srcOrd="4" destOrd="0" presId="urn:microsoft.com/office/officeart/2005/8/layout/arrow2"/>
    <dgm:cxn modelId="{404E941A-7EC0-45D2-845F-73FF9B57425C}" type="presParOf" srcId="{A9B28851-93B9-4CE3-A9EB-6569A6A5F4CD}" destId="{07D07BAB-DA1D-4E5D-B083-D460DCF5300F}" srcOrd="5" destOrd="0" presId="urn:microsoft.com/office/officeart/2005/8/layout/arrow2"/>
    <dgm:cxn modelId="{DCEE346D-0BD3-47A3-AB7E-4764AFAA342E}" type="presParOf" srcId="{A9B28851-93B9-4CE3-A9EB-6569A6A5F4CD}" destId="{C4993239-DB5E-47EE-8AD7-0BBF65E5132D}" srcOrd="6" destOrd="0" presId="urn:microsoft.com/office/officeart/2005/8/layout/arrow2"/>
    <dgm:cxn modelId="{8587CEB3-2868-432F-BBDE-E7B754FA9199}" type="presParOf" srcId="{A9B28851-93B9-4CE3-A9EB-6569A6A5F4CD}" destId="{BDEBF08F-F501-4975-A4AE-3EC84EC855B7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78468-1DE4-4E95-B40D-E2349B602235}">
      <dsp:nvSpPr>
        <dsp:cNvPr id="0" name=""/>
        <dsp:cNvSpPr/>
      </dsp:nvSpPr>
      <dsp:spPr>
        <a:xfrm>
          <a:off x="3265994" y="2016235"/>
          <a:ext cx="2568767" cy="222208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FAKTORY</a:t>
          </a:r>
        </a:p>
      </dsp:txBody>
      <dsp:txXfrm>
        <a:off x="3691675" y="2384466"/>
        <a:ext cx="1717405" cy="1485625"/>
      </dsp:txXfrm>
    </dsp:sp>
    <dsp:sp modelId="{2B88274A-4BEE-416D-A974-5273F590E088}">
      <dsp:nvSpPr>
        <dsp:cNvPr id="0" name=""/>
        <dsp:cNvSpPr/>
      </dsp:nvSpPr>
      <dsp:spPr>
        <a:xfrm>
          <a:off x="4885350" y="957872"/>
          <a:ext cx="969188" cy="83508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6E561F0-28DD-4860-8D27-BC4C42C62059}">
      <dsp:nvSpPr>
        <dsp:cNvPr id="0" name=""/>
        <dsp:cNvSpPr/>
      </dsp:nvSpPr>
      <dsp:spPr>
        <a:xfrm>
          <a:off x="3410017" y="0"/>
          <a:ext cx="2311911" cy="182114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VÝZKUMNÍK</a:t>
          </a:r>
          <a:endParaRPr lang="cs-CZ" sz="1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(předpojatost)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b="0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776110" y="288380"/>
        <a:ext cx="1579725" cy="1244387"/>
      </dsp:txXfrm>
    </dsp:sp>
    <dsp:sp modelId="{5CC37BAB-1357-4769-9156-C7BEE79B658A}">
      <dsp:nvSpPr>
        <dsp:cNvPr id="0" name=""/>
        <dsp:cNvSpPr/>
      </dsp:nvSpPr>
      <dsp:spPr>
        <a:xfrm>
          <a:off x="6016469" y="2519034"/>
          <a:ext cx="969188" cy="83508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29C2D0B-FA03-4468-9982-22724605E2F5}">
      <dsp:nvSpPr>
        <dsp:cNvPr id="0" name=""/>
        <dsp:cNvSpPr/>
      </dsp:nvSpPr>
      <dsp:spPr>
        <a:xfrm>
          <a:off x="5340257" y="1120127"/>
          <a:ext cx="2312648" cy="182114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167973"/>
                <a:satOff val="9129"/>
                <a:lumOff val="-1686"/>
                <a:alphaOff val="0"/>
                <a:lumMod val="95000"/>
              </a:schemeClr>
            </a:gs>
            <a:gs pos="100000">
              <a:schemeClr val="accent5">
                <a:hueOff val="-167973"/>
                <a:satOff val="9129"/>
                <a:lumOff val="-1686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ELITA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(informace jsou získávány od výřečných účastníků s vyšším společenským statutem – jsou ochotnější se projevit)</a:t>
          </a:r>
        </a:p>
      </dsp:txBody>
      <dsp:txXfrm>
        <a:off x="5706412" y="1408464"/>
        <a:ext cx="1580338" cy="1244473"/>
      </dsp:txXfrm>
    </dsp:sp>
    <dsp:sp modelId="{D8D1550F-84DB-422A-AC79-211DAFDBAD3A}">
      <dsp:nvSpPr>
        <dsp:cNvPr id="0" name=""/>
        <dsp:cNvSpPr/>
      </dsp:nvSpPr>
      <dsp:spPr>
        <a:xfrm>
          <a:off x="5230721" y="4281293"/>
          <a:ext cx="969188" cy="83508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B8DC880-BB9F-49D2-8D5E-F66C1D9A386E}">
      <dsp:nvSpPr>
        <dsp:cNvPr id="0" name=""/>
        <dsp:cNvSpPr/>
      </dsp:nvSpPr>
      <dsp:spPr>
        <a:xfrm>
          <a:off x="5360371" y="3322168"/>
          <a:ext cx="2272419" cy="182114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335946"/>
                <a:satOff val="18259"/>
                <a:lumOff val="-3373"/>
                <a:alphaOff val="0"/>
                <a:lumMod val="95000"/>
              </a:schemeClr>
            </a:gs>
            <a:gs pos="100000">
              <a:schemeClr val="accent5">
                <a:hueOff val="-335946"/>
                <a:satOff val="18259"/>
                <a:lumOff val="-3373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LPĚNÍ NA DETAILECH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(opomíjení hlavní charakteristiky jevu)</a:t>
          </a:r>
        </a:p>
      </dsp:txBody>
      <dsp:txXfrm>
        <a:off x="5723173" y="3612922"/>
        <a:ext cx="1546815" cy="1239639"/>
      </dsp:txXfrm>
    </dsp:sp>
    <dsp:sp modelId="{7B991CF4-FD8A-490E-8372-A69C92695B54}">
      <dsp:nvSpPr>
        <dsp:cNvPr id="0" name=""/>
        <dsp:cNvSpPr/>
      </dsp:nvSpPr>
      <dsp:spPr>
        <a:xfrm>
          <a:off x="3281589" y="4464222"/>
          <a:ext cx="969188" cy="83508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130BF9A-76FD-4984-8ADB-EF4BF8C15AC9}">
      <dsp:nvSpPr>
        <dsp:cNvPr id="0" name=""/>
        <dsp:cNvSpPr/>
      </dsp:nvSpPr>
      <dsp:spPr>
        <a:xfrm>
          <a:off x="3345664" y="4443548"/>
          <a:ext cx="2440616" cy="182114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503919"/>
                <a:satOff val="27388"/>
                <a:lumOff val="-5059"/>
                <a:alphaOff val="0"/>
                <a:lumMod val="95000"/>
              </a:schemeClr>
            </a:gs>
            <a:gs pos="100000">
              <a:schemeClr val="accent5">
                <a:hueOff val="-503919"/>
                <a:satOff val="27388"/>
                <a:lumOff val="-5059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IGNORACE SOUVISLOSTÍ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(např. prostředí, sociální )</a:t>
          </a:r>
        </a:p>
      </dsp:txBody>
      <dsp:txXfrm>
        <a:off x="3722483" y="4724724"/>
        <a:ext cx="1686978" cy="1258795"/>
      </dsp:txXfrm>
    </dsp:sp>
    <dsp:sp modelId="{6D34F384-0963-47C6-9402-31586A8D85B2}">
      <dsp:nvSpPr>
        <dsp:cNvPr id="0" name=""/>
        <dsp:cNvSpPr/>
      </dsp:nvSpPr>
      <dsp:spPr>
        <a:xfrm>
          <a:off x="2131947" y="2903686"/>
          <a:ext cx="969188" cy="83508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9285576-318B-41C5-8F55-3A3860C63CF7}">
      <dsp:nvSpPr>
        <dsp:cNvPr id="0" name=""/>
        <dsp:cNvSpPr/>
      </dsp:nvSpPr>
      <dsp:spPr>
        <a:xfrm>
          <a:off x="1512105" y="3323421"/>
          <a:ext cx="2228592" cy="182114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671892"/>
                <a:satOff val="36518"/>
                <a:lumOff val="-6746"/>
                <a:alphaOff val="0"/>
                <a:lumMod val="95000"/>
              </a:schemeClr>
            </a:gs>
            <a:gs pos="100000">
              <a:schemeClr val="accent5">
                <a:hueOff val="-671892"/>
                <a:satOff val="36518"/>
                <a:lumOff val="-6746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INTERESNANTONOST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(výzkumník se zvýšeně zajímá o zvláštnosti a odlišnosti)</a:t>
          </a:r>
        </a:p>
      </dsp:txBody>
      <dsp:txXfrm>
        <a:off x="1871255" y="3616909"/>
        <a:ext cx="1510292" cy="1234171"/>
      </dsp:txXfrm>
    </dsp:sp>
    <dsp:sp modelId="{C2172B99-B288-4A01-A8C3-9376168A4CA4}">
      <dsp:nvSpPr>
        <dsp:cNvPr id="0" name=""/>
        <dsp:cNvSpPr/>
      </dsp:nvSpPr>
      <dsp:spPr>
        <a:xfrm>
          <a:off x="1481234" y="1117621"/>
          <a:ext cx="2290334" cy="182114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-839865"/>
                <a:satOff val="45647"/>
                <a:lumOff val="-8432"/>
                <a:alphaOff val="0"/>
                <a:lumMod val="95000"/>
              </a:schemeClr>
            </a:gs>
            <a:gs pos="100000">
              <a:schemeClr val="accent5">
                <a:hueOff val="-839865"/>
                <a:satOff val="45647"/>
                <a:lumOff val="-8432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OVLIVŇOVÁNÍ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(výzkumník příliš ovlivňuje prostředí a cílovou skupinu)</a:t>
          </a:r>
        </a:p>
      </dsp:txBody>
      <dsp:txXfrm>
        <a:off x="1845529" y="1407288"/>
        <a:ext cx="1561744" cy="12418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B864D-82A2-46FB-8FB0-FCF0FA432007}">
      <dsp:nvSpPr>
        <dsp:cNvPr id="0" name=""/>
        <dsp:cNvSpPr/>
      </dsp:nvSpPr>
      <dsp:spPr>
        <a:xfrm>
          <a:off x="72014" y="0"/>
          <a:ext cx="3869550" cy="1065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b="1" kern="12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VALIDITA</a:t>
          </a:r>
        </a:p>
      </dsp:txBody>
      <dsp:txXfrm>
        <a:off x="72014" y="0"/>
        <a:ext cx="3869550" cy="1065600"/>
      </dsp:txXfrm>
    </dsp:sp>
    <dsp:sp modelId="{138A7D1D-F8CE-4B39-AC97-0029424561EF}">
      <dsp:nvSpPr>
        <dsp:cNvPr id="0" name=""/>
        <dsp:cNvSpPr/>
      </dsp:nvSpPr>
      <dsp:spPr>
        <a:xfrm>
          <a:off x="40" y="1068997"/>
          <a:ext cx="3869550" cy="335164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Věrohodnost, pravdivost, přesnost výsledků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Interní validita – přesnost výsledků pro výzkumný soubor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Externí validita – přesnost výsledků pro celou cílovou populaci = </a:t>
          </a:r>
          <a:r>
            <a:rPr lang="cs-CZ" sz="20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zobecnitelnost</a:t>
          </a:r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 (</a:t>
          </a:r>
          <a:r>
            <a:rPr lang="cs-CZ" sz="20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konstruktova</a:t>
          </a:r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, ekologická, populační)</a:t>
          </a:r>
        </a:p>
      </dsp:txBody>
      <dsp:txXfrm>
        <a:off x="40" y="1068997"/>
        <a:ext cx="3869550" cy="3351645"/>
      </dsp:txXfrm>
    </dsp:sp>
    <dsp:sp modelId="{0581F656-30F4-4511-8150-FF7B40CF4EC4}">
      <dsp:nvSpPr>
        <dsp:cNvPr id="0" name=""/>
        <dsp:cNvSpPr/>
      </dsp:nvSpPr>
      <dsp:spPr>
        <a:xfrm>
          <a:off x="4411328" y="3397"/>
          <a:ext cx="3869550" cy="1065600"/>
        </a:xfrm>
        <a:prstGeom prst="rect">
          <a:avLst/>
        </a:prstGeom>
        <a:solidFill>
          <a:schemeClr val="accent5">
            <a:hueOff val="-839865"/>
            <a:satOff val="45647"/>
            <a:lumOff val="-8432"/>
            <a:alphaOff val="0"/>
          </a:schemeClr>
        </a:solidFill>
        <a:ln w="15875" cap="flat" cmpd="sng" algn="ctr">
          <a:solidFill>
            <a:schemeClr val="accent5">
              <a:hueOff val="-839865"/>
              <a:satOff val="45647"/>
              <a:lumOff val="-8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b="1" kern="12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RELIABILITA</a:t>
          </a:r>
        </a:p>
      </dsp:txBody>
      <dsp:txXfrm>
        <a:off x="4411328" y="3397"/>
        <a:ext cx="3869550" cy="1065600"/>
      </dsp:txXfrm>
    </dsp:sp>
    <dsp:sp modelId="{0DF89C82-CAF9-46E4-9373-C0DDB4CB9395}">
      <dsp:nvSpPr>
        <dsp:cNvPr id="0" name=""/>
        <dsp:cNvSpPr/>
      </dsp:nvSpPr>
      <dsp:spPr>
        <a:xfrm>
          <a:off x="4411328" y="1068997"/>
          <a:ext cx="3869550" cy="3351645"/>
        </a:xfrm>
        <a:prstGeom prst="rect">
          <a:avLst/>
        </a:prstGeom>
        <a:solidFill>
          <a:schemeClr val="accent5">
            <a:tint val="40000"/>
            <a:alpha val="90000"/>
            <a:hueOff val="-1353490"/>
            <a:satOff val="24994"/>
            <a:lumOff val="61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1353490"/>
              <a:satOff val="24994"/>
              <a:lumOff val="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21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Spolehlivost s níž výzkumný nástroj měří to co měří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Vyšší reliabilitu vykazují nástroje kvantitativního výzkumu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Opakovatelnost měření a konzistence dat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rPr>
            <a:t>Úroveň je určována indexem reliability</a:t>
          </a:r>
        </a:p>
      </dsp:txBody>
      <dsp:txXfrm>
        <a:off x="4411328" y="1068997"/>
        <a:ext cx="3869550" cy="33516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3F2AA-D18A-4131-95BD-FB7FF85E9596}">
      <dsp:nvSpPr>
        <dsp:cNvPr id="0" name=""/>
        <dsp:cNvSpPr/>
      </dsp:nvSpPr>
      <dsp:spPr>
        <a:xfrm>
          <a:off x="0" y="0"/>
          <a:ext cx="9144000" cy="2170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PŘIMĚŘENOSTI A REPREZANTATIVNOSTI VÝZKUMNÉHO NÁSTROJE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Do jaké míry nástroj měří přesně sledované proměnné?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Měří nástroj všechny proměnné?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Expertní posouzení relevantnosti jednotlivých komponent výzkumného nástroje (experti hodnotí validitu hodnotou 1 (žádná) – 4 (nejvyšší) – výpočet průměru pro celý výzkumný nástroj = index obsahové validity = </a:t>
          </a:r>
          <a:r>
            <a:rPr lang="cs-CZ" sz="1600" kern="1200" dirty="0" err="1"/>
            <a:t>Content</a:t>
          </a:r>
          <a:r>
            <a:rPr lang="cs-CZ" sz="1600" kern="1200" dirty="0"/>
            <a:t> Validity Index = CVI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Klíčová je volba vhodných expertů a srozumitelnost nástroje</a:t>
          </a:r>
        </a:p>
      </dsp:txBody>
      <dsp:txXfrm>
        <a:off x="1975460" y="0"/>
        <a:ext cx="7168539" cy="2170803"/>
      </dsp:txXfrm>
    </dsp:sp>
    <dsp:sp modelId="{78EFCA36-9BF4-476F-A09C-B0C6863877C9}">
      <dsp:nvSpPr>
        <dsp:cNvPr id="0" name=""/>
        <dsp:cNvSpPr/>
      </dsp:nvSpPr>
      <dsp:spPr>
        <a:xfrm>
          <a:off x="146660" y="498761"/>
          <a:ext cx="1828800" cy="117328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B36F0-1A8D-4838-A771-64D0502EC0C2}">
      <dsp:nvSpPr>
        <dsp:cNvPr id="0" name=""/>
        <dsp:cNvSpPr/>
      </dsp:nvSpPr>
      <dsp:spPr>
        <a:xfrm>
          <a:off x="0" y="2306727"/>
          <a:ext cx="9144000" cy="1466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SHODY VÝSLEDKŮ MĚŘENÍ A PŘEDEM STANOVENÉ NORMY (VNĚJŠÍM KRITÉRIEM)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/>
            <a:t>Prediktivní:</a:t>
          </a:r>
          <a:r>
            <a:rPr lang="cs-CZ" sz="1600" kern="1200" dirty="0"/>
            <a:t> Do jaké míry výsledek u přijímaček ovlivní studijní výsledky? Nebo měření ve dvou různých časech a sledujeme shodu výsledky.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/>
            <a:t>Souběžné: </a:t>
          </a:r>
          <a:r>
            <a:rPr lang="cs-CZ" sz="1600" kern="1200" dirty="0"/>
            <a:t>Měření rizika vzniku dekubitů za využití dvou škál (jedna standardizovaná a jedna nově vyvinutá) a srovnání výsledků </a:t>
          </a:r>
        </a:p>
      </dsp:txBody>
      <dsp:txXfrm>
        <a:off x="1975460" y="2306727"/>
        <a:ext cx="7168539" cy="1466600"/>
      </dsp:txXfrm>
    </dsp:sp>
    <dsp:sp modelId="{67536728-CF17-47DB-835C-B1E64118AD4C}">
      <dsp:nvSpPr>
        <dsp:cNvPr id="0" name=""/>
        <dsp:cNvSpPr/>
      </dsp:nvSpPr>
      <dsp:spPr>
        <a:xfrm>
          <a:off x="146660" y="2464123"/>
          <a:ext cx="1828800" cy="117328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10484-0D92-4C2B-A687-1681E3FD7F36}">
      <dsp:nvSpPr>
        <dsp:cNvPr id="0" name=""/>
        <dsp:cNvSpPr/>
      </dsp:nvSpPr>
      <dsp:spPr>
        <a:xfrm>
          <a:off x="0" y="3899690"/>
          <a:ext cx="9144000" cy="17530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MÍRA SHODY VÝSLEDKŮ MĚŘENÍ S TEORIÍ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dirty="0"/>
            <a:t>Testování hypotéz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/>
            <a:t>Konvergentní validita:</a:t>
          </a:r>
          <a:r>
            <a:rPr lang="cs-CZ" sz="1600" kern="1200" dirty="0"/>
            <a:t> srovnání výsledků získaných standardizovaným nástrojem a novým nástrojem za účelem hledání shody.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/>
            <a:t>Divergentní validita: </a:t>
          </a:r>
          <a:r>
            <a:rPr lang="cs-CZ" sz="1600" kern="1200" dirty="0"/>
            <a:t>srovnání výsledků získaných standardizovaným nástrojem a novým nástrojem měřícím naopak za účelem hledání rozdílu.</a:t>
          </a:r>
        </a:p>
      </dsp:txBody>
      <dsp:txXfrm>
        <a:off x="1975460" y="3899690"/>
        <a:ext cx="7168539" cy="1753042"/>
      </dsp:txXfrm>
    </dsp:sp>
    <dsp:sp modelId="{A2DF6467-ABE7-4D74-B111-228986F12234}">
      <dsp:nvSpPr>
        <dsp:cNvPr id="0" name=""/>
        <dsp:cNvSpPr/>
      </dsp:nvSpPr>
      <dsp:spPr>
        <a:xfrm>
          <a:off x="146660" y="4220604"/>
          <a:ext cx="1828800" cy="117328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3F2AA-D18A-4131-95BD-FB7FF85E9596}">
      <dsp:nvSpPr>
        <dsp:cNvPr id="0" name=""/>
        <dsp:cNvSpPr/>
      </dsp:nvSpPr>
      <dsp:spPr>
        <a:xfrm>
          <a:off x="0" y="0"/>
          <a:ext cx="5508104" cy="912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Opakované testování stejným nástrojem (odstup 2-3 týdny) a sledování shody výsledků</a:t>
          </a:r>
        </a:p>
      </dsp:txBody>
      <dsp:txXfrm>
        <a:off x="1179891" y="0"/>
        <a:ext cx="4328212" cy="912326"/>
      </dsp:txXfrm>
    </dsp:sp>
    <dsp:sp modelId="{78EFCA36-9BF4-476F-A09C-B0C6863877C9}">
      <dsp:nvSpPr>
        <dsp:cNvPr id="0" name=""/>
        <dsp:cNvSpPr/>
      </dsp:nvSpPr>
      <dsp:spPr>
        <a:xfrm>
          <a:off x="78270" y="143079"/>
          <a:ext cx="1101620" cy="62616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B36F0-1A8D-4838-A771-64D0502EC0C2}">
      <dsp:nvSpPr>
        <dsp:cNvPr id="0" name=""/>
        <dsp:cNvSpPr/>
      </dsp:nvSpPr>
      <dsp:spPr>
        <a:xfrm>
          <a:off x="0" y="984867"/>
          <a:ext cx="5508104" cy="7827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Měření standardizovaným nástrojem a novým nástrojem – sledování shody</a:t>
          </a:r>
        </a:p>
      </dsp:txBody>
      <dsp:txXfrm>
        <a:off x="1179891" y="984867"/>
        <a:ext cx="4328212" cy="782709"/>
      </dsp:txXfrm>
    </dsp:sp>
    <dsp:sp modelId="{67536728-CF17-47DB-835C-B1E64118AD4C}">
      <dsp:nvSpPr>
        <dsp:cNvPr id="0" name=""/>
        <dsp:cNvSpPr/>
      </dsp:nvSpPr>
      <dsp:spPr>
        <a:xfrm>
          <a:off x="78270" y="1068868"/>
          <a:ext cx="1101620" cy="62616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A1DE5-2F80-45C3-90B5-12E0D905CC59}">
      <dsp:nvSpPr>
        <dsp:cNvPr id="0" name=""/>
        <dsp:cNvSpPr/>
      </dsp:nvSpPr>
      <dsp:spPr>
        <a:xfrm>
          <a:off x="0" y="1865846"/>
          <a:ext cx="5508104" cy="7827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Měření standardizovaným nástrojem a novým nástrojem monitorujícím protiklad</a:t>
          </a:r>
        </a:p>
      </dsp:txBody>
      <dsp:txXfrm>
        <a:off x="1179891" y="1865846"/>
        <a:ext cx="4328212" cy="782709"/>
      </dsp:txXfrm>
    </dsp:sp>
    <dsp:sp modelId="{B72B9A5E-9F23-4041-8D85-A91B91F73D2C}">
      <dsp:nvSpPr>
        <dsp:cNvPr id="0" name=""/>
        <dsp:cNvSpPr/>
      </dsp:nvSpPr>
      <dsp:spPr>
        <a:xfrm>
          <a:off x="87370" y="1965634"/>
          <a:ext cx="1101620" cy="62616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10484-0D92-4C2B-A687-1681E3FD7F36}">
      <dsp:nvSpPr>
        <dsp:cNvPr id="0" name=""/>
        <dsp:cNvSpPr/>
      </dsp:nvSpPr>
      <dsp:spPr>
        <a:xfrm>
          <a:off x="0" y="2695996"/>
          <a:ext cx="5508104" cy="9355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Posuzuje více posuzovatelů a sleduje se shoda</a:t>
          </a:r>
        </a:p>
      </dsp:txBody>
      <dsp:txXfrm>
        <a:off x="1179891" y="2695996"/>
        <a:ext cx="4328212" cy="935580"/>
      </dsp:txXfrm>
    </dsp:sp>
    <dsp:sp modelId="{A2DF6467-ABE7-4D74-B111-228986F12234}">
      <dsp:nvSpPr>
        <dsp:cNvPr id="0" name=""/>
        <dsp:cNvSpPr/>
      </dsp:nvSpPr>
      <dsp:spPr>
        <a:xfrm>
          <a:off x="78270" y="2867264"/>
          <a:ext cx="1101620" cy="62616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C62F2-C74D-4346-B277-73D2418A2751}">
      <dsp:nvSpPr>
        <dsp:cNvPr id="0" name=""/>
        <dsp:cNvSpPr/>
      </dsp:nvSpPr>
      <dsp:spPr>
        <a:xfrm>
          <a:off x="0" y="3726409"/>
          <a:ext cx="5508104" cy="7827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Nástroj rozdělen na dvě dílčí části výsledky z jedné a druhé jsou srovnávány – shoda poukazuje na dobrou vnitřní konzistenci nástroje</a:t>
          </a:r>
        </a:p>
      </dsp:txBody>
      <dsp:txXfrm>
        <a:off x="1179891" y="3726409"/>
        <a:ext cx="4328212" cy="782709"/>
      </dsp:txXfrm>
    </dsp:sp>
    <dsp:sp modelId="{B6B76B9E-C4FC-4BAE-B7BB-CC5577943DCB}">
      <dsp:nvSpPr>
        <dsp:cNvPr id="0" name=""/>
        <dsp:cNvSpPr/>
      </dsp:nvSpPr>
      <dsp:spPr>
        <a:xfrm>
          <a:off x="100457" y="3819120"/>
          <a:ext cx="1101620" cy="62616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7671C-9688-4032-B147-DBB54F64C764}">
      <dsp:nvSpPr>
        <dsp:cNvPr id="0" name=""/>
        <dsp:cNvSpPr/>
      </dsp:nvSpPr>
      <dsp:spPr>
        <a:xfrm>
          <a:off x="0" y="4587390"/>
          <a:ext cx="5508104" cy="7827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Použití u dichotomických položek</a:t>
          </a:r>
        </a:p>
      </dsp:txBody>
      <dsp:txXfrm>
        <a:off x="1179891" y="4587390"/>
        <a:ext cx="4328212" cy="782709"/>
      </dsp:txXfrm>
    </dsp:sp>
    <dsp:sp modelId="{25ACB128-8B76-4FC2-B599-2C3E14BEB757}">
      <dsp:nvSpPr>
        <dsp:cNvPr id="0" name=""/>
        <dsp:cNvSpPr/>
      </dsp:nvSpPr>
      <dsp:spPr>
        <a:xfrm>
          <a:off x="78270" y="4665661"/>
          <a:ext cx="1101620" cy="62616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6CB9D-9939-4F36-BE24-D80D75A76B35}">
      <dsp:nvSpPr>
        <dsp:cNvPr id="0" name=""/>
        <dsp:cNvSpPr/>
      </dsp:nvSpPr>
      <dsp:spPr>
        <a:xfrm>
          <a:off x="0" y="5447775"/>
          <a:ext cx="5508104" cy="7827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Použití u intervalových nebo poměrových dat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Nástroj rozdán dvou skupinám a sledování shody odpovědí</a:t>
          </a:r>
        </a:p>
      </dsp:txBody>
      <dsp:txXfrm>
        <a:off x="1179891" y="5447775"/>
        <a:ext cx="4328212" cy="782709"/>
      </dsp:txXfrm>
    </dsp:sp>
    <dsp:sp modelId="{F1BB5CE5-1126-4062-98EC-947729AC3531}">
      <dsp:nvSpPr>
        <dsp:cNvPr id="0" name=""/>
        <dsp:cNvSpPr/>
      </dsp:nvSpPr>
      <dsp:spPr>
        <a:xfrm>
          <a:off x="78270" y="5526641"/>
          <a:ext cx="1101620" cy="62616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0DD52-F29D-4852-A150-3B8235FDA133}">
      <dsp:nvSpPr>
        <dsp:cNvPr id="0" name=""/>
        <dsp:cNvSpPr/>
      </dsp:nvSpPr>
      <dsp:spPr>
        <a:xfrm>
          <a:off x="0" y="-104674"/>
          <a:ext cx="3635896" cy="291455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5D6557-FC0C-4980-B109-D0C2081E3CBE}">
      <dsp:nvSpPr>
        <dsp:cNvPr id="0" name=""/>
        <dsp:cNvSpPr/>
      </dsp:nvSpPr>
      <dsp:spPr>
        <a:xfrm>
          <a:off x="396044" y="1933215"/>
          <a:ext cx="83625" cy="836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0D004-E187-476D-A369-0027E753C737}">
      <dsp:nvSpPr>
        <dsp:cNvPr id="0" name=""/>
        <dsp:cNvSpPr/>
      </dsp:nvSpPr>
      <dsp:spPr>
        <a:xfrm>
          <a:off x="252030" y="1704565"/>
          <a:ext cx="989583" cy="1027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311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chemeClr val="tx1">
                  <a:lumMod val="85000"/>
                  <a:lumOff val="15000"/>
                </a:schemeClr>
              </a:solidFill>
            </a:rPr>
            <a:t>0,00 absence shody</a:t>
          </a:r>
        </a:p>
      </dsp:txBody>
      <dsp:txXfrm>
        <a:off x="252030" y="1704565"/>
        <a:ext cx="989583" cy="1027670"/>
      </dsp:txXfrm>
    </dsp:sp>
    <dsp:sp modelId="{41244C75-1293-4936-B20A-F5BA96D42325}">
      <dsp:nvSpPr>
        <dsp:cNvPr id="0" name=""/>
        <dsp:cNvSpPr/>
      </dsp:nvSpPr>
      <dsp:spPr>
        <a:xfrm>
          <a:off x="1008111" y="1214703"/>
          <a:ext cx="145435" cy="1454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3F9C0A-8778-450F-9C22-3BE467FF1A85}">
      <dsp:nvSpPr>
        <dsp:cNvPr id="0" name=""/>
        <dsp:cNvSpPr/>
      </dsp:nvSpPr>
      <dsp:spPr>
        <a:xfrm>
          <a:off x="862695" y="1450318"/>
          <a:ext cx="1081521" cy="1038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063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chemeClr val="tx1">
                  <a:lumMod val="85000"/>
                  <a:lumOff val="15000"/>
                </a:schemeClr>
              </a:solidFill>
            </a:rPr>
            <a:t>0,70 dostatečnost</a:t>
          </a:r>
        </a:p>
      </dsp:txBody>
      <dsp:txXfrm>
        <a:off x="862695" y="1450318"/>
        <a:ext cx="1081521" cy="1038502"/>
      </dsp:txXfrm>
    </dsp:sp>
    <dsp:sp modelId="{E0F5CC99-4BBF-4B0B-BC83-780CBB0633BE}">
      <dsp:nvSpPr>
        <dsp:cNvPr id="0" name=""/>
        <dsp:cNvSpPr/>
      </dsp:nvSpPr>
      <dsp:spPr>
        <a:xfrm>
          <a:off x="1826322" y="810429"/>
          <a:ext cx="192702" cy="1927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07BAB-DA1D-4E5D-B083-D460DCF5300F}">
      <dsp:nvSpPr>
        <dsp:cNvPr id="0" name=""/>
        <dsp:cNvSpPr/>
      </dsp:nvSpPr>
      <dsp:spPr>
        <a:xfrm>
          <a:off x="1799768" y="1084456"/>
          <a:ext cx="763538" cy="1404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109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chemeClr val="tx1">
                  <a:lumMod val="85000"/>
                  <a:lumOff val="15000"/>
                </a:schemeClr>
              </a:solidFill>
            </a:rPr>
            <a:t>0,80 dobrá shoda</a:t>
          </a:r>
        </a:p>
      </dsp:txBody>
      <dsp:txXfrm>
        <a:off x="1799768" y="1084456"/>
        <a:ext cx="763538" cy="1404364"/>
      </dsp:txXfrm>
    </dsp:sp>
    <dsp:sp modelId="{C4993239-DB5E-47EE-8AD7-0BBF65E5132D}">
      <dsp:nvSpPr>
        <dsp:cNvPr id="0" name=""/>
        <dsp:cNvSpPr/>
      </dsp:nvSpPr>
      <dsp:spPr>
        <a:xfrm>
          <a:off x="2624640" y="547267"/>
          <a:ext cx="258148" cy="2581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EBF08F-F501-4975-A4AE-3EC84EC855B7}">
      <dsp:nvSpPr>
        <dsp:cNvPr id="0" name=""/>
        <dsp:cNvSpPr/>
      </dsp:nvSpPr>
      <dsp:spPr>
        <a:xfrm>
          <a:off x="2654204" y="859485"/>
          <a:ext cx="763538" cy="1629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788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500" kern="1200"/>
        </a:p>
      </dsp:txBody>
      <dsp:txXfrm>
        <a:off x="2654204" y="859485"/>
        <a:ext cx="763538" cy="1629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Šestiúhelník – paprskový"/>
  <dgm:desc val="Umožňuje zobrazit sekvenční proces, který souvisí s ústřední myšlenkou či motivem. Omezeno na šest tvarů úrovně 2. Nejlepších výsledků dosáhnete s malým množstvím textu. Nepoužitý text se nezobrazuje, zůstává však k dispozici, pokud přepnete rozložení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5" y="1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r">
              <a:defRPr sz="1200"/>
            </a:lvl1pPr>
          </a:lstStyle>
          <a:p>
            <a:fld id="{95CCCB5C-6778-473A-B91B-3D032EE2BE67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374302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5" y="9374302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r">
              <a:defRPr sz="1200"/>
            </a:lvl1pPr>
          </a:lstStyle>
          <a:p>
            <a:fld id="{9483A119-5DA9-4307-A1AD-B9E8591A0C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778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/>
          <a:lstStyle>
            <a:lvl1pPr algn="r">
              <a:defRPr sz="1200"/>
            </a:lvl1pPr>
          </a:lstStyle>
          <a:p>
            <a:fld id="{5E0DBBA8-DA1D-46EB-91F0-BA033147AA17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72" tIns="45386" rIns="90772" bIns="4538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8008"/>
            <a:ext cx="5388610" cy="4441269"/>
          </a:xfrm>
          <a:prstGeom prst="rect">
            <a:avLst/>
          </a:prstGeom>
        </p:spPr>
        <p:txBody>
          <a:bodyPr vert="horz" lIns="90772" tIns="45386" rIns="90772" bIns="45386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4302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5" y="9374302"/>
            <a:ext cx="2918830" cy="493474"/>
          </a:xfrm>
          <a:prstGeom prst="rect">
            <a:avLst/>
          </a:prstGeom>
        </p:spPr>
        <p:txBody>
          <a:bodyPr vert="horz" lIns="90772" tIns="45386" rIns="90772" bIns="45386" rtlCol="0" anchor="b"/>
          <a:lstStyle>
            <a:lvl1pPr algn="r">
              <a:defRPr sz="1200"/>
            </a:lvl1pPr>
          </a:lstStyle>
          <a:p>
            <a:fld id="{B23AE16A-9EEF-48AF-97EB-8F87EEB6AA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14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D16EFE-D627-4521-838A-5B6BA34CC92F}" type="datetimeFigureOut">
              <a:rPr lang="cs-CZ" smtClean="0"/>
              <a:t>19.10.2020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CEB5E57-275D-4318-B7FF-1AACD862FF2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tags" Target="../tags/tag24.xml"/><Relationship Id="rId7" Type="http://schemas.openxmlformats.org/officeDocument/2006/relationships/diagramQuickStyle" Target="../diagrams/quickStyle2.xml"/><Relationship Id="rId2" Type="http://schemas.openxmlformats.org/officeDocument/2006/relationships/tags" Target="../tags/tag23.xml"/><Relationship Id="rId1" Type="http://schemas.openxmlformats.org/officeDocument/2006/relationships/themeOverride" Target="../theme/themeOverride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slideLayout" Target="../slideLayouts/slideLayout13.xml"/><Relationship Id="rId9" Type="http://schemas.microsoft.com/office/2007/relationships/diagramDrawing" Target="../diagrams/drawing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8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old.fzv.upol.cz/fileadmin/user_upload/FZV/DSP_Osetrovatelstvi/Skripta/Kapitoly_z_vyzkumu_v_osetrovatelstvi.pdf" TargetMode="External"/><Relationship Id="rId2" Type="http://schemas.openxmlformats.org/officeDocument/2006/relationships/hyperlink" Target="http://knihovna.upol.cz/l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z/search?q=Testov%C3%A9+krit%C3%A9rium&amp;ie=utf-8&amp;oe=utf-8&amp;client=firefox-b-ab&amp;gfe_rd=cr&amp;dcr=0&amp;ei=GEe6WeTHCKGE8QfBkYXoCQ" TargetMode="External"/><Relationship Id="rId4" Type="http://schemas.openxmlformats.org/officeDocument/2006/relationships/hyperlink" Target="http://www.e-metodologia.fedu.uniba.sk/index.php/o-ucebnici/ako-citovat.php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44008" y="2348880"/>
            <a:ext cx="3313355" cy="1702160"/>
          </a:xfrm>
        </p:spPr>
        <p:txBody>
          <a:bodyPr/>
          <a:lstStyle/>
          <a:p>
            <a:r>
              <a:rPr lang="cs-CZ" dirty="0"/>
              <a:t>FÁZE</a:t>
            </a:r>
            <a:br>
              <a:rPr lang="cs-CZ" dirty="0"/>
            </a:br>
            <a:r>
              <a:rPr lang="cs-CZ" dirty="0"/>
              <a:t>PLÁNOVÁNÍ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147929" y="1412776"/>
            <a:ext cx="4392488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2800" b="1" spc="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Volba výzkumného designu</a:t>
            </a:r>
          </a:p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b="1" spc="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Volba cílového souboru</a:t>
            </a:r>
          </a:p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b="1" spc="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Volba výzkumného nástroje</a:t>
            </a:r>
          </a:p>
          <a:p>
            <a:endParaRPr lang="cs-CZ" sz="28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9068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740" y="6093296"/>
            <a:ext cx="9134138" cy="764704"/>
          </a:xfrm>
        </p:spPr>
        <p:txBody>
          <a:bodyPr/>
          <a:lstStyle/>
          <a:p>
            <a:r>
              <a:rPr lang="cs-CZ" sz="4000" dirty="0">
                <a:solidFill>
                  <a:schemeClr val="bg2">
                    <a:lumMod val="25000"/>
                  </a:schemeClr>
                </a:solidFill>
              </a:rPr>
              <a:t>Zakotvená teorie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9860" y="404664"/>
            <a:ext cx="9242660" cy="5688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</a:pPr>
            <a:r>
              <a:rPr lang="cs-CZ" dirty="0"/>
              <a:t>Induktivní systematický přístup vedoucí k vytvoření teorie o základním společenském procesu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Převážně tvoří nové teorie – neověřuje stávající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Zabývá se pozorováním a vnímáním společenského prostředí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Provedení prostřednictvím pozorování, rozhovoru</a:t>
            </a:r>
          </a:p>
          <a:p>
            <a:pPr marL="365760" lvl="1" indent="0">
              <a:lnSpc>
                <a:spcPct val="120000"/>
              </a:lnSpc>
              <a:buNone/>
            </a:pPr>
            <a:r>
              <a:rPr lang="cs-CZ" dirty="0">
                <a:solidFill>
                  <a:srgbClr val="002060"/>
                </a:solidFill>
              </a:rPr>
              <a:t>Hlavní rys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Sběr dat a analýza probíhá současně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V průběhu sběru dat výzkumník hledá pojmy a popisuje a vysvětluje vztahy mezi nimi</a:t>
            </a:r>
          </a:p>
          <a:p>
            <a:pPr lvl="1">
              <a:lnSpc>
                <a:spcPct val="120000"/>
              </a:lnSpc>
            </a:pPr>
            <a:r>
              <a:rPr lang="cs-CZ" dirty="0"/>
              <a:t>Analýza dat probíhá prostřednictvím kódování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6720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237312"/>
            <a:ext cx="9134138" cy="764704"/>
          </a:xfrm>
        </p:spPr>
        <p:txBody>
          <a:bodyPr/>
          <a:lstStyle/>
          <a:p>
            <a:r>
              <a:rPr lang="cs-CZ" sz="4000" dirty="0">
                <a:solidFill>
                  <a:schemeClr val="bg2">
                    <a:lumMod val="25000"/>
                  </a:schemeClr>
                </a:solidFill>
              </a:rPr>
              <a:t>Etnografické přístupy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0" y="0"/>
            <a:ext cx="9144000" cy="6381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</a:pPr>
            <a:r>
              <a:rPr lang="cs-CZ" sz="1500" dirty="0"/>
              <a:t>Snaha o popis kulturního jednání</a:t>
            </a:r>
          </a:p>
          <a:p>
            <a:pPr lvl="1">
              <a:lnSpc>
                <a:spcPct val="120000"/>
              </a:lnSpc>
            </a:pPr>
            <a:r>
              <a:rPr lang="cs-CZ" sz="1500" dirty="0"/>
              <a:t>Typická je práce v terénu se snahou porozumět kultuře</a:t>
            </a:r>
          </a:p>
          <a:p>
            <a:pPr lvl="1">
              <a:lnSpc>
                <a:spcPct val="120000"/>
              </a:lnSpc>
            </a:pPr>
            <a:r>
              <a:rPr lang="cs-CZ" sz="1500" dirty="0"/>
              <a:t>Kultura jako taková není viditelná, proto je posuzována na základě komunikace a pozorovaného chování</a:t>
            </a:r>
          </a:p>
          <a:p>
            <a:pPr lvl="1">
              <a:lnSpc>
                <a:spcPct val="120000"/>
              </a:lnSpc>
            </a:pPr>
            <a:r>
              <a:rPr lang="cs-CZ" sz="1500" dirty="0"/>
              <a:t>Výzkumník se pokusí stát členem kultury (skupiny) po začlenění zkoumá etnografické jevy</a:t>
            </a:r>
          </a:p>
          <a:p>
            <a:pPr marL="365760" lvl="1" indent="0">
              <a:lnSpc>
                <a:spcPct val="120000"/>
              </a:lnSpc>
              <a:buNone/>
            </a:pPr>
            <a:r>
              <a:rPr lang="cs-CZ" sz="1500" dirty="0"/>
              <a:t>    sběr dat – pozorování, rozhovory, studium historických materiálů, deníků, fotografií </a:t>
            </a:r>
          </a:p>
          <a:p>
            <a:pPr marL="365760" lvl="1" indent="0">
              <a:lnSpc>
                <a:spcPct val="120000"/>
              </a:lnSpc>
              <a:buNone/>
            </a:pPr>
            <a:r>
              <a:rPr lang="cs-CZ" sz="1500" dirty="0">
                <a:solidFill>
                  <a:srgbClr val="002060"/>
                </a:solidFill>
              </a:rPr>
              <a:t>Kulturní skupina</a:t>
            </a:r>
          </a:p>
          <a:p>
            <a:pPr lvl="1">
              <a:lnSpc>
                <a:spcPct val="120000"/>
              </a:lnSpc>
            </a:pPr>
            <a:r>
              <a:rPr lang="cs-CZ" sz="1500" b="1" dirty="0" err="1"/>
              <a:t>Makroetnografie</a:t>
            </a:r>
            <a:r>
              <a:rPr lang="cs-CZ" sz="1500" b="1" dirty="0"/>
              <a:t> </a:t>
            </a:r>
            <a:r>
              <a:rPr lang="cs-CZ" sz="1500" dirty="0"/>
              <a:t>– zaměřena na širokou skupinu</a:t>
            </a:r>
          </a:p>
          <a:p>
            <a:pPr lvl="1">
              <a:lnSpc>
                <a:spcPct val="120000"/>
              </a:lnSpc>
            </a:pPr>
            <a:r>
              <a:rPr lang="cs-CZ" sz="1500" b="1" dirty="0" err="1"/>
              <a:t>Mikroetnografie</a:t>
            </a:r>
            <a:r>
              <a:rPr lang="cs-CZ" sz="1500" b="1" dirty="0"/>
              <a:t> </a:t>
            </a:r>
            <a:r>
              <a:rPr lang="cs-CZ" sz="1500" dirty="0"/>
              <a:t>– zaměřena na malou skupinu (např. kultura v chráněném bydlení) </a:t>
            </a:r>
          </a:p>
          <a:p>
            <a:pPr marL="365760" lvl="1" indent="0">
              <a:lnSpc>
                <a:spcPct val="120000"/>
              </a:lnSpc>
              <a:buNone/>
            </a:pPr>
            <a:r>
              <a:rPr lang="cs-CZ" sz="1500" dirty="0">
                <a:solidFill>
                  <a:srgbClr val="002060"/>
                </a:solidFill>
              </a:rPr>
              <a:t>Perspektiva pohledu</a:t>
            </a:r>
          </a:p>
          <a:p>
            <a:pPr lvl="1">
              <a:lnSpc>
                <a:spcPct val="120000"/>
              </a:lnSpc>
            </a:pPr>
            <a:r>
              <a:rPr lang="cs-CZ" sz="1500" b="1" dirty="0" err="1"/>
              <a:t>Emická</a:t>
            </a:r>
            <a:r>
              <a:rPr lang="cs-CZ" sz="1500" b="1" dirty="0"/>
              <a:t> (</a:t>
            </a:r>
            <a:r>
              <a:rPr lang="cs-CZ" sz="1500" b="1" dirty="0" err="1"/>
              <a:t>emic</a:t>
            </a:r>
            <a:r>
              <a:rPr lang="cs-CZ" sz="1500" b="1" dirty="0"/>
              <a:t>) </a:t>
            </a:r>
            <a:r>
              <a:rPr lang="cs-CZ" sz="1500" b="1" dirty="0" err="1"/>
              <a:t>prespektiva</a:t>
            </a:r>
            <a:r>
              <a:rPr lang="cs-CZ" sz="1500" b="1" dirty="0"/>
              <a:t> –</a:t>
            </a:r>
            <a:r>
              <a:rPr lang="cs-CZ" sz="1500" dirty="0"/>
              <a:t> „pohled zasvěcených“ = vyjádření členů zkoumané skupiny – typická i jejich lokálním žargonem. Pokouší se odhalit i </a:t>
            </a:r>
            <a:r>
              <a:rPr lang="cs-CZ" sz="1500" dirty="0" err="1"/>
              <a:t>tacitní</a:t>
            </a:r>
            <a:r>
              <a:rPr lang="cs-CZ" sz="1500" dirty="0"/>
              <a:t> informace (skryté, neuvědomované informace)</a:t>
            </a:r>
          </a:p>
          <a:p>
            <a:pPr lvl="1">
              <a:lnSpc>
                <a:spcPct val="120000"/>
              </a:lnSpc>
            </a:pPr>
            <a:r>
              <a:rPr lang="cs-CZ" sz="1500" b="1" dirty="0" err="1"/>
              <a:t>Etic</a:t>
            </a:r>
            <a:r>
              <a:rPr lang="cs-CZ" sz="1500" b="1" dirty="0"/>
              <a:t> perspektiva  </a:t>
            </a:r>
            <a:r>
              <a:rPr lang="cs-CZ" sz="1500" dirty="0"/>
              <a:t>- interpretace zkoumané zkušenosti zvenčí (od osoby, které není součásti zkoumané kultury)  pro etnografický výzkum je důležitější </a:t>
            </a:r>
            <a:r>
              <a:rPr lang="cs-CZ" sz="1500" dirty="0" err="1"/>
              <a:t>emic</a:t>
            </a:r>
            <a:r>
              <a:rPr lang="cs-CZ" sz="1500" dirty="0"/>
              <a:t> perspektiva</a:t>
            </a:r>
          </a:p>
          <a:p>
            <a:pPr marL="365760" lvl="1" indent="0">
              <a:lnSpc>
                <a:spcPct val="120000"/>
              </a:lnSpc>
              <a:buNone/>
            </a:pPr>
            <a:r>
              <a:rPr lang="cs-CZ" sz="1500" dirty="0">
                <a:solidFill>
                  <a:srgbClr val="002060"/>
                </a:solidFill>
              </a:rPr>
              <a:t>Odpověď na otázky</a:t>
            </a:r>
          </a:p>
          <a:p>
            <a:pPr lvl="1">
              <a:lnSpc>
                <a:spcPct val="120000"/>
              </a:lnSpc>
            </a:pPr>
            <a:r>
              <a:rPr lang="cs-CZ" sz="1500" dirty="0"/>
              <a:t>Kulturní chování = Co členové kultury dělají? </a:t>
            </a:r>
          </a:p>
          <a:p>
            <a:pPr lvl="1">
              <a:lnSpc>
                <a:spcPct val="120000"/>
              </a:lnSpc>
            </a:pPr>
            <a:r>
              <a:rPr lang="cs-CZ" sz="1500" dirty="0"/>
              <a:t>Kulturní řeč = Co členové kultury říkají a jak? </a:t>
            </a:r>
          </a:p>
          <a:p>
            <a:pPr lvl="1">
              <a:lnSpc>
                <a:spcPct val="120000"/>
              </a:lnSpc>
            </a:pPr>
            <a:r>
              <a:rPr lang="cs-CZ" sz="1500" dirty="0"/>
              <a:t>Kulturní artefakty = Co členové kultury mají a používají?</a:t>
            </a:r>
          </a:p>
          <a:p>
            <a:pPr marL="365760" lvl="1" indent="0">
              <a:lnSpc>
                <a:spcPct val="120000"/>
              </a:lnSpc>
              <a:buNone/>
            </a:pPr>
            <a:endParaRPr lang="cs-CZ" sz="1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6720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740" y="6093296"/>
            <a:ext cx="9134138" cy="764704"/>
          </a:xfrm>
        </p:spPr>
        <p:txBody>
          <a:bodyPr/>
          <a:lstStyle/>
          <a:p>
            <a:r>
              <a:rPr lang="cs-CZ" sz="4000" dirty="0">
                <a:solidFill>
                  <a:schemeClr val="bg2">
                    <a:lumMod val="25000"/>
                  </a:schemeClr>
                </a:solidFill>
              </a:rPr>
              <a:t>Případové studie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-108520" y="620688"/>
            <a:ext cx="9107793" cy="6048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</a:pPr>
            <a:r>
              <a:rPr lang="cs-CZ" sz="1800" dirty="0"/>
              <a:t>Zkoumání jednoho nebo více případů se snahou zachytit složitost celého případu a pospat vztahy v jejich celistvosti</a:t>
            </a:r>
          </a:p>
          <a:p>
            <a:pPr lvl="1">
              <a:lnSpc>
                <a:spcPct val="120000"/>
              </a:lnSpc>
            </a:pPr>
            <a:r>
              <a:rPr lang="cs-CZ" sz="1800" dirty="0"/>
              <a:t>Předpokládá, že pokud porozumím jednomu případu, budu rozumět i podobným případům</a:t>
            </a:r>
          </a:p>
          <a:p>
            <a:pPr lvl="1">
              <a:lnSpc>
                <a:spcPct val="120000"/>
              </a:lnSpc>
            </a:pPr>
            <a:r>
              <a:rPr lang="cs-CZ" sz="1800" dirty="0"/>
              <a:t>Využívá se více dostupných metod jak kvalitativních tak kvantitativních k sledování případu (pozorování, rozhovor, analýza dokumentů, měření). Výsledky jsou následně interpretovány jako integrovaný systém.</a:t>
            </a:r>
          </a:p>
          <a:p>
            <a:pPr marL="365760" lvl="1" indent="0">
              <a:lnSpc>
                <a:spcPct val="120000"/>
              </a:lnSpc>
              <a:buNone/>
            </a:pPr>
            <a:r>
              <a:rPr lang="cs-CZ" sz="1800" dirty="0">
                <a:solidFill>
                  <a:srgbClr val="002060"/>
                </a:solidFill>
              </a:rPr>
              <a:t>Předměty zkoumání</a:t>
            </a:r>
          </a:p>
          <a:p>
            <a:pPr lvl="1">
              <a:lnSpc>
                <a:spcPct val="120000"/>
              </a:lnSpc>
            </a:pPr>
            <a:r>
              <a:rPr lang="cs-CZ" sz="1800" dirty="0"/>
              <a:t>Osobní případová studie – podrobný popis určitého aspektu u jedné osoby</a:t>
            </a:r>
          </a:p>
          <a:p>
            <a:pPr lvl="1">
              <a:lnSpc>
                <a:spcPct val="120000"/>
              </a:lnSpc>
            </a:pPr>
            <a:r>
              <a:rPr lang="cs-CZ" sz="1800" dirty="0"/>
              <a:t>Studie komunity – zkoumání jedné či více komunit a porovnávání mezi nimi</a:t>
            </a:r>
          </a:p>
          <a:p>
            <a:pPr lvl="1">
              <a:lnSpc>
                <a:spcPct val="120000"/>
              </a:lnSpc>
            </a:pPr>
            <a:r>
              <a:rPr lang="cs-CZ" sz="1800" dirty="0"/>
              <a:t>Studie skupiny – popisuje a analyzuje vztahy ve skupině</a:t>
            </a:r>
          </a:p>
          <a:p>
            <a:pPr lvl="1">
              <a:lnSpc>
                <a:spcPct val="120000"/>
              </a:lnSpc>
            </a:pPr>
            <a:r>
              <a:rPr lang="cs-CZ" sz="1800" dirty="0"/>
              <a:t>Studium organizací  a institucí</a:t>
            </a:r>
          </a:p>
          <a:p>
            <a:pPr lvl="1">
              <a:lnSpc>
                <a:spcPct val="120000"/>
              </a:lnSpc>
            </a:pPr>
            <a:r>
              <a:rPr lang="cs-CZ" sz="1800" dirty="0"/>
              <a:t>Zkoumání událostí, rolí a vztahů – popisuje interakci členů skupiny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6720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740" y="6093295"/>
            <a:ext cx="9134138" cy="917645"/>
          </a:xfrm>
        </p:spPr>
        <p:txBody>
          <a:bodyPr/>
          <a:lstStyle/>
          <a:p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Schéma kvalitativní výzkum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386684" y="0"/>
            <a:ext cx="2286000" cy="89565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300" b="1" dirty="0">
                <a:solidFill>
                  <a:srgbClr val="002060"/>
                </a:solidFill>
              </a:rPr>
              <a:t>Koncepční fáze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Výběr problému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Výběr teoretických východisek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85693" y="1906821"/>
            <a:ext cx="2278062" cy="1542261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300" b="1" dirty="0">
                <a:solidFill>
                  <a:srgbClr val="002060"/>
                </a:solidFill>
              </a:rPr>
              <a:t>Empirická fáze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Formulace cílů a výzkumných otázek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cs-CZ" altLang="cs-CZ" sz="13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Tvorba výzkumného nástroje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Tvorb</a:t>
            </a:r>
            <a:r>
              <a:rPr lang="cs-CZ" altLang="cs-CZ" sz="13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a kategorizačního systému</a:t>
            </a: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80252" y="3645374"/>
            <a:ext cx="2298863" cy="15121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300" b="1" dirty="0">
                <a:solidFill>
                  <a:srgbClr val="002060"/>
                </a:solidFill>
              </a:rPr>
              <a:t>Analytická fáze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Kódování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Třídění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cs-CZ" altLang="cs-CZ" sz="130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Rozvíjení kategorizačního systému</a:t>
            </a: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Analýza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Identifikování a definování</a:t>
            </a: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366168" y="5301208"/>
            <a:ext cx="22860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cs-CZ" altLang="cs-CZ" sz="1300" b="1" dirty="0">
                <a:solidFill>
                  <a:srgbClr val="002060"/>
                </a:solidFill>
              </a:rPr>
              <a:t>Formulace výstupů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cs-CZ" altLang="cs-CZ" sz="1300" b="1" dirty="0">
                <a:solidFill>
                  <a:srgbClr val="002060"/>
                </a:solidFill>
              </a:rPr>
              <a:t>Diseminační fáze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-1984" y="0"/>
            <a:ext cx="1368152" cy="51441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cs-CZ" altLang="cs-CZ" sz="13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cs-CZ" altLang="cs-CZ" sz="13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 případě nových poznatků úprava plánu výzkumu, výzkumných otázek, kategorizačního systému, průběhu sběru dat </a:t>
            </a: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3810219" y="2852936"/>
            <a:ext cx="2002991" cy="1708460"/>
          </a:xfrm>
          <a:prstGeom prst="wedgeEllipseCallout">
            <a:avLst>
              <a:gd name="adj1" fmla="val -133540"/>
              <a:gd name="adj2" fmla="val 1518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Přiřazování čísel do získaného materiálu dle kategorií – pozor čísla nepřestavují</a:t>
            </a:r>
            <a:r>
              <a:rPr kumimoji="0" lang="cs-CZ" altLang="cs-CZ" sz="13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numerickou hodnotu</a:t>
            </a: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382715" y="1002215"/>
            <a:ext cx="2286000" cy="78816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300" b="1" dirty="0">
                <a:solidFill>
                  <a:srgbClr val="002060"/>
                </a:solidFill>
              </a:rPr>
              <a:t>Plánování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Výběr metody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Výběr vzorku</a:t>
            </a: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672684" y="1039179"/>
            <a:ext cx="2278062" cy="173528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cs-CZ" altLang="cs-CZ" sz="1300" b="1" dirty="0">
                <a:solidFill>
                  <a:srgbClr val="002060"/>
                </a:solidFill>
              </a:rPr>
              <a:t>Výzkumné nástroje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Interview (nahrávání)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Pozorování )videozáznam)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Studium dokumentů,</a:t>
            </a:r>
            <a:r>
              <a:rPr kumimoji="0" lang="cs-CZ" altLang="cs-CZ" sz="13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obrázků, fotografií</a:t>
            </a: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847169" y="4746857"/>
            <a:ext cx="533378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Výsledky mají podobu slov a vět. Není proto vhodné jejich vyjádření v grafech nebo relativních četnostech (%).</a:t>
            </a:r>
          </a:p>
          <a:p>
            <a:pPr algn="ctr"/>
            <a:r>
              <a:rPr lang="cs-CZ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Vhodné je použití schémat, sumarizačních tabulek.</a:t>
            </a:r>
          </a:p>
          <a:p>
            <a:r>
              <a:rPr lang="cs-CZ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Slovní vyjádření se formulují ve tvaru: tři z pěti….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6720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7175351" cy="1793167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indent="-320040" algn="r"/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Kvantitativní výzkum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3922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31489" y="5715000"/>
            <a:ext cx="6512511" cy="1143000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Kvantitativní výzkum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640960" cy="54006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</a:pPr>
            <a:r>
              <a:rPr lang="cs-CZ" dirty="0"/>
              <a:t>Vychází z předpokladu, že realita je jedna a stabilní</a:t>
            </a:r>
          </a:p>
          <a:p>
            <a:pPr marL="342900" indent="-342900">
              <a:lnSpc>
                <a:spcPct val="110000"/>
              </a:lnSpc>
            </a:pPr>
            <a:r>
              <a:rPr lang="cs-CZ" dirty="0"/>
              <a:t>Využívá dedukci – na základě teorie vyslovím hypotézu, sleduji vztah mezi proměnnými v hypotéze</a:t>
            </a:r>
          </a:p>
          <a:p>
            <a:pPr marL="342900" indent="-342900">
              <a:lnSpc>
                <a:spcPct val="110000"/>
              </a:lnSpc>
            </a:pPr>
            <a:r>
              <a:rPr lang="cs-CZ" dirty="0"/>
              <a:t>Lidské chování považuje za determinované (měřitelné a předpověditelné)</a:t>
            </a:r>
          </a:p>
          <a:p>
            <a:pPr marL="342900" indent="-342900">
              <a:lnSpc>
                <a:spcPct val="110000"/>
              </a:lnSpc>
            </a:pPr>
            <a:r>
              <a:rPr lang="cs-CZ" dirty="0"/>
              <a:t>Výzkumník je pozorovatel </a:t>
            </a:r>
          </a:p>
          <a:p>
            <a:pPr marL="342900" indent="-342900">
              <a:lnSpc>
                <a:spcPct val="110000"/>
              </a:lnSpc>
            </a:pPr>
            <a:r>
              <a:rPr lang="cs-CZ" dirty="0"/>
              <a:t>Užívá standardizované vědecké výzkumné metody</a:t>
            </a:r>
          </a:p>
          <a:p>
            <a:pPr marL="342900" indent="-342900">
              <a:lnSpc>
                <a:spcPct val="110000"/>
              </a:lnSpc>
            </a:pPr>
            <a:r>
              <a:rPr lang="cs-CZ" dirty="0"/>
              <a:t>Proměnné jsou vyjádřeny čísly</a:t>
            </a:r>
          </a:p>
          <a:p>
            <a:pPr marL="342900" indent="-342900">
              <a:lnSpc>
                <a:spcPct val="110000"/>
              </a:lnSpc>
            </a:pPr>
            <a:r>
              <a:rPr lang="cs-CZ" dirty="0"/>
              <a:t>Užívá se v případě, kdy lze proměnnou jednoduše změřit</a:t>
            </a:r>
          </a:p>
          <a:p>
            <a:pPr marL="342900" indent="-342900">
              <a:lnSpc>
                <a:spcPct val="110000"/>
              </a:lnSpc>
            </a:pPr>
            <a:r>
              <a:rPr lang="cs-CZ" dirty="0"/>
              <a:t>Za využití statistických metod ověřuje stanovené hypotézy</a:t>
            </a:r>
          </a:p>
        </p:txBody>
      </p:sp>
      <p:sp>
        <p:nvSpPr>
          <p:cNvPr id="4" name="Obdélník 3"/>
          <p:cNvSpPr/>
          <p:nvPr/>
        </p:nvSpPr>
        <p:spPr>
          <a:xfrm>
            <a:off x="4572000" y="19220"/>
            <a:ext cx="4572000" cy="3647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79468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988262"/>
            <a:ext cx="9144000" cy="869738"/>
          </a:xfrm>
        </p:spPr>
        <p:txBody>
          <a:bodyPr/>
          <a:lstStyle/>
          <a:p>
            <a:r>
              <a:rPr lang="cs-CZ" sz="2800" dirty="0"/>
              <a:t>Metody a techniky kvantitativního výzkumu – experiment</a:t>
            </a:r>
          </a:p>
        </p:txBody>
      </p:sp>
      <p:sp>
        <p:nvSpPr>
          <p:cNvPr id="4" name="Obdélník 3"/>
          <p:cNvSpPr/>
          <p:nvPr/>
        </p:nvSpPr>
        <p:spPr>
          <a:xfrm>
            <a:off x="4572000" y="19220"/>
            <a:ext cx="4572000" cy="3647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42656" y="19221"/>
            <a:ext cx="8705808" cy="14458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Georgia" pitchFamily="18" charset="0"/>
              <a:buNone/>
            </a:pPr>
            <a:r>
              <a:rPr lang="cs-CZ" sz="1800" dirty="0">
                <a:solidFill>
                  <a:srgbClr val="002060"/>
                </a:solidFill>
              </a:rPr>
              <a:t>Experiment = intervenční studie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/>
              <a:t>Provádí se intervence – manipulace s jednou proměnnou</a:t>
            </a:r>
            <a:endParaRPr lang="cs-CZ" sz="1800" dirty="0">
              <a:solidFill>
                <a:srgbClr val="002060"/>
              </a:solidFill>
            </a:endParaRPr>
          </a:p>
          <a:p>
            <a:pPr marL="0" indent="0">
              <a:lnSpc>
                <a:spcPct val="110000"/>
              </a:lnSpc>
              <a:buFont typeface="Georgia" pitchFamily="18" charset="0"/>
              <a:buNone/>
            </a:pP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Kontrolovaná studie</a:t>
            </a:r>
            <a:r>
              <a:rPr lang="cs-CZ" sz="1600" b="1" dirty="0"/>
              <a:t>  - </a:t>
            </a:r>
            <a:r>
              <a:rPr lang="cs-CZ" sz="1800" dirty="0"/>
              <a:t>randomizace = výzkumný soubor rozčleněn náhodně na dva u jednoho manipulace s proměnnou u druhého ne</a:t>
            </a:r>
          </a:p>
          <a:p>
            <a:pPr marL="0" indent="0">
              <a:lnSpc>
                <a:spcPct val="110000"/>
              </a:lnSpc>
              <a:buFont typeface="Georgia" pitchFamily="18" charset="0"/>
              <a:buNone/>
            </a:pPr>
            <a:endParaRPr lang="cs-CZ" sz="1800" dirty="0"/>
          </a:p>
          <a:p>
            <a:pPr marL="0" indent="0">
              <a:lnSpc>
                <a:spcPct val="110000"/>
              </a:lnSpc>
              <a:buFont typeface="Georgia" pitchFamily="18" charset="0"/>
              <a:buNone/>
            </a:pPr>
            <a:endParaRPr lang="cs-CZ" sz="1800" dirty="0"/>
          </a:p>
          <a:p>
            <a:pPr marL="0" indent="0">
              <a:lnSpc>
                <a:spcPct val="110000"/>
              </a:lnSpc>
              <a:buFont typeface="Georgia" pitchFamily="18" charset="0"/>
              <a:buNone/>
            </a:pPr>
            <a:endParaRPr lang="cs-CZ" sz="1800" dirty="0"/>
          </a:p>
          <a:p>
            <a:pPr marL="0" indent="0">
              <a:lnSpc>
                <a:spcPct val="110000"/>
              </a:lnSpc>
              <a:buNone/>
            </a:pPr>
            <a:endParaRPr lang="cs-CZ" sz="1600" dirty="0"/>
          </a:p>
          <a:p>
            <a:pPr marL="0" indent="0">
              <a:lnSpc>
                <a:spcPct val="110000"/>
              </a:lnSpc>
              <a:buNone/>
            </a:pPr>
            <a:endParaRPr lang="cs-CZ" sz="1600" dirty="0"/>
          </a:p>
        </p:txBody>
      </p:sp>
      <p:sp>
        <p:nvSpPr>
          <p:cNvPr id="20" name="Zaoblený obdélník 19"/>
          <p:cNvSpPr/>
          <p:nvPr/>
        </p:nvSpPr>
        <p:spPr>
          <a:xfrm>
            <a:off x="1187624" y="1465023"/>
            <a:ext cx="1764075" cy="186656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Experimentální skupina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6372199" y="1494997"/>
            <a:ext cx="1655945" cy="183659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Kontrolní skupina</a:t>
            </a:r>
          </a:p>
        </p:txBody>
      </p:sp>
      <p:sp>
        <p:nvSpPr>
          <p:cNvPr id="23" name="Šipka doleva 22"/>
          <p:cNvSpPr/>
          <p:nvPr/>
        </p:nvSpPr>
        <p:spPr>
          <a:xfrm>
            <a:off x="7452320" y="1639013"/>
            <a:ext cx="1691680" cy="648072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rgbClr val="FF0000"/>
                </a:solidFill>
              </a:rPr>
              <a:t>Bez</a:t>
            </a:r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manipulace</a:t>
            </a:r>
          </a:p>
        </p:txBody>
      </p:sp>
      <p:sp>
        <p:nvSpPr>
          <p:cNvPr id="19" name="Obousměrná vodorovná šipka 18"/>
          <p:cNvSpPr/>
          <p:nvPr/>
        </p:nvSpPr>
        <p:spPr>
          <a:xfrm>
            <a:off x="2951699" y="2413292"/>
            <a:ext cx="3420500" cy="511652"/>
          </a:xfrm>
          <a:prstGeom prst="left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FF0000"/>
                </a:solidFill>
              </a:rPr>
              <a:t>Sledování změny</a:t>
            </a:r>
          </a:p>
        </p:txBody>
      </p:sp>
      <p:sp>
        <p:nvSpPr>
          <p:cNvPr id="24" name="Šipka doprava 23"/>
          <p:cNvSpPr/>
          <p:nvPr/>
        </p:nvSpPr>
        <p:spPr>
          <a:xfrm>
            <a:off x="0" y="1658028"/>
            <a:ext cx="1584176" cy="61004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Manipulace</a:t>
            </a:r>
          </a:p>
        </p:txBody>
      </p:sp>
      <p:sp>
        <p:nvSpPr>
          <p:cNvPr id="26" name="Popisek s obousměrnou vodorovnou šipkou 25"/>
          <p:cNvSpPr/>
          <p:nvPr/>
        </p:nvSpPr>
        <p:spPr>
          <a:xfrm>
            <a:off x="2899048" y="1577907"/>
            <a:ext cx="3456384" cy="708019"/>
          </a:xfrm>
          <a:prstGeom prst="leftRightArrowCallout">
            <a:avLst>
              <a:gd name="adj1" fmla="val 30015"/>
              <a:gd name="adj2" fmla="val 31270"/>
              <a:gd name="adj3" fmla="val 112771"/>
              <a:gd name="adj4" fmla="val 4702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Výzkumný soubor</a:t>
            </a:r>
          </a:p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RANDOMIZACE</a:t>
            </a:r>
          </a:p>
        </p:txBody>
      </p:sp>
      <p:sp>
        <p:nvSpPr>
          <p:cNvPr id="27" name="Zástupný symbol pro obsah 2"/>
          <p:cNvSpPr txBox="1">
            <a:spLocks/>
          </p:cNvSpPr>
          <p:nvPr/>
        </p:nvSpPr>
        <p:spPr>
          <a:xfrm>
            <a:off x="19726" y="3429000"/>
            <a:ext cx="9016769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Georgia" pitchFamily="18" charset="0"/>
              <a:buNone/>
            </a:pPr>
            <a:r>
              <a:rPr lang="cs-C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Cros-ower</a:t>
            </a:r>
            <a:r>
              <a:rPr lang="cs-C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studie</a:t>
            </a:r>
            <a:r>
              <a:rPr lang="cs-CZ" sz="1600" b="1" dirty="0"/>
              <a:t>  - </a:t>
            </a:r>
            <a:r>
              <a:rPr lang="cs-CZ" sz="1800" dirty="0"/>
              <a:t>výzkumný soubor změřen před zásahem, poté manipulace, poté opětovné měření</a:t>
            </a:r>
          </a:p>
          <a:p>
            <a:pPr marL="0" indent="0">
              <a:lnSpc>
                <a:spcPct val="110000"/>
              </a:lnSpc>
              <a:buFont typeface="Georgia" pitchFamily="18" charset="0"/>
              <a:buNone/>
            </a:pPr>
            <a:endParaRPr lang="cs-CZ" sz="1800" dirty="0"/>
          </a:p>
          <a:p>
            <a:pPr marL="0" indent="0">
              <a:lnSpc>
                <a:spcPct val="110000"/>
              </a:lnSpc>
              <a:buFont typeface="Georgia" pitchFamily="18" charset="0"/>
              <a:buNone/>
            </a:pPr>
            <a:endParaRPr lang="cs-CZ" sz="1800" dirty="0"/>
          </a:p>
        </p:txBody>
      </p:sp>
      <p:sp>
        <p:nvSpPr>
          <p:cNvPr id="29" name="Šipka doprava 28"/>
          <p:cNvSpPr/>
          <p:nvPr/>
        </p:nvSpPr>
        <p:spPr>
          <a:xfrm>
            <a:off x="134652" y="3787351"/>
            <a:ext cx="3573252" cy="108180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lt1"/>
                </a:solidFill>
              </a:rPr>
              <a:t>Počáteční měření výzkumného souboru</a:t>
            </a:r>
          </a:p>
        </p:txBody>
      </p:sp>
      <p:sp>
        <p:nvSpPr>
          <p:cNvPr id="30" name="Šipka doprava 29"/>
          <p:cNvSpPr/>
          <p:nvPr/>
        </p:nvSpPr>
        <p:spPr>
          <a:xfrm>
            <a:off x="3727139" y="4003374"/>
            <a:ext cx="1800201" cy="64976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Manipulace</a:t>
            </a:r>
          </a:p>
        </p:txBody>
      </p:sp>
      <p:sp>
        <p:nvSpPr>
          <p:cNvPr id="31" name="Šipka doprava 30"/>
          <p:cNvSpPr/>
          <p:nvPr/>
        </p:nvSpPr>
        <p:spPr>
          <a:xfrm>
            <a:off x="5527340" y="3847458"/>
            <a:ext cx="3572261" cy="102170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lt1"/>
                </a:solidFill>
              </a:rPr>
              <a:t>Kontrolní měření výzkumného souboru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19726" y="4869160"/>
            <a:ext cx="9079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Nekontrolovaná studie</a:t>
            </a:r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stav po zásahu je srovnáván s daty v minulosti</a:t>
            </a:r>
          </a:p>
          <a:p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Laboratorní experiment</a:t>
            </a:r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intervence probíhá v laboratorním prostředí – minimalizace intervenujících proměnných</a:t>
            </a:r>
          </a:p>
          <a:p>
            <a:r>
              <a:rPr lang="cs-CZ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Terénní experiment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intervence probíhá v přirozeném prostředí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7337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183" y="5805264"/>
            <a:ext cx="9144000" cy="1052736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Metody a techniky kvantitativního výzkumu – </a:t>
            </a:r>
            <a:r>
              <a:rPr lang="cs-CZ" sz="3200" dirty="0" err="1">
                <a:solidFill>
                  <a:schemeClr val="bg2">
                    <a:lumMod val="25000"/>
                  </a:schemeClr>
                </a:solidFill>
              </a:rPr>
              <a:t>kvaziexperiment</a:t>
            </a:r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, observační studie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42521" y="1485503"/>
            <a:ext cx="3960440" cy="439248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>
                <a:solidFill>
                  <a:srgbClr val="002060"/>
                </a:solidFill>
              </a:rPr>
              <a:t>Observační studie</a:t>
            </a:r>
          </a:p>
          <a:p>
            <a:pPr marL="342900" indent="-342900">
              <a:lnSpc>
                <a:spcPct val="110000"/>
              </a:lnSpc>
            </a:pPr>
            <a:r>
              <a:rPr lang="cs-CZ" sz="1800" dirty="0"/>
              <a:t>Neprovádí se intervence</a:t>
            </a:r>
          </a:p>
          <a:p>
            <a:pPr marL="342900" indent="-342900">
              <a:lnSpc>
                <a:spcPct val="110000"/>
              </a:lnSpc>
            </a:pPr>
            <a:r>
              <a:rPr lang="cs-CZ" sz="1800" dirty="0"/>
              <a:t>Sleduje se jev a pak se numericky vyhodnocuje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Deskriptivní</a:t>
            </a:r>
          </a:p>
          <a:p>
            <a:pPr marL="342900" indent="-342900">
              <a:lnSpc>
                <a:spcPct val="110000"/>
              </a:lnSpc>
            </a:pPr>
            <a:r>
              <a:rPr lang="cs-CZ" sz="1800" dirty="0"/>
              <a:t>Popisné – popisují distribuci proměnné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Analytické</a:t>
            </a:r>
          </a:p>
          <a:p>
            <a:pPr marL="342900" indent="-342900">
              <a:lnSpc>
                <a:spcPct val="110000"/>
              </a:lnSpc>
            </a:pPr>
            <a:r>
              <a:rPr lang="cs-CZ" sz="1800" dirty="0"/>
              <a:t>ověřují zda opravdu existuje vztah mezi proměnnými 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800" dirty="0"/>
          </a:p>
        </p:txBody>
      </p:sp>
      <p:sp>
        <p:nvSpPr>
          <p:cNvPr id="4" name="Obdélník 3"/>
          <p:cNvSpPr/>
          <p:nvPr/>
        </p:nvSpPr>
        <p:spPr>
          <a:xfrm>
            <a:off x="4572000" y="19220"/>
            <a:ext cx="4572000" cy="3647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116302" y="2492896"/>
            <a:ext cx="2304256" cy="6501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Riziková faktor </a:t>
            </a:r>
            <a:r>
              <a:rPr lang="cs-CZ" sz="1600" dirty="0">
                <a:solidFill>
                  <a:srgbClr val="FF0000"/>
                </a:solidFill>
              </a:rPr>
              <a:t>je</a:t>
            </a:r>
          </a:p>
          <a:p>
            <a:pPr algn="ctr"/>
            <a:r>
              <a:rPr lang="cs-CZ" sz="1600" dirty="0"/>
              <a:t>přítomen/nepřítomen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6762342" y="2494924"/>
            <a:ext cx="2235216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Nemoc </a:t>
            </a:r>
            <a:r>
              <a:rPr lang="cs-CZ" sz="1600" dirty="0">
                <a:solidFill>
                  <a:srgbClr val="FF0000"/>
                </a:solidFill>
              </a:rPr>
              <a:t>(bude) 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vznikne/nevznikne</a:t>
            </a:r>
          </a:p>
        </p:txBody>
      </p:sp>
      <p:sp>
        <p:nvSpPr>
          <p:cNvPr id="8" name="Šrafovaná šipka doprava 7"/>
          <p:cNvSpPr/>
          <p:nvPr/>
        </p:nvSpPr>
        <p:spPr>
          <a:xfrm>
            <a:off x="6406274" y="2725908"/>
            <a:ext cx="341784" cy="184076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496468" y="2156370"/>
            <a:ext cx="416139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Prospektivní studie =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Cohort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Studies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4116302" y="3739110"/>
            <a:ext cx="2304256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Nemoc </a:t>
            </a:r>
            <a:r>
              <a:rPr lang="cs-CZ" sz="1600" dirty="0">
                <a:solidFill>
                  <a:srgbClr val="FF0000"/>
                </a:solidFill>
              </a:rPr>
              <a:t>je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přítomná /nepřítomna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6787479" y="3739110"/>
            <a:ext cx="2329896" cy="6501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Riziková faktor </a:t>
            </a:r>
            <a:r>
              <a:rPr lang="cs-CZ" sz="1600" dirty="0">
                <a:solidFill>
                  <a:srgbClr val="FF0000"/>
                </a:solidFill>
              </a:rPr>
              <a:t>byl</a:t>
            </a:r>
          </a:p>
          <a:p>
            <a:pPr algn="ctr"/>
            <a:r>
              <a:rPr lang="cs-CZ" sz="1600" dirty="0"/>
              <a:t>přítomen/nepřítomen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477020" y="3413624"/>
            <a:ext cx="416139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Retrospektivní studie= Case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Control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Studies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496468" y="4653136"/>
            <a:ext cx="416139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Průřezová studie =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Cros-sectional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Studies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Šrafovaná šipka doprava 13"/>
          <p:cNvSpPr/>
          <p:nvPr/>
        </p:nvSpPr>
        <p:spPr>
          <a:xfrm>
            <a:off x="6444967" y="3971108"/>
            <a:ext cx="341784" cy="184076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 14"/>
          <p:cNvSpPr/>
          <p:nvPr/>
        </p:nvSpPr>
        <p:spPr>
          <a:xfrm>
            <a:off x="4132560" y="4941168"/>
            <a:ext cx="2304256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Nemoc </a:t>
            </a:r>
            <a:r>
              <a:rPr lang="cs-CZ" sz="1600" dirty="0">
                <a:solidFill>
                  <a:srgbClr val="FF0000"/>
                </a:solidFill>
              </a:rPr>
              <a:t>je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přítomná /nepřítomna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6762342" y="4941168"/>
            <a:ext cx="2329896" cy="6501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Riziková faktor </a:t>
            </a:r>
            <a:r>
              <a:rPr lang="cs-CZ" sz="1600" dirty="0">
                <a:solidFill>
                  <a:srgbClr val="FF0000"/>
                </a:solidFill>
              </a:rPr>
              <a:t>je</a:t>
            </a:r>
          </a:p>
          <a:p>
            <a:pPr algn="ctr"/>
            <a:r>
              <a:rPr lang="cs-CZ" sz="1600" dirty="0"/>
              <a:t>přítomen/nepřítomen</a:t>
            </a:r>
          </a:p>
        </p:txBody>
      </p:sp>
      <p:sp>
        <p:nvSpPr>
          <p:cNvPr id="17" name="Šrafovaná šipka doprava 16"/>
          <p:cNvSpPr/>
          <p:nvPr/>
        </p:nvSpPr>
        <p:spPr>
          <a:xfrm>
            <a:off x="6420558" y="5173166"/>
            <a:ext cx="341784" cy="184076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343612" y="3708284"/>
            <a:ext cx="851914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cs-CZ" sz="1600" dirty="0"/>
          </a:p>
        </p:txBody>
      </p:sp>
      <p:sp>
        <p:nvSpPr>
          <p:cNvPr id="24" name="Zástupný symbol pro obsah 2"/>
          <p:cNvSpPr txBox="1">
            <a:spLocks/>
          </p:cNvSpPr>
          <p:nvPr/>
        </p:nvSpPr>
        <p:spPr>
          <a:xfrm>
            <a:off x="158304" y="6792"/>
            <a:ext cx="8878191" cy="973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Georgia" pitchFamily="18" charset="0"/>
              <a:buNone/>
            </a:pPr>
            <a:r>
              <a:rPr lang="cs-CZ" sz="2400" dirty="0" err="1">
                <a:solidFill>
                  <a:srgbClr val="002060"/>
                </a:solidFill>
              </a:rPr>
              <a:t>Kvaziexperiment</a:t>
            </a:r>
            <a:r>
              <a:rPr lang="cs-CZ" sz="2400" dirty="0">
                <a:solidFill>
                  <a:srgbClr val="002060"/>
                </a:solidFill>
              </a:rPr>
              <a:t>  - přírodní experiment</a:t>
            </a:r>
          </a:p>
          <a:p>
            <a:pPr marL="342900" indent="-342900">
              <a:lnSpc>
                <a:spcPct val="110000"/>
              </a:lnSpc>
            </a:pPr>
            <a:r>
              <a:rPr lang="cs-CZ" sz="2000" dirty="0"/>
              <a:t>Nelze provést randomizaci výzkumného souboru</a:t>
            </a:r>
          </a:p>
          <a:p>
            <a:pPr marL="342900" indent="-342900">
              <a:lnSpc>
                <a:spcPct val="110000"/>
              </a:lnSpc>
            </a:pPr>
            <a:r>
              <a:rPr lang="cs-CZ" sz="2000" dirty="0"/>
              <a:t>Změny mohou být vyvolány intervenující proměnnou</a:t>
            </a:r>
          </a:p>
        </p:txBody>
      </p:sp>
      <p:sp>
        <p:nvSpPr>
          <p:cNvPr id="20" name="Zaoblený obdélníkový bublinový popisek 19"/>
          <p:cNvSpPr/>
          <p:nvPr/>
        </p:nvSpPr>
        <p:spPr>
          <a:xfrm>
            <a:off x="3912864" y="1842796"/>
            <a:ext cx="5251255" cy="4077107"/>
          </a:xfrm>
          <a:prstGeom prst="wedgeRoundRectCallout">
            <a:avLst>
              <a:gd name="adj1" fmla="val -61409"/>
              <a:gd name="adj2" fmla="val 13652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150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-18740" y="6093296"/>
            <a:ext cx="9134138" cy="764704"/>
          </a:xfrm>
        </p:spPr>
        <p:txBody>
          <a:bodyPr/>
          <a:lstStyle/>
          <a:p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Výhody a nevýhody kvantitativního výzkumu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115616" y="476672"/>
            <a:ext cx="7967227" cy="259228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228600" lvl="0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lvl="1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2296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9728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89888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664208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96596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228600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2587752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1"/>
            <a:r>
              <a:rPr lang="cs-CZ" dirty="0"/>
              <a:t>Umožňuje propojení různých výzkumných strategií</a:t>
            </a:r>
          </a:p>
          <a:p>
            <a:pPr lvl="2"/>
            <a:r>
              <a:rPr lang="cs-CZ" sz="1400" dirty="0"/>
              <a:t>triangulace</a:t>
            </a:r>
          </a:p>
          <a:p>
            <a:pPr lvl="1"/>
            <a:r>
              <a:rPr lang="cs-CZ" dirty="0"/>
              <a:t>Eliminace působení rušivých proměnných</a:t>
            </a:r>
          </a:p>
          <a:p>
            <a:pPr lvl="1"/>
            <a:r>
              <a:rPr lang="cs-CZ" dirty="0"/>
              <a:t>Rychlý sběr a analýza výsledků</a:t>
            </a:r>
            <a:endParaRPr lang="cs-CZ" sz="1400" dirty="0"/>
          </a:p>
          <a:p>
            <a:pPr lvl="1"/>
            <a:r>
              <a:rPr lang="cs-CZ" dirty="0"/>
              <a:t>Výzkumník je pozorovatel – výsledky jsou na něm nezávislé</a:t>
            </a:r>
          </a:p>
          <a:p>
            <a:pPr lvl="1"/>
            <a:r>
              <a:rPr lang="cs-CZ" dirty="0"/>
              <a:t>Využití standardizovaných výzkumných nástrojů garantuje vysokou validitu výsledků</a:t>
            </a:r>
          </a:p>
        </p:txBody>
      </p:sp>
      <p:pic>
        <p:nvPicPr>
          <p:cNvPr id="7" name="Obrázek 6"/>
          <p:cNvPicPr/>
          <p:nvPr/>
        </p:nvPicPr>
        <p:blipFill rotWithShape="1">
          <a:blip r:embed="rId4"/>
          <a:srcRect l="18189" t="37567" r="69576" b="41005"/>
          <a:stretch/>
        </p:blipFill>
        <p:spPr bwMode="auto">
          <a:xfrm>
            <a:off x="29580" y="483569"/>
            <a:ext cx="1459859" cy="25853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1194520" y="3356992"/>
            <a:ext cx="7967227" cy="22322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228600" lvl="0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lvl="1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2296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9728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89888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664208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96596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228600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2587752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1"/>
            <a:r>
              <a:rPr lang="cs-CZ" dirty="0"/>
              <a:t>Stanovené sledované kategorie nemusí odpovídat konkrétní realitě</a:t>
            </a:r>
          </a:p>
          <a:p>
            <a:pPr lvl="1"/>
            <a:r>
              <a:rPr lang="cs-CZ" dirty="0"/>
              <a:t>Výzkumník může zapomenout sledovat důležité proměnné</a:t>
            </a:r>
          </a:p>
          <a:p>
            <a:pPr lvl="1"/>
            <a:r>
              <a:rPr lang="cs-CZ" dirty="0"/>
              <a:t>Výsledky mohou být příliš abstraktní, obecné</a:t>
            </a:r>
          </a:p>
          <a:p>
            <a:pPr lvl="1"/>
            <a:r>
              <a:rPr lang="cs-CZ" dirty="0"/>
              <a:t>Výsledky jsou do značné míry ovlivnitelné výzkumníkem</a:t>
            </a:r>
          </a:p>
          <a:p>
            <a:pPr lvl="1"/>
            <a:r>
              <a:rPr lang="cs-CZ" dirty="0"/>
              <a:t>Malá flexibilita – nemohu již reagovat na nové zjištění v průběhu šetření</a:t>
            </a:r>
          </a:p>
        </p:txBody>
      </p:sp>
      <p:pic>
        <p:nvPicPr>
          <p:cNvPr id="8" name="Obrázek 7"/>
          <p:cNvPicPr/>
          <p:nvPr/>
        </p:nvPicPr>
        <p:blipFill rotWithShape="1">
          <a:blip r:embed="rId4"/>
          <a:srcRect l="33566" t="38625" r="53867" b="41534"/>
          <a:stretch/>
        </p:blipFill>
        <p:spPr bwMode="auto">
          <a:xfrm>
            <a:off x="14789" y="3356992"/>
            <a:ext cx="1489439" cy="2232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6561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97" y="6165304"/>
            <a:ext cx="9108504" cy="692696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Schéma kvantitativního výzkumu</a:t>
            </a:r>
          </a:p>
        </p:txBody>
      </p:sp>
      <p:sp>
        <p:nvSpPr>
          <p:cNvPr id="4" name="Obdélník 3"/>
          <p:cNvSpPr/>
          <p:nvPr/>
        </p:nvSpPr>
        <p:spPr>
          <a:xfrm>
            <a:off x="4572000" y="19220"/>
            <a:ext cx="4572000" cy="3647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Popisek se šipkou dolů 5"/>
          <p:cNvSpPr/>
          <p:nvPr/>
        </p:nvSpPr>
        <p:spPr>
          <a:xfrm>
            <a:off x="395536" y="116632"/>
            <a:ext cx="3528392" cy="864096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Koncepční fáze</a:t>
            </a:r>
          </a:p>
          <a:p>
            <a:pPr lvl="0"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Vymezení výzkumného problému</a:t>
            </a:r>
            <a:endParaRPr lang="cs-CZ" sz="1200" dirty="0"/>
          </a:p>
          <a:p>
            <a:pPr algn="ctr"/>
            <a:endParaRPr lang="cs-CZ" sz="1200" dirty="0"/>
          </a:p>
        </p:txBody>
      </p:sp>
      <p:sp>
        <p:nvSpPr>
          <p:cNvPr id="7" name="Popisek se šipkou dolů 6"/>
          <p:cNvSpPr/>
          <p:nvPr/>
        </p:nvSpPr>
        <p:spPr>
          <a:xfrm>
            <a:off x="395536" y="980728"/>
            <a:ext cx="3528392" cy="986664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Fáze plánování</a:t>
            </a:r>
          </a:p>
          <a:p>
            <a:pPr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Volba cílového souboru</a:t>
            </a:r>
          </a:p>
          <a:p>
            <a:pPr lvl="0"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Volba výzkumného nástroje</a:t>
            </a:r>
          </a:p>
        </p:txBody>
      </p:sp>
      <p:sp>
        <p:nvSpPr>
          <p:cNvPr id="8" name="Popisek se šipkou dolů 7"/>
          <p:cNvSpPr/>
          <p:nvPr/>
        </p:nvSpPr>
        <p:spPr>
          <a:xfrm>
            <a:off x="395536" y="1967392"/>
            <a:ext cx="3528392" cy="504055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Pilotáž</a:t>
            </a:r>
          </a:p>
        </p:txBody>
      </p:sp>
      <p:sp>
        <p:nvSpPr>
          <p:cNvPr id="9" name="Popisek se šipkou dolů 8"/>
          <p:cNvSpPr/>
          <p:nvPr/>
        </p:nvSpPr>
        <p:spPr>
          <a:xfrm>
            <a:off x="387633" y="2471447"/>
            <a:ext cx="3528392" cy="1389003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Fáze přípravná</a:t>
            </a:r>
          </a:p>
          <a:p>
            <a:pPr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Formulace cílů a hypotéz</a:t>
            </a:r>
          </a:p>
          <a:p>
            <a:pPr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Příprava výzkumného nástroje</a:t>
            </a:r>
          </a:p>
          <a:p>
            <a:pPr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Volba metod zpracování dat</a:t>
            </a:r>
          </a:p>
        </p:txBody>
      </p:sp>
      <p:sp>
        <p:nvSpPr>
          <p:cNvPr id="10" name="Popisek se šipkou dolů 9"/>
          <p:cNvSpPr/>
          <p:nvPr/>
        </p:nvSpPr>
        <p:spPr>
          <a:xfrm>
            <a:off x="406383" y="3789040"/>
            <a:ext cx="3528392" cy="648071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Předvýzkum</a:t>
            </a:r>
          </a:p>
        </p:txBody>
      </p:sp>
      <p:sp>
        <p:nvSpPr>
          <p:cNvPr id="11" name="Popisek se šipkou dolů 10"/>
          <p:cNvSpPr/>
          <p:nvPr/>
        </p:nvSpPr>
        <p:spPr>
          <a:xfrm>
            <a:off x="395536" y="4417851"/>
            <a:ext cx="3538258" cy="980707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Analytická fáze</a:t>
            </a:r>
          </a:p>
          <a:p>
            <a:pPr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Deskriptivní analýza dat</a:t>
            </a:r>
          </a:p>
          <a:p>
            <a:pPr algn="ctr"/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Induktivní analýza dat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62000" y="5307449"/>
            <a:ext cx="3546140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cs-CZ" altLang="cs-CZ" sz="1400" dirty="0"/>
              <a:t>Formulace výstupů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cs-CZ" altLang="cs-CZ" sz="1400" dirty="0"/>
              <a:t>Diseminační fáze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995937" y="2636912"/>
            <a:ext cx="5148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Výsledky mají podobu numerickou. Vhodné jejich vyjádření v tabulkách, kontingenčních tabulkách, grafech v absolutních i relativních četnostech (%).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4989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94123" cy="648072"/>
          </a:xfrm>
        </p:spPr>
        <p:txBody>
          <a:bodyPr>
            <a:noAutofit/>
          </a:bodyPr>
          <a:lstStyle/>
          <a:p>
            <a:r>
              <a:rPr lang="cs-CZ" sz="3200" dirty="0"/>
              <a:t>2. fáze: plánování </a:t>
            </a:r>
            <a:r>
              <a:rPr lang="cs-CZ" sz="2000" dirty="0"/>
              <a:t>– volba výzkumného designu</a:t>
            </a:r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706504"/>
              </p:ext>
            </p:extLst>
          </p:nvPr>
        </p:nvGraphicFramePr>
        <p:xfrm>
          <a:off x="467544" y="1268759"/>
          <a:ext cx="8208912" cy="55138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1058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1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KVALITATIVNÍ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KVANTITATIVNÍ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41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Kvalitativní i kvantitativní výzkum jsou základní typy společenského výzkumu.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Kvalitativní výzkum pomáhá porozumět sociální realitě a vyslovit předpokládanou teorii. Kvantitativní výzkum následně ověřuje/testuje validitu (platnost) porozumění.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Filozofie</a:t>
                      </a: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Fenomenologie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Subjektivnost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Prozkoumat komplexnost jevu</a:t>
                      </a: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Pozitivismus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Objektivnost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Prozkoumat rozebrat eliminovat chyby</a:t>
                      </a:r>
                      <a:endParaRPr lang="cs-CZ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5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Cíle</a:t>
                      </a:r>
                      <a:endParaRPr lang="cs-CZ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Zkoumat jevy a vztahy a porozumět jim.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Vytvářet teorie, popisy a hypotézy</a:t>
                      </a: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Ověřovat teorie a zákony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Vytvářet zobecnitelná data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Testovat vztahy mezi proměnnými prostřednictvím stanovených hypotéz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7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Techniky</a:t>
                      </a:r>
                      <a:endParaRPr lang="cs-CZ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Flexibilita, důslednost, holismus</a:t>
                      </a: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Řízení, standardizace, kategorizace</a:t>
                      </a:r>
                      <a:endParaRPr lang="cs-CZ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Vztahy</a:t>
                      </a:r>
                      <a:endParaRPr lang="cs-CZ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Interaktivní, měnné, zúčastněný výzkumník</a:t>
                      </a: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Objektivní, standardizované, reduktivní, výzkumník pozorovatel</a:t>
                      </a:r>
                      <a:endParaRPr lang="cs-CZ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Výběr</a:t>
                      </a:r>
                      <a:endParaRPr lang="cs-CZ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Účelový</a:t>
                      </a: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Náhodný</a:t>
                      </a:r>
                      <a:endParaRPr lang="cs-CZ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Postup</a:t>
                      </a:r>
                      <a:endParaRPr lang="cs-CZ" sz="12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Probíhá současně výběr vzorku,</a:t>
                      </a:r>
                      <a:r>
                        <a:rPr lang="cs-CZ" sz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analýza a sběr dat</a:t>
                      </a: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Probíhá v etapách výběr vzorku, sběr dat - experiment, analýza </a:t>
                      </a:r>
                      <a:endParaRPr lang="cs-CZ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3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12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Slova, myšlenky, plastický popis, pochopení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12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Čísla, zevšeobecnění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cs-CZ" sz="12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757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kern="1200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METODA TRIANGULACE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Použití více výzkumných metod. Účelem je navýšení validity výsledků</a:t>
                      </a:r>
                      <a:r>
                        <a:rPr lang="cs-CZ" sz="1200" b="0" kern="12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snaha o přesné zachycení jevu.</a:t>
                      </a:r>
                      <a:r>
                        <a:rPr lang="cs-CZ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RÁMCI METODY: použití dvou kvalitativních nebo dvou kvantitativních metod; MEZI METODAMI kombinace kvalitativních a kvantitativních metod.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Dále časová, místní, souborová. 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71295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7175351" cy="1793167"/>
          </a:xfrm>
        </p:spPr>
        <p:txBody>
          <a:bodyPr/>
          <a:lstStyle/>
          <a:p>
            <a:r>
              <a:rPr lang="cs-CZ" sz="4400" dirty="0">
                <a:solidFill>
                  <a:schemeClr val="bg2">
                    <a:lumMod val="25000"/>
                  </a:schemeClr>
                </a:solidFill>
              </a:rPr>
              <a:t>Reliabilita a validita výzkumu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0804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949877" y="6211152"/>
            <a:ext cx="8194123" cy="648072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Reliabilita a validita výzkumu</a:t>
            </a:r>
          </a:p>
        </p:txBody>
      </p:sp>
      <p:sp>
        <p:nvSpPr>
          <p:cNvPr id="10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28844"/>
            <a:ext cx="8208912" cy="56886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cs-CZ" sz="2000" dirty="0"/>
              <a:t>Jsou pojmy charakterizující vnitřní vlastnosti výzkumných metod.</a:t>
            </a:r>
          </a:p>
          <a:p>
            <a:pPr marL="68580" indent="0">
              <a:buNone/>
            </a:pPr>
            <a:r>
              <a:rPr lang="cs-CZ" sz="2000" dirty="0"/>
              <a:t>Pokud je výzkumný nástroj validní musí být i </a:t>
            </a:r>
            <a:r>
              <a:rPr lang="cs-CZ" sz="2000" dirty="0" err="1"/>
              <a:t>reliabilní</a:t>
            </a:r>
            <a:r>
              <a:rPr lang="cs-CZ" sz="2000" dirty="0"/>
              <a:t>. Opačně to ovšem neplatí – </a:t>
            </a:r>
            <a:r>
              <a:rPr lang="cs-CZ" sz="2000" dirty="0" err="1"/>
              <a:t>reliabilní</a:t>
            </a:r>
            <a:r>
              <a:rPr lang="cs-CZ" sz="2000" dirty="0"/>
              <a:t> nástroj nemusí získávat validní informace.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51634674"/>
              </p:ext>
            </p:extLst>
          </p:nvPr>
        </p:nvGraphicFramePr>
        <p:xfrm>
          <a:off x="395536" y="1124744"/>
          <a:ext cx="8280920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SMARTInkShape-1">
            <a:extLst>
              <a:ext uri="{FF2B5EF4-FFF2-40B4-BE49-F238E27FC236}">
                <a16:creationId xmlns:a16="http://schemas.microsoft.com/office/drawing/2014/main" id="{F259BB1B-0F00-47C8-B875-C79E355FE86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867689" y="2076450"/>
            <a:ext cx="55656" cy="19051"/>
          </a:xfrm>
          <a:custGeom>
            <a:avLst/>
            <a:gdLst/>
            <a:ahLst/>
            <a:cxnLst/>
            <a:rect l="0" t="0" r="0" b="0"/>
            <a:pathLst>
              <a:path w="55656" h="19051">
                <a:moveTo>
                  <a:pt x="0" y="0"/>
                </a:moveTo>
                <a:lnTo>
                  <a:pt x="0" y="0"/>
                </a:lnTo>
                <a:lnTo>
                  <a:pt x="2761" y="19050"/>
                </a:lnTo>
                <a:lnTo>
                  <a:pt x="15591" y="19050"/>
                </a:lnTo>
                <a:lnTo>
                  <a:pt x="20928" y="17169"/>
                </a:lnTo>
                <a:lnTo>
                  <a:pt x="25653" y="14686"/>
                </a:lnTo>
                <a:lnTo>
                  <a:pt x="55655" y="448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79640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093296"/>
            <a:ext cx="8208912" cy="648072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Validita: posuzované parametry</a:t>
            </a:r>
          </a:p>
        </p:txBody>
      </p:sp>
      <p:pic>
        <p:nvPicPr>
          <p:cNvPr id="4" name="Zástupný symbol pro obsah 3"/>
          <p:cNvPicPr>
            <a:picLocks noGrp="1"/>
          </p:cNvPicPr>
          <p:nvPr>
            <p:ph idx="4294967295"/>
          </p:nvPr>
        </p:nvPicPr>
        <p:blipFill rotWithShape="1">
          <a:blip r:embed="rId3"/>
          <a:srcRect l="30590" t="19841" r="30718" b="49206"/>
          <a:stretch/>
        </p:blipFill>
        <p:spPr bwMode="auto">
          <a:xfrm>
            <a:off x="0" y="0"/>
            <a:ext cx="5472608" cy="46085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423284" y="548680"/>
            <a:ext cx="3672408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19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Selekční chyba: </a:t>
            </a:r>
            <a:r>
              <a:rPr lang="cs-CZ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chyba ve výběru výzkumného vzorku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19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Specifické události:</a:t>
            </a:r>
            <a:r>
              <a:rPr lang="cs-CZ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odehraje se něco v průběhu výzkumu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19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subjektů: </a:t>
            </a:r>
            <a:r>
              <a:rPr lang="cs-CZ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vývoj a změny výzkumných subjektů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19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Zkušenost: </a:t>
            </a:r>
            <a:r>
              <a:rPr lang="cs-CZ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zkušenost výzkumných subjektů s podobným testováním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19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Nejednotný a špatně organizovaný sběr dat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19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Odstoupení z výzkumu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8466" y="4929121"/>
            <a:ext cx="88885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19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Systematická chyba: </a:t>
            </a:r>
            <a:r>
              <a:rPr lang="cs-CZ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opakovaná chyba (např. váha váží vždy o 1 kg víc)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19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Nahodilá chyba: </a:t>
            </a:r>
            <a:r>
              <a:rPr lang="cs-CZ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vyskytují se nahodile, není známa příčina jejich vzniku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6891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137920"/>
            <a:ext cx="8208912" cy="720080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Validita: typy validity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01678446"/>
              </p:ext>
            </p:extLst>
          </p:nvPr>
        </p:nvGraphicFramePr>
        <p:xfrm>
          <a:off x="0" y="-27384"/>
          <a:ext cx="91440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08108" y="7647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OBSAHOVÁ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91339" y="265906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KRITERIÁLNÍ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08108" y="4509120"/>
            <a:ext cx="1816969" cy="3539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17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KONSTRUKTOVÁ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5259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209928"/>
            <a:ext cx="8208912" cy="648072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Expertní vlastnosti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218487"/>
              </p:ext>
            </p:extLst>
          </p:nvPr>
        </p:nvGraphicFramePr>
        <p:xfrm>
          <a:off x="251520" y="260648"/>
          <a:ext cx="8352927" cy="600534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{BC89EF96-8CEA-46FF-86C4-4CE0E7609802}</a:tableStyleId>
              </a:tblPr>
              <a:tblGrid>
                <a:gridCol w="3331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6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194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1" kern="1200" dirty="0" err="1">
                          <a:ln w="11430"/>
                          <a:gradFill>
                            <a:gsLst>
                              <a:gs pos="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  <a:gs pos="2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50000">
                                <a:schemeClr val="accent6">
                                  <a:shade val="89000"/>
                                  <a:satMod val="110000"/>
                                </a:schemeClr>
                              </a:gs>
                              <a:gs pos="7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10000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Fehringův</a:t>
                      </a:r>
                      <a:r>
                        <a:rPr lang="cs-CZ" sz="1600" b="1" kern="1200" dirty="0">
                          <a:ln w="11430"/>
                          <a:gradFill>
                            <a:gsLst>
                              <a:gs pos="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  <a:gs pos="2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50000">
                                <a:schemeClr val="accent6">
                                  <a:shade val="89000"/>
                                  <a:satMod val="110000"/>
                                </a:schemeClr>
                              </a:gs>
                              <a:gs pos="7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10000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hodnotící systém expertů</a:t>
                      </a:r>
                    </a:p>
                  </a:txBody>
                  <a:tcPr marL="36243" marR="36243" marT="5034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1" kern="1200" dirty="0">
                          <a:ln w="11430"/>
                          <a:gradFill>
                            <a:gsLst>
                              <a:gs pos="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  <a:gs pos="2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50000">
                                <a:schemeClr val="accent6">
                                  <a:shade val="89000"/>
                                  <a:satMod val="110000"/>
                                </a:schemeClr>
                              </a:gs>
                              <a:gs pos="7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10000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Kritéria na experty dle </a:t>
                      </a:r>
                      <a:r>
                        <a:rPr lang="cs-CZ" sz="1600" b="1" kern="1200" dirty="0" err="1">
                          <a:ln w="11430"/>
                          <a:gradFill>
                            <a:gsLst>
                              <a:gs pos="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  <a:gs pos="2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50000">
                                <a:schemeClr val="accent6">
                                  <a:shade val="89000"/>
                                  <a:satMod val="110000"/>
                                </a:schemeClr>
                              </a:gs>
                              <a:gs pos="7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10000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Zeleníkové</a:t>
                      </a:r>
                      <a:r>
                        <a:rPr lang="cs-CZ" sz="1600" b="1" kern="1200" dirty="0">
                          <a:ln w="11430"/>
                          <a:gradFill>
                            <a:gsLst>
                              <a:gs pos="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  <a:gs pos="2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50000">
                                <a:schemeClr val="accent6">
                                  <a:shade val="89000"/>
                                  <a:satMod val="110000"/>
                                </a:schemeClr>
                              </a:gs>
                              <a:gs pos="75000">
                                <a:schemeClr val="accent6">
                                  <a:tint val="93000"/>
                                  <a:satMod val="120000"/>
                                </a:schemeClr>
                              </a:gs>
                              <a:gs pos="100000">
                                <a:schemeClr val="accent6">
                                  <a:tint val="90000"/>
                                  <a:satMod val="12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80000" dist="40000" dir="5040000" algn="tl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et. al</a:t>
                      </a:r>
                    </a:p>
                  </a:txBody>
                  <a:tcPr marL="36243" marR="36243" marT="5034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Magisterské vzdělání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 body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Magisterské vzdělání/Phdr.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 body</a:t>
                      </a:r>
                      <a:endParaRPr lang="cs-CZ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Bakalářské vzdělání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XXX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Bakalářské vzdělání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SZŠ/VOŠ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XXX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SZŠ/VOŠ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 bod</a:t>
                      </a:r>
                      <a:endParaRPr lang="cs-CZ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Současná klinická praxe (min. 1 rok) v dané oblasti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 bod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Současná klinická praxe (min. 1 rok) v dané oblasti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 bod</a:t>
                      </a:r>
                      <a:endParaRPr lang="cs-CZ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Klinická praxe víc jak 5 let 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XXX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Klinická praxe víc jak 5 let 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Klinická praxe víc jak 10 let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XXX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Klinická praxe víc jak 10 let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 body</a:t>
                      </a:r>
                      <a:endParaRPr lang="cs-CZ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9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Certifikát v sledované oblast klinické praxe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Specializace/certifikát ve sledované oblasti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Diplomová práce ve sledované oblasti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 bod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Diplomová/rigorózní práce ve sledované oblasti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 bod</a:t>
                      </a:r>
                      <a:endParaRPr lang="cs-CZ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9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Disertační práce ve sledované oblasti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Disertační práce ve sledované oblasti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 body</a:t>
                      </a:r>
                      <a:endParaRPr lang="cs-CZ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9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Publikovaný článek - empirický v sledované či podobné oblasti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300" b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Publikovaný článek – empirický či teoretický ve </a:t>
                      </a:r>
                      <a:r>
                        <a:rPr lang="cs-CZ" sz="13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sledované oblasti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3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9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Publikovaný článek (teoretický) v sledované či podobné oblasti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 body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3" marR="36243" marT="5034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66212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Pozn. XXX – znamená, že daná činnost není bodově ohodnocena.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Dle </a:t>
                      </a:r>
                      <a:r>
                        <a:rPr lang="cs-CZ" sz="1300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Fehringa</a:t>
                      </a: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je bodové minimum 5, dle </a:t>
                      </a:r>
                      <a:r>
                        <a:rPr lang="cs-CZ" sz="1300" b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Zeleníkové</a:t>
                      </a:r>
                      <a:r>
                        <a:rPr lang="cs-CZ" sz="13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4</a:t>
                      </a:r>
                      <a:r>
                        <a:rPr lang="cs-CZ" sz="1300" b="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– čím víc bodů tím líp</a:t>
                      </a:r>
                      <a:endParaRPr lang="cs-CZ" sz="13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</a:endParaRPr>
                    </a:p>
                  </a:txBody>
                  <a:tcPr marL="36243" marR="36243" marT="5034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83124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237312"/>
            <a:ext cx="8208912" cy="620688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Reliabilita: způsoby ověření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78048009"/>
              </p:ext>
            </p:extLst>
          </p:nvPr>
        </p:nvGraphicFramePr>
        <p:xfrm>
          <a:off x="0" y="0"/>
          <a:ext cx="5508104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58767" y="298161"/>
            <a:ext cx="102885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RETEST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38626" y="1174500"/>
            <a:ext cx="104857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1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ALTERNATIVNÍ NÁSTROJ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-5825" y="2908421"/>
            <a:ext cx="1174700" cy="4924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cs-CZ"/>
            </a:defPPr>
            <a:lvl1pPr algn="ctr">
              <a:defRPr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 sz="1300" dirty="0"/>
              <a:t>INTER RATER RELIABILITA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7486" y="3861047"/>
            <a:ext cx="106138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cs-CZ"/>
            </a:defPPr>
            <a:lvl1pPr algn="ctr">
              <a:defRPr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 sz="1400" dirty="0"/>
              <a:t>SPLIT HALF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0331" y="2082202"/>
            <a:ext cx="1107293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cs-CZ"/>
            </a:defPPr>
            <a:lvl1pPr algn="ctr">
              <a:defRPr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 sz="1050" dirty="0"/>
              <a:t>PROTICHŮDNÝ NÁSTROJ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80331" y="4653136"/>
            <a:ext cx="117930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cs-CZ"/>
            </a:defPPr>
            <a:lvl1pPr algn="ctr">
              <a:defRPr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 sz="1200" dirty="0" err="1"/>
              <a:t>Kuber-Richardsonův</a:t>
            </a:r>
            <a:r>
              <a:rPr lang="cs-CZ" sz="1200" dirty="0"/>
              <a:t> koeficient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" y="5589240"/>
            <a:ext cx="1259631" cy="4924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cs-CZ"/>
            </a:defPPr>
            <a:lvl1pPr algn="ctr">
              <a:defRPr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 sz="1300" dirty="0" err="1"/>
              <a:t>Crombachova</a:t>
            </a:r>
            <a:r>
              <a:rPr lang="cs-CZ" sz="1300" dirty="0"/>
              <a:t> alfa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580112" y="129406"/>
            <a:ext cx="3563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Index reliability = korelační koeficient rozmezí hodnoty 0,00 až 1,00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24649924"/>
              </p:ext>
            </p:extLst>
          </p:nvPr>
        </p:nvGraphicFramePr>
        <p:xfrm>
          <a:off x="5544108" y="933393"/>
          <a:ext cx="3635896" cy="270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8028384" y="1745475"/>
            <a:ext cx="9361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/>
              <a:t>1,00 absolutní shoda</a:t>
            </a:r>
          </a:p>
        </p:txBody>
      </p:sp>
      <p:pic>
        <p:nvPicPr>
          <p:cNvPr id="15" name="Obrázek 14"/>
          <p:cNvPicPr/>
          <p:nvPr/>
        </p:nvPicPr>
        <p:blipFill rotWithShape="1">
          <a:blip r:embed="rId13"/>
          <a:srcRect l="31582" t="19577" r="34025" b="48148"/>
          <a:stretch/>
        </p:blipFill>
        <p:spPr bwMode="auto">
          <a:xfrm>
            <a:off x="5580112" y="3429000"/>
            <a:ext cx="3563888" cy="2652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0903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648072"/>
          </a:xfrm>
        </p:spPr>
        <p:txBody>
          <a:bodyPr>
            <a:normAutofit fontScale="90000"/>
          </a:bodyPr>
          <a:lstStyle/>
          <a:p>
            <a:r>
              <a:rPr lang="cs-CZ" dirty="0"/>
              <a:t>Zdroje</a:t>
            </a:r>
          </a:p>
        </p:txBody>
      </p:sp>
      <p:sp>
        <p:nvSpPr>
          <p:cNvPr id="4" name="Obdélník 3"/>
          <p:cNvSpPr/>
          <p:nvPr/>
        </p:nvSpPr>
        <p:spPr>
          <a:xfrm>
            <a:off x="539552" y="908720"/>
            <a:ext cx="8208912" cy="610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BÁRTLOVÁ S., SADÍLEK P., TÓTHOVÁ V. Výzkum v ošetřovatelství. Brno, Národní centrum ošetřovatelství a nelékařských zdravotnických oborů, 2008. ISBN 978-80-7013-467-2.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BRABCOVÁ, J a kol. Skoč! Aneb reálný život, Plzeň: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Grafia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2005, ISBN 80 -902340-7-9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http://knihovna.upol.cz/lf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(vzdělávání, DSP).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DISMAN, M. Jak se vyrábí sociologická znalost. Karolinum, Praha 1993, 2005.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FARKAŠOVÁ, D. A kol. Výzkum v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ošetrovatelstve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Martin: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Osveta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ISBN 80-80632-286.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HENDL, J. Kvantitativní výzkum: základní metody a aplikace. Praha: Portál, 2005. ISBN 80-7367-040-2.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HUŠÁK, V. Jak napsat publikaci? Jak připravit prezentaci?, Olomouc: LF UP 2007, ISBN 978-80-44-1736-3.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CHRÁSKA, M.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Metody pedagogického výzkumu: základy kvantitativního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Publishing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2007. ISBN 978-80-247-1369-4.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KUTNOHORSKÁ, J. Výzkum v ošetřovatelství.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2009. ISBN 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978-80-247-2713-4.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MAZALOVÁ, L. 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Kapitoly z výzkumu v ošetřovatelství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Olomouc: Fakulta zdravotních věd 2016. Dostupné: 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http://old.fzv.upol.cz/fileadmin/user_upload/FZV/DSP_Osetrovatelstvi/Skripta/Kapitoly_z_vyzkumu_v_osetrovatelstvi.pdf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PLEVOVÁ I, et al. Ošetřovatelství. I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2011. ISBN 9788024735573.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PUNCH, K.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Úspěšný návrh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Translated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by Jan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Hendl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Vyd. 1. Praha: Portál, 2008. 230 s. ISBN 9788073674687.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ŽIAKOVÁ, K et al.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Ošetrovateľstvo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teóra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vedecký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výzkum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Martin: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Osveta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2003, ISBN 80-8063-131-X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http://www.e-metodologia.fedu.uniba.sk/index.php/o-ucebnici/ako-citovat.php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https://www.google.cz/search?q=Testov%C3%A9+krit%C3%A9rium&amp;ie=utf-8&amp;oe=utf-8&amp;client=firefox-b-ab&amp;gfe_rd=cr&amp;dcr=0&amp;ei=GEe6WeTHCKGE8QfBkYXoCQ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http://home.ef.jcu.cz/~birom/stat/cviceni/09/p_value.pdf</a:t>
            </a:r>
          </a:p>
        </p:txBody>
      </p:sp>
    </p:spTree>
    <p:extLst>
      <p:ext uri="{BB962C8B-B14F-4D97-AF65-F5344CB8AC3E}">
        <p14:creationId xmlns:p14="http://schemas.microsoft.com/office/powerpoint/2010/main" val="3970793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19303" y="2708476"/>
            <a:ext cx="3553097" cy="1702160"/>
          </a:xfrm>
        </p:spPr>
        <p:txBody>
          <a:bodyPr/>
          <a:lstStyle/>
          <a:p>
            <a:r>
              <a:rPr lang="cs-CZ" dirty="0"/>
              <a:t>Hodně zdaru </a:t>
            </a:r>
            <a:r>
              <a:rPr lang="cs-CZ"/>
              <a:t>při výzkumu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Výsledek obrázku pro obrázek kon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55763"/>
            <a:ext cx="4295775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55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bg2">
                    <a:lumMod val="25000"/>
                  </a:schemeClr>
                </a:solidFill>
              </a:rPr>
              <a:t>Kvalitativní výzkum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731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5817" y="4149080"/>
            <a:ext cx="6248908" cy="764704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z="4400" dirty="0">
                <a:solidFill>
                  <a:schemeClr val="bg2">
                    <a:lumMod val="25000"/>
                  </a:schemeClr>
                </a:solidFill>
              </a:rPr>
              <a:t>Kvalitativní výzkum</a:t>
            </a:r>
          </a:p>
        </p:txBody>
      </p:sp>
      <p:pic>
        <p:nvPicPr>
          <p:cNvPr id="1026" name="Picture 2" descr="Výsledek obráz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" y="4022522"/>
            <a:ext cx="3338004" cy="286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9860" y="3198"/>
            <a:ext cx="4562140" cy="4019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Georgia" pitchFamily="18" charset="0"/>
              <a:buNone/>
            </a:pPr>
            <a:r>
              <a:rPr lang="cs-CZ" sz="2000" dirty="0">
                <a:solidFill>
                  <a:srgbClr val="C00000"/>
                </a:solidFill>
              </a:rPr>
              <a:t>Filozofické směry:</a:t>
            </a:r>
          </a:p>
          <a:p>
            <a:pPr lvl="0">
              <a:lnSpc>
                <a:spcPct val="120000"/>
              </a:lnSpc>
            </a:pPr>
            <a:r>
              <a:rPr lang="cs-CZ" sz="1800" b="1" i="1" dirty="0"/>
              <a:t>Naturalismus</a:t>
            </a:r>
            <a:r>
              <a:rPr lang="cs-CZ" sz="1800" i="1" dirty="0"/>
              <a:t> – </a:t>
            </a:r>
            <a:r>
              <a:rPr lang="cs-CZ" sz="1800" dirty="0"/>
              <a:t>zkoumat v co nejpřirozenějším prostředí (pouze pozorovat)</a:t>
            </a:r>
          </a:p>
          <a:p>
            <a:pPr lvl="0">
              <a:lnSpc>
                <a:spcPct val="120000"/>
              </a:lnSpc>
            </a:pPr>
            <a:r>
              <a:rPr lang="cs-CZ" sz="1800" b="1" i="1" dirty="0" err="1"/>
              <a:t>Interpretivismus</a:t>
            </a:r>
            <a:r>
              <a:rPr lang="cs-CZ" sz="1800" i="1" dirty="0"/>
              <a:t> – </a:t>
            </a:r>
            <a:r>
              <a:rPr lang="cs-CZ" sz="1800" dirty="0"/>
              <a:t>pozorování podléhá subjektivní interpretaci (vystihnu názor zkoumané osoby, ale soudy už jsou mé)</a:t>
            </a:r>
          </a:p>
          <a:p>
            <a:pPr lvl="0">
              <a:lnSpc>
                <a:spcPct val="120000"/>
              </a:lnSpc>
            </a:pPr>
            <a:r>
              <a:rPr lang="cs-CZ" sz="1800" b="1" i="1" dirty="0"/>
              <a:t>Etnografie</a:t>
            </a:r>
            <a:r>
              <a:rPr lang="cs-CZ" sz="1800" dirty="0"/>
              <a:t>  - jev ovlivní kultura a sociální vztahy</a:t>
            </a:r>
          </a:p>
          <a:p>
            <a:pPr lvl="0">
              <a:lnSpc>
                <a:spcPct val="120000"/>
              </a:lnSpc>
            </a:pPr>
            <a:r>
              <a:rPr lang="cs-CZ" sz="1800" b="1" i="1" dirty="0"/>
              <a:t>Fenomenologie</a:t>
            </a:r>
            <a:r>
              <a:rPr lang="cs-CZ" sz="1800" i="1" dirty="0"/>
              <a:t> </a:t>
            </a:r>
            <a:r>
              <a:rPr lang="cs-CZ" sz="1800" dirty="0"/>
              <a:t>– jev ovlivní zkušenosti jedinců</a:t>
            </a:r>
          </a:p>
        </p:txBody>
      </p:sp>
      <p:sp>
        <p:nvSpPr>
          <p:cNvPr id="4" name="Obdélník 3"/>
          <p:cNvSpPr/>
          <p:nvPr/>
        </p:nvSpPr>
        <p:spPr>
          <a:xfrm>
            <a:off x="4572000" y="19220"/>
            <a:ext cx="4572000" cy="4003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cs-CZ" sz="2000" dirty="0">
                <a:solidFill>
                  <a:srgbClr val="C00000"/>
                </a:solidFill>
              </a:rPr>
              <a:t>Vychází z předpokladu že jev je: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Dynamický – mění se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Jedinečný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Kontextuálnost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při pozorování nelze eliminovat intervenující proměnné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Historičnost – jev je ovlivněn svým vývojem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Reflektuje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Nekvantifikovatelný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 induktivní logiky - pozoruji proměnné, pak vyslovím teorii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779912" y="5238324"/>
            <a:ext cx="5112568" cy="1359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</a:pPr>
            <a:r>
              <a:rPr lang="cs-CZ" sz="1800" dirty="0"/>
              <a:t>Umožní problémy prozkoumat do hloubky</a:t>
            </a:r>
          </a:p>
          <a:p>
            <a:pPr marL="342900" indent="-342900">
              <a:lnSpc>
                <a:spcPct val="110000"/>
              </a:lnSpc>
            </a:pPr>
            <a:r>
              <a:rPr lang="cs-CZ" sz="1800" dirty="0"/>
              <a:t>Snaha o zachycení problému i s jeho jedinečností</a:t>
            </a:r>
          </a:p>
          <a:p>
            <a:pPr marL="342900" indent="-342900">
              <a:lnSpc>
                <a:spcPct val="110000"/>
              </a:lnSpc>
            </a:pPr>
            <a:r>
              <a:rPr lang="cs-CZ" sz="1800" dirty="0"/>
              <a:t>Odpovídá na otázku „</a:t>
            </a: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proč</a:t>
            </a:r>
            <a:r>
              <a:rPr lang="cs-CZ" sz="1800" dirty="0"/>
              <a:t>“</a:t>
            </a:r>
          </a:p>
          <a:p>
            <a:pPr marL="342900" indent="-342900">
              <a:lnSpc>
                <a:spcPct val="110000"/>
              </a:lnSpc>
            </a:pPr>
            <a:endParaRPr lang="cs-CZ" sz="1800" dirty="0"/>
          </a:p>
        </p:txBody>
      </p:sp>
      <p:sp>
        <p:nvSpPr>
          <p:cNvPr id="7" name="Rámeček 6"/>
          <p:cNvSpPr/>
          <p:nvPr/>
        </p:nvSpPr>
        <p:spPr>
          <a:xfrm>
            <a:off x="3507667" y="4957693"/>
            <a:ext cx="5657057" cy="1900307"/>
          </a:xfrm>
          <a:prstGeom prst="fra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7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740" y="6093296"/>
            <a:ext cx="9134138" cy="764704"/>
          </a:xfrm>
        </p:spPr>
        <p:txBody>
          <a:bodyPr/>
          <a:lstStyle/>
          <a:p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Tematické oblasti kvalitativního výzkumu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9860" y="404664"/>
            <a:ext cx="9242660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Osobní a kulturní konstrukce nemocí, prevence, léčby a rizik</a:t>
            </a:r>
          </a:p>
          <a:p>
            <a:pPr lvl="1">
              <a:lnSpc>
                <a:spcPct val="120000"/>
              </a:lnSpc>
            </a:pPr>
            <a:r>
              <a:rPr lang="cs-CZ" sz="1600" dirty="0"/>
              <a:t>Hodnocení zda určité postoje, způsoby chování a jednání mohou souviset s výskytem nemoc/jevu </a:t>
            </a:r>
          </a:p>
          <a:p>
            <a:pPr>
              <a:lnSpc>
                <a:spcPct val="120000"/>
              </a:lnSpc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Život s nemocí  zvládání fyzických, psychických, sociálních následků</a:t>
            </a:r>
          </a:p>
          <a:p>
            <a:pPr lvl="1">
              <a:lnSpc>
                <a:spcPct val="120000"/>
              </a:lnSpc>
            </a:pPr>
            <a:r>
              <a:rPr lang="cs-CZ" sz="1600" dirty="0"/>
              <a:t>Omezení z důvodu nemoci, léčby</a:t>
            </a:r>
          </a:p>
          <a:p>
            <a:pPr lvl="1">
              <a:lnSpc>
                <a:spcPct val="120000"/>
              </a:lnSpc>
            </a:pPr>
            <a:r>
              <a:rPr lang="cs-CZ" sz="1600" dirty="0"/>
              <a:t>Obranné mechanizmy s strategie, které využívají při řešení</a:t>
            </a:r>
          </a:p>
          <a:p>
            <a:pPr lvl="0">
              <a:lnSpc>
                <a:spcPct val="120000"/>
              </a:lnSpc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Zkušenosti s tvorbou rozhodnutí na počátku a konci života</a:t>
            </a:r>
          </a:p>
          <a:p>
            <a:pPr lvl="1">
              <a:lnSpc>
                <a:spcPct val="120000"/>
              </a:lnSpc>
            </a:pPr>
            <a:r>
              <a:rPr lang="cs-CZ" sz="1600" dirty="0"/>
              <a:t>Nutno respektovat etické normy</a:t>
            </a:r>
          </a:p>
          <a:p>
            <a:pPr lvl="1">
              <a:lnSpc>
                <a:spcPct val="120000"/>
              </a:lnSpc>
            </a:pPr>
            <a:r>
              <a:rPr lang="cs-CZ" sz="1600" dirty="0"/>
              <a:t>Rozhovory či pozorování pacientů, nebo jejich blízkých, v terminální fázi života</a:t>
            </a:r>
          </a:p>
          <a:p>
            <a:pPr lvl="1">
              <a:lnSpc>
                <a:spcPct val="120000"/>
              </a:lnSpc>
            </a:pPr>
            <a:r>
              <a:rPr lang="cs-CZ" sz="1600" dirty="0"/>
              <a:t>Rozhovory či pozorování, žen (nebo jejich blízkých), které se rozhodly podstoupit interrupci nebo dát dítě k adopci</a:t>
            </a:r>
          </a:p>
          <a:p>
            <a:pPr>
              <a:lnSpc>
                <a:spcPct val="120000"/>
              </a:lnSpc>
            </a:pPr>
            <a:r>
              <a:rPr lang="cs-CZ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Sledování faktorů ovlivňujících kvalitu péče, podporu zdraví, prevenci nemocí, snižování rozdílů v populaci</a:t>
            </a:r>
          </a:p>
          <a:p>
            <a:pPr lvl="1">
              <a:lnSpc>
                <a:spcPct val="120000"/>
              </a:lnSpc>
            </a:pPr>
            <a:r>
              <a:rPr lang="cs-CZ" sz="1600" dirty="0"/>
              <a:t>Sledování, zda jsou v praxi dodržovány postupy lege </a:t>
            </a:r>
            <a:r>
              <a:rPr lang="cs-CZ" sz="1600" dirty="0" err="1"/>
              <a:t>artis</a:t>
            </a:r>
            <a:endParaRPr lang="cs-CZ" sz="1600" dirty="0"/>
          </a:p>
          <a:p>
            <a:pPr lvl="1">
              <a:lnSpc>
                <a:spcPct val="120000"/>
              </a:lnSpc>
            </a:pPr>
            <a:r>
              <a:rPr lang="cs-CZ" sz="1600" dirty="0"/>
              <a:t>Rozhovory s profesionály o určitém postupu péče</a:t>
            </a:r>
            <a:endParaRPr lang="cs-CZ" sz="1600" dirty="0">
              <a:solidFill>
                <a:srgbClr val="FFFF00"/>
              </a:solidFill>
            </a:endParaRPr>
          </a:p>
          <a:p>
            <a:pPr lvl="1">
              <a:lnSpc>
                <a:spcPct val="120000"/>
              </a:lnSpc>
            </a:pPr>
            <a:endParaRPr lang="cs-CZ" sz="1600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551169" y="5936"/>
            <a:ext cx="1654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>
                <a:solidFill>
                  <a:schemeClr val="bg1">
                    <a:lumMod val="50000"/>
                  </a:schemeClr>
                </a:solidFill>
              </a:rPr>
              <a:t>Sandelowski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, 2004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888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7411" y="4580694"/>
            <a:ext cx="6662390" cy="1254710"/>
          </a:xfr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indent="0">
              <a:buNone/>
            </a:pPr>
            <a:r>
              <a:rPr lang="cs-CZ" sz="4000" dirty="0">
                <a:solidFill>
                  <a:schemeClr val="bg2">
                    <a:lumMod val="25000"/>
                  </a:schemeClr>
                </a:solidFill>
              </a:rPr>
              <a:t>Požadavky na výzkumníka v kvalitativním výzkumu</a:t>
            </a:r>
            <a:br>
              <a:rPr lang="cs-CZ" sz="4000" dirty="0">
                <a:solidFill>
                  <a:schemeClr val="bg2">
                    <a:lumMod val="25000"/>
                  </a:schemeClr>
                </a:solidFill>
              </a:rPr>
            </a:br>
            <a:endParaRPr lang="cs-CZ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195736" y="161988"/>
            <a:ext cx="5210212" cy="4653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Dostatek znalostí – o problému o kvalitativním výzkumu</a:t>
            </a:r>
          </a:p>
          <a:p>
            <a:pPr lvl="0"/>
            <a:r>
              <a:rPr lang="cs-CZ" sz="2000" dirty="0"/>
              <a:t>Důležité je vypracovat podrobné materiály instruující způsobu získávání zpracování dat</a:t>
            </a:r>
          </a:p>
          <a:p>
            <a:endParaRPr lang="cs-CZ" sz="2000" dirty="0"/>
          </a:p>
          <a:p>
            <a:pPr lvl="0"/>
            <a:r>
              <a:rPr lang="cs-CZ" sz="2000" dirty="0"/>
              <a:t>Vnímavost</a:t>
            </a:r>
          </a:p>
          <a:p>
            <a:pPr lvl="0"/>
            <a:r>
              <a:rPr lang="cs-CZ" sz="2000" dirty="0"/>
              <a:t>Intuice</a:t>
            </a:r>
          </a:p>
          <a:p>
            <a:pPr lvl="0"/>
            <a:r>
              <a:rPr lang="cs-CZ" sz="2000" dirty="0"/>
              <a:t>Kreativita</a:t>
            </a:r>
          </a:p>
          <a:p>
            <a:pPr lvl="0"/>
            <a:r>
              <a:rPr lang="cs-CZ" sz="2000" dirty="0"/>
              <a:t>Kritické myšlení</a:t>
            </a:r>
          </a:p>
          <a:p>
            <a:pPr lvl="0"/>
            <a:r>
              <a:rPr lang="cs-CZ" sz="2000" dirty="0"/>
              <a:t>Logické myšlení</a:t>
            </a:r>
          </a:p>
          <a:p>
            <a:pPr marL="45720" lvl="0" indent="0">
              <a:buNone/>
            </a:pPr>
            <a:endParaRPr lang="cs-CZ" sz="2000" dirty="0"/>
          </a:p>
        </p:txBody>
      </p:sp>
      <p:sp>
        <p:nvSpPr>
          <p:cNvPr id="6" name="Rámeček 5"/>
          <p:cNvSpPr/>
          <p:nvPr/>
        </p:nvSpPr>
        <p:spPr>
          <a:xfrm>
            <a:off x="9860" y="5907846"/>
            <a:ext cx="9057220" cy="950154"/>
          </a:xfrm>
          <a:prstGeom prst="fra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75206" y="6052730"/>
            <a:ext cx="8640960" cy="679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lvl="0" indent="0" algn="ctr">
              <a:buNone/>
            </a:pPr>
            <a:r>
              <a:rPr lang="cs-CZ" sz="1800" dirty="0"/>
              <a:t>Kvalitativní výzkum bývá méně strukturovaný než kvantitativní o to větší požadavky klade na výzkumníka.</a:t>
            </a:r>
          </a:p>
        </p:txBody>
      </p:sp>
      <p:pic>
        <p:nvPicPr>
          <p:cNvPr id="3074" name="Picture 2" descr="Výsledek obrázku pro obrázek silue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3" t="2755" r="10466" b="2223"/>
          <a:stretch/>
        </p:blipFill>
        <p:spPr bwMode="auto">
          <a:xfrm>
            <a:off x="58006" y="778213"/>
            <a:ext cx="2121763" cy="448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/>
          <p:cNvSpPr/>
          <p:nvPr/>
        </p:nvSpPr>
        <p:spPr>
          <a:xfrm>
            <a:off x="975874" y="1916832"/>
            <a:ext cx="792088" cy="12961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859082" y="887922"/>
            <a:ext cx="371921" cy="2430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817047" y="4850150"/>
            <a:ext cx="371921" cy="3150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1118887" y="4559543"/>
            <a:ext cx="506063" cy="2906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487161" y="2074357"/>
            <a:ext cx="371921" cy="3150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504884" y="1093263"/>
            <a:ext cx="371921" cy="3150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1045042" y="815914"/>
            <a:ext cx="371921" cy="3150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1197442" y="968314"/>
            <a:ext cx="350222" cy="9485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178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740" y="6381328"/>
            <a:ext cx="9134138" cy="476672"/>
          </a:xfrm>
        </p:spPr>
        <p:txBody>
          <a:bodyPr/>
          <a:lstStyle/>
          <a:p>
            <a:r>
              <a:rPr lang="cs-CZ" sz="2500" dirty="0">
                <a:solidFill>
                  <a:schemeClr val="bg2">
                    <a:lumMod val="25000"/>
                  </a:schemeClr>
                </a:solidFill>
              </a:rPr>
              <a:t>Faktory ovlivňující důvěryhodnost kvalitativního výzkumu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9860" y="404664"/>
            <a:ext cx="9242660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</a:pPr>
            <a:endParaRPr lang="cs-CZ" sz="1600" dirty="0">
              <a:solidFill>
                <a:srgbClr val="FFFF00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061328890"/>
              </p:ext>
            </p:extLst>
          </p:nvPr>
        </p:nvGraphicFramePr>
        <p:xfrm>
          <a:off x="9860" y="116632"/>
          <a:ext cx="913414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44423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740" y="6093296"/>
            <a:ext cx="9134138" cy="764704"/>
          </a:xfrm>
        </p:spPr>
        <p:txBody>
          <a:bodyPr/>
          <a:lstStyle/>
          <a:p>
            <a:r>
              <a:rPr lang="cs-CZ" sz="3200" dirty="0">
                <a:solidFill>
                  <a:schemeClr val="bg2">
                    <a:lumMod val="25000"/>
                  </a:schemeClr>
                </a:solidFill>
              </a:rPr>
              <a:t>Výhody a nevýhody kvalitativního výzkumu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187624" y="14293"/>
            <a:ext cx="7967227" cy="391876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228600" lvl="0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lvl="1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2296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9728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89888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664208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96596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228600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2587752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1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Umožňuje propojení různých výzkumných strategií</a:t>
            </a:r>
          </a:p>
          <a:p>
            <a:pPr lvl="2"/>
            <a:r>
              <a:rPr lang="cs-CZ" sz="1400" dirty="0"/>
              <a:t>triangulace</a:t>
            </a:r>
          </a:p>
          <a:p>
            <a:pPr lvl="1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flexibilní </a:t>
            </a:r>
          </a:p>
          <a:p>
            <a:pPr lvl="2"/>
            <a:r>
              <a:rPr lang="cs-CZ" sz="1400" dirty="0"/>
              <a:t>zjistím nové informace v průběhu sběru dat a mohu je zakomponovat do dalšího průběhu výzkumu </a:t>
            </a:r>
          </a:p>
          <a:p>
            <a:pPr lvl="2"/>
            <a:r>
              <a:rPr lang="cs-CZ" sz="1400" dirty="0"/>
              <a:t>Probíhá průběžná analýza dat (v době jejich sběru) a její výsledky ovlivňují další výzkumný postup   </a:t>
            </a:r>
          </a:p>
          <a:p>
            <a:pPr lvl="1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Snaží se o porozumění celku – pozorování jevu v přirozeném prostředí</a:t>
            </a:r>
          </a:p>
          <a:p>
            <a:pPr lvl="2"/>
            <a:r>
              <a:rPr lang="cs-CZ" sz="1400" dirty="0"/>
              <a:t>„</a:t>
            </a:r>
            <a:r>
              <a:rPr lang="cs-CZ" sz="1400" dirty="0" err="1"/>
              <a:t>Nevytrhavá</a:t>
            </a:r>
            <a:r>
              <a:rPr lang="cs-CZ" sz="1400" dirty="0"/>
              <a:t>“ pozorovaný jev z kontextu</a:t>
            </a:r>
          </a:p>
          <a:p>
            <a:pPr lvl="1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Výzkumník je součástí výzkumu</a:t>
            </a:r>
          </a:p>
          <a:p>
            <a:pPr lvl="1"/>
            <a:r>
              <a:rPr lang="cs-CZ" dirty="0"/>
              <a:t>Validitu výzkumu lze navýšit tím, že analýzu provedou dva výzkumníci a hledá se shoda v jejich konsenzu</a:t>
            </a:r>
            <a:endParaRPr lang="cs-CZ" sz="1200" dirty="0"/>
          </a:p>
        </p:txBody>
      </p:sp>
      <p:pic>
        <p:nvPicPr>
          <p:cNvPr id="7" name="Obrázek 6"/>
          <p:cNvPicPr/>
          <p:nvPr/>
        </p:nvPicPr>
        <p:blipFill rotWithShape="1">
          <a:blip r:embed="rId3"/>
          <a:srcRect l="18189" t="37567" r="69576" b="41005"/>
          <a:stretch/>
        </p:blipFill>
        <p:spPr bwMode="auto">
          <a:xfrm>
            <a:off x="29580" y="-8890"/>
            <a:ext cx="1459859" cy="39419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1187624" y="4165429"/>
            <a:ext cx="7967227" cy="18093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cs-CZ"/>
            </a:defPPr>
            <a:lvl1pPr marL="228600" lvl="0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8640" lvl="1" indent="-182880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2296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9728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89888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664208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96596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228600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2587752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1"/>
            <a:r>
              <a:rPr lang="cs-CZ" dirty="0"/>
              <a:t>Problematická generalizace výsledků</a:t>
            </a:r>
          </a:p>
          <a:p>
            <a:pPr lvl="1"/>
            <a:r>
              <a:rPr lang="cs-CZ" dirty="0"/>
              <a:t>Výzkum časově náročný</a:t>
            </a:r>
          </a:p>
          <a:p>
            <a:pPr lvl="1"/>
            <a:r>
              <a:rPr lang="cs-CZ" dirty="0"/>
              <a:t>Výsledky jsou do značné míry ovlivnitelné výzkumníkem</a:t>
            </a:r>
            <a:endParaRPr lang="cs-CZ" sz="1200" dirty="0"/>
          </a:p>
        </p:txBody>
      </p:sp>
      <p:pic>
        <p:nvPicPr>
          <p:cNvPr id="8" name="Obrázek 7"/>
          <p:cNvPicPr/>
          <p:nvPr/>
        </p:nvPicPr>
        <p:blipFill rotWithShape="1">
          <a:blip r:embed="rId3"/>
          <a:srcRect l="33566" t="38625" r="53867" b="41534"/>
          <a:stretch/>
        </p:blipFill>
        <p:spPr bwMode="auto">
          <a:xfrm>
            <a:off x="-1" y="4165429"/>
            <a:ext cx="1489439" cy="1809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4184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740" y="6093296"/>
            <a:ext cx="9134138" cy="764704"/>
          </a:xfrm>
        </p:spPr>
        <p:txBody>
          <a:bodyPr/>
          <a:lstStyle/>
          <a:p>
            <a:r>
              <a:rPr lang="cs-CZ" sz="4000" dirty="0">
                <a:solidFill>
                  <a:schemeClr val="bg2">
                    <a:lumMod val="25000"/>
                  </a:schemeClr>
                </a:solidFill>
              </a:rPr>
              <a:t>Fenomenologické přístupy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6762" y="0"/>
            <a:ext cx="9242660" cy="6165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</a:pPr>
            <a:r>
              <a:rPr lang="cs-CZ" sz="1500" dirty="0"/>
              <a:t>Zkoumání lidské zkušenosti prostřednictvím dialogu vedeného s osobami, které mají zkušenost se zkoumaným jevem.</a:t>
            </a:r>
          </a:p>
          <a:p>
            <a:pPr lvl="1">
              <a:lnSpc>
                <a:spcPct val="120000"/>
              </a:lnSpc>
            </a:pPr>
            <a:r>
              <a:rPr lang="cs-CZ" sz="1500" dirty="0"/>
              <a:t>Vztahuje se k prožitým zkušenostem (zkoumání každodenního života)</a:t>
            </a:r>
          </a:p>
          <a:p>
            <a:pPr marL="365760" lvl="1" indent="0">
              <a:lnSpc>
                <a:spcPct val="120000"/>
              </a:lnSpc>
              <a:buNone/>
            </a:pPr>
            <a:r>
              <a:rPr lang="cs-CZ" sz="1500" dirty="0">
                <a:solidFill>
                  <a:srgbClr val="002060"/>
                </a:solidFill>
              </a:rPr>
              <a:t>Odpovědi na otázky</a:t>
            </a:r>
          </a:p>
          <a:p>
            <a:pPr lvl="1">
              <a:lnSpc>
                <a:spcPct val="120000"/>
              </a:lnSpc>
            </a:pPr>
            <a:r>
              <a:rPr lang="cs-CZ" sz="1500" dirty="0"/>
              <a:t>Jak můžete popsat zkušenost s…..?</a:t>
            </a:r>
          </a:p>
          <a:p>
            <a:pPr lvl="1">
              <a:lnSpc>
                <a:spcPct val="120000"/>
              </a:lnSpc>
            </a:pPr>
            <a:r>
              <a:rPr lang="cs-CZ" sz="1500" dirty="0"/>
              <a:t>Co se Vám vybaví, když si vzpomenete na…..?</a:t>
            </a:r>
          </a:p>
          <a:p>
            <a:pPr marL="365760" lvl="1" indent="0">
              <a:lnSpc>
                <a:spcPct val="120000"/>
              </a:lnSpc>
              <a:buNone/>
            </a:pPr>
            <a:r>
              <a:rPr lang="cs-CZ" sz="1500" dirty="0">
                <a:solidFill>
                  <a:srgbClr val="002060"/>
                </a:solidFill>
              </a:rPr>
              <a:t>Fenomenologický rozhovor</a:t>
            </a:r>
          </a:p>
          <a:p>
            <a:pPr lvl="1">
              <a:lnSpc>
                <a:spcPct val="120000"/>
              </a:lnSpc>
            </a:pPr>
            <a:r>
              <a:rPr lang="cs-CZ" sz="1500" dirty="0"/>
              <a:t>Klade velké nároky na schopnosti výzkumníka</a:t>
            </a:r>
          </a:p>
          <a:p>
            <a:pPr lvl="1">
              <a:lnSpc>
                <a:spcPct val="120000"/>
              </a:lnSpc>
            </a:pPr>
            <a:r>
              <a:rPr lang="cs-CZ" sz="1500" dirty="0"/>
              <a:t>Měl by probíhat ve třech oddělených fázích mezi kterými by měl být časový odstup 3 -7 dní. Každá fáze je v mezičase zhodnocena – v další fázi se doplňují informace dle analýzy předchozí fáze</a:t>
            </a:r>
          </a:p>
          <a:p>
            <a:pPr lvl="2">
              <a:lnSpc>
                <a:spcPct val="120000"/>
              </a:lnSpc>
            </a:pPr>
            <a:r>
              <a:rPr lang="cs-CZ" sz="1500" dirty="0"/>
              <a:t>První rozhovor: historie života –Jak k tomu došlo?</a:t>
            </a:r>
          </a:p>
          <a:p>
            <a:pPr lvl="2">
              <a:lnSpc>
                <a:spcPct val="120000"/>
              </a:lnSpc>
            </a:pPr>
            <a:r>
              <a:rPr lang="cs-CZ" sz="1500" dirty="0"/>
              <a:t>Druhý rozhovor: získávání podrobností o proměnných popsaných v první fázi</a:t>
            </a:r>
          </a:p>
          <a:p>
            <a:pPr lvl="2">
              <a:lnSpc>
                <a:spcPct val="120000"/>
              </a:lnSpc>
            </a:pPr>
            <a:r>
              <a:rPr lang="cs-CZ" sz="1500" dirty="0"/>
              <a:t>Třetí rozhovor: reflexe, smysl života, vyhlídky do budoucna</a:t>
            </a:r>
            <a:endParaRPr lang="cs-CZ" sz="1500" dirty="0">
              <a:solidFill>
                <a:srgbClr val="002060"/>
              </a:solidFill>
            </a:endParaRPr>
          </a:p>
          <a:p>
            <a:pPr marL="365760" lvl="1" indent="0">
              <a:lnSpc>
                <a:spcPct val="120000"/>
              </a:lnSpc>
              <a:buNone/>
            </a:pPr>
            <a:r>
              <a:rPr lang="cs-CZ" sz="1500" dirty="0">
                <a:solidFill>
                  <a:srgbClr val="002060"/>
                </a:solidFill>
              </a:rPr>
              <a:t>Pravidla fenomenologického výzkumu </a:t>
            </a:r>
            <a:r>
              <a:rPr lang="cs-CZ" sz="15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sz="1500" dirty="0" err="1">
                <a:solidFill>
                  <a:schemeClr val="bg1">
                    <a:lumMod val="50000"/>
                  </a:schemeClr>
                </a:solidFill>
              </a:rPr>
              <a:t>Spinelli</a:t>
            </a:r>
            <a:r>
              <a:rPr lang="cs-CZ" sz="1500" dirty="0">
                <a:solidFill>
                  <a:schemeClr val="bg1">
                    <a:lumMod val="50000"/>
                  </a:schemeClr>
                </a:solidFill>
              </a:rPr>
              <a:t>, 2005)</a:t>
            </a:r>
          </a:p>
          <a:p>
            <a:pPr lvl="1">
              <a:lnSpc>
                <a:spcPct val="120000"/>
              </a:lnSpc>
            </a:pPr>
            <a:r>
              <a:rPr lang="cs-CZ" sz="1500" dirty="0"/>
              <a:t>Nezaujatý přístup (oprostit se od dosavadního poznání)</a:t>
            </a:r>
          </a:p>
          <a:p>
            <a:pPr lvl="1">
              <a:lnSpc>
                <a:spcPct val="120000"/>
              </a:lnSpc>
            </a:pPr>
            <a:r>
              <a:rPr lang="cs-CZ" sz="1500" dirty="0"/>
              <a:t>Pravidlo deskripce (ve fázi sběru dat pouze popisuj - nevysvětluj)</a:t>
            </a:r>
          </a:p>
          <a:p>
            <a:pPr lvl="1">
              <a:lnSpc>
                <a:spcPct val="120000"/>
              </a:lnSpc>
            </a:pPr>
            <a:r>
              <a:rPr lang="cs-CZ" sz="1500" dirty="0"/>
              <a:t>Pravidlo </a:t>
            </a:r>
            <a:r>
              <a:rPr lang="cs-CZ" sz="1500" dirty="0" err="1"/>
              <a:t>horizontace</a:t>
            </a:r>
            <a:r>
              <a:rPr lang="cs-CZ" sz="1500" dirty="0"/>
              <a:t> (stejnou váhu přikládej všem zjištěným aspektům)</a:t>
            </a:r>
          </a:p>
          <a:p>
            <a:pPr marL="365760" lvl="1" indent="0">
              <a:lnSpc>
                <a:spcPct val="120000"/>
              </a:lnSpc>
              <a:buNone/>
            </a:pPr>
            <a:r>
              <a:rPr lang="cs-CZ" sz="1500" dirty="0"/>
              <a:t>   Hierarchizace je až dalším krokem</a:t>
            </a:r>
          </a:p>
          <a:p>
            <a:pPr marL="365760" lvl="1" indent="0">
              <a:lnSpc>
                <a:spcPct val="120000"/>
              </a:lnSpc>
              <a:buNone/>
            </a:pPr>
            <a:endParaRPr lang="cs-CZ" sz="1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96915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2. fáze výzkum 2018[20181120123027982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erodynamik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est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Cest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4737</TotalTime>
  <Words>2792</Words>
  <Application>Microsoft Office PowerPoint</Application>
  <PresentationFormat>Předvádění na obrazovce (4:3)</PresentationFormat>
  <Paragraphs>408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27</vt:i4>
      </vt:variant>
    </vt:vector>
  </HeadingPairs>
  <TitlesOfParts>
    <vt:vector size="37" baseType="lpstr">
      <vt:lpstr>Arial</vt:lpstr>
      <vt:lpstr>Calibri</vt:lpstr>
      <vt:lpstr>Century Gothic</vt:lpstr>
      <vt:lpstr>Georgia</vt:lpstr>
      <vt:lpstr>Times New Roman</vt:lpstr>
      <vt:lpstr>Trebuchet MS</vt:lpstr>
      <vt:lpstr>Wingdings</vt:lpstr>
      <vt:lpstr>Wingdings 2</vt:lpstr>
      <vt:lpstr>Austin</vt:lpstr>
      <vt:lpstr>Aerodynamika</vt:lpstr>
      <vt:lpstr>FÁZE PLÁNOVÁNÍ</vt:lpstr>
      <vt:lpstr>2. fáze: plánování – volba výzkumného designu</vt:lpstr>
      <vt:lpstr>Kvalitativní výzkum</vt:lpstr>
      <vt:lpstr>Kvalitativní výzkum</vt:lpstr>
      <vt:lpstr>Tematické oblasti kvalitativního výzkumu</vt:lpstr>
      <vt:lpstr>Požadavky na výzkumníka v kvalitativním výzkumu </vt:lpstr>
      <vt:lpstr>Faktory ovlivňující důvěryhodnost kvalitativního výzkumu</vt:lpstr>
      <vt:lpstr>Výhody a nevýhody kvalitativního výzkumu</vt:lpstr>
      <vt:lpstr>Fenomenologické přístupy</vt:lpstr>
      <vt:lpstr>Zakotvená teorie</vt:lpstr>
      <vt:lpstr>Etnografické přístupy</vt:lpstr>
      <vt:lpstr>Případové studie</vt:lpstr>
      <vt:lpstr>Schéma kvalitativní výzkum</vt:lpstr>
      <vt:lpstr>Kvantitativní výzkum</vt:lpstr>
      <vt:lpstr>Kvantitativní výzkum</vt:lpstr>
      <vt:lpstr>Metody a techniky kvantitativního výzkumu – experiment</vt:lpstr>
      <vt:lpstr>Metody a techniky kvantitativního výzkumu – kvaziexperiment, observační studie </vt:lpstr>
      <vt:lpstr>Výhody a nevýhody kvantitativního výzkumu</vt:lpstr>
      <vt:lpstr>Schéma kvantitativního výzkumu</vt:lpstr>
      <vt:lpstr>Reliabilita a validita výzkumu</vt:lpstr>
      <vt:lpstr>Reliabilita a validita výzkumu</vt:lpstr>
      <vt:lpstr>Validita: posuzované parametry</vt:lpstr>
      <vt:lpstr>Validita: typy validity</vt:lpstr>
      <vt:lpstr>Expertní vlastnosti</vt:lpstr>
      <vt:lpstr>Reliabilita: způsoby ověření</vt:lpstr>
      <vt:lpstr>Zdroje</vt:lpstr>
      <vt:lpstr>Hodně zdaru při výzkumu</vt:lpstr>
    </vt:vector>
  </TitlesOfParts>
  <Company>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Pospisilova</dc:creator>
  <cp:lastModifiedBy>Alena Pospíšilová</cp:lastModifiedBy>
  <cp:revision>340</cp:revision>
  <cp:lastPrinted>2019-10-29T09:06:11Z</cp:lastPrinted>
  <dcterms:created xsi:type="dcterms:W3CDTF">2017-08-07T12:03:32Z</dcterms:created>
  <dcterms:modified xsi:type="dcterms:W3CDTF">2020-10-19T08:27:24Z</dcterms:modified>
</cp:coreProperties>
</file>