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32" r:id="rId1"/>
  </p:sldMasterIdLst>
  <p:notesMasterIdLst>
    <p:notesMasterId r:id="rId15"/>
  </p:notesMasterIdLst>
  <p:handoutMasterIdLst>
    <p:handoutMasterId r:id="rId16"/>
  </p:handoutMasterIdLst>
  <p:sldIdLst>
    <p:sldId id="340" r:id="rId2"/>
    <p:sldId id="342" r:id="rId3"/>
    <p:sldId id="345" r:id="rId4"/>
    <p:sldId id="403" r:id="rId5"/>
    <p:sldId id="404" r:id="rId6"/>
    <p:sldId id="405" r:id="rId7"/>
    <p:sldId id="406" r:id="rId8"/>
    <p:sldId id="407" r:id="rId9"/>
    <p:sldId id="408" r:id="rId10"/>
    <p:sldId id="409" r:id="rId11"/>
    <p:sldId id="410" r:id="rId12"/>
    <p:sldId id="369" r:id="rId13"/>
    <p:sldId id="388" r:id="rId14"/>
  </p:sldIdLst>
  <p:sldSz cx="9144000" cy="6858000" type="screen4x3"/>
  <p:notesSz cx="6735763" cy="9869488"/>
  <p:custDataLst>
    <p:tags r:id="rId17"/>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Střední styl 1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větlý styl 3 – zvýraznění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99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1"/>
            <a:ext cx="2918830" cy="493474"/>
          </a:xfrm>
          <a:prstGeom prst="rect">
            <a:avLst/>
          </a:prstGeom>
        </p:spPr>
        <p:txBody>
          <a:bodyPr vert="horz" lIns="90772" tIns="45386" rIns="90772" bIns="45386" rtlCol="0"/>
          <a:lstStyle>
            <a:lvl1pPr algn="l">
              <a:defRPr sz="1200"/>
            </a:lvl1pPr>
          </a:lstStyle>
          <a:p>
            <a:endParaRPr lang="cs-CZ"/>
          </a:p>
        </p:txBody>
      </p:sp>
      <p:sp>
        <p:nvSpPr>
          <p:cNvPr id="3" name="Zástupný symbol pro datum 2"/>
          <p:cNvSpPr>
            <a:spLocks noGrp="1"/>
          </p:cNvSpPr>
          <p:nvPr>
            <p:ph type="dt" sz="quarter" idx="1"/>
          </p:nvPr>
        </p:nvSpPr>
        <p:spPr>
          <a:xfrm>
            <a:off x="3815375" y="1"/>
            <a:ext cx="2918830" cy="493474"/>
          </a:xfrm>
          <a:prstGeom prst="rect">
            <a:avLst/>
          </a:prstGeom>
        </p:spPr>
        <p:txBody>
          <a:bodyPr vert="horz" lIns="90772" tIns="45386" rIns="90772" bIns="45386" rtlCol="0"/>
          <a:lstStyle>
            <a:lvl1pPr algn="r">
              <a:defRPr sz="1200"/>
            </a:lvl1pPr>
          </a:lstStyle>
          <a:p>
            <a:fld id="{95CCCB5C-6778-473A-B91B-3D032EE2BE67}" type="datetimeFigureOut">
              <a:rPr lang="cs-CZ" smtClean="0"/>
              <a:t>16.11.2020</a:t>
            </a:fld>
            <a:endParaRPr lang="cs-CZ"/>
          </a:p>
        </p:txBody>
      </p:sp>
      <p:sp>
        <p:nvSpPr>
          <p:cNvPr id="4" name="Zástupný symbol pro zápatí 3"/>
          <p:cNvSpPr>
            <a:spLocks noGrp="1"/>
          </p:cNvSpPr>
          <p:nvPr>
            <p:ph type="ftr" sz="quarter" idx="2"/>
          </p:nvPr>
        </p:nvSpPr>
        <p:spPr>
          <a:xfrm>
            <a:off x="1" y="9374302"/>
            <a:ext cx="2918830" cy="493474"/>
          </a:xfrm>
          <a:prstGeom prst="rect">
            <a:avLst/>
          </a:prstGeom>
        </p:spPr>
        <p:txBody>
          <a:bodyPr vert="horz" lIns="90772" tIns="45386" rIns="90772" bIns="45386"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15375" y="9374302"/>
            <a:ext cx="2918830" cy="493474"/>
          </a:xfrm>
          <a:prstGeom prst="rect">
            <a:avLst/>
          </a:prstGeom>
        </p:spPr>
        <p:txBody>
          <a:bodyPr vert="horz" lIns="90772" tIns="45386" rIns="90772" bIns="45386" rtlCol="0" anchor="b"/>
          <a:lstStyle>
            <a:lvl1pPr algn="r">
              <a:defRPr sz="1200"/>
            </a:lvl1pPr>
          </a:lstStyle>
          <a:p>
            <a:fld id="{9483A119-5DA9-4307-A1AD-B9E8591A0CFA}" type="slidenum">
              <a:rPr lang="cs-CZ" smtClean="0"/>
              <a:t>‹#›</a:t>
            </a:fld>
            <a:endParaRPr lang="cs-CZ"/>
          </a:p>
        </p:txBody>
      </p:sp>
    </p:spTree>
    <p:extLst>
      <p:ext uri="{BB962C8B-B14F-4D97-AF65-F5344CB8AC3E}">
        <p14:creationId xmlns:p14="http://schemas.microsoft.com/office/powerpoint/2010/main" val="28157782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1"/>
            <a:ext cx="2918830" cy="493474"/>
          </a:xfrm>
          <a:prstGeom prst="rect">
            <a:avLst/>
          </a:prstGeom>
        </p:spPr>
        <p:txBody>
          <a:bodyPr vert="horz" lIns="90772" tIns="45386" rIns="90772" bIns="45386" rtlCol="0"/>
          <a:lstStyle>
            <a:lvl1pPr algn="l">
              <a:defRPr sz="1200"/>
            </a:lvl1pPr>
          </a:lstStyle>
          <a:p>
            <a:endParaRPr lang="cs-CZ"/>
          </a:p>
        </p:txBody>
      </p:sp>
      <p:sp>
        <p:nvSpPr>
          <p:cNvPr id="3" name="Zástupný symbol pro datum 2"/>
          <p:cNvSpPr>
            <a:spLocks noGrp="1"/>
          </p:cNvSpPr>
          <p:nvPr>
            <p:ph type="dt" idx="1"/>
          </p:nvPr>
        </p:nvSpPr>
        <p:spPr>
          <a:xfrm>
            <a:off x="3815375" y="1"/>
            <a:ext cx="2918830" cy="493474"/>
          </a:xfrm>
          <a:prstGeom prst="rect">
            <a:avLst/>
          </a:prstGeom>
        </p:spPr>
        <p:txBody>
          <a:bodyPr vert="horz" lIns="90772" tIns="45386" rIns="90772" bIns="45386" rtlCol="0"/>
          <a:lstStyle>
            <a:lvl1pPr algn="r">
              <a:defRPr sz="1200"/>
            </a:lvl1pPr>
          </a:lstStyle>
          <a:p>
            <a:fld id="{5E0DBBA8-DA1D-46EB-91F0-BA033147AA17}" type="datetimeFigureOut">
              <a:rPr lang="cs-CZ" smtClean="0"/>
              <a:t>16.11.2020</a:t>
            </a:fld>
            <a:endParaRPr lang="cs-CZ"/>
          </a:p>
        </p:txBody>
      </p:sp>
      <p:sp>
        <p:nvSpPr>
          <p:cNvPr id="4" name="Zástupný symbol pro obrázek snímku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0772" tIns="45386" rIns="90772" bIns="45386" rtlCol="0" anchor="ctr"/>
          <a:lstStyle/>
          <a:p>
            <a:endParaRPr lang="cs-CZ"/>
          </a:p>
        </p:txBody>
      </p:sp>
      <p:sp>
        <p:nvSpPr>
          <p:cNvPr id="5" name="Zástupný symbol pro poznámky 4"/>
          <p:cNvSpPr>
            <a:spLocks noGrp="1"/>
          </p:cNvSpPr>
          <p:nvPr>
            <p:ph type="body" sz="quarter" idx="3"/>
          </p:nvPr>
        </p:nvSpPr>
        <p:spPr>
          <a:xfrm>
            <a:off x="673577" y="4688008"/>
            <a:ext cx="5388610" cy="4441269"/>
          </a:xfrm>
          <a:prstGeom prst="rect">
            <a:avLst/>
          </a:prstGeom>
        </p:spPr>
        <p:txBody>
          <a:bodyPr vert="horz" lIns="90772" tIns="45386" rIns="90772" bIns="45386"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374302"/>
            <a:ext cx="2918830" cy="493474"/>
          </a:xfrm>
          <a:prstGeom prst="rect">
            <a:avLst/>
          </a:prstGeom>
        </p:spPr>
        <p:txBody>
          <a:bodyPr vert="horz" lIns="90772" tIns="45386" rIns="90772" bIns="45386"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15375" y="9374302"/>
            <a:ext cx="2918830" cy="493474"/>
          </a:xfrm>
          <a:prstGeom prst="rect">
            <a:avLst/>
          </a:prstGeom>
        </p:spPr>
        <p:txBody>
          <a:bodyPr vert="horz" lIns="90772" tIns="45386" rIns="90772" bIns="45386" rtlCol="0" anchor="b"/>
          <a:lstStyle>
            <a:lvl1pPr algn="r">
              <a:defRPr sz="1200"/>
            </a:lvl1pPr>
          </a:lstStyle>
          <a:p>
            <a:fld id="{B23AE16A-9EEF-48AF-97EB-8F87EEB6AADF}" type="slidenum">
              <a:rPr lang="cs-CZ" smtClean="0"/>
              <a:t>‹#›</a:t>
            </a:fld>
            <a:endParaRPr lang="cs-CZ"/>
          </a:p>
        </p:txBody>
      </p:sp>
    </p:spTree>
    <p:extLst>
      <p:ext uri="{BB962C8B-B14F-4D97-AF65-F5344CB8AC3E}">
        <p14:creationId xmlns:p14="http://schemas.microsoft.com/office/powerpoint/2010/main" val="3897142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cs-CZ"/>
              <a:t>Kliknutím lze upravit styl.</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68D16EFE-D627-4521-838A-5B6BA34CC92F}" type="datetimeFigureOut">
              <a:rPr lang="cs-CZ" smtClean="0"/>
              <a:t>16.11.2020</a:t>
            </a:fld>
            <a:endParaRPr lang="cs-CZ"/>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cs-CZ"/>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4CEB5E57-275D-4318-B7FF-1AACD862FF24}" type="slidenum">
              <a:rPr lang="cs-CZ" smtClean="0"/>
              <a:t>‹#›</a:t>
            </a:fld>
            <a:endParaRPr lang="cs-CZ"/>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8D16EFE-D627-4521-838A-5B6BA34CC92F}" type="datetimeFigureOut">
              <a:rPr lang="cs-CZ" smtClean="0"/>
              <a:t>16.11.2020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CEB5E57-275D-4318-B7FF-1AACD862FF24}"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cs-CZ"/>
              <a:t>Kliknutím lze upravit styl.</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8D16EFE-D627-4521-838A-5B6BA34CC92F}" type="datetimeFigureOut">
              <a:rPr lang="cs-CZ" smtClean="0"/>
              <a:t>16.11.2020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CEB5E57-275D-4318-B7FF-1AACD862FF24}"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8D16EFE-D627-4521-838A-5B6BA34CC92F}" type="datetimeFigureOut">
              <a:rPr lang="cs-CZ" smtClean="0"/>
              <a:t>16.11.2020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CEB5E57-275D-4318-B7FF-1AACD862FF24}"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cs-CZ"/>
              <a:t>Kliknutím lze upravit styl.</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68D16EFE-D627-4521-838A-5B6BA34CC92F}" type="datetimeFigureOut">
              <a:rPr lang="cs-CZ" smtClean="0"/>
              <a:t>16.11.2020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CEB5E57-275D-4318-B7FF-1AACD862FF24}"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5" name="Date Placeholder 4"/>
          <p:cNvSpPr>
            <a:spLocks noGrp="1"/>
          </p:cNvSpPr>
          <p:nvPr>
            <p:ph type="dt" sz="half" idx="10"/>
          </p:nvPr>
        </p:nvSpPr>
        <p:spPr/>
        <p:txBody>
          <a:bodyPr/>
          <a:lstStyle/>
          <a:p>
            <a:fld id="{68D16EFE-D627-4521-838A-5B6BA34CC92F}" type="datetimeFigureOut">
              <a:rPr lang="cs-CZ" smtClean="0"/>
              <a:t>16.11.2020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CEB5E57-275D-4318-B7FF-1AACD862FF24}" type="slidenum">
              <a:rPr lang="cs-CZ" smtClean="0"/>
              <a:t>‹#›</a:t>
            </a:fld>
            <a:endParaRPr lang="cs-CZ"/>
          </a:p>
        </p:txBody>
      </p:sp>
      <p:sp>
        <p:nvSpPr>
          <p:cNvPr id="9" name="Content Placeholder 8"/>
          <p:cNvSpPr>
            <a:spLocks noGrp="1"/>
          </p:cNvSpPr>
          <p:nvPr>
            <p:ph sz="quarter" idx="13"/>
          </p:nvPr>
        </p:nvSpPr>
        <p:spPr>
          <a:xfrm>
            <a:off x="1042416" y="2313432"/>
            <a:ext cx="3419856" cy="349300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8D16EFE-D627-4521-838A-5B6BA34CC92F}" type="datetimeFigureOut">
              <a:rPr lang="cs-CZ" smtClean="0"/>
              <a:t>16.11.2020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4CEB5E57-275D-4318-B7FF-1AACD862FF24}"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68D16EFE-D627-4521-838A-5B6BA34CC92F}" type="datetimeFigureOut">
              <a:rPr lang="cs-CZ" smtClean="0"/>
              <a:t>16.11.2020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4CEB5E57-275D-4318-B7FF-1AACD862FF24}"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D16EFE-D627-4521-838A-5B6BA34CC92F}" type="datetimeFigureOut">
              <a:rPr lang="cs-CZ" smtClean="0"/>
              <a:t>16.11.2020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4CEB5E57-275D-4318-B7FF-1AACD862FF24}"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8D16EFE-D627-4521-838A-5B6BA34CC92F}" type="datetimeFigureOut">
              <a:rPr lang="cs-CZ" smtClean="0"/>
              <a:t>16.11.2020</a:t>
            </a:fld>
            <a:endParaRPr lang="cs-CZ"/>
          </a:p>
        </p:txBody>
      </p:sp>
      <p:sp>
        <p:nvSpPr>
          <p:cNvPr id="7" name="Slide Number Placeholder 6"/>
          <p:cNvSpPr>
            <a:spLocks noGrp="1"/>
          </p:cNvSpPr>
          <p:nvPr>
            <p:ph type="sldNum" sz="quarter" idx="12"/>
          </p:nvPr>
        </p:nvSpPr>
        <p:spPr/>
        <p:txBody>
          <a:bodyPr/>
          <a:lstStyle/>
          <a:p>
            <a:fld id="{4CEB5E57-275D-4318-B7FF-1AACD862FF24}" type="slidenum">
              <a:rPr lang="cs-CZ" smtClean="0"/>
              <a:t>‹#›</a:t>
            </a:fld>
            <a:endParaRPr lang="cs-CZ"/>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cs-CZ"/>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cs-CZ"/>
              <a:t>Kliknutím lze upravit styl.</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cs-CZ"/>
              <a:t>Kliknutím lze upravit styl.</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68D16EFE-D627-4521-838A-5B6BA34CC92F}" type="datetimeFigureOut">
              <a:rPr lang="cs-CZ" smtClean="0"/>
              <a:t>16.11.2020</a:t>
            </a:fld>
            <a:endParaRPr lang="cs-CZ"/>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cs-CZ"/>
          </a:p>
        </p:txBody>
      </p:sp>
      <p:sp>
        <p:nvSpPr>
          <p:cNvPr id="7" name="Slide Number Placeholder 6"/>
          <p:cNvSpPr>
            <a:spLocks noGrp="1"/>
          </p:cNvSpPr>
          <p:nvPr>
            <p:ph type="sldNum" sz="quarter" idx="12"/>
          </p:nvPr>
        </p:nvSpPr>
        <p:spPr/>
        <p:txBody>
          <a:bodyPr/>
          <a:lstStyle/>
          <a:p>
            <a:fld id="{4CEB5E57-275D-4318-B7FF-1AACD862FF24}"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68D16EFE-D627-4521-838A-5B6BA34CC92F}" type="datetimeFigureOut">
              <a:rPr lang="cs-CZ" smtClean="0"/>
              <a:t>16.11.2020</a:t>
            </a:fld>
            <a:endParaRPr lang="cs-CZ"/>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cs-CZ"/>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4CEB5E57-275D-4318-B7FF-1AACD862FF24}"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old.fzv.upol.cz/fileadmin/user_upload/FZV/DSP_Osetrovatelstvi/Skripta/Kapitoly_z_vyzkumu_v_osetrovatelstvi.pdf" TargetMode="External"/><Relationship Id="rId2" Type="http://schemas.openxmlformats.org/officeDocument/2006/relationships/hyperlink" Target="http://knihovna.upol.cz/lf" TargetMode="External"/><Relationship Id="rId1" Type="http://schemas.openxmlformats.org/officeDocument/2006/relationships/slideLayout" Target="../slideLayouts/slideLayout2.xml"/><Relationship Id="rId5" Type="http://schemas.openxmlformats.org/officeDocument/2006/relationships/hyperlink" Target="https://www.google.cz/search?q=Testov%C3%A9+krit%C3%A9rium&amp;ie=utf-8&amp;oe=utf-8&amp;client=firefox-b-ab&amp;gfe_rd=cr&amp;dcr=0&amp;ei=GEe6WeTHCKGE8QfBkYXoCQ" TargetMode="External"/><Relationship Id="rId4" Type="http://schemas.openxmlformats.org/officeDocument/2006/relationships/hyperlink" Target="http://www.e-metodologia.fedu.uniba.sk/index.php/o-ucebnici/ako-citovat.php"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4572000" y="2564904"/>
            <a:ext cx="3528392" cy="2520280"/>
          </a:xfrm>
          <a:prstGeom prst="rect">
            <a:avLst/>
          </a:prstGeom>
        </p:spPr>
        <p:txBody>
          <a:bodyPr vert="horz" lIns="91440" tIns="45720" rIns="91440" bIns="45720" rtlCol="0" anchor="b">
            <a:normAutofit/>
          </a:bodyPr>
          <a:lstStyle/>
          <a:p>
            <a:pPr>
              <a:spcBef>
                <a:spcPct val="0"/>
              </a:spcBef>
            </a:pPr>
            <a:r>
              <a:rPr lang="cs-CZ" sz="3600" dirty="0">
                <a:solidFill>
                  <a:schemeClr val="accent1"/>
                </a:solidFill>
                <a:latin typeface="+mj-lt"/>
                <a:ea typeface="+mj-ea"/>
                <a:cs typeface="+mj-cs"/>
              </a:rPr>
              <a:t>FÁZE ANALYTICKÁ</a:t>
            </a:r>
          </a:p>
          <a:p>
            <a:pPr>
              <a:spcBef>
                <a:spcPct val="0"/>
              </a:spcBef>
            </a:pPr>
            <a:endParaRPr lang="cs-CZ" sz="3600" dirty="0">
              <a:solidFill>
                <a:schemeClr val="accent1"/>
              </a:solidFill>
              <a:latin typeface="+mj-lt"/>
              <a:ea typeface="+mj-ea"/>
              <a:cs typeface="+mj-cs"/>
            </a:endParaRPr>
          </a:p>
        </p:txBody>
      </p:sp>
      <p:pic>
        <p:nvPicPr>
          <p:cNvPr id="5" name="Obrázek 4"/>
          <p:cNvPicPr/>
          <p:nvPr/>
        </p:nvPicPr>
        <p:blipFill rotWithShape="1">
          <a:blip r:embed="rId2"/>
          <a:srcRect l="7441" t="37919" r="55025" b="17989"/>
          <a:stretch/>
        </p:blipFill>
        <p:spPr bwMode="auto">
          <a:xfrm>
            <a:off x="4644008" y="0"/>
            <a:ext cx="3528392" cy="2564904"/>
          </a:xfrm>
          <a:prstGeom prst="rect">
            <a:avLst/>
          </a:prstGeom>
          <a:ln>
            <a:noFill/>
          </a:ln>
          <a:extLst>
            <a:ext uri="{53640926-AAD7-44D8-BBD7-CCE9431645EC}">
              <a14:shadowObscured xmlns:a14="http://schemas.microsoft.com/office/drawing/2010/main"/>
            </a:ext>
          </a:extLst>
        </p:spPr>
      </p:pic>
      <p:sp>
        <p:nvSpPr>
          <p:cNvPr id="4" name="Obdélník 3"/>
          <p:cNvSpPr/>
          <p:nvPr/>
        </p:nvSpPr>
        <p:spPr>
          <a:xfrm>
            <a:off x="395535" y="1881168"/>
            <a:ext cx="4172513" cy="1384995"/>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cs-CZ" sz="2800" b="1" spc="50" dirty="0">
                <a:ln w="11430"/>
                <a:solidFill>
                  <a:schemeClr val="tx1">
                    <a:lumMod val="85000"/>
                    <a:lumOff val="15000"/>
                  </a:schemeClr>
                </a:solidFill>
                <a:effectLst>
                  <a:outerShdw blurRad="38100" dist="38100" dir="2700000" algn="tl">
                    <a:srgbClr val="000000">
                      <a:alpha val="43137"/>
                    </a:srgbClr>
                  </a:outerShdw>
                </a:effectLst>
              </a:rPr>
              <a:t>Sběr dat</a:t>
            </a:r>
          </a:p>
          <a:p>
            <a:endParaRPr lang="cs-CZ" sz="2800" b="1" spc="50" dirty="0">
              <a:ln w="11430"/>
              <a:solidFill>
                <a:schemeClr val="tx1">
                  <a:lumMod val="85000"/>
                  <a:lumOff val="15000"/>
                </a:schemeClr>
              </a:solidFill>
              <a:effectLst>
                <a:outerShdw blurRad="38100" dist="38100" dir="2700000" algn="tl">
                  <a:srgbClr val="000000">
                    <a:alpha val="43137"/>
                  </a:srgbClr>
                </a:outerShdw>
              </a:effectLst>
            </a:endParaRPr>
          </a:p>
          <a:p>
            <a:r>
              <a:rPr lang="cs-CZ" sz="2800" b="1" spc="50" dirty="0">
                <a:ln w="11430"/>
                <a:solidFill>
                  <a:schemeClr val="tx1">
                    <a:lumMod val="85000"/>
                    <a:lumOff val="15000"/>
                  </a:schemeClr>
                </a:solidFill>
                <a:effectLst>
                  <a:outerShdw blurRad="38100" dist="38100" dir="2700000" algn="tl">
                    <a:srgbClr val="000000">
                      <a:alpha val="43137"/>
                    </a:srgbClr>
                  </a:outerShdw>
                </a:effectLst>
              </a:rPr>
              <a:t>Interpretace dat</a:t>
            </a:r>
          </a:p>
        </p:txBody>
      </p:sp>
    </p:spTree>
    <p:extLst>
      <p:ext uri="{BB962C8B-B14F-4D97-AF65-F5344CB8AC3E}">
        <p14:creationId xmlns:p14="http://schemas.microsoft.com/office/powerpoint/2010/main" val="842157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F0B0263E-F2E9-429A-9291-329DB484164E}"/>
              </a:ext>
            </a:extLst>
          </p:cNvPr>
          <p:cNvSpPr/>
          <p:nvPr/>
        </p:nvSpPr>
        <p:spPr>
          <a:xfrm>
            <a:off x="467544" y="548680"/>
            <a:ext cx="8208912" cy="3893374"/>
          </a:xfrm>
          <a:prstGeom prst="rect">
            <a:avLst/>
          </a:prstGeom>
        </p:spPr>
        <p:txBody>
          <a:bodyPr wrap="square">
            <a:spAutoFit/>
          </a:bodyPr>
          <a:lstStyle/>
          <a:p>
            <a:pPr>
              <a:spcAft>
                <a:spcPts val="0"/>
              </a:spcAft>
            </a:pPr>
            <a:r>
              <a:rPr lang="cs-CZ" sz="1900" b="1" i="1" dirty="0">
                <a:solidFill>
                  <a:schemeClr val="tx2"/>
                </a:solidFill>
              </a:rPr>
              <a:t>Přepis rozhovoru Dagmar </a:t>
            </a:r>
          </a:p>
          <a:p>
            <a:pPr>
              <a:spcAft>
                <a:spcPts val="0"/>
              </a:spcAft>
            </a:pPr>
            <a:endParaRPr lang="cs-CZ" sz="1900" i="1" dirty="0">
              <a:solidFill>
                <a:schemeClr val="tx2"/>
              </a:solidFill>
              <a:latin typeface="Calibri" panose="020F0502020204030204" pitchFamily="34" charset="0"/>
            </a:endParaRPr>
          </a:p>
          <a:p>
            <a:pPr>
              <a:spcAft>
                <a:spcPts val="0"/>
              </a:spcAft>
            </a:pPr>
            <a:r>
              <a:rPr lang="cs-CZ" sz="1900" i="1" dirty="0">
                <a:solidFill>
                  <a:schemeClr val="tx2"/>
                </a:solidFill>
                <a:latin typeface="Calibri" panose="020F0502020204030204" pitchFamily="34" charset="0"/>
              </a:rPr>
              <a:t>Jak by měla vypadat žena, kterou by společnost považovala za krásnou? </a:t>
            </a:r>
          </a:p>
          <a:p>
            <a:endParaRPr lang="cs-CZ" sz="1900" i="1" dirty="0">
              <a:solidFill>
                <a:schemeClr val="tx2"/>
              </a:solidFill>
              <a:latin typeface="Calibri" panose="020F0502020204030204" pitchFamily="34" charset="0"/>
            </a:endParaRPr>
          </a:p>
          <a:p>
            <a:r>
              <a:rPr lang="cs-CZ" sz="1900" i="1" dirty="0">
                <a:solidFill>
                  <a:schemeClr val="tx2"/>
                </a:solidFill>
              </a:rPr>
              <a:t>Já nemám žádnou takovou představu, mám radši tmavší typy. Ale je fakt, že i blondýnky můžou byt opravdu pěkné ženské. Nemám žádný vyhraněný typ ani co se proporcí týče, i silnější žena může být vyloženě hezká, není nutné mít velká prsa, útlý pas a široké boky. Znám holky, které mají kolem 25 – 30 let a vypadají hrozně, přítelkyně mého tchána má 55, ale řekla bys, že má maximálně 40 a vypadá úplně krásně, zachovalá a to nemá ani žádnou plastiku. No vlastně víčka si nechala dělat. Takže věk není rozhodující, pokud ta žena o sebe pečuje.</a:t>
            </a:r>
          </a:p>
        </p:txBody>
      </p:sp>
    </p:spTree>
    <p:extLst>
      <p:ext uri="{BB962C8B-B14F-4D97-AF65-F5344CB8AC3E}">
        <p14:creationId xmlns:p14="http://schemas.microsoft.com/office/powerpoint/2010/main" val="1945946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ulka 2">
            <a:extLst>
              <a:ext uri="{FF2B5EF4-FFF2-40B4-BE49-F238E27FC236}">
                <a16:creationId xmlns:a16="http://schemas.microsoft.com/office/drawing/2014/main" id="{1CFAD747-0D5E-4600-8388-B34F6FE4A846}"/>
              </a:ext>
            </a:extLst>
          </p:cNvPr>
          <p:cNvGraphicFramePr>
            <a:graphicFrameLocks noGrp="1"/>
          </p:cNvGraphicFramePr>
          <p:nvPr>
            <p:extLst>
              <p:ext uri="{D42A27DB-BD31-4B8C-83A1-F6EECF244321}">
                <p14:modId xmlns:p14="http://schemas.microsoft.com/office/powerpoint/2010/main" val="1543554921"/>
              </p:ext>
            </p:extLst>
          </p:nvPr>
        </p:nvGraphicFramePr>
        <p:xfrm>
          <a:off x="467544" y="764705"/>
          <a:ext cx="8136903" cy="5688631"/>
        </p:xfrm>
        <a:graphic>
          <a:graphicData uri="http://schemas.openxmlformats.org/drawingml/2006/table">
            <a:tbl>
              <a:tblPr firstRow="1" bandRow="1">
                <a:tableStyleId>{5940675A-B579-460E-94D1-54222C63F5DA}</a:tableStyleId>
              </a:tblPr>
              <a:tblGrid>
                <a:gridCol w="2712301">
                  <a:extLst>
                    <a:ext uri="{9D8B030D-6E8A-4147-A177-3AD203B41FA5}">
                      <a16:colId xmlns:a16="http://schemas.microsoft.com/office/drawing/2014/main" val="3381992787"/>
                    </a:ext>
                  </a:extLst>
                </a:gridCol>
                <a:gridCol w="2712301">
                  <a:extLst>
                    <a:ext uri="{9D8B030D-6E8A-4147-A177-3AD203B41FA5}">
                      <a16:colId xmlns:a16="http://schemas.microsoft.com/office/drawing/2014/main" val="2637505859"/>
                    </a:ext>
                  </a:extLst>
                </a:gridCol>
                <a:gridCol w="2712301">
                  <a:extLst>
                    <a:ext uri="{9D8B030D-6E8A-4147-A177-3AD203B41FA5}">
                      <a16:colId xmlns:a16="http://schemas.microsoft.com/office/drawing/2014/main" val="1650400708"/>
                    </a:ext>
                  </a:extLst>
                </a:gridCol>
              </a:tblGrid>
              <a:tr h="1352784">
                <a:tc>
                  <a:txBody>
                    <a:bodyPr/>
                    <a:lstStyle/>
                    <a:p>
                      <a:endParaRPr lang="cs-CZ" dirty="0"/>
                    </a:p>
                  </a:txBody>
                  <a:tcPr/>
                </a:tc>
                <a:tc>
                  <a:txBody>
                    <a:bodyPr/>
                    <a:lstStyle/>
                    <a:p>
                      <a:endParaRPr lang="cs-CZ"/>
                    </a:p>
                  </a:txBody>
                  <a:tcPr/>
                </a:tc>
                <a:tc>
                  <a:txBody>
                    <a:bodyPr/>
                    <a:lstStyle/>
                    <a:p>
                      <a:endParaRPr lang="cs-CZ"/>
                    </a:p>
                  </a:txBody>
                  <a:tcPr/>
                </a:tc>
                <a:extLst>
                  <a:ext uri="{0D108BD9-81ED-4DB2-BD59-A6C34878D82A}">
                    <a16:rowId xmlns:a16="http://schemas.microsoft.com/office/drawing/2014/main" val="4129978419"/>
                  </a:ext>
                </a:extLst>
              </a:tr>
              <a:tr h="1352784">
                <a:tc>
                  <a:txBody>
                    <a:bodyPr/>
                    <a:lstStyle/>
                    <a:p>
                      <a:endParaRPr lang="cs-CZ"/>
                    </a:p>
                  </a:txBody>
                  <a:tcPr/>
                </a:tc>
                <a:tc>
                  <a:txBody>
                    <a:bodyPr/>
                    <a:lstStyle/>
                    <a:p>
                      <a:endParaRPr lang="cs-CZ"/>
                    </a:p>
                  </a:txBody>
                  <a:tcPr/>
                </a:tc>
                <a:tc>
                  <a:txBody>
                    <a:bodyPr/>
                    <a:lstStyle/>
                    <a:p>
                      <a:endParaRPr lang="cs-CZ"/>
                    </a:p>
                  </a:txBody>
                  <a:tcPr/>
                </a:tc>
                <a:extLst>
                  <a:ext uri="{0D108BD9-81ED-4DB2-BD59-A6C34878D82A}">
                    <a16:rowId xmlns:a16="http://schemas.microsoft.com/office/drawing/2014/main" val="2241758628"/>
                  </a:ext>
                </a:extLst>
              </a:tr>
              <a:tr h="1352784">
                <a:tc>
                  <a:txBody>
                    <a:bodyPr/>
                    <a:lstStyle/>
                    <a:p>
                      <a:endParaRPr lang="cs-CZ"/>
                    </a:p>
                  </a:txBody>
                  <a:tcPr/>
                </a:tc>
                <a:tc>
                  <a:txBody>
                    <a:bodyPr/>
                    <a:lstStyle/>
                    <a:p>
                      <a:endParaRPr lang="cs-CZ"/>
                    </a:p>
                  </a:txBody>
                  <a:tcPr/>
                </a:tc>
                <a:tc>
                  <a:txBody>
                    <a:bodyPr/>
                    <a:lstStyle/>
                    <a:p>
                      <a:endParaRPr lang="cs-CZ"/>
                    </a:p>
                  </a:txBody>
                  <a:tcPr/>
                </a:tc>
                <a:extLst>
                  <a:ext uri="{0D108BD9-81ED-4DB2-BD59-A6C34878D82A}">
                    <a16:rowId xmlns:a16="http://schemas.microsoft.com/office/drawing/2014/main" val="2112351309"/>
                  </a:ext>
                </a:extLst>
              </a:tr>
              <a:tr h="1630279">
                <a:tc>
                  <a:txBody>
                    <a:bodyPr/>
                    <a:lstStyle/>
                    <a:p>
                      <a:endParaRPr lang="cs-CZ"/>
                    </a:p>
                  </a:txBody>
                  <a:tcPr/>
                </a:tc>
                <a:tc>
                  <a:txBody>
                    <a:bodyPr/>
                    <a:lstStyle/>
                    <a:p>
                      <a:endParaRPr lang="cs-CZ"/>
                    </a:p>
                  </a:txBody>
                  <a:tcPr/>
                </a:tc>
                <a:tc>
                  <a:txBody>
                    <a:bodyPr/>
                    <a:lstStyle/>
                    <a:p>
                      <a:endParaRPr lang="cs-CZ" dirty="0"/>
                    </a:p>
                  </a:txBody>
                  <a:tcPr/>
                </a:tc>
                <a:extLst>
                  <a:ext uri="{0D108BD9-81ED-4DB2-BD59-A6C34878D82A}">
                    <a16:rowId xmlns:a16="http://schemas.microsoft.com/office/drawing/2014/main" val="682980428"/>
                  </a:ext>
                </a:extLst>
              </a:tr>
            </a:tbl>
          </a:graphicData>
        </a:graphic>
      </p:graphicFrame>
    </p:spTree>
    <p:extLst>
      <p:ext uri="{BB962C8B-B14F-4D97-AF65-F5344CB8AC3E}">
        <p14:creationId xmlns:p14="http://schemas.microsoft.com/office/powerpoint/2010/main" val="672012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332656"/>
            <a:ext cx="8208912" cy="648072"/>
          </a:xfrm>
        </p:spPr>
        <p:txBody>
          <a:bodyPr>
            <a:normAutofit fontScale="90000"/>
          </a:bodyPr>
          <a:lstStyle/>
          <a:p>
            <a:r>
              <a:rPr lang="cs-CZ" dirty="0"/>
              <a:t>Zdroje</a:t>
            </a:r>
          </a:p>
        </p:txBody>
      </p:sp>
      <p:sp>
        <p:nvSpPr>
          <p:cNvPr id="4" name="Obdélník 3"/>
          <p:cNvSpPr/>
          <p:nvPr/>
        </p:nvSpPr>
        <p:spPr>
          <a:xfrm>
            <a:off x="539552" y="908720"/>
            <a:ext cx="8208912" cy="6103209"/>
          </a:xfrm>
          <a:prstGeom prst="rect">
            <a:avLst/>
          </a:prstGeom>
        </p:spPr>
        <p:txBody>
          <a:bodyPr wrap="square">
            <a:spAutoFit/>
          </a:bodyPr>
          <a:lstStyle/>
          <a:p>
            <a:pPr>
              <a:lnSpc>
                <a:spcPct val="90000"/>
              </a:lnSpc>
            </a:pPr>
            <a:r>
              <a:rPr lang="cs-CZ" sz="1400" dirty="0">
                <a:solidFill>
                  <a:schemeClr val="tx1">
                    <a:lumMod val="85000"/>
                    <a:lumOff val="15000"/>
                  </a:schemeClr>
                </a:solidFill>
              </a:rPr>
              <a:t>BÁRTLOVÁ S., SADÍLEK P., TÓTHOVÁ V. Výzkum v ošetřovatelství. Brno, Národní centrum ošetřovatelství a nelékařských zdravotnických oborů, 2008. ISBN 978-80-7013-467-2.</a:t>
            </a:r>
          </a:p>
          <a:p>
            <a:r>
              <a:rPr lang="cs-CZ" altLang="cs-CZ" sz="1400" dirty="0">
                <a:solidFill>
                  <a:schemeClr val="tx1">
                    <a:lumMod val="85000"/>
                    <a:lumOff val="15000"/>
                  </a:schemeClr>
                </a:solidFill>
              </a:rPr>
              <a:t>BRABCOVÁ, J a kol. Skoč! Aneb reálný život, Plzeň: </a:t>
            </a:r>
            <a:r>
              <a:rPr lang="cs-CZ" altLang="cs-CZ" sz="1400" dirty="0" err="1">
                <a:solidFill>
                  <a:schemeClr val="tx1">
                    <a:lumMod val="85000"/>
                    <a:lumOff val="15000"/>
                  </a:schemeClr>
                </a:solidFill>
              </a:rPr>
              <a:t>Grafia</a:t>
            </a:r>
            <a:r>
              <a:rPr lang="cs-CZ" altLang="cs-CZ" sz="1400" dirty="0">
                <a:solidFill>
                  <a:schemeClr val="tx1">
                    <a:lumMod val="85000"/>
                    <a:lumOff val="15000"/>
                  </a:schemeClr>
                </a:solidFill>
              </a:rPr>
              <a:t> 2005, ISBN 80 -902340-7-9</a:t>
            </a:r>
          </a:p>
          <a:p>
            <a:pPr>
              <a:lnSpc>
                <a:spcPct val="90000"/>
              </a:lnSpc>
            </a:pPr>
            <a:r>
              <a:rPr lang="cs-CZ" altLang="cs-CZ" sz="1400" dirty="0">
                <a:solidFill>
                  <a:schemeClr val="tx1">
                    <a:lumMod val="85000"/>
                    <a:lumOff val="15000"/>
                  </a:schemeClr>
                </a:solidFill>
                <a:hlinkClick r:id="rId2"/>
              </a:rPr>
              <a:t>http://knihovna.upol.cz/lf</a:t>
            </a:r>
            <a:r>
              <a:rPr lang="cs-CZ" altLang="cs-CZ" sz="1400" dirty="0">
                <a:solidFill>
                  <a:schemeClr val="tx1">
                    <a:lumMod val="85000"/>
                    <a:lumOff val="15000"/>
                  </a:schemeClr>
                </a:solidFill>
              </a:rPr>
              <a:t> (vzdělávání, DSP).</a:t>
            </a:r>
          </a:p>
          <a:p>
            <a:r>
              <a:rPr lang="cs-CZ" sz="1400" dirty="0">
                <a:solidFill>
                  <a:schemeClr val="tx1">
                    <a:lumMod val="85000"/>
                    <a:lumOff val="15000"/>
                  </a:schemeClr>
                </a:solidFill>
              </a:rPr>
              <a:t>DISMAN, M. Jak se vyrábí sociologická znalost. Karolinum, Praha 1993, 2005.</a:t>
            </a:r>
          </a:p>
          <a:p>
            <a:r>
              <a:rPr lang="cs-CZ" sz="1400" dirty="0">
                <a:solidFill>
                  <a:schemeClr val="tx1">
                    <a:lumMod val="85000"/>
                    <a:lumOff val="15000"/>
                  </a:schemeClr>
                </a:solidFill>
              </a:rPr>
              <a:t>FARKAŠOVÁ, D. A kol. Výzkum v </a:t>
            </a:r>
            <a:r>
              <a:rPr lang="cs-CZ" sz="1400" dirty="0" err="1">
                <a:solidFill>
                  <a:schemeClr val="tx1">
                    <a:lumMod val="85000"/>
                    <a:lumOff val="15000"/>
                  </a:schemeClr>
                </a:solidFill>
              </a:rPr>
              <a:t>ošetrovatelstve</a:t>
            </a:r>
            <a:r>
              <a:rPr lang="cs-CZ" sz="1400" dirty="0">
                <a:solidFill>
                  <a:schemeClr val="tx1">
                    <a:lumMod val="85000"/>
                    <a:lumOff val="15000"/>
                  </a:schemeClr>
                </a:solidFill>
              </a:rPr>
              <a:t>. Martin: </a:t>
            </a:r>
            <a:r>
              <a:rPr lang="cs-CZ" sz="1400" dirty="0" err="1">
                <a:solidFill>
                  <a:schemeClr val="tx1">
                    <a:lumMod val="85000"/>
                    <a:lumOff val="15000"/>
                  </a:schemeClr>
                </a:solidFill>
              </a:rPr>
              <a:t>Osveta</a:t>
            </a:r>
            <a:r>
              <a:rPr lang="cs-CZ" sz="1400" dirty="0">
                <a:solidFill>
                  <a:schemeClr val="tx1">
                    <a:lumMod val="85000"/>
                    <a:lumOff val="15000"/>
                  </a:schemeClr>
                </a:solidFill>
              </a:rPr>
              <a:t>, 2006.</a:t>
            </a:r>
          </a:p>
          <a:p>
            <a:r>
              <a:rPr lang="cs-CZ" sz="1400" dirty="0">
                <a:solidFill>
                  <a:schemeClr val="tx1">
                    <a:lumMod val="85000"/>
                    <a:lumOff val="15000"/>
                  </a:schemeClr>
                </a:solidFill>
              </a:rPr>
              <a:t>ISBN 80-80632-286.</a:t>
            </a:r>
          </a:p>
          <a:p>
            <a:r>
              <a:rPr lang="cs-CZ" sz="1400" dirty="0">
                <a:solidFill>
                  <a:schemeClr val="tx1">
                    <a:lumMod val="85000"/>
                    <a:lumOff val="15000"/>
                  </a:schemeClr>
                </a:solidFill>
              </a:rPr>
              <a:t>HENDL, J. Kvantitativní výzkum: základní metody a aplikace. Praha: Portál, 2005. ISBN 80-7367-040-2.</a:t>
            </a:r>
          </a:p>
          <a:p>
            <a:r>
              <a:rPr lang="cs-CZ" altLang="cs-CZ" sz="1400" dirty="0">
                <a:solidFill>
                  <a:schemeClr val="tx1">
                    <a:lumMod val="85000"/>
                    <a:lumOff val="15000"/>
                  </a:schemeClr>
                </a:solidFill>
              </a:rPr>
              <a:t>HUŠÁK, V. Jak napsat publikaci? Jak připravit prezentaci?, Olomouc: LF UP 2007, ISBN 978-80-44-1736-3.</a:t>
            </a:r>
            <a:endParaRPr lang="cs-CZ" sz="1400" dirty="0">
              <a:solidFill>
                <a:schemeClr val="tx1">
                  <a:lumMod val="85000"/>
                  <a:lumOff val="15000"/>
                </a:schemeClr>
              </a:solidFill>
            </a:endParaRPr>
          </a:p>
          <a:p>
            <a:r>
              <a:rPr lang="cs-CZ" sz="1400" dirty="0">
                <a:solidFill>
                  <a:schemeClr val="tx1">
                    <a:lumMod val="85000"/>
                    <a:lumOff val="15000"/>
                  </a:schemeClr>
                </a:solidFill>
              </a:rPr>
              <a:t>CHRÁSKA, M. </a:t>
            </a:r>
            <a:r>
              <a:rPr lang="cs-CZ" sz="1400" i="1" dirty="0">
                <a:solidFill>
                  <a:schemeClr val="tx1">
                    <a:lumMod val="85000"/>
                    <a:lumOff val="15000"/>
                  </a:schemeClr>
                </a:solidFill>
              </a:rPr>
              <a:t>Metody pedagogického výzkumu: základy kvantitativního výzkumu</a:t>
            </a:r>
            <a:r>
              <a:rPr lang="cs-CZ" sz="1400" dirty="0">
                <a:solidFill>
                  <a:schemeClr val="tx1">
                    <a:lumMod val="85000"/>
                    <a:lumOff val="15000"/>
                  </a:schemeClr>
                </a:solidFill>
              </a:rPr>
              <a:t>. Praha: </a:t>
            </a:r>
            <a:r>
              <a:rPr lang="cs-CZ" sz="1400" dirty="0" err="1">
                <a:solidFill>
                  <a:schemeClr val="tx1">
                    <a:lumMod val="85000"/>
                    <a:lumOff val="15000"/>
                  </a:schemeClr>
                </a:solidFill>
              </a:rPr>
              <a:t>Grada</a:t>
            </a:r>
            <a:r>
              <a:rPr lang="cs-CZ" sz="1400" dirty="0">
                <a:solidFill>
                  <a:schemeClr val="tx1">
                    <a:lumMod val="85000"/>
                    <a:lumOff val="15000"/>
                  </a:schemeClr>
                </a:solidFill>
              </a:rPr>
              <a:t> </a:t>
            </a:r>
            <a:r>
              <a:rPr lang="cs-CZ" sz="1400" dirty="0" err="1">
                <a:solidFill>
                  <a:schemeClr val="tx1">
                    <a:lumMod val="85000"/>
                    <a:lumOff val="15000"/>
                  </a:schemeClr>
                </a:solidFill>
              </a:rPr>
              <a:t>Publishing</a:t>
            </a:r>
            <a:r>
              <a:rPr lang="cs-CZ" sz="1400" dirty="0">
                <a:solidFill>
                  <a:schemeClr val="tx1">
                    <a:lumMod val="85000"/>
                    <a:lumOff val="15000"/>
                  </a:schemeClr>
                </a:solidFill>
              </a:rPr>
              <a:t>, 2007. ISBN 978-80-247-1369-4.</a:t>
            </a:r>
          </a:p>
          <a:p>
            <a:r>
              <a:rPr lang="cs-CZ" sz="1400" dirty="0">
                <a:solidFill>
                  <a:schemeClr val="tx1">
                    <a:lumMod val="85000"/>
                    <a:lumOff val="15000"/>
                  </a:schemeClr>
                </a:solidFill>
              </a:rPr>
              <a:t>KUTNOHORSKÁ, J. Výzkum v ošetřovatelství. Praha: </a:t>
            </a:r>
            <a:r>
              <a:rPr lang="cs-CZ" sz="1400" dirty="0" err="1">
                <a:solidFill>
                  <a:schemeClr val="tx1">
                    <a:lumMod val="85000"/>
                    <a:lumOff val="15000"/>
                  </a:schemeClr>
                </a:solidFill>
              </a:rPr>
              <a:t>Grada</a:t>
            </a:r>
            <a:r>
              <a:rPr lang="cs-CZ" sz="1400" dirty="0">
                <a:solidFill>
                  <a:schemeClr val="tx1">
                    <a:lumMod val="85000"/>
                    <a:lumOff val="15000"/>
                  </a:schemeClr>
                </a:solidFill>
              </a:rPr>
              <a:t>, 2009. ISBN </a:t>
            </a:r>
          </a:p>
          <a:p>
            <a:r>
              <a:rPr lang="cs-CZ" sz="1400" dirty="0">
                <a:solidFill>
                  <a:schemeClr val="tx1">
                    <a:lumMod val="85000"/>
                    <a:lumOff val="15000"/>
                  </a:schemeClr>
                </a:solidFill>
              </a:rPr>
              <a:t>978-80-247-2713-4.</a:t>
            </a:r>
          </a:p>
          <a:p>
            <a:pPr>
              <a:lnSpc>
                <a:spcPct val="90000"/>
              </a:lnSpc>
            </a:pPr>
            <a:r>
              <a:rPr lang="cs-CZ" altLang="cs-CZ" sz="1400" dirty="0">
                <a:solidFill>
                  <a:schemeClr val="tx1">
                    <a:lumMod val="85000"/>
                    <a:lumOff val="15000"/>
                  </a:schemeClr>
                </a:solidFill>
              </a:rPr>
              <a:t>MAZALOVÁ, L. </a:t>
            </a:r>
            <a:r>
              <a:rPr lang="cs-CZ" altLang="cs-CZ" sz="1400" i="1" dirty="0">
                <a:solidFill>
                  <a:schemeClr val="tx1">
                    <a:lumMod val="85000"/>
                    <a:lumOff val="15000"/>
                  </a:schemeClr>
                </a:solidFill>
              </a:rPr>
              <a:t>Kapitoly z výzkumu v ošetřovatelství</a:t>
            </a:r>
            <a:r>
              <a:rPr lang="cs-CZ" altLang="cs-CZ" sz="1400" dirty="0">
                <a:solidFill>
                  <a:schemeClr val="tx1">
                    <a:lumMod val="85000"/>
                    <a:lumOff val="15000"/>
                  </a:schemeClr>
                </a:solidFill>
              </a:rPr>
              <a:t>, Olomouc: Fakulta zdravotních věd 2016. Dostupné: </a:t>
            </a:r>
            <a:r>
              <a:rPr lang="cs-CZ" altLang="cs-CZ" sz="1400" dirty="0">
                <a:solidFill>
                  <a:schemeClr val="tx1">
                    <a:lumMod val="85000"/>
                    <a:lumOff val="15000"/>
                  </a:schemeClr>
                </a:solidFill>
                <a:hlinkClick r:id="rId3"/>
              </a:rPr>
              <a:t>http://old.fzv.upol.cz/fileadmin/user_upload/FZV/DSP_Osetrovatelstvi/Skripta/Kapitoly_z_vyzkumu_v_osetrovatelstvi.pdf</a:t>
            </a:r>
            <a:endParaRPr lang="cs-CZ" altLang="cs-CZ" sz="1400" dirty="0">
              <a:solidFill>
                <a:schemeClr val="tx1">
                  <a:lumMod val="85000"/>
                  <a:lumOff val="15000"/>
                </a:schemeClr>
              </a:solidFill>
            </a:endParaRPr>
          </a:p>
          <a:p>
            <a:r>
              <a:rPr lang="cs-CZ" sz="1400" dirty="0">
                <a:solidFill>
                  <a:schemeClr val="tx1">
                    <a:lumMod val="85000"/>
                    <a:lumOff val="15000"/>
                  </a:schemeClr>
                </a:solidFill>
              </a:rPr>
              <a:t>PLEVOVÁ I, et al. Ošetřovatelství. I Praha: </a:t>
            </a:r>
            <a:r>
              <a:rPr lang="cs-CZ" sz="1400" dirty="0" err="1">
                <a:solidFill>
                  <a:schemeClr val="tx1">
                    <a:lumMod val="85000"/>
                    <a:lumOff val="15000"/>
                  </a:schemeClr>
                </a:solidFill>
              </a:rPr>
              <a:t>Grada</a:t>
            </a:r>
            <a:r>
              <a:rPr lang="cs-CZ" sz="1400" dirty="0">
                <a:solidFill>
                  <a:schemeClr val="tx1">
                    <a:lumMod val="85000"/>
                    <a:lumOff val="15000"/>
                  </a:schemeClr>
                </a:solidFill>
              </a:rPr>
              <a:t>, 2011. ISBN 9788024735573.</a:t>
            </a:r>
          </a:p>
          <a:p>
            <a:pPr>
              <a:lnSpc>
                <a:spcPct val="90000"/>
              </a:lnSpc>
            </a:pPr>
            <a:r>
              <a:rPr lang="cs-CZ" sz="1400" dirty="0">
                <a:solidFill>
                  <a:schemeClr val="tx1">
                    <a:lumMod val="85000"/>
                    <a:lumOff val="15000"/>
                  </a:schemeClr>
                </a:solidFill>
              </a:rPr>
              <a:t>PUNCH, K. </a:t>
            </a:r>
            <a:r>
              <a:rPr lang="cs-CZ" sz="1400" i="1" dirty="0">
                <a:solidFill>
                  <a:schemeClr val="tx1">
                    <a:lumMod val="85000"/>
                    <a:lumOff val="15000"/>
                  </a:schemeClr>
                </a:solidFill>
              </a:rPr>
              <a:t>Úspěšný návrh výzkumu</a:t>
            </a:r>
            <a:r>
              <a:rPr lang="cs-CZ" sz="1400" dirty="0">
                <a:solidFill>
                  <a:schemeClr val="tx1">
                    <a:lumMod val="85000"/>
                    <a:lumOff val="15000"/>
                  </a:schemeClr>
                </a:solidFill>
              </a:rPr>
              <a:t>. </a:t>
            </a:r>
            <a:r>
              <a:rPr lang="cs-CZ" sz="1400" dirty="0" err="1">
                <a:solidFill>
                  <a:schemeClr val="tx1">
                    <a:lumMod val="85000"/>
                    <a:lumOff val="15000"/>
                  </a:schemeClr>
                </a:solidFill>
              </a:rPr>
              <a:t>Translated</a:t>
            </a:r>
            <a:r>
              <a:rPr lang="cs-CZ" sz="1400" dirty="0">
                <a:solidFill>
                  <a:schemeClr val="tx1">
                    <a:lumMod val="85000"/>
                    <a:lumOff val="15000"/>
                  </a:schemeClr>
                </a:solidFill>
              </a:rPr>
              <a:t> by Jan </a:t>
            </a:r>
            <a:r>
              <a:rPr lang="cs-CZ" sz="1400" dirty="0" err="1">
                <a:solidFill>
                  <a:schemeClr val="tx1">
                    <a:lumMod val="85000"/>
                    <a:lumOff val="15000"/>
                  </a:schemeClr>
                </a:solidFill>
              </a:rPr>
              <a:t>Hendl</a:t>
            </a:r>
            <a:r>
              <a:rPr lang="cs-CZ" sz="1400" dirty="0">
                <a:solidFill>
                  <a:schemeClr val="tx1">
                    <a:lumMod val="85000"/>
                    <a:lumOff val="15000"/>
                  </a:schemeClr>
                </a:solidFill>
              </a:rPr>
              <a:t>. Vyd. 1. Praha: Portál, 2008. 230 s. ISBN 9788073674687.</a:t>
            </a:r>
            <a:endParaRPr lang="cs-CZ" altLang="cs-CZ" sz="1400" dirty="0">
              <a:solidFill>
                <a:schemeClr val="tx1">
                  <a:lumMod val="85000"/>
                  <a:lumOff val="15000"/>
                </a:schemeClr>
              </a:solidFill>
            </a:endParaRPr>
          </a:p>
          <a:p>
            <a:pPr>
              <a:lnSpc>
                <a:spcPct val="90000"/>
              </a:lnSpc>
            </a:pPr>
            <a:r>
              <a:rPr lang="cs-CZ" altLang="cs-CZ" sz="1400" dirty="0">
                <a:solidFill>
                  <a:schemeClr val="tx1">
                    <a:lumMod val="85000"/>
                    <a:lumOff val="15000"/>
                  </a:schemeClr>
                </a:solidFill>
              </a:rPr>
              <a:t>ŽIAKOVÁ, K et al. </a:t>
            </a:r>
            <a:r>
              <a:rPr lang="cs-CZ" altLang="cs-CZ" sz="1400" i="1" dirty="0" err="1">
                <a:solidFill>
                  <a:schemeClr val="tx1">
                    <a:lumMod val="85000"/>
                    <a:lumOff val="15000"/>
                  </a:schemeClr>
                </a:solidFill>
              </a:rPr>
              <a:t>Ošetrovateľstvo</a:t>
            </a:r>
            <a:r>
              <a:rPr lang="cs-CZ" altLang="cs-CZ" sz="1400" i="1" dirty="0">
                <a:solidFill>
                  <a:schemeClr val="tx1">
                    <a:lumMod val="85000"/>
                    <a:lumOff val="15000"/>
                  </a:schemeClr>
                </a:solidFill>
              </a:rPr>
              <a:t> </a:t>
            </a:r>
            <a:r>
              <a:rPr lang="cs-CZ" altLang="cs-CZ" sz="1400" i="1" dirty="0" err="1">
                <a:solidFill>
                  <a:schemeClr val="tx1">
                    <a:lumMod val="85000"/>
                    <a:lumOff val="15000"/>
                  </a:schemeClr>
                </a:solidFill>
              </a:rPr>
              <a:t>teóra</a:t>
            </a:r>
            <a:r>
              <a:rPr lang="cs-CZ" altLang="cs-CZ" sz="1400" i="1" dirty="0">
                <a:solidFill>
                  <a:schemeClr val="tx1">
                    <a:lumMod val="85000"/>
                    <a:lumOff val="15000"/>
                  </a:schemeClr>
                </a:solidFill>
              </a:rPr>
              <a:t> a </a:t>
            </a:r>
            <a:r>
              <a:rPr lang="cs-CZ" altLang="cs-CZ" sz="1400" i="1" dirty="0" err="1">
                <a:solidFill>
                  <a:schemeClr val="tx1">
                    <a:lumMod val="85000"/>
                    <a:lumOff val="15000"/>
                  </a:schemeClr>
                </a:solidFill>
              </a:rPr>
              <a:t>vedecký</a:t>
            </a:r>
            <a:r>
              <a:rPr lang="cs-CZ" altLang="cs-CZ" sz="1400" i="1" dirty="0">
                <a:solidFill>
                  <a:schemeClr val="tx1">
                    <a:lumMod val="85000"/>
                    <a:lumOff val="15000"/>
                  </a:schemeClr>
                </a:solidFill>
              </a:rPr>
              <a:t> výzkum</a:t>
            </a:r>
            <a:r>
              <a:rPr lang="cs-CZ" altLang="cs-CZ" sz="1400" dirty="0">
                <a:solidFill>
                  <a:schemeClr val="tx1">
                    <a:lumMod val="85000"/>
                    <a:lumOff val="15000"/>
                  </a:schemeClr>
                </a:solidFill>
              </a:rPr>
              <a:t>, Martin: </a:t>
            </a:r>
            <a:r>
              <a:rPr lang="cs-CZ" altLang="cs-CZ" sz="1400" dirty="0" err="1">
                <a:solidFill>
                  <a:schemeClr val="tx1">
                    <a:lumMod val="85000"/>
                    <a:lumOff val="15000"/>
                  </a:schemeClr>
                </a:solidFill>
              </a:rPr>
              <a:t>Osveta</a:t>
            </a:r>
            <a:r>
              <a:rPr lang="cs-CZ" altLang="cs-CZ" sz="1400" dirty="0">
                <a:solidFill>
                  <a:schemeClr val="tx1">
                    <a:lumMod val="85000"/>
                    <a:lumOff val="15000"/>
                  </a:schemeClr>
                </a:solidFill>
              </a:rPr>
              <a:t> 2003, ISBN 80-8063-131-X</a:t>
            </a:r>
          </a:p>
          <a:p>
            <a:r>
              <a:rPr lang="cs-CZ" sz="1400" dirty="0">
                <a:solidFill>
                  <a:schemeClr val="tx1">
                    <a:lumMod val="85000"/>
                    <a:lumOff val="15000"/>
                  </a:schemeClr>
                </a:solidFill>
                <a:hlinkClick r:id="rId4"/>
              </a:rPr>
              <a:t>http://www.e-metodologia.fedu.uniba.sk/index.php/o-ucebnici/ako-citovat.php</a:t>
            </a:r>
            <a:endParaRPr lang="cs-CZ" sz="1400" dirty="0">
              <a:solidFill>
                <a:schemeClr val="tx1">
                  <a:lumMod val="85000"/>
                  <a:lumOff val="15000"/>
                </a:schemeClr>
              </a:solidFill>
            </a:endParaRPr>
          </a:p>
          <a:p>
            <a:r>
              <a:rPr lang="cs-CZ" sz="1400" dirty="0">
                <a:solidFill>
                  <a:schemeClr val="tx1">
                    <a:lumMod val="85000"/>
                    <a:lumOff val="15000"/>
                  </a:schemeClr>
                </a:solidFill>
                <a:hlinkClick r:id="rId5"/>
              </a:rPr>
              <a:t>https://www.google.cz/search?q=Testov%C3%A9+krit%C3%A9rium&amp;ie=utf-8&amp;oe=utf-8&amp;client=firefox-b-ab&amp;gfe_rd=cr&amp;dcr=0&amp;ei=GEe6WeTHCKGE8QfBkYXoCQ</a:t>
            </a:r>
            <a:endParaRPr lang="cs-CZ" sz="1400" dirty="0">
              <a:solidFill>
                <a:schemeClr val="tx1">
                  <a:lumMod val="85000"/>
                  <a:lumOff val="15000"/>
                </a:schemeClr>
              </a:solidFill>
            </a:endParaRPr>
          </a:p>
          <a:p>
            <a:r>
              <a:rPr lang="cs-CZ" sz="1400" dirty="0">
                <a:solidFill>
                  <a:schemeClr val="tx1">
                    <a:lumMod val="85000"/>
                    <a:lumOff val="15000"/>
                  </a:schemeClr>
                </a:solidFill>
              </a:rPr>
              <a:t>http://home.ef.jcu.cz/~birom/stat/cviceni/09/p_value.pdf</a:t>
            </a:r>
          </a:p>
        </p:txBody>
      </p:sp>
    </p:spTree>
    <p:extLst>
      <p:ext uri="{BB962C8B-B14F-4D97-AF65-F5344CB8AC3E}">
        <p14:creationId xmlns:p14="http://schemas.microsoft.com/office/powerpoint/2010/main" val="3970793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619303" y="2708476"/>
            <a:ext cx="3553097" cy="1702160"/>
          </a:xfrm>
        </p:spPr>
        <p:txBody>
          <a:bodyPr/>
          <a:lstStyle/>
          <a:p>
            <a:r>
              <a:rPr lang="cs-CZ" dirty="0"/>
              <a:t>Hodně zdaru </a:t>
            </a:r>
            <a:r>
              <a:rPr lang="cs-CZ"/>
              <a:t>při výzkumu</a:t>
            </a:r>
            <a:endParaRPr lang="cs-CZ" dirty="0"/>
          </a:p>
        </p:txBody>
      </p:sp>
      <p:sp>
        <p:nvSpPr>
          <p:cNvPr id="3" name="Podnadpis 2"/>
          <p:cNvSpPr>
            <a:spLocks noGrp="1"/>
          </p:cNvSpPr>
          <p:nvPr>
            <p:ph type="subTitle" idx="1"/>
          </p:nvPr>
        </p:nvSpPr>
        <p:spPr/>
        <p:txBody>
          <a:bodyPr/>
          <a:lstStyle/>
          <a:p>
            <a:endParaRPr lang="cs-CZ"/>
          </a:p>
        </p:txBody>
      </p:sp>
      <p:pic>
        <p:nvPicPr>
          <p:cNvPr id="6146" name="Picture 2" descr="Výsledek obrázku pro obrázek kone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655763"/>
            <a:ext cx="4295775" cy="3171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2555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692696"/>
            <a:ext cx="8208912" cy="576064"/>
          </a:xfrm>
        </p:spPr>
        <p:txBody>
          <a:bodyPr>
            <a:normAutofit fontScale="90000"/>
          </a:bodyPr>
          <a:lstStyle/>
          <a:p>
            <a:r>
              <a:rPr lang="cs-CZ" dirty="0"/>
              <a:t>Interpretace dat – kvalitativní</a:t>
            </a:r>
          </a:p>
        </p:txBody>
      </p:sp>
      <p:sp>
        <p:nvSpPr>
          <p:cNvPr id="3" name="Zástupný symbol pro obsah 2"/>
          <p:cNvSpPr>
            <a:spLocks noGrp="1"/>
          </p:cNvSpPr>
          <p:nvPr>
            <p:ph idx="1"/>
          </p:nvPr>
        </p:nvSpPr>
        <p:spPr>
          <a:xfrm>
            <a:off x="467544" y="2060848"/>
            <a:ext cx="8208912" cy="2664296"/>
          </a:xfrm>
        </p:spPr>
        <p:txBody>
          <a:bodyPr>
            <a:normAutofit/>
          </a:bodyPr>
          <a:lstStyle/>
          <a:p>
            <a:pPr marL="525780" indent="-457200">
              <a:buFont typeface="+mj-lt"/>
              <a:buAutoNum type="arabicPeriod"/>
            </a:pPr>
            <a:r>
              <a:rPr lang="cs-CZ" dirty="0"/>
              <a:t>Kategorizování dat</a:t>
            </a:r>
          </a:p>
          <a:p>
            <a:pPr marL="525780" indent="-457200">
              <a:buFont typeface="+mj-lt"/>
              <a:buAutoNum type="arabicPeriod"/>
            </a:pPr>
            <a:r>
              <a:rPr lang="cs-CZ" dirty="0"/>
              <a:t>Třízení dat do kategorizačního systému</a:t>
            </a:r>
          </a:p>
          <a:p>
            <a:pPr marL="525780" indent="-457200">
              <a:buFont typeface="+mj-lt"/>
              <a:buAutoNum type="arabicPeriod"/>
            </a:pPr>
            <a:r>
              <a:rPr lang="cs-CZ" dirty="0"/>
              <a:t>Úpravy kategorizačního sytému</a:t>
            </a:r>
          </a:p>
          <a:p>
            <a:pPr marL="525780" indent="-457200">
              <a:buFont typeface="+mj-lt"/>
              <a:buAutoNum type="arabicPeriod"/>
            </a:pPr>
            <a:r>
              <a:rPr lang="cs-CZ" dirty="0"/>
              <a:t>Doplňování informací od informátorů dle nových zjištění</a:t>
            </a:r>
          </a:p>
          <a:p>
            <a:pPr marL="525780" indent="-457200">
              <a:buFont typeface="+mj-lt"/>
              <a:buAutoNum type="arabicPeriod"/>
            </a:pPr>
            <a:r>
              <a:rPr lang="cs-CZ" dirty="0"/>
              <a:t>Sumarizace zjištění, tvorba závěrů - teorie</a:t>
            </a:r>
          </a:p>
          <a:p>
            <a:pPr marL="525780" indent="-457200">
              <a:buAutoNum type="arabicPeriod"/>
            </a:pPr>
            <a:endParaRPr lang="cs-CZ" dirty="0"/>
          </a:p>
          <a:p>
            <a:pPr marL="525780" indent="-457200">
              <a:buFont typeface="+mj-lt"/>
              <a:buAutoNum type="arabicPeriod"/>
            </a:pPr>
            <a:endParaRPr lang="cs-CZ" dirty="0"/>
          </a:p>
          <a:p>
            <a:pPr marL="525780" indent="-457200">
              <a:buFont typeface="+mj-lt"/>
              <a:buAutoNum type="arabicPeriod"/>
            </a:pPr>
            <a:endParaRPr lang="cs-CZ" dirty="0"/>
          </a:p>
        </p:txBody>
      </p:sp>
      <p:sp>
        <p:nvSpPr>
          <p:cNvPr id="4" name="Obdélník 3"/>
          <p:cNvSpPr/>
          <p:nvPr/>
        </p:nvSpPr>
        <p:spPr>
          <a:xfrm>
            <a:off x="1187624" y="1285928"/>
            <a:ext cx="6768752" cy="461665"/>
          </a:xfrm>
          <a:prstGeom prst="rect">
            <a:avLst/>
          </a:prstGeom>
        </p:spPr>
        <p:txBody>
          <a:bodyPr wrap="square">
            <a:spAutoFit/>
          </a:bodyPr>
          <a:lstStyle/>
          <a:p>
            <a:pPr marL="68580" indent="0">
              <a:buNone/>
            </a:pPr>
            <a:r>
              <a:rPr lang="cs-CZ" sz="2400" dirty="0">
                <a:solidFill>
                  <a:schemeClr val="tx2"/>
                </a:solidFill>
              </a:rPr>
              <a:t>Interpretace a sběr dat probíhá paralelně.  </a:t>
            </a:r>
          </a:p>
        </p:txBody>
      </p:sp>
      <p:sp>
        <p:nvSpPr>
          <p:cNvPr id="5" name="Rámeček 4"/>
          <p:cNvSpPr/>
          <p:nvPr/>
        </p:nvSpPr>
        <p:spPr>
          <a:xfrm>
            <a:off x="467544" y="1196752"/>
            <a:ext cx="8208912" cy="648072"/>
          </a:xfrm>
          <a:prstGeom prst="frame">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1843329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ext uri="{D42A27DB-BD31-4B8C-83A1-F6EECF244321}">
                <p14:modId xmlns:p14="http://schemas.microsoft.com/office/powerpoint/2010/main" val="3627810727"/>
              </p:ext>
            </p:extLst>
          </p:nvPr>
        </p:nvGraphicFramePr>
        <p:xfrm>
          <a:off x="4923" y="22926"/>
          <a:ext cx="9074965" cy="6835074"/>
        </p:xfrm>
        <a:graphic>
          <a:graphicData uri="http://schemas.openxmlformats.org/drawingml/2006/table">
            <a:tbl>
              <a:tblPr firstRow="1" firstCol="1" bandRow="1">
                <a:tableStyleId>{5C22544A-7EE6-4342-B048-85BDC9FD1C3A}</a:tableStyleId>
              </a:tblPr>
              <a:tblGrid>
                <a:gridCol w="1979712">
                  <a:extLst>
                    <a:ext uri="{9D8B030D-6E8A-4147-A177-3AD203B41FA5}">
                      <a16:colId xmlns:a16="http://schemas.microsoft.com/office/drawing/2014/main" val="20000"/>
                    </a:ext>
                  </a:extLst>
                </a:gridCol>
                <a:gridCol w="3373053">
                  <a:extLst>
                    <a:ext uri="{9D8B030D-6E8A-4147-A177-3AD203B41FA5}">
                      <a16:colId xmlns:a16="http://schemas.microsoft.com/office/drawing/2014/main" val="20001"/>
                    </a:ext>
                  </a:extLst>
                </a:gridCol>
                <a:gridCol w="3722200">
                  <a:extLst>
                    <a:ext uri="{9D8B030D-6E8A-4147-A177-3AD203B41FA5}">
                      <a16:colId xmlns:a16="http://schemas.microsoft.com/office/drawing/2014/main" val="20002"/>
                    </a:ext>
                  </a:extLst>
                </a:gridCol>
              </a:tblGrid>
              <a:tr h="608124">
                <a:tc>
                  <a:txBody>
                    <a:bodyPr/>
                    <a:lstStyle/>
                    <a:p>
                      <a:pPr indent="450215" algn="l">
                        <a:lnSpc>
                          <a:spcPct val="150000"/>
                        </a:lnSpc>
                        <a:spcAft>
                          <a:spcPts val="0"/>
                        </a:spcAft>
                      </a:pPr>
                      <a:r>
                        <a:rPr lang="cs-CZ" sz="1000" dirty="0">
                          <a:effectLst/>
                        </a:rPr>
                        <a:t>NÁZEV HLAVNÍ KATEGORIE</a:t>
                      </a:r>
                      <a:endParaRPr lang="cs-CZ" sz="1000" dirty="0">
                        <a:effectLst/>
                        <a:latin typeface="Times New Roman"/>
                        <a:ea typeface="Calibri"/>
                        <a:cs typeface="Times New Roman"/>
                      </a:endParaRPr>
                    </a:p>
                  </a:txBody>
                  <a:tcPr marL="20272" marR="20272" marT="0" marB="0"/>
                </a:tc>
                <a:tc gridSpan="2">
                  <a:txBody>
                    <a:bodyPr/>
                    <a:lstStyle/>
                    <a:p>
                      <a:pPr indent="450215" algn="just">
                        <a:lnSpc>
                          <a:spcPct val="150000"/>
                        </a:lnSpc>
                        <a:spcAft>
                          <a:spcPts val="0"/>
                        </a:spcAft>
                      </a:pPr>
                      <a:r>
                        <a:rPr lang="cs-CZ" sz="1000" dirty="0">
                          <a:effectLst/>
                        </a:rPr>
                        <a:t>NÁZEV PODKATEGORIE</a:t>
                      </a:r>
                      <a:endParaRPr lang="cs-CZ" sz="1000" dirty="0">
                        <a:effectLst/>
                        <a:latin typeface="Times New Roman"/>
                        <a:ea typeface="Calibri"/>
                        <a:cs typeface="Times New Roman"/>
                      </a:endParaRPr>
                    </a:p>
                  </a:txBody>
                  <a:tcPr marL="20272" marR="20272" marT="0" marB="0"/>
                </a:tc>
                <a:tc hMerge="1">
                  <a:txBody>
                    <a:bodyPr/>
                    <a:lstStyle/>
                    <a:p>
                      <a:endParaRPr lang="cs-CZ"/>
                    </a:p>
                  </a:txBody>
                  <a:tcPr/>
                </a:tc>
                <a:extLst>
                  <a:ext uri="{0D108BD9-81ED-4DB2-BD59-A6C34878D82A}">
                    <a16:rowId xmlns:a16="http://schemas.microsoft.com/office/drawing/2014/main" val="10000"/>
                  </a:ext>
                </a:extLst>
              </a:tr>
              <a:tr h="656383">
                <a:tc>
                  <a:txBody>
                    <a:bodyPr/>
                    <a:lstStyle/>
                    <a:p>
                      <a:pPr indent="450215" algn="l">
                        <a:lnSpc>
                          <a:spcPct val="150000"/>
                        </a:lnSpc>
                        <a:spcAft>
                          <a:spcPts val="0"/>
                        </a:spcAft>
                      </a:pPr>
                      <a:r>
                        <a:rPr lang="cs-CZ" sz="1000" dirty="0">
                          <a:effectLst/>
                        </a:rPr>
                        <a:t> </a:t>
                      </a:r>
                    </a:p>
                    <a:p>
                      <a:pPr indent="450215" algn="l">
                        <a:lnSpc>
                          <a:spcPct val="150000"/>
                        </a:lnSpc>
                        <a:spcAft>
                          <a:spcPts val="0"/>
                        </a:spcAft>
                      </a:pPr>
                      <a:r>
                        <a:rPr lang="cs-CZ" sz="1000" dirty="0">
                          <a:effectLst/>
                        </a:rPr>
                        <a:t>1. Kvalita spánku</a:t>
                      </a:r>
                      <a:endParaRPr lang="cs-CZ" sz="1000" dirty="0">
                        <a:effectLst/>
                        <a:latin typeface="Times New Roman"/>
                        <a:ea typeface="Calibri"/>
                        <a:cs typeface="Times New Roman"/>
                      </a:endParaRPr>
                    </a:p>
                  </a:txBody>
                  <a:tcPr marL="20272" marR="20272" marT="0" marB="0"/>
                </a:tc>
                <a:tc gridSpan="2">
                  <a:txBody>
                    <a:bodyPr/>
                    <a:lstStyle/>
                    <a:p>
                      <a:pPr indent="450215" algn="just">
                        <a:lnSpc>
                          <a:spcPct val="150000"/>
                        </a:lnSpc>
                        <a:spcAft>
                          <a:spcPts val="0"/>
                        </a:spcAft>
                      </a:pPr>
                      <a:r>
                        <a:rPr lang="cs-CZ" sz="900" dirty="0">
                          <a:effectLst/>
                        </a:rPr>
                        <a:t>1a) kvalita spánku před léčbou </a:t>
                      </a:r>
                    </a:p>
                    <a:p>
                      <a:pPr indent="450215" algn="just">
                        <a:lnSpc>
                          <a:spcPct val="150000"/>
                        </a:lnSpc>
                        <a:spcAft>
                          <a:spcPts val="0"/>
                        </a:spcAft>
                      </a:pPr>
                      <a:r>
                        <a:rPr lang="cs-CZ" sz="900" dirty="0">
                          <a:effectLst/>
                        </a:rPr>
                        <a:t>1b) kvalita spánku po půl roce užívání přístroje CPAP</a:t>
                      </a:r>
                    </a:p>
                    <a:p>
                      <a:pPr indent="450215" algn="just">
                        <a:lnSpc>
                          <a:spcPct val="150000"/>
                        </a:lnSpc>
                        <a:spcAft>
                          <a:spcPts val="0"/>
                        </a:spcAft>
                      </a:pPr>
                      <a:r>
                        <a:rPr lang="cs-CZ" sz="900" dirty="0">
                          <a:effectLst/>
                        </a:rPr>
                        <a:t>1c) změna v kvalitě spánku po léčbě za využití  CPAP</a:t>
                      </a:r>
                      <a:endParaRPr lang="cs-CZ" sz="900" dirty="0">
                        <a:effectLst/>
                        <a:latin typeface="Times New Roman"/>
                        <a:ea typeface="Calibri"/>
                        <a:cs typeface="Times New Roman"/>
                      </a:endParaRPr>
                    </a:p>
                  </a:txBody>
                  <a:tcPr marL="20272" marR="20272" marT="0" marB="0"/>
                </a:tc>
                <a:tc hMerge="1">
                  <a:txBody>
                    <a:bodyPr/>
                    <a:lstStyle/>
                    <a:p>
                      <a:endParaRPr lang="cs-CZ"/>
                    </a:p>
                  </a:txBody>
                  <a:tcPr/>
                </a:tc>
                <a:extLst>
                  <a:ext uri="{0D108BD9-81ED-4DB2-BD59-A6C34878D82A}">
                    <a16:rowId xmlns:a16="http://schemas.microsoft.com/office/drawing/2014/main" val="10001"/>
                  </a:ext>
                </a:extLst>
              </a:tr>
              <a:tr h="656383">
                <a:tc>
                  <a:txBody>
                    <a:bodyPr/>
                    <a:lstStyle/>
                    <a:p>
                      <a:pPr indent="450215" algn="l">
                        <a:lnSpc>
                          <a:spcPct val="150000"/>
                        </a:lnSpc>
                        <a:spcAft>
                          <a:spcPts val="0"/>
                        </a:spcAft>
                      </a:pPr>
                      <a:r>
                        <a:rPr lang="cs-CZ" sz="1000" dirty="0">
                          <a:effectLst/>
                        </a:rPr>
                        <a:t> </a:t>
                      </a:r>
                    </a:p>
                    <a:p>
                      <a:pPr indent="450215" algn="l">
                        <a:lnSpc>
                          <a:spcPct val="150000"/>
                        </a:lnSpc>
                        <a:spcAft>
                          <a:spcPts val="0"/>
                        </a:spcAft>
                      </a:pPr>
                      <a:r>
                        <a:rPr lang="cs-CZ" sz="1000" dirty="0">
                          <a:effectLst/>
                        </a:rPr>
                        <a:t>2. Fyzické zdraví</a:t>
                      </a:r>
                      <a:endParaRPr lang="cs-CZ" sz="1000" dirty="0">
                        <a:effectLst/>
                        <a:latin typeface="Times New Roman"/>
                        <a:ea typeface="Calibri"/>
                        <a:cs typeface="Times New Roman"/>
                      </a:endParaRPr>
                    </a:p>
                  </a:txBody>
                  <a:tcPr marL="20272" marR="20272" marT="0" marB="0"/>
                </a:tc>
                <a:tc gridSpan="2">
                  <a:txBody>
                    <a:bodyPr/>
                    <a:lstStyle/>
                    <a:p>
                      <a:pPr indent="450215" algn="just">
                        <a:lnSpc>
                          <a:spcPct val="150000"/>
                        </a:lnSpc>
                        <a:spcAft>
                          <a:spcPts val="0"/>
                        </a:spcAft>
                      </a:pPr>
                      <a:r>
                        <a:rPr lang="cs-CZ" sz="900" dirty="0">
                          <a:effectLst/>
                        </a:rPr>
                        <a:t>2a) fyzické zdraví před léčbou </a:t>
                      </a:r>
                    </a:p>
                    <a:p>
                      <a:pPr indent="450215" algn="just">
                        <a:lnSpc>
                          <a:spcPct val="150000"/>
                        </a:lnSpc>
                        <a:spcAft>
                          <a:spcPts val="0"/>
                        </a:spcAft>
                      </a:pPr>
                      <a:r>
                        <a:rPr lang="cs-CZ" sz="900" dirty="0">
                          <a:effectLst/>
                        </a:rPr>
                        <a:t>2b) fyzické zdraví po půl roce užívání přístroje CPAP </a:t>
                      </a:r>
                    </a:p>
                    <a:p>
                      <a:pPr indent="450215" algn="just">
                        <a:lnSpc>
                          <a:spcPct val="150000"/>
                        </a:lnSpc>
                        <a:spcAft>
                          <a:spcPts val="0"/>
                        </a:spcAft>
                      </a:pPr>
                      <a:r>
                        <a:rPr lang="cs-CZ" sz="900" dirty="0">
                          <a:effectLst/>
                        </a:rPr>
                        <a:t>2c) změna ve fyzickém zdraví po léčbě za využití CPAP </a:t>
                      </a:r>
                      <a:endParaRPr lang="cs-CZ" sz="900" dirty="0">
                        <a:effectLst/>
                        <a:latin typeface="Times New Roman"/>
                        <a:ea typeface="Calibri"/>
                        <a:cs typeface="Times New Roman"/>
                      </a:endParaRPr>
                    </a:p>
                  </a:txBody>
                  <a:tcPr marL="20272" marR="20272" marT="0" marB="0"/>
                </a:tc>
                <a:tc hMerge="1">
                  <a:txBody>
                    <a:bodyPr/>
                    <a:lstStyle/>
                    <a:p>
                      <a:endParaRPr lang="cs-CZ"/>
                    </a:p>
                  </a:txBody>
                  <a:tcPr/>
                </a:tc>
                <a:extLst>
                  <a:ext uri="{0D108BD9-81ED-4DB2-BD59-A6C34878D82A}">
                    <a16:rowId xmlns:a16="http://schemas.microsoft.com/office/drawing/2014/main" val="10002"/>
                  </a:ext>
                </a:extLst>
              </a:tr>
              <a:tr h="2212256">
                <a:tc>
                  <a:txBody>
                    <a:bodyPr/>
                    <a:lstStyle/>
                    <a:p>
                      <a:pPr indent="450215" algn="l">
                        <a:lnSpc>
                          <a:spcPct val="150000"/>
                        </a:lnSpc>
                        <a:spcAft>
                          <a:spcPts val="0"/>
                        </a:spcAft>
                      </a:pPr>
                      <a:r>
                        <a:rPr lang="cs-CZ" sz="1000" dirty="0">
                          <a:effectLst/>
                        </a:rPr>
                        <a:t> </a:t>
                      </a:r>
                    </a:p>
                    <a:p>
                      <a:pPr indent="450215" algn="l">
                        <a:lnSpc>
                          <a:spcPct val="150000"/>
                        </a:lnSpc>
                        <a:spcAft>
                          <a:spcPts val="0"/>
                        </a:spcAft>
                      </a:pPr>
                      <a:r>
                        <a:rPr lang="cs-CZ" sz="1000" dirty="0">
                          <a:effectLst/>
                        </a:rPr>
                        <a:t>3. Aktivity</a:t>
                      </a:r>
                    </a:p>
                    <a:p>
                      <a:pPr indent="450215" algn="l">
                        <a:lnSpc>
                          <a:spcPct val="150000"/>
                        </a:lnSpc>
                        <a:spcAft>
                          <a:spcPts val="0"/>
                        </a:spcAft>
                      </a:pPr>
                      <a:r>
                        <a:rPr lang="cs-CZ" sz="1000" dirty="0">
                          <a:effectLst/>
                        </a:rPr>
                        <a:t> </a:t>
                      </a:r>
                      <a:endParaRPr lang="cs-CZ" sz="1000" dirty="0">
                        <a:effectLst/>
                        <a:latin typeface="Times New Roman"/>
                        <a:ea typeface="Calibri"/>
                        <a:cs typeface="Times New Roman"/>
                      </a:endParaRPr>
                    </a:p>
                  </a:txBody>
                  <a:tcPr marL="20272" marR="20272" marT="0" marB="0"/>
                </a:tc>
                <a:tc>
                  <a:txBody>
                    <a:bodyPr/>
                    <a:lstStyle/>
                    <a:p>
                      <a:pPr indent="450215" algn="just">
                        <a:lnSpc>
                          <a:spcPct val="150000"/>
                        </a:lnSpc>
                        <a:spcAft>
                          <a:spcPts val="0"/>
                        </a:spcAft>
                      </a:pPr>
                      <a:r>
                        <a:rPr lang="cs-CZ" sz="900" dirty="0">
                          <a:effectLst/>
                        </a:rPr>
                        <a:t>3a) omezení denních aktivitách před léčbou</a:t>
                      </a:r>
                    </a:p>
                    <a:p>
                      <a:pPr indent="450215" algn="just">
                        <a:lnSpc>
                          <a:spcPct val="150000"/>
                        </a:lnSpc>
                        <a:spcAft>
                          <a:spcPts val="0"/>
                        </a:spcAft>
                      </a:pPr>
                      <a:r>
                        <a:rPr lang="cs-CZ" sz="800" dirty="0">
                          <a:effectLst/>
                        </a:rPr>
                        <a:t>3aa) běžné denní aktivity</a:t>
                      </a:r>
                      <a:endParaRPr lang="cs-CZ" sz="900" dirty="0">
                        <a:effectLst/>
                      </a:endParaRPr>
                    </a:p>
                    <a:p>
                      <a:pPr indent="450215" algn="just">
                        <a:lnSpc>
                          <a:spcPct val="150000"/>
                        </a:lnSpc>
                        <a:spcAft>
                          <a:spcPts val="0"/>
                        </a:spcAft>
                      </a:pPr>
                      <a:r>
                        <a:rPr lang="cs-CZ" sz="800" dirty="0">
                          <a:effectLst/>
                        </a:rPr>
                        <a:t>3ab) společenské</a:t>
                      </a:r>
                      <a:endParaRPr lang="cs-CZ" sz="900" dirty="0">
                        <a:effectLst/>
                      </a:endParaRPr>
                    </a:p>
                    <a:p>
                      <a:pPr indent="450215" algn="just">
                        <a:lnSpc>
                          <a:spcPct val="150000"/>
                        </a:lnSpc>
                        <a:spcAft>
                          <a:spcPts val="0"/>
                        </a:spcAft>
                      </a:pPr>
                      <a:r>
                        <a:rPr lang="cs-CZ" sz="800" dirty="0">
                          <a:effectLst/>
                        </a:rPr>
                        <a:t>3ac) zaměstnání</a:t>
                      </a:r>
                      <a:endParaRPr lang="cs-CZ" sz="900" dirty="0">
                        <a:effectLst/>
                      </a:endParaRPr>
                    </a:p>
                    <a:p>
                      <a:pPr indent="450215" algn="just">
                        <a:lnSpc>
                          <a:spcPct val="150000"/>
                        </a:lnSpc>
                        <a:spcAft>
                          <a:spcPts val="0"/>
                        </a:spcAft>
                      </a:pPr>
                      <a:r>
                        <a:rPr lang="cs-CZ" sz="800" dirty="0">
                          <a:effectLst/>
                        </a:rPr>
                        <a:t>3ad) volnočasové aktivity</a:t>
                      </a:r>
                      <a:endParaRPr lang="cs-CZ" sz="900" dirty="0">
                        <a:effectLst/>
                      </a:endParaRPr>
                    </a:p>
                    <a:p>
                      <a:pPr indent="450215" algn="just">
                        <a:lnSpc>
                          <a:spcPct val="150000"/>
                        </a:lnSpc>
                        <a:spcAft>
                          <a:spcPts val="0"/>
                        </a:spcAft>
                      </a:pPr>
                      <a:r>
                        <a:rPr lang="cs-CZ" sz="900" dirty="0">
                          <a:effectLst/>
                        </a:rPr>
                        <a:t>3b) omezení v běžných denních aktivitách po půl roce užívání přístroje CPAP</a:t>
                      </a:r>
                    </a:p>
                    <a:p>
                      <a:pPr indent="450215" algn="just">
                        <a:lnSpc>
                          <a:spcPct val="150000"/>
                        </a:lnSpc>
                        <a:spcAft>
                          <a:spcPts val="0"/>
                        </a:spcAft>
                      </a:pPr>
                      <a:r>
                        <a:rPr lang="cs-CZ" sz="800" dirty="0">
                          <a:effectLst/>
                        </a:rPr>
                        <a:t>3ba) běžné denní aktivity</a:t>
                      </a:r>
                      <a:endParaRPr lang="cs-CZ" sz="900" dirty="0">
                        <a:effectLst/>
                      </a:endParaRPr>
                    </a:p>
                    <a:p>
                      <a:pPr indent="450215" algn="just">
                        <a:lnSpc>
                          <a:spcPct val="150000"/>
                        </a:lnSpc>
                        <a:spcAft>
                          <a:spcPts val="0"/>
                        </a:spcAft>
                      </a:pPr>
                      <a:r>
                        <a:rPr lang="cs-CZ" sz="800" dirty="0">
                          <a:effectLst/>
                        </a:rPr>
                        <a:t>3bb) společenské</a:t>
                      </a:r>
                      <a:endParaRPr lang="cs-CZ" sz="900" dirty="0">
                        <a:effectLst/>
                      </a:endParaRPr>
                    </a:p>
                    <a:p>
                      <a:pPr indent="450215" algn="just">
                        <a:lnSpc>
                          <a:spcPct val="150000"/>
                        </a:lnSpc>
                        <a:spcAft>
                          <a:spcPts val="0"/>
                        </a:spcAft>
                      </a:pPr>
                      <a:r>
                        <a:rPr lang="cs-CZ" sz="800" dirty="0">
                          <a:effectLst/>
                        </a:rPr>
                        <a:t>3bc) zaměstnání</a:t>
                      </a:r>
                      <a:endParaRPr lang="cs-CZ" sz="900" dirty="0">
                        <a:effectLst/>
                      </a:endParaRPr>
                    </a:p>
                    <a:p>
                      <a:pPr indent="450215" algn="just">
                        <a:lnSpc>
                          <a:spcPct val="150000"/>
                        </a:lnSpc>
                        <a:spcAft>
                          <a:spcPts val="0"/>
                        </a:spcAft>
                      </a:pPr>
                      <a:r>
                        <a:rPr lang="cs-CZ" sz="800" dirty="0">
                          <a:effectLst/>
                        </a:rPr>
                        <a:t>3bd) volnočasové aktivity</a:t>
                      </a:r>
                      <a:endParaRPr lang="cs-CZ" sz="900" dirty="0">
                        <a:effectLst/>
                      </a:endParaRPr>
                    </a:p>
                  </a:txBody>
                  <a:tcPr marL="20272" marR="20272" marT="0" marB="0"/>
                </a:tc>
                <a:tc>
                  <a:txBody>
                    <a:bodyPr/>
                    <a:lstStyle/>
                    <a:p>
                      <a:pPr indent="450215" algn="just">
                        <a:lnSpc>
                          <a:spcPct val="150000"/>
                        </a:lnSpc>
                        <a:spcAft>
                          <a:spcPts val="0"/>
                        </a:spcAft>
                      </a:pPr>
                      <a:r>
                        <a:rPr lang="cs-CZ" sz="1000" dirty="0">
                          <a:effectLst/>
                        </a:rPr>
                        <a:t>3c) změna ve schopnosti vykonávat denní aktivity po léčbě za využití CPAP</a:t>
                      </a:r>
                    </a:p>
                    <a:p>
                      <a:pPr indent="450215" algn="just">
                        <a:lnSpc>
                          <a:spcPct val="150000"/>
                        </a:lnSpc>
                        <a:spcAft>
                          <a:spcPts val="0"/>
                        </a:spcAft>
                      </a:pPr>
                      <a:r>
                        <a:rPr lang="cs-CZ" sz="900" dirty="0">
                          <a:effectLst/>
                        </a:rPr>
                        <a:t>3ca) běžné denní aktivity</a:t>
                      </a:r>
                      <a:endParaRPr lang="cs-CZ" sz="1000" dirty="0">
                        <a:effectLst/>
                      </a:endParaRPr>
                    </a:p>
                    <a:p>
                      <a:pPr indent="450215" algn="just">
                        <a:lnSpc>
                          <a:spcPct val="150000"/>
                        </a:lnSpc>
                        <a:spcAft>
                          <a:spcPts val="0"/>
                        </a:spcAft>
                      </a:pPr>
                      <a:r>
                        <a:rPr lang="cs-CZ" sz="900" dirty="0">
                          <a:effectLst/>
                        </a:rPr>
                        <a:t>3cb) společenské</a:t>
                      </a:r>
                      <a:endParaRPr lang="cs-CZ" sz="1000" dirty="0">
                        <a:effectLst/>
                      </a:endParaRPr>
                    </a:p>
                    <a:p>
                      <a:pPr indent="450215" algn="just">
                        <a:lnSpc>
                          <a:spcPct val="150000"/>
                        </a:lnSpc>
                        <a:spcAft>
                          <a:spcPts val="0"/>
                        </a:spcAft>
                      </a:pPr>
                      <a:r>
                        <a:rPr lang="cs-CZ" sz="900" dirty="0">
                          <a:effectLst/>
                        </a:rPr>
                        <a:t>3cc) zaměstnání</a:t>
                      </a:r>
                      <a:endParaRPr lang="cs-CZ" sz="1000" dirty="0">
                        <a:effectLst/>
                      </a:endParaRPr>
                    </a:p>
                    <a:p>
                      <a:pPr indent="450215" algn="just">
                        <a:lnSpc>
                          <a:spcPct val="150000"/>
                        </a:lnSpc>
                        <a:spcAft>
                          <a:spcPts val="0"/>
                        </a:spcAft>
                      </a:pPr>
                      <a:r>
                        <a:rPr lang="cs-CZ" sz="900" dirty="0">
                          <a:effectLst/>
                        </a:rPr>
                        <a:t>3cd) volnočasové aktivity</a:t>
                      </a:r>
                      <a:endParaRPr lang="cs-CZ" sz="1000" dirty="0">
                        <a:effectLst/>
                        <a:latin typeface="Times New Roman"/>
                        <a:ea typeface="Calibri"/>
                        <a:cs typeface="Times New Roman"/>
                      </a:endParaRPr>
                    </a:p>
                    <a:p>
                      <a:pPr indent="450215" algn="just">
                        <a:lnSpc>
                          <a:spcPct val="150000"/>
                        </a:lnSpc>
                        <a:spcAft>
                          <a:spcPts val="0"/>
                        </a:spcAft>
                      </a:pPr>
                      <a:endParaRPr lang="cs-CZ" sz="900" dirty="0">
                        <a:effectLst/>
                      </a:endParaRPr>
                    </a:p>
                  </a:txBody>
                  <a:tcPr marL="20272" marR="20272" marT="0" marB="0"/>
                </a:tc>
                <a:extLst>
                  <a:ext uri="{0D108BD9-81ED-4DB2-BD59-A6C34878D82A}">
                    <a16:rowId xmlns:a16="http://schemas.microsoft.com/office/drawing/2014/main" val="10003"/>
                  </a:ext>
                </a:extLst>
              </a:tr>
              <a:tr h="656383">
                <a:tc>
                  <a:txBody>
                    <a:bodyPr/>
                    <a:lstStyle/>
                    <a:p>
                      <a:pPr indent="450215" algn="l">
                        <a:lnSpc>
                          <a:spcPct val="150000"/>
                        </a:lnSpc>
                        <a:spcAft>
                          <a:spcPts val="0"/>
                        </a:spcAft>
                      </a:pPr>
                      <a:r>
                        <a:rPr lang="cs-CZ" sz="1000" dirty="0">
                          <a:effectLst/>
                        </a:rPr>
                        <a:t> </a:t>
                      </a:r>
                    </a:p>
                    <a:p>
                      <a:pPr indent="450215" algn="l">
                        <a:lnSpc>
                          <a:spcPct val="150000"/>
                        </a:lnSpc>
                        <a:spcAft>
                          <a:spcPts val="0"/>
                        </a:spcAft>
                      </a:pPr>
                      <a:r>
                        <a:rPr lang="cs-CZ" sz="1000" dirty="0">
                          <a:effectLst/>
                        </a:rPr>
                        <a:t>4. Psychické zdraví</a:t>
                      </a:r>
                      <a:endParaRPr lang="cs-CZ" sz="1000" dirty="0">
                        <a:effectLst/>
                        <a:latin typeface="Times New Roman"/>
                        <a:ea typeface="Calibri"/>
                        <a:cs typeface="Times New Roman"/>
                      </a:endParaRPr>
                    </a:p>
                  </a:txBody>
                  <a:tcPr marL="20272" marR="20272" marT="0" marB="0"/>
                </a:tc>
                <a:tc gridSpan="2">
                  <a:txBody>
                    <a:bodyPr/>
                    <a:lstStyle/>
                    <a:p>
                      <a:pPr indent="450215" algn="just">
                        <a:lnSpc>
                          <a:spcPct val="150000"/>
                        </a:lnSpc>
                        <a:spcAft>
                          <a:spcPts val="0"/>
                        </a:spcAft>
                      </a:pPr>
                      <a:r>
                        <a:rPr lang="cs-CZ" sz="900" dirty="0">
                          <a:effectLst/>
                        </a:rPr>
                        <a:t>4a) psychické zdraví před léčbou</a:t>
                      </a:r>
                    </a:p>
                    <a:p>
                      <a:pPr indent="450215" algn="just">
                        <a:lnSpc>
                          <a:spcPct val="150000"/>
                        </a:lnSpc>
                        <a:spcAft>
                          <a:spcPts val="0"/>
                        </a:spcAft>
                      </a:pPr>
                      <a:r>
                        <a:rPr lang="cs-CZ" sz="900" dirty="0">
                          <a:effectLst/>
                        </a:rPr>
                        <a:t>4b) psychické zdraví po léčbě za využití CPAP</a:t>
                      </a:r>
                    </a:p>
                    <a:p>
                      <a:pPr indent="450215" algn="just">
                        <a:lnSpc>
                          <a:spcPct val="150000"/>
                        </a:lnSpc>
                        <a:spcAft>
                          <a:spcPts val="0"/>
                        </a:spcAft>
                      </a:pPr>
                      <a:r>
                        <a:rPr lang="cs-CZ" sz="900" dirty="0">
                          <a:effectLst/>
                        </a:rPr>
                        <a:t>4c) změna v psychickém zdraví po léčbě za využití CPAP</a:t>
                      </a:r>
                      <a:endParaRPr lang="cs-CZ" sz="900" dirty="0">
                        <a:effectLst/>
                        <a:latin typeface="Times New Roman"/>
                        <a:ea typeface="Calibri"/>
                        <a:cs typeface="Times New Roman"/>
                      </a:endParaRPr>
                    </a:p>
                  </a:txBody>
                  <a:tcPr marL="20272" marR="20272" marT="0" marB="0"/>
                </a:tc>
                <a:tc hMerge="1">
                  <a:txBody>
                    <a:bodyPr/>
                    <a:lstStyle/>
                    <a:p>
                      <a:endParaRPr lang="cs-CZ"/>
                    </a:p>
                  </a:txBody>
                  <a:tcPr/>
                </a:tc>
                <a:extLst>
                  <a:ext uri="{0D108BD9-81ED-4DB2-BD59-A6C34878D82A}">
                    <a16:rowId xmlns:a16="http://schemas.microsoft.com/office/drawing/2014/main" val="10004"/>
                  </a:ext>
                </a:extLst>
              </a:tr>
              <a:tr h="656383">
                <a:tc>
                  <a:txBody>
                    <a:bodyPr/>
                    <a:lstStyle/>
                    <a:p>
                      <a:pPr indent="450215" algn="l">
                        <a:lnSpc>
                          <a:spcPct val="150000"/>
                        </a:lnSpc>
                        <a:spcAft>
                          <a:spcPts val="0"/>
                        </a:spcAft>
                      </a:pPr>
                      <a:r>
                        <a:rPr lang="cs-CZ" sz="1000" dirty="0">
                          <a:effectLst/>
                        </a:rPr>
                        <a:t>5. Sociální vztahy</a:t>
                      </a:r>
                      <a:endParaRPr lang="cs-CZ" sz="1000" dirty="0">
                        <a:effectLst/>
                        <a:latin typeface="Times New Roman"/>
                        <a:ea typeface="Calibri"/>
                        <a:cs typeface="Times New Roman"/>
                      </a:endParaRPr>
                    </a:p>
                  </a:txBody>
                  <a:tcPr marL="20272" marR="20272" marT="0" marB="0"/>
                </a:tc>
                <a:tc gridSpan="2">
                  <a:txBody>
                    <a:bodyPr/>
                    <a:lstStyle/>
                    <a:p>
                      <a:pPr indent="450215" algn="just">
                        <a:lnSpc>
                          <a:spcPct val="150000"/>
                        </a:lnSpc>
                        <a:spcAft>
                          <a:spcPts val="0"/>
                        </a:spcAft>
                      </a:pPr>
                      <a:r>
                        <a:rPr lang="cs-CZ" sz="900" dirty="0">
                          <a:effectLst/>
                        </a:rPr>
                        <a:t>5a) sociální vztahy před léčbou</a:t>
                      </a:r>
                    </a:p>
                    <a:p>
                      <a:pPr indent="450215" algn="just">
                        <a:lnSpc>
                          <a:spcPct val="150000"/>
                        </a:lnSpc>
                        <a:spcAft>
                          <a:spcPts val="0"/>
                        </a:spcAft>
                      </a:pPr>
                      <a:r>
                        <a:rPr lang="cs-CZ" sz="900" dirty="0">
                          <a:effectLst/>
                        </a:rPr>
                        <a:t>5b) sociální vztahy po léčbě za využití CPAP</a:t>
                      </a:r>
                    </a:p>
                    <a:p>
                      <a:pPr indent="450215" algn="just">
                        <a:lnSpc>
                          <a:spcPct val="150000"/>
                        </a:lnSpc>
                        <a:spcAft>
                          <a:spcPts val="0"/>
                        </a:spcAft>
                      </a:pPr>
                      <a:r>
                        <a:rPr lang="cs-CZ" sz="900" dirty="0">
                          <a:effectLst/>
                        </a:rPr>
                        <a:t>5c) změna v sociálních vztazích po léčbě za využití CPAP</a:t>
                      </a:r>
                      <a:endParaRPr lang="cs-CZ" sz="900" dirty="0">
                        <a:effectLst/>
                        <a:latin typeface="Times New Roman"/>
                        <a:ea typeface="Calibri"/>
                        <a:cs typeface="Times New Roman"/>
                      </a:endParaRPr>
                    </a:p>
                  </a:txBody>
                  <a:tcPr marL="20272" marR="20272" marT="0" marB="0"/>
                </a:tc>
                <a:tc hMerge="1">
                  <a:txBody>
                    <a:bodyPr/>
                    <a:lstStyle/>
                    <a:p>
                      <a:endParaRPr lang="cs-CZ"/>
                    </a:p>
                  </a:txBody>
                  <a:tcPr/>
                </a:tc>
                <a:extLst>
                  <a:ext uri="{0D108BD9-81ED-4DB2-BD59-A6C34878D82A}">
                    <a16:rowId xmlns:a16="http://schemas.microsoft.com/office/drawing/2014/main" val="10005"/>
                  </a:ext>
                </a:extLst>
              </a:tr>
              <a:tr h="656383">
                <a:tc>
                  <a:txBody>
                    <a:bodyPr/>
                    <a:lstStyle/>
                    <a:p>
                      <a:pPr indent="450215" algn="l">
                        <a:lnSpc>
                          <a:spcPct val="150000"/>
                        </a:lnSpc>
                        <a:spcAft>
                          <a:spcPts val="0"/>
                        </a:spcAft>
                      </a:pPr>
                      <a:r>
                        <a:rPr lang="cs-CZ" sz="1000" dirty="0">
                          <a:effectLst/>
                        </a:rPr>
                        <a:t> </a:t>
                      </a:r>
                    </a:p>
                    <a:p>
                      <a:pPr indent="450215" algn="l">
                        <a:lnSpc>
                          <a:spcPct val="150000"/>
                        </a:lnSpc>
                        <a:spcAft>
                          <a:spcPts val="0"/>
                        </a:spcAft>
                      </a:pPr>
                      <a:r>
                        <a:rPr lang="cs-CZ" sz="1000" dirty="0">
                          <a:effectLst/>
                        </a:rPr>
                        <a:t>6. Partnerský vztah</a:t>
                      </a:r>
                      <a:endParaRPr lang="cs-CZ" sz="1000" dirty="0">
                        <a:effectLst/>
                        <a:latin typeface="Times New Roman"/>
                        <a:ea typeface="Calibri"/>
                        <a:cs typeface="Times New Roman"/>
                      </a:endParaRPr>
                    </a:p>
                  </a:txBody>
                  <a:tcPr marL="20272" marR="20272" marT="0" marB="0"/>
                </a:tc>
                <a:tc gridSpan="2">
                  <a:txBody>
                    <a:bodyPr/>
                    <a:lstStyle/>
                    <a:p>
                      <a:pPr indent="450215" algn="just">
                        <a:lnSpc>
                          <a:spcPct val="150000"/>
                        </a:lnSpc>
                        <a:spcAft>
                          <a:spcPts val="0"/>
                        </a:spcAft>
                      </a:pPr>
                      <a:r>
                        <a:rPr lang="cs-CZ" sz="900" dirty="0">
                          <a:effectLst/>
                        </a:rPr>
                        <a:t>6a) partnerské vztahy před léčbou</a:t>
                      </a:r>
                    </a:p>
                    <a:p>
                      <a:pPr indent="450215" algn="just">
                        <a:lnSpc>
                          <a:spcPct val="150000"/>
                        </a:lnSpc>
                        <a:spcAft>
                          <a:spcPts val="0"/>
                        </a:spcAft>
                      </a:pPr>
                      <a:r>
                        <a:rPr lang="cs-CZ" sz="900" dirty="0">
                          <a:effectLst/>
                        </a:rPr>
                        <a:t>6b) partnerské vztahy po léčbě za využití CPAP</a:t>
                      </a:r>
                    </a:p>
                    <a:p>
                      <a:pPr indent="450215" algn="just">
                        <a:lnSpc>
                          <a:spcPct val="150000"/>
                        </a:lnSpc>
                        <a:spcAft>
                          <a:spcPts val="0"/>
                        </a:spcAft>
                      </a:pPr>
                      <a:r>
                        <a:rPr lang="cs-CZ" sz="900" dirty="0">
                          <a:effectLst/>
                        </a:rPr>
                        <a:t>6c) partnerské vztahy vztazích po léčbě za využití CPAP</a:t>
                      </a:r>
                      <a:endParaRPr lang="cs-CZ" sz="900" dirty="0">
                        <a:effectLst/>
                        <a:latin typeface="Times New Roman"/>
                        <a:ea typeface="Calibri"/>
                        <a:cs typeface="Times New Roman"/>
                      </a:endParaRPr>
                    </a:p>
                  </a:txBody>
                  <a:tcPr marL="20272" marR="20272" marT="0" marB="0"/>
                </a:tc>
                <a:tc hMerge="1">
                  <a:txBody>
                    <a:bodyPr/>
                    <a:lstStyle/>
                    <a:p>
                      <a:endParaRPr lang="cs-CZ"/>
                    </a:p>
                  </a:txBody>
                  <a:tcPr/>
                </a:tc>
                <a:extLst>
                  <a:ext uri="{0D108BD9-81ED-4DB2-BD59-A6C34878D82A}">
                    <a16:rowId xmlns:a16="http://schemas.microsoft.com/office/drawing/2014/main" val="10006"/>
                  </a:ext>
                </a:extLst>
              </a:tr>
              <a:tr h="732779">
                <a:tc>
                  <a:txBody>
                    <a:bodyPr/>
                    <a:lstStyle/>
                    <a:p>
                      <a:pPr indent="450215" algn="l">
                        <a:lnSpc>
                          <a:spcPct val="150000"/>
                        </a:lnSpc>
                        <a:spcAft>
                          <a:spcPts val="0"/>
                        </a:spcAft>
                      </a:pPr>
                      <a:r>
                        <a:rPr lang="cs-CZ" sz="1000" dirty="0">
                          <a:effectLst/>
                        </a:rPr>
                        <a:t>7. </a:t>
                      </a:r>
                      <a:r>
                        <a:rPr lang="cs-CZ" sz="1000" dirty="0" err="1">
                          <a:effectLst/>
                        </a:rPr>
                        <a:t>Compliance</a:t>
                      </a:r>
                      <a:r>
                        <a:rPr lang="cs-CZ" sz="1000" dirty="0">
                          <a:effectLst/>
                        </a:rPr>
                        <a:t> </a:t>
                      </a:r>
                      <a:endParaRPr lang="cs-CZ" sz="1000" dirty="0">
                        <a:effectLst/>
                        <a:latin typeface="Times New Roman"/>
                        <a:ea typeface="Calibri"/>
                        <a:cs typeface="Times New Roman"/>
                      </a:endParaRPr>
                    </a:p>
                  </a:txBody>
                  <a:tcPr marL="20272" marR="20272" marT="0" marB="0"/>
                </a:tc>
                <a:tc gridSpan="2">
                  <a:txBody>
                    <a:bodyPr/>
                    <a:lstStyle/>
                    <a:p>
                      <a:pPr indent="450215" algn="just">
                        <a:lnSpc>
                          <a:spcPct val="150000"/>
                        </a:lnSpc>
                        <a:spcAft>
                          <a:spcPts val="0"/>
                        </a:spcAft>
                      </a:pPr>
                      <a:r>
                        <a:rPr lang="cs-CZ" sz="900" dirty="0">
                          <a:effectLst/>
                        </a:rPr>
                        <a:t>7a) faktory negativně ovlivňující spolupráci při léčbě za využití CPAP</a:t>
                      </a:r>
                    </a:p>
                    <a:p>
                      <a:pPr indent="450215" algn="just">
                        <a:lnSpc>
                          <a:spcPct val="150000"/>
                        </a:lnSpc>
                        <a:spcAft>
                          <a:spcPts val="0"/>
                        </a:spcAft>
                      </a:pPr>
                      <a:r>
                        <a:rPr lang="cs-CZ" sz="900" dirty="0">
                          <a:effectLst/>
                        </a:rPr>
                        <a:t>7b) faktory pozitivně ovlivňující spolupráci při léčbě za využití CPAP</a:t>
                      </a:r>
                    </a:p>
                    <a:p>
                      <a:pPr indent="450215" algn="just">
                        <a:lnSpc>
                          <a:spcPct val="150000"/>
                        </a:lnSpc>
                        <a:spcAft>
                          <a:spcPts val="0"/>
                        </a:spcAft>
                      </a:pPr>
                      <a:r>
                        <a:rPr lang="cs-CZ" sz="900" dirty="0">
                          <a:effectLst/>
                        </a:rPr>
                        <a:t>7c) nejtěžší okamžiky při léčně za využití </a:t>
                      </a:r>
                      <a:endParaRPr lang="cs-CZ" sz="900" dirty="0">
                        <a:effectLst/>
                        <a:latin typeface="Times New Roman"/>
                        <a:ea typeface="Calibri"/>
                        <a:cs typeface="Times New Roman"/>
                      </a:endParaRPr>
                    </a:p>
                  </a:txBody>
                  <a:tcPr marL="20272" marR="20272" marT="0" marB="0"/>
                </a:tc>
                <a:tc hMerge="1">
                  <a:txBody>
                    <a:bodyPr/>
                    <a:lstStyle/>
                    <a:p>
                      <a:endParaRPr lang="cs-CZ"/>
                    </a:p>
                  </a:txBody>
                  <a:tcPr/>
                </a:tc>
                <a:extLst>
                  <a:ext uri="{0D108BD9-81ED-4DB2-BD59-A6C34878D82A}">
                    <a16:rowId xmlns:a16="http://schemas.microsoft.com/office/drawing/2014/main" val="10007"/>
                  </a:ext>
                </a:extLst>
              </a:tr>
            </a:tbl>
          </a:graphicData>
        </a:graphic>
      </p:graphicFrame>
      <p:sp>
        <p:nvSpPr>
          <p:cNvPr id="9" name="Zaoblený obdélníkový popisek 8"/>
          <p:cNvSpPr/>
          <p:nvPr/>
        </p:nvSpPr>
        <p:spPr>
          <a:xfrm>
            <a:off x="6660232" y="3356992"/>
            <a:ext cx="2409801" cy="3501008"/>
          </a:xfrm>
          <a:prstGeom prst="wedgeRoundRectCallout">
            <a:avLst>
              <a:gd name="adj1" fmla="val -64917"/>
              <a:gd name="adj2" fmla="val 24707"/>
              <a:gd name="adj3" fmla="val 16667"/>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cs-CZ" sz="1400" dirty="0"/>
              <a:t>V textu (přepisu rozhovoru) přidělujeme kódy k jednotlivým tvrzením respondentů dle kategorie do které patří</a:t>
            </a:r>
          </a:p>
          <a:p>
            <a:pPr marL="171450" indent="-171450">
              <a:buFont typeface="Arial" panose="020B0604020202020204" pitchFamily="34" charset="0"/>
              <a:buChar char="•"/>
            </a:pPr>
            <a:r>
              <a:rPr lang="cs-CZ" sz="1400" dirty="0"/>
              <a:t>Vhodné je barevné odlišení kategorií – urychlí orientaci </a:t>
            </a:r>
          </a:p>
          <a:p>
            <a:pPr marL="171450" indent="-171450">
              <a:buFont typeface="Arial" panose="020B0604020202020204" pitchFamily="34" charset="0"/>
              <a:buChar char="•"/>
            </a:pPr>
            <a:r>
              <a:rPr lang="cs-CZ" sz="1400" dirty="0"/>
              <a:t>Text opakovaně pročítáme a kategorizujeme  </a:t>
            </a:r>
          </a:p>
        </p:txBody>
      </p:sp>
      <p:sp>
        <p:nvSpPr>
          <p:cNvPr id="11" name="Nadpis 1"/>
          <p:cNvSpPr>
            <a:spLocks noGrp="1"/>
          </p:cNvSpPr>
          <p:nvPr>
            <p:ph type="title"/>
          </p:nvPr>
        </p:nvSpPr>
        <p:spPr>
          <a:xfrm>
            <a:off x="4067944" y="0"/>
            <a:ext cx="5076056" cy="620688"/>
          </a:xfrm>
        </p:spPr>
        <p:txBody>
          <a:bodyPr>
            <a:noAutofit/>
          </a:bodyPr>
          <a:lstStyle/>
          <a:p>
            <a:r>
              <a:rPr lang="cs-CZ" sz="26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Kategorizační systém - příklad </a:t>
            </a:r>
          </a:p>
        </p:txBody>
      </p:sp>
    </p:spTree>
    <p:extLst>
      <p:ext uri="{BB962C8B-B14F-4D97-AF65-F5344CB8AC3E}">
        <p14:creationId xmlns:p14="http://schemas.microsoft.com/office/powerpoint/2010/main" val="3002220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67309036-98C5-40FB-9616-14032E01FAF1}"/>
              </a:ext>
            </a:extLst>
          </p:cNvPr>
          <p:cNvSpPr>
            <a:spLocks noGrp="1"/>
          </p:cNvSpPr>
          <p:nvPr>
            <p:ph idx="1"/>
          </p:nvPr>
        </p:nvSpPr>
        <p:spPr>
          <a:xfrm>
            <a:off x="395536" y="908720"/>
            <a:ext cx="8280920" cy="5544616"/>
          </a:xfrm>
        </p:spPr>
        <p:txBody>
          <a:bodyPr>
            <a:normAutofit/>
          </a:bodyPr>
          <a:lstStyle/>
          <a:p>
            <a:pPr marL="68580" indent="0">
              <a:buNone/>
            </a:pPr>
            <a:r>
              <a:rPr lang="cs-CZ" b="1" dirty="0"/>
              <a:t>Přepis rozhovoru Marie </a:t>
            </a:r>
            <a:endParaRPr lang="cs-CZ" dirty="0"/>
          </a:p>
          <a:p>
            <a:pPr marL="68580" indent="0">
              <a:buNone/>
            </a:pPr>
            <a:endParaRPr lang="cs-CZ" b="1" dirty="0"/>
          </a:p>
          <a:p>
            <a:pPr marL="68580" indent="0">
              <a:buNone/>
            </a:pPr>
            <a:r>
              <a:rPr lang="cs-CZ" b="1" dirty="0"/>
              <a:t>Jak má dnes vypadat žena, která je hezká? Která je společností považována za krásnou? </a:t>
            </a:r>
          </a:p>
          <a:p>
            <a:pPr marL="68580" indent="0">
              <a:buNone/>
            </a:pPr>
            <a:endParaRPr lang="cs-CZ" i="1" dirty="0"/>
          </a:p>
          <a:p>
            <a:pPr marL="68580" indent="0">
              <a:buNone/>
            </a:pPr>
            <a:r>
              <a:rPr lang="cs-CZ" i="1" dirty="0"/>
              <a:t>Podle mě je společnost nyní tak zaměřená na ten model krásy tím způsobem, že krásná holka je taková, co nejvíc umělá, co nejvíc blonďatá, má dlouhé vlasy, vlnité, vysoká, 50 kilo… Žádné křivky, hubená. Čím víc je namalovaná, tím je pro muže víc okouzlující. Myslím si, že je to důsledek deformace, kterou mají mladé holky v hlavě, že už se nevidí takové, jak vypadají a nevidí, že jsou hezké.</a:t>
            </a:r>
            <a:endParaRPr lang="cs-CZ" dirty="0"/>
          </a:p>
          <a:p>
            <a:pPr marL="68580" indent="0">
              <a:buNone/>
            </a:pPr>
            <a:endParaRPr lang="cs-CZ" dirty="0"/>
          </a:p>
        </p:txBody>
      </p:sp>
    </p:spTree>
    <p:extLst>
      <p:ext uri="{BB962C8B-B14F-4D97-AF65-F5344CB8AC3E}">
        <p14:creationId xmlns:p14="http://schemas.microsoft.com/office/powerpoint/2010/main" val="4131951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DDCD5727-26F7-4679-A4B9-142717FBF2CD}"/>
              </a:ext>
            </a:extLst>
          </p:cNvPr>
          <p:cNvSpPr>
            <a:spLocks noGrp="1"/>
          </p:cNvSpPr>
          <p:nvPr>
            <p:ph idx="1"/>
          </p:nvPr>
        </p:nvSpPr>
        <p:spPr>
          <a:xfrm>
            <a:off x="467544" y="692696"/>
            <a:ext cx="8208912" cy="5760640"/>
          </a:xfrm>
        </p:spPr>
        <p:txBody>
          <a:bodyPr>
            <a:normAutofit fontScale="92500" lnSpcReduction="20000"/>
          </a:bodyPr>
          <a:lstStyle/>
          <a:p>
            <a:pPr marL="68580" indent="0">
              <a:buNone/>
            </a:pPr>
            <a:r>
              <a:rPr lang="cs-CZ" b="1" i="1" dirty="0"/>
              <a:t>Přepis rozhovoru Beáta </a:t>
            </a:r>
            <a:endParaRPr lang="cs-CZ" dirty="0"/>
          </a:p>
          <a:p>
            <a:pPr marL="68580" indent="0">
              <a:buNone/>
            </a:pPr>
            <a:endParaRPr lang="cs-CZ" dirty="0"/>
          </a:p>
          <a:p>
            <a:pPr marL="68580" indent="0">
              <a:buNone/>
            </a:pPr>
            <a:r>
              <a:rPr lang="cs-CZ" b="1" dirty="0"/>
              <a:t>Jak vypadá žena, která by byla dnešní společnosti považována za krásnou?</a:t>
            </a:r>
          </a:p>
          <a:p>
            <a:pPr marL="68580" indent="0">
              <a:buNone/>
            </a:pPr>
            <a:r>
              <a:rPr lang="cs-CZ" dirty="0"/>
              <a:t> </a:t>
            </a:r>
          </a:p>
          <a:p>
            <a:pPr marL="68580" indent="0">
              <a:buNone/>
            </a:pPr>
            <a:r>
              <a:rPr lang="cs-CZ" i="1" dirty="0"/>
              <a:t>To je těžký říct, když to řeknu tak nějak povrchně, tak pro mě je to nějaká souměrnost v obličeji, hodně se mi líbí, když má žena delší vlasy. I když je třeba žena, která má hezký obličej, tak to na mě nepůsobí až tak hezky, ale o tom to samozřejmě není. Další věc je určitě nějaké to kouzlo osobnosti, nebo charisma. Častokrát, když vejde holka do dveří a nemusí být přímo krásná, ale něco z ní vyzařuje, tak se na ní všichni podívají a ani neví, čím to je, co je na ní zvláštního. Ale vyzařuje z ní pozitivní energie, úsměv na rtech. Ale je tedy důležité, aby o sebe dbala. Třeba že hezky voní, má umyté vlasy, nemusí být ani tolik nalíčená, třeba jen řasenku a lesk na rtech. Nesmí mít odrbaný oblečení a vypadat, že přišla támhle z hospody. Kdybych to tak shrnula, tak na vzhledu nezáleží tolik, jde o věci okolo.</a:t>
            </a:r>
            <a:endParaRPr lang="cs-CZ" dirty="0"/>
          </a:p>
        </p:txBody>
      </p:sp>
    </p:spTree>
    <p:extLst>
      <p:ext uri="{BB962C8B-B14F-4D97-AF65-F5344CB8AC3E}">
        <p14:creationId xmlns:p14="http://schemas.microsoft.com/office/powerpoint/2010/main" val="2284948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A83D26C5-9E16-45C7-99DD-7A32AE2A641E}"/>
              </a:ext>
            </a:extLst>
          </p:cNvPr>
          <p:cNvSpPr>
            <a:spLocks noGrp="1"/>
          </p:cNvSpPr>
          <p:nvPr>
            <p:ph idx="1"/>
          </p:nvPr>
        </p:nvSpPr>
        <p:spPr>
          <a:xfrm>
            <a:off x="467544" y="764704"/>
            <a:ext cx="8208912" cy="5688632"/>
          </a:xfrm>
        </p:spPr>
        <p:txBody>
          <a:bodyPr>
            <a:normAutofit fontScale="77500" lnSpcReduction="20000"/>
          </a:bodyPr>
          <a:lstStyle/>
          <a:p>
            <a:pPr marL="68580" indent="0">
              <a:buNone/>
            </a:pPr>
            <a:r>
              <a:rPr lang="cs-CZ" b="1" i="1" dirty="0"/>
              <a:t>Přepis rozhovoru Květa </a:t>
            </a:r>
          </a:p>
          <a:p>
            <a:pPr marL="68580" indent="0">
              <a:buNone/>
            </a:pPr>
            <a:endParaRPr lang="cs-CZ" dirty="0"/>
          </a:p>
          <a:p>
            <a:pPr marL="68580" indent="0">
              <a:buNone/>
            </a:pPr>
            <a:r>
              <a:rPr lang="cs-CZ" b="1" dirty="0"/>
              <a:t>Jak vypadá žena, která by byla většinou společnosti považována za krásnou?</a:t>
            </a:r>
          </a:p>
          <a:p>
            <a:pPr marL="68580" indent="0">
              <a:buNone/>
            </a:pPr>
            <a:endParaRPr lang="cs-CZ" dirty="0"/>
          </a:p>
          <a:p>
            <a:pPr marL="68580" indent="0">
              <a:buNone/>
            </a:pPr>
            <a:r>
              <a:rPr lang="cs-CZ" i="1" dirty="0"/>
              <a:t>Jejda, to je těžká otázka. Krásná žena je hlavně v prvé řadě upravená, vyzařovat čistotou, to je základ. Upravená znamená nejen lehce nalíčený obličej, ale i hezké oblečení. Měla by být třeba společensky namalovaná, aby byla výraznější. Samozřejmě ale každá žena má svou přirozenou krásou, ale pomocí líčidel a trochy toho make-upu vypadá daleko zajímavěji. S přibývajícím věkem se obličej mění, protože kůže ochabuje, takže to líčení by se nemělo přehánět a mělo by být přiměřené věku. Co se týče denní úpravy, tak by líčení i oblečení mělo být střídmější. I starší ženy mohou být krásné, často pořád chtějí vypadat atraktivně a chtějí se líbit okolí, samozřejmě v prvé řadě se chtějí líbit samy sobě. Pak třeba už přistupují k nějakým mírným kosmetickým, plastickým úpravám, ale jsou taky ženy mladšího věku, které nejsou spokojeny se svou vizáží a v dnešní době, když už ta možnost úpravy je, třeba zmenšit nos, nebo zvětšit kontury rtů nebo přišít uši, tak má možnost si nechat svůj problém upravit i v tom mladším věku.</a:t>
            </a:r>
            <a:endParaRPr lang="cs-CZ" dirty="0"/>
          </a:p>
          <a:p>
            <a:pPr marL="68580" indent="0">
              <a:buNone/>
            </a:pPr>
            <a:endParaRPr lang="cs-CZ" dirty="0"/>
          </a:p>
        </p:txBody>
      </p:sp>
    </p:spTree>
    <p:extLst>
      <p:ext uri="{BB962C8B-B14F-4D97-AF65-F5344CB8AC3E}">
        <p14:creationId xmlns:p14="http://schemas.microsoft.com/office/powerpoint/2010/main" val="2859134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16059BB3-D015-4448-9B96-7E27676DF045}"/>
              </a:ext>
            </a:extLst>
          </p:cNvPr>
          <p:cNvSpPr>
            <a:spLocks noGrp="1"/>
          </p:cNvSpPr>
          <p:nvPr>
            <p:ph idx="1"/>
          </p:nvPr>
        </p:nvSpPr>
        <p:spPr>
          <a:xfrm>
            <a:off x="395536" y="764704"/>
            <a:ext cx="8280920" cy="5688632"/>
          </a:xfrm>
        </p:spPr>
        <p:txBody>
          <a:bodyPr>
            <a:normAutofit fontScale="92500" lnSpcReduction="10000"/>
          </a:bodyPr>
          <a:lstStyle/>
          <a:p>
            <a:pPr marL="68580" indent="0">
              <a:buNone/>
            </a:pPr>
            <a:r>
              <a:rPr lang="cs-CZ" b="1" i="1" dirty="0"/>
              <a:t>Přepis rozhovoru Světlana </a:t>
            </a:r>
          </a:p>
          <a:p>
            <a:pPr marL="68580" indent="0">
              <a:buNone/>
            </a:pPr>
            <a:endParaRPr lang="cs-CZ" b="1" i="1" dirty="0"/>
          </a:p>
          <a:p>
            <a:pPr marL="68580" indent="0">
              <a:buNone/>
            </a:pPr>
            <a:r>
              <a:rPr lang="cs-CZ" b="1" dirty="0"/>
              <a:t>Jak vypadá v dnešní době žena, která je společností považována za krásnou? </a:t>
            </a:r>
          </a:p>
          <a:p>
            <a:pPr marL="68580" indent="0">
              <a:buNone/>
            </a:pPr>
            <a:endParaRPr lang="cs-CZ" dirty="0"/>
          </a:p>
          <a:p>
            <a:pPr marL="68580" indent="0">
              <a:buNone/>
            </a:pPr>
            <a:r>
              <a:rPr lang="cs-CZ" i="1" dirty="0"/>
              <a:t>Tak asi by mě osobně nezajímala figura ani jak se tak lidově říká váha, výška, teplota, rosný bod, protože o tom to asi není. Spíš jde o tu povahu. Nejsem schopna vám říct, jestli by mi vyhovoval nějaký vhodný fototyp, váhový, výškový, věkový… Mně je to jedno. Já nemám žádnou představu ideálu. Já nepovažuju modelky za krásné. Jsou vyumělkované, nepřirozené, obvykle strašně nápadné zdůrazněné rty, obvykle anorektičky. Mně se nelíbí, není to nic, co by mě zajímalo. Myslím si, že je to takový vnucovaný ideál. Já osobně neznám nikoho z mého okolí, koho by fascinovaly modelky. </a:t>
            </a:r>
            <a:endParaRPr lang="cs-CZ" dirty="0"/>
          </a:p>
          <a:p>
            <a:pPr marL="68580" indent="0">
              <a:buNone/>
            </a:pPr>
            <a:endParaRPr lang="cs-CZ" dirty="0"/>
          </a:p>
        </p:txBody>
      </p:sp>
    </p:spTree>
    <p:extLst>
      <p:ext uri="{BB962C8B-B14F-4D97-AF65-F5344CB8AC3E}">
        <p14:creationId xmlns:p14="http://schemas.microsoft.com/office/powerpoint/2010/main" val="3966914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F7B2D513-D6C7-4CEE-B7E2-E854244426B1}"/>
              </a:ext>
            </a:extLst>
          </p:cNvPr>
          <p:cNvSpPr>
            <a:spLocks noGrp="1"/>
          </p:cNvSpPr>
          <p:nvPr>
            <p:ph idx="1"/>
          </p:nvPr>
        </p:nvSpPr>
        <p:spPr>
          <a:xfrm>
            <a:off x="395536" y="836712"/>
            <a:ext cx="8280920" cy="5688632"/>
          </a:xfrm>
        </p:spPr>
        <p:txBody>
          <a:bodyPr>
            <a:normAutofit fontScale="77500" lnSpcReduction="20000"/>
          </a:bodyPr>
          <a:lstStyle/>
          <a:p>
            <a:pPr marL="68580" indent="0">
              <a:buNone/>
            </a:pPr>
            <a:r>
              <a:rPr lang="cs-CZ" b="1" i="1" dirty="0"/>
              <a:t>Přepis rozhovoru Monika</a:t>
            </a:r>
          </a:p>
          <a:p>
            <a:pPr marL="68580" indent="0">
              <a:buNone/>
            </a:pPr>
            <a:r>
              <a:rPr lang="cs-CZ" b="1" i="1" dirty="0"/>
              <a:t> </a:t>
            </a:r>
            <a:endParaRPr lang="cs-CZ" dirty="0"/>
          </a:p>
          <a:p>
            <a:pPr marL="68580" indent="0">
              <a:buNone/>
            </a:pPr>
            <a:r>
              <a:rPr lang="cs-CZ" b="1" dirty="0"/>
              <a:t>Jak vypadá dnešní krásná žena? </a:t>
            </a:r>
          </a:p>
          <a:p>
            <a:pPr marL="68580" indent="0">
              <a:buNone/>
            </a:pPr>
            <a:endParaRPr lang="cs-CZ" i="1" dirty="0"/>
          </a:p>
          <a:p>
            <a:pPr marL="68580" indent="0">
              <a:buNone/>
            </a:pPr>
            <a:r>
              <a:rPr lang="cs-CZ" i="1" dirty="0"/>
              <a:t>Myslím si, že je to rozdělené na takové dva typy ženy. Ten první typ, který se mi třeba osobně líbí, je ženská přirozenost. A právě těmi plastikami si ta žena ty věci, které si myslí, že jsou na ní špatné nebo se kvůli nim necítí dobře, nemá sebedůvěru a sebevědomí, tím to nahradí. Asi by neměla být ani moc štíhlá, ani moc tlustá, takový zlatý střed. Samozřejmě chlapi mají rádi hezká prsa, opět ani ne malé ani velké, klasika, střed. Vlasy určitě přirozené, já si myslím, že by měla být asi hnědovláska, což je přirozenější. Jinak by měla i zaujmout tím, jaká je. Nejen vizáží, ale jak působí na okolí. A pak je tady ta druhá stránka. Je kolem nás spousta žen, které jsou už přemrštěné a vypadají nepřirozeně. Ale ta nepřirozenost kolikrát ty muže přitahuje. Prodloužené vlasy, umělé nehty, plastika, čím víc extravagantnější, tím víc upozorňuje. Každý muž se za ní otočí, ale nevím, jestli by takovou ženu chtěl na rodinný život, do budoucna. Možná že na pobavení asi ano. Ale jsou i ženy extravagantní od přírody, které jsou dominantní a které jsou takového rázu, ale to je zase jiné odvětví ženy.</a:t>
            </a:r>
            <a:endParaRPr lang="cs-CZ" dirty="0"/>
          </a:p>
        </p:txBody>
      </p:sp>
    </p:spTree>
    <p:extLst>
      <p:ext uri="{BB962C8B-B14F-4D97-AF65-F5344CB8AC3E}">
        <p14:creationId xmlns:p14="http://schemas.microsoft.com/office/powerpoint/2010/main" val="1083908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A2F9B12F-BE54-49AD-B72E-FB8CF8A4EAC4}"/>
              </a:ext>
            </a:extLst>
          </p:cNvPr>
          <p:cNvSpPr>
            <a:spLocks noGrp="1"/>
          </p:cNvSpPr>
          <p:nvPr>
            <p:ph idx="1"/>
          </p:nvPr>
        </p:nvSpPr>
        <p:spPr>
          <a:xfrm>
            <a:off x="467544" y="692696"/>
            <a:ext cx="8208912" cy="5760640"/>
          </a:xfrm>
        </p:spPr>
        <p:txBody>
          <a:bodyPr>
            <a:normAutofit fontScale="92500"/>
          </a:bodyPr>
          <a:lstStyle/>
          <a:p>
            <a:pPr marL="68580" indent="0">
              <a:buNone/>
            </a:pPr>
            <a:r>
              <a:rPr lang="cs-CZ" b="1" i="1" dirty="0"/>
              <a:t>Přepis rozhovoru Hana</a:t>
            </a:r>
          </a:p>
          <a:p>
            <a:pPr marL="68580" indent="0">
              <a:buNone/>
            </a:pPr>
            <a:r>
              <a:rPr lang="cs-CZ" b="1" i="1" dirty="0"/>
              <a:t> </a:t>
            </a:r>
            <a:endParaRPr lang="cs-CZ" dirty="0"/>
          </a:p>
          <a:p>
            <a:pPr marL="68580" indent="0">
              <a:buNone/>
            </a:pPr>
            <a:r>
              <a:rPr lang="cs-CZ" b="1" dirty="0"/>
              <a:t>Jak by měla vypadat žena, která je společností považována za krásnou?</a:t>
            </a:r>
          </a:p>
          <a:p>
            <a:pPr marL="68580" indent="0">
              <a:buNone/>
            </a:pPr>
            <a:endParaRPr lang="cs-CZ" dirty="0"/>
          </a:p>
          <a:p>
            <a:pPr marL="68580" indent="0">
              <a:buNone/>
            </a:pPr>
            <a:r>
              <a:rPr lang="cs-CZ" i="1" dirty="0"/>
              <a:t>Asi určitě štíhlá, ideální postava s delšími vlnitými vlasy, výrazné oči, rty, lícní kosti. Asi by se měla namalovat, aspoň trošku, přeci jen je dnes takový ten trend, že se ženy malují i k popelnici. Mně osobně se vždy líbily delší vlasy, sice mám období, kdy jsem úplně nakrátko, ale většinou si to pak nechám dorůstat. I když teď třeba má nová Miss krátké vlasy, takže zas tak důležité to není, jde o to, aby to ženě slušelo, aby byla pokud možno přirozeně krásná. Dokonce se říká, že teď je i trend přirozeného líčení. Má kolem 25 let, aby měla nějaké zkušenosti, ale aby na ni ještě nepůsobila gravitace.</a:t>
            </a:r>
            <a:endParaRPr lang="cs-CZ" dirty="0"/>
          </a:p>
        </p:txBody>
      </p:sp>
    </p:spTree>
    <p:extLst>
      <p:ext uri="{BB962C8B-B14F-4D97-AF65-F5344CB8AC3E}">
        <p14:creationId xmlns:p14="http://schemas.microsoft.com/office/powerpoint/2010/main" val="18536996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PPT_DBNAME" val="2. fáze výzkum 2018[20181120123027982].mdb"/>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4663</TotalTime>
  <Words>1720</Words>
  <Application>Microsoft Office PowerPoint</Application>
  <PresentationFormat>Předvádění na obrazovce (4:3)</PresentationFormat>
  <Paragraphs>119</Paragraphs>
  <Slides>13</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13</vt:i4>
      </vt:variant>
    </vt:vector>
  </HeadingPairs>
  <TitlesOfParts>
    <vt:vector size="19" baseType="lpstr">
      <vt:lpstr>Arial</vt:lpstr>
      <vt:lpstr>Calibri</vt:lpstr>
      <vt:lpstr>Century Gothic</vt:lpstr>
      <vt:lpstr>Times New Roman</vt:lpstr>
      <vt:lpstr>Wingdings 2</vt:lpstr>
      <vt:lpstr>Austin</vt:lpstr>
      <vt:lpstr>Prezentace aplikace PowerPoint</vt:lpstr>
      <vt:lpstr>Interpretace dat – kvalitativní</vt:lpstr>
      <vt:lpstr>Kategorizační systém - příklad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Zdroje</vt:lpstr>
      <vt:lpstr>Hodně zdaru při výzkumu</vt:lpstr>
    </vt:vector>
  </TitlesOfParts>
  <Company>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Pospisilova</dc:creator>
  <cp:lastModifiedBy>Alena Pospíšilová</cp:lastModifiedBy>
  <cp:revision>338</cp:revision>
  <cp:lastPrinted>2019-10-29T09:06:11Z</cp:lastPrinted>
  <dcterms:created xsi:type="dcterms:W3CDTF">2017-08-07T12:03:32Z</dcterms:created>
  <dcterms:modified xsi:type="dcterms:W3CDTF">2020-11-16T07:48:26Z</dcterms:modified>
</cp:coreProperties>
</file>