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.xml" ContentType="application/vnd.openxmlformats-officedocument.presentationml.notesSlide+xml"/>
  <Override PartName="/ppt/tags/tag54.xml" ContentType="application/vnd.openxmlformats-officedocument.presentationml.tags+xml"/>
  <Override PartName="/ppt/notesSlides/notesSlide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4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08" r:id="rId2"/>
    <p:sldId id="283" r:id="rId3"/>
    <p:sldId id="343" r:id="rId4"/>
    <p:sldId id="354" r:id="rId5"/>
    <p:sldId id="358" r:id="rId6"/>
    <p:sldId id="346" r:id="rId7"/>
    <p:sldId id="285" r:id="rId8"/>
    <p:sldId id="350" r:id="rId9"/>
    <p:sldId id="331" r:id="rId10"/>
    <p:sldId id="335" r:id="rId11"/>
    <p:sldId id="337" r:id="rId12"/>
    <p:sldId id="297" r:id="rId13"/>
    <p:sldId id="347" r:id="rId14"/>
    <p:sldId id="290" r:id="rId15"/>
    <p:sldId id="292" r:id="rId16"/>
    <p:sldId id="348" r:id="rId17"/>
    <p:sldId id="349" r:id="rId18"/>
    <p:sldId id="294" r:id="rId19"/>
    <p:sldId id="295" r:id="rId20"/>
    <p:sldId id="296" r:id="rId21"/>
    <p:sldId id="353" r:id="rId22"/>
    <p:sldId id="340" r:id="rId23"/>
    <p:sldId id="352" r:id="rId24"/>
    <p:sldId id="411" r:id="rId25"/>
    <p:sldId id="412" r:id="rId26"/>
    <p:sldId id="413" r:id="rId27"/>
    <p:sldId id="414" r:id="rId28"/>
    <p:sldId id="448" r:id="rId29"/>
    <p:sldId id="417" r:id="rId30"/>
    <p:sldId id="418" r:id="rId31"/>
    <p:sldId id="419" r:id="rId32"/>
    <p:sldId id="420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421" r:id="rId42"/>
    <p:sldId id="422" r:id="rId43"/>
    <p:sldId id="423" r:id="rId44"/>
    <p:sldId id="424" r:id="rId45"/>
    <p:sldId id="425" r:id="rId46"/>
    <p:sldId id="426" r:id="rId47"/>
    <p:sldId id="427" r:id="rId48"/>
    <p:sldId id="428" r:id="rId49"/>
    <p:sldId id="374" r:id="rId50"/>
    <p:sldId id="376" r:id="rId51"/>
    <p:sldId id="375" r:id="rId52"/>
    <p:sldId id="429" r:id="rId53"/>
    <p:sldId id="430" r:id="rId54"/>
    <p:sldId id="432" r:id="rId55"/>
    <p:sldId id="381" r:id="rId56"/>
    <p:sldId id="437" r:id="rId57"/>
    <p:sldId id="379" r:id="rId58"/>
    <p:sldId id="434" r:id="rId59"/>
    <p:sldId id="438" r:id="rId60"/>
    <p:sldId id="439" r:id="rId61"/>
    <p:sldId id="440" r:id="rId62"/>
    <p:sldId id="453" r:id="rId63"/>
    <p:sldId id="441" r:id="rId64"/>
    <p:sldId id="442" r:id="rId65"/>
    <p:sldId id="443" r:id="rId66"/>
    <p:sldId id="444" r:id="rId67"/>
    <p:sldId id="445" r:id="rId68"/>
    <p:sldId id="446" r:id="rId69"/>
    <p:sldId id="447" r:id="rId70"/>
    <p:sldId id="435" r:id="rId71"/>
  </p:sldIdLst>
  <p:sldSz cx="9144000" cy="6858000" type="screen4x3"/>
  <p:notesSz cx="6858000" cy="9144000"/>
  <p:custDataLst>
    <p:tags r:id="rId7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895"/>
    <a:srgbClr val="FF0066"/>
    <a:srgbClr val="FF0000"/>
    <a:srgbClr val="FFFF99"/>
    <a:srgbClr val="FFCCFF"/>
    <a:srgbClr val="3399FF"/>
    <a:srgbClr val="CC0000"/>
    <a:srgbClr val="FF3399"/>
    <a:srgbClr val="0099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5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CB61DA-CF42-470F-9D71-54568C5D9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216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A72A37-269E-4DD2-AA15-893092DB2CA5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z="1300" dirty="0"/>
              <a:t>Patofyziologie osteoporózy </a:t>
            </a:r>
            <a:r>
              <a:rPr lang="en-GB" sz="1100" dirty="0"/>
              <a:t>(3)</a:t>
            </a:r>
          </a:p>
          <a:p>
            <a:pPr eaLnBrk="1" hangingPunct="1"/>
            <a:endParaRPr lang="en-GB" sz="1100" dirty="0"/>
          </a:p>
          <a:p>
            <a:pPr eaLnBrk="1" hangingPunct="1"/>
            <a:r>
              <a:rPr lang="cs-CZ" sz="1100" dirty="0"/>
              <a:t>Pokud aktivita osteoklastu překročí </a:t>
            </a:r>
            <a:r>
              <a:rPr lang="cs-CZ" sz="1100" dirty="0" err="1"/>
              <a:t>osteblastickou</a:t>
            </a:r>
            <a:r>
              <a:rPr lang="cs-CZ" sz="1100" dirty="0"/>
              <a:t> aktivitu, kostní formace nemůže kompenzovat ztrátu kostní hmoty vzniklou resorpcí</a:t>
            </a:r>
            <a:r>
              <a:rPr lang="en-GB" sz="1100" dirty="0"/>
              <a:t>. </a:t>
            </a:r>
            <a:r>
              <a:rPr lang="cs-CZ" sz="1100" dirty="0"/>
              <a:t>Kostní hmota se jednoznačně zmenšuje</a:t>
            </a:r>
            <a:r>
              <a:rPr lang="en-GB" sz="1100" dirty="0"/>
              <a:t>. </a:t>
            </a:r>
            <a:r>
              <a:rPr lang="cs-CZ" sz="1100" dirty="0"/>
              <a:t>Mechanismus odpovědný za úbytek kosti obsahuje </a:t>
            </a:r>
            <a:r>
              <a:rPr lang="en-GB" sz="1100" dirty="0"/>
              <a:t>(American Medical Association, 2000) </a:t>
            </a:r>
            <a:r>
              <a:rPr lang="cs-CZ" sz="1100" dirty="0"/>
              <a:t>jevy</a:t>
            </a:r>
            <a:endParaRPr lang="en-GB" sz="1100" dirty="0"/>
          </a:p>
          <a:p>
            <a:pPr eaLnBrk="1" hangingPunct="1">
              <a:buFontTx/>
              <a:buChar char="•"/>
            </a:pPr>
            <a:r>
              <a:rPr lang="en-GB" sz="1100" dirty="0"/>
              <a:t>osteo</a:t>
            </a:r>
            <a:r>
              <a:rPr lang="cs-CZ" sz="1100" dirty="0"/>
              <a:t>k</a:t>
            </a:r>
            <a:r>
              <a:rPr lang="en-GB" sz="1100" dirty="0"/>
              <a:t>last</a:t>
            </a:r>
            <a:r>
              <a:rPr lang="cs-CZ" sz="1100" dirty="0"/>
              <a:t>y mohou tvořit nadměrně hluboké kvality, které nemohou být zaplněny osteoblasty</a:t>
            </a:r>
            <a:endParaRPr lang="en-GB" sz="1100" dirty="0"/>
          </a:p>
          <a:p>
            <a:pPr eaLnBrk="1" hangingPunct="1">
              <a:buFontTx/>
              <a:buChar char="•"/>
            </a:pPr>
            <a:r>
              <a:rPr lang="cs-CZ" sz="1100" dirty="0"/>
              <a:t>funkce osteoblastů může být oslabena do té míry, že normální lakuna není zaplněna</a:t>
            </a:r>
            <a:endParaRPr lang="en-GB" sz="1100" dirty="0"/>
          </a:p>
          <a:p>
            <a:pPr eaLnBrk="1" hangingPunct="1">
              <a:buFontTx/>
              <a:buChar char="•"/>
            </a:pPr>
            <a:r>
              <a:rPr lang="cs-CZ" sz="1100" dirty="0"/>
              <a:t>velký počet kostních remodelačních jednotek ve spojení s jedním ze dvou výše zmíněných bodů vede ke zvýšení ztráty kostní hmoty</a:t>
            </a:r>
            <a:r>
              <a:rPr lang="en-GB" sz="1100" dirty="0"/>
              <a:t>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8B82A-EA9E-4FF8-8A53-285DD601182F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sz="1300" dirty="0"/>
              <a:t>Patofyziologie osteoporózy </a:t>
            </a:r>
            <a:r>
              <a:rPr lang="en-GB" sz="1100" dirty="0"/>
              <a:t>(3)</a:t>
            </a:r>
          </a:p>
          <a:p>
            <a:pPr eaLnBrk="1" hangingPunct="1"/>
            <a:endParaRPr lang="en-GB" sz="1100" dirty="0"/>
          </a:p>
          <a:p>
            <a:pPr eaLnBrk="1" hangingPunct="1"/>
            <a:r>
              <a:rPr lang="cs-CZ" sz="1100" dirty="0"/>
              <a:t>Pokud aktivita osteoklastu překročí </a:t>
            </a:r>
            <a:r>
              <a:rPr lang="cs-CZ" sz="1100" dirty="0" err="1"/>
              <a:t>osteblastickou</a:t>
            </a:r>
            <a:r>
              <a:rPr lang="cs-CZ" sz="1100" dirty="0"/>
              <a:t> aktivitu, kostní formace nemůže kompenzovat ztrátu kostní hmoty vzniklou resorpcí</a:t>
            </a:r>
            <a:r>
              <a:rPr lang="en-GB" sz="1100" dirty="0"/>
              <a:t>. </a:t>
            </a:r>
            <a:r>
              <a:rPr lang="cs-CZ" sz="1100" dirty="0"/>
              <a:t>Kostní hmota se jednoznačně zmenšuje</a:t>
            </a:r>
            <a:r>
              <a:rPr lang="en-GB" sz="1100" dirty="0"/>
              <a:t>. </a:t>
            </a:r>
            <a:r>
              <a:rPr lang="cs-CZ" sz="1100" dirty="0"/>
              <a:t>Mechanismus odpovědný za úbytek kosti obsahuje </a:t>
            </a:r>
            <a:r>
              <a:rPr lang="en-GB" sz="1100" dirty="0"/>
              <a:t>(American Medical Association, 2000) </a:t>
            </a:r>
            <a:r>
              <a:rPr lang="cs-CZ" sz="1100" dirty="0"/>
              <a:t>jevy</a:t>
            </a:r>
            <a:endParaRPr lang="en-GB" sz="1100" dirty="0"/>
          </a:p>
          <a:p>
            <a:pPr eaLnBrk="1" hangingPunct="1">
              <a:buFontTx/>
              <a:buChar char="•"/>
            </a:pPr>
            <a:r>
              <a:rPr lang="en-GB" sz="1100" dirty="0"/>
              <a:t>osteo</a:t>
            </a:r>
            <a:r>
              <a:rPr lang="cs-CZ" sz="1100" dirty="0"/>
              <a:t>k</a:t>
            </a:r>
            <a:r>
              <a:rPr lang="en-GB" sz="1100" dirty="0"/>
              <a:t>last</a:t>
            </a:r>
            <a:r>
              <a:rPr lang="cs-CZ" sz="1100" dirty="0"/>
              <a:t>y mohou tvořit nadměrně hluboké kvality, které nemohou být zaplněny osteoblasty</a:t>
            </a:r>
            <a:endParaRPr lang="en-GB" sz="1100" dirty="0"/>
          </a:p>
          <a:p>
            <a:pPr eaLnBrk="1" hangingPunct="1">
              <a:buFontTx/>
              <a:buChar char="•"/>
            </a:pPr>
            <a:r>
              <a:rPr lang="cs-CZ" sz="1100" dirty="0"/>
              <a:t>funkce osteoblastů může být oslabena do té míry, že normální lakuna není zaplněna</a:t>
            </a:r>
            <a:endParaRPr lang="en-GB" sz="1100" dirty="0"/>
          </a:p>
          <a:p>
            <a:pPr eaLnBrk="1" hangingPunct="1">
              <a:buFontTx/>
              <a:buChar char="•"/>
            </a:pPr>
            <a:r>
              <a:rPr lang="cs-CZ" sz="1100" dirty="0"/>
              <a:t>velký počet kostních remodelačních jednotek ve spojení s jedním ze dvou výše zmíněných bodů vede ke zvýšení ztráty kostní hmoty</a:t>
            </a:r>
            <a:r>
              <a:rPr lang="en-GB" sz="1100" dirty="0"/>
              <a:t>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966D0-6C53-45BA-8CD7-665AD0DAB60A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03263"/>
            <a:ext cx="4595813" cy="3446462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60863"/>
            <a:ext cx="5019675" cy="4079875"/>
          </a:xfrm>
          <a:noFill/>
          <a:ln/>
        </p:spPr>
        <p:txBody>
          <a:bodyPr lIns="91705" tIns="45853" rIns="91705" bIns="45853"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992E9-DA53-4144-9A91-B029564A465C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0" tIns="45715" rIns="91430" bIns="45715"/>
          <a:lstStyle/>
          <a:p>
            <a:pPr eaLnBrk="1" hangingPunct="1"/>
            <a:r>
              <a:rPr lang="en-GB" sz="1100"/>
              <a:t>Diagnosis and assessment (9)</a:t>
            </a:r>
          </a:p>
          <a:p>
            <a:pPr eaLnBrk="1" hangingPunct="1"/>
            <a:endParaRPr lang="en-GB" sz="1100"/>
          </a:p>
          <a:p>
            <a:pPr eaLnBrk="1" hangingPunct="1"/>
            <a:r>
              <a:rPr lang="en-GB" sz="1100"/>
              <a:t>Aging inevitably leads to a decline in bone mass, independent of sex. The 10-year probability of having a fracture of arm, spine or hip increases as much as 8-fold between the ages of 45 and 85.</a:t>
            </a:r>
          </a:p>
          <a:p>
            <a:pPr eaLnBrk="1" hangingPunct="1"/>
            <a:endParaRPr lang="en-GB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4C402-01A6-4CA0-BB1B-534A7BF29B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1AAEF-A5CB-41E5-842C-64ADD790FA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4015A-05B3-4F9C-A576-CF329330F0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562E1-B35B-4FAE-BA70-F95B98DDE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88140-2225-446C-A886-071E6F8EAB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DB803-8D22-48A0-8F9C-52502F6350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D73B5-0D1B-4819-BB9F-DE6B38E764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6209-9002-487E-8A63-A8575FA533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5C815-AE1C-4941-A853-4DB6EC88F0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8E2C7-0277-4238-BD10-0AFCB8FCBB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CFE42-EC0B-4CE7-9166-957B69140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00446B-F7A2-4B61-943D-8B7FDF5D5E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http://www.ncbi.nlm.nih.gov/pmc/articles/PMC1924516/bin/ar2165-1.jpg" TargetMode="Externa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3.emf"/><Relationship Id="rId2" Type="http://schemas.openxmlformats.org/officeDocument/2006/relationships/tags" Target="../tags/tag7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16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image" Target="../media/image18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5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142984"/>
            <a:ext cx="7772400" cy="342902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Metabolizmus kalcia a fosfátů.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Regulace kostní přestavby.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Osteoporóza.</a:t>
            </a:r>
          </a:p>
        </p:txBody>
      </p:sp>
      <p:sp>
        <p:nvSpPr>
          <p:cNvPr id="2051" name="Podnadpis 6"/>
          <p:cNvSpPr>
            <a:spLocks noGrp="1"/>
          </p:cNvSpPr>
          <p:nvPr>
            <p:ph type="subTitle" idx="1"/>
          </p:nvPr>
        </p:nvSpPr>
        <p:spPr>
          <a:xfrm>
            <a:off x="3779912" y="5517232"/>
            <a:ext cx="4921177" cy="1000145"/>
          </a:xfrm>
        </p:spPr>
        <p:txBody>
          <a:bodyPr/>
          <a:lstStyle/>
          <a:p>
            <a:r>
              <a:rPr lang="cs-CZ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MUDr. Miroslava Hlaváčová, PhD.</a:t>
            </a:r>
          </a:p>
          <a:p>
            <a:r>
              <a:rPr lang="cs-CZ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Biochemický ústav LF MU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787900" y="5300663"/>
            <a:ext cx="3729038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cs typeface="Times New Roman" pitchFamily="18" charset="0"/>
              </a:rPr>
              <a:t>[Ca</a:t>
            </a:r>
            <a:r>
              <a:rPr lang="cs-CZ" baseline="30000" dirty="0">
                <a:cs typeface="Times New Roman" pitchFamily="18" charset="0"/>
              </a:rPr>
              <a:t>2+</a:t>
            </a:r>
            <a:r>
              <a:rPr lang="cs-CZ" dirty="0">
                <a:cs typeface="Times New Roman" pitchFamily="18" charset="0"/>
              </a:rPr>
              <a:t>]</a:t>
            </a:r>
            <a:r>
              <a:rPr lang="cs-CZ" baseline="30000" dirty="0">
                <a:cs typeface="Times New Roman" pitchFamily="18" charset="0"/>
              </a:rPr>
              <a:t>3</a:t>
            </a:r>
            <a:r>
              <a:rPr lang="cs-CZ" dirty="0">
                <a:cs typeface="Times New Roman" pitchFamily="18" charset="0"/>
              </a:rPr>
              <a:t> </a:t>
            </a:r>
            <a:r>
              <a:rPr lang="cs-CZ" dirty="0"/>
              <a:t>• </a:t>
            </a:r>
            <a:r>
              <a:rPr lang="cs-CZ" dirty="0">
                <a:cs typeface="Times New Roman" pitchFamily="18" charset="0"/>
              </a:rPr>
              <a:t>[ PO</a:t>
            </a:r>
            <a:r>
              <a:rPr lang="cs-CZ" baseline="-25000" dirty="0">
                <a:cs typeface="Times New Roman" pitchFamily="18" charset="0"/>
              </a:rPr>
              <a:t>4</a:t>
            </a:r>
            <a:r>
              <a:rPr lang="cs-CZ" baseline="30000" dirty="0">
                <a:cs typeface="Times New Roman" pitchFamily="18" charset="0"/>
              </a:rPr>
              <a:t>3- </a:t>
            </a:r>
            <a:r>
              <a:rPr lang="cs-CZ" dirty="0">
                <a:cs typeface="Times New Roman" pitchFamily="18" charset="0"/>
              </a:rPr>
              <a:t>]</a:t>
            </a:r>
            <a:r>
              <a:rPr lang="cs-CZ" baseline="30000" dirty="0">
                <a:cs typeface="Times New Roman" pitchFamily="18" charset="0"/>
              </a:rPr>
              <a:t>2</a:t>
            </a:r>
            <a:r>
              <a:rPr lang="cs-CZ" dirty="0">
                <a:cs typeface="Times New Roman" pitchFamily="18" charset="0"/>
              </a:rPr>
              <a:t>  =  K</a:t>
            </a:r>
            <a:r>
              <a:rPr lang="cs-CZ" baseline="-25000" dirty="0">
                <a:cs typeface="Times New Roman" pitchFamily="18" charset="0"/>
              </a:rPr>
              <a:t>S</a:t>
            </a:r>
            <a:endParaRPr lang="cs-CZ" dirty="0">
              <a:cs typeface="Times New Roman" pitchFamily="18" charset="0"/>
            </a:endParaRP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6300788" y="3141663"/>
            <a:ext cx="177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/>
              <a:t>( pH = 7,40 )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827088" y="4508500"/>
            <a:ext cx="327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[ PO</a:t>
            </a:r>
            <a:r>
              <a:rPr lang="cs-CZ" b="1" baseline="-25000"/>
              <a:t>4</a:t>
            </a:r>
            <a:r>
              <a:rPr lang="cs-CZ" b="1" baseline="30000"/>
              <a:t>3-</a:t>
            </a:r>
            <a:r>
              <a:rPr lang="cs-CZ" b="1"/>
              <a:t> ]    =    </a:t>
            </a:r>
            <a:r>
              <a:rPr lang="cs-CZ" b="1">
                <a:solidFill>
                  <a:srgbClr val="FF0000"/>
                </a:solidFill>
              </a:rPr>
              <a:t>0  !!    </a:t>
            </a: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827088" y="1557338"/>
            <a:ext cx="2884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/>
              <a:t>[ P</a:t>
            </a:r>
            <a:r>
              <a:rPr lang="cs-CZ" b="1" baseline="-25000" dirty="0"/>
              <a:t>i </a:t>
            </a:r>
            <a:r>
              <a:rPr lang="cs-CZ" b="1" dirty="0"/>
              <a:t>]  =  </a:t>
            </a:r>
            <a:r>
              <a:rPr lang="cs-CZ" dirty="0"/>
              <a:t>1 mmol / l</a:t>
            </a:r>
          </a:p>
        </p:txBody>
      </p:sp>
      <p:sp>
        <p:nvSpPr>
          <p:cNvPr id="10247" name="Line 11"/>
          <p:cNvSpPr>
            <a:spLocks noChangeShapeType="1"/>
          </p:cNvSpPr>
          <p:nvPr/>
        </p:nvSpPr>
        <p:spPr bwMode="auto">
          <a:xfrm>
            <a:off x="2987675" y="2133600"/>
            <a:ext cx="0" cy="649288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808038" y="492125"/>
            <a:ext cx="6694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b="1" u="sng" dirty="0">
                <a:solidFill>
                  <a:srgbClr val="A80895"/>
                </a:solidFill>
              </a:rPr>
              <a:t>Anorganický fosfát  ( P</a:t>
            </a:r>
            <a:r>
              <a:rPr lang="cs-CZ" sz="3600" b="1" u="sng" baseline="-25000" dirty="0">
                <a:solidFill>
                  <a:srgbClr val="A80895"/>
                </a:solidFill>
              </a:rPr>
              <a:t>i </a:t>
            </a:r>
            <a:r>
              <a:rPr lang="cs-CZ" sz="3600" b="1" u="sng" dirty="0">
                <a:solidFill>
                  <a:srgbClr val="A80895"/>
                </a:solidFill>
              </a:rPr>
              <a:t>)  v séru :</a:t>
            </a:r>
          </a:p>
        </p:txBody>
      </p:sp>
      <p:grpSp>
        <p:nvGrpSpPr>
          <p:cNvPr id="10249" name="Group 15"/>
          <p:cNvGrpSpPr>
            <a:grpSpLocks/>
          </p:cNvGrpSpPr>
          <p:nvPr/>
        </p:nvGrpSpPr>
        <p:grpSpPr bwMode="auto">
          <a:xfrm>
            <a:off x="2268538" y="2852738"/>
            <a:ext cx="3013075" cy="1095375"/>
            <a:chOff x="1429" y="1797"/>
            <a:chExt cx="1898" cy="690"/>
          </a:xfrm>
        </p:grpSpPr>
        <p:sp>
          <p:nvSpPr>
            <p:cNvPr id="10251" name="Text Box 4"/>
            <p:cNvSpPr txBox="1">
              <a:spLocks noChangeArrowheads="1"/>
            </p:cNvSpPr>
            <p:nvPr/>
          </p:nvSpPr>
          <p:spPr bwMode="auto">
            <a:xfrm>
              <a:off x="1429" y="1797"/>
              <a:ext cx="10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dirty="0"/>
                <a:t>[ HPO</a:t>
              </a:r>
              <a:r>
                <a:rPr lang="cs-CZ" b="1" baseline="-25000" dirty="0"/>
                <a:t>4</a:t>
              </a:r>
              <a:r>
                <a:rPr lang="cs-CZ" b="1" baseline="30000" dirty="0"/>
                <a:t>2-</a:t>
              </a:r>
              <a:r>
                <a:rPr lang="cs-CZ" b="1" dirty="0"/>
                <a:t> ]</a:t>
              </a:r>
            </a:p>
          </p:txBody>
        </p:sp>
        <p:sp>
          <p:nvSpPr>
            <p:cNvPr id="10252" name="Text Box 5"/>
            <p:cNvSpPr txBox="1">
              <a:spLocks noChangeArrowheads="1"/>
            </p:cNvSpPr>
            <p:nvPr/>
          </p:nvSpPr>
          <p:spPr bwMode="auto">
            <a:xfrm>
              <a:off x="1429" y="2160"/>
              <a:ext cx="10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 dirty="0"/>
                <a:t>[ H</a:t>
              </a:r>
              <a:r>
                <a:rPr lang="cs-CZ" b="1" baseline="-25000" dirty="0"/>
                <a:t>2</a:t>
              </a:r>
              <a:r>
                <a:rPr lang="cs-CZ" b="1" dirty="0"/>
                <a:t>PO</a:t>
              </a:r>
              <a:r>
                <a:rPr lang="cs-CZ" b="1" baseline="-25000" dirty="0"/>
                <a:t>4</a:t>
              </a:r>
              <a:r>
                <a:rPr lang="cs-CZ" b="1" baseline="30000" dirty="0"/>
                <a:t>-</a:t>
              </a:r>
              <a:r>
                <a:rPr lang="cs-CZ" b="1" dirty="0"/>
                <a:t> ]</a:t>
              </a:r>
            </a:p>
          </p:txBody>
        </p:sp>
        <p:sp>
          <p:nvSpPr>
            <p:cNvPr id="10253" name="Text Box 7"/>
            <p:cNvSpPr txBox="1">
              <a:spLocks noChangeArrowheads="1"/>
            </p:cNvSpPr>
            <p:nvPr/>
          </p:nvSpPr>
          <p:spPr bwMode="auto">
            <a:xfrm>
              <a:off x="2517" y="1966"/>
              <a:ext cx="81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1"/>
                <a:t>= </a:t>
              </a:r>
              <a:r>
                <a:rPr lang="cs-CZ"/>
                <a:t>  4 : 1</a:t>
              </a:r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1429" y="2160"/>
              <a:ext cx="1043" cy="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50" name="Line 16"/>
          <p:cNvSpPr>
            <a:spLocks noChangeShapeType="1"/>
          </p:cNvSpPr>
          <p:nvPr/>
        </p:nvSpPr>
        <p:spPr bwMode="auto">
          <a:xfrm>
            <a:off x="2268538" y="3429000"/>
            <a:ext cx="1655762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787900" y="4941888"/>
            <a:ext cx="3729038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cs typeface="Times New Roman" pitchFamily="18" charset="0"/>
              </a:rPr>
              <a:t>[Ca</a:t>
            </a:r>
            <a:r>
              <a:rPr lang="cs-CZ" baseline="30000" dirty="0">
                <a:cs typeface="Times New Roman" pitchFamily="18" charset="0"/>
              </a:rPr>
              <a:t>2+</a:t>
            </a:r>
            <a:r>
              <a:rPr lang="cs-CZ" dirty="0">
                <a:cs typeface="Times New Roman" pitchFamily="18" charset="0"/>
              </a:rPr>
              <a:t>]</a:t>
            </a:r>
            <a:r>
              <a:rPr lang="cs-CZ" baseline="30000" dirty="0">
                <a:cs typeface="Times New Roman" pitchFamily="18" charset="0"/>
              </a:rPr>
              <a:t>3</a:t>
            </a:r>
            <a:r>
              <a:rPr lang="cs-CZ" dirty="0">
                <a:cs typeface="Times New Roman" pitchFamily="18" charset="0"/>
              </a:rPr>
              <a:t> </a:t>
            </a:r>
            <a:r>
              <a:rPr lang="cs-CZ" dirty="0"/>
              <a:t>• </a:t>
            </a:r>
            <a:r>
              <a:rPr lang="cs-CZ" dirty="0">
                <a:cs typeface="Times New Roman" pitchFamily="18" charset="0"/>
              </a:rPr>
              <a:t>[ PO</a:t>
            </a:r>
            <a:r>
              <a:rPr lang="cs-CZ" baseline="-25000" dirty="0">
                <a:cs typeface="Times New Roman" pitchFamily="18" charset="0"/>
              </a:rPr>
              <a:t>4</a:t>
            </a:r>
            <a:r>
              <a:rPr lang="cs-CZ" baseline="30000" dirty="0">
                <a:cs typeface="Times New Roman" pitchFamily="18" charset="0"/>
              </a:rPr>
              <a:t>3- </a:t>
            </a:r>
            <a:r>
              <a:rPr lang="cs-CZ" dirty="0">
                <a:cs typeface="Times New Roman" pitchFamily="18" charset="0"/>
              </a:rPr>
              <a:t>]</a:t>
            </a:r>
            <a:r>
              <a:rPr lang="cs-CZ" baseline="30000" dirty="0">
                <a:cs typeface="Times New Roman" pitchFamily="18" charset="0"/>
              </a:rPr>
              <a:t>2</a:t>
            </a:r>
            <a:r>
              <a:rPr lang="cs-CZ" dirty="0">
                <a:cs typeface="Times New Roman" pitchFamily="18" charset="0"/>
              </a:rPr>
              <a:t>  =  K</a:t>
            </a:r>
            <a:r>
              <a:rPr lang="cs-CZ" baseline="-25000" dirty="0">
                <a:cs typeface="Times New Roman" pitchFamily="18" charset="0"/>
              </a:rPr>
              <a:t>S</a:t>
            </a:r>
            <a:endParaRPr lang="cs-CZ" dirty="0">
              <a:cs typeface="Times New Roman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55650" y="4005263"/>
            <a:ext cx="177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accent2"/>
                </a:solidFill>
              </a:rPr>
              <a:t> </a:t>
            </a:r>
            <a:r>
              <a:rPr lang="cs-CZ" b="1">
                <a:solidFill>
                  <a:srgbClr val="FF0000"/>
                </a:solidFill>
              </a:rPr>
              <a:t>↑</a:t>
            </a:r>
            <a:r>
              <a:rPr lang="cs-CZ" b="1">
                <a:solidFill>
                  <a:schemeClr val="accent2"/>
                </a:solidFill>
              </a:rPr>
              <a:t> </a:t>
            </a:r>
            <a:r>
              <a:rPr lang="cs-CZ" b="1">
                <a:solidFill>
                  <a:srgbClr val="3399FF"/>
                </a:solidFill>
              </a:rPr>
              <a:t>[ PO</a:t>
            </a:r>
            <a:r>
              <a:rPr lang="cs-CZ" b="1" baseline="-25000">
                <a:solidFill>
                  <a:srgbClr val="3399FF"/>
                </a:solidFill>
              </a:rPr>
              <a:t>4</a:t>
            </a:r>
            <a:r>
              <a:rPr lang="cs-CZ" b="1" baseline="30000">
                <a:solidFill>
                  <a:srgbClr val="3399FF"/>
                </a:solidFill>
              </a:rPr>
              <a:t>3-</a:t>
            </a:r>
            <a:r>
              <a:rPr lang="cs-CZ" b="1">
                <a:solidFill>
                  <a:srgbClr val="3399FF"/>
                </a:solidFill>
              </a:rPr>
              <a:t> ]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808038" y="492125"/>
            <a:ext cx="6910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b="1" u="sng" dirty="0">
                <a:solidFill>
                  <a:srgbClr val="A80895"/>
                </a:solidFill>
              </a:rPr>
              <a:t>Anorganický  fosfát  ( P</a:t>
            </a:r>
            <a:r>
              <a:rPr lang="cs-CZ" sz="3600" b="1" u="sng" baseline="-25000" dirty="0">
                <a:solidFill>
                  <a:srgbClr val="A80895"/>
                </a:solidFill>
              </a:rPr>
              <a:t>i </a:t>
            </a:r>
            <a:r>
              <a:rPr lang="cs-CZ" sz="3600" b="1" u="sng" dirty="0">
                <a:solidFill>
                  <a:srgbClr val="A80895"/>
                </a:solidFill>
              </a:rPr>
              <a:t>)  v kosti :</a:t>
            </a:r>
          </a:p>
        </p:txBody>
      </p:sp>
      <p:sp>
        <p:nvSpPr>
          <p:cNvPr id="11270" name="Text Box 15"/>
          <p:cNvSpPr txBox="1">
            <a:spLocks noChangeArrowheads="1"/>
          </p:cNvSpPr>
          <p:nvPr/>
        </p:nvSpPr>
        <p:spPr bwMode="auto">
          <a:xfrm>
            <a:off x="827088" y="1557338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/>
              <a:t>HPO</a:t>
            </a:r>
            <a:r>
              <a:rPr lang="cs-CZ" sz="2400" baseline="-25000" dirty="0"/>
              <a:t>4</a:t>
            </a:r>
            <a:r>
              <a:rPr lang="cs-CZ" sz="2400" baseline="30000" dirty="0"/>
              <a:t>2-</a:t>
            </a:r>
            <a:r>
              <a:rPr lang="cs-CZ" sz="2400" dirty="0"/>
              <a:t>  +</a:t>
            </a:r>
            <a:r>
              <a:rPr lang="cs-CZ" sz="2400" dirty="0">
                <a:solidFill>
                  <a:schemeClr val="accent2"/>
                </a:solidFill>
              </a:rPr>
              <a:t>  </a:t>
            </a:r>
            <a:r>
              <a:rPr lang="cs-CZ" sz="2400" dirty="0">
                <a:solidFill>
                  <a:srgbClr val="FF0000"/>
                </a:solidFill>
              </a:rPr>
              <a:t>OH</a:t>
            </a:r>
            <a:r>
              <a:rPr lang="cs-CZ" sz="2400" baseline="30000" dirty="0">
                <a:solidFill>
                  <a:srgbClr val="FF0000"/>
                </a:solidFill>
              </a:rPr>
              <a:t>-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chemeClr val="accent2"/>
                </a:solidFill>
              </a:rPr>
              <a:t>        </a:t>
            </a:r>
            <a:r>
              <a:rPr lang="cs-CZ" sz="2400" dirty="0">
                <a:cs typeface="Times New Roman" pitchFamily="18" charset="0"/>
              </a:rPr>
              <a:t>→     PO</a:t>
            </a:r>
            <a:r>
              <a:rPr lang="cs-CZ" sz="2400" baseline="-25000" dirty="0">
                <a:cs typeface="Times New Roman" pitchFamily="18" charset="0"/>
              </a:rPr>
              <a:t>4</a:t>
            </a:r>
            <a:r>
              <a:rPr lang="cs-CZ" sz="2400" baseline="30000" dirty="0">
                <a:cs typeface="Times New Roman" pitchFamily="18" charset="0"/>
              </a:rPr>
              <a:t>3-</a:t>
            </a:r>
            <a:r>
              <a:rPr lang="cs-CZ" sz="2400" dirty="0">
                <a:cs typeface="Times New Roman" pitchFamily="18" charset="0"/>
              </a:rPr>
              <a:t>    +   H</a:t>
            </a:r>
            <a:r>
              <a:rPr lang="cs-CZ" sz="2400" baseline="-25000" dirty="0">
                <a:cs typeface="Times New Roman" pitchFamily="18" charset="0"/>
              </a:rPr>
              <a:t>2</a:t>
            </a:r>
            <a:r>
              <a:rPr lang="cs-CZ" sz="2400" dirty="0">
                <a:cs typeface="Times New Roman" pitchFamily="18" charset="0"/>
              </a:rPr>
              <a:t>O</a:t>
            </a:r>
          </a:p>
        </p:txBody>
      </p:sp>
      <p:sp>
        <p:nvSpPr>
          <p:cNvPr id="11271" name="Text Box 17"/>
          <p:cNvSpPr txBox="1">
            <a:spLocks noChangeArrowheads="1"/>
          </p:cNvSpPr>
          <p:nvPr/>
        </p:nvSpPr>
        <p:spPr bwMode="auto">
          <a:xfrm>
            <a:off x="827088" y="2349500"/>
            <a:ext cx="551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/>
              <a:t>H</a:t>
            </a:r>
            <a:r>
              <a:rPr lang="cs-CZ" sz="2400" baseline="-25000" dirty="0"/>
              <a:t>2</a:t>
            </a:r>
            <a:r>
              <a:rPr lang="cs-CZ" sz="2400" dirty="0"/>
              <a:t>PO</a:t>
            </a:r>
            <a:r>
              <a:rPr lang="cs-CZ" sz="2400" baseline="-25000" dirty="0"/>
              <a:t>4</a:t>
            </a:r>
            <a:r>
              <a:rPr lang="cs-CZ" sz="2400" baseline="30000" dirty="0"/>
              <a:t>2-</a:t>
            </a:r>
            <a:r>
              <a:rPr lang="cs-CZ" sz="2400" dirty="0"/>
              <a:t>  +</a:t>
            </a:r>
            <a:r>
              <a:rPr lang="cs-CZ" sz="2400" dirty="0">
                <a:solidFill>
                  <a:schemeClr val="accent2"/>
                </a:solidFill>
              </a:rPr>
              <a:t>  </a:t>
            </a:r>
            <a:r>
              <a:rPr lang="cs-CZ" sz="2400" dirty="0">
                <a:solidFill>
                  <a:srgbClr val="FF0000"/>
                </a:solidFill>
              </a:rPr>
              <a:t>2 OH</a:t>
            </a:r>
            <a:r>
              <a:rPr lang="cs-CZ" sz="2400" baseline="30000" dirty="0">
                <a:solidFill>
                  <a:srgbClr val="FF0000"/>
                </a:solidFill>
              </a:rPr>
              <a:t>-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chemeClr val="accent2"/>
                </a:solidFill>
              </a:rPr>
              <a:t>    </a:t>
            </a:r>
            <a:r>
              <a:rPr lang="cs-CZ" sz="2400" dirty="0">
                <a:cs typeface="Times New Roman" pitchFamily="18" charset="0"/>
              </a:rPr>
              <a:t>→     PO</a:t>
            </a:r>
            <a:r>
              <a:rPr lang="cs-CZ" sz="2400" baseline="-25000" dirty="0">
                <a:cs typeface="Times New Roman" pitchFamily="18" charset="0"/>
              </a:rPr>
              <a:t>4</a:t>
            </a:r>
            <a:r>
              <a:rPr lang="cs-CZ" sz="2400" baseline="30000" dirty="0">
                <a:cs typeface="Times New Roman" pitchFamily="18" charset="0"/>
              </a:rPr>
              <a:t>3-</a:t>
            </a:r>
            <a:r>
              <a:rPr lang="cs-CZ" sz="2400" dirty="0">
                <a:cs typeface="Times New Roman" pitchFamily="18" charset="0"/>
              </a:rPr>
              <a:t>    +  2 H</a:t>
            </a:r>
            <a:r>
              <a:rPr lang="cs-CZ" sz="2400" baseline="-25000" dirty="0">
                <a:cs typeface="Times New Roman" pitchFamily="18" charset="0"/>
              </a:rPr>
              <a:t>2</a:t>
            </a:r>
            <a:r>
              <a:rPr lang="cs-CZ" sz="2400" dirty="0">
                <a:cs typeface="Times New Roman" pitchFamily="18" charset="0"/>
              </a:rPr>
              <a:t>O</a:t>
            </a:r>
          </a:p>
        </p:txBody>
      </p:sp>
      <p:sp>
        <p:nvSpPr>
          <p:cNvPr id="11272" name="Rectangle 21"/>
          <p:cNvSpPr>
            <a:spLocks noChangeArrowheads="1"/>
          </p:cNvSpPr>
          <p:nvPr/>
        </p:nvSpPr>
        <p:spPr bwMode="auto">
          <a:xfrm>
            <a:off x="873125" y="3117850"/>
            <a:ext cx="78838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/>
              <a:t>tvorba nerozpustného kostního minerálu  </a:t>
            </a:r>
            <a:r>
              <a:rPr lang="cs-CZ" sz="2400" dirty="0">
                <a:cs typeface="Times New Roman" pitchFamily="18" charset="0"/>
              </a:rPr>
              <a:t>→  </a:t>
            </a:r>
            <a:r>
              <a:rPr lang="cs-CZ" sz="2400" dirty="0">
                <a:solidFill>
                  <a:srgbClr val="FF0000"/>
                </a:solidFill>
                <a:cs typeface="Times New Roman" pitchFamily="18" charset="0"/>
              </a:rPr>
              <a:t>alkalická</a:t>
            </a:r>
            <a:r>
              <a:rPr lang="cs-CZ" sz="2400" dirty="0">
                <a:solidFill>
                  <a:srgbClr val="FF3399"/>
                </a:solidFill>
                <a:cs typeface="Times New Roman" pitchFamily="18" charset="0"/>
              </a:rPr>
              <a:t> </a:t>
            </a:r>
            <a:r>
              <a:rPr lang="cs-CZ" sz="2400" dirty="0">
                <a:cs typeface="Times New Roman" pitchFamily="18" charset="0"/>
              </a:rPr>
              <a:t>reakce</a:t>
            </a:r>
          </a:p>
          <a:p>
            <a:r>
              <a:rPr lang="cs-CZ" sz="2400" dirty="0">
                <a:solidFill>
                  <a:schemeClr val="accent2"/>
                </a:solidFill>
                <a:cs typeface="Times New Roman" pitchFamily="18" charset="0"/>
              </a:rPr>
              <a:t>                                                                        (viz </a:t>
            </a:r>
            <a:r>
              <a:rPr lang="cs-CZ" sz="2400" dirty="0">
                <a:solidFill>
                  <a:srgbClr val="FF0000"/>
                </a:solidFill>
                <a:cs typeface="Times New Roman" pitchFamily="18" charset="0"/>
              </a:rPr>
              <a:t>AL</a:t>
            </a:r>
            <a:r>
              <a:rPr lang="cs-CZ" sz="2400" dirty="0">
                <a:solidFill>
                  <a:schemeClr val="accent2"/>
                </a:solidFill>
                <a:cs typeface="Times New Roman" pitchFamily="18" charset="0"/>
              </a:rPr>
              <a:t>P !!)</a:t>
            </a:r>
          </a:p>
        </p:txBody>
      </p:sp>
      <p:sp>
        <p:nvSpPr>
          <p:cNvPr id="11273" name="Text Box 22"/>
          <p:cNvSpPr txBox="1">
            <a:spLocks noChangeArrowheads="1"/>
          </p:cNvSpPr>
          <p:nvPr/>
        </p:nvSpPr>
        <p:spPr bwMode="auto">
          <a:xfrm>
            <a:off x="900113" y="5805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/>
          </a:p>
        </p:txBody>
      </p:sp>
      <p:sp>
        <p:nvSpPr>
          <p:cNvPr id="11274" name="Text Box 23"/>
          <p:cNvSpPr txBox="1">
            <a:spLocks noChangeArrowheads="1"/>
          </p:cNvSpPr>
          <p:nvPr/>
        </p:nvSpPr>
        <p:spPr bwMode="auto">
          <a:xfrm>
            <a:off x="827088" y="5876925"/>
            <a:ext cx="3164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/>
              <a:t>opačně u resorpce kosti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428597" y="1357298"/>
            <a:ext cx="3500462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/>
              <a:t>=  BGP  =  </a:t>
            </a:r>
            <a:r>
              <a:rPr lang="en-US" sz="2400" dirty="0"/>
              <a:t>bone gamma carboxyglutamic acid-containing protein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/>
              <a:t>obsahuje 3 karboxyglutamáty (Gla) pro vazbu Ca</a:t>
            </a:r>
            <a:r>
              <a:rPr lang="cs-CZ" sz="2400" baseline="30000" dirty="0"/>
              <a:t>2+  </a:t>
            </a:r>
            <a:endParaRPr lang="cs-CZ" sz="2400" dirty="0"/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/>
              <a:t>reguluje mineralizaci kostí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400" dirty="0"/>
              <a:t>marker remodelace kostí  (aktivita osteoblastů v tvorbě organické matrix)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500034" y="428604"/>
            <a:ext cx="26725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b="1" u="sng" dirty="0">
                <a:solidFill>
                  <a:srgbClr val="A80895"/>
                </a:solidFill>
              </a:rPr>
              <a:t>Osteokalcin:</a:t>
            </a:r>
            <a:endParaRPr lang="cs-CZ" sz="3600" dirty="0">
              <a:solidFill>
                <a:srgbClr val="A80895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8735" y="1285860"/>
            <a:ext cx="545526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72198" y="1857364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3399FF"/>
                </a:solidFill>
                <a:sym typeface="Symbol" pitchFamily="18" charset="2"/>
              </a:rPr>
              <a:t>  </a:t>
            </a:r>
            <a:r>
              <a:rPr lang="cs-CZ" sz="1400" dirty="0">
                <a:solidFill>
                  <a:srgbClr val="3399FF"/>
                </a:solidFill>
              </a:rPr>
              <a:t>(vitamin K)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00694" y="4572008"/>
            <a:ext cx="1447570" cy="7386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  <a:sym typeface="Symbol" pitchFamily="18" charset="2"/>
              </a:rPr>
              <a:t>-karboxy </a:t>
            </a:r>
            <a:r>
              <a:rPr lang="cs-CZ" sz="1400" b="1" dirty="0">
                <a:solidFill>
                  <a:srgbClr val="3399FF"/>
                </a:solidFill>
                <a:sym typeface="Symbol" pitchFamily="18" charset="2"/>
              </a:rPr>
              <a:t>glutamová kyselina  (Gla)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29520" y="5715016"/>
            <a:ext cx="1146468" cy="33855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>
                <a:solidFill>
                  <a:srgbClr val="3399FF"/>
                </a:solidFill>
              </a:rPr>
              <a:t>vazba Ca</a:t>
            </a:r>
            <a:r>
              <a:rPr lang="cs-CZ" sz="1600" b="1" baseline="30000" dirty="0">
                <a:solidFill>
                  <a:srgbClr val="3399FF"/>
                </a:solidFill>
              </a:rPr>
              <a:t>2+</a:t>
            </a:r>
            <a:endParaRPr lang="cs-CZ" sz="1600" baseline="30000" dirty="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61093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400" b="1" u="sng" dirty="0">
                <a:solidFill>
                  <a:srgbClr val="A80895"/>
                </a:solidFill>
              </a:rPr>
              <a:t>Vápníková homeostáza :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000125" y="1714500"/>
            <a:ext cx="6718506" cy="248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3600" dirty="0"/>
              <a:t>parathyrin  (PTH,  parathormon)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3600" dirty="0"/>
              <a:t>kalcitonin  (thyreokalcitonin)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3600" dirty="0"/>
              <a:t>kalcitriol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0034" y="357166"/>
            <a:ext cx="5429288" cy="747698"/>
          </a:xfrm>
        </p:spPr>
        <p:txBody>
          <a:bodyPr/>
          <a:lstStyle/>
          <a:p>
            <a:pPr marL="234000" indent="-586800" algn="l">
              <a:buFont typeface="+mj-lt"/>
              <a:buAutoNum type="arabicPeriod"/>
            </a:pPr>
            <a:r>
              <a:rPr lang="cs-CZ" b="1" u="sng" dirty="0">
                <a:solidFill>
                  <a:srgbClr val="A80895"/>
                </a:solidFill>
              </a:rPr>
              <a:t>parathyrin  (PTH)</a:t>
            </a:r>
            <a:endParaRPr lang="cs-CZ" dirty="0">
              <a:solidFill>
                <a:srgbClr val="A80895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28596" y="1500174"/>
            <a:ext cx="8358246" cy="4595826"/>
          </a:xfrm>
        </p:spPr>
        <p:txBody>
          <a:bodyPr/>
          <a:lstStyle/>
          <a:p>
            <a:r>
              <a:rPr lang="cs-CZ" dirty="0"/>
              <a:t>nejvýznamnější regulátor extracelulárního Ca</a:t>
            </a:r>
            <a:r>
              <a:rPr lang="cs-CZ" baseline="30000" dirty="0"/>
              <a:t>2+</a:t>
            </a:r>
          </a:p>
          <a:p>
            <a:r>
              <a:rPr lang="cs-CZ" dirty="0"/>
              <a:t>tvoří se v příštítných tělískách, účinný je </a:t>
            </a:r>
            <a:r>
              <a:rPr lang="cs-CZ" b="1" dirty="0"/>
              <a:t>N-terminální konec</a:t>
            </a:r>
            <a:r>
              <a:rPr lang="cs-CZ" dirty="0"/>
              <a:t> prohormonu</a:t>
            </a:r>
          </a:p>
          <a:p>
            <a:r>
              <a:rPr lang="cs-CZ" dirty="0"/>
              <a:t>sekrece je bazální (cave hyperplazie!) a pulzní</a:t>
            </a:r>
          </a:p>
          <a:p>
            <a:r>
              <a:rPr lang="cs-CZ" dirty="0"/>
              <a:t>pulzní sekrece závisí na </a:t>
            </a:r>
            <a:r>
              <a:rPr lang="cs-CZ" b="1" dirty="0"/>
              <a:t>kalcemii</a:t>
            </a:r>
            <a:r>
              <a:rPr lang="cs-CZ" dirty="0"/>
              <a:t>, je též regulovaná </a:t>
            </a:r>
            <a:r>
              <a:rPr lang="cs-CZ" b="1" dirty="0"/>
              <a:t>kalcitriolem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827064" y="539738"/>
            <a:ext cx="56176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400" b="1" u="sng" dirty="0">
                <a:solidFill>
                  <a:srgbClr val="A80895"/>
                </a:solidFill>
              </a:rPr>
              <a:t>Senzor pro kalcemii :</a:t>
            </a:r>
            <a:r>
              <a:rPr lang="cs-CZ" sz="4400" dirty="0">
                <a:solidFill>
                  <a:srgbClr val="A80895"/>
                </a:solidFill>
              </a:rPr>
              <a:t> 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071538" y="2285992"/>
            <a:ext cx="7572427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>
                <a:sym typeface="Symbol" pitchFamily="18" charset="2"/>
              </a:rPr>
              <a:t>nachází se v příštítných tělískách</a:t>
            </a:r>
          </a:p>
          <a:p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receptor  </a:t>
            </a:r>
            <a:r>
              <a:rPr lang="cs-CZ" dirty="0">
                <a:sym typeface="Symbol" pitchFamily="18" charset="2"/>
              </a:rPr>
              <a:t>  G</a:t>
            </a:r>
            <a:r>
              <a:rPr lang="cs-CZ" baseline="-25000" dirty="0">
                <a:sym typeface="Symbol" pitchFamily="18" charset="2"/>
              </a:rPr>
              <a:t>q</a:t>
            </a:r>
            <a:r>
              <a:rPr lang="cs-CZ" dirty="0">
                <a:sym typeface="Symbol" pitchFamily="18" charset="2"/>
              </a:rPr>
              <a:t> – protein   vzestup Ca</a:t>
            </a:r>
            <a:r>
              <a:rPr lang="cs-CZ" baseline="30000" dirty="0">
                <a:sym typeface="Symbol" pitchFamily="18" charset="2"/>
              </a:rPr>
              <a:t>2+</a:t>
            </a:r>
            <a:r>
              <a:rPr lang="cs-CZ" dirty="0">
                <a:sym typeface="Symbol" pitchFamily="18" charset="2"/>
              </a:rPr>
              <a:t> v plazme způsobí zvýšený vstup Ca</a:t>
            </a:r>
            <a:r>
              <a:rPr lang="cs-CZ" baseline="30000" dirty="0">
                <a:sym typeface="Symbol" pitchFamily="18" charset="2"/>
              </a:rPr>
              <a:t>2+</a:t>
            </a:r>
            <a:r>
              <a:rPr lang="cs-CZ" dirty="0">
                <a:sym typeface="Symbol" pitchFamily="18" charset="2"/>
              </a:rPr>
              <a:t> do buněk  </a:t>
            </a:r>
            <a:r>
              <a:rPr lang="cs-CZ" dirty="0">
                <a:solidFill>
                  <a:srgbClr val="FF0000"/>
                </a:solidFill>
                <a:sym typeface="Symbol" pitchFamily="18" charset="2"/>
              </a:rPr>
              <a:t>zvýšená intracelulární hladina Ca</a:t>
            </a:r>
            <a:r>
              <a:rPr lang="cs-CZ" baseline="30000" dirty="0">
                <a:solidFill>
                  <a:srgbClr val="FF0000"/>
                </a:solidFill>
                <a:sym typeface="Symbol" pitchFamily="18" charset="2"/>
              </a:rPr>
              <a:t>2+</a:t>
            </a:r>
            <a:r>
              <a:rPr lang="cs-CZ" dirty="0">
                <a:sym typeface="Symbol" pitchFamily="18" charset="2"/>
              </a:rPr>
              <a:t> zde má  </a:t>
            </a:r>
            <a:r>
              <a:rPr lang="cs-CZ" b="1" i="1" dirty="0">
                <a:solidFill>
                  <a:srgbClr val="FF0000"/>
                </a:solidFill>
                <a:sym typeface="Symbol" pitchFamily="18" charset="2"/>
              </a:rPr>
              <a:t>inhibiční</a:t>
            </a:r>
            <a:r>
              <a:rPr lang="cs-CZ" b="1" i="1" dirty="0">
                <a:sym typeface="Symbol" pitchFamily="18" charset="2"/>
              </a:rPr>
              <a:t> </a:t>
            </a:r>
            <a:r>
              <a:rPr lang="cs-CZ" i="1" dirty="0">
                <a:sym typeface="Symbol" pitchFamily="18" charset="2"/>
              </a:rPr>
              <a:t> </a:t>
            </a:r>
            <a:r>
              <a:rPr lang="cs-CZ" dirty="0">
                <a:sym typeface="Symbol" pitchFamily="18" charset="2"/>
              </a:rPr>
              <a:t>vliv (na rozdíl od ostatních buněk !!)</a:t>
            </a:r>
          </a:p>
          <a:p>
            <a:endParaRPr lang="cs-CZ" sz="2400" dirty="0"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8596" y="214290"/>
            <a:ext cx="5172084" cy="747698"/>
          </a:xfrm>
        </p:spPr>
        <p:txBody>
          <a:bodyPr/>
          <a:lstStyle/>
          <a:p>
            <a:r>
              <a:rPr lang="cs-CZ" b="1" u="sng" dirty="0">
                <a:solidFill>
                  <a:srgbClr val="A80895"/>
                </a:solidFill>
              </a:rPr>
              <a:t>Parathyrin - účinky:</a:t>
            </a:r>
            <a:endParaRPr lang="cs-CZ" dirty="0">
              <a:solidFill>
                <a:srgbClr val="A8089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348" y="1785926"/>
            <a:ext cx="7772400" cy="4357718"/>
          </a:xfrm>
        </p:spPr>
        <p:txBody>
          <a:bodyPr/>
          <a:lstStyle/>
          <a:p>
            <a:pPr marL="342000" lvl="1" indent="-342000">
              <a:buFont typeface="Arial" pitchFamily="34" charset="0"/>
              <a:buChar char="•"/>
            </a:pPr>
            <a:r>
              <a:rPr lang="cs-CZ" sz="3200" dirty="0"/>
              <a:t>kost:</a:t>
            </a:r>
          </a:p>
          <a:p>
            <a:pPr marL="742050" lvl="2" indent="-342000">
              <a:buFont typeface="Arial" pitchFamily="34" charset="0"/>
              <a:buChar char="•"/>
            </a:pPr>
            <a:r>
              <a:rPr lang="cs-CZ" sz="2800" b="1" dirty="0"/>
              <a:t>↑ uvolňování kalcia</a:t>
            </a:r>
            <a:r>
              <a:rPr lang="cs-CZ" sz="2800" dirty="0"/>
              <a:t> a fosforu z kostí působením na osteoklasty (přes osteoblasty!)</a:t>
            </a:r>
          </a:p>
          <a:p>
            <a:pPr marL="342000" lvl="1" indent="-342000">
              <a:buFont typeface="Arial" pitchFamily="34" charset="0"/>
              <a:buChar char="•"/>
            </a:pPr>
            <a:r>
              <a:rPr lang="cs-CZ" sz="3200" dirty="0"/>
              <a:t>ledviny:</a:t>
            </a:r>
          </a:p>
          <a:p>
            <a:pPr marL="742050" lvl="2" indent="-342000">
              <a:buFont typeface="Arial" pitchFamily="34" charset="0"/>
              <a:buChar char="•"/>
            </a:pPr>
            <a:r>
              <a:rPr lang="cs-CZ" sz="2800" b="1" dirty="0"/>
              <a:t>↑ reabsorpci kalcia</a:t>
            </a:r>
            <a:r>
              <a:rPr lang="cs-CZ" sz="2800" dirty="0"/>
              <a:t> z glomerulárního filtrátu,  </a:t>
            </a:r>
            <a:r>
              <a:rPr lang="cs-CZ" sz="2800" b="1" dirty="0"/>
              <a:t>↓ reabsorpci fosfátů</a:t>
            </a:r>
            <a:r>
              <a:rPr lang="cs-CZ" sz="2800" dirty="0"/>
              <a:t> (Ks!)</a:t>
            </a:r>
          </a:p>
          <a:p>
            <a:pPr marL="342000" lvl="1" indent="-342000">
              <a:buFont typeface="Arial" pitchFamily="34" charset="0"/>
              <a:buChar char="•"/>
            </a:pPr>
            <a:r>
              <a:rPr lang="cs-CZ" sz="3200" dirty="0"/>
              <a:t>↑ syntézu 1,25-vitamínu D a teda nepřímo ↑ absorpci kalcia ze střeva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8596" y="214290"/>
            <a:ext cx="7358114" cy="747698"/>
          </a:xfrm>
        </p:spPr>
        <p:txBody>
          <a:bodyPr/>
          <a:lstStyle/>
          <a:p>
            <a:r>
              <a:rPr lang="cs-CZ" b="1" u="sng" dirty="0">
                <a:solidFill>
                  <a:srgbClr val="A80895"/>
                </a:solidFill>
              </a:rPr>
              <a:t>Parathyrin – účinek na kost:</a:t>
            </a:r>
            <a:endParaRPr lang="cs-CZ" dirty="0">
              <a:solidFill>
                <a:srgbClr val="A8089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5800" y="1214422"/>
            <a:ext cx="8134672" cy="5286412"/>
          </a:xfrm>
        </p:spPr>
        <p:txBody>
          <a:bodyPr/>
          <a:lstStyle/>
          <a:p>
            <a:pPr marL="342000" lvl="1" indent="-342000">
              <a:buFont typeface="Arial" pitchFamily="34" charset="0"/>
              <a:buChar char="•"/>
            </a:pPr>
            <a:r>
              <a:rPr lang="cs-CZ" sz="2600" dirty="0"/>
              <a:t>rychlý – minuty</a:t>
            </a:r>
          </a:p>
          <a:p>
            <a:pPr marL="342000" lvl="1" indent="-342000">
              <a:buFont typeface="Arial" pitchFamily="34" charset="0"/>
              <a:buChar char="•"/>
            </a:pPr>
            <a:r>
              <a:rPr lang="cs-CZ" sz="2600" dirty="0"/>
              <a:t>pomalý – hodiny až dni, trvá i po poklesu PTH v plazmě</a:t>
            </a:r>
          </a:p>
          <a:p>
            <a:pPr marL="342000" lvl="1" indent="-342000">
              <a:buFont typeface="Arial" pitchFamily="34" charset="0"/>
              <a:buChar char="•"/>
            </a:pPr>
            <a:r>
              <a:rPr lang="cs-CZ" sz="2600" dirty="0"/>
              <a:t>stimuluje receptory osteoblastů, které následně aktivují</a:t>
            </a:r>
            <a:r>
              <a:rPr lang="cs-CZ" sz="2600" b="1" dirty="0"/>
              <a:t> osteoklasty</a:t>
            </a:r>
          </a:p>
          <a:p>
            <a:pPr marL="342000" lvl="1" indent="-342000">
              <a:buFont typeface="Arial" pitchFamily="34" charset="0"/>
              <a:buChar char="•"/>
            </a:pPr>
            <a:r>
              <a:rPr lang="cs-CZ" sz="2600" dirty="0"/>
              <a:t>samotné </a:t>
            </a:r>
            <a:r>
              <a:rPr lang="cs-CZ" sz="2600" b="1" dirty="0"/>
              <a:t>osteoblasty</a:t>
            </a:r>
            <a:r>
              <a:rPr lang="cs-CZ" sz="2600" dirty="0"/>
              <a:t> PTH nejdřív tlumí, po několika dnech ↑ jejich růst a tvorbu osteoidu</a:t>
            </a:r>
          </a:p>
          <a:p>
            <a:pPr marL="342000" lvl="1" indent="-342000">
              <a:buFont typeface="Arial" pitchFamily="34" charset="0"/>
              <a:buChar char="•"/>
            </a:pPr>
            <a:r>
              <a:rPr lang="cs-CZ" sz="2600" dirty="0"/>
              <a:t>má účinek aj na </a:t>
            </a:r>
            <a:r>
              <a:rPr lang="cs-CZ" sz="2600" b="1" dirty="0"/>
              <a:t>osteocyty</a:t>
            </a:r>
            <a:r>
              <a:rPr lang="cs-CZ" sz="2600" dirty="0"/>
              <a:t> (mobilizace kalcia přes osteolýzu)</a:t>
            </a:r>
          </a:p>
          <a:p>
            <a:pPr marL="342000" lvl="1" indent="-342000">
              <a:buFont typeface="Arial" pitchFamily="34" charset="0"/>
              <a:buChar char="•"/>
            </a:pPr>
            <a:r>
              <a:rPr lang="cs-CZ" sz="2600" dirty="0">
                <a:solidFill>
                  <a:srgbClr val="FF0000"/>
                </a:solidFill>
              </a:rPr>
              <a:t>dlouhodobá stimulace PTH vede ke zvýšenému počtu a zvýšené aktivitě osteoklastů</a:t>
            </a:r>
            <a:r>
              <a:rPr lang="cs-CZ" sz="2600" dirty="0"/>
              <a:t>, </a:t>
            </a:r>
            <a:r>
              <a:rPr lang="cs-CZ" sz="2600" dirty="0">
                <a:solidFill>
                  <a:srgbClr val="00B050"/>
                </a:solidFill>
              </a:rPr>
              <a:t>nízké dávky podávané intermitentně ↑ novotvorbu kosti!!! </a:t>
            </a:r>
            <a:r>
              <a:rPr lang="cs-CZ" sz="2600" dirty="0"/>
              <a:t>(podstata (ne)známa)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85720" y="1285860"/>
            <a:ext cx="8640763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000" indent="-342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600" dirty="0"/>
              <a:t>(thyreokalcitonin, 32 AA, C-buňky štítné žlázy)</a:t>
            </a:r>
          </a:p>
          <a:p>
            <a:pPr marL="342000" indent="-342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600" dirty="0"/>
              <a:t>antagonista PTH, účinek stimulovaný estrogeny</a:t>
            </a:r>
          </a:p>
          <a:p>
            <a:pPr marL="342000" indent="-342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600" dirty="0"/>
              <a:t>omezený význam pro regulaci, ochrana před náhlým </a:t>
            </a:r>
            <a:r>
              <a:rPr lang="cs-CZ" sz="2400" dirty="0"/>
              <a:t>↑</a:t>
            </a:r>
            <a:r>
              <a:rPr lang="cs-CZ" sz="2600" dirty="0"/>
              <a:t> kalcemie (za fyziologických podmínek má minimální efekt)</a:t>
            </a:r>
          </a:p>
          <a:p>
            <a:pPr marL="342000" indent="-342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600" dirty="0"/>
              <a:t>sekrece řízená kalcemií (senzor obdobný příštítným tělískům)</a:t>
            </a:r>
          </a:p>
          <a:p>
            <a:pPr marL="342000" indent="-342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600" dirty="0"/>
              <a:t>tlumí kostní resorpci inhibicí osteoklastů, podporuje novotvorbu matrix </a:t>
            </a:r>
            <a:r>
              <a:rPr lang="cs-CZ" sz="2600" dirty="0">
                <a:sym typeface="Symbol" pitchFamily="18" charset="2"/>
              </a:rPr>
              <a:t>(léčba osteoporózy)</a:t>
            </a:r>
          </a:p>
          <a:p>
            <a:pPr marL="342000" indent="-342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600" dirty="0"/>
              <a:t>inhibuje resorpci vápníku i fosfátů v tubule </a:t>
            </a:r>
            <a:r>
              <a:rPr lang="cs-CZ" sz="2600" dirty="0">
                <a:sym typeface="Symbol" pitchFamily="18" charset="2"/>
              </a:rPr>
              <a:t> </a:t>
            </a:r>
            <a:r>
              <a:rPr lang="cs-CZ" sz="2400" dirty="0"/>
              <a:t>↑ </a:t>
            </a:r>
            <a:r>
              <a:rPr lang="cs-CZ" sz="2600" dirty="0">
                <a:sym typeface="Symbol" pitchFamily="18" charset="2"/>
              </a:rPr>
              <a:t>kalciurii i fosfaturii</a:t>
            </a:r>
          </a:p>
          <a:p>
            <a:pPr marL="342000" indent="-342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600" dirty="0">
                <a:sym typeface="Symbol" pitchFamily="18" charset="2"/>
              </a:rPr>
              <a:t>analgetické působení u kostní bolesti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33505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cs-CZ" sz="4400" b="1" u="sng">
                <a:solidFill>
                  <a:srgbClr val="A80895"/>
                </a:solidFill>
              </a:rPr>
              <a:t>kalcitonin</a:t>
            </a:r>
            <a:endParaRPr lang="cs-CZ" sz="4400">
              <a:solidFill>
                <a:srgbClr val="A80895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79388" y="908050"/>
            <a:ext cx="87852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2400" b="1" dirty="0"/>
          </a:p>
          <a:p>
            <a:r>
              <a:rPr lang="cs-CZ" sz="2400" b="1" dirty="0"/>
              <a:t>7-dehydrocholesterol  </a:t>
            </a:r>
            <a:endParaRPr lang="cs-CZ" sz="2400" dirty="0">
              <a:solidFill>
                <a:srgbClr val="3399FF"/>
              </a:solidFill>
            </a:endParaRPr>
          </a:p>
          <a:p>
            <a:endParaRPr lang="cs-CZ" sz="2400" dirty="0">
              <a:solidFill>
                <a:srgbClr val="3399FF"/>
              </a:solidFill>
            </a:endParaRPr>
          </a:p>
          <a:p>
            <a:r>
              <a:rPr lang="cs-CZ" sz="2400" b="1" dirty="0"/>
              <a:t>             kalciol</a:t>
            </a:r>
            <a:r>
              <a:rPr lang="cs-CZ" sz="2400" dirty="0"/>
              <a:t>  </a:t>
            </a:r>
            <a:r>
              <a:rPr lang="cs-CZ" sz="2400" dirty="0">
                <a:solidFill>
                  <a:srgbClr val="3399FF"/>
                </a:solidFill>
              </a:rPr>
              <a:t>(kůže, UV</a:t>
            </a:r>
            <a:r>
              <a:rPr lang="cs-CZ" sz="1400" dirty="0">
                <a:solidFill>
                  <a:srgbClr val="3399FF"/>
                </a:solidFill>
              </a:rPr>
              <a:t> </a:t>
            </a:r>
            <a:r>
              <a:rPr lang="cs-CZ" sz="2400" dirty="0">
                <a:solidFill>
                  <a:srgbClr val="3399FF"/>
                </a:solidFill>
              </a:rPr>
              <a:t>)</a:t>
            </a:r>
          </a:p>
          <a:p>
            <a:endParaRPr lang="cs-CZ" sz="2400" dirty="0">
              <a:solidFill>
                <a:schemeClr val="accent2"/>
              </a:solidFill>
            </a:endParaRPr>
          </a:p>
          <a:p>
            <a:r>
              <a:rPr lang="cs-CZ" sz="2400" b="1" dirty="0"/>
              <a:t>                 25 - kalcidiol</a:t>
            </a:r>
            <a:r>
              <a:rPr lang="cs-CZ" sz="2400" dirty="0"/>
              <a:t>  </a:t>
            </a:r>
            <a:r>
              <a:rPr lang="cs-CZ" sz="2400" dirty="0">
                <a:solidFill>
                  <a:srgbClr val="3399FF"/>
                </a:solidFill>
              </a:rPr>
              <a:t>(játra, 25</a:t>
            </a:r>
            <a:r>
              <a:rPr lang="cs-CZ" sz="2400" dirty="0">
                <a:solidFill>
                  <a:srgbClr val="3399FF"/>
                </a:solidFill>
                <a:sym typeface="Symbol" pitchFamily="18" charset="2"/>
              </a:rPr>
              <a:t>-hydroxyláza</a:t>
            </a:r>
            <a:r>
              <a:rPr lang="cs-CZ" sz="2400" dirty="0">
                <a:solidFill>
                  <a:srgbClr val="3399FF"/>
                </a:solidFill>
              </a:rPr>
              <a:t>)</a:t>
            </a:r>
            <a:endParaRPr lang="cs-CZ" sz="1800" dirty="0">
              <a:solidFill>
                <a:schemeClr val="accent2"/>
              </a:solidFill>
            </a:endParaRPr>
          </a:p>
          <a:p>
            <a:r>
              <a:rPr lang="cs-CZ" sz="2400" dirty="0"/>
              <a:t>                                                       </a:t>
            </a:r>
          </a:p>
          <a:p>
            <a:r>
              <a:rPr lang="cs-CZ" sz="2400" b="1" dirty="0"/>
              <a:t>		   </a:t>
            </a:r>
            <a:r>
              <a:rPr lang="cs-CZ" sz="2400" b="1" dirty="0">
                <a:solidFill>
                  <a:srgbClr val="A80895"/>
                </a:solidFill>
              </a:rPr>
              <a:t>1,25 - kalcitriol</a:t>
            </a:r>
            <a:r>
              <a:rPr lang="cs-CZ" sz="2400" dirty="0"/>
              <a:t>  </a:t>
            </a:r>
            <a:r>
              <a:rPr lang="cs-CZ" sz="2400" dirty="0">
                <a:solidFill>
                  <a:srgbClr val="3399FF"/>
                </a:solidFill>
              </a:rPr>
              <a:t>(ledviny, 1-hydroxyláza)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57158" y="4857760"/>
            <a:ext cx="464347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inhibice:</a:t>
            </a:r>
            <a:r>
              <a:rPr lang="cs-CZ" sz="2000" dirty="0">
                <a:solidFill>
                  <a:srgbClr val="3399FF"/>
                </a:solidFill>
              </a:rPr>
              <a:t> </a:t>
            </a:r>
            <a:r>
              <a:rPr lang="cs-CZ" sz="2000" dirty="0"/>
              <a:t>↑ kalcitriol a kalcitonin</a:t>
            </a:r>
          </a:p>
          <a:p>
            <a:r>
              <a:rPr lang="cs-CZ" sz="2000" dirty="0"/>
              <a:t>                nadbytek přijatého Ca</a:t>
            </a:r>
          </a:p>
          <a:p>
            <a:endParaRPr lang="cs-CZ" sz="1800" dirty="0"/>
          </a:p>
          <a:p>
            <a:r>
              <a:rPr lang="cs-CZ" sz="2000" dirty="0">
                <a:solidFill>
                  <a:srgbClr val="00B050"/>
                </a:solidFill>
              </a:rPr>
              <a:t>stimulace:</a:t>
            </a:r>
            <a:r>
              <a:rPr lang="cs-CZ" sz="2000" dirty="0"/>
              <a:t>  PTH při hypokalcemii </a:t>
            </a:r>
          </a:p>
          <a:p>
            <a:r>
              <a:rPr lang="cs-CZ" sz="2000" dirty="0"/>
              <a:t>                   somatotropin, prolaktin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000232" y="2428868"/>
            <a:ext cx="428628" cy="35719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2928926" y="3214686"/>
            <a:ext cx="357190" cy="285751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 flipV="1">
            <a:off x="2143108" y="3929066"/>
            <a:ext cx="1300162" cy="857256"/>
          </a:xfrm>
          <a:prstGeom prst="line">
            <a:avLst/>
          </a:prstGeom>
          <a:noFill/>
          <a:ln w="38100">
            <a:solidFill>
              <a:srgbClr val="3399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1428728" y="1714488"/>
            <a:ext cx="280966" cy="26668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250825" y="188913"/>
            <a:ext cx="312938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cs-CZ" sz="4400" b="1" u="sng">
                <a:solidFill>
                  <a:srgbClr val="A80895"/>
                </a:solidFill>
              </a:rPr>
              <a:t>kalcitriol</a:t>
            </a:r>
            <a:endParaRPr lang="cs-CZ" sz="4400" u="sng">
              <a:solidFill>
                <a:srgbClr val="A80895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15008" y="785794"/>
            <a:ext cx="3286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ym typeface="Symbol" pitchFamily="18" charset="2"/>
              </a:rPr>
              <a:t>kalcidiol je hlavní metabolit kalciolu v plazme (&lt; 10 mol/l, sezónní rozdíly, </a:t>
            </a:r>
            <a:r>
              <a:rPr lang="cs-CZ" sz="2000" dirty="0"/>
              <a:t>t</a:t>
            </a:r>
            <a:r>
              <a:rPr lang="cs-CZ" sz="1800" baseline="-25000" dirty="0"/>
              <a:t>1/2</a:t>
            </a:r>
            <a:r>
              <a:rPr lang="cs-CZ" sz="2000" dirty="0"/>
              <a:t> </a:t>
            </a:r>
            <a:r>
              <a:rPr lang="cs-CZ" sz="2000" b="1" dirty="0">
                <a:sym typeface="Symbol" pitchFamily="18" charset="2"/>
              </a:rPr>
              <a:t>≈  </a:t>
            </a:r>
            <a:r>
              <a:rPr lang="cs-CZ" sz="2000" dirty="0">
                <a:sym typeface="Symbol" pitchFamily="18" charset="2"/>
              </a:rPr>
              <a:t>20-30 d, vazba na D-</a:t>
            </a:r>
            <a:r>
              <a:rPr lang="en-US" sz="2000" dirty="0">
                <a:sym typeface="Symbol" pitchFamily="18" charset="2"/>
              </a:rPr>
              <a:t>binding protein)</a:t>
            </a:r>
          </a:p>
        </p:txBody>
      </p:sp>
      <p:cxnSp>
        <p:nvCxnSpPr>
          <p:cNvPr id="12" name="Přímá spojovací šipka 11"/>
          <p:cNvCxnSpPr/>
          <p:nvPr/>
        </p:nvCxnSpPr>
        <p:spPr>
          <a:xfrm rot="7500000" flipH="1" flipV="1">
            <a:off x="5853816" y="2574826"/>
            <a:ext cx="35719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35013" y="398463"/>
            <a:ext cx="2747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u="sng" dirty="0">
                <a:solidFill>
                  <a:srgbClr val="A80895"/>
                </a:solidFill>
              </a:rPr>
              <a:t>Vápník v těle :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851275" y="476250"/>
            <a:ext cx="22365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 dirty="0"/>
              <a:t>celkový vápník </a:t>
            </a:r>
          </a:p>
          <a:p>
            <a:pPr algn="ctr"/>
            <a:r>
              <a:rPr lang="cs-CZ" sz="2400" b="1" dirty="0"/>
              <a:t>1,0 – 1,3  kg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916238" y="1844675"/>
            <a:ext cx="23214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 dirty="0"/>
              <a:t>tělesné tekutiny </a:t>
            </a:r>
          </a:p>
          <a:p>
            <a:pPr algn="ctr"/>
            <a:r>
              <a:rPr lang="cs-CZ" sz="2400" b="1" dirty="0"/>
              <a:t>1 %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5651500" y="1844675"/>
            <a:ext cx="8771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 dirty="0"/>
              <a:t>kosti</a:t>
            </a:r>
          </a:p>
          <a:p>
            <a:pPr algn="ctr"/>
            <a:r>
              <a:rPr lang="cs-CZ" sz="2400" b="1" dirty="0"/>
              <a:t>99 %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627313" y="3141663"/>
            <a:ext cx="9541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/>
              <a:t>ECT</a:t>
            </a:r>
          </a:p>
          <a:p>
            <a:pPr algn="ctr"/>
            <a:r>
              <a:rPr lang="cs-CZ" sz="2400" b="1"/>
              <a:t>0,1 %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4427538" y="3141663"/>
            <a:ext cx="11079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/>
              <a:t>ICT</a:t>
            </a:r>
          </a:p>
          <a:p>
            <a:pPr algn="ctr"/>
            <a:r>
              <a:rPr lang="cs-CZ" sz="2400" b="1"/>
              <a:t>0,99 %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580315" y="4868863"/>
            <a:ext cx="20674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 dirty="0"/>
              <a:t>krevní plazma</a:t>
            </a:r>
          </a:p>
          <a:p>
            <a:pPr algn="ctr"/>
            <a:r>
              <a:rPr lang="cs-CZ" sz="1600" b="1" dirty="0"/>
              <a:t>375 mg</a:t>
            </a:r>
          </a:p>
          <a:p>
            <a:pPr algn="ctr"/>
            <a:r>
              <a:rPr lang="cs-CZ" sz="2000" b="1" dirty="0"/>
              <a:t>2,5 mmol / l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3492500" y="4221163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/>
              <a:t>IST</a:t>
            </a:r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 flipH="1">
            <a:off x="4067175" y="1268413"/>
            <a:ext cx="6492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>
            <a:off x="5364163" y="1268413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5" name="Line 12"/>
          <p:cNvSpPr>
            <a:spLocks noChangeShapeType="1"/>
          </p:cNvSpPr>
          <p:nvPr/>
        </p:nvSpPr>
        <p:spPr bwMode="auto">
          <a:xfrm flipH="1">
            <a:off x="3132138" y="2636838"/>
            <a:ext cx="6492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4211638" y="2636838"/>
            <a:ext cx="6477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7" name="Line 14"/>
          <p:cNvSpPr>
            <a:spLocks noChangeShapeType="1"/>
          </p:cNvSpPr>
          <p:nvPr/>
        </p:nvSpPr>
        <p:spPr bwMode="auto">
          <a:xfrm flipH="1">
            <a:off x="1619250" y="3860800"/>
            <a:ext cx="1081088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8" name="Line 15"/>
          <p:cNvSpPr>
            <a:spLocks noChangeShapeType="1"/>
          </p:cNvSpPr>
          <p:nvPr/>
        </p:nvSpPr>
        <p:spPr bwMode="auto">
          <a:xfrm>
            <a:off x="3348038" y="386080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89" name="Line 16"/>
          <p:cNvSpPr>
            <a:spLocks noChangeShapeType="1"/>
          </p:cNvSpPr>
          <p:nvPr/>
        </p:nvSpPr>
        <p:spPr bwMode="auto">
          <a:xfrm rot="300000" flipV="1">
            <a:off x="2643175" y="5072074"/>
            <a:ext cx="857256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090" name="Text Box 17"/>
          <p:cNvSpPr txBox="1">
            <a:spLocks noChangeArrowheads="1"/>
          </p:cNvSpPr>
          <p:nvPr/>
        </p:nvSpPr>
        <p:spPr bwMode="auto">
          <a:xfrm>
            <a:off x="3786182" y="4929198"/>
            <a:ext cx="4814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</a:rPr>
              <a:t>50 % Ca volný, ionizovaný (1,25 mmol / l)</a:t>
            </a:r>
          </a:p>
          <a:p>
            <a:r>
              <a:rPr lang="cs-CZ" sz="1800" dirty="0"/>
              <a:t>32 % Ca vázaný na albumin, </a:t>
            </a:r>
            <a:r>
              <a:rPr lang="cs-CZ" sz="1800" dirty="0">
                <a:cs typeface="Times New Roman" pitchFamily="18" charset="0"/>
              </a:rPr>
              <a:t>≈ na pH</a:t>
            </a:r>
            <a:r>
              <a:rPr lang="cs-CZ" sz="1800" dirty="0"/>
              <a:t>  </a:t>
            </a:r>
            <a:r>
              <a:rPr lang="cs-CZ" sz="1400" dirty="0"/>
              <a:t>(0,8 mmol / l)</a:t>
            </a:r>
          </a:p>
          <a:p>
            <a:r>
              <a:rPr lang="cs-CZ" sz="1800" dirty="0"/>
              <a:t> 8 %  Ca vázaný na globuliny  </a:t>
            </a:r>
            <a:r>
              <a:rPr lang="cs-CZ" sz="1400" dirty="0"/>
              <a:t>(0,2 mmol / l)</a:t>
            </a:r>
          </a:p>
          <a:p>
            <a:r>
              <a:rPr lang="cs-CZ" sz="1800" dirty="0"/>
              <a:t>10 % Ca v komplexech s anionty  </a:t>
            </a:r>
            <a:r>
              <a:rPr lang="cs-CZ" sz="1400" dirty="0"/>
              <a:t>(0,25 mmol / l)</a:t>
            </a:r>
          </a:p>
        </p:txBody>
      </p:sp>
      <p:sp>
        <p:nvSpPr>
          <p:cNvPr id="3091" name="Text Box 18"/>
          <p:cNvSpPr txBox="1">
            <a:spLocks noChangeArrowheads="1"/>
          </p:cNvSpPr>
          <p:nvPr/>
        </p:nvSpPr>
        <p:spPr bwMode="auto">
          <a:xfrm>
            <a:off x="5786446" y="6286520"/>
            <a:ext cx="1425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 dirty="0"/>
              <a:t>hydrogenuhličitan,</a:t>
            </a:r>
          </a:p>
          <a:p>
            <a:r>
              <a:rPr lang="cs-CZ" sz="1200" b="1" dirty="0"/>
              <a:t>laktát,  fosfát, …</a:t>
            </a:r>
          </a:p>
        </p:txBody>
      </p:sp>
      <p:sp>
        <p:nvSpPr>
          <p:cNvPr id="3092" name="Line 19"/>
          <p:cNvSpPr>
            <a:spLocks noChangeShapeType="1"/>
          </p:cNvSpPr>
          <p:nvPr/>
        </p:nvSpPr>
        <p:spPr bwMode="auto">
          <a:xfrm>
            <a:off x="6429388" y="607220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093" name="Text Box 20"/>
          <p:cNvSpPr txBox="1">
            <a:spLocks noChangeArrowheads="1"/>
          </p:cNvSpPr>
          <p:nvPr/>
        </p:nvSpPr>
        <p:spPr bwMode="auto">
          <a:xfrm>
            <a:off x="6357950" y="3929066"/>
            <a:ext cx="2443298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dirty="0"/>
              <a:t>fyziologicky účinný je jen</a:t>
            </a:r>
          </a:p>
          <a:p>
            <a:r>
              <a:rPr lang="cs-CZ" sz="1600" dirty="0"/>
              <a:t>volný ionizovaný vápník !!</a:t>
            </a:r>
          </a:p>
        </p:txBody>
      </p:sp>
      <p:sp>
        <p:nvSpPr>
          <p:cNvPr id="3094" name="Line 21"/>
          <p:cNvSpPr>
            <a:spLocks noChangeShapeType="1"/>
          </p:cNvSpPr>
          <p:nvPr/>
        </p:nvSpPr>
        <p:spPr bwMode="auto">
          <a:xfrm flipV="1">
            <a:off x="7358082" y="450057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57158" y="1357298"/>
            <a:ext cx="838993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u="sng" dirty="0"/>
              <a:t>enterocyt</a:t>
            </a:r>
          </a:p>
          <a:p>
            <a:pPr marL="691200" lvl="1" indent="-324000">
              <a:spcBef>
                <a:spcPts val="600"/>
              </a:spcBef>
              <a:buFont typeface="Wingdings" pitchFamily="2" charset="2"/>
              <a:buChar char="Ø"/>
            </a:pPr>
            <a:r>
              <a:rPr lang="cs-CZ" dirty="0">
                <a:sym typeface="Symbol" pitchFamily="18" charset="2"/>
              </a:rPr>
              <a:t>↑ absorpci, transport přes enterocyty a uvolňování do oběhu</a:t>
            </a:r>
          </a:p>
          <a:p>
            <a:pPr marL="691200" lvl="1" indent="-324000">
              <a:spcBef>
                <a:spcPts val="600"/>
              </a:spcBef>
              <a:buFont typeface="Wingdings" pitchFamily="2" charset="2"/>
              <a:buChar char="Ø"/>
            </a:pPr>
            <a:r>
              <a:rPr lang="cs-CZ" dirty="0">
                <a:sym typeface="Symbol" pitchFamily="18" charset="2"/>
              </a:rPr>
              <a:t>zvyšuje absorpci a transport fosfátů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u="sng" dirty="0">
                <a:sym typeface="Symbol" pitchFamily="18" charset="2"/>
              </a:rPr>
              <a:t>ledviny</a:t>
            </a:r>
          </a:p>
          <a:p>
            <a:pPr marL="691200" lvl="1" indent="-324000">
              <a:spcBef>
                <a:spcPts val="600"/>
              </a:spcBef>
              <a:buFont typeface="Wingdings" pitchFamily="2" charset="2"/>
              <a:buChar char="Ø"/>
            </a:pPr>
            <a:r>
              <a:rPr lang="cs-CZ" dirty="0">
                <a:sym typeface="Symbol" pitchFamily="18" charset="2"/>
              </a:rPr>
              <a:t>zvyšuje zpětnou resorpci vápníku v tubulech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8523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 u="sng" dirty="0">
                <a:solidFill>
                  <a:srgbClr val="A80895"/>
                </a:solidFill>
              </a:rPr>
              <a:t>Kalcitriol – účinky v Ca metabolizme:</a:t>
            </a:r>
            <a:endParaRPr lang="cs-CZ" sz="4000" dirty="0">
              <a:solidFill>
                <a:srgbClr val="A80895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57158" y="1142985"/>
            <a:ext cx="8389938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u="sng" dirty="0">
                <a:sym typeface="Symbol" pitchFamily="18" charset="2"/>
              </a:rPr>
              <a:t>kost</a:t>
            </a:r>
          </a:p>
          <a:p>
            <a:pPr marL="691200" lvl="1" indent="-324000">
              <a:spcBef>
                <a:spcPts val="600"/>
              </a:spcBef>
              <a:buFont typeface="Wingdings" pitchFamily="2" charset="2"/>
              <a:buChar char="Ø"/>
            </a:pPr>
            <a:r>
              <a:rPr lang="cs-CZ" dirty="0">
                <a:sym typeface="Symbol" pitchFamily="18" charset="2"/>
              </a:rPr>
              <a:t>komplexní účinky, udržuje rovnováhu mezi formací a resorpcí kosti</a:t>
            </a:r>
          </a:p>
          <a:p>
            <a:pPr marL="691200" lvl="1" indent="-324000">
              <a:spcBef>
                <a:spcPts val="600"/>
              </a:spcBef>
              <a:buFont typeface="Wingdings" pitchFamily="2" charset="2"/>
              <a:buChar char="Ø"/>
            </a:pPr>
            <a:r>
              <a:rPr lang="cs-CZ" dirty="0">
                <a:sym typeface="Symbol" pitchFamily="18" charset="2"/>
              </a:rPr>
              <a:t>při hypokalcemii zvyšuje resorpci kosti koordinovanou aktivitou osteoblastů a osteoklastů</a:t>
            </a:r>
          </a:p>
          <a:p>
            <a:pPr marL="691200" lvl="1" indent="-324000">
              <a:spcBef>
                <a:spcPts val="600"/>
              </a:spcBef>
              <a:buFont typeface="Wingdings" pitchFamily="2" charset="2"/>
              <a:buChar char="Ø"/>
            </a:pPr>
            <a:r>
              <a:rPr lang="cs-CZ" dirty="0">
                <a:sym typeface="Symbol" pitchFamily="18" charset="2"/>
              </a:rPr>
              <a:t>za příznivých podmínek zvyšuje zabudovávání kalcia do kosti</a:t>
            </a:r>
          </a:p>
          <a:p>
            <a:pPr marL="234000" indent="-324000">
              <a:spcBef>
                <a:spcPts val="600"/>
              </a:spcBef>
            </a:pPr>
            <a:endParaRPr lang="cs-CZ" sz="1400" dirty="0">
              <a:sym typeface="Symbol" pitchFamily="18" charset="2"/>
            </a:endParaRPr>
          </a:p>
          <a:p>
            <a:pPr marL="234000" indent="-32400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>
                <a:sym typeface="Symbol" pitchFamily="18" charset="2"/>
              </a:rPr>
              <a:t>interakce s PTH</a:t>
            </a:r>
          </a:p>
          <a:p>
            <a:pPr marL="691200" lvl="1" indent="-324000">
              <a:spcBef>
                <a:spcPts val="600"/>
              </a:spcBef>
              <a:buFont typeface="Times New Roman" pitchFamily="18" charset="0"/>
              <a:buChar char="−"/>
            </a:pPr>
            <a:r>
              <a:rPr lang="cs-CZ" dirty="0">
                <a:sym typeface="Symbol" pitchFamily="18" charset="2"/>
              </a:rPr>
              <a:t>kalcitriol inhibuje syntézu a sekreci PTH, co funguje jako negativní zpětná vazba i na jeho tvorbu (PTH stimuluje tvorbu kalcitriolu)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91522" y="214290"/>
            <a:ext cx="89096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4000" b="1" u="sng" dirty="0">
                <a:solidFill>
                  <a:srgbClr val="A80895"/>
                </a:solidFill>
              </a:rPr>
              <a:t>Kalcitriol – účinky v Ca metabolizme II</a:t>
            </a:r>
            <a:endParaRPr lang="cs-CZ" sz="4000" dirty="0">
              <a:solidFill>
                <a:srgbClr val="A80895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39750" y="476250"/>
            <a:ext cx="5557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b="1" u="sng" dirty="0">
                <a:solidFill>
                  <a:srgbClr val="A80895"/>
                </a:solidFill>
              </a:rPr>
              <a:t>Kalcitriol – ostatní účinky:</a:t>
            </a:r>
            <a:endParaRPr lang="cs-CZ" sz="2400" b="1" u="sng" dirty="0">
              <a:solidFill>
                <a:srgbClr val="A80895"/>
              </a:solidFill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428597" y="1341438"/>
            <a:ext cx="842968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200" b="1" dirty="0"/>
              <a:t>receptory</a:t>
            </a:r>
            <a:r>
              <a:rPr lang="cs-CZ" sz="3200" dirty="0"/>
              <a:t> se nacházejí v </a:t>
            </a:r>
            <a:r>
              <a:rPr lang="cs-CZ" sz="3200" b="1" dirty="0"/>
              <a:t>mnohých tkáních</a:t>
            </a:r>
            <a:r>
              <a:rPr lang="cs-CZ" sz="3200" dirty="0"/>
              <a:t> (srdce, cévy, žaludek, játra, mozek, ......)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200" dirty="0"/>
              <a:t>reguluje buněčnou diferenciaci a proliferaci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200" dirty="0"/>
              <a:t>inhibuje buněčný růst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200" dirty="0"/>
              <a:t>stimuluje sekreci inzulínu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200" dirty="0"/>
              <a:t>inhibuje produkci reninu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200" dirty="0"/>
              <a:t>buňky </a:t>
            </a:r>
            <a:r>
              <a:rPr lang="cs-CZ" sz="3200" b="1" dirty="0"/>
              <a:t>imunitního systému</a:t>
            </a:r>
            <a:r>
              <a:rPr lang="cs-CZ" sz="3200" dirty="0"/>
              <a:t> mají receptor pro vit. D, některé dokonce vit. D produkují  (!)</a:t>
            </a:r>
          </a:p>
          <a:p>
            <a:pPr>
              <a:spcBef>
                <a:spcPts val="600"/>
              </a:spcBef>
            </a:pPr>
            <a:r>
              <a:rPr lang="cs-CZ" sz="3200" dirty="0"/>
              <a:t>     </a:t>
            </a:r>
            <a:r>
              <a:rPr lang="cs-CZ" sz="3200" dirty="0">
                <a:cs typeface="Times New Roman" pitchFamily="18" charset="0"/>
              </a:rPr>
              <a:t>→  vit. D má imunomodulační účinek  !!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39750" y="476250"/>
            <a:ext cx="60324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b="1" u="sng" dirty="0">
                <a:solidFill>
                  <a:srgbClr val="A80895"/>
                </a:solidFill>
              </a:rPr>
              <a:t>Kalcitriol – ostatní účinky II:</a:t>
            </a:r>
            <a:endParaRPr lang="cs-CZ" sz="2400" b="1" u="sng" dirty="0">
              <a:solidFill>
                <a:srgbClr val="A80895"/>
              </a:solidFill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428597" y="1341438"/>
            <a:ext cx="8429684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/>
              <a:t>deficit kalcitriolu zvyšuje riziko mnohých nemocí:</a:t>
            </a:r>
          </a:p>
          <a:p>
            <a:pPr marL="691200" lvl="1" indent="-324000">
              <a:spcBef>
                <a:spcPts val="600"/>
              </a:spcBef>
              <a:buFont typeface="Times New Roman" pitchFamily="18" charset="0"/>
              <a:buChar char="−"/>
            </a:pPr>
            <a:r>
              <a:rPr lang="cs-CZ" b="1" i="1" dirty="0">
                <a:cs typeface="Times New Roman" pitchFamily="18" charset="0"/>
              </a:rPr>
              <a:t>autoimunitní onemocnění</a:t>
            </a:r>
            <a:r>
              <a:rPr lang="cs-CZ" dirty="0">
                <a:cs typeface="Times New Roman" pitchFamily="18" charset="0"/>
              </a:rPr>
              <a:t> </a:t>
            </a:r>
            <a:r>
              <a:rPr lang="cs-CZ" sz="2400" dirty="0">
                <a:cs typeface="Times New Roman" pitchFamily="18" charset="0"/>
              </a:rPr>
              <a:t>(DM 1. typu, sclerosis multiplex, revmatoidní artritida)</a:t>
            </a:r>
            <a:endParaRPr lang="cs-CZ" dirty="0">
              <a:cs typeface="Times New Roman" pitchFamily="18" charset="0"/>
            </a:endParaRPr>
          </a:p>
          <a:p>
            <a:pPr marL="691200" lvl="1" indent="-324000">
              <a:spcBef>
                <a:spcPts val="600"/>
              </a:spcBef>
              <a:buFont typeface="Times New Roman" pitchFamily="18" charset="0"/>
              <a:buChar char="−"/>
            </a:pPr>
            <a:r>
              <a:rPr lang="cs-CZ" b="1" i="1" dirty="0">
                <a:cs typeface="Times New Roman" pitchFamily="18" charset="0"/>
              </a:rPr>
              <a:t>malignity</a:t>
            </a:r>
            <a:r>
              <a:rPr lang="cs-CZ" dirty="0">
                <a:cs typeface="Times New Roman" pitchFamily="18" charset="0"/>
              </a:rPr>
              <a:t> </a:t>
            </a:r>
            <a:r>
              <a:rPr lang="cs-CZ" sz="2400" dirty="0">
                <a:cs typeface="Times New Roman" pitchFamily="18" charset="0"/>
              </a:rPr>
              <a:t>(kolorektální karcinom, karcinom prostaty a prsníku)</a:t>
            </a:r>
            <a:endParaRPr lang="cs-CZ" dirty="0">
              <a:cs typeface="Times New Roman" pitchFamily="18" charset="0"/>
            </a:endParaRPr>
          </a:p>
          <a:p>
            <a:pPr marL="691200" lvl="1" indent="-324000">
              <a:spcBef>
                <a:spcPts val="600"/>
              </a:spcBef>
              <a:buFont typeface="Times New Roman" pitchFamily="18" charset="0"/>
              <a:buChar char="−"/>
            </a:pPr>
            <a:r>
              <a:rPr lang="cs-CZ" b="1" i="1" dirty="0">
                <a:cs typeface="Times New Roman" pitchFamily="18" charset="0"/>
              </a:rPr>
              <a:t>kardiovaskulární onemocnění</a:t>
            </a:r>
          </a:p>
          <a:p>
            <a:pPr marL="691200" lvl="1" indent="-324000">
              <a:spcBef>
                <a:spcPts val="600"/>
              </a:spcBef>
              <a:buFont typeface="Times New Roman" pitchFamily="18" charset="0"/>
              <a:buChar char="−"/>
            </a:pPr>
            <a:r>
              <a:rPr lang="cs-CZ" b="1" i="1" dirty="0">
                <a:cs typeface="Times New Roman" pitchFamily="18" charset="0"/>
              </a:rPr>
              <a:t>DM II. typu</a:t>
            </a:r>
          </a:p>
          <a:p>
            <a:pPr marL="691200" lvl="1" indent="-324000">
              <a:spcBef>
                <a:spcPts val="600"/>
              </a:spcBef>
              <a:buFont typeface="Times New Roman" pitchFamily="18" charset="0"/>
              <a:buChar char="−"/>
            </a:pPr>
            <a:r>
              <a:rPr lang="cs-CZ" b="1" i="1" dirty="0">
                <a:cs typeface="Times New Roman" pitchFamily="18" charset="0"/>
              </a:rPr>
              <a:t>psychiatrické onemocnění</a:t>
            </a:r>
            <a:r>
              <a:rPr lang="cs-CZ" i="1" dirty="0">
                <a:cs typeface="Times New Roman" pitchFamily="18" charset="0"/>
              </a:rPr>
              <a:t> </a:t>
            </a:r>
            <a:r>
              <a:rPr lang="cs-CZ" sz="2400" dirty="0">
                <a:cs typeface="Times New Roman" pitchFamily="18" charset="0"/>
              </a:rPr>
              <a:t>(schizofrenie, deprese)</a:t>
            </a:r>
          </a:p>
          <a:p>
            <a:pPr marL="691200" lvl="1" indent="-324000">
              <a:spcBef>
                <a:spcPts val="600"/>
              </a:spcBef>
              <a:buFont typeface="Times New Roman" pitchFamily="18" charset="0"/>
              <a:buChar char="−"/>
            </a:pPr>
            <a:endParaRPr lang="cs-CZ" i="1" dirty="0">
              <a:cs typeface="Times New Roman" pitchFamily="18" charset="0"/>
            </a:endParaRPr>
          </a:p>
          <a:p>
            <a:pPr marL="234000" indent="-32400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>
                <a:cs typeface="Times New Roman" pitchFamily="18" charset="0"/>
              </a:rPr>
              <a:t>v Evropě má deficit vitamínu D </a:t>
            </a:r>
            <a:r>
              <a:rPr lang="cs-CZ" dirty="0">
                <a:solidFill>
                  <a:srgbClr val="FF0000"/>
                </a:solidFill>
                <a:cs typeface="Times New Roman" pitchFamily="18" charset="0"/>
              </a:rPr>
              <a:t>30% populace</a:t>
            </a:r>
            <a:r>
              <a:rPr lang="cs-CZ" dirty="0">
                <a:cs typeface="Times New Roman" pitchFamily="18" charset="0"/>
              </a:rPr>
              <a:t>, u starších lidí je to až </a:t>
            </a:r>
            <a:r>
              <a:rPr lang="cs-CZ" dirty="0">
                <a:solidFill>
                  <a:srgbClr val="FF0000"/>
                </a:solidFill>
                <a:cs typeface="Times New Roman" pitchFamily="18" charset="0"/>
              </a:rPr>
              <a:t>75%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4282" y="214290"/>
            <a:ext cx="8643998" cy="714380"/>
          </a:xfrm>
        </p:spPr>
        <p:txBody>
          <a:bodyPr/>
          <a:lstStyle/>
          <a:p>
            <a:r>
              <a:rPr lang="cs-CZ" sz="3700" b="1" dirty="0">
                <a:solidFill>
                  <a:srgbClr val="A80895"/>
                </a:solidFill>
              </a:rPr>
              <a:t>Další regulátory kostního metabolizmu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785926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estrogeny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růstový hormon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hormony štítné žlázy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glukotropní hormony kortizol, inzulín, leptin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lokální faktory (systém RANK/OPG, Wnt/sklerostin)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8596" y="285728"/>
            <a:ext cx="3357586" cy="928694"/>
          </a:xfrm>
        </p:spPr>
        <p:txBody>
          <a:bodyPr/>
          <a:lstStyle/>
          <a:p>
            <a:pPr marL="742950" indent="-742950" algn="l">
              <a:buFont typeface="+mj-lt"/>
              <a:buAutoNum type="arabicPeriod"/>
            </a:pPr>
            <a:r>
              <a:rPr lang="cs-CZ" b="1" dirty="0">
                <a:solidFill>
                  <a:srgbClr val="A80895"/>
                </a:solidFill>
              </a:rPr>
              <a:t>estrogeny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357298"/>
            <a:ext cx="8101042" cy="4738702"/>
          </a:xfrm>
        </p:spPr>
        <p:txBody>
          <a:bodyPr/>
          <a:lstStyle/>
          <a:p>
            <a:r>
              <a:rPr lang="cs-CZ" dirty="0"/>
              <a:t>komplexní efekt</a:t>
            </a:r>
          </a:p>
          <a:p>
            <a:r>
              <a:rPr lang="cs-CZ" dirty="0"/>
              <a:t>↓ účinek PTH a thyreoidních hormonů</a:t>
            </a:r>
          </a:p>
          <a:p>
            <a:r>
              <a:rPr lang="cs-CZ" dirty="0"/>
              <a:t>inhibují uvolňování cytokinů z osteoblastů (↓ aktivaci osteoklastů)</a:t>
            </a:r>
          </a:p>
          <a:p>
            <a:r>
              <a:rPr lang="cs-CZ" dirty="0"/>
              <a:t>předpokládá se účinek na regulaci kalcitoninu a kalcitriolu</a:t>
            </a:r>
          </a:p>
          <a:p>
            <a:r>
              <a:rPr lang="cs-CZ" dirty="0"/>
              <a:t>nedostatek estrogenu zvyšuje produkci TNF alfa, IL-1 a IL-6 (zvyšují resorpci)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8596" y="285728"/>
            <a:ext cx="5143536" cy="928694"/>
          </a:xfrm>
        </p:spPr>
        <p:txBody>
          <a:bodyPr/>
          <a:lstStyle/>
          <a:p>
            <a:pPr marL="742950" indent="-742950" algn="l">
              <a:buFont typeface="+mj-lt"/>
              <a:buAutoNum type="arabicPeriod" startAt="2"/>
            </a:pPr>
            <a:r>
              <a:rPr lang="cs-CZ" b="1" dirty="0">
                <a:solidFill>
                  <a:srgbClr val="A80895"/>
                </a:solidFill>
              </a:rPr>
              <a:t>růstový hormon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357298"/>
            <a:ext cx="8101042" cy="4738702"/>
          </a:xfrm>
        </p:spPr>
        <p:txBody>
          <a:bodyPr/>
          <a:lstStyle/>
          <a:p>
            <a:r>
              <a:rPr lang="cs-CZ" dirty="0"/>
              <a:t>stimuluje 1α- hydroxylázu</a:t>
            </a:r>
          </a:p>
          <a:p>
            <a:r>
              <a:rPr lang="cs-CZ" dirty="0"/>
              <a:t>zvyšuje kostní obrat s převahou osteoformace</a:t>
            </a:r>
          </a:p>
          <a:p>
            <a:r>
              <a:rPr lang="cs-CZ" dirty="0"/>
              <a:t>má vliv aj na resorpci vápníku</a:t>
            </a:r>
          </a:p>
          <a:p>
            <a:r>
              <a:rPr lang="cs-CZ" dirty="0"/>
              <a:t>stimuluje proliferaci osteoblastů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8596" y="285728"/>
            <a:ext cx="6929486" cy="928694"/>
          </a:xfrm>
        </p:spPr>
        <p:txBody>
          <a:bodyPr/>
          <a:lstStyle/>
          <a:p>
            <a:pPr marL="742950" indent="-742950" algn="l">
              <a:buFont typeface="+mj-lt"/>
              <a:buAutoNum type="arabicPeriod" startAt="3"/>
            </a:pPr>
            <a:r>
              <a:rPr lang="cs-CZ" b="1" dirty="0">
                <a:solidFill>
                  <a:srgbClr val="A80895"/>
                </a:solidFill>
              </a:rPr>
              <a:t>hormony štítné žlázy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357298"/>
            <a:ext cx="8101042" cy="4738702"/>
          </a:xfrm>
        </p:spPr>
        <p:txBody>
          <a:bodyPr/>
          <a:lstStyle/>
          <a:p>
            <a:r>
              <a:rPr lang="cs-CZ" dirty="0"/>
              <a:t>důležité pro vývoj kostí v průběhu fetálního období, v kostní modulaci v dětství a při remodelačních cyklech v dospělosti (hypertyreóza je urychluje, hypotyreóza zpomaluje)</a:t>
            </a:r>
          </a:p>
          <a:p>
            <a:r>
              <a:rPr lang="cs-CZ" dirty="0"/>
              <a:t>nutné pro tvorbu a maturaci kostních buněk</a:t>
            </a:r>
          </a:p>
          <a:p>
            <a:r>
              <a:rPr lang="cs-CZ" dirty="0"/>
              <a:t>vzájemně se potencující efekt s růstovým hormonem</a:t>
            </a:r>
          </a:p>
          <a:p>
            <a:r>
              <a:rPr lang="cs-CZ" dirty="0"/>
              <a:t>stimulují produkci IGF-1 (růstový faktor)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8596" y="285728"/>
            <a:ext cx="6929486" cy="928694"/>
          </a:xfrm>
        </p:spPr>
        <p:txBody>
          <a:bodyPr/>
          <a:lstStyle/>
          <a:p>
            <a:pPr marL="742950" indent="-742950" algn="l"/>
            <a:r>
              <a:rPr lang="cs-CZ" b="1" dirty="0">
                <a:solidFill>
                  <a:srgbClr val="A80895"/>
                </a:solidFill>
              </a:rPr>
              <a:t>4a.  kortizol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357298"/>
            <a:ext cx="8101042" cy="4738702"/>
          </a:xfrm>
        </p:spPr>
        <p:txBody>
          <a:bodyPr/>
          <a:lstStyle/>
          <a:p>
            <a:r>
              <a:rPr lang="cs-CZ" dirty="0"/>
              <a:t>snižuje resorpci vápníku ze střeva</a:t>
            </a:r>
          </a:p>
          <a:p>
            <a:r>
              <a:rPr lang="cs-CZ" dirty="0"/>
              <a:t>snižuje tvorbu kolagenu v kosti</a:t>
            </a:r>
          </a:p>
          <a:p>
            <a:r>
              <a:rPr lang="cs-CZ" dirty="0"/>
              <a:t>negativně ovlivňuje tvorbu a funkci osteoblastů</a:t>
            </a:r>
          </a:p>
          <a:p>
            <a:r>
              <a:rPr lang="cs-CZ" dirty="0"/>
              <a:t>hraniční dávka pro vznik osteoporózy je 7,5 mg prednisonu/d, osteoporóza může vzniknout již po několika měsících podávání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5444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8596" y="285728"/>
            <a:ext cx="6929486" cy="928694"/>
          </a:xfrm>
        </p:spPr>
        <p:txBody>
          <a:bodyPr/>
          <a:lstStyle/>
          <a:p>
            <a:pPr marL="742950" indent="-742950" algn="l"/>
            <a:r>
              <a:rPr lang="cs-CZ" b="1" dirty="0">
                <a:solidFill>
                  <a:srgbClr val="A80895"/>
                </a:solidFill>
              </a:rPr>
              <a:t>4b.  inzulin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357298"/>
            <a:ext cx="8101042" cy="4738702"/>
          </a:xfrm>
        </p:spPr>
        <p:txBody>
          <a:bodyPr/>
          <a:lstStyle/>
          <a:p>
            <a:r>
              <a:rPr lang="cs-CZ" dirty="0"/>
              <a:t>anabolický hormon</a:t>
            </a:r>
          </a:p>
          <a:p>
            <a:r>
              <a:rPr lang="cs-CZ" dirty="0"/>
              <a:t>podporuje osteoblastogenezu</a:t>
            </a:r>
          </a:p>
          <a:p>
            <a:r>
              <a:rPr lang="cs-CZ" dirty="0"/>
              <a:t>inhibuje aktivitu osteoklastů</a:t>
            </a:r>
          </a:p>
          <a:p>
            <a:r>
              <a:rPr lang="cs-CZ" dirty="0"/>
              <a:t>vliv na biomechanické vlastnosti kosti</a:t>
            </a:r>
          </a:p>
          <a:p>
            <a:r>
              <a:rPr lang="cs-CZ" dirty="0"/>
              <a:t>působí synergicky s dalšími hormony</a:t>
            </a:r>
          </a:p>
          <a:p>
            <a:r>
              <a:rPr lang="cs-CZ" dirty="0"/>
              <a:t>diabetici 1. typu mají vyšší riziko osteoporózy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8596" y="357166"/>
            <a:ext cx="7715304" cy="533400"/>
          </a:xfrm>
        </p:spPr>
        <p:txBody>
          <a:bodyPr/>
          <a:lstStyle/>
          <a:p>
            <a:pPr algn="l"/>
            <a:r>
              <a:rPr lang="cs-CZ" b="1" u="sng" dirty="0">
                <a:solidFill>
                  <a:srgbClr val="A80895"/>
                </a:solidFill>
              </a:rPr>
              <a:t>Biologické účinky vápníku: </a:t>
            </a:r>
          </a:p>
        </p:txBody>
      </p:sp>
      <p:sp>
        <p:nvSpPr>
          <p:cNvPr id="4099" name="Zástupný symbol pro obsah 3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51435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přenos signálu do buňky </a:t>
            </a:r>
            <a:r>
              <a:rPr lang="cs-CZ" sz="2600" dirty="0"/>
              <a:t>(komplex Ca-kalmodulin)</a:t>
            </a:r>
          </a:p>
          <a:p>
            <a:pPr>
              <a:lnSpc>
                <a:spcPct val="150000"/>
              </a:lnSpc>
            </a:pPr>
            <a:r>
              <a:rPr lang="cs-CZ" dirty="0"/>
              <a:t>stavební materiál </a:t>
            </a:r>
            <a:r>
              <a:rPr lang="cs-CZ" sz="2600" dirty="0"/>
              <a:t>(kosti, zuby, kalcifikace)</a:t>
            </a:r>
          </a:p>
          <a:p>
            <a:pPr>
              <a:lnSpc>
                <a:spcPct val="150000"/>
              </a:lnSpc>
            </a:pPr>
            <a:r>
              <a:rPr lang="cs-CZ" dirty="0"/>
              <a:t>neuromuskulární dráždivost </a:t>
            </a:r>
            <a:r>
              <a:rPr lang="cs-CZ" sz="2600" dirty="0"/>
              <a:t>(hypokalcemie zvyšuje iritabilitu, hyperkalcemie zvyšuje kontraktilitu)</a:t>
            </a:r>
          </a:p>
          <a:p>
            <a:pPr>
              <a:lnSpc>
                <a:spcPct val="150000"/>
              </a:lnSpc>
            </a:pPr>
            <a:r>
              <a:rPr lang="cs-CZ" dirty="0"/>
              <a:t>krevní srážení </a:t>
            </a:r>
          </a:p>
          <a:p>
            <a:pPr>
              <a:lnSpc>
                <a:spcPct val="150000"/>
              </a:lnSpc>
            </a:pPr>
            <a:r>
              <a:rPr lang="cs-CZ" dirty="0"/>
              <a:t>aktivita enzymů a hormonů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8596" y="285728"/>
            <a:ext cx="6929486" cy="928694"/>
          </a:xfrm>
        </p:spPr>
        <p:txBody>
          <a:bodyPr/>
          <a:lstStyle/>
          <a:p>
            <a:pPr marL="742950" indent="-742950" algn="l"/>
            <a:r>
              <a:rPr lang="cs-CZ" b="1" dirty="0">
                <a:solidFill>
                  <a:srgbClr val="A80895"/>
                </a:solidFill>
              </a:rPr>
              <a:t>4c.  leptin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357298"/>
            <a:ext cx="8101042" cy="4738702"/>
          </a:xfrm>
        </p:spPr>
        <p:txBody>
          <a:bodyPr/>
          <a:lstStyle/>
          <a:p>
            <a:r>
              <a:rPr lang="cs-CZ" dirty="0"/>
              <a:t>inhibuje kostní novotvorbu působením na nervový systém</a:t>
            </a:r>
          </a:p>
          <a:p>
            <a:r>
              <a:rPr lang="cs-CZ" dirty="0"/>
              <a:t>snižuje syntézu serotoninu, co ovlivňuje neurony hypotalamu a vede k regulaci chuti do jedla a kostní remodelace</a:t>
            </a:r>
          </a:p>
          <a:p>
            <a:pPr>
              <a:buNone/>
            </a:pPr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158" y="285728"/>
            <a:ext cx="6929486" cy="928694"/>
          </a:xfrm>
        </p:spPr>
        <p:txBody>
          <a:bodyPr/>
          <a:lstStyle/>
          <a:p>
            <a:pPr marL="742950" indent="-742950" algn="l"/>
            <a:r>
              <a:rPr lang="cs-CZ" b="1">
                <a:solidFill>
                  <a:srgbClr val="A80895"/>
                </a:solidFill>
              </a:rPr>
              <a:t>5a.  systém RANK/OPG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142977" y="1473188"/>
            <a:ext cx="6961190" cy="5199063"/>
            <a:chOff x="658" y="419"/>
            <a:chExt cx="4385" cy="3275"/>
          </a:xfrm>
        </p:grpSpPr>
        <p:pic>
          <p:nvPicPr>
            <p:cNvPr id="5" name="Picture 3" descr="An external file that holds a picture, illustration, etc.&#10;Object name is ar2165-1.jpg Object name is ar2165-1.jpg"/>
            <p:cNvPicPr>
              <a:picLocks noChangeAspect="1" noChangeArrowheads="1"/>
            </p:cNvPicPr>
            <p:nvPr/>
          </p:nvPicPr>
          <p:blipFill>
            <a:blip r:embed="rId4" r:link="rId5"/>
            <a:srcRect/>
            <a:stretch>
              <a:fillRect/>
            </a:stretch>
          </p:blipFill>
          <p:spPr bwMode="auto">
            <a:xfrm>
              <a:off x="1111" y="436"/>
              <a:ext cx="3600" cy="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288" y="663"/>
              <a:ext cx="5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600" dirty="0">
                  <a:solidFill>
                    <a:srgbClr val="FF3300"/>
                  </a:solidFill>
                </a:rPr>
                <a:t>(ligand)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226" y="419"/>
              <a:ext cx="18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(</a:t>
              </a:r>
              <a:r>
                <a:rPr lang="en-US" sz="1800" b="1" u="sng" dirty="0">
                  <a:solidFill>
                    <a:srgbClr val="FF0000"/>
                  </a:solidFill>
                </a:rPr>
                <a:t>r</a:t>
              </a:r>
              <a:r>
                <a:rPr lang="en-US" sz="1800" b="1" dirty="0"/>
                <a:t>eceptor </a:t>
              </a:r>
              <a:r>
                <a:rPr lang="en-US" sz="1800" b="1" u="sng" dirty="0">
                  <a:solidFill>
                    <a:srgbClr val="FF0000"/>
                  </a:solidFill>
                </a:rPr>
                <a:t>a</a:t>
              </a:r>
              <a:r>
                <a:rPr lang="en-US" sz="1800" b="1" dirty="0"/>
                <a:t>ctivator</a:t>
              </a:r>
              <a:r>
                <a:rPr lang="cs-CZ" sz="1800" b="1" dirty="0"/>
                <a:t> </a:t>
              </a:r>
              <a:r>
                <a:rPr lang="cs-CZ" sz="1800" b="1" u="sng" dirty="0">
                  <a:solidFill>
                    <a:srgbClr val="FF0000"/>
                  </a:solidFill>
                </a:rPr>
                <a:t>N</a:t>
              </a:r>
              <a:r>
                <a:rPr lang="cs-CZ" sz="1800" b="1" dirty="0"/>
                <a:t>F-</a:t>
              </a:r>
              <a:r>
                <a:rPr lang="cs-CZ" sz="1800" b="1" u="sng" dirty="0">
                  <a:solidFill>
                    <a:srgbClr val="FF0000"/>
                  </a:solidFill>
                </a:rPr>
                <a:t>κ</a:t>
              </a:r>
              <a:r>
                <a:rPr lang="cs-CZ" sz="1800" b="1" dirty="0"/>
                <a:t>B)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58" y="841"/>
              <a:ext cx="1021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600" dirty="0"/>
                <a:t>(</a:t>
              </a:r>
              <a:r>
                <a:rPr lang="cs-CZ" sz="1600" b="1" u="sng" dirty="0">
                  <a:solidFill>
                    <a:srgbClr val="FF0066"/>
                  </a:solidFill>
                </a:rPr>
                <a:t>o</a:t>
              </a:r>
              <a:r>
                <a:rPr lang="cs-CZ" sz="1600" b="1" dirty="0"/>
                <a:t>steo</a:t>
              </a:r>
              <a:r>
                <a:rPr lang="cs-CZ" sz="1600" b="1" u="sng" dirty="0">
                  <a:solidFill>
                    <a:srgbClr val="FF0066"/>
                  </a:solidFill>
                </a:rPr>
                <a:t>p</a:t>
              </a:r>
              <a:r>
                <a:rPr lang="cs-CZ" sz="1600" b="1" dirty="0"/>
                <a:t>rote</a:t>
              </a:r>
              <a:r>
                <a:rPr lang="cs-CZ" sz="1600" b="1" u="sng" dirty="0">
                  <a:solidFill>
                    <a:srgbClr val="FF0066"/>
                  </a:solidFill>
                </a:rPr>
                <a:t>g</a:t>
              </a:r>
              <a:r>
                <a:rPr lang="cs-CZ" sz="1600" b="1" dirty="0"/>
                <a:t>erin</a:t>
              </a:r>
            </a:p>
            <a:p>
              <a:r>
                <a:rPr lang="cs-CZ" sz="1600" dirty="0"/>
                <a:t> </a:t>
              </a:r>
              <a:r>
                <a:rPr lang="cs-CZ" sz="1600" dirty="0">
                  <a:cs typeface="Times New Roman" pitchFamily="18" charset="0"/>
                </a:rPr>
                <a:t>→ </a:t>
              </a:r>
              <a:r>
                <a:rPr lang="cs-CZ" sz="1600" dirty="0"/>
                <a:t>denosunab</a:t>
              </a:r>
            </a:p>
            <a:p>
              <a:r>
                <a:rPr lang="cs-CZ" sz="1600" dirty="0"/>
                <a:t>      „Prolia“)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152" y="1525"/>
              <a:ext cx="11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600" dirty="0">
                  <a:solidFill>
                    <a:srgbClr val="FF3300"/>
                  </a:solidFill>
                </a:rPr>
                <a:t>(adaptorový protein)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971" y="2024"/>
              <a:ext cx="149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600" dirty="0">
                  <a:solidFill>
                    <a:srgbClr val="FF3300"/>
                  </a:solidFill>
                </a:rPr>
                <a:t>(nukleární faktor kappa B)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85720" y="285728"/>
            <a:ext cx="8172480" cy="676260"/>
          </a:xfrm>
        </p:spPr>
        <p:txBody>
          <a:bodyPr/>
          <a:lstStyle/>
          <a:p>
            <a:pPr marL="742950" indent="-742950" algn="l"/>
            <a:r>
              <a:rPr lang="cs-CZ" b="1" dirty="0">
                <a:solidFill>
                  <a:srgbClr val="A80895"/>
                </a:solidFill>
              </a:rPr>
              <a:t>5b.  sklerostin a Wnt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28596" y="1214422"/>
            <a:ext cx="8029604" cy="4881578"/>
          </a:xfrm>
        </p:spPr>
        <p:txBody>
          <a:bodyPr/>
          <a:lstStyle/>
          <a:p>
            <a:r>
              <a:rPr lang="cs-CZ" dirty="0"/>
              <a:t>aktivace signální dráhy Wnt vede ke zvýšené proliferaci a diferenciaci osteoblastů</a:t>
            </a:r>
          </a:p>
          <a:p>
            <a:r>
              <a:rPr lang="cs-CZ" dirty="0"/>
              <a:t>hlavním inhibitorem dráhy je sklerostin – glykoprotein secernovaný osteocyty</a:t>
            </a:r>
          </a:p>
          <a:p>
            <a:r>
              <a:rPr lang="cs-CZ" dirty="0"/>
              <a:t>sklerostin bráni vazbě Wnt na svůj receptor, čím blokuje tvorbu kosti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805858" y="2967335"/>
            <a:ext cx="553228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5400" b="1" dirty="0">
                <a:solidFill>
                  <a:srgbClr val="A80895"/>
                </a:solidFill>
              </a:rPr>
              <a:t>OSTEOPORÓZA</a:t>
            </a: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827088" y="404813"/>
            <a:ext cx="431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b="1" u="sng" dirty="0">
                <a:solidFill>
                  <a:srgbClr val="A80895"/>
                </a:solidFill>
              </a:rPr>
              <a:t>Metabolizmus kostí :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763713" y="1196975"/>
            <a:ext cx="51346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dirty="0"/>
              <a:t>1/  </a:t>
            </a:r>
            <a:r>
              <a:rPr lang="cs-CZ" sz="2800" dirty="0">
                <a:solidFill>
                  <a:srgbClr val="00B050"/>
                </a:solidFill>
              </a:rPr>
              <a:t>osteoblasty</a:t>
            </a:r>
          </a:p>
          <a:p>
            <a:r>
              <a:rPr lang="cs-CZ" sz="2800" dirty="0">
                <a:solidFill>
                  <a:srgbClr val="00B050"/>
                </a:solidFill>
              </a:rPr>
              <a:t>     </a:t>
            </a:r>
            <a:r>
              <a:rPr lang="cs-CZ" sz="2800" b="1" dirty="0">
                <a:solidFill>
                  <a:srgbClr val="00B050"/>
                </a:solidFill>
              </a:rPr>
              <a:t>tvorba</a:t>
            </a:r>
            <a:r>
              <a:rPr lang="cs-CZ" sz="2800" dirty="0">
                <a:solidFill>
                  <a:srgbClr val="00B050"/>
                </a:solidFill>
              </a:rPr>
              <a:t> </a:t>
            </a:r>
            <a:r>
              <a:rPr lang="cs-CZ" sz="2800" b="1" dirty="0">
                <a:solidFill>
                  <a:srgbClr val="00B050"/>
                </a:solidFill>
              </a:rPr>
              <a:t>(formace)</a:t>
            </a:r>
            <a:r>
              <a:rPr lang="cs-CZ" sz="2800" dirty="0">
                <a:solidFill>
                  <a:srgbClr val="00B050"/>
                </a:solidFill>
              </a:rPr>
              <a:t> kosti</a:t>
            </a:r>
          </a:p>
          <a:p>
            <a:endParaRPr lang="cs-CZ" sz="2800" dirty="0"/>
          </a:p>
          <a:p>
            <a:r>
              <a:rPr lang="cs-CZ" sz="2800" dirty="0"/>
              <a:t>2/  </a:t>
            </a:r>
            <a:r>
              <a:rPr lang="cs-CZ" sz="2800" dirty="0">
                <a:solidFill>
                  <a:srgbClr val="FF0000"/>
                </a:solidFill>
              </a:rPr>
              <a:t>osteoklasty</a:t>
            </a:r>
          </a:p>
          <a:p>
            <a:r>
              <a:rPr lang="cs-CZ" sz="2800" dirty="0">
                <a:solidFill>
                  <a:srgbClr val="FF0000"/>
                </a:solidFill>
              </a:rPr>
              <a:t>     </a:t>
            </a:r>
            <a:r>
              <a:rPr lang="cs-CZ" sz="2800" b="1" dirty="0">
                <a:solidFill>
                  <a:srgbClr val="FF0000"/>
                </a:solidFill>
              </a:rPr>
              <a:t>odbourávání (resorpce)</a:t>
            </a:r>
            <a:r>
              <a:rPr lang="cs-CZ" sz="2800" dirty="0">
                <a:solidFill>
                  <a:srgbClr val="FF0000"/>
                </a:solidFill>
              </a:rPr>
              <a:t> kosti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57200" y="3962400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>
                <a:cs typeface="Times New Roman" pitchFamily="18" charset="0"/>
              </a:rPr>
              <a:t>●  </a:t>
            </a:r>
            <a:r>
              <a:rPr lang="cs-CZ" sz="2800" dirty="0"/>
              <a:t>zdravá kost má oba protichůdné procesy v rovnováze</a:t>
            </a:r>
          </a:p>
          <a:p>
            <a:endParaRPr lang="cs-CZ" sz="2800" dirty="0"/>
          </a:p>
          <a:p>
            <a:r>
              <a:rPr lang="cs-CZ" sz="2800" dirty="0">
                <a:cs typeface="Times New Roman" pitchFamily="18" charset="0"/>
              </a:rPr>
              <a:t>●  </a:t>
            </a:r>
            <a:r>
              <a:rPr lang="cs-CZ" sz="2800" dirty="0"/>
              <a:t>v patologických procesech převládá obvykle zvýšená </a:t>
            </a:r>
          </a:p>
          <a:p>
            <a:r>
              <a:rPr lang="cs-CZ" sz="2800" dirty="0"/>
              <a:t>     resorpce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785786" y="285728"/>
            <a:ext cx="47275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400" b="1" u="sng" dirty="0">
                <a:solidFill>
                  <a:srgbClr val="A80895"/>
                </a:solidFill>
              </a:rPr>
              <a:t>Remodelace kostí :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950913" y="1360488"/>
            <a:ext cx="769302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800" dirty="0"/>
              <a:t>komplexní proces koordinované činnosti kostních buněk – osteoblastů, osteoklastů a osteocytů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/>
              <a:t>funkce:</a:t>
            </a:r>
          </a:p>
          <a:p>
            <a:pPr marL="691200" lvl="1" indent="-396000">
              <a:spcBef>
                <a:spcPts val="600"/>
              </a:spcBef>
              <a:buFont typeface="Wingdings" pitchFamily="2" charset="2"/>
              <a:buChar char="Ø"/>
            </a:pPr>
            <a:r>
              <a:rPr lang="cs-CZ" dirty="0"/>
              <a:t>adaptace kosti na měnící se mechanickou zátěž</a:t>
            </a:r>
          </a:p>
          <a:p>
            <a:pPr marL="691200" lvl="1" indent="-396000">
              <a:spcBef>
                <a:spcPts val="600"/>
              </a:spcBef>
              <a:buFont typeface="Wingdings" pitchFamily="2" charset="2"/>
              <a:buChar char="Ø"/>
            </a:pPr>
            <a:r>
              <a:rPr lang="cs-CZ" dirty="0"/>
              <a:t>reparace drobných mechanických poškození, kterých hromadění by způsobilo stárnutí kosti</a:t>
            </a:r>
          </a:p>
          <a:p>
            <a:pPr marL="691200" lvl="1" indent="-396000">
              <a:spcBef>
                <a:spcPts val="600"/>
              </a:spcBef>
              <a:buFont typeface="Wingdings" pitchFamily="2" charset="2"/>
              <a:buChar char="Ø"/>
            </a:pPr>
            <a:r>
              <a:rPr lang="cs-CZ" dirty="0"/>
              <a:t>náhrada staré kosti novou, mechanicky vhodnější</a:t>
            </a:r>
            <a:endParaRPr lang="cs-CZ" sz="2800" dirty="0">
              <a:solidFill>
                <a:srgbClr val="3399FF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invGray">
          <a:xfrm>
            <a:off x="3546475" y="5595938"/>
            <a:ext cx="100647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invGray">
          <a:xfrm>
            <a:off x="611188" y="2349500"/>
            <a:ext cx="21560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cs-CZ" sz="2400" b="1" dirty="0"/>
              <a:t>hraniční buňky </a:t>
            </a:r>
          </a:p>
          <a:p>
            <a:pPr eaLnBrk="0" hangingPunct="0"/>
            <a:r>
              <a:rPr lang="cs-CZ" sz="2400" b="1" dirty="0"/>
              <a:t>kryjící kost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invGray">
          <a:xfrm>
            <a:off x="4572000" y="4786322"/>
            <a:ext cx="3954467" cy="861774"/>
          </a:xfrm>
          <a:prstGeom prst="rect">
            <a:avLst/>
          </a:prstGeom>
          <a:noFill/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cs-CZ" b="1" dirty="0"/>
              <a:t>aktivace osteoresorpce </a:t>
            </a:r>
          </a:p>
          <a:p>
            <a:pPr algn="ctr" eaLnBrk="0" hangingPunct="0"/>
            <a:r>
              <a:rPr lang="cs-CZ" b="1" dirty="0">
                <a:solidFill>
                  <a:srgbClr val="FF0000"/>
                </a:solidFill>
              </a:rPr>
              <a:t>~ 20 </a:t>
            </a:r>
            <a:r>
              <a:rPr lang="cs-CZ" b="1" dirty="0"/>
              <a:t>dní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invGray">
          <a:xfrm>
            <a:off x="4284663" y="1700213"/>
            <a:ext cx="1752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cs-CZ" sz="2400" b="1" dirty="0"/>
              <a:t>osteoklasty resorbují kost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invGray">
          <a:xfrm>
            <a:off x="3695700" y="3516313"/>
            <a:ext cx="1147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invGray">
          <a:xfrm>
            <a:off x="3625850" y="3749675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invGray">
          <a:xfrm>
            <a:off x="5653088" y="3227388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cs-CZ" sz="18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invGray">
          <a:xfrm>
            <a:off x="1782763" y="3222625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cs-CZ" sz="18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 flipH="1">
            <a:off x="4643438" y="2857496"/>
            <a:ext cx="320675" cy="504825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>
            <a:off x="2428860" y="2928934"/>
            <a:ext cx="179387" cy="358775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684213" y="428625"/>
            <a:ext cx="3924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 u="sng" dirty="0">
                <a:solidFill>
                  <a:srgbClr val="A80895"/>
                </a:solidFill>
              </a:rPr>
              <a:t>Kostní resorpce: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19250" y="3357563"/>
            <a:ext cx="5910263" cy="912812"/>
            <a:chOff x="930" y="1797"/>
            <a:chExt cx="3723" cy="575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30" y="1888"/>
              <a:ext cx="3723" cy="484"/>
              <a:chOff x="930" y="1797"/>
              <a:chExt cx="3723" cy="484"/>
            </a:xfrm>
          </p:grpSpPr>
          <p:sp>
            <p:nvSpPr>
              <p:cNvPr id="8233" name="Freeform 16"/>
              <p:cNvSpPr>
                <a:spLocks/>
              </p:cNvSpPr>
              <p:nvPr/>
            </p:nvSpPr>
            <p:spPr bwMode="auto">
              <a:xfrm>
                <a:off x="2290" y="1797"/>
                <a:ext cx="1044" cy="347"/>
              </a:xfrm>
              <a:custGeom>
                <a:avLst/>
                <a:gdLst>
                  <a:gd name="T0" fmla="*/ 24 w 1044"/>
                  <a:gd name="T1" fmla="*/ 192 h 347"/>
                  <a:gd name="T2" fmla="*/ 283 w 1044"/>
                  <a:gd name="T3" fmla="*/ 27 h 347"/>
                  <a:gd name="T4" fmla="*/ 777 w 1044"/>
                  <a:gd name="T5" fmla="*/ 27 h 347"/>
                  <a:gd name="T6" fmla="*/ 1023 w 1044"/>
                  <a:gd name="T7" fmla="*/ 185 h 347"/>
                  <a:gd name="T8" fmla="*/ 900 w 1044"/>
                  <a:gd name="T9" fmla="*/ 264 h 347"/>
                  <a:gd name="T10" fmla="*/ 777 w 1044"/>
                  <a:gd name="T11" fmla="*/ 343 h 347"/>
                  <a:gd name="T12" fmla="*/ 666 w 1044"/>
                  <a:gd name="T13" fmla="*/ 252 h 347"/>
                  <a:gd name="T14" fmla="*/ 530 w 1044"/>
                  <a:gd name="T15" fmla="*/ 343 h 347"/>
                  <a:gd name="T16" fmla="*/ 414 w 1044"/>
                  <a:gd name="T17" fmla="*/ 228 h 347"/>
                  <a:gd name="T18" fmla="*/ 283 w 1044"/>
                  <a:gd name="T19" fmla="*/ 343 h 347"/>
                  <a:gd name="T20" fmla="*/ 138 w 1044"/>
                  <a:gd name="T21" fmla="*/ 228 h 347"/>
                  <a:gd name="T22" fmla="*/ 24 w 1044"/>
                  <a:gd name="T23" fmla="*/ 192 h 3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4"/>
                  <a:gd name="T37" fmla="*/ 0 h 347"/>
                  <a:gd name="T38" fmla="*/ 1044 w 1044"/>
                  <a:gd name="T39" fmla="*/ 347 h 3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4" h="347">
                    <a:moveTo>
                      <a:pt x="24" y="192"/>
                    </a:moveTo>
                    <a:cubicBezTo>
                      <a:pt x="48" y="159"/>
                      <a:pt x="158" y="54"/>
                      <a:pt x="283" y="27"/>
                    </a:cubicBezTo>
                    <a:cubicBezTo>
                      <a:pt x="408" y="0"/>
                      <a:pt x="653" y="1"/>
                      <a:pt x="777" y="27"/>
                    </a:cubicBezTo>
                    <a:cubicBezTo>
                      <a:pt x="900" y="54"/>
                      <a:pt x="1003" y="146"/>
                      <a:pt x="1023" y="185"/>
                    </a:cubicBezTo>
                    <a:cubicBezTo>
                      <a:pt x="1044" y="225"/>
                      <a:pt x="941" y="238"/>
                      <a:pt x="900" y="264"/>
                    </a:cubicBezTo>
                    <a:cubicBezTo>
                      <a:pt x="859" y="290"/>
                      <a:pt x="816" y="345"/>
                      <a:pt x="777" y="343"/>
                    </a:cubicBezTo>
                    <a:cubicBezTo>
                      <a:pt x="738" y="341"/>
                      <a:pt x="707" y="252"/>
                      <a:pt x="666" y="252"/>
                    </a:cubicBezTo>
                    <a:cubicBezTo>
                      <a:pt x="625" y="252"/>
                      <a:pt x="572" y="347"/>
                      <a:pt x="530" y="343"/>
                    </a:cubicBezTo>
                    <a:cubicBezTo>
                      <a:pt x="488" y="339"/>
                      <a:pt x="455" y="228"/>
                      <a:pt x="414" y="228"/>
                    </a:cubicBezTo>
                    <a:cubicBezTo>
                      <a:pt x="373" y="228"/>
                      <a:pt x="329" y="343"/>
                      <a:pt x="283" y="343"/>
                    </a:cubicBezTo>
                    <a:cubicBezTo>
                      <a:pt x="237" y="343"/>
                      <a:pt x="181" y="253"/>
                      <a:pt x="138" y="228"/>
                    </a:cubicBezTo>
                    <a:cubicBezTo>
                      <a:pt x="95" y="203"/>
                      <a:pt x="0" y="225"/>
                      <a:pt x="24" y="192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34" name="Freeform 17"/>
              <p:cNvSpPr>
                <a:spLocks noEditPoints="1"/>
              </p:cNvSpPr>
              <p:nvPr/>
            </p:nvSpPr>
            <p:spPr bwMode="auto">
              <a:xfrm>
                <a:off x="930" y="1842"/>
                <a:ext cx="3723" cy="439"/>
              </a:xfrm>
              <a:custGeom>
                <a:avLst/>
                <a:gdLst>
                  <a:gd name="T0" fmla="*/ 1058 w 3723"/>
                  <a:gd name="T1" fmla="*/ 0 h 439"/>
                  <a:gd name="T2" fmla="*/ 0 w 3723"/>
                  <a:gd name="T3" fmla="*/ 80 h 439"/>
                  <a:gd name="T4" fmla="*/ 1058 w 3723"/>
                  <a:gd name="T5" fmla="*/ 0 h 439"/>
                  <a:gd name="T6" fmla="*/ 1112 w 3723"/>
                  <a:gd name="T7" fmla="*/ 4 h 439"/>
                  <a:gd name="T8" fmla="*/ 1162 w 3723"/>
                  <a:gd name="T9" fmla="*/ 13 h 439"/>
                  <a:gd name="T10" fmla="*/ 1208 w 3723"/>
                  <a:gd name="T11" fmla="*/ 28 h 439"/>
                  <a:gd name="T12" fmla="*/ 1252 w 3723"/>
                  <a:gd name="T13" fmla="*/ 50 h 439"/>
                  <a:gd name="T14" fmla="*/ 1336 w 3723"/>
                  <a:gd name="T15" fmla="*/ 101 h 439"/>
                  <a:gd name="T16" fmla="*/ 1420 w 3723"/>
                  <a:gd name="T17" fmla="*/ 163 h 439"/>
                  <a:gd name="T18" fmla="*/ 1334 w 3723"/>
                  <a:gd name="T19" fmla="*/ 197 h 439"/>
                  <a:gd name="T20" fmla="*/ 1259 w 3723"/>
                  <a:gd name="T21" fmla="*/ 146 h 439"/>
                  <a:gd name="T22" fmla="*/ 1204 w 3723"/>
                  <a:gd name="T23" fmla="*/ 115 h 439"/>
                  <a:gd name="T24" fmla="*/ 1164 w 3723"/>
                  <a:gd name="T25" fmla="*/ 100 h 439"/>
                  <a:gd name="T26" fmla="*/ 1123 w 3723"/>
                  <a:gd name="T27" fmla="*/ 88 h 439"/>
                  <a:gd name="T28" fmla="*/ 1081 w 3723"/>
                  <a:gd name="T29" fmla="*/ 80 h 439"/>
                  <a:gd name="T30" fmla="*/ 1058 w 3723"/>
                  <a:gd name="T31" fmla="*/ 0 h 439"/>
                  <a:gd name="T32" fmla="*/ 1466 w 3723"/>
                  <a:gd name="T33" fmla="*/ 197 h 439"/>
                  <a:gd name="T34" fmla="*/ 1541 w 3723"/>
                  <a:gd name="T35" fmla="*/ 249 h 439"/>
                  <a:gd name="T36" fmla="*/ 1597 w 3723"/>
                  <a:gd name="T37" fmla="*/ 280 h 439"/>
                  <a:gd name="T38" fmla="*/ 1654 w 3723"/>
                  <a:gd name="T39" fmla="*/ 309 h 439"/>
                  <a:gd name="T40" fmla="*/ 1718 w 3723"/>
                  <a:gd name="T41" fmla="*/ 332 h 439"/>
                  <a:gd name="T42" fmla="*/ 1789 w 3723"/>
                  <a:gd name="T43" fmla="*/ 349 h 439"/>
                  <a:gd name="T44" fmla="*/ 1865 w 3723"/>
                  <a:gd name="T45" fmla="*/ 357 h 439"/>
                  <a:gd name="T46" fmla="*/ 1906 w 3723"/>
                  <a:gd name="T47" fmla="*/ 439 h 439"/>
                  <a:gd name="T48" fmla="*/ 1815 w 3723"/>
                  <a:gd name="T49" fmla="*/ 434 h 439"/>
                  <a:gd name="T50" fmla="*/ 1735 w 3723"/>
                  <a:gd name="T51" fmla="*/ 420 h 439"/>
                  <a:gd name="T52" fmla="*/ 1662 w 3723"/>
                  <a:gd name="T53" fmla="*/ 397 h 439"/>
                  <a:gd name="T54" fmla="*/ 1595 w 3723"/>
                  <a:gd name="T55" fmla="*/ 370 h 439"/>
                  <a:gd name="T56" fmla="*/ 1534 w 3723"/>
                  <a:gd name="T57" fmla="*/ 338 h 439"/>
                  <a:gd name="T58" fmla="*/ 1476 w 3723"/>
                  <a:gd name="T59" fmla="*/ 301 h 439"/>
                  <a:gd name="T60" fmla="*/ 1371 w 3723"/>
                  <a:gd name="T61" fmla="*/ 226 h 439"/>
                  <a:gd name="T62" fmla="*/ 1906 w 3723"/>
                  <a:gd name="T63" fmla="*/ 359 h 439"/>
                  <a:gd name="T64" fmla="*/ 1988 w 3723"/>
                  <a:gd name="T65" fmla="*/ 353 h 439"/>
                  <a:gd name="T66" fmla="*/ 2063 w 3723"/>
                  <a:gd name="T67" fmla="*/ 339 h 439"/>
                  <a:gd name="T68" fmla="*/ 2132 w 3723"/>
                  <a:gd name="T69" fmla="*/ 318 h 439"/>
                  <a:gd name="T70" fmla="*/ 2193 w 3723"/>
                  <a:gd name="T71" fmla="*/ 291 h 439"/>
                  <a:gd name="T72" fmla="*/ 2251 w 3723"/>
                  <a:gd name="T73" fmla="*/ 261 h 439"/>
                  <a:gd name="T74" fmla="*/ 2304 w 3723"/>
                  <a:gd name="T75" fmla="*/ 226 h 439"/>
                  <a:gd name="T76" fmla="*/ 2400 w 3723"/>
                  <a:gd name="T77" fmla="*/ 155 h 439"/>
                  <a:gd name="T78" fmla="*/ 2398 w 3723"/>
                  <a:gd name="T79" fmla="*/ 257 h 439"/>
                  <a:gd name="T80" fmla="*/ 2316 w 3723"/>
                  <a:gd name="T81" fmla="*/ 315 h 439"/>
                  <a:gd name="T82" fmla="*/ 2257 w 3723"/>
                  <a:gd name="T83" fmla="*/ 349 h 439"/>
                  <a:gd name="T84" fmla="*/ 2191 w 3723"/>
                  <a:gd name="T85" fmla="*/ 382 h 439"/>
                  <a:gd name="T86" fmla="*/ 2120 w 3723"/>
                  <a:gd name="T87" fmla="*/ 409 h 439"/>
                  <a:gd name="T88" fmla="*/ 2042 w 3723"/>
                  <a:gd name="T89" fmla="*/ 426 h 439"/>
                  <a:gd name="T90" fmla="*/ 1954 w 3723"/>
                  <a:gd name="T91" fmla="*/ 437 h 439"/>
                  <a:gd name="T92" fmla="*/ 1906 w 3723"/>
                  <a:gd name="T93" fmla="*/ 359 h 439"/>
                  <a:gd name="T94" fmla="*/ 2439 w 3723"/>
                  <a:gd name="T95" fmla="*/ 124 h 439"/>
                  <a:gd name="T96" fmla="*/ 2515 w 3723"/>
                  <a:gd name="T97" fmla="*/ 71 h 439"/>
                  <a:gd name="T98" fmla="*/ 2575 w 3723"/>
                  <a:gd name="T99" fmla="*/ 36 h 439"/>
                  <a:gd name="T100" fmla="*/ 2615 w 3723"/>
                  <a:gd name="T101" fmla="*/ 21 h 439"/>
                  <a:gd name="T102" fmla="*/ 2657 w 3723"/>
                  <a:gd name="T103" fmla="*/ 7 h 439"/>
                  <a:gd name="T104" fmla="*/ 2703 w 3723"/>
                  <a:gd name="T105" fmla="*/ 2 h 439"/>
                  <a:gd name="T106" fmla="*/ 2726 w 3723"/>
                  <a:gd name="T107" fmla="*/ 80 h 439"/>
                  <a:gd name="T108" fmla="*/ 2688 w 3723"/>
                  <a:gd name="T109" fmla="*/ 84 h 439"/>
                  <a:gd name="T110" fmla="*/ 2653 w 3723"/>
                  <a:gd name="T111" fmla="*/ 92 h 439"/>
                  <a:gd name="T112" fmla="*/ 2619 w 3723"/>
                  <a:gd name="T113" fmla="*/ 105 h 439"/>
                  <a:gd name="T114" fmla="*/ 2584 w 3723"/>
                  <a:gd name="T115" fmla="*/ 121 h 439"/>
                  <a:gd name="T116" fmla="*/ 2517 w 3723"/>
                  <a:gd name="T117" fmla="*/ 165 h 439"/>
                  <a:gd name="T118" fmla="*/ 2448 w 3723"/>
                  <a:gd name="T119" fmla="*/ 217 h 439"/>
                  <a:gd name="T120" fmla="*/ 2726 w 3723"/>
                  <a:gd name="T121" fmla="*/ 0 h 439"/>
                  <a:gd name="T122" fmla="*/ 3723 w 3723"/>
                  <a:gd name="T123" fmla="*/ 80 h 439"/>
                  <a:gd name="T124" fmla="*/ 2726 w 3723"/>
                  <a:gd name="T125" fmla="*/ 0 h 43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723"/>
                  <a:gd name="T190" fmla="*/ 0 h 439"/>
                  <a:gd name="T191" fmla="*/ 3723 w 3723"/>
                  <a:gd name="T192" fmla="*/ 439 h 43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723" h="439">
                    <a:moveTo>
                      <a:pt x="0" y="0"/>
                    </a:moveTo>
                    <a:lnTo>
                      <a:pt x="1058" y="0"/>
                    </a:lnTo>
                    <a:lnTo>
                      <a:pt x="1058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  <a:moveTo>
                      <a:pt x="1058" y="0"/>
                    </a:moveTo>
                    <a:lnTo>
                      <a:pt x="1085" y="2"/>
                    </a:lnTo>
                    <a:lnTo>
                      <a:pt x="1112" y="4"/>
                    </a:lnTo>
                    <a:lnTo>
                      <a:pt x="1137" y="7"/>
                    </a:lnTo>
                    <a:lnTo>
                      <a:pt x="1162" y="13"/>
                    </a:lnTo>
                    <a:lnTo>
                      <a:pt x="1185" y="21"/>
                    </a:lnTo>
                    <a:lnTo>
                      <a:pt x="1208" y="28"/>
                    </a:lnTo>
                    <a:lnTo>
                      <a:pt x="1231" y="38"/>
                    </a:lnTo>
                    <a:lnTo>
                      <a:pt x="1252" y="50"/>
                    </a:lnTo>
                    <a:lnTo>
                      <a:pt x="1294" y="75"/>
                    </a:lnTo>
                    <a:lnTo>
                      <a:pt x="1336" y="101"/>
                    </a:lnTo>
                    <a:lnTo>
                      <a:pt x="1378" y="130"/>
                    </a:lnTo>
                    <a:lnTo>
                      <a:pt x="1420" y="163"/>
                    </a:lnTo>
                    <a:lnTo>
                      <a:pt x="1371" y="226"/>
                    </a:lnTo>
                    <a:lnTo>
                      <a:pt x="1334" y="197"/>
                    </a:lnTo>
                    <a:lnTo>
                      <a:pt x="1298" y="171"/>
                    </a:lnTo>
                    <a:lnTo>
                      <a:pt x="1259" y="146"/>
                    </a:lnTo>
                    <a:lnTo>
                      <a:pt x="1223" y="124"/>
                    </a:lnTo>
                    <a:lnTo>
                      <a:pt x="1204" y="115"/>
                    </a:lnTo>
                    <a:lnTo>
                      <a:pt x="1185" y="107"/>
                    </a:lnTo>
                    <a:lnTo>
                      <a:pt x="1164" y="100"/>
                    </a:lnTo>
                    <a:lnTo>
                      <a:pt x="1144" y="92"/>
                    </a:lnTo>
                    <a:lnTo>
                      <a:pt x="1123" y="88"/>
                    </a:lnTo>
                    <a:lnTo>
                      <a:pt x="1102" y="84"/>
                    </a:lnTo>
                    <a:lnTo>
                      <a:pt x="1081" y="80"/>
                    </a:lnTo>
                    <a:lnTo>
                      <a:pt x="1058" y="80"/>
                    </a:lnTo>
                    <a:lnTo>
                      <a:pt x="1058" y="0"/>
                    </a:lnTo>
                    <a:close/>
                    <a:moveTo>
                      <a:pt x="1420" y="163"/>
                    </a:moveTo>
                    <a:lnTo>
                      <a:pt x="1466" y="197"/>
                    </a:lnTo>
                    <a:lnTo>
                      <a:pt x="1516" y="232"/>
                    </a:lnTo>
                    <a:lnTo>
                      <a:pt x="1541" y="249"/>
                    </a:lnTo>
                    <a:lnTo>
                      <a:pt x="1568" y="265"/>
                    </a:lnTo>
                    <a:lnTo>
                      <a:pt x="1597" y="280"/>
                    </a:lnTo>
                    <a:lnTo>
                      <a:pt x="1626" y="295"/>
                    </a:lnTo>
                    <a:lnTo>
                      <a:pt x="1654" y="309"/>
                    </a:lnTo>
                    <a:lnTo>
                      <a:pt x="1685" y="320"/>
                    </a:lnTo>
                    <a:lnTo>
                      <a:pt x="1718" y="332"/>
                    </a:lnTo>
                    <a:lnTo>
                      <a:pt x="1752" y="341"/>
                    </a:lnTo>
                    <a:lnTo>
                      <a:pt x="1789" y="349"/>
                    </a:lnTo>
                    <a:lnTo>
                      <a:pt x="1825" y="355"/>
                    </a:lnTo>
                    <a:lnTo>
                      <a:pt x="1865" y="357"/>
                    </a:lnTo>
                    <a:lnTo>
                      <a:pt x="1906" y="359"/>
                    </a:lnTo>
                    <a:lnTo>
                      <a:pt x="1906" y="439"/>
                    </a:lnTo>
                    <a:lnTo>
                      <a:pt x="1860" y="437"/>
                    </a:lnTo>
                    <a:lnTo>
                      <a:pt x="1815" y="434"/>
                    </a:lnTo>
                    <a:lnTo>
                      <a:pt x="1775" y="428"/>
                    </a:lnTo>
                    <a:lnTo>
                      <a:pt x="1735" y="420"/>
                    </a:lnTo>
                    <a:lnTo>
                      <a:pt x="1699" y="409"/>
                    </a:lnTo>
                    <a:lnTo>
                      <a:pt x="1662" y="397"/>
                    </a:lnTo>
                    <a:lnTo>
                      <a:pt x="1628" y="384"/>
                    </a:lnTo>
                    <a:lnTo>
                      <a:pt x="1595" y="370"/>
                    </a:lnTo>
                    <a:lnTo>
                      <a:pt x="1564" y="355"/>
                    </a:lnTo>
                    <a:lnTo>
                      <a:pt x="1534" y="338"/>
                    </a:lnTo>
                    <a:lnTo>
                      <a:pt x="1505" y="320"/>
                    </a:lnTo>
                    <a:lnTo>
                      <a:pt x="1476" y="301"/>
                    </a:lnTo>
                    <a:lnTo>
                      <a:pt x="1422" y="263"/>
                    </a:lnTo>
                    <a:lnTo>
                      <a:pt x="1371" y="226"/>
                    </a:lnTo>
                    <a:lnTo>
                      <a:pt x="1420" y="163"/>
                    </a:lnTo>
                    <a:close/>
                    <a:moveTo>
                      <a:pt x="1906" y="359"/>
                    </a:moveTo>
                    <a:lnTo>
                      <a:pt x="1948" y="357"/>
                    </a:lnTo>
                    <a:lnTo>
                      <a:pt x="1988" y="353"/>
                    </a:lnTo>
                    <a:lnTo>
                      <a:pt x="2026" y="347"/>
                    </a:lnTo>
                    <a:lnTo>
                      <a:pt x="2063" y="339"/>
                    </a:lnTo>
                    <a:lnTo>
                      <a:pt x="2099" y="330"/>
                    </a:lnTo>
                    <a:lnTo>
                      <a:pt x="2132" y="318"/>
                    </a:lnTo>
                    <a:lnTo>
                      <a:pt x="2164" y="307"/>
                    </a:lnTo>
                    <a:lnTo>
                      <a:pt x="2193" y="291"/>
                    </a:lnTo>
                    <a:lnTo>
                      <a:pt x="2224" y="278"/>
                    </a:lnTo>
                    <a:lnTo>
                      <a:pt x="2251" y="261"/>
                    </a:lnTo>
                    <a:lnTo>
                      <a:pt x="2278" y="243"/>
                    </a:lnTo>
                    <a:lnTo>
                      <a:pt x="2304" y="226"/>
                    </a:lnTo>
                    <a:lnTo>
                      <a:pt x="2352" y="190"/>
                    </a:lnTo>
                    <a:lnTo>
                      <a:pt x="2400" y="155"/>
                    </a:lnTo>
                    <a:lnTo>
                      <a:pt x="2448" y="217"/>
                    </a:lnTo>
                    <a:lnTo>
                      <a:pt x="2398" y="257"/>
                    </a:lnTo>
                    <a:lnTo>
                      <a:pt x="2345" y="295"/>
                    </a:lnTo>
                    <a:lnTo>
                      <a:pt x="2316" y="315"/>
                    </a:lnTo>
                    <a:lnTo>
                      <a:pt x="2287" y="332"/>
                    </a:lnTo>
                    <a:lnTo>
                      <a:pt x="2257" y="349"/>
                    </a:lnTo>
                    <a:lnTo>
                      <a:pt x="2224" y="366"/>
                    </a:lnTo>
                    <a:lnTo>
                      <a:pt x="2191" y="382"/>
                    </a:lnTo>
                    <a:lnTo>
                      <a:pt x="2157" y="395"/>
                    </a:lnTo>
                    <a:lnTo>
                      <a:pt x="2120" y="409"/>
                    </a:lnTo>
                    <a:lnTo>
                      <a:pt x="2082" y="418"/>
                    </a:lnTo>
                    <a:lnTo>
                      <a:pt x="2042" y="426"/>
                    </a:lnTo>
                    <a:lnTo>
                      <a:pt x="1998" y="434"/>
                    </a:lnTo>
                    <a:lnTo>
                      <a:pt x="1954" y="437"/>
                    </a:lnTo>
                    <a:lnTo>
                      <a:pt x="1906" y="439"/>
                    </a:lnTo>
                    <a:lnTo>
                      <a:pt x="1906" y="359"/>
                    </a:lnTo>
                    <a:close/>
                    <a:moveTo>
                      <a:pt x="2400" y="155"/>
                    </a:moveTo>
                    <a:lnTo>
                      <a:pt x="2439" y="124"/>
                    </a:lnTo>
                    <a:lnTo>
                      <a:pt x="2477" y="96"/>
                    </a:lnTo>
                    <a:lnTo>
                      <a:pt x="2515" y="71"/>
                    </a:lnTo>
                    <a:lnTo>
                      <a:pt x="2554" y="48"/>
                    </a:lnTo>
                    <a:lnTo>
                      <a:pt x="2575" y="36"/>
                    </a:lnTo>
                    <a:lnTo>
                      <a:pt x="2594" y="28"/>
                    </a:lnTo>
                    <a:lnTo>
                      <a:pt x="2615" y="21"/>
                    </a:lnTo>
                    <a:lnTo>
                      <a:pt x="2636" y="13"/>
                    </a:lnTo>
                    <a:lnTo>
                      <a:pt x="2657" y="7"/>
                    </a:lnTo>
                    <a:lnTo>
                      <a:pt x="2680" y="4"/>
                    </a:lnTo>
                    <a:lnTo>
                      <a:pt x="2703" y="2"/>
                    </a:lnTo>
                    <a:lnTo>
                      <a:pt x="2726" y="0"/>
                    </a:lnTo>
                    <a:lnTo>
                      <a:pt x="2726" y="80"/>
                    </a:lnTo>
                    <a:lnTo>
                      <a:pt x="2707" y="80"/>
                    </a:lnTo>
                    <a:lnTo>
                      <a:pt x="2688" y="84"/>
                    </a:lnTo>
                    <a:lnTo>
                      <a:pt x="2671" y="86"/>
                    </a:lnTo>
                    <a:lnTo>
                      <a:pt x="2653" y="92"/>
                    </a:lnTo>
                    <a:lnTo>
                      <a:pt x="2636" y="98"/>
                    </a:lnTo>
                    <a:lnTo>
                      <a:pt x="2619" y="105"/>
                    </a:lnTo>
                    <a:lnTo>
                      <a:pt x="2602" y="113"/>
                    </a:lnTo>
                    <a:lnTo>
                      <a:pt x="2584" y="121"/>
                    </a:lnTo>
                    <a:lnTo>
                      <a:pt x="2552" y="142"/>
                    </a:lnTo>
                    <a:lnTo>
                      <a:pt x="2517" y="165"/>
                    </a:lnTo>
                    <a:lnTo>
                      <a:pt x="2483" y="190"/>
                    </a:lnTo>
                    <a:lnTo>
                      <a:pt x="2448" y="217"/>
                    </a:lnTo>
                    <a:lnTo>
                      <a:pt x="2400" y="155"/>
                    </a:lnTo>
                    <a:close/>
                    <a:moveTo>
                      <a:pt x="2726" y="0"/>
                    </a:moveTo>
                    <a:lnTo>
                      <a:pt x="3723" y="0"/>
                    </a:lnTo>
                    <a:lnTo>
                      <a:pt x="3723" y="80"/>
                    </a:lnTo>
                    <a:lnTo>
                      <a:pt x="2726" y="80"/>
                    </a:lnTo>
                    <a:lnTo>
                      <a:pt x="2726" y="0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209" name="Rectangle 18"/>
            <p:cNvSpPr>
              <a:spLocks noChangeArrowheads="1"/>
            </p:cNvSpPr>
            <p:nvPr/>
          </p:nvSpPr>
          <p:spPr bwMode="invGray">
            <a:xfrm>
              <a:off x="2498" y="1827"/>
              <a:ext cx="91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560" y="1797"/>
              <a:ext cx="1076" cy="136"/>
              <a:chOff x="3560" y="1752"/>
              <a:chExt cx="1076" cy="136"/>
            </a:xfrm>
          </p:grpSpPr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3560" y="1752"/>
                <a:ext cx="1076" cy="136"/>
                <a:chOff x="3560" y="1797"/>
                <a:chExt cx="1076" cy="104"/>
              </a:xfrm>
            </p:grpSpPr>
            <p:sp>
              <p:nvSpPr>
                <p:cNvPr id="8229" name="Freeform 21"/>
                <p:cNvSpPr>
                  <a:spLocks/>
                </p:cNvSpPr>
                <p:nvPr/>
              </p:nvSpPr>
              <p:spPr bwMode="auto">
                <a:xfrm>
                  <a:off x="3560" y="1797"/>
                  <a:ext cx="304" cy="104"/>
                </a:xfrm>
                <a:custGeom>
                  <a:avLst/>
                  <a:gdLst>
                    <a:gd name="T0" fmla="*/ 32 w 304"/>
                    <a:gd name="T1" fmla="*/ 96 h 104"/>
                    <a:gd name="T2" fmla="*/ 272 w 304"/>
                    <a:gd name="T3" fmla="*/ 96 h 104"/>
                    <a:gd name="T4" fmla="*/ 224 w 304"/>
                    <a:gd name="T5" fmla="*/ 48 h 104"/>
                    <a:gd name="T6" fmla="*/ 128 w 304"/>
                    <a:gd name="T7" fmla="*/ 0 h 104"/>
                    <a:gd name="T8" fmla="*/ 80 w 304"/>
                    <a:gd name="T9" fmla="*/ 48 h 104"/>
                    <a:gd name="T10" fmla="*/ 32 w 304"/>
                    <a:gd name="T11" fmla="*/ 96 h 10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4"/>
                    <a:gd name="T19" fmla="*/ 0 h 104"/>
                    <a:gd name="T20" fmla="*/ 304 w 304"/>
                    <a:gd name="T21" fmla="*/ 104 h 10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4" h="104">
                      <a:moveTo>
                        <a:pt x="32" y="96"/>
                      </a:moveTo>
                      <a:cubicBezTo>
                        <a:pt x="64" y="104"/>
                        <a:pt x="240" y="104"/>
                        <a:pt x="272" y="96"/>
                      </a:cubicBezTo>
                      <a:cubicBezTo>
                        <a:pt x="304" y="88"/>
                        <a:pt x="248" y="64"/>
                        <a:pt x="224" y="48"/>
                      </a:cubicBezTo>
                      <a:cubicBezTo>
                        <a:pt x="200" y="32"/>
                        <a:pt x="152" y="0"/>
                        <a:pt x="128" y="0"/>
                      </a:cubicBezTo>
                      <a:cubicBezTo>
                        <a:pt x="104" y="0"/>
                        <a:pt x="96" y="32"/>
                        <a:pt x="80" y="48"/>
                      </a:cubicBezTo>
                      <a:cubicBezTo>
                        <a:pt x="64" y="64"/>
                        <a:pt x="0" y="88"/>
                        <a:pt x="32" y="9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230" name="Freeform 22"/>
                <p:cNvSpPr>
                  <a:spLocks/>
                </p:cNvSpPr>
                <p:nvPr/>
              </p:nvSpPr>
              <p:spPr bwMode="auto">
                <a:xfrm>
                  <a:off x="3833" y="1797"/>
                  <a:ext cx="304" cy="104"/>
                </a:xfrm>
                <a:custGeom>
                  <a:avLst/>
                  <a:gdLst>
                    <a:gd name="T0" fmla="*/ 32 w 304"/>
                    <a:gd name="T1" fmla="*/ 96 h 104"/>
                    <a:gd name="T2" fmla="*/ 272 w 304"/>
                    <a:gd name="T3" fmla="*/ 96 h 104"/>
                    <a:gd name="T4" fmla="*/ 224 w 304"/>
                    <a:gd name="T5" fmla="*/ 48 h 104"/>
                    <a:gd name="T6" fmla="*/ 128 w 304"/>
                    <a:gd name="T7" fmla="*/ 0 h 104"/>
                    <a:gd name="T8" fmla="*/ 80 w 304"/>
                    <a:gd name="T9" fmla="*/ 48 h 104"/>
                    <a:gd name="T10" fmla="*/ 32 w 304"/>
                    <a:gd name="T11" fmla="*/ 96 h 10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4"/>
                    <a:gd name="T19" fmla="*/ 0 h 104"/>
                    <a:gd name="T20" fmla="*/ 304 w 304"/>
                    <a:gd name="T21" fmla="*/ 104 h 10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4" h="104">
                      <a:moveTo>
                        <a:pt x="32" y="96"/>
                      </a:moveTo>
                      <a:cubicBezTo>
                        <a:pt x="64" y="104"/>
                        <a:pt x="240" y="104"/>
                        <a:pt x="272" y="96"/>
                      </a:cubicBezTo>
                      <a:cubicBezTo>
                        <a:pt x="304" y="88"/>
                        <a:pt x="248" y="64"/>
                        <a:pt x="224" y="48"/>
                      </a:cubicBezTo>
                      <a:cubicBezTo>
                        <a:pt x="200" y="32"/>
                        <a:pt x="152" y="0"/>
                        <a:pt x="128" y="0"/>
                      </a:cubicBezTo>
                      <a:cubicBezTo>
                        <a:pt x="104" y="0"/>
                        <a:pt x="96" y="32"/>
                        <a:pt x="80" y="48"/>
                      </a:cubicBezTo>
                      <a:cubicBezTo>
                        <a:pt x="64" y="64"/>
                        <a:pt x="0" y="88"/>
                        <a:pt x="32" y="9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231" name="Freeform 23"/>
                <p:cNvSpPr>
                  <a:spLocks/>
                </p:cNvSpPr>
                <p:nvPr/>
              </p:nvSpPr>
              <p:spPr bwMode="auto">
                <a:xfrm>
                  <a:off x="4105" y="1797"/>
                  <a:ext cx="304" cy="104"/>
                </a:xfrm>
                <a:custGeom>
                  <a:avLst/>
                  <a:gdLst>
                    <a:gd name="T0" fmla="*/ 32 w 304"/>
                    <a:gd name="T1" fmla="*/ 96 h 104"/>
                    <a:gd name="T2" fmla="*/ 272 w 304"/>
                    <a:gd name="T3" fmla="*/ 96 h 104"/>
                    <a:gd name="T4" fmla="*/ 224 w 304"/>
                    <a:gd name="T5" fmla="*/ 48 h 104"/>
                    <a:gd name="T6" fmla="*/ 128 w 304"/>
                    <a:gd name="T7" fmla="*/ 0 h 104"/>
                    <a:gd name="T8" fmla="*/ 80 w 304"/>
                    <a:gd name="T9" fmla="*/ 48 h 104"/>
                    <a:gd name="T10" fmla="*/ 32 w 304"/>
                    <a:gd name="T11" fmla="*/ 96 h 10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4"/>
                    <a:gd name="T19" fmla="*/ 0 h 104"/>
                    <a:gd name="T20" fmla="*/ 304 w 304"/>
                    <a:gd name="T21" fmla="*/ 104 h 10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4" h="104">
                      <a:moveTo>
                        <a:pt x="32" y="96"/>
                      </a:moveTo>
                      <a:cubicBezTo>
                        <a:pt x="64" y="104"/>
                        <a:pt x="240" y="104"/>
                        <a:pt x="272" y="96"/>
                      </a:cubicBezTo>
                      <a:cubicBezTo>
                        <a:pt x="304" y="88"/>
                        <a:pt x="248" y="64"/>
                        <a:pt x="224" y="48"/>
                      </a:cubicBezTo>
                      <a:cubicBezTo>
                        <a:pt x="200" y="32"/>
                        <a:pt x="152" y="0"/>
                        <a:pt x="128" y="0"/>
                      </a:cubicBezTo>
                      <a:cubicBezTo>
                        <a:pt x="104" y="0"/>
                        <a:pt x="96" y="32"/>
                        <a:pt x="80" y="48"/>
                      </a:cubicBezTo>
                      <a:cubicBezTo>
                        <a:pt x="64" y="64"/>
                        <a:pt x="0" y="88"/>
                        <a:pt x="32" y="9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232" name="Freeform 24"/>
                <p:cNvSpPr>
                  <a:spLocks/>
                </p:cNvSpPr>
                <p:nvPr/>
              </p:nvSpPr>
              <p:spPr bwMode="auto">
                <a:xfrm>
                  <a:off x="4332" y="1797"/>
                  <a:ext cx="304" cy="104"/>
                </a:xfrm>
                <a:custGeom>
                  <a:avLst/>
                  <a:gdLst>
                    <a:gd name="T0" fmla="*/ 32 w 304"/>
                    <a:gd name="T1" fmla="*/ 96 h 104"/>
                    <a:gd name="T2" fmla="*/ 272 w 304"/>
                    <a:gd name="T3" fmla="*/ 96 h 104"/>
                    <a:gd name="T4" fmla="*/ 224 w 304"/>
                    <a:gd name="T5" fmla="*/ 48 h 104"/>
                    <a:gd name="T6" fmla="*/ 128 w 304"/>
                    <a:gd name="T7" fmla="*/ 0 h 104"/>
                    <a:gd name="T8" fmla="*/ 80 w 304"/>
                    <a:gd name="T9" fmla="*/ 48 h 104"/>
                    <a:gd name="T10" fmla="*/ 32 w 304"/>
                    <a:gd name="T11" fmla="*/ 96 h 10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4"/>
                    <a:gd name="T19" fmla="*/ 0 h 104"/>
                    <a:gd name="T20" fmla="*/ 304 w 304"/>
                    <a:gd name="T21" fmla="*/ 104 h 10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4" h="104">
                      <a:moveTo>
                        <a:pt x="32" y="96"/>
                      </a:moveTo>
                      <a:cubicBezTo>
                        <a:pt x="64" y="104"/>
                        <a:pt x="240" y="104"/>
                        <a:pt x="272" y="96"/>
                      </a:cubicBezTo>
                      <a:cubicBezTo>
                        <a:pt x="304" y="88"/>
                        <a:pt x="248" y="64"/>
                        <a:pt x="224" y="48"/>
                      </a:cubicBezTo>
                      <a:cubicBezTo>
                        <a:pt x="200" y="32"/>
                        <a:pt x="152" y="0"/>
                        <a:pt x="128" y="0"/>
                      </a:cubicBezTo>
                      <a:cubicBezTo>
                        <a:pt x="104" y="0"/>
                        <a:pt x="96" y="32"/>
                        <a:pt x="80" y="48"/>
                      </a:cubicBezTo>
                      <a:cubicBezTo>
                        <a:pt x="64" y="64"/>
                        <a:pt x="0" y="88"/>
                        <a:pt x="32" y="9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8225" name="Oval 25"/>
              <p:cNvSpPr>
                <a:spLocks noChangeArrowheads="1"/>
              </p:cNvSpPr>
              <p:nvPr/>
            </p:nvSpPr>
            <p:spPr bwMode="auto">
              <a:xfrm>
                <a:off x="3667" y="1809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226" name="Oval 26"/>
              <p:cNvSpPr>
                <a:spLocks noChangeArrowheads="1"/>
              </p:cNvSpPr>
              <p:nvPr/>
            </p:nvSpPr>
            <p:spPr bwMode="auto">
              <a:xfrm>
                <a:off x="3907" y="1809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227" name="Oval 27"/>
              <p:cNvSpPr>
                <a:spLocks noChangeArrowheads="1"/>
              </p:cNvSpPr>
              <p:nvPr/>
            </p:nvSpPr>
            <p:spPr bwMode="auto">
              <a:xfrm>
                <a:off x="4195" y="1809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228" name="Oval 28"/>
              <p:cNvSpPr>
                <a:spLocks noChangeArrowheads="1"/>
              </p:cNvSpPr>
              <p:nvPr/>
            </p:nvSpPr>
            <p:spPr bwMode="auto">
              <a:xfrm>
                <a:off x="4483" y="1809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8211" name="Oval 29"/>
            <p:cNvSpPr>
              <a:spLocks noChangeArrowheads="1"/>
            </p:cNvSpPr>
            <p:nvPr/>
          </p:nvSpPr>
          <p:spPr bwMode="auto">
            <a:xfrm rot="-3780250">
              <a:off x="2619" y="2027"/>
              <a:ext cx="144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12" name="Oval 30"/>
            <p:cNvSpPr>
              <a:spLocks noChangeArrowheads="1"/>
            </p:cNvSpPr>
            <p:nvPr/>
          </p:nvSpPr>
          <p:spPr bwMode="auto">
            <a:xfrm>
              <a:off x="2835" y="1979"/>
              <a:ext cx="72" cy="14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13" name="Oval 31"/>
            <p:cNvSpPr>
              <a:spLocks noChangeArrowheads="1"/>
            </p:cNvSpPr>
            <p:nvPr/>
          </p:nvSpPr>
          <p:spPr bwMode="auto">
            <a:xfrm rot="1784693">
              <a:off x="3051" y="2027"/>
              <a:ext cx="144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14" name="Oval 32"/>
            <p:cNvSpPr>
              <a:spLocks noChangeArrowheads="1"/>
            </p:cNvSpPr>
            <p:nvPr/>
          </p:nvSpPr>
          <p:spPr bwMode="auto">
            <a:xfrm rot="-3780250">
              <a:off x="2427" y="2027"/>
              <a:ext cx="144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1020" y="1797"/>
              <a:ext cx="1076" cy="136"/>
              <a:chOff x="3560" y="1797"/>
              <a:chExt cx="1076" cy="104"/>
            </a:xfrm>
          </p:grpSpPr>
          <p:sp>
            <p:nvSpPr>
              <p:cNvPr id="8220" name="Freeform 34"/>
              <p:cNvSpPr>
                <a:spLocks/>
              </p:cNvSpPr>
              <p:nvPr/>
            </p:nvSpPr>
            <p:spPr bwMode="auto">
              <a:xfrm>
                <a:off x="3560" y="1797"/>
                <a:ext cx="304" cy="104"/>
              </a:xfrm>
              <a:custGeom>
                <a:avLst/>
                <a:gdLst>
                  <a:gd name="T0" fmla="*/ 32 w 304"/>
                  <a:gd name="T1" fmla="*/ 96 h 104"/>
                  <a:gd name="T2" fmla="*/ 272 w 304"/>
                  <a:gd name="T3" fmla="*/ 96 h 104"/>
                  <a:gd name="T4" fmla="*/ 224 w 304"/>
                  <a:gd name="T5" fmla="*/ 48 h 104"/>
                  <a:gd name="T6" fmla="*/ 128 w 304"/>
                  <a:gd name="T7" fmla="*/ 0 h 104"/>
                  <a:gd name="T8" fmla="*/ 80 w 304"/>
                  <a:gd name="T9" fmla="*/ 48 h 104"/>
                  <a:gd name="T10" fmla="*/ 32 w 304"/>
                  <a:gd name="T11" fmla="*/ 96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104"/>
                  <a:gd name="T20" fmla="*/ 304 w 304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104">
                    <a:moveTo>
                      <a:pt x="32" y="96"/>
                    </a:moveTo>
                    <a:cubicBezTo>
                      <a:pt x="64" y="104"/>
                      <a:pt x="240" y="104"/>
                      <a:pt x="272" y="96"/>
                    </a:cubicBezTo>
                    <a:cubicBezTo>
                      <a:pt x="304" y="88"/>
                      <a:pt x="248" y="64"/>
                      <a:pt x="224" y="48"/>
                    </a:cubicBezTo>
                    <a:cubicBezTo>
                      <a:pt x="200" y="32"/>
                      <a:pt x="152" y="0"/>
                      <a:pt x="128" y="0"/>
                    </a:cubicBezTo>
                    <a:cubicBezTo>
                      <a:pt x="104" y="0"/>
                      <a:pt x="96" y="32"/>
                      <a:pt x="80" y="48"/>
                    </a:cubicBezTo>
                    <a:cubicBezTo>
                      <a:pt x="64" y="64"/>
                      <a:pt x="0" y="88"/>
                      <a:pt x="32" y="9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21" name="Freeform 35"/>
              <p:cNvSpPr>
                <a:spLocks/>
              </p:cNvSpPr>
              <p:nvPr/>
            </p:nvSpPr>
            <p:spPr bwMode="auto">
              <a:xfrm>
                <a:off x="3833" y="1797"/>
                <a:ext cx="304" cy="104"/>
              </a:xfrm>
              <a:custGeom>
                <a:avLst/>
                <a:gdLst>
                  <a:gd name="T0" fmla="*/ 32 w 304"/>
                  <a:gd name="T1" fmla="*/ 96 h 104"/>
                  <a:gd name="T2" fmla="*/ 272 w 304"/>
                  <a:gd name="T3" fmla="*/ 96 h 104"/>
                  <a:gd name="T4" fmla="*/ 224 w 304"/>
                  <a:gd name="T5" fmla="*/ 48 h 104"/>
                  <a:gd name="T6" fmla="*/ 128 w 304"/>
                  <a:gd name="T7" fmla="*/ 0 h 104"/>
                  <a:gd name="T8" fmla="*/ 80 w 304"/>
                  <a:gd name="T9" fmla="*/ 48 h 104"/>
                  <a:gd name="T10" fmla="*/ 32 w 304"/>
                  <a:gd name="T11" fmla="*/ 96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104"/>
                  <a:gd name="T20" fmla="*/ 304 w 304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104">
                    <a:moveTo>
                      <a:pt x="32" y="96"/>
                    </a:moveTo>
                    <a:cubicBezTo>
                      <a:pt x="64" y="104"/>
                      <a:pt x="240" y="104"/>
                      <a:pt x="272" y="96"/>
                    </a:cubicBezTo>
                    <a:cubicBezTo>
                      <a:pt x="304" y="88"/>
                      <a:pt x="248" y="64"/>
                      <a:pt x="224" y="48"/>
                    </a:cubicBezTo>
                    <a:cubicBezTo>
                      <a:pt x="200" y="32"/>
                      <a:pt x="152" y="0"/>
                      <a:pt x="128" y="0"/>
                    </a:cubicBezTo>
                    <a:cubicBezTo>
                      <a:pt x="104" y="0"/>
                      <a:pt x="96" y="32"/>
                      <a:pt x="80" y="48"/>
                    </a:cubicBezTo>
                    <a:cubicBezTo>
                      <a:pt x="64" y="64"/>
                      <a:pt x="0" y="88"/>
                      <a:pt x="32" y="9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22" name="Freeform 36"/>
              <p:cNvSpPr>
                <a:spLocks/>
              </p:cNvSpPr>
              <p:nvPr/>
            </p:nvSpPr>
            <p:spPr bwMode="auto">
              <a:xfrm>
                <a:off x="4105" y="1797"/>
                <a:ext cx="304" cy="104"/>
              </a:xfrm>
              <a:custGeom>
                <a:avLst/>
                <a:gdLst>
                  <a:gd name="T0" fmla="*/ 32 w 304"/>
                  <a:gd name="T1" fmla="*/ 96 h 104"/>
                  <a:gd name="T2" fmla="*/ 272 w 304"/>
                  <a:gd name="T3" fmla="*/ 96 h 104"/>
                  <a:gd name="T4" fmla="*/ 224 w 304"/>
                  <a:gd name="T5" fmla="*/ 48 h 104"/>
                  <a:gd name="T6" fmla="*/ 128 w 304"/>
                  <a:gd name="T7" fmla="*/ 0 h 104"/>
                  <a:gd name="T8" fmla="*/ 80 w 304"/>
                  <a:gd name="T9" fmla="*/ 48 h 104"/>
                  <a:gd name="T10" fmla="*/ 32 w 304"/>
                  <a:gd name="T11" fmla="*/ 96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104"/>
                  <a:gd name="T20" fmla="*/ 304 w 304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104">
                    <a:moveTo>
                      <a:pt x="32" y="96"/>
                    </a:moveTo>
                    <a:cubicBezTo>
                      <a:pt x="64" y="104"/>
                      <a:pt x="240" y="104"/>
                      <a:pt x="272" y="96"/>
                    </a:cubicBezTo>
                    <a:cubicBezTo>
                      <a:pt x="304" y="88"/>
                      <a:pt x="248" y="64"/>
                      <a:pt x="224" y="48"/>
                    </a:cubicBezTo>
                    <a:cubicBezTo>
                      <a:pt x="200" y="32"/>
                      <a:pt x="152" y="0"/>
                      <a:pt x="128" y="0"/>
                    </a:cubicBezTo>
                    <a:cubicBezTo>
                      <a:pt x="104" y="0"/>
                      <a:pt x="96" y="32"/>
                      <a:pt x="80" y="48"/>
                    </a:cubicBezTo>
                    <a:cubicBezTo>
                      <a:pt x="64" y="64"/>
                      <a:pt x="0" y="88"/>
                      <a:pt x="32" y="9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23" name="Freeform 37"/>
              <p:cNvSpPr>
                <a:spLocks/>
              </p:cNvSpPr>
              <p:nvPr/>
            </p:nvSpPr>
            <p:spPr bwMode="auto">
              <a:xfrm>
                <a:off x="4332" y="1797"/>
                <a:ext cx="304" cy="104"/>
              </a:xfrm>
              <a:custGeom>
                <a:avLst/>
                <a:gdLst>
                  <a:gd name="T0" fmla="*/ 32 w 304"/>
                  <a:gd name="T1" fmla="*/ 96 h 104"/>
                  <a:gd name="T2" fmla="*/ 272 w 304"/>
                  <a:gd name="T3" fmla="*/ 96 h 104"/>
                  <a:gd name="T4" fmla="*/ 224 w 304"/>
                  <a:gd name="T5" fmla="*/ 48 h 104"/>
                  <a:gd name="T6" fmla="*/ 128 w 304"/>
                  <a:gd name="T7" fmla="*/ 0 h 104"/>
                  <a:gd name="T8" fmla="*/ 80 w 304"/>
                  <a:gd name="T9" fmla="*/ 48 h 104"/>
                  <a:gd name="T10" fmla="*/ 32 w 304"/>
                  <a:gd name="T11" fmla="*/ 96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104"/>
                  <a:gd name="T20" fmla="*/ 304 w 304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104">
                    <a:moveTo>
                      <a:pt x="32" y="96"/>
                    </a:moveTo>
                    <a:cubicBezTo>
                      <a:pt x="64" y="104"/>
                      <a:pt x="240" y="104"/>
                      <a:pt x="272" y="96"/>
                    </a:cubicBezTo>
                    <a:cubicBezTo>
                      <a:pt x="304" y="88"/>
                      <a:pt x="248" y="64"/>
                      <a:pt x="224" y="48"/>
                    </a:cubicBezTo>
                    <a:cubicBezTo>
                      <a:pt x="200" y="32"/>
                      <a:pt x="152" y="0"/>
                      <a:pt x="128" y="0"/>
                    </a:cubicBezTo>
                    <a:cubicBezTo>
                      <a:pt x="104" y="0"/>
                      <a:pt x="96" y="32"/>
                      <a:pt x="80" y="48"/>
                    </a:cubicBezTo>
                    <a:cubicBezTo>
                      <a:pt x="64" y="64"/>
                      <a:pt x="0" y="88"/>
                      <a:pt x="32" y="9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216" name="Oval 38"/>
            <p:cNvSpPr>
              <a:spLocks noChangeArrowheads="1"/>
            </p:cNvSpPr>
            <p:nvPr/>
          </p:nvSpPr>
          <p:spPr bwMode="auto">
            <a:xfrm>
              <a:off x="1127" y="185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17" name="Oval 39"/>
            <p:cNvSpPr>
              <a:spLocks noChangeArrowheads="1"/>
            </p:cNvSpPr>
            <p:nvPr/>
          </p:nvSpPr>
          <p:spPr bwMode="auto">
            <a:xfrm>
              <a:off x="1367" y="185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18" name="Oval 40"/>
            <p:cNvSpPr>
              <a:spLocks noChangeArrowheads="1"/>
            </p:cNvSpPr>
            <p:nvPr/>
          </p:nvSpPr>
          <p:spPr bwMode="auto">
            <a:xfrm>
              <a:off x="1655" y="185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19" name="Oval 41"/>
            <p:cNvSpPr>
              <a:spLocks noChangeArrowheads="1"/>
            </p:cNvSpPr>
            <p:nvPr/>
          </p:nvSpPr>
          <p:spPr bwMode="auto">
            <a:xfrm>
              <a:off x="1943" y="1854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invGray">
          <a:xfrm>
            <a:off x="3546475" y="5595938"/>
            <a:ext cx="100647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invGray">
          <a:xfrm>
            <a:off x="1037778" y="5734050"/>
            <a:ext cx="7011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cs-CZ" sz="2600" b="1" dirty="0"/>
              <a:t>nově uložený osteoid mineralizuje několik měsíců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invGray">
          <a:xfrm>
            <a:off x="3695700" y="3516313"/>
            <a:ext cx="1147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invGray">
          <a:xfrm>
            <a:off x="5651500" y="4508500"/>
            <a:ext cx="2879725" cy="758825"/>
          </a:xfrm>
          <a:prstGeom prst="rect">
            <a:avLst/>
          </a:prstGeom>
          <a:noFill/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cs-CZ" sz="2400" b="1" dirty="0"/>
              <a:t>zpětná osteoformace </a:t>
            </a:r>
          </a:p>
          <a:p>
            <a:pPr algn="ctr" eaLnBrk="0" hangingPunct="0"/>
            <a:r>
              <a:rPr lang="cs-CZ" sz="2400" b="1" dirty="0">
                <a:solidFill>
                  <a:srgbClr val="FF0000"/>
                </a:solidFill>
              </a:rPr>
              <a:t>~ 160</a:t>
            </a:r>
            <a:r>
              <a:rPr lang="cs-CZ" sz="2400" b="1" dirty="0"/>
              <a:t> dní</a:t>
            </a: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invGray">
          <a:xfrm>
            <a:off x="3625850" y="3749675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invGray">
          <a:xfrm>
            <a:off x="323850" y="2133600"/>
            <a:ext cx="4393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cs-CZ" sz="2400" b="1" dirty="0"/>
              <a:t>osteoblasty umisťují nový osteoid</a:t>
            </a:r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4500563" y="2565400"/>
            <a:ext cx="0" cy="576263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invGray">
          <a:xfrm>
            <a:off x="5653088" y="3227388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cs-CZ" sz="18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invGray">
          <a:xfrm>
            <a:off x="1782763" y="3222625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cs-CZ" sz="18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9228" name="Rectangle 11"/>
          <p:cNvSpPr>
            <a:spLocks noChangeArrowheads="1"/>
          </p:cNvSpPr>
          <p:nvPr/>
        </p:nvSpPr>
        <p:spPr bwMode="invGray">
          <a:xfrm>
            <a:off x="1476375" y="2551113"/>
            <a:ext cx="99377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76375" y="3284538"/>
            <a:ext cx="5942013" cy="911225"/>
            <a:chOff x="930" y="2886"/>
            <a:chExt cx="3743" cy="574"/>
          </a:xfrm>
        </p:grpSpPr>
        <p:sp>
          <p:nvSpPr>
            <p:cNvPr id="9231" name="AutoShape 13"/>
            <p:cNvSpPr>
              <a:spLocks noChangeArrowheads="1"/>
            </p:cNvSpPr>
            <p:nvPr/>
          </p:nvSpPr>
          <p:spPr bwMode="auto">
            <a:xfrm>
              <a:off x="2835" y="2886"/>
              <a:ext cx="192" cy="179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32" name="AutoShape 14"/>
            <p:cNvSpPr>
              <a:spLocks noChangeArrowheads="1"/>
            </p:cNvSpPr>
            <p:nvPr/>
          </p:nvSpPr>
          <p:spPr bwMode="auto">
            <a:xfrm>
              <a:off x="2653" y="2886"/>
              <a:ext cx="192" cy="18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30" y="2931"/>
              <a:ext cx="3743" cy="529"/>
              <a:chOff x="930" y="2780"/>
              <a:chExt cx="3743" cy="529"/>
            </a:xfrm>
          </p:grpSpPr>
          <p:sp>
            <p:nvSpPr>
              <p:cNvPr id="9234" name="Rectangle 16"/>
              <p:cNvSpPr>
                <a:spLocks noChangeArrowheads="1"/>
              </p:cNvSpPr>
              <p:nvPr/>
            </p:nvSpPr>
            <p:spPr bwMode="invGray">
              <a:xfrm>
                <a:off x="2541" y="2780"/>
                <a:ext cx="918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35" name="Oval 17"/>
              <p:cNvSpPr>
                <a:spLocks noChangeArrowheads="1"/>
              </p:cNvSpPr>
              <p:nvPr/>
            </p:nvSpPr>
            <p:spPr bwMode="auto">
              <a:xfrm>
                <a:off x="2878" y="2787"/>
                <a:ext cx="96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236" name="Oval 18"/>
              <p:cNvSpPr>
                <a:spLocks noChangeArrowheads="1"/>
              </p:cNvSpPr>
              <p:nvPr/>
            </p:nvSpPr>
            <p:spPr bwMode="auto">
              <a:xfrm>
                <a:off x="2686" y="2787"/>
                <a:ext cx="96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237" name="AutoShape 19"/>
              <p:cNvSpPr>
                <a:spLocks noChangeArrowheads="1"/>
              </p:cNvSpPr>
              <p:nvPr/>
            </p:nvSpPr>
            <p:spPr bwMode="auto">
              <a:xfrm>
                <a:off x="2446" y="2793"/>
                <a:ext cx="192" cy="179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238" name="Oval 20"/>
              <p:cNvSpPr>
                <a:spLocks noChangeArrowheads="1"/>
              </p:cNvSpPr>
              <p:nvPr/>
            </p:nvSpPr>
            <p:spPr bwMode="auto">
              <a:xfrm>
                <a:off x="2494" y="2835"/>
                <a:ext cx="96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239" name="AutoShape 21"/>
              <p:cNvSpPr>
                <a:spLocks noChangeArrowheads="1"/>
              </p:cNvSpPr>
              <p:nvPr/>
            </p:nvSpPr>
            <p:spPr bwMode="auto">
              <a:xfrm>
                <a:off x="3022" y="2793"/>
                <a:ext cx="192" cy="179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240" name="Oval 22"/>
              <p:cNvSpPr>
                <a:spLocks noChangeArrowheads="1"/>
              </p:cNvSpPr>
              <p:nvPr/>
            </p:nvSpPr>
            <p:spPr bwMode="auto">
              <a:xfrm>
                <a:off x="3070" y="2835"/>
                <a:ext cx="96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4" name="Group 23"/>
              <p:cNvGrpSpPr>
                <a:grpSpLocks noChangeAspect="1"/>
              </p:cNvGrpSpPr>
              <p:nvPr/>
            </p:nvGrpSpPr>
            <p:grpSpPr bwMode="auto">
              <a:xfrm>
                <a:off x="930" y="2886"/>
                <a:ext cx="3743" cy="423"/>
                <a:chOff x="912" y="2880"/>
                <a:chExt cx="3743" cy="455"/>
              </a:xfrm>
            </p:grpSpPr>
            <p:sp>
              <p:nvSpPr>
                <p:cNvPr id="9242" name="AutoShape 2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912" y="2880"/>
                  <a:ext cx="3743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243" name="Freeform 25"/>
                <p:cNvSpPr>
                  <a:spLocks/>
                </p:cNvSpPr>
                <p:nvPr/>
              </p:nvSpPr>
              <p:spPr bwMode="auto">
                <a:xfrm>
                  <a:off x="2281" y="2959"/>
                  <a:ext cx="1099" cy="328"/>
                </a:xfrm>
                <a:custGeom>
                  <a:avLst/>
                  <a:gdLst>
                    <a:gd name="T0" fmla="*/ 1099 w 1099"/>
                    <a:gd name="T1" fmla="*/ 88 h 328"/>
                    <a:gd name="T2" fmla="*/ 1049 w 1099"/>
                    <a:gd name="T3" fmla="*/ 128 h 328"/>
                    <a:gd name="T4" fmla="*/ 993 w 1099"/>
                    <a:gd name="T5" fmla="*/ 169 h 328"/>
                    <a:gd name="T6" fmla="*/ 965 w 1099"/>
                    <a:gd name="T7" fmla="*/ 190 h 328"/>
                    <a:gd name="T8" fmla="*/ 936 w 1099"/>
                    <a:gd name="T9" fmla="*/ 209 h 328"/>
                    <a:gd name="T10" fmla="*/ 905 w 1099"/>
                    <a:gd name="T11" fmla="*/ 228 h 328"/>
                    <a:gd name="T12" fmla="*/ 873 w 1099"/>
                    <a:gd name="T13" fmla="*/ 247 h 328"/>
                    <a:gd name="T14" fmla="*/ 840 w 1099"/>
                    <a:gd name="T15" fmla="*/ 263 h 328"/>
                    <a:gd name="T16" fmla="*/ 804 w 1099"/>
                    <a:gd name="T17" fmla="*/ 280 h 328"/>
                    <a:gd name="T18" fmla="*/ 767 w 1099"/>
                    <a:gd name="T19" fmla="*/ 293 h 328"/>
                    <a:gd name="T20" fmla="*/ 727 w 1099"/>
                    <a:gd name="T21" fmla="*/ 305 h 328"/>
                    <a:gd name="T22" fmla="*/ 687 w 1099"/>
                    <a:gd name="T23" fmla="*/ 315 h 328"/>
                    <a:gd name="T24" fmla="*/ 642 w 1099"/>
                    <a:gd name="T25" fmla="*/ 322 h 328"/>
                    <a:gd name="T26" fmla="*/ 596 w 1099"/>
                    <a:gd name="T27" fmla="*/ 326 h 328"/>
                    <a:gd name="T28" fmla="*/ 547 w 1099"/>
                    <a:gd name="T29" fmla="*/ 328 h 328"/>
                    <a:gd name="T30" fmla="*/ 499 w 1099"/>
                    <a:gd name="T31" fmla="*/ 326 h 328"/>
                    <a:gd name="T32" fmla="*/ 455 w 1099"/>
                    <a:gd name="T33" fmla="*/ 322 h 328"/>
                    <a:gd name="T34" fmla="*/ 412 w 1099"/>
                    <a:gd name="T35" fmla="*/ 315 h 328"/>
                    <a:gd name="T36" fmla="*/ 370 w 1099"/>
                    <a:gd name="T37" fmla="*/ 305 h 328"/>
                    <a:gd name="T38" fmla="*/ 332 w 1099"/>
                    <a:gd name="T39" fmla="*/ 293 h 328"/>
                    <a:gd name="T40" fmla="*/ 295 w 1099"/>
                    <a:gd name="T41" fmla="*/ 282 h 328"/>
                    <a:gd name="T42" fmla="*/ 261 w 1099"/>
                    <a:gd name="T43" fmla="*/ 267 h 328"/>
                    <a:gd name="T44" fmla="*/ 228 w 1099"/>
                    <a:gd name="T45" fmla="*/ 249 h 328"/>
                    <a:gd name="T46" fmla="*/ 196 w 1099"/>
                    <a:gd name="T47" fmla="*/ 232 h 328"/>
                    <a:gd name="T48" fmla="*/ 165 w 1099"/>
                    <a:gd name="T49" fmla="*/ 215 h 328"/>
                    <a:gd name="T50" fmla="*/ 136 w 1099"/>
                    <a:gd name="T51" fmla="*/ 196 h 328"/>
                    <a:gd name="T52" fmla="*/ 107 w 1099"/>
                    <a:gd name="T53" fmla="*/ 174 h 328"/>
                    <a:gd name="T54" fmla="*/ 52 w 1099"/>
                    <a:gd name="T55" fmla="*/ 134 h 328"/>
                    <a:gd name="T56" fmla="*/ 0 w 1099"/>
                    <a:gd name="T57" fmla="*/ 96 h 328"/>
                    <a:gd name="T58" fmla="*/ 23 w 1099"/>
                    <a:gd name="T59" fmla="*/ 84 h 328"/>
                    <a:gd name="T60" fmla="*/ 48 w 1099"/>
                    <a:gd name="T61" fmla="*/ 75 h 328"/>
                    <a:gd name="T62" fmla="*/ 77 w 1099"/>
                    <a:gd name="T63" fmla="*/ 65 h 328"/>
                    <a:gd name="T64" fmla="*/ 106 w 1099"/>
                    <a:gd name="T65" fmla="*/ 55 h 328"/>
                    <a:gd name="T66" fmla="*/ 169 w 1099"/>
                    <a:gd name="T67" fmla="*/ 40 h 328"/>
                    <a:gd name="T68" fmla="*/ 238 w 1099"/>
                    <a:gd name="T69" fmla="*/ 27 h 328"/>
                    <a:gd name="T70" fmla="*/ 311 w 1099"/>
                    <a:gd name="T71" fmla="*/ 15 h 328"/>
                    <a:gd name="T72" fmla="*/ 389 w 1099"/>
                    <a:gd name="T73" fmla="*/ 7 h 328"/>
                    <a:gd name="T74" fmla="*/ 472 w 1099"/>
                    <a:gd name="T75" fmla="*/ 2 h 328"/>
                    <a:gd name="T76" fmla="*/ 558 w 1099"/>
                    <a:gd name="T77" fmla="*/ 0 h 328"/>
                    <a:gd name="T78" fmla="*/ 641 w 1099"/>
                    <a:gd name="T79" fmla="*/ 2 h 328"/>
                    <a:gd name="T80" fmla="*/ 719 w 1099"/>
                    <a:gd name="T81" fmla="*/ 5 h 328"/>
                    <a:gd name="T82" fmla="*/ 794 w 1099"/>
                    <a:gd name="T83" fmla="*/ 13 h 328"/>
                    <a:gd name="T84" fmla="*/ 865 w 1099"/>
                    <a:gd name="T85" fmla="*/ 23 h 328"/>
                    <a:gd name="T86" fmla="*/ 932 w 1099"/>
                    <a:gd name="T87" fmla="*/ 36 h 328"/>
                    <a:gd name="T88" fmla="*/ 993 w 1099"/>
                    <a:gd name="T89" fmla="*/ 52 h 328"/>
                    <a:gd name="T90" fmla="*/ 1022 w 1099"/>
                    <a:gd name="T91" fmla="*/ 59 h 328"/>
                    <a:gd name="T92" fmla="*/ 1049 w 1099"/>
                    <a:gd name="T93" fmla="*/ 69 h 328"/>
                    <a:gd name="T94" fmla="*/ 1076 w 1099"/>
                    <a:gd name="T95" fmla="*/ 77 h 328"/>
                    <a:gd name="T96" fmla="*/ 1099 w 1099"/>
                    <a:gd name="T97" fmla="*/ 88 h 32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99"/>
                    <a:gd name="T148" fmla="*/ 0 h 328"/>
                    <a:gd name="T149" fmla="*/ 1099 w 1099"/>
                    <a:gd name="T150" fmla="*/ 328 h 32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99" h="328">
                      <a:moveTo>
                        <a:pt x="1099" y="88"/>
                      </a:moveTo>
                      <a:lnTo>
                        <a:pt x="1049" y="128"/>
                      </a:lnTo>
                      <a:lnTo>
                        <a:pt x="993" y="169"/>
                      </a:lnTo>
                      <a:lnTo>
                        <a:pt x="965" y="190"/>
                      </a:lnTo>
                      <a:lnTo>
                        <a:pt x="936" y="209"/>
                      </a:lnTo>
                      <a:lnTo>
                        <a:pt x="905" y="228"/>
                      </a:lnTo>
                      <a:lnTo>
                        <a:pt x="873" y="247"/>
                      </a:lnTo>
                      <a:lnTo>
                        <a:pt x="840" y="263"/>
                      </a:lnTo>
                      <a:lnTo>
                        <a:pt x="804" y="280"/>
                      </a:lnTo>
                      <a:lnTo>
                        <a:pt x="767" y="293"/>
                      </a:lnTo>
                      <a:lnTo>
                        <a:pt x="727" y="305"/>
                      </a:lnTo>
                      <a:lnTo>
                        <a:pt x="687" y="315"/>
                      </a:lnTo>
                      <a:lnTo>
                        <a:pt x="642" y="322"/>
                      </a:lnTo>
                      <a:lnTo>
                        <a:pt x="596" y="326"/>
                      </a:lnTo>
                      <a:lnTo>
                        <a:pt x="547" y="328"/>
                      </a:lnTo>
                      <a:lnTo>
                        <a:pt x="499" y="326"/>
                      </a:lnTo>
                      <a:lnTo>
                        <a:pt x="455" y="322"/>
                      </a:lnTo>
                      <a:lnTo>
                        <a:pt x="412" y="315"/>
                      </a:lnTo>
                      <a:lnTo>
                        <a:pt x="370" y="305"/>
                      </a:lnTo>
                      <a:lnTo>
                        <a:pt x="332" y="293"/>
                      </a:lnTo>
                      <a:lnTo>
                        <a:pt x="295" y="282"/>
                      </a:lnTo>
                      <a:lnTo>
                        <a:pt x="261" y="267"/>
                      </a:lnTo>
                      <a:lnTo>
                        <a:pt x="228" y="249"/>
                      </a:lnTo>
                      <a:lnTo>
                        <a:pt x="196" y="232"/>
                      </a:lnTo>
                      <a:lnTo>
                        <a:pt x="165" y="215"/>
                      </a:lnTo>
                      <a:lnTo>
                        <a:pt x="136" y="196"/>
                      </a:lnTo>
                      <a:lnTo>
                        <a:pt x="107" y="174"/>
                      </a:lnTo>
                      <a:lnTo>
                        <a:pt x="52" y="134"/>
                      </a:lnTo>
                      <a:lnTo>
                        <a:pt x="0" y="96"/>
                      </a:lnTo>
                      <a:lnTo>
                        <a:pt x="23" y="84"/>
                      </a:lnTo>
                      <a:lnTo>
                        <a:pt x="48" y="75"/>
                      </a:lnTo>
                      <a:lnTo>
                        <a:pt x="77" y="65"/>
                      </a:lnTo>
                      <a:lnTo>
                        <a:pt x="106" y="55"/>
                      </a:lnTo>
                      <a:lnTo>
                        <a:pt x="169" y="40"/>
                      </a:lnTo>
                      <a:lnTo>
                        <a:pt x="238" y="27"/>
                      </a:lnTo>
                      <a:lnTo>
                        <a:pt x="311" y="15"/>
                      </a:lnTo>
                      <a:lnTo>
                        <a:pt x="389" y="7"/>
                      </a:lnTo>
                      <a:lnTo>
                        <a:pt x="472" y="2"/>
                      </a:lnTo>
                      <a:lnTo>
                        <a:pt x="558" y="0"/>
                      </a:lnTo>
                      <a:lnTo>
                        <a:pt x="641" y="2"/>
                      </a:lnTo>
                      <a:lnTo>
                        <a:pt x="719" y="5"/>
                      </a:lnTo>
                      <a:lnTo>
                        <a:pt x="794" y="13"/>
                      </a:lnTo>
                      <a:lnTo>
                        <a:pt x="865" y="23"/>
                      </a:lnTo>
                      <a:lnTo>
                        <a:pt x="932" y="36"/>
                      </a:lnTo>
                      <a:lnTo>
                        <a:pt x="993" y="52"/>
                      </a:lnTo>
                      <a:lnTo>
                        <a:pt x="1022" y="59"/>
                      </a:lnTo>
                      <a:lnTo>
                        <a:pt x="1049" y="69"/>
                      </a:lnTo>
                      <a:lnTo>
                        <a:pt x="1076" y="77"/>
                      </a:lnTo>
                      <a:lnTo>
                        <a:pt x="1099" y="88"/>
                      </a:lnTo>
                      <a:close/>
                    </a:path>
                  </a:pathLst>
                </a:custGeom>
                <a:solidFill>
                  <a:srgbClr val="F098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244" name="Freeform 26"/>
                <p:cNvSpPr>
                  <a:spLocks/>
                </p:cNvSpPr>
                <p:nvPr/>
              </p:nvSpPr>
              <p:spPr bwMode="auto">
                <a:xfrm>
                  <a:off x="2281" y="2959"/>
                  <a:ext cx="1099" cy="328"/>
                </a:xfrm>
                <a:custGeom>
                  <a:avLst/>
                  <a:gdLst>
                    <a:gd name="T0" fmla="*/ 1099 w 1099"/>
                    <a:gd name="T1" fmla="*/ 88 h 328"/>
                    <a:gd name="T2" fmla="*/ 1049 w 1099"/>
                    <a:gd name="T3" fmla="*/ 128 h 328"/>
                    <a:gd name="T4" fmla="*/ 993 w 1099"/>
                    <a:gd name="T5" fmla="*/ 169 h 328"/>
                    <a:gd name="T6" fmla="*/ 965 w 1099"/>
                    <a:gd name="T7" fmla="*/ 190 h 328"/>
                    <a:gd name="T8" fmla="*/ 936 w 1099"/>
                    <a:gd name="T9" fmla="*/ 209 h 328"/>
                    <a:gd name="T10" fmla="*/ 905 w 1099"/>
                    <a:gd name="T11" fmla="*/ 228 h 328"/>
                    <a:gd name="T12" fmla="*/ 873 w 1099"/>
                    <a:gd name="T13" fmla="*/ 247 h 328"/>
                    <a:gd name="T14" fmla="*/ 840 w 1099"/>
                    <a:gd name="T15" fmla="*/ 263 h 328"/>
                    <a:gd name="T16" fmla="*/ 804 w 1099"/>
                    <a:gd name="T17" fmla="*/ 280 h 328"/>
                    <a:gd name="T18" fmla="*/ 767 w 1099"/>
                    <a:gd name="T19" fmla="*/ 293 h 328"/>
                    <a:gd name="T20" fmla="*/ 727 w 1099"/>
                    <a:gd name="T21" fmla="*/ 305 h 328"/>
                    <a:gd name="T22" fmla="*/ 687 w 1099"/>
                    <a:gd name="T23" fmla="*/ 315 h 328"/>
                    <a:gd name="T24" fmla="*/ 642 w 1099"/>
                    <a:gd name="T25" fmla="*/ 322 h 328"/>
                    <a:gd name="T26" fmla="*/ 596 w 1099"/>
                    <a:gd name="T27" fmla="*/ 326 h 328"/>
                    <a:gd name="T28" fmla="*/ 547 w 1099"/>
                    <a:gd name="T29" fmla="*/ 328 h 328"/>
                    <a:gd name="T30" fmla="*/ 499 w 1099"/>
                    <a:gd name="T31" fmla="*/ 326 h 328"/>
                    <a:gd name="T32" fmla="*/ 455 w 1099"/>
                    <a:gd name="T33" fmla="*/ 322 h 328"/>
                    <a:gd name="T34" fmla="*/ 412 w 1099"/>
                    <a:gd name="T35" fmla="*/ 315 h 328"/>
                    <a:gd name="T36" fmla="*/ 370 w 1099"/>
                    <a:gd name="T37" fmla="*/ 305 h 328"/>
                    <a:gd name="T38" fmla="*/ 332 w 1099"/>
                    <a:gd name="T39" fmla="*/ 293 h 328"/>
                    <a:gd name="T40" fmla="*/ 295 w 1099"/>
                    <a:gd name="T41" fmla="*/ 282 h 328"/>
                    <a:gd name="T42" fmla="*/ 261 w 1099"/>
                    <a:gd name="T43" fmla="*/ 267 h 328"/>
                    <a:gd name="T44" fmla="*/ 228 w 1099"/>
                    <a:gd name="T45" fmla="*/ 249 h 328"/>
                    <a:gd name="T46" fmla="*/ 196 w 1099"/>
                    <a:gd name="T47" fmla="*/ 232 h 328"/>
                    <a:gd name="T48" fmla="*/ 165 w 1099"/>
                    <a:gd name="T49" fmla="*/ 215 h 328"/>
                    <a:gd name="T50" fmla="*/ 136 w 1099"/>
                    <a:gd name="T51" fmla="*/ 196 h 328"/>
                    <a:gd name="T52" fmla="*/ 107 w 1099"/>
                    <a:gd name="T53" fmla="*/ 174 h 328"/>
                    <a:gd name="T54" fmla="*/ 52 w 1099"/>
                    <a:gd name="T55" fmla="*/ 134 h 328"/>
                    <a:gd name="T56" fmla="*/ 0 w 1099"/>
                    <a:gd name="T57" fmla="*/ 96 h 328"/>
                    <a:gd name="T58" fmla="*/ 23 w 1099"/>
                    <a:gd name="T59" fmla="*/ 84 h 328"/>
                    <a:gd name="T60" fmla="*/ 48 w 1099"/>
                    <a:gd name="T61" fmla="*/ 75 h 328"/>
                    <a:gd name="T62" fmla="*/ 77 w 1099"/>
                    <a:gd name="T63" fmla="*/ 65 h 328"/>
                    <a:gd name="T64" fmla="*/ 106 w 1099"/>
                    <a:gd name="T65" fmla="*/ 55 h 328"/>
                    <a:gd name="T66" fmla="*/ 169 w 1099"/>
                    <a:gd name="T67" fmla="*/ 40 h 328"/>
                    <a:gd name="T68" fmla="*/ 238 w 1099"/>
                    <a:gd name="T69" fmla="*/ 27 h 328"/>
                    <a:gd name="T70" fmla="*/ 311 w 1099"/>
                    <a:gd name="T71" fmla="*/ 15 h 328"/>
                    <a:gd name="T72" fmla="*/ 389 w 1099"/>
                    <a:gd name="T73" fmla="*/ 7 h 328"/>
                    <a:gd name="T74" fmla="*/ 472 w 1099"/>
                    <a:gd name="T75" fmla="*/ 2 h 328"/>
                    <a:gd name="T76" fmla="*/ 558 w 1099"/>
                    <a:gd name="T77" fmla="*/ 0 h 328"/>
                    <a:gd name="T78" fmla="*/ 641 w 1099"/>
                    <a:gd name="T79" fmla="*/ 2 h 328"/>
                    <a:gd name="T80" fmla="*/ 719 w 1099"/>
                    <a:gd name="T81" fmla="*/ 5 h 328"/>
                    <a:gd name="T82" fmla="*/ 794 w 1099"/>
                    <a:gd name="T83" fmla="*/ 13 h 328"/>
                    <a:gd name="T84" fmla="*/ 865 w 1099"/>
                    <a:gd name="T85" fmla="*/ 23 h 328"/>
                    <a:gd name="T86" fmla="*/ 932 w 1099"/>
                    <a:gd name="T87" fmla="*/ 36 h 328"/>
                    <a:gd name="T88" fmla="*/ 993 w 1099"/>
                    <a:gd name="T89" fmla="*/ 52 h 328"/>
                    <a:gd name="T90" fmla="*/ 1022 w 1099"/>
                    <a:gd name="T91" fmla="*/ 59 h 328"/>
                    <a:gd name="T92" fmla="*/ 1049 w 1099"/>
                    <a:gd name="T93" fmla="*/ 69 h 328"/>
                    <a:gd name="T94" fmla="*/ 1076 w 1099"/>
                    <a:gd name="T95" fmla="*/ 77 h 328"/>
                    <a:gd name="T96" fmla="*/ 1099 w 1099"/>
                    <a:gd name="T97" fmla="*/ 88 h 32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99"/>
                    <a:gd name="T148" fmla="*/ 0 h 328"/>
                    <a:gd name="T149" fmla="*/ 1099 w 1099"/>
                    <a:gd name="T150" fmla="*/ 328 h 32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99" h="328">
                      <a:moveTo>
                        <a:pt x="1099" y="88"/>
                      </a:moveTo>
                      <a:lnTo>
                        <a:pt x="1049" y="128"/>
                      </a:lnTo>
                      <a:lnTo>
                        <a:pt x="993" y="169"/>
                      </a:lnTo>
                      <a:lnTo>
                        <a:pt x="965" y="190"/>
                      </a:lnTo>
                      <a:lnTo>
                        <a:pt x="936" y="209"/>
                      </a:lnTo>
                      <a:lnTo>
                        <a:pt x="905" y="228"/>
                      </a:lnTo>
                      <a:lnTo>
                        <a:pt x="873" y="247"/>
                      </a:lnTo>
                      <a:lnTo>
                        <a:pt x="840" y="263"/>
                      </a:lnTo>
                      <a:lnTo>
                        <a:pt x="804" y="280"/>
                      </a:lnTo>
                      <a:lnTo>
                        <a:pt x="767" y="293"/>
                      </a:lnTo>
                      <a:lnTo>
                        <a:pt x="727" y="305"/>
                      </a:lnTo>
                      <a:lnTo>
                        <a:pt x="687" y="315"/>
                      </a:lnTo>
                      <a:lnTo>
                        <a:pt x="642" y="322"/>
                      </a:lnTo>
                      <a:lnTo>
                        <a:pt x="596" y="326"/>
                      </a:lnTo>
                      <a:lnTo>
                        <a:pt x="547" y="328"/>
                      </a:lnTo>
                      <a:lnTo>
                        <a:pt x="499" y="326"/>
                      </a:lnTo>
                      <a:lnTo>
                        <a:pt x="455" y="322"/>
                      </a:lnTo>
                      <a:lnTo>
                        <a:pt x="412" y="315"/>
                      </a:lnTo>
                      <a:lnTo>
                        <a:pt x="370" y="305"/>
                      </a:lnTo>
                      <a:lnTo>
                        <a:pt x="332" y="293"/>
                      </a:lnTo>
                      <a:lnTo>
                        <a:pt x="295" y="282"/>
                      </a:lnTo>
                      <a:lnTo>
                        <a:pt x="261" y="267"/>
                      </a:lnTo>
                      <a:lnTo>
                        <a:pt x="228" y="249"/>
                      </a:lnTo>
                      <a:lnTo>
                        <a:pt x="196" y="232"/>
                      </a:lnTo>
                      <a:lnTo>
                        <a:pt x="165" y="215"/>
                      </a:lnTo>
                      <a:lnTo>
                        <a:pt x="136" y="196"/>
                      </a:lnTo>
                      <a:lnTo>
                        <a:pt x="107" y="174"/>
                      </a:lnTo>
                      <a:lnTo>
                        <a:pt x="52" y="134"/>
                      </a:lnTo>
                      <a:lnTo>
                        <a:pt x="0" y="96"/>
                      </a:lnTo>
                      <a:lnTo>
                        <a:pt x="23" y="84"/>
                      </a:lnTo>
                      <a:lnTo>
                        <a:pt x="48" y="75"/>
                      </a:lnTo>
                      <a:lnTo>
                        <a:pt x="77" y="65"/>
                      </a:lnTo>
                      <a:lnTo>
                        <a:pt x="106" y="55"/>
                      </a:lnTo>
                      <a:lnTo>
                        <a:pt x="169" y="40"/>
                      </a:lnTo>
                      <a:lnTo>
                        <a:pt x="238" y="27"/>
                      </a:lnTo>
                      <a:lnTo>
                        <a:pt x="311" y="15"/>
                      </a:lnTo>
                      <a:lnTo>
                        <a:pt x="389" y="7"/>
                      </a:lnTo>
                      <a:lnTo>
                        <a:pt x="472" y="2"/>
                      </a:lnTo>
                      <a:lnTo>
                        <a:pt x="558" y="0"/>
                      </a:lnTo>
                      <a:lnTo>
                        <a:pt x="641" y="2"/>
                      </a:lnTo>
                      <a:lnTo>
                        <a:pt x="719" y="5"/>
                      </a:lnTo>
                      <a:lnTo>
                        <a:pt x="794" y="13"/>
                      </a:lnTo>
                      <a:lnTo>
                        <a:pt x="865" y="23"/>
                      </a:lnTo>
                      <a:lnTo>
                        <a:pt x="932" y="36"/>
                      </a:lnTo>
                      <a:lnTo>
                        <a:pt x="993" y="52"/>
                      </a:lnTo>
                      <a:lnTo>
                        <a:pt x="1022" y="59"/>
                      </a:lnTo>
                      <a:lnTo>
                        <a:pt x="1049" y="69"/>
                      </a:lnTo>
                      <a:lnTo>
                        <a:pt x="1076" y="77"/>
                      </a:lnTo>
                      <a:lnTo>
                        <a:pt x="1099" y="8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F098B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245" name="Freeform 27"/>
                <p:cNvSpPr>
                  <a:spLocks noEditPoints="1"/>
                </p:cNvSpPr>
                <p:nvPr/>
              </p:nvSpPr>
              <p:spPr bwMode="auto">
                <a:xfrm>
                  <a:off x="922" y="2888"/>
                  <a:ext cx="3723" cy="439"/>
                </a:xfrm>
                <a:custGeom>
                  <a:avLst/>
                  <a:gdLst>
                    <a:gd name="T0" fmla="*/ 1058 w 3723"/>
                    <a:gd name="T1" fmla="*/ 0 h 439"/>
                    <a:gd name="T2" fmla="*/ 0 w 3723"/>
                    <a:gd name="T3" fmla="*/ 80 h 439"/>
                    <a:gd name="T4" fmla="*/ 1058 w 3723"/>
                    <a:gd name="T5" fmla="*/ 0 h 439"/>
                    <a:gd name="T6" fmla="*/ 1112 w 3723"/>
                    <a:gd name="T7" fmla="*/ 4 h 439"/>
                    <a:gd name="T8" fmla="*/ 1162 w 3723"/>
                    <a:gd name="T9" fmla="*/ 13 h 439"/>
                    <a:gd name="T10" fmla="*/ 1208 w 3723"/>
                    <a:gd name="T11" fmla="*/ 28 h 439"/>
                    <a:gd name="T12" fmla="*/ 1252 w 3723"/>
                    <a:gd name="T13" fmla="*/ 50 h 439"/>
                    <a:gd name="T14" fmla="*/ 1336 w 3723"/>
                    <a:gd name="T15" fmla="*/ 101 h 439"/>
                    <a:gd name="T16" fmla="*/ 1420 w 3723"/>
                    <a:gd name="T17" fmla="*/ 163 h 439"/>
                    <a:gd name="T18" fmla="*/ 1334 w 3723"/>
                    <a:gd name="T19" fmla="*/ 197 h 439"/>
                    <a:gd name="T20" fmla="*/ 1259 w 3723"/>
                    <a:gd name="T21" fmla="*/ 146 h 439"/>
                    <a:gd name="T22" fmla="*/ 1204 w 3723"/>
                    <a:gd name="T23" fmla="*/ 115 h 439"/>
                    <a:gd name="T24" fmla="*/ 1164 w 3723"/>
                    <a:gd name="T25" fmla="*/ 100 h 439"/>
                    <a:gd name="T26" fmla="*/ 1123 w 3723"/>
                    <a:gd name="T27" fmla="*/ 88 h 439"/>
                    <a:gd name="T28" fmla="*/ 1081 w 3723"/>
                    <a:gd name="T29" fmla="*/ 80 h 439"/>
                    <a:gd name="T30" fmla="*/ 1058 w 3723"/>
                    <a:gd name="T31" fmla="*/ 0 h 439"/>
                    <a:gd name="T32" fmla="*/ 1466 w 3723"/>
                    <a:gd name="T33" fmla="*/ 197 h 439"/>
                    <a:gd name="T34" fmla="*/ 1541 w 3723"/>
                    <a:gd name="T35" fmla="*/ 249 h 439"/>
                    <a:gd name="T36" fmla="*/ 1597 w 3723"/>
                    <a:gd name="T37" fmla="*/ 280 h 439"/>
                    <a:gd name="T38" fmla="*/ 1654 w 3723"/>
                    <a:gd name="T39" fmla="*/ 309 h 439"/>
                    <a:gd name="T40" fmla="*/ 1718 w 3723"/>
                    <a:gd name="T41" fmla="*/ 332 h 439"/>
                    <a:gd name="T42" fmla="*/ 1789 w 3723"/>
                    <a:gd name="T43" fmla="*/ 349 h 439"/>
                    <a:gd name="T44" fmla="*/ 1865 w 3723"/>
                    <a:gd name="T45" fmla="*/ 357 h 439"/>
                    <a:gd name="T46" fmla="*/ 1906 w 3723"/>
                    <a:gd name="T47" fmla="*/ 439 h 439"/>
                    <a:gd name="T48" fmla="*/ 1815 w 3723"/>
                    <a:gd name="T49" fmla="*/ 434 h 439"/>
                    <a:gd name="T50" fmla="*/ 1735 w 3723"/>
                    <a:gd name="T51" fmla="*/ 420 h 439"/>
                    <a:gd name="T52" fmla="*/ 1662 w 3723"/>
                    <a:gd name="T53" fmla="*/ 397 h 439"/>
                    <a:gd name="T54" fmla="*/ 1595 w 3723"/>
                    <a:gd name="T55" fmla="*/ 370 h 439"/>
                    <a:gd name="T56" fmla="*/ 1534 w 3723"/>
                    <a:gd name="T57" fmla="*/ 338 h 439"/>
                    <a:gd name="T58" fmla="*/ 1476 w 3723"/>
                    <a:gd name="T59" fmla="*/ 301 h 439"/>
                    <a:gd name="T60" fmla="*/ 1371 w 3723"/>
                    <a:gd name="T61" fmla="*/ 226 h 439"/>
                    <a:gd name="T62" fmla="*/ 1906 w 3723"/>
                    <a:gd name="T63" fmla="*/ 359 h 439"/>
                    <a:gd name="T64" fmla="*/ 1988 w 3723"/>
                    <a:gd name="T65" fmla="*/ 353 h 439"/>
                    <a:gd name="T66" fmla="*/ 2063 w 3723"/>
                    <a:gd name="T67" fmla="*/ 339 h 439"/>
                    <a:gd name="T68" fmla="*/ 2132 w 3723"/>
                    <a:gd name="T69" fmla="*/ 318 h 439"/>
                    <a:gd name="T70" fmla="*/ 2193 w 3723"/>
                    <a:gd name="T71" fmla="*/ 291 h 439"/>
                    <a:gd name="T72" fmla="*/ 2251 w 3723"/>
                    <a:gd name="T73" fmla="*/ 261 h 439"/>
                    <a:gd name="T74" fmla="*/ 2304 w 3723"/>
                    <a:gd name="T75" fmla="*/ 226 h 439"/>
                    <a:gd name="T76" fmla="*/ 2400 w 3723"/>
                    <a:gd name="T77" fmla="*/ 155 h 439"/>
                    <a:gd name="T78" fmla="*/ 2398 w 3723"/>
                    <a:gd name="T79" fmla="*/ 257 h 439"/>
                    <a:gd name="T80" fmla="*/ 2316 w 3723"/>
                    <a:gd name="T81" fmla="*/ 315 h 439"/>
                    <a:gd name="T82" fmla="*/ 2257 w 3723"/>
                    <a:gd name="T83" fmla="*/ 349 h 439"/>
                    <a:gd name="T84" fmla="*/ 2191 w 3723"/>
                    <a:gd name="T85" fmla="*/ 382 h 439"/>
                    <a:gd name="T86" fmla="*/ 2120 w 3723"/>
                    <a:gd name="T87" fmla="*/ 409 h 439"/>
                    <a:gd name="T88" fmla="*/ 2042 w 3723"/>
                    <a:gd name="T89" fmla="*/ 426 h 439"/>
                    <a:gd name="T90" fmla="*/ 1954 w 3723"/>
                    <a:gd name="T91" fmla="*/ 437 h 439"/>
                    <a:gd name="T92" fmla="*/ 1906 w 3723"/>
                    <a:gd name="T93" fmla="*/ 359 h 439"/>
                    <a:gd name="T94" fmla="*/ 2439 w 3723"/>
                    <a:gd name="T95" fmla="*/ 124 h 439"/>
                    <a:gd name="T96" fmla="*/ 2515 w 3723"/>
                    <a:gd name="T97" fmla="*/ 71 h 439"/>
                    <a:gd name="T98" fmla="*/ 2575 w 3723"/>
                    <a:gd name="T99" fmla="*/ 36 h 439"/>
                    <a:gd name="T100" fmla="*/ 2615 w 3723"/>
                    <a:gd name="T101" fmla="*/ 21 h 439"/>
                    <a:gd name="T102" fmla="*/ 2657 w 3723"/>
                    <a:gd name="T103" fmla="*/ 7 h 439"/>
                    <a:gd name="T104" fmla="*/ 2703 w 3723"/>
                    <a:gd name="T105" fmla="*/ 2 h 439"/>
                    <a:gd name="T106" fmla="*/ 2726 w 3723"/>
                    <a:gd name="T107" fmla="*/ 80 h 439"/>
                    <a:gd name="T108" fmla="*/ 2688 w 3723"/>
                    <a:gd name="T109" fmla="*/ 84 h 439"/>
                    <a:gd name="T110" fmla="*/ 2653 w 3723"/>
                    <a:gd name="T111" fmla="*/ 92 h 439"/>
                    <a:gd name="T112" fmla="*/ 2619 w 3723"/>
                    <a:gd name="T113" fmla="*/ 105 h 439"/>
                    <a:gd name="T114" fmla="*/ 2584 w 3723"/>
                    <a:gd name="T115" fmla="*/ 121 h 439"/>
                    <a:gd name="T116" fmla="*/ 2517 w 3723"/>
                    <a:gd name="T117" fmla="*/ 165 h 439"/>
                    <a:gd name="T118" fmla="*/ 2448 w 3723"/>
                    <a:gd name="T119" fmla="*/ 217 h 439"/>
                    <a:gd name="T120" fmla="*/ 2726 w 3723"/>
                    <a:gd name="T121" fmla="*/ 0 h 439"/>
                    <a:gd name="T122" fmla="*/ 3723 w 3723"/>
                    <a:gd name="T123" fmla="*/ 80 h 439"/>
                    <a:gd name="T124" fmla="*/ 2726 w 3723"/>
                    <a:gd name="T125" fmla="*/ 0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723"/>
                    <a:gd name="T190" fmla="*/ 0 h 439"/>
                    <a:gd name="T191" fmla="*/ 3723 w 3723"/>
                    <a:gd name="T192" fmla="*/ 439 h 43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723" h="439">
                      <a:moveTo>
                        <a:pt x="0" y="0"/>
                      </a:moveTo>
                      <a:lnTo>
                        <a:pt x="1058" y="0"/>
                      </a:lnTo>
                      <a:lnTo>
                        <a:pt x="1058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  <a:moveTo>
                        <a:pt x="1058" y="0"/>
                      </a:moveTo>
                      <a:lnTo>
                        <a:pt x="1085" y="2"/>
                      </a:lnTo>
                      <a:lnTo>
                        <a:pt x="1112" y="4"/>
                      </a:lnTo>
                      <a:lnTo>
                        <a:pt x="1137" y="7"/>
                      </a:lnTo>
                      <a:lnTo>
                        <a:pt x="1162" y="13"/>
                      </a:lnTo>
                      <a:lnTo>
                        <a:pt x="1185" y="21"/>
                      </a:lnTo>
                      <a:lnTo>
                        <a:pt x="1208" y="28"/>
                      </a:lnTo>
                      <a:lnTo>
                        <a:pt x="1231" y="38"/>
                      </a:lnTo>
                      <a:lnTo>
                        <a:pt x="1252" y="50"/>
                      </a:lnTo>
                      <a:lnTo>
                        <a:pt x="1294" y="75"/>
                      </a:lnTo>
                      <a:lnTo>
                        <a:pt x="1336" y="101"/>
                      </a:lnTo>
                      <a:lnTo>
                        <a:pt x="1378" y="130"/>
                      </a:lnTo>
                      <a:lnTo>
                        <a:pt x="1420" y="163"/>
                      </a:lnTo>
                      <a:lnTo>
                        <a:pt x="1371" y="226"/>
                      </a:lnTo>
                      <a:lnTo>
                        <a:pt x="1334" y="197"/>
                      </a:lnTo>
                      <a:lnTo>
                        <a:pt x="1298" y="171"/>
                      </a:lnTo>
                      <a:lnTo>
                        <a:pt x="1259" y="146"/>
                      </a:lnTo>
                      <a:lnTo>
                        <a:pt x="1223" y="124"/>
                      </a:lnTo>
                      <a:lnTo>
                        <a:pt x="1204" y="115"/>
                      </a:lnTo>
                      <a:lnTo>
                        <a:pt x="1185" y="107"/>
                      </a:lnTo>
                      <a:lnTo>
                        <a:pt x="1164" y="100"/>
                      </a:lnTo>
                      <a:lnTo>
                        <a:pt x="1144" y="92"/>
                      </a:lnTo>
                      <a:lnTo>
                        <a:pt x="1123" y="88"/>
                      </a:lnTo>
                      <a:lnTo>
                        <a:pt x="1102" y="84"/>
                      </a:lnTo>
                      <a:lnTo>
                        <a:pt x="1081" y="80"/>
                      </a:lnTo>
                      <a:lnTo>
                        <a:pt x="1058" y="80"/>
                      </a:lnTo>
                      <a:lnTo>
                        <a:pt x="1058" y="0"/>
                      </a:lnTo>
                      <a:close/>
                      <a:moveTo>
                        <a:pt x="1420" y="163"/>
                      </a:moveTo>
                      <a:lnTo>
                        <a:pt x="1466" y="197"/>
                      </a:lnTo>
                      <a:lnTo>
                        <a:pt x="1516" y="232"/>
                      </a:lnTo>
                      <a:lnTo>
                        <a:pt x="1541" y="249"/>
                      </a:lnTo>
                      <a:lnTo>
                        <a:pt x="1568" y="265"/>
                      </a:lnTo>
                      <a:lnTo>
                        <a:pt x="1597" y="280"/>
                      </a:lnTo>
                      <a:lnTo>
                        <a:pt x="1626" y="295"/>
                      </a:lnTo>
                      <a:lnTo>
                        <a:pt x="1654" y="309"/>
                      </a:lnTo>
                      <a:lnTo>
                        <a:pt x="1685" y="320"/>
                      </a:lnTo>
                      <a:lnTo>
                        <a:pt x="1718" y="332"/>
                      </a:lnTo>
                      <a:lnTo>
                        <a:pt x="1752" y="341"/>
                      </a:lnTo>
                      <a:lnTo>
                        <a:pt x="1789" y="349"/>
                      </a:lnTo>
                      <a:lnTo>
                        <a:pt x="1825" y="355"/>
                      </a:lnTo>
                      <a:lnTo>
                        <a:pt x="1865" y="357"/>
                      </a:lnTo>
                      <a:lnTo>
                        <a:pt x="1906" y="359"/>
                      </a:lnTo>
                      <a:lnTo>
                        <a:pt x="1906" y="439"/>
                      </a:lnTo>
                      <a:lnTo>
                        <a:pt x="1860" y="437"/>
                      </a:lnTo>
                      <a:lnTo>
                        <a:pt x="1815" y="434"/>
                      </a:lnTo>
                      <a:lnTo>
                        <a:pt x="1775" y="428"/>
                      </a:lnTo>
                      <a:lnTo>
                        <a:pt x="1735" y="420"/>
                      </a:lnTo>
                      <a:lnTo>
                        <a:pt x="1699" y="409"/>
                      </a:lnTo>
                      <a:lnTo>
                        <a:pt x="1662" y="397"/>
                      </a:lnTo>
                      <a:lnTo>
                        <a:pt x="1628" y="384"/>
                      </a:lnTo>
                      <a:lnTo>
                        <a:pt x="1595" y="370"/>
                      </a:lnTo>
                      <a:lnTo>
                        <a:pt x="1564" y="355"/>
                      </a:lnTo>
                      <a:lnTo>
                        <a:pt x="1534" y="338"/>
                      </a:lnTo>
                      <a:lnTo>
                        <a:pt x="1505" y="320"/>
                      </a:lnTo>
                      <a:lnTo>
                        <a:pt x="1476" y="301"/>
                      </a:lnTo>
                      <a:lnTo>
                        <a:pt x="1422" y="263"/>
                      </a:lnTo>
                      <a:lnTo>
                        <a:pt x="1371" y="226"/>
                      </a:lnTo>
                      <a:lnTo>
                        <a:pt x="1420" y="163"/>
                      </a:lnTo>
                      <a:close/>
                      <a:moveTo>
                        <a:pt x="1906" y="359"/>
                      </a:moveTo>
                      <a:lnTo>
                        <a:pt x="1948" y="357"/>
                      </a:lnTo>
                      <a:lnTo>
                        <a:pt x="1988" y="353"/>
                      </a:lnTo>
                      <a:lnTo>
                        <a:pt x="2026" y="347"/>
                      </a:lnTo>
                      <a:lnTo>
                        <a:pt x="2063" y="339"/>
                      </a:lnTo>
                      <a:lnTo>
                        <a:pt x="2099" y="330"/>
                      </a:lnTo>
                      <a:lnTo>
                        <a:pt x="2132" y="318"/>
                      </a:lnTo>
                      <a:lnTo>
                        <a:pt x="2164" y="307"/>
                      </a:lnTo>
                      <a:lnTo>
                        <a:pt x="2193" y="291"/>
                      </a:lnTo>
                      <a:lnTo>
                        <a:pt x="2224" y="278"/>
                      </a:lnTo>
                      <a:lnTo>
                        <a:pt x="2251" y="261"/>
                      </a:lnTo>
                      <a:lnTo>
                        <a:pt x="2278" y="243"/>
                      </a:lnTo>
                      <a:lnTo>
                        <a:pt x="2304" y="226"/>
                      </a:lnTo>
                      <a:lnTo>
                        <a:pt x="2352" y="190"/>
                      </a:lnTo>
                      <a:lnTo>
                        <a:pt x="2400" y="155"/>
                      </a:lnTo>
                      <a:lnTo>
                        <a:pt x="2448" y="217"/>
                      </a:lnTo>
                      <a:lnTo>
                        <a:pt x="2398" y="257"/>
                      </a:lnTo>
                      <a:lnTo>
                        <a:pt x="2345" y="295"/>
                      </a:lnTo>
                      <a:lnTo>
                        <a:pt x="2316" y="315"/>
                      </a:lnTo>
                      <a:lnTo>
                        <a:pt x="2287" y="332"/>
                      </a:lnTo>
                      <a:lnTo>
                        <a:pt x="2257" y="349"/>
                      </a:lnTo>
                      <a:lnTo>
                        <a:pt x="2224" y="366"/>
                      </a:lnTo>
                      <a:lnTo>
                        <a:pt x="2191" y="382"/>
                      </a:lnTo>
                      <a:lnTo>
                        <a:pt x="2157" y="395"/>
                      </a:lnTo>
                      <a:lnTo>
                        <a:pt x="2120" y="409"/>
                      </a:lnTo>
                      <a:lnTo>
                        <a:pt x="2082" y="418"/>
                      </a:lnTo>
                      <a:lnTo>
                        <a:pt x="2042" y="426"/>
                      </a:lnTo>
                      <a:lnTo>
                        <a:pt x="1998" y="434"/>
                      </a:lnTo>
                      <a:lnTo>
                        <a:pt x="1954" y="437"/>
                      </a:lnTo>
                      <a:lnTo>
                        <a:pt x="1906" y="439"/>
                      </a:lnTo>
                      <a:lnTo>
                        <a:pt x="1906" y="359"/>
                      </a:lnTo>
                      <a:close/>
                      <a:moveTo>
                        <a:pt x="2400" y="155"/>
                      </a:moveTo>
                      <a:lnTo>
                        <a:pt x="2439" y="124"/>
                      </a:lnTo>
                      <a:lnTo>
                        <a:pt x="2477" y="96"/>
                      </a:lnTo>
                      <a:lnTo>
                        <a:pt x="2515" y="71"/>
                      </a:lnTo>
                      <a:lnTo>
                        <a:pt x="2554" y="48"/>
                      </a:lnTo>
                      <a:lnTo>
                        <a:pt x="2575" y="36"/>
                      </a:lnTo>
                      <a:lnTo>
                        <a:pt x="2594" y="28"/>
                      </a:lnTo>
                      <a:lnTo>
                        <a:pt x="2615" y="21"/>
                      </a:lnTo>
                      <a:lnTo>
                        <a:pt x="2636" y="13"/>
                      </a:lnTo>
                      <a:lnTo>
                        <a:pt x="2657" y="7"/>
                      </a:lnTo>
                      <a:lnTo>
                        <a:pt x="2680" y="4"/>
                      </a:lnTo>
                      <a:lnTo>
                        <a:pt x="2703" y="2"/>
                      </a:lnTo>
                      <a:lnTo>
                        <a:pt x="2726" y="0"/>
                      </a:lnTo>
                      <a:lnTo>
                        <a:pt x="2726" y="80"/>
                      </a:lnTo>
                      <a:lnTo>
                        <a:pt x="2707" y="80"/>
                      </a:lnTo>
                      <a:lnTo>
                        <a:pt x="2688" y="84"/>
                      </a:lnTo>
                      <a:lnTo>
                        <a:pt x="2671" y="86"/>
                      </a:lnTo>
                      <a:lnTo>
                        <a:pt x="2653" y="92"/>
                      </a:lnTo>
                      <a:lnTo>
                        <a:pt x="2636" y="98"/>
                      </a:lnTo>
                      <a:lnTo>
                        <a:pt x="2619" y="105"/>
                      </a:lnTo>
                      <a:lnTo>
                        <a:pt x="2602" y="113"/>
                      </a:lnTo>
                      <a:lnTo>
                        <a:pt x="2584" y="121"/>
                      </a:lnTo>
                      <a:lnTo>
                        <a:pt x="2552" y="142"/>
                      </a:lnTo>
                      <a:lnTo>
                        <a:pt x="2517" y="165"/>
                      </a:lnTo>
                      <a:lnTo>
                        <a:pt x="2483" y="190"/>
                      </a:lnTo>
                      <a:lnTo>
                        <a:pt x="2448" y="217"/>
                      </a:lnTo>
                      <a:lnTo>
                        <a:pt x="2400" y="155"/>
                      </a:lnTo>
                      <a:close/>
                      <a:moveTo>
                        <a:pt x="2726" y="0"/>
                      </a:moveTo>
                      <a:lnTo>
                        <a:pt x="3723" y="0"/>
                      </a:lnTo>
                      <a:lnTo>
                        <a:pt x="3723" y="80"/>
                      </a:lnTo>
                      <a:lnTo>
                        <a:pt x="2726" y="80"/>
                      </a:lnTo>
                      <a:lnTo>
                        <a:pt x="2726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9230" name="Text Box 28"/>
          <p:cNvSpPr txBox="1">
            <a:spLocks noChangeArrowheads="1"/>
          </p:cNvSpPr>
          <p:nvPr/>
        </p:nvSpPr>
        <p:spPr bwMode="auto">
          <a:xfrm>
            <a:off x="684213" y="476250"/>
            <a:ext cx="37353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000" b="1" u="sng" dirty="0">
                <a:solidFill>
                  <a:srgbClr val="A80895"/>
                </a:solidFill>
              </a:rPr>
              <a:t>Kostní formace: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166813" y="568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900113" y="1484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>
              <a:solidFill>
                <a:srgbClr val="6699FF"/>
              </a:solidFill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827088" y="1290639"/>
            <a:ext cx="760256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800" dirty="0"/>
              <a:t>systémové onemocn</a:t>
            </a:r>
            <a:r>
              <a:rPr lang="cs-CZ" dirty="0"/>
              <a:t>ění</a:t>
            </a:r>
            <a:r>
              <a:rPr lang="cs-CZ" sz="2800" dirty="0"/>
              <a:t> skeletu</a:t>
            </a:r>
            <a:endParaRPr lang="cs-CZ" dirty="0"/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800" dirty="0"/>
              <a:t>snížení kostní hmoty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/>
              <a:t>na</a:t>
            </a:r>
            <a:r>
              <a:rPr lang="cs-CZ" sz="2800" dirty="0"/>
              <a:t>rušení mikroarchitektury kostního tkaniva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800" dirty="0"/>
              <a:t>zvýšení křehkosti kosti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800" dirty="0"/>
              <a:t>následné zvýšení rizika zlomenin</a:t>
            </a:r>
          </a:p>
          <a:p>
            <a:endParaRPr lang="cs-CZ" dirty="0">
              <a:solidFill>
                <a:srgbClr val="0066FF"/>
              </a:solidFill>
            </a:endParaRPr>
          </a:p>
          <a:p>
            <a:r>
              <a:rPr lang="cs-CZ" dirty="0"/>
              <a:t>úbytek kosti je </a:t>
            </a:r>
            <a:r>
              <a:rPr lang="cs-CZ" b="1" dirty="0"/>
              <a:t>proporcionální!!</a:t>
            </a:r>
            <a:r>
              <a:rPr lang="cs-CZ" dirty="0"/>
              <a:t>   =   současný úbytek minerálů a proteinů</a:t>
            </a:r>
          </a:p>
          <a:p>
            <a:r>
              <a:rPr lang="cs-CZ" dirty="0"/>
              <a:t>(rozdíl od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osteomalacie</a:t>
            </a:r>
            <a:r>
              <a:rPr lang="cs-CZ" dirty="0"/>
              <a:t> – úbytek anorganické složky)</a:t>
            </a:r>
          </a:p>
          <a:p>
            <a:endParaRPr lang="cs-CZ" sz="2800" dirty="0">
              <a:solidFill>
                <a:srgbClr val="0066FF"/>
              </a:solidFill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857224" y="285728"/>
            <a:ext cx="35525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400" b="1" u="sng">
                <a:solidFill>
                  <a:srgbClr val="A80895"/>
                </a:solidFill>
              </a:rPr>
              <a:t>Osteoporóza :</a:t>
            </a: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04813"/>
            <a:ext cx="9144000" cy="4800600"/>
            <a:chOff x="555" y="1095"/>
            <a:chExt cx="4683" cy="2600"/>
          </a:xfrm>
        </p:grpSpPr>
        <p:pic>
          <p:nvPicPr>
            <p:cNvPr id="11268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5" y="1095"/>
              <a:ext cx="2279" cy="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9" name="Picture 4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59" y="1095"/>
              <a:ext cx="2279" cy="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8596" y="357166"/>
            <a:ext cx="4786346" cy="533400"/>
          </a:xfrm>
        </p:spPr>
        <p:txBody>
          <a:bodyPr/>
          <a:lstStyle/>
          <a:p>
            <a:pPr algn="l"/>
            <a:r>
              <a:rPr lang="cs-CZ" b="1" u="sng" dirty="0">
                <a:solidFill>
                  <a:srgbClr val="A80895"/>
                </a:solidFill>
              </a:rPr>
              <a:t>Potřeba vápníku: 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28596" y="1643050"/>
            <a:ext cx="8358217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/>
              <a:t>v Česku má osteoporózu cca každá 3. žena a každý 5. muž</a:t>
            </a:r>
          </a:p>
          <a:p>
            <a:r>
              <a:rPr lang="cs-CZ" sz="2800" dirty="0"/>
              <a:t>denní potřeba vápníku je cca </a:t>
            </a:r>
            <a:r>
              <a:rPr lang="cs-CZ" sz="2800" dirty="0">
                <a:solidFill>
                  <a:srgbClr val="FF0000"/>
                </a:solidFill>
              </a:rPr>
              <a:t>1g</a:t>
            </a:r>
            <a:r>
              <a:rPr lang="cs-CZ" sz="2800" dirty="0"/>
              <a:t> (</a:t>
            </a:r>
            <a:r>
              <a:rPr lang="cs-CZ" sz="2800" dirty="0">
                <a:cs typeface="Times New Roman" pitchFamily="18" charset="0"/>
                <a:sym typeface="Symbol" pitchFamily="18" charset="2"/>
              </a:rPr>
              <a:t>≈ 25 mmol), starší osoby a těhotné ženy </a:t>
            </a:r>
            <a:r>
              <a:rPr lang="cs-CZ" sz="28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1,5g</a:t>
            </a:r>
            <a:r>
              <a:rPr lang="cs-CZ" sz="2800" dirty="0">
                <a:cs typeface="Times New Roman" pitchFamily="18" charset="0"/>
                <a:sym typeface="Symbol" pitchFamily="18" charset="2"/>
              </a:rPr>
              <a:t> </a:t>
            </a:r>
          </a:p>
          <a:p>
            <a:r>
              <a:rPr lang="cs-CZ" sz="2400" dirty="0">
                <a:cs typeface="Times New Roman" pitchFamily="18" charset="0"/>
                <a:sym typeface="Symbol" pitchFamily="18" charset="2"/>
              </a:rPr>
              <a:t>(0,5l mléka anebo 65g tvrdého sýra anebo 250ml jogurtu má cca 0,5g vápníku)</a:t>
            </a:r>
          </a:p>
          <a:p>
            <a:r>
              <a:rPr lang="cs-CZ" sz="2800" dirty="0">
                <a:cs typeface="Times New Roman" pitchFamily="18" charset="0"/>
                <a:sym typeface="Symbol" pitchFamily="18" charset="2"/>
              </a:rPr>
              <a:t>v dětství zužitkujeme 50% z přijatého vápníku, v dospělosti jenom 10-40%</a:t>
            </a: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071538" y="2571744"/>
            <a:ext cx="3829253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200" dirty="0"/>
              <a:t>obratle*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200" dirty="0"/>
              <a:t>bedro*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200" dirty="0"/>
              <a:t>distální rádius*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200" dirty="0"/>
              <a:t>proximální humerus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27088" y="404813"/>
            <a:ext cx="816704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400" b="1" u="sng" dirty="0">
                <a:solidFill>
                  <a:srgbClr val="A80895"/>
                </a:solidFill>
              </a:rPr>
              <a:t>Obvyklé místa osteoporotických</a:t>
            </a:r>
          </a:p>
          <a:p>
            <a:r>
              <a:rPr lang="cs-CZ" sz="4400" b="1" u="sng" dirty="0">
                <a:solidFill>
                  <a:srgbClr val="A80895"/>
                </a:solidFill>
              </a:rPr>
              <a:t> zlomenin: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827088" y="5661248"/>
            <a:ext cx="4378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*obvyklé místa měření BMD</a:t>
            </a: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00034" y="214290"/>
            <a:ext cx="85405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400" b="1" u="sng" dirty="0">
                <a:solidFill>
                  <a:srgbClr val="A80895"/>
                </a:solidFill>
              </a:rPr>
              <a:t>Rizikové faktory pro osteoporózu :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75180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800" dirty="0"/>
              <a:t>ženské pohlaví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800" dirty="0"/>
              <a:t>zvyšující se věk</a:t>
            </a:r>
            <a:endParaRPr lang="cs-CZ" sz="3200" dirty="0"/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800" dirty="0"/>
              <a:t>hypogonadismus, endokrinopatie</a:t>
            </a:r>
            <a:endParaRPr lang="cs-CZ" dirty="0"/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/>
              <a:t>kavkazská</a:t>
            </a:r>
            <a:r>
              <a:rPr lang="cs-CZ" sz="2800" dirty="0"/>
              <a:t> rasa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800" dirty="0"/>
              <a:t>nízký </a:t>
            </a:r>
            <a:r>
              <a:rPr lang="en-US" sz="2800" dirty="0"/>
              <a:t>body mass index</a:t>
            </a:r>
            <a:r>
              <a:rPr lang="cs-CZ" sz="2800" dirty="0"/>
              <a:t> (BMI)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800" dirty="0"/>
              <a:t>rodinná historie osteoporózy (speciálně u mužů)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/>
              <a:t>kouření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/>
              <a:t>předchozí </a:t>
            </a:r>
            <a:r>
              <a:rPr lang="cs-CZ" sz="2800" dirty="0"/>
              <a:t>fraktury</a:t>
            </a:r>
            <a:endParaRPr lang="cs-CZ" dirty="0"/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sz="2800" dirty="0"/>
              <a:t>chronické podávání glukokortikoidů a jiných léčiv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Astr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0"/>
            <a:ext cx="56403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bloc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928802"/>
            <a:ext cx="35496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5715008" y="4500570"/>
            <a:ext cx="20762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 dirty="0">
                <a:latin typeface="Arial" charset="0"/>
              </a:rPr>
              <a:t>(</a:t>
            </a:r>
            <a:r>
              <a:rPr lang="cs-CZ" sz="2000" b="1" dirty="0" err="1">
                <a:latin typeface="Arial" charset="0"/>
              </a:rPr>
              <a:t>gain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of</a:t>
            </a:r>
            <a:r>
              <a:rPr lang="cs-CZ" sz="2000" b="1" dirty="0">
                <a:latin typeface="Arial" charset="0"/>
              </a:rPr>
              <a:t> weight)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755650" y="549275"/>
            <a:ext cx="50508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400" b="1" u="sng" dirty="0">
                <a:solidFill>
                  <a:srgbClr val="A80895"/>
                </a:solidFill>
              </a:rPr>
              <a:t>Základní prevence:</a:t>
            </a:r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42910" y="285728"/>
            <a:ext cx="64219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400" b="1" u="sng" dirty="0">
                <a:solidFill>
                  <a:srgbClr val="A80895"/>
                </a:solidFill>
              </a:rPr>
              <a:t>Klasifikace osteoporózy :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971550" y="1268413"/>
            <a:ext cx="723948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cs typeface="Times New Roman" pitchFamily="18" charset="0"/>
              </a:rPr>
              <a:t>1/</a:t>
            </a:r>
            <a:r>
              <a:rPr lang="cs-CZ" sz="3200" dirty="0">
                <a:solidFill>
                  <a:srgbClr val="FF0000"/>
                </a:solidFill>
              </a:rPr>
              <a:t>  </a:t>
            </a:r>
            <a:r>
              <a:rPr lang="cs-CZ" sz="3200" dirty="0">
                <a:solidFill>
                  <a:srgbClr val="0066FF"/>
                </a:solidFill>
              </a:rPr>
              <a:t>primární</a:t>
            </a:r>
          </a:p>
          <a:p>
            <a:endParaRPr lang="cs-CZ" sz="3200" dirty="0">
              <a:solidFill>
                <a:srgbClr val="0066FF"/>
              </a:solidFill>
            </a:endParaRPr>
          </a:p>
          <a:p>
            <a:r>
              <a:rPr lang="cs-CZ" sz="3200" dirty="0">
                <a:solidFill>
                  <a:srgbClr val="0066FF"/>
                </a:solidFill>
              </a:rPr>
              <a:t>          </a:t>
            </a:r>
            <a:r>
              <a:rPr lang="cs-CZ" sz="3200" dirty="0">
                <a:solidFill>
                  <a:srgbClr val="FF0000"/>
                </a:solidFill>
                <a:cs typeface="Times New Roman" pitchFamily="18" charset="0"/>
              </a:rPr>
              <a:t>•</a:t>
            </a:r>
            <a:r>
              <a:rPr lang="cs-CZ" sz="3200" dirty="0">
                <a:solidFill>
                  <a:srgbClr val="FF0000"/>
                </a:solidFill>
              </a:rPr>
              <a:t>  </a:t>
            </a:r>
            <a:r>
              <a:rPr lang="cs-CZ" sz="3200" dirty="0">
                <a:solidFill>
                  <a:srgbClr val="0066FF"/>
                </a:solidFill>
              </a:rPr>
              <a:t>juvenilní</a:t>
            </a:r>
          </a:p>
          <a:p>
            <a:endParaRPr lang="cs-CZ" sz="3200" dirty="0">
              <a:solidFill>
                <a:srgbClr val="0066FF"/>
              </a:solidFill>
            </a:endParaRPr>
          </a:p>
          <a:p>
            <a:r>
              <a:rPr lang="cs-CZ" sz="3200" dirty="0">
                <a:solidFill>
                  <a:srgbClr val="0066FF"/>
                </a:solidFill>
              </a:rPr>
              <a:t>          </a:t>
            </a:r>
            <a:r>
              <a:rPr lang="cs-CZ" sz="3200" dirty="0">
                <a:solidFill>
                  <a:srgbClr val="FF0000"/>
                </a:solidFill>
                <a:cs typeface="Times New Roman" pitchFamily="18" charset="0"/>
              </a:rPr>
              <a:t>•</a:t>
            </a:r>
            <a:r>
              <a:rPr lang="cs-CZ" sz="3200" dirty="0">
                <a:solidFill>
                  <a:srgbClr val="FF0000"/>
                </a:solidFill>
              </a:rPr>
              <a:t>  </a:t>
            </a:r>
            <a:r>
              <a:rPr lang="cs-CZ" sz="3200" dirty="0">
                <a:solidFill>
                  <a:srgbClr val="0066FF"/>
                </a:solidFill>
              </a:rPr>
              <a:t>dospělých         postmenopauzální </a:t>
            </a:r>
          </a:p>
          <a:p>
            <a:endParaRPr lang="cs-CZ" sz="3200" dirty="0">
              <a:solidFill>
                <a:srgbClr val="0066FF"/>
              </a:solidFill>
            </a:endParaRPr>
          </a:p>
          <a:p>
            <a:r>
              <a:rPr lang="cs-CZ" sz="3200" dirty="0">
                <a:solidFill>
                  <a:srgbClr val="0066FF"/>
                </a:solidFill>
              </a:rPr>
              <a:t>                                      senilní (involuční)</a:t>
            </a:r>
          </a:p>
          <a:p>
            <a:endParaRPr lang="cs-CZ" sz="3200" dirty="0">
              <a:solidFill>
                <a:srgbClr val="0066FF"/>
              </a:solidFill>
            </a:endParaRPr>
          </a:p>
          <a:p>
            <a:r>
              <a:rPr lang="cs-CZ" sz="3200" b="1" dirty="0">
                <a:solidFill>
                  <a:srgbClr val="FF0000"/>
                </a:solidFill>
                <a:cs typeface="Times New Roman" pitchFamily="18" charset="0"/>
              </a:rPr>
              <a:t>2/</a:t>
            </a:r>
            <a:r>
              <a:rPr lang="cs-CZ" sz="3200" dirty="0">
                <a:solidFill>
                  <a:srgbClr val="FF0000"/>
                </a:solidFill>
              </a:rPr>
              <a:t>  </a:t>
            </a:r>
            <a:r>
              <a:rPr lang="cs-CZ" sz="3200" dirty="0">
                <a:solidFill>
                  <a:srgbClr val="0066FF"/>
                </a:solidFill>
              </a:rPr>
              <a:t>sekundární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4211638" y="3573463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4211638" y="3644900"/>
            <a:ext cx="64770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285720" y="1071546"/>
            <a:ext cx="864399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000" indent="-23400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000" dirty="0">
                <a:sym typeface="Symbol" pitchFamily="18" charset="2"/>
              </a:rPr>
              <a:t>endokrinopatie </a:t>
            </a:r>
            <a:r>
              <a:rPr lang="cs-CZ" dirty="0">
                <a:sym typeface="Symbol" pitchFamily="18" charset="2"/>
              </a:rPr>
              <a:t>(hyperparatyreóza, m. Cushing, tyreotoxikóza)</a:t>
            </a:r>
            <a:endParaRPr lang="cs-CZ" sz="3000" dirty="0">
              <a:sym typeface="Symbol" pitchFamily="18" charset="2"/>
            </a:endParaRPr>
          </a:p>
          <a:p>
            <a:pPr marL="234000" indent="-23400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000" dirty="0">
                <a:sym typeface="Symbol" pitchFamily="18" charset="2"/>
              </a:rPr>
              <a:t>systémové zánětlivé onemocnění </a:t>
            </a:r>
            <a:r>
              <a:rPr lang="cs-CZ" dirty="0">
                <a:sym typeface="Symbol" pitchFamily="18" charset="2"/>
              </a:rPr>
              <a:t>(zejména RA)</a:t>
            </a:r>
            <a:endParaRPr lang="cs-CZ" sz="3000" dirty="0">
              <a:sym typeface="Symbol" pitchFamily="18" charset="2"/>
            </a:endParaRPr>
          </a:p>
          <a:p>
            <a:pPr marL="234000" indent="-23400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000" dirty="0">
                <a:sym typeface="Symbol" pitchFamily="18" charset="2"/>
              </a:rPr>
              <a:t>poruchy výživy, astenický habitus </a:t>
            </a:r>
            <a:r>
              <a:rPr lang="cs-CZ" dirty="0">
                <a:sym typeface="Symbol" pitchFamily="18" charset="2"/>
              </a:rPr>
              <a:t>(BMI pod 19)</a:t>
            </a:r>
            <a:endParaRPr lang="cs-CZ" sz="3000" dirty="0">
              <a:sym typeface="Symbol" pitchFamily="18" charset="2"/>
            </a:endParaRPr>
          </a:p>
          <a:p>
            <a:pPr marL="234000" indent="-23400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000" dirty="0">
                <a:sym typeface="Symbol" pitchFamily="18" charset="2"/>
              </a:rPr>
              <a:t>renální osteodystrofie </a:t>
            </a:r>
            <a:r>
              <a:rPr lang="cs-CZ" dirty="0">
                <a:sym typeface="Symbol" pitchFamily="18" charset="2"/>
              </a:rPr>
              <a:t>(sekundární hyperparatyreóza)</a:t>
            </a:r>
            <a:endParaRPr lang="cs-CZ" sz="3000" dirty="0">
              <a:sym typeface="Symbol" pitchFamily="18" charset="2"/>
            </a:endParaRPr>
          </a:p>
          <a:p>
            <a:pPr marL="234000" indent="-23400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000" dirty="0">
                <a:sym typeface="Symbol" pitchFamily="18" charset="2"/>
              </a:rPr>
              <a:t>inaktivita</a:t>
            </a:r>
          </a:p>
          <a:p>
            <a:pPr marL="234000" indent="-23400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000" dirty="0">
                <a:sym typeface="Symbol" pitchFamily="18" charset="2"/>
              </a:rPr>
              <a:t>tumory </a:t>
            </a:r>
            <a:r>
              <a:rPr lang="cs-CZ" dirty="0">
                <a:sym typeface="Symbol" pitchFamily="18" charset="2"/>
              </a:rPr>
              <a:t>(karcinom prsníku, vaječníků, prostaty, semeníků, štítné žlázy)</a:t>
            </a:r>
            <a:endParaRPr lang="cs-CZ" sz="3000" dirty="0">
              <a:sym typeface="Symbol" pitchFamily="18" charset="2"/>
            </a:endParaRPr>
          </a:p>
          <a:p>
            <a:pPr marL="234000" indent="-23400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3000" dirty="0">
                <a:sym typeface="Symbol" pitchFamily="18" charset="2"/>
              </a:rPr>
              <a:t>léky </a:t>
            </a:r>
            <a:r>
              <a:rPr lang="cs-CZ" dirty="0">
                <a:sym typeface="Symbol" pitchFamily="18" charset="2"/>
              </a:rPr>
              <a:t>(kortikosteroidy, antiepileptika, heparin, kličkové diuretika, SSRI, inhibitory aromatázy)</a:t>
            </a:r>
            <a:endParaRPr lang="cs-CZ" sz="3000" dirty="0">
              <a:sym typeface="Symbol" pitchFamily="18" charset="2"/>
            </a:endParaRP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304800" y="177800"/>
            <a:ext cx="5224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b="1" u="sng" dirty="0">
                <a:solidFill>
                  <a:srgbClr val="A80895"/>
                </a:solidFill>
              </a:rPr>
              <a:t>Sekundární osteoporóza: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4348" y="214290"/>
            <a:ext cx="6858048" cy="714380"/>
          </a:xfrm>
        </p:spPr>
        <p:txBody>
          <a:bodyPr/>
          <a:lstStyle/>
          <a:p>
            <a:pPr algn="l"/>
            <a:r>
              <a:rPr lang="cs-CZ" b="1" u="sng" dirty="0">
                <a:solidFill>
                  <a:srgbClr val="A80895"/>
                </a:solidFill>
              </a:rPr>
              <a:t>Diagnostika osteoporózy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48" y="1857364"/>
            <a:ext cx="7772400" cy="3500462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anamnéza a klinické vyšetření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měření kostní denzity (BMD – </a:t>
            </a:r>
            <a:r>
              <a:rPr lang="en-US" dirty="0"/>
              <a:t>bone mineral density</a:t>
            </a:r>
            <a:r>
              <a:rPr lang="cs-CZ" dirty="0"/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laboratorní vyšetření</a:t>
            </a:r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1472" y="285728"/>
            <a:ext cx="3857652" cy="928694"/>
          </a:xfrm>
        </p:spPr>
        <p:txBody>
          <a:bodyPr/>
          <a:lstStyle/>
          <a:p>
            <a:pPr algn="l"/>
            <a:r>
              <a:rPr lang="cs-CZ" b="1" u="sng" dirty="0">
                <a:solidFill>
                  <a:srgbClr val="A80895"/>
                </a:solidFill>
              </a:rPr>
              <a:t>Měření BMD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00174"/>
            <a:ext cx="7772400" cy="4595826"/>
          </a:xfrm>
        </p:spPr>
        <p:txBody>
          <a:bodyPr/>
          <a:lstStyle/>
          <a:p>
            <a:r>
              <a:rPr lang="cs-CZ" dirty="0"/>
              <a:t>BMD je významným a dobře kvantifikovatelným rizikovým faktorem osteoporózy</a:t>
            </a:r>
          </a:p>
          <a:p>
            <a:r>
              <a:rPr lang="cs-CZ" dirty="0"/>
              <a:t>vyjadřuje se v:</a:t>
            </a:r>
          </a:p>
          <a:p>
            <a:pPr lvl="1"/>
            <a:r>
              <a:rPr lang="cs-CZ" dirty="0"/>
              <a:t>absolutních hodnotách (g minerálu na cm</a:t>
            </a:r>
            <a:r>
              <a:rPr lang="cs-CZ" baseline="30000" dirty="0"/>
              <a:t>2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SD normy (T-skóre a Z-skóre – vyjadřují hodnotu hustoty kostního minerálu odlišnou od průměru)</a:t>
            </a:r>
          </a:p>
        </p:txBody>
      </p:sp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2910" y="428604"/>
            <a:ext cx="7772400" cy="819136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A80895"/>
                </a:solidFill>
              </a:rPr>
              <a:t>T-skóre vs. Z-skóre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71612"/>
            <a:ext cx="7772400" cy="5000660"/>
          </a:xfrm>
        </p:spPr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T-skóre</a:t>
            </a:r>
            <a:r>
              <a:rPr lang="cs-CZ" dirty="0"/>
              <a:t> je porovnání BMD pacienta a BMD zdravého jedince </a:t>
            </a:r>
            <a:r>
              <a:rPr lang="cs-CZ" dirty="0">
                <a:solidFill>
                  <a:srgbClr val="FF0000"/>
                </a:solidFill>
              </a:rPr>
              <a:t>ve věku 20-30 let</a:t>
            </a:r>
            <a:r>
              <a:rPr lang="cs-CZ" dirty="0"/>
              <a:t>, stejného pohlaví a rasy</a:t>
            </a:r>
          </a:p>
          <a:p>
            <a:pPr lvl="1"/>
            <a:r>
              <a:rPr lang="cs-CZ" dirty="0"/>
              <a:t>častěji používané, koreluje s rizikem fraktury</a:t>
            </a:r>
          </a:p>
          <a:p>
            <a:pPr lvl="1">
              <a:buNone/>
            </a:pPr>
            <a:endParaRPr lang="cs-CZ" dirty="0"/>
          </a:p>
          <a:p>
            <a:r>
              <a:rPr lang="cs-CZ" dirty="0">
                <a:solidFill>
                  <a:srgbClr val="00B0F0"/>
                </a:solidFill>
              </a:rPr>
              <a:t>Z-skóre</a:t>
            </a:r>
            <a:r>
              <a:rPr lang="cs-CZ" dirty="0"/>
              <a:t> je porovnaní BMD pacienta a BMD zdravých jedinců</a:t>
            </a:r>
            <a:r>
              <a:rPr lang="cs-CZ" dirty="0">
                <a:solidFill>
                  <a:srgbClr val="FF0000"/>
                </a:solidFill>
              </a:rPr>
              <a:t> stejného věku</a:t>
            </a:r>
            <a:r>
              <a:rPr lang="cs-CZ" dirty="0"/>
              <a:t>, pohlaví a rasy</a:t>
            </a:r>
          </a:p>
          <a:p>
            <a:pPr lvl="1"/>
            <a:r>
              <a:rPr lang="cs-CZ" dirty="0"/>
              <a:t>ukazuje budoucí vývoj BMD u pacienta</a:t>
            </a:r>
          </a:p>
        </p:txBody>
      </p:sp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95536" y="160770"/>
            <a:ext cx="63182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3600" b="1" u="sng" dirty="0">
                <a:solidFill>
                  <a:srgbClr val="A80895"/>
                </a:solidFill>
              </a:rPr>
              <a:t>Diagnóza osteoporózy (WHO) :</a:t>
            </a:r>
            <a:endParaRPr lang="cs-CZ" sz="3600" b="1" dirty="0">
              <a:solidFill>
                <a:srgbClr val="A80895"/>
              </a:solidFill>
            </a:endParaRP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565968"/>
              </p:ext>
            </p:extLst>
          </p:nvPr>
        </p:nvGraphicFramePr>
        <p:xfrm>
          <a:off x="395536" y="1252018"/>
          <a:ext cx="5688631" cy="2355851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2780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BMD (T-skóre, SD)</a:t>
                      </a:r>
                      <a:endParaRPr kumimoji="0" lang="cs-CZ" sz="2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diagnóza</a:t>
                      </a:r>
                      <a:endParaRPr kumimoji="0" lang="cs-CZ" sz="2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noProof="0">
                          <a:ln>
                            <a:noFill/>
                          </a:ln>
                          <a:effectLst/>
                        </a:rPr>
                        <a:t>    -1 a více</a:t>
                      </a:r>
                      <a:endParaRPr kumimoji="0" lang="cs-CZ" sz="2400" b="1" i="0" u="none" strike="noStrike" cap="none" normalizeH="0" baseline="0" noProof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  normální nález</a:t>
                      </a:r>
                      <a:endParaRPr kumimoji="0" lang="cs-CZ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    -1  až  -2,5</a:t>
                      </a:r>
                      <a:endParaRPr kumimoji="0" lang="cs-CZ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  osteopenie</a:t>
                      </a:r>
                      <a:endParaRPr kumimoji="0" lang="cs-CZ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    -2,5 a méně</a:t>
                      </a:r>
                      <a:endParaRPr kumimoji="0" lang="cs-CZ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  osteoporóza</a:t>
                      </a:r>
                      <a:endParaRPr kumimoji="0" lang="cs-CZ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    -2,5 a méně + fx</a:t>
                      </a:r>
                      <a:endParaRPr kumimoji="0" lang="cs-CZ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  těžká osteoporóza</a:t>
                      </a:r>
                      <a:endParaRPr kumimoji="0" lang="cs-CZ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8" descr="Graph of BMD distribution in young wom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2" y="3689798"/>
            <a:ext cx="4149973" cy="312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8596" y="357166"/>
            <a:ext cx="4786346" cy="533400"/>
          </a:xfrm>
        </p:spPr>
        <p:txBody>
          <a:bodyPr/>
          <a:lstStyle/>
          <a:p>
            <a:pPr algn="l"/>
            <a:r>
              <a:rPr lang="cs-CZ" b="1" u="sng" dirty="0">
                <a:solidFill>
                  <a:srgbClr val="A80895"/>
                </a:solidFill>
              </a:rPr>
              <a:t>Zdroje vápníku: 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285720" y="1143000"/>
            <a:ext cx="8678767" cy="564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B050"/>
                </a:solidFill>
                <a:cs typeface="Times New Roman" pitchFamily="18" charset="0"/>
                <a:sym typeface="Symbol" pitchFamily="18" charset="2"/>
              </a:rPr>
              <a:t>vhodné zdroje</a:t>
            </a:r>
            <a:endParaRPr lang="cs-CZ" sz="2800" dirty="0">
              <a:solidFill>
                <a:srgbClr val="00B050"/>
              </a:solidFill>
              <a:cs typeface="Times New Roman" pitchFamily="18" charset="0"/>
              <a:sym typeface="Symbol" pitchFamily="18" charset="2"/>
            </a:endParaRPr>
          </a:p>
          <a:p>
            <a:pPr lvl="1"/>
            <a:r>
              <a:rPr lang="cs-CZ" sz="2200" dirty="0">
                <a:cs typeface="Times New Roman" pitchFamily="18" charset="0"/>
                <a:sym typeface="Symbol" pitchFamily="18" charset="2"/>
              </a:rPr>
              <a:t>polotučné mléčné výrobky</a:t>
            </a:r>
          </a:p>
          <a:p>
            <a:pPr lvl="1"/>
            <a:r>
              <a:rPr lang="cs-CZ" sz="2200" dirty="0">
                <a:cs typeface="Times New Roman" pitchFamily="18" charset="0"/>
                <a:sym typeface="Symbol" pitchFamily="18" charset="2"/>
              </a:rPr>
              <a:t>kysané mléčné výrobky (acidita podporuje vstřebávání)</a:t>
            </a:r>
          </a:p>
          <a:p>
            <a:pPr lvl="1"/>
            <a:r>
              <a:rPr lang="cs-CZ" sz="2200" dirty="0">
                <a:cs typeface="Times New Roman" pitchFamily="18" charset="0"/>
                <a:sym typeface="Symbol" pitchFamily="18" charset="2"/>
              </a:rPr>
              <a:t>některé druhy zeleniny (květák, růžičková kapusta, čekanka, brokolice)</a:t>
            </a:r>
          </a:p>
          <a:p>
            <a:pPr lvl="1"/>
            <a:r>
              <a:rPr lang="cs-CZ" sz="2200" dirty="0">
                <a:cs typeface="Times New Roman" pitchFamily="18" charset="0"/>
                <a:sym typeface="Symbol" pitchFamily="18" charset="2"/>
              </a:rPr>
              <a:t>okrajové zdroje – mák, ořechy, sardinky, vodovodní voda (v Brně </a:t>
            </a:r>
            <a:r>
              <a:rPr lang="cs-CZ" sz="2200" dirty="0"/>
              <a:t>cca 2-2,5 mmol Ca/l)</a:t>
            </a:r>
            <a:endParaRPr lang="cs-CZ" sz="1800" dirty="0">
              <a:cs typeface="Times New Roman" pitchFamily="18" charset="0"/>
              <a:sym typeface="Symbol" pitchFamily="18" charset="2"/>
            </a:endParaRPr>
          </a:p>
          <a:p>
            <a:r>
              <a:rPr lang="cs-CZ" sz="28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nevhodné zdroje</a:t>
            </a:r>
          </a:p>
          <a:p>
            <a:pPr lvl="1"/>
            <a:r>
              <a:rPr lang="cs-CZ" sz="2200" dirty="0">
                <a:cs typeface="Times New Roman" pitchFamily="18" charset="0"/>
                <a:sym typeface="Symbol" pitchFamily="18" charset="2"/>
              </a:rPr>
              <a:t>špenát (tvorba nerozpustného šťavelanu vápenatého)</a:t>
            </a:r>
          </a:p>
          <a:p>
            <a:pPr lvl="1"/>
            <a:r>
              <a:rPr lang="cs-CZ" sz="2200" dirty="0">
                <a:cs typeface="Times New Roman" pitchFamily="18" charset="0"/>
                <a:sym typeface="Symbol" pitchFamily="18" charset="2"/>
              </a:rPr>
              <a:t>tavené sýry (vysoký obsah fosforečnanů – tvorba nerozpustných vápenatých solí fosfátů)</a:t>
            </a:r>
          </a:p>
          <a:p>
            <a:pPr lvl="1"/>
            <a:r>
              <a:rPr lang="cs-CZ" sz="2200" dirty="0">
                <a:cs typeface="Times New Roman" pitchFamily="18" charset="0"/>
                <a:sym typeface="Symbol" pitchFamily="18" charset="2"/>
              </a:rPr>
              <a:t>značný příjem fosforečnanů představuje aj Coca-Cola (a jí podobné)</a:t>
            </a:r>
          </a:p>
          <a:p>
            <a:pPr lvl="1"/>
            <a:r>
              <a:rPr lang="cs-CZ" sz="2200" dirty="0">
                <a:cs typeface="Times New Roman" pitchFamily="18" charset="0"/>
                <a:sym typeface="Symbol" pitchFamily="18" charset="2"/>
              </a:rPr>
              <a:t>listová zelenina s vysokým obsahem hořčíku (ideálny poměr vápníku a hořčíku je 2:1)</a:t>
            </a:r>
            <a:endParaRPr lang="cs-CZ" sz="2200" dirty="0"/>
          </a:p>
        </p:txBody>
      </p:sp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bm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72" y="1502786"/>
            <a:ext cx="7704856" cy="38524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28596" y="285728"/>
            <a:ext cx="5961075" cy="647700"/>
          </a:xfrm>
        </p:spPr>
        <p:txBody>
          <a:bodyPr/>
          <a:lstStyle/>
          <a:p>
            <a:pPr eaLnBrk="1" hangingPunct="1"/>
            <a:r>
              <a:rPr lang="cs-CZ" sz="4000" b="1" u="sng" dirty="0">
                <a:solidFill>
                  <a:srgbClr val="A80895"/>
                </a:solidFill>
              </a:rPr>
              <a:t>BMD, věk a osteoporóza :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396006"/>
              </p:ext>
            </p:extLst>
          </p:nvPr>
        </p:nvGraphicFramePr>
        <p:xfrm>
          <a:off x="1401275" y="1248569"/>
          <a:ext cx="6788150" cy="420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CorelDRAW" r:id="rId6" imgW="6817680" imgH="4223160" progId="">
                  <p:embed/>
                </p:oleObj>
              </mc:Choice>
              <mc:Fallback>
                <p:oleObj name="CorelDRAW" r:id="rId6" imgW="6817680" imgH="42231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401275" y="1248569"/>
                        <a:ext cx="6788150" cy="420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433513" y="5664200"/>
            <a:ext cx="413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511175" algn="ctr"/>
                <a:tab pos="1196975" algn="ctr"/>
                <a:tab pos="1885950" algn="ctr"/>
                <a:tab pos="2574925" algn="ctr"/>
                <a:tab pos="3263900" algn="ctr"/>
              </a:tabLst>
              <a:defRPr/>
            </a:pPr>
            <a:r>
              <a:rPr lang="cs-CZ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	</a:t>
            </a:r>
            <a:r>
              <a:rPr lang="cs-CZ" sz="18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1,300	1,100	900	700	500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692275" y="6092825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800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Standardizovaná BMD (</a:t>
            </a:r>
            <a:r>
              <a:rPr lang="en-US" sz="1800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total hip</a:t>
            </a:r>
            <a:r>
              <a:rPr lang="cs-CZ" sz="1800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</a:p>
          <a:p>
            <a:pPr algn="ctr">
              <a:defRPr/>
            </a:pPr>
            <a:r>
              <a:rPr lang="cs-CZ" sz="1800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(kavkazská rasa, ženy, mg/cm</a:t>
            </a:r>
            <a:r>
              <a:rPr lang="cs-CZ" sz="1100" baseline="80000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</a:t>
            </a:r>
            <a:r>
              <a:rPr lang="cs-CZ" sz="1800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368550" y="335121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800" dirty="0">
                <a:solidFill>
                  <a:srgbClr val="FF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Norma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222255" y="1556792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8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Osteopenie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088188" y="2241550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8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Osteoporóza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643570" y="52149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8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25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000760" y="485776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8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35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357950" y="450057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8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45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705618" y="414338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8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55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7062808" y="378619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8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65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7500958" y="3286124"/>
            <a:ext cx="438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8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75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7858148" y="2928934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8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85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 rot="18735930">
            <a:off x="6931425" y="4506397"/>
            <a:ext cx="1197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800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věk (roky)</a:t>
            </a:r>
          </a:p>
        </p:txBody>
      </p:sp>
    </p:spTree>
    <p:custDataLst>
      <p:tags r:id="rId2"/>
    </p:custData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0034" y="285728"/>
            <a:ext cx="7772400" cy="604822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A80895"/>
                </a:solidFill>
              </a:rPr>
              <a:t>Laboratorní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214422"/>
            <a:ext cx="7772400" cy="488157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základní vyšetření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vyšetření rychlosti kostního obratu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vyšetření v rámci diff. dg. sekundární osteoporózy a jiných metabolických onemocnění skeletu (indikace podle anamnézy)</a:t>
            </a:r>
          </a:p>
        </p:txBody>
      </p:sp>
    </p:spTree>
    <p:custDataLst>
      <p:tags r:id="rId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4348" y="428604"/>
            <a:ext cx="7772400" cy="747698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A80895"/>
                </a:solidFill>
              </a:rPr>
              <a:t>Základní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71612"/>
            <a:ext cx="7772400" cy="4524388"/>
          </a:xfrm>
        </p:spPr>
        <p:txBody>
          <a:bodyPr/>
          <a:lstStyle/>
          <a:p>
            <a:r>
              <a:rPr lang="cs-CZ" dirty="0"/>
              <a:t>kalcium a fosfor v séru</a:t>
            </a:r>
          </a:p>
          <a:p>
            <a:r>
              <a:rPr lang="cs-CZ" dirty="0"/>
              <a:t>krevný obraz</a:t>
            </a:r>
          </a:p>
          <a:p>
            <a:r>
              <a:rPr lang="cs-CZ" dirty="0"/>
              <a:t>kreatinin</a:t>
            </a:r>
          </a:p>
          <a:p>
            <a:r>
              <a:rPr lang="cs-CZ" dirty="0"/>
              <a:t>ALP</a:t>
            </a:r>
          </a:p>
          <a:p>
            <a:r>
              <a:rPr lang="cs-CZ" dirty="0"/>
              <a:t>glukóza</a:t>
            </a:r>
          </a:p>
          <a:p>
            <a:r>
              <a:rPr lang="cs-CZ" dirty="0"/>
              <a:t>kalciurie (ideálně za 24 hodin)</a:t>
            </a:r>
          </a:p>
          <a:p>
            <a:r>
              <a:rPr lang="cs-CZ" dirty="0"/>
              <a:t>vitamín D (</a:t>
            </a:r>
            <a:r>
              <a:rPr lang="en-US" dirty="0"/>
              <a:t>total</a:t>
            </a:r>
            <a:r>
              <a:rPr lang="cs-CZ" dirty="0"/>
              <a:t>, izoformy)</a:t>
            </a:r>
          </a:p>
        </p:txBody>
      </p:sp>
    </p:spTree>
    <p:custDataLst>
      <p:tags r:id="rId1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4348" y="428604"/>
            <a:ext cx="7772400" cy="747698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A80895"/>
                </a:solidFill>
              </a:rPr>
              <a:t>Stanovení kostního obratu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357850"/>
          </a:xfrm>
        </p:spPr>
        <p:txBody>
          <a:bodyPr/>
          <a:lstStyle/>
          <a:p>
            <a:r>
              <a:rPr lang="cs-CZ" sz="2300" dirty="0">
                <a:solidFill>
                  <a:srgbClr val="FF0000"/>
                </a:solidFill>
              </a:rPr>
              <a:t>markery resorpce</a:t>
            </a:r>
          </a:p>
          <a:p>
            <a:pPr lvl="1"/>
            <a:r>
              <a:rPr lang="cs-CZ" sz="2200" dirty="0">
                <a:solidFill>
                  <a:schemeClr val="accent3">
                    <a:lumMod val="65000"/>
                  </a:schemeClr>
                </a:solidFill>
              </a:rPr>
              <a:t>pyridinolínové (PYR) a deoxypyridinolínové (DPYR) spojky kolagenu v moči</a:t>
            </a:r>
          </a:p>
          <a:p>
            <a:pPr lvl="1"/>
            <a:r>
              <a:rPr lang="cs-CZ" sz="2200" dirty="0">
                <a:solidFill>
                  <a:schemeClr val="accent3">
                    <a:lumMod val="65000"/>
                  </a:schemeClr>
                </a:solidFill>
              </a:rPr>
              <a:t>hydroxyprolin a hydroxylyzin v moči</a:t>
            </a:r>
          </a:p>
          <a:p>
            <a:pPr lvl="1"/>
            <a:r>
              <a:rPr lang="cs-CZ" sz="2200" dirty="0">
                <a:solidFill>
                  <a:schemeClr val="accent3">
                    <a:lumMod val="65000"/>
                  </a:schemeClr>
                </a:solidFill>
              </a:rPr>
              <a:t>tartarát rezistentní kyselá fosfatáza 5b (TRAP5b)</a:t>
            </a:r>
          </a:p>
          <a:p>
            <a:pPr lvl="1"/>
            <a:r>
              <a:rPr lang="cs-CZ" sz="2200" dirty="0"/>
              <a:t>C- terminální telopeptidový fragment kolagenu typu I (CTx)</a:t>
            </a:r>
          </a:p>
          <a:p>
            <a:pPr lvl="1"/>
            <a:r>
              <a:rPr lang="cs-CZ" sz="2200" dirty="0"/>
              <a:t>N- terminální telopeptidový fragment kolagenu typu I (NTx)</a:t>
            </a:r>
          </a:p>
          <a:p>
            <a:pPr lvl="1"/>
            <a:r>
              <a:rPr lang="cs-CZ" sz="2200" dirty="0"/>
              <a:t>(sklerostin)</a:t>
            </a:r>
          </a:p>
          <a:p>
            <a:r>
              <a:rPr lang="cs-CZ" sz="2300" dirty="0">
                <a:solidFill>
                  <a:srgbClr val="00B050"/>
                </a:solidFill>
              </a:rPr>
              <a:t>markery formace</a:t>
            </a:r>
          </a:p>
          <a:p>
            <a:pPr lvl="1"/>
            <a:r>
              <a:rPr lang="cs-CZ" sz="2200" dirty="0">
                <a:solidFill>
                  <a:srgbClr val="00B0F0"/>
                </a:solidFill>
              </a:rPr>
              <a:t>kostní izoenzym alkalické fosfatázy (bALP)</a:t>
            </a:r>
          </a:p>
          <a:p>
            <a:pPr lvl="1"/>
            <a:r>
              <a:rPr lang="cs-CZ" sz="2200" dirty="0">
                <a:solidFill>
                  <a:srgbClr val="00B0F0"/>
                </a:solidFill>
              </a:rPr>
              <a:t>osteokalcin</a:t>
            </a:r>
          </a:p>
          <a:p>
            <a:pPr lvl="1"/>
            <a:r>
              <a:rPr lang="cs-CZ" sz="2200" dirty="0"/>
              <a:t>N- terminální propeptid prokolagenu typu I (P1NP)</a:t>
            </a:r>
          </a:p>
          <a:p>
            <a:pPr lvl="1"/>
            <a:r>
              <a:rPr lang="cs-CZ" sz="2200" dirty="0"/>
              <a:t>C- terminální propeptid prokolagenu typu I (P1CP)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444208" y="515719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B0F0"/>
                </a:solidFill>
              </a:rPr>
              <a:t>uvolňované z osteoblastů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085774" y="232829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accent3">
                    <a:lumMod val="65000"/>
                  </a:schemeClr>
                </a:solidFill>
              </a:rPr>
              <a:t>méně používané</a:t>
            </a:r>
          </a:p>
        </p:txBody>
      </p:sp>
    </p:spTree>
    <p:custDataLst>
      <p:tags r:id="rId1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19113" y="327025"/>
            <a:ext cx="3980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 dirty="0">
                <a:solidFill>
                  <a:srgbClr val="A80895"/>
                </a:solidFill>
              </a:rPr>
              <a:t>Prokolagen 1 - struktura</a:t>
            </a:r>
          </a:p>
        </p:txBody>
      </p:sp>
      <p:pic>
        <p:nvPicPr>
          <p:cNvPr id="24584" name="Picture 2" descr="An external file that holds a picture, illustration, etc., usually as some form of binary object. The name of referred object is cbr26_4p097f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5686" y="1124744"/>
            <a:ext cx="5652628" cy="170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412" y="3592180"/>
            <a:ext cx="3847177" cy="3175859"/>
          </a:xfrm>
          <a:prstGeom prst="rect">
            <a:avLst/>
          </a:prstGeom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43270" y="3068960"/>
            <a:ext cx="3687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 dirty="0">
                <a:solidFill>
                  <a:srgbClr val="A80895"/>
                </a:solidFill>
              </a:rPr>
              <a:t>Kolagen 1 – </a:t>
            </a:r>
            <a:r>
              <a:rPr lang="en-US" b="1" u="sng" dirty="0">
                <a:solidFill>
                  <a:srgbClr val="A80895"/>
                </a:solidFill>
              </a:rPr>
              <a:t>cross links</a:t>
            </a:r>
          </a:p>
        </p:txBody>
      </p:sp>
    </p:spTree>
    <p:custDataLst>
      <p:tags r:id="rId1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19113" y="327025"/>
            <a:ext cx="65171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u="sng" dirty="0">
                <a:solidFill>
                  <a:srgbClr val="A80895"/>
                </a:solidFill>
              </a:rPr>
              <a:t>Markery formace a resorpce kosti: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42743" y="1857527"/>
            <a:ext cx="8082609" cy="3932847"/>
            <a:chOff x="125" y="619"/>
            <a:chExt cx="5464" cy="2946"/>
          </a:xfrm>
        </p:grpSpPr>
        <p:pic>
          <p:nvPicPr>
            <p:cNvPr id="24584" name="Picture 2" descr="An external file that holds a picture, illustration, etc., usually as some form of binary object. The name of referred object is cbr26_4p097f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1071"/>
              <a:ext cx="5307" cy="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7" name="Text Box 7"/>
            <p:cNvSpPr txBox="1">
              <a:spLocks noChangeArrowheads="1"/>
            </p:cNvSpPr>
            <p:nvPr/>
          </p:nvSpPr>
          <p:spPr bwMode="auto">
            <a:xfrm>
              <a:off x="125" y="619"/>
              <a:ext cx="63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1">
                  <a:solidFill>
                    <a:srgbClr val="00B050"/>
                  </a:solidFill>
                </a:rPr>
                <a:t>P1NP</a:t>
              </a:r>
            </a:p>
          </p:txBody>
        </p:sp>
        <p:sp>
          <p:nvSpPr>
            <p:cNvPr id="24590" name="Text Box 10"/>
            <p:cNvSpPr txBox="1">
              <a:spLocks noChangeArrowheads="1"/>
            </p:cNvSpPr>
            <p:nvPr/>
          </p:nvSpPr>
          <p:spPr bwMode="auto">
            <a:xfrm>
              <a:off x="4956" y="619"/>
              <a:ext cx="63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1">
                  <a:solidFill>
                    <a:srgbClr val="00B050"/>
                  </a:solidFill>
                </a:rPr>
                <a:t>P1CP</a:t>
              </a:r>
            </a:p>
          </p:txBody>
        </p:sp>
        <p:sp>
          <p:nvSpPr>
            <p:cNvPr id="24592" name="Text Box 13"/>
            <p:cNvSpPr txBox="1">
              <a:spLocks noChangeArrowheads="1"/>
            </p:cNvSpPr>
            <p:nvPr/>
          </p:nvSpPr>
          <p:spPr bwMode="auto">
            <a:xfrm>
              <a:off x="1410" y="2538"/>
              <a:ext cx="51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1">
                  <a:solidFill>
                    <a:srgbClr val="FF0000"/>
                  </a:solidFill>
                </a:rPr>
                <a:t>NTx</a:t>
              </a:r>
            </a:p>
          </p:txBody>
        </p:sp>
        <p:sp>
          <p:nvSpPr>
            <p:cNvPr id="24595" name="Text Box 17"/>
            <p:cNvSpPr txBox="1">
              <a:spLocks noChangeArrowheads="1"/>
            </p:cNvSpPr>
            <p:nvPr/>
          </p:nvSpPr>
          <p:spPr bwMode="auto">
            <a:xfrm>
              <a:off x="2054" y="619"/>
              <a:ext cx="196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400" b="1" dirty="0">
                  <a:solidFill>
                    <a:srgbClr val="00B050"/>
                  </a:solidFill>
                </a:rPr>
                <a:t>markery novotvorby</a:t>
              </a:r>
            </a:p>
            <a:p>
              <a:pPr algn="ctr"/>
              <a:r>
                <a:rPr lang="cs-CZ" sz="2000" b="1" dirty="0">
                  <a:solidFill>
                    <a:srgbClr val="00B050"/>
                  </a:solidFill>
                </a:rPr>
                <a:t>(propeptidy)</a:t>
              </a:r>
            </a:p>
          </p:txBody>
        </p:sp>
        <p:sp>
          <p:nvSpPr>
            <p:cNvPr id="24596" name="Text Box 18"/>
            <p:cNvSpPr txBox="1">
              <a:spLocks noChangeArrowheads="1"/>
            </p:cNvSpPr>
            <p:nvPr/>
          </p:nvSpPr>
          <p:spPr bwMode="auto">
            <a:xfrm>
              <a:off x="1861" y="2989"/>
              <a:ext cx="205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400" b="1" dirty="0">
                  <a:solidFill>
                    <a:srgbClr val="FF0000"/>
                  </a:solidFill>
                </a:rPr>
                <a:t>markery odbourání</a:t>
              </a:r>
            </a:p>
            <a:p>
              <a:pPr algn="ctr"/>
              <a:r>
                <a:rPr lang="cs-CZ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>
                  <a:solidFill>
                    <a:srgbClr val="FF0000"/>
                  </a:solidFill>
                </a:rPr>
                <a:t>cross-linking</a:t>
              </a:r>
              <a:r>
                <a:rPr lang="cs-CZ" sz="2000" b="1" dirty="0">
                  <a:solidFill>
                    <a:srgbClr val="FF0000"/>
                  </a:solidFill>
                </a:rPr>
                <a:t> telopeptidy)</a:t>
              </a:r>
            </a:p>
          </p:txBody>
        </p:sp>
        <p:sp>
          <p:nvSpPr>
            <p:cNvPr id="24597" name="Text Box 19"/>
            <p:cNvSpPr txBox="1">
              <a:spLocks noChangeArrowheads="1"/>
            </p:cNvSpPr>
            <p:nvPr/>
          </p:nvSpPr>
          <p:spPr bwMode="auto">
            <a:xfrm>
              <a:off x="3843" y="2529"/>
              <a:ext cx="51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1">
                  <a:solidFill>
                    <a:srgbClr val="FF0000"/>
                  </a:solidFill>
                </a:rPr>
                <a:t>CTx</a:t>
              </a:r>
            </a:p>
          </p:txBody>
        </p:sp>
      </p:grpSp>
      <p:sp>
        <p:nvSpPr>
          <p:cNvPr id="4" name="Ovál 3"/>
          <p:cNvSpPr/>
          <p:nvPr/>
        </p:nvSpPr>
        <p:spPr>
          <a:xfrm>
            <a:off x="916488" y="2718262"/>
            <a:ext cx="1940899" cy="15603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6884761" y="2710010"/>
            <a:ext cx="1940899" cy="15603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699792" y="3490204"/>
            <a:ext cx="602049" cy="4428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6354317" y="3501585"/>
            <a:ext cx="602049" cy="4428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8028384" y="2242001"/>
            <a:ext cx="256779" cy="384474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rot="-3840000" flipV="1">
            <a:off x="1239111" y="2275799"/>
            <a:ext cx="256779" cy="384474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endCxn id="24592" idx="0"/>
          </p:cNvCxnSpPr>
          <p:nvPr/>
        </p:nvCxnSpPr>
        <p:spPr>
          <a:xfrm>
            <a:off x="3000814" y="3944437"/>
            <a:ext cx="25887" cy="47491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6669701" y="3933056"/>
            <a:ext cx="1" cy="47491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887992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42910" y="500042"/>
            <a:ext cx="71032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400" b="1" u="sng" dirty="0">
                <a:solidFill>
                  <a:srgbClr val="A80895"/>
                </a:solidFill>
              </a:rPr>
              <a:t>Klinická výpověď markerů :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689755" y="1648977"/>
            <a:ext cx="776448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/>
              <a:t>hodnocení stupně kostní remodelace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/>
              <a:t>rychlost úbytku kostní hmoty („fast vs. </a:t>
            </a:r>
            <a:r>
              <a:rPr lang="en-US" dirty="0"/>
              <a:t>slow bone losers</a:t>
            </a:r>
            <a:r>
              <a:rPr lang="cs-CZ" dirty="0"/>
              <a:t>“)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/>
              <a:t>predikce rizika fraktury nezávisle na hodnotě BMD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/>
              <a:t>monitorování léčby (na rozdíl od BMD reagují prakticky ihned)</a:t>
            </a:r>
          </a:p>
          <a:p>
            <a:pPr marL="234000" indent="-23400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/>
              <a:t>použití v diff. dg. je omezené (metabolické onemocnění skeletu vyvolávají kvantitativní, ne kvalitativní změny kostní remodelace)</a:t>
            </a:r>
          </a:p>
        </p:txBody>
      </p:sp>
    </p:spTree>
    <p:custDataLst>
      <p:tags r:id="rId1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08038" y="1936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3528" y="332656"/>
            <a:ext cx="7772400" cy="720080"/>
          </a:xfrm>
        </p:spPr>
        <p:txBody>
          <a:bodyPr/>
          <a:lstStyle/>
          <a:p>
            <a:pPr algn="l"/>
            <a:r>
              <a:rPr lang="cs-CZ" b="1" u="sng">
                <a:solidFill>
                  <a:srgbClr val="A80895"/>
                </a:solidFill>
              </a:rPr>
              <a:t>Terapia osteoporózy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062664" cy="51125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700" dirty="0"/>
              <a:t>výživa, životní styl, pohyb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700" dirty="0"/>
              <a:t>kalcium + vitamin D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700" dirty="0"/>
              <a:t>bisfosfonáty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700" dirty="0"/>
              <a:t>stroncium ranelát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700" dirty="0"/>
              <a:t>(HRT – </a:t>
            </a:r>
            <a:r>
              <a:rPr lang="en-US" sz="2700" dirty="0"/>
              <a:t>hormone replacement therapy</a:t>
            </a:r>
            <a:r>
              <a:rPr lang="cs-CZ" sz="27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700" dirty="0"/>
              <a:t>SERM – </a:t>
            </a:r>
            <a:r>
              <a:rPr lang="en-US" sz="2700" dirty="0"/>
              <a:t>selective estrogen receptor modulator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700" dirty="0"/>
              <a:t>kalcitonin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700" dirty="0"/>
              <a:t>teriparatid a PTH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700" dirty="0"/>
              <a:t>denosumab – monoklonální protilátka proti RANKL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700" dirty="0"/>
              <a:t>protilátky proti sklerostinu</a:t>
            </a:r>
          </a:p>
        </p:txBody>
      </p:sp>
    </p:spTree>
    <p:custDataLst>
      <p:tags r:id="rId1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08038" y="1936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3528" y="332656"/>
            <a:ext cx="7772400" cy="720080"/>
          </a:xfrm>
        </p:spPr>
        <p:txBody>
          <a:bodyPr/>
          <a:lstStyle/>
          <a:p>
            <a:pPr algn="l"/>
            <a:r>
              <a:rPr lang="cs-CZ" b="1" u="sng" dirty="0">
                <a:solidFill>
                  <a:srgbClr val="A80895"/>
                </a:solidFill>
              </a:rPr>
              <a:t>1.   Výživa, životný styl, pohyb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062664" cy="5112568"/>
          </a:xfrm>
        </p:spPr>
        <p:txBody>
          <a:bodyPr/>
          <a:lstStyle/>
          <a:p>
            <a:r>
              <a:rPr lang="cs-CZ" sz="2700" dirty="0"/>
              <a:t>důležité u každého pacienta – minimalizace rizika fraktur</a:t>
            </a:r>
          </a:p>
          <a:p>
            <a:r>
              <a:rPr lang="cs-CZ" sz="2700" b="1" dirty="0"/>
              <a:t>pestrá strava</a:t>
            </a:r>
            <a:r>
              <a:rPr lang="cs-CZ" sz="2700" dirty="0"/>
              <a:t> s dostatkem vápníku, vitaminů</a:t>
            </a:r>
          </a:p>
          <a:p>
            <a:r>
              <a:rPr lang="cs-CZ" sz="2700" dirty="0"/>
              <a:t>nízký příjem sodíku (sodík </a:t>
            </a:r>
            <a:r>
              <a:rPr lang="cs-CZ" sz="2700" dirty="0">
                <a:cs typeface="Times New Roman"/>
              </a:rPr>
              <a:t>↑ kalciurii)</a:t>
            </a:r>
            <a:r>
              <a:rPr lang="cs-CZ" sz="2700" dirty="0"/>
              <a:t> a fosforu</a:t>
            </a:r>
          </a:p>
          <a:p>
            <a:r>
              <a:rPr lang="cs-CZ" sz="2700" dirty="0"/>
              <a:t>správné BMI (oba extrémy jsou rizikové)</a:t>
            </a:r>
          </a:p>
          <a:p>
            <a:r>
              <a:rPr lang="cs-CZ" sz="2700" b="1" dirty="0"/>
              <a:t>nízká konzumace alkoholu, zanechání kouření</a:t>
            </a:r>
          </a:p>
          <a:p>
            <a:r>
              <a:rPr lang="cs-CZ" sz="2700" b="1" dirty="0"/>
              <a:t>POHYB!!!</a:t>
            </a:r>
            <a:r>
              <a:rPr lang="cs-CZ" sz="2700" dirty="0"/>
              <a:t> (chůze, turistika, jízda na kole, plávání, cílené cvičení typu pilates, jóga)</a:t>
            </a:r>
          </a:p>
          <a:p>
            <a:r>
              <a:rPr lang="cs-CZ" sz="2700" dirty="0"/>
              <a:t>prevence pádů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20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333375"/>
            <a:ext cx="704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95288" y="246063"/>
            <a:ext cx="5290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 dirty="0">
                <a:solidFill>
                  <a:srgbClr val="A80895"/>
                </a:solidFill>
              </a:rPr>
              <a:t>Rozložení a pohyby kalcia v těle :</a:t>
            </a:r>
          </a:p>
        </p:txBody>
      </p:sp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485775" y="981075"/>
            <a:ext cx="3295653" cy="3438525"/>
            <a:chOff x="204" y="618"/>
            <a:chExt cx="2076" cy="2166"/>
          </a:xfrm>
        </p:grpSpPr>
        <p:pic>
          <p:nvPicPr>
            <p:cNvPr id="516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2" y="1434"/>
              <a:ext cx="492" cy="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7" name="Text Box 6"/>
            <p:cNvSpPr txBox="1">
              <a:spLocks noChangeArrowheads="1"/>
            </p:cNvSpPr>
            <p:nvPr/>
          </p:nvSpPr>
          <p:spPr bwMode="auto">
            <a:xfrm>
              <a:off x="204" y="618"/>
              <a:ext cx="207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600" dirty="0">
                  <a:latin typeface="Arial" charset="0"/>
                </a:rPr>
                <a:t>Denní příjem</a:t>
              </a:r>
            </a:p>
            <a:p>
              <a:r>
                <a:rPr lang="cs-CZ" sz="1600" dirty="0">
                  <a:latin typeface="Arial" charset="0"/>
                </a:rPr>
                <a:t>přibližně  </a:t>
              </a:r>
              <a:r>
                <a:rPr lang="cs-CZ" sz="1800" b="1" dirty="0">
                  <a:solidFill>
                    <a:srgbClr val="FF0000"/>
                  </a:solidFill>
                  <a:latin typeface="Arial" charset="0"/>
                </a:rPr>
                <a:t>25 - 30 </a:t>
              </a:r>
              <a:r>
                <a:rPr lang="cs-CZ" sz="1600" b="1" dirty="0">
                  <a:solidFill>
                    <a:srgbClr val="FF0000"/>
                  </a:solidFill>
                  <a:latin typeface="Arial" charset="0"/>
                </a:rPr>
                <a:t>mmol (1 - 1,5g)</a:t>
              </a:r>
            </a:p>
          </p:txBody>
        </p:sp>
        <p:grpSp>
          <p:nvGrpSpPr>
            <p:cNvPr id="5168" name="Group 7"/>
            <p:cNvGrpSpPr>
              <a:grpSpLocks/>
            </p:cNvGrpSpPr>
            <p:nvPr/>
          </p:nvGrpSpPr>
          <p:grpSpPr bwMode="auto">
            <a:xfrm>
              <a:off x="612" y="1026"/>
              <a:ext cx="704" cy="408"/>
              <a:chOff x="612" y="1026"/>
              <a:chExt cx="704" cy="408"/>
            </a:xfrm>
          </p:grpSpPr>
          <p:sp>
            <p:nvSpPr>
              <p:cNvPr id="5169" name="Line 8"/>
              <p:cNvSpPr>
                <a:spLocks noChangeShapeType="1"/>
              </p:cNvSpPr>
              <p:nvPr/>
            </p:nvSpPr>
            <p:spPr bwMode="auto">
              <a:xfrm>
                <a:off x="612" y="1026"/>
                <a:ext cx="0" cy="408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70" name="Text Box 9"/>
              <p:cNvSpPr txBox="1">
                <a:spLocks noChangeArrowheads="1"/>
              </p:cNvSpPr>
              <p:nvPr/>
            </p:nvSpPr>
            <p:spPr bwMode="auto">
              <a:xfrm>
                <a:off x="657" y="1026"/>
                <a:ext cx="659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cs-CZ" sz="1400" dirty="0">
                    <a:latin typeface="Arial" charset="0"/>
                  </a:rPr>
                  <a:t>( ↓ fosfáty, </a:t>
                </a:r>
              </a:p>
              <a:p>
                <a:pPr>
                  <a:lnSpc>
                    <a:spcPct val="80000"/>
                  </a:lnSpc>
                </a:pPr>
                <a:r>
                  <a:rPr lang="cs-CZ" sz="1400" dirty="0">
                    <a:latin typeface="Arial" charset="0"/>
                  </a:rPr>
                  <a:t> oxaláty, </a:t>
                </a:r>
              </a:p>
              <a:p>
                <a:pPr>
                  <a:lnSpc>
                    <a:spcPct val="80000"/>
                  </a:lnSpc>
                </a:pPr>
                <a:r>
                  <a:rPr lang="cs-CZ" sz="1400" dirty="0">
                    <a:latin typeface="Arial" charset="0"/>
                  </a:rPr>
                  <a:t> fytáty) </a:t>
                </a:r>
              </a:p>
            </p:txBody>
          </p:sp>
        </p:grpSp>
      </p:grp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404813" y="5157788"/>
            <a:ext cx="1790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b="1" dirty="0">
                <a:solidFill>
                  <a:srgbClr val="7030A0"/>
                </a:solidFill>
                <a:latin typeface="Arial" charset="0"/>
              </a:rPr>
              <a:t>17 – 25 </a:t>
            </a:r>
            <a:r>
              <a:rPr lang="cs-CZ" sz="1600" b="1" dirty="0">
                <a:solidFill>
                  <a:srgbClr val="7030A0"/>
                </a:solidFill>
                <a:latin typeface="Arial" charset="0"/>
              </a:rPr>
              <a:t>mmol /d</a:t>
            </a:r>
            <a:endParaRPr lang="cs-CZ" sz="18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5127" name="Line 11"/>
          <p:cNvSpPr>
            <a:spLocks noChangeShapeType="1"/>
          </p:cNvSpPr>
          <p:nvPr/>
        </p:nvSpPr>
        <p:spPr bwMode="auto">
          <a:xfrm>
            <a:off x="1116013" y="4437063"/>
            <a:ext cx="0" cy="5762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65" name="Text Box 14"/>
          <p:cNvSpPr txBox="1">
            <a:spLocks noChangeArrowheads="1"/>
          </p:cNvSpPr>
          <p:nvPr/>
        </p:nvSpPr>
        <p:spPr bwMode="auto">
          <a:xfrm>
            <a:off x="5429256" y="2714620"/>
            <a:ext cx="1571636" cy="80021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800" b="1" dirty="0">
                <a:latin typeface="Arial" charset="0"/>
              </a:rPr>
              <a:t>ICT</a:t>
            </a:r>
          </a:p>
          <a:p>
            <a:r>
              <a:rPr lang="cs-CZ" sz="1400" dirty="0">
                <a:latin typeface="Arial" charset="0"/>
              </a:rPr>
              <a:t>signální funkce</a:t>
            </a:r>
          </a:p>
          <a:p>
            <a:r>
              <a:rPr lang="cs-CZ" sz="1400" dirty="0">
                <a:latin typeface="Arial" charset="0"/>
              </a:rPr>
              <a:t>100 </a:t>
            </a:r>
            <a:r>
              <a:rPr lang="cs-CZ" sz="1400" dirty="0">
                <a:latin typeface="Arial" charset="0"/>
                <a:cs typeface="Arial" charset="0"/>
              </a:rPr>
              <a:t>mmol / l</a:t>
            </a:r>
          </a:p>
        </p:txBody>
      </p:sp>
      <p:sp>
        <p:nvSpPr>
          <p:cNvPr id="5163" name="Text Box 17"/>
          <p:cNvSpPr txBox="1">
            <a:spLocks noChangeArrowheads="1"/>
          </p:cNvSpPr>
          <p:nvPr/>
        </p:nvSpPr>
        <p:spPr bwMode="auto">
          <a:xfrm>
            <a:off x="3571868" y="2714620"/>
            <a:ext cx="1760537" cy="8001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 b="1" dirty="0">
                <a:solidFill>
                  <a:srgbClr val="FF0066"/>
                </a:solidFill>
                <a:latin typeface="Arial" charset="0"/>
              </a:rPr>
              <a:t>plazma</a:t>
            </a:r>
          </a:p>
          <a:p>
            <a:r>
              <a:rPr lang="cs-CZ" sz="1400" dirty="0">
                <a:latin typeface="Arial" charset="0"/>
              </a:rPr>
              <a:t>2,5 mmol / l</a:t>
            </a:r>
          </a:p>
          <a:p>
            <a:r>
              <a:rPr lang="cs-CZ" sz="1400" dirty="0">
                <a:latin typeface="Arial" charset="0"/>
              </a:rPr>
              <a:t>celkem jen 35 mmol</a:t>
            </a:r>
          </a:p>
        </p:txBody>
      </p:sp>
      <p:grpSp>
        <p:nvGrpSpPr>
          <p:cNvPr id="5130" name="Group 18"/>
          <p:cNvGrpSpPr>
            <a:grpSpLocks/>
          </p:cNvGrpSpPr>
          <p:nvPr/>
        </p:nvGrpSpPr>
        <p:grpSpPr bwMode="auto">
          <a:xfrm>
            <a:off x="3155950" y="3644900"/>
            <a:ext cx="3436939" cy="2879725"/>
            <a:chOff x="1860" y="2296"/>
            <a:chExt cx="2165" cy="1814"/>
          </a:xfrm>
        </p:grpSpPr>
        <p:grpSp>
          <p:nvGrpSpPr>
            <p:cNvPr id="5152" name="Group 19"/>
            <p:cNvGrpSpPr>
              <a:grpSpLocks/>
            </p:cNvGrpSpPr>
            <p:nvPr/>
          </p:nvGrpSpPr>
          <p:grpSpPr bwMode="auto">
            <a:xfrm>
              <a:off x="2439" y="2598"/>
              <a:ext cx="940" cy="1512"/>
              <a:chOff x="2439" y="2598"/>
              <a:chExt cx="940" cy="1512"/>
            </a:xfrm>
          </p:grpSpPr>
          <p:pic>
            <p:nvPicPr>
              <p:cNvPr id="5159" name="Picture 2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62" y="2598"/>
                <a:ext cx="630" cy="1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60" name="Text Box 21"/>
              <p:cNvSpPr txBox="1">
                <a:spLocks noChangeArrowheads="1"/>
              </p:cNvSpPr>
              <p:nvPr/>
            </p:nvSpPr>
            <p:spPr bwMode="auto">
              <a:xfrm>
                <a:off x="2439" y="3879"/>
                <a:ext cx="9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800" b="1" dirty="0">
                    <a:solidFill>
                      <a:srgbClr val="7030A0"/>
                    </a:solidFill>
                    <a:latin typeface="Arial" charset="0"/>
                  </a:rPr>
                  <a:t>5 – 6 </a:t>
                </a:r>
                <a:r>
                  <a:rPr lang="cs-CZ" sz="1600" dirty="0">
                    <a:solidFill>
                      <a:srgbClr val="7030A0"/>
                    </a:solidFill>
                    <a:latin typeface="Arial" charset="0"/>
                  </a:rPr>
                  <a:t>mmol</a:t>
                </a:r>
                <a:r>
                  <a:rPr lang="cs-CZ" sz="1800" dirty="0">
                    <a:solidFill>
                      <a:srgbClr val="7030A0"/>
                    </a:solidFill>
                    <a:latin typeface="Arial" charset="0"/>
                  </a:rPr>
                  <a:t> /</a:t>
                </a:r>
                <a:r>
                  <a:rPr lang="cs-CZ" sz="1600" dirty="0">
                    <a:solidFill>
                      <a:srgbClr val="7030A0"/>
                    </a:solidFill>
                    <a:latin typeface="Arial" charset="0"/>
                  </a:rPr>
                  <a:t>d</a:t>
                </a:r>
              </a:p>
            </p:txBody>
          </p:sp>
          <p:sp>
            <p:nvSpPr>
              <p:cNvPr id="5161" name="Line 22"/>
              <p:cNvSpPr>
                <a:spLocks noChangeShapeType="1"/>
              </p:cNvSpPr>
              <p:nvPr/>
            </p:nvSpPr>
            <p:spPr bwMode="auto">
              <a:xfrm>
                <a:off x="2925" y="3521"/>
                <a:ext cx="0" cy="363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153" name="Group 23"/>
            <p:cNvGrpSpPr>
              <a:grpSpLocks/>
            </p:cNvGrpSpPr>
            <p:nvPr/>
          </p:nvGrpSpPr>
          <p:grpSpPr bwMode="auto">
            <a:xfrm>
              <a:off x="2428" y="2296"/>
              <a:ext cx="407" cy="319"/>
              <a:chOff x="3969" y="2794"/>
              <a:chExt cx="407" cy="319"/>
            </a:xfrm>
          </p:grpSpPr>
          <p:sp>
            <p:nvSpPr>
              <p:cNvPr id="5157" name="Line 24"/>
              <p:cNvSpPr>
                <a:spLocks noChangeShapeType="1"/>
              </p:cNvSpPr>
              <p:nvPr/>
            </p:nvSpPr>
            <p:spPr bwMode="auto">
              <a:xfrm>
                <a:off x="3969" y="2840"/>
                <a:ext cx="317" cy="273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8" name="Line 25"/>
              <p:cNvSpPr>
                <a:spLocks noChangeShapeType="1"/>
              </p:cNvSpPr>
              <p:nvPr/>
            </p:nvSpPr>
            <p:spPr bwMode="auto">
              <a:xfrm>
                <a:off x="4059" y="2794"/>
                <a:ext cx="317" cy="273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154" name="Group 26"/>
            <p:cNvGrpSpPr>
              <a:grpSpLocks/>
            </p:cNvGrpSpPr>
            <p:nvPr/>
          </p:nvGrpSpPr>
          <p:grpSpPr bwMode="auto">
            <a:xfrm>
              <a:off x="1860" y="2378"/>
              <a:ext cx="2165" cy="337"/>
              <a:chOff x="1860" y="2378"/>
              <a:chExt cx="2165" cy="337"/>
            </a:xfrm>
          </p:grpSpPr>
          <p:sp>
            <p:nvSpPr>
              <p:cNvPr id="5155" name="Text Box 27"/>
              <p:cNvSpPr txBox="1">
                <a:spLocks noChangeArrowheads="1"/>
              </p:cNvSpPr>
              <p:nvPr/>
            </p:nvSpPr>
            <p:spPr bwMode="auto">
              <a:xfrm>
                <a:off x="1860" y="2378"/>
                <a:ext cx="80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 b="1" dirty="0">
                    <a:latin typeface="Arial" charset="0"/>
                  </a:rPr>
                  <a:t>filtrace</a:t>
                </a:r>
              </a:p>
              <a:p>
                <a:r>
                  <a:rPr lang="cs-CZ" sz="1400" b="1" dirty="0">
                    <a:latin typeface="Arial" charset="0"/>
                  </a:rPr>
                  <a:t>240 mmol / d</a:t>
                </a:r>
              </a:p>
            </p:txBody>
          </p:sp>
          <p:sp>
            <p:nvSpPr>
              <p:cNvPr id="5156" name="Text Box 28"/>
              <p:cNvSpPr txBox="1">
                <a:spLocks noChangeArrowheads="1"/>
              </p:cNvSpPr>
              <p:nvPr/>
            </p:nvSpPr>
            <p:spPr bwMode="auto">
              <a:xfrm>
                <a:off x="2919" y="2385"/>
                <a:ext cx="110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400" b="1" dirty="0">
                    <a:latin typeface="Arial" charset="0"/>
                  </a:rPr>
                  <a:t>tubulární resorpce</a:t>
                </a:r>
              </a:p>
              <a:p>
                <a:pPr algn="ctr"/>
                <a:r>
                  <a:rPr lang="cs-CZ" sz="1400" b="1" dirty="0">
                    <a:latin typeface="Arial" charset="0"/>
                  </a:rPr>
                  <a:t>230 mmol / d</a:t>
                </a:r>
              </a:p>
            </p:txBody>
          </p:sp>
        </p:grpSp>
      </p:grpSp>
      <p:grpSp>
        <p:nvGrpSpPr>
          <p:cNvPr id="5131" name="Group 29"/>
          <p:cNvGrpSpPr>
            <a:grpSpLocks/>
          </p:cNvGrpSpPr>
          <p:nvPr/>
        </p:nvGrpSpPr>
        <p:grpSpPr bwMode="auto">
          <a:xfrm>
            <a:off x="1630363" y="2479675"/>
            <a:ext cx="1441450" cy="1328738"/>
            <a:chOff x="928" y="1562"/>
            <a:chExt cx="908" cy="837"/>
          </a:xfrm>
        </p:grpSpPr>
        <p:sp>
          <p:nvSpPr>
            <p:cNvPr id="5146" name="Text Box 30"/>
            <p:cNvSpPr txBox="1">
              <a:spLocks noChangeArrowheads="1"/>
            </p:cNvSpPr>
            <p:nvPr/>
          </p:nvSpPr>
          <p:spPr bwMode="auto">
            <a:xfrm>
              <a:off x="930" y="1562"/>
              <a:ext cx="90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 dirty="0">
                  <a:latin typeface="Arial" charset="0"/>
                </a:rPr>
                <a:t>absorpce</a:t>
              </a:r>
            </a:p>
            <a:p>
              <a:pPr algn="ctr"/>
              <a:r>
                <a:rPr lang="cs-CZ" sz="1400" b="1" dirty="0">
                  <a:latin typeface="Arial" charset="0"/>
                </a:rPr>
                <a:t>do 15 mmol / d</a:t>
              </a:r>
            </a:p>
          </p:txBody>
        </p:sp>
        <p:grpSp>
          <p:nvGrpSpPr>
            <p:cNvPr id="5147" name="Group 31"/>
            <p:cNvGrpSpPr>
              <a:grpSpLocks/>
            </p:cNvGrpSpPr>
            <p:nvPr/>
          </p:nvGrpSpPr>
          <p:grpSpPr bwMode="auto">
            <a:xfrm>
              <a:off x="928" y="1933"/>
              <a:ext cx="825" cy="466"/>
              <a:chOff x="928" y="1933"/>
              <a:chExt cx="825" cy="466"/>
            </a:xfrm>
          </p:grpSpPr>
          <p:grpSp>
            <p:nvGrpSpPr>
              <p:cNvPr id="5148" name="Group 32"/>
              <p:cNvGrpSpPr>
                <a:grpSpLocks/>
              </p:cNvGrpSpPr>
              <p:nvPr/>
            </p:nvGrpSpPr>
            <p:grpSpPr bwMode="auto">
              <a:xfrm>
                <a:off x="975" y="1933"/>
                <a:ext cx="771" cy="91"/>
                <a:chOff x="975" y="1933"/>
                <a:chExt cx="771" cy="91"/>
              </a:xfrm>
            </p:grpSpPr>
            <p:sp>
              <p:nvSpPr>
                <p:cNvPr id="5150" name="Line 33"/>
                <p:cNvSpPr>
                  <a:spLocks noChangeShapeType="1"/>
                </p:cNvSpPr>
                <p:nvPr/>
              </p:nvSpPr>
              <p:spPr bwMode="auto">
                <a:xfrm>
                  <a:off x="975" y="1933"/>
                  <a:ext cx="771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51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021" y="2024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5149" name="Text Box 35"/>
              <p:cNvSpPr txBox="1">
                <a:spLocks noChangeArrowheads="1"/>
              </p:cNvSpPr>
              <p:nvPr/>
            </p:nvSpPr>
            <p:spPr bwMode="auto">
              <a:xfrm>
                <a:off x="928" y="2069"/>
                <a:ext cx="82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400" b="1" dirty="0">
                    <a:latin typeface="Arial" charset="0"/>
                  </a:rPr>
                  <a:t>sekrece</a:t>
                </a:r>
              </a:p>
              <a:p>
                <a:pPr algn="ctr"/>
                <a:r>
                  <a:rPr lang="cs-CZ" sz="1400" b="1" dirty="0">
                    <a:latin typeface="Arial" charset="0"/>
                  </a:rPr>
                  <a:t>až 7 mmol / d</a:t>
                </a:r>
              </a:p>
            </p:txBody>
          </p:sp>
        </p:grpSp>
      </p:grpSp>
      <p:grpSp>
        <p:nvGrpSpPr>
          <p:cNvPr id="5132" name="Group 36"/>
          <p:cNvGrpSpPr>
            <a:grpSpLocks/>
          </p:cNvGrpSpPr>
          <p:nvPr/>
        </p:nvGrpSpPr>
        <p:grpSpPr bwMode="auto">
          <a:xfrm>
            <a:off x="5794378" y="333375"/>
            <a:ext cx="2063751" cy="1004888"/>
            <a:chOff x="3650" y="210"/>
            <a:chExt cx="1300" cy="633"/>
          </a:xfrm>
        </p:grpSpPr>
        <p:grpSp>
          <p:nvGrpSpPr>
            <p:cNvPr id="5142" name="Group 37"/>
            <p:cNvGrpSpPr>
              <a:grpSpLocks/>
            </p:cNvGrpSpPr>
            <p:nvPr/>
          </p:nvGrpSpPr>
          <p:grpSpPr bwMode="auto">
            <a:xfrm>
              <a:off x="3742" y="210"/>
              <a:ext cx="1130" cy="367"/>
              <a:chOff x="2699" y="346"/>
              <a:chExt cx="1130" cy="367"/>
            </a:xfrm>
          </p:grpSpPr>
          <p:sp>
            <p:nvSpPr>
              <p:cNvPr id="5144" name="Text Box 38"/>
              <p:cNvSpPr txBox="1">
                <a:spLocks noChangeArrowheads="1"/>
              </p:cNvSpPr>
              <p:nvPr/>
            </p:nvSpPr>
            <p:spPr bwMode="auto">
              <a:xfrm>
                <a:off x="2835" y="482"/>
                <a:ext cx="7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800" b="1">
                    <a:solidFill>
                      <a:srgbClr val="FF0000"/>
                    </a:solidFill>
                    <a:latin typeface="Arial" charset="0"/>
                  </a:rPr>
                  <a:t>25 mol Ca</a:t>
                </a:r>
              </a:p>
            </p:txBody>
          </p:sp>
          <p:sp>
            <p:nvSpPr>
              <p:cNvPr id="5145" name="Text Box 39"/>
              <p:cNvSpPr txBox="1">
                <a:spLocks noChangeArrowheads="1"/>
              </p:cNvSpPr>
              <p:nvPr/>
            </p:nvSpPr>
            <p:spPr bwMode="auto">
              <a:xfrm>
                <a:off x="2699" y="346"/>
                <a:ext cx="113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 b="1" dirty="0">
                    <a:latin typeface="Arial" charset="0"/>
                  </a:rPr>
                  <a:t>Minerální depozita</a:t>
                </a:r>
              </a:p>
            </p:txBody>
          </p:sp>
        </p:grpSp>
        <p:sp>
          <p:nvSpPr>
            <p:cNvPr id="5143" name="Text Box 40"/>
            <p:cNvSpPr txBox="1">
              <a:spLocks noChangeArrowheads="1"/>
            </p:cNvSpPr>
            <p:nvPr/>
          </p:nvSpPr>
          <p:spPr bwMode="auto">
            <a:xfrm>
              <a:off x="3650" y="527"/>
              <a:ext cx="1300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 dirty="0">
                  <a:latin typeface="Arial" charset="0"/>
                </a:rPr>
                <a:t>(rychle vyměnitelných</a:t>
              </a:r>
            </a:p>
            <a:p>
              <a:pPr algn="ctr">
                <a:lnSpc>
                  <a:spcPct val="90000"/>
                </a:lnSpc>
              </a:pPr>
              <a:r>
                <a:rPr lang="cs-CZ" sz="1400" b="1" dirty="0">
                  <a:latin typeface="Arial" charset="0"/>
                </a:rPr>
                <a:t>100 mmol)</a:t>
              </a:r>
            </a:p>
          </p:txBody>
        </p:sp>
      </p:grpSp>
      <p:grpSp>
        <p:nvGrpSpPr>
          <p:cNvPr id="5133" name="Group 41"/>
          <p:cNvGrpSpPr>
            <a:grpSpLocks/>
          </p:cNvGrpSpPr>
          <p:nvPr/>
        </p:nvGrpSpPr>
        <p:grpSpPr bwMode="auto">
          <a:xfrm>
            <a:off x="4211640" y="1327150"/>
            <a:ext cx="3228976" cy="1165225"/>
            <a:chOff x="2653" y="836"/>
            <a:chExt cx="2034" cy="734"/>
          </a:xfrm>
        </p:grpSpPr>
        <p:grpSp>
          <p:nvGrpSpPr>
            <p:cNvPr id="5137" name="Group 42"/>
            <p:cNvGrpSpPr>
              <a:grpSpLocks/>
            </p:cNvGrpSpPr>
            <p:nvPr/>
          </p:nvGrpSpPr>
          <p:grpSpPr bwMode="auto">
            <a:xfrm>
              <a:off x="2653" y="890"/>
              <a:ext cx="1769" cy="680"/>
              <a:chOff x="2744" y="890"/>
              <a:chExt cx="1769" cy="680"/>
            </a:xfrm>
          </p:grpSpPr>
          <p:sp>
            <p:nvSpPr>
              <p:cNvPr id="5140" name="Line 43"/>
              <p:cNvSpPr>
                <a:spLocks noChangeShapeType="1"/>
              </p:cNvSpPr>
              <p:nvPr/>
            </p:nvSpPr>
            <p:spPr bwMode="auto">
              <a:xfrm flipV="1">
                <a:off x="2744" y="890"/>
                <a:ext cx="1769" cy="59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41" name="Line 44"/>
              <p:cNvSpPr>
                <a:spLocks noChangeShapeType="1"/>
              </p:cNvSpPr>
              <p:nvPr/>
            </p:nvSpPr>
            <p:spPr bwMode="auto">
              <a:xfrm flipV="1">
                <a:off x="2744" y="981"/>
                <a:ext cx="1769" cy="58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38" name="Text Box 45"/>
            <p:cNvSpPr txBox="1">
              <a:spLocks noChangeArrowheads="1"/>
            </p:cNvSpPr>
            <p:nvPr/>
          </p:nvSpPr>
          <p:spPr bwMode="auto">
            <a:xfrm>
              <a:off x="2821" y="836"/>
              <a:ext cx="10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 dirty="0">
                  <a:latin typeface="Arial" charset="0"/>
                </a:rPr>
                <a:t>remodelace kosti</a:t>
              </a:r>
            </a:p>
            <a:p>
              <a:pPr algn="ctr"/>
              <a:r>
                <a:rPr lang="cs-CZ" sz="1400" b="1" dirty="0">
                  <a:latin typeface="Arial" charset="0"/>
                </a:rPr>
                <a:t>7,5 mmol / d</a:t>
              </a:r>
            </a:p>
          </p:txBody>
        </p:sp>
        <p:sp>
          <p:nvSpPr>
            <p:cNvPr id="5139" name="Text Box 46"/>
            <p:cNvSpPr txBox="1">
              <a:spLocks noChangeArrowheads="1"/>
            </p:cNvSpPr>
            <p:nvPr/>
          </p:nvSpPr>
          <p:spPr bwMode="auto">
            <a:xfrm>
              <a:off x="3787" y="1167"/>
              <a:ext cx="900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 dirty="0">
                  <a:latin typeface="Arial" charset="0"/>
                </a:rPr>
                <a:t>rychlá výměna</a:t>
              </a:r>
            </a:p>
            <a:p>
              <a:pPr algn="ctr">
                <a:lnSpc>
                  <a:spcPct val="90000"/>
                </a:lnSpc>
              </a:pPr>
              <a:r>
                <a:rPr lang="cs-CZ" sz="1400" b="1" dirty="0">
                  <a:latin typeface="Arial" charset="0"/>
                </a:rPr>
                <a:t>500 mmol / d</a:t>
              </a:r>
            </a:p>
          </p:txBody>
        </p:sp>
      </p:grpSp>
      <p:sp>
        <p:nvSpPr>
          <p:cNvPr id="5135" name="Text Box 48"/>
          <p:cNvSpPr txBox="1">
            <a:spLocks noChangeArrowheads="1"/>
          </p:cNvSpPr>
          <p:nvPr/>
        </p:nvSpPr>
        <p:spPr bwMode="auto">
          <a:xfrm>
            <a:off x="5364163" y="4506913"/>
            <a:ext cx="313692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="1" dirty="0">
                <a:latin typeface="Arial" charset="0"/>
              </a:rPr>
              <a:t>Exkreční frakce max. </a:t>
            </a:r>
            <a:r>
              <a:rPr lang="cs-CZ" sz="1400" b="1" dirty="0">
                <a:solidFill>
                  <a:srgbClr val="FF0000"/>
                </a:solidFill>
                <a:latin typeface="Arial" charset="0"/>
              </a:rPr>
              <a:t>5 %</a:t>
            </a:r>
          </a:p>
          <a:p>
            <a:r>
              <a:rPr lang="cs-CZ" sz="1400" b="1" dirty="0">
                <a:latin typeface="Arial" charset="0"/>
              </a:rPr>
              <a:t>PTH ji snižuje, kalcitonin a vysoká nabídka Na</a:t>
            </a:r>
            <a:r>
              <a:rPr lang="cs-CZ" sz="1400" b="1" baseline="30000" dirty="0">
                <a:latin typeface="Arial" charset="0"/>
              </a:rPr>
              <a:t>+</a:t>
            </a:r>
            <a:r>
              <a:rPr lang="cs-CZ" sz="1400" b="1" dirty="0">
                <a:latin typeface="Arial" charset="0"/>
              </a:rPr>
              <a:t> ji zvyšuje</a:t>
            </a:r>
          </a:p>
        </p:txBody>
      </p:sp>
    </p:spTree>
    <p:custDataLst>
      <p:tags r:id="rId1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08038" y="1936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3528" y="332656"/>
            <a:ext cx="7772400" cy="720080"/>
          </a:xfrm>
        </p:spPr>
        <p:txBody>
          <a:bodyPr/>
          <a:lstStyle/>
          <a:p>
            <a:pPr algn="l"/>
            <a:r>
              <a:rPr lang="cs-CZ" b="1" u="sng" dirty="0">
                <a:solidFill>
                  <a:srgbClr val="A80895"/>
                </a:solidFill>
              </a:rPr>
              <a:t>2.   Kalcium + vitamin 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062664" cy="5112568"/>
          </a:xfrm>
        </p:spPr>
        <p:txBody>
          <a:bodyPr/>
          <a:lstStyle/>
          <a:p>
            <a:r>
              <a:rPr lang="cs-CZ" sz="2700" b="1" dirty="0"/>
              <a:t>podávané automaticky</a:t>
            </a:r>
          </a:p>
          <a:p>
            <a:r>
              <a:rPr lang="cs-CZ" sz="2700" dirty="0"/>
              <a:t>kalcium v dávce 800 – 1200 mg ve formě uhličitanu, citrátu nebo laktátu vápenatého</a:t>
            </a:r>
          </a:p>
          <a:p>
            <a:r>
              <a:rPr lang="cs-CZ" sz="2700" dirty="0"/>
              <a:t>vitamín D v dávce 800 – 1000 IU, existují i přípravky s aktivní formou vitamínu (1,25-dihydroxyvitamín D3)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67716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08038" y="1936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3528" y="332656"/>
            <a:ext cx="7772400" cy="720080"/>
          </a:xfrm>
        </p:spPr>
        <p:txBody>
          <a:bodyPr/>
          <a:lstStyle/>
          <a:p>
            <a:pPr algn="l"/>
            <a:r>
              <a:rPr lang="cs-CZ" b="1" u="sng">
                <a:solidFill>
                  <a:srgbClr val="A80895"/>
                </a:solidFill>
              </a:rPr>
              <a:t>3.   Bisfosfonáty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062664" cy="4824536"/>
          </a:xfrm>
        </p:spPr>
        <p:txBody>
          <a:bodyPr/>
          <a:lstStyle/>
          <a:p>
            <a:r>
              <a:rPr lang="cs-CZ" sz="2700" dirty="0"/>
              <a:t>nejčastěji používaná terapie nejenom při osteoporóze, ale i v onkologii, při Pagetově nemoci, osteogenesis imperfecta a dalších</a:t>
            </a:r>
          </a:p>
          <a:p>
            <a:r>
              <a:rPr lang="cs-CZ" sz="2700" dirty="0"/>
              <a:t>mechanizmus účinku – bisfosfonáty se navážou na kost a </a:t>
            </a:r>
            <a:r>
              <a:rPr lang="cs-CZ" sz="2700" b="1" dirty="0"/>
              <a:t>interferují s enzymovou aktivitou</a:t>
            </a:r>
            <a:r>
              <a:rPr lang="cs-CZ" sz="2700" dirty="0"/>
              <a:t> osteoklastů, narušují též cytoskeletální organizaci a </a:t>
            </a:r>
            <a:r>
              <a:rPr lang="cs-CZ" sz="2700" b="1" dirty="0"/>
              <a:t>zvyšují apoptózu osteoklastů</a:t>
            </a:r>
          </a:p>
          <a:p>
            <a:r>
              <a:rPr lang="cs-CZ" sz="2700" dirty="0"/>
              <a:t>efekt přetrvává měsíce až roky po ukončení terapie</a:t>
            </a:r>
          </a:p>
          <a:p>
            <a:r>
              <a:rPr lang="cs-CZ" sz="2700" dirty="0"/>
              <a:t>NÚ – zejména GIT těžkosti, osteomyelitida a osteonekróza čelisti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6136" y="0"/>
            <a:ext cx="2925688" cy="162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52826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74" y="836712"/>
            <a:ext cx="5044452" cy="518457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732240" y="6568752"/>
            <a:ext cx="2376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http://www.aafp.org/afp/2012/0615/p1134.html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2796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08038" y="1936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3528" y="332656"/>
            <a:ext cx="7772400" cy="720080"/>
          </a:xfrm>
        </p:spPr>
        <p:txBody>
          <a:bodyPr/>
          <a:lstStyle/>
          <a:p>
            <a:pPr algn="l"/>
            <a:r>
              <a:rPr lang="cs-CZ" b="1" u="sng" dirty="0">
                <a:solidFill>
                  <a:srgbClr val="A80895"/>
                </a:solidFill>
              </a:rPr>
              <a:t>4.   Stroncium ranelát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996952"/>
            <a:ext cx="8062664" cy="3292450"/>
          </a:xfrm>
        </p:spPr>
        <p:txBody>
          <a:bodyPr/>
          <a:lstStyle/>
          <a:p>
            <a:r>
              <a:rPr lang="cs-CZ" sz="2700" dirty="0"/>
              <a:t>duální účinek - </a:t>
            </a:r>
            <a:r>
              <a:rPr lang="cs-CZ" sz="2700" b="1" dirty="0"/>
              <a:t>stimuluje formaci a zabraňuje snižování BMD</a:t>
            </a:r>
          </a:p>
          <a:p>
            <a:r>
              <a:rPr lang="cs-CZ" sz="2700" dirty="0"/>
              <a:t>zlepšuje též mechanické vlastnosti kosti</a:t>
            </a:r>
          </a:p>
          <a:p>
            <a:r>
              <a:rPr lang="cs-CZ" sz="2700" dirty="0"/>
              <a:t>NÚ – kontraindikovaný při anamnéze venózní trombózy a u pacientů s rizikovými faktory trombózy</a:t>
            </a:r>
          </a:p>
          <a:p>
            <a:r>
              <a:rPr lang="cs-CZ" sz="2700" dirty="0"/>
              <a:t>v dnešní době se upouští od používání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274" y="1037920"/>
            <a:ext cx="3598198" cy="151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14771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08038" y="1936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3528" y="332656"/>
            <a:ext cx="8352928" cy="720080"/>
          </a:xfrm>
        </p:spPr>
        <p:txBody>
          <a:bodyPr/>
          <a:lstStyle/>
          <a:p>
            <a:pPr algn="l"/>
            <a:r>
              <a:rPr lang="cs-CZ" sz="4200" b="1" u="sng" dirty="0">
                <a:solidFill>
                  <a:srgbClr val="A80895"/>
                </a:solidFill>
              </a:rPr>
              <a:t>5.   </a:t>
            </a:r>
            <a:r>
              <a:rPr lang="en-US" sz="4200" b="1" u="sng" dirty="0">
                <a:solidFill>
                  <a:srgbClr val="A80895"/>
                </a:solidFill>
              </a:rPr>
              <a:t>Hormone replacement therapy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062664" cy="4968552"/>
          </a:xfrm>
        </p:spPr>
        <p:txBody>
          <a:bodyPr/>
          <a:lstStyle/>
          <a:p>
            <a:r>
              <a:rPr lang="cs-CZ" sz="2700" dirty="0"/>
              <a:t>estrogenové přípravky, které vyrovnávají pokles po menopauze</a:t>
            </a:r>
          </a:p>
          <a:p>
            <a:r>
              <a:rPr lang="cs-CZ" sz="2700" dirty="0"/>
              <a:t>kvůli vyššímu riziku ca prsníku a kardiovaskulárních příhod (trombózy, IM, CMP) je jedinou indikací </a:t>
            </a:r>
            <a:r>
              <a:rPr lang="cs-CZ" sz="2700" b="1" dirty="0"/>
              <a:t>klimakterický syndrom</a:t>
            </a:r>
            <a:r>
              <a:rPr lang="cs-CZ" sz="2700" dirty="0"/>
              <a:t> (předčasně nebo chirurgicky navozená menopauza)</a:t>
            </a:r>
          </a:p>
          <a:p>
            <a:endParaRPr lang="cs-CZ" sz="2700" dirty="0"/>
          </a:p>
          <a:p>
            <a:r>
              <a:rPr lang="cs-CZ" sz="2700" dirty="0"/>
              <a:t>fytoestrogeny – potravinové doplňky, efekt na osteoporózu nebyl spolehlivě prokázán, ale zlepšují vegetativní symptomy v menopauze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81886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08038" y="1936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3528" y="332656"/>
            <a:ext cx="8352928" cy="720080"/>
          </a:xfrm>
        </p:spPr>
        <p:txBody>
          <a:bodyPr/>
          <a:lstStyle/>
          <a:p>
            <a:pPr algn="l"/>
            <a:r>
              <a:rPr lang="cs-CZ" sz="4200" b="1" u="sng" dirty="0">
                <a:solidFill>
                  <a:srgbClr val="A80895"/>
                </a:solidFill>
              </a:rPr>
              <a:t>6.   SERM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062664" cy="4968552"/>
          </a:xfrm>
        </p:spPr>
        <p:txBody>
          <a:bodyPr/>
          <a:lstStyle/>
          <a:p>
            <a:r>
              <a:rPr lang="cs-CZ" sz="2700" dirty="0"/>
              <a:t>účinkují odlišně na jednotlivé typy estrogenových receptorů:</a:t>
            </a:r>
          </a:p>
          <a:p>
            <a:pPr lvl="1"/>
            <a:r>
              <a:rPr lang="cs-CZ" sz="2300" dirty="0"/>
              <a:t>estrogenový agonista na kost a KVS (zlepšuje lipidový profil)</a:t>
            </a:r>
          </a:p>
          <a:p>
            <a:pPr lvl="1"/>
            <a:r>
              <a:rPr lang="cs-CZ" sz="2300" dirty="0"/>
              <a:t>estrogenový antagonista na prsník a dělohu</a:t>
            </a:r>
          </a:p>
          <a:p>
            <a:endParaRPr lang="cs-CZ" sz="2700" dirty="0"/>
          </a:p>
          <a:p>
            <a:r>
              <a:rPr lang="cs-CZ" sz="2700" dirty="0"/>
              <a:t>podává se hlavně u mladších pacientek s vysokým rizikem zlomeniny obratlů a rizikem ca prsníku</a:t>
            </a:r>
          </a:p>
          <a:p>
            <a:r>
              <a:rPr lang="cs-CZ" sz="2700" dirty="0"/>
              <a:t>raloxifen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3694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08038" y="1936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3528" y="332656"/>
            <a:ext cx="8352928" cy="720080"/>
          </a:xfrm>
        </p:spPr>
        <p:txBody>
          <a:bodyPr/>
          <a:lstStyle/>
          <a:p>
            <a:pPr algn="l"/>
            <a:r>
              <a:rPr lang="cs-CZ" sz="4200" b="1" u="sng" dirty="0">
                <a:solidFill>
                  <a:srgbClr val="A80895"/>
                </a:solidFill>
              </a:rPr>
              <a:t>7.   Kalcitonin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062664" cy="4968552"/>
          </a:xfrm>
        </p:spPr>
        <p:txBody>
          <a:bodyPr/>
          <a:lstStyle/>
          <a:p>
            <a:r>
              <a:rPr lang="cs-CZ" sz="2700" dirty="0"/>
              <a:t>bráni resorpci kostí přímým účinkem na osteoklasty</a:t>
            </a:r>
          </a:p>
          <a:p>
            <a:r>
              <a:rPr lang="cs-CZ" sz="2700" dirty="0"/>
              <a:t>používá se lososí kalcitonin</a:t>
            </a:r>
          </a:p>
          <a:p>
            <a:r>
              <a:rPr lang="cs-CZ" sz="2700" dirty="0"/>
              <a:t>od léčby osteoporózy se ustupuje, je indikovaný spíš na krátkodobou léčbu Pagetovy nemoci, kostní ztráty z imobilizace a hyperkalcemie při maligním onemocnění, protože má navíc analgetický efekt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1656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08038" y="1936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3528" y="332656"/>
            <a:ext cx="8352928" cy="720080"/>
          </a:xfrm>
        </p:spPr>
        <p:txBody>
          <a:bodyPr/>
          <a:lstStyle/>
          <a:p>
            <a:pPr algn="l"/>
            <a:r>
              <a:rPr lang="cs-CZ" sz="4200" b="1" u="sng" dirty="0">
                <a:solidFill>
                  <a:srgbClr val="A80895"/>
                </a:solidFill>
              </a:rPr>
              <a:t>8.   Teriparatid a PTH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062664" cy="4968552"/>
          </a:xfrm>
        </p:spPr>
        <p:txBody>
          <a:bodyPr/>
          <a:lstStyle/>
          <a:p>
            <a:r>
              <a:rPr lang="cs-CZ" sz="2700" dirty="0"/>
              <a:t>teriparatid – terminální sekvence PTH s nejvýraznějšími biologickými účinky</a:t>
            </a:r>
          </a:p>
          <a:p>
            <a:r>
              <a:rPr lang="cs-CZ" sz="2700" dirty="0"/>
              <a:t>podstatou je </a:t>
            </a:r>
            <a:r>
              <a:rPr lang="cs-CZ" sz="2700" b="1" dirty="0"/>
              <a:t>intermitentní</a:t>
            </a:r>
            <a:r>
              <a:rPr lang="cs-CZ" sz="2700" dirty="0"/>
              <a:t> podávání malých dávek, které má </a:t>
            </a:r>
            <a:r>
              <a:rPr lang="cs-CZ" sz="2700" b="1" dirty="0"/>
              <a:t>osteoanabolický</a:t>
            </a:r>
            <a:r>
              <a:rPr lang="cs-CZ" sz="2700" dirty="0"/>
              <a:t> účinek na trabekulární i kortikální kost</a:t>
            </a:r>
          </a:p>
          <a:p>
            <a:r>
              <a:rPr lang="cs-CZ" sz="2700" dirty="0"/>
              <a:t>mění se regulace genové exprese a systému RANK/OPG</a:t>
            </a:r>
          </a:p>
          <a:p>
            <a:r>
              <a:rPr lang="cs-CZ" sz="2700" dirty="0"/>
              <a:t>velmi účinný ale drahý </a:t>
            </a:r>
            <a:r>
              <a:rPr lang="cs-CZ" sz="2700" dirty="0">
                <a:sym typeface="Wingdings" panose="05000000000000000000" pitchFamily="2" charset="2"/>
              </a:rPr>
              <a:t> (přísné indikační kritéria)</a:t>
            </a:r>
            <a:endParaRPr lang="cs-CZ" sz="2700" dirty="0"/>
          </a:p>
          <a:p>
            <a:r>
              <a:rPr lang="cs-CZ" sz="2700" dirty="0"/>
              <a:t>s.c. podání může pacienty odradit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690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08038" y="1936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3528" y="332656"/>
            <a:ext cx="8352928" cy="720080"/>
          </a:xfrm>
        </p:spPr>
        <p:txBody>
          <a:bodyPr/>
          <a:lstStyle/>
          <a:p>
            <a:pPr algn="l"/>
            <a:r>
              <a:rPr lang="cs-CZ" sz="4200" b="1" u="sng" dirty="0">
                <a:solidFill>
                  <a:srgbClr val="A80895"/>
                </a:solidFill>
              </a:rPr>
              <a:t>9.   Denosumab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062664" cy="4968552"/>
          </a:xfrm>
        </p:spPr>
        <p:txBody>
          <a:bodyPr/>
          <a:lstStyle/>
          <a:p>
            <a:r>
              <a:rPr lang="cs-CZ" sz="2700" dirty="0"/>
              <a:t>specifická monoklonální protilátka proti RANKL (analogie působení osteoprotegerinu)</a:t>
            </a:r>
          </a:p>
          <a:p>
            <a:r>
              <a:rPr lang="cs-CZ" sz="2700" dirty="0"/>
              <a:t>účinná a bezpečná forma léčby bez závažnějších kontraindikací</a:t>
            </a:r>
          </a:p>
          <a:p>
            <a:r>
              <a:rPr lang="cs-CZ" sz="2700" dirty="0"/>
              <a:t>podávání 1x za půl roku</a:t>
            </a:r>
          </a:p>
          <a:p>
            <a:r>
              <a:rPr lang="cs-CZ" sz="2700" dirty="0"/>
              <a:t>NÚ je taktéž osteonekróza čelisti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0825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08038" y="1936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/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3528" y="332656"/>
            <a:ext cx="8352928" cy="720080"/>
          </a:xfrm>
        </p:spPr>
        <p:txBody>
          <a:bodyPr/>
          <a:lstStyle/>
          <a:p>
            <a:pPr algn="l"/>
            <a:r>
              <a:rPr lang="cs-CZ" sz="4200" b="1" u="sng" dirty="0">
                <a:solidFill>
                  <a:srgbClr val="A80895"/>
                </a:solidFill>
              </a:rPr>
              <a:t>10.   Romosozumab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062664" cy="4968552"/>
          </a:xfrm>
        </p:spPr>
        <p:txBody>
          <a:bodyPr/>
          <a:lstStyle/>
          <a:p>
            <a:r>
              <a:rPr lang="cs-CZ" sz="2700" dirty="0"/>
              <a:t>specifická monoklonální protilátka proti sklerostinu</a:t>
            </a:r>
          </a:p>
          <a:p>
            <a:r>
              <a:rPr lang="cs-CZ" sz="2700" dirty="0"/>
              <a:t>inhibuje inhibiční vliv sklerostinu na tvorbu kosti</a:t>
            </a:r>
          </a:p>
          <a:p>
            <a:r>
              <a:rPr lang="cs-CZ" sz="2700" dirty="0"/>
              <a:t>zvyšuje BMD víc než bisfosfonáty a PTH</a:t>
            </a:r>
          </a:p>
          <a:p>
            <a:r>
              <a:rPr lang="cs-CZ" sz="2700" dirty="0"/>
              <a:t>stále v klinických studiích</a:t>
            </a:r>
          </a:p>
          <a:p>
            <a:r>
              <a:rPr lang="cs-CZ" sz="2700" dirty="0"/>
              <a:t>s.c. podávání</a:t>
            </a:r>
          </a:p>
          <a:p>
            <a:endParaRPr lang="cs-CZ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076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28596" y="357166"/>
            <a:ext cx="40457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400" b="1" u="sng" dirty="0">
                <a:solidFill>
                  <a:srgbClr val="A80895"/>
                </a:solidFill>
              </a:rPr>
              <a:t>Hydroxyapatit :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470360" y="2161383"/>
            <a:ext cx="4457700" cy="3392488"/>
            <a:chOff x="1655" y="1071"/>
            <a:chExt cx="2808" cy="2137"/>
          </a:xfrm>
        </p:grpSpPr>
        <p:sp>
          <p:nvSpPr>
            <p:cNvPr id="7178" name="Text Box 4"/>
            <p:cNvSpPr txBox="1">
              <a:spLocks noChangeArrowheads="1"/>
            </p:cNvSpPr>
            <p:nvPr/>
          </p:nvSpPr>
          <p:spPr bwMode="auto">
            <a:xfrm>
              <a:off x="2426" y="1933"/>
              <a:ext cx="6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200" b="1"/>
                <a:t>Ca</a:t>
              </a:r>
              <a:r>
                <a:rPr lang="cs-CZ" sz="3200" b="1" baseline="30000">
                  <a:solidFill>
                    <a:srgbClr val="FF0000"/>
                  </a:solidFill>
                </a:rPr>
                <a:t>2</a:t>
              </a:r>
              <a:r>
                <a:rPr lang="cs-CZ" b="1" baseline="30000">
                  <a:solidFill>
                    <a:srgbClr val="FF0000"/>
                  </a:solidFill>
                </a:rPr>
                <a:t>+</a:t>
              </a:r>
              <a:endParaRPr lang="cs-CZ" b="1">
                <a:solidFill>
                  <a:srgbClr val="FF0000"/>
                </a:solidFill>
              </a:endParaRPr>
            </a:p>
          </p:txBody>
        </p:sp>
        <p:sp>
          <p:nvSpPr>
            <p:cNvPr id="7179" name="Text Box 5"/>
            <p:cNvSpPr txBox="1">
              <a:spLocks noChangeArrowheads="1"/>
            </p:cNvSpPr>
            <p:nvPr/>
          </p:nvSpPr>
          <p:spPr bwMode="auto">
            <a:xfrm>
              <a:off x="1655" y="1071"/>
              <a:ext cx="12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200" b="1"/>
                <a:t>Ca</a:t>
              </a:r>
              <a:r>
                <a:rPr lang="cs-CZ" sz="3200" b="1" baseline="-25000"/>
                <a:t>3</a:t>
              </a:r>
              <a:r>
                <a:rPr lang="cs-CZ" sz="3200" b="1"/>
                <a:t>(PO</a:t>
              </a:r>
              <a:r>
                <a:rPr lang="cs-CZ" sz="3200" b="1" baseline="-25000"/>
                <a:t>4</a:t>
              </a:r>
              <a:r>
                <a:rPr lang="cs-CZ" sz="3200" b="1"/>
                <a:t>)</a:t>
              </a:r>
              <a:r>
                <a:rPr lang="cs-CZ" sz="3200" b="1" baseline="-25000"/>
                <a:t>2</a:t>
              </a:r>
              <a:endParaRPr lang="cs-CZ" sz="3200" b="1"/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>
              <a:off x="3243" y="1071"/>
              <a:ext cx="12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200" b="1"/>
                <a:t>Ca</a:t>
              </a:r>
              <a:r>
                <a:rPr lang="cs-CZ" sz="3200" b="1" baseline="-25000"/>
                <a:t>3</a:t>
              </a:r>
              <a:r>
                <a:rPr lang="cs-CZ" sz="3200" b="1"/>
                <a:t>(PO</a:t>
              </a:r>
              <a:r>
                <a:rPr lang="cs-CZ" sz="3200" b="1" baseline="-25000"/>
                <a:t>4</a:t>
              </a:r>
              <a:r>
                <a:rPr lang="cs-CZ" sz="3200" b="1"/>
                <a:t>)</a:t>
              </a:r>
              <a:r>
                <a:rPr lang="cs-CZ" sz="3200" b="1" baseline="-25000"/>
                <a:t>2</a:t>
              </a:r>
            </a:p>
          </p:txBody>
        </p:sp>
        <p:sp>
          <p:nvSpPr>
            <p:cNvPr id="7181" name="Rectangle 7"/>
            <p:cNvSpPr>
              <a:spLocks noChangeArrowheads="1"/>
            </p:cNvSpPr>
            <p:nvPr/>
          </p:nvSpPr>
          <p:spPr bwMode="auto">
            <a:xfrm>
              <a:off x="2472" y="2840"/>
              <a:ext cx="12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200" b="1"/>
                <a:t>Ca</a:t>
              </a:r>
              <a:r>
                <a:rPr lang="cs-CZ" sz="3200" b="1" baseline="-25000"/>
                <a:t>3</a:t>
              </a:r>
              <a:r>
                <a:rPr lang="cs-CZ" sz="3200" b="1"/>
                <a:t>(PO</a:t>
              </a:r>
              <a:r>
                <a:rPr lang="cs-CZ" sz="3200" b="1" baseline="-25000"/>
                <a:t>4</a:t>
              </a:r>
              <a:r>
                <a:rPr lang="cs-CZ" sz="3200" b="1"/>
                <a:t>)</a:t>
              </a:r>
              <a:r>
                <a:rPr lang="cs-CZ" sz="3200" b="1" baseline="-25000"/>
                <a:t>2</a:t>
              </a:r>
            </a:p>
          </p:txBody>
        </p:sp>
        <p:sp>
          <p:nvSpPr>
            <p:cNvPr id="7182" name="Line 8"/>
            <p:cNvSpPr>
              <a:spLocks noChangeShapeType="1"/>
            </p:cNvSpPr>
            <p:nvPr/>
          </p:nvSpPr>
          <p:spPr bwMode="auto">
            <a:xfrm>
              <a:off x="1882" y="1389"/>
              <a:ext cx="681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3" name="Line 9"/>
            <p:cNvSpPr>
              <a:spLocks noChangeShapeType="1"/>
            </p:cNvSpPr>
            <p:nvPr/>
          </p:nvSpPr>
          <p:spPr bwMode="auto">
            <a:xfrm flipH="1">
              <a:off x="2744" y="1389"/>
              <a:ext cx="59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4" name="Line 10"/>
            <p:cNvSpPr>
              <a:spLocks noChangeShapeType="1"/>
            </p:cNvSpPr>
            <p:nvPr/>
          </p:nvSpPr>
          <p:spPr bwMode="auto">
            <a:xfrm>
              <a:off x="2653" y="2296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174" name="Rectangle 12"/>
          <p:cNvSpPr>
            <a:spLocks noChangeArrowheads="1"/>
          </p:cNvSpPr>
          <p:nvPr/>
        </p:nvSpPr>
        <p:spPr bwMode="auto">
          <a:xfrm>
            <a:off x="3428992" y="3071810"/>
            <a:ext cx="12218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>
                <a:solidFill>
                  <a:srgbClr val="FF0000"/>
                </a:solidFill>
              </a:rPr>
              <a:t>2</a:t>
            </a:r>
            <a:r>
              <a:rPr lang="cs-CZ" sz="3200" b="1">
                <a:solidFill>
                  <a:srgbClr val="33CCFF"/>
                </a:solidFill>
              </a:rPr>
              <a:t> </a:t>
            </a:r>
            <a:r>
              <a:rPr lang="cs-CZ" sz="3200" b="1"/>
              <a:t>OH</a:t>
            </a:r>
            <a:r>
              <a:rPr lang="cs-CZ" sz="3200" b="1" baseline="300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5700476" y="3929066"/>
            <a:ext cx="23246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1" dirty="0">
                <a:solidFill>
                  <a:srgbClr val="3366FF"/>
                </a:solidFill>
              </a:rPr>
              <a:t>hydroxyapatit </a:t>
            </a:r>
          </a:p>
          <a:p>
            <a:pPr algn="ctr"/>
            <a:r>
              <a:rPr lang="cs-CZ" sz="1600" b="1" dirty="0">
                <a:solidFill>
                  <a:srgbClr val="3366FF"/>
                </a:solidFill>
              </a:rPr>
              <a:t>je hlavní strukturní </a:t>
            </a:r>
          </a:p>
          <a:p>
            <a:pPr algn="ctr"/>
            <a:r>
              <a:rPr lang="cs-CZ" sz="1600" b="1" dirty="0">
                <a:solidFill>
                  <a:srgbClr val="3366FF"/>
                </a:solidFill>
              </a:rPr>
              <a:t>komponentou kosti</a:t>
            </a:r>
          </a:p>
          <a:p>
            <a:pPr algn="ctr"/>
            <a:r>
              <a:rPr lang="cs-CZ" sz="1600" b="1" dirty="0">
                <a:solidFill>
                  <a:srgbClr val="3366FF"/>
                </a:solidFill>
                <a:cs typeface="Times New Roman" pitchFamily="18" charset="0"/>
              </a:rPr>
              <a:t>≈  65 % hmotnosti kosti</a:t>
            </a:r>
          </a:p>
        </p:txBody>
      </p:sp>
      <p:sp>
        <p:nvSpPr>
          <p:cNvPr id="7176" name="Line 14"/>
          <p:cNvSpPr>
            <a:spLocks noChangeShapeType="1"/>
          </p:cNvSpPr>
          <p:nvPr/>
        </p:nvSpPr>
        <p:spPr bwMode="auto">
          <a:xfrm rot="-3060000">
            <a:off x="4842845" y="3839162"/>
            <a:ext cx="529880" cy="9497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1388499" y="5805488"/>
            <a:ext cx="25458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000" dirty="0"/>
              <a:t>3 Ca</a:t>
            </a:r>
            <a:r>
              <a:rPr lang="cs-CZ" sz="2000" baseline="-25000" dirty="0"/>
              <a:t>3</a:t>
            </a:r>
            <a:r>
              <a:rPr lang="cs-CZ" sz="2000" dirty="0"/>
              <a:t>(PO</a:t>
            </a:r>
            <a:r>
              <a:rPr lang="cs-CZ" sz="2000" baseline="-25000" dirty="0"/>
              <a:t>4</a:t>
            </a:r>
            <a:r>
              <a:rPr lang="cs-CZ" sz="2000" dirty="0"/>
              <a:t>)</a:t>
            </a:r>
            <a:r>
              <a:rPr lang="cs-CZ" sz="2000" baseline="-25000" dirty="0"/>
              <a:t>2</a:t>
            </a:r>
            <a:r>
              <a:rPr lang="cs-CZ" sz="2000" dirty="0"/>
              <a:t> • Ca(OH)</a:t>
            </a:r>
            <a:r>
              <a:rPr lang="cs-CZ" sz="2000" baseline="-25000" dirty="0"/>
              <a:t>2</a:t>
            </a:r>
          </a:p>
          <a:p>
            <a:pPr algn="ctr"/>
            <a:r>
              <a:rPr lang="cs-CZ" sz="2000" dirty="0"/>
              <a:t>hydroxyapatit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58" y="116632"/>
            <a:ext cx="3968372" cy="23368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46x346xhow-to-cure-osteoporosis.jpg.pagespeed.ic.jLtC788uP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900" y="1857364"/>
            <a:ext cx="4394200" cy="43942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>
                <a:solidFill>
                  <a:srgbClr val="A808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vám za pozornost.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28596" y="357166"/>
            <a:ext cx="32720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400" b="1" u="sng" dirty="0">
                <a:solidFill>
                  <a:srgbClr val="A80895"/>
                </a:solidFill>
              </a:rPr>
              <a:t>Fluorapatit 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113" y="1700213"/>
            <a:ext cx="4457700" cy="3392488"/>
            <a:chOff x="1655" y="1071"/>
            <a:chExt cx="2808" cy="2137"/>
          </a:xfrm>
        </p:grpSpPr>
        <p:sp>
          <p:nvSpPr>
            <p:cNvPr id="7178" name="Text Box 4"/>
            <p:cNvSpPr txBox="1">
              <a:spLocks noChangeArrowheads="1"/>
            </p:cNvSpPr>
            <p:nvPr/>
          </p:nvSpPr>
          <p:spPr bwMode="auto">
            <a:xfrm>
              <a:off x="2426" y="1933"/>
              <a:ext cx="6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200" b="1"/>
                <a:t>Ca</a:t>
              </a:r>
              <a:r>
                <a:rPr lang="cs-CZ" sz="3200" b="1" baseline="30000">
                  <a:solidFill>
                    <a:srgbClr val="FF0000"/>
                  </a:solidFill>
                </a:rPr>
                <a:t>2</a:t>
              </a:r>
              <a:r>
                <a:rPr lang="cs-CZ" b="1" baseline="30000">
                  <a:solidFill>
                    <a:srgbClr val="FF0000"/>
                  </a:solidFill>
                </a:rPr>
                <a:t>+</a:t>
              </a:r>
              <a:endParaRPr lang="cs-CZ" b="1">
                <a:solidFill>
                  <a:srgbClr val="FF0000"/>
                </a:solidFill>
              </a:endParaRPr>
            </a:p>
          </p:txBody>
        </p:sp>
        <p:sp>
          <p:nvSpPr>
            <p:cNvPr id="7179" name="Text Box 5"/>
            <p:cNvSpPr txBox="1">
              <a:spLocks noChangeArrowheads="1"/>
            </p:cNvSpPr>
            <p:nvPr/>
          </p:nvSpPr>
          <p:spPr bwMode="auto">
            <a:xfrm>
              <a:off x="1655" y="1071"/>
              <a:ext cx="12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200" b="1"/>
                <a:t>Ca</a:t>
              </a:r>
              <a:r>
                <a:rPr lang="cs-CZ" sz="3200" b="1" baseline="-25000"/>
                <a:t>3</a:t>
              </a:r>
              <a:r>
                <a:rPr lang="cs-CZ" sz="3200" b="1"/>
                <a:t>(PO</a:t>
              </a:r>
              <a:r>
                <a:rPr lang="cs-CZ" sz="3200" b="1" baseline="-25000"/>
                <a:t>4</a:t>
              </a:r>
              <a:r>
                <a:rPr lang="cs-CZ" sz="3200" b="1"/>
                <a:t>)</a:t>
              </a:r>
              <a:r>
                <a:rPr lang="cs-CZ" sz="3200" b="1" baseline="-25000"/>
                <a:t>2</a:t>
              </a:r>
              <a:endParaRPr lang="cs-CZ" sz="3200" b="1"/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>
              <a:off x="3243" y="1071"/>
              <a:ext cx="12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200" b="1"/>
                <a:t>Ca</a:t>
              </a:r>
              <a:r>
                <a:rPr lang="cs-CZ" sz="3200" b="1" baseline="-25000"/>
                <a:t>3</a:t>
              </a:r>
              <a:r>
                <a:rPr lang="cs-CZ" sz="3200" b="1"/>
                <a:t>(PO</a:t>
              </a:r>
              <a:r>
                <a:rPr lang="cs-CZ" sz="3200" b="1" baseline="-25000"/>
                <a:t>4</a:t>
              </a:r>
              <a:r>
                <a:rPr lang="cs-CZ" sz="3200" b="1"/>
                <a:t>)</a:t>
              </a:r>
              <a:r>
                <a:rPr lang="cs-CZ" sz="3200" b="1" baseline="-25000"/>
                <a:t>2</a:t>
              </a:r>
            </a:p>
          </p:txBody>
        </p:sp>
        <p:sp>
          <p:nvSpPr>
            <p:cNvPr id="7181" name="Rectangle 7"/>
            <p:cNvSpPr>
              <a:spLocks noChangeArrowheads="1"/>
            </p:cNvSpPr>
            <p:nvPr/>
          </p:nvSpPr>
          <p:spPr bwMode="auto">
            <a:xfrm>
              <a:off x="2472" y="2840"/>
              <a:ext cx="12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200" b="1"/>
                <a:t>Ca</a:t>
              </a:r>
              <a:r>
                <a:rPr lang="cs-CZ" sz="3200" b="1" baseline="-25000"/>
                <a:t>3</a:t>
              </a:r>
              <a:r>
                <a:rPr lang="cs-CZ" sz="3200" b="1"/>
                <a:t>(PO</a:t>
              </a:r>
              <a:r>
                <a:rPr lang="cs-CZ" sz="3200" b="1" baseline="-25000"/>
                <a:t>4</a:t>
              </a:r>
              <a:r>
                <a:rPr lang="cs-CZ" sz="3200" b="1"/>
                <a:t>)</a:t>
              </a:r>
              <a:r>
                <a:rPr lang="cs-CZ" sz="3200" b="1" baseline="-25000"/>
                <a:t>2</a:t>
              </a:r>
            </a:p>
          </p:txBody>
        </p:sp>
        <p:sp>
          <p:nvSpPr>
            <p:cNvPr id="7182" name="Line 8"/>
            <p:cNvSpPr>
              <a:spLocks noChangeShapeType="1"/>
            </p:cNvSpPr>
            <p:nvPr/>
          </p:nvSpPr>
          <p:spPr bwMode="auto">
            <a:xfrm>
              <a:off x="1882" y="1389"/>
              <a:ext cx="681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3" name="Line 9"/>
            <p:cNvSpPr>
              <a:spLocks noChangeShapeType="1"/>
            </p:cNvSpPr>
            <p:nvPr/>
          </p:nvSpPr>
          <p:spPr bwMode="auto">
            <a:xfrm flipH="1">
              <a:off x="2744" y="1389"/>
              <a:ext cx="59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4" name="Line 10"/>
            <p:cNvSpPr>
              <a:spLocks noChangeShapeType="1"/>
            </p:cNvSpPr>
            <p:nvPr/>
          </p:nvSpPr>
          <p:spPr bwMode="auto">
            <a:xfrm>
              <a:off x="2653" y="2296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174" name="Rectangle 12"/>
          <p:cNvSpPr>
            <a:spLocks noChangeArrowheads="1"/>
          </p:cNvSpPr>
          <p:nvPr/>
        </p:nvSpPr>
        <p:spPr bwMode="auto">
          <a:xfrm>
            <a:off x="3428992" y="3071810"/>
            <a:ext cx="8338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>
                <a:solidFill>
                  <a:srgbClr val="FF0000"/>
                </a:solidFill>
              </a:rPr>
              <a:t>2</a:t>
            </a:r>
            <a:r>
              <a:rPr lang="cs-CZ" sz="3200" b="1">
                <a:solidFill>
                  <a:srgbClr val="33CCFF"/>
                </a:solidFill>
              </a:rPr>
              <a:t> </a:t>
            </a:r>
            <a:r>
              <a:rPr lang="cs-CZ" sz="3200" b="1"/>
              <a:t>F</a:t>
            </a:r>
            <a:r>
              <a:rPr lang="cs-CZ" sz="3200" b="1" baseline="300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5786446" y="4071942"/>
            <a:ext cx="21130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1" dirty="0">
                <a:solidFill>
                  <a:srgbClr val="3366FF"/>
                </a:solidFill>
                <a:cs typeface="Times New Roman" pitchFamily="18" charset="0"/>
              </a:rPr>
              <a:t>hlavní složka dentinu</a:t>
            </a:r>
          </a:p>
        </p:txBody>
      </p:sp>
      <p:sp>
        <p:nvSpPr>
          <p:cNvPr id="7176" name="Line 14"/>
          <p:cNvSpPr>
            <a:spLocks noChangeShapeType="1"/>
          </p:cNvSpPr>
          <p:nvPr/>
        </p:nvSpPr>
        <p:spPr bwMode="auto">
          <a:xfrm rot="-3060000">
            <a:off x="5064113" y="3261415"/>
            <a:ext cx="230219" cy="11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1403350" y="5805488"/>
            <a:ext cx="21467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000" dirty="0"/>
              <a:t>3 Ca</a:t>
            </a:r>
            <a:r>
              <a:rPr lang="cs-CZ" sz="2000" baseline="-25000" dirty="0"/>
              <a:t>3</a:t>
            </a:r>
            <a:r>
              <a:rPr lang="cs-CZ" sz="2000" dirty="0"/>
              <a:t>(PO</a:t>
            </a:r>
            <a:r>
              <a:rPr lang="cs-CZ" sz="2000" baseline="-25000" dirty="0"/>
              <a:t>4</a:t>
            </a:r>
            <a:r>
              <a:rPr lang="cs-CZ" sz="2000" dirty="0"/>
              <a:t>)</a:t>
            </a:r>
            <a:r>
              <a:rPr lang="cs-CZ" sz="2000" baseline="-25000" dirty="0"/>
              <a:t>2</a:t>
            </a:r>
            <a:r>
              <a:rPr lang="cs-CZ" sz="2000" dirty="0"/>
              <a:t> • CaF</a:t>
            </a:r>
            <a:r>
              <a:rPr lang="cs-CZ" sz="2000" baseline="-25000" dirty="0"/>
              <a:t>2</a:t>
            </a:r>
          </a:p>
          <a:p>
            <a:pPr algn="ctr"/>
            <a:r>
              <a:rPr lang="cs-CZ" sz="2000" dirty="0"/>
              <a:t>fluorapatit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63575" y="347663"/>
            <a:ext cx="54005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b="1" u="sng" dirty="0">
                <a:solidFill>
                  <a:srgbClr val="A80895"/>
                </a:solidFill>
              </a:rPr>
              <a:t>Součin rozpustnosti  (K</a:t>
            </a:r>
            <a:r>
              <a:rPr lang="cs-CZ" sz="3600" b="1" u="sng" baseline="-25000" dirty="0">
                <a:solidFill>
                  <a:srgbClr val="A80895"/>
                </a:solidFill>
              </a:rPr>
              <a:t>S</a:t>
            </a:r>
            <a:r>
              <a:rPr lang="cs-CZ" sz="3600" b="1" u="sng" dirty="0">
                <a:solidFill>
                  <a:srgbClr val="A80895"/>
                </a:solidFill>
              </a:rPr>
              <a:t>) :</a:t>
            </a:r>
          </a:p>
        </p:txBody>
      </p:sp>
      <p:graphicFrame>
        <p:nvGraphicFramePr>
          <p:cNvPr id="10752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690226"/>
              </p:ext>
            </p:extLst>
          </p:nvPr>
        </p:nvGraphicFramePr>
        <p:xfrm>
          <a:off x="755650" y="1268413"/>
          <a:ext cx="6864350" cy="2520951"/>
        </p:xfrm>
        <a:graphic>
          <a:graphicData uri="http://schemas.openxmlformats.org/drawingml/2006/table">
            <a:tbl>
              <a:tblPr/>
              <a:tblGrid>
                <a:gridCol w="290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cs-CZ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fosforečnan vápenatý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(PO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cs-CZ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hydroxyapatit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(PO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OH</a:t>
                      </a:r>
                      <a:endParaRPr kumimoji="0" lang="cs-CZ" sz="2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2,3 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</a:t>
                      </a:r>
                      <a:r>
                        <a:rPr kumimoji="0" lang="cs-CZ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fluorapatit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(PO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r>
                        <a:rPr kumimoji="0" lang="cs-CZ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3,1 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</a:t>
                      </a:r>
                      <a:r>
                        <a:rPr kumimoji="0" lang="cs-CZ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42" name="Text Box 25"/>
          <p:cNvSpPr txBox="1">
            <a:spLocks noChangeArrowheads="1"/>
          </p:cNvSpPr>
          <p:nvPr/>
        </p:nvSpPr>
        <p:spPr bwMode="auto">
          <a:xfrm>
            <a:off x="755650" y="4365625"/>
            <a:ext cx="3729038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cs typeface="Times New Roman" pitchFamily="18" charset="0"/>
              </a:rPr>
              <a:t>[Ca</a:t>
            </a:r>
            <a:r>
              <a:rPr lang="cs-CZ" baseline="30000">
                <a:cs typeface="Times New Roman" pitchFamily="18" charset="0"/>
              </a:rPr>
              <a:t>2+</a:t>
            </a:r>
            <a:r>
              <a:rPr lang="cs-CZ">
                <a:cs typeface="Times New Roman" pitchFamily="18" charset="0"/>
              </a:rPr>
              <a:t>]</a:t>
            </a:r>
            <a:r>
              <a:rPr lang="cs-CZ" baseline="30000">
                <a:cs typeface="Times New Roman" pitchFamily="18" charset="0"/>
              </a:rPr>
              <a:t>3</a:t>
            </a:r>
            <a:r>
              <a:rPr lang="cs-CZ">
                <a:cs typeface="Times New Roman" pitchFamily="18" charset="0"/>
              </a:rPr>
              <a:t> </a:t>
            </a:r>
            <a:r>
              <a:rPr lang="cs-CZ"/>
              <a:t>• </a:t>
            </a:r>
            <a:r>
              <a:rPr lang="cs-CZ">
                <a:cs typeface="Times New Roman" pitchFamily="18" charset="0"/>
              </a:rPr>
              <a:t>[ PO</a:t>
            </a:r>
            <a:r>
              <a:rPr lang="cs-CZ" baseline="-25000">
                <a:cs typeface="Times New Roman" pitchFamily="18" charset="0"/>
              </a:rPr>
              <a:t>4</a:t>
            </a:r>
            <a:r>
              <a:rPr lang="cs-CZ" baseline="30000">
                <a:cs typeface="Times New Roman" pitchFamily="18" charset="0"/>
              </a:rPr>
              <a:t>3- </a:t>
            </a:r>
            <a:r>
              <a:rPr lang="cs-CZ">
                <a:cs typeface="Times New Roman" pitchFamily="18" charset="0"/>
              </a:rPr>
              <a:t>]</a:t>
            </a:r>
            <a:r>
              <a:rPr lang="cs-CZ" baseline="30000">
                <a:cs typeface="Times New Roman" pitchFamily="18" charset="0"/>
              </a:rPr>
              <a:t>2</a:t>
            </a:r>
            <a:r>
              <a:rPr lang="cs-CZ">
                <a:cs typeface="Times New Roman" pitchFamily="18" charset="0"/>
              </a:rPr>
              <a:t>  =  K</a:t>
            </a:r>
            <a:r>
              <a:rPr lang="cs-CZ" baseline="-25000">
                <a:cs typeface="Times New Roman" pitchFamily="18" charset="0"/>
              </a:rPr>
              <a:t>S</a:t>
            </a:r>
            <a:endParaRPr lang="cs-CZ">
              <a:cs typeface="Times New Roman" pitchFamily="18" charset="0"/>
            </a:endParaRPr>
          </a:p>
        </p:txBody>
      </p:sp>
      <p:sp>
        <p:nvSpPr>
          <p:cNvPr id="9243" name="Line 26"/>
          <p:cNvSpPr>
            <a:spLocks noChangeShapeType="1"/>
          </p:cNvSpPr>
          <p:nvPr/>
        </p:nvSpPr>
        <p:spPr bwMode="auto">
          <a:xfrm flipV="1">
            <a:off x="1258888" y="5157788"/>
            <a:ext cx="0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244" name="Line 27"/>
          <p:cNvSpPr>
            <a:spLocks noChangeShapeType="1"/>
          </p:cNvSpPr>
          <p:nvPr/>
        </p:nvSpPr>
        <p:spPr bwMode="auto">
          <a:xfrm>
            <a:off x="2627313" y="5157788"/>
            <a:ext cx="0" cy="7191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245" name="Line 28"/>
          <p:cNvSpPr>
            <a:spLocks noChangeShapeType="1"/>
          </p:cNvSpPr>
          <p:nvPr/>
        </p:nvSpPr>
        <p:spPr bwMode="auto">
          <a:xfrm>
            <a:off x="1692275" y="5516563"/>
            <a:ext cx="5032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CZ_Vapnik, kostni prestavba, osteoporoza[2019120415015298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CHARTPARA_TYPE" val="ctBarBo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</TotalTime>
  <Words>3123</Words>
  <Application>Microsoft Office PowerPoint</Application>
  <PresentationFormat>Předvádění na obrazovce (4:3)</PresentationFormat>
  <Paragraphs>512</Paragraphs>
  <Slides>70</Slides>
  <Notes>4</Notes>
  <HiddenSlides>1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5" baseType="lpstr">
      <vt:lpstr>Arial</vt:lpstr>
      <vt:lpstr>Times New Roman</vt:lpstr>
      <vt:lpstr>Wingdings</vt:lpstr>
      <vt:lpstr>Výchozí návrh</vt:lpstr>
      <vt:lpstr>CorelDRAW</vt:lpstr>
      <vt:lpstr>Metabolizmus kalcia a fosfátů. Regulace kostní přestavby. Osteoporóza.</vt:lpstr>
      <vt:lpstr>Prezentace aplikace PowerPoint</vt:lpstr>
      <vt:lpstr>Biologické účinky vápníku: </vt:lpstr>
      <vt:lpstr>Potřeba vápníku: </vt:lpstr>
      <vt:lpstr>Zdroje vápníku: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parathyrin  (PTH)</vt:lpstr>
      <vt:lpstr>Prezentace aplikace PowerPoint</vt:lpstr>
      <vt:lpstr>Parathyrin - účinky:</vt:lpstr>
      <vt:lpstr>Parathyrin – účinek na kost: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regulátory kostního metabolizmu</vt:lpstr>
      <vt:lpstr>estrogeny</vt:lpstr>
      <vt:lpstr>růstový hormon</vt:lpstr>
      <vt:lpstr>hormony štítné žlázy</vt:lpstr>
      <vt:lpstr>4a.  kortizol</vt:lpstr>
      <vt:lpstr>4b.  inzulin</vt:lpstr>
      <vt:lpstr>4c.  leptin</vt:lpstr>
      <vt:lpstr>5a.  systém RANK/OPG</vt:lpstr>
      <vt:lpstr>5b.  sklerostin a Wnt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Diagnostika osteoporózy</vt:lpstr>
      <vt:lpstr>Měření BMD</vt:lpstr>
      <vt:lpstr>T-skóre vs. Z-skóre</vt:lpstr>
      <vt:lpstr>Prezentace aplikace PowerPoint</vt:lpstr>
      <vt:lpstr>Prezentace aplikace PowerPoint</vt:lpstr>
      <vt:lpstr>BMD, věk a osteoporóza :</vt:lpstr>
      <vt:lpstr>Laboratorní vyšetření</vt:lpstr>
      <vt:lpstr>Základní vyšetření</vt:lpstr>
      <vt:lpstr>Stanovení kostního obratu</vt:lpstr>
      <vt:lpstr>Prezentace aplikace PowerPoint</vt:lpstr>
      <vt:lpstr>Prezentace aplikace PowerPoint</vt:lpstr>
      <vt:lpstr>Prezentace aplikace PowerPoint</vt:lpstr>
      <vt:lpstr>Terapia osteoporózy</vt:lpstr>
      <vt:lpstr>1.   Výživa, životný styl, pohyb</vt:lpstr>
      <vt:lpstr>2.   Kalcium + vitamin D</vt:lpstr>
      <vt:lpstr>3.   Bisfosfonáty</vt:lpstr>
      <vt:lpstr>Prezentace aplikace PowerPoint</vt:lpstr>
      <vt:lpstr>4.   Stroncium ranelát</vt:lpstr>
      <vt:lpstr>5.   Hormone replacement therapy</vt:lpstr>
      <vt:lpstr>6.   SERM</vt:lpstr>
      <vt:lpstr>7.   Kalcitonin</vt:lpstr>
      <vt:lpstr>8.   Teriparatid a PTH</vt:lpstr>
      <vt:lpstr>9.   Denosumab</vt:lpstr>
      <vt:lpstr>10.   Romosozumab</vt:lpstr>
      <vt:lpstr>Děkuji vám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 Ca 12.ppt</dc:title>
  <dc:subject>Bch2 / klinická biochemie</dc:subject>
  <dc:creator>V. Palyza</dc:creator>
  <cp:lastModifiedBy>Miroslava Hlaváčová</cp:lastModifiedBy>
  <cp:revision>149</cp:revision>
  <dcterms:created xsi:type="dcterms:W3CDTF">1601-01-01T00:00:00Z</dcterms:created>
  <dcterms:modified xsi:type="dcterms:W3CDTF">2019-12-04T14:02:00Z</dcterms:modified>
</cp:coreProperties>
</file>