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304" r:id="rId11"/>
    <p:sldId id="260" r:id="rId12"/>
    <p:sldId id="266" r:id="rId13"/>
    <p:sldId id="267" r:id="rId14"/>
    <p:sldId id="268" r:id="rId15"/>
    <p:sldId id="269" r:id="rId16"/>
    <p:sldId id="270" r:id="rId17"/>
    <p:sldId id="302" r:id="rId18"/>
    <p:sldId id="271" r:id="rId19"/>
    <p:sldId id="272" r:id="rId20"/>
    <p:sldId id="273" r:id="rId21"/>
    <p:sldId id="274" r:id="rId22"/>
    <p:sldId id="275" r:id="rId23"/>
    <p:sldId id="300" r:id="rId24"/>
    <p:sldId id="276" r:id="rId25"/>
    <p:sldId id="277" r:id="rId26"/>
    <p:sldId id="301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8" r:id="rId37"/>
    <p:sldId id="305" r:id="rId38"/>
    <p:sldId id="289" r:id="rId39"/>
    <p:sldId id="290" r:id="rId40"/>
    <p:sldId id="291" r:id="rId41"/>
    <p:sldId id="292" r:id="rId42"/>
    <p:sldId id="298" r:id="rId43"/>
    <p:sldId id="293" r:id="rId44"/>
    <p:sldId id="294" r:id="rId45"/>
    <p:sldId id="295" r:id="rId46"/>
    <p:sldId id="296" r:id="rId47"/>
    <p:sldId id="303" r:id="rId48"/>
    <p:sldId id="297" r:id="rId49"/>
    <p:sldId id="306" r:id="rId50"/>
    <p:sldId id="299" r:id="rId51"/>
  </p:sldIdLst>
  <p:sldSz cx="9144000" cy="6858000" type="screen4x3"/>
  <p:notesSz cx="6858000" cy="9144000"/>
  <p:custDataLst>
    <p:tags r:id="rId52"/>
  </p:custDataLst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BB59"/>
    <a:srgbClr val="D96709"/>
    <a:srgbClr val="6666FF"/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řední styl 2 – zvýraznění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5" d="100"/>
          <a:sy n="105" d="100"/>
        </p:scale>
        <p:origin x="1188" y="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707DC-D93F-47D4-A992-D78E649965BB}" type="datetimeFigureOut">
              <a:rPr lang="cs-CZ" smtClean="0"/>
              <a:pPr/>
              <a:t>27.11.2019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2F08C-BEAF-469A-B93D-5F4B446F84F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57830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707DC-D93F-47D4-A992-D78E649965BB}" type="datetimeFigureOut">
              <a:rPr lang="cs-CZ" smtClean="0"/>
              <a:pPr/>
              <a:t>27.11.2019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2F08C-BEAF-469A-B93D-5F4B446F84F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5391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707DC-D93F-47D4-A992-D78E649965BB}" type="datetimeFigureOut">
              <a:rPr lang="cs-CZ" smtClean="0"/>
              <a:pPr/>
              <a:t>27.11.2019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2F08C-BEAF-469A-B93D-5F4B446F84F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40077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707DC-D93F-47D4-A992-D78E649965BB}" type="datetimeFigureOut">
              <a:rPr lang="cs-CZ" smtClean="0"/>
              <a:pPr/>
              <a:t>27.11.2019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2F08C-BEAF-469A-B93D-5F4B446F84F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526803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707DC-D93F-47D4-A992-D78E649965BB}" type="datetimeFigureOut">
              <a:rPr lang="cs-CZ" smtClean="0"/>
              <a:pPr/>
              <a:t>27.11.2019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2F08C-BEAF-469A-B93D-5F4B446F84F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264300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707DC-D93F-47D4-A992-D78E649965BB}" type="datetimeFigureOut">
              <a:rPr lang="cs-CZ" smtClean="0"/>
              <a:pPr/>
              <a:t>27.11.2019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2F08C-BEAF-469A-B93D-5F4B446F84F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95734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707DC-D93F-47D4-A992-D78E649965BB}" type="datetimeFigureOut">
              <a:rPr lang="cs-CZ" smtClean="0"/>
              <a:pPr/>
              <a:t>27.11.2019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2F08C-BEAF-469A-B93D-5F4B446F84F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097087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707DC-D93F-47D4-A992-D78E649965BB}" type="datetimeFigureOut">
              <a:rPr lang="cs-CZ" smtClean="0"/>
              <a:pPr/>
              <a:t>27.11.2019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2F08C-BEAF-469A-B93D-5F4B446F84F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447457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707DC-D93F-47D4-A992-D78E649965BB}" type="datetimeFigureOut">
              <a:rPr lang="cs-CZ" smtClean="0"/>
              <a:pPr/>
              <a:t>27.11.2019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2F08C-BEAF-469A-B93D-5F4B446F84F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473507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707DC-D93F-47D4-A992-D78E649965BB}" type="datetimeFigureOut">
              <a:rPr lang="cs-CZ" smtClean="0"/>
              <a:pPr/>
              <a:t>27.11.2019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2F08C-BEAF-469A-B93D-5F4B446F84F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42067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4707DC-D93F-47D4-A992-D78E649965BB}" type="datetimeFigureOut">
              <a:rPr lang="cs-CZ" smtClean="0"/>
              <a:pPr/>
              <a:t>27.11.2019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32F08C-BEAF-469A-B93D-5F4B446F84F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707924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4707DC-D93F-47D4-A992-D78E649965BB}" type="datetimeFigureOut">
              <a:rPr lang="cs-CZ" smtClean="0"/>
              <a:pPr/>
              <a:t>27.11.2019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32F08C-BEAF-469A-B93D-5F4B446F84FD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212250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4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2.xml"/><Relationship Id="rId1" Type="http://schemas.openxmlformats.org/officeDocument/2006/relationships/tags" Target="../tags/tag2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24.xml"/><Relationship Id="rId1" Type="http://schemas.openxmlformats.org/officeDocument/2006/relationships/tags" Target="../tags/tag2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6.xml"/><Relationship Id="rId1" Type="http://schemas.openxmlformats.org/officeDocument/2006/relationships/tags" Target="../tags/tag2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28.xml"/><Relationship Id="rId1" Type="http://schemas.openxmlformats.org/officeDocument/2006/relationships/tags" Target="../tags/tag2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0.xml"/><Relationship Id="rId1" Type="http://schemas.openxmlformats.org/officeDocument/2006/relationships/tags" Target="../tags/tag2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2.xml"/><Relationship Id="rId1" Type="http://schemas.openxmlformats.org/officeDocument/2006/relationships/tags" Target="../tags/tag3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5.xml"/><Relationship Id="rId1" Type="http://schemas.openxmlformats.org/officeDocument/2006/relationships/tags" Target="../tags/tag3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7.xml"/><Relationship Id="rId1" Type="http://schemas.openxmlformats.org/officeDocument/2006/relationships/tags" Target="../tags/tag3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39.xml"/><Relationship Id="rId1" Type="http://schemas.openxmlformats.org/officeDocument/2006/relationships/tags" Target="../tags/tag3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1.xml"/><Relationship Id="rId1" Type="http://schemas.openxmlformats.org/officeDocument/2006/relationships/tags" Target="../tags/tag4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3.xml"/><Relationship Id="rId1" Type="http://schemas.openxmlformats.org/officeDocument/2006/relationships/tags" Target="../tags/tag4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4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6.xml"/><Relationship Id="rId1" Type="http://schemas.openxmlformats.org/officeDocument/2006/relationships/tags" Target="../tags/tag4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48.xml"/><Relationship Id="rId1" Type="http://schemas.openxmlformats.org/officeDocument/2006/relationships/tags" Target="../tags/tag4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9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1.xml"/><Relationship Id="rId1" Type="http://schemas.openxmlformats.org/officeDocument/2006/relationships/tags" Target="../tags/tag50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3.xml"/><Relationship Id="rId1" Type="http://schemas.openxmlformats.org/officeDocument/2006/relationships/tags" Target="../tags/tag5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5.xml"/><Relationship Id="rId1" Type="http://schemas.openxmlformats.org/officeDocument/2006/relationships/tags" Target="../tags/tag5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.xml"/><Relationship Id="rId1" Type="http://schemas.openxmlformats.org/officeDocument/2006/relationships/tags" Target="../tags/tag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7.xml"/><Relationship Id="rId1" Type="http://schemas.openxmlformats.org/officeDocument/2006/relationships/tags" Target="../tags/tag5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9.xml"/><Relationship Id="rId1" Type="http://schemas.openxmlformats.org/officeDocument/2006/relationships/tags" Target="../tags/tag5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1.xml"/><Relationship Id="rId1" Type="http://schemas.openxmlformats.org/officeDocument/2006/relationships/tags" Target="../tags/tag60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3.xml"/><Relationship Id="rId1" Type="http://schemas.openxmlformats.org/officeDocument/2006/relationships/tags" Target="../tags/tag6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5.xml"/><Relationship Id="rId1" Type="http://schemas.openxmlformats.org/officeDocument/2006/relationships/tags" Target="../tags/tag64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2" Type="http://schemas.openxmlformats.org/officeDocument/2006/relationships/tags" Target="../tags/tag67.xml"/><Relationship Id="rId1" Type="http://schemas.openxmlformats.org/officeDocument/2006/relationships/tags" Target="../tags/tag6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9.xml"/><Relationship Id="rId1" Type="http://schemas.openxmlformats.org/officeDocument/2006/relationships/tags" Target="../tags/tag6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1.xml"/><Relationship Id="rId1" Type="http://schemas.openxmlformats.org/officeDocument/2006/relationships/tags" Target="../tags/tag70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3.xml"/><Relationship Id="rId1" Type="http://schemas.openxmlformats.org/officeDocument/2006/relationships/tags" Target="../tags/tag7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5.xml"/><Relationship Id="rId1" Type="http://schemas.openxmlformats.org/officeDocument/2006/relationships/tags" Target="../tags/tag7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.xml"/><Relationship Id="rId1" Type="http://schemas.openxmlformats.org/officeDocument/2006/relationships/tags" Target="../tags/tag8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7.xml"/><Relationship Id="rId1" Type="http://schemas.openxmlformats.org/officeDocument/2006/relationships/tags" Target="../tags/tag7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79.xml"/><Relationship Id="rId1" Type="http://schemas.openxmlformats.org/officeDocument/2006/relationships/tags" Target="../tags/tag78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1.xml"/><Relationship Id="rId1" Type="http://schemas.openxmlformats.org/officeDocument/2006/relationships/tags" Target="../tags/tag80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3.xml"/><Relationship Id="rId1" Type="http://schemas.openxmlformats.org/officeDocument/2006/relationships/tags" Target="../tags/tag8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5.xml"/><Relationship Id="rId1" Type="http://schemas.openxmlformats.org/officeDocument/2006/relationships/tags" Target="../tags/tag8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7.xml"/><Relationship Id="rId1" Type="http://schemas.openxmlformats.org/officeDocument/2006/relationships/tags" Target="../tags/tag86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89.xml"/><Relationship Id="rId1" Type="http://schemas.openxmlformats.org/officeDocument/2006/relationships/tags" Target="../tags/tag88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90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2.xml"/><Relationship Id="rId1" Type="http://schemas.openxmlformats.org/officeDocument/2006/relationships/tags" Target="../tags/tag9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4.xml"/><Relationship Id="rId1" Type="http://schemas.openxmlformats.org/officeDocument/2006/relationships/tags" Target="../tags/tag9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1.xml"/><Relationship Id="rId1" Type="http://schemas.openxmlformats.org/officeDocument/2006/relationships/tags" Target="../tags/tag10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96.xml"/><Relationship Id="rId1" Type="http://schemas.openxmlformats.org/officeDocument/2006/relationships/tags" Target="../tags/tag95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3.xml"/><Relationship Id="rId1" Type="http://schemas.openxmlformats.org/officeDocument/2006/relationships/tags" Target="../tags/tag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5.xml"/><Relationship Id="rId1" Type="http://schemas.openxmlformats.org/officeDocument/2006/relationships/tags" Target="../tags/tag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7.xml"/><Relationship Id="rId1" Type="http://schemas.openxmlformats.org/officeDocument/2006/relationships/tags" Target="../tags/tag1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9.xml"/><Relationship Id="rId1" Type="http://schemas.openxmlformats.org/officeDocument/2006/relationships/tags" Target="../tags/tag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611560" y="764704"/>
            <a:ext cx="7772400" cy="2016224"/>
          </a:xfrm>
        </p:spPr>
        <p:txBody>
          <a:bodyPr>
            <a:noAutofit/>
          </a:bodyPr>
          <a:lstStyle/>
          <a:p>
            <a:r>
              <a:rPr lang="cs-CZ" sz="13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</a:t>
            </a:r>
            <a:r>
              <a:rPr lang="cs-CZ" sz="138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cs-CZ" sz="13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</a:t>
            </a:r>
            <a:r>
              <a:rPr lang="cs-CZ" sz="13800" b="1" dirty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cs-CZ" sz="13800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</a:t>
            </a:r>
            <a:r>
              <a:rPr lang="cs-CZ" sz="13800" b="1" dirty="0">
                <a:solidFill>
                  <a:srgbClr val="0099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cs-CZ" sz="13800" b="1" dirty="0">
                <a:solidFill>
                  <a:srgbClr val="66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</a:t>
            </a:r>
            <a:r>
              <a:rPr lang="cs-CZ" sz="138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5652120" y="5733256"/>
            <a:ext cx="3096344" cy="766936"/>
          </a:xfrm>
        </p:spPr>
        <p:txBody>
          <a:bodyPr>
            <a:normAutofit fontScale="85000" lnSpcReduction="10000"/>
          </a:bodyPr>
          <a:lstStyle/>
          <a:p>
            <a:pPr algn="l"/>
            <a:r>
              <a:rPr lang="cs-CZ" sz="2000" b="1" spc="-3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MUDr. Miroslava Hlaváčová, PhD.</a:t>
            </a:r>
          </a:p>
          <a:p>
            <a:pPr algn="l"/>
            <a:r>
              <a:rPr lang="cs-CZ" sz="2000" b="1" spc="6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Biochemický ústav LF MU</a:t>
            </a: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2492896"/>
            <a:ext cx="4684332" cy="300277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2379267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Zástupný symbol pro obsah 6">
            <a:extLst>
              <a:ext uri="{FF2B5EF4-FFF2-40B4-BE49-F238E27FC236}">
                <a16:creationId xmlns:a16="http://schemas.microsoft.com/office/drawing/2014/main" id="{6D688285-3142-47B1-87E8-B949636382D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88784823"/>
              </p:ext>
            </p:extLst>
          </p:nvPr>
        </p:nvGraphicFramePr>
        <p:xfrm>
          <a:off x="457200" y="1600200"/>
          <a:ext cx="8229600" cy="3871104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170584">
                  <a:extLst>
                    <a:ext uri="{9D8B030D-6E8A-4147-A177-3AD203B41FA5}">
                      <a16:colId xmlns:a16="http://schemas.microsoft.com/office/drawing/2014/main" val="1496249369"/>
                    </a:ext>
                  </a:extLst>
                </a:gridCol>
                <a:gridCol w="3240360">
                  <a:extLst>
                    <a:ext uri="{9D8B030D-6E8A-4147-A177-3AD203B41FA5}">
                      <a16:colId xmlns:a16="http://schemas.microsoft.com/office/drawing/2014/main" val="1244980499"/>
                    </a:ext>
                  </a:extLst>
                </a:gridCol>
                <a:gridCol w="2818656">
                  <a:extLst>
                    <a:ext uri="{9D8B030D-6E8A-4147-A177-3AD203B41FA5}">
                      <a16:colId xmlns:a16="http://schemas.microsoft.com/office/drawing/2014/main" val="692205581"/>
                    </a:ext>
                  </a:extLst>
                </a:gridCol>
              </a:tblGrid>
              <a:tr h="548784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endParaRPr lang="cs-CZ" sz="2200" b="1" kern="1200" noProof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cs-CZ" sz="2200" b="1" kern="1200" noProof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Vit. rozpustné v tucích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cs-CZ" sz="2200" b="1" kern="1200" noProof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Vit. rozpustné ve vodě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40707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cs-CZ" sz="2200" b="1" kern="1200" noProof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Absorpce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cs-CZ" sz="2200" b="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 lipidy (+ soli žluč. kyselin)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cs-CZ" sz="2200" b="0" kern="1200" noProof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lehká*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308368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cs-CZ" sz="2200" b="1" kern="1200" noProof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Transportní proteiny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cs-CZ" sz="2200" b="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cs-CZ" sz="2200" b="0" kern="1200" noProof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9825894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cs-CZ" sz="2200" b="1" kern="1200" noProof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Skladování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cs-CZ" sz="2200" b="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cs-CZ" sz="2200" b="0" kern="1200" noProof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6825966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cs-CZ" sz="2200" b="1" kern="1200" noProof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Vylučování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cs-CZ" sz="2200" b="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cs-CZ" sz="2200" b="0" kern="1200" noProof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139405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cs-CZ" sz="2200" b="1" kern="1200" noProof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Deficit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cs-CZ" sz="2200" b="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po vyčerpání zásob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cs-CZ" sz="2200" b="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vzniká rychle*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339665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cs-CZ" sz="2200" b="1" kern="1200" noProof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Toxicita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cs-CZ" sz="2200" b="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možná hypervitaminóza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cs-CZ" sz="2200" b="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zřídkavá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6206496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cs-CZ" sz="2200" b="1" kern="1200" noProof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  <a:ea typeface="+mn-ea"/>
                          <a:cs typeface="+mn-cs"/>
                        </a:rPr>
                        <a:t>Léčba deficitu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cs-CZ" sz="2200" b="0" kern="1200" noProof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aj vysoké jedn. dávky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/>
                      <a:r>
                        <a:rPr lang="cs-CZ" sz="2200" b="0" kern="1200" noProof="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pravidelný příjem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8259815"/>
                  </a:ext>
                </a:extLst>
              </a:tr>
            </a:tbl>
          </a:graphicData>
        </a:graphic>
      </p:graphicFrame>
      <p:sp>
        <p:nvSpPr>
          <p:cNvPr id="4" name="Nadpis 1">
            <a:extLst>
              <a:ext uri="{FF2B5EF4-FFF2-40B4-BE49-F238E27FC236}">
                <a16:creationId xmlns:a16="http://schemas.microsoft.com/office/drawing/2014/main" id="{097B7883-DD39-4F38-89EC-A459DC0944E9}"/>
              </a:ext>
            </a:extLst>
          </p:cNvPr>
          <p:cNvSpPr txBox="1">
            <a:spLocks/>
          </p:cNvSpPr>
          <p:nvPr/>
        </p:nvSpPr>
        <p:spPr>
          <a:xfrm>
            <a:off x="683568" y="18864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Porovnání dvou skupin vitaminů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B264F18A-8931-4C1B-B4DE-20E619932E5E}"/>
              </a:ext>
            </a:extLst>
          </p:cNvPr>
          <p:cNvSpPr txBox="1"/>
          <p:nvPr/>
        </p:nvSpPr>
        <p:spPr>
          <a:xfrm>
            <a:off x="457200" y="5949280"/>
            <a:ext cx="23866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*kromě vitaminu B12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010367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cs-CZ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Poruchy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hypervitaminóza</a:t>
            </a:r>
            <a:r>
              <a:rPr lang="cs-CZ" dirty="0"/>
              <a:t> – především u vit. A a D</a:t>
            </a:r>
          </a:p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hypovitaminóza</a:t>
            </a:r>
            <a:r>
              <a:rPr lang="cs-CZ" dirty="0"/>
              <a:t> – nedostatečný příjem vitaminů – deficit v potravě, nedostatečná absorpce, nefunkční mikroflóra, porucha vnitřní biotransformace, zvýšená potřeba</a:t>
            </a:r>
          </a:p>
          <a:p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avitaminóza</a:t>
            </a:r>
            <a:r>
              <a:rPr lang="cs-CZ" dirty="0"/>
              <a:t> – těžký stupeň deficitu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166607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7200" y="2857500"/>
            <a:ext cx="8229600" cy="1143000"/>
          </a:xfrm>
        </p:spPr>
        <p:txBody>
          <a:bodyPr/>
          <a:lstStyle/>
          <a:p>
            <a:r>
              <a:rPr lang="cs-CZ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Vitaminy rozpustné ve vodě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947280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cs-CZ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Vitamin B1 - thiamin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040560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účinnou formou je thiamindifosfát</a:t>
            </a:r>
          </a:p>
          <a:p>
            <a:r>
              <a:rPr lang="cs-CZ" b="1" dirty="0"/>
              <a:t>funkce</a:t>
            </a:r>
            <a:r>
              <a:rPr lang="cs-CZ" dirty="0"/>
              <a:t>:</a:t>
            </a:r>
          </a:p>
          <a:p>
            <a:pPr lvl="1"/>
            <a:r>
              <a:rPr lang="cs-CZ" dirty="0"/>
              <a:t>oxidační dekarboxylace 2-oxokyselin v citrátovém cyklu (pyruvát, </a:t>
            </a:r>
            <a:r>
              <a:rPr lang="cs-CZ" dirty="0">
                <a:latin typeface="Times New Roman"/>
                <a:cs typeface="Times New Roman"/>
              </a:rPr>
              <a:t>α-</a:t>
            </a:r>
            <a:r>
              <a:rPr lang="cs-CZ" dirty="0"/>
              <a:t>ketoglutarát) </a:t>
            </a:r>
          </a:p>
          <a:p>
            <a:pPr lvl="1"/>
            <a:r>
              <a:rPr lang="cs-CZ" dirty="0"/>
              <a:t>transketolázová aktivita v pentózovém cyklu (PNS, CNS, kardiomyocyty, erytrocyty)</a:t>
            </a:r>
          </a:p>
          <a:p>
            <a:pPr lvl="1"/>
            <a:r>
              <a:rPr lang="cs-CZ" dirty="0"/>
              <a:t>stimulace neutrofilů a leukocytů</a:t>
            </a:r>
          </a:p>
          <a:p>
            <a:pPr marL="514350" indent="-457200"/>
            <a:r>
              <a:rPr lang="cs-CZ" b="1" dirty="0"/>
              <a:t>zdroje</a:t>
            </a:r>
            <a:r>
              <a:rPr lang="cs-CZ" dirty="0"/>
              <a:t> – droždí, otruby, játra, ovesné vločky, neloupaná rýže, ořechy, pohanka, klíčky</a:t>
            </a:r>
          </a:p>
          <a:p>
            <a:pPr marL="514350" indent="-457200"/>
            <a:r>
              <a:rPr lang="cs-CZ" sz="3000" dirty="0"/>
              <a:t>alkohol inhibuje aktivní transport do enterocytů!!! (pasivní je zachovaný, funguje od dávky 5mg/den, (DDD 1,1mg))</a:t>
            </a:r>
          </a:p>
        </p:txBody>
      </p:sp>
      <p:sp>
        <p:nvSpPr>
          <p:cNvPr id="4" name="TextovéPole 3">
            <a:extLst>
              <a:ext uri="{FF2B5EF4-FFF2-40B4-BE49-F238E27FC236}">
                <a16:creationId xmlns:a16="http://schemas.microsoft.com/office/drawing/2014/main" id="{21DDBA43-93EF-4C88-A257-D0647326F2BE}"/>
              </a:ext>
            </a:extLst>
          </p:cNvPr>
          <p:cNvSpPr txBox="1"/>
          <p:nvPr/>
        </p:nvSpPr>
        <p:spPr>
          <a:xfrm>
            <a:off x="8255913" y="2060848"/>
            <a:ext cx="430887" cy="2232248"/>
          </a:xfrm>
          <a:prstGeom prst="rect">
            <a:avLst/>
          </a:prstGeom>
          <a:noFill/>
        </p:spPr>
        <p:txBody>
          <a:bodyPr vert="vert" wrap="square" rtlCol="0">
            <a:spAutoFit/>
          </a:bodyPr>
          <a:lstStyle/>
          <a:p>
            <a:r>
              <a:rPr lang="cs-CZ" sz="1600" dirty="0"/>
              <a:t>metabolizmus sacharidů</a:t>
            </a:r>
          </a:p>
        </p:txBody>
      </p:sp>
      <p:sp>
        <p:nvSpPr>
          <p:cNvPr id="5" name="Pravá složená závorka 4">
            <a:extLst>
              <a:ext uri="{FF2B5EF4-FFF2-40B4-BE49-F238E27FC236}">
                <a16:creationId xmlns:a16="http://schemas.microsoft.com/office/drawing/2014/main" id="{4A1820C8-5FFD-4F8F-8FA1-A1FD466A09CC}"/>
              </a:ext>
            </a:extLst>
          </p:cNvPr>
          <p:cNvSpPr/>
          <p:nvPr/>
        </p:nvSpPr>
        <p:spPr>
          <a:xfrm>
            <a:off x="8111897" y="2348880"/>
            <a:ext cx="144016" cy="1368152"/>
          </a:xfrm>
          <a:prstGeom prst="rightBrace">
            <a:avLst/>
          </a:prstGeom>
          <a:ln w="28575">
            <a:solidFill>
              <a:schemeClr val="accent4">
                <a:lumMod val="75000"/>
              </a:schemeClr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cs-CZ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9363859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Deficit thiaminu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040560"/>
          </a:xfrm>
        </p:spPr>
        <p:txBody>
          <a:bodyPr>
            <a:normAutofit fontScale="92500" lnSpcReduction="20000"/>
          </a:bodyPr>
          <a:lstStyle/>
          <a:p>
            <a:r>
              <a:rPr lang="cs-CZ" u="sng" dirty="0"/>
              <a:t>beri – beri</a:t>
            </a:r>
            <a:r>
              <a:rPr lang="cs-CZ" dirty="0"/>
              <a:t> (slovo znamená slabost)</a:t>
            </a:r>
          </a:p>
          <a:p>
            <a:pPr lvl="1"/>
            <a:r>
              <a:rPr lang="cs-CZ" dirty="0"/>
              <a:t>první příznaky: anorexie, dyspepsie, slabost, únava</a:t>
            </a:r>
          </a:p>
          <a:p>
            <a:pPr lvl="1"/>
            <a:r>
              <a:rPr lang="cs-CZ" i="1" dirty="0"/>
              <a:t>suchá forma</a:t>
            </a:r>
            <a:r>
              <a:rPr lang="cs-CZ" dirty="0"/>
              <a:t>: postihnutí periferních nervů zejména DKK, parestézie až anestézie, paralýza </a:t>
            </a:r>
          </a:p>
          <a:p>
            <a:pPr lvl="1"/>
            <a:r>
              <a:rPr lang="cs-CZ" i="1" dirty="0"/>
              <a:t>mokrá forma</a:t>
            </a:r>
            <a:r>
              <a:rPr lang="cs-CZ" dirty="0"/>
              <a:t>: otoky, dušnost, hepatomegalie, tachykardie, selhání srdce, laktátová acidóza (pyruvát se mění na laktát)</a:t>
            </a:r>
          </a:p>
          <a:p>
            <a:r>
              <a:rPr lang="cs-CZ" u="sng" dirty="0"/>
              <a:t>Wernickeova encefalopatie</a:t>
            </a:r>
            <a:r>
              <a:rPr lang="cs-CZ" dirty="0"/>
              <a:t> (těžká malnutrice)</a:t>
            </a:r>
          </a:p>
          <a:p>
            <a:pPr lvl="1"/>
            <a:r>
              <a:rPr lang="cs-CZ" dirty="0"/>
              <a:t>psychóza, ataxie, nystagmus, oftalmoplegie + symptomy beri-beri</a:t>
            </a:r>
          </a:p>
          <a:p>
            <a:r>
              <a:rPr lang="cs-CZ" dirty="0"/>
              <a:t>pozor na parenterální výživu!! (acidóza nereagující na alkalizaci)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175354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cs-CZ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Vitamin B</a:t>
            </a:r>
            <a:r>
              <a:rPr lang="cs-CZ" b="1" baseline="-25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cs-CZ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riboflavin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0768"/>
            <a:ext cx="8507288" cy="5040560"/>
          </a:xfrm>
        </p:spPr>
        <p:txBody>
          <a:bodyPr>
            <a:normAutofit/>
          </a:bodyPr>
          <a:lstStyle/>
          <a:p>
            <a:r>
              <a:rPr lang="cs-CZ" dirty="0"/>
              <a:t>součástí kofaktorů FAD a FMN</a:t>
            </a:r>
          </a:p>
          <a:p>
            <a:r>
              <a:rPr lang="cs-CZ" dirty="0"/>
              <a:t>funkce:</a:t>
            </a:r>
          </a:p>
          <a:p>
            <a:pPr lvl="1"/>
            <a:r>
              <a:rPr lang="cs-CZ" dirty="0"/>
              <a:t>transport elektronů v DŘ</a:t>
            </a:r>
          </a:p>
          <a:p>
            <a:pPr lvl="1"/>
            <a:r>
              <a:rPr lang="cs-CZ" dirty="0"/>
              <a:t>redoxní reakce AK, sacharidů, purinů</a:t>
            </a:r>
          </a:p>
          <a:p>
            <a:pPr lvl="1"/>
            <a:r>
              <a:rPr lang="cs-CZ" dirty="0"/>
              <a:t>integrita buněčné membrány</a:t>
            </a:r>
          </a:p>
          <a:p>
            <a:pPr lvl="1"/>
            <a:r>
              <a:rPr lang="cs-CZ" dirty="0"/>
              <a:t>kofaktor glutathionreduktázy (antioxidační účinek)</a:t>
            </a:r>
          </a:p>
          <a:p>
            <a:pPr lvl="1"/>
            <a:r>
              <a:rPr lang="cs-CZ" dirty="0"/>
              <a:t>detoxikace léků a xenobiotik</a:t>
            </a:r>
          </a:p>
          <a:p>
            <a:r>
              <a:rPr lang="cs-CZ" dirty="0"/>
              <a:t>zdroje – sýry, vejce, maso, brokolice, petržel, kvasnice, mléko, celozrnné výrobky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535524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Deficit riboflavinu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5040560"/>
          </a:xfrm>
        </p:spPr>
        <p:txBody>
          <a:bodyPr>
            <a:normAutofit/>
          </a:bodyPr>
          <a:lstStyle/>
          <a:p>
            <a:r>
              <a:rPr lang="cs-CZ" dirty="0"/>
              <a:t>není známá porucha z izolovaného nedostatku, spíš komplex příznaků z malnutrice a chybění jiných vitaminů skupiny B</a:t>
            </a:r>
          </a:p>
          <a:p>
            <a:r>
              <a:rPr lang="cs-CZ" dirty="0"/>
              <a:t>zápal spojivek, rohovky, nervové poruchy, angulární stomatitida/cheilosis, glositida</a:t>
            </a:r>
          </a:p>
          <a:p>
            <a:r>
              <a:rPr lang="cs-CZ" dirty="0"/>
              <a:t>uvažovaný vplyv na pokles imunity</a:t>
            </a:r>
          </a:p>
          <a:p>
            <a:r>
              <a:rPr lang="cs-CZ" dirty="0"/>
              <a:t>avitaminóza – zpomalený růst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0633032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4089" y="1196752"/>
            <a:ext cx="6715823" cy="4464496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6057704" y="5406334"/>
            <a:ext cx="1872208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050" dirty="0"/>
              <a:t>http://healthh.com/cheilosis/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751950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cs-CZ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Vitamin B</a:t>
            </a:r>
            <a:r>
              <a:rPr lang="cs-CZ" b="1" baseline="-25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</a:t>
            </a:r>
            <a:r>
              <a:rPr lang="cs-CZ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niacin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0768"/>
            <a:ext cx="8507288" cy="5040560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součástí NAD</a:t>
            </a:r>
            <a:r>
              <a:rPr lang="cs-CZ" baseline="30000" dirty="0"/>
              <a:t>+</a:t>
            </a:r>
            <a:r>
              <a:rPr lang="cs-CZ" dirty="0"/>
              <a:t> a NADP</a:t>
            </a:r>
            <a:r>
              <a:rPr lang="cs-CZ" baseline="30000" dirty="0"/>
              <a:t>+</a:t>
            </a:r>
            <a:r>
              <a:rPr lang="cs-CZ" dirty="0"/>
              <a:t>, částečně syntetizovaný v organizmu z tryptofanu (provitamin)</a:t>
            </a:r>
          </a:p>
          <a:p>
            <a:r>
              <a:rPr lang="cs-CZ" dirty="0"/>
              <a:t>funkce:</a:t>
            </a:r>
          </a:p>
          <a:p>
            <a:pPr lvl="1"/>
            <a:r>
              <a:rPr lang="cs-CZ" dirty="0"/>
              <a:t>ovlivňuje funkce cca 200 enzymů</a:t>
            </a:r>
          </a:p>
          <a:p>
            <a:pPr lvl="1"/>
            <a:r>
              <a:rPr lang="cs-CZ" dirty="0"/>
              <a:t>redoxní reakce, CC, syntéza a oxidace MK</a:t>
            </a:r>
          </a:p>
          <a:p>
            <a:pPr lvl="1"/>
            <a:r>
              <a:rPr lang="cs-CZ" dirty="0"/>
              <a:t>vazodilatace</a:t>
            </a:r>
          </a:p>
          <a:p>
            <a:pPr lvl="1"/>
            <a:r>
              <a:rPr lang="cs-CZ" dirty="0"/>
              <a:t>redukce celkového cholesterolu a LDL (inhibuje flux volných MK z tukového tkaniva)</a:t>
            </a:r>
          </a:p>
          <a:p>
            <a:pPr lvl="1"/>
            <a:r>
              <a:rPr lang="cs-CZ" dirty="0"/>
              <a:t>replikace a reparace DNA, apoptóza</a:t>
            </a:r>
          </a:p>
          <a:p>
            <a:r>
              <a:rPr lang="cs-CZ" dirty="0"/>
              <a:t>zdroje – maso, játra, tuňák, slunečnice, arašídy, hrách, fazole, droždí, v menší míře obiloviny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0326668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Deficit niacinu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340768"/>
            <a:ext cx="8712968" cy="5040560"/>
          </a:xfrm>
        </p:spPr>
        <p:txBody>
          <a:bodyPr>
            <a:normAutofit fontScale="92500"/>
          </a:bodyPr>
          <a:lstStyle/>
          <a:p>
            <a:r>
              <a:rPr lang="cs-CZ" dirty="0"/>
              <a:t>aby vznikl deficit, musí chybět i tryptofan</a:t>
            </a:r>
          </a:p>
          <a:p>
            <a:r>
              <a:rPr lang="cs-CZ" dirty="0"/>
              <a:t>nedostatek vitaminů B</a:t>
            </a:r>
            <a:r>
              <a:rPr lang="cs-CZ" baseline="-25000" dirty="0"/>
              <a:t>1</a:t>
            </a:r>
            <a:r>
              <a:rPr lang="cs-CZ" dirty="0"/>
              <a:t>, B</a:t>
            </a:r>
            <a:r>
              <a:rPr lang="cs-CZ" baseline="-25000" dirty="0"/>
              <a:t>2</a:t>
            </a:r>
            <a:r>
              <a:rPr lang="cs-CZ" dirty="0"/>
              <a:t>, B</a:t>
            </a:r>
            <a:r>
              <a:rPr lang="cs-CZ" baseline="-25000" dirty="0"/>
              <a:t>6</a:t>
            </a:r>
            <a:r>
              <a:rPr lang="cs-CZ" dirty="0"/>
              <a:t>, mědi, železa a hořčíku zhoršuje přeměnu tryptofanu na niacin</a:t>
            </a:r>
          </a:p>
          <a:p>
            <a:r>
              <a:rPr lang="cs-CZ" u="sng" dirty="0"/>
              <a:t>pelagra</a:t>
            </a:r>
            <a:r>
              <a:rPr lang="cs-CZ" dirty="0"/>
              <a:t> – „nemoc třech D“ </a:t>
            </a:r>
            <a:r>
              <a:rPr lang="cs-CZ" dirty="0">
                <a:cs typeface="Times New Roman"/>
              </a:rPr>
              <a:t> </a:t>
            </a:r>
          </a:p>
          <a:p>
            <a:pPr lvl="1"/>
            <a:r>
              <a:rPr lang="cs-CZ" b="1" dirty="0">
                <a:cs typeface="Times New Roman"/>
              </a:rPr>
              <a:t>d</a:t>
            </a:r>
            <a:r>
              <a:rPr lang="cs-CZ" dirty="0">
                <a:cs typeface="Times New Roman"/>
              </a:rPr>
              <a:t>ermatitis – záněty kůže, motýlový erytém při opalování</a:t>
            </a:r>
          </a:p>
          <a:p>
            <a:pPr lvl="1"/>
            <a:r>
              <a:rPr lang="cs-CZ" b="1" dirty="0">
                <a:cs typeface="Times New Roman"/>
              </a:rPr>
              <a:t>d</a:t>
            </a:r>
            <a:r>
              <a:rPr lang="cs-CZ" dirty="0">
                <a:cs typeface="Times New Roman"/>
              </a:rPr>
              <a:t>iarrhoe </a:t>
            </a:r>
          </a:p>
          <a:p>
            <a:pPr lvl="1"/>
            <a:r>
              <a:rPr lang="cs-CZ" b="1" dirty="0">
                <a:cs typeface="Times New Roman"/>
              </a:rPr>
              <a:t>d</a:t>
            </a:r>
            <a:r>
              <a:rPr lang="cs-CZ" dirty="0">
                <a:cs typeface="Times New Roman"/>
              </a:rPr>
              <a:t>emence, deprese, iritabilita, později dezorientace, halucinace</a:t>
            </a:r>
          </a:p>
          <a:p>
            <a:pPr lvl="1"/>
            <a:r>
              <a:rPr lang="cs-CZ" dirty="0">
                <a:cs typeface="Times New Roman"/>
              </a:rPr>
              <a:t>další – červený vyhlazený jazyk, neuritida, ataxie, epileptiformní křeče</a:t>
            </a:r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534477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Historie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257676" cy="4525963"/>
          </a:xfrm>
        </p:spPr>
        <p:txBody>
          <a:bodyPr>
            <a:normAutofit/>
          </a:bodyPr>
          <a:lstStyle/>
          <a:p>
            <a:r>
              <a:rPr lang="cs-CZ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Casimir</a:t>
            </a:r>
            <a:r>
              <a:rPr lang="cs-CZ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Funk</a:t>
            </a:r>
            <a:r>
              <a:rPr lang="cs-CZ" dirty="0"/>
              <a:t> – v roku 1912 jako 28-ročný zavedl pojem </a:t>
            </a:r>
            <a:r>
              <a:rPr lang="cs-CZ" b="1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vitamine</a:t>
            </a:r>
            <a:r>
              <a:rPr lang="cs-CZ" dirty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cs-CZ" dirty="0"/>
              <a:t>odvozený ze slov </a:t>
            </a: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vita</a:t>
            </a:r>
            <a:r>
              <a:rPr lang="cs-CZ" dirty="0"/>
              <a:t> a </a:t>
            </a:r>
            <a:r>
              <a:rPr lang="cs-CZ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amine</a:t>
            </a:r>
            <a:endParaRPr lang="cs-CZ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Zástupný symbol pro obsah 5"/>
          <p:cNvSpPr>
            <a:spLocks noGrp="1"/>
          </p:cNvSpPr>
          <p:nvPr>
            <p:ph sz="half" idx="2"/>
          </p:nvPr>
        </p:nvSpPr>
        <p:spPr>
          <a:xfrm>
            <a:off x="6156176" y="1988840"/>
            <a:ext cx="1835606" cy="2664296"/>
          </a:xfrm>
        </p:spPr>
        <p:txBody>
          <a:bodyPr>
            <a:normAutofit/>
          </a:bodyPr>
          <a:lstStyle/>
          <a:p>
            <a:endParaRPr lang="cs-CZ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056" y="1556792"/>
            <a:ext cx="3506511" cy="497125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746215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Nadbytek niacinu?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340768"/>
            <a:ext cx="8712968" cy="5040560"/>
          </a:xfrm>
        </p:spPr>
        <p:txBody>
          <a:bodyPr>
            <a:normAutofit/>
          </a:bodyPr>
          <a:lstStyle/>
          <a:p>
            <a:r>
              <a:rPr lang="cs-CZ" dirty="0"/>
              <a:t>možný u diabetiků, kde se niacin podává na zlepšení tolerance a metabolizmu sacharidů a lipidů</a:t>
            </a:r>
          </a:p>
          <a:p>
            <a:r>
              <a:rPr lang="cs-CZ" dirty="0"/>
              <a:t>vazodilatace (bolesti hlavy, nauzea, zvracení)</a:t>
            </a:r>
          </a:p>
          <a:p>
            <a:r>
              <a:rPr lang="cs-CZ" dirty="0"/>
              <a:t>hepatitida až fulminantní selhání jater</a:t>
            </a:r>
          </a:p>
          <a:p>
            <a:r>
              <a:rPr lang="cs-CZ" dirty="0"/>
              <a:t>trombocytopatie</a:t>
            </a:r>
          </a:p>
          <a:p>
            <a:r>
              <a:rPr lang="cs-CZ" dirty="0"/>
              <a:t>myopatie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8235556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cs-CZ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Vitamin B</a:t>
            </a:r>
            <a:r>
              <a:rPr lang="cs-CZ" b="1" baseline="-25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</a:t>
            </a:r>
            <a:r>
              <a:rPr lang="cs-CZ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kyselina pantotenová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340768"/>
            <a:ext cx="8507288" cy="5040560"/>
          </a:xfrm>
        </p:spPr>
        <p:txBody>
          <a:bodyPr>
            <a:normAutofit/>
          </a:bodyPr>
          <a:lstStyle/>
          <a:p>
            <a:r>
              <a:rPr lang="cs-CZ" dirty="0"/>
              <a:t>součástí koenzymu A</a:t>
            </a:r>
          </a:p>
          <a:p>
            <a:r>
              <a:rPr lang="cs-CZ" dirty="0"/>
              <a:t>funkce:</a:t>
            </a:r>
          </a:p>
          <a:p>
            <a:pPr lvl="1"/>
            <a:r>
              <a:rPr lang="cs-CZ" dirty="0"/>
              <a:t>esenciální pro reakce v metabolizmu lipidů a sacharidů</a:t>
            </a:r>
          </a:p>
          <a:p>
            <a:pPr lvl="1"/>
            <a:r>
              <a:rPr lang="cs-CZ" dirty="0"/>
              <a:t>uvolňování energie sacharidů a lipidů</a:t>
            </a:r>
          </a:p>
          <a:p>
            <a:pPr lvl="1"/>
            <a:r>
              <a:rPr lang="cs-CZ" dirty="0"/>
              <a:t>syntéza hemu, sterolů, lipidů</a:t>
            </a:r>
          </a:p>
          <a:p>
            <a:pPr lvl="1"/>
            <a:r>
              <a:rPr lang="cs-CZ" dirty="0"/>
              <a:t>acetylační reakce, glukoneogeneze</a:t>
            </a:r>
          </a:p>
          <a:p>
            <a:r>
              <a:rPr lang="cs-CZ" dirty="0"/>
              <a:t>zdroje – živočišní potraviny, celozrnné obiloviny, zelenina, částečně syntetizovaná mikroflórou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708532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Deficit kyseliny pantotenové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340768"/>
            <a:ext cx="8712968" cy="5040560"/>
          </a:xfrm>
        </p:spPr>
        <p:txBody>
          <a:bodyPr>
            <a:normAutofit/>
          </a:bodyPr>
          <a:lstStyle/>
          <a:p>
            <a:r>
              <a:rPr lang="cs-CZ" dirty="0"/>
              <a:t>ojedinělý (</a:t>
            </a:r>
            <a:r>
              <a:rPr lang="cs-CZ" sz="2800" dirty="0"/>
              <a:t>hladomor, trestanci, chronický alkoholici</a:t>
            </a:r>
            <a:r>
              <a:rPr lang="cs-CZ" dirty="0"/>
              <a:t>)</a:t>
            </a:r>
          </a:p>
          <a:p>
            <a:r>
              <a:rPr lang="cs-CZ" dirty="0"/>
              <a:t>jsou popisované:</a:t>
            </a:r>
          </a:p>
          <a:p>
            <a:pPr lvl="1"/>
            <a:r>
              <a:rPr lang="en-US" dirty="0"/>
              <a:t>burning foot</a:t>
            </a:r>
            <a:r>
              <a:rPr lang="cs-CZ" dirty="0"/>
              <a:t> / Gopalanův syndrom</a:t>
            </a:r>
          </a:p>
          <a:p>
            <a:pPr lvl="1"/>
            <a:r>
              <a:rPr lang="cs-CZ" dirty="0"/>
              <a:t>poruchy sluchu, únava, deprese, zhoršený spánek</a:t>
            </a:r>
          </a:p>
          <a:p>
            <a:pPr lvl="1"/>
            <a:r>
              <a:rPr lang="cs-CZ" dirty="0"/>
              <a:t>zhoršené hojení rán a přihojení transplantátů</a:t>
            </a:r>
          </a:p>
          <a:p>
            <a:pPr lvl="1"/>
            <a:r>
              <a:rPr lang="cs-CZ" dirty="0"/>
              <a:t>poruchy imunity, zvýšený sklon k infekcím</a:t>
            </a:r>
          </a:p>
          <a:p>
            <a:endParaRPr lang="cs-CZ" dirty="0"/>
          </a:p>
          <a:p>
            <a:r>
              <a:rPr lang="cs-CZ" dirty="0"/>
              <a:t>oblíbený potravinový doplněk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636934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7415" y="0"/>
            <a:ext cx="6669169" cy="68580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016881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cs-CZ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Vitamin B</a:t>
            </a:r>
            <a:r>
              <a:rPr lang="cs-CZ" b="1" baseline="-25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6</a:t>
            </a:r>
            <a:r>
              <a:rPr lang="cs-CZ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pyridoxin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196752"/>
            <a:ext cx="8507288" cy="5184576"/>
          </a:xfrm>
        </p:spPr>
        <p:txBody>
          <a:bodyPr>
            <a:normAutofit fontScale="92500"/>
          </a:bodyPr>
          <a:lstStyle/>
          <a:p>
            <a:r>
              <a:rPr lang="cs-CZ" dirty="0"/>
              <a:t>součástí pyridoxalfosfátu</a:t>
            </a:r>
          </a:p>
          <a:p>
            <a:r>
              <a:rPr lang="cs-CZ" dirty="0"/>
              <a:t>funkce:</a:t>
            </a:r>
          </a:p>
          <a:p>
            <a:pPr lvl="1"/>
            <a:r>
              <a:rPr lang="cs-CZ" dirty="0"/>
              <a:t>ovlivňuje funkce více než 100 enzymů</a:t>
            </a:r>
          </a:p>
          <a:p>
            <a:pPr lvl="1"/>
            <a:r>
              <a:rPr lang="cs-CZ" dirty="0"/>
              <a:t>dekarboxylace, transaminace, deaminace AK</a:t>
            </a:r>
          </a:p>
          <a:p>
            <a:pPr lvl="1"/>
            <a:r>
              <a:rPr lang="cs-CZ" dirty="0"/>
              <a:t>metabolizmus lipidů, metioninu a cysteinu</a:t>
            </a:r>
          </a:p>
          <a:p>
            <a:pPr lvl="1"/>
            <a:r>
              <a:rPr lang="cs-CZ" dirty="0"/>
              <a:t>glukoneogeneze, </a:t>
            </a:r>
            <a:r>
              <a:rPr lang="cs-CZ" dirty="0" err="1"/>
              <a:t>glykogenolýza</a:t>
            </a:r>
            <a:endParaRPr lang="cs-CZ" dirty="0"/>
          </a:p>
          <a:p>
            <a:pPr lvl="1"/>
            <a:r>
              <a:rPr lang="cs-CZ" dirty="0"/>
              <a:t>syntéza DNA, hemu, niacinu, neurotransmiterů, myelinu, taurinu</a:t>
            </a:r>
          </a:p>
          <a:p>
            <a:r>
              <a:rPr lang="cs-CZ" dirty="0"/>
              <a:t>zdroje – droždí, pšeniční klíčky, celozrnný chléb, banány, ořechy a semínka, pohanka, otruby, maso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293456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Deficit pyridoxinu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340768"/>
            <a:ext cx="8712968" cy="5040560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neurologické symptomy (nedostatek serotoninu, adrenalinu, noradrenalinu, GABA), neuritida (poruchy myelinu)</a:t>
            </a:r>
          </a:p>
          <a:p>
            <a:r>
              <a:rPr lang="cs-CZ" dirty="0"/>
              <a:t>hypochromní sideroblastická anémie</a:t>
            </a:r>
          </a:p>
          <a:p>
            <a:r>
              <a:rPr lang="cs-CZ" dirty="0"/>
              <a:t>hyperhomocysteinémie</a:t>
            </a:r>
          </a:p>
          <a:p>
            <a:r>
              <a:rPr lang="cs-CZ" dirty="0"/>
              <a:t>zápaly očních a ústních koutků, folikulární hyperkeratóza</a:t>
            </a:r>
          </a:p>
          <a:p>
            <a:r>
              <a:rPr lang="cs-CZ" dirty="0"/>
              <a:t>vrozené abnormality apoenzymů vázaných k pyridoxalfosfátu vedou u novorozenců k mentální retardaci, deformitám skeletu, trombózám, osteoporóze, poruchám vidění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788990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9480" y="1224605"/>
            <a:ext cx="5565040" cy="4408790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3823016" y="5408408"/>
            <a:ext cx="3528392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800" dirty="0"/>
              <a:t>http://www.medyouth.com/2015/04/the-treatment-methods-to-remove.html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066023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cs-CZ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Vitamin B</a:t>
            </a:r>
            <a:r>
              <a:rPr lang="cs-CZ" b="1" baseline="-25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</a:t>
            </a:r>
            <a:r>
              <a:rPr lang="cs-CZ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/H – biotin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340768"/>
            <a:ext cx="8640960" cy="5040560"/>
          </a:xfrm>
        </p:spPr>
        <p:txBody>
          <a:bodyPr>
            <a:normAutofit fontScale="92500"/>
          </a:bodyPr>
          <a:lstStyle/>
          <a:p>
            <a:r>
              <a:rPr lang="cs-CZ" dirty="0"/>
              <a:t>kofaktorem enzymů karboxylačních reakcí</a:t>
            </a:r>
          </a:p>
          <a:p>
            <a:r>
              <a:rPr lang="cs-CZ" dirty="0"/>
              <a:t>funkce:</a:t>
            </a:r>
          </a:p>
          <a:p>
            <a:pPr lvl="1"/>
            <a:r>
              <a:rPr lang="cs-CZ" dirty="0"/>
              <a:t>reakce acetyl-CoA, propionyl-CoA, pyruvátu</a:t>
            </a:r>
          </a:p>
          <a:p>
            <a:pPr lvl="1"/>
            <a:r>
              <a:rPr lang="cs-CZ" dirty="0"/>
              <a:t>syntéza mastných kyselin </a:t>
            </a:r>
          </a:p>
          <a:p>
            <a:pPr lvl="1"/>
            <a:r>
              <a:rPr lang="cs-CZ" dirty="0"/>
              <a:t>metabolizmus PUFA, leucinu, cholesterolu</a:t>
            </a:r>
          </a:p>
          <a:p>
            <a:pPr lvl="1"/>
            <a:r>
              <a:rPr lang="cs-CZ" dirty="0"/>
              <a:t>glukoneogeneze, katabolizmus rozvětvených aminokyselin</a:t>
            </a:r>
          </a:p>
          <a:p>
            <a:pPr lvl="1"/>
            <a:r>
              <a:rPr lang="cs-CZ" dirty="0"/>
              <a:t>buněčný rast</a:t>
            </a:r>
          </a:p>
          <a:p>
            <a:r>
              <a:rPr lang="cs-CZ" sz="3100" dirty="0"/>
              <a:t>zdroje – syntetizovaný mikroflórou, vaječný žloutek, játra, sója, čokoláda, obiloviny, kvasnice, mořské ryby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6140169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Deficit biotinu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340768"/>
            <a:ext cx="8712968" cy="5040560"/>
          </a:xfrm>
        </p:spPr>
        <p:txBody>
          <a:bodyPr>
            <a:normAutofit/>
          </a:bodyPr>
          <a:lstStyle/>
          <a:p>
            <a:r>
              <a:rPr lang="cs-CZ" dirty="0"/>
              <a:t>velmi vzácný</a:t>
            </a:r>
          </a:p>
          <a:p>
            <a:r>
              <a:rPr lang="cs-CZ" dirty="0"/>
              <a:t>je popisovaná nauzea, anorexie, zvracení, bledost, bolesti svalů, suchá kůže, vypadávaní vlasů, zvýšená koncentrace cholesterolu a žlučových barviv, deprese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3190612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cs-CZ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Vitamin B</a:t>
            </a:r>
            <a:r>
              <a:rPr lang="cs-CZ" b="1" baseline="-25000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</a:t>
            </a:r>
            <a:r>
              <a:rPr lang="cs-CZ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kyselina listová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340768"/>
            <a:ext cx="8640960" cy="5040560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aktivní formou je tetrahydrofolát</a:t>
            </a:r>
          </a:p>
          <a:p>
            <a:r>
              <a:rPr lang="cs-CZ" dirty="0"/>
              <a:t>funkce:</a:t>
            </a:r>
          </a:p>
          <a:p>
            <a:pPr lvl="1"/>
            <a:r>
              <a:rPr lang="cs-CZ" dirty="0"/>
              <a:t>syntéza methioninu společně s vitamínem B</a:t>
            </a:r>
            <a:r>
              <a:rPr lang="cs-CZ" baseline="-25000" dirty="0"/>
              <a:t>12</a:t>
            </a:r>
          </a:p>
          <a:p>
            <a:pPr lvl="1"/>
            <a:r>
              <a:rPr lang="cs-CZ" dirty="0"/>
              <a:t>normální funkce erytrocytů a leukocytů</a:t>
            </a:r>
          </a:p>
          <a:p>
            <a:pPr lvl="1"/>
            <a:r>
              <a:rPr lang="cs-CZ" dirty="0"/>
              <a:t>syntéza purinů, DNA</a:t>
            </a:r>
          </a:p>
          <a:p>
            <a:pPr lvl="1"/>
            <a:r>
              <a:rPr lang="cs-CZ" dirty="0"/>
              <a:t>konverze homocysteinu na methionin, serinu na glycin</a:t>
            </a:r>
          </a:p>
          <a:p>
            <a:pPr lvl="1"/>
            <a:r>
              <a:rPr lang="cs-CZ" dirty="0"/>
              <a:t>klíčová při růstu, dělení a diferenciaci buněk</a:t>
            </a:r>
          </a:p>
          <a:p>
            <a:pPr lvl="1"/>
            <a:r>
              <a:rPr lang="cs-CZ" dirty="0"/>
              <a:t>antitumorová funkce (hrubé střevo)</a:t>
            </a:r>
          </a:p>
          <a:p>
            <a:pPr lvl="1"/>
            <a:r>
              <a:rPr lang="cs-CZ" dirty="0"/>
              <a:t>prevence defektů neurální trubice u plodu</a:t>
            </a:r>
          </a:p>
          <a:p>
            <a:r>
              <a:rPr lang="cs-CZ" dirty="0"/>
              <a:t>zdroje – kvasnice, listová zelenina, ořechy, vnitřnosti, pomerančová šťáva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171508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Definice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cs-CZ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Vitaminy</a:t>
            </a:r>
            <a:r>
              <a:rPr lang="cs-CZ" dirty="0">
                <a:solidFill>
                  <a:srgbClr val="C00000"/>
                </a:solidFill>
              </a:rPr>
              <a:t> jsou nízkomolekulární organické sloučeniny různých chemických vlastností, které si organizmus neumí sám syntetizovat a v malém množství jsou nevyhnutné pro řadu biochemických a fyziologických funkcí lidského organizmu.</a:t>
            </a:r>
            <a:r>
              <a:rPr lang="cs-CZ" dirty="0"/>
              <a:t> </a:t>
            </a:r>
          </a:p>
          <a:p>
            <a:pPr marL="0" indent="0">
              <a:buNone/>
            </a:pPr>
            <a:endParaRPr lang="cs-CZ" dirty="0"/>
          </a:p>
          <a:p>
            <a:pPr marL="0" indent="0" algn="ctr">
              <a:buNone/>
            </a:pPr>
            <a:r>
              <a:rPr lang="cs-CZ" sz="2600" dirty="0"/>
              <a:t>Patří mezi </a:t>
            </a:r>
            <a:r>
              <a:rPr lang="cs-CZ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esenciální</a:t>
            </a:r>
            <a:r>
              <a:rPr lang="cs-CZ" sz="2600" dirty="0"/>
              <a:t> nutrienty, spolu s nutrienty energetického metabolizmu (např. k. linolová), esenciálními aminokyselinami, minerály a stopovými prvky.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7661867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Deficit kyseliny listové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340768"/>
            <a:ext cx="8712968" cy="5040560"/>
          </a:xfrm>
        </p:spPr>
        <p:txBody>
          <a:bodyPr>
            <a:normAutofit/>
          </a:bodyPr>
          <a:lstStyle/>
          <a:p>
            <a:r>
              <a:rPr lang="cs-CZ" dirty="0"/>
              <a:t>defekty neurální trubice plodu, kardiovaskulární onemocnění (hyperhomocysteinémie), makrocytová anémie, trombocytopenie, poruchy GIT (pálení jazyka, záněty sliznic, pr</a:t>
            </a:r>
            <a:r>
              <a:rPr lang="cs-CZ" dirty="0">
                <a:cs typeface="Times New Roman"/>
              </a:rPr>
              <a:t>ů</a:t>
            </a:r>
            <a:r>
              <a:rPr lang="cs-CZ" dirty="0"/>
              <a:t>jmy, nevolnost, ulcerace sliznic), deprese, psychická nestabilita</a:t>
            </a:r>
          </a:p>
          <a:p>
            <a:r>
              <a:rPr lang="cs-CZ" dirty="0"/>
              <a:t>při vysokých dávkách můžou být překryté známky deficitu vitaminu B</a:t>
            </a:r>
            <a:r>
              <a:rPr lang="cs-CZ" baseline="-25000" dirty="0"/>
              <a:t>12</a:t>
            </a:r>
            <a:r>
              <a:rPr lang="cs-CZ" dirty="0"/>
              <a:t>, ale zůstává neurologická symptomatologie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351088454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cs-CZ" b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Vitamin B</a:t>
            </a:r>
            <a:r>
              <a:rPr lang="cs-CZ" b="1" baseline="-2500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</a:t>
            </a:r>
            <a:r>
              <a:rPr lang="cs-CZ" b="1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– kobalamin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340768"/>
            <a:ext cx="8640960" cy="5040560"/>
          </a:xfrm>
        </p:spPr>
        <p:txBody>
          <a:bodyPr>
            <a:normAutofit/>
          </a:bodyPr>
          <a:lstStyle/>
          <a:p>
            <a:r>
              <a:rPr lang="cs-CZ" dirty="0"/>
              <a:t>aktivní formou je metylkobalamin a zásobní deoxyadenosylkobalamin</a:t>
            </a:r>
          </a:p>
          <a:p>
            <a:r>
              <a:rPr lang="cs-CZ" dirty="0"/>
              <a:t>funkce:</a:t>
            </a:r>
          </a:p>
          <a:p>
            <a:pPr lvl="1"/>
            <a:r>
              <a:rPr lang="cs-CZ" dirty="0"/>
              <a:t>maturace erytrocytů</a:t>
            </a:r>
          </a:p>
          <a:p>
            <a:pPr lvl="1"/>
            <a:r>
              <a:rPr lang="cs-CZ" dirty="0"/>
              <a:t>kofaktor syntézy DNA/RNA</a:t>
            </a:r>
          </a:p>
          <a:p>
            <a:pPr lvl="1"/>
            <a:r>
              <a:rPr lang="cs-CZ" dirty="0"/>
              <a:t>buněčná proliferace, hematopoéza</a:t>
            </a:r>
          </a:p>
          <a:p>
            <a:pPr lvl="1"/>
            <a:r>
              <a:rPr lang="cs-CZ" dirty="0"/>
              <a:t>syntéza myelinu a nukleoproteinů</a:t>
            </a:r>
          </a:p>
          <a:p>
            <a:pPr lvl="1"/>
            <a:r>
              <a:rPr lang="cs-CZ" dirty="0"/>
              <a:t>recyklace folátových koenzymů</a:t>
            </a:r>
          </a:p>
          <a:p>
            <a:r>
              <a:rPr lang="cs-CZ" dirty="0"/>
              <a:t>zdroje – živočišní produkty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4738101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Deficit kobalaminu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340768"/>
            <a:ext cx="8712968" cy="5040560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4 stádia:</a:t>
            </a:r>
          </a:p>
          <a:p>
            <a:pPr marL="971550" lvl="1" indent="-514350">
              <a:buFont typeface="+mj-lt"/>
              <a:buAutoNum type="arabicPeriod"/>
            </a:pPr>
            <a:r>
              <a:rPr lang="cs-CZ" dirty="0"/>
              <a:t>snížení plazmatických koncentrací</a:t>
            </a:r>
          </a:p>
          <a:p>
            <a:pPr marL="971550" lvl="1" indent="-514350">
              <a:buFont typeface="+mj-lt"/>
              <a:buAutoNum type="arabicPeriod"/>
            </a:pPr>
            <a:r>
              <a:rPr lang="cs-CZ" dirty="0"/>
              <a:t>snížení intracelulární koncentrace</a:t>
            </a:r>
          </a:p>
          <a:p>
            <a:pPr marL="971550" lvl="1" indent="-514350">
              <a:buFont typeface="+mj-lt"/>
              <a:buAutoNum type="arabicPeriod"/>
            </a:pPr>
            <a:r>
              <a:rPr lang="cs-CZ" dirty="0"/>
              <a:t>metabolické odchylky</a:t>
            </a:r>
          </a:p>
          <a:p>
            <a:pPr marL="971550" lvl="1" indent="-514350">
              <a:buFont typeface="+mj-lt"/>
              <a:buAutoNum type="arabicPeriod"/>
            </a:pPr>
            <a:r>
              <a:rPr lang="cs-CZ" dirty="0"/>
              <a:t>klinická manifestace</a:t>
            </a:r>
          </a:p>
          <a:p>
            <a:pPr marL="514350" indent="-457200"/>
            <a:r>
              <a:rPr lang="cs-CZ" dirty="0"/>
              <a:t>megaloblastická a perniciózní anémie, poruchy metabolizmu methioninu, narušení syntézy purinů a pirimidinů, homocystinurie, </a:t>
            </a:r>
          </a:p>
          <a:p>
            <a:pPr marL="514350" indent="-457200"/>
            <a:r>
              <a:rPr lang="cs-CZ" dirty="0"/>
              <a:t>„kombinovaná degenerace“ – narušené senzorické i motorické dráhy díky nedostatečné syntéze myelinu → parestézie, poruchy vnímaní polohy, nejistá chůze, zmatenost, zhoršená paměť, deprese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5983908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cs-CZ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Vitamin C – kyselina L-askorbová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340768"/>
            <a:ext cx="8640960" cy="5040560"/>
          </a:xfrm>
        </p:spPr>
        <p:txBody>
          <a:bodyPr>
            <a:normAutofit fontScale="85000" lnSpcReduction="20000"/>
          </a:bodyPr>
          <a:lstStyle/>
          <a:p>
            <a:r>
              <a:rPr lang="cs-CZ" dirty="0"/>
              <a:t>funkce:</a:t>
            </a:r>
          </a:p>
          <a:p>
            <a:pPr lvl="1"/>
            <a:r>
              <a:rPr lang="cs-CZ" dirty="0"/>
              <a:t>syntéza kolagenu, tvorba osteoidního tkaniva, syntéza proteinů pojivového tkaniva</a:t>
            </a:r>
          </a:p>
          <a:p>
            <a:pPr lvl="1"/>
            <a:r>
              <a:rPr lang="cs-CZ" dirty="0"/>
              <a:t>přenášeč elektronů v redoxních r., hydroxylační reakce (steroidní hormony)</a:t>
            </a:r>
          </a:p>
          <a:p>
            <a:pPr lvl="1"/>
            <a:r>
              <a:rPr lang="cs-CZ" dirty="0"/>
              <a:t>syntéza adrenalinu, 5-hydroxytryptofánu</a:t>
            </a:r>
          </a:p>
          <a:p>
            <a:pPr lvl="1"/>
            <a:r>
              <a:rPr lang="cs-CZ" dirty="0"/>
              <a:t>antioxidant</a:t>
            </a:r>
          </a:p>
          <a:p>
            <a:pPr lvl="1"/>
            <a:r>
              <a:rPr lang="cs-CZ" dirty="0"/>
              <a:t>metabolizmus histaminu, karnitinu</a:t>
            </a:r>
          </a:p>
          <a:p>
            <a:pPr lvl="1"/>
            <a:r>
              <a:rPr lang="cs-CZ" dirty="0"/>
              <a:t>metabolizmus cholesterolu a žlučových kyselin</a:t>
            </a:r>
          </a:p>
          <a:p>
            <a:pPr lvl="1"/>
            <a:r>
              <a:rPr lang="cs-CZ" dirty="0"/>
              <a:t>zvyšuje vstřebávání železa (součást potrav. doplňků)</a:t>
            </a:r>
          </a:p>
          <a:p>
            <a:pPr lvl="1"/>
            <a:r>
              <a:rPr lang="cs-CZ" dirty="0"/>
              <a:t>reakce leukocytů (fagocytóza), imunita</a:t>
            </a:r>
          </a:p>
          <a:p>
            <a:r>
              <a:rPr lang="cs-CZ" dirty="0"/>
              <a:t>zdroje – citrusy, paprika, brambory, jahody, šípky, černý rybíz, křen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0950282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Deficit kyseliny askorbové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340768"/>
            <a:ext cx="8712968" cy="5040560"/>
          </a:xfrm>
        </p:spPr>
        <p:txBody>
          <a:bodyPr>
            <a:normAutofit fontScale="92500"/>
          </a:bodyPr>
          <a:lstStyle/>
          <a:p>
            <a:r>
              <a:rPr lang="cs-CZ" dirty="0"/>
              <a:t>únava, svalová bolest a slabost</a:t>
            </a:r>
          </a:p>
          <a:p>
            <a:r>
              <a:rPr lang="cs-CZ" dirty="0"/>
              <a:t>nechutenství, zvýšený sklon k infekcím, deprese</a:t>
            </a:r>
          </a:p>
          <a:p>
            <a:r>
              <a:rPr lang="cs-CZ" dirty="0"/>
              <a:t>zhoršené hojení ran, anémie, hemoragie a petechie, hemartrózy</a:t>
            </a:r>
          </a:p>
          <a:p>
            <a:r>
              <a:rPr lang="cs-CZ" dirty="0"/>
              <a:t>křehké a zduřené dásně, vypadávání zubů</a:t>
            </a:r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pozor na nadměrné dávky (urolitiáza, interference s některými biochemickými vyšetřeními)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5983908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7200" y="2857500"/>
            <a:ext cx="8229600" cy="1143000"/>
          </a:xfrm>
        </p:spPr>
        <p:txBody>
          <a:bodyPr/>
          <a:lstStyle/>
          <a:p>
            <a:r>
              <a:rPr lang="cs-CZ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Vitaminy rozpustné v tucích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79472802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cs-CZ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Vitamin A – retinol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340768"/>
            <a:ext cx="8640960" cy="5231504"/>
          </a:xfrm>
        </p:spPr>
        <p:txBody>
          <a:bodyPr>
            <a:normAutofit/>
          </a:bodyPr>
          <a:lstStyle/>
          <a:p>
            <a:r>
              <a:rPr lang="cs-CZ" dirty="0"/>
              <a:t>názvosloví a přeměny</a:t>
            </a:r>
          </a:p>
          <a:p>
            <a:pPr lvl="1"/>
            <a:r>
              <a:rPr lang="cs-CZ" dirty="0"/>
              <a:t>aktivní forma vitaminu A je len v živočišných tkáních, v rostlinných je ve formě provitaminu A – β-karotenu</a:t>
            </a:r>
          </a:p>
          <a:p>
            <a:pPr lvl="1"/>
            <a:r>
              <a:rPr lang="cs-CZ" dirty="0"/>
              <a:t>všechny látky s aktivitou vit. A se nazývají retinoidy:</a:t>
            </a:r>
          </a:p>
          <a:p>
            <a:pPr lvl="2"/>
            <a:r>
              <a:rPr lang="cs-CZ" dirty="0"/>
              <a:t>retinol, retinal, kyselina retinová</a:t>
            </a:r>
          </a:p>
          <a:p>
            <a:pPr marL="741600" lvl="1" indent="-284400"/>
            <a:r>
              <a:rPr lang="cs-CZ" dirty="0"/>
              <a:t>přeměna mezi retinolem a retinalem je vratná, z retinalu vzniká nevratně kyselina retinová</a:t>
            </a:r>
          </a:p>
          <a:p>
            <a:pPr marL="741600" lvl="1" indent="-284400"/>
            <a:r>
              <a:rPr lang="cs-CZ" dirty="0"/>
              <a:t>vitamin A má vícero trans/cis izomerů (A</a:t>
            </a:r>
            <a:r>
              <a:rPr lang="cs-CZ" baseline="-25000" dirty="0"/>
              <a:t>1</a:t>
            </a:r>
            <a:r>
              <a:rPr lang="cs-CZ" dirty="0"/>
              <a:t>, A</a:t>
            </a:r>
            <a:r>
              <a:rPr lang="cs-CZ" baseline="-25000" dirty="0"/>
              <a:t>2</a:t>
            </a:r>
            <a:r>
              <a:rPr lang="cs-CZ" dirty="0"/>
              <a:t>,...)</a:t>
            </a:r>
          </a:p>
          <a:p>
            <a:pPr lvl="2"/>
            <a:endParaRPr lang="cs-CZ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0950282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cs-CZ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Vitamin A – retinol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124744"/>
            <a:ext cx="8640960" cy="5447528"/>
          </a:xfrm>
        </p:spPr>
        <p:txBody>
          <a:bodyPr>
            <a:normAutofit fontScale="85000" lnSpcReduction="10000"/>
          </a:bodyPr>
          <a:lstStyle/>
          <a:p>
            <a:r>
              <a:rPr lang="cs-CZ" dirty="0"/>
              <a:t>funkce:</a:t>
            </a:r>
          </a:p>
          <a:p>
            <a:pPr lvl="1"/>
            <a:r>
              <a:rPr lang="cs-CZ" dirty="0"/>
              <a:t>fotorecepce světločivých elementů sítnice (retinal)</a:t>
            </a:r>
          </a:p>
          <a:p>
            <a:pPr lvl="1"/>
            <a:r>
              <a:rPr lang="cs-CZ" dirty="0"/>
              <a:t>významný faktor genové exprese, reprodukce a embryogeneze, proliferace, diferenciace a apoptózy (RAR a RXR receptor, kyselina retinová)</a:t>
            </a:r>
          </a:p>
          <a:p>
            <a:pPr lvl="1"/>
            <a:r>
              <a:rPr lang="cs-CZ" dirty="0"/>
              <a:t>lipoproteinová a imunologická integrita, stabilita lyzozomů</a:t>
            </a:r>
          </a:p>
          <a:p>
            <a:pPr lvl="1"/>
            <a:r>
              <a:rPr lang="cs-CZ" dirty="0"/>
              <a:t>potenciální antioxidační funkce (víc zřejmě karotenoidy)</a:t>
            </a:r>
          </a:p>
          <a:p>
            <a:pPr lvl="1"/>
            <a:r>
              <a:rPr lang="cs-CZ" dirty="0"/>
              <a:t>nevyhnutný pro udržení správné funkce kůže a epitelu</a:t>
            </a:r>
          </a:p>
          <a:p>
            <a:r>
              <a:rPr lang="cs-CZ" dirty="0"/>
              <a:t>zdroje – játra, mléčné produkty, tučné ryby, vaječný žloutek (absorpce ve formě retinolu)</a:t>
            </a:r>
          </a:p>
          <a:p>
            <a:r>
              <a:rPr lang="cs-CZ" dirty="0"/>
              <a:t>zdroje karotenoidů – žlutá a oranžová zelenina a ovoce, listová zelenina</a:t>
            </a:r>
          </a:p>
          <a:p>
            <a:r>
              <a:rPr lang="cs-CZ" dirty="0"/>
              <a:t>zásoby stačí za fyziologických podmínek na 2 roky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30121043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cs-CZ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Deficit retinolu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340768"/>
            <a:ext cx="8712968" cy="5040560"/>
          </a:xfrm>
        </p:spPr>
        <p:txBody>
          <a:bodyPr>
            <a:normAutofit/>
          </a:bodyPr>
          <a:lstStyle/>
          <a:p>
            <a:r>
              <a:rPr lang="cs-CZ" dirty="0"/>
              <a:t>šeroslepost a xeroftalmie (záněty víček a spojivky, deformace, keratomalácie - měknutí rohovky s přerůstáním cév – riziko oslepnutí)</a:t>
            </a:r>
          </a:p>
          <a:p>
            <a:r>
              <a:rPr lang="cs-CZ" dirty="0"/>
              <a:t>xerodermie, folikulární hyperkeratóza a keratinizace epitelu respiračního, GIT a vylučovacího traktu, vyšší riziko infekcí</a:t>
            </a:r>
          </a:p>
          <a:p>
            <a:r>
              <a:rPr lang="cs-CZ" dirty="0"/>
              <a:t>narušená imunita (potenciální antitumorózní vliv)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5983908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Hypervitaminóza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340768"/>
            <a:ext cx="8712968" cy="5040560"/>
          </a:xfrm>
        </p:spPr>
        <p:txBody>
          <a:bodyPr>
            <a:normAutofit/>
          </a:bodyPr>
          <a:lstStyle/>
          <a:p>
            <a:r>
              <a:rPr lang="cs-CZ" dirty="0"/>
              <a:t>toxicita při 20-násobném překročení DDD u dětí a 100-násobném u dospělých</a:t>
            </a:r>
          </a:p>
          <a:p>
            <a:r>
              <a:rPr lang="cs-CZ" dirty="0"/>
              <a:t>teratogenní efekt (potraty, VVV)</a:t>
            </a:r>
          </a:p>
          <a:p>
            <a:r>
              <a:rPr lang="cs-CZ" dirty="0"/>
              <a:t>vysoký příjem karotenoidů není toxický</a:t>
            </a:r>
          </a:p>
          <a:p>
            <a:r>
              <a:rPr lang="cs-CZ" dirty="0"/>
              <a:t>projevy: alopecie, anémie, dermatitis, hepatomegalie, insomnie, hyperlipidemie, zvracení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5983908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Vlastnosti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00200"/>
            <a:ext cx="8507288" cy="4525963"/>
          </a:xfrm>
        </p:spPr>
        <p:txBody>
          <a:bodyPr>
            <a:normAutofit lnSpcReduction="10000"/>
          </a:bodyPr>
          <a:lstStyle/>
          <a:p>
            <a:r>
              <a:rPr lang="cs-CZ" dirty="0"/>
              <a:t>rozpustnost – základní dělící vlastnost</a:t>
            </a:r>
          </a:p>
          <a:p>
            <a:r>
              <a:rPr lang="cs-CZ" dirty="0"/>
              <a:t>v krystalické podobě stabilní</a:t>
            </a:r>
          </a:p>
          <a:p>
            <a:r>
              <a:rPr lang="cs-CZ" dirty="0"/>
              <a:t>méně stabilní ve vodních roztocích (oxidace)</a:t>
            </a:r>
          </a:p>
          <a:p>
            <a:r>
              <a:rPr lang="cs-CZ" dirty="0"/>
              <a:t>pH (kyselé pH OK, alkalické ne - </a:t>
            </a:r>
            <a:r>
              <a:rPr lang="cs-CZ" dirty="0">
                <a:solidFill>
                  <a:srgbClr val="00B050"/>
                </a:solidFill>
              </a:rPr>
              <a:t>acidifikace</a:t>
            </a:r>
            <a:r>
              <a:rPr lang="cs-CZ" dirty="0"/>
              <a:t>)</a:t>
            </a:r>
          </a:p>
          <a:p>
            <a:r>
              <a:rPr lang="cs-CZ" dirty="0"/>
              <a:t>teplota</a:t>
            </a:r>
          </a:p>
          <a:p>
            <a:r>
              <a:rPr lang="cs-CZ" dirty="0"/>
              <a:t>kyslík (</a:t>
            </a:r>
            <a:r>
              <a:rPr lang="cs-CZ" dirty="0">
                <a:solidFill>
                  <a:srgbClr val="00B050"/>
                </a:solidFill>
              </a:rPr>
              <a:t>redukční agens</a:t>
            </a:r>
            <a:r>
              <a:rPr lang="cs-CZ" dirty="0"/>
              <a:t>)</a:t>
            </a:r>
          </a:p>
          <a:p>
            <a:r>
              <a:rPr lang="cs-CZ" dirty="0"/>
              <a:t>UV záření (vit. A, B2), světlo (</a:t>
            </a:r>
            <a:r>
              <a:rPr lang="cs-CZ" dirty="0" err="1"/>
              <a:t>flavonoidy</a:t>
            </a:r>
            <a:r>
              <a:rPr lang="cs-CZ" dirty="0"/>
              <a:t>)</a:t>
            </a:r>
          </a:p>
          <a:p>
            <a:r>
              <a:rPr lang="cs-CZ" dirty="0"/>
              <a:t>kovové ionty (</a:t>
            </a:r>
            <a:r>
              <a:rPr lang="cs-CZ" dirty="0" err="1">
                <a:solidFill>
                  <a:srgbClr val="00B050"/>
                </a:solidFill>
              </a:rPr>
              <a:t>chelatačné</a:t>
            </a:r>
            <a:r>
              <a:rPr lang="cs-CZ" dirty="0">
                <a:solidFill>
                  <a:srgbClr val="00B050"/>
                </a:solidFill>
              </a:rPr>
              <a:t> činidla</a:t>
            </a:r>
            <a:r>
              <a:rPr lang="cs-CZ" dirty="0"/>
              <a:t>)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6219155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cs-CZ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Vitamin D – </a:t>
            </a:r>
            <a:r>
              <a:rPr lang="cs-CZ" b="1" dirty="0" err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kalciol</a:t>
            </a:r>
            <a:endParaRPr lang="cs-CZ" b="1" dirty="0">
              <a:solidFill>
                <a:schemeClr val="accent6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340768"/>
            <a:ext cx="8640960" cy="5231504"/>
          </a:xfrm>
        </p:spPr>
        <p:txBody>
          <a:bodyPr>
            <a:normAutofit lnSpcReduction="10000"/>
          </a:bodyPr>
          <a:lstStyle/>
          <a:p>
            <a:r>
              <a:rPr lang="cs-CZ" dirty="0"/>
              <a:t>D</a:t>
            </a:r>
            <a:r>
              <a:rPr lang="cs-CZ" baseline="-25000" dirty="0"/>
              <a:t>2</a:t>
            </a:r>
            <a:r>
              <a:rPr lang="cs-CZ" dirty="0"/>
              <a:t> – ergokalciferol (rostlinný původ)</a:t>
            </a:r>
          </a:p>
          <a:p>
            <a:r>
              <a:rPr lang="cs-CZ" dirty="0"/>
              <a:t>D</a:t>
            </a:r>
            <a:r>
              <a:rPr lang="cs-CZ" baseline="-25000" dirty="0"/>
              <a:t>3</a:t>
            </a:r>
            <a:r>
              <a:rPr lang="cs-CZ" dirty="0"/>
              <a:t> – cholekalciferol (tvořený v kůži z prekurzoru)</a:t>
            </a:r>
          </a:p>
          <a:p>
            <a:r>
              <a:rPr lang="cs-CZ" dirty="0"/>
              <a:t>funkce:</a:t>
            </a:r>
          </a:p>
          <a:p>
            <a:pPr lvl="1"/>
            <a:r>
              <a:rPr lang="cs-CZ" dirty="0"/>
              <a:t>hormon – regulátor kalciového a fosfátového metabolizmu (víc v následující přednášce)</a:t>
            </a:r>
          </a:p>
          <a:p>
            <a:pPr lvl="1"/>
            <a:r>
              <a:rPr lang="cs-CZ" dirty="0"/>
              <a:t>ne úplně pochopená úloha v imunitním systému</a:t>
            </a:r>
          </a:p>
          <a:p>
            <a:pPr lvl="1"/>
            <a:endParaRPr lang="cs-CZ" dirty="0"/>
          </a:p>
          <a:p>
            <a:r>
              <a:rPr lang="cs-CZ" dirty="0"/>
              <a:t>zdroje – slunečné záření (15 min. denně), ryby (makrela, tuňák, sleď), vaječný žloutek, játra, mléko, máslo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0950282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Deficit kalciolu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340768"/>
            <a:ext cx="8712968" cy="5040560"/>
          </a:xfrm>
        </p:spPr>
        <p:txBody>
          <a:bodyPr>
            <a:normAutofit/>
          </a:bodyPr>
          <a:lstStyle/>
          <a:p>
            <a:r>
              <a:rPr lang="cs-CZ" dirty="0"/>
              <a:t>zubní kaz, deformity kostry, rachitida, osteomalacie</a:t>
            </a:r>
          </a:p>
          <a:p>
            <a:endParaRPr lang="cs-CZ" dirty="0"/>
          </a:p>
          <a:p>
            <a:r>
              <a:rPr lang="cs-CZ" dirty="0"/>
              <a:t>substituční léčba</a:t>
            </a:r>
          </a:p>
          <a:p>
            <a:pPr lvl="1"/>
            <a:r>
              <a:rPr lang="cs-CZ" dirty="0"/>
              <a:t>profylakticky u dětí 400 jednotek</a:t>
            </a:r>
          </a:p>
          <a:p>
            <a:pPr lvl="1"/>
            <a:r>
              <a:rPr lang="cs-CZ" dirty="0"/>
              <a:t>při deficite 1000 jednotek</a:t>
            </a:r>
          </a:p>
          <a:p>
            <a:pPr lvl="1"/>
            <a:r>
              <a:rPr lang="cs-CZ" dirty="0"/>
              <a:t>křivice  a osteomalacie 5000 jednotek</a:t>
            </a:r>
          </a:p>
          <a:p>
            <a:pPr lvl="1"/>
            <a:r>
              <a:rPr lang="cs-CZ" dirty="0"/>
              <a:t>involuční osteoporóza až tisíce jednotek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5983908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cs-CZ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Hypervitaminóza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340768"/>
            <a:ext cx="8712968" cy="5040560"/>
          </a:xfrm>
        </p:spPr>
        <p:txBody>
          <a:bodyPr>
            <a:normAutofit/>
          </a:bodyPr>
          <a:lstStyle/>
          <a:p>
            <a:r>
              <a:rPr lang="cs-CZ" dirty="0"/>
              <a:t>příčinou je obvykle nadměrná substituce, ne slunění (samotným zářením se reguluje množství D</a:t>
            </a:r>
            <a:r>
              <a:rPr lang="cs-CZ" baseline="-25000" dirty="0"/>
              <a:t>3</a:t>
            </a:r>
            <a:r>
              <a:rPr lang="cs-CZ" dirty="0"/>
              <a:t>)</a:t>
            </a:r>
          </a:p>
          <a:p>
            <a:r>
              <a:rPr lang="cs-CZ" dirty="0"/>
              <a:t>trvalý pocit žízně, svrbění kůže, průjmy a zvracení, kalcifikace cév a ledvin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59839088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cs-CZ" b="1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Vitamin E – α-tokoferol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340768"/>
            <a:ext cx="8640960" cy="5231504"/>
          </a:xfrm>
        </p:spPr>
        <p:txBody>
          <a:bodyPr>
            <a:normAutofit fontScale="92500" lnSpcReduction="10000"/>
          </a:bodyPr>
          <a:lstStyle/>
          <a:p>
            <a:r>
              <a:rPr lang="cs-CZ" dirty="0"/>
              <a:t>8 přirozených tokoferolů, α-tokoferol má nejvyšší biologickou aktivitu</a:t>
            </a:r>
          </a:p>
          <a:p>
            <a:r>
              <a:rPr lang="cs-CZ" dirty="0"/>
              <a:t>funkce:</a:t>
            </a:r>
          </a:p>
          <a:p>
            <a:pPr lvl="1"/>
            <a:r>
              <a:rPr lang="cs-CZ" dirty="0"/>
              <a:t>intracelulární antioxidant, především PUFA membrán (nervové struktury, membrána erytrocytů, LDL)</a:t>
            </a:r>
          </a:p>
          <a:p>
            <a:pPr lvl="1"/>
            <a:r>
              <a:rPr lang="cs-CZ" dirty="0"/>
              <a:t>synergický účinek se selenem proti lipoperoxidaci</a:t>
            </a:r>
          </a:p>
          <a:p>
            <a:pPr lvl="1"/>
            <a:r>
              <a:rPr lang="cs-CZ" dirty="0"/>
              <a:t>inhibuje mutageny v GIT</a:t>
            </a:r>
          </a:p>
          <a:p>
            <a:pPr lvl="1"/>
            <a:r>
              <a:rPr lang="cs-CZ" dirty="0"/>
              <a:t>nedávno potvrzená úloha v buněčných drahách</a:t>
            </a:r>
          </a:p>
          <a:p>
            <a:pPr lvl="1"/>
            <a:endParaRPr lang="cs-CZ" dirty="0"/>
          </a:p>
          <a:p>
            <a:r>
              <a:rPr lang="cs-CZ" dirty="0"/>
              <a:t>zdroje – obilné klíčky, mák, ořechy, vaječný žloutek, rostlinné oleje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0950282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cs-CZ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Deficit tokoferolu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340768"/>
            <a:ext cx="8712968" cy="5040560"/>
          </a:xfrm>
        </p:spPr>
        <p:txBody>
          <a:bodyPr>
            <a:normAutofit/>
          </a:bodyPr>
          <a:lstStyle/>
          <a:p>
            <a:r>
              <a:rPr lang="cs-CZ" dirty="0"/>
              <a:t>snížená životnost erytrocytů až hemolytická anémie</a:t>
            </a:r>
          </a:p>
          <a:p>
            <a:r>
              <a:rPr lang="cs-CZ" dirty="0"/>
              <a:t>funkční změny periferních nervů</a:t>
            </a:r>
          </a:p>
          <a:p>
            <a:r>
              <a:rPr lang="cs-CZ" dirty="0"/>
              <a:t>zvýšená buněčná smrt následkem poškození membrán</a:t>
            </a:r>
          </a:p>
          <a:p>
            <a:r>
              <a:rPr lang="cs-CZ" dirty="0"/>
              <a:t>dlouhodobý deficit – myopatie až nekrózy svalů, retinopatie, nekróza jater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5983908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Hypervitaminóza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340768"/>
            <a:ext cx="8712968" cy="5040560"/>
          </a:xfrm>
        </p:spPr>
        <p:txBody>
          <a:bodyPr>
            <a:normAutofit/>
          </a:bodyPr>
          <a:lstStyle/>
          <a:p>
            <a:r>
              <a:rPr lang="cs-CZ" dirty="0"/>
              <a:t>GIT obtíže, únava, boleti hlavy, svalová slabost</a:t>
            </a:r>
          </a:p>
          <a:p>
            <a:r>
              <a:rPr lang="cs-CZ" dirty="0"/>
              <a:t>může vyvolat poškození plodu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5983908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cs-CZ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Vitamin K – skupina fylochinonů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1340768"/>
            <a:ext cx="8640960" cy="5231504"/>
          </a:xfrm>
        </p:spPr>
        <p:txBody>
          <a:bodyPr>
            <a:normAutofit/>
          </a:bodyPr>
          <a:lstStyle/>
          <a:p>
            <a:r>
              <a:rPr lang="cs-CZ" dirty="0"/>
              <a:t>funkce:</a:t>
            </a:r>
          </a:p>
          <a:p>
            <a:pPr lvl="1"/>
            <a:r>
              <a:rPr lang="cs-CZ" dirty="0"/>
              <a:t>vitamin K</a:t>
            </a:r>
            <a:r>
              <a:rPr lang="cs-CZ" baseline="-25000" dirty="0"/>
              <a:t>1</a:t>
            </a:r>
            <a:r>
              <a:rPr lang="cs-CZ" dirty="0"/>
              <a:t> je esenciálním kofaktorem v posttranslační karboxylaci zbytků kyseliny glutamové na </a:t>
            </a:r>
            <a:r>
              <a:rPr lang="el-GR" dirty="0"/>
              <a:t>γ</a:t>
            </a:r>
            <a:r>
              <a:rPr lang="cs-CZ" dirty="0"/>
              <a:t>-karboxyglutamovú (srážecí faktory II, VII, IX, X, protein C, osteokalcin)</a:t>
            </a:r>
          </a:p>
          <a:p>
            <a:pPr lvl="1"/>
            <a:r>
              <a:rPr lang="cs-CZ" dirty="0"/>
              <a:t>antidotum při předávkovaní warfarinem (podání spolu s heparinem)</a:t>
            </a:r>
          </a:p>
          <a:p>
            <a:r>
              <a:rPr lang="cs-CZ" dirty="0"/>
              <a:t>zdroje – zelenina (tmavozelené listy), rostlinné oleje, sýry, jogurty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0950282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Zástupný symbol pro obsah 7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933" y="836712"/>
            <a:ext cx="7930135" cy="5184576"/>
          </a:xfr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92401742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cs-CZ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Deficit vitaminu K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340768"/>
            <a:ext cx="8712968" cy="5040560"/>
          </a:xfrm>
        </p:spPr>
        <p:txBody>
          <a:bodyPr>
            <a:normAutofit/>
          </a:bodyPr>
          <a:lstStyle/>
          <a:p>
            <a:r>
              <a:rPr lang="cs-CZ" dirty="0"/>
              <a:t>vzácný, rizikovou skupinou jsou kojenci (nepřechází placentou, sterilní střevo → substituce), pacienti s malabsorpcí lipidů</a:t>
            </a:r>
          </a:p>
          <a:p>
            <a:r>
              <a:rPr lang="cs-CZ" dirty="0"/>
              <a:t>petechie, sklon ku krvácení, podlitinám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5983908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Hypervitaminóza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340768"/>
            <a:ext cx="8712968" cy="5040560"/>
          </a:xfrm>
        </p:spPr>
        <p:txBody>
          <a:bodyPr>
            <a:normAutofit/>
          </a:bodyPr>
          <a:lstStyle/>
          <a:p>
            <a:r>
              <a:rPr lang="cs-CZ" dirty="0"/>
              <a:t>rizikovou skupinou jsou opět předčasně narozené děti, kde je nutná substituce, ale je třeba dávat pozor na dávkovaní</a:t>
            </a:r>
          </a:p>
          <a:p>
            <a:r>
              <a:rPr lang="cs-CZ" dirty="0"/>
              <a:t>hemolýza, hyperbilirubinémie, jádrový ikterus, poškození mozku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1005792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Stanovení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mikrobiologické testy</a:t>
            </a:r>
            <a:r>
              <a:rPr lang="cs-CZ" dirty="0"/>
              <a:t> – obsoletní, inkubace extraktu vzorku s mikroorganizmem, pro který je daný vitamin esenciální</a:t>
            </a:r>
          </a:p>
          <a:p>
            <a:r>
              <a:rPr lang="cs-CZ" b="1" dirty="0"/>
              <a:t>chemické metody</a:t>
            </a:r>
            <a:r>
              <a:rPr lang="cs-CZ" dirty="0"/>
              <a:t> bez separace – především analýzy potravinářských a farmaceutických vzorek, ne biologických (mnoho interferencí), využívají se fyzikální a chemické vlastnosti vitaminů 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17258003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Děkuji vám za pozornost.</a:t>
            </a:r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9982" y="1556792"/>
            <a:ext cx="4444037" cy="476495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6537142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Stanovení II.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separační metody</a:t>
            </a:r>
            <a:r>
              <a:rPr lang="cs-CZ" dirty="0"/>
              <a:t> – časté, zejména HPLC s různými druhy detekce, případně v kombinaci s hmotnostní spektrometrií, umožňují aj oddělení izomérů, pro složitější matrice se vyvíjejí postupy pro použití kapilární elektroforézy</a:t>
            </a:r>
          </a:p>
          <a:p>
            <a:r>
              <a:rPr lang="cs-CZ" b="1" dirty="0"/>
              <a:t>enzymové metody</a:t>
            </a:r>
            <a:r>
              <a:rPr lang="cs-CZ" dirty="0"/>
              <a:t> – stanovuje se aktivita vitamin-dependentního enzymu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769586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Stanovení III.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/>
              <a:t>imunochemické metody</a:t>
            </a:r>
            <a:r>
              <a:rPr lang="cs-CZ" dirty="0"/>
              <a:t> – využívají specifické protilátky, nenáročné, problémem jsou zkřížené reakce</a:t>
            </a:r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příprava vzorky – ochrana vzorky před a v průběhu transportu, zkoncentrování a čistění vzorky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5746472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57200" y="116632"/>
            <a:ext cx="8229600" cy="792088"/>
          </a:xfrm>
        </p:spPr>
        <p:txBody>
          <a:bodyPr>
            <a:normAutofit/>
          </a:bodyPr>
          <a:lstStyle/>
          <a:p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DDD*</a:t>
            </a:r>
          </a:p>
        </p:txBody>
      </p:sp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5739919"/>
              </p:ext>
            </p:extLst>
          </p:nvPr>
        </p:nvGraphicFramePr>
        <p:xfrm>
          <a:off x="1115616" y="836712"/>
          <a:ext cx="6720408" cy="5371112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54394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3632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4013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19832">
                <a:tc gridSpan="3">
                  <a:txBody>
                    <a:bodyPr/>
                    <a:lstStyle/>
                    <a:p>
                      <a:pPr algn="ctr"/>
                      <a:r>
                        <a:rPr lang="cs-CZ" sz="1600" b="1" noProof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Doporučené denní dávky vitaminů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03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300" b="1" noProof="0" dirty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Vitamin</a:t>
                      </a:r>
                      <a:endParaRPr lang="cs-CZ" sz="1300" b="1" noProof="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300" b="1" noProof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Jednotka</a:t>
                      </a:r>
                      <a:endParaRPr lang="cs-CZ" sz="1300" b="1" noProof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300" b="1" noProof="0">
                          <a:solidFill>
                            <a:srgbClr val="000000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/>
                          <a:ea typeface="Times New Roman"/>
                          <a:cs typeface="Times New Roman"/>
                        </a:rPr>
                        <a:t>Množstvo</a:t>
                      </a:r>
                      <a:endParaRPr lang="cs-CZ" sz="1300" b="1" noProof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5411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300" b="1" noProof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B</a:t>
                      </a:r>
                      <a:r>
                        <a:rPr lang="cs-CZ" sz="1300" b="1" baseline="-25000" noProof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</a:t>
                      </a:r>
                      <a:r>
                        <a:rPr lang="cs-CZ" sz="1300" b="1" noProof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 </a:t>
                      </a:r>
                      <a:endParaRPr lang="cs-CZ" sz="1300" b="1" noProof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300" b="1" noProof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mg</a:t>
                      </a:r>
                      <a:endParaRPr lang="cs-CZ" sz="1300" b="1" noProof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300" b="1" noProof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1,1</a:t>
                      </a:r>
                      <a:endParaRPr lang="cs-CZ" sz="1300" b="1" noProof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2020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300" b="1" noProof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B</a:t>
                      </a:r>
                      <a:r>
                        <a:rPr lang="cs-CZ" sz="1300" b="1" baseline="-25000" noProof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</a:t>
                      </a:r>
                      <a:endParaRPr lang="cs-CZ" sz="1300" b="1" baseline="-25000" noProof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300" b="1" noProof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mg</a:t>
                      </a:r>
                      <a:endParaRPr lang="cs-CZ" sz="1300" b="1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300" b="1" noProof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1,4</a:t>
                      </a:r>
                      <a:endParaRPr lang="cs-CZ" sz="1300" b="1" noProof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5830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300" b="1" noProof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B</a:t>
                      </a:r>
                      <a:r>
                        <a:rPr lang="cs-CZ" sz="1300" b="1" baseline="-25000" noProof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Calibri"/>
                          <a:cs typeface="Times New Roman"/>
                        </a:rPr>
                        <a:t>3</a:t>
                      </a:r>
                      <a:endParaRPr lang="cs-CZ" sz="1300" b="1" baseline="-25000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300" b="1" noProof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mg</a:t>
                      </a:r>
                      <a:endParaRPr lang="cs-CZ" sz="1300" b="1" noProof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300" b="1" noProof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16</a:t>
                      </a:r>
                      <a:endParaRPr lang="cs-CZ" sz="1300" b="1" noProof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639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300" b="1" noProof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B</a:t>
                      </a:r>
                      <a:r>
                        <a:rPr lang="cs-CZ" sz="1300" b="1" baseline="-25000" noProof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5</a:t>
                      </a:r>
                      <a:endParaRPr lang="cs-CZ" sz="1300" b="1" baseline="-25000" noProof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300" b="1" noProof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mg</a:t>
                      </a:r>
                      <a:endParaRPr lang="cs-CZ" sz="1300" b="1" noProof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300" b="1" noProof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6</a:t>
                      </a:r>
                      <a:endParaRPr lang="cs-CZ" sz="1300" b="1" noProof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248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300" b="1" noProof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B</a:t>
                      </a:r>
                      <a:r>
                        <a:rPr lang="cs-CZ" sz="1300" b="1" baseline="-25000" noProof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6</a:t>
                      </a:r>
                      <a:endParaRPr lang="cs-CZ" sz="1300" b="1" baseline="-25000" noProof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300" b="1" noProof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mg</a:t>
                      </a:r>
                      <a:endParaRPr lang="cs-CZ" sz="1300" b="1" noProof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300" b="1" noProof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1,4</a:t>
                      </a:r>
                      <a:endParaRPr lang="cs-CZ" sz="1300" b="1" noProof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2857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300" b="1" noProof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B</a:t>
                      </a:r>
                      <a:r>
                        <a:rPr lang="cs-CZ" sz="1300" b="1" baseline="-25000" noProof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9</a:t>
                      </a:r>
                      <a:endParaRPr lang="cs-CZ" sz="1300" b="1" baseline="-25000" noProof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300" b="1" noProof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μg</a:t>
                      </a:r>
                      <a:endParaRPr lang="cs-CZ" sz="1300" b="1" noProof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300" b="1" noProof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200</a:t>
                      </a:r>
                      <a:endParaRPr lang="cs-CZ" sz="1300" b="1" noProof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6666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300" b="1" noProof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B</a:t>
                      </a:r>
                      <a:r>
                        <a:rPr lang="cs-CZ" sz="1300" b="1" baseline="-25000" noProof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12</a:t>
                      </a:r>
                      <a:endParaRPr lang="cs-CZ" sz="1300" b="1" baseline="-25000" noProof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300" b="1" noProof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μg</a:t>
                      </a:r>
                      <a:endParaRPr lang="cs-CZ" sz="1300" b="1" noProof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300" b="1" noProof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2,5</a:t>
                      </a:r>
                      <a:endParaRPr lang="cs-CZ" sz="1300" b="1" noProof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047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300" b="1" noProof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Vitamin C</a:t>
                      </a:r>
                      <a:endParaRPr lang="cs-CZ" sz="1300" b="1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300" b="1" noProof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mg</a:t>
                      </a:r>
                      <a:endParaRPr lang="cs-CZ" sz="1300" b="1" noProof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300" b="1" noProof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80</a:t>
                      </a:r>
                      <a:endParaRPr lang="cs-CZ" sz="1300" b="1" noProof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7084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300" b="1" noProof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Biotin</a:t>
                      </a:r>
                      <a:endParaRPr lang="cs-CZ" sz="1300" b="1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300" b="1" noProof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μg</a:t>
                      </a:r>
                      <a:endParaRPr lang="cs-CZ" sz="1300" b="1" noProof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300" b="1" noProof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50</a:t>
                      </a:r>
                      <a:endParaRPr lang="cs-CZ" sz="1300" b="1" noProof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30894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300" b="1" noProof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A</a:t>
                      </a:r>
                      <a:endParaRPr lang="cs-CZ" sz="1300" b="1" noProof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300" b="1" noProof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μg</a:t>
                      </a:r>
                      <a:endParaRPr lang="cs-CZ" sz="1300" b="1" noProof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300" b="1" noProof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800</a:t>
                      </a:r>
                      <a:endParaRPr lang="cs-CZ" sz="1300" b="1" noProof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75029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300" b="1" noProof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D</a:t>
                      </a:r>
                      <a:endParaRPr lang="cs-CZ" sz="1300" b="1" noProof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300" b="1" noProof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μg</a:t>
                      </a:r>
                      <a:endParaRPr lang="cs-CZ" sz="1300" b="1" noProof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300" b="1" noProof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10 (=400 IU)</a:t>
                      </a:r>
                      <a:endParaRPr lang="cs-CZ" sz="1300" b="1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  <a:tr h="3131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300" b="1" noProof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E</a:t>
                      </a:r>
                      <a:endParaRPr lang="cs-CZ" sz="1300" b="1" noProof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300" b="1" noProof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mg</a:t>
                      </a:r>
                      <a:endParaRPr lang="cs-CZ" sz="1300" b="1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300" b="1" noProof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12</a:t>
                      </a:r>
                      <a:endParaRPr lang="cs-CZ" sz="1300" b="1" noProof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/>
                </a:tc>
                <a:extLst>
                  <a:ext uri="{0D108BD9-81ED-4DB2-BD59-A6C34878D82A}">
                    <a16:rowId xmlns:a16="http://schemas.microsoft.com/office/drawing/2014/main" val="10013"/>
                  </a:ext>
                </a:extLst>
              </a:tr>
              <a:tr h="27921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300" b="1" noProof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K</a:t>
                      </a:r>
                      <a:endParaRPr lang="cs-CZ" sz="1300" b="1" noProof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300" b="1" noProof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μg</a:t>
                      </a:r>
                      <a:endParaRPr lang="cs-CZ" sz="1300" b="1" noProof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1300" b="1" noProof="0" dirty="0">
                          <a:solidFill>
                            <a:srgbClr val="000000"/>
                          </a:solidFill>
                          <a:effectLst/>
                          <a:latin typeface="Arial"/>
                          <a:ea typeface="Times New Roman"/>
                          <a:cs typeface="Times New Roman"/>
                        </a:rPr>
                        <a:t>75</a:t>
                      </a:r>
                      <a:endParaRPr lang="cs-CZ" sz="1300" b="1" noProof="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6675" marR="66675" marT="66675" marB="66675"/>
                </a:tc>
                <a:extLst>
                  <a:ext uri="{0D108BD9-81ED-4DB2-BD59-A6C34878D82A}">
                    <a16:rowId xmlns:a16="http://schemas.microsoft.com/office/drawing/2014/main" val="10014"/>
                  </a:ext>
                </a:extLst>
              </a:tr>
            </a:tbl>
          </a:graphicData>
        </a:graphic>
      </p:graphicFrame>
      <p:sp>
        <p:nvSpPr>
          <p:cNvPr id="8" name="TextovéPole 7"/>
          <p:cNvSpPr txBox="1"/>
          <p:nvPr/>
        </p:nvSpPr>
        <p:spPr>
          <a:xfrm>
            <a:off x="251520" y="6387403"/>
            <a:ext cx="72008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/>
              <a:t>*platí pro zdravé lidi ve věku od 23-50 let, netěhotné ženy, existují aj DDD podle pohlaví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754676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cs-CZ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Dělení vitaminů</a:t>
            </a:r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3390093"/>
              </p:ext>
            </p:extLst>
          </p:nvPr>
        </p:nvGraphicFramePr>
        <p:xfrm>
          <a:off x="857224" y="1571612"/>
          <a:ext cx="7488832" cy="46024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82521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70501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5725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101342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cs-CZ" sz="2200" noProof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vitaminy rozpustné ve vodě</a:t>
                      </a:r>
                    </a:p>
                  </a:txBody>
                  <a:tcPr>
                    <a:solidFill>
                      <a:srgbClr val="9BBB59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cs-CZ" sz="2200" noProof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+mn-lt"/>
                        </a:rPr>
                        <a:t>vitaminy rozpustné v tucích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2200" noProof="0">
                          <a:latin typeface="+mn-lt"/>
                        </a:rPr>
                        <a:t>B</a:t>
                      </a:r>
                      <a:r>
                        <a:rPr lang="cs-CZ" sz="2200" baseline="-25000" noProof="0">
                          <a:latin typeface="+mn-lt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200" noProof="0" dirty="0">
                          <a:latin typeface="+mn-lt"/>
                        </a:rPr>
                        <a:t>thiamin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200" noProof="0">
                          <a:latin typeface="+mn-lt"/>
                        </a:rPr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200" noProof="0">
                          <a:latin typeface="+mn-lt"/>
                        </a:rPr>
                        <a:t>retinol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2200" noProof="0">
                          <a:latin typeface="+mn-lt"/>
                        </a:rPr>
                        <a:t>B</a:t>
                      </a:r>
                      <a:r>
                        <a:rPr lang="cs-CZ" sz="2200" baseline="-25000" noProof="0">
                          <a:latin typeface="+mn-lt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200" noProof="0" dirty="0">
                          <a:latin typeface="+mn-lt"/>
                        </a:rPr>
                        <a:t>riboflavin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200" noProof="0">
                          <a:latin typeface="+mn-lt"/>
                        </a:rPr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200" noProof="0">
                          <a:latin typeface="+mn-lt"/>
                        </a:rPr>
                        <a:t>kalciferol, kalciol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2200" noProof="0">
                          <a:latin typeface="+mn-lt"/>
                        </a:rPr>
                        <a:t>B</a:t>
                      </a:r>
                      <a:r>
                        <a:rPr lang="cs-CZ" sz="2200" baseline="-25000" noProof="0">
                          <a:latin typeface="+mn-lt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200" baseline="0" noProof="0" dirty="0">
                          <a:latin typeface="+mn-lt"/>
                        </a:rPr>
                        <a:t>niacin, </a:t>
                      </a:r>
                      <a:r>
                        <a:rPr lang="cs-CZ" sz="2200" noProof="0" dirty="0">
                          <a:latin typeface="+mn-lt"/>
                        </a:rPr>
                        <a:t>nikotinamid,</a:t>
                      </a:r>
                      <a:r>
                        <a:rPr lang="cs-CZ" sz="2200" baseline="0" noProof="0" dirty="0">
                          <a:latin typeface="+mn-lt"/>
                        </a:rPr>
                        <a:t> vitamin PP</a:t>
                      </a:r>
                      <a:endParaRPr lang="cs-CZ" sz="2200" noProof="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200" noProof="0">
                          <a:latin typeface="+mn-lt"/>
                        </a:rPr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200" noProof="0">
                          <a:latin typeface="+mn-lt"/>
                          <a:cs typeface="Times New Roman"/>
                        </a:rPr>
                        <a:t>α-tokoferol</a:t>
                      </a:r>
                      <a:endParaRPr lang="cs-CZ" sz="2200" noProof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2200" noProof="0">
                          <a:latin typeface="+mn-lt"/>
                        </a:rPr>
                        <a:t>B</a:t>
                      </a:r>
                      <a:r>
                        <a:rPr lang="cs-CZ" sz="2200" baseline="-25000" noProof="0">
                          <a:latin typeface="+mn-lt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200" noProof="0" dirty="0">
                          <a:latin typeface="+mn-lt"/>
                        </a:rPr>
                        <a:t>kyselina pantotenová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200" noProof="0">
                          <a:latin typeface="+mn-lt"/>
                        </a:rPr>
                        <a:t>K</a:t>
                      </a:r>
                      <a:r>
                        <a:rPr lang="cs-CZ" sz="2200" baseline="-25000" noProof="0">
                          <a:latin typeface="+mn-lt"/>
                        </a:rPr>
                        <a:t>1, 2, 3, </a:t>
                      </a:r>
                      <a:endParaRPr lang="cs-CZ" sz="2200" noProof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200" noProof="0" dirty="0">
                          <a:latin typeface="+mn-lt"/>
                        </a:rPr>
                        <a:t>fylochinony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2200" noProof="0">
                          <a:latin typeface="+mn-lt"/>
                        </a:rPr>
                        <a:t>B</a:t>
                      </a:r>
                      <a:r>
                        <a:rPr lang="cs-CZ" sz="2200" baseline="-25000" noProof="0">
                          <a:latin typeface="+mn-lt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200" noProof="0" dirty="0">
                          <a:latin typeface="+mn-lt"/>
                        </a:rPr>
                        <a:t>pyridoxin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2200" noProof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2200" noProof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2200" noProof="0">
                          <a:latin typeface="+mn-lt"/>
                        </a:rPr>
                        <a:t>B</a:t>
                      </a:r>
                      <a:r>
                        <a:rPr lang="cs-CZ" sz="2200" baseline="-25000" noProof="0">
                          <a:latin typeface="+mn-lt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200" noProof="0" dirty="0">
                          <a:latin typeface="+mn-lt"/>
                        </a:rPr>
                        <a:t>biotin, vitamin 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2200" noProof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2200" noProof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2200" noProof="0">
                          <a:latin typeface="+mn-lt"/>
                        </a:rPr>
                        <a:t>B</a:t>
                      </a:r>
                      <a:r>
                        <a:rPr lang="cs-CZ" sz="2200" baseline="-25000" noProof="0">
                          <a:latin typeface="+mn-lt"/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200" noProof="0">
                          <a:latin typeface="+mn-lt"/>
                        </a:rPr>
                        <a:t>kyselina listová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2200" noProof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2200" noProof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2200" noProof="0">
                          <a:latin typeface="+mn-lt"/>
                        </a:rPr>
                        <a:t>B</a:t>
                      </a:r>
                      <a:r>
                        <a:rPr lang="cs-CZ" sz="2200" baseline="-25000" noProof="0">
                          <a:latin typeface="+mn-lt"/>
                        </a:rPr>
                        <a:t>12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200" noProof="0">
                          <a:latin typeface="+mn-lt"/>
                        </a:rPr>
                        <a:t>kobalamin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2200" noProof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2200" noProof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2200" noProof="0">
                          <a:latin typeface="+mn-lt"/>
                        </a:rPr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sz="2200" noProof="0">
                          <a:latin typeface="+mn-lt"/>
                        </a:rPr>
                        <a:t>kyselina</a:t>
                      </a:r>
                      <a:r>
                        <a:rPr lang="cs-CZ" sz="2200" baseline="0" noProof="0">
                          <a:latin typeface="+mn-lt"/>
                        </a:rPr>
                        <a:t> askorbová</a:t>
                      </a:r>
                      <a:endParaRPr lang="cs-CZ" sz="2200" noProof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2200" noProof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sz="2200" noProof="0" dirty="0">
                        <a:latin typeface="+mn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3" name="Levá složená závorka 2">
            <a:extLst>
              <a:ext uri="{FF2B5EF4-FFF2-40B4-BE49-F238E27FC236}">
                <a16:creationId xmlns:a16="http://schemas.microsoft.com/office/drawing/2014/main" id="{2234DD46-792D-43F3-BA6E-985BE5821069}"/>
              </a:ext>
            </a:extLst>
          </p:cNvPr>
          <p:cNvSpPr/>
          <p:nvPr/>
        </p:nvSpPr>
        <p:spPr>
          <a:xfrm>
            <a:off x="539552" y="2348880"/>
            <a:ext cx="216024" cy="3384376"/>
          </a:xfrm>
          <a:prstGeom prst="leftBrace">
            <a:avLst/>
          </a:prstGeom>
          <a:ln>
            <a:solidFill>
              <a:schemeClr val="accent3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5F67102F-2FFC-4BF2-A514-DF7218C5A6F3}"/>
              </a:ext>
            </a:extLst>
          </p:cNvPr>
          <p:cNvSpPr txBox="1"/>
          <p:nvPr/>
        </p:nvSpPr>
        <p:spPr>
          <a:xfrm rot="16200000">
            <a:off x="-348469" y="3856402"/>
            <a:ext cx="15225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/>
              <a:t>„B – komplex“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624874731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PPT_DBNAME" val="CZ_Vitaminy[20191127100713355].mdb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5552166"/>
  <p:tag name="ARS_CHARTCOLOR_1" val="-62438"/>
  <p:tag name="ARS_CHARTCOLOR_2" val="-141460"/>
  <p:tag name="ARS_CHARTCOLOR_3" val="-16759603"/>
  <p:tag name="ARS_CHARTCOLOR_4" val="-16728643"/>
  <p:tag name="ARS_CHARTCOLOR_5" val="-970509"/>
  <p:tag name="ARS_CHARTCOLOR_6" val="-10040012"/>
  <p:tag name="ARS_CHARTCOLOR_7" val="-6593024"/>
  <p:tag name="ARS_CHARTCOLOR_8" val="-16456731"/>
  <p:tag name="ARS_CHARTCOLOR_9" val="-575355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5552166"/>
  <p:tag name="ARS_CHARTCOLOR_1" val="-62438"/>
  <p:tag name="ARS_CHARTCOLOR_2" val="-141460"/>
  <p:tag name="ARS_CHARTCOLOR_3" val="-16759603"/>
  <p:tag name="ARS_CHARTCOLOR_4" val="-16728643"/>
  <p:tag name="ARS_CHARTCOLOR_5" val="-970509"/>
  <p:tag name="ARS_CHARTCOLOR_6" val="-10040012"/>
  <p:tag name="ARS_CHARTCOLOR_7" val="-6593024"/>
  <p:tag name="ARS_CHARTCOLOR_8" val="-16456731"/>
  <p:tag name="ARS_CHARTCOLOR_9" val="-57535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5552166"/>
  <p:tag name="ARS_CHARTCOLOR_1" val="-62438"/>
  <p:tag name="ARS_CHARTCOLOR_2" val="-141460"/>
  <p:tag name="ARS_CHARTCOLOR_3" val="-16759603"/>
  <p:tag name="ARS_CHARTCOLOR_4" val="-16728643"/>
  <p:tag name="ARS_CHARTCOLOR_5" val="-970509"/>
  <p:tag name="ARS_CHARTCOLOR_6" val="-10040012"/>
  <p:tag name="ARS_CHARTCOLOR_7" val="-6593024"/>
  <p:tag name="ARS_CHARTCOLOR_8" val="-16456731"/>
  <p:tag name="ARS_CHARTCOLOR_9" val="-575355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5552166"/>
  <p:tag name="ARS_CHARTCOLOR_1" val="-62438"/>
  <p:tag name="ARS_CHARTCOLOR_2" val="-141460"/>
  <p:tag name="ARS_CHARTCOLOR_3" val="-16759603"/>
  <p:tag name="ARS_CHARTCOLOR_4" val="-16728643"/>
  <p:tag name="ARS_CHARTCOLOR_5" val="-970509"/>
  <p:tag name="ARS_CHARTCOLOR_6" val="-10040012"/>
  <p:tag name="ARS_CHARTCOLOR_7" val="-6593024"/>
  <p:tag name="ARS_CHARTCOLOR_8" val="-16456731"/>
  <p:tag name="ARS_CHARTCOLOR_9" val="-575355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5552166"/>
  <p:tag name="ARS_CHARTCOLOR_1" val="-62438"/>
  <p:tag name="ARS_CHARTCOLOR_2" val="-141460"/>
  <p:tag name="ARS_CHARTCOLOR_3" val="-16759603"/>
  <p:tag name="ARS_CHARTCOLOR_4" val="-16728643"/>
  <p:tag name="ARS_CHARTCOLOR_5" val="-970509"/>
  <p:tag name="ARS_CHARTCOLOR_6" val="-10040012"/>
  <p:tag name="ARS_CHARTCOLOR_7" val="-6593024"/>
  <p:tag name="ARS_CHARTCOLOR_8" val="-16456731"/>
  <p:tag name="ARS_CHARTCOLOR_9" val="-575355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Non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OINTWIDTH" val="0.5"/>
  <p:tag name="ARS_CHARTSHOWITEMTEXT" val="0"/>
  <p:tag name="ARS_CHARTPARA_SHOWWINDOW" val="0"/>
  <p:tag name="ARS_CHARTCOLOR_0" val="-15552166"/>
  <p:tag name="ARS_CHARTCOLOR_1" val="-62438"/>
  <p:tag name="ARS_CHARTCOLOR_2" val="-141460"/>
  <p:tag name="ARS_CHARTCOLOR_3" val="-16759603"/>
  <p:tag name="ARS_CHARTCOLOR_4" val="-16728643"/>
  <p:tag name="ARS_CHARTCOLOR_5" val="-970509"/>
  <p:tag name="ARS_CHARTCOLOR_6" val="-10040012"/>
  <p:tag name="ARS_CHARTCOLOR_7" val="-6593024"/>
  <p:tag name="ARS_CHARTCOLOR_8" val="-16456731"/>
  <p:tag name="ARS_CHARTCOLOR_9" val="-575355"/>
  <p:tag name="ARS_CHARTPARA_TYPE" val="ctBarBox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5552166"/>
  <p:tag name="ARS_CHARTCOLOR_1" val="-62438"/>
  <p:tag name="ARS_CHARTCOLOR_2" val="-141460"/>
  <p:tag name="ARS_CHARTCOLOR_3" val="-16759603"/>
  <p:tag name="ARS_CHARTCOLOR_4" val="-16728643"/>
  <p:tag name="ARS_CHARTCOLOR_5" val="-970509"/>
  <p:tag name="ARS_CHARTCOLOR_6" val="-10040012"/>
  <p:tag name="ARS_CHARTCOLOR_7" val="-6593024"/>
  <p:tag name="ARS_CHARTCOLOR_8" val="-16456731"/>
  <p:tag name="ARS_CHARTCOLOR_9" val="-575355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5552166"/>
  <p:tag name="ARS_CHARTCOLOR_1" val="-62438"/>
  <p:tag name="ARS_CHARTCOLOR_2" val="-141460"/>
  <p:tag name="ARS_CHARTCOLOR_3" val="-16759603"/>
  <p:tag name="ARS_CHARTCOLOR_4" val="-16728643"/>
  <p:tag name="ARS_CHARTCOLOR_5" val="-970509"/>
  <p:tag name="ARS_CHARTCOLOR_6" val="-10040012"/>
  <p:tag name="ARS_CHARTCOLOR_7" val="-6593024"/>
  <p:tag name="ARS_CHARTCOLOR_8" val="-16456731"/>
  <p:tag name="ARS_CHARTCOLOR_9" val="-575355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5552166"/>
  <p:tag name="ARS_CHARTCOLOR_1" val="-62438"/>
  <p:tag name="ARS_CHARTCOLOR_2" val="-141460"/>
  <p:tag name="ARS_CHARTCOLOR_3" val="-16759603"/>
  <p:tag name="ARS_CHARTCOLOR_4" val="-16728643"/>
  <p:tag name="ARS_CHARTCOLOR_5" val="-970509"/>
  <p:tag name="ARS_CHARTCOLOR_6" val="-10040012"/>
  <p:tag name="ARS_CHARTCOLOR_7" val="-6593024"/>
  <p:tag name="ARS_CHARTCOLOR_8" val="-16456731"/>
  <p:tag name="ARS_CHARTCOLOR_9" val="-575355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5552166"/>
  <p:tag name="ARS_CHARTCOLOR_1" val="-62438"/>
  <p:tag name="ARS_CHARTCOLOR_2" val="-141460"/>
  <p:tag name="ARS_CHARTCOLOR_3" val="-16759603"/>
  <p:tag name="ARS_CHARTCOLOR_4" val="-16728643"/>
  <p:tag name="ARS_CHARTCOLOR_5" val="-970509"/>
  <p:tag name="ARS_CHARTCOLOR_6" val="-10040012"/>
  <p:tag name="ARS_CHARTCOLOR_7" val="-6593024"/>
  <p:tag name="ARS_CHARTCOLOR_8" val="-16456731"/>
  <p:tag name="ARS_CHARTCOLOR_9" val="-575355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5552166"/>
  <p:tag name="ARS_CHARTCOLOR_1" val="-62438"/>
  <p:tag name="ARS_CHARTCOLOR_2" val="-141460"/>
  <p:tag name="ARS_CHARTCOLOR_3" val="-16759603"/>
  <p:tag name="ARS_CHARTCOLOR_4" val="-16728643"/>
  <p:tag name="ARS_CHARTCOLOR_5" val="-970509"/>
  <p:tag name="ARS_CHARTCOLOR_6" val="-10040012"/>
  <p:tag name="ARS_CHARTCOLOR_7" val="-6593024"/>
  <p:tag name="ARS_CHARTCOLOR_8" val="-16456731"/>
  <p:tag name="ARS_CHARTCOLOR_9" val="-575355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5552166"/>
  <p:tag name="ARS_CHARTCOLOR_1" val="-62438"/>
  <p:tag name="ARS_CHARTCOLOR_2" val="-141460"/>
  <p:tag name="ARS_CHARTCOLOR_3" val="-16759603"/>
  <p:tag name="ARS_CHARTCOLOR_4" val="-16728643"/>
  <p:tag name="ARS_CHARTCOLOR_5" val="-970509"/>
  <p:tag name="ARS_CHARTCOLOR_6" val="-10040012"/>
  <p:tag name="ARS_CHARTCOLOR_7" val="-6593024"/>
  <p:tag name="ARS_CHARTCOLOR_8" val="-16456731"/>
  <p:tag name="ARS_CHARTCOLOR_9" val="-575355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5552166"/>
  <p:tag name="ARS_CHARTCOLOR_1" val="-62438"/>
  <p:tag name="ARS_CHARTCOLOR_2" val="-141460"/>
  <p:tag name="ARS_CHARTCOLOR_3" val="-16759603"/>
  <p:tag name="ARS_CHARTCOLOR_4" val="-16728643"/>
  <p:tag name="ARS_CHARTCOLOR_5" val="-970509"/>
  <p:tag name="ARS_CHARTCOLOR_6" val="-10040012"/>
  <p:tag name="ARS_CHARTCOLOR_7" val="-6593024"/>
  <p:tag name="ARS_CHARTCOLOR_8" val="-16456731"/>
  <p:tag name="ARS_CHARTCOLOR_9" val="-575355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5552166"/>
  <p:tag name="ARS_CHARTCOLOR_1" val="-62438"/>
  <p:tag name="ARS_CHARTCOLOR_2" val="-141460"/>
  <p:tag name="ARS_CHARTCOLOR_3" val="-16759603"/>
  <p:tag name="ARS_CHARTCOLOR_4" val="-16728643"/>
  <p:tag name="ARS_CHARTCOLOR_5" val="-970509"/>
  <p:tag name="ARS_CHARTCOLOR_6" val="-10040012"/>
  <p:tag name="ARS_CHARTCOLOR_7" val="-6593024"/>
  <p:tag name="ARS_CHARTCOLOR_8" val="-16456731"/>
  <p:tag name="ARS_CHARTCOLOR_9" val="-575355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5552166"/>
  <p:tag name="ARS_CHARTCOLOR_1" val="-62438"/>
  <p:tag name="ARS_CHARTCOLOR_2" val="-141460"/>
  <p:tag name="ARS_CHARTCOLOR_3" val="-16759603"/>
  <p:tag name="ARS_CHARTCOLOR_4" val="-16728643"/>
  <p:tag name="ARS_CHARTCOLOR_5" val="-970509"/>
  <p:tag name="ARS_CHARTCOLOR_6" val="-10040012"/>
  <p:tag name="ARS_CHARTCOLOR_7" val="-6593024"/>
  <p:tag name="ARS_CHARTCOLOR_8" val="-16456731"/>
  <p:tag name="ARS_CHARTCOLOR_9" val="-575355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5552166"/>
  <p:tag name="ARS_CHARTCOLOR_1" val="-62438"/>
  <p:tag name="ARS_CHARTCOLOR_2" val="-141460"/>
  <p:tag name="ARS_CHARTCOLOR_3" val="-16759603"/>
  <p:tag name="ARS_CHARTCOLOR_4" val="-16728643"/>
  <p:tag name="ARS_CHARTCOLOR_5" val="-970509"/>
  <p:tag name="ARS_CHARTCOLOR_6" val="-10040012"/>
  <p:tag name="ARS_CHARTCOLOR_7" val="-6593024"/>
  <p:tag name="ARS_CHARTCOLOR_8" val="-16456731"/>
  <p:tag name="ARS_CHARTCOLOR_9" val="-575355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5552166"/>
  <p:tag name="ARS_CHARTCOLOR_1" val="-62438"/>
  <p:tag name="ARS_CHARTCOLOR_2" val="-141460"/>
  <p:tag name="ARS_CHARTCOLOR_3" val="-16759603"/>
  <p:tag name="ARS_CHARTCOLOR_4" val="-16728643"/>
  <p:tag name="ARS_CHARTCOLOR_5" val="-970509"/>
  <p:tag name="ARS_CHARTCOLOR_6" val="-10040012"/>
  <p:tag name="ARS_CHARTCOLOR_7" val="-6593024"/>
  <p:tag name="ARS_CHARTCOLOR_8" val="-16456731"/>
  <p:tag name="ARS_CHARTCOLOR_9" val="-575355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5552166"/>
  <p:tag name="ARS_CHARTCOLOR_1" val="-62438"/>
  <p:tag name="ARS_CHARTCOLOR_2" val="-141460"/>
  <p:tag name="ARS_CHARTCOLOR_3" val="-16759603"/>
  <p:tag name="ARS_CHARTCOLOR_4" val="-16728643"/>
  <p:tag name="ARS_CHARTCOLOR_5" val="-970509"/>
  <p:tag name="ARS_CHARTCOLOR_6" val="-10040012"/>
  <p:tag name="ARS_CHARTCOLOR_7" val="-6593024"/>
  <p:tag name="ARS_CHARTCOLOR_8" val="-16456731"/>
  <p:tag name="ARS_CHARTCOLOR_9" val="-575355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5552166"/>
  <p:tag name="ARS_CHARTCOLOR_1" val="-62438"/>
  <p:tag name="ARS_CHARTCOLOR_2" val="-141460"/>
  <p:tag name="ARS_CHARTCOLOR_3" val="-16759603"/>
  <p:tag name="ARS_CHARTCOLOR_4" val="-16728643"/>
  <p:tag name="ARS_CHARTCOLOR_5" val="-970509"/>
  <p:tag name="ARS_CHARTCOLOR_6" val="-10040012"/>
  <p:tag name="ARS_CHARTCOLOR_7" val="-6593024"/>
  <p:tag name="ARS_CHARTCOLOR_8" val="-16456731"/>
  <p:tag name="ARS_CHARTCOLOR_9" val="-575355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5552166"/>
  <p:tag name="ARS_CHARTCOLOR_1" val="-62438"/>
  <p:tag name="ARS_CHARTCOLOR_2" val="-141460"/>
  <p:tag name="ARS_CHARTCOLOR_3" val="-16759603"/>
  <p:tag name="ARS_CHARTCOLOR_4" val="-16728643"/>
  <p:tag name="ARS_CHARTCOLOR_5" val="-970509"/>
  <p:tag name="ARS_CHARTCOLOR_6" val="-10040012"/>
  <p:tag name="ARS_CHARTCOLOR_7" val="-6593024"/>
  <p:tag name="ARS_CHARTCOLOR_8" val="-16456731"/>
  <p:tag name="ARS_CHARTCOLOR_9" val="-575355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5552166"/>
  <p:tag name="ARS_CHARTCOLOR_1" val="-62438"/>
  <p:tag name="ARS_CHARTCOLOR_2" val="-141460"/>
  <p:tag name="ARS_CHARTCOLOR_3" val="-16759603"/>
  <p:tag name="ARS_CHARTCOLOR_4" val="-16728643"/>
  <p:tag name="ARS_CHARTCOLOR_5" val="-970509"/>
  <p:tag name="ARS_CHARTCOLOR_6" val="-10040012"/>
  <p:tag name="ARS_CHARTCOLOR_7" val="-6593024"/>
  <p:tag name="ARS_CHARTCOLOR_8" val="-16456731"/>
  <p:tag name="ARS_CHARTCOLOR_9" val="-575355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5552166"/>
  <p:tag name="ARS_CHARTCOLOR_1" val="-62438"/>
  <p:tag name="ARS_CHARTCOLOR_2" val="-141460"/>
  <p:tag name="ARS_CHARTCOLOR_3" val="-16759603"/>
  <p:tag name="ARS_CHARTCOLOR_4" val="-16728643"/>
  <p:tag name="ARS_CHARTCOLOR_5" val="-970509"/>
  <p:tag name="ARS_CHARTCOLOR_6" val="-10040012"/>
  <p:tag name="ARS_CHARTCOLOR_7" val="-6593024"/>
  <p:tag name="ARS_CHARTCOLOR_8" val="-16456731"/>
  <p:tag name="ARS_CHARTCOLOR_9" val="-575355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5552166"/>
  <p:tag name="ARS_CHARTCOLOR_1" val="-62438"/>
  <p:tag name="ARS_CHARTCOLOR_2" val="-141460"/>
  <p:tag name="ARS_CHARTCOLOR_3" val="-16759603"/>
  <p:tag name="ARS_CHARTCOLOR_4" val="-16728643"/>
  <p:tag name="ARS_CHARTCOLOR_5" val="-970509"/>
  <p:tag name="ARS_CHARTCOLOR_6" val="-10040012"/>
  <p:tag name="ARS_CHARTCOLOR_7" val="-6593024"/>
  <p:tag name="ARS_CHARTCOLOR_8" val="-16456731"/>
  <p:tag name="ARS_CHARTCOLOR_9" val="-575355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5552166"/>
  <p:tag name="ARS_CHARTCOLOR_1" val="-62438"/>
  <p:tag name="ARS_CHARTCOLOR_2" val="-141460"/>
  <p:tag name="ARS_CHARTCOLOR_3" val="-16759603"/>
  <p:tag name="ARS_CHARTCOLOR_4" val="-16728643"/>
  <p:tag name="ARS_CHARTCOLOR_5" val="-970509"/>
  <p:tag name="ARS_CHARTCOLOR_6" val="-10040012"/>
  <p:tag name="ARS_CHARTCOLOR_7" val="-6593024"/>
  <p:tag name="ARS_CHARTCOLOR_8" val="-16456731"/>
  <p:tag name="ARS_CHARTCOLOR_9" val="-575355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5552166"/>
  <p:tag name="ARS_CHARTCOLOR_1" val="-62438"/>
  <p:tag name="ARS_CHARTCOLOR_2" val="-141460"/>
  <p:tag name="ARS_CHARTCOLOR_3" val="-16759603"/>
  <p:tag name="ARS_CHARTCOLOR_4" val="-16728643"/>
  <p:tag name="ARS_CHARTCOLOR_5" val="-970509"/>
  <p:tag name="ARS_CHARTCOLOR_6" val="-10040012"/>
  <p:tag name="ARS_CHARTCOLOR_7" val="-6593024"/>
  <p:tag name="ARS_CHARTCOLOR_8" val="-16456731"/>
  <p:tag name="ARS_CHARTCOLOR_9" val="-575355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5552166"/>
  <p:tag name="ARS_CHARTCOLOR_1" val="-62438"/>
  <p:tag name="ARS_CHARTCOLOR_2" val="-141460"/>
  <p:tag name="ARS_CHARTCOLOR_3" val="-16759603"/>
  <p:tag name="ARS_CHARTCOLOR_4" val="-16728643"/>
  <p:tag name="ARS_CHARTCOLOR_5" val="-970509"/>
  <p:tag name="ARS_CHARTCOLOR_6" val="-10040012"/>
  <p:tag name="ARS_CHARTCOLOR_7" val="-6593024"/>
  <p:tag name="ARS_CHARTCOLOR_8" val="-16456731"/>
  <p:tag name="ARS_CHARTCOLOR_9" val="-575355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5552166"/>
  <p:tag name="ARS_CHARTCOLOR_1" val="-62438"/>
  <p:tag name="ARS_CHARTCOLOR_2" val="-141460"/>
  <p:tag name="ARS_CHARTCOLOR_3" val="-16759603"/>
  <p:tag name="ARS_CHARTCOLOR_4" val="-16728643"/>
  <p:tag name="ARS_CHARTCOLOR_5" val="-970509"/>
  <p:tag name="ARS_CHARTCOLOR_6" val="-10040012"/>
  <p:tag name="ARS_CHARTCOLOR_7" val="-6593024"/>
  <p:tag name="ARS_CHARTCOLOR_8" val="-16456731"/>
  <p:tag name="ARS_CHARTCOLOR_9" val="-575355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5552166"/>
  <p:tag name="ARS_CHARTCOLOR_1" val="-62438"/>
  <p:tag name="ARS_CHARTCOLOR_2" val="-141460"/>
  <p:tag name="ARS_CHARTCOLOR_3" val="-16759603"/>
  <p:tag name="ARS_CHARTCOLOR_4" val="-16728643"/>
  <p:tag name="ARS_CHARTCOLOR_5" val="-970509"/>
  <p:tag name="ARS_CHARTCOLOR_6" val="-10040012"/>
  <p:tag name="ARS_CHARTCOLOR_7" val="-6593024"/>
  <p:tag name="ARS_CHARTCOLOR_8" val="-16456731"/>
  <p:tag name="ARS_CHARTCOLOR_9" val="-575355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5552166"/>
  <p:tag name="ARS_CHARTCOLOR_1" val="-62438"/>
  <p:tag name="ARS_CHARTCOLOR_2" val="-141460"/>
  <p:tag name="ARS_CHARTCOLOR_3" val="-16759603"/>
  <p:tag name="ARS_CHARTCOLOR_4" val="-16728643"/>
  <p:tag name="ARS_CHARTCOLOR_5" val="-970509"/>
  <p:tag name="ARS_CHARTCOLOR_6" val="-10040012"/>
  <p:tag name="ARS_CHARTCOLOR_7" val="-6593024"/>
  <p:tag name="ARS_CHARTCOLOR_8" val="-16456731"/>
  <p:tag name="ARS_CHARTCOLOR_9" val="-575355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5552166"/>
  <p:tag name="ARS_CHARTCOLOR_1" val="-62438"/>
  <p:tag name="ARS_CHARTCOLOR_2" val="-141460"/>
  <p:tag name="ARS_CHARTCOLOR_3" val="-16759603"/>
  <p:tag name="ARS_CHARTCOLOR_4" val="-16728643"/>
  <p:tag name="ARS_CHARTCOLOR_5" val="-970509"/>
  <p:tag name="ARS_CHARTCOLOR_6" val="-10040012"/>
  <p:tag name="ARS_CHARTCOLOR_7" val="-6593024"/>
  <p:tag name="ARS_CHARTCOLOR_8" val="-16456731"/>
  <p:tag name="ARS_CHARTCOLOR_9" val="-575355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5552166"/>
  <p:tag name="ARS_CHARTCOLOR_1" val="-62438"/>
  <p:tag name="ARS_CHARTCOLOR_2" val="-141460"/>
  <p:tag name="ARS_CHARTCOLOR_3" val="-16759603"/>
  <p:tag name="ARS_CHARTCOLOR_4" val="-16728643"/>
  <p:tag name="ARS_CHARTCOLOR_5" val="-970509"/>
  <p:tag name="ARS_CHARTCOLOR_6" val="-10040012"/>
  <p:tag name="ARS_CHARTCOLOR_7" val="-6593024"/>
  <p:tag name="ARS_CHARTCOLOR_8" val="-16456731"/>
  <p:tag name="ARS_CHARTCOLOR_9" val="-575355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5552166"/>
  <p:tag name="ARS_CHARTCOLOR_1" val="-62438"/>
  <p:tag name="ARS_CHARTCOLOR_2" val="-141460"/>
  <p:tag name="ARS_CHARTCOLOR_3" val="-16759603"/>
  <p:tag name="ARS_CHARTCOLOR_4" val="-16728643"/>
  <p:tag name="ARS_CHARTCOLOR_5" val="-970509"/>
  <p:tag name="ARS_CHARTCOLOR_6" val="-10040012"/>
  <p:tag name="ARS_CHARTCOLOR_7" val="-6593024"/>
  <p:tag name="ARS_CHARTCOLOR_8" val="-16456731"/>
  <p:tag name="ARS_CHARTCOLOR_9" val="-575355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5552166"/>
  <p:tag name="ARS_CHARTCOLOR_1" val="-62438"/>
  <p:tag name="ARS_CHARTCOLOR_2" val="-141460"/>
  <p:tag name="ARS_CHARTCOLOR_3" val="-16759603"/>
  <p:tag name="ARS_CHARTCOLOR_4" val="-16728643"/>
  <p:tag name="ARS_CHARTCOLOR_5" val="-970509"/>
  <p:tag name="ARS_CHARTCOLOR_6" val="-10040012"/>
  <p:tag name="ARS_CHARTCOLOR_7" val="-6593024"/>
  <p:tag name="ARS_CHARTCOLOR_8" val="-16456731"/>
  <p:tag name="ARS_CHARTCOLOR_9" val="-575355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5552166"/>
  <p:tag name="ARS_CHARTCOLOR_1" val="-62438"/>
  <p:tag name="ARS_CHARTCOLOR_2" val="-141460"/>
  <p:tag name="ARS_CHARTCOLOR_3" val="-16759603"/>
  <p:tag name="ARS_CHARTCOLOR_4" val="-16728643"/>
  <p:tag name="ARS_CHARTCOLOR_5" val="-970509"/>
  <p:tag name="ARS_CHARTCOLOR_6" val="-10040012"/>
  <p:tag name="ARS_CHARTCOLOR_7" val="-6593024"/>
  <p:tag name="ARS_CHARTCOLOR_8" val="-16456731"/>
  <p:tag name="ARS_CHARTCOLOR_9" val="-575355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5552166"/>
  <p:tag name="ARS_CHARTCOLOR_1" val="-62438"/>
  <p:tag name="ARS_CHARTCOLOR_2" val="-141460"/>
  <p:tag name="ARS_CHARTCOLOR_3" val="-16759603"/>
  <p:tag name="ARS_CHARTCOLOR_4" val="-16728643"/>
  <p:tag name="ARS_CHARTCOLOR_5" val="-970509"/>
  <p:tag name="ARS_CHARTCOLOR_6" val="-10040012"/>
  <p:tag name="ARS_CHARTCOLOR_7" val="-6593024"/>
  <p:tag name="ARS_CHARTCOLOR_8" val="-16456731"/>
  <p:tag name="ARS_CHARTCOLOR_9" val="-575355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5552166"/>
  <p:tag name="ARS_CHARTCOLOR_1" val="-62438"/>
  <p:tag name="ARS_CHARTCOLOR_2" val="-141460"/>
  <p:tag name="ARS_CHARTCOLOR_3" val="-16759603"/>
  <p:tag name="ARS_CHARTCOLOR_4" val="-16728643"/>
  <p:tag name="ARS_CHARTCOLOR_5" val="-970509"/>
  <p:tag name="ARS_CHARTCOLOR_6" val="-10040012"/>
  <p:tag name="ARS_CHARTCOLOR_7" val="-6593024"/>
  <p:tag name="ARS_CHARTCOLOR_8" val="-16456731"/>
  <p:tag name="ARS_CHARTCOLOR_9" val="-575355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5552166"/>
  <p:tag name="ARS_CHARTCOLOR_1" val="-62438"/>
  <p:tag name="ARS_CHARTCOLOR_2" val="-141460"/>
  <p:tag name="ARS_CHARTCOLOR_3" val="-16759603"/>
  <p:tag name="ARS_CHARTCOLOR_4" val="-16728643"/>
  <p:tag name="ARS_CHARTCOLOR_5" val="-970509"/>
  <p:tag name="ARS_CHARTCOLOR_6" val="-10040012"/>
  <p:tag name="ARS_CHARTCOLOR_7" val="-6593024"/>
  <p:tag name="ARS_CHARTCOLOR_8" val="-16456731"/>
  <p:tag name="ARS_CHARTCOLOR_9" val="-575355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5552166"/>
  <p:tag name="ARS_CHARTCOLOR_1" val="-62438"/>
  <p:tag name="ARS_CHARTCOLOR_2" val="-141460"/>
  <p:tag name="ARS_CHARTCOLOR_3" val="-16759603"/>
  <p:tag name="ARS_CHARTCOLOR_4" val="-16728643"/>
  <p:tag name="ARS_CHARTCOLOR_5" val="-970509"/>
  <p:tag name="ARS_CHARTCOLOR_6" val="-10040012"/>
  <p:tag name="ARS_CHARTCOLOR_7" val="-6593024"/>
  <p:tag name="ARS_CHARTCOLOR_8" val="-16456731"/>
  <p:tag name="ARS_CHARTCOLOR_9" val="-575355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5552166"/>
  <p:tag name="ARS_CHARTCOLOR_1" val="-62438"/>
  <p:tag name="ARS_CHARTCOLOR_2" val="-141460"/>
  <p:tag name="ARS_CHARTCOLOR_3" val="-16759603"/>
  <p:tag name="ARS_CHARTCOLOR_4" val="-16728643"/>
  <p:tag name="ARS_CHARTCOLOR_5" val="-970509"/>
  <p:tag name="ARS_CHARTCOLOR_6" val="-10040012"/>
  <p:tag name="ARS_CHARTCOLOR_7" val="-6593024"/>
  <p:tag name="ARS_CHARTCOLOR_8" val="-16456731"/>
  <p:tag name="ARS_CHARTCOLOR_9" val="-575355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5552166"/>
  <p:tag name="ARS_CHARTCOLOR_1" val="-62438"/>
  <p:tag name="ARS_CHARTCOLOR_2" val="-141460"/>
  <p:tag name="ARS_CHARTCOLOR_3" val="-16759603"/>
  <p:tag name="ARS_CHARTCOLOR_4" val="-16728643"/>
  <p:tag name="ARS_CHARTCOLOR_5" val="-970509"/>
  <p:tag name="ARS_CHARTCOLOR_6" val="-10040012"/>
  <p:tag name="ARS_CHARTCOLOR_7" val="-6593024"/>
  <p:tag name="ARS_CHARTCOLOR_8" val="-16456731"/>
  <p:tag name="ARS_CHARTCOLOR_9" val="-575355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5552166"/>
  <p:tag name="ARS_CHARTCOLOR_1" val="-62438"/>
  <p:tag name="ARS_CHARTCOLOR_2" val="-141460"/>
  <p:tag name="ARS_CHARTCOLOR_3" val="-16759603"/>
  <p:tag name="ARS_CHARTCOLOR_4" val="-16728643"/>
  <p:tag name="ARS_CHARTCOLOR_5" val="-970509"/>
  <p:tag name="ARS_CHARTCOLOR_6" val="-10040012"/>
  <p:tag name="ARS_CHARTCOLOR_7" val="-6593024"/>
  <p:tag name="ARS_CHARTCOLOR_8" val="-16456731"/>
  <p:tag name="ARS_CHARTCOLOR_9" val="-575355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5552166"/>
  <p:tag name="ARS_CHARTCOLOR_1" val="-62438"/>
  <p:tag name="ARS_CHARTCOLOR_2" val="-141460"/>
  <p:tag name="ARS_CHARTCOLOR_3" val="-16759603"/>
  <p:tag name="ARS_CHARTCOLOR_4" val="-16728643"/>
  <p:tag name="ARS_CHARTCOLOR_5" val="-970509"/>
  <p:tag name="ARS_CHARTCOLOR_6" val="-10040012"/>
  <p:tag name="ARS_CHARTCOLOR_7" val="-6593024"/>
  <p:tag name="ARS_CHARTCOLOR_8" val="-16456731"/>
  <p:tag name="ARS_CHARTCOLOR_9" val="-575355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5552166"/>
  <p:tag name="ARS_CHARTCOLOR_1" val="-62438"/>
  <p:tag name="ARS_CHARTCOLOR_2" val="-141460"/>
  <p:tag name="ARS_CHARTCOLOR_3" val="-16759603"/>
  <p:tag name="ARS_CHARTCOLOR_4" val="-16728643"/>
  <p:tag name="ARS_CHARTCOLOR_5" val="-970509"/>
  <p:tag name="ARS_CHARTCOLOR_6" val="-10040012"/>
  <p:tag name="ARS_CHARTCOLOR_7" val="-6593024"/>
  <p:tag name="ARS_CHARTCOLOR_8" val="-16456731"/>
  <p:tag name="ARS_CHARTCOLOR_9" val="-575355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5552166"/>
  <p:tag name="ARS_CHARTCOLOR_1" val="-62438"/>
  <p:tag name="ARS_CHARTCOLOR_2" val="-141460"/>
  <p:tag name="ARS_CHARTCOLOR_3" val="-16759603"/>
  <p:tag name="ARS_CHARTCOLOR_4" val="-16728643"/>
  <p:tag name="ARS_CHARTCOLOR_5" val="-970509"/>
  <p:tag name="ARS_CHARTCOLOR_6" val="-10040012"/>
  <p:tag name="ARS_CHARTCOLOR_7" val="-6593024"/>
  <p:tag name="ARS_CHARTCOLOR_8" val="-16456731"/>
  <p:tag name="ARS_CHARTCOLOR_9" val="-575355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5552166"/>
  <p:tag name="ARS_CHARTCOLOR_1" val="-62438"/>
  <p:tag name="ARS_CHARTCOLOR_2" val="-141460"/>
  <p:tag name="ARS_CHARTCOLOR_3" val="-16759603"/>
  <p:tag name="ARS_CHARTCOLOR_4" val="-16728643"/>
  <p:tag name="ARS_CHARTCOLOR_5" val="-970509"/>
  <p:tag name="ARS_CHARTCOLOR_6" val="-10040012"/>
  <p:tag name="ARS_CHARTCOLOR_7" val="-6593024"/>
  <p:tag name="ARS_CHARTCOLOR_8" val="-16456731"/>
  <p:tag name="ARS_CHARTCOLOR_9" val="-575355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5552166"/>
  <p:tag name="ARS_CHARTCOLOR_1" val="-62438"/>
  <p:tag name="ARS_CHARTCOLOR_2" val="-141460"/>
  <p:tag name="ARS_CHARTCOLOR_3" val="-16759603"/>
  <p:tag name="ARS_CHARTCOLOR_4" val="-16728643"/>
  <p:tag name="ARS_CHARTCOLOR_5" val="-970509"/>
  <p:tag name="ARS_CHARTCOLOR_6" val="-10040012"/>
  <p:tag name="ARS_CHARTCOLOR_7" val="-6593024"/>
  <p:tag name="ARS_CHARTCOLOR_8" val="-16456731"/>
  <p:tag name="ARS_CHARTCOLOR_9" val="-575355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5552166"/>
  <p:tag name="ARS_CHARTCOLOR_1" val="-62438"/>
  <p:tag name="ARS_CHARTCOLOR_2" val="-141460"/>
  <p:tag name="ARS_CHARTCOLOR_3" val="-16759603"/>
  <p:tag name="ARS_CHARTCOLOR_4" val="-16728643"/>
  <p:tag name="ARS_CHARTCOLOR_5" val="-970509"/>
  <p:tag name="ARS_CHARTCOLOR_6" val="-10040012"/>
  <p:tag name="ARS_CHARTCOLOR_7" val="-6593024"/>
  <p:tag name="ARS_CHARTCOLOR_8" val="-16456731"/>
  <p:tag name="ARS_CHARTCOLOR_9" val="-575355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5552166"/>
  <p:tag name="ARS_CHARTCOLOR_1" val="-62438"/>
  <p:tag name="ARS_CHARTCOLOR_2" val="-141460"/>
  <p:tag name="ARS_CHARTCOLOR_3" val="-16759603"/>
  <p:tag name="ARS_CHARTCOLOR_4" val="-16728643"/>
  <p:tag name="ARS_CHARTCOLOR_5" val="-970509"/>
  <p:tag name="ARS_CHARTCOLOR_6" val="-10040012"/>
  <p:tag name="ARS_CHARTCOLOR_7" val="-6593024"/>
  <p:tag name="ARS_CHARTCOLOR_8" val="-16456731"/>
  <p:tag name="ARS_CHARTCOLOR_9" val="-575355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5552166"/>
  <p:tag name="ARS_CHARTCOLOR_1" val="-62438"/>
  <p:tag name="ARS_CHARTCOLOR_2" val="-141460"/>
  <p:tag name="ARS_CHARTCOLOR_3" val="-16759603"/>
  <p:tag name="ARS_CHARTCOLOR_4" val="-16728643"/>
  <p:tag name="ARS_CHARTCOLOR_5" val="-970509"/>
  <p:tag name="ARS_CHARTCOLOR_6" val="-10040012"/>
  <p:tag name="ARS_CHARTCOLOR_7" val="-6593024"/>
  <p:tag name="ARS_CHARTCOLOR_8" val="-16456731"/>
  <p:tag name="ARS_CHARTCOLOR_9" val="-575355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RESPONSETYPE" val="Slide"/>
  <p:tag name="ARS_CHARTPARA_ITEMLABELFONTNAME" val="Arial"/>
  <p:tag name="ARS_CHARTPARA_ITEMLABELFONTSIZE" val="16"/>
  <p:tag name="ARS_CHARTPARA_ITEMLABELFONTBOLD" val="False"/>
  <p:tag name="ARS_CHARTPARA_ITEMLABELFONTITALIC" val="False"/>
  <p:tag name="ARS_CHARTPARA_ITEMLABELFONTCOLOR" val="-16777216"/>
  <p:tag name="ARS_CHARTPARA_DATALABELFONTNAME" val="Arial"/>
  <p:tag name="ARS_CHARTPARA_DATALABELFONTSIZE" val="14"/>
  <p:tag name="ARS_CHARTPARA_DATALABELFONTBOLD" val="False"/>
  <p:tag name="ARS_CHARTPARA_DATALABELFONTITALIC" val="False"/>
  <p:tag name="ARS_CHARTPARA_DATALABELFONTCOLOR" val="-16777216"/>
  <p:tag name="ARS_CHARTPARA_DATAFORMAT" val="ltNumberValue"/>
  <p:tag name="ARS_CHARTPARA_SHOWTIME" val="csStop"/>
  <p:tag name="ARS_CHARTPARA_NUMBERDEC" val="0"/>
  <p:tag name="ARS_CHARTPARA_DATAPERCENTBASE" val="crParticipant"/>
  <p:tag name="ARS_CHARTPARA_PERCENTDEC" val="1"/>
  <p:tag name="ARS_CHARTPARA_SHOW3D" val="0"/>
  <p:tag name="ARS_CHARTPARA_SHOWWINDOW" val="0"/>
  <p:tag name="ARS_CHARTPOINTWIDTH" val="0.5"/>
  <p:tag name="ARS_CHARTSHOWITEMTEXT" val="0"/>
  <p:tag name="ARS_CHARTCOLOR_0" val="-15552166"/>
  <p:tag name="ARS_CHARTCOLOR_1" val="-62438"/>
  <p:tag name="ARS_CHARTCOLOR_2" val="-141460"/>
  <p:tag name="ARS_CHARTCOLOR_3" val="-16759603"/>
  <p:tag name="ARS_CHARTCOLOR_4" val="-16728643"/>
  <p:tag name="ARS_CHARTCOLOR_5" val="-970509"/>
  <p:tag name="ARS_CHARTCOLOR_6" val="-10040012"/>
  <p:tag name="ARS_CHARTCOLOR_7" val="-6593024"/>
  <p:tag name="ARS_CHARTCOLOR_8" val="-16456731"/>
  <p:tag name="ARS_CHARTCOLOR_9" val="-575355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S_SLIDETITLE_AUTOSET" val="0"/>
</p:tagLst>
</file>

<file path=ppt/theme/theme1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1119</TotalTime>
  <Words>2207</Words>
  <Application>Microsoft Office PowerPoint</Application>
  <PresentationFormat>Předvádění na obrazovce (4:3)</PresentationFormat>
  <Paragraphs>359</Paragraphs>
  <Slides>50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50</vt:i4>
      </vt:variant>
    </vt:vector>
  </HeadingPairs>
  <TitlesOfParts>
    <vt:vector size="54" baseType="lpstr">
      <vt:lpstr>Arial</vt:lpstr>
      <vt:lpstr>Calibri</vt:lpstr>
      <vt:lpstr>Times New Roman</vt:lpstr>
      <vt:lpstr>Motiv systému Office</vt:lpstr>
      <vt:lpstr>Vitaminy</vt:lpstr>
      <vt:lpstr>Historie</vt:lpstr>
      <vt:lpstr>Definice</vt:lpstr>
      <vt:lpstr>Vlastnosti</vt:lpstr>
      <vt:lpstr>Stanovení</vt:lpstr>
      <vt:lpstr>Stanovení II.</vt:lpstr>
      <vt:lpstr>Stanovení III.</vt:lpstr>
      <vt:lpstr>DDD*</vt:lpstr>
      <vt:lpstr>Dělení vitaminů</vt:lpstr>
      <vt:lpstr>Prezentace aplikace PowerPoint</vt:lpstr>
      <vt:lpstr>Poruchy</vt:lpstr>
      <vt:lpstr>Vitaminy rozpustné ve vodě</vt:lpstr>
      <vt:lpstr>Vitamin B1 - thiamin</vt:lpstr>
      <vt:lpstr>Deficit thiaminu</vt:lpstr>
      <vt:lpstr>Vitamin B2 - riboflavin</vt:lpstr>
      <vt:lpstr>Deficit riboflavinu</vt:lpstr>
      <vt:lpstr>Prezentace aplikace PowerPoint</vt:lpstr>
      <vt:lpstr>Vitamin B3 - niacin</vt:lpstr>
      <vt:lpstr>Deficit niacinu</vt:lpstr>
      <vt:lpstr>Nadbytek niacinu?</vt:lpstr>
      <vt:lpstr>Vitamin B5 – kyselina pantotenová</vt:lpstr>
      <vt:lpstr>Deficit kyseliny pantotenové</vt:lpstr>
      <vt:lpstr>Prezentace aplikace PowerPoint</vt:lpstr>
      <vt:lpstr>Vitamin B6 – pyridoxin</vt:lpstr>
      <vt:lpstr>Deficit pyridoxinu</vt:lpstr>
      <vt:lpstr>Prezentace aplikace PowerPoint</vt:lpstr>
      <vt:lpstr>Vitamin B7/H – biotin</vt:lpstr>
      <vt:lpstr>Deficit biotinu</vt:lpstr>
      <vt:lpstr>Vitamin B9 – kyselina listová</vt:lpstr>
      <vt:lpstr>Deficit kyseliny listové</vt:lpstr>
      <vt:lpstr>Vitamin B12 – kobalamin</vt:lpstr>
      <vt:lpstr>Deficit kobalaminu</vt:lpstr>
      <vt:lpstr>Vitamin C – kyselina L-askorbová</vt:lpstr>
      <vt:lpstr>Deficit kyseliny askorbové</vt:lpstr>
      <vt:lpstr>Vitaminy rozpustné v tucích</vt:lpstr>
      <vt:lpstr>Vitamin A – retinol</vt:lpstr>
      <vt:lpstr>Vitamin A – retinol</vt:lpstr>
      <vt:lpstr>Deficit retinolu</vt:lpstr>
      <vt:lpstr>Hypervitaminóza</vt:lpstr>
      <vt:lpstr>Vitamin D – kalciol</vt:lpstr>
      <vt:lpstr>Deficit kalciolu</vt:lpstr>
      <vt:lpstr>Hypervitaminóza</vt:lpstr>
      <vt:lpstr>Vitamin E – α-tokoferol</vt:lpstr>
      <vt:lpstr>Deficit tokoferolu</vt:lpstr>
      <vt:lpstr>Hypervitaminóza</vt:lpstr>
      <vt:lpstr>Vitamin K – skupina fylochinonů</vt:lpstr>
      <vt:lpstr>Prezentace aplikace PowerPoint</vt:lpstr>
      <vt:lpstr>Deficit vitaminu K</vt:lpstr>
      <vt:lpstr>Hypervitaminóza</vt:lpstr>
      <vt:lpstr>Děkuji vám za pozornost.</vt:lpstr>
    </vt:vector>
  </TitlesOfParts>
  <Company>MU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Vitamíny</dc:title>
  <dc:creator>Hlaváčová</dc:creator>
  <cp:lastModifiedBy>Miroslava Hlaváčová</cp:lastModifiedBy>
  <cp:revision>92</cp:revision>
  <dcterms:created xsi:type="dcterms:W3CDTF">2015-11-19T09:55:53Z</dcterms:created>
  <dcterms:modified xsi:type="dcterms:W3CDTF">2019-11-27T09:43:52Z</dcterms:modified>
</cp:coreProperties>
</file>