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81" r:id="rId3"/>
    <p:sldId id="284" r:id="rId4"/>
    <p:sldId id="278" r:id="rId5"/>
    <p:sldId id="279" r:id="rId6"/>
    <p:sldId id="280" r:id="rId7"/>
    <p:sldId id="282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69" r:id="rId18"/>
    <p:sldId id="271" r:id="rId19"/>
    <p:sldId id="283" r:id="rId20"/>
    <p:sldId id="272" r:id="rId21"/>
    <p:sldId id="273" r:id="rId22"/>
    <p:sldId id="274" r:id="rId23"/>
    <p:sldId id="275" r:id="rId24"/>
    <p:sldId id="285" r:id="rId25"/>
    <p:sldId id="286" r:id="rId26"/>
    <p:sldId id="287" r:id="rId27"/>
    <p:sldId id="289" r:id="rId28"/>
    <p:sldId id="290" r:id="rId29"/>
    <p:sldId id="288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9" r:id="rId38"/>
    <p:sldId id="301" r:id="rId39"/>
    <p:sldId id="302" r:id="rId40"/>
    <p:sldId id="303" r:id="rId41"/>
    <p:sldId id="321" r:id="rId42"/>
    <p:sldId id="304" r:id="rId43"/>
    <p:sldId id="306" r:id="rId44"/>
    <p:sldId id="307" r:id="rId45"/>
    <p:sldId id="308" r:id="rId46"/>
    <p:sldId id="309" r:id="rId47"/>
    <p:sldId id="310" r:id="rId48"/>
    <p:sldId id="311" r:id="rId49"/>
    <p:sldId id="314" r:id="rId50"/>
    <p:sldId id="315" r:id="rId51"/>
    <p:sldId id="313" r:id="rId52"/>
    <p:sldId id="316" r:id="rId53"/>
    <p:sldId id="317" r:id="rId54"/>
    <p:sldId id="318" r:id="rId55"/>
    <p:sldId id="320" r:id="rId56"/>
  </p:sldIdLst>
  <p:sldSz cx="9144000" cy="6858000" type="screen4x3"/>
  <p:notesSz cx="6858000" cy="9144000"/>
  <p:custDataLst>
    <p:tags r:id="rId5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gs" Target="tags/tag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222D-04D2-498D-A8B5-F54AAB6FBDA6}" type="datetimeFigureOut">
              <a:rPr lang="cs-CZ" smtClean="0"/>
              <a:pPr/>
              <a:t>25.11.2020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CFC0-3FEB-4827-B7F1-ACB474C2CD1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222D-04D2-498D-A8B5-F54AAB6FBDA6}" type="datetimeFigureOut">
              <a:rPr lang="cs-CZ" smtClean="0"/>
              <a:pPr/>
              <a:t>25.11.2020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CFC0-3FEB-4827-B7F1-ACB474C2CD1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222D-04D2-498D-A8B5-F54AAB6FBDA6}" type="datetimeFigureOut">
              <a:rPr lang="cs-CZ" smtClean="0"/>
              <a:pPr/>
              <a:t>25.11.2020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CFC0-3FEB-4827-B7F1-ACB474C2CD1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222D-04D2-498D-A8B5-F54AAB6FBDA6}" type="datetimeFigureOut">
              <a:rPr lang="cs-CZ" smtClean="0"/>
              <a:pPr/>
              <a:t>25.11.2020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CFC0-3FEB-4827-B7F1-ACB474C2CD1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222D-04D2-498D-A8B5-F54AAB6FBDA6}" type="datetimeFigureOut">
              <a:rPr lang="cs-CZ" smtClean="0"/>
              <a:pPr/>
              <a:t>25.11.2020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CFC0-3FEB-4827-B7F1-ACB474C2CD1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222D-04D2-498D-A8B5-F54AAB6FBDA6}" type="datetimeFigureOut">
              <a:rPr lang="cs-CZ" smtClean="0"/>
              <a:pPr/>
              <a:t>25.11.2020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CFC0-3FEB-4827-B7F1-ACB474C2CD1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222D-04D2-498D-A8B5-F54AAB6FBDA6}" type="datetimeFigureOut">
              <a:rPr lang="cs-CZ" smtClean="0"/>
              <a:pPr/>
              <a:t>25.11.2020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CFC0-3FEB-4827-B7F1-ACB474C2CD1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222D-04D2-498D-A8B5-F54AAB6FBDA6}" type="datetimeFigureOut">
              <a:rPr lang="cs-CZ" smtClean="0"/>
              <a:pPr/>
              <a:t>25.11.2020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CFC0-3FEB-4827-B7F1-ACB474C2CD1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222D-04D2-498D-A8B5-F54AAB6FBDA6}" type="datetimeFigureOut">
              <a:rPr lang="cs-CZ" smtClean="0"/>
              <a:pPr/>
              <a:t>25.11.2020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CFC0-3FEB-4827-B7F1-ACB474C2CD1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222D-04D2-498D-A8B5-F54AAB6FBDA6}" type="datetimeFigureOut">
              <a:rPr lang="cs-CZ" smtClean="0"/>
              <a:pPr/>
              <a:t>25.11.2020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CFC0-3FEB-4827-B7F1-ACB474C2CD1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222D-04D2-498D-A8B5-F54AAB6FBDA6}" type="datetimeFigureOut">
              <a:rPr lang="cs-CZ" smtClean="0"/>
              <a:pPr/>
              <a:t>25.11.2020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CFC0-3FEB-4827-B7F1-ACB474C2CD1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222D-04D2-498D-A8B5-F54AAB6FBDA6}" type="datetimeFigureOut">
              <a:rPr lang="cs-CZ" smtClean="0"/>
              <a:pPr/>
              <a:t>25.11.2020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CCFC0-3FEB-4827-B7F1-ACB474C2CD1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6.xml"/><Relationship Id="rId1" Type="http://schemas.openxmlformats.org/officeDocument/2006/relationships/tags" Target="../tags/tag5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tags" Target="../tags/tag7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4.xml"/><Relationship Id="rId1" Type="http://schemas.openxmlformats.org/officeDocument/2006/relationships/tags" Target="../tags/tag7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4.xml"/><Relationship Id="rId1" Type="http://schemas.openxmlformats.org/officeDocument/2006/relationships/tags" Target="../tags/tag8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 stanovení Na</a:t>
            </a:r>
            <a:r>
              <a:rPr lang="cs-CZ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</a:t>
            </a:r>
            <a:r>
              <a:rPr lang="cs-CZ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Cl</a:t>
            </a:r>
            <a:r>
              <a:rPr lang="cs-CZ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63888" y="5214950"/>
            <a:ext cx="5351520" cy="1328750"/>
          </a:xfrm>
        </p:spPr>
        <p:txBody>
          <a:bodyPr>
            <a:normAutofit/>
          </a:bodyPr>
          <a:lstStyle/>
          <a:p>
            <a:pPr algn="r"/>
            <a:r>
              <a:rPr lang="cs-CZ" sz="2400" b="1">
                <a:solidFill>
                  <a:schemeClr val="tx1"/>
                </a:solidFill>
              </a:rPr>
              <a:t>MUDr. Miroslava Hlaváčová, PhD.</a:t>
            </a:r>
          </a:p>
          <a:p>
            <a:pPr algn="r"/>
            <a:r>
              <a:rPr lang="cs-CZ" sz="2400" b="1">
                <a:solidFill>
                  <a:schemeClr val="tx1"/>
                </a:solidFill>
              </a:rPr>
              <a:t>Biochemický ústav LF MU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8621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Příznaky hyponatremie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/>
              <a:t>bezpříznaková když vzniká pomalu</a:t>
            </a:r>
          </a:p>
          <a:p>
            <a:pPr>
              <a:lnSpc>
                <a:spcPct val="150000"/>
              </a:lnSpc>
            </a:pPr>
            <a:r>
              <a:rPr lang="cs-CZ" dirty="0"/>
              <a:t>CAVE malé děti a starší lidé – méně výrazná symptomatologie</a:t>
            </a:r>
          </a:p>
          <a:p>
            <a:pPr>
              <a:lnSpc>
                <a:spcPct val="150000"/>
              </a:lnSpc>
            </a:pPr>
            <a:r>
              <a:rPr lang="cs-CZ" dirty="0"/>
              <a:t>postihnutý zejména </a:t>
            </a:r>
            <a:r>
              <a:rPr lang="cs-CZ" b="1" dirty="0"/>
              <a:t>nervový systém</a:t>
            </a:r>
            <a:r>
              <a:rPr lang="cs-CZ" dirty="0"/>
              <a:t> – edém mozku, zvýšený intrakraniální tlak, myelinolýza, nauzea až zvracení, edém plic s hypoxií mozku, snížený průtok krvi v mozku,....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rizikové faktory</a:t>
            </a:r>
            <a:r>
              <a:rPr lang="cs-CZ" dirty="0"/>
              <a:t> pro rozvoj: hypoxémie (bludný kruh), ženské pohlaví (estrogeny), věk (děti), alkoholizmus, hepatopatie aj.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14620"/>
            <a:ext cx="8229600" cy="1143000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hyponatremie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85720" y="274638"/>
            <a:ext cx="8572560" cy="1143000"/>
          </a:xfrm>
        </p:spPr>
        <p:txBody>
          <a:bodyPr>
            <a:no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Hyponatremie s normoosmolalitou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příčiny: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/>
              <a:t>pseudohyponatremie při interferenci lipidů a proteinů v průběhu analýzy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b="1" dirty="0"/>
              <a:t>mírné</a:t>
            </a:r>
            <a:r>
              <a:rPr lang="cs-CZ" dirty="0"/>
              <a:t> zvýšení jiných osmoticky aktívních částic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Hyponatremie s hyperosmolalitou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cs-CZ" dirty="0"/>
              <a:t>příčiny: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hyperglykémie – každé zvýšení plazmatické hladiny glukózy o 5 mM nad normu sníží natremii o cca 1,5 mM (dle reálných pokusů až o 2,2 mM)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infúze manitolu; sorbitol, glycerol aj.</a:t>
            </a:r>
          </a:p>
          <a:p>
            <a:pPr lvl="1">
              <a:buFont typeface="Wingdings" pitchFamily="2" charset="2"/>
              <a:buChar char="§"/>
            </a:pPr>
            <a:endParaRPr lang="cs-CZ" dirty="0"/>
          </a:p>
          <a:p>
            <a:pPr lvl="1">
              <a:buFont typeface="Wingdings" pitchFamily="2" charset="2"/>
              <a:buChar char="§"/>
            </a:pPr>
            <a:r>
              <a:rPr lang="cs-CZ" dirty="0" err="1"/>
              <a:t>P</a:t>
            </a:r>
            <a:r>
              <a:rPr lang="cs-CZ" baseline="-25000" dirty="0" err="1"/>
              <a:t>Na</a:t>
            </a:r>
            <a:r>
              <a:rPr lang="cs-CZ" baseline="6000" dirty="0" err="1"/>
              <a:t>x</a:t>
            </a:r>
            <a:r>
              <a:rPr lang="cs-CZ" dirty="0"/>
              <a:t> = </a:t>
            </a:r>
            <a:r>
              <a:rPr lang="cs-CZ" dirty="0" err="1"/>
              <a:t>P</a:t>
            </a:r>
            <a:r>
              <a:rPr lang="cs-CZ" baseline="-25000" dirty="0" err="1"/>
              <a:t>Na</a:t>
            </a:r>
            <a:r>
              <a:rPr lang="cs-CZ" baseline="6000" dirty="0"/>
              <a:t>+</a:t>
            </a:r>
            <a:r>
              <a:rPr lang="cs-CZ" dirty="0"/>
              <a:t> / (1- </a:t>
            </a:r>
            <a:r>
              <a:rPr lang="cs-CZ" dirty="0" err="1"/>
              <a:t>P</a:t>
            </a:r>
            <a:r>
              <a:rPr lang="cs-CZ" baseline="-25000" dirty="0" err="1"/>
              <a:t>Glc</a:t>
            </a:r>
            <a:r>
              <a:rPr lang="cs-CZ" dirty="0"/>
              <a:t> x </a:t>
            </a:r>
            <a:r>
              <a:rPr lang="cs-CZ" dirty="0" err="1"/>
              <a:t>f</a:t>
            </a:r>
            <a:r>
              <a:rPr lang="cs-CZ" baseline="-25000" dirty="0" err="1"/>
              <a:t>tr</a:t>
            </a:r>
            <a:r>
              <a:rPr lang="cs-CZ" dirty="0"/>
              <a:t>)     </a:t>
            </a:r>
            <a:r>
              <a:rPr lang="cs-CZ" dirty="0" err="1"/>
              <a:t>f</a:t>
            </a:r>
            <a:r>
              <a:rPr lang="cs-CZ" baseline="-25000" dirty="0" err="1"/>
              <a:t>tr</a:t>
            </a:r>
            <a:r>
              <a:rPr lang="cs-CZ" baseline="-25000" dirty="0"/>
              <a:t> </a:t>
            </a:r>
            <a:r>
              <a:rPr lang="cs-CZ" dirty="0"/>
              <a:t>= 0,002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Hyponatremie s hypoosmolalitou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/>
              <a:t>tzv. „pravá“ hyponatremie</a:t>
            </a:r>
          </a:p>
          <a:p>
            <a:pPr>
              <a:lnSpc>
                <a:spcPct val="150000"/>
              </a:lnSpc>
            </a:pPr>
            <a:r>
              <a:rPr lang="cs-CZ" dirty="0"/>
              <a:t>nepoměr mezi objemem ECT a množstvím Na</a:t>
            </a:r>
            <a:r>
              <a:rPr lang="cs-CZ" baseline="30000" dirty="0"/>
              <a:t>+</a:t>
            </a:r>
            <a:r>
              <a:rPr lang="cs-CZ" dirty="0"/>
              <a:t> v něm obsaženém</a:t>
            </a:r>
          </a:p>
          <a:p>
            <a:pPr>
              <a:lnSpc>
                <a:spcPct val="150000"/>
              </a:lnSpc>
            </a:pPr>
            <a:r>
              <a:rPr lang="cs-CZ" dirty="0"/>
              <a:t>vzniká různými mechanizmy – ztráta iontů, nadbytek hypoosmolární tekutiny/vody, kombinace</a:t>
            </a: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783845"/>
              </p:ext>
            </p:extLst>
          </p:nvPr>
        </p:nvGraphicFramePr>
        <p:xfrm>
          <a:off x="357158" y="1071546"/>
          <a:ext cx="8429684" cy="452851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214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9648">
                <a:tc>
                  <a:txBody>
                    <a:bodyPr/>
                    <a:lstStyle/>
                    <a:p>
                      <a:pPr algn="ctr"/>
                      <a:r>
                        <a:rPr lang="cs-CZ" sz="2800" noProof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příčiny</a:t>
                      </a:r>
                      <a:endParaRPr lang="cs-CZ" sz="28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noProof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příklad</a:t>
                      </a:r>
                      <a:endParaRPr lang="cs-CZ" sz="28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048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ztráta vody a iontů, ztráta iontů</a:t>
                      </a:r>
                      <a:r>
                        <a:rPr lang="cs-CZ" sz="2000" baseline="0" noProof="0" dirty="0"/>
                        <a:t> je relativně větší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cerebral</a:t>
                      </a:r>
                      <a:r>
                        <a:rPr lang="en-US" sz="2000" baseline="0" noProof="0" dirty="0"/>
                        <a:t> salt wasting syndrome</a:t>
                      </a:r>
                      <a:r>
                        <a:rPr lang="cs-CZ" sz="2000" baseline="0" noProof="0" dirty="0"/>
                        <a:t> (↑ natriuretické peptidy), diuretika (thiazidy), hypoaldosteronizmus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048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ztráta vody a iontů, ale přísun vody je zachovaný (ADH, volumoreceptory)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pocení, krvácení, popáleniny,</a:t>
                      </a:r>
                      <a:r>
                        <a:rPr lang="cs-CZ" sz="2000" baseline="0" noProof="0" dirty="0"/>
                        <a:t> ztráty GIT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2926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nadbytek čisté</a:t>
                      </a:r>
                      <a:r>
                        <a:rPr lang="cs-CZ" sz="2000" baseline="0" noProof="0" dirty="0"/>
                        <a:t> </a:t>
                      </a:r>
                      <a:r>
                        <a:rPr lang="cs-CZ" sz="2000" noProof="0" dirty="0"/>
                        <a:t>vody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syndrom nepřiměřené</a:t>
                      </a:r>
                      <a:r>
                        <a:rPr lang="cs-CZ" sz="2000" baseline="0" noProof="0" dirty="0"/>
                        <a:t> sekrece ADH, léky, psychogenní polydipsie, MDMA (extáze), tonutí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5048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nadbytek hypoosmolární tekutiny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renální selhání, selhání srdce, nefrotický syndrom, cirhóza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Zásady terapie hyponatremie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posoudit závažnost hyponatremie, časový průběh, související otázky volémie a osmolality, příčinu</a:t>
            </a:r>
          </a:p>
          <a:p>
            <a:r>
              <a:rPr lang="cs-CZ" dirty="0"/>
              <a:t>uvážit korekci (max. </a:t>
            </a:r>
            <a:r>
              <a:rPr lang="cs-CZ" b="1" dirty="0"/>
              <a:t>8 – 12 mM / 24h</a:t>
            </a:r>
            <a:r>
              <a:rPr lang="cs-CZ" dirty="0"/>
              <a:t> u symptomatických pacientů, u asymptomatických ještě pomaleji)</a:t>
            </a:r>
          </a:p>
          <a:p>
            <a:r>
              <a:rPr lang="cs-CZ" dirty="0"/>
              <a:t>léčit příčinu stavu, když je to možné</a:t>
            </a:r>
          </a:p>
          <a:p>
            <a:r>
              <a:rPr lang="cs-CZ" dirty="0"/>
              <a:t>neustále monitorovat vnitřní prostředí pacienta</a:t>
            </a: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Výpočet deficitu Na</a:t>
            </a:r>
            <a:r>
              <a:rPr lang="cs-CZ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cs-CZ" sz="2600" b="1" dirty="0"/>
              <a:t>deficit Na</a:t>
            </a:r>
            <a:r>
              <a:rPr lang="cs-CZ" sz="2600" b="1" baseline="30000" dirty="0"/>
              <a:t>+</a:t>
            </a:r>
            <a:r>
              <a:rPr lang="cs-CZ" sz="2600" b="1" dirty="0"/>
              <a:t> = m </a:t>
            </a:r>
            <a:r>
              <a:rPr lang="cs-CZ" sz="2600" dirty="0"/>
              <a:t>v kg </a:t>
            </a:r>
            <a:r>
              <a:rPr lang="cs-CZ" sz="2600" b="1" dirty="0"/>
              <a:t>* F * (140 – zjištěné Na</a:t>
            </a:r>
            <a:r>
              <a:rPr lang="cs-CZ" sz="2600" b="1" baseline="30000" dirty="0"/>
              <a:t>+</a:t>
            </a:r>
            <a:r>
              <a:rPr lang="cs-CZ" sz="2600" b="1" dirty="0"/>
              <a:t> v plazme) </a:t>
            </a:r>
          </a:p>
          <a:p>
            <a:pPr marL="0">
              <a:buNone/>
            </a:pPr>
            <a:r>
              <a:rPr lang="cs-CZ" sz="2600" dirty="0"/>
              <a:t>(F = 0,6 pro muže a 0,55 pro ženy)</a:t>
            </a:r>
          </a:p>
          <a:p>
            <a:pPr marL="0">
              <a:buNone/>
            </a:pPr>
            <a:endParaRPr lang="cs-CZ" sz="2600" dirty="0"/>
          </a:p>
          <a:p>
            <a:pPr marL="352800"/>
            <a:r>
              <a:rPr lang="cs-CZ" sz="2600" b="1" dirty="0"/>
              <a:t>cílová hodnota natremie</a:t>
            </a:r>
            <a:r>
              <a:rPr lang="cs-CZ" sz="2600" dirty="0"/>
              <a:t>: poloviční vzdálenost mezi změřenou hodnotou natremie a hodnotou 140 mM</a:t>
            </a:r>
          </a:p>
          <a:p>
            <a:pPr marL="352800"/>
            <a:endParaRPr lang="cs-CZ" sz="2600" dirty="0"/>
          </a:p>
          <a:p>
            <a:pPr marL="0">
              <a:buNone/>
            </a:pPr>
            <a:r>
              <a:rPr lang="cs-CZ" sz="2600" b="1" dirty="0"/>
              <a:t>deficit </a:t>
            </a:r>
            <a:r>
              <a:rPr lang="cs-CZ" sz="2600" b="1" dirty="0" err="1"/>
              <a:t>Na</a:t>
            </a:r>
            <a:r>
              <a:rPr lang="cs-CZ" sz="2600" b="1" baseline="30000" dirty="0" err="1"/>
              <a:t>+</a:t>
            </a:r>
            <a:r>
              <a:rPr lang="cs-CZ" sz="2600" b="1" baseline="-25000" dirty="0" err="1"/>
              <a:t>cíl</a:t>
            </a:r>
            <a:r>
              <a:rPr lang="cs-CZ" sz="2600" b="1" baseline="-25000" dirty="0"/>
              <a:t> </a:t>
            </a:r>
            <a:r>
              <a:rPr lang="cs-CZ" sz="2600" b="1" dirty="0"/>
              <a:t> = m </a:t>
            </a:r>
            <a:r>
              <a:rPr lang="cs-CZ" sz="2600" dirty="0"/>
              <a:t>(v kg)</a:t>
            </a:r>
            <a:r>
              <a:rPr lang="cs-CZ" sz="2600" b="1" dirty="0"/>
              <a:t> * F * (cílové Na</a:t>
            </a:r>
            <a:r>
              <a:rPr lang="cs-CZ" sz="2600" b="1" baseline="30000" dirty="0"/>
              <a:t>+</a:t>
            </a:r>
            <a:r>
              <a:rPr lang="cs-CZ" sz="2600" b="1" dirty="0"/>
              <a:t> v plazmě - zjištěné Na</a:t>
            </a:r>
            <a:r>
              <a:rPr lang="cs-CZ" sz="2600" b="1" baseline="30000" dirty="0"/>
              <a:t>+</a:t>
            </a:r>
            <a:r>
              <a:rPr lang="cs-CZ" sz="2600" b="1" dirty="0"/>
              <a:t> v plazmě) </a:t>
            </a: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Hypernatremie</a:t>
            </a: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019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vždy spojená s hyperosmolalitou, ku které může přispívat aj zvýšené množství efektivních a neefektivních solutů (glukóza, urea)</a:t>
            </a:r>
          </a:p>
          <a:p>
            <a:r>
              <a:rPr lang="cs-CZ" dirty="0"/>
              <a:t>hyperosmolalita způsobí přesun vody z ICT do ECT s dehydratací mozku</a:t>
            </a:r>
          </a:p>
          <a:p>
            <a:r>
              <a:rPr lang="cs-CZ" dirty="0"/>
              <a:t>kompenzačním mechanizmem je zvýšení osmoticky aktivních častíc v buňce</a:t>
            </a:r>
          </a:p>
          <a:p>
            <a:r>
              <a:rPr lang="cs-CZ" dirty="0"/>
              <a:t>při rychlé terapii vzniká edém mozku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8738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Sodný kationt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600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Příznaky hypernatremie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především neurologické – souvisí s přesunem vody v mozkových buňkách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žízeň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podrážděnost, hyperreflexie, agresivita, nespavost, hyperventilace, spasticita, kóma   → smrt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méně často útlum, letargie až kóma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intrakraniální krvácení, vaskulární ruptury (díky objemovým změnám mozkového tkaniva?)</a:t>
            </a:r>
          </a:p>
          <a:p>
            <a:endParaRPr lang="cs-CZ" dirty="0"/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Příčiny hypernatremie</a:t>
            </a: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233972"/>
              </p:ext>
            </p:extLst>
          </p:nvPr>
        </p:nvGraphicFramePr>
        <p:xfrm>
          <a:off x="357158" y="428604"/>
          <a:ext cx="8429684" cy="5549062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214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9648">
                <a:tc>
                  <a:txBody>
                    <a:bodyPr/>
                    <a:lstStyle/>
                    <a:p>
                      <a:pPr algn="ctr"/>
                      <a:r>
                        <a:rPr lang="cs-CZ" sz="2800" noProof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příčiny</a:t>
                      </a:r>
                      <a:endParaRPr lang="cs-CZ" sz="28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noProof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příklad</a:t>
                      </a:r>
                      <a:endParaRPr lang="cs-CZ" sz="28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048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ztráta</a:t>
                      </a:r>
                      <a:r>
                        <a:rPr lang="cs-CZ" sz="2000" baseline="0" noProof="0" dirty="0"/>
                        <a:t> hypoosmolární tekutiny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pocení, popáleniny, ztráty GIT sekretů,</a:t>
                      </a:r>
                      <a:r>
                        <a:rPr lang="cs-CZ" sz="2000" baseline="0" noProof="0" dirty="0"/>
                        <a:t> osmotická diuréza, nefropatie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528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ztráta</a:t>
                      </a:r>
                      <a:r>
                        <a:rPr lang="cs-CZ" sz="2000" baseline="0" noProof="0" dirty="0"/>
                        <a:t> čisté vody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diabetes insipidus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8694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nedostatečný přívod vody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poruchy</a:t>
                      </a:r>
                      <a:r>
                        <a:rPr lang="cs-CZ" sz="2000" baseline="0" noProof="0" dirty="0"/>
                        <a:t> hypotalamu, osmoreceptorů, ztroskotanci na moři/v poušti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5048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přesun vody</a:t>
                      </a:r>
                      <a:r>
                        <a:rPr lang="cs-CZ" sz="2000" baseline="0" noProof="0" dirty="0"/>
                        <a:t> do ICT při zvýšení intracelulární  osmolality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rhabdomyolýza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5048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zvýšení přívodu soli per 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např. při vyvolávání zvracení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5048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aplikace hyperosmolárních roztoků s Na</a:t>
                      </a:r>
                      <a:r>
                        <a:rPr lang="cs-CZ" sz="2000" baseline="30000" noProof="0" dirty="0"/>
                        <a:t>+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iatrogenně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Terapie hypernatremie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platí stejná pravidla jako při hyponatremii</a:t>
            </a:r>
          </a:p>
          <a:p>
            <a:r>
              <a:rPr lang="cs-CZ" dirty="0"/>
              <a:t>obvykle se používá roztok 5% glukózy v kombinaci s iontovými roztoky</a:t>
            </a:r>
          </a:p>
          <a:p>
            <a:r>
              <a:rPr lang="cs-CZ" dirty="0"/>
              <a:t>při ztrátách čisté vody/hypoosmolární tekutiny – doplňování vody a iontů dle odhadovaných ztrát</a:t>
            </a:r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cs-CZ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Draselný kationt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17757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/>
              <a:t>hlavní intracelulární kationt, v buňkách udržovaný činností Na</a:t>
            </a:r>
            <a:r>
              <a:rPr lang="cs-CZ" sz="3200" baseline="30000" dirty="0"/>
              <a:t>+</a:t>
            </a:r>
            <a:r>
              <a:rPr lang="cs-CZ" sz="3200" dirty="0"/>
              <a:t>/K</a:t>
            </a:r>
            <a:r>
              <a:rPr lang="cs-CZ" sz="3200" baseline="30000" dirty="0"/>
              <a:t>+</a:t>
            </a:r>
            <a:r>
              <a:rPr lang="cs-CZ" sz="3200" dirty="0"/>
              <a:t> –ATPasy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c v ECT/plazme: 3,8 – 5,3 mM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c v ICT: 160 mM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celková zásoba v organizmu je cca 3700 mmol pro 70 kg osobu </a:t>
            </a:r>
          </a:p>
          <a:p>
            <a:r>
              <a:rPr lang="cs-CZ" dirty="0"/>
              <a:t>význam: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nervosvalová dráždivost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osmotická homeostáza buněk</a:t>
            </a:r>
          </a:p>
          <a:p>
            <a:r>
              <a:rPr lang="cs-CZ" dirty="0"/>
              <a:t>denní příjem: 1 mmol/kg/den za </a:t>
            </a:r>
            <a:r>
              <a:rPr lang="cs-CZ" dirty="0" err="1"/>
              <a:t>fyziol</a:t>
            </a:r>
            <a:r>
              <a:rPr lang="cs-CZ" dirty="0"/>
              <a:t>. stavu</a:t>
            </a:r>
          </a:p>
          <a:p>
            <a:r>
              <a:rPr lang="cs-CZ" dirty="0"/>
              <a:t>eliminace (závisí na dietě):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ledviny: 30 – 120 mM/den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stolice: obvykle do 10 mM/den</a:t>
            </a:r>
          </a:p>
          <a:p>
            <a:pPr marL="514350" indent="-457200"/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500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Absorpce a vylučování K</a:t>
            </a:r>
            <a:r>
              <a:rPr lang="cs-CZ" b="1" baseline="30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cs-CZ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/>
          <a:lstStyle/>
          <a:p>
            <a:r>
              <a:rPr lang="cs-CZ" b="1" dirty="0"/>
              <a:t>absorpce v GIT: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cca 90%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maximum v tenkém střevě</a:t>
            </a:r>
          </a:p>
          <a:p>
            <a:r>
              <a:rPr lang="cs-CZ" b="1" dirty="0"/>
              <a:t>eliminace ledvinami: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přítomná resorpce i sekrece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exkreční frakce – v závislosti na potřebách organizmu může být </a:t>
            </a:r>
            <a:r>
              <a:rPr lang="cs-CZ" b="1" dirty="0"/>
              <a:t>3% – 150 %</a:t>
            </a:r>
            <a:r>
              <a:rPr lang="cs-CZ" dirty="0"/>
              <a:t>, obvykle 5-20%</a:t>
            </a:r>
            <a:endParaRPr lang="cs-CZ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hlavní regulace je v distálním tubule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68008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kalémie a pH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sú vzájemně závislé (pokles pH o 0,1 zvýší </a:t>
            </a:r>
            <a:r>
              <a:rPr lang="cs-CZ" dirty="0" err="1"/>
              <a:t>kalémii</a:t>
            </a:r>
            <a:r>
              <a:rPr lang="cs-CZ" dirty="0"/>
              <a:t> o cca 0,6 mmol/l)</a:t>
            </a:r>
          </a:p>
          <a:p>
            <a:r>
              <a:rPr lang="cs-CZ" dirty="0"/>
              <a:t>přesnější je rovnice podle Kazdy:</a:t>
            </a:r>
          </a:p>
          <a:p>
            <a:pPr marL="0" indent="0">
              <a:buNone/>
            </a:pPr>
            <a:r>
              <a:rPr lang="cs-CZ" sz="2900" b="1" dirty="0"/>
              <a:t>koncentrace K</a:t>
            </a:r>
            <a:r>
              <a:rPr lang="cs-CZ" sz="2900" b="1" baseline="30000" dirty="0"/>
              <a:t>+</a:t>
            </a:r>
            <a:r>
              <a:rPr lang="cs-CZ" sz="2900" b="1" dirty="0"/>
              <a:t> v plazme = 33,05 – 3,87*pH plazmy</a:t>
            </a:r>
          </a:p>
          <a:p>
            <a:r>
              <a:rPr lang="cs-CZ" sz="2900" dirty="0"/>
              <a:t>pH = 7 zodpovídá pak kalémie 6 mM a pH = 7,7 kalémie 3,3 mM</a:t>
            </a:r>
          </a:p>
          <a:p>
            <a:endParaRPr lang="cs-CZ" sz="2900" dirty="0"/>
          </a:p>
          <a:p>
            <a:pPr marL="0" indent="0" algn="ctr">
              <a:buNone/>
            </a:pPr>
            <a:r>
              <a:rPr lang="cs-CZ" sz="2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 KDYŽ NÁM HODNOTY NAŠEHO PACIENTA DO ROVNICE NESEDÍ?</a:t>
            </a:r>
          </a:p>
          <a:p>
            <a:endParaRPr lang="cs-CZ" sz="29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46534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Výpočet deficitu draslíku – graf podle Halmagyiho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963" y="1628800"/>
            <a:ext cx="5172075" cy="4391025"/>
          </a:xfrm>
        </p:spPr>
      </p:pic>
      <p:sp>
        <p:nvSpPr>
          <p:cNvPr id="5" name="TextovéPole 4"/>
          <p:cNvSpPr txBox="1"/>
          <p:nvPr/>
        </p:nvSpPr>
        <p:spPr>
          <a:xfrm>
            <a:off x="678629" y="5786454"/>
            <a:ext cx="7786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Výsledkem je deficit </a:t>
            </a:r>
            <a:r>
              <a:rPr lang="cs-CZ" b="1" dirty="0"/>
              <a:t>celkového tělesného kália</a:t>
            </a:r>
            <a:r>
              <a:rPr lang="cs-CZ" dirty="0"/>
              <a:t> v procentech, zohledňuje snížení zásob kália v organizme. 10% zodpovídá přibližně 250 mmol chybějících K</a:t>
            </a:r>
            <a:r>
              <a:rPr lang="cs-CZ" baseline="30000" dirty="0"/>
              <a:t>+</a:t>
            </a:r>
            <a:r>
              <a:rPr lang="cs-CZ" dirty="0"/>
              <a:t> iontů. Vypočítané hodnoty je třeba brát jako orientační, nutná je celková klinická úvaha!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69824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poruch kalémie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/>
              <a:t>hypokalémie</a:t>
            </a:r>
            <a:r>
              <a:rPr lang="cs-CZ" sz="2800" dirty="0"/>
              <a:t> – pokles koncentrace K</a:t>
            </a:r>
            <a:r>
              <a:rPr lang="cs-CZ" sz="2800" baseline="30000" dirty="0"/>
              <a:t>+</a:t>
            </a:r>
            <a:r>
              <a:rPr lang="cs-CZ" sz="2800" dirty="0"/>
              <a:t> v plazmě pod 3,8 mM, závažná pod 3,5 mM</a:t>
            </a:r>
            <a:endParaRPr lang="cs-CZ" sz="400" b="1" dirty="0"/>
          </a:p>
          <a:p>
            <a:pPr>
              <a:lnSpc>
                <a:spcPct val="150000"/>
              </a:lnSpc>
            </a:pPr>
            <a:r>
              <a:rPr lang="cs-CZ" sz="2800" b="1" dirty="0"/>
              <a:t>hyperkalémie </a:t>
            </a:r>
            <a:r>
              <a:rPr lang="cs-CZ" sz="2800" dirty="0"/>
              <a:t>– zvýšení koncentrace K</a:t>
            </a:r>
            <a:r>
              <a:rPr lang="cs-CZ" sz="2800" baseline="30000" dirty="0"/>
              <a:t>+</a:t>
            </a:r>
            <a:r>
              <a:rPr lang="cs-CZ" sz="2800" dirty="0"/>
              <a:t> v plazme nad 5,3 mM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633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hlavní extracelulární kationt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c v plazmě 137 – 144 mM, v ECT 140 mM, v ICT?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rozdíl udržovaný pomocí Na</a:t>
            </a:r>
            <a:r>
              <a:rPr lang="cs-CZ" sz="2400" baseline="30000" dirty="0"/>
              <a:t>+</a:t>
            </a:r>
            <a:r>
              <a:rPr lang="cs-CZ" sz="2400" dirty="0"/>
              <a:t>/K</a:t>
            </a:r>
            <a:r>
              <a:rPr lang="cs-CZ" sz="2400" baseline="30000" dirty="0"/>
              <a:t>+</a:t>
            </a:r>
            <a:r>
              <a:rPr lang="cs-CZ" sz="2400" dirty="0"/>
              <a:t> –ATPasy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celková zásoba představuje 3000 – 3500 mmol pro 70 kg osobu</a:t>
            </a:r>
            <a:endParaRPr lang="cs-CZ" dirty="0"/>
          </a:p>
          <a:p>
            <a:r>
              <a:rPr lang="cs-CZ" sz="2800" dirty="0"/>
              <a:t>denní příjem soli: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doporučený: 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reálný: ? </a:t>
            </a:r>
            <a:endParaRPr lang="cs-CZ" dirty="0"/>
          </a:p>
          <a:p>
            <a:r>
              <a:rPr lang="cs-CZ" sz="2800" dirty="0"/>
              <a:t>eliminace: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ledvinami – 120 – 240 mM (dle příjmu)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stolicí – max. 10 mM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potem – 10 – 80 mM (dle intenzity pocení)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452320" y="1311151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prstClr val="black"/>
                </a:solidFill>
              </a:rPr>
              <a:t>10-14 mM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347864" y="3327375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prstClr val="black"/>
                </a:solidFill>
              </a:rPr>
              <a:t>1 – 5 gramů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55776" y="3759423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prstClr val="black"/>
                </a:solidFill>
              </a:rPr>
              <a:t>6 – 15 gramů   </a:t>
            </a:r>
            <a:r>
              <a:rPr lang="cs-CZ" sz="2400" dirty="0">
                <a:solidFill>
                  <a:prstClr val="black"/>
                </a:solidFill>
              </a:rPr>
              <a:t>(latentní zdroje příjmu)</a:t>
            </a:r>
            <a:endParaRPr lang="cs-CZ" sz="2400" b="1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267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p"/>
      <p:bldP spid="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Hypokalémie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11044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Příznaky hypokalémie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127664"/>
              </p:ext>
            </p:extLst>
          </p:nvPr>
        </p:nvGraphicFramePr>
        <p:xfrm>
          <a:off x="642910" y="1571612"/>
          <a:ext cx="7858180" cy="4715343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21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3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algn="l"/>
                      <a:r>
                        <a:rPr lang="cs-CZ" sz="2400" noProof="0" dirty="0"/>
                        <a:t>kostrové svaly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noProof="0" dirty="0"/>
                        <a:t>únava, svalová slabost,</a:t>
                      </a:r>
                      <a:r>
                        <a:rPr lang="cs-CZ" sz="2400" baseline="0" noProof="0" dirty="0"/>
                        <a:t> křeče, myopatie (hypokalémie může též vystupňovat příznaky myopatie z jiných příčin), poruchy respirace s hyperkapniou, tetanie, rhabdomyolýza</a:t>
                      </a:r>
                      <a:endParaRPr lang="cs-CZ" sz="24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8694">
                <a:tc>
                  <a:txBody>
                    <a:bodyPr/>
                    <a:lstStyle/>
                    <a:p>
                      <a:pPr algn="l"/>
                      <a:r>
                        <a:rPr lang="cs-CZ" sz="2400" noProof="0" dirty="0"/>
                        <a:t>srdce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noProof="0" dirty="0"/>
                        <a:t>předčasné kontrakce, arytmie,</a:t>
                      </a:r>
                      <a:r>
                        <a:rPr lang="cs-CZ" sz="2400" baseline="0" noProof="0" dirty="0"/>
                        <a:t> AV blokády, deprese ST úseku a zvýšené amplitudy vlny U na EKG</a:t>
                      </a:r>
                      <a:endParaRPr lang="cs-CZ" sz="24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025">
                <a:tc>
                  <a:txBody>
                    <a:bodyPr/>
                    <a:lstStyle/>
                    <a:p>
                      <a:pPr algn="l"/>
                      <a:r>
                        <a:rPr lang="cs-CZ" sz="2400" noProof="0"/>
                        <a:t>hladké svaly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noProof="0" dirty="0"/>
                        <a:t>zácpa, paralytický ileus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983">
                <a:tc>
                  <a:txBody>
                    <a:bodyPr/>
                    <a:lstStyle/>
                    <a:p>
                      <a:pPr algn="l"/>
                      <a:r>
                        <a:rPr lang="cs-CZ" sz="2400" noProof="0" dirty="0"/>
                        <a:t>ledviny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noProof="0" dirty="0"/>
                        <a:t>porucha koncentrační schopnosti, polyurie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025">
                <a:tc>
                  <a:txBody>
                    <a:bodyPr/>
                    <a:lstStyle/>
                    <a:p>
                      <a:pPr algn="l"/>
                      <a:r>
                        <a:rPr lang="cs-CZ" sz="2400" noProof="0" dirty="0"/>
                        <a:t>metabolizmus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noProof="0" dirty="0"/>
                        <a:t>metabolická alkalóza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0143975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Příčiny hypokalémie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49336"/>
              </p:ext>
            </p:extLst>
          </p:nvPr>
        </p:nvGraphicFramePr>
        <p:xfrm>
          <a:off x="428596" y="1714488"/>
          <a:ext cx="8358246" cy="4225885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35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6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0172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snížený přívod draslíku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strava s nedostatkem zeleniny, alkoholizmus, anorexie, parenterální</a:t>
                      </a:r>
                      <a:r>
                        <a:rPr lang="cs-CZ" sz="2000" baseline="0" noProof="0" dirty="0"/>
                        <a:t> výživa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172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zvýšené ztráty</a:t>
                      </a:r>
                      <a:r>
                        <a:rPr lang="cs-CZ" sz="2000" baseline="0" noProof="0" dirty="0"/>
                        <a:t> v GIT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chronické průjmy,</a:t>
                      </a:r>
                      <a:r>
                        <a:rPr lang="cs-CZ" sz="2000" baseline="0" noProof="0" dirty="0"/>
                        <a:t> laxativa, píšťaly, drény, zvracení, odsávaní žaludeční šťávy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378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zvýšené renální</a:t>
                      </a:r>
                      <a:r>
                        <a:rPr lang="cs-CZ" sz="2000" baseline="0" noProof="0" dirty="0"/>
                        <a:t> ztráty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zvýšené</a:t>
                      </a:r>
                      <a:r>
                        <a:rPr lang="cs-CZ" sz="2000" baseline="0" noProof="0" dirty="0"/>
                        <a:t> mineralokortikoidy z různých příčin, osmotická diuréza (DM), polyurie, nevhodně vedená dialýza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991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dědičné poruchy hormonální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zvýšené mineralokortikoidy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0172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dědičné poruchy iontových kanálů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Liddleova nemoc, Barterrov syndrom, renální tubulární</a:t>
                      </a:r>
                      <a:r>
                        <a:rPr lang="cs-CZ" sz="2000" baseline="0" noProof="0" dirty="0"/>
                        <a:t> acidóza aj.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Příčiny hypokalémie II.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019049"/>
              </p:ext>
            </p:extLst>
          </p:nvPr>
        </p:nvGraphicFramePr>
        <p:xfrm>
          <a:off x="500034" y="1857364"/>
          <a:ext cx="8358246" cy="4512783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179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9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7520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diuretika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kličkové diuretika (furosemid), thiazidy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7520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jiné léky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amfotericín</a:t>
                      </a:r>
                      <a:r>
                        <a:rPr lang="cs-CZ" sz="2000" baseline="0" noProof="0" dirty="0"/>
                        <a:t> B, L-DOPA, deriváty penicilínu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7103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přesun draslíku do buněk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aplikace inzulínu s glukózou, zvýšená β-adrenergní aktivita (stres, koronární ischémie), tyreotoxikóza,</a:t>
                      </a:r>
                      <a:r>
                        <a:rPr lang="cs-CZ" sz="2000" baseline="0" noProof="0" dirty="0"/>
                        <a:t> metabolická alkalóza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7311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jiné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hypomagnezémie (Na/K ATPasa), terapie</a:t>
                      </a:r>
                      <a:r>
                        <a:rPr lang="cs-CZ" sz="2000" baseline="0" noProof="0" dirty="0"/>
                        <a:t> megaloblastické anémie a neutropenie (vysoké dávky folátu a B12)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Terapie hypokalémie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podávaná dávka má 2 složky:</a:t>
            </a:r>
          </a:p>
          <a:p>
            <a:pPr lvl="1">
              <a:buFont typeface="Wingdings" pitchFamily="2" charset="2"/>
              <a:buChar char="§"/>
            </a:pPr>
            <a:r>
              <a:rPr lang="cs-CZ" b="1" dirty="0"/>
              <a:t>substituce průběžných ztrát </a:t>
            </a:r>
            <a:r>
              <a:rPr lang="cs-CZ" dirty="0"/>
              <a:t>– K</a:t>
            </a:r>
            <a:r>
              <a:rPr lang="cs-CZ" baseline="30000" dirty="0"/>
              <a:t>+</a:t>
            </a:r>
            <a:r>
              <a:rPr lang="cs-CZ" dirty="0"/>
              <a:t> v moči, extrarenální ztráty je nutné odhadnout</a:t>
            </a:r>
          </a:p>
          <a:p>
            <a:pPr lvl="1">
              <a:buFont typeface="Wingdings" pitchFamily="2" charset="2"/>
              <a:buChar char="§"/>
            </a:pPr>
            <a:r>
              <a:rPr lang="cs-CZ" b="1" dirty="0"/>
              <a:t>korekce deficitu</a:t>
            </a:r>
            <a:r>
              <a:rPr lang="cs-CZ" dirty="0"/>
              <a:t> - Halmagyiho graf</a:t>
            </a:r>
          </a:p>
          <a:p>
            <a:r>
              <a:rPr lang="cs-CZ" dirty="0"/>
              <a:t>hrubý odhad denní potřeby je 1 mM/kg</a:t>
            </a:r>
          </a:p>
          <a:p>
            <a:r>
              <a:rPr lang="cs-CZ" dirty="0"/>
              <a:t>korekce závisí významně na funkci ledvin</a:t>
            </a:r>
          </a:p>
          <a:p>
            <a:r>
              <a:rPr lang="cs-CZ" dirty="0"/>
              <a:t>nutné změřit sérové Mg</a:t>
            </a:r>
            <a:r>
              <a:rPr lang="cs-CZ" baseline="30000" dirty="0"/>
              <a:t>+</a:t>
            </a:r>
            <a:r>
              <a:rPr lang="cs-CZ" dirty="0"/>
              <a:t>, při hypomagnezémii se korekce hypokalémie nemusí zdařit!!</a:t>
            </a:r>
          </a:p>
        </p:txBody>
      </p:sp>
    </p:spTree>
    <p:custDataLst>
      <p:tags r:id="rId1"/>
    </p:custData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Terapie hypokalémie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parenterální podání upřednostníme při závažné a symptomatické hypokalémii anebo takové, která neodpovídá na per os podání</a:t>
            </a:r>
          </a:p>
          <a:p>
            <a:r>
              <a:rPr lang="cs-CZ" dirty="0"/>
              <a:t>7,5% roztok KCl obsahuje 1 mM draslíku v 1 ml</a:t>
            </a:r>
          </a:p>
          <a:p>
            <a:r>
              <a:rPr lang="cs-CZ" dirty="0"/>
              <a:t>za hodinu je bezpečné podat 10 - 20 mM, za den 100 - 200 mM</a:t>
            </a:r>
          </a:p>
          <a:p>
            <a:r>
              <a:rPr lang="cs-CZ" dirty="0"/>
              <a:t>není vhodné podávat draslík s glukózou</a:t>
            </a:r>
          </a:p>
        </p:txBody>
      </p:sp>
      <p:sp>
        <p:nvSpPr>
          <p:cNvPr id="4" name="Litebulb"/>
          <p:cNvSpPr>
            <a:spLocks noEditPoints="1" noChangeArrowheads="1"/>
          </p:cNvSpPr>
          <p:nvPr/>
        </p:nvSpPr>
        <p:spPr bwMode="auto">
          <a:xfrm>
            <a:off x="7524328" y="5445224"/>
            <a:ext cx="386159" cy="509612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custDataLst>
      <p:tags r:id="rId1"/>
    </p:custData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Hyperkalémie</a:t>
            </a:r>
          </a:p>
        </p:txBody>
      </p:sp>
    </p:spTree>
    <p:custDataLst>
      <p:tags r:id="rId1"/>
    </p:custData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Příznaky hyperkalémie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643957"/>
              </p:ext>
            </p:extLst>
          </p:nvPr>
        </p:nvGraphicFramePr>
        <p:xfrm>
          <a:off x="642910" y="1357298"/>
          <a:ext cx="7858180" cy="4313882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1928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57322">
                <a:tc>
                  <a:txBody>
                    <a:bodyPr/>
                    <a:lstStyle/>
                    <a:p>
                      <a:pPr algn="l"/>
                      <a:r>
                        <a:rPr lang="cs-CZ" sz="2200" noProof="0" dirty="0"/>
                        <a:t>kostrové svaly (obvykle od 8 mmol/l)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200" noProof="0" dirty="0"/>
                        <a:t>svalová slabost šířící</a:t>
                      </a:r>
                      <a:r>
                        <a:rPr lang="cs-CZ" sz="2200" baseline="0" noProof="0" dirty="0"/>
                        <a:t> se od dolních končetin směrem nahoru, obvykle vynechává respirační svaly</a:t>
                      </a:r>
                      <a:endParaRPr lang="cs-CZ" sz="22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042">
                <a:tc rowSpan="3">
                  <a:txBody>
                    <a:bodyPr/>
                    <a:lstStyle/>
                    <a:p>
                      <a:pPr algn="l"/>
                      <a:r>
                        <a:rPr lang="cs-CZ" sz="2200" noProof="0" dirty="0"/>
                        <a:t>srdce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noProof="0"/>
                        <a:t>od 6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úzké a špičaté T vlny, zkrácení QT intervalu díky rychlé repolarizaci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0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noProof="0"/>
                        <a:t>od 7-8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prodloužení PR intervalu,</a:t>
                      </a:r>
                      <a:r>
                        <a:rPr lang="cs-CZ" sz="2200" baseline="0" noProof="0" dirty="0"/>
                        <a:t> rozšíření QRS, rozšíření až vymizení P vlny díky zpomalené depolarizaci</a:t>
                      </a:r>
                      <a:endParaRPr lang="cs-CZ" sz="22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04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noProof="0"/>
                        <a:t>od 9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spojení komplexu QRS s T-vlnou a následnou fibrilací komor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678761" y="6286520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variabilita projevů na EKG je velká a individuální!!!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4397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Příčiny hyperkalémie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799912"/>
              </p:ext>
            </p:extLst>
          </p:nvPr>
        </p:nvGraphicFramePr>
        <p:xfrm>
          <a:off x="428596" y="1714488"/>
          <a:ext cx="8358246" cy="4902889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35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6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0172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nadbytek draslíku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rozpad</a:t>
                      </a:r>
                      <a:r>
                        <a:rPr lang="cs-CZ" sz="2000" baseline="0" noProof="0" dirty="0"/>
                        <a:t> tkaniv, popáleniny, krvácení do GIT, akutní oligurie, hypoaldosteronizmus, CRF (při GF pod 0,25 ml/min)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172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přesun z ICT do 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MetAc, deficit inzulínu s hyperglykémií,</a:t>
                      </a:r>
                      <a:r>
                        <a:rPr lang="cs-CZ" sz="2000" baseline="0" noProof="0" dirty="0"/>
                        <a:t> těžká fyzická zátěž, rozpad buněk (tumory, hemolýza), hypertermie, β2 blokáda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378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geneticky podmíněné nemoci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Gordonův syndrom (iontové kanály),</a:t>
                      </a:r>
                      <a:r>
                        <a:rPr lang="cs-CZ" sz="2000" baseline="0" noProof="0" dirty="0"/>
                        <a:t> renální tubulární acidóza typ I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991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léky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antagonisti aldosteronu, ACE inhibitory, NSAID,</a:t>
                      </a:r>
                      <a:r>
                        <a:rPr lang="cs-CZ" sz="2000" baseline="0" noProof="0" dirty="0"/>
                        <a:t> lithium, heparin, draselné soli léčiv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0172"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jiné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kardiochirurgické zákroky, deplece cirkulujícího objemu (zvýšená proximální absorpce Na</a:t>
                      </a:r>
                      <a:r>
                        <a:rPr lang="cs-CZ" sz="2000" baseline="30000" noProof="0" dirty="0"/>
                        <a:t>+ </a:t>
                      </a:r>
                      <a:r>
                        <a:rPr lang="cs-CZ" sz="2000" baseline="0" noProof="0" dirty="0"/>
                        <a:t>a snížená distální sekrece K</a:t>
                      </a:r>
                      <a:r>
                        <a:rPr lang="cs-CZ" sz="2000" baseline="30000" noProof="0" dirty="0"/>
                        <a:t>+</a:t>
                      </a:r>
                      <a:r>
                        <a:rPr lang="cs-CZ" sz="2000" baseline="0" noProof="0" dirty="0"/>
                        <a:t>)</a:t>
                      </a:r>
                      <a:endParaRPr lang="cs-CZ" sz="20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Terapie hyperkalémie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podpora vstupu draslíku do buněk</a:t>
            </a:r>
            <a:r>
              <a:rPr lang="cs-CZ" dirty="0"/>
              <a:t> (glukóza + inzulín, alkalizace prostředí HCO</a:t>
            </a:r>
            <a:r>
              <a:rPr lang="cs-CZ" baseline="-25000" dirty="0"/>
              <a:t>3</a:t>
            </a:r>
            <a:r>
              <a:rPr lang="cs-CZ" baseline="30000" dirty="0"/>
              <a:t>-</a:t>
            </a:r>
            <a:r>
              <a:rPr lang="cs-CZ" dirty="0"/>
              <a:t>, korekce hyponatremie)</a:t>
            </a:r>
          </a:p>
          <a:p>
            <a:r>
              <a:rPr lang="cs-CZ" b="1" dirty="0"/>
              <a:t>diuretika</a:t>
            </a:r>
            <a:r>
              <a:rPr lang="cs-CZ" dirty="0"/>
              <a:t> (furosemid anebo thiazidy) u nonrenálních příčin</a:t>
            </a:r>
          </a:p>
          <a:p>
            <a:r>
              <a:rPr lang="cs-CZ" b="1" dirty="0"/>
              <a:t>kalcium</a:t>
            </a:r>
            <a:r>
              <a:rPr lang="cs-CZ" dirty="0"/>
              <a:t> – mechanizmus účinku nejasný, stabilizuje membrány kardiomyocytů, snižuje výskyt maligních arytmií</a:t>
            </a:r>
          </a:p>
          <a:p>
            <a:r>
              <a:rPr lang="cs-CZ" dirty="0"/>
              <a:t>v závažných případech </a:t>
            </a:r>
            <a:r>
              <a:rPr lang="cs-CZ" b="1" dirty="0"/>
              <a:t>hemodialýza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Absorpce a vylučování Na</a:t>
            </a:r>
            <a:r>
              <a:rPr lang="cs-CZ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/>
          <a:lstStyle/>
          <a:p>
            <a:r>
              <a:rPr lang="cs-CZ" b="1" dirty="0"/>
              <a:t>absorpce v GIT: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blízká 100%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minimálně v žaludku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maximum v jejunu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včetně zpětného vstřebávání sekretů GIT</a:t>
            </a:r>
          </a:p>
          <a:p>
            <a:r>
              <a:rPr lang="cs-CZ" b="1" dirty="0"/>
              <a:t>eliminace ledvinami: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exkreční frakce – 1%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proximální tubulus – 60 – 70%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Henleova klička – 25 – 30%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distální část nefronu – 5%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21501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Pseudohyperkalémie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06" y="1500174"/>
            <a:ext cx="8929750" cy="507209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stav, když za zvýšeným obsahem draslíku je jeho </a:t>
            </a:r>
            <a:r>
              <a:rPr lang="cs-CZ" b="1" dirty="0"/>
              <a:t>uvolnění z erytrocytů</a:t>
            </a:r>
            <a:r>
              <a:rPr lang="cs-CZ" dirty="0"/>
              <a:t> (i bez viditelné hemolýzy!), </a:t>
            </a:r>
            <a:r>
              <a:rPr lang="cs-CZ" b="1" dirty="0"/>
              <a:t>leukocytů, trombocytů</a:t>
            </a:r>
            <a:r>
              <a:rPr lang="cs-CZ" dirty="0"/>
              <a:t> (při trombocytóze) </a:t>
            </a:r>
            <a:r>
              <a:rPr lang="cs-CZ" b="1" dirty="0"/>
              <a:t>během stání</a:t>
            </a:r>
            <a:r>
              <a:rPr lang="cs-CZ" dirty="0"/>
              <a:t> vzorky před zpracováním</a:t>
            </a:r>
          </a:p>
          <a:p>
            <a:r>
              <a:rPr lang="cs-CZ" dirty="0"/>
              <a:t>únik draslíku je vyšší při anémii a fragilních lymfocytech (leukémie)</a:t>
            </a:r>
          </a:p>
          <a:p>
            <a:r>
              <a:rPr lang="cs-CZ" dirty="0"/>
              <a:t>hemolýza je nejčastější příčinou odmítnutí vzorky laboratoriem (60%)</a:t>
            </a:r>
          </a:p>
          <a:p>
            <a:r>
              <a:rPr lang="cs-CZ" dirty="0"/>
              <a:t>moderní analyzátory umožňují automatické měření kvality vzorky (ikterita, chylozita, hemolýza)</a:t>
            </a:r>
          </a:p>
          <a:p>
            <a:pPr>
              <a:buNone/>
            </a:pPr>
            <a:endParaRPr lang="cs-CZ" sz="2600" dirty="0"/>
          </a:p>
          <a:p>
            <a:pPr algn="ctr">
              <a:buNone/>
            </a:pPr>
            <a:r>
              <a:rPr lang="cs-CZ" dirty="0">
                <a:solidFill>
                  <a:srgbClr val="FF0000"/>
                </a:solidFill>
              </a:rPr>
              <a:t>CAVE použití turniketu!!</a:t>
            </a:r>
          </a:p>
          <a:p>
            <a:endParaRPr lang="cs-CZ" dirty="0"/>
          </a:p>
        </p:txBody>
      </p:sp>
    </p:spTree>
    <p:custDataLst>
      <p:tags r:id="rId1"/>
    </p:custData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Praktické poznámky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plazmatická kalémie se musí posuzovat společně s klinickým stavem pacienta, ABR, zhodnocením renálních funkcí, posouzením stavu zásob a pod.</a:t>
            </a:r>
          </a:p>
          <a:p>
            <a:r>
              <a:rPr lang="cs-CZ" dirty="0"/>
              <a:t>hypokalémie s acidózou/hyperkalémie s alkalózou sú potenciálně kritické</a:t>
            </a:r>
          </a:p>
          <a:p>
            <a:r>
              <a:rPr lang="cs-CZ" dirty="0"/>
              <a:t>hypokalémie se zvýšeným odpadem kália v moči má příčinu renální, hypokalémie se sníženou exkreční frakcí ukazuje na extrarenální příčinu. Obráceně při hyperkalémii.</a:t>
            </a:r>
          </a:p>
          <a:p>
            <a:r>
              <a:rPr lang="cs-CZ" dirty="0"/>
              <a:t>léčba hypokalémie by měla zahrnovat úpravu kalémie a úhradu ztrát</a:t>
            </a:r>
          </a:p>
          <a:p>
            <a:r>
              <a:rPr lang="cs-CZ" dirty="0"/>
              <a:t>léčba hyperkalémie musí být rychlá s monitorací vnitřního prostředí á 30 minut.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08152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Chloridový aniont</a:t>
            </a:r>
          </a:p>
        </p:txBody>
      </p:sp>
    </p:spTree>
    <p:custDataLst>
      <p:tags r:id="rId1"/>
    </p:custData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4442266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/>
              <a:t>hlavní aniont plazmy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c v plazmě 98 – 106 mM *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c v ECT 100 - 107 mM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c v ICT 4 mM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celková zásoba v organizmu cca 2100 mmol pro 70 kg osobu</a:t>
            </a:r>
          </a:p>
          <a:p>
            <a:r>
              <a:rPr lang="cs-CZ" sz="2800" dirty="0"/>
              <a:t>denní příjem: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doporučený:  cca 2,3 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reální: mnohem vyšší </a:t>
            </a:r>
            <a:r>
              <a:rPr lang="cs-CZ" sz="2400" dirty="0">
                <a:sym typeface="Wingdings" pitchFamily="2" charset="2"/>
              </a:rPr>
              <a:t> (anebo ?)</a:t>
            </a:r>
            <a:endParaRPr lang="cs-CZ" dirty="0"/>
          </a:p>
          <a:p>
            <a:r>
              <a:rPr lang="cs-CZ" sz="2800" dirty="0"/>
              <a:t>eliminace: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ledvinami – 120 – 240 mM (dle příjmu)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stolicí – max. 20 mM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14348" y="5286388"/>
            <a:ext cx="7858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*chloridový posun (Hamburgerův shift) – koncentrace chloridů je nižší ve venózní krvi než v arteriální. Chloridy mají vyšší afinitu k deoxyHb, vstupují do erytrocytů ve venózní krvi (výměnou za HCO</a:t>
            </a:r>
            <a:r>
              <a:rPr lang="cs-CZ" baseline="-25000" dirty="0"/>
              <a:t>3</a:t>
            </a:r>
            <a:r>
              <a:rPr lang="cs-CZ" baseline="30000" dirty="0"/>
              <a:t>-</a:t>
            </a:r>
            <a:r>
              <a:rPr lang="cs-CZ" dirty="0"/>
              <a:t>), po snížení pCO</a:t>
            </a:r>
            <a:r>
              <a:rPr lang="cs-CZ" baseline="-25000" dirty="0"/>
              <a:t>2</a:t>
            </a:r>
            <a:r>
              <a:rPr lang="cs-CZ" dirty="0"/>
              <a:t> v plicích se chloridy vracejí zpět do plazmy.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26795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Absorpce a vylučování Cl</a:t>
            </a:r>
            <a:r>
              <a:rPr lang="cs-CZ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5286412"/>
          </a:xfrm>
        </p:spPr>
        <p:txBody>
          <a:bodyPr>
            <a:normAutofit/>
          </a:bodyPr>
          <a:lstStyle/>
          <a:p>
            <a:r>
              <a:rPr lang="cs-CZ" b="1" dirty="0"/>
              <a:t>absorpce v GIT: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blízká 100%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recyklují se i sekrety GIT (žaludek produkuje 5000 mmol/den, střevo 3000 mmol/den, pankreatická tekutina 1400 mmol/den, žluč 1200 mmol/den)</a:t>
            </a:r>
          </a:p>
          <a:p>
            <a:r>
              <a:rPr lang="cs-CZ" b="1" dirty="0"/>
              <a:t>eliminace ledvinami: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exkreční frakce – 0,8%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proximální tubulus – do 85%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distální část nefronu – sekrece řízená aldosteronem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21501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Chloridy a ABR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cs-CZ" dirty="0"/>
              <a:t>chloridy jsou nutné pro výpočet </a:t>
            </a:r>
            <a:r>
              <a:rPr lang="cs-CZ" b="1" dirty="0"/>
              <a:t>aniont gap</a:t>
            </a:r>
            <a:r>
              <a:rPr lang="cs-CZ" dirty="0"/>
              <a:t> a neměřených aniontů</a:t>
            </a:r>
          </a:p>
          <a:p>
            <a:r>
              <a:rPr lang="cs-CZ" b="1" dirty="0"/>
              <a:t>korigované chloridy</a:t>
            </a:r>
            <a:r>
              <a:rPr lang="cs-CZ" dirty="0"/>
              <a:t> – zjištění podílu hydratace na změně koncentrace chloridů (jaká by byla koncentrace Cl</a:t>
            </a:r>
            <a:r>
              <a:rPr lang="cs-CZ" baseline="30000" dirty="0"/>
              <a:t>-</a:t>
            </a:r>
            <a:r>
              <a:rPr lang="cs-CZ" dirty="0"/>
              <a:t> při koncentraci Na</a:t>
            </a:r>
            <a:r>
              <a:rPr lang="cs-CZ" baseline="30000" dirty="0"/>
              <a:t>+</a:t>
            </a:r>
            <a:r>
              <a:rPr lang="cs-CZ" dirty="0"/>
              <a:t> 140 mmol/l)</a:t>
            </a:r>
          </a:p>
        </p:txBody>
      </p:sp>
    </p:spTree>
    <p:custDataLst>
      <p:tags r:id="rId1"/>
    </p:custData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poruch chloridemie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/>
              <a:t>hypochloridemie</a:t>
            </a:r>
            <a:r>
              <a:rPr lang="cs-CZ" sz="2800" dirty="0"/>
              <a:t> – pokles koncentrace Cl</a:t>
            </a:r>
            <a:r>
              <a:rPr lang="cs-CZ" sz="2800" baseline="30000" dirty="0"/>
              <a:t>-</a:t>
            </a:r>
            <a:r>
              <a:rPr lang="cs-CZ" sz="2800" dirty="0"/>
              <a:t> v plazmě pod 98 mM (anebo korigovaných chloridů pod 102 mmol/l jako hranice pro přítomnost hypochloremické alkalózy)</a:t>
            </a:r>
            <a:endParaRPr lang="cs-CZ" sz="400" b="1" dirty="0"/>
          </a:p>
          <a:p>
            <a:pPr>
              <a:lnSpc>
                <a:spcPct val="150000"/>
              </a:lnSpc>
            </a:pPr>
            <a:r>
              <a:rPr lang="cs-CZ" sz="2800" b="1" dirty="0"/>
              <a:t>hyperchloridemie </a:t>
            </a:r>
            <a:r>
              <a:rPr lang="cs-CZ" sz="2800" dirty="0"/>
              <a:t>– zvýšení koncentrace Cl</a:t>
            </a:r>
            <a:r>
              <a:rPr lang="cs-CZ" sz="2800" baseline="30000" dirty="0"/>
              <a:t>-</a:t>
            </a:r>
            <a:r>
              <a:rPr lang="cs-CZ" sz="2800" dirty="0"/>
              <a:t> v plazmě nad 106 mM (anebo 105 mmol/l jako hranice pro přítomnost hyperchloremické acidózy)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63397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Hypochloridemie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11044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Příznaky hypochloridemie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slabost</a:t>
            </a:r>
          </a:p>
          <a:p>
            <a:r>
              <a:rPr lang="cs-CZ" dirty="0"/>
              <a:t>letargie (hlavně když je současně přítomná hypokalémie a alkalóza)</a:t>
            </a:r>
          </a:p>
          <a:p>
            <a:r>
              <a:rPr lang="cs-CZ" dirty="0"/>
              <a:t>hypochloridemická alkalóza</a:t>
            </a:r>
          </a:p>
        </p:txBody>
      </p:sp>
    </p:spTree>
    <p:custDataLst>
      <p:tags r:id="rId1"/>
    </p:custData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Příčiny hypochloridemie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503713"/>
              </p:ext>
            </p:extLst>
          </p:nvPr>
        </p:nvGraphicFramePr>
        <p:xfrm>
          <a:off x="428596" y="1714488"/>
          <a:ext cx="8358246" cy="4357718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35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6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7934"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nedostatečný přívod chloridů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neslaná dieta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7934"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extrarenální ztráty                  (</a:t>
                      </a:r>
                      <a:r>
                        <a:rPr lang="cs-CZ" sz="2200" noProof="0" dirty="0" err="1"/>
                        <a:t>diff</a:t>
                      </a:r>
                      <a:r>
                        <a:rPr lang="cs-CZ" sz="2200" noProof="0" dirty="0"/>
                        <a:t> dg množství</a:t>
                      </a:r>
                      <a:r>
                        <a:rPr lang="cs-CZ" sz="2200" baseline="0" noProof="0" dirty="0"/>
                        <a:t> Cl</a:t>
                      </a:r>
                      <a:r>
                        <a:rPr lang="cs-CZ" sz="2200" baseline="30000" noProof="0" dirty="0"/>
                        <a:t>-</a:t>
                      </a:r>
                      <a:r>
                        <a:rPr lang="cs-CZ" sz="2200" baseline="0" noProof="0" dirty="0"/>
                        <a:t> v moči)</a:t>
                      </a:r>
                      <a:endParaRPr lang="cs-CZ" sz="22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zvracení, </a:t>
                      </a:r>
                      <a:r>
                        <a:rPr lang="cs-CZ" sz="2200" noProof="0" dirty="0" err="1"/>
                        <a:t>pylorostenóza</a:t>
                      </a:r>
                      <a:r>
                        <a:rPr lang="cs-CZ" sz="2200" noProof="0" dirty="0"/>
                        <a:t>,</a:t>
                      </a:r>
                      <a:r>
                        <a:rPr lang="cs-CZ" sz="2200" baseline="0" noProof="0" dirty="0"/>
                        <a:t> laváž žaludku, excesivní pocení (horečka, </a:t>
                      </a:r>
                      <a:r>
                        <a:rPr lang="cs-CZ" sz="2200" baseline="0" noProof="0" dirty="0" err="1"/>
                        <a:t>fyz</a:t>
                      </a:r>
                      <a:r>
                        <a:rPr lang="cs-CZ" sz="2200" baseline="0" noProof="0" dirty="0"/>
                        <a:t>. zátěž)</a:t>
                      </a:r>
                      <a:endParaRPr lang="cs-CZ" sz="22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0755"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renální ztráty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diabetická </a:t>
                      </a:r>
                      <a:r>
                        <a:rPr lang="cs-CZ" sz="2200" noProof="0" dirty="0" err="1"/>
                        <a:t>ketoacidóza</a:t>
                      </a:r>
                      <a:r>
                        <a:rPr lang="cs-CZ" sz="2200" noProof="0" dirty="0"/>
                        <a:t>, respirační acidóza (kompenzace), genetické poruchy (</a:t>
                      </a:r>
                      <a:r>
                        <a:rPr lang="cs-CZ" sz="2200" noProof="0" dirty="0" err="1"/>
                        <a:t>Bartterove</a:t>
                      </a:r>
                      <a:r>
                        <a:rPr lang="cs-CZ" sz="2200" noProof="0" dirty="0"/>
                        <a:t> </a:t>
                      </a:r>
                      <a:r>
                        <a:rPr lang="cs-CZ" sz="2200" noProof="0" dirty="0" err="1"/>
                        <a:t>sy</a:t>
                      </a:r>
                      <a:r>
                        <a:rPr lang="cs-CZ" sz="2200" noProof="0" dirty="0"/>
                        <a:t>), furosemid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1095"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hormonální poruchy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hypoaldosteronizmus,</a:t>
                      </a:r>
                      <a:r>
                        <a:rPr lang="cs-CZ" sz="2200" baseline="0" noProof="0" dirty="0"/>
                        <a:t> SIADH</a:t>
                      </a:r>
                      <a:endParaRPr lang="cs-CZ" sz="22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poruch natremie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800" b="1" dirty="0"/>
              <a:t>hyponatremie</a:t>
            </a:r>
            <a:r>
              <a:rPr lang="cs-CZ" sz="2800" dirty="0"/>
              <a:t> – pokles koncentrace Na</a:t>
            </a:r>
            <a:r>
              <a:rPr lang="cs-CZ" sz="2800" baseline="30000" dirty="0"/>
              <a:t>+</a:t>
            </a:r>
            <a:r>
              <a:rPr lang="cs-CZ" sz="2800" dirty="0"/>
              <a:t> v plazmě pod 136 mM, závažná pod 120mM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/>
              <a:t>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akutní</a:t>
            </a:r>
            <a:r>
              <a:rPr lang="cs-CZ" sz="2400" dirty="0"/>
              <a:t> – vývoj kratší než 48 hod anebo rychlost změny natremie 0,5 mM/hod a víc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/>
              <a:t>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chronická</a:t>
            </a:r>
            <a:r>
              <a:rPr lang="cs-CZ" sz="2400" dirty="0"/>
              <a:t> - vývoj delší než 48 hod anebo rychlost změny natremie méně než 0,5 mM/hod </a:t>
            </a:r>
          </a:p>
          <a:p>
            <a:pPr lvl="1" algn="ctr">
              <a:lnSpc>
                <a:spcPct val="15000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ČASOVÉ DĚLENÍ MÁ TERAPEUTICKÝ VÝZNAM!!!</a:t>
            </a:r>
          </a:p>
          <a:p>
            <a:pPr lvl="1" algn="ctr">
              <a:lnSpc>
                <a:spcPct val="150000"/>
              </a:lnSpc>
              <a:buNone/>
            </a:pPr>
            <a:endParaRPr lang="cs-CZ" sz="400" b="1" dirty="0"/>
          </a:p>
          <a:p>
            <a:pPr>
              <a:lnSpc>
                <a:spcPct val="150000"/>
              </a:lnSpc>
            </a:pPr>
            <a:r>
              <a:rPr lang="cs-CZ" sz="2800" b="1" dirty="0"/>
              <a:t>hypernatremie </a:t>
            </a:r>
            <a:r>
              <a:rPr lang="cs-CZ" sz="2800" dirty="0"/>
              <a:t>– zvýšení koncentrace Na</a:t>
            </a:r>
            <a:r>
              <a:rPr lang="cs-CZ" sz="2800" baseline="30000" dirty="0"/>
              <a:t>+</a:t>
            </a:r>
            <a:r>
              <a:rPr lang="cs-CZ" sz="2800" dirty="0"/>
              <a:t> v plazmě nad 145 mM, závažná nad 155mM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62109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Příčiny hypochloridemie II.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342028"/>
              </p:ext>
            </p:extLst>
          </p:nvPr>
        </p:nvGraphicFramePr>
        <p:xfrm>
          <a:off x="392877" y="2357430"/>
          <a:ext cx="8358246" cy="2928957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35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6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6319"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poruchy hydratace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aseline="0" noProof="0" dirty="0"/>
                        <a:t>hypoosmolární </a:t>
                      </a:r>
                      <a:r>
                        <a:rPr lang="cs-CZ" sz="2200" baseline="0" noProof="0" dirty="0" err="1"/>
                        <a:t>hyperhydratace</a:t>
                      </a:r>
                      <a:endParaRPr lang="cs-CZ" sz="22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319">
                <a:tc>
                  <a:txBody>
                    <a:bodyPr/>
                    <a:lstStyle/>
                    <a:p>
                      <a:r>
                        <a:rPr lang="cs-CZ" sz="2200" noProof="0" dirty="0" err="1"/>
                        <a:t>pseudohypochloridemie</a:t>
                      </a:r>
                      <a:endParaRPr lang="cs-CZ" sz="22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interference s </a:t>
                      </a:r>
                      <a:r>
                        <a:rPr lang="cs-CZ" sz="2200" noProof="0" dirty="0" err="1"/>
                        <a:t>hyperlipidémií</a:t>
                      </a:r>
                      <a:r>
                        <a:rPr lang="cs-CZ" sz="2200" baseline="0" noProof="0" dirty="0"/>
                        <a:t> a </a:t>
                      </a:r>
                      <a:r>
                        <a:rPr lang="cs-CZ" sz="2200" baseline="0" noProof="0" dirty="0" err="1"/>
                        <a:t>hyperproteinemií</a:t>
                      </a:r>
                      <a:r>
                        <a:rPr lang="cs-CZ" sz="2200" baseline="0" noProof="0" dirty="0"/>
                        <a:t> (závisí na metodice)</a:t>
                      </a:r>
                      <a:endParaRPr lang="cs-CZ" sz="22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319"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jiné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rychlé odstranění ascitu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Terapie hypochloridemie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identifikace příčiny</a:t>
            </a:r>
          </a:p>
          <a:p>
            <a:r>
              <a:rPr lang="cs-CZ" dirty="0"/>
              <a:t>terapie příčiny</a:t>
            </a:r>
          </a:p>
          <a:p>
            <a:r>
              <a:rPr lang="cs-CZ" dirty="0"/>
              <a:t>fyziologický roztok, </a:t>
            </a:r>
            <a:r>
              <a:rPr lang="cs-CZ" dirty="0" err="1"/>
              <a:t>acidifikuje</a:t>
            </a:r>
            <a:endParaRPr lang="cs-CZ" dirty="0"/>
          </a:p>
          <a:p>
            <a:r>
              <a:rPr lang="cs-CZ" dirty="0"/>
              <a:t>KCl při současné hypokalémii</a:t>
            </a:r>
          </a:p>
        </p:txBody>
      </p:sp>
    </p:spTree>
    <p:custDataLst>
      <p:tags r:id="rId1"/>
    </p:custData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Hyperchloridemie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11044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Příznaky hyperchloridemie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známky předrážděnosti</a:t>
            </a:r>
          </a:p>
          <a:p>
            <a:r>
              <a:rPr lang="cs-CZ" dirty="0"/>
              <a:t>často současně hypernatremie</a:t>
            </a:r>
          </a:p>
        </p:txBody>
      </p:sp>
    </p:spTree>
    <p:custDataLst>
      <p:tags r:id="rId1"/>
    </p:custData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Příčiny hyperchloridemie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06808"/>
              </p:ext>
            </p:extLst>
          </p:nvPr>
        </p:nvGraphicFramePr>
        <p:xfrm>
          <a:off x="214282" y="1714488"/>
          <a:ext cx="8715436" cy="4454866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3205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9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504"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nadměrný přívod chloridů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infuze</a:t>
                      </a:r>
                      <a:r>
                        <a:rPr lang="cs-CZ" sz="2200" baseline="0" noProof="0" dirty="0"/>
                        <a:t> fyziologického roztoku, KCl, </a:t>
                      </a:r>
                      <a:r>
                        <a:rPr lang="cs-CZ" sz="2200" baseline="0" noProof="0" dirty="0" err="1"/>
                        <a:t>CaCl</a:t>
                      </a:r>
                      <a:endParaRPr lang="cs-CZ" sz="22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7934"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snížené</a:t>
                      </a:r>
                      <a:r>
                        <a:rPr lang="cs-CZ" sz="2200" baseline="0" noProof="0" dirty="0"/>
                        <a:t> renální vylučování</a:t>
                      </a:r>
                      <a:endParaRPr lang="cs-CZ" sz="22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renální tubulární acidóza, CRF, respirační alkalóza, hypoaldosteronizmus s acidózou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264"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léky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noProof="0" dirty="0" err="1"/>
                        <a:t>acetazolamid</a:t>
                      </a:r>
                      <a:r>
                        <a:rPr lang="cs-CZ" sz="2200" noProof="0" dirty="0"/>
                        <a:t>, thiazidy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poruchy hydratace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hypertonická dehydratace/</a:t>
                      </a:r>
                      <a:r>
                        <a:rPr lang="cs-CZ" sz="2200" noProof="0" dirty="0" err="1"/>
                        <a:t>hyperhydratace</a:t>
                      </a:r>
                      <a:endParaRPr lang="cs-CZ" sz="22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hormonální poruchy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primární </a:t>
                      </a:r>
                      <a:r>
                        <a:rPr lang="cs-CZ" sz="2200" noProof="0" dirty="0" err="1"/>
                        <a:t>hyperparatyreoidizmus</a:t>
                      </a:r>
                      <a:r>
                        <a:rPr lang="cs-CZ" sz="2200" noProof="0" dirty="0"/>
                        <a:t> (chloridy </a:t>
                      </a:r>
                      <a:r>
                        <a:rPr lang="cs-CZ" sz="2200" baseline="0" noProof="0" dirty="0"/>
                        <a:t>nahrazují chybějící fosfát), hyperaldosteronizmus</a:t>
                      </a:r>
                      <a:endParaRPr lang="cs-CZ" sz="22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genetické</a:t>
                      </a:r>
                      <a:r>
                        <a:rPr lang="cs-CZ" sz="2200" baseline="0" noProof="0" dirty="0"/>
                        <a:t> poruchy</a:t>
                      </a:r>
                      <a:endParaRPr lang="cs-CZ" sz="22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noProof="0" dirty="0"/>
                        <a:t>centrální diabetes insipidus, Gordonův</a:t>
                      </a:r>
                      <a:r>
                        <a:rPr lang="cs-CZ" sz="2200" baseline="0" noProof="0" dirty="0"/>
                        <a:t> </a:t>
                      </a:r>
                      <a:r>
                        <a:rPr lang="cs-CZ" sz="2200" baseline="0" noProof="0" dirty="0" err="1"/>
                        <a:t>sy</a:t>
                      </a:r>
                      <a:endParaRPr lang="cs-CZ" sz="22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Terapie hyperchloridemie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identifikace příčiny</a:t>
            </a:r>
          </a:p>
          <a:p>
            <a:r>
              <a:rPr lang="cs-CZ" dirty="0"/>
              <a:t>terapie příčiny</a:t>
            </a:r>
          </a:p>
          <a:p>
            <a:r>
              <a:rPr lang="cs-CZ" dirty="0"/>
              <a:t>jenom výjimečně nutná restrikce příjmu chloridů anebo diuretika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2" y="2967943"/>
            <a:ext cx="8229600" cy="922114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Hyponatremie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6679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" y="872716"/>
            <a:ext cx="8507288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relativní nepoměr množství Na</a:t>
            </a:r>
            <a:r>
              <a:rPr lang="cs-CZ" baseline="30000" dirty="0"/>
              <a:t>+ </a:t>
            </a:r>
            <a:r>
              <a:rPr lang="cs-CZ" dirty="0"/>
              <a:t>a vody</a:t>
            </a:r>
          </a:p>
          <a:p>
            <a:r>
              <a:rPr lang="cs-CZ" dirty="0"/>
              <a:t>jedna z nejčastějších poruch iontové rovnováhy</a:t>
            </a:r>
          </a:p>
          <a:p>
            <a:r>
              <a:rPr lang="cs-CZ" dirty="0"/>
              <a:t>k určení příčiny a terapie je nevyhnutné udělat odhad množství ECT (Na</a:t>
            </a:r>
            <a:r>
              <a:rPr lang="cs-CZ" baseline="30000" dirty="0"/>
              <a:t>+ </a:t>
            </a:r>
            <a:r>
              <a:rPr lang="cs-CZ" dirty="0"/>
              <a:t>v moči!)</a:t>
            </a:r>
          </a:p>
          <a:p>
            <a:r>
              <a:rPr lang="cs-CZ" dirty="0"/>
              <a:t>symptomy závisí na stupni hyponatremie a rychlosti rozvoje</a:t>
            </a:r>
          </a:p>
          <a:p>
            <a:r>
              <a:rPr lang="cs-CZ" dirty="0"/>
              <a:t>symptomatická hyponatremie – 33% mortalita anebo trvalé poškození mozku, u chronické formy 25%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7744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Hyponatremická encefalopatie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5778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dirty="0"/>
              <a:t>hyponatremie v ECT</a:t>
            </a:r>
          </a:p>
          <a:p>
            <a:pPr algn="ctr">
              <a:buNone/>
            </a:pPr>
            <a:r>
              <a:rPr lang="cs-CZ" dirty="0"/>
              <a:t>↓</a:t>
            </a:r>
          </a:p>
          <a:p>
            <a:pPr algn="ctr">
              <a:buNone/>
            </a:pPr>
            <a:r>
              <a:rPr lang="cs-CZ" dirty="0"/>
              <a:t>přesun vody do relativně osmolárnějšího prostředí buněk včetně mozkových</a:t>
            </a:r>
          </a:p>
          <a:p>
            <a:pPr algn="ctr">
              <a:buNone/>
            </a:pPr>
            <a:r>
              <a:rPr lang="cs-CZ" dirty="0"/>
              <a:t>↓ </a:t>
            </a:r>
          </a:p>
          <a:p>
            <a:pPr algn="ctr">
              <a:buNone/>
            </a:pPr>
            <a:r>
              <a:rPr lang="cs-CZ" dirty="0"/>
              <a:t>edém mozku</a:t>
            </a:r>
          </a:p>
          <a:p>
            <a:pPr algn="ctr">
              <a:buNone/>
            </a:pPr>
            <a:r>
              <a:rPr lang="cs-CZ" dirty="0"/>
              <a:t>↓</a:t>
            </a:r>
          </a:p>
          <a:p>
            <a:pPr algn="ctr">
              <a:buNone/>
            </a:pPr>
            <a:r>
              <a:rPr lang="cs-CZ" dirty="0"/>
              <a:t>kompenzační mechanizmy směrující k snížení osmolality ICT (24 – 48 hod)</a:t>
            </a:r>
          </a:p>
          <a:p>
            <a:pPr algn="ctr">
              <a:buNone/>
            </a:pPr>
            <a:r>
              <a:rPr lang="cs-CZ" dirty="0"/>
              <a:t>↓</a:t>
            </a:r>
          </a:p>
          <a:p>
            <a:pPr algn="ctr">
              <a:buNone/>
            </a:pPr>
            <a:r>
              <a:rPr lang="cs-CZ" dirty="0"/>
              <a:t>snížení edému mozku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 rot="10800000">
            <a:off x="6715140" y="5357826"/>
            <a:ext cx="571504" cy="50006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643702" y="5929330"/>
            <a:ext cx="2285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CAVE rychlá terapie!!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Hyponatremická encefalopatie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dirty="0"/>
              <a:t>prudké zvýšení natremie</a:t>
            </a:r>
          </a:p>
          <a:p>
            <a:pPr algn="ctr">
              <a:buNone/>
            </a:pPr>
            <a:r>
              <a:rPr lang="cs-CZ" dirty="0"/>
              <a:t>↓</a:t>
            </a:r>
          </a:p>
          <a:p>
            <a:pPr algn="ctr">
              <a:buNone/>
            </a:pPr>
            <a:r>
              <a:rPr lang="cs-CZ" dirty="0"/>
              <a:t>plazma se stává relativně osmolárnější oproti ICT</a:t>
            </a:r>
          </a:p>
          <a:p>
            <a:pPr algn="ctr">
              <a:buNone/>
            </a:pPr>
            <a:r>
              <a:rPr lang="cs-CZ" dirty="0"/>
              <a:t>↓</a:t>
            </a:r>
          </a:p>
          <a:p>
            <a:pPr algn="ctr">
              <a:buNone/>
            </a:pPr>
            <a:r>
              <a:rPr lang="cs-CZ" dirty="0"/>
              <a:t>přesun vody z ICT nazpět do oběhu</a:t>
            </a:r>
          </a:p>
          <a:p>
            <a:pPr algn="ctr">
              <a:buNone/>
            </a:pPr>
            <a:r>
              <a:rPr lang="cs-CZ" dirty="0"/>
              <a:t>↓</a:t>
            </a:r>
          </a:p>
          <a:p>
            <a:pPr algn="ctr">
              <a:buNone/>
            </a:pPr>
            <a:r>
              <a:rPr lang="cs-CZ" dirty="0"/>
              <a:t>dehydratace buněk mozku</a:t>
            </a:r>
          </a:p>
          <a:p>
            <a:pPr algn="ctr">
              <a:buNone/>
            </a:pPr>
            <a:r>
              <a:rPr lang="cs-CZ" dirty="0"/>
              <a:t>↓</a:t>
            </a:r>
          </a:p>
          <a:p>
            <a:pPr algn="ctr">
              <a:buNone/>
            </a:pPr>
            <a:r>
              <a:rPr lang="cs-CZ" dirty="0"/>
              <a:t>syndrom pontinní a extrapontinní myelinózy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CZ_Význam stanoveni Na+, K+ a Cl-[20201125141104687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CHARTPARA_TYPE" val="ctBarBox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</TotalTime>
  <Words>2378</Words>
  <Application>Microsoft Office PowerPoint</Application>
  <PresentationFormat>Předvádění na obrazovce (4:3)</PresentationFormat>
  <Paragraphs>326</Paragraphs>
  <Slides>55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59" baseType="lpstr">
      <vt:lpstr>Arial</vt:lpstr>
      <vt:lpstr>Calibri</vt:lpstr>
      <vt:lpstr>Wingdings</vt:lpstr>
      <vt:lpstr>Motiv sady Office</vt:lpstr>
      <vt:lpstr>Význam stanovení Na+, K+ a Cl-</vt:lpstr>
      <vt:lpstr>Sodný kationt</vt:lpstr>
      <vt:lpstr>Prezentace aplikace PowerPoint</vt:lpstr>
      <vt:lpstr>Absorpce a vylučování Na+</vt:lpstr>
      <vt:lpstr>Definice poruch natremie</vt:lpstr>
      <vt:lpstr>Hyponatremie</vt:lpstr>
      <vt:lpstr>Prezentace aplikace PowerPoint</vt:lpstr>
      <vt:lpstr>Hyponatremická encefalopatie</vt:lpstr>
      <vt:lpstr>Hyponatremická encefalopatie II.</vt:lpstr>
      <vt:lpstr>Příznaky hyponatremie</vt:lpstr>
      <vt:lpstr>Typy hyponatremie</vt:lpstr>
      <vt:lpstr>Hyponatremie s normoosmolalitou</vt:lpstr>
      <vt:lpstr>Hyponatremie s hyperosmolalitou</vt:lpstr>
      <vt:lpstr>Hyponatremie s hypoosmolalitou</vt:lpstr>
      <vt:lpstr>Prezentace aplikace PowerPoint</vt:lpstr>
      <vt:lpstr>Zásady terapie hyponatremie</vt:lpstr>
      <vt:lpstr>Výpočet deficitu Na+</vt:lpstr>
      <vt:lpstr>Hypernatremie</vt:lpstr>
      <vt:lpstr>Prezentace aplikace PowerPoint</vt:lpstr>
      <vt:lpstr>Příznaky hypernatremie</vt:lpstr>
      <vt:lpstr>Příčiny hypernatremie</vt:lpstr>
      <vt:lpstr>Prezentace aplikace PowerPoint</vt:lpstr>
      <vt:lpstr>Terapie hypernatremie</vt:lpstr>
      <vt:lpstr>Draselný kationt</vt:lpstr>
      <vt:lpstr>Prezentace aplikace PowerPoint</vt:lpstr>
      <vt:lpstr>Absorpce a vylučování K+</vt:lpstr>
      <vt:lpstr>kalémie a pH</vt:lpstr>
      <vt:lpstr>Výpočet deficitu draslíku – graf podle Halmagyiho</vt:lpstr>
      <vt:lpstr>Definice poruch kalémie</vt:lpstr>
      <vt:lpstr>Hypokalémie</vt:lpstr>
      <vt:lpstr>Příznaky hypokalémie</vt:lpstr>
      <vt:lpstr>Příčiny hypokalémie</vt:lpstr>
      <vt:lpstr>Příčiny hypokalémie II.</vt:lpstr>
      <vt:lpstr>Terapie hypokalémie</vt:lpstr>
      <vt:lpstr>Terapie hypokalémie II.</vt:lpstr>
      <vt:lpstr>Hyperkalémie</vt:lpstr>
      <vt:lpstr>Příznaky hyperkalémie</vt:lpstr>
      <vt:lpstr>Příčiny hyperkalémie</vt:lpstr>
      <vt:lpstr>Terapie hyperkalémie</vt:lpstr>
      <vt:lpstr>Pseudohyperkalémie</vt:lpstr>
      <vt:lpstr>Praktické poznámky</vt:lpstr>
      <vt:lpstr>Chloridový aniont</vt:lpstr>
      <vt:lpstr>Prezentace aplikace PowerPoint</vt:lpstr>
      <vt:lpstr>Absorpce a vylučování Cl-</vt:lpstr>
      <vt:lpstr>Chloridy a ABR</vt:lpstr>
      <vt:lpstr>Definice poruch chloridemie</vt:lpstr>
      <vt:lpstr>Hypochloridemie</vt:lpstr>
      <vt:lpstr>Příznaky hypochloridemie</vt:lpstr>
      <vt:lpstr>Příčiny hypochloridemie</vt:lpstr>
      <vt:lpstr>Příčiny hypochloridemie II.</vt:lpstr>
      <vt:lpstr>Terapie hypochloridemie</vt:lpstr>
      <vt:lpstr>Hyperchloridemie</vt:lpstr>
      <vt:lpstr>Příznaky hyperchloridemie</vt:lpstr>
      <vt:lpstr>Příčiny hyperchloridemie</vt:lpstr>
      <vt:lpstr>Terapie hyperchloridemie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stanovenia Na+, K+ a Cl-</dc:title>
  <dc:creator>miruska</dc:creator>
  <cp:lastModifiedBy>Miroslava Hlaváčová</cp:lastModifiedBy>
  <cp:revision>117</cp:revision>
  <dcterms:created xsi:type="dcterms:W3CDTF">2015-11-03T20:26:17Z</dcterms:created>
  <dcterms:modified xsi:type="dcterms:W3CDTF">2020-11-25T14:34:36Z</dcterms:modified>
</cp:coreProperties>
</file>