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ppt/tags/tag17.xml" ContentType="application/vnd.openxmlformats-officedocument.presentationml.tags+xml"/>
  <Override PartName="/ppt/notesSlides/notesSlide6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7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8.xml" ContentType="application/vnd.openxmlformats-officedocument.presentationml.notesSlide+xml"/>
  <Override PartName="/ppt/tags/tag27.xml" ContentType="application/vnd.openxmlformats-officedocument.presentationml.tags+xml"/>
  <Override PartName="/ppt/notesSlides/notesSlide9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0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1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2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3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4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5.xml" ContentType="application/vnd.openxmlformats-officedocument.presentationml.notesSlide+xml"/>
  <Override PartName="/ppt/tags/tag57.xml" ContentType="application/vnd.openxmlformats-officedocument.presentationml.tags+xml"/>
  <Override PartName="/ppt/notesSlides/notesSlide16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17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18.xml" ContentType="application/vnd.openxmlformats-officedocument.presentationml.notesSlide+xml"/>
  <Override PartName="/ppt/tags/tag75.xml" ContentType="application/vnd.openxmlformats-officedocument.presentationml.tags+xml"/>
  <Override PartName="/ppt/notesSlides/notesSlide19.xml" ContentType="application/vnd.openxmlformats-officedocument.presentationml.notesSlide+xml"/>
  <Override PartName="/ppt/tags/tag76.xml" ContentType="application/vnd.openxmlformats-officedocument.presentationml.tags+xml"/>
  <Override PartName="/ppt/notesSlides/notesSlide20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21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22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23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8" r:id="rId1"/>
  </p:sldMasterIdLst>
  <p:notesMasterIdLst>
    <p:notesMasterId r:id="rId85"/>
  </p:notesMasterIdLst>
  <p:sldIdLst>
    <p:sldId id="256" r:id="rId2"/>
    <p:sldId id="278" r:id="rId3"/>
    <p:sldId id="279" r:id="rId4"/>
    <p:sldId id="280" r:id="rId5"/>
    <p:sldId id="357" r:id="rId6"/>
    <p:sldId id="358" r:id="rId7"/>
    <p:sldId id="360" r:id="rId8"/>
    <p:sldId id="257" r:id="rId9"/>
    <p:sldId id="308" r:id="rId10"/>
    <p:sldId id="354" r:id="rId11"/>
    <p:sldId id="306" r:id="rId12"/>
    <p:sldId id="355" r:id="rId13"/>
    <p:sldId id="307" r:id="rId14"/>
    <p:sldId id="356" r:id="rId15"/>
    <p:sldId id="305" r:id="rId16"/>
    <p:sldId id="346" r:id="rId17"/>
    <p:sldId id="351" r:id="rId18"/>
    <p:sldId id="303" r:id="rId19"/>
    <p:sldId id="304" r:id="rId20"/>
    <p:sldId id="325" r:id="rId21"/>
    <p:sldId id="326" r:id="rId22"/>
    <p:sldId id="328" r:id="rId23"/>
    <p:sldId id="300" r:id="rId24"/>
    <p:sldId id="350" r:id="rId25"/>
    <p:sldId id="301" r:id="rId26"/>
    <p:sldId id="323" r:id="rId27"/>
    <p:sldId id="294" r:id="rId28"/>
    <p:sldId id="324" r:id="rId29"/>
    <p:sldId id="287" r:id="rId30"/>
    <p:sldId id="327" r:id="rId31"/>
    <p:sldId id="333" r:id="rId32"/>
    <p:sldId id="334" r:id="rId33"/>
    <p:sldId id="302" r:id="rId34"/>
    <p:sldId id="281" r:id="rId35"/>
    <p:sldId id="349" r:id="rId36"/>
    <p:sldId id="352" r:id="rId37"/>
    <p:sldId id="353" r:id="rId38"/>
    <p:sldId id="259" r:id="rId39"/>
    <p:sldId id="335" r:id="rId40"/>
    <p:sldId id="336" r:id="rId41"/>
    <p:sldId id="345" r:id="rId42"/>
    <p:sldId id="260" r:id="rId43"/>
    <p:sldId id="263" r:id="rId44"/>
    <p:sldId id="265" r:id="rId45"/>
    <p:sldId id="269" r:id="rId46"/>
    <p:sldId id="359" r:id="rId47"/>
    <p:sldId id="258" r:id="rId48"/>
    <p:sldId id="266" r:id="rId49"/>
    <p:sldId id="329" r:id="rId50"/>
    <p:sldId id="270" r:id="rId51"/>
    <p:sldId id="271" r:id="rId52"/>
    <p:sldId id="268" r:id="rId53"/>
    <p:sldId id="272" r:id="rId54"/>
    <p:sldId id="273" r:id="rId55"/>
    <p:sldId id="277" r:id="rId56"/>
    <p:sldId id="274" r:id="rId57"/>
    <p:sldId id="276" r:id="rId58"/>
    <p:sldId id="275" r:id="rId59"/>
    <p:sldId id="267" r:id="rId60"/>
    <p:sldId id="285" r:id="rId61"/>
    <p:sldId id="283" r:id="rId62"/>
    <p:sldId id="331" r:id="rId63"/>
    <p:sldId id="299" r:id="rId64"/>
    <p:sldId id="291" r:id="rId65"/>
    <p:sldId id="292" r:id="rId66"/>
    <p:sldId id="293" r:id="rId67"/>
    <p:sldId id="337" r:id="rId68"/>
    <p:sldId id="296" r:id="rId69"/>
    <p:sldId id="348" r:id="rId70"/>
    <p:sldId id="284" r:id="rId71"/>
    <p:sldId id="286" r:id="rId72"/>
    <p:sldId id="298" r:id="rId73"/>
    <p:sldId id="289" r:id="rId74"/>
    <p:sldId id="290" r:id="rId75"/>
    <p:sldId id="332" r:id="rId76"/>
    <p:sldId id="314" r:id="rId77"/>
    <p:sldId id="338" r:id="rId78"/>
    <p:sldId id="316" r:id="rId79"/>
    <p:sldId id="317" r:id="rId80"/>
    <p:sldId id="318" r:id="rId81"/>
    <p:sldId id="319" r:id="rId82"/>
    <p:sldId id="330" r:id="rId83"/>
    <p:sldId id="340" r:id="rId84"/>
  </p:sldIdLst>
  <p:sldSz cx="9144000" cy="6858000" type="screen4x3"/>
  <p:notesSz cx="6797675" cy="9928225"/>
  <p:custDataLst>
    <p:tags r:id="rId86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1E1"/>
    <a:srgbClr val="FF9999"/>
    <a:srgbClr val="E7EB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566" autoAdjust="0"/>
  </p:normalViewPr>
  <p:slideViewPr>
    <p:cSldViewPr>
      <p:cViewPr varScale="1">
        <p:scale>
          <a:sx n="66" d="100"/>
          <a:sy n="66" d="100"/>
        </p:scale>
        <p:origin x="25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9E6DCE-7AA0-4544-8EAC-E9FF38F56063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255AA0-96A8-456F-B27E-4880BB6A4C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1368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Antropometrické a laboratorní ukazatele a výpočty jsou často nespolehlivé, zásadní roli při určení optimálního energetického příjmu má nepřímá kalorimetrie.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255AA0-96A8-456F-B27E-4880BB6A4C15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71875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Z aktuálních studií (9/2020) vyplývá, že negativní proteinová rovnováha, sekundárně způsobená závažným onemocněním, je spojená s vyšší morbiditou pacientů. Při závažných onemocněních nevyhnutelně dochází ke katabolismu kosterních svalových vláken, což vede – často navzdory agresivní nutriční terapii – ke ztrátě celkové tělesné bílkoviny.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Stresová reakce zvyšuje nároky na energetický výdej a současně navyšuje využití proteinové rezervy (primárně aktinu a </a:t>
            </a:r>
            <a:r>
              <a:rPr lang="cs-CZ" dirty="0" err="1"/>
              <a:t>myosinu</a:t>
            </a:r>
            <a:r>
              <a:rPr lang="cs-CZ" dirty="0"/>
              <a:t>) v bílkovinách kosterního svalstva.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Hlavním cílem nutriční terapie je zabránit degradaci kosterního svalstva a uchovat aktivní tělesnou hmotu </a:t>
            </a:r>
            <a:r>
              <a:rPr lang="cs-CZ" i="1" dirty="0"/>
              <a:t>(</a:t>
            </a:r>
            <a:r>
              <a:rPr lang="cs-CZ" i="1" dirty="0" err="1"/>
              <a:t>lean</a:t>
            </a:r>
            <a:r>
              <a:rPr lang="cs-CZ" i="1" dirty="0"/>
              <a:t> </a:t>
            </a:r>
            <a:r>
              <a:rPr lang="cs-CZ" i="1" dirty="0" err="1"/>
              <a:t>mass</a:t>
            </a:r>
            <a:r>
              <a:rPr lang="cs-CZ" i="1" dirty="0"/>
              <a:t>)</a:t>
            </a:r>
            <a:r>
              <a:rPr lang="cs-CZ" dirty="0"/>
              <a:t>. V klinické praxi je tohoto cíle dosaženo přidáním správného množství proteinu a adekvátního množství energie. Důležité je stanovení energetického výdeje nemocného pacienta.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Na základě výsledků posledních studií a doporučení odborných společností (2018-2020) je vhodné poskytnout kriticky nemocným pacientům vyšší množství bílkovin v parenterální nutrici s denní dávkou &gt; 1,2 g proteinu na 1 kg hmotnosti. Dávka bílkovin může činit až 2–3,5 g/kg/den. Je nutno zároveň dbát na přiměřenost celkového energetického příjmu, neboť nadměrný energetický příjem představuje zátěž pro řadu orgánů a vede k ukládání tukových zásob v játrech pacientů.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255AA0-96A8-456F-B27E-4880BB6A4C15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06676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LA 18:2 (9,12), ALA 18:3 (9,12,15)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55AA0-96A8-456F-B27E-4880BB6A4C15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3788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nasycené mastné kyseliny (s řetězcem 12C – 16C) jsou tučně zvýrazněny</a:t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55AA0-96A8-456F-B27E-4880BB6A4C15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94663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55AA0-96A8-456F-B27E-4880BB6A4C15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19966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Tyto poznatky se odrazily do složení preparátů, které jsou v současnosti dostupné k </a:t>
            </a:r>
            <a:r>
              <a:rPr lang="cs-CZ" dirty="0" err="1"/>
              <a:t>suplementaci</a:t>
            </a:r>
            <a:r>
              <a:rPr lang="cs-CZ" dirty="0"/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255AA0-96A8-456F-B27E-4880BB6A4C15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37019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0" dirty="0"/>
              <a:t>Mezi základní principy nutriční terapie u stabilních pacientů na JIP jsou zahrnovány včasná iniciace enterální nutrice (EN), správná dodávka makro- a </a:t>
            </a:r>
            <a:r>
              <a:rPr lang="cs-CZ" b="0" dirty="0" err="1"/>
              <a:t>mikronutrientů</a:t>
            </a:r>
            <a:r>
              <a:rPr lang="cs-CZ" b="0" dirty="0"/>
              <a:t> a pečlivá kontrola glykemie. </a:t>
            </a:r>
          </a:p>
          <a:p>
            <a:r>
              <a:rPr lang="cs-CZ" b="0" dirty="0"/>
              <a:t>V případě </a:t>
            </a:r>
            <a:r>
              <a:rPr lang="cs-CZ" b="0" dirty="0" err="1"/>
              <a:t>hemodynamické</a:t>
            </a:r>
            <a:r>
              <a:rPr lang="cs-CZ" b="0" dirty="0"/>
              <a:t> nestability u pacientů, kteří vyžadují významnou podporu oběhu pomocí katecholaminů, </a:t>
            </a:r>
            <a:r>
              <a:rPr lang="cs-CZ" b="0" dirty="0" err="1"/>
              <a:t>volumexpanze</a:t>
            </a:r>
            <a:r>
              <a:rPr lang="cs-CZ" b="0" dirty="0"/>
              <a:t> nebo podáním krevních derivátů, by měla být nutriční podpora prováděna parenterální cestou a podání EN by mělo být pozdrženo. V případě normalizace krevního tlaku může být EN obnovena za pečlivého monitorování známek </a:t>
            </a:r>
            <a:r>
              <a:rPr lang="cs-CZ" b="0" dirty="0" err="1"/>
              <a:t>gastroenterální</a:t>
            </a:r>
            <a:r>
              <a:rPr lang="cs-CZ" b="0" dirty="0"/>
              <a:t> intolerance (např. abdominální distenze, navýšení gastrických reziduí, zmenšení množství stolice, obleněná peristaltika, nárůst metabolické acidózy a deficitu </a:t>
            </a:r>
            <a:r>
              <a:rPr lang="cs-CZ" b="0" dirty="0" err="1"/>
              <a:t>bazí</a:t>
            </a:r>
            <a:r>
              <a:rPr lang="cs-CZ" b="0" dirty="0"/>
              <a:t>).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255AA0-96A8-456F-B27E-4880BB6A4C15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36524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55AA0-96A8-456F-B27E-4880BB6A4C15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76738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MCT – zdroj en., LCT n-3 – protizánětlivý , </a:t>
            </a:r>
            <a:r>
              <a:rPr lang="cs-CZ" dirty="0" err="1"/>
              <a:t>antitrombogenní</a:t>
            </a:r>
            <a:r>
              <a:rPr lang="cs-CZ" dirty="0"/>
              <a:t> efekt (</a:t>
            </a:r>
            <a:r>
              <a:rPr lang="cs-CZ" dirty="0" err="1"/>
              <a:t>eikosanoidy</a:t>
            </a:r>
            <a:r>
              <a:rPr lang="cs-CZ" dirty="0"/>
              <a:t>). </a:t>
            </a:r>
          </a:p>
          <a:p>
            <a:r>
              <a:rPr lang="cs-CZ" dirty="0"/>
              <a:t>Odpověď: Osmotický průjem.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55AA0-96A8-456F-B27E-4880BB6A4C15}" type="slidenum">
              <a:rPr lang="cs-CZ" smtClean="0"/>
              <a:t>56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62082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Hereditární </a:t>
            </a:r>
            <a:r>
              <a:rPr lang="cs-CZ" dirty="0" err="1"/>
              <a:t>fru</a:t>
            </a:r>
            <a:r>
              <a:rPr lang="cs-CZ" dirty="0"/>
              <a:t> intolerance (1 : 20 000, absence </a:t>
            </a:r>
            <a:r>
              <a:rPr lang="cs-CZ" dirty="0" err="1"/>
              <a:t>aldolasy</a:t>
            </a:r>
            <a:r>
              <a:rPr lang="cs-CZ" dirty="0"/>
              <a:t> B) – akumulace fru-1-P (játra, </a:t>
            </a:r>
            <a:r>
              <a:rPr lang="cs-CZ" dirty="0" err="1"/>
              <a:t>ren</a:t>
            </a:r>
            <a:r>
              <a:rPr lang="cs-CZ" dirty="0"/>
              <a:t>, střevo)</a:t>
            </a:r>
          </a:p>
          <a:p>
            <a:r>
              <a:rPr lang="cs-CZ" altLang="cs-CZ" dirty="0"/>
              <a:t>Extrémně vysoký příjem </a:t>
            </a:r>
            <a:r>
              <a:rPr lang="cs-CZ" altLang="cs-CZ" dirty="0" err="1"/>
              <a:t>fruktosy</a:t>
            </a:r>
            <a:r>
              <a:rPr lang="cs-CZ" altLang="cs-CZ" baseline="0" dirty="0"/>
              <a:t> </a:t>
            </a:r>
            <a:r>
              <a:rPr lang="cs-CZ" altLang="cs-CZ" dirty="0"/>
              <a:t>infuzí může při jejím rychlém metabolismu vést spotřebování velkého množství fosfátu, který se pak nedostává pro syntézu ATP a další děje.  (</a:t>
            </a:r>
            <a:r>
              <a:rPr lang="cs-CZ" altLang="cs-CZ" dirty="0" err="1"/>
              <a:t>fru</a:t>
            </a:r>
            <a:r>
              <a:rPr lang="cs-CZ" altLang="cs-CZ" dirty="0"/>
              <a:t> → fru-1-P → glyceraldehyd + DHAP)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55AA0-96A8-456F-B27E-4880BB6A4C15}" type="slidenum">
              <a:rPr lang="cs-CZ" smtClean="0"/>
              <a:t>64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38086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55AA0-96A8-456F-B27E-4880BB6A4C15}" type="slidenum">
              <a:rPr lang="cs-CZ" smtClean="0">
                <a:solidFill>
                  <a:prstClr val="black"/>
                </a:solidFill>
              </a:rPr>
              <a:pPr/>
              <a:t>65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108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255AA0-96A8-456F-B27E-4880BB6A4C15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87490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55AA0-96A8-456F-B27E-4880BB6A4C15}" type="slidenum">
              <a:rPr lang="cs-CZ" smtClean="0">
                <a:solidFill>
                  <a:prstClr val="black"/>
                </a:solidFill>
              </a:rPr>
              <a:pPr/>
              <a:t>66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5318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dirty="0"/>
              <a:t>Rybí tuk </a:t>
            </a:r>
            <a:r>
              <a:rPr lang="cs-CZ" b="0" dirty="0"/>
              <a:t>snižuje výskyt </a:t>
            </a:r>
            <a:r>
              <a:rPr lang="cs-CZ" dirty="0"/>
              <a:t>SIRS (syndrom systémové zánětlivé odpovědi) a CARS (syndrom kompenzační protizánětlivé odpovědi)</a:t>
            </a:r>
            <a:r>
              <a:rPr lang="cs-CZ" baseline="0" dirty="0"/>
              <a:t> a</a:t>
            </a:r>
            <a:r>
              <a:rPr lang="cs-CZ" dirty="0"/>
              <a:t> tím</a:t>
            </a:r>
            <a:r>
              <a:rPr lang="cs-CZ" baseline="0" dirty="0"/>
              <a:t> i výskyt infekčních komplikací, poškození a dysfunkce vnitřních orgánů, pozorovaných při přebytku </a:t>
            </a:r>
            <a:r>
              <a:rPr lang="el-GR" b="0" dirty="0"/>
              <a:t>ω</a:t>
            </a:r>
            <a:r>
              <a:rPr lang="cs-CZ" b="0" baseline="0" dirty="0"/>
              <a:t>-6 </a:t>
            </a:r>
            <a:r>
              <a:rPr lang="cs-CZ" baseline="0" dirty="0"/>
              <a:t>MK. Tento </a:t>
            </a:r>
            <a:r>
              <a:rPr lang="cs-CZ" b="0" dirty="0"/>
              <a:t>pozitivní efekt v léčbě se</a:t>
            </a:r>
            <a:r>
              <a:rPr lang="cs-CZ" b="0" baseline="0" dirty="0"/>
              <a:t> </a:t>
            </a:r>
            <a:r>
              <a:rPr lang="cs-CZ" b="0" dirty="0"/>
              <a:t>odráží ve zkrácení doby hospitalizace a snížení množství komplikací, tedy snížení celkových nákladů. </a:t>
            </a:r>
            <a:endParaRPr lang="cs-CZ" b="1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55AA0-96A8-456F-B27E-4880BB6A4C15}" type="slidenum">
              <a:rPr lang="cs-CZ" smtClean="0"/>
              <a:t>67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58526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255AA0-96A8-456F-B27E-4880BB6A4C15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87271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Při</a:t>
            </a:r>
            <a:r>
              <a:rPr lang="cs-CZ" baseline="0" dirty="0"/>
              <a:t> d</a:t>
            </a:r>
            <a:r>
              <a:rPr lang="cs-CZ" dirty="0"/>
              <a:t>louhodobém hladovění dojde k vyčerpání energetických zásob fosfátů nezbytných pro základní buněčné funkce (membránový transport včetně Na</a:t>
            </a:r>
            <a:r>
              <a:rPr lang="cs-CZ" baseline="30000" dirty="0"/>
              <a:t>+</a:t>
            </a:r>
            <a:r>
              <a:rPr lang="cs-CZ" dirty="0"/>
              <a:t>/K</a:t>
            </a:r>
            <a:r>
              <a:rPr lang="cs-CZ" baseline="30000" dirty="0"/>
              <a:t>+</a:t>
            </a:r>
            <a:r>
              <a:rPr lang="cs-CZ" dirty="0"/>
              <a:t> </a:t>
            </a:r>
            <a:r>
              <a:rPr lang="cs-CZ" dirty="0" err="1"/>
              <a:t>ATPázy</a:t>
            </a:r>
            <a:r>
              <a:rPr lang="cs-CZ" dirty="0"/>
              <a:t>, metabolismus).</a:t>
            </a:r>
          </a:p>
          <a:p>
            <a:r>
              <a:rPr lang="cs-CZ" dirty="0"/>
              <a:t>Po opětovném doplnění </a:t>
            </a:r>
            <a:r>
              <a:rPr lang="cs-CZ" dirty="0" err="1"/>
              <a:t>glc</a:t>
            </a:r>
            <a:r>
              <a:rPr lang="cs-CZ" dirty="0"/>
              <a:t>  v rámci realimentace pacienta  a také vlivem insulinu se obnoví metabolické dráhy, které ale vyžadují dodávku fosfátů , proto dojde k  jejich přesunu z EC prostředí (plazmy) do buněk.</a:t>
            </a:r>
          </a:p>
          <a:p>
            <a:r>
              <a:rPr lang="cs-CZ" dirty="0"/>
              <a:t>Spolu s fosforem a glukosou se intracelulárně přesune i draslík a hořčík, což vede k poklesu i jejich plazmatické hladiny a tím k rozvoji příznaků.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55AA0-96A8-456F-B27E-4880BB6A4C15}" type="slidenum">
              <a:rPr lang="cs-CZ" smtClean="0"/>
              <a:t>77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0864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55AA0-96A8-456F-B27E-4880BB6A4C15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8084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55AA0-96A8-456F-B27E-4880BB6A4C15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7241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255AA0-96A8-456F-B27E-4880BB6A4C15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9986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Za primární metabolický a biochemický mechanismus, který se podílí na degradaci nepotřebných nebo poškozených proteinů za využití adenosintrifosfátu (ATP) jako energetického zdroje je považován </a:t>
            </a:r>
            <a:r>
              <a:rPr lang="cs-CZ" dirty="0" err="1"/>
              <a:t>ubikvitin-proteasomový</a:t>
            </a:r>
            <a:r>
              <a:rPr lang="cs-CZ" dirty="0"/>
              <a:t> systém 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255AA0-96A8-456F-B27E-4880BB6A4C15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101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Hodnoty referenčního příjmu živin vycházejí z doporučení Evropského úřadu pro bezpečnost potravin (EFSA) od podzimu roku 2017.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Odpověď: Je zapotřebí zajistit příjem esenciálních mastných kyselin (LA, ALA) a lipofilních vitaminů.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55AA0-96A8-456F-B27E-4880BB6A4C15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53152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Na</a:t>
            </a:r>
            <a:r>
              <a:rPr lang="cs-CZ" baseline="30000" dirty="0"/>
              <a:t>+</a:t>
            </a:r>
            <a:r>
              <a:rPr lang="cs-CZ" dirty="0"/>
              <a:t> se</a:t>
            </a:r>
            <a:r>
              <a:rPr lang="cs-CZ" baseline="0" dirty="0"/>
              <a:t> transportuje se vznikajícími MK.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55AA0-96A8-456F-B27E-4880BB6A4C15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67516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 případě nedostatečného příjmu sacharidů jsou AK využívány pro glukoneogenezi.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55AA0-96A8-456F-B27E-4880BB6A4C15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1957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DED81F9-60CF-4259-A099-84F45F728E4D}" type="datetime1">
              <a:rPr lang="cs-CZ" smtClean="0"/>
              <a:t>30.11.2020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4EB5C23-C2A9-49A4-9E2B-20182FCB3B72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CA3D6-CC29-453C-AE66-AD15EF3C43DC}" type="datetime1">
              <a:rPr lang="cs-CZ" smtClean="0"/>
              <a:t>30.11.2020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B5C23-C2A9-49A4-9E2B-20182FCB3B7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98971-1F7B-4C5C-8A55-21979B0387F9}" type="datetime1">
              <a:rPr lang="cs-CZ" smtClean="0"/>
              <a:t>30.11.2020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B5C23-C2A9-49A4-9E2B-20182FCB3B7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B690FD6-2BED-4DB1-9228-11CAB7BC7A22}" type="datetime1">
              <a:rPr lang="cs-CZ" smtClean="0"/>
              <a:t>30.11.2020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4EB5C23-C2A9-49A4-9E2B-20182FCB3B72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EB26D81-1455-43A3-842A-0404CA813F2B}" type="datetime1">
              <a:rPr lang="cs-CZ" smtClean="0"/>
              <a:t>30.11.2020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4EB5C23-C2A9-49A4-9E2B-20182FCB3B72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0D0CC-EDD8-488F-902E-29992EDE5BD2}" type="datetime1">
              <a:rPr lang="cs-CZ" smtClean="0"/>
              <a:t>30.11.2020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B5C23-C2A9-49A4-9E2B-20182FCB3B72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D85DA-B17D-4332-999B-355644F88FD3}" type="datetime1">
              <a:rPr lang="cs-CZ" smtClean="0"/>
              <a:t>30.11.2020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B5C23-C2A9-49A4-9E2B-20182FCB3B72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1946AC1-8D36-46D9-B4E7-F6B5AFC6D343}" type="datetime1">
              <a:rPr lang="cs-CZ" smtClean="0"/>
              <a:t>30.11.2020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4EB5C23-C2A9-49A4-9E2B-20182FCB3B72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1CDEC-DA19-4D87-8F5F-6472F8D21943}" type="datetime1">
              <a:rPr lang="cs-CZ" smtClean="0"/>
              <a:t>30.11.2020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B5C23-C2A9-49A4-9E2B-20182FCB3B7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FD85D52-230C-4EC1-8119-219288831031}" type="datetime1">
              <a:rPr lang="cs-CZ" smtClean="0"/>
              <a:t>30.11.2020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4EB5C23-C2A9-49A4-9E2B-20182FCB3B72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471DA64-18DF-4342-A873-E8D89BD3B866}" type="datetime1">
              <a:rPr lang="cs-CZ" smtClean="0"/>
              <a:t>30.11.2020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4EB5C23-C2A9-49A4-9E2B-20182FCB3B72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1EB06AC-8698-48EF-B62A-E057316ED331}" type="datetime1">
              <a:rPr lang="cs-CZ" smtClean="0"/>
              <a:t>30.11.2020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4EB5C23-C2A9-49A4-9E2B-20182FCB3B72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6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4" Type="http://schemas.openxmlformats.org/officeDocument/2006/relationships/notesSlide" Target="../notesSlides/notesSlide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3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4" Type="http://schemas.openxmlformats.org/officeDocument/2006/relationships/notesSlide" Target="../notesSlides/notesSlide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4" Type="http://schemas.openxmlformats.org/officeDocument/2006/relationships/notesSlide" Target="../notesSlides/notesSlide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Relationship Id="rId4" Type="http://schemas.openxmlformats.org/officeDocument/2006/relationships/image" Target="../media/image15.gi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0.xml"/><Relationship Id="rId1" Type="http://schemas.openxmlformats.org/officeDocument/2006/relationships/tags" Target="../tags/tag4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Relationship Id="rId4" Type="http://schemas.openxmlformats.org/officeDocument/2006/relationships/image" Target="../media/image19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5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1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Relationship Id="rId4" Type="http://schemas.openxmlformats.org/officeDocument/2006/relationships/image" Target="../media/image30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6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1.xml"/><Relationship Id="rId4" Type="http://schemas.openxmlformats.org/officeDocument/2006/relationships/image" Target="../media/image36.jpe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4.xml"/><Relationship Id="rId4" Type="http://schemas.openxmlformats.org/officeDocument/2006/relationships/image" Target="../media/image37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5.xml"/><Relationship Id="rId4" Type="http://schemas.openxmlformats.org/officeDocument/2006/relationships/image" Target="../media/image38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5" Type="http://schemas.openxmlformats.org/officeDocument/2006/relationships/image" Target="../media/image39.png"/><Relationship Id="rId4" Type="http://schemas.openxmlformats.org/officeDocument/2006/relationships/notesSlide" Target="../notesSlides/notesSlide2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9.xml"/><Relationship Id="rId4" Type="http://schemas.openxmlformats.org/officeDocument/2006/relationships/image" Target="../media/image41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notesSlide" Target="../notesSlides/notesSlide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1.xml"/><Relationship Id="rId4" Type="http://schemas.openxmlformats.org/officeDocument/2006/relationships/image" Target="../media/image43.jpe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8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5.xml"/><Relationship Id="rId5" Type="http://schemas.openxmlformats.org/officeDocument/2006/relationships/image" Target="../media/image47.jpg"/><Relationship Id="rId4" Type="http://schemas.openxmlformats.org/officeDocument/2006/relationships/image" Target="../media/image46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6.xml"/><Relationship Id="rId4" Type="http://schemas.openxmlformats.org/officeDocument/2006/relationships/image" Target="../media/image49.jpe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8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9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916832"/>
            <a:ext cx="7772400" cy="1470025"/>
          </a:xfrm>
        </p:spPr>
        <p:txBody>
          <a:bodyPr>
            <a:noAutofit/>
          </a:bodyPr>
          <a:lstStyle/>
          <a:p>
            <a:r>
              <a:rPr lang="cs-CZ" sz="3200" dirty="0"/>
              <a:t>Diagnostika a monitorování nutričního stavu. Principy parenterální a enterální výživy. Zdroje energie.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483768" y="4509120"/>
            <a:ext cx="6400800" cy="1752600"/>
          </a:xfrm>
        </p:spPr>
        <p:txBody>
          <a:bodyPr>
            <a:normAutofit/>
          </a:bodyPr>
          <a:lstStyle/>
          <a:p>
            <a:r>
              <a:rPr lang="cs-CZ" sz="2400" dirty="0"/>
              <a:t>Michaela Králíková</a:t>
            </a:r>
          </a:p>
          <a:p>
            <a:r>
              <a:rPr lang="cs-CZ" sz="2400" dirty="0"/>
              <a:t>Biochemický ústav LF MU</a:t>
            </a:r>
          </a:p>
          <a:p>
            <a:r>
              <a:rPr lang="cs-CZ" sz="2400" dirty="0"/>
              <a:t>2020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B5C23-C2A9-49A4-9E2B-20182FCB3B72}" type="slidenum">
              <a:rPr lang="cs-CZ" smtClean="0"/>
              <a:t>1</a:t>
            </a:fld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6543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ýsledek obrázku pro obezi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428" y="30947"/>
            <a:ext cx="3181188" cy="202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cs-CZ" dirty="0"/>
              <a:t>Metabolismus při obezitě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3429000"/>
            <a:ext cx="8075240" cy="3044952"/>
          </a:xfrm>
        </p:spPr>
        <p:txBody>
          <a:bodyPr>
            <a:normAutofit/>
          </a:bodyPr>
          <a:lstStyle/>
          <a:p>
            <a:r>
              <a:rPr lang="cs-CZ" dirty="0"/>
              <a:t>↑ lipolýza v tukové tkáni → ↑ MK v krvi</a:t>
            </a:r>
          </a:p>
          <a:p>
            <a:r>
              <a:rPr lang="cs-CZ" dirty="0"/>
              <a:t>Přebytečné MK do jater → tvorba VLDL → ↑ TAG a </a:t>
            </a:r>
            <a:r>
              <a:rPr lang="cs-CZ" dirty="0" err="1"/>
              <a:t>chol</a:t>
            </a:r>
            <a:r>
              <a:rPr lang="cs-CZ" dirty="0"/>
              <a:t> v krvi 			       → ektopická akumulace tuků    </a:t>
            </a:r>
          </a:p>
          <a:p>
            <a:r>
              <a:rPr lang="cs-CZ" dirty="0"/>
              <a:t>↓ aktivita LPL → ↑ TAG v krvi + ↓ dodávka MK do adipocytů</a:t>
            </a:r>
          </a:p>
          <a:p>
            <a:pPr>
              <a:lnSpc>
                <a:spcPct val="150000"/>
              </a:lnSpc>
            </a:pPr>
            <a:r>
              <a:rPr lang="cs-CZ" dirty="0"/>
              <a:t>↓ utilizace </a:t>
            </a:r>
            <a:r>
              <a:rPr lang="cs-CZ" dirty="0" err="1"/>
              <a:t>glc</a:t>
            </a:r>
            <a:r>
              <a:rPr lang="cs-CZ" dirty="0"/>
              <a:t> ve svalech a tuk. tkáni (GLUT-4) → hyperglykemie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4EB5C23-C2A9-49A4-9E2B-20182FCB3B72}" type="slidenum">
              <a:rPr lang="cs-CZ" smtClean="0"/>
              <a:t>10</a:t>
            </a:fld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D7B5BD6-6A8E-4290-9172-C061CE16C989}"/>
              </a:ext>
            </a:extLst>
          </p:cNvPr>
          <p:cNvSpPr txBox="1"/>
          <p:nvPr/>
        </p:nvSpPr>
        <p:spPr>
          <a:xfrm>
            <a:off x="547925" y="1214462"/>
            <a:ext cx="5009503" cy="1754326"/>
          </a:xfrm>
          <a:prstGeom prst="rect">
            <a:avLst/>
          </a:prstGeom>
          <a:solidFill>
            <a:srgbClr val="FFE1E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/>
              <a:t>INSULINOVÁ REZISTENCE + UVOLŇOVÁNÍ ADIPOKINŮ </a:t>
            </a:r>
            <a:r>
              <a:rPr lang="cs-CZ" sz="2400" dirty="0"/>
              <a:t>produkovaných tukovou tkání </a:t>
            </a:r>
            <a:r>
              <a:rPr lang="cs-CZ" dirty="0"/>
              <a:t>(</a:t>
            </a:r>
            <a:r>
              <a:rPr lang="cs-CZ" dirty="0" err="1"/>
              <a:t>leptin</a:t>
            </a:r>
            <a:r>
              <a:rPr lang="cs-CZ" dirty="0"/>
              <a:t>, </a:t>
            </a:r>
            <a:r>
              <a:rPr lang="cs-CZ" dirty="0" err="1"/>
              <a:t>resistin</a:t>
            </a:r>
            <a:r>
              <a:rPr lang="cs-CZ" dirty="0"/>
              <a:t>, </a:t>
            </a:r>
            <a:r>
              <a:rPr lang="cs-CZ" dirty="0" err="1"/>
              <a:t>angiotensinogen</a:t>
            </a:r>
            <a:r>
              <a:rPr lang="cs-CZ" dirty="0"/>
              <a:t>, </a:t>
            </a:r>
            <a:r>
              <a:rPr lang="cs-CZ" dirty="0" err="1"/>
              <a:t>adipsin</a:t>
            </a:r>
            <a:r>
              <a:rPr lang="cs-CZ" dirty="0"/>
              <a:t>, ACE, CETP, </a:t>
            </a:r>
            <a:r>
              <a:rPr lang="cs-CZ" dirty="0" err="1"/>
              <a:t>TNF</a:t>
            </a:r>
            <a:r>
              <a:rPr lang="cs-CZ" dirty="0" err="1">
                <a:latin typeface="Symbol" panose="05050102010706020507" pitchFamily="18" charset="2"/>
              </a:rPr>
              <a:t>a</a:t>
            </a:r>
            <a:r>
              <a:rPr lang="cs-CZ" dirty="0"/>
              <a:t>, IL-6 ad.)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FAB22A0-F2A7-4A3E-BEE5-F6C52F55520E}"/>
              </a:ext>
            </a:extLst>
          </p:cNvPr>
          <p:cNvSpPr txBox="1"/>
          <p:nvPr/>
        </p:nvSpPr>
        <p:spPr>
          <a:xfrm>
            <a:off x="5908576" y="2484814"/>
            <a:ext cx="2016224" cy="461665"/>
          </a:xfrm>
          <a:prstGeom prst="rect">
            <a:avLst/>
          </a:prstGeom>
          <a:solidFill>
            <a:srgbClr val="FFE1E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cs-CZ" sz="2400" b="1" dirty="0"/>
              <a:t>GLUKAGON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6608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>
            <a:extLst>
              <a:ext uri="{FF2B5EF4-FFF2-40B4-BE49-F238E27FC236}">
                <a16:creationId xmlns:a16="http://schemas.microsoft.com/office/drawing/2014/main" id="{ACA08B37-CF52-467C-91B5-303DA171C3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679" y="3663267"/>
            <a:ext cx="2990174" cy="1882140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247B0C0B-D67C-4709-BACE-AD6828A3D4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1118">
            <a:off x="3699110" y="4888738"/>
            <a:ext cx="1554775" cy="151080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4222C850-CABE-4E6B-B7DA-6EBAD40372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55" y="3796947"/>
            <a:ext cx="3126933" cy="246743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4152" y="322480"/>
            <a:ext cx="7467600" cy="850106"/>
          </a:xfrm>
        </p:spPr>
        <p:txBody>
          <a:bodyPr/>
          <a:lstStyle/>
          <a:p>
            <a:r>
              <a:rPr lang="cs-CZ" dirty="0"/>
              <a:t>Prostá podvýživa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003232" cy="2182620"/>
          </a:xfrm>
        </p:spPr>
        <p:txBody>
          <a:bodyPr>
            <a:normAutofit/>
          </a:bodyPr>
          <a:lstStyle/>
          <a:p>
            <a:r>
              <a:rPr lang="cs-CZ" dirty="0"/>
              <a:t>= energetická malnutrice</a:t>
            </a:r>
          </a:p>
          <a:p>
            <a:r>
              <a:rPr lang="cs-CZ" dirty="0"/>
              <a:t>nedostatečný příjem cukrů, tuků i bílkovin; vitaminů a prvků</a:t>
            </a:r>
          </a:p>
          <a:p>
            <a:r>
              <a:rPr lang="cs-CZ" dirty="0"/>
              <a:t>Postupný symetrický váhový úbytek vedoucí ke kachexii u jinak zdravých jedinců s omezeným příjmem potravy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4EB5C23-C2A9-49A4-9E2B-20182FCB3B72}" type="slidenum">
              <a:rPr lang="cs-CZ" smtClean="0"/>
              <a:t>11</a:t>
            </a:fld>
            <a:endParaRPr lang="cs-CZ"/>
          </a:p>
        </p:txBody>
      </p:sp>
      <p:pic>
        <p:nvPicPr>
          <p:cNvPr id="1028" name="Picture 4" descr="Výsledek obrázku pro kachexi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22609"/>
            <a:ext cx="2809875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FA31A68E-55A2-4DBE-BE09-A66F838DB90A}"/>
              </a:ext>
            </a:extLst>
          </p:cNvPr>
          <p:cNvSpPr txBox="1"/>
          <p:nvPr/>
        </p:nvSpPr>
        <p:spPr>
          <a:xfrm>
            <a:off x="3563888" y="3198167"/>
            <a:ext cx="2016224" cy="461665"/>
          </a:xfrm>
          <a:prstGeom prst="rect">
            <a:avLst/>
          </a:prstGeom>
          <a:solidFill>
            <a:srgbClr val="FFE1E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cs-CZ" sz="2400" b="1" dirty="0"/>
              <a:t>GLUKAGON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57B1AA0-46A3-4E46-8DC1-8B8FD74EA5CD}"/>
              </a:ext>
            </a:extLst>
          </p:cNvPr>
          <p:cNvSpPr txBox="1"/>
          <p:nvPr/>
        </p:nvSpPr>
        <p:spPr>
          <a:xfrm>
            <a:off x="766635" y="4503085"/>
            <a:ext cx="194995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b="1" dirty="0">
                <a:solidFill>
                  <a:schemeClr val="tx2"/>
                </a:solidFill>
              </a:rPr>
              <a:t>Glukoneogeneze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4CFAC3BF-33B9-4346-848D-AC8A4D44EBC1}"/>
              </a:ext>
            </a:extLst>
          </p:cNvPr>
          <p:cNvSpPr txBox="1"/>
          <p:nvPr/>
        </p:nvSpPr>
        <p:spPr>
          <a:xfrm>
            <a:off x="6421260" y="4317897"/>
            <a:ext cx="120969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tx2"/>
                </a:solidFill>
              </a:rPr>
              <a:t>Lipolýza</a:t>
            </a:r>
            <a:endParaRPr lang="cs-CZ" dirty="0"/>
          </a:p>
        </p:txBody>
      </p:sp>
      <p:sp>
        <p:nvSpPr>
          <p:cNvPr id="11" name="Kříž 10">
            <a:extLst>
              <a:ext uri="{FF2B5EF4-FFF2-40B4-BE49-F238E27FC236}">
                <a16:creationId xmlns:a16="http://schemas.microsoft.com/office/drawing/2014/main" id="{B67A731F-CC16-4813-96E6-0B434CE7F440}"/>
              </a:ext>
            </a:extLst>
          </p:cNvPr>
          <p:cNvSpPr/>
          <p:nvPr/>
        </p:nvSpPr>
        <p:spPr>
          <a:xfrm rot="18875256">
            <a:off x="4059634" y="5221667"/>
            <a:ext cx="919004" cy="914400"/>
          </a:xfrm>
          <a:prstGeom prst="plus">
            <a:avLst>
              <a:gd name="adj" fmla="val 4569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B7C3201D-C980-429C-BF22-9CEB9E934E04}"/>
              </a:ext>
            </a:extLst>
          </p:cNvPr>
          <p:cNvSpPr txBox="1"/>
          <p:nvPr/>
        </p:nvSpPr>
        <p:spPr>
          <a:xfrm>
            <a:off x="777340" y="4845999"/>
            <a:ext cx="152535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chemeClr val="tx2"/>
                </a:solidFill>
              </a:rPr>
              <a:t>Glykogenolýza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2021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Výsledek obrázku pro kachexi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11" r="14712"/>
          <a:stretch/>
        </p:blipFill>
        <p:spPr bwMode="auto">
          <a:xfrm>
            <a:off x="362133" y="5081492"/>
            <a:ext cx="1482451" cy="147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4152" y="322480"/>
            <a:ext cx="7467600" cy="850106"/>
          </a:xfrm>
        </p:spPr>
        <p:txBody>
          <a:bodyPr/>
          <a:lstStyle/>
          <a:p>
            <a:r>
              <a:rPr lang="cs-CZ" dirty="0"/>
              <a:t>Prostá podvýživa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7467600" cy="5205192"/>
          </a:xfrm>
        </p:spPr>
        <p:txBody>
          <a:bodyPr>
            <a:normAutofit lnSpcReduction="10000"/>
          </a:bodyPr>
          <a:lstStyle/>
          <a:p>
            <a:r>
              <a:rPr lang="cs-CZ" dirty="0"/>
              <a:t>= energetická malnutrice</a:t>
            </a:r>
          </a:p>
          <a:p>
            <a:r>
              <a:rPr lang="cs-CZ" dirty="0"/>
              <a:t>nedostatečný příjem cukrů, tuků i bílkovin</a:t>
            </a:r>
          </a:p>
          <a:p>
            <a:r>
              <a:rPr lang="cs-CZ" dirty="0"/>
              <a:t>Postupný symetrický váhový úbytek vedoucí ke kachexii u jinak zdravých jedinců s omezeným příjmem potravy</a:t>
            </a:r>
          </a:p>
          <a:p>
            <a:endParaRPr lang="cs-CZ" dirty="0"/>
          </a:p>
          <a:p>
            <a:r>
              <a:rPr lang="cs-CZ" dirty="0">
                <a:solidFill>
                  <a:srgbClr val="FF0000"/>
                </a:solidFill>
              </a:rPr>
              <a:t>Zdroje energie:</a:t>
            </a:r>
            <a:r>
              <a:rPr lang="cs-CZ" dirty="0"/>
              <a:t>	</a:t>
            </a:r>
            <a:r>
              <a:rPr lang="cs-CZ" sz="2800" b="1" dirty="0">
                <a:solidFill>
                  <a:srgbClr val="FF0000"/>
                </a:solidFill>
              </a:rPr>
              <a:t>lipolýza v tukové tkáni </a:t>
            </a:r>
            <a:r>
              <a:rPr lang="cs-CZ" dirty="0">
                <a:solidFill>
                  <a:schemeClr val="tx2"/>
                </a:solidFill>
              </a:rPr>
              <a:t>→ glycerol + acetyl-</a:t>
            </a:r>
            <a:r>
              <a:rPr lang="cs-CZ" dirty="0" err="1">
                <a:solidFill>
                  <a:schemeClr val="tx2"/>
                </a:solidFill>
              </a:rPr>
              <a:t>CoA</a:t>
            </a:r>
            <a:r>
              <a:rPr lang="cs-CZ" dirty="0">
                <a:solidFill>
                  <a:schemeClr val="tx2"/>
                </a:solidFill>
              </a:rPr>
              <a:t> → 																										</a:t>
            </a:r>
            <a:r>
              <a:rPr lang="cs-CZ" dirty="0"/>
              <a:t>										</a:t>
            </a:r>
            <a:r>
              <a:rPr lang="cs-CZ" sz="1800" b="1" dirty="0">
                <a:solidFill>
                  <a:srgbClr val="FF0000"/>
                </a:solidFill>
              </a:rPr>
              <a:t>proteolýza ve svalu </a:t>
            </a:r>
            <a:r>
              <a:rPr lang="cs-CZ" dirty="0">
                <a:solidFill>
                  <a:schemeClr val="tx2"/>
                </a:solidFill>
              </a:rPr>
              <a:t>→ AK pro         			   syntézu plazmatických bílkovin</a:t>
            </a:r>
            <a:endParaRPr lang="cs-CZ" b="1" dirty="0">
              <a:solidFill>
                <a:schemeClr val="tx2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4EB5C23-C2A9-49A4-9E2B-20182FCB3B72}" type="slidenum">
              <a:rPr lang="cs-CZ" smtClean="0"/>
              <a:t>12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1946692" y="4005064"/>
            <a:ext cx="6749348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chemeClr val="tx2"/>
                </a:solidFill>
              </a:rPr>
              <a:t>Glukoneogeneze → </a:t>
            </a:r>
            <a:r>
              <a:rPr lang="cs-CZ" sz="2400" dirty="0" err="1">
                <a:solidFill>
                  <a:schemeClr val="tx2"/>
                </a:solidFill>
              </a:rPr>
              <a:t>glc</a:t>
            </a:r>
            <a:r>
              <a:rPr lang="cs-CZ" sz="2400" dirty="0">
                <a:solidFill>
                  <a:schemeClr val="tx2"/>
                </a:solidFill>
              </a:rPr>
              <a:t> </a:t>
            </a:r>
            <a:r>
              <a:rPr lang="cs-CZ" sz="2000" dirty="0">
                <a:solidFill>
                  <a:schemeClr val="tx2"/>
                </a:solidFill>
              </a:rPr>
              <a:t>pro závislé tkáně</a:t>
            </a:r>
            <a:endParaRPr lang="cs-CZ" sz="2400" dirty="0">
              <a:solidFill>
                <a:schemeClr val="tx2"/>
              </a:solidFill>
            </a:endParaRPr>
          </a:p>
          <a:p>
            <a:r>
              <a:rPr lang="cs-CZ" sz="2000" dirty="0">
                <a:solidFill>
                  <a:schemeClr val="tx2"/>
                </a:solidFill>
              </a:rPr>
              <a:t>Krebsův cyklus → redukované </a:t>
            </a:r>
            <a:r>
              <a:rPr lang="cs-CZ" sz="2000" dirty="0" err="1">
                <a:solidFill>
                  <a:schemeClr val="tx2"/>
                </a:solidFill>
              </a:rPr>
              <a:t>kofaktory</a:t>
            </a:r>
            <a:r>
              <a:rPr lang="cs-CZ" sz="2000" dirty="0">
                <a:solidFill>
                  <a:schemeClr val="tx2"/>
                </a:solidFill>
              </a:rPr>
              <a:t> → DŘ → ATP</a:t>
            </a:r>
          </a:p>
          <a:p>
            <a:r>
              <a:rPr lang="cs-CZ" sz="2400" dirty="0">
                <a:solidFill>
                  <a:schemeClr val="tx2"/>
                </a:solidFill>
              </a:rPr>
              <a:t>Syntéza ketolátek – en. substrát pro CNS, </a:t>
            </a:r>
            <a:r>
              <a:rPr lang="cs-CZ" sz="2000" dirty="0">
                <a:solidFill>
                  <a:schemeClr val="tx2"/>
                </a:solidFill>
              </a:rPr>
              <a:t>myokard, sval</a:t>
            </a:r>
            <a:endParaRPr lang="cs-CZ" sz="2000" i="1" dirty="0">
              <a:solidFill>
                <a:schemeClr val="tx2"/>
              </a:solidFill>
            </a:endParaRPr>
          </a:p>
        </p:txBody>
      </p:sp>
      <p:pic>
        <p:nvPicPr>
          <p:cNvPr id="1028" name="Picture 4" descr="Výsledek obrázku pro kachexi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22609"/>
            <a:ext cx="2809875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louk 5">
            <a:extLst>
              <a:ext uri="{FF2B5EF4-FFF2-40B4-BE49-F238E27FC236}">
                <a16:creationId xmlns:a16="http://schemas.microsoft.com/office/drawing/2014/main" id="{7CEACDA0-5903-43F7-913B-36FBCDFF815E}"/>
              </a:ext>
            </a:extLst>
          </p:cNvPr>
          <p:cNvSpPr/>
          <p:nvPr/>
        </p:nvSpPr>
        <p:spPr>
          <a:xfrm rot="10635418">
            <a:off x="1233259" y="3633860"/>
            <a:ext cx="1454332" cy="622383"/>
          </a:xfrm>
          <a:prstGeom prst="arc">
            <a:avLst/>
          </a:prstGeom>
          <a:ln w="28575">
            <a:solidFill>
              <a:schemeClr val="accent2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louk 6">
            <a:extLst>
              <a:ext uri="{FF2B5EF4-FFF2-40B4-BE49-F238E27FC236}">
                <a16:creationId xmlns:a16="http://schemas.microsoft.com/office/drawing/2014/main" id="{3457CDBE-A197-4CE4-B67D-A1DF56086B73}"/>
              </a:ext>
            </a:extLst>
          </p:cNvPr>
          <p:cNvSpPr/>
          <p:nvPr/>
        </p:nvSpPr>
        <p:spPr>
          <a:xfrm rot="14785493">
            <a:off x="1711156" y="3869400"/>
            <a:ext cx="1223228" cy="1360550"/>
          </a:xfrm>
          <a:prstGeom prst="arc">
            <a:avLst>
              <a:gd name="adj1" fmla="val 16200000"/>
              <a:gd name="adj2" fmla="val 21466963"/>
            </a:avLst>
          </a:prstGeom>
          <a:ln w="28575"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louk 8">
            <a:extLst>
              <a:ext uri="{FF2B5EF4-FFF2-40B4-BE49-F238E27FC236}">
                <a16:creationId xmlns:a16="http://schemas.microsoft.com/office/drawing/2014/main" id="{0973A2B6-8124-458F-96FF-4D8107DAA04C}"/>
              </a:ext>
            </a:extLst>
          </p:cNvPr>
          <p:cNvSpPr/>
          <p:nvPr/>
        </p:nvSpPr>
        <p:spPr>
          <a:xfrm rot="10592579">
            <a:off x="1695756" y="4707882"/>
            <a:ext cx="567909" cy="152389"/>
          </a:xfrm>
          <a:prstGeom prst="arc">
            <a:avLst/>
          </a:prstGeom>
          <a:ln w="28575">
            <a:solidFill>
              <a:schemeClr val="accent2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5472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>
            <a:extLst>
              <a:ext uri="{FF2B5EF4-FFF2-40B4-BE49-F238E27FC236}">
                <a16:creationId xmlns:a16="http://schemas.microsoft.com/office/drawing/2014/main" id="{2E2A6074-9972-4307-BA23-B624AEF59E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935" y="4208931"/>
            <a:ext cx="2637681" cy="1660266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1D98BA86-3FA7-49B5-A3A6-B074357287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1118">
            <a:off x="2916889" y="4679711"/>
            <a:ext cx="2685240" cy="260929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9431F021-B76C-4D4B-8B18-3118C524398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7" b="8452"/>
          <a:stretch/>
        </p:blipFill>
        <p:spPr>
          <a:xfrm>
            <a:off x="225161" y="4567773"/>
            <a:ext cx="3126933" cy="217359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Stresová podvýživa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71816" cy="1955295"/>
          </a:xfrm>
        </p:spPr>
        <p:txBody>
          <a:bodyPr>
            <a:normAutofit/>
          </a:bodyPr>
          <a:lstStyle/>
          <a:p>
            <a:r>
              <a:rPr lang="cs-CZ" dirty="0"/>
              <a:t>= proteinová malnutrice</a:t>
            </a:r>
          </a:p>
          <a:p>
            <a:r>
              <a:rPr lang="cs-CZ" dirty="0"/>
              <a:t>nedostatečný příjem a rychlé odbourávání bílkovin – příčiny: </a:t>
            </a:r>
            <a:r>
              <a:rPr lang="cs-CZ" sz="2000" dirty="0"/>
              <a:t>↓ příjem</a:t>
            </a:r>
            <a:r>
              <a:rPr lang="cs-CZ" sz="2300" dirty="0"/>
              <a:t>, ↑ ztráty, ↑ potřeba, ↑ rozpad (katabolismus), ↓ syntéza (játra) = </a:t>
            </a:r>
            <a:r>
              <a:rPr lang="cs-CZ" sz="2300" dirty="0">
                <a:solidFill>
                  <a:srgbClr val="FF0000"/>
                </a:solidFill>
              </a:rPr>
              <a:t>STRES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4EB5C23-C2A9-49A4-9E2B-20182FCB3B72}" type="slidenum">
              <a:rPr lang="cs-CZ" smtClean="0"/>
              <a:t>13</a:t>
            </a:fld>
            <a:endParaRPr lang="cs-CZ"/>
          </a:p>
        </p:txBody>
      </p:sp>
      <p:pic>
        <p:nvPicPr>
          <p:cNvPr id="2050" name="Picture 2" descr="Výsledek obrázku pro stresova podvyziv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16631"/>
            <a:ext cx="2637680" cy="195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7524328" y="923008"/>
            <a:ext cx="216024" cy="4946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F063E3A-F4DB-47E3-838C-C819F0460551}"/>
              </a:ext>
            </a:extLst>
          </p:cNvPr>
          <p:cNvSpPr txBox="1"/>
          <p:nvPr/>
        </p:nvSpPr>
        <p:spPr>
          <a:xfrm>
            <a:off x="2492908" y="3429000"/>
            <a:ext cx="3600400" cy="1138773"/>
          </a:xfrm>
          <a:prstGeom prst="rect">
            <a:avLst/>
          </a:prstGeom>
          <a:solidFill>
            <a:srgbClr val="FFE1E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200" b="1" dirty="0"/>
              <a:t>GLUKAGON</a:t>
            </a:r>
          </a:p>
          <a:p>
            <a:pPr algn="ctr"/>
            <a:r>
              <a:rPr lang="cs-CZ" sz="2200" b="1" dirty="0"/>
              <a:t>+ </a:t>
            </a:r>
          </a:p>
          <a:p>
            <a:pPr algn="ctr"/>
            <a:r>
              <a:rPr lang="cs-CZ" sz="2400" b="1" dirty="0"/>
              <a:t>STRESOVÉ HORMONY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F2751AF8-3448-4370-904D-D8544A72DC11}"/>
              </a:ext>
            </a:extLst>
          </p:cNvPr>
          <p:cNvSpPr txBox="1"/>
          <p:nvPr/>
        </p:nvSpPr>
        <p:spPr>
          <a:xfrm>
            <a:off x="567178" y="5147262"/>
            <a:ext cx="194995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b="1" dirty="0">
                <a:solidFill>
                  <a:schemeClr val="tx2"/>
                </a:solidFill>
              </a:rPr>
              <a:t>Glukoneogeneze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898DD73-3FD2-4F04-A7B6-4413ED4669B6}"/>
              </a:ext>
            </a:extLst>
          </p:cNvPr>
          <p:cNvSpPr txBox="1"/>
          <p:nvPr/>
        </p:nvSpPr>
        <p:spPr>
          <a:xfrm>
            <a:off x="7003961" y="4857690"/>
            <a:ext cx="104073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2000" b="1" dirty="0">
                <a:solidFill>
                  <a:schemeClr val="tx2"/>
                </a:solidFill>
              </a:rPr>
              <a:t>Lipolýza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306D1CEA-B2B6-433E-B21A-1A269D0986CF}"/>
              </a:ext>
            </a:extLst>
          </p:cNvPr>
          <p:cNvSpPr txBox="1"/>
          <p:nvPr/>
        </p:nvSpPr>
        <p:spPr>
          <a:xfrm>
            <a:off x="3485218" y="5734050"/>
            <a:ext cx="175785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chemeClr val="tx2"/>
                </a:solidFill>
              </a:rPr>
              <a:t>Proteolýza</a:t>
            </a:r>
            <a:endParaRPr lang="cs-CZ" dirty="0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16761559-8DA3-4DB6-BC91-37FA0470C07F}"/>
              </a:ext>
            </a:extLst>
          </p:cNvPr>
          <p:cNvSpPr txBox="1"/>
          <p:nvPr/>
        </p:nvSpPr>
        <p:spPr>
          <a:xfrm>
            <a:off x="567178" y="5488921"/>
            <a:ext cx="152535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chemeClr val="tx2"/>
                </a:solidFill>
              </a:rPr>
              <a:t>Glykogenolýza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0493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Stresová podvýživa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2229932"/>
            <a:ext cx="7671816" cy="4244019"/>
          </a:xfrm>
        </p:spPr>
        <p:txBody>
          <a:bodyPr>
            <a:normAutofit/>
          </a:bodyPr>
          <a:lstStyle/>
          <a:p>
            <a:r>
              <a:rPr lang="cs-CZ" dirty="0"/>
              <a:t>Přítomná systémová zánětlivá odpověď s ↓ insulinu a ↑ stresových hormonů, STH a prozánětlivých </a:t>
            </a:r>
            <a:r>
              <a:rPr lang="cs-CZ" dirty="0" err="1"/>
              <a:t>cytokinů</a:t>
            </a:r>
            <a:endParaRPr lang="cs-CZ" dirty="0"/>
          </a:p>
          <a:p>
            <a:r>
              <a:rPr lang="cs-CZ" dirty="0"/>
              <a:t>Zdroje energie: </a:t>
            </a:r>
            <a:r>
              <a:rPr lang="cs-CZ" sz="2800" b="1" dirty="0">
                <a:solidFill>
                  <a:srgbClr val="FF0000"/>
                </a:solidFill>
              </a:rPr>
              <a:t>proteolýza ve svalu i albuminu </a:t>
            </a:r>
            <a:r>
              <a:rPr lang="cs-CZ" dirty="0">
                <a:solidFill>
                  <a:schemeClr val="tx2"/>
                </a:solidFill>
              </a:rPr>
              <a:t>→ AK pro glukoneogenezi, syntézu bílkovin (RAF, hojení ran…)</a:t>
            </a:r>
            <a:endParaRPr lang="cs-CZ" b="1" dirty="0">
              <a:solidFill>
                <a:schemeClr val="tx2"/>
              </a:solidFill>
            </a:endParaRPr>
          </a:p>
          <a:p>
            <a:endParaRPr lang="cs-CZ" sz="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1800" b="1" dirty="0">
                <a:solidFill>
                  <a:srgbClr val="FF0000"/>
                </a:solidFill>
              </a:rPr>
              <a:t>		       lipolýza v tukové tkáni</a:t>
            </a:r>
            <a:endParaRPr lang="cs-CZ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cs-CZ" sz="1800" b="1" dirty="0">
              <a:solidFill>
                <a:schemeClr val="tx2"/>
              </a:solidFill>
            </a:endParaRPr>
          </a:p>
          <a:p>
            <a:r>
              <a:rPr lang="cs-CZ" dirty="0"/>
              <a:t>Retence tekutin, ascites a otoky při stejné nebo narůstající hmotnosti</a:t>
            </a:r>
          </a:p>
          <a:p>
            <a:pPr marL="0" indent="0">
              <a:buNone/>
            </a:pPr>
            <a:endParaRPr lang="cs-CZ" sz="1800" b="1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4EB5C23-C2A9-49A4-9E2B-20182FCB3B72}" type="slidenum">
              <a:rPr lang="cs-CZ" smtClean="0"/>
              <a:t>14</a:t>
            </a:fld>
            <a:endParaRPr lang="cs-CZ"/>
          </a:p>
        </p:txBody>
      </p:sp>
      <p:pic>
        <p:nvPicPr>
          <p:cNvPr id="2050" name="Picture 2" descr="Výsledek obrázku pro stresova podvyziv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16631"/>
            <a:ext cx="2637680" cy="195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7524328" y="923008"/>
            <a:ext cx="216024" cy="4946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3961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Srovnání prosté a stresové podvýživy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99677747"/>
              </p:ext>
            </p:extLst>
          </p:nvPr>
        </p:nvGraphicFramePr>
        <p:xfrm>
          <a:off x="457200" y="1600200"/>
          <a:ext cx="7467600" cy="5064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Prostá podvýživa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Stresová podvýživa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Vznik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týdny - měsíce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dny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Zánět</a:t>
                      </a:r>
                      <a:r>
                        <a:rPr lang="cs-CZ" baseline="0" dirty="0"/>
                        <a:t>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přítomen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Hmotnost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snížená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normální - zvýšená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Svalová hmota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mírně snížená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velmi snížená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Tuková hmota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snížená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snížená, normální i zvýšená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Obsah vody a Na</a:t>
                      </a:r>
                      <a:r>
                        <a:rPr lang="cs-CZ" baseline="30000" dirty="0"/>
                        <a:t>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snížený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zvýšený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Sérové proteiny, albumin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normální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výrazně snížený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Reaktanty akutní fáze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normální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zvýšené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Příklad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stařecká</a:t>
                      </a:r>
                      <a:r>
                        <a:rPr lang="cs-CZ" baseline="0" dirty="0"/>
                        <a:t> kachexie, mentální anorexie, </a:t>
                      </a:r>
                    </a:p>
                    <a:p>
                      <a:r>
                        <a:rPr lang="cs-CZ" baseline="0" dirty="0"/>
                        <a:t>m. Crohn, </a:t>
                      </a:r>
                    </a:p>
                    <a:p>
                      <a:r>
                        <a:rPr lang="cs-CZ" baseline="0" dirty="0"/>
                        <a:t>chronická pankreatitis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sepse, trauma, operace, popáleniny, </a:t>
                      </a:r>
                    </a:p>
                    <a:p>
                      <a:r>
                        <a:rPr lang="cs-CZ" dirty="0"/>
                        <a:t>akutní pankreatitis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4EB5C23-C2A9-49A4-9E2B-20182FCB3B72}" type="slidenum">
              <a:rPr lang="cs-CZ" smtClean="0"/>
              <a:t>15</a:t>
            </a:fld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6066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heifer12x12.files.wordpress.com/2013/07/kwashiorkor.jpg?w=4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767" y="188640"/>
            <a:ext cx="1032049" cy="178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4960" y="447141"/>
            <a:ext cx="6131024" cy="634082"/>
          </a:xfrm>
        </p:spPr>
        <p:txBody>
          <a:bodyPr>
            <a:noAutofit/>
          </a:bodyPr>
          <a:lstStyle/>
          <a:p>
            <a:r>
              <a:rPr lang="cs-CZ" sz="2400" dirty="0"/>
              <a:t>Který z nálezů podpoří diagnózu </a:t>
            </a:r>
            <a:r>
              <a:rPr lang="cs-CZ" sz="2400" dirty="0" err="1"/>
              <a:t>kwashiorkoru</a:t>
            </a:r>
            <a:r>
              <a:rPr lang="cs-CZ" sz="2400" dirty="0"/>
              <a:t> u dítěte na fotografii?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412777"/>
            <a:ext cx="8075240" cy="2376264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lphaUcPeriod"/>
            </a:pPr>
            <a:r>
              <a:rPr lang="cs-CZ" dirty="0">
                <a:solidFill>
                  <a:schemeClr val="tx2"/>
                </a:solidFill>
              </a:rPr>
              <a:t>Zvýšená koncentrace albuminu v séru</a:t>
            </a:r>
          </a:p>
          <a:p>
            <a:pPr marL="457200" lvl="0" indent="-457200">
              <a:buFont typeface="+mj-lt"/>
              <a:buAutoNum type="alphaUcPeriod" startAt="2"/>
            </a:pPr>
            <a:r>
              <a:rPr lang="cs-CZ" dirty="0">
                <a:solidFill>
                  <a:schemeClr val="tx2"/>
                </a:solidFill>
              </a:rPr>
              <a:t>Velká chuť k jídlu</a:t>
            </a:r>
          </a:p>
          <a:p>
            <a:pPr marL="457200" lvl="0" indent="-457200">
              <a:buFont typeface="+mj-lt"/>
              <a:buAutoNum type="alphaUcPeriod" startAt="2"/>
            </a:pPr>
            <a:r>
              <a:rPr lang="cs-CZ" dirty="0">
                <a:solidFill>
                  <a:schemeClr val="tx2"/>
                </a:solidFill>
              </a:rPr>
              <a:t>Odulost v důsledku břišní obezity</a:t>
            </a:r>
          </a:p>
          <a:p>
            <a:pPr marL="457200" lvl="0" indent="-457200">
              <a:buFont typeface="+mj-lt"/>
              <a:buAutoNum type="alphaUcPeriod" startAt="4"/>
            </a:pPr>
            <a:r>
              <a:rPr lang="cs-CZ" dirty="0">
                <a:solidFill>
                  <a:schemeClr val="tx2"/>
                </a:solidFill>
              </a:rPr>
              <a:t>Pokles hmotnosti vzhledem k výšce těla</a:t>
            </a:r>
          </a:p>
          <a:p>
            <a:pPr marL="457200" indent="-457200">
              <a:buFont typeface="+mj-lt"/>
              <a:buAutoNum type="alphaUcPeriod" startAt="4"/>
            </a:pPr>
            <a:r>
              <a:rPr lang="cs-CZ" dirty="0">
                <a:solidFill>
                  <a:schemeClr val="tx2"/>
                </a:solidFill>
              </a:rPr>
              <a:t>Ascites </a:t>
            </a:r>
          </a:p>
          <a:p>
            <a:pPr marL="457200" lvl="0" indent="-457200">
              <a:buFont typeface="+mj-lt"/>
              <a:buAutoNum type="alphaUcPeriod" startAt="4"/>
            </a:pPr>
            <a:endParaRPr lang="cs-CZ" sz="2000" dirty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lphaUcPeriod" startAt="2"/>
            </a:pP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EB5C23-C2A9-49A4-9E2B-20182FCB3B72}" type="slidenum">
              <a:rPr kumimoji="0" lang="cs-CZ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cs-CZ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457200" y="3216718"/>
            <a:ext cx="6148784" cy="572323"/>
          </a:xfrm>
          <a:prstGeom prst="round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74960" y="3918815"/>
            <a:ext cx="78222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Kwashiorkor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je způsoben nedostatečným příjmem proteinů při dostatečném přísunu energie, zejm. sacharidové. Typickým nálezem jsou otoky v důsledku poklesu sérového albuminu. Téměř vždy je přítomna anorexie. Hmotnost je často normální vzhledem k existujícím otokům. Léčba spočívá v podávání stravy bohaté na kvalitní proteiny, např. sušeného mléka.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808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álný bublinový popisek 8"/>
          <p:cNvSpPr/>
          <p:nvPr/>
        </p:nvSpPr>
        <p:spPr>
          <a:xfrm>
            <a:off x="7015677" y="2266185"/>
            <a:ext cx="1502320" cy="488826"/>
          </a:xfrm>
          <a:prstGeom prst="wedgeEllipseCallout">
            <a:avLst>
              <a:gd name="adj1" fmla="val -34725"/>
              <a:gd name="adj2" fmla="val 102663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rgbClr val="FF0000"/>
                </a:solidFill>
              </a:rPr>
              <a:t>Proč?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Denní potřeba základních složek výživy – </a:t>
            </a:r>
            <a:br>
              <a:rPr lang="cs-CZ" dirty="0"/>
            </a:br>
            <a:r>
              <a:rPr lang="cs-CZ" dirty="0"/>
              <a:t>Kolik čeho podávat?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B5C23-C2A9-49A4-9E2B-20182FCB3B72}" type="slidenum">
              <a:rPr lang="cs-CZ" smtClean="0"/>
              <a:t>17</a:t>
            </a:fld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38920" y="2060848"/>
            <a:ext cx="3657600" cy="4471392"/>
          </a:xfrm>
        </p:spPr>
        <p:txBody>
          <a:bodyPr>
            <a:normAutofit/>
          </a:bodyPr>
          <a:lstStyle/>
          <a:p>
            <a:r>
              <a:rPr lang="cs-CZ" sz="2000" dirty="0"/>
              <a:t>Sacharidy</a:t>
            </a:r>
          </a:p>
          <a:p>
            <a:r>
              <a:rPr lang="cs-CZ" sz="2000" dirty="0"/>
              <a:t>Proteiny</a:t>
            </a:r>
          </a:p>
          <a:p>
            <a:r>
              <a:rPr lang="cs-CZ" sz="2000" dirty="0"/>
              <a:t>Lipidy</a:t>
            </a:r>
          </a:p>
          <a:p>
            <a:endParaRPr lang="cs-CZ" sz="20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2"/>
          </p:nvPr>
        </p:nvSpPr>
        <p:spPr>
          <a:xfrm>
            <a:off x="3038141" y="1406674"/>
            <a:ext cx="4824536" cy="2243211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cs-CZ" sz="2000" i="1" u="sng" dirty="0">
                <a:solidFill>
                  <a:schemeClr val="tx2"/>
                </a:solidFill>
              </a:rPr>
              <a:t>DOPORUČENÝ (REFERENČNÍ) PŘÍJEM</a:t>
            </a:r>
          </a:p>
          <a:p>
            <a:pPr marL="0" indent="0">
              <a:lnSpc>
                <a:spcPct val="150000"/>
              </a:lnSpc>
              <a:buNone/>
            </a:pPr>
            <a:endParaRPr lang="cs-CZ" sz="200" i="1" u="sng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cs-CZ" sz="2000" dirty="0"/>
              <a:t>45 - 60 %  en. (2 (4) - 6 g </a:t>
            </a:r>
            <a:r>
              <a:rPr lang="cs-CZ" sz="2000" dirty="0" err="1"/>
              <a:t>glc</a:t>
            </a:r>
            <a:r>
              <a:rPr lang="cs-CZ" sz="2000" dirty="0"/>
              <a:t> /kg/den)</a:t>
            </a:r>
          </a:p>
          <a:p>
            <a:pPr marL="0" indent="0">
              <a:buNone/>
            </a:pPr>
            <a:r>
              <a:rPr lang="cs-CZ" sz="2000" dirty="0"/>
              <a:t>0,83 g/kg/den (0,8 - 1,6 g/kg/den)</a:t>
            </a:r>
          </a:p>
          <a:p>
            <a:pPr marL="0" indent="0">
              <a:buNone/>
            </a:pPr>
            <a:r>
              <a:rPr lang="cs-CZ" sz="2000" dirty="0"/>
              <a:t>20 - 35 % (0,7 - 1,5 g/kg/den), min. 15-20 %</a:t>
            </a:r>
          </a:p>
          <a:p>
            <a:pPr marL="0" indent="0">
              <a:buNone/>
            </a:pPr>
            <a:endParaRPr lang="cs-CZ" sz="2000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1504278" y="3878247"/>
          <a:ext cx="6624738" cy="2522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8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82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82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4463">
                <a:tc>
                  <a:txBody>
                    <a:bodyPr/>
                    <a:lstStyle/>
                    <a:p>
                      <a:r>
                        <a:rPr lang="cs-CZ" sz="2400" b="0" dirty="0"/>
                        <a:t>Sacharidy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0" dirty="0"/>
                        <a:t>Proteiny (AK)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0" dirty="0"/>
                        <a:t>Lipidy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463">
                <a:tc gridSpan="3">
                  <a:txBody>
                    <a:bodyPr/>
                    <a:lstStyle/>
                    <a:p>
                      <a:r>
                        <a:rPr lang="cs-CZ" sz="2400" b="0" dirty="0"/>
                        <a:t>Anabolický poměr živin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463">
                <a:tc>
                  <a:txBody>
                    <a:bodyPr/>
                    <a:lstStyle/>
                    <a:p>
                      <a:r>
                        <a:rPr lang="cs-CZ" sz="2400" b="0" dirty="0"/>
                        <a:t>6 g/kg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0" dirty="0"/>
                        <a:t>1 g/kg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0" dirty="0"/>
                        <a:t>1 - 1,5 g/kg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463">
                <a:tc gridSpan="3">
                  <a:txBody>
                    <a:bodyPr/>
                    <a:lstStyle/>
                    <a:p>
                      <a:r>
                        <a:rPr lang="cs-CZ" sz="2400" b="0" dirty="0"/>
                        <a:t>Stresový poměr živin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463">
                <a:tc>
                  <a:txBody>
                    <a:bodyPr/>
                    <a:lstStyle/>
                    <a:p>
                      <a:r>
                        <a:rPr lang="cs-CZ" sz="2400" b="0" dirty="0"/>
                        <a:t>2 - 3 g/kg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0" dirty="0"/>
                        <a:t>1,5 - 2 g/kg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0" dirty="0"/>
                        <a:t>0,7 g/kg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ovéPole 6"/>
          <p:cNvSpPr txBox="1"/>
          <p:nvPr/>
        </p:nvSpPr>
        <p:spPr>
          <a:xfrm rot="16200000">
            <a:off x="-75039" y="5187335"/>
            <a:ext cx="1293715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/>
              <a:t>PODVÝŽIVA</a:t>
            </a:r>
          </a:p>
        </p:txBody>
      </p:sp>
      <p:cxnSp>
        <p:nvCxnSpPr>
          <p:cNvPr id="10" name="Pravoúhlá spojnice 9"/>
          <p:cNvCxnSpPr/>
          <p:nvPr/>
        </p:nvCxnSpPr>
        <p:spPr>
          <a:xfrm>
            <a:off x="808253" y="5517232"/>
            <a:ext cx="696025" cy="21681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ravoúhlá spojnice 13"/>
          <p:cNvCxnSpPr/>
          <p:nvPr/>
        </p:nvCxnSpPr>
        <p:spPr>
          <a:xfrm flipV="1">
            <a:off x="808253" y="4633303"/>
            <a:ext cx="697106" cy="50610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83667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Využitelná energie </a:t>
            </a:r>
            <a:r>
              <a:rPr lang="cs-CZ" sz="2400" dirty="0"/>
              <a:t>(energetická hodnota, spalné teplo)</a:t>
            </a:r>
            <a:r>
              <a:rPr lang="cs-CZ" dirty="0"/>
              <a:t> živin</a:t>
            </a:r>
          </a:p>
        </p:txBody>
      </p:sp>
      <p:sp>
        <p:nvSpPr>
          <p:cNvPr id="5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FF747D9-0D1C-43E0-9DC9-01B3843DE177}" type="slidenum">
              <a:rPr lang="cs-CZ" altLang="cs-CZ"/>
              <a:pPr/>
              <a:t>18</a:t>
            </a:fld>
            <a:endParaRPr lang="cs-CZ" altLang="cs-CZ"/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187450" y="1989138"/>
            <a:ext cx="6609373" cy="298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800" dirty="0">
                <a:solidFill>
                  <a:srgbClr val="3399FF"/>
                </a:solidFill>
              </a:rPr>
              <a:t>1 g  cukrů  	   </a:t>
            </a:r>
            <a:r>
              <a:rPr lang="cs-CZ" altLang="cs-CZ" sz="2800" dirty="0">
                <a:solidFill>
                  <a:srgbClr val="3399FF"/>
                </a:solidFill>
                <a:sym typeface="Symbol" panose="05050102010706020507" pitchFamily="18" charset="2"/>
              </a:rPr>
              <a:t>   17 </a:t>
            </a:r>
            <a:r>
              <a:rPr lang="cs-CZ" altLang="cs-CZ" sz="2800" dirty="0" err="1">
                <a:solidFill>
                  <a:srgbClr val="3399FF"/>
                </a:solidFill>
                <a:sym typeface="Symbol" panose="05050102010706020507" pitchFamily="18" charset="2"/>
              </a:rPr>
              <a:t>kJ</a:t>
            </a:r>
            <a:r>
              <a:rPr lang="cs-CZ" altLang="cs-CZ" sz="2800" dirty="0">
                <a:sym typeface="Symbol" panose="05050102010706020507" pitchFamily="18" charset="2"/>
              </a:rPr>
              <a:t>           (4,1 kcal)</a:t>
            </a:r>
          </a:p>
          <a:p>
            <a:endParaRPr lang="cs-CZ" altLang="cs-CZ" sz="2800" dirty="0">
              <a:sym typeface="Symbol" panose="05050102010706020507" pitchFamily="18" charset="2"/>
            </a:endParaRPr>
          </a:p>
          <a:p>
            <a:r>
              <a:rPr lang="cs-CZ" altLang="cs-CZ" sz="2800" dirty="0">
                <a:solidFill>
                  <a:srgbClr val="3399FF"/>
                </a:solidFill>
                <a:sym typeface="Symbol" panose="05050102010706020507" pitchFamily="18" charset="2"/>
              </a:rPr>
              <a:t>1 g  proteinů      17 </a:t>
            </a:r>
            <a:r>
              <a:rPr lang="cs-CZ" altLang="cs-CZ" sz="2800" dirty="0" err="1">
                <a:solidFill>
                  <a:srgbClr val="3399FF"/>
                </a:solidFill>
                <a:sym typeface="Symbol" panose="05050102010706020507" pitchFamily="18" charset="2"/>
              </a:rPr>
              <a:t>kJ</a:t>
            </a:r>
            <a:r>
              <a:rPr lang="cs-CZ" altLang="cs-CZ" sz="2800" dirty="0">
                <a:sym typeface="Symbol" panose="05050102010706020507" pitchFamily="18" charset="2"/>
              </a:rPr>
              <a:t>           (4,1 kcal)</a:t>
            </a:r>
          </a:p>
          <a:p>
            <a:endParaRPr lang="cs-CZ" altLang="cs-CZ" sz="2800" dirty="0">
              <a:sym typeface="Symbol" panose="05050102010706020507" pitchFamily="18" charset="2"/>
            </a:endParaRPr>
          </a:p>
          <a:p>
            <a:r>
              <a:rPr lang="cs-CZ" altLang="cs-CZ" sz="2800" dirty="0">
                <a:solidFill>
                  <a:srgbClr val="3399FF"/>
                </a:solidFill>
                <a:sym typeface="Symbol" panose="05050102010706020507" pitchFamily="18" charset="2"/>
              </a:rPr>
              <a:t>1 g  lipidů  	      37 - 39 </a:t>
            </a:r>
            <a:r>
              <a:rPr lang="cs-CZ" altLang="cs-CZ" sz="2800" dirty="0" err="1">
                <a:solidFill>
                  <a:srgbClr val="3399FF"/>
                </a:solidFill>
                <a:sym typeface="Symbol" panose="05050102010706020507" pitchFamily="18" charset="2"/>
              </a:rPr>
              <a:t>kJ</a:t>
            </a:r>
            <a:r>
              <a:rPr lang="cs-CZ" altLang="cs-CZ" sz="2800" dirty="0">
                <a:sym typeface="Symbol" panose="05050102010706020507" pitchFamily="18" charset="2"/>
              </a:rPr>
              <a:t>    (8,8 - 9,3 kcal)</a:t>
            </a:r>
          </a:p>
          <a:p>
            <a:r>
              <a:rPr lang="cs-CZ" altLang="cs-CZ" sz="2800" dirty="0">
                <a:sym typeface="Symbol" panose="05050102010706020507" pitchFamily="18" charset="2"/>
              </a:rPr>
              <a:t>                              </a:t>
            </a:r>
            <a:r>
              <a:rPr lang="cs-CZ" altLang="cs-CZ" sz="2000" dirty="0">
                <a:sym typeface="Symbol" panose="05050102010706020507" pitchFamily="18" charset="2"/>
              </a:rPr>
              <a:t>závislost na délce řetězce MK</a:t>
            </a:r>
          </a:p>
          <a:p>
            <a:r>
              <a:rPr lang="cs-CZ" altLang="cs-CZ" sz="2000" dirty="0">
                <a:solidFill>
                  <a:srgbClr val="3399FF"/>
                </a:solidFill>
                <a:sym typeface="Symbol" panose="05050102010706020507" pitchFamily="18" charset="2"/>
              </a:rPr>
              <a:t>                                                  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00405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sacharidy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DDD = 2 – 6 g </a:t>
            </a:r>
            <a:r>
              <a:rPr lang="cs-CZ" dirty="0" err="1"/>
              <a:t>glc</a:t>
            </a:r>
            <a:r>
              <a:rPr lang="cs-CZ" dirty="0"/>
              <a:t> /kg / den ≈ 45 – 60 % dodané energie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57200" y="2450401"/>
            <a:ext cx="5618333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dirty="0"/>
              <a:t>Enterální výživa:</a:t>
            </a:r>
          </a:p>
          <a:p>
            <a:r>
              <a:rPr lang="cs-CZ" sz="2400" dirty="0"/>
              <a:t>škrob, oligosacharidy (maltodextrin), cukry</a:t>
            </a:r>
          </a:p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57200" y="3933056"/>
            <a:ext cx="8294065" cy="22159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dirty="0"/>
              <a:t>Parenterální výživa:</a:t>
            </a:r>
          </a:p>
          <a:p>
            <a:r>
              <a:rPr lang="cs-CZ" sz="2400" dirty="0" err="1"/>
              <a:t>Glc</a:t>
            </a:r>
            <a:r>
              <a:rPr lang="cs-CZ" sz="2400" dirty="0"/>
              <a:t>: </a:t>
            </a:r>
            <a:r>
              <a:rPr lang="cs-CZ" sz="2400" dirty="0" err="1"/>
              <a:t>izoosmolární</a:t>
            </a:r>
            <a:r>
              <a:rPr lang="cs-CZ" sz="2400" dirty="0"/>
              <a:t> – 5% (50 g/l = 278 </a:t>
            </a:r>
            <a:r>
              <a:rPr lang="cs-CZ" sz="2400" dirty="0" err="1"/>
              <a:t>mmol</a:t>
            </a:r>
            <a:r>
              <a:rPr lang="cs-CZ" sz="2400" dirty="0"/>
              <a:t>/l), malý obsah energie</a:t>
            </a:r>
          </a:p>
          <a:p>
            <a:r>
              <a:rPr lang="cs-CZ" sz="2400" dirty="0"/>
              <a:t>        10% (100 g/l = 556 </a:t>
            </a:r>
            <a:r>
              <a:rPr lang="cs-CZ" sz="2400" dirty="0" err="1"/>
              <a:t>mmol</a:t>
            </a:r>
            <a:r>
              <a:rPr lang="cs-CZ" sz="2400" dirty="0"/>
              <a:t>/l), 15% (150 g/l = 833 </a:t>
            </a:r>
            <a:r>
              <a:rPr lang="cs-CZ" sz="2400" dirty="0" err="1"/>
              <a:t>mmol</a:t>
            </a:r>
            <a:r>
              <a:rPr lang="cs-CZ" sz="2400" dirty="0"/>
              <a:t>/l) </a:t>
            </a:r>
          </a:p>
          <a:p>
            <a:r>
              <a:rPr lang="cs-CZ" sz="2400" dirty="0"/>
              <a:t>					     – lze do periferní žíly</a:t>
            </a:r>
          </a:p>
          <a:p>
            <a:r>
              <a:rPr lang="cs-CZ" sz="2400" dirty="0"/>
              <a:t>        20% (200 g/l = 1111 </a:t>
            </a:r>
            <a:r>
              <a:rPr lang="cs-CZ" sz="2400" dirty="0" err="1"/>
              <a:t>mmol</a:t>
            </a:r>
            <a:r>
              <a:rPr lang="cs-CZ" sz="2400" dirty="0"/>
              <a:t>/l) a více – jen do centrální žíly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4EB5C23-C2A9-49A4-9E2B-20182FCB3B72}" type="slidenum">
              <a:rPr lang="cs-CZ" smtClean="0"/>
              <a:t>19</a:t>
            </a:fld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4880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Hodnocení stavu výživy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71816" cy="4873752"/>
          </a:xfrm>
        </p:spPr>
        <p:txBody>
          <a:bodyPr/>
          <a:lstStyle/>
          <a:p>
            <a:r>
              <a:rPr lang="cs-CZ" dirty="0"/>
              <a:t>Dlouhodobý stav</a:t>
            </a:r>
          </a:p>
          <a:p>
            <a:r>
              <a:rPr lang="cs-CZ" dirty="0"/>
              <a:t>Aktuální stav</a:t>
            </a:r>
          </a:p>
          <a:p>
            <a:endParaRPr lang="cs-CZ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400" dirty="0"/>
              <a:t>Údaje k posouzení:	antropometrické						laboratorní:	biochemické 							hematologické							imunologické</a:t>
            </a:r>
          </a:p>
          <a:p>
            <a:pPr lvl="8">
              <a:buFont typeface="Wingdings" panose="05000000000000000000" pitchFamily="2" charset="2"/>
              <a:buChar char="Ø"/>
            </a:pPr>
            <a:r>
              <a:rPr lang="cs-CZ" sz="1700" dirty="0"/>
              <a:t> </a:t>
            </a:r>
            <a:r>
              <a:rPr lang="cs-CZ" sz="2400" dirty="0"/>
              <a:t>nepřímá kalorimetrie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4EB5C23-C2A9-49A4-9E2B-20182FCB3B72}" type="slidenum">
              <a:rPr lang="cs-CZ" smtClean="0"/>
              <a:t>2</a:t>
            </a:fld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19443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cs-CZ" dirty="0"/>
              <a:t>Pozn. – balastní látky („vláknina“)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075240" cy="5205192"/>
          </a:xfrm>
        </p:spPr>
        <p:txBody>
          <a:bodyPr>
            <a:normAutofit/>
          </a:bodyPr>
          <a:lstStyle/>
          <a:p>
            <a:r>
              <a:rPr lang="cs-CZ" sz="2000" i="1" dirty="0"/>
              <a:t>Definice biologická: </a:t>
            </a:r>
            <a:r>
              <a:rPr lang="cs-CZ" dirty="0"/>
              <a:t>Sacharidy, které se enzymaticky nedestruují v tenkém střevě, a proto se dostanou do střeva tlustého.</a:t>
            </a:r>
          </a:p>
          <a:p>
            <a:r>
              <a:rPr lang="cs-CZ" sz="2000" i="1" dirty="0"/>
              <a:t>Definice chemická: </a:t>
            </a:r>
            <a:r>
              <a:rPr lang="cs-CZ" dirty="0"/>
              <a:t>Neškrobové polysacharidy a lignin.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sz="2000" dirty="0"/>
              <a:t>Adekvátní příjem = 25 g /den - dospělí						     </a:t>
            </a:r>
            <a:r>
              <a:rPr lang="cs-CZ" sz="2000" dirty="0">
                <a:solidFill>
                  <a:schemeClr val="tx1"/>
                </a:solidFill>
              </a:rPr>
              <a:t>≈ věk + 5 g - mladiství 11 - 20 let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4EB5C23-C2A9-49A4-9E2B-20182FCB3B72}" type="slidenum">
              <a:rPr lang="cs-CZ" smtClean="0"/>
              <a:t>20</a:t>
            </a:fld>
            <a:endParaRPr lang="cs-CZ"/>
          </a:p>
        </p:txBody>
      </p:sp>
      <p:sp>
        <p:nvSpPr>
          <p:cNvPr id="8" name="Zaoblený obdélník 7"/>
          <p:cNvSpPr/>
          <p:nvPr/>
        </p:nvSpPr>
        <p:spPr>
          <a:xfrm>
            <a:off x="4572000" y="2931754"/>
            <a:ext cx="3888432" cy="14773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/>
              <a:t>Ve vodě rozpustné: </a:t>
            </a:r>
          </a:p>
          <a:p>
            <a:r>
              <a:rPr lang="cs-CZ" sz="2400" dirty="0">
                <a:solidFill>
                  <a:schemeClr val="tx1"/>
                </a:solidFill>
              </a:rPr>
              <a:t>pektin, inulin, gumy, slizy a </a:t>
            </a:r>
          </a:p>
          <a:p>
            <a:r>
              <a:rPr lang="cs-CZ" sz="2400" dirty="0">
                <a:solidFill>
                  <a:schemeClr val="tx1"/>
                </a:solidFill>
              </a:rPr>
              <a:t>zásobní polysacharidy </a:t>
            </a:r>
          </a:p>
          <a:p>
            <a:r>
              <a:rPr lang="cs-CZ" sz="2400" dirty="0">
                <a:solidFill>
                  <a:schemeClr val="tx1"/>
                </a:solidFill>
              </a:rPr>
              <a:t>(např. guma </a:t>
            </a:r>
            <a:r>
              <a:rPr lang="cs-CZ" sz="2400" dirty="0" err="1">
                <a:solidFill>
                  <a:schemeClr val="tx1"/>
                </a:solidFill>
              </a:rPr>
              <a:t>guar</a:t>
            </a:r>
            <a:r>
              <a:rPr lang="cs-CZ" sz="24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439648" y="2931754"/>
            <a:ext cx="3888432" cy="14773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2400" dirty="0"/>
              <a:t>Ve vodě nerozpustné: </a:t>
            </a:r>
          </a:p>
          <a:p>
            <a:r>
              <a:rPr lang="cs-CZ" sz="2400" dirty="0">
                <a:solidFill>
                  <a:schemeClr val="tx1"/>
                </a:solidFill>
              </a:rPr>
              <a:t>celulóza, hemicelulóza, lignin; </a:t>
            </a:r>
            <a:r>
              <a:rPr lang="cs-CZ" sz="2400" dirty="0" err="1">
                <a:solidFill>
                  <a:schemeClr val="tx1"/>
                </a:solidFill>
              </a:rPr>
              <a:t>psyllium</a:t>
            </a:r>
            <a:endParaRPr lang="cs-CZ" sz="2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75630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funkce nerozpustné vlákniny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844824"/>
            <a:ext cx="7467600" cy="4629128"/>
          </a:xfrm>
        </p:spPr>
        <p:txBody>
          <a:bodyPr/>
          <a:lstStyle/>
          <a:p>
            <a:r>
              <a:rPr lang="cs-CZ" dirty="0"/>
              <a:t>Urychlení střevní pasáže, ↑ hmotnosti a objemu stolice, ↓ </a:t>
            </a:r>
            <a:r>
              <a:rPr lang="cs-CZ" dirty="0" err="1"/>
              <a:t>intraluminálního</a:t>
            </a:r>
            <a:r>
              <a:rPr lang="cs-CZ" dirty="0"/>
              <a:t> tlaku ve střevě</a:t>
            </a:r>
          </a:p>
          <a:p>
            <a:r>
              <a:rPr lang="cs-CZ" dirty="0"/>
              <a:t>↓ resorpce ŽK, ↓ </a:t>
            </a:r>
            <a:r>
              <a:rPr lang="cs-CZ" dirty="0" err="1"/>
              <a:t>chol</a:t>
            </a:r>
            <a:r>
              <a:rPr lang="cs-CZ" dirty="0"/>
              <a:t> /S</a:t>
            </a:r>
          </a:p>
          <a:p>
            <a:r>
              <a:rPr lang="cs-CZ" dirty="0"/>
              <a:t>Zpomalení resorpce cukrů</a:t>
            </a:r>
          </a:p>
          <a:p>
            <a:r>
              <a:rPr lang="cs-CZ" dirty="0"/>
              <a:t>↓ resorpce tuků</a:t>
            </a:r>
          </a:p>
          <a:p>
            <a:r>
              <a:rPr lang="cs-CZ" dirty="0"/>
              <a:t>↓ resorpce minerálů a stopových prvků </a:t>
            </a:r>
            <a:endParaRPr lang="cs-CZ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4EB5C23-C2A9-49A4-9E2B-20182FCB3B72}" type="slidenum">
              <a:rPr lang="cs-CZ" smtClean="0"/>
              <a:t>21</a:t>
            </a:fld>
            <a:endParaRPr lang="cs-CZ"/>
          </a:p>
        </p:txBody>
      </p:sp>
      <p:pic>
        <p:nvPicPr>
          <p:cNvPr id="4098" name="Picture 2" descr="Výsledek obrázku pro nerozpustná vlákni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173" y="4738946"/>
            <a:ext cx="2992435" cy="199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145638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se děje s rozpustnou vlákninou v tlustém střevě?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Fermentace (přeměna střevními bakteriemi):</a:t>
            </a:r>
          </a:p>
          <a:p>
            <a:r>
              <a:rPr lang="cs-CZ" dirty="0"/>
              <a:t>Produkty: k. octová, propionová, máselná</a:t>
            </a:r>
          </a:p>
          <a:p>
            <a:r>
              <a:rPr lang="cs-CZ" dirty="0" err="1"/>
              <a:t>Utilizovány</a:t>
            </a:r>
            <a:r>
              <a:rPr lang="cs-CZ" dirty="0"/>
              <a:t> </a:t>
            </a:r>
            <a:r>
              <a:rPr lang="cs-CZ" dirty="0" err="1"/>
              <a:t>enterocyty</a:t>
            </a:r>
            <a:r>
              <a:rPr lang="cs-CZ" dirty="0"/>
              <a:t> – 70 % energie hrazeno utilizací těchto karboxylových k. (C4)</a:t>
            </a:r>
          </a:p>
          <a:p>
            <a:r>
              <a:rPr lang="cs-CZ" dirty="0"/>
              <a:t>Význam: udržení střevní bariéry</a:t>
            </a:r>
          </a:p>
          <a:p>
            <a:endParaRPr lang="cs-CZ" sz="800" dirty="0"/>
          </a:p>
          <a:p>
            <a:r>
              <a:rPr lang="cs-CZ" dirty="0"/>
              <a:t>↑ resorpce Na</a:t>
            </a:r>
            <a:r>
              <a:rPr lang="cs-CZ" baseline="30000" dirty="0"/>
              <a:t>+</a:t>
            </a:r>
            <a:r>
              <a:rPr lang="cs-CZ" dirty="0"/>
              <a:t> a vody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4EB5C23-C2A9-49A4-9E2B-20182FCB3B72}" type="slidenum">
              <a:rPr lang="cs-CZ" smtClean="0"/>
              <a:t>22</a:t>
            </a:fld>
            <a:endParaRPr lang="cs-CZ"/>
          </a:p>
        </p:txBody>
      </p:sp>
      <p:pic>
        <p:nvPicPr>
          <p:cNvPr id="5122" name="Picture 2" descr="Výsledek obrázku pro vlákni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437112"/>
            <a:ext cx="3421067" cy="221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716222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Potřeba proteinů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938297169"/>
              </p:ext>
            </p:extLst>
          </p:nvPr>
        </p:nvGraphicFramePr>
        <p:xfrm>
          <a:off x="457200" y="1600200"/>
          <a:ext cx="7467600" cy="384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cs-CZ" dirty="0"/>
                        <a:t>Referenční</a:t>
                      </a:r>
                      <a:r>
                        <a:rPr lang="cs-CZ" baseline="0" dirty="0"/>
                        <a:t> příjem proteinů* v   g / kg / den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Kojenec (1 rok)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1,14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Batole (2 roky)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0,97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Děti, dospívající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≈ 0,9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Dospělí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0,83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Těhotné a kojící ženy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≈ 1,1 </a:t>
                      </a:r>
                      <a:r>
                        <a:rPr lang="cs-CZ" sz="1600" dirty="0"/>
                        <a:t>(0,83 g/kg/den + 1-28 g/den dle trimestru)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Sportovci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1,3 - 2,0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Parenterální výživa (AK)</a:t>
                      </a:r>
                      <a:r>
                        <a:rPr lang="cs-CZ" baseline="0" dirty="0"/>
                        <a:t> či</a:t>
                      </a:r>
                      <a:r>
                        <a:rPr lang="cs-CZ" dirty="0"/>
                        <a:t> jiná nutriční podpora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1,0 - 1,5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Minimální příjem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0,4 – 0,5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4EB5C23-C2A9-49A4-9E2B-20182FCB3B72}" type="slidenum">
              <a:rPr lang="cs-CZ" smtClean="0"/>
              <a:t>23</a:t>
            </a:fld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437719" y="5584458"/>
            <a:ext cx="6169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tx2"/>
                </a:solidFill>
              </a:rPr>
              <a:t>*platí za předpokladu dostatečného příjmu nebílkovinné energie</a:t>
            </a:r>
          </a:p>
          <a:p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8" name="Vývojový diagram: paměť se sekvenčním přístupem 7"/>
          <p:cNvSpPr/>
          <p:nvPr/>
        </p:nvSpPr>
        <p:spPr>
          <a:xfrm>
            <a:off x="6012160" y="5949279"/>
            <a:ext cx="2250997" cy="855017"/>
          </a:xfrm>
          <a:prstGeom prst="flowChartMagneticTap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rgbClr val="FF0000"/>
                </a:solidFill>
              </a:rPr>
              <a:t>Proč?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463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86DE28-0EC4-4C50-A9C5-ABA0059DD243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Správné dávkování proteinů = ovlivnění morbidity a mortality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AEBDFF1B-DA31-4496-A273-2367D66DBA9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31224" cy="5141168"/>
          </a:xfrm>
        </p:spPr>
        <p:txBody>
          <a:bodyPr>
            <a:normAutofit/>
          </a:bodyPr>
          <a:lstStyle/>
          <a:p>
            <a:r>
              <a:rPr lang="cs-CZ" dirty="0"/>
              <a:t>kriticky nemocným pacientům vyšší množství bílkovin v parenterální nutrici – denní dávka &gt; 1,2 g / kg / den (ESPEN), 	  			    možno až 2 - 3,5 g / kg / den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Nutno dbát na celkový energetický příjem.</a:t>
            </a:r>
          </a:p>
          <a:p>
            <a:r>
              <a:rPr lang="cs-CZ" dirty="0"/>
              <a:t>Nadměrný energetický příjem představuje zátěž pro řadu orgánů a vede k ukládání tuků v játrech pacientů (</a:t>
            </a:r>
            <a:r>
              <a:rPr lang="cs-CZ" dirty="0" err="1"/>
              <a:t>overfeeding</a:t>
            </a:r>
            <a:r>
              <a:rPr lang="cs-CZ" dirty="0"/>
              <a:t>).</a:t>
            </a:r>
          </a:p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B129CF7-9F42-4E2B-AC9B-CB407306F28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4EB5C23-C2A9-49A4-9E2B-20182FCB3B72}" type="slidenum">
              <a:rPr lang="cs-CZ" smtClean="0"/>
              <a:t>24</a:t>
            </a:fld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37404FE-51B1-40ED-8891-E186D0798590}"/>
              </a:ext>
            </a:extLst>
          </p:cNvPr>
          <p:cNvSpPr txBox="1"/>
          <p:nvPr/>
        </p:nvSpPr>
        <p:spPr>
          <a:xfrm>
            <a:off x="1547664" y="3198167"/>
            <a:ext cx="5051511" cy="461665"/>
          </a:xfrm>
          <a:prstGeom prst="rect">
            <a:avLst/>
          </a:prstGeom>
          <a:solidFill>
            <a:srgbClr val="FFE1E1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2400" dirty="0"/>
              <a:t>Srovnejte se stresovým poměrem živin</a:t>
            </a:r>
            <a:r>
              <a:rPr lang="cs-CZ" dirty="0"/>
              <a:t>.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219D67D7-1A99-467D-977B-1AAB88AB69E8}"/>
              </a:ext>
            </a:extLst>
          </p:cNvPr>
          <p:cNvSpPr txBox="1"/>
          <p:nvPr/>
        </p:nvSpPr>
        <p:spPr>
          <a:xfrm>
            <a:off x="1547664" y="3844882"/>
            <a:ext cx="5474862" cy="92333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ASPEN (2016):</a:t>
            </a:r>
          </a:p>
          <a:p>
            <a:r>
              <a:rPr lang="cs-CZ" dirty="0"/>
              <a:t>BMI &lt; 30 kg/m</a:t>
            </a:r>
            <a:r>
              <a:rPr lang="cs-CZ" baseline="30000" dirty="0"/>
              <a:t>2</a:t>
            </a:r>
            <a:r>
              <a:rPr lang="cs-CZ" dirty="0"/>
              <a:t> … 1,2-2,0 g/kg aktuální hmotnosti /den</a:t>
            </a:r>
          </a:p>
          <a:p>
            <a:r>
              <a:rPr lang="cs-CZ" dirty="0"/>
              <a:t>BMI &gt; 30 kg/m</a:t>
            </a:r>
            <a:r>
              <a:rPr lang="cs-CZ" baseline="30000" dirty="0"/>
              <a:t>2</a:t>
            </a:r>
            <a:r>
              <a:rPr lang="cs-CZ" dirty="0"/>
              <a:t> … 2,0 g/ kg ideální hmotnosti / den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40052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Aminokyseliny (</a:t>
            </a:r>
            <a:r>
              <a:rPr lang="cs-CZ" dirty="0" err="1"/>
              <a:t>ak</a:t>
            </a:r>
            <a:r>
              <a:rPr lang="cs-CZ" dirty="0"/>
              <a:t>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B5C23-C2A9-49A4-9E2B-20182FCB3B72}" type="slidenum">
              <a:rPr lang="cs-CZ" smtClean="0"/>
              <a:t>25</a:t>
            </a:fld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618856" cy="388620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Val</a:t>
            </a:r>
          </a:p>
          <a:p>
            <a:r>
              <a:rPr lang="cs-CZ" dirty="0"/>
              <a:t>Leu</a:t>
            </a:r>
          </a:p>
          <a:p>
            <a:r>
              <a:rPr lang="cs-CZ" dirty="0" err="1"/>
              <a:t>Ile</a:t>
            </a:r>
            <a:endParaRPr lang="cs-CZ" dirty="0"/>
          </a:p>
          <a:p>
            <a:r>
              <a:rPr lang="cs-CZ" dirty="0"/>
              <a:t>Met</a:t>
            </a:r>
          </a:p>
          <a:p>
            <a:r>
              <a:rPr lang="cs-CZ" dirty="0" err="1"/>
              <a:t>Phe</a:t>
            </a:r>
            <a:endParaRPr lang="cs-CZ" dirty="0"/>
          </a:p>
          <a:p>
            <a:r>
              <a:rPr lang="cs-CZ" dirty="0" err="1"/>
              <a:t>Thr</a:t>
            </a:r>
            <a:endParaRPr lang="cs-CZ" dirty="0"/>
          </a:p>
          <a:p>
            <a:r>
              <a:rPr lang="cs-CZ" dirty="0"/>
              <a:t>Trp</a:t>
            </a:r>
          </a:p>
          <a:p>
            <a:r>
              <a:rPr lang="cs-CZ" dirty="0" err="1"/>
              <a:t>Lys</a:t>
            </a:r>
            <a:endParaRPr lang="cs-CZ" dirty="0"/>
          </a:p>
          <a:p>
            <a:r>
              <a:rPr lang="cs-CZ" dirty="0"/>
              <a:t>His</a:t>
            </a:r>
            <a:endParaRPr lang="cs-CZ" sz="2200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/>
              <a:t>Arg</a:t>
            </a:r>
          </a:p>
          <a:p>
            <a:r>
              <a:rPr lang="cs-CZ" dirty="0" err="1"/>
              <a:t>Gln</a:t>
            </a:r>
            <a:endParaRPr lang="cs-CZ" dirty="0"/>
          </a:p>
          <a:p>
            <a:r>
              <a:rPr lang="cs-CZ" dirty="0"/>
              <a:t>(</a:t>
            </a:r>
            <a:r>
              <a:rPr lang="cs-CZ" dirty="0" err="1"/>
              <a:t>Glu</a:t>
            </a:r>
            <a:r>
              <a:rPr lang="cs-CZ" dirty="0"/>
              <a:t>)</a:t>
            </a:r>
          </a:p>
          <a:p>
            <a:r>
              <a:rPr lang="cs-CZ" dirty="0" err="1"/>
              <a:t>Cys</a:t>
            </a:r>
            <a:endParaRPr lang="cs-CZ" dirty="0"/>
          </a:p>
          <a:p>
            <a:r>
              <a:rPr lang="cs-CZ" dirty="0" err="1"/>
              <a:t>Tyr</a:t>
            </a:r>
            <a:r>
              <a:rPr lang="cs-CZ" dirty="0"/>
              <a:t> </a:t>
            </a:r>
          </a:p>
          <a:p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cs-CZ" dirty="0"/>
              <a:t>Esenciální 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Podmíněně esenciální (</a:t>
            </a:r>
            <a:r>
              <a:rPr lang="cs-CZ" dirty="0" err="1"/>
              <a:t>semiesenciální</a:t>
            </a:r>
            <a:r>
              <a:rPr lang="cs-CZ" dirty="0"/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08541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Specifický farmakologický účinek a indikace k podání vybraných Esenciálních </a:t>
            </a:r>
            <a:r>
              <a:rPr lang="cs-CZ" dirty="0" err="1"/>
              <a:t>ak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B5C23-C2A9-49A4-9E2B-20182FCB3B72}" type="slidenum">
              <a:rPr lang="cs-CZ" smtClean="0"/>
              <a:t>26</a:t>
            </a:fld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611560" y="2060848"/>
            <a:ext cx="6480720" cy="18002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cs-CZ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Val, Leu, </a:t>
            </a:r>
            <a:r>
              <a:rPr lang="cs-CZ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Ile</a:t>
            </a:r>
            <a:endParaRPr lang="cs-CZ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cs-CZ" dirty="0"/>
              <a:t>- podpora proteosyntézy ve svalech (zejm. při DM)</a:t>
            </a:r>
          </a:p>
          <a:p>
            <a:pPr marL="0" indent="0">
              <a:buNone/>
            </a:pPr>
            <a:r>
              <a:rPr lang="cs-CZ" dirty="0"/>
              <a:t>- potlačení </a:t>
            </a:r>
            <a:r>
              <a:rPr lang="cs-CZ" dirty="0" err="1"/>
              <a:t>sarkopenie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611560" y="4745245"/>
            <a:ext cx="4680520" cy="1229793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cs-CZ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</a:t>
            </a:r>
          </a:p>
          <a:p>
            <a:pPr marL="0" indent="0">
              <a:buNone/>
            </a:pPr>
            <a:r>
              <a:rPr lang="cs-CZ" dirty="0"/>
              <a:t>- ↑ potřeba při renální insuficienci</a:t>
            </a:r>
          </a:p>
        </p:txBody>
      </p:sp>
      <p:sp>
        <p:nvSpPr>
          <p:cNvPr id="9" name="Čárový bublinový popisek 1 8"/>
          <p:cNvSpPr/>
          <p:nvPr/>
        </p:nvSpPr>
        <p:spPr>
          <a:xfrm>
            <a:off x="6228184" y="4197933"/>
            <a:ext cx="1202432" cy="612648"/>
          </a:xfrm>
          <a:prstGeom prst="borderCallout1">
            <a:avLst>
              <a:gd name="adj1" fmla="val 34461"/>
              <a:gd name="adj2" fmla="val -1754"/>
              <a:gd name="adj3" fmla="val -148695"/>
              <a:gd name="adj4" fmla="val -20049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Proč?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00832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/>
          <a:lstStyle/>
          <a:p>
            <a:r>
              <a:rPr lang="cs-CZ" dirty="0"/>
              <a:t>Zvýšená potřeba </a:t>
            </a:r>
            <a:r>
              <a:rPr lang="cs-CZ" dirty="0" err="1"/>
              <a:t>Semiesenciálních</a:t>
            </a:r>
            <a:r>
              <a:rPr lang="cs-CZ" dirty="0"/>
              <a:t> </a:t>
            </a:r>
            <a:r>
              <a:rPr lang="cs-CZ" dirty="0" err="1"/>
              <a:t>ak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4EB5C23-C2A9-49A4-9E2B-20182FCB3B72}" type="slidenum">
              <a:rPr lang="cs-CZ" smtClean="0"/>
              <a:t>27</a:t>
            </a:fld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453468" y="4624042"/>
            <a:ext cx="7574916" cy="1631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Tyr</a:t>
            </a:r>
            <a:r>
              <a:rPr lang="cs-CZ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</a:t>
            </a:r>
            <a:r>
              <a:rPr lang="cs-CZ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Cys</a:t>
            </a:r>
            <a:r>
              <a:rPr lang="cs-CZ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v raném kojeneckém věku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nedostatek </a:t>
            </a:r>
            <a:r>
              <a:rPr lang="cs-CZ" sz="2400" dirty="0" err="1"/>
              <a:t>Phe</a:t>
            </a:r>
            <a:r>
              <a:rPr lang="cs-CZ" sz="2400" dirty="0"/>
              <a:t> a Met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jaterní insuficience 	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453468" y="1628800"/>
            <a:ext cx="8078972" cy="23698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         Arg</a:t>
            </a:r>
            <a:r>
              <a:rPr lang="cs-CZ" sz="2800" dirty="0"/>
              <a:t>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období růstu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sepse, traumata, pooperační období </a:t>
            </a:r>
            <a:r>
              <a:rPr lang="en-US" sz="2400" dirty="0"/>
              <a:t>(</a:t>
            </a:r>
            <a:r>
              <a:rPr lang="cs-CZ" sz="2400" dirty="0"/>
              <a:t>zajištění optimálních imunologických obranných mechanismů, </a:t>
            </a:r>
            <a:r>
              <a:rPr lang="cs-CZ" sz="2400" dirty="0" err="1"/>
              <a:t>synt</a:t>
            </a:r>
            <a:r>
              <a:rPr lang="cs-CZ" sz="2400" dirty="0"/>
              <a:t>. kreatinu)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stimulace imunity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tvorba NO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58195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/>
          <a:lstStyle/>
          <a:p>
            <a:r>
              <a:rPr lang="cs-CZ" dirty="0"/>
              <a:t>Zvýšená potřeba </a:t>
            </a:r>
            <a:r>
              <a:rPr lang="cs-CZ" dirty="0" err="1"/>
              <a:t>Semiesenciálních</a:t>
            </a:r>
            <a:r>
              <a:rPr lang="cs-CZ" dirty="0"/>
              <a:t> </a:t>
            </a:r>
            <a:r>
              <a:rPr lang="cs-CZ" dirty="0" err="1"/>
              <a:t>ak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4EB5C23-C2A9-49A4-9E2B-20182FCB3B72}" type="slidenum">
              <a:rPr lang="cs-CZ" smtClean="0"/>
              <a:t>28</a:t>
            </a:fld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457200" y="1556792"/>
            <a:ext cx="7931224" cy="27392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Gln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zátěžové situace – en. substrát pro </a:t>
            </a:r>
            <a:r>
              <a:rPr lang="cs-CZ" sz="2400" dirty="0" err="1"/>
              <a:t>bb</a:t>
            </a:r>
            <a:r>
              <a:rPr lang="cs-CZ" sz="2400" dirty="0"/>
              <a:t>. imunitního systému </a:t>
            </a:r>
            <a:r>
              <a:rPr lang="cs-CZ" sz="2000" dirty="0"/>
              <a:t>(lymfocyty, makrofágy, fibroblasty), </a:t>
            </a:r>
            <a:r>
              <a:rPr lang="cs-CZ" sz="2400" dirty="0" err="1"/>
              <a:t>enterocyty</a:t>
            </a:r>
            <a:r>
              <a:rPr lang="cs-CZ" sz="2400" dirty="0"/>
              <a:t>, ledviny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metabolický substrát pro syntézu </a:t>
            </a:r>
            <a:r>
              <a:rPr lang="cs-CZ" sz="2400" dirty="0" err="1"/>
              <a:t>bazí</a:t>
            </a:r>
            <a:r>
              <a:rPr lang="cs-CZ" sz="2400" dirty="0"/>
              <a:t> (dělení </a:t>
            </a:r>
            <a:r>
              <a:rPr lang="cs-CZ" sz="2400" dirty="0" err="1"/>
              <a:t>bb</a:t>
            </a:r>
            <a:r>
              <a:rPr lang="cs-CZ" sz="2400" dirty="0"/>
              <a:t>. - </a:t>
            </a:r>
            <a:r>
              <a:rPr lang="cs-CZ" sz="2400" dirty="0" err="1"/>
              <a:t>mukóza</a:t>
            </a:r>
            <a:r>
              <a:rPr lang="cs-CZ" sz="2400" dirty="0"/>
              <a:t>, kostní dřeň)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nejdůležitější esenciální zdroj dusíku (</a:t>
            </a:r>
            <a:r>
              <a:rPr lang="cs-CZ" sz="2400" b="1" dirty="0"/>
              <a:t>hlavní AK plazmy</a:t>
            </a:r>
            <a:r>
              <a:rPr lang="cs-CZ" sz="2400" dirty="0"/>
              <a:t>)</a:t>
            </a:r>
          </a:p>
          <a:p>
            <a:pPr marL="285750" indent="-285750">
              <a:buFontTx/>
              <a:buChar char="-"/>
            </a:pPr>
            <a:r>
              <a:rPr lang="cs-CZ" sz="2400" dirty="0"/>
              <a:t> udržení střevní bariéry (toxiny, hladovění, záření, záněty)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187624" y="4614916"/>
            <a:ext cx="612068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dirty="0"/>
              <a:t>Nestabilní v roztocích pro parenterální výživu!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43564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23741"/>
          </a:xfrm>
        </p:spPr>
        <p:txBody>
          <a:bodyPr/>
          <a:lstStyle/>
          <a:p>
            <a:r>
              <a:rPr lang="cs-CZ" dirty="0"/>
              <a:t>tuky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7467600" cy="4873752"/>
          </a:xfrm>
        </p:spPr>
        <p:txBody>
          <a:bodyPr/>
          <a:lstStyle/>
          <a:p>
            <a:r>
              <a:rPr lang="cs-CZ" dirty="0"/>
              <a:t>Referenční hodnota příjmu = 20 – 35 % dodané energie</a:t>
            </a:r>
          </a:p>
          <a:p>
            <a:pPr marL="0" indent="0">
              <a:buNone/>
            </a:pPr>
            <a:r>
              <a:rPr lang="cs-CZ" dirty="0"/>
              <a:t>				= 1 – 1,5 g /kg/ den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zdroj esenciálních MK, fosfolipidů, lipofilních vitaminů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4EB5C23-C2A9-49A4-9E2B-20182FCB3B72}" type="slidenum">
              <a:rPr lang="cs-CZ" smtClean="0"/>
              <a:t>29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457200" y="2276872"/>
            <a:ext cx="8130880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dirty="0"/>
              <a:t>Enterální výživa:</a:t>
            </a:r>
          </a:p>
          <a:p>
            <a:r>
              <a:rPr lang="cs-CZ" sz="2400" dirty="0"/>
              <a:t>rostlinné oleje (řepkový, slunečnicový, sójový, kokosový, olivový)</a:t>
            </a:r>
          </a:p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57200" y="3567430"/>
            <a:ext cx="6078074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dirty="0"/>
              <a:t>Parenterální výživa:</a:t>
            </a:r>
          </a:p>
          <a:p>
            <a:r>
              <a:rPr lang="cs-CZ" sz="2400" dirty="0"/>
              <a:t>10-20% tukové emulze z  různých olejů, viz dále</a:t>
            </a:r>
          </a:p>
        </p:txBody>
      </p:sp>
      <p:sp>
        <p:nvSpPr>
          <p:cNvPr id="7" name="Vývojový diagram: paměť se sekvenčním přístupem 6"/>
          <p:cNvSpPr/>
          <p:nvPr/>
        </p:nvSpPr>
        <p:spPr>
          <a:xfrm>
            <a:off x="1242411" y="5156268"/>
            <a:ext cx="2611037" cy="1043902"/>
          </a:xfrm>
          <a:prstGeom prst="flowChartMagneticTap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rgbClr val="FF0000"/>
                </a:solidFill>
              </a:rPr>
              <a:t>Které to jsou?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352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Antropometrické údaje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B5C23-C2A9-49A4-9E2B-20182FCB3B72}" type="slidenum">
              <a:rPr lang="cs-CZ" smtClean="0"/>
              <a:t>3</a:t>
            </a:fld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964592" cy="3886200"/>
          </a:xfrm>
        </p:spPr>
        <p:txBody>
          <a:bodyPr/>
          <a:lstStyle/>
          <a:p>
            <a:r>
              <a:rPr lang="cs-CZ" altLang="cs-CZ" dirty="0"/>
              <a:t>Hmotnost m, výška h </a:t>
            </a:r>
          </a:p>
          <a:p>
            <a:r>
              <a:rPr lang="cs-CZ" altLang="cs-CZ" dirty="0"/>
              <a:t>BMI </a:t>
            </a:r>
          </a:p>
          <a:p>
            <a:r>
              <a:rPr lang="cs-CZ" altLang="cs-CZ" dirty="0" err="1"/>
              <a:t>Brocův</a:t>
            </a:r>
            <a:r>
              <a:rPr lang="cs-CZ" altLang="cs-CZ" dirty="0"/>
              <a:t> index         </a:t>
            </a:r>
          </a:p>
          <a:p>
            <a:r>
              <a:rPr lang="cs-CZ" altLang="cs-CZ" dirty="0"/>
              <a:t>obvod svalstva paže (obvod paže – </a:t>
            </a:r>
            <a:r>
              <a:rPr lang="el-GR" altLang="cs-CZ" dirty="0"/>
              <a:t>π</a:t>
            </a:r>
            <a:r>
              <a:rPr lang="cs-CZ" altLang="cs-CZ" dirty="0"/>
              <a:t> . KŘT /cm/)</a:t>
            </a:r>
          </a:p>
          <a:p>
            <a:r>
              <a:rPr lang="cs-CZ" altLang="cs-CZ" dirty="0"/>
              <a:t>kožní řasa nad tricepsem (KŘT) </a:t>
            </a:r>
          </a:p>
          <a:p>
            <a:r>
              <a:rPr lang="cs-CZ" altLang="cs-CZ" dirty="0"/>
              <a:t>Tělesné složení</a:t>
            </a:r>
          </a:p>
          <a:p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>
          <a:xfrm>
            <a:off x="4371974" y="2362200"/>
            <a:ext cx="4016449" cy="3886200"/>
          </a:xfrm>
        </p:spPr>
        <p:txBody>
          <a:bodyPr/>
          <a:lstStyle/>
          <a:p>
            <a:endParaRPr lang="cs-CZ" dirty="0"/>
          </a:p>
          <a:p>
            <a:r>
              <a:rPr lang="cs-CZ" altLang="cs-CZ" dirty="0"/>
              <a:t>18,5 – 24,9 kg/m</a:t>
            </a:r>
            <a:r>
              <a:rPr lang="cs-CZ" altLang="cs-CZ" baseline="30000" dirty="0"/>
              <a:t>2</a:t>
            </a:r>
            <a:endParaRPr lang="cs-CZ" altLang="cs-CZ" dirty="0"/>
          </a:p>
          <a:p>
            <a:r>
              <a:rPr lang="cs-CZ" altLang="cs-CZ" dirty="0"/>
              <a:t>h (cm) – 100 = m (kg)</a:t>
            </a:r>
          </a:p>
          <a:p>
            <a:r>
              <a:rPr lang="cs-CZ" altLang="cs-CZ" b="1" dirty="0">
                <a:cs typeface="Arial" panose="020B0604020202020204" pitchFamily="34" charset="0"/>
              </a:rPr>
              <a:t>♂ </a:t>
            </a:r>
            <a:r>
              <a:rPr lang="cs-CZ" altLang="cs-CZ" dirty="0">
                <a:cs typeface="Arial" panose="020B0604020202020204" pitchFamily="34" charset="0"/>
              </a:rPr>
              <a:t>≥</a:t>
            </a:r>
            <a:r>
              <a:rPr lang="cs-CZ" altLang="cs-CZ" b="1" dirty="0">
                <a:cs typeface="Arial" panose="020B0604020202020204" pitchFamily="34" charset="0"/>
              </a:rPr>
              <a:t> </a:t>
            </a:r>
            <a:r>
              <a:rPr lang="cs-CZ" altLang="cs-CZ" dirty="0"/>
              <a:t>25 cm, </a:t>
            </a:r>
            <a:r>
              <a:rPr lang="cs-CZ" altLang="cs-CZ" b="1" dirty="0">
                <a:cs typeface="Arial" panose="020B0604020202020204" pitchFamily="34" charset="0"/>
              </a:rPr>
              <a:t>♀ </a:t>
            </a:r>
            <a:r>
              <a:rPr lang="cs-CZ" altLang="cs-CZ" dirty="0">
                <a:cs typeface="Arial" panose="020B0604020202020204" pitchFamily="34" charset="0"/>
              </a:rPr>
              <a:t>≥</a:t>
            </a:r>
            <a:r>
              <a:rPr lang="cs-CZ" altLang="cs-CZ" b="1" dirty="0">
                <a:cs typeface="Arial" panose="020B0604020202020204" pitchFamily="34" charset="0"/>
              </a:rPr>
              <a:t> </a:t>
            </a:r>
            <a:r>
              <a:rPr lang="cs-CZ" altLang="cs-CZ" dirty="0"/>
              <a:t>20 cm</a:t>
            </a:r>
          </a:p>
          <a:p>
            <a:pPr marL="0" indent="0">
              <a:buNone/>
            </a:pPr>
            <a:endParaRPr lang="cs-CZ" altLang="cs-CZ" sz="1800" dirty="0"/>
          </a:p>
          <a:p>
            <a:r>
              <a:rPr lang="cs-CZ" altLang="cs-CZ" b="1" dirty="0">
                <a:cs typeface="Arial" panose="020B0604020202020204" pitchFamily="34" charset="0"/>
              </a:rPr>
              <a:t>♂ </a:t>
            </a:r>
            <a:r>
              <a:rPr lang="cs-CZ" altLang="cs-CZ" dirty="0"/>
              <a:t>12,5 mm, </a:t>
            </a:r>
            <a:r>
              <a:rPr lang="cs-CZ" altLang="cs-CZ" b="1" dirty="0">
                <a:cs typeface="Arial" panose="020B0604020202020204" pitchFamily="34" charset="0"/>
              </a:rPr>
              <a:t>♀ </a:t>
            </a:r>
            <a:r>
              <a:rPr lang="cs-CZ" altLang="cs-CZ" dirty="0"/>
              <a:t>16,5 mm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>
          <a:xfrm>
            <a:off x="4247191" y="1703832"/>
            <a:ext cx="3657600" cy="658368"/>
          </a:xfrm>
          <a:solidFill>
            <a:schemeClr val="bg1"/>
          </a:solidFill>
        </p:spPr>
        <p:txBody>
          <a:bodyPr/>
          <a:lstStyle/>
          <a:p>
            <a:r>
              <a:rPr lang="cs-CZ" b="0" u="sng" dirty="0">
                <a:solidFill>
                  <a:schemeClr val="tx2"/>
                </a:solidFill>
              </a:rPr>
              <a:t>Normální hodnoty</a:t>
            </a:r>
          </a:p>
        </p:txBody>
      </p:sp>
      <p:sp>
        <p:nvSpPr>
          <p:cNvPr id="8" name="Oválný bublinový popisek 7"/>
          <p:cNvSpPr/>
          <p:nvPr/>
        </p:nvSpPr>
        <p:spPr>
          <a:xfrm>
            <a:off x="4905424" y="4941168"/>
            <a:ext cx="3528392" cy="1451248"/>
          </a:xfrm>
          <a:prstGeom prst="wedgeEllipse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Jaké jsou vaše hodnoty?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505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cs-CZ" dirty="0"/>
              <a:t>Význam mastných kyselin dle délky řetězce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075240" cy="5133184"/>
          </a:xfrm>
        </p:spPr>
        <p:txBody>
          <a:bodyPr>
            <a:normAutofit lnSpcReduction="10000"/>
          </a:bodyPr>
          <a:lstStyle/>
          <a:p>
            <a:r>
              <a:rPr lang="cs-CZ" b="1" dirty="0">
                <a:solidFill>
                  <a:schemeClr val="accent1"/>
                </a:solidFill>
              </a:rPr>
              <a:t>2 - 4 C: </a:t>
            </a:r>
            <a:r>
              <a:rPr lang="cs-CZ" dirty="0"/>
              <a:t>resorpce do v. </a:t>
            </a:r>
            <a:r>
              <a:rPr lang="cs-CZ" dirty="0" err="1"/>
              <a:t>portae</a:t>
            </a:r>
            <a:r>
              <a:rPr lang="cs-CZ" dirty="0"/>
              <a:t>, v játrech zřejmě inhibují syntézu </a:t>
            </a:r>
            <a:r>
              <a:rPr lang="cs-CZ" dirty="0" err="1"/>
              <a:t>chol</a:t>
            </a:r>
            <a:r>
              <a:rPr lang="cs-CZ" dirty="0"/>
              <a:t> de novo	    				      </a:t>
            </a:r>
            <a:r>
              <a:rPr lang="cs-CZ" sz="2400" dirty="0"/>
              <a:t>zdroj energie pro sliznici tlustého střeva (70 % en., bariérová </a:t>
            </a:r>
            <a:r>
              <a:rPr lang="cs-CZ" sz="2400" dirty="0" err="1"/>
              <a:t>fce</a:t>
            </a:r>
            <a:r>
              <a:rPr lang="cs-CZ" sz="2400" dirty="0"/>
              <a:t> střeva)</a:t>
            </a:r>
          </a:p>
          <a:p>
            <a:pPr marL="1005840" lvl="3" indent="0">
              <a:buNone/>
            </a:pPr>
            <a:endParaRPr lang="cs-CZ" sz="2400" dirty="0"/>
          </a:p>
          <a:p>
            <a:r>
              <a:rPr lang="cs-CZ" b="1" dirty="0">
                <a:solidFill>
                  <a:schemeClr val="accent1"/>
                </a:solidFill>
              </a:rPr>
              <a:t>6 - 10 C: </a:t>
            </a:r>
            <a:r>
              <a:rPr lang="cs-CZ" dirty="0"/>
              <a:t>rychlý zdroj energie: resorpce do v. </a:t>
            </a:r>
            <a:r>
              <a:rPr lang="cs-CZ" dirty="0" err="1"/>
              <a:t>portae</a:t>
            </a:r>
            <a:r>
              <a:rPr lang="cs-CZ" dirty="0"/>
              <a:t>, </a:t>
            </a:r>
            <a:r>
              <a:rPr lang="cs-CZ" dirty="0">
                <a:latin typeface="Symbol" panose="05050102010706020507" pitchFamily="18" charset="2"/>
              </a:rPr>
              <a:t>b</a:t>
            </a:r>
            <a:r>
              <a:rPr lang="cs-CZ" dirty="0"/>
              <a:t>-oxidace bez karnitinu; součást tzv. MCT</a:t>
            </a:r>
          </a:p>
          <a:p>
            <a:endParaRPr lang="cs-CZ" dirty="0"/>
          </a:p>
          <a:p>
            <a:r>
              <a:rPr lang="cs-CZ" b="1" dirty="0">
                <a:solidFill>
                  <a:schemeClr val="accent1"/>
                </a:solidFill>
              </a:rPr>
              <a:t>≥ 12 C: </a:t>
            </a:r>
            <a:r>
              <a:rPr lang="cs-CZ" dirty="0"/>
              <a:t>resorpce do d. </a:t>
            </a:r>
            <a:r>
              <a:rPr lang="cs-CZ" dirty="0" err="1"/>
              <a:t>thoracicus</a:t>
            </a:r>
            <a:r>
              <a:rPr lang="cs-CZ" dirty="0"/>
              <a:t> (v CM), pro transport přes </a:t>
            </a:r>
            <a:r>
              <a:rPr lang="cs-CZ" dirty="0" err="1"/>
              <a:t>mtch</a:t>
            </a:r>
            <a:r>
              <a:rPr lang="cs-CZ" dirty="0"/>
              <a:t> membránu nutná vazba na karnitin, součást tzv. LCT</a:t>
            </a:r>
          </a:p>
          <a:p>
            <a:r>
              <a:rPr lang="cs-CZ" dirty="0">
                <a:solidFill>
                  <a:srgbClr val="FF0000"/>
                </a:solidFill>
              </a:rPr>
              <a:t>12 – 16 C: </a:t>
            </a:r>
            <a:r>
              <a:rPr lang="cs-CZ" dirty="0"/>
              <a:t>zdroj energie, </a:t>
            </a:r>
            <a:r>
              <a:rPr lang="cs-CZ" dirty="0" err="1"/>
              <a:t>aterogenní</a:t>
            </a:r>
            <a:r>
              <a:rPr lang="cs-CZ" dirty="0"/>
              <a:t>, ↑ </a:t>
            </a:r>
            <a:r>
              <a:rPr lang="cs-CZ" dirty="0" err="1"/>
              <a:t>chol</a:t>
            </a:r>
            <a:endParaRPr lang="cs-CZ" dirty="0"/>
          </a:p>
          <a:p>
            <a:r>
              <a:rPr lang="cs-CZ" dirty="0">
                <a:solidFill>
                  <a:srgbClr val="FF0000"/>
                </a:solidFill>
              </a:rPr>
              <a:t>≥ 18 C: </a:t>
            </a:r>
            <a:r>
              <a:rPr lang="cs-CZ" dirty="0"/>
              <a:t>strukturní součást PL, TG, zdroj energie</a:t>
            </a:r>
          </a:p>
          <a:p>
            <a:r>
              <a:rPr lang="cs-CZ" dirty="0">
                <a:solidFill>
                  <a:srgbClr val="FF0000"/>
                </a:solidFill>
              </a:rPr>
              <a:t>20 C (DHGLA, AA, EPA): </a:t>
            </a:r>
            <a:r>
              <a:rPr lang="cs-CZ" dirty="0"/>
              <a:t>tvorba </a:t>
            </a:r>
            <a:r>
              <a:rPr lang="cs-CZ" dirty="0" err="1"/>
              <a:t>eikosanoidů</a:t>
            </a:r>
            <a:r>
              <a:rPr lang="cs-CZ" dirty="0"/>
              <a:t>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4EB5C23-C2A9-49A4-9E2B-20182FCB3B72}" type="slidenum">
              <a:rPr lang="cs-CZ" smtClean="0"/>
              <a:t>30</a:t>
            </a:fld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39709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nasycené mastné kyseliny s řetězcem 12C – 16C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Významný </a:t>
            </a:r>
            <a:r>
              <a:rPr lang="cs-CZ" dirty="0" err="1"/>
              <a:t>aterogenní</a:t>
            </a:r>
            <a:r>
              <a:rPr lang="cs-CZ" dirty="0"/>
              <a:t> efekt, zvyšují celkový cholesterol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K. laurová 12:0 – zvyšuje celkový a HDL cholesterol</a:t>
            </a:r>
          </a:p>
          <a:p>
            <a:r>
              <a:rPr lang="cs-CZ" dirty="0"/>
              <a:t>K. </a:t>
            </a:r>
            <a:r>
              <a:rPr lang="cs-CZ" dirty="0" err="1"/>
              <a:t>myristová</a:t>
            </a:r>
            <a:r>
              <a:rPr lang="cs-CZ" dirty="0"/>
              <a:t> 14:0 (</a:t>
            </a:r>
            <a:r>
              <a:rPr lang="cs-CZ" dirty="0" err="1"/>
              <a:t>Myristica</a:t>
            </a:r>
            <a:r>
              <a:rPr lang="cs-CZ" dirty="0"/>
              <a:t> </a:t>
            </a:r>
            <a:r>
              <a:rPr lang="cs-CZ" dirty="0" err="1"/>
              <a:t>fragrans</a:t>
            </a:r>
            <a:r>
              <a:rPr lang="cs-CZ" dirty="0"/>
              <a:t>) – 4x účinnější než 16:0</a:t>
            </a:r>
          </a:p>
          <a:p>
            <a:r>
              <a:rPr lang="cs-CZ" dirty="0"/>
              <a:t>K. palmitová 16:0</a:t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4EB5C23-C2A9-49A4-9E2B-20182FCB3B72}" type="slidenum">
              <a:rPr lang="cs-CZ" smtClean="0"/>
              <a:t>31</a:t>
            </a:fld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1129617" y="2132856"/>
            <a:ext cx="6122766" cy="830997"/>
          </a:xfrm>
          <a:prstGeom prst="rect">
            <a:avLst/>
          </a:prstGeom>
          <a:solidFill>
            <a:srgbClr val="FFE1E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dirty="0"/>
              <a:t>↑syntézu </a:t>
            </a:r>
            <a:r>
              <a:rPr lang="cs-CZ" sz="2400" b="1" dirty="0" err="1"/>
              <a:t>chol</a:t>
            </a:r>
            <a:r>
              <a:rPr lang="cs-CZ" sz="2400" b="1" dirty="0"/>
              <a:t> de novo</a:t>
            </a:r>
          </a:p>
          <a:p>
            <a:r>
              <a:rPr lang="cs-CZ" sz="2400" b="1" dirty="0"/>
              <a:t>↓ afinity LDL-receptorů k LDL </a:t>
            </a:r>
            <a:r>
              <a:rPr lang="cs-CZ" sz="2000" dirty="0"/>
              <a:t>(jen C14:0 a C16:0?)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66835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9024"/>
            <a:ext cx="7467600" cy="964451"/>
          </a:xfrm>
        </p:spPr>
        <p:txBody>
          <a:bodyPr>
            <a:normAutofit fontScale="90000"/>
          </a:bodyPr>
          <a:lstStyle/>
          <a:p>
            <a:r>
              <a:rPr lang="cs-CZ" dirty="0"/>
              <a:t>nasycené mastné kyseliny</a:t>
            </a:r>
            <a:br>
              <a:rPr lang="cs-CZ" dirty="0"/>
            </a:br>
            <a:r>
              <a:rPr lang="cs-CZ" dirty="0"/>
              <a:t>potravinové zdroje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840147910"/>
              </p:ext>
            </p:extLst>
          </p:nvPr>
        </p:nvGraphicFramePr>
        <p:xfrm>
          <a:off x="179512" y="1288578"/>
          <a:ext cx="8640960" cy="5087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504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</a:rPr>
                        <a:t>Mastná kyselina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</a:rPr>
                        <a:t> (v % všech MK)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+mn-lt"/>
                        </a:rPr>
                        <a:t>Kokosový tuk</a:t>
                      </a:r>
                      <a:endParaRPr lang="cs-CZ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+mn-lt"/>
                        </a:rPr>
                        <a:t>Palmový tuk</a:t>
                      </a:r>
                      <a:endParaRPr lang="cs-CZ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>
                          <a:effectLst/>
                          <a:latin typeface="+mn-lt"/>
                        </a:rPr>
                        <a:t>Palmojádrový tuk</a:t>
                      </a:r>
                      <a:endParaRPr lang="cs-CZ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cs-CZ" sz="1600" b="0" dirty="0"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Mléčný tuk</a:t>
                      </a:r>
                      <a:endParaRPr lang="cs-CZ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Vepřové</a:t>
                      </a:r>
                      <a:endParaRPr lang="cs-CZ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sádlo</a:t>
                      </a:r>
                      <a:endParaRPr lang="cs-CZ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Olivový</a:t>
                      </a:r>
                      <a:endParaRPr lang="cs-CZ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olej</a:t>
                      </a:r>
                      <a:endParaRPr lang="cs-CZ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Řepkový </a:t>
                      </a:r>
                      <a:endParaRPr lang="cs-CZ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olej</a:t>
                      </a:r>
                      <a:endParaRPr lang="cs-CZ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Slunečnicový</a:t>
                      </a:r>
                      <a:endParaRPr lang="cs-CZ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olej  </a:t>
                      </a:r>
                      <a:endParaRPr lang="cs-CZ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4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+mn-lt"/>
                        </a:rPr>
                        <a:t>Máselná 4:0</a:t>
                      </a:r>
                      <a:endParaRPr lang="cs-CZ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n-lt"/>
                        </a:rPr>
                        <a:t>x</a:t>
                      </a:r>
                      <a:endParaRPr lang="cs-CZ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n-lt"/>
                        </a:rPr>
                        <a:t>x</a:t>
                      </a:r>
                      <a:endParaRPr lang="cs-CZ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</a:rPr>
                        <a:t>x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cs-CZ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cs-CZ" sz="16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cs-CZ" sz="16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cs-CZ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4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+mn-lt"/>
                        </a:rPr>
                        <a:t>Kapronová  6:0</a:t>
                      </a:r>
                      <a:endParaRPr lang="cs-CZ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n-lt"/>
                        </a:rPr>
                        <a:t>0,5</a:t>
                      </a:r>
                      <a:endParaRPr lang="cs-CZ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n-lt"/>
                        </a:rPr>
                        <a:t>x</a:t>
                      </a:r>
                      <a:endParaRPr lang="cs-CZ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</a:rPr>
                        <a:t>0,3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endParaRPr lang="cs-CZ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cs-CZ" sz="16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cs-CZ" sz="16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cs-CZ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4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 err="1">
                          <a:effectLst/>
                          <a:latin typeface="+mn-lt"/>
                        </a:rPr>
                        <a:t>Kaprylová</a:t>
                      </a:r>
                      <a:r>
                        <a:rPr lang="cs-CZ" sz="1600" b="0" dirty="0">
                          <a:effectLst/>
                          <a:latin typeface="+mn-lt"/>
                        </a:rPr>
                        <a:t>  8:0</a:t>
                      </a:r>
                      <a:endParaRPr lang="cs-CZ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n-lt"/>
                        </a:rPr>
                        <a:t>7,8</a:t>
                      </a:r>
                      <a:endParaRPr lang="cs-CZ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n-lt"/>
                        </a:rPr>
                        <a:t>x</a:t>
                      </a:r>
                      <a:endParaRPr lang="cs-CZ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</a:rPr>
                        <a:t>4,4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cs-CZ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cs-CZ" sz="16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cs-CZ" sz="16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cs-CZ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84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+mn-lt"/>
                        </a:rPr>
                        <a:t>Kaprinová  10:0</a:t>
                      </a:r>
                      <a:endParaRPr lang="cs-CZ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</a:rPr>
                        <a:t>6,7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n-lt"/>
                        </a:rPr>
                        <a:t>x</a:t>
                      </a:r>
                      <a:endParaRPr lang="cs-CZ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</a:rPr>
                        <a:t>3,7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cs-CZ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cs-CZ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cs-CZ" sz="16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cs-CZ" sz="16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cs-CZ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4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</a:rPr>
                        <a:t>Laurová  12:0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+mn-lt"/>
                        </a:rPr>
                        <a:t>47,5</a:t>
                      </a:r>
                      <a:endParaRPr lang="cs-CZ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+mn-lt"/>
                        </a:rPr>
                        <a:t>0,2</a:t>
                      </a:r>
                      <a:endParaRPr lang="cs-CZ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+mn-lt"/>
                        </a:rPr>
                        <a:t>48,3</a:t>
                      </a:r>
                      <a:endParaRPr lang="cs-CZ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  <a:endParaRPr lang="cs-CZ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cs-CZ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cs-CZ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cs-CZ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cs-CZ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84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effectLst/>
                          <a:latin typeface="+mn-lt"/>
                        </a:rPr>
                        <a:t>Myristová</a:t>
                      </a:r>
                      <a:r>
                        <a:rPr lang="cs-CZ" sz="1600" dirty="0">
                          <a:effectLst/>
                          <a:latin typeface="+mn-lt"/>
                        </a:rPr>
                        <a:t>  14:0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+mn-lt"/>
                        </a:rPr>
                        <a:t>18,1</a:t>
                      </a:r>
                      <a:endParaRPr lang="cs-CZ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+mn-lt"/>
                        </a:rPr>
                        <a:t>1,1</a:t>
                      </a:r>
                      <a:endParaRPr lang="cs-CZ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+mn-lt"/>
                        </a:rPr>
                        <a:t>15,6</a:t>
                      </a:r>
                      <a:endParaRPr lang="cs-CZ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14,6</a:t>
                      </a:r>
                      <a:endParaRPr lang="cs-CZ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endParaRPr lang="cs-CZ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cs-CZ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cs-CZ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cs-CZ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84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</a:rPr>
                        <a:t>Palmitová 16:0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+mn-lt"/>
                        </a:rPr>
                        <a:t>8,8</a:t>
                      </a:r>
                      <a:endParaRPr lang="cs-CZ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+mn-lt"/>
                        </a:rPr>
                        <a:t>44,0</a:t>
                      </a:r>
                      <a:endParaRPr lang="cs-CZ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+mn-lt"/>
                        </a:rPr>
                        <a:t>7,8</a:t>
                      </a:r>
                      <a:endParaRPr lang="cs-CZ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30,2</a:t>
                      </a:r>
                      <a:endParaRPr lang="cs-CZ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25,0</a:t>
                      </a:r>
                      <a:endParaRPr lang="cs-CZ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8,4</a:t>
                      </a:r>
                      <a:endParaRPr lang="cs-CZ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cs-CZ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6,3</a:t>
                      </a:r>
                      <a:endParaRPr lang="cs-CZ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69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+mn-lt"/>
                        </a:rPr>
                        <a:t>Stearová  18:0</a:t>
                      </a:r>
                      <a:endParaRPr lang="cs-CZ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</a:rPr>
                        <a:t>2,6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</a:rPr>
                        <a:t>2,0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cs-CZ" sz="1600" dirty="0"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10,5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15,0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4,6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69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 err="1">
                          <a:effectLst/>
                          <a:latin typeface="+mn-lt"/>
                        </a:rPr>
                        <a:t>Arachová</a:t>
                      </a:r>
                      <a:r>
                        <a:rPr lang="cs-CZ" sz="1600" b="0" dirty="0">
                          <a:effectLst/>
                          <a:latin typeface="+mn-lt"/>
                        </a:rPr>
                        <a:t>  20:0</a:t>
                      </a:r>
                      <a:endParaRPr lang="cs-CZ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</a:rPr>
                        <a:t>x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</a:rPr>
                        <a:t>x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cs-CZ" sz="1600" dirty="0"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69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Palmitoolejová</a:t>
                      </a:r>
                      <a:r>
                        <a:rPr lang="cs-CZ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16:1 (9)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+mn-lt"/>
                        </a:rPr>
                        <a:t>x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84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+mn-lt"/>
                        </a:rPr>
                        <a:t>Olejová   18:1 (9)</a:t>
                      </a:r>
                      <a:endParaRPr lang="cs-CZ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n-lt"/>
                        </a:rPr>
                        <a:t>6,2</a:t>
                      </a:r>
                      <a:endParaRPr lang="cs-CZ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n-lt"/>
                        </a:rPr>
                        <a:t>39,2</a:t>
                      </a:r>
                      <a:endParaRPr lang="cs-CZ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</a:rPr>
                        <a:t>15,1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16,7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45,0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78,0</a:t>
                      </a:r>
                      <a:endParaRPr lang="cs-CZ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61,6</a:t>
                      </a:r>
                      <a:endParaRPr lang="cs-CZ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26,7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84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Linolová 18:2 (9, 12)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21,7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61,2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495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600" b="0" dirty="0">
                          <a:effectLst/>
                          <a:latin typeface="+mn-lt"/>
                        </a:rPr>
                        <a:t>α</a:t>
                      </a:r>
                      <a:r>
                        <a:rPr lang="cs-CZ" sz="1600" b="0" dirty="0">
                          <a:effectLst/>
                          <a:latin typeface="+mn-lt"/>
                        </a:rPr>
                        <a:t>-</a:t>
                      </a:r>
                      <a:r>
                        <a:rPr lang="cs-CZ" sz="1600" b="0" dirty="0" err="1">
                          <a:effectLst/>
                          <a:latin typeface="+mn-lt"/>
                        </a:rPr>
                        <a:t>linolenová</a:t>
                      </a:r>
                      <a:r>
                        <a:rPr lang="cs-CZ" sz="1600" b="0" dirty="0">
                          <a:effectLst/>
                          <a:latin typeface="+mn-lt"/>
                        </a:rPr>
                        <a:t>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+mn-lt"/>
                        </a:rPr>
                        <a:t>18:3 (9, 12, 15)</a:t>
                      </a:r>
                      <a:endParaRPr lang="cs-CZ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</a:rPr>
                        <a:t>x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</a:rPr>
                        <a:t>0,4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</a:rPr>
                        <a:t>x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0-3,5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cs-CZ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9,6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4EB5C23-C2A9-49A4-9E2B-20182FCB3B72}" type="slidenum">
              <a:rPr lang="cs-CZ" smtClean="0"/>
              <a:t>32</a:t>
            </a:fld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3347864" y="6581001"/>
            <a:ext cx="61338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Pánek J.: Odborné výživové hodnocení palmového a palmojádrového tuku 2015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58583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755576" y="5517232"/>
            <a:ext cx="7560840" cy="8640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cs-CZ" dirty="0"/>
              <a:t>Tuky – nižší </a:t>
            </a:r>
            <a:r>
              <a:rPr lang="cs-CZ" dirty="0" err="1"/>
              <a:t>rq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075240" cy="5133184"/>
          </a:xfrm>
        </p:spPr>
        <p:txBody>
          <a:bodyPr>
            <a:normAutofit/>
          </a:bodyPr>
          <a:lstStyle/>
          <a:p>
            <a:r>
              <a:rPr lang="cs-CZ" dirty="0"/>
              <a:t>RQ =</a:t>
            </a:r>
          </a:p>
          <a:p>
            <a:endParaRPr lang="cs-CZ" dirty="0"/>
          </a:p>
          <a:p>
            <a:endParaRPr lang="cs-CZ" sz="1000" dirty="0"/>
          </a:p>
          <a:p>
            <a:r>
              <a:rPr lang="cs-CZ" dirty="0" err="1"/>
              <a:t>Glc</a:t>
            </a:r>
            <a:r>
              <a:rPr lang="cs-CZ" dirty="0"/>
              <a:t>:	</a:t>
            </a:r>
            <a:r>
              <a:rPr lang="cs-CZ" altLang="cs-CZ" dirty="0"/>
              <a:t>C</a:t>
            </a:r>
            <a:r>
              <a:rPr lang="cs-CZ" altLang="cs-CZ" baseline="-25000" dirty="0"/>
              <a:t>6</a:t>
            </a:r>
            <a:r>
              <a:rPr lang="cs-CZ" altLang="cs-CZ" dirty="0"/>
              <a:t>H</a:t>
            </a:r>
            <a:r>
              <a:rPr lang="cs-CZ" altLang="cs-CZ" baseline="-25000" dirty="0"/>
              <a:t>12</a:t>
            </a:r>
            <a:r>
              <a:rPr lang="cs-CZ" altLang="cs-CZ" dirty="0"/>
              <a:t>O</a:t>
            </a:r>
            <a:r>
              <a:rPr lang="cs-CZ" altLang="cs-CZ" baseline="-25000" dirty="0"/>
              <a:t>6</a:t>
            </a:r>
            <a:r>
              <a:rPr lang="cs-CZ" altLang="cs-CZ" dirty="0"/>
              <a:t>  +  </a:t>
            </a:r>
            <a:r>
              <a:rPr lang="cs-CZ" altLang="cs-CZ" dirty="0">
                <a:solidFill>
                  <a:srgbClr val="FF3300"/>
                </a:solidFill>
              </a:rPr>
              <a:t>6</a:t>
            </a:r>
            <a:r>
              <a:rPr lang="cs-CZ" altLang="cs-CZ" dirty="0">
                <a:solidFill>
                  <a:srgbClr val="3399FF"/>
                </a:solidFill>
              </a:rPr>
              <a:t> </a:t>
            </a:r>
            <a:r>
              <a:rPr lang="cs-CZ" altLang="cs-CZ" dirty="0"/>
              <a:t>O</a:t>
            </a:r>
            <a:r>
              <a:rPr lang="cs-CZ" altLang="cs-CZ" baseline="-25000" dirty="0"/>
              <a:t>2</a:t>
            </a:r>
            <a:r>
              <a:rPr lang="cs-CZ" altLang="cs-CZ" dirty="0"/>
              <a:t> </a:t>
            </a:r>
            <a:r>
              <a:rPr lang="cs-CZ" altLang="cs-CZ" dirty="0">
                <a:solidFill>
                  <a:srgbClr val="3399FF"/>
                </a:solidFill>
              </a:rPr>
              <a:t>  </a:t>
            </a:r>
            <a:r>
              <a:rPr lang="cs-CZ" altLang="cs-CZ" dirty="0"/>
              <a:t>→ </a:t>
            </a:r>
            <a:r>
              <a:rPr lang="cs-CZ" altLang="cs-CZ" dirty="0">
                <a:solidFill>
                  <a:srgbClr val="3399FF"/>
                </a:solidFill>
              </a:rPr>
              <a:t> </a:t>
            </a:r>
            <a:r>
              <a:rPr lang="cs-CZ" altLang="cs-CZ" dirty="0">
                <a:solidFill>
                  <a:srgbClr val="FF3300"/>
                </a:solidFill>
              </a:rPr>
              <a:t>6</a:t>
            </a:r>
            <a:r>
              <a:rPr lang="cs-CZ" altLang="cs-CZ" dirty="0">
                <a:solidFill>
                  <a:srgbClr val="3399FF"/>
                </a:solidFill>
              </a:rPr>
              <a:t> </a:t>
            </a:r>
            <a:r>
              <a:rPr lang="cs-CZ" altLang="cs-CZ" dirty="0"/>
              <a:t>CO</a:t>
            </a:r>
            <a:r>
              <a:rPr lang="cs-CZ" altLang="cs-CZ" baseline="-25000" dirty="0"/>
              <a:t>2</a:t>
            </a:r>
            <a:r>
              <a:rPr lang="cs-CZ" altLang="cs-CZ" dirty="0"/>
              <a:t> + 6  H</a:t>
            </a:r>
            <a:r>
              <a:rPr lang="cs-CZ" altLang="cs-CZ" baseline="-25000" dirty="0"/>
              <a:t>2</a:t>
            </a:r>
            <a:r>
              <a:rPr lang="cs-CZ" altLang="cs-CZ" dirty="0"/>
              <a:t>O</a:t>
            </a:r>
          </a:p>
          <a:p>
            <a:pPr marL="0" indent="0">
              <a:buNone/>
            </a:pPr>
            <a:r>
              <a:rPr lang="cs-CZ" altLang="cs-CZ" sz="800" dirty="0">
                <a:solidFill>
                  <a:srgbClr val="3399FF"/>
                </a:solidFill>
              </a:rPr>
              <a:t>				</a:t>
            </a:r>
            <a:endParaRPr lang="cs-CZ" altLang="cs-CZ" sz="400" dirty="0">
              <a:solidFill>
                <a:srgbClr val="3399FF"/>
              </a:solidFill>
            </a:endParaRPr>
          </a:p>
          <a:p>
            <a:pPr marL="0" indent="0">
              <a:buNone/>
            </a:pPr>
            <a:r>
              <a:rPr lang="cs-CZ" altLang="cs-CZ" sz="400" b="1" dirty="0">
                <a:solidFill>
                  <a:srgbClr val="3399FF"/>
                </a:solidFill>
              </a:rPr>
              <a:t>					</a:t>
            </a:r>
            <a:r>
              <a:rPr lang="cs-CZ" altLang="cs-CZ" u="sng" dirty="0">
                <a:solidFill>
                  <a:srgbClr val="FF0000"/>
                </a:solidFill>
              </a:rPr>
              <a:t>RQ =  6 / 6  =  1,0</a:t>
            </a:r>
            <a:r>
              <a:rPr lang="cs-CZ" altLang="cs-CZ" baseline="-25000" dirty="0">
                <a:solidFill>
                  <a:srgbClr val="FF0000"/>
                </a:solidFill>
              </a:rPr>
              <a:t> </a:t>
            </a:r>
            <a:endParaRPr lang="cs-CZ" altLang="cs-CZ" dirty="0">
              <a:solidFill>
                <a:srgbClr val="FF0000"/>
              </a:solidFill>
            </a:endParaRPr>
          </a:p>
          <a:p>
            <a:endParaRPr lang="cs-CZ" dirty="0"/>
          </a:p>
          <a:p>
            <a:r>
              <a:rPr lang="cs-CZ" dirty="0"/>
              <a:t>k. palmitová:   </a:t>
            </a:r>
            <a:r>
              <a:rPr lang="cs-CZ" altLang="cs-CZ" dirty="0"/>
              <a:t>C</a:t>
            </a:r>
            <a:r>
              <a:rPr lang="cs-CZ" altLang="cs-CZ" baseline="-25000" dirty="0"/>
              <a:t>16</a:t>
            </a:r>
            <a:r>
              <a:rPr lang="cs-CZ" altLang="cs-CZ" dirty="0"/>
              <a:t>H</a:t>
            </a:r>
            <a:r>
              <a:rPr lang="cs-CZ" altLang="cs-CZ" baseline="-25000" dirty="0"/>
              <a:t>32</a:t>
            </a:r>
            <a:r>
              <a:rPr lang="cs-CZ" altLang="cs-CZ" dirty="0"/>
              <a:t>O</a:t>
            </a:r>
            <a:r>
              <a:rPr lang="cs-CZ" altLang="cs-CZ" baseline="-25000" dirty="0"/>
              <a:t>2</a:t>
            </a:r>
            <a:r>
              <a:rPr lang="cs-CZ" altLang="cs-CZ" dirty="0"/>
              <a:t> + </a:t>
            </a:r>
            <a:r>
              <a:rPr lang="cs-CZ" altLang="cs-CZ" dirty="0">
                <a:solidFill>
                  <a:srgbClr val="FF3300"/>
                </a:solidFill>
              </a:rPr>
              <a:t>23</a:t>
            </a:r>
            <a:r>
              <a:rPr lang="cs-CZ" altLang="cs-CZ" dirty="0">
                <a:solidFill>
                  <a:srgbClr val="3399FF"/>
                </a:solidFill>
              </a:rPr>
              <a:t> </a:t>
            </a:r>
            <a:r>
              <a:rPr lang="cs-CZ" altLang="cs-CZ" dirty="0"/>
              <a:t>O</a:t>
            </a:r>
            <a:r>
              <a:rPr lang="cs-CZ" altLang="cs-CZ" baseline="-25000" dirty="0"/>
              <a:t>2</a:t>
            </a:r>
            <a:r>
              <a:rPr lang="cs-CZ" altLang="cs-CZ" dirty="0"/>
              <a:t> →  </a:t>
            </a:r>
            <a:r>
              <a:rPr lang="cs-CZ" altLang="cs-CZ" dirty="0">
                <a:solidFill>
                  <a:srgbClr val="FF3300"/>
                </a:solidFill>
              </a:rPr>
              <a:t>16</a:t>
            </a:r>
            <a:r>
              <a:rPr lang="cs-CZ" altLang="cs-CZ" dirty="0">
                <a:solidFill>
                  <a:srgbClr val="3399FF"/>
                </a:solidFill>
              </a:rPr>
              <a:t> </a:t>
            </a:r>
            <a:r>
              <a:rPr lang="cs-CZ" altLang="cs-CZ" dirty="0"/>
              <a:t>CO</a:t>
            </a:r>
            <a:r>
              <a:rPr lang="cs-CZ" altLang="cs-CZ" baseline="-25000" dirty="0"/>
              <a:t>2</a:t>
            </a:r>
            <a:r>
              <a:rPr lang="cs-CZ" altLang="cs-CZ" dirty="0"/>
              <a:t> + 16 H</a:t>
            </a:r>
            <a:r>
              <a:rPr lang="cs-CZ" altLang="cs-CZ" baseline="-25000" dirty="0"/>
              <a:t>2</a:t>
            </a:r>
            <a:r>
              <a:rPr lang="cs-CZ" altLang="cs-CZ" dirty="0"/>
              <a:t>O</a:t>
            </a:r>
          </a:p>
          <a:p>
            <a:endParaRPr lang="cs-CZ" altLang="cs-CZ" sz="800" dirty="0">
              <a:solidFill>
                <a:srgbClr val="3399FF"/>
              </a:solidFill>
            </a:endParaRPr>
          </a:p>
          <a:p>
            <a:pPr marL="0" indent="0">
              <a:buNone/>
            </a:pPr>
            <a:r>
              <a:rPr lang="cs-CZ" altLang="cs-CZ" sz="800" dirty="0">
                <a:solidFill>
                  <a:srgbClr val="FF0000"/>
                </a:solidFill>
              </a:rPr>
              <a:t>		</a:t>
            </a:r>
            <a:r>
              <a:rPr lang="cs-CZ" altLang="cs-CZ" dirty="0">
                <a:solidFill>
                  <a:srgbClr val="FF0000"/>
                </a:solidFill>
              </a:rPr>
              <a:t>			</a:t>
            </a:r>
            <a:r>
              <a:rPr lang="cs-CZ" altLang="cs-CZ" u="sng" dirty="0">
                <a:solidFill>
                  <a:srgbClr val="FF0000"/>
                </a:solidFill>
              </a:rPr>
              <a:t>RQ  =  16 / 23  =   0,7</a:t>
            </a:r>
            <a:r>
              <a:rPr lang="cs-CZ" altLang="cs-CZ" baseline="-25000" dirty="0">
                <a:solidFill>
                  <a:srgbClr val="FF0000"/>
                </a:solidFill>
              </a:rPr>
              <a:t> </a:t>
            </a:r>
            <a:endParaRPr lang="cs-CZ" altLang="cs-CZ" dirty="0">
              <a:solidFill>
                <a:srgbClr val="FF0000"/>
              </a:solidFill>
            </a:endParaRPr>
          </a:p>
          <a:p>
            <a:endParaRPr lang="cs-CZ" dirty="0"/>
          </a:p>
          <a:p>
            <a:r>
              <a:rPr lang="cs-CZ" sz="2000" dirty="0"/>
              <a:t>Při oxidaci MK nedochází k hyperprodukci CO</a:t>
            </a:r>
            <a:r>
              <a:rPr lang="cs-CZ" sz="2000" baseline="-25000" dirty="0"/>
              <a:t>2</a:t>
            </a:r>
            <a:r>
              <a:rPr lang="cs-CZ" sz="2000" dirty="0"/>
              <a:t> – 	               		    MK (v TG) = </a:t>
            </a:r>
            <a:r>
              <a:rPr lang="cs-CZ" dirty="0"/>
              <a:t>důležitý zdroj energie při ventilačních problémech.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4EB5C23-C2A9-49A4-9E2B-20182FCB3B72}" type="slidenum">
              <a:rPr lang="cs-CZ" smtClean="0"/>
              <a:t>33</a:t>
            </a:fld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1475656" y="1052736"/>
            <a:ext cx="653256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CO</a:t>
            </a:r>
            <a:r>
              <a:rPr lang="cs-CZ" sz="2400" baseline="-25000" dirty="0"/>
              <a:t>2</a:t>
            </a:r>
          </a:p>
          <a:p>
            <a:endParaRPr lang="cs-CZ" sz="2400" baseline="-25000" dirty="0"/>
          </a:p>
          <a:p>
            <a:r>
              <a:rPr lang="cs-CZ" sz="2400" dirty="0"/>
              <a:t>O</a:t>
            </a:r>
            <a:r>
              <a:rPr lang="cs-CZ" sz="2400" baseline="-25000" dirty="0"/>
              <a:t>2</a:t>
            </a:r>
            <a:r>
              <a:rPr lang="cs-CZ" sz="2400" dirty="0"/>
              <a:t> </a:t>
            </a:r>
          </a:p>
          <a:p>
            <a:endParaRPr lang="cs-CZ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1475656" y="1556792"/>
            <a:ext cx="6532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488515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Rámcová denní potřeba </a:t>
            </a:r>
            <a:br>
              <a:rPr lang="cs-CZ" dirty="0"/>
            </a:br>
            <a:r>
              <a:rPr lang="cs-CZ" dirty="0"/>
              <a:t>základních složek výživy a </a:t>
            </a:r>
            <a:r>
              <a:rPr lang="cs-CZ" dirty="0" err="1"/>
              <a:t>makronutrientů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356410093"/>
              </p:ext>
            </p:extLst>
          </p:nvPr>
        </p:nvGraphicFramePr>
        <p:xfrm>
          <a:off x="490075" y="1844824"/>
          <a:ext cx="7467600" cy="37084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73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b="0" dirty="0"/>
                        <a:t>Voda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0" dirty="0"/>
                        <a:t>30 – 40 ml /kg ≈ 2(</a:t>
                      </a:r>
                      <a:r>
                        <a:rPr lang="cs-CZ" altLang="cs-CZ" sz="1800" b="1" dirty="0">
                          <a:cs typeface="Arial" panose="020B0604020202020204" pitchFamily="34" charset="0"/>
                        </a:rPr>
                        <a:t>♀</a:t>
                      </a:r>
                      <a:r>
                        <a:rPr lang="cs-CZ" b="0" dirty="0"/>
                        <a:t>)-2,5(</a:t>
                      </a:r>
                      <a:r>
                        <a:rPr lang="cs-CZ" altLang="cs-CZ" sz="1800" b="1" dirty="0">
                          <a:cs typeface="Arial" panose="020B0604020202020204" pitchFamily="34" charset="0"/>
                        </a:rPr>
                        <a:t>♂</a:t>
                      </a:r>
                      <a:r>
                        <a:rPr lang="cs-CZ" b="0" dirty="0"/>
                        <a:t>) l/d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Energie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25 – 30 kcal = 105 – 126 </a:t>
                      </a:r>
                      <a:r>
                        <a:rPr lang="cs-CZ" dirty="0" err="1"/>
                        <a:t>kJ</a:t>
                      </a:r>
                      <a:r>
                        <a:rPr lang="cs-CZ" dirty="0"/>
                        <a:t> /kg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Glc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2 – 6 g /kg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Lipidy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1 – 1,5 g /kg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0,8 – 1,6 g /kg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Sodík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1 – 2,5 </a:t>
                      </a:r>
                      <a:r>
                        <a:rPr lang="cs-CZ" dirty="0" err="1"/>
                        <a:t>mmol</a:t>
                      </a:r>
                      <a:r>
                        <a:rPr lang="cs-CZ" dirty="0"/>
                        <a:t> /kg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Draslík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1 – 2,5 </a:t>
                      </a:r>
                      <a:r>
                        <a:rPr lang="cs-CZ" dirty="0" err="1"/>
                        <a:t>mmol</a:t>
                      </a:r>
                      <a:r>
                        <a:rPr lang="cs-CZ" dirty="0"/>
                        <a:t> /kg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Vápník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0,05 – 0,1 </a:t>
                      </a:r>
                      <a:r>
                        <a:rPr lang="cs-CZ" dirty="0" err="1"/>
                        <a:t>mmol</a:t>
                      </a:r>
                      <a:r>
                        <a:rPr lang="cs-CZ" dirty="0"/>
                        <a:t> /kg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Hořčík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0,1 – 0,2 </a:t>
                      </a:r>
                      <a:r>
                        <a:rPr lang="cs-CZ" dirty="0" err="1"/>
                        <a:t>mmol</a:t>
                      </a:r>
                      <a:r>
                        <a:rPr lang="cs-CZ" dirty="0"/>
                        <a:t> /kg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Fosfor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0,4 </a:t>
                      </a:r>
                      <a:r>
                        <a:rPr lang="cs-CZ" dirty="0" err="1"/>
                        <a:t>mmol</a:t>
                      </a:r>
                      <a:r>
                        <a:rPr lang="cs-CZ" dirty="0"/>
                        <a:t> /kg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4EB5C23-C2A9-49A4-9E2B-20182FCB3B72}" type="slidenum">
              <a:rPr lang="cs-CZ" smtClean="0"/>
              <a:t>34</a:t>
            </a:fld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5552457" y="5994654"/>
            <a:ext cx="2437668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1 kcal = 4,185 </a:t>
            </a:r>
            <a:r>
              <a:rPr lang="cs-CZ" sz="2400" dirty="0" err="1"/>
              <a:t>kJ</a:t>
            </a:r>
            <a:endParaRPr lang="cs-CZ" sz="2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490075" y="5671488"/>
            <a:ext cx="1516569" cy="646331"/>
          </a:xfrm>
          <a:prstGeom prst="rect">
            <a:avLst/>
          </a:prstGeom>
          <a:solidFill>
            <a:srgbClr val="E7EBFF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dirty="0"/>
              <a:t>Vitaminy</a:t>
            </a:r>
          </a:p>
          <a:p>
            <a:r>
              <a:rPr lang="cs-CZ" dirty="0"/>
              <a:t>Stopové prvky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12613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9994" y="190578"/>
            <a:ext cx="7467600" cy="634082"/>
          </a:xfrm>
        </p:spPr>
        <p:txBody>
          <a:bodyPr>
            <a:noAutofit/>
          </a:bodyPr>
          <a:lstStyle/>
          <a:p>
            <a:r>
              <a:rPr lang="cs-CZ" sz="2400" dirty="0"/>
              <a:t>Vyberte správné odpovědi: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836712"/>
            <a:ext cx="8147248" cy="5637239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lphaUcPeriod"/>
            </a:pPr>
            <a:r>
              <a:rPr lang="cs-CZ" sz="2000" dirty="0">
                <a:solidFill>
                  <a:schemeClr val="tx2"/>
                </a:solidFill>
              </a:rPr>
              <a:t>Hlavním zdrojem energie z potravy jsou sacharidy, které nepřispívají k nárůstu hmotnosti (tukové tkáně).</a:t>
            </a:r>
          </a:p>
          <a:p>
            <a:pPr marL="457200" lvl="0" indent="-457200">
              <a:buFont typeface="+mj-lt"/>
              <a:buAutoNum type="alphaUcPeriod"/>
            </a:pPr>
            <a:endParaRPr lang="cs-CZ" sz="1200" dirty="0">
              <a:solidFill>
                <a:schemeClr val="tx2"/>
              </a:solidFill>
            </a:endParaRPr>
          </a:p>
          <a:p>
            <a:pPr marL="457200" lvl="0" indent="-457200">
              <a:buFont typeface="+mj-lt"/>
              <a:buAutoNum type="alphaUcPeriod"/>
            </a:pPr>
            <a:endParaRPr lang="cs-CZ" sz="800" dirty="0">
              <a:solidFill>
                <a:schemeClr val="tx2"/>
              </a:solidFill>
            </a:endParaRPr>
          </a:p>
          <a:p>
            <a:pPr marL="457200" lvl="0" indent="-457200">
              <a:buFont typeface="+mj-lt"/>
              <a:buAutoNum type="alphaUcPeriod"/>
            </a:pPr>
            <a:r>
              <a:rPr lang="cs-CZ" sz="2000" dirty="0">
                <a:solidFill>
                  <a:schemeClr val="tx2"/>
                </a:solidFill>
              </a:rPr>
              <a:t>Tuky v dietě nejsou zapotřebí, protože všechny </a:t>
            </a:r>
            <a:r>
              <a:rPr lang="cs-CZ" sz="2000" dirty="0">
                <a:solidFill>
                  <a:schemeClr val="accent2">
                    <a:lumMod val="50000"/>
                  </a:schemeClr>
                </a:solidFill>
              </a:rPr>
              <a:t>základní požadavky na výživu mohou být pokryty z jiných zdrojů.</a:t>
            </a:r>
            <a:endParaRPr lang="cs-CZ" sz="800" dirty="0">
              <a:solidFill>
                <a:schemeClr val="accent2">
                  <a:lumMod val="50000"/>
                </a:schemeClr>
              </a:solidFill>
            </a:endParaRPr>
          </a:p>
          <a:p>
            <a:pPr marL="457200" lvl="0" indent="-457200">
              <a:buFont typeface="+mj-lt"/>
              <a:buAutoNum type="alphaUcPeriod"/>
            </a:pPr>
            <a:endParaRPr lang="cs-CZ" sz="800" dirty="0">
              <a:solidFill>
                <a:schemeClr val="tx2"/>
              </a:solidFill>
            </a:endParaRPr>
          </a:p>
          <a:p>
            <a:pPr marL="457200" lvl="0" indent="-457200">
              <a:buFont typeface="+mj-lt"/>
              <a:buAutoNum type="alphaUcPeriod"/>
            </a:pPr>
            <a:endParaRPr lang="cs-CZ" sz="2000" dirty="0">
              <a:solidFill>
                <a:schemeClr val="tx2"/>
              </a:solidFill>
            </a:endParaRPr>
          </a:p>
          <a:p>
            <a:pPr marL="457200" lvl="0" indent="-457200">
              <a:buFont typeface="+mj-lt"/>
              <a:buAutoNum type="alphaUcPeriod"/>
            </a:pPr>
            <a:r>
              <a:rPr lang="cs-CZ" sz="2000" dirty="0">
                <a:solidFill>
                  <a:schemeClr val="tx2"/>
                </a:solidFill>
              </a:rPr>
              <a:t>Energetická hodnota lipidů je vyšší než sacharidů.</a:t>
            </a:r>
          </a:p>
          <a:p>
            <a:pPr marL="0" indent="0">
              <a:buNone/>
            </a:pPr>
            <a:endParaRPr lang="cs-CZ" sz="2000" dirty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lphaUcPeriod" startAt="4"/>
            </a:pPr>
            <a:r>
              <a:rPr lang="cs-CZ" sz="2000" dirty="0">
                <a:solidFill>
                  <a:schemeClr val="tx2"/>
                </a:solidFill>
              </a:rPr>
              <a:t>Zásoby glykogenu v játrech jsou vyčerpány přibližně po 16–24 hodinách hladovění.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EB5C23-C2A9-49A4-9E2B-20182FCB3B72}" type="slidenum">
              <a:rPr kumimoji="0" lang="cs-CZ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cs-CZ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83002" y="1384212"/>
            <a:ext cx="8147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Nadbytek sacharidů vede k tvorbě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triacylglycerolů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které jsou skladovány v tukové tkáni.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95536" y="2625957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Tuky v potravě jsou potřeba jako zdroj esenciálních mastných kyselin – k. linolové a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a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linolenové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32001" y="3593951"/>
            <a:ext cx="8147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Energetická hodnota tuků je 38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kJ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/g ve srovnání se 17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kJ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/g sacharidů.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426368" y="4665188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Zásoby jaterního glykogenu jsou relativně malé ve srovnání se zásobami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triacylglycerolů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 tukové tkáni a srovnatelně rychleji vyčerpány.</a:t>
            </a:r>
          </a:p>
        </p:txBody>
      </p:sp>
      <p:sp>
        <p:nvSpPr>
          <p:cNvPr id="10" name="Zaoblený obdélník 9"/>
          <p:cNvSpPr/>
          <p:nvPr/>
        </p:nvSpPr>
        <p:spPr>
          <a:xfrm>
            <a:off x="483002" y="4121245"/>
            <a:ext cx="7940364" cy="531891"/>
          </a:xfrm>
          <a:prstGeom prst="round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470390" y="3295611"/>
            <a:ext cx="6405866" cy="298340"/>
          </a:xfrm>
          <a:prstGeom prst="round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296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 animBg="1"/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83AFB4-DD98-4510-8394-50AD649CEEC5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cs-CZ" dirty="0" err="1"/>
              <a:t>mikronutrienty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2364306-82A7-4599-A8CB-2B61F46255E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7467600" cy="5205192"/>
          </a:xfrm>
        </p:spPr>
        <p:txBody>
          <a:bodyPr/>
          <a:lstStyle/>
          <a:p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= vitaminy + stopové prvky</a:t>
            </a:r>
          </a:p>
          <a:p>
            <a:endParaRPr lang="cs-CZ" dirty="0"/>
          </a:p>
          <a:p>
            <a:r>
              <a:rPr lang="cs-CZ" dirty="0"/>
              <a:t>Součást výživy od 1. dne hospitalizace až do jejího ukončení</a:t>
            </a:r>
          </a:p>
          <a:p>
            <a:r>
              <a:rPr lang="cs-CZ" dirty="0"/>
              <a:t>DDD přizpůsobit individuálním potřebám (zvláště u </a:t>
            </a:r>
            <a:r>
              <a:rPr lang="cs-CZ" dirty="0" err="1"/>
              <a:t>mikroprvků</a:t>
            </a:r>
            <a:endParaRPr lang="cs-CZ" dirty="0"/>
          </a:p>
          <a:p>
            <a:r>
              <a:rPr lang="cs-CZ" dirty="0"/>
              <a:t>Sledování jejich hladiny – nezbytné vždy po úpravě dávkování, jaterních a renálních </a:t>
            </a:r>
            <a:r>
              <a:rPr lang="cs-CZ" dirty="0" err="1"/>
              <a:t>onem</a:t>
            </a:r>
            <a:r>
              <a:rPr lang="cs-CZ" dirty="0"/>
              <a:t>.; opakované kontroly doporučeny (ESPEN)</a:t>
            </a:r>
          </a:p>
          <a:p>
            <a:r>
              <a:rPr lang="cs-CZ" dirty="0"/>
              <a:t>Příčiny nedostatku: nedostatečné či nevhodné podání, zvýšené nebo změněné potřeby </a:t>
            </a:r>
            <a:r>
              <a:rPr lang="cs-CZ" dirty="0" err="1"/>
              <a:t>nutrientů</a:t>
            </a:r>
            <a:r>
              <a:rPr lang="cs-CZ" dirty="0"/>
              <a:t>, zvýšené ztráty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7DB3704-620F-4D60-B553-4F36433C99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4EB5C23-C2A9-49A4-9E2B-20182FCB3B72}" type="slidenum">
              <a:rPr lang="cs-CZ" smtClean="0"/>
              <a:t>36</a:t>
            </a:fld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73312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83AFB4-DD98-4510-8394-50AD649CEEC5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cs-CZ" dirty="0" err="1"/>
              <a:t>mikronutrienty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2364306-82A7-4599-A8CB-2B61F46255E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61416" y="1556792"/>
            <a:ext cx="7467600" cy="1872208"/>
          </a:xfrm>
          <a:solidFill>
            <a:srgbClr val="FFE1E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U pacientů v kritickém stavu jsou často přítomné deficience</a:t>
            </a:r>
          </a:p>
          <a:p>
            <a:pPr marL="0" indent="0">
              <a:buNone/>
            </a:pPr>
            <a:r>
              <a:rPr lang="cs-CZ" dirty="0"/>
              <a:t>zinku, železa, selenu, </a:t>
            </a:r>
          </a:p>
          <a:p>
            <a:pPr marL="0" indent="0">
              <a:buNone/>
            </a:pPr>
            <a:r>
              <a:rPr lang="cs-CZ" dirty="0"/>
              <a:t>vitaminů A, B a C.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7DB3704-620F-4D60-B553-4F36433C99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4EB5C23-C2A9-49A4-9E2B-20182FCB3B72}" type="slidenum">
              <a:rPr lang="cs-CZ" smtClean="0"/>
              <a:t>37</a:t>
            </a:fld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14D6EA2A-4FFD-421B-82A0-0CF518F668E4}"/>
              </a:ext>
            </a:extLst>
          </p:cNvPr>
          <p:cNvSpPr/>
          <p:nvPr/>
        </p:nvSpPr>
        <p:spPr>
          <a:xfrm>
            <a:off x="674283" y="5133885"/>
            <a:ext cx="7488832" cy="1077218"/>
          </a:xfrm>
          <a:prstGeom prst="rect">
            <a:avLst/>
          </a:prstGeom>
          <a:solidFill>
            <a:srgbClr val="FFE1E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cs-CZ" sz="2000" dirty="0"/>
              <a:t>Názory na složení směsí stopových prvků se v poslední době posunuly směrem k nižší dávce manganu, železa, mědi a naopak vyššímu přísunu selenu a zinku</a:t>
            </a:r>
            <a:r>
              <a:rPr lang="cs-CZ" sz="2400" dirty="0"/>
              <a:t>.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D75A716-3432-4799-ADE4-0BD5602CC1E2}"/>
              </a:ext>
            </a:extLst>
          </p:cNvPr>
          <p:cNvSpPr txBox="1"/>
          <p:nvPr/>
        </p:nvSpPr>
        <p:spPr>
          <a:xfrm>
            <a:off x="674283" y="3681278"/>
            <a:ext cx="7454733" cy="1200329"/>
          </a:xfrm>
          <a:prstGeom prst="rect">
            <a:avLst/>
          </a:prstGeom>
          <a:solidFill>
            <a:srgbClr val="FFE1E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dirty="0"/>
              <a:t>Snížené sérové hladiny nemusejí ale odpovídat aktuální deficienci, ale pouze redistribuci (sekvestrace v játrech a RES).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15718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r>
              <a:rPr lang="cs-CZ" sz="3600" b="1" dirty="0"/>
              <a:t>Základní pojmy klinické výživy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1412776"/>
            <a:ext cx="8147248" cy="5328592"/>
          </a:xfrm>
        </p:spPr>
        <p:txBody>
          <a:bodyPr>
            <a:normAutofit/>
          </a:bodyPr>
          <a:lstStyle/>
          <a:p>
            <a:r>
              <a:rPr lang="cs-CZ" sz="2800" b="1" dirty="0"/>
              <a:t>Normální strava </a:t>
            </a:r>
            <a:r>
              <a:rPr lang="cs-CZ" sz="2800" dirty="0"/>
              <a:t>(domácí, v restauraci, nemocnici; včetně </a:t>
            </a:r>
            <a:r>
              <a:rPr lang="cs-CZ" sz="2800" dirty="0" err="1"/>
              <a:t>bezlaktózové</a:t>
            </a:r>
            <a:r>
              <a:rPr lang="cs-CZ" sz="2800" dirty="0"/>
              <a:t>, bezlepkové diety, alergií)</a:t>
            </a:r>
          </a:p>
          <a:p>
            <a:pPr marL="0" indent="0">
              <a:buNone/>
            </a:pPr>
            <a:endParaRPr lang="cs-CZ" sz="2800" dirty="0"/>
          </a:p>
          <a:p>
            <a:r>
              <a:rPr lang="cs-CZ" sz="2800" b="1" dirty="0"/>
              <a:t>Dieta</a:t>
            </a:r>
          </a:p>
          <a:p>
            <a:endParaRPr lang="cs-CZ" sz="2800" dirty="0"/>
          </a:p>
          <a:p>
            <a:endParaRPr lang="cs-CZ" sz="2800" dirty="0"/>
          </a:p>
          <a:p>
            <a:endParaRPr lang="cs-CZ" sz="2800" b="1" dirty="0"/>
          </a:p>
          <a:p>
            <a:r>
              <a:rPr lang="cs-CZ" sz="2800" b="1" dirty="0"/>
              <a:t>Nutriční podpora </a:t>
            </a:r>
          </a:p>
          <a:p>
            <a:pPr lvl="8"/>
            <a:r>
              <a:rPr lang="cs-CZ" sz="2400" b="1" dirty="0"/>
              <a:t>fortifikovaná strava</a:t>
            </a:r>
          </a:p>
          <a:p>
            <a:pPr lvl="8"/>
            <a:r>
              <a:rPr lang="cs-CZ" sz="2400" b="1" dirty="0"/>
              <a:t>umělá výživa enterální					         parenterální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34EB5C23-C2A9-49A4-9E2B-20182FCB3B72}" type="slidenum">
              <a:rPr lang="cs-CZ" smtClean="0"/>
              <a:t>38</a:t>
            </a:fld>
            <a:endParaRPr lang="cs-CZ"/>
          </a:p>
        </p:txBody>
      </p:sp>
      <p:pic>
        <p:nvPicPr>
          <p:cNvPr id="1026" name="Picture 2" descr="http://img99.rajce.idnes.cz/d9902/9/9367/9367066_9950040714e4e56efe1577f55cb2d95a/images/005_Pobyt_v_Krajske_nemocnici_v_Usti_n._L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528" y="2937185"/>
            <a:ext cx="2321432" cy="164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nd03.jxs.cz/328/683/a9dc93c627_88767035_o2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420888"/>
            <a:ext cx="230425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32542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Dietní systém v </a:t>
            </a:r>
            <a:r>
              <a:rPr lang="cs-CZ" dirty="0" err="1"/>
              <a:t>čr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Závazná celostátní norma od r. 1955</a:t>
            </a:r>
          </a:p>
          <a:p>
            <a:r>
              <a:rPr lang="cs-CZ" dirty="0"/>
              <a:t>1983 – vytvořen 14druhový dietní systém</a:t>
            </a:r>
          </a:p>
          <a:p>
            <a:r>
              <a:rPr lang="cs-CZ" dirty="0"/>
              <a:t>Diety se označují čísly, mají definovanou kalorickou hodnotu a obsah základních živin (bílkoviny, tuky, sacharidy, vit. C)</a:t>
            </a:r>
          </a:p>
          <a:p>
            <a:r>
              <a:rPr lang="cs-CZ" dirty="0"/>
              <a:t>1991 – novelizace pod názvem „Doporučené zásady stravování nemocných“, metodický list MZ </a:t>
            </a:r>
          </a:p>
          <a:p>
            <a:r>
              <a:rPr lang="cs-CZ" dirty="0"/>
              <a:t>V současné době jsou jednotlivá zdravotnická zařízení odpovědná za výživu svých pacientů, proto upravují a vytvářejí dietní systémy podle potřeb svých klientů a možností daného zařízení.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4EB5C23-C2A9-49A4-9E2B-20182FCB3B72}" type="slidenum">
              <a:rPr lang="cs-CZ" smtClean="0"/>
              <a:t>39</a:t>
            </a:fld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8861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cs-CZ" dirty="0"/>
              <a:t>Laboratorní údaje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7467600" cy="5133184"/>
          </a:xfrm>
        </p:spPr>
        <p:txBody>
          <a:bodyPr>
            <a:normAutofit/>
          </a:bodyPr>
          <a:lstStyle/>
          <a:p>
            <a:r>
              <a:rPr lang="cs-CZ" dirty="0"/>
              <a:t>Celková bílkovina /S</a:t>
            </a:r>
          </a:p>
          <a:p>
            <a:r>
              <a:rPr lang="cs-CZ" dirty="0"/>
              <a:t>Albumin /S 		(t</a:t>
            </a:r>
            <a:r>
              <a:rPr lang="cs-CZ" baseline="-25000" dirty="0"/>
              <a:t>1/2</a:t>
            </a:r>
            <a:r>
              <a:rPr lang="cs-CZ" dirty="0"/>
              <a:t> = 21 dní)</a:t>
            </a:r>
          </a:p>
          <a:p>
            <a:r>
              <a:rPr lang="cs-CZ" dirty="0" err="1"/>
              <a:t>Prealbumin</a:t>
            </a:r>
            <a:r>
              <a:rPr lang="cs-CZ" dirty="0"/>
              <a:t> /S	(t</a:t>
            </a:r>
            <a:r>
              <a:rPr lang="cs-CZ" baseline="-25000" dirty="0"/>
              <a:t>1/2</a:t>
            </a:r>
            <a:r>
              <a:rPr lang="cs-CZ" dirty="0"/>
              <a:t> = 2 - 3 dny)</a:t>
            </a:r>
          </a:p>
          <a:p>
            <a:r>
              <a:rPr lang="cs-CZ" dirty="0"/>
              <a:t>Transferin /S		(t</a:t>
            </a:r>
            <a:r>
              <a:rPr lang="cs-CZ" baseline="-25000" dirty="0"/>
              <a:t>1/2</a:t>
            </a:r>
            <a:r>
              <a:rPr lang="cs-CZ" dirty="0"/>
              <a:t> = 7 dní)</a:t>
            </a:r>
          </a:p>
          <a:p>
            <a:r>
              <a:rPr lang="cs-CZ" dirty="0"/>
              <a:t>RBP			(t</a:t>
            </a:r>
            <a:r>
              <a:rPr lang="cs-CZ" baseline="-25000" dirty="0"/>
              <a:t>1/2</a:t>
            </a:r>
            <a:r>
              <a:rPr lang="cs-CZ" dirty="0"/>
              <a:t> = 0,5 dne)</a:t>
            </a:r>
          </a:p>
          <a:p>
            <a:r>
              <a:rPr lang="cs-CZ" dirty="0"/>
              <a:t>CRP /S</a:t>
            </a:r>
          </a:p>
          <a:p>
            <a:r>
              <a:rPr lang="cs-CZ" dirty="0" err="1"/>
              <a:t>Zn</a:t>
            </a:r>
            <a:r>
              <a:rPr lang="cs-CZ" dirty="0"/>
              <a:t> /S			</a:t>
            </a:r>
            <a:r>
              <a:rPr lang="cs-CZ" sz="2000" dirty="0"/>
              <a:t>(vazba na alb)</a:t>
            </a:r>
          </a:p>
          <a:p>
            <a:r>
              <a:rPr lang="cs-CZ" dirty="0" err="1"/>
              <a:t>Chol</a:t>
            </a:r>
            <a:r>
              <a:rPr lang="cs-CZ" dirty="0"/>
              <a:t>			</a:t>
            </a:r>
            <a:r>
              <a:rPr lang="cs-CZ" sz="2000" dirty="0"/>
              <a:t>(dlouhodobý ukazatel)</a:t>
            </a:r>
          </a:p>
          <a:p>
            <a:r>
              <a:rPr lang="cs-CZ" dirty="0"/>
              <a:t>Krevní obraz</a:t>
            </a:r>
          </a:p>
          <a:p>
            <a:r>
              <a:rPr lang="cs-CZ" sz="2200" dirty="0"/>
              <a:t>Absolutní počet lymfocytů, počet CD4, CD8</a:t>
            </a:r>
          </a:p>
          <a:p>
            <a:r>
              <a:rPr lang="cs-CZ" sz="2200" dirty="0" err="1"/>
              <a:t>Ig</a:t>
            </a:r>
            <a:r>
              <a:rPr lang="cs-CZ" sz="2200" dirty="0"/>
              <a:t> /S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4EB5C23-C2A9-49A4-9E2B-20182FCB3B72}" type="slidenum">
              <a:rPr lang="cs-CZ" smtClean="0"/>
              <a:t>4</a:t>
            </a:fld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78388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661416" y="471091"/>
            <a:ext cx="7467600" cy="646673"/>
          </a:xfrm>
          <a:prstGeom prst="rect">
            <a:avLst/>
          </a:prstGeo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4EB5C23-C2A9-49A4-9E2B-20182FCB3B72}" type="slidenum">
              <a:rPr lang="cs-CZ" smtClean="0"/>
              <a:t>40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4"/>
          <a:srcRect l="24348" t="27302" r="13445" b="16657"/>
          <a:stretch/>
        </p:blipFill>
        <p:spPr>
          <a:xfrm>
            <a:off x="189095" y="1052736"/>
            <a:ext cx="4415328" cy="561662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5"/>
          <a:srcRect l="20885" t="22335" r="13794" b="18198"/>
          <a:stretch/>
        </p:blipFill>
        <p:spPr>
          <a:xfrm>
            <a:off x="4377279" y="1117764"/>
            <a:ext cx="4486761" cy="57676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492958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Dietní systém v konkrétním zdravotnickém zařízení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Interní dokument</a:t>
            </a:r>
          </a:p>
          <a:p>
            <a:r>
              <a:rPr lang="cs-CZ" dirty="0"/>
              <a:t>Určuje, jaké diety jsou v zdrav. zařízení připravovány a specifikuje je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4EB5C23-C2A9-49A4-9E2B-20182FCB3B72}" type="slidenum">
              <a:rPr lang="cs-CZ" smtClean="0"/>
              <a:t>41</a:t>
            </a:fld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8453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7856"/>
            <a:ext cx="8229600" cy="592832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/>
              <a:t>Jednotný dietní systém – diety základní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6329672"/>
              </p:ext>
            </p:extLst>
          </p:nvPr>
        </p:nvGraphicFramePr>
        <p:xfrm>
          <a:off x="467544" y="620688"/>
          <a:ext cx="8208912" cy="611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5564">
                <a:tc>
                  <a:txBody>
                    <a:bodyPr/>
                    <a:lstStyle/>
                    <a:p>
                      <a:r>
                        <a:rPr lang="cs-CZ" sz="1900" dirty="0"/>
                        <a:t>Číslo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900" dirty="0"/>
                        <a:t>Název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Energetická hodnota / </a:t>
                      </a:r>
                      <a:r>
                        <a:rPr lang="cs-CZ" sz="1600" dirty="0" err="1"/>
                        <a:t>kJ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900" dirty="0"/>
                        <a:t>Poznámky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081">
                <a:tc>
                  <a:txBody>
                    <a:bodyPr/>
                    <a:lstStyle/>
                    <a:p>
                      <a:r>
                        <a:rPr lang="cs-CZ" sz="19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900" dirty="0">
                          <a:effectLst/>
                        </a:rPr>
                        <a:t> tekutá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dirty="0">
                          <a:effectLst/>
                        </a:rPr>
                        <a:t> 6 000 – 12 000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lvl="1" algn="l"/>
                      <a:endParaRPr lang="cs-CZ" sz="1600" dirty="0"/>
                    </a:p>
                  </a:txBody>
                  <a:tcPr marL="0" marR="324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081">
                <a:tc>
                  <a:txBody>
                    <a:bodyPr/>
                    <a:lstStyle/>
                    <a:p>
                      <a:r>
                        <a:rPr lang="cs-CZ" sz="19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900" dirty="0"/>
                        <a:t>kašovitá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9</a:t>
                      </a:r>
                      <a:r>
                        <a:rPr lang="cs-CZ" sz="1600" baseline="0" dirty="0"/>
                        <a:t> 5</a:t>
                      </a:r>
                      <a:r>
                        <a:rPr lang="cs-CZ" sz="1600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/>
                      <a:endParaRPr lang="cs-CZ" sz="1600" dirty="0"/>
                    </a:p>
                  </a:txBody>
                  <a:tcPr marL="0" marR="324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5564">
                <a:tc>
                  <a:txBody>
                    <a:bodyPr/>
                    <a:lstStyle/>
                    <a:p>
                      <a:r>
                        <a:rPr lang="cs-CZ" sz="19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900" dirty="0"/>
                        <a:t>šetřící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9</a:t>
                      </a:r>
                      <a:r>
                        <a:rPr lang="cs-CZ" sz="1600" baseline="0" dirty="0"/>
                        <a:t> 5</a:t>
                      </a:r>
                      <a:r>
                        <a:rPr lang="cs-CZ" sz="1600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Beze</a:t>
                      </a:r>
                      <a:r>
                        <a:rPr lang="cs-CZ" sz="1600" baseline="0" dirty="0"/>
                        <a:t> změny poměru  základních živin. Např. vyřazení smažených pokrmů.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081">
                <a:tc>
                  <a:txBody>
                    <a:bodyPr/>
                    <a:lstStyle/>
                    <a:p>
                      <a:r>
                        <a:rPr lang="cs-CZ" sz="19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900" b="1" dirty="0"/>
                        <a:t>základní (racionální)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/>
                        <a:t>9</a:t>
                      </a:r>
                      <a:r>
                        <a:rPr lang="cs-CZ" sz="1600" baseline="0" dirty="0"/>
                        <a:t> 5</a:t>
                      </a:r>
                      <a:r>
                        <a:rPr lang="cs-CZ" sz="1600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Proteiny 80 g, tuky 70 g, sacharidy 320 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081">
                <a:tc>
                  <a:txBody>
                    <a:bodyPr/>
                    <a:lstStyle/>
                    <a:p>
                      <a:r>
                        <a:rPr lang="cs-CZ" sz="19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900" dirty="0"/>
                        <a:t>s omezením tuků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/>
                        <a:t>9</a:t>
                      </a:r>
                      <a:r>
                        <a:rPr lang="cs-CZ" sz="1600" baseline="0" dirty="0"/>
                        <a:t> 5</a:t>
                      </a:r>
                      <a:r>
                        <a:rPr lang="cs-CZ" sz="1600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Omezení tuků na 55 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081">
                <a:tc>
                  <a:txBody>
                    <a:bodyPr/>
                    <a:lstStyle/>
                    <a:p>
                      <a:r>
                        <a:rPr lang="cs-CZ" sz="19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900" dirty="0"/>
                        <a:t>s omezením zbytků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/>
                        <a:t>9</a:t>
                      </a:r>
                      <a:r>
                        <a:rPr lang="cs-CZ" sz="1600" baseline="0" dirty="0"/>
                        <a:t> 5</a:t>
                      </a:r>
                      <a:r>
                        <a:rPr lang="cs-CZ" sz="1600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Omezení vlákniny.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7774">
                <a:tc>
                  <a:txBody>
                    <a:bodyPr/>
                    <a:lstStyle/>
                    <a:p>
                      <a:r>
                        <a:rPr lang="cs-CZ" sz="19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900" dirty="0"/>
                        <a:t>s omezením bílkovin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/>
                        <a:t>9</a:t>
                      </a:r>
                      <a:r>
                        <a:rPr lang="cs-CZ" sz="1600" baseline="0" dirty="0"/>
                        <a:t> 5</a:t>
                      </a:r>
                      <a:r>
                        <a:rPr lang="cs-CZ" sz="1600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/>
                        <a:t>Omezení bílkovin na 50 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2081">
                <a:tc>
                  <a:txBody>
                    <a:bodyPr/>
                    <a:lstStyle/>
                    <a:p>
                      <a:r>
                        <a:rPr lang="cs-CZ" sz="1900" b="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900" b="0" dirty="0"/>
                        <a:t>redukční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/>
                        <a:t>5 300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/>
                        <a:t>Omezená energetická hodnota.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2081">
                <a:tc>
                  <a:txBody>
                    <a:bodyPr/>
                    <a:lstStyle/>
                    <a:p>
                      <a:r>
                        <a:rPr lang="cs-CZ" sz="1900" b="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900" b="0" dirty="0"/>
                        <a:t>diabetická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/>
                        <a:t>7</a:t>
                      </a:r>
                      <a:r>
                        <a:rPr lang="cs-CZ" sz="1600" baseline="0" dirty="0"/>
                        <a:t> 4</a:t>
                      </a:r>
                      <a:r>
                        <a:rPr lang="cs-CZ" sz="1600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/>
                        <a:t>Omezení sacharidů na 225 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7774">
                <a:tc>
                  <a:txBody>
                    <a:bodyPr/>
                    <a:lstStyle/>
                    <a:p>
                      <a:r>
                        <a:rPr lang="cs-CZ" sz="19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900" dirty="0"/>
                        <a:t>neslaná šetřící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/>
                        <a:t>9</a:t>
                      </a:r>
                      <a:r>
                        <a:rPr lang="cs-CZ" sz="1600" baseline="0" dirty="0"/>
                        <a:t> 5</a:t>
                      </a:r>
                      <a:r>
                        <a:rPr lang="cs-CZ" sz="1600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/>
                        <a:t>Omezení soli na danou mez.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2081">
                <a:tc>
                  <a:txBody>
                    <a:bodyPr/>
                    <a:lstStyle/>
                    <a:p>
                      <a:r>
                        <a:rPr lang="cs-CZ" sz="19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900" dirty="0"/>
                        <a:t>výživná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12 000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Zvýšená energetická hodnota.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2081">
                <a:tc>
                  <a:txBody>
                    <a:bodyPr/>
                    <a:lstStyle/>
                    <a:p>
                      <a:r>
                        <a:rPr lang="cs-CZ" sz="19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900" dirty="0"/>
                        <a:t>batolecí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5 500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1,5 – 3 roky věku.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2081">
                <a:tc>
                  <a:txBody>
                    <a:bodyPr/>
                    <a:lstStyle/>
                    <a:p>
                      <a:r>
                        <a:rPr lang="cs-CZ" sz="19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900" dirty="0"/>
                        <a:t>pediatrická</a:t>
                      </a:r>
                      <a:r>
                        <a:rPr lang="cs-CZ" sz="1900" baseline="0" dirty="0"/>
                        <a:t> </a:t>
                      </a:r>
                      <a:endParaRPr lang="cs-CZ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7 000, 8 800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Zvlášť pro předškolní a mladší školní věk.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2081">
                <a:tc>
                  <a:txBody>
                    <a:bodyPr/>
                    <a:lstStyle/>
                    <a:p>
                      <a:r>
                        <a:rPr lang="cs-CZ" sz="1900" dirty="0"/>
                        <a:t>14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cs-CZ" sz="1900" dirty="0"/>
                        <a:t>jiné dietní předpisy dle rozpisu lékaře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34EB5C23-C2A9-49A4-9E2B-20182FCB3B72}" type="slidenum">
              <a:rPr lang="cs-CZ" smtClean="0"/>
              <a:t>42</a:t>
            </a:fld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6588224" y="6328174"/>
            <a:ext cx="2437668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1 kcal = 4,185 </a:t>
            </a:r>
            <a:r>
              <a:rPr lang="cs-CZ" sz="2400" dirty="0" err="1"/>
              <a:t>kJ</a:t>
            </a:r>
            <a:endParaRPr lang="cs-CZ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34964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/>
              <a:t>Jednotný dietní systém – diety speciální</a:t>
            </a:r>
            <a:endParaRPr lang="cs-CZ" sz="3200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896518178"/>
              </p:ext>
            </p:extLst>
          </p:nvPr>
        </p:nvGraphicFramePr>
        <p:xfrm>
          <a:off x="457200" y="1600200"/>
          <a:ext cx="7467600" cy="3693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2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72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1900" dirty="0"/>
                        <a:t>Číslo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900" dirty="0"/>
                        <a:t>Název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Energetická hodnota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900" dirty="0"/>
                        <a:t>Specifikace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dirty="0"/>
                        <a:t>0-S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čajová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Slabě oslazený čaj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/>
                        <a:t>Nutričně karenční, nepokrývající nároky pacienta!!!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1" dirty="0"/>
                        <a:t>0-ND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1" dirty="0"/>
                        <a:t>nutričně definovaná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1" dirty="0"/>
                        <a:t>8 000 – 12 000 </a:t>
                      </a:r>
                      <a:r>
                        <a:rPr lang="cs-CZ" sz="1800" b="1" dirty="0" err="1"/>
                        <a:t>kJ</a:t>
                      </a:r>
                      <a:endParaRPr lang="cs-CZ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/>
                        <a:t>Individuální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dirty="0"/>
                        <a:t>4-S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s přísným omezením tuků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7 000 </a:t>
                      </a:r>
                      <a:r>
                        <a:rPr lang="cs-CZ" sz="1800" dirty="0" err="1"/>
                        <a:t>kJ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Omezení tuků a </a:t>
                      </a:r>
                      <a:r>
                        <a:rPr lang="cs-CZ" sz="1800" dirty="0" err="1"/>
                        <a:t>energ</a:t>
                      </a:r>
                      <a:r>
                        <a:rPr lang="cs-CZ" sz="1800" dirty="0"/>
                        <a:t>. hodnoty</a:t>
                      </a:r>
                      <a:r>
                        <a:rPr lang="cs-CZ" sz="1800" baseline="0" dirty="0"/>
                        <a:t> </a:t>
                      </a:r>
                      <a:r>
                        <a:rPr lang="cs-CZ" sz="1800" dirty="0"/>
                        <a:t>na uvedenou mez.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dirty="0"/>
                        <a:t>9-S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diabetická šetřící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7 400 </a:t>
                      </a:r>
                      <a:r>
                        <a:rPr lang="cs-CZ" sz="1800" dirty="0" err="1"/>
                        <a:t>kJ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/>
                        <a:t>Omezení sacharidů na 225 g </a:t>
                      </a:r>
                      <a:r>
                        <a:rPr lang="cs-CZ" sz="1800" baseline="0" dirty="0"/>
                        <a:t>+ např. vyřazení smažených pokrmů.</a:t>
                      </a:r>
                      <a:endParaRPr lang="cs-CZ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4EB5C23-C2A9-49A4-9E2B-20182FCB3B72}" type="slidenum">
              <a:rPr lang="cs-CZ" smtClean="0"/>
              <a:t>43</a:t>
            </a:fld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11641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4638"/>
            <a:ext cx="8291264" cy="922114"/>
          </a:xfrm>
        </p:spPr>
        <p:txBody>
          <a:bodyPr>
            <a:normAutofit fontScale="90000"/>
          </a:bodyPr>
          <a:lstStyle/>
          <a:p>
            <a:r>
              <a:rPr lang="cs-CZ" sz="2800" b="1" dirty="0"/>
              <a:t>Jednotný dietní systém – Standardizované dietní postupy, speciální diety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bezlepková dieta</a:t>
            </a:r>
          </a:p>
          <a:p>
            <a:r>
              <a:rPr lang="cs-CZ" dirty="0" err="1">
                <a:solidFill>
                  <a:srgbClr val="FF0000"/>
                </a:solidFill>
              </a:rPr>
              <a:t>bezlaktózová</a:t>
            </a:r>
            <a:r>
              <a:rPr lang="cs-CZ" dirty="0">
                <a:solidFill>
                  <a:srgbClr val="FF0000"/>
                </a:solidFill>
              </a:rPr>
              <a:t> dieta</a:t>
            </a:r>
          </a:p>
          <a:p>
            <a:r>
              <a:rPr lang="cs-CZ" dirty="0" err="1">
                <a:solidFill>
                  <a:srgbClr val="FF0000"/>
                </a:solidFill>
              </a:rPr>
              <a:t>bezpurinová</a:t>
            </a:r>
            <a:r>
              <a:rPr lang="cs-CZ" dirty="0">
                <a:solidFill>
                  <a:srgbClr val="FF0000"/>
                </a:solidFill>
              </a:rPr>
              <a:t> dieta</a:t>
            </a:r>
          </a:p>
          <a:p>
            <a:r>
              <a:rPr lang="cs-CZ" dirty="0">
                <a:solidFill>
                  <a:srgbClr val="FF0000"/>
                </a:solidFill>
              </a:rPr>
              <a:t>dieta při PKU</a:t>
            </a:r>
          </a:p>
          <a:p>
            <a:r>
              <a:rPr lang="cs-CZ" dirty="0">
                <a:solidFill>
                  <a:srgbClr val="FF0000"/>
                </a:solidFill>
              </a:rPr>
              <a:t>vegetariánská dieta ad.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4EB5C23-C2A9-49A4-9E2B-20182FCB3B72}" type="slidenum">
              <a:rPr lang="cs-CZ" smtClean="0"/>
              <a:t>44</a:t>
            </a:fld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50896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/>
          <a:lstStyle/>
          <a:p>
            <a:r>
              <a:rPr lang="cs-CZ" dirty="0"/>
              <a:t>Algoritmus nutriční podpory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4EB5C23-C2A9-49A4-9E2B-20182FCB3B72}" type="slidenum">
              <a:rPr lang="cs-CZ" smtClean="0"/>
              <a:t>45</a:t>
            </a:fld>
            <a:endParaRPr lang="cs-CZ"/>
          </a:p>
        </p:txBody>
      </p:sp>
      <p:pic>
        <p:nvPicPr>
          <p:cNvPr id="1026" name="Picture 2" descr="http://www.propagacenainternetu.cz/wp-content/uploads/myslete-kreativ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3" y="836712"/>
            <a:ext cx="1647825" cy="164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Šipka dolů 4"/>
          <p:cNvSpPr/>
          <p:nvPr/>
        </p:nvSpPr>
        <p:spPr>
          <a:xfrm>
            <a:off x="4067944" y="2840182"/>
            <a:ext cx="48463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lů 6"/>
          <p:cNvSpPr/>
          <p:nvPr/>
        </p:nvSpPr>
        <p:spPr>
          <a:xfrm>
            <a:off x="4067944" y="4030960"/>
            <a:ext cx="48463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lů 7"/>
          <p:cNvSpPr/>
          <p:nvPr/>
        </p:nvSpPr>
        <p:spPr>
          <a:xfrm>
            <a:off x="4067944" y="5141168"/>
            <a:ext cx="48463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7467600" cy="5061176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Proč?</a:t>
            </a:r>
          </a:p>
          <a:p>
            <a:r>
              <a:rPr lang="cs-CZ" dirty="0"/>
              <a:t>Normální strava?</a:t>
            </a:r>
          </a:p>
          <a:p>
            <a:r>
              <a:rPr lang="cs-CZ" dirty="0"/>
              <a:t>Krmení pacienta, zvýšený dohled, individuální dieta</a:t>
            </a:r>
          </a:p>
          <a:p>
            <a:pPr>
              <a:lnSpc>
                <a:spcPct val="200000"/>
              </a:lnSpc>
            </a:pPr>
            <a:endParaRPr lang="cs-CZ" dirty="0"/>
          </a:p>
          <a:p>
            <a:pPr algn="ctr"/>
            <a:r>
              <a:rPr lang="cs-CZ" dirty="0"/>
              <a:t>Fortifikovaná strava</a:t>
            </a:r>
          </a:p>
          <a:p>
            <a:pPr marL="0" indent="0" algn="ctr">
              <a:buNone/>
            </a:pPr>
            <a:endParaRPr lang="cs-CZ" dirty="0"/>
          </a:p>
          <a:p>
            <a:pPr algn="ctr">
              <a:lnSpc>
                <a:spcPct val="150000"/>
              </a:lnSpc>
            </a:pPr>
            <a:r>
              <a:rPr lang="cs-CZ" dirty="0"/>
              <a:t>Enterální výživa</a:t>
            </a:r>
          </a:p>
          <a:p>
            <a:pPr marL="0" indent="0" algn="ctr">
              <a:lnSpc>
                <a:spcPct val="150000"/>
              </a:lnSpc>
              <a:buNone/>
            </a:pPr>
            <a:endParaRPr lang="cs-CZ" dirty="0"/>
          </a:p>
          <a:p>
            <a:pPr algn="ctr"/>
            <a:r>
              <a:rPr lang="cs-CZ" dirty="0"/>
              <a:t>Parenterální výživa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588221" y="4509120"/>
            <a:ext cx="20513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funkční GIT?</a:t>
            </a:r>
          </a:p>
          <a:p>
            <a:endParaRPr lang="cs-CZ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204156" y="3128214"/>
            <a:ext cx="2939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možný příjem ústy?</a:t>
            </a:r>
          </a:p>
        </p:txBody>
      </p:sp>
      <p:cxnSp>
        <p:nvCxnSpPr>
          <p:cNvPr id="11" name="Přímá spojnice se šipkou 10"/>
          <p:cNvCxnSpPr/>
          <p:nvPr/>
        </p:nvCxnSpPr>
        <p:spPr>
          <a:xfrm>
            <a:off x="7412135" y="3717032"/>
            <a:ext cx="0" cy="792088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7463123" y="3928410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ne</a:t>
            </a:r>
          </a:p>
        </p:txBody>
      </p:sp>
      <p:cxnSp>
        <p:nvCxnSpPr>
          <p:cNvPr id="14" name="Přímá spojnice se šipkou 13"/>
          <p:cNvCxnSpPr/>
          <p:nvPr/>
        </p:nvCxnSpPr>
        <p:spPr>
          <a:xfrm flipH="1">
            <a:off x="5508104" y="4797152"/>
            <a:ext cx="936104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5706691" y="4427820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ano</a:t>
            </a:r>
          </a:p>
        </p:txBody>
      </p:sp>
      <p:cxnSp>
        <p:nvCxnSpPr>
          <p:cNvPr id="17" name="Přímá spojnice se šipkou 16"/>
          <p:cNvCxnSpPr/>
          <p:nvPr/>
        </p:nvCxnSpPr>
        <p:spPr>
          <a:xfrm flipH="1">
            <a:off x="5706691" y="5013176"/>
            <a:ext cx="1705444" cy="936104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/>
          <p:cNvSpPr txBox="1"/>
          <p:nvPr/>
        </p:nvSpPr>
        <p:spPr>
          <a:xfrm>
            <a:off x="6660232" y="5481228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ne</a:t>
            </a:r>
          </a:p>
        </p:txBody>
      </p:sp>
      <p:cxnSp>
        <p:nvCxnSpPr>
          <p:cNvPr id="22" name="Přímá spojnice se šipkou 21"/>
          <p:cNvCxnSpPr/>
          <p:nvPr/>
        </p:nvCxnSpPr>
        <p:spPr>
          <a:xfrm flipH="1">
            <a:off x="5706691" y="3589879"/>
            <a:ext cx="1705444" cy="127153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/>
          <p:cNvSpPr txBox="1"/>
          <p:nvPr/>
        </p:nvSpPr>
        <p:spPr>
          <a:xfrm>
            <a:off x="5845038" y="3597453"/>
            <a:ext cx="1486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ano, částečně</a:t>
            </a:r>
          </a:p>
        </p:txBody>
      </p:sp>
      <p:cxnSp>
        <p:nvCxnSpPr>
          <p:cNvPr id="25" name="Přímá spojnice se šipkou 24"/>
          <p:cNvCxnSpPr/>
          <p:nvPr/>
        </p:nvCxnSpPr>
        <p:spPr>
          <a:xfrm flipH="1">
            <a:off x="5004048" y="3128214"/>
            <a:ext cx="702644" cy="461665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/>
          <p:nvPr/>
        </p:nvCxnSpPr>
        <p:spPr>
          <a:xfrm flipH="1" flipV="1">
            <a:off x="5004048" y="2840182"/>
            <a:ext cx="702644" cy="288033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Přímá spojnice 1024"/>
          <p:cNvCxnSpPr/>
          <p:nvPr/>
        </p:nvCxnSpPr>
        <p:spPr>
          <a:xfrm>
            <a:off x="5706692" y="3128215"/>
            <a:ext cx="17054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" name="TextovéPole 1026"/>
          <p:cNvSpPr txBox="1"/>
          <p:nvPr/>
        </p:nvSpPr>
        <p:spPr>
          <a:xfrm>
            <a:off x="6215133" y="2840182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ano</a:t>
            </a:r>
          </a:p>
        </p:txBody>
      </p:sp>
      <p:cxnSp>
        <p:nvCxnSpPr>
          <p:cNvPr id="1029" name="Přímá spojnice 1028"/>
          <p:cNvCxnSpPr/>
          <p:nvPr/>
        </p:nvCxnSpPr>
        <p:spPr>
          <a:xfrm>
            <a:off x="7412135" y="3128215"/>
            <a:ext cx="0" cy="812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27478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  <p:bldP spid="15" grpId="0"/>
      <p:bldP spid="20" grpId="0"/>
      <p:bldP spid="23" grpId="0"/>
      <p:bldP spid="102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/>
          <a:lstStyle/>
          <a:p>
            <a:r>
              <a:rPr lang="cs-CZ" dirty="0"/>
              <a:t>Algoritmus nutriční podpory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4EB5C23-C2A9-49A4-9E2B-20182FCB3B72}" type="slidenum">
              <a:rPr lang="cs-CZ" smtClean="0"/>
              <a:t>46</a:t>
            </a:fld>
            <a:endParaRPr lang="cs-CZ"/>
          </a:p>
        </p:txBody>
      </p:sp>
      <p:pic>
        <p:nvPicPr>
          <p:cNvPr id="1026" name="Picture 2" descr="http://www.propagacenainternetu.cz/wp-content/uploads/myslete-kreativn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3" y="836712"/>
            <a:ext cx="1647825" cy="164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34144" y="1628800"/>
            <a:ext cx="7901904" cy="3456384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/>
              <a:t>Nutriční terapie u stabilních pacientů</a:t>
            </a:r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r>
              <a:rPr lang="cs-CZ" b="1" dirty="0"/>
              <a:t>Nutriční terapie u </a:t>
            </a:r>
            <a:r>
              <a:rPr lang="cs-CZ" b="1" dirty="0" err="1"/>
              <a:t>hemodynamicky</a:t>
            </a:r>
            <a:r>
              <a:rPr lang="cs-CZ" b="1" dirty="0"/>
              <a:t> nestabilních pacientů</a:t>
            </a:r>
            <a:r>
              <a:rPr lang="cs-CZ" dirty="0"/>
              <a:t>, </a:t>
            </a:r>
            <a:r>
              <a:rPr lang="cs-CZ" sz="2000" dirty="0"/>
              <a:t>kteří vyžadují významnou podporu oběhu pomocí katecholaminů, </a:t>
            </a:r>
            <a:r>
              <a:rPr lang="cs-CZ" sz="2000" dirty="0" err="1"/>
              <a:t>volumexpanze</a:t>
            </a:r>
            <a:r>
              <a:rPr lang="cs-CZ" sz="2000" dirty="0"/>
              <a:t> nebo podáním krevních derivátů 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723AF16A-110B-4C54-A61F-B8D09B493573}"/>
              </a:ext>
            </a:extLst>
          </p:cNvPr>
          <p:cNvSpPr txBox="1"/>
          <p:nvPr/>
        </p:nvSpPr>
        <p:spPr>
          <a:xfrm>
            <a:off x="683568" y="2141536"/>
            <a:ext cx="4608512" cy="1446550"/>
          </a:xfrm>
          <a:prstGeom prst="rect">
            <a:avLst/>
          </a:prstGeom>
          <a:solidFill>
            <a:srgbClr val="FFE1E1"/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sz="2200" dirty="0"/>
              <a:t>včasné zahájení </a:t>
            </a:r>
            <a:r>
              <a:rPr lang="cs-CZ" sz="2200" b="1" dirty="0"/>
              <a:t>enterální nutrice</a:t>
            </a:r>
          </a:p>
          <a:p>
            <a:r>
              <a:rPr lang="cs-CZ" sz="2200" dirty="0"/>
              <a:t>správná dodávka makro- a </a:t>
            </a:r>
            <a:r>
              <a:rPr lang="cs-CZ" sz="2200" dirty="0" err="1"/>
              <a:t>mikronutrientů</a:t>
            </a:r>
            <a:r>
              <a:rPr lang="cs-CZ" sz="2200" dirty="0"/>
              <a:t> </a:t>
            </a:r>
          </a:p>
          <a:p>
            <a:r>
              <a:rPr lang="cs-CZ" sz="2200" dirty="0"/>
              <a:t>pečlivá kontrola glykemie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57ED36E3-90F0-4E1A-86D9-23612CAF8A34}"/>
              </a:ext>
            </a:extLst>
          </p:cNvPr>
          <p:cNvSpPr txBox="1"/>
          <p:nvPr/>
        </p:nvSpPr>
        <p:spPr>
          <a:xfrm>
            <a:off x="683568" y="4948830"/>
            <a:ext cx="7241232" cy="769441"/>
          </a:xfrm>
          <a:prstGeom prst="rect">
            <a:avLst/>
          </a:prstGeom>
          <a:solidFill>
            <a:srgbClr val="FFE1E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sz="2200" dirty="0"/>
              <a:t>nutriční </a:t>
            </a:r>
            <a:r>
              <a:rPr lang="cs-CZ" sz="2200" b="1" dirty="0"/>
              <a:t>podpora parenterální </a:t>
            </a:r>
            <a:r>
              <a:rPr lang="cs-CZ" sz="2200" dirty="0"/>
              <a:t>cestou</a:t>
            </a:r>
          </a:p>
          <a:p>
            <a:r>
              <a:rPr lang="cs-CZ" sz="2200" dirty="0"/>
              <a:t>v případě normalizace krevního tlaku možné obnovení EN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13095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/>
          <a:lstStyle/>
          <a:p>
            <a:r>
              <a:rPr lang="cs-CZ" dirty="0"/>
              <a:t>Typy nutriční podpory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Fortifikovaná strava</a:t>
            </a:r>
          </a:p>
          <a:p>
            <a:r>
              <a:rPr lang="cs-CZ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Enterální umělá výživa</a:t>
            </a:r>
          </a:p>
          <a:p>
            <a:r>
              <a:rPr lang="cs-CZ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Parenterální umělá výživa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34EB5C23-C2A9-49A4-9E2B-20182FCB3B72}" type="slidenum">
              <a:rPr lang="cs-CZ" smtClean="0"/>
              <a:t>47</a:t>
            </a:fld>
            <a:endParaRPr lang="cs-CZ"/>
          </a:p>
        </p:txBody>
      </p:sp>
      <p:sp>
        <p:nvSpPr>
          <p:cNvPr id="5" name="Čárový popisek 1 4"/>
          <p:cNvSpPr/>
          <p:nvPr/>
        </p:nvSpPr>
        <p:spPr>
          <a:xfrm>
            <a:off x="4788024" y="1564432"/>
            <a:ext cx="3600400" cy="1296144"/>
          </a:xfrm>
          <a:prstGeom prst="borderCallout1">
            <a:avLst>
              <a:gd name="adj1" fmla="val 18750"/>
              <a:gd name="adj2" fmla="val -8333"/>
              <a:gd name="adj3" fmla="val 19042"/>
              <a:gd name="adj4" fmla="val -2553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>
                <a:solidFill>
                  <a:schemeClr val="tx1"/>
                </a:solidFill>
              </a:rPr>
              <a:t>Normální strava obohacená o energii, živiny, makro- nebo </a:t>
            </a:r>
            <a:r>
              <a:rPr lang="cs-CZ" sz="2400" dirty="0" err="1">
                <a:solidFill>
                  <a:schemeClr val="tx1"/>
                </a:solidFill>
              </a:rPr>
              <a:t>mikronutrienty</a:t>
            </a:r>
            <a:r>
              <a:rPr lang="cs-CZ" sz="24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2050" name="Picture 2" descr="PROTIFAR 225 gm prášek pro rozt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208" y="4795592"/>
            <a:ext cx="2081808" cy="2081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ANTOMALT  1X400GM Prášek pro rozto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044" y="3498017"/>
            <a:ext cx="2049016" cy="204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3921588" y="4037076"/>
            <a:ext cx="3838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	  maltodextrin </a:t>
            </a:r>
          </a:p>
          <a:p>
            <a:pPr algn="ctr"/>
            <a:r>
              <a:rPr lang="cs-CZ" sz="1600" dirty="0"/>
              <a:t>(enzymaticky štěpený kukuřičný škrob)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724438" y="6196953"/>
            <a:ext cx="295478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koncentrovaná mléčná bílkovina, </a:t>
            </a:r>
          </a:p>
          <a:p>
            <a:r>
              <a:rPr lang="cs-CZ" sz="1400" dirty="0"/>
              <a:t>emulgátor (sójový </a:t>
            </a:r>
            <a:r>
              <a:rPr lang="cs-CZ" sz="1400" dirty="0" err="1"/>
              <a:t>lecithin</a:t>
            </a:r>
            <a:r>
              <a:rPr lang="cs-CZ" sz="1400" dirty="0"/>
              <a:t>)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26" y="4537457"/>
            <a:ext cx="1916052" cy="15567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620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1143000"/>
          </a:xfrm>
        </p:spPr>
        <p:txBody>
          <a:bodyPr/>
          <a:lstStyle/>
          <a:p>
            <a:r>
              <a:rPr lang="cs-CZ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Enterální umělá výživa</a:t>
            </a:r>
            <a:br>
              <a:rPr lang="cs-CZ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B5C23-C2A9-49A4-9E2B-20182FCB3B72}" type="slidenum">
              <a:rPr lang="cs-CZ" smtClean="0"/>
              <a:t>48</a:t>
            </a:fld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971600" y="2038400"/>
            <a:ext cx="2232248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err="1">
                <a:solidFill>
                  <a:schemeClr val="tx1"/>
                </a:solidFill>
              </a:rPr>
              <a:t>Sipping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572000" y="2038400"/>
            <a:ext cx="3024336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err="1">
                <a:solidFill>
                  <a:schemeClr val="tx1"/>
                </a:solidFill>
              </a:rPr>
              <a:t>Sondová</a:t>
            </a:r>
            <a:r>
              <a:rPr lang="cs-CZ" sz="2800" dirty="0">
                <a:solidFill>
                  <a:schemeClr val="tx1"/>
                </a:solidFill>
              </a:rPr>
              <a:t> výživa</a:t>
            </a:r>
          </a:p>
        </p:txBody>
      </p:sp>
      <p:sp>
        <p:nvSpPr>
          <p:cNvPr id="9" name="Obdélník 8"/>
          <p:cNvSpPr/>
          <p:nvPr/>
        </p:nvSpPr>
        <p:spPr>
          <a:xfrm>
            <a:off x="971600" y="4555798"/>
            <a:ext cx="2232248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>
                <a:solidFill>
                  <a:schemeClr val="tx1"/>
                </a:solidFill>
              </a:rPr>
              <a:t>Nutričně nekompletní</a:t>
            </a:r>
          </a:p>
        </p:txBody>
      </p:sp>
      <p:sp>
        <p:nvSpPr>
          <p:cNvPr id="10" name="Obdélník 9"/>
          <p:cNvSpPr/>
          <p:nvPr/>
        </p:nvSpPr>
        <p:spPr>
          <a:xfrm>
            <a:off x="4647634" y="4563469"/>
            <a:ext cx="2948702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>
                <a:solidFill>
                  <a:schemeClr val="tx1"/>
                </a:solidFill>
              </a:rPr>
              <a:t>Nutričně kompletní</a:t>
            </a:r>
          </a:p>
        </p:txBody>
      </p:sp>
      <p:cxnSp>
        <p:nvCxnSpPr>
          <p:cNvPr id="5" name="Přímá spojnice 4"/>
          <p:cNvCxnSpPr>
            <a:stCxn id="6" idx="0"/>
          </p:cNvCxnSpPr>
          <p:nvPr/>
        </p:nvCxnSpPr>
        <p:spPr>
          <a:xfrm flipV="1">
            <a:off x="2087724" y="1124744"/>
            <a:ext cx="1476164" cy="913656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>
            <a:endCxn id="7" idx="0"/>
          </p:cNvCxnSpPr>
          <p:nvPr/>
        </p:nvCxnSpPr>
        <p:spPr>
          <a:xfrm>
            <a:off x="3563888" y="1124744"/>
            <a:ext cx="2520280" cy="913656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 flipV="1">
            <a:off x="1835696" y="3630441"/>
            <a:ext cx="1620180" cy="913656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3455876" y="3649813"/>
            <a:ext cx="2520280" cy="913656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2513720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468158" y="2845827"/>
            <a:ext cx="5904042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457200" y="3702814"/>
            <a:ext cx="5915000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457200" y="1988840"/>
            <a:ext cx="5915000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Energetická hodnota nutriční podpory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988840"/>
            <a:ext cx="7467600" cy="448511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 err="1"/>
              <a:t>hypokalorická</a:t>
            </a:r>
            <a:r>
              <a:rPr lang="cs-CZ" dirty="0"/>
              <a:t> &lt; 1 kcal/1 ml = &lt; 4.19 </a:t>
            </a:r>
            <a:r>
              <a:rPr lang="cs-CZ" dirty="0" err="1"/>
              <a:t>kJ</a:t>
            </a:r>
            <a:r>
              <a:rPr lang="cs-CZ" dirty="0"/>
              <a:t>/1 ml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izokalorická 1 kcal/1 ml = 4.19 </a:t>
            </a:r>
            <a:r>
              <a:rPr lang="cs-CZ" dirty="0" err="1"/>
              <a:t>kJ</a:t>
            </a:r>
            <a:r>
              <a:rPr lang="cs-CZ" dirty="0"/>
              <a:t>/1 ml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 err="1"/>
              <a:t>hyperkalorická</a:t>
            </a:r>
            <a:r>
              <a:rPr lang="cs-CZ" dirty="0"/>
              <a:t> &gt; 1 kcal/1 ml = &gt; 4.19 </a:t>
            </a:r>
            <a:r>
              <a:rPr lang="cs-CZ" dirty="0" err="1"/>
              <a:t>kJ</a:t>
            </a:r>
            <a:r>
              <a:rPr lang="cs-CZ" dirty="0"/>
              <a:t>/1 ml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4EB5C23-C2A9-49A4-9E2B-20182FCB3B72}" type="slidenum">
              <a:rPr lang="cs-CZ" smtClean="0"/>
              <a:t>49</a:t>
            </a:fld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3893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 fontScale="90000"/>
          </a:bodyPr>
          <a:lstStyle/>
          <a:p>
            <a:r>
              <a:rPr lang="cs-CZ" dirty="0"/>
              <a:t>Energetická bilance - Kolik </a:t>
            </a: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kalorií</a:t>
            </a:r>
            <a:r>
              <a:rPr lang="cs-CZ" dirty="0"/>
              <a:t> / joulů podávat?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1196752"/>
            <a:ext cx="8487096" cy="5277200"/>
          </a:xfrm>
        </p:spPr>
        <p:txBody>
          <a:bodyPr/>
          <a:lstStyle/>
          <a:p>
            <a:pPr algn="ctr"/>
            <a:r>
              <a:rPr lang="cs-CZ" dirty="0"/>
              <a:t>Příjem energie = výdej energie</a:t>
            </a:r>
          </a:p>
          <a:p>
            <a:endParaRPr lang="cs-CZ" dirty="0"/>
          </a:p>
          <a:p>
            <a:r>
              <a:rPr lang="cs-CZ" dirty="0">
                <a:solidFill>
                  <a:srgbClr val="FF0000"/>
                </a:solidFill>
              </a:rPr>
              <a:t>Bazální metabolismus BM (</a:t>
            </a:r>
            <a:r>
              <a:rPr lang="cs-CZ" dirty="0" err="1">
                <a:solidFill>
                  <a:srgbClr val="FF0000"/>
                </a:solidFill>
              </a:rPr>
              <a:t>kJ</a:t>
            </a:r>
            <a:r>
              <a:rPr lang="cs-CZ" dirty="0">
                <a:solidFill>
                  <a:srgbClr val="FF0000"/>
                </a:solidFill>
              </a:rPr>
              <a:t>/den) = 100 </a:t>
            </a:r>
            <a:r>
              <a:rPr lang="cs-CZ" sz="3200" b="1" baseline="30000" dirty="0">
                <a:solidFill>
                  <a:srgbClr val="FF0000"/>
                </a:solidFill>
              </a:rPr>
              <a:t>.</a:t>
            </a:r>
            <a:r>
              <a:rPr lang="cs-CZ" dirty="0">
                <a:solidFill>
                  <a:srgbClr val="FF0000"/>
                </a:solidFill>
              </a:rPr>
              <a:t> m (kg) = 4,2 </a:t>
            </a:r>
            <a:r>
              <a:rPr lang="cs-CZ" sz="2400" b="1" baseline="30000" dirty="0">
                <a:solidFill>
                  <a:srgbClr val="FF0000"/>
                </a:solidFill>
              </a:rPr>
              <a:t>.</a:t>
            </a:r>
            <a:r>
              <a:rPr lang="cs-CZ" dirty="0">
                <a:solidFill>
                  <a:srgbClr val="FF0000"/>
                </a:solidFill>
              </a:rPr>
              <a:t> S (m</a:t>
            </a:r>
            <a:r>
              <a:rPr lang="cs-CZ" baseline="30000" dirty="0">
                <a:solidFill>
                  <a:srgbClr val="FF0000"/>
                </a:solidFill>
              </a:rPr>
              <a:t>2</a:t>
            </a:r>
            <a:r>
              <a:rPr lang="cs-CZ" dirty="0">
                <a:solidFill>
                  <a:srgbClr val="FF0000"/>
                </a:solidFill>
              </a:rPr>
              <a:t>)  </a:t>
            </a:r>
          </a:p>
          <a:p>
            <a:r>
              <a:rPr lang="cs-CZ" dirty="0"/>
              <a:t>tvorba zásob </a:t>
            </a:r>
          </a:p>
          <a:p>
            <a:r>
              <a:rPr lang="cs-CZ" dirty="0"/>
              <a:t>teplo</a:t>
            </a:r>
          </a:p>
          <a:p>
            <a:r>
              <a:rPr lang="cs-CZ" dirty="0"/>
              <a:t>aktivita </a:t>
            </a:r>
          </a:p>
          <a:p>
            <a:endParaRPr lang="cs-CZ" sz="2800" dirty="0"/>
          </a:p>
          <a:p>
            <a:r>
              <a:rPr lang="cs-CZ" dirty="0"/>
              <a:t>stres</a:t>
            </a:r>
          </a:p>
        </p:txBody>
      </p:sp>
      <p:sp>
        <p:nvSpPr>
          <p:cNvPr id="6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F93C809-E9D0-44AA-90BF-5F81FACFF0ED}" type="slidenum">
              <a:rPr lang="cs-CZ" altLang="cs-CZ"/>
              <a:pPr/>
              <a:t>5</a:t>
            </a:fld>
            <a:endParaRPr lang="cs-CZ" altLang="cs-CZ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411760" y="2996952"/>
            <a:ext cx="5904656" cy="307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altLang="cs-CZ" sz="2000" dirty="0">
                <a:solidFill>
                  <a:schemeClr val="bg2">
                    <a:lumMod val="50000"/>
                  </a:schemeClr>
                </a:solidFill>
                <a:sym typeface="Symbol" panose="05050102010706020507" pitchFamily="18" charset="2"/>
              </a:rPr>
              <a:t>  </a:t>
            </a:r>
            <a:r>
              <a:rPr lang="cs-CZ" altLang="cs-CZ" sz="2000" dirty="0">
                <a:solidFill>
                  <a:srgbClr val="3399FF"/>
                </a:solidFill>
                <a:sym typeface="Symbol" panose="05050102010706020507" pitchFamily="18" charset="2"/>
              </a:rPr>
              <a:t>vzestup tělesné teploty o 1</a:t>
            </a:r>
            <a:r>
              <a:rPr lang="cs-CZ" altLang="cs-CZ" sz="2000" baseline="30000" dirty="0">
                <a:solidFill>
                  <a:srgbClr val="3399FF"/>
                </a:solidFill>
                <a:sym typeface="Symbol" panose="05050102010706020507" pitchFamily="18" charset="2"/>
              </a:rPr>
              <a:t>o </a:t>
            </a:r>
            <a:r>
              <a:rPr lang="cs-CZ" altLang="cs-CZ" sz="2000" dirty="0">
                <a:solidFill>
                  <a:srgbClr val="3399FF"/>
                </a:solidFill>
                <a:sym typeface="Symbol" panose="05050102010706020507" pitchFamily="18" charset="2"/>
              </a:rPr>
              <a:t>C</a:t>
            </a:r>
            <a:r>
              <a:rPr lang="cs-CZ" altLang="cs-CZ" sz="2000" dirty="0">
                <a:sym typeface="Symbol" panose="05050102010706020507" pitchFamily="18" charset="2"/>
              </a:rPr>
              <a:t>    + 15 %  BM</a:t>
            </a:r>
          </a:p>
          <a:p>
            <a:pPr marL="342900" indent="-342900">
              <a:buFont typeface="Symbol" panose="05050102010706020507" pitchFamily="18" charset="2"/>
              <a:buChar char="·"/>
            </a:pPr>
            <a:endParaRPr lang="cs-CZ" altLang="cs-CZ" sz="800" dirty="0">
              <a:sym typeface="Symbol" panose="05050102010706020507" pitchFamily="18" charset="2"/>
            </a:endParaRPr>
          </a:p>
          <a:p>
            <a:r>
              <a:rPr lang="cs-CZ" altLang="cs-CZ" sz="2000" dirty="0">
                <a:solidFill>
                  <a:schemeClr val="bg2">
                    <a:lumMod val="50000"/>
                  </a:schemeClr>
                </a:solidFill>
                <a:sym typeface="Symbol" panose="05050102010706020507" pitchFamily="18" charset="2"/>
              </a:rPr>
              <a:t></a:t>
            </a:r>
            <a:r>
              <a:rPr lang="cs-CZ" altLang="cs-CZ" sz="2000" dirty="0">
                <a:sym typeface="Symbol" panose="05050102010706020507" pitchFamily="18" charset="2"/>
              </a:rPr>
              <a:t>  </a:t>
            </a:r>
            <a:r>
              <a:rPr lang="cs-CZ" altLang="cs-CZ" sz="2000" dirty="0">
                <a:solidFill>
                  <a:srgbClr val="3399FF"/>
                </a:solidFill>
                <a:sym typeface="Symbol" panose="05050102010706020507" pitchFamily="18" charset="2"/>
              </a:rPr>
              <a:t>faktor aktivity:</a:t>
            </a:r>
            <a:r>
              <a:rPr lang="cs-CZ" altLang="cs-CZ" sz="2000" dirty="0">
                <a:sym typeface="Symbol" panose="05050102010706020507" pitchFamily="18" charset="2"/>
              </a:rPr>
              <a:t>	upoután na lůžko	      1,2 BM</a:t>
            </a:r>
          </a:p>
          <a:p>
            <a:r>
              <a:rPr lang="cs-CZ" altLang="cs-CZ" sz="2000" dirty="0">
                <a:sym typeface="Symbol" panose="05050102010706020507" pitchFamily="18" charset="2"/>
              </a:rPr>
              <a:t>                               	neupoután na lůžko   1,3			(těžká fyzická práce    2)</a:t>
            </a:r>
          </a:p>
          <a:p>
            <a:endParaRPr lang="cs-CZ" altLang="cs-CZ" sz="800" dirty="0">
              <a:sym typeface="Symbol" panose="05050102010706020507" pitchFamily="18" charset="2"/>
            </a:endParaRPr>
          </a:p>
          <a:p>
            <a:r>
              <a:rPr lang="cs-CZ" altLang="cs-CZ" sz="2000" dirty="0">
                <a:solidFill>
                  <a:schemeClr val="bg2">
                    <a:lumMod val="50000"/>
                  </a:schemeClr>
                </a:solidFill>
                <a:sym typeface="Symbol" panose="05050102010706020507" pitchFamily="18" charset="2"/>
              </a:rPr>
              <a:t></a:t>
            </a:r>
            <a:r>
              <a:rPr lang="cs-CZ" altLang="cs-CZ" sz="2000" dirty="0">
                <a:sym typeface="Symbol" panose="05050102010706020507" pitchFamily="18" charset="2"/>
              </a:rPr>
              <a:t>  </a:t>
            </a:r>
            <a:r>
              <a:rPr lang="cs-CZ" altLang="cs-CZ" sz="2000" dirty="0">
                <a:solidFill>
                  <a:srgbClr val="3399FF"/>
                </a:solidFill>
                <a:sym typeface="Symbol" panose="05050102010706020507" pitchFamily="18" charset="2"/>
              </a:rPr>
              <a:t>trauma faktor:</a:t>
            </a:r>
            <a:r>
              <a:rPr lang="cs-CZ" altLang="cs-CZ" sz="2000" dirty="0">
                <a:sym typeface="Symbol" panose="05050102010706020507" pitchFamily="18" charset="2"/>
              </a:rPr>
              <a:t>	malá chirurgie            1,2</a:t>
            </a:r>
          </a:p>
          <a:p>
            <a:r>
              <a:rPr lang="cs-CZ" altLang="cs-CZ" sz="2000" dirty="0">
                <a:sym typeface="Symbol" panose="05050102010706020507" pitchFamily="18" charset="2"/>
              </a:rPr>
              <a:t>                              	závažný výkon            1,35</a:t>
            </a:r>
          </a:p>
          <a:p>
            <a:r>
              <a:rPr lang="cs-CZ" altLang="cs-CZ" sz="2000" dirty="0">
                <a:sym typeface="Symbol" panose="05050102010706020507" pitchFamily="18" charset="2"/>
              </a:rPr>
              <a:t>                              	sepse                           1,6</a:t>
            </a:r>
          </a:p>
          <a:p>
            <a:r>
              <a:rPr lang="cs-CZ" altLang="cs-CZ" sz="2000" dirty="0">
                <a:sym typeface="Symbol" panose="05050102010706020507" pitchFamily="18" charset="2"/>
              </a:rPr>
              <a:t>                             	těžké popáleniny       2,1</a:t>
            </a:r>
          </a:p>
          <a:p>
            <a:endParaRPr lang="cs-CZ" altLang="cs-CZ" dirty="0">
              <a:sym typeface="Symbol" panose="05050102010706020507" pitchFamily="18" charset="2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552457" y="5994654"/>
            <a:ext cx="2437668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1 kcal = 4,185 </a:t>
            </a:r>
            <a:r>
              <a:rPr lang="cs-CZ" sz="2400" dirty="0" err="1"/>
              <a:t>kJ</a:t>
            </a:r>
            <a:endParaRPr lang="cs-CZ" sz="2400" dirty="0"/>
          </a:p>
        </p:txBody>
      </p:sp>
      <p:sp>
        <p:nvSpPr>
          <p:cNvPr id="9" name="Oválný bublinový popisek 8"/>
          <p:cNvSpPr/>
          <p:nvPr/>
        </p:nvSpPr>
        <p:spPr>
          <a:xfrm>
            <a:off x="410368" y="5155174"/>
            <a:ext cx="3528392" cy="1451248"/>
          </a:xfrm>
          <a:prstGeom prst="wedgeEllipse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rgbClr val="FF0000"/>
                </a:solidFill>
              </a:rPr>
              <a:t>Jaký je váš bazální energetický výdej </a:t>
            </a:r>
          </a:p>
          <a:p>
            <a:pPr algn="ctr"/>
            <a:r>
              <a:rPr lang="cs-CZ" sz="2400" dirty="0">
                <a:solidFill>
                  <a:srgbClr val="FF0000"/>
                </a:solidFill>
              </a:rPr>
              <a:t>(v </a:t>
            </a:r>
            <a:r>
              <a:rPr lang="cs-CZ" sz="2400" dirty="0" err="1">
                <a:solidFill>
                  <a:srgbClr val="FF0000"/>
                </a:solidFill>
              </a:rPr>
              <a:t>kJ</a:t>
            </a:r>
            <a:r>
              <a:rPr lang="cs-CZ" sz="2400" dirty="0">
                <a:solidFill>
                  <a:srgbClr val="FF0000"/>
                </a:solidFill>
              </a:rPr>
              <a:t>, kcal)?</a:t>
            </a:r>
          </a:p>
        </p:txBody>
      </p:sp>
      <p:sp>
        <p:nvSpPr>
          <p:cNvPr id="4" name="Šipka dolů 3"/>
          <p:cNvSpPr/>
          <p:nvPr/>
        </p:nvSpPr>
        <p:spPr>
          <a:xfrm rot="1677983">
            <a:off x="5296368" y="1592083"/>
            <a:ext cx="484632" cy="4907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964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sipping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= perorální nutriční doplňky</a:t>
            </a:r>
          </a:p>
          <a:p>
            <a:r>
              <a:rPr lang="cs-CZ" dirty="0"/>
              <a:t>nejrozšířenější nutriční intervence</a:t>
            </a:r>
          </a:p>
          <a:p>
            <a:r>
              <a:rPr lang="cs-CZ" dirty="0"/>
              <a:t>Výhody: </a:t>
            </a:r>
            <a:r>
              <a:rPr lang="cs-CZ" sz="2100" dirty="0"/>
              <a:t>okamžitě připraven k použití, snadno se popíjí slámkou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jasně definovaný obsah energie a živin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definovaný obsah vitaminů a stopových prvků,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snadno vstřebatelné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dobrá biologická dostupnost</a:t>
            </a:r>
          </a:p>
          <a:p>
            <a:r>
              <a:rPr lang="cs-CZ" dirty="0"/>
              <a:t>Správné použití: popíjet v době mezi intervaly jídla tak, aby tato výživa představovala něco navíc. Popíjení je důležité zpočátku po malých porcích (do 50 ml 4x denně, dobrá adaptace). </a:t>
            </a:r>
            <a:r>
              <a:rPr lang="cs-CZ" sz="2000" dirty="0"/>
              <a:t>Pacienti většinou netolerují více než 500 ml.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4EB5C23-C2A9-49A4-9E2B-20182FCB3B72}" type="slidenum">
              <a:rPr lang="cs-CZ" smtClean="0"/>
              <a:t>50</a:t>
            </a:fld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09171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61836"/>
          </a:xfrm>
        </p:spPr>
        <p:txBody>
          <a:bodyPr/>
          <a:lstStyle/>
          <a:p>
            <a:r>
              <a:rPr lang="cs-CZ" dirty="0" err="1"/>
              <a:t>sipping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4EB5C23-C2A9-49A4-9E2B-20182FCB3B72}" type="slidenum">
              <a:rPr lang="cs-CZ" smtClean="0"/>
              <a:t>51</a:t>
            </a:fld>
            <a:endParaRPr lang="cs-CZ"/>
          </a:p>
        </p:txBody>
      </p:sp>
      <p:pic>
        <p:nvPicPr>
          <p:cNvPr id="2052" name="Picture 4" descr="FRESUBIN ORIGINAL S &amp;Ccaron;OKOLÁDOVOU P&amp;Rcaron;ÍCHUTÍ  4X200ML Roztok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8" y="1317474"/>
            <a:ext cx="2592288" cy="259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NSURE PLUS P&amp;Rcaron;ÍCHU&amp;Tcaron; JAHODA  1X220ML Rozt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917" y="4005064"/>
            <a:ext cx="2688011" cy="268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Nutridrink základní &amp;rcaron;a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628800"/>
            <a:ext cx="1285875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Čárový popisek 1 5"/>
          <p:cNvSpPr/>
          <p:nvPr/>
        </p:nvSpPr>
        <p:spPr>
          <a:xfrm>
            <a:off x="5450129" y="2276872"/>
            <a:ext cx="3240360" cy="2988912"/>
          </a:xfrm>
          <a:prstGeom prst="borderCallout1">
            <a:avLst>
              <a:gd name="adj1" fmla="val 47025"/>
              <a:gd name="adj2" fmla="val 218"/>
              <a:gd name="adj3" fmla="val 64757"/>
              <a:gd name="adj4" fmla="val -2764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>
                <a:solidFill>
                  <a:schemeClr val="tx1"/>
                </a:solidFill>
              </a:rPr>
              <a:t>Bílkoviny  – mléčná, sójová</a:t>
            </a:r>
          </a:p>
          <a:p>
            <a:r>
              <a:rPr lang="cs-CZ" dirty="0">
                <a:solidFill>
                  <a:schemeClr val="tx1"/>
                </a:solidFill>
              </a:rPr>
              <a:t>Sacharidy – maltodextrin, sacharóza</a:t>
            </a:r>
          </a:p>
          <a:p>
            <a:r>
              <a:rPr lang="cs-CZ" dirty="0">
                <a:solidFill>
                  <a:schemeClr val="tx1"/>
                </a:solidFill>
              </a:rPr>
              <a:t>Rostlinné oleje</a:t>
            </a:r>
          </a:p>
          <a:p>
            <a:r>
              <a:rPr lang="cs-CZ" dirty="0">
                <a:solidFill>
                  <a:schemeClr val="tx1"/>
                </a:solidFill>
              </a:rPr>
              <a:t>Vitaminy</a:t>
            </a:r>
          </a:p>
          <a:p>
            <a:r>
              <a:rPr lang="cs-CZ" dirty="0">
                <a:solidFill>
                  <a:schemeClr val="tx1"/>
                </a:solidFill>
              </a:rPr>
              <a:t>Stopové prvky</a:t>
            </a:r>
          </a:p>
          <a:p>
            <a:r>
              <a:rPr lang="cs-CZ" dirty="0">
                <a:solidFill>
                  <a:schemeClr val="tx1"/>
                </a:solidFill>
              </a:rPr>
              <a:t>Minerály - zastoupeny relativně méně, zvýšené nároky je třeba hradit zvlášť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532252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utridrink Compa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380" y="2123585"/>
            <a:ext cx="607423" cy="154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1780" y="116632"/>
            <a:ext cx="7467600" cy="634082"/>
          </a:xfrm>
        </p:spPr>
        <p:txBody>
          <a:bodyPr/>
          <a:lstStyle/>
          <a:p>
            <a:r>
              <a:rPr lang="cs-CZ" dirty="0" err="1"/>
              <a:t>sipping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6" y="980728"/>
            <a:ext cx="8136905" cy="5760640"/>
          </a:xfrm>
        </p:spPr>
        <p:txBody>
          <a:bodyPr>
            <a:normAutofit fontScale="92500"/>
          </a:bodyPr>
          <a:lstStyle/>
          <a:p>
            <a:r>
              <a:rPr lang="cs-CZ" dirty="0"/>
              <a:t>Většina 1 - 1,5 kcal/ml (4,19 - 6,28 </a:t>
            </a:r>
            <a:r>
              <a:rPr lang="cs-CZ" dirty="0" err="1"/>
              <a:t>kJ</a:t>
            </a:r>
            <a:r>
              <a:rPr lang="cs-CZ" dirty="0"/>
              <a:t>/ml)</a:t>
            </a:r>
          </a:p>
          <a:p>
            <a:r>
              <a:rPr lang="cs-CZ" dirty="0"/>
              <a:t>16-20 % bílkoviny, 25-30 % tuky a 50-54 % sacharidy</a:t>
            </a:r>
          </a:p>
          <a:p>
            <a:endParaRPr lang="cs-CZ" dirty="0"/>
          </a:p>
          <a:p>
            <a:r>
              <a:rPr lang="cs-CZ" i="1" dirty="0"/>
              <a:t>Přípravky s vyšším obsahem energie: </a:t>
            </a:r>
            <a:r>
              <a:rPr lang="cs-CZ" dirty="0"/>
              <a:t>1,2 - 1,6 - 2,0 kcal/ml     					      5   - 6,7 - 8,4 </a:t>
            </a:r>
            <a:r>
              <a:rPr lang="cs-CZ" dirty="0" err="1"/>
              <a:t>kJ</a:t>
            </a:r>
            <a:r>
              <a:rPr lang="cs-CZ" dirty="0"/>
              <a:t>/ml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při požadavku na vysoce energeticky bohatou stravu (Tu), omezeném příjmu tekutin (</a:t>
            </a:r>
            <a:r>
              <a:rPr lang="cs-CZ" dirty="0" err="1"/>
              <a:t>org</a:t>
            </a:r>
            <a:r>
              <a:rPr lang="cs-CZ" dirty="0"/>
              <a:t>. příčiny, nechutenství)</a:t>
            </a:r>
          </a:p>
          <a:p>
            <a:endParaRPr lang="cs-CZ" dirty="0"/>
          </a:p>
          <a:p>
            <a:r>
              <a:rPr lang="cs-CZ" i="1" dirty="0"/>
              <a:t>Přípravky s vyšším obsahem proteinů: </a:t>
            </a:r>
            <a:r>
              <a:rPr lang="cs-CZ" dirty="0"/>
              <a:t>↑ podíl proteinů 	        na úkor sacharidů.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rychlejší hojení ran a otlaků; operace, Tu, senioři, ztráty proteinů.</a:t>
            </a:r>
          </a:p>
          <a:p>
            <a:endParaRPr lang="cs-CZ" dirty="0"/>
          </a:p>
          <a:p>
            <a:r>
              <a:rPr lang="cs-CZ" i="1" dirty="0"/>
              <a:t>Přípravky obsahující balastní látky:</a:t>
            </a:r>
            <a:r>
              <a:rPr lang="cs-CZ" dirty="0"/>
              <a:t> úprava střevní</a:t>
            </a:r>
          </a:p>
          <a:p>
            <a:pPr marL="0" indent="0">
              <a:buNone/>
            </a:pPr>
            <a:r>
              <a:rPr lang="cs-CZ" dirty="0"/>
              <a:t>    mikroflóry, konzistence stolice, zdroj krátkých MK (C2-4)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4EB5C23-C2A9-49A4-9E2B-20182FCB3B72}" type="slidenum">
              <a:rPr lang="cs-CZ" smtClean="0"/>
              <a:t>52</a:t>
            </a:fld>
            <a:endParaRPr lang="cs-CZ"/>
          </a:p>
        </p:txBody>
      </p:sp>
      <p:pic>
        <p:nvPicPr>
          <p:cNvPr id="2052" name="Picture 4" descr="Nutridrink Prote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5" y="3897053"/>
            <a:ext cx="708465" cy="141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utridrink Multi Fib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474" y="5302624"/>
            <a:ext cx="709811" cy="141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48337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iasi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5" y="764704"/>
            <a:ext cx="1032049" cy="206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ubit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4" y="3501008"/>
            <a:ext cx="1094637" cy="2189275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Sipping</a:t>
            </a:r>
            <a:r>
              <a:rPr lang="cs-CZ" dirty="0"/>
              <a:t> – speciální přípravky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208912" cy="4873752"/>
          </a:xfrm>
        </p:spPr>
        <p:txBody>
          <a:bodyPr>
            <a:normAutofit/>
          </a:bodyPr>
          <a:lstStyle/>
          <a:p>
            <a:r>
              <a:rPr lang="cs-CZ" dirty="0"/>
              <a:t>DM - místo maltodextrinu obsahují škrob, jiné dextriny, </a:t>
            </a:r>
          </a:p>
          <a:p>
            <a:pPr marL="0" indent="0">
              <a:buNone/>
            </a:pPr>
            <a:r>
              <a:rPr lang="cs-CZ" dirty="0"/>
              <a:t>    nižší obsah bílkovin i energie</a:t>
            </a:r>
          </a:p>
          <a:p>
            <a:endParaRPr lang="cs-CZ" dirty="0"/>
          </a:p>
          <a:p>
            <a:r>
              <a:rPr lang="cs-CZ" dirty="0"/>
              <a:t>↑ </a:t>
            </a:r>
            <a:r>
              <a:rPr lang="cs-CZ" dirty="0" err="1"/>
              <a:t>glutamin</a:t>
            </a:r>
            <a:r>
              <a:rPr lang="cs-CZ" dirty="0"/>
              <a:t> – pro zlepšení imunitních dějů, regeneračních procesů </a:t>
            </a:r>
          </a:p>
          <a:p>
            <a:endParaRPr lang="cs-CZ" dirty="0"/>
          </a:p>
          <a:p>
            <a:r>
              <a:rPr lang="cs-CZ" dirty="0"/>
              <a:t>pacienti s dekubity (↑ proteiny, Arg, vit. C, A, E, stopové prvky)</a:t>
            </a:r>
          </a:p>
          <a:p>
            <a:endParaRPr lang="cs-CZ" dirty="0"/>
          </a:p>
          <a:p>
            <a:r>
              <a:rPr lang="cs-CZ" dirty="0"/>
              <a:t>modulová dietetika - nahrazují nedostatek jedné složky potravy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>
          <a:xfrm>
            <a:off x="8112359" y="5805264"/>
            <a:ext cx="609600" cy="521208"/>
          </a:xfrm>
        </p:spPr>
        <p:txBody>
          <a:bodyPr/>
          <a:lstStyle/>
          <a:p>
            <a:fld id="{34EB5C23-C2A9-49A4-9E2B-20182FCB3B72}" type="slidenum">
              <a:rPr lang="cs-CZ" smtClean="0">
                <a:solidFill>
                  <a:schemeClr val="bg1"/>
                </a:solidFill>
              </a:rPr>
              <a:t>53</a:t>
            </a:fld>
            <a:endParaRPr lang="cs-CZ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442673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11692"/>
              </p:ext>
            </p:extLst>
          </p:nvPr>
        </p:nvGraphicFramePr>
        <p:xfrm>
          <a:off x="611560" y="2780927"/>
          <a:ext cx="7560840" cy="3096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0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6500">
                <a:tc>
                  <a:txBody>
                    <a:bodyPr/>
                    <a:lstStyle/>
                    <a:p>
                      <a:r>
                        <a:rPr lang="cs-CZ" sz="2400" dirty="0"/>
                        <a:t>Přístup nosem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Perkutánní</a:t>
                      </a:r>
                      <a:r>
                        <a:rPr lang="cs-CZ" sz="2400" baseline="0" dirty="0"/>
                        <a:t> přístup</a:t>
                      </a:r>
                      <a:endParaRPr lang="cs-C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6846">
                <a:tc>
                  <a:txBody>
                    <a:bodyPr/>
                    <a:lstStyle/>
                    <a:p>
                      <a:r>
                        <a:rPr lang="cs-CZ" sz="2400" b="1" dirty="0" err="1"/>
                        <a:t>Nasogastrická</a:t>
                      </a:r>
                      <a:r>
                        <a:rPr lang="cs-CZ" sz="2400" b="1" dirty="0"/>
                        <a:t> sonda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Faryngostomie</a:t>
                      </a:r>
                      <a:endParaRPr lang="cs-CZ" sz="2400" dirty="0"/>
                    </a:p>
                    <a:p>
                      <a:r>
                        <a:rPr lang="cs-CZ" sz="2400" dirty="0" err="1"/>
                        <a:t>Esofagostomie</a:t>
                      </a:r>
                      <a:endParaRPr lang="cs-CZ" sz="2400" dirty="0"/>
                    </a:p>
                    <a:p>
                      <a:r>
                        <a:rPr lang="cs-CZ" sz="2400" b="1" dirty="0"/>
                        <a:t>Gastrostomie (PEG)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6500">
                <a:tc>
                  <a:txBody>
                    <a:bodyPr/>
                    <a:lstStyle/>
                    <a:p>
                      <a:r>
                        <a:rPr lang="cs-CZ" sz="2400" dirty="0" err="1"/>
                        <a:t>Nasoduodenální</a:t>
                      </a:r>
                      <a:r>
                        <a:rPr lang="cs-CZ" sz="2400" dirty="0"/>
                        <a:t> sonda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Extendovaná</a:t>
                      </a:r>
                      <a:r>
                        <a:rPr lang="cs-CZ" sz="2400" dirty="0"/>
                        <a:t> gastrostomie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6500">
                <a:tc>
                  <a:txBody>
                    <a:bodyPr/>
                    <a:lstStyle/>
                    <a:p>
                      <a:r>
                        <a:rPr lang="cs-CZ" sz="2400" b="1" dirty="0" err="1"/>
                        <a:t>Nasojejunální</a:t>
                      </a:r>
                      <a:r>
                        <a:rPr lang="cs-CZ" sz="2400" b="1" dirty="0"/>
                        <a:t> sonda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1" dirty="0" err="1"/>
                        <a:t>Jejunostomie</a:t>
                      </a:r>
                      <a:r>
                        <a:rPr lang="cs-CZ" sz="2400" b="1" dirty="0"/>
                        <a:t>  (PEJ)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ENTERÁLNÍ VÝŽIVA SONDOU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= kompletní výživa podávaná sondou do GIT při nemožnosti pacienta přijímat potravu ústy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4EB5C23-C2A9-49A4-9E2B-20182FCB3B72}" type="slidenum">
              <a:rPr lang="cs-CZ" smtClean="0"/>
              <a:t>54</a:t>
            </a:fld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3635896" y="5733256"/>
            <a:ext cx="1604606" cy="52322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STERILNÍ!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507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podáváme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2276872"/>
            <a:ext cx="7467600" cy="4197080"/>
          </a:xfrm>
        </p:spPr>
        <p:txBody>
          <a:bodyPr>
            <a:normAutofit/>
          </a:bodyPr>
          <a:lstStyle/>
          <a:p>
            <a:r>
              <a:rPr lang="cs-CZ" dirty="0"/>
              <a:t>Bolusově - 	pouze do žaludku					bolusy o objemu 50 − 300 ml 				v 2 -3 hodinových intervalech</a:t>
            </a:r>
          </a:p>
          <a:p>
            <a:endParaRPr lang="cs-CZ" dirty="0"/>
          </a:p>
          <a:p>
            <a:r>
              <a:rPr lang="cs-CZ" dirty="0"/>
              <a:t>Kontinuálně - enterální pumpa				   	nepřerušovaně během celého dne		  	intermitentně přes den s noční pauzou	  	v noci s denní pauzou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4EB5C23-C2A9-49A4-9E2B-20182FCB3B72}" type="slidenum">
              <a:rPr lang="cs-CZ" smtClean="0"/>
              <a:t>55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188641"/>
            <a:ext cx="3438166" cy="22822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472143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/>
          <a:lstStyle/>
          <a:p>
            <a:r>
              <a:rPr lang="cs-CZ" dirty="0"/>
              <a:t>Co podáváme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7467600" cy="5133184"/>
          </a:xfrm>
        </p:spPr>
        <p:txBody>
          <a:bodyPr/>
          <a:lstStyle/>
          <a:p>
            <a:r>
              <a:rPr lang="cs-CZ" dirty="0"/>
              <a:t>Mixovaná nemocniční strava		</a:t>
            </a:r>
          </a:p>
          <a:p>
            <a:r>
              <a:rPr lang="cs-CZ" dirty="0"/>
              <a:t>Polymerní výživa (nutričně definovaná)</a:t>
            </a:r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sz="1600" dirty="0"/>
          </a:p>
          <a:p>
            <a:r>
              <a:rPr lang="cs-CZ" dirty="0"/>
              <a:t>Oligomerní výživa (chemicky definovaná)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4EB5C23-C2A9-49A4-9E2B-20182FCB3B72}" type="slidenum">
              <a:rPr lang="cs-CZ" smtClean="0"/>
              <a:t>56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827584" y="2276872"/>
            <a:ext cx="5210355" cy="19389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chemeClr val="tx2"/>
                </a:solidFill>
              </a:rPr>
              <a:t>Intaktní proteiny (kasein)</a:t>
            </a:r>
          </a:p>
          <a:p>
            <a:r>
              <a:rPr lang="cs-CZ" sz="2000" dirty="0">
                <a:solidFill>
                  <a:schemeClr val="tx2"/>
                </a:solidFill>
              </a:rPr>
              <a:t>Polysacharidy</a:t>
            </a:r>
          </a:p>
          <a:p>
            <a:r>
              <a:rPr lang="cs-CZ" sz="2000" dirty="0">
                <a:solidFill>
                  <a:schemeClr val="tx2"/>
                </a:solidFill>
              </a:rPr>
              <a:t>Tuky (LCT)</a:t>
            </a:r>
          </a:p>
          <a:p>
            <a:r>
              <a:rPr lang="cs-CZ" sz="2000" dirty="0">
                <a:solidFill>
                  <a:schemeClr val="tx2"/>
                </a:solidFill>
              </a:rPr>
              <a:t>Vláknina </a:t>
            </a:r>
          </a:p>
          <a:p>
            <a:r>
              <a:rPr lang="cs-CZ" sz="2000" dirty="0">
                <a:solidFill>
                  <a:schemeClr val="tx2"/>
                </a:solidFill>
              </a:rPr>
              <a:t>Osmolarita ≤ 400 </a:t>
            </a:r>
            <a:r>
              <a:rPr lang="cs-CZ" sz="2000" dirty="0" err="1">
                <a:solidFill>
                  <a:schemeClr val="tx2"/>
                </a:solidFill>
              </a:rPr>
              <a:t>mmol</a:t>
            </a:r>
            <a:r>
              <a:rPr lang="cs-CZ" sz="2000" dirty="0">
                <a:solidFill>
                  <a:schemeClr val="tx2"/>
                </a:solidFill>
              </a:rPr>
              <a:t>/l</a:t>
            </a:r>
          </a:p>
          <a:p>
            <a:r>
              <a:rPr lang="cs-CZ" sz="2000" dirty="0">
                <a:solidFill>
                  <a:schemeClr val="tx2"/>
                </a:solidFill>
              </a:rPr>
              <a:t>Žaludek, duodenum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795652" y="4873656"/>
            <a:ext cx="5210355" cy="16312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chemeClr val="tx2"/>
                </a:solidFill>
              </a:rPr>
              <a:t>AK, di-, </a:t>
            </a:r>
            <a:r>
              <a:rPr lang="cs-CZ" sz="2000" dirty="0" err="1">
                <a:solidFill>
                  <a:schemeClr val="tx2"/>
                </a:solidFill>
              </a:rPr>
              <a:t>tripeptidy</a:t>
            </a:r>
            <a:endParaRPr lang="cs-CZ" sz="2000" dirty="0">
              <a:solidFill>
                <a:schemeClr val="tx2"/>
              </a:solidFill>
            </a:endParaRPr>
          </a:p>
          <a:p>
            <a:r>
              <a:rPr lang="cs-CZ" sz="2000" dirty="0">
                <a:solidFill>
                  <a:schemeClr val="tx2"/>
                </a:solidFill>
              </a:rPr>
              <a:t>Disacharidy, maltodextrin</a:t>
            </a:r>
          </a:p>
          <a:p>
            <a:r>
              <a:rPr lang="cs-CZ" sz="2000" dirty="0">
                <a:solidFill>
                  <a:schemeClr val="tx2"/>
                </a:solidFill>
              </a:rPr>
              <a:t>Tuky (MCT + LCT)</a:t>
            </a:r>
          </a:p>
          <a:p>
            <a:r>
              <a:rPr lang="cs-CZ" sz="2000" b="1" dirty="0">
                <a:solidFill>
                  <a:schemeClr val="tx2"/>
                </a:solidFill>
              </a:rPr>
              <a:t>Osmolarita &gt; 450 </a:t>
            </a:r>
            <a:r>
              <a:rPr lang="cs-CZ" sz="2000" b="1" dirty="0" err="1">
                <a:solidFill>
                  <a:schemeClr val="tx2"/>
                </a:solidFill>
              </a:rPr>
              <a:t>mmol</a:t>
            </a:r>
            <a:r>
              <a:rPr lang="cs-CZ" sz="2000" b="1" dirty="0">
                <a:solidFill>
                  <a:schemeClr val="tx2"/>
                </a:solidFill>
              </a:rPr>
              <a:t>/l</a:t>
            </a:r>
          </a:p>
          <a:p>
            <a:r>
              <a:rPr lang="cs-CZ" sz="2000" dirty="0">
                <a:solidFill>
                  <a:schemeClr val="tx2"/>
                </a:solidFill>
              </a:rPr>
              <a:t>Jejunum 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660232" y="3861048"/>
            <a:ext cx="1663661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sz="2000" dirty="0">
                <a:solidFill>
                  <a:schemeClr val="tx2"/>
                </a:solidFill>
              </a:rPr>
              <a:t>Vitaminy </a:t>
            </a:r>
          </a:p>
          <a:p>
            <a:r>
              <a:rPr lang="cs-CZ" sz="2000" dirty="0">
                <a:solidFill>
                  <a:schemeClr val="tx2"/>
                </a:solidFill>
              </a:rPr>
              <a:t>Minerály</a:t>
            </a:r>
          </a:p>
          <a:p>
            <a:r>
              <a:rPr lang="cs-CZ" sz="2000" dirty="0">
                <a:solidFill>
                  <a:schemeClr val="tx2"/>
                </a:solidFill>
              </a:rPr>
              <a:t>Stopové prvky</a:t>
            </a:r>
          </a:p>
        </p:txBody>
      </p:sp>
      <p:sp>
        <p:nvSpPr>
          <p:cNvPr id="8" name="Vývojový diagram: paměť se sekvenčním přístupem 7"/>
          <p:cNvSpPr/>
          <p:nvPr/>
        </p:nvSpPr>
        <p:spPr>
          <a:xfrm>
            <a:off x="4139952" y="5157192"/>
            <a:ext cx="3888432" cy="1620760"/>
          </a:xfrm>
          <a:prstGeom prst="flowChartMagneticTap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rgbClr val="FF0000"/>
                </a:solidFill>
              </a:rPr>
              <a:t>Jaký je nejčastější nežádoucí účinek při podávání oligomerní výživy?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521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8641"/>
            <a:ext cx="2805113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Polymerní výživa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5535" y="1721788"/>
            <a:ext cx="8424937" cy="4873752"/>
          </a:xfrm>
        </p:spPr>
        <p:txBody>
          <a:bodyPr>
            <a:normAutofit/>
          </a:bodyPr>
          <a:lstStyle/>
          <a:p>
            <a:r>
              <a:rPr lang="cs-CZ" dirty="0"/>
              <a:t>nenatrávené živiny ≈ podobnost s přirozenou stravou z hlediska trávení a vstřebávání </a:t>
            </a:r>
          </a:p>
          <a:p>
            <a:r>
              <a:rPr lang="cs-CZ" dirty="0"/>
              <a:t>Podmínkou pro podání je funkční GIT s produkcí trávicích enzymů. </a:t>
            </a:r>
          </a:p>
          <a:p>
            <a:endParaRPr lang="cs-CZ" dirty="0"/>
          </a:p>
          <a:p>
            <a:r>
              <a:rPr lang="cs-CZ" dirty="0" err="1"/>
              <a:t>Hypokalorická</a:t>
            </a:r>
            <a:r>
              <a:rPr lang="cs-CZ" dirty="0"/>
              <a:t> (&lt; 1 kcal/1 ml), izokalorická (1 kcal/1 ml), </a:t>
            </a:r>
            <a:r>
              <a:rPr lang="cs-CZ" dirty="0" err="1"/>
              <a:t>hyperkalorická</a:t>
            </a:r>
            <a:r>
              <a:rPr lang="cs-CZ" dirty="0"/>
              <a:t> (&gt; 1 kcal/1 ml)</a:t>
            </a:r>
          </a:p>
          <a:p>
            <a:pPr marL="0" indent="0">
              <a:buNone/>
            </a:pPr>
            <a:r>
              <a:rPr lang="cs-CZ" sz="1800" dirty="0"/>
              <a:t>     Začínáme </a:t>
            </a:r>
            <a:r>
              <a:rPr lang="cs-CZ" sz="1800" dirty="0" err="1"/>
              <a:t>hypokalorickými</a:t>
            </a:r>
            <a:r>
              <a:rPr lang="cs-CZ" sz="1800" dirty="0"/>
              <a:t> přípravky a dle snášenlivosti se kalorická nálož zvyšuje. </a:t>
            </a:r>
          </a:p>
          <a:p>
            <a:r>
              <a:rPr lang="cs-CZ" i="1" dirty="0"/>
              <a:t>Speciální přípravky 	s vyšším obsahem proteinů</a:t>
            </a:r>
            <a:endParaRPr lang="cs-CZ" dirty="0"/>
          </a:p>
          <a:p>
            <a:pPr marL="731520" lvl="2" indent="0">
              <a:buNone/>
            </a:pPr>
            <a:r>
              <a:rPr lang="cs-CZ" sz="2400" i="1" dirty="0"/>
              <a:t>			s balastními l.</a:t>
            </a:r>
          </a:p>
          <a:p>
            <a:pPr marL="731520" lvl="2" indent="0">
              <a:buNone/>
            </a:pPr>
            <a:r>
              <a:rPr lang="cs-CZ" sz="2400" i="1" dirty="0"/>
              <a:t>			DM ad.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4EB5C23-C2A9-49A4-9E2B-20182FCB3B72}" type="slidenum">
              <a:rPr lang="cs-CZ" smtClean="0"/>
              <a:t>57</a:t>
            </a:fld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864936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Oligomerní výživa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Sterilní, </a:t>
            </a:r>
            <a:r>
              <a:rPr lang="cs-CZ" dirty="0" err="1"/>
              <a:t>isokalorická</a:t>
            </a:r>
            <a:r>
              <a:rPr lang="cs-CZ" dirty="0"/>
              <a:t> (1 kcal/1 ml)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4EB5C23-C2A9-49A4-9E2B-20182FCB3B72}" type="slidenum">
              <a:rPr lang="cs-CZ" smtClean="0"/>
              <a:t>58</a:t>
            </a:fld>
            <a:endParaRPr lang="cs-CZ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5664814"/>
              </p:ext>
            </p:extLst>
          </p:nvPr>
        </p:nvGraphicFramePr>
        <p:xfrm>
          <a:off x="395536" y="3356992"/>
          <a:ext cx="7947570" cy="256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0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08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Název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Energie </a:t>
                      </a:r>
                    </a:p>
                    <a:p>
                      <a:r>
                        <a:rPr lang="cs-CZ" dirty="0"/>
                        <a:t>(kcal/</a:t>
                      </a:r>
                    </a:p>
                    <a:p>
                      <a:r>
                        <a:rPr lang="cs-CZ" dirty="0"/>
                        <a:t>100 ml)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Bílkoviny </a:t>
                      </a:r>
                    </a:p>
                    <a:p>
                      <a:r>
                        <a:rPr lang="cs-CZ" dirty="0"/>
                        <a:t>(g/100 m)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Sacharidy </a:t>
                      </a:r>
                    </a:p>
                    <a:p>
                      <a:r>
                        <a:rPr lang="cs-CZ" dirty="0"/>
                        <a:t>(g/100 ml)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Tuky </a:t>
                      </a:r>
                    </a:p>
                    <a:p>
                      <a:r>
                        <a:rPr lang="cs-CZ" dirty="0"/>
                        <a:t>(g/100 ml)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Vláknina </a:t>
                      </a:r>
                    </a:p>
                    <a:p>
                      <a:r>
                        <a:rPr lang="cs-CZ" dirty="0"/>
                        <a:t>(g/100 ml)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Nutrison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Advanced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Peptisorb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Pack</a:t>
                      </a:r>
                      <a:r>
                        <a:rPr lang="cs-CZ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17,6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Survimed</a:t>
                      </a:r>
                      <a:r>
                        <a:rPr lang="cs-CZ" dirty="0"/>
                        <a:t> OPD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15,0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Novasource</a:t>
                      </a:r>
                      <a:r>
                        <a:rPr lang="cs-CZ" dirty="0"/>
                        <a:t> Peptide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&lt; 0,3</a:t>
                      </a:r>
                    </a:p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60648"/>
            <a:ext cx="1406959" cy="3106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38694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671816" cy="1643782"/>
          </a:xfrm>
        </p:spPr>
        <p:txBody>
          <a:bodyPr>
            <a:normAutofit fontScale="90000"/>
          </a:bodyPr>
          <a:lstStyle/>
          <a:p>
            <a:r>
              <a:rPr lang="cs-CZ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Parenterální umělá výživa</a:t>
            </a:r>
            <a:br>
              <a:rPr lang="cs-CZ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cs-CZ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700" dirty="0"/>
              <a:t>= podávání nutričních substrátů nitrožilně, mimo trávicí trakt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B5C23-C2A9-49A4-9E2B-20182FCB3B72}" type="slidenum">
              <a:rPr lang="cs-CZ" smtClean="0"/>
              <a:t>59</a:t>
            </a:fld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2"/>
          </p:nvPr>
        </p:nvSpPr>
        <p:spPr>
          <a:xfrm>
            <a:off x="457200" y="3140968"/>
            <a:ext cx="3657600" cy="3107432"/>
          </a:xfrm>
        </p:spPr>
        <p:txBody>
          <a:bodyPr>
            <a:normAutofit fontScale="92500"/>
          </a:bodyPr>
          <a:lstStyle/>
          <a:p>
            <a:r>
              <a:rPr lang="cs-CZ" dirty="0"/>
              <a:t>Jednoznačně definovaný příjem živin</a:t>
            </a:r>
          </a:p>
          <a:p>
            <a:r>
              <a:rPr lang="cs-CZ" dirty="0"/>
              <a:t>Možnost modulace výživy dle aktuální potřeby </a:t>
            </a:r>
          </a:p>
          <a:p>
            <a:r>
              <a:rPr lang="cs-CZ" dirty="0"/>
              <a:t>Rychlá úprava případného metabolického rozvratu</a:t>
            </a:r>
          </a:p>
          <a:p>
            <a:r>
              <a:rPr lang="cs-CZ" dirty="0"/>
              <a:t>Lze i při úplném chybění tenkého střeva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>
          <a:xfrm>
            <a:off x="4371975" y="3140968"/>
            <a:ext cx="3657600" cy="3107432"/>
          </a:xfrm>
        </p:spPr>
        <p:txBody>
          <a:bodyPr/>
          <a:lstStyle/>
          <a:p>
            <a:r>
              <a:rPr lang="cs-CZ" dirty="0"/>
              <a:t>Nefyziologický způsob</a:t>
            </a:r>
          </a:p>
          <a:p>
            <a:r>
              <a:rPr lang="cs-CZ" dirty="0"/>
              <a:t>Komplikace (při zavádění katétru, septické, metabolické)</a:t>
            </a:r>
          </a:p>
          <a:p>
            <a:r>
              <a:rPr lang="cs-CZ" dirty="0"/>
              <a:t>Vyšší náklady</a:t>
            </a:r>
          </a:p>
          <a:p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"/>
          </p:nvPr>
        </p:nvSpPr>
        <p:spPr>
          <a:xfrm>
            <a:off x="486674" y="2312002"/>
            <a:ext cx="3657600" cy="658368"/>
          </a:xfrm>
        </p:spPr>
        <p:txBody>
          <a:bodyPr/>
          <a:lstStyle/>
          <a:p>
            <a:r>
              <a:rPr lang="cs-CZ" dirty="0"/>
              <a:t>Výhody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>
          <a:xfrm>
            <a:off x="4347532" y="2362200"/>
            <a:ext cx="3657600" cy="658368"/>
          </a:xfrm>
        </p:spPr>
        <p:txBody>
          <a:bodyPr/>
          <a:lstStyle/>
          <a:p>
            <a:r>
              <a:rPr lang="cs-CZ" dirty="0"/>
              <a:t>Nevýhody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0811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30389"/>
          </a:xfrm>
        </p:spPr>
        <p:txBody>
          <a:bodyPr>
            <a:normAutofit fontScale="90000"/>
          </a:bodyPr>
          <a:lstStyle/>
          <a:p>
            <a:r>
              <a:rPr lang="cs-CZ" dirty="0"/>
              <a:t>Energetická bilance – Kolik kalorií / </a:t>
            </a: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joulů</a:t>
            </a:r>
            <a:r>
              <a:rPr lang="cs-CZ" dirty="0"/>
              <a:t> podávat?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B5C23-C2A9-49A4-9E2B-20182FCB3B72}" type="slidenum">
              <a:rPr lang="cs-CZ" smtClean="0"/>
              <a:t>6</a:t>
            </a:fld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05384" y="1523262"/>
            <a:ext cx="8333232" cy="3417906"/>
          </a:xfrm>
        </p:spPr>
        <p:txBody>
          <a:bodyPr>
            <a:normAutofit lnSpcReduction="10000"/>
          </a:bodyPr>
          <a:lstStyle/>
          <a:p>
            <a:r>
              <a:rPr lang="cs-CZ" dirty="0" err="1">
                <a:solidFill>
                  <a:schemeClr val="tx2"/>
                </a:solidFill>
                <a:effectLst/>
              </a:rPr>
              <a:t>Harris</a:t>
            </a:r>
            <a:r>
              <a:rPr lang="cs-CZ" dirty="0">
                <a:solidFill>
                  <a:schemeClr val="tx2"/>
                </a:solidFill>
                <a:effectLst/>
              </a:rPr>
              <a:t>-Benediktova rovnice </a:t>
            </a:r>
            <a:r>
              <a:rPr lang="cs-CZ" dirty="0">
                <a:effectLst/>
              </a:rPr>
              <a:t>pro výpočet bazálního metabolismu </a:t>
            </a:r>
          </a:p>
          <a:p>
            <a:pPr marL="0" indent="0">
              <a:buNone/>
            </a:pPr>
            <a:endParaRPr lang="cs-CZ" dirty="0">
              <a:effectLst/>
            </a:endParaRPr>
          </a:p>
          <a:p>
            <a:r>
              <a:rPr lang="cs-CZ" sz="2600" dirty="0">
                <a:effectLst/>
              </a:rPr>
              <a:t>Muži </a:t>
            </a:r>
          </a:p>
          <a:p>
            <a:r>
              <a:rPr lang="cs-CZ" sz="2600" dirty="0">
                <a:solidFill>
                  <a:srgbClr val="FF0000"/>
                </a:solidFill>
                <a:effectLst/>
              </a:rPr>
              <a:t>BM (kcal/24 hod) = 13,7516 </a:t>
            </a:r>
            <a:r>
              <a:rPr lang="cs-CZ" sz="2600" b="1" baseline="30000" dirty="0">
                <a:solidFill>
                  <a:srgbClr val="FF0000"/>
                </a:solidFill>
              </a:rPr>
              <a:t>.</a:t>
            </a:r>
            <a:r>
              <a:rPr lang="cs-CZ" sz="2600" dirty="0">
                <a:solidFill>
                  <a:srgbClr val="FF0000"/>
                </a:solidFill>
                <a:effectLst/>
              </a:rPr>
              <a:t> m (kg) + 5,0033 </a:t>
            </a:r>
            <a:r>
              <a:rPr lang="cs-CZ" sz="2600" b="1" baseline="30000" dirty="0">
                <a:solidFill>
                  <a:srgbClr val="FF0000"/>
                </a:solidFill>
              </a:rPr>
              <a:t>.</a:t>
            </a:r>
            <a:r>
              <a:rPr lang="cs-CZ" sz="2600" dirty="0">
                <a:solidFill>
                  <a:srgbClr val="FF0000"/>
                </a:solidFill>
                <a:effectLst/>
              </a:rPr>
              <a:t> h (cm) – 6,755 </a:t>
            </a:r>
            <a:r>
              <a:rPr lang="cs-CZ" sz="2600" b="1" baseline="30000" dirty="0">
                <a:solidFill>
                  <a:srgbClr val="FF0000"/>
                </a:solidFill>
              </a:rPr>
              <a:t>.</a:t>
            </a:r>
            <a:r>
              <a:rPr lang="cs-CZ" sz="2600" dirty="0">
                <a:solidFill>
                  <a:srgbClr val="FF0000"/>
                </a:solidFill>
                <a:effectLst/>
              </a:rPr>
              <a:t> věk (roky) + 66,473 </a:t>
            </a:r>
          </a:p>
          <a:p>
            <a:r>
              <a:rPr lang="cs-CZ" sz="2600" dirty="0">
                <a:effectLst/>
              </a:rPr>
              <a:t>Ženy </a:t>
            </a:r>
          </a:p>
          <a:p>
            <a:r>
              <a:rPr lang="cs-CZ" sz="2600" dirty="0">
                <a:solidFill>
                  <a:srgbClr val="FF0000"/>
                </a:solidFill>
                <a:effectLst/>
              </a:rPr>
              <a:t>BM (kcal/24 hod) = 9,5634 </a:t>
            </a:r>
            <a:r>
              <a:rPr lang="cs-CZ" sz="2600" b="1" baseline="30000" dirty="0">
                <a:solidFill>
                  <a:srgbClr val="FF0000"/>
                </a:solidFill>
              </a:rPr>
              <a:t>.</a:t>
            </a:r>
            <a:r>
              <a:rPr lang="cs-CZ" sz="2600" dirty="0">
                <a:solidFill>
                  <a:srgbClr val="FF0000"/>
                </a:solidFill>
                <a:effectLst/>
              </a:rPr>
              <a:t> m (kg)  + 1,8496 </a:t>
            </a:r>
            <a:r>
              <a:rPr lang="cs-CZ" sz="2600" b="1" baseline="30000" dirty="0">
                <a:solidFill>
                  <a:srgbClr val="FF0000"/>
                </a:solidFill>
              </a:rPr>
              <a:t>.</a:t>
            </a:r>
            <a:r>
              <a:rPr lang="cs-CZ" sz="2600" dirty="0">
                <a:solidFill>
                  <a:srgbClr val="FF0000"/>
                </a:solidFill>
                <a:effectLst/>
              </a:rPr>
              <a:t> h (cm) – 4,6756 </a:t>
            </a:r>
            <a:r>
              <a:rPr lang="cs-CZ" sz="2600" b="1" baseline="30000" dirty="0">
                <a:solidFill>
                  <a:srgbClr val="FF0000"/>
                </a:solidFill>
              </a:rPr>
              <a:t>.</a:t>
            </a:r>
            <a:r>
              <a:rPr lang="cs-CZ" sz="2600" dirty="0">
                <a:solidFill>
                  <a:srgbClr val="FF0000"/>
                </a:solidFill>
                <a:effectLst/>
              </a:rPr>
              <a:t> věk (roky) + 655,0955</a:t>
            </a:r>
            <a:endParaRPr lang="cs-CZ" sz="2600" i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593736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Parenterální výživa</a:t>
            </a:r>
            <a:br>
              <a:rPr lang="cs-CZ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Úplná</a:t>
            </a:r>
          </a:p>
          <a:p>
            <a:r>
              <a:rPr lang="cs-CZ" dirty="0"/>
              <a:t>Částečná</a:t>
            </a:r>
          </a:p>
          <a:p>
            <a:endParaRPr lang="cs-CZ" dirty="0"/>
          </a:p>
          <a:p>
            <a:r>
              <a:rPr lang="cs-CZ" dirty="0"/>
              <a:t>Krátkodobá (&lt; 2 týdny)</a:t>
            </a:r>
          </a:p>
          <a:p>
            <a:r>
              <a:rPr lang="cs-CZ" dirty="0"/>
              <a:t>Dlouhodobá  (&gt; 2 týdny)</a:t>
            </a:r>
          </a:p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4EB5C23-C2A9-49A4-9E2B-20182FCB3B72}" type="slidenum">
              <a:rPr lang="cs-CZ" smtClean="0"/>
              <a:t>60</a:t>
            </a:fld>
            <a:endParaRPr lang="cs-CZ"/>
          </a:p>
        </p:txBody>
      </p:sp>
      <p:pic>
        <p:nvPicPr>
          <p:cNvPr id="6146" name="Picture 2" descr="Výsledek obrázku pro parenterální vý&amp;zcaron;iv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0257" b="49311"/>
          <a:stretch/>
        </p:blipFill>
        <p:spPr bwMode="auto">
          <a:xfrm>
            <a:off x="4492121" y="692696"/>
            <a:ext cx="3642191" cy="348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234008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 podání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B5C23-C2A9-49A4-9E2B-20182FCB3B72}" type="slidenum">
              <a:rPr lang="cs-CZ" smtClean="0"/>
              <a:t>61</a:t>
            </a:fld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cs-CZ" dirty="0"/>
              <a:t>V. </a:t>
            </a:r>
            <a:r>
              <a:rPr lang="cs-CZ" dirty="0" err="1"/>
              <a:t>cava</a:t>
            </a:r>
            <a:r>
              <a:rPr lang="cs-CZ" dirty="0"/>
              <a:t> sup.</a:t>
            </a:r>
          </a:p>
          <a:p>
            <a:pPr>
              <a:buSzPct val="50000"/>
              <a:buFont typeface="Wingdings" panose="05000000000000000000" pitchFamily="2" charset="2"/>
              <a:buChar char="Ø"/>
            </a:pPr>
            <a:r>
              <a:rPr lang="cs-CZ" sz="2200" dirty="0"/>
              <a:t>v. </a:t>
            </a:r>
            <a:r>
              <a:rPr lang="cs-CZ" sz="2200" dirty="0" err="1"/>
              <a:t>subclavia</a:t>
            </a:r>
            <a:r>
              <a:rPr lang="cs-CZ" sz="2200" dirty="0"/>
              <a:t> l. </a:t>
            </a:r>
            <a:r>
              <a:rPr lang="cs-CZ" sz="2200" dirty="0" err="1"/>
              <a:t>dx</a:t>
            </a:r>
            <a:r>
              <a:rPr lang="cs-CZ" sz="2200" dirty="0"/>
              <a:t>.</a:t>
            </a:r>
          </a:p>
          <a:p>
            <a:pPr>
              <a:buSzPct val="50000"/>
              <a:buFont typeface="Wingdings" panose="05000000000000000000" pitchFamily="2" charset="2"/>
              <a:buChar char="Ø"/>
            </a:pPr>
            <a:r>
              <a:rPr lang="cs-CZ" sz="2200" dirty="0"/>
              <a:t>v. </a:t>
            </a:r>
            <a:r>
              <a:rPr lang="cs-CZ" sz="2200" dirty="0" err="1"/>
              <a:t>jugularis</a:t>
            </a:r>
            <a:endParaRPr lang="cs-CZ" sz="2200" dirty="0"/>
          </a:p>
          <a:p>
            <a:pPr>
              <a:buSzPct val="50000"/>
              <a:buFont typeface="Wingdings" panose="05000000000000000000" pitchFamily="2" charset="2"/>
              <a:buChar char="Ø"/>
            </a:pPr>
            <a:r>
              <a:rPr lang="cs-CZ" sz="2200" dirty="0"/>
              <a:t>(v. </a:t>
            </a:r>
            <a:r>
              <a:rPr lang="cs-CZ" sz="2200" dirty="0" err="1"/>
              <a:t>brachiocephalica</a:t>
            </a:r>
            <a:r>
              <a:rPr lang="cs-CZ" sz="2200" dirty="0"/>
              <a:t> sin.)</a:t>
            </a:r>
          </a:p>
          <a:p>
            <a:r>
              <a:rPr lang="cs-CZ" dirty="0"/>
              <a:t>V. </a:t>
            </a:r>
            <a:r>
              <a:rPr lang="cs-CZ" dirty="0" err="1"/>
              <a:t>cava</a:t>
            </a:r>
            <a:r>
              <a:rPr lang="cs-CZ" dirty="0"/>
              <a:t> </a:t>
            </a:r>
            <a:r>
              <a:rPr lang="cs-CZ" dirty="0" err="1"/>
              <a:t>inf</a:t>
            </a:r>
            <a:r>
              <a:rPr lang="cs-CZ" dirty="0"/>
              <a:t>.</a:t>
            </a:r>
          </a:p>
          <a:p>
            <a:pPr>
              <a:buSzPct val="50000"/>
              <a:buFont typeface="Wingdings" panose="05000000000000000000" pitchFamily="2" charset="2"/>
              <a:buChar char="Ø"/>
            </a:pPr>
            <a:r>
              <a:rPr lang="cs-CZ" sz="2200" dirty="0"/>
              <a:t>v. </a:t>
            </a:r>
            <a:r>
              <a:rPr lang="cs-CZ" sz="2200" dirty="0" err="1"/>
              <a:t>femoralis</a:t>
            </a:r>
            <a:endParaRPr lang="cs-CZ" sz="2200" dirty="0"/>
          </a:p>
          <a:p>
            <a:pPr>
              <a:buSzPct val="50000"/>
              <a:buFont typeface="Wingdings" panose="05000000000000000000" pitchFamily="2" charset="2"/>
              <a:buChar char="Ø"/>
            </a:pPr>
            <a:endParaRPr lang="cs-CZ" sz="2200" dirty="0"/>
          </a:p>
          <a:p>
            <a:r>
              <a:rPr lang="cs-CZ" dirty="0"/>
              <a:t>≥ 900 </a:t>
            </a:r>
            <a:r>
              <a:rPr lang="cs-CZ" dirty="0" err="1"/>
              <a:t>mmol</a:t>
            </a:r>
            <a:r>
              <a:rPr lang="cs-CZ" dirty="0"/>
              <a:t>/l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/>
              <a:t>Periferní žíla na horní nebo dolní končetině (nejčastěji předloktí)</a:t>
            </a:r>
          </a:p>
          <a:p>
            <a:endParaRPr lang="cs-CZ" dirty="0"/>
          </a:p>
          <a:p>
            <a:r>
              <a:rPr lang="cs-CZ" dirty="0"/>
              <a:t>&lt; 850 </a:t>
            </a:r>
            <a:r>
              <a:rPr lang="cs-CZ" dirty="0" err="1"/>
              <a:t>mmol</a:t>
            </a:r>
            <a:r>
              <a:rPr lang="cs-CZ" dirty="0"/>
              <a:t>/l</a:t>
            </a:r>
          </a:p>
          <a:p>
            <a:r>
              <a:rPr lang="cs-CZ" dirty="0"/>
              <a:t>&lt; 600 </a:t>
            </a:r>
            <a:r>
              <a:rPr lang="cs-CZ" dirty="0" err="1"/>
              <a:t>mmol</a:t>
            </a:r>
            <a:r>
              <a:rPr lang="cs-CZ" dirty="0"/>
              <a:t>/l dětem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cs-CZ" dirty="0"/>
              <a:t>Centrální přístup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Periferní přístup</a:t>
            </a:r>
          </a:p>
        </p:txBody>
      </p:sp>
      <p:sp>
        <p:nvSpPr>
          <p:cNvPr id="9" name="Bublinový popisek se šipkou nahoru 8"/>
          <p:cNvSpPr/>
          <p:nvPr/>
        </p:nvSpPr>
        <p:spPr>
          <a:xfrm>
            <a:off x="4499992" y="5092782"/>
            <a:ext cx="3384376" cy="1155617"/>
          </a:xfrm>
          <a:prstGeom prst="up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>
                <a:solidFill>
                  <a:schemeClr val="tx1"/>
                </a:solidFill>
              </a:rPr>
              <a:t>AK ≤ 5%, </a:t>
            </a:r>
          </a:p>
          <a:p>
            <a:r>
              <a:rPr lang="cs-CZ" sz="2400" dirty="0" err="1">
                <a:solidFill>
                  <a:schemeClr val="tx1"/>
                </a:solidFill>
              </a:rPr>
              <a:t>glc</a:t>
            </a:r>
            <a:r>
              <a:rPr lang="cs-CZ" sz="2400" dirty="0">
                <a:solidFill>
                  <a:schemeClr val="tx1"/>
                </a:solidFill>
              </a:rPr>
              <a:t> ≤ 15% (= 833 </a:t>
            </a:r>
            <a:r>
              <a:rPr lang="cs-CZ" sz="2400" dirty="0" err="1">
                <a:solidFill>
                  <a:schemeClr val="tx1"/>
                </a:solidFill>
              </a:rPr>
              <a:t>mmol</a:t>
            </a:r>
            <a:r>
              <a:rPr lang="cs-CZ" sz="2400" dirty="0">
                <a:solidFill>
                  <a:schemeClr val="tx1"/>
                </a:solidFill>
              </a:rPr>
              <a:t>/l)</a:t>
            </a:r>
          </a:p>
        </p:txBody>
      </p:sp>
      <p:sp>
        <p:nvSpPr>
          <p:cNvPr id="8" name="AutoShape 2" descr="Výsledek obrázku pro parenterální vý&amp;zcaron;iv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172" name="Picture 4" descr="Výsledek obrázku pro parenterální vý&amp;zcaron;i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883401"/>
            <a:ext cx="121920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Výsledek obrázku pro parenterální vý&amp;zcaron;iv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8" t="47145"/>
          <a:stretch/>
        </p:blipFill>
        <p:spPr bwMode="auto">
          <a:xfrm>
            <a:off x="5220072" y="160338"/>
            <a:ext cx="1695060" cy="131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784972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Vybraná doporučení ESPEN </a:t>
            </a:r>
            <a:r>
              <a:rPr lang="cs-CZ" dirty="0"/>
              <a:t>(Evropské společnosti klinické výživy a metabolismu) </a:t>
            </a:r>
            <a:r>
              <a:rPr lang="cs-CZ" b="1" dirty="0"/>
              <a:t>pro parenterální výživu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8559104" cy="5061176"/>
          </a:xfrm>
        </p:spPr>
        <p:txBody>
          <a:bodyPr>
            <a:noAutofit/>
          </a:bodyPr>
          <a:lstStyle/>
          <a:p>
            <a:r>
              <a:rPr lang="cs-CZ" sz="2000" b="1" dirty="0"/>
              <a:t>Proč parenterální výživa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/>
              <a:t>pacient není schopen perorálního příjmu potravy, je nutné dodávat živiny mimo GIT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2000" b="1" dirty="0"/>
          </a:p>
          <a:p>
            <a:pPr>
              <a:buFont typeface="Wingdings" panose="05000000000000000000" pitchFamily="2" charset="2"/>
              <a:buChar char="Ø"/>
            </a:pPr>
            <a:endParaRPr lang="cs-CZ" sz="2000" b="1" dirty="0"/>
          </a:p>
          <a:p>
            <a:r>
              <a:rPr lang="cs-CZ" sz="2000" b="1" dirty="0"/>
              <a:t>Kdy a jak zahájit PN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/>
              <a:t>během 24–48 hod od přijetí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/>
              <a:t>jako doplňková výživa k enterální výživě </a:t>
            </a:r>
            <a:r>
              <a:rPr lang="cs-CZ" sz="1800" dirty="0"/>
              <a:t>(pokud energetický příjem přes enterální výživu není dostačující)</a:t>
            </a:r>
            <a:r>
              <a:rPr lang="cs-CZ" sz="2000" dirty="0"/>
              <a:t> po 2 dnech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 err="1"/>
              <a:t>all</a:t>
            </a:r>
            <a:r>
              <a:rPr lang="cs-CZ" sz="2000" dirty="0"/>
              <a:t>-in-</a:t>
            </a:r>
            <a:r>
              <a:rPr lang="cs-CZ" sz="2000" dirty="0" err="1"/>
              <a:t>one</a:t>
            </a:r>
            <a:endParaRPr lang="cs-CZ" sz="2000" dirty="0"/>
          </a:p>
          <a:p>
            <a:pPr>
              <a:buFont typeface="Wingdings" panose="05000000000000000000" pitchFamily="2" charset="2"/>
              <a:buChar char="Ø"/>
            </a:pPr>
            <a:endParaRPr lang="cs-CZ" sz="2000" dirty="0"/>
          </a:p>
          <a:p>
            <a:r>
              <a:rPr lang="cs-CZ" sz="2000" b="1" dirty="0"/>
              <a:t>Složení PN</a:t>
            </a:r>
          </a:p>
          <a:p>
            <a:r>
              <a:rPr lang="cs-CZ" sz="2000" dirty="0"/>
              <a:t>Aminokyseliny + sacharidy + lipidy + elektrolyty + </a:t>
            </a:r>
            <a:r>
              <a:rPr lang="cs-CZ" sz="2000" dirty="0" err="1"/>
              <a:t>mikroprvky</a:t>
            </a:r>
            <a:r>
              <a:rPr lang="cs-CZ" sz="2000" dirty="0"/>
              <a:t> + vitaminy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4EB5C23-C2A9-49A4-9E2B-20182FCB3B72}" type="slidenum">
              <a:rPr lang="cs-CZ" smtClean="0"/>
              <a:t>62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1835696" y="2257578"/>
            <a:ext cx="6733256" cy="646331"/>
          </a:xfrm>
          <a:prstGeom prst="rect">
            <a:avLst/>
          </a:prstGeom>
          <a:solidFill>
            <a:srgbClr val="FFE1E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Nutriční nároky se nesmějí podcenit zejména u pacientů na JIP, u nichž snáze dochází k rozvoji malnutrice (dle studií až 43 % pac. JIP).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779912" y="3287046"/>
            <a:ext cx="4789040" cy="646331"/>
          </a:xfrm>
          <a:prstGeom prst="rect">
            <a:avLst/>
          </a:prstGeom>
          <a:solidFill>
            <a:srgbClr val="FFE1E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← riziko podvýživy, zvýšené riziko mortality a     morbidity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402895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podáváme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03232" cy="4873752"/>
          </a:xfrm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Voda + elektrolyty: 	</a:t>
            </a:r>
            <a:r>
              <a:rPr lang="cs-CZ" dirty="0"/>
              <a:t>30 - 40 ml/kg/den (dle aktuální 						       potřeby pacienta)</a:t>
            </a:r>
          </a:p>
          <a:p>
            <a:endParaRPr lang="cs-CZ" dirty="0"/>
          </a:p>
          <a:p>
            <a:r>
              <a:rPr lang="cs-CZ" dirty="0">
                <a:solidFill>
                  <a:schemeClr val="tx2"/>
                </a:solidFill>
              </a:rPr>
              <a:t>Energie: </a:t>
            </a:r>
            <a:r>
              <a:rPr lang="cs-CZ" dirty="0"/>
              <a:t>± 120 </a:t>
            </a:r>
            <a:r>
              <a:rPr lang="cs-CZ" dirty="0" err="1"/>
              <a:t>kJ</a:t>
            </a:r>
            <a:r>
              <a:rPr lang="cs-CZ" dirty="0"/>
              <a:t>/kg/den (dle aktuální potřeby pacienta)</a:t>
            </a:r>
          </a:p>
          <a:p>
            <a:pPr marL="0" indent="0">
              <a:buNone/>
            </a:pPr>
            <a:r>
              <a:rPr lang="cs-CZ" dirty="0"/>
              <a:t>                    min. 105 </a:t>
            </a:r>
            <a:r>
              <a:rPr lang="cs-CZ" dirty="0" err="1"/>
              <a:t>kJ</a:t>
            </a:r>
            <a:r>
              <a:rPr lang="cs-CZ" dirty="0"/>
              <a:t> (25 kcal )/kg/den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4EB5C23-C2A9-49A4-9E2B-20182FCB3B72}" type="slidenum">
              <a:rPr lang="cs-CZ" smtClean="0"/>
              <a:t>63</a:t>
            </a:fld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143239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podáváme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81416" cy="4873752"/>
          </a:xfrm>
        </p:spPr>
        <p:txBody>
          <a:bodyPr/>
          <a:lstStyle/>
          <a:p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Sacharidy:</a:t>
            </a:r>
            <a:r>
              <a:rPr lang="cs-CZ" dirty="0"/>
              <a:t>	</a:t>
            </a:r>
            <a:r>
              <a:rPr lang="cs-CZ" dirty="0" err="1"/>
              <a:t>glc</a:t>
            </a:r>
            <a:r>
              <a:rPr lang="cs-CZ" dirty="0"/>
              <a:t>	2 - 6 g/kg/den, </a:t>
            </a:r>
          </a:p>
          <a:p>
            <a:pPr marL="0" indent="0">
              <a:buNone/>
            </a:pPr>
            <a:r>
              <a:rPr lang="cs-CZ" dirty="0"/>
              <a:t>			pro kriticky nemocné 2 g/kg/den</a:t>
            </a:r>
          </a:p>
          <a:p>
            <a:pPr marL="1828800" lvl="6" indent="0">
              <a:buNone/>
            </a:pPr>
            <a:r>
              <a:rPr lang="cs-CZ" sz="2400" dirty="0">
                <a:solidFill>
                  <a:schemeClr val="tx1"/>
                </a:solidFill>
              </a:rPr>
              <a:t>xylitol	</a:t>
            </a:r>
            <a:r>
              <a:rPr lang="cs-CZ" sz="2400" dirty="0" err="1">
                <a:solidFill>
                  <a:schemeClr val="tx1"/>
                </a:solidFill>
              </a:rPr>
              <a:t>max</a:t>
            </a:r>
            <a:r>
              <a:rPr lang="cs-CZ" sz="2400" dirty="0">
                <a:solidFill>
                  <a:schemeClr val="tx1"/>
                </a:solidFill>
              </a:rPr>
              <a:t> 0,125 g/kg/hod		</a:t>
            </a:r>
          </a:p>
          <a:p>
            <a:pPr marL="1828800" lvl="6" indent="0">
              <a:buNone/>
            </a:pPr>
            <a:r>
              <a:rPr lang="cs-CZ" sz="2400" dirty="0">
                <a:solidFill>
                  <a:schemeClr val="tx1"/>
                </a:solidFill>
              </a:rPr>
              <a:t>Rychlost podání 0,5 g/kg/hod </a:t>
            </a:r>
            <a:r>
              <a:rPr lang="cs-CZ" sz="2400" dirty="0"/>
              <a:t>	</a:t>
            </a:r>
          </a:p>
          <a:p>
            <a:pPr marL="1828800" lvl="6" indent="0">
              <a:buNone/>
            </a:pPr>
            <a:r>
              <a:rPr lang="cs-CZ" sz="2400" dirty="0">
                <a:solidFill>
                  <a:schemeClr val="tx1"/>
                </a:solidFill>
              </a:rPr>
              <a:t>Ne </a:t>
            </a:r>
            <a:r>
              <a:rPr lang="cs-CZ" sz="2400" dirty="0" err="1">
                <a:solidFill>
                  <a:schemeClr val="tx1"/>
                </a:solidFill>
              </a:rPr>
              <a:t>sacharosa</a:t>
            </a:r>
            <a:r>
              <a:rPr lang="cs-CZ" sz="2400" dirty="0">
                <a:solidFill>
                  <a:schemeClr val="tx1"/>
                </a:solidFill>
              </a:rPr>
              <a:t>, </a:t>
            </a:r>
            <a:r>
              <a:rPr lang="cs-CZ" sz="2400" dirty="0" err="1">
                <a:solidFill>
                  <a:schemeClr val="tx1"/>
                </a:solidFill>
              </a:rPr>
              <a:t>fru</a:t>
            </a:r>
            <a:r>
              <a:rPr lang="cs-CZ" sz="2400" dirty="0">
                <a:solidFill>
                  <a:schemeClr val="tx1"/>
                </a:solidFill>
              </a:rPr>
              <a:t>, sorbitol!</a:t>
            </a:r>
          </a:p>
          <a:p>
            <a:pPr marL="1828800" lvl="6" indent="0">
              <a:buNone/>
            </a:pPr>
            <a:endParaRPr lang="cs-CZ" sz="2400" dirty="0">
              <a:solidFill>
                <a:schemeClr val="tx1"/>
              </a:solidFill>
            </a:endParaRPr>
          </a:p>
          <a:p>
            <a:pPr marL="1828800" lvl="6" indent="0">
              <a:buNone/>
            </a:pPr>
            <a:endParaRPr lang="cs-CZ" sz="2400" dirty="0">
              <a:solidFill>
                <a:schemeClr val="tx1"/>
              </a:solidFill>
            </a:endParaRPr>
          </a:p>
          <a:p>
            <a:pPr marL="1828800" lvl="6" indent="0">
              <a:buNone/>
            </a:pPr>
            <a:endParaRPr lang="cs-CZ" sz="2400" dirty="0">
              <a:solidFill>
                <a:schemeClr val="tx1"/>
              </a:solidFill>
            </a:endParaRPr>
          </a:p>
          <a:p>
            <a:pPr marL="1828800" lvl="6" indent="0">
              <a:buNone/>
            </a:pPr>
            <a:endParaRPr lang="cs-CZ" sz="2400" dirty="0">
              <a:solidFill>
                <a:schemeClr val="tx1"/>
              </a:solidFill>
            </a:endParaRPr>
          </a:p>
          <a:p>
            <a:pPr marL="1828800" lvl="6" indent="0">
              <a:buNone/>
            </a:pPr>
            <a:endParaRPr lang="cs-CZ" sz="2400" dirty="0">
              <a:solidFill>
                <a:schemeClr val="tx1"/>
              </a:solidFill>
            </a:endParaRPr>
          </a:p>
          <a:p>
            <a:pPr marL="1828800" lvl="6" indent="0">
              <a:buNone/>
            </a:pPr>
            <a:r>
              <a:rPr lang="cs-CZ" sz="2400" dirty="0">
                <a:solidFill>
                  <a:schemeClr val="tx1"/>
                </a:solidFill>
              </a:rPr>
              <a:t>Vyvarovat se hyperglykemie!		</a:t>
            </a:r>
          </a:p>
          <a:p>
            <a:pPr lvl="6"/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4EB5C23-C2A9-49A4-9E2B-20182FCB3B72}" type="slidenum">
              <a:rPr lang="cs-CZ" smtClean="0"/>
              <a:t>64</a:t>
            </a:fld>
            <a:endParaRPr lang="cs-CZ"/>
          </a:p>
        </p:txBody>
      </p:sp>
      <p:pic>
        <p:nvPicPr>
          <p:cNvPr id="1028" name="Picture 4" descr="Výsledek obrázku pro hereditary fructose intoleran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221088"/>
            <a:ext cx="1376164" cy="139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011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73E87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73E87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73E87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73E87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73E87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73E87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Výsledek obrázku pro dipeptiv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977" y="-127993"/>
            <a:ext cx="165735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podáváme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75240" cy="4873752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AK:</a:t>
            </a:r>
            <a:r>
              <a:rPr lang="cs-CZ" dirty="0"/>
              <a:t> 	1,0 – 1,5 g/kg/den			</a:t>
            </a:r>
          </a:p>
          <a:p>
            <a:pPr marL="0" indent="0">
              <a:buNone/>
            </a:pPr>
            <a:r>
              <a:rPr lang="cs-CZ" dirty="0"/>
              <a:t>	Všechny (</a:t>
            </a:r>
            <a:r>
              <a:rPr lang="cs-CZ" dirty="0" err="1"/>
              <a:t>esenc</a:t>
            </a:r>
            <a:r>
              <a:rPr lang="cs-CZ" dirty="0"/>
              <a:t>., </a:t>
            </a:r>
            <a:r>
              <a:rPr lang="cs-CZ" dirty="0" err="1"/>
              <a:t>neesenc</a:t>
            </a:r>
            <a:r>
              <a:rPr lang="cs-CZ" dirty="0"/>
              <a:t>.)		</a:t>
            </a:r>
          </a:p>
          <a:p>
            <a:pPr marL="0" indent="0">
              <a:buNone/>
            </a:pPr>
            <a:r>
              <a:rPr lang="cs-CZ" dirty="0"/>
              <a:t>	Esenciální 45-50 % z </a:t>
            </a:r>
            <a:r>
              <a:rPr lang="cs-CZ" dirty="0" err="1"/>
              <a:t>celk</a:t>
            </a:r>
            <a:r>
              <a:rPr lang="cs-CZ" dirty="0"/>
              <a:t>. podílu			</a:t>
            </a:r>
          </a:p>
          <a:p>
            <a:pPr marL="0" indent="0">
              <a:buNone/>
            </a:pPr>
            <a:r>
              <a:rPr lang="cs-CZ" dirty="0"/>
              <a:t>	Ne proteinové hydrolyzáty, frakce krevní plazmy!	</a:t>
            </a:r>
          </a:p>
          <a:p>
            <a:pPr marL="0" indent="0">
              <a:buNone/>
            </a:pPr>
            <a:r>
              <a:rPr lang="cs-CZ" dirty="0"/>
              <a:t>	Rychlost podání 0,1 g/kg/hod</a:t>
            </a:r>
          </a:p>
          <a:p>
            <a:pPr marL="0" indent="0">
              <a:buNone/>
            </a:pPr>
            <a:r>
              <a:rPr lang="cs-CZ" dirty="0"/>
              <a:t>	U kriticky nemocných pacientů </a:t>
            </a:r>
            <a:r>
              <a:rPr lang="cs-CZ" dirty="0" err="1"/>
              <a:t>Gln</a:t>
            </a:r>
            <a:r>
              <a:rPr lang="cs-CZ" dirty="0"/>
              <a:t> 0,2–0,4 g/kg/den</a:t>
            </a:r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AK = </a:t>
            </a:r>
            <a:r>
              <a:rPr lang="cs-CZ" dirty="0">
                <a:solidFill>
                  <a:srgbClr val="002060"/>
                </a:solidFill>
              </a:rPr>
              <a:t>substráty pro proteosyntézu a ochrana kosterního svalstva.</a:t>
            </a:r>
          </a:p>
          <a:p>
            <a:pPr marL="0" indent="0">
              <a:buNone/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Při nedostatečném krytí energetické potřeby se část AK využije </a:t>
            </a:r>
          </a:p>
          <a:p>
            <a:pPr marL="0" indent="0">
              <a:buNone/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pro získání energie.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4EB5C23-C2A9-49A4-9E2B-20182FCB3B72}" type="slidenum">
              <a:rPr lang="cs-CZ" smtClean="0"/>
              <a:pPr/>
              <a:t>65</a:t>
            </a:fld>
            <a:endParaRPr lang="cs-CZ"/>
          </a:p>
        </p:txBody>
      </p:sp>
      <p:sp>
        <p:nvSpPr>
          <p:cNvPr id="5" name="Zaoblený obdélník 4"/>
          <p:cNvSpPr/>
          <p:nvPr/>
        </p:nvSpPr>
        <p:spPr>
          <a:xfrm>
            <a:off x="6275508" y="1700808"/>
            <a:ext cx="2592288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>
                <a:solidFill>
                  <a:schemeClr val="tx1"/>
                </a:solidFill>
              </a:rPr>
              <a:t>Gln</a:t>
            </a:r>
            <a:r>
              <a:rPr lang="cs-CZ" sz="2400" dirty="0">
                <a:solidFill>
                  <a:schemeClr val="tx1"/>
                </a:solidFill>
              </a:rPr>
              <a:t> zvlášť ve formě L-Ala-L-</a:t>
            </a:r>
            <a:r>
              <a:rPr lang="cs-CZ" sz="2400" dirty="0" err="1">
                <a:solidFill>
                  <a:schemeClr val="tx1"/>
                </a:solidFill>
              </a:rPr>
              <a:t>Gln</a:t>
            </a:r>
            <a:endParaRPr lang="cs-CZ" sz="2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951230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podáváme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280920" cy="4873752"/>
          </a:xfrm>
        </p:spPr>
        <p:txBody>
          <a:bodyPr>
            <a:normAutofit fontScale="92500"/>
          </a:bodyPr>
          <a:lstStyle/>
          <a:p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Lipidy: </a:t>
            </a:r>
            <a:r>
              <a:rPr lang="cs-CZ" dirty="0"/>
              <a:t>0,7 – 1,5 g/kg/den 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						   </a:t>
            </a:r>
            <a:r>
              <a:rPr lang="cs-CZ" dirty="0"/>
              <a:t>poměr energie lipidy : sacharidy = 1 : 1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	</a:t>
            </a:r>
          </a:p>
          <a:p>
            <a:endParaRPr lang="cs-CZ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cs-CZ" dirty="0"/>
              <a:t>10-20% tukové emulze – 270 – 410 </a:t>
            </a:r>
            <a:r>
              <a:rPr lang="cs-CZ" dirty="0" err="1"/>
              <a:t>mmol</a:t>
            </a:r>
            <a:r>
              <a:rPr lang="cs-CZ" dirty="0"/>
              <a:t>/kg H</a:t>
            </a:r>
            <a:r>
              <a:rPr lang="cs-CZ" baseline="-25000" dirty="0"/>
              <a:t>2</a:t>
            </a:r>
            <a:r>
              <a:rPr lang="cs-CZ" dirty="0"/>
              <a:t>O; </a:t>
            </a:r>
          </a:p>
          <a:p>
            <a:pPr marL="0" indent="0">
              <a:buNone/>
            </a:pPr>
            <a:r>
              <a:rPr lang="cs-CZ" dirty="0"/>
              <a:t>     z olivového, sójového, rybího oleje (LCT), </a:t>
            </a:r>
          </a:p>
          <a:p>
            <a:pPr marL="0" indent="0">
              <a:buNone/>
            </a:pPr>
            <a:r>
              <a:rPr lang="cs-CZ" dirty="0"/>
              <a:t>     kokosového tuku (MCT);</a:t>
            </a:r>
          </a:p>
          <a:p>
            <a:pPr marL="0" indent="0">
              <a:buNone/>
            </a:pPr>
            <a:r>
              <a:rPr lang="cs-CZ" dirty="0"/>
              <a:t>     samostatně (S, R) nebo v kombinaci (S+O, S+K+R, S+O+K+R);	</a:t>
            </a:r>
          </a:p>
          <a:p>
            <a:pPr marL="0" indent="0">
              <a:buNone/>
            </a:pPr>
            <a:r>
              <a:rPr lang="cs-CZ" dirty="0"/>
              <a:t>     emulgátor = lecitin; velikost částic max. 1 </a:t>
            </a:r>
            <a:r>
              <a:rPr lang="cs-CZ" dirty="0">
                <a:latin typeface="Symbol" panose="05050102010706020507" pitchFamily="18" charset="2"/>
              </a:rPr>
              <a:t>m</a:t>
            </a:r>
            <a:r>
              <a:rPr lang="cs-CZ" dirty="0"/>
              <a:t>m		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2200" dirty="0"/>
              <a:t>					</a:t>
            </a:r>
          </a:p>
          <a:p>
            <a:r>
              <a:rPr lang="cs-CZ" dirty="0"/>
              <a:t>rychlost podání 100-150 mg/kg/hod</a:t>
            </a:r>
            <a:endParaRPr lang="cs-CZ" sz="1900" dirty="0">
              <a:solidFill>
                <a:schemeClr val="tx1"/>
              </a:solidFill>
            </a:endParaRPr>
          </a:p>
          <a:p>
            <a:pPr lvl="6"/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4EB5C23-C2A9-49A4-9E2B-20182FCB3B72}" type="slidenum">
              <a:rPr lang="cs-CZ" smtClean="0"/>
              <a:pPr/>
              <a:t>66</a:t>
            </a:fld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806624" y="5062319"/>
            <a:ext cx="6768752" cy="646331"/>
          </a:xfrm>
          <a:prstGeom prst="rect">
            <a:avLst/>
          </a:prstGeom>
          <a:solidFill>
            <a:srgbClr val="FFE1E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cs-CZ" dirty="0"/>
              <a:t>ESPEN porovnávala </a:t>
            </a:r>
            <a:r>
              <a:rPr lang="cs-CZ" dirty="0" err="1"/>
              <a:t>parent</a:t>
            </a:r>
            <a:r>
              <a:rPr lang="cs-CZ" dirty="0"/>
              <a:t>. přípravky na bázi olivového a sójového oleje a vydala doporučení k používání emulzí na bázi oleje olivového.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518255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r>
              <a:rPr lang="cs-CZ" dirty="0"/>
              <a:t>Lipidové přípravky s rybím tukem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77211" y="1411521"/>
            <a:ext cx="7467600" cy="1153384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Zdroj </a:t>
            </a:r>
            <a:r>
              <a:rPr lang="el-GR" b="1" dirty="0"/>
              <a:t>ω</a:t>
            </a:r>
            <a:r>
              <a:rPr lang="cs-CZ" b="1" dirty="0"/>
              <a:t>-3 mastných kyselin, </a:t>
            </a:r>
            <a:r>
              <a:rPr lang="cs-CZ" dirty="0"/>
              <a:t>vysoký obsah EPA a DHA</a:t>
            </a:r>
          </a:p>
          <a:p>
            <a:r>
              <a:rPr lang="cs-CZ" sz="2200" dirty="0"/>
              <a:t>Př. </a:t>
            </a:r>
            <a:r>
              <a:rPr lang="cs-CZ" sz="2200" dirty="0" err="1"/>
              <a:t>Lipoplus</a:t>
            </a:r>
            <a:r>
              <a:rPr lang="cs-CZ" sz="2200" dirty="0"/>
              <a:t> 20% (S:K:R = 4:5:1); </a:t>
            </a:r>
            <a:r>
              <a:rPr lang="cs-CZ" sz="2200" dirty="0" err="1"/>
              <a:t>SMOFlipid</a:t>
            </a:r>
            <a:r>
              <a:rPr lang="cs-CZ" sz="2200" dirty="0"/>
              <a:t> (S:O:K:R = 6:5:6:3); </a:t>
            </a:r>
            <a:r>
              <a:rPr lang="cs-CZ" sz="2200" dirty="0" err="1"/>
              <a:t>Omegaven</a:t>
            </a:r>
            <a:r>
              <a:rPr lang="cs-CZ" sz="2200" dirty="0"/>
              <a:t> (R)</a:t>
            </a:r>
            <a:endParaRPr lang="pt-BR" sz="22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4EB5C23-C2A9-49A4-9E2B-20182FCB3B72}" type="slidenum">
              <a:rPr lang="cs-CZ" smtClean="0"/>
              <a:t>67</a:t>
            </a:fld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727630" y="5734050"/>
            <a:ext cx="7318670" cy="830997"/>
          </a:xfrm>
          <a:prstGeom prst="rect">
            <a:avLst/>
          </a:prstGeom>
          <a:solidFill>
            <a:srgbClr val="FFE1E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/>
              <a:t>Emulze z čistého sójového oleje by neměly být u kriticky</a:t>
            </a:r>
          </a:p>
          <a:p>
            <a:pPr algn="ctr"/>
            <a:r>
              <a:rPr lang="cs-CZ" sz="2400" b="1" dirty="0"/>
              <a:t>nemocných pacientů tukem první volby!</a:t>
            </a:r>
            <a:endParaRPr lang="cs-CZ" sz="2400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5"/>
          <a:srcRect t="9771" b="6767"/>
          <a:stretch/>
        </p:blipFill>
        <p:spPr>
          <a:xfrm>
            <a:off x="1414441" y="2720677"/>
            <a:ext cx="5553118" cy="2664296"/>
          </a:xfrm>
          <a:prstGeom prst="rect">
            <a:avLst/>
          </a:prstGeom>
        </p:spPr>
      </p:pic>
      <p:sp>
        <p:nvSpPr>
          <p:cNvPr id="12" name="Obdélník 11"/>
          <p:cNvSpPr/>
          <p:nvPr/>
        </p:nvSpPr>
        <p:spPr>
          <a:xfrm>
            <a:off x="1414441" y="3457692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b="1" dirty="0"/>
              <a:t>        </a:t>
            </a:r>
            <a:r>
              <a:rPr lang="cs-CZ" sz="2200" dirty="0">
                <a:solidFill>
                  <a:schemeClr val="accent1"/>
                </a:solidFill>
              </a:rPr>
              <a:t>Úbytek orgánových komplikací </a:t>
            </a:r>
          </a:p>
          <a:p>
            <a:pPr algn="ctr"/>
            <a:r>
              <a:rPr lang="pl-PL" sz="2200" dirty="0">
                <a:solidFill>
                  <a:schemeClr val="accent1"/>
                </a:solidFill>
              </a:rPr>
              <a:t>     Redukce délky pobytu v nemocnici </a:t>
            </a:r>
          </a:p>
          <a:p>
            <a:pPr algn="ctr"/>
            <a:r>
              <a:rPr lang="cs-CZ" sz="2200" dirty="0">
                <a:solidFill>
                  <a:schemeClr val="accent1"/>
                </a:solidFill>
              </a:rPr>
              <a:t>Snížení nákladů spojených </a:t>
            </a:r>
          </a:p>
          <a:p>
            <a:pPr algn="ctr"/>
            <a:r>
              <a:rPr lang="cs-CZ" sz="2200" dirty="0">
                <a:solidFill>
                  <a:schemeClr val="accent1"/>
                </a:solidFill>
              </a:rPr>
              <a:t>s hospitalizací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193637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/>
          <a:srcRect t="12794" r="11824" b="12847"/>
          <a:stretch/>
        </p:blipFill>
        <p:spPr>
          <a:xfrm>
            <a:off x="6082306" y="0"/>
            <a:ext cx="2553222" cy="216024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podáváme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75240" cy="4873752"/>
          </a:xfrm>
        </p:spPr>
        <p:txBody>
          <a:bodyPr/>
          <a:lstStyle/>
          <a:p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Vitaminy a mikroelementy</a:t>
            </a:r>
            <a:endParaRPr lang="cs-CZ" dirty="0"/>
          </a:p>
          <a:p>
            <a:r>
              <a:rPr lang="cs-CZ" sz="1800" dirty="0"/>
              <a:t>Preparáty:	hydrofilní vit. (</a:t>
            </a:r>
            <a:r>
              <a:rPr lang="cs-CZ" sz="1800" dirty="0" err="1"/>
              <a:t>Soluvit</a:t>
            </a:r>
            <a:r>
              <a:rPr lang="cs-CZ" sz="1800" dirty="0"/>
              <a:t>)			</a:t>
            </a:r>
          </a:p>
          <a:p>
            <a:pPr marL="0" indent="0">
              <a:buNone/>
            </a:pPr>
            <a:r>
              <a:rPr lang="cs-CZ" sz="1800" dirty="0"/>
              <a:t>		lipofilní vit. (</a:t>
            </a:r>
            <a:r>
              <a:rPr lang="cs-CZ" sz="1800" dirty="0" err="1"/>
              <a:t>Vitalipid</a:t>
            </a:r>
            <a:r>
              <a:rPr lang="cs-CZ" sz="1800" dirty="0"/>
              <a:t>)			</a:t>
            </a:r>
          </a:p>
          <a:p>
            <a:pPr marL="0" indent="0">
              <a:buNone/>
            </a:pPr>
            <a:r>
              <a:rPr lang="cs-CZ" sz="1800" dirty="0"/>
              <a:t>		hydrofilní + lipofilní vit. (</a:t>
            </a:r>
            <a:r>
              <a:rPr lang="cs-CZ" sz="1800" dirty="0" err="1"/>
              <a:t>Cernevit</a:t>
            </a:r>
            <a:r>
              <a:rPr lang="cs-CZ" sz="1800" dirty="0"/>
              <a:t>)</a:t>
            </a:r>
          </a:p>
          <a:p>
            <a:pPr marL="0" indent="0">
              <a:buNone/>
            </a:pPr>
            <a:r>
              <a:rPr lang="cs-CZ" sz="1800" dirty="0"/>
              <a:t>		mikroelementy (</a:t>
            </a:r>
            <a:r>
              <a:rPr lang="cs-CZ" sz="1800" dirty="0" err="1"/>
              <a:t>Tracutil</a:t>
            </a:r>
            <a:r>
              <a:rPr lang="cs-CZ" sz="1800" dirty="0"/>
              <a:t>, </a:t>
            </a:r>
            <a:r>
              <a:rPr lang="cs-CZ" sz="1800" dirty="0" err="1"/>
              <a:t>Addaven</a:t>
            </a:r>
            <a:r>
              <a:rPr lang="cs-CZ" sz="1800" dirty="0"/>
              <a:t>, </a:t>
            </a:r>
            <a:r>
              <a:rPr lang="cs-CZ" sz="1800" dirty="0" err="1"/>
              <a:t>Elotrace</a:t>
            </a:r>
            <a:r>
              <a:rPr lang="cs-CZ" sz="1800" dirty="0"/>
              <a:t>,					           </a:t>
            </a:r>
            <a:r>
              <a:rPr lang="cs-CZ" sz="1800" dirty="0" err="1"/>
              <a:t>Nutryelt</a:t>
            </a:r>
            <a:r>
              <a:rPr lang="cs-CZ" sz="1800" dirty="0"/>
              <a:t>)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>
              <a:buFont typeface="Courier New" panose="02070309020205020404" pitchFamily="49" charset="0"/>
              <a:buChar char="o"/>
            </a:pPr>
            <a:r>
              <a:rPr lang="cs-CZ" sz="1800" dirty="0"/>
              <a:t>Dle DDD nebo individuálních potřeb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4EB5C23-C2A9-49A4-9E2B-20182FCB3B72}" type="slidenum">
              <a:rPr lang="cs-CZ" smtClean="0"/>
              <a:t>68</a:t>
            </a:fld>
            <a:endParaRPr lang="cs-CZ"/>
          </a:p>
        </p:txBody>
      </p:sp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5B710245-37AC-4AED-9DFB-D10C4D3F9498}"/>
              </a:ext>
            </a:extLst>
          </p:cNvPr>
          <p:cNvSpPr/>
          <p:nvPr/>
        </p:nvSpPr>
        <p:spPr>
          <a:xfrm>
            <a:off x="2839919" y="4021791"/>
            <a:ext cx="2702162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399EE5BE-105D-42AC-AD9D-ED56A97ED2C0}"/>
              </a:ext>
            </a:extLst>
          </p:cNvPr>
          <p:cNvSpPr txBox="1"/>
          <p:nvPr/>
        </p:nvSpPr>
        <p:spPr>
          <a:xfrm>
            <a:off x="2839919" y="4155825"/>
            <a:ext cx="2702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F, </a:t>
            </a:r>
            <a:r>
              <a:rPr lang="cs-CZ" b="1" dirty="0" err="1"/>
              <a:t>Mn</a:t>
            </a:r>
            <a:r>
              <a:rPr lang="cs-CZ" b="1" dirty="0"/>
              <a:t>, </a:t>
            </a:r>
            <a:r>
              <a:rPr lang="cs-CZ" b="1" dirty="0" err="1"/>
              <a:t>Cu</a:t>
            </a:r>
            <a:r>
              <a:rPr lang="cs-CZ" b="1" dirty="0"/>
              <a:t>, </a:t>
            </a:r>
            <a:r>
              <a:rPr lang="cs-CZ" b="1" dirty="0" err="1"/>
              <a:t>Zn</a:t>
            </a:r>
            <a:r>
              <a:rPr lang="cs-CZ" b="1" dirty="0"/>
              <a:t>, Se, I, </a:t>
            </a:r>
            <a:r>
              <a:rPr lang="cs-CZ" b="1" dirty="0" err="1"/>
              <a:t>Cr</a:t>
            </a:r>
            <a:r>
              <a:rPr lang="cs-CZ" b="1" dirty="0"/>
              <a:t>, </a:t>
            </a:r>
            <a:r>
              <a:rPr lang="cs-CZ" b="1" dirty="0" err="1"/>
              <a:t>Mb</a:t>
            </a:r>
            <a:r>
              <a:rPr lang="cs-CZ" b="1" dirty="0"/>
              <a:t> </a:t>
            </a:r>
          </a:p>
          <a:p>
            <a:pPr algn="ctr"/>
            <a:r>
              <a:rPr lang="cs-CZ" dirty="0" err="1"/>
              <a:t>Fe</a:t>
            </a:r>
            <a:r>
              <a:rPr lang="cs-CZ" dirty="0"/>
              <a:t> 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D79EEFE8-1EF9-422D-9BFF-8087BF9AEA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17" r="27816"/>
          <a:stretch/>
        </p:blipFill>
        <p:spPr>
          <a:xfrm>
            <a:off x="6660232" y="2771277"/>
            <a:ext cx="1120553" cy="27690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075489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3543" y="227782"/>
            <a:ext cx="7467600" cy="696845"/>
          </a:xfrm>
        </p:spPr>
        <p:txBody>
          <a:bodyPr>
            <a:normAutofit fontScale="90000"/>
          </a:bodyPr>
          <a:lstStyle/>
          <a:p>
            <a:r>
              <a:rPr lang="cs-CZ" sz="2400" dirty="0"/>
              <a:t>Vyberte správné odpovědi o vitaminech v dietě:</a:t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8147248" cy="5781255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lphaUcPeriod"/>
            </a:pPr>
            <a:r>
              <a:rPr lang="cs-CZ" sz="2000" dirty="0">
                <a:solidFill>
                  <a:schemeClr val="tx2"/>
                </a:solidFill>
              </a:rPr>
              <a:t>Zásoby vitaminů rozpustných ve vodě jsou typicky vyšší než vitaminů rozpustných v tucích. </a:t>
            </a:r>
          </a:p>
          <a:p>
            <a:pPr marL="0" indent="0">
              <a:buNone/>
            </a:pPr>
            <a:endParaRPr lang="cs-CZ" sz="2000" dirty="0">
              <a:solidFill>
                <a:schemeClr val="tx2"/>
              </a:solidFill>
            </a:endParaRPr>
          </a:p>
          <a:p>
            <a:pPr marL="457200" lvl="0" indent="-457200">
              <a:buFont typeface="+mj-lt"/>
              <a:buAutoNum type="alphaUcPeriod" startAt="2"/>
            </a:pPr>
            <a:r>
              <a:rPr lang="cs-CZ" sz="2000" dirty="0">
                <a:solidFill>
                  <a:schemeClr val="tx2"/>
                </a:solidFill>
              </a:rPr>
              <a:t>Vitamin C je antioxidant, který způsobuje redukci železitých iontů na železnaté.</a:t>
            </a:r>
            <a:endParaRPr lang="cs-CZ" sz="800" dirty="0">
              <a:solidFill>
                <a:schemeClr val="tx2"/>
              </a:solidFill>
            </a:endParaRPr>
          </a:p>
          <a:p>
            <a:pPr marL="457200" lvl="0" indent="-457200">
              <a:buFont typeface="+mj-lt"/>
              <a:buAutoNum type="alphaUcPeriod" startAt="2"/>
            </a:pPr>
            <a:endParaRPr lang="cs-CZ" sz="800" dirty="0">
              <a:solidFill>
                <a:schemeClr val="tx2"/>
              </a:solidFill>
            </a:endParaRPr>
          </a:p>
          <a:p>
            <a:pPr marL="457200" lvl="0" indent="-457200">
              <a:buFont typeface="+mj-lt"/>
              <a:buAutoNum type="alphaUcPeriod" startAt="2"/>
            </a:pPr>
            <a:endParaRPr lang="cs-CZ" sz="2000" dirty="0">
              <a:solidFill>
                <a:schemeClr val="tx2"/>
              </a:solidFill>
            </a:endParaRPr>
          </a:p>
          <a:p>
            <a:pPr marL="457200" lvl="0" indent="-457200">
              <a:buFont typeface="+mj-lt"/>
              <a:buAutoNum type="alphaUcPeriod" startAt="2"/>
            </a:pPr>
            <a:r>
              <a:rPr lang="cs-CZ" sz="2000" dirty="0">
                <a:solidFill>
                  <a:schemeClr val="tx2"/>
                </a:solidFill>
              </a:rPr>
              <a:t>Nedostatek </a:t>
            </a:r>
            <a:r>
              <a:rPr lang="cs-CZ" sz="2000" dirty="0" err="1">
                <a:solidFill>
                  <a:schemeClr val="tx2"/>
                </a:solidFill>
              </a:rPr>
              <a:t>thiaminu</a:t>
            </a:r>
            <a:r>
              <a:rPr lang="cs-CZ" sz="2000" dirty="0">
                <a:solidFill>
                  <a:schemeClr val="tx2"/>
                </a:solidFill>
              </a:rPr>
              <a:t> je častý u chronických alkoholiků a způsobuje neurologické problémy.</a:t>
            </a:r>
            <a:endParaRPr lang="cs-CZ" sz="800" dirty="0">
              <a:solidFill>
                <a:schemeClr val="tx2"/>
              </a:solidFill>
            </a:endParaRPr>
          </a:p>
          <a:p>
            <a:pPr marL="457200" lvl="0" indent="-457200">
              <a:buFont typeface="+mj-lt"/>
              <a:buAutoNum type="alphaUcPeriod" startAt="2"/>
            </a:pPr>
            <a:endParaRPr lang="cs-CZ" sz="800" dirty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lphaUcPeriod" startAt="2"/>
            </a:pPr>
            <a:endParaRPr lang="cs-CZ" sz="2000" dirty="0">
              <a:solidFill>
                <a:schemeClr val="tx2"/>
              </a:solidFill>
            </a:endParaRPr>
          </a:p>
          <a:p>
            <a:pPr marL="457200" lvl="0" indent="-457200">
              <a:buFont typeface="+mj-lt"/>
              <a:buAutoNum type="alphaUcPeriod" startAt="4"/>
            </a:pPr>
            <a:r>
              <a:rPr lang="cs-CZ" sz="2000" dirty="0">
                <a:solidFill>
                  <a:schemeClr val="tx2"/>
                </a:solidFill>
              </a:rPr>
              <a:t>Nadbytek kyseliny listové v těhotenství způsobuje  defekty neurální trubice plodu.</a:t>
            </a:r>
          </a:p>
          <a:p>
            <a:pPr marL="457200" lvl="0" indent="-457200">
              <a:buFont typeface="+mj-lt"/>
              <a:buAutoNum type="alphaUcPeriod" startAt="4"/>
            </a:pPr>
            <a:endParaRPr lang="cs-CZ" sz="800" dirty="0">
              <a:solidFill>
                <a:schemeClr val="tx2"/>
              </a:solidFill>
            </a:endParaRPr>
          </a:p>
          <a:p>
            <a:pPr marL="457200" lvl="0" indent="-457200">
              <a:buFont typeface="+mj-lt"/>
              <a:buAutoNum type="alphaUcPeriod" startAt="4"/>
            </a:pPr>
            <a:endParaRPr lang="cs-CZ" sz="800" dirty="0">
              <a:solidFill>
                <a:schemeClr val="tx2"/>
              </a:solidFill>
            </a:endParaRPr>
          </a:p>
          <a:p>
            <a:pPr marL="457200" lvl="0" indent="-457200">
              <a:buFont typeface="+mj-lt"/>
              <a:buAutoNum type="alphaUcPeriod" startAt="4"/>
            </a:pPr>
            <a:endParaRPr lang="cs-CZ" sz="2000" dirty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lphaUcPeriod" startAt="4"/>
            </a:pPr>
            <a:r>
              <a:rPr lang="cs-CZ" sz="2000" dirty="0">
                <a:solidFill>
                  <a:schemeClr val="tx2"/>
                </a:solidFill>
              </a:rPr>
              <a:t>Retinol (vitamin A) v těle mj. vzniká z β-karotenu.</a:t>
            </a:r>
          </a:p>
          <a:p>
            <a:pPr marL="457200" lvl="0" indent="-457200">
              <a:buFont typeface="+mj-lt"/>
              <a:buAutoNum type="alphaUcPeriod" startAt="4"/>
            </a:pPr>
            <a:endParaRPr lang="cs-CZ" sz="2000" dirty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lphaUcPeriod" startAt="2"/>
            </a:pP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EB5C23-C2A9-49A4-9E2B-20182FCB3B72}" type="slidenum">
              <a:rPr kumimoji="0" lang="cs-CZ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cs-CZ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57200" y="1249278"/>
            <a:ext cx="8147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Za normálních okolností jsou v organismu relativně velké zásoby vit. A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D, zatímco zásoby hydrofilních vitaminů jsou malé.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95536" y="2383199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Ano, vitamin C je redukčním činidlem v této reakci. Umožňuje tak vstřebávání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nehemového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železa z potravy.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63511" y="3657105"/>
            <a:ext cx="8147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Deficit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thiaminu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je častým a závažným problémem při chronickém alkoholismu, způsobeným nedostatečnou výživou a postižením GIT.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23032" y="4827506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Existuje zřejmá souvislost mezi </a:t>
            </a:r>
            <a:r>
              <a:rPr kumimoji="0" lang="cs-CZ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nedostatkem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kyseliny listové a vznikem defektů neurální trubice. Ženám v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prekoncepčním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období a během těhotenství je proto doporučována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suplementace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k. listovou.</a:t>
            </a:r>
          </a:p>
        </p:txBody>
      </p:sp>
      <p:sp>
        <p:nvSpPr>
          <p:cNvPr id="10" name="Zaoblený obdélník 9"/>
          <p:cNvSpPr/>
          <p:nvPr/>
        </p:nvSpPr>
        <p:spPr>
          <a:xfrm>
            <a:off x="457200" y="3082948"/>
            <a:ext cx="7671816" cy="548231"/>
          </a:xfrm>
          <a:prstGeom prst="round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440857" y="1857975"/>
            <a:ext cx="8079774" cy="596680"/>
          </a:xfrm>
          <a:prstGeom prst="round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473543" y="5728325"/>
            <a:ext cx="8147248" cy="572323"/>
          </a:xfrm>
          <a:prstGeom prst="round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63511" y="6226861"/>
            <a:ext cx="6334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β-karoten z potravy je ve střevě hydrolyzován za vzniku retinolu.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898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 animBg="1"/>
      <p:bldP spid="12" grpId="0" animBg="1"/>
      <p:bldP spid="13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ublinový popisek: čárový bez ohraničení 5">
            <a:extLst>
              <a:ext uri="{FF2B5EF4-FFF2-40B4-BE49-F238E27FC236}">
                <a16:creationId xmlns:a16="http://schemas.microsoft.com/office/drawing/2014/main" id="{B44BB4C5-FDC9-4E85-9E56-6FB8A1752A1E}"/>
              </a:ext>
            </a:extLst>
          </p:cNvPr>
          <p:cNvSpPr/>
          <p:nvPr/>
        </p:nvSpPr>
        <p:spPr>
          <a:xfrm rot="5400000">
            <a:off x="4787844" y="2259821"/>
            <a:ext cx="521208" cy="6425509"/>
          </a:xfrm>
          <a:prstGeom prst="callout1">
            <a:avLst>
              <a:gd name="adj1" fmla="val 18750"/>
              <a:gd name="adj2" fmla="val -8333"/>
              <a:gd name="adj3" fmla="val 44057"/>
              <a:gd name="adj4" fmla="val -82537"/>
            </a:avLst>
          </a:prstGeom>
          <a:solidFill>
            <a:srgbClr val="FFE1E1"/>
          </a:solidFill>
          <a:ln w="28575"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4638"/>
            <a:ext cx="7467600" cy="730389"/>
          </a:xfrm>
        </p:spPr>
        <p:txBody>
          <a:bodyPr>
            <a:normAutofit/>
          </a:bodyPr>
          <a:lstStyle/>
          <a:p>
            <a:r>
              <a:rPr lang="cs-CZ" dirty="0"/>
              <a:t>Nepřímá kalorimetrie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B5C23-C2A9-49A4-9E2B-20182FCB3B72}" type="slidenum">
              <a:rPr lang="cs-CZ" smtClean="0"/>
              <a:t>7</a:t>
            </a:fld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05384" y="1523262"/>
            <a:ext cx="8333232" cy="3417906"/>
          </a:xfrm>
        </p:spPr>
        <p:txBody>
          <a:bodyPr>
            <a:normAutofit/>
          </a:bodyPr>
          <a:lstStyle/>
          <a:p>
            <a:r>
              <a:rPr lang="cs-CZ" dirty="0" err="1">
                <a:solidFill>
                  <a:schemeClr val="tx2"/>
                </a:solidFill>
                <a:effectLst/>
              </a:rPr>
              <a:t>Weirova</a:t>
            </a:r>
            <a:r>
              <a:rPr lang="cs-CZ" dirty="0">
                <a:solidFill>
                  <a:schemeClr val="tx2"/>
                </a:solidFill>
                <a:effectLst/>
              </a:rPr>
              <a:t> rovnice </a:t>
            </a:r>
            <a:r>
              <a:rPr lang="cs-CZ" dirty="0">
                <a:effectLst/>
              </a:rPr>
              <a:t>pro výpočet energetického výdeje</a:t>
            </a:r>
          </a:p>
          <a:p>
            <a:pPr marL="0" indent="0">
              <a:buNone/>
            </a:pPr>
            <a:endParaRPr lang="cs-CZ" dirty="0">
              <a:effectLst/>
            </a:endParaRPr>
          </a:p>
          <a:p>
            <a:r>
              <a:rPr lang="cs-CZ" sz="2600" dirty="0">
                <a:solidFill>
                  <a:srgbClr val="FF0000"/>
                </a:solidFill>
                <a:effectLst/>
              </a:rPr>
              <a:t>EV (kcal/ 24 hod) = 3,95 </a:t>
            </a:r>
            <a:r>
              <a:rPr lang="cs-CZ" sz="3600" baseline="30000" dirty="0">
                <a:solidFill>
                  <a:srgbClr val="FF0000"/>
                </a:solidFill>
                <a:effectLst/>
              </a:rPr>
              <a:t>.</a:t>
            </a:r>
            <a:r>
              <a:rPr lang="cs-CZ" sz="2600" dirty="0">
                <a:solidFill>
                  <a:srgbClr val="FF0000"/>
                </a:solidFill>
                <a:effectLst/>
              </a:rPr>
              <a:t> V (O</a:t>
            </a:r>
            <a:r>
              <a:rPr lang="cs-CZ" sz="2600" baseline="-25000" dirty="0">
                <a:solidFill>
                  <a:srgbClr val="FF0000"/>
                </a:solidFill>
                <a:effectLst/>
              </a:rPr>
              <a:t>2</a:t>
            </a:r>
            <a:r>
              <a:rPr lang="cs-CZ" sz="2600" dirty="0">
                <a:solidFill>
                  <a:srgbClr val="FF0000"/>
                </a:solidFill>
                <a:effectLst/>
              </a:rPr>
              <a:t>) + 1,11 </a:t>
            </a:r>
            <a:r>
              <a:rPr lang="cs-CZ" sz="3600" baseline="30000" dirty="0">
                <a:solidFill>
                  <a:srgbClr val="FF0000"/>
                </a:solidFill>
              </a:rPr>
              <a:t>.</a:t>
            </a:r>
            <a:r>
              <a:rPr lang="cs-CZ" sz="2600" dirty="0">
                <a:solidFill>
                  <a:srgbClr val="FF0000"/>
                </a:solidFill>
                <a:effectLst/>
              </a:rPr>
              <a:t> V (CO</a:t>
            </a:r>
            <a:r>
              <a:rPr lang="cs-CZ" sz="2600" baseline="-25000" dirty="0">
                <a:solidFill>
                  <a:srgbClr val="FF0000"/>
                </a:solidFill>
                <a:effectLst/>
              </a:rPr>
              <a:t>2</a:t>
            </a:r>
            <a:r>
              <a:rPr lang="cs-CZ" sz="2600" dirty="0">
                <a:solidFill>
                  <a:srgbClr val="FF0000"/>
                </a:solidFill>
                <a:effectLst/>
              </a:rPr>
              <a:t>)</a:t>
            </a:r>
          </a:p>
          <a:p>
            <a:endParaRPr lang="cs-CZ" sz="2600" i="1" dirty="0">
              <a:solidFill>
                <a:srgbClr val="FF0000"/>
              </a:solidFill>
            </a:endParaRPr>
          </a:p>
          <a:p>
            <a:r>
              <a:rPr lang="cs-CZ" sz="2600" dirty="0"/>
              <a:t>Výpočtové vztahy pro odhad oxidace substrátů</a:t>
            </a:r>
          </a:p>
          <a:p>
            <a:r>
              <a:rPr lang="cs-CZ" sz="2600" dirty="0"/>
              <a:t>Sacharidy, tuky mg/min z V(O</a:t>
            </a:r>
            <a:r>
              <a:rPr lang="cs-CZ" sz="2600" baseline="-25000" dirty="0"/>
              <a:t>2</a:t>
            </a:r>
            <a:r>
              <a:rPr lang="cs-CZ" sz="2600" dirty="0"/>
              <a:t>), V(CO</a:t>
            </a:r>
            <a:r>
              <a:rPr lang="cs-CZ" sz="2600" baseline="-25000" dirty="0"/>
              <a:t>2</a:t>
            </a:r>
            <a:r>
              <a:rPr lang="cs-CZ" sz="2600" dirty="0"/>
              <a:t>)</a:t>
            </a:r>
          </a:p>
          <a:p>
            <a:r>
              <a:rPr lang="cs-CZ" sz="2600" dirty="0"/>
              <a:t>Proteiny g/24 hod = 6,25 </a:t>
            </a:r>
            <a:r>
              <a:rPr lang="cs-CZ" sz="2800" baseline="30000" dirty="0"/>
              <a:t>. </a:t>
            </a:r>
            <a:r>
              <a:rPr lang="cs-CZ" sz="2600" dirty="0"/>
              <a:t>odpad dusíku/24 hod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E777F59-43AC-4F1B-8159-75EF541F11A7}"/>
              </a:ext>
            </a:extLst>
          </p:cNvPr>
          <p:cNvSpPr txBox="1"/>
          <p:nvPr/>
        </p:nvSpPr>
        <p:spPr>
          <a:xfrm>
            <a:off x="1835693" y="5287909"/>
            <a:ext cx="6252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N</a:t>
            </a:r>
            <a:r>
              <a:rPr lang="cs-CZ" baseline="-25000" dirty="0" err="1"/>
              <a:t>out</a:t>
            </a:r>
            <a:r>
              <a:rPr lang="cs-CZ" dirty="0"/>
              <a:t> (g) = </a:t>
            </a:r>
            <a:r>
              <a:rPr lang="cs-CZ" dirty="0" err="1"/>
              <a:t>c</a:t>
            </a:r>
            <a:r>
              <a:rPr lang="cs-CZ" baseline="-25000" dirty="0" err="1"/>
              <a:t>urea</a:t>
            </a:r>
            <a:r>
              <a:rPr lang="cs-CZ" baseline="-25000" dirty="0"/>
              <a:t>/U</a:t>
            </a:r>
            <a:r>
              <a:rPr lang="cs-CZ" dirty="0"/>
              <a:t> </a:t>
            </a:r>
            <a:r>
              <a:rPr lang="cs-CZ" sz="2000" baseline="30000" dirty="0"/>
              <a:t>.</a:t>
            </a:r>
            <a:r>
              <a:rPr lang="cs-CZ" dirty="0"/>
              <a:t> </a:t>
            </a:r>
            <a:r>
              <a:rPr lang="cs-CZ" dirty="0" err="1"/>
              <a:t>V</a:t>
            </a:r>
            <a:r>
              <a:rPr lang="cs-CZ" baseline="-25000" dirty="0" err="1"/>
              <a:t>u</a:t>
            </a:r>
            <a:r>
              <a:rPr lang="cs-CZ" dirty="0"/>
              <a:t> </a:t>
            </a:r>
            <a:r>
              <a:rPr lang="cs-CZ" baseline="30000" dirty="0"/>
              <a:t>.</a:t>
            </a:r>
            <a:r>
              <a:rPr lang="cs-CZ" dirty="0"/>
              <a:t> 100/84 </a:t>
            </a:r>
            <a:r>
              <a:rPr lang="cs-CZ" baseline="30000" dirty="0"/>
              <a:t>.</a:t>
            </a:r>
            <a:r>
              <a:rPr lang="cs-CZ" dirty="0"/>
              <a:t> 0,028 + ostatní odpad (stolice, kůže)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431E8EE-3444-4492-B00F-861173578EDD}"/>
              </a:ext>
            </a:extLst>
          </p:cNvPr>
          <p:cNvSpPr txBox="1"/>
          <p:nvPr/>
        </p:nvSpPr>
        <p:spPr>
          <a:xfrm>
            <a:off x="2972166" y="6121697"/>
            <a:ext cx="2437668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1 kcal = 4,185 </a:t>
            </a:r>
            <a:r>
              <a:rPr lang="cs-CZ" sz="2400" dirty="0" err="1"/>
              <a:t>kJ</a:t>
            </a:r>
            <a:endParaRPr lang="cs-CZ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885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8900"/>
          <a:stretch/>
        </p:blipFill>
        <p:spPr>
          <a:xfrm>
            <a:off x="7585390" y="53460"/>
            <a:ext cx="1091066" cy="1099984"/>
          </a:xfrm>
          <a:prstGeom prst="rect">
            <a:avLst/>
          </a:prstGeom>
        </p:spPr>
      </p:pic>
      <p:sp>
        <p:nvSpPr>
          <p:cNvPr id="16" name="Šipka dolů 15"/>
          <p:cNvSpPr/>
          <p:nvPr/>
        </p:nvSpPr>
        <p:spPr>
          <a:xfrm rot="8005373">
            <a:off x="4276077" y="4508340"/>
            <a:ext cx="455523" cy="1291076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Veselý obličej 12"/>
          <p:cNvSpPr/>
          <p:nvPr/>
        </p:nvSpPr>
        <p:spPr>
          <a:xfrm>
            <a:off x="7190104" y="3816243"/>
            <a:ext cx="258366" cy="241176"/>
          </a:xfrm>
          <a:prstGeom prst="smileyFace">
            <a:avLst>
              <a:gd name="adj" fmla="val -4653"/>
            </a:avLst>
          </a:prstGeom>
          <a:solidFill>
            <a:srgbClr val="FF99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Veselý obličej 14"/>
          <p:cNvSpPr/>
          <p:nvPr/>
        </p:nvSpPr>
        <p:spPr>
          <a:xfrm>
            <a:off x="221100" y="2708920"/>
            <a:ext cx="679587" cy="698376"/>
          </a:xfrm>
          <a:prstGeom prst="smileyFace">
            <a:avLst>
              <a:gd name="adj" fmla="val -4653"/>
            </a:avLst>
          </a:prstGeom>
          <a:solidFill>
            <a:srgbClr val="FF99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485775" y="112657"/>
            <a:ext cx="7543800" cy="563662"/>
          </a:xfrm>
        </p:spPr>
        <p:txBody>
          <a:bodyPr/>
          <a:lstStyle/>
          <a:p>
            <a:r>
              <a:rPr lang="cs-CZ" dirty="0"/>
              <a:t>Možnosti podání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B5C23-C2A9-49A4-9E2B-20182FCB3B72}" type="slidenum">
              <a:rPr lang="cs-CZ" smtClean="0"/>
              <a:t>70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2"/>
          </p:nvPr>
        </p:nvSpPr>
        <p:spPr>
          <a:xfrm>
            <a:off x="467561" y="1484784"/>
            <a:ext cx="3657600" cy="5184576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= systém více lahví</a:t>
            </a:r>
          </a:p>
          <a:p>
            <a:r>
              <a:rPr lang="cs-CZ" dirty="0"/>
              <a:t>Prvotní způsob</a:t>
            </a:r>
          </a:p>
          <a:p>
            <a:r>
              <a:rPr lang="cs-CZ" dirty="0"/>
              <a:t>Riziko zanesení infekce, nepřesného dávkování, rychlosti podání jednotlivých složek</a:t>
            </a:r>
          </a:p>
          <a:p>
            <a:r>
              <a:rPr lang="cs-CZ" dirty="0"/>
              <a:t>Nerovnoměrný příjem živin</a:t>
            </a:r>
          </a:p>
          <a:p>
            <a:r>
              <a:rPr lang="cs-CZ" dirty="0"/>
              <a:t>↑ nároky na ošetřující, složitá manipulace</a:t>
            </a:r>
          </a:p>
          <a:p>
            <a:endParaRPr lang="cs-CZ" dirty="0"/>
          </a:p>
          <a:p>
            <a:r>
              <a:rPr lang="cs-CZ" dirty="0"/>
              <a:t>Vhodnější pro neodkladnou péči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Možnost rychle měnit složení, přidat léčiva</a:t>
            </a:r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4"/>
          </p:nvPr>
        </p:nvSpPr>
        <p:spPr>
          <a:xfrm>
            <a:off x="4371975" y="1484784"/>
            <a:ext cx="3657600" cy="3888432"/>
          </a:xfrm>
        </p:spPr>
        <p:txBody>
          <a:bodyPr>
            <a:normAutofit/>
          </a:bodyPr>
          <a:lstStyle/>
          <a:p>
            <a:r>
              <a:rPr lang="cs-CZ" dirty="0"/>
              <a:t>↓ riziko vstupu infekce</a:t>
            </a:r>
          </a:p>
          <a:p>
            <a:r>
              <a:rPr lang="cs-CZ" dirty="0"/>
              <a:t>Pohodlnější</a:t>
            </a:r>
          </a:p>
          <a:p>
            <a:r>
              <a:rPr lang="cs-CZ" dirty="0"/>
              <a:t>↓ nároky na ošetřující</a:t>
            </a:r>
          </a:p>
          <a:p>
            <a:r>
              <a:rPr lang="cs-CZ" dirty="0"/>
              <a:t>Lepší utilizace živin</a:t>
            </a:r>
          </a:p>
          <a:p>
            <a:endParaRPr lang="cs-CZ" dirty="0"/>
          </a:p>
          <a:p>
            <a:r>
              <a:rPr lang="cs-CZ" dirty="0"/>
              <a:t>Nelze měnit složení</a:t>
            </a:r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"/>
          </p:nvPr>
        </p:nvSpPr>
        <p:spPr>
          <a:xfrm>
            <a:off x="467561" y="677773"/>
            <a:ext cx="3657600" cy="658368"/>
          </a:xfrm>
        </p:spPr>
        <p:txBody>
          <a:bodyPr/>
          <a:lstStyle/>
          <a:p>
            <a:r>
              <a:rPr lang="cs-CZ" dirty="0" err="1"/>
              <a:t>Multi-bottle</a:t>
            </a:r>
            <a:r>
              <a:rPr lang="cs-CZ" dirty="0"/>
              <a:t> systém</a:t>
            </a:r>
          </a:p>
        </p:txBody>
      </p:sp>
      <p:sp>
        <p:nvSpPr>
          <p:cNvPr id="11" name="Zástupný symbol pro text 10"/>
          <p:cNvSpPr>
            <a:spLocks noGrp="1"/>
          </p:cNvSpPr>
          <p:nvPr>
            <p:ph type="body" sz="quarter" idx="3"/>
          </p:nvPr>
        </p:nvSpPr>
        <p:spPr>
          <a:xfrm>
            <a:off x="4371975" y="677773"/>
            <a:ext cx="3657600" cy="658368"/>
          </a:xfrm>
        </p:spPr>
        <p:txBody>
          <a:bodyPr/>
          <a:lstStyle/>
          <a:p>
            <a:r>
              <a:rPr lang="cs-CZ" dirty="0" err="1"/>
              <a:t>All</a:t>
            </a:r>
            <a:r>
              <a:rPr lang="cs-CZ" dirty="0"/>
              <a:t>-in-</a:t>
            </a:r>
            <a:r>
              <a:rPr lang="cs-CZ" dirty="0" err="1"/>
              <a:t>one</a:t>
            </a:r>
            <a:r>
              <a:rPr lang="cs-CZ" dirty="0"/>
              <a:t> systém</a:t>
            </a:r>
          </a:p>
        </p:txBody>
      </p:sp>
      <p:sp>
        <p:nvSpPr>
          <p:cNvPr id="14" name="Veselý obličej 13"/>
          <p:cNvSpPr/>
          <p:nvPr/>
        </p:nvSpPr>
        <p:spPr>
          <a:xfrm>
            <a:off x="7671816" y="2068110"/>
            <a:ext cx="914400" cy="914400"/>
          </a:xfrm>
          <a:prstGeom prst="smileyFac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Veselý obličej 16"/>
          <p:cNvSpPr/>
          <p:nvPr/>
        </p:nvSpPr>
        <p:spPr>
          <a:xfrm>
            <a:off x="3404213" y="5373216"/>
            <a:ext cx="428054" cy="457200"/>
          </a:xfrm>
          <a:prstGeom prst="smileyFac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8" name="Picture 4" descr="http://pfyziollfup.upol.cz/castwiki2/wp-content/uploads/2012/01/parenteralnivyziv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807" y="4745296"/>
            <a:ext cx="2635622" cy="197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6117513" y="366184"/>
            <a:ext cx="1912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ESPEN doporučuje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480378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All</a:t>
            </a:r>
            <a:r>
              <a:rPr lang="cs-CZ" dirty="0"/>
              <a:t>-in-</a:t>
            </a:r>
            <a:r>
              <a:rPr lang="cs-CZ" dirty="0" err="1"/>
              <a:t>one</a:t>
            </a:r>
            <a:r>
              <a:rPr lang="cs-CZ" dirty="0"/>
              <a:t> vaky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B5C23-C2A9-49A4-9E2B-20182FCB3B72}" type="slidenum">
              <a:rPr lang="cs-CZ" smtClean="0"/>
              <a:t>71</a:t>
            </a:fld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2170584" cy="3886200"/>
          </a:xfrm>
        </p:spPr>
        <p:txBody>
          <a:bodyPr>
            <a:normAutofit/>
          </a:bodyPr>
          <a:lstStyle/>
          <a:p>
            <a:r>
              <a:rPr lang="cs-CZ" dirty="0"/>
              <a:t>Individuálně připravované v nemocniční lékárně  těsně před použitím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4"/>
          </p:nvPr>
        </p:nvSpPr>
        <p:spPr>
          <a:xfrm>
            <a:off x="3059832" y="2362200"/>
            <a:ext cx="5328592" cy="4235152"/>
          </a:xfrm>
        </p:spPr>
        <p:txBody>
          <a:bodyPr>
            <a:normAutofit/>
          </a:bodyPr>
          <a:lstStyle/>
          <a:p>
            <a:r>
              <a:rPr lang="cs-CZ" sz="2200" dirty="0"/>
              <a:t>Firemně vyráběné </a:t>
            </a:r>
          </a:p>
          <a:p>
            <a:r>
              <a:rPr lang="cs-CZ" sz="2200" dirty="0"/>
              <a:t>Dvoukomorové (AK + cukry, s elektrolyty) př.: </a:t>
            </a:r>
            <a:r>
              <a:rPr lang="cs-CZ" sz="2200" dirty="0" err="1"/>
              <a:t>Aminomix</a:t>
            </a:r>
            <a:r>
              <a:rPr lang="cs-CZ" sz="2200" dirty="0"/>
              <a:t> , </a:t>
            </a:r>
            <a:r>
              <a:rPr lang="cs-CZ" sz="2200" dirty="0" err="1"/>
              <a:t>Clinimix</a:t>
            </a:r>
            <a:r>
              <a:rPr lang="cs-CZ" sz="2200" dirty="0"/>
              <a:t>, </a:t>
            </a:r>
            <a:r>
              <a:rPr lang="cs-CZ" sz="2200" dirty="0" err="1"/>
              <a:t>Nutriflex</a:t>
            </a:r>
            <a:endParaRPr lang="cs-CZ" sz="2200" dirty="0"/>
          </a:p>
          <a:p>
            <a:r>
              <a:rPr lang="cs-CZ" sz="2200" dirty="0"/>
              <a:t>Tříkomorové (AK + cukry + tuková emulze, s elektrolyty) 	                                               př.: </a:t>
            </a:r>
            <a:r>
              <a:rPr lang="cs-CZ" sz="2200" dirty="0" err="1"/>
              <a:t>Nutriflex</a:t>
            </a:r>
            <a:r>
              <a:rPr lang="cs-CZ" sz="2200" dirty="0"/>
              <a:t> Lipid/Omega, </a:t>
            </a:r>
            <a:r>
              <a:rPr lang="cs-CZ" sz="2200" dirty="0" err="1"/>
              <a:t>Kabiven</a:t>
            </a:r>
            <a:r>
              <a:rPr lang="cs-CZ" sz="2200" dirty="0"/>
              <a:t>, </a:t>
            </a:r>
            <a:r>
              <a:rPr lang="cs-CZ" sz="2200" dirty="0" err="1"/>
              <a:t>Olimel</a:t>
            </a:r>
            <a:endParaRPr lang="cs-CZ" sz="2200" dirty="0"/>
          </a:p>
          <a:p>
            <a:r>
              <a:rPr lang="cs-CZ" sz="2200" dirty="0"/>
              <a:t>Jednotlivé složky odděleny přepážkou - před aplikací rozlomit a smíchat</a:t>
            </a:r>
          </a:p>
          <a:p>
            <a:r>
              <a:rPr lang="nl-NL" sz="2200" dirty="0"/>
              <a:t>vak je určen na 24 hod. </a:t>
            </a:r>
          </a:p>
          <a:p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2026568" cy="658368"/>
          </a:xfrm>
        </p:spPr>
        <p:txBody>
          <a:bodyPr/>
          <a:lstStyle/>
          <a:p>
            <a:r>
              <a:rPr lang="cs-CZ" dirty="0"/>
              <a:t>Jednokomorové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>
          <a:xfrm>
            <a:off x="3059832" y="1569720"/>
            <a:ext cx="5328592" cy="658368"/>
          </a:xfrm>
        </p:spPr>
        <p:txBody>
          <a:bodyPr/>
          <a:lstStyle/>
          <a:p>
            <a:r>
              <a:rPr lang="cs-CZ" dirty="0"/>
              <a:t>Vícekomorové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947063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jsou firemní vaky vícekomorové?</a:t>
            </a:r>
          </a:p>
        </p:txBody>
      </p:sp>
      <p:sp>
        <p:nvSpPr>
          <p:cNvPr id="18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643BE15-1306-477F-9C3F-561969CECE4D}" type="slidenum">
              <a:rPr lang="cs-CZ" altLang="cs-CZ"/>
              <a:pPr/>
              <a:t>72</a:t>
            </a:fld>
            <a:endParaRPr lang="cs-CZ" altLang="cs-CZ"/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1116013" y="3141663"/>
            <a:ext cx="63357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3200" b="1" dirty="0">
                <a:solidFill>
                  <a:schemeClr val="accent2"/>
                </a:solidFill>
              </a:rPr>
              <a:t> </a:t>
            </a:r>
            <a:r>
              <a:rPr lang="cs-CZ" altLang="cs-CZ" sz="3200" b="1" dirty="0">
                <a:solidFill>
                  <a:srgbClr val="3399FF"/>
                </a:solidFill>
              </a:rPr>
              <a:t> N H</a:t>
            </a:r>
            <a:r>
              <a:rPr lang="cs-CZ" altLang="cs-CZ" sz="3200" b="1" baseline="-25000" dirty="0">
                <a:solidFill>
                  <a:srgbClr val="3399FF"/>
                </a:solidFill>
              </a:rPr>
              <a:t>2 </a:t>
            </a:r>
            <a:r>
              <a:rPr lang="cs-CZ" altLang="cs-CZ" sz="3200" b="1" dirty="0">
                <a:solidFill>
                  <a:srgbClr val="3399FF"/>
                </a:solidFill>
              </a:rPr>
              <a:t>   O = C</a:t>
            </a:r>
            <a:r>
              <a:rPr lang="cs-CZ" altLang="cs-CZ" sz="3200" b="1" baseline="-25000" dirty="0">
                <a:solidFill>
                  <a:srgbClr val="3399FF"/>
                </a:solidFill>
              </a:rPr>
              <a:t>                                    </a:t>
            </a:r>
            <a:r>
              <a:rPr lang="cs-CZ" altLang="cs-CZ" sz="3200" b="1" dirty="0">
                <a:solidFill>
                  <a:srgbClr val="3399FF"/>
                </a:solidFill>
              </a:rPr>
              <a:t>   N = C</a:t>
            </a:r>
          </a:p>
        </p:txBody>
      </p:sp>
      <p:sp>
        <p:nvSpPr>
          <p:cNvPr id="39940" name="Line 4"/>
          <p:cNvSpPr>
            <a:spLocks noChangeShapeType="1"/>
          </p:cNvSpPr>
          <p:nvPr/>
        </p:nvSpPr>
        <p:spPr bwMode="auto">
          <a:xfrm>
            <a:off x="3275856" y="2895599"/>
            <a:ext cx="0" cy="303213"/>
          </a:xfrm>
          <a:prstGeom prst="line">
            <a:avLst/>
          </a:prstGeom>
          <a:noFill/>
          <a:ln w="28575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941" name="Line 5"/>
          <p:cNvSpPr>
            <a:spLocks noChangeShapeType="1"/>
          </p:cNvSpPr>
          <p:nvPr/>
        </p:nvSpPr>
        <p:spPr bwMode="auto">
          <a:xfrm>
            <a:off x="3275856" y="3657600"/>
            <a:ext cx="0" cy="266700"/>
          </a:xfrm>
          <a:prstGeom prst="line">
            <a:avLst/>
          </a:prstGeom>
          <a:noFill/>
          <a:ln w="28575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942" name="Line 6"/>
          <p:cNvSpPr>
            <a:spLocks noChangeShapeType="1"/>
          </p:cNvSpPr>
          <p:nvPr/>
        </p:nvSpPr>
        <p:spPr bwMode="auto">
          <a:xfrm>
            <a:off x="6629400" y="2990850"/>
            <a:ext cx="0" cy="276578"/>
          </a:xfrm>
          <a:prstGeom prst="line">
            <a:avLst/>
          </a:prstGeom>
          <a:noFill/>
          <a:ln w="28575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943" name="Line 7"/>
          <p:cNvSpPr>
            <a:spLocks noChangeShapeType="1"/>
          </p:cNvSpPr>
          <p:nvPr/>
        </p:nvSpPr>
        <p:spPr bwMode="auto">
          <a:xfrm>
            <a:off x="6629400" y="3573016"/>
            <a:ext cx="0" cy="298897"/>
          </a:xfrm>
          <a:prstGeom prst="line">
            <a:avLst/>
          </a:prstGeom>
          <a:noFill/>
          <a:ln w="28575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1676400" y="3200400"/>
            <a:ext cx="1371600" cy="457200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9945" name="Line 9"/>
          <p:cNvSpPr>
            <a:spLocks noChangeShapeType="1"/>
          </p:cNvSpPr>
          <p:nvPr/>
        </p:nvSpPr>
        <p:spPr bwMode="auto">
          <a:xfrm>
            <a:off x="4495800" y="3429000"/>
            <a:ext cx="609600" cy="0"/>
          </a:xfrm>
          <a:prstGeom prst="line">
            <a:avLst/>
          </a:prstGeom>
          <a:noFill/>
          <a:ln w="38100">
            <a:solidFill>
              <a:srgbClr val="3399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946" name="Line 10"/>
          <p:cNvSpPr>
            <a:spLocks noChangeShapeType="1"/>
          </p:cNvSpPr>
          <p:nvPr/>
        </p:nvSpPr>
        <p:spPr bwMode="auto">
          <a:xfrm>
            <a:off x="914400" y="3429000"/>
            <a:ext cx="381000" cy="0"/>
          </a:xfrm>
          <a:prstGeom prst="line">
            <a:avLst/>
          </a:prstGeom>
          <a:noFill/>
          <a:ln w="28575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947" name="Line 11"/>
          <p:cNvSpPr>
            <a:spLocks noChangeShapeType="1"/>
          </p:cNvSpPr>
          <p:nvPr/>
        </p:nvSpPr>
        <p:spPr bwMode="auto">
          <a:xfrm>
            <a:off x="5580112" y="3429000"/>
            <a:ext cx="211088" cy="0"/>
          </a:xfrm>
          <a:prstGeom prst="line">
            <a:avLst/>
          </a:prstGeom>
          <a:noFill/>
          <a:ln w="28575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948" name="Text Box 12"/>
          <p:cNvSpPr txBox="1">
            <a:spLocks noChangeArrowheads="1"/>
          </p:cNvSpPr>
          <p:nvPr/>
        </p:nvSpPr>
        <p:spPr bwMode="auto">
          <a:xfrm>
            <a:off x="2929989" y="2411412"/>
            <a:ext cx="7699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3200" b="1" dirty="0">
                <a:solidFill>
                  <a:srgbClr val="3399FF"/>
                </a:solidFill>
              </a:rPr>
              <a:t>(H)</a:t>
            </a:r>
          </a:p>
        </p:txBody>
      </p:sp>
      <p:sp>
        <p:nvSpPr>
          <p:cNvPr id="39949" name="Text Box 13"/>
          <p:cNvSpPr txBox="1">
            <a:spLocks noChangeArrowheads="1"/>
          </p:cNvSpPr>
          <p:nvPr/>
        </p:nvSpPr>
        <p:spPr bwMode="auto">
          <a:xfrm>
            <a:off x="6244431" y="2463188"/>
            <a:ext cx="7699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3200" b="1" dirty="0">
                <a:solidFill>
                  <a:srgbClr val="3399FF"/>
                </a:solidFill>
              </a:rPr>
              <a:t>(H)</a:t>
            </a:r>
          </a:p>
        </p:txBody>
      </p:sp>
      <p:sp>
        <p:nvSpPr>
          <p:cNvPr id="39951" name="Text Box 15"/>
          <p:cNvSpPr txBox="1">
            <a:spLocks noChangeArrowheads="1"/>
          </p:cNvSpPr>
          <p:nvPr/>
        </p:nvSpPr>
        <p:spPr bwMode="auto">
          <a:xfrm>
            <a:off x="1295400" y="1843366"/>
            <a:ext cx="716120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altLang="cs-CZ" sz="2400" dirty="0">
                <a:solidFill>
                  <a:srgbClr val="3399FF"/>
                </a:solidFill>
              </a:rPr>
              <a:t>AK      +       cukr                                    </a:t>
            </a:r>
            <a:r>
              <a:rPr lang="cs-CZ" altLang="cs-CZ" sz="2400" dirty="0" err="1">
                <a:solidFill>
                  <a:srgbClr val="3399FF"/>
                </a:solidFill>
              </a:rPr>
              <a:t>aldimin</a:t>
            </a:r>
            <a:r>
              <a:rPr lang="cs-CZ" altLang="cs-CZ" sz="2400" dirty="0">
                <a:solidFill>
                  <a:srgbClr val="3399FF"/>
                </a:solidFill>
              </a:rPr>
              <a:t>                    </a:t>
            </a:r>
          </a:p>
        </p:txBody>
      </p:sp>
      <p:sp>
        <p:nvSpPr>
          <p:cNvPr id="39952" name="Line 16"/>
          <p:cNvSpPr>
            <a:spLocks noChangeShapeType="1"/>
          </p:cNvSpPr>
          <p:nvPr/>
        </p:nvSpPr>
        <p:spPr bwMode="auto">
          <a:xfrm>
            <a:off x="4487333" y="2074198"/>
            <a:ext cx="609600" cy="0"/>
          </a:xfrm>
          <a:prstGeom prst="line">
            <a:avLst/>
          </a:prstGeom>
          <a:noFill/>
          <a:ln w="38100">
            <a:solidFill>
              <a:srgbClr val="3399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>
          <a:xfrm>
            <a:off x="550068" y="4423910"/>
            <a:ext cx="7906537" cy="2245450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70000"/>
              </a:lnSpc>
            </a:pPr>
            <a:r>
              <a:rPr lang="cs-CZ" altLang="cs-CZ" sz="4200" dirty="0"/>
              <a:t>Aminoskupina z AK reaguje s karbonylovou skupinou cukru za vzniku </a:t>
            </a:r>
            <a:r>
              <a:rPr lang="cs-CZ" altLang="cs-CZ" sz="4200" dirty="0" err="1"/>
              <a:t>aldiminu</a:t>
            </a:r>
            <a:r>
              <a:rPr lang="cs-CZ" altLang="cs-CZ" sz="4200" dirty="0"/>
              <a:t> - </a:t>
            </a:r>
            <a:r>
              <a:rPr lang="cs-CZ" altLang="cs-CZ" sz="4200" dirty="0" err="1"/>
              <a:t>Schiffovy</a:t>
            </a:r>
            <a:r>
              <a:rPr lang="cs-CZ" altLang="cs-CZ" sz="4200" dirty="0"/>
              <a:t> báze</a:t>
            </a:r>
            <a:r>
              <a:rPr lang="cs-CZ" altLang="cs-CZ" sz="3600" dirty="0"/>
              <a:t> (</a:t>
            </a:r>
            <a:r>
              <a:rPr lang="cs-CZ" altLang="cs-CZ" sz="3600" dirty="0" err="1"/>
              <a:t>Maillardova</a:t>
            </a:r>
            <a:r>
              <a:rPr lang="cs-CZ" altLang="cs-CZ" sz="3600" dirty="0"/>
              <a:t> </a:t>
            </a:r>
            <a:r>
              <a:rPr lang="cs-CZ" altLang="cs-CZ" sz="3600" dirty="0" err="1"/>
              <a:t>rce</a:t>
            </a:r>
            <a:r>
              <a:rPr lang="cs-CZ" altLang="cs-CZ" sz="3600" dirty="0"/>
              <a:t>).</a:t>
            </a:r>
          </a:p>
          <a:p>
            <a:pPr>
              <a:lnSpc>
                <a:spcPct val="170000"/>
              </a:lnSpc>
            </a:pPr>
            <a:r>
              <a:rPr lang="cs-CZ" altLang="cs-CZ" sz="4200" dirty="0"/>
              <a:t>Roztoky aminokyselin proto nesmí být sterilizovány a dlouhodobě uchovávány ve směsi s cukry </a:t>
            </a:r>
            <a:r>
              <a:rPr lang="cs-CZ" altLang="cs-CZ" sz="3300" dirty="0"/>
              <a:t>(x -  místo cukru je použit cukerný alkohol xylitol).</a:t>
            </a:r>
            <a:endParaRPr lang="cs-CZ" sz="33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966220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a možnosti dvoukomorového </a:t>
            </a:r>
            <a:r>
              <a:rPr lang="cs-CZ" dirty="0" err="1"/>
              <a:t>all</a:t>
            </a:r>
            <a:r>
              <a:rPr lang="cs-CZ" dirty="0"/>
              <a:t>-in </a:t>
            </a:r>
            <a:r>
              <a:rPr lang="cs-CZ" dirty="0" err="1"/>
              <a:t>one</a:t>
            </a:r>
            <a:r>
              <a:rPr lang="cs-CZ" dirty="0"/>
              <a:t> vaku pro parenterální výživu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411284" y="1436643"/>
            <a:ext cx="7513515" cy="5232717"/>
          </a:xfrm>
          <a:prstGeom prst="rect">
            <a:avLst/>
          </a:prstGeo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4EB5C23-C2A9-49A4-9E2B-20182FCB3B72}" type="slidenum">
              <a:rPr lang="cs-CZ" smtClean="0"/>
              <a:t>73</a:t>
            </a:fld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254689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r>
              <a:rPr lang="cs-CZ" dirty="0" err="1"/>
              <a:t>All</a:t>
            </a:r>
            <a:r>
              <a:rPr lang="cs-CZ" dirty="0"/>
              <a:t>-in-</a:t>
            </a:r>
            <a:r>
              <a:rPr lang="cs-CZ" dirty="0" err="1"/>
              <a:t>one</a:t>
            </a:r>
            <a:r>
              <a:rPr lang="cs-CZ" dirty="0"/>
              <a:t> vaky - příklady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EB5C23-C2A9-49A4-9E2B-20182FCB3B72}" type="slidenum">
              <a:rPr lang="cs-CZ" smtClean="0"/>
              <a:t>74</a:t>
            </a:fld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56792"/>
            <a:ext cx="4722076" cy="21573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357" y="1700808"/>
            <a:ext cx="2909332" cy="3888432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13C11171-EE1C-4772-AEC8-FC01D34997A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7"/>
          <a:stretch/>
        </p:blipFill>
        <p:spPr>
          <a:xfrm>
            <a:off x="1267573" y="3714092"/>
            <a:ext cx="3101330" cy="30322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059815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DOMÁCÍ PARENTERÁLNÍ VÝŽIVA 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EB5C23-C2A9-49A4-9E2B-20182FCB3B72}" type="slidenum">
              <a:rPr lang="cs-CZ" smtClean="0"/>
              <a:t>75</a:t>
            </a:fld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457200" y="1048306"/>
            <a:ext cx="1972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/>
              <a:t>Statický režim DPV</a:t>
            </a:r>
          </a:p>
        </p:txBody>
      </p:sp>
      <p:pic>
        <p:nvPicPr>
          <p:cNvPr id="1026" name="Picture 2" descr="http://www.prolekare.cz/dbpic/jp_52331_p_1-3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7638"/>
            <a:ext cx="2274537" cy="315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5004048" y="1048306"/>
            <a:ext cx="1962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/>
              <a:t>Mobilní režim DPV</a:t>
            </a:r>
          </a:p>
        </p:txBody>
      </p:sp>
      <p:pic>
        <p:nvPicPr>
          <p:cNvPr id="1028" name="Picture 4" descr="http://www.prolekare.cz/dbpic/jp_52331_p_2-x1000_16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292" y="1468148"/>
            <a:ext cx="4374356" cy="310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193543" y="4698002"/>
            <a:ext cx="280185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klasickým infuzní stojan  s pumpou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napojení infuzí cca           v 16:00, druhý den ráno v 8:00 se odpojí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vybaveny alarmy, které se při pohybu spouštějí</a:t>
            </a:r>
          </a:p>
        </p:txBody>
      </p:sp>
      <p:sp>
        <p:nvSpPr>
          <p:cNvPr id="7" name="Obdélník 6"/>
          <p:cNvSpPr/>
          <p:nvPr/>
        </p:nvSpPr>
        <p:spPr>
          <a:xfrm>
            <a:off x="3699470" y="4676457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Od 1. 1. 2015 schválen nový úhradový kód : obsažena mobilní pumpa + batoh, pomůcky nutné k aplikaci výživy a roztoků.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↑ mobilita nemocných (&gt; 50 % dne mimo lůžko)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hmotnost pumpy 300-700 g, výdrž baterie 12-24 hod + baterie externí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624768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cs-CZ" dirty="0"/>
              <a:t>Realimentační (</a:t>
            </a:r>
            <a:r>
              <a:rPr lang="cs-CZ" dirty="0" err="1"/>
              <a:t>refeeding</a:t>
            </a:r>
            <a:r>
              <a:rPr lang="cs-CZ" dirty="0"/>
              <a:t>) syndrom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7931224" cy="5133184"/>
          </a:xfrm>
        </p:spPr>
        <p:txBody>
          <a:bodyPr/>
          <a:lstStyle/>
          <a:p>
            <a:r>
              <a:rPr lang="cs-CZ" dirty="0"/>
              <a:t>soubor metabolických abnormalit vznikajících jako důsledek rychlého obnovení příjmu potravy, zejména při podání většího množství glukosy u podvyživených nebo hladovějících pacientů </a:t>
            </a:r>
            <a:r>
              <a:rPr lang="cs-CZ" sz="2000" dirty="0"/>
              <a:t>(300–400 g sacharidů/24 hod po dobu 5 dnů)</a:t>
            </a:r>
            <a:r>
              <a:rPr lang="cs-CZ" dirty="0"/>
              <a:t> s nedostatečným hrazením K, P, Mg</a:t>
            </a:r>
          </a:p>
          <a:p>
            <a:r>
              <a:rPr lang="cs-CZ" dirty="0"/>
              <a:t>Etiologie: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4EB5C23-C2A9-49A4-9E2B-20182FCB3B72}" type="slidenum">
              <a:rPr lang="cs-CZ" smtClean="0"/>
              <a:t>76</a:t>
            </a:fld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2514848" y="3624676"/>
            <a:ext cx="3312368" cy="128583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>
                <a:solidFill>
                  <a:schemeClr val="tx1"/>
                </a:solidFill>
              </a:rPr>
              <a:t>hypofosfatemie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6" name="Ovál 5"/>
          <p:cNvSpPr/>
          <p:nvPr/>
        </p:nvSpPr>
        <p:spPr>
          <a:xfrm>
            <a:off x="539552" y="4879468"/>
            <a:ext cx="3456384" cy="128583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>
                <a:solidFill>
                  <a:schemeClr val="tx1"/>
                </a:solidFill>
              </a:rPr>
              <a:t>hypomagnesemie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7" name="Ovál 6"/>
          <p:cNvSpPr/>
          <p:nvPr/>
        </p:nvSpPr>
        <p:spPr>
          <a:xfrm>
            <a:off x="4466456" y="4879468"/>
            <a:ext cx="3312368" cy="128583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>
                <a:solidFill>
                  <a:schemeClr val="tx1"/>
                </a:solidFill>
              </a:rPr>
              <a:t>hypokalemie</a:t>
            </a:r>
            <a:endParaRPr lang="cs-CZ" sz="2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073600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cs-CZ" dirty="0"/>
              <a:t>Rozvoj Realimentačního syndromu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txBody>
          <a:bodyPr>
            <a:normAutofit/>
          </a:bodyPr>
          <a:lstStyle/>
          <a:p>
            <a:r>
              <a:rPr lang="cs-CZ" dirty="0"/>
              <a:t>Dlouhodobé hladovění →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Opětovné doplnění </a:t>
            </a:r>
            <a:r>
              <a:rPr lang="cs-CZ" dirty="0" err="1"/>
              <a:t>glc</a:t>
            </a:r>
            <a:r>
              <a:rPr lang="cs-CZ" dirty="0"/>
              <a:t>  →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Společně: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EB5C23-C2A9-49A4-9E2B-20182FCB3B72}" type="slidenum">
              <a:rPr kumimoji="0" lang="cs-CZ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cs-CZ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vál 4"/>
          <p:cNvSpPr/>
          <p:nvPr/>
        </p:nvSpPr>
        <p:spPr>
          <a:xfrm>
            <a:off x="1449930" y="1632000"/>
            <a:ext cx="2232248" cy="115212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P</a:t>
            </a:r>
            <a:r>
              <a:rPr lang="cs-CZ" baseline="30000" dirty="0">
                <a:solidFill>
                  <a:schemeClr val="tx1"/>
                </a:solidFill>
              </a:rPr>
              <a:t> -</a:t>
            </a:r>
            <a:r>
              <a:rPr lang="cs-CZ" dirty="0">
                <a:solidFill>
                  <a:schemeClr val="tx1"/>
                </a:solidFill>
              </a:rPr>
              <a:t>       P</a:t>
            </a:r>
            <a:r>
              <a:rPr lang="cs-CZ" baseline="30000" dirty="0">
                <a:solidFill>
                  <a:schemeClr val="tx1"/>
                </a:solidFill>
              </a:rPr>
              <a:t> -</a:t>
            </a:r>
            <a:r>
              <a:rPr lang="cs-CZ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cs-CZ" dirty="0">
                <a:solidFill>
                  <a:schemeClr val="tx1"/>
                </a:solidFill>
              </a:rPr>
              <a:t>P</a:t>
            </a:r>
            <a:r>
              <a:rPr lang="cs-CZ" baseline="30000" dirty="0">
                <a:solidFill>
                  <a:schemeClr val="tx1"/>
                </a:solidFill>
              </a:rPr>
              <a:t> -</a:t>
            </a:r>
            <a:r>
              <a:rPr lang="cs-CZ" dirty="0">
                <a:solidFill>
                  <a:schemeClr val="tx1"/>
                </a:solidFill>
              </a:rPr>
              <a:t>     P</a:t>
            </a:r>
            <a:r>
              <a:rPr lang="cs-CZ" baseline="30000" dirty="0">
                <a:solidFill>
                  <a:schemeClr val="tx1"/>
                </a:solidFill>
              </a:rPr>
              <a:t> -</a:t>
            </a:r>
            <a:r>
              <a:rPr lang="cs-CZ" dirty="0">
                <a:solidFill>
                  <a:schemeClr val="tx1"/>
                </a:solidFill>
              </a:rPr>
              <a:t>    P    </a:t>
            </a:r>
            <a:r>
              <a:rPr lang="cs-CZ" dirty="0" err="1">
                <a:solidFill>
                  <a:schemeClr val="tx1"/>
                </a:solidFill>
              </a:rPr>
              <a:t>P</a:t>
            </a:r>
            <a:r>
              <a:rPr lang="cs-CZ" baseline="30000" dirty="0">
                <a:solidFill>
                  <a:schemeClr val="tx1"/>
                </a:solidFill>
              </a:rPr>
              <a:t> -</a:t>
            </a:r>
            <a:r>
              <a:rPr lang="cs-CZ" dirty="0">
                <a:solidFill>
                  <a:schemeClr val="tx1"/>
                </a:solidFill>
              </a:rPr>
              <a:t>      P</a:t>
            </a:r>
            <a:r>
              <a:rPr lang="cs-CZ" baseline="30000" dirty="0">
                <a:solidFill>
                  <a:schemeClr val="tx1"/>
                </a:solidFill>
              </a:rPr>
              <a:t> -</a:t>
            </a:r>
            <a:r>
              <a:rPr lang="cs-CZ" dirty="0">
                <a:solidFill>
                  <a:schemeClr val="tx1"/>
                </a:solidFill>
              </a:rPr>
              <a:t> P</a:t>
            </a:r>
            <a:r>
              <a:rPr lang="cs-CZ" baseline="30000" dirty="0">
                <a:solidFill>
                  <a:schemeClr val="tx1"/>
                </a:solidFill>
              </a:rPr>
              <a:t> -</a:t>
            </a:r>
            <a:r>
              <a:rPr lang="cs-CZ" dirty="0">
                <a:solidFill>
                  <a:schemeClr val="tx1"/>
                </a:solidFill>
              </a:rPr>
              <a:t>     P</a:t>
            </a:r>
            <a:r>
              <a:rPr lang="cs-CZ" baseline="30000" dirty="0">
                <a:solidFill>
                  <a:schemeClr val="tx1"/>
                </a:solidFill>
              </a:rPr>
              <a:t> -</a:t>
            </a:r>
            <a:r>
              <a:rPr lang="cs-CZ" dirty="0">
                <a:solidFill>
                  <a:schemeClr val="tx1"/>
                </a:solidFill>
              </a:rPr>
              <a:t> P</a:t>
            </a:r>
            <a:r>
              <a:rPr lang="cs-CZ" baseline="30000" dirty="0">
                <a:solidFill>
                  <a:schemeClr val="tx1"/>
                </a:solidFill>
              </a:rPr>
              <a:t> –</a:t>
            </a:r>
          </a:p>
          <a:p>
            <a:pPr algn="ctr"/>
            <a:r>
              <a:rPr lang="cs-CZ" dirty="0">
                <a:solidFill>
                  <a:schemeClr val="tx1"/>
                </a:solidFill>
              </a:rPr>
              <a:t>P</a:t>
            </a:r>
            <a:r>
              <a:rPr lang="cs-CZ" baseline="30000" dirty="0">
                <a:solidFill>
                  <a:schemeClr val="tx1"/>
                </a:solidFill>
              </a:rPr>
              <a:t> -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6" name="Ovál 5"/>
          <p:cNvSpPr/>
          <p:nvPr/>
        </p:nvSpPr>
        <p:spPr>
          <a:xfrm>
            <a:off x="4674907" y="1628800"/>
            <a:ext cx="2232248" cy="115212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P</a:t>
            </a:r>
            <a:r>
              <a:rPr lang="cs-CZ" baseline="30000" dirty="0">
                <a:solidFill>
                  <a:schemeClr val="tx1"/>
                </a:solidFill>
              </a:rPr>
              <a:t> -</a:t>
            </a:r>
            <a:r>
              <a:rPr lang="cs-CZ" dirty="0">
                <a:solidFill>
                  <a:schemeClr val="tx1"/>
                </a:solidFill>
              </a:rPr>
              <a:t>       P</a:t>
            </a:r>
            <a:r>
              <a:rPr lang="cs-CZ" baseline="30000" dirty="0">
                <a:solidFill>
                  <a:schemeClr val="tx1"/>
                </a:solidFill>
              </a:rPr>
              <a:t> -</a:t>
            </a:r>
            <a:r>
              <a:rPr lang="cs-CZ" dirty="0">
                <a:solidFill>
                  <a:schemeClr val="tx1"/>
                </a:solidFill>
              </a:rPr>
              <a:t>  </a:t>
            </a:r>
          </a:p>
          <a:p>
            <a:pPr algn="ctr"/>
            <a:r>
              <a:rPr lang="cs-CZ" dirty="0">
                <a:solidFill>
                  <a:schemeClr val="tx1"/>
                </a:solidFill>
              </a:rPr>
              <a:t>P</a:t>
            </a:r>
            <a:r>
              <a:rPr lang="cs-CZ" baseline="30000" dirty="0">
                <a:solidFill>
                  <a:schemeClr val="tx1"/>
                </a:solidFill>
              </a:rPr>
              <a:t> -</a:t>
            </a:r>
            <a:r>
              <a:rPr lang="cs-CZ" dirty="0">
                <a:solidFill>
                  <a:schemeClr val="tx1"/>
                </a:solidFill>
              </a:rPr>
              <a:t>                  P</a:t>
            </a:r>
            <a:r>
              <a:rPr lang="cs-CZ" baseline="30000" dirty="0">
                <a:solidFill>
                  <a:schemeClr val="tx1"/>
                </a:solidFill>
              </a:rPr>
              <a:t> -</a:t>
            </a:r>
            <a:endParaRPr lang="cs-CZ" dirty="0">
              <a:solidFill>
                <a:schemeClr val="tx1"/>
              </a:solidFill>
            </a:endParaRPr>
          </a:p>
          <a:p>
            <a:pPr algn="ctr"/>
            <a:r>
              <a:rPr lang="cs-CZ" dirty="0">
                <a:solidFill>
                  <a:schemeClr val="tx1"/>
                </a:solidFill>
              </a:rPr>
              <a:t>P</a:t>
            </a:r>
            <a:r>
              <a:rPr lang="cs-CZ" baseline="30000" dirty="0">
                <a:solidFill>
                  <a:schemeClr val="tx1"/>
                </a:solidFill>
              </a:rPr>
              <a:t> -</a:t>
            </a: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8" name="Přímá spojnice se šipkou 7"/>
          <p:cNvCxnSpPr/>
          <p:nvPr/>
        </p:nvCxnSpPr>
        <p:spPr>
          <a:xfrm>
            <a:off x="3851920" y="2204864"/>
            <a:ext cx="720080" cy="0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ál 8"/>
          <p:cNvSpPr/>
          <p:nvPr/>
        </p:nvSpPr>
        <p:spPr>
          <a:xfrm>
            <a:off x="3074876" y="3573016"/>
            <a:ext cx="2232248" cy="115212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P</a:t>
            </a:r>
            <a:r>
              <a:rPr lang="cs-CZ" baseline="30000" dirty="0">
                <a:solidFill>
                  <a:schemeClr val="tx1"/>
                </a:solidFill>
              </a:rPr>
              <a:t>-</a:t>
            </a:r>
            <a:r>
              <a:rPr lang="cs-CZ" dirty="0">
                <a:solidFill>
                  <a:schemeClr val="tx1"/>
                </a:solidFill>
              </a:rPr>
              <a:t>        P</a:t>
            </a:r>
            <a:r>
              <a:rPr lang="cs-CZ" baseline="30000" dirty="0">
                <a:solidFill>
                  <a:schemeClr val="tx1"/>
                </a:solidFill>
              </a:rPr>
              <a:t>-</a:t>
            </a:r>
            <a:endParaRPr lang="cs-CZ" dirty="0">
              <a:solidFill>
                <a:schemeClr val="tx1"/>
              </a:solidFill>
            </a:endParaRPr>
          </a:p>
          <a:p>
            <a:pPr algn="ctr"/>
            <a:r>
              <a:rPr lang="cs-CZ" sz="1000" dirty="0">
                <a:solidFill>
                  <a:schemeClr val="tx1"/>
                </a:solidFill>
              </a:rPr>
              <a:t>  </a:t>
            </a:r>
          </a:p>
          <a:p>
            <a:pPr algn="ctr"/>
            <a:r>
              <a:rPr lang="cs-CZ" dirty="0">
                <a:solidFill>
                  <a:schemeClr val="tx1"/>
                </a:solidFill>
              </a:rPr>
              <a:t>glykolýza</a:t>
            </a:r>
          </a:p>
        </p:txBody>
      </p:sp>
      <p:cxnSp>
        <p:nvCxnSpPr>
          <p:cNvPr id="11" name="Přímá spojnice se šipkou 10"/>
          <p:cNvCxnSpPr/>
          <p:nvPr/>
        </p:nvCxnSpPr>
        <p:spPr>
          <a:xfrm>
            <a:off x="2699792" y="3799348"/>
            <a:ext cx="982386" cy="1337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 flipV="1">
            <a:off x="2870660" y="4149080"/>
            <a:ext cx="811518" cy="4115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H="1" flipV="1">
            <a:off x="4814975" y="4038431"/>
            <a:ext cx="1392730" cy="1645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H="1">
            <a:off x="4640110" y="3569816"/>
            <a:ext cx="871230" cy="2755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blouk 20"/>
          <p:cNvSpPr/>
          <p:nvPr/>
        </p:nvSpPr>
        <p:spPr>
          <a:xfrm rot="11179252">
            <a:off x="3926960" y="3841679"/>
            <a:ext cx="501645" cy="463012"/>
          </a:xfrm>
          <a:prstGeom prst="arc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3" name="Přímá spojnice se šipkou 22"/>
          <p:cNvCxnSpPr/>
          <p:nvPr/>
        </p:nvCxnSpPr>
        <p:spPr>
          <a:xfrm flipH="1">
            <a:off x="4228635" y="4073185"/>
            <a:ext cx="154048" cy="2221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ovéPole 25"/>
          <p:cNvSpPr txBox="1"/>
          <p:nvPr/>
        </p:nvSpPr>
        <p:spPr>
          <a:xfrm>
            <a:off x="2356610" y="3576766"/>
            <a:ext cx="5613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</a:t>
            </a:r>
            <a:r>
              <a:rPr lang="cs-CZ" baseline="30000" dirty="0"/>
              <a:t>-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    P</a:t>
            </a:r>
            <a:r>
              <a:rPr lang="cs-CZ" baseline="30000" dirty="0"/>
              <a:t>-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5659137" y="3431503"/>
            <a:ext cx="9845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</a:t>
            </a:r>
            <a:r>
              <a:rPr lang="cs-CZ" baseline="30000" dirty="0"/>
              <a:t>-</a:t>
            </a:r>
          </a:p>
          <a:p>
            <a:endParaRPr lang="cs-CZ" dirty="0"/>
          </a:p>
          <a:p>
            <a:r>
              <a:rPr lang="cs-CZ" dirty="0"/>
              <a:t>            P</a:t>
            </a:r>
            <a:r>
              <a:rPr lang="cs-CZ" baseline="30000" dirty="0"/>
              <a:t>-</a:t>
            </a:r>
          </a:p>
          <a:p>
            <a:endParaRPr lang="cs-CZ" dirty="0"/>
          </a:p>
        </p:txBody>
      </p:sp>
      <p:sp>
        <p:nvSpPr>
          <p:cNvPr id="28" name="Ovál 27"/>
          <p:cNvSpPr/>
          <p:nvPr/>
        </p:nvSpPr>
        <p:spPr>
          <a:xfrm>
            <a:off x="3128026" y="5374511"/>
            <a:ext cx="2232248" cy="115212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K</a:t>
            </a:r>
            <a:r>
              <a:rPr lang="cs-CZ" baseline="30000" dirty="0">
                <a:solidFill>
                  <a:schemeClr val="tx1"/>
                </a:solidFill>
              </a:rPr>
              <a:t>+</a:t>
            </a:r>
            <a:r>
              <a:rPr lang="cs-CZ" dirty="0">
                <a:solidFill>
                  <a:schemeClr val="tx1"/>
                </a:solidFill>
              </a:rPr>
              <a:t>       Mg</a:t>
            </a:r>
            <a:r>
              <a:rPr lang="cs-CZ" baseline="30000" dirty="0">
                <a:solidFill>
                  <a:schemeClr val="tx1"/>
                </a:solidFill>
              </a:rPr>
              <a:t>2+</a:t>
            </a:r>
          </a:p>
          <a:p>
            <a:pPr algn="ctr"/>
            <a:r>
              <a:rPr lang="cs-CZ" sz="1000" dirty="0">
                <a:solidFill>
                  <a:schemeClr val="tx1"/>
                </a:solidFill>
              </a:rPr>
              <a:t>  </a:t>
            </a:r>
          </a:p>
        </p:txBody>
      </p:sp>
      <p:cxnSp>
        <p:nvCxnSpPr>
          <p:cNvPr id="30" name="Přímá spojnice se šipkou 29"/>
          <p:cNvCxnSpPr/>
          <p:nvPr/>
        </p:nvCxnSpPr>
        <p:spPr>
          <a:xfrm flipV="1">
            <a:off x="2356610" y="5945313"/>
            <a:ext cx="1228616" cy="3099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/>
          <p:cNvCxnSpPr/>
          <p:nvPr/>
        </p:nvCxnSpPr>
        <p:spPr>
          <a:xfrm>
            <a:off x="2426789" y="5722995"/>
            <a:ext cx="982386" cy="1337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se šipkou 32"/>
          <p:cNvCxnSpPr/>
          <p:nvPr/>
        </p:nvCxnSpPr>
        <p:spPr>
          <a:xfrm flipH="1" flipV="1">
            <a:off x="4962772" y="6090700"/>
            <a:ext cx="1392730" cy="1645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se šipkou 33"/>
          <p:cNvCxnSpPr/>
          <p:nvPr/>
        </p:nvCxnSpPr>
        <p:spPr>
          <a:xfrm flipH="1">
            <a:off x="4962772" y="5586720"/>
            <a:ext cx="1392730" cy="2030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ovéPole 36"/>
          <p:cNvSpPr txBox="1"/>
          <p:nvPr/>
        </p:nvSpPr>
        <p:spPr>
          <a:xfrm>
            <a:off x="6414654" y="5413953"/>
            <a:ext cx="6463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Mg</a:t>
            </a:r>
            <a:r>
              <a:rPr lang="cs-CZ" baseline="30000" dirty="0"/>
              <a:t>2+</a:t>
            </a:r>
          </a:p>
          <a:p>
            <a:endParaRPr lang="cs-CZ" baseline="30000" dirty="0"/>
          </a:p>
          <a:p>
            <a:endParaRPr lang="cs-CZ" baseline="30000" dirty="0"/>
          </a:p>
          <a:p>
            <a:r>
              <a:rPr lang="cs-CZ" dirty="0"/>
              <a:t>Mg</a:t>
            </a:r>
            <a:r>
              <a:rPr lang="cs-CZ" baseline="30000" dirty="0"/>
              <a:t>2+</a:t>
            </a:r>
            <a:endParaRPr lang="cs-CZ" dirty="0"/>
          </a:p>
        </p:txBody>
      </p:sp>
      <p:sp>
        <p:nvSpPr>
          <p:cNvPr id="38" name="TextovéPole 37"/>
          <p:cNvSpPr txBox="1"/>
          <p:nvPr/>
        </p:nvSpPr>
        <p:spPr>
          <a:xfrm>
            <a:off x="1941880" y="5518422"/>
            <a:ext cx="3818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</a:t>
            </a:r>
            <a:r>
              <a:rPr lang="cs-CZ" baseline="30000" dirty="0"/>
              <a:t>+</a:t>
            </a:r>
          </a:p>
          <a:p>
            <a:endParaRPr lang="cs-CZ" baseline="30000" dirty="0"/>
          </a:p>
          <a:p>
            <a:endParaRPr lang="cs-CZ" baseline="30000" dirty="0"/>
          </a:p>
          <a:p>
            <a:r>
              <a:rPr lang="cs-CZ" dirty="0"/>
              <a:t>K</a:t>
            </a:r>
            <a:r>
              <a:rPr lang="cs-CZ" baseline="30000" dirty="0"/>
              <a:t>+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745353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symptomatologie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parestézie, slabost, svalová paralýza</a:t>
            </a:r>
          </a:p>
          <a:p>
            <a:r>
              <a:rPr lang="cs-CZ" dirty="0"/>
              <a:t>změny psychického stavu (zmatenost, delirantní stavy)</a:t>
            </a:r>
          </a:p>
          <a:p>
            <a:r>
              <a:rPr lang="cs-CZ" dirty="0"/>
              <a:t>retence vody a sodíku</a:t>
            </a:r>
          </a:p>
          <a:p>
            <a:r>
              <a:rPr lang="cs-CZ" dirty="0"/>
              <a:t>maligní arytmie</a:t>
            </a:r>
          </a:p>
          <a:p>
            <a:r>
              <a:rPr lang="cs-CZ" dirty="0"/>
              <a:t>kardiorespirační insuficience až srdeční selhání</a:t>
            </a:r>
          </a:p>
          <a:p>
            <a:r>
              <a:rPr lang="cs-CZ" dirty="0"/>
              <a:t>kóma, smrt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4EB5C23-C2A9-49A4-9E2B-20182FCB3B72}" type="slidenum">
              <a:rPr lang="cs-CZ" smtClean="0"/>
              <a:t>78</a:t>
            </a:fld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694235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Prevence a léčba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permanentní sledování vnitřního prostředí u rizikových pacientů</a:t>
            </a:r>
          </a:p>
          <a:p>
            <a:r>
              <a:rPr lang="cs-CZ" dirty="0"/>
              <a:t>včasná detekce rozvratu iontové rovnováhy a její znovuobnovení</a:t>
            </a:r>
          </a:p>
          <a:p>
            <a:r>
              <a:rPr lang="cs-CZ" dirty="0"/>
              <a:t>sledování denního odpadu sodíku, draslíku a fosfátů v moči</a:t>
            </a:r>
          </a:p>
          <a:p>
            <a:endParaRPr lang="cs-CZ" sz="800" dirty="0"/>
          </a:p>
          <a:p>
            <a:r>
              <a:rPr lang="cs-CZ" dirty="0"/>
              <a:t>během 1. týdne realimentace omezit </a:t>
            </a:r>
            <a:r>
              <a:rPr lang="cs-CZ" dirty="0" err="1"/>
              <a:t>energ</a:t>
            </a:r>
            <a:r>
              <a:rPr lang="cs-CZ" dirty="0"/>
              <a:t>. příjem na 125 </a:t>
            </a:r>
            <a:r>
              <a:rPr lang="cs-CZ" dirty="0" err="1"/>
              <a:t>kJ</a:t>
            </a:r>
            <a:r>
              <a:rPr lang="cs-CZ" dirty="0"/>
              <a:t>/kg/den (30 kcal/kg/den)</a:t>
            </a:r>
          </a:p>
          <a:p>
            <a:r>
              <a:rPr lang="cs-CZ" dirty="0" err="1"/>
              <a:t>max</a:t>
            </a:r>
            <a:r>
              <a:rPr lang="cs-CZ" dirty="0"/>
              <a:t> 40 % energie hradit sacharidy</a:t>
            </a:r>
          </a:p>
          <a:p>
            <a:r>
              <a:rPr lang="cs-CZ" dirty="0" err="1"/>
              <a:t>i.v</a:t>
            </a:r>
            <a:r>
              <a:rPr lang="cs-CZ" dirty="0"/>
              <a:t>. hrazení intracelulárních iontů za monitorace jejich sérových hladin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4EB5C23-C2A9-49A4-9E2B-20182FCB3B72}" type="slidenum">
              <a:rPr lang="cs-CZ" smtClean="0"/>
              <a:t>79</a:t>
            </a:fld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7444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6215" y="260648"/>
            <a:ext cx="7467600" cy="864096"/>
          </a:xfrm>
        </p:spPr>
        <p:txBody>
          <a:bodyPr>
            <a:normAutofit/>
          </a:bodyPr>
          <a:lstStyle/>
          <a:p>
            <a:r>
              <a:rPr lang="cs-CZ" sz="3600" b="1" dirty="0"/>
              <a:t>Poruchy výživy - malnutrice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1628800"/>
            <a:ext cx="8229600" cy="1833067"/>
          </a:xfrm>
        </p:spPr>
        <p:txBody>
          <a:bodyPr/>
          <a:lstStyle/>
          <a:p>
            <a:r>
              <a:rPr lang="cs-CZ" dirty="0"/>
              <a:t>Stav výživy spojený s nedostatkem (deficitem), nerovnováhou nebo přebytkem energie, proteinů a ostatních </a:t>
            </a:r>
            <a:r>
              <a:rPr lang="cs-CZ" dirty="0" err="1"/>
              <a:t>nutrientů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34EB5C23-C2A9-49A4-9E2B-20182FCB3B72}" type="slidenum">
              <a:rPr lang="cs-CZ" smtClean="0"/>
              <a:t>8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669545" y="3611980"/>
            <a:ext cx="4872103" cy="70788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cs-CZ" sz="2000" dirty="0"/>
              <a:t>Prostá podvýživa, prostá kachexie, marasmus</a:t>
            </a:r>
          </a:p>
          <a:p>
            <a:r>
              <a:rPr lang="cs-CZ" sz="2000" dirty="0"/>
              <a:t>Energetická malnutrice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669545" y="4467470"/>
            <a:ext cx="6449138" cy="70788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cs-CZ" sz="2000" dirty="0"/>
              <a:t>Stresová podvýživa, </a:t>
            </a:r>
            <a:r>
              <a:rPr lang="cs-CZ" sz="2000" dirty="0" err="1"/>
              <a:t>kwashiorkor</a:t>
            </a:r>
            <a:r>
              <a:rPr lang="cs-CZ" sz="2000" dirty="0"/>
              <a:t>, </a:t>
            </a:r>
            <a:r>
              <a:rPr lang="cs-CZ" sz="2000" dirty="0" err="1"/>
              <a:t>kwashiorkor-like</a:t>
            </a:r>
            <a:r>
              <a:rPr lang="cs-CZ" sz="2000" dirty="0"/>
              <a:t> podvýživa</a:t>
            </a:r>
          </a:p>
          <a:p>
            <a:r>
              <a:rPr lang="cs-CZ" sz="2000" dirty="0"/>
              <a:t>Proteinová malnutrice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669545" y="2590935"/>
            <a:ext cx="1944216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Podvýživa</a:t>
            </a:r>
            <a:endParaRPr lang="cs-CZ" sz="2800" dirty="0"/>
          </a:p>
        </p:txBody>
      </p:sp>
      <p:sp>
        <p:nvSpPr>
          <p:cNvPr id="10" name="Zaoblený obdélník 9"/>
          <p:cNvSpPr/>
          <p:nvPr/>
        </p:nvSpPr>
        <p:spPr>
          <a:xfrm>
            <a:off x="5928549" y="5723759"/>
            <a:ext cx="1944216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Obezita</a:t>
            </a:r>
            <a:r>
              <a:rPr lang="cs-CZ" sz="2800" dirty="0"/>
              <a:t> 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1878118" y="5930273"/>
            <a:ext cx="3794180" cy="70788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cs-CZ" sz="2000" dirty="0"/>
              <a:t>BMI &gt; 30 kg/m</a:t>
            </a:r>
            <a:r>
              <a:rPr lang="cs-CZ" sz="2000" baseline="30000" dirty="0"/>
              <a:t>2</a:t>
            </a:r>
          </a:p>
          <a:p>
            <a:r>
              <a:rPr lang="cs-CZ" sz="2000" dirty="0"/>
              <a:t>Obvod pasu ≥ 94 cm </a:t>
            </a:r>
            <a:r>
              <a:rPr lang="cs-CZ" altLang="cs-CZ" sz="2000" b="1" dirty="0">
                <a:cs typeface="Arial" panose="020B0604020202020204" pitchFamily="34" charset="0"/>
              </a:rPr>
              <a:t>♂</a:t>
            </a:r>
            <a:r>
              <a:rPr lang="cs-CZ" sz="2000" dirty="0"/>
              <a:t>, ≥ 80 cm </a:t>
            </a:r>
            <a:r>
              <a:rPr lang="cs-CZ" altLang="cs-CZ" sz="2000" b="1" dirty="0">
                <a:cs typeface="Arial" panose="020B0604020202020204" pitchFamily="34" charset="0"/>
              </a:rPr>
              <a:t>♀ </a:t>
            </a:r>
            <a:endParaRPr lang="cs-CZ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776280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Rizikoví pacienti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pacienti s malabsorpčním syndromem </a:t>
            </a:r>
          </a:p>
          <a:p>
            <a:r>
              <a:rPr lang="cs-CZ" dirty="0"/>
              <a:t>pacienti s mentální anorexií</a:t>
            </a:r>
          </a:p>
          <a:p>
            <a:r>
              <a:rPr lang="cs-CZ" dirty="0"/>
              <a:t>onkologičtí pacienti</a:t>
            </a:r>
          </a:p>
          <a:p>
            <a:r>
              <a:rPr lang="cs-CZ" dirty="0"/>
              <a:t>pacienti s dlouhodobě narušeným příjmem potravy, geriatričtí pacienti</a:t>
            </a:r>
          </a:p>
          <a:p>
            <a:r>
              <a:rPr lang="cs-CZ" dirty="0"/>
              <a:t>pacienti závislí na alkoholu</a:t>
            </a:r>
          </a:p>
          <a:p>
            <a:r>
              <a:rPr lang="cs-CZ" dirty="0"/>
              <a:t>drogově závislí  </a:t>
            </a:r>
          </a:p>
          <a:p>
            <a:r>
              <a:rPr lang="cs-CZ" dirty="0"/>
              <a:t>špatně kontrolovaní pacienti s diabetem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4EB5C23-C2A9-49A4-9E2B-20182FCB3B72}" type="slidenum">
              <a:rPr lang="cs-CZ" smtClean="0"/>
              <a:t>80</a:t>
            </a:fld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03489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Overfeeding</a:t>
            </a:r>
            <a:r>
              <a:rPr lang="cs-CZ" dirty="0"/>
              <a:t> syndrom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4EB5C23-C2A9-49A4-9E2B-20182FCB3B72}" type="slidenum">
              <a:rPr lang="cs-CZ" smtClean="0"/>
              <a:t>81</a:t>
            </a:fld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= syndrom přetížení nutričními substráty </a:t>
            </a:r>
          </a:p>
          <a:p>
            <a:r>
              <a:rPr lang="cs-CZ" dirty="0"/>
              <a:t>u malnutričních pacientů s příliš vysokou celkovou denní dávkou výživy (nerespektování potřeby 125–145 </a:t>
            </a:r>
            <a:r>
              <a:rPr lang="cs-CZ" dirty="0" err="1"/>
              <a:t>kJ</a:t>
            </a:r>
            <a:r>
              <a:rPr lang="cs-CZ" dirty="0"/>
              <a:t>/kg/den </a:t>
            </a:r>
            <a:r>
              <a:rPr lang="pl-PL" i="1" dirty="0"/>
              <a:t>aktuální </a:t>
            </a:r>
            <a:r>
              <a:rPr lang="pl-PL" dirty="0"/>
              <a:t>hmotnosti, v úvodu realimentace možno redukovat DDD živin a energie až na polovinu)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167714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34539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Overfeeding</a:t>
            </a:r>
            <a:r>
              <a:rPr lang="cs-CZ" dirty="0"/>
              <a:t> syndrom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4EB5C23-C2A9-49A4-9E2B-20182FCB3B72}" type="slidenum">
              <a:rPr lang="cs-CZ" smtClean="0"/>
              <a:t>82</a:t>
            </a:fld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4664732" y="1190016"/>
            <a:ext cx="2880320" cy="128583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rgbClr val="FF0000"/>
                </a:solidFill>
              </a:rPr>
              <a:t>hyperglykemie</a:t>
            </a:r>
          </a:p>
        </p:txBody>
      </p:sp>
      <p:sp>
        <p:nvSpPr>
          <p:cNvPr id="6" name="Ovál 5"/>
          <p:cNvSpPr/>
          <p:nvPr/>
        </p:nvSpPr>
        <p:spPr>
          <a:xfrm>
            <a:off x="190091" y="3698321"/>
            <a:ext cx="4232325" cy="128583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>
                <a:solidFill>
                  <a:srgbClr val="FF0000"/>
                </a:solidFill>
              </a:rPr>
              <a:t>hypertriglyceridemie</a:t>
            </a:r>
            <a:r>
              <a:rPr lang="cs-CZ" sz="2400" dirty="0">
                <a:solidFill>
                  <a:srgbClr val="FF0000"/>
                </a:solidFill>
              </a:rPr>
              <a:t>, </a:t>
            </a:r>
            <a:r>
              <a:rPr lang="cs-CZ" sz="2400" dirty="0" err="1">
                <a:solidFill>
                  <a:schemeClr val="tx1"/>
                </a:solidFill>
              </a:rPr>
              <a:t>hyperlipoproteinemie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339280" y="5537454"/>
            <a:ext cx="3641848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chemeClr val="tx1"/>
                </a:solidFill>
              </a:rPr>
              <a:t>jaterní steatóza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4422416" y="5126463"/>
            <a:ext cx="3641848" cy="13253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1"/>
                </a:solidFill>
              </a:rPr>
              <a:t>↑ tvorba CO</a:t>
            </a:r>
            <a:r>
              <a:rPr lang="cs-CZ" sz="2400" b="1" baseline="-25000" dirty="0">
                <a:solidFill>
                  <a:schemeClr val="tx1"/>
                </a:solidFill>
              </a:rPr>
              <a:t>2</a:t>
            </a:r>
          </a:p>
          <a:p>
            <a:pPr algn="ctr"/>
            <a:r>
              <a:rPr lang="cs-CZ" sz="2400" b="1" dirty="0" err="1">
                <a:solidFill>
                  <a:schemeClr val="tx1"/>
                </a:solidFill>
              </a:rPr>
              <a:t>hyperkapnie</a:t>
            </a:r>
            <a:endParaRPr lang="cs-CZ" sz="2400" b="1" dirty="0">
              <a:solidFill>
                <a:schemeClr val="tx1"/>
              </a:solidFill>
            </a:endParaRPr>
          </a:p>
          <a:p>
            <a:pPr algn="ctr"/>
            <a:r>
              <a:rPr lang="cs-CZ" sz="2400" b="1" dirty="0">
                <a:solidFill>
                  <a:schemeClr val="tx1"/>
                </a:solidFill>
              </a:rPr>
              <a:t>respirační insuficience</a:t>
            </a:r>
          </a:p>
        </p:txBody>
      </p:sp>
      <p:sp>
        <p:nvSpPr>
          <p:cNvPr id="9" name="Šipka dolů 8"/>
          <p:cNvSpPr/>
          <p:nvPr/>
        </p:nvSpPr>
        <p:spPr>
          <a:xfrm rot="18914988">
            <a:off x="5029579" y="4348698"/>
            <a:ext cx="48463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dolů 9"/>
          <p:cNvSpPr/>
          <p:nvPr/>
        </p:nvSpPr>
        <p:spPr>
          <a:xfrm>
            <a:off x="2052192" y="5116279"/>
            <a:ext cx="216024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aoblený obdélník 10"/>
          <p:cNvSpPr/>
          <p:nvPr/>
        </p:nvSpPr>
        <p:spPr>
          <a:xfrm>
            <a:off x="5364088" y="2905644"/>
            <a:ext cx="3239582" cy="102966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osmotic</a:t>
            </a:r>
            <a:r>
              <a:rPr lang="cs-CZ" sz="2400" dirty="0" err="1">
                <a:solidFill>
                  <a:schemeClr val="tx1"/>
                </a:solidFill>
              </a:rPr>
              <a:t>ká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diur</a:t>
            </a:r>
            <a:r>
              <a:rPr lang="cs-CZ" sz="2400" dirty="0" err="1">
                <a:solidFill>
                  <a:schemeClr val="tx1"/>
                </a:solidFill>
              </a:rPr>
              <a:t>éza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endParaRPr lang="cs-CZ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a </a:t>
            </a:r>
            <a:r>
              <a:rPr lang="en-US" sz="2400" dirty="0" err="1">
                <a:solidFill>
                  <a:schemeClr val="tx1"/>
                </a:solidFill>
              </a:rPr>
              <a:t>dehydrat</a:t>
            </a:r>
            <a:r>
              <a:rPr lang="cs-CZ" sz="2400" dirty="0" err="1">
                <a:solidFill>
                  <a:schemeClr val="tx1"/>
                </a:solidFill>
              </a:rPr>
              <a:t>ace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486249" y="2397280"/>
            <a:ext cx="2651568" cy="5523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↑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insulin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457200" y="959842"/>
            <a:ext cx="3723692" cy="5523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>
                <a:solidFill>
                  <a:schemeClr val="tx1"/>
                </a:solidFill>
              </a:rPr>
              <a:t>Nadměrný přísun </a:t>
            </a:r>
            <a:r>
              <a:rPr lang="cs-CZ" sz="2400" dirty="0" err="1">
                <a:solidFill>
                  <a:schemeClr val="tx1"/>
                </a:solidFill>
              </a:rPr>
              <a:t>glc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15" name="Šipka dolů 14"/>
          <p:cNvSpPr/>
          <p:nvPr/>
        </p:nvSpPr>
        <p:spPr>
          <a:xfrm rot="18760516">
            <a:off x="6553339" y="2491137"/>
            <a:ext cx="224294" cy="4169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Šipka dolů 15"/>
          <p:cNvSpPr/>
          <p:nvPr/>
        </p:nvSpPr>
        <p:spPr>
          <a:xfrm rot="18760516">
            <a:off x="4369337" y="1175295"/>
            <a:ext cx="224294" cy="4169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 dolů 16"/>
          <p:cNvSpPr/>
          <p:nvPr/>
        </p:nvSpPr>
        <p:spPr>
          <a:xfrm rot="4248349">
            <a:off x="3837332" y="1633906"/>
            <a:ext cx="286737" cy="14844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Šipka dolů 17"/>
          <p:cNvSpPr/>
          <p:nvPr/>
        </p:nvSpPr>
        <p:spPr>
          <a:xfrm rot="19964764">
            <a:off x="1682947" y="3013586"/>
            <a:ext cx="376092" cy="6605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567957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4455"/>
          </a:xfrm>
        </p:spPr>
        <p:txBody>
          <a:bodyPr>
            <a:normAutofit/>
          </a:bodyPr>
          <a:lstStyle/>
          <a:p>
            <a:r>
              <a:rPr lang="cs-CZ" sz="2400" dirty="0"/>
              <a:t>Vyberte správné odpovědi: parenterální výživa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8147248" cy="5565232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lphaUcPeriod"/>
            </a:pPr>
            <a:r>
              <a:rPr lang="cs-CZ" sz="2000" dirty="0">
                <a:solidFill>
                  <a:schemeClr val="tx2"/>
                </a:solidFill>
              </a:rPr>
              <a:t>Většinou se podává centrální žílou.</a:t>
            </a:r>
          </a:p>
          <a:p>
            <a:pPr marL="457200" indent="-457200">
              <a:buFont typeface="+mj-lt"/>
              <a:buAutoNum type="alphaUcPeriod"/>
            </a:pPr>
            <a:endParaRPr lang="cs-CZ" sz="2000" dirty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lphaUcPeriod"/>
            </a:pPr>
            <a:endParaRPr lang="cs-CZ" sz="2000" dirty="0">
              <a:solidFill>
                <a:schemeClr val="tx2"/>
              </a:solidFill>
            </a:endParaRPr>
          </a:p>
          <a:p>
            <a:pPr marL="457200" lvl="0" indent="-457200">
              <a:buFont typeface="+mj-lt"/>
              <a:buAutoNum type="alphaUcPeriod"/>
            </a:pPr>
            <a:r>
              <a:rPr lang="cs-CZ" sz="2000" dirty="0">
                <a:solidFill>
                  <a:schemeClr val="tx2"/>
                </a:solidFill>
              </a:rPr>
              <a:t>Může být podávána v domácím prostředí pacientům vyžadujícím stálou nutriční podporu.</a:t>
            </a:r>
          </a:p>
          <a:p>
            <a:pPr marL="457200" lvl="0" indent="-457200">
              <a:buFont typeface="+mj-lt"/>
              <a:buAutoNum type="alphaUcPeriod"/>
            </a:pPr>
            <a:endParaRPr lang="cs-CZ" sz="2000" dirty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lphaUcPeriod"/>
            </a:pPr>
            <a:endParaRPr lang="cs-CZ" sz="900" dirty="0">
              <a:solidFill>
                <a:schemeClr val="tx2"/>
              </a:solidFill>
            </a:endParaRPr>
          </a:p>
          <a:p>
            <a:pPr marL="457200" lvl="0" indent="-457200">
              <a:buFont typeface="+mj-lt"/>
              <a:buAutoNum type="alphaUcPeriod"/>
            </a:pPr>
            <a:r>
              <a:rPr lang="cs-CZ" sz="2000" dirty="0">
                <a:solidFill>
                  <a:schemeClr val="tx2"/>
                </a:solidFill>
              </a:rPr>
              <a:t>Musí obsahovat dostatek energie ze sacharidů, typicky 5% </a:t>
            </a:r>
            <a:r>
              <a:rPr lang="cs-CZ" sz="2000" dirty="0" err="1">
                <a:solidFill>
                  <a:schemeClr val="tx2"/>
                </a:solidFill>
              </a:rPr>
              <a:t>dextrosy</a:t>
            </a:r>
            <a:r>
              <a:rPr lang="cs-CZ" sz="2000" dirty="0">
                <a:solidFill>
                  <a:schemeClr val="tx2"/>
                </a:solidFill>
              </a:rPr>
              <a:t>.</a:t>
            </a:r>
          </a:p>
          <a:p>
            <a:pPr marL="457200" lvl="0" indent="-457200">
              <a:buFont typeface="+mj-lt"/>
              <a:buAutoNum type="alphaUcPeriod"/>
            </a:pPr>
            <a:endParaRPr lang="cs-CZ" sz="2000" dirty="0">
              <a:solidFill>
                <a:schemeClr val="tx2"/>
              </a:solidFill>
            </a:endParaRPr>
          </a:p>
          <a:p>
            <a:pPr marL="457200" lvl="0" indent="-457200">
              <a:buFont typeface="+mj-lt"/>
              <a:buAutoNum type="alphaUcPeriod"/>
            </a:pPr>
            <a:endParaRPr lang="cs-CZ" sz="2000" dirty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lphaUcPeriod"/>
            </a:pPr>
            <a:endParaRPr lang="cs-CZ" sz="1400" dirty="0">
              <a:solidFill>
                <a:schemeClr val="tx2"/>
              </a:solidFill>
            </a:endParaRPr>
          </a:p>
          <a:p>
            <a:pPr marL="457200" lvl="0" indent="-457200">
              <a:buFont typeface="+mj-lt"/>
              <a:buAutoNum type="alphaUcPeriod"/>
            </a:pPr>
            <a:r>
              <a:rPr lang="cs-CZ" sz="2000" dirty="0">
                <a:solidFill>
                  <a:schemeClr val="tx2"/>
                </a:solidFill>
              </a:rPr>
              <a:t>V rámci </a:t>
            </a:r>
            <a:r>
              <a:rPr lang="cs-CZ" sz="2000" dirty="0" err="1">
                <a:solidFill>
                  <a:schemeClr val="tx2"/>
                </a:solidFill>
              </a:rPr>
              <a:t>refeeding</a:t>
            </a:r>
            <a:r>
              <a:rPr lang="cs-CZ" sz="2000" dirty="0">
                <a:solidFill>
                  <a:schemeClr val="tx2"/>
                </a:solidFill>
              </a:rPr>
              <a:t> syndromu může způsobit pokles hladin draslíku, hořčíku a fosfátů .</a:t>
            </a:r>
          </a:p>
          <a:p>
            <a:pPr marL="457200" indent="-457200">
              <a:buFont typeface="+mj-lt"/>
              <a:buAutoNum type="alphaUcPeriod"/>
            </a:pP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EB5C23-C2A9-49A4-9E2B-20182FCB3B72}" type="slidenum">
              <a:rPr kumimoji="0" lang="cs-CZ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cs-CZ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57200" y="1249278"/>
            <a:ext cx="8147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Hypertonické roztoky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glc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 AK mohou při aplikaci do periferní žíly způsobit tromboflebitidu.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95536" y="2729536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 dlouhodobé nutriční podpory je to možné po  dokonalé edukaci pacienta.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95536" y="3728647"/>
            <a:ext cx="8147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Abychom dodali dostatečné množství kalorií, je nutno použít 20% roztok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glc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Pokud bychom chtěli</a:t>
            </a:r>
            <a:r>
              <a:rPr kumimoji="0" lang="cs-CZ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potřebnou energii dodat v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5% </a:t>
            </a:r>
            <a:r>
              <a:rPr lang="cs-CZ" dirty="0" err="1">
                <a:solidFill>
                  <a:prstClr val="black"/>
                </a:solidFill>
                <a:latin typeface="Calibri"/>
              </a:rPr>
              <a:t>glc</a:t>
            </a:r>
            <a:r>
              <a:rPr lang="cs-CZ" dirty="0">
                <a:solidFill>
                  <a:prstClr val="black"/>
                </a:solidFill>
                <a:latin typeface="Calibri"/>
              </a:rPr>
              <a:t>, došlo by k objemovému přetížení pacienta.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95536" y="5516594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Jedná se o </a:t>
            </a:r>
            <a:r>
              <a:rPr lang="cs-CZ" dirty="0">
                <a:solidFill>
                  <a:prstClr val="black"/>
                </a:solidFill>
                <a:latin typeface="Calibri"/>
              </a:rPr>
              <a:t>typicky intracelulární ionty, které jsou odebírány z extracelulárního prostředí při opětovné dodávce živin. 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457200" y="973724"/>
            <a:ext cx="4474840" cy="295036"/>
          </a:xfrm>
          <a:prstGeom prst="round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457200" y="2132856"/>
            <a:ext cx="8079774" cy="596680"/>
          </a:xfrm>
          <a:prstGeom prst="round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457200" y="4869433"/>
            <a:ext cx="8147248" cy="572323"/>
          </a:xfrm>
          <a:prstGeom prst="round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865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Metabolismus vedoucí k obezitě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2492896"/>
            <a:ext cx="8075240" cy="3981056"/>
          </a:xfrm>
        </p:spPr>
        <p:txBody>
          <a:bodyPr>
            <a:normAutofit/>
          </a:bodyPr>
          <a:lstStyle/>
          <a:p>
            <a:r>
              <a:rPr lang="cs-CZ" dirty="0"/>
              <a:t>Vstup </a:t>
            </a:r>
            <a:r>
              <a:rPr lang="cs-CZ" dirty="0" err="1"/>
              <a:t>glc</a:t>
            </a:r>
            <a:r>
              <a:rPr lang="cs-CZ" dirty="0"/>
              <a:t> do buněk (GLUT-4)</a:t>
            </a:r>
          </a:p>
          <a:p>
            <a:r>
              <a:rPr lang="cs-CZ" dirty="0"/>
              <a:t>Glykolýza</a:t>
            </a:r>
          </a:p>
          <a:p>
            <a:r>
              <a:rPr lang="cs-CZ" dirty="0"/>
              <a:t>Syntéza glykogenu</a:t>
            </a:r>
          </a:p>
          <a:p>
            <a:r>
              <a:rPr lang="cs-CZ" dirty="0"/>
              <a:t>Aktivita LPL</a:t>
            </a:r>
          </a:p>
          <a:p>
            <a:r>
              <a:rPr lang="cs-CZ" b="1" dirty="0"/>
              <a:t>Syntéza mastných kyselin </a:t>
            </a:r>
            <a:r>
              <a:rPr lang="cs-CZ" dirty="0"/>
              <a:t>→</a:t>
            </a:r>
            <a:r>
              <a:rPr lang="cs-CZ" b="1" dirty="0"/>
              <a:t> </a:t>
            </a:r>
            <a:r>
              <a:rPr lang="cs-CZ" b="1" dirty="0" err="1"/>
              <a:t>triacylglycerolů</a:t>
            </a:r>
            <a:r>
              <a:rPr lang="cs-CZ" b="1" dirty="0"/>
              <a:t> </a:t>
            </a:r>
            <a:r>
              <a:rPr lang="cs-CZ" dirty="0"/>
              <a:t>→</a:t>
            </a:r>
            <a:r>
              <a:rPr lang="cs-CZ" b="1" dirty="0"/>
              <a:t> VLDL</a:t>
            </a:r>
          </a:p>
          <a:p>
            <a:r>
              <a:rPr lang="cs-CZ" dirty="0"/>
              <a:t>Syntéza proteinů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4EB5C23-C2A9-49A4-9E2B-20182FCB3B72}" type="slidenum">
              <a:rPr lang="cs-CZ" smtClean="0"/>
              <a:t>9</a:t>
            </a:fld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6C565FE-49B2-410F-BD84-9A87DCD6A069}"/>
              </a:ext>
            </a:extLst>
          </p:cNvPr>
          <p:cNvSpPr txBox="1"/>
          <p:nvPr/>
        </p:nvSpPr>
        <p:spPr>
          <a:xfrm>
            <a:off x="1331640" y="1693657"/>
            <a:ext cx="1728192" cy="523220"/>
          </a:xfrm>
          <a:prstGeom prst="rect">
            <a:avLst/>
          </a:prstGeom>
          <a:solidFill>
            <a:srgbClr val="FFE1E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cs-CZ" sz="2800" b="1" dirty="0"/>
              <a:t>INSULIN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04051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Diagnostika_a_monitorovani_nutricniho_stavu_20[20201125132027564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38855</TotalTime>
  <Words>6533</Words>
  <Application>Microsoft Office PowerPoint</Application>
  <PresentationFormat>Předvádění na obrazovce (4:3)</PresentationFormat>
  <Paragraphs>1228</Paragraphs>
  <Slides>83</Slides>
  <Notes>23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83</vt:i4>
      </vt:variant>
    </vt:vector>
  </HeadingPairs>
  <TitlesOfParts>
    <vt:vector size="91" baseType="lpstr">
      <vt:lpstr>Arial</vt:lpstr>
      <vt:lpstr>Calibri</vt:lpstr>
      <vt:lpstr>Courier New</vt:lpstr>
      <vt:lpstr>Symbol</vt:lpstr>
      <vt:lpstr>Times New Roman</vt:lpstr>
      <vt:lpstr>Wingdings</vt:lpstr>
      <vt:lpstr>Wingdings 2</vt:lpstr>
      <vt:lpstr>Arkýř</vt:lpstr>
      <vt:lpstr>Diagnostika a monitorování nutričního stavu. Principy parenterální a enterální výživy. Zdroje energie. </vt:lpstr>
      <vt:lpstr>Hodnocení stavu výživy</vt:lpstr>
      <vt:lpstr>Antropometrické údaje</vt:lpstr>
      <vt:lpstr>Laboratorní údaje</vt:lpstr>
      <vt:lpstr>Energetická bilance - Kolik kalorií / joulů podávat?</vt:lpstr>
      <vt:lpstr>Energetická bilance – Kolik kalorií / joulů podávat?</vt:lpstr>
      <vt:lpstr>Nepřímá kalorimetrie</vt:lpstr>
      <vt:lpstr>Poruchy výživy - malnutrice</vt:lpstr>
      <vt:lpstr>Metabolismus vedoucí k obezitě</vt:lpstr>
      <vt:lpstr>Metabolismus při obezitě</vt:lpstr>
      <vt:lpstr>Prostá podvýživa</vt:lpstr>
      <vt:lpstr>Prostá podvýživa</vt:lpstr>
      <vt:lpstr>Stresová podvýživa</vt:lpstr>
      <vt:lpstr>Stresová podvýživa</vt:lpstr>
      <vt:lpstr>Srovnání prosté a stresové podvýživy</vt:lpstr>
      <vt:lpstr>Který z nálezů podpoří diagnózu kwashiorkoru u dítěte na fotografii?</vt:lpstr>
      <vt:lpstr>Denní potřeba základních složek výživy –  Kolik čeho podávat?</vt:lpstr>
      <vt:lpstr>Využitelná energie (energetická hodnota, spalné teplo) živin</vt:lpstr>
      <vt:lpstr>sacharidy</vt:lpstr>
      <vt:lpstr>Pozn. – balastní látky („vláknina“)</vt:lpstr>
      <vt:lpstr>funkce nerozpustné vlákniny</vt:lpstr>
      <vt:lpstr>Co se děje s rozpustnou vlákninou v tlustém střevě?</vt:lpstr>
      <vt:lpstr>Potřeba proteinů</vt:lpstr>
      <vt:lpstr>Správné dávkování proteinů = ovlivnění morbidity a mortality</vt:lpstr>
      <vt:lpstr>Aminokyseliny (ak)</vt:lpstr>
      <vt:lpstr>Specifický farmakologický účinek a indikace k podání vybraných Esenciálních ak</vt:lpstr>
      <vt:lpstr>Zvýšená potřeba Semiesenciálních ak</vt:lpstr>
      <vt:lpstr>Zvýšená potřeba Semiesenciálních ak</vt:lpstr>
      <vt:lpstr>tuky</vt:lpstr>
      <vt:lpstr>Význam mastných kyselin dle délky řetězce</vt:lpstr>
      <vt:lpstr>nasycené mastné kyseliny s řetězcem 12C – 16C</vt:lpstr>
      <vt:lpstr>nasycené mastné kyseliny potravinové zdroje</vt:lpstr>
      <vt:lpstr>Tuky – nižší rq</vt:lpstr>
      <vt:lpstr>Rámcová denní potřeba  základních složek výživy a makronutrientů</vt:lpstr>
      <vt:lpstr>Vyberte správné odpovědi: </vt:lpstr>
      <vt:lpstr>mikronutrienty</vt:lpstr>
      <vt:lpstr>mikronutrienty</vt:lpstr>
      <vt:lpstr>Základní pojmy klinické výživy</vt:lpstr>
      <vt:lpstr>Dietní systém v čr</vt:lpstr>
      <vt:lpstr>Prezentace aplikace PowerPoint</vt:lpstr>
      <vt:lpstr>Dietní systém v konkrétním zdravotnickém zařízení</vt:lpstr>
      <vt:lpstr>Jednotný dietní systém – diety základní</vt:lpstr>
      <vt:lpstr>Jednotný dietní systém – diety speciální</vt:lpstr>
      <vt:lpstr>Jednotný dietní systém – Standardizované dietní postupy, speciální diety</vt:lpstr>
      <vt:lpstr>Algoritmus nutriční podpory</vt:lpstr>
      <vt:lpstr>Algoritmus nutriční podpory</vt:lpstr>
      <vt:lpstr>Typy nutriční podpory</vt:lpstr>
      <vt:lpstr>Enterální umělá výživa </vt:lpstr>
      <vt:lpstr>Energetická hodnota nutriční podpory</vt:lpstr>
      <vt:lpstr>sipping</vt:lpstr>
      <vt:lpstr>sipping</vt:lpstr>
      <vt:lpstr>sipping</vt:lpstr>
      <vt:lpstr>Sipping – speciální přípravky</vt:lpstr>
      <vt:lpstr>ENTERÁLNÍ VÝŽIVA SONDOU</vt:lpstr>
      <vt:lpstr>Jak podáváme</vt:lpstr>
      <vt:lpstr>Co podáváme</vt:lpstr>
      <vt:lpstr>Polymerní výživa</vt:lpstr>
      <vt:lpstr>Oligomerní výživa</vt:lpstr>
      <vt:lpstr>Parenterální umělá výživa  = podávání nutričních substrátů nitrožilně, mimo trávicí trakt</vt:lpstr>
      <vt:lpstr>Parenterální výživa </vt:lpstr>
      <vt:lpstr>Způsob podání</vt:lpstr>
      <vt:lpstr>Vybraná doporučení ESPEN (Evropské společnosti klinické výživy a metabolismu) pro parenterální výživu</vt:lpstr>
      <vt:lpstr>Co podáváme</vt:lpstr>
      <vt:lpstr>Co podáváme</vt:lpstr>
      <vt:lpstr>Co podáváme</vt:lpstr>
      <vt:lpstr>Co podáváme</vt:lpstr>
      <vt:lpstr>Lipidové přípravky s rybím tukem</vt:lpstr>
      <vt:lpstr>Co podáváme</vt:lpstr>
      <vt:lpstr>Vyberte správné odpovědi o vitaminech v dietě: </vt:lpstr>
      <vt:lpstr>Možnosti podání</vt:lpstr>
      <vt:lpstr>All-in-one vaky</vt:lpstr>
      <vt:lpstr>Proč jsou firemní vaky vícekomorové?</vt:lpstr>
      <vt:lpstr>Příklad a možnosti dvoukomorového all-in one vaku pro parenterální výživu</vt:lpstr>
      <vt:lpstr>All-in-one vaky - příklady</vt:lpstr>
      <vt:lpstr>DOMÁCÍ PARENTERÁLNÍ VÝŽIVA  </vt:lpstr>
      <vt:lpstr>Realimentační (refeeding) syndrom</vt:lpstr>
      <vt:lpstr>Rozvoj Realimentačního syndromu</vt:lpstr>
      <vt:lpstr>symptomatologie</vt:lpstr>
      <vt:lpstr>Prevence a léčba</vt:lpstr>
      <vt:lpstr>Rizikoví pacienti</vt:lpstr>
      <vt:lpstr>Overfeeding syndrom</vt:lpstr>
      <vt:lpstr>Overfeeding syndrom</vt:lpstr>
      <vt:lpstr>Vyberte správné odpovědi: parenterální výživa</vt:lpstr>
    </vt:vector>
  </TitlesOfParts>
  <Company>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Diagnostika a monitorování nutričního stavu. Principy parenterální a enterální výživy. Zdroje energie.</dc:title>
  <dc:creator>LF</dc:creator>
  <cp:lastModifiedBy>Michaela Králíková</cp:lastModifiedBy>
  <cp:revision>413</cp:revision>
  <cp:lastPrinted>2018-11-08T16:19:40Z</cp:lastPrinted>
  <dcterms:created xsi:type="dcterms:W3CDTF">2015-09-22T10:14:18Z</dcterms:created>
  <dcterms:modified xsi:type="dcterms:W3CDTF">2020-11-30T15:19:18Z</dcterms:modified>
</cp:coreProperties>
</file>