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39" r:id="rId2"/>
    <p:sldId id="256" r:id="rId3"/>
    <p:sldId id="260" r:id="rId4"/>
    <p:sldId id="257" r:id="rId5"/>
    <p:sldId id="261" r:id="rId6"/>
    <p:sldId id="258" r:id="rId7"/>
    <p:sldId id="262" r:id="rId8"/>
    <p:sldId id="259" r:id="rId9"/>
    <p:sldId id="263" r:id="rId10"/>
    <p:sldId id="266" r:id="rId11"/>
    <p:sldId id="272" r:id="rId12"/>
    <p:sldId id="270" r:id="rId13"/>
    <p:sldId id="271" r:id="rId14"/>
    <p:sldId id="273" r:id="rId15"/>
    <p:sldId id="274" r:id="rId16"/>
    <p:sldId id="338" r:id="rId17"/>
    <p:sldId id="275" r:id="rId18"/>
    <p:sldId id="267" r:id="rId19"/>
    <p:sldId id="278" r:id="rId20"/>
    <p:sldId id="276" r:id="rId21"/>
    <p:sldId id="279" r:id="rId22"/>
    <p:sldId id="280" r:id="rId23"/>
    <p:sldId id="281" r:id="rId24"/>
    <p:sldId id="283" r:id="rId25"/>
    <p:sldId id="284" r:id="rId26"/>
    <p:sldId id="286" r:id="rId27"/>
    <p:sldId id="285" r:id="rId28"/>
    <p:sldId id="269" r:id="rId29"/>
    <p:sldId id="282" r:id="rId30"/>
    <p:sldId id="287" r:id="rId31"/>
    <p:sldId id="289" r:id="rId32"/>
    <p:sldId id="294" r:id="rId33"/>
    <p:sldId id="295" r:id="rId34"/>
    <p:sldId id="296" r:id="rId35"/>
    <p:sldId id="288" r:id="rId36"/>
    <p:sldId id="290" r:id="rId37"/>
    <p:sldId id="292" r:id="rId38"/>
    <p:sldId id="291" r:id="rId39"/>
    <p:sldId id="293" r:id="rId40"/>
    <p:sldId id="303" r:id="rId41"/>
    <p:sldId id="306" r:id="rId42"/>
    <p:sldId id="264" r:id="rId43"/>
    <p:sldId id="308" r:id="rId44"/>
    <p:sldId id="307" r:id="rId45"/>
    <p:sldId id="305" r:id="rId46"/>
    <p:sldId id="304" r:id="rId47"/>
    <p:sldId id="311" r:id="rId48"/>
    <p:sldId id="309" r:id="rId49"/>
    <p:sldId id="313" r:id="rId50"/>
    <p:sldId id="312" r:id="rId51"/>
    <p:sldId id="265" r:id="rId52"/>
    <p:sldId id="314" r:id="rId53"/>
    <p:sldId id="315" r:id="rId54"/>
    <p:sldId id="316" r:id="rId55"/>
    <p:sldId id="317" r:id="rId56"/>
    <p:sldId id="327" r:id="rId57"/>
    <p:sldId id="328" r:id="rId58"/>
    <p:sldId id="318" r:id="rId59"/>
    <p:sldId id="297" r:id="rId60"/>
    <p:sldId id="298" r:id="rId61"/>
    <p:sldId id="299" r:id="rId62"/>
    <p:sldId id="300" r:id="rId63"/>
    <p:sldId id="302" r:id="rId64"/>
    <p:sldId id="301" r:id="rId65"/>
    <p:sldId id="319" r:id="rId66"/>
    <p:sldId id="323" r:id="rId67"/>
    <p:sldId id="324" r:id="rId68"/>
    <p:sldId id="325" r:id="rId69"/>
    <p:sldId id="326" r:id="rId70"/>
    <p:sldId id="322" r:id="rId71"/>
    <p:sldId id="331" r:id="rId72"/>
    <p:sldId id="321" r:id="rId73"/>
    <p:sldId id="329" r:id="rId74"/>
    <p:sldId id="330" r:id="rId75"/>
    <p:sldId id="332" r:id="rId76"/>
    <p:sldId id="333" r:id="rId77"/>
    <p:sldId id="334" r:id="rId78"/>
    <p:sldId id="335" r:id="rId79"/>
    <p:sldId id="336" r:id="rId80"/>
    <p:sldId id="337" r:id="rId8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417D-40AE-9B4C-9B05-22FB0E89593C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C12A-6F51-814E-8BC7-6D6EE9740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07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27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67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6C12A-6F51-814E-8BC7-6D6EE9740B4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1748-D77D-244C-B32E-E1D1F5F0B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911136-7783-2E4F-BF2F-C4691D785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CC7B5-E38D-3246-BA10-2A68A0BE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048E2-E5DC-734F-8AFE-4A097EEC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72215D-862E-6E48-AF43-A3496961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5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DA48-085C-584E-8B60-45F60CDB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084FAE-9D5F-2D4D-ABE7-9D0CC852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B04D7-8F1E-0646-B032-746D12FC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678A79-D8FA-6243-BD55-512BCDBD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F0ED00-7F4D-6443-8B8C-70DBD78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2DDCA4-A4C4-D04C-8D86-11C5F087D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4EA55D-03FD-AE4B-89F7-D31ADCC21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17C1B4-BD47-6E49-A308-58345EA0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E588E-F5AD-1544-A22C-8F4351DC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9E6BCC-CB35-8941-ACDB-01FCA8BE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12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1E075-1324-084D-AB5F-C32F1A21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BC45C-337E-AB44-89F7-89CC0DA2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CFD5E9-217E-AC45-9806-6D1DDE4B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74948-CE5B-1D4E-AF4B-FBEE83E1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CA236-99B5-EF41-8106-910407CE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9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DA8E0-CF73-5244-BB7D-DE8EB45F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4D917D-458A-8048-9096-FDF35EDC2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0AE69-68AE-5244-9F2E-F7BE1102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FFBE28-0171-FB41-86A1-9066F16E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39804F-4653-444A-B857-633773CB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14E74-52D9-794A-A089-9FB75B8B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6F0E1-EA4B-FB44-9884-489414740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57C600-A446-E44C-B0CF-ADDD61F5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C88CE5-3A27-BD4A-8ECF-2D122E2E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9D51C2-8576-D447-A4D0-7D5C263A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C31AA8-A73A-4B4C-9158-6245BB7F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5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B2094-69BD-C84D-8F93-2AF2ACCA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9F77E4-E79D-A845-AC05-36C44C9EC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94E2F4-6259-3242-951D-FBFA0EB12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D2D1F5-2F42-D646-9176-8806CFA11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016215-66E5-6840-A236-7DEE15FD3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222D62-C8D0-1345-A968-AD5619C0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5EEF62-6F1C-DE4B-86FF-ABCC705C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E4FA32-30D2-A54F-B4B8-AC8064C6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D23C2-DA7C-334C-94D6-8685BE98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B92480-C5AD-9149-B3FC-78B7DD0D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3564FA-0D38-B544-B515-BE9BFA6C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59B82E-3BBC-E541-BBAB-0A9C50C9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0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FBDE21-E885-8049-9CE1-6BAB7BAA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238482-1FE8-0143-9C33-CBD83CE9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53D42A-EE93-3F46-B8B7-951868D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7A2E2-0495-B04E-ADCF-35F3AB9A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D7072-F6D1-A543-A876-74885D13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55DC1-79DC-834D-86D3-5C42CE901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307E9F-97CA-4C42-BD4B-999808E0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83221-D77F-1047-BDAF-B5D67D66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3A70A2-B41E-1A4F-982F-44F23628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54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E7BE9-DCE5-0B42-B8D2-E12C203C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52328A-F8D6-5441-8041-E4FE7422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257307-E75A-9F42-93FD-CB4F1B217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AE826C-50F3-5146-872C-09E1E9D5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597195-550C-1A44-B645-B5E7C3D8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D28CBB-BE85-844B-B515-A7ED968A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0EBFFF-10DB-1E47-AE03-748CAB48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B2D9B8-C8A6-E348-93F5-B1FCF15E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606716-0BC2-D340-9299-94026D8F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4B87-2F6E-6145-B623-DB63B83022E7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C380D-C16F-B24C-9FE4-0F0DE7CAB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5E494D-BCE5-A348-8C50-540011F38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0551-0848-0C4D-AE3B-C510A94B8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lbumin" TargetMode="External"/><Relationship Id="rId2" Type="http://schemas.openxmlformats.org/officeDocument/2006/relationships/hyperlink" Target="https://www.wikiskripta.eu/w/Proteinur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Otok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Biochemická diagnostika onemocnění ledvin, jejich monitorování, funkční zkoušky.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Močový sediment.</a:t>
            </a:r>
            <a:br>
              <a:rPr lang="cs-CZ" sz="2000" dirty="0">
                <a:solidFill>
                  <a:srgbClr val="FFFFFF"/>
                </a:solidFill>
              </a:rPr>
            </a:b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Eliminační techniky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cs-CZ" sz="1500">
              <a:solidFill>
                <a:srgbClr val="FFFFFF"/>
              </a:solidFill>
            </a:endParaRPr>
          </a:p>
          <a:p>
            <a:r>
              <a:rPr lang="cs-CZ" sz="1500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43855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 „chemicky + </a:t>
            </a:r>
            <a:r>
              <a:rPr lang="cs-CZ" b="1" u="sng" dirty="0"/>
              <a:t>sediment</a:t>
            </a:r>
            <a:r>
              <a:rPr lang="cs-CZ" dirty="0"/>
              <a:t>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/>
              <a:t>Erytrocyty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byla-li krev prokázána „chemicky“ a nejsou-li v „sedimentu“ erytrocyty, svědčí to pro zdroj </a:t>
            </a:r>
            <a:r>
              <a:rPr lang="cs-CZ" dirty="0" err="1"/>
              <a:t>prerenální</a:t>
            </a:r>
            <a:r>
              <a:rPr lang="cs-CZ" dirty="0"/>
              <a:t> (hemoglobin, myoglobin v moči)</a:t>
            </a:r>
            <a:endParaRPr lang="cs-CZ" b="1" u="sng" dirty="0"/>
          </a:p>
          <a:p>
            <a:pPr lvl="1"/>
            <a:r>
              <a:rPr lang="cs-CZ" dirty="0"/>
              <a:t>Jsou-li v sedimentu erytrocyty, rozlišujeme glomerulární („pomačkané“ = </a:t>
            </a:r>
            <a:r>
              <a:rPr lang="cs-CZ" dirty="0" err="1"/>
              <a:t>dysmorfní</a:t>
            </a:r>
            <a:r>
              <a:rPr lang="cs-CZ" dirty="0"/>
              <a:t> erytrocyty )a </a:t>
            </a:r>
            <a:r>
              <a:rPr lang="cs-CZ" dirty="0" err="1"/>
              <a:t>subrenální</a:t>
            </a:r>
            <a:r>
              <a:rPr lang="cs-CZ" dirty="0"/>
              <a:t> (normálního tvaru)</a:t>
            </a:r>
          </a:p>
          <a:p>
            <a:r>
              <a:rPr lang="cs-CZ" b="1" u="sng" dirty="0"/>
              <a:t>Leukocyty</a:t>
            </a:r>
          </a:p>
          <a:p>
            <a:r>
              <a:rPr lang="cs-CZ" b="1" u="sng" dirty="0" err="1"/>
              <a:t>Epitelie</a:t>
            </a:r>
            <a:endParaRPr lang="cs-CZ" b="1" u="sng" dirty="0"/>
          </a:p>
          <a:p>
            <a:r>
              <a:rPr lang="cs-CZ" b="1" u="sng" dirty="0"/>
              <a:t>Bakterie a kvasinky</a:t>
            </a:r>
          </a:p>
          <a:p>
            <a:r>
              <a:rPr lang="cs-CZ" b="1" u="sng" dirty="0"/>
              <a:t>Paraziti</a:t>
            </a:r>
          </a:p>
          <a:p>
            <a:r>
              <a:rPr lang="cs-CZ" b="1" u="sng" dirty="0"/>
              <a:t>Spermie</a:t>
            </a:r>
          </a:p>
          <a:p>
            <a:r>
              <a:rPr lang="cs-CZ" b="1" u="sng" dirty="0"/>
              <a:t>Hlen, válce, krystaly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2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88EE1-DF40-A446-B859-D60B9184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analyty stanovitelné z jednorázové moči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F409-3BF7-C741-8DF2-680063B4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Těhotenský test (HCG)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Orientační testy na drogy</a:t>
            </a:r>
          </a:p>
          <a:p>
            <a:pPr lvl="1"/>
            <a:r>
              <a:rPr lang="cs-CZ" dirty="0"/>
              <a:t>amfetamin (AMP)</a:t>
            </a:r>
          </a:p>
          <a:p>
            <a:pPr lvl="1"/>
            <a:r>
              <a:rPr lang="cs-CZ" dirty="0"/>
              <a:t>barbituráty (BAR)</a:t>
            </a:r>
          </a:p>
          <a:p>
            <a:pPr lvl="1"/>
            <a:r>
              <a:rPr lang="cs-CZ" dirty="0" err="1"/>
              <a:t>benzodiazepan</a:t>
            </a:r>
            <a:r>
              <a:rPr lang="cs-CZ" dirty="0"/>
              <a:t> (BZD)</a:t>
            </a:r>
          </a:p>
          <a:p>
            <a:pPr lvl="1"/>
            <a:r>
              <a:rPr lang="cs-CZ" dirty="0"/>
              <a:t>kokain (COC)</a:t>
            </a:r>
          </a:p>
          <a:p>
            <a:pPr lvl="1"/>
            <a:r>
              <a:rPr lang="cs-CZ" dirty="0"/>
              <a:t>metamfetamin (MET)</a:t>
            </a:r>
          </a:p>
          <a:p>
            <a:pPr lvl="1"/>
            <a:r>
              <a:rPr lang="cs-CZ" dirty="0"/>
              <a:t>morfin (MOR)</a:t>
            </a:r>
          </a:p>
          <a:p>
            <a:pPr lvl="1"/>
            <a:r>
              <a:rPr lang="cs-CZ" dirty="0"/>
              <a:t>metadon (MTD) </a:t>
            </a:r>
          </a:p>
          <a:p>
            <a:pPr lvl="1"/>
            <a:r>
              <a:rPr lang="cs-CZ" dirty="0"/>
              <a:t>fencyklidin (PCP)</a:t>
            </a:r>
          </a:p>
          <a:p>
            <a:pPr lvl="1"/>
            <a:r>
              <a:rPr lang="cs-CZ" dirty="0" err="1"/>
              <a:t>propoxyfen</a:t>
            </a:r>
            <a:r>
              <a:rPr lang="cs-CZ" dirty="0"/>
              <a:t> (PPX)</a:t>
            </a:r>
          </a:p>
          <a:p>
            <a:pPr lvl="1"/>
            <a:r>
              <a:rPr lang="cs-CZ" dirty="0" err="1"/>
              <a:t>tricyklidy</a:t>
            </a:r>
            <a:r>
              <a:rPr lang="cs-CZ" dirty="0"/>
              <a:t> (TCA)</a:t>
            </a:r>
          </a:p>
          <a:p>
            <a:pPr lvl="1"/>
            <a:r>
              <a:rPr lang="cs-CZ" dirty="0"/>
              <a:t>marihuana (THC)</a:t>
            </a:r>
          </a:p>
          <a:p>
            <a:pPr lvl="1"/>
            <a:r>
              <a:rPr lang="cs-CZ" dirty="0"/>
              <a:t>extáze (XTC)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A19950-319E-C048-9C4E-69B2D166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492375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 Magazín - on-line magazín - O dětech - Těhotenství - Těhotenský test">
            <a:extLst>
              <a:ext uri="{FF2B5EF4-FFF2-40B4-BE49-F238E27FC236}">
                <a16:creationId xmlns:a16="http://schemas.microsoft.com/office/drawing/2014/main" id="{8E5F53B0-B936-8741-8585-84073C39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33" y="1825625"/>
            <a:ext cx="3113167" cy="1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B5DD-5F16-E74C-B37E-0241670A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24 (4) hodinový sběr moči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22BF6-B231-9E4C-82B5-E898A620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Vyšetření glomerulární filtrace </a:t>
            </a:r>
            <a:r>
              <a:rPr lang="cs-CZ" dirty="0"/>
              <a:t>=&gt; </a:t>
            </a:r>
            <a:r>
              <a:rPr lang="cs-CZ" dirty="0" err="1"/>
              <a:t>Clearance</a:t>
            </a:r>
            <a:r>
              <a:rPr lang="cs-CZ" dirty="0"/>
              <a:t> kreatininu</a:t>
            </a:r>
          </a:p>
          <a:p>
            <a:pPr lvl="1"/>
            <a:r>
              <a:rPr lang="cs-CZ" dirty="0"/>
              <a:t>Objem krve </a:t>
            </a:r>
            <a:r>
              <a:rPr lang="cs-CZ" dirty="0" err="1"/>
              <a:t>očištený</a:t>
            </a:r>
            <a:r>
              <a:rPr lang="cs-CZ" dirty="0"/>
              <a:t> od dané látky za jednotku času</a:t>
            </a:r>
          </a:p>
          <a:p>
            <a:pPr lvl="1"/>
            <a:r>
              <a:rPr lang="cs-CZ" dirty="0"/>
              <a:t>GF = objem moči za 24h * C kreatininu v moči / C kreatininu v séru</a:t>
            </a:r>
          </a:p>
          <a:p>
            <a:endParaRPr lang="cs-CZ" dirty="0"/>
          </a:p>
          <a:p>
            <a:r>
              <a:rPr lang="cs-CZ" b="1" u="sng" dirty="0"/>
              <a:t>Vyšetření tubulárních funkcí</a:t>
            </a:r>
            <a:r>
              <a:rPr lang="cs-CZ" dirty="0"/>
              <a:t> =&gt; Frakční exkrece</a:t>
            </a:r>
          </a:p>
          <a:p>
            <a:pPr lvl="1"/>
            <a:r>
              <a:rPr lang="cs-CZ" dirty="0"/>
              <a:t>Množství profiltrované látky, které </a:t>
            </a:r>
            <a:r>
              <a:rPr lang="cs-CZ" dirty="0" err="1"/>
              <a:t>najedneme</a:t>
            </a:r>
            <a:r>
              <a:rPr lang="cs-CZ" dirty="0"/>
              <a:t> v definitivní moči</a:t>
            </a:r>
          </a:p>
          <a:p>
            <a:pPr lvl="1"/>
            <a:r>
              <a:rPr lang="cs-CZ" dirty="0"/>
              <a:t>Např. za den vzniká 180 l primární moči, vymočíme 1,8 litru = FE 1%</a:t>
            </a:r>
          </a:p>
          <a:p>
            <a:pPr lvl="1"/>
            <a:endParaRPr lang="cs-CZ" dirty="0"/>
          </a:p>
          <a:p>
            <a:r>
              <a:rPr lang="cs-CZ" b="1" u="sng" dirty="0"/>
              <a:t>Odpady dané látky za den </a:t>
            </a:r>
            <a:r>
              <a:rPr lang="cs-CZ" dirty="0"/>
              <a:t>(typicky proteinurie)</a:t>
            </a:r>
          </a:p>
        </p:txBody>
      </p:sp>
    </p:spTree>
    <p:extLst>
      <p:ext uri="{BB962C8B-B14F-4D97-AF65-F5344CB8AC3E}">
        <p14:creationId xmlns:p14="http://schemas.microsoft.com/office/powerpoint/2010/main" val="426094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E423A-08D9-354F-87C8-7CC19584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to N-látky?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5DC82-0C74-8E4F-ABA3-DDA389DE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Urea (močovina)</a:t>
            </a:r>
            <a:r>
              <a:rPr lang="cs-CZ" dirty="0"/>
              <a:t>		</a:t>
            </a:r>
            <a:r>
              <a:rPr lang="cs-CZ" b="1" dirty="0"/>
              <a:t>1,7 – 8,3 </a:t>
            </a:r>
            <a:r>
              <a:rPr lang="cs-CZ" b="1" dirty="0" err="1"/>
              <a:t>mmol</a:t>
            </a:r>
            <a:r>
              <a:rPr lang="cs-CZ" b="1" dirty="0"/>
              <a:t>/l</a:t>
            </a:r>
          </a:p>
          <a:p>
            <a:pPr lvl="1"/>
            <a:r>
              <a:rPr lang="cs-CZ" dirty="0"/>
              <a:t>kvantitativně nejvýznamnější degradační produkt aminokyselin a proteinů</a:t>
            </a:r>
          </a:p>
          <a:p>
            <a:pPr lvl="1"/>
            <a:r>
              <a:rPr lang="cs-CZ" dirty="0"/>
              <a:t>koncentrace urey v krvi je závislá na obsahu bílkovin v potravě, exkreci ledvinami a metabolické funkci jater</a:t>
            </a:r>
          </a:p>
          <a:p>
            <a:pPr lvl="1"/>
            <a:endParaRPr lang="cs-CZ" dirty="0"/>
          </a:p>
          <a:p>
            <a:r>
              <a:rPr lang="cs-CZ" b="1" u="sng" dirty="0"/>
              <a:t>Kreatinin</a:t>
            </a:r>
            <a:r>
              <a:rPr lang="cs-CZ" dirty="0"/>
              <a:t>			</a:t>
            </a:r>
            <a:r>
              <a:rPr lang="el-GR" b="1" dirty="0"/>
              <a:t>44</a:t>
            </a:r>
            <a:r>
              <a:rPr lang="cs-CZ" b="1" dirty="0"/>
              <a:t> </a:t>
            </a:r>
            <a:r>
              <a:rPr lang="el-GR" b="1" dirty="0"/>
              <a:t>–</a:t>
            </a:r>
            <a:r>
              <a:rPr lang="cs-CZ" b="1" dirty="0"/>
              <a:t> </a:t>
            </a:r>
            <a:r>
              <a:rPr lang="el-GR" b="1" dirty="0"/>
              <a:t>104 μ</a:t>
            </a:r>
            <a:r>
              <a:rPr lang="cs-CZ" b="1" dirty="0"/>
              <a:t>mol/l</a:t>
            </a:r>
            <a:r>
              <a:rPr lang="cs-CZ" dirty="0"/>
              <a:t> u žen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el-GR" b="1" dirty="0"/>
              <a:t>44–110 μ</a:t>
            </a:r>
            <a:r>
              <a:rPr lang="cs-CZ" b="1" dirty="0"/>
              <a:t>mol/l</a:t>
            </a:r>
            <a:r>
              <a:rPr lang="cs-CZ" dirty="0"/>
              <a:t> u mužů</a:t>
            </a:r>
          </a:p>
          <a:p>
            <a:pPr lvl="1"/>
            <a:r>
              <a:rPr lang="cs-CZ" dirty="0"/>
              <a:t>tvořen ve svalech z kreatinu a </a:t>
            </a:r>
            <a:r>
              <a:rPr lang="cs-CZ" dirty="0" err="1"/>
              <a:t>kreatinfosfátu</a:t>
            </a:r>
            <a:endParaRPr lang="cs-CZ" dirty="0"/>
          </a:p>
          <a:p>
            <a:pPr lvl="1"/>
            <a:r>
              <a:rPr lang="cs-CZ" dirty="0"/>
              <a:t>hladiny v séru odrážejí i podíl svalové hmoty</a:t>
            </a:r>
          </a:p>
          <a:p>
            <a:pPr lvl="1"/>
            <a:r>
              <a:rPr lang="cs-CZ" dirty="0"/>
              <a:t>Slouží k </a:t>
            </a:r>
            <a:r>
              <a:rPr lang="cs-CZ" b="1" u="sng" dirty="0"/>
              <a:t>výpočtu</a:t>
            </a:r>
            <a:r>
              <a:rPr lang="cs-CZ" dirty="0"/>
              <a:t> nebo </a:t>
            </a:r>
            <a:r>
              <a:rPr lang="cs-CZ" b="1" u="sng" dirty="0"/>
              <a:t>odhadu</a:t>
            </a:r>
            <a:r>
              <a:rPr lang="cs-CZ" dirty="0"/>
              <a:t> glomerulární filtrace</a:t>
            </a:r>
          </a:p>
        </p:txBody>
      </p:sp>
    </p:spTree>
    <p:extLst>
      <p:ext uri="{BB962C8B-B14F-4D97-AF65-F5344CB8AC3E}">
        <p14:creationId xmlns:p14="http://schemas.microsoft.com/office/powerpoint/2010/main" val="2459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E8A59-19AB-5F49-95E8-FE2419F6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Odhad glomerulární filtrace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7E9650-A2A7-9B4E-A5BD-5AB7CA2ED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6" t="11605" r="39043" b="10371"/>
          <a:stretch/>
        </p:blipFill>
        <p:spPr>
          <a:xfrm>
            <a:off x="4166925" y="1461792"/>
            <a:ext cx="3858149" cy="42778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8A8635-65F5-C240-B7B3-A3277CF62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5" t="24652" r="39043" b="1976"/>
          <a:stretch/>
        </p:blipFill>
        <p:spPr>
          <a:xfrm>
            <a:off x="8203967" y="1479525"/>
            <a:ext cx="3858150" cy="40227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5DE726-BF8A-7348-B6F3-399E0C428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0" t="19769" r="39353"/>
          <a:stretch/>
        </p:blipFill>
        <p:spPr>
          <a:xfrm>
            <a:off x="232806" y="1479525"/>
            <a:ext cx="3723392" cy="42600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B4E5A3-C7B2-CF40-8A90-2625490D0A7C}"/>
              </a:ext>
            </a:extLst>
          </p:cNvPr>
          <p:cNvSpPr txBox="1"/>
          <p:nvPr/>
        </p:nvSpPr>
        <p:spPr>
          <a:xfrm>
            <a:off x="3049325" y="6004470"/>
            <a:ext cx="689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Cystatin</a:t>
            </a:r>
            <a:r>
              <a:rPr lang="cs-CZ" sz="1600" dirty="0"/>
              <a:t> C: nízkomolekulární protein, exprimován v konstantním množství, volně glomerulární membránou a je plně resorbován a degradován v tubulu. Pokud hladiny v séru stoupají, odráží do pokles GFR.</a:t>
            </a:r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7BBCEB0A-0520-0246-B776-E448E87CE0C1}"/>
              </a:ext>
            </a:extLst>
          </p:cNvPr>
          <p:cNvCxnSpPr/>
          <p:nvPr/>
        </p:nvCxnSpPr>
        <p:spPr>
          <a:xfrm>
            <a:off x="6993467" y="3180964"/>
            <a:ext cx="0" cy="286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58C8BF4E-B6C3-E644-B38C-0F33207383CF}"/>
              </a:ext>
            </a:extLst>
          </p:cNvPr>
          <p:cNvSpPr/>
          <p:nvPr/>
        </p:nvSpPr>
        <p:spPr>
          <a:xfrm>
            <a:off x="10357804" y="6492875"/>
            <a:ext cx="1704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www.mdcalc.com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312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D2684AA-731E-C24A-92D0-24056BD7C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2" t="20987" r="39043"/>
          <a:stretch/>
        </p:blipFill>
        <p:spPr>
          <a:xfrm>
            <a:off x="8139338" y="1472006"/>
            <a:ext cx="4037647" cy="44862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ED6E39-1FA5-614F-B58A-EE6AC619A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8" t="9931" r="39197"/>
          <a:stretch/>
        </p:blipFill>
        <p:spPr>
          <a:xfrm>
            <a:off x="4060243" y="1479525"/>
            <a:ext cx="4037647" cy="51140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AD3991-B46F-9B4F-9E73-E64DE4507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58" t="20987" r="39197"/>
          <a:stretch/>
        </p:blipFill>
        <p:spPr>
          <a:xfrm>
            <a:off x="22596" y="1472007"/>
            <a:ext cx="4037647" cy="448627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D40AA93-5524-2E4D-974E-131A0F1F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Odhad glomerulární filtrace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F521FAD-019D-E84F-9032-95216DCB51EA}"/>
              </a:ext>
            </a:extLst>
          </p:cNvPr>
          <p:cNvSpPr/>
          <p:nvPr/>
        </p:nvSpPr>
        <p:spPr>
          <a:xfrm>
            <a:off x="10357804" y="6492875"/>
            <a:ext cx="1704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www.mdcalc.com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5908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D40AA93-5524-2E4D-974E-131A0F1F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Odhad glomerulární filtrace – proč?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54AD3-1A22-9248-B0A4-5DD3BB81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Odhady používáme protože přesné výpočty zjištěné přes 24h sběr moči jsou mnohdy zdlouhavé a pro pacienta zatěžující</a:t>
            </a:r>
          </a:p>
          <a:p>
            <a:endParaRPr lang="cs-CZ" dirty="0"/>
          </a:p>
          <a:p>
            <a:r>
              <a:rPr lang="cs-CZ" dirty="0"/>
              <a:t>Dle GFR se upravuje dávkování řady léků (většina antibiotik, </a:t>
            </a:r>
            <a:r>
              <a:rPr lang="cs-CZ" dirty="0" err="1"/>
              <a:t>DOACs</a:t>
            </a:r>
            <a:r>
              <a:rPr lang="cs-CZ" dirty="0"/>
              <a:t>, LMWH), při snížené GFR pod určitou mez jsou některé léky zcela kontraindikovány (např. </a:t>
            </a:r>
            <a:r>
              <a:rPr lang="cs-CZ" dirty="0" err="1"/>
              <a:t>metformin</a:t>
            </a:r>
            <a:r>
              <a:rPr lang="cs-CZ" dirty="0"/>
              <a:t>), nebo jsou neúčinné (některá „slabší“ diuretika)</a:t>
            </a:r>
          </a:p>
        </p:txBody>
      </p:sp>
    </p:spTree>
    <p:extLst>
      <p:ext uri="{BB962C8B-B14F-4D97-AF65-F5344CB8AC3E}">
        <p14:creationId xmlns:p14="http://schemas.microsoft.com/office/powerpoint/2010/main" val="2427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Kazuistiky 1: Vyšetření moči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15691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# – Název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cs-CZ" dirty="0"/>
              <a:t>Popis případu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Popis co se stalo a proč pacient přichází.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0A9C878-0AFB-324F-B783-6814A2371BFF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Anamnéza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a relevantní údaje o pacientovi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RA = rodinná anamnéza</a:t>
            </a:r>
          </a:p>
          <a:p>
            <a:pPr lvl="1"/>
            <a:r>
              <a:rPr lang="cs-CZ" dirty="0"/>
              <a:t>OA = osobní anamnéza</a:t>
            </a:r>
          </a:p>
          <a:p>
            <a:pPr lvl="1"/>
            <a:r>
              <a:rPr lang="cs-CZ" dirty="0"/>
              <a:t>FA = farmakologická anamnéza</a:t>
            </a:r>
          </a:p>
          <a:p>
            <a:pPr lvl="1"/>
            <a:r>
              <a:rPr lang="cs-CZ" dirty="0"/>
              <a:t>AA = alergie</a:t>
            </a:r>
          </a:p>
          <a:p>
            <a:pPr lvl="1"/>
            <a:r>
              <a:rPr lang="cs-CZ" dirty="0"/>
              <a:t>Abusus</a:t>
            </a:r>
          </a:p>
        </p:txBody>
      </p:sp>
    </p:spTree>
    <p:extLst>
      <p:ext uri="{BB962C8B-B14F-4D97-AF65-F5344CB8AC3E}">
        <p14:creationId xmlns:p14="http://schemas.microsoft.com/office/powerpoint/2010/main" val="154143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# – Název</a:t>
            </a:r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B256ACA3-BEF5-E04B-8472-B0126EE1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26977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5BBD1A52-CD9E-024A-976A-3FE5D2375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38193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2157D76C-BA66-4949-9BBD-FA3E4C8F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98363"/>
              </p:ext>
            </p:extLst>
          </p:nvPr>
        </p:nvGraphicFramePr>
        <p:xfrm>
          <a:off x="6870702" y="1690687"/>
          <a:ext cx="5003798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19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 – 10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4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4800" b="1">
                <a:solidFill>
                  <a:schemeClr val="tx2"/>
                </a:solidFill>
              </a:rPr>
              <a:t>Základy fyziologie ledvin</a:t>
            </a:r>
            <a:br>
              <a:rPr lang="cs-CZ" sz="4800" b="1">
                <a:solidFill>
                  <a:schemeClr val="tx2"/>
                </a:solidFill>
              </a:rPr>
            </a:br>
            <a:endParaRPr lang="cs-CZ" sz="480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26561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Pacientka v bezvědomí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F388621-2F3C-F941-BB75-C23F90A6AD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Na nízkoprahovou ambulanci RZP přiváží pacientku, 88 let.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RZP volána rodinou pro postupné horšení stavu během dne, nyní až rozvoj bezvědomí, nereaguje na rodinu.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příjezdu:</a:t>
            </a:r>
          </a:p>
          <a:p>
            <a:pPr>
              <a:buFontTx/>
              <a:buChar char="-"/>
            </a:pPr>
            <a:r>
              <a:rPr lang="cs-CZ" dirty="0"/>
              <a:t>TK 100/60, TF 70/min, afebrilní</a:t>
            </a:r>
          </a:p>
          <a:p>
            <a:pPr>
              <a:buFontTx/>
              <a:buChar char="-"/>
            </a:pPr>
            <a:r>
              <a:rPr lang="cs-CZ" dirty="0"/>
              <a:t>FV: </a:t>
            </a:r>
            <a:r>
              <a:rPr lang="cs-CZ" b="1" u="sng" dirty="0"/>
              <a:t>bezvědomí</a:t>
            </a:r>
            <a:r>
              <a:rPr lang="cs-CZ" dirty="0"/>
              <a:t>, bez ikteru, bez dušnosti, </a:t>
            </a:r>
            <a:r>
              <a:rPr lang="cs-CZ" b="1" u="sng" dirty="0" err="1"/>
              <a:t>miotické</a:t>
            </a:r>
            <a:r>
              <a:rPr lang="cs-CZ" b="1" u="sng" dirty="0"/>
              <a:t> zornice</a:t>
            </a:r>
            <a:r>
              <a:rPr lang="cs-CZ" dirty="0"/>
              <a:t>, dýchání čisté, </a:t>
            </a:r>
            <a:r>
              <a:rPr lang="cs-CZ" b="1" u="sng" dirty="0"/>
              <a:t>tiché, pomalé</a:t>
            </a:r>
            <a:r>
              <a:rPr lang="cs-CZ" dirty="0"/>
              <a:t>, AS </a:t>
            </a:r>
            <a:r>
              <a:rPr lang="cs-CZ" dirty="0" err="1"/>
              <a:t>reg</a:t>
            </a:r>
            <a:r>
              <a:rPr lang="cs-CZ" dirty="0"/>
              <a:t>, břicho nebol, DKK bez otoků, </a:t>
            </a:r>
            <a:r>
              <a:rPr lang="cs-CZ" b="1" u="sng" dirty="0"/>
              <a:t>na zádech 3 náplasti </a:t>
            </a:r>
            <a:r>
              <a:rPr lang="cs-CZ" b="1" u="sng" dirty="0" err="1"/>
              <a:t>Fentanylu</a:t>
            </a:r>
            <a:endParaRPr lang="cs-CZ" b="1" u="sng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6D9AEF6-1E08-BB44-9259-0FEBE529FB52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Anamnéza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léčena s hypertenzí, lehkým kognitivním deficitem a </a:t>
            </a:r>
            <a:r>
              <a:rPr lang="cs-CZ" dirty="0" err="1"/>
              <a:t>vertebrgoenním</a:t>
            </a:r>
            <a:r>
              <a:rPr lang="cs-CZ" dirty="0"/>
              <a:t> algickým syndromem LS páteře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Prestarium</a:t>
            </a:r>
            <a:r>
              <a:rPr lang="cs-CZ" dirty="0"/>
              <a:t> </a:t>
            </a:r>
            <a:r>
              <a:rPr lang="cs-CZ" dirty="0" err="1"/>
              <a:t>Neo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lvl="1"/>
            <a:r>
              <a:rPr lang="cs-CZ" dirty="0" err="1"/>
              <a:t>Fentanyl</a:t>
            </a:r>
            <a:r>
              <a:rPr lang="cs-CZ" dirty="0"/>
              <a:t> 100ug/h náplast měnit á 3 dny</a:t>
            </a:r>
          </a:p>
          <a:p>
            <a:r>
              <a:rPr lang="cs-CZ" b="1" dirty="0"/>
              <a:t>Alergie</a:t>
            </a:r>
            <a:r>
              <a:rPr lang="cs-CZ" dirty="0"/>
              <a:t>: neguje</a:t>
            </a:r>
          </a:p>
          <a:p>
            <a:r>
              <a:rPr lang="cs-CZ" b="1" dirty="0"/>
              <a:t>Abusus</a:t>
            </a:r>
            <a:r>
              <a:rPr lang="cs-CZ" dirty="0"/>
              <a:t>: nekuřačka, drogy a alkohol dle rodiny ne</a:t>
            </a:r>
          </a:p>
        </p:txBody>
      </p:sp>
    </p:spTree>
    <p:extLst>
      <p:ext uri="{BB962C8B-B14F-4D97-AF65-F5344CB8AC3E}">
        <p14:creationId xmlns:p14="http://schemas.microsoft.com/office/powerpoint/2010/main" val="401562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Pacientka v bezvědomí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CE19E435-88B1-BC4C-94E6-CD99659B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9971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8ACD556-3923-EE4C-80DD-209FB29C5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89885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2F35C19E-DFC0-2D44-A2A6-E17304B0D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17170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2" name="Obláčkový bublinový popisek 1">
            <a:extLst>
              <a:ext uri="{FF2B5EF4-FFF2-40B4-BE49-F238E27FC236}">
                <a16:creationId xmlns:a16="http://schemas.microsoft.com/office/drawing/2014/main" id="{74711F90-616F-3843-8BB9-6A3DE3F2C8D0}"/>
              </a:ext>
            </a:extLst>
          </p:cNvPr>
          <p:cNvSpPr/>
          <p:nvPr/>
        </p:nvSpPr>
        <p:spPr>
          <a:xfrm>
            <a:off x="9516533" y="311623"/>
            <a:ext cx="2556933" cy="1325563"/>
          </a:xfrm>
          <a:prstGeom prst="cloudCallout">
            <a:avLst>
              <a:gd name="adj1" fmla="val -79111"/>
              <a:gd name="adj2" fmla="val 25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Co dál???</a:t>
            </a:r>
          </a:p>
        </p:txBody>
      </p:sp>
    </p:spTree>
    <p:extLst>
      <p:ext uri="{BB962C8B-B14F-4D97-AF65-F5344CB8AC3E}">
        <p14:creationId xmlns:p14="http://schemas.microsoft.com/office/powerpoint/2010/main" val="3229647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Pacientka v bezvědomí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B91EA2D-DFA0-154B-8FF5-5F1DECA9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3245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Orientační testy na drogy</a:t>
            </a:r>
          </a:p>
          <a:p>
            <a:pPr lvl="1"/>
            <a:r>
              <a:rPr lang="cs-CZ" dirty="0"/>
              <a:t>amfetamin (AMP)</a:t>
            </a:r>
          </a:p>
          <a:p>
            <a:pPr lvl="1"/>
            <a:r>
              <a:rPr lang="cs-CZ" dirty="0"/>
              <a:t>barbituráty (BAR)</a:t>
            </a:r>
          </a:p>
          <a:p>
            <a:pPr lvl="1"/>
            <a:r>
              <a:rPr lang="cs-CZ" b="1" dirty="0" err="1"/>
              <a:t>benzodiazepan</a:t>
            </a:r>
            <a:r>
              <a:rPr lang="cs-CZ" b="1" dirty="0"/>
              <a:t> (BZD)		+++</a:t>
            </a:r>
          </a:p>
          <a:p>
            <a:pPr lvl="1"/>
            <a:r>
              <a:rPr lang="cs-CZ" dirty="0"/>
              <a:t>kokain (COC)</a:t>
            </a:r>
          </a:p>
          <a:p>
            <a:pPr lvl="1"/>
            <a:r>
              <a:rPr lang="cs-CZ" dirty="0"/>
              <a:t>metamfetamin (MET)</a:t>
            </a:r>
          </a:p>
          <a:p>
            <a:pPr lvl="1"/>
            <a:r>
              <a:rPr lang="cs-CZ" b="1" dirty="0"/>
              <a:t>opiáty (OPI)			+++</a:t>
            </a:r>
          </a:p>
          <a:p>
            <a:pPr lvl="1"/>
            <a:r>
              <a:rPr lang="cs-CZ" dirty="0"/>
              <a:t>metadon (MTD) </a:t>
            </a:r>
          </a:p>
          <a:p>
            <a:pPr lvl="1"/>
            <a:r>
              <a:rPr lang="cs-CZ" dirty="0"/>
              <a:t>fencyklidin (PCP)</a:t>
            </a:r>
          </a:p>
          <a:p>
            <a:pPr lvl="1"/>
            <a:r>
              <a:rPr lang="cs-CZ" dirty="0" err="1"/>
              <a:t>propoxyfen</a:t>
            </a:r>
            <a:r>
              <a:rPr lang="cs-CZ" dirty="0"/>
              <a:t> (PPX)</a:t>
            </a:r>
          </a:p>
          <a:p>
            <a:pPr lvl="1"/>
            <a:r>
              <a:rPr lang="cs-CZ" dirty="0" err="1"/>
              <a:t>tricyklidy</a:t>
            </a:r>
            <a:r>
              <a:rPr lang="cs-CZ" dirty="0"/>
              <a:t> (TCA)</a:t>
            </a:r>
          </a:p>
          <a:p>
            <a:pPr lvl="1"/>
            <a:r>
              <a:rPr lang="cs-CZ" dirty="0"/>
              <a:t>marihuana (THC)</a:t>
            </a:r>
          </a:p>
          <a:p>
            <a:pPr lvl="1"/>
            <a:r>
              <a:rPr lang="cs-CZ" dirty="0"/>
              <a:t>extáze (XTC)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B2F522-B952-C241-9B36-745455EB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825625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8E0501B-5381-9A4C-A66F-9A9BD6581579}"/>
              </a:ext>
            </a:extLst>
          </p:cNvPr>
          <p:cNvSpPr/>
          <p:nvPr/>
        </p:nvSpPr>
        <p:spPr>
          <a:xfrm>
            <a:off x="6096000" y="658449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900" dirty="0"/>
              <a:t>https://cdn3.volusion.com/7ewna.rufa3/v/</a:t>
            </a:r>
            <a:r>
              <a:rPr lang="cs-CZ" sz="900" dirty="0" err="1"/>
              <a:t>vspfiles</a:t>
            </a:r>
            <a:r>
              <a:rPr lang="cs-CZ" sz="900" dirty="0"/>
              <a:t>/</a:t>
            </a:r>
            <a:r>
              <a:rPr lang="cs-CZ" sz="900" dirty="0" err="1"/>
              <a:t>photos</a:t>
            </a:r>
            <a:r>
              <a:rPr lang="cs-CZ" sz="900" dirty="0"/>
              <a:t>/DOA194-2.jpg?v-cache=1567517754</a:t>
            </a:r>
          </a:p>
        </p:txBody>
      </p:sp>
    </p:spTree>
    <p:extLst>
      <p:ext uri="{BB962C8B-B14F-4D97-AF65-F5344CB8AC3E}">
        <p14:creationId xmlns:p14="http://schemas.microsoft.com/office/powerpoint/2010/main" val="224593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Pacientka v bezvědomí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FBFCA-0108-5744-AF56-6BB68FAF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Závěr:</a:t>
            </a:r>
          </a:p>
          <a:p>
            <a:pPr lvl="1"/>
            <a:r>
              <a:rPr lang="cs-CZ" dirty="0"/>
              <a:t>Intoxikace benzodiazepiny</a:t>
            </a:r>
          </a:p>
          <a:p>
            <a:pPr lvl="1"/>
            <a:r>
              <a:rPr lang="cs-CZ" dirty="0"/>
              <a:t>Intoxikace opiáty</a:t>
            </a:r>
          </a:p>
          <a:p>
            <a:endParaRPr lang="cs-CZ" dirty="0"/>
          </a:p>
          <a:p>
            <a:r>
              <a:rPr lang="cs-CZ" dirty="0"/>
              <a:t>Záchytné body:</a:t>
            </a:r>
          </a:p>
          <a:p>
            <a:pPr lvl="1"/>
            <a:r>
              <a:rPr lang="cs-CZ" dirty="0" err="1"/>
              <a:t>Miotické</a:t>
            </a:r>
            <a:r>
              <a:rPr lang="cs-CZ" dirty="0"/>
              <a:t> zornice a útlum dýchání = známky předávkování opiáty</a:t>
            </a:r>
          </a:p>
          <a:p>
            <a:pPr lvl="1"/>
            <a:endParaRPr lang="cs-CZ" dirty="0"/>
          </a:p>
          <a:p>
            <a:r>
              <a:rPr lang="cs-CZ" dirty="0"/>
              <a:t>Vysvětlení:</a:t>
            </a:r>
          </a:p>
          <a:p>
            <a:pPr lvl="1"/>
            <a:r>
              <a:rPr lang="cs-CZ" dirty="0"/>
              <a:t>Pacientka nemohla poslední 3 dny spát pro bolest zad, proto si od sousedky půjčila </a:t>
            </a:r>
            <a:r>
              <a:rPr lang="cs-CZ" dirty="0" err="1"/>
              <a:t>Lexaurin</a:t>
            </a:r>
            <a:r>
              <a:rPr lang="cs-CZ" dirty="0"/>
              <a:t>, aby se jí lépe spalo</a:t>
            </a:r>
          </a:p>
          <a:p>
            <a:pPr lvl="1"/>
            <a:r>
              <a:rPr lang="cs-CZ" dirty="0"/>
              <a:t>Protože </a:t>
            </a:r>
            <a:r>
              <a:rPr lang="cs-CZ" dirty="0" err="1"/>
              <a:t>Lexaurin</a:t>
            </a:r>
            <a:r>
              <a:rPr lang="cs-CZ" dirty="0"/>
              <a:t> nestačil, nalepila si ráno o jednu náplast navíc a protože na to v poledne zapomněla, nalepila si ještě třetí</a:t>
            </a:r>
          </a:p>
        </p:txBody>
      </p:sp>
    </p:spTree>
    <p:extLst>
      <p:ext uri="{BB962C8B-B14F-4D97-AF65-F5344CB8AC3E}">
        <p14:creationId xmlns:p14="http://schemas.microsoft.com/office/powerpoint/2010/main" val="306722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Domácí násilí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F388621-2F3C-F941-BB75-C23F90A6AD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Pacientka, 29 let, volá PČR, že byla napadena přítelem, který ji zmlátil, dokopal, snad i znásilnil a píchl jí nějaké drogy, ona teď leží na zemi a není schopná vstát.</a:t>
            </a:r>
          </a:p>
          <a:p>
            <a:pPr marL="0" indent="0">
              <a:buNone/>
            </a:pPr>
            <a:r>
              <a:rPr lang="cs-CZ" dirty="0"/>
              <a:t>PČR přijíždí na místo, volá RZP. Pacientka nalezena v bytě v obýváku, na hlavě tržná rána, modřiny všude po těle.</a:t>
            </a:r>
          </a:p>
          <a:p>
            <a:pPr marL="0" indent="0">
              <a:buNone/>
            </a:pPr>
            <a:r>
              <a:rPr lang="cs-CZ" dirty="0"/>
              <a:t>Přivezena na chirurgickou ambulanci – dle RTG fraktura humeru bez dislokace, fraktura L2 bez dislokace. UZ břicha </a:t>
            </a:r>
            <a:r>
              <a:rPr lang="cs-CZ" dirty="0" err="1"/>
              <a:t>negat</a:t>
            </a:r>
            <a:r>
              <a:rPr lang="cs-CZ" dirty="0"/>
              <a:t>. Ošetřena rána na hlavě, ortéza na PHK, korzet páteře. Pro </a:t>
            </a:r>
            <a:r>
              <a:rPr lang="cs-CZ" dirty="0" err="1"/>
              <a:t>anam</a:t>
            </a:r>
            <a:r>
              <a:rPr lang="cs-CZ" dirty="0"/>
              <a:t>. Intoxikace neznámou látkou odeslána na internu.</a:t>
            </a:r>
          </a:p>
          <a:p>
            <a:pPr marL="0" indent="0">
              <a:buNone/>
            </a:pPr>
            <a:r>
              <a:rPr lang="cs-CZ" dirty="0"/>
              <a:t>Při příjezdu:</a:t>
            </a:r>
          </a:p>
          <a:p>
            <a:pPr>
              <a:buFontTx/>
              <a:buChar char="-"/>
            </a:pPr>
            <a:r>
              <a:rPr lang="cs-CZ" dirty="0"/>
              <a:t>TK 120/70, TF 105/min, afebrilní</a:t>
            </a:r>
          </a:p>
          <a:p>
            <a:pPr>
              <a:buFontTx/>
              <a:buChar char="-"/>
            </a:pPr>
            <a:r>
              <a:rPr lang="cs-CZ" dirty="0"/>
              <a:t>FV: při vědomí, orient., anxiózní, ošetřená rána na hlavě, PHK v ortéze, </a:t>
            </a:r>
            <a:r>
              <a:rPr lang="cs-CZ" dirty="0" err="1"/>
              <a:t>dých</a:t>
            </a:r>
            <a:r>
              <a:rPr lang="cs-CZ" dirty="0"/>
              <a:t>. </a:t>
            </a:r>
            <a:r>
              <a:rPr lang="cs-CZ" dirty="0" err="1"/>
              <a:t>alv</a:t>
            </a:r>
            <a:r>
              <a:rPr lang="cs-CZ" dirty="0"/>
              <a:t>., AS </a:t>
            </a:r>
            <a:r>
              <a:rPr lang="cs-CZ" dirty="0" err="1"/>
              <a:t>reg</a:t>
            </a:r>
            <a:r>
              <a:rPr lang="cs-CZ" dirty="0"/>
              <a:t>, břicho nebol, peri +, </a:t>
            </a:r>
            <a:r>
              <a:rPr lang="cs-CZ" dirty="0" err="1"/>
              <a:t>podožní</a:t>
            </a:r>
            <a:r>
              <a:rPr lang="cs-CZ" dirty="0"/>
              <a:t> hematomy, DKK bez otoků</a:t>
            </a:r>
            <a:endParaRPr lang="cs-CZ" b="1" u="sng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06D9AEF6-1E08-BB44-9259-0FEBE529FB52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374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Anamnéza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doposud nikde nesledována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/>
              <a:t>Alergie</a:t>
            </a:r>
            <a:r>
              <a:rPr lang="cs-CZ" dirty="0"/>
              <a:t>: neguje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kuřačka asi 10 denně, před týdnem měla marihuanu, alkohol příležitostně, poslední měsíc nepila vůbec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7579CF-D94D-FC42-81A0-4D3B05647E22}"/>
              </a:ext>
            </a:extLst>
          </p:cNvPr>
          <p:cNvSpPr txBox="1">
            <a:spLocks/>
          </p:cNvSpPr>
          <p:nvPr/>
        </p:nvSpPr>
        <p:spPr>
          <a:xfrm>
            <a:off x="6426200" y="5706531"/>
            <a:ext cx="5257800" cy="5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Test na drogy:</a:t>
            </a:r>
            <a:r>
              <a:rPr lang="cs-CZ" dirty="0"/>
              <a:t> THC ++, jinak </a:t>
            </a:r>
            <a:r>
              <a:rPr lang="cs-CZ" dirty="0" err="1"/>
              <a:t>negat</a:t>
            </a:r>
            <a:r>
              <a:rPr lang="cs-CZ" dirty="0"/>
              <a:t>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21840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/>
          <a:lstStyle/>
          <a:p>
            <a:r>
              <a:rPr lang="cs-CZ" dirty="0"/>
              <a:t>Kazuistika 2 – Domácí násilí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3CD2F518-7DA2-C44F-A29A-DFA844BCB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7874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635CEB8-18EA-404D-AD8B-96F38E25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24615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Válce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C2001F23-56F3-0746-B3E7-B5B98B4AB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57967"/>
              </p:ext>
            </p:extLst>
          </p:nvPr>
        </p:nvGraphicFramePr>
        <p:xfrm>
          <a:off x="6870702" y="776290"/>
          <a:ext cx="4997919" cy="582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100" dirty="0"/>
                        <a:t>1,73m</a:t>
                      </a:r>
                      <a:r>
                        <a:rPr lang="cs-CZ" sz="110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Myo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30 - 80 µg/l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0,45-2,45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13134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CKMB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0,2–1,8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/>
          <a:lstStyle/>
          <a:p>
            <a:r>
              <a:rPr lang="cs-CZ" dirty="0"/>
              <a:t>Kazuistika 2 – Domácí násilí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132BA4-90AD-AC4C-A01A-B55E2412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Závěr:</a:t>
            </a:r>
          </a:p>
          <a:p>
            <a:pPr lvl="1"/>
            <a:r>
              <a:rPr lang="cs-CZ" dirty="0"/>
              <a:t>Svalové trauma po domácím násilí = elevace CK (nepřímo i CKMB) a myoglobinu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 chemickém vyšetření moči vidíme pozitivní test na krev („hem“) ale negativní sediment na erytrocyty = svědčí pro </a:t>
            </a:r>
            <a:r>
              <a:rPr lang="cs-CZ" dirty="0" err="1"/>
              <a:t>prerenální</a:t>
            </a:r>
            <a:r>
              <a:rPr lang="cs-CZ" dirty="0"/>
              <a:t> “přetížení“ ledvin hemem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Válce a </a:t>
            </a:r>
            <a:r>
              <a:rPr lang="cs-CZ" dirty="0" err="1"/>
              <a:t>epitelie</a:t>
            </a:r>
            <a:r>
              <a:rPr lang="cs-CZ" dirty="0"/>
              <a:t> svědčí pro přetížení tubulů myoglobinem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67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8" y="365125"/>
            <a:ext cx="10515600" cy="1325563"/>
          </a:xfrm>
        </p:spPr>
        <p:txBody>
          <a:bodyPr/>
          <a:lstStyle/>
          <a:p>
            <a:r>
              <a:rPr lang="cs-CZ" dirty="0"/>
              <a:t>Kazuistika 2 – Domácí násilí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3CD2F518-7DA2-C44F-A29A-DFA844BCB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20530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3635CEB8-18EA-404D-AD8B-96F38E25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35678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Válce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C2001F23-56F3-0746-B3E7-B5B98B4AB56E}"/>
              </a:ext>
            </a:extLst>
          </p:cNvPr>
          <p:cNvGraphicFramePr>
            <a:graphicFrameLocks noGrp="1"/>
          </p:cNvGraphicFramePr>
          <p:nvPr/>
        </p:nvGraphicFramePr>
        <p:xfrm>
          <a:off x="6870702" y="776290"/>
          <a:ext cx="4997919" cy="5826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100" dirty="0"/>
                        <a:t>1,73m</a:t>
                      </a:r>
                      <a:r>
                        <a:rPr lang="cs-CZ" sz="110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1,99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Myo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30 - 80 µg/l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0,45-2,45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90,8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50,4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13134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CKMB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0,2–1,8 </a:t>
                      </a:r>
                      <a:r>
                        <a:rPr lang="cs-CZ" sz="1400" dirty="0" err="1"/>
                        <a:t>ukat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7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2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Otevíraný byt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86AC89DF-7E1C-A140-9A94-A05268B3057F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5257800" cy="4388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Na nízkoprahovou ambulanci RZP přiváží pacienta, 84 let, otevíraný byt.</a:t>
            </a:r>
          </a:p>
          <a:p>
            <a:pPr marL="0" indent="0">
              <a:buNone/>
            </a:pPr>
            <a:r>
              <a:rPr lang="cs-CZ" sz="2000" dirty="0"/>
              <a:t>RZP volána sousedy – muž již 2 dny nevyšel z bytu. Osádka RZP pacienta nalezla na zemi v kuchyni. Podchlazený, dehydratovaný, pomočený, pokálený.</a:t>
            </a:r>
          </a:p>
          <a:p>
            <a:pPr marL="0" indent="0">
              <a:buNone/>
            </a:pPr>
            <a:r>
              <a:rPr lang="cs-CZ" sz="2000" dirty="0"/>
              <a:t>Pacient udává, že mu poslední dny nebylo dobře, hodně chodil močit, pálilo ho při močení, snažil se dost pít, ale neměl chuť, pak měl asi i horečku, když vstával ze židle, zamotala se mu hlava, spadl a už nevstal, mobil měl ve vedlejším pokoji, neměl jak volat pomoc.</a:t>
            </a:r>
          </a:p>
          <a:p>
            <a:pPr marL="0" indent="0">
              <a:buNone/>
            </a:pPr>
            <a:r>
              <a:rPr lang="cs-CZ" sz="2000" dirty="0"/>
              <a:t>Při příjezdu:</a:t>
            </a:r>
          </a:p>
          <a:p>
            <a:pPr>
              <a:buFontTx/>
              <a:buChar char="-"/>
            </a:pPr>
            <a:r>
              <a:rPr lang="cs-CZ" sz="2000" dirty="0"/>
              <a:t>TK 80/40, TF 86/min, TT 36,1 C</a:t>
            </a:r>
          </a:p>
          <a:p>
            <a:pPr>
              <a:buFontTx/>
              <a:buChar char="-"/>
            </a:pPr>
            <a:r>
              <a:rPr lang="cs-CZ" sz="2000" dirty="0"/>
              <a:t>FV: </a:t>
            </a:r>
            <a:r>
              <a:rPr lang="cs-CZ" sz="2000" b="1" u="sng" dirty="0"/>
              <a:t>při vědomí</a:t>
            </a:r>
            <a:r>
              <a:rPr lang="cs-CZ" sz="2000" dirty="0"/>
              <a:t>, </a:t>
            </a:r>
            <a:r>
              <a:rPr lang="cs-CZ" sz="2000" b="1" u="sng" dirty="0"/>
              <a:t>zpomalené PM tempo</a:t>
            </a:r>
            <a:r>
              <a:rPr lang="cs-CZ" sz="2000" dirty="0"/>
              <a:t>, </a:t>
            </a:r>
            <a:r>
              <a:rPr lang="cs-CZ" sz="2000" b="1" u="sng" dirty="0"/>
              <a:t>snížený kožní turgor</a:t>
            </a:r>
            <a:r>
              <a:rPr lang="cs-CZ" sz="2000" dirty="0"/>
              <a:t>, bez ikteru, bez dušnosti, dýchání čisté, AS </a:t>
            </a:r>
            <a:r>
              <a:rPr lang="cs-CZ" sz="2000" dirty="0" err="1"/>
              <a:t>reg</a:t>
            </a:r>
            <a:r>
              <a:rPr lang="cs-CZ" sz="2000" dirty="0"/>
              <a:t>, břicho nebol, DKK bez otoků. Po zavedení PMK odvádí </a:t>
            </a:r>
            <a:r>
              <a:rPr lang="cs-CZ" sz="2000" b="1" u="sng" dirty="0"/>
              <a:t>jantarovou zakalenou moč</a:t>
            </a:r>
            <a:r>
              <a:rPr lang="cs-CZ" sz="2000" dirty="0"/>
              <a:t>.</a:t>
            </a:r>
            <a:endParaRPr lang="cs-CZ" sz="2000" b="1" u="sng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CE0663B-6C5A-8247-997E-3CEF7E32C13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Anamnéza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hypertenze, </a:t>
            </a:r>
            <a:r>
              <a:rPr lang="cs-CZ" dirty="0" err="1"/>
              <a:t>dyslipidémie</a:t>
            </a:r>
            <a:r>
              <a:rPr lang="cs-CZ" dirty="0"/>
              <a:t>, CHOPN, DM2T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Prestance</a:t>
            </a:r>
            <a:r>
              <a:rPr lang="cs-CZ" dirty="0"/>
              <a:t> 5/5mg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lvl="1"/>
            <a:r>
              <a:rPr lang="cs-CZ" dirty="0" err="1"/>
              <a:t>Atorvastatin</a:t>
            </a:r>
            <a:r>
              <a:rPr lang="cs-CZ" dirty="0"/>
              <a:t> 20mg </a:t>
            </a:r>
            <a:r>
              <a:rPr lang="cs-CZ" dirty="0" err="1"/>
              <a:t>tbl</a:t>
            </a:r>
            <a:r>
              <a:rPr lang="cs-CZ" dirty="0"/>
              <a:t> 0-0-1</a:t>
            </a:r>
          </a:p>
          <a:p>
            <a:pPr lvl="1"/>
            <a:r>
              <a:rPr lang="cs-CZ" dirty="0" err="1"/>
              <a:t>Ultribro</a:t>
            </a:r>
            <a:r>
              <a:rPr lang="cs-CZ" dirty="0"/>
              <a:t> </a:t>
            </a:r>
            <a:r>
              <a:rPr lang="cs-CZ" dirty="0" err="1"/>
              <a:t>breezhaler</a:t>
            </a:r>
            <a:r>
              <a:rPr lang="cs-CZ" dirty="0"/>
              <a:t> 1 vdech 1-0-1</a:t>
            </a:r>
          </a:p>
          <a:p>
            <a:pPr lvl="1"/>
            <a:r>
              <a:rPr lang="cs-CZ" dirty="0" err="1"/>
              <a:t>Metformin</a:t>
            </a:r>
            <a:r>
              <a:rPr lang="cs-CZ" dirty="0"/>
              <a:t> 1g </a:t>
            </a:r>
            <a:r>
              <a:rPr lang="cs-CZ" dirty="0" err="1"/>
              <a:t>tbl</a:t>
            </a:r>
            <a:r>
              <a:rPr lang="cs-CZ" dirty="0"/>
              <a:t> 1-1-1</a:t>
            </a:r>
          </a:p>
          <a:p>
            <a:r>
              <a:rPr lang="cs-CZ" b="1" dirty="0"/>
              <a:t>Alergie</a:t>
            </a:r>
            <a:r>
              <a:rPr lang="cs-CZ" dirty="0"/>
              <a:t>: neguje</a:t>
            </a:r>
          </a:p>
          <a:p>
            <a:r>
              <a:rPr lang="cs-CZ" b="1" dirty="0"/>
              <a:t>Abusus</a:t>
            </a:r>
            <a:r>
              <a:rPr lang="cs-CZ" dirty="0"/>
              <a:t>: kuřák asi 20 denně od 18 let, drogy a alkohol neguje</a:t>
            </a:r>
          </a:p>
        </p:txBody>
      </p:sp>
    </p:spTree>
    <p:extLst>
      <p:ext uri="{BB962C8B-B14F-4D97-AF65-F5344CB8AC3E}">
        <p14:creationId xmlns:p14="http://schemas.microsoft.com/office/powerpoint/2010/main" val="197183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Otevíraný byt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52946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43024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Zákal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Jantar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22312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/>
          </a:bodyPr>
          <a:lstStyle/>
          <a:p>
            <a:r>
              <a:rPr lang="cs-CZ" dirty="0"/>
              <a:t>Vylučovací funkce</a:t>
            </a:r>
            <a:r>
              <a:rPr lang="cs-CZ" sz="1800" dirty="0"/>
              <a:t> (= odstraňování tělu nadbytečných nebo škodlivých látek)</a:t>
            </a:r>
            <a:endParaRPr lang="cs-CZ" dirty="0"/>
          </a:p>
          <a:p>
            <a:pPr lvl="1"/>
            <a:r>
              <a:rPr lang="cs-CZ" dirty="0"/>
              <a:t>moč a v ní rozpuštěné dusíkaté látky</a:t>
            </a:r>
          </a:p>
          <a:p>
            <a:pPr lvl="1"/>
            <a:r>
              <a:rPr lang="cs-CZ" dirty="0" err="1"/>
              <a:t>xenobiotika</a:t>
            </a:r>
            <a:r>
              <a:rPr lang="cs-CZ" dirty="0"/>
              <a:t> (léky, drogy, toxické látky)</a:t>
            </a:r>
          </a:p>
          <a:p>
            <a:r>
              <a:rPr lang="cs-CZ" dirty="0"/>
              <a:t>Udržování stálého iontového složení (Na</a:t>
            </a:r>
            <a:r>
              <a:rPr lang="cs-CZ" baseline="30000" dirty="0"/>
              <a:t>+</a:t>
            </a:r>
            <a:r>
              <a:rPr lang="cs-CZ" dirty="0"/>
              <a:t>, K</a:t>
            </a:r>
            <a:r>
              <a:rPr lang="cs-CZ" baseline="30000" dirty="0"/>
              <a:t>+</a:t>
            </a:r>
            <a:r>
              <a:rPr lang="cs-CZ" dirty="0"/>
              <a:t>, Cl</a:t>
            </a:r>
            <a:r>
              <a:rPr lang="cs-CZ" baseline="30000" dirty="0"/>
              <a:t>-</a:t>
            </a:r>
            <a:r>
              <a:rPr lang="cs-CZ" dirty="0"/>
              <a:t>, Ca</a:t>
            </a:r>
            <a:r>
              <a:rPr lang="cs-CZ" baseline="30000" dirty="0"/>
              <a:t>2+</a:t>
            </a:r>
            <a:r>
              <a:rPr lang="cs-CZ" dirty="0"/>
              <a:t>, PO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r>
              <a:rPr lang="cs-CZ" dirty="0"/>
              <a:t>)</a:t>
            </a:r>
          </a:p>
          <a:p>
            <a:r>
              <a:rPr lang="cs-CZ" dirty="0"/>
              <a:t>Udržování acidobazické rovnováhy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H</a:t>
            </a:r>
            <a:r>
              <a:rPr lang="cs-CZ" baseline="30000" dirty="0"/>
              <a:t>+</a:t>
            </a:r>
            <a:r>
              <a:rPr lang="cs-CZ" dirty="0"/>
              <a:t>)</a:t>
            </a:r>
          </a:p>
          <a:p>
            <a:r>
              <a:rPr lang="cs-CZ" dirty="0"/>
              <a:t>Endokrinní funkce</a:t>
            </a:r>
          </a:p>
          <a:p>
            <a:pPr lvl="1"/>
            <a:r>
              <a:rPr lang="cs-CZ" dirty="0"/>
              <a:t>produkce reninu (součást RAAS)</a:t>
            </a:r>
          </a:p>
          <a:p>
            <a:pPr lvl="1"/>
            <a:r>
              <a:rPr lang="cs-CZ" dirty="0"/>
              <a:t>metabolismus vitaminu D</a:t>
            </a:r>
          </a:p>
          <a:p>
            <a:r>
              <a:rPr lang="cs-CZ" dirty="0"/>
              <a:t>Řízení tělesného objemu a krevního tlaku</a:t>
            </a:r>
          </a:p>
        </p:txBody>
      </p:sp>
    </p:spTree>
    <p:extLst>
      <p:ext uri="{BB962C8B-B14F-4D97-AF65-F5344CB8AC3E}">
        <p14:creationId xmlns:p14="http://schemas.microsoft.com/office/powerpoint/2010/main" val="37728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Otevíraný byt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Závěr:</a:t>
            </a:r>
          </a:p>
          <a:p>
            <a:pPr lvl="1"/>
            <a:r>
              <a:rPr lang="cs-CZ" dirty="0"/>
              <a:t>Pacient prodělával poslední dny močovou infekci, postupně slábl až nakonec spadl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Vstupně neměl teplotu, protože byl podchlazený z ležení na zemi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 močového sedimentu můžeme jednoznačně říct, že má pacient </a:t>
            </a:r>
            <a:r>
              <a:rPr lang="cs-CZ" dirty="0" err="1"/>
              <a:t>uroinfekci</a:t>
            </a:r>
            <a:r>
              <a:rPr lang="cs-CZ" dirty="0"/>
              <a:t> (přítomny bakterie, nitrity), je dehydratován se zhoršením funkce ledvin (snížená GFR), ZBV pak potvrzuje i zánět v těle (CRP)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Ketolátky v močovém sedimentu odrážejí hladovění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Pacient hydratován a </a:t>
            </a:r>
            <a:r>
              <a:rPr lang="cs-CZ" dirty="0" err="1"/>
              <a:t>přeléčen</a:t>
            </a:r>
            <a:r>
              <a:rPr lang="cs-CZ" dirty="0"/>
              <a:t> ATB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083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Otevíraný byt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646797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537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čirý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žlutá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/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67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Bezvědomí a dušnost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86AC89DF-7E1C-A140-9A94-A05268B3057F}"/>
              </a:ext>
            </a:extLst>
          </p:cNvPr>
          <p:cNvSpPr txBox="1">
            <a:spLocks/>
          </p:cNvSpPr>
          <p:nvPr/>
        </p:nvSpPr>
        <p:spPr>
          <a:xfrm>
            <a:off x="838200" y="1825626"/>
            <a:ext cx="5257800" cy="438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RZP Vám na UP přiváží mladého pacienta, 22 let, nalezen spolubydlícím kolem poledne na kolejích ležící na zemi, nereagující, strašně hlasitě dýchající.</a:t>
            </a:r>
          </a:p>
          <a:p>
            <a:pPr marL="0" indent="0">
              <a:buNone/>
            </a:pPr>
            <a:r>
              <a:rPr lang="cs-CZ" sz="2000" dirty="0"/>
              <a:t>Dle spolubydlícího si kamarád poslední 2 týdny stěžoval, že musí hodně pít, pořád chodí močit, že ho bolela hlava, hůře viděl na monitor. Ráno proto ani nešel na přednášky.</a:t>
            </a:r>
          </a:p>
          <a:p>
            <a:pPr marL="0" indent="0">
              <a:buNone/>
            </a:pPr>
            <a:r>
              <a:rPr lang="cs-CZ" sz="2000" dirty="0"/>
              <a:t>Při příjezdu RZP pacient v bezvědomí, dušný, z dechu cítit aceton. Glykémie v RZP neměřitelně vysoká. Transfer na urgentní příjem.</a:t>
            </a:r>
          </a:p>
          <a:p>
            <a:pPr marL="0" indent="0">
              <a:buNone/>
            </a:pPr>
            <a:r>
              <a:rPr lang="cs-CZ" sz="2000" dirty="0"/>
              <a:t>Na UP: </a:t>
            </a:r>
            <a:r>
              <a:rPr lang="cs-CZ" sz="2000" dirty="0" err="1"/>
              <a:t>normostenik</a:t>
            </a:r>
            <a:r>
              <a:rPr lang="cs-CZ" sz="2000" dirty="0"/>
              <a:t>, bezvědomí, TK 80/60, TF 125 min, hyperventilace, </a:t>
            </a:r>
            <a:r>
              <a:rPr lang="cs-CZ" sz="2000" dirty="0" err="1"/>
              <a:t>dých</a:t>
            </a:r>
            <a:r>
              <a:rPr lang="cs-CZ" sz="2000" dirty="0"/>
              <a:t>. čisté, břicho nebol., peri +, DKK bez otoků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CE0663B-6C5A-8247-997E-3CEF7E32C13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293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Anamnéza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doposud s ničím neléčen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 sine</a:t>
            </a:r>
          </a:p>
          <a:p>
            <a:pPr marL="0" indent="0">
              <a:buNone/>
            </a:pPr>
            <a:r>
              <a:rPr lang="cs-CZ" b="1" dirty="0"/>
              <a:t>Alergie</a:t>
            </a:r>
            <a:r>
              <a:rPr lang="cs-CZ" dirty="0"/>
              <a:t>: neguje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nekuřák, drogy a alkohol neguje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6F3D74-F229-C449-896C-CACB273C0D48}"/>
              </a:ext>
            </a:extLst>
          </p:cNvPr>
          <p:cNvSpPr txBox="1">
            <a:spLocks/>
          </p:cNvSpPr>
          <p:nvPr/>
        </p:nvSpPr>
        <p:spPr>
          <a:xfrm>
            <a:off x="6426200" y="5706531"/>
            <a:ext cx="5257800" cy="57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Test na drogy:</a:t>
            </a:r>
            <a:r>
              <a:rPr lang="cs-CZ" dirty="0"/>
              <a:t> </a:t>
            </a:r>
            <a:r>
              <a:rPr lang="cs-CZ" dirty="0" err="1"/>
              <a:t>negat</a:t>
            </a:r>
            <a:r>
              <a:rPr lang="cs-CZ" dirty="0"/>
              <a:t>.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662356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Bezvědomí a dušnost</a:t>
            </a:r>
          </a:p>
        </p:txBody>
      </p:sp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F3F8BF5E-F4FD-674B-A890-BFB24F39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25425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A9068E28-528F-0B44-808F-DB8731A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57433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čirý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žlutá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E7116C4A-D934-0541-8A83-87C47511C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30926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7,36-7,44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6,98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1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Bezvědomí a dušnost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Závěr:</a:t>
            </a:r>
          </a:p>
          <a:p>
            <a:pPr lvl="1"/>
            <a:r>
              <a:rPr lang="cs-CZ" dirty="0"/>
              <a:t>Pacient poslední dva týdny jeví známky vyšší glykémie (polyurie, polydipsie, rozostřené vidění, bolesti hlavy jako známky </a:t>
            </a:r>
            <a:r>
              <a:rPr lang="cs-CZ" dirty="0" err="1"/>
              <a:t>hyperosmolarity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Přivezen v </a:t>
            </a:r>
            <a:r>
              <a:rPr lang="cs-CZ" dirty="0" err="1"/>
              <a:t>hyperosmolárním</a:t>
            </a:r>
            <a:r>
              <a:rPr lang="cs-CZ" dirty="0"/>
              <a:t> hyperglykemickém a </a:t>
            </a:r>
            <a:r>
              <a:rPr lang="cs-CZ" dirty="0" err="1"/>
              <a:t>ketoacidotickém</a:t>
            </a:r>
            <a:r>
              <a:rPr lang="cs-CZ" dirty="0"/>
              <a:t> </a:t>
            </a:r>
            <a:r>
              <a:rPr lang="cs-CZ" dirty="0" err="1"/>
              <a:t>komatu</a:t>
            </a:r>
            <a:r>
              <a:rPr lang="cs-CZ" dirty="0"/>
              <a:t> s </a:t>
            </a:r>
            <a:r>
              <a:rPr lang="cs-CZ" dirty="0" err="1"/>
              <a:t>Kussmaulovým</a:t>
            </a:r>
            <a:r>
              <a:rPr lang="cs-CZ" dirty="0"/>
              <a:t> (</a:t>
            </a:r>
            <a:r>
              <a:rPr lang="cs-CZ" dirty="0" err="1"/>
              <a:t>acidotickým</a:t>
            </a:r>
            <a:r>
              <a:rPr lang="cs-CZ" dirty="0"/>
              <a:t>) dýcháním, těžce dehydratovaný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Stanovena diagnóza DM </a:t>
            </a:r>
            <a:r>
              <a:rPr lang="cs-CZ" dirty="0" err="1"/>
              <a:t>recens</a:t>
            </a:r>
            <a:r>
              <a:rPr lang="cs-CZ" dirty="0"/>
              <a:t> = čerstvě </a:t>
            </a:r>
            <a:r>
              <a:rPr lang="cs-CZ" dirty="0" err="1"/>
              <a:t>zjištený</a:t>
            </a:r>
            <a:r>
              <a:rPr lang="cs-CZ" dirty="0"/>
              <a:t> diabetes </a:t>
            </a:r>
            <a:r>
              <a:rPr lang="cs-CZ" dirty="0" err="1"/>
              <a:t>mellitus</a:t>
            </a:r>
            <a:r>
              <a:rPr lang="cs-CZ" dirty="0"/>
              <a:t> (později pak DM1T typ LADA po stanovení protilátek a vzhledem k typickému klinickému průběhu - pacienti s DM2T nemívají </a:t>
            </a:r>
            <a:r>
              <a:rPr lang="cs-CZ" dirty="0" err="1"/>
              <a:t>ketoacidózu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1520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4C0B23D-310C-444E-AC47-0DAFD4AC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323" y="2043663"/>
            <a:ext cx="7387284" cy="2031055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tx2"/>
                </a:solidFill>
              </a:rPr>
              <a:t>Akutní selhání ledvin, </a:t>
            </a:r>
            <a:br>
              <a:rPr lang="cs-CZ" sz="4400" dirty="0">
                <a:solidFill>
                  <a:schemeClr val="tx2"/>
                </a:solidFill>
              </a:rPr>
            </a:br>
            <a:r>
              <a:rPr lang="cs-CZ" sz="4400" dirty="0">
                <a:solidFill>
                  <a:schemeClr val="tx2"/>
                </a:solidFill>
              </a:rPr>
              <a:t>chronická renální insuficience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43BA2C-A091-E24C-9E0B-6AC2B45AA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3949969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selhání 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rychlá ztráta funkce ledvin, rostoucí N-látky, pokles GFR a tvorby moči, narušení iontové rovnováhy (život ohrožující </a:t>
            </a:r>
            <a:r>
              <a:rPr lang="cs-CZ" dirty="0" err="1"/>
              <a:t>hyperkalémie</a:t>
            </a:r>
            <a:r>
              <a:rPr lang="cs-CZ" dirty="0"/>
              <a:t>)</a:t>
            </a:r>
          </a:p>
          <a:p>
            <a:r>
              <a:rPr lang="cs-CZ" dirty="0"/>
              <a:t>potenciálně reverzibilní</a:t>
            </a:r>
          </a:p>
          <a:p>
            <a:r>
              <a:rPr lang="cs-CZ" dirty="0"/>
              <a:t>termín AKI: </a:t>
            </a:r>
            <a:r>
              <a:rPr lang="cs-CZ" dirty="0" err="1"/>
              <a:t>acute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(často AKI on CHRI)</a:t>
            </a:r>
          </a:p>
          <a:p>
            <a:r>
              <a:rPr lang="cs-CZ" dirty="0"/>
              <a:t>ETIOLOGIE:</a:t>
            </a:r>
          </a:p>
          <a:p>
            <a:pPr lvl="1"/>
            <a:r>
              <a:rPr lang="cs-CZ" dirty="0" err="1"/>
              <a:t>Prerenální</a:t>
            </a:r>
            <a:r>
              <a:rPr lang="cs-CZ" dirty="0"/>
              <a:t>: srdeční selhání, hypovolémie, hypotenze, sepse</a:t>
            </a:r>
          </a:p>
          <a:p>
            <a:pPr lvl="1"/>
            <a:r>
              <a:rPr lang="cs-CZ" dirty="0"/>
              <a:t>Renální: glomerulonefritidy, intersticiální </a:t>
            </a:r>
            <a:r>
              <a:rPr lang="cs-CZ" dirty="0" err="1"/>
              <a:t>tubulonefritidy</a:t>
            </a:r>
            <a:r>
              <a:rPr lang="cs-CZ" dirty="0"/>
              <a:t>, polékové (</a:t>
            </a:r>
            <a:r>
              <a:rPr lang="cs-CZ" dirty="0" err="1"/>
              <a:t>NSAIDs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Postrenální</a:t>
            </a:r>
            <a:r>
              <a:rPr lang="cs-CZ" dirty="0"/>
              <a:t>: obstrukce v močových cestách</a:t>
            </a:r>
          </a:p>
          <a:p>
            <a:r>
              <a:rPr lang="cs-CZ" dirty="0"/>
              <a:t>Snaha o klasifikaci: RIFLE, AKIN</a:t>
            </a:r>
          </a:p>
        </p:txBody>
      </p:sp>
    </p:spTree>
    <p:extLst>
      <p:ext uri="{BB962C8B-B14F-4D97-AF65-F5344CB8AC3E}">
        <p14:creationId xmlns:p14="http://schemas.microsoft.com/office/powerpoint/2010/main" val="1671005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selhání ledvin - klasifikace</a:t>
            </a:r>
          </a:p>
        </p:txBody>
      </p:sp>
      <p:pic>
        <p:nvPicPr>
          <p:cNvPr id="5124" name="Picture 4" descr="Perspektivy: Akutní selhání ledvin na jednotce intenzivní péče – co  přinášejí kritéria RIFLE » 2008, roč. 6, č. 1, s. 1-16 » Postgraduální  nefrologie">
            <a:extLst>
              <a:ext uri="{FF2B5EF4-FFF2-40B4-BE49-F238E27FC236}">
                <a16:creationId xmlns:a16="http://schemas.microsoft.com/office/drawing/2014/main" id="{D2A39EAC-7E61-D04A-9A75-78A3DDA2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28283"/>
            <a:ext cx="59690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rspektivy: Akutní selhání ledvin na jednotce intenzivní péče – co  přinášejí kritéria RIFLE » 2008, roč. 6, č. 1, s. 1-16 » Postgraduální  nefrologie">
            <a:extLst>
              <a:ext uri="{FF2B5EF4-FFF2-40B4-BE49-F238E27FC236}">
                <a16:creationId xmlns:a16="http://schemas.microsoft.com/office/drawing/2014/main" id="{4C452E5E-3B07-1249-98BA-50FC8030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68" y="1928283"/>
            <a:ext cx="596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81CDEE1-79E3-484E-9217-9B4C9D12A71F}"/>
              </a:ext>
            </a:extLst>
          </p:cNvPr>
          <p:cNvSpPr/>
          <p:nvPr/>
        </p:nvSpPr>
        <p:spPr>
          <a:xfrm>
            <a:off x="7061200" y="6262042"/>
            <a:ext cx="447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www.postgradualninefrologie.cz</a:t>
            </a:r>
            <a:r>
              <a:rPr lang="cs-CZ" sz="1200" dirty="0"/>
              <a:t>/cislo-vi-1/perspektivy-akutni-selhani-ledvin-na-jednotce-intenzivni-pece-co-prinaseji-krite/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371B708-69D8-0443-9219-644900AF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154" y="4899704"/>
            <a:ext cx="5909732" cy="978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i="1" dirty="0" err="1"/>
              <a:t>Pozn</a:t>
            </a:r>
            <a:r>
              <a:rPr lang="cs-CZ" sz="1400" i="1" dirty="0"/>
              <a:t>: Obě klasifikace využívají stejný princip – hodnotíme vzestup sérového kreatininu a pokles diurézy (dobře a snadno zjistitelné parametry  i u akutních stavů) a dobu, za jakou k nim došlo a jak dlouho trvají – čím větší vzestup kreatininu a pokles diurézy a čím delší dobu, tím větší stupeň poškození.</a:t>
            </a:r>
          </a:p>
        </p:txBody>
      </p:sp>
    </p:spTree>
    <p:extLst>
      <p:ext uri="{BB962C8B-B14F-4D97-AF65-F5344CB8AC3E}">
        <p14:creationId xmlns:p14="http://schemas.microsoft.com/office/powerpoint/2010/main" val="1777697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renální insuficience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Pomalý progresivní děj, kdy klesají renální funkce v rámci let</a:t>
            </a:r>
          </a:p>
          <a:p>
            <a:endParaRPr lang="cs-CZ" dirty="0"/>
          </a:p>
          <a:p>
            <a:r>
              <a:rPr lang="cs-CZ" dirty="0"/>
              <a:t>Etiologicky: diabetická nefropatie, hypertenzní nefroskleróza, </a:t>
            </a:r>
            <a:r>
              <a:rPr lang="cs-CZ" dirty="0" err="1"/>
              <a:t>polycystické</a:t>
            </a:r>
            <a:r>
              <a:rPr lang="cs-CZ" dirty="0"/>
              <a:t> ledviny, chronické glomerulonefritidy</a:t>
            </a:r>
          </a:p>
          <a:p>
            <a:endParaRPr lang="cs-CZ" dirty="0"/>
          </a:p>
          <a:p>
            <a:r>
              <a:rPr lang="cs-CZ" dirty="0"/>
              <a:t>Klasifikace:</a:t>
            </a:r>
          </a:p>
          <a:p>
            <a:pPr lvl="1"/>
            <a:r>
              <a:rPr lang="cs-CZ" dirty="0"/>
              <a:t>S ohledem na GFR </a:t>
            </a:r>
          </a:p>
          <a:p>
            <a:pPr lvl="1"/>
            <a:r>
              <a:rPr lang="cs-CZ" dirty="0"/>
              <a:t>S ohledem na albuminurii</a:t>
            </a:r>
          </a:p>
        </p:txBody>
      </p:sp>
    </p:spTree>
    <p:extLst>
      <p:ext uri="{BB962C8B-B14F-4D97-AF65-F5344CB8AC3E}">
        <p14:creationId xmlns:p14="http://schemas.microsoft.com/office/powerpoint/2010/main" val="2975394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ages of CKD. Reprinted with permission from KDIGO 2012 Clinical... |  Download Scientific Diagram">
            <a:extLst>
              <a:ext uri="{FF2B5EF4-FFF2-40B4-BE49-F238E27FC236}">
                <a16:creationId xmlns:a16="http://schemas.microsoft.com/office/drawing/2014/main" id="{30F0A0EB-223A-3645-9017-C01AC27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365125"/>
            <a:ext cx="8665104" cy="62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CBC2CB2-EDAD-A34E-B7D8-2E01E0A3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88438"/>
              </p:ext>
            </p:extLst>
          </p:nvPr>
        </p:nvGraphicFramePr>
        <p:xfrm>
          <a:off x="10375368" y="2548464"/>
          <a:ext cx="1308631" cy="3141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631">
                  <a:extLst>
                    <a:ext uri="{9D8B030D-6E8A-4147-A177-3AD203B41FA5}">
                      <a16:colId xmlns:a16="http://schemas.microsoft.com/office/drawing/2014/main" val="3841934347"/>
                    </a:ext>
                  </a:extLst>
                </a:gridCol>
              </a:tblGrid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087328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– 1,49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78687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0,75 – 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53222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 – 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59099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0,25-0,49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92466"/>
                  </a:ext>
                </a:extLst>
              </a:tr>
              <a:tr h="5235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&lt; 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85984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01CC6B5-83A0-D549-B941-B47D5F60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203" y="2223025"/>
            <a:ext cx="1442960" cy="325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100" i="1" dirty="0"/>
              <a:t>GFR v ml/s/1,73m</a:t>
            </a:r>
            <a:r>
              <a:rPr lang="cs-CZ" sz="1100" i="1" baseline="30000" dirty="0"/>
              <a:t>2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5FC84B8-BBB2-AC48-BE44-AA9A4F1EC963}"/>
              </a:ext>
            </a:extLst>
          </p:cNvPr>
          <p:cNvSpPr/>
          <p:nvPr/>
        </p:nvSpPr>
        <p:spPr>
          <a:xfrm>
            <a:off x="2998372" y="6615391"/>
            <a:ext cx="91936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800" dirty="0"/>
              <a:t>https://</a:t>
            </a:r>
            <a:r>
              <a:rPr lang="cs-CZ" sz="800" dirty="0" err="1"/>
              <a:t>www.researchgate.net</a:t>
            </a:r>
            <a:r>
              <a:rPr lang="cs-CZ" sz="800" dirty="0"/>
              <a:t>/</a:t>
            </a:r>
            <a:r>
              <a:rPr lang="cs-CZ" sz="800" dirty="0" err="1"/>
              <a:t>publication</a:t>
            </a:r>
            <a:r>
              <a:rPr lang="cs-CZ" sz="800" dirty="0"/>
              <a:t>/335386364/</a:t>
            </a:r>
            <a:r>
              <a:rPr lang="cs-CZ" sz="800" dirty="0" err="1"/>
              <a:t>figure</a:t>
            </a:r>
            <a:r>
              <a:rPr lang="cs-CZ" sz="800" dirty="0"/>
              <a:t>/fig1/AS:795585133170688@1566693685000/Stages-of-CKD-Reprinted-with-permission-from-KDIGO-2012-Clinical-Practice-Guidelines-for.png</a:t>
            </a:r>
          </a:p>
        </p:txBody>
      </p:sp>
    </p:spTree>
    <p:extLst>
      <p:ext uri="{BB962C8B-B14F-4D97-AF65-F5344CB8AC3E}">
        <p14:creationId xmlns:p14="http://schemas.microsoft.com/office/powerpoint/2010/main" val="39926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Průtok krve ledvinou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70" y="1825625"/>
            <a:ext cx="4321629" cy="4351338"/>
          </a:xfrm>
        </p:spPr>
        <p:txBody>
          <a:bodyPr/>
          <a:lstStyle/>
          <a:p>
            <a:r>
              <a:rPr lang="cs-CZ" dirty="0"/>
              <a:t>20% minutového výdeje srdečního (1 litr za minutu)</a:t>
            </a:r>
          </a:p>
          <a:p>
            <a:r>
              <a:rPr lang="cs-CZ" dirty="0"/>
              <a:t>„plasma </a:t>
            </a:r>
            <a:r>
              <a:rPr lang="cs-CZ" dirty="0" err="1"/>
              <a:t>skimming</a:t>
            </a:r>
            <a:r>
              <a:rPr lang="cs-CZ" dirty="0"/>
              <a:t>“ („odstřeďování plazmy“)</a:t>
            </a:r>
          </a:p>
          <a:p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– glomerulus –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efferens</a:t>
            </a:r>
            <a:endParaRPr lang="cs-CZ" dirty="0"/>
          </a:p>
          <a:p>
            <a:r>
              <a:rPr lang="cs-CZ" dirty="0"/>
              <a:t>rozdíl mezi korovými a </a:t>
            </a:r>
            <a:r>
              <a:rPr lang="cs-CZ" dirty="0" err="1"/>
              <a:t>juxtamedulárními</a:t>
            </a:r>
            <a:r>
              <a:rPr lang="cs-CZ" dirty="0"/>
              <a:t> nefrony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Renal Blood Flow and its Regulation | Anatomy and Physiology II">
            <a:extLst>
              <a:ext uri="{FF2B5EF4-FFF2-40B4-BE49-F238E27FC236}">
                <a16:creationId xmlns:a16="http://schemas.microsoft.com/office/drawing/2014/main" id="{891BA46F-4822-D149-BC27-43F885B2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1602947"/>
            <a:ext cx="6043613" cy="47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08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Kazuistiky 2: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AKI, CHRI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1476752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Sportovec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Mladík, 19 let, přichází do Vaší ambulance pro bolesti na hrudi. Vznikly asi před 3 hodinami když byl v posilně a dělal </a:t>
            </a:r>
            <a:r>
              <a:rPr lang="cs-CZ" dirty="0" err="1"/>
              <a:t>bench-press</a:t>
            </a:r>
            <a:r>
              <a:rPr lang="cs-CZ" dirty="0"/>
              <a:t>. Od té doby neustávají. Je to tupá bolest, souvisí s pohybem. Strýc měl nedávno infarkt, tak se bojí, že ho má také.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B1DB6F5-AB0A-FB49-A618-9E8FD52B4DB9}"/>
              </a:ext>
            </a:extLst>
          </p:cNvPr>
          <p:cNvSpPr txBox="1">
            <a:spLocks/>
          </p:cNvSpPr>
          <p:nvPr/>
        </p:nvSpPr>
        <p:spPr>
          <a:xfrm>
            <a:off x="64262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/>
              <a:t>Anamnéza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s ničím nesledován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 bez trvalé medikace</a:t>
            </a:r>
          </a:p>
          <a:p>
            <a:pPr marL="0" indent="0">
              <a:buNone/>
            </a:pPr>
            <a:r>
              <a:rPr lang="cs-CZ" b="1" dirty="0"/>
              <a:t>Alergie</a:t>
            </a:r>
            <a:r>
              <a:rPr lang="cs-CZ" dirty="0"/>
              <a:t>: neguje</a:t>
            </a:r>
          </a:p>
          <a:p>
            <a:pPr marL="0" indent="0">
              <a:buNone/>
            </a:pPr>
            <a:r>
              <a:rPr lang="cs-CZ" b="1" dirty="0"/>
              <a:t>Abusus</a:t>
            </a:r>
            <a:r>
              <a:rPr lang="cs-CZ" dirty="0"/>
              <a:t>: kuřák asi 5 denně od 15 let, drogy a alkohol neguje</a:t>
            </a:r>
          </a:p>
        </p:txBody>
      </p:sp>
    </p:spTree>
    <p:extLst>
      <p:ext uri="{BB962C8B-B14F-4D97-AF65-F5344CB8AC3E}">
        <p14:creationId xmlns:p14="http://schemas.microsoft.com/office/powerpoint/2010/main" val="3101747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Sportovec</a:t>
            </a:r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218897E1-276C-5449-B599-D28489A8D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53635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3B57CFDA-3331-604D-B39A-3EBF85EF8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23237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čirý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žlutá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3F680B6D-F949-6A49-A916-1D83B81AE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562630"/>
              </p:ext>
            </p:extLst>
          </p:nvPr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TnT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1-14 </a:t>
                      </a:r>
                      <a:r>
                        <a:rPr lang="cs-CZ" sz="1400" dirty="0" err="1"/>
                        <a:t>ng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977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Sportovec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Závěr: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Pacient nemá selhání ledvin ani AKI, ale odběr byl proveden v nestandardních podmínkách, kdy jsou zvýšeny hladiny endogenního kreatininu po sportu, navíc pacient užívá doplňky s kreatinem</a:t>
            </a:r>
          </a:p>
          <a:p>
            <a:r>
              <a:rPr lang="cs-CZ" dirty="0"/>
              <a:t>Řešení: požádáte jej, aby týden tyto přípravky neužíval a přišel znovu na kontrolu s pauzou alespoň 48 hodin od posledního cvičení</a:t>
            </a:r>
          </a:p>
        </p:txBody>
      </p:sp>
    </p:spTree>
    <p:extLst>
      <p:ext uri="{BB962C8B-B14F-4D97-AF65-F5344CB8AC3E}">
        <p14:creationId xmlns:p14="http://schemas.microsoft.com/office/powerpoint/2010/main" val="366011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Sportovec</a:t>
            </a:r>
          </a:p>
        </p:txBody>
      </p:sp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218897E1-276C-5449-B599-D28489A8DA86}"/>
              </a:ext>
            </a:extLst>
          </p:cNvPr>
          <p:cNvGraphicFramePr>
            <a:graphicFrameLocks noGrp="1"/>
          </p:cNvGraphicFramePr>
          <p:nvPr/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9" name="Tabulka 2">
            <a:extLst>
              <a:ext uri="{FF2B5EF4-FFF2-40B4-BE49-F238E27FC236}">
                <a16:creationId xmlns:a16="http://schemas.microsoft.com/office/drawing/2014/main" id="{3B57CFDA-3331-604D-B39A-3EBF85EF8194}"/>
              </a:ext>
            </a:extLst>
          </p:cNvPr>
          <p:cNvGraphicFramePr>
            <a:graphicFrameLocks noGrp="1"/>
          </p:cNvGraphicFramePr>
          <p:nvPr/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čirý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žlutá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10" name="Tabulka 2">
            <a:extLst>
              <a:ext uri="{FF2B5EF4-FFF2-40B4-BE49-F238E27FC236}">
                <a16:creationId xmlns:a16="http://schemas.microsoft.com/office/drawing/2014/main" id="{3F680B6D-F949-6A49-A916-1D83B81AE21C}"/>
              </a:ext>
            </a:extLst>
          </p:cNvPr>
          <p:cNvGraphicFramePr>
            <a:graphicFrameLocks noGrp="1"/>
          </p:cNvGraphicFramePr>
          <p:nvPr/>
        </p:nvGraphicFramePr>
        <p:xfrm>
          <a:off x="6870702" y="1690687"/>
          <a:ext cx="4997919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TnT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1-14 </a:t>
                      </a:r>
                      <a:r>
                        <a:rPr lang="cs-CZ" sz="1400" dirty="0" err="1"/>
                        <a:t>ng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64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vaší nízkoprahové interní ambulance přiváží rodina zcela zničenou pacientku, 89 let. Dcera udává poslední 3 dny průjmy, zvracení, nechutenství, maminka prakticky nejí, zvládne vypít maximálně 0,5 litru vody denně nebo </a:t>
            </a:r>
            <a:r>
              <a:rPr lang="cs-CZ" dirty="0" err="1"/>
              <a:t>Coca-colu</a:t>
            </a:r>
            <a:r>
              <a:rPr lang="cs-CZ" dirty="0"/>
              <a:t> po lžičkách. </a:t>
            </a:r>
          </a:p>
          <a:p>
            <a:r>
              <a:rPr lang="cs-CZ" dirty="0"/>
              <a:t>Stav se postupně zhoršuje, zvrací víc a více, zhoršuje se nechutenství, maminka je stále slabší, nemůže už ani chodit, ráno jim i zkolabovala, a tak rodina už neví, co má dělat.</a:t>
            </a:r>
          </a:p>
          <a:p>
            <a:r>
              <a:rPr lang="cs-CZ" dirty="0"/>
              <a:t>Dcera však zdůrazňuje, že maminka léky poctivě užívá, že ty do ní vždy ráno dostane…</a:t>
            </a:r>
          </a:p>
        </p:txBody>
      </p:sp>
    </p:spTree>
    <p:extLst>
      <p:ext uri="{BB962C8B-B14F-4D97-AF65-F5344CB8AC3E}">
        <p14:creationId xmlns:p14="http://schemas.microsoft.com/office/powerpoint/2010/main" val="100885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Anamnéza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 CHICHS, </a:t>
            </a:r>
            <a:r>
              <a:rPr lang="cs-CZ" dirty="0" err="1"/>
              <a:t>st.p</a:t>
            </a:r>
            <a:r>
              <a:rPr lang="cs-CZ" dirty="0"/>
              <a:t>. STEMI PS 1998, chronické srdeční selhání na podkladě CHICHS, fibrilace síní na terapii </a:t>
            </a:r>
            <a:r>
              <a:rPr lang="cs-CZ" dirty="0" err="1"/>
              <a:t>Warfarinem</a:t>
            </a:r>
            <a:r>
              <a:rPr lang="cs-CZ" dirty="0"/>
              <a:t>, hypertenze, </a:t>
            </a:r>
            <a:r>
              <a:rPr lang="cs-CZ" dirty="0" err="1"/>
              <a:t>st.p</a:t>
            </a:r>
            <a:r>
              <a:rPr lang="cs-CZ" dirty="0"/>
              <a:t>. Ca prsu (v remisi, </a:t>
            </a:r>
            <a:r>
              <a:rPr lang="cs-CZ" dirty="0" err="1"/>
              <a:t>disp</a:t>
            </a:r>
            <a:r>
              <a:rPr lang="cs-CZ" dirty="0"/>
              <a:t>. onkologie)</a:t>
            </a:r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	</a:t>
            </a:r>
            <a:r>
              <a:rPr lang="cs-CZ" dirty="0" err="1"/>
              <a:t>Prestance</a:t>
            </a:r>
            <a:r>
              <a:rPr lang="cs-CZ" dirty="0"/>
              <a:t> 5/5mg </a:t>
            </a:r>
            <a:r>
              <a:rPr lang="cs-CZ" dirty="0" err="1"/>
              <a:t>tbl</a:t>
            </a:r>
            <a:r>
              <a:rPr lang="cs-CZ" dirty="0"/>
              <a:t> 1-0-0		</a:t>
            </a:r>
            <a:r>
              <a:rPr lang="cs-CZ" dirty="0" err="1"/>
              <a:t>Furon</a:t>
            </a:r>
            <a:r>
              <a:rPr lang="cs-CZ" dirty="0"/>
              <a:t> 40mg </a:t>
            </a:r>
            <a:r>
              <a:rPr lang="cs-CZ" dirty="0" err="1"/>
              <a:t>tbl</a:t>
            </a:r>
            <a:r>
              <a:rPr lang="cs-CZ" dirty="0"/>
              <a:t> 1-1-0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Concor</a:t>
            </a:r>
            <a:r>
              <a:rPr lang="cs-CZ" dirty="0"/>
              <a:t> </a:t>
            </a:r>
            <a:r>
              <a:rPr lang="cs-CZ" dirty="0" err="1"/>
              <a:t>cor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1-0-0		</a:t>
            </a:r>
            <a:r>
              <a:rPr lang="cs-CZ" dirty="0" err="1"/>
              <a:t>Verospiron</a:t>
            </a:r>
            <a:r>
              <a:rPr lang="cs-CZ" dirty="0"/>
              <a:t> 25mg </a:t>
            </a:r>
            <a:r>
              <a:rPr lang="cs-CZ" dirty="0" err="1"/>
              <a:t>tbl</a:t>
            </a:r>
            <a:r>
              <a:rPr lang="cs-CZ" dirty="0"/>
              <a:t> 0-1-0</a:t>
            </a:r>
          </a:p>
          <a:p>
            <a:pPr marL="0" indent="0">
              <a:buNone/>
            </a:pPr>
            <a:r>
              <a:rPr lang="cs-CZ" dirty="0"/>
              <a:t>	Digoxin 0,125mg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Warfarin</a:t>
            </a:r>
            <a:r>
              <a:rPr lang="cs-CZ" dirty="0"/>
              <a:t> 5mg </a:t>
            </a:r>
            <a:r>
              <a:rPr lang="cs-CZ" dirty="0" err="1"/>
              <a:t>tbl</a:t>
            </a:r>
            <a:r>
              <a:rPr lang="cs-CZ" dirty="0"/>
              <a:t> dle INR</a:t>
            </a:r>
          </a:p>
          <a:p>
            <a:pPr marL="0" indent="0">
              <a:buNone/>
            </a:pPr>
            <a:r>
              <a:rPr lang="cs-CZ" b="1" dirty="0"/>
              <a:t>Alergie:</a:t>
            </a:r>
            <a:r>
              <a:rPr lang="cs-CZ" dirty="0"/>
              <a:t> neguje</a:t>
            </a:r>
          </a:p>
          <a:p>
            <a:pPr marL="0" indent="0">
              <a:buNone/>
            </a:pPr>
            <a:r>
              <a:rPr lang="cs-CZ" b="1" dirty="0"/>
              <a:t>Abusus:</a:t>
            </a:r>
            <a:r>
              <a:rPr lang="cs-CZ" dirty="0"/>
              <a:t> nekuřačka, alkohol a drogy neguje</a:t>
            </a:r>
          </a:p>
        </p:txBody>
      </p:sp>
    </p:spTree>
    <p:extLst>
      <p:ext uri="{BB962C8B-B14F-4D97-AF65-F5344CB8AC3E}">
        <p14:creationId xmlns:p14="http://schemas.microsoft.com/office/powerpoint/2010/main" val="330471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Fyzikální vyšetření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TK 80/40 </a:t>
            </a:r>
            <a:r>
              <a:rPr lang="cs-CZ" dirty="0" err="1"/>
              <a:t>mmHg</a:t>
            </a:r>
            <a:r>
              <a:rPr lang="cs-CZ" dirty="0"/>
              <a:t>, TF 40/min </a:t>
            </a:r>
            <a:r>
              <a:rPr lang="cs-CZ" dirty="0" err="1"/>
              <a:t>irreg</a:t>
            </a:r>
            <a:r>
              <a:rPr lang="cs-CZ" dirty="0"/>
              <a:t> (fibrilace síní)</a:t>
            </a:r>
          </a:p>
          <a:p>
            <a:pPr marL="0" indent="0">
              <a:buNone/>
            </a:pPr>
            <a:r>
              <a:rPr lang="cs-CZ" dirty="0"/>
              <a:t>při vědomí, orientovaná, zpomalené PM tempo, snížený kožní turgor</a:t>
            </a:r>
          </a:p>
          <a:p>
            <a:pPr marL="0" indent="0">
              <a:buNone/>
            </a:pPr>
            <a:r>
              <a:rPr lang="cs-CZ" dirty="0"/>
              <a:t>AS </a:t>
            </a:r>
            <a:r>
              <a:rPr lang="cs-CZ" dirty="0" err="1"/>
              <a:t>irreg</a:t>
            </a:r>
            <a:r>
              <a:rPr lang="cs-CZ" dirty="0"/>
              <a:t>, dýchání alveolární čisté</a:t>
            </a:r>
          </a:p>
          <a:p>
            <a:pPr marL="0" indent="0">
              <a:buNone/>
            </a:pPr>
            <a:r>
              <a:rPr lang="cs-CZ" dirty="0"/>
              <a:t>Břicho měkké, nebol, peristaltika +</a:t>
            </a:r>
          </a:p>
          <a:p>
            <a:pPr marL="0" indent="0">
              <a:buNone/>
            </a:pPr>
            <a:r>
              <a:rPr lang="cs-CZ" dirty="0"/>
              <a:t>DKK bez otoků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736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F282B03-6687-3644-8F4A-74933368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1399"/>
              </p:ext>
            </p:extLst>
          </p:nvPr>
        </p:nvGraphicFramePr>
        <p:xfrm>
          <a:off x="300569" y="1738843"/>
          <a:ext cx="3359092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5484508-6D2C-C842-96EA-408F96E9035A}"/>
              </a:ext>
            </a:extLst>
          </p:cNvPr>
          <p:cNvSpPr txBox="1"/>
          <p:nvPr/>
        </p:nvSpPr>
        <p:spPr>
          <a:xfrm>
            <a:off x="5063066" y="1738843"/>
            <a:ext cx="65870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Hyperkalémie</a:t>
            </a:r>
            <a:r>
              <a:rPr lang="cs-CZ" sz="2400" dirty="0"/>
              <a:t> (+ betablokátor + digoxin) způsobují bradykardii</a:t>
            </a:r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BB18ADB7-F632-BC4F-A63C-BABA77E7E920}"/>
              </a:ext>
            </a:extLst>
          </p:cNvPr>
          <p:cNvCxnSpPr/>
          <p:nvPr/>
        </p:nvCxnSpPr>
        <p:spPr>
          <a:xfrm flipV="1">
            <a:off x="3744326" y="2133602"/>
            <a:ext cx="1200206" cy="72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19A8B1-1CF2-9849-945C-60066C7A4330}"/>
              </a:ext>
            </a:extLst>
          </p:cNvPr>
          <p:cNvSpPr txBox="1"/>
          <p:nvPr/>
        </p:nvSpPr>
        <p:spPr>
          <a:xfrm>
            <a:off x="5063066" y="2617995"/>
            <a:ext cx="62907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/>
              <a:t>Hyperkalémie</a:t>
            </a:r>
            <a:r>
              <a:rPr lang="cs-CZ" sz="2400" dirty="0"/>
              <a:t> je způsobena selháním ledvin + </a:t>
            </a:r>
            <a:r>
              <a:rPr lang="cs-CZ" sz="2400" dirty="0" err="1"/>
              <a:t>hyperkalemizující</a:t>
            </a:r>
            <a:r>
              <a:rPr lang="cs-CZ" sz="2400" dirty="0"/>
              <a:t> medikací (blokátor aldosteronu + </a:t>
            </a:r>
            <a:r>
              <a:rPr lang="cs-CZ" sz="2400" dirty="0" err="1"/>
              <a:t>ACEi</a:t>
            </a:r>
            <a:r>
              <a:rPr lang="cs-CZ" sz="2400" dirty="0"/>
              <a:t>)</a:t>
            </a: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F2968622-158F-BF45-A977-AE7BDEE6F373}"/>
              </a:ext>
            </a:extLst>
          </p:cNvPr>
          <p:cNvCxnSpPr>
            <a:cxnSpLocks/>
          </p:cNvCxnSpPr>
          <p:nvPr/>
        </p:nvCxnSpPr>
        <p:spPr>
          <a:xfrm flipH="1" flipV="1">
            <a:off x="3744326" y="2929467"/>
            <a:ext cx="1183274" cy="28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8405FD9-59C8-154A-BC1C-722C6798A166}"/>
              </a:ext>
            </a:extLst>
          </p:cNvPr>
          <p:cNvCxnSpPr>
            <a:cxnSpLocks/>
          </p:cNvCxnSpPr>
          <p:nvPr/>
        </p:nvCxnSpPr>
        <p:spPr>
          <a:xfrm>
            <a:off x="3727394" y="4003908"/>
            <a:ext cx="1217138" cy="162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644894E-29BC-CD42-BE6F-ECD0FC3C9F43}"/>
              </a:ext>
            </a:extLst>
          </p:cNvPr>
          <p:cNvSpPr txBox="1"/>
          <p:nvPr/>
        </p:nvSpPr>
        <p:spPr>
          <a:xfrm>
            <a:off x="5063066" y="3866479"/>
            <a:ext cx="65870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Vysoká urea (urémie) vede k uremickému syndromu jehož součástí je nechutenství a zvracení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AB9734-7F8A-6443-8E06-892D9FF51066}"/>
              </a:ext>
            </a:extLst>
          </p:cNvPr>
          <p:cNvSpPr txBox="1"/>
          <p:nvPr/>
        </p:nvSpPr>
        <p:spPr>
          <a:xfrm>
            <a:off x="5063066" y="4745631"/>
            <a:ext cx="65870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Nechutenství, zvracení a průjmy vedou k dehydrataci ještě umocněné tím, že pacientka i přes toto všechno užívá nadále diuretika… to vede k </a:t>
            </a:r>
            <a:r>
              <a:rPr lang="cs-CZ" sz="2400" dirty="0" err="1"/>
              <a:t>prerenálnímu</a:t>
            </a:r>
            <a:r>
              <a:rPr lang="cs-CZ" sz="2400" dirty="0"/>
              <a:t> selhání ledvin</a:t>
            </a:r>
          </a:p>
        </p:txBody>
      </p: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6C935494-4301-E449-81C1-1F94AFA3440B}"/>
              </a:ext>
            </a:extLst>
          </p:cNvPr>
          <p:cNvCxnSpPr>
            <a:cxnSpLocks/>
          </p:cNvCxnSpPr>
          <p:nvPr/>
        </p:nvCxnSpPr>
        <p:spPr>
          <a:xfrm flipH="1" flipV="1">
            <a:off x="3744326" y="4292601"/>
            <a:ext cx="1183275" cy="123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Závěr: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Pacientka má akutní selhání ledvin s největší pravděpodobností </a:t>
            </a:r>
            <a:r>
              <a:rPr lang="cs-CZ" dirty="0" err="1"/>
              <a:t>prerenální</a:t>
            </a:r>
            <a:r>
              <a:rPr lang="cs-CZ" dirty="0"/>
              <a:t> etiologie při těžké dehydrataci a hypotenzi</a:t>
            </a:r>
          </a:p>
          <a:p>
            <a:endParaRPr lang="cs-CZ" dirty="0"/>
          </a:p>
          <a:p>
            <a:r>
              <a:rPr lang="cs-CZ" dirty="0"/>
              <a:t>Vzhledem k bradykardii (a anamnéze kolapsu) a </a:t>
            </a:r>
            <a:r>
              <a:rPr lang="cs-CZ" dirty="0" err="1"/>
              <a:t>kalémii</a:t>
            </a:r>
            <a:r>
              <a:rPr lang="cs-CZ" dirty="0"/>
              <a:t> 7,5 je indikována k akutní HD, ale vzhledem k věku a stavu (křehká starší pacientka) je možné pacientku na monitorovaném lůžku i konzervativně zavodnit </a:t>
            </a:r>
          </a:p>
          <a:p>
            <a:pPr marL="0" indent="0">
              <a:buNone/>
            </a:pPr>
            <a:r>
              <a:rPr lang="cs-CZ" dirty="0"/>
              <a:t>    (u této konkrétní pacientky nakonec provedena HD)</a:t>
            </a:r>
          </a:p>
        </p:txBody>
      </p:sp>
    </p:spTree>
    <p:extLst>
      <p:ext uri="{BB962C8B-B14F-4D97-AF65-F5344CB8AC3E}">
        <p14:creationId xmlns:p14="http://schemas.microsoft.com/office/powerpoint/2010/main" val="98390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337C-AFCB-964F-916D-000D14A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Nefron – funkční morfologie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26EDA-5D3C-564A-B547-9912EB5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70" y="1825625"/>
            <a:ext cx="4321629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Glomerulus a </a:t>
            </a:r>
            <a:r>
              <a:rPr lang="cs-CZ" dirty="0" err="1"/>
              <a:t>Bowmanovo</a:t>
            </a:r>
            <a:r>
              <a:rPr lang="cs-CZ" dirty="0"/>
              <a:t> tělísko = GF</a:t>
            </a:r>
          </a:p>
          <a:p>
            <a:r>
              <a:rPr lang="cs-CZ" dirty="0"/>
              <a:t>Proximální tubulus = Objemová resorpce</a:t>
            </a:r>
          </a:p>
          <a:p>
            <a:r>
              <a:rPr lang="cs-CZ" dirty="0" err="1"/>
              <a:t>Henleova</a:t>
            </a:r>
            <a:r>
              <a:rPr lang="cs-CZ" dirty="0"/>
              <a:t> klička = protiproudový systém a osmotická stratifikace dřeně</a:t>
            </a:r>
          </a:p>
          <a:p>
            <a:r>
              <a:rPr lang="cs-CZ" dirty="0"/>
              <a:t>Distální tubulus = řízená resorpce</a:t>
            </a:r>
          </a:p>
          <a:p>
            <a:r>
              <a:rPr lang="cs-CZ" dirty="0"/>
              <a:t>Sběrací kanálek = resorpce vody vlivem ADH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Hormones Acting on the Nephron - Diuretics and Their Site of Action">
            <a:extLst>
              <a:ext uri="{FF2B5EF4-FFF2-40B4-BE49-F238E27FC236}">
                <a16:creationId xmlns:a16="http://schemas.microsoft.com/office/drawing/2014/main" id="{7D64BAA5-3D45-B648-9968-D137651CB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/>
        </p:blipFill>
        <p:spPr bwMode="auto">
          <a:xfrm>
            <a:off x="267691" y="1411273"/>
            <a:ext cx="6764479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70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Příliš poctivá rodina</a:t>
            </a:r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F282B03-6687-3644-8F4A-74933368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66954"/>
              </p:ext>
            </p:extLst>
          </p:nvPr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před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 HD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Konzervativní terapie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8956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Pacient, 56 let, přichází na v půlce prosince 2018 ke svému praktickému lékaři s tím že mu poslední měsíc otékají končetiny, více ta pravá a cítí se celkově unavenější</a:t>
            </a:r>
          </a:p>
          <a:p>
            <a:r>
              <a:rPr lang="cs-CZ" dirty="0"/>
              <a:t>Vzhledem k asymetrickému otoku odeslán pacient na cévní vyšetření, v pravé DK zjištěna hluboká žilní trombóza, nasezen DOAC (</a:t>
            </a:r>
            <a:r>
              <a:rPr lang="cs-CZ" dirty="0" err="1"/>
              <a:t>Rivaroxaban</a:t>
            </a:r>
            <a:r>
              <a:rPr lang="cs-CZ" dirty="0"/>
              <a:t>); vzhledem k </a:t>
            </a:r>
            <a:r>
              <a:rPr lang="cs-CZ" dirty="0" err="1"/>
              <a:t>prosakům</a:t>
            </a:r>
            <a:r>
              <a:rPr lang="cs-CZ" dirty="0"/>
              <a:t> obou DKK pacientovi vystavena žádanka na interní vyšetření</a:t>
            </a:r>
          </a:p>
          <a:p>
            <a:r>
              <a:rPr lang="cs-CZ" dirty="0"/>
              <a:t>Další den se pacient probouzí s prosáklými víčky, po postavení se mu hůře dýchá, otoky končetin ještě </a:t>
            </a:r>
            <a:r>
              <a:rPr lang="cs-CZ" dirty="0" err="1"/>
              <a:t>zprogredovaly</a:t>
            </a:r>
            <a:r>
              <a:rPr lang="cs-CZ" dirty="0"/>
              <a:t>, přichází na internu…</a:t>
            </a:r>
          </a:p>
        </p:txBody>
      </p:sp>
    </p:spTree>
    <p:extLst>
      <p:ext uri="{BB962C8B-B14F-4D97-AF65-F5344CB8AC3E}">
        <p14:creationId xmlns:p14="http://schemas.microsoft.com/office/powerpoint/2010/main" val="2859716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Anamnéza:</a:t>
            </a:r>
          </a:p>
          <a:p>
            <a:pPr marL="0" indent="0">
              <a:buNone/>
            </a:pPr>
            <a:r>
              <a:rPr lang="cs-CZ" b="1" dirty="0"/>
              <a:t>OA:</a:t>
            </a:r>
            <a:r>
              <a:rPr lang="cs-CZ" dirty="0"/>
              <a:t> hypertenze, astma </a:t>
            </a:r>
            <a:r>
              <a:rPr lang="cs-CZ" dirty="0" err="1"/>
              <a:t>bronchiale</a:t>
            </a:r>
            <a:r>
              <a:rPr lang="cs-CZ" dirty="0"/>
              <a:t> alergické, sekundární artróza </a:t>
            </a:r>
            <a:r>
              <a:rPr lang="cs-CZ" dirty="0" err="1"/>
              <a:t>talo-krurálního</a:t>
            </a:r>
            <a:r>
              <a:rPr lang="cs-CZ" dirty="0"/>
              <a:t> kloubu, čerstvě zaléčena HŽT PDK</a:t>
            </a:r>
          </a:p>
          <a:p>
            <a:pPr marL="0" indent="0">
              <a:buNone/>
            </a:pPr>
            <a:r>
              <a:rPr lang="cs-CZ" b="1" dirty="0"/>
              <a:t>FA: 	</a:t>
            </a:r>
            <a:r>
              <a:rPr lang="cs-CZ" dirty="0" err="1"/>
              <a:t>Agen</a:t>
            </a:r>
            <a:r>
              <a:rPr lang="cs-CZ" dirty="0"/>
              <a:t> (Ca blokátor) 5mg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Controloc</a:t>
            </a:r>
            <a:r>
              <a:rPr lang="cs-CZ" dirty="0"/>
              <a:t> (PPI) 40mg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Alvesco</a:t>
            </a:r>
            <a:r>
              <a:rPr lang="cs-CZ" dirty="0"/>
              <a:t> 1 vdech večer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Xarelto</a:t>
            </a:r>
            <a:r>
              <a:rPr lang="cs-CZ" dirty="0"/>
              <a:t> 20mg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b="1" dirty="0"/>
              <a:t>Alergie</a:t>
            </a:r>
            <a:r>
              <a:rPr lang="cs-CZ" dirty="0"/>
              <a:t>: prachy, pyly</a:t>
            </a:r>
          </a:p>
          <a:p>
            <a:pPr marL="0" indent="0">
              <a:buNone/>
            </a:pPr>
            <a:r>
              <a:rPr lang="cs-CZ" b="1" dirty="0"/>
              <a:t>Abusus:</a:t>
            </a:r>
            <a:r>
              <a:rPr lang="cs-CZ" dirty="0"/>
              <a:t> nekuřák, alkohol a drogy neguje</a:t>
            </a:r>
          </a:p>
        </p:txBody>
      </p:sp>
    </p:spTree>
    <p:extLst>
      <p:ext uri="{BB962C8B-B14F-4D97-AF65-F5344CB8AC3E}">
        <p14:creationId xmlns:p14="http://schemas.microsoft.com/office/powerpoint/2010/main" val="1749060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Fyzikální a pomocná vyšetření:</a:t>
            </a:r>
          </a:p>
          <a:p>
            <a:pPr marL="0" indent="0">
              <a:buNone/>
            </a:pPr>
            <a:r>
              <a:rPr lang="cs-CZ" dirty="0"/>
              <a:t>TK 170/80, TF 66/min</a:t>
            </a:r>
            <a:br>
              <a:rPr lang="cs-CZ" dirty="0"/>
            </a:br>
            <a:r>
              <a:rPr lang="cs-CZ" dirty="0" err="1"/>
              <a:t>při</a:t>
            </a:r>
            <a:r>
              <a:rPr lang="cs-CZ" dirty="0"/>
              <a:t> </a:t>
            </a:r>
            <a:r>
              <a:rPr lang="cs-CZ" dirty="0" err="1"/>
              <a:t>vědomi</a:t>
            </a:r>
            <a:r>
              <a:rPr lang="cs-CZ" dirty="0"/>
              <a:t>́, </a:t>
            </a:r>
            <a:r>
              <a:rPr lang="cs-CZ" dirty="0" err="1"/>
              <a:t>orientovany</a:t>
            </a:r>
            <a:r>
              <a:rPr lang="cs-CZ" dirty="0"/>
              <a:t>́, klidově eupnoe, bez ikteru</a:t>
            </a:r>
          </a:p>
          <a:p>
            <a:pPr marL="0" indent="0">
              <a:buNone/>
            </a:pPr>
            <a:r>
              <a:rPr lang="cs-CZ" dirty="0"/>
              <a:t>AS </a:t>
            </a:r>
            <a:r>
              <a:rPr lang="cs-CZ" dirty="0" err="1"/>
              <a:t>reg</a:t>
            </a:r>
            <a:r>
              <a:rPr lang="cs-CZ" dirty="0"/>
              <a:t>, dýchání celkově tiché, oslabené bazálně s </a:t>
            </a:r>
            <a:r>
              <a:rPr lang="cs-CZ" dirty="0" err="1"/>
              <a:t>chrůpky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Břicho v </a:t>
            </a:r>
            <a:r>
              <a:rPr lang="cs-CZ" dirty="0" err="1"/>
              <a:t>nivaeu</a:t>
            </a:r>
            <a:r>
              <a:rPr lang="cs-CZ" dirty="0"/>
              <a:t>, měkké, nebolestivé, </a:t>
            </a:r>
            <a:r>
              <a:rPr lang="cs-CZ" dirty="0" err="1"/>
              <a:t>prosak</a:t>
            </a:r>
            <a:r>
              <a:rPr lang="cs-CZ" dirty="0"/>
              <a:t> podkoží</a:t>
            </a:r>
          </a:p>
          <a:p>
            <a:pPr marL="0" indent="0">
              <a:buNone/>
            </a:pPr>
            <a:r>
              <a:rPr lang="cs-CZ" dirty="0"/>
              <a:t>DKK s otoky po třísla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EKG</a:t>
            </a:r>
            <a:r>
              <a:rPr lang="cs-CZ" dirty="0"/>
              <a:t>: snížená voltáž</a:t>
            </a:r>
          </a:p>
          <a:p>
            <a:pPr marL="0" indent="0">
              <a:buNone/>
            </a:pPr>
            <a:r>
              <a:rPr lang="cs-CZ" b="1" dirty="0"/>
              <a:t>RTG hrudníku</a:t>
            </a:r>
            <a:r>
              <a:rPr lang="cs-CZ" dirty="0"/>
              <a:t>: pleurální výpotek </a:t>
            </a:r>
            <a:r>
              <a:rPr lang="cs-CZ" dirty="0" err="1"/>
              <a:t>bilat</a:t>
            </a:r>
            <a:r>
              <a:rPr lang="cs-CZ" dirty="0"/>
              <a:t>, srdce dilatované oběma směry</a:t>
            </a:r>
          </a:p>
          <a:p>
            <a:pPr marL="0" indent="0">
              <a:buNone/>
            </a:pPr>
            <a:r>
              <a:rPr lang="cs-CZ" b="1" dirty="0" err="1"/>
              <a:t>Echokadiografie</a:t>
            </a:r>
            <a:r>
              <a:rPr lang="cs-CZ" dirty="0"/>
              <a:t>: </a:t>
            </a:r>
            <a:r>
              <a:rPr lang="cs-CZ" dirty="0" err="1"/>
              <a:t>perikardiální</a:t>
            </a:r>
            <a:r>
              <a:rPr lang="cs-CZ" dirty="0"/>
              <a:t> výpotek</a:t>
            </a:r>
          </a:p>
        </p:txBody>
      </p:sp>
    </p:spTree>
    <p:extLst>
      <p:ext uri="{BB962C8B-B14F-4D97-AF65-F5344CB8AC3E}">
        <p14:creationId xmlns:p14="http://schemas.microsoft.com/office/powerpoint/2010/main" val="2059045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ED7FA75F-994D-C84C-82A2-1E9572EEA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82732"/>
              </p:ext>
            </p:extLst>
          </p:nvPr>
        </p:nvGraphicFramePr>
        <p:xfrm>
          <a:off x="317500" y="1690688"/>
          <a:ext cx="3035300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917907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 chemicky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pH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Bílkoviny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Glukóza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Urobilinogen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Ketolátky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Dusitany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Leukocyty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Krev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AC03581F-537B-9843-AA17-09DD6A1E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8404"/>
              </p:ext>
            </p:extLst>
          </p:nvPr>
        </p:nvGraphicFramePr>
        <p:xfrm>
          <a:off x="3500970" y="1690688"/>
          <a:ext cx="3221563" cy="4855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39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10417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ploché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kulaté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Vzhled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zákal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žlutá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graphicFrame>
        <p:nvGraphicFramePr>
          <p:cNvPr id="8" name="Tabulka 2">
            <a:extLst>
              <a:ext uri="{FF2B5EF4-FFF2-40B4-BE49-F238E27FC236}">
                <a16:creationId xmlns:a16="http://schemas.microsoft.com/office/drawing/2014/main" id="{40B793C6-AD29-1D4F-BAD4-CEE334926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61724"/>
              </p:ext>
            </p:extLst>
          </p:nvPr>
        </p:nvGraphicFramePr>
        <p:xfrm>
          <a:off x="6870702" y="1690687"/>
          <a:ext cx="3090143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315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794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3888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1,5 ml/s/</a:t>
                      </a:r>
                      <a:r>
                        <a:rPr lang="cs-CZ" sz="1050" dirty="0"/>
                        <a:t>1,73m</a:t>
                      </a:r>
                      <a:r>
                        <a:rPr lang="cs-CZ" sz="1050" baseline="30000" dirty="0"/>
                        <a:t>2</a:t>
                      </a:r>
                      <a:endParaRPr lang="cs-CZ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36-63g/l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22,8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00A03AA5-8290-FE4E-A19F-35FFE2BA6DE7}"/>
              </a:ext>
            </a:extLst>
          </p:cNvPr>
          <p:cNvSpPr txBox="1"/>
          <p:nvPr/>
        </p:nvSpPr>
        <p:spPr>
          <a:xfrm>
            <a:off x="10109014" y="2184399"/>
            <a:ext cx="1982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Sběr moči: </a:t>
            </a:r>
          </a:p>
          <a:p>
            <a:r>
              <a:rPr lang="cs-CZ" dirty="0"/>
              <a:t>Albumin 776 mg/l </a:t>
            </a:r>
          </a:p>
          <a:p>
            <a:r>
              <a:rPr lang="cs-CZ" dirty="0"/>
              <a:t>Bílkovina 3,7 g/24h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E8DB5A1-217C-6D4D-842E-18B1E47EEE08}"/>
              </a:ext>
            </a:extLst>
          </p:cNvPr>
          <p:cNvSpPr txBox="1"/>
          <p:nvPr/>
        </p:nvSpPr>
        <p:spPr>
          <a:xfrm>
            <a:off x="10109014" y="3199835"/>
            <a:ext cx="1592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Lipidy:</a:t>
            </a:r>
          </a:p>
          <a:p>
            <a:r>
              <a:rPr lang="cs-CZ" dirty="0"/>
              <a:t>Cholesterol 8,4</a:t>
            </a:r>
          </a:p>
          <a:p>
            <a:r>
              <a:rPr lang="cs-CZ" dirty="0"/>
              <a:t>TAG 6</a:t>
            </a:r>
          </a:p>
        </p:txBody>
      </p:sp>
    </p:spTree>
    <p:extLst>
      <p:ext uri="{BB962C8B-B14F-4D97-AF65-F5344CB8AC3E}">
        <p14:creationId xmlns:p14="http://schemas.microsoft.com/office/powerpoint/2010/main" val="2832877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Závěr 1:</a:t>
            </a:r>
          </a:p>
          <a:p>
            <a:r>
              <a:rPr lang="cs-CZ" dirty="0"/>
              <a:t>Z provedených vyšetření vyplývá, že pacient trpí nefrotickým syndromem:</a:t>
            </a:r>
          </a:p>
          <a:p>
            <a:pPr lvl="1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proteinurie</a:t>
            </a:r>
            <a:r>
              <a:rPr lang="cs-CZ" dirty="0"/>
              <a:t> &gt; 3,5 g/24 hodin</a:t>
            </a:r>
            <a:endParaRPr lang="cs-CZ" baseline="30000" dirty="0"/>
          </a:p>
          <a:p>
            <a:pPr lvl="1"/>
            <a:r>
              <a:rPr lang="cs-CZ" u="sng" dirty="0" err="1"/>
              <a:t>hyp</a:t>
            </a:r>
            <a:r>
              <a:rPr lang="cs-CZ" u="sng" dirty="0" err="1">
                <a:hlinkClick r:id="rId3" tooltip="Album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albumin</a:t>
            </a:r>
            <a:r>
              <a:rPr lang="cs-CZ" u="sng" dirty="0" err="1"/>
              <a:t>émie</a:t>
            </a:r>
            <a:r>
              <a:rPr lang="cs-CZ" dirty="0"/>
              <a:t> (pod 30g/l)</a:t>
            </a:r>
          </a:p>
          <a:p>
            <a:pPr lvl="1"/>
            <a:r>
              <a:rPr lang="cs-CZ" u="sng" dirty="0"/>
              <a:t>periferní </a:t>
            </a:r>
            <a:r>
              <a:rPr lang="cs-CZ" u="sng" dirty="0">
                <a:hlinkClick r:id="rId4" tooltip="Oto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cs-CZ" dirty="0">
                <a:hlinkClick r:id="rId4" tooltip="Oto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toky</a:t>
            </a:r>
            <a:endParaRPr lang="cs-CZ" baseline="30000" dirty="0"/>
          </a:p>
          <a:p>
            <a:pPr lvl="1"/>
            <a:r>
              <a:rPr lang="cs-CZ" u="sng" dirty="0" err="1"/>
              <a:t>hypercholesterolemie</a:t>
            </a:r>
            <a:r>
              <a:rPr lang="cs-CZ" dirty="0"/>
              <a:t> &gt; 8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Příčinou nefrotického syndromu bývají glomerulonefritidy = nutná bioptická verifikace</a:t>
            </a:r>
          </a:p>
        </p:txBody>
      </p:sp>
    </p:spTree>
    <p:extLst>
      <p:ext uri="{BB962C8B-B14F-4D97-AF65-F5344CB8AC3E}">
        <p14:creationId xmlns:p14="http://schemas.microsoft.com/office/powerpoint/2010/main" val="4163754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1933" cy="1929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Renální biopsie:</a:t>
            </a:r>
          </a:p>
          <a:p>
            <a:r>
              <a:rPr lang="cs-CZ" dirty="0"/>
              <a:t>Invazivní výkon, kdy pod UZ kontrolou získáváme vzorek ledvinné tkáně</a:t>
            </a:r>
          </a:p>
          <a:p>
            <a:r>
              <a:rPr lang="cs-CZ" dirty="0"/>
              <a:t>Pacient je po výkonu monitorován, včetně moči </a:t>
            </a:r>
            <a:r>
              <a:rPr lang="cs-CZ" dirty="0" err="1"/>
              <a:t>ch+s</a:t>
            </a:r>
            <a:endParaRPr lang="cs-CZ" dirty="0"/>
          </a:p>
        </p:txBody>
      </p:sp>
      <p:pic>
        <p:nvPicPr>
          <p:cNvPr id="1026" name="Picture 2" descr="Kidney biopsy - Mayo Clinic">
            <a:extLst>
              <a:ext uri="{FF2B5EF4-FFF2-40B4-BE49-F238E27FC236}">
                <a16:creationId xmlns:a16="http://schemas.microsoft.com/office/drawing/2014/main" id="{9DE66194-61FE-7F47-A0E0-F262A6DF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286919"/>
            <a:ext cx="5518150" cy="35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2">
            <a:extLst>
              <a:ext uri="{FF2B5EF4-FFF2-40B4-BE49-F238E27FC236}">
                <a16:creationId xmlns:a16="http://schemas.microsoft.com/office/drawing/2014/main" id="{801A1548-536F-AC44-966D-3E0FDCE84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32339"/>
              </p:ext>
            </p:extLst>
          </p:nvPr>
        </p:nvGraphicFramePr>
        <p:xfrm>
          <a:off x="6096000" y="3364779"/>
          <a:ext cx="5921827" cy="3223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253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86281090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4099070220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3920088943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587946138"/>
                    </a:ext>
                  </a:extLst>
                </a:gridCol>
                <a:gridCol w="747929">
                  <a:extLst>
                    <a:ext uri="{9D8B030D-6E8A-4147-A177-3AD203B41FA5}">
                      <a16:colId xmlns:a16="http://schemas.microsoft.com/office/drawing/2014/main" val="3068811475"/>
                    </a:ext>
                  </a:extLst>
                </a:gridCol>
              </a:tblGrid>
              <a:tr h="53469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Močový Sediment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+24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Leukocyty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Erytrocyty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Bakterie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0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Epitelie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48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B3570EF3-3DB2-7C4E-8324-FD97B05A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11933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Závěr 2:</a:t>
            </a:r>
          </a:p>
          <a:p>
            <a:r>
              <a:rPr lang="cs-CZ" dirty="0"/>
              <a:t>Z biopsie zjištěna nemoc minimálních změn (</a:t>
            </a:r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Terapie kortikoidy s velice dobrým efektem</a:t>
            </a:r>
          </a:p>
        </p:txBody>
      </p:sp>
      <p:pic>
        <p:nvPicPr>
          <p:cNvPr id="2050" name="Picture 2" descr="Minimal Change Disease | UNC Kidney Center">
            <a:extLst>
              <a:ext uri="{FF2B5EF4-FFF2-40B4-BE49-F238E27FC236}">
                <a16:creationId xmlns:a16="http://schemas.microsoft.com/office/drawing/2014/main" id="{50237115-56D9-684B-95A4-FF1A3E23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7203" r="2509" b="8999"/>
          <a:stretch/>
        </p:blipFill>
        <p:spPr bwMode="auto">
          <a:xfrm>
            <a:off x="2924083" y="2830116"/>
            <a:ext cx="6343833" cy="31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C0565BD-56FE-C042-A1F5-6EF52721414F}"/>
              </a:ext>
            </a:extLst>
          </p:cNvPr>
          <p:cNvSpPr/>
          <p:nvPr/>
        </p:nvSpPr>
        <p:spPr>
          <a:xfrm>
            <a:off x="6095999" y="65908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50" dirty="0"/>
              <a:t>https://</a:t>
            </a:r>
            <a:r>
              <a:rPr lang="cs-CZ" sz="1050" dirty="0" err="1"/>
              <a:t>unckidneycenter.org</a:t>
            </a:r>
            <a:r>
              <a:rPr lang="cs-CZ" sz="1050" dirty="0"/>
              <a:t>/</a:t>
            </a:r>
            <a:r>
              <a:rPr lang="cs-CZ" sz="1050" dirty="0" err="1"/>
              <a:t>files</a:t>
            </a:r>
            <a:r>
              <a:rPr lang="cs-CZ" sz="1050" dirty="0"/>
              <a:t>/2017/10/</a:t>
            </a:r>
            <a:r>
              <a:rPr lang="cs-CZ" sz="1050" dirty="0" err="1"/>
              <a:t>minimal-change-capillary.png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825528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3 – </a:t>
            </a:r>
            <a:r>
              <a:rPr lang="cs-CZ" sz="2800" dirty="0"/>
              <a:t>Otoky dolních končetin nemusí být jen od srdce</a:t>
            </a:r>
            <a:endParaRPr lang="cs-CZ" dirty="0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B1EE881D-A57A-ED4F-93F3-50400C17C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7993"/>
              </p:ext>
            </p:extLst>
          </p:nvPr>
        </p:nvGraphicFramePr>
        <p:xfrm>
          <a:off x="300569" y="1738843"/>
          <a:ext cx="11654364" cy="5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70315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03503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PL 01/2017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 roky bez kontroly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18.12. 2018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26.12. 2018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29.12. 2018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18.1. 2019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Alb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36-63g/l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432FF"/>
                          </a:solidFill>
                        </a:rPr>
                        <a:t>22,8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87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Pacient, 88 let, přeložen na Vaše interní oddělení z psychiatrické nemocnice, kde byl hospitalizován pro syndrom demence s delirantními stavy k nastavení psychiatrické medikace.</a:t>
            </a:r>
          </a:p>
          <a:p>
            <a:r>
              <a:rPr lang="cs-CZ" dirty="0"/>
              <a:t>Před přijetím do psychiatrické nemocnice z hlediska interního stabilní, ledviny ve stadiu CHRI CKD3a</a:t>
            </a:r>
          </a:p>
          <a:p>
            <a:r>
              <a:rPr lang="cs-CZ" dirty="0"/>
              <a:t>V psychiatrické nemocnici rozvoj otoků dolních končetin, v medikaci navýšen </a:t>
            </a:r>
            <a:r>
              <a:rPr lang="cs-CZ" dirty="0" err="1"/>
              <a:t>Furosemid</a:t>
            </a:r>
            <a:r>
              <a:rPr lang="cs-CZ" dirty="0"/>
              <a:t>, na tomto otoky příliš nesplaskávají…</a:t>
            </a:r>
          </a:p>
          <a:p>
            <a:r>
              <a:rPr lang="cs-CZ" dirty="0"/>
              <a:t>Proto provedeny krevní odběry a s odvoláním na ně žádán překlad pacienta na </a:t>
            </a:r>
            <a:r>
              <a:rPr lang="cs-CZ" dirty="0" err="1"/>
              <a:t>interu</a:t>
            </a:r>
            <a:r>
              <a:rPr lang="cs-CZ" dirty="0"/>
              <a:t>… /viz dále/</a:t>
            </a:r>
          </a:p>
        </p:txBody>
      </p:sp>
    </p:spTree>
    <p:extLst>
      <p:ext uri="{BB962C8B-B14F-4D97-AF65-F5344CB8AC3E}">
        <p14:creationId xmlns:p14="http://schemas.microsoft.com/office/powerpoint/2010/main" val="422773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CD8F71-A896-B643-BD98-8C477067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chemeClr val="tx2"/>
                </a:solidFill>
              </a:rPr>
              <a:t>Základní vyšetření moče a funkční zkoušky ledvin</a:t>
            </a:r>
            <a:br>
              <a:rPr lang="cs-CZ" sz="4800" b="1" dirty="0">
                <a:solidFill>
                  <a:schemeClr val="tx2"/>
                </a:solidFill>
              </a:rPr>
            </a:br>
            <a:endParaRPr lang="cs-CZ" sz="4800" dirty="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3A66B2-E89E-E747-A356-E8D8933F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5448203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5495"/>
            <a:ext cx="11167533" cy="5032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Anamnéza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/>
              <a:t>OA</a:t>
            </a:r>
            <a:r>
              <a:rPr lang="cs-CZ" dirty="0"/>
              <a:t>:	Syndrom demence, </a:t>
            </a:r>
            <a:r>
              <a:rPr lang="cs-CZ" dirty="0" err="1"/>
              <a:t>v.s</a:t>
            </a:r>
            <a:r>
              <a:rPr lang="cs-CZ" dirty="0"/>
              <a:t>. </a:t>
            </a:r>
            <a:r>
              <a:rPr lang="cs-CZ" dirty="0" err="1"/>
              <a:t>vaskulárni</a:t>
            </a:r>
            <a:r>
              <a:rPr lang="cs-CZ" dirty="0"/>
              <a:t>́ etiologie, poruchy </a:t>
            </a:r>
            <a:r>
              <a:rPr lang="cs-CZ" dirty="0" err="1"/>
              <a:t>chováni</a:t>
            </a:r>
            <a:r>
              <a:rPr lang="cs-CZ" dirty="0"/>
              <a:t>́</a:t>
            </a:r>
          </a:p>
          <a:p>
            <a:pPr marL="0" indent="0">
              <a:buNone/>
            </a:pPr>
            <a:r>
              <a:rPr lang="cs-CZ" dirty="0"/>
              <a:t>	Chronické srdeční selhání při CHICHS, </a:t>
            </a:r>
            <a:r>
              <a:rPr lang="cs-CZ" dirty="0" err="1"/>
              <a:t>st.p</a:t>
            </a:r>
            <a:r>
              <a:rPr lang="cs-CZ" dirty="0"/>
              <a:t>. </a:t>
            </a:r>
            <a:r>
              <a:rPr lang="cs-CZ" dirty="0" err="1"/>
              <a:t>dekomp</a:t>
            </a:r>
            <a:r>
              <a:rPr lang="cs-CZ" dirty="0"/>
              <a:t>. 2016 a za </a:t>
            </a:r>
            <a:r>
              <a:rPr lang="cs-CZ" dirty="0" err="1"/>
              <a:t>hosp</a:t>
            </a:r>
            <a:r>
              <a:rPr lang="cs-CZ" dirty="0"/>
              <a:t>. v PNČ</a:t>
            </a:r>
          </a:p>
          <a:p>
            <a:pPr marL="0" indent="0">
              <a:buNone/>
            </a:pPr>
            <a:r>
              <a:rPr lang="cs-CZ" dirty="0"/>
              <a:t>	Ca prostaty (2006) pT1c (T3) N0 M0G 3 (</a:t>
            </a:r>
            <a:r>
              <a:rPr lang="cs-CZ" dirty="0" err="1"/>
              <a:t>kombinovane</a:t>
            </a:r>
            <a:r>
              <a:rPr lang="cs-CZ" dirty="0"/>
              <a:t>́ </a:t>
            </a:r>
            <a:r>
              <a:rPr lang="cs-CZ" dirty="0" err="1"/>
              <a:t>Gleason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3+5), </a:t>
            </a:r>
            <a:r>
              <a:rPr lang="cs-CZ" dirty="0" err="1"/>
              <a:t>nízce</a:t>
            </a:r>
            <a:r>
              <a:rPr lang="cs-CZ" dirty="0"/>
              <a:t> </a:t>
            </a:r>
            <a:r>
              <a:rPr lang="cs-CZ" dirty="0" err="1"/>
              <a:t>diferencovany</a:t>
            </a:r>
            <a:r>
              <a:rPr lang="cs-CZ" dirty="0"/>
              <a:t>́ </a:t>
            </a:r>
            <a:r>
              <a:rPr lang="cs-CZ" dirty="0" err="1"/>
              <a:t>acinární</a:t>
            </a:r>
            <a:r>
              <a:rPr lang="cs-CZ" dirty="0"/>
              <a:t> 	adenokarcinom prostaty, </a:t>
            </a:r>
            <a:r>
              <a:rPr lang="cs-CZ" dirty="0" err="1"/>
              <a:t>stp</a:t>
            </a:r>
            <a:r>
              <a:rPr lang="cs-CZ" dirty="0"/>
              <a:t>. </a:t>
            </a:r>
            <a:r>
              <a:rPr lang="cs-CZ" dirty="0" err="1"/>
              <a:t>neoadj</a:t>
            </a:r>
            <a:r>
              <a:rPr lang="cs-CZ" dirty="0"/>
              <a:t>. </a:t>
            </a:r>
            <a:r>
              <a:rPr lang="cs-CZ" dirty="0" err="1"/>
              <a:t>hormonoterapii</a:t>
            </a:r>
            <a:r>
              <a:rPr lang="cs-CZ" dirty="0"/>
              <a:t>, </a:t>
            </a:r>
            <a:r>
              <a:rPr lang="cs-CZ" dirty="0" err="1"/>
              <a:t>stp</a:t>
            </a:r>
            <a:r>
              <a:rPr lang="cs-CZ" dirty="0"/>
              <a:t>. RT na oblast prostaty a malé </a:t>
            </a:r>
            <a:r>
              <a:rPr lang="cs-CZ" dirty="0" err="1"/>
              <a:t>pánve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Makrocytárni</a:t>
            </a:r>
            <a:r>
              <a:rPr lang="cs-CZ" dirty="0"/>
              <a:t>́ anemie z deficitu B12 a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Listove</a:t>
            </a:r>
            <a:r>
              <a:rPr lang="cs-CZ" dirty="0"/>
              <a:t>́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Smíšena</a:t>
            </a:r>
            <a:r>
              <a:rPr lang="cs-CZ" dirty="0"/>
              <a:t>́ </a:t>
            </a:r>
            <a:r>
              <a:rPr lang="cs-CZ" dirty="0" err="1"/>
              <a:t>hyperlipidemie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Hypotyreóza</a:t>
            </a:r>
            <a:r>
              <a:rPr lang="cs-CZ" dirty="0"/>
              <a:t>, na substituci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St.p</a:t>
            </a:r>
            <a:r>
              <a:rPr lang="cs-CZ" dirty="0"/>
              <a:t>. herpes </a:t>
            </a:r>
            <a:r>
              <a:rPr lang="cs-CZ" dirty="0" err="1"/>
              <a:t>zoster</a:t>
            </a:r>
            <a:r>
              <a:rPr lang="cs-CZ" dirty="0"/>
              <a:t> </a:t>
            </a:r>
            <a:r>
              <a:rPr lang="cs-CZ" dirty="0" err="1"/>
              <a:t>reg</a:t>
            </a:r>
            <a:r>
              <a:rPr lang="cs-CZ" dirty="0"/>
              <a:t>. </a:t>
            </a:r>
            <a:r>
              <a:rPr lang="cs-CZ" dirty="0" err="1"/>
              <a:t>glutei</a:t>
            </a:r>
            <a:r>
              <a:rPr lang="cs-CZ" dirty="0"/>
              <a:t> lat. sin. </a:t>
            </a:r>
            <a:r>
              <a:rPr lang="cs-CZ" dirty="0" err="1"/>
              <a:t>v.s</a:t>
            </a:r>
            <a:r>
              <a:rPr lang="cs-CZ" dirty="0"/>
              <a:t>. 2016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St.p</a:t>
            </a:r>
            <a:r>
              <a:rPr lang="cs-CZ" dirty="0"/>
              <a:t>. CMP 2007 dle dok.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FA</a:t>
            </a:r>
            <a:r>
              <a:rPr lang="cs-CZ" dirty="0"/>
              <a:t>:	</a:t>
            </a:r>
            <a:r>
              <a:rPr lang="cs-CZ" dirty="0" err="1"/>
              <a:t>Nolpaza</a:t>
            </a:r>
            <a:r>
              <a:rPr lang="cs-CZ" dirty="0"/>
              <a:t> 40 mg </a:t>
            </a:r>
            <a:r>
              <a:rPr lang="cs-CZ" dirty="0" err="1"/>
              <a:t>tbl</a:t>
            </a:r>
            <a:r>
              <a:rPr lang="cs-CZ" dirty="0"/>
              <a:t> 1-0-0	</a:t>
            </a:r>
            <a:r>
              <a:rPr lang="cs-CZ" dirty="0" err="1"/>
              <a:t>Carsaxa</a:t>
            </a:r>
            <a:r>
              <a:rPr lang="cs-CZ" dirty="0"/>
              <a:t> 100 mg </a:t>
            </a:r>
            <a:r>
              <a:rPr lang="cs-CZ" dirty="0" err="1"/>
              <a:t>tbl</a:t>
            </a:r>
            <a:r>
              <a:rPr lang="cs-CZ" dirty="0"/>
              <a:t> 0-1-0		</a:t>
            </a:r>
            <a:r>
              <a:rPr lang="cs-CZ" dirty="0" err="1"/>
              <a:t>Ketilept</a:t>
            </a:r>
            <a:r>
              <a:rPr lang="cs-CZ" dirty="0"/>
              <a:t> 25 mg </a:t>
            </a:r>
            <a:r>
              <a:rPr lang="cs-CZ" dirty="0" err="1"/>
              <a:t>tbl</a:t>
            </a:r>
            <a:r>
              <a:rPr lang="cs-CZ" dirty="0"/>
              <a:t> 0-0-1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Letrox</a:t>
            </a:r>
            <a:r>
              <a:rPr lang="cs-CZ" dirty="0"/>
              <a:t> 50 mg </a:t>
            </a:r>
            <a:r>
              <a:rPr lang="cs-CZ" dirty="0" err="1"/>
              <a:t>tbl</a:t>
            </a:r>
            <a:r>
              <a:rPr lang="cs-CZ" dirty="0"/>
              <a:t> 1/2- 0-0	</a:t>
            </a:r>
            <a:r>
              <a:rPr lang="cs-CZ" dirty="0" err="1"/>
              <a:t>Mirtazapin</a:t>
            </a:r>
            <a:r>
              <a:rPr lang="cs-CZ" dirty="0"/>
              <a:t> 15 mg </a:t>
            </a:r>
            <a:r>
              <a:rPr lang="cs-CZ" dirty="0" err="1"/>
              <a:t>tbl</a:t>
            </a:r>
            <a:r>
              <a:rPr lang="cs-CZ" dirty="0"/>
              <a:t> 0-0-1		</a:t>
            </a:r>
            <a:r>
              <a:rPr lang="cs-CZ" dirty="0" err="1"/>
              <a:t>Memigmin</a:t>
            </a:r>
            <a:r>
              <a:rPr lang="cs-CZ" dirty="0"/>
              <a:t> 10 mg </a:t>
            </a:r>
            <a:r>
              <a:rPr lang="cs-CZ" dirty="0" err="1"/>
              <a:t>tbl</a:t>
            </a:r>
            <a:r>
              <a:rPr lang="cs-CZ" dirty="0"/>
              <a:t> 2-0-0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Furon</a:t>
            </a:r>
            <a:r>
              <a:rPr lang="cs-CZ" dirty="0"/>
              <a:t> 40 mg </a:t>
            </a:r>
            <a:r>
              <a:rPr lang="cs-CZ" dirty="0" err="1"/>
              <a:t>tbl</a:t>
            </a:r>
            <a:r>
              <a:rPr lang="cs-CZ" dirty="0"/>
              <a:t> 1-0-0</a:t>
            </a:r>
          </a:p>
          <a:p>
            <a:pPr marL="0" indent="0">
              <a:buNone/>
            </a:pPr>
            <a:r>
              <a:rPr lang="cs-CZ" b="1" dirty="0"/>
              <a:t>Alergie</a:t>
            </a:r>
            <a:r>
              <a:rPr lang="cs-CZ" dirty="0"/>
              <a:t>:	neguje			</a:t>
            </a:r>
            <a:r>
              <a:rPr lang="cs-CZ" b="1" dirty="0"/>
              <a:t>	Abusus:</a:t>
            </a:r>
            <a:r>
              <a:rPr lang="cs-CZ" dirty="0"/>
              <a:t> neguje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030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67533" cy="2864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Fyzikální vyšetření:</a:t>
            </a:r>
          </a:p>
          <a:p>
            <a:pPr marL="0" indent="0">
              <a:buNone/>
            </a:pPr>
            <a:r>
              <a:rPr lang="cs-CZ" dirty="0"/>
              <a:t>při vědomí, projevy demence – zmatený, neorientovaný</a:t>
            </a:r>
          </a:p>
          <a:p>
            <a:pPr marL="0" indent="0">
              <a:buNone/>
            </a:pPr>
            <a:r>
              <a:rPr lang="cs-CZ" dirty="0"/>
              <a:t>AS </a:t>
            </a:r>
            <a:r>
              <a:rPr lang="cs-CZ" dirty="0" err="1"/>
              <a:t>reg</a:t>
            </a:r>
            <a:r>
              <a:rPr lang="cs-CZ" dirty="0"/>
              <a:t>, dýchání alveolární, čisté</a:t>
            </a:r>
          </a:p>
          <a:p>
            <a:pPr marL="0" indent="0">
              <a:buNone/>
            </a:pPr>
            <a:r>
              <a:rPr lang="cs-CZ" dirty="0"/>
              <a:t>břicho měkké, v </a:t>
            </a:r>
            <a:r>
              <a:rPr lang="cs-CZ" b="1" u="sng" dirty="0"/>
              <a:t>podbřišku hmatná rezistence, při tlaku bolestivá</a:t>
            </a:r>
            <a:r>
              <a:rPr lang="cs-CZ" dirty="0"/>
              <a:t>, peristaltika přítomna</a:t>
            </a:r>
            <a:endParaRPr lang="cs-CZ" b="1" u="sng" dirty="0"/>
          </a:p>
          <a:p>
            <a:pPr marL="0" indent="0">
              <a:buNone/>
            </a:pPr>
            <a:r>
              <a:rPr lang="cs-CZ" b="1" u="sng" dirty="0"/>
              <a:t>DKK oteklé do poloviny bérců</a:t>
            </a:r>
          </a:p>
        </p:txBody>
      </p:sp>
    </p:spTree>
    <p:extLst>
      <p:ext uri="{BB962C8B-B14F-4D97-AF65-F5344CB8AC3E}">
        <p14:creationId xmlns:p14="http://schemas.microsoft.com/office/powerpoint/2010/main" val="1100206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B6A67C5-D2BC-5348-BFAA-9FBCD933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71255"/>
              </p:ext>
            </p:extLst>
          </p:nvPr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709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5DECE41-D965-964C-A9BB-226B7548CAC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Závěr:</a:t>
            </a:r>
          </a:p>
          <a:p>
            <a:pPr lvl="1"/>
            <a:r>
              <a:rPr lang="cs-CZ" dirty="0"/>
              <a:t>Pacient má akutní selhání ledvin, které se rozvinulo během měsíce</a:t>
            </a:r>
          </a:p>
          <a:p>
            <a:pPr lvl="2"/>
            <a:r>
              <a:rPr lang="cs-CZ" dirty="0"/>
              <a:t>vzhledem k věku je renální příčina málo pravděpodobná (glomerulonefritida spíše ne)</a:t>
            </a:r>
          </a:p>
          <a:p>
            <a:pPr lvl="2"/>
            <a:r>
              <a:rPr lang="cs-CZ" dirty="0" err="1"/>
              <a:t>prerenální</a:t>
            </a:r>
            <a:r>
              <a:rPr lang="cs-CZ" dirty="0"/>
              <a:t> příčina při demenci (snížený příjem tekutin) a odvodnění </a:t>
            </a:r>
            <a:r>
              <a:rPr lang="cs-CZ" dirty="0" err="1"/>
              <a:t>furosemidem</a:t>
            </a:r>
            <a:r>
              <a:rPr lang="cs-CZ" dirty="0"/>
              <a:t> může mít vliv</a:t>
            </a:r>
          </a:p>
          <a:p>
            <a:pPr lvl="2"/>
            <a:r>
              <a:rPr lang="cs-CZ" dirty="0"/>
              <a:t>hmatná rezistence v podbřišku je močový měchýř, po zavedení PMK odvádí 2,5 litru moči = jednoznačný důkaz obstrukce ve vývodných cestách močových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Pacient je po Ca prostaty, po radioterapii, má strikturu ureteru a měl by mít PMK trvale – po příjmu na Psychiatrii vytažen a omylem nezaveden…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Zavedením PMK se stav rapidně upravuje, </a:t>
            </a:r>
            <a:r>
              <a:rPr lang="cs-CZ" dirty="0" err="1"/>
              <a:t>interkurentní</a:t>
            </a:r>
            <a:r>
              <a:rPr lang="cs-CZ" dirty="0"/>
              <a:t> infekce </a:t>
            </a:r>
            <a:r>
              <a:rPr lang="cs-CZ" dirty="0" err="1"/>
              <a:t>přeléčena</a:t>
            </a:r>
            <a:r>
              <a:rPr lang="cs-CZ" dirty="0"/>
              <a:t> ATB</a:t>
            </a:r>
          </a:p>
        </p:txBody>
      </p:sp>
    </p:spTree>
    <p:extLst>
      <p:ext uri="{BB962C8B-B14F-4D97-AF65-F5344CB8AC3E}">
        <p14:creationId xmlns:p14="http://schemas.microsoft.com/office/powerpoint/2010/main" val="4969017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4 – „No tak neměl katetr, no…“</a:t>
            </a:r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FB6A67C5-D2BC-5348-BFAA-9FBCD9339D60}"/>
              </a:ext>
            </a:extLst>
          </p:cNvPr>
          <p:cNvGraphicFramePr>
            <a:graphicFrameLocks noGrp="1"/>
          </p:cNvGraphicFramePr>
          <p:nvPr/>
        </p:nvGraphicFramePr>
        <p:xfrm>
          <a:off x="300569" y="1738843"/>
          <a:ext cx="11654364" cy="4855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30.8.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132-142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014551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3,5-5,2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5669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97-108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4419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Gly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3,9 - 5,5 </a:t>
                      </a:r>
                      <a:r>
                        <a:rPr lang="cs-CZ" sz="1400" dirty="0" err="1"/>
                        <a:t>mmol</a:t>
                      </a:r>
                      <a:r>
                        <a:rPr lang="cs-CZ" sz="140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88407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– 10 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34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09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4C0B23D-310C-444E-AC47-0DAFD4AC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tx2"/>
                </a:solidFill>
              </a:rPr>
              <a:t>Hemodialýza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43BA2C-A091-E24C-9E0B-6AC2B45AA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578193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/>
          <a:lstStyle/>
          <a:p>
            <a:r>
              <a:rPr lang="cs-CZ" dirty="0"/>
              <a:t>Krev z těla pacienta je pumpována do kapiláry přístroje</a:t>
            </a:r>
          </a:p>
          <a:p>
            <a:r>
              <a:rPr lang="cs-CZ" dirty="0"/>
              <a:t>Zde N/toxické látky po koncentračním gradientu přecházejí do </a:t>
            </a:r>
            <a:r>
              <a:rPr lang="cs-CZ" dirty="0" err="1"/>
              <a:t>dial</a:t>
            </a:r>
            <a:r>
              <a:rPr lang="cs-CZ" dirty="0"/>
              <a:t>. roztoku a tím se krev pacienta očišťuje</a:t>
            </a:r>
          </a:p>
        </p:txBody>
      </p:sp>
      <p:pic>
        <p:nvPicPr>
          <p:cNvPr id="8194" name="Picture 2" descr="princip hemodialýzy">
            <a:extLst>
              <a:ext uri="{FF2B5EF4-FFF2-40B4-BE49-F238E27FC236}">
                <a16:creationId xmlns:a16="http://schemas.microsoft.com/office/drawing/2014/main" id="{0B41DEC1-15B9-714A-A04B-ACEB53BB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2" y="1046163"/>
            <a:ext cx="70485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36E05D2-B702-0846-BA70-23FE6BC46DFD}"/>
              </a:ext>
            </a:extLst>
          </p:cNvPr>
          <p:cNvSpPr/>
          <p:nvPr/>
        </p:nvSpPr>
        <p:spPr>
          <a:xfrm>
            <a:off x="6008915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dirty="0"/>
              <a:t>https://</a:t>
            </a:r>
            <a:r>
              <a:rPr lang="cs-CZ" sz="1000" dirty="0" err="1"/>
              <a:t>www.dialyza.cz</a:t>
            </a:r>
            <a:r>
              <a:rPr lang="cs-CZ" sz="1000" dirty="0"/>
              <a:t>/</a:t>
            </a:r>
            <a:r>
              <a:rPr lang="cs-CZ" sz="1000" dirty="0" err="1"/>
              <a:t>cs</a:t>
            </a:r>
            <a:r>
              <a:rPr lang="cs-CZ" sz="1000" dirty="0"/>
              <a:t>/</a:t>
            </a:r>
            <a:r>
              <a:rPr lang="cs-CZ" sz="1000" dirty="0" err="1"/>
              <a:t>porozumet</a:t>
            </a:r>
            <a:r>
              <a:rPr lang="cs-CZ" sz="1000" dirty="0"/>
              <a:t>/</a:t>
            </a:r>
            <a:r>
              <a:rPr lang="cs-CZ" sz="1000" dirty="0" err="1"/>
              <a:t>nahrada</a:t>
            </a:r>
            <a:r>
              <a:rPr lang="cs-CZ" sz="1000" dirty="0"/>
              <a:t>-funkce-ledvin/</a:t>
            </a:r>
            <a:r>
              <a:rPr lang="cs-CZ" sz="1000" dirty="0" err="1"/>
              <a:t>hemoeliminacni</a:t>
            </a:r>
            <a:r>
              <a:rPr lang="cs-CZ" sz="1000" dirty="0"/>
              <a:t>-metody/</a:t>
            </a:r>
            <a:r>
              <a:rPr lang="cs-CZ" sz="1000" dirty="0" err="1"/>
              <a:t>hemodialyza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9396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Dialyzační kapilára je systém velice malých trubiček tvořených vysoce propustnou membránou, uvnitř kterých teče krev a které jsou omývány dialyzačním roztokem</a:t>
            </a:r>
          </a:p>
          <a:p>
            <a:r>
              <a:rPr lang="cs-CZ" dirty="0"/>
              <a:t>Protiproudový systém</a:t>
            </a:r>
          </a:p>
        </p:txBody>
      </p:sp>
      <p:pic>
        <p:nvPicPr>
          <p:cNvPr id="9218" name="Picture 2" descr="Výhody designu krytu FX-class®">
            <a:extLst>
              <a:ext uri="{FF2B5EF4-FFF2-40B4-BE49-F238E27FC236}">
                <a16:creationId xmlns:a16="http://schemas.microsoft.com/office/drawing/2014/main" id="{04F84EAF-493B-E44F-B5D4-7BB150D6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5" y="580381"/>
            <a:ext cx="8128000" cy="55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E80DA8C-723F-3D4A-8EA2-11026AF07474}"/>
              </a:ext>
            </a:extLst>
          </p:cNvPr>
          <p:cNvSpPr/>
          <p:nvPr/>
        </p:nvSpPr>
        <p:spPr>
          <a:xfrm>
            <a:off x="6011335" y="654730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dirty="0"/>
              <a:t>https://</a:t>
            </a:r>
            <a:r>
              <a:rPr lang="cs-CZ" sz="1000" dirty="0" err="1"/>
              <a:t>www.freseniusmedicalcare.cz</a:t>
            </a:r>
            <a:r>
              <a:rPr lang="cs-CZ" sz="1000" dirty="0"/>
              <a:t>/</a:t>
            </a:r>
            <a:r>
              <a:rPr lang="cs-CZ" sz="1000" dirty="0" err="1"/>
              <a:t>cs</a:t>
            </a:r>
            <a:r>
              <a:rPr lang="cs-CZ" sz="1000" dirty="0"/>
              <a:t>/</a:t>
            </a:r>
            <a:r>
              <a:rPr lang="cs-CZ" sz="1000" dirty="0" err="1"/>
              <a:t>odborna-verejnost</a:t>
            </a:r>
            <a:r>
              <a:rPr lang="cs-CZ" sz="1000" dirty="0"/>
              <a:t>/</a:t>
            </a:r>
            <a:r>
              <a:rPr lang="cs-CZ" sz="1000" dirty="0" err="1"/>
              <a:t>hemodialyza</a:t>
            </a:r>
            <a:r>
              <a:rPr lang="cs-CZ" sz="1000" dirty="0"/>
              <a:t>/</a:t>
            </a:r>
            <a:r>
              <a:rPr lang="cs-CZ" sz="1000" dirty="0" err="1"/>
              <a:t>dialyzatory</a:t>
            </a:r>
            <a:r>
              <a:rPr lang="cs-CZ" sz="1000" dirty="0"/>
              <a:t>/</a:t>
            </a:r>
            <a:r>
              <a:rPr lang="cs-CZ" sz="1000" dirty="0" err="1"/>
              <a:t>dialyzatory-fx-classix</a:t>
            </a:r>
            <a:r>
              <a:rPr lang="cs-CZ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683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he 4 Types of Dialysis Access | Azura Vascular Care">
            <a:extLst>
              <a:ext uri="{FF2B5EF4-FFF2-40B4-BE49-F238E27FC236}">
                <a16:creationId xmlns:a16="http://schemas.microsoft.com/office/drawing/2014/main" id="{089EC38D-4AF1-8D40-B370-EB2FA21CE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0"/>
          <a:stretch/>
        </p:blipFill>
        <p:spPr bwMode="auto">
          <a:xfrm>
            <a:off x="3031066" y="1883951"/>
            <a:ext cx="6129867" cy="42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 - vstupy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/>
          </a:bodyPr>
          <a:lstStyle/>
          <a:p>
            <a:r>
              <a:rPr lang="cs-CZ" dirty="0"/>
              <a:t>Akutní HD = dočasný HD katetr</a:t>
            </a:r>
          </a:p>
          <a:p>
            <a:pPr lvl="1"/>
            <a:r>
              <a:rPr lang="cs-CZ" dirty="0"/>
              <a:t>V. Jug. </a:t>
            </a:r>
            <a:r>
              <a:rPr lang="cs-CZ" dirty="0" err="1"/>
              <a:t>Int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V. </a:t>
            </a:r>
            <a:r>
              <a:rPr lang="cs-CZ" dirty="0" err="1"/>
              <a:t>Subclavia</a:t>
            </a:r>
            <a:endParaRPr lang="cs-CZ" dirty="0"/>
          </a:p>
          <a:p>
            <a:pPr lvl="1"/>
            <a:r>
              <a:rPr lang="cs-CZ" dirty="0"/>
              <a:t>V. </a:t>
            </a:r>
            <a:r>
              <a:rPr lang="cs-CZ" dirty="0" err="1"/>
              <a:t>femoralis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2E42B43-78DA-0341-A40F-45C46F091A0A}"/>
              </a:ext>
            </a:extLst>
          </p:cNvPr>
          <p:cNvSpPr/>
          <p:nvPr/>
        </p:nvSpPr>
        <p:spPr>
          <a:xfrm>
            <a:off x="3564467" y="61268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www.azuravascularcare.com</a:t>
            </a:r>
            <a:r>
              <a:rPr lang="cs-CZ" sz="1200" dirty="0"/>
              <a:t>/</a:t>
            </a:r>
            <a:r>
              <a:rPr lang="cs-CZ" sz="1200" dirty="0" err="1"/>
              <a:t>infodialysisaccess</a:t>
            </a:r>
            <a:r>
              <a:rPr lang="cs-CZ" sz="1200" dirty="0"/>
              <a:t>/</a:t>
            </a:r>
            <a:r>
              <a:rPr lang="cs-CZ" sz="1200" dirty="0" err="1"/>
              <a:t>types-of-dialysis-access</a:t>
            </a:r>
            <a:r>
              <a:rPr lang="cs-CZ" sz="1200" dirty="0"/>
              <a:t>/</a:t>
            </a:r>
          </a:p>
        </p:txBody>
      </p:sp>
      <p:pic>
        <p:nvPicPr>
          <p:cNvPr id="10246" name="Picture 6" descr="Permanent HD Cath insertion - YouTube">
            <a:extLst>
              <a:ext uri="{FF2B5EF4-FFF2-40B4-BE49-F238E27FC236}">
                <a16:creationId xmlns:a16="http://schemas.microsoft.com/office/drawing/2014/main" id="{F5269739-4383-CD43-BB39-E0D63404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41" y="242725"/>
            <a:ext cx="4485452" cy="25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0946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Hemodialýza - vstupy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48D0F8-2DFB-AC4E-AFA5-BF8C4070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258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Chronická HD</a:t>
            </a:r>
          </a:p>
          <a:p>
            <a:pPr lvl="1"/>
            <a:r>
              <a:rPr lang="cs-CZ" dirty="0" err="1"/>
              <a:t>PermCath</a:t>
            </a:r>
            <a:endParaRPr lang="cs-CZ" dirty="0"/>
          </a:p>
          <a:p>
            <a:pPr lvl="2"/>
            <a:r>
              <a:rPr lang="cs-CZ" dirty="0"/>
              <a:t>V. Jug. </a:t>
            </a:r>
            <a:r>
              <a:rPr lang="cs-CZ" dirty="0" err="1"/>
              <a:t>Int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V. </a:t>
            </a:r>
            <a:r>
              <a:rPr lang="cs-CZ" dirty="0" err="1"/>
              <a:t>Subclavia</a:t>
            </a:r>
            <a:endParaRPr lang="cs-CZ" dirty="0"/>
          </a:p>
          <a:p>
            <a:pPr lvl="2"/>
            <a:r>
              <a:rPr lang="cs-CZ" dirty="0"/>
              <a:t>V. </a:t>
            </a:r>
            <a:r>
              <a:rPr lang="cs-CZ" dirty="0" err="1"/>
              <a:t>femoralis</a:t>
            </a:r>
            <a:endParaRPr lang="cs-CZ" dirty="0"/>
          </a:p>
          <a:p>
            <a:pPr lvl="2"/>
            <a:r>
              <a:rPr lang="cs-CZ" dirty="0" err="1"/>
              <a:t>Translumbárně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AV </a:t>
            </a:r>
            <a:r>
              <a:rPr lang="cs-CZ" dirty="0" err="1"/>
              <a:t>shunt</a:t>
            </a:r>
            <a:endParaRPr lang="cs-CZ" dirty="0"/>
          </a:p>
        </p:txBody>
      </p:sp>
      <p:pic>
        <p:nvPicPr>
          <p:cNvPr id="10242" name="Picture 2" descr="Hemodialysis: Using an AV graft or AV fistula for ease of access">
            <a:extLst>
              <a:ext uri="{FF2B5EF4-FFF2-40B4-BE49-F238E27FC236}">
                <a16:creationId xmlns:a16="http://schemas.microsoft.com/office/drawing/2014/main" id="{6E658CBE-51C0-0D49-80DC-BB2C64E1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8" y="1690688"/>
            <a:ext cx="61110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EF11B53-8078-014F-BAE4-D0ECDA01BCB1}"/>
              </a:ext>
            </a:extLst>
          </p:cNvPr>
          <p:cNvSpPr/>
          <p:nvPr/>
        </p:nvSpPr>
        <p:spPr>
          <a:xfrm>
            <a:off x="6955971" y="617696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www.aboutkidshealth.ca</a:t>
            </a:r>
            <a:r>
              <a:rPr lang="cs-CZ" sz="1000" dirty="0"/>
              <a:t>/</a:t>
            </a:r>
            <a:r>
              <a:rPr lang="cs-CZ" sz="1000" dirty="0" err="1"/>
              <a:t>article?contentid</a:t>
            </a:r>
            <a:r>
              <a:rPr lang="cs-CZ" sz="1000" dirty="0"/>
              <a:t>=1034&amp;language=</a:t>
            </a:r>
            <a:r>
              <a:rPr lang="cs-CZ" sz="1000" dirty="0" err="1"/>
              <a:t>english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30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moči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u="sng" dirty="0"/>
              <a:t>Jednorázový</a:t>
            </a:r>
          </a:p>
          <a:p>
            <a:endParaRPr lang="cs-CZ" dirty="0"/>
          </a:p>
          <a:p>
            <a:r>
              <a:rPr lang="cs-CZ" dirty="0"/>
              <a:t>První/druhá ranní moč</a:t>
            </a:r>
          </a:p>
          <a:p>
            <a:r>
              <a:rPr lang="cs-CZ" dirty="0"/>
              <a:t>Náhodný vzorek</a:t>
            </a:r>
          </a:p>
          <a:p>
            <a:r>
              <a:rPr lang="cs-CZ" dirty="0"/>
              <a:t>Katetrizovaná</a:t>
            </a:r>
          </a:p>
          <a:p>
            <a:endParaRPr lang="cs-CZ" dirty="0"/>
          </a:p>
          <a:p>
            <a:r>
              <a:rPr lang="cs-CZ" dirty="0"/>
              <a:t>Očištění genitálu</a:t>
            </a:r>
          </a:p>
          <a:p>
            <a:r>
              <a:rPr lang="cs-CZ" b="1" dirty="0"/>
              <a:t>Střední proud moči </a:t>
            </a:r>
            <a:r>
              <a:rPr lang="cs-CZ" dirty="0"/>
              <a:t>(po 2-3s)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0C2421-731C-D548-A76F-0F92F63DB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Sběr moči</a:t>
            </a:r>
          </a:p>
          <a:p>
            <a:endParaRPr lang="cs-CZ" dirty="0"/>
          </a:p>
          <a:p>
            <a:r>
              <a:rPr lang="cs-CZ" dirty="0"/>
              <a:t>24 hodin</a:t>
            </a:r>
          </a:p>
          <a:p>
            <a:r>
              <a:rPr lang="cs-CZ" dirty="0"/>
              <a:t>4 hodiny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Správná technika </a:t>
            </a:r>
            <a:r>
              <a:rPr lang="cs-CZ" dirty="0"/>
              <a:t>(pacient se vymočí a od tohoto okamžiku sbírá 24 hodin)</a:t>
            </a:r>
          </a:p>
        </p:txBody>
      </p:sp>
    </p:spTree>
    <p:extLst>
      <p:ext uri="{BB962C8B-B14F-4D97-AF65-F5344CB8AC3E}">
        <p14:creationId xmlns:p14="http://schemas.microsoft.com/office/powerpoint/2010/main" val="35526422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Hemodialýza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Indikace k akutní HD:</a:t>
            </a:r>
          </a:p>
          <a:p>
            <a:pPr lvl="1"/>
            <a:endParaRPr lang="cs-CZ" b="1" dirty="0"/>
          </a:p>
          <a:p>
            <a:pPr lvl="1"/>
            <a:r>
              <a:rPr lang="cs-CZ" dirty="0"/>
              <a:t>hyperkalemie &gt; 6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hyperkalcemie &gt; 3,5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hyperurikemie &gt; 1000 </a:t>
            </a:r>
            <a:r>
              <a:rPr lang="el-GR" dirty="0"/>
              <a:t>μ</a:t>
            </a:r>
            <a:r>
              <a:rPr lang="cs-CZ" dirty="0"/>
              <a:t>mol/l</a:t>
            </a:r>
          </a:p>
          <a:p>
            <a:pPr lvl="1"/>
            <a:r>
              <a:rPr lang="cs-CZ" dirty="0" err="1"/>
              <a:t>nekorigovatelná</a:t>
            </a:r>
            <a:r>
              <a:rPr lang="cs-CZ" dirty="0"/>
              <a:t> metabolická acidóza, pH &lt; 7,1</a:t>
            </a:r>
          </a:p>
          <a:p>
            <a:pPr lvl="1"/>
            <a:r>
              <a:rPr lang="cs-CZ" dirty="0"/>
              <a:t>hyperhydratace se srdečním selháváním</a:t>
            </a:r>
          </a:p>
          <a:p>
            <a:pPr lvl="1"/>
            <a:r>
              <a:rPr lang="cs-CZ" dirty="0"/>
              <a:t>oligourie trvající déle než 3 dny</a:t>
            </a:r>
          </a:p>
          <a:p>
            <a:pPr lvl="1"/>
            <a:r>
              <a:rPr lang="cs-CZ" dirty="0"/>
              <a:t>intoxikace nízkomolekulárními látkami rozpustnými ve vodě</a:t>
            </a:r>
          </a:p>
        </p:txBody>
      </p:sp>
    </p:spTree>
    <p:extLst>
      <p:ext uri="{BB962C8B-B14F-4D97-AF65-F5344CB8AC3E}">
        <p14:creationId xmlns:p14="http://schemas.microsoft.com/office/powerpoint/2010/main" val="263877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Hemodialýza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Indikace k zařazení do chronického HD programu:</a:t>
            </a:r>
          </a:p>
          <a:p>
            <a:endParaRPr lang="cs-CZ" dirty="0"/>
          </a:p>
          <a:p>
            <a:r>
              <a:rPr lang="cs-CZ" dirty="0"/>
              <a:t>urea &gt; 30 </a:t>
            </a:r>
            <a:r>
              <a:rPr lang="cs-CZ" dirty="0" err="1"/>
              <a:t>mmol</a:t>
            </a:r>
            <a:r>
              <a:rPr lang="cs-CZ" dirty="0"/>
              <a:t>/l,</a:t>
            </a:r>
          </a:p>
          <a:p>
            <a:r>
              <a:rPr lang="cs-CZ" dirty="0"/>
              <a:t>kreatinin 600–800 </a:t>
            </a:r>
            <a:r>
              <a:rPr lang="el-GR" dirty="0"/>
              <a:t>μ</a:t>
            </a:r>
            <a:r>
              <a:rPr lang="cs-CZ" dirty="0"/>
              <a:t>mol/l,</a:t>
            </a:r>
          </a:p>
          <a:p>
            <a:r>
              <a:rPr lang="cs-CZ" dirty="0"/>
              <a:t>clearance kreatininu &lt; 0,25 ml/s</a:t>
            </a:r>
          </a:p>
        </p:txBody>
      </p:sp>
    </p:spTree>
    <p:extLst>
      <p:ext uri="{BB962C8B-B14F-4D97-AF65-F5344CB8AC3E}">
        <p14:creationId xmlns:p14="http://schemas.microsoft.com/office/powerpoint/2010/main" val="41736132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Peritoneální dialýza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CD7D63-10EC-B848-A277-1F01D0F84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7" t="38874" r="38106" b="40494"/>
          <a:stretch/>
        </p:blipFill>
        <p:spPr>
          <a:xfrm>
            <a:off x="0" y="1849174"/>
            <a:ext cx="6824133" cy="2242607"/>
          </a:xfrm>
          <a:prstGeom prst="rect">
            <a:avLst/>
          </a:prstGeom>
        </p:spPr>
      </p:pic>
      <p:pic>
        <p:nvPicPr>
          <p:cNvPr id="12290" name="Picture 2" descr="Peritoneal-Dialysis-Catheter">
            <a:extLst>
              <a:ext uri="{FF2B5EF4-FFF2-40B4-BE49-F238E27FC236}">
                <a16:creationId xmlns:a16="http://schemas.microsoft.com/office/drawing/2014/main" id="{51E83ACA-976E-6C48-9FF7-4A0B81AE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87" y="104457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4C71F3-4B2A-9A40-8AA2-57E61CD8E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18" t="35803" r="10649" b="40494"/>
          <a:stretch/>
        </p:blipFill>
        <p:spPr>
          <a:xfrm>
            <a:off x="1026579" y="4091781"/>
            <a:ext cx="4770974" cy="25765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DEAC4E7-8E69-F24E-B5A8-D111589E40FC}"/>
              </a:ext>
            </a:extLst>
          </p:cNvPr>
          <p:cNvSpPr/>
          <p:nvPr/>
        </p:nvSpPr>
        <p:spPr>
          <a:xfrm>
            <a:off x="7194587" y="5750983"/>
            <a:ext cx="286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www.azuravascularcare.com</a:t>
            </a:r>
            <a:r>
              <a:rPr lang="cs-CZ" sz="1200" dirty="0"/>
              <a:t>/</a:t>
            </a:r>
            <a:r>
              <a:rPr lang="cs-CZ" sz="1200" dirty="0" err="1"/>
              <a:t>infodialysisaccess</a:t>
            </a:r>
            <a:r>
              <a:rPr lang="cs-CZ" sz="1200" dirty="0"/>
              <a:t>/</a:t>
            </a:r>
            <a:r>
              <a:rPr lang="cs-CZ" sz="1200" dirty="0" err="1"/>
              <a:t>types-of-dialysis-access</a:t>
            </a:r>
            <a:r>
              <a:rPr lang="cs-CZ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92522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F929BE-F4D0-B241-BE78-B1EF3AF93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877" y="2043663"/>
            <a:ext cx="5550177" cy="203105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Kazuistiky 3: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Pravidelná dialyzační léčba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0D28370-5998-1846-9292-49BDB97F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Jan Novák</a:t>
            </a:r>
          </a:p>
        </p:txBody>
      </p:sp>
    </p:spTree>
    <p:extLst>
      <p:ext uri="{BB962C8B-B14F-4D97-AF65-F5344CB8AC3E}">
        <p14:creationId xmlns:p14="http://schemas.microsoft.com/office/powerpoint/2010/main" val="29520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Přechod z </a:t>
            </a:r>
            <a:r>
              <a:rPr lang="cs-CZ" dirty="0" err="1"/>
              <a:t>predialýzy</a:t>
            </a:r>
            <a:r>
              <a:rPr lang="cs-CZ" dirty="0"/>
              <a:t> do dialýzy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2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Pacient, 45 let, s CHRI na podkladě diabetické nefropatie a hypertenzní nefrosklerózy, sledovaný ve vaší </a:t>
            </a:r>
            <a:r>
              <a:rPr lang="cs-CZ" dirty="0" err="1"/>
              <a:t>nefrologické</a:t>
            </a:r>
            <a:r>
              <a:rPr lang="cs-CZ" dirty="0"/>
              <a:t> ambulanci již řadu let.</a:t>
            </a:r>
          </a:p>
          <a:p>
            <a:pPr marL="0" indent="0">
              <a:buNone/>
            </a:pPr>
            <a:r>
              <a:rPr lang="cs-CZ" dirty="0"/>
              <a:t>I přes řádnou léčbu krevního tlaku i cukrovky během let vidíte postupný pokles renální funkci, progresi CHRI, pacient přestává močit, zhoršují se mu další výsledky (hladiny Ca, P, …), proto se domluvíte na zahájení HD.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34943"/>
              </p:ext>
            </p:extLst>
          </p:nvPr>
        </p:nvGraphicFramePr>
        <p:xfrm>
          <a:off x="268818" y="3978280"/>
          <a:ext cx="11654364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04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Přechod z </a:t>
            </a:r>
            <a:r>
              <a:rPr lang="cs-CZ" dirty="0" err="1"/>
              <a:t>predialýzy</a:t>
            </a:r>
            <a:r>
              <a:rPr lang="cs-CZ" dirty="0"/>
              <a:t> do dialýzy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2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Pacient podstoupí cévní vyšetření – má kvalitní cévy na obou horních končetinách, proto je mu na nedominantní končetině založena AV spojka.</a:t>
            </a:r>
          </a:p>
          <a:p>
            <a:pPr marL="0" indent="0">
              <a:buNone/>
            </a:pPr>
            <a:r>
              <a:rPr lang="cs-CZ" dirty="0"/>
              <a:t>Po založení čekáte asi 4 týdny aby se mohla rozvinout, načež zahajujete pravidelnou dialyzační léčbu 2x týdně.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99646"/>
              </p:ext>
            </p:extLst>
          </p:nvPr>
        </p:nvGraphicFramePr>
        <p:xfrm>
          <a:off x="268818" y="3978280"/>
          <a:ext cx="11654364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5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519609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1036909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Před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Před 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 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1223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1 – Od dialýzy k transplantaci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Pacient se postupně z HD programu 2x týdně dostává do HD programu 3x týdně a zároveň je zařazen na čekací listinu pro pacienty na transplantaci ledviny. </a:t>
            </a:r>
          </a:p>
          <a:p>
            <a:pPr marL="0" indent="0">
              <a:buNone/>
            </a:pPr>
            <a:r>
              <a:rPr lang="cs-CZ" dirty="0"/>
              <a:t>Vhodný kadaverózní dárce se pro pacienta objevuje cca po 2 letech.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85904"/>
              </p:ext>
            </p:extLst>
          </p:nvPr>
        </p:nvGraphicFramePr>
        <p:xfrm>
          <a:off x="268818" y="3978280"/>
          <a:ext cx="11654365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002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395453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526444173"/>
                    </a:ext>
                  </a:extLst>
                </a:gridCol>
                <a:gridCol w="952191">
                  <a:extLst>
                    <a:ext uri="{9D8B030D-6E8A-4147-A177-3AD203B41FA5}">
                      <a16:colId xmlns:a16="http://schemas.microsoft.com/office/drawing/2014/main" val="2322688156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21.7.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22.7.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23.7.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28.7.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14.8.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10.9.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E2BA59FA-2B25-3047-A49A-5F25E5442B74}"/>
              </a:ext>
            </a:extLst>
          </p:cNvPr>
          <p:cNvCxnSpPr/>
          <p:nvPr/>
        </p:nvCxnSpPr>
        <p:spPr>
          <a:xfrm>
            <a:off x="3357563" y="3543300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CB3AD648-931C-C04B-B2B7-8FAE5399B371}"/>
              </a:ext>
            </a:extLst>
          </p:cNvPr>
          <p:cNvCxnSpPr/>
          <p:nvPr/>
        </p:nvCxnSpPr>
        <p:spPr>
          <a:xfrm>
            <a:off x="8110538" y="3543300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2F28F5-D54A-894E-A791-3D8F46AD4664}"/>
              </a:ext>
            </a:extLst>
          </p:cNvPr>
          <p:cNvSpPr txBox="1"/>
          <p:nvPr/>
        </p:nvSpPr>
        <p:spPr>
          <a:xfrm>
            <a:off x="2615981" y="6308209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Transplantace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AA9E01-E86F-D947-BBA7-50BBC1847D92}"/>
              </a:ext>
            </a:extLst>
          </p:cNvPr>
          <p:cNvSpPr txBox="1"/>
          <p:nvPr/>
        </p:nvSpPr>
        <p:spPr>
          <a:xfrm>
            <a:off x="7694179" y="625944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570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Peritoneální dialýza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2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Pacient, 54 let, s CHRI na bázi chronické </a:t>
            </a:r>
            <a:r>
              <a:rPr lang="cs-CZ" dirty="0" err="1"/>
              <a:t>IgA</a:t>
            </a:r>
            <a:r>
              <a:rPr lang="cs-CZ" dirty="0"/>
              <a:t> nefropatie + FSGS (biopticky verifikováno 2006). Dále má </a:t>
            </a:r>
            <a:r>
              <a:rPr lang="cs-CZ" dirty="0" err="1"/>
              <a:t>nefrogenní</a:t>
            </a:r>
            <a:r>
              <a:rPr lang="cs-CZ" dirty="0"/>
              <a:t> anémii, hypertenzi a </a:t>
            </a:r>
            <a:r>
              <a:rPr lang="cs-CZ" dirty="0" err="1"/>
              <a:t>hyperparathyreózu</a:t>
            </a:r>
            <a:r>
              <a:rPr lang="cs-CZ" dirty="0"/>
              <a:t>, léčen s DM2T, je po radikální prostatektomii pro Ca prostaty.</a:t>
            </a:r>
          </a:p>
          <a:p>
            <a:pPr marL="0" indent="0">
              <a:buNone/>
            </a:pPr>
            <a:r>
              <a:rPr lang="cs-CZ" dirty="0"/>
              <a:t>Postupně se během posledního roku horší renální </a:t>
            </a:r>
            <a:r>
              <a:rPr lang="cs-CZ" dirty="0" err="1"/>
              <a:t>fce</a:t>
            </a:r>
            <a:r>
              <a:rPr lang="cs-CZ" dirty="0"/>
              <a:t>, domluva na PDP.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9469"/>
              </p:ext>
            </p:extLst>
          </p:nvPr>
        </p:nvGraphicFramePr>
        <p:xfrm>
          <a:off x="268818" y="3978280"/>
          <a:ext cx="11661242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66900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29.11.19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15.6.20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400" b="1" i="0" u="none" strike="noStrike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6C546E4F-B471-C349-9133-EB3921DFBD2B}"/>
              </a:ext>
            </a:extLst>
          </p:cNvPr>
          <p:cNvCxnSpPr/>
          <p:nvPr/>
        </p:nvCxnSpPr>
        <p:spPr>
          <a:xfrm>
            <a:off x="7396163" y="3688425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9636DA-A97A-9F4D-8D41-B6F21381EA94}"/>
              </a:ext>
            </a:extLst>
          </p:cNvPr>
          <p:cNvSpPr txBox="1"/>
          <p:nvPr/>
        </p:nvSpPr>
        <p:spPr>
          <a:xfrm>
            <a:off x="6708336" y="6404568"/>
            <a:ext cx="135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Zahájen PDP</a:t>
            </a:r>
          </a:p>
        </p:txBody>
      </p:sp>
    </p:spTree>
    <p:extLst>
      <p:ext uri="{BB962C8B-B14F-4D97-AF65-F5344CB8AC3E}">
        <p14:creationId xmlns:p14="http://schemas.microsoft.com/office/powerpoint/2010/main" val="4139004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Peritoneální dialýza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388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Pacient je podnikatel, aktivní, nepřeje si dojíždět do nemocnice na hemodialýzu.</a:t>
            </a:r>
          </a:p>
          <a:p>
            <a:pPr marL="0" indent="0">
              <a:buNone/>
            </a:pPr>
            <a:r>
              <a:rPr lang="cs-CZ" dirty="0"/>
              <a:t>Rozebrány možnosti peritoneální dialýzy, tuto preferuje, proto zaveden </a:t>
            </a:r>
            <a:r>
              <a:rPr lang="cs-CZ" dirty="0" err="1"/>
              <a:t>Tenckhoffův</a:t>
            </a:r>
            <a:r>
              <a:rPr lang="cs-CZ" dirty="0"/>
              <a:t> </a:t>
            </a:r>
            <a:r>
              <a:rPr lang="cs-CZ" dirty="0" err="1"/>
              <a:t>kaketr</a:t>
            </a:r>
            <a:r>
              <a:rPr lang="cs-CZ" dirty="0"/>
              <a:t> a zahájen program peritoneální dialýzy.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Režim:</a:t>
            </a:r>
          </a:p>
          <a:p>
            <a:pPr marL="514350" indent="-514350">
              <a:buAutoNum type="arabicPeriod"/>
            </a:pPr>
            <a:r>
              <a:rPr lang="cs-CZ" dirty="0"/>
              <a:t>Napouštění (během 15 minut, 2300 ml roztoku), 1. napuštění večer</a:t>
            </a:r>
          </a:p>
          <a:p>
            <a:pPr marL="514350" indent="-514350">
              <a:buAutoNum type="arabicPeriod"/>
            </a:pPr>
            <a:r>
              <a:rPr lang="cs-CZ" dirty="0"/>
              <a:t>Prodleva (čas, kdy je roztok v peritoneální dutině: 1h 28minut), poté vypuštění</a:t>
            </a:r>
          </a:p>
          <a:p>
            <a:pPr marL="514350" indent="-514350">
              <a:buAutoNum type="arabicPeriod"/>
            </a:pPr>
            <a:r>
              <a:rPr lang="cs-CZ" dirty="0"/>
              <a:t>Takto celkem 4x během noci automatickým přístrojem</a:t>
            </a:r>
          </a:p>
          <a:p>
            <a:pPr marL="514350" indent="-514350">
              <a:buAutoNum type="arabicPeriod"/>
            </a:pPr>
            <a:r>
              <a:rPr lang="cs-CZ" dirty="0"/>
              <a:t>Po poslední výměně napustit 500ml a vypustit večer před dalším cyklem</a:t>
            </a:r>
          </a:p>
        </p:txBody>
      </p:sp>
    </p:spTree>
    <p:extLst>
      <p:ext uri="{BB962C8B-B14F-4D97-AF65-F5344CB8AC3E}">
        <p14:creationId xmlns:p14="http://schemas.microsoft.com/office/powerpoint/2010/main" val="19406649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FADED-745A-BA4E-B558-8813351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– Peritoneální dialýza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F1096-FDDE-0449-8352-F27203C7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0388" cy="1942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Pacienti v programu chronické peritoneální dialýzy mívají vyšší hodnoty </a:t>
            </a:r>
            <a:r>
              <a:rPr lang="cs-CZ" dirty="0" err="1"/>
              <a:t>urei</a:t>
            </a:r>
            <a:r>
              <a:rPr lang="cs-CZ" dirty="0"/>
              <a:t> a kreatininu, než by měli v hemodialyzačním programu. Dlouhodobě si na ně zvyknou.</a:t>
            </a:r>
          </a:p>
          <a:p>
            <a:pPr marL="0" indent="0">
              <a:buNone/>
            </a:pPr>
            <a:r>
              <a:rPr lang="cs-CZ" dirty="0"/>
              <a:t>V případě, že dojde k vymizení diurézy, použijí se roztoky s vyšší osmolaritou, které osmoticky z těla vytáhnout vodu (poté pacient napouští cca 2300 ml a vypouští 2500 a více ml)</a:t>
            </a:r>
          </a:p>
        </p:txBody>
      </p:sp>
      <p:graphicFrame>
        <p:nvGraphicFramePr>
          <p:cNvPr id="4" name="Tabulka 2">
            <a:extLst>
              <a:ext uri="{FF2B5EF4-FFF2-40B4-BE49-F238E27FC236}">
                <a16:creationId xmlns:a16="http://schemas.microsoft.com/office/drawing/2014/main" id="{C5627257-88F6-D442-9546-55E4ECA16895}"/>
              </a:ext>
            </a:extLst>
          </p:cNvPr>
          <p:cNvGraphicFramePr>
            <a:graphicFrameLocks noGrp="1"/>
          </p:cNvGraphicFramePr>
          <p:nvPr/>
        </p:nvGraphicFramePr>
        <p:xfrm>
          <a:off x="268818" y="3978280"/>
          <a:ext cx="11661242" cy="1942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474">
                  <a:extLst>
                    <a:ext uri="{9D8B030D-6E8A-4147-A177-3AD203B41FA5}">
                      <a16:colId xmlns:a16="http://schemas.microsoft.com/office/drawing/2014/main" val="340505398"/>
                    </a:ext>
                  </a:extLst>
                </a:gridCol>
                <a:gridCol w="1669000">
                  <a:extLst>
                    <a:ext uri="{9D8B030D-6E8A-4147-A177-3AD203B41FA5}">
                      <a16:colId xmlns:a16="http://schemas.microsoft.com/office/drawing/2014/main" val="4230294549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93795994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45353999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052365076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50565389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22164505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3329675051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1985057918"/>
                    </a:ext>
                  </a:extLst>
                </a:gridCol>
                <a:gridCol w="1138846">
                  <a:extLst>
                    <a:ext uri="{9D8B030D-6E8A-4147-A177-3AD203B41FA5}">
                      <a16:colId xmlns:a16="http://schemas.microsoft.com/office/drawing/2014/main" val="2819391075"/>
                    </a:ext>
                  </a:extLst>
                </a:gridCol>
              </a:tblGrid>
              <a:tr h="4855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ZBV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29.11.19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15.6.20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2.7.20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28.8.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33352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/>
                        <a:t>1,7 – 8,3 </a:t>
                      </a:r>
                      <a:r>
                        <a:rPr lang="cs-CZ" sz="1400" b="0" dirty="0" err="1"/>
                        <a:t>mmol</a:t>
                      </a:r>
                      <a:r>
                        <a:rPr lang="cs-CZ" sz="1400" b="0" dirty="0"/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96868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Krea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/>
                        <a:t>44–110 μ</a:t>
                      </a:r>
                      <a:r>
                        <a:rPr lang="cs-CZ" sz="1400" b="0" dirty="0"/>
                        <a:t>mol/l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46529"/>
                  </a:ext>
                </a:extLst>
              </a:tr>
              <a:tr h="485569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GFR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&gt; 1 ml/s/1,73m</a:t>
                      </a:r>
                      <a:r>
                        <a:rPr lang="cs-CZ" sz="14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63024"/>
                  </a:ext>
                </a:extLst>
              </a:tr>
            </a:tbl>
          </a:graphicData>
        </a:graphic>
      </p:graphicFrame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6C546E4F-B471-C349-9133-EB3921DFBD2B}"/>
              </a:ext>
            </a:extLst>
          </p:cNvPr>
          <p:cNvCxnSpPr/>
          <p:nvPr/>
        </p:nvCxnSpPr>
        <p:spPr>
          <a:xfrm>
            <a:off x="7396163" y="3688425"/>
            <a:ext cx="0" cy="2728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9636DA-A97A-9F4D-8D41-B6F21381EA94}"/>
              </a:ext>
            </a:extLst>
          </p:cNvPr>
          <p:cNvSpPr txBox="1"/>
          <p:nvPr/>
        </p:nvSpPr>
        <p:spPr>
          <a:xfrm>
            <a:off x="6708336" y="6404568"/>
            <a:ext cx="135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Zahájen PDP</a:t>
            </a:r>
          </a:p>
        </p:txBody>
      </p:sp>
    </p:spTree>
    <p:extLst>
      <p:ext uri="{BB962C8B-B14F-4D97-AF65-F5344CB8AC3E}">
        <p14:creationId xmlns:p14="http://schemas.microsoft.com/office/powerpoint/2010/main" val="343881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zhodnocení (pohledem, čichem)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/>
              <a:t>Barva</a:t>
            </a:r>
          </a:p>
          <a:p>
            <a:pPr lvl="1"/>
            <a:r>
              <a:rPr lang="cs-CZ" dirty="0"/>
              <a:t>Odstíny žluté = stav hydratace</a:t>
            </a:r>
          </a:p>
          <a:p>
            <a:pPr lvl="2"/>
            <a:r>
              <a:rPr lang="cs-CZ" dirty="0"/>
              <a:t>Světlá = polyurie</a:t>
            </a:r>
          </a:p>
          <a:p>
            <a:pPr lvl="2"/>
            <a:r>
              <a:rPr lang="cs-CZ" dirty="0"/>
              <a:t>„Normální“ = běžná</a:t>
            </a:r>
          </a:p>
          <a:p>
            <a:pPr lvl="2"/>
            <a:r>
              <a:rPr lang="cs-CZ" dirty="0"/>
              <a:t>Tmavá = dehydratace</a:t>
            </a:r>
          </a:p>
          <a:p>
            <a:pPr lvl="2"/>
            <a:r>
              <a:rPr lang="cs-CZ" dirty="0"/>
              <a:t>Jantarová = těžká dehydratace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Odstíny červené/hnědé = HEMATURIE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Zelená, „káva s mlékem“, modravá – většinou infekce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0C2421-731C-D548-A76F-0F92F63DB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/>
              <a:t>Zákal</a:t>
            </a:r>
          </a:p>
          <a:p>
            <a:pPr lvl="1"/>
            <a:r>
              <a:rPr lang="cs-CZ" dirty="0"/>
              <a:t>Typicky u infekcí</a:t>
            </a:r>
          </a:p>
          <a:p>
            <a:pPr lvl="1"/>
            <a:r>
              <a:rPr lang="cs-CZ" dirty="0"/>
              <a:t>ale i spermie, erytrocyty, vysrážené látky (při uchovávání moči v lednici)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Zápach</a:t>
            </a:r>
          </a:p>
          <a:p>
            <a:pPr lvl="1"/>
            <a:r>
              <a:rPr lang="cs-CZ" dirty="0"/>
              <a:t>Ovocný sladký = ketonurie</a:t>
            </a:r>
          </a:p>
          <a:p>
            <a:pPr lvl="1"/>
            <a:r>
              <a:rPr lang="cs-CZ" dirty="0"/>
              <a:t>Myšina = fenylketonurie</a:t>
            </a:r>
          </a:p>
          <a:p>
            <a:pPr lvl="1"/>
            <a:r>
              <a:rPr lang="cs-CZ" dirty="0"/>
              <a:t>Odporný hnilobný = infekce</a:t>
            </a:r>
          </a:p>
        </p:txBody>
      </p:sp>
    </p:spTree>
    <p:extLst>
      <p:ext uri="{BB962C8B-B14F-4D97-AF65-F5344CB8AC3E}">
        <p14:creationId xmlns:p14="http://schemas.microsoft.com/office/powerpoint/2010/main" val="2448543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D33BA41-477C-4A4F-BAE4-E66964DF3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cs-CZ" sz="4400">
                <a:solidFill>
                  <a:srgbClr val="000000"/>
                </a:solidFill>
              </a:rPr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BF6B524-4873-9B4C-8C87-DDE8054C0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1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Zaškrtnutí">
            <a:extLst>
              <a:ext uri="{FF2B5EF4-FFF2-40B4-BE49-F238E27FC236}">
                <a16:creationId xmlns:a16="http://schemas.microsoft.com/office/drawing/2014/main" id="{1DCA3376-F471-404F-9AD2-A7B5ACF7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737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13EF7-7AED-824F-8A87-27CC184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 „</a:t>
            </a:r>
            <a:r>
              <a:rPr lang="cs-CZ" b="1" u="sng" dirty="0"/>
              <a:t>chemicky</a:t>
            </a:r>
            <a:r>
              <a:rPr lang="cs-CZ" dirty="0"/>
              <a:t> + sediment“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C40096-582F-264F-8B8F-4A3ACFAA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u="sng" dirty="0"/>
              <a:t>Specifická hmotnost</a:t>
            </a:r>
            <a:r>
              <a:rPr lang="cs-CZ" b="1" dirty="0"/>
              <a:t> </a:t>
            </a:r>
            <a:r>
              <a:rPr lang="cs-CZ" sz="1400" dirty="0"/>
              <a:t>(bezrozměrné číslo; poměr hustoty vzorku k destilované vodě; odráží tubulární funkce)</a:t>
            </a:r>
            <a:endParaRPr lang="cs-CZ" dirty="0"/>
          </a:p>
          <a:p>
            <a:r>
              <a:rPr lang="cs-CZ" b="1" u="sng" dirty="0"/>
              <a:t>pH</a:t>
            </a:r>
            <a:r>
              <a:rPr lang="cs-CZ" dirty="0"/>
              <a:t> </a:t>
            </a:r>
            <a:r>
              <a:rPr lang="cs-CZ" sz="1400" dirty="0"/>
              <a:t>(4,5 – 8; </a:t>
            </a:r>
            <a:r>
              <a:rPr lang="cs-CZ" sz="1400" dirty="0" err="1"/>
              <a:t>Klebsielly</a:t>
            </a:r>
            <a:r>
              <a:rPr lang="cs-CZ" sz="1400" dirty="0"/>
              <a:t> snižují pH moči; </a:t>
            </a:r>
            <a:r>
              <a:rPr lang="cs-CZ" sz="1400" dirty="0" err="1"/>
              <a:t>calcium</a:t>
            </a:r>
            <a:r>
              <a:rPr lang="cs-CZ" sz="1400" dirty="0"/>
              <a:t>-oxalátové kameny = vznik v kyselém prostředí)</a:t>
            </a:r>
          </a:p>
          <a:p>
            <a:r>
              <a:rPr lang="cs-CZ" b="1" u="sng" dirty="0"/>
              <a:t>Leukocyty</a:t>
            </a:r>
            <a:r>
              <a:rPr lang="cs-CZ" dirty="0"/>
              <a:t> </a:t>
            </a:r>
            <a:r>
              <a:rPr lang="cs-CZ" sz="1400" dirty="0"/>
              <a:t>(esteráza leukocytů)</a:t>
            </a:r>
          </a:p>
          <a:p>
            <a:r>
              <a:rPr lang="cs-CZ" b="1" u="sng" dirty="0"/>
              <a:t>Nitrity</a:t>
            </a:r>
            <a:r>
              <a:rPr lang="cs-CZ" dirty="0"/>
              <a:t> </a:t>
            </a:r>
            <a:r>
              <a:rPr lang="cs-CZ" sz="1400" dirty="0"/>
              <a:t>(bakterie redukují dusičnany na dusitany)</a:t>
            </a:r>
          </a:p>
          <a:p>
            <a:r>
              <a:rPr lang="cs-CZ" b="1" u="sng" dirty="0"/>
              <a:t>Bílkoviny</a:t>
            </a:r>
            <a:r>
              <a:rPr lang="cs-CZ" dirty="0"/>
              <a:t> </a:t>
            </a:r>
            <a:r>
              <a:rPr lang="cs-CZ" sz="1400" dirty="0"/>
              <a:t>(nad 150mg/l, první známka glomerulární nebo tubulární proteinurie)</a:t>
            </a:r>
            <a:endParaRPr lang="cs-CZ" b="1" u="sng" dirty="0"/>
          </a:p>
          <a:p>
            <a:r>
              <a:rPr lang="cs-CZ" b="1" u="sng" dirty="0"/>
              <a:t>Krev</a:t>
            </a:r>
            <a:r>
              <a:rPr lang="cs-CZ" dirty="0"/>
              <a:t> </a:t>
            </a:r>
            <a:r>
              <a:rPr lang="cs-CZ" sz="1400" dirty="0"/>
              <a:t>(detekce hemu, mikroskopická </a:t>
            </a:r>
            <a:r>
              <a:rPr lang="cs-CZ" sz="1400" dirty="0" err="1"/>
              <a:t>x</a:t>
            </a:r>
            <a:r>
              <a:rPr lang="cs-CZ" sz="1400" dirty="0"/>
              <a:t> makroskopická, </a:t>
            </a:r>
            <a:r>
              <a:rPr lang="cs-CZ" sz="1400" dirty="0" err="1"/>
              <a:t>prerenální</a:t>
            </a:r>
            <a:r>
              <a:rPr lang="cs-CZ" sz="1400" dirty="0"/>
              <a:t> </a:t>
            </a:r>
            <a:r>
              <a:rPr lang="cs-CZ" sz="1400" dirty="0" err="1"/>
              <a:t>x</a:t>
            </a:r>
            <a:r>
              <a:rPr lang="cs-CZ" sz="1400" dirty="0"/>
              <a:t> renální </a:t>
            </a:r>
            <a:r>
              <a:rPr lang="cs-CZ" sz="1400" dirty="0" err="1"/>
              <a:t>x</a:t>
            </a:r>
            <a:r>
              <a:rPr lang="cs-CZ" sz="1400" dirty="0"/>
              <a:t> </a:t>
            </a:r>
            <a:r>
              <a:rPr lang="cs-CZ" sz="1400" dirty="0" err="1"/>
              <a:t>subrenální</a:t>
            </a:r>
            <a:r>
              <a:rPr lang="cs-CZ" sz="1400" dirty="0"/>
              <a:t>)</a:t>
            </a:r>
            <a:endParaRPr lang="cs-CZ" dirty="0"/>
          </a:p>
          <a:p>
            <a:r>
              <a:rPr lang="cs-CZ" b="1" u="sng" dirty="0"/>
              <a:t>Glukóza</a:t>
            </a:r>
          </a:p>
          <a:p>
            <a:r>
              <a:rPr lang="cs-CZ" b="1" u="sng" dirty="0"/>
              <a:t>Ketolátky</a:t>
            </a:r>
            <a:r>
              <a:rPr lang="cs-CZ" dirty="0"/>
              <a:t> (beta-</a:t>
            </a:r>
            <a:r>
              <a:rPr lang="cs-CZ" dirty="0" err="1"/>
              <a:t>hydroxybutyrát</a:t>
            </a:r>
            <a:r>
              <a:rPr lang="cs-CZ" dirty="0"/>
              <a:t> a </a:t>
            </a:r>
            <a:r>
              <a:rPr lang="cs-CZ" dirty="0" err="1"/>
              <a:t>aceto</a:t>
            </a:r>
            <a:r>
              <a:rPr lang="cs-CZ" dirty="0"/>
              <a:t>-acetát)</a:t>
            </a:r>
          </a:p>
          <a:p>
            <a:r>
              <a:rPr lang="cs-CZ" b="1" u="sng" dirty="0"/>
              <a:t>Bilirubin</a:t>
            </a:r>
            <a:r>
              <a:rPr lang="cs-CZ" dirty="0"/>
              <a:t> </a:t>
            </a:r>
            <a:r>
              <a:rPr lang="cs-CZ" sz="1400" dirty="0"/>
              <a:t>(konjugovaný je uvolňován do moči)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912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6088</Words>
  <Application>Microsoft Macintosh PowerPoint</Application>
  <PresentationFormat>Širokoúhlá obrazovka</PresentationFormat>
  <Paragraphs>1593</Paragraphs>
  <Slides>80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Motiv Office</vt:lpstr>
      <vt:lpstr>Biochemická diagnostika onemocnění ledvin, jejich monitorování, funkční zkoušky.  Močový sediment.  Eliminační techniky</vt:lpstr>
      <vt:lpstr>Základy fyziologie ledvin </vt:lpstr>
      <vt:lpstr>Funkce ledvin</vt:lpstr>
      <vt:lpstr>Průtok krve ledvinou</vt:lpstr>
      <vt:lpstr>Nefron – funkční morfologie</vt:lpstr>
      <vt:lpstr>Základní vyšetření moče a funkční zkoušky ledvin </vt:lpstr>
      <vt:lpstr>Odběr moči</vt:lpstr>
      <vt:lpstr>Fyzikální zhodnocení (pohledem, čichem)</vt:lpstr>
      <vt:lpstr>Moč „chemicky + sediment“</vt:lpstr>
      <vt:lpstr>Moč „chemicky + sediment“</vt:lpstr>
      <vt:lpstr>Další analyty stanovitelné z jednorázové moči</vt:lpstr>
      <vt:lpstr>24 (4) hodinový sběr moči</vt:lpstr>
      <vt:lpstr>Co jsou to N-látky?</vt:lpstr>
      <vt:lpstr>Odhad glomerulární filtrace</vt:lpstr>
      <vt:lpstr>Odhad glomerulární filtrace</vt:lpstr>
      <vt:lpstr>Odhad glomerulární filtrace – proč?</vt:lpstr>
      <vt:lpstr>Kazuistiky 1: Vyšetření moči</vt:lpstr>
      <vt:lpstr>Kazuistika # – Název</vt:lpstr>
      <vt:lpstr>Kazuistika # – Název</vt:lpstr>
      <vt:lpstr>Kazuistika 1 – Pacientka v bezvědomí</vt:lpstr>
      <vt:lpstr>Kazuistika 1 – Pacientka v bezvědomí</vt:lpstr>
      <vt:lpstr>Kazuistika 1 – Pacientka v bezvědomí</vt:lpstr>
      <vt:lpstr>Kazuistika 1 – Pacientka v bezvědomí</vt:lpstr>
      <vt:lpstr>Kazuistika 2 – Domácí násilí</vt:lpstr>
      <vt:lpstr>Kazuistika 2 – Domácí násilí</vt:lpstr>
      <vt:lpstr>Kazuistika 2 – Domácí násilí</vt:lpstr>
      <vt:lpstr>Kazuistika 2 – Domácí násilí</vt:lpstr>
      <vt:lpstr>Kazuistika 3 – Otevíraný byt</vt:lpstr>
      <vt:lpstr>Kazuistika 3 – Otevíraný byt</vt:lpstr>
      <vt:lpstr>Kazuistika 3 – Otevíraný byt</vt:lpstr>
      <vt:lpstr>Kazuistika 3 – Otevíraný byt</vt:lpstr>
      <vt:lpstr>Kazuistika 4 – Bezvědomí a dušnost</vt:lpstr>
      <vt:lpstr>Kazuistika 4 – Bezvědomí a dušnost</vt:lpstr>
      <vt:lpstr>Kazuistika 4 – Bezvědomí a dušnost</vt:lpstr>
      <vt:lpstr>Akutní selhání ledvin,  chronická renální insuficience</vt:lpstr>
      <vt:lpstr>Akutní selhání ledvin</vt:lpstr>
      <vt:lpstr>Akutní selhání ledvin - klasifikace</vt:lpstr>
      <vt:lpstr>Chronická renální insuficience</vt:lpstr>
      <vt:lpstr>Prezentace aplikace PowerPoint</vt:lpstr>
      <vt:lpstr>Kazuistiky 2: AKI, CHRI</vt:lpstr>
      <vt:lpstr>Kazuistika 1 – Sportovec</vt:lpstr>
      <vt:lpstr>Kazuistika 1 – Sportovec</vt:lpstr>
      <vt:lpstr>Kazuistika 1 – Sportovec</vt:lpstr>
      <vt:lpstr>Kazuistika 1 – Sportovec</vt:lpstr>
      <vt:lpstr>Kazuistika 2 – Příliš poctivá rodina</vt:lpstr>
      <vt:lpstr>Kazuistika 2 – Příliš poctivá rodina</vt:lpstr>
      <vt:lpstr>Kazuistika 2 – Příliš poctivá rodina</vt:lpstr>
      <vt:lpstr>Kazuistika 2 – Příliš poctivá rodina</vt:lpstr>
      <vt:lpstr>Kazuistika 2 – Příliš poctivá rodina</vt:lpstr>
      <vt:lpstr>Kazuistika 2 – Příliš poctivá rodina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3 – Otoky dolních končetin nemusí být jen od srdce</vt:lpstr>
      <vt:lpstr>Kazuistika 4 – „No tak neměl katetr, no…“</vt:lpstr>
      <vt:lpstr>Kazuistika 4 – „No tak neměl katetr, no…“</vt:lpstr>
      <vt:lpstr>Kazuistika 4 – „No tak neměl katetr, no…“</vt:lpstr>
      <vt:lpstr>Kazuistika 4 – „No tak neměl katetr, no…“</vt:lpstr>
      <vt:lpstr>Kazuistika 4 – „No tak neměl katetr, no…“</vt:lpstr>
      <vt:lpstr>Kazuistika 4 – „No tak neměl katetr, no…“</vt:lpstr>
      <vt:lpstr>Hemodialýza</vt:lpstr>
      <vt:lpstr>Hemodialýza</vt:lpstr>
      <vt:lpstr>Hemodialýza</vt:lpstr>
      <vt:lpstr>Hemodialýza - vstupy</vt:lpstr>
      <vt:lpstr>Hemodialýza - vstupy</vt:lpstr>
      <vt:lpstr>Hemodialýza</vt:lpstr>
      <vt:lpstr>Hemodialýza</vt:lpstr>
      <vt:lpstr>Peritoneální dialýza</vt:lpstr>
      <vt:lpstr>Kazuistiky 3: Pravidelná dialyzační léčba</vt:lpstr>
      <vt:lpstr>Kazuistika 1 – Přechod z predialýzy do dialýzy</vt:lpstr>
      <vt:lpstr>Kazuistika 1 – Přechod z predialýzy do dialýzy</vt:lpstr>
      <vt:lpstr>Kazuistika 1 – Od dialýzy k transplantaci</vt:lpstr>
      <vt:lpstr>Kazuistika 2 – Peritoneální dialýza</vt:lpstr>
      <vt:lpstr>Kazuistika 2 – Peritoneální dialýza</vt:lpstr>
      <vt:lpstr>Kazuistika 2 – Peritoneální dialýza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Biochemická diagnostika onemocnění ledvin, jejich monitorování, funkční zkoušky.  Močový sediment.  Hemodialýza</dc:title>
  <dc:creator>Microsoft Office User</dc:creator>
  <cp:lastModifiedBy>Microsoft Office User</cp:lastModifiedBy>
  <cp:revision>6</cp:revision>
  <dcterms:created xsi:type="dcterms:W3CDTF">2020-11-09T12:32:56Z</dcterms:created>
  <dcterms:modified xsi:type="dcterms:W3CDTF">2020-11-12T10:28:34Z</dcterms:modified>
</cp:coreProperties>
</file>