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notesSlides/notesSlide24.xml" ContentType="application/vnd.openxmlformats-officedocument.presentationml.notesSlide+xml"/>
  <Override PartName="/ppt/tags/tag30.xml" ContentType="application/vnd.openxmlformats-officedocument.presentationml.tags+xml"/>
  <Override PartName="/ppt/notesSlides/notesSlide25.xml" ContentType="application/vnd.openxmlformats-officedocument.presentationml.notesSlide+xml"/>
  <Override PartName="/ppt/tags/tag31.xml" ContentType="application/vnd.openxmlformats-officedocument.presentationml.tags+xml"/>
  <Override PartName="/ppt/notesSlides/notesSlide26.xml" ContentType="application/vnd.openxmlformats-officedocument.presentationml.notesSlide+xml"/>
  <Override PartName="/ppt/tags/tag32.xml" ContentType="application/vnd.openxmlformats-officedocument.presentationml.tags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notesSlides/notesSlide37.xml" ContentType="application/vnd.openxmlformats-officedocument.presentationml.notesSlide+xml"/>
  <Override PartName="/ppt/tags/tag43.xml" ContentType="application/vnd.openxmlformats-officedocument.presentationml.tags+xml"/>
  <Override PartName="/ppt/notesSlides/notesSlide3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9.xml" ContentType="application/vnd.openxmlformats-officedocument.presentationml.notesSlide+xml"/>
  <Override PartName="/ppt/tags/tag46.xml" ContentType="application/vnd.openxmlformats-officedocument.presentationml.tags+xml"/>
  <Override PartName="/ppt/notesSlides/notesSlide40.xml" ContentType="application/vnd.openxmlformats-officedocument.presentationml.notesSlide+xml"/>
  <Override PartName="/ppt/tags/tag47.xml" ContentType="application/vnd.openxmlformats-officedocument.presentationml.tags+xml"/>
  <Override PartName="/ppt/notesSlides/notesSlide41.xml" ContentType="application/vnd.openxmlformats-officedocument.presentationml.notesSlide+xml"/>
  <Override PartName="/ppt/tags/tag48.xml" ContentType="application/vnd.openxmlformats-officedocument.presentationml.tags+xml"/>
  <Override PartName="/ppt/notesSlides/notesSlide42.xml" ContentType="application/vnd.openxmlformats-officedocument.presentationml.notesSlide+xml"/>
  <Override PartName="/ppt/tags/tag49.xml" ContentType="application/vnd.openxmlformats-officedocument.presentationml.tags+xml"/>
  <Override PartName="/ppt/notesSlides/notesSlide43.xml" ContentType="application/vnd.openxmlformats-officedocument.presentationml.notesSlide+xml"/>
  <Override PartName="/ppt/tags/tag50.xml" ContentType="application/vnd.openxmlformats-officedocument.presentationml.tags+xml"/>
  <Override PartName="/ppt/notesSlides/notesSlide44.xml" ContentType="application/vnd.openxmlformats-officedocument.presentationml.notesSlide+xml"/>
  <Override PartName="/ppt/tags/tag51.xml" ContentType="application/vnd.openxmlformats-officedocument.presentationml.tags+xml"/>
  <Override PartName="/ppt/notesSlides/notesSlide45.xml" ContentType="application/vnd.openxmlformats-officedocument.presentationml.notesSlide+xml"/>
  <Override PartName="/ppt/tags/tag52.xml" ContentType="application/vnd.openxmlformats-officedocument.presentationml.tags+xml"/>
  <Override PartName="/ppt/notesSlides/notesSlide46.xml" ContentType="application/vnd.openxmlformats-officedocument.presentationml.notesSlide+xml"/>
  <Override PartName="/ppt/tags/tag53.xml" ContentType="application/vnd.openxmlformats-officedocument.presentationml.tags+xml"/>
  <Override PartName="/ppt/notesSlides/notesSlide47.xml" ContentType="application/vnd.openxmlformats-officedocument.presentationml.notesSlide+xml"/>
  <Override PartName="/ppt/tags/tag54.xml" ContentType="application/vnd.openxmlformats-officedocument.presentationml.tags+xml"/>
  <Override PartName="/ppt/notesSlides/notesSlide48.xml" ContentType="application/vnd.openxmlformats-officedocument.presentationml.notesSlide+xml"/>
  <Override PartName="/ppt/tags/tag55.xml" ContentType="application/vnd.openxmlformats-officedocument.presentationml.tags+xml"/>
  <Override PartName="/ppt/notesSlides/notesSlide49.xml" ContentType="application/vnd.openxmlformats-officedocument.presentationml.notesSlide+xml"/>
  <Override PartName="/ppt/tags/tag56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5" r:id="rId3"/>
    <p:sldMasterId id="2147483697" r:id="rId4"/>
  </p:sldMasterIdLst>
  <p:notesMasterIdLst>
    <p:notesMasterId r:id="rId56"/>
  </p:notesMasterIdLst>
  <p:handoutMasterIdLst>
    <p:handoutMasterId r:id="rId57"/>
  </p:handoutMasterIdLst>
  <p:sldIdLst>
    <p:sldId id="256" r:id="rId5"/>
    <p:sldId id="259" r:id="rId6"/>
    <p:sldId id="315" r:id="rId7"/>
    <p:sldId id="257" r:id="rId8"/>
    <p:sldId id="258" r:id="rId9"/>
    <p:sldId id="260" r:id="rId10"/>
    <p:sldId id="307" r:id="rId11"/>
    <p:sldId id="262" r:id="rId12"/>
    <p:sldId id="263" r:id="rId13"/>
    <p:sldId id="308" r:id="rId14"/>
    <p:sldId id="269" r:id="rId15"/>
    <p:sldId id="267" r:id="rId16"/>
    <p:sldId id="309" r:id="rId17"/>
    <p:sldId id="317" r:id="rId18"/>
    <p:sldId id="270" r:id="rId19"/>
    <p:sldId id="265" r:id="rId20"/>
    <p:sldId id="271" r:id="rId21"/>
    <p:sldId id="272" r:id="rId22"/>
    <p:sldId id="275" r:id="rId23"/>
    <p:sldId id="316" r:id="rId24"/>
    <p:sldId id="276" r:id="rId25"/>
    <p:sldId id="277" r:id="rId26"/>
    <p:sldId id="278" r:id="rId27"/>
    <p:sldId id="294" r:id="rId28"/>
    <p:sldId id="295" r:id="rId29"/>
    <p:sldId id="279" r:id="rId30"/>
    <p:sldId id="296" r:id="rId31"/>
    <p:sldId id="281" r:id="rId32"/>
    <p:sldId id="297" r:id="rId33"/>
    <p:sldId id="280" r:id="rId34"/>
    <p:sldId id="282" r:id="rId35"/>
    <p:sldId id="303" r:id="rId36"/>
    <p:sldId id="283" r:id="rId37"/>
    <p:sldId id="284" r:id="rId38"/>
    <p:sldId id="285" r:id="rId39"/>
    <p:sldId id="286" r:id="rId40"/>
    <p:sldId id="288" r:id="rId41"/>
    <p:sldId id="304" r:id="rId42"/>
    <p:sldId id="289" r:id="rId43"/>
    <p:sldId id="293" r:id="rId44"/>
    <p:sldId id="287" r:id="rId45"/>
    <p:sldId id="314" r:id="rId46"/>
    <p:sldId id="290" r:id="rId47"/>
    <p:sldId id="301" r:id="rId48"/>
    <p:sldId id="299" r:id="rId49"/>
    <p:sldId id="311" r:id="rId50"/>
    <p:sldId id="310" r:id="rId51"/>
    <p:sldId id="312" r:id="rId52"/>
    <p:sldId id="305" r:id="rId53"/>
    <p:sldId id="291" r:id="rId54"/>
    <p:sldId id="306" r:id="rId55"/>
  </p:sldIdLst>
  <p:sldSz cx="12192000" cy="6858000"/>
  <p:notesSz cx="6797675" cy="9928225"/>
  <p:custDataLst>
    <p:tags r:id="rId58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0066"/>
    <a:srgbClr val="CC0099"/>
    <a:srgbClr val="0000CC"/>
    <a:srgbClr val="0000FF"/>
    <a:srgbClr val="FF0000"/>
    <a:srgbClr val="CC0000"/>
    <a:srgbClr val="FF6600"/>
    <a:srgbClr val="58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5987" autoAdjust="0"/>
  </p:normalViewPr>
  <p:slideViewPr>
    <p:cSldViewPr snapToGrid="0">
      <p:cViewPr varScale="1">
        <p:scale>
          <a:sx n="67" d="100"/>
          <a:sy n="67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614B-7649-4322-8215-0368A5AED437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836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81AC8-329A-411F-8152-D02AC2729A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1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67C1-84C3-4685-A0D0-59CA87E9A1B9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5D0F-3C06-4BC3-824A-A2D633D5B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82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913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369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849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35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72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86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19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980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781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38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0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Nádorové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mají významnou roli v detekci nádorů a řízení péče o nemocné.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 zdravých asymptomatických jedinců mohou být využity k identifikaci osob se zvýšeným rizikem rozvoje malignity a pro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časných nádorů.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 stanoveni diagnózy nádorového onemocnění mohou být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následně použity pro určení prognózy, predikci efektu léčby či jako vodítko pro výběr cílené biologické terapie, pro pooperační sledování a monitoraci odpovědi na probíhající terapii.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53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214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Fyziologickou funkcí </a:t>
            </a:r>
            <a:r>
              <a:rPr lang="cs-CZ" dirty="0" err="1"/>
              <a:t>hCG</a:t>
            </a:r>
            <a:r>
              <a:rPr lang="cs-CZ" baseline="0" dirty="0"/>
              <a:t> je s</a:t>
            </a:r>
            <a:r>
              <a:rPr lang="cs-CZ" dirty="0"/>
              <a:t>timulace růstu žlutého tělíska, stanovení </a:t>
            </a:r>
            <a:r>
              <a:rPr lang="cs-CZ" dirty="0" err="1"/>
              <a:t>hCG</a:t>
            </a:r>
            <a:r>
              <a:rPr lang="cs-CZ" dirty="0"/>
              <a:t> v krvi nebo moči slouží k průkazu gravidity a napomáhá sledování jeho průběhu. Hodnota nižší je signálem pro mimoděložní těhotenství, mrtvý plod či hrozící potrat. Naopak zvýšené hodnoty </a:t>
            </a:r>
            <a:r>
              <a:rPr lang="cs-CZ" dirty="0" err="1"/>
              <a:t>hCG</a:t>
            </a:r>
            <a:r>
              <a:rPr lang="cs-CZ" dirty="0"/>
              <a:t> signalizují vícečetné těhotenství a </a:t>
            </a:r>
            <a:r>
              <a:rPr lang="cs-CZ" dirty="0" err="1"/>
              <a:t>uspolečně</a:t>
            </a:r>
            <a:r>
              <a:rPr lang="cs-CZ" dirty="0"/>
              <a:t> se stanovením AFP a uE3 umožňují včasnou diagnózu VV plodu. Produkce </a:t>
            </a:r>
            <a:r>
              <a:rPr lang="cs-CZ" dirty="0" err="1"/>
              <a:t>hCG</a:t>
            </a:r>
            <a:r>
              <a:rPr lang="cs-CZ" dirty="0"/>
              <a:t> v počátku těhotenství rychle roste. </a:t>
            </a:r>
            <a:r>
              <a:rPr lang="cs-CZ" b="0" dirty="0"/>
              <a:t>Maximální růst zaznamenáváme mezi 80.–90. dnem těhotenství</a:t>
            </a:r>
            <a:r>
              <a:rPr lang="cs-CZ" dirty="0"/>
              <a:t>, pak se jeho tvorba snižuje (ve 4. měsíci), a po 25. týdnu hodnota </a:t>
            </a:r>
            <a:r>
              <a:rPr lang="cs-CZ" dirty="0" err="1"/>
              <a:t>hCG</a:t>
            </a:r>
            <a:r>
              <a:rPr lang="cs-CZ" dirty="0"/>
              <a:t> již zůstává stabilní až do porodu. Jeho vylučování močí končí asi 7. den po porodu, tj. po vypuzení plodu a placenty. </a:t>
            </a:r>
          </a:p>
          <a:p>
            <a:r>
              <a:rPr lang="cs-CZ" dirty="0"/>
              <a:t>HCG také fyziologicky pravděpodobně hraje roli v rozvoji </a:t>
            </a:r>
            <a:r>
              <a:rPr lang="cs-CZ" dirty="0" err="1"/>
              <a:t>imunotolerance</a:t>
            </a:r>
            <a:r>
              <a:rPr lang="cs-CZ" dirty="0"/>
              <a:t> matky vůči embryu</a:t>
            </a:r>
            <a:r>
              <a:rPr lang="cs-CZ" baseline="0" dirty="0"/>
              <a:t> v počátečních fázích gravidity.</a:t>
            </a:r>
          </a:p>
          <a:p>
            <a:r>
              <a:rPr lang="cs-CZ" baseline="0" dirty="0"/>
              <a:t>Průkaz </a:t>
            </a:r>
            <a:r>
              <a:rPr lang="cs-CZ" baseline="0" dirty="0" err="1"/>
              <a:t>hCG</a:t>
            </a:r>
            <a:r>
              <a:rPr lang="cs-CZ" baseline="0" dirty="0"/>
              <a:t> mimo těhotenství je známkou přítomnosti malignity.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090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357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0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66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PSA je produkován jako inaktivní </a:t>
            </a:r>
            <a:r>
              <a:rPr lang="cs-CZ" sz="1200" dirty="0" err="1"/>
              <a:t>proPSA</a:t>
            </a:r>
            <a:r>
              <a:rPr lang="cs-CZ" sz="1200" dirty="0"/>
              <a:t> forma, obsahující sedm vedoucích </a:t>
            </a:r>
            <a:r>
              <a:rPr lang="cs-CZ" sz="1200" dirty="0" err="1"/>
              <a:t>aminopeptidových</a:t>
            </a:r>
            <a:r>
              <a:rPr lang="cs-CZ" sz="1200" dirty="0"/>
              <a:t> sekvencí. Lidský žlázový </a:t>
            </a:r>
            <a:r>
              <a:rPr lang="cs-CZ" sz="1200" dirty="0" err="1"/>
              <a:t>kalikrein</a:t>
            </a:r>
            <a:r>
              <a:rPr lang="cs-CZ" sz="1200" dirty="0"/>
              <a:t> 2 (hK2) aktivuje tuto neaktivní formu tím, že z ní právě tyto sekvence odštěpí.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578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Kromě stanovení celkového PSA se hledají další možnosti, jak zvýšit senzitivitu 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specificitu PSA a zpřesnit diagnostiku CaP.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Cílem je také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snížení počtu zbytečných biopsií prostaty v rámci diagnostického algoritmu.</a:t>
            </a: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Jednou možností je vztažení hladiny PSA k věku pacienta.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239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 možností je stanovení volného PSA (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vztažení hladiny PSA k objemu prostaty (PSA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denzita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nebo k dynamice růstu PSA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(PSA velocita) a s ní související čas potřebný ke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zdvojnásobení hladiny PSA (PSA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doubling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00B0F0"/>
                </a:solidFill>
              </a:rPr>
              <a:t>Index </a:t>
            </a:r>
            <a:r>
              <a:rPr lang="cs-CZ" dirty="0" err="1">
                <a:solidFill>
                  <a:srgbClr val="00B0F0"/>
                </a:solidFill>
              </a:rPr>
              <a:t>tPSA</a:t>
            </a:r>
            <a:r>
              <a:rPr lang="cs-CZ" dirty="0">
                <a:solidFill>
                  <a:srgbClr val="00B0F0"/>
                </a:solidFill>
              </a:rPr>
              <a:t>-TZ </a:t>
            </a:r>
            <a:r>
              <a:rPr lang="cs-CZ" dirty="0"/>
              <a:t>(</a:t>
            </a:r>
            <a:r>
              <a:rPr lang="cs-CZ" dirty="0" err="1"/>
              <a:t>transitional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) stanovuje poměr koncentrace </a:t>
            </a:r>
            <a:r>
              <a:rPr lang="cs-CZ" dirty="0" err="1"/>
              <a:t>tPSA</a:t>
            </a:r>
            <a:r>
              <a:rPr lang="cs-CZ" dirty="0"/>
              <a:t> a objemu přechodové zóny prostaty,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která je důležitá v genezi benigní hyperplazie prostaty</a:t>
            </a:r>
            <a:r>
              <a:rPr lang="cs-CZ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619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Volný PSA se nachází v krvi ve třech formách: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BPSA – s benigní hyperplazií asociované PSA,</a:t>
            </a:r>
          </a:p>
          <a:p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inaktivní PSA.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BPSA vzniká odštěpením aminokyselin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146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182–183 z molekuly intaktního volného PSA. BPSA je asociováno s přechodnou zónou.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Tkáň karcinomu prostaty obsahuje ve srovnání s tkání postiženou BHP vyšší množství určitých forem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to (-2)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(-4)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Inaktivní PSA se vyznačuje tím, že je enzymaticky neaktivní. Není rozdíl mezi hladinou inaktivního PSA u pacientů s BPH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hodnot tPSA, fPSA a izoformy (-2)proPSA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stanovuje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prostate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index (PHI). Jeho hodnota se vypočítává podle vzorce: PHI = (-2proPSA/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x√tPSA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Index zvyšuje specifitu detekce karcinomu prostaty a jeho zavedení a rozšíření do klinické praxe by mohlo vést ke snížení počtu zbytečných biopsií prostaty. Dle dostupných studií v ČR jsou hodnoty PHI pro BHP </a:t>
            </a:r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0–30, rozmezí 30–40 je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považováno za šedou zónu, pro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typické hodnoty nad 40.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825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9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Na fotografii jsou imunochemické analyzátory různých výrobců na Oddělení klinické</a:t>
            </a:r>
            <a:r>
              <a:rPr lang="cs-CZ" baseline="0" dirty="0"/>
              <a:t> biochemie FN Brno.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081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637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262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Tvorba hormonů při nádorových onemocněních zahrnuje dvě různé možnosti:</a:t>
            </a:r>
          </a:p>
          <a:p>
            <a:r>
              <a:rPr lang="cs-CZ" dirty="0"/>
              <a:t>1. endokrinní tkáň, která normálně produkuje daný hormon, ho může při nádorovém postižení produkovat v nadbytečném množství</a:t>
            </a:r>
          </a:p>
          <a:p>
            <a:r>
              <a:rPr lang="cs-CZ" dirty="0"/>
              <a:t>2. ektopický syndrom - hormon je produkovaný vzdálenou </a:t>
            </a:r>
            <a:r>
              <a:rPr lang="cs-CZ" dirty="0" err="1"/>
              <a:t>nonendokrinní</a:t>
            </a:r>
            <a:r>
              <a:rPr lang="cs-CZ" dirty="0"/>
              <a:t> tkání, která normálně nevytváří tento hormon</a:t>
            </a:r>
          </a:p>
          <a:p>
            <a:endParaRPr lang="cs-CZ" dirty="0"/>
          </a:p>
          <a:p>
            <a:r>
              <a:rPr lang="cs-CZ" dirty="0"/>
              <a:t>Zvýšení hladiny hormonu tak nemusí být specifické, daný hormon může být produkován různými druhy nádorů.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05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Sérové proteiny mohou být při nádorových onemocněních produkovány buď samotnými nádorovými buňkami nebo organismem (játry) jako odpověď na přítomnost nádoru.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252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210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923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188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HER 1 je receptorem pro epidermální růstové faktory, pro HER 2 jsou ligandy zatím neznámé.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5830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80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Dalším příkladem tkáňového </a:t>
            </a:r>
            <a:r>
              <a:rPr lang="cs-CZ" dirty="0" err="1"/>
              <a:t>markeru</a:t>
            </a:r>
            <a:r>
              <a:rPr lang="cs-CZ" dirty="0"/>
              <a:t> je Ki-67. Jedná se o </a:t>
            </a:r>
            <a:r>
              <a:rPr lang="cs-CZ" dirty="0" err="1"/>
              <a:t>nehistonový</a:t>
            </a:r>
            <a:r>
              <a:rPr lang="cs-CZ" dirty="0"/>
              <a:t> jaderný protein, který </a:t>
            </a:r>
            <a:r>
              <a:rPr lang="cs-CZ" dirty="0" err="1"/>
              <a:t>ovlivˇuje</a:t>
            </a:r>
            <a:r>
              <a:rPr lang="cs-CZ" dirty="0"/>
              <a:t> prostorové uspořádání chromatinu. Jeho exprese vzrůstá s proliferační aktivitou daného tumoru,</a:t>
            </a:r>
            <a:r>
              <a:rPr lang="cs-CZ" baseline="0" dirty="0"/>
              <a:t> jedná se tedy o </a:t>
            </a:r>
            <a:r>
              <a:rPr lang="cs-CZ" baseline="0" dirty="0" err="1"/>
              <a:t>marker</a:t>
            </a:r>
            <a:r>
              <a:rPr lang="cs-CZ" baseline="0" dirty="0"/>
              <a:t> především prognostický.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7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Nejčastěji používanými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sérovými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tumor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jsou PSA pro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karcinomu prostaty, CEA při sledování pacientů s již diagnostikovaným kolorektálním karcinomem , AFP 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péči o nemocné s non-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seminomatózními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nádory ze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zárodečnych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buněk a CA 125 pro monitoraci léčby pacientek s ovariálním karcinomem.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Nejvíce stanovované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tkáňové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zahrnuji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estrogenové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receptory a HER2 u karcinomu prsu pro predikci odpovědi na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endokrinni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resp. anti-HER2 léčbu.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nejnovějších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markerů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třeba zmínit „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genové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markery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např. KRAS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genotypizaci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pacientů s kolorektálním karcinomem pro určení případné rezistence na léčbu anti-EGFR protilátkami, BRAF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genotypizaci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predikci odpovědi na anti-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BRAF terapii u melanomu a EGFR  (HER1)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genotypizaci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predikci odpovědi na EGFR TKI u pacientů s nemalobuněčným plicním karcinomem.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875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632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761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554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357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 (HER1)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genotypizace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slouží pro predikci odpovědi na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tyrosinkinázové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inhibitory (EGFR TKI) u pacientů s nemalobuněčným plicním nádorem.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9821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Nemucinózní</a:t>
            </a:r>
            <a:r>
              <a:rPr lang="cs-CZ" dirty="0"/>
              <a:t> (serózní) karcinom je převládajícím</a:t>
            </a:r>
            <a:r>
              <a:rPr lang="cs-CZ" baseline="0" dirty="0"/>
              <a:t> typem ovariálních tumorů.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834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151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výpočet ROMA skóre je třeba znát hodnoty HE4 a CA 125  a</a:t>
            </a:r>
            <a:r>
              <a:rPr lang="cs-CZ" baseline="0" dirty="0"/>
              <a:t> také hormonální stav pacientky – premenopauzální / postmenopauzální.</a:t>
            </a:r>
          </a:p>
          <a:p>
            <a:r>
              <a:rPr lang="cs-CZ" baseline="0" dirty="0"/>
              <a:t>Konkrétní vztah pro výpočet závisí na použitém typu analyzátoru – viz např. http://romatools.he4test.com/calculator_row_en.html  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9723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13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Syntéza kolagenu probíhá nejen</a:t>
            </a:r>
            <a:r>
              <a:rPr lang="cs-CZ" baseline="0" dirty="0"/>
              <a:t> v osteoblastech, ale i v chondroblastech a fibroblastech – kolagen typu I se vykytuje v kostech, kůži, šlachách, dentinu, je tedy produkován osteoblasty a fibroblasty; pro chondroblasty (a tedy chrupavku) je charakteristický kolagen II.</a:t>
            </a:r>
          </a:p>
          <a:p>
            <a:r>
              <a:rPr lang="cs-CZ" baseline="0" dirty="0"/>
              <a:t>Na hrubém ER vzniká </a:t>
            </a:r>
            <a:r>
              <a:rPr lang="cs-CZ" baseline="0" dirty="0" err="1"/>
              <a:t>pre-prokolagen</a:t>
            </a:r>
            <a:r>
              <a:rPr lang="cs-CZ" baseline="0" dirty="0"/>
              <a:t>, který má na koncích C- a N-terminální </a:t>
            </a:r>
            <a:r>
              <a:rPr lang="cs-CZ" baseline="0" dirty="0" err="1"/>
              <a:t>propeptidy</a:t>
            </a:r>
            <a:r>
              <a:rPr lang="cs-CZ" baseline="0" dirty="0"/>
              <a:t>. V ER je odštípnuta N-signální sekvence sloužící k zavedení do ER, čímž vzniká </a:t>
            </a:r>
            <a:r>
              <a:rPr lang="cs-CZ" baseline="0" dirty="0" err="1"/>
              <a:t>prokolagen</a:t>
            </a:r>
            <a:r>
              <a:rPr lang="cs-CZ" baseline="0" dirty="0"/>
              <a:t> (monomer). Ten je dále modifikován, vzniká </a:t>
            </a:r>
            <a:r>
              <a:rPr lang="cs-CZ" baseline="0" dirty="0" err="1"/>
              <a:t>trojšroubovice</a:t>
            </a:r>
            <a:r>
              <a:rPr lang="cs-CZ" baseline="0" dirty="0"/>
              <a:t>, která je </a:t>
            </a:r>
            <a:r>
              <a:rPr lang="cs-CZ" baseline="0" dirty="0" err="1"/>
              <a:t>secernována</a:t>
            </a:r>
            <a:r>
              <a:rPr lang="cs-CZ" baseline="0" dirty="0"/>
              <a:t> extracelulárně. Zde jsou proteázami odstraněny C- a N-</a:t>
            </a:r>
            <a:r>
              <a:rPr lang="cs-CZ" baseline="0" dirty="0" err="1"/>
              <a:t>propeptidy</a:t>
            </a:r>
            <a:r>
              <a:rPr lang="cs-CZ" baseline="0" dirty="0"/>
              <a:t>, vzniká </a:t>
            </a:r>
            <a:r>
              <a:rPr lang="cs-CZ" baseline="0" dirty="0" err="1"/>
              <a:t>tropokolagen</a:t>
            </a:r>
            <a:r>
              <a:rPr lang="cs-CZ" baseline="0" dirty="0"/>
              <a:t>. Terminální </a:t>
            </a:r>
            <a:r>
              <a:rPr lang="cs-CZ" baseline="0" dirty="0" err="1"/>
              <a:t>propeptidy</a:t>
            </a:r>
            <a:r>
              <a:rPr lang="cs-CZ" baseline="0" dirty="0"/>
              <a:t> (PINP a PICP) se dostávají do krve, kde je stanovujeme. Vzhledem k produkci kolagenu I nejen osteoblasty, ale i fibroblasty, nám </a:t>
            </a:r>
            <a:r>
              <a:rPr lang="cs-CZ" baseline="0" dirty="0" err="1"/>
              <a:t>propeptidy</a:t>
            </a:r>
            <a:r>
              <a:rPr lang="cs-CZ" baseline="0" dirty="0"/>
              <a:t> </a:t>
            </a:r>
            <a:r>
              <a:rPr lang="cs-CZ" baseline="0" dirty="0" err="1"/>
              <a:t>prokolagenu</a:t>
            </a:r>
            <a:r>
              <a:rPr lang="cs-CZ" baseline="0" dirty="0"/>
              <a:t> I poskytují informaci o míře produkce kolagenu I nejen v kostech, ale i v kůži, pojivu či cévách. V klinické praxi se používá PINP.</a:t>
            </a:r>
          </a:p>
          <a:p>
            <a:r>
              <a:rPr lang="cs-CZ" baseline="0" dirty="0" err="1"/>
              <a:t>Osteokalcin</a:t>
            </a:r>
            <a:r>
              <a:rPr lang="cs-CZ" baseline="0" dirty="0"/>
              <a:t> je syntetizován v osteoblastech, je nezbytný pro mineralizaci, váže Ca</a:t>
            </a:r>
            <a:r>
              <a:rPr lang="cs-CZ" baseline="30000" dirty="0"/>
              <a:t>++</a:t>
            </a:r>
            <a:r>
              <a:rPr lang="cs-CZ" baseline="0" dirty="0"/>
              <a:t> pomocí </a:t>
            </a:r>
            <a:r>
              <a:rPr lang="el-GR" baseline="0" dirty="0"/>
              <a:t>γ</a:t>
            </a:r>
            <a:r>
              <a:rPr lang="cs-CZ" baseline="0" dirty="0"/>
              <a:t>-</a:t>
            </a:r>
            <a:r>
              <a:rPr lang="cs-CZ" baseline="0" dirty="0" err="1"/>
              <a:t>karboxy</a:t>
            </a:r>
            <a:r>
              <a:rPr lang="cs-CZ" baseline="0" dirty="0"/>
              <a:t>-glutamátových zbytků. </a:t>
            </a:r>
            <a:r>
              <a:rPr lang="cs-CZ" baseline="0" dirty="0" err="1"/>
              <a:t>Osteokalcin</a:t>
            </a:r>
            <a:r>
              <a:rPr lang="cs-CZ" baseline="0" dirty="0"/>
              <a:t> je nejvíce zastoupeným nekolagenním proteinem </a:t>
            </a:r>
            <a:r>
              <a:rPr lang="cs-CZ" baseline="0" dirty="0" err="1"/>
              <a:t>osteoidu</a:t>
            </a:r>
            <a:r>
              <a:rPr lang="cs-CZ" baseline="0" dirty="0"/>
              <a:t>.</a:t>
            </a:r>
          </a:p>
          <a:p>
            <a:r>
              <a:rPr lang="cs-CZ" baseline="0" dirty="0"/>
              <a:t>Kostní </a:t>
            </a:r>
            <a:r>
              <a:rPr lang="cs-CZ" baseline="0" dirty="0" err="1"/>
              <a:t>izoforma</a:t>
            </a:r>
            <a:r>
              <a:rPr lang="cs-CZ" baseline="0" dirty="0"/>
              <a:t> ALP je rovněž produkována osteoblasty.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18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640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Kolagen I je v EC matrix kostí degradován činností proteolytických enzymů z osteoklastů,</a:t>
            </a:r>
            <a:r>
              <a:rPr lang="cs-CZ" baseline="0" dirty="0"/>
              <a:t> hlavně </a:t>
            </a:r>
            <a:r>
              <a:rPr lang="cs-CZ" baseline="0" dirty="0" err="1"/>
              <a:t>kathepsinu</a:t>
            </a:r>
            <a:r>
              <a:rPr lang="cs-CZ" baseline="0" dirty="0"/>
              <a:t> K, na různé fragmenty. Fragmenty se odštěpují z C i N konce, v krvi je detekujeme jako C- a N-terminální </a:t>
            </a:r>
            <a:r>
              <a:rPr lang="cs-CZ" baseline="0" dirty="0" err="1"/>
              <a:t>cross-linking</a:t>
            </a:r>
            <a:r>
              <a:rPr lang="cs-CZ" baseline="0" dirty="0"/>
              <a:t> </a:t>
            </a:r>
            <a:r>
              <a:rPr lang="cs-CZ" baseline="0" dirty="0" err="1"/>
              <a:t>telopeptid</a:t>
            </a:r>
            <a:r>
              <a:rPr lang="cs-CZ" baseline="0" dirty="0"/>
              <a:t>. V klinické praxi se stanovuje CTX-I. </a:t>
            </a:r>
          </a:p>
          <a:p>
            <a:r>
              <a:rPr lang="cs-CZ" baseline="0" dirty="0"/>
              <a:t>Za patologických situací, typicky v případě malignit, převládá degradace kolagenu matrixovou </a:t>
            </a:r>
            <a:r>
              <a:rPr lang="cs-CZ" baseline="0" dirty="0" err="1"/>
              <a:t>metaloproteinázou</a:t>
            </a:r>
            <a:r>
              <a:rPr lang="cs-CZ" baseline="0" dirty="0"/>
              <a:t> 9 (MMP 9). Ta je produkována nádorovými buňkami kostních metastáz. Degradací se vytváří jiný fragment než CTX nebo NTX, nazývá se </a:t>
            </a:r>
            <a:r>
              <a:rPr lang="cs-CZ" baseline="0" dirty="0" err="1"/>
              <a:t>telopeptid</a:t>
            </a:r>
            <a:r>
              <a:rPr lang="cs-CZ" baseline="0" dirty="0"/>
              <a:t> kolagenu I – ICTP.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6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62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074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 je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markerem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volby pro kolorektální karcinom (KRK).</a:t>
            </a:r>
          </a:p>
          <a:p>
            <a:r>
              <a:rPr lang="cs-CZ" dirty="0"/>
              <a:t>V ekonomicky vyspělých zemí je KRK jeden z nejčastějších zhoubných nádorů – v ČR </a:t>
            </a:r>
            <a:r>
              <a:rPr lang="cs-CZ" b="1" dirty="0"/>
              <a:t>3. nejčastější u mužů a 4. u žen. </a:t>
            </a:r>
          </a:p>
          <a:p>
            <a:r>
              <a:rPr lang="cs-CZ" dirty="0"/>
              <a:t>Během posledních 30 let se jeho incidence zvýšila více než trojnásobně. Prevalence KRK ročně narůstá o 2−3 %. </a:t>
            </a:r>
          </a:p>
          <a:p>
            <a:r>
              <a:rPr lang="cs-CZ" dirty="0"/>
              <a:t>ČR − výskyt celosvětově nejvyšší</a:t>
            </a:r>
          </a:p>
          <a:p>
            <a:r>
              <a:rPr lang="cs-CZ" dirty="0"/>
              <a:t>Ročně je v ČR nově diagnostikováno okolo 8 000 pacientů a z nich zhruba polovina na KRK zemře.</a:t>
            </a:r>
          </a:p>
          <a:p>
            <a:r>
              <a:rPr lang="cs-CZ" altLang="cs-CZ" dirty="0"/>
              <a:t>25 % diagnostikováno ve stadiu metastáz!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848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Odběr stolice na okultní krvácení probíhá do speciálních odběrových zkumavek FOB Gold Tube. </a:t>
            </a:r>
          </a:p>
          <a:p>
            <a:r>
              <a:rPr lang="cs-CZ" dirty="0"/>
              <a:t>Postup odběru (provádí pacient, příp. indikující lékař):</a:t>
            </a:r>
            <a:br>
              <a:rPr lang="cs-CZ" dirty="0"/>
            </a:br>
            <a:r>
              <a:rPr lang="cs-CZ" dirty="0"/>
              <a:t>Odšroubujte víčko s odběrovou tyčinkou a vytáhněte ven.</a:t>
            </a:r>
            <a:br>
              <a:rPr lang="cs-CZ" dirty="0"/>
            </a:br>
            <a:r>
              <a:rPr lang="cs-CZ" dirty="0"/>
              <a:t>Odeberte vzorky stolice zanořením tyčinky do tří různých míst stolice. / Tyčinkou seškrábejte povrch stolice, zaplňte stolicí rýhy na konci odběrové tyčinky.</a:t>
            </a:r>
            <a:br>
              <a:rPr lang="cs-CZ" dirty="0"/>
            </a:br>
            <a:r>
              <a:rPr lang="cs-CZ" dirty="0"/>
              <a:t>Víčko s tyčinkou opět vložte zpět do zkumavky a řádně zašroubujte. Nikdy znovu neotvírejte zkumavku.</a:t>
            </a:r>
          </a:p>
          <a:p>
            <a:r>
              <a:rPr lang="cs-CZ" dirty="0"/>
              <a:t>Zkumavku čitelně označte příjmením, jménem a rodným číslem pacienta. Po odběru uchovávejte vzorek v chladničce a dopravte jej co nejdříve do laboratoře OKB.</a:t>
            </a:r>
          </a:p>
          <a:p>
            <a:r>
              <a:rPr lang="cs-CZ" dirty="0"/>
              <a:t>Vlastní stanovení lidského </a:t>
            </a:r>
            <a:r>
              <a:rPr lang="cs-CZ" dirty="0" err="1"/>
              <a:t>Hb</a:t>
            </a:r>
            <a:r>
              <a:rPr lang="cs-CZ" dirty="0"/>
              <a:t> probíhá v laboratoři Klinické biochemie imunochemickým testem.</a:t>
            </a:r>
          </a:p>
          <a:p>
            <a:r>
              <a:rPr lang="cs-CZ" dirty="0"/>
              <a:t>Příprava pacienta nevyžaduje žádná dietní opatření.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05D0F-3C06-4BC3-824A-A2D633D5BAE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68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DA49-CD79-43D1-8A18-5CC13D2F4671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10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5590-655B-45EB-BAE2-F65BDC3CEB0B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9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BBD0-E544-4C5E-A2EF-4473CCC654D9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1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6BBB-65B1-4DA2-B3FF-1379A60D76E7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8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44F-C473-44BB-83FA-C5919DC2816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695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5738-DE24-4439-A27C-903A6BF921A5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66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447-A01B-4C70-B6DA-6B2180D4EBA9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80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745F-CBE7-4641-BD8B-10B04395759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28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44F-C473-44BB-83FA-C5919DC2816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188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1B60-C59E-4094-80A3-13D114F94E8E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947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4493-D4B5-48EB-8250-0C3454F2343F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0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87D6-E56F-4CDD-9385-8700B87B47D3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57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ABA-AAB3-4CF5-BDA7-1C937276470B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404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BAE-82AF-475E-BE04-1876775ED68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84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4AD7-D791-43D6-9849-B6BC5A78F824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533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6BBB-65B1-4DA2-B3FF-1379A60D76E7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345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E544-067A-40EF-B222-335410899FAE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020704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A5738-DE24-4439-A27C-903A6BF921A5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06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447-A01B-4C70-B6DA-6B2180D4EBA9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448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745F-CBE7-4641-BD8B-10B04395759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99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44F-C473-44BB-83FA-C5919DC2816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961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1B60-C59E-4094-80A3-13D114F94E8E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7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A46E-AE9B-41D7-8FC5-2F3F7A40B63D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48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4493-D4B5-48EB-8250-0C3454F2343F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621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ABA-AAB3-4CF5-BDA7-1C937276470B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57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BBAE-82AF-475E-BE04-1876775ED68D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896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4AD7-D791-43D6-9849-B6BC5A78F824}" type="datetime1">
              <a:rPr lang="cs-CZ" smtClean="0"/>
              <a:pPr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525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53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52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86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554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989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44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6001-4702-46A2-8764-A13CE9631252}" type="datetime1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749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759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778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882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71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58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7E83-7FA4-43EC-9F00-F087CE251E37}" type="datetime1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1BD2-A633-45F4-9062-1AEDA33B8A98}" type="datetime1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24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590E-DEE5-4633-81E6-D5F24F588F42}" type="datetime1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9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21FC-F521-495D-9C83-3E87D36DD3EF}" type="datetime1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45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9D07-A780-4A4F-814F-8BDB289CE680}" type="datetime1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1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E544-067A-40EF-B222-335410899FAE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89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32E544-067A-40EF-B222-335410899FAE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99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E544-067A-40EF-B222-335410899FAE}" type="datetime1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38CD-04D5-4B0E-AE23-0446F8D39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0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8D3F-17DB-489E-8AB0-5EAA0A033D25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8BE96-4567-48A8-9C18-D66557438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7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s://en.wikipedia.org/wiki/Minretumomab" TargetMode="External"/><Relationship Id="rId4" Type="http://schemas.openxmlformats.org/officeDocument/2006/relationships/hyperlink" Target="https://en.wikipedia.org/wiki/Anatumomab_mafenato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hyperlink" Target="https://en.wikipedia.org/wiki/Lewis_antigen" TargetMode="Externa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5" Type="http://schemas.openxmlformats.org/officeDocument/2006/relationships/image" Target="../media/image2.jfi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Nádorové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00CC"/>
                </a:solidFill>
              </a:rPr>
              <a:t>Michaela Králíková</a:t>
            </a:r>
          </a:p>
          <a:p>
            <a:r>
              <a:rPr lang="cs-CZ" b="1" dirty="0">
                <a:solidFill>
                  <a:srgbClr val="0000CC"/>
                </a:solidFill>
              </a:rPr>
              <a:t>Biochemický ústav LF 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28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(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antigens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10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CC"/>
                </a:solidFill>
              </a:rPr>
              <a:t>glykoproteiny a epitopy molekul glykoproteinů </a:t>
            </a:r>
            <a:r>
              <a:rPr lang="cs-CZ" sz="3200" dirty="0"/>
              <a:t>tvořených fyziologicky prenatálně, postnatálně typicky u nádorových buněk</a:t>
            </a:r>
          </a:p>
          <a:p>
            <a:r>
              <a:rPr lang="cs-CZ" sz="3200" dirty="0"/>
              <a:t>Některé CA jsou glykoproteiny (19-9, 72-4, 125), jiné jen odlišné epitopy téhož glykoproteinu ( CA 15-3 a CA 27-29).</a:t>
            </a:r>
          </a:p>
          <a:p>
            <a:endParaRPr lang="cs-CZ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62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C86F7B-0EAA-4926-BD18-277F0EC3997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72-4 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carbohydrate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 72-4) </a:t>
            </a:r>
            <a:b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TAG 72 (tumor 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associated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glycoprotein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773239"/>
            <a:ext cx="10787743" cy="435292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/>
              <a:t>glykoprotein produkovaný epitelem jícnu, žaludku a pankreatu plodu, v malé míře též dospělých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cs typeface="Arial" charset="0"/>
              </a:rPr>
              <a:t>↑:</a:t>
            </a:r>
            <a:r>
              <a:rPr lang="cs-CZ" altLang="cs-CZ" b="1" dirty="0"/>
              <a:t> 	*Ca jícnu, </a:t>
            </a:r>
            <a:r>
              <a:rPr lang="cs-CZ" altLang="cs-CZ" b="1" dirty="0">
                <a:solidFill>
                  <a:srgbClr val="0000CC"/>
                </a:solidFill>
              </a:rPr>
              <a:t>žaludku</a:t>
            </a:r>
            <a:r>
              <a:rPr lang="cs-CZ" altLang="cs-CZ" b="1" dirty="0"/>
              <a:t>, ovarií						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/>
              <a:t>	*Ca pankreatu, </a:t>
            </a:r>
            <a:r>
              <a:rPr lang="cs-CZ" altLang="cs-CZ" dirty="0"/>
              <a:t>dělohy, tlustého střeva, plic (NSCLC)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/>
              <a:t>	*cirhóza, vředová choroba žaludku, záněty GIT, akutní pankreatitida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/>
              <a:t>Indikace: 	</a:t>
            </a:r>
            <a:r>
              <a:rPr lang="cs-CZ" altLang="cs-CZ" b="1" dirty="0">
                <a:solidFill>
                  <a:srgbClr val="0000CC"/>
                </a:solidFill>
              </a:rPr>
              <a:t>monitoring Ca žaludku (</a:t>
            </a:r>
            <a:r>
              <a:rPr lang="cs-CZ" altLang="cs-CZ" b="1" dirty="0" err="1">
                <a:solidFill>
                  <a:srgbClr val="0000CC"/>
                </a:solidFill>
              </a:rPr>
              <a:t>marker</a:t>
            </a:r>
            <a:r>
              <a:rPr lang="cs-CZ" altLang="cs-CZ" b="1" dirty="0">
                <a:solidFill>
                  <a:srgbClr val="0000CC"/>
                </a:solidFill>
              </a:rPr>
              <a:t> 1. volby), pankreatu a ovarií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008080"/>
                </a:solidFill>
              </a:rPr>
              <a:t>cut</a:t>
            </a:r>
            <a:r>
              <a:rPr lang="cs-CZ" altLang="cs-CZ" b="1" dirty="0">
                <a:solidFill>
                  <a:srgbClr val="008080"/>
                </a:solidFill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</a:rPr>
              <a:t>off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  <a:r>
              <a:rPr lang="cs-CZ" altLang="cs-CZ" b="1" dirty="0">
                <a:solidFill>
                  <a:srgbClr val="008080"/>
                </a:solidFill>
                <a:cs typeface="Arial" charset="0"/>
              </a:rPr>
              <a:t>≤</a:t>
            </a:r>
            <a:r>
              <a:rPr lang="cs-CZ" altLang="cs-CZ" b="1" dirty="0">
                <a:solidFill>
                  <a:srgbClr val="008080"/>
                </a:solidFill>
              </a:rPr>
              <a:t> 7 IU/ml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31417" y="5525353"/>
            <a:ext cx="5588838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/>
              <a:t>Cílová struktura cytostatik </a:t>
            </a:r>
          </a:p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hlinkClick r:id="rId4" tooltip="Anatumomab mafenatox"/>
              </a:rPr>
              <a:t>anatumomab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hlinkClick r:id="rId4" tooltip="Anatumomab mafenatox"/>
              </a:rPr>
              <a:t>,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4" tooltip="Anatumomab mafenatox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hlinkClick r:id="rId4" tooltip="Anatumomab mafenatox"/>
              </a:rPr>
              <a:t>mafenatox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m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hlinkClick r:id="rId5"/>
              </a:rPr>
              <a:t>inretumomab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28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A01EF-CE46-4A95-9717-55CFFAF549B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19-9 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carbohydrate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 19-9)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0214"/>
            <a:ext cx="9829800" cy="51577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dirty="0"/>
              <a:t>glykoprotein fetálního epitelu GIT, pankreatu a jater; u dospělých je velice omezeně produkován epitelem bronchů a GIT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</a:t>
            </a:r>
            <a:r>
              <a:rPr lang="cs-CZ" altLang="cs-CZ" sz="2600" b="1" dirty="0"/>
              <a:t> 	</a:t>
            </a:r>
            <a:r>
              <a:rPr lang="cs-CZ" altLang="cs-CZ" sz="2600" b="1" dirty="0">
                <a:solidFill>
                  <a:srgbClr val="0000CC"/>
                </a:solidFill>
              </a:rPr>
              <a:t>*Ca pankreatu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>
                <a:solidFill>
                  <a:srgbClr val="0000CC"/>
                </a:solidFill>
              </a:rPr>
              <a:t>		*Ca žlučníku a žlučových cest, jater, GIT</a:t>
            </a:r>
            <a:r>
              <a:rPr lang="cs-CZ" altLang="cs-CZ" sz="2600" b="1" dirty="0"/>
              <a:t>; </a:t>
            </a:r>
            <a:r>
              <a:rPr lang="cs-CZ" altLang="cs-CZ" sz="2600" dirty="0"/>
              <a:t>prsu, dělohy, ovarií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/>
              <a:t>		</a:t>
            </a:r>
            <a:r>
              <a:rPr lang="cs-CZ" altLang="cs-CZ" sz="2600" dirty="0"/>
              <a:t>*onemocnění žlučových cest, jater, žaludku a střeva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Indikace:	</a:t>
            </a:r>
            <a:r>
              <a:rPr lang="cs-CZ" altLang="cs-CZ" sz="2600" b="1" dirty="0">
                <a:solidFill>
                  <a:srgbClr val="0000CC"/>
                </a:solidFill>
              </a:rPr>
              <a:t>monitoring Ca pankreatu, žaludku a kolorektálního Ca,</a:t>
            </a:r>
            <a:r>
              <a:rPr lang="cs-CZ" altLang="cs-CZ" sz="2600" b="1" dirty="0"/>
              <a:t> 		dg a monitoring Ca žlučníku, žlučových cest a jater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cut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</a:rPr>
              <a:t>off</a:t>
            </a:r>
            <a:r>
              <a:rPr lang="cs-CZ" altLang="cs-CZ" sz="2600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≤ 40 IU/ml</a:t>
            </a:r>
            <a:endParaRPr lang="cs-CZ" altLang="cs-CZ" sz="26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/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844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19-9 negativní pacienti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přibližně </a:t>
            </a:r>
            <a:r>
              <a:rPr lang="en-US" dirty="0"/>
              <a:t>10</a:t>
            </a:r>
            <a:r>
              <a:rPr lang="cs-CZ" dirty="0"/>
              <a:t> </a:t>
            </a:r>
            <a:r>
              <a:rPr lang="en-US" dirty="0"/>
              <a:t>% </a:t>
            </a:r>
            <a:r>
              <a:rPr lang="cs-CZ" dirty="0"/>
              <a:t>kavkazské populace </a:t>
            </a:r>
          </a:p>
          <a:p>
            <a:r>
              <a:rPr lang="en-US" dirty="0"/>
              <a:t>CA 19-9 </a:t>
            </a:r>
            <a:r>
              <a:rPr lang="cs-CZ" dirty="0"/>
              <a:t>není exprimován ani u velkých nádorů </a:t>
            </a:r>
          </a:p>
          <a:p>
            <a:r>
              <a:rPr lang="cs-CZ" dirty="0"/>
              <a:t>osoby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postrádající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 tooltip="Lewis antigen"/>
              </a:rPr>
              <a:t>Lewis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  <a:hlinkClick r:id="rId5" tooltip="Lewis antigen"/>
              </a:rPr>
              <a:t>ův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5" tooltip="Lewis antigen"/>
              </a:rPr>
              <a:t> antigen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cs-CZ" dirty="0" err="1"/>
              <a:t>Le-a,b</a:t>
            </a:r>
            <a:r>
              <a:rPr lang="cs-CZ" dirty="0"/>
              <a:t> antigen KS </a:t>
            </a:r>
            <a:r>
              <a:rPr lang="cs-CZ" dirty="0" err="1"/>
              <a:t>adsorbcí</a:t>
            </a:r>
            <a:r>
              <a:rPr lang="cs-CZ" dirty="0"/>
              <a:t> na </a:t>
            </a:r>
            <a:r>
              <a:rPr lang="cs-CZ" dirty="0" err="1"/>
              <a:t>ery</a:t>
            </a:r>
            <a:r>
              <a:rPr lang="cs-CZ" dirty="0"/>
              <a:t>; sekrece endotel, GIT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defic</a:t>
            </a:r>
            <a:r>
              <a:rPr lang="cs-CZ" dirty="0" err="1"/>
              <a:t>it</a:t>
            </a:r>
            <a:r>
              <a:rPr lang="en-US" dirty="0"/>
              <a:t> </a:t>
            </a:r>
            <a:r>
              <a:rPr lang="en-US" dirty="0" err="1"/>
              <a:t>fu</a:t>
            </a:r>
            <a:r>
              <a:rPr lang="cs-CZ" dirty="0"/>
              <a:t>k</a:t>
            </a:r>
            <a:r>
              <a:rPr lang="en-US" dirty="0" err="1"/>
              <a:t>osyltransfer</a:t>
            </a:r>
            <a:r>
              <a:rPr lang="cs-CZ" dirty="0" err="1"/>
              <a:t>ázy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transfer L-</a:t>
            </a:r>
            <a:r>
              <a:rPr lang="en-US" dirty="0" err="1"/>
              <a:t>fu</a:t>
            </a:r>
            <a:r>
              <a:rPr lang="cs-CZ" dirty="0"/>
              <a:t>k</a:t>
            </a:r>
            <a:r>
              <a:rPr lang="en-US" dirty="0" err="1"/>
              <a:t>os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cs-CZ" dirty="0"/>
              <a:t>z </a:t>
            </a:r>
            <a:r>
              <a:rPr lang="en-US" dirty="0"/>
              <a:t>GDP-</a:t>
            </a:r>
            <a:r>
              <a:rPr lang="en-US" dirty="0" err="1"/>
              <a:t>fu</a:t>
            </a:r>
            <a:r>
              <a:rPr lang="cs-CZ" dirty="0"/>
              <a:t>k</a:t>
            </a:r>
            <a:r>
              <a:rPr lang="en-US" dirty="0" err="1"/>
              <a:t>os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cs-CZ" dirty="0"/>
              <a:t>na oligosacharid. </a:t>
            </a:r>
            <a:r>
              <a:rPr lang="en-US" dirty="0" err="1"/>
              <a:t>substr</a:t>
            </a:r>
            <a:r>
              <a:rPr lang="cs-CZ" dirty="0" err="1"/>
              <a:t>át</a:t>
            </a:r>
            <a:r>
              <a:rPr lang="en-US" dirty="0"/>
              <a:t> </a:t>
            </a:r>
            <a:r>
              <a:rPr lang="cs-CZ" dirty="0"/>
              <a:t>; </a:t>
            </a:r>
            <a:r>
              <a:rPr lang="cs-CZ" dirty="0" err="1"/>
              <a:t>rce</a:t>
            </a:r>
            <a:r>
              <a:rPr lang="cs-CZ" dirty="0"/>
              <a:t> nutná pro syntézu </a:t>
            </a:r>
            <a:r>
              <a:rPr lang="cs-CZ" dirty="0" err="1"/>
              <a:t>Le-a,b</a:t>
            </a:r>
            <a:r>
              <a:rPr lang="cs-CZ" dirty="0"/>
              <a:t> i CA 19-9)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13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08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944CC3D-FF31-4027-B980-D8629439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14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2F334B-8E93-4B52-849B-EE7464EBC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89" r="25694" b="5625"/>
          <a:stretch/>
        </p:blipFill>
        <p:spPr>
          <a:xfrm>
            <a:off x="709613" y="136525"/>
            <a:ext cx="5257800" cy="6472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1D796F-4330-4BEE-92DB-5DA91879C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55" r="22657" b="7315"/>
          <a:stretch/>
        </p:blipFill>
        <p:spPr>
          <a:xfrm>
            <a:off x="6429375" y="136525"/>
            <a:ext cx="5386387" cy="6356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04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 descr="struktura.jpg"/>
          <p:cNvPicPr>
            <a:picLocks noChangeAspect="1"/>
          </p:cNvPicPr>
          <p:nvPr/>
        </p:nvPicPr>
        <p:blipFill rotWithShape="1">
          <a:blip r:embed="rId5"/>
          <a:srcRect t="3902"/>
          <a:stretch/>
        </p:blipFill>
        <p:spPr>
          <a:xfrm>
            <a:off x="9463406" y="-91617"/>
            <a:ext cx="2728594" cy="3564610"/>
          </a:xfrm>
          <a:prstGeom prst="rect">
            <a:avLst/>
          </a:prstGeom>
        </p:spPr>
      </p:pic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901DC-18CB-400F-AC27-628AC1FD11C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125 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carbohydrate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 125, mucin 16)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966" y="1600200"/>
            <a:ext cx="11212286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600" b="1" dirty="0"/>
              <a:t>glykoprotein epitelu dýchacích, trávicích a ženských pohlavních cest,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600" b="1" dirty="0"/>
              <a:t>   rohovky, spojivky plodu i dospělých (lubrikace)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</a:t>
            </a:r>
            <a:r>
              <a:rPr lang="cs-CZ" altLang="cs-CZ" sz="2600" b="1" dirty="0"/>
              <a:t>	</a:t>
            </a:r>
            <a:r>
              <a:rPr lang="cs-CZ" altLang="cs-CZ" sz="2600" b="1" dirty="0">
                <a:solidFill>
                  <a:srgbClr val="0000FF"/>
                </a:solidFill>
              </a:rPr>
              <a:t>*Ca ovarií</a:t>
            </a:r>
            <a:r>
              <a:rPr lang="cs-CZ" altLang="cs-CZ" sz="2600" b="1" dirty="0"/>
              <a:t>, kolorektální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/>
              <a:t>		</a:t>
            </a:r>
            <a:r>
              <a:rPr lang="cs-CZ" altLang="cs-CZ" sz="2600" dirty="0"/>
              <a:t>*Ca dělohy (</a:t>
            </a:r>
            <a:r>
              <a:rPr lang="cs-CZ" altLang="cs-CZ" sz="2600" dirty="0" err="1"/>
              <a:t>endometriální</a:t>
            </a:r>
            <a:r>
              <a:rPr lang="cs-CZ" altLang="cs-CZ" sz="2600" dirty="0"/>
              <a:t>), prsu, pankreatu, jater, žaludku, plic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dirty="0"/>
              <a:t>	 	*benigní onemocnění ovarií a endometria, hepatitis, ikterus, pankreatitida		*těhotenství a v mateřském mléce (fyziologicky)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Indikace:	</a:t>
            </a:r>
            <a:r>
              <a:rPr lang="cs-CZ" altLang="cs-CZ" sz="2600" b="1" dirty="0">
                <a:solidFill>
                  <a:srgbClr val="0000CC"/>
                </a:solidFill>
              </a:rPr>
              <a:t>dg a monitoring léčby </a:t>
            </a:r>
            <a:r>
              <a:rPr lang="cs-CZ" altLang="cs-CZ" sz="2600" b="1" dirty="0" err="1">
                <a:solidFill>
                  <a:srgbClr val="0000CC"/>
                </a:solidFill>
              </a:rPr>
              <a:t>nemucinózního</a:t>
            </a:r>
            <a:r>
              <a:rPr lang="cs-CZ" altLang="cs-CZ" sz="2600" b="1" dirty="0">
                <a:solidFill>
                  <a:srgbClr val="0000CC"/>
                </a:solidFill>
              </a:rPr>
              <a:t> Ca ovarií 					</a:t>
            </a:r>
            <a:r>
              <a:rPr lang="cs-CZ" altLang="cs-CZ" sz="2600" b="1" dirty="0"/>
              <a:t>doplňkový </a:t>
            </a:r>
            <a:r>
              <a:rPr lang="cs-CZ" altLang="cs-CZ" sz="2600" b="1" dirty="0" err="1"/>
              <a:t>marker</a:t>
            </a:r>
            <a:r>
              <a:rPr lang="cs-CZ" altLang="cs-CZ" sz="2600" b="1" dirty="0"/>
              <a:t> u Ca pankreatu a kolorektálního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cut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</a:rPr>
              <a:t>off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≤ 35 IU/ml</a:t>
            </a:r>
            <a:endParaRPr lang="cs-CZ" altLang="cs-CZ" sz="26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06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(</a:t>
            </a:r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antigens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16</a:t>
            </a:fld>
            <a:endParaRPr lang="cs-CZ"/>
          </a:p>
        </p:txBody>
      </p:sp>
      <p:pic>
        <p:nvPicPr>
          <p:cNvPr id="4098" name="Picture 2" descr="Výsledek obrázku pro CA19-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4" y="1510466"/>
            <a:ext cx="3635828" cy="50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6450990" y="1807595"/>
            <a:ext cx="1626053" cy="670265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19-9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607413" y="4716814"/>
            <a:ext cx="1597477" cy="722881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19-9,</a:t>
            </a:r>
          </a:p>
          <a:p>
            <a:pPr algn="ctr"/>
            <a:r>
              <a:rPr lang="cs-CZ" sz="2400" dirty="0"/>
              <a:t>CA 72-4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6521066" y="4634945"/>
            <a:ext cx="1485900" cy="80475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19-9, CA 125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194218" y="5684407"/>
            <a:ext cx="1485900" cy="57150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125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H="1">
            <a:off x="5390291" y="4472101"/>
            <a:ext cx="289827" cy="121230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2864463" y="2424596"/>
            <a:ext cx="1485900" cy="57150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15-3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4302535" y="2769314"/>
            <a:ext cx="1174978" cy="49076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/>
          <p:nvPr/>
        </p:nvSpPr>
        <p:spPr>
          <a:xfrm>
            <a:off x="7334093" y="3666875"/>
            <a:ext cx="1485900" cy="571500"/>
          </a:xfrm>
          <a:prstGeom prst="round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CA 72-4</a:t>
            </a:r>
          </a:p>
        </p:txBody>
      </p:sp>
      <p:cxnSp>
        <p:nvCxnSpPr>
          <p:cNvPr id="20" name="Přímá spojnice 19"/>
          <p:cNvCxnSpPr/>
          <p:nvPr/>
        </p:nvCxnSpPr>
        <p:spPr>
          <a:xfrm>
            <a:off x="6070542" y="3595982"/>
            <a:ext cx="1237568" cy="1417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0838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80AF41-50E8-4D22-BDDC-B576398D0F5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 15-3 (carbohydrate antigen 15-3)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557" y="1773238"/>
            <a:ext cx="11674929" cy="5084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600" b="1" dirty="0"/>
              <a:t>epitop glykoproteinu kódovaného tumor-asociovaným genem MUC 1, u plodu se vyskytuje v buňkách bronchů a jater, u dospělých v buňkách mléčné žlázy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600" b="1" dirty="0">
                <a:cs typeface="Arial" charset="0"/>
              </a:rPr>
              <a:t>↑:</a:t>
            </a:r>
            <a:r>
              <a:rPr lang="cs-CZ" altLang="cs-CZ" sz="2600" b="1" dirty="0"/>
              <a:t> 	</a:t>
            </a:r>
            <a:r>
              <a:rPr lang="cs-CZ" altLang="cs-CZ" sz="2600" b="1" dirty="0">
                <a:solidFill>
                  <a:srgbClr val="0000FF"/>
                </a:solidFill>
              </a:rPr>
              <a:t>*Ca prsu</a:t>
            </a:r>
            <a:r>
              <a:rPr lang="cs-CZ" altLang="cs-CZ" sz="2600" b="1" dirty="0"/>
              <a:t>, </a:t>
            </a:r>
            <a:r>
              <a:rPr lang="cs-CZ" altLang="cs-CZ" sz="2600" dirty="0"/>
              <a:t>bronchogenní Ca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600" b="1" dirty="0"/>
              <a:t>		</a:t>
            </a:r>
            <a:r>
              <a:rPr lang="cs-CZ" altLang="cs-CZ" sz="2600" dirty="0"/>
              <a:t>*Ca jater, žaludku, pankreatu, ovarií, dělohy, prostaty			*chronická onemocnění výše zmíněných orgánů, AIDS, revmatická onemocnění 	*těhotenství (fyziologicky)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600" b="1" dirty="0"/>
              <a:t>Indikace: </a:t>
            </a:r>
            <a:r>
              <a:rPr lang="cs-CZ" altLang="cs-CZ" sz="2600" b="1" dirty="0">
                <a:solidFill>
                  <a:srgbClr val="0000CC"/>
                </a:solidFill>
              </a:rPr>
              <a:t>monitoring Ca prsu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600" b="1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cut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</a:rPr>
              <a:t>off</a:t>
            </a:r>
            <a:r>
              <a:rPr lang="cs-CZ" altLang="cs-CZ" sz="2600" b="1" dirty="0">
                <a:solidFill>
                  <a:srgbClr val="008080"/>
                </a:solidFill>
              </a:rPr>
              <a:t>  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≤ 35 IU/ml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73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15-3 a CEA – základní </a:t>
            </a:r>
            <a:r>
              <a:rPr 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karcinomu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4689475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dirty="0"/>
              <a:t>2. </a:t>
            </a:r>
            <a:r>
              <a:rPr lang="sk-SK" sz="3200" b="1" dirty="0" err="1"/>
              <a:t>nejčastější</a:t>
            </a:r>
            <a:r>
              <a:rPr lang="sk-SK" sz="3200" b="1" dirty="0"/>
              <a:t> </a:t>
            </a:r>
            <a:r>
              <a:rPr lang="sk-SK" sz="3200" b="1" dirty="0" err="1"/>
              <a:t>zhoubný</a:t>
            </a:r>
            <a:r>
              <a:rPr lang="sk-SK" sz="3200" b="1" dirty="0"/>
              <a:t> nádor u </a:t>
            </a:r>
            <a:r>
              <a:rPr lang="sk-SK" sz="3200" b="1" dirty="0" err="1"/>
              <a:t>žen</a:t>
            </a:r>
            <a:endParaRPr lang="sk-SK" sz="3200" b="1" dirty="0"/>
          </a:p>
          <a:p>
            <a:r>
              <a:rPr lang="sk-SK" sz="3200" dirty="0" err="1"/>
              <a:t>Incidence</a:t>
            </a:r>
            <a:r>
              <a:rPr lang="sk-SK" sz="3200" dirty="0"/>
              <a:t> - </a:t>
            </a:r>
            <a:r>
              <a:rPr lang="sk-SK" sz="3200" dirty="0" err="1"/>
              <a:t>milion</a:t>
            </a:r>
            <a:r>
              <a:rPr lang="sk-SK" sz="3200" dirty="0"/>
              <a:t> </a:t>
            </a:r>
            <a:r>
              <a:rPr lang="sk-SK" sz="3200" dirty="0" err="1"/>
              <a:t>žen</a:t>
            </a:r>
            <a:r>
              <a:rPr lang="sk-SK" sz="3200" dirty="0"/>
              <a:t> ročne </a:t>
            </a:r>
            <a:r>
              <a:rPr lang="sk-SK" sz="3200" dirty="0" err="1"/>
              <a:t>celosvětově</a:t>
            </a:r>
            <a:endParaRPr lang="sk-SK" sz="3200" dirty="0"/>
          </a:p>
          <a:p>
            <a:r>
              <a:rPr lang="sk-SK" sz="3200" dirty="0"/>
              <a:t>90 - 95 % sporadické</a:t>
            </a:r>
          </a:p>
          <a:p>
            <a:r>
              <a:rPr lang="sk-SK" sz="3200" dirty="0"/>
              <a:t>5 - 10% </a:t>
            </a:r>
            <a:r>
              <a:rPr lang="sk-SK" sz="3200" dirty="0" err="1"/>
              <a:t>dědičného</a:t>
            </a:r>
            <a:r>
              <a:rPr lang="sk-SK" sz="3200" dirty="0"/>
              <a:t> </a:t>
            </a:r>
            <a:r>
              <a:rPr lang="sk-SK" sz="3200" dirty="0" err="1"/>
              <a:t>původu</a:t>
            </a:r>
            <a:r>
              <a:rPr lang="sk-SK" sz="3200" dirty="0"/>
              <a:t> - </a:t>
            </a:r>
            <a:r>
              <a:rPr lang="sk-SK" sz="3200" dirty="0" err="1"/>
              <a:t>nejčastěji</a:t>
            </a:r>
            <a:r>
              <a:rPr lang="sk-SK" sz="3200" dirty="0"/>
              <a:t> </a:t>
            </a:r>
            <a:r>
              <a:rPr lang="sk-SK" sz="3200" dirty="0" err="1"/>
              <a:t>zárodečné</a:t>
            </a:r>
            <a:r>
              <a:rPr lang="sk-SK" sz="3200" dirty="0"/>
              <a:t> </a:t>
            </a:r>
            <a:r>
              <a:rPr lang="sk-SK" sz="3200" dirty="0" err="1"/>
              <a:t>mutace</a:t>
            </a:r>
            <a:r>
              <a:rPr lang="sk-SK" sz="3200" dirty="0"/>
              <a:t> </a:t>
            </a:r>
            <a:r>
              <a:rPr lang="sk-SK" sz="3200" dirty="0" err="1"/>
              <a:t>genů</a:t>
            </a:r>
            <a:r>
              <a:rPr lang="sk-SK" sz="3200" dirty="0"/>
              <a:t> BCRA1 a 2 – </a:t>
            </a:r>
            <a:r>
              <a:rPr lang="sk-SK" sz="3200" dirty="0" err="1"/>
              <a:t>možnost</a:t>
            </a:r>
            <a:r>
              <a:rPr lang="sk-SK" sz="3200" dirty="0"/>
              <a:t> </a:t>
            </a:r>
            <a:r>
              <a:rPr lang="sk-SK" sz="3200" dirty="0" err="1"/>
              <a:t>testování</a:t>
            </a:r>
            <a:r>
              <a:rPr lang="sk-SK" sz="3200" dirty="0"/>
              <a:t> DNA z </a:t>
            </a:r>
            <a:r>
              <a:rPr lang="sk-SK" sz="3200" dirty="0" err="1"/>
              <a:t>periferních</a:t>
            </a:r>
            <a:r>
              <a:rPr lang="sk-SK" sz="3200" dirty="0"/>
              <a:t> </a:t>
            </a:r>
            <a:r>
              <a:rPr lang="sk-SK" sz="3200" dirty="0" err="1"/>
              <a:t>lymfocytů</a:t>
            </a:r>
            <a:r>
              <a:rPr lang="sk-SK" sz="3200" dirty="0"/>
              <a:t> </a:t>
            </a:r>
          </a:p>
          <a:p>
            <a:r>
              <a:rPr lang="sk-SK" sz="3200" dirty="0"/>
              <a:t>Celoživotní riziko vzniku nádoru v </a:t>
            </a:r>
            <a:r>
              <a:rPr lang="sk-SK" sz="3200" dirty="0" err="1"/>
              <a:t>případe</a:t>
            </a:r>
            <a:r>
              <a:rPr lang="sk-SK" sz="3200" dirty="0"/>
              <a:t> </a:t>
            </a:r>
            <a:r>
              <a:rPr lang="sk-SK" sz="3200" dirty="0" err="1"/>
              <a:t>mutace</a:t>
            </a:r>
            <a:r>
              <a:rPr lang="sk-SK" sz="3200" dirty="0"/>
              <a:t> BRCA1 a 2 je 87 %, u </a:t>
            </a:r>
            <a:r>
              <a:rPr lang="sk-SK" sz="3200" dirty="0" err="1"/>
              <a:t>žen</a:t>
            </a:r>
            <a:r>
              <a:rPr lang="sk-SK" sz="3200" dirty="0"/>
              <a:t> bez </a:t>
            </a:r>
            <a:r>
              <a:rPr lang="sk-SK" sz="3200" dirty="0" err="1"/>
              <a:t>mutace</a:t>
            </a:r>
            <a:r>
              <a:rPr lang="sk-SK" sz="3200" dirty="0"/>
              <a:t> 8-10 %</a:t>
            </a:r>
          </a:p>
          <a:p>
            <a:endParaRPr lang="sk-SK" sz="3200" dirty="0"/>
          </a:p>
          <a:p>
            <a:endParaRPr lang="sk-SK" sz="3200" dirty="0"/>
          </a:p>
          <a:p>
            <a:r>
              <a:rPr lang="sk-SK" sz="3200" dirty="0" err="1"/>
              <a:t>Sekundární</a:t>
            </a:r>
            <a:r>
              <a:rPr lang="sk-SK" sz="3200" dirty="0"/>
              <a:t> </a:t>
            </a:r>
            <a:r>
              <a:rPr lang="sk-SK" sz="3200" dirty="0" err="1"/>
              <a:t>prevence</a:t>
            </a:r>
            <a:r>
              <a:rPr lang="sk-SK" sz="3200" dirty="0"/>
              <a:t> – cyklické mamografické nebo UTZ </a:t>
            </a:r>
            <a:r>
              <a:rPr lang="sk-SK" sz="3200" dirty="0" err="1"/>
              <a:t>vyšetření</a:t>
            </a:r>
            <a:r>
              <a:rPr lang="sk-SK" sz="3200" dirty="0"/>
              <a:t> od 				  45 let </a:t>
            </a:r>
            <a:r>
              <a:rPr lang="sk-SK" sz="3200" dirty="0" err="1"/>
              <a:t>věku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18</a:t>
            </a:fld>
            <a:endParaRPr lang="cs-CZ"/>
          </a:p>
        </p:txBody>
      </p:sp>
      <p:sp>
        <p:nvSpPr>
          <p:cNvPr id="5" name="AutoShape 2" descr="Výsledek obrázku pro ca pr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3556" name="Picture 4" descr="Výsledek obrázku pro ca prs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6320"/>
          <a:stretch/>
        </p:blipFill>
        <p:spPr bwMode="auto">
          <a:xfrm>
            <a:off x="8866414" y="1193090"/>
            <a:ext cx="3086100" cy="17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074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481D5-864E-4DD8-83C1-B4B777C36F8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1743" y="274639"/>
            <a:ext cx="9329057" cy="92233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AFP (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a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1-fetoprotein)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447" y="1463675"/>
            <a:ext cx="11243467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altLang="cs-CZ" sz="2400" b="1" dirty="0" err="1"/>
              <a:t>onkofetální</a:t>
            </a:r>
            <a:r>
              <a:rPr lang="cs-CZ" altLang="cs-CZ" sz="2400" b="1" dirty="0"/>
              <a:t> protein fyziologicky produkovaný žloutkovým váčkem a játry plodu – fetální analog albuminu s transportní </a:t>
            </a:r>
            <a:r>
              <a:rPr lang="cs-CZ" altLang="cs-CZ" sz="2400" b="1" dirty="0" err="1"/>
              <a:t>fcí</a:t>
            </a:r>
            <a:r>
              <a:rPr lang="cs-CZ" altLang="cs-CZ" sz="2400" b="1" dirty="0"/>
              <a:t> </a:t>
            </a:r>
            <a:r>
              <a:rPr lang="cs-CZ" altLang="cs-CZ" sz="2000" dirty="0"/>
              <a:t>(vazba steroidů, těžkých kovů, bil, MK, </a:t>
            </a:r>
            <a:r>
              <a:rPr lang="cs-CZ" altLang="cs-CZ" sz="2000" dirty="0" err="1"/>
              <a:t>retinoidů</a:t>
            </a:r>
            <a:r>
              <a:rPr lang="cs-CZ" altLang="cs-CZ" sz="2000" dirty="0"/>
              <a:t>, drog, ATB)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cs typeface="Arial" charset="0"/>
              </a:rPr>
              <a:t>↑:	*</a:t>
            </a:r>
            <a:r>
              <a:rPr lang="cs-CZ" altLang="cs-CZ" sz="2400" b="1" dirty="0"/>
              <a:t>primární Ca jater (kromě anaplastického), metastázy jiných malignit do 	jater, </a:t>
            </a:r>
            <a:r>
              <a:rPr lang="cs-CZ" altLang="cs-CZ" sz="2400" b="1" dirty="0" err="1"/>
              <a:t>germinální</a:t>
            </a:r>
            <a:r>
              <a:rPr lang="cs-CZ" altLang="cs-CZ" sz="2400" b="1" dirty="0"/>
              <a:t> Tu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/>
              <a:t>		</a:t>
            </a:r>
            <a:r>
              <a:rPr lang="cs-CZ" altLang="cs-CZ" sz="2400" dirty="0"/>
              <a:t>*Ca GIT, pankreatu, prsu, bronchů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	*jaterní cirhóza, hepatitida, chronické renální selhání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	*Downův </a:t>
            </a:r>
            <a:r>
              <a:rPr lang="cs-CZ" altLang="cs-CZ" sz="2400" dirty="0" err="1"/>
              <a:t>sy</a:t>
            </a:r>
            <a:r>
              <a:rPr lang="cs-CZ" altLang="cs-CZ" sz="2400" dirty="0"/>
              <a:t> a rozštěpy neurální trubice v graviditě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/>
              <a:t>In: </a:t>
            </a:r>
            <a:r>
              <a:rPr lang="cs-CZ" altLang="cs-CZ" sz="2400" b="1" dirty="0">
                <a:solidFill>
                  <a:srgbClr val="0000CC"/>
                </a:solidFill>
              </a:rPr>
              <a:t>dg a monitoring primárního Ca jater a </a:t>
            </a:r>
            <a:r>
              <a:rPr lang="cs-CZ" altLang="cs-CZ" sz="2400" b="1" dirty="0" err="1">
                <a:solidFill>
                  <a:srgbClr val="0000CC"/>
                </a:solidFill>
              </a:rPr>
              <a:t>germinálních</a:t>
            </a:r>
            <a:r>
              <a:rPr lang="cs-CZ" altLang="cs-CZ" sz="2400" b="1" dirty="0">
                <a:solidFill>
                  <a:srgbClr val="0000CC"/>
                </a:solidFill>
              </a:rPr>
              <a:t> Tu, monitorování </a:t>
            </a:r>
            <a:r>
              <a:rPr lang="cs-CZ" altLang="cs-CZ" sz="2400" b="1" dirty="0" err="1">
                <a:solidFill>
                  <a:srgbClr val="0000CC"/>
                </a:solidFill>
              </a:rPr>
              <a:t>HbsAg</a:t>
            </a:r>
            <a:r>
              <a:rPr lang="cs-CZ" altLang="cs-CZ" sz="2400" b="1" dirty="0">
                <a:solidFill>
                  <a:srgbClr val="0000CC"/>
                </a:solidFill>
              </a:rPr>
              <a:t>  a </a:t>
            </a:r>
            <a:r>
              <a:rPr lang="cs-CZ" altLang="cs-CZ" sz="2400" b="1" dirty="0" err="1">
                <a:solidFill>
                  <a:srgbClr val="0000CC"/>
                </a:solidFill>
              </a:rPr>
              <a:t>antiHCV</a:t>
            </a:r>
            <a:r>
              <a:rPr lang="cs-CZ" altLang="cs-CZ" sz="2400" b="1" dirty="0">
                <a:solidFill>
                  <a:srgbClr val="0000CC"/>
                </a:solidFill>
              </a:rPr>
              <a:t> pozitivních pacientů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008080"/>
                </a:solidFill>
              </a:rPr>
              <a:t>cut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</a:rPr>
              <a:t>off</a:t>
            </a:r>
            <a:r>
              <a:rPr lang="cs-CZ" altLang="cs-CZ" sz="2400" b="1" dirty="0">
                <a:solidFill>
                  <a:srgbClr val="008080"/>
                </a:solidFill>
              </a:rPr>
              <a:t> &lt; 10 </a:t>
            </a:r>
            <a:r>
              <a:rPr lang="cs-CZ" altLang="cs-CZ" sz="2400" b="1" dirty="0">
                <a:solidFill>
                  <a:srgbClr val="008080"/>
                </a:solidFill>
                <a:latin typeface="Symbol" pitchFamily="18" charset="2"/>
                <a:cs typeface="Arial" charset="0"/>
              </a:rPr>
              <a:t>m</a:t>
            </a:r>
            <a:r>
              <a:rPr lang="cs-CZ" altLang="cs-CZ" sz="2400" b="1" dirty="0">
                <a:solidFill>
                  <a:srgbClr val="008080"/>
                </a:solidFill>
                <a:cs typeface="Arial" charset="0"/>
              </a:rPr>
              <a:t>g/l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66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72EAC4-F1AE-40A4-A7CE-A9026C7C006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INDIKACE K VYŠETŘENÍ NÁDOROVÝCH MARKERŮ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1"/>
            <a:ext cx="9372600" cy="3992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dirty="0" err="1">
                <a:solidFill>
                  <a:srgbClr val="0000CC"/>
                </a:solidFill>
              </a:rPr>
              <a:t>screening</a:t>
            </a:r>
            <a:r>
              <a:rPr lang="cs-CZ" altLang="cs-CZ" sz="3200" b="1" dirty="0">
                <a:solidFill>
                  <a:srgbClr val="0000CC"/>
                </a:solidFill>
              </a:rPr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Hb</a:t>
            </a:r>
            <a:r>
              <a:rPr lang="cs-CZ" altLang="cs-CZ" sz="3200" dirty="0"/>
              <a:t> ve stolici)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rgbClr val="0000CC"/>
                </a:solidFill>
              </a:rPr>
              <a:t>primární diagnostika a </a:t>
            </a:r>
            <a:r>
              <a:rPr lang="cs-CZ" altLang="cs-CZ" sz="3200" b="1" dirty="0" err="1">
                <a:solidFill>
                  <a:srgbClr val="0000CC"/>
                </a:solidFill>
              </a:rPr>
              <a:t>dif</a:t>
            </a:r>
            <a:r>
              <a:rPr lang="cs-CZ" altLang="cs-CZ" sz="3200" b="1" dirty="0">
                <a:solidFill>
                  <a:srgbClr val="0000CC"/>
                </a:solidFill>
              </a:rPr>
              <a:t>. dg.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 err="1">
                <a:solidFill>
                  <a:srgbClr val="0000CC"/>
                </a:solidFill>
              </a:rPr>
              <a:t>staging</a:t>
            </a:r>
            <a:r>
              <a:rPr lang="cs-CZ" altLang="cs-CZ" sz="3200" b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3200" b="1" u="sng" dirty="0">
                <a:solidFill>
                  <a:srgbClr val="0000CC"/>
                </a:solidFill>
              </a:rPr>
              <a:t>monitoring, sledování účinnosti protinádorové léčby </a:t>
            </a:r>
            <a:r>
              <a:rPr lang="cs-CZ" altLang="cs-CZ" sz="3200" b="1" dirty="0">
                <a:solidFill>
                  <a:srgbClr val="0000CC"/>
                </a:solidFill>
              </a:rPr>
              <a:t>- </a:t>
            </a:r>
            <a:r>
              <a:rPr lang="cs-CZ" altLang="cs-CZ" sz="3200" dirty="0"/>
              <a:t>nejčastější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rgbClr val="0000CC"/>
                </a:solidFill>
              </a:rPr>
              <a:t>prognóza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167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číslo snímku 5">
            <a:extLst>
              <a:ext uri="{FF2B5EF4-FFF2-40B4-BE49-F238E27FC236}">
                <a16:creationId xmlns:a16="http://schemas.microsoft.com/office/drawing/2014/main" id="{5AECA541-85DB-46B9-8BF1-0462CCD2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CB096-C608-4521-8543-5160FF69598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407CE6C-AA41-40D9-AF3A-3E721DC98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SCC</a:t>
            </a:r>
            <a:r>
              <a:rPr lang="cs-CZ" alt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SCCA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squamous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cell 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carcinoma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antigen)</a:t>
            </a:r>
            <a:endParaRPr lang="cs-CZ" altLang="cs-CZ" sz="3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3A3E7F8-E173-4547-AAF6-CA67CEF26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363200" cy="5167313"/>
          </a:xfrm>
        </p:spPr>
        <p:txBody>
          <a:bodyPr>
            <a:normAutofit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glykoproteinový receptor pro polymerní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Ig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(hl.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IgA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 lokalizovaný v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bazolaterální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PM slizničních buněk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↑: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	*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epidermoidní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Ca plic, děložního čípku, vaginy, vulvy, jícnu, hlavy, krku, 	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anu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spinocelulární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*</a:t>
            </a:r>
            <a:r>
              <a:rPr lang="cs-CZ" altLang="cs-CZ" sz="2400" dirty="0"/>
              <a:t>Ca endometria, prsu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	*onemocnění plic, jaterní a renální selhání; psoriáza, ekzém 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	*těhotenství (fyziologicky)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In:	</a:t>
            </a:r>
            <a:r>
              <a:rPr lang="cs-CZ" altLang="cs-CZ" sz="2400" b="1" dirty="0">
                <a:solidFill>
                  <a:srgbClr val="0000CC"/>
                </a:solidFill>
              </a:rPr>
              <a:t>monitorování nádorů </a:t>
            </a:r>
            <a:r>
              <a:rPr lang="cs-CZ" altLang="cs-CZ" sz="2400" b="1" dirty="0" err="1">
                <a:solidFill>
                  <a:srgbClr val="0000CC"/>
                </a:solidFill>
              </a:rPr>
              <a:t>orofaciální</a:t>
            </a:r>
            <a:r>
              <a:rPr lang="cs-CZ" altLang="cs-CZ" sz="2400" b="1" dirty="0">
                <a:solidFill>
                  <a:srgbClr val="0000CC"/>
                </a:solidFill>
              </a:rPr>
              <a:t> oblasti, plic a genitálu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</a:t>
            </a:r>
            <a:r>
              <a:rPr lang="cs-CZ" alt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</a:t>
            </a:r>
            <a:r>
              <a:rPr lang="cs-CZ" altLang="cs-CZ" sz="2400" dirty="0">
                <a:solidFill>
                  <a:srgbClr val="008080"/>
                </a:solidFill>
              </a:rPr>
              <a:t>  </a:t>
            </a:r>
            <a:r>
              <a:rPr lang="cs-CZ" alt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≤ 1,5 </a:t>
            </a:r>
            <a:r>
              <a:rPr lang="cs-CZ" alt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charset="0"/>
              </a:rPr>
              <a:t>m</a:t>
            </a:r>
            <a:r>
              <a:rPr lang="cs-CZ" alt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g/l </a:t>
            </a:r>
            <a:r>
              <a:rPr lang="cs-CZ" altLang="cs-CZ" sz="24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(pozor na kontaminaci vzorku slinami a 	potem!)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Onkoplacentární</a:t>
            </a: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antigeny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3543299"/>
            <a:ext cx="5157787" cy="14859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48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hCG</a:t>
            </a:r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cs-CZ" altLang="cs-CZ" sz="4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997575" y="3543299"/>
            <a:ext cx="5357813" cy="148590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cs-CZ" altLang="cs-CZ" sz="3000" b="1" dirty="0"/>
          </a:p>
          <a:p>
            <a:r>
              <a:rPr lang="cs-CZ" altLang="cs-CZ" sz="3000" b="1" dirty="0"/>
              <a:t>SP-1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8200" y="1517748"/>
            <a:ext cx="10515600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00CC"/>
                </a:solidFill>
              </a:rPr>
              <a:t>Látky produkované trofoblastickými buňkami placenty v těhotenství i za patologických podmínek a také některými </a:t>
            </a:r>
            <a:r>
              <a:rPr lang="cs-CZ" altLang="cs-CZ" sz="2800" b="1" dirty="0" err="1">
                <a:solidFill>
                  <a:srgbClr val="0000CC"/>
                </a:solidFill>
              </a:rPr>
              <a:t>germinativními</a:t>
            </a:r>
            <a:r>
              <a:rPr lang="cs-CZ" altLang="cs-CZ" sz="2800" b="1" dirty="0">
                <a:solidFill>
                  <a:srgbClr val="0000CC"/>
                </a:solidFill>
              </a:rPr>
              <a:t> Tu jako známka nádorové dediferenciace.</a:t>
            </a:r>
          </a:p>
          <a:p>
            <a:pPr>
              <a:defRPr/>
            </a:pPr>
            <a:endParaRPr lang="cs-CZ" altLang="cs-CZ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endParaRPr lang="cs-CZ" dirty="0"/>
          </a:p>
        </p:txBody>
      </p:sp>
      <p:pic>
        <p:nvPicPr>
          <p:cNvPr id="24578" name="Picture 2" descr="Výsledek obrázku pro hcg molec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89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24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BE363-F3D7-48BD-9592-92F34A39D5A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9525000" cy="8509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hCG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(lidský choriový gonadotropin)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6"/>
            <a:ext cx="9982200" cy="5661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glykoprotein </a:t>
            </a:r>
            <a:r>
              <a:rPr lang="cs-CZ" altLang="cs-CZ" sz="2400" b="1" dirty="0">
                <a:solidFill>
                  <a:srgbClr val="0000CC"/>
                </a:solidFill>
              </a:rPr>
              <a:t>tvořený trofoblastickými buňkami placenty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Stanovuje se </a:t>
            </a:r>
            <a:r>
              <a:rPr lang="cs-CZ" altLang="cs-CZ" sz="2400" b="1" dirty="0" err="1"/>
              <a:t>celk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hCG</a:t>
            </a:r>
            <a:r>
              <a:rPr lang="cs-CZ" altLang="cs-CZ" sz="2400" b="1" dirty="0"/>
              <a:t>, </a:t>
            </a:r>
            <a:r>
              <a:rPr lang="cs-CZ" altLang="cs-CZ" sz="2400" b="1" dirty="0">
                <a:latin typeface="Symbol" pitchFamily="18" charset="2"/>
              </a:rPr>
              <a:t>b</a:t>
            </a:r>
            <a:r>
              <a:rPr lang="cs-CZ" altLang="cs-CZ" sz="2400" b="1" dirty="0"/>
              <a:t>-podjednotka (nejčastěji) nebo </a:t>
            </a:r>
            <a:r>
              <a:rPr lang="cs-CZ" altLang="cs-CZ" sz="2400" b="1" dirty="0">
                <a:latin typeface="Symbol" pitchFamily="18" charset="2"/>
              </a:rPr>
              <a:t>b</a:t>
            </a:r>
            <a:r>
              <a:rPr lang="cs-CZ" altLang="cs-CZ" sz="2400" b="1" dirty="0"/>
              <a:t>-</a:t>
            </a:r>
            <a:r>
              <a:rPr lang="cs-CZ" altLang="cs-CZ" sz="2400" b="1" dirty="0" err="1"/>
              <a:t>core</a:t>
            </a:r>
            <a:r>
              <a:rPr lang="cs-CZ" altLang="cs-CZ" sz="2400" b="1" dirty="0"/>
              <a:t> fragment.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cs typeface="Arial" charset="0"/>
              </a:rPr>
              <a:t>↑:</a:t>
            </a:r>
            <a:r>
              <a:rPr lang="cs-CZ" altLang="cs-CZ" sz="2400" b="1" dirty="0"/>
              <a:t> 	*mola </a:t>
            </a:r>
            <a:r>
              <a:rPr lang="cs-CZ" altLang="cs-CZ" sz="2400" b="1" dirty="0" err="1"/>
              <a:t>hydatidosa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chorioCa</a:t>
            </a:r>
            <a:r>
              <a:rPr lang="cs-CZ" altLang="cs-CZ" sz="2400" b="1" dirty="0"/>
              <a:t>, Ca </a:t>
            </a:r>
            <a:r>
              <a:rPr lang="cs-CZ" altLang="cs-CZ" sz="2400" b="1" dirty="0" err="1"/>
              <a:t>testes</a:t>
            </a:r>
            <a:r>
              <a:rPr lang="cs-CZ" altLang="cs-CZ" sz="2400" b="1" dirty="0"/>
              <a:t>, ovarií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b="1" dirty="0"/>
              <a:t>		</a:t>
            </a:r>
            <a:r>
              <a:rPr lang="cs-CZ" altLang="cs-CZ" sz="2400" dirty="0"/>
              <a:t>*malobuněčný Ca plic, Ca prsu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400" dirty="0"/>
              <a:t>		*těhotenství (FYZIOLOGICKY)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9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In: </a:t>
            </a:r>
            <a:r>
              <a:rPr lang="cs-CZ" altLang="cs-CZ" sz="2400" b="1" dirty="0">
                <a:solidFill>
                  <a:srgbClr val="0000CC"/>
                </a:solidFill>
              </a:rPr>
              <a:t>dg a monitoring moly a nádorů </a:t>
            </a:r>
            <a:r>
              <a:rPr lang="cs-CZ" altLang="cs-CZ" sz="2400" b="1" dirty="0" err="1">
                <a:solidFill>
                  <a:srgbClr val="0000CC"/>
                </a:solidFill>
              </a:rPr>
              <a:t>germinativního</a:t>
            </a:r>
            <a:r>
              <a:rPr lang="cs-CZ" altLang="cs-CZ" sz="2400" b="1" dirty="0">
                <a:solidFill>
                  <a:srgbClr val="0000CC"/>
                </a:solidFill>
              </a:rPr>
              <a:t> původu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9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>
                <a:solidFill>
                  <a:srgbClr val="008080"/>
                </a:solidFill>
              </a:rPr>
              <a:t>cut</a:t>
            </a:r>
            <a:r>
              <a:rPr lang="cs-CZ" altLang="cs-CZ" sz="2400" b="1" dirty="0">
                <a:solidFill>
                  <a:srgbClr val="008080"/>
                </a:solidFill>
              </a:rPr>
              <a:t> </a:t>
            </a:r>
            <a:r>
              <a:rPr lang="cs-CZ" altLang="cs-CZ" sz="2400" b="1" dirty="0" err="1">
                <a:solidFill>
                  <a:srgbClr val="008080"/>
                </a:solidFill>
              </a:rPr>
              <a:t>off</a:t>
            </a:r>
            <a:r>
              <a:rPr lang="cs-CZ" altLang="cs-CZ" sz="2400" b="1" dirty="0">
                <a:solidFill>
                  <a:srgbClr val="008080"/>
                </a:solidFill>
              </a:rPr>
              <a:t> &lt; 2,00 IU/l muži, &lt; 10,00 IU/l netěhotné ženy </a:t>
            </a:r>
            <a:r>
              <a:rPr lang="cs-CZ" altLang="cs-CZ" sz="2400" b="1" dirty="0">
                <a:solidFill>
                  <a:srgbClr val="008080"/>
                </a:solidFill>
                <a:cs typeface="Arial" charset="0"/>
              </a:rPr>
              <a:t>(</a:t>
            </a:r>
            <a:r>
              <a:rPr lang="cs-CZ" altLang="cs-CZ" sz="2400" b="1" dirty="0" err="1">
                <a:solidFill>
                  <a:srgbClr val="008080"/>
                </a:solidFill>
                <a:latin typeface="Symbol" pitchFamily="18" charset="2"/>
              </a:rPr>
              <a:t>b</a:t>
            </a:r>
            <a:r>
              <a:rPr lang="cs-CZ" altLang="cs-CZ" sz="2400" b="1" dirty="0" err="1">
                <a:solidFill>
                  <a:srgbClr val="008080"/>
                </a:solidFill>
              </a:rPr>
              <a:t>hCG</a:t>
            </a:r>
            <a:r>
              <a:rPr lang="cs-CZ" altLang="cs-CZ" sz="2400" b="1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73528" y="1677580"/>
            <a:ext cx="395151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2400" b="1" dirty="0">
                <a:latin typeface="Symbol" pitchFamily="18" charset="2"/>
              </a:rPr>
              <a:t>a-</a:t>
            </a:r>
            <a:r>
              <a:rPr lang="cs-CZ" sz="2400" b="1" dirty="0"/>
              <a:t>podjednotka</a:t>
            </a:r>
          </a:p>
          <a:p>
            <a:pPr algn="ctr"/>
            <a:r>
              <a:rPr lang="cs-CZ" sz="2400" dirty="0"/>
              <a:t>společná pro několik dalších hormonů, např. FSH, LH, TSH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802572" y="1677579"/>
            <a:ext cx="67961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FF0000"/>
                </a:solidFill>
                <a:latin typeface="Symbol" pitchFamily="18" charset="2"/>
              </a:rPr>
              <a:t>b -</a:t>
            </a:r>
            <a:r>
              <a:rPr lang="cs-CZ" altLang="cs-CZ" sz="2400" b="1" dirty="0">
                <a:solidFill>
                  <a:srgbClr val="FF0000"/>
                </a:solidFill>
              </a:rPr>
              <a:t>p</a:t>
            </a:r>
            <a:r>
              <a:rPr lang="cs-CZ" sz="2400" b="1" dirty="0">
                <a:solidFill>
                  <a:srgbClr val="FF0000"/>
                </a:solidFill>
              </a:rPr>
              <a:t>odjednotka</a:t>
            </a:r>
          </a:p>
          <a:p>
            <a:pPr algn="ctr"/>
            <a:r>
              <a:rPr lang="cs-CZ" sz="2400" dirty="0"/>
              <a:t>specifická pro </a:t>
            </a:r>
            <a:r>
              <a:rPr lang="cs-CZ" sz="2400" dirty="0" err="1"/>
              <a:t>hCG</a:t>
            </a:r>
            <a:r>
              <a:rPr lang="cs-CZ" altLang="cs-CZ" sz="2400" b="1" dirty="0"/>
              <a:t> </a:t>
            </a:r>
          </a:p>
          <a:p>
            <a:pPr algn="ctr"/>
            <a:r>
              <a:rPr lang="cs-CZ" altLang="cs-CZ" sz="2400" dirty="0"/>
              <a:t>může být štěpena na močový peptid </a:t>
            </a:r>
            <a:r>
              <a:rPr lang="cs-CZ" altLang="cs-CZ" sz="2400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cs-CZ" altLang="cs-CZ" sz="2400" dirty="0">
                <a:solidFill>
                  <a:srgbClr val="FF0000"/>
                </a:solidFill>
              </a:rPr>
              <a:t>-</a:t>
            </a:r>
            <a:r>
              <a:rPr lang="cs-CZ" altLang="cs-CZ" sz="2400" dirty="0" err="1">
                <a:solidFill>
                  <a:srgbClr val="FF0000"/>
                </a:solidFill>
              </a:rPr>
              <a:t>core</a:t>
            </a:r>
            <a:r>
              <a:rPr lang="cs-CZ" altLang="cs-CZ" sz="2400" dirty="0">
                <a:solidFill>
                  <a:srgbClr val="FF0000"/>
                </a:solidFill>
              </a:rPr>
              <a:t> fragment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12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1690689"/>
            <a:ext cx="5157787" cy="31752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PSA</a:t>
            </a:r>
          </a:p>
          <a:p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ALP </a:t>
            </a:r>
          </a:p>
          <a:p>
            <a:r>
              <a:rPr lang="cs-CZ" altLang="cs-CZ" sz="3600" b="1" dirty="0"/>
              <a:t>NSE</a:t>
            </a:r>
            <a:endParaRPr lang="cs-CZ" altLang="cs-CZ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55671" y="1690689"/>
            <a:ext cx="6799717" cy="317522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cs-CZ" altLang="cs-CZ" sz="3000" b="1" dirty="0"/>
          </a:p>
          <a:p>
            <a:r>
              <a:rPr lang="cs-CZ" altLang="cs-CZ" sz="3000" b="1" dirty="0"/>
              <a:t>TK (</a:t>
            </a:r>
            <a:r>
              <a:rPr lang="cs-CZ" altLang="cs-CZ" sz="3000" b="1" dirty="0" err="1"/>
              <a:t>thymidinkináza</a:t>
            </a:r>
            <a:r>
              <a:rPr lang="cs-CZ" altLang="cs-CZ" sz="3000" b="1" dirty="0"/>
              <a:t>)</a:t>
            </a:r>
          </a:p>
          <a:p>
            <a:r>
              <a:rPr lang="cs-CZ" altLang="cs-CZ" sz="3000" b="1" dirty="0"/>
              <a:t>LD</a:t>
            </a:r>
          </a:p>
          <a:p>
            <a:r>
              <a:rPr lang="cs-CZ" altLang="cs-CZ" sz="3000" b="1" dirty="0" err="1"/>
              <a:t>kathepsiny</a:t>
            </a:r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23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01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204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Karcinom prostaty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4929" y="1159330"/>
            <a:ext cx="11805557" cy="5017633"/>
          </a:xfrm>
        </p:spPr>
        <p:txBody>
          <a:bodyPr/>
          <a:lstStyle/>
          <a:p>
            <a:pPr>
              <a:lnSpc>
                <a:spcPts val="3360"/>
              </a:lnSpc>
              <a:spcAft>
                <a:spcPts val="1800"/>
              </a:spcAft>
            </a:pPr>
            <a:r>
              <a:rPr lang="cs-CZ" dirty="0">
                <a:solidFill>
                  <a:srgbClr val="00B0F0"/>
                </a:solidFill>
              </a:rPr>
              <a:t>2. nejčastěji </a:t>
            </a:r>
            <a:r>
              <a:rPr lang="cs-CZ" dirty="0"/>
              <a:t>diagnostikované onkologické onemocnění u mužů v ČR (2009 – 2017, Národní onkologický registr ÚZIS ČR)</a:t>
            </a:r>
          </a:p>
          <a:p>
            <a:r>
              <a:rPr lang="cs-CZ" dirty="0"/>
              <a:t>Rizikové faktory: 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00B0F0"/>
                </a:solidFill>
              </a:rPr>
              <a:t>vyšší věk</a:t>
            </a:r>
            <a:r>
              <a:rPr lang="cs-CZ" dirty="0">
                <a:solidFill>
                  <a:schemeClr val="accent1"/>
                </a:solidFill>
              </a:rPr>
              <a:t>,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sz="2000" dirty="0"/>
              <a:t>životní styl, </a:t>
            </a:r>
          </a:p>
          <a:p>
            <a:pPr marL="457200" lvl="1" indent="0">
              <a:buNone/>
            </a:pPr>
            <a:r>
              <a:rPr lang="cs-CZ" sz="2000" dirty="0"/>
              <a:t>genetické faktory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7B63D6-7742-4E57-8471-A7C2F5A5A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363" y="2575089"/>
            <a:ext cx="7310437" cy="3781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17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366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Epidemiologie karcinomu prostaty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25</a:t>
            </a:fld>
            <a:endParaRPr lang="cs-CZ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82" y="1466491"/>
            <a:ext cx="9730518" cy="5051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6346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CDBE17-872E-45BB-95DA-6D819FA4DA1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514" y="1"/>
            <a:ext cx="10145486" cy="10525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 (prostatický sérový (specifický) antigen)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3" y="1125538"/>
            <a:ext cx="11332029" cy="57324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Izolace Ming C. </a:t>
            </a:r>
            <a:r>
              <a:rPr lang="cs-CZ" altLang="cs-CZ" sz="2600" dirty="0" err="1"/>
              <a:t>Wang</a:t>
            </a:r>
            <a:r>
              <a:rPr lang="cs-CZ" altLang="cs-CZ" sz="2600" dirty="0"/>
              <a:t> 1979</a:t>
            </a:r>
            <a:r>
              <a:rPr lang="cs-CZ" altLang="cs-CZ" sz="2600" b="1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600" dirty="0"/>
              <a:t>Glykoproteinová serinová proteáza (1 </a:t>
            </a:r>
            <a:r>
              <a:rPr lang="cs-CZ" altLang="cs-CZ" sz="2600" dirty="0" err="1"/>
              <a:t>řet</a:t>
            </a:r>
            <a:r>
              <a:rPr lang="cs-CZ" altLang="cs-CZ" sz="2600" dirty="0"/>
              <a:t>., 237 AK, </a:t>
            </a:r>
            <a:r>
              <a:rPr lang="cs-CZ" altLang="cs-CZ" sz="2600" dirty="0" err="1"/>
              <a:t>Mr</a:t>
            </a:r>
            <a:r>
              <a:rPr lang="cs-CZ" altLang="cs-CZ" sz="2600" dirty="0"/>
              <a:t> = 33 000, chymotrypsinová aktivita)</a:t>
            </a:r>
            <a:r>
              <a:rPr lang="cs-CZ" altLang="cs-CZ" sz="2600" b="1" dirty="0"/>
              <a:t> produkovaná epiteliálními </a:t>
            </a:r>
            <a:r>
              <a:rPr lang="cs-CZ" altLang="cs-CZ" sz="2600" b="1" dirty="0" err="1"/>
              <a:t>bb</a:t>
            </a:r>
            <a:r>
              <a:rPr lang="cs-CZ" altLang="cs-CZ" sz="2600" b="1" dirty="0"/>
              <a:t>. prostaty, </a:t>
            </a:r>
            <a:r>
              <a:rPr lang="cs-CZ" altLang="cs-CZ" sz="2600" b="1" dirty="0" err="1"/>
              <a:t>secernována</a:t>
            </a:r>
            <a:r>
              <a:rPr lang="cs-CZ" altLang="cs-CZ" sz="2600" b="1" dirty="0"/>
              <a:t> do seminální tekutiny, </a:t>
            </a:r>
            <a:r>
              <a:rPr lang="cs-CZ" altLang="cs-CZ" sz="2600" b="1" dirty="0" err="1"/>
              <a:t>kt</a:t>
            </a:r>
            <a:r>
              <a:rPr lang="cs-CZ" altLang="cs-CZ" sz="2600" b="1" dirty="0"/>
              <a:t>. zkapalňuje. </a:t>
            </a:r>
          </a:p>
          <a:p>
            <a:r>
              <a:rPr lang="cs-CZ" sz="2400" dirty="0"/>
              <a:t>Produkován jako inaktivní </a:t>
            </a:r>
            <a:r>
              <a:rPr lang="cs-CZ" sz="2400" dirty="0" err="1"/>
              <a:t>proPSA</a:t>
            </a:r>
            <a:r>
              <a:rPr lang="cs-CZ" sz="2400" dirty="0"/>
              <a:t> → PSA</a:t>
            </a:r>
          </a:p>
          <a:p>
            <a:r>
              <a:rPr lang="cs-CZ" altLang="cs-CZ" sz="2600" b="1" dirty="0"/>
              <a:t>V séru 55-95 % ve formě vázané </a:t>
            </a:r>
            <a:r>
              <a:rPr lang="cs-CZ" altLang="cs-CZ" sz="2600" dirty="0"/>
              <a:t>(</a:t>
            </a:r>
            <a:r>
              <a:rPr lang="cs-CZ" altLang="cs-CZ" sz="2600" dirty="0">
                <a:latin typeface="Symbol" pitchFamily="18" charset="2"/>
              </a:rPr>
              <a:t>a</a:t>
            </a:r>
            <a:r>
              <a:rPr lang="cs-CZ" altLang="cs-CZ" sz="2600" baseline="-25000" dirty="0"/>
              <a:t>1</a:t>
            </a:r>
            <a:r>
              <a:rPr lang="cs-CZ" altLang="cs-CZ" sz="2600" dirty="0"/>
              <a:t>-antichymotrypsin, </a:t>
            </a:r>
            <a:r>
              <a:rPr lang="cs-CZ" altLang="cs-CZ" sz="2600" dirty="0">
                <a:latin typeface="Symbol" pitchFamily="18" charset="2"/>
              </a:rPr>
              <a:t>a</a:t>
            </a:r>
            <a:r>
              <a:rPr lang="cs-CZ" altLang="cs-CZ" sz="2600" baseline="-25000" dirty="0"/>
              <a:t>2</a:t>
            </a:r>
            <a:r>
              <a:rPr lang="cs-CZ" altLang="cs-CZ" sz="2600" dirty="0"/>
              <a:t>-makroglobulin)</a:t>
            </a:r>
            <a:r>
              <a:rPr lang="cs-CZ" altLang="cs-CZ" sz="2600" b="1" dirty="0"/>
              <a:t> a 5-45 % volné – </a:t>
            </a:r>
            <a:r>
              <a:rPr lang="cs-CZ" altLang="cs-CZ" sz="2600" b="1" dirty="0" err="1"/>
              <a:t>fPSA</a:t>
            </a:r>
            <a:r>
              <a:rPr lang="cs-CZ" altLang="cs-CZ" sz="2600" b="1" dirty="0"/>
              <a:t>. Součet = celkový (</a:t>
            </a:r>
            <a:r>
              <a:rPr lang="cs-CZ" altLang="cs-CZ" sz="2600" b="1" dirty="0" err="1"/>
              <a:t>total</a:t>
            </a:r>
            <a:r>
              <a:rPr lang="cs-CZ" altLang="cs-CZ" sz="2600" b="1" dirty="0"/>
              <a:t>) </a:t>
            </a:r>
            <a:r>
              <a:rPr lang="cs-CZ" altLang="cs-CZ" sz="2600" b="1" dirty="0" err="1"/>
              <a:t>tPSA</a:t>
            </a:r>
            <a:r>
              <a:rPr lang="cs-CZ" altLang="cs-CZ" sz="2600" b="1" dirty="0"/>
              <a:t>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Indikace:</a:t>
            </a:r>
            <a:r>
              <a:rPr lang="cs-CZ" altLang="cs-CZ" sz="2600" b="1" dirty="0">
                <a:solidFill>
                  <a:srgbClr val="0000CC"/>
                </a:solidFill>
              </a:rPr>
              <a:t> dg a monitoring průběhu a léčby Ca prostaty, monitoring BHP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cut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</a:rPr>
              <a:t>off</a:t>
            </a:r>
            <a:r>
              <a:rPr lang="cs-CZ" altLang="cs-CZ" sz="2600" b="1" dirty="0">
                <a:solidFill>
                  <a:srgbClr val="008080"/>
                </a:solidFill>
              </a:rPr>
              <a:t> 4,0 µg/l (= </a:t>
            </a:r>
            <a:r>
              <a:rPr lang="cs-CZ" altLang="cs-CZ" sz="2600" b="1" dirty="0" err="1">
                <a:solidFill>
                  <a:srgbClr val="008080"/>
                </a:solidFill>
              </a:rPr>
              <a:t>ng</a:t>
            </a:r>
            <a:r>
              <a:rPr lang="cs-CZ" altLang="cs-CZ" sz="2600" b="1" dirty="0">
                <a:solidFill>
                  <a:srgbClr val="008080"/>
                </a:solidFill>
              </a:rPr>
              <a:t>/ml) (</a:t>
            </a:r>
            <a:r>
              <a:rPr lang="en-US" altLang="cs-CZ" sz="2600" b="1" dirty="0">
                <a:solidFill>
                  <a:srgbClr val="008080"/>
                </a:solidFill>
                <a:cs typeface="Arial" charset="0"/>
              </a:rPr>
              <a:t>&gt;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 50 let), 2,5 </a:t>
            </a:r>
            <a:r>
              <a:rPr lang="cs-CZ" altLang="cs-CZ" sz="2600" b="1" dirty="0">
                <a:solidFill>
                  <a:srgbClr val="008080"/>
                </a:solidFill>
              </a:rPr>
              <a:t>µg/l (</a:t>
            </a:r>
            <a:r>
              <a:rPr lang="en-US" altLang="cs-CZ" sz="2600" b="1" dirty="0">
                <a:solidFill>
                  <a:srgbClr val="008080"/>
                </a:solidFill>
                <a:cs typeface="Arial" charset="0"/>
              </a:rPr>
              <a:t>&lt;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 50 let, </a:t>
            </a:r>
            <a:r>
              <a:rPr lang="cs-CZ" altLang="cs-CZ" sz="1800" dirty="0">
                <a:solidFill>
                  <a:srgbClr val="008080"/>
                </a:solidFill>
                <a:cs typeface="Arial" charset="0"/>
              </a:rPr>
              <a:t>viz. dále věkově specifické intervaly)</a:t>
            </a:r>
            <a:endParaRPr lang="en-US" altLang="cs-CZ" sz="1800" dirty="0">
              <a:solidFill>
                <a:srgbClr val="00808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Zvýšené hodnoty celkového PSA v plazmě/séru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cs-CZ" altLang="cs-CZ" sz="3000" b="1" dirty="0">
                <a:solidFill>
                  <a:srgbClr val="FF0000"/>
                </a:solidFill>
              </a:rPr>
              <a:t>věkově specifické koncentrační intervaly </a:t>
            </a:r>
            <a:r>
              <a:rPr lang="cs-CZ" altLang="cs-CZ" sz="3000" b="1" dirty="0" err="1">
                <a:solidFill>
                  <a:srgbClr val="FF0000"/>
                </a:solidFill>
              </a:rPr>
              <a:t>tPSA</a:t>
            </a:r>
            <a:r>
              <a:rPr lang="cs-CZ" altLang="cs-CZ" sz="3000" b="1" dirty="0">
                <a:solidFill>
                  <a:srgbClr val="FF0000"/>
                </a:solidFill>
              </a:rPr>
              <a:t>:</a:t>
            </a:r>
            <a:r>
              <a:rPr lang="cs-CZ" altLang="cs-CZ" sz="3000" dirty="0"/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cs-CZ" altLang="cs-CZ" sz="3000" dirty="0" err="1">
                <a:solidFill>
                  <a:srgbClr val="008080"/>
                </a:solidFill>
              </a:rPr>
              <a:t>cut</a:t>
            </a:r>
            <a:r>
              <a:rPr lang="cs-CZ" altLang="cs-CZ" sz="3000" dirty="0">
                <a:solidFill>
                  <a:srgbClr val="008080"/>
                </a:solidFill>
              </a:rPr>
              <a:t> </a:t>
            </a:r>
            <a:r>
              <a:rPr lang="cs-CZ" altLang="cs-CZ" sz="3000" dirty="0" err="1">
                <a:solidFill>
                  <a:srgbClr val="008080"/>
                </a:solidFill>
              </a:rPr>
              <a:t>off</a:t>
            </a:r>
            <a:r>
              <a:rPr lang="cs-CZ" altLang="cs-CZ" sz="3000" dirty="0">
                <a:solidFill>
                  <a:srgbClr val="008080"/>
                </a:solidFill>
              </a:rPr>
              <a:t> 	40-49 let 2,5 </a:t>
            </a:r>
            <a:r>
              <a:rPr lang="cs-CZ" altLang="cs-CZ" sz="3000" dirty="0" err="1">
                <a:solidFill>
                  <a:srgbClr val="008080"/>
                </a:solidFill>
              </a:rPr>
              <a:t>ng</a:t>
            </a:r>
            <a:r>
              <a:rPr lang="cs-CZ" altLang="cs-CZ" sz="3000" dirty="0">
                <a:solidFill>
                  <a:srgbClr val="008080"/>
                </a:solidFill>
              </a:rPr>
              <a:t>/ml, 	50-59 let 3,5 </a:t>
            </a:r>
            <a:r>
              <a:rPr lang="cs-CZ" altLang="cs-CZ" sz="3000" dirty="0" err="1">
                <a:solidFill>
                  <a:srgbClr val="008080"/>
                </a:solidFill>
              </a:rPr>
              <a:t>ng</a:t>
            </a:r>
            <a:r>
              <a:rPr lang="cs-CZ" altLang="cs-CZ" sz="3000" dirty="0">
                <a:solidFill>
                  <a:srgbClr val="008080"/>
                </a:solidFill>
              </a:rPr>
              <a:t>/ml, 				60-69 let 4,5 </a:t>
            </a:r>
            <a:r>
              <a:rPr lang="cs-CZ" altLang="cs-CZ" sz="3000" dirty="0" err="1">
                <a:solidFill>
                  <a:srgbClr val="008080"/>
                </a:solidFill>
              </a:rPr>
              <a:t>ng</a:t>
            </a:r>
            <a:r>
              <a:rPr lang="cs-CZ" altLang="cs-CZ" sz="3000" dirty="0">
                <a:solidFill>
                  <a:srgbClr val="008080"/>
                </a:solidFill>
              </a:rPr>
              <a:t>/ml, 	70 a více let 6,5 </a:t>
            </a:r>
            <a:r>
              <a:rPr lang="cs-CZ" altLang="cs-CZ" sz="3000" dirty="0" err="1">
                <a:solidFill>
                  <a:srgbClr val="008080"/>
                </a:solidFill>
              </a:rPr>
              <a:t>ng</a:t>
            </a:r>
            <a:r>
              <a:rPr lang="cs-CZ" altLang="cs-CZ" sz="3000" dirty="0">
                <a:solidFill>
                  <a:srgbClr val="008080"/>
                </a:solidFill>
              </a:rPr>
              <a:t>/ml 				(</a:t>
            </a:r>
            <a:r>
              <a:rPr lang="cs-CZ" altLang="cs-CZ" sz="3000" dirty="0" err="1">
                <a:solidFill>
                  <a:srgbClr val="008080"/>
                </a:solidFill>
              </a:rPr>
              <a:t>dopor</a:t>
            </a:r>
            <a:r>
              <a:rPr lang="cs-CZ" altLang="cs-CZ" sz="3000" dirty="0">
                <a:solidFill>
                  <a:srgbClr val="008080"/>
                </a:solidFill>
              </a:rPr>
              <a:t>. ČSKB)</a:t>
            </a:r>
          </a:p>
          <a:p>
            <a:endParaRPr lang="cs-CZ" sz="3000" dirty="0"/>
          </a:p>
          <a:p>
            <a:r>
              <a:rPr lang="cs-CZ" sz="3000" dirty="0" err="1"/>
              <a:t>tPSA</a:t>
            </a:r>
            <a:r>
              <a:rPr lang="cs-CZ" sz="3000" dirty="0"/>
              <a:t> </a:t>
            </a:r>
            <a:r>
              <a:rPr lang="cs-CZ" sz="3000" dirty="0">
                <a:solidFill>
                  <a:srgbClr val="008080"/>
                </a:solidFill>
              </a:rPr>
              <a:t>&gt; 10 </a:t>
            </a:r>
            <a:r>
              <a:rPr lang="cs-CZ" sz="3000" dirty="0" err="1">
                <a:solidFill>
                  <a:srgbClr val="008080"/>
                </a:solidFill>
              </a:rPr>
              <a:t>ng</a:t>
            </a:r>
            <a:r>
              <a:rPr lang="cs-CZ" sz="3000" dirty="0">
                <a:solidFill>
                  <a:srgbClr val="008080"/>
                </a:solidFill>
              </a:rPr>
              <a:t>/ml: </a:t>
            </a:r>
            <a:r>
              <a:rPr lang="cs-CZ" sz="3000" dirty="0"/>
              <a:t>nález suspektní pro </a:t>
            </a:r>
            <a:r>
              <a:rPr lang="cs-CZ" sz="3000" dirty="0" err="1"/>
              <a:t>CaP</a:t>
            </a:r>
            <a:r>
              <a:rPr lang="cs-CZ" sz="3000" dirty="0"/>
              <a:t>, provedeme další vyšetření</a:t>
            </a:r>
          </a:p>
          <a:p>
            <a:r>
              <a:rPr lang="cs-CZ" sz="3000" dirty="0" err="1"/>
              <a:t>tPSA</a:t>
            </a:r>
            <a:r>
              <a:rPr lang="cs-CZ" sz="3000" dirty="0"/>
              <a:t> </a:t>
            </a:r>
            <a:r>
              <a:rPr lang="cs-CZ" sz="3000" dirty="0">
                <a:solidFill>
                  <a:srgbClr val="008080"/>
                </a:solidFill>
              </a:rPr>
              <a:t>4 – 10 </a:t>
            </a:r>
            <a:r>
              <a:rPr lang="cs-CZ" sz="3000" dirty="0" err="1">
                <a:solidFill>
                  <a:srgbClr val="008080"/>
                </a:solidFill>
              </a:rPr>
              <a:t>ng</a:t>
            </a:r>
            <a:r>
              <a:rPr lang="cs-CZ" sz="3000" dirty="0">
                <a:solidFill>
                  <a:srgbClr val="008080"/>
                </a:solidFill>
              </a:rPr>
              <a:t>/ml: </a:t>
            </a:r>
            <a:r>
              <a:rPr lang="cs-CZ" sz="3000" dirty="0" err="1"/>
              <a:t>CaP</a:t>
            </a:r>
            <a:r>
              <a:rPr lang="cs-CZ" sz="3000" dirty="0"/>
              <a:t> x BHP???, provedeme další vyšetření</a:t>
            </a:r>
          </a:p>
          <a:p>
            <a:pPr marL="896938" indent="-177800">
              <a:buFont typeface="Wingdings" panose="05000000000000000000" pitchFamily="2" charset="2"/>
              <a:buChar char="§"/>
            </a:pPr>
            <a:endParaRPr lang="cs-CZ" dirty="0">
              <a:solidFill>
                <a:srgbClr val="00B0F0"/>
              </a:solidFill>
            </a:endParaRPr>
          </a:p>
          <a:p>
            <a:pPr marL="896938" indent="-177800">
              <a:buFont typeface="Wingdings" panose="05000000000000000000" pitchFamily="2" charset="2"/>
              <a:buChar char="§"/>
            </a:pP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27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08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BE5E68-060D-4452-AA65-829B0596C99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746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Další pomocné výpočty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214" y="1125538"/>
            <a:ext cx="10259786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index </a:t>
            </a:r>
            <a:r>
              <a:rPr lang="cs-CZ" altLang="cs-CZ" b="1" dirty="0" err="1">
                <a:solidFill>
                  <a:srgbClr val="FF0000"/>
                </a:solidFill>
              </a:rPr>
              <a:t>fPSA</a:t>
            </a:r>
            <a:r>
              <a:rPr lang="cs-CZ" altLang="cs-CZ" b="1" dirty="0">
                <a:solidFill>
                  <a:srgbClr val="FF0000"/>
                </a:solidFill>
              </a:rPr>
              <a:t>/</a:t>
            </a:r>
            <a:r>
              <a:rPr lang="cs-CZ" altLang="cs-CZ" b="1" dirty="0" err="1">
                <a:solidFill>
                  <a:srgbClr val="FF0000"/>
                </a:solidFill>
              </a:rPr>
              <a:t>tPSA</a:t>
            </a:r>
            <a:r>
              <a:rPr lang="cs-CZ" altLang="cs-CZ" b="1" dirty="0">
                <a:solidFill>
                  <a:srgbClr val="FF0000"/>
                </a:solidFill>
              </a:rPr>
              <a:t> ( free/</a:t>
            </a:r>
            <a:r>
              <a:rPr lang="cs-CZ" altLang="cs-CZ" b="1" dirty="0" err="1">
                <a:solidFill>
                  <a:srgbClr val="FF0000"/>
                </a:solidFill>
              </a:rPr>
              <a:t>total</a:t>
            </a:r>
            <a:r>
              <a:rPr lang="cs-CZ" altLang="cs-CZ" b="1" dirty="0">
                <a:solidFill>
                  <a:srgbClr val="FF0000"/>
                </a:solidFill>
              </a:rPr>
              <a:t> PSA): 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 err="1"/>
              <a:t>fPSA</a:t>
            </a:r>
            <a:r>
              <a:rPr lang="cs-CZ" dirty="0"/>
              <a:t> &gt; 20 %: pravděpodobně benigní onemocnění</a:t>
            </a:r>
          </a:p>
          <a:p>
            <a:pPr lvl="1">
              <a:lnSpc>
                <a:spcPct val="80000"/>
              </a:lnSpc>
              <a:defRPr/>
            </a:pPr>
            <a:r>
              <a:rPr lang="cs-CZ" dirty="0" err="1"/>
              <a:t>fPSA</a:t>
            </a:r>
            <a:r>
              <a:rPr lang="cs-CZ" dirty="0"/>
              <a:t> &lt; 15 %: pravděpodobně karcinom prostaty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FF0000"/>
                </a:solidFill>
              </a:rPr>
              <a:t>tPSA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denzita</a:t>
            </a:r>
            <a:endParaRPr lang="cs-CZ" altLang="cs-CZ" b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poměr </a:t>
            </a:r>
            <a:r>
              <a:rPr lang="en-US" altLang="cs-CZ" dirty="0"/>
              <a:t>[</a:t>
            </a:r>
            <a:r>
              <a:rPr lang="cs-CZ" altLang="cs-CZ" dirty="0" err="1"/>
              <a:t>tPSA</a:t>
            </a:r>
            <a:r>
              <a:rPr lang="en-US" altLang="cs-CZ" dirty="0"/>
              <a:t>]</a:t>
            </a:r>
            <a:r>
              <a:rPr lang="cs-CZ" altLang="cs-CZ" dirty="0"/>
              <a:t>/</a:t>
            </a:r>
            <a:r>
              <a:rPr lang="cs-CZ" altLang="cs-CZ" sz="1200" dirty="0"/>
              <a:t>UTZ</a:t>
            </a:r>
            <a:r>
              <a:rPr lang="cs-CZ" altLang="cs-CZ" dirty="0"/>
              <a:t> objem prostaty v cm</a:t>
            </a:r>
            <a:r>
              <a:rPr lang="cs-CZ" altLang="cs-CZ" baseline="30000" dirty="0"/>
              <a:t>3</a:t>
            </a:r>
            <a:endParaRPr lang="cs-CZ" altLang="cs-CZ" dirty="0"/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/>
              <a:t>pro</a:t>
            </a:r>
            <a:r>
              <a:rPr lang="cs-CZ" altLang="cs-CZ" dirty="0"/>
              <a:t> </a:t>
            </a:r>
            <a:r>
              <a:rPr lang="cs-CZ" altLang="cs-CZ" sz="2000" dirty="0"/>
              <a:t>rozlišení BHP a </a:t>
            </a:r>
            <a:r>
              <a:rPr lang="cs-CZ" altLang="cs-CZ" sz="2000" dirty="0" err="1"/>
              <a:t>CaP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cut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off</a:t>
            </a:r>
            <a:r>
              <a:rPr lang="cs-CZ" altLang="cs-CZ" sz="2000" dirty="0"/>
              <a:t> 0,15 </a:t>
            </a:r>
            <a:r>
              <a:rPr lang="cs-CZ" altLang="cs-CZ" sz="2000" dirty="0" err="1"/>
              <a:t>ng</a:t>
            </a:r>
            <a:r>
              <a:rPr lang="cs-CZ" altLang="cs-CZ" sz="2000" dirty="0"/>
              <a:t>/ml/cm</a:t>
            </a:r>
            <a:r>
              <a:rPr lang="cs-CZ" altLang="cs-CZ" sz="2000" baseline="30000" dirty="0"/>
              <a:t>3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FF0000"/>
                </a:solidFill>
              </a:rPr>
              <a:t>tPSA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velocita</a:t>
            </a:r>
            <a:endParaRPr lang="cs-CZ" altLang="cs-CZ" b="1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růst </a:t>
            </a:r>
            <a:r>
              <a:rPr lang="en-US" altLang="cs-CZ" dirty="0"/>
              <a:t>[</a:t>
            </a:r>
            <a:r>
              <a:rPr lang="cs-CZ" altLang="cs-CZ" dirty="0" err="1"/>
              <a:t>tPSA</a:t>
            </a:r>
            <a:r>
              <a:rPr lang="en-US" altLang="cs-CZ" dirty="0"/>
              <a:t>]</a:t>
            </a:r>
            <a:r>
              <a:rPr lang="cs-CZ" altLang="cs-CZ" dirty="0"/>
              <a:t>/rok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/>
              <a:t>zdraví 0,04 </a:t>
            </a:r>
            <a:r>
              <a:rPr lang="cs-CZ" altLang="cs-CZ" sz="2000" dirty="0" err="1"/>
              <a:t>ng</a:t>
            </a:r>
            <a:r>
              <a:rPr lang="cs-CZ" altLang="cs-CZ" sz="2000" dirty="0"/>
              <a:t>/ml/rok, BHP 0,07-0,27 </a:t>
            </a:r>
            <a:r>
              <a:rPr lang="cs-CZ" altLang="cs-CZ" sz="2000" dirty="0" err="1"/>
              <a:t>ng</a:t>
            </a:r>
            <a:r>
              <a:rPr lang="cs-CZ" altLang="cs-CZ" sz="2000" dirty="0"/>
              <a:t>/ml/rok, </a:t>
            </a:r>
            <a:r>
              <a:rPr lang="cs-CZ" altLang="cs-CZ" sz="2000" dirty="0" err="1"/>
              <a:t>CaP</a:t>
            </a:r>
            <a:r>
              <a:rPr lang="cs-CZ" altLang="cs-CZ" sz="2000" dirty="0"/>
              <a:t> </a:t>
            </a:r>
            <a:r>
              <a:rPr lang="en-US" altLang="cs-CZ" sz="2000" dirty="0">
                <a:cs typeface="Arial" charset="0"/>
              </a:rPr>
              <a:t>≥</a:t>
            </a:r>
            <a:r>
              <a:rPr lang="cs-CZ" altLang="cs-CZ" sz="2000" dirty="0">
                <a:cs typeface="Arial" charset="0"/>
              </a:rPr>
              <a:t> 0,75 </a:t>
            </a:r>
            <a:r>
              <a:rPr lang="cs-CZ" altLang="cs-CZ" sz="2000" dirty="0" err="1"/>
              <a:t>ng</a:t>
            </a:r>
            <a:r>
              <a:rPr lang="cs-CZ" altLang="cs-CZ" sz="2000" dirty="0"/>
              <a:t>/ml/rok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FF0000"/>
                </a:solidFill>
              </a:rPr>
              <a:t>tPSA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doubling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</a:rPr>
              <a:t>time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doba ke zdvojnásobení </a:t>
            </a:r>
            <a:r>
              <a:rPr lang="en-US" altLang="cs-CZ" dirty="0"/>
              <a:t>[</a:t>
            </a:r>
            <a:r>
              <a:rPr lang="cs-CZ" altLang="cs-CZ" dirty="0" err="1"/>
              <a:t>tPSA</a:t>
            </a:r>
            <a:r>
              <a:rPr lang="en-US" altLang="cs-CZ" dirty="0"/>
              <a:t>]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FF0000"/>
                </a:solidFill>
              </a:rPr>
              <a:t>tPSA</a:t>
            </a:r>
            <a:r>
              <a:rPr lang="cs-CZ" altLang="cs-CZ" b="1" dirty="0">
                <a:solidFill>
                  <a:srgbClr val="FF0000"/>
                </a:solidFill>
              </a:rPr>
              <a:t>-TZ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dirty="0"/>
              <a:t>poměr </a:t>
            </a:r>
            <a:r>
              <a:rPr lang="en-US" altLang="cs-CZ" dirty="0"/>
              <a:t>[</a:t>
            </a:r>
            <a:r>
              <a:rPr lang="cs-CZ" altLang="cs-CZ" dirty="0" err="1"/>
              <a:t>tPSA</a:t>
            </a:r>
            <a:r>
              <a:rPr lang="en-US" altLang="cs-CZ" dirty="0"/>
              <a:t>]</a:t>
            </a:r>
            <a:r>
              <a:rPr lang="cs-CZ" altLang="cs-CZ" dirty="0"/>
              <a:t>/objem přechodové zóny prostaty- </a:t>
            </a:r>
            <a:r>
              <a:rPr lang="cs-CZ" altLang="cs-CZ" dirty="0" err="1"/>
              <a:t>transitional</a:t>
            </a:r>
            <a:r>
              <a:rPr lang="cs-CZ" altLang="cs-CZ" dirty="0"/>
              <a:t> </a:t>
            </a:r>
            <a:r>
              <a:rPr lang="cs-CZ" altLang="cs-CZ" dirty="0" err="1"/>
              <a:t>zone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755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>
                <a:solidFill>
                  <a:srgbClr val="FF0000"/>
                </a:solidFill>
              </a:rPr>
              <a:t>Další pomocné výpočty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proPSA </a:t>
                </a:r>
              </a:p>
              <a:p>
                <a:pPr lvl="1"/>
                <a:r>
                  <a:rPr lang="cs-CZ" dirty="0"/>
                  <a:t>u </a:t>
                </a:r>
                <a:r>
                  <a:rPr lang="cs-CZ" dirty="0" err="1"/>
                  <a:t>CaP</a:t>
                </a:r>
                <a:r>
                  <a:rPr lang="cs-CZ" dirty="0"/>
                  <a:t> výskyt </a:t>
                </a:r>
                <a:r>
                  <a:rPr lang="cs-CZ" dirty="0" err="1"/>
                  <a:t>izoforem</a:t>
                </a:r>
                <a:r>
                  <a:rPr lang="cs-CZ" dirty="0"/>
                  <a:t> </a:t>
                </a:r>
                <a:r>
                  <a:rPr lang="cs-CZ" b="1" dirty="0"/>
                  <a:t>(-2)</a:t>
                </a:r>
                <a:r>
                  <a:rPr lang="cs-CZ" b="1" dirty="0" err="1"/>
                  <a:t>proPSA</a:t>
                </a:r>
                <a:r>
                  <a:rPr lang="cs-CZ" b="1" dirty="0"/>
                  <a:t> </a:t>
                </a:r>
                <a:r>
                  <a:rPr lang="cs-CZ" dirty="0"/>
                  <a:t>a (-4)</a:t>
                </a:r>
                <a:r>
                  <a:rPr lang="cs-CZ" dirty="0" err="1"/>
                  <a:t>proPSA</a:t>
                </a:r>
                <a:r>
                  <a:rPr lang="cs-CZ" dirty="0"/>
                  <a:t>, klinický význam (-2)</a:t>
                </a:r>
                <a:r>
                  <a:rPr lang="cs-CZ" dirty="0" err="1"/>
                  <a:t>proPSA</a:t>
                </a:r>
                <a:r>
                  <a:rPr lang="cs-CZ" dirty="0"/>
                  <a:t> 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PHI (</a:t>
                </a:r>
                <a:r>
                  <a:rPr lang="cs-CZ" dirty="0" err="1">
                    <a:solidFill>
                      <a:srgbClr val="FF0000"/>
                    </a:solidFill>
                  </a:rPr>
                  <a:t>Prostate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 err="1">
                    <a:solidFill>
                      <a:srgbClr val="FF0000"/>
                    </a:solidFill>
                  </a:rPr>
                  <a:t>health</a:t>
                </a:r>
                <a:r>
                  <a:rPr lang="cs-CZ" dirty="0">
                    <a:solidFill>
                      <a:srgbClr val="FF0000"/>
                    </a:solidFill>
                  </a:rPr>
                  <a:t> index)</a:t>
                </a:r>
              </a:p>
              <a:p>
                <a:pPr lvl="1"/>
                <a:endParaRPr lang="cs-CZ" dirty="0"/>
              </a:p>
              <a:p>
                <a:pPr lvl="1"/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𝑃𝐻𝐼</m:t>
                    </m:r>
                    <m:r>
                      <a:rPr lang="cs-CZ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(−2)</m:t>
                        </m:r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𝑝𝑟𝑜𝑃𝑆𝐴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𝑓𝑃𝑆𝐴</m:t>
                        </m:r>
                      </m:den>
                    </m:f>
                  </m:oMath>
                </a14:m>
                <a:r>
                  <a:rPr lang="cs-CZ" sz="2800" dirty="0"/>
                  <a:t> 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>
                            <a:latin typeface="Cambria Math" panose="02040503050406030204" pitchFamily="18" charset="0"/>
                          </a:rPr>
                          <m:t>𝑡𝑃𝑆𝐴</m:t>
                        </m:r>
                      </m:e>
                    </m:rad>
                  </m:oMath>
                </a14:m>
                <a:endParaRPr lang="cs-CZ" sz="2800" dirty="0"/>
              </a:p>
              <a:p>
                <a:pPr lvl="1"/>
                <a:endParaRPr lang="cs-CZ" sz="2800" dirty="0"/>
              </a:p>
              <a:p>
                <a:pPr lvl="1"/>
                <a:r>
                  <a:rPr lang="cs-CZ" sz="2800" dirty="0"/>
                  <a:t>vyšší specifita než </a:t>
                </a:r>
                <a:r>
                  <a:rPr lang="cs-CZ" sz="2800" dirty="0" err="1"/>
                  <a:t>fPSA</a:t>
                </a:r>
                <a:r>
                  <a:rPr lang="cs-CZ" sz="2800" dirty="0"/>
                  <a:t>/</a:t>
                </a:r>
                <a:r>
                  <a:rPr lang="cs-CZ" sz="2800" dirty="0" err="1"/>
                  <a:t>tPSA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29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8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1791" t="16046" r="31384" b="12130"/>
          <a:stretch/>
        </p:blipFill>
        <p:spPr>
          <a:xfrm>
            <a:off x="2138767" y="548903"/>
            <a:ext cx="9593450" cy="617736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56461" y="313754"/>
            <a:ext cx="762760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66"/>
                </a:solidFill>
              </a:rPr>
              <a:t>Nádorové </a:t>
            </a:r>
            <a:r>
              <a:rPr lang="cs-CZ" sz="2800" b="1" dirty="0" err="1">
                <a:solidFill>
                  <a:srgbClr val="FF0066"/>
                </a:solidFill>
              </a:rPr>
              <a:t>markery</a:t>
            </a:r>
            <a:r>
              <a:rPr lang="cs-CZ" sz="2800" b="1" dirty="0">
                <a:solidFill>
                  <a:srgbClr val="FF0066"/>
                </a:solidFill>
              </a:rPr>
              <a:t> v laboratoři klinické biochemie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1" y="4137664"/>
            <a:ext cx="3471702" cy="23634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9785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62CB3-187D-41F0-ACF7-CDFCA5C4C74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>
                <a:solidFill>
                  <a:srgbClr val="FF0000"/>
                </a:solidFill>
              </a:rPr>
              <a:t>Jiné příčiny zvýšení PSA v krvi</a:t>
            </a:r>
            <a:endParaRPr lang="cs-CZ" alt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Jiná onemocnění prostaty: benigní hyperplazie prostaty, akutní nebo chronický zánět prostaty</a:t>
            </a:r>
          </a:p>
          <a:p>
            <a:r>
              <a:rPr lang="cs-CZ" dirty="0"/>
              <a:t>Mechanické podráždění: biopsie prostaty, katetrizace močových cest, vyšetření per </a:t>
            </a:r>
            <a:r>
              <a:rPr lang="cs-CZ" dirty="0" err="1"/>
              <a:t>rectum</a:t>
            </a:r>
            <a:endParaRPr lang="cs-CZ" dirty="0"/>
          </a:p>
          <a:p>
            <a:r>
              <a:rPr lang="cs-CZ" dirty="0"/>
              <a:t>Ejakulace</a:t>
            </a:r>
          </a:p>
          <a:p>
            <a:r>
              <a:rPr lang="cs-CZ" dirty="0">
                <a:solidFill>
                  <a:srgbClr val="00B0F0"/>
                </a:solidFill>
              </a:rPr>
              <a:t>PSA je biochemický </a:t>
            </a:r>
            <a:r>
              <a:rPr lang="cs-CZ" dirty="0" err="1">
                <a:solidFill>
                  <a:srgbClr val="00B0F0"/>
                </a:solidFill>
              </a:rPr>
              <a:t>marker</a:t>
            </a:r>
            <a:r>
              <a:rPr lang="cs-CZ" dirty="0">
                <a:solidFill>
                  <a:srgbClr val="00B0F0"/>
                </a:solidFill>
              </a:rPr>
              <a:t> specifický pro prostatu, ale není specifický pro nádorové onemocnění.</a:t>
            </a:r>
          </a:p>
          <a:p>
            <a:r>
              <a:rPr lang="cs-CZ" dirty="0"/>
              <a:t>Hladinu PSA v krvi můžeme snížit použitím léků inhibujících 5-</a:t>
            </a:r>
            <a:r>
              <a:rPr lang="el-GR" dirty="0"/>
              <a:t>α</a:t>
            </a:r>
            <a:r>
              <a:rPr lang="cs-CZ" dirty="0"/>
              <a:t>-</a:t>
            </a:r>
            <a:r>
              <a:rPr lang="cs-CZ" dirty="0" err="1"/>
              <a:t>reduktasu</a:t>
            </a:r>
            <a:r>
              <a:rPr lang="cs-CZ" dirty="0"/>
              <a:t> (↓ o 50 %).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38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95958-0C41-4710-9F88-C9A2D3C1823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857" y="1"/>
            <a:ext cx="9732056" cy="9810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ALP (alkalická fosfatáza)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1052514"/>
            <a:ext cx="11234057" cy="5805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Zn</a:t>
            </a:r>
            <a:r>
              <a:rPr lang="cs-CZ" altLang="cs-CZ" sz="2600" b="1" baseline="30000" dirty="0"/>
              <a:t>2+</a:t>
            </a:r>
            <a:r>
              <a:rPr lang="cs-CZ" altLang="cs-CZ" sz="2600" b="1" dirty="0"/>
              <a:t> glykoprotein </a:t>
            </a:r>
            <a:r>
              <a:rPr lang="cs-CZ" altLang="cs-CZ" sz="2600" b="1" dirty="0" err="1"/>
              <a:t>katalyzujcí</a:t>
            </a:r>
            <a:r>
              <a:rPr lang="cs-CZ" altLang="cs-CZ" sz="2600" b="1" dirty="0"/>
              <a:t> v alkalickém prostředí (pH= 8-10) hydrolýzu esterů H</a:t>
            </a:r>
            <a:r>
              <a:rPr lang="cs-CZ" altLang="cs-CZ" sz="2600" b="1" baseline="-25000" dirty="0"/>
              <a:t>3</a:t>
            </a:r>
            <a:r>
              <a:rPr lang="cs-CZ" altLang="cs-CZ" sz="2600" b="1" dirty="0"/>
              <a:t>PO</a:t>
            </a:r>
            <a:r>
              <a:rPr lang="cs-CZ" altLang="cs-CZ" sz="2600" b="1" baseline="-25000" dirty="0"/>
              <a:t>4 </a:t>
            </a:r>
            <a:r>
              <a:rPr lang="cs-CZ" altLang="cs-CZ" sz="2600" b="1" dirty="0"/>
              <a:t>a </a:t>
            </a:r>
            <a:r>
              <a:rPr lang="cs-CZ" altLang="cs-CZ" sz="2600" b="1" dirty="0" err="1"/>
              <a:t>transfosforylaci</a:t>
            </a:r>
            <a:r>
              <a:rPr lang="cs-CZ" altLang="cs-CZ" sz="2600" b="1" dirty="0"/>
              <a:t> (přenos fosfátové skupiny na jiný alkohol za vzniku esteru)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rgbClr val="FF0000"/>
                </a:solidFill>
              </a:rPr>
              <a:t>kostní </a:t>
            </a:r>
            <a:r>
              <a:rPr lang="cs-CZ" altLang="cs-CZ" sz="2600" b="1" dirty="0" err="1">
                <a:solidFill>
                  <a:srgbClr val="FF0000"/>
                </a:solidFill>
              </a:rPr>
              <a:t>izoforma</a:t>
            </a:r>
            <a:r>
              <a:rPr lang="cs-CZ" altLang="cs-CZ" sz="2600" b="1" dirty="0">
                <a:solidFill>
                  <a:srgbClr val="FF0000"/>
                </a:solidFill>
              </a:rPr>
              <a:t> (B-ALP)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	</a:t>
            </a:r>
            <a:r>
              <a:rPr lang="cs-CZ" altLang="cs-CZ" sz="2600" b="1" dirty="0" err="1">
                <a:solidFill>
                  <a:srgbClr val="0000CC"/>
                </a:solidFill>
                <a:cs typeface="Arial" charset="0"/>
              </a:rPr>
              <a:t>osteoSa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, kostní metastázy, </a:t>
            </a:r>
            <a:r>
              <a:rPr lang="cs-CZ" altLang="cs-CZ" sz="2600" b="1" dirty="0" err="1">
                <a:solidFill>
                  <a:srgbClr val="0000CC"/>
                </a:solidFill>
                <a:cs typeface="Arial" charset="0"/>
              </a:rPr>
              <a:t>marker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 kostní novotvorby</a:t>
            </a:r>
            <a:r>
              <a:rPr lang="cs-CZ" altLang="cs-CZ" sz="2600" b="1" dirty="0">
                <a:cs typeface="Arial" charset="0"/>
              </a:rPr>
              <a:t>					jiná postižení kostí									růst</a:t>
            </a: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solidFill>
                  <a:srgbClr val="FF0000"/>
                </a:solidFill>
              </a:rPr>
              <a:t>jaterní </a:t>
            </a:r>
            <a:r>
              <a:rPr lang="cs-CZ" altLang="cs-CZ" sz="2600" b="1" dirty="0" err="1">
                <a:solidFill>
                  <a:srgbClr val="FF0000"/>
                </a:solidFill>
              </a:rPr>
              <a:t>izoforma</a:t>
            </a:r>
            <a:r>
              <a:rPr lang="cs-CZ" altLang="cs-CZ" sz="2600" b="1" dirty="0">
                <a:solidFill>
                  <a:srgbClr val="FF0000"/>
                </a:solidFill>
              </a:rPr>
              <a:t> (L-ALP)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 	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jaterní metastázy									</a:t>
            </a:r>
            <a:r>
              <a:rPr lang="cs-CZ" altLang="cs-CZ" sz="2600" b="1" dirty="0">
                <a:cs typeface="Arial" charset="0"/>
              </a:rPr>
              <a:t>jiná onemocnění jater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 </a:t>
            </a:r>
            <a:endParaRPr lang="cs-CZ" altLang="cs-CZ" sz="2600" b="1" dirty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600" b="1" dirty="0">
              <a:solidFill>
                <a:srgbClr val="0000CC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  <a:cs typeface="Arial" charset="0"/>
              </a:rPr>
              <a:t>ref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. hodnoty : </a:t>
            </a:r>
            <a:r>
              <a:rPr lang="cs-CZ" altLang="cs-CZ" sz="2600" b="1" dirty="0">
                <a:solidFill>
                  <a:srgbClr val="008080"/>
                </a:solidFill>
              </a:rPr>
              <a:t>dospělí 0,6-2,6 </a:t>
            </a:r>
            <a:r>
              <a:rPr lang="cs-CZ" altLang="cs-CZ" sz="2600" b="1" dirty="0" err="1">
                <a:solidFill>
                  <a:srgbClr val="008080"/>
                </a:solidFill>
                <a:latin typeface="Symbol" pitchFamily="18" charset="2"/>
              </a:rPr>
              <a:t>m</a:t>
            </a:r>
            <a:r>
              <a:rPr lang="cs-CZ" altLang="cs-CZ" sz="2600" b="1" dirty="0" err="1">
                <a:solidFill>
                  <a:srgbClr val="008080"/>
                </a:solidFill>
              </a:rPr>
              <a:t>kat</a:t>
            </a:r>
            <a:r>
              <a:rPr lang="cs-CZ" altLang="cs-CZ" sz="2600" b="1" dirty="0">
                <a:solidFill>
                  <a:srgbClr val="008080"/>
                </a:solidFill>
              </a:rPr>
              <a:t>/l, u dětí a mladistvých do 8</a:t>
            </a:r>
            <a:r>
              <a:rPr lang="cs-CZ" altLang="cs-CZ" sz="2600" b="1" dirty="0">
                <a:solidFill>
                  <a:srgbClr val="008080"/>
                </a:solidFill>
                <a:latin typeface="Symbol" pitchFamily="18" charset="2"/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  <a:latin typeface="Symbol" pitchFamily="18" charset="2"/>
              </a:rPr>
              <a:t>m</a:t>
            </a:r>
            <a:r>
              <a:rPr lang="cs-CZ" altLang="cs-CZ" sz="2600" b="1" dirty="0" err="1">
                <a:solidFill>
                  <a:srgbClr val="008080"/>
                </a:solidFill>
              </a:rPr>
              <a:t>kat</a:t>
            </a:r>
            <a:r>
              <a:rPr lang="cs-CZ" altLang="cs-CZ" sz="2600" b="1" dirty="0">
                <a:solidFill>
                  <a:srgbClr val="008080"/>
                </a:solidFill>
              </a:rPr>
              <a:t>/l</a:t>
            </a:r>
            <a:endParaRPr lang="cs-CZ" altLang="cs-CZ" sz="2600" dirty="0">
              <a:solidFill>
                <a:srgbClr val="0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59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1BE49-BA70-4E0C-89E9-78AF0258AEF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12561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NSE (neuron</a:t>
            </a:r>
            <a:r>
              <a:rPr lang="cs-CZ" altLang="cs-C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specifická</a:t>
            </a:r>
            <a:r>
              <a:rPr lang="cs-CZ" altLang="cs-CZ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enoláza)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6" y="1191986"/>
            <a:ext cx="11674928" cy="566601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enzym glykolýzy </a:t>
            </a:r>
            <a:r>
              <a:rPr lang="cs-CZ" altLang="cs-CZ" sz="2400" dirty="0"/>
              <a:t>(2-fosfoglycerát </a:t>
            </a:r>
            <a:r>
              <a:rPr lang="cs-CZ" altLang="cs-CZ" sz="2400" dirty="0">
                <a:cs typeface="Arial" charset="0"/>
              </a:rPr>
              <a:t>→ </a:t>
            </a:r>
            <a:r>
              <a:rPr lang="cs-CZ" altLang="cs-CZ" sz="2400" dirty="0" err="1">
                <a:cs typeface="Arial" charset="0"/>
              </a:rPr>
              <a:t>fosfoenolpyruvát</a:t>
            </a:r>
            <a:r>
              <a:rPr lang="cs-CZ" altLang="cs-CZ" sz="2400" dirty="0">
                <a:cs typeface="Arial" charset="0"/>
              </a:rPr>
              <a:t>)</a:t>
            </a:r>
            <a:r>
              <a:rPr lang="cs-CZ" altLang="cs-CZ" sz="2400" dirty="0"/>
              <a:t>,</a:t>
            </a:r>
            <a:r>
              <a:rPr lang="cs-CZ" alt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neuron specifická = výskyt v neuroendokrinních strukturách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↑: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	*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 </a:t>
            </a:r>
            <a:r>
              <a:rPr lang="cs-CZ" altLang="cs-CZ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neuroektodermového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původu (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neuroblastom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meduloblastom,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retinoblastom),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neuroendokrinního původu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(malobuněčný plicní Ca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	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medulární Ca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tyroidey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karcinoid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feochromocytom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),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APUDomy</a:t>
            </a:r>
            <a:endParaRPr lang="cs-CZ" alt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cs-CZ" altLang="cs-CZ" sz="2400" dirty="0"/>
              <a:t>*</a:t>
            </a:r>
            <a:r>
              <a:rPr lang="cs-CZ" altLang="cs-CZ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seminom</a:t>
            </a:r>
            <a:r>
              <a:rPr lang="cs-CZ" altLang="cs-CZ" sz="2400" dirty="0"/>
              <a:t>, Ca ledvin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dirty="0"/>
              <a:t>		*choroby plic a jater, renální selhání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In:	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dg a monitoring malobuněčného Ca plic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aj. 	neuroendokrinních</a:t>
            </a:r>
            <a:r>
              <a:rPr lang="cs-CZ" altLang="cs-CZ" b="1" dirty="0">
                <a:solidFill>
                  <a:srgbClr val="0000CC"/>
                </a:solidFill>
              </a:rPr>
              <a:t> 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	</a:t>
            </a:r>
            <a:r>
              <a:rPr lang="cs-CZ" altLang="cs-CZ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neuroektodermálních</a:t>
            </a:r>
            <a:r>
              <a:rPr lang="cs-CZ" altLang="cs-CZ" b="1" dirty="0">
                <a:solidFill>
                  <a:srgbClr val="0000CC"/>
                </a:solidFill>
              </a:rPr>
              <a:t> </a:t>
            </a:r>
            <a:r>
              <a:rPr lang="cs-CZ" altLang="cs-CZ" dirty="0">
                <a:solidFill>
                  <a:srgbClr val="0000CC"/>
                </a:solidFill>
              </a:rPr>
              <a:t>nádorů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400" dirty="0">
                <a:solidFill>
                  <a:srgbClr val="0000CC"/>
                </a:solidFill>
              </a:rPr>
              <a:t>doplňkový </a:t>
            </a:r>
            <a:r>
              <a:rPr lang="cs-CZ" altLang="cs-CZ" sz="2400" dirty="0" err="1">
                <a:solidFill>
                  <a:srgbClr val="0000CC"/>
                </a:solidFill>
              </a:rPr>
              <a:t>marker</a:t>
            </a:r>
            <a:r>
              <a:rPr lang="cs-CZ" altLang="cs-CZ" sz="2400" dirty="0">
                <a:solidFill>
                  <a:srgbClr val="0000CC"/>
                </a:solidFill>
              </a:rPr>
              <a:t> pro dg </a:t>
            </a:r>
            <a:r>
              <a:rPr lang="cs-CZ" altLang="cs-CZ" sz="2400" dirty="0" err="1">
                <a:solidFill>
                  <a:srgbClr val="0000CC"/>
                </a:solidFill>
              </a:rPr>
              <a:t>seminomu</a:t>
            </a:r>
            <a:endParaRPr lang="cs-CZ" altLang="cs-CZ" sz="2400" dirty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>
                <a:solidFill>
                  <a:srgbClr val="008080"/>
                </a:solidFill>
              </a:rPr>
              <a:t>cut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off</a:t>
            </a:r>
            <a:r>
              <a:rPr lang="cs-CZ" altLang="cs-CZ" sz="2400" dirty="0">
                <a:solidFill>
                  <a:srgbClr val="008080"/>
                </a:solidFill>
              </a:rPr>
              <a:t> &lt; 15 </a:t>
            </a:r>
            <a:r>
              <a:rPr lang="cs-CZ" altLang="cs-CZ" sz="2400" dirty="0">
                <a:solidFill>
                  <a:srgbClr val="008080"/>
                </a:solidFill>
                <a:latin typeface="Symbol" pitchFamily="18" charset="2"/>
              </a:rPr>
              <a:t>m</a:t>
            </a:r>
            <a:r>
              <a:rPr lang="cs-CZ" altLang="cs-CZ" sz="2400" dirty="0">
                <a:solidFill>
                  <a:srgbClr val="008080"/>
                </a:solidFill>
              </a:rPr>
              <a:t>g/l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78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80406" y="3181126"/>
            <a:ext cx="5157787" cy="27857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prolaktin</a:t>
            </a:r>
          </a:p>
          <a:p>
            <a:r>
              <a:rPr lang="cs-CZ" altLang="cs-CZ" sz="3600" b="1" dirty="0"/>
              <a:t>PTH</a:t>
            </a:r>
          </a:p>
          <a:p>
            <a:r>
              <a:rPr lang="cs-CZ" altLang="cs-CZ" sz="3600" b="1" dirty="0"/>
              <a:t>kalcitonin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738193" y="3181677"/>
            <a:ext cx="5615607" cy="278517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cs-CZ" altLang="cs-CZ" sz="3000" b="1" dirty="0"/>
          </a:p>
          <a:p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ACTH</a:t>
            </a:r>
          </a:p>
          <a:p>
            <a:r>
              <a:rPr lang="cs-CZ" altLang="cs-CZ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ADH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33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80406" y="1472963"/>
            <a:ext cx="112912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cs-CZ" sz="2800" b="1" dirty="0">
                <a:solidFill>
                  <a:srgbClr val="0000FF"/>
                </a:solidFill>
              </a:rPr>
              <a:t>Zvýšená tvorba endokrinní žlázou postiženou nádorovým onemocněním</a:t>
            </a:r>
          </a:p>
          <a:p>
            <a:pPr marL="457200" indent="-457200">
              <a:buFontTx/>
              <a:buAutoNum type="arabicPeriod"/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Ektopická tvorba 	</a:t>
            </a:r>
          </a:p>
        </p:txBody>
      </p:sp>
      <p:sp>
        <p:nvSpPr>
          <p:cNvPr id="7" name="Ovál 6"/>
          <p:cNvSpPr/>
          <p:nvPr/>
        </p:nvSpPr>
        <p:spPr>
          <a:xfrm>
            <a:off x="4131603" y="4247491"/>
            <a:ext cx="677333" cy="652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0000FF"/>
                </a:solidFill>
              </a:rPr>
              <a:t>1.</a:t>
            </a:r>
          </a:p>
        </p:txBody>
      </p:sp>
      <p:sp>
        <p:nvSpPr>
          <p:cNvPr id="9" name="Ovál 8"/>
          <p:cNvSpPr/>
          <p:nvPr/>
        </p:nvSpPr>
        <p:spPr>
          <a:xfrm>
            <a:off x="9289390" y="4247491"/>
            <a:ext cx="677333" cy="652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0000FF"/>
                </a:solidFill>
              </a:rPr>
              <a:t>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233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Sérové proteiny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1690689"/>
            <a:ext cx="5157787" cy="31752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4800" dirty="0" err="1"/>
              <a:t>paraproteiny</a:t>
            </a:r>
            <a:endParaRPr lang="cs-CZ" altLang="cs-CZ" sz="4400" dirty="0"/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698671" y="1690689"/>
            <a:ext cx="5656717" cy="317522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cs-CZ" altLang="cs-CZ" sz="3000" b="1" dirty="0"/>
          </a:p>
          <a:p>
            <a:r>
              <a:rPr lang="cs-CZ" altLang="cs-CZ" sz="3200" dirty="0"/>
              <a:t>feritin</a:t>
            </a:r>
          </a:p>
          <a:p>
            <a:r>
              <a:rPr lang="el-GR" altLang="cs-CZ" sz="3200" dirty="0">
                <a:cs typeface="Arial" charset="0"/>
              </a:rPr>
              <a:t>β</a:t>
            </a:r>
            <a:r>
              <a:rPr lang="cs-CZ" altLang="cs-CZ" sz="3200" baseline="-25000" dirty="0"/>
              <a:t>2</a:t>
            </a:r>
            <a:r>
              <a:rPr lang="cs-CZ" altLang="cs-CZ" sz="3200" dirty="0"/>
              <a:t>-mikroglobulin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34</a:t>
            </a:fld>
            <a:endParaRPr lang="cs-CZ"/>
          </a:p>
        </p:txBody>
      </p:sp>
      <p:pic>
        <p:nvPicPr>
          <p:cNvPr id="25602" name="Picture 2" descr="Výsledek obrázku pro paraprot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6" y="3820886"/>
            <a:ext cx="2519588" cy="25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0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E53C3-76A1-4248-95B1-8457A123C86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4543" y="1"/>
            <a:ext cx="10243457" cy="8366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Monoklonální imunoglobuliny 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paraproteiny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543" y="836614"/>
            <a:ext cx="10929257" cy="6021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produkovány </a:t>
            </a:r>
            <a:r>
              <a:rPr lang="cs-CZ" altLang="cs-CZ" sz="2600" b="1" dirty="0" err="1"/>
              <a:t>plazmocyty</a:t>
            </a:r>
            <a:r>
              <a:rPr lang="cs-CZ" altLang="cs-CZ" sz="2600" b="1" dirty="0"/>
              <a:t> u monoklonálních </a:t>
            </a:r>
            <a:r>
              <a:rPr lang="cs-CZ" altLang="cs-CZ" sz="2600" b="1" dirty="0" err="1"/>
              <a:t>gamapatií</a:t>
            </a:r>
            <a:r>
              <a:rPr lang="cs-CZ" altLang="cs-CZ" sz="2600" b="1" dirty="0"/>
              <a:t>. V séru se identifikují celé </a:t>
            </a:r>
            <a:r>
              <a:rPr lang="cs-CZ" altLang="cs-CZ" sz="2600" b="1" dirty="0" err="1"/>
              <a:t>Ig</a:t>
            </a:r>
            <a:r>
              <a:rPr lang="cs-CZ" altLang="cs-CZ" sz="2600" b="1" dirty="0"/>
              <a:t>, těžké řetězce (</a:t>
            </a:r>
            <a:r>
              <a:rPr lang="cs-CZ" altLang="cs-CZ" sz="2600" b="1" dirty="0" err="1"/>
              <a:t>IgG</a:t>
            </a:r>
            <a:r>
              <a:rPr lang="cs-CZ" altLang="cs-CZ" sz="2600" b="1" dirty="0"/>
              <a:t>, M, A; D, E) a </a:t>
            </a:r>
            <a:r>
              <a:rPr lang="cs-CZ" altLang="cs-CZ" sz="2600" b="1" dirty="0">
                <a:solidFill>
                  <a:srgbClr val="FF0000"/>
                </a:solidFill>
              </a:rPr>
              <a:t>volné lehké řetězce </a:t>
            </a:r>
            <a:r>
              <a:rPr lang="cs-CZ" altLang="cs-CZ" sz="2600" b="1" dirty="0">
                <a:solidFill>
                  <a:srgbClr val="FF0000"/>
                </a:solidFill>
                <a:latin typeface="Symbol" pitchFamily="18" charset="2"/>
              </a:rPr>
              <a:t>k </a:t>
            </a:r>
            <a:r>
              <a:rPr lang="cs-CZ" altLang="cs-CZ" sz="2600" b="1" dirty="0">
                <a:solidFill>
                  <a:srgbClr val="FF0000"/>
                </a:solidFill>
              </a:rPr>
              <a:t>a</a:t>
            </a:r>
            <a:r>
              <a:rPr lang="cs-CZ" altLang="cs-CZ" sz="2600" b="1" dirty="0">
                <a:solidFill>
                  <a:srgbClr val="FF0000"/>
                </a:solidFill>
                <a:latin typeface="Symbol" pitchFamily="18" charset="2"/>
              </a:rPr>
              <a:t> l (</a:t>
            </a:r>
            <a:r>
              <a:rPr lang="cs-CZ" altLang="cs-CZ" sz="2600" b="1" dirty="0">
                <a:solidFill>
                  <a:srgbClr val="FF0000"/>
                </a:solidFill>
              </a:rPr>
              <a:t>Bence-</a:t>
            </a:r>
            <a:r>
              <a:rPr lang="cs-CZ" altLang="cs-CZ" sz="2600" b="1" dirty="0" err="1">
                <a:solidFill>
                  <a:srgbClr val="FF0000"/>
                </a:solidFill>
              </a:rPr>
              <a:t>Jonesovy</a:t>
            </a:r>
            <a:r>
              <a:rPr lang="cs-CZ" altLang="cs-CZ" sz="2600" b="1" dirty="0">
                <a:solidFill>
                  <a:srgbClr val="FF0000"/>
                </a:solidFill>
              </a:rPr>
              <a:t> bílkoviny), </a:t>
            </a:r>
            <a:r>
              <a:rPr lang="cs-CZ" altLang="cs-CZ" sz="2600" dirty="0"/>
              <a:t>ty</a:t>
            </a:r>
            <a:r>
              <a:rPr lang="cs-CZ" altLang="cs-CZ" sz="2600" b="1" dirty="0"/>
              <a:t> </a:t>
            </a:r>
            <a:r>
              <a:rPr lang="cs-CZ" altLang="cs-CZ" sz="2600" dirty="0"/>
              <a:t>vzhledem k nízké </a:t>
            </a:r>
            <a:r>
              <a:rPr lang="cs-CZ" altLang="cs-CZ" sz="2600" dirty="0" err="1"/>
              <a:t>Mr</a:t>
            </a:r>
            <a:r>
              <a:rPr lang="cs-CZ" altLang="cs-CZ" sz="2600" dirty="0"/>
              <a:t> (cca 22 000) přecházejí  do moče </a:t>
            </a:r>
            <a:r>
              <a:rPr lang="cs-CZ" altLang="cs-CZ" sz="2600" dirty="0">
                <a:cs typeface="Arial" charset="0"/>
              </a:rPr>
              <a:t>→</a:t>
            </a:r>
            <a:r>
              <a:rPr lang="cs-CZ" altLang="cs-CZ" sz="2600" b="1" dirty="0">
                <a:cs typeface="Arial" charset="0"/>
              </a:rPr>
              <a:t> </a:t>
            </a:r>
            <a:r>
              <a:rPr lang="cs-CZ" altLang="cs-CZ" sz="2600" b="1" dirty="0" err="1">
                <a:cs typeface="Arial" charset="0"/>
              </a:rPr>
              <a:t>prerenální</a:t>
            </a:r>
            <a:r>
              <a:rPr lang="cs-CZ" altLang="cs-CZ" sz="2600" b="1" dirty="0">
                <a:cs typeface="Arial" charset="0"/>
              </a:rPr>
              <a:t> „</a:t>
            </a:r>
            <a:r>
              <a:rPr lang="cs-CZ" altLang="cs-CZ" sz="2600" b="1" dirty="0" err="1"/>
              <a:t>over-flow</a:t>
            </a:r>
            <a:r>
              <a:rPr lang="cs-CZ" altLang="cs-CZ" sz="2600" b="1" dirty="0"/>
              <a:t>“</a:t>
            </a:r>
            <a:r>
              <a:rPr lang="cs-CZ" altLang="cs-CZ" sz="2600" dirty="0"/>
              <a:t> </a:t>
            </a:r>
            <a:r>
              <a:rPr lang="cs-CZ" altLang="cs-CZ" sz="2600" b="1" dirty="0"/>
              <a:t>proteinurie.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	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mnohočetný myelom aj. monoklonální </a:t>
            </a:r>
            <a:r>
              <a:rPr lang="cs-CZ" altLang="cs-CZ" sz="2600" b="1" dirty="0" err="1">
                <a:solidFill>
                  <a:srgbClr val="0000CC"/>
                </a:solidFill>
                <a:cs typeface="Arial" charset="0"/>
              </a:rPr>
              <a:t>gamapatie</a:t>
            </a:r>
            <a:r>
              <a:rPr lang="cs-CZ" altLang="cs-CZ" sz="2600" b="1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cs-CZ" altLang="cs-CZ" sz="2600" b="1" dirty="0">
                <a:solidFill>
                  <a:srgbClr val="0000CC"/>
                </a:solidFill>
              </a:rPr>
              <a:t>lymfomy, leukemie,</a:t>
            </a:r>
            <a:r>
              <a:rPr lang="cs-CZ" altLang="cs-CZ" sz="2600" b="1" dirty="0">
                <a:solidFill>
                  <a:srgbClr val="3366FF"/>
                </a:solidFill>
              </a:rPr>
              <a:t> 	</a:t>
            </a:r>
            <a:r>
              <a:rPr lang="cs-CZ" altLang="cs-CZ" sz="2600" b="1" dirty="0">
                <a:solidFill>
                  <a:srgbClr val="0000CC"/>
                </a:solidFill>
              </a:rPr>
              <a:t>osteogenní </a:t>
            </a:r>
            <a:r>
              <a:rPr lang="cs-CZ" altLang="cs-CZ" sz="2600" b="1" dirty="0" err="1">
                <a:solidFill>
                  <a:srgbClr val="0000CC"/>
                </a:solidFill>
              </a:rPr>
              <a:t>Sa</a:t>
            </a:r>
            <a:r>
              <a:rPr lang="cs-CZ" altLang="cs-CZ" sz="2600" b="1" dirty="0">
                <a:solidFill>
                  <a:srgbClr val="0000CC"/>
                </a:solidFill>
              </a:rPr>
              <a:t>, kostní metastázy</a:t>
            </a:r>
            <a:r>
              <a:rPr lang="cs-CZ" altLang="cs-CZ" sz="2600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>
                <a:cs typeface="Arial" charset="0"/>
              </a:rPr>
              <a:t>		</a:t>
            </a:r>
            <a:endParaRPr lang="cs-CZ" altLang="cs-CZ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Indikace:	</a:t>
            </a:r>
            <a:r>
              <a:rPr lang="cs-CZ" altLang="cs-CZ" sz="2600" b="1" dirty="0">
                <a:solidFill>
                  <a:srgbClr val="0000CC"/>
                </a:solidFill>
              </a:rPr>
              <a:t>dg, </a:t>
            </a:r>
            <a:r>
              <a:rPr lang="cs-CZ" altLang="cs-CZ" sz="2600" b="1" dirty="0" err="1">
                <a:solidFill>
                  <a:srgbClr val="0000CC"/>
                </a:solidFill>
              </a:rPr>
              <a:t>dif</a:t>
            </a:r>
            <a:r>
              <a:rPr lang="cs-CZ" altLang="cs-CZ" sz="2600" b="1" dirty="0">
                <a:solidFill>
                  <a:srgbClr val="0000CC"/>
                </a:solidFill>
              </a:rPr>
              <a:t>. dg a monitoring monoklonálních </a:t>
            </a:r>
            <a:r>
              <a:rPr lang="cs-CZ" altLang="cs-CZ" sz="2600" b="1" dirty="0" err="1">
                <a:solidFill>
                  <a:srgbClr val="0000CC"/>
                </a:solidFill>
              </a:rPr>
              <a:t>gamapatií</a:t>
            </a:r>
            <a:endParaRPr lang="cs-CZ" altLang="cs-CZ" sz="26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ref</a:t>
            </a:r>
            <a:r>
              <a:rPr lang="cs-CZ" altLang="cs-CZ" sz="2600" b="1" dirty="0">
                <a:solidFill>
                  <a:srgbClr val="008080"/>
                </a:solidFill>
              </a:rPr>
              <a:t>. hodnoty: S-VLŘ (volné lehké </a:t>
            </a:r>
            <a:r>
              <a:rPr lang="cs-CZ" altLang="cs-CZ" sz="2600" b="1" dirty="0" err="1">
                <a:solidFill>
                  <a:srgbClr val="008080"/>
                </a:solidFill>
              </a:rPr>
              <a:t>řet</a:t>
            </a:r>
            <a:r>
              <a:rPr lang="cs-CZ" altLang="cs-CZ" sz="2600" b="1" dirty="0">
                <a:solidFill>
                  <a:srgbClr val="008080"/>
                </a:solidFill>
              </a:rPr>
              <a:t>./S): 			         			 	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k </a:t>
            </a:r>
            <a:r>
              <a:rPr lang="cs-CZ" altLang="cs-CZ" sz="2600" dirty="0">
                <a:solidFill>
                  <a:srgbClr val="008080"/>
                </a:solidFill>
              </a:rPr>
              <a:t>= 3,3-19,4 mg/l, 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l</a:t>
            </a:r>
            <a:r>
              <a:rPr lang="cs-CZ" altLang="cs-CZ" sz="2600" dirty="0">
                <a:solidFill>
                  <a:srgbClr val="008080"/>
                </a:solidFill>
              </a:rPr>
              <a:t> = 5,7-26,3 mg/l, index 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k/l</a:t>
            </a:r>
            <a:r>
              <a:rPr lang="cs-CZ" altLang="cs-CZ" sz="2600" dirty="0">
                <a:solidFill>
                  <a:srgbClr val="008080"/>
                </a:solidFill>
              </a:rPr>
              <a:t> = 0,26-1,65, 			jiné hodnoty u </a:t>
            </a:r>
            <a:r>
              <a:rPr lang="cs-CZ" altLang="cs-CZ" sz="2600" dirty="0" err="1">
                <a:solidFill>
                  <a:srgbClr val="008080"/>
                </a:solidFill>
              </a:rPr>
              <a:t>chron</a:t>
            </a:r>
            <a:r>
              <a:rPr lang="cs-CZ" altLang="cs-CZ" sz="2600" dirty="0">
                <a:solidFill>
                  <a:srgbClr val="008080"/>
                </a:solidFill>
              </a:rPr>
              <a:t>. </a:t>
            </a:r>
            <a:r>
              <a:rPr lang="cs-CZ" altLang="cs-CZ" sz="2600" dirty="0" err="1">
                <a:solidFill>
                  <a:srgbClr val="008080"/>
                </a:solidFill>
              </a:rPr>
              <a:t>onem</a:t>
            </a:r>
            <a:r>
              <a:rPr lang="cs-CZ" altLang="cs-CZ" sz="2600" dirty="0">
                <a:solidFill>
                  <a:srgbClr val="008080"/>
                </a:solidFill>
              </a:rPr>
              <a:t>. ledvin;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b="1" dirty="0">
                <a:solidFill>
                  <a:srgbClr val="008080"/>
                </a:solidFill>
              </a:rPr>
              <a:t>			   VLŘ/U = 1-10 mg/24h; 			                    				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k</a:t>
            </a:r>
            <a:r>
              <a:rPr lang="cs-CZ" altLang="cs-CZ" sz="2600" dirty="0">
                <a:solidFill>
                  <a:srgbClr val="008080"/>
                </a:solidFill>
              </a:rPr>
              <a:t>/U = 1,25-5,5 mg/l, 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l</a:t>
            </a:r>
            <a:r>
              <a:rPr lang="cs-CZ" altLang="cs-CZ" sz="2600" dirty="0">
                <a:solidFill>
                  <a:srgbClr val="008080"/>
                </a:solidFill>
              </a:rPr>
              <a:t>/U = 0,51-3,2 mg/l, index </a:t>
            </a:r>
            <a:r>
              <a:rPr lang="cs-CZ" altLang="cs-CZ" sz="2600" dirty="0">
                <a:solidFill>
                  <a:srgbClr val="008080"/>
                </a:solidFill>
                <a:latin typeface="Symbol" pitchFamily="18" charset="2"/>
              </a:rPr>
              <a:t>k/l</a:t>
            </a:r>
            <a:r>
              <a:rPr lang="cs-CZ" altLang="cs-CZ" sz="2600" dirty="0">
                <a:solidFill>
                  <a:srgbClr val="008080"/>
                </a:solidFill>
              </a:rPr>
              <a:t> = 0,82-3,0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63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Receptory (tkáňové </a:t>
            </a:r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1690689"/>
            <a:ext cx="5157787" cy="2375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3600" dirty="0" err="1"/>
              <a:t>Estrogenový</a:t>
            </a:r>
            <a:r>
              <a:rPr lang="cs-CZ" altLang="cs-CZ" sz="3600" dirty="0"/>
              <a:t> </a:t>
            </a:r>
            <a:r>
              <a:rPr lang="cs-CZ" altLang="cs-CZ" sz="3600" dirty="0" err="1"/>
              <a:t>rec</a:t>
            </a:r>
            <a:r>
              <a:rPr lang="cs-CZ" altLang="cs-CZ" sz="3600" dirty="0"/>
              <a:t>.</a:t>
            </a:r>
          </a:p>
          <a:p>
            <a:r>
              <a:rPr lang="cs-CZ" altLang="cs-CZ" sz="3600" dirty="0"/>
              <a:t>Progesteronový </a:t>
            </a:r>
            <a:r>
              <a:rPr lang="cs-CZ" altLang="cs-CZ" sz="3600" dirty="0" err="1"/>
              <a:t>rec</a:t>
            </a:r>
            <a:r>
              <a:rPr lang="cs-CZ" altLang="cs-CZ" sz="3600" dirty="0"/>
              <a:t>.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568043" y="1690689"/>
            <a:ext cx="5787345" cy="2375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endParaRPr lang="cs-CZ" altLang="cs-CZ" sz="2000" b="1" dirty="0"/>
          </a:p>
          <a:p>
            <a:r>
              <a:rPr lang="cs-CZ" altLang="cs-CZ" sz="3600" dirty="0"/>
              <a:t>Receptory pro růstové faktory (HER1, HER2/</a:t>
            </a:r>
            <a:r>
              <a:rPr lang="cs-CZ" altLang="cs-CZ" sz="3600" dirty="0" err="1"/>
              <a:t>neu</a:t>
            </a:r>
            <a:r>
              <a:rPr lang="cs-CZ" altLang="cs-CZ" sz="3600" dirty="0"/>
              <a:t>)</a:t>
            </a:r>
          </a:p>
          <a:p>
            <a:r>
              <a:rPr lang="cs-CZ" altLang="cs-CZ" sz="3600" dirty="0"/>
              <a:t>Aneuploidie DNA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36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9788" y="4784271"/>
            <a:ext cx="105140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Hlavní využití: Ca prsu, kolorektální Ca; mozkové tumory</a:t>
            </a:r>
          </a:p>
        </p:txBody>
      </p:sp>
      <p:cxnSp>
        <p:nvCxnSpPr>
          <p:cNvPr id="7" name="Přímá spojnice se šipkou 6"/>
          <p:cNvCxnSpPr>
            <a:endCxn id="3" idx="2"/>
          </p:cNvCxnSpPr>
          <p:nvPr/>
        </p:nvCxnSpPr>
        <p:spPr>
          <a:xfrm flipH="1" flipV="1">
            <a:off x="3418682" y="4065814"/>
            <a:ext cx="980648" cy="7130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496934" y="4065814"/>
            <a:ext cx="1316037" cy="7184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7541758" y="4071258"/>
            <a:ext cx="1502229" cy="7184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5910575" y="4076702"/>
            <a:ext cx="1393597" cy="713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467189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Receptory pro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růstové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faktory 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sk-SK" dirty="0" err="1"/>
              <a:t>Transmembránové</a:t>
            </a:r>
            <a:r>
              <a:rPr lang="sk-SK" dirty="0"/>
              <a:t> receptory s vlastní </a:t>
            </a:r>
            <a:r>
              <a:rPr lang="sk-SK" dirty="0" err="1"/>
              <a:t>tyrosinkinázovou</a:t>
            </a:r>
            <a:r>
              <a:rPr lang="sk-SK" dirty="0"/>
              <a:t> aktivitou – </a:t>
            </a:r>
            <a:r>
              <a:rPr lang="sk-SK" dirty="0" err="1"/>
              <a:t>fosforylují</a:t>
            </a:r>
            <a:r>
              <a:rPr lang="sk-SK" dirty="0"/>
              <a:t> </a:t>
            </a:r>
            <a:r>
              <a:rPr lang="sk-SK" dirty="0" err="1"/>
              <a:t>Tyr</a:t>
            </a:r>
            <a:r>
              <a:rPr lang="sk-SK" dirty="0"/>
              <a:t> zbytky </a:t>
            </a:r>
            <a:r>
              <a:rPr lang="sk-SK" dirty="0" err="1"/>
              <a:t>proteinových</a:t>
            </a:r>
            <a:r>
              <a:rPr lang="sk-SK" dirty="0"/>
              <a:t> </a:t>
            </a:r>
            <a:r>
              <a:rPr lang="sk-SK" dirty="0" err="1"/>
              <a:t>substrátů</a:t>
            </a:r>
            <a:endParaRPr lang="sk-SK" dirty="0"/>
          </a:p>
          <a:p>
            <a:pPr>
              <a:buClr>
                <a:srgbClr val="C00000"/>
              </a:buClr>
            </a:pPr>
            <a:r>
              <a:rPr lang="sk-SK" dirty="0" err="1"/>
              <a:t>Vazba</a:t>
            </a:r>
            <a:r>
              <a:rPr lang="sk-SK" dirty="0"/>
              <a:t> substrátu na </a:t>
            </a:r>
            <a:r>
              <a:rPr lang="sk-SK" dirty="0" err="1"/>
              <a:t>extracelulární</a:t>
            </a:r>
            <a:r>
              <a:rPr lang="sk-SK" dirty="0"/>
              <a:t> doménu vyvolá </a:t>
            </a:r>
            <a:r>
              <a:rPr lang="sk-SK" dirty="0" err="1"/>
              <a:t>konformační</a:t>
            </a:r>
            <a:r>
              <a:rPr lang="sk-SK" dirty="0"/>
              <a:t> </a:t>
            </a:r>
            <a:r>
              <a:rPr lang="sk-SK" dirty="0" err="1"/>
              <a:t>změnu</a:t>
            </a:r>
            <a:r>
              <a:rPr lang="sk-SK" dirty="0"/>
              <a:t>  receptoru, </a:t>
            </a:r>
            <a:r>
              <a:rPr lang="sk-SK" dirty="0" err="1"/>
              <a:t>autofosforylaci</a:t>
            </a:r>
            <a:r>
              <a:rPr lang="sk-SK" dirty="0"/>
              <a:t> a </a:t>
            </a:r>
            <a:r>
              <a:rPr lang="sk-SK" dirty="0" err="1"/>
              <a:t>aktivaci</a:t>
            </a:r>
            <a:r>
              <a:rPr lang="sk-SK" dirty="0"/>
              <a:t> </a:t>
            </a:r>
            <a:r>
              <a:rPr lang="sk-SK" dirty="0" err="1"/>
              <a:t>signálních</a:t>
            </a:r>
            <a:r>
              <a:rPr lang="sk-SK" dirty="0"/>
              <a:t> </a:t>
            </a:r>
            <a:r>
              <a:rPr lang="sk-SK" dirty="0" err="1"/>
              <a:t>drah</a:t>
            </a:r>
            <a:r>
              <a:rPr lang="sk-SK" dirty="0"/>
              <a:t> (</a:t>
            </a:r>
            <a:r>
              <a:rPr lang="sk-SK" dirty="0" err="1"/>
              <a:t>Ras</a:t>
            </a:r>
            <a:r>
              <a:rPr lang="sk-SK" dirty="0"/>
              <a:t>/MAPK, Pi3K/Akt dráha)→  </a:t>
            </a:r>
            <a:r>
              <a:rPr lang="sk-SK" dirty="0" err="1"/>
              <a:t>ovlivnění</a:t>
            </a:r>
            <a:r>
              <a:rPr lang="sk-SK" dirty="0"/>
              <a:t> </a:t>
            </a:r>
            <a:r>
              <a:rPr lang="sk-SK" dirty="0" err="1"/>
              <a:t>buň</a:t>
            </a:r>
            <a:r>
              <a:rPr lang="sk-SK" dirty="0"/>
              <a:t>. </a:t>
            </a:r>
            <a:r>
              <a:rPr lang="sk-SK" dirty="0" err="1"/>
              <a:t>proliferace</a:t>
            </a:r>
            <a:r>
              <a:rPr lang="sk-SK" dirty="0"/>
              <a:t>, </a:t>
            </a:r>
            <a:r>
              <a:rPr lang="sk-SK" dirty="0" err="1"/>
              <a:t>inhibice</a:t>
            </a:r>
            <a:r>
              <a:rPr lang="sk-SK" dirty="0"/>
              <a:t> </a:t>
            </a:r>
            <a:r>
              <a:rPr lang="sk-SK" dirty="0" err="1"/>
              <a:t>apoptózy</a:t>
            </a:r>
            <a:endParaRPr lang="sk-SK" dirty="0"/>
          </a:p>
          <a:p>
            <a:pPr>
              <a:buClr>
                <a:srgbClr val="C00000"/>
              </a:buClr>
            </a:pPr>
            <a:endParaRPr lang="sk-SK" dirty="0"/>
          </a:p>
          <a:p>
            <a:pPr>
              <a:buClr>
                <a:srgbClr val="C00000"/>
              </a:buClr>
            </a:pPr>
            <a:r>
              <a:rPr lang="sk-SK" sz="3200" b="1" dirty="0">
                <a:solidFill>
                  <a:srgbClr val="FF0000"/>
                </a:solidFill>
              </a:rPr>
              <a:t>HER1, HER2/</a:t>
            </a:r>
            <a:r>
              <a:rPr lang="sk-SK" sz="3200" b="1" dirty="0" err="1">
                <a:solidFill>
                  <a:srgbClr val="FF0000"/>
                </a:solidFill>
              </a:rPr>
              <a:t>neu</a:t>
            </a:r>
            <a:r>
              <a:rPr lang="sk-SK" sz="3200" b="1" dirty="0">
                <a:solidFill>
                  <a:srgbClr val="FF0000"/>
                </a:solidFill>
              </a:rPr>
              <a:t>, </a:t>
            </a:r>
            <a:r>
              <a:rPr lang="sk-SK" dirty="0"/>
              <a:t>HER3, HER4 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894-F7EA-471D-9D3A-C709E50C82BE}" type="slidenum">
              <a:rPr lang="sk-SK" smtClean="0"/>
              <a:pPr/>
              <a:t>37</a:t>
            </a:fld>
            <a:endParaRPr lang="sk-S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482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Receptory pro růstové faktory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383372"/>
              </p:ext>
            </p:extLst>
          </p:nvPr>
        </p:nvGraphicFramePr>
        <p:xfrm>
          <a:off x="838200" y="1825625"/>
          <a:ext cx="10515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Typ receptoru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HER</a:t>
                      </a:r>
                      <a:r>
                        <a:rPr lang="cs-CZ" sz="2800" baseline="0" dirty="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HER2/</a:t>
                      </a:r>
                      <a:r>
                        <a:rPr lang="cs-CZ" sz="2800" dirty="0" err="1"/>
                        <a:t>neu</a:t>
                      </a:r>
                      <a:r>
                        <a:rPr lang="cs-CZ" sz="28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Ligandy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EGF, TGF</a:t>
                      </a:r>
                      <a:r>
                        <a:rPr lang="sk-SK" sz="2800" dirty="0"/>
                        <a:t>α, </a:t>
                      </a:r>
                      <a:r>
                        <a:rPr lang="sk-SK" sz="2000" dirty="0" err="1"/>
                        <a:t>amphiregulin</a:t>
                      </a:r>
                      <a:r>
                        <a:rPr lang="sk-SK" sz="2000" dirty="0"/>
                        <a:t>, </a:t>
                      </a:r>
                      <a:r>
                        <a:rPr lang="sk-SK" sz="2000" dirty="0" err="1"/>
                        <a:t>betacelulin</a:t>
                      </a:r>
                      <a:r>
                        <a:rPr lang="sk-SK" sz="2000" dirty="0"/>
                        <a:t>, </a:t>
                      </a:r>
                      <a:r>
                        <a:rPr lang="sk-SK" sz="2000" dirty="0" err="1"/>
                        <a:t>epigen</a:t>
                      </a:r>
                      <a:r>
                        <a:rPr lang="sk-SK" sz="2000" dirty="0"/>
                        <a:t>, </a:t>
                      </a:r>
                      <a:r>
                        <a:rPr lang="sk-SK" sz="2000" dirty="0" err="1"/>
                        <a:t>epiregulin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Možnost blokády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Monoklonální PL</a:t>
                      </a:r>
                      <a:r>
                        <a:rPr lang="cs-CZ" sz="2800" baseline="0" dirty="0"/>
                        <a:t> -</a:t>
                      </a:r>
                      <a:r>
                        <a:rPr lang="cs-CZ" sz="2800" dirty="0"/>
                        <a:t> inhibitory </a:t>
                      </a:r>
                      <a:r>
                        <a:rPr lang="cs-CZ" sz="2800" dirty="0" err="1"/>
                        <a:t>tyrosinkinázy</a:t>
                      </a:r>
                      <a:r>
                        <a:rPr lang="cs-CZ" sz="2800" dirty="0"/>
                        <a:t> EGFR TKI</a:t>
                      </a:r>
                    </a:p>
                    <a:p>
                      <a:r>
                        <a:rPr lang="cs-CZ" sz="2400" dirty="0"/>
                        <a:t>(</a:t>
                      </a:r>
                      <a:r>
                        <a:rPr lang="cs-CZ" sz="2400" dirty="0" err="1"/>
                        <a:t>cetuximab</a:t>
                      </a:r>
                      <a:r>
                        <a:rPr lang="cs-CZ" sz="2400" dirty="0"/>
                        <a:t>, </a:t>
                      </a:r>
                      <a:r>
                        <a:rPr lang="cs-CZ" sz="2400" dirty="0" err="1"/>
                        <a:t>erlotinib</a:t>
                      </a:r>
                      <a:r>
                        <a:rPr lang="cs-CZ" sz="2400" dirty="0"/>
                        <a:t>, </a:t>
                      </a:r>
                      <a:r>
                        <a:rPr lang="cs-CZ" sz="2400" dirty="0" err="1"/>
                        <a:t>gefitinib</a:t>
                      </a:r>
                      <a:r>
                        <a:rPr lang="cs-CZ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Monoklonální PL </a:t>
                      </a:r>
                      <a:r>
                        <a:rPr lang="cs-CZ" sz="2400" dirty="0"/>
                        <a:t>(</a:t>
                      </a:r>
                      <a:r>
                        <a:rPr lang="cs-CZ" sz="2400" dirty="0" err="1"/>
                        <a:t>trastuzumab</a:t>
                      </a:r>
                      <a:r>
                        <a:rPr lang="cs-CZ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38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205211" y="5060542"/>
            <a:ext cx="5340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* Nomenklatura: HER 2 u člověka, </a:t>
            </a:r>
            <a:r>
              <a:rPr lang="cs-CZ" sz="2000" dirty="0" err="1"/>
              <a:t>neu</a:t>
            </a:r>
            <a:r>
              <a:rPr lang="cs-CZ" sz="2000" dirty="0"/>
              <a:t> u hlodavců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997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159" y="33246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nádorové </a:t>
            </a:r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endParaRPr lang="cs-CZ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09159" y="2701531"/>
            <a:ext cx="5157787" cy="323764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altLang="cs-CZ" sz="3600" dirty="0"/>
              <a:t>Ki-67</a:t>
            </a:r>
          </a:p>
          <a:p>
            <a:r>
              <a:rPr lang="cs-CZ" altLang="cs-CZ" sz="3600" dirty="0"/>
              <a:t>TPA, TPS</a:t>
            </a:r>
          </a:p>
          <a:p>
            <a:r>
              <a:rPr lang="cs-CZ" altLang="cs-CZ" sz="3600" dirty="0"/>
              <a:t>CYFRA 21-1</a:t>
            </a:r>
          </a:p>
          <a:p>
            <a:r>
              <a:rPr lang="cs-CZ" altLang="cs-CZ" sz="3600" dirty="0"/>
              <a:t>HE4</a:t>
            </a:r>
          </a:p>
          <a:p>
            <a:r>
              <a:rPr lang="cs-CZ" altLang="cs-CZ" sz="3600" dirty="0"/>
              <a:t>SCC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539344" y="2701529"/>
            <a:ext cx="6683828" cy="32376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cs-CZ" altLang="cs-CZ" sz="2000" b="1" dirty="0"/>
          </a:p>
          <a:p>
            <a:r>
              <a:rPr lang="cs-CZ" altLang="cs-CZ" sz="3600" dirty="0" err="1"/>
              <a:t>Mezotelin</a:t>
            </a:r>
            <a:r>
              <a:rPr lang="cs-CZ" altLang="cs-CZ" sz="3600" dirty="0"/>
              <a:t> </a:t>
            </a:r>
          </a:p>
          <a:p>
            <a:r>
              <a:rPr lang="cs-CZ" altLang="cs-CZ" sz="3600" dirty="0" err="1"/>
              <a:t>Chromogranin</a:t>
            </a:r>
            <a:r>
              <a:rPr lang="cs-CZ" altLang="cs-CZ" sz="3600" dirty="0"/>
              <a:t> A</a:t>
            </a:r>
          </a:p>
          <a:p>
            <a:r>
              <a:rPr lang="cs-CZ" altLang="cs-CZ" sz="3600" dirty="0"/>
              <a:t>Neuropeptid Y</a:t>
            </a:r>
          </a:p>
          <a:p>
            <a:r>
              <a:rPr lang="cs-CZ" altLang="cs-CZ" sz="3600" dirty="0"/>
              <a:t>S-100 </a:t>
            </a:r>
            <a:r>
              <a:rPr lang="cs-CZ" altLang="cs-CZ" sz="3600" dirty="0">
                <a:latin typeface="Symbol" pitchFamily="18" charset="2"/>
              </a:rPr>
              <a:t>b</a:t>
            </a:r>
          </a:p>
          <a:p>
            <a:r>
              <a:rPr lang="cs-CZ" altLang="cs-CZ" sz="3600" dirty="0"/>
              <a:t>5-hydroxyindoloctová kyselina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39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09159" y="1490431"/>
            <a:ext cx="105140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/>
                </a:solidFill>
              </a:rPr>
              <a:t>nezařaditelné do výše uvedených skupin dle funkce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2741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9857" y="365125"/>
            <a:ext cx="10863943" cy="1325563"/>
          </a:xfrm>
        </p:spPr>
        <p:txBody>
          <a:bodyPr/>
          <a:lstStyle/>
          <a:p>
            <a:r>
              <a:rPr lang="cs-CZ" alt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TŘÍDĚNÍ NÁDOROVÝCH MARKERŮ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9857" y="1502228"/>
            <a:ext cx="11397343" cy="50128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podle průkazu: </a:t>
            </a:r>
            <a:r>
              <a:rPr lang="cs-CZ" altLang="cs-CZ" sz="3200" dirty="0"/>
              <a:t>humorální, celulární 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podle chemické struktury</a:t>
            </a:r>
            <a:r>
              <a:rPr lang="cs-CZ" altLang="cs-C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cs-CZ" altLang="cs-CZ" sz="3200" dirty="0"/>
              <a:t> glykoproteiny, glykolipidy, polypeptidy, imunoglobuliny, polyaminy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podle funkce: </a:t>
            </a:r>
            <a:r>
              <a:rPr lang="cs-CZ" altLang="cs-CZ" sz="3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onkofetální</a:t>
            </a:r>
            <a:r>
              <a:rPr lang="cs-CZ" altLang="cs-CZ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antigeny, </a:t>
            </a:r>
            <a:r>
              <a:rPr lang="cs-CZ" altLang="cs-CZ" sz="32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onkoplacentární</a:t>
            </a:r>
            <a:r>
              <a:rPr lang="cs-CZ" altLang="cs-CZ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antigeny, enzymy, hormony, sérové bílkoviny, receptory</a:t>
            </a:r>
            <a:endParaRPr lang="cs-CZ" altLang="cs-CZ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podle orgánové specifity</a:t>
            </a:r>
          </a:p>
          <a:p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4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5312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Proliferační antigen Ki-67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Nehistonový</a:t>
            </a:r>
            <a:r>
              <a:rPr lang="cs-CZ" dirty="0"/>
              <a:t> jaderný protein exprimovaný během aktivních částí buněčného cyklu (max. na rozhraní G2 a mitózy), chybí v G0 fázi.</a:t>
            </a:r>
          </a:p>
          <a:p>
            <a:r>
              <a:rPr lang="cs-CZ" dirty="0"/>
              <a:t>Ovlivňuje prostorové uspořádání chromatinu – kontrola genové exprese.</a:t>
            </a:r>
          </a:p>
          <a:p>
            <a:r>
              <a:rPr lang="cs-CZ" dirty="0"/>
              <a:t>Detekce </a:t>
            </a:r>
            <a:r>
              <a:rPr lang="cs-CZ" dirty="0" err="1"/>
              <a:t>imunohistochemicky</a:t>
            </a:r>
            <a:r>
              <a:rPr lang="cs-CZ" dirty="0"/>
              <a:t> v bioptické tkáni – protilátka proti Ki-67.</a:t>
            </a:r>
          </a:p>
          <a:p>
            <a:r>
              <a:rPr lang="cs-CZ" dirty="0"/>
              <a:t>Exprese Ki-67 = proliferační aktivita nádoru.</a:t>
            </a:r>
          </a:p>
          <a:p>
            <a:r>
              <a:rPr lang="cs-CZ" b="1" dirty="0"/>
              <a:t>Proliferační</a:t>
            </a:r>
            <a:r>
              <a:rPr lang="cs-CZ" dirty="0"/>
              <a:t> aktivita v karcinomu koreluje s gradem a s prognózou.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40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14619" y="5592188"/>
            <a:ext cx="11962762" cy="584775"/>
          </a:xfrm>
          <a:prstGeom prst="rect">
            <a:avLst/>
          </a:prstGeom>
          <a:solidFill>
            <a:srgbClr val="FFE1E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3200" dirty="0">
                <a:solidFill>
                  <a:srgbClr val="002060"/>
                </a:solidFill>
              </a:rPr>
              <a:t>= prognostický </a:t>
            </a:r>
            <a:r>
              <a:rPr lang="cs-CZ" sz="3200" dirty="0" err="1">
                <a:solidFill>
                  <a:srgbClr val="002060"/>
                </a:solidFill>
              </a:rPr>
              <a:t>marker</a:t>
            </a:r>
            <a:r>
              <a:rPr lang="cs-CZ" sz="3200" dirty="0">
                <a:solidFill>
                  <a:srgbClr val="002060"/>
                </a:solidFill>
              </a:rPr>
              <a:t> stanovovaný v nádorové tkáni solidních nádorů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208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Nádorové </a:t>
            </a:r>
            <a:r>
              <a:rPr lang="sk-SK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sk-SK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karcinomu</a:t>
            </a:r>
            <a:r>
              <a:rPr lang="sk-SK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prsu - </a:t>
            </a:r>
            <a:r>
              <a:rPr lang="sk-SK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shrnutí</a:t>
            </a:r>
            <a:endParaRPr lang="sk-SK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sk-SK" sz="3200" dirty="0"/>
              <a:t>Základní </a:t>
            </a:r>
            <a:r>
              <a:rPr lang="sk-SK" sz="3200" dirty="0" err="1"/>
              <a:t>markery</a:t>
            </a:r>
            <a:r>
              <a:rPr lang="sk-SK" sz="3200" dirty="0"/>
              <a:t>: </a:t>
            </a:r>
            <a:r>
              <a:rPr lang="sk-SK" sz="3200" dirty="0">
                <a:solidFill>
                  <a:srgbClr val="FF0000"/>
                </a:solidFill>
              </a:rPr>
              <a:t>CEA a CA 15-3 </a:t>
            </a:r>
          </a:p>
          <a:p>
            <a:pPr>
              <a:buClr>
                <a:srgbClr val="C00000"/>
              </a:buClr>
            </a:pPr>
            <a:r>
              <a:rPr lang="sk-SK" sz="3200" dirty="0" err="1"/>
              <a:t>Receptorové</a:t>
            </a:r>
            <a:r>
              <a:rPr lang="sk-SK" sz="3200" dirty="0"/>
              <a:t> </a:t>
            </a:r>
            <a:r>
              <a:rPr lang="sk-SK" sz="3200" dirty="0" err="1"/>
              <a:t>markery</a:t>
            </a:r>
            <a:r>
              <a:rPr lang="sk-SK" sz="3200" dirty="0"/>
              <a:t>: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k-SK" sz="2800" dirty="0">
                <a:solidFill>
                  <a:srgbClr val="FF0000"/>
                </a:solidFill>
              </a:rPr>
              <a:t>Receptory pro </a:t>
            </a:r>
            <a:r>
              <a:rPr lang="sk-SK" sz="2800" dirty="0" err="1">
                <a:solidFill>
                  <a:srgbClr val="FF0000"/>
                </a:solidFill>
              </a:rPr>
              <a:t>růstové</a:t>
            </a:r>
            <a:r>
              <a:rPr lang="sk-SK" sz="2800" dirty="0">
                <a:solidFill>
                  <a:srgbClr val="FF0000"/>
                </a:solidFill>
              </a:rPr>
              <a:t> faktory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k-SK" sz="2800" dirty="0" err="1">
                <a:solidFill>
                  <a:srgbClr val="FF0000"/>
                </a:solidFill>
              </a:rPr>
              <a:t>Estrogenový</a:t>
            </a:r>
            <a:r>
              <a:rPr lang="sk-SK" sz="2800" dirty="0">
                <a:solidFill>
                  <a:srgbClr val="FF0000"/>
                </a:solidFill>
              </a:rPr>
              <a:t> receptor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sk-SK" sz="2800" dirty="0" err="1">
                <a:solidFill>
                  <a:srgbClr val="FF0000"/>
                </a:solidFill>
              </a:rPr>
              <a:t>Progesteronový</a:t>
            </a:r>
            <a:r>
              <a:rPr lang="sk-SK" sz="2800" dirty="0">
                <a:solidFill>
                  <a:srgbClr val="FF0000"/>
                </a:solidFill>
              </a:rPr>
              <a:t> receptor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Proliferační antigen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Ki-67</a:t>
            </a:r>
            <a:endParaRPr lang="sk-SK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B894-F7EA-471D-9D3A-C709E50C82BE}" type="slidenum">
              <a:rPr lang="sk-SK" smtClean="0"/>
              <a:pPr/>
              <a:t>41</a:t>
            </a:fld>
            <a:endParaRPr lang="sk-S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324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Cytokeratiny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jejich fragmenty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err="1"/>
              <a:t>Cytokeratin</a:t>
            </a:r>
            <a:r>
              <a:rPr lang="cs-CZ" dirty="0"/>
              <a:t> = intracelulární keratin cytoskeletu epiteliálních buněk</a:t>
            </a:r>
          </a:p>
          <a:p>
            <a:r>
              <a:rPr lang="cs-CZ" dirty="0"/>
              <a:t>Klinický význam: </a:t>
            </a:r>
            <a:r>
              <a:rPr lang="cs-CZ" dirty="0">
                <a:solidFill>
                  <a:srgbClr val="0000CC"/>
                </a:solidFill>
              </a:rPr>
              <a:t>fragmenty (</a:t>
            </a:r>
            <a:r>
              <a:rPr lang="cs-CZ" dirty="0" err="1">
                <a:solidFill>
                  <a:srgbClr val="0000CC"/>
                </a:solidFill>
              </a:rPr>
              <a:t>cyto</a:t>
            </a:r>
            <a:r>
              <a:rPr lang="cs-CZ" dirty="0">
                <a:solidFill>
                  <a:srgbClr val="0000CC"/>
                </a:solidFill>
              </a:rPr>
              <a:t>)keratinů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42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330699" y="2576763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000CC"/>
                </a:solidFill>
              </a:rPr>
              <a:t>8,   18,   19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796366" y="3595607"/>
            <a:ext cx="1104982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TPA 8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453839" y="3413638"/>
            <a:ext cx="1313373" cy="107721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TPA 18</a:t>
            </a:r>
          </a:p>
          <a:p>
            <a:r>
              <a:rPr lang="cs-CZ" sz="3200" dirty="0">
                <a:solidFill>
                  <a:srgbClr val="FF0000"/>
                </a:solidFill>
              </a:rPr>
              <a:t>TPS 18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318321" y="3417278"/>
            <a:ext cx="2097049" cy="107721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TPA 19</a:t>
            </a:r>
          </a:p>
          <a:p>
            <a:r>
              <a:rPr lang="cs-CZ" sz="3200" dirty="0">
                <a:solidFill>
                  <a:srgbClr val="FF0000"/>
                </a:solidFill>
              </a:rPr>
              <a:t>CYFRA 21-1</a:t>
            </a:r>
          </a:p>
        </p:txBody>
      </p:sp>
      <p:cxnSp>
        <p:nvCxnSpPr>
          <p:cNvPr id="10" name="Přímá spojnice 9"/>
          <p:cNvCxnSpPr>
            <a:stCxn id="6" idx="0"/>
          </p:cNvCxnSpPr>
          <p:nvPr/>
        </p:nvCxnSpPr>
        <p:spPr>
          <a:xfrm flipV="1">
            <a:off x="6348857" y="2979117"/>
            <a:ext cx="981842" cy="616490"/>
          </a:xfrm>
          <a:prstGeom prst="line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8090928" y="3032515"/>
            <a:ext cx="1" cy="362702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8" idx="0"/>
          </p:cNvCxnSpPr>
          <p:nvPr/>
        </p:nvCxnSpPr>
        <p:spPr>
          <a:xfrm flipH="1" flipV="1">
            <a:off x="9099132" y="2979117"/>
            <a:ext cx="1267714" cy="438161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4804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46D5BA-1DFE-493A-A40B-F47AE03F194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3" y="476250"/>
            <a:ext cx="10956471" cy="9413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TPA, TPS </a:t>
            </a:r>
            <a:r>
              <a:rPr lang="en-US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tkáňový polypeptidický (specifický) antigen</a:t>
            </a:r>
            <a:r>
              <a:rPr lang="en-US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endParaRPr lang="cs-CZ" altLang="cs-CZ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417638"/>
            <a:ext cx="10956471" cy="54403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nespecifické fragmenty </a:t>
            </a:r>
            <a:r>
              <a:rPr lang="cs-CZ" altLang="cs-CZ" sz="2600" b="1" dirty="0" err="1"/>
              <a:t>cytokeratinů</a:t>
            </a:r>
            <a:r>
              <a:rPr lang="cs-CZ" altLang="cs-CZ" sz="2600" b="1" dirty="0"/>
              <a:t> </a:t>
            </a:r>
            <a:r>
              <a:rPr lang="cs-CZ" altLang="cs-CZ" sz="2600" dirty="0"/>
              <a:t>(TPA 8, 18, 19; TPS 18)</a:t>
            </a:r>
            <a:r>
              <a:rPr lang="cs-CZ" altLang="cs-CZ" sz="2600" b="1" dirty="0"/>
              <a:t> tvořené normálními i nádorovými buňkami, ve zvýšené míře při nárůstu proliferační aktivity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>
                <a:cs typeface="Arial" charset="0"/>
              </a:rPr>
              <a:t>↑:</a:t>
            </a:r>
            <a:r>
              <a:rPr lang="cs-CZ" altLang="cs-CZ" sz="2600" b="1" dirty="0"/>
              <a:t>	Ca prsu, GIT, ledvin, moč. měchýře 				</a:t>
            </a:r>
            <a:r>
              <a:rPr lang="cs-CZ" altLang="cs-CZ" sz="2600" dirty="0"/>
              <a:t>		Ca žlučníku, jater, pankreatu, </a:t>
            </a:r>
            <a:r>
              <a:rPr lang="cs-CZ" altLang="cs-CZ" sz="2600" dirty="0" err="1"/>
              <a:t>plic,varlat</a:t>
            </a:r>
            <a:r>
              <a:rPr lang="cs-CZ" altLang="cs-CZ" sz="2600" dirty="0"/>
              <a:t>, prostaty, štítné žlázy, dělohy, 	ovarií, Tu </a:t>
            </a:r>
            <a:r>
              <a:rPr lang="cs-CZ" altLang="cs-CZ" sz="2600" dirty="0" err="1"/>
              <a:t>orofaciální</a:t>
            </a:r>
            <a:r>
              <a:rPr lang="cs-CZ" altLang="cs-CZ" sz="2600" dirty="0"/>
              <a:t> oblasti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600" dirty="0"/>
              <a:t>		hepatitida, jaterní cirhóza, DM, revmatická onemocnění, záněty 	urogenitálního traktu a plic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/>
              <a:t>Indikace: </a:t>
            </a:r>
            <a:r>
              <a:rPr lang="cs-CZ" altLang="cs-CZ" sz="2600" b="1" dirty="0">
                <a:solidFill>
                  <a:srgbClr val="0000CC"/>
                </a:solidFill>
              </a:rPr>
              <a:t>monitoring Tu močového měchýře, prsu, plic, GIT, ledvin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6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600" b="1" dirty="0" err="1">
                <a:solidFill>
                  <a:srgbClr val="008080"/>
                </a:solidFill>
              </a:rPr>
              <a:t>cut</a:t>
            </a:r>
            <a:r>
              <a:rPr lang="cs-CZ" altLang="cs-CZ" sz="2600" b="1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 err="1">
                <a:solidFill>
                  <a:srgbClr val="008080"/>
                </a:solidFill>
              </a:rPr>
              <a:t>off</a:t>
            </a:r>
            <a:r>
              <a:rPr lang="cs-CZ" altLang="cs-CZ" sz="2600" dirty="0">
                <a:solidFill>
                  <a:srgbClr val="008080"/>
                </a:solidFill>
              </a:rPr>
              <a:t> </a:t>
            </a:r>
            <a:r>
              <a:rPr lang="cs-CZ" altLang="cs-CZ" sz="2600" b="1" dirty="0">
                <a:solidFill>
                  <a:srgbClr val="008080"/>
                </a:solidFill>
                <a:cs typeface="Arial" charset="0"/>
              </a:rPr>
              <a:t>≤</a:t>
            </a:r>
            <a:r>
              <a:rPr lang="cs-CZ" altLang="cs-CZ" sz="2600" b="1" dirty="0">
                <a:solidFill>
                  <a:srgbClr val="008080"/>
                </a:solidFill>
              </a:rPr>
              <a:t> 140 IU/l	</a:t>
            </a:r>
            <a:r>
              <a:rPr lang="cs-CZ" altLang="cs-CZ" sz="2600" b="1" dirty="0"/>
              <a:t>	</a:t>
            </a:r>
            <a:r>
              <a:rPr lang="cs-CZ" altLang="cs-CZ" sz="2400" b="1" dirty="0"/>
              <a:t>		</a:t>
            </a:r>
            <a:r>
              <a:rPr lang="cs-CZ" altLang="cs-CZ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224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17829F-5394-40F0-9FAA-A7F4BE88E82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CYFRA 21-1 (</a:t>
            </a:r>
            <a:r>
              <a:rPr lang="cs-CZ" altLang="cs-CZ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cytokeratin</a:t>
            </a:r>
            <a:r>
              <a:rPr lang="cs-CZ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fragment)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843" y="1600199"/>
            <a:ext cx="11152414" cy="494755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fragment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cytokeratinu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19. Výskyt v buňkách plicní tkáně, dělohy a GIT; vyšší tkáňová specifita než TPA/TPS. Slouží jako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ukazatel degradace maligních tkání a nekrózy.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↑: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	*nemalobuněčný Ca plic	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(především </a:t>
            </a:r>
            <a:r>
              <a:rPr lang="cs-CZ" altLang="cs-CZ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spinocelulární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	*Ca čípku, </a:t>
            </a:r>
            <a:r>
              <a:rPr lang="cs-CZ" altLang="cs-CZ" dirty="0"/>
              <a:t>prsu, močového měchýře, ovaria, </a:t>
            </a:r>
            <a:r>
              <a:rPr lang="cs-CZ" altLang="cs-CZ" dirty="0" err="1"/>
              <a:t>jícnu,rekta</a:t>
            </a:r>
            <a:r>
              <a:rPr lang="cs-CZ" altLang="cs-CZ" dirty="0"/>
              <a:t> 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/>
              <a:t>		*cirhóza, astma, TBC aj. respirační </a:t>
            </a:r>
            <a:r>
              <a:rPr lang="cs-CZ" altLang="cs-CZ" dirty="0" err="1"/>
              <a:t>infekty</a:t>
            </a:r>
            <a:r>
              <a:rPr lang="cs-CZ" altLang="cs-CZ" dirty="0"/>
              <a:t>, chronické renální selhání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In: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monitorování Ca čípku a plic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</a:t>
            </a:r>
            <a:r>
              <a:rPr lang="cs-CZ" altLang="cs-CZ" dirty="0">
                <a:solidFill>
                  <a:srgbClr val="008080"/>
                </a:solidFill>
              </a:rPr>
              <a:t> 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≤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3,3 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g/l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897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Nádorové </a:t>
            </a:r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 plic, bronchů a trachey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45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747157" y="2143578"/>
            <a:ext cx="3086101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Nemalobuněčné Ca</a:t>
            </a:r>
          </a:p>
          <a:p>
            <a:pPr algn="ctr"/>
            <a:r>
              <a:rPr lang="cs-CZ" sz="2800" dirty="0"/>
              <a:t>CEA</a:t>
            </a:r>
          </a:p>
          <a:p>
            <a:pPr algn="ctr"/>
            <a:r>
              <a:rPr lang="cs-CZ" sz="2800" dirty="0"/>
              <a:t>CYFRA 21-1</a:t>
            </a:r>
          </a:p>
          <a:p>
            <a:pPr algn="ctr"/>
            <a:r>
              <a:rPr lang="cs-CZ" sz="2800" dirty="0"/>
              <a:t>SCC</a:t>
            </a:r>
          </a:p>
          <a:p>
            <a:pPr algn="ctr"/>
            <a:r>
              <a:rPr lang="cs-CZ" sz="2800" dirty="0"/>
              <a:t>EGFR (HER1)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9521" y="2143578"/>
            <a:ext cx="269016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Malobuněčné Ca</a:t>
            </a:r>
          </a:p>
          <a:p>
            <a:pPr algn="ctr"/>
            <a:r>
              <a:rPr lang="cs-CZ" sz="2800" dirty="0"/>
              <a:t>NSE</a:t>
            </a:r>
          </a:p>
          <a:p>
            <a:pPr algn="ctr"/>
            <a:r>
              <a:rPr lang="cs-CZ" sz="2800" dirty="0"/>
              <a:t>CYFRA 21 -1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89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Nádorové </a:t>
            </a:r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 ovarií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>
                <a:solidFill>
                  <a:prstClr val="black"/>
                </a:solidFill>
                <a:latin typeface="Lucida Sans Unicode"/>
              </a:rPr>
              <a:pPr/>
              <a:t>46</a:t>
            </a:fld>
            <a:endParaRPr lang="cs-CZ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26604" y="1768179"/>
            <a:ext cx="449102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FF0000"/>
                </a:solidFill>
              </a:rPr>
              <a:t>Nemucinózní</a:t>
            </a:r>
            <a:r>
              <a:rPr lang="cs-CZ" sz="3600" b="1" dirty="0">
                <a:solidFill>
                  <a:srgbClr val="FF0000"/>
                </a:solidFill>
              </a:rPr>
              <a:t>  Ca</a:t>
            </a:r>
          </a:p>
          <a:p>
            <a:pPr algn="ctr"/>
            <a:r>
              <a:rPr lang="cs-CZ" sz="3600" b="1" dirty="0"/>
              <a:t>CA 125</a:t>
            </a:r>
          </a:p>
          <a:p>
            <a:pPr algn="ctr"/>
            <a:r>
              <a:rPr lang="cs-CZ" sz="3600" b="1" dirty="0"/>
              <a:t>HE4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217633" y="4234407"/>
            <a:ext cx="226651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FF0000"/>
                </a:solidFill>
              </a:rPr>
              <a:t>Mucinózní</a:t>
            </a:r>
            <a:r>
              <a:rPr lang="cs-CZ" sz="2800" dirty="0">
                <a:solidFill>
                  <a:srgbClr val="FF0000"/>
                </a:solidFill>
              </a:rPr>
              <a:t>  Ca</a:t>
            </a:r>
          </a:p>
          <a:p>
            <a:pPr algn="ctr"/>
            <a:r>
              <a:rPr lang="cs-CZ" sz="2800" dirty="0"/>
              <a:t>CA 19-9</a:t>
            </a:r>
          </a:p>
          <a:p>
            <a:pPr algn="ctr"/>
            <a:r>
              <a:rPr lang="cs-CZ" sz="2800" dirty="0"/>
              <a:t>CA 72-4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57112" y="4018963"/>
            <a:ext cx="260026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FF0000"/>
                </a:solidFill>
              </a:rPr>
              <a:t>Germinativní</a:t>
            </a:r>
            <a:r>
              <a:rPr lang="cs-CZ" sz="2800" dirty="0">
                <a:solidFill>
                  <a:srgbClr val="FF0000"/>
                </a:solidFill>
              </a:rPr>
              <a:t>  Ca</a:t>
            </a:r>
          </a:p>
          <a:p>
            <a:pPr algn="ctr"/>
            <a:r>
              <a:rPr lang="cs-CZ" sz="2800" dirty="0"/>
              <a:t>TPA/TPS</a:t>
            </a:r>
          </a:p>
          <a:p>
            <a:pPr algn="ctr"/>
            <a:r>
              <a:rPr lang="cs-CZ" sz="2800" dirty="0"/>
              <a:t>CEA</a:t>
            </a:r>
          </a:p>
          <a:p>
            <a:pPr algn="ctr"/>
            <a:r>
              <a:rPr lang="cs-CZ" sz="2800" dirty="0"/>
              <a:t>AFP</a:t>
            </a:r>
          </a:p>
          <a:p>
            <a:pPr algn="ctr"/>
            <a:r>
              <a:rPr lang="cs-CZ" sz="2800" dirty="0" err="1"/>
              <a:t>hCG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568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HE4 – </a:t>
            </a:r>
            <a:r>
              <a:rPr 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Epidydimal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4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46916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dirty="0">
                <a:solidFill>
                  <a:srgbClr val="0000CC"/>
                </a:solidFill>
              </a:rPr>
              <a:t>v praxi v ČR od roku 2014</a:t>
            </a:r>
          </a:p>
          <a:p>
            <a:pPr>
              <a:lnSpc>
                <a:spcPct val="100000"/>
              </a:lnSpc>
            </a:pPr>
            <a:r>
              <a:rPr lang="cs-CZ" dirty="0"/>
              <a:t>glykoprotein, inhibitor proteáz s antimikrobiálními a protizánětlivými účinky, poprvé objeven v epitelu distálního nadvarlete </a:t>
            </a:r>
            <a:r>
              <a:rPr lang="cs-CZ" sz="2400" dirty="0"/>
              <a:t>(pravděpodobná role při zrání spermií)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800" dirty="0"/>
          </a:p>
          <a:p>
            <a:r>
              <a:rPr lang="cs-CZ" dirty="0"/>
              <a:t>specificita pro ovariální Ca 92 %, senzitivita 70-80 %</a:t>
            </a:r>
          </a:p>
          <a:p>
            <a:endParaRPr lang="cs-CZ" sz="800" dirty="0"/>
          </a:p>
          <a:p>
            <a:pPr>
              <a:lnSpc>
                <a:spcPct val="100000"/>
              </a:lnSpc>
            </a:pPr>
            <a:r>
              <a:rPr lang="cs-CZ" b="1" dirty="0"/>
              <a:t>hladina se zvyšuje již v I. a II. stadiu onemocnění a roste i u pacientek, které nemají zvýšené CA 125 </a:t>
            </a:r>
          </a:p>
          <a:p>
            <a:r>
              <a:rPr lang="cs-CZ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80  </a:t>
            </a:r>
            <a:r>
              <a:rPr lang="cs-CZ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pmol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u postmenopauzálních žen 					       50  </a:t>
            </a:r>
            <a:r>
              <a:rPr lang="cs-CZ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pmol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 u premenopauzálních žen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endParaRPr lang="cs-CZ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>
                <a:solidFill>
                  <a:prstClr val="black"/>
                </a:solidFill>
                <a:latin typeface="Lucida Sans Unicode"/>
              </a:rPr>
              <a:pPr/>
              <a:t>47</a:t>
            </a:fld>
            <a:endParaRPr lang="cs-CZ" dirty="0">
              <a:solidFill>
                <a:prstClr val="black"/>
              </a:solidFill>
              <a:latin typeface="Lucida Sans Unicode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0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HE4 – klinické využití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472965"/>
            <a:ext cx="10515600" cy="1518208"/>
          </a:xfrm>
        </p:spPr>
        <p:txBody>
          <a:bodyPr>
            <a:normAutofit/>
          </a:bodyPr>
          <a:lstStyle/>
          <a:p>
            <a:pPr lvl="0"/>
            <a:r>
              <a:rPr lang="cs-CZ" sz="2400" dirty="0"/>
              <a:t>vhodný pro monitoring účinnosti protinádorové léčby</a:t>
            </a:r>
          </a:p>
          <a:p>
            <a:r>
              <a:rPr lang="cs-CZ" sz="2400" dirty="0"/>
              <a:t>nelze použít samostatně, ale vždy jakou součást dalších vyšetřovacích metod:</a:t>
            </a:r>
          </a:p>
          <a:p>
            <a:r>
              <a:rPr lang="cs-CZ" sz="2400" b="1" dirty="0"/>
              <a:t>kombinace se stanovením CA 125 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3253-0527-4D0C-9490-0C82E1AFB5A0}" type="slidenum">
              <a:rPr lang="cs-CZ">
                <a:solidFill>
                  <a:prstClr val="black"/>
                </a:solidFill>
                <a:latin typeface="Lucida Sans Unicode"/>
              </a:rPr>
              <a:pPr/>
              <a:t>48</a:t>
            </a:fld>
            <a:endParaRPr lang="cs-CZ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3139" y="3273110"/>
            <a:ext cx="1168572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00CC"/>
                </a:solidFill>
              </a:rPr>
              <a:t>ROMA skóre </a:t>
            </a:r>
            <a:r>
              <a:rPr lang="cs-CZ" sz="2400" dirty="0">
                <a:solidFill>
                  <a:srgbClr val="0000CC"/>
                </a:solidFill>
              </a:rPr>
              <a:t>(Risk of </a:t>
            </a:r>
            <a:r>
              <a:rPr lang="cs-CZ" sz="2400" dirty="0" err="1">
                <a:solidFill>
                  <a:srgbClr val="0000CC"/>
                </a:solidFill>
              </a:rPr>
              <a:t>Ovarian</a:t>
            </a:r>
            <a:r>
              <a:rPr lang="cs-CZ" sz="2400" dirty="0">
                <a:solidFill>
                  <a:srgbClr val="0000CC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Malignancy</a:t>
            </a:r>
            <a:r>
              <a:rPr lang="cs-CZ" sz="2400" dirty="0">
                <a:solidFill>
                  <a:srgbClr val="0000CC"/>
                </a:solidFill>
              </a:rPr>
              <a:t> </a:t>
            </a:r>
            <a:r>
              <a:rPr lang="cs-CZ" sz="2400" dirty="0" err="1">
                <a:solidFill>
                  <a:srgbClr val="0000CC"/>
                </a:solidFill>
              </a:rPr>
              <a:t>Algorithm</a:t>
            </a:r>
            <a:r>
              <a:rPr lang="cs-CZ" sz="2400" dirty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od 2010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/>
              <a:t>prediktivní index </a:t>
            </a:r>
            <a:r>
              <a:rPr lang="cs-CZ" sz="2400" dirty="0"/>
              <a:t>- posouzení rizika ovariálního karcinomu v případě přítomnosti rezistence v malé pánvi nejasné povahy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Vysoké riziko epiteliálního Ca vaječníků znamenají hodnoty ROMA skóre ≥ 11,4 % u premenopauzálních, ROMA skóre ≥ 29,9 %</a:t>
            </a:r>
            <a:r>
              <a:rPr lang="cs-CZ" sz="2400" u="sng" dirty="0"/>
              <a:t> </a:t>
            </a:r>
            <a:r>
              <a:rPr lang="cs-CZ" sz="2400" dirty="0"/>
              <a:t>u postmenopauzálních žen.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323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A8E27-CE32-4A49-B3B5-FF37A123FA2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10210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Markery</a:t>
            </a:r>
            <a:r>
              <a:rPr lang="cs-CZ" altLang="cs-CZ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 dg a monitorování kostních metastáz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7200" y="1476375"/>
            <a:ext cx="75118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/>
              <a:t>Kostní metastázy: nádory </a:t>
            </a:r>
            <a:r>
              <a:rPr lang="sk-SK" sz="3200" dirty="0" err="1"/>
              <a:t>plic</a:t>
            </a:r>
            <a:r>
              <a:rPr lang="sk-SK" sz="3200" dirty="0"/>
              <a:t>, prostaty, prsu</a:t>
            </a:r>
          </a:p>
          <a:p>
            <a:r>
              <a:rPr lang="sk-SK" sz="3200" dirty="0" err="1"/>
              <a:t>Monoklonální</a:t>
            </a:r>
            <a:r>
              <a:rPr lang="sk-SK" sz="3200" dirty="0"/>
              <a:t> </a:t>
            </a:r>
            <a:r>
              <a:rPr lang="sk-SK" sz="3200" dirty="0" err="1"/>
              <a:t>gamapatie</a:t>
            </a:r>
            <a:endParaRPr lang="sk-SK" sz="3200" dirty="0"/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88529" y="2619375"/>
            <a:ext cx="4479471" cy="3736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solidFill>
                  <a:srgbClr val="FF0000"/>
                </a:solidFill>
              </a:rPr>
              <a:t>Markery</a:t>
            </a:r>
            <a:r>
              <a:rPr lang="cs-CZ" sz="2800" dirty="0">
                <a:solidFill>
                  <a:srgbClr val="FF0000"/>
                </a:solidFill>
              </a:rPr>
              <a:t> kostní resorpce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Využití: </a:t>
            </a:r>
            <a:r>
              <a:rPr lang="cs-CZ" altLang="cs-CZ" sz="2800" dirty="0">
                <a:solidFill>
                  <a:schemeClr val="tx1"/>
                </a:solidFill>
                <a:cs typeface="Arial" charset="0"/>
              </a:rPr>
              <a:t>dg kostního rozsevu solidních tumorů (hl. </a:t>
            </a:r>
            <a:r>
              <a:rPr lang="cs-CZ" altLang="cs-CZ" sz="2800" dirty="0" err="1">
                <a:solidFill>
                  <a:schemeClr val="tx1"/>
                </a:solidFill>
                <a:cs typeface="Arial" charset="0"/>
              </a:rPr>
              <a:t>CaP</a:t>
            </a:r>
            <a:r>
              <a:rPr lang="cs-CZ" altLang="cs-CZ" sz="2800" dirty="0">
                <a:solidFill>
                  <a:schemeClr val="tx1"/>
                </a:solidFill>
                <a:cs typeface="Arial" charset="0"/>
              </a:rPr>
              <a:t>), monitoring efektu </a:t>
            </a:r>
            <a:r>
              <a:rPr lang="cs-CZ" altLang="cs-CZ" sz="2800" dirty="0" err="1">
                <a:solidFill>
                  <a:schemeClr val="tx1"/>
                </a:solidFill>
                <a:cs typeface="Arial" charset="0"/>
              </a:rPr>
              <a:t>antiresorpční</a:t>
            </a:r>
            <a:r>
              <a:rPr lang="cs-CZ" altLang="cs-CZ" sz="2800" dirty="0">
                <a:solidFill>
                  <a:schemeClr val="tx1"/>
                </a:solidFill>
                <a:cs typeface="Arial" charset="0"/>
              </a:rPr>
              <a:t> léčby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1213756" y="2619374"/>
            <a:ext cx="4435930" cy="37369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>
                <a:solidFill>
                  <a:srgbClr val="FF0000"/>
                </a:solidFill>
              </a:rPr>
              <a:t>Markery</a:t>
            </a:r>
            <a:r>
              <a:rPr lang="cs-CZ" sz="2800" dirty="0">
                <a:solidFill>
                  <a:srgbClr val="FF0000"/>
                </a:solidFill>
              </a:rPr>
              <a:t> kostní novotvorby</a:t>
            </a:r>
          </a:p>
          <a:p>
            <a:pPr algn="ctr"/>
            <a:r>
              <a:rPr lang="cs-CZ" sz="2800" dirty="0">
                <a:solidFill>
                  <a:schemeClr val="tx1"/>
                </a:solidFill>
              </a:rPr>
              <a:t>Využití: </a:t>
            </a:r>
            <a:r>
              <a:rPr lang="cs-CZ" altLang="cs-CZ" sz="2800" dirty="0">
                <a:solidFill>
                  <a:schemeClr val="tx1"/>
                </a:solidFill>
              </a:rPr>
              <a:t>monitoring efektu léčby u </a:t>
            </a:r>
            <a:r>
              <a:rPr lang="cs-CZ" altLang="cs-CZ" sz="2800" dirty="0" err="1">
                <a:solidFill>
                  <a:schemeClr val="tx1"/>
                </a:solidFill>
              </a:rPr>
              <a:t>osteoblastických</a:t>
            </a:r>
            <a:r>
              <a:rPr lang="cs-CZ" altLang="cs-CZ" sz="2800" dirty="0">
                <a:solidFill>
                  <a:schemeClr val="tx1"/>
                </a:solidFill>
              </a:rPr>
              <a:t> metastáz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9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Orgánová specifita vybraných nádorových </a:t>
            </a:r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markerů</a:t>
            </a:r>
            <a:endParaRPr lang="cs-CZ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25624"/>
            <a:ext cx="10896600" cy="473846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vysoká</a:t>
            </a:r>
            <a:r>
              <a:rPr lang="cs-CZ" altLang="cs-CZ" b="1" dirty="0">
                <a:solidFill>
                  <a:srgbClr val="CC0099"/>
                </a:solidFill>
              </a:rPr>
              <a:t>: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kalcitonin -</a:t>
            </a:r>
            <a:r>
              <a:rPr lang="cs-CZ" altLang="cs-CZ" sz="3200" b="1" dirty="0"/>
              <a:t> </a:t>
            </a:r>
            <a:r>
              <a:rPr lang="cs-CZ" altLang="cs-CZ" b="1" dirty="0"/>
              <a:t>medulární Ca </a:t>
            </a:r>
            <a:r>
              <a:rPr lang="cs-CZ" altLang="cs-CZ" b="1" dirty="0" err="1"/>
              <a:t>tyroidey</a:t>
            </a:r>
            <a:endParaRPr lang="cs-CZ" altLang="cs-CZ" b="1" dirty="0"/>
          </a:p>
          <a:p>
            <a:pPr>
              <a:buNone/>
              <a:defRPr/>
            </a:pPr>
            <a:r>
              <a:rPr lang="cs-CZ" altLang="cs-CZ" sz="3200" b="1" dirty="0"/>
              <a:t>		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PSA -</a:t>
            </a:r>
            <a:r>
              <a:rPr lang="cs-CZ" altLang="cs-CZ" sz="3200" b="1" dirty="0"/>
              <a:t> </a:t>
            </a:r>
            <a:r>
              <a:rPr lang="cs-CZ" altLang="cs-CZ" b="1" dirty="0"/>
              <a:t>Ca prostaty</a:t>
            </a:r>
          </a:p>
          <a:p>
            <a:pPr>
              <a:buNone/>
              <a:defRPr/>
            </a:pPr>
            <a:r>
              <a:rPr lang="cs-CZ" altLang="cs-CZ" sz="3200" b="1" dirty="0"/>
              <a:t>		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NSE -</a:t>
            </a:r>
            <a:r>
              <a:rPr lang="cs-CZ" altLang="cs-CZ" sz="3200" b="1" dirty="0"/>
              <a:t> </a:t>
            </a:r>
            <a:r>
              <a:rPr lang="cs-CZ" altLang="cs-CZ" b="1" dirty="0"/>
              <a:t>malobuněčný Ca plic</a:t>
            </a:r>
          </a:p>
          <a:p>
            <a:pPr>
              <a:buNone/>
              <a:defRPr/>
            </a:pPr>
            <a:r>
              <a:rPr lang="cs-CZ" altLang="cs-CZ" sz="3200" b="1" dirty="0"/>
              <a:t>			</a:t>
            </a:r>
            <a:r>
              <a:rPr lang="cs-CZ" altLang="cs-CZ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hCG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cs-CZ" altLang="cs-CZ" sz="3200" b="1" dirty="0"/>
              <a:t> </a:t>
            </a:r>
            <a:r>
              <a:rPr lang="cs-CZ" altLang="cs-CZ" b="1" dirty="0"/>
              <a:t>Tu ze zárodečných buněk</a:t>
            </a:r>
          </a:p>
          <a:p>
            <a:pPr>
              <a:buNone/>
              <a:defRPr/>
            </a:pPr>
            <a:r>
              <a:rPr lang="cs-CZ" altLang="cs-CZ" sz="3200" b="1" dirty="0"/>
              <a:t>			A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FP -</a:t>
            </a:r>
            <a:r>
              <a:rPr lang="cs-CZ" altLang="cs-CZ" sz="3200" b="1" dirty="0"/>
              <a:t> </a:t>
            </a:r>
            <a:r>
              <a:rPr lang="cs-CZ" altLang="cs-CZ" b="1" dirty="0"/>
              <a:t>primární Ca jater, Tu ze zárodečných buněk</a:t>
            </a:r>
          </a:p>
          <a:p>
            <a:pPr>
              <a:buNone/>
              <a:defRPr/>
            </a:pPr>
            <a:endParaRPr lang="cs-CZ" altLang="cs-CZ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relativně vysoká</a:t>
            </a:r>
            <a:r>
              <a:rPr lang="cs-CZ" altLang="cs-CZ" b="1" dirty="0">
                <a:solidFill>
                  <a:srgbClr val="CC0099"/>
                </a:solidFill>
              </a:rPr>
              <a:t>: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 19-9 -</a:t>
            </a:r>
            <a:r>
              <a:rPr lang="cs-CZ" altLang="cs-CZ" sz="3200" b="1" dirty="0"/>
              <a:t> </a:t>
            </a:r>
            <a:r>
              <a:rPr lang="cs-CZ" altLang="cs-CZ" b="1" dirty="0"/>
              <a:t>Ca pankreatu</a:t>
            </a:r>
          </a:p>
          <a:p>
            <a:pPr>
              <a:buNone/>
              <a:defRPr/>
            </a:pPr>
            <a:r>
              <a:rPr lang="cs-CZ" altLang="cs-CZ" sz="3200" b="1" dirty="0"/>
              <a:t>			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 125 -</a:t>
            </a:r>
            <a:r>
              <a:rPr lang="cs-CZ" altLang="cs-CZ" sz="3200" b="1" dirty="0"/>
              <a:t> </a:t>
            </a:r>
            <a:r>
              <a:rPr lang="cs-CZ" altLang="cs-CZ" b="1" dirty="0"/>
              <a:t>ovariální Ca</a:t>
            </a:r>
          </a:p>
          <a:p>
            <a:pPr>
              <a:buNone/>
              <a:defRPr/>
            </a:pPr>
            <a:r>
              <a:rPr lang="cs-CZ" altLang="cs-CZ" sz="3200" b="1" dirty="0"/>
              <a:t>			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 15-3 -</a:t>
            </a:r>
            <a:r>
              <a:rPr lang="cs-CZ" altLang="cs-CZ" sz="3200" b="1" dirty="0"/>
              <a:t> </a:t>
            </a:r>
            <a:r>
              <a:rPr lang="cs-CZ" altLang="cs-CZ" b="1" dirty="0" err="1"/>
              <a:t>mammární</a:t>
            </a:r>
            <a:r>
              <a:rPr lang="cs-CZ" altLang="cs-CZ" b="1" dirty="0"/>
              <a:t> Ca</a:t>
            </a:r>
          </a:p>
          <a:p>
            <a:pPr>
              <a:buNone/>
              <a:defRPr/>
            </a:pPr>
            <a:endParaRPr lang="cs-CZ" altLang="cs-CZ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cs-CZ" altLang="cs-CZ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relativně nízká</a:t>
            </a:r>
            <a:r>
              <a:rPr lang="cs-CZ" altLang="cs-CZ" b="1" dirty="0">
                <a:solidFill>
                  <a:srgbClr val="CC0099"/>
                </a:solidFill>
              </a:rPr>
              <a:t>: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CEA, TPA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5</a:t>
            </a:fld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712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A8E27-CE32-4A49-B3B5-FF37A123FA2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10210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Markery</a:t>
            </a:r>
            <a:r>
              <a:rPr lang="cs-CZ" altLang="cs-CZ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 dg a monitorování kostních metastáz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8150"/>
            <a:ext cx="11381014" cy="42259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P1NP (N-terminální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propeptid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prokolagenu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typu I)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		</a:t>
            </a:r>
            <a:r>
              <a:rPr lang="cs-CZ" altLang="cs-CZ" sz="2000" dirty="0" err="1">
                <a:cs typeface="Arial" charset="0"/>
              </a:rPr>
              <a:t>tropokolagen</a:t>
            </a:r>
            <a:r>
              <a:rPr lang="cs-CZ" altLang="cs-CZ" sz="2000" dirty="0">
                <a:cs typeface="Arial" charset="0"/>
              </a:rPr>
              <a:t> → zrání kolagenu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sz="2000" dirty="0">
                <a:cs typeface="Arial" charset="0"/>
              </a:rPr>
              <a:t>					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sz="2000" dirty="0">
                <a:cs typeface="Arial" charset="0"/>
              </a:rPr>
              <a:t>					PINP, PICP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Osteokalcin</a:t>
            </a: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- </a:t>
            </a:r>
            <a:r>
              <a:rPr lang="cs-CZ" altLang="cs-CZ" sz="2400" dirty="0">
                <a:cs typeface="Arial" charset="0"/>
              </a:rPr>
              <a:t>hodnoty v séru odráží syntetickou aktivitu osteoblastů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Bone ALP – </a:t>
            </a:r>
            <a:r>
              <a:rPr lang="cs-CZ" altLang="cs-CZ" sz="2400" dirty="0">
                <a:cs typeface="Arial" charset="0"/>
              </a:rPr>
              <a:t>kostní </a:t>
            </a:r>
            <a:r>
              <a:rPr lang="cs-CZ" altLang="cs-CZ" sz="2400" dirty="0" err="1">
                <a:cs typeface="Arial" charset="0"/>
              </a:rPr>
              <a:t>izoforma</a:t>
            </a:r>
            <a:r>
              <a:rPr lang="cs-CZ" altLang="cs-CZ" sz="2400" dirty="0">
                <a:cs typeface="Arial" charset="0"/>
              </a:rPr>
              <a:t> ALP, hodnoty v séru odráží aktivitu osteoblastů</a:t>
            </a: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7068" y="1318987"/>
            <a:ext cx="50036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kostní novotvorby</a:t>
            </a:r>
          </a:p>
          <a:p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2351314" y="2906485"/>
            <a:ext cx="2024743" cy="9960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1"/>
                </a:solidFill>
              </a:rPr>
              <a:t>prokolagen</a:t>
            </a:r>
            <a:endParaRPr lang="cs-CZ" sz="2000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033157" y="3404507"/>
            <a:ext cx="947057" cy="16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506685" y="3412671"/>
            <a:ext cx="473529" cy="326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0284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9A8E27-CE32-4A49-B3B5-FF37A123FA2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400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10210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Markery</a:t>
            </a:r>
            <a:r>
              <a:rPr lang="cs-CZ" altLang="cs-CZ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 dg a monitorování kostních metastáz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8150"/>
            <a:ext cx="11381014" cy="182563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ICTP (</a:t>
            </a:r>
            <a:r>
              <a:rPr lang="cs-CZ" altLang="cs-CZ" b="1" dirty="0" err="1">
                <a:solidFill>
                  <a:srgbClr val="FF0000"/>
                </a:solidFill>
              </a:rPr>
              <a:t>telopeptid</a:t>
            </a:r>
            <a:r>
              <a:rPr lang="cs-CZ" altLang="cs-CZ" b="1" dirty="0">
                <a:solidFill>
                  <a:srgbClr val="FF0000"/>
                </a:solidFill>
              </a:rPr>
              <a:t> kolagenu typu I):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b="1" dirty="0">
                <a:solidFill>
                  <a:srgbClr val="0000CC"/>
                </a:solidFill>
              </a:rPr>
              <a:t>	</a:t>
            </a:r>
            <a:r>
              <a:rPr lang="cs-CZ" altLang="cs-CZ" dirty="0"/>
              <a:t>ukazatel patologické kostní resorpce pomocí MMP 9</a:t>
            </a:r>
            <a:endParaRPr lang="cs-CZ" altLang="cs-CZ" sz="2400" dirty="0"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CTX-I (</a:t>
            </a:r>
            <a:r>
              <a:rPr lang="cs-CZ" altLang="cs-CZ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cs-CZ" altLang="cs-CZ" b="1" dirty="0">
                <a:solidFill>
                  <a:srgbClr val="FF0000"/>
                </a:solidFill>
              </a:rPr>
              <a:t>-CTX, </a:t>
            </a:r>
            <a:r>
              <a:rPr lang="cs-CZ" altLang="cs-CZ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cs-CZ" altLang="cs-CZ" b="1" dirty="0">
                <a:solidFill>
                  <a:srgbClr val="FF0000"/>
                </a:solidFill>
              </a:rPr>
              <a:t>-</a:t>
            </a:r>
            <a:r>
              <a:rPr lang="cs-CZ" altLang="cs-CZ" b="1" dirty="0" err="1">
                <a:solidFill>
                  <a:srgbClr val="FF0000"/>
                </a:solidFill>
              </a:rPr>
              <a:t>Cross</a:t>
            </a:r>
            <a:r>
              <a:rPr lang="cs-CZ" altLang="cs-CZ" b="1" dirty="0">
                <a:solidFill>
                  <a:srgbClr val="FF0000"/>
                </a:solidFill>
              </a:rPr>
              <a:t> Laps, C-terminální </a:t>
            </a:r>
            <a:r>
              <a:rPr lang="cs-CZ" altLang="cs-CZ" b="1" dirty="0" err="1">
                <a:solidFill>
                  <a:srgbClr val="FF0000"/>
                </a:solidFill>
              </a:rPr>
              <a:t>telopeptid</a:t>
            </a:r>
            <a:r>
              <a:rPr lang="cs-CZ" altLang="cs-CZ" b="1" dirty="0">
                <a:solidFill>
                  <a:srgbClr val="FF0000"/>
                </a:solidFill>
              </a:rPr>
              <a:t> kolagenu I):</a:t>
            </a:r>
            <a:r>
              <a:rPr lang="cs-CZ" altLang="cs-CZ" b="1" dirty="0"/>
              <a:t> </a:t>
            </a:r>
            <a:r>
              <a:rPr lang="cs-CZ" altLang="cs-CZ" dirty="0">
                <a:cs typeface="Arial" charset="0"/>
              </a:rPr>
              <a:t>ukazatel degradace kolagenu I </a:t>
            </a:r>
            <a:r>
              <a:rPr lang="cs-CZ" altLang="cs-CZ" dirty="0" err="1">
                <a:cs typeface="Arial" charset="0"/>
              </a:rPr>
              <a:t>osteoklastickými</a:t>
            </a:r>
            <a:r>
              <a:rPr lang="cs-CZ" altLang="cs-CZ" dirty="0">
                <a:cs typeface="Arial" charset="0"/>
              </a:rPr>
              <a:t> enzymy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7200" y="1476375"/>
            <a:ext cx="42148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Markery</a:t>
            </a:r>
            <a:r>
              <a:rPr lang="cs-CZ" sz="32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kostní resorpce</a:t>
            </a:r>
          </a:p>
          <a:p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1600201" y="4802868"/>
            <a:ext cx="1633875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osteoklast</a:t>
            </a:r>
          </a:p>
        </p:txBody>
      </p:sp>
      <p:sp>
        <p:nvSpPr>
          <p:cNvPr id="7" name="Ovál 6"/>
          <p:cNvSpPr/>
          <p:nvPr/>
        </p:nvSpPr>
        <p:spPr>
          <a:xfrm>
            <a:off x="7576457" y="4802868"/>
            <a:ext cx="1572986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5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nádorová buňka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749798" y="5033030"/>
            <a:ext cx="1482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kolagen I</a:t>
            </a:r>
          </a:p>
        </p:txBody>
      </p:sp>
      <p:cxnSp>
        <p:nvCxnSpPr>
          <p:cNvPr id="6" name="Přímá spojnice se šipkou 5"/>
          <p:cNvCxnSpPr>
            <a:endCxn id="4" idx="1"/>
          </p:cNvCxnSpPr>
          <p:nvPr/>
        </p:nvCxnSpPr>
        <p:spPr>
          <a:xfrm>
            <a:off x="3491480" y="5294640"/>
            <a:ext cx="12583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endCxn id="4" idx="3"/>
          </p:cNvCxnSpPr>
          <p:nvPr/>
        </p:nvCxnSpPr>
        <p:spPr>
          <a:xfrm flipH="1">
            <a:off x="6232255" y="5294640"/>
            <a:ext cx="124238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491480" y="480286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B050"/>
                </a:solidFill>
              </a:rPr>
              <a:t>kathepsin</a:t>
            </a:r>
            <a:r>
              <a:rPr lang="cs-CZ" dirty="0">
                <a:solidFill>
                  <a:srgbClr val="00B050"/>
                </a:solidFill>
              </a:rPr>
              <a:t> K		   MMP 9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4555671" y="5717268"/>
            <a:ext cx="440872" cy="3079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801514" y="5711347"/>
            <a:ext cx="484985" cy="3138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4004406" y="6025243"/>
            <a:ext cx="29339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CTX-I		  ICTP</a:t>
            </a:r>
          </a:p>
          <a:p>
            <a:r>
              <a:rPr lang="cs-CZ" dirty="0"/>
              <a:t>NTX-I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58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Onkofetální</a:t>
            </a:r>
            <a:r>
              <a:rPr lang="cs-CZ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antigeny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839788" y="3543299"/>
            <a:ext cx="5157787" cy="26463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CEA</a:t>
            </a:r>
          </a:p>
          <a:p>
            <a:r>
              <a:rPr lang="cs-CZ" altLang="cs-CZ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carbohydrate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antigens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r>
              <a:rPr lang="cs-CZ" altLang="cs-CZ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AFP</a:t>
            </a:r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5997575" y="3543299"/>
            <a:ext cx="5357813" cy="26463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altLang="cs-CZ" sz="3000" b="1" dirty="0"/>
              <a:t>SCC</a:t>
            </a:r>
            <a:r>
              <a:rPr lang="cs-CZ" altLang="cs-CZ" b="1" dirty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squamous</a:t>
            </a:r>
            <a:r>
              <a:rPr lang="cs-CZ" altLang="cs-CZ" dirty="0"/>
              <a:t> cell </a:t>
            </a:r>
            <a:r>
              <a:rPr lang="cs-CZ" altLang="cs-CZ" dirty="0" err="1"/>
              <a:t>carcinoma</a:t>
            </a:r>
            <a:r>
              <a:rPr lang="cs-CZ" altLang="cs-CZ" dirty="0"/>
              <a:t>)</a:t>
            </a:r>
          </a:p>
          <a:p>
            <a:r>
              <a:rPr lang="cs-CZ" altLang="cs-CZ" sz="2600" b="1" dirty="0"/>
              <a:t>MCA </a:t>
            </a:r>
            <a:r>
              <a:rPr lang="cs-CZ" altLang="cs-CZ" sz="2600" dirty="0"/>
              <a:t>(</a:t>
            </a:r>
            <a:r>
              <a:rPr lang="cs-CZ" altLang="cs-CZ" sz="2600" dirty="0" err="1"/>
              <a:t>mucinous</a:t>
            </a:r>
            <a:r>
              <a:rPr lang="cs-CZ" altLang="cs-CZ" sz="2600" dirty="0"/>
              <a:t> </a:t>
            </a:r>
            <a:r>
              <a:rPr lang="cs-CZ" altLang="cs-CZ" sz="2600" dirty="0" err="1"/>
              <a:t>carcinoma</a:t>
            </a:r>
            <a:r>
              <a:rPr lang="cs-CZ" altLang="cs-CZ" sz="2600" dirty="0"/>
              <a:t> antigen)</a:t>
            </a:r>
          </a:p>
          <a:p>
            <a:r>
              <a:rPr lang="cs-CZ" altLang="cs-CZ" sz="2600" b="1" dirty="0"/>
              <a:t>MSA	</a:t>
            </a:r>
            <a:r>
              <a:rPr lang="cs-CZ" altLang="cs-CZ" sz="2600" dirty="0"/>
              <a:t> (</a:t>
            </a:r>
            <a:r>
              <a:rPr lang="cs-CZ" altLang="cs-CZ" sz="2600" dirty="0" err="1"/>
              <a:t>mamární</a:t>
            </a:r>
            <a:r>
              <a:rPr lang="cs-CZ" altLang="cs-CZ" sz="2600" dirty="0"/>
              <a:t> sérový antigen)</a:t>
            </a:r>
          </a:p>
          <a:p>
            <a:r>
              <a:rPr lang="cs-CZ" altLang="cs-CZ" sz="2600" b="1" dirty="0"/>
              <a:t>TATI </a:t>
            </a:r>
            <a:r>
              <a:rPr lang="cs-CZ" altLang="cs-CZ" sz="2600" dirty="0"/>
              <a:t>(tumor </a:t>
            </a:r>
            <a:r>
              <a:rPr lang="cs-CZ" altLang="cs-CZ" sz="2600" dirty="0" err="1"/>
              <a:t>associated</a:t>
            </a:r>
            <a:r>
              <a:rPr lang="cs-CZ" altLang="cs-CZ" sz="2600" dirty="0"/>
              <a:t> trypsin inhibitor)</a:t>
            </a:r>
          </a:p>
          <a:p>
            <a:endParaRPr lang="cs-CZ" alt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8200" y="1517748"/>
            <a:ext cx="10515600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2800" b="1" dirty="0">
                <a:solidFill>
                  <a:srgbClr val="0000CC"/>
                </a:solidFill>
              </a:rPr>
              <a:t>látky vyskytující se ve vysokých koncentracích u plodu </a:t>
            </a:r>
            <a:r>
              <a:rPr lang="cs-CZ" altLang="cs-CZ" sz="2400" b="1" dirty="0">
                <a:solidFill>
                  <a:srgbClr val="0000CC"/>
                </a:solidFill>
              </a:rPr>
              <a:t>(na povrchu diferencujících se buněk) </a:t>
            </a:r>
            <a:r>
              <a:rPr lang="cs-CZ" altLang="cs-CZ" sz="2800" b="1" dirty="0">
                <a:solidFill>
                  <a:srgbClr val="0000CC"/>
                </a:solidFill>
              </a:rPr>
              <a:t>a při přítomnosti nádorového onemocnění u dospělých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55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31924-50E8-4A65-B923-1236EBD94A6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CEA (</a:t>
            </a:r>
            <a:r>
              <a:rPr lang="cs-CZ" alt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karcinoembryonální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13" y="1338944"/>
            <a:ext cx="11560629" cy="53825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onkofetální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glykoprotein 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vyskytující se především 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 epitelu GIT, bronchů a prsní žlázy; </a:t>
            </a:r>
            <a:r>
              <a:rPr lang="cs-CZ" altLang="cs-CZ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nejdéle stanovovaný Tu </a:t>
            </a:r>
            <a:r>
              <a:rPr lang="cs-CZ" altLang="cs-CZ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marker</a:t>
            </a:r>
            <a:r>
              <a:rPr lang="cs-CZ" altLang="cs-CZ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altLang="cs-CZ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(objev 1965)</a:t>
            </a:r>
          </a:p>
          <a:p>
            <a:pPr>
              <a:defRPr/>
            </a:pPr>
            <a:r>
              <a:rPr lang="cs-CZ" dirty="0"/>
              <a:t>produkce sliznicí střeva v fetálním období (prokazatelný od 8. t. g., možnost přechodu placentou), po porodu ustává, v dospělosti prakticky neměřitelný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1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↑: 	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*</a:t>
            </a:r>
            <a:r>
              <a:rPr lang="cs-CZ" altLang="cs-CZ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 tlustého střeva, pankreatu, žaludku, žlučových cest, </a:t>
            </a:r>
            <a:r>
              <a:rPr lang="cs-CZ" altLang="cs-CZ" b="1" dirty="0"/>
              <a:t>plic, 	prsu</a:t>
            </a: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	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dirty="0"/>
              <a:t>*Ca vaječníků, dělohy, prostaty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dirty="0"/>
              <a:t>*chronické selhání ledvin, jater, nespecifické střevní záněty, TBC, 	autoimunitní choroby ad.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altLang="cs-CZ" dirty="0"/>
              <a:t>	*kuřáci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2689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31924-50E8-4A65-B923-1236EBD94A6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CEA (</a:t>
            </a:r>
            <a:r>
              <a:rPr lang="cs-CZ" altLang="cs-CZ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karcinoembryonální</a:t>
            </a:r>
            <a:r>
              <a:rPr lang="cs-CZ" alt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antigen)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13" y="1338944"/>
            <a:ext cx="11560629" cy="53825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Indikace: 	</a:t>
            </a:r>
          </a:p>
          <a:p>
            <a:pPr marL="0" indent="0">
              <a:buNone/>
              <a:defRPr/>
            </a:pP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monitorace léčebné odpovědi </a:t>
            </a:r>
            <a:r>
              <a:rPr lang="cs-CZ" alt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kolorektálního Ca, Ca prsu, plicních tumorů, určení prognózy kolorektálního Ca, Ca plic, </a:t>
            </a:r>
            <a:r>
              <a:rPr lang="cs-CZ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</a:t>
            </a:r>
            <a:r>
              <a:rPr lang="cs-CZ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dg. maligních pleurálních výpotků</a:t>
            </a:r>
          </a:p>
          <a:p>
            <a:pPr marL="0" indent="0">
              <a:buNone/>
              <a:defRPr/>
            </a:pPr>
            <a:endParaRPr lang="cs-CZ" altLang="cs-CZ" b="1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altLang="cs-CZ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</a:t>
            </a:r>
            <a:r>
              <a:rPr lang="cs-CZ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5,0</a:t>
            </a:r>
            <a:r>
              <a:rPr lang="en-US" alt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ng/ml</a:t>
            </a:r>
            <a:endParaRPr lang="cs-CZ" altLang="cs-CZ" b="1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52" y="3239146"/>
            <a:ext cx="5339966" cy="36188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682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Kolorektální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5932"/>
          </a:xfrm>
        </p:spPr>
        <p:txBody>
          <a:bodyPr/>
          <a:lstStyle/>
          <a:p>
            <a:r>
              <a:rPr lang="cs-CZ" sz="3200" dirty="0"/>
              <a:t>Možnosti prevence: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38CD-04D5-4B0E-AE23-0446F8D39ADF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38200" y="2460884"/>
            <a:ext cx="3581109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</a:t>
            </a:r>
          </a:p>
          <a:p>
            <a:pPr algn="ctr"/>
            <a:r>
              <a:rPr lang="cs-CZ" sz="2800" dirty="0">
                <a:solidFill>
                  <a:srgbClr val="002060"/>
                </a:solidFill>
              </a:rPr>
              <a:t>Úprava životního stylu, </a:t>
            </a:r>
          </a:p>
          <a:p>
            <a:pPr algn="ctr"/>
            <a:r>
              <a:rPr lang="cs-CZ" sz="2800" dirty="0">
                <a:solidFill>
                  <a:srgbClr val="002060"/>
                </a:solidFill>
              </a:rPr>
              <a:t>stravování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64442" y="2381825"/>
            <a:ext cx="6259286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</a:t>
            </a:r>
          </a:p>
          <a:p>
            <a:pPr algn="ctr"/>
            <a:r>
              <a:rPr lang="cs-CZ" sz="2800" dirty="0">
                <a:solidFill>
                  <a:srgbClr val="002060"/>
                </a:solidFill>
              </a:rPr>
              <a:t>Celoplošný </a:t>
            </a:r>
            <a:r>
              <a:rPr lang="cs-CZ" sz="2800" dirty="0" err="1">
                <a:solidFill>
                  <a:srgbClr val="002060"/>
                </a:solidFill>
              </a:rPr>
              <a:t>screening</a:t>
            </a:r>
            <a:r>
              <a:rPr lang="cs-CZ" sz="2800" dirty="0">
                <a:solidFill>
                  <a:srgbClr val="002060"/>
                </a:solidFill>
              </a:rPr>
              <a:t> od 1.7.2000 -</a:t>
            </a:r>
            <a:r>
              <a:rPr lang="cs-CZ" sz="2800" dirty="0"/>
              <a:t> cyklické vyšetření stolice na okultní krvácení u bezpříznakových jedinců od 50 let věku</a:t>
            </a:r>
          </a:p>
          <a:p>
            <a:pPr algn="ctr"/>
            <a:r>
              <a:rPr lang="cs-CZ" sz="2800" dirty="0"/>
              <a:t>nebo</a:t>
            </a:r>
          </a:p>
          <a:p>
            <a:pPr algn="ctr"/>
            <a:r>
              <a:rPr lang="cs-CZ" sz="2800" dirty="0"/>
              <a:t>screeningová kolonoskopie u pacientů od 55 let. </a:t>
            </a:r>
            <a:r>
              <a:rPr lang="cs-CZ" sz="2400" dirty="0"/>
              <a:t>Po absolvování kolonoskopie není testování na okultní krvácení ve stolici prováděno po dobu 10 let.</a:t>
            </a:r>
            <a:endParaRPr lang="cs-CZ" dirty="0"/>
          </a:p>
        </p:txBody>
      </p:sp>
      <p:sp>
        <p:nvSpPr>
          <p:cNvPr id="7" name="AutoShape 2" descr="Výsledek obrázku pro kolorektální karcin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Čárový bublinový popisek 1 8"/>
          <p:cNvSpPr/>
          <p:nvPr/>
        </p:nvSpPr>
        <p:spPr>
          <a:xfrm>
            <a:off x="8214101" y="579748"/>
            <a:ext cx="3409627" cy="1561697"/>
          </a:xfrm>
          <a:prstGeom prst="borderCallout1">
            <a:avLst>
              <a:gd name="adj1" fmla="val 53484"/>
              <a:gd name="adj2" fmla="val -1104"/>
              <a:gd name="adj3" fmla="val 119447"/>
              <a:gd name="adj4" fmla="val -4315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CC0000"/>
                </a:solidFill>
              </a:rPr>
              <a:t>Účast cílové populace </a:t>
            </a:r>
          </a:p>
          <a:p>
            <a:pPr algn="ctr"/>
            <a:r>
              <a:rPr lang="cs-CZ" sz="28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</a:p>
          <a:p>
            <a:pPr algn="ctr"/>
            <a:r>
              <a:rPr lang="cs-CZ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20 - 30 %</a:t>
            </a:r>
            <a:endParaRPr lang="cs-CZ" sz="2800" b="1" dirty="0">
              <a:solidFill>
                <a:srgbClr val="CC00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E722FE-C33F-4020-B461-DFC79A3524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52" r="41920"/>
          <a:stretch/>
        </p:blipFill>
        <p:spPr>
          <a:xfrm>
            <a:off x="4780569" y="4446090"/>
            <a:ext cx="490538" cy="18785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4FFEB35-3DB2-488E-85C4-442506C4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59" y="4108864"/>
            <a:ext cx="4600575" cy="2612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21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Nadorove_markery_prednaska_19[202011231410522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4791</Words>
  <Application>Microsoft Office PowerPoint</Application>
  <PresentationFormat>Širokoúhlá obrazovka</PresentationFormat>
  <Paragraphs>584</Paragraphs>
  <Slides>51</Slides>
  <Notes>50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Lucida Sans Unicode</vt:lpstr>
      <vt:lpstr>Symbol</vt:lpstr>
      <vt:lpstr>Wingdings</vt:lpstr>
      <vt:lpstr>Wingdings 2</vt:lpstr>
      <vt:lpstr>Motiv Office</vt:lpstr>
      <vt:lpstr>HDOfficeLightV0</vt:lpstr>
      <vt:lpstr>1_Motiv Office</vt:lpstr>
      <vt:lpstr>2_Motiv Office</vt:lpstr>
      <vt:lpstr>Nádorové markery</vt:lpstr>
      <vt:lpstr>INDIKACE K VYŠETŘENÍ NÁDOROVÝCH MARKERŮ</vt:lpstr>
      <vt:lpstr>Prezentace aplikace PowerPoint</vt:lpstr>
      <vt:lpstr>TŘÍDĚNÍ NÁDOROVÝCH MARKERŮ</vt:lpstr>
      <vt:lpstr>Orgánová specifita vybraných nádorových markerů</vt:lpstr>
      <vt:lpstr>Onkofetální antigeny</vt:lpstr>
      <vt:lpstr>CEA (karcinoembryonální antigen)</vt:lpstr>
      <vt:lpstr>CEA (karcinoembryonální antigen)</vt:lpstr>
      <vt:lpstr>Kolorektální karcinom</vt:lpstr>
      <vt:lpstr>CA (carbohydrate, carcinoma, cancer antigens)</vt:lpstr>
      <vt:lpstr>CA 72-4 (carbohydrate antigen 72-4)  TAG 72 (tumor associated glycoprotein 72)</vt:lpstr>
      <vt:lpstr>CA 19-9 (carbohydrate antigen 19-9)</vt:lpstr>
      <vt:lpstr>CA 19-9 negativní pacienti</vt:lpstr>
      <vt:lpstr>Prezentace aplikace PowerPoint</vt:lpstr>
      <vt:lpstr>CA 125 (carbohydrate antigen 125, mucin 16)</vt:lpstr>
      <vt:lpstr>CA (carbohydrate, carcinoma antigens)</vt:lpstr>
      <vt:lpstr>CA 15-3 (carbohydrate antigen 15-3)</vt:lpstr>
      <vt:lpstr>CA 15-3 a CEA – základní markery karcinomu prsu</vt:lpstr>
      <vt:lpstr>AFP (a1-fetoprotein)</vt:lpstr>
      <vt:lpstr>SCC, SCCA (squamous cell carcinoma antigen)</vt:lpstr>
      <vt:lpstr>Onkoplacentární antigeny</vt:lpstr>
      <vt:lpstr>hCG (lidský choriový gonadotropin)</vt:lpstr>
      <vt:lpstr>Enzymy </vt:lpstr>
      <vt:lpstr>Karcinom prostaty</vt:lpstr>
      <vt:lpstr>Epidemiologie karcinomu prostaty</vt:lpstr>
      <vt:lpstr>PSA (prostatický sérový (specifický) antigen)</vt:lpstr>
      <vt:lpstr>Zvýšené hodnoty celkového PSA v plazmě/séru</vt:lpstr>
      <vt:lpstr>Další pomocné výpočty</vt:lpstr>
      <vt:lpstr>Další pomocné výpočty</vt:lpstr>
      <vt:lpstr>Jiné příčiny zvýšení PSA v krvi</vt:lpstr>
      <vt:lpstr>ALP (alkalická fosfatáza)</vt:lpstr>
      <vt:lpstr>NSE (neuron specifická enoláza)</vt:lpstr>
      <vt:lpstr>Hormony </vt:lpstr>
      <vt:lpstr>Sérové proteiny</vt:lpstr>
      <vt:lpstr>Monoklonální imunoglobuliny (paraproteiny)</vt:lpstr>
      <vt:lpstr>Receptory (tkáňové markery)</vt:lpstr>
      <vt:lpstr>Receptory pro růstové faktory </vt:lpstr>
      <vt:lpstr>Receptory pro růstové faktory</vt:lpstr>
      <vt:lpstr>Ostatní nádorové markery</vt:lpstr>
      <vt:lpstr>Proliferační antigen Ki-67</vt:lpstr>
      <vt:lpstr>Nádorové markery karcinomu prsu - shrnutí</vt:lpstr>
      <vt:lpstr>Cytokeratiny a jejich fragmenty</vt:lpstr>
      <vt:lpstr>TPA, TPS [tkáňový polypeptidický (specifický) antigen]</vt:lpstr>
      <vt:lpstr>CYFRA 21-1 (cytokeratin fragment)</vt:lpstr>
      <vt:lpstr>Nádorové markery ZN plic, bronchů a trachey</vt:lpstr>
      <vt:lpstr>Nádorové markery ZN ovarií</vt:lpstr>
      <vt:lpstr>HE4 – Human Epidydimal Protein 4</vt:lpstr>
      <vt:lpstr>HE4 – klinické využití</vt:lpstr>
      <vt:lpstr>Markery pro dg a monitorování kostních metastáz</vt:lpstr>
      <vt:lpstr>Markery pro dg a monitorování kostních metastáz</vt:lpstr>
      <vt:lpstr>Markery pro dg a monitorování kostních metastáz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Nádorové markery</dc:title>
  <dc:creator>Michaela Králíková</dc:creator>
  <cp:lastModifiedBy>Michaela Králíková</cp:lastModifiedBy>
  <cp:revision>161</cp:revision>
  <cp:lastPrinted>2018-11-12T09:56:39Z</cp:lastPrinted>
  <dcterms:created xsi:type="dcterms:W3CDTF">2016-11-11T13:29:35Z</dcterms:created>
  <dcterms:modified xsi:type="dcterms:W3CDTF">2020-11-26T08:19:13Z</dcterms:modified>
</cp:coreProperties>
</file>