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5" r:id="rId1"/>
  </p:sldMasterIdLst>
  <p:notesMasterIdLst>
    <p:notesMasterId r:id="rId76"/>
  </p:notesMasterIdLst>
  <p:handoutMasterIdLst>
    <p:handoutMasterId r:id="rId77"/>
  </p:handoutMasterIdLst>
  <p:sldIdLst>
    <p:sldId id="315" r:id="rId2"/>
    <p:sldId id="306" r:id="rId3"/>
    <p:sldId id="570" r:id="rId4"/>
    <p:sldId id="477" r:id="rId5"/>
    <p:sldId id="485" r:id="rId6"/>
    <p:sldId id="479" r:id="rId7"/>
    <p:sldId id="480" r:id="rId8"/>
    <p:sldId id="511" r:id="rId9"/>
    <p:sldId id="274" r:id="rId10"/>
    <p:sldId id="401" r:id="rId11"/>
    <p:sldId id="500" r:id="rId12"/>
    <p:sldId id="370" r:id="rId13"/>
    <p:sldId id="361" r:id="rId14"/>
    <p:sldId id="494" r:id="rId15"/>
    <p:sldId id="499" r:id="rId16"/>
    <p:sldId id="262" r:id="rId17"/>
    <p:sldId id="495" r:id="rId18"/>
    <p:sldId id="323" r:id="rId19"/>
    <p:sldId id="325" r:id="rId20"/>
    <p:sldId id="505" r:id="rId21"/>
    <p:sldId id="356" r:id="rId22"/>
    <p:sldId id="491" r:id="rId23"/>
    <p:sldId id="353" r:id="rId24"/>
    <p:sldId id="509" r:id="rId25"/>
    <p:sldId id="492" r:id="rId26"/>
    <p:sldId id="354" r:id="rId27"/>
    <p:sldId id="524" r:id="rId28"/>
    <p:sldId id="381" r:id="rId29"/>
    <p:sldId id="525" r:id="rId30"/>
    <p:sldId id="517" r:id="rId31"/>
    <p:sldId id="518" r:id="rId32"/>
    <p:sldId id="468" r:id="rId33"/>
    <p:sldId id="486" r:id="rId34"/>
    <p:sldId id="464" r:id="rId35"/>
    <p:sldId id="465" r:id="rId36"/>
    <p:sldId id="399" r:id="rId37"/>
    <p:sldId id="483" r:id="rId38"/>
    <p:sldId id="496" r:id="rId39"/>
    <p:sldId id="400" r:id="rId40"/>
    <p:sldId id="504" r:id="rId41"/>
    <p:sldId id="507" r:id="rId42"/>
    <p:sldId id="502" r:id="rId43"/>
    <p:sldId id="508" r:id="rId44"/>
    <p:sldId id="482" r:id="rId45"/>
    <p:sldId id="526" r:id="rId46"/>
    <p:sldId id="512" r:id="rId47"/>
    <p:sldId id="520" r:id="rId48"/>
    <p:sldId id="571" r:id="rId49"/>
    <p:sldId id="522" r:id="rId50"/>
    <p:sldId id="523" r:id="rId51"/>
    <p:sldId id="478" r:id="rId52"/>
    <p:sldId id="513" r:id="rId53"/>
    <p:sldId id="519" r:id="rId54"/>
    <p:sldId id="327" r:id="rId55"/>
    <p:sldId id="329" r:id="rId56"/>
    <p:sldId id="503" r:id="rId57"/>
    <p:sldId id="569" r:id="rId58"/>
    <p:sldId id="541" r:id="rId59"/>
    <p:sldId id="542" r:id="rId60"/>
    <p:sldId id="543" r:id="rId61"/>
    <p:sldId id="556" r:id="rId62"/>
    <p:sldId id="547" r:id="rId63"/>
    <p:sldId id="548" r:id="rId64"/>
    <p:sldId id="550" r:id="rId65"/>
    <p:sldId id="551" r:id="rId66"/>
    <p:sldId id="531" r:id="rId67"/>
    <p:sldId id="532" r:id="rId68"/>
    <p:sldId id="566" r:id="rId69"/>
    <p:sldId id="539" r:id="rId70"/>
    <p:sldId id="552" r:id="rId71"/>
    <p:sldId id="515" r:id="rId72"/>
    <p:sldId id="557" r:id="rId73"/>
    <p:sldId id="553" r:id="rId74"/>
    <p:sldId id="481" r:id="rId75"/>
  </p:sldIdLst>
  <p:sldSz cx="9144000" cy="6858000" type="screen4x3"/>
  <p:notesSz cx="6807200" cy="99393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a:srgbClr val="FF9933"/>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6" autoAdjust="0"/>
    <p:restoredTop sz="94660" autoAdjust="0"/>
  </p:normalViewPr>
  <p:slideViewPr>
    <p:cSldViewPr>
      <p:cViewPr varScale="1">
        <p:scale>
          <a:sx n="115" d="100"/>
          <a:sy n="115" d="100"/>
        </p:scale>
        <p:origin x="-15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4754" name="Rectangle 1026">
            <a:extLst>
              <a:ext uri="{FF2B5EF4-FFF2-40B4-BE49-F238E27FC236}"/>
            </a:extLst>
          </p:cNvPr>
          <p:cNvSpPr>
            <a:spLocks noGrp="1" noChangeArrowheads="1"/>
          </p:cNvSpPr>
          <p:nvPr>
            <p:ph type="hdr" sz="quarter"/>
          </p:nvPr>
        </p:nvSpPr>
        <p:spPr bwMode="auto">
          <a:xfrm>
            <a:off x="0" y="0"/>
            <a:ext cx="2951163"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t" anchorCtr="0" compatLnSpc="1">
            <a:prstTxWarp prst="textNoShape">
              <a:avLst/>
            </a:prstTxWarp>
          </a:bodyPr>
          <a:lstStyle>
            <a:lvl1pPr>
              <a:buFont typeface="Arial" pitchFamily="34" charset="0"/>
              <a:buNone/>
              <a:defRPr sz="1200">
                <a:latin typeface="Times New Roman" pitchFamily="18" charset="0"/>
                <a:cs typeface="+mn-cs"/>
              </a:defRPr>
            </a:lvl1pPr>
          </a:lstStyle>
          <a:p>
            <a:pPr>
              <a:defRPr/>
            </a:pPr>
            <a:endParaRPr lang="cs-CZ"/>
          </a:p>
        </p:txBody>
      </p:sp>
      <p:sp>
        <p:nvSpPr>
          <p:cNvPr id="74755" name="Rectangle 1027">
            <a:extLst>
              <a:ext uri="{FF2B5EF4-FFF2-40B4-BE49-F238E27FC236}"/>
            </a:extLst>
          </p:cNvPr>
          <p:cNvSpPr>
            <a:spLocks noGrp="1" noChangeArrowheads="1"/>
          </p:cNvSpPr>
          <p:nvPr>
            <p:ph type="dt" sz="quarter" idx="1"/>
          </p:nvPr>
        </p:nvSpPr>
        <p:spPr bwMode="auto">
          <a:xfrm>
            <a:off x="3856038" y="0"/>
            <a:ext cx="2951162"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t" anchorCtr="0" compatLnSpc="1">
            <a:prstTxWarp prst="textNoShape">
              <a:avLst/>
            </a:prstTxWarp>
          </a:bodyPr>
          <a:lstStyle>
            <a:lvl1pPr algn="r">
              <a:buFont typeface="Arial" pitchFamily="34" charset="0"/>
              <a:buNone/>
              <a:defRPr sz="1200">
                <a:latin typeface="Times New Roman" pitchFamily="18" charset="0"/>
                <a:cs typeface="+mn-cs"/>
              </a:defRPr>
            </a:lvl1pPr>
          </a:lstStyle>
          <a:p>
            <a:pPr>
              <a:defRPr/>
            </a:pPr>
            <a:endParaRPr lang="cs-CZ"/>
          </a:p>
        </p:txBody>
      </p:sp>
      <p:sp>
        <p:nvSpPr>
          <p:cNvPr id="74756" name="Rectangle 1028">
            <a:extLst>
              <a:ext uri="{FF2B5EF4-FFF2-40B4-BE49-F238E27FC236}"/>
            </a:extLst>
          </p:cNvPr>
          <p:cNvSpPr>
            <a:spLocks noGrp="1" noChangeArrowheads="1"/>
          </p:cNvSpPr>
          <p:nvPr>
            <p:ph type="ftr" sz="quarter" idx="2"/>
          </p:nvPr>
        </p:nvSpPr>
        <p:spPr bwMode="auto">
          <a:xfrm>
            <a:off x="0" y="9442450"/>
            <a:ext cx="2951163"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b" anchorCtr="0" compatLnSpc="1">
            <a:prstTxWarp prst="textNoShape">
              <a:avLst/>
            </a:prstTxWarp>
          </a:bodyPr>
          <a:lstStyle>
            <a:lvl1pPr>
              <a:buFont typeface="Arial" pitchFamily="34" charset="0"/>
              <a:buNone/>
              <a:defRPr sz="1200">
                <a:latin typeface="Times New Roman" pitchFamily="18" charset="0"/>
                <a:cs typeface="+mn-cs"/>
              </a:defRPr>
            </a:lvl1pPr>
          </a:lstStyle>
          <a:p>
            <a:pPr>
              <a:defRPr/>
            </a:pPr>
            <a:endParaRPr lang="cs-CZ"/>
          </a:p>
        </p:txBody>
      </p:sp>
      <p:sp>
        <p:nvSpPr>
          <p:cNvPr id="74757" name="Rectangle 1029">
            <a:extLst>
              <a:ext uri="{FF2B5EF4-FFF2-40B4-BE49-F238E27FC236}"/>
            </a:extLst>
          </p:cNvPr>
          <p:cNvSpPr>
            <a:spLocks noGrp="1" noChangeArrowheads="1"/>
          </p:cNvSpPr>
          <p:nvPr>
            <p:ph type="sldNum" sz="quarter" idx="3"/>
          </p:nvPr>
        </p:nvSpPr>
        <p:spPr bwMode="auto">
          <a:xfrm>
            <a:off x="3856038" y="9442450"/>
            <a:ext cx="2951162"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b" anchorCtr="0" compatLnSpc="1">
            <a:prstTxWarp prst="textNoShape">
              <a:avLst/>
            </a:prstTxWarp>
          </a:bodyPr>
          <a:lstStyle>
            <a:lvl1pPr algn="r">
              <a:buFont typeface="Arial" panose="020B0604020202020204" pitchFamily="34" charset="0"/>
              <a:buNone/>
              <a:defRPr sz="1200">
                <a:latin typeface="Times New Roman" panose="02020603050405020304" pitchFamily="18" charset="0"/>
                <a:cs typeface="Arial" panose="020B0604020202020204" pitchFamily="34" charset="0"/>
              </a:defRPr>
            </a:lvl1pPr>
          </a:lstStyle>
          <a:p>
            <a:pPr>
              <a:defRPr/>
            </a:pPr>
            <a:fld id="{AFB77EEB-A386-4D7A-A1D4-53AA75692DB2}" type="slidenum">
              <a:rPr lang="cs-CZ" altLang="en-US"/>
              <a:pPr>
                <a:defRPr/>
              </a:pPr>
              <a:t>‹#›</a:t>
            </a:fld>
            <a:endParaRPr lang="cs-CZ" altLang="en-US">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extLst>
          </p:cNvPr>
          <p:cNvSpPr>
            <a:spLocks noGrp="1" noChangeArrowheads="1"/>
          </p:cNvSpPr>
          <p:nvPr>
            <p:ph type="hdr" sz="quarter"/>
          </p:nvPr>
        </p:nvSpPr>
        <p:spPr bwMode="auto">
          <a:xfrm>
            <a:off x="0" y="0"/>
            <a:ext cx="2951163"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t" anchorCtr="0" compatLnSpc="1">
            <a:prstTxWarp prst="textNoShape">
              <a:avLst/>
            </a:prstTxWarp>
          </a:bodyPr>
          <a:lstStyle>
            <a:lvl1pPr>
              <a:buFont typeface="Arial" pitchFamily="34" charset="0"/>
              <a:buNone/>
              <a:defRPr sz="1200">
                <a:latin typeface="Times New Roman" pitchFamily="18" charset="0"/>
                <a:cs typeface="+mn-cs"/>
              </a:defRPr>
            </a:lvl1pPr>
          </a:lstStyle>
          <a:p>
            <a:pPr>
              <a:defRPr/>
            </a:pPr>
            <a:endParaRPr lang="cs-CZ"/>
          </a:p>
        </p:txBody>
      </p:sp>
      <p:sp>
        <p:nvSpPr>
          <p:cNvPr id="10243" name="Rectangle 3">
            <a:extLst>
              <a:ext uri="{FF2B5EF4-FFF2-40B4-BE49-F238E27FC236}"/>
            </a:extLst>
          </p:cNvPr>
          <p:cNvSpPr>
            <a:spLocks noGrp="1" noChangeArrowheads="1"/>
          </p:cNvSpPr>
          <p:nvPr>
            <p:ph type="dt" idx="1"/>
          </p:nvPr>
        </p:nvSpPr>
        <p:spPr bwMode="auto">
          <a:xfrm>
            <a:off x="3856038" y="0"/>
            <a:ext cx="2951162"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t" anchorCtr="0" compatLnSpc="1">
            <a:prstTxWarp prst="textNoShape">
              <a:avLst/>
            </a:prstTxWarp>
          </a:bodyPr>
          <a:lstStyle>
            <a:lvl1pPr algn="r">
              <a:buFont typeface="Arial" pitchFamily="34" charset="0"/>
              <a:buNone/>
              <a:defRPr sz="1200">
                <a:latin typeface="Times New Roman" pitchFamily="18" charset="0"/>
                <a:cs typeface="+mn-cs"/>
              </a:defRPr>
            </a:lvl1pPr>
          </a:lstStyle>
          <a:p>
            <a:pPr>
              <a:defRPr/>
            </a:pPr>
            <a:endParaRPr lang="cs-CZ"/>
          </a:p>
        </p:txBody>
      </p:sp>
      <p:sp>
        <p:nvSpPr>
          <p:cNvPr id="13316" name="Rectangle 4"/>
          <p:cNvSpPr>
            <a:spLocks noGrp="1" noRot="1" noChangeArrowheads="1" noTextEdit="1"/>
          </p:cNvSpPr>
          <p:nvPr>
            <p:ph type="sldImg" idx="4294967295"/>
          </p:nvPr>
        </p:nvSpPr>
        <p:spPr bwMode="auto">
          <a:xfrm>
            <a:off x="919163" y="746125"/>
            <a:ext cx="4968875" cy="3725863"/>
          </a:xfrm>
          <a:prstGeom prst="rect">
            <a:avLst/>
          </a:prstGeom>
          <a:noFill/>
          <a:ln w="9525">
            <a:solidFill>
              <a:srgbClr val="000000"/>
            </a:solidFill>
            <a:miter lim="800000"/>
            <a:headEnd/>
            <a:tailEnd/>
          </a:ln>
        </p:spPr>
      </p:sp>
      <p:sp>
        <p:nvSpPr>
          <p:cNvPr id="7173" name="Rectangle 5">
            <a:extLst>
              <a:ext uri="{FF2B5EF4-FFF2-40B4-BE49-F238E27FC236}"/>
            </a:extLst>
          </p:cNvPr>
          <p:cNvSpPr>
            <a:spLocks noGrp="1" noChangeArrowheads="1"/>
          </p:cNvSpPr>
          <p:nvPr>
            <p:ph type="body" sz="quarter" idx="4294967295"/>
          </p:nvPr>
        </p:nvSpPr>
        <p:spPr bwMode="auto">
          <a:xfrm>
            <a:off x="908050" y="4721225"/>
            <a:ext cx="4991100" cy="4471988"/>
          </a:xfrm>
          <a:prstGeom prst="rect">
            <a:avLst/>
          </a:prstGeom>
          <a:noFill/>
          <a:ln>
            <a:noFill/>
          </a:ln>
          <a:extLst>
            <a:ext uri="{909E8E84-426E-40DD-AFC4-6F175D3DCCD1}"/>
            <a:ext uri="{91240B29-F687-4F45-9708-019B960494DF}"/>
          </a:extLst>
        </p:spPr>
        <p:txBody>
          <a:bodyPr vert="horz" wrap="square" lIns="91550" tIns="45775" rIns="91550" bIns="45775"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0246" name="Rectangle 6">
            <a:extLst>
              <a:ext uri="{FF2B5EF4-FFF2-40B4-BE49-F238E27FC236}"/>
            </a:extLst>
          </p:cNvPr>
          <p:cNvSpPr>
            <a:spLocks noGrp="1" noChangeArrowheads="1"/>
          </p:cNvSpPr>
          <p:nvPr>
            <p:ph type="ftr" sz="quarter" idx="4"/>
          </p:nvPr>
        </p:nvSpPr>
        <p:spPr bwMode="auto">
          <a:xfrm>
            <a:off x="0" y="9442450"/>
            <a:ext cx="2951163"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b" anchorCtr="0" compatLnSpc="1">
            <a:prstTxWarp prst="textNoShape">
              <a:avLst/>
            </a:prstTxWarp>
          </a:bodyPr>
          <a:lstStyle>
            <a:lvl1pPr>
              <a:buFont typeface="Arial" pitchFamily="34" charset="0"/>
              <a:buNone/>
              <a:defRPr sz="1200">
                <a:latin typeface="Times New Roman" pitchFamily="18" charset="0"/>
                <a:cs typeface="+mn-cs"/>
              </a:defRPr>
            </a:lvl1pPr>
          </a:lstStyle>
          <a:p>
            <a:pPr>
              <a:defRPr/>
            </a:pPr>
            <a:endParaRPr lang="cs-CZ"/>
          </a:p>
        </p:txBody>
      </p:sp>
      <p:sp>
        <p:nvSpPr>
          <p:cNvPr id="10247" name="Rectangle 7">
            <a:extLst>
              <a:ext uri="{FF2B5EF4-FFF2-40B4-BE49-F238E27FC236}"/>
            </a:extLst>
          </p:cNvPr>
          <p:cNvSpPr>
            <a:spLocks noGrp="1" noChangeArrowheads="1"/>
          </p:cNvSpPr>
          <p:nvPr>
            <p:ph type="sldNum" sz="quarter" idx="5"/>
          </p:nvPr>
        </p:nvSpPr>
        <p:spPr bwMode="auto">
          <a:xfrm>
            <a:off x="3856038" y="9442450"/>
            <a:ext cx="2951162" cy="496888"/>
          </a:xfrm>
          <a:prstGeom prst="rect">
            <a:avLst/>
          </a:prstGeom>
          <a:noFill/>
          <a:ln>
            <a:noFill/>
          </a:ln>
          <a:effectLst/>
          <a:extLst>
            <a:ext uri="{909E8E84-426E-40DD-AFC4-6F175D3DCCD1}"/>
            <a:ext uri="{91240B29-F687-4F45-9708-019B960494DF}"/>
            <a:ext uri="{AF507438-7753-43E0-B8FC-AC1667EBCBE1}"/>
          </a:extLst>
        </p:spPr>
        <p:txBody>
          <a:bodyPr vert="horz" wrap="square" lIns="91550" tIns="45775" rIns="91550" bIns="45775" numCol="1" anchor="b" anchorCtr="0" compatLnSpc="1">
            <a:prstTxWarp prst="textNoShape">
              <a:avLst/>
            </a:prstTxWarp>
          </a:bodyPr>
          <a:lstStyle>
            <a:lvl1pPr algn="r">
              <a:buFont typeface="Arial" panose="020B0604020202020204" pitchFamily="34" charset="0"/>
              <a:buNone/>
              <a:defRPr sz="1200">
                <a:latin typeface="Times New Roman" panose="02020603050405020304" pitchFamily="18" charset="0"/>
                <a:cs typeface="Arial" panose="020B0604020202020204" pitchFamily="34" charset="0"/>
              </a:defRPr>
            </a:lvl1pPr>
          </a:lstStyle>
          <a:p>
            <a:pPr>
              <a:defRPr/>
            </a:pPr>
            <a:fld id="{C3042218-0D7F-4327-9B29-716FFE9407EC}" type="slidenum">
              <a:rPr lang="cs-CZ" altLang="en-US"/>
              <a:pPr>
                <a:defRPr/>
              </a:pPr>
              <a:t>‹#›</a:t>
            </a:fld>
            <a:endParaRPr lang="cs-CZ" altLang="en-US">
              <a:cs typeface="+mn-cs"/>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1390650" y="995363"/>
            <a:ext cx="4025900" cy="3406775"/>
          </a:xfrm>
          <a:prstGeom prst="rect">
            <a:avLst/>
          </a:prstGeom>
          <a:solidFill>
            <a:srgbClr val="FFFFFF"/>
          </a:solidFill>
          <a:ln w="9525">
            <a:solidFill>
              <a:srgbClr val="000000"/>
            </a:solidFill>
            <a:miter lim="800000"/>
            <a:headEnd/>
            <a:tailEnd/>
          </a:ln>
        </p:spPr>
        <p:txBody>
          <a:bodyPr wrap="none" lIns="85874" tIns="42936" rIns="85874" bIns="42936" anchor="ctr"/>
          <a:lstStyle/>
          <a:p>
            <a:pPr eaLnBrk="0" hangingPunct="0"/>
            <a:endParaRPr lang="cs-CZ" altLang="cs-CZ">
              <a:solidFill>
                <a:srgbClr val="000000"/>
              </a:solidFill>
            </a:endParaRPr>
          </a:p>
        </p:txBody>
      </p:sp>
      <p:sp>
        <p:nvSpPr>
          <p:cNvPr id="74755" name="Text Box 2"/>
          <p:cNvSpPr>
            <a:spLocks noGrp="1" noChangeArrowheads="1"/>
          </p:cNvSpPr>
          <p:nvPr>
            <p:ph type="body"/>
          </p:nvPr>
        </p:nvSpPr>
        <p:spPr>
          <a:xfrm>
            <a:off x="1038225" y="4730750"/>
            <a:ext cx="4735513" cy="7542213"/>
          </a:xfrm>
          <a:noFill/>
        </p:spPr>
        <p:txBody>
          <a:bodyPr lIns="0" tIns="0" rIns="0" bIns="0"/>
          <a:lstStyle/>
          <a:p>
            <a:pPr marL="85725" indent="-85725" eaLnBrk="1">
              <a:lnSpc>
                <a:spcPct val="93000"/>
              </a:lnSpc>
              <a:spcBef>
                <a:spcPct val="0"/>
              </a:spcBef>
              <a:buSzPct val="45000"/>
              <a:tabLst>
                <a:tab pos="723900" algn="l"/>
                <a:tab pos="1449388" algn="l"/>
                <a:tab pos="2173288" algn="l"/>
                <a:tab pos="2898775" algn="l"/>
                <a:tab pos="3622675" algn="l"/>
                <a:tab pos="4348163" algn="l"/>
                <a:tab pos="5072063" algn="l"/>
              </a:tabLst>
            </a:pPr>
            <a:r>
              <a:rPr lang="en-GB" altLang="cs-CZ" smtClean="0">
                <a:solidFill>
                  <a:srgbClr val="000000"/>
                </a:solidFill>
                <a:latin typeface="Arial" charset="0"/>
                <a:ea typeface="msgothic"/>
                <a:cs typeface="msgothic"/>
              </a:rPr>
              <a:t>Antihyperglycemic therapy in type 2 diabetes: general recommendations. Potential sequences of antihyperglycemic therapy for patients with type 2 diabetes are displayed, the usual transition being vertical, from top to bottom (although horizontal movement within therapy stages is also possible, depending on the circumstances). In most patients, begin with lifestyle changes; metformin monotherapy is added at, or soon after, diagnosis, unless there are contraindications. If the HbA</a:t>
            </a:r>
            <a:r>
              <a:rPr lang="en-GB" altLang="cs-CZ" baseline="-33000" smtClean="0">
                <a:solidFill>
                  <a:srgbClr val="000000"/>
                </a:solidFill>
                <a:latin typeface="Arial" charset="0"/>
                <a:ea typeface="msgothic"/>
                <a:cs typeface="msgothic"/>
              </a:rPr>
              <a:t>1c</a:t>
            </a:r>
            <a:r>
              <a:rPr lang="en-GB" altLang="cs-CZ" smtClean="0">
                <a:solidFill>
                  <a:srgbClr val="000000"/>
                </a:solidFill>
                <a:latin typeface="Arial" charset="0"/>
                <a:ea typeface="msgothic"/>
                <a:cs typeface="msgothic"/>
              </a:rPr>
              <a:t> target is not achieved after ∼3 months, consider one of the six treatment options combined with metformin: a sulfonylurea, TZD, DPP-4 inhibitor, SGLT2 inhibitor, GLP-1 receptor agonist, or basal insulin. (The order in the chart, not meant to denote any specific preference, was determined by the historical availability of the class and route of administration, with injectables to the right and insulin to the far right.) Drug choice is based on patient preferences as well as various patient, disease, and drug characteristics, with the goal being to reduce glucose concentrations while minimizing side effects, especially hypoglycemia. The figure emphasizes drugs in common use in the U.S. and/or Europe. Rapid-acting secretagogues (meglitinides) may be used in place of sulfonylureas in patients with irregular meal schedules or who develop late postprandial hypoglycemia on a sulfonylurea. Other drugs not shown (α-glucosidase inhibitors, colesevelam, bromocriptine, pramlintide) may be tried in specific situations (where available), but are generally not favored because of their modest efficacy, the frequency of administration, and/or limiting side effects. In patients intolerant of, or with contraindications for, metformin, consider initial drug from other classes depicted under “Dual therapy” and proceed accordingly. In this circumstance, while published trials are generally lacking, it is reasonable to consider three-drug combinations that do not include metformin. Consider initiating therapy with a dual combination when HbA</a:t>
            </a:r>
            <a:r>
              <a:rPr lang="en-GB" altLang="cs-CZ" baseline="-33000" smtClean="0">
                <a:solidFill>
                  <a:srgbClr val="000000"/>
                </a:solidFill>
                <a:latin typeface="Arial" charset="0"/>
                <a:ea typeface="msgothic"/>
                <a:cs typeface="msgothic"/>
              </a:rPr>
              <a:t>1c</a:t>
            </a:r>
            <a:r>
              <a:rPr lang="en-GB" altLang="cs-CZ" smtClean="0">
                <a:solidFill>
                  <a:srgbClr val="000000"/>
                </a:solidFill>
                <a:latin typeface="Arial" charset="0"/>
                <a:ea typeface="msgothic"/>
                <a:cs typeface="msgothic"/>
              </a:rPr>
              <a:t> is ≥9% (≥75 mmol/mol) to more expeditiously achieve target. Insulin has the advantage of being effective where other agents may not be and should be considered a part of any combination regimen when hyperglycemia is severe, especially if the patient is symptomatic or if any catabolic features (weight loss, any ketosis) are evident. Consider initiating combination injectable therapy with insulin when blood glucose is ≥300–350 mg/dL (≥16.7–19.4 mmol/L) and/or HbA</a:t>
            </a:r>
            <a:r>
              <a:rPr lang="en-GB" altLang="cs-CZ" baseline="-33000" smtClean="0">
                <a:solidFill>
                  <a:srgbClr val="000000"/>
                </a:solidFill>
                <a:latin typeface="Arial" charset="0"/>
                <a:ea typeface="msgothic"/>
                <a:cs typeface="msgothic"/>
              </a:rPr>
              <a:t>1c</a:t>
            </a:r>
            <a:r>
              <a:rPr lang="en-GB" altLang="cs-CZ" smtClean="0">
                <a:solidFill>
                  <a:srgbClr val="000000"/>
                </a:solidFill>
                <a:latin typeface="Arial" charset="0"/>
                <a:ea typeface="msgothic"/>
                <a:cs typeface="msgothic"/>
              </a:rPr>
              <a:t> ≥10–12% (≥86–108 mmol/mol). Potentially, as the patient’s glucose toxicity resolves, the regimen can be subsequently simplified. DPP-4-i, DPP-4 inhibitor; fxs, fractures; GI, gastrointestinal; GLP-1-RA, GLP-1 receptor agonist; GU, genitourinary; HF, heart failure; Hypo, hypoglycemia; SGLT2-i, SGLT2 inhibitor; SU, sulfonylurea. *See Supplementary Data for description of efficacy categorization. †Consider initial therapy at this stage when HbA</a:t>
            </a:r>
            <a:r>
              <a:rPr lang="en-GB" altLang="cs-CZ" baseline="-33000" smtClean="0">
                <a:solidFill>
                  <a:srgbClr val="000000"/>
                </a:solidFill>
                <a:latin typeface="Arial" charset="0"/>
                <a:ea typeface="msgothic"/>
                <a:cs typeface="msgothic"/>
              </a:rPr>
              <a:t>1c</a:t>
            </a:r>
            <a:r>
              <a:rPr lang="en-GB" altLang="cs-CZ" smtClean="0">
                <a:solidFill>
                  <a:srgbClr val="000000"/>
                </a:solidFill>
                <a:latin typeface="Arial" charset="0"/>
                <a:ea typeface="msgothic"/>
                <a:cs typeface="msgothic"/>
              </a:rPr>
              <a:t> is ≥9% (≥75 mmol/mol). ‡Consider initial therapy at this stage when blood glucose is ≥300–350 mg/dL (≥16.7–19.4 mmol/L) and/or HbA</a:t>
            </a:r>
            <a:r>
              <a:rPr lang="en-GB" altLang="cs-CZ" baseline="-33000" smtClean="0">
                <a:solidFill>
                  <a:srgbClr val="000000"/>
                </a:solidFill>
                <a:latin typeface="Arial" charset="0"/>
                <a:ea typeface="msgothic"/>
                <a:cs typeface="msgothic"/>
              </a:rPr>
              <a:t>1c</a:t>
            </a:r>
            <a:r>
              <a:rPr lang="en-GB" altLang="cs-CZ" smtClean="0">
                <a:solidFill>
                  <a:srgbClr val="000000"/>
                </a:solidFill>
                <a:latin typeface="Arial" charset="0"/>
                <a:ea typeface="msgothic"/>
                <a:cs typeface="msgothic"/>
              </a:rPr>
              <a:t> ≥10–12% (≥86–108 mmol/mol), especially if patient is symptomatic or if catabolic features (weight loss, ketosis) are present, in which case basal insulin + mealtime insulin is the preferred initial regimen. §Usually a basal insulin (e.g., NPH, glargine, detemir, degludec).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extLst>
            </p:cNvPr>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6" name="Freeform 4">
              <a:extLst>
                <a:ext uri="{FF2B5EF4-FFF2-40B4-BE49-F238E27FC236}"/>
              </a:extLst>
            </p:cNvPr>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7" name="Freeform 5">
              <a:extLst>
                <a:ext uri="{FF2B5EF4-FFF2-40B4-BE49-F238E27FC236}"/>
              </a:extLst>
            </p:cNvPr>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8" name="Freeform 6">
              <a:extLst>
                <a:ext uri="{FF2B5EF4-FFF2-40B4-BE49-F238E27FC236}"/>
              </a:extLst>
            </p:cNvPr>
            <p:cNvSpPr>
              <a:spLocks noChangeArrowheads="1"/>
            </p:cNvSpPr>
            <p:nvPr/>
          </p:nvSpPr>
          <p:spPr bwMode="auto">
            <a:xfrm>
              <a:off x="4038" y="3577"/>
              <a:ext cx="1720" cy="65"/>
            </a:xfrm>
            <a:custGeom>
              <a:avLst/>
              <a:gdLst>
                <a:gd name="T0" fmla="*/ 1624 w 1722"/>
                <a:gd name="T1" fmla="*/ 33 h 66"/>
                <a:gd name="T2" fmla="*/ 1624 w 1722"/>
                <a:gd name="T3" fmla="*/ 33 h 66"/>
                <a:gd name="T4" fmla="*/ 0 w 1722"/>
                <a:gd name="T5" fmla="*/ 0 h 66"/>
                <a:gd name="T6" fmla="*/ 0 w 1722"/>
                <a:gd name="T7" fmla="*/ 33 h 66"/>
                <a:gd name="T8" fmla="*/ 1624 w 1722"/>
                <a:gd name="T9" fmla="*/ 33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9" name="Freeform 7">
              <a:extLst>
                <a:ext uri="{FF2B5EF4-FFF2-40B4-BE49-F238E27FC236}"/>
              </a:extLst>
            </p:cNvPr>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 name="Freeform 8">
              <a:extLst>
                <a:ext uri="{FF2B5EF4-FFF2-40B4-BE49-F238E27FC236}"/>
              </a:extLst>
            </p:cNvPr>
            <p:cNvSpPr>
              <a:spLocks noChangeArrowheads="1"/>
            </p:cNvSpPr>
            <p:nvPr/>
          </p:nvSpPr>
          <p:spPr bwMode="auto">
            <a:xfrm>
              <a:off x="4784" y="3702"/>
              <a:ext cx="974" cy="101"/>
            </a:xfrm>
            <a:custGeom>
              <a:avLst/>
              <a:gdLst>
                <a:gd name="T0" fmla="*/ 926 w 975"/>
                <a:gd name="T1" fmla="*/ 48 h 101"/>
                <a:gd name="T2" fmla="*/ 926 w 975"/>
                <a:gd name="T3" fmla="*/ 0 h 101"/>
                <a:gd name="T4" fmla="*/ 0 w 975"/>
                <a:gd name="T5" fmla="*/ 24 h 101"/>
                <a:gd name="T6" fmla="*/ 0 w 975"/>
                <a:gd name="T7" fmla="*/ 101 h 101"/>
                <a:gd name="T8" fmla="*/ 926 w 975"/>
                <a:gd name="T9" fmla="*/ 48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1" name="Freeform 9">
              <a:extLst>
                <a:ext uri="{FF2B5EF4-FFF2-40B4-BE49-F238E27FC236}"/>
              </a:extLst>
            </p:cNvPr>
            <p:cNvSpPr>
              <a:spLocks noChangeArrowheads="1"/>
            </p:cNvSpPr>
            <p:nvPr/>
          </p:nvSpPr>
          <p:spPr bwMode="auto">
            <a:xfrm>
              <a:off x="3619" y="3815"/>
              <a:ext cx="2139" cy="198"/>
            </a:xfrm>
            <a:custGeom>
              <a:avLst/>
              <a:gdLst>
                <a:gd name="T0" fmla="*/ 2043 w 2141"/>
                <a:gd name="T1" fmla="*/ 0 h 198"/>
                <a:gd name="T2" fmla="*/ 0 w 2141"/>
                <a:gd name="T3" fmla="*/ 156 h 198"/>
                <a:gd name="T4" fmla="*/ 0 w 2141"/>
                <a:gd name="T5" fmla="*/ 198 h 198"/>
                <a:gd name="T6" fmla="*/ 2043 w 2141"/>
                <a:gd name="T7" fmla="*/ 0 h 1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2" name="Freeform 10">
              <a:extLst>
                <a:ext uri="{FF2B5EF4-FFF2-40B4-BE49-F238E27FC236}"/>
              </a:extLst>
            </p:cNvPr>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3" name="Freeform 11">
              <a:extLst>
                <a:ext uri="{FF2B5EF4-FFF2-40B4-BE49-F238E27FC236}"/>
              </a:extLst>
            </p:cNvPr>
            <p:cNvSpPr>
              <a:spLocks noChangeArrowheads="1"/>
            </p:cNvSpPr>
            <p:nvPr/>
          </p:nvSpPr>
          <p:spPr bwMode="auto">
            <a:xfrm>
              <a:off x="2097" y="4043"/>
              <a:ext cx="2514" cy="276"/>
            </a:xfrm>
            <a:custGeom>
              <a:avLst/>
              <a:gdLst>
                <a:gd name="T0" fmla="*/ 2055 w 2517"/>
                <a:gd name="T1" fmla="*/ 276 h 276"/>
                <a:gd name="T2" fmla="*/ 2370 w 2517"/>
                <a:gd name="T3" fmla="*/ 204 h 276"/>
                <a:gd name="T4" fmla="*/ 2113 w 2517"/>
                <a:gd name="T5" fmla="*/ 0 h 276"/>
                <a:gd name="T6" fmla="*/ 0 w 2517"/>
                <a:gd name="T7" fmla="*/ 276 h 276"/>
                <a:gd name="T8" fmla="*/ 2055 w 2517"/>
                <a:gd name="T9" fmla="*/ 276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4" name="Freeform 12">
              <a:extLst>
                <a:ext uri="{FF2B5EF4-FFF2-40B4-BE49-F238E27FC236}"/>
              </a:extLst>
            </p:cNvPr>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5" name="Freeform 13">
              <a:extLst>
                <a:ext uri="{FF2B5EF4-FFF2-40B4-BE49-F238E27FC236}"/>
              </a:extLst>
            </p:cNvPr>
            <p:cNvSpPr>
              <a:spLocks noChangeArrowheads="1"/>
            </p:cNvSpPr>
            <p:nvPr/>
          </p:nvSpPr>
          <p:spPr bwMode="auto">
            <a:xfrm>
              <a:off x="5030" y="3151"/>
              <a:ext cx="728" cy="240"/>
            </a:xfrm>
            <a:custGeom>
              <a:avLst/>
              <a:gdLst>
                <a:gd name="T0" fmla="*/ 680 w 729"/>
                <a:gd name="T1" fmla="*/ 240 h 240"/>
                <a:gd name="T2" fmla="*/ 0 w 729"/>
                <a:gd name="T3" fmla="*/ 0 h 240"/>
                <a:gd name="T4" fmla="*/ 0 w 729"/>
                <a:gd name="T5" fmla="*/ 6 h 240"/>
                <a:gd name="T6" fmla="*/ 680 w 729"/>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6" name="Freeform 14">
              <a:extLst>
                <a:ext uri="{FF2B5EF4-FFF2-40B4-BE49-F238E27FC236}"/>
              </a:extLst>
            </p:cNvPr>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7" name="Freeform 15">
              <a:extLst>
                <a:ext uri="{FF2B5EF4-FFF2-40B4-BE49-F238E27FC236}"/>
              </a:extLst>
            </p:cNvPr>
            <p:cNvSpPr>
              <a:spLocks noChangeArrowheads="1"/>
            </p:cNvSpPr>
            <p:nvPr/>
          </p:nvSpPr>
          <p:spPr bwMode="auto">
            <a:xfrm>
              <a:off x="5030" y="3049"/>
              <a:ext cx="728" cy="318"/>
            </a:xfrm>
            <a:custGeom>
              <a:avLst/>
              <a:gdLst>
                <a:gd name="T0" fmla="*/ 680 w 729"/>
                <a:gd name="T1" fmla="*/ 318 h 318"/>
                <a:gd name="T2" fmla="*/ 680 w 729"/>
                <a:gd name="T3" fmla="*/ 312 h 318"/>
                <a:gd name="T4" fmla="*/ 0 w 729"/>
                <a:gd name="T5" fmla="*/ 0 h 318"/>
                <a:gd name="T6" fmla="*/ 0 w 729"/>
                <a:gd name="T7" fmla="*/ 54 h 318"/>
                <a:gd name="T8" fmla="*/ 680 w 729"/>
                <a:gd name="T9" fmla="*/ 318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 name="Freeform 16">
              <a:extLst>
                <a:ext uri="{FF2B5EF4-FFF2-40B4-BE49-F238E27FC236}"/>
              </a:extLst>
            </p:cNvPr>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9" name="Freeform 17">
              <a:extLst>
                <a:ext uri="{FF2B5EF4-FFF2-40B4-BE49-F238E27FC236}"/>
              </a:extLst>
            </p:cNvPr>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0" name="Freeform 18">
              <a:extLst>
                <a:ext uri="{FF2B5EF4-FFF2-40B4-BE49-F238E27FC236}"/>
              </a:extLst>
            </p:cNvPr>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1" name="Freeform 19">
              <a:extLst>
                <a:ext uri="{FF2B5EF4-FFF2-40B4-BE49-F238E27FC236}"/>
              </a:extLst>
            </p:cNvPr>
            <p:cNvSpPr>
              <a:spLocks noChangeArrowheads="1"/>
            </p:cNvSpPr>
            <p:nvPr/>
          </p:nvSpPr>
          <p:spPr bwMode="auto">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22" name="Freeform 20">
              <a:extLst>
                <a:ext uri="{FF2B5EF4-FFF2-40B4-BE49-F238E27FC236}"/>
              </a:extLst>
            </p:cNvPr>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3" name="Freeform 21">
              <a:extLst>
                <a:ext uri="{FF2B5EF4-FFF2-40B4-BE49-F238E27FC236}"/>
              </a:extLst>
            </p:cNvPr>
            <p:cNvSpPr>
              <a:spLocks noChangeArrowheads="1"/>
            </p:cNvSpPr>
            <p:nvPr/>
          </p:nvSpPr>
          <p:spPr bwMode="auto">
            <a:xfrm>
              <a:off x="5626" y="2534"/>
              <a:ext cx="132" cy="132"/>
            </a:xfrm>
            <a:custGeom>
              <a:avLst/>
              <a:gdLst>
                <a:gd name="T0" fmla="*/ 132 w 132"/>
                <a:gd name="T1" fmla="*/ 132 h 132"/>
                <a:gd name="T2" fmla="*/ 0 w 132"/>
                <a:gd name="T3" fmla="*/ 0 h 132"/>
                <a:gd name="T4" fmla="*/ 132 w 132"/>
                <a:gd name="T5" fmla="*/ 132 h 132"/>
                <a:gd name="T6" fmla="*/ 0 60000 65536"/>
                <a:gd name="T7" fmla="*/ 0 60000 65536"/>
                <a:gd name="T8" fmla="*/ 0 60000 65536"/>
              </a:gdLst>
              <a:ahLst/>
              <a:cxnLst>
                <a:cxn ang="T6">
                  <a:pos x="T0" y="T1"/>
                </a:cxn>
                <a:cxn ang="T7">
                  <a:pos x="T2" y="T3"/>
                </a:cxn>
                <a:cxn ang="T8">
                  <a:pos x="T4" y="T5"/>
                </a:cxn>
              </a:cxnLst>
              <a:rect l="0" t="0" r="r" b="b"/>
              <a:pathLst>
                <a:path w="132" h="132">
                  <a:moveTo>
                    <a:pt x="132" y="132"/>
                  </a:moveTo>
                  <a:lnTo>
                    <a:pt x="0" y="0"/>
                  </a:lnTo>
                  <a:lnTo>
                    <a:pt x="132" y="132"/>
                  </a:lnTo>
                  <a:close/>
                </a:path>
              </a:pathLst>
            </a:custGeom>
            <a:solidFill>
              <a:srgbClr val="FF9999"/>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24" name="Freeform 22">
              <a:extLst>
                <a:ext uri="{FF2B5EF4-FFF2-40B4-BE49-F238E27FC236}"/>
              </a:extLst>
            </p:cNvPr>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5" name="Freeform 23">
              <a:extLst>
                <a:ext uri="{FF2B5EF4-FFF2-40B4-BE49-F238E27FC236}"/>
              </a:extLst>
            </p:cNvPr>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6" name="Freeform 24">
              <a:extLst>
                <a:ext uri="{FF2B5EF4-FFF2-40B4-BE49-F238E27FC236}"/>
              </a:extLst>
            </p:cNvPr>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7" name="Freeform 25">
              <a:extLst>
                <a:ext uri="{FF2B5EF4-FFF2-40B4-BE49-F238E27FC236}"/>
              </a:extLst>
            </p:cNvPr>
            <p:cNvSpPr>
              <a:spLocks noChangeArrowheads="1"/>
            </p:cNvSpPr>
            <p:nvPr/>
          </p:nvSpPr>
          <p:spPr bwMode="auto">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28" name="Freeform 26">
              <a:extLst>
                <a:ext uri="{FF2B5EF4-FFF2-40B4-BE49-F238E27FC236}"/>
              </a:extLst>
            </p:cNvPr>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29" name="Freeform 27">
              <a:extLst>
                <a:ext uri="{FF2B5EF4-FFF2-40B4-BE49-F238E27FC236}"/>
              </a:extLst>
            </p:cNvPr>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0" name="Freeform 28">
              <a:extLst>
                <a:ext uri="{FF2B5EF4-FFF2-40B4-BE49-F238E27FC236}"/>
              </a:extLst>
            </p:cNvPr>
            <p:cNvSpPr>
              <a:spLocks noChangeArrowheads="1"/>
            </p:cNvSpPr>
            <p:nvPr/>
          </p:nvSpPr>
          <p:spPr bwMode="auto">
            <a:xfrm>
              <a:off x="5698" y="653"/>
              <a:ext cx="60" cy="311"/>
            </a:xfrm>
            <a:custGeom>
              <a:avLst/>
              <a:gdLst>
                <a:gd name="T0" fmla="*/ 0 w 60"/>
                <a:gd name="T1" fmla="*/ 144 h 312"/>
                <a:gd name="T2" fmla="*/ 60 w 60"/>
                <a:gd name="T3" fmla="*/ 263 h 312"/>
                <a:gd name="T4" fmla="*/ 60 w 60"/>
                <a:gd name="T5" fmla="*/ 6 h 312"/>
                <a:gd name="T6" fmla="*/ 54 w 60"/>
                <a:gd name="T7" fmla="*/ 0 h 312"/>
                <a:gd name="T8" fmla="*/ 0 w 60"/>
                <a:gd name="T9" fmla="*/ 144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31" name="Freeform 29">
              <a:extLst>
                <a:ext uri="{FF2B5EF4-FFF2-40B4-BE49-F238E27FC236}"/>
              </a:extLst>
            </p:cNvPr>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2" name="Freeform 30">
              <a:extLst>
                <a:ext uri="{FF2B5EF4-FFF2-40B4-BE49-F238E27FC236}"/>
              </a:extLst>
            </p:cNvPr>
            <p:cNvSpPr>
              <a:spLocks noChangeArrowheads="1"/>
            </p:cNvSpPr>
            <p:nvPr/>
          </p:nvSpPr>
          <p:spPr bwMode="auto">
            <a:xfrm>
              <a:off x="5754" y="3483"/>
              <a:ext cx="6" cy="6"/>
            </a:xfrm>
            <a:custGeom>
              <a:avLst/>
              <a:gdLst>
                <a:gd name="T0" fmla="*/ 6 w 6"/>
                <a:gd name="T1" fmla="*/ 6 h 6"/>
                <a:gd name="T2" fmla="*/ 0 w 6"/>
                <a:gd name="T3" fmla="*/ 0 h 6"/>
                <a:gd name="T4" fmla="*/ 0 w 6"/>
                <a:gd name="T5" fmla="*/ 6 h 6"/>
                <a:gd name="T6" fmla="*/ 6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33" name="Freeform 31">
              <a:extLst>
                <a:ext uri="{FF2B5EF4-FFF2-40B4-BE49-F238E27FC236}"/>
              </a:extLst>
            </p:cNvPr>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4" name="Freeform 32">
              <a:extLst>
                <a:ext uri="{FF2B5EF4-FFF2-40B4-BE49-F238E27FC236}"/>
              </a:extLst>
            </p:cNvPr>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5" name="Freeform 33">
              <a:extLst>
                <a:ext uri="{FF2B5EF4-FFF2-40B4-BE49-F238E27FC236}"/>
              </a:extLst>
            </p:cNvPr>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6" name="Freeform 34">
              <a:extLst>
                <a:ext uri="{FF2B5EF4-FFF2-40B4-BE49-F238E27FC236}"/>
              </a:extLst>
            </p:cNvPr>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7" name="Freeform 35">
              <a:extLst>
                <a:ext uri="{FF2B5EF4-FFF2-40B4-BE49-F238E27FC236}"/>
              </a:extLst>
            </p:cNvPr>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8" name="Freeform 36">
              <a:extLst>
                <a:ext uri="{FF2B5EF4-FFF2-40B4-BE49-F238E27FC236}"/>
              </a:extLst>
            </p:cNvPr>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39" name="Freeform 37">
              <a:extLst>
                <a:ext uri="{FF2B5EF4-FFF2-40B4-BE49-F238E27FC236}"/>
              </a:extLst>
            </p:cNvPr>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40" name="Freeform 38">
              <a:extLst>
                <a:ext uri="{FF2B5EF4-FFF2-40B4-BE49-F238E27FC236}"/>
              </a:extLst>
            </p:cNvPr>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extLst>
              </p:cNvPr>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43" name="Freeform 41">
                <a:extLst>
                  <a:ext uri="{FF2B5EF4-FFF2-40B4-BE49-F238E27FC236}"/>
                </a:extLst>
              </p:cNvPr>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grpSp>
      </p:grpSp>
      <p:sp>
        <p:nvSpPr>
          <p:cNvPr id="190506" name="Rectangle 42"/>
          <p:cNvSpPr>
            <a:spLocks noGrp="1" noChangeArrowheads="1"/>
          </p:cNvSpPr>
          <p:nvPr>
            <p:ph type="ctrTitle" sz="quarter"/>
          </p:nvPr>
        </p:nvSpPr>
        <p:spPr>
          <a:xfrm>
            <a:off x="457200" y="1600200"/>
            <a:ext cx="8229600" cy="1828800"/>
          </a:xfrm>
        </p:spPr>
        <p:txBody>
          <a:bodyPr/>
          <a:lstStyle>
            <a:lvl1pPr>
              <a:defRPr/>
            </a:lvl1pPr>
          </a:lstStyle>
          <a:p>
            <a:pPr lvl="0"/>
            <a:r>
              <a:rPr lang="cs-CZ" noProof="0"/>
              <a:t>Kliknutím lze upravit styl.</a:t>
            </a:r>
          </a:p>
        </p:txBody>
      </p:sp>
      <p:sp>
        <p:nvSpPr>
          <p:cNvPr id="19050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cs-CZ" noProof="0"/>
              <a:t>Kliknutím lze upravit styl předlohy.</a:t>
            </a:r>
          </a:p>
        </p:txBody>
      </p:sp>
      <p:sp>
        <p:nvSpPr>
          <p:cNvPr id="44" name="Rectangle 44">
            <a:extLst>
              <a:ext uri="{FF2B5EF4-FFF2-40B4-BE49-F238E27FC236}"/>
            </a:extLst>
          </p:cNvPr>
          <p:cNvSpPr>
            <a:spLocks noGrp="1" noChangeArrowheads="1"/>
          </p:cNvSpPr>
          <p:nvPr>
            <p:ph type="dt" sz="quarter" idx="10"/>
          </p:nvPr>
        </p:nvSpPr>
        <p:spPr/>
        <p:txBody>
          <a:bodyPr/>
          <a:lstStyle>
            <a:lvl1pPr>
              <a:defRPr/>
            </a:lvl1pPr>
          </a:lstStyle>
          <a:p>
            <a:pPr>
              <a:defRPr/>
            </a:pPr>
            <a:endParaRPr lang="cs-CZ"/>
          </a:p>
        </p:txBody>
      </p:sp>
      <p:sp>
        <p:nvSpPr>
          <p:cNvPr id="45"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46"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57631EAD-92A6-4E77-AAA4-2BF7A91B3EF4}" type="slidenum">
              <a:rPr lang="cs-CZ" altLang="en-US"/>
              <a:pPr>
                <a:defRPr/>
              </a:pPr>
              <a:t>‹#›</a:t>
            </a:fld>
            <a:endParaRPr lang="cs-CZ"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noProof="1"/>
              <a:t>Kliknutím lze upravit styl.</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noProof="1"/>
              <a:t>Kliknutím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4"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5"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6"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7A0FA02B-DEDE-48D5-988B-11703D3FDDA8}" type="slidenum">
              <a:rPr lang="cs-CZ" altLang="en-US"/>
              <a:pPr>
                <a:defRPr/>
              </a:pPr>
              <a:t>‹#›</a:t>
            </a:fld>
            <a:endParaRPr lang="cs-CZ"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extLst>
          </p:cNvPr>
          <p:cNvSpPr>
            <a:spLocks noGrp="1"/>
          </p:cNvSpPr>
          <p:nvPr>
            <p:ph type="dt" sz="half" idx="10"/>
          </p:nvPr>
        </p:nvSpPr>
        <p:spPr>
          <a:xfrm>
            <a:off x="685800" y="6248400"/>
            <a:ext cx="1905000" cy="457200"/>
          </a:xfrm>
        </p:spPr>
        <p:txBody>
          <a:bodyPr/>
          <a:lstStyle>
            <a:lvl1pPr>
              <a:defRPr/>
            </a:lvl1pPr>
          </a:lstStyle>
          <a:p>
            <a:pPr>
              <a:defRPr/>
            </a:pPr>
            <a:endParaRPr lang="cs-CZ"/>
          </a:p>
        </p:txBody>
      </p:sp>
      <p:sp>
        <p:nvSpPr>
          <p:cNvPr id="7" name="Zástupný symbol pro zápatí 6">
            <a:extLst>
              <a:ext uri="{FF2B5EF4-FFF2-40B4-BE49-F238E27FC236}"/>
            </a:extLst>
          </p:cNvPr>
          <p:cNvSpPr>
            <a:spLocks noGrp="1"/>
          </p:cNvSpPr>
          <p:nvPr>
            <p:ph type="ftr" sz="quarter" idx="11"/>
          </p:nvPr>
        </p:nvSpPr>
        <p:spPr/>
        <p:txBody>
          <a:bodyPr/>
          <a:lstStyle>
            <a:lvl1pPr>
              <a:defRPr/>
            </a:lvl1pPr>
          </a:lstStyle>
          <a:p>
            <a:pPr>
              <a:defRPr/>
            </a:pPr>
            <a:endParaRPr lang="cs-CZ"/>
          </a:p>
        </p:txBody>
      </p:sp>
      <p:sp>
        <p:nvSpPr>
          <p:cNvPr id="8" name="Zástupný symbol pro číslo snímku 7">
            <a:extLst>
              <a:ext uri="{FF2B5EF4-FFF2-40B4-BE49-F238E27FC236}"/>
            </a:extLst>
          </p:cNvPr>
          <p:cNvSpPr>
            <a:spLocks noGrp="1"/>
          </p:cNvSpPr>
          <p:nvPr>
            <p:ph type="sldNum" sz="quarter" idx="12"/>
          </p:nvPr>
        </p:nvSpPr>
        <p:spPr>
          <a:xfrm>
            <a:off x="6553200" y="6248400"/>
            <a:ext cx="1905000" cy="457200"/>
          </a:xfrm>
        </p:spPr>
        <p:txBody>
          <a:bodyPr/>
          <a:lstStyle>
            <a:lvl1pPr>
              <a:defRPr/>
            </a:lvl1pPr>
          </a:lstStyle>
          <a:p>
            <a:pPr>
              <a:defRPr/>
            </a:pPr>
            <a:fld id="{565C3703-00F5-4AA5-9BC7-BFEE5B2F0D00}" type="slidenum">
              <a:rPr lang="cs-CZ" altLang="en-US"/>
              <a:pPr>
                <a:defRPr/>
              </a:pPr>
              <a:t>‹#›</a:t>
            </a:fld>
            <a:endParaRPr lang="cs-CZ"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1"/>
              <a:t>Kliknutím lze upravit styl.</a:t>
            </a:r>
          </a:p>
        </p:txBody>
      </p:sp>
      <p:sp>
        <p:nvSpPr>
          <p:cNvPr id="3" name="Zástupný symbol pro obsah 2"/>
          <p:cNvSpPr>
            <a:spLocks noGrp="1"/>
          </p:cNvSpPr>
          <p:nvPr>
            <p:ph idx="1"/>
          </p:nvPr>
        </p:nvSpPr>
        <p:spPr/>
        <p:txBody>
          <a:bodyPr/>
          <a:lstStyle/>
          <a:p>
            <a:pPr lvl="0"/>
            <a:r>
              <a:rPr lang="cs-CZ" noProof="1"/>
              <a:t>Kliknutím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4"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5"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6"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7A77F070-F430-4FA5-B41A-6A4121E3AF68}" type="slidenum">
              <a:rPr lang="cs-CZ" altLang="en-US"/>
              <a:pPr>
                <a:defRPr/>
              </a:pPr>
              <a:t>‹#›</a:t>
            </a:fld>
            <a:endParaRPr lang="cs-CZ"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noProof="1"/>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noProof="1"/>
              <a:t>Kliknutím lze upravit styly předlohy textu.</a:t>
            </a:r>
          </a:p>
        </p:txBody>
      </p:sp>
      <p:sp>
        <p:nvSpPr>
          <p:cNvPr id="4"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5"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6"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81D4CE00-C3A9-4086-91FF-446650B71B3C}" type="slidenum">
              <a:rPr lang="cs-CZ" altLang="en-US"/>
              <a:pPr>
                <a:defRPr/>
              </a:pPr>
              <a:t>‹#›</a:t>
            </a:fld>
            <a:endParaRPr lang="cs-CZ"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noProof="1"/>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noProof="1"/>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noProof="1"/>
              <a:t>Kliknutím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noProof="1"/>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noProof="1"/>
              <a:t>Kliknutím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7"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8"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9"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3B3854EE-2BBB-462C-9F99-22F11B246787}" type="slidenum">
              <a:rPr lang="cs-CZ" altLang="en-US"/>
              <a:pPr>
                <a:defRPr/>
              </a:pPr>
              <a:t>‹#›</a:t>
            </a:fld>
            <a:endParaRPr lang="cs-CZ"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1"/>
              <a:t>Kliknutím lze upravit styl.</a:t>
            </a:r>
          </a:p>
        </p:txBody>
      </p:sp>
      <p:sp>
        <p:nvSpPr>
          <p:cNvPr id="3"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4"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5"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75FC9318-3CB1-472A-94D0-4ED71C201E78}" type="slidenum">
              <a:rPr lang="cs-CZ" altLang="en-US"/>
              <a:pPr>
                <a:defRPr/>
              </a:pPr>
              <a:t>‹#›</a:t>
            </a:fld>
            <a:endParaRPr lang="cs-CZ"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3"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4"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05100F19-5223-46E5-9F0F-119E1AC3D547}" type="slidenum">
              <a:rPr lang="cs-CZ" altLang="en-US"/>
              <a:pPr>
                <a:defRPr/>
              </a:pPr>
              <a:t>‹#›</a:t>
            </a:fld>
            <a:endParaRPr lang="cs-CZ"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noProof="1"/>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noProof="1"/>
              <a:t>Kliknutím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noProof="1"/>
              <a:t>Kliknutím lze upravit styly předlohy textu.</a:t>
            </a:r>
          </a:p>
        </p:txBody>
      </p:sp>
      <p:sp>
        <p:nvSpPr>
          <p:cNvPr id="5"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6"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7"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D9A534A1-3414-4E05-8133-BED024EDD525}" type="slidenum">
              <a:rPr lang="cs-CZ" altLang="en-US"/>
              <a:pPr>
                <a:defRPr/>
              </a:pPr>
              <a:t>‹#›</a:t>
            </a:fld>
            <a:endParaRPr lang="cs-CZ"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noProof="1"/>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noProof="1"/>
              <a:t>Kliknutím lze upravit styly předlohy textu.</a:t>
            </a:r>
          </a:p>
        </p:txBody>
      </p:sp>
      <p:sp>
        <p:nvSpPr>
          <p:cNvPr id="5"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6"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7"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AB62F86F-0B43-490D-B495-2D0A9EF269BD}" type="slidenum">
              <a:rPr lang="cs-CZ" altLang="en-US"/>
              <a:pPr>
                <a:defRPr/>
              </a:pPr>
              <a:t>‹#›</a:t>
            </a:fld>
            <a:endParaRPr lang="cs-CZ"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1"/>
              <a:t>Kliknutím lze upravit styl.</a:t>
            </a:r>
          </a:p>
        </p:txBody>
      </p:sp>
      <p:sp>
        <p:nvSpPr>
          <p:cNvPr id="3" name="Zástupný symbol pro svislý text 2"/>
          <p:cNvSpPr>
            <a:spLocks noGrp="1"/>
          </p:cNvSpPr>
          <p:nvPr>
            <p:ph type="body" orient="vert" idx="1"/>
          </p:nvPr>
        </p:nvSpPr>
        <p:spPr/>
        <p:txBody>
          <a:bodyPr vert="eaVert"/>
          <a:lstStyle/>
          <a:p>
            <a:pPr lvl="0"/>
            <a:r>
              <a:rPr lang="cs-CZ" noProof="1"/>
              <a:t>Kliknutím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4" name="Rectangle 44">
            <a:extLst>
              <a:ext uri="{FF2B5EF4-FFF2-40B4-BE49-F238E27FC236}"/>
            </a:extLst>
          </p:cNvPr>
          <p:cNvSpPr>
            <a:spLocks noGrp="1" noChangeArrowheads="1"/>
          </p:cNvSpPr>
          <p:nvPr>
            <p:ph type="dt" sz="half" idx="10"/>
          </p:nvPr>
        </p:nvSpPr>
        <p:spPr/>
        <p:txBody>
          <a:bodyPr/>
          <a:lstStyle>
            <a:lvl1pPr>
              <a:defRPr/>
            </a:lvl1pPr>
          </a:lstStyle>
          <a:p>
            <a:pPr>
              <a:defRPr/>
            </a:pPr>
            <a:endParaRPr lang="cs-CZ"/>
          </a:p>
        </p:txBody>
      </p:sp>
      <p:sp>
        <p:nvSpPr>
          <p:cNvPr id="5" name="Rectangle 45">
            <a:extLst>
              <a:ext uri="{FF2B5EF4-FFF2-40B4-BE49-F238E27FC236}"/>
            </a:extLst>
          </p:cNvPr>
          <p:cNvSpPr>
            <a:spLocks noGrp="1" noChangeArrowheads="1"/>
          </p:cNvSpPr>
          <p:nvPr>
            <p:ph type="ftr" sz="quarter" idx="11"/>
          </p:nvPr>
        </p:nvSpPr>
        <p:spPr/>
        <p:txBody>
          <a:bodyPr/>
          <a:lstStyle>
            <a:lvl1pPr>
              <a:defRPr/>
            </a:lvl1pPr>
          </a:lstStyle>
          <a:p>
            <a:pPr>
              <a:defRPr/>
            </a:pPr>
            <a:endParaRPr lang="cs-CZ"/>
          </a:p>
        </p:txBody>
      </p:sp>
      <p:sp>
        <p:nvSpPr>
          <p:cNvPr id="6" name="Rectangle 46">
            <a:extLst>
              <a:ext uri="{FF2B5EF4-FFF2-40B4-BE49-F238E27FC236}"/>
            </a:extLst>
          </p:cNvPr>
          <p:cNvSpPr>
            <a:spLocks noGrp="1" noChangeArrowheads="1"/>
          </p:cNvSpPr>
          <p:nvPr>
            <p:ph type="sldNum" sz="quarter" idx="12"/>
          </p:nvPr>
        </p:nvSpPr>
        <p:spPr/>
        <p:txBody>
          <a:bodyPr/>
          <a:lstStyle>
            <a:lvl1pPr>
              <a:defRPr/>
            </a:lvl1pPr>
          </a:lstStyle>
          <a:p>
            <a:pPr>
              <a:defRPr/>
            </a:pPr>
            <a:fld id="{BECDCD49-0E7E-4D41-B37F-4D6BB191DCC1}" type="slidenum">
              <a:rPr lang="cs-CZ" altLang="en-US"/>
              <a:pPr>
                <a:defRPr/>
              </a:pPr>
              <a:t>‹#›</a:t>
            </a:fld>
            <a:endParaRPr lang="cs-CZ"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189443" name="Freeform 3">
              <a:extLst>
                <a:ext uri="{FF2B5EF4-FFF2-40B4-BE49-F238E27FC236}"/>
              </a:extLst>
            </p:cNvPr>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44" name="Freeform 4">
              <a:extLst>
                <a:ext uri="{FF2B5EF4-FFF2-40B4-BE49-F238E27FC236}"/>
              </a:extLst>
            </p:cNvPr>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45" name="Freeform 5">
              <a:extLst>
                <a:ext uri="{FF2B5EF4-FFF2-40B4-BE49-F238E27FC236}"/>
              </a:extLst>
            </p:cNvPr>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35" name="Freeform 6">
              <a:extLst>
                <a:ext uri="{FF2B5EF4-FFF2-40B4-BE49-F238E27FC236}"/>
              </a:extLst>
            </p:cNvPr>
            <p:cNvSpPr>
              <a:spLocks noChangeArrowheads="1"/>
            </p:cNvSpPr>
            <p:nvPr/>
          </p:nvSpPr>
          <p:spPr bwMode="auto">
            <a:xfrm>
              <a:off x="4038" y="3577"/>
              <a:ext cx="1720" cy="65"/>
            </a:xfrm>
            <a:custGeom>
              <a:avLst/>
              <a:gdLst>
                <a:gd name="T0" fmla="*/ 1624 w 1722"/>
                <a:gd name="T1" fmla="*/ 33 h 66"/>
                <a:gd name="T2" fmla="*/ 1624 w 1722"/>
                <a:gd name="T3" fmla="*/ 33 h 66"/>
                <a:gd name="T4" fmla="*/ 0 w 1722"/>
                <a:gd name="T5" fmla="*/ 0 h 66"/>
                <a:gd name="T6" fmla="*/ 0 w 1722"/>
                <a:gd name="T7" fmla="*/ 33 h 66"/>
                <a:gd name="T8" fmla="*/ 1624 w 1722"/>
                <a:gd name="T9" fmla="*/ 33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47" name="Freeform 7">
              <a:extLst>
                <a:ext uri="{FF2B5EF4-FFF2-40B4-BE49-F238E27FC236}"/>
              </a:extLst>
            </p:cNvPr>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37" name="Freeform 8">
              <a:extLst>
                <a:ext uri="{FF2B5EF4-FFF2-40B4-BE49-F238E27FC236}"/>
              </a:extLst>
            </p:cNvPr>
            <p:cNvSpPr>
              <a:spLocks noChangeArrowheads="1"/>
            </p:cNvSpPr>
            <p:nvPr/>
          </p:nvSpPr>
          <p:spPr bwMode="auto">
            <a:xfrm>
              <a:off x="4784" y="3702"/>
              <a:ext cx="974" cy="101"/>
            </a:xfrm>
            <a:custGeom>
              <a:avLst/>
              <a:gdLst>
                <a:gd name="T0" fmla="*/ 926 w 975"/>
                <a:gd name="T1" fmla="*/ 48 h 101"/>
                <a:gd name="T2" fmla="*/ 926 w 975"/>
                <a:gd name="T3" fmla="*/ 0 h 101"/>
                <a:gd name="T4" fmla="*/ 0 w 975"/>
                <a:gd name="T5" fmla="*/ 24 h 101"/>
                <a:gd name="T6" fmla="*/ 0 w 975"/>
                <a:gd name="T7" fmla="*/ 101 h 101"/>
                <a:gd name="T8" fmla="*/ 926 w 975"/>
                <a:gd name="T9" fmla="*/ 48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038" name="Freeform 9">
              <a:extLst>
                <a:ext uri="{FF2B5EF4-FFF2-40B4-BE49-F238E27FC236}"/>
              </a:extLst>
            </p:cNvPr>
            <p:cNvSpPr>
              <a:spLocks noChangeArrowheads="1"/>
            </p:cNvSpPr>
            <p:nvPr/>
          </p:nvSpPr>
          <p:spPr bwMode="auto">
            <a:xfrm>
              <a:off x="3619" y="3815"/>
              <a:ext cx="2139" cy="198"/>
            </a:xfrm>
            <a:custGeom>
              <a:avLst/>
              <a:gdLst>
                <a:gd name="T0" fmla="*/ 2043 w 2141"/>
                <a:gd name="T1" fmla="*/ 0 h 198"/>
                <a:gd name="T2" fmla="*/ 0 w 2141"/>
                <a:gd name="T3" fmla="*/ 156 h 198"/>
                <a:gd name="T4" fmla="*/ 0 w 2141"/>
                <a:gd name="T5" fmla="*/ 198 h 198"/>
                <a:gd name="T6" fmla="*/ 2043 w 2141"/>
                <a:gd name="T7" fmla="*/ 0 h 1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50" name="Freeform 10">
              <a:extLst>
                <a:ext uri="{FF2B5EF4-FFF2-40B4-BE49-F238E27FC236}"/>
              </a:extLst>
            </p:cNvPr>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40" name="Freeform 11">
              <a:extLst>
                <a:ext uri="{FF2B5EF4-FFF2-40B4-BE49-F238E27FC236}"/>
              </a:extLst>
            </p:cNvPr>
            <p:cNvSpPr>
              <a:spLocks noChangeArrowheads="1"/>
            </p:cNvSpPr>
            <p:nvPr/>
          </p:nvSpPr>
          <p:spPr bwMode="auto">
            <a:xfrm>
              <a:off x="2097" y="4043"/>
              <a:ext cx="2514" cy="276"/>
            </a:xfrm>
            <a:custGeom>
              <a:avLst/>
              <a:gdLst>
                <a:gd name="T0" fmla="*/ 2055 w 2517"/>
                <a:gd name="T1" fmla="*/ 276 h 276"/>
                <a:gd name="T2" fmla="*/ 2370 w 2517"/>
                <a:gd name="T3" fmla="*/ 204 h 276"/>
                <a:gd name="T4" fmla="*/ 2113 w 2517"/>
                <a:gd name="T5" fmla="*/ 0 h 276"/>
                <a:gd name="T6" fmla="*/ 0 w 2517"/>
                <a:gd name="T7" fmla="*/ 276 h 276"/>
                <a:gd name="T8" fmla="*/ 2055 w 2517"/>
                <a:gd name="T9" fmla="*/ 276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52" name="Freeform 12">
              <a:extLst>
                <a:ext uri="{FF2B5EF4-FFF2-40B4-BE49-F238E27FC236}"/>
              </a:extLst>
            </p:cNvPr>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42" name="Freeform 13">
              <a:extLst>
                <a:ext uri="{FF2B5EF4-FFF2-40B4-BE49-F238E27FC236}"/>
              </a:extLst>
            </p:cNvPr>
            <p:cNvSpPr>
              <a:spLocks noChangeArrowheads="1"/>
            </p:cNvSpPr>
            <p:nvPr/>
          </p:nvSpPr>
          <p:spPr bwMode="auto">
            <a:xfrm>
              <a:off x="5030" y="3151"/>
              <a:ext cx="728" cy="240"/>
            </a:xfrm>
            <a:custGeom>
              <a:avLst/>
              <a:gdLst>
                <a:gd name="T0" fmla="*/ 680 w 729"/>
                <a:gd name="T1" fmla="*/ 240 h 240"/>
                <a:gd name="T2" fmla="*/ 0 w 729"/>
                <a:gd name="T3" fmla="*/ 0 h 240"/>
                <a:gd name="T4" fmla="*/ 0 w 729"/>
                <a:gd name="T5" fmla="*/ 6 h 240"/>
                <a:gd name="T6" fmla="*/ 680 w 729"/>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54" name="Freeform 14">
              <a:extLst>
                <a:ext uri="{FF2B5EF4-FFF2-40B4-BE49-F238E27FC236}"/>
              </a:extLst>
            </p:cNvPr>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44" name="Freeform 15">
              <a:extLst>
                <a:ext uri="{FF2B5EF4-FFF2-40B4-BE49-F238E27FC236}"/>
              </a:extLst>
            </p:cNvPr>
            <p:cNvSpPr>
              <a:spLocks noChangeArrowheads="1"/>
            </p:cNvSpPr>
            <p:nvPr/>
          </p:nvSpPr>
          <p:spPr bwMode="auto">
            <a:xfrm>
              <a:off x="5030" y="3049"/>
              <a:ext cx="728" cy="318"/>
            </a:xfrm>
            <a:custGeom>
              <a:avLst/>
              <a:gdLst>
                <a:gd name="T0" fmla="*/ 680 w 729"/>
                <a:gd name="T1" fmla="*/ 318 h 318"/>
                <a:gd name="T2" fmla="*/ 680 w 729"/>
                <a:gd name="T3" fmla="*/ 312 h 318"/>
                <a:gd name="T4" fmla="*/ 0 w 729"/>
                <a:gd name="T5" fmla="*/ 0 h 318"/>
                <a:gd name="T6" fmla="*/ 0 w 729"/>
                <a:gd name="T7" fmla="*/ 54 h 318"/>
                <a:gd name="T8" fmla="*/ 680 w 729"/>
                <a:gd name="T9" fmla="*/ 318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56" name="Freeform 16">
              <a:extLst>
                <a:ext uri="{FF2B5EF4-FFF2-40B4-BE49-F238E27FC236}"/>
              </a:extLst>
            </p:cNvPr>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57" name="Freeform 17">
              <a:extLst>
                <a:ext uri="{FF2B5EF4-FFF2-40B4-BE49-F238E27FC236}"/>
              </a:extLst>
            </p:cNvPr>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58" name="Freeform 18">
              <a:extLst>
                <a:ext uri="{FF2B5EF4-FFF2-40B4-BE49-F238E27FC236}"/>
              </a:extLst>
            </p:cNvPr>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48" name="Freeform 19">
              <a:extLst>
                <a:ext uri="{FF2B5EF4-FFF2-40B4-BE49-F238E27FC236}"/>
              </a:extLst>
            </p:cNvPr>
            <p:cNvSpPr>
              <a:spLocks noChangeArrowheads="1"/>
            </p:cNvSpPr>
            <p:nvPr/>
          </p:nvSpPr>
          <p:spPr bwMode="auto">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60" name="Freeform 20">
              <a:extLst>
                <a:ext uri="{FF2B5EF4-FFF2-40B4-BE49-F238E27FC236}"/>
              </a:extLst>
            </p:cNvPr>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50" name="Freeform 21">
              <a:extLst>
                <a:ext uri="{FF2B5EF4-FFF2-40B4-BE49-F238E27FC236}"/>
              </a:extLst>
            </p:cNvPr>
            <p:cNvSpPr>
              <a:spLocks noChangeArrowheads="1"/>
            </p:cNvSpPr>
            <p:nvPr/>
          </p:nvSpPr>
          <p:spPr bwMode="auto">
            <a:xfrm>
              <a:off x="5626" y="2534"/>
              <a:ext cx="132" cy="132"/>
            </a:xfrm>
            <a:custGeom>
              <a:avLst/>
              <a:gdLst>
                <a:gd name="T0" fmla="*/ 132 w 132"/>
                <a:gd name="T1" fmla="*/ 132 h 132"/>
                <a:gd name="T2" fmla="*/ 0 w 132"/>
                <a:gd name="T3" fmla="*/ 0 h 132"/>
                <a:gd name="T4" fmla="*/ 132 w 132"/>
                <a:gd name="T5" fmla="*/ 132 h 132"/>
                <a:gd name="T6" fmla="*/ 0 60000 65536"/>
                <a:gd name="T7" fmla="*/ 0 60000 65536"/>
                <a:gd name="T8" fmla="*/ 0 60000 65536"/>
              </a:gdLst>
              <a:ahLst/>
              <a:cxnLst>
                <a:cxn ang="T6">
                  <a:pos x="T0" y="T1"/>
                </a:cxn>
                <a:cxn ang="T7">
                  <a:pos x="T2" y="T3"/>
                </a:cxn>
                <a:cxn ang="T8">
                  <a:pos x="T4" y="T5"/>
                </a:cxn>
              </a:cxnLst>
              <a:rect l="0" t="0" r="r" b="b"/>
              <a:pathLst>
                <a:path w="132" h="132">
                  <a:moveTo>
                    <a:pt x="132" y="132"/>
                  </a:moveTo>
                  <a:lnTo>
                    <a:pt x="0" y="0"/>
                  </a:lnTo>
                  <a:lnTo>
                    <a:pt x="132" y="132"/>
                  </a:lnTo>
                  <a:close/>
                </a:path>
              </a:pathLst>
            </a:custGeom>
            <a:solidFill>
              <a:srgbClr val="FF9999"/>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62" name="Freeform 22">
              <a:extLst>
                <a:ext uri="{FF2B5EF4-FFF2-40B4-BE49-F238E27FC236}"/>
              </a:extLst>
            </p:cNvPr>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63" name="Freeform 23">
              <a:extLst>
                <a:ext uri="{FF2B5EF4-FFF2-40B4-BE49-F238E27FC236}"/>
              </a:extLst>
            </p:cNvPr>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64" name="Freeform 24">
              <a:extLst>
                <a:ext uri="{FF2B5EF4-FFF2-40B4-BE49-F238E27FC236}"/>
              </a:extLst>
            </p:cNvPr>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54" name="Freeform 25">
              <a:extLst>
                <a:ext uri="{FF2B5EF4-FFF2-40B4-BE49-F238E27FC236}"/>
              </a:extLst>
            </p:cNvPr>
            <p:cNvSpPr>
              <a:spLocks noChangeArrowheads="1"/>
            </p:cNvSpPr>
            <p:nvPr/>
          </p:nvSpPr>
          <p:spPr bwMode="auto">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66" name="Freeform 26">
              <a:extLst>
                <a:ext uri="{FF2B5EF4-FFF2-40B4-BE49-F238E27FC236}"/>
              </a:extLst>
            </p:cNvPr>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67" name="Freeform 27">
              <a:extLst>
                <a:ext uri="{FF2B5EF4-FFF2-40B4-BE49-F238E27FC236}"/>
              </a:extLst>
            </p:cNvPr>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57" name="Freeform 28">
              <a:extLst>
                <a:ext uri="{FF2B5EF4-FFF2-40B4-BE49-F238E27FC236}"/>
              </a:extLst>
            </p:cNvPr>
            <p:cNvSpPr>
              <a:spLocks noChangeArrowheads="1"/>
            </p:cNvSpPr>
            <p:nvPr/>
          </p:nvSpPr>
          <p:spPr bwMode="auto">
            <a:xfrm>
              <a:off x="5698" y="653"/>
              <a:ext cx="60" cy="311"/>
            </a:xfrm>
            <a:custGeom>
              <a:avLst/>
              <a:gdLst>
                <a:gd name="T0" fmla="*/ 0 w 60"/>
                <a:gd name="T1" fmla="*/ 144 h 312"/>
                <a:gd name="T2" fmla="*/ 60 w 60"/>
                <a:gd name="T3" fmla="*/ 263 h 312"/>
                <a:gd name="T4" fmla="*/ 60 w 60"/>
                <a:gd name="T5" fmla="*/ 6 h 312"/>
                <a:gd name="T6" fmla="*/ 54 w 60"/>
                <a:gd name="T7" fmla="*/ 0 h 312"/>
                <a:gd name="T8" fmla="*/ 0 w 60"/>
                <a:gd name="T9" fmla="*/ 144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69" name="Freeform 29">
              <a:extLst>
                <a:ext uri="{FF2B5EF4-FFF2-40B4-BE49-F238E27FC236}"/>
              </a:extLst>
            </p:cNvPr>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059" name="Freeform 30">
              <a:extLst>
                <a:ext uri="{FF2B5EF4-FFF2-40B4-BE49-F238E27FC236}"/>
              </a:extLst>
            </p:cNvPr>
            <p:cNvSpPr>
              <a:spLocks noChangeArrowheads="1"/>
            </p:cNvSpPr>
            <p:nvPr/>
          </p:nvSpPr>
          <p:spPr bwMode="auto">
            <a:xfrm>
              <a:off x="5754" y="3483"/>
              <a:ext cx="6" cy="6"/>
            </a:xfrm>
            <a:custGeom>
              <a:avLst/>
              <a:gdLst>
                <a:gd name="T0" fmla="*/ 6 w 6"/>
                <a:gd name="T1" fmla="*/ 6 h 6"/>
                <a:gd name="T2" fmla="*/ 0 w 6"/>
                <a:gd name="T3" fmla="*/ 0 h 6"/>
                <a:gd name="T4" fmla="*/ 0 w 6"/>
                <a:gd name="T5" fmla="*/ 6 h 6"/>
                <a:gd name="T6" fmla="*/ 6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extLst>
          </p:spPr>
          <p:txBody>
            <a:bodyPr/>
            <a:lstStyle/>
            <a:p>
              <a:pPr>
                <a:buFont typeface="Arial" panose="020B0604020202020204" pitchFamily="34" charset="0"/>
                <a:buNone/>
                <a:defRPr/>
              </a:pPr>
              <a:endParaRPr lang="en-US">
                <a:latin typeface="Arial" panose="020B0604020202020204" pitchFamily="34" charset="0"/>
                <a:cs typeface="+mn-cs"/>
              </a:endParaRPr>
            </a:p>
          </p:txBody>
        </p:sp>
        <p:sp>
          <p:nvSpPr>
            <p:cNvPr id="189471" name="Freeform 31">
              <a:extLst>
                <a:ext uri="{FF2B5EF4-FFF2-40B4-BE49-F238E27FC236}"/>
              </a:extLst>
            </p:cNvPr>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2" name="Freeform 32">
              <a:extLst>
                <a:ext uri="{FF2B5EF4-FFF2-40B4-BE49-F238E27FC236}"/>
              </a:extLst>
            </p:cNvPr>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3" name="Freeform 33">
              <a:extLst>
                <a:ext uri="{FF2B5EF4-FFF2-40B4-BE49-F238E27FC236}"/>
              </a:extLst>
            </p:cNvPr>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4" name="Freeform 34">
              <a:extLst>
                <a:ext uri="{FF2B5EF4-FFF2-40B4-BE49-F238E27FC236}"/>
              </a:extLst>
            </p:cNvPr>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5" name="Freeform 35">
              <a:extLst>
                <a:ext uri="{FF2B5EF4-FFF2-40B4-BE49-F238E27FC236}"/>
              </a:extLst>
            </p:cNvPr>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6" name="Freeform 36">
              <a:extLst>
                <a:ext uri="{FF2B5EF4-FFF2-40B4-BE49-F238E27FC236}"/>
              </a:extLst>
            </p:cNvPr>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7" name="Freeform 37">
              <a:extLst>
                <a:ext uri="{FF2B5EF4-FFF2-40B4-BE49-F238E27FC236}"/>
              </a:extLst>
            </p:cNvPr>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78" name="Freeform 38">
              <a:extLst>
                <a:ext uri="{FF2B5EF4-FFF2-40B4-BE49-F238E27FC236}"/>
              </a:extLst>
            </p:cNvPr>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grpSp>
          <p:nvGrpSpPr>
            <p:cNvPr id="1068" name="Group 39"/>
            <p:cNvGrpSpPr>
              <a:grpSpLocks/>
            </p:cNvGrpSpPr>
            <p:nvPr userDrawn="1"/>
          </p:nvGrpSpPr>
          <p:grpSpPr bwMode="auto">
            <a:xfrm>
              <a:off x="0" y="1632"/>
              <a:ext cx="5758" cy="1858"/>
              <a:chOff x="0" y="1632"/>
              <a:chExt cx="5758" cy="1858"/>
            </a:xfrm>
          </p:grpSpPr>
          <p:sp>
            <p:nvSpPr>
              <p:cNvPr id="189480" name="Freeform 40">
                <a:extLst>
                  <a:ext uri="{FF2B5EF4-FFF2-40B4-BE49-F238E27FC236}"/>
                </a:extLst>
              </p:cNvPr>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sp>
            <p:nvSpPr>
              <p:cNvPr id="189481" name="Freeform 41">
                <a:extLst>
                  <a:ext uri="{FF2B5EF4-FFF2-40B4-BE49-F238E27FC236}"/>
                </a:extLst>
              </p:cNvPr>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eaLnBrk="0" hangingPunct="0">
                  <a:buFont typeface="Arial" panose="020B0604020202020204" pitchFamily="34" charset="0"/>
                  <a:buNone/>
                  <a:defRPr/>
                </a:pPr>
                <a:endParaRPr lang="cs-CZ" altLang="en-US">
                  <a:latin typeface="Arial" panose="020B0604020202020204" pitchFamily="34" charset="0"/>
                  <a:cs typeface="Arial" pitchFamily="34" charset="0"/>
                </a:endParaRPr>
              </a:p>
            </p:txBody>
          </p:sp>
        </p:grpSp>
      </p:grpSp>
      <p:sp>
        <p:nvSpPr>
          <p:cNvPr id="189482" name="Rectangle 42">
            <a:extLst>
              <a:ext uri="{FF2B5EF4-FFF2-40B4-BE49-F238E27FC236}"/>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89483" name="Rectangle 43">
            <a:extLst>
              <a:ext uri="{FF2B5EF4-FFF2-40B4-BE49-F238E27FC236}"/>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89484" name="Rectangle 44">
            <a:extLst>
              <a:ext uri="{FF2B5EF4-FFF2-40B4-BE49-F238E27FC236}"/>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buFont typeface="Arial" pitchFamily="34" charset="0"/>
              <a:buNone/>
              <a:defRPr sz="1200">
                <a:latin typeface="Arial" pitchFamily="34" charset="0"/>
                <a:cs typeface="+mn-cs"/>
              </a:defRPr>
            </a:lvl1pPr>
          </a:lstStyle>
          <a:p>
            <a:pPr>
              <a:defRPr/>
            </a:pPr>
            <a:endParaRPr lang="cs-CZ"/>
          </a:p>
        </p:txBody>
      </p:sp>
      <p:sp>
        <p:nvSpPr>
          <p:cNvPr id="189485" name="Rectangle 45">
            <a:extLst>
              <a:ext uri="{FF2B5EF4-FFF2-40B4-BE49-F238E27FC236}"/>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ctr">
              <a:buFont typeface="Arial" pitchFamily="34" charset="0"/>
              <a:buNone/>
              <a:defRPr sz="1200">
                <a:latin typeface="Arial" pitchFamily="34" charset="0"/>
                <a:cs typeface="+mn-cs"/>
              </a:defRPr>
            </a:lvl1pPr>
          </a:lstStyle>
          <a:p>
            <a:pPr>
              <a:defRPr/>
            </a:pPr>
            <a:endParaRPr lang="cs-CZ"/>
          </a:p>
        </p:txBody>
      </p:sp>
      <p:sp>
        <p:nvSpPr>
          <p:cNvPr id="189486" name="Rectangle 46">
            <a:extLst>
              <a:ext uri="{FF2B5EF4-FFF2-40B4-BE49-F238E27FC236}"/>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buFont typeface="Arial" panose="020B0604020202020204" pitchFamily="34" charset="0"/>
              <a:buNone/>
              <a:defRPr sz="1200">
                <a:latin typeface="Arial" panose="020B0604020202020204" pitchFamily="34" charset="0"/>
                <a:cs typeface="Arial" panose="020B0604020202020204" pitchFamily="34" charset="0"/>
              </a:defRPr>
            </a:lvl1pPr>
          </a:lstStyle>
          <a:p>
            <a:pPr>
              <a:defRPr/>
            </a:pPr>
            <a:fld id="{8646CEF1-C645-44F3-B8E9-44AA9483DAF9}" type="slidenum">
              <a:rPr lang="cs-CZ" altLang="en-US"/>
              <a:pPr>
                <a:defRPr/>
              </a:pPr>
              <a:t>‹#›</a:t>
            </a:fld>
            <a:endParaRPr lang="cs-CZ" altLang="en-US">
              <a:cs typeface="+mn-cs"/>
            </a:endParaRP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Arial"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Arial" pitchFamily="34" charset="0"/>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cs typeface="Arial" pitchFamily="34"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Arial" pitchFamily="34"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Arial" pitchFamily="34" charset="0"/>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3.wav"/></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media/audio49.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media/audio50.wav"/><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audio" Target="../media/audio51.wav"/></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2.wav"/></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audio" Target="../media/audio54.wav"/><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audio" Target="../media/audio55.wav"/><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6.wav"/></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7.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58.wav"/><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9.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60.wav"/><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2.wav"/></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3.wav"/></Relationships>
</file>

<file path=ppt/slides/_rels/slide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64.wav"/><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65.wav"/><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6.wav"/></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7.wav"/></Relationships>
</file>

<file path=ppt/slides/_rels/slide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68.wav"/><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9.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0.wav"/><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1.wav"/></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2.wav"/></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audio" Target="../media/audio73.wav"/></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1.xml"/><Relationship Id="rId1" Type="http://schemas.openxmlformats.org/officeDocument/2006/relationships/audio" Target="../media/audio74.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extLst>
          </p:cNvPr>
          <p:cNvSpPr>
            <a:spLocks noGrp="1" noChangeArrowheads="1"/>
          </p:cNvSpPr>
          <p:nvPr>
            <p:ph type="ctrTitle" sz="quarter"/>
          </p:nvPr>
        </p:nvSpPr>
        <p:spPr/>
        <p:txBody>
          <a:bodyPr/>
          <a:lstStyle/>
          <a:p>
            <a:pPr eaLnBrk="1" hangingPunct="1">
              <a:defRPr/>
            </a:pPr>
            <a:r>
              <a:rPr lang="cs-CZ" dirty="0">
                <a:solidFill>
                  <a:srgbClr val="FFC000"/>
                </a:solidFill>
                <a:cs typeface="+mj-cs"/>
              </a:rPr>
              <a:t>Diabetes </a:t>
            </a:r>
            <a:r>
              <a:rPr lang="cs-CZ" dirty="0" err="1">
                <a:solidFill>
                  <a:srgbClr val="FFC000"/>
                </a:solidFill>
                <a:cs typeface="+mj-cs"/>
              </a:rPr>
              <a:t>mellitus 2. typu -  terapie PAD a inzulinem</a:t>
            </a:r>
            <a:endParaRPr lang="cs-CZ" dirty="0">
              <a:solidFill>
                <a:srgbClr val="FFC000"/>
              </a:solidFill>
              <a:cs typeface="+mj-cs"/>
            </a:endParaRPr>
          </a:p>
        </p:txBody>
      </p:sp>
      <p:sp>
        <p:nvSpPr>
          <p:cNvPr id="88067" name="Rectangle 3">
            <a:extLst>
              <a:ext uri="{FF2B5EF4-FFF2-40B4-BE49-F238E27FC236}"/>
            </a:extLst>
          </p:cNvPr>
          <p:cNvSpPr>
            <a:spLocks noGrp="1" noChangeArrowheads="1"/>
          </p:cNvSpPr>
          <p:nvPr>
            <p:ph type="subTitle" sz="quarter" idx="1"/>
          </p:nvPr>
        </p:nvSpPr>
        <p:spPr/>
        <p:txBody>
          <a:bodyPr/>
          <a:lstStyle/>
          <a:p>
            <a:pPr eaLnBrk="1" hangingPunct="1">
              <a:lnSpc>
                <a:spcPct val="80000"/>
              </a:lnSpc>
              <a:defRPr/>
            </a:pPr>
            <a:r>
              <a:rPr lang="cs-CZ" sz="2800" dirty="0"/>
              <a:t>Yvona Pospíšilová</a:t>
            </a:r>
          </a:p>
          <a:p>
            <a:pPr eaLnBrk="1" hangingPunct="1">
              <a:lnSpc>
                <a:spcPct val="80000"/>
              </a:lnSpc>
              <a:defRPr/>
            </a:pPr>
            <a:r>
              <a:rPr lang="cs-CZ" sz="2800" dirty="0"/>
              <a:t>Interní, hematologická a onkologická klinika FN Brno a LF MU Brno</a:t>
            </a:r>
          </a:p>
          <a:p>
            <a:pPr eaLnBrk="1" hangingPunct="1">
              <a:lnSpc>
                <a:spcPct val="80000"/>
              </a:lnSpc>
              <a:defRPr/>
            </a:pPr>
            <a:r>
              <a:rPr lang="cs-CZ" sz="2800" dirty="0"/>
              <a:t>pospisilova.yvona@fnbrno.cz</a:t>
            </a:r>
          </a:p>
        </p:txBody>
      </p:sp>
      <p:pic>
        <p:nvPicPr>
          <p:cNvPr id="15364" name="Picture 4">
            <a:hlinkClick r:id="" action="ppaction://media"/>
          </p:cNvPr>
          <p:cNvPicPr>
            <a:picLocks noRot="1" noChangeAspect="1" noChangeArrowheads="1"/>
          </p:cNvPicPr>
          <p:nvPr>
            <a:wavAudioFile r:embed="rId1" name="~PP317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3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36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err="1">
                <a:solidFill>
                  <a:srgbClr val="FFC000"/>
                </a:solidFill>
                <a:cs typeface="+mj-cs"/>
              </a:rPr>
              <a:t>Metformin</a:t>
            </a:r>
            <a:r>
              <a:rPr lang="cs-CZ" dirty="0">
                <a:solidFill>
                  <a:srgbClr val="FFC000"/>
                </a:solidFill>
                <a:cs typeface="+mj-cs"/>
              </a:rPr>
              <a:t> a renální </a:t>
            </a:r>
            <a:r>
              <a:rPr lang="cs-CZ" dirty="0" err="1">
                <a:solidFill>
                  <a:srgbClr val="FFC000"/>
                </a:solidFill>
                <a:cs typeface="+mj-cs"/>
              </a:rPr>
              <a:t>insuff</a:t>
            </a:r>
            <a:r>
              <a:rPr lang="cs-CZ" dirty="0">
                <a:solidFill>
                  <a:srgbClr val="FFC000"/>
                </a:solidFill>
                <a:cs typeface="+mj-cs"/>
              </a:rPr>
              <a:t>.</a:t>
            </a:r>
          </a:p>
        </p:txBody>
      </p:sp>
      <p:sp>
        <p:nvSpPr>
          <p:cNvPr id="3" name="Zástupný symbol pro obsah 2">
            <a:extLst>
              <a:ext uri="{FF2B5EF4-FFF2-40B4-BE49-F238E27FC236}"/>
            </a:extLst>
          </p:cNvPr>
          <p:cNvSpPr>
            <a:spLocks noGrp="1"/>
          </p:cNvSpPr>
          <p:nvPr>
            <p:ph idx="1"/>
          </p:nvPr>
        </p:nvSpPr>
        <p:spPr/>
        <p:txBody>
          <a:bodyPr/>
          <a:lstStyle/>
          <a:p>
            <a:pPr>
              <a:defRPr/>
            </a:pPr>
            <a:r>
              <a:rPr lang="cs-CZ" dirty="0"/>
              <a:t>Původní SPC – KI při </a:t>
            </a:r>
            <a:r>
              <a:rPr lang="cs-CZ" dirty="0" err="1"/>
              <a:t>clearence</a:t>
            </a:r>
            <a:r>
              <a:rPr lang="cs-CZ" dirty="0"/>
              <a:t> kreatininu pod 60 ml/min)</a:t>
            </a:r>
          </a:p>
          <a:p>
            <a:pPr>
              <a:defRPr/>
            </a:pPr>
            <a:r>
              <a:rPr lang="cs-CZ" dirty="0"/>
              <a:t>Nové studie – nové SPC: lze i při GF 30-60 ml/min</a:t>
            </a:r>
          </a:p>
          <a:p>
            <a:pPr marL="457200" lvl="1" indent="0">
              <a:buFontTx/>
              <a:buNone/>
              <a:defRPr/>
            </a:pPr>
            <a:endParaRPr lang="cs-CZ" dirty="0"/>
          </a:p>
          <a:p>
            <a:pPr marL="457200" lvl="1" indent="0">
              <a:buFontTx/>
              <a:buNone/>
              <a:defRPr/>
            </a:pPr>
            <a:r>
              <a:rPr lang="cs-CZ" dirty="0"/>
              <a:t>Dop. před podáním kontr. látky vysadit při GF 30-60 ml/min, v praxi – v každém případě!</a:t>
            </a:r>
          </a:p>
          <a:p>
            <a:pPr>
              <a:defRPr/>
            </a:pPr>
            <a:endParaRPr lang="cs-CZ" dirty="0"/>
          </a:p>
        </p:txBody>
      </p:sp>
      <p:pic>
        <p:nvPicPr>
          <p:cNvPr id="24580" name="Picture 4">
            <a:hlinkClick r:id="" action="ppaction://media"/>
          </p:cNvPr>
          <p:cNvPicPr>
            <a:picLocks noRot="1" noChangeAspect="1" noChangeArrowheads="1"/>
          </p:cNvPicPr>
          <p:nvPr>
            <a:wavAudioFile r:embed="rId1" name="~PP307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5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58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err="1">
                <a:solidFill>
                  <a:srgbClr val="FFC000"/>
                </a:solidFill>
              </a:rPr>
              <a:t>Metformin</a:t>
            </a:r>
            <a:r>
              <a:rPr lang="cs-CZ" dirty="0">
                <a:solidFill>
                  <a:srgbClr val="FFC000"/>
                </a:solidFill>
              </a:rPr>
              <a:t> a renální </a:t>
            </a:r>
            <a:r>
              <a:rPr lang="cs-CZ" dirty="0" err="1">
                <a:solidFill>
                  <a:srgbClr val="FFC000"/>
                </a:solidFill>
              </a:rPr>
              <a:t>insuff</a:t>
            </a:r>
            <a:r>
              <a:rPr lang="cs-CZ" dirty="0">
                <a:solidFill>
                  <a:srgbClr val="FFC000"/>
                </a:solidFill>
              </a:rPr>
              <a:t>.</a:t>
            </a:r>
            <a:endParaRPr lang="cs-CZ" dirty="0"/>
          </a:p>
        </p:txBody>
      </p:sp>
      <p:sp>
        <p:nvSpPr>
          <p:cNvPr id="3" name="Zástupný symbol pro obsah 2">
            <a:extLst>
              <a:ext uri="{FF2B5EF4-FFF2-40B4-BE49-F238E27FC236}"/>
            </a:extLst>
          </p:cNvPr>
          <p:cNvSpPr>
            <a:spLocks noGrp="1"/>
          </p:cNvSpPr>
          <p:nvPr>
            <p:ph idx="1"/>
          </p:nvPr>
        </p:nvSpPr>
        <p:spPr/>
        <p:txBody>
          <a:bodyPr/>
          <a:lstStyle/>
          <a:p>
            <a:pPr>
              <a:defRPr/>
            </a:pPr>
            <a:r>
              <a:rPr lang="cs-CZ" dirty="0">
                <a:solidFill>
                  <a:srgbClr val="FFCC00"/>
                </a:solidFill>
              </a:rPr>
              <a:t>Nově - SPC: </a:t>
            </a:r>
          </a:p>
          <a:p>
            <a:pPr lvl="1">
              <a:defRPr/>
            </a:pPr>
            <a:r>
              <a:rPr lang="cs-CZ" dirty="0"/>
              <a:t> KI </a:t>
            </a:r>
            <a:r>
              <a:rPr lang="cs-CZ" dirty="0" err="1"/>
              <a:t>metforminu</a:t>
            </a:r>
            <a:r>
              <a:rPr lang="cs-CZ" dirty="0"/>
              <a:t> až při GF pod 30 ml/min</a:t>
            </a:r>
          </a:p>
          <a:p>
            <a:pPr lvl="1">
              <a:defRPr/>
            </a:pPr>
            <a:r>
              <a:rPr lang="cs-CZ" dirty="0"/>
              <a:t>GF: 30-44 ml/min – zahajovat maximálně 500 mg/den a maximální dávka 1 000 mg/den</a:t>
            </a:r>
          </a:p>
          <a:p>
            <a:pPr lvl="1">
              <a:defRPr/>
            </a:pPr>
            <a:r>
              <a:rPr lang="cs-CZ" dirty="0"/>
              <a:t>GF: 45-59 ml/min - zahajovat maximálně 1000 mg/den a maximální dávka 2 000 mg/den</a:t>
            </a:r>
          </a:p>
          <a:p>
            <a:pPr lvl="1">
              <a:defRPr/>
            </a:pPr>
            <a:r>
              <a:rPr lang="cs-CZ" dirty="0"/>
              <a:t>GF: 60-89 ml/min – maximální denní dávka </a:t>
            </a:r>
          </a:p>
          <a:p>
            <a:pPr marL="457200" lvl="1" indent="0">
              <a:buFontTx/>
              <a:buNone/>
              <a:defRPr/>
            </a:pPr>
            <a:r>
              <a:rPr lang="cs-CZ" dirty="0"/>
              <a:t>3 000 mg a při snížení GF zvážit snížení dávky </a:t>
            </a:r>
          </a:p>
          <a:p>
            <a:pPr>
              <a:defRPr/>
            </a:pPr>
            <a:endParaRPr lang="cs-CZ" dirty="0"/>
          </a:p>
        </p:txBody>
      </p:sp>
      <p:pic>
        <p:nvPicPr>
          <p:cNvPr id="25604" name="Picture 4">
            <a:hlinkClick r:id="" action="ppaction://media"/>
          </p:cNvPr>
          <p:cNvPicPr>
            <a:picLocks noRot="1" noChangeAspect="1" noChangeArrowheads="1"/>
          </p:cNvPicPr>
          <p:nvPr>
            <a:wavAudioFile r:embed="rId1" name="~PP189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6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60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Metformin (biquanid)</a:t>
            </a:r>
            <a:endParaRPr lang="en-US" altLang="en-US" smtClean="0">
              <a:solidFill>
                <a:srgbClr val="FFC000"/>
              </a:solidFill>
              <a:effectLst/>
              <a:cs typeface="Arial" charset="0"/>
            </a:endParaRPr>
          </a:p>
        </p:txBody>
      </p:sp>
      <p:sp>
        <p:nvSpPr>
          <p:cNvPr id="158723" name="Rectangle 3">
            <a:extLst>
              <a:ext uri="{FF2B5EF4-FFF2-40B4-BE49-F238E27FC236}"/>
            </a:extLst>
          </p:cNvPr>
          <p:cNvSpPr>
            <a:spLocks noGrp="1" noChangeArrowheads="1"/>
          </p:cNvSpPr>
          <p:nvPr>
            <p:ph idx="1"/>
          </p:nvPr>
        </p:nvSpPr>
        <p:spPr/>
        <p:txBody>
          <a:bodyPr/>
          <a:lstStyle/>
          <a:p>
            <a:pPr eaLnBrk="1" hangingPunct="1">
              <a:lnSpc>
                <a:spcPct val="80000"/>
              </a:lnSpc>
              <a:defRPr/>
            </a:pPr>
            <a:r>
              <a:rPr lang="cs-CZ" sz="2800" dirty="0"/>
              <a:t>Doporučení ČDS – leden 2012: i u </a:t>
            </a:r>
            <a:r>
              <a:rPr lang="cs-CZ" sz="2800" dirty="0">
                <a:solidFill>
                  <a:srgbClr val="FF9933"/>
                </a:solidFill>
              </a:rPr>
              <a:t>prediabetu </a:t>
            </a:r>
            <a:r>
              <a:rPr lang="cs-CZ" sz="2800" dirty="0"/>
              <a:t>do 60 let věku, pokud je i alespoň jedno z:</a:t>
            </a:r>
          </a:p>
          <a:p>
            <a:pPr lvl="1" eaLnBrk="1" hangingPunct="1">
              <a:lnSpc>
                <a:spcPct val="80000"/>
              </a:lnSpc>
              <a:defRPr/>
            </a:pPr>
            <a:r>
              <a:rPr lang="cs-CZ" sz="2400" dirty="0"/>
              <a:t>BMI </a:t>
            </a:r>
            <a:r>
              <a:rPr lang="cs-CZ" sz="2400" dirty="0">
                <a:cs typeface="Times New Roman" pitchFamily="18" charset="0"/>
              </a:rPr>
              <a:t>≥</a:t>
            </a:r>
            <a:r>
              <a:rPr lang="cs-CZ" sz="2400" dirty="0"/>
              <a:t> 35 kg/m2</a:t>
            </a:r>
          </a:p>
          <a:p>
            <a:pPr lvl="1" eaLnBrk="1" hangingPunct="1">
              <a:lnSpc>
                <a:spcPct val="80000"/>
              </a:lnSpc>
              <a:defRPr/>
            </a:pPr>
            <a:r>
              <a:rPr lang="cs-CZ" sz="2400" dirty="0" err="1"/>
              <a:t>hypertriglycidémie</a:t>
            </a:r>
            <a:endParaRPr lang="cs-CZ" sz="2400" dirty="0"/>
          </a:p>
          <a:p>
            <a:pPr lvl="1" eaLnBrk="1" hangingPunct="1">
              <a:lnSpc>
                <a:spcPct val="80000"/>
              </a:lnSpc>
              <a:defRPr/>
            </a:pPr>
            <a:r>
              <a:rPr lang="cs-CZ" sz="2400" dirty="0"/>
              <a:t>nízký HDL-CH</a:t>
            </a:r>
          </a:p>
          <a:p>
            <a:pPr lvl="1" eaLnBrk="1" hangingPunct="1">
              <a:lnSpc>
                <a:spcPct val="80000"/>
              </a:lnSpc>
              <a:defRPr/>
            </a:pPr>
            <a:r>
              <a:rPr lang="cs-CZ" sz="2400" dirty="0"/>
              <a:t>arteriální hypertenze</a:t>
            </a:r>
          </a:p>
          <a:p>
            <a:pPr lvl="1" eaLnBrk="1" hangingPunct="1">
              <a:lnSpc>
                <a:spcPct val="80000"/>
              </a:lnSpc>
              <a:defRPr/>
            </a:pPr>
            <a:r>
              <a:rPr lang="cs-CZ" sz="2400" dirty="0"/>
              <a:t>kardiovaskulární onemocnění</a:t>
            </a:r>
          </a:p>
          <a:p>
            <a:pPr lvl="1" eaLnBrk="1" hangingPunct="1">
              <a:lnSpc>
                <a:spcPct val="80000"/>
              </a:lnSpc>
              <a:defRPr/>
            </a:pPr>
            <a:r>
              <a:rPr lang="cs-CZ" sz="2400" dirty="0" err="1"/>
              <a:t>glyk</a:t>
            </a:r>
            <a:r>
              <a:rPr lang="cs-CZ" sz="2400" dirty="0"/>
              <a:t>. </a:t>
            </a:r>
            <a:r>
              <a:rPr lang="cs-CZ" sz="2400" dirty="0" err="1"/>
              <a:t>Hb</a:t>
            </a:r>
            <a:r>
              <a:rPr lang="cs-CZ" sz="2400" dirty="0"/>
              <a:t> </a:t>
            </a:r>
            <a:r>
              <a:rPr lang="cs-CZ" sz="2400" dirty="0">
                <a:cs typeface="Times New Roman" pitchFamily="18" charset="0"/>
              </a:rPr>
              <a:t>≥45 </a:t>
            </a:r>
            <a:r>
              <a:rPr lang="cs-CZ" sz="2400" dirty="0" err="1">
                <a:cs typeface="Times New Roman" pitchFamily="18" charset="0"/>
              </a:rPr>
              <a:t>mmol</a:t>
            </a:r>
            <a:r>
              <a:rPr lang="cs-CZ" sz="2400" dirty="0">
                <a:cs typeface="Times New Roman" pitchFamily="18" charset="0"/>
              </a:rPr>
              <a:t>/mol</a:t>
            </a:r>
          </a:p>
          <a:p>
            <a:pPr lvl="1" eaLnBrk="1" hangingPunct="1">
              <a:lnSpc>
                <a:spcPct val="80000"/>
              </a:lnSpc>
              <a:defRPr/>
            </a:pPr>
            <a:r>
              <a:rPr lang="cs-CZ" sz="2400" dirty="0">
                <a:cs typeface="Times New Roman" pitchFamily="18" charset="0"/>
              </a:rPr>
              <a:t>DM 2. typu v RA u rodičů</a:t>
            </a:r>
          </a:p>
          <a:p>
            <a:pPr lvl="1" eaLnBrk="1" hangingPunct="1">
              <a:lnSpc>
                <a:spcPct val="80000"/>
              </a:lnSpc>
              <a:defRPr/>
            </a:pPr>
            <a:r>
              <a:rPr lang="cs-CZ" sz="2400" dirty="0">
                <a:cs typeface="Times New Roman" pitchFamily="18" charset="0"/>
              </a:rPr>
              <a:t>GDM v anamnéze</a:t>
            </a:r>
          </a:p>
          <a:p>
            <a:pPr lvl="1" eaLnBrk="1" hangingPunct="1">
              <a:lnSpc>
                <a:spcPct val="80000"/>
              </a:lnSpc>
              <a:defRPr/>
            </a:pPr>
            <a:endParaRPr lang="cs-CZ" sz="2400" dirty="0">
              <a:cs typeface="Times New Roman" pitchFamily="18" charset="0"/>
            </a:endParaRPr>
          </a:p>
        </p:txBody>
      </p:sp>
      <p:pic>
        <p:nvPicPr>
          <p:cNvPr id="26628" name="Picture 4">
            <a:hlinkClick r:id="" action="ppaction://media"/>
          </p:cNvPr>
          <p:cNvPicPr>
            <a:picLocks noRot="1" noChangeAspect="1" noChangeArrowheads="1"/>
          </p:cNvPicPr>
          <p:nvPr>
            <a:wavAudioFile r:embed="rId1" name="~PP3949.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6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6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57200" y="0"/>
            <a:ext cx="8229600" cy="1420813"/>
          </a:xfrm>
        </p:spPr>
        <p:txBody>
          <a:bodyPr/>
          <a:lstStyle/>
          <a:p>
            <a:pPr eaLnBrk="1" hangingPunct="1"/>
            <a:r>
              <a:rPr lang="cs-CZ" altLang="en-US" smtClean="0">
                <a:solidFill>
                  <a:srgbClr val="FFC000"/>
                </a:solidFill>
                <a:effectLst/>
                <a:cs typeface="Arial" charset="0"/>
              </a:rPr>
              <a:t>Metformin – systémové účinky</a:t>
            </a:r>
            <a:endParaRPr lang="en-US" altLang="en-US" smtClean="0">
              <a:solidFill>
                <a:srgbClr val="FFC000"/>
              </a:solidFill>
              <a:effectLst/>
              <a:cs typeface="Arial" charset="0"/>
            </a:endParaRPr>
          </a:p>
        </p:txBody>
      </p:sp>
      <p:sp>
        <p:nvSpPr>
          <p:cNvPr id="146435" name="Rectangle 3">
            <a:extLst>
              <a:ext uri="{FF2B5EF4-FFF2-40B4-BE49-F238E27FC236}"/>
            </a:extLst>
          </p:cNvPr>
          <p:cNvSpPr>
            <a:spLocks noGrp="1" noChangeArrowheads="1"/>
          </p:cNvSpPr>
          <p:nvPr>
            <p:ph idx="1"/>
          </p:nvPr>
        </p:nvSpPr>
        <p:spPr>
          <a:xfrm>
            <a:off x="457200" y="1341438"/>
            <a:ext cx="8229600" cy="4789487"/>
          </a:xfrm>
        </p:spPr>
        <p:txBody>
          <a:bodyPr/>
          <a:lstStyle/>
          <a:p>
            <a:pPr eaLnBrk="1" hangingPunct="1">
              <a:lnSpc>
                <a:spcPct val="80000"/>
              </a:lnSpc>
              <a:defRPr/>
            </a:pPr>
            <a:endParaRPr lang="cs-CZ" sz="2400" smtClean="0">
              <a:cs typeface="Arial" charset="0"/>
            </a:endParaRPr>
          </a:p>
          <a:p>
            <a:pPr eaLnBrk="1" hangingPunct="1">
              <a:lnSpc>
                <a:spcPct val="80000"/>
              </a:lnSpc>
              <a:defRPr/>
            </a:pPr>
            <a:endParaRPr lang="cs-CZ" sz="2400" smtClean="0">
              <a:cs typeface="Arial" charset="0"/>
            </a:endParaRPr>
          </a:p>
          <a:p>
            <a:pPr eaLnBrk="1" hangingPunct="1">
              <a:lnSpc>
                <a:spcPct val="80000"/>
              </a:lnSpc>
              <a:defRPr/>
            </a:pPr>
            <a:r>
              <a:rPr lang="cs-CZ" sz="2400" smtClean="0">
                <a:cs typeface="Arial" charset="0"/>
              </a:rPr>
              <a:t>snížení výskytu nádorů (asi vyšší dávky)</a:t>
            </a:r>
          </a:p>
          <a:p>
            <a:pPr eaLnBrk="1" hangingPunct="1">
              <a:lnSpc>
                <a:spcPct val="80000"/>
              </a:lnSpc>
              <a:defRPr/>
            </a:pPr>
            <a:r>
              <a:rPr lang="cs-CZ" sz="2400" smtClean="0">
                <a:cs typeface="Arial" charset="0"/>
              </a:rPr>
              <a:t>kardiovaskulární pozitivní efekt, kardioprotekce (lze i u NYHA I.-III.)</a:t>
            </a:r>
          </a:p>
          <a:p>
            <a:pPr eaLnBrk="1" hangingPunct="1">
              <a:lnSpc>
                <a:spcPct val="80000"/>
              </a:lnSpc>
              <a:defRPr/>
            </a:pPr>
            <a:r>
              <a:rPr lang="cs-CZ" sz="2400" smtClean="0">
                <a:cs typeface="Arial" charset="0"/>
              </a:rPr>
              <a:t>stimulace imunity</a:t>
            </a:r>
          </a:p>
          <a:p>
            <a:pPr eaLnBrk="1" hangingPunct="1">
              <a:lnSpc>
                <a:spcPct val="80000"/>
              </a:lnSpc>
              <a:defRPr/>
            </a:pPr>
            <a:r>
              <a:rPr lang="cs-CZ" sz="2400" smtClean="0">
                <a:cs typeface="Arial" charset="0"/>
              </a:rPr>
              <a:t>anabolický efekt na kost</a:t>
            </a:r>
          </a:p>
          <a:p>
            <a:pPr eaLnBrk="1" hangingPunct="1">
              <a:lnSpc>
                <a:spcPct val="80000"/>
              </a:lnSpc>
              <a:defRPr/>
            </a:pPr>
            <a:r>
              <a:rPr lang="cs-CZ" sz="2400" smtClean="0">
                <a:cs typeface="Arial" charset="0"/>
              </a:rPr>
              <a:t>pozitivní efekt na ovulaci (PCOSy)</a:t>
            </a:r>
          </a:p>
          <a:p>
            <a:pPr eaLnBrk="1" hangingPunct="1">
              <a:lnSpc>
                <a:spcPct val="80000"/>
              </a:lnSpc>
              <a:defRPr/>
            </a:pPr>
            <a:r>
              <a:rPr lang="cs-CZ" sz="2400" smtClean="0">
                <a:cs typeface="Arial" charset="0"/>
              </a:rPr>
              <a:t>redukce hmotnosti a obvodu pasu</a:t>
            </a:r>
          </a:p>
          <a:p>
            <a:pPr eaLnBrk="1" hangingPunct="1">
              <a:lnSpc>
                <a:spcPct val="80000"/>
              </a:lnSpc>
              <a:defRPr/>
            </a:pPr>
            <a:r>
              <a:rPr lang="cs-CZ" sz="2400" smtClean="0">
                <a:cs typeface="Arial" charset="0"/>
              </a:rPr>
              <a:t>zvýšení aktivity GLP – 1</a:t>
            </a:r>
          </a:p>
          <a:p>
            <a:pPr eaLnBrk="1" hangingPunct="1">
              <a:lnSpc>
                <a:spcPct val="80000"/>
              </a:lnSpc>
              <a:defRPr/>
            </a:pPr>
            <a:r>
              <a:rPr lang="cs-CZ" sz="2400" smtClean="0">
                <a:cs typeface="Arial" charset="0"/>
              </a:rPr>
              <a:t>transport glukózy z krevního oběhu do střeva do stolice</a:t>
            </a:r>
          </a:p>
          <a:p>
            <a:pPr eaLnBrk="1" hangingPunct="1">
              <a:lnSpc>
                <a:spcPct val="80000"/>
              </a:lnSpc>
              <a:buFont typeface="Wingdings" pitchFamily="2" charset="2"/>
              <a:buNone/>
              <a:defRPr/>
            </a:pPr>
            <a:endParaRPr lang="cs-CZ" sz="2400" smtClean="0">
              <a:cs typeface="Arial" charset="0"/>
            </a:endParaRPr>
          </a:p>
        </p:txBody>
      </p:sp>
      <p:pic>
        <p:nvPicPr>
          <p:cNvPr id="27652" name="Picture 4">
            <a:hlinkClick r:id="" action="ppaction://media"/>
          </p:cNvPr>
          <p:cNvPicPr>
            <a:picLocks noRot="1" noChangeAspect="1" noChangeArrowheads="1"/>
          </p:cNvPicPr>
          <p:nvPr>
            <a:wavAudioFile r:embed="rId1" name="~PP24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6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76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457200" y="0"/>
            <a:ext cx="8229600" cy="1420813"/>
          </a:xfrm>
        </p:spPr>
        <p:txBody>
          <a:bodyPr/>
          <a:lstStyle/>
          <a:p>
            <a:pPr eaLnBrk="1" hangingPunct="1"/>
            <a:r>
              <a:rPr lang="cs-CZ" altLang="en-US" smtClean="0">
                <a:solidFill>
                  <a:srgbClr val="FFC000"/>
                </a:solidFill>
                <a:effectLst/>
                <a:cs typeface="Arial" charset="0"/>
              </a:rPr>
              <a:t>Metformin – systémové účinky</a:t>
            </a:r>
            <a:endParaRPr lang="en-US" altLang="en-US" smtClean="0">
              <a:solidFill>
                <a:srgbClr val="FFC000"/>
              </a:solidFill>
              <a:effectLst/>
              <a:cs typeface="Arial" charset="0"/>
            </a:endParaRPr>
          </a:p>
        </p:txBody>
      </p:sp>
      <p:sp>
        <p:nvSpPr>
          <p:cNvPr id="146435" name="Rectangle 3">
            <a:extLst>
              <a:ext uri="{FF2B5EF4-FFF2-40B4-BE49-F238E27FC236}"/>
            </a:extLst>
          </p:cNvPr>
          <p:cNvSpPr>
            <a:spLocks noGrp="1" noChangeArrowheads="1"/>
          </p:cNvSpPr>
          <p:nvPr>
            <p:ph idx="1"/>
          </p:nvPr>
        </p:nvSpPr>
        <p:spPr>
          <a:xfrm>
            <a:off x="457200" y="1341438"/>
            <a:ext cx="8229600" cy="4789487"/>
          </a:xfrm>
        </p:spPr>
        <p:txBody>
          <a:bodyPr/>
          <a:lstStyle/>
          <a:p>
            <a:pPr marL="0" indent="0" eaLnBrk="1" hangingPunct="1">
              <a:lnSpc>
                <a:spcPct val="80000"/>
              </a:lnSpc>
              <a:buFont typeface="Wingdings" pitchFamily="2" charset="2"/>
              <a:buNone/>
              <a:defRPr/>
            </a:pPr>
            <a:endParaRPr lang="cs-CZ" sz="2400" dirty="0"/>
          </a:p>
          <a:p>
            <a:pPr eaLnBrk="1" hangingPunct="1">
              <a:lnSpc>
                <a:spcPct val="80000"/>
              </a:lnSpc>
              <a:defRPr/>
            </a:pPr>
            <a:endParaRPr lang="cs-CZ" sz="2400" dirty="0"/>
          </a:p>
          <a:p>
            <a:pPr eaLnBrk="1" hangingPunct="1">
              <a:lnSpc>
                <a:spcPct val="80000"/>
              </a:lnSpc>
              <a:defRPr/>
            </a:pPr>
            <a:endParaRPr lang="cs-CZ" sz="2400" dirty="0"/>
          </a:p>
          <a:p>
            <a:pPr eaLnBrk="1" hangingPunct="1">
              <a:lnSpc>
                <a:spcPct val="80000"/>
              </a:lnSpc>
              <a:defRPr/>
            </a:pPr>
            <a:r>
              <a:rPr lang="cs-CZ" sz="2400" dirty="0"/>
              <a:t>pozitivní ovlivnění jaterní steatózy </a:t>
            </a:r>
          </a:p>
          <a:p>
            <a:pPr eaLnBrk="1" hangingPunct="1">
              <a:lnSpc>
                <a:spcPct val="80000"/>
              </a:lnSpc>
              <a:defRPr/>
            </a:pPr>
            <a:r>
              <a:rPr lang="cs-CZ" sz="2400" dirty="0"/>
              <a:t>snížení </a:t>
            </a:r>
            <a:r>
              <a:rPr lang="cs-CZ" sz="2400" dirty="0" err="1"/>
              <a:t>chron</a:t>
            </a:r>
            <a:r>
              <a:rPr lang="cs-CZ" sz="2400" dirty="0"/>
              <a:t>. </a:t>
            </a:r>
            <a:r>
              <a:rPr lang="cs-CZ" sz="2400" dirty="0" err="1"/>
              <a:t>zánětl</a:t>
            </a:r>
            <a:r>
              <a:rPr lang="cs-CZ" sz="2400" dirty="0"/>
              <a:t>. změn ve svalech a tukové tkání</a:t>
            </a:r>
          </a:p>
          <a:p>
            <a:pPr eaLnBrk="1" hangingPunct="1">
              <a:lnSpc>
                <a:spcPct val="80000"/>
              </a:lnSpc>
              <a:defRPr/>
            </a:pPr>
            <a:r>
              <a:rPr lang="cs-CZ" sz="2400" dirty="0" err="1"/>
              <a:t>antiagregační</a:t>
            </a:r>
            <a:r>
              <a:rPr lang="cs-CZ" sz="2400" dirty="0"/>
              <a:t> efekt</a:t>
            </a:r>
          </a:p>
          <a:p>
            <a:pPr eaLnBrk="1" hangingPunct="1">
              <a:lnSpc>
                <a:spcPct val="80000"/>
              </a:lnSpc>
              <a:defRPr/>
            </a:pPr>
            <a:r>
              <a:rPr lang="cs-CZ" sz="2400" dirty="0" err="1"/>
              <a:t>hypolipidemický</a:t>
            </a:r>
            <a:r>
              <a:rPr lang="cs-CZ" sz="2400" dirty="0"/>
              <a:t> efekt</a:t>
            </a:r>
          </a:p>
          <a:p>
            <a:pPr eaLnBrk="1" hangingPunct="1">
              <a:lnSpc>
                <a:spcPct val="80000"/>
              </a:lnSpc>
              <a:defRPr/>
            </a:pPr>
            <a:r>
              <a:rPr lang="cs-CZ" sz="2400" dirty="0"/>
              <a:t>snížení proliferační aktivity cévní stěny</a:t>
            </a:r>
          </a:p>
          <a:p>
            <a:pPr eaLnBrk="1" hangingPunct="1">
              <a:lnSpc>
                <a:spcPct val="80000"/>
              </a:lnSpc>
              <a:defRPr/>
            </a:pPr>
            <a:r>
              <a:rPr lang="cs-CZ" sz="2400" dirty="0" err="1"/>
              <a:t>vazodilatační</a:t>
            </a:r>
            <a:r>
              <a:rPr lang="cs-CZ" sz="2400" dirty="0"/>
              <a:t> efekt</a:t>
            </a:r>
          </a:p>
          <a:p>
            <a:pPr eaLnBrk="1" hangingPunct="1">
              <a:lnSpc>
                <a:spcPct val="80000"/>
              </a:lnSpc>
              <a:defRPr/>
            </a:pPr>
            <a:r>
              <a:rPr lang="cs-CZ" sz="2400" dirty="0"/>
              <a:t>zlepšení paměti ? </a:t>
            </a:r>
            <a:r>
              <a:rPr lang="cs-CZ" sz="2400"/>
              <a:t>snížení Alzheimerovy demence </a:t>
            </a:r>
            <a:endParaRPr lang="cs-CZ" sz="2400" dirty="0"/>
          </a:p>
        </p:txBody>
      </p:sp>
      <p:pic>
        <p:nvPicPr>
          <p:cNvPr id="28676" name="Picture 4">
            <a:hlinkClick r:id="" action="ppaction://media"/>
          </p:cNvPr>
          <p:cNvPicPr>
            <a:picLocks noRot="1" noChangeAspect="1" noChangeArrowheads="1"/>
          </p:cNvPicPr>
          <p:nvPr>
            <a:wavAudioFile r:embed="rId1" name="~PP198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6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67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err="1">
                <a:solidFill>
                  <a:srgbClr val="FFC000"/>
                </a:solidFill>
              </a:rPr>
              <a:t>Metformin</a:t>
            </a:r>
            <a:endParaRPr lang="cs-CZ" dirty="0">
              <a:solidFill>
                <a:srgbClr val="FFC000"/>
              </a:solidFill>
            </a:endParaRPr>
          </a:p>
        </p:txBody>
      </p:sp>
      <p:sp>
        <p:nvSpPr>
          <p:cNvPr id="3" name="Zástupný symbol pro obsah 2">
            <a:extLst>
              <a:ext uri="{FF2B5EF4-FFF2-40B4-BE49-F238E27FC236}"/>
            </a:extLst>
          </p:cNvPr>
          <p:cNvSpPr>
            <a:spLocks noGrp="1"/>
          </p:cNvSpPr>
          <p:nvPr>
            <p:ph idx="1"/>
          </p:nvPr>
        </p:nvSpPr>
        <p:spPr/>
        <p:txBody>
          <a:bodyPr/>
          <a:lstStyle/>
          <a:p>
            <a:pPr marL="0" indent="0">
              <a:buFont typeface="Wingdings" pitchFamily="2" charset="2"/>
              <a:buNone/>
              <a:defRPr/>
            </a:pPr>
            <a:r>
              <a:rPr lang="cs-CZ" dirty="0"/>
              <a:t>Nežádoucí účinky:</a:t>
            </a:r>
          </a:p>
          <a:p>
            <a:pPr>
              <a:defRPr/>
            </a:pPr>
            <a:endParaRPr lang="cs-CZ" dirty="0"/>
          </a:p>
          <a:p>
            <a:pPr>
              <a:defRPr/>
            </a:pPr>
            <a:r>
              <a:rPr lang="cs-CZ" dirty="0"/>
              <a:t>- laktátová acidóza</a:t>
            </a:r>
          </a:p>
          <a:p>
            <a:pPr>
              <a:defRPr/>
            </a:pPr>
            <a:r>
              <a:rPr lang="cs-CZ" dirty="0"/>
              <a:t>- snížení vitaminu B 12 </a:t>
            </a:r>
          </a:p>
        </p:txBody>
      </p:sp>
      <p:pic>
        <p:nvPicPr>
          <p:cNvPr id="29700" name="Picture 4">
            <a:hlinkClick r:id="" action="ppaction://media"/>
          </p:cNvPr>
          <p:cNvPicPr>
            <a:picLocks noRot="1" noChangeAspect="1" noChangeArrowheads="1"/>
          </p:cNvPicPr>
          <p:nvPr>
            <a:wavAudioFile r:embed="rId1" name="~PP205.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7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70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Preparáty sulfonylurey</a:t>
            </a:r>
            <a:endParaRPr lang="en-US" altLang="en-US" smtClean="0">
              <a:solidFill>
                <a:srgbClr val="FFC000"/>
              </a:solidFill>
              <a:effectLst/>
              <a:cs typeface="Arial" charset="0"/>
            </a:endParaRPr>
          </a:p>
        </p:txBody>
      </p:sp>
      <p:sp>
        <p:nvSpPr>
          <p:cNvPr id="14339" name="Rectangle 3">
            <a:extLst>
              <a:ext uri="{FF2B5EF4-FFF2-40B4-BE49-F238E27FC236}"/>
            </a:extLst>
          </p:cNvPr>
          <p:cNvSpPr>
            <a:spLocks noGrp="1" noChangeArrowheads="1"/>
          </p:cNvSpPr>
          <p:nvPr>
            <p:ph idx="1"/>
          </p:nvPr>
        </p:nvSpPr>
        <p:spPr/>
        <p:txBody>
          <a:bodyPr/>
          <a:lstStyle/>
          <a:p>
            <a:pPr eaLnBrk="1" hangingPunct="1">
              <a:defRPr/>
            </a:pPr>
            <a:r>
              <a:rPr lang="cs-CZ" dirty="0">
                <a:cs typeface="Arial" charset="0"/>
              </a:rPr>
              <a:t>v co nejmenší dávce, 1 - 2x denně</a:t>
            </a:r>
          </a:p>
          <a:p>
            <a:pPr eaLnBrk="1" hangingPunct="1">
              <a:defRPr/>
            </a:pPr>
            <a:endParaRPr lang="cs-CZ" dirty="0">
              <a:cs typeface="Arial" charset="0"/>
            </a:endParaRPr>
          </a:p>
          <a:p>
            <a:pPr eaLnBrk="1" hangingPunct="1">
              <a:defRPr/>
            </a:pPr>
            <a:r>
              <a:rPr lang="cs-CZ" dirty="0">
                <a:cs typeface="Arial" charset="0"/>
              </a:rPr>
              <a:t>ANO: </a:t>
            </a:r>
            <a:r>
              <a:rPr lang="cs-CZ" dirty="0" err="1">
                <a:cs typeface="Arial" charset="0"/>
              </a:rPr>
              <a:t>glimepirid</a:t>
            </a:r>
            <a:r>
              <a:rPr lang="cs-CZ" dirty="0">
                <a:cs typeface="Arial" charset="0"/>
              </a:rPr>
              <a:t>, </a:t>
            </a:r>
            <a:r>
              <a:rPr lang="cs-CZ" dirty="0" err="1">
                <a:solidFill>
                  <a:srgbClr val="FFC000"/>
                </a:solidFill>
                <a:cs typeface="Arial" charset="0"/>
              </a:rPr>
              <a:t>gliclazid</a:t>
            </a:r>
            <a:r>
              <a:rPr lang="cs-CZ" dirty="0">
                <a:solidFill>
                  <a:srgbClr val="FFC000"/>
                </a:solidFill>
                <a:cs typeface="Arial" charset="0"/>
              </a:rPr>
              <a:t> (</a:t>
            </a:r>
            <a:r>
              <a:rPr lang="cs-CZ" dirty="0" err="1">
                <a:solidFill>
                  <a:srgbClr val="FFC000"/>
                </a:solidFill>
                <a:cs typeface="Arial" charset="0"/>
              </a:rPr>
              <a:t>Diaprel</a:t>
            </a:r>
            <a:r>
              <a:rPr lang="cs-CZ" dirty="0">
                <a:solidFill>
                  <a:srgbClr val="FFC000"/>
                </a:solidFill>
                <a:cs typeface="Arial" charset="0"/>
              </a:rPr>
              <a:t>, </a:t>
            </a:r>
            <a:r>
              <a:rPr lang="cs-CZ">
                <a:solidFill>
                  <a:srgbClr val="FFC000"/>
                </a:solidFill>
                <a:cs typeface="Arial" charset="0"/>
              </a:rPr>
              <a:t>Glyclada)</a:t>
            </a:r>
            <a:r>
              <a:rPr lang="cs-CZ">
                <a:cs typeface="Arial" charset="0"/>
              </a:rPr>
              <a:t>, </a:t>
            </a:r>
            <a:r>
              <a:rPr lang="cs-CZ" dirty="0" err="1">
                <a:cs typeface="Arial" charset="0"/>
              </a:rPr>
              <a:t>gliquidon</a:t>
            </a:r>
            <a:endParaRPr lang="cs-CZ" dirty="0">
              <a:cs typeface="Arial" charset="0"/>
            </a:endParaRPr>
          </a:p>
          <a:p>
            <a:pPr eaLnBrk="1" hangingPunct="1">
              <a:defRPr/>
            </a:pPr>
            <a:endParaRPr lang="cs-CZ" dirty="0">
              <a:cs typeface="Arial" charset="0"/>
            </a:endParaRPr>
          </a:p>
          <a:p>
            <a:pPr eaLnBrk="1" hangingPunct="1">
              <a:defRPr/>
            </a:pPr>
            <a:r>
              <a:rPr lang="cs-CZ" dirty="0">
                <a:cs typeface="Arial" charset="0"/>
              </a:rPr>
              <a:t>NE: </a:t>
            </a:r>
            <a:r>
              <a:rPr lang="cs-CZ" dirty="0" err="1">
                <a:cs typeface="Arial" charset="0"/>
              </a:rPr>
              <a:t>glipizid</a:t>
            </a:r>
            <a:r>
              <a:rPr lang="cs-CZ" dirty="0">
                <a:cs typeface="Arial" charset="0"/>
              </a:rPr>
              <a:t> a vůbec ne </a:t>
            </a:r>
            <a:r>
              <a:rPr lang="cs-CZ" dirty="0" err="1">
                <a:cs typeface="Arial" charset="0"/>
              </a:rPr>
              <a:t>glibenclamid</a:t>
            </a:r>
            <a:endParaRPr lang="cs-CZ" dirty="0">
              <a:cs typeface="Arial" charset="0"/>
            </a:endParaRPr>
          </a:p>
          <a:p>
            <a:pPr eaLnBrk="1" hangingPunct="1">
              <a:buFont typeface="Wingdings" pitchFamily="2" charset="2"/>
              <a:buNone/>
              <a:defRPr/>
            </a:pPr>
            <a:endParaRPr lang="cs-CZ" dirty="0">
              <a:cs typeface="Arial" charset="0"/>
            </a:endParaRPr>
          </a:p>
        </p:txBody>
      </p:sp>
      <p:pic>
        <p:nvPicPr>
          <p:cNvPr id="30724" name="Picture 4">
            <a:hlinkClick r:id="" action="ppaction://media"/>
          </p:cNvPr>
          <p:cNvPicPr>
            <a:picLocks noRot="1" noChangeAspect="1" noChangeArrowheads="1"/>
          </p:cNvPicPr>
          <p:nvPr>
            <a:wavAudioFile r:embed="rId1" name="~PP313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7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07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Preparáty sulfonylurey</a:t>
            </a:r>
            <a:endParaRPr lang="en-US" altLang="en-US" smtClean="0">
              <a:solidFill>
                <a:srgbClr val="FFC000"/>
              </a:solidFill>
              <a:effectLst/>
              <a:cs typeface="Arial" charset="0"/>
            </a:endParaRPr>
          </a:p>
        </p:txBody>
      </p:sp>
      <p:sp>
        <p:nvSpPr>
          <p:cNvPr id="14339" name="Rectangle 3">
            <a:extLst>
              <a:ext uri="{FF2B5EF4-FFF2-40B4-BE49-F238E27FC236}"/>
            </a:extLst>
          </p:cNvPr>
          <p:cNvSpPr>
            <a:spLocks noGrp="1" noChangeArrowheads="1"/>
          </p:cNvSpPr>
          <p:nvPr>
            <p:ph idx="1"/>
          </p:nvPr>
        </p:nvSpPr>
        <p:spPr/>
        <p:txBody>
          <a:bodyPr/>
          <a:lstStyle/>
          <a:p>
            <a:pPr marL="0" indent="0" eaLnBrk="1" hangingPunct="1">
              <a:buFont typeface="Wingdings" pitchFamily="2" charset="2"/>
              <a:buNone/>
              <a:defRPr/>
            </a:pPr>
            <a:endParaRPr lang="cs-CZ" smtClean="0">
              <a:cs typeface="Arial" charset="0"/>
            </a:endParaRPr>
          </a:p>
          <a:p>
            <a:pPr marL="0" indent="0" eaLnBrk="1" hangingPunct="1">
              <a:defRPr/>
            </a:pPr>
            <a:r>
              <a:rPr lang="cs-CZ" smtClean="0">
                <a:cs typeface="Arial" charset="0"/>
              </a:rPr>
              <a:t> vedou k vyčerpání beta-buněk pankreatu, častější tzv. „sekundární selhání  léčby“</a:t>
            </a:r>
          </a:p>
          <a:p>
            <a:pPr marL="0" indent="0" eaLnBrk="1" hangingPunct="1">
              <a:defRPr/>
            </a:pPr>
            <a:endParaRPr lang="cs-CZ" smtClean="0">
              <a:cs typeface="Arial" charset="0"/>
            </a:endParaRPr>
          </a:p>
          <a:p>
            <a:pPr marL="0" indent="0" eaLnBrk="1" hangingPunct="1">
              <a:defRPr/>
            </a:pPr>
            <a:r>
              <a:rPr lang="cs-CZ" smtClean="0">
                <a:cs typeface="Arial" charset="0"/>
              </a:rPr>
              <a:t>někteří diabetologové ve světě již vůbec nepoužívají, stále ale nejlevnější…</a:t>
            </a:r>
          </a:p>
        </p:txBody>
      </p:sp>
      <p:pic>
        <p:nvPicPr>
          <p:cNvPr id="31748" name="Picture 4">
            <a:hlinkClick r:id="" action="ppaction://media"/>
          </p:cNvPr>
          <p:cNvPicPr>
            <a:picLocks noRot="1" noChangeAspect="1" noChangeArrowheads="1"/>
          </p:cNvPicPr>
          <p:nvPr>
            <a:wavAudioFile r:embed="rId1" name="~PP1596.WAV"/>
          </p:nvPr>
        </p:nvPicPr>
        <p:blipFill>
          <a:blip r:embed="rId3"/>
          <a:srcRect/>
          <a:stretch>
            <a:fillRect/>
          </a:stretch>
        </p:blipFill>
        <p:spPr bwMode="auto">
          <a:xfrm>
            <a:off x="8674100" y="6388100"/>
            <a:ext cx="304800" cy="304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7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17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1066800"/>
            <a:ext cx="7772400" cy="1371600"/>
          </a:xfrm>
        </p:spPr>
        <p:txBody>
          <a:bodyPr/>
          <a:lstStyle/>
          <a:p>
            <a:pPr eaLnBrk="1" hangingPunct="1"/>
            <a:r>
              <a:rPr lang="cs-CZ" altLang="en-US" smtClean="0">
                <a:solidFill>
                  <a:srgbClr val="FFC000"/>
                </a:solidFill>
                <a:effectLst/>
                <a:cs typeface="Arial" charset="0"/>
              </a:rPr>
              <a:t>Nesulfonylureová inzulinová sekretagoga </a:t>
            </a:r>
            <a:r>
              <a:rPr lang="cs-CZ" altLang="en-US" sz="3200" smtClean="0">
                <a:solidFill>
                  <a:srgbClr val="FFC000"/>
                </a:solidFill>
                <a:effectLst/>
                <a:cs typeface="Arial" charset="0"/>
              </a:rPr>
              <a:t>(glinidy, meglitinidy)</a:t>
            </a:r>
            <a:endParaRPr lang="en-US" altLang="en-US" sz="3200" smtClean="0">
              <a:solidFill>
                <a:srgbClr val="FFC000"/>
              </a:solidFill>
              <a:effectLst/>
              <a:cs typeface="Arial" charset="0"/>
            </a:endParaRPr>
          </a:p>
        </p:txBody>
      </p:sp>
      <p:sp>
        <p:nvSpPr>
          <p:cNvPr id="97283" name="Rectangle 3">
            <a:extLst>
              <a:ext uri="{FF2B5EF4-FFF2-40B4-BE49-F238E27FC236}"/>
            </a:extLst>
          </p:cNvPr>
          <p:cNvSpPr>
            <a:spLocks noGrp="1" noChangeArrowheads="1"/>
          </p:cNvSpPr>
          <p:nvPr>
            <p:ph idx="1"/>
          </p:nvPr>
        </p:nvSpPr>
        <p:spPr>
          <a:xfrm>
            <a:off x="609600" y="2743200"/>
            <a:ext cx="7772400" cy="4114800"/>
          </a:xfrm>
        </p:spPr>
        <p:txBody>
          <a:bodyPr/>
          <a:lstStyle/>
          <a:p>
            <a:pPr eaLnBrk="1" hangingPunct="1">
              <a:defRPr/>
            </a:pPr>
            <a:r>
              <a:rPr lang="cs-CZ">
                <a:solidFill>
                  <a:schemeClr val="accent1"/>
                </a:solidFill>
              </a:rPr>
              <a:t>Repaglinid</a:t>
            </a:r>
            <a:r>
              <a:rPr lang="cs-CZ"/>
              <a:t> (NovoNorm - 0,5..1,0..2,0 mg)</a:t>
            </a:r>
          </a:p>
          <a:p>
            <a:pPr lvl="1" eaLnBrk="1" hangingPunct="1">
              <a:defRPr/>
            </a:pPr>
            <a:r>
              <a:rPr lang="cs-CZ"/>
              <a:t>3x denně před jídlem</a:t>
            </a:r>
          </a:p>
          <a:p>
            <a:pPr lvl="1" eaLnBrk="1" hangingPunct="1">
              <a:defRPr/>
            </a:pPr>
            <a:r>
              <a:rPr lang="cs-CZ"/>
              <a:t>„jedno jídlo - jedna tableta“</a:t>
            </a:r>
          </a:p>
          <a:p>
            <a:pPr lvl="1" eaLnBrk="1" hangingPunct="1">
              <a:defRPr/>
            </a:pPr>
            <a:r>
              <a:rPr lang="cs-CZ"/>
              <a:t>méně postabsorpčních hypoglykémií</a:t>
            </a:r>
          </a:p>
          <a:p>
            <a:pPr lvl="1" eaLnBrk="1" hangingPunct="1">
              <a:defRPr/>
            </a:pPr>
            <a:r>
              <a:rPr lang="cs-CZ"/>
              <a:t>menší hyperinzulinémie, fyziologičtější profil</a:t>
            </a:r>
          </a:p>
          <a:p>
            <a:pPr eaLnBrk="1" hangingPunct="1">
              <a:defRPr/>
            </a:pPr>
            <a:endParaRPr lang="cs-CZ"/>
          </a:p>
        </p:txBody>
      </p:sp>
      <p:pic>
        <p:nvPicPr>
          <p:cNvPr id="32772" name="Picture 4">
            <a:hlinkClick r:id="" action="ppaction://media"/>
          </p:cNvPr>
          <p:cNvPicPr>
            <a:picLocks noRot="1" noChangeAspect="1" noChangeArrowheads="1"/>
          </p:cNvPicPr>
          <p:nvPr>
            <a:wavAudioFile r:embed="rId1" name="~PP186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7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277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Thiazolidinediony (Glitazony)</a:t>
            </a:r>
            <a:endParaRPr lang="en-US" altLang="en-US" smtClean="0">
              <a:solidFill>
                <a:srgbClr val="FFC000"/>
              </a:solidFill>
              <a:effectLst/>
              <a:cs typeface="Arial" charset="0"/>
            </a:endParaRPr>
          </a:p>
        </p:txBody>
      </p:sp>
      <p:sp>
        <p:nvSpPr>
          <p:cNvPr id="99331" name="Rectangle 3">
            <a:extLst>
              <a:ext uri="{FF2B5EF4-FFF2-40B4-BE49-F238E27FC236}"/>
            </a:extLst>
          </p:cNvPr>
          <p:cNvSpPr>
            <a:spLocks noGrp="1" noChangeArrowheads="1"/>
          </p:cNvSpPr>
          <p:nvPr>
            <p:ph idx="1"/>
          </p:nvPr>
        </p:nvSpPr>
        <p:spPr>
          <a:xfrm>
            <a:off x="685800" y="1752600"/>
            <a:ext cx="7772400" cy="4119563"/>
          </a:xfrm>
        </p:spPr>
        <p:txBody>
          <a:bodyPr/>
          <a:lstStyle/>
          <a:p>
            <a:pPr eaLnBrk="1" hangingPunct="1">
              <a:lnSpc>
                <a:spcPct val="80000"/>
              </a:lnSpc>
              <a:defRPr/>
            </a:pPr>
            <a:r>
              <a:rPr lang="cs-CZ" sz="2800">
                <a:solidFill>
                  <a:schemeClr val="accent1"/>
                </a:solidFill>
                <a:cs typeface="Arial" charset="0"/>
              </a:rPr>
              <a:t>Rosiglitazon </a:t>
            </a:r>
            <a:r>
              <a:rPr lang="cs-CZ" sz="2800">
                <a:cs typeface="Arial" charset="0"/>
              </a:rPr>
              <a:t>(Avandia) – září 2010 - stažen z trhu….(retence tekutin, srdeční selhání), listopad 2013 FDA vrací, EMA zatím ne </a:t>
            </a:r>
          </a:p>
          <a:p>
            <a:pPr eaLnBrk="1" hangingPunct="1">
              <a:lnSpc>
                <a:spcPct val="80000"/>
              </a:lnSpc>
              <a:defRPr/>
            </a:pPr>
            <a:r>
              <a:rPr lang="cs-CZ" sz="2800">
                <a:solidFill>
                  <a:schemeClr val="accent1"/>
                </a:solidFill>
                <a:cs typeface="Arial" charset="0"/>
              </a:rPr>
              <a:t>Pioglitazon</a:t>
            </a:r>
            <a:r>
              <a:rPr lang="cs-CZ" sz="2800">
                <a:cs typeface="Arial" charset="0"/>
              </a:rPr>
              <a:t> (Actos) + významný hypolipidemický účinek</a:t>
            </a:r>
          </a:p>
          <a:p>
            <a:pPr eaLnBrk="1" hangingPunct="1">
              <a:lnSpc>
                <a:spcPct val="80000"/>
              </a:lnSpc>
              <a:defRPr/>
            </a:pPr>
            <a:endParaRPr lang="cs-CZ" sz="2800">
              <a:cs typeface="Arial" charset="0"/>
            </a:endParaRPr>
          </a:p>
          <a:p>
            <a:pPr lvl="1" eaLnBrk="1" hangingPunct="1">
              <a:lnSpc>
                <a:spcPct val="80000"/>
              </a:lnSpc>
              <a:defRPr/>
            </a:pPr>
            <a:r>
              <a:rPr lang="cs-CZ">
                <a:cs typeface="Arial" charset="0"/>
              </a:rPr>
              <a:t>snížení inzulinové rezistence hlavně na periferii (svaly, tuková tkáň)</a:t>
            </a:r>
          </a:p>
          <a:p>
            <a:pPr lvl="1" eaLnBrk="1" hangingPunct="1">
              <a:lnSpc>
                <a:spcPct val="80000"/>
              </a:lnSpc>
              <a:defRPr/>
            </a:pPr>
            <a:r>
              <a:rPr lang="cs-CZ">
                <a:cs typeface="Arial" charset="0"/>
              </a:rPr>
              <a:t>regenerace beta bb. pakreatu</a:t>
            </a:r>
          </a:p>
          <a:p>
            <a:pPr lvl="1" eaLnBrk="1" hangingPunct="1">
              <a:lnSpc>
                <a:spcPct val="80000"/>
              </a:lnSpc>
              <a:defRPr/>
            </a:pPr>
            <a:r>
              <a:rPr lang="cs-CZ">
                <a:cs typeface="Arial" charset="0"/>
              </a:rPr>
              <a:t>účinek nastupuje až za několik týdnů</a:t>
            </a:r>
          </a:p>
          <a:p>
            <a:pPr lvl="1" eaLnBrk="1" hangingPunct="1">
              <a:lnSpc>
                <a:spcPct val="80000"/>
              </a:lnSpc>
              <a:defRPr/>
            </a:pPr>
            <a:endParaRPr lang="cs-CZ" sz="2400">
              <a:cs typeface="Arial" charset="0"/>
            </a:endParaRPr>
          </a:p>
          <a:p>
            <a:pPr lvl="1" eaLnBrk="1" hangingPunct="1">
              <a:lnSpc>
                <a:spcPct val="80000"/>
              </a:lnSpc>
              <a:buFontTx/>
              <a:buNone/>
              <a:defRPr/>
            </a:pPr>
            <a:endParaRPr lang="cs-CZ" sz="2400">
              <a:cs typeface="Arial" charset="0"/>
            </a:endParaRPr>
          </a:p>
        </p:txBody>
      </p:sp>
      <p:pic>
        <p:nvPicPr>
          <p:cNvPr id="33796" name="Picture 4">
            <a:hlinkClick r:id="" action="ppaction://media"/>
          </p:cNvPr>
          <p:cNvPicPr>
            <a:picLocks noRot="1" noChangeAspect="1" noChangeArrowheads="1"/>
          </p:cNvPicPr>
          <p:nvPr>
            <a:wavAudioFile r:embed="rId1" name="~PP249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7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379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Diabetes mellitus typ 2</a:t>
            </a:r>
            <a:endParaRPr lang="en-US" altLang="en-US" smtClean="0">
              <a:solidFill>
                <a:srgbClr val="FFC000"/>
              </a:solidFill>
              <a:effectLst/>
              <a:cs typeface="Arial" charset="0"/>
            </a:endParaRPr>
          </a:p>
        </p:txBody>
      </p:sp>
      <p:sp>
        <p:nvSpPr>
          <p:cNvPr id="71683" name="Rectangle 3">
            <a:extLst>
              <a:ext uri="{FF2B5EF4-FFF2-40B4-BE49-F238E27FC236}"/>
            </a:extLst>
          </p:cNvPr>
          <p:cNvSpPr>
            <a:spLocks noGrp="1" noChangeArrowheads="1"/>
          </p:cNvSpPr>
          <p:nvPr>
            <p:ph idx="1"/>
          </p:nvPr>
        </p:nvSpPr>
        <p:spPr/>
        <p:txBody>
          <a:bodyPr/>
          <a:lstStyle/>
          <a:p>
            <a:pPr eaLnBrk="1" hangingPunct="1">
              <a:lnSpc>
                <a:spcPct val="80000"/>
              </a:lnSpc>
              <a:defRPr/>
            </a:pPr>
            <a:r>
              <a:rPr lang="cs-CZ" sz="2800">
                <a:solidFill>
                  <a:srgbClr val="FF9933"/>
                </a:solidFill>
              </a:rPr>
              <a:t>Porucha sekrece inzulinu z beta buňky pankreatu</a:t>
            </a:r>
          </a:p>
          <a:p>
            <a:pPr eaLnBrk="1" hangingPunct="1">
              <a:lnSpc>
                <a:spcPct val="80000"/>
              </a:lnSpc>
              <a:defRPr/>
            </a:pPr>
            <a:endParaRPr lang="cs-CZ" sz="2800">
              <a:solidFill>
                <a:srgbClr val="FF9933"/>
              </a:solidFill>
            </a:endParaRPr>
          </a:p>
          <a:p>
            <a:pPr eaLnBrk="1" hangingPunct="1">
              <a:lnSpc>
                <a:spcPct val="80000"/>
              </a:lnSpc>
              <a:defRPr/>
            </a:pPr>
            <a:r>
              <a:rPr lang="cs-CZ" sz="2800">
                <a:solidFill>
                  <a:srgbClr val="FF9933"/>
                </a:solidFill>
              </a:rPr>
              <a:t>Inzulinorezistence (svaly, tuková tkáň, játra)</a:t>
            </a:r>
          </a:p>
          <a:p>
            <a:pPr eaLnBrk="1" hangingPunct="1">
              <a:lnSpc>
                <a:spcPct val="80000"/>
              </a:lnSpc>
              <a:defRPr/>
            </a:pPr>
            <a:endParaRPr lang="cs-CZ" sz="2800">
              <a:solidFill>
                <a:srgbClr val="FF9933"/>
              </a:solidFill>
            </a:endParaRPr>
          </a:p>
          <a:p>
            <a:pPr eaLnBrk="1" hangingPunct="1">
              <a:lnSpc>
                <a:spcPct val="80000"/>
              </a:lnSpc>
              <a:defRPr/>
            </a:pPr>
            <a:r>
              <a:rPr lang="cs-CZ" sz="2800">
                <a:solidFill>
                  <a:srgbClr val="FF9933"/>
                </a:solidFill>
              </a:rPr>
              <a:t>Postupné vyhasínání fce pankreatu (progresivní onemocnění)</a:t>
            </a:r>
          </a:p>
          <a:p>
            <a:pPr eaLnBrk="1" hangingPunct="1">
              <a:lnSpc>
                <a:spcPct val="80000"/>
              </a:lnSpc>
              <a:defRPr/>
            </a:pPr>
            <a:endParaRPr lang="cs-CZ" sz="2800">
              <a:solidFill>
                <a:srgbClr val="FF9933"/>
              </a:solidFill>
            </a:endParaRPr>
          </a:p>
          <a:p>
            <a:pPr eaLnBrk="1" hangingPunct="1">
              <a:lnSpc>
                <a:spcPct val="80000"/>
              </a:lnSpc>
              <a:defRPr/>
            </a:pPr>
            <a:r>
              <a:rPr lang="cs-CZ" sz="2800">
                <a:solidFill>
                  <a:srgbClr val="FF9933"/>
                </a:solidFill>
              </a:rPr>
              <a:t>GIT: inkretinová deficience a/nebo rezistence</a:t>
            </a:r>
          </a:p>
          <a:p>
            <a:pPr eaLnBrk="1" hangingPunct="1">
              <a:lnSpc>
                <a:spcPct val="80000"/>
              </a:lnSpc>
              <a:defRPr/>
            </a:pPr>
            <a:endParaRPr lang="cs-CZ" sz="2800">
              <a:solidFill>
                <a:srgbClr val="FF9933"/>
              </a:solidFill>
            </a:endParaRPr>
          </a:p>
          <a:p>
            <a:pPr eaLnBrk="1" hangingPunct="1">
              <a:lnSpc>
                <a:spcPct val="80000"/>
              </a:lnSpc>
              <a:defRPr/>
            </a:pPr>
            <a:r>
              <a:rPr lang="cs-CZ" sz="2800">
                <a:solidFill>
                  <a:srgbClr val="FF9933"/>
                </a:solidFill>
              </a:rPr>
              <a:t>Ledviny: zvýšená reabsorpce glukózy</a:t>
            </a:r>
          </a:p>
          <a:p>
            <a:pPr lvl="1" eaLnBrk="1" hangingPunct="1">
              <a:lnSpc>
                <a:spcPct val="80000"/>
              </a:lnSpc>
              <a:buFontTx/>
              <a:buNone/>
              <a:defRPr/>
            </a:pPr>
            <a:endParaRPr lang="cs-CZ" sz="2400"/>
          </a:p>
        </p:txBody>
      </p:sp>
      <p:pic>
        <p:nvPicPr>
          <p:cNvPr id="16388" name="Picture 4">
            <a:hlinkClick r:id="" action="ppaction://media"/>
          </p:cNvPr>
          <p:cNvPicPr>
            <a:picLocks noRot="1" noChangeAspect="1" noChangeArrowheads="1"/>
          </p:cNvPicPr>
          <p:nvPr>
            <a:wavAudioFile r:embed="rId1" name="~PP360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38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Thiazolidinediony (Glitazony)</a:t>
            </a:r>
            <a:endParaRPr lang="en-US" altLang="en-US" smtClean="0">
              <a:solidFill>
                <a:srgbClr val="FFC000"/>
              </a:solidFill>
              <a:effectLst/>
              <a:cs typeface="Arial" charset="0"/>
            </a:endParaRPr>
          </a:p>
        </p:txBody>
      </p:sp>
      <p:sp>
        <p:nvSpPr>
          <p:cNvPr id="99331" name="Rectangle 3">
            <a:extLst>
              <a:ext uri="{FF2B5EF4-FFF2-40B4-BE49-F238E27FC236}"/>
            </a:extLst>
          </p:cNvPr>
          <p:cNvSpPr>
            <a:spLocks noGrp="1" noChangeArrowheads="1"/>
          </p:cNvSpPr>
          <p:nvPr>
            <p:ph idx="1"/>
          </p:nvPr>
        </p:nvSpPr>
        <p:spPr>
          <a:xfrm>
            <a:off x="685800" y="1752600"/>
            <a:ext cx="7772400" cy="4119563"/>
          </a:xfrm>
        </p:spPr>
        <p:txBody>
          <a:bodyPr/>
          <a:lstStyle/>
          <a:p>
            <a:pPr marL="0" indent="0" eaLnBrk="1" hangingPunct="1">
              <a:lnSpc>
                <a:spcPct val="80000"/>
              </a:lnSpc>
              <a:buFont typeface="Wingdings" pitchFamily="2" charset="2"/>
              <a:buNone/>
              <a:defRPr/>
            </a:pPr>
            <a:endParaRPr lang="cs-CZ" sz="2800" dirty="0"/>
          </a:p>
          <a:p>
            <a:pPr eaLnBrk="1" hangingPunct="1">
              <a:lnSpc>
                <a:spcPct val="80000"/>
              </a:lnSpc>
              <a:defRPr/>
            </a:pPr>
            <a:r>
              <a:rPr lang="cs-CZ" sz="2800" dirty="0" err="1">
                <a:solidFill>
                  <a:schemeClr val="accent1"/>
                </a:solidFill>
              </a:rPr>
              <a:t>Pioglitazon</a:t>
            </a:r>
            <a:r>
              <a:rPr lang="cs-CZ" sz="2800" dirty="0"/>
              <a:t> – pro určité pacienty</a:t>
            </a:r>
          </a:p>
          <a:p>
            <a:pPr eaLnBrk="1" hangingPunct="1">
              <a:lnSpc>
                <a:spcPct val="80000"/>
              </a:lnSpc>
              <a:defRPr/>
            </a:pPr>
            <a:endParaRPr lang="cs-CZ" sz="2800" dirty="0"/>
          </a:p>
          <a:p>
            <a:pPr eaLnBrk="1" hangingPunct="1">
              <a:lnSpc>
                <a:spcPct val="80000"/>
              </a:lnSpc>
              <a:defRPr/>
            </a:pPr>
            <a:r>
              <a:rPr lang="cs-CZ" sz="2800" dirty="0" err="1"/>
              <a:t>Cave</a:t>
            </a:r>
            <a:r>
              <a:rPr lang="cs-CZ" sz="2800" dirty="0"/>
              <a:t>: </a:t>
            </a:r>
          </a:p>
          <a:p>
            <a:pPr lvl="1" eaLnBrk="1" hangingPunct="1">
              <a:lnSpc>
                <a:spcPct val="80000"/>
              </a:lnSpc>
              <a:defRPr/>
            </a:pPr>
            <a:r>
              <a:rPr lang="cs-CZ" sz="2400" dirty="0"/>
              <a:t>ca močového měchýře</a:t>
            </a:r>
          </a:p>
          <a:p>
            <a:pPr lvl="1" eaLnBrk="1" hangingPunct="1">
              <a:lnSpc>
                <a:spcPct val="80000"/>
              </a:lnSpc>
              <a:defRPr/>
            </a:pPr>
            <a:r>
              <a:rPr lang="cs-CZ" sz="2400" dirty="0"/>
              <a:t>fraktury kostí</a:t>
            </a:r>
          </a:p>
          <a:p>
            <a:pPr lvl="1" eaLnBrk="1" hangingPunct="1">
              <a:lnSpc>
                <a:spcPct val="80000"/>
              </a:lnSpc>
              <a:defRPr/>
            </a:pPr>
            <a:r>
              <a:rPr lang="cs-CZ" sz="2400" dirty="0"/>
              <a:t>srdeční selhání</a:t>
            </a:r>
          </a:p>
          <a:p>
            <a:pPr eaLnBrk="1" hangingPunct="1">
              <a:lnSpc>
                <a:spcPct val="80000"/>
              </a:lnSpc>
              <a:defRPr/>
            </a:pPr>
            <a:endParaRPr lang="cs-CZ" sz="2800" dirty="0"/>
          </a:p>
          <a:p>
            <a:pPr eaLnBrk="1" hangingPunct="1">
              <a:lnSpc>
                <a:spcPct val="80000"/>
              </a:lnSpc>
              <a:defRPr/>
            </a:pPr>
            <a:r>
              <a:rPr lang="cs-CZ" sz="2800" dirty="0">
                <a:solidFill>
                  <a:srgbClr val="FFC000"/>
                </a:solidFill>
              </a:rPr>
              <a:t>ALE</a:t>
            </a:r>
            <a:r>
              <a:rPr lang="cs-CZ" sz="2800" dirty="0"/>
              <a:t>: snížení </a:t>
            </a:r>
            <a:r>
              <a:rPr lang="cs-CZ" sz="2800" dirty="0" err="1"/>
              <a:t>makrovaskulárních</a:t>
            </a:r>
            <a:r>
              <a:rPr lang="cs-CZ" sz="2800" dirty="0"/>
              <a:t> komplikací!</a:t>
            </a:r>
            <a:endParaRPr lang="cs-CZ" sz="2400" dirty="0"/>
          </a:p>
          <a:p>
            <a:pPr lvl="1" eaLnBrk="1" hangingPunct="1">
              <a:lnSpc>
                <a:spcPct val="80000"/>
              </a:lnSpc>
              <a:defRPr/>
            </a:pPr>
            <a:endParaRPr lang="cs-CZ" sz="2400" dirty="0"/>
          </a:p>
          <a:p>
            <a:pPr marL="457200" lvl="1" indent="0" eaLnBrk="1" hangingPunct="1">
              <a:lnSpc>
                <a:spcPct val="80000"/>
              </a:lnSpc>
              <a:buFontTx/>
              <a:buNone/>
              <a:defRPr/>
            </a:pPr>
            <a:endParaRPr lang="cs-CZ" sz="2400" dirty="0"/>
          </a:p>
        </p:txBody>
      </p:sp>
      <p:pic>
        <p:nvPicPr>
          <p:cNvPr id="34820" name="Picture 4">
            <a:hlinkClick r:id="" action="ppaction://media"/>
          </p:cNvPr>
          <p:cNvPicPr>
            <a:picLocks noRot="1" noChangeAspect="1" noChangeArrowheads="1"/>
          </p:cNvPicPr>
          <p:nvPr>
            <a:wavAudioFile r:embed="rId1" name="~PP61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8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48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Inkretinový efekt</a:t>
            </a:r>
            <a:endParaRPr lang="en-US" altLang="en-US" smtClean="0">
              <a:solidFill>
                <a:srgbClr val="FFC000"/>
              </a:solidFill>
              <a:effectLst/>
              <a:cs typeface="Arial" charset="0"/>
            </a:endParaRPr>
          </a:p>
        </p:txBody>
      </p:sp>
      <p:sp>
        <p:nvSpPr>
          <p:cNvPr id="140291" name="Rectangle 3">
            <a:extLst>
              <a:ext uri="{FF2B5EF4-FFF2-40B4-BE49-F238E27FC236}"/>
            </a:extLst>
          </p:cNvPr>
          <p:cNvSpPr>
            <a:spLocks noGrp="1" noChangeArrowheads="1"/>
          </p:cNvSpPr>
          <p:nvPr>
            <p:ph idx="1"/>
          </p:nvPr>
        </p:nvSpPr>
        <p:spPr>
          <a:xfrm>
            <a:off x="685800" y="1484313"/>
            <a:ext cx="7772400" cy="4611687"/>
          </a:xfrm>
        </p:spPr>
        <p:txBody>
          <a:bodyPr/>
          <a:lstStyle/>
          <a:p>
            <a:pPr lvl="1" eaLnBrk="1" hangingPunct="1">
              <a:lnSpc>
                <a:spcPct val="80000"/>
              </a:lnSpc>
              <a:buFontTx/>
              <a:buNone/>
              <a:defRPr/>
            </a:pPr>
            <a:r>
              <a:rPr lang="cs-CZ" b="1" smtClean="0">
                <a:solidFill>
                  <a:srgbClr val="FFC000"/>
                </a:solidFill>
                <a:cs typeface="Arial" charset="0"/>
              </a:rPr>
              <a:t>Zvýšení vylučování inzulinu po p.o. podání glukózy</a:t>
            </a:r>
          </a:p>
          <a:p>
            <a:pPr eaLnBrk="1" hangingPunct="1">
              <a:lnSpc>
                <a:spcPct val="80000"/>
              </a:lnSpc>
              <a:defRPr/>
            </a:pPr>
            <a:endParaRPr lang="cs-CZ" b="1" smtClean="0">
              <a:solidFill>
                <a:srgbClr val="FFC000"/>
              </a:solidFill>
              <a:cs typeface="Arial" charset="0"/>
            </a:endParaRPr>
          </a:p>
          <a:p>
            <a:pPr eaLnBrk="1" hangingPunct="1">
              <a:lnSpc>
                <a:spcPct val="80000"/>
              </a:lnSpc>
              <a:defRPr/>
            </a:pPr>
            <a:r>
              <a:rPr lang="cs-CZ" sz="2800" smtClean="0">
                <a:solidFill>
                  <a:srgbClr val="FFC000"/>
                </a:solidFill>
                <a:cs typeface="Arial" charset="0"/>
              </a:rPr>
              <a:t>Inkretiny  - GLP-1 (glucagon-like peptid):</a:t>
            </a:r>
          </a:p>
          <a:p>
            <a:pPr lvl="1" eaLnBrk="1" hangingPunct="1">
              <a:lnSpc>
                <a:spcPct val="80000"/>
              </a:lnSpc>
              <a:defRPr/>
            </a:pPr>
            <a:r>
              <a:rPr lang="cs-CZ" sz="2400" smtClean="0">
                <a:cs typeface="Arial" charset="0"/>
              </a:rPr>
              <a:t>zvýšení vylučování inzulinu po p.o. podání glukózy</a:t>
            </a:r>
          </a:p>
          <a:p>
            <a:pPr lvl="1" eaLnBrk="1" hangingPunct="1">
              <a:lnSpc>
                <a:spcPct val="80000"/>
              </a:lnSpc>
              <a:defRPr/>
            </a:pPr>
            <a:r>
              <a:rPr lang="cs-CZ" sz="2400" smtClean="0">
                <a:cs typeface="Arial" charset="0"/>
              </a:rPr>
              <a:t>zvyšuje vylučování inzulinu s ohledem na výšku glykémie (nedělá hypoglykémie)</a:t>
            </a:r>
          </a:p>
          <a:p>
            <a:pPr lvl="1" eaLnBrk="1" hangingPunct="1">
              <a:lnSpc>
                <a:spcPct val="80000"/>
              </a:lnSpc>
              <a:defRPr/>
            </a:pPr>
            <a:r>
              <a:rPr lang="cs-CZ" sz="2400" smtClean="0">
                <a:cs typeface="Arial" charset="0"/>
              </a:rPr>
              <a:t>snižuje vyprazdňování žaludku</a:t>
            </a:r>
          </a:p>
          <a:p>
            <a:pPr lvl="1" eaLnBrk="1" hangingPunct="1">
              <a:lnSpc>
                <a:spcPct val="80000"/>
              </a:lnSpc>
              <a:defRPr/>
            </a:pPr>
            <a:r>
              <a:rPr lang="cs-CZ" sz="2400" smtClean="0">
                <a:cs typeface="Arial" charset="0"/>
              </a:rPr>
              <a:t>centrálně snižuje pocit hladu</a:t>
            </a:r>
          </a:p>
          <a:p>
            <a:pPr lvl="1" eaLnBrk="1" hangingPunct="1">
              <a:lnSpc>
                <a:spcPct val="80000"/>
              </a:lnSpc>
              <a:defRPr/>
            </a:pPr>
            <a:r>
              <a:rPr lang="cs-CZ" sz="2400" smtClean="0">
                <a:cs typeface="Arial" charset="0"/>
              </a:rPr>
              <a:t>vede k regeneraci beta-beta b. pankreatu</a:t>
            </a:r>
          </a:p>
          <a:p>
            <a:pPr lvl="1" eaLnBrk="1" hangingPunct="1">
              <a:lnSpc>
                <a:spcPct val="80000"/>
              </a:lnSpc>
              <a:defRPr/>
            </a:pPr>
            <a:r>
              <a:rPr lang="cs-CZ" sz="2400" smtClean="0">
                <a:cs typeface="Arial" charset="0"/>
              </a:rPr>
              <a:t>snížení glukagonu a zvýšení inzulinu</a:t>
            </a:r>
          </a:p>
          <a:p>
            <a:pPr lvl="1" eaLnBrk="1" hangingPunct="1">
              <a:lnSpc>
                <a:spcPct val="80000"/>
              </a:lnSpc>
              <a:defRPr/>
            </a:pPr>
            <a:r>
              <a:rPr lang="cs-CZ" sz="2400" smtClean="0">
                <a:cs typeface="Arial" charset="0"/>
              </a:rPr>
              <a:t>zřejmě i kardioprotektivní účinek</a:t>
            </a:r>
          </a:p>
          <a:p>
            <a:pPr eaLnBrk="1" hangingPunct="1">
              <a:lnSpc>
                <a:spcPct val="80000"/>
              </a:lnSpc>
              <a:defRPr/>
            </a:pPr>
            <a:endParaRPr lang="cs-CZ" sz="2400" smtClean="0">
              <a:cs typeface="Arial" charset="0"/>
            </a:endParaRPr>
          </a:p>
          <a:p>
            <a:pPr eaLnBrk="1" hangingPunct="1">
              <a:lnSpc>
                <a:spcPct val="80000"/>
              </a:lnSpc>
              <a:defRPr/>
            </a:pPr>
            <a:endParaRPr lang="cs-CZ" sz="2400" smtClean="0">
              <a:cs typeface="Arial" charset="0"/>
            </a:endParaRPr>
          </a:p>
        </p:txBody>
      </p:sp>
      <p:pic>
        <p:nvPicPr>
          <p:cNvPr id="35844" name="Picture 4">
            <a:hlinkClick r:id="" action="ppaction://media"/>
          </p:cNvPr>
          <p:cNvPicPr>
            <a:picLocks noRot="1" noChangeAspect="1" noChangeArrowheads="1"/>
          </p:cNvPicPr>
          <p:nvPr>
            <a:wavAudioFile r:embed="rId1" name="~PP356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8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84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noFill/>
        </p:spPr>
        <p:txBody>
          <a:bodyPr/>
          <a:lstStyle/>
          <a:p>
            <a:pPr eaLnBrk="1" hangingPunct="1"/>
            <a:r>
              <a:rPr lang="cs-CZ" altLang="en-US" smtClean="0">
                <a:solidFill>
                  <a:srgbClr val="FFC000"/>
                </a:solidFill>
                <a:effectLst/>
                <a:cs typeface="Arial" charset="0"/>
              </a:rPr>
              <a:t>Inkretiny</a:t>
            </a:r>
            <a:endParaRPr lang="en-US" altLang="en-US" smtClean="0">
              <a:solidFill>
                <a:srgbClr val="FFC000"/>
              </a:solidFill>
              <a:effectLst/>
              <a:cs typeface="Arial" charset="0"/>
            </a:endParaRPr>
          </a:p>
        </p:txBody>
      </p:sp>
      <p:sp>
        <p:nvSpPr>
          <p:cNvPr id="136195" name="Rectangle 3">
            <a:extLst>
              <a:ext uri="{FF2B5EF4-FFF2-40B4-BE49-F238E27FC236}"/>
            </a:extLst>
          </p:cNvPr>
          <p:cNvSpPr>
            <a:spLocks noGrp="1" noChangeArrowheads="1"/>
          </p:cNvSpPr>
          <p:nvPr>
            <p:ph type="body" idx="4294967295"/>
          </p:nvPr>
        </p:nvSpPr>
        <p:spPr>
          <a:xfrm>
            <a:off x="685800" y="1484313"/>
            <a:ext cx="7772400" cy="4611687"/>
          </a:xfrm>
        </p:spPr>
        <p:txBody>
          <a:bodyPr/>
          <a:lstStyle/>
          <a:p>
            <a:pPr eaLnBrk="1" hangingPunct="1">
              <a:lnSpc>
                <a:spcPct val="80000"/>
              </a:lnSpc>
              <a:defRPr/>
            </a:pPr>
            <a:endParaRPr lang="cs-CZ" altLang="cs-CZ" sz="1800" dirty="0"/>
          </a:p>
          <a:p>
            <a:pPr eaLnBrk="1" hangingPunct="1">
              <a:lnSpc>
                <a:spcPct val="80000"/>
              </a:lnSpc>
              <a:buFont typeface="Wingdings" pitchFamily="2" charset="2"/>
              <a:buNone/>
              <a:defRPr/>
            </a:pPr>
            <a:r>
              <a:rPr lang="cs-CZ" altLang="cs-CZ" sz="2400" dirty="0">
                <a:solidFill>
                  <a:schemeClr val="accent1"/>
                </a:solidFill>
              </a:rPr>
              <a:t>GLP-1</a:t>
            </a:r>
            <a:r>
              <a:rPr lang="cs-CZ" altLang="cs-CZ" sz="2400" dirty="0"/>
              <a:t> (</a:t>
            </a:r>
            <a:r>
              <a:rPr lang="cs-CZ" altLang="cs-CZ" sz="2400" dirty="0" err="1"/>
              <a:t>glucagon-like</a:t>
            </a:r>
            <a:r>
              <a:rPr lang="cs-CZ" altLang="cs-CZ" sz="2400" dirty="0"/>
              <a:t> peptid), </a:t>
            </a:r>
            <a:r>
              <a:rPr lang="cs-CZ" altLang="cs-CZ" sz="2400" dirty="0">
                <a:solidFill>
                  <a:schemeClr val="accent1"/>
                </a:solidFill>
              </a:rPr>
              <a:t>GIP </a:t>
            </a:r>
            <a:r>
              <a:rPr lang="cs-CZ" altLang="cs-CZ" sz="2400" dirty="0"/>
              <a:t>(</a:t>
            </a:r>
            <a:r>
              <a:rPr lang="cs-CZ" altLang="cs-CZ" sz="2400" dirty="0" err="1"/>
              <a:t>gastro</a:t>
            </a:r>
            <a:r>
              <a:rPr lang="cs-CZ" altLang="cs-CZ" sz="2400" dirty="0"/>
              <a:t>-intestinální polypeptid) – hormony tenkého střeva – synergismus s inzulinem</a:t>
            </a:r>
          </a:p>
          <a:p>
            <a:pPr eaLnBrk="1" hangingPunct="1">
              <a:lnSpc>
                <a:spcPct val="80000"/>
              </a:lnSpc>
              <a:defRPr/>
            </a:pPr>
            <a:endParaRPr lang="cs-CZ" altLang="cs-CZ" sz="2400" dirty="0"/>
          </a:p>
          <a:p>
            <a:pPr eaLnBrk="1" hangingPunct="1">
              <a:lnSpc>
                <a:spcPct val="80000"/>
              </a:lnSpc>
              <a:defRPr/>
            </a:pPr>
            <a:r>
              <a:rPr lang="cs-CZ" altLang="cs-CZ" sz="2400" dirty="0" err="1">
                <a:solidFill>
                  <a:srgbClr val="FFC000"/>
                </a:solidFill>
              </a:rPr>
              <a:t>Inkretinová</a:t>
            </a:r>
            <a:r>
              <a:rPr lang="cs-CZ" altLang="cs-CZ" sz="2400" dirty="0">
                <a:solidFill>
                  <a:srgbClr val="FFC000"/>
                </a:solidFill>
              </a:rPr>
              <a:t> analoga</a:t>
            </a:r>
          </a:p>
          <a:p>
            <a:pPr lvl="1" eaLnBrk="1" hangingPunct="1">
              <a:lnSpc>
                <a:spcPct val="80000"/>
              </a:lnSpc>
              <a:buFontTx/>
              <a:buNone/>
              <a:defRPr/>
            </a:pPr>
            <a:r>
              <a:rPr lang="cs-CZ" altLang="cs-CZ" sz="2400" dirty="0" err="1"/>
              <a:t>s.c</a:t>
            </a:r>
            <a:r>
              <a:rPr lang="cs-CZ" altLang="cs-CZ" sz="2400" dirty="0"/>
              <a:t>. aplikace 1 – 2x denně, 1 x týdně </a:t>
            </a:r>
          </a:p>
          <a:p>
            <a:pPr lvl="1" eaLnBrk="1" hangingPunct="1">
              <a:lnSpc>
                <a:spcPct val="80000"/>
              </a:lnSpc>
              <a:buFontTx/>
              <a:buNone/>
              <a:defRPr/>
            </a:pPr>
            <a:r>
              <a:rPr lang="cs-CZ" altLang="cs-CZ" sz="2400" dirty="0"/>
              <a:t>NÚ – zažívací potíže</a:t>
            </a:r>
          </a:p>
          <a:p>
            <a:pPr eaLnBrk="1" hangingPunct="1">
              <a:lnSpc>
                <a:spcPct val="80000"/>
              </a:lnSpc>
              <a:defRPr/>
            </a:pPr>
            <a:endParaRPr lang="cs-CZ" altLang="cs-CZ" sz="2400" dirty="0"/>
          </a:p>
          <a:p>
            <a:pPr eaLnBrk="1" hangingPunct="1">
              <a:lnSpc>
                <a:spcPct val="80000"/>
              </a:lnSpc>
              <a:defRPr/>
            </a:pPr>
            <a:r>
              <a:rPr lang="cs-CZ" altLang="cs-CZ" sz="2400" dirty="0" err="1">
                <a:solidFill>
                  <a:srgbClr val="FFC000"/>
                </a:solidFill>
              </a:rPr>
              <a:t>Gliptiny</a:t>
            </a:r>
            <a:r>
              <a:rPr lang="cs-CZ" altLang="cs-CZ" sz="2400" dirty="0">
                <a:solidFill>
                  <a:srgbClr val="FFC000"/>
                </a:solidFill>
              </a:rPr>
              <a:t> - DPP-4 inhibitory (inhibitory </a:t>
            </a:r>
            <a:r>
              <a:rPr lang="cs-CZ" altLang="cs-CZ" sz="2400" dirty="0" err="1">
                <a:solidFill>
                  <a:srgbClr val="FFC000"/>
                </a:solidFill>
              </a:rPr>
              <a:t>dipeptidyl</a:t>
            </a:r>
            <a:r>
              <a:rPr lang="cs-CZ" altLang="cs-CZ" sz="2400" dirty="0">
                <a:solidFill>
                  <a:srgbClr val="FFC000"/>
                </a:solidFill>
              </a:rPr>
              <a:t> peptidázy-4) - blokace enzymu odbourávajícího </a:t>
            </a:r>
            <a:r>
              <a:rPr lang="cs-CZ" altLang="cs-CZ" sz="2400" dirty="0" err="1">
                <a:solidFill>
                  <a:srgbClr val="FFC000"/>
                </a:solidFill>
              </a:rPr>
              <a:t>inkretiny</a:t>
            </a:r>
            <a:r>
              <a:rPr lang="cs-CZ" altLang="cs-CZ" sz="2400" dirty="0">
                <a:solidFill>
                  <a:srgbClr val="FFC000"/>
                </a:solidFill>
              </a:rPr>
              <a:t>)</a:t>
            </a:r>
          </a:p>
          <a:p>
            <a:pPr lvl="1" eaLnBrk="1" hangingPunct="1">
              <a:lnSpc>
                <a:spcPct val="80000"/>
              </a:lnSpc>
              <a:buFontTx/>
              <a:buNone/>
              <a:defRPr/>
            </a:pPr>
            <a:r>
              <a:rPr lang="cs-CZ" altLang="cs-CZ" sz="2400" dirty="0" err="1"/>
              <a:t>p.o</a:t>
            </a:r>
            <a:r>
              <a:rPr lang="cs-CZ" altLang="cs-CZ" sz="2400" dirty="0"/>
              <a:t>. – 1 – 2 x denně</a:t>
            </a:r>
          </a:p>
          <a:p>
            <a:pPr lvl="1" eaLnBrk="1" hangingPunct="1">
              <a:lnSpc>
                <a:spcPct val="80000"/>
              </a:lnSpc>
              <a:buFontTx/>
              <a:buNone/>
              <a:defRPr/>
            </a:pPr>
            <a:r>
              <a:rPr lang="cs-CZ" altLang="cs-CZ" sz="2400" dirty="0"/>
              <a:t>téměř žádné NÚ</a:t>
            </a:r>
          </a:p>
          <a:p>
            <a:pPr eaLnBrk="1" hangingPunct="1">
              <a:lnSpc>
                <a:spcPct val="80000"/>
              </a:lnSpc>
              <a:buFont typeface="Wingdings" pitchFamily="2" charset="2"/>
              <a:buNone/>
              <a:defRPr/>
            </a:pPr>
            <a:r>
              <a:rPr lang="cs-CZ" altLang="cs-CZ" sz="2000" dirty="0"/>
              <a:t> </a:t>
            </a:r>
          </a:p>
          <a:p>
            <a:pPr eaLnBrk="1" hangingPunct="1">
              <a:lnSpc>
                <a:spcPct val="80000"/>
              </a:lnSpc>
              <a:defRPr/>
            </a:pPr>
            <a:endParaRPr lang="cs-CZ" altLang="cs-CZ" sz="2000" dirty="0"/>
          </a:p>
        </p:txBody>
      </p:sp>
      <p:pic>
        <p:nvPicPr>
          <p:cNvPr id="36868" name="Picture 4">
            <a:hlinkClick r:id="" action="ppaction://media"/>
          </p:cNvPr>
          <p:cNvPicPr>
            <a:picLocks noRot="1" noChangeAspect="1" noChangeArrowheads="1"/>
          </p:cNvPicPr>
          <p:nvPr>
            <a:wavAudioFile r:embed="rId1" name="~PP2800.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8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686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457200" y="115888"/>
            <a:ext cx="8229600" cy="1304925"/>
          </a:xfrm>
        </p:spPr>
        <p:txBody>
          <a:bodyPr/>
          <a:lstStyle/>
          <a:p>
            <a:pPr eaLnBrk="1" hangingPunct="1"/>
            <a:r>
              <a:rPr lang="cs-CZ" altLang="en-US" smtClean="0">
                <a:solidFill>
                  <a:srgbClr val="FFC000"/>
                </a:solidFill>
                <a:effectLst/>
                <a:cs typeface="Arial" charset="0"/>
              </a:rPr>
              <a:t>Inkretiny</a:t>
            </a:r>
            <a:endParaRPr lang="en-US" altLang="en-US" smtClean="0">
              <a:solidFill>
                <a:srgbClr val="FFC000"/>
              </a:solidFill>
              <a:effectLst/>
              <a:cs typeface="Arial" charset="0"/>
            </a:endParaRPr>
          </a:p>
        </p:txBody>
      </p:sp>
      <p:sp>
        <p:nvSpPr>
          <p:cNvPr id="136195" name="Rectangle 3">
            <a:extLst>
              <a:ext uri="{FF2B5EF4-FFF2-40B4-BE49-F238E27FC236}"/>
            </a:extLst>
          </p:cNvPr>
          <p:cNvSpPr>
            <a:spLocks noGrp="1" noChangeArrowheads="1"/>
          </p:cNvSpPr>
          <p:nvPr>
            <p:ph idx="1"/>
          </p:nvPr>
        </p:nvSpPr>
        <p:spPr>
          <a:xfrm>
            <a:off x="685800" y="1268413"/>
            <a:ext cx="7772400" cy="4827587"/>
          </a:xfrm>
        </p:spPr>
        <p:txBody>
          <a:bodyPr/>
          <a:lstStyle/>
          <a:p>
            <a:pPr eaLnBrk="1" hangingPunct="1">
              <a:lnSpc>
                <a:spcPct val="80000"/>
              </a:lnSpc>
              <a:defRPr/>
            </a:pPr>
            <a:endParaRPr lang="cs-CZ" sz="1600" smtClean="0">
              <a:cs typeface="Arial" charset="0"/>
            </a:endParaRPr>
          </a:p>
          <a:p>
            <a:pPr eaLnBrk="1" hangingPunct="1">
              <a:lnSpc>
                <a:spcPct val="80000"/>
              </a:lnSpc>
              <a:buFont typeface="Wingdings" pitchFamily="2" charset="2"/>
              <a:buNone/>
              <a:defRPr/>
            </a:pPr>
            <a:r>
              <a:rPr lang="cs-CZ" sz="1800" smtClean="0">
                <a:solidFill>
                  <a:schemeClr val="accent1"/>
                </a:solidFill>
                <a:cs typeface="Arial" charset="0"/>
              </a:rPr>
              <a:t>GLP-1</a:t>
            </a:r>
            <a:r>
              <a:rPr lang="cs-CZ" sz="1800" smtClean="0">
                <a:cs typeface="Arial" charset="0"/>
              </a:rPr>
              <a:t> (glucagon-like peptid), </a:t>
            </a:r>
            <a:r>
              <a:rPr lang="cs-CZ" sz="1800" smtClean="0">
                <a:solidFill>
                  <a:schemeClr val="accent1"/>
                </a:solidFill>
                <a:cs typeface="Arial" charset="0"/>
              </a:rPr>
              <a:t>GIP </a:t>
            </a:r>
            <a:r>
              <a:rPr lang="cs-CZ" sz="1800" smtClean="0">
                <a:cs typeface="Arial" charset="0"/>
              </a:rPr>
              <a:t>(gastro-intestinální polypeptid) – hormony tenkého střeva – synergismus s inzulinem</a:t>
            </a:r>
          </a:p>
          <a:p>
            <a:pPr eaLnBrk="1" hangingPunct="1">
              <a:lnSpc>
                <a:spcPct val="80000"/>
              </a:lnSpc>
              <a:defRPr/>
            </a:pPr>
            <a:endParaRPr lang="cs-CZ" sz="1800" smtClean="0">
              <a:cs typeface="Arial" charset="0"/>
            </a:endParaRPr>
          </a:p>
          <a:p>
            <a:pPr eaLnBrk="1" hangingPunct="1">
              <a:lnSpc>
                <a:spcPct val="80000"/>
              </a:lnSpc>
              <a:defRPr/>
            </a:pPr>
            <a:endParaRPr lang="cs-CZ" sz="1800" smtClean="0">
              <a:solidFill>
                <a:srgbClr val="FFC000"/>
              </a:solidFill>
              <a:cs typeface="Arial" charset="0"/>
            </a:endParaRPr>
          </a:p>
          <a:p>
            <a:pPr eaLnBrk="1" hangingPunct="1">
              <a:lnSpc>
                <a:spcPct val="80000"/>
              </a:lnSpc>
              <a:defRPr/>
            </a:pPr>
            <a:endParaRPr lang="cs-CZ" sz="1800" smtClean="0">
              <a:solidFill>
                <a:srgbClr val="FFC000"/>
              </a:solidFill>
              <a:cs typeface="Arial" charset="0"/>
            </a:endParaRPr>
          </a:p>
          <a:p>
            <a:pPr eaLnBrk="1" hangingPunct="1">
              <a:lnSpc>
                <a:spcPct val="80000"/>
              </a:lnSpc>
              <a:defRPr/>
            </a:pPr>
            <a:r>
              <a:rPr lang="cs-CZ" sz="1800" smtClean="0">
                <a:solidFill>
                  <a:srgbClr val="FFC000"/>
                </a:solidFill>
                <a:cs typeface="Arial" charset="0"/>
              </a:rPr>
              <a:t>Inkretinová analoga (jsou rozdíly mezi jednotlivými preparáty)</a:t>
            </a:r>
          </a:p>
          <a:p>
            <a:pPr lvl="1" eaLnBrk="1" hangingPunct="1">
              <a:lnSpc>
                <a:spcPct val="80000"/>
              </a:lnSpc>
              <a:defRPr/>
            </a:pPr>
            <a:r>
              <a:rPr lang="cs-CZ" sz="1600" smtClean="0">
                <a:cs typeface="Arial" charset="0"/>
              </a:rPr>
              <a:t>exenatid -BYETTA (k dispozici v ČR 3/2009), BYDUREON (k dispozici v ČR 6/2014)</a:t>
            </a:r>
          </a:p>
          <a:p>
            <a:pPr lvl="1" eaLnBrk="1" hangingPunct="1">
              <a:lnSpc>
                <a:spcPct val="80000"/>
              </a:lnSpc>
              <a:defRPr/>
            </a:pPr>
            <a:r>
              <a:rPr lang="cs-CZ" sz="1600" smtClean="0">
                <a:cs typeface="Arial" charset="0"/>
              </a:rPr>
              <a:t>liraglutid – VICTOZA (k dispozici v ČR 9/2010) + snížení TK ! + snížení váhy!</a:t>
            </a:r>
          </a:p>
          <a:p>
            <a:pPr lvl="1" eaLnBrk="1" hangingPunct="1">
              <a:lnSpc>
                <a:spcPct val="80000"/>
              </a:lnSpc>
              <a:defRPr/>
            </a:pPr>
            <a:r>
              <a:rPr lang="cs-CZ" sz="1600" smtClean="0">
                <a:cs typeface="Arial" charset="0"/>
              </a:rPr>
              <a:t>lixisenatid – LYXUMIA (k dispozici v ČR – 3/2014) – postprandiální efekt, </a:t>
            </a:r>
            <a:r>
              <a:rPr lang="cs-CZ" sz="1600" smtClean="0">
                <a:solidFill>
                  <a:srgbClr val="FFC000"/>
                </a:solidFill>
                <a:cs typeface="Arial" charset="0"/>
              </a:rPr>
              <a:t>???</a:t>
            </a:r>
          </a:p>
          <a:p>
            <a:pPr lvl="1" eaLnBrk="1" hangingPunct="1">
              <a:lnSpc>
                <a:spcPct val="80000"/>
              </a:lnSpc>
              <a:defRPr/>
            </a:pPr>
            <a:r>
              <a:rPr lang="cs-CZ" sz="1600" smtClean="0">
                <a:cs typeface="Arial" charset="0"/>
              </a:rPr>
              <a:t>albiglutid – 1 x týdně s.c. </a:t>
            </a:r>
            <a:r>
              <a:rPr lang="cs-CZ" sz="1600" smtClean="0">
                <a:solidFill>
                  <a:srgbClr val="FFC000"/>
                </a:solidFill>
                <a:cs typeface="Arial" charset="0"/>
              </a:rPr>
              <a:t>???</a:t>
            </a:r>
          </a:p>
          <a:p>
            <a:pPr lvl="1" eaLnBrk="1" hangingPunct="1">
              <a:lnSpc>
                <a:spcPct val="80000"/>
              </a:lnSpc>
              <a:defRPr/>
            </a:pPr>
            <a:r>
              <a:rPr lang="cs-CZ" sz="1600" smtClean="0">
                <a:cs typeface="Arial" charset="0"/>
              </a:rPr>
              <a:t>dulaglutid – TRULICITY – 1x týdně s.c., dobrá snášenlivost…</a:t>
            </a:r>
          </a:p>
          <a:p>
            <a:pPr lvl="1" eaLnBrk="1" hangingPunct="1">
              <a:lnSpc>
                <a:spcPct val="80000"/>
              </a:lnSpc>
              <a:defRPr/>
            </a:pPr>
            <a:r>
              <a:rPr lang="cs-CZ" sz="1600" smtClean="0">
                <a:cs typeface="Arial" charset="0"/>
              </a:rPr>
              <a:t>semaglutid – 94 % stejný jako GLP-1 – 1 x týdně s.c., </a:t>
            </a:r>
            <a:r>
              <a:rPr lang="cs-CZ" sz="1600" smtClean="0">
                <a:solidFill>
                  <a:srgbClr val="FF0000"/>
                </a:solidFill>
                <a:cs typeface="Arial" charset="0"/>
              </a:rPr>
              <a:t>nově i p.o.!! - USA</a:t>
            </a:r>
          </a:p>
          <a:p>
            <a:pPr lvl="1" eaLnBrk="1" hangingPunct="1">
              <a:lnSpc>
                <a:spcPct val="80000"/>
              </a:lnSpc>
              <a:defRPr/>
            </a:pPr>
            <a:endParaRPr lang="cs-CZ" sz="1600" smtClean="0">
              <a:cs typeface="Arial" charset="0"/>
            </a:endParaRPr>
          </a:p>
          <a:p>
            <a:pPr eaLnBrk="1" hangingPunct="1">
              <a:lnSpc>
                <a:spcPct val="80000"/>
              </a:lnSpc>
              <a:buFont typeface="Wingdings" pitchFamily="2" charset="2"/>
              <a:buNone/>
              <a:defRPr/>
            </a:pPr>
            <a:r>
              <a:rPr lang="cs-CZ" sz="1800" smtClean="0">
                <a:cs typeface="Arial" charset="0"/>
              </a:rPr>
              <a:t> </a:t>
            </a:r>
          </a:p>
          <a:p>
            <a:pPr eaLnBrk="1" hangingPunct="1">
              <a:lnSpc>
                <a:spcPct val="80000"/>
              </a:lnSpc>
              <a:defRPr/>
            </a:pPr>
            <a:endParaRPr lang="cs-CZ" sz="1800" smtClean="0">
              <a:cs typeface="Arial" charset="0"/>
            </a:endParaRPr>
          </a:p>
        </p:txBody>
      </p:sp>
      <p:pic>
        <p:nvPicPr>
          <p:cNvPr id="37892" name="Picture 4">
            <a:hlinkClick r:id="" action="ppaction://media"/>
          </p:cNvPr>
          <p:cNvPicPr>
            <a:picLocks noRot="1" noChangeAspect="1" noChangeArrowheads="1"/>
          </p:cNvPicPr>
          <p:nvPr>
            <a:wavAudioFile r:embed="rId1" name="~PP162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8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789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457200" y="115888"/>
            <a:ext cx="8229600" cy="1304925"/>
          </a:xfrm>
        </p:spPr>
        <p:txBody>
          <a:bodyPr/>
          <a:lstStyle/>
          <a:p>
            <a:pPr eaLnBrk="1" hangingPunct="1"/>
            <a:r>
              <a:rPr lang="cs-CZ" altLang="en-US" smtClean="0">
                <a:solidFill>
                  <a:srgbClr val="FFC000"/>
                </a:solidFill>
                <a:effectLst/>
                <a:cs typeface="Arial" charset="0"/>
              </a:rPr>
              <a:t>Inkretiny</a:t>
            </a:r>
            <a:endParaRPr lang="en-US" altLang="en-US" smtClean="0">
              <a:solidFill>
                <a:srgbClr val="FFC000"/>
              </a:solidFill>
              <a:effectLst/>
              <a:cs typeface="Arial" charset="0"/>
            </a:endParaRPr>
          </a:p>
        </p:txBody>
      </p:sp>
      <p:sp>
        <p:nvSpPr>
          <p:cNvPr id="136195" name="Rectangle 3">
            <a:extLst>
              <a:ext uri="{FF2B5EF4-FFF2-40B4-BE49-F238E27FC236}"/>
            </a:extLst>
          </p:cNvPr>
          <p:cNvSpPr>
            <a:spLocks noGrp="1" noChangeArrowheads="1"/>
          </p:cNvSpPr>
          <p:nvPr>
            <p:ph idx="1"/>
          </p:nvPr>
        </p:nvSpPr>
        <p:spPr>
          <a:xfrm>
            <a:off x="685800" y="1268413"/>
            <a:ext cx="7772400" cy="4827587"/>
          </a:xfrm>
        </p:spPr>
        <p:txBody>
          <a:bodyPr/>
          <a:lstStyle/>
          <a:p>
            <a:pPr eaLnBrk="1" hangingPunct="1">
              <a:lnSpc>
                <a:spcPct val="80000"/>
              </a:lnSpc>
              <a:defRPr/>
            </a:pPr>
            <a:endParaRPr lang="cs-CZ" sz="1600" smtClean="0">
              <a:cs typeface="Arial" charset="0"/>
            </a:endParaRPr>
          </a:p>
          <a:p>
            <a:pPr eaLnBrk="1" hangingPunct="1">
              <a:lnSpc>
                <a:spcPct val="80000"/>
              </a:lnSpc>
              <a:buFont typeface="Wingdings" pitchFamily="2" charset="2"/>
              <a:buNone/>
              <a:defRPr/>
            </a:pPr>
            <a:r>
              <a:rPr lang="cs-CZ" sz="1800" smtClean="0">
                <a:solidFill>
                  <a:schemeClr val="accent1"/>
                </a:solidFill>
                <a:cs typeface="Arial" charset="0"/>
              </a:rPr>
              <a:t>GLP-1</a:t>
            </a:r>
            <a:r>
              <a:rPr lang="cs-CZ" sz="1800" smtClean="0">
                <a:cs typeface="Arial" charset="0"/>
              </a:rPr>
              <a:t> (glucagon-like peptid), </a:t>
            </a:r>
            <a:r>
              <a:rPr lang="cs-CZ" sz="1800" smtClean="0">
                <a:solidFill>
                  <a:schemeClr val="accent1"/>
                </a:solidFill>
                <a:cs typeface="Arial" charset="0"/>
              </a:rPr>
              <a:t>GIP </a:t>
            </a:r>
            <a:r>
              <a:rPr lang="cs-CZ" sz="1800" smtClean="0">
                <a:cs typeface="Arial" charset="0"/>
              </a:rPr>
              <a:t>(gastro-intestinální polypeptid) – hormony tenkého střeva – synergismus s inzulinem</a:t>
            </a:r>
          </a:p>
          <a:p>
            <a:pPr eaLnBrk="1" hangingPunct="1">
              <a:lnSpc>
                <a:spcPct val="80000"/>
              </a:lnSpc>
              <a:defRPr/>
            </a:pPr>
            <a:endParaRPr lang="cs-CZ" sz="1800" smtClean="0">
              <a:cs typeface="Arial" charset="0"/>
            </a:endParaRPr>
          </a:p>
          <a:p>
            <a:pPr eaLnBrk="1" hangingPunct="1">
              <a:lnSpc>
                <a:spcPct val="80000"/>
              </a:lnSpc>
              <a:buFont typeface="Wingdings" pitchFamily="2" charset="2"/>
              <a:buNone/>
              <a:defRPr/>
            </a:pPr>
            <a:endParaRPr lang="cs-CZ" sz="1600" smtClean="0">
              <a:cs typeface="Arial" charset="0"/>
            </a:endParaRPr>
          </a:p>
          <a:p>
            <a:pPr eaLnBrk="1" hangingPunct="1">
              <a:lnSpc>
                <a:spcPct val="80000"/>
              </a:lnSpc>
              <a:defRPr/>
            </a:pPr>
            <a:endParaRPr lang="cs-CZ" sz="1800" smtClean="0">
              <a:solidFill>
                <a:srgbClr val="FFC000"/>
              </a:solidFill>
              <a:cs typeface="Arial" charset="0"/>
            </a:endParaRPr>
          </a:p>
          <a:p>
            <a:pPr eaLnBrk="1" hangingPunct="1">
              <a:lnSpc>
                <a:spcPct val="80000"/>
              </a:lnSpc>
              <a:defRPr/>
            </a:pPr>
            <a:r>
              <a:rPr lang="cs-CZ" sz="1800" smtClean="0">
                <a:solidFill>
                  <a:srgbClr val="FFC000"/>
                </a:solidFill>
                <a:cs typeface="Arial" charset="0"/>
              </a:rPr>
              <a:t>Gliptiny - DPP-4 inhibitory (inhibitory dipeptidyl peptidázy-4) - blokace enzymu odbourávajícího inkretiny)</a:t>
            </a:r>
          </a:p>
          <a:p>
            <a:pPr lvl="1" eaLnBrk="1" hangingPunct="1">
              <a:lnSpc>
                <a:spcPct val="80000"/>
              </a:lnSpc>
              <a:defRPr/>
            </a:pPr>
            <a:r>
              <a:rPr lang="cs-CZ" sz="1400" smtClean="0">
                <a:solidFill>
                  <a:srgbClr val="FFC000"/>
                </a:solidFill>
                <a:cs typeface="Arial" charset="0"/>
              </a:rPr>
              <a:t>I u straších, i při CHRI</a:t>
            </a:r>
          </a:p>
          <a:p>
            <a:pPr lvl="1" eaLnBrk="1" hangingPunct="1">
              <a:lnSpc>
                <a:spcPct val="80000"/>
              </a:lnSpc>
              <a:defRPr/>
            </a:pPr>
            <a:r>
              <a:rPr lang="cs-CZ" sz="1600" smtClean="0">
                <a:cs typeface="Arial" charset="0"/>
              </a:rPr>
              <a:t>sitagliptin - JANUVIA (k dispozici v ČR 11/2008) - – TECOS – nezhoršuje KV onem.</a:t>
            </a:r>
          </a:p>
          <a:p>
            <a:pPr lvl="1" eaLnBrk="1" hangingPunct="1">
              <a:lnSpc>
                <a:spcPct val="80000"/>
              </a:lnSpc>
              <a:defRPr/>
            </a:pPr>
            <a:r>
              <a:rPr lang="cs-CZ" sz="1600" smtClean="0">
                <a:cs typeface="Arial" charset="0"/>
              </a:rPr>
              <a:t>vildagliptin – GALVUS (k dispozici v ČR 5/2009)</a:t>
            </a:r>
          </a:p>
          <a:p>
            <a:pPr lvl="1" eaLnBrk="1" hangingPunct="1">
              <a:lnSpc>
                <a:spcPct val="80000"/>
              </a:lnSpc>
              <a:defRPr/>
            </a:pPr>
            <a:r>
              <a:rPr lang="cs-CZ" sz="1600" smtClean="0">
                <a:cs typeface="Arial" charset="0"/>
              </a:rPr>
              <a:t>saxagliptin – ONGLYZA (k dispozici v ČR 2/2011) – srd. selhání</a:t>
            </a:r>
            <a:r>
              <a:rPr lang="cs-CZ" sz="1600" smtClean="0">
                <a:solidFill>
                  <a:srgbClr val="FFC000"/>
                </a:solidFill>
                <a:cs typeface="Arial" charset="0"/>
              </a:rPr>
              <a:t>???</a:t>
            </a:r>
          </a:p>
          <a:p>
            <a:pPr lvl="1" eaLnBrk="1" hangingPunct="1">
              <a:lnSpc>
                <a:spcPct val="80000"/>
              </a:lnSpc>
              <a:defRPr/>
            </a:pPr>
            <a:r>
              <a:rPr lang="cs-CZ" sz="1600" smtClean="0">
                <a:cs typeface="Arial" charset="0"/>
              </a:rPr>
              <a:t>linagliptin – TRAJENTA (k dispozici v ČR 5/2012) – lze i při ledv. insuff.</a:t>
            </a:r>
          </a:p>
          <a:p>
            <a:pPr lvl="1" eaLnBrk="1" hangingPunct="1">
              <a:lnSpc>
                <a:spcPct val="80000"/>
              </a:lnSpc>
              <a:defRPr/>
            </a:pPr>
            <a:r>
              <a:rPr lang="cs-CZ" sz="1600" smtClean="0">
                <a:cs typeface="Arial" charset="0"/>
              </a:rPr>
              <a:t>alogliptin – VIPIDIA (k dispozici v ČR 2014)</a:t>
            </a:r>
          </a:p>
          <a:p>
            <a:pPr lvl="1" eaLnBrk="1" hangingPunct="1">
              <a:lnSpc>
                <a:spcPct val="80000"/>
              </a:lnSpc>
              <a:buFontTx/>
              <a:buNone/>
              <a:defRPr/>
            </a:pPr>
            <a:endParaRPr lang="cs-CZ" sz="1600" smtClean="0">
              <a:cs typeface="Arial" charset="0"/>
            </a:endParaRPr>
          </a:p>
          <a:p>
            <a:pPr lvl="1" eaLnBrk="1" hangingPunct="1">
              <a:lnSpc>
                <a:spcPct val="80000"/>
              </a:lnSpc>
              <a:buFontTx/>
              <a:buNone/>
              <a:defRPr/>
            </a:pPr>
            <a:r>
              <a:rPr lang="cs-CZ" sz="1600" smtClean="0">
                <a:cs typeface="Arial" charset="0"/>
              </a:rPr>
              <a:t>Od roku 2020 mohou předepisovat i P.L.</a:t>
            </a:r>
          </a:p>
          <a:p>
            <a:pPr eaLnBrk="1" hangingPunct="1">
              <a:lnSpc>
                <a:spcPct val="80000"/>
              </a:lnSpc>
              <a:buFont typeface="Wingdings" pitchFamily="2" charset="2"/>
              <a:buNone/>
              <a:defRPr/>
            </a:pPr>
            <a:r>
              <a:rPr lang="cs-CZ" sz="1800" smtClean="0">
                <a:cs typeface="Arial" charset="0"/>
              </a:rPr>
              <a:t> </a:t>
            </a:r>
          </a:p>
          <a:p>
            <a:pPr eaLnBrk="1" hangingPunct="1">
              <a:lnSpc>
                <a:spcPct val="80000"/>
              </a:lnSpc>
              <a:defRPr/>
            </a:pPr>
            <a:endParaRPr lang="cs-CZ" sz="1800" smtClean="0">
              <a:cs typeface="Arial" charset="0"/>
            </a:endParaRPr>
          </a:p>
        </p:txBody>
      </p:sp>
      <p:pic>
        <p:nvPicPr>
          <p:cNvPr id="38916" name="Picture 4">
            <a:hlinkClick r:id="" action="ppaction://media"/>
          </p:cNvPr>
          <p:cNvPicPr>
            <a:picLocks noRot="1" noChangeAspect="1" noChangeArrowheads="1"/>
          </p:cNvPicPr>
          <p:nvPr>
            <a:wavAudioFile r:embed="rId1" name="~PP115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9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89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idx="4294967295"/>
          </p:nvPr>
        </p:nvSpPr>
        <p:spPr>
          <a:xfrm>
            <a:off x="468313" y="549275"/>
            <a:ext cx="8229600" cy="1727200"/>
          </a:xfrm>
        </p:spPr>
        <p:txBody>
          <a:bodyPr/>
          <a:lstStyle/>
          <a:p>
            <a:pPr eaLnBrk="1" hangingPunct="1">
              <a:defRPr/>
            </a:pPr>
            <a:r>
              <a:rPr lang="cs-CZ" altLang="en-US" smtClean="0">
                <a:solidFill>
                  <a:srgbClr val="FFC000"/>
                </a:solidFill>
                <a:effectLst/>
                <a:cs typeface="Arial" charset="0"/>
              </a:rPr>
              <a:t>Glifloziny – inhibitory SGLT 2 - </a:t>
            </a:r>
            <a:r>
              <a:rPr lang="cs-CZ" altLang="en-US" sz="3200" smtClean="0">
                <a:solidFill>
                  <a:srgbClr val="FFCC00"/>
                </a:solidFill>
                <a:cs typeface="Arial" charset="0"/>
              </a:rPr>
              <a:t>Inhibitory sodíko-glukózového transportéru</a:t>
            </a:r>
            <a:r>
              <a:rPr lang="cs-CZ" altLang="en-US" smtClean="0">
                <a:effectLst/>
                <a:cs typeface="Arial" charset="0"/>
              </a:rPr>
              <a:t> </a:t>
            </a:r>
            <a:endParaRPr lang="en-US" altLang="en-US" smtClean="0">
              <a:effectLst/>
              <a:cs typeface="Arial" charset="0"/>
            </a:endParaRPr>
          </a:p>
        </p:txBody>
      </p:sp>
      <p:sp>
        <p:nvSpPr>
          <p:cNvPr id="137219" name="Rectangle 3">
            <a:extLst>
              <a:ext uri="{FF2B5EF4-FFF2-40B4-BE49-F238E27FC236}"/>
            </a:extLst>
          </p:cNvPr>
          <p:cNvSpPr>
            <a:spLocks noGrp="1" noChangeArrowheads="1"/>
          </p:cNvSpPr>
          <p:nvPr>
            <p:ph type="body" idx="4294967295"/>
          </p:nvPr>
        </p:nvSpPr>
        <p:spPr>
          <a:xfrm>
            <a:off x="685800" y="2205038"/>
            <a:ext cx="7772400" cy="3890962"/>
          </a:xfrm>
        </p:spPr>
        <p:txBody>
          <a:bodyPr/>
          <a:lstStyle/>
          <a:p>
            <a:pPr marL="0" lvl="1" indent="0" eaLnBrk="1" hangingPunct="1">
              <a:lnSpc>
                <a:spcPct val="90000"/>
              </a:lnSpc>
              <a:buFontTx/>
              <a:buNone/>
              <a:defRPr/>
            </a:pPr>
            <a:r>
              <a:rPr lang="cs-CZ" smtClean="0">
                <a:cs typeface="Arial" charset="0"/>
              </a:rPr>
              <a:t> </a:t>
            </a:r>
          </a:p>
          <a:p>
            <a:pPr marL="0" lvl="1" indent="0" eaLnBrk="1" hangingPunct="1">
              <a:lnSpc>
                <a:spcPct val="90000"/>
              </a:lnSpc>
              <a:buFontTx/>
              <a:buNone/>
              <a:defRPr/>
            </a:pPr>
            <a:r>
              <a:rPr lang="cs-CZ" smtClean="0">
                <a:cs typeface="Arial" charset="0"/>
              </a:rPr>
              <a:t>Snížení zpětné tubulární reabsorpce glukosy, potenciace glykosurie  (od r. 2014, 2015), </a:t>
            </a:r>
            <a:r>
              <a:rPr lang="cs-CZ" smtClean="0">
                <a:solidFill>
                  <a:srgbClr val="FF0000"/>
                </a:solidFill>
                <a:cs typeface="Arial" charset="0"/>
              </a:rPr>
              <a:t>zdá se že nejsou významné rozdíly mezi jednotlivými preparáty</a:t>
            </a:r>
          </a:p>
          <a:p>
            <a:pPr marL="0" lvl="1" indent="0" eaLnBrk="1" hangingPunct="1">
              <a:lnSpc>
                <a:spcPct val="90000"/>
              </a:lnSpc>
              <a:buFontTx/>
              <a:buNone/>
              <a:defRPr/>
            </a:pPr>
            <a:endParaRPr lang="cs-CZ" smtClean="0">
              <a:solidFill>
                <a:srgbClr val="FF0000"/>
              </a:solidFill>
              <a:cs typeface="Arial" charset="0"/>
            </a:endParaRPr>
          </a:p>
          <a:p>
            <a:pPr marL="0" lvl="1" indent="0" eaLnBrk="1" hangingPunct="1">
              <a:lnSpc>
                <a:spcPct val="90000"/>
              </a:lnSpc>
              <a:buFontTx/>
              <a:buChar char="-"/>
              <a:defRPr/>
            </a:pPr>
            <a:r>
              <a:rPr lang="cs-CZ" smtClean="0">
                <a:cs typeface="Arial" charset="0"/>
              </a:rPr>
              <a:t> snížení hmotnosti</a:t>
            </a:r>
          </a:p>
          <a:p>
            <a:pPr marL="0" lvl="1" indent="0" eaLnBrk="1" hangingPunct="1">
              <a:lnSpc>
                <a:spcPct val="90000"/>
              </a:lnSpc>
              <a:buFontTx/>
              <a:buChar char="-"/>
              <a:defRPr/>
            </a:pPr>
            <a:r>
              <a:rPr lang="cs-CZ" smtClean="0">
                <a:cs typeface="Arial" charset="0"/>
              </a:rPr>
              <a:t> snížení TK</a:t>
            </a:r>
          </a:p>
          <a:p>
            <a:pPr marL="0" lvl="1" indent="0" eaLnBrk="1" hangingPunct="1">
              <a:lnSpc>
                <a:spcPct val="90000"/>
              </a:lnSpc>
              <a:buFontTx/>
              <a:buChar char="-"/>
              <a:defRPr/>
            </a:pPr>
            <a:r>
              <a:rPr lang="cs-CZ" smtClean="0">
                <a:cs typeface="Arial" charset="0"/>
              </a:rPr>
              <a:t> NU – infekce močových cest</a:t>
            </a:r>
          </a:p>
          <a:p>
            <a:pPr marL="0" lvl="1" indent="0" eaLnBrk="1" hangingPunct="1">
              <a:lnSpc>
                <a:spcPct val="90000"/>
              </a:lnSpc>
              <a:buFontTx/>
              <a:buNone/>
              <a:defRPr/>
            </a:pPr>
            <a:endParaRPr lang="cs-CZ" smtClean="0">
              <a:cs typeface="Arial" charset="0"/>
            </a:endParaRPr>
          </a:p>
          <a:p>
            <a:pPr marL="0" indent="0" eaLnBrk="1" hangingPunct="1">
              <a:lnSpc>
                <a:spcPct val="90000"/>
              </a:lnSpc>
              <a:buFont typeface="Wingdings" pitchFamily="2" charset="2"/>
              <a:buNone/>
              <a:defRPr/>
            </a:pPr>
            <a:endParaRPr lang="cs-CZ" smtClean="0">
              <a:cs typeface="Arial" charset="0"/>
            </a:endParaRPr>
          </a:p>
          <a:p>
            <a:pPr marL="0" indent="0" eaLnBrk="1" hangingPunct="1">
              <a:lnSpc>
                <a:spcPct val="90000"/>
              </a:lnSpc>
              <a:buFont typeface="Wingdings" pitchFamily="2" charset="2"/>
              <a:buNone/>
              <a:defRPr/>
            </a:pPr>
            <a:endParaRPr lang="cs-CZ" smtClean="0">
              <a:cs typeface="Arial" charset="0"/>
            </a:endParaRPr>
          </a:p>
          <a:p>
            <a:pPr marL="0" indent="0" eaLnBrk="1" hangingPunct="1">
              <a:lnSpc>
                <a:spcPct val="90000"/>
              </a:lnSpc>
              <a:defRPr/>
            </a:pPr>
            <a:endParaRPr lang="cs-CZ" smtClean="0">
              <a:cs typeface="Arial" charset="0"/>
            </a:endParaRPr>
          </a:p>
          <a:p>
            <a:pPr marL="0" indent="0" eaLnBrk="1" hangingPunct="1">
              <a:lnSpc>
                <a:spcPct val="90000"/>
              </a:lnSpc>
              <a:buFont typeface="Wingdings" pitchFamily="2" charset="2"/>
              <a:buNone/>
              <a:defRPr/>
            </a:pPr>
            <a:endParaRPr lang="cs-CZ" smtClean="0">
              <a:cs typeface="Arial" charset="0"/>
            </a:endParaRPr>
          </a:p>
        </p:txBody>
      </p:sp>
      <p:pic>
        <p:nvPicPr>
          <p:cNvPr id="39940" name="Picture 4">
            <a:hlinkClick r:id="" action="ppaction://media"/>
          </p:cNvPr>
          <p:cNvPicPr>
            <a:picLocks noRot="1" noChangeAspect="1" noChangeArrowheads="1"/>
          </p:cNvPicPr>
          <p:nvPr>
            <a:wavAudioFile r:embed="rId1" name="~PP343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9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94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57200" y="277813"/>
            <a:ext cx="8229600" cy="1135062"/>
          </a:xfrm>
        </p:spPr>
        <p:txBody>
          <a:bodyPr/>
          <a:lstStyle/>
          <a:p>
            <a:pPr eaLnBrk="1" hangingPunct="1"/>
            <a:r>
              <a:rPr lang="cs-CZ" altLang="en-US" smtClean="0">
                <a:solidFill>
                  <a:srgbClr val="FFC000"/>
                </a:solidFill>
                <a:effectLst/>
                <a:cs typeface="Arial" charset="0"/>
              </a:rPr>
              <a:t>Glifloziny – inhibitory SGLT 2</a:t>
            </a:r>
            <a:endParaRPr lang="en-US" altLang="en-US" smtClean="0">
              <a:solidFill>
                <a:srgbClr val="FFC000"/>
              </a:solidFill>
              <a:effectLst/>
              <a:cs typeface="Arial" charset="0"/>
            </a:endParaRPr>
          </a:p>
        </p:txBody>
      </p:sp>
      <p:sp>
        <p:nvSpPr>
          <p:cNvPr id="137219" name="Rectangle 3">
            <a:extLst>
              <a:ext uri="{FF2B5EF4-FFF2-40B4-BE49-F238E27FC236}"/>
            </a:extLst>
          </p:cNvPr>
          <p:cNvSpPr>
            <a:spLocks noGrp="1" noChangeArrowheads="1"/>
          </p:cNvSpPr>
          <p:nvPr>
            <p:ph idx="1"/>
          </p:nvPr>
        </p:nvSpPr>
        <p:spPr>
          <a:xfrm>
            <a:off x="685800" y="1341438"/>
            <a:ext cx="7772400" cy="4754562"/>
          </a:xfrm>
        </p:spPr>
        <p:txBody>
          <a:bodyPr/>
          <a:lstStyle/>
          <a:p>
            <a:pPr marL="0" lvl="1" indent="0" eaLnBrk="1" hangingPunct="1">
              <a:lnSpc>
                <a:spcPct val="90000"/>
              </a:lnSpc>
              <a:buFontTx/>
              <a:buNone/>
              <a:defRPr/>
            </a:pPr>
            <a:r>
              <a:rPr lang="cs-CZ" smtClean="0">
                <a:cs typeface="Arial" charset="0"/>
              </a:rPr>
              <a:t> – snížení zpětné tubulární reabsorpce glukosy, potenciace glykosurie  (od r. 2014, 2015)</a:t>
            </a:r>
          </a:p>
          <a:p>
            <a:pPr marL="0" lvl="1" indent="0" eaLnBrk="1" hangingPunct="1">
              <a:lnSpc>
                <a:spcPct val="90000"/>
              </a:lnSpc>
              <a:buFontTx/>
              <a:buChar char="-"/>
              <a:defRPr/>
            </a:pPr>
            <a:r>
              <a:rPr lang="cs-CZ" smtClean="0">
                <a:cs typeface="Arial" charset="0"/>
              </a:rPr>
              <a:t> více snižují glykémie nalačno</a:t>
            </a:r>
          </a:p>
          <a:p>
            <a:pPr marL="0" lvl="1" indent="0" eaLnBrk="1" hangingPunct="1">
              <a:lnSpc>
                <a:spcPct val="90000"/>
              </a:lnSpc>
              <a:buFontTx/>
              <a:buChar char="-"/>
              <a:defRPr/>
            </a:pPr>
            <a:r>
              <a:rPr lang="cs-CZ" smtClean="0">
                <a:cs typeface="Arial" charset="0"/>
              </a:rPr>
              <a:t> pozor na ketoacidozu – snižují inzulin a zvyšují glukagon (např. dapagliflozin)</a:t>
            </a:r>
          </a:p>
          <a:p>
            <a:pPr marL="0" lvl="1" indent="0" eaLnBrk="1" hangingPunct="1">
              <a:lnSpc>
                <a:spcPct val="90000"/>
              </a:lnSpc>
              <a:buFontTx/>
              <a:buNone/>
              <a:defRPr/>
            </a:pPr>
            <a:endParaRPr lang="cs-CZ" smtClean="0">
              <a:cs typeface="Arial" charset="0"/>
            </a:endParaRPr>
          </a:p>
          <a:p>
            <a:pPr marL="0" indent="0" eaLnBrk="1" hangingPunct="1">
              <a:lnSpc>
                <a:spcPct val="90000"/>
              </a:lnSpc>
              <a:buFont typeface="Wingdings" pitchFamily="2" charset="2"/>
              <a:buNone/>
              <a:defRPr/>
            </a:pPr>
            <a:r>
              <a:rPr lang="cs-CZ" sz="2800" smtClean="0">
                <a:cs typeface="Arial" charset="0"/>
              </a:rPr>
              <a:t>   -   dapagliflozin (Forxiga) – i u obézních DM 1</a:t>
            </a:r>
          </a:p>
          <a:p>
            <a:pPr marL="0" indent="0" eaLnBrk="1" hangingPunct="1">
              <a:lnSpc>
                <a:spcPct val="90000"/>
              </a:lnSpc>
              <a:buFont typeface="Wingdings" pitchFamily="2" charset="2"/>
              <a:buNone/>
              <a:defRPr/>
            </a:pPr>
            <a:r>
              <a:rPr lang="cs-CZ" sz="2800" smtClean="0">
                <a:cs typeface="Arial" charset="0"/>
              </a:rPr>
              <a:t>   -   empagliflozin (Jardiance) </a:t>
            </a:r>
          </a:p>
          <a:p>
            <a:pPr marL="0" indent="0" eaLnBrk="1" hangingPunct="1">
              <a:lnSpc>
                <a:spcPct val="90000"/>
              </a:lnSpc>
              <a:buFont typeface="Wingdings" pitchFamily="2" charset="2"/>
              <a:buNone/>
              <a:defRPr/>
            </a:pPr>
            <a:r>
              <a:rPr lang="cs-CZ" sz="2800" smtClean="0">
                <a:effectLst/>
                <a:cs typeface="Arial" charset="0"/>
              </a:rPr>
              <a:t>   -   canagliflozin (Invokana) – studie CANVAS -větší incidence amputací DKK? Studie CREDENCE nepotvrdila…</a:t>
            </a:r>
          </a:p>
          <a:p>
            <a:pPr marL="0" indent="0" eaLnBrk="1" hangingPunct="1">
              <a:lnSpc>
                <a:spcPct val="90000"/>
              </a:lnSpc>
              <a:buFont typeface="Wingdings" pitchFamily="2" charset="2"/>
              <a:buNone/>
              <a:defRPr/>
            </a:pPr>
            <a:r>
              <a:rPr lang="cs-CZ" sz="2800" smtClean="0">
                <a:effectLst/>
                <a:cs typeface="Arial" charset="0"/>
              </a:rPr>
              <a:t>- nově bude i sotagliflozin – DM 1 i DM 2</a:t>
            </a:r>
            <a:endParaRPr lang="cs-CZ" smtClean="0">
              <a:cs typeface="Arial" charset="0"/>
            </a:endParaRPr>
          </a:p>
          <a:p>
            <a:pPr marL="0" indent="0" eaLnBrk="1" hangingPunct="1">
              <a:lnSpc>
                <a:spcPct val="90000"/>
              </a:lnSpc>
              <a:defRPr/>
            </a:pPr>
            <a:endParaRPr lang="cs-CZ" smtClean="0">
              <a:cs typeface="Arial" charset="0"/>
            </a:endParaRPr>
          </a:p>
          <a:p>
            <a:pPr marL="0" indent="0" eaLnBrk="1" hangingPunct="1">
              <a:lnSpc>
                <a:spcPct val="90000"/>
              </a:lnSpc>
              <a:buFont typeface="Wingdings" pitchFamily="2" charset="2"/>
              <a:buNone/>
              <a:defRPr/>
            </a:pPr>
            <a:endParaRPr lang="cs-CZ" smtClean="0">
              <a:cs typeface="Arial" charset="0"/>
            </a:endParaRPr>
          </a:p>
        </p:txBody>
      </p:sp>
      <p:pic>
        <p:nvPicPr>
          <p:cNvPr id="40964" name="Picture 4">
            <a:hlinkClick r:id="" action="ppaction://media"/>
          </p:cNvPr>
          <p:cNvPicPr>
            <a:picLocks noRot="1" noChangeAspect="1" noChangeArrowheads="1"/>
          </p:cNvPicPr>
          <p:nvPr>
            <a:wavAudioFile r:embed="rId1" name="~PP49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9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096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r>
              <a:rPr lang="cs-CZ" dirty="0" err="1">
                <a:solidFill>
                  <a:srgbClr val="FFC000"/>
                </a:solidFill>
              </a:rPr>
              <a:t>Glifloziny</a:t>
            </a:r>
            <a:r>
              <a:rPr lang="cs-CZ" dirty="0"/>
              <a:t>…..</a:t>
            </a:r>
          </a:p>
        </p:txBody>
      </p:sp>
      <p:sp>
        <p:nvSpPr>
          <p:cNvPr id="3" name="Zástupný symbol pro obsah 2">
            <a:extLst>
              <a:ext uri="{FF2B5EF4-FFF2-40B4-BE49-F238E27FC236}"/>
            </a:extLst>
          </p:cNvPr>
          <p:cNvSpPr>
            <a:spLocks noGrp="1"/>
          </p:cNvSpPr>
          <p:nvPr>
            <p:ph idx="4294967295"/>
          </p:nvPr>
        </p:nvSpPr>
        <p:spPr/>
        <p:txBody>
          <a:bodyPr/>
          <a:lstStyle/>
          <a:p>
            <a:pPr>
              <a:defRPr/>
            </a:pPr>
            <a:r>
              <a:rPr lang="cs-CZ" altLang="en-US" smtClean="0">
                <a:cs typeface="Arial" charset="0"/>
              </a:rPr>
              <a:t>diuretický efekt vede ke snížení objemu cirkulující plasmy a tím ke snížení systémového tlaku a menší kardiální zátěži (i snížení TK, snížení LDL-CH, snížení KM/S, zlepšuje kardiální selhávání…)</a:t>
            </a:r>
          </a:p>
          <a:p>
            <a:pPr>
              <a:defRPr/>
            </a:pPr>
            <a:endParaRPr lang="cs-CZ" altLang="en-US" smtClean="0">
              <a:cs typeface="Arial" charset="0"/>
            </a:endParaRPr>
          </a:p>
          <a:p>
            <a:pPr>
              <a:defRPr/>
            </a:pPr>
            <a:r>
              <a:rPr lang="cs-CZ" altLang="en-US" smtClean="0">
                <a:solidFill>
                  <a:srgbClr val="FF0000"/>
                </a:solidFill>
                <a:cs typeface="Arial" charset="0"/>
              </a:rPr>
              <a:t>!</a:t>
            </a:r>
            <a:r>
              <a:rPr lang="cs-CZ" altLang="en-US" smtClean="0">
                <a:cs typeface="Arial" charset="0"/>
              </a:rPr>
              <a:t> Pozitivní kardiovaskulární a renální efekt….</a:t>
            </a:r>
            <a:r>
              <a:rPr lang="cs-CZ" altLang="en-US" smtClean="0">
                <a:solidFill>
                  <a:srgbClr val="FF0000"/>
                </a:solidFill>
                <a:cs typeface="Arial" charset="0"/>
              </a:rPr>
              <a:t>!</a:t>
            </a:r>
          </a:p>
          <a:p>
            <a:pPr>
              <a:buFont typeface="Wingdings" pitchFamily="2" charset="2"/>
              <a:buNone/>
              <a:defRPr/>
            </a:pPr>
            <a:endParaRPr lang="cs-CZ" altLang="en-US" smtClean="0">
              <a:cs typeface="Arial" charset="0"/>
            </a:endParaRPr>
          </a:p>
        </p:txBody>
      </p:sp>
      <p:pic>
        <p:nvPicPr>
          <p:cNvPr id="41988" name="Picture 4">
            <a:hlinkClick r:id="" action="ppaction://media"/>
          </p:cNvPr>
          <p:cNvPicPr>
            <a:picLocks noRot="1" noChangeAspect="1" noChangeArrowheads="1"/>
          </p:cNvPicPr>
          <p:nvPr>
            <a:wavAudioFile r:embed="rId1" name="~PP153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9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198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extLst>
          </p:cNvPr>
          <p:cNvSpPr>
            <a:spLocks noGrp="1" noChangeArrowheads="1"/>
          </p:cNvSpPr>
          <p:nvPr>
            <p:ph type="title"/>
          </p:nvPr>
        </p:nvSpPr>
        <p:spPr/>
        <p:txBody>
          <a:bodyPr/>
          <a:lstStyle/>
          <a:p>
            <a:pPr eaLnBrk="1" hangingPunct="1">
              <a:defRPr/>
            </a:pPr>
            <a:endParaRPr lang="cs-CZ"/>
          </a:p>
        </p:txBody>
      </p:sp>
      <p:sp>
        <p:nvSpPr>
          <p:cNvPr id="137219" name="Rectangle 3">
            <a:extLst>
              <a:ext uri="{FF2B5EF4-FFF2-40B4-BE49-F238E27FC236}"/>
            </a:extLst>
          </p:cNvPr>
          <p:cNvSpPr>
            <a:spLocks noGrp="1" noChangeArrowheads="1"/>
          </p:cNvSpPr>
          <p:nvPr>
            <p:ph idx="1"/>
          </p:nvPr>
        </p:nvSpPr>
        <p:spPr>
          <a:xfrm>
            <a:off x="685800" y="765175"/>
            <a:ext cx="7772400" cy="5330825"/>
          </a:xfrm>
        </p:spPr>
        <p:txBody>
          <a:bodyPr/>
          <a:lstStyle/>
          <a:p>
            <a:pPr eaLnBrk="1" hangingPunct="1">
              <a:lnSpc>
                <a:spcPct val="90000"/>
              </a:lnSpc>
              <a:defRPr/>
            </a:pPr>
            <a:endParaRPr lang="cs-CZ" sz="2800" smtClean="0">
              <a:solidFill>
                <a:schemeClr val="accent1"/>
              </a:solidFill>
              <a:cs typeface="Arial" charset="0"/>
            </a:endParaRPr>
          </a:p>
          <a:p>
            <a:pPr eaLnBrk="1" hangingPunct="1">
              <a:lnSpc>
                <a:spcPct val="90000"/>
              </a:lnSpc>
              <a:defRPr/>
            </a:pPr>
            <a:endParaRPr lang="cs-CZ" sz="2800" smtClean="0">
              <a:solidFill>
                <a:schemeClr val="accent1"/>
              </a:solidFill>
              <a:cs typeface="Arial" charset="0"/>
            </a:endParaRPr>
          </a:p>
          <a:p>
            <a:pPr eaLnBrk="1" hangingPunct="1">
              <a:lnSpc>
                <a:spcPct val="90000"/>
              </a:lnSpc>
              <a:defRPr/>
            </a:pPr>
            <a:r>
              <a:rPr lang="cs-CZ" sz="2800" smtClean="0">
                <a:solidFill>
                  <a:srgbClr val="FFC000"/>
                </a:solidFill>
                <a:cs typeface="Arial" charset="0"/>
              </a:rPr>
              <a:t>Akarbóza</a:t>
            </a:r>
            <a:r>
              <a:rPr lang="cs-CZ" sz="2800" smtClean="0">
                <a:cs typeface="Arial" charset="0"/>
              </a:rPr>
              <a:t> – inhibice alfa-glukozidázy v tenkém střevě (blokace štěpění sacharidů a vstřebávání glukózy)</a:t>
            </a:r>
          </a:p>
          <a:p>
            <a:pPr lvl="1" eaLnBrk="1" hangingPunct="1">
              <a:lnSpc>
                <a:spcPct val="90000"/>
              </a:lnSpc>
              <a:defRPr/>
            </a:pPr>
            <a:r>
              <a:rPr lang="cs-CZ" sz="2400" smtClean="0">
                <a:cs typeface="Arial" charset="0"/>
              </a:rPr>
              <a:t>v USA i v rámci prediabetu</a:t>
            </a:r>
          </a:p>
          <a:p>
            <a:pPr lvl="1" eaLnBrk="1" hangingPunct="1">
              <a:lnSpc>
                <a:spcPct val="90000"/>
              </a:lnSpc>
              <a:defRPr/>
            </a:pPr>
            <a:r>
              <a:rPr lang="cs-CZ" sz="2400" smtClean="0">
                <a:cs typeface="Arial" charset="0"/>
              </a:rPr>
              <a:t>vzhledem k NU málo užívána</a:t>
            </a:r>
          </a:p>
          <a:p>
            <a:pPr eaLnBrk="1" hangingPunct="1">
              <a:lnSpc>
                <a:spcPct val="90000"/>
              </a:lnSpc>
              <a:buFont typeface="Wingdings" pitchFamily="2" charset="2"/>
              <a:buNone/>
              <a:defRPr/>
            </a:pPr>
            <a:endParaRPr lang="cs-CZ" sz="2800" smtClean="0">
              <a:cs typeface="Arial" charset="0"/>
            </a:endParaRPr>
          </a:p>
          <a:p>
            <a:pPr eaLnBrk="1" hangingPunct="1">
              <a:lnSpc>
                <a:spcPct val="90000"/>
              </a:lnSpc>
              <a:defRPr/>
            </a:pPr>
            <a:r>
              <a:rPr lang="cs-CZ" sz="2800" smtClean="0">
                <a:cs typeface="Arial" charset="0"/>
              </a:rPr>
              <a:t>USA - + </a:t>
            </a:r>
            <a:r>
              <a:rPr lang="cs-CZ" sz="2800" smtClean="0">
                <a:solidFill>
                  <a:srgbClr val="FFC000"/>
                </a:solidFill>
                <a:cs typeface="Arial" charset="0"/>
              </a:rPr>
              <a:t>amylin</a:t>
            </a:r>
          </a:p>
          <a:p>
            <a:pPr eaLnBrk="1" hangingPunct="1">
              <a:lnSpc>
                <a:spcPct val="90000"/>
              </a:lnSpc>
              <a:defRPr/>
            </a:pPr>
            <a:endParaRPr lang="cs-CZ" sz="2800" smtClean="0">
              <a:cs typeface="Arial" charset="0"/>
            </a:endParaRPr>
          </a:p>
          <a:p>
            <a:pPr eaLnBrk="1" hangingPunct="1">
              <a:lnSpc>
                <a:spcPct val="90000"/>
              </a:lnSpc>
              <a:buFont typeface="Wingdings" pitchFamily="2" charset="2"/>
              <a:buNone/>
              <a:defRPr/>
            </a:pPr>
            <a:endParaRPr lang="cs-CZ" sz="2800" smtClean="0">
              <a:cs typeface="Arial" charset="0"/>
            </a:endParaRPr>
          </a:p>
        </p:txBody>
      </p:sp>
      <p:pic>
        <p:nvPicPr>
          <p:cNvPr id="43012" name="Picture 4">
            <a:hlinkClick r:id="" action="ppaction://media"/>
          </p:cNvPr>
          <p:cNvPicPr>
            <a:picLocks noRot="1" noChangeAspect="1" noChangeArrowheads="1"/>
          </p:cNvPicPr>
          <p:nvPr>
            <a:wavAudioFile r:embed="rId1" name="~PP97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0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30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a:noFill/>
        </p:spPr>
        <p:txBody>
          <a:bodyPr/>
          <a:lstStyle/>
          <a:p>
            <a:r>
              <a:rPr lang="cs-CZ" sz="4000" smtClean="0">
                <a:solidFill>
                  <a:srgbClr val="FF9933"/>
                </a:solidFill>
                <a:effectLst/>
                <a:cs typeface="Arial" charset="0"/>
              </a:rPr>
              <a:t>Duální agonisté (synergní účinek)</a:t>
            </a:r>
          </a:p>
        </p:txBody>
      </p:sp>
      <p:sp>
        <p:nvSpPr>
          <p:cNvPr id="44034" name="Rectangle 3"/>
          <p:cNvSpPr>
            <a:spLocks noGrp="1" noChangeArrowheads="1"/>
          </p:cNvSpPr>
          <p:nvPr>
            <p:ph type="body" idx="4294967295"/>
          </p:nvPr>
        </p:nvSpPr>
        <p:spPr>
          <a:noFill/>
        </p:spPr>
        <p:txBody>
          <a:bodyPr/>
          <a:lstStyle/>
          <a:p>
            <a:endParaRPr lang="cs-CZ" smtClean="0">
              <a:effectLst/>
              <a:cs typeface="Arial" charset="0"/>
            </a:endParaRPr>
          </a:p>
          <a:p>
            <a:r>
              <a:rPr lang="cs-CZ" smtClean="0">
                <a:effectLst/>
                <a:cs typeface="Arial" charset="0"/>
              </a:rPr>
              <a:t>GLP-1 + glukagon agonisté</a:t>
            </a:r>
          </a:p>
          <a:p>
            <a:r>
              <a:rPr lang="cs-CZ" smtClean="0">
                <a:effectLst/>
                <a:cs typeface="Arial" charset="0"/>
              </a:rPr>
              <a:t>GLP-1 + glifloziny</a:t>
            </a:r>
          </a:p>
        </p:txBody>
      </p:sp>
      <p:pic>
        <p:nvPicPr>
          <p:cNvPr id="44036" name="Picture 4">
            <a:hlinkClick r:id="" action="ppaction://media"/>
          </p:cNvPr>
          <p:cNvPicPr>
            <a:picLocks noRot="1" noChangeAspect="1" noChangeArrowheads="1"/>
          </p:cNvPicPr>
          <p:nvPr>
            <a:wavAudioFile r:embed="rId1" name="~PP312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0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0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noFill/>
        </p:spPr>
        <p:txBody>
          <a:bodyPr/>
          <a:lstStyle/>
          <a:p>
            <a:r>
              <a:rPr lang="cs-CZ" smtClean="0">
                <a:solidFill>
                  <a:srgbClr val="FF9933"/>
                </a:solidFill>
                <a:effectLst/>
                <a:cs typeface="Arial" charset="0"/>
              </a:rPr>
              <a:t>ADA 2020:</a:t>
            </a:r>
          </a:p>
        </p:txBody>
      </p:sp>
      <p:sp>
        <p:nvSpPr>
          <p:cNvPr id="17410" name="Rectangle 3"/>
          <p:cNvSpPr>
            <a:spLocks noGrp="1" noChangeArrowheads="1"/>
          </p:cNvSpPr>
          <p:nvPr>
            <p:ph type="body" idx="4294967295"/>
          </p:nvPr>
        </p:nvSpPr>
        <p:spPr>
          <a:xfrm>
            <a:off x="468313" y="1628775"/>
            <a:ext cx="8229600" cy="4530725"/>
          </a:xfrm>
          <a:noFill/>
        </p:spPr>
        <p:txBody>
          <a:bodyPr/>
          <a:lstStyle/>
          <a:p>
            <a:pPr>
              <a:buFont typeface="Wingdings" pitchFamily="2" charset="2"/>
              <a:buNone/>
            </a:pPr>
            <a:r>
              <a:rPr lang="cs-CZ" smtClean="0">
                <a:effectLst/>
                <a:cs typeface="Arial" charset="0"/>
              </a:rPr>
              <a:t>  </a:t>
            </a:r>
          </a:p>
          <a:p>
            <a:pPr>
              <a:buFont typeface="Wingdings" pitchFamily="2" charset="2"/>
              <a:buNone/>
            </a:pPr>
            <a:endParaRPr lang="cs-CZ" smtClean="0">
              <a:effectLst/>
              <a:cs typeface="Arial" charset="0"/>
            </a:endParaRPr>
          </a:p>
          <a:p>
            <a:pPr>
              <a:buFont typeface="Wingdings" pitchFamily="2" charset="2"/>
              <a:buNone/>
            </a:pPr>
            <a:endParaRPr lang="cs-CZ" smtClean="0">
              <a:effectLst/>
              <a:cs typeface="Arial" charset="0"/>
            </a:endParaRPr>
          </a:p>
          <a:p>
            <a:pPr>
              <a:buFont typeface="Wingdings" pitchFamily="2" charset="2"/>
              <a:buNone/>
            </a:pPr>
            <a:r>
              <a:rPr lang="cs-CZ" smtClean="0">
                <a:effectLst/>
                <a:cs typeface="Arial" charset="0"/>
              </a:rPr>
              <a:t>Možná bude nutna nová definicce DM 2. typu dle převažující poruchy…..</a:t>
            </a:r>
          </a:p>
        </p:txBody>
      </p:sp>
      <p:pic>
        <p:nvPicPr>
          <p:cNvPr id="17412" name="Picture 4">
            <a:hlinkClick r:id="" action="ppaction://media"/>
          </p:cNvPr>
          <p:cNvPicPr>
            <a:picLocks noRot="1" noChangeAspect="1" noChangeArrowheads="1"/>
          </p:cNvPicPr>
          <p:nvPr>
            <a:wavAudioFile r:embed="rId1" name="~PP409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4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a:noFill/>
        </p:spPr>
        <p:txBody>
          <a:bodyPr/>
          <a:lstStyle/>
          <a:p>
            <a:pPr eaLnBrk="1" hangingPunct="1"/>
            <a:r>
              <a:rPr lang="cs-CZ" b="1" smtClean="0">
                <a:solidFill>
                  <a:srgbClr val="FFCC00"/>
                </a:solidFill>
                <a:effectLst/>
                <a:cs typeface="Arial" charset="0"/>
              </a:rPr>
              <a:t>Předpokládaný efekt PAD </a:t>
            </a:r>
            <a:br>
              <a:rPr lang="cs-CZ" b="1" smtClean="0">
                <a:solidFill>
                  <a:srgbClr val="FFCC00"/>
                </a:solidFill>
                <a:effectLst/>
                <a:cs typeface="Arial" charset="0"/>
              </a:rPr>
            </a:br>
            <a:r>
              <a:rPr lang="cs-CZ" b="1" smtClean="0">
                <a:solidFill>
                  <a:srgbClr val="FFCC00"/>
                </a:solidFill>
                <a:effectLst/>
                <a:cs typeface="Arial" charset="0"/>
              </a:rPr>
              <a:t>na snížení HbA1c</a:t>
            </a:r>
          </a:p>
        </p:txBody>
      </p:sp>
      <p:sp>
        <p:nvSpPr>
          <p:cNvPr id="45058" name="Rectangle 3"/>
          <p:cNvSpPr>
            <a:spLocks noGrp="1" noChangeArrowheads="1"/>
          </p:cNvSpPr>
          <p:nvPr>
            <p:ph type="body" idx="4294967295"/>
          </p:nvPr>
        </p:nvSpPr>
        <p:spPr>
          <a:noFill/>
        </p:spPr>
        <p:txBody>
          <a:bodyPr/>
          <a:lstStyle/>
          <a:p>
            <a:pPr eaLnBrk="1" hangingPunct="1"/>
            <a:endParaRPr lang="cs-CZ" smtClean="0">
              <a:effectLst/>
              <a:cs typeface="Arial" charset="0"/>
            </a:endParaRPr>
          </a:p>
          <a:p>
            <a:pPr eaLnBrk="1" hangingPunct="1"/>
            <a:endParaRPr lang="cs-CZ" smtClean="0">
              <a:effectLst/>
              <a:cs typeface="Arial" charset="0"/>
            </a:endParaRPr>
          </a:p>
          <a:p>
            <a:pPr eaLnBrk="1" hangingPunct="1"/>
            <a:r>
              <a:rPr lang="cs-CZ" smtClean="0">
                <a:effectLst/>
                <a:cs typeface="Arial" charset="0"/>
              </a:rPr>
              <a:t>SU a BG 	- pokles o 1,5 - 2%</a:t>
            </a:r>
          </a:p>
          <a:p>
            <a:pPr eaLnBrk="1" hangingPunct="1"/>
            <a:r>
              <a:rPr lang="cs-CZ" smtClean="0">
                <a:effectLst/>
                <a:cs typeface="Arial" charset="0"/>
              </a:rPr>
              <a:t>glitazony 	- pokles o 1%</a:t>
            </a:r>
          </a:p>
          <a:p>
            <a:pPr eaLnBrk="1" hangingPunct="1"/>
            <a:r>
              <a:rPr lang="cs-CZ" smtClean="0">
                <a:effectLst/>
                <a:cs typeface="Arial" charset="0"/>
              </a:rPr>
              <a:t>akarbóza 	- pokles o  0,8% </a:t>
            </a:r>
          </a:p>
          <a:p>
            <a:pPr eaLnBrk="1" hangingPunct="1"/>
            <a:r>
              <a:rPr lang="cs-CZ" smtClean="0">
                <a:effectLst/>
                <a:cs typeface="Arial" charset="0"/>
              </a:rPr>
              <a:t>repaglinid	- pokles o 2% </a:t>
            </a:r>
          </a:p>
        </p:txBody>
      </p:sp>
      <p:pic>
        <p:nvPicPr>
          <p:cNvPr id="45060" name="Picture 4">
            <a:hlinkClick r:id="" action="ppaction://media"/>
          </p:cNvPr>
          <p:cNvPicPr>
            <a:picLocks noRot="1" noChangeAspect="1" noChangeArrowheads="1"/>
          </p:cNvPicPr>
          <p:nvPr>
            <a:wavAudioFile r:embed="rId1" name="~PP271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0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06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noFill/>
        </p:spPr>
        <p:txBody>
          <a:bodyPr/>
          <a:lstStyle/>
          <a:p>
            <a:pPr eaLnBrk="1" hangingPunct="1"/>
            <a:r>
              <a:rPr lang="cs-CZ" b="1" smtClean="0">
                <a:solidFill>
                  <a:srgbClr val="FFCC00"/>
                </a:solidFill>
                <a:effectLst/>
                <a:cs typeface="Arial" charset="0"/>
              </a:rPr>
              <a:t>Limity léčby DM 2</a:t>
            </a:r>
          </a:p>
        </p:txBody>
      </p:sp>
      <p:sp>
        <p:nvSpPr>
          <p:cNvPr id="46082" name="Rectangle 3"/>
          <p:cNvSpPr>
            <a:spLocks noGrp="1" noChangeArrowheads="1"/>
          </p:cNvSpPr>
          <p:nvPr>
            <p:ph type="body" idx="4294967295"/>
          </p:nvPr>
        </p:nvSpPr>
        <p:spPr>
          <a:noFill/>
        </p:spPr>
        <p:txBody>
          <a:bodyPr/>
          <a:lstStyle/>
          <a:p>
            <a:pPr eaLnBrk="1" hangingPunct="1"/>
            <a:r>
              <a:rPr lang="cs-CZ" smtClean="0">
                <a:effectLst/>
                <a:cs typeface="Arial" charset="0"/>
              </a:rPr>
              <a:t>Jedná se o chronické onemocnění</a:t>
            </a:r>
          </a:p>
          <a:p>
            <a:pPr eaLnBrk="1" hangingPunct="1"/>
            <a:r>
              <a:rPr lang="cs-CZ" smtClean="0">
                <a:effectLst/>
                <a:cs typeface="Arial" charset="0"/>
              </a:rPr>
              <a:t>Nemocní jsou polymorbidní</a:t>
            </a:r>
          </a:p>
          <a:p>
            <a:pPr eaLnBrk="1" hangingPunct="1"/>
            <a:r>
              <a:rPr lang="cs-CZ" smtClean="0">
                <a:effectLst/>
                <a:cs typeface="Arial" charset="0"/>
              </a:rPr>
              <a:t>Jsou obvykle vyššího věku</a:t>
            </a:r>
          </a:p>
          <a:p>
            <a:pPr eaLnBrk="1" hangingPunct="1"/>
            <a:r>
              <a:rPr lang="cs-CZ" smtClean="0">
                <a:effectLst/>
                <a:cs typeface="Arial" charset="0"/>
              </a:rPr>
              <a:t>Mají primárně menší adherenci                    k režimovým opatřením</a:t>
            </a:r>
          </a:p>
          <a:p>
            <a:pPr eaLnBrk="1" hangingPunct="1"/>
            <a:r>
              <a:rPr lang="cs-CZ" smtClean="0">
                <a:effectLst/>
                <a:cs typeface="Arial" charset="0"/>
              </a:rPr>
              <a:t>Častá je potřeba vícečetné medikace</a:t>
            </a:r>
          </a:p>
          <a:p>
            <a:pPr eaLnBrk="1" hangingPunct="1"/>
            <a:r>
              <a:rPr lang="cs-CZ" smtClean="0">
                <a:effectLst/>
                <a:cs typeface="Arial" charset="0"/>
              </a:rPr>
              <a:t>Existuje ohrožení nežádoucími účinky léků</a:t>
            </a:r>
          </a:p>
        </p:txBody>
      </p:sp>
      <p:pic>
        <p:nvPicPr>
          <p:cNvPr id="46084" name="Picture 4">
            <a:hlinkClick r:id="" action="ppaction://media"/>
          </p:cNvPr>
          <p:cNvPicPr>
            <a:picLocks noRot="1" noChangeAspect="1" noChangeArrowheads="1"/>
          </p:cNvPicPr>
          <p:nvPr>
            <a:wavAudioFile r:embed="rId1" name="~PP61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0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608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Nežádoucí účinky léčby….</a:t>
            </a:r>
          </a:p>
        </p:txBody>
      </p:sp>
      <p:sp>
        <p:nvSpPr>
          <p:cNvPr id="3" name="Zástupný symbol pro obsah 2">
            <a:extLst>
              <a:ext uri="{FF2B5EF4-FFF2-40B4-BE49-F238E27FC236}"/>
            </a:extLst>
          </p:cNvPr>
          <p:cNvSpPr>
            <a:spLocks noGrp="1"/>
          </p:cNvSpPr>
          <p:nvPr>
            <p:ph idx="1"/>
          </p:nvPr>
        </p:nvSpPr>
        <p:spPr/>
        <p:txBody>
          <a:bodyPr/>
          <a:lstStyle/>
          <a:p>
            <a:pPr>
              <a:defRPr/>
            </a:pPr>
            <a:r>
              <a:rPr lang="cs-CZ" dirty="0"/>
              <a:t>Vyšší riziko fraktur? –</a:t>
            </a:r>
            <a:r>
              <a:rPr lang="cs-CZ" dirty="0" err="1"/>
              <a:t>glitazony</a:t>
            </a:r>
            <a:r>
              <a:rPr lang="cs-CZ" dirty="0"/>
              <a:t>? </a:t>
            </a:r>
            <a:r>
              <a:rPr lang="cs-CZ" dirty="0" err="1"/>
              <a:t>gliptiny</a:t>
            </a:r>
            <a:r>
              <a:rPr lang="cs-CZ" dirty="0"/>
              <a:t>?</a:t>
            </a:r>
          </a:p>
          <a:p>
            <a:pPr>
              <a:defRPr/>
            </a:pPr>
            <a:r>
              <a:rPr lang="cs-CZ" dirty="0"/>
              <a:t>Srdeční selhání? – </a:t>
            </a:r>
            <a:r>
              <a:rPr lang="cs-CZ" dirty="0" err="1"/>
              <a:t>glitazony</a:t>
            </a:r>
            <a:r>
              <a:rPr lang="cs-CZ" dirty="0"/>
              <a:t>! </a:t>
            </a:r>
            <a:r>
              <a:rPr lang="cs-CZ" dirty="0" err="1"/>
              <a:t>gliptiny</a:t>
            </a:r>
            <a:r>
              <a:rPr lang="cs-CZ" dirty="0"/>
              <a:t>?</a:t>
            </a:r>
          </a:p>
          <a:p>
            <a:pPr>
              <a:defRPr/>
            </a:pPr>
            <a:endParaRPr lang="cs-CZ" dirty="0"/>
          </a:p>
          <a:p>
            <a:pPr>
              <a:defRPr/>
            </a:pPr>
            <a:r>
              <a:rPr lang="cs-CZ" dirty="0"/>
              <a:t>Od r.2008 FDA požaduje „bezpečnostní profil“ – kardiovaskulární bezpečnost, onkologická bezpečnost</a:t>
            </a:r>
          </a:p>
          <a:p>
            <a:pPr>
              <a:defRPr/>
            </a:pPr>
            <a:endParaRPr lang="cs-CZ" dirty="0"/>
          </a:p>
          <a:p>
            <a:pPr>
              <a:defRPr/>
            </a:pPr>
            <a:r>
              <a:rPr lang="cs-CZ" dirty="0"/>
              <a:t>Srovnávání léčby s placebem (přidáno k původní medikaci)</a:t>
            </a:r>
          </a:p>
        </p:txBody>
      </p:sp>
      <p:pic>
        <p:nvPicPr>
          <p:cNvPr id="47108" name="Picture 4">
            <a:hlinkClick r:id="" action="ppaction://media"/>
          </p:cNvPr>
          <p:cNvPicPr>
            <a:picLocks noRot="1" noChangeAspect="1" noChangeArrowheads="1"/>
          </p:cNvPicPr>
          <p:nvPr>
            <a:wavAudioFile r:embed="rId1" name="~PP1339.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1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710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noFill/>
        </p:spPr>
        <p:txBody>
          <a:bodyPr/>
          <a:lstStyle/>
          <a:p>
            <a:r>
              <a:rPr lang="cs-CZ" altLang="en-US" smtClean="0">
                <a:solidFill>
                  <a:srgbClr val="FFCC00"/>
                </a:solidFill>
                <a:effectLst/>
                <a:cs typeface="Arial" charset="0"/>
              </a:rPr>
              <a:t>Další pozitivní účinky PAD?.......</a:t>
            </a:r>
          </a:p>
        </p:txBody>
      </p:sp>
      <p:sp>
        <p:nvSpPr>
          <p:cNvPr id="48130" name="Rectangle 3"/>
          <p:cNvSpPr>
            <a:spLocks noGrp="1" noChangeArrowheads="1"/>
          </p:cNvSpPr>
          <p:nvPr>
            <p:ph type="body" idx="4294967295"/>
          </p:nvPr>
        </p:nvSpPr>
        <p:spPr>
          <a:noFill/>
        </p:spPr>
        <p:txBody>
          <a:bodyPr/>
          <a:lstStyle/>
          <a:p>
            <a:endParaRPr lang="cs-CZ" altLang="en-US" smtClean="0">
              <a:effectLst/>
              <a:cs typeface="Arial" charset="0"/>
            </a:endParaRPr>
          </a:p>
          <a:p>
            <a:endParaRPr lang="cs-CZ" altLang="en-US" smtClean="0">
              <a:effectLst/>
              <a:cs typeface="Arial" charset="0"/>
            </a:endParaRPr>
          </a:p>
          <a:p>
            <a:r>
              <a:rPr lang="cs-CZ" altLang="en-US" smtClean="0">
                <a:effectLst/>
                <a:cs typeface="Arial" charset="0"/>
              </a:rPr>
              <a:t>Kardiovaskulární aparát?</a:t>
            </a:r>
          </a:p>
          <a:p>
            <a:r>
              <a:rPr lang="cs-CZ" altLang="en-US" smtClean="0">
                <a:effectLst/>
                <a:cs typeface="Arial" charset="0"/>
              </a:rPr>
              <a:t>Jiné?</a:t>
            </a:r>
          </a:p>
        </p:txBody>
      </p:sp>
      <p:pic>
        <p:nvPicPr>
          <p:cNvPr id="48132" name="Picture 4">
            <a:hlinkClick r:id="" action="ppaction://media"/>
          </p:cNvPr>
          <p:cNvPicPr>
            <a:picLocks noRot="1" noChangeAspect="1" noChangeArrowheads="1"/>
          </p:cNvPicPr>
          <p:nvPr>
            <a:wavAudioFile r:embed="rId1" name="~PP348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1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813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Studie TECOS – </a:t>
            </a:r>
            <a:r>
              <a:rPr lang="cs-CZ" dirty="0" err="1">
                <a:solidFill>
                  <a:srgbClr val="FFC000"/>
                </a:solidFill>
              </a:rPr>
              <a:t>sitagliptin</a:t>
            </a:r>
            <a:r>
              <a:rPr lang="cs-CZ" dirty="0">
                <a:solidFill>
                  <a:srgbClr val="FFC000"/>
                </a:solidFill>
              </a:rPr>
              <a:t> (</a:t>
            </a:r>
            <a:r>
              <a:rPr lang="cs-CZ" dirty="0" err="1">
                <a:solidFill>
                  <a:srgbClr val="FFC000"/>
                </a:solidFill>
              </a:rPr>
              <a:t>Januvia</a:t>
            </a:r>
            <a:r>
              <a:rPr lang="cs-CZ" dirty="0">
                <a:solidFill>
                  <a:srgbClr val="FFC000"/>
                </a:solidFill>
              </a:rPr>
              <a:t>) – bezpečnostní profil</a:t>
            </a:r>
          </a:p>
        </p:txBody>
      </p:sp>
      <p:sp>
        <p:nvSpPr>
          <p:cNvPr id="3" name="Zástupný symbol pro obsah 2">
            <a:extLst>
              <a:ext uri="{FF2B5EF4-FFF2-40B4-BE49-F238E27FC236}"/>
            </a:extLst>
          </p:cNvPr>
          <p:cNvSpPr>
            <a:spLocks noGrp="1"/>
          </p:cNvSpPr>
          <p:nvPr>
            <p:ph idx="1"/>
          </p:nvPr>
        </p:nvSpPr>
        <p:spPr>
          <a:xfrm>
            <a:off x="457200" y="1989138"/>
            <a:ext cx="8229600" cy="4141787"/>
          </a:xfrm>
        </p:spPr>
        <p:txBody>
          <a:bodyPr/>
          <a:lstStyle/>
          <a:p>
            <a:pPr>
              <a:defRPr/>
            </a:pPr>
            <a:r>
              <a:rPr lang="cs-CZ" dirty="0"/>
              <a:t>- není vyšší riziko fraktur</a:t>
            </a:r>
          </a:p>
          <a:p>
            <a:pPr>
              <a:defRPr/>
            </a:pPr>
            <a:r>
              <a:rPr lang="cs-CZ" dirty="0"/>
              <a:t>- je bezpečný u </a:t>
            </a:r>
            <a:r>
              <a:rPr lang="cs-CZ" dirty="0" err="1"/>
              <a:t>renál</a:t>
            </a:r>
            <a:r>
              <a:rPr lang="cs-CZ" dirty="0"/>
              <a:t>. </a:t>
            </a:r>
            <a:r>
              <a:rPr lang="cs-CZ" dirty="0" err="1"/>
              <a:t>insuff</a:t>
            </a:r>
            <a:r>
              <a:rPr lang="cs-CZ" dirty="0"/>
              <a:t>.</a:t>
            </a:r>
          </a:p>
          <a:p>
            <a:pPr>
              <a:defRPr/>
            </a:pPr>
            <a:r>
              <a:rPr lang="cs-CZ" dirty="0"/>
              <a:t>- lze i v kombinacích s inzulinem u DM 1. typu</a:t>
            </a:r>
          </a:p>
          <a:p>
            <a:pPr>
              <a:defRPr/>
            </a:pPr>
            <a:r>
              <a:rPr lang="cs-CZ" dirty="0"/>
              <a:t>- nezvyšuje riziko vzniku nežádoucích KV příhod </a:t>
            </a:r>
          </a:p>
          <a:p>
            <a:pPr marL="0" indent="0">
              <a:buFont typeface="Wingdings" pitchFamily="2" charset="2"/>
              <a:buNone/>
              <a:defRPr/>
            </a:pPr>
            <a:endParaRPr lang="cs-CZ" dirty="0"/>
          </a:p>
        </p:txBody>
      </p:sp>
      <p:pic>
        <p:nvPicPr>
          <p:cNvPr id="49156" name="Picture 4">
            <a:hlinkClick r:id="" action="ppaction://media"/>
          </p:cNvPr>
          <p:cNvPicPr>
            <a:picLocks noRot="1" noChangeAspect="1" noChangeArrowheads="1"/>
          </p:cNvPicPr>
          <p:nvPr>
            <a:wavAudioFile r:embed="rId1" name="~PP393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1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915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endParaRPr lang="cs-CZ" dirty="0">
              <a:solidFill>
                <a:srgbClr val="FFC000"/>
              </a:solidFill>
            </a:endParaRPr>
          </a:p>
        </p:txBody>
      </p:sp>
      <p:sp>
        <p:nvSpPr>
          <p:cNvPr id="3" name="Zástupný symbol pro obsah 2">
            <a:extLst>
              <a:ext uri="{FF2B5EF4-FFF2-40B4-BE49-F238E27FC236}"/>
            </a:extLst>
          </p:cNvPr>
          <p:cNvSpPr>
            <a:spLocks noGrp="1"/>
          </p:cNvSpPr>
          <p:nvPr>
            <p:ph idx="1"/>
          </p:nvPr>
        </p:nvSpPr>
        <p:spPr/>
        <p:txBody>
          <a:bodyPr/>
          <a:lstStyle/>
          <a:p>
            <a:pPr>
              <a:defRPr/>
            </a:pPr>
            <a:r>
              <a:rPr lang="cs-CZ" dirty="0">
                <a:solidFill>
                  <a:srgbClr val="FFC000"/>
                </a:solidFill>
              </a:rPr>
              <a:t>Studie ELIXA – </a:t>
            </a:r>
            <a:r>
              <a:rPr lang="cs-CZ" dirty="0" err="1">
                <a:solidFill>
                  <a:srgbClr val="FFC000"/>
                </a:solidFill>
              </a:rPr>
              <a:t>lixisenatid</a:t>
            </a:r>
            <a:r>
              <a:rPr lang="cs-CZ" dirty="0">
                <a:solidFill>
                  <a:srgbClr val="FFC000"/>
                </a:solidFill>
              </a:rPr>
              <a:t> (</a:t>
            </a:r>
            <a:r>
              <a:rPr lang="cs-CZ" dirty="0" err="1">
                <a:solidFill>
                  <a:srgbClr val="FFC000"/>
                </a:solidFill>
              </a:rPr>
              <a:t>Lyxumia</a:t>
            </a:r>
            <a:r>
              <a:rPr lang="cs-CZ" dirty="0">
                <a:solidFill>
                  <a:srgbClr val="FFC000"/>
                </a:solidFill>
              </a:rPr>
              <a:t>) – bezpečnostní profil</a:t>
            </a:r>
            <a:endParaRPr lang="cs-CZ" dirty="0"/>
          </a:p>
          <a:p>
            <a:pPr marL="457200" lvl="1" indent="0">
              <a:buFontTx/>
              <a:buNone/>
              <a:defRPr/>
            </a:pPr>
            <a:r>
              <a:rPr lang="cs-CZ" dirty="0"/>
              <a:t>- „prokázána kardiovaskulární bezpečnost ve srovnání s placebem“</a:t>
            </a:r>
          </a:p>
          <a:p>
            <a:pPr>
              <a:defRPr/>
            </a:pPr>
            <a:endParaRPr lang="cs-CZ" dirty="0"/>
          </a:p>
          <a:p>
            <a:pPr>
              <a:defRPr/>
            </a:pPr>
            <a:r>
              <a:rPr lang="cs-CZ" dirty="0">
                <a:solidFill>
                  <a:srgbClr val="FFC000"/>
                </a:solidFill>
              </a:rPr>
              <a:t>Studie EXAMINE – </a:t>
            </a:r>
            <a:r>
              <a:rPr lang="cs-CZ" dirty="0" err="1">
                <a:solidFill>
                  <a:srgbClr val="FFC000"/>
                </a:solidFill>
              </a:rPr>
              <a:t>alogliptin</a:t>
            </a:r>
            <a:r>
              <a:rPr lang="cs-CZ" dirty="0">
                <a:solidFill>
                  <a:srgbClr val="FFC000"/>
                </a:solidFill>
              </a:rPr>
              <a:t> (</a:t>
            </a:r>
            <a:r>
              <a:rPr lang="cs-CZ" dirty="0" err="1">
                <a:solidFill>
                  <a:srgbClr val="FFC000"/>
                </a:solidFill>
              </a:rPr>
              <a:t>Vipidia</a:t>
            </a:r>
            <a:r>
              <a:rPr lang="cs-CZ" dirty="0">
                <a:solidFill>
                  <a:srgbClr val="FFC000"/>
                </a:solidFill>
              </a:rPr>
              <a:t>) – bezpečnostní profil</a:t>
            </a:r>
            <a:endParaRPr lang="cs-CZ" dirty="0"/>
          </a:p>
          <a:p>
            <a:pPr marL="457200" lvl="1" indent="0">
              <a:buFontTx/>
              <a:buNone/>
              <a:defRPr/>
            </a:pPr>
            <a:r>
              <a:rPr lang="cs-CZ" dirty="0"/>
              <a:t>- „nezvyšuje riziko smrti či nefatálních kardiovaskulárních příhod“</a:t>
            </a:r>
          </a:p>
          <a:p>
            <a:pPr>
              <a:defRPr/>
            </a:pPr>
            <a:endParaRPr lang="cs-CZ" dirty="0"/>
          </a:p>
        </p:txBody>
      </p:sp>
      <p:pic>
        <p:nvPicPr>
          <p:cNvPr id="50180" name="Picture 4">
            <a:hlinkClick r:id="" action="ppaction://media"/>
          </p:cNvPr>
          <p:cNvPicPr>
            <a:picLocks noRot="1" noChangeAspect="1" noChangeArrowheads="1"/>
          </p:cNvPicPr>
          <p:nvPr>
            <a:wavAudioFile r:embed="rId1" name="~PP95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1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018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cs typeface="+mj-cs"/>
              </a:rPr>
              <a:t>Studie LEADER – </a:t>
            </a:r>
            <a:r>
              <a:rPr lang="cs-CZ" dirty="0" err="1">
                <a:solidFill>
                  <a:srgbClr val="FFC000"/>
                </a:solidFill>
                <a:cs typeface="+mj-cs"/>
              </a:rPr>
              <a:t>liraglutid</a:t>
            </a:r>
            <a:r>
              <a:rPr lang="cs-CZ" dirty="0">
                <a:solidFill>
                  <a:srgbClr val="FFC000"/>
                </a:solidFill>
                <a:cs typeface="+mj-cs"/>
              </a:rPr>
              <a:t> (</a:t>
            </a:r>
            <a:r>
              <a:rPr lang="cs-CZ" dirty="0" err="1">
                <a:solidFill>
                  <a:srgbClr val="FFC000"/>
                </a:solidFill>
                <a:cs typeface="+mj-cs"/>
              </a:rPr>
              <a:t>Victoza</a:t>
            </a:r>
            <a:r>
              <a:rPr lang="cs-CZ" dirty="0">
                <a:solidFill>
                  <a:srgbClr val="FFC000"/>
                </a:solidFill>
                <a:cs typeface="+mj-cs"/>
              </a:rPr>
              <a:t>) – bezpečnostní profil  </a:t>
            </a:r>
          </a:p>
        </p:txBody>
      </p:sp>
      <p:sp>
        <p:nvSpPr>
          <p:cNvPr id="3" name="Zástupný symbol pro obsah 2">
            <a:extLst>
              <a:ext uri="{FF2B5EF4-FFF2-40B4-BE49-F238E27FC236}"/>
            </a:extLst>
          </p:cNvPr>
          <p:cNvSpPr>
            <a:spLocks noGrp="1"/>
          </p:cNvSpPr>
          <p:nvPr>
            <p:ph idx="1"/>
          </p:nvPr>
        </p:nvSpPr>
        <p:spPr/>
        <p:txBody>
          <a:bodyPr/>
          <a:lstStyle/>
          <a:p>
            <a:pPr>
              <a:defRPr/>
            </a:pPr>
            <a:r>
              <a:rPr lang="cs-CZ" dirty="0"/>
              <a:t>9 340 diabetiků z 32 zemí světa s </a:t>
            </a:r>
            <a:r>
              <a:rPr lang="cs-CZ" dirty="0" err="1"/>
              <a:t>manifestnim</a:t>
            </a:r>
            <a:r>
              <a:rPr lang="cs-CZ" dirty="0"/>
              <a:t> KV </a:t>
            </a:r>
            <a:r>
              <a:rPr lang="cs-CZ" dirty="0" err="1"/>
              <a:t>onem</a:t>
            </a:r>
            <a:r>
              <a:rPr lang="cs-CZ" dirty="0"/>
              <a:t>. (72,4 %) nebo vysokým KV rizikem</a:t>
            </a:r>
          </a:p>
          <a:p>
            <a:pPr>
              <a:defRPr/>
            </a:pPr>
            <a:r>
              <a:rPr lang="cs-CZ" dirty="0"/>
              <a:t> </a:t>
            </a:r>
            <a:r>
              <a:rPr lang="cs-CZ" dirty="0" err="1"/>
              <a:t>liraglutid</a:t>
            </a:r>
            <a:r>
              <a:rPr lang="cs-CZ" dirty="0"/>
              <a:t> vs. placebo</a:t>
            </a:r>
          </a:p>
          <a:p>
            <a:pPr>
              <a:defRPr/>
            </a:pPr>
            <a:r>
              <a:rPr lang="cs-CZ" dirty="0"/>
              <a:t>v průměru 3,8 let sledování</a:t>
            </a:r>
          </a:p>
          <a:p>
            <a:pPr>
              <a:defRPr/>
            </a:pPr>
            <a:r>
              <a:rPr lang="cs-CZ" dirty="0" err="1"/>
              <a:t>Liraglutid</a:t>
            </a:r>
            <a:r>
              <a:rPr lang="cs-CZ" dirty="0"/>
              <a:t> - výskyt KV příhod snížen o 13 %, KV úmrtí o 22%, jakákoliv úmrtnost o 15 %</a:t>
            </a:r>
          </a:p>
          <a:p>
            <a:pPr lvl="2">
              <a:defRPr/>
            </a:pPr>
            <a:r>
              <a:rPr lang="cs-CZ" dirty="0" err="1"/>
              <a:t>Marso</a:t>
            </a:r>
            <a:r>
              <a:rPr lang="cs-CZ" dirty="0"/>
              <a:t> SP et al. NEJM 2016, 375:311-22</a:t>
            </a:r>
          </a:p>
        </p:txBody>
      </p:sp>
      <p:pic>
        <p:nvPicPr>
          <p:cNvPr id="51204" name="Picture 4">
            <a:hlinkClick r:id="" action="ppaction://media"/>
          </p:cNvPr>
          <p:cNvPicPr>
            <a:picLocks noRot="1" noChangeAspect="1" noChangeArrowheads="1"/>
          </p:cNvPicPr>
          <p:nvPr>
            <a:wavAudioFile r:embed="rId1" name="~PP268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2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120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SUSTAIN 1-10</a:t>
            </a:r>
          </a:p>
        </p:txBody>
      </p:sp>
      <p:sp>
        <p:nvSpPr>
          <p:cNvPr id="3" name="Zástupný symbol pro obsah 2">
            <a:extLst>
              <a:ext uri="{FF2B5EF4-FFF2-40B4-BE49-F238E27FC236}"/>
            </a:extLst>
          </p:cNvPr>
          <p:cNvSpPr>
            <a:spLocks noGrp="1"/>
          </p:cNvSpPr>
          <p:nvPr>
            <p:ph idx="1"/>
          </p:nvPr>
        </p:nvSpPr>
        <p:spPr/>
        <p:txBody>
          <a:bodyPr/>
          <a:lstStyle/>
          <a:p>
            <a:pPr>
              <a:defRPr/>
            </a:pPr>
            <a:r>
              <a:rPr lang="cs-CZ" dirty="0" err="1">
                <a:solidFill>
                  <a:srgbClr val="FF9933"/>
                </a:solidFill>
              </a:rPr>
              <a:t>Semaglutid</a:t>
            </a:r>
            <a:endParaRPr lang="cs-CZ" dirty="0">
              <a:solidFill>
                <a:srgbClr val="FF9933"/>
              </a:solidFill>
            </a:endParaRPr>
          </a:p>
          <a:p>
            <a:pPr lvl="1">
              <a:defRPr/>
            </a:pPr>
            <a:endParaRPr lang="cs-CZ" dirty="0"/>
          </a:p>
          <a:p>
            <a:pPr lvl="1">
              <a:defRPr/>
            </a:pPr>
            <a:r>
              <a:rPr lang="cs-CZ" dirty="0"/>
              <a:t>26 % snížení KV příhod (první výskyt IM, CMP…)</a:t>
            </a:r>
          </a:p>
          <a:p>
            <a:pPr lvl="2">
              <a:defRPr/>
            </a:pPr>
            <a:r>
              <a:rPr lang="cs-CZ" dirty="0" err="1"/>
              <a:t>Marso</a:t>
            </a:r>
            <a:r>
              <a:rPr lang="cs-CZ" dirty="0"/>
              <a:t> SP, </a:t>
            </a:r>
            <a:r>
              <a:rPr lang="cs-CZ" dirty="0" err="1"/>
              <a:t>Bain</a:t>
            </a:r>
            <a:r>
              <a:rPr lang="cs-CZ" dirty="0"/>
              <a:t> SC, </a:t>
            </a:r>
            <a:r>
              <a:rPr lang="cs-CZ" dirty="0" err="1"/>
              <a:t>Consoli</a:t>
            </a:r>
            <a:r>
              <a:rPr lang="cs-CZ" dirty="0"/>
              <a:t> A et al.: </a:t>
            </a:r>
            <a:r>
              <a:rPr lang="cs-CZ" dirty="0" err="1"/>
              <a:t>Semaglutide</a:t>
            </a:r>
            <a:r>
              <a:rPr lang="cs-CZ" dirty="0"/>
              <a:t> and </a:t>
            </a:r>
            <a:r>
              <a:rPr lang="cs-CZ" dirty="0" err="1"/>
              <a:t>Cardiovascular</a:t>
            </a:r>
            <a:r>
              <a:rPr lang="cs-CZ" dirty="0"/>
              <a:t> </a:t>
            </a:r>
            <a:r>
              <a:rPr lang="cs-CZ" dirty="0" err="1"/>
              <a:t>Outcomes</a:t>
            </a:r>
            <a:r>
              <a:rPr lang="cs-CZ" dirty="0"/>
              <a:t> in </a:t>
            </a:r>
            <a:r>
              <a:rPr lang="cs-CZ" dirty="0" err="1"/>
              <a:t>Parients</a:t>
            </a:r>
            <a:r>
              <a:rPr lang="cs-CZ" dirty="0"/>
              <a:t> </a:t>
            </a:r>
            <a:r>
              <a:rPr lang="cs-CZ" dirty="0" err="1"/>
              <a:t>with</a:t>
            </a:r>
            <a:r>
              <a:rPr lang="cs-CZ" dirty="0"/>
              <a:t> Type 2 Diabetes, NEJM 2016 – </a:t>
            </a:r>
            <a:r>
              <a:rPr lang="cs-CZ" dirty="0" err="1">
                <a:solidFill>
                  <a:srgbClr val="FF0000"/>
                </a:solidFill>
              </a:rPr>
              <a:t>Sustain</a:t>
            </a:r>
            <a:r>
              <a:rPr lang="cs-CZ" dirty="0">
                <a:solidFill>
                  <a:srgbClr val="FF0000"/>
                </a:solidFill>
              </a:rPr>
              <a:t> 6 </a:t>
            </a:r>
          </a:p>
        </p:txBody>
      </p:sp>
      <p:pic>
        <p:nvPicPr>
          <p:cNvPr id="52228" name="Picture 4">
            <a:hlinkClick r:id="" action="ppaction://media"/>
          </p:cNvPr>
          <p:cNvPicPr>
            <a:picLocks noRot="1" noChangeAspect="1" noChangeArrowheads="1"/>
          </p:cNvPicPr>
          <p:nvPr>
            <a:wavAudioFile r:embed="rId1" name="~PP459.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2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222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a:xfrm>
            <a:off x="457200" y="277813"/>
            <a:ext cx="8229600" cy="2359025"/>
          </a:xfrm>
        </p:spPr>
        <p:txBody>
          <a:bodyPr/>
          <a:lstStyle/>
          <a:p>
            <a:pPr>
              <a:defRPr/>
            </a:pPr>
            <a:endParaRPr lang="cs-CZ" dirty="0"/>
          </a:p>
        </p:txBody>
      </p:sp>
      <p:sp>
        <p:nvSpPr>
          <p:cNvPr id="3" name="Zástupný symbol pro obsah 2">
            <a:extLst>
              <a:ext uri="{FF2B5EF4-FFF2-40B4-BE49-F238E27FC236}"/>
            </a:extLst>
          </p:cNvPr>
          <p:cNvSpPr>
            <a:spLocks noGrp="1"/>
          </p:cNvSpPr>
          <p:nvPr>
            <p:ph idx="1"/>
          </p:nvPr>
        </p:nvSpPr>
        <p:spPr>
          <a:xfrm>
            <a:off x="457200" y="404813"/>
            <a:ext cx="8229600" cy="5726112"/>
          </a:xfrm>
        </p:spPr>
        <p:txBody>
          <a:bodyPr/>
          <a:lstStyle/>
          <a:p>
            <a:pPr>
              <a:buFont typeface="Wingdings" pitchFamily="2" charset="2"/>
              <a:buNone/>
              <a:defRPr/>
            </a:pPr>
            <a:endParaRPr lang="cs-CZ" smtClean="0">
              <a:cs typeface="Arial" charset="0"/>
            </a:endParaRPr>
          </a:p>
          <a:p>
            <a:pPr>
              <a:buFont typeface="Wingdings" pitchFamily="2" charset="2"/>
              <a:buNone/>
              <a:defRPr/>
            </a:pPr>
            <a:endParaRPr lang="cs-CZ" smtClean="0">
              <a:cs typeface="Arial" charset="0"/>
            </a:endParaRPr>
          </a:p>
          <a:p>
            <a:pPr>
              <a:defRPr/>
            </a:pPr>
            <a:r>
              <a:rPr lang="cs-CZ" smtClean="0">
                <a:solidFill>
                  <a:srgbClr val="FFC000"/>
                </a:solidFill>
                <a:cs typeface="Arial" charset="0"/>
              </a:rPr>
              <a:t>PIONEER 6 </a:t>
            </a:r>
            <a:r>
              <a:rPr lang="cs-CZ" smtClean="0">
                <a:cs typeface="Arial" charset="0"/>
              </a:rPr>
              <a:t>– semaglutid – neutrální KVO</a:t>
            </a:r>
          </a:p>
          <a:p>
            <a:pPr>
              <a:defRPr/>
            </a:pPr>
            <a:r>
              <a:rPr lang="cs-CZ" smtClean="0">
                <a:solidFill>
                  <a:srgbClr val="FFC000"/>
                </a:solidFill>
                <a:cs typeface="Arial" charset="0"/>
              </a:rPr>
              <a:t>REWIND </a:t>
            </a:r>
            <a:r>
              <a:rPr lang="cs-CZ" smtClean="0">
                <a:cs typeface="Arial" charset="0"/>
              </a:rPr>
              <a:t>– dulaglutid 9 901 pac. – vedl. ke snížení KVO i snížení CMP…</a:t>
            </a:r>
          </a:p>
          <a:p>
            <a:pPr>
              <a:defRPr/>
            </a:pPr>
            <a:endParaRPr lang="cs-CZ" smtClean="0">
              <a:cs typeface="Arial" charset="0"/>
            </a:endParaRPr>
          </a:p>
          <a:p>
            <a:pPr>
              <a:defRPr/>
            </a:pPr>
            <a:r>
              <a:rPr lang="cs-CZ" smtClean="0">
                <a:cs typeface="Arial" charset="0"/>
              </a:rPr>
              <a:t>Studie s linagliptinem:</a:t>
            </a:r>
          </a:p>
          <a:p>
            <a:pPr lvl="1">
              <a:defRPr/>
            </a:pPr>
            <a:r>
              <a:rPr lang="cs-CZ" smtClean="0">
                <a:solidFill>
                  <a:srgbClr val="FFC000"/>
                </a:solidFill>
                <a:cs typeface="Arial" charset="0"/>
              </a:rPr>
              <a:t>CARMELINA</a:t>
            </a:r>
            <a:r>
              <a:rPr lang="cs-CZ" smtClean="0">
                <a:cs typeface="Arial" charset="0"/>
              </a:rPr>
              <a:t> – 2017 – </a:t>
            </a:r>
            <a:r>
              <a:rPr lang="cs-CZ" smtClean="0">
                <a:solidFill>
                  <a:srgbClr val="FFC000"/>
                </a:solidFill>
                <a:cs typeface="Arial" charset="0"/>
              </a:rPr>
              <a:t>indiferentní</a:t>
            </a:r>
            <a:r>
              <a:rPr lang="cs-CZ" smtClean="0">
                <a:cs typeface="Arial" charset="0"/>
              </a:rPr>
              <a:t> vliv na        			KVO, nezhoršuje….</a:t>
            </a:r>
          </a:p>
          <a:p>
            <a:pPr lvl="1">
              <a:defRPr/>
            </a:pPr>
            <a:r>
              <a:rPr lang="cs-CZ" smtClean="0">
                <a:solidFill>
                  <a:srgbClr val="FFC000"/>
                </a:solidFill>
                <a:cs typeface="Arial" charset="0"/>
              </a:rPr>
              <a:t>CAROLINA, </a:t>
            </a:r>
            <a:r>
              <a:rPr lang="cs-CZ" sz="1800" smtClean="0">
                <a:cs typeface="Arial" charset="0"/>
              </a:rPr>
              <a:t>10 000 pac., sledování přes 6 let </a:t>
            </a:r>
            <a:r>
              <a:rPr lang="cs-CZ" smtClean="0">
                <a:cs typeface="Arial" charset="0"/>
              </a:rPr>
              <a:t>– 2019 - </a:t>
            </a:r>
            <a:r>
              <a:rPr lang="cs-CZ" smtClean="0">
                <a:solidFill>
                  <a:srgbClr val="FFC000"/>
                </a:solidFill>
                <a:cs typeface="Arial" charset="0"/>
              </a:rPr>
              <a:t>indiferentní</a:t>
            </a:r>
            <a:r>
              <a:rPr lang="cs-CZ" smtClean="0">
                <a:cs typeface="Arial" charset="0"/>
              </a:rPr>
              <a:t> vliv na KVO, nezhoršuje…</a:t>
            </a:r>
          </a:p>
        </p:txBody>
      </p:sp>
      <p:pic>
        <p:nvPicPr>
          <p:cNvPr id="53252" name="Picture 4">
            <a:hlinkClick r:id="" action="ppaction://media"/>
          </p:cNvPr>
          <p:cNvPicPr>
            <a:picLocks noRot="1" noChangeAspect="1" noChangeArrowheads="1"/>
          </p:cNvPicPr>
          <p:nvPr>
            <a:wavAudioFile r:embed="rId1" name="~PP234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2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325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cs typeface="+mj-cs"/>
              </a:rPr>
              <a:t>EMPA-REG –</a:t>
            </a:r>
            <a:r>
              <a:rPr lang="cs-CZ" dirty="0" err="1">
                <a:solidFill>
                  <a:srgbClr val="FFC000"/>
                </a:solidFill>
                <a:cs typeface="+mj-cs"/>
              </a:rPr>
              <a:t>empagliflozin</a:t>
            </a:r>
            <a:r>
              <a:rPr lang="cs-CZ" dirty="0">
                <a:solidFill>
                  <a:srgbClr val="FFC000"/>
                </a:solidFill>
                <a:cs typeface="+mj-cs"/>
              </a:rPr>
              <a:t> - OUTCOME</a:t>
            </a:r>
          </a:p>
        </p:txBody>
      </p:sp>
      <p:sp>
        <p:nvSpPr>
          <p:cNvPr id="3" name="Zástupný symbol pro obsah 2">
            <a:extLst>
              <a:ext uri="{FF2B5EF4-FFF2-40B4-BE49-F238E27FC236}"/>
            </a:extLst>
          </p:cNvPr>
          <p:cNvSpPr>
            <a:spLocks noGrp="1"/>
          </p:cNvSpPr>
          <p:nvPr>
            <p:ph idx="1"/>
          </p:nvPr>
        </p:nvSpPr>
        <p:spPr/>
        <p:txBody>
          <a:bodyPr/>
          <a:lstStyle/>
          <a:p>
            <a:pPr>
              <a:defRPr/>
            </a:pPr>
            <a:r>
              <a:rPr lang="cs-CZ"/>
              <a:t>↓ KV úmrtí o 38% a celk. mortality o 32 % oproti placebu) - + pozit. hemodynam. efekt, snížení objemu intravask. tekutiny</a:t>
            </a:r>
          </a:p>
          <a:p>
            <a:pPr>
              <a:defRPr/>
            </a:pPr>
            <a:endParaRPr lang="cs-CZ"/>
          </a:p>
          <a:p>
            <a:pPr>
              <a:defRPr/>
            </a:pPr>
            <a:r>
              <a:rPr lang="cs-CZ"/>
              <a:t>zpomalení progrese diabetické nefropatie či její vznik o 39 %, snížení potřeby dialýzy o 55 %</a:t>
            </a:r>
          </a:p>
          <a:p>
            <a:pPr marL="914400" lvl="2" indent="0">
              <a:buFont typeface="Wingdings" pitchFamily="2" charset="2"/>
              <a:buNone/>
              <a:defRPr/>
            </a:pPr>
            <a:r>
              <a:rPr lang="cs-CZ"/>
              <a:t>Wanner C et al. NEJM 2016, 375:323-34</a:t>
            </a:r>
          </a:p>
          <a:p>
            <a:pPr marL="914400" lvl="2" indent="0">
              <a:buFont typeface="Wingdings" pitchFamily="2" charset="2"/>
              <a:buNone/>
              <a:defRPr/>
            </a:pPr>
            <a:endParaRPr lang="cs-CZ"/>
          </a:p>
          <a:p>
            <a:pPr>
              <a:buFont typeface="Wingdings" pitchFamily="2" charset="2"/>
              <a:buNone/>
              <a:defRPr/>
            </a:pPr>
            <a:endParaRPr lang="cs-CZ"/>
          </a:p>
          <a:p>
            <a:pPr>
              <a:buFont typeface="Wingdings" pitchFamily="2" charset="2"/>
              <a:buNone/>
              <a:defRPr/>
            </a:pPr>
            <a:endParaRPr lang="cs-CZ"/>
          </a:p>
        </p:txBody>
      </p:sp>
      <p:pic>
        <p:nvPicPr>
          <p:cNvPr id="54276" name="Picture 4">
            <a:hlinkClick r:id="" action="ppaction://media"/>
          </p:cNvPr>
          <p:cNvPicPr>
            <a:picLocks noRot="1" noChangeAspect="1" noChangeArrowheads="1"/>
          </p:cNvPicPr>
          <p:nvPr>
            <a:wavAudioFile r:embed="rId1" name="~PP8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2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427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Perorální </a:t>
            </a:r>
            <a:r>
              <a:rPr lang="cs-CZ" dirty="0" err="1">
                <a:solidFill>
                  <a:srgbClr val="FFC000"/>
                </a:solidFill>
              </a:rPr>
              <a:t>antidiabetika</a:t>
            </a:r>
            <a:endParaRPr lang="cs-CZ" dirty="0">
              <a:solidFill>
                <a:srgbClr val="FFC000"/>
              </a:solidFill>
            </a:endParaRPr>
          </a:p>
        </p:txBody>
      </p:sp>
      <p:sp>
        <p:nvSpPr>
          <p:cNvPr id="3" name="Zástupný symbol pro text 2">
            <a:extLst>
              <a:ext uri="{FF2B5EF4-FFF2-40B4-BE49-F238E27FC236}"/>
            </a:extLst>
          </p:cNvPr>
          <p:cNvSpPr>
            <a:spLocks noGrp="1"/>
          </p:cNvSpPr>
          <p:nvPr>
            <p:ph type="body" idx="1"/>
          </p:nvPr>
        </p:nvSpPr>
        <p:spPr/>
        <p:txBody>
          <a:bodyPr/>
          <a:lstStyle/>
          <a:p>
            <a:pPr>
              <a:defRPr/>
            </a:pPr>
            <a:endParaRPr lang="cs-CZ"/>
          </a:p>
        </p:txBody>
      </p:sp>
      <p:pic>
        <p:nvPicPr>
          <p:cNvPr id="18436" name="Picture 4">
            <a:hlinkClick r:id="" action="ppaction://media"/>
          </p:cNvPr>
          <p:cNvPicPr>
            <a:picLocks noRot="1" noChangeAspect="1" noChangeArrowheads="1"/>
          </p:cNvPicPr>
          <p:nvPr>
            <a:wavAudioFile r:embed="rId1" name="~PP354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4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43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smtClean="0">
                <a:solidFill>
                  <a:srgbClr val="FFC000"/>
                </a:solidFill>
                <a:cs typeface="Arial" charset="0"/>
              </a:rPr>
              <a:t>Další studie s glifloziny ….</a:t>
            </a:r>
          </a:p>
        </p:txBody>
      </p:sp>
      <p:sp>
        <p:nvSpPr>
          <p:cNvPr id="3" name="Zástupný symbol pro obsah 2">
            <a:extLst>
              <a:ext uri="{FF2B5EF4-FFF2-40B4-BE49-F238E27FC236}"/>
            </a:extLst>
          </p:cNvPr>
          <p:cNvSpPr>
            <a:spLocks noGrp="1"/>
          </p:cNvSpPr>
          <p:nvPr>
            <p:ph idx="1"/>
          </p:nvPr>
        </p:nvSpPr>
        <p:spPr/>
        <p:txBody>
          <a:bodyPr/>
          <a:lstStyle/>
          <a:p>
            <a:pPr>
              <a:defRPr/>
            </a:pPr>
            <a:r>
              <a:rPr lang="cs-CZ" smtClean="0">
                <a:solidFill>
                  <a:srgbClr val="FFC000"/>
                </a:solidFill>
                <a:cs typeface="Arial" charset="0"/>
              </a:rPr>
              <a:t>CANVAS </a:t>
            </a:r>
            <a:r>
              <a:rPr lang="cs-CZ" smtClean="0">
                <a:cs typeface="Arial" charset="0"/>
              </a:rPr>
              <a:t>– kanagliflozin – výsl. 2018…</a:t>
            </a:r>
          </a:p>
          <a:p>
            <a:pPr>
              <a:defRPr/>
            </a:pPr>
            <a:endParaRPr lang="cs-CZ" smtClean="0">
              <a:solidFill>
                <a:srgbClr val="FFC000"/>
              </a:solidFill>
              <a:cs typeface="Arial" charset="0"/>
            </a:endParaRPr>
          </a:p>
          <a:p>
            <a:pPr>
              <a:defRPr/>
            </a:pPr>
            <a:r>
              <a:rPr lang="cs-CZ" smtClean="0">
                <a:solidFill>
                  <a:srgbClr val="FFC000"/>
                </a:solidFill>
                <a:cs typeface="Arial" charset="0"/>
              </a:rPr>
              <a:t>CREDENCE</a:t>
            </a:r>
            <a:r>
              <a:rPr lang="cs-CZ" smtClean="0">
                <a:cs typeface="Arial" charset="0"/>
              </a:rPr>
              <a:t> – kanagliflozin – stran nefropatie i KVO, sek. i prim. prevence - </a:t>
            </a:r>
            <a:r>
              <a:rPr lang="cs-CZ" smtClean="0">
                <a:solidFill>
                  <a:srgbClr val="FFC000"/>
                </a:solidFill>
                <a:cs typeface="Arial" charset="0"/>
              </a:rPr>
              <a:t>pozit.</a:t>
            </a:r>
            <a:r>
              <a:rPr lang="cs-CZ" smtClean="0">
                <a:cs typeface="Arial" charset="0"/>
              </a:rPr>
              <a:t> - výsl. 2019</a:t>
            </a:r>
          </a:p>
          <a:p>
            <a:pPr>
              <a:buFont typeface="Wingdings" pitchFamily="2" charset="2"/>
              <a:buNone/>
              <a:defRPr/>
            </a:pPr>
            <a:endParaRPr lang="cs-CZ" smtClean="0">
              <a:solidFill>
                <a:srgbClr val="FFC000"/>
              </a:solidFill>
              <a:cs typeface="Arial" charset="0"/>
            </a:endParaRPr>
          </a:p>
        </p:txBody>
      </p:sp>
      <p:pic>
        <p:nvPicPr>
          <p:cNvPr id="55300" name="Picture 4">
            <a:hlinkClick r:id="" action="ppaction://media"/>
          </p:cNvPr>
          <p:cNvPicPr>
            <a:picLocks noRot="1" noChangeAspect="1" noChangeArrowheads="1"/>
          </p:cNvPicPr>
          <p:nvPr>
            <a:wavAudioFile r:embed="rId1" name="~PP166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3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530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CVD – REAL </a:t>
            </a:r>
            <a:endParaRPr lang="cs-CZ" dirty="0"/>
          </a:p>
        </p:txBody>
      </p:sp>
      <p:sp>
        <p:nvSpPr>
          <p:cNvPr id="3" name="Zástupný symbol pro obsah 2">
            <a:extLst>
              <a:ext uri="{FF2B5EF4-FFF2-40B4-BE49-F238E27FC236}"/>
            </a:extLst>
          </p:cNvPr>
          <p:cNvSpPr>
            <a:spLocks noGrp="1"/>
          </p:cNvSpPr>
          <p:nvPr>
            <p:ph idx="1"/>
          </p:nvPr>
        </p:nvSpPr>
        <p:spPr/>
        <p:txBody>
          <a:bodyPr/>
          <a:lstStyle/>
          <a:p>
            <a:pPr>
              <a:defRPr/>
            </a:pPr>
            <a:r>
              <a:rPr lang="cs-CZ" dirty="0"/>
              <a:t>CVD Real 1 a CVD Real 2</a:t>
            </a:r>
          </a:p>
          <a:p>
            <a:pPr lvl="1">
              <a:defRPr/>
            </a:pPr>
            <a:r>
              <a:rPr lang="cs-CZ" dirty="0"/>
              <a:t>databáze pacientů</a:t>
            </a:r>
          </a:p>
          <a:p>
            <a:pPr>
              <a:defRPr/>
            </a:pPr>
            <a:r>
              <a:rPr lang="cs-CZ" dirty="0"/>
              <a:t>4 miliony pacientů</a:t>
            </a:r>
          </a:p>
          <a:p>
            <a:pPr>
              <a:defRPr/>
            </a:pPr>
            <a:r>
              <a:rPr lang="cs-CZ" dirty="0"/>
              <a:t>12 zemí světa</a:t>
            </a:r>
          </a:p>
          <a:p>
            <a:pPr>
              <a:defRPr/>
            </a:pPr>
            <a:r>
              <a:rPr lang="cs-CZ" dirty="0" err="1"/>
              <a:t>gliflozin</a:t>
            </a:r>
            <a:r>
              <a:rPr lang="cs-CZ" dirty="0"/>
              <a:t> oproti jakékoliv jiné léčbě DM 2. typu </a:t>
            </a:r>
          </a:p>
        </p:txBody>
      </p:sp>
      <p:pic>
        <p:nvPicPr>
          <p:cNvPr id="56324" name="Picture 4">
            <a:hlinkClick r:id="" action="ppaction://media"/>
          </p:cNvPr>
          <p:cNvPicPr>
            <a:picLocks noRot="1" noChangeAspect="1" noChangeArrowheads="1"/>
          </p:cNvPicPr>
          <p:nvPr>
            <a:wavAudioFile r:embed="rId1" name="~PP10.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3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632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CVD – REAL 1  </a:t>
            </a:r>
          </a:p>
        </p:txBody>
      </p:sp>
      <p:sp>
        <p:nvSpPr>
          <p:cNvPr id="3" name="Zástupný symbol pro obsah 2">
            <a:extLst>
              <a:ext uri="{FF2B5EF4-FFF2-40B4-BE49-F238E27FC236}"/>
            </a:extLst>
          </p:cNvPr>
          <p:cNvSpPr>
            <a:spLocks noGrp="1"/>
          </p:cNvSpPr>
          <p:nvPr>
            <p:ph idx="1"/>
          </p:nvPr>
        </p:nvSpPr>
        <p:spPr/>
        <p:txBody>
          <a:bodyPr/>
          <a:lstStyle/>
          <a:p>
            <a:pPr>
              <a:defRPr/>
            </a:pPr>
            <a:r>
              <a:rPr lang="cs-CZ" dirty="0">
                <a:cs typeface="Arial" charset="0"/>
              </a:rPr>
              <a:t>prezentováno 2017</a:t>
            </a:r>
          </a:p>
          <a:p>
            <a:pPr lvl="1">
              <a:defRPr/>
            </a:pPr>
            <a:r>
              <a:rPr lang="cs-CZ" dirty="0">
                <a:cs typeface="Arial" charset="0"/>
              </a:rPr>
              <a:t>154 528 pac. </a:t>
            </a:r>
            <a:r>
              <a:rPr lang="cs-CZ" dirty="0" err="1">
                <a:cs typeface="Arial" charset="0"/>
              </a:rPr>
              <a:t>gliflozin</a:t>
            </a:r>
            <a:r>
              <a:rPr lang="cs-CZ" dirty="0">
                <a:cs typeface="Arial" charset="0"/>
              </a:rPr>
              <a:t> a 154 528 jiná léčba </a:t>
            </a:r>
          </a:p>
          <a:p>
            <a:pPr lvl="1">
              <a:defRPr/>
            </a:pPr>
            <a:r>
              <a:rPr lang="cs-CZ" dirty="0">
                <a:cs typeface="Arial" charset="0"/>
              </a:rPr>
              <a:t>USA, NORSKO, Dánsko, Švédsko, Německo, V.B.) </a:t>
            </a:r>
          </a:p>
          <a:p>
            <a:pPr lvl="1">
              <a:defRPr/>
            </a:pPr>
            <a:r>
              <a:rPr lang="cs-CZ" dirty="0">
                <a:cs typeface="Arial" charset="0"/>
              </a:rPr>
              <a:t>Evropa – nejvíce </a:t>
            </a:r>
            <a:r>
              <a:rPr lang="cs-CZ" dirty="0" err="1">
                <a:cs typeface="Arial" charset="0"/>
              </a:rPr>
              <a:t>dapagliflozin</a:t>
            </a:r>
            <a:endParaRPr lang="cs-CZ" dirty="0">
              <a:cs typeface="Arial" charset="0"/>
            </a:endParaRPr>
          </a:p>
          <a:p>
            <a:pPr lvl="1">
              <a:defRPr/>
            </a:pPr>
            <a:r>
              <a:rPr lang="cs-CZ" dirty="0">
                <a:cs typeface="Arial" charset="0"/>
              </a:rPr>
              <a:t>USA – nejvíce </a:t>
            </a:r>
            <a:r>
              <a:rPr lang="cs-CZ" dirty="0" err="1">
                <a:cs typeface="Arial" charset="0"/>
              </a:rPr>
              <a:t>kanagliflozin</a:t>
            </a:r>
            <a:endParaRPr lang="cs-CZ" dirty="0">
              <a:cs typeface="Arial" charset="0"/>
            </a:endParaRPr>
          </a:p>
          <a:p>
            <a:pPr lvl="1">
              <a:defRPr/>
            </a:pPr>
            <a:endParaRPr lang="cs-CZ" dirty="0">
              <a:cs typeface="Arial" charset="0"/>
            </a:endParaRPr>
          </a:p>
          <a:p>
            <a:pPr marL="457200" lvl="1" indent="0">
              <a:buFontTx/>
              <a:buNone/>
              <a:defRPr/>
            </a:pPr>
            <a:r>
              <a:rPr lang="cs-CZ" dirty="0" err="1">
                <a:cs typeface="Arial" charset="0"/>
              </a:rPr>
              <a:t>Gliflozin</a:t>
            </a:r>
            <a:r>
              <a:rPr lang="cs-CZ" dirty="0">
                <a:cs typeface="Arial" charset="0"/>
              </a:rPr>
              <a:t>: pokles srdečního selhání o 39 %</a:t>
            </a:r>
          </a:p>
          <a:p>
            <a:pPr marL="457200" lvl="1" indent="0">
              <a:buFontTx/>
              <a:buNone/>
              <a:defRPr/>
            </a:pPr>
            <a:r>
              <a:rPr lang="cs-CZ" dirty="0" err="1">
                <a:cs typeface="Arial" charset="0"/>
              </a:rPr>
              <a:t>Gliflozin</a:t>
            </a:r>
            <a:r>
              <a:rPr lang="cs-CZ" dirty="0">
                <a:cs typeface="Arial" charset="0"/>
              </a:rPr>
              <a:t>: pokles celkové úmrtnosti o 51 %</a:t>
            </a:r>
          </a:p>
        </p:txBody>
      </p:sp>
      <p:pic>
        <p:nvPicPr>
          <p:cNvPr id="57348" name="Picture 4">
            <a:hlinkClick r:id="" action="ppaction://media"/>
          </p:cNvPr>
          <p:cNvPicPr>
            <a:picLocks noRot="1" noChangeAspect="1" noChangeArrowheads="1"/>
          </p:cNvPicPr>
          <p:nvPr>
            <a:wavAudioFile r:embed="rId1" name="~PP2255.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734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CVD – REAL 2</a:t>
            </a:r>
          </a:p>
        </p:txBody>
      </p:sp>
      <p:sp>
        <p:nvSpPr>
          <p:cNvPr id="3" name="Zástupný symbol pro obsah 2">
            <a:extLst>
              <a:ext uri="{FF2B5EF4-FFF2-40B4-BE49-F238E27FC236}"/>
            </a:extLst>
          </p:cNvPr>
          <p:cNvSpPr>
            <a:spLocks noGrp="1"/>
          </p:cNvSpPr>
          <p:nvPr>
            <p:ph idx="1"/>
          </p:nvPr>
        </p:nvSpPr>
        <p:spPr/>
        <p:txBody>
          <a:bodyPr/>
          <a:lstStyle/>
          <a:p>
            <a:pPr>
              <a:defRPr/>
            </a:pPr>
            <a:r>
              <a:rPr lang="cs-CZ" dirty="0"/>
              <a:t>prezentováno 2018 </a:t>
            </a:r>
          </a:p>
          <a:p>
            <a:pPr lvl="1">
              <a:defRPr/>
            </a:pPr>
            <a:r>
              <a:rPr lang="cs-CZ" dirty="0"/>
              <a:t>235 064 pac. </a:t>
            </a:r>
            <a:r>
              <a:rPr lang="cs-CZ" dirty="0" err="1"/>
              <a:t>gliflozin</a:t>
            </a:r>
            <a:r>
              <a:rPr lang="cs-CZ" dirty="0"/>
              <a:t> a 235 064 jiná léčba</a:t>
            </a:r>
          </a:p>
          <a:p>
            <a:pPr lvl="1">
              <a:defRPr/>
            </a:pPr>
            <a:r>
              <a:rPr lang="cs-CZ" dirty="0"/>
              <a:t>Austrálie, Kanada, Izrael, Japonsko, Singapur, Jižní Korea</a:t>
            </a:r>
          </a:p>
          <a:p>
            <a:pPr lvl="1">
              <a:defRPr/>
            </a:pPr>
            <a:r>
              <a:rPr lang="cs-CZ" dirty="0"/>
              <a:t>nejvíce </a:t>
            </a:r>
            <a:r>
              <a:rPr lang="cs-CZ" dirty="0" err="1"/>
              <a:t>dapagliflozin</a:t>
            </a:r>
            <a:r>
              <a:rPr lang="cs-CZ" dirty="0"/>
              <a:t> – 75 %</a:t>
            </a:r>
          </a:p>
          <a:p>
            <a:pPr lvl="1">
              <a:defRPr/>
            </a:pPr>
            <a:endParaRPr lang="cs-CZ" dirty="0"/>
          </a:p>
          <a:p>
            <a:pPr marL="457200" lvl="1" indent="0">
              <a:buFontTx/>
              <a:buNone/>
              <a:defRPr/>
            </a:pPr>
            <a:r>
              <a:rPr lang="cs-CZ" dirty="0" err="1"/>
              <a:t>Gliflozin</a:t>
            </a:r>
            <a:r>
              <a:rPr lang="cs-CZ" dirty="0"/>
              <a:t>: pokles celkové mortality o 49 %</a:t>
            </a:r>
          </a:p>
          <a:p>
            <a:pPr marL="457200" lvl="1" indent="0">
              <a:buFontTx/>
              <a:buNone/>
              <a:defRPr/>
            </a:pPr>
            <a:r>
              <a:rPr lang="cs-CZ" dirty="0" err="1"/>
              <a:t>Gliflozin</a:t>
            </a:r>
            <a:r>
              <a:rPr lang="cs-CZ" dirty="0"/>
              <a:t>: pokles hospitalizace pro srdeční selhání o 36 % </a:t>
            </a:r>
          </a:p>
        </p:txBody>
      </p:sp>
      <p:pic>
        <p:nvPicPr>
          <p:cNvPr id="58372" name="Picture 4">
            <a:hlinkClick r:id="" action="ppaction://media"/>
          </p:cNvPr>
          <p:cNvPicPr>
            <a:picLocks noRot="1" noChangeAspect="1" noChangeArrowheads="1"/>
          </p:cNvPicPr>
          <p:nvPr>
            <a:wavAudioFile r:embed="rId1" name="~PP179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3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837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Snížení </a:t>
            </a:r>
            <a:r>
              <a:rPr lang="cs-CZ" dirty="0" err="1">
                <a:solidFill>
                  <a:srgbClr val="FFC000"/>
                </a:solidFill>
              </a:rPr>
              <a:t>makrovaskulárních</a:t>
            </a:r>
            <a:r>
              <a:rPr lang="cs-CZ" dirty="0">
                <a:solidFill>
                  <a:srgbClr val="FFC000"/>
                </a:solidFill>
              </a:rPr>
              <a:t> komplikací</a:t>
            </a:r>
          </a:p>
        </p:txBody>
      </p:sp>
      <p:sp>
        <p:nvSpPr>
          <p:cNvPr id="3" name="Zástupný symbol pro obsah 2">
            <a:extLst>
              <a:ext uri="{FF2B5EF4-FFF2-40B4-BE49-F238E27FC236}"/>
            </a:extLst>
          </p:cNvPr>
          <p:cNvSpPr>
            <a:spLocks noGrp="1"/>
          </p:cNvSpPr>
          <p:nvPr>
            <p:ph idx="1"/>
          </p:nvPr>
        </p:nvSpPr>
        <p:spPr/>
        <p:txBody>
          <a:bodyPr/>
          <a:lstStyle/>
          <a:p>
            <a:pPr>
              <a:defRPr/>
            </a:pPr>
            <a:endParaRPr lang="cs-CZ" dirty="0"/>
          </a:p>
          <a:p>
            <a:pPr>
              <a:defRPr/>
            </a:pPr>
            <a:r>
              <a:rPr lang="cs-CZ" dirty="0" err="1">
                <a:solidFill>
                  <a:srgbClr val="FFC000"/>
                </a:solidFill>
              </a:rPr>
              <a:t>Empagliflozin</a:t>
            </a:r>
            <a:r>
              <a:rPr lang="cs-CZ" dirty="0"/>
              <a:t> (EMPA-REG-</a:t>
            </a:r>
            <a:r>
              <a:rPr lang="cs-CZ" dirty="0" err="1"/>
              <a:t>Outcome</a:t>
            </a:r>
            <a:r>
              <a:rPr lang="cs-CZ" dirty="0"/>
              <a:t>) – snížení KV onemocnění</a:t>
            </a:r>
          </a:p>
          <a:p>
            <a:pPr>
              <a:defRPr/>
            </a:pPr>
            <a:r>
              <a:rPr lang="cs-CZ" dirty="0" err="1">
                <a:solidFill>
                  <a:srgbClr val="FFC000"/>
                </a:solidFill>
              </a:rPr>
              <a:t>Liraglutid</a:t>
            </a:r>
            <a:r>
              <a:rPr lang="cs-CZ" dirty="0"/>
              <a:t> (LEADER) – snížení KV a mozkových onemocnění</a:t>
            </a:r>
          </a:p>
          <a:p>
            <a:pPr>
              <a:defRPr/>
            </a:pPr>
            <a:r>
              <a:rPr lang="cs-CZ" dirty="0" err="1">
                <a:solidFill>
                  <a:srgbClr val="FFC000"/>
                </a:solidFill>
              </a:rPr>
              <a:t>Semaglutid</a:t>
            </a:r>
            <a:r>
              <a:rPr lang="cs-CZ" dirty="0"/>
              <a:t> (Sustain-6) – snížení KV a mozkových onemocnění</a:t>
            </a:r>
          </a:p>
          <a:p>
            <a:pPr>
              <a:defRPr/>
            </a:pPr>
            <a:r>
              <a:rPr lang="cs-CZ" dirty="0" err="1">
                <a:solidFill>
                  <a:srgbClr val="FFC000"/>
                </a:solidFill>
              </a:rPr>
              <a:t>Pioglitazon</a:t>
            </a:r>
            <a:r>
              <a:rPr lang="cs-CZ" dirty="0"/>
              <a:t> (</a:t>
            </a:r>
            <a:r>
              <a:rPr lang="cs-CZ" dirty="0" err="1"/>
              <a:t>Proactive</a:t>
            </a:r>
            <a:r>
              <a:rPr lang="cs-CZ" dirty="0"/>
              <a:t>) – snížení KV a mozkových </a:t>
            </a:r>
            <a:r>
              <a:rPr lang="cs-CZ" dirty="0" err="1"/>
              <a:t>onem</a:t>
            </a:r>
            <a:r>
              <a:rPr lang="cs-CZ" dirty="0"/>
              <a:t>.</a:t>
            </a:r>
          </a:p>
          <a:p>
            <a:pPr marL="0" indent="0">
              <a:buFont typeface="Wingdings" pitchFamily="2" charset="2"/>
              <a:buNone/>
              <a:defRPr/>
            </a:pPr>
            <a:endParaRPr lang="cs-CZ" dirty="0"/>
          </a:p>
        </p:txBody>
      </p:sp>
      <p:pic>
        <p:nvPicPr>
          <p:cNvPr id="59396" name="Picture 4">
            <a:hlinkClick r:id="" action="ppaction://media"/>
          </p:cNvPr>
          <p:cNvPicPr>
            <a:picLocks noRot="1" noChangeAspect="1" noChangeArrowheads="1"/>
          </p:cNvPicPr>
          <p:nvPr>
            <a:wavAudioFile r:embed="rId1" name="~PP406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3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939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r>
              <a:rPr lang="cs-CZ" smtClean="0">
                <a:solidFill>
                  <a:srgbClr val="FF0000"/>
                </a:solidFill>
                <a:cs typeface="Arial" charset="0"/>
              </a:rPr>
              <a:t>DECLARE-TIMI 58</a:t>
            </a:r>
          </a:p>
        </p:txBody>
      </p:sp>
      <p:sp>
        <p:nvSpPr>
          <p:cNvPr id="3" name="Zástupný symbol pro obsah 2">
            <a:extLst>
              <a:ext uri="{FF2B5EF4-FFF2-40B4-BE49-F238E27FC236}"/>
            </a:extLst>
          </p:cNvPr>
          <p:cNvSpPr>
            <a:spLocks noGrp="1"/>
          </p:cNvSpPr>
          <p:nvPr>
            <p:ph idx="4294967295"/>
          </p:nvPr>
        </p:nvSpPr>
        <p:spPr/>
        <p:txBody>
          <a:bodyPr/>
          <a:lstStyle/>
          <a:p>
            <a:pPr>
              <a:defRPr/>
            </a:pPr>
            <a:r>
              <a:rPr lang="cs-CZ" smtClean="0">
                <a:cs typeface="Arial" charset="0"/>
              </a:rPr>
              <a:t>dapagliflozin </a:t>
            </a:r>
          </a:p>
          <a:p>
            <a:pPr>
              <a:defRPr/>
            </a:pPr>
            <a:r>
              <a:rPr lang="cs-CZ" smtClean="0">
                <a:cs typeface="Arial" charset="0"/>
              </a:rPr>
              <a:t>(primární i sekundárníi prevence makrovaskulárních komplikací -</a:t>
            </a:r>
            <a:r>
              <a:rPr lang="cs-CZ" smtClean="0">
                <a:solidFill>
                  <a:srgbClr val="FFC000"/>
                </a:solidFill>
                <a:cs typeface="Arial" charset="0"/>
              </a:rPr>
              <a:t> </a:t>
            </a:r>
            <a:r>
              <a:rPr lang="cs-CZ" smtClean="0">
                <a:cs typeface="Arial" charset="0"/>
              </a:rPr>
              <a:t>17 000 pac.) – </a:t>
            </a:r>
            <a:r>
              <a:rPr lang="cs-CZ" smtClean="0">
                <a:solidFill>
                  <a:srgbClr val="FFC000"/>
                </a:solidFill>
                <a:cs typeface="Arial" charset="0"/>
              </a:rPr>
              <a:t>pozit.</a:t>
            </a:r>
            <a:r>
              <a:rPr lang="cs-CZ" smtClean="0">
                <a:cs typeface="Arial" charset="0"/>
              </a:rPr>
              <a:t> – výsl. 2018, subanalýza – i renoprotekce</a:t>
            </a:r>
          </a:p>
          <a:p>
            <a:pPr>
              <a:defRPr/>
            </a:pPr>
            <a:endParaRPr lang="cs-CZ" smtClean="0">
              <a:cs typeface="Arial" charset="0"/>
            </a:endParaRPr>
          </a:p>
          <a:p>
            <a:pPr>
              <a:buFont typeface="Wingdings" pitchFamily="2" charset="2"/>
              <a:buNone/>
              <a:defRPr/>
            </a:pPr>
            <a:endParaRPr lang="cs-CZ" smtClean="0">
              <a:solidFill>
                <a:srgbClr val="FF0000"/>
              </a:solidFill>
              <a:cs typeface="Arial" charset="0"/>
            </a:endParaRPr>
          </a:p>
          <a:p>
            <a:pPr>
              <a:defRPr/>
            </a:pPr>
            <a:endParaRPr lang="cs-CZ" smtClean="0">
              <a:solidFill>
                <a:srgbClr val="FFC000"/>
              </a:solidFill>
              <a:cs typeface="Arial" charset="0"/>
            </a:endParaRPr>
          </a:p>
          <a:p>
            <a:pPr>
              <a:buFont typeface="Wingdings" pitchFamily="2" charset="2"/>
              <a:buNone/>
              <a:defRPr/>
            </a:pPr>
            <a:endParaRPr lang="cs-CZ" smtClean="0">
              <a:cs typeface="Arial" charset="0"/>
            </a:endParaRPr>
          </a:p>
        </p:txBody>
      </p:sp>
      <p:pic>
        <p:nvPicPr>
          <p:cNvPr id="60420" name="Picture 4">
            <a:hlinkClick r:id="" action="ppaction://media"/>
          </p:cNvPr>
          <p:cNvPicPr>
            <a:picLocks noRot="1" noChangeAspect="1" noChangeArrowheads="1"/>
          </p:cNvPicPr>
          <p:nvPr>
            <a:wavAudioFile r:embed="rId1" name="~PP9.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4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042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0000"/>
                </a:solidFill>
              </a:rPr>
              <a:t>Studie DAPA-</a:t>
            </a:r>
            <a:r>
              <a:rPr lang="cs-CZ" dirty="0" err="1">
                <a:solidFill>
                  <a:srgbClr val="FF0000"/>
                </a:solidFill>
              </a:rPr>
              <a:t>Heart</a:t>
            </a:r>
            <a:r>
              <a:rPr lang="cs-CZ" dirty="0">
                <a:solidFill>
                  <a:srgbClr val="FF0000"/>
                </a:solidFill>
              </a:rPr>
              <a:t>-</a:t>
            </a:r>
            <a:r>
              <a:rPr lang="cs-CZ">
                <a:solidFill>
                  <a:srgbClr val="FF0000"/>
                </a:solidFill>
              </a:rPr>
              <a:t>Failure</a:t>
            </a:r>
            <a:endParaRPr lang="cs-CZ" dirty="0">
              <a:solidFill>
                <a:srgbClr val="FF0000"/>
              </a:solidFill>
            </a:endParaRPr>
          </a:p>
        </p:txBody>
      </p:sp>
      <p:sp>
        <p:nvSpPr>
          <p:cNvPr id="3" name="Zástupný symbol pro obsah 2">
            <a:extLst>
              <a:ext uri="{FF2B5EF4-FFF2-40B4-BE49-F238E27FC236}"/>
            </a:extLst>
          </p:cNvPr>
          <p:cNvSpPr>
            <a:spLocks noGrp="1"/>
          </p:cNvSpPr>
          <p:nvPr>
            <p:ph idx="1"/>
          </p:nvPr>
        </p:nvSpPr>
        <p:spPr/>
        <p:txBody>
          <a:bodyPr/>
          <a:lstStyle/>
          <a:p>
            <a:pPr>
              <a:defRPr/>
            </a:pPr>
            <a:r>
              <a:rPr lang="cs-CZ" smtClean="0">
                <a:cs typeface="Arial" charset="0"/>
              </a:rPr>
              <a:t>prezentována na Evropském kardiologickém kongresu 2019 a ADA 2020: </a:t>
            </a:r>
          </a:p>
          <a:p>
            <a:pPr lvl="1">
              <a:defRPr/>
            </a:pPr>
            <a:r>
              <a:rPr lang="cs-CZ" smtClean="0">
                <a:cs typeface="Arial" charset="0"/>
              </a:rPr>
              <a:t>4 744 pac. Se ↓ EF</a:t>
            </a:r>
          </a:p>
          <a:p>
            <a:pPr lvl="1">
              <a:defRPr/>
            </a:pPr>
            <a:r>
              <a:rPr lang="cs-CZ" smtClean="0">
                <a:cs typeface="Arial" charset="0"/>
              </a:rPr>
              <a:t>42 % pac. s diabetem a 28 % nediabetici </a:t>
            </a:r>
          </a:p>
          <a:p>
            <a:pPr lvl="1">
              <a:defRPr/>
            </a:pPr>
            <a:r>
              <a:rPr lang="cs-CZ" smtClean="0">
                <a:cs typeface="Arial" charset="0"/>
              </a:rPr>
              <a:t>10 mg dapagliflozin versus placebo</a:t>
            </a:r>
          </a:p>
          <a:p>
            <a:pPr>
              <a:buFont typeface="Wingdings" pitchFamily="2" charset="2"/>
              <a:buNone/>
              <a:defRPr/>
            </a:pPr>
            <a:r>
              <a:rPr lang="cs-CZ" altLang="en-US" smtClean="0">
                <a:cs typeface="Arial" charset="0"/>
              </a:rPr>
              <a:t>    - dapagliflozin zlepšil o 26 % srd. selhávání oproti placebu u pacietů s DM i u nediabetiků</a:t>
            </a:r>
          </a:p>
          <a:p>
            <a:pPr lvl="1">
              <a:defRPr/>
            </a:pPr>
            <a:endParaRPr lang="cs-CZ" smtClean="0">
              <a:cs typeface="Arial" charset="0"/>
            </a:endParaRPr>
          </a:p>
          <a:p>
            <a:pPr>
              <a:defRPr/>
            </a:pPr>
            <a:endParaRPr lang="cs-CZ" smtClean="0">
              <a:cs typeface="Arial" charset="0"/>
            </a:endParaRPr>
          </a:p>
          <a:p>
            <a:pPr>
              <a:buFont typeface="Wingdings" pitchFamily="2" charset="2"/>
              <a:buNone/>
              <a:defRPr/>
            </a:pPr>
            <a:endParaRPr lang="cs-CZ" smtClean="0">
              <a:cs typeface="Arial" charset="0"/>
            </a:endParaRPr>
          </a:p>
          <a:p>
            <a:pPr>
              <a:buFont typeface="Wingdings" pitchFamily="2" charset="2"/>
              <a:buNone/>
              <a:defRPr/>
            </a:pPr>
            <a:endParaRPr lang="cs-CZ" smtClean="0">
              <a:cs typeface="Arial" charset="0"/>
            </a:endParaRPr>
          </a:p>
        </p:txBody>
      </p:sp>
      <p:pic>
        <p:nvPicPr>
          <p:cNvPr id="61444" name="Picture 4">
            <a:hlinkClick r:id="" action="ppaction://media"/>
          </p:cNvPr>
          <p:cNvPicPr>
            <a:picLocks noRot="1" noChangeAspect="1" noChangeArrowheads="1"/>
          </p:cNvPicPr>
          <p:nvPr>
            <a:wavAudioFile r:embed="rId1" name="~PP227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4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44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r>
              <a:rPr lang="cs-CZ" smtClean="0">
                <a:solidFill>
                  <a:srgbClr val="FF0000"/>
                </a:solidFill>
                <a:cs typeface="Arial" charset="0"/>
              </a:rPr>
              <a:t>Studie DAPA-CKD</a:t>
            </a:r>
          </a:p>
        </p:txBody>
      </p:sp>
      <p:sp>
        <p:nvSpPr>
          <p:cNvPr id="3" name="Zástupný symbol pro obsah 2">
            <a:extLst>
              <a:ext uri="{FF2B5EF4-FFF2-40B4-BE49-F238E27FC236}"/>
            </a:extLst>
          </p:cNvPr>
          <p:cNvSpPr>
            <a:spLocks noGrp="1"/>
          </p:cNvSpPr>
          <p:nvPr>
            <p:ph idx="4294967295"/>
          </p:nvPr>
        </p:nvSpPr>
        <p:spPr/>
        <p:txBody>
          <a:bodyPr/>
          <a:lstStyle/>
          <a:p>
            <a:pPr lvl="1"/>
            <a:r>
              <a:rPr lang="cs-CZ" smtClean="0">
                <a:cs typeface="Arial" charset="0"/>
              </a:rPr>
              <a:t>21 zemí, mezinárodní multicentrická, dvojitě zaslepená studie </a:t>
            </a:r>
          </a:p>
          <a:p>
            <a:pPr lvl="1"/>
            <a:r>
              <a:rPr lang="cs-CZ" smtClean="0">
                <a:cs typeface="Arial" charset="0"/>
              </a:rPr>
              <a:t>4 245 pac.</a:t>
            </a:r>
          </a:p>
          <a:p>
            <a:pPr lvl="1"/>
            <a:r>
              <a:rPr lang="cs-CZ" smtClean="0">
                <a:cs typeface="Arial" charset="0"/>
              </a:rPr>
              <a:t>diabetici i nediabetici</a:t>
            </a:r>
          </a:p>
          <a:p>
            <a:r>
              <a:rPr lang="cs-CZ" smtClean="0">
                <a:cs typeface="Arial" charset="0"/>
              </a:rPr>
              <a:t>předčasně ukončena 2020, prezentováno na ADA 2020:</a:t>
            </a:r>
          </a:p>
          <a:p>
            <a:endParaRPr lang="cs-CZ" smtClean="0">
              <a:cs typeface="Arial" charset="0"/>
            </a:endParaRPr>
          </a:p>
          <a:p>
            <a:r>
              <a:rPr lang="cs-CZ" smtClean="0">
                <a:cs typeface="Arial" charset="0"/>
              </a:rPr>
              <a:t>Dapagliflozin příznivě ovlivňuje prognózu pacientů s chronickým onemocněním ledvin, i u nediabetiků………..</a:t>
            </a:r>
          </a:p>
          <a:p>
            <a:pPr>
              <a:buFont typeface="Wingdings" pitchFamily="2" charset="2"/>
              <a:buNone/>
            </a:pPr>
            <a:endParaRPr lang="cs-CZ" smtClean="0">
              <a:cs typeface="Arial" charset="0"/>
            </a:endParaRPr>
          </a:p>
          <a:p>
            <a:pPr>
              <a:buFont typeface="Wingdings" pitchFamily="2" charset="2"/>
              <a:buNone/>
            </a:pPr>
            <a:endParaRPr lang="cs-CZ" smtClean="0">
              <a:cs typeface="Arial" charset="0"/>
            </a:endParaRPr>
          </a:p>
        </p:txBody>
      </p:sp>
      <p:pic>
        <p:nvPicPr>
          <p:cNvPr id="62468" name="Picture 4">
            <a:hlinkClick r:id="" action="ppaction://media"/>
          </p:cNvPr>
          <p:cNvPicPr>
            <a:picLocks noRot="1" noChangeAspect="1" noChangeArrowheads="1"/>
          </p:cNvPicPr>
          <p:nvPr>
            <a:wavAudioFile r:embed="rId1" name="~PP302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4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246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idx="4294967295"/>
          </p:nvPr>
        </p:nvSpPr>
        <p:spPr>
          <a:xfrm>
            <a:off x="457200" y="476250"/>
            <a:ext cx="8229600" cy="1439863"/>
          </a:xfrm>
          <a:noFill/>
        </p:spPr>
        <p:txBody>
          <a:bodyPr/>
          <a:lstStyle/>
          <a:p>
            <a:r>
              <a:rPr lang="cs-CZ" smtClean="0">
                <a:effectLst/>
                <a:cs typeface="Arial" charset="0"/>
              </a:rPr>
              <a:t>2020: Glifloziny se začínají užívat i u nediabetiků …..</a:t>
            </a:r>
          </a:p>
        </p:txBody>
      </p:sp>
      <p:sp>
        <p:nvSpPr>
          <p:cNvPr id="181251" name="Rectangle 3"/>
          <p:cNvSpPr>
            <a:spLocks noGrp="1" noChangeArrowheads="1"/>
          </p:cNvSpPr>
          <p:nvPr>
            <p:ph type="body" idx="4294967295"/>
          </p:nvPr>
        </p:nvSpPr>
        <p:spPr/>
        <p:txBody>
          <a:bodyPr/>
          <a:lstStyle/>
          <a:p>
            <a:pPr>
              <a:buFont typeface="Wingdings" pitchFamily="2" charset="2"/>
              <a:buNone/>
            </a:pPr>
            <a:endParaRPr lang="cs-CZ" altLang="en-US" smtClean="0">
              <a:cs typeface="Arial" charset="0"/>
            </a:endParaRPr>
          </a:p>
          <a:p>
            <a:pPr>
              <a:buFont typeface="Wingdings" pitchFamily="2" charset="2"/>
              <a:buNone/>
            </a:pPr>
            <a:endParaRPr lang="cs-CZ" altLang="en-US" smtClean="0">
              <a:solidFill>
                <a:srgbClr val="FF0000"/>
              </a:solidFill>
              <a:cs typeface="Arial" charset="0"/>
            </a:endParaRPr>
          </a:p>
          <a:p>
            <a:pPr>
              <a:buFont typeface="Wingdings" pitchFamily="2" charset="2"/>
              <a:buNone/>
            </a:pPr>
            <a:r>
              <a:rPr lang="en-US" altLang="en-US" smtClean="0">
                <a:solidFill>
                  <a:srgbClr val="FF0000"/>
                </a:solidFill>
                <a:cs typeface="Arial" charset="0"/>
              </a:rPr>
              <a:t>S</a:t>
            </a:r>
            <a:r>
              <a:rPr lang="cs-CZ" altLang="en-US" smtClean="0">
                <a:solidFill>
                  <a:srgbClr val="FF0000"/>
                </a:solidFill>
                <a:cs typeface="Arial" charset="0"/>
              </a:rPr>
              <a:t>tudie VERTISON</a:t>
            </a:r>
            <a:r>
              <a:rPr lang="cs-CZ" altLang="en-US" smtClean="0">
                <a:cs typeface="Arial" charset="0"/>
              </a:rPr>
              <a:t> s ertugliflozinem…</a:t>
            </a:r>
          </a:p>
          <a:p>
            <a:pPr>
              <a:buFont typeface="Wingdings" pitchFamily="2" charset="2"/>
              <a:buNone/>
            </a:pPr>
            <a:r>
              <a:rPr lang="cs-CZ" altLang="en-US" smtClean="0">
                <a:solidFill>
                  <a:srgbClr val="FF0000"/>
                </a:solidFill>
                <a:cs typeface="Arial" charset="0"/>
              </a:rPr>
              <a:t>Studie EMPEROR-REDUCED</a:t>
            </a:r>
            <a:r>
              <a:rPr lang="cs-CZ" altLang="en-US" smtClean="0">
                <a:cs typeface="Arial" charset="0"/>
              </a:rPr>
              <a:t> s empagliflozinem… (pac. se srdečním selháním, 50 % pac. S DM, 50 % nediabetiků, snížení úmrtí, hospitalizací) </a:t>
            </a:r>
          </a:p>
          <a:p>
            <a:endParaRPr lang="cs-CZ" smtClean="0">
              <a:effectLst/>
              <a:cs typeface="Arial" charset="0"/>
            </a:endParaRPr>
          </a:p>
        </p:txBody>
      </p:sp>
      <p:pic>
        <p:nvPicPr>
          <p:cNvPr id="63492" name="Picture 4">
            <a:hlinkClick r:id="" action="ppaction://media"/>
          </p:cNvPr>
          <p:cNvPicPr>
            <a:picLocks noRot="1" noChangeAspect="1" noChangeArrowheads="1"/>
          </p:cNvPicPr>
          <p:nvPr>
            <a:wavAudioFile r:embed="rId1" name="~PP114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4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349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MG_20200609_0002"/>
          <p:cNvPicPr>
            <a:picLocks noChangeAspect="1" noChangeArrowheads="1"/>
          </p:cNvPicPr>
          <p:nvPr/>
        </p:nvPicPr>
        <p:blipFill>
          <a:blip r:embed="rId3"/>
          <a:srcRect/>
          <a:stretch>
            <a:fillRect/>
          </a:stretch>
        </p:blipFill>
        <p:spPr bwMode="auto">
          <a:xfrm>
            <a:off x="0" y="1196975"/>
            <a:ext cx="9144000" cy="5200650"/>
          </a:xfrm>
          <a:prstGeom prst="rect">
            <a:avLst/>
          </a:prstGeom>
          <a:noFill/>
          <a:ln w="9525">
            <a:noFill/>
            <a:miter lim="800000"/>
            <a:headEnd/>
            <a:tailEnd/>
          </a:ln>
        </p:spPr>
      </p:pic>
      <p:sp>
        <p:nvSpPr>
          <p:cNvPr id="64514" name="Text Box 5"/>
          <p:cNvSpPr txBox="1">
            <a:spLocks noChangeArrowheads="1"/>
          </p:cNvSpPr>
          <p:nvPr/>
        </p:nvSpPr>
        <p:spPr bwMode="auto">
          <a:xfrm>
            <a:off x="1692275" y="333375"/>
            <a:ext cx="3816350" cy="366713"/>
          </a:xfrm>
          <a:prstGeom prst="rect">
            <a:avLst/>
          </a:prstGeom>
          <a:noFill/>
          <a:ln w="9525">
            <a:noFill/>
            <a:miter lim="800000"/>
            <a:headEnd/>
            <a:tailEnd/>
          </a:ln>
        </p:spPr>
        <p:txBody>
          <a:bodyPr>
            <a:spAutoFit/>
          </a:bodyPr>
          <a:lstStyle/>
          <a:p>
            <a:pPr>
              <a:spcBef>
                <a:spcPct val="50000"/>
              </a:spcBef>
            </a:pPr>
            <a:r>
              <a:rPr lang="cs-CZ"/>
              <a:t>2019:</a:t>
            </a:r>
          </a:p>
        </p:txBody>
      </p:sp>
      <p:pic>
        <p:nvPicPr>
          <p:cNvPr id="64516" name="Picture 4">
            <a:hlinkClick r:id="" action="ppaction://media"/>
          </p:cNvPr>
          <p:cNvPicPr>
            <a:picLocks noRot="1" noChangeAspect="1" noChangeArrowheads="1"/>
          </p:cNvPicPr>
          <p:nvPr>
            <a:wavAudioFile r:embed="rId1" name="~PP475.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5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45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extLst>
          </p:cNvPr>
          <p:cNvSpPr>
            <a:spLocks noGrp="1" noChangeArrowheads="1"/>
          </p:cNvSpPr>
          <p:nvPr>
            <p:ph type="title" idx="4294967295"/>
          </p:nvPr>
        </p:nvSpPr>
        <p:spPr/>
        <p:txBody>
          <a:bodyPr/>
          <a:lstStyle/>
          <a:p>
            <a:pPr>
              <a:defRPr/>
            </a:pPr>
            <a:r>
              <a:rPr lang="cs-CZ" dirty="0">
                <a:solidFill>
                  <a:srgbClr val="FFC000"/>
                </a:solidFill>
              </a:rPr>
              <a:t>Ideální perorální </a:t>
            </a:r>
            <a:r>
              <a:rPr lang="cs-CZ" dirty="0" err="1">
                <a:solidFill>
                  <a:srgbClr val="FFC000"/>
                </a:solidFill>
              </a:rPr>
              <a:t>antidiabetikum</a:t>
            </a:r>
            <a:endParaRPr lang="cs-CZ" dirty="0">
              <a:solidFill>
                <a:srgbClr val="FFC000"/>
              </a:solidFill>
            </a:endParaRPr>
          </a:p>
        </p:txBody>
      </p:sp>
      <p:sp>
        <p:nvSpPr>
          <p:cNvPr id="23555" name="Rectangle 3">
            <a:extLst>
              <a:ext uri="{FF2B5EF4-FFF2-40B4-BE49-F238E27FC236}"/>
            </a:extLst>
          </p:cNvPr>
          <p:cNvSpPr>
            <a:spLocks noGrp="1" noChangeArrowheads="1"/>
          </p:cNvSpPr>
          <p:nvPr>
            <p:ph type="body" idx="4294967295"/>
          </p:nvPr>
        </p:nvSpPr>
        <p:spPr/>
        <p:txBody>
          <a:bodyPr/>
          <a:lstStyle/>
          <a:p>
            <a:pPr>
              <a:defRPr/>
            </a:pPr>
            <a:r>
              <a:rPr lang="cs-CZ"/>
              <a:t>stimulace inzulinové sekrece ( úprava první i druhé fáze sekrece inzulinu)</a:t>
            </a:r>
          </a:p>
          <a:p>
            <a:pPr>
              <a:defRPr/>
            </a:pPr>
            <a:endParaRPr lang="cs-CZ"/>
          </a:p>
          <a:p>
            <a:pPr>
              <a:defRPr/>
            </a:pPr>
            <a:r>
              <a:rPr lang="cs-CZ"/>
              <a:t>potlačení periferní i jaterní inzulinorezistence (normalizace glukózového metabolismu v periferii a potlačení jaterní glukoneogeneze)</a:t>
            </a:r>
          </a:p>
          <a:p>
            <a:pPr>
              <a:defRPr/>
            </a:pPr>
            <a:endParaRPr lang="cs-CZ"/>
          </a:p>
          <a:p>
            <a:pPr>
              <a:buFont typeface="Wingdings" pitchFamily="2" charset="2"/>
              <a:buNone/>
              <a:defRPr/>
            </a:pPr>
            <a:endParaRPr lang="cs-CZ"/>
          </a:p>
        </p:txBody>
      </p:sp>
      <p:pic>
        <p:nvPicPr>
          <p:cNvPr id="19460" name="Picture 4">
            <a:hlinkClick r:id="" action="ppaction://media"/>
          </p:cNvPr>
          <p:cNvPicPr>
            <a:picLocks noRot="1" noChangeAspect="1" noChangeArrowheads="1"/>
          </p:cNvPicPr>
          <p:nvPr>
            <a:wavAudioFile r:embed="rId1" name="~PP391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4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46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IMG_20200609_0001"/>
          <p:cNvPicPr>
            <a:picLocks noChangeAspect="1" noChangeArrowheads="1"/>
          </p:cNvPicPr>
          <p:nvPr/>
        </p:nvPicPr>
        <p:blipFill>
          <a:blip r:embed="rId3"/>
          <a:srcRect/>
          <a:stretch>
            <a:fillRect/>
          </a:stretch>
        </p:blipFill>
        <p:spPr bwMode="auto">
          <a:xfrm>
            <a:off x="107950" y="1196975"/>
            <a:ext cx="8893175" cy="5400675"/>
          </a:xfrm>
          <a:prstGeom prst="rect">
            <a:avLst/>
          </a:prstGeom>
          <a:noFill/>
          <a:ln w="9525">
            <a:noFill/>
            <a:miter lim="800000"/>
            <a:headEnd/>
            <a:tailEnd/>
          </a:ln>
        </p:spPr>
      </p:pic>
      <p:pic>
        <p:nvPicPr>
          <p:cNvPr id="65539" name="Picture 3">
            <a:hlinkClick r:id="" action="ppaction://media"/>
          </p:cNvPr>
          <p:cNvPicPr>
            <a:picLocks noRot="1" noChangeAspect="1" noChangeArrowheads="1"/>
          </p:cNvPicPr>
          <p:nvPr>
            <a:wavAudioFile r:embed="rId1" name="~PP3319.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5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553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INZULIN</a:t>
            </a:r>
          </a:p>
        </p:txBody>
      </p:sp>
      <p:sp>
        <p:nvSpPr>
          <p:cNvPr id="3" name="Zástupný symbol pro text 2">
            <a:extLst>
              <a:ext uri="{FF2B5EF4-FFF2-40B4-BE49-F238E27FC236}"/>
            </a:extLst>
          </p:cNvPr>
          <p:cNvSpPr>
            <a:spLocks noGrp="1"/>
          </p:cNvSpPr>
          <p:nvPr>
            <p:ph type="body" idx="1"/>
          </p:nvPr>
        </p:nvSpPr>
        <p:spPr/>
        <p:txBody>
          <a:bodyPr/>
          <a:lstStyle/>
          <a:p>
            <a:pPr>
              <a:defRPr/>
            </a:pPr>
            <a:endParaRPr lang="cs-CZ"/>
          </a:p>
        </p:txBody>
      </p:sp>
      <p:pic>
        <p:nvPicPr>
          <p:cNvPr id="66564" name="Picture 4">
            <a:hlinkClick r:id="" action="ppaction://media"/>
          </p:cNvPr>
          <p:cNvPicPr>
            <a:picLocks noRot="1" noChangeAspect="1" noChangeArrowheads="1"/>
          </p:cNvPicPr>
          <p:nvPr>
            <a:wavAudioFile r:embed="rId1" name="~PP1114.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5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656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endParaRPr lang="cs-CZ"/>
          </a:p>
        </p:txBody>
      </p:sp>
      <p:sp>
        <p:nvSpPr>
          <p:cNvPr id="3" name="Zástupný symbol pro obsah 2">
            <a:extLst>
              <a:ext uri="{FF2B5EF4-FFF2-40B4-BE49-F238E27FC236}"/>
            </a:extLst>
          </p:cNvPr>
          <p:cNvSpPr>
            <a:spLocks noGrp="1"/>
          </p:cNvSpPr>
          <p:nvPr>
            <p:ph idx="1"/>
          </p:nvPr>
        </p:nvSpPr>
        <p:spPr/>
        <p:txBody>
          <a:bodyPr/>
          <a:lstStyle/>
          <a:p>
            <a:pPr>
              <a:defRPr/>
            </a:pPr>
            <a:r>
              <a:rPr lang="cs-CZ" dirty="0"/>
              <a:t>Humánní inzuliny</a:t>
            </a:r>
          </a:p>
          <a:p>
            <a:pPr>
              <a:defRPr/>
            </a:pPr>
            <a:endParaRPr lang="cs-CZ" dirty="0"/>
          </a:p>
          <a:p>
            <a:pPr>
              <a:defRPr/>
            </a:pPr>
            <a:r>
              <a:rPr lang="cs-CZ" dirty="0"/>
              <a:t>Inzulinová analoga</a:t>
            </a:r>
          </a:p>
          <a:p>
            <a:pPr>
              <a:defRPr/>
            </a:pPr>
            <a:endParaRPr lang="cs-CZ" dirty="0"/>
          </a:p>
          <a:p>
            <a:pPr>
              <a:defRPr/>
            </a:pPr>
            <a:r>
              <a:rPr lang="cs-CZ" dirty="0" err="1"/>
              <a:t>Biosimilární</a:t>
            </a:r>
            <a:r>
              <a:rPr lang="cs-CZ" dirty="0"/>
              <a:t> inzuliny</a:t>
            </a:r>
          </a:p>
        </p:txBody>
      </p:sp>
      <p:pic>
        <p:nvPicPr>
          <p:cNvPr id="67588" name="Picture 4">
            <a:hlinkClick r:id="" action="ppaction://media"/>
          </p:cNvPr>
          <p:cNvPicPr>
            <a:picLocks noRot="1" noChangeAspect="1" noChangeArrowheads="1"/>
          </p:cNvPicPr>
          <p:nvPr>
            <a:wavAudioFile r:embed="rId1" name="~PP367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5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58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Nadpis 1"/>
          <p:cNvSpPr>
            <a:spLocks noGrp="1" noChangeArrowheads="1"/>
          </p:cNvSpPr>
          <p:nvPr>
            <p:ph type="title" idx="4294967295"/>
          </p:nvPr>
        </p:nvSpPr>
        <p:spPr>
          <a:xfrm>
            <a:off x="457200" y="274638"/>
            <a:ext cx="8229600" cy="1143000"/>
          </a:xfrm>
        </p:spPr>
        <p:txBody>
          <a:bodyPr/>
          <a:lstStyle/>
          <a:p>
            <a:pPr>
              <a:defRPr/>
            </a:pPr>
            <a:r>
              <a:rPr lang="cs-CZ" altLang="cs-CZ" dirty="0" smtClean="0">
                <a:solidFill>
                  <a:srgbClr val="FFC000"/>
                </a:solidFill>
              </a:rPr>
              <a:t>Inzulinová analoga</a:t>
            </a:r>
          </a:p>
        </p:txBody>
      </p:sp>
      <p:sp>
        <p:nvSpPr>
          <p:cNvPr id="36866" name="Zástupný symbol pro obsah 2"/>
          <p:cNvSpPr>
            <a:spLocks noGrp="1" noChangeArrowheads="1"/>
          </p:cNvSpPr>
          <p:nvPr>
            <p:ph type="body" idx="4294967295"/>
          </p:nvPr>
        </p:nvSpPr>
        <p:spPr>
          <a:xfrm>
            <a:off x="457200" y="1600200"/>
            <a:ext cx="8229600" cy="4525963"/>
          </a:xfrm>
        </p:spPr>
        <p:txBody>
          <a:bodyPr/>
          <a:lstStyle/>
          <a:p>
            <a:pPr marL="0" indent="0">
              <a:buFont typeface="Wingdings" pitchFamily="2" charset="2"/>
              <a:buNone/>
              <a:defRPr/>
            </a:pPr>
            <a:r>
              <a:rPr lang="cs-CZ" altLang="cs-CZ" dirty="0" smtClean="0"/>
              <a:t>Biosynteticky připravené molekuly inzulinu</a:t>
            </a:r>
          </a:p>
          <a:p>
            <a:pPr marL="0" indent="0">
              <a:buFont typeface="Wingdings" pitchFamily="2" charset="2"/>
              <a:buNone/>
              <a:defRPr/>
            </a:pPr>
            <a:endParaRPr lang="cs-CZ" altLang="cs-CZ" dirty="0" smtClean="0"/>
          </a:p>
          <a:p>
            <a:pPr marL="0" indent="0">
              <a:buFont typeface="Wingdings" pitchFamily="2" charset="2"/>
              <a:buNone/>
              <a:defRPr/>
            </a:pPr>
            <a:r>
              <a:rPr lang="cs-CZ" altLang="cs-CZ" dirty="0" smtClean="0"/>
              <a:t>- nižší riziko hypoglykémie</a:t>
            </a:r>
          </a:p>
          <a:p>
            <a:pPr marL="0" indent="0">
              <a:buFont typeface="Wingdings" pitchFamily="2" charset="2"/>
              <a:buNone/>
              <a:defRPr/>
            </a:pPr>
            <a:r>
              <a:rPr lang="cs-CZ" altLang="cs-CZ" dirty="0" smtClean="0"/>
              <a:t>- nižší přírůstek na váze</a:t>
            </a:r>
          </a:p>
          <a:p>
            <a:pPr marL="0" indent="0">
              <a:buFont typeface="Wingdings" pitchFamily="2" charset="2"/>
              <a:buNone/>
              <a:defRPr/>
            </a:pPr>
            <a:r>
              <a:rPr lang="cs-CZ" altLang="cs-CZ" dirty="0" smtClean="0"/>
              <a:t>- rychlejší absorpce z podkoží u krátkodobých analog</a:t>
            </a:r>
          </a:p>
          <a:p>
            <a:pPr marL="0" indent="0">
              <a:buFont typeface="Wingdings" pitchFamily="2" charset="2"/>
              <a:buNone/>
              <a:defRPr/>
            </a:pPr>
            <a:r>
              <a:rPr lang="cs-CZ" altLang="cs-CZ" dirty="0" smtClean="0"/>
              <a:t>- nižší </a:t>
            </a:r>
            <a:r>
              <a:rPr lang="cs-CZ" altLang="cs-CZ" dirty="0" err="1" smtClean="0"/>
              <a:t>intraindividuální</a:t>
            </a:r>
            <a:r>
              <a:rPr lang="cs-CZ" altLang="cs-CZ" dirty="0" smtClean="0"/>
              <a:t> i </a:t>
            </a:r>
            <a:r>
              <a:rPr lang="cs-CZ" altLang="cs-CZ" dirty="0" err="1" smtClean="0"/>
              <a:t>interindividuální</a:t>
            </a:r>
            <a:r>
              <a:rPr lang="cs-CZ" altLang="cs-CZ" dirty="0" smtClean="0"/>
              <a:t> variabilita</a:t>
            </a:r>
          </a:p>
        </p:txBody>
      </p:sp>
      <p:pic>
        <p:nvPicPr>
          <p:cNvPr id="68612" name="Picture 4">
            <a:hlinkClick r:id="" action="ppaction://media"/>
          </p:cNvPr>
          <p:cNvPicPr>
            <a:picLocks noRot="1" noChangeAspect="1" noChangeArrowheads="1"/>
          </p:cNvPicPr>
          <p:nvPr>
            <a:wavAudioFile r:embed="rId1" name="~PP205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6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61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a:srcRect/>
          <a:stretch>
            <a:fillRect/>
          </a:stretch>
        </p:blipFill>
        <p:spPr bwMode="auto">
          <a:xfrm>
            <a:off x="0" y="1093788"/>
            <a:ext cx="9144000" cy="4900612"/>
          </a:xfrm>
          <a:prstGeom prst="rect">
            <a:avLst/>
          </a:prstGeom>
          <a:noFill/>
          <a:ln w="9525">
            <a:noFill/>
            <a:miter lim="800000"/>
            <a:headEnd/>
            <a:tailEnd/>
          </a:ln>
        </p:spPr>
      </p:pic>
      <p:pic>
        <p:nvPicPr>
          <p:cNvPr id="69635" name="Picture 3">
            <a:hlinkClick r:id="" action="ppaction://media"/>
          </p:cNvPr>
          <p:cNvPicPr>
            <a:picLocks noRot="1" noChangeAspect="1" noChangeArrowheads="1"/>
          </p:cNvPicPr>
          <p:nvPr>
            <a:wavAudioFile r:embed="rId1" name="~PP1274.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6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63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srcRect/>
          <a:stretch>
            <a:fillRect/>
          </a:stretch>
        </p:blipFill>
        <p:spPr bwMode="auto">
          <a:xfrm>
            <a:off x="0" y="2528888"/>
            <a:ext cx="9144000" cy="2708275"/>
          </a:xfrm>
          <a:prstGeom prst="rect">
            <a:avLst/>
          </a:prstGeom>
          <a:noFill/>
          <a:ln w="9525">
            <a:noFill/>
            <a:miter lim="800000"/>
            <a:headEnd/>
            <a:tailEnd/>
          </a:ln>
        </p:spPr>
      </p:pic>
      <p:pic>
        <p:nvPicPr>
          <p:cNvPr id="70659" name="Picture 3">
            <a:hlinkClick r:id="" action="ppaction://media"/>
          </p:cNvPr>
          <p:cNvPicPr>
            <a:picLocks noRot="1" noChangeAspect="1" noChangeArrowheads="1"/>
          </p:cNvPicPr>
          <p:nvPr>
            <a:wavAudioFile r:embed="rId1" name="~PP1881.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6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65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err="1">
                <a:solidFill>
                  <a:srgbClr val="FFC000"/>
                </a:solidFill>
              </a:rPr>
              <a:t>Biosimilars</a:t>
            </a:r>
            <a:endParaRPr lang="cs-CZ" dirty="0">
              <a:solidFill>
                <a:srgbClr val="FFC000"/>
              </a:solidFill>
            </a:endParaRPr>
          </a:p>
        </p:txBody>
      </p:sp>
      <p:sp>
        <p:nvSpPr>
          <p:cNvPr id="3" name="Zástupný symbol pro obsah 2">
            <a:extLst>
              <a:ext uri="{FF2B5EF4-FFF2-40B4-BE49-F238E27FC236}"/>
            </a:extLst>
          </p:cNvPr>
          <p:cNvSpPr>
            <a:spLocks noGrp="1"/>
          </p:cNvSpPr>
          <p:nvPr>
            <p:ph idx="1"/>
          </p:nvPr>
        </p:nvSpPr>
        <p:spPr/>
        <p:txBody>
          <a:bodyPr/>
          <a:lstStyle/>
          <a:p>
            <a:pPr>
              <a:defRPr/>
            </a:pPr>
            <a:r>
              <a:rPr lang="cs-CZ" dirty="0"/>
              <a:t>Podobné biologické produkty jako originál</a:t>
            </a:r>
          </a:p>
          <a:p>
            <a:pPr>
              <a:defRPr/>
            </a:pPr>
            <a:r>
              <a:rPr lang="cs-CZ" dirty="0"/>
              <a:t>Vyrábějí se s využitím shodného genetického materiálu</a:t>
            </a:r>
          </a:p>
          <a:p>
            <a:pPr>
              <a:defRPr/>
            </a:pPr>
            <a:r>
              <a:rPr lang="cs-CZ" dirty="0"/>
              <a:t>Srovnatelnost s originálem z hlediska kvality, bezpečnosti a účinnosti</a:t>
            </a:r>
          </a:p>
          <a:p>
            <a:pPr>
              <a:defRPr/>
            </a:pPr>
            <a:endParaRPr lang="cs-CZ" dirty="0"/>
          </a:p>
          <a:p>
            <a:pPr>
              <a:defRPr/>
            </a:pPr>
            <a:r>
              <a:rPr lang="cs-CZ" dirty="0">
                <a:solidFill>
                  <a:srgbClr val="FFC000"/>
                </a:solidFill>
              </a:rPr>
              <a:t>ABASAGLAR</a:t>
            </a:r>
            <a:r>
              <a:rPr lang="cs-CZ" dirty="0"/>
              <a:t> – </a:t>
            </a:r>
            <a:r>
              <a:rPr lang="cs-CZ" dirty="0" err="1"/>
              <a:t>biosimilární</a:t>
            </a:r>
            <a:r>
              <a:rPr lang="cs-CZ" dirty="0"/>
              <a:t> inzulin analoga </a:t>
            </a:r>
            <a:r>
              <a:rPr lang="cs-CZ" dirty="0" err="1"/>
              <a:t>glarginu</a:t>
            </a:r>
            <a:endParaRPr lang="cs-CZ" dirty="0"/>
          </a:p>
        </p:txBody>
      </p:sp>
      <p:pic>
        <p:nvPicPr>
          <p:cNvPr id="71684" name="Picture 4">
            <a:hlinkClick r:id="" action="ppaction://media"/>
          </p:cNvPr>
          <p:cNvPicPr>
            <a:picLocks noRot="1" noChangeAspect="1" noChangeArrowheads="1"/>
          </p:cNvPicPr>
          <p:nvPr>
            <a:wavAudioFile r:embed="rId1" name="~PP1783.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6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68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a:noFill/>
        </p:spPr>
        <p:txBody>
          <a:bodyPr/>
          <a:lstStyle/>
          <a:p>
            <a:endParaRPr lang="cs-CZ" smtClean="0">
              <a:effectLst/>
              <a:cs typeface="Arial" charset="0"/>
            </a:endParaRPr>
          </a:p>
        </p:txBody>
      </p:sp>
      <p:sp>
        <p:nvSpPr>
          <p:cNvPr id="72706" name="Rectangle 3"/>
          <p:cNvSpPr>
            <a:spLocks noGrp="1" noChangeArrowheads="1"/>
          </p:cNvSpPr>
          <p:nvPr>
            <p:ph type="body" idx="4294967295"/>
          </p:nvPr>
        </p:nvSpPr>
        <p:spPr>
          <a:noFill/>
        </p:spPr>
        <p:txBody>
          <a:bodyPr/>
          <a:lstStyle/>
          <a:p>
            <a:pPr>
              <a:buFont typeface="Wingdings" pitchFamily="2" charset="2"/>
              <a:buNone/>
            </a:pPr>
            <a:r>
              <a:rPr lang="cs-CZ" sz="4000" b="1" smtClean="0">
                <a:solidFill>
                  <a:srgbClr val="FF9933"/>
                </a:solidFill>
                <a:effectLst/>
                <a:cs typeface="Arial" charset="0"/>
              </a:rPr>
              <a:t>ALGORITMUS TERAPIE DM 2. typu</a:t>
            </a:r>
          </a:p>
        </p:txBody>
      </p:sp>
      <p:pic>
        <p:nvPicPr>
          <p:cNvPr id="72708" name="Picture 4">
            <a:hlinkClick r:id="" action="ppaction://media"/>
          </p:cNvPr>
          <p:cNvPicPr>
            <a:picLocks noRot="1" noChangeAspect="1" noChangeArrowheads="1"/>
          </p:cNvPicPr>
          <p:nvPr>
            <a:wavAudioFile r:embed="rId1" name="~PP2966.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7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70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lstStyle/>
          <a:p>
            <a:pPr algn="ct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cs-CZ" sz="1500" b="1">
                <a:solidFill>
                  <a:srgbClr val="000000"/>
                </a:solidFill>
                <a:ea typeface="msgothic"/>
                <a:cs typeface="msgothic"/>
              </a:rPr>
              <a:t>Antihyperglycemic therapy in type 2 diabetes: general recommendations. </a:t>
            </a:r>
          </a:p>
        </p:txBody>
      </p:sp>
      <p:pic>
        <p:nvPicPr>
          <p:cNvPr id="73730" name="Picture 2"/>
          <p:cNvPicPr>
            <a:picLocks noChangeAspect="1" noChangeArrowheads="1"/>
          </p:cNvPicPr>
          <p:nvPr/>
        </p:nvPicPr>
        <p:blipFill>
          <a:blip r:embed="rId4"/>
          <a:srcRect/>
          <a:stretch>
            <a:fillRect/>
          </a:stretch>
        </p:blipFill>
        <p:spPr bwMode="auto">
          <a:xfrm>
            <a:off x="7315200" y="6262688"/>
            <a:ext cx="1554163" cy="431800"/>
          </a:xfrm>
          <a:prstGeom prst="rect">
            <a:avLst/>
          </a:prstGeom>
          <a:noFill/>
          <a:ln w="9525">
            <a:noFill/>
            <a:round/>
            <a:headEnd/>
            <a:tailEnd/>
          </a:ln>
        </p:spPr>
      </p:pic>
      <p:pic>
        <p:nvPicPr>
          <p:cNvPr id="73731" name="Picture 3"/>
          <p:cNvPicPr>
            <a:picLocks noChangeAspect="1" noChangeArrowheads="1"/>
          </p:cNvPicPr>
          <p:nvPr/>
        </p:nvPicPr>
        <p:blipFill>
          <a:blip r:embed="rId5"/>
          <a:srcRect/>
          <a:stretch>
            <a:fillRect/>
          </a:stretch>
        </p:blipFill>
        <p:spPr bwMode="auto">
          <a:xfrm>
            <a:off x="220663" y="188913"/>
            <a:ext cx="8167687" cy="5899150"/>
          </a:xfrm>
          <a:prstGeom prst="rect">
            <a:avLst/>
          </a:prstGeom>
          <a:noFill/>
          <a:ln w="9525">
            <a:noFill/>
            <a:round/>
            <a:headEnd/>
            <a:tailEnd/>
          </a:ln>
        </p:spPr>
      </p:pic>
      <p:sp>
        <p:nvSpPr>
          <p:cNvPr id="73732" name="Text Box 4"/>
          <p:cNvSpPr txBox="1">
            <a:spLocks noChangeArrowheads="1"/>
          </p:cNvSpPr>
          <p:nvPr/>
        </p:nvSpPr>
        <p:spPr bwMode="auto">
          <a:xfrm>
            <a:off x="1520825" y="6021388"/>
            <a:ext cx="3917950" cy="298450"/>
          </a:xfrm>
          <a:prstGeom prst="rect">
            <a:avLst/>
          </a:prstGeom>
          <a:noFill/>
          <a:ln w="9525">
            <a:noFill/>
            <a:round/>
            <a:headEnd/>
            <a:tailEnd/>
          </a:ln>
        </p:spPr>
        <p:txBody>
          <a:bodyPr lIns="0" tIns="0" rIns="0" bIns="0"/>
          <a:lstStyle/>
          <a:p>
            <a:pPr eaLnBrk="0" hangingPunct="0">
              <a:tabLst>
                <a:tab pos="723900" algn="l"/>
                <a:tab pos="1447800" algn="l"/>
                <a:tab pos="2171700" algn="l"/>
                <a:tab pos="2895600" algn="l"/>
                <a:tab pos="3619500" algn="l"/>
              </a:tabLst>
            </a:pPr>
            <a:r>
              <a:rPr lang="en-GB" altLang="cs-CZ" sz="1100" b="1">
                <a:solidFill>
                  <a:srgbClr val="000000"/>
                </a:solidFill>
                <a:ea typeface="msgothic"/>
                <a:cs typeface="msgothic"/>
              </a:rPr>
              <a:t>Silvio E. Inzucchi et al. Dia Care 2015;38:140-149</a:t>
            </a:r>
          </a:p>
        </p:txBody>
      </p:sp>
      <p:sp>
        <p:nvSpPr>
          <p:cNvPr id="73733" name="Text Box 5"/>
          <p:cNvSpPr txBox="1">
            <a:spLocks noChangeArrowheads="1"/>
          </p:cNvSpPr>
          <p:nvPr/>
        </p:nvSpPr>
        <p:spPr bwMode="auto">
          <a:xfrm>
            <a:off x="98425" y="6613525"/>
            <a:ext cx="4930775" cy="3470275"/>
          </a:xfrm>
          <a:prstGeom prst="rect">
            <a:avLst/>
          </a:prstGeom>
          <a:noFill/>
          <a:ln w="9525">
            <a:noFill/>
            <a:round/>
            <a:headEnd/>
            <a:tailEnd/>
          </a:ln>
        </p:spPr>
        <p:txBody>
          <a:bodyPr lIns="0" tIns="0" rIns="0" bIns="0"/>
          <a:lstStyle/>
          <a:p>
            <a:pPr marL="85725" indent="-85725" eaLnBrk="0" hangingPunct="0">
              <a:tabLst>
                <a:tab pos="723900" algn="l"/>
                <a:tab pos="1447800" algn="l"/>
                <a:tab pos="2171700" algn="l"/>
                <a:tab pos="2895600" algn="l"/>
                <a:tab pos="3619500" algn="l"/>
                <a:tab pos="4343400" algn="l"/>
                <a:tab pos="5067300" algn="l"/>
              </a:tabLst>
            </a:pPr>
            <a:r>
              <a:rPr lang="en-GB" altLang="cs-CZ" sz="900">
                <a:solidFill>
                  <a:srgbClr val="000000"/>
                </a:solidFill>
                <a:ea typeface="msgothic"/>
                <a:cs typeface="msgothic"/>
              </a:rPr>
              <a:t>©2015 by American Diabetes Association</a:t>
            </a:r>
          </a:p>
        </p:txBody>
      </p:sp>
      <p:sp>
        <p:nvSpPr>
          <p:cNvPr id="73734" name="Text Box 7"/>
          <p:cNvSpPr txBox="1">
            <a:spLocks noChangeArrowheads="1"/>
          </p:cNvSpPr>
          <p:nvPr/>
        </p:nvSpPr>
        <p:spPr bwMode="auto">
          <a:xfrm>
            <a:off x="755650" y="6381750"/>
            <a:ext cx="5903913" cy="366713"/>
          </a:xfrm>
          <a:prstGeom prst="rect">
            <a:avLst/>
          </a:prstGeom>
          <a:noFill/>
          <a:ln w="9525">
            <a:noFill/>
            <a:miter lim="800000"/>
            <a:headEnd/>
            <a:tailEnd/>
          </a:ln>
        </p:spPr>
        <p:txBody>
          <a:bodyPr>
            <a:spAutoFit/>
          </a:bodyPr>
          <a:lstStyle/>
          <a:p>
            <a:pPr eaLnBrk="0" hangingPunct="0">
              <a:spcBef>
                <a:spcPct val="50000"/>
              </a:spcBef>
            </a:pPr>
            <a:r>
              <a:rPr lang="cs-CZ"/>
              <a:t>Diabetes Care 2015</a:t>
            </a:r>
          </a:p>
        </p:txBody>
      </p:sp>
      <p:pic>
        <p:nvPicPr>
          <p:cNvPr id="73736" name="Picture 8">
            <a:hlinkClick r:id="" action="ppaction://media"/>
          </p:cNvPr>
          <p:cNvPicPr>
            <a:picLocks noRot="1" noChangeAspect="1" noChangeArrowheads="1"/>
          </p:cNvPicPr>
          <p:nvPr>
            <a:wavAudioFile r:embed="rId1" name="~PP2700.WAV"/>
          </p:nvPr>
        </p:nvPicPr>
        <p:blipFill>
          <a:blip r:embed="rId6"/>
          <a:srcRect/>
          <a:stretch>
            <a:fillRect/>
          </a:stretch>
        </p:blipFill>
        <p:spPr bwMode="auto">
          <a:xfrm>
            <a:off x="8674100" y="6388100"/>
            <a:ext cx="304800" cy="304800"/>
          </a:xfrm>
          <a:prstGeom prst="rect">
            <a:avLst/>
          </a:prstGeom>
          <a:noFill/>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7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73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a:extLst>
              <a:ext uri="{FF2B5EF4-FFF2-40B4-BE49-F238E27FC236}"/>
            </a:extLst>
          </p:cNvPr>
          <p:cNvSpPr>
            <a:spLocks noGrp="1"/>
          </p:cNvSpPr>
          <p:nvPr>
            <p:ph type="title" idx="4294967295"/>
          </p:nvPr>
        </p:nvSpPr>
        <p:spPr/>
        <p:txBody>
          <a:bodyPr/>
          <a:lstStyle/>
          <a:p>
            <a:pPr>
              <a:defRPr/>
            </a:pPr>
            <a:r>
              <a:rPr lang="cs-CZ" dirty="0">
                <a:solidFill>
                  <a:srgbClr val="FFC000"/>
                </a:solidFill>
              </a:rPr>
              <a:t>V ČR +</a:t>
            </a:r>
          </a:p>
        </p:txBody>
      </p:sp>
      <p:sp>
        <p:nvSpPr>
          <p:cNvPr id="94211" name="Zástupný symbol pro obsah 2">
            <a:extLst>
              <a:ext uri="{FF2B5EF4-FFF2-40B4-BE49-F238E27FC236}"/>
            </a:extLst>
          </p:cNvPr>
          <p:cNvSpPr>
            <a:spLocks noGrp="1"/>
          </p:cNvSpPr>
          <p:nvPr>
            <p:ph idx="4294967295"/>
          </p:nvPr>
        </p:nvSpPr>
        <p:spPr/>
        <p:txBody>
          <a:bodyPr/>
          <a:lstStyle/>
          <a:p>
            <a:pPr>
              <a:defRPr/>
            </a:pPr>
            <a:r>
              <a:rPr lang="cs-CZ"/>
              <a:t>ve druhém kroku navíc </a:t>
            </a:r>
          </a:p>
          <a:p>
            <a:pPr lvl="1">
              <a:defRPr/>
            </a:pPr>
            <a:r>
              <a:rPr lang="cs-CZ"/>
              <a:t>+ akarboza</a:t>
            </a:r>
          </a:p>
          <a:p>
            <a:pPr lvl="1">
              <a:defRPr/>
            </a:pPr>
            <a:r>
              <a:rPr lang="cs-CZ"/>
              <a:t>+ glinid</a:t>
            </a:r>
          </a:p>
        </p:txBody>
      </p:sp>
      <p:pic>
        <p:nvPicPr>
          <p:cNvPr id="75780" name="Picture 4">
            <a:hlinkClick r:id="" action="ppaction://media"/>
          </p:cNvPr>
          <p:cNvPicPr>
            <a:picLocks noRot="1" noChangeAspect="1" noChangeArrowheads="1"/>
          </p:cNvPicPr>
          <p:nvPr>
            <a:wavAudioFile r:embed="rId1" name="~PP2709.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7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578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extLst>
          </p:cNvPr>
          <p:cNvSpPr>
            <a:spLocks noGrp="1" noChangeArrowheads="1"/>
          </p:cNvSpPr>
          <p:nvPr>
            <p:ph type="title"/>
          </p:nvPr>
        </p:nvSpPr>
        <p:spPr/>
        <p:txBody>
          <a:bodyPr/>
          <a:lstStyle/>
          <a:p>
            <a:pPr>
              <a:defRPr/>
            </a:pPr>
            <a:r>
              <a:rPr lang="cs-CZ" dirty="0">
                <a:solidFill>
                  <a:srgbClr val="FFC000"/>
                </a:solidFill>
              </a:rPr>
              <a:t>Ideální perorální </a:t>
            </a:r>
            <a:r>
              <a:rPr lang="cs-CZ" dirty="0" err="1">
                <a:solidFill>
                  <a:srgbClr val="FFC000"/>
                </a:solidFill>
              </a:rPr>
              <a:t>antidiabetikum</a:t>
            </a:r>
            <a:endParaRPr lang="cs-CZ" dirty="0">
              <a:solidFill>
                <a:srgbClr val="FFC000"/>
              </a:solidFill>
            </a:endParaRPr>
          </a:p>
        </p:txBody>
      </p:sp>
      <p:sp>
        <p:nvSpPr>
          <p:cNvPr id="23555" name="Rectangle 3">
            <a:extLst>
              <a:ext uri="{FF2B5EF4-FFF2-40B4-BE49-F238E27FC236}"/>
            </a:extLst>
          </p:cNvPr>
          <p:cNvSpPr>
            <a:spLocks noGrp="1" noChangeArrowheads="1"/>
          </p:cNvSpPr>
          <p:nvPr>
            <p:ph type="body" idx="1"/>
          </p:nvPr>
        </p:nvSpPr>
        <p:spPr/>
        <p:txBody>
          <a:bodyPr/>
          <a:lstStyle/>
          <a:p>
            <a:pPr>
              <a:buFont typeface="Wingdings" pitchFamily="2" charset="2"/>
              <a:buNone/>
              <a:defRPr/>
            </a:pPr>
            <a:endParaRPr lang="cs-CZ"/>
          </a:p>
          <a:p>
            <a:pPr>
              <a:defRPr/>
            </a:pPr>
            <a:r>
              <a:rPr lang="cs-CZ"/>
              <a:t>zpomalit/zamezit úbytku funkce pankreatických beta buněk</a:t>
            </a:r>
          </a:p>
          <a:p>
            <a:pPr>
              <a:buFont typeface="Wingdings" pitchFamily="2" charset="2"/>
              <a:buNone/>
              <a:defRPr/>
            </a:pPr>
            <a:endParaRPr lang="cs-CZ"/>
          </a:p>
          <a:p>
            <a:pPr>
              <a:defRPr/>
            </a:pPr>
            <a:r>
              <a:rPr lang="cs-CZ"/>
              <a:t>úprava ostatních metabolických patologií</a:t>
            </a:r>
          </a:p>
          <a:p>
            <a:pPr>
              <a:defRPr/>
            </a:pPr>
            <a:endParaRPr lang="cs-CZ"/>
          </a:p>
        </p:txBody>
      </p:sp>
      <p:pic>
        <p:nvPicPr>
          <p:cNvPr id="20484" name="Picture 4">
            <a:hlinkClick r:id="" action="ppaction://media"/>
          </p:cNvPr>
          <p:cNvPicPr>
            <a:picLocks noRot="1" noChangeAspect="1" noChangeArrowheads="1"/>
          </p:cNvPicPr>
          <p:nvPr>
            <a:wavAudioFile r:embed="rId1" name="~PP2715.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4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48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srcRect/>
          <a:stretch>
            <a:fillRect/>
          </a:stretch>
        </p:blipFill>
        <p:spPr bwMode="auto">
          <a:xfrm>
            <a:off x="119063" y="42863"/>
            <a:ext cx="8905875" cy="6772275"/>
          </a:xfrm>
          <a:prstGeom prst="rect">
            <a:avLst/>
          </a:prstGeom>
          <a:noFill/>
          <a:ln w="9525">
            <a:noFill/>
            <a:miter lim="800000"/>
            <a:headEnd/>
            <a:tailEnd/>
          </a:ln>
        </p:spPr>
      </p:pic>
      <p:pic>
        <p:nvPicPr>
          <p:cNvPr id="76803" name="Picture 3">
            <a:hlinkClick r:id="" action="ppaction://media"/>
          </p:cNvPr>
          <p:cNvPicPr>
            <a:picLocks noRot="1" noChangeAspect="1" noChangeArrowheads="1"/>
          </p:cNvPicPr>
          <p:nvPr>
            <a:wavAudioFile r:embed="rId1" name="~PP298.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8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680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r>
              <a:rPr lang="cs-CZ" smtClean="0">
                <a:solidFill>
                  <a:srgbClr val="FFC000"/>
                </a:solidFill>
                <a:cs typeface="Arial" charset="0"/>
              </a:rPr>
              <a:t>Nově konsensus ADA + EASD – 12/2018</a:t>
            </a:r>
          </a:p>
        </p:txBody>
      </p:sp>
      <p:sp>
        <p:nvSpPr>
          <p:cNvPr id="3" name="Zástupný symbol pro obsah 2">
            <a:extLst>
              <a:ext uri="{FF2B5EF4-FFF2-40B4-BE49-F238E27FC236}"/>
            </a:extLst>
          </p:cNvPr>
          <p:cNvSpPr>
            <a:spLocks noGrp="1"/>
          </p:cNvSpPr>
          <p:nvPr>
            <p:ph idx="4294967295"/>
          </p:nvPr>
        </p:nvSpPr>
        <p:spPr/>
        <p:txBody>
          <a:bodyPr/>
          <a:lstStyle/>
          <a:p>
            <a:pPr marL="0" indent="0">
              <a:buFont typeface="Wingdings" pitchFamily="2" charset="2"/>
              <a:buNone/>
              <a:defRPr/>
            </a:pPr>
            <a:endParaRPr lang="cs-CZ" smtClean="0">
              <a:solidFill>
                <a:srgbClr val="FFC000"/>
              </a:solidFill>
              <a:cs typeface="Arial" charset="0"/>
            </a:endParaRPr>
          </a:p>
          <a:p>
            <a:pPr marL="0" indent="0">
              <a:defRPr/>
            </a:pPr>
            <a:endParaRPr lang="cs-CZ" smtClean="0">
              <a:solidFill>
                <a:srgbClr val="FFC000"/>
              </a:solidFill>
              <a:cs typeface="Arial" charset="0"/>
            </a:endParaRPr>
          </a:p>
          <a:p>
            <a:pPr marL="0" indent="0">
              <a:defRPr/>
            </a:pPr>
            <a:r>
              <a:rPr lang="cs-CZ" smtClean="0">
                <a:solidFill>
                  <a:srgbClr val="FFC000"/>
                </a:solidFill>
                <a:cs typeface="Arial" charset="0"/>
              </a:rPr>
              <a:t>Renesance pioglitazonu u pac. IR a CMP</a:t>
            </a:r>
          </a:p>
          <a:p>
            <a:pPr marL="0" indent="0">
              <a:defRPr/>
            </a:pPr>
            <a:endParaRPr lang="cs-CZ" smtClean="0">
              <a:solidFill>
                <a:srgbClr val="FFC000"/>
              </a:solidFill>
              <a:cs typeface="Arial" charset="0"/>
            </a:endParaRPr>
          </a:p>
          <a:p>
            <a:pPr marL="0" indent="0">
              <a:defRPr/>
            </a:pPr>
            <a:r>
              <a:rPr lang="cs-CZ" smtClean="0">
                <a:solidFill>
                  <a:srgbClr val="FFC000"/>
                </a:solidFill>
                <a:cs typeface="Arial" charset="0"/>
              </a:rPr>
              <a:t>Odstup od akarbózy a repaglinidu (cena?)</a:t>
            </a:r>
          </a:p>
          <a:p>
            <a:pPr marL="0" indent="0">
              <a:defRPr/>
            </a:pPr>
            <a:endParaRPr lang="cs-CZ" smtClean="0">
              <a:solidFill>
                <a:srgbClr val="FFC000"/>
              </a:solidFill>
              <a:cs typeface="Arial" charset="0"/>
            </a:endParaRPr>
          </a:p>
          <a:p>
            <a:pPr marL="0" indent="0">
              <a:buFont typeface="Wingdings" pitchFamily="2" charset="2"/>
              <a:buNone/>
              <a:defRPr/>
            </a:pPr>
            <a:endParaRPr lang="cs-CZ" smtClean="0">
              <a:solidFill>
                <a:srgbClr val="FFC000"/>
              </a:solidFill>
              <a:cs typeface="Arial" charset="0"/>
            </a:endParaRPr>
          </a:p>
          <a:p>
            <a:pPr marL="0" indent="0">
              <a:buFont typeface="Wingdings" pitchFamily="2" charset="2"/>
              <a:buNone/>
              <a:defRPr/>
            </a:pPr>
            <a:endParaRPr lang="cs-CZ" smtClean="0">
              <a:cs typeface="Arial" charset="0"/>
            </a:endParaRPr>
          </a:p>
        </p:txBody>
      </p:sp>
      <p:pic>
        <p:nvPicPr>
          <p:cNvPr id="77828" name="Picture 4">
            <a:hlinkClick r:id="" action="ppaction://media"/>
          </p:cNvPr>
          <p:cNvPicPr>
            <a:picLocks noRot="1" noChangeAspect="1" noChangeArrowheads="1"/>
          </p:cNvPicPr>
          <p:nvPr>
            <a:wavAudioFile r:embed="rId1" name="~PP403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8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782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a:noFill/>
        </p:spPr>
        <p:txBody>
          <a:bodyPr/>
          <a:lstStyle/>
          <a:p>
            <a:r>
              <a:rPr lang="cs-CZ" smtClean="0">
                <a:solidFill>
                  <a:srgbClr val="FF9933"/>
                </a:solidFill>
                <a:effectLst/>
                <a:cs typeface="Arial" charset="0"/>
              </a:rPr>
              <a:t>Změna přišla v roce 2019….</a:t>
            </a:r>
          </a:p>
        </p:txBody>
      </p:sp>
      <p:sp>
        <p:nvSpPr>
          <p:cNvPr id="78850" name="Rectangle 3"/>
          <p:cNvSpPr>
            <a:spLocks noGrp="1" noChangeArrowheads="1"/>
          </p:cNvSpPr>
          <p:nvPr>
            <p:ph type="body" idx="4294967295"/>
          </p:nvPr>
        </p:nvSpPr>
        <p:spPr>
          <a:noFill/>
        </p:spPr>
        <p:txBody>
          <a:bodyPr/>
          <a:lstStyle/>
          <a:p>
            <a:r>
              <a:rPr lang="cs-CZ" smtClean="0">
                <a:effectLst/>
                <a:cs typeface="Arial" charset="0"/>
              </a:rPr>
              <a:t>ESC – 2019 -  Guidelance on diabetes, prediabetes and cardiovascular diseases: </a:t>
            </a:r>
          </a:p>
          <a:p>
            <a:pPr>
              <a:buFont typeface="Wingdings" pitchFamily="2" charset="2"/>
              <a:buNone/>
            </a:pPr>
            <a:r>
              <a:rPr lang="cs-CZ" smtClean="0">
                <a:effectLst/>
                <a:cs typeface="Arial" charset="0"/>
              </a:rPr>
              <a:t>1. krokem SGLT2-i nebo GLP-1 agonista</a:t>
            </a:r>
          </a:p>
          <a:p>
            <a:endParaRPr lang="cs-CZ" smtClean="0">
              <a:effectLst/>
              <a:cs typeface="Arial" charset="0"/>
            </a:endParaRPr>
          </a:p>
          <a:p>
            <a:r>
              <a:rPr lang="cs-CZ" smtClean="0">
                <a:effectLst/>
                <a:cs typeface="Arial" charset="0"/>
              </a:rPr>
              <a:t>ADA, EASD, ČDS – 2019 - nesouhlasí:</a:t>
            </a:r>
          </a:p>
          <a:p>
            <a:pPr>
              <a:buFont typeface="Wingdings" pitchFamily="2" charset="2"/>
              <a:buNone/>
            </a:pPr>
            <a:r>
              <a:rPr lang="cs-CZ" smtClean="0">
                <a:effectLst/>
                <a:cs typeface="Arial" charset="0"/>
              </a:rPr>
              <a:t>1. krokem metformin</a:t>
            </a:r>
          </a:p>
        </p:txBody>
      </p:sp>
      <p:pic>
        <p:nvPicPr>
          <p:cNvPr id="78852" name="Picture 4">
            <a:hlinkClick r:id="" action="ppaction://media"/>
          </p:cNvPr>
          <p:cNvPicPr>
            <a:picLocks noRot="1" noChangeAspect="1" noChangeArrowheads="1"/>
          </p:cNvPicPr>
          <p:nvPr>
            <a:wavAudioFile r:embed="rId1" name="~PP2740.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8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885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p:txBody>
          <a:bodyPr/>
          <a:lstStyle/>
          <a:p>
            <a:pPr>
              <a:defRPr/>
            </a:pPr>
            <a:endParaRPr lang="cs-CZ" sz="2400" smtClean="0">
              <a:cs typeface="Arial" charset="0"/>
            </a:endParaRPr>
          </a:p>
        </p:txBody>
      </p:sp>
      <p:sp>
        <p:nvSpPr>
          <p:cNvPr id="79874" name="Rectangle 3"/>
          <p:cNvSpPr>
            <a:spLocks noGrp="1" noChangeArrowheads="1"/>
          </p:cNvSpPr>
          <p:nvPr>
            <p:ph type="body" idx="4294967295"/>
          </p:nvPr>
        </p:nvSpPr>
        <p:spPr>
          <a:noFill/>
        </p:spPr>
        <p:txBody>
          <a:bodyPr/>
          <a:lstStyle/>
          <a:p>
            <a:pPr marL="609600" indent="-609600"/>
            <a:r>
              <a:rPr lang="cs-CZ" b="1" smtClean="0">
                <a:effectLst/>
                <a:cs typeface="Arial" charset="0"/>
              </a:rPr>
              <a:t>2019 Update to: Management of Hyperglycemia in Type 2 Diabetes, 2018. A Consensus Report by the American Diabetes Association (ADA) and the European Association for the Study of Diabetes (EASD)</a:t>
            </a:r>
          </a:p>
          <a:p>
            <a:pPr marL="609600" indent="-609600"/>
            <a:r>
              <a:rPr lang="cs-CZ" smtClean="0">
                <a:effectLst/>
                <a:cs typeface="Arial" charset="0"/>
              </a:rPr>
              <a:t>John B. Buse, et all. </a:t>
            </a:r>
          </a:p>
          <a:p>
            <a:pPr marL="609600" indent="-609600"/>
            <a:r>
              <a:rPr lang="cs-CZ" smtClean="0">
                <a:effectLst/>
                <a:cs typeface="Arial" charset="0"/>
              </a:rPr>
              <a:t>Diabetes Care 2020 Feb; 43(2): 487-493. </a:t>
            </a:r>
          </a:p>
        </p:txBody>
      </p:sp>
      <p:pic>
        <p:nvPicPr>
          <p:cNvPr id="79876" name="Picture 4">
            <a:hlinkClick r:id="" action="ppaction://media"/>
          </p:cNvPr>
          <p:cNvPicPr>
            <a:picLocks noRot="1" noChangeAspect="1" noChangeArrowheads="1"/>
          </p:cNvPicPr>
          <p:nvPr>
            <a:wavAudioFile r:embed="rId1" name="~PP2949.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8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987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noFill/>
        </p:spPr>
        <p:txBody>
          <a:bodyPr/>
          <a:lstStyle/>
          <a:p>
            <a:endParaRPr lang="cs-CZ" sz="1000" smtClean="0">
              <a:effectLst/>
              <a:cs typeface="Arial" charset="0"/>
            </a:endParaRPr>
          </a:p>
        </p:txBody>
      </p:sp>
      <p:sp>
        <p:nvSpPr>
          <p:cNvPr id="80898" name="Rectangle 3"/>
          <p:cNvSpPr>
            <a:spLocks noGrp="1" noChangeArrowheads="1"/>
          </p:cNvSpPr>
          <p:nvPr>
            <p:ph type="body" idx="4294967295"/>
          </p:nvPr>
        </p:nvSpPr>
        <p:spPr>
          <a:noFill/>
        </p:spPr>
        <p:txBody>
          <a:bodyPr/>
          <a:lstStyle/>
          <a:p>
            <a:endParaRPr lang="cs-CZ" smtClean="0">
              <a:effectLst/>
              <a:cs typeface="Arial" charset="0"/>
            </a:endParaRPr>
          </a:p>
        </p:txBody>
      </p:sp>
      <p:pic>
        <p:nvPicPr>
          <p:cNvPr id="80899" name="Picture 4" descr="F2"/>
          <p:cNvPicPr>
            <a:picLocks noChangeAspect="1" noChangeArrowheads="1"/>
          </p:cNvPicPr>
          <p:nvPr/>
        </p:nvPicPr>
        <p:blipFill>
          <a:blip r:embed="rId3"/>
          <a:srcRect/>
          <a:stretch>
            <a:fillRect/>
          </a:stretch>
        </p:blipFill>
        <p:spPr bwMode="auto">
          <a:xfrm>
            <a:off x="1258888" y="981075"/>
            <a:ext cx="5886450" cy="5689600"/>
          </a:xfrm>
          <a:prstGeom prst="rect">
            <a:avLst/>
          </a:prstGeom>
          <a:noFill/>
          <a:ln w="9525">
            <a:noFill/>
            <a:miter lim="800000"/>
            <a:headEnd/>
            <a:tailEnd/>
          </a:ln>
        </p:spPr>
      </p:pic>
      <p:pic>
        <p:nvPicPr>
          <p:cNvPr id="80901" name="Picture 5">
            <a:hlinkClick r:id="" action="ppaction://media"/>
          </p:cNvPr>
          <p:cNvPicPr>
            <a:picLocks noRot="1" noChangeAspect="1" noChangeArrowheads="1"/>
          </p:cNvPicPr>
          <p:nvPr>
            <a:wavAudioFile r:embed="rId1" name="~PP3518.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09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0901"/>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pPr>
              <a:defRPr/>
            </a:pPr>
            <a:r>
              <a:rPr lang="cs-CZ" sz="2000" smtClean="0">
                <a:cs typeface="Arial" charset="0"/>
              </a:rPr>
              <a:t>2019 Uptade to: Management of Hyperglycemia in Type 2 Diabetes 2018</a:t>
            </a:r>
            <a:br>
              <a:rPr lang="cs-CZ" sz="2000" smtClean="0">
                <a:cs typeface="Arial" charset="0"/>
              </a:rPr>
            </a:br>
            <a:r>
              <a:rPr lang="cs-CZ" sz="2000" smtClean="0">
                <a:cs typeface="Arial" charset="0"/>
              </a:rPr>
              <a:t>Diabetes Care 2020, 43, 487-493</a:t>
            </a:r>
          </a:p>
        </p:txBody>
      </p:sp>
      <p:pic>
        <p:nvPicPr>
          <p:cNvPr id="81922" name="Picture 3"/>
          <p:cNvPicPr>
            <a:picLocks noChangeAspect="1" noChangeArrowheads="1"/>
          </p:cNvPicPr>
          <p:nvPr>
            <p:ph type="body" idx="4294967295"/>
          </p:nvPr>
        </p:nvPicPr>
        <p:blipFill>
          <a:blip r:embed="rId3"/>
          <a:srcRect/>
          <a:stretch>
            <a:fillRect/>
          </a:stretch>
        </p:blipFill>
        <p:spPr/>
      </p:pic>
      <p:pic>
        <p:nvPicPr>
          <p:cNvPr id="81924" name="Picture 4">
            <a:hlinkClick r:id="" action="ppaction://media"/>
          </p:cNvPr>
          <p:cNvPicPr>
            <a:picLocks noRot="1" noChangeAspect="1" noChangeArrowheads="1"/>
          </p:cNvPicPr>
          <p:nvPr>
            <a:wavAudioFile r:embed="rId1" name="~PP181.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192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Nadpis 1"/>
          <p:cNvSpPr>
            <a:spLocks noGrp="1"/>
          </p:cNvSpPr>
          <p:nvPr>
            <p:ph type="title" idx="4294967295"/>
          </p:nvPr>
        </p:nvSpPr>
        <p:spPr>
          <a:noFill/>
        </p:spPr>
        <p:txBody>
          <a:bodyPr/>
          <a:lstStyle/>
          <a:p>
            <a:r>
              <a:rPr lang="cs-CZ" altLang="cs-CZ" sz="2800" smtClean="0">
                <a:solidFill>
                  <a:srgbClr val="FFC000"/>
                </a:solidFill>
                <a:effectLst/>
                <a:cs typeface="Arial" charset="0"/>
              </a:rPr>
              <a:t>Aktualizace konsensu ADA/EASD z roku 2019 pro léčbu DM 2. typu</a:t>
            </a:r>
          </a:p>
        </p:txBody>
      </p:sp>
      <p:sp>
        <p:nvSpPr>
          <p:cNvPr id="82946" name="Zástupný symbol pro obsah 2"/>
          <p:cNvSpPr>
            <a:spLocks noGrp="1"/>
          </p:cNvSpPr>
          <p:nvPr>
            <p:ph idx="4294967295"/>
          </p:nvPr>
        </p:nvSpPr>
        <p:spPr>
          <a:noFill/>
        </p:spPr>
        <p:txBody>
          <a:bodyPr/>
          <a:lstStyle/>
          <a:p>
            <a:pPr>
              <a:buFont typeface="Wingdings" pitchFamily="2" charset="2"/>
              <a:buNone/>
            </a:pPr>
            <a:r>
              <a:rPr lang="cs-CZ" sz="2800" smtClean="0">
                <a:effectLst/>
                <a:cs typeface="Arial" charset="0"/>
              </a:rPr>
              <a:t>NOVĚ: </a:t>
            </a:r>
            <a:r>
              <a:rPr lang="cs-CZ" sz="2800" smtClean="0">
                <a:solidFill>
                  <a:srgbClr val="FF0000"/>
                </a:solidFill>
                <a:effectLst/>
                <a:cs typeface="Arial" charset="0"/>
              </a:rPr>
              <a:t>Metformin + </a:t>
            </a:r>
          </a:p>
          <a:p>
            <a:endParaRPr lang="cs-CZ" sz="2800" smtClean="0">
              <a:solidFill>
                <a:srgbClr val="FF0000"/>
              </a:solidFill>
              <a:effectLst/>
              <a:cs typeface="Arial" charset="0"/>
            </a:endParaRPr>
          </a:p>
          <a:p>
            <a:r>
              <a:rPr lang="cs-CZ" sz="2800" smtClean="0">
                <a:effectLst/>
                <a:cs typeface="Arial" charset="0"/>
              </a:rPr>
              <a:t>1) Dop.</a:t>
            </a:r>
            <a:r>
              <a:rPr lang="cs-CZ" sz="2800" smtClean="0">
                <a:solidFill>
                  <a:srgbClr val="FF0000"/>
                </a:solidFill>
                <a:effectLst/>
                <a:cs typeface="Arial" charset="0"/>
              </a:rPr>
              <a:t> GLP-1R agonisty (liraglutid) nebo inhibitory SGLT-2 (empagliflozin nebo canagliflozin) </a:t>
            </a:r>
            <a:r>
              <a:rPr lang="cs-CZ" sz="2800" smtClean="0">
                <a:effectLst/>
                <a:cs typeface="Arial" charset="0"/>
              </a:rPr>
              <a:t>u osob s KVO (kardiovaskulárním onemocněním) nebo vysokým rizikem KVO (ke snížení výskytu srdečního selhání nebo chronického onemocnění ledvin), bez ohledu na výšku glyk. Hb</a:t>
            </a:r>
          </a:p>
          <a:p>
            <a:pPr>
              <a:buFont typeface="Wingdings" pitchFamily="2" charset="2"/>
              <a:buNone/>
            </a:pPr>
            <a:endParaRPr lang="cs-CZ" sz="2800" smtClean="0">
              <a:effectLst/>
              <a:cs typeface="Arial" charset="0"/>
            </a:endParaRPr>
          </a:p>
        </p:txBody>
      </p:sp>
      <p:pic>
        <p:nvPicPr>
          <p:cNvPr id="82948" name="Picture 4">
            <a:hlinkClick r:id="" action="ppaction://media"/>
          </p:cNvPr>
          <p:cNvPicPr>
            <a:picLocks noRot="1" noChangeAspect="1" noChangeArrowheads="1"/>
          </p:cNvPicPr>
          <p:nvPr>
            <a:wavAudioFile r:embed="rId1" name="~PP261.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9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294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Nadpis 1"/>
          <p:cNvSpPr>
            <a:spLocks noGrp="1"/>
          </p:cNvSpPr>
          <p:nvPr>
            <p:ph type="title" idx="4294967295"/>
          </p:nvPr>
        </p:nvSpPr>
        <p:spPr>
          <a:noFill/>
        </p:spPr>
        <p:txBody>
          <a:bodyPr/>
          <a:lstStyle/>
          <a:p>
            <a:r>
              <a:rPr lang="cs-CZ" altLang="cs-CZ" sz="2800" smtClean="0">
                <a:solidFill>
                  <a:srgbClr val="FFC000"/>
                </a:solidFill>
                <a:effectLst/>
                <a:cs typeface="Arial" charset="0"/>
              </a:rPr>
              <a:t>Aktualizace konsensu ADA/EASD z roku 2019 pro léčbu DM 2. typu</a:t>
            </a:r>
          </a:p>
        </p:txBody>
      </p:sp>
      <p:sp>
        <p:nvSpPr>
          <p:cNvPr id="83970" name="Zástupný symbol pro obsah 2"/>
          <p:cNvSpPr>
            <a:spLocks noGrp="1"/>
          </p:cNvSpPr>
          <p:nvPr>
            <p:ph idx="4294967295"/>
          </p:nvPr>
        </p:nvSpPr>
        <p:spPr>
          <a:xfrm>
            <a:off x="685800" y="1700213"/>
            <a:ext cx="7772400" cy="4395787"/>
          </a:xfrm>
          <a:noFill/>
        </p:spPr>
        <p:txBody>
          <a:bodyPr/>
          <a:lstStyle/>
          <a:p>
            <a:pPr marL="0" indent="0">
              <a:buFont typeface="Wingdings" pitchFamily="2" charset="2"/>
              <a:buNone/>
            </a:pPr>
            <a:endParaRPr lang="cs-CZ" sz="2800" smtClean="0">
              <a:effectLst/>
              <a:cs typeface="Arial" charset="0"/>
            </a:endParaRPr>
          </a:p>
          <a:p>
            <a:pPr marL="0" indent="0"/>
            <a:r>
              <a:rPr lang="cs-CZ" sz="2800" smtClean="0">
                <a:effectLst/>
                <a:cs typeface="Arial" charset="0"/>
              </a:rPr>
              <a:t>2) Dop</a:t>
            </a:r>
            <a:r>
              <a:rPr lang="cs-CZ" sz="2800" smtClean="0">
                <a:solidFill>
                  <a:srgbClr val="FF0000"/>
                </a:solidFill>
                <a:effectLst/>
                <a:cs typeface="Arial" charset="0"/>
              </a:rPr>
              <a:t>. GLP-1R agonisty (liraglutid) </a:t>
            </a:r>
            <a:r>
              <a:rPr lang="cs-CZ" sz="2800" smtClean="0">
                <a:effectLst/>
                <a:cs typeface="Arial" charset="0"/>
              </a:rPr>
              <a:t>pac. S DM 2. typu s KVO, ale také i u osob bez KVO, ale s jeho vysokým rizikem vzniku (aterosklerotické změny, věk na d 55 let, onemocnění ledvin, u osob s albuminurií, hypertrofií levé komory srdeční atp.)</a:t>
            </a:r>
          </a:p>
          <a:p>
            <a:pPr marL="0" indent="0">
              <a:buFont typeface="Wingdings" pitchFamily="2" charset="2"/>
              <a:buNone/>
            </a:pPr>
            <a:endParaRPr lang="cs-CZ" sz="2800" smtClean="0">
              <a:effectLst/>
              <a:cs typeface="Arial" charset="0"/>
            </a:endParaRPr>
          </a:p>
          <a:p>
            <a:pPr marL="0" indent="0"/>
            <a:r>
              <a:rPr lang="cs-CZ" sz="2800" smtClean="0">
                <a:effectLst/>
                <a:cs typeface="Arial" charset="0"/>
              </a:rPr>
              <a:t>3) Dop. </a:t>
            </a:r>
            <a:r>
              <a:rPr lang="cs-CZ" sz="2800" smtClean="0">
                <a:solidFill>
                  <a:srgbClr val="FF0000"/>
                </a:solidFill>
                <a:effectLst/>
                <a:cs typeface="Arial" charset="0"/>
              </a:rPr>
              <a:t>SGLT2inhibitory</a:t>
            </a:r>
            <a:r>
              <a:rPr lang="cs-CZ" sz="2800" smtClean="0">
                <a:effectLst/>
                <a:cs typeface="Arial" charset="0"/>
              </a:rPr>
              <a:t> </a:t>
            </a:r>
            <a:r>
              <a:rPr lang="cs-CZ" sz="2800" smtClean="0">
                <a:solidFill>
                  <a:srgbClr val="FF0000"/>
                </a:solidFill>
                <a:effectLst/>
                <a:cs typeface="Arial" charset="0"/>
              </a:rPr>
              <a:t>(empagliflozin nebo canagliflozin) </a:t>
            </a:r>
            <a:r>
              <a:rPr lang="cs-CZ" sz="2800" smtClean="0">
                <a:effectLst/>
                <a:cs typeface="Arial" charset="0"/>
              </a:rPr>
              <a:t>u pac. se srdečním selháním, chron. onem. ledvin, diabetickou nohou…</a:t>
            </a:r>
          </a:p>
        </p:txBody>
      </p:sp>
      <p:pic>
        <p:nvPicPr>
          <p:cNvPr id="83972" name="Picture 4">
            <a:hlinkClick r:id="" action="ppaction://media"/>
          </p:cNvPr>
          <p:cNvPicPr>
            <a:picLocks noRot="1" noChangeAspect="1" noChangeArrowheads="1"/>
          </p:cNvPicPr>
          <p:nvPr>
            <a:wavAudioFile r:embed="rId1" name="~PP224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9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397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idx="4294967295"/>
          </p:nvPr>
        </p:nvSpPr>
        <p:spPr>
          <a:noFill/>
        </p:spPr>
        <p:txBody>
          <a:bodyPr/>
          <a:lstStyle/>
          <a:p>
            <a:endParaRPr lang="cs-CZ" smtClean="0">
              <a:effectLst/>
              <a:cs typeface="Arial" charset="0"/>
            </a:endParaRPr>
          </a:p>
        </p:txBody>
      </p:sp>
      <p:sp>
        <p:nvSpPr>
          <p:cNvPr id="84994" name="Rectangle 3"/>
          <p:cNvSpPr>
            <a:spLocks noGrp="1" noChangeArrowheads="1"/>
          </p:cNvSpPr>
          <p:nvPr>
            <p:ph type="body" idx="4294967295"/>
          </p:nvPr>
        </p:nvSpPr>
        <p:spPr>
          <a:noFill/>
        </p:spPr>
        <p:txBody>
          <a:bodyPr/>
          <a:lstStyle/>
          <a:p>
            <a:endParaRPr lang="cs-CZ" smtClean="0">
              <a:effectLst/>
              <a:cs typeface="Arial" charset="0"/>
            </a:endParaRPr>
          </a:p>
        </p:txBody>
      </p:sp>
      <p:pic>
        <p:nvPicPr>
          <p:cNvPr id="84995" name="Picture 4" descr="F1"/>
          <p:cNvPicPr>
            <a:picLocks noChangeAspect="1" noChangeArrowheads="1"/>
          </p:cNvPicPr>
          <p:nvPr/>
        </p:nvPicPr>
        <p:blipFill>
          <a:blip r:embed="rId3"/>
          <a:srcRect/>
          <a:stretch>
            <a:fillRect/>
          </a:stretch>
        </p:blipFill>
        <p:spPr bwMode="auto">
          <a:xfrm>
            <a:off x="107950" y="260350"/>
            <a:ext cx="8856663" cy="6380163"/>
          </a:xfrm>
          <a:prstGeom prst="rect">
            <a:avLst/>
          </a:prstGeom>
          <a:noFill/>
          <a:ln w="9525">
            <a:noFill/>
            <a:miter lim="800000"/>
            <a:headEnd/>
            <a:tailEnd/>
          </a:ln>
        </p:spPr>
      </p:pic>
      <p:pic>
        <p:nvPicPr>
          <p:cNvPr id="84997" name="Picture 5">
            <a:hlinkClick r:id="" action="ppaction://media"/>
          </p:cNvPr>
          <p:cNvPicPr>
            <a:picLocks noRot="1" noChangeAspect="1" noChangeArrowheads="1"/>
          </p:cNvPicPr>
          <p:nvPr>
            <a:wavAudioFile r:embed="rId1" name="~PP2931.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9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499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endParaRPr lang="cs-CZ" dirty="0"/>
          </a:p>
        </p:txBody>
      </p:sp>
      <p:sp>
        <p:nvSpPr>
          <p:cNvPr id="3" name="Zástupný symbol pro obsah 2">
            <a:extLst>
              <a:ext uri="{FF2B5EF4-FFF2-40B4-BE49-F238E27FC236}"/>
            </a:extLst>
          </p:cNvPr>
          <p:cNvSpPr>
            <a:spLocks noGrp="1"/>
          </p:cNvSpPr>
          <p:nvPr>
            <p:ph idx="4294967295"/>
          </p:nvPr>
        </p:nvSpPr>
        <p:spPr>
          <a:xfrm>
            <a:off x="457200" y="1052513"/>
            <a:ext cx="8229600" cy="5078412"/>
          </a:xfrm>
        </p:spPr>
        <p:txBody>
          <a:bodyPr/>
          <a:lstStyle/>
          <a:p>
            <a:pPr marL="0" indent="0">
              <a:buFont typeface="Wingdings" pitchFamily="2" charset="2"/>
              <a:buNone/>
              <a:defRPr/>
            </a:pPr>
            <a:r>
              <a:rPr lang="cs-CZ" smtClean="0">
                <a:cs typeface="Arial" charset="0"/>
              </a:rPr>
              <a:t> Česká diabetologická společnost </a:t>
            </a:r>
          </a:p>
          <a:p>
            <a:pPr marL="0" indent="0">
              <a:defRPr/>
            </a:pPr>
            <a:r>
              <a:rPr lang="cs-CZ" b="1" smtClean="0">
                <a:cs typeface="Arial" charset="0"/>
              </a:rPr>
              <a:t>Doporučený postup péče o diabetes mellitus 2. typu </a:t>
            </a:r>
          </a:p>
          <a:p>
            <a:pPr marL="0" indent="0">
              <a:defRPr/>
            </a:pPr>
            <a:r>
              <a:rPr lang="cs-CZ" smtClean="0">
                <a:cs typeface="Arial" charset="0"/>
              </a:rPr>
              <a:t>za ČDS: J. Škrha, T. Pelikánová, M. Kvapil </a:t>
            </a:r>
          </a:p>
          <a:p>
            <a:pPr marL="0" indent="0">
              <a:buFont typeface="Wingdings" pitchFamily="2" charset="2"/>
              <a:buNone/>
              <a:defRPr/>
            </a:pPr>
            <a:r>
              <a:rPr lang="cs-CZ" smtClean="0">
                <a:cs typeface="Arial" charset="0"/>
              </a:rPr>
              <a:t>nejnovější aktualizace 2020 </a:t>
            </a:r>
          </a:p>
          <a:p>
            <a:pPr marL="0" indent="0">
              <a:buFont typeface="Wingdings" pitchFamily="2" charset="2"/>
              <a:buNone/>
              <a:defRPr/>
            </a:pPr>
            <a:endParaRPr lang="cs-CZ" smtClean="0">
              <a:cs typeface="Arial" charset="0"/>
            </a:endParaRPr>
          </a:p>
          <a:p>
            <a:pPr marL="0" indent="0">
              <a:buFont typeface="Wingdings" pitchFamily="2" charset="2"/>
              <a:buNone/>
              <a:defRPr/>
            </a:pPr>
            <a:endParaRPr lang="cs-CZ" smtClean="0">
              <a:cs typeface="Arial" charset="0"/>
            </a:endParaRPr>
          </a:p>
        </p:txBody>
      </p:sp>
      <p:pic>
        <p:nvPicPr>
          <p:cNvPr id="86020" name="Picture 4">
            <a:hlinkClick r:id="" action="ppaction://media"/>
          </p:cNvPr>
          <p:cNvPicPr>
            <a:picLocks noRot="1" noChangeAspect="1" noChangeArrowheads="1"/>
          </p:cNvPicPr>
          <p:nvPr>
            <a:wavAudioFile r:embed="rId1" name="~PP236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0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60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extLst>
          </p:cNvPr>
          <p:cNvSpPr>
            <a:spLocks noGrp="1" noChangeArrowheads="1"/>
          </p:cNvSpPr>
          <p:nvPr>
            <p:ph type="body" idx="1"/>
          </p:nvPr>
        </p:nvSpPr>
        <p:spPr>
          <a:xfrm>
            <a:off x="685800" y="1447800"/>
            <a:ext cx="7772400" cy="4114800"/>
          </a:xfrm>
        </p:spPr>
        <p:txBody>
          <a:bodyPr/>
          <a:lstStyle/>
          <a:p>
            <a:pPr>
              <a:defRPr/>
            </a:pPr>
            <a:r>
              <a:rPr lang="cs-CZ"/>
              <a:t>snížení lačné i postprandiální hyperglykémie</a:t>
            </a:r>
          </a:p>
          <a:p>
            <a:pPr>
              <a:defRPr/>
            </a:pPr>
            <a:endParaRPr lang="cs-CZ"/>
          </a:p>
          <a:p>
            <a:pPr>
              <a:defRPr/>
            </a:pPr>
            <a:r>
              <a:rPr lang="cs-CZ"/>
              <a:t>fyziologické působení (nesnižovat euglykémii)</a:t>
            </a:r>
          </a:p>
          <a:p>
            <a:pPr>
              <a:defRPr/>
            </a:pPr>
            <a:endParaRPr lang="cs-CZ"/>
          </a:p>
          <a:p>
            <a:pPr>
              <a:defRPr/>
            </a:pPr>
            <a:r>
              <a:rPr lang="cs-CZ"/>
              <a:t>minimum nežádoucích účinků a sekundárního selhání léčby</a:t>
            </a:r>
          </a:p>
        </p:txBody>
      </p:sp>
      <p:pic>
        <p:nvPicPr>
          <p:cNvPr id="21507" name="Picture 3">
            <a:hlinkClick r:id="" action="ppaction://media"/>
          </p:cNvPr>
          <p:cNvPicPr>
            <a:picLocks noRot="1" noChangeAspect="1" noChangeArrowheads="1"/>
          </p:cNvPicPr>
          <p:nvPr>
            <a:wavAudioFile r:embed="rId1" name="~PP118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5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50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2"/>
          <p:cNvSpPr>
            <a:spLocks noGrp="1" noChangeArrowheads="1"/>
          </p:cNvSpPr>
          <p:nvPr>
            <p:ph type="title" idx="4294967295"/>
          </p:nvPr>
        </p:nvSpPr>
        <p:spPr>
          <a:noFill/>
        </p:spPr>
        <p:txBody>
          <a:bodyPr/>
          <a:lstStyle/>
          <a:p>
            <a:r>
              <a:rPr lang="cs-CZ" smtClean="0">
                <a:effectLst/>
                <a:cs typeface="Arial" charset="0"/>
              </a:rPr>
              <a:t>Doporučení ČDS - 2020</a:t>
            </a:r>
          </a:p>
        </p:txBody>
      </p:sp>
      <p:graphicFrame>
        <p:nvGraphicFramePr>
          <p:cNvPr id="162819" name="Object 3"/>
          <p:cNvGraphicFramePr>
            <a:graphicFrameLocks noChangeAspect="1"/>
          </p:cNvGraphicFramePr>
          <p:nvPr>
            <p:ph idx="4294967295"/>
          </p:nvPr>
        </p:nvGraphicFramePr>
        <p:xfrm>
          <a:off x="544513" y="1600200"/>
          <a:ext cx="8054975" cy="4530725"/>
        </p:xfrm>
        <a:graphic>
          <a:graphicData uri="http://schemas.openxmlformats.org/presentationml/2006/ole">
            <p:oleObj spid="_x0000_s162819" name="Acrobat Document" r:id="rId4" imgW="9144000" imgH="5143500" progId="AcroExch.Document.DC">
              <p:embed/>
            </p:oleObj>
          </a:graphicData>
        </a:graphic>
      </p:graphicFrame>
      <p:pic>
        <p:nvPicPr>
          <p:cNvPr id="162822" name="Picture 6">
            <a:hlinkClick r:id="" action="ppaction://media"/>
          </p:cNvPr>
          <p:cNvPicPr>
            <a:picLocks noRot="1" noChangeAspect="1" noChangeArrowheads="1"/>
          </p:cNvPicPr>
          <p:nvPr>
            <a:wavAudioFile r:embed="rId2" name="~PP3754.WAV"/>
          </p:nvPr>
        </p:nvPicPr>
        <p:blipFill>
          <a:blip r:embed="rId5"/>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8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282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p:nvPr>
        </p:nvSpPr>
        <p:spPr/>
        <p:txBody>
          <a:bodyPr/>
          <a:lstStyle/>
          <a:p>
            <a:pPr>
              <a:defRPr/>
            </a:pPr>
            <a:r>
              <a:rPr lang="cs-CZ" dirty="0">
                <a:solidFill>
                  <a:srgbClr val="FFC000"/>
                </a:solidFill>
              </a:rPr>
              <a:t>…kterému pacientovi co…</a:t>
            </a:r>
          </a:p>
        </p:txBody>
      </p:sp>
      <p:sp>
        <p:nvSpPr>
          <p:cNvPr id="3" name="Zástupný symbol pro obsah 2">
            <a:extLst>
              <a:ext uri="{FF2B5EF4-FFF2-40B4-BE49-F238E27FC236}"/>
            </a:extLst>
          </p:cNvPr>
          <p:cNvSpPr>
            <a:spLocks noGrp="1"/>
          </p:cNvSpPr>
          <p:nvPr>
            <p:ph idx="1"/>
          </p:nvPr>
        </p:nvSpPr>
        <p:spPr/>
        <p:txBody>
          <a:bodyPr/>
          <a:lstStyle/>
          <a:p>
            <a:pPr>
              <a:defRPr/>
            </a:pPr>
            <a:endParaRPr lang="cs-CZ" smtClean="0">
              <a:solidFill>
                <a:srgbClr val="FF9933"/>
              </a:solidFill>
              <a:cs typeface="Arial" charset="0"/>
            </a:endParaRPr>
          </a:p>
          <a:p>
            <a:pPr>
              <a:defRPr/>
            </a:pPr>
            <a:endParaRPr lang="cs-CZ" smtClean="0">
              <a:solidFill>
                <a:srgbClr val="FF9933"/>
              </a:solidFill>
              <a:cs typeface="Arial" charset="0"/>
            </a:endParaRPr>
          </a:p>
          <a:p>
            <a:pPr>
              <a:defRPr/>
            </a:pPr>
            <a:r>
              <a:rPr lang="cs-CZ" smtClean="0">
                <a:solidFill>
                  <a:srgbClr val="FF9933"/>
                </a:solidFill>
                <a:cs typeface="Arial" charset="0"/>
              </a:rPr>
              <a:t>Režimová opatření + METFORMIN</a:t>
            </a:r>
            <a:r>
              <a:rPr lang="cs-CZ" smtClean="0">
                <a:cs typeface="Arial" charset="0"/>
              </a:rPr>
              <a:t>, pokud je tento snášen či není KI</a:t>
            </a:r>
          </a:p>
          <a:p>
            <a:pPr lvl="1">
              <a:buFontTx/>
              <a:buNone/>
              <a:defRPr/>
            </a:pPr>
            <a:endParaRPr lang="cs-CZ" smtClean="0">
              <a:cs typeface="Arial" charset="0"/>
            </a:endParaRPr>
          </a:p>
          <a:p>
            <a:pPr lvl="1">
              <a:buFontTx/>
              <a:buNone/>
              <a:defRPr/>
            </a:pPr>
            <a:endParaRPr lang="cs-CZ" smtClean="0">
              <a:cs typeface="Arial" charset="0"/>
            </a:endParaRPr>
          </a:p>
          <a:p>
            <a:pPr lvl="1">
              <a:buFontTx/>
              <a:buNone/>
              <a:defRPr/>
            </a:pPr>
            <a:endParaRPr lang="cs-CZ" smtClean="0">
              <a:cs typeface="Arial" charset="0"/>
            </a:endParaRPr>
          </a:p>
        </p:txBody>
      </p:sp>
      <p:pic>
        <p:nvPicPr>
          <p:cNvPr id="163844" name="Picture 4">
            <a:hlinkClick r:id="" action="ppaction://media"/>
          </p:cNvPr>
          <p:cNvPicPr>
            <a:picLocks noRot="1" noChangeAspect="1" noChangeArrowheads="1"/>
          </p:cNvPicPr>
          <p:nvPr>
            <a:wavAudioFile r:embed="rId1" name="~PP3402.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8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384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r>
              <a:rPr lang="cs-CZ" dirty="0">
                <a:solidFill>
                  <a:srgbClr val="FFC000"/>
                </a:solidFill>
              </a:rPr>
              <a:t>…kterému pacientovi co….</a:t>
            </a:r>
          </a:p>
        </p:txBody>
      </p:sp>
      <p:sp>
        <p:nvSpPr>
          <p:cNvPr id="3" name="Zástupný symbol pro obsah 2">
            <a:extLst>
              <a:ext uri="{FF2B5EF4-FFF2-40B4-BE49-F238E27FC236}"/>
            </a:extLst>
          </p:cNvPr>
          <p:cNvSpPr>
            <a:spLocks noGrp="1"/>
          </p:cNvSpPr>
          <p:nvPr>
            <p:ph idx="4294967295"/>
          </p:nvPr>
        </p:nvSpPr>
        <p:spPr>
          <a:xfrm>
            <a:off x="457200" y="1341438"/>
            <a:ext cx="8229600" cy="5040312"/>
          </a:xfrm>
        </p:spPr>
        <p:txBody>
          <a:bodyPr/>
          <a:lstStyle/>
          <a:p>
            <a:r>
              <a:rPr lang="cs-CZ" smtClean="0">
                <a:solidFill>
                  <a:srgbClr val="FFC000"/>
                </a:solidFill>
                <a:cs typeface="Arial" charset="0"/>
              </a:rPr>
              <a:t>Gliptiny, GLP-1 analoga: liraglutid?</a:t>
            </a:r>
          </a:p>
          <a:p>
            <a:pPr lvl="1"/>
            <a:r>
              <a:rPr lang="cs-CZ" smtClean="0">
                <a:cs typeface="Arial" charset="0"/>
              </a:rPr>
              <a:t>začátek diabetu, věk 50-70 let, bez makrovask. kompl., glyk. Hb 50-60 mmol/mol</a:t>
            </a:r>
          </a:p>
          <a:p>
            <a:r>
              <a:rPr lang="cs-CZ" smtClean="0">
                <a:solidFill>
                  <a:srgbClr val="FFC000"/>
                </a:solidFill>
                <a:cs typeface="Arial" charset="0"/>
              </a:rPr>
              <a:t>Pioglitazon:</a:t>
            </a:r>
          </a:p>
          <a:p>
            <a:pPr lvl="1"/>
            <a:r>
              <a:rPr lang="cs-CZ" smtClean="0">
                <a:cs typeface="Arial" charset="0"/>
              </a:rPr>
              <a:t>zvýšená inzulinová rezistence (zvýšené triacylglyceroly), CMP?</a:t>
            </a:r>
          </a:p>
          <a:p>
            <a:r>
              <a:rPr lang="cs-CZ" smtClean="0">
                <a:solidFill>
                  <a:srgbClr val="FFC000"/>
                </a:solidFill>
                <a:cs typeface="Arial" charset="0"/>
              </a:rPr>
              <a:t>Glifloziny: empagliflozin? </a:t>
            </a:r>
          </a:p>
          <a:p>
            <a:pPr lvl="1"/>
            <a:r>
              <a:rPr lang="cs-CZ" smtClean="0">
                <a:cs typeface="Arial" charset="0"/>
              </a:rPr>
              <a:t>dlouhý průběh diabetu, léčba inzulinem, preparáty SU, anamnéza kardiovask. onemocnění nebo diab. nefropatie – bez ohledu na výšku glykovaného hemoglobinu </a:t>
            </a:r>
          </a:p>
        </p:txBody>
      </p:sp>
      <p:pic>
        <p:nvPicPr>
          <p:cNvPr id="164868" name="Picture 4">
            <a:hlinkClick r:id="" action="ppaction://media"/>
          </p:cNvPr>
          <p:cNvPicPr>
            <a:picLocks noRot="1" noChangeAspect="1" noChangeArrowheads="1"/>
          </p:cNvPicPr>
          <p:nvPr>
            <a:wavAudioFile r:embed="rId1" name="~PP3047.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48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486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extLst>
          </p:cNvPr>
          <p:cNvSpPr>
            <a:spLocks noGrp="1"/>
          </p:cNvSpPr>
          <p:nvPr>
            <p:ph type="title" idx="4294967295"/>
          </p:nvPr>
        </p:nvSpPr>
        <p:spPr/>
        <p:txBody>
          <a:bodyPr/>
          <a:lstStyle/>
          <a:p>
            <a:pPr>
              <a:defRPr/>
            </a:pPr>
            <a:r>
              <a:rPr lang="cs-CZ" altLang="cs-CZ" noProof="1">
                <a:solidFill>
                  <a:srgbClr val="FF9933"/>
                </a:solidFill>
                <a:effectLst>
                  <a:outerShdw blurRad="38100" dist="38100" dir="2700000">
                    <a:srgbClr val="C0C0C0"/>
                  </a:outerShdw>
                </a:effectLst>
              </a:rPr>
              <a:t>Terapie DM 2. typu</a:t>
            </a:r>
          </a:p>
        </p:txBody>
      </p:sp>
      <p:sp>
        <p:nvSpPr>
          <p:cNvPr id="3" name="Zástupný symbol pro obsah 2">
            <a:extLst>
              <a:ext uri="{FF2B5EF4-FFF2-40B4-BE49-F238E27FC236}"/>
            </a:extLst>
          </p:cNvPr>
          <p:cNvSpPr>
            <a:spLocks noGrp="1"/>
          </p:cNvSpPr>
          <p:nvPr>
            <p:ph idx="4294967295"/>
          </p:nvPr>
        </p:nvSpPr>
        <p:spPr>
          <a:xfrm>
            <a:off x="457200" y="1341438"/>
            <a:ext cx="8229600" cy="4789487"/>
          </a:xfrm>
        </p:spPr>
        <p:txBody>
          <a:bodyPr/>
          <a:lstStyle/>
          <a:p>
            <a:pPr>
              <a:defRPr/>
            </a:pPr>
            <a:r>
              <a:rPr lang="cs-CZ" dirty="0"/>
              <a:t>Budoucnost?:</a:t>
            </a:r>
          </a:p>
          <a:p>
            <a:pPr>
              <a:defRPr/>
            </a:pPr>
            <a:endParaRPr lang="cs-CZ" dirty="0"/>
          </a:p>
          <a:p>
            <a:pPr>
              <a:defRPr/>
            </a:pPr>
            <a:r>
              <a:rPr lang="cs-CZ" dirty="0">
                <a:solidFill>
                  <a:srgbClr val="FFC000"/>
                </a:solidFill>
              </a:rPr>
              <a:t>První krok: </a:t>
            </a:r>
            <a:r>
              <a:rPr lang="cs-CZ" dirty="0" err="1">
                <a:solidFill>
                  <a:srgbClr val="FFC000"/>
                </a:solidFill>
              </a:rPr>
              <a:t>Metformin</a:t>
            </a:r>
            <a:r>
              <a:rPr lang="cs-CZ" dirty="0">
                <a:solidFill>
                  <a:srgbClr val="FFC000"/>
                </a:solidFill>
              </a:rPr>
              <a:t> nebo </a:t>
            </a:r>
            <a:r>
              <a:rPr lang="cs-CZ" dirty="0" err="1">
                <a:solidFill>
                  <a:srgbClr val="FFC000"/>
                </a:solidFill>
              </a:rPr>
              <a:t>Gliflozin</a:t>
            </a:r>
            <a:r>
              <a:rPr lang="cs-CZ" dirty="0">
                <a:solidFill>
                  <a:srgbClr val="FFC000"/>
                </a:solidFill>
              </a:rPr>
              <a:t>?</a:t>
            </a:r>
          </a:p>
          <a:p>
            <a:pPr>
              <a:defRPr/>
            </a:pPr>
            <a:r>
              <a:rPr lang="cs-CZ" dirty="0">
                <a:solidFill>
                  <a:srgbClr val="FFC000"/>
                </a:solidFill>
              </a:rPr>
              <a:t>Bazální inzulin + GLP-1 analog v jednom aplikátoru – v ČR od r. 2016-2018: </a:t>
            </a:r>
          </a:p>
          <a:p>
            <a:pPr lvl="1">
              <a:defRPr/>
            </a:pPr>
            <a:r>
              <a:rPr lang="cs-CZ" dirty="0" err="1">
                <a:solidFill>
                  <a:srgbClr val="FFC000"/>
                </a:solidFill>
              </a:rPr>
              <a:t>lixisenatid</a:t>
            </a:r>
            <a:r>
              <a:rPr lang="cs-CZ" dirty="0">
                <a:solidFill>
                  <a:srgbClr val="FFC000"/>
                </a:solidFill>
              </a:rPr>
              <a:t> + </a:t>
            </a:r>
            <a:r>
              <a:rPr lang="cs-CZ" dirty="0" err="1">
                <a:solidFill>
                  <a:srgbClr val="FFC000"/>
                </a:solidFill>
              </a:rPr>
              <a:t>glargin</a:t>
            </a:r>
            <a:r>
              <a:rPr lang="cs-CZ" dirty="0">
                <a:solidFill>
                  <a:srgbClr val="FFC000"/>
                </a:solidFill>
              </a:rPr>
              <a:t> (LIXILAN, SULIQUA)) </a:t>
            </a:r>
          </a:p>
          <a:p>
            <a:pPr lvl="1">
              <a:defRPr/>
            </a:pPr>
            <a:r>
              <a:rPr lang="cs-CZ" dirty="0" err="1">
                <a:solidFill>
                  <a:srgbClr val="FFC000"/>
                </a:solidFill>
              </a:rPr>
              <a:t>degludec</a:t>
            </a:r>
            <a:r>
              <a:rPr lang="cs-CZ" dirty="0">
                <a:solidFill>
                  <a:srgbClr val="FFC000"/>
                </a:solidFill>
              </a:rPr>
              <a:t> + </a:t>
            </a:r>
            <a:r>
              <a:rPr lang="cs-CZ" dirty="0" err="1">
                <a:solidFill>
                  <a:srgbClr val="FFC000"/>
                </a:solidFill>
              </a:rPr>
              <a:t>liraglutid</a:t>
            </a:r>
            <a:r>
              <a:rPr lang="cs-CZ" dirty="0">
                <a:solidFill>
                  <a:srgbClr val="FFC000"/>
                </a:solidFill>
              </a:rPr>
              <a:t> (IDEGLIRA, XULTOPHY)</a:t>
            </a:r>
          </a:p>
          <a:p>
            <a:pPr>
              <a:defRPr/>
            </a:pPr>
            <a:endParaRPr lang="cs-CZ" dirty="0">
              <a:solidFill>
                <a:srgbClr val="FFC000"/>
              </a:solidFill>
            </a:endParaRPr>
          </a:p>
          <a:p>
            <a:pPr>
              <a:defRPr/>
            </a:pPr>
            <a:r>
              <a:rPr lang="cs-CZ" dirty="0">
                <a:solidFill>
                  <a:srgbClr val="FFC000"/>
                </a:solidFill>
              </a:rPr>
              <a:t>při vysokém </a:t>
            </a:r>
            <a:r>
              <a:rPr lang="cs-CZ" dirty="0" err="1">
                <a:solidFill>
                  <a:srgbClr val="FFC000"/>
                </a:solidFill>
              </a:rPr>
              <a:t>glyk</a:t>
            </a:r>
            <a:r>
              <a:rPr lang="cs-CZ" dirty="0">
                <a:solidFill>
                  <a:srgbClr val="FFC000"/>
                </a:solidFill>
              </a:rPr>
              <a:t> </a:t>
            </a:r>
            <a:r>
              <a:rPr lang="cs-CZ" dirty="0" err="1">
                <a:solidFill>
                  <a:srgbClr val="FFC000"/>
                </a:solidFill>
              </a:rPr>
              <a:t>Hb</a:t>
            </a:r>
            <a:r>
              <a:rPr lang="cs-CZ" dirty="0">
                <a:solidFill>
                  <a:srgbClr val="FFC000"/>
                </a:solidFill>
              </a:rPr>
              <a:t> (nad 60 </a:t>
            </a:r>
            <a:r>
              <a:rPr lang="cs-CZ" dirty="0" err="1">
                <a:solidFill>
                  <a:srgbClr val="FFC000"/>
                </a:solidFill>
              </a:rPr>
              <a:t>mmol</a:t>
            </a:r>
            <a:r>
              <a:rPr lang="cs-CZ" dirty="0">
                <a:solidFill>
                  <a:srgbClr val="FFC000"/>
                </a:solidFill>
              </a:rPr>
              <a:t>/mol) 2-3 léky od počátku dg? – ČDS 2016…</a:t>
            </a:r>
          </a:p>
        </p:txBody>
      </p:sp>
      <p:pic>
        <p:nvPicPr>
          <p:cNvPr id="165892" name="Picture 4">
            <a:hlinkClick r:id="" action="ppaction://media"/>
          </p:cNvPr>
          <p:cNvPicPr>
            <a:picLocks noRot="1" noChangeAspect="1" noChangeArrowheads="1"/>
          </p:cNvPicPr>
          <p:nvPr>
            <a:wavAudioFile r:embed="rId1" name="~PP1026.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58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589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Západ slunce"/>
          <p:cNvPicPr>
            <a:picLocks noGrp="1" noChangeAspect="1" noChangeArrowheads="1"/>
          </p:cNvPicPr>
          <p:nvPr>
            <p:ph sz="quarter" idx="3"/>
          </p:nvPr>
        </p:nvPicPr>
        <p:blipFill>
          <a:blip r:embed="rId3"/>
          <a:srcRect/>
          <a:stretch>
            <a:fillRect/>
          </a:stretch>
        </p:blipFill>
        <p:spPr>
          <a:xfrm>
            <a:off x="0" y="0"/>
            <a:ext cx="9144000" cy="6858000"/>
          </a:xfrm>
        </p:spPr>
      </p:pic>
      <p:sp>
        <p:nvSpPr>
          <p:cNvPr id="166914" name="Rectangle 3"/>
          <p:cNvSpPr>
            <a:spLocks noChangeArrowheads="1"/>
          </p:cNvSpPr>
          <p:nvPr/>
        </p:nvSpPr>
        <p:spPr bwMode="auto">
          <a:xfrm>
            <a:off x="3838575" y="5684838"/>
            <a:ext cx="4254500" cy="663575"/>
          </a:xfrm>
          <a:prstGeom prst="rect">
            <a:avLst/>
          </a:prstGeom>
          <a:noFill/>
          <a:ln w="9525">
            <a:noFill/>
            <a:miter lim="800000"/>
            <a:headEnd/>
            <a:tailEnd/>
          </a:ln>
        </p:spPr>
        <p:txBody>
          <a:bodyPr wrap="none" lIns="85663" tIns="42832" rIns="85663" bIns="42832">
            <a:spAutoFit/>
          </a:bodyPr>
          <a:lstStyle/>
          <a:p>
            <a:pPr defTabSz="800100" eaLnBrk="0" hangingPunct="0">
              <a:spcBef>
                <a:spcPct val="20000"/>
              </a:spcBef>
              <a:buFont typeface="Arial" charset="0"/>
              <a:buNone/>
            </a:pPr>
            <a:r>
              <a:rPr lang="cs-CZ" altLang="en-US" sz="3600">
                <a:solidFill>
                  <a:schemeClr val="tx2"/>
                </a:solidFill>
                <a:latin typeface="Comic Sans MS" pitchFamily="66" charset="0"/>
              </a:rPr>
              <a:t>Děkuji za pozornost</a:t>
            </a:r>
          </a:p>
        </p:txBody>
      </p:sp>
      <p:pic>
        <p:nvPicPr>
          <p:cNvPr id="166916" name="Picture 4">
            <a:hlinkClick r:id="" action="ppaction://media"/>
          </p:cNvPr>
          <p:cNvPicPr>
            <a:picLocks noRot="1" noChangeAspect="1" noChangeArrowheads="1"/>
          </p:cNvPicPr>
          <p:nvPr>
            <a:wavAudioFile r:embed="rId1" name="~PP3990.WAV"/>
          </p:nvPr>
        </p:nvPicPr>
        <p:blipFill>
          <a:blip r:embed="rId4"/>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69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69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endParaRPr lang="cs-CZ" altLang="cs-CZ" smtClean="0">
              <a:effectLst/>
              <a:cs typeface="Arial" charset="0"/>
            </a:endParaRPr>
          </a:p>
        </p:txBody>
      </p:sp>
      <p:sp>
        <p:nvSpPr>
          <p:cNvPr id="29699" name="AutoShape 90">
            <a:extLst>
              <a:ext uri="{FF2B5EF4-FFF2-40B4-BE49-F238E27FC236}"/>
            </a:extLst>
          </p:cNvPr>
          <p:cNvSpPr>
            <a:spLocks noGrp="1"/>
          </p:cNvSpPr>
          <p:nvPr>
            <p:ph idx="1"/>
          </p:nvPr>
        </p:nvSpPr>
        <p:spPr>
          <a:prstGeom prst="roundRect">
            <a:avLst>
              <a:gd name="adj" fmla="val 5704"/>
            </a:avLst>
          </a:prstGeom>
          <a:solidFill>
            <a:schemeClr val="bg1"/>
          </a:solidFill>
          <a:ln w="19050" cap="flat">
            <a:solidFill>
              <a:srgbClr val="666666"/>
            </a:solidFill>
            <a:round/>
            <a:headEnd type="none" w="med" len="med"/>
            <a:tailEnd type="none" w="med" len="med"/>
          </a:ln>
          <a:effectLst>
            <a:outerShdw dist="38100" dir="2700000" algn="tl" rotWithShape="0">
              <a:srgbClr val="000000">
                <a:alpha val="39998"/>
              </a:srgbClr>
            </a:outerShdw>
          </a:effectLst>
        </p:spPr>
        <p:txBody>
          <a:bodyPr/>
          <a:lstStyle/>
          <a:p>
            <a:pPr>
              <a:defRPr/>
            </a:pPr>
            <a:endParaRPr lang="cs-CZ" altLang="cs-CZ">
              <a:effectLst/>
            </a:endParaRPr>
          </a:p>
        </p:txBody>
      </p:sp>
      <p:sp>
        <p:nvSpPr>
          <p:cNvPr id="2" name="AutoShape 90">
            <a:extLst>
              <a:ext uri="{FF2B5EF4-FFF2-40B4-BE49-F238E27FC236}"/>
            </a:extLst>
          </p:cNvPr>
          <p:cNvSpPr>
            <a:spLocks noChangeArrowheads="1"/>
          </p:cNvSpPr>
          <p:nvPr/>
        </p:nvSpPr>
        <p:spPr bwMode="auto">
          <a:xfrm>
            <a:off x="144463" y="1344613"/>
            <a:ext cx="8797925" cy="5056187"/>
          </a:xfrm>
          <a:prstGeom prst="roundRect">
            <a:avLst>
              <a:gd name="adj" fmla="val 5706"/>
            </a:avLst>
          </a:prstGeom>
          <a:solidFill>
            <a:schemeClr val="bg1"/>
          </a:solidFill>
          <a:ln w="19050">
            <a:solidFill>
              <a:schemeClr val="tx1">
                <a:lumMod val="60000"/>
                <a:lumOff val="40000"/>
              </a:schemeClr>
            </a:solidFill>
            <a:round/>
          </a:ln>
          <a:effectLst>
            <a:outerShdw blurRad="50800" dist="38100" dir="2700000" algn="tl" rotWithShape="0">
              <a:prstClr val="black">
                <a:alpha val="40000"/>
              </a:prstClr>
            </a:outerShdw>
          </a:effectLst>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140" name="Forme libre 139">
            <a:extLst>
              <a:ext uri="{FF2B5EF4-FFF2-40B4-BE49-F238E27FC236}"/>
            </a:extLst>
          </p:cNvPr>
          <p:cNvSpPr/>
          <p:nvPr/>
        </p:nvSpPr>
        <p:spPr>
          <a:xfrm>
            <a:off x="2247900" y="1552575"/>
            <a:ext cx="5172075" cy="4086225"/>
          </a:xfrm>
          <a:custGeom>
            <a:avLst/>
            <a:gdLst>
              <a:gd name="connsiteX0" fmla="*/ 0 w 5172075"/>
              <a:gd name="connsiteY0" fmla="*/ 4086225 h 4086225"/>
              <a:gd name="connsiteX1" fmla="*/ 9525 w 5172075"/>
              <a:gd name="connsiteY1" fmla="*/ 3695700 h 4086225"/>
              <a:gd name="connsiteX2" fmla="*/ 371475 w 5172075"/>
              <a:gd name="connsiteY2" fmla="*/ 3695700 h 4086225"/>
              <a:gd name="connsiteX3" fmla="*/ 371475 w 5172075"/>
              <a:gd name="connsiteY3" fmla="*/ 3228975 h 4086225"/>
              <a:gd name="connsiteX4" fmla="*/ 1924050 w 5172075"/>
              <a:gd name="connsiteY4" fmla="*/ 3228975 h 4086225"/>
              <a:gd name="connsiteX5" fmla="*/ 1924050 w 5172075"/>
              <a:gd name="connsiteY5" fmla="*/ 3714750 h 4086225"/>
              <a:gd name="connsiteX6" fmla="*/ 3714750 w 5172075"/>
              <a:gd name="connsiteY6" fmla="*/ 3695700 h 4086225"/>
              <a:gd name="connsiteX7" fmla="*/ 3705225 w 5172075"/>
              <a:gd name="connsiteY7" fmla="*/ 3228975 h 4086225"/>
              <a:gd name="connsiteX8" fmla="*/ 3790950 w 5172075"/>
              <a:gd name="connsiteY8" fmla="*/ 2800350 h 4086225"/>
              <a:gd name="connsiteX9" fmla="*/ 3886200 w 5172075"/>
              <a:gd name="connsiteY9" fmla="*/ 2295525 h 4086225"/>
              <a:gd name="connsiteX10" fmla="*/ 4095750 w 5172075"/>
              <a:gd name="connsiteY10" fmla="*/ 1828800 h 4086225"/>
              <a:gd name="connsiteX11" fmla="*/ 4724400 w 5172075"/>
              <a:gd name="connsiteY11" fmla="*/ 1409700 h 4086225"/>
              <a:gd name="connsiteX12" fmla="*/ 4714875 w 5172075"/>
              <a:gd name="connsiteY12" fmla="*/ 895350 h 4086225"/>
              <a:gd name="connsiteX13" fmla="*/ 5172075 w 5172075"/>
              <a:gd name="connsiteY13" fmla="*/ 0 h 40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2075" h="4086225">
                <a:moveTo>
                  <a:pt x="0" y="4086225"/>
                </a:moveTo>
                <a:lnTo>
                  <a:pt x="9525" y="3695700"/>
                </a:lnTo>
                <a:lnTo>
                  <a:pt x="371475" y="3695700"/>
                </a:lnTo>
                <a:lnTo>
                  <a:pt x="371475" y="3228975"/>
                </a:lnTo>
                <a:lnTo>
                  <a:pt x="1924050" y="3228975"/>
                </a:lnTo>
                <a:lnTo>
                  <a:pt x="1924050" y="3714750"/>
                </a:lnTo>
                <a:lnTo>
                  <a:pt x="3714750" y="3695700"/>
                </a:lnTo>
                <a:lnTo>
                  <a:pt x="3705225" y="3228975"/>
                </a:lnTo>
                <a:lnTo>
                  <a:pt x="3790950" y="2800350"/>
                </a:lnTo>
                <a:lnTo>
                  <a:pt x="3886200" y="2295525"/>
                </a:lnTo>
                <a:lnTo>
                  <a:pt x="4095750" y="1828800"/>
                </a:lnTo>
                <a:lnTo>
                  <a:pt x="4724400" y="1409700"/>
                </a:lnTo>
                <a:lnTo>
                  <a:pt x="4714875" y="895350"/>
                </a:lnTo>
                <a:lnTo>
                  <a:pt x="5172075" y="0"/>
                </a:lnTo>
              </a:path>
            </a:pathLst>
          </a:custGeom>
          <a:ln w="57150">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buFont typeface="Arial" panose="020B0604020202020204" pitchFamily="34" charset="0"/>
              <a:buNone/>
              <a:defRPr/>
            </a:pPr>
            <a:endParaRPr lang="fr-FR" altLang="en-US">
              <a:solidFill>
                <a:srgbClr val="495DA3"/>
              </a:solidFill>
              <a:cs typeface="Arial" pitchFamily="34" charset="0"/>
            </a:endParaRPr>
          </a:p>
        </p:txBody>
      </p:sp>
      <p:sp>
        <p:nvSpPr>
          <p:cNvPr id="139" name="Forme libre 138">
            <a:extLst>
              <a:ext uri="{FF2B5EF4-FFF2-40B4-BE49-F238E27FC236}"/>
            </a:extLst>
          </p:cNvPr>
          <p:cNvSpPr/>
          <p:nvPr/>
        </p:nvSpPr>
        <p:spPr>
          <a:xfrm>
            <a:off x="1952625" y="1962150"/>
            <a:ext cx="3924300" cy="3667125"/>
          </a:xfrm>
          <a:custGeom>
            <a:avLst/>
            <a:gdLst>
              <a:gd name="connsiteX0" fmla="*/ 0 w 3924300"/>
              <a:gd name="connsiteY0" fmla="*/ 3667125 h 3667125"/>
              <a:gd name="connsiteX1" fmla="*/ 9525 w 3924300"/>
              <a:gd name="connsiteY1" fmla="*/ 3238500 h 3667125"/>
              <a:gd name="connsiteX2" fmla="*/ 361950 w 3924300"/>
              <a:gd name="connsiteY2" fmla="*/ 2857500 h 3667125"/>
              <a:gd name="connsiteX3" fmla="*/ 1085850 w 3924300"/>
              <a:gd name="connsiteY3" fmla="*/ 2295525 h 3667125"/>
              <a:gd name="connsiteX4" fmla="*/ 2143125 w 3924300"/>
              <a:gd name="connsiteY4" fmla="*/ 1743075 h 3667125"/>
              <a:gd name="connsiteX5" fmla="*/ 2143125 w 3924300"/>
              <a:gd name="connsiteY5" fmla="*/ 1409700 h 3667125"/>
              <a:gd name="connsiteX6" fmla="*/ 2724150 w 3924300"/>
              <a:gd name="connsiteY6" fmla="*/ 800100 h 3667125"/>
              <a:gd name="connsiteX7" fmla="*/ 2733675 w 3924300"/>
              <a:gd name="connsiteY7" fmla="*/ 352425 h 3667125"/>
              <a:gd name="connsiteX8" fmla="*/ 3924300 w 3924300"/>
              <a:gd name="connsiteY8" fmla="*/ 0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4300" h="3667125">
                <a:moveTo>
                  <a:pt x="0" y="3667125"/>
                </a:moveTo>
                <a:lnTo>
                  <a:pt x="9525" y="3238500"/>
                </a:lnTo>
                <a:lnTo>
                  <a:pt x="361950" y="2857500"/>
                </a:lnTo>
                <a:lnTo>
                  <a:pt x="1085850" y="2295525"/>
                </a:lnTo>
                <a:lnTo>
                  <a:pt x="2143125" y="1743075"/>
                </a:lnTo>
                <a:lnTo>
                  <a:pt x="2143125" y="1409700"/>
                </a:lnTo>
                <a:lnTo>
                  <a:pt x="2724150" y="800100"/>
                </a:lnTo>
                <a:lnTo>
                  <a:pt x="2733675" y="352425"/>
                </a:lnTo>
                <a:lnTo>
                  <a:pt x="3924300" y="0"/>
                </a:lnTo>
              </a:path>
            </a:pathLst>
          </a:custGeom>
          <a:ln w="57150">
            <a:solidFill>
              <a:schemeClr val="accent4"/>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buFont typeface="Arial" panose="020B0604020202020204" pitchFamily="34" charset="0"/>
              <a:buNone/>
              <a:defRPr/>
            </a:pPr>
            <a:endParaRPr lang="fr-FR" altLang="en-US">
              <a:solidFill>
                <a:srgbClr val="495DA3"/>
              </a:solidFill>
              <a:cs typeface="Arial" pitchFamily="34" charset="0"/>
            </a:endParaRPr>
          </a:p>
        </p:txBody>
      </p:sp>
      <p:sp>
        <p:nvSpPr>
          <p:cNvPr id="22534" name="Oval 117"/>
          <p:cNvSpPr>
            <a:spLocks noChangeArrowheads="1"/>
          </p:cNvSpPr>
          <p:nvPr/>
        </p:nvSpPr>
        <p:spPr bwMode="auto">
          <a:xfrm>
            <a:off x="6278563" y="3302000"/>
            <a:ext cx="144462" cy="144463"/>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35" name="Oval 118"/>
          <p:cNvSpPr>
            <a:spLocks noChangeArrowheads="1"/>
          </p:cNvSpPr>
          <p:nvPr/>
        </p:nvSpPr>
        <p:spPr bwMode="auto">
          <a:xfrm>
            <a:off x="5884863" y="4664075"/>
            <a:ext cx="142875" cy="144463"/>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36" name="Oval 120"/>
          <p:cNvSpPr>
            <a:spLocks noChangeArrowheads="1"/>
          </p:cNvSpPr>
          <p:nvPr/>
        </p:nvSpPr>
        <p:spPr bwMode="auto">
          <a:xfrm>
            <a:off x="6064250" y="3778250"/>
            <a:ext cx="142875" cy="144463"/>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37" name="Oval 121"/>
          <p:cNvSpPr>
            <a:spLocks noChangeArrowheads="1"/>
          </p:cNvSpPr>
          <p:nvPr/>
        </p:nvSpPr>
        <p:spPr bwMode="auto">
          <a:xfrm>
            <a:off x="5970588" y="4254500"/>
            <a:ext cx="144462" cy="144463"/>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38" name="Oval 124"/>
          <p:cNvSpPr>
            <a:spLocks noChangeArrowheads="1"/>
          </p:cNvSpPr>
          <p:nvPr/>
        </p:nvSpPr>
        <p:spPr bwMode="auto">
          <a:xfrm>
            <a:off x="6880225" y="2894013"/>
            <a:ext cx="144463" cy="142875"/>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8" name="Line 34">
            <a:extLst>
              <a:ext uri="{FF2B5EF4-FFF2-40B4-BE49-F238E27FC236}"/>
            </a:extLst>
          </p:cNvPr>
          <p:cNvSpPr>
            <a:spLocks noChangeShapeType="1"/>
          </p:cNvSpPr>
          <p:nvPr/>
        </p:nvSpPr>
        <p:spPr bwMode="auto">
          <a:xfrm>
            <a:off x="838200" y="1787525"/>
            <a:ext cx="0" cy="41544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10" name="Line 37">
            <a:extLst>
              <a:ext uri="{FF2B5EF4-FFF2-40B4-BE49-F238E27FC236}"/>
            </a:extLst>
          </p:cNvPr>
          <p:cNvSpPr>
            <a:spLocks noChangeShapeType="1"/>
          </p:cNvSpPr>
          <p:nvPr/>
        </p:nvSpPr>
        <p:spPr bwMode="auto">
          <a:xfrm>
            <a:off x="738188" y="5651500"/>
            <a:ext cx="9842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22541" name="Rectangle 39"/>
          <p:cNvSpPr>
            <a:spLocks noChangeArrowheads="1"/>
          </p:cNvSpPr>
          <p:nvPr/>
        </p:nvSpPr>
        <p:spPr bwMode="auto">
          <a:xfrm>
            <a:off x="974725" y="4425950"/>
            <a:ext cx="1266825" cy="384175"/>
          </a:xfrm>
          <a:prstGeom prst="rect">
            <a:avLst/>
          </a:prstGeom>
          <a:noFill/>
          <a:ln w="9525">
            <a:noFill/>
            <a:miter lim="800000"/>
            <a:headEnd/>
            <a:tailEnd/>
          </a:ln>
        </p:spPr>
        <p:txBody>
          <a:bodyPr wrap="none" lIns="63595" tIns="25438" rIns="63595" bIns="25438">
            <a:spAutoFit/>
          </a:bodyPr>
          <a:lstStyle/>
          <a:p>
            <a:pPr algn="r">
              <a:buFont typeface="Arial" charset="0"/>
              <a:buNone/>
            </a:pPr>
            <a:r>
              <a:rPr lang="en-US" altLang="cs-CZ" sz="1600" b="1">
                <a:solidFill>
                  <a:srgbClr val="9B91C1"/>
                </a:solidFill>
                <a:latin typeface="Calibri" pitchFamily="34" charset="0"/>
              </a:rPr>
              <a:t>  Vasodilators</a:t>
            </a:r>
            <a:br>
              <a:rPr lang="en-US" altLang="cs-CZ" sz="1600" b="1">
                <a:solidFill>
                  <a:srgbClr val="9B91C1"/>
                </a:solidFill>
                <a:latin typeface="Calibri" pitchFamily="34" charset="0"/>
              </a:rPr>
            </a:br>
            <a:r>
              <a:rPr lang="en-US" altLang="cs-CZ" sz="1600" b="1">
                <a:solidFill>
                  <a:srgbClr val="9B91C1"/>
                </a:solidFill>
                <a:latin typeface="Calibri" pitchFamily="34" charset="0"/>
              </a:rPr>
              <a:t>Diuretics</a:t>
            </a:r>
            <a:endParaRPr lang="cs-CZ" altLang="cs-CZ"/>
          </a:p>
        </p:txBody>
      </p:sp>
      <p:sp>
        <p:nvSpPr>
          <p:cNvPr id="22542" name="Rectangle 42"/>
          <p:cNvSpPr>
            <a:spLocks noChangeArrowheads="1"/>
          </p:cNvSpPr>
          <p:nvPr/>
        </p:nvSpPr>
        <p:spPr bwMode="auto">
          <a:xfrm>
            <a:off x="1808163" y="3941763"/>
            <a:ext cx="1171575" cy="395287"/>
          </a:xfrm>
          <a:prstGeom prst="rect">
            <a:avLst/>
          </a:prstGeom>
          <a:noFill/>
          <a:ln w="9525">
            <a:noFill/>
            <a:miter lim="800000"/>
            <a:headEnd/>
            <a:tailEnd/>
          </a:ln>
        </p:spPr>
        <p:txBody>
          <a:bodyPr wrap="none" lIns="63595" tIns="25438" rIns="63595" bIns="25438">
            <a:spAutoFit/>
          </a:bodyPr>
          <a:lstStyle/>
          <a:p>
            <a:pPr algn="r">
              <a:buFont typeface="Arial" charset="0"/>
              <a:buNone/>
            </a:pPr>
            <a:r>
              <a:rPr lang="en-US" altLang="cs-CZ" sz="1600" b="1">
                <a:solidFill>
                  <a:srgbClr val="9B91C1"/>
                </a:solidFill>
                <a:latin typeface="Calibri" pitchFamily="34" charset="0"/>
              </a:rPr>
              <a:t>Central </a:t>
            </a:r>
          </a:p>
          <a:p>
            <a:pPr algn="r">
              <a:buFont typeface="Arial" charset="0"/>
              <a:buNone/>
            </a:pPr>
            <a:r>
              <a:rPr lang="en-US" altLang="cs-CZ" sz="1600" b="1">
                <a:solidFill>
                  <a:srgbClr val="9B91C1"/>
                </a:solidFill>
                <a:latin typeface="Calibri" pitchFamily="34" charset="0"/>
                <a:sym typeface="Symbol" pitchFamily="18" charset="2"/>
              </a:rPr>
              <a:t></a:t>
            </a:r>
            <a:r>
              <a:rPr lang="en-US" altLang="cs-CZ" sz="1600" b="1">
                <a:solidFill>
                  <a:srgbClr val="9B91C1"/>
                </a:solidFill>
                <a:latin typeface="Calibri" pitchFamily="34" charset="0"/>
              </a:rPr>
              <a:t>-2 agonists</a:t>
            </a:r>
            <a:endParaRPr lang="cs-CZ" altLang="cs-CZ"/>
          </a:p>
        </p:txBody>
      </p:sp>
      <p:sp>
        <p:nvSpPr>
          <p:cNvPr id="22543" name="Rectangle 44"/>
          <p:cNvSpPr>
            <a:spLocks noChangeArrowheads="1"/>
          </p:cNvSpPr>
          <p:nvPr/>
        </p:nvSpPr>
        <p:spPr bwMode="auto">
          <a:xfrm>
            <a:off x="3687763" y="2074863"/>
            <a:ext cx="968375" cy="273050"/>
          </a:xfrm>
          <a:prstGeom prst="rect">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9B91C1"/>
                </a:solidFill>
                <a:latin typeface="Calibri" pitchFamily="34" charset="0"/>
              </a:rPr>
              <a:t>        ACEIs</a:t>
            </a:r>
            <a:endParaRPr lang="cs-CZ" altLang="cs-CZ"/>
          </a:p>
        </p:txBody>
      </p:sp>
      <p:sp>
        <p:nvSpPr>
          <p:cNvPr id="22544" name="Rectangle 45"/>
          <p:cNvSpPr>
            <a:spLocks noChangeArrowheads="1"/>
          </p:cNvSpPr>
          <p:nvPr/>
        </p:nvSpPr>
        <p:spPr bwMode="auto">
          <a:xfrm>
            <a:off x="4097338" y="2543175"/>
            <a:ext cx="542925" cy="292100"/>
          </a:xfrm>
          <a:prstGeom prst="rect">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9B91C1"/>
                </a:solidFill>
                <a:latin typeface="Calibri" pitchFamily="34" charset="0"/>
              </a:rPr>
              <a:t>CCBs</a:t>
            </a:r>
            <a:endParaRPr lang="cs-CZ" altLang="cs-CZ"/>
          </a:p>
        </p:txBody>
      </p:sp>
      <p:sp>
        <p:nvSpPr>
          <p:cNvPr id="22545" name="Rectangle 46"/>
          <p:cNvSpPr>
            <a:spLocks noChangeArrowheads="1"/>
          </p:cNvSpPr>
          <p:nvPr/>
        </p:nvSpPr>
        <p:spPr bwMode="auto">
          <a:xfrm>
            <a:off x="2903538" y="2994025"/>
            <a:ext cx="1176337" cy="395288"/>
          </a:xfrm>
          <a:prstGeom prst="rect">
            <a:avLst/>
          </a:prstGeom>
          <a:noFill/>
          <a:ln w="9525">
            <a:noFill/>
            <a:miter lim="800000"/>
            <a:headEnd/>
            <a:tailEnd/>
          </a:ln>
        </p:spPr>
        <p:txBody>
          <a:bodyPr wrap="none" lIns="63595" tIns="25438" rIns="63595" bIns="25438">
            <a:spAutoFit/>
          </a:bodyPr>
          <a:lstStyle/>
          <a:p>
            <a:pPr algn="r">
              <a:buFont typeface="Arial" charset="0"/>
              <a:buNone/>
            </a:pPr>
            <a:r>
              <a:rPr lang="en-US" altLang="cs-CZ" sz="1600" b="1">
                <a:solidFill>
                  <a:srgbClr val="9B91C1"/>
                </a:solidFill>
                <a:latin typeface="Calibri" pitchFamily="34" charset="0"/>
              </a:rPr>
              <a:t>Peripheral</a:t>
            </a:r>
          </a:p>
          <a:p>
            <a:pPr algn="r">
              <a:buFont typeface="Arial" charset="0"/>
              <a:buNone/>
            </a:pPr>
            <a:r>
              <a:rPr lang="en-US" altLang="cs-CZ" sz="1600" b="1">
                <a:solidFill>
                  <a:srgbClr val="9B91C1"/>
                </a:solidFill>
                <a:latin typeface="Calibri" pitchFamily="34" charset="0"/>
                <a:sym typeface="Symbol" pitchFamily="18" charset="2"/>
              </a:rPr>
              <a:t></a:t>
            </a:r>
            <a:r>
              <a:rPr lang="en-US" altLang="cs-CZ" sz="1600" b="1">
                <a:solidFill>
                  <a:srgbClr val="9B91C1"/>
                </a:solidFill>
                <a:latin typeface="Calibri" pitchFamily="34" charset="0"/>
              </a:rPr>
              <a:t>-1 blockers</a:t>
            </a:r>
            <a:endParaRPr lang="cs-CZ" altLang="cs-CZ"/>
          </a:p>
        </p:txBody>
      </p:sp>
      <p:sp>
        <p:nvSpPr>
          <p:cNvPr id="22546" name="Rectangle 47"/>
          <p:cNvSpPr>
            <a:spLocks noChangeArrowheads="1"/>
          </p:cNvSpPr>
          <p:nvPr/>
        </p:nvSpPr>
        <p:spPr bwMode="auto">
          <a:xfrm>
            <a:off x="3030538" y="3411538"/>
            <a:ext cx="1009650" cy="347662"/>
          </a:xfrm>
          <a:prstGeom prst="rect">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9B91C1"/>
                </a:solidFill>
                <a:latin typeface="Calibri" pitchFamily="34" charset="0"/>
              </a:rPr>
              <a:t>ß-blockers</a:t>
            </a:r>
            <a:endParaRPr lang="cs-CZ" altLang="cs-CZ"/>
          </a:p>
        </p:txBody>
      </p:sp>
      <p:sp>
        <p:nvSpPr>
          <p:cNvPr id="22547" name="Rectangle 49"/>
          <p:cNvSpPr>
            <a:spLocks noChangeArrowheads="1"/>
          </p:cNvSpPr>
          <p:nvPr/>
        </p:nvSpPr>
        <p:spPr bwMode="auto">
          <a:xfrm>
            <a:off x="806450" y="4876800"/>
            <a:ext cx="1116013" cy="550863"/>
          </a:xfrm>
          <a:prstGeom prst="rect">
            <a:avLst/>
          </a:prstGeom>
          <a:noFill/>
          <a:ln w="9525">
            <a:noFill/>
            <a:miter lim="800000"/>
            <a:headEnd/>
            <a:tailEnd/>
          </a:ln>
        </p:spPr>
        <p:txBody>
          <a:bodyPr lIns="63595" tIns="25438" rIns="63595" bIns="25438">
            <a:spAutoFit/>
          </a:bodyPr>
          <a:lstStyle/>
          <a:p>
            <a:pPr algn="r">
              <a:buFont typeface="Arial" charset="0"/>
              <a:buNone/>
            </a:pPr>
            <a:r>
              <a:rPr lang="en-US" altLang="cs-CZ" sz="1600" b="1">
                <a:solidFill>
                  <a:srgbClr val="9B91C1"/>
                </a:solidFill>
                <a:latin typeface="Calibri" pitchFamily="34" charset="0"/>
              </a:rPr>
              <a:t>Adrenergic</a:t>
            </a:r>
            <a:br>
              <a:rPr lang="en-US" altLang="cs-CZ" sz="1600" b="1">
                <a:solidFill>
                  <a:srgbClr val="9B91C1"/>
                </a:solidFill>
                <a:latin typeface="Calibri" pitchFamily="34" charset="0"/>
              </a:rPr>
            </a:br>
            <a:r>
              <a:rPr lang="en-US" altLang="cs-CZ" sz="1600" b="1">
                <a:solidFill>
                  <a:srgbClr val="9B91C1"/>
                </a:solidFill>
                <a:latin typeface="Calibri" pitchFamily="34" charset="0"/>
              </a:rPr>
              <a:t>neuronal</a:t>
            </a:r>
            <a:br>
              <a:rPr lang="en-US" altLang="cs-CZ" sz="1600" b="1">
                <a:solidFill>
                  <a:srgbClr val="9B91C1"/>
                </a:solidFill>
                <a:latin typeface="Calibri" pitchFamily="34" charset="0"/>
              </a:rPr>
            </a:br>
            <a:r>
              <a:rPr lang="en-US" altLang="cs-CZ" sz="1600" b="1">
                <a:solidFill>
                  <a:srgbClr val="9B91C1"/>
                </a:solidFill>
                <a:latin typeface="Calibri" pitchFamily="34" charset="0"/>
              </a:rPr>
              <a:t>blockers</a:t>
            </a:r>
            <a:endParaRPr lang="cs-CZ" altLang="cs-CZ"/>
          </a:p>
        </p:txBody>
      </p:sp>
      <p:sp>
        <p:nvSpPr>
          <p:cNvPr id="22548" name="Rectangle 50"/>
          <p:cNvSpPr>
            <a:spLocks noChangeArrowheads="1"/>
          </p:cNvSpPr>
          <p:nvPr/>
        </p:nvSpPr>
        <p:spPr bwMode="auto">
          <a:xfrm>
            <a:off x="5319713" y="1658938"/>
            <a:ext cx="565150" cy="273050"/>
          </a:xfrm>
          <a:prstGeom prst="rect">
            <a:avLst/>
          </a:prstGeom>
          <a:noFill/>
          <a:ln w="9525">
            <a:noFill/>
            <a:miter lim="800000"/>
            <a:headEnd/>
            <a:tailEnd/>
          </a:ln>
        </p:spPr>
        <p:txBody>
          <a:bodyPr wrap="none" lIns="63595" tIns="25438" rIns="63595" bIns="25438">
            <a:spAutoFit/>
          </a:bodyPr>
          <a:lstStyle/>
          <a:p>
            <a:pPr algn="ctr">
              <a:buFont typeface="Arial" charset="0"/>
              <a:buNone/>
            </a:pPr>
            <a:r>
              <a:rPr lang="en-US" altLang="cs-CZ" sz="1600" b="1">
                <a:solidFill>
                  <a:srgbClr val="9B91C1"/>
                </a:solidFill>
                <a:latin typeface="Calibri" pitchFamily="34" charset="0"/>
              </a:rPr>
              <a:t>ARBs</a:t>
            </a:r>
            <a:endParaRPr lang="cs-CZ" altLang="cs-CZ"/>
          </a:p>
        </p:txBody>
      </p:sp>
      <p:sp>
        <p:nvSpPr>
          <p:cNvPr id="75" name="Oval 54">
            <a:extLst>
              <a:ext uri="{FF2B5EF4-FFF2-40B4-BE49-F238E27FC236}"/>
            </a:extLst>
          </p:cNvPr>
          <p:cNvSpPr>
            <a:spLocks noChangeArrowheads="1"/>
          </p:cNvSpPr>
          <p:nvPr/>
        </p:nvSpPr>
        <p:spPr bwMode="auto">
          <a:xfrm>
            <a:off x="2968625" y="4187825"/>
            <a:ext cx="144463" cy="144463"/>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78" name="Oval 57">
            <a:extLst>
              <a:ext uri="{FF2B5EF4-FFF2-40B4-BE49-F238E27FC236}"/>
            </a:extLst>
          </p:cNvPr>
          <p:cNvSpPr>
            <a:spLocks noChangeArrowheads="1"/>
          </p:cNvSpPr>
          <p:nvPr/>
        </p:nvSpPr>
        <p:spPr bwMode="auto">
          <a:xfrm>
            <a:off x="1882775" y="5153025"/>
            <a:ext cx="142875" cy="144463"/>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79" name="Oval 58">
            <a:extLst>
              <a:ext uri="{FF2B5EF4-FFF2-40B4-BE49-F238E27FC236}"/>
            </a:extLst>
          </p:cNvPr>
          <p:cNvSpPr>
            <a:spLocks noChangeArrowheads="1"/>
          </p:cNvSpPr>
          <p:nvPr/>
        </p:nvSpPr>
        <p:spPr bwMode="auto">
          <a:xfrm>
            <a:off x="2254250" y="4746625"/>
            <a:ext cx="144463" cy="142875"/>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80" name="Oval 59">
            <a:extLst>
              <a:ext uri="{FF2B5EF4-FFF2-40B4-BE49-F238E27FC236}"/>
            </a:extLst>
          </p:cNvPr>
          <p:cNvSpPr>
            <a:spLocks noChangeArrowheads="1"/>
          </p:cNvSpPr>
          <p:nvPr/>
        </p:nvSpPr>
        <p:spPr bwMode="auto">
          <a:xfrm>
            <a:off x="4010025" y="3338513"/>
            <a:ext cx="144463" cy="144462"/>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81" name="Oval 60">
            <a:extLst>
              <a:ext uri="{FF2B5EF4-FFF2-40B4-BE49-F238E27FC236}"/>
            </a:extLst>
          </p:cNvPr>
          <p:cNvSpPr>
            <a:spLocks noChangeArrowheads="1"/>
          </p:cNvSpPr>
          <p:nvPr/>
        </p:nvSpPr>
        <p:spPr bwMode="auto">
          <a:xfrm>
            <a:off x="4010025" y="3641725"/>
            <a:ext cx="144463" cy="142875"/>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82" name="Oval 61">
            <a:extLst>
              <a:ext uri="{FF2B5EF4-FFF2-40B4-BE49-F238E27FC236}"/>
            </a:extLst>
          </p:cNvPr>
          <p:cNvSpPr>
            <a:spLocks noChangeArrowheads="1"/>
          </p:cNvSpPr>
          <p:nvPr/>
        </p:nvSpPr>
        <p:spPr bwMode="auto">
          <a:xfrm>
            <a:off x="4611688" y="2259013"/>
            <a:ext cx="144462" cy="144462"/>
          </a:xfrm>
          <a:prstGeom prst="ellipse">
            <a:avLst/>
          </a:prstGeom>
          <a:solidFill>
            <a:schemeClr val="accent4"/>
          </a:solidFill>
          <a:ln w="127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83" name="Oval 62">
            <a:extLst>
              <a:ext uri="{FF2B5EF4-FFF2-40B4-BE49-F238E27FC236}"/>
            </a:extLst>
          </p:cNvPr>
          <p:cNvSpPr>
            <a:spLocks noChangeArrowheads="1"/>
          </p:cNvSpPr>
          <p:nvPr/>
        </p:nvSpPr>
        <p:spPr bwMode="auto">
          <a:xfrm>
            <a:off x="4587875" y="2706688"/>
            <a:ext cx="142875" cy="142875"/>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84" name="Oval 63">
            <a:extLst>
              <a:ext uri="{FF2B5EF4-FFF2-40B4-BE49-F238E27FC236}"/>
            </a:extLst>
          </p:cNvPr>
          <p:cNvSpPr>
            <a:spLocks noChangeArrowheads="1"/>
          </p:cNvSpPr>
          <p:nvPr/>
        </p:nvSpPr>
        <p:spPr bwMode="auto">
          <a:xfrm>
            <a:off x="5805488" y="1882775"/>
            <a:ext cx="142875" cy="142875"/>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22" name="Line 64">
            <a:extLst>
              <a:ext uri="{FF2B5EF4-FFF2-40B4-BE49-F238E27FC236}"/>
            </a:extLst>
          </p:cNvPr>
          <p:cNvSpPr>
            <a:spLocks noChangeShapeType="1"/>
          </p:cNvSpPr>
          <p:nvPr/>
        </p:nvSpPr>
        <p:spPr bwMode="auto">
          <a:xfrm>
            <a:off x="739775" y="4252913"/>
            <a:ext cx="9683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23" name="Line 65">
            <a:extLst>
              <a:ext uri="{FF2B5EF4-FFF2-40B4-BE49-F238E27FC236}"/>
            </a:extLst>
          </p:cNvPr>
          <p:cNvSpPr>
            <a:spLocks noChangeShapeType="1"/>
          </p:cNvSpPr>
          <p:nvPr/>
        </p:nvSpPr>
        <p:spPr bwMode="auto">
          <a:xfrm>
            <a:off x="739775" y="5186363"/>
            <a:ext cx="9683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24" name="Line 66">
            <a:extLst>
              <a:ext uri="{FF2B5EF4-FFF2-40B4-BE49-F238E27FC236}"/>
            </a:extLst>
          </p:cNvPr>
          <p:cNvSpPr>
            <a:spLocks noChangeShapeType="1"/>
          </p:cNvSpPr>
          <p:nvPr/>
        </p:nvSpPr>
        <p:spPr bwMode="auto">
          <a:xfrm>
            <a:off x="739775" y="4719638"/>
            <a:ext cx="9683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25" name="Line 67">
            <a:extLst>
              <a:ext uri="{FF2B5EF4-FFF2-40B4-BE49-F238E27FC236}"/>
            </a:extLst>
          </p:cNvPr>
          <p:cNvSpPr>
            <a:spLocks noChangeShapeType="1"/>
          </p:cNvSpPr>
          <p:nvPr/>
        </p:nvSpPr>
        <p:spPr bwMode="auto">
          <a:xfrm>
            <a:off x="739775" y="3786188"/>
            <a:ext cx="9683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22561" name="Rectangle 68"/>
          <p:cNvSpPr>
            <a:spLocks noChangeArrowheads="1"/>
          </p:cNvSpPr>
          <p:nvPr/>
        </p:nvSpPr>
        <p:spPr bwMode="auto">
          <a:xfrm rot="-5400000">
            <a:off x="-1712913" y="3740151"/>
            <a:ext cx="4067175" cy="336550"/>
          </a:xfrm>
          <a:prstGeom prst="rect">
            <a:avLst/>
          </a:prstGeom>
          <a:noFill/>
          <a:ln w="9525">
            <a:noFill/>
            <a:miter lim="800000"/>
            <a:headEnd/>
            <a:tailEnd/>
          </a:ln>
        </p:spPr>
        <p:txBody>
          <a:bodyPr lIns="90623" tIns="44517" rIns="90623" bIns="44517">
            <a:spAutoFit/>
          </a:bodyPr>
          <a:lstStyle/>
          <a:p>
            <a:pPr algn="ctr">
              <a:buFont typeface="Arial" charset="0"/>
              <a:buNone/>
            </a:pPr>
            <a:r>
              <a:rPr lang="en-US" altLang="cs-CZ" sz="1600">
                <a:solidFill>
                  <a:srgbClr val="495DA3"/>
                </a:solidFill>
                <a:latin typeface="Calibri" pitchFamily="34" charset="0"/>
              </a:rPr>
              <a:t>Number of unique classes</a:t>
            </a:r>
            <a:endParaRPr lang="cs-CZ" altLang="cs-CZ"/>
          </a:p>
        </p:txBody>
      </p:sp>
      <p:sp>
        <p:nvSpPr>
          <p:cNvPr id="27" name="Line 69">
            <a:extLst>
              <a:ext uri="{FF2B5EF4-FFF2-40B4-BE49-F238E27FC236}"/>
            </a:extLst>
          </p:cNvPr>
          <p:cNvSpPr>
            <a:spLocks noChangeShapeType="1"/>
          </p:cNvSpPr>
          <p:nvPr/>
        </p:nvSpPr>
        <p:spPr bwMode="auto">
          <a:xfrm flipV="1">
            <a:off x="827088" y="5943600"/>
            <a:ext cx="675798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29" name="Line 71">
            <a:extLst>
              <a:ext uri="{FF2B5EF4-FFF2-40B4-BE49-F238E27FC236}"/>
            </a:extLst>
          </p:cNvPr>
          <p:cNvSpPr>
            <a:spLocks noChangeShapeType="1"/>
          </p:cNvSpPr>
          <p:nvPr/>
        </p:nvSpPr>
        <p:spPr bwMode="auto">
          <a:xfrm>
            <a:off x="1762125"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30" name="Line 72">
            <a:extLst>
              <a:ext uri="{FF2B5EF4-FFF2-40B4-BE49-F238E27FC236}"/>
            </a:extLst>
          </p:cNvPr>
          <p:cNvSpPr>
            <a:spLocks noChangeShapeType="1"/>
          </p:cNvSpPr>
          <p:nvPr/>
        </p:nvSpPr>
        <p:spPr bwMode="auto">
          <a:xfrm>
            <a:off x="3671888"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31" name="Line 73">
            <a:extLst>
              <a:ext uri="{FF2B5EF4-FFF2-40B4-BE49-F238E27FC236}"/>
            </a:extLst>
          </p:cNvPr>
          <p:cNvSpPr>
            <a:spLocks noChangeShapeType="1"/>
          </p:cNvSpPr>
          <p:nvPr/>
        </p:nvSpPr>
        <p:spPr bwMode="auto">
          <a:xfrm>
            <a:off x="4600575"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32" name="Line 74">
            <a:extLst>
              <a:ext uri="{FF2B5EF4-FFF2-40B4-BE49-F238E27FC236}"/>
            </a:extLst>
          </p:cNvPr>
          <p:cNvSpPr>
            <a:spLocks noChangeShapeType="1"/>
          </p:cNvSpPr>
          <p:nvPr/>
        </p:nvSpPr>
        <p:spPr bwMode="auto">
          <a:xfrm>
            <a:off x="5529263"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33" name="Line 75">
            <a:extLst>
              <a:ext uri="{FF2B5EF4-FFF2-40B4-BE49-F238E27FC236}"/>
            </a:extLst>
          </p:cNvPr>
          <p:cNvSpPr>
            <a:spLocks noChangeShapeType="1"/>
          </p:cNvSpPr>
          <p:nvPr/>
        </p:nvSpPr>
        <p:spPr bwMode="auto">
          <a:xfrm>
            <a:off x="6456363"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34" name="Line 76">
            <a:extLst>
              <a:ext uri="{FF2B5EF4-FFF2-40B4-BE49-F238E27FC236}"/>
            </a:extLst>
          </p:cNvPr>
          <p:cNvSpPr>
            <a:spLocks noChangeShapeType="1"/>
          </p:cNvSpPr>
          <p:nvPr/>
        </p:nvSpPr>
        <p:spPr bwMode="auto">
          <a:xfrm>
            <a:off x="7331075"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22569" name="Text Box 84"/>
          <p:cNvSpPr txBox="1">
            <a:spLocks noChangeArrowheads="1"/>
          </p:cNvSpPr>
          <p:nvPr/>
        </p:nvSpPr>
        <p:spPr bwMode="auto">
          <a:xfrm>
            <a:off x="347663" y="5502275"/>
            <a:ext cx="423862" cy="246063"/>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1</a:t>
            </a:r>
            <a:endParaRPr lang="cs-CZ" altLang="cs-CZ"/>
          </a:p>
        </p:txBody>
      </p:sp>
      <p:sp>
        <p:nvSpPr>
          <p:cNvPr id="43" name="Line 85">
            <a:extLst>
              <a:ext uri="{FF2B5EF4-FFF2-40B4-BE49-F238E27FC236}"/>
            </a:extLst>
          </p:cNvPr>
          <p:cNvSpPr>
            <a:spLocks noChangeShapeType="1"/>
          </p:cNvSpPr>
          <p:nvPr/>
        </p:nvSpPr>
        <p:spPr bwMode="auto">
          <a:xfrm>
            <a:off x="2746375" y="5940425"/>
            <a:ext cx="0" cy="968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a:solidFill>
                <a:srgbClr val="000000"/>
              </a:solidFill>
              <a:cs typeface="Arial" pitchFamily="34" charset="0"/>
            </a:endParaRPr>
          </a:p>
        </p:txBody>
      </p:sp>
      <p:sp>
        <p:nvSpPr>
          <p:cNvPr id="22571" name="Line 86"/>
          <p:cNvSpPr>
            <a:spLocks noChangeShapeType="1"/>
          </p:cNvSpPr>
          <p:nvPr/>
        </p:nvSpPr>
        <p:spPr bwMode="auto">
          <a:xfrm>
            <a:off x="2609850" y="4791075"/>
            <a:ext cx="0" cy="47625"/>
          </a:xfrm>
          <a:prstGeom prst="line">
            <a:avLst/>
          </a:prstGeom>
          <a:noFill/>
          <a:ln w="12700">
            <a:solidFill>
              <a:schemeClr val="accent2"/>
            </a:solidFill>
            <a:round/>
            <a:headEnd/>
            <a:tailEnd/>
          </a:ln>
        </p:spPr>
        <p:txBody>
          <a:bodyPr/>
          <a:lstStyle/>
          <a:p>
            <a:endParaRPr lang="cs-CZ"/>
          </a:p>
        </p:txBody>
      </p:sp>
      <p:sp>
        <p:nvSpPr>
          <p:cNvPr id="22572" name="Rectangle 89"/>
          <p:cNvSpPr>
            <a:spLocks noChangeArrowheads="1"/>
          </p:cNvSpPr>
          <p:nvPr/>
        </p:nvSpPr>
        <p:spPr bwMode="auto">
          <a:xfrm>
            <a:off x="2243138" y="5313363"/>
            <a:ext cx="498475" cy="211137"/>
          </a:xfrm>
          <a:prstGeom prst="rect">
            <a:avLst/>
          </a:prstGeom>
          <a:noFill/>
          <a:ln w="9525">
            <a:noFill/>
            <a:miter lim="800000"/>
            <a:headEnd/>
            <a:tailEnd/>
          </a:ln>
        </p:spPr>
        <p:txBody>
          <a:bodyPr wrap="none" tIns="0" bIns="0">
            <a:spAutoFit/>
          </a:bodyPr>
          <a:lstStyle/>
          <a:p>
            <a:pPr>
              <a:buFont typeface="Arial" charset="0"/>
              <a:buNone/>
            </a:pPr>
            <a:r>
              <a:rPr lang="en-US" altLang="cs-CZ" sz="1600" b="1">
                <a:solidFill>
                  <a:srgbClr val="C8116C"/>
                </a:solidFill>
                <a:latin typeface="Calibri" pitchFamily="34" charset="0"/>
              </a:rPr>
              <a:t>SUs</a:t>
            </a:r>
            <a:endParaRPr lang="cs-CZ" altLang="cs-CZ"/>
          </a:p>
        </p:txBody>
      </p:sp>
      <p:sp>
        <p:nvSpPr>
          <p:cNvPr id="22573" name="Line 91"/>
          <p:cNvSpPr>
            <a:spLocks noChangeShapeType="1"/>
          </p:cNvSpPr>
          <p:nvPr/>
        </p:nvSpPr>
        <p:spPr bwMode="auto">
          <a:xfrm>
            <a:off x="1535113" y="5651500"/>
            <a:ext cx="6119812" cy="0"/>
          </a:xfrm>
          <a:prstGeom prst="line">
            <a:avLst/>
          </a:prstGeom>
          <a:noFill/>
          <a:ln w="28575">
            <a:solidFill>
              <a:schemeClr val="accent1"/>
            </a:solidFill>
            <a:round/>
            <a:headEnd/>
            <a:tailEnd type="triangle" w="lg" len="lg"/>
          </a:ln>
        </p:spPr>
        <p:txBody>
          <a:bodyPr/>
          <a:lstStyle/>
          <a:p>
            <a:endParaRPr lang="cs-CZ"/>
          </a:p>
        </p:txBody>
      </p:sp>
      <p:sp>
        <p:nvSpPr>
          <p:cNvPr id="22574" name="Oval 92"/>
          <p:cNvSpPr>
            <a:spLocks noChangeArrowheads="1"/>
          </p:cNvSpPr>
          <p:nvPr/>
        </p:nvSpPr>
        <p:spPr bwMode="auto">
          <a:xfrm>
            <a:off x="2547938" y="4708525"/>
            <a:ext cx="144462" cy="142875"/>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75" name="Oval 94"/>
          <p:cNvSpPr>
            <a:spLocks noChangeArrowheads="1"/>
          </p:cNvSpPr>
          <p:nvPr/>
        </p:nvSpPr>
        <p:spPr bwMode="auto">
          <a:xfrm>
            <a:off x="2198688" y="5186363"/>
            <a:ext cx="144462" cy="144462"/>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76" name="Rectangle 100"/>
          <p:cNvSpPr>
            <a:spLocks noChangeArrowheads="1"/>
          </p:cNvSpPr>
          <p:nvPr/>
        </p:nvSpPr>
        <p:spPr bwMode="auto">
          <a:xfrm>
            <a:off x="1562100" y="5683250"/>
            <a:ext cx="682625" cy="182563"/>
          </a:xfrm>
          <a:prstGeom prst="rect">
            <a:avLst/>
          </a:prstGeom>
          <a:noFill/>
          <a:ln w="9525">
            <a:noFill/>
            <a:miter lim="800000"/>
            <a:headEnd/>
            <a:tailEnd/>
          </a:ln>
        </p:spPr>
        <p:txBody>
          <a:bodyPr wrap="none" tIns="0" bIns="0">
            <a:spAutoFit/>
          </a:bodyPr>
          <a:lstStyle/>
          <a:p>
            <a:pPr>
              <a:buFont typeface="Arial" charset="0"/>
              <a:buNone/>
            </a:pPr>
            <a:r>
              <a:rPr lang="en-US" altLang="cs-CZ" sz="1400" b="1">
                <a:solidFill>
                  <a:srgbClr val="9B91C1"/>
                </a:solidFill>
                <a:latin typeface="Calibri" pitchFamily="34" charset="0"/>
              </a:rPr>
              <a:t>Insulin</a:t>
            </a:r>
            <a:endParaRPr lang="cs-CZ" altLang="cs-CZ"/>
          </a:p>
        </p:txBody>
      </p:sp>
      <p:sp>
        <p:nvSpPr>
          <p:cNvPr id="22577" name="Rectangle 101"/>
          <p:cNvSpPr>
            <a:spLocks noChangeArrowheads="1"/>
          </p:cNvSpPr>
          <p:nvPr/>
        </p:nvSpPr>
        <p:spPr bwMode="auto">
          <a:xfrm>
            <a:off x="2662238" y="4821238"/>
            <a:ext cx="1058862" cy="263525"/>
          </a:xfrm>
          <a:prstGeom prst="rect">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C8116C"/>
                </a:solidFill>
                <a:latin typeface="Calibri" pitchFamily="34" charset="0"/>
              </a:rPr>
              <a:t>Biguanides</a:t>
            </a:r>
            <a:endParaRPr lang="cs-CZ" altLang="cs-CZ"/>
          </a:p>
        </p:txBody>
      </p:sp>
      <p:sp>
        <p:nvSpPr>
          <p:cNvPr id="22578" name="AutoShape 103"/>
          <p:cNvSpPr>
            <a:spLocks noChangeArrowheads="1"/>
          </p:cNvSpPr>
          <p:nvPr/>
        </p:nvSpPr>
        <p:spPr bwMode="auto">
          <a:xfrm>
            <a:off x="6991350" y="2847975"/>
            <a:ext cx="1393825" cy="287338"/>
          </a:xfrm>
          <a:prstGeom prst="bevel">
            <a:avLst>
              <a:gd name="adj" fmla="val 4819"/>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C8116C"/>
                </a:solidFill>
                <a:latin typeface="Calibri" pitchFamily="34" charset="0"/>
              </a:rPr>
              <a:t>GLP-1 agonists</a:t>
            </a:r>
            <a:endParaRPr lang="cs-CZ" altLang="cs-CZ"/>
          </a:p>
        </p:txBody>
      </p:sp>
      <p:sp>
        <p:nvSpPr>
          <p:cNvPr id="22579" name="Oval 106"/>
          <p:cNvSpPr>
            <a:spLocks noChangeArrowheads="1"/>
          </p:cNvSpPr>
          <p:nvPr/>
        </p:nvSpPr>
        <p:spPr bwMode="auto">
          <a:xfrm>
            <a:off x="7104063" y="1952625"/>
            <a:ext cx="144462" cy="142875"/>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80" name="Oval 107"/>
          <p:cNvSpPr>
            <a:spLocks noChangeArrowheads="1"/>
          </p:cNvSpPr>
          <p:nvPr/>
        </p:nvSpPr>
        <p:spPr bwMode="auto">
          <a:xfrm>
            <a:off x="6889750" y="2366963"/>
            <a:ext cx="142875" cy="144462"/>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81" name="AutoShape 109"/>
          <p:cNvSpPr>
            <a:spLocks noChangeArrowheads="1"/>
          </p:cNvSpPr>
          <p:nvPr/>
        </p:nvSpPr>
        <p:spPr bwMode="auto">
          <a:xfrm>
            <a:off x="7026275" y="2341563"/>
            <a:ext cx="1849438" cy="282575"/>
          </a:xfrm>
          <a:prstGeom prst="bevel">
            <a:avLst>
              <a:gd name="adj" fmla="val 4417"/>
            </a:avLst>
          </a:prstGeom>
          <a:noFill/>
          <a:ln w="9525">
            <a:noFill/>
            <a:miter lim="800000"/>
            <a:headEnd/>
            <a:tailEnd/>
          </a:ln>
        </p:spPr>
        <p:txBody>
          <a:bodyPr lIns="63595" tIns="25438" rIns="63595" bIns="25438">
            <a:spAutoFit/>
          </a:bodyPr>
          <a:lstStyle/>
          <a:p>
            <a:pPr>
              <a:buFont typeface="Arial" charset="0"/>
              <a:buNone/>
            </a:pPr>
            <a:r>
              <a:rPr lang="en-US" altLang="cs-CZ" sz="1600" b="1">
                <a:solidFill>
                  <a:srgbClr val="C8116C"/>
                </a:solidFill>
                <a:latin typeface="Calibri" pitchFamily="34" charset="0"/>
              </a:rPr>
              <a:t>Amylin analogues</a:t>
            </a:r>
            <a:endParaRPr lang="cs-CZ" altLang="cs-CZ"/>
          </a:p>
        </p:txBody>
      </p:sp>
      <p:sp>
        <p:nvSpPr>
          <p:cNvPr id="22582" name="AutoShape 110"/>
          <p:cNvSpPr>
            <a:spLocks noChangeArrowheads="1"/>
          </p:cNvSpPr>
          <p:nvPr/>
        </p:nvSpPr>
        <p:spPr bwMode="auto">
          <a:xfrm>
            <a:off x="7204075" y="1908175"/>
            <a:ext cx="1625600" cy="292100"/>
          </a:xfrm>
          <a:prstGeom prst="bevel">
            <a:avLst>
              <a:gd name="adj" fmla="val 5366"/>
            </a:avLst>
          </a:prstGeom>
          <a:noFill/>
          <a:ln w="9525">
            <a:noFill/>
            <a:miter lim="800000"/>
            <a:headEnd/>
            <a:tailEnd/>
          </a:ln>
        </p:spPr>
        <p:txBody>
          <a:bodyPr lIns="63595" tIns="25438" rIns="63595" bIns="25438">
            <a:spAutoFit/>
          </a:bodyPr>
          <a:lstStyle/>
          <a:p>
            <a:pPr>
              <a:buFont typeface="Arial" charset="0"/>
              <a:buNone/>
            </a:pPr>
            <a:r>
              <a:rPr lang="en-US" altLang="cs-CZ" sz="1600" b="1">
                <a:solidFill>
                  <a:srgbClr val="C8116C"/>
                </a:solidFill>
                <a:latin typeface="Calibri" pitchFamily="34" charset="0"/>
              </a:rPr>
              <a:t>DPP-4 inhibitors</a:t>
            </a:r>
            <a:endParaRPr lang="cs-CZ" altLang="cs-CZ"/>
          </a:p>
        </p:txBody>
      </p:sp>
      <p:sp>
        <p:nvSpPr>
          <p:cNvPr id="22583" name="Rectangle 112"/>
          <p:cNvSpPr>
            <a:spLocks noChangeArrowheads="1"/>
          </p:cNvSpPr>
          <p:nvPr/>
        </p:nvSpPr>
        <p:spPr bwMode="auto">
          <a:xfrm>
            <a:off x="6027738" y="4641850"/>
            <a:ext cx="1057275" cy="261938"/>
          </a:xfrm>
          <a:prstGeom prst="rect">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C8116C"/>
                </a:solidFill>
                <a:latin typeface="Calibri" pitchFamily="34" charset="0"/>
              </a:rPr>
              <a:t>Biguanides</a:t>
            </a:r>
            <a:endParaRPr lang="cs-CZ" altLang="cs-CZ"/>
          </a:p>
        </p:txBody>
      </p:sp>
      <p:sp>
        <p:nvSpPr>
          <p:cNvPr id="22584" name="Rectangle 113"/>
          <p:cNvSpPr>
            <a:spLocks noChangeArrowheads="1"/>
          </p:cNvSpPr>
          <p:nvPr/>
        </p:nvSpPr>
        <p:spPr bwMode="auto">
          <a:xfrm>
            <a:off x="6089650" y="4246563"/>
            <a:ext cx="1254125" cy="252412"/>
          </a:xfrm>
          <a:prstGeom prst="rect">
            <a:avLst/>
          </a:prstGeom>
          <a:noFill/>
          <a:ln w="9525">
            <a:noFill/>
            <a:miter lim="800000"/>
            <a:headEnd/>
            <a:tailEnd/>
          </a:ln>
        </p:spPr>
        <p:txBody>
          <a:bodyPr lIns="63595" tIns="25438" rIns="63595" bIns="25438">
            <a:spAutoFit/>
          </a:bodyPr>
          <a:lstStyle/>
          <a:p>
            <a:pPr>
              <a:buFont typeface="Arial" charset="0"/>
              <a:buNone/>
            </a:pPr>
            <a:r>
              <a:rPr lang="en-US" altLang="cs-CZ" sz="1600" b="1">
                <a:solidFill>
                  <a:srgbClr val="C8116C"/>
                </a:solidFill>
                <a:latin typeface="Calibri" pitchFamily="34" charset="0"/>
              </a:rPr>
              <a:t>AGIs</a:t>
            </a:r>
            <a:endParaRPr lang="cs-CZ" altLang="cs-CZ"/>
          </a:p>
        </p:txBody>
      </p:sp>
      <p:sp>
        <p:nvSpPr>
          <p:cNvPr id="22585" name="Rectangle 114"/>
          <p:cNvSpPr>
            <a:spLocks noChangeArrowheads="1"/>
          </p:cNvSpPr>
          <p:nvPr/>
        </p:nvSpPr>
        <p:spPr bwMode="auto">
          <a:xfrm>
            <a:off x="6203950" y="3746500"/>
            <a:ext cx="776288" cy="261938"/>
          </a:xfrm>
          <a:prstGeom prst="rect">
            <a:avLst/>
          </a:prstGeom>
          <a:noFill/>
          <a:ln w="9525">
            <a:noFill/>
            <a:miter lim="800000"/>
            <a:headEnd/>
            <a:tailEnd/>
          </a:ln>
        </p:spPr>
        <p:txBody>
          <a:bodyPr lIns="63595" tIns="25438" rIns="63595" bIns="25438">
            <a:spAutoFit/>
          </a:bodyPr>
          <a:lstStyle/>
          <a:p>
            <a:pPr>
              <a:buFont typeface="Arial" charset="0"/>
              <a:buNone/>
            </a:pPr>
            <a:r>
              <a:rPr lang="en-US" altLang="cs-CZ" sz="1600" b="1">
                <a:solidFill>
                  <a:srgbClr val="C8116C"/>
                </a:solidFill>
                <a:latin typeface="Calibri" pitchFamily="34" charset="0"/>
              </a:rPr>
              <a:t>TZDs</a:t>
            </a:r>
            <a:endParaRPr lang="cs-CZ" altLang="cs-CZ"/>
          </a:p>
        </p:txBody>
      </p:sp>
      <p:sp>
        <p:nvSpPr>
          <p:cNvPr id="22586" name="Rectangle 115"/>
          <p:cNvSpPr>
            <a:spLocks noChangeArrowheads="1"/>
          </p:cNvSpPr>
          <p:nvPr/>
        </p:nvSpPr>
        <p:spPr bwMode="auto">
          <a:xfrm>
            <a:off x="6430963" y="3308350"/>
            <a:ext cx="1182687" cy="234950"/>
          </a:xfrm>
          <a:prstGeom prst="rect">
            <a:avLst/>
          </a:prstGeom>
          <a:noFill/>
          <a:ln w="9525">
            <a:noFill/>
            <a:miter lim="800000"/>
            <a:headEnd/>
            <a:tailEnd/>
          </a:ln>
        </p:spPr>
        <p:txBody>
          <a:bodyPr wrap="none" lIns="63595" tIns="25438" rIns="63595" bIns="25438">
            <a:spAutoFit/>
          </a:bodyPr>
          <a:lstStyle/>
          <a:p>
            <a:pPr>
              <a:buFont typeface="Arial" charset="0"/>
              <a:buNone/>
            </a:pPr>
            <a:r>
              <a:rPr lang="en-US" altLang="cs-CZ" sz="1600" b="1">
                <a:solidFill>
                  <a:srgbClr val="C8116C"/>
                </a:solidFill>
                <a:latin typeface="Calibri" pitchFamily="34" charset="0"/>
              </a:rPr>
              <a:t>Meglitinides</a:t>
            </a:r>
            <a:endParaRPr lang="cs-CZ" altLang="cs-CZ"/>
          </a:p>
        </p:txBody>
      </p:sp>
      <p:sp>
        <p:nvSpPr>
          <p:cNvPr id="57" name="Line 126">
            <a:extLst>
              <a:ext uri="{FF2B5EF4-FFF2-40B4-BE49-F238E27FC236}"/>
            </a:extLst>
          </p:cNvPr>
          <p:cNvSpPr>
            <a:spLocks noChangeShapeType="1"/>
          </p:cNvSpPr>
          <p:nvPr/>
        </p:nvSpPr>
        <p:spPr bwMode="auto">
          <a:xfrm>
            <a:off x="727075" y="1905000"/>
            <a:ext cx="9842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58" name="Line 127">
            <a:extLst>
              <a:ext uri="{FF2B5EF4-FFF2-40B4-BE49-F238E27FC236}"/>
            </a:extLst>
          </p:cNvPr>
          <p:cNvSpPr>
            <a:spLocks noChangeShapeType="1"/>
          </p:cNvSpPr>
          <p:nvPr/>
        </p:nvSpPr>
        <p:spPr bwMode="auto">
          <a:xfrm>
            <a:off x="727075" y="2378075"/>
            <a:ext cx="9842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59" name="Line 128">
            <a:extLst>
              <a:ext uri="{FF2B5EF4-FFF2-40B4-BE49-F238E27FC236}"/>
            </a:extLst>
          </p:cNvPr>
          <p:cNvSpPr>
            <a:spLocks noChangeShapeType="1"/>
          </p:cNvSpPr>
          <p:nvPr/>
        </p:nvSpPr>
        <p:spPr bwMode="auto">
          <a:xfrm>
            <a:off x="727075" y="2843213"/>
            <a:ext cx="9842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60" name="Line 129">
            <a:extLst>
              <a:ext uri="{FF2B5EF4-FFF2-40B4-BE49-F238E27FC236}"/>
            </a:extLst>
          </p:cNvPr>
          <p:cNvSpPr>
            <a:spLocks noChangeShapeType="1"/>
          </p:cNvSpPr>
          <p:nvPr/>
        </p:nvSpPr>
        <p:spPr bwMode="auto">
          <a:xfrm>
            <a:off x="733425" y="3327400"/>
            <a:ext cx="9683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wrap="none" anchor="ctr"/>
          <a:lstStyle/>
          <a:p>
            <a:pPr defTabSz="457200">
              <a:buFont typeface="Arial" panose="020B0604020202020204" pitchFamily="34" charset="0"/>
              <a:buNone/>
              <a:defRPr/>
            </a:pPr>
            <a:endParaRPr lang="de-CH" altLang="en-US" sz="1600">
              <a:solidFill>
                <a:srgbClr val="000000"/>
              </a:solidFill>
              <a:cs typeface="Arial" pitchFamily="34" charset="0"/>
            </a:endParaRPr>
          </a:p>
        </p:txBody>
      </p:sp>
      <p:sp>
        <p:nvSpPr>
          <p:cNvPr id="22591" name="Rectangle 130"/>
          <p:cNvSpPr>
            <a:spLocks noChangeArrowheads="1"/>
          </p:cNvSpPr>
          <p:nvPr/>
        </p:nvSpPr>
        <p:spPr bwMode="auto">
          <a:xfrm>
            <a:off x="3059113" y="6524625"/>
            <a:ext cx="5994400" cy="274638"/>
          </a:xfrm>
          <a:prstGeom prst="rect">
            <a:avLst/>
          </a:prstGeom>
          <a:noFill/>
          <a:ln w="9525">
            <a:noFill/>
            <a:miter lim="800000"/>
            <a:headEnd/>
            <a:tailEnd/>
          </a:ln>
        </p:spPr>
        <p:txBody>
          <a:bodyPr>
            <a:spAutoFit/>
          </a:bodyPr>
          <a:lstStyle/>
          <a:p>
            <a:pPr algn="r">
              <a:buFont typeface="Arial" charset="0"/>
              <a:buNone/>
            </a:pPr>
            <a:r>
              <a:rPr lang="en-US" altLang="cs-CZ" sz="1200" b="1">
                <a:solidFill>
                  <a:srgbClr val="404040"/>
                </a:solidFill>
                <a:latin typeface="Calibri" pitchFamily="34" charset="0"/>
              </a:rPr>
              <a:t>Adapted from: Inzucchi SE in </a:t>
            </a:r>
            <a:r>
              <a:rPr lang="en-US" altLang="cs-CZ" sz="1200" b="1" i="1">
                <a:solidFill>
                  <a:srgbClr val="404040"/>
                </a:solidFill>
                <a:latin typeface="Calibri" pitchFamily="34" charset="0"/>
              </a:rPr>
              <a:t>Clinical  Diabetes</a:t>
            </a:r>
            <a:r>
              <a:rPr lang="en-US" altLang="cs-CZ" sz="1200" b="1">
                <a:solidFill>
                  <a:srgbClr val="404040"/>
                </a:solidFill>
                <a:latin typeface="Calibri" pitchFamily="34" charset="0"/>
              </a:rPr>
              <a:t>, Fonseca VA ed., 2006.</a:t>
            </a:r>
            <a:endParaRPr lang="cs-CZ" altLang="cs-CZ"/>
          </a:p>
        </p:txBody>
      </p:sp>
      <p:sp>
        <p:nvSpPr>
          <p:cNvPr id="22592" name="Oval 106"/>
          <p:cNvSpPr>
            <a:spLocks noChangeArrowheads="1"/>
          </p:cNvSpPr>
          <p:nvPr/>
        </p:nvSpPr>
        <p:spPr bwMode="auto">
          <a:xfrm>
            <a:off x="7343775" y="1484313"/>
            <a:ext cx="142875" cy="144462"/>
          </a:xfrm>
          <a:prstGeom prst="ellipse">
            <a:avLst/>
          </a:prstGeom>
          <a:solidFill>
            <a:schemeClr val="accent1"/>
          </a:solidFill>
          <a:ln w="9525">
            <a:noFill/>
            <a:round/>
            <a:headEnd/>
            <a:tailEnd/>
          </a:ln>
        </p:spPr>
        <p:txBody>
          <a:bodyPr wrap="none" anchor="ctr"/>
          <a:lstStyle/>
          <a:p>
            <a:pPr algn="ctr">
              <a:buFont typeface="Arial" charset="0"/>
              <a:buNone/>
            </a:pPr>
            <a:endParaRPr lang="cs-CZ" altLang="cs-CZ"/>
          </a:p>
        </p:txBody>
      </p:sp>
      <p:sp>
        <p:nvSpPr>
          <p:cNvPr id="22593" name="Rectangle 95"/>
          <p:cNvSpPr>
            <a:spLocks noChangeArrowheads="1"/>
          </p:cNvSpPr>
          <p:nvPr/>
        </p:nvSpPr>
        <p:spPr bwMode="auto">
          <a:xfrm>
            <a:off x="7439025" y="1422400"/>
            <a:ext cx="1704975" cy="338138"/>
          </a:xfrm>
          <a:prstGeom prst="rect">
            <a:avLst/>
          </a:prstGeom>
          <a:noFill/>
          <a:ln w="9525">
            <a:noFill/>
            <a:miter lim="800000"/>
            <a:headEnd/>
            <a:tailEnd/>
          </a:ln>
        </p:spPr>
        <p:txBody>
          <a:bodyPr>
            <a:spAutoFit/>
          </a:bodyPr>
          <a:lstStyle/>
          <a:p>
            <a:pPr>
              <a:buFont typeface="Arial" charset="0"/>
              <a:buNone/>
            </a:pPr>
            <a:r>
              <a:rPr lang="fr-FR" altLang="cs-CZ" sz="1600" b="1">
                <a:solidFill>
                  <a:srgbClr val="C8116C"/>
                </a:solidFill>
                <a:latin typeface="Calibri" pitchFamily="34" charset="0"/>
              </a:rPr>
              <a:t>SGLT2 inhibitors</a:t>
            </a:r>
            <a:endParaRPr lang="cs-CZ" altLang="cs-CZ"/>
          </a:p>
        </p:txBody>
      </p:sp>
      <p:sp>
        <p:nvSpPr>
          <p:cNvPr id="22594" name="Title 1"/>
          <p:cNvSpPr txBox="1">
            <a:spLocks noChangeArrowheads="1"/>
          </p:cNvSpPr>
          <p:nvPr/>
        </p:nvSpPr>
        <p:spPr bwMode="auto">
          <a:xfrm>
            <a:off x="712788" y="215900"/>
            <a:ext cx="8431212" cy="1074738"/>
          </a:xfrm>
          <a:prstGeom prst="rect">
            <a:avLst/>
          </a:prstGeom>
          <a:noFill/>
          <a:ln w="9525">
            <a:noFill/>
            <a:miter lim="800000"/>
            <a:headEnd/>
            <a:tailEnd/>
          </a:ln>
        </p:spPr>
        <p:txBody>
          <a:bodyPr/>
          <a:lstStyle/>
          <a:p>
            <a:pPr>
              <a:buFont typeface="Arial" charset="0"/>
              <a:buNone/>
            </a:pPr>
            <a:r>
              <a:rPr lang="cs-CZ" altLang="cs-CZ" sz="3200">
                <a:solidFill>
                  <a:srgbClr val="FF9933"/>
                </a:solidFill>
                <a:latin typeface="Calibri" pitchFamily="34" charset="0"/>
              </a:rPr>
              <a:t>Vývoj léčby DM 2 v posledních 2 dekádách</a:t>
            </a:r>
            <a:endParaRPr lang="cs-CZ" altLang="cs-CZ">
              <a:solidFill>
                <a:srgbClr val="FF9933"/>
              </a:solidFill>
            </a:endParaRPr>
          </a:p>
        </p:txBody>
      </p:sp>
      <p:grpSp>
        <p:nvGrpSpPr>
          <p:cNvPr id="22595" name="Groupe 98"/>
          <p:cNvGrpSpPr>
            <a:grpSpLocks/>
          </p:cNvGrpSpPr>
          <p:nvPr/>
        </p:nvGrpSpPr>
        <p:grpSpPr bwMode="auto">
          <a:xfrm>
            <a:off x="819150" y="1157288"/>
            <a:ext cx="7805738" cy="58737"/>
            <a:chOff x="1064525" y="665784"/>
            <a:chExt cx="7806520" cy="58994"/>
          </a:xfrm>
        </p:grpSpPr>
        <p:cxnSp>
          <p:nvCxnSpPr>
            <p:cNvPr id="100" name="Connecteur droit 99">
              <a:extLst>
                <a:ext uri="{FF2B5EF4-FFF2-40B4-BE49-F238E27FC236}"/>
              </a:extLst>
            </p:cNvPr>
            <p:cNvCxnSpPr/>
            <p:nvPr/>
          </p:nvCxnSpPr>
          <p:spPr>
            <a:xfrm>
              <a:off x="1064525" y="696078"/>
              <a:ext cx="776524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Rectangle 100">
              <a:extLst>
                <a:ext uri="{FF2B5EF4-FFF2-40B4-BE49-F238E27FC236}"/>
              </a:extLst>
            </p:cNvPr>
            <p:cNvSpPr/>
            <p:nvPr/>
          </p:nvSpPr>
          <p:spPr>
            <a:xfrm>
              <a:off x="7075402" y="665784"/>
              <a:ext cx="1795643" cy="58994"/>
            </a:xfrm>
            <a:prstGeom prst="rect">
              <a:avLst/>
            </a:prstGeom>
            <a:gradFill flip="none" rotWithShape="1">
              <a:gsLst>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buFont typeface="Arial" panose="020B0604020202020204" pitchFamily="34" charset="0"/>
                <a:buNone/>
                <a:defRPr/>
              </a:pPr>
              <a:endParaRPr lang="cs-CZ" altLang="cs-CZ">
                <a:solidFill>
                  <a:srgbClr val="FFFFFF"/>
                </a:solidFill>
              </a:endParaRPr>
            </a:p>
          </p:txBody>
        </p:sp>
      </p:grpSp>
      <p:sp>
        <p:nvSpPr>
          <p:cNvPr id="125" name="TextBox 5">
            <a:extLst>
              <a:ext uri="{FF2B5EF4-FFF2-40B4-BE49-F238E27FC236}"/>
            </a:extLst>
          </p:cNvPr>
          <p:cNvSpPr txBox="1">
            <a:spLocks noChangeArrowheads="1"/>
          </p:cNvSpPr>
          <p:nvPr/>
        </p:nvSpPr>
        <p:spPr bwMode="auto">
          <a:xfrm rot="5400000">
            <a:off x="1548555" y="5909888"/>
            <a:ext cx="430887" cy="623443"/>
          </a:xfrm>
          <a:prstGeom prst="rect">
            <a:avLst/>
          </a:prstGeom>
          <a:noFill/>
          <a:ln w="9525">
            <a:noFill/>
            <a:miter lim="800000"/>
          </a:ln>
        </p:spPr>
        <p:txBody>
          <a:bodyPr vert="vert270">
            <a:spAutoFit/>
          </a:bodyPr>
          <a:lstStyle/>
          <a:p>
            <a:pPr algn="ctr" defTabSz="913765" fontAlgn="auto">
              <a:spcBef>
                <a:spcPts val="0"/>
              </a:spcBef>
              <a:spcAft>
                <a:spcPts val="0"/>
              </a:spcAft>
              <a:buFont typeface="Arial" panose="020B0604020202020204" pitchFamily="34" charset="0"/>
              <a:buNone/>
              <a:defRPr/>
            </a:pPr>
            <a:r>
              <a:rPr lang="de-CH" sz="1600" b="1">
                <a:solidFill>
                  <a:srgbClr val="495DA3"/>
                </a:solidFill>
                <a:latin typeface="+mn-lt"/>
                <a:cs typeface="+mn-cs"/>
              </a:rPr>
              <a:t>1950</a:t>
            </a:r>
            <a:endParaRPr lang="en-US" sz="1600" b="1" dirty="0">
              <a:solidFill>
                <a:srgbClr val="495DA3"/>
              </a:solidFill>
              <a:latin typeface="+mn-lt"/>
              <a:cs typeface="+mn-cs"/>
            </a:endParaRPr>
          </a:p>
        </p:txBody>
      </p:sp>
      <p:sp>
        <p:nvSpPr>
          <p:cNvPr id="126" name="TextBox 5">
            <a:extLst>
              <a:ext uri="{FF2B5EF4-FFF2-40B4-BE49-F238E27FC236}"/>
            </a:extLst>
          </p:cNvPr>
          <p:cNvSpPr txBox="1">
            <a:spLocks noChangeArrowheads="1"/>
          </p:cNvSpPr>
          <p:nvPr/>
        </p:nvSpPr>
        <p:spPr bwMode="auto">
          <a:xfrm rot="5400000">
            <a:off x="2553168" y="5909888"/>
            <a:ext cx="430887" cy="623443"/>
          </a:xfrm>
          <a:prstGeom prst="rect">
            <a:avLst/>
          </a:prstGeom>
          <a:noFill/>
          <a:ln w="9525">
            <a:noFill/>
            <a:miter lim="800000"/>
          </a:ln>
        </p:spPr>
        <p:txBody>
          <a:bodyPr vert="vert270">
            <a:spAutoFit/>
          </a:bodyPr>
          <a:lstStyle/>
          <a:p>
            <a:pPr algn="ctr" defTabSz="913765" fontAlgn="auto">
              <a:spcBef>
                <a:spcPts val="0"/>
              </a:spcBef>
              <a:spcAft>
                <a:spcPts val="0"/>
              </a:spcAft>
              <a:buFont typeface="Arial" panose="020B0604020202020204" pitchFamily="34" charset="0"/>
              <a:buNone/>
              <a:defRPr/>
            </a:pPr>
            <a:r>
              <a:rPr lang="de-CH" sz="1600" b="1">
                <a:solidFill>
                  <a:srgbClr val="495DA3"/>
                </a:solidFill>
                <a:latin typeface="+mn-lt"/>
                <a:cs typeface="+mn-cs"/>
              </a:rPr>
              <a:t>1960</a:t>
            </a:r>
            <a:endParaRPr lang="en-US" sz="1600" b="1" dirty="0">
              <a:solidFill>
                <a:srgbClr val="495DA3"/>
              </a:solidFill>
              <a:latin typeface="+mn-lt"/>
              <a:cs typeface="+mn-cs"/>
            </a:endParaRPr>
          </a:p>
        </p:txBody>
      </p:sp>
      <p:sp>
        <p:nvSpPr>
          <p:cNvPr id="127" name="TextBox 5">
            <a:extLst>
              <a:ext uri="{FF2B5EF4-FFF2-40B4-BE49-F238E27FC236}"/>
            </a:extLst>
          </p:cNvPr>
          <p:cNvSpPr txBox="1">
            <a:spLocks noChangeArrowheads="1"/>
          </p:cNvSpPr>
          <p:nvPr/>
        </p:nvSpPr>
        <p:spPr bwMode="auto">
          <a:xfrm rot="5400000">
            <a:off x="3486618" y="5909888"/>
            <a:ext cx="430887" cy="623443"/>
          </a:xfrm>
          <a:prstGeom prst="rect">
            <a:avLst/>
          </a:prstGeom>
          <a:noFill/>
          <a:ln w="9525">
            <a:noFill/>
            <a:miter lim="800000"/>
          </a:ln>
        </p:spPr>
        <p:txBody>
          <a:bodyPr vert="vert270">
            <a:spAutoFit/>
          </a:bodyPr>
          <a:lstStyle/>
          <a:p>
            <a:pPr algn="ctr" defTabSz="913765" fontAlgn="auto">
              <a:spcBef>
                <a:spcPts val="0"/>
              </a:spcBef>
              <a:spcAft>
                <a:spcPts val="0"/>
              </a:spcAft>
              <a:buFont typeface="Arial" panose="020B0604020202020204" pitchFamily="34" charset="0"/>
              <a:buNone/>
              <a:defRPr/>
            </a:pPr>
            <a:r>
              <a:rPr lang="de-CH" sz="1600" b="1">
                <a:solidFill>
                  <a:srgbClr val="495DA3"/>
                </a:solidFill>
                <a:latin typeface="+mn-lt"/>
                <a:cs typeface="+mn-cs"/>
              </a:rPr>
              <a:t>1970</a:t>
            </a:r>
            <a:endParaRPr lang="en-US" sz="1600" b="1" dirty="0">
              <a:solidFill>
                <a:srgbClr val="495DA3"/>
              </a:solidFill>
              <a:latin typeface="+mn-lt"/>
              <a:cs typeface="+mn-cs"/>
            </a:endParaRPr>
          </a:p>
        </p:txBody>
      </p:sp>
      <p:sp>
        <p:nvSpPr>
          <p:cNvPr id="128" name="TextBox 5">
            <a:extLst>
              <a:ext uri="{FF2B5EF4-FFF2-40B4-BE49-F238E27FC236}"/>
            </a:extLst>
          </p:cNvPr>
          <p:cNvSpPr txBox="1">
            <a:spLocks noChangeArrowheads="1"/>
          </p:cNvSpPr>
          <p:nvPr/>
        </p:nvSpPr>
        <p:spPr bwMode="auto">
          <a:xfrm rot="5400000">
            <a:off x="4412224" y="5909888"/>
            <a:ext cx="430887" cy="623443"/>
          </a:xfrm>
          <a:prstGeom prst="rect">
            <a:avLst/>
          </a:prstGeom>
          <a:noFill/>
          <a:ln w="9525">
            <a:noFill/>
            <a:miter lim="800000"/>
          </a:ln>
        </p:spPr>
        <p:txBody>
          <a:bodyPr vert="vert270">
            <a:spAutoFit/>
          </a:bodyPr>
          <a:lstStyle/>
          <a:p>
            <a:pPr algn="ctr" defTabSz="913765" fontAlgn="auto">
              <a:spcBef>
                <a:spcPts val="0"/>
              </a:spcBef>
              <a:spcAft>
                <a:spcPts val="0"/>
              </a:spcAft>
              <a:buFont typeface="Arial" panose="020B0604020202020204" pitchFamily="34" charset="0"/>
              <a:buNone/>
              <a:defRPr/>
            </a:pPr>
            <a:r>
              <a:rPr lang="de-CH" sz="1600" b="1">
                <a:solidFill>
                  <a:srgbClr val="495DA3"/>
                </a:solidFill>
                <a:latin typeface="+mn-lt"/>
                <a:cs typeface="+mn-cs"/>
              </a:rPr>
              <a:t>1980</a:t>
            </a:r>
            <a:endParaRPr lang="en-US" sz="1600" b="1" dirty="0">
              <a:solidFill>
                <a:srgbClr val="495DA3"/>
              </a:solidFill>
              <a:latin typeface="+mn-lt"/>
              <a:cs typeface="+mn-cs"/>
            </a:endParaRPr>
          </a:p>
        </p:txBody>
      </p:sp>
      <p:sp>
        <p:nvSpPr>
          <p:cNvPr id="129" name="TextBox 5">
            <a:extLst>
              <a:ext uri="{FF2B5EF4-FFF2-40B4-BE49-F238E27FC236}"/>
            </a:extLst>
          </p:cNvPr>
          <p:cNvSpPr txBox="1">
            <a:spLocks noChangeArrowheads="1"/>
          </p:cNvSpPr>
          <p:nvPr/>
        </p:nvSpPr>
        <p:spPr bwMode="auto">
          <a:xfrm rot="5400000">
            <a:off x="5332227" y="5909888"/>
            <a:ext cx="430887" cy="623443"/>
          </a:xfrm>
          <a:prstGeom prst="rect">
            <a:avLst/>
          </a:prstGeom>
          <a:noFill/>
          <a:ln w="9525">
            <a:noFill/>
            <a:miter lim="800000"/>
          </a:ln>
        </p:spPr>
        <p:txBody>
          <a:bodyPr vert="vert270">
            <a:spAutoFit/>
          </a:bodyPr>
          <a:lstStyle/>
          <a:p>
            <a:pPr algn="ctr" defTabSz="913765" fontAlgn="auto">
              <a:spcBef>
                <a:spcPts val="0"/>
              </a:spcBef>
              <a:spcAft>
                <a:spcPts val="0"/>
              </a:spcAft>
              <a:buFont typeface="Arial" panose="020B0604020202020204" pitchFamily="34" charset="0"/>
              <a:buNone/>
              <a:defRPr/>
            </a:pPr>
            <a:r>
              <a:rPr lang="de-CH" sz="1600" b="1">
                <a:solidFill>
                  <a:srgbClr val="495DA3"/>
                </a:solidFill>
                <a:latin typeface="+mn-lt"/>
                <a:cs typeface="+mn-cs"/>
              </a:rPr>
              <a:t>1990</a:t>
            </a:r>
            <a:endParaRPr lang="en-US" sz="1600" b="1" dirty="0">
              <a:solidFill>
                <a:srgbClr val="495DA3"/>
              </a:solidFill>
              <a:latin typeface="+mn-lt"/>
              <a:cs typeface="+mn-cs"/>
            </a:endParaRPr>
          </a:p>
        </p:txBody>
      </p:sp>
      <p:sp>
        <p:nvSpPr>
          <p:cNvPr id="130" name="TextBox 5">
            <a:extLst>
              <a:ext uri="{FF2B5EF4-FFF2-40B4-BE49-F238E27FC236}"/>
            </a:extLst>
          </p:cNvPr>
          <p:cNvSpPr txBox="1">
            <a:spLocks noChangeArrowheads="1"/>
          </p:cNvSpPr>
          <p:nvPr/>
        </p:nvSpPr>
        <p:spPr bwMode="auto">
          <a:xfrm rot="5400000">
            <a:off x="6219732" y="5909888"/>
            <a:ext cx="430887" cy="623443"/>
          </a:xfrm>
          <a:prstGeom prst="rect">
            <a:avLst/>
          </a:prstGeom>
          <a:noFill/>
          <a:ln w="9525">
            <a:noFill/>
            <a:miter lim="800000"/>
          </a:ln>
        </p:spPr>
        <p:txBody>
          <a:bodyPr vert="vert270">
            <a:spAutoFit/>
          </a:bodyPr>
          <a:lstStyle/>
          <a:p>
            <a:pPr algn="ctr" defTabSz="913765" fontAlgn="auto">
              <a:spcBef>
                <a:spcPts val="0"/>
              </a:spcBef>
              <a:spcAft>
                <a:spcPts val="0"/>
              </a:spcAft>
              <a:buFont typeface="Arial" panose="020B0604020202020204" pitchFamily="34" charset="0"/>
              <a:buNone/>
              <a:defRPr/>
            </a:pPr>
            <a:r>
              <a:rPr lang="de-CH" sz="1600" b="1">
                <a:solidFill>
                  <a:srgbClr val="495DA3"/>
                </a:solidFill>
                <a:latin typeface="+mn-lt"/>
                <a:cs typeface="+mn-cs"/>
              </a:rPr>
              <a:t>2000</a:t>
            </a:r>
            <a:endParaRPr lang="en-US" sz="1600" b="1" dirty="0">
              <a:solidFill>
                <a:srgbClr val="495DA3"/>
              </a:solidFill>
              <a:latin typeface="+mn-lt"/>
              <a:cs typeface="+mn-cs"/>
            </a:endParaRPr>
          </a:p>
        </p:txBody>
      </p:sp>
      <p:sp>
        <p:nvSpPr>
          <p:cNvPr id="22602" name="Text Box 84"/>
          <p:cNvSpPr txBox="1">
            <a:spLocks noChangeArrowheads="1"/>
          </p:cNvSpPr>
          <p:nvPr/>
        </p:nvSpPr>
        <p:spPr bwMode="auto">
          <a:xfrm>
            <a:off x="347663" y="5035550"/>
            <a:ext cx="423862" cy="246063"/>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2</a:t>
            </a:r>
            <a:endParaRPr lang="cs-CZ" altLang="cs-CZ"/>
          </a:p>
        </p:txBody>
      </p:sp>
      <p:sp>
        <p:nvSpPr>
          <p:cNvPr id="22603" name="Text Box 84"/>
          <p:cNvSpPr txBox="1">
            <a:spLocks noChangeArrowheads="1"/>
          </p:cNvSpPr>
          <p:nvPr/>
        </p:nvSpPr>
        <p:spPr bwMode="auto">
          <a:xfrm>
            <a:off x="347663" y="4570413"/>
            <a:ext cx="423862" cy="246062"/>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3</a:t>
            </a:r>
            <a:endParaRPr lang="cs-CZ" altLang="cs-CZ"/>
          </a:p>
        </p:txBody>
      </p:sp>
      <p:sp>
        <p:nvSpPr>
          <p:cNvPr id="22604" name="Text Box 84"/>
          <p:cNvSpPr txBox="1">
            <a:spLocks noChangeArrowheads="1"/>
          </p:cNvSpPr>
          <p:nvPr/>
        </p:nvSpPr>
        <p:spPr bwMode="auto">
          <a:xfrm>
            <a:off x="347663" y="4103688"/>
            <a:ext cx="423862" cy="246062"/>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4</a:t>
            </a:r>
            <a:endParaRPr lang="cs-CZ" altLang="cs-CZ"/>
          </a:p>
        </p:txBody>
      </p:sp>
      <p:sp>
        <p:nvSpPr>
          <p:cNvPr id="22605" name="Text Box 84"/>
          <p:cNvSpPr txBox="1">
            <a:spLocks noChangeArrowheads="1"/>
          </p:cNvSpPr>
          <p:nvPr/>
        </p:nvSpPr>
        <p:spPr bwMode="auto">
          <a:xfrm>
            <a:off x="347663" y="3638550"/>
            <a:ext cx="423862" cy="246063"/>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5</a:t>
            </a:r>
            <a:endParaRPr lang="cs-CZ" altLang="cs-CZ"/>
          </a:p>
        </p:txBody>
      </p:sp>
      <p:sp>
        <p:nvSpPr>
          <p:cNvPr id="22606" name="Text Box 84"/>
          <p:cNvSpPr txBox="1">
            <a:spLocks noChangeArrowheads="1"/>
          </p:cNvSpPr>
          <p:nvPr/>
        </p:nvSpPr>
        <p:spPr bwMode="auto">
          <a:xfrm>
            <a:off x="347663" y="3171825"/>
            <a:ext cx="423862" cy="247650"/>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6</a:t>
            </a:r>
            <a:endParaRPr lang="cs-CZ" altLang="cs-CZ"/>
          </a:p>
        </p:txBody>
      </p:sp>
      <p:sp>
        <p:nvSpPr>
          <p:cNvPr id="22607" name="Text Box 84"/>
          <p:cNvSpPr txBox="1">
            <a:spLocks noChangeArrowheads="1"/>
          </p:cNvSpPr>
          <p:nvPr/>
        </p:nvSpPr>
        <p:spPr bwMode="auto">
          <a:xfrm>
            <a:off x="347663" y="2706688"/>
            <a:ext cx="423862" cy="246062"/>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7</a:t>
            </a:r>
            <a:endParaRPr lang="cs-CZ" altLang="cs-CZ"/>
          </a:p>
        </p:txBody>
      </p:sp>
      <p:sp>
        <p:nvSpPr>
          <p:cNvPr id="22608" name="Text Box 84"/>
          <p:cNvSpPr txBox="1">
            <a:spLocks noChangeArrowheads="1"/>
          </p:cNvSpPr>
          <p:nvPr/>
        </p:nvSpPr>
        <p:spPr bwMode="auto">
          <a:xfrm>
            <a:off x="347663" y="2241550"/>
            <a:ext cx="423862" cy="246063"/>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8</a:t>
            </a:r>
            <a:endParaRPr lang="cs-CZ" altLang="cs-CZ"/>
          </a:p>
        </p:txBody>
      </p:sp>
      <p:sp>
        <p:nvSpPr>
          <p:cNvPr id="22609" name="Text Box 84"/>
          <p:cNvSpPr txBox="1">
            <a:spLocks noChangeArrowheads="1"/>
          </p:cNvSpPr>
          <p:nvPr/>
        </p:nvSpPr>
        <p:spPr bwMode="auto">
          <a:xfrm>
            <a:off x="347663" y="1774825"/>
            <a:ext cx="423862" cy="246063"/>
          </a:xfrm>
          <a:prstGeom prst="rect">
            <a:avLst/>
          </a:prstGeom>
          <a:noFill/>
          <a:ln w="9525">
            <a:noFill/>
            <a:miter lim="800000"/>
            <a:headEnd/>
            <a:tailEnd/>
          </a:ln>
        </p:spPr>
        <p:txBody>
          <a:bodyPr tIns="0" bIns="0">
            <a:spAutoFit/>
          </a:bodyPr>
          <a:lstStyle/>
          <a:p>
            <a:pPr algn="r">
              <a:buFont typeface="Arial" charset="0"/>
              <a:buNone/>
            </a:pPr>
            <a:r>
              <a:rPr lang="en-US" altLang="cs-CZ" sz="1600" b="1">
                <a:solidFill>
                  <a:srgbClr val="495DA3"/>
                </a:solidFill>
                <a:latin typeface="Calibri" pitchFamily="34" charset="0"/>
              </a:rPr>
              <a:t>9</a:t>
            </a:r>
            <a:endParaRPr lang="cs-CZ" altLang="cs-CZ"/>
          </a:p>
        </p:txBody>
      </p:sp>
      <p:sp>
        <p:nvSpPr>
          <p:cNvPr id="77" name="Oval 56">
            <a:extLst>
              <a:ext uri="{FF2B5EF4-FFF2-40B4-BE49-F238E27FC236}"/>
            </a:extLst>
          </p:cNvPr>
          <p:cNvSpPr>
            <a:spLocks noChangeArrowheads="1"/>
          </p:cNvSpPr>
          <p:nvPr/>
        </p:nvSpPr>
        <p:spPr bwMode="auto">
          <a:xfrm>
            <a:off x="1873250" y="5548313"/>
            <a:ext cx="142875" cy="144462"/>
          </a:xfrm>
          <a:prstGeom prst="ellipse">
            <a:avLst/>
          </a:prstGeom>
          <a:solidFill>
            <a:schemeClr val="accent4"/>
          </a:solidFill>
          <a:ln w="25400">
            <a:noFill/>
            <a:round/>
          </a:ln>
        </p:spPr>
        <p:txBody>
          <a:bodyPr wrap="none" anchor="ctr"/>
          <a:lstStyle/>
          <a:p>
            <a:pPr algn="ctr">
              <a:buFont typeface="Arial" panose="020B0604020202020204" pitchFamily="34" charset="0"/>
              <a:buNone/>
              <a:defRPr/>
            </a:pPr>
            <a:endParaRPr lang="cs-CZ" altLang="cs-CZ">
              <a:latin typeface="Arial" panose="020B0604020202020204" pitchFamily="34" charset="0"/>
              <a:cs typeface="+mn-cs"/>
            </a:endParaRPr>
          </a:p>
        </p:txBody>
      </p:sp>
      <p:sp>
        <p:nvSpPr>
          <p:cNvPr id="22611" name="Espace réservé du numéro de diapositive 13"/>
          <p:cNvSpPr txBox="1">
            <a:spLocks noGrp="1" noChangeArrowheads="1"/>
          </p:cNvSpPr>
          <p:nvPr/>
        </p:nvSpPr>
        <p:spPr bwMode="auto">
          <a:xfrm>
            <a:off x="263525" y="6578600"/>
            <a:ext cx="2133600" cy="182563"/>
          </a:xfrm>
          <a:prstGeom prst="rect">
            <a:avLst/>
          </a:prstGeom>
          <a:noFill/>
          <a:ln w="9525">
            <a:noFill/>
            <a:miter lim="800000"/>
            <a:headEnd/>
            <a:tailEnd/>
          </a:ln>
        </p:spPr>
        <p:txBody>
          <a:bodyPr anchor="ctr"/>
          <a:lstStyle/>
          <a:p>
            <a:pPr algn="ctr">
              <a:buFont typeface="Arial" charset="0"/>
              <a:buNone/>
            </a:pPr>
            <a:fld id="{7F4BB2A7-1E4D-4627-AF7C-E9A86401B34B}" type="slidenum">
              <a:rPr lang="fr-FR" altLang="cs-CZ" sz="1200" b="1">
                <a:solidFill>
                  <a:srgbClr val="7F7F7F"/>
                </a:solidFill>
                <a:latin typeface="Calibri" pitchFamily="34" charset="0"/>
              </a:rPr>
              <a:pPr algn="ctr">
                <a:buFont typeface="Arial" charset="0"/>
                <a:buNone/>
              </a:pPr>
              <a:t>8</a:t>
            </a:fld>
            <a:endParaRPr lang="cs-CZ" altLang="cs-CZ" sz="1200" b="1">
              <a:solidFill>
                <a:srgbClr val="7F7F7F"/>
              </a:solidFill>
              <a:latin typeface="Calibri" pitchFamily="34" charset="0"/>
            </a:endParaRPr>
          </a:p>
        </p:txBody>
      </p:sp>
      <p:pic>
        <p:nvPicPr>
          <p:cNvPr id="22615" name="Picture 87">
            <a:hlinkClick r:id="" action="ppaction://media"/>
          </p:cNvPr>
          <p:cNvPicPr>
            <a:picLocks noRot="1" noChangeAspect="1" noChangeArrowheads="1"/>
          </p:cNvPicPr>
          <p:nvPr>
            <a:wavAudioFile r:embed="rId1" name="~PP347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6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6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cs-CZ" altLang="en-US" smtClean="0">
                <a:solidFill>
                  <a:srgbClr val="FFC000"/>
                </a:solidFill>
                <a:effectLst/>
                <a:cs typeface="Arial" charset="0"/>
              </a:rPr>
              <a:t>Metformin (biquanid)</a:t>
            </a:r>
            <a:endParaRPr lang="en-US" altLang="en-US" smtClean="0">
              <a:solidFill>
                <a:srgbClr val="FFC000"/>
              </a:solidFill>
              <a:effectLst/>
              <a:cs typeface="Arial" charset="0"/>
            </a:endParaRPr>
          </a:p>
        </p:txBody>
      </p:sp>
      <p:sp>
        <p:nvSpPr>
          <p:cNvPr id="28675" name="Rectangle 3">
            <a:extLst>
              <a:ext uri="{FF2B5EF4-FFF2-40B4-BE49-F238E27FC236}"/>
            </a:extLst>
          </p:cNvPr>
          <p:cNvSpPr>
            <a:spLocks noGrp="1" noChangeArrowheads="1"/>
          </p:cNvSpPr>
          <p:nvPr>
            <p:ph idx="1"/>
          </p:nvPr>
        </p:nvSpPr>
        <p:spPr/>
        <p:txBody>
          <a:bodyPr/>
          <a:lstStyle/>
          <a:p>
            <a:pPr eaLnBrk="1" hangingPunct="1">
              <a:lnSpc>
                <a:spcPct val="90000"/>
              </a:lnSpc>
              <a:defRPr/>
            </a:pPr>
            <a:r>
              <a:rPr lang="cs-CZ" dirty="0">
                <a:cs typeface="Arial" charset="0"/>
              </a:rPr>
              <a:t>sám o sobě by neměl mít </a:t>
            </a:r>
            <a:r>
              <a:rPr lang="cs-CZ" dirty="0" err="1">
                <a:cs typeface="Arial" charset="0"/>
              </a:rPr>
              <a:t>hypoglykemizující</a:t>
            </a:r>
            <a:r>
              <a:rPr lang="cs-CZ" dirty="0">
                <a:cs typeface="Arial" charset="0"/>
              </a:rPr>
              <a:t> účinek</a:t>
            </a:r>
          </a:p>
          <a:p>
            <a:pPr eaLnBrk="1" hangingPunct="1">
              <a:lnSpc>
                <a:spcPct val="90000"/>
              </a:lnSpc>
              <a:defRPr/>
            </a:pPr>
            <a:r>
              <a:rPr lang="cs-CZ" dirty="0">
                <a:cs typeface="Arial" charset="0"/>
              </a:rPr>
              <a:t>snížení inzulinové rezistence hlavně v játrech</a:t>
            </a:r>
          </a:p>
          <a:p>
            <a:pPr eaLnBrk="1" hangingPunct="1">
              <a:lnSpc>
                <a:spcPct val="90000"/>
              </a:lnSpc>
              <a:defRPr/>
            </a:pPr>
            <a:r>
              <a:rPr lang="cs-CZ" i="1" dirty="0">
                <a:solidFill>
                  <a:srgbClr val="FFC000"/>
                </a:solidFill>
                <a:cs typeface="Arial" charset="0"/>
              </a:rPr>
              <a:t>lék první volby u pacientů DM typu 2</a:t>
            </a:r>
          </a:p>
          <a:p>
            <a:pPr eaLnBrk="1" hangingPunct="1">
              <a:lnSpc>
                <a:spcPct val="90000"/>
              </a:lnSpc>
              <a:defRPr/>
            </a:pPr>
            <a:endParaRPr lang="cs-CZ" dirty="0">
              <a:cs typeface="Arial" charset="0"/>
            </a:endParaRPr>
          </a:p>
          <a:p>
            <a:pPr eaLnBrk="1" hangingPunct="1">
              <a:lnSpc>
                <a:spcPct val="90000"/>
              </a:lnSpc>
              <a:defRPr/>
            </a:pPr>
            <a:r>
              <a:rPr lang="cs-CZ" dirty="0">
                <a:cs typeface="Arial" charset="0"/>
              </a:rPr>
              <a:t>KI: snížená funkce ledvin, jater, operace, hypoxie, kontrastní vyšetření </a:t>
            </a:r>
            <a:r>
              <a:rPr lang="cs-CZ" dirty="0" err="1">
                <a:cs typeface="Arial" charset="0"/>
              </a:rPr>
              <a:t>rtg</a:t>
            </a:r>
            <a:r>
              <a:rPr lang="cs-CZ" dirty="0">
                <a:cs typeface="Arial" charset="0"/>
              </a:rPr>
              <a:t>, kardiální selhávání NYHA III.-IV, akutní stavy atp.- laktátová acidóza!</a:t>
            </a:r>
          </a:p>
          <a:p>
            <a:pPr lvl="1" eaLnBrk="1" hangingPunct="1">
              <a:lnSpc>
                <a:spcPct val="90000"/>
              </a:lnSpc>
              <a:defRPr/>
            </a:pPr>
            <a:endParaRPr lang="cs-CZ" dirty="0">
              <a:cs typeface="Arial" charset="0"/>
            </a:endParaRPr>
          </a:p>
        </p:txBody>
      </p:sp>
      <p:pic>
        <p:nvPicPr>
          <p:cNvPr id="23556" name="Picture 4">
            <a:hlinkClick r:id="" action="ppaction://media"/>
          </p:cNvPr>
          <p:cNvPicPr>
            <a:picLocks noRot="1" noChangeAspect="1" noChangeArrowheads="1"/>
          </p:cNvPicPr>
          <p:nvPr>
            <a:wavAudioFile r:embed="rId1" name="~PP2568.WAV"/>
          </p:nvPr>
        </p:nvPicPr>
        <p:blipFill>
          <a:blip r:embed="rId3"/>
          <a:srcRect/>
          <a:stretch>
            <a:fillRect/>
          </a:stretch>
        </p:blipFill>
        <p:spPr bwMode="auto">
          <a:xfrm>
            <a:off x="8674100" y="6388100"/>
            <a:ext cx="304800" cy="3048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5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556"/>
                </p:tgtEl>
              </p:cMediaNode>
            </p:audio>
          </p:childTnLst>
        </p:cTn>
      </p:par>
    </p:tnLst>
  </p:timing>
</p:sld>
</file>

<file path=ppt/theme/theme1.xml><?xml version="1.0" encoding="utf-8"?>
<a:theme xmlns:a="http://schemas.openxmlformats.org/drawingml/2006/main" name="Paprsky">
  <a:themeElements>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Paprsk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aprsk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Paprsk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Paprsk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Paprsk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Paprsk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Paprsk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Paprsk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TotalTime>
  <Pages>0</Pages>
  <Words>2521</Words>
  <Characters>0</Characters>
  <Application>Microsoft Office PowerPoint</Application>
  <DocSecurity>0</DocSecurity>
  <PresentationFormat>On-screen Show (4:3)</PresentationFormat>
  <Lines>0</Lines>
  <Paragraphs>447</Paragraphs>
  <Slides>74</Slides>
  <Notes>1</Notes>
  <HiddenSlides>0</HiddenSlides>
  <MMClips>74</MMClips>
  <ScaleCrop>false</ScaleCrop>
  <HeadingPairs>
    <vt:vector size="8" baseType="variant">
      <vt:variant>
        <vt:lpstr>Použitá písma</vt:lpstr>
      </vt:variant>
      <vt:variant>
        <vt:i4>7</vt:i4>
      </vt:variant>
      <vt:variant>
        <vt:lpstr>Šablona návrhu</vt:lpstr>
      </vt:variant>
      <vt:variant>
        <vt:i4>12</vt:i4>
      </vt:variant>
      <vt:variant>
        <vt:lpstr>Vložené servery OLE</vt:lpstr>
      </vt:variant>
      <vt:variant>
        <vt:i4>1</vt:i4>
      </vt:variant>
      <vt:variant>
        <vt:lpstr>Nadpisy snímků</vt:lpstr>
      </vt:variant>
      <vt:variant>
        <vt:i4>74</vt:i4>
      </vt:variant>
    </vt:vector>
  </HeadingPairs>
  <TitlesOfParts>
    <vt:vector size="94" baseType="lpstr">
      <vt:lpstr>Arial</vt:lpstr>
      <vt:lpstr>Wingdings</vt:lpstr>
      <vt:lpstr>Times New Roman</vt:lpstr>
      <vt:lpstr>Calibri</vt:lpstr>
      <vt:lpstr>Symbol</vt:lpstr>
      <vt:lpstr>msgothic</vt:lpstr>
      <vt:lpstr>Comic Sans MS</vt:lpstr>
      <vt:lpstr>Paprsky</vt:lpstr>
      <vt:lpstr>Paprsky</vt:lpstr>
      <vt:lpstr>Paprsky</vt:lpstr>
      <vt:lpstr>Paprsky</vt:lpstr>
      <vt:lpstr>Paprsky</vt:lpstr>
      <vt:lpstr>Paprsky</vt:lpstr>
      <vt:lpstr>Paprsky</vt:lpstr>
      <vt:lpstr>Paprsky</vt:lpstr>
      <vt:lpstr>Paprsky</vt:lpstr>
      <vt:lpstr>Paprsky</vt:lpstr>
      <vt:lpstr>Paprsky</vt:lpstr>
      <vt:lpstr>Paprsky</vt:lpstr>
      <vt:lpstr>Acrobat Document</vt:lpstr>
      <vt:lpstr>Diabetes mellitus 2. typu -  terapie PAD a inzulinem</vt:lpstr>
      <vt:lpstr>Diabetes mellitus typ 2</vt:lpstr>
      <vt:lpstr>ADA 2020:</vt:lpstr>
      <vt:lpstr>PERORÁLNÍ ANTIDIABETIKA</vt:lpstr>
      <vt:lpstr>Ideální perorální antidiabetikum</vt:lpstr>
      <vt:lpstr>Ideální perorální antidiabetikum</vt:lpstr>
      <vt:lpstr>Snímek 7</vt:lpstr>
      <vt:lpstr>Snímek 8</vt:lpstr>
      <vt:lpstr>Metformin (biquanid)</vt:lpstr>
      <vt:lpstr>Metformin a renální insuff.</vt:lpstr>
      <vt:lpstr>Metformin a renální insuff.</vt:lpstr>
      <vt:lpstr>Metformin (biquanid)</vt:lpstr>
      <vt:lpstr>Metformin – systémové účinky</vt:lpstr>
      <vt:lpstr>Metformin – systémové účinky</vt:lpstr>
      <vt:lpstr>Metformin</vt:lpstr>
      <vt:lpstr>Preparáty sulfonylurey</vt:lpstr>
      <vt:lpstr>Preparáty sulfonylurey</vt:lpstr>
      <vt:lpstr>Nesulfonylureová inzulinová sekretagoga (glinidy, meglitinidy)</vt:lpstr>
      <vt:lpstr>Thiazolidinediony (Glitazony)</vt:lpstr>
      <vt:lpstr>Thiazolidinediony (Glitazony)</vt:lpstr>
      <vt:lpstr>Inkretinový efekt</vt:lpstr>
      <vt:lpstr>Inkretiny</vt:lpstr>
      <vt:lpstr>Inkretiny</vt:lpstr>
      <vt:lpstr>Inkretiny</vt:lpstr>
      <vt:lpstr>Glifloziny – inhibitory SGLT 2 - Inhibitory sodíko-glukózového transportéru </vt:lpstr>
      <vt:lpstr>Glifloziny – inhibitory SGLT 2</vt:lpstr>
      <vt:lpstr>Glifloziny…..</vt:lpstr>
      <vt:lpstr>Snímek 28</vt:lpstr>
      <vt:lpstr>Duální agonisté (synergní účinek)</vt:lpstr>
      <vt:lpstr>Předpokládaný efekt PAD  na snížení HbA1c</vt:lpstr>
      <vt:lpstr>Limity léčby DM 2</vt:lpstr>
      <vt:lpstr>Nežádoucí účinky léčby….</vt:lpstr>
      <vt:lpstr>Další pozitivní účinky PAD?.......</vt:lpstr>
      <vt:lpstr>Studie TECOS – sitagliptin (Januvia) – bezpečnostní profil</vt:lpstr>
      <vt:lpstr>Snímek 35</vt:lpstr>
      <vt:lpstr>Studie LEADER – liraglutid (Victoza) – bezpečnostní profil  </vt:lpstr>
      <vt:lpstr>SUSTAIN 1-10</vt:lpstr>
      <vt:lpstr>Snímek 38</vt:lpstr>
      <vt:lpstr>EMPA-REG –empagliflozin - OUTCOME</vt:lpstr>
      <vt:lpstr>Další studie s glifloziny ….</vt:lpstr>
      <vt:lpstr>CVD – REAL </vt:lpstr>
      <vt:lpstr>CVD – REAL 1  </vt:lpstr>
      <vt:lpstr>CVD – REAL 2</vt:lpstr>
      <vt:lpstr>Snížení makrovaskulárních komplikací</vt:lpstr>
      <vt:lpstr>DECLARE-TIMI 58</vt:lpstr>
      <vt:lpstr>Studie DAPA-Heart-Failure</vt:lpstr>
      <vt:lpstr>Studie DAPA-CKD</vt:lpstr>
      <vt:lpstr>2020: Glifloziny se začínají užívat i u nediabetiků …..</vt:lpstr>
      <vt:lpstr>Snímek 49</vt:lpstr>
      <vt:lpstr>Snímek 50</vt:lpstr>
      <vt:lpstr>INZULIN</vt:lpstr>
      <vt:lpstr>Snímek 52</vt:lpstr>
      <vt:lpstr>Inzulinová analoga</vt:lpstr>
      <vt:lpstr>Snímek 54</vt:lpstr>
      <vt:lpstr>Snímek 55</vt:lpstr>
      <vt:lpstr>Biosimilars</vt:lpstr>
      <vt:lpstr>Snímek 57</vt:lpstr>
      <vt:lpstr>Snímek 58</vt:lpstr>
      <vt:lpstr>V ČR +</vt:lpstr>
      <vt:lpstr>Snímek 60</vt:lpstr>
      <vt:lpstr>Nově konsensus ADA + EASD – 12/2018</vt:lpstr>
      <vt:lpstr>Změna přišla v roce 2019….</vt:lpstr>
      <vt:lpstr>Snímek 63</vt:lpstr>
      <vt:lpstr>Snímek 64</vt:lpstr>
      <vt:lpstr>2019 Uptade to: Management of Hyperglycemia in Type 2 Diabetes 2018 Diabetes Care 2020, 43, 487-493</vt:lpstr>
      <vt:lpstr>Aktualizace konsensu ADA/EASD z roku 2019 pro léčbu DM 2. typu</vt:lpstr>
      <vt:lpstr>Aktualizace konsensu ADA/EASD z roku 2019 pro léčbu DM 2. typu</vt:lpstr>
      <vt:lpstr>Snímek 68</vt:lpstr>
      <vt:lpstr>Snímek 69</vt:lpstr>
      <vt:lpstr>Doporučení ČDS - 2020</vt:lpstr>
      <vt:lpstr>…kterému pacientovi co…</vt:lpstr>
      <vt:lpstr>…kterému pacientovi co….</vt:lpstr>
      <vt:lpstr>Terapie DM 2. typu</vt:lpstr>
      <vt:lpstr>Snímek 74</vt:lpstr>
    </vt:vector>
  </TitlesOfParts>
  <Manager/>
  <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 - ČR - přes 600 000 postižených - přes 6 % obyvatel</dc:title>
  <dc:subject/>
  <dc:creator/>
  <cp:keywords/>
  <dc:description/>
  <cp:lastModifiedBy>YP2</cp:lastModifiedBy>
  <cp:revision>276</cp:revision>
  <cp:lastPrinted>2015-03-10T09:39:37Z</cp:lastPrinted>
  <dcterms:created xsi:type="dcterms:W3CDTF">2016-08-09T22:29:09Z</dcterms:created>
  <dcterms:modified xsi:type="dcterms:W3CDTF">2020-10-09T07:53:57Z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1033-10.1.0.5657</vt:lpwstr>
  </property>
</Properties>
</file>