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0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3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9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56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4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3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90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3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6C40E-876F-4E0F-AF2C-DCC4392458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38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3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0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2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4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6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19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ved=2ahUKEwj8zLP-sc3lAhVWAGMBHSfpCqgQjRx6BAgBEAQ&amp;url=http%3A%2F%2Fwww.vitarady.cz%2Fdesatero-spravneho-sluneni&amp;psig=AOvVaw34qyKX2OlJO81ArpQWTThu&amp;ust=15728480688524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631" y="2581963"/>
            <a:ext cx="9404723" cy="1400530"/>
          </a:xfrm>
        </p:spPr>
        <p:txBody>
          <a:bodyPr/>
          <a:lstStyle/>
          <a:p>
            <a:pPr eaLnBrk="1" hangingPunct="1"/>
            <a:r>
              <a:rPr lang="cs-CZ" altLang="cs-CZ" sz="4000" b="1" dirty="0" err="1">
                <a:solidFill>
                  <a:srgbClr val="FFFF66"/>
                </a:solidFill>
              </a:rPr>
              <a:t>Pleiotropní</a:t>
            </a:r>
            <a:r>
              <a:rPr lang="cs-CZ" altLang="cs-CZ" sz="4000" b="1" dirty="0">
                <a:solidFill>
                  <a:srgbClr val="FFFF66"/>
                </a:solidFill>
              </a:rPr>
              <a:t> účinky vitaminu D</a:t>
            </a:r>
            <a:r>
              <a:rPr lang="cs-CZ" altLang="cs-CZ" sz="4000" dirty="0">
                <a:solidFill>
                  <a:srgbClr val="FFFF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555584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Expozice slunečnímu záření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41793"/>
            <a:ext cx="7975375" cy="4525962"/>
          </a:xfrm>
        </p:spPr>
        <p:txBody>
          <a:bodyPr>
            <a:normAutofit/>
          </a:bodyPr>
          <a:lstStyle/>
          <a:p>
            <a:pPr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expozicí UV záření došlo ke zvýšení hladiny vitaminu D u sluneční i solární arteficiální expozice</a:t>
            </a:r>
          </a:p>
          <a:p>
            <a:pPr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snížení mortality na nádory bylo prokázáno pouze u UV slunečního původu</a:t>
            </a:r>
          </a:p>
          <a:p>
            <a:pPr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otázka expozice slunečnímu záření a výskytu maligního melanomu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991" y="2560333"/>
            <a:ext cx="3823737" cy="22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695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My a vitamin 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</a:pPr>
            <a:endParaRPr lang="cs-CZ" altLang="cs-CZ" sz="4000" b="1" dirty="0">
              <a:solidFill>
                <a:srgbClr val="FF3300"/>
              </a:solidFill>
            </a:endParaRPr>
          </a:p>
          <a:p>
            <a:pPr algn="ctr">
              <a:buFontTx/>
              <a:buNone/>
            </a:pP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r>
              <a:rPr lang="cs-CZ" altLang="cs-CZ" sz="4000" b="1" dirty="0"/>
              <a:t>pobyt venku</a:t>
            </a: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r>
              <a:rPr lang="cs-CZ" altLang="cs-CZ" sz="4000" b="1" dirty="0"/>
              <a:t>slunění, ochranné faktory</a:t>
            </a: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r>
              <a:rPr lang="cs-CZ" altLang="cs-CZ" sz="4000" b="1" dirty="0"/>
              <a:t>netučná strava</a:t>
            </a: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r>
              <a:rPr lang="cs-CZ" altLang="cs-CZ" sz="4000" b="1" dirty="0"/>
              <a:t>konzumace ryb</a:t>
            </a: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</a:p>
          <a:p>
            <a:pPr algn="ctr">
              <a:buFontTx/>
              <a:buNone/>
            </a:pP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r>
              <a:rPr lang="cs-CZ" altLang="cs-CZ" sz="4000" b="1" dirty="0"/>
              <a:t>obsah vlákniny ve stravě</a:t>
            </a:r>
            <a:r>
              <a:rPr lang="cs-CZ" altLang="cs-CZ" sz="4000" b="1" dirty="0">
                <a:solidFill>
                  <a:srgbClr val="FF3300"/>
                </a:solidFill>
              </a:rPr>
              <a:t>??</a:t>
            </a:r>
            <a:endParaRPr lang="cs-CZ" altLang="cs-CZ" sz="40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69" y="3513908"/>
            <a:ext cx="2325335" cy="25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2150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66"/>
                </a:solidFill>
              </a:rPr>
              <a:t>Možné klinické projevy hypovitaminózy D u seniorů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233672" y="2034495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urychlení rozvoje osteoporózy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urychlení rozvoje </a:t>
            </a:r>
            <a:r>
              <a:rPr lang="cs-CZ" altLang="cs-CZ" sz="3200" b="1" dirty="0" err="1" smtClean="0"/>
              <a:t>sarkopenie</a:t>
            </a:r>
            <a:endParaRPr lang="cs-CZ" altLang="cs-CZ" sz="3200" b="1" dirty="0" smtClean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zvýšená náchylnost k </a:t>
            </a:r>
            <a:r>
              <a:rPr lang="cs-CZ" altLang="cs-CZ" sz="3200" b="1" dirty="0" err="1" smtClean="0"/>
              <a:t>infektům</a:t>
            </a:r>
            <a:endParaRPr lang="cs-CZ" altLang="cs-CZ" sz="3200" b="1" dirty="0" smtClean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tendence k chronickému průběhu </a:t>
            </a:r>
            <a:r>
              <a:rPr lang="cs-CZ" altLang="cs-CZ" sz="3200" b="1" dirty="0" err="1" smtClean="0"/>
              <a:t>infektů</a:t>
            </a:r>
            <a:endParaRPr lang="cs-CZ" altLang="cs-CZ" sz="3200" b="1" dirty="0" smtClean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tendence k depresivním náladám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urychlení poklesu kognitivního výkonu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zhoršení </a:t>
            </a:r>
            <a:r>
              <a:rPr lang="cs-CZ" altLang="cs-CZ" sz="3200" b="1" dirty="0" err="1" smtClean="0"/>
              <a:t>kompenzovatelnosti</a:t>
            </a:r>
            <a:r>
              <a:rPr lang="cs-CZ" altLang="cs-CZ" sz="3200" b="1" dirty="0" smtClean="0"/>
              <a:t> DM II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 smtClean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272" y="2295741"/>
            <a:ext cx="2062115" cy="33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723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66"/>
                </a:solidFill>
              </a:rPr>
              <a:t>Sérová hladina vitaminu D3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vitamin D3 je považován za nejefektivnější parametr monitorace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má relativně dlouhý biologický poločas – okolo 15 dní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nejobjektivnější hodnocení – vitamin D </a:t>
            </a:r>
            <a:r>
              <a:rPr lang="cs-CZ" altLang="cs-CZ" sz="2800" b="1" dirty="0" err="1"/>
              <a:t>total</a:t>
            </a:r>
            <a:r>
              <a:rPr lang="cs-CZ" altLang="cs-CZ" sz="2800" b="1" dirty="0"/>
              <a:t> – hladina D2 a D3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snižování sérové hladiny již svědčí po významný deficit v celém organismu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q"/>
            </a:pPr>
            <a:r>
              <a:rPr lang="cs-CZ" altLang="cs-CZ" sz="2800" b="1" dirty="0"/>
              <a:t>nutno hodnotit v kontextu s hladinou sérového kalcia a parathormonu</a:t>
            </a:r>
          </a:p>
        </p:txBody>
      </p:sp>
    </p:spTree>
    <p:extLst>
      <p:ext uri="{BB962C8B-B14F-4D97-AF65-F5344CB8AC3E}">
        <p14:creationId xmlns:p14="http://schemas.microsoft.com/office/powerpoint/2010/main" val="1523124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FFFF66"/>
                </a:solidFill>
              </a:rPr>
              <a:t>Sérová hladina vitaminu D3 (50-150Nmol/l) (</a:t>
            </a:r>
            <a:r>
              <a:rPr lang="cs-CZ" altLang="cs-CZ" sz="2800" b="1" dirty="0" err="1">
                <a:solidFill>
                  <a:srgbClr val="FFFF66"/>
                </a:solidFill>
              </a:rPr>
              <a:t>National</a:t>
            </a:r>
            <a:r>
              <a:rPr lang="cs-CZ" altLang="cs-CZ" sz="2800" b="1" dirty="0">
                <a:solidFill>
                  <a:srgbClr val="FFFF66"/>
                </a:solidFill>
              </a:rPr>
              <a:t> Institute of </a:t>
            </a:r>
            <a:r>
              <a:rPr lang="cs-CZ" altLang="cs-CZ" sz="2800" b="1" dirty="0" err="1">
                <a:solidFill>
                  <a:srgbClr val="FFFF66"/>
                </a:solidFill>
              </a:rPr>
              <a:t>Health</a:t>
            </a:r>
            <a:r>
              <a:rPr lang="cs-CZ" altLang="cs-CZ" sz="2800" b="1" dirty="0">
                <a:solidFill>
                  <a:srgbClr val="FFFF66"/>
                </a:solidFill>
              </a:rPr>
              <a:t> – NIH)</a:t>
            </a:r>
          </a:p>
        </p:txBody>
      </p:sp>
      <p:graphicFrame>
        <p:nvGraphicFramePr>
          <p:cNvPr id="61486" name="Group 46"/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8229600" cy="4810126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6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ng/ml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Nmol/l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klinický stav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10-11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25-27,5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křivice u dětí, osteomalácie u dospělých, osteoporóza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&lt;10-15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25-37,5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hladina nedostatečná pro normální kostní remodelaci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15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endParaRPr kumimoji="0" lang="cs-CZ" sz="2800" b="0" i="0" u="sng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37,5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hladina dostatečná pro kostní remodelaci a celkový zdravotní stav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hladina toxická – hyperkalcémie, hyperfosfatémie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96084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>
                <a:solidFill>
                  <a:srgbClr val="FFFF66"/>
                </a:solidFill>
              </a:rPr>
              <a:t>Doporučený běžný denní příjem vitaminu D (NIH)</a:t>
            </a:r>
          </a:p>
        </p:txBody>
      </p:sp>
      <p:graphicFrame>
        <p:nvGraphicFramePr>
          <p:cNvPr id="64575" name="Group 63"/>
          <p:cNvGraphicFramePr>
            <a:graphicFrameLocks noGrp="1"/>
          </p:cNvGraphicFramePr>
          <p:nvPr>
            <p:ph type="tbl" idx="1"/>
          </p:nvPr>
        </p:nvGraphicFramePr>
        <p:xfrm>
          <a:off x="1989228" y="1628801"/>
          <a:ext cx="8229600" cy="4698239"/>
        </p:xfrm>
        <a:graphic>
          <a:graphicData uri="http://schemas.openxmlformats.org/drawingml/2006/table">
            <a:tbl>
              <a:tblPr/>
              <a:tblGrid>
                <a:gridCol w="874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Děti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Muži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ženy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gravidita.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laktace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0-13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400UI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14-18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600UI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+mn-cs"/>
                        </a:rPr>
                        <a:t>6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7776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19-50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+mn-cs"/>
                        </a:rPr>
                        <a:t>6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+mn-cs"/>
                        </a:rPr>
                        <a:t>6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+mn-cs"/>
                        </a:rPr>
                        <a:t>6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+mn-cs"/>
                        </a:rPr>
                        <a:t>6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51-70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+mn-cs"/>
                        </a:rPr>
                        <a:t>600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+mn-cs"/>
                        </a:rPr>
                        <a:t>600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71+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+mn-cs"/>
                        </a:rPr>
                        <a:t>8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+mn-cs"/>
                        </a:rPr>
                        <a:t>8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00UI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57959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66"/>
                </a:solidFill>
              </a:rPr>
              <a:t>Rizikové skupiny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04293" y="1739410"/>
            <a:ext cx="8946541" cy="4195481"/>
          </a:xfrm>
        </p:spPr>
        <p:txBody>
          <a:bodyPr>
            <a:noAutofit/>
          </a:bodyPr>
          <a:lstStyle/>
          <a:p>
            <a:pPr eaLnBrk="1" hangingPunct="1">
              <a:buClr>
                <a:srgbClr val="FF330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altLang="cs-CZ" sz="3200" b="1" dirty="0" smtClean="0"/>
              <a:t>senioři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altLang="cs-CZ" sz="3200" b="1" dirty="0" smtClean="0"/>
              <a:t>lidé s nízkou expozicí slunečnímu záření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altLang="cs-CZ" sz="3200" b="1" dirty="0" smtClean="0"/>
              <a:t>lidé s tmavou pletí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altLang="cs-CZ" sz="3200" b="1" dirty="0" smtClean="0"/>
              <a:t>lidé s poruchami vstřebávání tuků / dlouhodobé dietní omezení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altLang="cs-CZ" sz="3200" b="1" dirty="0" smtClean="0"/>
              <a:t>BMI </a:t>
            </a:r>
            <a:r>
              <a:rPr lang="en-US" altLang="cs-CZ" sz="3200" b="1" dirty="0" smtClean="0">
                <a:cs typeface="Arial" panose="020B0604020202020204" pitchFamily="34" charset="0"/>
              </a:rPr>
              <a:t>&gt;</a:t>
            </a:r>
            <a:r>
              <a:rPr lang="cs-CZ" altLang="cs-CZ" sz="3200" b="1" dirty="0" smtClean="0">
                <a:cs typeface="Arial" panose="020B0604020202020204" pitchFamily="34" charset="0"/>
              </a:rPr>
              <a:t> 30 – větší vrstva podkožního tuku sekvestruje vitamin D z cirkulace</a:t>
            </a:r>
          </a:p>
          <a:p>
            <a:pPr eaLnBrk="1" hangingPunct="1">
              <a:buClr>
                <a:srgbClr val="FF3300"/>
              </a:buClr>
              <a:buSzPct val="125000"/>
              <a:buFont typeface="Wingdings" panose="05000000000000000000" pitchFamily="2" charset="2"/>
              <a:buChar char="ü"/>
            </a:pPr>
            <a:r>
              <a:rPr lang="cs-CZ" altLang="cs-CZ" sz="3200" b="1" dirty="0" smtClean="0">
                <a:cs typeface="Arial" panose="020B0604020202020204" pitchFamily="34" charset="0"/>
              </a:rPr>
              <a:t>po bypassových operacích žaludku</a:t>
            </a:r>
            <a:endParaRPr lang="en-US" altLang="cs-CZ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894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6651" y="836613"/>
            <a:ext cx="9255262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FF66"/>
                </a:solidFill>
              </a:rPr>
              <a:t>Doporučená expozice slunečnímu záření </a:t>
            </a:r>
            <a:r>
              <a:rPr lang="cs-CZ" altLang="cs-CZ" sz="4000" b="1" dirty="0" smtClean="0">
                <a:solidFill>
                  <a:srgbClr val="FFFF66"/>
                </a:solidFill>
              </a:rPr>
              <a:t>v </a:t>
            </a:r>
            <a:r>
              <a:rPr lang="cs-CZ" altLang="cs-CZ" sz="4000" b="1" dirty="0">
                <a:solidFill>
                  <a:srgbClr val="FFFF66"/>
                </a:solidFill>
              </a:rPr>
              <a:t>mírném </a:t>
            </a:r>
            <a:r>
              <a:rPr lang="cs-CZ" altLang="cs-CZ" sz="4000" b="1" dirty="0" smtClean="0">
                <a:solidFill>
                  <a:srgbClr val="FFFF66"/>
                </a:solidFill>
              </a:rPr>
              <a:t>zeměpisném pásu</a:t>
            </a:r>
            <a:endParaRPr lang="cs-CZ" altLang="cs-CZ" sz="4000" b="1" dirty="0">
              <a:solidFill>
                <a:srgbClr val="FFFF66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82415" y="2332037"/>
            <a:ext cx="9921013" cy="4525963"/>
          </a:xfrm>
        </p:spPr>
        <p:txBody>
          <a:bodyPr>
            <a:normAutofit/>
          </a:bodyPr>
          <a:lstStyle/>
          <a:p>
            <a:r>
              <a:rPr lang="cs-CZ" altLang="cs-CZ" sz="3200" b="1" dirty="0" smtClean="0"/>
              <a:t>dvakrát týdně 20 </a:t>
            </a:r>
            <a:r>
              <a:rPr lang="cs-CZ" altLang="cs-CZ" sz="3200" b="1" dirty="0" smtClean="0"/>
              <a:t>minut duben - říjen</a:t>
            </a:r>
            <a:endParaRPr lang="cs-CZ" altLang="cs-CZ" sz="3200" b="1" dirty="0" smtClean="0"/>
          </a:p>
          <a:p>
            <a:r>
              <a:rPr lang="cs-CZ" altLang="cs-CZ" sz="3200" b="1" dirty="0" smtClean="0"/>
              <a:t>v době mezi 10. a 15. hodinou</a:t>
            </a:r>
          </a:p>
          <a:p>
            <a:r>
              <a:rPr lang="cs-CZ" altLang="cs-CZ" sz="3200" b="1" dirty="0" smtClean="0"/>
              <a:t>odhalený obličej, horní a dolní končetiny nebo </a:t>
            </a:r>
            <a:r>
              <a:rPr lang="cs-CZ" altLang="cs-CZ" sz="3200" b="1" dirty="0" smtClean="0"/>
              <a:t>záda – 10% povrchu těla</a:t>
            </a:r>
          </a:p>
          <a:p>
            <a:r>
              <a:rPr lang="cs-CZ" altLang="cs-CZ" sz="3200" b="1" dirty="0" smtClean="0"/>
              <a:t>bez opalovacího krému nebo s UV faktorem </a:t>
            </a:r>
            <a:r>
              <a:rPr lang="cs-CZ" altLang="cs-CZ" sz="3200" b="1" dirty="0" err="1" smtClean="0"/>
              <a:t>max</a:t>
            </a:r>
            <a:r>
              <a:rPr lang="cs-CZ" altLang="cs-CZ" sz="3200" b="1" dirty="0" smtClean="0"/>
              <a:t> 8</a:t>
            </a:r>
          </a:p>
          <a:p>
            <a:pPr marL="0" indent="0">
              <a:buNone/>
            </a:pPr>
            <a:endParaRPr lang="cs-CZ" altLang="cs-CZ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2437817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66"/>
                </a:solidFill>
              </a:rPr>
              <a:t>Závěry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5029" y="1628775"/>
            <a:ext cx="9862457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2800" b="1" dirty="0"/>
              <a:t>významné procento populace vstupuje do seniorského věku s dlouhodobým deficitem vitaminu D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2800" b="1" dirty="0"/>
              <a:t>vhodné aktivně vyhledávat nemocné s deficiencí vitaminu D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2800" b="1" dirty="0"/>
              <a:t>nejefektivnější </a:t>
            </a:r>
            <a:r>
              <a:rPr lang="cs-CZ" altLang="cs-CZ" sz="2800" b="1" dirty="0" err="1"/>
              <a:t>suplementace</a:t>
            </a:r>
            <a:r>
              <a:rPr lang="cs-CZ" altLang="cs-CZ" sz="2800" b="1" dirty="0"/>
              <a:t> expozicí slunečnímu záření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2800" b="1" dirty="0" err="1"/>
              <a:t>suplementace</a:t>
            </a:r>
            <a:r>
              <a:rPr lang="cs-CZ" altLang="cs-CZ" sz="2800" b="1" dirty="0"/>
              <a:t> je levná, pokud je zachována funkce jater a ledvin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2800" b="1" dirty="0" err="1"/>
              <a:t>suplementace</a:t>
            </a:r>
            <a:r>
              <a:rPr lang="cs-CZ" altLang="cs-CZ" sz="2800" b="1" dirty="0"/>
              <a:t> deficitu může znamenat výraznou podporu úspěšného stárnutí</a:t>
            </a:r>
          </a:p>
        </p:txBody>
      </p:sp>
    </p:spTree>
    <p:extLst>
      <p:ext uri="{BB962C8B-B14F-4D97-AF65-F5344CB8AC3E}">
        <p14:creationId xmlns:p14="http://schemas.microsoft.com/office/powerpoint/2010/main" val="358688627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66"/>
                </a:solidFill>
              </a:rPr>
              <a:t>Děkuji za pozornost</a:t>
            </a:r>
          </a:p>
        </p:txBody>
      </p:sp>
      <p:pic>
        <p:nvPicPr>
          <p:cNvPr id="22531" name="Picture 6" descr="27122008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349501"/>
            <a:ext cx="41767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DSC02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5"/>
            <a:ext cx="4456112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1992313" y="5661026"/>
            <a:ext cx="8424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992313" y="587692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600" b="1" i="1">
                <a:solidFill>
                  <a:srgbClr val="FFFF66"/>
                </a:solidFill>
                <a:latin typeface="Times New Roman" panose="02020603050405020304" pitchFamily="18" charset="0"/>
              </a:rPr>
              <a:t>    „kam nechodí slunce, tam chodí lékař“</a:t>
            </a:r>
          </a:p>
        </p:txBody>
      </p:sp>
    </p:spTree>
    <p:extLst>
      <p:ext uri="{BB962C8B-B14F-4D97-AF65-F5344CB8AC3E}">
        <p14:creationId xmlns:p14="http://schemas.microsoft.com/office/powerpoint/2010/main" val="396901717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Vitamin D a kost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75212" y="1515292"/>
            <a:ext cx="9174642" cy="473310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rachitida, </a:t>
            </a:r>
            <a:r>
              <a:rPr lang="cs-CZ" altLang="cs-CZ" sz="2800" b="1" dirty="0" err="1"/>
              <a:t>osteomalácie</a:t>
            </a:r>
            <a:r>
              <a:rPr lang="cs-CZ" altLang="cs-CZ" sz="2800" b="1" dirty="0"/>
              <a:t> v mladším věku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enterální vstřebávání kalcia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udržování sérové hladiny kalcia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podíl na kostní </a:t>
            </a:r>
            <a:r>
              <a:rPr lang="cs-CZ" altLang="cs-CZ" sz="2800" b="1" dirty="0" err="1"/>
              <a:t>remodelaci</a:t>
            </a:r>
            <a:r>
              <a:rPr lang="cs-CZ" altLang="cs-CZ" sz="2800" b="1" dirty="0"/>
              <a:t> osteoblasty a osteoklasty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Char char="ü"/>
            </a:pPr>
            <a:r>
              <a:rPr lang="cs-CZ" altLang="cs-CZ" sz="2800" b="1" dirty="0"/>
              <a:t>průkaz významné stimulace sekrece parathormonu při dlouhodobě nízké hladině vitaminu D – 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3500" dirty="0">
                <a:solidFill>
                  <a:srgbClr val="FFFF66"/>
                </a:solidFill>
              </a:rPr>
              <a:t>         </a:t>
            </a:r>
            <a:r>
              <a:rPr lang="cs-CZ" altLang="cs-CZ" sz="3500" b="1" i="1" dirty="0">
                <a:solidFill>
                  <a:srgbClr val="FFFF66"/>
                </a:solidFill>
              </a:rPr>
              <a:t>urychlení rozvoje osteoporózy </a:t>
            </a:r>
          </a:p>
          <a:p>
            <a:pPr algn="ctr" eaLnBrk="1" hangingPunct="1">
              <a:lnSpc>
                <a:spcPct val="90000"/>
              </a:lnSpc>
              <a:buClr>
                <a:srgbClr val="FF3300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3500" b="1" i="1" dirty="0">
                <a:solidFill>
                  <a:srgbClr val="FFFF66"/>
                </a:solidFill>
              </a:rPr>
              <a:t> vyšším věku</a:t>
            </a:r>
            <a:endParaRPr lang="cs-CZ" altLang="cs-CZ" sz="3500" b="1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800" b="1" i="1" dirty="0"/>
          </a:p>
          <a:p>
            <a:pPr>
              <a:lnSpc>
                <a:spcPct val="90000"/>
              </a:lnSpc>
            </a:pPr>
            <a:endParaRPr lang="cs-CZ" altLang="cs-CZ" sz="2800" i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128827" y="1979523"/>
            <a:ext cx="2843213" cy="2663825"/>
            <a:chOff x="30" y="1271"/>
            <a:chExt cx="3045" cy="270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0" y="1271"/>
              <a:ext cx="3045" cy="2705"/>
              <a:chOff x="30" y="1271"/>
              <a:chExt cx="3045" cy="2705"/>
            </a:xfrm>
          </p:grpSpPr>
          <p:sp>
            <p:nvSpPr>
              <p:cNvPr id="621" name="Freeform 6"/>
              <p:cNvSpPr>
                <a:spLocks/>
              </p:cNvSpPr>
              <p:nvPr/>
            </p:nvSpPr>
            <p:spPr bwMode="auto">
              <a:xfrm>
                <a:off x="415" y="2472"/>
                <a:ext cx="125" cy="1500"/>
              </a:xfrm>
              <a:custGeom>
                <a:avLst/>
                <a:gdLst>
                  <a:gd name="T0" fmla="*/ 7 w 53"/>
                  <a:gd name="T1" fmla="*/ 553 h 635"/>
                  <a:gd name="T2" fmla="*/ 53 w 53"/>
                  <a:gd name="T3" fmla="*/ 635 h 635"/>
                  <a:gd name="T4" fmla="*/ 53 w 53"/>
                  <a:gd name="T5" fmla="*/ 107 h 635"/>
                  <a:gd name="T6" fmla="*/ 47 w 53"/>
                  <a:gd name="T7" fmla="*/ 100 h 635"/>
                  <a:gd name="T8" fmla="*/ 47 w 53"/>
                  <a:gd name="T9" fmla="*/ 100 h 635"/>
                  <a:gd name="T10" fmla="*/ 45 w 53"/>
                  <a:gd name="T11" fmla="*/ 98 h 635"/>
                  <a:gd name="T12" fmla="*/ 45 w 53"/>
                  <a:gd name="T13" fmla="*/ 98 h 635"/>
                  <a:gd name="T14" fmla="*/ 42 w 53"/>
                  <a:gd name="T15" fmla="*/ 93 h 635"/>
                  <a:gd name="T16" fmla="*/ 42 w 53"/>
                  <a:gd name="T17" fmla="*/ 93 h 635"/>
                  <a:gd name="T18" fmla="*/ 41 w 53"/>
                  <a:gd name="T19" fmla="*/ 92 h 635"/>
                  <a:gd name="T20" fmla="*/ 36 w 53"/>
                  <a:gd name="T21" fmla="*/ 85 h 635"/>
                  <a:gd name="T22" fmla="*/ 36 w 53"/>
                  <a:gd name="T23" fmla="*/ 85 h 635"/>
                  <a:gd name="T24" fmla="*/ 35 w 53"/>
                  <a:gd name="T25" fmla="*/ 83 h 635"/>
                  <a:gd name="T26" fmla="*/ 30 w 53"/>
                  <a:gd name="T27" fmla="*/ 75 h 635"/>
                  <a:gd name="T28" fmla="*/ 30 w 53"/>
                  <a:gd name="T29" fmla="*/ 75 h 635"/>
                  <a:gd name="T30" fmla="*/ 30 w 53"/>
                  <a:gd name="T31" fmla="*/ 75 h 635"/>
                  <a:gd name="T32" fmla="*/ 26 w 53"/>
                  <a:gd name="T33" fmla="*/ 68 h 635"/>
                  <a:gd name="T34" fmla="*/ 25 w 53"/>
                  <a:gd name="T35" fmla="*/ 66 h 635"/>
                  <a:gd name="T36" fmla="*/ 25 w 53"/>
                  <a:gd name="T37" fmla="*/ 66 h 635"/>
                  <a:gd name="T38" fmla="*/ 22 w 53"/>
                  <a:gd name="T39" fmla="*/ 60 h 635"/>
                  <a:gd name="T40" fmla="*/ 22 w 53"/>
                  <a:gd name="T41" fmla="*/ 60 h 635"/>
                  <a:gd name="T42" fmla="*/ 21 w 53"/>
                  <a:gd name="T43" fmla="*/ 58 h 635"/>
                  <a:gd name="T44" fmla="*/ 17 w 53"/>
                  <a:gd name="T45" fmla="*/ 52 h 635"/>
                  <a:gd name="T46" fmla="*/ 17 w 53"/>
                  <a:gd name="T47" fmla="*/ 51 h 635"/>
                  <a:gd name="T48" fmla="*/ 17 w 53"/>
                  <a:gd name="T49" fmla="*/ 51 h 635"/>
                  <a:gd name="T50" fmla="*/ 14 w 53"/>
                  <a:gd name="T51" fmla="*/ 43 h 635"/>
                  <a:gd name="T52" fmla="*/ 14 w 53"/>
                  <a:gd name="T53" fmla="*/ 43 h 635"/>
                  <a:gd name="T54" fmla="*/ 14 w 53"/>
                  <a:gd name="T55" fmla="*/ 43 h 635"/>
                  <a:gd name="T56" fmla="*/ 8 w 53"/>
                  <a:gd name="T57" fmla="*/ 28 h 635"/>
                  <a:gd name="T58" fmla="*/ 8 w 53"/>
                  <a:gd name="T59" fmla="*/ 28 h 635"/>
                  <a:gd name="T60" fmla="*/ 7 w 53"/>
                  <a:gd name="T61" fmla="*/ 27 h 635"/>
                  <a:gd name="T62" fmla="*/ 7 w 53"/>
                  <a:gd name="T63" fmla="*/ 27 h 635"/>
                  <a:gd name="T64" fmla="*/ 3 w 53"/>
                  <a:gd name="T65" fmla="*/ 11 h 635"/>
                  <a:gd name="T66" fmla="*/ 3 w 53"/>
                  <a:gd name="T67" fmla="*/ 11 h 635"/>
                  <a:gd name="T68" fmla="*/ 3 w 53"/>
                  <a:gd name="T69" fmla="*/ 11 h 635"/>
                  <a:gd name="T70" fmla="*/ 3 w 53"/>
                  <a:gd name="T71" fmla="*/ 11 h 635"/>
                  <a:gd name="T72" fmla="*/ 0 w 53"/>
                  <a:gd name="T73" fmla="*/ 0 h 635"/>
                  <a:gd name="T74" fmla="*/ 1 w 53"/>
                  <a:gd name="T75" fmla="*/ 4 h 635"/>
                  <a:gd name="T76" fmla="*/ 2 w 53"/>
                  <a:gd name="T77" fmla="*/ 6 h 635"/>
                  <a:gd name="T78" fmla="*/ 8 w 53"/>
                  <a:gd name="T79" fmla="*/ 47 h 635"/>
                  <a:gd name="T80" fmla="*/ 12 w 53"/>
                  <a:gd name="T81" fmla="*/ 371 h 635"/>
                  <a:gd name="T82" fmla="*/ 7 w 53"/>
                  <a:gd name="T83" fmla="*/ 55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" h="635">
                    <a:moveTo>
                      <a:pt x="7" y="553"/>
                    </a:moveTo>
                    <a:cubicBezTo>
                      <a:pt x="16" y="580"/>
                      <a:pt x="31" y="608"/>
                      <a:pt x="53" y="635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1" y="105"/>
                      <a:pt x="49" y="102"/>
                      <a:pt x="47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6" y="99"/>
                      <a:pt x="46" y="99"/>
                      <a:pt x="45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4" y="96"/>
                      <a:pt x="43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9" y="89"/>
                      <a:pt x="38" y="87"/>
                      <a:pt x="36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6" y="84"/>
                      <a:pt x="36" y="84"/>
                      <a:pt x="35" y="83"/>
                    </a:cubicBezTo>
                    <a:cubicBezTo>
                      <a:pt x="33" y="80"/>
                      <a:pt x="32" y="78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8" y="72"/>
                      <a:pt x="27" y="70"/>
                      <a:pt x="26" y="68"/>
                    </a:cubicBezTo>
                    <a:cubicBezTo>
                      <a:pt x="25" y="67"/>
                      <a:pt x="25" y="67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4" y="64"/>
                      <a:pt x="23" y="62"/>
                      <a:pt x="22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60"/>
                      <a:pt x="21" y="59"/>
                      <a:pt x="21" y="58"/>
                    </a:cubicBezTo>
                    <a:cubicBezTo>
                      <a:pt x="20" y="56"/>
                      <a:pt x="18" y="54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48"/>
                      <a:pt x="15" y="46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38"/>
                      <a:pt x="10" y="33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2"/>
                      <a:pt x="4" y="16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1" y="4"/>
                      <a:pt x="0" y="0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20"/>
                      <a:pt x="8" y="47"/>
                    </a:cubicBezTo>
                    <a:cubicBezTo>
                      <a:pt x="12" y="75"/>
                      <a:pt x="14" y="257"/>
                      <a:pt x="12" y="371"/>
                    </a:cubicBezTo>
                    <a:cubicBezTo>
                      <a:pt x="10" y="478"/>
                      <a:pt x="7" y="546"/>
                      <a:pt x="7" y="553"/>
                    </a:cubicBezTo>
                    <a:close/>
                  </a:path>
                </a:pathLst>
              </a:custGeom>
              <a:solidFill>
                <a:srgbClr val="FED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2" name="Freeform 7"/>
              <p:cNvSpPr>
                <a:spLocks/>
              </p:cNvSpPr>
              <p:nvPr/>
            </p:nvSpPr>
            <p:spPr bwMode="auto">
              <a:xfrm>
                <a:off x="30" y="1434"/>
                <a:ext cx="2464" cy="1290"/>
              </a:xfrm>
              <a:custGeom>
                <a:avLst/>
                <a:gdLst>
                  <a:gd name="T0" fmla="*/ 702 w 1043"/>
                  <a:gd name="T1" fmla="*/ 12 h 546"/>
                  <a:gd name="T2" fmla="*/ 216 w 1043"/>
                  <a:gd name="T3" fmla="*/ 546 h 546"/>
                  <a:gd name="T4" fmla="*/ 1043 w 1043"/>
                  <a:gd name="T5" fmla="*/ 38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3" h="546">
                    <a:moveTo>
                      <a:pt x="702" y="12"/>
                    </a:moveTo>
                    <a:cubicBezTo>
                      <a:pt x="462" y="0"/>
                      <a:pt x="0" y="276"/>
                      <a:pt x="216" y="546"/>
                    </a:cubicBezTo>
                    <a:cubicBezTo>
                      <a:pt x="1043" y="389"/>
                      <a:pt x="1043" y="389"/>
                      <a:pt x="1043" y="389"/>
                    </a:cubicBezTo>
                  </a:path>
                </a:pathLst>
              </a:cu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3" name="Freeform 8"/>
              <p:cNvSpPr>
                <a:spLocks/>
              </p:cNvSpPr>
              <p:nvPr/>
            </p:nvSpPr>
            <p:spPr bwMode="auto">
              <a:xfrm>
                <a:off x="330" y="1425"/>
                <a:ext cx="1358" cy="1332"/>
              </a:xfrm>
              <a:custGeom>
                <a:avLst/>
                <a:gdLst>
                  <a:gd name="T0" fmla="*/ 0 w 575"/>
                  <a:gd name="T1" fmla="*/ 556 h 564"/>
                  <a:gd name="T2" fmla="*/ 20 w 575"/>
                  <a:gd name="T3" fmla="*/ 441 h 564"/>
                  <a:gd name="T4" fmla="*/ 45 w 575"/>
                  <a:gd name="T5" fmla="*/ 292 h 564"/>
                  <a:gd name="T6" fmla="*/ 546 w 575"/>
                  <a:gd name="T7" fmla="*/ 0 h 564"/>
                  <a:gd name="T8" fmla="*/ 575 w 575"/>
                  <a:gd name="T9" fmla="*/ 16 h 564"/>
                  <a:gd name="T10" fmla="*/ 35 w 575"/>
                  <a:gd name="T11" fmla="*/ 434 h 564"/>
                  <a:gd name="T12" fmla="*/ 36 w 575"/>
                  <a:gd name="T13" fmla="*/ 441 h 564"/>
                  <a:gd name="T14" fmla="*/ 12 w 575"/>
                  <a:gd name="T15" fmla="*/ 564 h 564"/>
                  <a:gd name="T16" fmla="*/ 0 w 575"/>
                  <a:gd name="T17" fmla="*/ 55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564">
                    <a:moveTo>
                      <a:pt x="0" y="556"/>
                    </a:moveTo>
                    <a:cubicBezTo>
                      <a:pt x="33" y="531"/>
                      <a:pt x="27" y="485"/>
                      <a:pt x="20" y="441"/>
                    </a:cubicBezTo>
                    <a:cubicBezTo>
                      <a:pt x="11" y="392"/>
                      <a:pt x="20" y="342"/>
                      <a:pt x="45" y="292"/>
                    </a:cubicBezTo>
                    <a:cubicBezTo>
                      <a:pt x="128" y="130"/>
                      <a:pt x="377" y="7"/>
                      <a:pt x="546" y="0"/>
                    </a:cubicBezTo>
                    <a:cubicBezTo>
                      <a:pt x="575" y="16"/>
                      <a:pt x="575" y="16"/>
                      <a:pt x="575" y="16"/>
                    </a:cubicBezTo>
                    <a:cubicBezTo>
                      <a:pt x="369" y="6"/>
                      <a:pt x="2" y="206"/>
                      <a:pt x="35" y="434"/>
                    </a:cubicBezTo>
                    <a:cubicBezTo>
                      <a:pt x="35" y="437"/>
                      <a:pt x="35" y="438"/>
                      <a:pt x="36" y="441"/>
                    </a:cubicBezTo>
                    <a:cubicBezTo>
                      <a:pt x="43" y="485"/>
                      <a:pt x="48" y="536"/>
                      <a:pt x="12" y="564"/>
                    </a:cubicBez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FFF8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4" name="Freeform 9"/>
              <p:cNvSpPr>
                <a:spLocks/>
              </p:cNvSpPr>
              <p:nvPr/>
            </p:nvSpPr>
            <p:spPr bwMode="auto">
              <a:xfrm>
                <a:off x="292" y="2739"/>
                <a:ext cx="102" cy="1200"/>
              </a:xfrm>
              <a:custGeom>
                <a:avLst/>
                <a:gdLst>
                  <a:gd name="T0" fmla="*/ 17 w 43"/>
                  <a:gd name="T1" fmla="*/ 0 h 508"/>
                  <a:gd name="T2" fmla="*/ 16 w 43"/>
                  <a:gd name="T3" fmla="*/ 0 h 508"/>
                  <a:gd name="T4" fmla="*/ 27 w 43"/>
                  <a:gd name="T5" fmla="*/ 244 h 508"/>
                  <a:gd name="T6" fmla="*/ 0 w 43"/>
                  <a:gd name="T7" fmla="*/ 503 h 508"/>
                  <a:gd name="T8" fmla="*/ 13 w 43"/>
                  <a:gd name="T9" fmla="*/ 508 h 508"/>
                  <a:gd name="T10" fmla="*/ 40 w 43"/>
                  <a:gd name="T11" fmla="*/ 242 h 508"/>
                  <a:gd name="T12" fmla="*/ 28 w 43"/>
                  <a:gd name="T13" fmla="*/ 8 h 508"/>
                  <a:gd name="T14" fmla="*/ 17 w 43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08">
                    <a:moveTo>
                      <a:pt x="1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25" y="39"/>
                      <a:pt x="31" y="141"/>
                      <a:pt x="27" y="244"/>
                    </a:cubicBezTo>
                    <a:cubicBezTo>
                      <a:pt x="24" y="346"/>
                      <a:pt x="11" y="476"/>
                      <a:pt x="0" y="503"/>
                    </a:cubicBezTo>
                    <a:cubicBezTo>
                      <a:pt x="13" y="508"/>
                      <a:pt x="13" y="508"/>
                      <a:pt x="13" y="508"/>
                    </a:cubicBezTo>
                    <a:cubicBezTo>
                      <a:pt x="26" y="476"/>
                      <a:pt x="37" y="333"/>
                      <a:pt x="40" y="242"/>
                    </a:cubicBezTo>
                    <a:cubicBezTo>
                      <a:pt x="43" y="143"/>
                      <a:pt x="37" y="52"/>
                      <a:pt x="28" y="8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5" name="Freeform 10"/>
              <p:cNvSpPr>
                <a:spLocks/>
              </p:cNvSpPr>
              <p:nvPr/>
            </p:nvSpPr>
            <p:spPr bwMode="auto">
              <a:xfrm>
                <a:off x="323" y="2490"/>
                <a:ext cx="125" cy="1449"/>
              </a:xfrm>
              <a:custGeom>
                <a:avLst/>
                <a:gdLst>
                  <a:gd name="T0" fmla="*/ 46 w 53"/>
                  <a:gd name="T1" fmla="*/ 545 h 613"/>
                  <a:gd name="T2" fmla="*/ 51 w 53"/>
                  <a:gd name="T3" fmla="*/ 363 h 613"/>
                  <a:gd name="T4" fmla="*/ 47 w 53"/>
                  <a:gd name="T5" fmla="*/ 39 h 613"/>
                  <a:gd name="T6" fmla="*/ 41 w 53"/>
                  <a:gd name="T7" fmla="*/ 1 h 613"/>
                  <a:gd name="T8" fmla="*/ 41 w 53"/>
                  <a:gd name="T9" fmla="*/ 0 h 613"/>
                  <a:gd name="T10" fmla="*/ 15 w 53"/>
                  <a:gd name="T11" fmla="*/ 113 h 613"/>
                  <a:gd name="T12" fmla="*/ 15 w 53"/>
                  <a:gd name="T13" fmla="*/ 113 h 613"/>
                  <a:gd name="T14" fmla="*/ 27 w 53"/>
                  <a:gd name="T15" fmla="*/ 347 h 613"/>
                  <a:gd name="T16" fmla="*/ 0 w 53"/>
                  <a:gd name="T17" fmla="*/ 612 h 613"/>
                  <a:gd name="T18" fmla="*/ 1 w 53"/>
                  <a:gd name="T19" fmla="*/ 613 h 613"/>
                  <a:gd name="T20" fmla="*/ 46 w 53"/>
                  <a:gd name="T21" fmla="*/ 545 h 613"/>
                  <a:gd name="T22" fmla="*/ 46 w 53"/>
                  <a:gd name="T23" fmla="*/ 545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613">
                    <a:moveTo>
                      <a:pt x="46" y="545"/>
                    </a:moveTo>
                    <a:cubicBezTo>
                      <a:pt x="46" y="538"/>
                      <a:pt x="49" y="470"/>
                      <a:pt x="51" y="363"/>
                    </a:cubicBezTo>
                    <a:cubicBezTo>
                      <a:pt x="53" y="249"/>
                      <a:pt x="51" y="67"/>
                      <a:pt x="47" y="39"/>
                    </a:cubicBezTo>
                    <a:cubicBezTo>
                      <a:pt x="45" y="19"/>
                      <a:pt x="42" y="6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7" y="42"/>
                      <a:pt x="49" y="87"/>
                      <a:pt x="15" y="113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24" y="157"/>
                      <a:pt x="30" y="248"/>
                      <a:pt x="27" y="347"/>
                    </a:cubicBezTo>
                    <a:cubicBezTo>
                      <a:pt x="24" y="438"/>
                      <a:pt x="13" y="579"/>
                      <a:pt x="0" y="612"/>
                    </a:cubicBezTo>
                    <a:cubicBezTo>
                      <a:pt x="1" y="613"/>
                      <a:pt x="1" y="613"/>
                      <a:pt x="1" y="613"/>
                    </a:cubicBezTo>
                    <a:cubicBezTo>
                      <a:pt x="11" y="608"/>
                      <a:pt x="33" y="575"/>
                      <a:pt x="46" y="545"/>
                    </a:cubicBezTo>
                    <a:cubicBezTo>
                      <a:pt x="46" y="545"/>
                      <a:pt x="46" y="545"/>
                      <a:pt x="46" y="545"/>
                    </a:cubicBezTo>
                    <a:close/>
                  </a:path>
                </a:pathLst>
              </a:custGeom>
              <a:solidFill>
                <a:srgbClr val="FBE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6" name="Freeform 11"/>
              <p:cNvSpPr>
                <a:spLocks/>
              </p:cNvSpPr>
              <p:nvPr/>
            </p:nvSpPr>
            <p:spPr bwMode="auto">
              <a:xfrm>
                <a:off x="538" y="2346"/>
                <a:ext cx="2024" cy="1626"/>
              </a:xfrm>
              <a:custGeom>
                <a:avLst/>
                <a:gdLst>
                  <a:gd name="T0" fmla="*/ 850 w 857"/>
                  <a:gd name="T1" fmla="*/ 463 h 688"/>
                  <a:gd name="T2" fmla="*/ 854 w 857"/>
                  <a:gd name="T3" fmla="*/ 436 h 688"/>
                  <a:gd name="T4" fmla="*/ 839 w 857"/>
                  <a:gd name="T5" fmla="*/ 423 h 688"/>
                  <a:gd name="T6" fmla="*/ 828 w 857"/>
                  <a:gd name="T7" fmla="*/ 411 h 688"/>
                  <a:gd name="T8" fmla="*/ 840 w 857"/>
                  <a:gd name="T9" fmla="*/ 399 h 688"/>
                  <a:gd name="T10" fmla="*/ 822 w 857"/>
                  <a:gd name="T11" fmla="*/ 374 h 688"/>
                  <a:gd name="T12" fmla="*/ 796 w 857"/>
                  <a:gd name="T13" fmla="*/ 362 h 688"/>
                  <a:gd name="T14" fmla="*/ 796 w 857"/>
                  <a:gd name="T15" fmla="*/ 322 h 688"/>
                  <a:gd name="T16" fmla="*/ 773 w 857"/>
                  <a:gd name="T17" fmla="*/ 322 h 688"/>
                  <a:gd name="T18" fmla="*/ 765 w 857"/>
                  <a:gd name="T19" fmla="*/ 296 h 688"/>
                  <a:gd name="T20" fmla="*/ 817 w 857"/>
                  <a:gd name="T21" fmla="*/ 274 h 688"/>
                  <a:gd name="T22" fmla="*/ 807 w 857"/>
                  <a:gd name="T23" fmla="*/ 220 h 688"/>
                  <a:gd name="T24" fmla="*/ 812 w 857"/>
                  <a:gd name="T25" fmla="*/ 199 h 688"/>
                  <a:gd name="T26" fmla="*/ 801 w 857"/>
                  <a:gd name="T27" fmla="*/ 188 h 688"/>
                  <a:gd name="T28" fmla="*/ 802 w 857"/>
                  <a:gd name="T29" fmla="*/ 159 h 688"/>
                  <a:gd name="T30" fmla="*/ 822 w 857"/>
                  <a:gd name="T31" fmla="*/ 141 h 688"/>
                  <a:gd name="T32" fmla="*/ 818 w 857"/>
                  <a:gd name="T33" fmla="*/ 111 h 688"/>
                  <a:gd name="T34" fmla="*/ 805 w 857"/>
                  <a:gd name="T35" fmla="*/ 87 h 688"/>
                  <a:gd name="T36" fmla="*/ 820 w 857"/>
                  <a:gd name="T37" fmla="*/ 61 h 688"/>
                  <a:gd name="T38" fmla="*/ 828 w 857"/>
                  <a:gd name="T39" fmla="*/ 3 h 688"/>
                  <a:gd name="T40" fmla="*/ 589 w 857"/>
                  <a:gd name="T41" fmla="*/ 49 h 688"/>
                  <a:gd name="T42" fmla="*/ 589 w 857"/>
                  <a:gd name="T43" fmla="*/ 48 h 688"/>
                  <a:gd name="T44" fmla="*/ 495 w 857"/>
                  <a:gd name="T45" fmla="*/ 66 h 688"/>
                  <a:gd name="T46" fmla="*/ 495 w 857"/>
                  <a:gd name="T47" fmla="*/ 66 h 688"/>
                  <a:gd name="T48" fmla="*/ 222 w 857"/>
                  <a:gd name="T49" fmla="*/ 118 h 688"/>
                  <a:gd name="T50" fmla="*/ 129 w 857"/>
                  <a:gd name="T51" fmla="*/ 136 h 688"/>
                  <a:gd name="T52" fmla="*/ 1 w 857"/>
                  <a:gd name="T53" fmla="*/ 160 h 688"/>
                  <a:gd name="T54" fmla="*/ 1 w 857"/>
                  <a:gd name="T55" fmla="*/ 160 h 688"/>
                  <a:gd name="T56" fmla="*/ 1 w 857"/>
                  <a:gd name="T57" fmla="*/ 688 h 688"/>
                  <a:gd name="T58" fmla="*/ 1 w 857"/>
                  <a:gd name="T59" fmla="*/ 688 h 688"/>
                  <a:gd name="T60" fmla="*/ 129 w 857"/>
                  <a:gd name="T61" fmla="*/ 664 h 688"/>
                  <a:gd name="T62" fmla="*/ 129 w 857"/>
                  <a:gd name="T63" fmla="*/ 664 h 688"/>
                  <a:gd name="T64" fmla="*/ 223 w 857"/>
                  <a:gd name="T65" fmla="*/ 644 h 688"/>
                  <a:gd name="T66" fmla="*/ 224 w 857"/>
                  <a:gd name="T67" fmla="*/ 646 h 688"/>
                  <a:gd name="T68" fmla="*/ 495 w 857"/>
                  <a:gd name="T69" fmla="*/ 594 h 688"/>
                  <a:gd name="T70" fmla="*/ 495 w 857"/>
                  <a:gd name="T71" fmla="*/ 592 h 688"/>
                  <a:gd name="T72" fmla="*/ 588 w 857"/>
                  <a:gd name="T73" fmla="*/ 577 h 688"/>
                  <a:gd name="T74" fmla="*/ 837 w 857"/>
                  <a:gd name="T75" fmla="*/ 529 h 688"/>
                  <a:gd name="T76" fmla="*/ 850 w 857"/>
                  <a:gd name="T77" fmla="*/ 519 h 688"/>
                  <a:gd name="T78" fmla="*/ 857 w 857"/>
                  <a:gd name="T79" fmla="*/ 487 h 688"/>
                  <a:gd name="T80" fmla="*/ 850 w 857"/>
                  <a:gd name="T81" fmla="*/ 463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7" h="688">
                    <a:moveTo>
                      <a:pt x="850" y="463"/>
                    </a:moveTo>
                    <a:cubicBezTo>
                      <a:pt x="850" y="457"/>
                      <a:pt x="856" y="441"/>
                      <a:pt x="854" y="436"/>
                    </a:cubicBezTo>
                    <a:cubicBezTo>
                      <a:pt x="850" y="419"/>
                      <a:pt x="842" y="429"/>
                      <a:pt x="839" y="423"/>
                    </a:cubicBezTo>
                    <a:cubicBezTo>
                      <a:pt x="835" y="416"/>
                      <a:pt x="829" y="425"/>
                      <a:pt x="828" y="411"/>
                    </a:cubicBezTo>
                    <a:cubicBezTo>
                      <a:pt x="828" y="405"/>
                      <a:pt x="839" y="403"/>
                      <a:pt x="840" y="399"/>
                    </a:cubicBezTo>
                    <a:cubicBezTo>
                      <a:pt x="841" y="389"/>
                      <a:pt x="833" y="383"/>
                      <a:pt x="822" y="374"/>
                    </a:cubicBezTo>
                    <a:cubicBezTo>
                      <a:pt x="810" y="364"/>
                      <a:pt x="799" y="387"/>
                      <a:pt x="796" y="362"/>
                    </a:cubicBezTo>
                    <a:cubicBezTo>
                      <a:pt x="793" y="340"/>
                      <a:pt x="837" y="339"/>
                      <a:pt x="796" y="322"/>
                    </a:cubicBezTo>
                    <a:cubicBezTo>
                      <a:pt x="787" y="318"/>
                      <a:pt x="785" y="332"/>
                      <a:pt x="773" y="322"/>
                    </a:cubicBezTo>
                    <a:cubicBezTo>
                      <a:pt x="764" y="315"/>
                      <a:pt x="762" y="306"/>
                      <a:pt x="765" y="296"/>
                    </a:cubicBezTo>
                    <a:cubicBezTo>
                      <a:pt x="773" y="263"/>
                      <a:pt x="804" y="288"/>
                      <a:pt x="817" y="274"/>
                    </a:cubicBezTo>
                    <a:cubicBezTo>
                      <a:pt x="827" y="263"/>
                      <a:pt x="808" y="234"/>
                      <a:pt x="807" y="220"/>
                    </a:cubicBezTo>
                    <a:cubicBezTo>
                      <a:pt x="807" y="212"/>
                      <a:pt x="813" y="208"/>
                      <a:pt x="812" y="199"/>
                    </a:cubicBezTo>
                    <a:cubicBezTo>
                      <a:pt x="811" y="193"/>
                      <a:pt x="802" y="191"/>
                      <a:pt x="801" y="188"/>
                    </a:cubicBezTo>
                    <a:cubicBezTo>
                      <a:pt x="797" y="174"/>
                      <a:pt x="796" y="173"/>
                      <a:pt x="802" y="159"/>
                    </a:cubicBezTo>
                    <a:cubicBezTo>
                      <a:pt x="805" y="153"/>
                      <a:pt x="819" y="152"/>
                      <a:pt x="822" y="141"/>
                    </a:cubicBezTo>
                    <a:cubicBezTo>
                      <a:pt x="826" y="131"/>
                      <a:pt x="821" y="120"/>
                      <a:pt x="818" y="111"/>
                    </a:cubicBezTo>
                    <a:cubicBezTo>
                      <a:pt x="814" y="100"/>
                      <a:pt x="803" y="106"/>
                      <a:pt x="805" y="87"/>
                    </a:cubicBezTo>
                    <a:cubicBezTo>
                      <a:pt x="806" y="77"/>
                      <a:pt x="817" y="70"/>
                      <a:pt x="820" y="61"/>
                    </a:cubicBezTo>
                    <a:cubicBezTo>
                      <a:pt x="827" y="42"/>
                      <a:pt x="823" y="23"/>
                      <a:pt x="828" y="3"/>
                    </a:cubicBezTo>
                    <a:cubicBezTo>
                      <a:pt x="589" y="49"/>
                      <a:pt x="589" y="49"/>
                      <a:pt x="589" y="49"/>
                    </a:cubicBezTo>
                    <a:cubicBezTo>
                      <a:pt x="589" y="48"/>
                      <a:pt x="589" y="48"/>
                      <a:pt x="589" y="48"/>
                    </a:cubicBezTo>
                    <a:cubicBezTo>
                      <a:pt x="571" y="0"/>
                      <a:pt x="485" y="24"/>
                      <a:pt x="495" y="66"/>
                    </a:cubicBezTo>
                    <a:cubicBezTo>
                      <a:pt x="495" y="66"/>
                      <a:pt x="495" y="66"/>
                      <a:pt x="495" y="66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03" y="73"/>
                      <a:pt x="122" y="96"/>
                      <a:pt x="129" y="136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688"/>
                      <a:pt x="1" y="688"/>
                      <a:pt x="1" y="688"/>
                    </a:cubicBezTo>
                    <a:cubicBezTo>
                      <a:pt x="0" y="688"/>
                      <a:pt x="1" y="688"/>
                      <a:pt x="1" y="688"/>
                    </a:cubicBezTo>
                    <a:cubicBezTo>
                      <a:pt x="129" y="664"/>
                      <a:pt x="129" y="664"/>
                      <a:pt x="129" y="664"/>
                    </a:cubicBezTo>
                    <a:cubicBezTo>
                      <a:pt x="129" y="664"/>
                      <a:pt x="129" y="664"/>
                      <a:pt x="129" y="664"/>
                    </a:cubicBezTo>
                    <a:cubicBezTo>
                      <a:pt x="137" y="633"/>
                      <a:pt x="197" y="609"/>
                      <a:pt x="223" y="644"/>
                    </a:cubicBezTo>
                    <a:cubicBezTo>
                      <a:pt x="224" y="646"/>
                      <a:pt x="224" y="646"/>
                      <a:pt x="224" y="646"/>
                    </a:cubicBezTo>
                    <a:cubicBezTo>
                      <a:pt x="495" y="594"/>
                      <a:pt x="495" y="594"/>
                      <a:pt x="495" y="594"/>
                    </a:cubicBezTo>
                    <a:cubicBezTo>
                      <a:pt x="495" y="592"/>
                      <a:pt x="495" y="592"/>
                      <a:pt x="495" y="592"/>
                    </a:cubicBezTo>
                    <a:cubicBezTo>
                      <a:pt x="500" y="558"/>
                      <a:pt x="569" y="536"/>
                      <a:pt x="588" y="577"/>
                    </a:cubicBezTo>
                    <a:cubicBezTo>
                      <a:pt x="837" y="529"/>
                      <a:pt x="837" y="529"/>
                      <a:pt x="837" y="529"/>
                    </a:cubicBezTo>
                    <a:cubicBezTo>
                      <a:pt x="837" y="529"/>
                      <a:pt x="850" y="521"/>
                      <a:pt x="850" y="519"/>
                    </a:cubicBezTo>
                    <a:cubicBezTo>
                      <a:pt x="851" y="508"/>
                      <a:pt x="857" y="497"/>
                      <a:pt x="857" y="487"/>
                    </a:cubicBezTo>
                    <a:cubicBezTo>
                      <a:pt x="857" y="477"/>
                      <a:pt x="850" y="472"/>
                      <a:pt x="850" y="463"/>
                    </a:cubicBezTo>
                    <a:close/>
                  </a:path>
                </a:pathLst>
              </a:cu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7" name="Freeform 12"/>
              <p:cNvSpPr>
                <a:spLocks/>
              </p:cNvSpPr>
              <p:nvPr/>
            </p:nvSpPr>
            <p:spPr bwMode="auto">
              <a:xfrm>
                <a:off x="30" y="1434"/>
                <a:ext cx="2594" cy="1290"/>
              </a:xfrm>
              <a:custGeom>
                <a:avLst/>
                <a:gdLst>
                  <a:gd name="T0" fmla="*/ 1043 w 1098"/>
                  <a:gd name="T1" fmla="*/ 388 h 546"/>
                  <a:gd name="T2" fmla="*/ 1051 w 1098"/>
                  <a:gd name="T3" fmla="*/ 345 h 546"/>
                  <a:gd name="T4" fmla="*/ 1032 w 1098"/>
                  <a:gd name="T5" fmla="*/ 300 h 546"/>
                  <a:gd name="T6" fmla="*/ 1056 w 1098"/>
                  <a:gd name="T7" fmla="*/ 289 h 546"/>
                  <a:gd name="T8" fmla="*/ 1059 w 1098"/>
                  <a:gd name="T9" fmla="*/ 260 h 546"/>
                  <a:gd name="T10" fmla="*/ 1088 w 1098"/>
                  <a:gd name="T11" fmla="*/ 249 h 546"/>
                  <a:gd name="T12" fmla="*/ 1096 w 1098"/>
                  <a:gd name="T13" fmla="*/ 248 h 546"/>
                  <a:gd name="T14" fmla="*/ 1091 w 1098"/>
                  <a:gd name="T15" fmla="*/ 238 h 546"/>
                  <a:gd name="T16" fmla="*/ 1085 w 1098"/>
                  <a:gd name="T17" fmla="*/ 228 h 546"/>
                  <a:gd name="T18" fmla="*/ 1055 w 1098"/>
                  <a:gd name="T19" fmla="*/ 212 h 546"/>
                  <a:gd name="T20" fmla="*/ 1041 w 1098"/>
                  <a:gd name="T21" fmla="*/ 210 h 546"/>
                  <a:gd name="T22" fmla="*/ 1037 w 1098"/>
                  <a:gd name="T23" fmla="*/ 200 h 546"/>
                  <a:gd name="T24" fmla="*/ 702 w 1098"/>
                  <a:gd name="T25" fmla="*/ 12 h 546"/>
                  <a:gd name="T26" fmla="*/ 216 w 1098"/>
                  <a:gd name="T27" fmla="*/ 546 h 546"/>
                  <a:gd name="T28" fmla="*/ 1043 w 1098"/>
                  <a:gd name="T29" fmla="*/ 389 h 546"/>
                  <a:gd name="T30" fmla="*/ 1043 w 1098"/>
                  <a:gd name="T31" fmla="*/ 388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8" h="546">
                    <a:moveTo>
                      <a:pt x="1043" y="388"/>
                    </a:moveTo>
                    <a:cubicBezTo>
                      <a:pt x="1048" y="372"/>
                      <a:pt x="1065" y="375"/>
                      <a:pt x="1051" y="345"/>
                    </a:cubicBezTo>
                    <a:cubicBezTo>
                      <a:pt x="1038" y="316"/>
                      <a:pt x="1024" y="319"/>
                      <a:pt x="1032" y="300"/>
                    </a:cubicBezTo>
                    <a:cubicBezTo>
                      <a:pt x="1035" y="284"/>
                      <a:pt x="1054" y="311"/>
                      <a:pt x="1056" y="289"/>
                    </a:cubicBezTo>
                    <a:cubicBezTo>
                      <a:pt x="1059" y="268"/>
                      <a:pt x="1054" y="273"/>
                      <a:pt x="1059" y="260"/>
                    </a:cubicBezTo>
                    <a:cubicBezTo>
                      <a:pt x="1064" y="247"/>
                      <a:pt x="1078" y="239"/>
                      <a:pt x="1088" y="249"/>
                    </a:cubicBezTo>
                    <a:cubicBezTo>
                      <a:pt x="1093" y="253"/>
                      <a:pt x="1094" y="252"/>
                      <a:pt x="1096" y="248"/>
                    </a:cubicBezTo>
                    <a:cubicBezTo>
                      <a:pt x="1098" y="243"/>
                      <a:pt x="1096" y="238"/>
                      <a:pt x="1091" y="238"/>
                    </a:cubicBezTo>
                    <a:cubicBezTo>
                      <a:pt x="1086" y="238"/>
                      <a:pt x="1084" y="229"/>
                      <a:pt x="1085" y="228"/>
                    </a:cubicBezTo>
                    <a:cubicBezTo>
                      <a:pt x="1085" y="227"/>
                      <a:pt x="1055" y="212"/>
                      <a:pt x="1055" y="212"/>
                    </a:cubicBezTo>
                    <a:cubicBezTo>
                      <a:pt x="1055" y="212"/>
                      <a:pt x="1043" y="215"/>
                      <a:pt x="1041" y="210"/>
                    </a:cubicBezTo>
                    <a:cubicBezTo>
                      <a:pt x="1040" y="207"/>
                      <a:pt x="1038" y="203"/>
                      <a:pt x="1037" y="200"/>
                    </a:cubicBezTo>
                    <a:cubicBezTo>
                      <a:pt x="702" y="12"/>
                      <a:pt x="702" y="12"/>
                      <a:pt x="702" y="12"/>
                    </a:cubicBezTo>
                    <a:cubicBezTo>
                      <a:pt x="462" y="0"/>
                      <a:pt x="0" y="276"/>
                      <a:pt x="216" y="546"/>
                    </a:cubicBezTo>
                    <a:cubicBezTo>
                      <a:pt x="1043" y="389"/>
                      <a:pt x="1043" y="389"/>
                      <a:pt x="1043" y="389"/>
                    </a:cubicBezTo>
                    <a:cubicBezTo>
                      <a:pt x="1043" y="389"/>
                      <a:pt x="1043" y="388"/>
                      <a:pt x="1043" y="388"/>
                    </a:cubicBezTo>
                    <a:close/>
                  </a:path>
                </a:pathLst>
              </a:custGeom>
              <a:solidFill>
                <a:srgbClr val="FFF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8" name="Freeform 13"/>
              <p:cNvSpPr>
                <a:spLocks/>
              </p:cNvSpPr>
              <p:nvPr/>
            </p:nvSpPr>
            <p:spPr bwMode="auto">
              <a:xfrm>
                <a:off x="1977" y="1730"/>
                <a:ext cx="184" cy="153"/>
              </a:xfrm>
              <a:custGeom>
                <a:avLst/>
                <a:gdLst>
                  <a:gd name="T0" fmla="*/ 74 w 78"/>
                  <a:gd name="T1" fmla="*/ 42 h 65"/>
                  <a:gd name="T2" fmla="*/ 31 w 78"/>
                  <a:gd name="T3" fmla="*/ 59 h 65"/>
                  <a:gd name="T4" fmla="*/ 5 w 78"/>
                  <a:gd name="T5" fmla="*/ 22 h 65"/>
                  <a:gd name="T6" fmla="*/ 47 w 78"/>
                  <a:gd name="T7" fmla="*/ 5 h 65"/>
                  <a:gd name="T8" fmla="*/ 74 w 78"/>
                  <a:gd name="T9" fmla="*/ 4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65">
                    <a:moveTo>
                      <a:pt x="74" y="42"/>
                    </a:moveTo>
                    <a:cubicBezTo>
                      <a:pt x="70" y="57"/>
                      <a:pt x="51" y="65"/>
                      <a:pt x="31" y="59"/>
                    </a:cubicBezTo>
                    <a:cubicBezTo>
                      <a:pt x="12" y="54"/>
                      <a:pt x="0" y="37"/>
                      <a:pt x="5" y="22"/>
                    </a:cubicBezTo>
                    <a:cubicBezTo>
                      <a:pt x="9" y="7"/>
                      <a:pt x="28" y="0"/>
                      <a:pt x="47" y="5"/>
                    </a:cubicBezTo>
                    <a:cubicBezTo>
                      <a:pt x="66" y="11"/>
                      <a:pt x="78" y="27"/>
                      <a:pt x="74" y="42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9" name="Freeform 14"/>
              <p:cNvSpPr>
                <a:spLocks/>
              </p:cNvSpPr>
              <p:nvPr/>
            </p:nvSpPr>
            <p:spPr bwMode="auto">
              <a:xfrm>
                <a:off x="2338" y="1999"/>
                <a:ext cx="286" cy="1583"/>
              </a:xfrm>
              <a:custGeom>
                <a:avLst/>
                <a:gdLst>
                  <a:gd name="T0" fmla="*/ 119 w 121"/>
                  <a:gd name="T1" fmla="*/ 7 h 670"/>
                  <a:gd name="T2" fmla="*/ 119 w 121"/>
                  <a:gd name="T3" fmla="*/ 9 h 670"/>
                  <a:gd name="T4" fmla="*/ 111 w 121"/>
                  <a:gd name="T5" fmla="*/ 10 h 670"/>
                  <a:gd name="T6" fmla="*/ 82 w 121"/>
                  <a:gd name="T7" fmla="*/ 21 h 670"/>
                  <a:gd name="T8" fmla="*/ 79 w 121"/>
                  <a:gd name="T9" fmla="*/ 50 h 670"/>
                  <a:gd name="T10" fmla="*/ 55 w 121"/>
                  <a:gd name="T11" fmla="*/ 61 h 670"/>
                  <a:gd name="T12" fmla="*/ 74 w 121"/>
                  <a:gd name="T13" fmla="*/ 106 h 670"/>
                  <a:gd name="T14" fmla="*/ 66 w 121"/>
                  <a:gd name="T15" fmla="*/ 149 h 670"/>
                  <a:gd name="T16" fmla="*/ 66 w 121"/>
                  <a:gd name="T17" fmla="*/ 150 h 670"/>
                  <a:gd name="T18" fmla="*/ 58 w 121"/>
                  <a:gd name="T19" fmla="*/ 208 h 670"/>
                  <a:gd name="T20" fmla="*/ 43 w 121"/>
                  <a:gd name="T21" fmla="*/ 234 h 670"/>
                  <a:gd name="T22" fmla="*/ 56 w 121"/>
                  <a:gd name="T23" fmla="*/ 258 h 670"/>
                  <a:gd name="T24" fmla="*/ 60 w 121"/>
                  <a:gd name="T25" fmla="*/ 288 h 670"/>
                  <a:gd name="T26" fmla="*/ 40 w 121"/>
                  <a:gd name="T27" fmla="*/ 306 h 670"/>
                  <a:gd name="T28" fmla="*/ 39 w 121"/>
                  <a:gd name="T29" fmla="*/ 335 h 670"/>
                  <a:gd name="T30" fmla="*/ 50 w 121"/>
                  <a:gd name="T31" fmla="*/ 346 h 670"/>
                  <a:gd name="T32" fmla="*/ 45 w 121"/>
                  <a:gd name="T33" fmla="*/ 367 h 670"/>
                  <a:gd name="T34" fmla="*/ 55 w 121"/>
                  <a:gd name="T35" fmla="*/ 421 h 670"/>
                  <a:gd name="T36" fmla="*/ 3 w 121"/>
                  <a:gd name="T37" fmla="*/ 443 h 670"/>
                  <a:gd name="T38" fmla="*/ 11 w 121"/>
                  <a:gd name="T39" fmla="*/ 469 h 670"/>
                  <a:gd name="T40" fmla="*/ 34 w 121"/>
                  <a:gd name="T41" fmla="*/ 469 h 670"/>
                  <a:gd name="T42" fmla="*/ 34 w 121"/>
                  <a:gd name="T43" fmla="*/ 509 h 670"/>
                  <a:gd name="T44" fmla="*/ 60 w 121"/>
                  <a:gd name="T45" fmla="*/ 521 h 670"/>
                  <a:gd name="T46" fmla="*/ 78 w 121"/>
                  <a:gd name="T47" fmla="*/ 546 h 670"/>
                  <a:gd name="T48" fmla="*/ 66 w 121"/>
                  <a:gd name="T49" fmla="*/ 558 h 670"/>
                  <a:gd name="T50" fmla="*/ 77 w 121"/>
                  <a:gd name="T51" fmla="*/ 570 h 670"/>
                  <a:gd name="T52" fmla="*/ 92 w 121"/>
                  <a:gd name="T53" fmla="*/ 583 h 670"/>
                  <a:gd name="T54" fmla="*/ 88 w 121"/>
                  <a:gd name="T55" fmla="*/ 610 h 670"/>
                  <a:gd name="T56" fmla="*/ 95 w 121"/>
                  <a:gd name="T57" fmla="*/ 634 h 670"/>
                  <a:gd name="T58" fmla="*/ 88 w 121"/>
                  <a:gd name="T59" fmla="*/ 666 h 670"/>
                  <a:gd name="T60" fmla="*/ 84 w 121"/>
                  <a:gd name="T61" fmla="*/ 670 h 670"/>
                  <a:gd name="T62" fmla="*/ 86 w 121"/>
                  <a:gd name="T63" fmla="*/ 670 h 670"/>
                  <a:gd name="T64" fmla="*/ 100 w 121"/>
                  <a:gd name="T65" fmla="*/ 655 h 670"/>
                  <a:gd name="T66" fmla="*/ 100 w 121"/>
                  <a:gd name="T67" fmla="*/ 654 h 670"/>
                  <a:gd name="T68" fmla="*/ 95 w 121"/>
                  <a:gd name="T69" fmla="*/ 413 h 670"/>
                  <a:gd name="T70" fmla="*/ 102 w 121"/>
                  <a:gd name="T71" fmla="*/ 400 h 670"/>
                  <a:gd name="T72" fmla="*/ 110 w 121"/>
                  <a:gd name="T73" fmla="*/ 360 h 670"/>
                  <a:gd name="T74" fmla="*/ 107 w 121"/>
                  <a:gd name="T75" fmla="*/ 337 h 670"/>
                  <a:gd name="T76" fmla="*/ 110 w 121"/>
                  <a:gd name="T77" fmla="*/ 310 h 670"/>
                  <a:gd name="T78" fmla="*/ 103 w 121"/>
                  <a:gd name="T79" fmla="*/ 272 h 670"/>
                  <a:gd name="T80" fmla="*/ 100 w 121"/>
                  <a:gd name="T81" fmla="*/ 241 h 670"/>
                  <a:gd name="T82" fmla="*/ 84 w 121"/>
                  <a:gd name="T83" fmla="*/ 222 h 670"/>
                  <a:gd name="T84" fmla="*/ 89 w 121"/>
                  <a:gd name="T85" fmla="*/ 198 h 670"/>
                  <a:gd name="T86" fmla="*/ 109 w 121"/>
                  <a:gd name="T87" fmla="*/ 155 h 670"/>
                  <a:gd name="T88" fmla="*/ 89 w 121"/>
                  <a:gd name="T89" fmla="*/ 137 h 670"/>
                  <a:gd name="T90" fmla="*/ 88 w 121"/>
                  <a:gd name="T91" fmla="*/ 88 h 670"/>
                  <a:gd name="T92" fmla="*/ 88 w 121"/>
                  <a:gd name="T93" fmla="*/ 87 h 670"/>
                  <a:gd name="T94" fmla="*/ 103 w 121"/>
                  <a:gd name="T95" fmla="*/ 39 h 670"/>
                  <a:gd name="T96" fmla="*/ 118 w 121"/>
                  <a:gd name="T97" fmla="*/ 25 h 670"/>
                  <a:gd name="T98" fmla="*/ 119 w 121"/>
                  <a:gd name="T99" fmla="*/ 23 h 670"/>
                  <a:gd name="T100" fmla="*/ 119 w 121"/>
                  <a:gd name="T101" fmla="*/ 7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1" h="670">
                    <a:moveTo>
                      <a:pt x="119" y="7"/>
                    </a:moveTo>
                    <a:cubicBezTo>
                      <a:pt x="119" y="8"/>
                      <a:pt x="119" y="8"/>
                      <a:pt x="119" y="9"/>
                    </a:cubicBezTo>
                    <a:cubicBezTo>
                      <a:pt x="117" y="13"/>
                      <a:pt x="116" y="14"/>
                      <a:pt x="111" y="10"/>
                    </a:cubicBezTo>
                    <a:cubicBezTo>
                      <a:pt x="101" y="0"/>
                      <a:pt x="87" y="8"/>
                      <a:pt x="82" y="21"/>
                    </a:cubicBezTo>
                    <a:cubicBezTo>
                      <a:pt x="77" y="34"/>
                      <a:pt x="82" y="29"/>
                      <a:pt x="79" y="50"/>
                    </a:cubicBezTo>
                    <a:cubicBezTo>
                      <a:pt x="77" y="72"/>
                      <a:pt x="58" y="45"/>
                      <a:pt x="55" y="61"/>
                    </a:cubicBezTo>
                    <a:cubicBezTo>
                      <a:pt x="47" y="80"/>
                      <a:pt x="61" y="77"/>
                      <a:pt x="74" y="106"/>
                    </a:cubicBezTo>
                    <a:cubicBezTo>
                      <a:pt x="88" y="136"/>
                      <a:pt x="71" y="133"/>
                      <a:pt x="66" y="149"/>
                    </a:cubicBezTo>
                    <a:cubicBezTo>
                      <a:pt x="66" y="149"/>
                      <a:pt x="66" y="150"/>
                      <a:pt x="66" y="150"/>
                    </a:cubicBezTo>
                    <a:cubicBezTo>
                      <a:pt x="61" y="170"/>
                      <a:pt x="65" y="189"/>
                      <a:pt x="58" y="208"/>
                    </a:cubicBezTo>
                    <a:cubicBezTo>
                      <a:pt x="55" y="217"/>
                      <a:pt x="44" y="224"/>
                      <a:pt x="43" y="234"/>
                    </a:cubicBezTo>
                    <a:cubicBezTo>
                      <a:pt x="41" y="253"/>
                      <a:pt x="52" y="247"/>
                      <a:pt x="56" y="258"/>
                    </a:cubicBezTo>
                    <a:cubicBezTo>
                      <a:pt x="59" y="267"/>
                      <a:pt x="64" y="278"/>
                      <a:pt x="60" y="288"/>
                    </a:cubicBezTo>
                    <a:cubicBezTo>
                      <a:pt x="57" y="299"/>
                      <a:pt x="43" y="300"/>
                      <a:pt x="40" y="306"/>
                    </a:cubicBezTo>
                    <a:cubicBezTo>
                      <a:pt x="34" y="320"/>
                      <a:pt x="35" y="321"/>
                      <a:pt x="39" y="335"/>
                    </a:cubicBezTo>
                    <a:cubicBezTo>
                      <a:pt x="40" y="338"/>
                      <a:pt x="49" y="340"/>
                      <a:pt x="50" y="346"/>
                    </a:cubicBezTo>
                    <a:cubicBezTo>
                      <a:pt x="51" y="355"/>
                      <a:pt x="45" y="359"/>
                      <a:pt x="45" y="367"/>
                    </a:cubicBezTo>
                    <a:cubicBezTo>
                      <a:pt x="46" y="381"/>
                      <a:pt x="65" y="410"/>
                      <a:pt x="55" y="421"/>
                    </a:cubicBezTo>
                    <a:cubicBezTo>
                      <a:pt x="42" y="435"/>
                      <a:pt x="11" y="410"/>
                      <a:pt x="3" y="443"/>
                    </a:cubicBezTo>
                    <a:cubicBezTo>
                      <a:pt x="0" y="453"/>
                      <a:pt x="2" y="462"/>
                      <a:pt x="11" y="469"/>
                    </a:cubicBezTo>
                    <a:cubicBezTo>
                      <a:pt x="23" y="479"/>
                      <a:pt x="25" y="465"/>
                      <a:pt x="34" y="469"/>
                    </a:cubicBezTo>
                    <a:cubicBezTo>
                      <a:pt x="75" y="486"/>
                      <a:pt x="31" y="487"/>
                      <a:pt x="34" y="509"/>
                    </a:cubicBezTo>
                    <a:cubicBezTo>
                      <a:pt x="37" y="534"/>
                      <a:pt x="48" y="511"/>
                      <a:pt x="60" y="521"/>
                    </a:cubicBezTo>
                    <a:cubicBezTo>
                      <a:pt x="71" y="530"/>
                      <a:pt x="79" y="536"/>
                      <a:pt x="78" y="546"/>
                    </a:cubicBezTo>
                    <a:cubicBezTo>
                      <a:pt x="77" y="550"/>
                      <a:pt x="66" y="552"/>
                      <a:pt x="66" y="558"/>
                    </a:cubicBezTo>
                    <a:cubicBezTo>
                      <a:pt x="67" y="572"/>
                      <a:pt x="73" y="563"/>
                      <a:pt x="77" y="570"/>
                    </a:cubicBezTo>
                    <a:cubicBezTo>
                      <a:pt x="80" y="576"/>
                      <a:pt x="88" y="566"/>
                      <a:pt x="92" y="583"/>
                    </a:cubicBezTo>
                    <a:cubicBezTo>
                      <a:pt x="94" y="588"/>
                      <a:pt x="88" y="604"/>
                      <a:pt x="88" y="610"/>
                    </a:cubicBezTo>
                    <a:cubicBezTo>
                      <a:pt x="88" y="619"/>
                      <a:pt x="95" y="624"/>
                      <a:pt x="95" y="634"/>
                    </a:cubicBezTo>
                    <a:cubicBezTo>
                      <a:pt x="95" y="644"/>
                      <a:pt x="89" y="655"/>
                      <a:pt x="88" y="666"/>
                    </a:cubicBezTo>
                    <a:cubicBezTo>
                      <a:pt x="88" y="667"/>
                      <a:pt x="86" y="668"/>
                      <a:pt x="84" y="670"/>
                    </a:cubicBezTo>
                    <a:cubicBezTo>
                      <a:pt x="86" y="670"/>
                      <a:pt x="86" y="670"/>
                      <a:pt x="86" y="670"/>
                    </a:cubicBezTo>
                    <a:cubicBezTo>
                      <a:pt x="92" y="666"/>
                      <a:pt x="97" y="661"/>
                      <a:pt x="100" y="655"/>
                    </a:cubicBezTo>
                    <a:cubicBezTo>
                      <a:pt x="100" y="655"/>
                      <a:pt x="100" y="655"/>
                      <a:pt x="100" y="654"/>
                    </a:cubicBezTo>
                    <a:cubicBezTo>
                      <a:pt x="100" y="644"/>
                      <a:pt x="97" y="520"/>
                      <a:pt x="95" y="413"/>
                    </a:cubicBezTo>
                    <a:cubicBezTo>
                      <a:pt x="93" y="410"/>
                      <a:pt x="103" y="403"/>
                      <a:pt x="102" y="400"/>
                    </a:cubicBezTo>
                    <a:cubicBezTo>
                      <a:pt x="98" y="386"/>
                      <a:pt x="114" y="373"/>
                      <a:pt x="110" y="360"/>
                    </a:cubicBezTo>
                    <a:cubicBezTo>
                      <a:pt x="108" y="356"/>
                      <a:pt x="89" y="332"/>
                      <a:pt x="107" y="337"/>
                    </a:cubicBezTo>
                    <a:cubicBezTo>
                      <a:pt x="111" y="330"/>
                      <a:pt x="112" y="318"/>
                      <a:pt x="110" y="310"/>
                    </a:cubicBezTo>
                    <a:cubicBezTo>
                      <a:pt x="107" y="297"/>
                      <a:pt x="106" y="285"/>
                      <a:pt x="103" y="272"/>
                    </a:cubicBezTo>
                    <a:cubicBezTo>
                      <a:pt x="101" y="262"/>
                      <a:pt x="96" y="253"/>
                      <a:pt x="100" y="241"/>
                    </a:cubicBezTo>
                    <a:cubicBezTo>
                      <a:pt x="104" y="230"/>
                      <a:pt x="84" y="235"/>
                      <a:pt x="84" y="222"/>
                    </a:cubicBezTo>
                    <a:cubicBezTo>
                      <a:pt x="84" y="212"/>
                      <a:pt x="88" y="207"/>
                      <a:pt x="89" y="198"/>
                    </a:cubicBezTo>
                    <a:cubicBezTo>
                      <a:pt x="91" y="179"/>
                      <a:pt x="103" y="175"/>
                      <a:pt x="109" y="155"/>
                    </a:cubicBezTo>
                    <a:cubicBezTo>
                      <a:pt x="110" y="152"/>
                      <a:pt x="88" y="139"/>
                      <a:pt x="89" y="137"/>
                    </a:cubicBezTo>
                    <a:cubicBezTo>
                      <a:pt x="89" y="113"/>
                      <a:pt x="88" y="94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73"/>
                      <a:pt x="90" y="56"/>
                      <a:pt x="103" y="39"/>
                    </a:cubicBezTo>
                    <a:cubicBezTo>
                      <a:pt x="108" y="33"/>
                      <a:pt x="113" y="28"/>
                      <a:pt x="118" y="25"/>
                    </a:cubicBezTo>
                    <a:cubicBezTo>
                      <a:pt x="118" y="24"/>
                      <a:pt x="118" y="24"/>
                      <a:pt x="119" y="23"/>
                    </a:cubicBezTo>
                    <a:cubicBezTo>
                      <a:pt x="121" y="19"/>
                      <a:pt x="120" y="12"/>
                      <a:pt x="119" y="7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0" name="Freeform 15"/>
              <p:cNvSpPr>
                <a:spLocks/>
              </p:cNvSpPr>
              <p:nvPr/>
            </p:nvSpPr>
            <p:spPr bwMode="auto">
              <a:xfrm>
                <a:off x="415" y="2472"/>
                <a:ext cx="85" cy="1434"/>
              </a:xfrm>
              <a:custGeom>
                <a:avLst/>
                <a:gdLst>
                  <a:gd name="T0" fmla="*/ 35 w 36"/>
                  <a:gd name="T1" fmla="*/ 83 h 607"/>
                  <a:gd name="T2" fmla="*/ 30 w 36"/>
                  <a:gd name="T3" fmla="*/ 75 h 607"/>
                  <a:gd name="T4" fmla="*/ 30 w 36"/>
                  <a:gd name="T5" fmla="*/ 75 h 607"/>
                  <a:gd name="T6" fmla="*/ 30 w 36"/>
                  <a:gd name="T7" fmla="*/ 75 h 607"/>
                  <a:gd name="T8" fmla="*/ 26 w 36"/>
                  <a:gd name="T9" fmla="*/ 68 h 607"/>
                  <a:gd name="T10" fmla="*/ 25 w 36"/>
                  <a:gd name="T11" fmla="*/ 66 h 607"/>
                  <a:gd name="T12" fmla="*/ 25 w 36"/>
                  <a:gd name="T13" fmla="*/ 66 h 607"/>
                  <a:gd name="T14" fmla="*/ 22 w 36"/>
                  <a:gd name="T15" fmla="*/ 60 h 607"/>
                  <a:gd name="T16" fmla="*/ 22 w 36"/>
                  <a:gd name="T17" fmla="*/ 60 h 607"/>
                  <a:gd name="T18" fmla="*/ 21 w 36"/>
                  <a:gd name="T19" fmla="*/ 58 h 607"/>
                  <a:gd name="T20" fmla="*/ 17 w 36"/>
                  <a:gd name="T21" fmla="*/ 52 h 607"/>
                  <a:gd name="T22" fmla="*/ 17 w 36"/>
                  <a:gd name="T23" fmla="*/ 51 h 607"/>
                  <a:gd name="T24" fmla="*/ 17 w 36"/>
                  <a:gd name="T25" fmla="*/ 51 h 607"/>
                  <a:gd name="T26" fmla="*/ 14 w 36"/>
                  <a:gd name="T27" fmla="*/ 43 h 607"/>
                  <a:gd name="T28" fmla="*/ 14 w 36"/>
                  <a:gd name="T29" fmla="*/ 43 h 607"/>
                  <a:gd name="T30" fmla="*/ 14 w 36"/>
                  <a:gd name="T31" fmla="*/ 43 h 607"/>
                  <a:gd name="T32" fmla="*/ 8 w 36"/>
                  <a:gd name="T33" fmla="*/ 28 h 607"/>
                  <a:gd name="T34" fmla="*/ 8 w 36"/>
                  <a:gd name="T35" fmla="*/ 28 h 607"/>
                  <a:gd name="T36" fmla="*/ 7 w 36"/>
                  <a:gd name="T37" fmla="*/ 27 h 607"/>
                  <a:gd name="T38" fmla="*/ 7 w 36"/>
                  <a:gd name="T39" fmla="*/ 27 h 607"/>
                  <a:gd name="T40" fmla="*/ 3 w 36"/>
                  <a:gd name="T41" fmla="*/ 11 h 607"/>
                  <a:gd name="T42" fmla="*/ 3 w 36"/>
                  <a:gd name="T43" fmla="*/ 11 h 607"/>
                  <a:gd name="T44" fmla="*/ 3 w 36"/>
                  <a:gd name="T45" fmla="*/ 11 h 607"/>
                  <a:gd name="T46" fmla="*/ 3 w 36"/>
                  <a:gd name="T47" fmla="*/ 11 h 607"/>
                  <a:gd name="T48" fmla="*/ 0 w 36"/>
                  <a:gd name="T49" fmla="*/ 0 h 607"/>
                  <a:gd name="T50" fmla="*/ 1 w 36"/>
                  <a:gd name="T51" fmla="*/ 4 h 607"/>
                  <a:gd name="T52" fmla="*/ 2 w 36"/>
                  <a:gd name="T53" fmla="*/ 6 h 607"/>
                  <a:gd name="T54" fmla="*/ 8 w 36"/>
                  <a:gd name="T55" fmla="*/ 47 h 607"/>
                  <a:gd name="T56" fmla="*/ 12 w 36"/>
                  <a:gd name="T57" fmla="*/ 371 h 607"/>
                  <a:gd name="T58" fmla="*/ 7 w 36"/>
                  <a:gd name="T59" fmla="*/ 553 h 607"/>
                  <a:gd name="T60" fmla="*/ 33 w 36"/>
                  <a:gd name="T61" fmla="*/ 607 h 607"/>
                  <a:gd name="T62" fmla="*/ 23 w 36"/>
                  <a:gd name="T63" fmla="*/ 470 h 607"/>
                  <a:gd name="T64" fmla="*/ 24 w 36"/>
                  <a:gd name="T65" fmla="*/ 189 h 607"/>
                  <a:gd name="T66" fmla="*/ 36 w 36"/>
                  <a:gd name="T67" fmla="*/ 85 h 607"/>
                  <a:gd name="T68" fmla="*/ 36 w 36"/>
                  <a:gd name="T69" fmla="*/ 85 h 607"/>
                  <a:gd name="T70" fmla="*/ 35 w 36"/>
                  <a:gd name="T71" fmla="*/ 83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" h="607">
                    <a:moveTo>
                      <a:pt x="35" y="83"/>
                    </a:moveTo>
                    <a:cubicBezTo>
                      <a:pt x="33" y="80"/>
                      <a:pt x="32" y="78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8" y="72"/>
                      <a:pt x="27" y="70"/>
                      <a:pt x="26" y="68"/>
                    </a:cubicBezTo>
                    <a:cubicBezTo>
                      <a:pt x="25" y="67"/>
                      <a:pt x="25" y="67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4" y="64"/>
                      <a:pt x="23" y="62"/>
                      <a:pt x="22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60"/>
                      <a:pt x="21" y="59"/>
                      <a:pt x="21" y="58"/>
                    </a:cubicBezTo>
                    <a:cubicBezTo>
                      <a:pt x="20" y="56"/>
                      <a:pt x="18" y="54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48"/>
                      <a:pt x="15" y="46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38"/>
                      <a:pt x="10" y="33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2"/>
                      <a:pt x="4" y="16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1" y="4"/>
                      <a:pt x="0" y="0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20"/>
                      <a:pt x="8" y="47"/>
                    </a:cubicBezTo>
                    <a:cubicBezTo>
                      <a:pt x="12" y="75"/>
                      <a:pt x="14" y="257"/>
                      <a:pt x="12" y="371"/>
                    </a:cubicBezTo>
                    <a:cubicBezTo>
                      <a:pt x="10" y="478"/>
                      <a:pt x="7" y="546"/>
                      <a:pt x="7" y="553"/>
                    </a:cubicBezTo>
                    <a:cubicBezTo>
                      <a:pt x="13" y="571"/>
                      <a:pt x="21" y="589"/>
                      <a:pt x="33" y="607"/>
                    </a:cubicBezTo>
                    <a:cubicBezTo>
                      <a:pt x="24" y="582"/>
                      <a:pt x="24" y="529"/>
                      <a:pt x="23" y="470"/>
                    </a:cubicBezTo>
                    <a:cubicBezTo>
                      <a:pt x="21" y="359"/>
                      <a:pt x="24" y="224"/>
                      <a:pt x="24" y="189"/>
                    </a:cubicBezTo>
                    <a:cubicBezTo>
                      <a:pt x="24" y="134"/>
                      <a:pt x="28" y="82"/>
                      <a:pt x="36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6" y="84"/>
                      <a:pt x="36" y="84"/>
                      <a:pt x="35" y="83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1" name="Freeform 16"/>
              <p:cNvSpPr>
                <a:spLocks/>
              </p:cNvSpPr>
              <p:nvPr/>
            </p:nvSpPr>
            <p:spPr bwMode="auto">
              <a:xfrm>
                <a:off x="330" y="1425"/>
                <a:ext cx="1358" cy="1332"/>
              </a:xfrm>
              <a:custGeom>
                <a:avLst/>
                <a:gdLst>
                  <a:gd name="T0" fmla="*/ 0 w 575"/>
                  <a:gd name="T1" fmla="*/ 556 h 564"/>
                  <a:gd name="T2" fmla="*/ 20 w 575"/>
                  <a:gd name="T3" fmla="*/ 441 h 564"/>
                  <a:gd name="T4" fmla="*/ 45 w 575"/>
                  <a:gd name="T5" fmla="*/ 292 h 564"/>
                  <a:gd name="T6" fmla="*/ 546 w 575"/>
                  <a:gd name="T7" fmla="*/ 0 h 564"/>
                  <a:gd name="T8" fmla="*/ 575 w 575"/>
                  <a:gd name="T9" fmla="*/ 16 h 564"/>
                  <a:gd name="T10" fmla="*/ 35 w 575"/>
                  <a:gd name="T11" fmla="*/ 434 h 564"/>
                  <a:gd name="T12" fmla="*/ 36 w 575"/>
                  <a:gd name="T13" fmla="*/ 441 h 564"/>
                  <a:gd name="T14" fmla="*/ 12 w 575"/>
                  <a:gd name="T15" fmla="*/ 564 h 564"/>
                  <a:gd name="T16" fmla="*/ 0 w 575"/>
                  <a:gd name="T17" fmla="*/ 556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564">
                    <a:moveTo>
                      <a:pt x="0" y="556"/>
                    </a:moveTo>
                    <a:cubicBezTo>
                      <a:pt x="33" y="531"/>
                      <a:pt x="27" y="485"/>
                      <a:pt x="20" y="441"/>
                    </a:cubicBezTo>
                    <a:cubicBezTo>
                      <a:pt x="11" y="392"/>
                      <a:pt x="20" y="342"/>
                      <a:pt x="45" y="292"/>
                    </a:cubicBezTo>
                    <a:cubicBezTo>
                      <a:pt x="128" y="130"/>
                      <a:pt x="377" y="7"/>
                      <a:pt x="546" y="0"/>
                    </a:cubicBezTo>
                    <a:cubicBezTo>
                      <a:pt x="575" y="16"/>
                      <a:pt x="575" y="16"/>
                      <a:pt x="575" y="16"/>
                    </a:cubicBezTo>
                    <a:cubicBezTo>
                      <a:pt x="369" y="6"/>
                      <a:pt x="2" y="206"/>
                      <a:pt x="35" y="434"/>
                    </a:cubicBezTo>
                    <a:cubicBezTo>
                      <a:pt x="35" y="437"/>
                      <a:pt x="35" y="438"/>
                      <a:pt x="36" y="441"/>
                    </a:cubicBezTo>
                    <a:cubicBezTo>
                      <a:pt x="43" y="485"/>
                      <a:pt x="48" y="536"/>
                      <a:pt x="12" y="564"/>
                    </a:cubicBezTo>
                    <a:lnTo>
                      <a:pt x="0" y="55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2" name="Freeform 17"/>
              <p:cNvSpPr>
                <a:spLocks/>
              </p:cNvSpPr>
              <p:nvPr/>
            </p:nvSpPr>
            <p:spPr bwMode="auto">
              <a:xfrm>
                <a:off x="292" y="2739"/>
                <a:ext cx="102" cy="1200"/>
              </a:xfrm>
              <a:custGeom>
                <a:avLst/>
                <a:gdLst>
                  <a:gd name="T0" fmla="*/ 17 w 43"/>
                  <a:gd name="T1" fmla="*/ 0 h 508"/>
                  <a:gd name="T2" fmla="*/ 16 w 43"/>
                  <a:gd name="T3" fmla="*/ 0 h 508"/>
                  <a:gd name="T4" fmla="*/ 27 w 43"/>
                  <a:gd name="T5" fmla="*/ 244 h 508"/>
                  <a:gd name="T6" fmla="*/ 0 w 43"/>
                  <a:gd name="T7" fmla="*/ 503 h 508"/>
                  <a:gd name="T8" fmla="*/ 13 w 43"/>
                  <a:gd name="T9" fmla="*/ 508 h 508"/>
                  <a:gd name="T10" fmla="*/ 40 w 43"/>
                  <a:gd name="T11" fmla="*/ 242 h 508"/>
                  <a:gd name="T12" fmla="*/ 28 w 43"/>
                  <a:gd name="T13" fmla="*/ 8 h 508"/>
                  <a:gd name="T14" fmla="*/ 17 w 43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08">
                    <a:moveTo>
                      <a:pt x="1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25" y="39"/>
                      <a:pt x="31" y="141"/>
                      <a:pt x="27" y="244"/>
                    </a:cubicBezTo>
                    <a:cubicBezTo>
                      <a:pt x="24" y="346"/>
                      <a:pt x="11" y="476"/>
                      <a:pt x="0" y="503"/>
                    </a:cubicBezTo>
                    <a:cubicBezTo>
                      <a:pt x="13" y="508"/>
                      <a:pt x="13" y="508"/>
                      <a:pt x="13" y="508"/>
                    </a:cubicBezTo>
                    <a:cubicBezTo>
                      <a:pt x="26" y="476"/>
                      <a:pt x="37" y="333"/>
                      <a:pt x="40" y="242"/>
                    </a:cubicBezTo>
                    <a:cubicBezTo>
                      <a:pt x="43" y="143"/>
                      <a:pt x="37" y="52"/>
                      <a:pt x="28" y="8"/>
                    </a:cubicBezTo>
                    <a:lnTo>
                      <a:pt x="17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3" name="Freeform 18"/>
              <p:cNvSpPr>
                <a:spLocks/>
              </p:cNvSpPr>
              <p:nvPr/>
            </p:nvSpPr>
            <p:spPr bwMode="auto">
              <a:xfrm>
                <a:off x="323" y="2490"/>
                <a:ext cx="125" cy="1449"/>
              </a:xfrm>
              <a:custGeom>
                <a:avLst/>
                <a:gdLst>
                  <a:gd name="T0" fmla="*/ 46 w 53"/>
                  <a:gd name="T1" fmla="*/ 545 h 613"/>
                  <a:gd name="T2" fmla="*/ 51 w 53"/>
                  <a:gd name="T3" fmla="*/ 363 h 613"/>
                  <a:gd name="T4" fmla="*/ 47 w 53"/>
                  <a:gd name="T5" fmla="*/ 39 h 613"/>
                  <a:gd name="T6" fmla="*/ 41 w 53"/>
                  <a:gd name="T7" fmla="*/ 1 h 613"/>
                  <a:gd name="T8" fmla="*/ 41 w 53"/>
                  <a:gd name="T9" fmla="*/ 0 h 613"/>
                  <a:gd name="T10" fmla="*/ 15 w 53"/>
                  <a:gd name="T11" fmla="*/ 113 h 613"/>
                  <a:gd name="T12" fmla="*/ 15 w 53"/>
                  <a:gd name="T13" fmla="*/ 113 h 613"/>
                  <a:gd name="T14" fmla="*/ 27 w 53"/>
                  <a:gd name="T15" fmla="*/ 347 h 613"/>
                  <a:gd name="T16" fmla="*/ 0 w 53"/>
                  <a:gd name="T17" fmla="*/ 612 h 613"/>
                  <a:gd name="T18" fmla="*/ 1 w 53"/>
                  <a:gd name="T19" fmla="*/ 613 h 613"/>
                  <a:gd name="T20" fmla="*/ 46 w 53"/>
                  <a:gd name="T21" fmla="*/ 545 h 613"/>
                  <a:gd name="T22" fmla="*/ 46 w 53"/>
                  <a:gd name="T23" fmla="*/ 545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" h="613">
                    <a:moveTo>
                      <a:pt x="46" y="545"/>
                    </a:moveTo>
                    <a:cubicBezTo>
                      <a:pt x="46" y="538"/>
                      <a:pt x="49" y="470"/>
                      <a:pt x="51" y="363"/>
                    </a:cubicBezTo>
                    <a:cubicBezTo>
                      <a:pt x="53" y="249"/>
                      <a:pt x="51" y="67"/>
                      <a:pt x="47" y="39"/>
                    </a:cubicBezTo>
                    <a:cubicBezTo>
                      <a:pt x="45" y="19"/>
                      <a:pt x="42" y="6"/>
                      <a:pt x="41" y="1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7" y="42"/>
                      <a:pt x="49" y="87"/>
                      <a:pt x="15" y="113"/>
                    </a:cubicBezTo>
                    <a:cubicBezTo>
                      <a:pt x="15" y="113"/>
                      <a:pt x="15" y="113"/>
                      <a:pt x="15" y="113"/>
                    </a:cubicBezTo>
                    <a:cubicBezTo>
                      <a:pt x="24" y="157"/>
                      <a:pt x="30" y="248"/>
                      <a:pt x="27" y="347"/>
                    </a:cubicBezTo>
                    <a:cubicBezTo>
                      <a:pt x="24" y="438"/>
                      <a:pt x="13" y="579"/>
                      <a:pt x="0" y="612"/>
                    </a:cubicBezTo>
                    <a:cubicBezTo>
                      <a:pt x="1" y="613"/>
                      <a:pt x="1" y="613"/>
                      <a:pt x="1" y="613"/>
                    </a:cubicBezTo>
                    <a:cubicBezTo>
                      <a:pt x="11" y="608"/>
                      <a:pt x="33" y="575"/>
                      <a:pt x="46" y="545"/>
                    </a:cubicBezTo>
                    <a:cubicBezTo>
                      <a:pt x="46" y="545"/>
                      <a:pt x="46" y="545"/>
                      <a:pt x="46" y="54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4" name="Freeform 19"/>
              <p:cNvSpPr>
                <a:spLocks/>
              </p:cNvSpPr>
              <p:nvPr/>
            </p:nvSpPr>
            <p:spPr bwMode="auto">
              <a:xfrm>
                <a:off x="2338" y="1999"/>
                <a:ext cx="286" cy="1583"/>
              </a:xfrm>
              <a:custGeom>
                <a:avLst/>
                <a:gdLst>
                  <a:gd name="T0" fmla="*/ 119 w 121"/>
                  <a:gd name="T1" fmla="*/ 7 h 670"/>
                  <a:gd name="T2" fmla="*/ 119 w 121"/>
                  <a:gd name="T3" fmla="*/ 9 h 670"/>
                  <a:gd name="T4" fmla="*/ 111 w 121"/>
                  <a:gd name="T5" fmla="*/ 10 h 670"/>
                  <a:gd name="T6" fmla="*/ 82 w 121"/>
                  <a:gd name="T7" fmla="*/ 21 h 670"/>
                  <a:gd name="T8" fmla="*/ 79 w 121"/>
                  <a:gd name="T9" fmla="*/ 50 h 670"/>
                  <a:gd name="T10" fmla="*/ 55 w 121"/>
                  <a:gd name="T11" fmla="*/ 61 h 670"/>
                  <a:gd name="T12" fmla="*/ 74 w 121"/>
                  <a:gd name="T13" fmla="*/ 106 h 670"/>
                  <a:gd name="T14" fmla="*/ 66 w 121"/>
                  <a:gd name="T15" fmla="*/ 149 h 670"/>
                  <a:gd name="T16" fmla="*/ 66 w 121"/>
                  <a:gd name="T17" fmla="*/ 150 h 670"/>
                  <a:gd name="T18" fmla="*/ 58 w 121"/>
                  <a:gd name="T19" fmla="*/ 208 h 670"/>
                  <a:gd name="T20" fmla="*/ 43 w 121"/>
                  <a:gd name="T21" fmla="*/ 234 h 670"/>
                  <a:gd name="T22" fmla="*/ 56 w 121"/>
                  <a:gd name="T23" fmla="*/ 258 h 670"/>
                  <a:gd name="T24" fmla="*/ 60 w 121"/>
                  <a:gd name="T25" fmla="*/ 288 h 670"/>
                  <a:gd name="T26" fmla="*/ 40 w 121"/>
                  <a:gd name="T27" fmla="*/ 306 h 670"/>
                  <a:gd name="T28" fmla="*/ 39 w 121"/>
                  <a:gd name="T29" fmla="*/ 335 h 670"/>
                  <a:gd name="T30" fmla="*/ 50 w 121"/>
                  <a:gd name="T31" fmla="*/ 346 h 670"/>
                  <a:gd name="T32" fmla="*/ 45 w 121"/>
                  <a:gd name="T33" fmla="*/ 367 h 670"/>
                  <a:gd name="T34" fmla="*/ 55 w 121"/>
                  <a:gd name="T35" fmla="*/ 421 h 670"/>
                  <a:gd name="T36" fmla="*/ 3 w 121"/>
                  <a:gd name="T37" fmla="*/ 443 h 670"/>
                  <a:gd name="T38" fmla="*/ 11 w 121"/>
                  <a:gd name="T39" fmla="*/ 469 h 670"/>
                  <a:gd name="T40" fmla="*/ 34 w 121"/>
                  <a:gd name="T41" fmla="*/ 469 h 670"/>
                  <a:gd name="T42" fmla="*/ 34 w 121"/>
                  <a:gd name="T43" fmla="*/ 509 h 670"/>
                  <a:gd name="T44" fmla="*/ 60 w 121"/>
                  <a:gd name="T45" fmla="*/ 521 h 670"/>
                  <a:gd name="T46" fmla="*/ 78 w 121"/>
                  <a:gd name="T47" fmla="*/ 546 h 670"/>
                  <a:gd name="T48" fmla="*/ 66 w 121"/>
                  <a:gd name="T49" fmla="*/ 558 h 670"/>
                  <a:gd name="T50" fmla="*/ 77 w 121"/>
                  <a:gd name="T51" fmla="*/ 570 h 670"/>
                  <a:gd name="T52" fmla="*/ 92 w 121"/>
                  <a:gd name="T53" fmla="*/ 583 h 670"/>
                  <a:gd name="T54" fmla="*/ 88 w 121"/>
                  <a:gd name="T55" fmla="*/ 610 h 670"/>
                  <a:gd name="T56" fmla="*/ 95 w 121"/>
                  <a:gd name="T57" fmla="*/ 634 h 670"/>
                  <a:gd name="T58" fmla="*/ 88 w 121"/>
                  <a:gd name="T59" fmla="*/ 666 h 670"/>
                  <a:gd name="T60" fmla="*/ 84 w 121"/>
                  <a:gd name="T61" fmla="*/ 670 h 670"/>
                  <a:gd name="T62" fmla="*/ 86 w 121"/>
                  <a:gd name="T63" fmla="*/ 670 h 670"/>
                  <a:gd name="T64" fmla="*/ 100 w 121"/>
                  <a:gd name="T65" fmla="*/ 655 h 670"/>
                  <a:gd name="T66" fmla="*/ 100 w 121"/>
                  <a:gd name="T67" fmla="*/ 654 h 670"/>
                  <a:gd name="T68" fmla="*/ 95 w 121"/>
                  <a:gd name="T69" fmla="*/ 413 h 670"/>
                  <a:gd name="T70" fmla="*/ 102 w 121"/>
                  <a:gd name="T71" fmla="*/ 400 h 670"/>
                  <a:gd name="T72" fmla="*/ 110 w 121"/>
                  <a:gd name="T73" fmla="*/ 360 h 670"/>
                  <a:gd name="T74" fmla="*/ 107 w 121"/>
                  <a:gd name="T75" fmla="*/ 337 h 670"/>
                  <a:gd name="T76" fmla="*/ 110 w 121"/>
                  <a:gd name="T77" fmla="*/ 310 h 670"/>
                  <a:gd name="T78" fmla="*/ 103 w 121"/>
                  <a:gd name="T79" fmla="*/ 272 h 670"/>
                  <a:gd name="T80" fmla="*/ 100 w 121"/>
                  <a:gd name="T81" fmla="*/ 241 h 670"/>
                  <a:gd name="T82" fmla="*/ 84 w 121"/>
                  <a:gd name="T83" fmla="*/ 222 h 670"/>
                  <a:gd name="T84" fmla="*/ 89 w 121"/>
                  <a:gd name="T85" fmla="*/ 198 h 670"/>
                  <a:gd name="T86" fmla="*/ 109 w 121"/>
                  <a:gd name="T87" fmla="*/ 155 h 670"/>
                  <a:gd name="T88" fmla="*/ 89 w 121"/>
                  <a:gd name="T89" fmla="*/ 137 h 670"/>
                  <a:gd name="T90" fmla="*/ 88 w 121"/>
                  <a:gd name="T91" fmla="*/ 88 h 670"/>
                  <a:gd name="T92" fmla="*/ 88 w 121"/>
                  <a:gd name="T93" fmla="*/ 87 h 670"/>
                  <a:gd name="T94" fmla="*/ 103 w 121"/>
                  <a:gd name="T95" fmla="*/ 39 h 670"/>
                  <a:gd name="T96" fmla="*/ 118 w 121"/>
                  <a:gd name="T97" fmla="*/ 25 h 670"/>
                  <a:gd name="T98" fmla="*/ 119 w 121"/>
                  <a:gd name="T99" fmla="*/ 23 h 670"/>
                  <a:gd name="T100" fmla="*/ 119 w 121"/>
                  <a:gd name="T101" fmla="*/ 7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1" h="670">
                    <a:moveTo>
                      <a:pt x="119" y="7"/>
                    </a:moveTo>
                    <a:cubicBezTo>
                      <a:pt x="119" y="8"/>
                      <a:pt x="119" y="8"/>
                      <a:pt x="119" y="9"/>
                    </a:cubicBezTo>
                    <a:cubicBezTo>
                      <a:pt x="117" y="13"/>
                      <a:pt x="116" y="14"/>
                      <a:pt x="111" y="10"/>
                    </a:cubicBezTo>
                    <a:cubicBezTo>
                      <a:pt x="101" y="0"/>
                      <a:pt x="87" y="8"/>
                      <a:pt x="82" y="21"/>
                    </a:cubicBezTo>
                    <a:cubicBezTo>
                      <a:pt x="77" y="34"/>
                      <a:pt x="82" y="29"/>
                      <a:pt x="79" y="50"/>
                    </a:cubicBezTo>
                    <a:cubicBezTo>
                      <a:pt x="77" y="72"/>
                      <a:pt x="58" y="45"/>
                      <a:pt x="55" y="61"/>
                    </a:cubicBezTo>
                    <a:cubicBezTo>
                      <a:pt x="47" y="80"/>
                      <a:pt x="61" y="77"/>
                      <a:pt x="74" y="106"/>
                    </a:cubicBezTo>
                    <a:cubicBezTo>
                      <a:pt x="88" y="136"/>
                      <a:pt x="71" y="133"/>
                      <a:pt x="66" y="149"/>
                    </a:cubicBezTo>
                    <a:cubicBezTo>
                      <a:pt x="66" y="149"/>
                      <a:pt x="66" y="150"/>
                      <a:pt x="66" y="150"/>
                    </a:cubicBezTo>
                    <a:cubicBezTo>
                      <a:pt x="61" y="170"/>
                      <a:pt x="65" y="189"/>
                      <a:pt x="58" y="208"/>
                    </a:cubicBezTo>
                    <a:cubicBezTo>
                      <a:pt x="55" y="217"/>
                      <a:pt x="44" y="224"/>
                      <a:pt x="43" y="234"/>
                    </a:cubicBezTo>
                    <a:cubicBezTo>
                      <a:pt x="41" y="253"/>
                      <a:pt x="52" y="247"/>
                      <a:pt x="56" y="258"/>
                    </a:cubicBezTo>
                    <a:cubicBezTo>
                      <a:pt x="59" y="267"/>
                      <a:pt x="64" y="278"/>
                      <a:pt x="60" y="288"/>
                    </a:cubicBezTo>
                    <a:cubicBezTo>
                      <a:pt x="57" y="299"/>
                      <a:pt x="43" y="300"/>
                      <a:pt x="40" y="306"/>
                    </a:cubicBezTo>
                    <a:cubicBezTo>
                      <a:pt x="34" y="320"/>
                      <a:pt x="35" y="321"/>
                      <a:pt x="39" y="335"/>
                    </a:cubicBezTo>
                    <a:cubicBezTo>
                      <a:pt x="40" y="338"/>
                      <a:pt x="49" y="340"/>
                      <a:pt x="50" y="346"/>
                    </a:cubicBezTo>
                    <a:cubicBezTo>
                      <a:pt x="51" y="355"/>
                      <a:pt x="45" y="359"/>
                      <a:pt x="45" y="367"/>
                    </a:cubicBezTo>
                    <a:cubicBezTo>
                      <a:pt x="46" y="381"/>
                      <a:pt x="65" y="410"/>
                      <a:pt x="55" y="421"/>
                    </a:cubicBezTo>
                    <a:cubicBezTo>
                      <a:pt x="42" y="435"/>
                      <a:pt x="11" y="410"/>
                      <a:pt x="3" y="443"/>
                    </a:cubicBezTo>
                    <a:cubicBezTo>
                      <a:pt x="0" y="453"/>
                      <a:pt x="2" y="462"/>
                      <a:pt x="11" y="469"/>
                    </a:cubicBezTo>
                    <a:cubicBezTo>
                      <a:pt x="23" y="479"/>
                      <a:pt x="25" y="465"/>
                      <a:pt x="34" y="469"/>
                    </a:cubicBezTo>
                    <a:cubicBezTo>
                      <a:pt x="75" y="486"/>
                      <a:pt x="31" y="487"/>
                      <a:pt x="34" y="509"/>
                    </a:cubicBezTo>
                    <a:cubicBezTo>
                      <a:pt x="37" y="534"/>
                      <a:pt x="48" y="511"/>
                      <a:pt x="60" y="521"/>
                    </a:cubicBezTo>
                    <a:cubicBezTo>
                      <a:pt x="71" y="530"/>
                      <a:pt x="79" y="536"/>
                      <a:pt x="78" y="546"/>
                    </a:cubicBezTo>
                    <a:cubicBezTo>
                      <a:pt x="77" y="550"/>
                      <a:pt x="66" y="552"/>
                      <a:pt x="66" y="558"/>
                    </a:cubicBezTo>
                    <a:cubicBezTo>
                      <a:pt x="67" y="572"/>
                      <a:pt x="73" y="563"/>
                      <a:pt x="77" y="570"/>
                    </a:cubicBezTo>
                    <a:cubicBezTo>
                      <a:pt x="80" y="576"/>
                      <a:pt x="88" y="566"/>
                      <a:pt x="92" y="583"/>
                    </a:cubicBezTo>
                    <a:cubicBezTo>
                      <a:pt x="94" y="588"/>
                      <a:pt x="88" y="604"/>
                      <a:pt x="88" y="610"/>
                    </a:cubicBezTo>
                    <a:cubicBezTo>
                      <a:pt x="88" y="619"/>
                      <a:pt x="95" y="624"/>
                      <a:pt x="95" y="634"/>
                    </a:cubicBezTo>
                    <a:cubicBezTo>
                      <a:pt x="95" y="644"/>
                      <a:pt x="89" y="655"/>
                      <a:pt x="88" y="666"/>
                    </a:cubicBezTo>
                    <a:cubicBezTo>
                      <a:pt x="88" y="667"/>
                      <a:pt x="86" y="668"/>
                      <a:pt x="84" y="670"/>
                    </a:cubicBezTo>
                    <a:cubicBezTo>
                      <a:pt x="86" y="670"/>
                      <a:pt x="86" y="670"/>
                      <a:pt x="86" y="670"/>
                    </a:cubicBezTo>
                    <a:cubicBezTo>
                      <a:pt x="92" y="666"/>
                      <a:pt x="97" y="661"/>
                      <a:pt x="100" y="655"/>
                    </a:cubicBezTo>
                    <a:cubicBezTo>
                      <a:pt x="100" y="655"/>
                      <a:pt x="100" y="655"/>
                      <a:pt x="100" y="654"/>
                    </a:cubicBezTo>
                    <a:cubicBezTo>
                      <a:pt x="100" y="644"/>
                      <a:pt x="97" y="520"/>
                      <a:pt x="95" y="413"/>
                    </a:cubicBezTo>
                    <a:cubicBezTo>
                      <a:pt x="93" y="410"/>
                      <a:pt x="103" y="403"/>
                      <a:pt x="102" y="400"/>
                    </a:cubicBezTo>
                    <a:cubicBezTo>
                      <a:pt x="98" y="386"/>
                      <a:pt x="114" y="373"/>
                      <a:pt x="110" y="360"/>
                    </a:cubicBezTo>
                    <a:cubicBezTo>
                      <a:pt x="108" y="356"/>
                      <a:pt x="89" y="332"/>
                      <a:pt x="107" y="337"/>
                    </a:cubicBezTo>
                    <a:cubicBezTo>
                      <a:pt x="111" y="330"/>
                      <a:pt x="112" y="318"/>
                      <a:pt x="110" y="310"/>
                    </a:cubicBezTo>
                    <a:cubicBezTo>
                      <a:pt x="107" y="297"/>
                      <a:pt x="106" y="285"/>
                      <a:pt x="103" y="272"/>
                    </a:cubicBezTo>
                    <a:cubicBezTo>
                      <a:pt x="101" y="262"/>
                      <a:pt x="96" y="253"/>
                      <a:pt x="100" y="241"/>
                    </a:cubicBezTo>
                    <a:cubicBezTo>
                      <a:pt x="104" y="230"/>
                      <a:pt x="84" y="235"/>
                      <a:pt x="84" y="222"/>
                    </a:cubicBezTo>
                    <a:cubicBezTo>
                      <a:pt x="84" y="212"/>
                      <a:pt x="88" y="207"/>
                      <a:pt x="89" y="198"/>
                    </a:cubicBezTo>
                    <a:cubicBezTo>
                      <a:pt x="91" y="179"/>
                      <a:pt x="103" y="175"/>
                      <a:pt x="109" y="155"/>
                    </a:cubicBezTo>
                    <a:cubicBezTo>
                      <a:pt x="110" y="152"/>
                      <a:pt x="88" y="139"/>
                      <a:pt x="89" y="137"/>
                    </a:cubicBezTo>
                    <a:cubicBezTo>
                      <a:pt x="89" y="113"/>
                      <a:pt x="88" y="94"/>
                      <a:pt x="88" y="88"/>
                    </a:cubicBezTo>
                    <a:cubicBezTo>
                      <a:pt x="88" y="87"/>
                      <a:pt x="88" y="87"/>
                      <a:pt x="88" y="87"/>
                    </a:cubicBezTo>
                    <a:cubicBezTo>
                      <a:pt x="87" y="73"/>
                      <a:pt x="90" y="56"/>
                      <a:pt x="103" y="39"/>
                    </a:cubicBezTo>
                    <a:cubicBezTo>
                      <a:pt x="108" y="33"/>
                      <a:pt x="113" y="28"/>
                      <a:pt x="118" y="25"/>
                    </a:cubicBezTo>
                    <a:cubicBezTo>
                      <a:pt x="118" y="24"/>
                      <a:pt x="118" y="24"/>
                      <a:pt x="119" y="23"/>
                    </a:cubicBezTo>
                    <a:cubicBezTo>
                      <a:pt x="121" y="19"/>
                      <a:pt x="120" y="12"/>
                      <a:pt x="119" y="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5" name="Freeform 20"/>
              <p:cNvSpPr>
                <a:spLocks/>
              </p:cNvSpPr>
              <p:nvPr/>
            </p:nvSpPr>
            <p:spPr bwMode="auto">
              <a:xfrm>
                <a:off x="1684" y="2346"/>
                <a:ext cx="245" cy="1399"/>
              </a:xfrm>
              <a:custGeom>
                <a:avLst/>
                <a:gdLst>
                  <a:gd name="T0" fmla="*/ 104 w 104"/>
                  <a:gd name="T1" fmla="*/ 578 h 592"/>
                  <a:gd name="T2" fmla="*/ 104 w 104"/>
                  <a:gd name="T3" fmla="*/ 48 h 592"/>
                  <a:gd name="T4" fmla="*/ 10 w 104"/>
                  <a:gd name="T5" fmla="*/ 66 h 592"/>
                  <a:gd name="T6" fmla="*/ 10 w 104"/>
                  <a:gd name="T7" fmla="*/ 592 h 592"/>
                  <a:gd name="T8" fmla="*/ 104 w 104"/>
                  <a:gd name="T9" fmla="*/ 578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92">
                    <a:moveTo>
                      <a:pt x="104" y="578"/>
                    </a:moveTo>
                    <a:cubicBezTo>
                      <a:pt x="104" y="48"/>
                      <a:pt x="104" y="48"/>
                      <a:pt x="104" y="48"/>
                    </a:cubicBezTo>
                    <a:cubicBezTo>
                      <a:pt x="86" y="0"/>
                      <a:pt x="0" y="24"/>
                      <a:pt x="10" y="66"/>
                    </a:cubicBezTo>
                    <a:cubicBezTo>
                      <a:pt x="10" y="592"/>
                      <a:pt x="10" y="592"/>
                      <a:pt x="10" y="592"/>
                    </a:cubicBezTo>
                    <a:cubicBezTo>
                      <a:pt x="15" y="558"/>
                      <a:pt x="86" y="536"/>
                      <a:pt x="104" y="578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6" name="Freeform 21"/>
              <p:cNvSpPr>
                <a:spLocks/>
              </p:cNvSpPr>
              <p:nvPr/>
            </p:nvSpPr>
            <p:spPr bwMode="auto">
              <a:xfrm>
                <a:off x="1703" y="2396"/>
                <a:ext cx="151" cy="1349"/>
              </a:xfrm>
              <a:custGeom>
                <a:avLst/>
                <a:gdLst>
                  <a:gd name="T0" fmla="*/ 61 w 64"/>
                  <a:gd name="T1" fmla="*/ 100 h 571"/>
                  <a:gd name="T2" fmla="*/ 62 w 64"/>
                  <a:gd name="T3" fmla="*/ 27 h 571"/>
                  <a:gd name="T4" fmla="*/ 59 w 64"/>
                  <a:gd name="T5" fmla="*/ 1 h 571"/>
                  <a:gd name="T6" fmla="*/ 38 w 64"/>
                  <a:gd name="T7" fmla="*/ 2 h 571"/>
                  <a:gd name="T8" fmla="*/ 12 w 64"/>
                  <a:gd name="T9" fmla="*/ 19 h 571"/>
                  <a:gd name="T10" fmla="*/ 6 w 64"/>
                  <a:gd name="T11" fmla="*/ 22 h 571"/>
                  <a:gd name="T12" fmla="*/ 2 w 64"/>
                  <a:gd name="T13" fmla="*/ 45 h 571"/>
                  <a:gd name="T14" fmla="*/ 2 w 64"/>
                  <a:gd name="T15" fmla="*/ 571 h 571"/>
                  <a:gd name="T16" fmla="*/ 42 w 64"/>
                  <a:gd name="T17" fmla="*/ 536 h 571"/>
                  <a:gd name="T18" fmla="*/ 54 w 64"/>
                  <a:gd name="T19" fmla="*/ 475 h 571"/>
                  <a:gd name="T20" fmla="*/ 53 w 64"/>
                  <a:gd name="T21" fmla="*/ 385 h 571"/>
                  <a:gd name="T22" fmla="*/ 55 w 64"/>
                  <a:gd name="T23" fmla="*/ 302 h 571"/>
                  <a:gd name="T24" fmla="*/ 61 w 64"/>
                  <a:gd name="T25" fmla="*/ 10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571">
                    <a:moveTo>
                      <a:pt x="61" y="100"/>
                    </a:moveTo>
                    <a:cubicBezTo>
                      <a:pt x="63" y="75"/>
                      <a:pt x="64" y="51"/>
                      <a:pt x="62" y="27"/>
                    </a:cubicBezTo>
                    <a:cubicBezTo>
                      <a:pt x="61" y="19"/>
                      <a:pt x="61" y="9"/>
                      <a:pt x="59" y="1"/>
                    </a:cubicBezTo>
                    <a:cubicBezTo>
                      <a:pt x="52" y="0"/>
                      <a:pt x="45" y="1"/>
                      <a:pt x="38" y="2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20"/>
                      <a:pt x="8" y="21"/>
                      <a:pt x="6" y="22"/>
                    </a:cubicBezTo>
                    <a:cubicBezTo>
                      <a:pt x="2" y="29"/>
                      <a:pt x="0" y="36"/>
                      <a:pt x="2" y="45"/>
                    </a:cubicBezTo>
                    <a:cubicBezTo>
                      <a:pt x="2" y="571"/>
                      <a:pt x="2" y="571"/>
                      <a:pt x="2" y="571"/>
                    </a:cubicBezTo>
                    <a:cubicBezTo>
                      <a:pt x="4" y="554"/>
                      <a:pt x="22" y="541"/>
                      <a:pt x="42" y="536"/>
                    </a:cubicBezTo>
                    <a:cubicBezTo>
                      <a:pt x="49" y="514"/>
                      <a:pt x="51" y="490"/>
                      <a:pt x="54" y="475"/>
                    </a:cubicBezTo>
                    <a:cubicBezTo>
                      <a:pt x="61" y="431"/>
                      <a:pt x="57" y="421"/>
                      <a:pt x="53" y="385"/>
                    </a:cubicBezTo>
                    <a:cubicBezTo>
                      <a:pt x="51" y="357"/>
                      <a:pt x="53" y="330"/>
                      <a:pt x="55" y="302"/>
                    </a:cubicBezTo>
                    <a:cubicBezTo>
                      <a:pt x="58" y="235"/>
                      <a:pt x="56" y="167"/>
                      <a:pt x="61" y="100"/>
                    </a:cubicBezTo>
                    <a:close/>
                  </a:path>
                </a:pathLst>
              </a:custGeom>
              <a:solidFill>
                <a:srgbClr val="B7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7" name="Freeform 22"/>
              <p:cNvSpPr>
                <a:spLocks/>
              </p:cNvSpPr>
              <p:nvPr/>
            </p:nvSpPr>
            <p:spPr bwMode="auto">
              <a:xfrm>
                <a:off x="819" y="2516"/>
                <a:ext cx="246" cy="1399"/>
              </a:xfrm>
              <a:custGeom>
                <a:avLst/>
                <a:gdLst>
                  <a:gd name="T0" fmla="*/ 104 w 104"/>
                  <a:gd name="T1" fmla="*/ 572 h 592"/>
                  <a:gd name="T2" fmla="*/ 104 w 104"/>
                  <a:gd name="T3" fmla="*/ 48 h 592"/>
                  <a:gd name="T4" fmla="*/ 10 w 104"/>
                  <a:gd name="T5" fmla="*/ 66 h 592"/>
                  <a:gd name="T6" fmla="*/ 10 w 104"/>
                  <a:gd name="T7" fmla="*/ 592 h 592"/>
                  <a:gd name="T8" fmla="*/ 104 w 104"/>
                  <a:gd name="T9" fmla="*/ 57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92">
                    <a:moveTo>
                      <a:pt x="104" y="572"/>
                    </a:moveTo>
                    <a:cubicBezTo>
                      <a:pt x="104" y="48"/>
                      <a:pt x="104" y="48"/>
                      <a:pt x="104" y="48"/>
                    </a:cubicBezTo>
                    <a:cubicBezTo>
                      <a:pt x="86" y="0"/>
                      <a:pt x="0" y="24"/>
                      <a:pt x="10" y="66"/>
                    </a:cubicBezTo>
                    <a:cubicBezTo>
                      <a:pt x="10" y="592"/>
                      <a:pt x="10" y="592"/>
                      <a:pt x="10" y="592"/>
                    </a:cubicBezTo>
                    <a:cubicBezTo>
                      <a:pt x="18" y="561"/>
                      <a:pt x="78" y="537"/>
                      <a:pt x="104" y="572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8" name="Freeform 23"/>
              <p:cNvSpPr>
                <a:spLocks/>
              </p:cNvSpPr>
              <p:nvPr/>
            </p:nvSpPr>
            <p:spPr bwMode="auto">
              <a:xfrm>
                <a:off x="824" y="2538"/>
                <a:ext cx="236" cy="1377"/>
              </a:xfrm>
              <a:custGeom>
                <a:avLst/>
                <a:gdLst>
                  <a:gd name="T0" fmla="*/ 95 w 100"/>
                  <a:gd name="T1" fmla="*/ 426 h 583"/>
                  <a:gd name="T2" fmla="*/ 93 w 100"/>
                  <a:gd name="T3" fmla="*/ 371 h 583"/>
                  <a:gd name="T4" fmla="*/ 86 w 100"/>
                  <a:gd name="T5" fmla="*/ 227 h 583"/>
                  <a:gd name="T6" fmla="*/ 94 w 100"/>
                  <a:gd name="T7" fmla="*/ 174 h 583"/>
                  <a:gd name="T8" fmla="*/ 96 w 100"/>
                  <a:gd name="T9" fmla="*/ 122 h 583"/>
                  <a:gd name="T10" fmla="*/ 90 w 100"/>
                  <a:gd name="T11" fmla="*/ 67 h 583"/>
                  <a:gd name="T12" fmla="*/ 87 w 100"/>
                  <a:gd name="T13" fmla="*/ 20 h 583"/>
                  <a:gd name="T14" fmla="*/ 8 w 100"/>
                  <a:gd name="T15" fmla="*/ 57 h 583"/>
                  <a:gd name="T16" fmla="*/ 8 w 100"/>
                  <a:gd name="T17" fmla="*/ 583 h 583"/>
                  <a:gd name="T18" fmla="*/ 97 w 100"/>
                  <a:gd name="T19" fmla="*/ 557 h 583"/>
                  <a:gd name="T20" fmla="*/ 97 w 100"/>
                  <a:gd name="T21" fmla="*/ 481 h 583"/>
                  <a:gd name="T22" fmla="*/ 95 w 100"/>
                  <a:gd name="T23" fmla="*/ 426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583">
                    <a:moveTo>
                      <a:pt x="95" y="426"/>
                    </a:moveTo>
                    <a:cubicBezTo>
                      <a:pt x="98" y="404"/>
                      <a:pt x="92" y="392"/>
                      <a:pt x="93" y="371"/>
                    </a:cubicBezTo>
                    <a:cubicBezTo>
                      <a:pt x="96" y="325"/>
                      <a:pt x="86" y="273"/>
                      <a:pt x="86" y="227"/>
                    </a:cubicBezTo>
                    <a:cubicBezTo>
                      <a:pt x="86" y="209"/>
                      <a:pt x="91" y="192"/>
                      <a:pt x="94" y="174"/>
                    </a:cubicBezTo>
                    <a:cubicBezTo>
                      <a:pt x="96" y="157"/>
                      <a:pt x="96" y="139"/>
                      <a:pt x="96" y="122"/>
                    </a:cubicBezTo>
                    <a:cubicBezTo>
                      <a:pt x="95" y="104"/>
                      <a:pt x="92" y="85"/>
                      <a:pt x="90" y="67"/>
                    </a:cubicBezTo>
                    <a:cubicBezTo>
                      <a:pt x="88" y="53"/>
                      <a:pt x="90" y="35"/>
                      <a:pt x="87" y="20"/>
                    </a:cubicBezTo>
                    <a:cubicBezTo>
                      <a:pt x="56" y="0"/>
                      <a:pt x="0" y="22"/>
                      <a:pt x="8" y="57"/>
                    </a:cubicBezTo>
                    <a:cubicBezTo>
                      <a:pt x="8" y="583"/>
                      <a:pt x="8" y="583"/>
                      <a:pt x="8" y="583"/>
                    </a:cubicBezTo>
                    <a:cubicBezTo>
                      <a:pt x="15" y="554"/>
                      <a:pt x="69" y="531"/>
                      <a:pt x="97" y="557"/>
                    </a:cubicBezTo>
                    <a:cubicBezTo>
                      <a:pt x="96" y="535"/>
                      <a:pt x="92" y="500"/>
                      <a:pt x="97" y="481"/>
                    </a:cubicBezTo>
                    <a:cubicBezTo>
                      <a:pt x="100" y="464"/>
                      <a:pt x="93" y="443"/>
                      <a:pt x="95" y="426"/>
                    </a:cubicBezTo>
                    <a:close/>
                  </a:path>
                </a:pathLst>
              </a:custGeom>
              <a:solidFill>
                <a:srgbClr val="B7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9" name="Freeform 24"/>
              <p:cNvSpPr>
                <a:spLocks/>
              </p:cNvSpPr>
              <p:nvPr/>
            </p:nvSpPr>
            <p:spPr bwMode="auto">
              <a:xfrm>
                <a:off x="1684" y="2346"/>
                <a:ext cx="245" cy="1399"/>
              </a:xfrm>
              <a:custGeom>
                <a:avLst/>
                <a:gdLst>
                  <a:gd name="T0" fmla="*/ 104 w 104"/>
                  <a:gd name="T1" fmla="*/ 578 h 592"/>
                  <a:gd name="T2" fmla="*/ 104 w 104"/>
                  <a:gd name="T3" fmla="*/ 48 h 592"/>
                  <a:gd name="T4" fmla="*/ 10 w 104"/>
                  <a:gd name="T5" fmla="*/ 66 h 592"/>
                  <a:gd name="T6" fmla="*/ 10 w 104"/>
                  <a:gd name="T7" fmla="*/ 592 h 592"/>
                  <a:gd name="T8" fmla="*/ 104 w 104"/>
                  <a:gd name="T9" fmla="*/ 578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92">
                    <a:moveTo>
                      <a:pt x="104" y="578"/>
                    </a:moveTo>
                    <a:cubicBezTo>
                      <a:pt x="104" y="48"/>
                      <a:pt x="104" y="48"/>
                      <a:pt x="104" y="48"/>
                    </a:cubicBezTo>
                    <a:cubicBezTo>
                      <a:pt x="86" y="0"/>
                      <a:pt x="0" y="24"/>
                      <a:pt x="10" y="66"/>
                    </a:cubicBezTo>
                    <a:cubicBezTo>
                      <a:pt x="10" y="592"/>
                      <a:pt x="10" y="592"/>
                      <a:pt x="10" y="592"/>
                    </a:cubicBezTo>
                    <a:cubicBezTo>
                      <a:pt x="15" y="558"/>
                      <a:pt x="86" y="536"/>
                      <a:pt x="104" y="57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0" name="Freeform 25"/>
              <p:cNvSpPr>
                <a:spLocks/>
              </p:cNvSpPr>
              <p:nvPr/>
            </p:nvSpPr>
            <p:spPr bwMode="auto">
              <a:xfrm>
                <a:off x="819" y="2516"/>
                <a:ext cx="246" cy="1399"/>
              </a:xfrm>
              <a:custGeom>
                <a:avLst/>
                <a:gdLst>
                  <a:gd name="T0" fmla="*/ 104 w 104"/>
                  <a:gd name="T1" fmla="*/ 572 h 592"/>
                  <a:gd name="T2" fmla="*/ 104 w 104"/>
                  <a:gd name="T3" fmla="*/ 48 h 592"/>
                  <a:gd name="T4" fmla="*/ 10 w 104"/>
                  <a:gd name="T5" fmla="*/ 66 h 592"/>
                  <a:gd name="T6" fmla="*/ 10 w 104"/>
                  <a:gd name="T7" fmla="*/ 592 h 592"/>
                  <a:gd name="T8" fmla="*/ 104 w 104"/>
                  <a:gd name="T9" fmla="*/ 57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92">
                    <a:moveTo>
                      <a:pt x="104" y="572"/>
                    </a:moveTo>
                    <a:cubicBezTo>
                      <a:pt x="104" y="48"/>
                      <a:pt x="104" y="48"/>
                      <a:pt x="104" y="48"/>
                    </a:cubicBezTo>
                    <a:cubicBezTo>
                      <a:pt x="86" y="0"/>
                      <a:pt x="0" y="24"/>
                      <a:pt x="10" y="66"/>
                    </a:cubicBezTo>
                    <a:cubicBezTo>
                      <a:pt x="10" y="592"/>
                      <a:pt x="10" y="592"/>
                      <a:pt x="10" y="592"/>
                    </a:cubicBezTo>
                    <a:cubicBezTo>
                      <a:pt x="18" y="561"/>
                      <a:pt x="78" y="537"/>
                      <a:pt x="104" y="57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1" name="Freeform 26"/>
              <p:cNvSpPr>
                <a:spLocks/>
              </p:cNvSpPr>
              <p:nvPr/>
            </p:nvSpPr>
            <p:spPr bwMode="auto">
              <a:xfrm>
                <a:off x="30" y="1434"/>
                <a:ext cx="2594" cy="1290"/>
              </a:xfrm>
              <a:custGeom>
                <a:avLst/>
                <a:gdLst>
                  <a:gd name="T0" fmla="*/ 1091 w 1098"/>
                  <a:gd name="T1" fmla="*/ 238 h 546"/>
                  <a:gd name="T2" fmla="*/ 1085 w 1098"/>
                  <a:gd name="T3" fmla="*/ 228 h 546"/>
                  <a:gd name="T4" fmla="*/ 1055 w 1098"/>
                  <a:gd name="T5" fmla="*/ 212 h 546"/>
                  <a:gd name="T6" fmla="*/ 1041 w 1098"/>
                  <a:gd name="T7" fmla="*/ 210 h 546"/>
                  <a:gd name="T8" fmla="*/ 1037 w 1098"/>
                  <a:gd name="T9" fmla="*/ 200 h 546"/>
                  <a:gd name="T10" fmla="*/ 702 w 1098"/>
                  <a:gd name="T11" fmla="*/ 12 h 546"/>
                  <a:gd name="T12" fmla="*/ 216 w 1098"/>
                  <a:gd name="T13" fmla="*/ 546 h 546"/>
                  <a:gd name="T14" fmla="*/ 344 w 1098"/>
                  <a:gd name="T15" fmla="*/ 522 h 546"/>
                  <a:gd name="T16" fmla="*/ 437 w 1098"/>
                  <a:gd name="T17" fmla="*/ 504 h 546"/>
                  <a:gd name="T18" fmla="*/ 710 w 1098"/>
                  <a:gd name="T19" fmla="*/ 452 h 546"/>
                  <a:gd name="T20" fmla="*/ 710 w 1098"/>
                  <a:gd name="T21" fmla="*/ 452 h 546"/>
                  <a:gd name="T22" fmla="*/ 804 w 1098"/>
                  <a:gd name="T23" fmla="*/ 434 h 546"/>
                  <a:gd name="T24" fmla="*/ 804 w 1098"/>
                  <a:gd name="T25" fmla="*/ 435 h 546"/>
                  <a:gd name="T26" fmla="*/ 1043 w 1098"/>
                  <a:gd name="T27" fmla="*/ 389 h 546"/>
                  <a:gd name="T28" fmla="*/ 1043 w 1098"/>
                  <a:gd name="T29" fmla="*/ 388 h 546"/>
                  <a:gd name="T30" fmla="*/ 1051 w 1098"/>
                  <a:gd name="T31" fmla="*/ 345 h 546"/>
                  <a:gd name="T32" fmla="*/ 1032 w 1098"/>
                  <a:gd name="T33" fmla="*/ 300 h 546"/>
                  <a:gd name="T34" fmla="*/ 1056 w 1098"/>
                  <a:gd name="T35" fmla="*/ 289 h 546"/>
                  <a:gd name="T36" fmla="*/ 1059 w 1098"/>
                  <a:gd name="T37" fmla="*/ 260 h 546"/>
                  <a:gd name="T38" fmla="*/ 1088 w 1098"/>
                  <a:gd name="T39" fmla="*/ 249 h 546"/>
                  <a:gd name="T40" fmla="*/ 1096 w 1098"/>
                  <a:gd name="T41" fmla="*/ 248 h 546"/>
                  <a:gd name="T42" fmla="*/ 1091 w 1098"/>
                  <a:gd name="T43" fmla="*/ 238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8" h="546">
                    <a:moveTo>
                      <a:pt x="1091" y="238"/>
                    </a:moveTo>
                    <a:cubicBezTo>
                      <a:pt x="1086" y="238"/>
                      <a:pt x="1084" y="229"/>
                      <a:pt x="1085" y="228"/>
                    </a:cubicBezTo>
                    <a:cubicBezTo>
                      <a:pt x="1085" y="227"/>
                      <a:pt x="1055" y="212"/>
                      <a:pt x="1055" y="212"/>
                    </a:cubicBezTo>
                    <a:cubicBezTo>
                      <a:pt x="1055" y="212"/>
                      <a:pt x="1043" y="215"/>
                      <a:pt x="1041" y="210"/>
                    </a:cubicBezTo>
                    <a:cubicBezTo>
                      <a:pt x="1040" y="207"/>
                      <a:pt x="1038" y="203"/>
                      <a:pt x="1037" y="200"/>
                    </a:cubicBezTo>
                    <a:cubicBezTo>
                      <a:pt x="702" y="12"/>
                      <a:pt x="702" y="12"/>
                      <a:pt x="702" y="12"/>
                    </a:cubicBezTo>
                    <a:cubicBezTo>
                      <a:pt x="462" y="0"/>
                      <a:pt x="0" y="276"/>
                      <a:pt x="216" y="546"/>
                    </a:cubicBezTo>
                    <a:cubicBezTo>
                      <a:pt x="344" y="522"/>
                      <a:pt x="344" y="522"/>
                      <a:pt x="344" y="522"/>
                    </a:cubicBezTo>
                    <a:cubicBezTo>
                      <a:pt x="337" y="482"/>
                      <a:pt x="418" y="459"/>
                      <a:pt x="437" y="504"/>
                    </a:cubicBezTo>
                    <a:cubicBezTo>
                      <a:pt x="710" y="452"/>
                      <a:pt x="710" y="452"/>
                      <a:pt x="710" y="452"/>
                    </a:cubicBezTo>
                    <a:cubicBezTo>
                      <a:pt x="710" y="452"/>
                      <a:pt x="710" y="452"/>
                      <a:pt x="710" y="452"/>
                    </a:cubicBezTo>
                    <a:cubicBezTo>
                      <a:pt x="700" y="410"/>
                      <a:pt x="786" y="386"/>
                      <a:pt x="804" y="434"/>
                    </a:cubicBezTo>
                    <a:cubicBezTo>
                      <a:pt x="804" y="435"/>
                      <a:pt x="804" y="435"/>
                      <a:pt x="804" y="435"/>
                    </a:cubicBezTo>
                    <a:cubicBezTo>
                      <a:pt x="1043" y="389"/>
                      <a:pt x="1043" y="389"/>
                      <a:pt x="1043" y="389"/>
                    </a:cubicBezTo>
                    <a:cubicBezTo>
                      <a:pt x="1043" y="389"/>
                      <a:pt x="1043" y="388"/>
                      <a:pt x="1043" y="388"/>
                    </a:cubicBezTo>
                    <a:cubicBezTo>
                      <a:pt x="1048" y="372"/>
                      <a:pt x="1065" y="375"/>
                      <a:pt x="1051" y="345"/>
                    </a:cubicBezTo>
                    <a:cubicBezTo>
                      <a:pt x="1038" y="316"/>
                      <a:pt x="1024" y="319"/>
                      <a:pt x="1032" y="300"/>
                    </a:cubicBezTo>
                    <a:cubicBezTo>
                      <a:pt x="1035" y="284"/>
                      <a:pt x="1054" y="311"/>
                      <a:pt x="1056" y="289"/>
                    </a:cubicBezTo>
                    <a:cubicBezTo>
                      <a:pt x="1059" y="268"/>
                      <a:pt x="1054" y="273"/>
                      <a:pt x="1059" y="260"/>
                    </a:cubicBezTo>
                    <a:cubicBezTo>
                      <a:pt x="1064" y="247"/>
                      <a:pt x="1078" y="239"/>
                      <a:pt x="1088" y="249"/>
                    </a:cubicBezTo>
                    <a:cubicBezTo>
                      <a:pt x="1093" y="253"/>
                      <a:pt x="1094" y="252"/>
                      <a:pt x="1096" y="248"/>
                    </a:cubicBezTo>
                    <a:cubicBezTo>
                      <a:pt x="1098" y="243"/>
                      <a:pt x="1096" y="238"/>
                      <a:pt x="1091" y="23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2" name="Freeform 27"/>
              <p:cNvSpPr>
                <a:spLocks/>
              </p:cNvSpPr>
              <p:nvPr/>
            </p:nvSpPr>
            <p:spPr bwMode="auto">
              <a:xfrm>
                <a:off x="415" y="2472"/>
                <a:ext cx="125" cy="1500"/>
              </a:xfrm>
              <a:custGeom>
                <a:avLst/>
                <a:gdLst>
                  <a:gd name="T0" fmla="*/ 7 w 53"/>
                  <a:gd name="T1" fmla="*/ 553 h 635"/>
                  <a:gd name="T2" fmla="*/ 53 w 53"/>
                  <a:gd name="T3" fmla="*/ 635 h 635"/>
                  <a:gd name="T4" fmla="*/ 53 w 53"/>
                  <a:gd name="T5" fmla="*/ 107 h 635"/>
                  <a:gd name="T6" fmla="*/ 47 w 53"/>
                  <a:gd name="T7" fmla="*/ 100 h 635"/>
                  <a:gd name="T8" fmla="*/ 47 w 53"/>
                  <a:gd name="T9" fmla="*/ 100 h 635"/>
                  <a:gd name="T10" fmla="*/ 45 w 53"/>
                  <a:gd name="T11" fmla="*/ 98 h 635"/>
                  <a:gd name="T12" fmla="*/ 45 w 53"/>
                  <a:gd name="T13" fmla="*/ 98 h 635"/>
                  <a:gd name="T14" fmla="*/ 42 w 53"/>
                  <a:gd name="T15" fmla="*/ 93 h 635"/>
                  <a:gd name="T16" fmla="*/ 42 w 53"/>
                  <a:gd name="T17" fmla="*/ 93 h 635"/>
                  <a:gd name="T18" fmla="*/ 41 w 53"/>
                  <a:gd name="T19" fmla="*/ 92 h 635"/>
                  <a:gd name="T20" fmla="*/ 36 w 53"/>
                  <a:gd name="T21" fmla="*/ 85 h 635"/>
                  <a:gd name="T22" fmla="*/ 36 w 53"/>
                  <a:gd name="T23" fmla="*/ 85 h 635"/>
                  <a:gd name="T24" fmla="*/ 35 w 53"/>
                  <a:gd name="T25" fmla="*/ 83 h 635"/>
                  <a:gd name="T26" fmla="*/ 30 w 53"/>
                  <a:gd name="T27" fmla="*/ 75 h 635"/>
                  <a:gd name="T28" fmla="*/ 30 w 53"/>
                  <a:gd name="T29" fmla="*/ 75 h 635"/>
                  <a:gd name="T30" fmla="*/ 30 w 53"/>
                  <a:gd name="T31" fmla="*/ 75 h 635"/>
                  <a:gd name="T32" fmla="*/ 26 w 53"/>
                  <a:gd name="T33" fmla="*/ 68 h 635"/>
                  <a:gd name="T34" fmla="*/ 25 w 53"/>
                  <a:gd name="T35" fmla="*/ 66 h 635"/>
                  <a:gd name="T36" fmla="*/ 25 w 53"/>
                  <a:gd name="T37" fmla="*/ 66 h 635"/>
                  <a:gd name="T38" fmla="*/ 22 w 53"/>
                  <a:gd name="T39" fmla="*/ 60 h 635"/>
                  <a:gd name="T40" fmla="*/ 22 w 53"/>
                  <a:gd name="T41" fmla="*/ 60 h 635"/>
                  <a:gd name="T42" fmla="*/ 21 w 53"/>
                  <a:gd name="T43" fmla="*/ 58 h 635"/>
                  <a:gd name="T44" fmla="*/ 17 w 53"/>
                  <a:gd name="T45" fmla="*/ 52 h 635"/>
                  <a:gd name="T46" fmla="*/ 17 w 53"/>
                  <a:gd name="T47" fmla="*/ 51 h 635"/>
                  <a:gd name="T48" fmla="*/ 17 w 53"/>
                  <a:gd name="T49" fmla="*/ 51 h 635"/>
                  <a:gd name="T50" fmla="*/ 14 w 53"/>
                  <a:gd name="T51" fmla="*/ 43 h 635"/>
                  <a:gd name="T52" fmla="*/ 14 w 53"/>
                  <a:gd name="T53" fmla="*/ 43 h 635"/>
                  <a:gd name="T54" fmla="*/ 14 w 53"/>
                  <a:gd name="T55" fmla="*/ 43 h 635"/>
                  <a:gd name="T56" fmla="*/ 8 w 53"/>
                  <a:gd name="T57" fmla="*/ 28 h 635"/>
                  <a:gd name="T58" fmla="*/ 8 w 53"/>
                  <a:gd name="T59" fmla="*/ 28 h 635"/>
                  <a:gd name="T60" fmla="*/ 7 w 53"/>
                  <a:gd name="T61" fmla="*/ 27 h 635"/>
                  <a:gd name="T62" fmla="*/ 7 w 53"/>
                  <a:gd name="T63" fmla="*/ 27 h 635"/>
                  <a:gd name="T64" fmla="*/ 3 w 53"/>
                  <a:gd name="T65" fmla="*/ 11 h 635"/>
                  <a:gd name="T66" fmla="*/ 3 w 53"/>
                  <a:gd name="T67" fmla="*/ 11 h 635"/>
                  <a:gd name="T68" fmla="*/ 3 w 53"/>
                  <a:gd name="T69" fmla="*/ 11 h 635"/>
                  <a:gd name="T70" fmla="*/ 3 w 53"/>
                  <a:gd name="T71" fmla="*/ 11 h 635"/>
                  <a:gd name="T72" fmla="*/ 0 w 53"/>
                  <a:gd name="T73" fmla="*/ 0 h 635"/>
                  <a:gd name="T74" fmla="*/ 1 w 53"/>
                  <a:gd name="T75" fmla="*/ 4 h 635"/>
                  <a:gd name="T76" fmla="*/ 2 w 53"/>
                  <a:gd name="T77" fmla="*/ 6 h 635"/>
                  <a:gd name="T78" fmla="*/ 8 w 53"/>
                  <a:gd name="T79" fmla="*/ 47 h 635"/>
                  <a:gd name="T80" fmla="*/ 12 w 53"/>
                  <a:gd name="T81" fmla="*/ 371 h 635"/>
                  <a:gd name="T82" fmla="*/ 7 w 53"/>
                  <a:gd name="T83" fmla="*/ 553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3" h="635">
                    <a:moveTo>
                      <a:pt x="7" y="553"/>
                    </a:moveTo>
                    <a:cubicBezTo>
                      <a:pt x="16" y="580"/>
                      <a:pt x="31" y="608"/>
                      <a:pt x="53" y="635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1" y="105"/>
                      <a:pt x="49" y="102"/>
                      <a:pt x="47" y="100"/>
                    </a:cubicBezTo>
                    <a:cubicBezTo>
                      <a:pt x="47" y="100"/>
                      <a:pt x="47" y="100"/>
                      <a:pt x="47" y="100"/>
                    </a:cubicBezTo>
                    <a:cubicBezTo>
                      <a:pt x="46" y="99"/>
                      <a:pt x="46" y="99"/>
                      <a:pt x="45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4" y="96"/>
                      <a:pt x="43" y="94"/>
                      <a:pt x="42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9" y="89"/>
                      <a:pt x="38" y="87"/>
                      <a:pt x="36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36" y="84"/>
                      <a:pt x="36" y="84"/>
                      <a:pt x="35" y="83"/>
                    </a:cubicBezTo>
                    <a:cubicBezTo>
                      <a:pt x="33" y="80"/>
                      <a:pt x="32" y="78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8" y="72"/>
                      <a:pt x="27" y="70"/>
                      <a:pt x="26" y="68"/>
                    </a:cubicBezTo>
                    <a:cubicBezTo>
                      <a:pt x="25" y="67"/>
                      <a:pt x="25" y="67"/>
                      <a:pt x="25" y="66"/>
                    </a:cubicBezTo>
                    <a:cubicBezTo>
                      <a:pt x="25" y="66"/>
                      <a:pt x="25" y="66"/>
                      <a:pt x="25" y="66"/>
                    </a:cubicBezTo>
                    <a:cubicBezTo>
                      <a:pt x="24" y="64"/>
                      <a:pt x="23" y="62"/>
                      <a:pt x="22" y="60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60"/>
                      <a:pt x="21" y="59"/>
                      <a:pt x="21" y="58"/>
                    </a:cubicBezTo>
                    <a:cubicBezTo>
                      <a:pt x="20" y="56"/>
                      <a:pt x="18" y="54"/>
                      <a:pt x="17" y="52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6" y="48"/>
                      <a:pt x="15" y="46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38"/>
                      <a:pt x="10" y="33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2"/>
                      <a:pt x="4" y="16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1" y="4"/>
                      <a:pt x="0" y="0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5" y="20"/>
                      <a:pt x="8" y="47"/>
                    </a:cubicBezTo>
                    <a:cubicBezTo>
                      <a:pt x="12" y="75"/>
                      <a:pt x="14" y="257"/>
                      <a:pt x="12" y="371"/>
                    </a:cubicBezTo>
                    <a:cubicBezTo>
                      <a:pt x="10" y="478"/>
                      <a:pt x="7" y="546"/>
                      <a:pt x="7" y="55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3" name="Freeform 28"/>
              <p:cNvSpPr>
                <a:spLocks/>
              </p:cNvSpPr>
              <p:nvPr/>
            </p:nvSpPr>
            <p:spPr bwMode="auto">
              <a:xfrm>
                <a:off x="538" y="2346"/>
                <a:ext cx="2024" cy="1626"/>
              </a:xfrm>
              <a:custGeom>
                <a:avLst/>
                <a:gdLst>
                  <a:gd name="T0" fmla="*/ 850 w 857"/>
                  <a:gd name="T1" fmla="*/ 463 h 688"/>
                  <a:gd name="T2" fmla="*/ 854 w 857"/>
                  <a:gd name="T3" fmla="*/ 436 h 688"/>
                  <a:gd name="T4" fmla="*/ 839 w 857"/>
                  <a:gd name="T5" fmla="*/ 423 h 688"/>
                  <a:gd name="T6" fmla="*/ 828 w 857"/>
                  <a:gd name="T7" fmla="*/ 411 h 688"/>
                  <a:gd name="T8" fmla="*/ 840 w 857"/>
                  <a:gd name="T9" fmla="*/ 399 h 688"/>
                  <a:gd name="T10" fmla="*/ 822 w 857"/>
                  <a:gd name="T11" fmla="*/ 374 h 688"/>
                  <a:gd name="T12" fmla="*/ 796 w 857"/>
                  <a:gd name="T13" fmla="*/ 362 h 688"/>
                  <a:gd name="T14" fmla="*/ 796 w 857"/>
                  <a:gd name="T15" fmla="*/ 322 h 688"/>
                  <a:gd name="T16" fmla="*/ 773 w 857"/>
                  <a:gd name="T17" fmla="*/ 322 h 688"/>
                  <a:gd name="T18" fmla="*/ 765 w 857"/>
                  <a:gd name="T19" fmla="*/ 296 h 688"/>
                  <a:gd name="T20" fmla="*/ 817 w 857"/>
                  <a:gd name="T21" fmla="*/ 274 h 688"/>
                  <a:gd name="T22" fmla="*/ 807 w 857"/>
                  <a:gd name="T23" fmla="*/ 220 h 688"/>
                  <a:gd name="T24" fmla="*/ 812 w 857"/>
                  <a:gd name="T25" fmla="*/ 199 h 688"/>
                  <a:gd name="T26" fmla="*/ 801 w 857"/>
                  <a:gd name="T27" fmla="*/ 188 h 688"/>
                  <a:gd name="T28" fmla="*/ 802 w 857"/>
                  <a:gd name="T29" fmla="*/ 159 h 688"/>
                  <a:gd name="T30" fmla="*/ 822 w 857"/>
                  <a:gd name="T31" fmla="*/ 141 h 688"/>
                  <a:gd name="T32" fmla="*/ 818 w 857"/>
                  <a:gd name="T33" fmla="*/ 111 h 688"/>
                  <a:gd name="T34" fmla="*/ 805 w 857"/>
                  <a:gd name="T35" fmla="*/ 87 h 688"/>
                  <a:gd name="T36" fmla="*/ 820 w 857"/>
                  <a:gd name="T37" fmla="*/ 61 h 688"/>
                  <a:gd name="T38" fmla="*/ 828 w 857"/>
                  <a:gd name="T39" fmla="*/ 3 h 688"/>
                  <a:gd name="T40" fmla="*/ 589 w 857"/>
                  <a:gd name="T41" fmla="*/ 49 h 688"/>
                  <a:gd name="T42" fmla="*/ 589 w 857"/>
                  <a:gd name="T43" fmla="*/ 48 h 688"/>
                  <a:gd name="T44" fmla="*/ 495 w 857"/>
                  <a:gd name="T45" fmla="*/ 66 h 688"/>
                  <a:gd name="T46" fmla="*/ 495 w 857"/>
                  <a:gd name="T47" fmla="*/ 66 h 688"/>
                  <a:gd name="T48" fmla="*/ 222 w 857"/>
                  <a:gd name="T49" fmla="*/ 118 h 688"/>
                  <a:gd name="T50" fmla="*/ 129 w 857"/>
                  <a:gd name="T51" fmla="*/ 136 h 688"/>
                  <a:gd name="T52" fmla="*/ 1 w 857"/>
                  <a:gd name="T53" fmla="*/ 160 h 688"/>
                  <a:gd name="T54" fmla="*/ 1 w 857"/>
                  <a:gd name="T55" fmla="*/ 160 h 688"/>
                  <a:gd name="T56" fmla="*/ 1 w 857"/>
                  <a:gd name="T57" fmla="*/ 688 h 688"/>
                  <a:gd name="T58" fmla="*/ 1 w 857"/>
                  <a:gd name="T59" fmla="*/ 688 h 688"/>
                  <a:gd name="T60" fmla="*/ 129 w 857"/>
                  <a:gd name="T61" fmla="*/ 664 h 688"/>
                  <a:gd name="T62" fmla="*/ 129 w 857"/>
                  <a:gd name="T63" fmla="*/ 664 h 688"/>
                  <a:gd name="T64" fmla="*/ 223 w 857"/>
                  <a:gd name="T65" fmla="*/ 644 h 688"/>
                  <a:gd name="T66" fmla="*/ 224 w 857"/>
                  <a:gd name="T67" fmla="*/ 646 h 688"/>
                  <a:gd name="T68" fmla="*/ 495 w 857"/>
                  <a:gd name="T69" fmla="*/ 594 h 688"/>
                  <a:gd name="T70" fmla="*/ 495 w 857"/>
                  <a:gd name="T71" fmla="*/ 592 h 688"/>
                  <a:gd name="T72" fmla="*/ 588 w 857"/>
                  <a:gd name="T73" fmla="*/ 577 h 688"/>
                  <a:gd name="T74" fmla="*/ 837 w 857"/>
                  <a:gd name="T75" fmla="*/ 529 h 688"/>
                  <a:gd name="T76" fmla="*/ 850 w 857"/>
                  <a:gd name="T77" fmla="*/ 519 h 688"/>
                  <a:gd name="T78" fmla="*/ 857 w 857"/>
                  <a:gd name="T79" fmla="*/ 487 h 688"/>
                  <a:gd name="T80" fmla="*/ 850 w 857"/>
                  <a:gd name="T81" fmla="*/ 463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57" h="688">
                    <a:moveTo>
                      <a:pt x="850" y="463"/>
                    </a:moveTo>
                    <a:cubicBezTo>
                      <a:pt x="850" y="457"/>
                      <a:pt x="856" y="441"/>
                      <a:pt x="854" y="436"/>
                    </a:cubicBezTo>
                    <a:cubicBezTo>
                      <a:pt x="850" y="419"/>
                      <a:pt x="842" y="429"/>
                      <a:pt x="839" y="423"/>
                    </a:cubicBezTo>
                    <a:cubicBezTo>
                      <a:pt x="835" y="416"/>
                      <a:pt x="829" y="425"/>
                      <a:pt x="828" y="411"/>
                    </a:cubicBezTo>
                    <a:cubicBezTo>
                      <a:pt x="828" y="405"/>
                      <a:pt x="839" y="403"/>
                      <a:pt x="840" y="399"/>
                    </a:cubicBezTo>
                    <a:cubicBezTo>
                      <a:pt x="841" y="389"/>
                      <a:pt x="833" y="383"/>
                      <a:pt x="822" y="374"/>
                    </a:cubicBezTo>
                    <a:cubicBezTo>
                      <a:pt x="810" y="364"/>
                      <a:pt x="799" y="387"/>
                      <a:pt x="796" y="362"/>
                    </a:cubicBezTo>
                    <a:cubicBezTo>
                      <a:pt x="793" y="340"/>
                      <a:pt x="837" y="339"/>
                      <a:pt x="796" y="322"/>
                    </a:cubicBezTo>
                    <a:cubicBezTo>
                      <a:pt x="787" y="318"/>
                      <a:pt x="785" y="332"/>
                      <a:pt x="773" y="322"/>
                    </a:cubicBezTo>
                    <a:cubicBezTo>
                      <a:pt x="764" y="315"/>
                      <a:pt x="762" y="306"/>
                      <a:pt x="765" y="296"/>
                    </a:cubicBezTo>
                    <a:cubicBezTo>
                      <a:pt x="773" y="263"/>
                      <a:pt x="804" y="288"/>
                      <a:pt x="817" y="274"/>
                    </a:cubicBezTo>
                    <a:cubicBezTo>
                      <a:pt x="827" y="263"/>
                      <a:pt x="808" y="234"/>
                      <a:pt x="807" y="220"/>
                    </a:cubicBezTo>
                    <a:cubicBezTo>
                      <a:pt x="807" y="212"/>
                      <a:pt x="813" y="208"/>
                      <a:pt x="812" y="199"/>
                    </a:cubicBezTo>
                    <a:cubicBezTo>
                      <a:pt x="811" y="193"/>
                      <a:pt x="802" y="191"/>
                      <a:pt x="801" y="188"/>
                    </a:cubicBezTo>
                    <a:cubicBezTo>
                      <a:pt x="797" y="174"/>
                      <a:pt x="796" y="173"/>
                      <a:pt x="802" y="159"/>
                    </a:cubicBezTo>
                    <a:cubicBezTo>
                      <a:pt x="805" y="153"/>
                      <a:pt x="819" y="152"/>
                      <a:pt x="822" y="141"/>
                    </a:cubicBezTo>
                    <a:cubicBezTo>
                      <a:pt x="826" y="131"/>
                      <a:pt x="821" y="120"/>
                      <a:pt x="818" y="111"/>
                    </a:cubicBezTo>
                    <a:cubicBezTo>
                      <a:pt x="814" y="100"/>
                      <a:pt x="803" y="106"/>
                      <a:pt x="805" y="87"/>
                    </a:cubicBezTo>
                    <a:cubicBezTo>
                      <a:pt x="806" y="77"/>
                      <a:pt x="817" y="70"/>
                      <a:pt x="820" y="61"/>
                    </a:cubicBezTo>
                    <a:cubicBezTo>
                      <a:pt x="827" y="42"/>
                      <a:pt x="823" y="23"/>
                      <a:pt x="828" y="3"/>
                    </a:cubicBezTo>
                    <a:cubicBezTo>
                      <a:pt x="589" y="49"/>
                      <a:pt x="589" y="49"/>
                      <a:pt x="589" y="49"/>
                    </a:cubicBezTo>
                    <a:cubicBezTo>
                      <a:pt x="589" y="48"/>
                      <a:pt x="589" y="48"/>
                      <a:pt x="589" y="48"/>
                    </a:cubicBezTo>
                    <a:cubicBezTo>
                      <a:pt x="571" y="0"/>
                      <a:pt x="485" y="24"/>
                      <a:pt x="495" y="66"/>
                    </a:cubicBezTo>
                    <a:cubicBezTo>
                      <a:pt x="495" y="66"/>
                      <a:pt x="495" y="66"/>
                      <a:pt x="495" y="66"/>
                    </a:cubicBezTo>
                    <a:cubicBezTo>
                      <a:pt x="222" y="118"/>
                      <a:pt x="222" y="118"/>
                      <a:pt x="222" y="118"/>
                    </a:cubicBezTo>
                    <a:cubicBezTo>
                      <a:pt x="203" y="73"/>
                      <a:pt x="122" y="96"/>
                      <a:pt x="129" y="136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688"/>
                      <a:pt x="1" y="688"/>
                      <a:pt x="1" y="688"/>
                    </a:cubicBezTo>
                    <a:cubicBezTo>
                      <a:pt x="0" y="688"/>
                      <a:pt x="1" y="688"/>
                      <a:pt x="1" y="688"/>
                    </a:cubicBezTo>
                    <a:cubicBezTo>
                      <a:pt x="129" y="664"/>
                      <a:pt x="129" y="664"/>
                      <a:pt x="129" y="664"/>
                    </a:cubicBezTo>
                    <a:cubicBezTo>
                      <a:pt x="129" y="664"/>
                      <a:pt x="129" y="664"/>
                      <a:pt x="129" y="664"/>
                    </a:cubicBezTo>
                    <a:cubicBezTo>
                      <a:pt x="137" y="633"/>
                      <a:pt x="197" y="609"/>
                      <a:pt x="223" y="644"/>
                    </a:cubicBezTo>
                    <a:cubicBezTo>
                      <a:pt x="224" y="646"/>
                      <a:pt x="224" y="646"/>
                      <a:pt x="224" y="646"/>
                    </a:cubicBezTo>
                    <a:cubicBezTo>
                      <a:pt x="495" y="594"/>
                      <a:pt x="495" y="594"/>
                      <a:pt x="495" y="594"/>
                    </a:cubicBezTo>
                    <a:cubicBezTo>
                      <a:pt x="495" y="592"/>
                      <a:pt x="495" y="592"/>
                      <a:pt x="495" y="592"/>
                    </a:cubicBezTo>
                    <a:cubicBezTo>
                      <a:pt x="500" y="558"/>
                      <a:pt x="569" y="536"/>
                      <a:pt x="588" y="577"/>
                    </a:cubicBezTo>
                    <a:cubicBezTo>
                      <a:pt x="837" y="529"/>
                      <a:pt x="837" y="529"/>
                      <a:pt x="837" y="529"/>
                    </a:cubicBezTo>
                    <a:cubicBezTo>
                      <a:pt x="837" y="529"/>
                      <a:pt x="850" y="521"/>
                      <a:pt x="850" y="519"/>
                    </a:cubicBezTo>
                    <a:cubicBezTo>
                      <a:pt x="851" y="508"/>
                      <a:pt x="857" y="497"/>
                      <a:pt x="857" y="487"/>
                    </a:cubicBezTo>
                    <a:cubicBezTo>
                      <a:pt x="857" y="477"/>
                      <a:pt x="850" y="472"/>
                      <a:pt x="850" y="46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4" name="Freeform 29"/>
              <p:cNvSpPr>
                <a:spLocks/>
              </p:cNvSpPr>
              <p:nvPr/>
            </p:nvSpPr>
            <p:spPr bwMode="auto">
              <a:xfrm>
                <a:off x="1788" y="2689"/>
                <a:ext cx="139" cy="290"/>
              </a:xfrm>
              <a:custGeom>
                <a:avLst/>
                <a:gdLst>
                  <a:gd name="T0" fmla="*/ 25 w 59"/>
                  <a:gd name="T1" fmla="*/ 17 h 123"/>
                  <a:gd name="T2" fmla="*/ 8 w 59"/>
                  <a:gd name="T3" fmla="*/ 57 h 123"/>
                  <a:gd name="T4" fmla="*/ 7 w 59"/>
                  <a:gd name="T5" fmla="*/ 111 h 123"/>
                  <a:gd name="T6" fmla="*/ 29 w 59"/>
                  <a:gd name="T7" fmla="*/ 81 h 123"/>
                  <a:gd name="T8" fmla="*/ 44 w 59"/>
                  <a:gd name="T9" fmla="*/ 29 h 123"/>
                  <a:gd name="T10" fmla="*/ 57 w 59"/>
                  <a:gd name="T11" fmla="*/ 15 h 123"/>
                  <a:gd name="T12" fmla="*/ 49 w 59"/>
                  <a:gd name="T1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23">
                    <a:moveTo>
                      <a:pt x="25" y="17"/>
                    </a:moveTo>
                    <a:cubicBezTo>
                      <a:pt x="11" y="26"/>
                      <a:pt x="10" y="43"/>
                      <a:pt x="8" y="57"/>
                    </a:cubicBezTo>
                    <a:cubicBezTo>
                      <a:pt x="8" y="65"/>
                      <a:pt x="0" y="106"/>
                      <a:pt x="7" y="111"/>
                    </a:cubicBezTo>
                    <a:cubicBezTo>
                      <a:pt x="20" y="123"/>
                      <a:pt x="27" y="88"/>
                      <a:pt x="29" y="81"/>
                    </a:cubicBezTo>
                    <a:cubicBezTo>
                      <a:pt x="32" y="65"/>
                      <a:pt x="34" y="41"/>
                      <a:pt x="44" y="29"/>
                    </a:cubicBezTo>
                    <a:cubicBezTo>
                      <a:pt x="48" y="24"/>
                      <a:pt x="55" y="22"/>
                      <a:pt x="57" y="15"/>
                    </a:cubicBezTo>
                    <a:cubicBezTo>
                      <a:pt x="59" y="9"/>
                      <a:pt x="57" y="0"/>
                      <a:pt x="49" y="2"/>
                    </a:cubicBezTo>
                  </a:path>
                </a:pathLst>
              </a:custGeom>
              <a:solidFill>
                <a:srgbClr val="B7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5" name="Freeform 30"/>
              <p:cNvSpPr>
                <a:spLocks/>
              </p:cNvSpPr>
              <p:nvPr/>
            </p:nvSpPr>
            <p:spPr bwMode="auto">
              <a:xfrm>
                <a:off x="1764" y="2408"/>
                <a:ext cx="161" cy="222"/>
              </a:xfrm>
              <a:custGeom>
                <a:avLst/>
                <a:gdLst>
                  <a:gd name="T0" fmla="*/ 45 w 68"/>
                  <a:gd name="T1" fmla="*/ 0 h 94"/>
                  <a:gd name="T2" fmla="*/ 57 w 68"/>
                  <a:gd name="T3" fmla="*/ 60 h 94"/>
                  <a:gd name="T4" fmla="*/ 51 w 68"/>
                  <a:gd name="T5" fmla="*/ 92 h 94"/>
                  <a:gd name="T6" fmla="*/ 27 w 68"/>
                  <a:gd name="T7" fmla="*/ 91 h 94"/>
                  <a:gd name="T8" fmla="*/ 13 w 68"/>
                  <a:gd name="T9" fmla="*/ 77 h 94"/>
                  <a:gd name="T10" fmla="*/ 6 w 68"/>
                  <a:gd name="T11" fmla="*/ 44 h 94"/>
                  <a:gd name="T12" fmla="*/ 0 w 68"/>
                  <a:gd name="T13" fmla="*/ 2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94">
                    <a:moveTo>
                      <a:pt x="45" y="0"/>
                    </a:moveTo>
                    <a:cubicBezTo>
                      <a:pt x="68" y="13"/>
                      <a:pt x="55" y="39"/>
                      <a:pt x="57" y="60"/>
                    </a:cubicBezTo>
                    <a:cubicBezTo>
                      <a:pt x="57" y="72"/>
                      <a:pt x="63" y="87"/>
                      <a:pt x="51" y="92"/>
                    </a:cubicBezTo>
                    <a:cubicBezTo>
                      <a:pt x="47" y="94"/>
                      <a:pt x="31" y="92"/>
                      <a:pt x="27" y="91"/>
                    </a:cubicBezTo>
                    <a:cubicBezTo>
                      <a:pt x="19" y="88"/>
                      <a:pt x="16" y="84"/>
                      <a:pt x="13" y="77"/>
                    </a:cubicBezTo>
                    <a:cubicBezTo>
                      <a:pt x="9" y="66"/>
                      <a:pt x="10" y="54"/>
                      <a:pt x="6" y="44"/>
                    </a:cubicBezTo>
                    <a:cubicBezTo>
                      <a:pt x="4" y="38"/>
                      <a:pt x="1" y="34"/>
                      <a:pt x="0" y="28"/>
                    </a:cubicBezTo>
                  </a:path>
                </a:pathLst>
              </a:custGeom>
              <a:solidFill>
                <a:srgbClr val="B7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6" name="Freeform 31"/>
              <p:cNvSpPr>
                <a:spLocks/>
              </p:cNvSpPr>
              <p:nvPr/>
            </p:nvSpPr>
            <p:spPr bwMode="auto">
              <a:xfrm>
                <a:off x="1783" y="2731"/>
                <a:ext cx="144" cy="709"/>
              </a:xfrm>
              <a:custGeom>
                <a:avLst/>
                <a:gdLst>
                  <a:gd name="T0" fmla="*/ 58 w 61"/>
                  <a:gd name="T1" fmla="*/ 12 h 300"/>
                  <a:gd name="T2" fmla="*/ 48 w 61"/>
                  <a:gd name="T3" fmla="*/ 170 h 300"/>
                  <a:gd name="T4" fmla="*/ 50 w 61"/>
                  <a:gd name="T5" fmla="*/ 276 h 300"/>
                  <a:gd name="T6" fmla="*/ 26 w 61"/>
                  <a:gd name="T7" fmla="*/ 285 h 300"/>
                  <a:gd name="T8" fmla="*/ 12 w 61"/>
                  <a:gd name="T9" fmla="*/ 231 h 300"/>
                  <a:gd name="T10" fmla="*/ 12 w 61"/>
                  <a:gd name="T11" fmla="*/ 175 h 300"/>
                  <a:gd name="T12" fmla="*/ 17 w 61"/>
                  <a:gd name="T13" fmla="*/ 68 h 300"/>
                  <a:gd name="T14" fmla="*/ 7 w 61"/>
                  <a:gd name="T15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300">
                    <a:moveTo>
                      <a:pt x="58" y="12"/>
                    </a:moveTo>
                    <a:cubicBezTo>
                      <a:pt x="44" y="63"/>
                      <a:pt x="41" y="117"/>
                      <a:pt x="48" y="170"/>
                    </a:cubicBezTo>
                    <a:cubicBezTo>
                      <a:pt x="53" y="205"/>
                      <a:pt x="61" y="242"/>
                      <a:pt x="50" y="276"/>
                    </a:cubicBezTo>
                    <a:cubicBezTo>
                      <a:pt x="46" y="289"/>
                      <a:pt x="38" y="300"/>
                      <a:pt x="26" y="285"/>
                    </a:cubicBezTo>
                    <a:cubicBezTo>
                      <a:pt x="15" y="271"/>
                      <a:pt x="14" y="247"/>
                      <a:pt x="12" y="231"/>
                    </a:cubicBezTo>
                    <a:cubicBezTo>
                      <a:pt x="9" y="211"/>
                      <a:pt x="8" y="195"/>
                      <a:pt x="12" y="175"/>
                    </a:cubicBezTo>
                    <a:cubicBezTo>
                      <a:pt x="22" y="138"/>
                      <a:pt x="23" y="107"/>
                      <a:pt x="17" y="68"/>
                    </a:cubicBezTo>
                    <a:cubicBezTo>
                      <a:pt x="14" y="48"/>
                      <a:pt x="0" y="21"/>
                      <a:pt x="7" y="0"/>
                    </a:cubicBezTo>
                  </a:path>
                </a:pathLst>
              </a:custGeom>
              <a:solidFill>
                <a:srgbClr val="B7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7" name="Freeform 32"/>
              <p:cNvSpPr>
                <a:spLocks/>
              </p:cNvSpPr>
              <p:nvPr/>
            </p:nvSpPr>
            <p:spPr bwMode="auto">
              <a:xfrm>
                <a:off x="800" y="1271"/>
                <a:ext cx="818" cy="655"/>
              </a:xfrm>
              <a:custGeom>
                <a:avLst/>
                <a:gdLst>
                  <a:gd name="T0" fmla="*/ 10 w 346"/>
                  <a:gd name="T1" fmla="*/ 171 h 277"/>
                  <a:gd name="T2" fmla="*/ 156 w 346"/>
                  <a:gd name="T3" fmla="*/ 14 h 277"/>
                  <a:gd name="T4" fmla="*/ 336 w 346"/>
                  <a:gd name="T5" fmla="*/ 118 h 277"/>
                  <a:gd name="T6" fmla="*/ 188 w 346"/>
                  <a:gd name="T7" fmla="*/ 263 h 277"/>
                  <a:gd name="T8" fmla="*/ 10 w 346"/>
                  <a:gd name="T9" fmla="*/ 17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277">
                    <a:moveTo>
                      <a:pt x="10" y="171"/>
                    </a:moveTo>
                    <a:cubicBezTo>
                      <a:pt x="0" y="100"/>
                      <a:pt x="59" y="27"/>
                      <a:pt x="156" y="14"/>
                    </a:cubicBezTo>
                    <a:cubicBezTo>
                      <a:pt x="252" y="0"/>
                      <a:pt x="326" y="46"/>
                      <a:pt x="336" y="118"/>
                    </a:cubicBezTo>
                    <a:cubicBezTo>
                      <a:pt x="346" y="189"/>
                      <a:pt x="285" y="250"/>
                      <a:pt x="188" y="263"/>
                    </a:cubicBezTo>
                    <a:cubicBezTo>
                      <a:pt x="92" y="277"/>
                      <a:pt x="20" y="243"/>
                      <a:pt x="10" y="171"/>
                    </a:cubicBezTo>
                    <a:close/>
                  </a:path>
                </a:pathLst>
              </a:custGeom>
              <a:solidFill>
                <a:srgbClr val="FFF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8" name="Freeform 33"/>
              <p:cNvSpPr>
                <a:spLocks/>
              </p:cNvSpPr>
              <p:nvPr/>
            </p:nvSpPr>
            <p:spPr bwMode="auto">
              <a:xfrm>
                <a:off x="1110" y="1522"/>
                <a:ext cx="196" cy="156"/>
              </a:xfrm>
              <a:custGeom>
                <a:avLst/>
                <a:gdLst>
                  <a:gd name="T0" fmla="*/ 3 w 83"/>
                  <a:gd name="T1" fmla="*/ 41 h 66"/>
                  <a:gd name="T2" fmla="*/ 38 w 83"/>
                  <a:gd name="T3" fmla="*/ 3 h 66"/>
                  <a:gd name="T4" fmla="*/ 81 w 83"/>
                  <a:gd name="T5" fmla="*/ 28 h 66"/>
                  <a:gd name="T6" fmla="*/ 45 w 83"/>
                  <a:gd name="T7" fmla="*/ 63 h 66"/>
                  <a:gd name="T8" fmla="*/ 3 w 83"/>
                  <a:gd name="T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6">
                    <a:moveTo>
                      <a:pt x="3" y="41"/>
                    </a:moveTo>
                    <a:cubicBezTo>
                      <a:pt x="0" y="24"/>
                      <a:pt x="14" y="6"/>
                      <a:pt x="38" y="3"/>
                    </a:cubicBezTo>
                    <a:cubicBezTo>
                      <a:pt x="61" y="0"/>
                      <a:pt x="78" y="11"/>
                      <a:pt x="81" y="28"/>
                    </a:cubicBezTo>
                    <a:cubicBezTo>
                      <a:pt x="83" y="45"/>
                      <a:pt x="69" y="60"/>
                      <a:pt x="45" y="63"/>
                    </a:cubicBezTo>
                    <a:cubicBezTo>
                      <a:pt x="22" y="66"/>
                      <a:pt x="5" y="58"/>
                      <a:pt x="3" y="41"/>
                    </a:cubicBezTo>
                    <a:close/>
                  </a:path>
                </a:pathLst>
              </a:custGeom>
              <a:solidFill>
                <a:srgbClr val="DDBF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9" name="Freeform 34"/>
              <p:cNvSpPr>
                <a:spLocks/>
              </p:cNvSpPr>
              <p:nvPr/>
            </p:nvSpPr>
            <p:spPr bwMode="auto">
              <a:xfrm>
                <a:off x="1122" y="1581"/>
                <a:ext cx="172" cy="97"/>
              </a:xfrm>
              <a:custGeom>
                <a:avLst/>
                <a:gdLst>
                  <a:gd name="T0" fmla="*/ 33 w 73"/>
                  <a:gd name="T1" fmla="*/ 3 h 41"/>
                  <a:gd name="T2" fmla="*/ 0 w 73"/>
                  <a:gd name="T3" fmla="*/ 24 h 41"/>
                  <a:gd name="T4" fmla="*/ 40 w 73"/>
                  <a:gd name="T5" fmla="*/ 38 h 41"/>
                  <a:gd name="T6" fmla="*/ 73 w 73"/>
                  <a:gd name="T7" fmla="*/ 19 h 41"/>
                  <a:gd name="T8" fmla="*/ 33 w 73"/>
                  <a:gd name="T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1">
                    <a:moveTo>
                      <a:pt x="33" y="3"/>
                    </a:moveTo>
                    <a:cubicBezTo>
                      <a:pt x="17" y="5"/>
                      <a:pt x="6" y="14"/>
                      <a:pt x="0" y="24"/>
                    </a:cubicBezTo>
                    <a:cubicBezTo>
                      <a:pt x="7" y="36"/>
                      <a:pt x="22" y="41"/>
                      <a:pt x="40" y="38"/>
                    </a:cubicBezTo>
                    <a:cubicBezTo>
                      <a:pt x="56" y="36"/>
                      <a:pt x="67" y="29"/>
                      <a:pt x="73" y="19"/>
                    </a:cubicBezTo>
                    <a:cubicBezTo>
                      <a:pt x="66" y="7"/>
                      <a:pt x="51" y="0"/>
                      <a:pt x="33" y="3"/>
                    </a:cubicBezTo>
                    <a:close/>
                  </a:path>
                </a:pathLst>
              </a:custGeom>
              <a:solidFill>
                <a:srgbClr val="B7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0" name="Freeform 35"/>
              <p:cNvSpPr>
                <a:spLocks/>
              </p:cNvSpPr>
              <p:nvPr/>
            </p:nvSpPr>
            <p:spPr bwMode="auto">
              <a:xfrm>
                <a:off x="824" y="1550"/>
                <a:ext cx="794" cy="735"/>
              </a:xfrm>
              <a:custGeom>
                <a:avLst/>
                <a:gdLst>
                  <a:gd name="T0" fmla="*/ 0 w 336"/>
                  <a:gd name="T1" fmla="*/ 53 h 311"/>
                  <a:gd name="T2" fmla="*/ 178 w 336"/>
                  <a:gd name="T3" fmla="*/ 145 h 311"/>
                  <a:gd name="T4" fmla="*/ 326 w 336"/>
                  <a:gd name="T5" fmla="*/ 0 h 311"/>
                  <a:gd name="T6" fmla="*/ 326 w 336"/>
                  <a:gd name="T7" fmla="*/ 166 h 311"/>
                  <a:gd name="T8" fmla="*/ 178 w 336"/>
                  <a:gd name="T9" fmla="*/ 297 h 311"/>
                  <a:gd name="T10" fmla="*/ 0 w 336"/>
                  <a:gd name="T11" fmla="*/ 205 h 311"/>
                  <a:gd name="T12" fmla="*/ 0 w 336"/>
                  <a:gd name="T13" fmla="*/ 5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11">
                    <a:moveTo>
                      <a:pt x="0" y="53"/>
                    </a:moveTo>
                    <a:cubicBezTo>
                      <a:pt x="10" y="125"/>
                      <a:pt x="82" y="159"/>
                      <a:pt x="178" y="145"/>
                    </a:cubicBezTo>
                    <a:cubicBezTo>
                      <a:pt x="275" y="132"/>
                      <a:pt x="336" y="71"/>
                      <a:pt x="326" y="0"/>
                    </a:cubicBezTo>
                    <a:cubicBezTo>
                      <a:pt x="326" y="166"/>
                      <a:pt x="326" y="166"/>
                      <a:pt x="326" y="166"/>
                    </a:cubicBezTo>
                    <a:cubicBezTo>
                      <a:pt x="331" y="240"/>
                      <a:pt x="275" y="284"/>
                      <a:pt x="178" y="297"/>
                    </a:cubicBezTo>
                    <a:cubicBezTo>
                      <a:pt x="82" y="311"/>
                      <a:pt x="10" y="277"/>
                      <a:pt x="0" y="205"/>
                    </a:cubicBez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EE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1" name="Freeform 36"/>
              <p:cNvSpPr>
                <a:spLocks/>
              </p:cNvSpPr>
              <p:nvPr/>
            </p:nvSpPr>
            <p:spPr bwMode="auto">
              <a:xfrm>
                <a:off x="2241" y="2249"/>
                <a:ext cx="107" cy="78"/>
              </a:xfrm>
              <a:custGeom>
                <a:avLst/>
                <a:gdLst>
                  <a:gd name="T0" fmla="*/ 39 w 45"/>
                  <a:gd name="T1" fmla="*/ 13 h 33"/>
                  <a:gd name="T2" fmla="*/ 42 w 45"/>
                  <a:gd name="T3" fmla="*/ 24 h 33"/>
                  <a:gd name="T4" fmla="*/ 19 w 45"/>
                  <a:gd name="T5" fmla="*/ 32 h 33"/>
                  <a:gd name="T6" fmla="*/ 25 w 45"/>
                  <a:gd name="T7" fmla="*/ 2 h 33"/>
                  <a:gd name="T8" fmla="*/ 39 w 45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9" y="13"/>
                    </a:moveTo>
                    <a:cubicBezTo>
                      <a:pt x="40" y="16"/>
                      <a:pt x="45" y="20"/>
                      <a:pt x="42" y="24"/>
                    </a:cubicBezTo>
                    <a:cubicBezTo>
                      <a:pt x="40" y="29"/>
                      <a:pt x="25" y="33"/>
                      <a:pt x="19" y="32"/>
                    </a:cubicBezTo>
                    <a:cubicBezTo>
                      <a:pt x="0" y="29"/>
                      <a:pt x="17" y="5"/>
                      <a:pt x="25" y="2"/>
                    </a:cubicBezTo>
                    <a:cubicBezTo>
                      <a:pt x="34" y="0"/>
                      <a:pt x="37" y="8"/>
                      <a:pt x="39" y="13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2" name="Freeform 37"/>
              <p:cNvSpPr>
                <a:spLocks/>
              </p:cNvSpPr>
              <p:nvPr/>
            </p:nvSpPr>
            <p:spPr bwMode="auto">
              <a:xfrm>
                <a:off x="2324" y="2257"/>
                <a:ext cx="170" cy="231"/>
              </a:xfrm>
              <a:custGeom>
                <a:avLst/>
                <a:gdLst>
                  <a:gd name="T0" fmla="*/ 51 w 72"/>
                  <a:gd name="T1" fmla="*/ 0 h 98"/>
                  <a:gd name="T2" fmla="*/ 28 w 72"/>
                  <a:gd name="T3" fmla="*/ 17 h 98"/>
                  <a:gd name="T4" fmla="*/ 26 w 72"/>
                  <a:gd name="T5" fmla="*/ 32 h 98"/>
                  <a:gd name="T6" fmla="*/ 11 w 72"/>
                  <a:gd name="T7" fmla="*/ 43 h 98"/>
                  <a:gd name="T8" fmla="*/ 7 w 72"/>
                  <a:gd name="T9" fmla="*/ 57 h 98"/>
                  <a:gd name="T10" fmla="*/ 2 w 72"/>
                  <a:gd name="T11" fmla="*/ 74 h 98"/>
                  <a:gd name="T12" fmla="*/ 22 w 72"/>
                  <a:gd name="T13" fmla="*/ 98 h 98"/>
                  <a:gd name="T14" fmla="*/ 54 w 72"/>
                  <a:gd name="T15" fmla="*/ 80 h 98"/>
                  <a:gd name="T16" fmla="*/ 49 w 72"/>
                  <a:gd name="T17" fmla="*/ 48 h 98"/>
                  <a:gd name="T18" fmla="*/ 70 w 72"/>
                  <a:gd name="T19" fmla="*/ 22 h 98"/>
                  <a:gd name="T20" fmla="*/ 51 w 7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51" y="0"/>
                    </a:moveTo>
                    <a:cubicBezTo>
                      <a:pt x="44" y="0"/>
                      <a:pt x="31" y="6"/>
                      <a:pt x="28" y="17"/>
                    </a:cubicBezTo>
                    <a:cubicBezTo>
                      <a:pt x="27" y="22"/>
                      <a:pt x="28" y="28"/>
                      <a:pt x="26" y="32"/>
                    </a:cubicBezTo>
                    <a:cubicBezTo>
                      <a:pt x="23" y="37"/>
                      <a:pt x="16" y="38"/>
                      <a:pt x="11" y="43"/>
                    </a:cubicBezTo>
                    <a:cubicBezTo>
                      <a:pt x="6" y="48"/>
                      <a:pt x="8" y="52"/>
                      <a:pt x="7" y="57"/>
                    </a:cubicBezTo>
                    <a:cubicBezTo>
                      <a:pt x="6" y="63"/>
                      <a:pt x="3" y="68"/>
                      <a:pt x="2" y="74"/>
                    </a:cubicBezTo>
                    <a:cubicBezTo>
                      <a:pt x="0" y="86"/>
                      <a:pt x="7" y="97"/>
                      <a:pt x="22" y="98"/>
                    </a:cubicBezTo>
                    <a:cubicBezTo>
                      <a:pt x="36" y="98"/>
                      <a:pt x="49" y="92"/>
                      <a:pt x="54" y="80"/>
                    </a:cubicBezTo>
                    <a:cubicBezTo>
                      <a:pt x="58" y="67"/>
                      <a:pt x="46" y="58"/>
                      <a:pt x="49" y="48"/>
                    </a:cubicBezTo>
                    <a:cubicBezTo>
                      <a:pt x="51" y="37"/>
                      <a:pt x="68" y="34"/>
                      <a:pt x="70" y="22"/>
                    </a:cubicBezTo>
                    <a:cubicBezTo>
                      <a:pt x="72" y="9"/>
                      <a:pt x="58" y="1"/>
                      <a:pt x="51" y="0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3" name="Freeform 38"/>
              <p:cNvSpPr>
                <a:spLocks/>
              </p:cNvSpPr>
              <p:nvPr/>
            </p:nvSpPr>
            <p:spPr bwMode="auto">
              <a:xfrm>
                <a:off x="2331" y="2146"/>
                <a:ext cx="120" cy="92"/>
              </a:xfrm>
              <a:custGeom>
                <a:avLst/>
                <a:gdLst>
                  <a:gd name="T0" fmla="*/ 21 w 51"/>
                  <a:gd name="T1" fmla="*/ 1 h 39"/>
                  <a:gd name="T2" fmla="*/ 4 w 51"/>
                  <a:gd name="T3" fmla="*/ 24 h 39"/>
                  <a:gd name="T4" fmla="*/ 32 w 51"/>
                  <a:gd name="T5" fmla="*/ 25 h 39"/>
                  <a:gd name="T6" fmla="*/ 45 w 51"/>
                  <a:gd name="T7" fmla="*/ 14 h 39"/>
                  <a:gd name="T8" fmla="*/ 32 w 51"/>
                  <a:gd name="T9" fmla="*/ 9 h 39"/>
                  <a:gd name="T10" fmla="*/ 21 w 51"/>
                  <a:gd name="T11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9">
                    <a:moveTo>
                      <a:pt x="21" y="1"/>
                    </a:moveTo>
                    <a:cubicBezTo>
                      <a:pt x="7" y="0"/>
                      <a:pt x="0" y="10"/>
                      <a:pt x="4" y="24"/>
                    </a:cubicBezTo>
                    <a:cubicBezTo>
                      <a:pt x="9" y="37"/>
                      <a:pt x="25" y="39"/>
                      <a:pt x="32" y="25"/>
                    </a:cubicBezTo>
                    <a:cubicBezTo>
                      <a:pt x="39" y="29"/>
                      <a:pt x="51" y="23"/>
                      <a:pt x="45" y="14"/>
                    </a:cubicBezTo>
                    <a:cubicBezTo>
                      <a:pt x="42" y="10"/>
                      <a:pt x="36" y="12"/>
                      <a:pt x="32" y="9"/>
                    </a:cubicBezTo>
                    <a:cubicBezTo>
                      <a:pt x="28" y="6"/>
                      <a:pt x="28" y="0"/>
                      <a:pt x="21" y="1"/>
                    </a:cubicBezTo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4" name="Freeform 39"/>
              <p:cNvSpPr>
                <a:spLocks/>
              </p:cNvSpPr>
              <p:nvPr/>
            </p:nvSpPr>
            <p:spPr bwMode="auto">
              <a:xfrm>
                <a:off x="2383" y="1973"/>
                <a:ext cx="175" cy="137"/>
              </a:xfrm>
              <a:custGeom>
                <a:avLst/>
                <a:gdLst>
                  <a:gd name="T0" fmla="*/ 29 w 74"/>
                  <a:gd name="T1" fmla="*/ 23 h 58"/>
                  <a:gd name="T2" fmla="*/ 22 w 74"/>
                  <a:gd name="T3" fmla="*/ 58 h 58"/>
                  <a:gd name="T4" fmla="*/ 44 w 74"/>
                  <a:gd name="T5" fmla="*/ 41 h 58"/>
                  <a:gd name="T6" fmla="*/ 43 w 74"/>
                  <a:gd name="T7" fmla="*/ 29 h 58"/>
                  <a:gd name="T8" fmla="*/ 52 w 74"/>
                  <a:gd name="T9" fmla="*/ 24 h 58"/>
                  <a:gd name="T10" fmla="*/ 57 w 74"/>
                  <a:gd name="T11" fmla="*/ 16 h 58"/>
                  <a:gd name="T12" fmla="*/ 69 w 74"/>
                  <a:gd name="T13" fmla="*/ 14 h 58"/>
                  <a:gd name="T14" fmla="*/ 57 w 74"/>
                  <a:gd name="T15" fmla="*/ 2 h 58"/>
                  <a:gd name="T16" fmla="*/ 34 w 74"/>
                  <a:gd name="T17" fmla="*/ 3 h 58"/>
                  <a:gd name="T18" fmla="*/ 32 w 74"/>
                  <a:gd name="T19" fmla="*/ 23 h 58"/>
                  <a:gd name="T20" fmla="*/ 29 w 74"/>
                  <a:gd name="T21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58">
                    <a:moveTo>
                      <a:pt x="29" y="23"/>
                    </a:moveTo>
                    <a:cubicBezTo>
                      <a:pt x="7" y="22"/>
                      <a:pt x="0" y="57"/>
                      <a:pt x="22" y="58"/>
                    </a:cubicBezTo>
                    <a:cubicBezTo>
                      <a:pt x="31" y="58"/>
                      <a:pt x="42" y="50"/>
                      <a:pt x="44" y="41"/>
                    </a:cubicBezTo>
                    <a:cubicBezTo>
                      <a:pt x="45" y="38"/>
                      <a:pt x="42" y="31"/>
                      <a:pt x="43" y="29"/>
                    </a:cubicBezTo>
                    <a:cubicBezTo>
                      <a:pt x="44" y="26"/>
                      <a:pt x="49" y="26"/>
                      <a:pt x="52" y="24"/>
                    </a:cubicBezTo>
                    <a:cubicBezTo>
                      <a:pt x="54" y="22"/>
                      <a:pt x="55" y="17"/>
                      <a:pt x="57" y="16"/>
                    </a:cubicBezTo>
                    <a:cubicBezTo>
                      <a:pt x="61" y="14"/>
                      <a:pt x="66" y="18"/>
                      <a:pt x="69" y="14"/>
                    </a:cubicBezTo>
                    <a:cubicBezTo>
                      <a:pt x="74" y="8"/>
                      <a:pt x="62" y="3"/>
                      <a:pt x="57" y="2"/>
                    </a:cubicBezTo>
                    <a:cubicBezTo>
                      <a:pt x="50" y="0"/>
                      <a:pt x="41" y="0"/>
                      <a:pt x="34" y="3"/>
                    </a:cubicBezTo>
                    <a:cubicBezTo>
                      <a:pt x="26" y="7"/>
                      <a:pt x="25" y="18"/>
                      <a:pt x="32" y="23"/>
                    </a:cubicBezTo>
                    <a:cubicBezTo>
                      <a:pt x="31" y="23"/>
                      <a:pt x="30" y="23"/>
                      <a:pt x="29" y="23"/>
                    </a:cubicBezTo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5" name="Freeform 40"/>
              <p:cNvSpPr>
                <a:spLocks/>
              </p:cNvSpPr>
              <p:nvPr/>
            </p:nvSpPr>
            <p:spPr bwMode="auto">
              <a:xfrm>
                <a:off x="2211" y="2174"/>
                <a:ext cx="80" cy="64"/>
              </a:xfrm>
              <a:custGeom>
                <a:avLst/>
                <a:gdLst>
                  <a:gd name="T0" fmla="*/ 24 w 34"/>
                  <a:gd name="T1" fmla="*/ 9 h 27"/>
                  <a:gd name="T2" fmla="*/ 11 w 34"/>
                  <a:gd name="T3" fmla="*/ 22 h 27"/>
                  <a:gd name="T4" fmla="*/ 24 w 34"/>
                  <a:gd name="T5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7">
                    <a:moveTo>
                      <a:pt x="24" y="9"/>
                    </a:moveTo>
                    <a:cubicBezTo>
                      <a:pt x="17" y="0"/>
                      <a:pt x="0" y="16"/>
                      <a:pt x="11" y="22"/>
                    </a:cubicBezTo>
                    <a:cubicBezTo>
                      <a:pt x="18" y="27"/>
                      <a:pt x="34" y="17"/>
                      <a:pt x="24" y="9"/>
                    </a:cubicBezTo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6" name="Freeform 41"/>
              <p:cNvSpPr>
                <a:spLocks/>
              </p:cNvSpPr>
              <p:nvPr/>
            </p:nvSpPr>
            <p:spPr bwMode="auto">
              <a:xfrm>
                <a:off x="2258" y="2438"/>
                <a:ext cx="45" cy="36"/>
              </a:xfrm>
              <a:custGeom>
                <a:avLst/>
                <a:gdLst>
                  <a:gd name="T0" fmla="*/ 13 w 19"/>
                  <a:gd name="T1" fmla="*/ 5 h 15"/>
                  <a:gd name="T2" fmla="*/ 5 w 19"/>
                  <a:gd name="T3" fmla="*/ 13 h 15"/>
                  <a:gd name="T4" fmla="*/ 13 w 19"/>
                  <a:gd name="T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13" y="5"/>
                    </a:moveTo>
                    <a:cubicBezTo>
                      <a:pt x="9" y="0"/>
                      <a:pt x="0" y="9"/>
                      <a:pt x="5" y="13"/>
                    </a:cubicBezTo>
                    <a:cubicBezTo>
                      <a:pt x="10" y="15"/>
                      <a:pt x="19" y="10"/>
                      <a:pt x="13" y="5"/>
                    </a:cubicBezTo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7" name="Freeform 42"/>
              <p:cNvSpPr>
                <a:spLocks/>
              </p:cNvSpPr>
              <p:nvPr/>
            </p:nvSpPr>
            <p:spPr bwMode="auto">
              <a:xfrm>
                <a:off x="2340" y="2611"/>
                <a:ext cx="128" cy="90"/>
              </a:xfrm>
              <a:custGeom>
                <a:avLst/>
                <a:gdLst>
                  <a:gd name="T0" fmla="*/ 21 w 54"/>
                  <a:gd name="T1" fmla="*/ 2 h 38"/>
                  <a:gd name="T2" fmla="*/ 2 w 54"/>
                  <a:gd name="T3" fmla="*/ 21 h 38"/>
                  <a:gd name="T4" fmla="*/ 23 w 54"/>
                  <a:gd name="T5" fmla="*/ 37 h 38"/>
                  <a:gd name="T6" fmla="*/ 21 w 54"/>
                  <a:gd name="T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8">
                    <a:moveTo>
                      <a:pt x="21" y="2"/>
                    </a:moveTo>
                    <a:cubicBezTo>
                      <a:pt x="11" y="3"/>
                      <a:pt x="0" y="11"/>
                      <a:pt x="2" y="21"/>
                    </a:cubicBezTo>
                    <a:cubicBezTo>
                      <a:pt x="3" y="29"/>
                      <a:pt x="12" y="38"/>
                      <a:pt x="23" y="37"/>
                    </a:cubicBezTo>
                    <a:cubicBezTo>
                      <a:pt x="44" y="35"/>
                      <a:pt x="54" y="0"/>
                      <a:pt x="21" y="2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8" name="Freeform 43"/>
              <p:cNvSpPr>
                <a:spLocks/>
              </p:cNvSpPr>
              <p:nvPr/>
            </p:nvSpPr>
            <p:spPr bwMode="auto">
              <a:xfrm>
                <a:off x="2267" y="2731"/>
                <a:ext cx="130" cy="104"/>
              </a:xfrm>
              <a:custGeom>
                <a:avLst/>
                <a:gdLst>
                  <a:gd name="T0" fmla="*/ 37 w 55"/>
                  <a:gd name="T1" fmla="*/ 3 h 44"/>
                  <a:gd name="T2" fmla="*/ 7 w 55"/>
                  <a:gd name="T3" fmla="*/ 14 h 44"/>
                  <a:gd name="T4" fmla="*/ 19 w 55"/>
                  <a:gd name="T5" fmla="*/ 34 h 44"/>
                  <a:gd name="T6" fmla="*/ 48 w 55"/>
                  <a:gd name="T7" fmla="*/ 39 h 44"/>
                  <a:gd name="T8" fmla="*/ 37 w 55"/>
                  <a:gd name="T9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4">
                    <a:moveTo>
                      <a:pt x="37" y="3"/>
                    </a:moveTo>
                    <a:cubicBezTo>
                      <a:pt x="26" y="0"/>
                      <a:pt x="14" y="5"/>
                      <a:pt x="7" y="14"/>
                    </a:cubicBezTo>
                    <a:cubicBezTo>
                      <a:pt x="0" y="24"/>
                      <a:pt x="10" y="31"/>
                      <a:pt x="19" y="34"/>
                    </a:cubicBezTo>
                    <a:cubicBezTo>
                      <a:pt x="26" y="37"/>
                      <a:pt x="43" y="44"/>
                      <a:pt x="48" y="39"/>
                    </a:cubicBezTo>
                    <a:cubicBezTo>
                      <a:pt x="55" y="34"/>
                      <a:pt x="53" y="10"/>
                      <a:pt x="37" y="3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9" name="Freeform 44"/>
              <p:cNvSpPr>
                <a:spLocks/>
              </p:cNvSpPr>
              <p:nvPr/>
            </p:nvSpPr>
            <p:spPr bwMode="auto">
              <a:xfrm>
                <a:off x="2255" y="2833"/>
                <a:ext cx="199" cy="170"/>
              </a:xfrm>
              <a:custGeom>
                <a:avLst/>
                <a:gdLst>
                  <a:gd name="T0" fmla="*/ 48 w 84"/>
                  <a:gd name="T1" fmla="*/ 23 h 72"/>
                  <a:gd name="T2" fmla="*/ 11 w 84"/>
                  <a:gd name="T3" fmla="*/ 24 h 72"/>
                  <a:gd name="T4" fmla="*/ 42 w 84"/>
                  <a:gd name="T5" fmla="*/ 48 h 72"/>
                  <a:gd name="T6" fmla="*/ 74 w 84"/>
                  <a:gd name="T7" fmla="*/ 55 h 72"/>
                  <a:gd name="T8" fmla="*/ 54 w 84"/>
                  <a:gd name="T9" fmla="*/ 33 h 72"/>
                  <a:gd name="T10" fmla="*/ 48 w 84"/>
                  <a:gd name="T11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72">
                    <a:moveTo>
                      <a:pt x="48" y="23"/>
                    </a:moveTo>
                    <a:cubicBezTo>
                      <a:pt x="50" y="0"/>
                      <a:pt x="19" y="11"/>
                      <a:pt x="11" y="24"/>
                    </a:cubicBezTo>
                    <a:cubicBezTo>
                      <a:pt x="0" y="42"/>
                      <a:pt x="25" y="60"/>
                      <a:pt x="42" y="48"/>
                    </a:cubicBezTo>
                    <a:cubicBezTo>
                      <a:pt x="50" y="54"/>
                      <a:pt x="63" y="72"/>
                      <a:pt x="74" y="55"/>
                    </a:cubicBezTo>
                    <a:cubicBezTo>
                      <a:pt x="84" y="40"/>
                      <a:pt x="67" y="33"/>
                      <a:pt x="54" y="33"/>
                    </a:cubicBezTo>
                    <a:cubicBezTo>
                      <a:pt x="53" y="28"/>
                      <a:pt x="54" y="25"/>
                      <a:pt x="48" y="23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0" name="Freeform 45"/>
              <p:cNvSpPr>
                <a:spLocks/>
              </p:cNvSpPr>
              <p:nvPr/>
            </p:nvSpPr>
            <p:spPr bwMode="auto">
              <a:xfrm>
                <a:off x="2348" y="3412"/>
                <a:ext cx="229" cy="151"/>
              </a:xfrm>
              <a:custGeom>
                <a:avLst/>
                <a:gdLst>
                  <a:gd name="T0" fmla="*/ 30 w 97"/>
                  <a:gd name="T1" fmla="*/ 19 h 64"/>
                  <a:gd name="T2" fmla="*/ 21 w 97"/>
                  <a:gd name="T3" fmla="*/ 61 h 64"/>
                  <a:gd name="T4" fmla="*/ 39 w 97"/>
                  <a:gd name="T5" fmla="*/ 59 h 64"/>
                  <a:gd name="T6" fmla="*/ 44 w 97"/>
                  <a:gd name="T7" fmla="*/ 52 h 64"/>
                  <a:gd name="T8" fmla="*/ 55 w 97"/>
                  <a:gd name="T9" fmla="*/ 52 h 64"/>
                  <a:gd name="T10" fmla="*/ 30 w 97"/>
                  <a:gd name="T11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64">
                    <a:moveTo>
                      <a:pt x="30" y="19"/>
                    </a:moveTo>
                    <a:cubicBezTo>
                      <a:pt x="22" y="29"/>
                      <a:pt x="0" y="49"/>
                      <a:pt x="21" y="61"/>
                    </a:cubicBezTo>
                    <a:cubicBezTo>
                      <a:pt x="26" y="64"/>
                      <a:pt x="33" y="62"/>
                      <a:pt x="39" y="59"/>
                    </a:cubicBezTo>
                    <a:cubicBezTo>
                      <a:pt x="41" y="58"/>
                      <a:pt x="42" y="53"/>
                      <a:pt x="44" y="52"/>
                    </a:cubicBezTo>
                    <a:cubicBezTo>
                      <a:pt x="48" y="51"/>
                      <a:pt x="52" y="53"/>
                      <a:pt x="55" y="52"/>
                    </a:cubicBezTo>
                    <a:cubicBezTo>
                      <a:pt x="97" y="39"/>
                      <a:pt x="44" y="0"/>
                      <a:pt x="30" y="19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1" name="Freeform 46"/>
              <p:cNvSpPr>
                <a:spLocks/>
              </p:cNvSpPr>
              <p:nvPr/>
            </p:nvSpPr>
            <p:spPr bwMode="auto">
              <a:xfrm>
                <a:off x="2378" y="3258"/>
                <a:ext cx="102" cy="69"/>
              </a:xfrm>
              <a:custGeom>
                <a:avLst/>
                <a:gdLst>
                  <a:gd name="T0" fmla="*/ 23 w 43"/>
                  <a:gd name="T1" fmla="*/ 0 h 29"/>
                  <a:gd name="T2" fmla="*/ 2 w 43"/>
                  <a:gd name="T3" fmla="*/ 16 h 29"/>
                  <a:gd name="T4" fmla="*/ 29 w 43"/>
                  <a:gd name="T5" fmla="*/ 26 h 29"/>
                  <a:gd name="T6" fmla="*/ 23 w 43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9">
                    <a:moveTo>
                      <a:pt x="23" y="0"/>
                    </a:moveTo>
                    <a:cubicBezTo>
                      <a:pt x="20" y="0"/>
                      <a:pt x="0" y="8"/>
                      <a:pt x="2" y="16"/>
                    </a:cubicBezTo>
                    <a:cubicBezTo>
                      <a:pt x="5" y="28"/>
                      <a:pt x="24" y="29"/>
                      <a:pt x="29" y="26"/>
                    </a:cubicBezTo>
                    <a:cubicBezTo>
                      <a:pt x="43" y="18"/>
                      <a:pt x="30" y="1"/>
                      <a:pt x="23" y="0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2" name="Freeform 47"/>
              <p:cNvSpPr>
                <a:spLocks/>
              </p:cNvSpPr>
              <p:nvPr/>
            </p:nvSpPr>
            <p:spPr bwMode="auto">
              <a:xfrm>
                <a:off x="2331" y="3135"/>
                <a:ext cx="66" cy="81"/>
              </a:xfrm>
              <a:custGeom>
                <a:avLst/>
                <a:gdLst>
                  <a:gd name="T0" fmla="*/ 26 w 28"/>
                  <a:gd name="T1" fmla="*/ 15 h 34"/>
                  <a:gd name="T2" fmla="*/ 21 w 28"/>
                  <a:gd name="T3" fmla="*/ 6 h 34"/>
                  <a:gd name="T4" fmla="*/ 7 w 28"/>
                  <a:gd name="T5" fmla="*/ 2 h 34"/>
                  <a:gd name="T6" fmla="*/ 8 w 28"/>
                  <a:gd name="T7" fmla="*/ 25 h 34"/>
                  <a:gd name="T8" fmla="*/ 26 w 28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26" y="15"/>
                    </a:moveTo>
                    <a:cubicBezTo>
                      <a:pt x="27" y="11"/>
                      <a:pt x="28" y="6"/>
                      <a:pt x="21" y="6"/>
                    </a:cubicBezTo>
                    <a:cubicBezTo>
                      <a:pt x="17" y="6"/>
                      <a:pt x="11" y="0"/>
                      <a:pt x="7" y="2"/>
                    </a:cubicBezTo>
                    <a:cubicBezTo>
                      <a:pt x="0" y="6"/>
                      <a:pt x="3" y="21"/>
                      <a:pt x="8" y="25"/>
                    </a:cubicBezTo>
                    <a:cubicBezTo>
                      <a:pt x="19" y="34"/>
                      <a:pt x="25" y="25"/>
                      <a:pt x="26" y="15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3" name="Freeform 48"/>
              <p:cNvSpPr>
                <a:spLocks/>
              </p:cNvSpPr>
              <p:nvPr/>
            </p:nvSpPr>
            <p:spPr bwMode="auto">
              <a:xfrm>
                <a:off x="2253" y="3005"/>
                <a:ext cx="85" cy="119"/>
              </a:xfrm>
              <a:custGeom>
                <a:avLst/>
                <a:gdLst>
                  <a:gd name="T0" fmla="*/ 21 w 36"/>
                  <a:gd name="T1" fmla="*/ 9 h 50"/>
                  <a:gd name="T2" fmla="*/ 21 w 36"/>
                  <a:gd name="T3" fmla="*/ 48 h 50"/>
                  <a:gd name="T4" fmla="*/ 26 w 36"/>
                  <a:gd name="T5" fmla="*/ 29 h 50"/>
                  <a:gd name="T6" fmla="*/ 24 w 36"/>
                  <a:gd name="T7" fmla="*/ 20 h 50"/>
                  <a:gd name="T8" fmla="*/ 21 w 36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21" y="9"/>
                    </a:moveTo>
                    <a:cubicBezTo>
                      <a:pt x="0" y="0"/>
                      <a:pt x="7" y="50"/>
                      <a:pt x="21" y="48"/>
                    </a:cubicBezTo>
                    <a:cubicBezTo>
                      <a:pt x="36" y="46"/>
                      <a:pt x="25" y="36"/>
                      <a:pt x="26" y="29"/>
                    </a:cubicBezTo>
                    <a:cubicBezTo>
                      <a:pt x="26" y="27"/>
                      <a:pt x="24" y="22"/>
                      <a:pt x="24" y="20"/>
                    </a:cubicBezTo>
                    <a:cubicBezTo>
                      <a:pt x="23" y="16"/>
                      <a:pt x="25" y="13"/>
                      <a:pt x="21" y="9"/>
                    </a:cubicBezTo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4" name="Freeform 49"/>
              <p:cNvSpPr>
                <a:spLocks/>
              </p:cNvSpPr>
              <p:nvPr/>
            </p:nvSpPr>
            <p:spPr bwMode="auto">
              <a:xfrm>
                <a:off x="2293" y="3440"/>
                <a:ext cx="57" cy="71"/>
              </a:xfrm>
              <a:custGeom>
                <a:avLst/>
                <a:gdLst>
                  <a:gd name="T0" fmla="*/ 6 w 24"/>
                  <a:gd name="T1" fmla="*/ 14 h 30"/>
                  <a:gd name="T2" fmla="*/ 18 w 24"/>
                  <a:gd name="T3" fmla="*/ 21 h 30"/>
                  <a:gd name="T4" fmla="*/ 6 w 24"/>
                  <a:gd name="T5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6" y="14"/>
                    </a:moveTo>
                    <a:cubicBezTo>
                      <a:pt x="0" y="26"/>
                      <a:pt x="12" y="30"/>
                      <a:pt x="18" y="21"/>
                    </a:cubicBezTo>
                    <a:cubicBezTo>
                      <a:pt x="24" y="13"/>
                      <a:pt x="11" y="0"/>
                      <a:pt x="6" y="14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5" name="Freeform 50"/>
              <p:cNvSpPr>
                <a:spLocks/>
              </p:cNvSpPr>
              <p:nvPr/>
            </p:nvSpPr>
            <p:spPr bwMode="auto">
              <a:xfrm>
                <a:off x="2284" y="3176"/>
                <a:ext cx="35" cy="42"/>
              </a:xfrm>
              <a:custGeom>
                <a:avLst/>
                <a:gdLst>
                  <a:gd name="T0" fmla="*/ 4 w 15"/>
                  <a:gd name="T1" fmla="*/ 8 h 18"/>
                  <a:gd name="T2" fmla="*/ 11 w 15"/>
                  <a:gd name="T3" fmla="*/ 13 h 18"/>
                  <a:gd name="T4" fmla="*/ 4 w 15"/>
                  <a:gd name="T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8">
                    <a:moveTo>
                      <a:pt x="4" y="8"/>
                    </a:moveTo>
                    <a:cubicBezTo>
                      <a:pt x="0" y="16"/>
                      <a:pt x="7" y="18"/>
                      <a:pt x="11" y="13"/>
                    </a:cubicBezTo>
                    <a:cubicBezTo>
                      <a:pt x="15" y="8"/>
                      <a:pt x="7" y="0"/>
                      <a:pt x="4" y="8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6" name="Freeform 51"/>
              <p:cNvSpPr>
                <a:spLocks/>
              </p:cNvSpPr>
              <p:nvPr/>
            </p:nvSpPr>
            <p:spPr bwMode="auto">
              <a:xfrm>
                <a:off x="2352" y="3327"/>
                <a:ext cx="83" cy="130"/>
              </a:xfrm>
              <a:custGeom>
                <a:avLst/>
                <a:gdLst>
                  <a:gd name="T0" fmla="*/ 21 w 35"/>
                  <a:gd name="T1" fmla="*/ 13 h 55"/>
                  <a:gd name="T2" fmla="*/ 22 w 35"/>
                  <a:gd name="T3" fmla="*/ 37 h 55"/>
                  <a:gd name="T4" fmla="*/ 34 w 35"/>
                  <a:gd name="T5" fmla="*/ 27 h 55"/>
                  <a:gd name="T6" fmla="*/ 21 w 35"/>
                  <a:gd name="T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55">
                    <a:moveTo>
                      <a:pt x="21" y="13"/>
                    </a:moveTo>
                    <a:cubicBezTo>
                      <a:pt x="1" y="0"/>
                      <a:pt x="0" y="55"/>
                      <a:pt x="22" y="37"/>
                    </a:cubicBezTo>
                    <a:cubicBezTo>
                      <a:pt x="27" y="33"/>
                      <a:pt x="33" y="33"/>
                      <a:pt x="34" y="27"/>
                    </a:cubicBezTo>
                    <a:cubicBezTo>
                      <a:pt x="35" y="17"/>
                      <a:pt x="28" y="14"/>
                      <a:pt x="21" y="13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7" name="Freeform 52"/>
              <p:cNvSpPr>
                <a:spLocks/>
              </p:cNvSpPr>
              <p:nvPr/>
            </p:nvSpPr>
            <p:spPr bwMode="auto">
              <a:xfrm>
                <a:off x="2468" y="3367"/>
                <a:ext cx="61" cy="35"/>
              </a:xfrm>
              <a:custGeom>
                <a:avLst/>
                <a:gdLst>
                  <a:gd name="T0" fmla="*/ 13 w 26"/>
                  <a:gd name="T1" fmla="*/ 0 h 15"/>
                  <a:gd name="T2" fmla="*/ 14 w 26"/>
                  <a:gd name="T3" fmla="*/ 15 h 15"/>
                  <a:gd name="T4" fmla="*/ 13 w 2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13" y="0"/>
                    </a:moveTo>
                    <a:cubicBezTo>
                      <a:pt x="5" y="0"/>
                      <a:pt x="0" y="15"/>
                      <a:pt x="14" y="15"/>
                    </a:cubicBezTo>
                    <a:cubicBezTo>
                      <a:pt x="26" y="15"/>
                      <a:pt x="20" y="0"/>
                      <a:pt x="13" y="0"/>
                    </a:cubicBezTo>
                    <a:close/>
                  </a:path>
                </a:pathLst>
              </a:custGeom>
              <a:solidFill>
                <a:srgbClr val="D1A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8" name="Freeform 53"/>
              <p:cNvSpPr>
                <a:spLocks/>
              </p:cNvSpPr>
              <p:nvPr/>
            </p:nvSpPr>
            <p:spPr bwMode="auto">
              <a:xfrm>
                <a:off x="2381" y="2937"/>
                <a:ext cx="28" cy="19"/>
              </a:xfrm>
              <a:custGeom>
                <a:avLst/>
                <a:gdLst>
                  <a:gd name="T0" fmla="*/ 0 w 12"/>
                  <a:gd name="T1" fmla="*/ 0 h 8"/>
                  <a:gd name="T2" fmla="*/ 12 w 12"/>
                  <a:gd name="T3" fmla="*/ 7 h 8"/>
                  <a:gd name="T4" fmla="*/ 4 w 12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cubicBezTo>
                      <a:pt x="3" y="5"/>
                      <a:pt x="7" y="8"/>
                      <a:pt x="12" y="7"/>
                    </a:cubicBezTo>
                    <a:cubicBezTo>
                      <a:pt x="12" y="2"/>
                      <a:pt x="8" y="2"/>
                      <a:pt x="4" y="2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9" name="Freeform 54"/>
              <p:cNvSpPr>
                <a:spLocks/>
              </p:cNvSpPr>
              <p:nvPr/>
            </p:nvSpPr>
            <p:spPr bwMode="auto">
              <a:xfrm>
                <a:off x="2314" y="2871"/>
                <a:ext cx="34" cy="42"/>
              </a:xfrm>
              <a:custGeom>
                <a:avLst/>
                <a:gdLst>
                  <a:gd name="T0" fmla="*/ 11 w 14"/>
                  <a:gd name="T1" fmla="*/ 7 h 18"/>
                  <a:gd name="T2" fmla="*/ 3 w 14"/>
                  <a:gd name="T3" fmla="*/ 18 h 18"/>
                  <a:gd name="T4" fmla="*/ 2 w 14"/>
                  <a:gd name="T5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8">
                    <a:moveTo>
                      <a:pt x="11" y="7"/>
                    </a:moveTo>
                    <a:cubicBezTo>
                      <a:pt x="4" y="5"/>
                      <a:pt x="0" y="12"/>
                      <a:pt x="3" y="18"/>
                    </a:cubicBezTo>
                    <a:cubicBezTo>
                      <a:pt x="14" y="18"/>
                      <a:pt x="11" y="0"/>
                      <a:pt x="2" y="1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0" name="Freeform 55"/>
              <p:cNvSpPr>
                <a:spLocks/>
              </p:cNvSpPr>
              <p:nvPr/>
            </p:nvSpPr>
            <p:spPr bwMode="auto">
              <a:xfrm>
                <a:off x="2331" y="2769"/>
                <a:ext cx="57" cy="62"/>
              </a:xfrm>
              <a:custGeom>
                <a:avLst/>
                <a:gdLst>
                  <a:gd name="T0" fmla="*/ 5 w 24"/>
                  <a:gd name="T1" fmla="*/ 3 h 26"/>
                  <a:gd name="T2" fmla="*/ 0 w 24"/>
                  <a:gd name="T3" fmla="*/ 5 h 26"/>
                  <a:gd name="T4" fmla="*/ 6 w 24"/>
                  <a:gd name="T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6">
                    <a:moveTo>
                      <a:pt x="5" y="3"/>
                    </a:moveTo>
                    <a:cubicBezTo>
                      <a:pt x="3" y="2"/>
                      <a:pt x="1" y="3"/>
                      <a:pt x="0" y="5"/>
                    </a:cubicBezTo>
                    <a:cubicBezTo>
                      <a:pt x="2" y="26"/>
                      <a:pt x="24" y="0"/>
                      <a:pt x="6" y="1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1" name="Freeform 56"/>
              <p:cNvSpPr>
                <a:spLocks/>
              </p:cNvSpPr>
              <p:nvPr/>
            </p:nvSpPr>
            <p:spPr bwMode="auto">
              <a:xfrm>
                <a:off x="2388" y="2635"/>
                <a:ext cx="33" cy="42"/>
              </a:xfrm>
              <a:custGeom>
                <a:avLst/>
                <a:gdLst>
                  <a:gd name="T0" fmla="*/ 1 w 14"/>
                  <a:gd name="T1" fmla="*/ 13 h 18"/>
                  <a:gd name="T2" fmla="*/ 3 w 14"/>
                  <a:gd name="T3" fmla="*/ 18 h 18"/>
                  <a:gd name="T4" fmla="*/ 7 w 14"/>
                  <a:gd name="T5" fmla="*/ 0 h 18"/>
                  <a:gd name="T6" fmla="*/ 2 w 14"/>
                  <a:gd name="T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1" y="13"/>
                    </a:moveTo>
                    <a:cubicBezTo>
                      <a:pt x="0" y="15"/>
                      <a:pt x="1" y="17"/>
                      <a:pt x="3" y="18"/>
                    </a:cubicBezTo>
                    <a:cubicBezTo>
                      <a:pt x="10" y="16"/>
                      <a:pt x="14" y="5"/>
                      <a:pt x="7" y="0"/>
                    </a:cubicBezTo>
                    <a:cubicBezTo>
                      <a:pt x="3" y="2"/>
                      <a:pt x="2" y="7"/>
                      <a:pt x="2" y="11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2" name="Freeform 57"/>
              <p:cNvSpPr>
                <a:spLocks/>
              </p:cNvSpPr>
              <p:nvPr/>
            </p:nvSpPr>
            <p:spPr bwMode="auto">
              <a:xfrm>
                <a:off x="2409" y="2259"/>
                <a:ext cx="73" cy="80"/>
              </a:xfrm>
              <a:custGeom>
                <a:avLst/>
                <a:gdLst>
                  <a:gd name="T0" fmla="*/ 6 w 31"/>
                  <a:gd name="T1" fmla="*/ 16 h 34"/>
                  <a:gd name="T2" fmla="*/ 1 w 31"/>
                  <a:gd name="T3" fmla="*/ 18 h 34"/>
                  <a:gd name="T4" fmla="*/ 4 w 31"/>
                  <a:gd name="T5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4">
                    <a:moveTo>
                      <a:pt x="6" y="16"/>
                    </a:moveTo>
                    <a:cubicBezTo>
                      <a:pt x="4" y="16"/>
                      <a:pt x="2" y="16"/>
                      <a:pt x="1" y="18"/>
                    </a:cubicBezTo>
                    <a:cubicBezTo>
                      <a:pt x="0" y="34"/>
                      <a:pt x="31" y="0"/>
                      <a:pt x="4" y="1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3" name="Freeform 58"/>
              <p:cNvSpPr>
                <a:spLocks/>
              </p:cNvSpPr>
              <p:nvPr/>
            </p:nvSpPr>
            <p:spPr bwMode="auto">
              <a:xfrm>
                <a:off x="2329" y="2382"/>
                <a:ext cx="61" cy="73"/>
              </a:xfrm>
              <a:custGeom>
                <a:avLst/>
                <a:gdLst>
                  <a:gd name="T0" fmla="*/ 12 w 26"/>
                  <a:gd name="T1" fmla="*/ 20 h 31"/>
                  <a:gd name="T2" fmla="*/ 9 w 26"/>
                  <a:gd name="T3" fmla="*/ 19 h 31"/>
                  <a:gd name="T4" fmla="*/ 25 w 26"/>
                  <a:gd name="T5" fmla="*/ 19 h 31"/>
                  <a:gd name="T6" fmla="*/ 13 w 26"/>
                  <a:gd name="T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1">
                    <a:moveTo>
                      <a:pt x="12" y="20"/>
                    </a:moveTo>
                    <a:cubicBezTo>
                      <a:pt x="11" y="19"/>
                      <a:pt x="10" y="19"/>
                      <a:pt x="9" y="19"/>
                    </a:cubicBezTo>
                    <a:cubicBezTo>
                      <a:pt x="1" y="29"/>
                      <a:pt x="24" y="31"/>
                      <a:pt x="25" y="19"/>
                    </a:cubicBezTo>
                    <a:cubicBezTo>
                      <a:pt x="26" y="0"/>
                      <a:pt x="0" y="18"/>
                      <a:pt x="13" y="28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4" name="Freeform 59"/>
              <p:cNvSpPr>
                <a:spLocks/>
              </p:cNvSpPr>
              <p:nvPr/>
            </p:nvSpPr>
            <p:spPr bwMode="auto">
              <a:xfrm>
                <a:off x="2385" y="2424"/>
                <a:ext cx="40" cy="55"/>
              </a:xfrm>
              <a:custGeom>
                <a:avLst/>
                <a:gdLst>
                  <a:gd name="T0" fmla="*/ 5 w 17"/>
                  <a:gd name="T1" fmla="*/ 3 h 23"/>
                  <a:gd name="T2" fmla="*/ 12 w 17"/>
                  <a:gd name="T3" fmla="*/ 13 h 23"/>
                  <a:gd name="T4" fmla="*/ 5 w 17"/>
                  <a:gd name="T5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5" y="3"/>
                    </a:moveTo>
                    <a:cubicBezTo>
                      <a:pt x="0" y="9"/>
                      <a:pt x="5" y="23"/>
                      <a:pt x="12" y="13"/>
                    </a:cubicBezTo>
                    <a:cubicBezTo>
                      <a:pt x="17" y="6"/>
                      <a:pt x="9" y="0"/>
                      <a:pt x="5" y="7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5" name="Freeform 60"/>
              <p:cNvSpPr>
                <a:spLocks/>
              </p:cNvSpPr>
              <p:nvPr/>
            </p:nvSpPr>
            <p:spPr bwMode="auto">
              <a:xfrm>
                <a:off x="2296" y="2285"/>
                <a:ext cx="9" cy="7"/>
              </a:xfrm>
              <a:custGeom>
                <a:avLst/>
                <a:gdLst>
                  <a:gd name="T0" fmla="*/ 4 w 4"/>
                  <a:gd name="T1" fmla="*/ 3 h 3"/>
                  <a:gd name="T2" fmla="*/ 2 w 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1" y="2"/>
                      <a:pt x="0" y="1"/>
                      <a:pt x="2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6" name="Freeform 61"/>
              <p:cNvSpPr>
                <a:spLocks/>
              </p:cNvSpPr>
              <p:nvPr/>
            </p:nvSpPr>
            <p:spPr bwMode="auto">
              <a:xfrm>
                <a:off x="2362" y="2164"/>
                <a:ext cx="26" cy="33"/>
              </a:xfrm>
              <a:custGeom>
                <a:avLst/>
                <a:gdLst>
                  <a:gd name="T0" fmla="*/ 2 w 11"/>
                  <a:gd name="T1" fmla="*/ 5 h 14"/>
                  <a:gd name="T2" fmla="*/ 3 w 11"/>
                  <a:gd name="T3" fmla="*/ 14 h 14"/>
                  <a:gd name="T4" fmla="*/ 2 w 11"/>
                  <a:gd name="T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2" y="5"/>
                    </a:moveTo>
                    <a:cubicBezTo>
                      <a:pt x="0" y="8"/>
                      <a:pt x="0" y="11"/>
                      <a:pt x="3" y="14"/>
                    </a:cubicBezTo>
                    <a:cubicBezTo>
                      <a:pt x="11" y="11"/>
                      <a:pt x="7" y="0"/>
                      <a:pt x="2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7" name="Freeform 62"/>
              <p:cNvSpPr>
                <a:spLocks/>
              </p:cNvSpPr>
              <p:nvPr/>
            </p:nvSpPr>
            <p:spPr bwMode="auto">
              <a:xfrm>
                <a:off x="2430" y="2046"/>
                <a:ext cx="24" cy="26"/>
              </a:xfrm>
              <a:custGeom>
                <a:avLst/>
                <a:gdLst>
                  <a:gd name="T0" fmla="*/ 5 w 10"/>
                  <a:gd name="T1" fmla="*/ 3 h 11"/>
                  <a:gd name="T2" fmla="*/ 2 w 10"/>
                  <a:gd name="T3" fmla="*/ 11 h 11"/>
                  <a:gd name="T4" fmla="*/ 8 w 10"/>
                  <a:gd name="T5" fmla="*/ 0 h 11"/>
                  <a:gd name="T6" fmla="*/ 0 w 10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0" y="4"/>
                      <a:pt x="0" y="7"/>
                      <a:pt x="2" y="11"/>
                    </a:cubicBezTo>
                    <a:cubicBezTo>
                      <a:pt x="7" y="9"/>
                      <a:pt x="10" y="5"/>
                      <a:pt x="8" y="0"/>
                    </a:cubicBezTo>
                    <a:cubicBezTo>
                      <a:pt x="3" y="1"/>
                      <a:pt x="1" y="4"/>
                      <a:pt x="0" y="9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8" name="Freeform 63"/>
              <p:cNvSpPr>
                <a:spLocks/>
              </p:cNvSpPr>
              <p:nvPr/>
            </p:nvSpPr>
            <p:spPr bwMode="auto">
              <a:xfrm>
                <a:off x="2286" y="3055"/>
                <a:ext cx="7" cy="24"/>
              </a:xfrm>
              <a:custGeom>
                <a:avLst/>
                <a:gdLst>
                  <a:gd name="T0" fmla="*/ 3 w 3"/>
                  <a:gd name="T1" fmla="*/ 10 h 10"/>
                  <a:gd name="T2" fmla="*/ 0 w 3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1" y="7"/>
                      <a:pt x="0" y="3"/>
                      <a:pt x="0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9" name="Freeform 64"/>
              <p:cNvSpPr>
                <a:spLocks/>
              </p:cNvSpPr>
              <p:nvPr/>
            </p:nvSpPr>
            <p:spPr bwMode="auto">
              <a:xfrm>
                <a:off x="2352" y="3164"/>
                <a:ext cx="10" cy="9"/>
              </a:xfrm>
              <a:custGeom>
                <a:avLst/>
                <a:gdLst>
                  <a:gd name="T0" fmla="*/ 2 w 4"/>
                  <a:gd name="T1" fmla="*/ 1 h 4"/>
                  <a:gd name="T2" fmla="*/ 4 w 4"/>
                  <a:gd name="T3" fmla="*/ 3 h 4"/>
                  <a:gd name="T4" fmla="*/ 0 w 4"/>
                  <a:gd name="T5" fmla="*/ 0 h 4"/>
                  <a:gd name="T6" fmla="*/ 2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3"/>
                      <a:pt x="3" y="4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0" name="Freeform 65"/>
              <p:cNvSpPr>
                <a:spLocks/>
              </p:cNvSpPr>
              <p:nvPr/>
            </p:nvSpPr>
            <p:spPr bwMode="auto">
              <a:xfrm>
                <a:off x="2409" y="3280"/>
                <a:ext cx="28" cy="18"/>
              </a:xfrm>
              <a:custGeom>
                <a:avLst/>
                <a:gdLst>
                  <a:gd name="T0" fmla="*/ 7 w 12"/>
                  <a:gd name="T1" fmla="*/ 1 h 8"/>
                  <a:gd name="T2" fmla="*/ 0 w 12"/>
                  <a:gd name="T3" fmla="*/ 5 h 8"/>
                  <a:gd name="T4" fmla="*/ 10 w 1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3" y="1"/>
                      <a:pt x="1" y="2"/>
                      <a:pt x="0" y="5"/>
                    </a:cubicBezTo>
                    <a:cubicBezTo>
                      <a:pt x="4" y="8"/>
                      <a:pt x="12" y="5"/>
                      <a:pt x="10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1" name="Freeform 66"/>
              <p:cNvSpPr>
                <a:spLocks/>
              </p:cNvSpPr>
              <p:nvPr/>
            </p:nvSpPr>
            <p:spPr bwMode="auto">
              <a:xfrm>
                <a:off x="2383" y="3374"/>
                <a:ext cx="12" cy="14"/>
              </a:xfrm>
              <a:custGeom>
                <a:avLst/>
                <a:gdLst>
                  <a:gd name="T0" fmla="*/ 3 w 5"/>
                  <a:gd name="T1" fmla="*/ 3 h 6"/>
                  <a:gd name="T2" fmla="*/ 0 w 5"/>
                  <a:gd name="T3" fmla="*/ 1 h 6"/>
                  <a:gd name="T4" fmla="*/ 5 w 5"/>
                  <a:gd name="T5" fmla="*/ 4 h 6"/>
                  <a:gd name="T6" fmla="*/ 1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3"/>
                    </a:moveTo>
                    <a:cubicBezTo>
                      <a:pt x="1" y="3"/>
                      <a:pt x="0" y="3"/>
                      <a:pt x="0" y="1"/>
                    </a:cubicBezTo>
                    <a:cubicBezTo>
                      <a:pt x="5" y="0"/>
                      <a:pt x="2" y="1"/>
                      <a:pt x="5" y="4"/>
                    </a:cubicBezTo>
                    <a:cubicBezTo>
                      <a:pt x="2" y="6"/>
                      <a:pt x="2" y="4"/>
                      <a:pt x="1" y="4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2" name="Freeform 67"/>
              <p:cNvSpPr>
                <a:spLocks/>
              </p:cNvSpPr>
              <p:nvPr/>
            </p:nvSpPr>
            <p:spPr bwMode="auto">
              <a:xfrm>
                <a:off x="2418" y="3466"/>
                <a:ext cx="38" cy="36"/>
              </a:xfrm>
              <a:custGeom>
                <a:avLst/>
                <a:gdLst>
                  <a:gd name="T0" fmla="*/ 10 w 16"/>
                  <a:gd name="T1" fmla="*/ 3 h 15"/>
                  <a:gd name="T2" fmla="*/ 9 w 16"/>
                  <a:gd name="T3" fmla="*/ 12 h 15"/>
                  <a:gd name="T4" fmla="*/ 7 w 16"/>
                  <a:gd name="T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10" y="3"/>
                    </a:moveTo>
                    <a:cubicBezTo>
                      <a:pt x="1" y="0"/>
                      <a:pt x="0" y="15"/>
                      <a:pt x="9" y="12"/>
                    </a:cubicBezTo>
                    <a:cubicBezTo>
                      <a:pt x="16" y="10"/>
                      <a:pt x="14" y="2"/>
                      <a:pt x="7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3" name="Freeform 68"/>
              <p:cNvSpPr>
                <a:spLocks/>
              </p:cNvSpPr>
              <p:nvPr/>
            </p:nvSpPr>
            <p:spPr bwMode="auto">
              <a:xfrm>
                <a:off x="2376" y="3504"/>
                <a:ext cx="47" cy="45"/>
              </a:xfrm>
              <a:custGeom>
                <a:avLst/>
                <a:gdLst>
                  <a:gd name="T0" fmla="*/ 18 w 20"/>
                  <a:gd name="T1" fmla="*/ 0 h 19"/>
                  <a:gd name="T2" fmla="*/ 20 w 20"/>
                  <a:gd name="T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9">
                    <a:moveTo>
                      <a:pt x="18" y="0"/>
                    </a:moveTo>
                    <a:cubicBezTo>
                      <a:pt x="0" y="2"/>
                      <a:pt x="20" y="19"/>
                      <a:pt x="20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4" name="Freeform 69"/>
              <p:cNvSpPr>
                <a:spLocks/>
              </p:cNvSpPr>
              <p:nvPr/>
            </p:nvSpPr>
            <p:spPr bwMode="auto">
              <a:xfrm>
                <a:off x="2454" y="2741"/>
                <a:ext cx="42" cy="42"/>
              </a:xfrm>
              <a:custGeom>
                <a:avLst/>
                <a:gdLst>
                  <a:gd name="T0" fmla="*/ 10 w 18"/>
                  <a:gd name="T1" fmla="*/ 0 h 18"/>
                  <a:gd name="T2" fmla="*/ 9 w 18"/>
                  <a:gd name="T3" fmla="*/ 15 h 18"/>
                  <a:gd name="T4" fmla="*/ 4 w 18"/>
                  <a:gd name="T5" fmla="*/ 3 h 18"/>
                  <a:gd name="T6" fmla="*/ 5 w 18"/>
                  <a:gd name="T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cubicBezTo>
                      <a:pt x="6" y="3"/>
                      <a:pt x="0" y="18"/>
                      <a:pt x="9" y="15"/>
                    </a:cubicBezTo>
                    <a:cubicBezTo>
                      <a:pt x="18" y="12"/>
                      <a:pt x="12" y="0"/>
                      <a:pt x="4" y="3"/>
                    </a:cubicBezTo>
                    <a:cubicBezTo>
                      <a:pt x="3" y="5"/>
                      <a:pt x="4" y="6"/>
                      <a:pt x="5" y="7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5" name="Freeform 70"/>
              <p:cNvSpPr>
                <a:spLocks/>
              </p:cNvSpPr>
              <p:nvPr/>
            </p:nvSpPr>
            <p:spPr bwMode="auto">
              <a:xfrm>
                <a:off x="2485" y="2774"/>
                <a:ext cx="33" cy="45"/>
              </a:xfrm>
              <a:custGeom>
                <a:avLst/>
                <a:gdLst>
                  <a:gd name="T0" fmla="*/ 3 w 14"/>
                  <a:gd name="T1" fmla="*/ 8 h 19"/>
                  <a:gd name="T2" fmla="*/ 2 w 14"/>
                  <a:gd name="T3" fmla="*/ 14 h 19"/>
                  <a:gd name="T4" fmla="*/ 4 w 14"/>
                  <a:gd name="T5" fmla="*/ 0 h 19"/>
                  <a:gd name="T6" fmla="*/ 0 w 14"/>
                  <a:gd name="T7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3" y="8"/>
                    </a:moveTo>
                    <a:cubicBezTo>
                      <a:pt x="1" y="10"/>
                      <a:pt x="1" y="12"/>
                      <a:pt x="2" y="14"/>
                    </a:cubicBezTo>
                    <a:cubicBezTo>
                      <a:pt x="13" y="19"/>
                      <a:pt x="14" y="2"/>
                      <a:pt x="4" y="0"/>
                    </a:cubicBezTo>
                    <a:cubicBezTo>
                      <a:pt x="2" y="3"/>
                      <a:pt x="0" y="7"/>
                      <a:pt x="0" y="1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6" name="Freeform 71"/>
              <p:cNvSpPr>
                <a:spLocks/>
              </p:cNvSpPr>
              <p:nvPr/>
            </p:nvSpPr>
            <p:spPr bwMode="auto">
              <a:xfrm>
                <a:off x="2340" y="3017"/>
                <a:ext cx="97" cy="83"/>
              </a:xfrm>
              <a:custGeom>
                <a:avLst/>
                <a:gdLst>
                  <a:gd name="T0" fmla="*/ 24 w 41"/>
                  <a:gd name="T1" fmla="*/ 13 h 35"/>
                  <a:gd name="T2" fmla="*/ 26 w 41"/>
                  <a:gd name="T3" fmla="*/ 21 h 35"/>
                  <a:gd name="T4" fmla="*/ 20 w 41"/>
                  <a:gd name="T5" fmla="*/ 2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4" y="13"/>
                    </a:moveTo>
                    <a:cubicBezTo>
                      <a:pt x="11" y="12"/>
                      <a:pt x="17" y="35"/>
                      <a:pt x="26" y="21"/>
                    </a:cubicBezTo>
                    <a:cubicBezTo>
                      <a:pt x="41" y="0"/>
                      <a:pt x="0" y="17"/>
                      <a:pt x="20" y="2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7" name="Freeform 72"/>
              <p:cNvSpPr>
                <a:spLocks/>
              </p:cNvSpPr>
              <p:nvPr/>
            </p:nvSpPr>
            <p:spPr bwMode="auto">
              <a:xfrm>
                <a:off x="2411" y="3036"/>
                <a:ext cx="33" cy="40"/>
              </a:xfrm>
              <a:custGeom>
                <a:avLst/>
                <a:gdLst>
                  <a:gd name="T0" fmla="*/ 3 w 14"/>
                  <a:gd name="T1" fmla="*/ 17 h 17"/>
                  <a:gd name="T2" fmla="*/ 9 w 14"/>
                  <a:gd name="T3" fmla="*/ 0 h 17"/>
                  <a:gd name="T4" fmla="*/ 5 w 14"/>
                  <a:gd name="T5" fmla="*/ 11 h 17"/>
                  <a:gd name="T6" fmla="*/ 10 w 14"/>
                  <a:gd name="T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3" y="17"/>
                    </a:moveTo>
                    <a:cubicBezTo>
                      <a:pt x="0" y="10"/>
                      <a:pt x="2" y="3"/>
                      <a:pt x="9" y="0"/>
                    </a:cubicBezTo>
                    <a:cubicBezTo>
                      <a:pt x="14" y="4"/>
                      <a:pt x="12" y="11"/>
                      <a:pt x="5" y="11"/>
                    </a:cubicBezTo>
                    <a:cubicBezTo>
                      <a:pt x="4" y="7"/>
                      <a:pt x="7" y="7"/>
                      <a:pt x="10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8" name="Freeform 73"/>
              <p:cNvSpPr>
                <a:spLocks/>
              </p:cNvSpPr>
              <p:nvPr/>
            </p:nvSpPr>
            <p:spPr bwMode="auto">
              <a:xfrm>
                <a:off x="2454" y="3176"/>
                <a:ext cx="21" cy="23"/>
              </a:xfrm>
              <a:custGeom>
                <a:avLst/>
                <a:gdLst>
                  <a:gd name="T0" fmla="*/ 8 w 9"/>
                  <a:gd name="T1" fmla="*/ 4 h 10"/>
                  <a:gd name="T2" fmla="*/ 0 w 9"/>
                  <a:gd name="T3" fmla="*/ 8 h 10"/>
                  <a:gd name="T4" fmla="*/ 9 w 9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8" y="4"/>
                    </a:moveTo>
                    <a:cubicBezTo>
                      <a:pt x="4" y="4"/>
                      <a:pt x="1" y="3"/>
                      <a:pt x="0" y="8"/>
                    </a:cubicBezTo>
                    <a:cubicBezTo>
                      <a:pt x="5" y="10"/>
                      <a:pt x="9" y="7"/>
                      <a:pt x="9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9" name="Freeform 74"/>
              <p:cNvSpPr>
                <a:spLocks/>
              </p:cNvSpPr>
              <p:nvPr/>
            </p:nvSpPr>
            <p:spPr bwMode="auto">
              <a:xfrm>
                <a:off x="2551" y="2046"/>
                <a:ext cx="21" cy="29"/>
              </a:xfrm>
              <a:custGeom>
                <a:avLst/>
                <a:gdLst>
                  <a:gd name="T0" fmla="*/ 4 w 9"/>
                  <a:gd name="T1" fmla="*/ 6 h 12"/>
                  <a:gd name="T2" fmla="*/ 2 w 9"/>
                  <a:gd name="T3" fmla="*/ 12 h 12"/>
                  <a:gd name="T4" fmla="*/ 9 w 9"/>
                  <a:gd name="T5" fmla="*/ 2 h 12"/>
                  <a:gd name="T6" fmla="*/ 1 w 9"/>
                  <a:gd name="T7" fmla="*/ 10 h 12"/>
                  <a:gd name="T8" fmla="*/ 9 w 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4" y="6"/>
                    </a:moveTo>
                    <a:cubicBezTo>
                      <a:pt x="3" y="8"/>
                      <a:pt x="2" y="10"/>
                      <a:pt x="2" y="12"/>
                    </a:cubicBezTo>
                    <a:cubicBezTo>
                      <a:pt x="3" y="8"/>
                      <a:pt x="5" y="4"/>
                      <a:pt x="9" y="2"/>
                    </a:cubicBezTo>
                    <a:cubicBezTo>
                      <a:pt x="3" y="0"/>
                      <a:pt x="0" y="4"/>
                      <a:pt x="1" y="10"/>
                    </a:cubicBezTo>
                    <a:cubicBezTo>
                      <a:pt x="5" y="9"/>
                      <a:pt x="8" y="5"/>
                      <a:pt x="9" y="1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0" name="Freeform 75"/>
              <p:cNvSpPr>
                <a:spLocks/>
              </p:cNvSpPr>
              <p:nvPr/>
            </p:nvSpPr>
            <p:spPr bwMode="auto">
              <a:xfrm>
                <a:off x="2487" y="2162"/>
                <a:ext cx="21" cy="21"/>
              </a:xfrm>
              <a:custGeom>
                <a:avLst/>
                <a:gdLst>
                  <a:gd name="T0" fmla="*/ 2 w 9"/>
                  <a:gd name="T1" fmla="*/ 0 h 9"/>
                  <a:gd name="T2" fmla="*/ 1 w 9"/>
                  <a:gd name="T3" fmla="*/ 8 h 9"/>
                  <a:gd name="T4" fmla="*/ 9 w 9"/>
                  <a:gd name="T5" fmla="*/ 8 h 9"/>
                  <a:gd name="T6" fmla="*/ 2 w 9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cubicBezTo>
                      <a:pt x="0" y="3"/>
                      <a:pt x="0" y="5"/>
                      <a:pt x="1" y="8"/>
                    </a:cubicBezTo>
                    <a:cubicBezTo>
                      <a:pt x="5" y="9"/>
                      <a:pt x="5" y="9"/>
                      <a:pt x="9" y="8"/>
                    </a:cubicBezTo>
                    <a:cubicBezTo>
                      <a:pt x="8" y="2"/>
                      <a:pt x="5" y="4"/>
                      <a:pt x="2" y="4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1" name="Freeform 76"/>
              <p:cNvSpPr>
                <a:spLocks/>
              </p:cNvSpPr>
              <p:nvPr/>
            </p:nvSpPr>
            <p:spPr bwMode="auto">
              <a:xfrm>
                <a:off x="2508" y="2183"/>
                <a:ext cx="7" cy="19"/>
              </a:xfrm>
              <a:custGeom>
                <a:avLst/>
                <a:gdLst>
                  <a:gd name="T0" fmla="*/ 3 w 3"/>
                  <a:gd name="T1" fmla="*/ 8 h 8"/>
                  <a:gd name="T2" fmla="*/ 0 w 3"/>
                  <a:gd name="T3" fmla="*/ 2 h 8"/>
                  <a:gd name="T4" fmla="*/ 3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cubicBezTo>
                      <a:pt x="2" y="6"/>
                      <a:pt x="1" y="4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2" name="Freeform 77"/>
              <p:cNvSpPr>
                <a:spLocks/>
              </p:cNvSpPr>
              <p:nvPr/>
            </p:nvSpPr>
            <p:spPr bwMode="auto">
              <a:xfrm>
                <a:off x="2503" y="2682"/>
                <a:ext cx="19" cy="23"/>
              </a:xfrm>
              <a:custGeom>
                <a:avLst/>
                <a:gdLst>
                  <a:gd name="T0" fmla="*/ 3 w 8"/>
                  <a:gd name="T1" fmla="*/ 1 h 10"/>
                  <a:gd name="T2" fmla="*/ 3 w 8"/>
                  <a:gd name="T3" fmla="*/ 10 h 10"/>
                  <a:gd name="T4" fmla="*/ 5 w 8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3" y="1"/>
                    </a:moveTo>
                    <a:cubicBezTo>
                      <a:pt x="2" y="5"/>
                      <a:pt x="0" y="8"/>
                      <a:pt x="3" y="10"/>
                    </a:cubicBezTo>
                    <a:cubicBezTo>
                      <a:pt x="8" y="8"/>
                      <a:pt x="8" y="4"/>
                      <a:pt x="5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3" name="Freeform 78"/>
              <p:cNvSpPr>
                <a:spLocks/>
              </p:cNvSpPr>
              <p:nvPr/>
            </p:nvSpPr>
            <p:spPr bwMode="auto">
              <a:xfrm>
                <a:off x="2506" y="2635"/>
                <a:ext cx="9" cy="9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1"/>
                      <a:pt x="1" y="0"/>
                      <a:pt x="4" y="0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4" name="Freeform 79"/>
              <p:cNvSpPr>
                <a:spLocks/>
              </p:cNvSpPr>
              <p:nvPr/>
            </p:nvSpPr>
            <p:spPr bwMode="auto">
              <a:xfrm>
                <a:off x="2489" y="2880"/>
                <a:ext cx="40" cy="57"/>
              </a:xfrm>
              <a:custGeom>
                <a:avLst/>
                <a:gdLst>
                  <a:gd name="T0" fmla="*/ 9 w 17"/>
                  <a:gd name="T1" fmla="*/ 15 h 24"/>
                  <a:gd name="T2" fmla="*/ 1 w 17"/>
                  <a:gd name="T3" fmla="*/ 12 h 24"/>
                  <a:gd name="T4" fmla="*/ 2 w 17"/>
                  <a:gd name="T5" fmla="*/ 22 h 24"/>
                  <a:gd name="T6" fmla="*/ 1 w 17"/>
                  <a:gd name="T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4">
                    <a:moveTo>
                      <a:pt x="9" y="15"/>
                    </a:moveTo>
                    <a:cubicBezTo>
                      <a:pt x="7" y="11"/>
                      <a:pt x="5" y="9"/>
                      <a:pt x="1" y="12"/>
                    </a:cubicBezTo>
                    <a:cubicBezTo>
                      <a:pt x="0" y="15"/>
                      <a:pt x="1" y="19"/>
                      <a:pt x="2" y="22"/>
                    </a:cubicBezTo>
                    <a:cubicBezTo>
                      <a:pt x="17" y="24"/>
                      <a:pt x="5" y="0"/>
                      <a:pt x="1" y="3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5" name="Freeform 80"/>
              <p:cNvSpPr>
                <a:spLocks/>
              </p:cNvSpPr>
              <p:nvPr/>
            </p:nvSpPr>
            <p:spPr bwMode="auto">
              <a:xfrm>
                <a:off x="2496" y="2954"/>
                <a:ext cx="22" cy="23"/>
              </a:xfrm>
              <a:custGeom>
                <a:avLst/>
                <a:gdLst>
                  <a:gd name="T0" fmla="*/ 6 w 9"/>
                  <a:gd name="T1" fmla="*/ 10 h 10"/>
                  <a:gd name="T2" fmla="*/ 0 w 9"/>
                  <a:gd name="T3" fmla="*/ 5 h 10"/>
                  <a:gd name="T4" fmla="*/ 9 w 9"/>
                  <a:gd name="T5" fmla="*/ 1 h 10"/>
                  <a:gd name="T6" fmla="*/ 4 w 9"/>
                  <a:gd name="T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6" y="10"/>
                    </a:moveTo>
                    <a:cubicBezTo>
                      <a:pt x="3" y="9"/>
                      <a:pt x="1" y="8"/>
                      <a:pt x="0" y="5"/>
                    </a:cubicBezTo>
                    <a:cubicBezTo>
                      <a:pt x="3" y="2"/>
                      <a:pt x="3" y="0"/>
                      <a:pt x="9" y="1"/>
                    </a:cubicBezTo>
                    <a:cubicBezTo>
                      <a:pt x="8" y="3"/>
                      <a:pt x="6" y="4"/>
                      <a:pt x="4" y="5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6" name="Freeform 81"/>
              <p:cNvSpPr>
                <a:spLocks/>
              </p:cNvSpPr>
              <p:nvPr/>
            </p:nvSpPr>
            <p:spPr bwMode="auto">
              <a:xfrm>
                <a:off x="2494" y="3062"/>
                <a:ext cx="2" cy="14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6">
                    <a:moveTo>
                      <a:pt x="1" y="0"/>
                    </a:moveTo>
                    <a:cubicBezTo>
                      <a:pt x="1" y="1"/>
                      <a:pt x="0" y="6"/>
                      <a:pt x="1" y="4"/>
                    </a:cubicBezTo>
                  </a:path>
                </a:pathLst>
              </a:custGeom>
              <a:noFill/>
              <a:ln w="44450" cap="rnd">
                <a:solidFill>
                  <a:srgbClr val="9378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7" name="Freeform 82"/>
              <p:cNvSpPr>
                <a:spLocks/>
              </p:cNvSpPr>
              <p:nvPr/>
            </p:nvSpPr>
            <p:spPr bwMode="auto">
              <a:xfrm>
                <a:off x="2440" y="2072"/>
                <a:ext cx="23" cy="19"/>
              </a:xfrm>
              <a:custGeom>
                <a:avLst/>
                <a:gdLst>
                  <a:gd name="T0" fmla="*/ 2 w 10"/>
                  <a:gd name="T1" fmla="*/ 8 h 8"/>
                  <a:gd name="T2" fmla="*/ 10 w 10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8">
                    <a:moveTo>
                      <a:pt x="2" y="8"/>
                    </a:moveTo>
                    <a:cubicBezTo>
                      <a:pt x="0" y="3"/>
                      <a:pt x="5" y="0"/>
                      <a:pt x="10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8" name="Freeform 83"/>
              <p:cNvSpPr>
                <a:spLocks/>
              </p:cNvSpPr>
              <p:nvPr/>
            </p:nvSpPr>
            <p:spPr bwMode="auto">
              <a:xfrm>
                <a:off x="2378" y="2190"/>
                <a:ext cx="10" cy="10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3 h 4"/>
                  <a:gd name="T4" fmla="*/ 3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3"/>
                      <a:pt x="0" y="4"/>
                      <a:pt x="2" y="3"/>
                    </a:cubicBezTo>
                    <a:cubicBezTo>
                      <a:pt x="4" y="2"/>
                      <a:pt x="3" y="1"/>
                      <a:pt x="3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9" name="Freeform 84"/>
              <p:cNvSpPr>
                <a:spLocks/>
              </p:cNvSpPr>
              <p:nvPr/>
            </p:nvSpPr>
            <p:spPr bwMode="auto">
              <a:xfrm>
                <a:off x="2385" y="2658"/>
                <a:ext cx="22" cy="12"/>
              </a:xfrm>
              <a:custGeom>
                <a:avLst/>
                <a:gdLst>
                  <a:gd name="T0" fmla="*/ 6 w 9"/>
                  <a:gd name="T1" fmla="*/ 1 h 5"/>
                  <a:gd name="T2" fmla="*/ 3 w 9"/>
                  <a:gd name="T3" fmla="*/ 0 h 5"/>
                  <a:gd name="T4" fmla="*/ 0 w 9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6" y="1"/>
                    </a:moveTo>
                    <a:cubicBezTo>
                      <a:pt x="5" y="1"/>
                      <a:pt x="4" y="1"/>
                      <a:pt x="3" y="0"/>
                    </a:cubicBezTo>
                    <a:cubicBezTo>
                      <a:pt x="9" y="2"/>
                      <a:pt x="3" y="5"/>
                      <a:pt x="0" y="5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0" name="Freeform 85"/>
              <p:cNvSpPr>
                <a:spLocks/>
              </p:cNvSpPr>
              <p:nvPr/>
            </p:nvSpPr>
            <p:spPr bwMode="auto">
              <a:xfrm>
                <a:off x="2359" y="2793"/>
                <a:ext cx="12" cy="14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0" y="2"/>
                      <a:pt x="1" y="0"/>
                      <a:pt x="5" y="2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1" name="Freeform 86"/>
              <p:cNvSpPr>
                <a:spLocks/>
              </p:cNvSpPr>
              <p:nvPr/>
            </p:nvSpPr>
            <p:spPr bwMode="auto">
              <a:xfrm>
                <a:off x="2333" y="2902"/>
                <a:ext cx="12" cy="16"/>
              </a:xfrm>
              <a:custGeom>
                <a:avLst/>
                <a:gdLst>
                  <a:gd name="T0" fmla="*/ 3 w 5"/>
                  <a:gd name="T1" fmla="*/ 0 h 7"/>
                  <a:gd name="T2" fmla="*/ 3 w 5"/>
                  <a:gd name="T3" fmla="*/ 7 h 7"/>
                  <a:gd name="T4" fmla="*/ 5 w 5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3" y="0"/>
                    </a:moveTo>
                    <a:cubicBezTo>
                      <a:pt x="1" y="3"/>
                      <a:pt x="0" y="4"/>
                      <a:pt x="3" y="7"/>
                    </a:cubicBezTo>
                    <a:cubicBezTo>
                      <a:pt x="5" y="6"/>
                      <a:pt x="4" y="5"/>
                      <a:pt x="5" y="4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2" name="Freeform 87"/>
              <p:cNvSpPr>
                <a:spLocks/>
              </p:cNvSpPr>
              <p:nvPr/>
            </p:nvSpPr>
            <p:spPr bwMode="auto">
              <a:xfrm>
                <a:off x="2425" y="3291"/>
                <a:ext cx="8" cy="5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3" name="Freeform 88"/>
              <p:cNvSpPr>
                <a:spLocks/>
              </p:cNvSpPr>
              <p:nvPr/>
            </p:nvSpPr>
            <p:spPr bwMode="auto">
              <a:xfrm>
                <a:off x="2425" y="3497"/>
                <a:ext cx="17" cy="24"/>
              </a:xfrm>
              <a:custGeom>
                <a:avLst/>
                <a:gdLst>
                  <a:gd name="T0" fmla="*/ 2 w 7"/>
                  <a:gd name="T1" fmla="*/ 2 h 10"/>
                  <a:gd name="T2" fmla="*/ 3 w 7"/>
                  <a:gd name="T3" fmla="*/ 10 h 10"/>
                  <a:gd name="T4" fmla="*/ 5 w 7"/>
                  <a:gd name="T5" fmla="*/ 0 h 10"/>
                  <a:gd name="T6" fmla="*/ 2 w 7"/>
                  <a:gd name="T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1" y="5"/>
                      <a:pt x="0" y="7"/>
                      <a:pt x="3" y="10"/>
                    </a:cubicBezTo>
                    <a:cubicBezTo>
                      <a:pt x="6" y="7"/>
                      <a:pt x="7" y="4"/>
                      <a:pt x="5" y="0"/>
                    </a:cubicBezTo>
                    <a:cubicBezTo>
                      <a:pt x="0" y="0"/>
                      <a:pt x="1" y="2"/>
                      <a:pt x="2" y="5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4" name="Freeform 89"/>
              <p:cNvSpPr>
                <a:spLocks/>
              </p:cNvSpPr>
              <p:nvPr/>
            </p:nvSpPr>
            <p:spPr bwMode="auto">
              <a:xfrm>
                <a:off x="2477" y="2779"/>
                <a:ext cx="15" cy="11"/>
              </a:xfrm>
              <a:custGeom>
                <a:avLst/>
                <a:gdLst>
                  <a:gd name="T0" fmla="*/ 0 w 6"/>
                  <a:gd name="T1" fmla="*/ 0 h 5"/>
                  <a:gd name="T2" fmla="*/ 2 w 6"/>
                  <a:gd name="T3" fmla="*/ 5 h 5"/>
                  <a:gd name="T4" fmla="*/ 3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0" y="2"/>
                      <a:pt x="1" y="4"/>
                      <a:pt x="2" y="5"/>
                    </a:cubicBezTo>
                    <a:cubicBezTo>
                      <a:pt x="6" y="4"/>
                      <a:pt x="3" y="3"/>
                      <a:pt x="3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5" name="Freeform 90"/>
              <p:cNvSpPr>
                <a:spLocks/>
              </p:cNvSpPr>
              <p:nvPr/>
            </p:nvSpPr>
            <p:spPr bwMode="auto">
              <a:xfrm>
                <a:off x="2499" y="2916"/>
                <a:ext cx="9" cy="12"/>
              </a:xfrm>
              <a:custGeom>
                <a:avLst/>
                <a:gdLst>
                  <a:gd name="T0" fmla="*/ 0 w 4"/>
                  <a:gd name="T1" fmla="*/ 4 h 5"/>
                  <a:gd name="T2" fmla="*/ 2 w 4"/>
                  <a:gd name="T3" fmla="*/ 5 h 5"/>
                  <a:gd name="T4" fmla="*/ 1 w 4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1" y="4"/>
                      <a:pt x="1" y="5"/>
                      <a:pt x="2" y="5"/>
                    </a:cubicBezTo>
                    <a:cubicBezTo>
                      <a:pt x="4" y="0"/>
                      <a:pt x="2" y="2"/>
                      <a:pt x="1" y="2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6" name="Freeform 91"/>
              <p:cNvSpPr>
                <a:spLocks/>
              </p:cNvSpPr>
              <p:nvPr/>
            </p:nvSpPr>
            <p:spPr bwMode="auto">
              <a:xfrm>
                <a:off x="2395" y="3060"/>
                <a:ext cx="14" cy="12"/>
              </a:xfrm>
              <a:custGeom>
                <a:avLst/>
                <a:gdLst>
                  <a:gd name="T0" fmla="*/ 4 w 6"/>
                  <a:gd name="T1" fmla="*/ 3 h 5"/>
                  <a:gd name="T2" fmla="*/ 0 w 6"/>
                  <a:gd name="T3" fmla="*/ 4 h 5"/>
                  <a:gd name="T4" fmla="*/ 6 w 6"/>
                  <a:gd name="T5" fmla="*/ 4 h 5"/>
                  <a:gd name="T6" fmla="*/ 4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4" y="3"/>
                    </a:moveTo>
                    <a:cubicBezTo>
                      <a:pt x="2" y="2"/>
                      <a:pt x="1" y="3"/>
                      <a:pt x="0" y="4"/>
                    </a:cubicBezTo>
                    <a:cubicBezTo>
                      <a:pt x="3" y="5"/>
                      <a:pt x="3" y="4"/>
                      <a:pt x="6" y="4"/>
                    </a:cubicBezTo>
                    <a:cubicBezTo>
                      <a:pt x="6" y="1"/>
                      <a:pt x="5" y="2"/>
                      <a:pt x="4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7" name="Freeform 92"/>
              <p:cNvSpPr>
                <a:spLocks/>
              </p:cNvSpPr>
              <p:nvPr/>
            </p:nvSpPr>
            <p:spPr bwMode="auto">
              <a:xfrm>
                <a:off x="2470" y="3176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8" name="Freeform 93"/>
              <p:cNvSpPr>
                <a:spLocks/>
              </p:cNvSpPr>
              <p:nvPr/>
            </p:nvSpPr>
            <p:spPr bwMode="auto">
              <a:xfrm>
                <a:off x="2518" y="2689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9" name="Freeform 94"/>
              <p:cNvSpPr>
                <a:spLocks/>
              </p:cNvSpPr>
              <p:nvPr/>
            </p:nvSpPr>
            <p:spPr bwMode="auto">
              <a:xfrm>
                <a:off x="2553" y="2060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0" name="Freeform 95"/>
              <p:cNvSpPr>
                <a:spLocks/>
              </p:cNvSpPr>
              <p:nvPr/>
            </p:nvSpPr>
            <p:spPr bwMode="auto">
              <a:xfrm>
                <a:off x="2357" y="2408"/>
                <a:ext cx="24" cy="23"/>
              </a:xfrm>
              <a:custGeom>
                <a:avLst/>
                <a:gdLst>
                  <a:gd name="T0" fmla="*/ 8 w 10"/>
                  <a:gd name="T1" fmla="*/ 0 h 10"/>
                  <a:gd name="T2" fmla="*/ 2 w 10"/>
                  <a:gd name="T3" fmla="*/ 10 h 10"/>
                  <a:gd name="T4" fmla="*/ 5 w 10"/>
                  <a:gd name="T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cubicBezTo>
                      <a:pt x="3" y="1"/>
                      <a:pt x="0" y="6"/>
                      <a:pt x="2" y="10"/>
                    </a:cubicBezTo>
                    <a:cubicBezTo>
                      <a:pt x="7" y="9"/>
                      <a:pt x="10" y="4"/>
                      <a:pt x="5" y="1"/>
                    </a:cubicBezTo>
                  </a:path>
                </a:pathLst>
              </a:custGeom>
              <a:noFill/>
              <a:ln w="44450" cap="rnd">
                <a:solidFill>
                  <a:srgbClr val="5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1" name="Freeform 96"/>
              <p:cNvSpPr>
                <a:spLocks/>
              </p:cNvSpPr>
              <p:nvPr/>
            </p:nvSpPr>
            <p:spPr bwMode="auto">
              <a:xfrm>
                <a:off x="848" y="1812"/>
                <a:ext cx="316" cy="428"/>
              </a:xfrm>
              <a:custGeom>
                <a:avLst/>
                <a:gdLst>
                  <a:gd name="T0" fmla="*/ 1 w 134"/>
                  <a:gd name="T1" fmla="*/ 0 h 181"/>
                  <a:gd name="T2" fmla="*/ 8 w 134"/>
                  <a:gd name="T3" fmla="*/ 120 h 181"/>
                  <a:gd name="T4" fmla="*/ 134 w 134"/>
                  <a:gd name="T5" fmla="*/ 179 h 181"/>
                  <a:gd name="T6" fmla="*/ 1 w 134"/>
                  <a:gd name="T7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81">
                    <a:moveTo>
                      <a:pt x="1" y="0"/>
                    </a:moveTo>
                    <a:cubicBezTo>
                      <a:pt x="1" y="48"/>
                      <a:pt x="0" y="96"/>
                      <a:pt x="8" y="120"/>
                    </a:cubicBezTo>
                    <a:cubicBezTo>
                      <a:pt x="16" y="144"/>
                      <a:pt x="62" y="181"/>
                      <a:pt x="134" y="179"/>
                    </a:cubicBezTo>
                    <a:cubicBezTo>
                      <a:pt x="89" y="167"/>
                      <a:pt x="19" y="143"/>
                      <a:pt x="1" y="0"/>
                    </a:cubicBezTo>
                    <a:close/>
                  </a:path>
                </a:pathLst>
              </a:custGeom>
              <a:solidFill>
                <a:srgbClr val="FFF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2" name="Freeform 97"/>
              <p:cNvSpPr>
                <a:spLocks/>
              </p:cNvSpPr>
              <p:nvPr/>
            </p:nvSpPr>
            <p:spPr bwMode="auto">
              <a:xfrm>
                <a:off x="1124" y="1727"/>
                <a:ext cx="458" cy="473"/>
              </a:xfrm>
              <a:custGeom>
                <a:avLst/>
                <a:gdLst>
                  <a:gd name="T0" fmla="*/ 189 w 194"/>
                  <a:gd name="T1" fmla="*/ 0 h 200"/>
                  <a:gd name="T2" fmla="*/ 188 w 194"/>
                  <a:gd name="T3" fmla="*/ 123 h 200"/>
                  <a:gd name="T4" fmla="*/ 100 w 194"/>
                  <a:gd name="T5" fmla="*/ 200 h 200"/>
                  <a:gd name="T6" fmla="*/ 168 w 194"/>
                  <a:gd name="T7" fmla="*/ 104 h 200"/>
                  <a:gd name="T8" fmla="*/ 0 w 194"/>
                  <a:gd name="T9" fmla="*/ 85 h 200"/>
                  <a:gd name="T10" fmla="*/ 189 w 194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200">
                    <a:moveTo>
                      <a:pt x="189" y="0"/>
                    </a:moveTo>
                    <a:cubicBezTo>
                      <a:pt x="188" y="35"/>
                      <a:pt x="194" y="99"/>
                      <a:pt x="188" y="123"/>
                    </a:cubicBezTo>
                    <a:cubicBezTo>
                      <a:pt x="183" y="147"/>
                      <a:pt x="148" y="188"/>
                      <a:pt x="100" y="200"/>
                    </a:cubicBezTo>
                    <a:cubicBezTo>
                      <a:pt x="136" y="181"/>
                      <a:pt x="166" y="139"/>
                      <a:pt x="168" y="104"/>
                    </a:cubicBezTo>
                    <a:cubicBezTo>
                      <a:pt x="171" y="69"/>
                      <a:pt x="52" y="113"/>
                      <a:pt x="0" y="85"/>
                    </a:cubicBezTo>
                    <a:cubicBezTo>
                      <a:pt x="47" y="84"/>
                      <a:pt x="152" y="81"/>
                      <a:pt x="189" y="0"/>
                    </a:cubicBezTo>
                    <a:close/>
                  </a:path>
                </a:pathLst>
              </a:custGeom>
              <a:solidFill>
                <a:srgbClr val="FED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3" name="Freeform 98"/>
              <p:cNvSpPr>
                <a:spLocks/>
              </p:cNvSpPr>
              <p:nvPr/>
            </p:nvSpPr>
            <p:spPr bwMode="auto">
              <a:xfrm>
                <a:off x="800" y="1271"/>
                <a:ext cx="818" cy="655"/>
              </a:xfrm>
              <a:custGeom>
                <a:avLst/>
                <a:gdLst>
                  <a:gd name="T0" fmla="*/ 10 w 346"/>
                  <a:gd name="T1" fmla="*/ 171 h 277"/>
                  <a:gd name="T2" fmla="*/ 156 w 346"/>
                  <a:gd name="T3" fmla="*/ 14 h 277"/>
                  <a:gd name="T4" fmla="*/ 336 w 346"/>
                  <a:gd name="T5" fmla="*/ 118 h 277"/>
                  <a:gd name="T6" fmla="*/ 188 w 346"/>
                  <a:gd name="T7" fmla="*/ 263 h 277"/>
                  <a:gd name="T8" fmla="*/ 10 w 346"/>
                  <a:gd name="T9" fmla="*/ 17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277">
                    <a:moveTo>
                      <a:pt x="10" y="171"/>
                    </a:moveTo>
                    <a:cubicBezTo>
                      <a:pt x="0" y="100"/>
                      <a:pt x="59" y="27"/>
                      <a:pt x="156" y="14"/>
                    </a:cubicBezTo>
                    <a:cubicBezTo>
                      <a:pt x="252" y="0"/>
                      <a:pt x="326" y="46"/>
                      <a:pt x="336" y="118"/>
                    </a:cubicBezTo>
                    <a:cubicBezTo>
                      <a:pt x="346" y="189"/>
                      <a:pt x="285" y="250"/>
                      <a:pt x="188" y="263"/>
                    </a:cubicBezTo>
                    <a:cubicBezTo>
                      <a:pt x="92" y="277"/>
                      <a:pt x="20" y="243"/>
                      <a:pt x="10" y="1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4" name="Freeform 99"/>
              <p:cNvSpPr>
                <a:spLocks/>
              </p:cNvSpPr>
              <p:nvPr/>
            </p:nvSpPr>
            <p:spPr bwMode="auto">
              <a:xfrm>
                <a:off x="1110" y="1522"/>
                <a:ext cx="196" cy="156"/>
              </a:xfrm>
              <a:custGeom>
                <a:avLst/>
                <a:gdLst>
                  <a:gd name="T0" fmla="*/ 3 w 83"/>
                  <a:gd name="T1" fmla="*/ 41 h 66"/>
                  <a:gd name="T2" fmla="*/ 38 w 83"/>
                  <a:gd name="T3" fmla="*/ 3 h 66"/>
                  <a:gd name="T4" fmla="*/ 81 w 83"/>
                  <a:gd name="T5" fmla="*/ 28 h 66"/>
                  <a:gd name="T6" fmla="*/ 45 w 83"/>
                  <a:gd name="T7" fmla="*/ 63 h 66"/>
                  <a:gd name="T8" fmla="*/ 3 w 83"/>
                  <a:gd name="T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6">
                    <a:moveTo>
                      <a:pt x="3" y="41"/>
                    </a:moveTo>
                    <a:cubicBezTo>
                      <a:pt x="0" y="24"/>
                      <a:pt x="14" y="6"/>
                      <a:pt x="38" y="3"/>
                    </a:cubicBezTo>
                    <a:cubicBezTo>
                      <a:pt x="61" y="0"/>
                      <a:pt x="78" y="11"/>
                      <a:pt x="81" y="28"/>
                    </a:cubicBezTo>
                    <a:cubicBezTo>
                      <a:pt x="83" y="45"/>
                      <a:pt x="69" y="60"/>
                      <a:pt x="45" y="63"/>
                    </a:cubicBezTo>
                    <a:cubicBezTo>
                      <a:pt x="22" y="66"/>
                      <a:pt x="5" y="58"/>
                      <a:pt x="3" y="4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5" name="Freeform 100"/>
              <p:cNvSpPr>
                <a:spLocks/>
              </p:cNvSpPr>
              <p:nvPr/>
            </p:nvSpPr>
            <p:spPr bwMode="auto">
              <a:xfrm>
                <a:off x="824" y="1550"/>
                <a:ext cx="794" cy="735"/>
              </a:xfrm>
              <a:custGeom>
                <a:avLst/>
                <a:gdLst>
                  <a:gd name="T0" fmla="*/ 0 w 336"/>
                  <a:gd name="T1" fmla="*/ 53 h 311"/>
                  <a:gd name="T2" fmla="*/ 178 w 336"/>
                  <a:gd name="T3" fmla="*/ 145 h 311"/>
                  <a:gd name="T4" fmla="*/ 326 w 336"/>
                  <a:gd name="T5" fmla="*/ 0 h 311"/>
                  <a:gd name="T6" fmla="*/ 326 w 336"/>
                  <a:gd name="T7" fmla="*/ 166 h 311"/>
                  <a:gd name="T8" fmla="*/ 178 w 336"/>
                  <a:gd name="T9" fmla="*/ 297 h 311"/>
                  <a:gd name="T10" fmla="*/ 0 w 336"/>
                  <a:gd name="T11" fmla="*/ 205 h 311"/>
                  <a:gd name="T12" fmla="*/ 0 w 336"/>
                  <a:gd name="T13" fmla="*/ 5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11">
                    <a:moveTo>
                      <a:pt x="0" y="53"/>
                    </a:moveTo>
                    <a:cubicBezTo>
                      <a:pt x="10" y="125"/>
                      <a:pt x="82" y="159"/>
                      <a:pt x="178" y="145"/>
                    </a:cubicBezTo>
                    <a:cubicBezTo>
                      <a:pt x="275" y="132"/>
                      <a:pt x="336" y="71"/>
                      <a:pt x="326" y="0"/>
                    </a:cubicBezTo>
                    <a:cubicBezTo>
                      <a:pt x="326" y="166"/>
                      <a:pt x="326" y="166"/>
                      <a:pt x="326" y="166"/>
                    </a:cubicBezTo>
                    <a:cubicBezTo>
                      <a:pt x="331" y="240"/>
                      <a:pt x="275" y="284"/>
                      <a:pt x="178" y="297"/>
                    </a:cubicBezTo>
                    <a:cubicBezTo>
                      <a:pt x="82" y="311"/>
                      <a:pt x="10" y="277"/>
                      <a:pt x="0" y="205"/>
                    </a:cubicBezTo>
                    <a:lnTo>
                      <a:pt x="0" y="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6" name="Freeform 101"/>
              <p:cNvSpPr>
                <a:spLocks/>
              </p:cNvSpPr>
              <p:nvPr/>
            </p:nvSpPr>
            <p:spPr bwMode="auto">
              <a:xfrm>
                <a:off x="800" y="1271"/>
                <a:ext cx="818" cy="655"/>
              </a:xfrm>
              <a:custGeom>
                <a:avLst/>
                <a:gdLst>
                  <a:gd name="T0" fmla="*/ 10 w 346"/>
                  <a:gd name="T1" fmla="*/ 171 h 277"/>
                  <a:gd name="T2" fmla="*/ 156 w 346"/>
                  <a:gd name="T3" fmla="*/ 14 h 277"/>
                  <a:gd name="T4" fmla="*/ 336 w 346"/>
                  <a:gd name="T5" fmla="*/ 118 h 277"/>
                  <a:gd name="T6" fmla="*/ 188 w 346"/>
                  <a:gd name="T7" fmla="*/ 263 h 277"/>
                  <a:gd name="T8" fmla="*/ 10 w 346"/>
                  <a:gd name="T9" fmla="*/ 17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6" h="277">
                    <a:moveTo>
                      <a:pt x="10" y="171"/>
                    </a:moveTo>
                    <a:cubicBezTo>
                      <a:pt x="0" y="100"/>
                      <a:pt x="59" y="27"/>
                      <a:pt x="156" y="14"/>
                    </a:cubicBezTo>
                    <a:cubicBezTo>
                      <a:pt x="252" y="0"/>
                      <a:pt x="326" y="46"/>
                      <a:pt x="336" y="118"/>
                    </a:cubicBezTo>
                    <a:cubicBezTo>
                      <a:pt x="346" y="189"/>
                      <a:pt x="285" y="250"/>
                      <a:pt x="188" y="263"/>
                    </a:cubicBezTo>
                    <a:cubicBezTo>
                      <a:pt x="92" y="277"/>
                      <a:pt x="20" y="243"/>
                      <a:pt x="10" y="17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7" name="Freeform 102"/>
              <p:cNvSpPr>
                <a:spLocks/>
              </p:cNvSpPr>
              <p:nvPr/>
            </p:nvSpPr>
            <p:spPr bwMode="auto">
              <a:xfrm>
                <a:off x="1110" y="1522"/>
                <a:ext cx="196" cy="156"/>
              </a:xfrm>
              <a:custGeom>
                <a:avLst/>
                <a:gdLst>
                  <a:gd name="T0" fmla="*/ 3 w 83"/>
                  <a:gd name="T1" fmla="*/ 41 h 66"/>
                  <a:gd name="T2" fmla="*/ 38 w 83"/>
                  <a:gd name="T3" fmla="*/ 3 h 66"/>
                  <a:gd name="T4" fmla="*/ 81 w 83"/>
                  <a:gd name="T5" fmla="*/ 28 h 66"/>
                  <a:gd name="T6" fmla="*/ 45 w 83"/>
                  <a:gd name="T7" fmla="*/ 63 h 66"/>
                  <a:gd name="T8" fmla="*/ 3 w 83"/>
                  <a:gd name="T9" fmla="*/ 4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6">
                    <a:moveTo>
                      <a:pt x="3" y="41"/>
                    </a:moveTo>
                    <a:cubicBezTo>
                      <a:pt x="0" y="24"/>
                      <a:pt x="14" y="6"/>
                      <a:pt x="38" y="3"/>
                    </a:cubicBezTo>
                    <a:cubicBezTo>
                      <a:pt x="61" y="0"/>
                      <a:pt x="78" y="11"/>
                      <a:pt x="81" y="28"/>
                    </a:cubicBezTo>
                    <a:cubicBezTo>
                      <a:pt x="83" y="45"/>
                      <a:pt x="69" y="60"/>
                      <a:pt x="45" y="63"/>
                    </a:cubicBezTo>
                    <a:cubicBezTo>
                      <a:pt x="22" y="66"/>
                      <a:pt x="5" y="58"/>
                      <a:pt x="3" y="4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8" name="Freeform 103"/>
              <p:cNvSpPr>
                <a:spLocks/>
              </p:cNvSpPr>
              <p:nvPr/>
            </p:nvSpPr>
            <p:spPr bwMode="auto">
              <a:xfrm>
                <a:off x="824" y="1550"/>
                <a:ext cx="794" cy="735"/>
              </a:xfrm>
              <a:custGeom>
                <a:avLst/>
                <a:gdLst>
                  <a:gd name="T0" fmla="*/ 0 w 336"/>
                  <a:gd name="T1" fmla="*/ 53 h 311"/>
                  <a:gd name="T2" fmla="*/ 178 w 336"/>
                  <a:gd name="T3" fmla="*/ 145 h 311"/>
                  <a:gd name="T4" fmla="*/ 326 w 336"/>
                  <a:gd name="T5" fmla="*/ 0 h 311"/>
                  <a:gd name="T6" fmla="*/ 326 w 336"/>
                  <a:gd name="T7" fmla="*/ 166 h 311"/>
                  <a:gd name="T8" fmla="*/ 178 w 336"/>
                  <a:gd name="T9" fmla="*/ 297 h 311"/>
                  <a:gd name="T10" fmla="*/ 0 w 336"/>
                  <a:gd name="T11" fmla="*/ 205 h 311"/>
                  <a:gd name="T12" fmla="*/ 0 w 336"/>
                  <a:gd name="T13" fmla="*/ 5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11">
                    <a:moveTo>
                      <a:pt x="0" y="53"/>
                    </a:moveTo>
                    <a:cubicBezTo>
                      <a:pt x="10" y="125"/>
                      <a:pt x="82" y="159"/>
                      <a:pt x="178" y="145"/>
                    </a:cubicBezTo>
                    <a:cubicBezTo>
                      <a:pt x="275" y="132"/>
                      <a:pt x="336" y="71"/>
                      <a:pt x="326" y="0"/>
                    </a:cubicBezTo>
                    <a:cubicBezTo>
                      <a:pt x="326" y="166"/>
                      <a:pt x="326" y="166"/>
                      <a:pt x="326" y="166"/>
                    </a:cubicBezTo>
                    <a:cubicBezTo>
                      <a:pt x="331" y="240"/>
                      <a:pt x="275" y="284"/>
                      <a:pt x="178" y="297"/>
                    </a:cubicBezTo>
                    <a:cubicBezTo>
                      <a:pt x="82" y="311"/>
                      <a:pt x="10" y="277"/>
                      <a:pt x="0" y="205"/>
                    </a:cubicBezTo>
                    <a:lnTo>
                      <a:pt x="0" y="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9" name="Freeform 104"/>
              <p:cNvSpPr>
                <a:spLocks/>
              </p:cNvSpPr>
              <p:nvPr/>
            </p:nvSpPr>
            <p:spPr bwMode="auto">
              <a:xfrm>
                <a:off x="2241" y="2249"/>
                <a:ext cx="107" cy="78"/>
              </a:xfrm>
              <a:custGeom>
                <a:avLst/>
                <a:gdLst>
                  <a:gd name="T0" fmla="*/ 39 w 45"/>
                  <a:gd name="T1" fmla="*/ 13 h 33"/>
                  <a:gd name="T2" fmla="*/ 42 w 45"/>
                  <a:gd name="T3" fmla="*/ 24 h 33"/>
                  <a:gd name="T4" fmla="*/ 19 w 45"/>
                  <a:gd name="T5" fmla="*/ 32 h 33"/>
                  <a:gd name="T6" fmla="*/ 25 w 45"/>
                  <a:gd name="T7" fmla="*/ 2 h 33"/>
                  <a:gd name="T8" fmla="*/ 39 w 45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9" y="13"/>
                    </a:moveTo>
                    <a:cubicBezTo>
                      <a:pt x="40" y="16"/>
                      <a:pt x="45" y="20"/>
                      <a:pt x="42" y="24"/>
                    </a:cubicBezTo>
                    <a:cubicBezTo>
                      <a:pt x="40" y="29"/>
                      <a:pt x="25" y="33"/>
                      <a:pt x="19" y="32"/>
                    </a:cubicBezTo>
                    <a:cubicBezTo>
                      <a:pt x="0" y="29"/>
                      <a:pt x="17" y="5"/>
                      <a:pt x="25" y="2"/>
                    </a:cubicBezTo>
                    <a:cubicBezTo>
                      <a:pt x="34" y="0"/>
                      <a:pt x="37" y="8"/>
                      <a:pt x="39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0" name="Freeform 105"/>
              <p:cNvSpPr>
                <a:spLocks/>
              </p:cNvSpPr>
              <p:nvPr/>
            </p:nvSpPr>
            <p:spPr bwMode="auto">
              <a:xfrm>
                <a:off x="2324" y="2257"/>
                <a:ext cx="170" cy="231"/>
              </a:xfrm>
              <a:custGeom>
                <a:avLst/>
                <a:gdLst>
                  <a:gd name="T0" fmla="*/ 51 w 72"/>
                  <a:gd name="T1" fmla="*/ 0 h 98"/>
                  <a:gd name="T2" fmla="*/ 28 w 72"/>
                  <a:gd name="T3" fmla="*/ 17 h 98"/>
                  <a:gd name="T4" fmla="*/ 26 w 72"/>
                  <a:gd name="T5" fmla="*/ 32 h 98"/>
                  <a:gd name="T6" fmla="*/ 11 w 72"/>
                  <a:gd name="T7" fmla="*/ 43 h 98"/>
                  <a:gd name="T8" fmla="*/ 7 w 72"/>
                  <a:gd name="T9" fmla="*/ 57 h 98"/>
                  <a:gd name="T10" fmla="*/ 2 w 72"/>
                  <a:gd name="T11" fmla="*/ 74 h 98"/>
                  <a:gd name="T12" fmla="*/ 22 w 72"/>
                  <a:gd name="T13" fmla="*/ 98 h 98"/>
                  <a:gd name="T14" fmla="*/ 54 w 72"/>
                  <a:gd name="T15" fmla="*/ 80 h 98"/>
                  <a:gd name="T16" fmla="*/ 49 w 72"/>
                  <a:gd name="T17" fmla="*/ 48 h 98"/>
                  <a:gd name="T18" fmla="*/ 70 w 72"/>
                  <a:gd name="T19" fmla="*/ 22 h 98"/>
                  <a:gd name="T20" fmla="*/ 51 w 7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98">
                    <a:moveTo>
                      <a:pt x="51" y="0"/>
                    </a:moveTo>
                    <a:cubicBezTo>
                      <a:pt x="44" y="0"/>
                      <a:pt x="31" y="6"/>
                      <a:pt x="28" y="17"/>
                    </a:cubicBezTo>
                    <a:cubicBezTo>
                      <a:pt x="27" y="22"/>
                      <a:pt x="28" y="28"/>
                      <a:pt x="26" y="32"/>
                    </a:cubicBezTo>
                    <a:cubicBezTo>
                      <a:pt x="23" y="37"/>
                      <a:pt x="16" y="38"/>
                      <a:pt x="11" y="43"/>
                    </a:cubicBezTo>
                    <a:cubicBezTo>
                      <a:pt x="6" y="48"/>
                      <a:pt x="8" y="52"/>
                      <a:pt x="7" y="57"/>
                    </a:cubicBezTo>
                    <a:cubicBezTo>
                      <a:pt x="6" y="63"/>
                      <a:pt x="3" y="68"/>
                      <a:pt x="2" y="74"/>
                    </a:cubicBezTo>
                    <a:cubicBezTo>
                      <a:pt x="0" y="86"/>
                      <a:pt x="7" y="97"/>
                      <a:pt x="22" y="98"/>
                    </a:cubicBezTo>
                    <a:cubicBezTo>
                      <a:pt x="36" y="98"/>
                      <a:pt x="49" y="92"/>
                      <a:pt x="54" y="80"/>
                    </a:cubicBezTo>
                    <a:cubicBezTo>
                      <a:pt x="58" y="67"/>
                      <a:pt x="46" y="58"/>
                      <a:pt x="49" y="48"/>
                    </a:cubicBezTo>
                    <a:cubicBezTo>
                      <a:pt x="51" y="37"/>
                      <a:pt x="68" y="34"/>
                      <a:pt x="70" y="22"/>
                    </a:cubicBezTo>
                    <a:cubicBezTo>
                      <a:pt x="72" y="9"/>
                      <a:pt x="58" y="1"/>
                      <a:pt x="5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1" name="Freeform 106"/>
              <p:cNvSpPr>
                <a:spLocks/>
              </p:cNvSpPr>
              <p:nvPr/>
            </p:nvSpPr>
            <p:spPr bwMode="auto">
              <a:xfrm>
                <a:off x="2331" y="2146"/>
                <a:ext cx="120" cy="92"/>
              </a:xfrm>
              <a:custGeom>
                <a:avLst/>
                <a:gdLst>
                  <a:gd name="T0" fmla="*/ 21 w 51"/>
                  <a:gd name="T1" fmla="*/ 1 h 39"/>
                  <a:gd name="T2" fmla="*/ 4 w 51"/>
                  <a:gd name="T3" fmla="*/ 24 h 39"/>
                  <a:gd name="T4" fmla="*/ 32 w 51"/>
                  <a:gd name="T5" fmla="*/ 25 h 39"/>
                  <a:gd name="T6" fmla="*/ 45 w 51"/>
                  <a:gd name="T7" fmla="*/ 14 h 39"/>
                  <a:gd name="T8" fmla="*/ 32 w 51"/>
                  <a:gd name="T9" fmla="*/ 9 h 39"/>
                  <a:gd name="T10" fmla="*/ 21 w 51"/>
                  <a:gd name="T11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39">
                    <a:moveTo>
                      <a:pt x="21" y="1"/>
                    </a:moveTo>
                    <a:cubicBezTo>
                      <a:pt x="7" y="0"/>
                      <a:pt x="0" y="10"/>
                      <a:pt x="4" y="24"/>
                    </a:cubicBezTo>
                    <a:cubicBezTo>
                      <a:pt x="9" y="37"/>
                      <a:pt x="25" y="39"/>
                      <a:pt x="32" y="25"/>
                    </a:cubicBezTo>
                    <a:cubicBezTo>
                      <a:pt x="39" y="29"/>
                      <a:pt x="51" y="23"/>
                      <a:pt x="45" y="14"/>
                    </a:cubicBezTo>
                    <a:cubicBezTo>
                      <a:pt x="42" y="10"/>
                      <a:pt x="36" y="12"/>
                      <a:pt x="32" y="9"/>
                    </a:cubicBezTo>
                    <a:cubicBezTo>
                      <a:pt x="28" y="6"/>
                      <a:pt x="28" y="0"/>
                      <a:pt x="21" y="1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2" name="Freeform 107"/>
              <p:cNvSpPr>
                <a:spLocks/>
              </p:cNvSpPr>
              <p:nvPr/>
            </p:nvSpPr>
            <p:spPr bwMode="auto">
              <a:xfrm>
                <a:off x="2383" y="1973"/>
                <a:ext cx="175" cy="137"/>
              </a:xfrm>
              <a:custGeom>
                <a:avLst/>
                <a:gdLst>
                  <a:gd name="T0" fmla="*/ 29 w 74"/>
                  <a:gd name="T1" fmla="*/ 23 h 58"/>
                  <a:gd name="T2" fmla="*/ 22 w 74"/>
                  <a:gd name="T3" fmla="*/ 58 h 58"/>
                  <a:gd name="T4" fmla="*/ 44 w 74"/>
                  <a:gd name="T5" fmla="*/ 41 h 58"/>
                  <a:gd name="T6" fmla="*/ 43 w 74"/>
                  <a:gd name="T7" fmla="*/ 29 h 58"/>
                  <a:gd name="T8" fmla="*/ 52 w 74"/>
                  <a:gd name="T9" fmla="*/ 24 h 58"/>
                  <a:gd name="T10" fmla="*/ 57 w 74"/>
                  <a:gd name="T11" fmla="*/ 16 h 58"/>
                  <a:gd name="T12" fmla="*/ 69 w 74"/>
                  <a:gd name="T13" fmla="*/ 14 h 58"/>
                  <a:gd name="T14" fmla="*/ 57 w 74"/>
                  <a:gd name="T15" fmla="*/ 2 h 58"/>
                  <a:gd name="T16" fmla="*/ 34 w 74"/>
                  <a:gd name="T17" fmla="*/ 3 h 58"/>
                  <a:gd name="T18" fmla="*/ 32 w 74"/>
                  <a:gd name="T19" fmla="*/ 23 h 58"/>
                  <a:gd name="T20" fmla="*/ 29 w 74"/>
                  <a:gd name="T21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58">
                    <a:moveTo>
                      <a:pt x="29" y="23"/>
                    </a:moveTo>
                    <a:cubicBezTo>
                      <a:pt x="7" y="22"/>
                      <a:pt x="0" y="57"/>
                      <a:pt x="22" y="58"/>
                    </a:cubicBezTo>
                    <a:cubicBezTo>
                      <a:pt x="31" y="58"/>
                      <a:pt x="42" y="50"/>
                      <a:pt x="44" y="41"/>
                    </a:cubicBezTo>
                    <a:cubicBezTo>
                      <a:pt x="45" y="38"/>
                      <a:pt x="42" y="31"/>
                      <a:pt x="43" y="29"/>
                    </a:cubicBezTo>
                    <a:cubicBezTo>
                      <a:pt x="44" y="26"/>
                      <a:pt x="49" y="26"/>
                      <a:pt x="52" y="24"/>
                    </a:cubicBezTo>
                    <a:cubicBezTo>
                      <a:pt x="54" y="22"/>
                      <a:pt x="55" y="17"/>
                      <a:pt x="57" y="16"/>
                    </a:cubicBezTo>
                    <a:cubicBezTo>
                      <a:pt x="61" y="14"/>
                      <a:pt x="66" y="18"/>
                      <a:pt x="69" y="14"/>
                    </a:cubicBezTo>
                    <a:cubicBezTo>
                      <a:pt x="74" y="8"/>
                      <a:pt x="62" y="3"/>
                      <a:pt x="57" y="2"/>
                    </a:cubicBezTo>
                    <a:cubicBezTo>
                      <a:pt x="50" y="0"/>
                      <a:pt x="41" y="0"/>
                      <a:pt x="34" y="3"/>
                    </a:cubicBezTo>
                    <a:cubicBezTo>
                      <a:pt x="26" y="7"/>
                      <a:pt x="25" y="18"/>
                      <a:pt x="32" y="23"/>
                    </a:cubicBezTo>
                    <a:cubicBezTo>
                      <a:pt x="31" y="23"/>
                      <a:pt x="30" y="23"/>
                      <a:pt x="29" y="23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3" name="Freeform 108"/>
              <p:cNvSpPr>
                <a:spLocks/>
              </p:cNvSpPr>
              <p:nvPr/>
            </p:nvSpPr>
            <p:spPr bwMode="auto">
              <a:xfrm>
                <a:off x="2211" y="2174"/>
                <a:ext cx="80" cy="64"/>
              </a:xfrm>
              <a:custGeom>
                <a:avLst/>
                <a:gdLst>
                  <a:gd name="T0" fmla="*/ 24 w 34"/>
                  <a:gd name="T1" fmla="*/ 9 h 27"/>
                  <a:gd name="T2" fmla="*/ 11 w 34"/>
                  <a:gd name="T3" fmla="*/ 22 h 27"/>
                  <a:gd name="T4" fmla="*/ 24 w 34"/>
                  <a:gd name="T5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7">
                    <a:moveTo>
                      <a:pt x="24" y="9"/>
                    </a:moveTo>
                    <a:cubicBezTo>
                      <a:pt x="17" y="0"/>
                      <a:pt x="0" y="16"/>
                      <a:pt x="11" y="22"/>
                    </a:cubicBezTo>
                    <a:cubicBezTo>
                      <a:pt x="18" y="27"/>
                      <a:pt x="34" y="17"/>
                      <a:pt x="24" y="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4" name="Freeform 109"/>
              <p:cNvSpPr>
                <a:spLocks/>
              </p:cNvSpPr>
              <p:nvPr/>
            </p:nvSpPr>
            <p:spPr bwMode="auto">
              <a:xfrm>
                <a:off x="2258" y="2438"/>
                <a:ext cx="45" cy="36"/>
              </a:xfrm>
              <a:custGeom>
                <a:avLst/>
                <a:gdLst>
                  <a:gd name="T0" fmla="*/ 13 w 19"/>
                  <a:gd name="T1" fmla="*/ 5 h 15"/>
                  <a:gd name="T2" fmla="*/ 5 w 19"/>
                  <a:gd name="T3" fmla="*/ 13 h 15"/>
                  <a:gd name="T4" fmla="*/ 13 w 19"/>
                  <a:gd name="T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13" y="5"/>
                    </a:moveTo>
                    <a:cubicBezTo>
                      <a:pt x="9" y="0"/>
                      <a:pt x="0" y="9"/>
                      <a:pt x="5" y="13"/>
                    </a:cubicBezTo>
                    <a:cubicBezTo>
                      <a:pt x="10" y="15"/>
                      <a:pt x="19" y="10"/>
                      <a:pt x="13" y="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5" name="Freeform 110"/>
              <p:cNvSpPr>
                <a:spLocks/>
              </p:cNvSpPr>
              <p:nvPr/>
            </p:nvSpPr>
            <p:spPr bwMode="auto">
              <a:xfrm>
                <a:off x="2340" y="2611"/>
                <a:ext cx="128" cy="90"/>
              </a:xfrm>
              <a:custGeom>
                <a:avLst/>
                <a:gdLst>
                  <a:gd name="T0" fmla="*/ 21 w 54"/>
                  <a:gd name="T1" fmla="*/ 2 h 38"/>
                  <a:gd name="T2" fmla="*/ 2 w 54"/>
                  <a:gd name="T3" fmla="*/ 21 h 38"/>
                  <a:gd name="T4" fmla="*/ 23 w 54"/>
                  <a:gd name="T5" fmla="*/ 37 h 38"/>
                  <a:gd name="T6" fmla="*/ 21 w 54"/>
                  <a:gd name="T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38">
                    <a:moveTo>
                      <a:pt x="21" y="2"/>
                    </a:moveTo>
                    <a:cubicBezTo>
                      <a:pt x="11" y="3"/>
                      <a:pt x="0" y="11"/>
                      <a:pt x="2" y="21"/>
                    </a:cubicBezTo>
                    <a:cubicBezTo>
                      <a:pt x="3" y="29"/>
                      <a:pt x="12" y="38"/>
                      <a:pt x="23" y="37"/>
                    </a:cubicBezTo>
                    <a:cubicBezTo>
                      <a:pt x="44" y="35"/>
                      <a:pt x="54" y="0"/>
                      <a:pt x="21" y="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6" name="Freeform 111"/>
              <p:cNvSpPr>
                <a:spLocks/>
              </p:cNvSpPr>
              <p:nvPr/>
            </p:nvSpPr>
            <p:spPr bwMode="auto">
              <a:xfrm>
                <a:off x="2267" y="2731"/>
                <a:ext cx="130" cy="104"/>
              </a:xfrm>
              <a:custGeom>
                <a:avLst/>
                <a:gdLst>
                  <a:gd name="T0" fmla="*/ 37 w 55"/>
                  <a:gd name="T1" fmla="*/ 3 h 44"/>
                  <a:gd name="T2" fmla="*/ 7 w 55"/>
                  <a:gd name="T3" fmla="*/ 14 h 44"/>
                  <a:gd name="T4" fmla="*/ 19 w 55"/>
                  <a:gd name="T5" fmla="*/ 34 h 44"/>
                  <a:gd name="T6" fmla="*/ 48 w 55"/>
                  <a:gd name="T7" fmla="*/ 39 h 44"/>
                  <a:gd name="T8" fmla="*/ 37 w 55"/>
                  <a:gd name="T9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4">
                    <a:moveTo>
                      <a:pt x="37" y="3"/>
                    </a:moveTo>
                    <a:cubicBezTo>
                      <a:pt x="26" y="0"/>
                      <a:pt x="14" y="5"/>
                      <a:pt x="7" y="14"/>
                    </a:cubicBezTo>
                    <a:cubicBezTo>
                      <a:pt x="0" y="24"/>
                      <a:pt x="10" y="31"/>
                      <a:pt x="19" y="34"/>
                    </a:cubicBezTo>
                    <a:cubicBezTo>
                      <a:pt x="26" y="37"/>
                      <a:pt x="43" y="44"/>
                      <a:pt x="48" y="39"/>
                    </a:cubicBezTo>
                    <a:cubicBezTo>
                      <a:pt x="55" y="34"/>
                      <a:pt x="53" y="10"/>
                      <a:pt x="37" y="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7" name="Freeform 112"/>
              <p:cNvSpPr>
                <a:spLocks/>
              </p:cNvSpPr>
              <p:nvPr/>
            </p:nvSpPr>
            <p:spPr bwMode="auto">
              <a:xfrm>
                <a:off x="2255" y="2833"/>
                <a:ext cx="199" cy="170"/>
              </a:xfrm>
              <a:custGeom>
                <a:avLst/>
                <a:gdLst>
                  <a:gd name="T0" fmla="*/ 48 w 84"/>
                  <a:gd name="T1" fmla="*/ 23 h 72"/>
                  <a:gd name="T2" fmla="*/ 11 w 84"/>
                  <a:gd name="T3" fmla="*/ 24 h 72"/>
                  <a:gd name="T4" fmla="*/ 42 w 84"/>
                  <a:gd name="T5" fmla="*/ 48 h 72"/>
                  <a:gd name="T6" fmla="*/ 74 w 84"/>
                  <a:gd name="T7" fmla="*/ 55 h 72"/>
                  <a:gd name="T8" fmla="*/ 54 w 84"/>
                  <a:gd name="T9" fmla="*/ 33 h 72"/>
                  <a:gd name="T10" fmla="*/ 48 w 84"/>
                  <a:gd name="T11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72">
                    <a:moveTo>
                      <a:pt x="48" y="23"/>
                    </a:moveTo>
                    <a:cubicBezTo>
                      <a:pt x="50" y="0"/>
                      <a:pt x="19" y="11"/>
                      <a:pt x="11" y="24"/>
                    </a:cubicBezTo>
                    <a:cubicBezTo>
                      <a:pt x="0" y="42"/>
                      <a:pt x="25" y="60"/>
                      <a:pt x="42" y="48"/>
                    </a:cubicBezTo>
                    <a:cubicBezTo>
                      <a:pt x="50" y="54"/>
                      <a:pt x="63" y="72"/>
                      <a:pt x="74" y="55"/>
                    </a:cubicBezTo>
                    <a:cubicBezTo>
                      <a:pt x="84" y="40"/>
                      <a:pt x="67" y="33"/>
                      <a:pt x="54" y="33"/>
                    </a:cubicBezTo>
                    <a:cubicBezTo>
                      <a:pt x="53" y="28"/>
                      <a:pt x="54" y="25"/>
                      <a:pt x="48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8" name="Freeform 113"/>
              <p:cNvSpPr>
                <a:spLocks/>
              </p:cNvSpPr>
              <p:nvPr/>
            </p:nvSpPr>
            <p:spPr bwMode="auto">
              <a:xfrm>
                <a:off x="2348" y="3412"/>
                <a:ext cx="229" cy="151"/>
              </a:xfrm>
              <a:custGeom>
                <a:avLst/>
                <a:gdLst>
                  <a:gd name="T0" fmla="*/ 30 w 97"/>
                  <a:gd name="T1" fmla="*/ 19 h 64"/>
                  <a:gd name="T2" fmla="*/ 21 w 97"/>
                  <a:gd name="T3" fmla="*/ 61 h 64"/>
                  <a:gd name="T4" fmla="*/ 39 w 97"/>
                  <a:gd name="T5" fmla="*/ 59 h 64"/>
                  <a:gd name="T6" fmla="*/ 44 w 97"/>
                  <a:gd name="T7" fmla="*/ 52 h 64"/>
                  <a:gd name="T8" fmla="*/ 55 w 97"/>
                  <a:gd name="T9" fmla="*/ 52 h 64"/>
                  <a:gd name="T10" fmla="*/ 30 w 97"/>
                  <a:gd name="T11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64">
                    <a:moveTo>
                      <a:pt x="30" y="19"/>
                    </a:moveTo>
                    <a:cubicBezTo>
                      <a:pt x="22" y="29"/>
                      <a:pt x="0" y="49"/>
                      <a:pt x="21" y="61"/>
                    </a:cubicBezTo>
                    <a:cubicBezTo>
                      <a:pt x="26" y="64"/>
                      <a:pt x="33" y="62"/>
                      <a:pt x="39" y="59"/>
                    </a:cubicBezTo>
                    <a:cubicBezTo>
                      <a:pt x="41" y="58"/>
                      <a:pt x="42" y="53"/>
                      <a:pt x="44" y="52"/>
                    </a:cubicBezTo>
                    <a:cubicBezTo>
                      <a:pt x="48" y="51"/>
                      <a:pt x="52" y="53"/>
                      <a:pt x="55" y="52"/>
                    </a:cubicBezTo>
                    <a:cubicBezTo>
                      <a:pt x="97" y="39"/>
                      <a:pt x="44" y="0"/>
                      <a:pt x="30" y="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9" name="Freeform 114"/>
              <p:cNvSpPr>
                <a:spLocks/>
              </p:cNvSpPr>
              <p:nvPr/>
            </p:nvSpPr>
            <p:spPr bwMode="auto">
              <a:xfrm>
                <a:off x="2378" y="3258"/>
                <a:ext cx="102" cy="69"/>
              </a:xfrm>
              <a:custGeom>
                <a:avLst/>
                <a:gdLst>
                  <a:gd name="T0" fmla="*/ 23 w 43"/>
                  <a:gd name="T1" fmla="*/ 0 h 29"/>
                  <a:gd name="T2" fmla="*/ 2 w 43"/>
                  <a:gd name="T3" fmla="*/ 16 h 29"/>
                  <a:gd name="T4" fmla="*/ 29 w 43"/>
                  <a:gd name="T5" fmla="*/ 26 h 29"/>
                  <a:gd name="T6" fmla="*/ 23 w 43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9">
                    <a:moveTo>
                      <a:pt x="23" y="0"/>
                    </a:moveTo>
                    <a:cubicBezTo>
                      <a:pt x="20" y="0"/>
                      <a:pt x="0" y="8"/>
                      <a:pt x="2" y="16"/>
                    </a:cubicBezTo>
                    <a:cubicBezTo>
                      <a:pt x="5" y="28"/>
                      <a:pt x="24" y="29"/>
                      <a:pt x="29" y="26"/>
                    </a:cubicBezTo>
                    <a:cubicBezTo>
                      <a:pt x="43" y="18"/>
                      <a:pt x="30" y="1"/>
                      <a:pt x="23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0" name="Freeform 115"/>
              <p:cNvSpPr>
                <a:spLocks/>
              </p:cNvSpPr>
              <p:nvPr/>
            </p:nvSpPr>
            <p:spPr bwMode="auto">
              <a:xfrm>
                <a:off x="2331" y="3135"/>
                <a:ext cx="66" cy="81"/>
              </a:xfrm>
              <a:custGeom>
                <a:avLst/>
                <a:gdLst>
                  <a:gd name="T0" fmla="*/ 26 w 28"/>
                  <a:gd name="T1" fmla="*/ 15 h 34"/>
                  <a:gd name="T2" fmla="*/ 21 w 28"/>
                  <a:gd name="T3" fmla="*/ 6 h 34"/>
                  <a:gd name="T4" fmla="*/ 7 w 28"/>
                  <a:gd name="T5" fmla="*/ 2 h 34"/>
                  <a:gd name="T6" fmla="*/ 8 w 28"/>
                  <a:gd name="T7" fmla="*/ 25 h 34"/>
                  <a:gd name="T8" fmla="*/ 26 w 28"/>
                  <a:gd name="T9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26" y="15"/>
                    </a:moveTo>
                    <a:cubicBezTo>
                      <a:pt x="27" y="11"/>
                      <a:pt x="28" y="6"/>
                      <a:pt x="21" y="6"/>
                    </a:cubicBezTo>
                    <a:cubicBezTo>
                      <a:pt x="17" y="6"/>
                      <a:pt x="11" y="0"/>
                      <a:pt x="7" y="2"/>
                    </a:cubicBezTo>
                    <a:cubicBezTo>
                      <a:pt x="0" y="6"/>
                      <a:pt x="3" y="21"/>
                      <a:pt x="8" y="25"/>
                    </a:cubicBezTo>
                    <a:cubicBezTo>
                      <a:pt x="19" y="34"/>
                      <a:pt x="25" y="25"/>
                      <a:pt x="26" y="1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1" name="Freeform 116"/>
              <p:cNvSpPr>
                <a:spLocks/>
              </p:cNvSpPr>
              <p:nvPr/>
            </p:nvSpPr>
            <p:spPr bwMode="auto">
              <a:xfrm>
                <a:off x="2253" y="3005"/>
                <a:ext cx="85" cy="119"/>
              </a:xfrm>
              <a:custGeom>
                <a:avLst/>
                <a:gdLst>
                  <a:gd name="T0" fmla="*/ 21 w 36"/>
                  <a:gd name="T1" fmla="*/ 9 h 50"/>
                  <a:gd name="T2" fmla="*/ 21 w 36"/>
                  <a:gd name="T3" fmla="*/ 48 h 50"/>
                  <a:gd name="T4" fmla="*/ 26 w 36"/>
                  <a:gd name="T5" fmla="*/ 29 h 50"/>
                  <a:gd name="T6" fmla="*/ 24 w 36"/>
                  <a:gd name="T7" fmla="*/ 20 h 50"/>
                  <a:gd name="T8" fmla="*/ 21 w 36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0">
                    <a:moveTo>
                      <a:pt x="21" y="9"/>
                    </a:moveTo>
                    <a:cubicBezTo>
                      <a:pt x="0" y="0"/>
                      <a:pt x="7" y="50"/>
                      <a:pt x="21" y="48"/>
                    </a:cubicBezTo>
                    <a:cubicBezTo>
                      <a:pt x="36" y="46"/>
                      <a:pt x="25" y="36"/>
                      <a:pt x="26" y="29"/>
                    </a:cubicBezTo>
                    <a:cubicBezTo>
                      <a:pt x="26" y="27"/>
                      <a:pt x="24" y="22"/>
                      <a:pt x="24" y="20"/>
                    </a:cubicBezTo>
                    <a:cubicBezTo>
                      <a:pt x="23" y="16"/>
                      <a:pt x="25" y="13"/>
                      <a:pt x="21" y="9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2" name="Freeform 117"/>
              <p:cNvSpPr>
                <a:spLocks/>
              </p:cNvSpPr>
              <p:nvPr/>
            </p:nvSpPr>
            <p:spPr bwMode="auto">
              <a:xfrm>
                <a:off x="2293" y="3440"/>
                <a:ext cx="57" cy="71"/>
              </a:xfrm>
              <a:custGeom>
                <a:avLst/>
                <a:gdLst>
                  <a:gd name="T0" fmla="*/ 6 w 24"/>
                  <a:gd name="T1" fmla="*/ 14 h 30"/>
                  <a:gd name="T2" fmla="*/ 18 w 24"/>
                  <a:gd name="T3" fmla="*/ 21 h 30"/>
                  <a:gd name="T4" fmla="*/ 6 w 24"/>
                  <a:gd name="T5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0">
                    <a:moveTo>
                      <a:pt x="6" y="14"/>
                    </a:moveTo>
                    <a:cubicBezTo>
                      <a:pt x="0" y="26"/>
                      <a:pt x="12" y="30"/>
                      <a:pt x="18" y="21"/>
                    </a:cubicBezTo>
                    <a:cubicBezTo>
                      <a:pt x="24" y="13"/>
                      <a:pt x="11" y="0"/>
                      <a:pt x="6" y="1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3" name="Freeform 118"/>
              <p:cNvSpPr>
                <a:spLocks/>
              </p:cNvSpPr>
              <p:nvPr/>
            </p:nvSpPr>
            <p:spPr bwMode="auto">
              <a:xfrm>
                <a:off x="2284" y="3176"/>
                <a:ext cx="35" cy="42"/>
              </a:xfrm>
              <a:custGeom>
                <a:avLst/>
                <a:gdLst>
                  <a:gd name="T0" fmla="*/ 4 w 15"/>
                  <a:gd name="T1" fmla="*/ 8 h 18"/>
                  <a:gd name="T2" fmla="*/ 11 w 15"/>
                  <a:gd name="T3" fmla="*/ 13 h 18"/>
                  <a:gd name="T4" fmla="*/ 4 w 15"/>
                  <a:gd name="T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8">
                    <a:moveTo>
                      <a:pt x="4" y="8"/>
                    </a:moveTo>
                    <a:cubicBezTo>
                      <a:pt x="0" y="16"/>
                      <a:pt x="7" y="18"/>
                      <a:pt x="11" y="13"/>
                    </a:cubicBezTo>
                    <a:cubicBezTo>
                      <a:pt x="15" y="8"/>
                      <a:pt x="7" y="0"/>
                      <a:pt x="4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4" name="Freeform 119"/>
              <p:cNvSpPr>
                <a:spLocks/>
              </p:cNvSpPr>
              <p:nvPr/>
            </p:nvSpPr>
            <p:spPr bwMode="auto">
              <a:xfrm>
                <a:off x="2352" y="3327"/>
                <a:ext cx="83" cy="130"/>
              </a:xfrm>
              <a:custGeom>
                <a:avLst/>
                <a:gdLst>
                  <a:gd name="T0" fmla="*/ 21 w 35"/>
                  <a:gd name="T1" fmla="*/ 13 h 55"/>
                  <a:gd name="T2" fmla="*/ 22 w 35"/>
                  <a:gd name="T3" fmla="*/ 37 h 55"/>
                  <a:gd name="T4" fmla="*/ 34 w 35"/>
                  <a:gd name="T5" fmla="*/ 27 h 55"/>
                  <a:gd name="T6" fmla="*/ 21 w 35"/>
                  <a:gd name="T7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55">
                    <a:moveTo>
                      <a:pt x="21" y="13"/>
                    </a:moveTo>
                    <a:cubicBezTo>
                      <a:pt x="1" y="0"/>
                      <a:pt x="0" y="55"/>
                      <a:pt x="22" y="37"/>
                    </a:cubicBezTo>
                    <a:cubicBezTo>
                      <a:pt x="27" y="33"/>
                      <a:pt x="33" y="33"/>
                      <a:pt x="34" y="27"/>
                    </a:cubicBezTo>
                    <a:cubicBezTo>
                      <a:pt x="35" y="17"/>
                      <a:pt x="28" y="14"/>
                      <a:pt x="21" y="1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5" name="Freeform 120"/>
              <p:cNvSpPr>
                <a:spLocks/>
              </p:cNvSpPr>
              <p:nvPr/>
            </p:nvSpPr>
            <p:spPr bwMode="auto">
              <a:xfrm>
                <a:off x="2468" y="3367"/>
                <a:ext cx="61" cy="35"/>
              </a:xfrm>
              <a:custGeom>
                <a:avLst/>
                <a:gdLst>
                  <a:gd name="T0" fmla="*/ 13 w 26"/>
                  <a:gd name="T1" fmla="*/ 0 h 15"/>
                  <a:gd name="T2" fmla="*/ 14 w 26"/>
                  <a:gd name="T3" fmla="*/ 15 h 15"/>
                  <a:gd name="T4" fmla="*/ 13 w 26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13" y="0"/>
                    </a:moveTo>
                    <a:cubicBezTo>
                      <a:pt x="5" y="0"/>
                      <a:pt x="0" y="15"/>
                      <a:pt x="14" y="15"/>
                    </a:cubicBezTo>
                    <a:cubicBezTo>
                      <a:pt x="26" y="15"/>
                      <a:pt x="20" y="0"/>
                      <a:pt x="13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6" name="Line 121"/>
              <p:cNvSpPr>
                <a:spLocks noChangeShapeType="1"/>
              </p:cNvSpPr>
              <p:nvPr/>
            </p:nvSpPr>
            <p:spPr bwMode="auto">
              <a:xfrm>
                <a:off x="2007" y="2448"/>
                <a:ext cx="1" cy="1247"/>
              </a:xfrm>
              <a:prstGeom prst="line">
                <a:avLst/>
              </a:prstGeom>
              <a:noFill/>
              <a:ln w="7938" cap="rnd">
                <a:solidFill>
                  <a:srgbClr val="D94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7" name="Line 122"/>
              <p:cNvSpPr>
                <a:spLocks noChangeShapeType="1"/>
              </p:cNvSpPr>
              <p:nvPr/>
            </p:nvSpPr>
            <p:spPr bwMode="auto">
              <a:xfrm>
                <a:off x="2083" y="2429"/>
                <a:ext cx="1" cy="1247"/>
              </a:xfrm>
              <a:prstGeom prst="line">
                <a:avLst/>
              </a:prstGeom>
              <a:noFill/>
              <a:ln w="7938" cap="rnd">
                <a:solidFill>
                  <a:srgbClr val="D94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8" name="Line 123"/>
              <p:cNvSpPr>
                <a:spLocks noChangeShapeType="1"/>
              </p:cNvSpPr>
              <p:nvPr/>
            </p:nvSpPr>
            <p:spPr bwMode="auto">
              <a:xfrm>
                <a:off x="2161" y="2417"/>
                <a:ext cx="1" cy="1250"/>
              </a:xfrm>
              <a:prstGeom prst="line">
                <a:avLst/>
              </a:prstGeom>
              <a:noFill/>
              <a:ln w="7938" cap="rnd">
                <a:solidFill>
                  <a:srgbClr val="D94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9" name="Line 124"/>
              <p:cNvSpPr>
                <a:spLocks noChangeShapeType="1"/>
              </p:cNvSpPr>
              <p:nvPr/>
            </p:nvSpPr>
            <p:spPr bwMode="auto">
              <a:xfrm>
                <a:off x="2239" y="2401"/>
                <a:ext cx="1" cy="1247"/>
              </a:xfrm>
              <a:prstGeom prst="line">
                <a:avLst/>
              </a:prstGeom>
              <a:noFill/>
              <a:ln w="7938" cap="rnd">
                <a:solidFill>
                  <a:srgbClr val="D946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0" name="Freeform 125"/>
              <p:cNvSpPr>
                <a:spLocks/>
              </p:cNvSpPr>
              <p:nvPr/>
            </p:nvSpPr>
            <p:spPr bwMode="auto">
              <a:xfrm>
                <a:off x="2848" y="2760"/>
                <a:ext cx="177" cy="123"/>
              </a:xfrm>
              <a:custGeom>
                <a:avLst/>
                <a:gdLst>
                  <a:gd name="T0" fmla="*/ 0 w 75"/>
                  <a:gd name="T1" fmla="*/ 28 h 52"/>
                  <a:gd name="T2" fmla="*/ 75 w 75"/>
                  <a:gd name="T3" fmla="*/ 48 h 52"/>
                  <a:gd name="T4" fmla="*/ 74 w 75"/>
                  <a:gd name="T5" fmla="*/ 23 h 52"/>
                  <a:gd name="T6" fmla="*/ 3 w 75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2">
                    <a:moveTo>
                      <a:pt x="0" y="28"/>
                    </a:moveTo>
                    <a:cubicBezTo>
                      <a:pt x="19" y="43"/>
                      <a:pt x="46" y="52"/>
                      <a:pt x="75" y="48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44" y="27"/>
                      <a:pt x="20" y="18"/>
                      <a:pt x="3" y="0"/>
                    </a:cubicBezTo>
                  </a:path>
                </a:pathLst>
              </a:custGeom>
              <a:solidFill>
                <a:srgbClr val="4783A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1" name="Freeform 126"/>
              <p:cNvSpPr>
                <a:spLocks/>
              </p:cNvSpPr>
              <p:nvPr/>
            </p:nvSpPr>
            <p:spPr bwMode="auto">
              <a:xfrm>
                <a:off x="2848" y="2760"/>
                <a:ext cx="177" cy="123"/>
              </a:xfrm>
              <a:custGeom>
                <a:avLst/>
                <a:gdLst>
                  <a:gd name="T0" fmla="*/ 0 w 75"/>
                  <a:gd name="T1" fmla="*/ 28 h 52"/>
                  <a:gd name="T2" fmla="*/ 75 w 75"/>
                  <a:gd name="T3" fmla="*/ 48 h 52"/>
                  <a:gd name="T4" fmla="*/ 74 w 75"/>
                  <a:gd name="T5" fmla="*/ 23 h 52"/>
                  <a:gd name="T6" fmla="*/ 3 w 75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2">
                    <a:moveTo>
                      <a:pt x="0" y="28"/>
                    </a:moveTo>
                    <a:cubicBezTo>
                      <a:pt x="19" y="43"/>
                      <a:pt x="46" y="52"/>
                      <a:pt x="75" y="48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44" y="27"/>
                      <a:pt x="20" y="18"/>
                      <a:pt x="3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2" name="Freeform 127"/>
              <p:cNvSpPr>
                <a:spLocks/>
              </p:cNvSpPr>
              <p:nvPr/>
            </p:nvSpPr>
            <p:spPr bwMode="auto">
              <a:xfrm>
                <a:off x="3002" y="2812"/>
                <a:ext cx="42" cy="61"/>
              </a:xfrm>
              <a:custGeom>
                <a:avLst/>
                <a:gdLst>
                  <a:gd name="T0" fmla="*/ 9 w 18"/>
                  <a:gd name="T1" fmla="*/ 1 h 26"/>
                  <a:gd name="T2" fmla="*/ 17 w 18"/>
                  <a:gd name="T3" fmla="*/ 14 h 26"/>
                  <a:gd name="T4" fmla="*/ 8 w 18"/>
                  <a:gd name="T5" fmla="*/ 26 h 26"/>
                  <a:gd name="T6" fmla="*/ 0 w 18"/>
                  <a:gd name="T7" fmla="*/ 13 h 26"/>
                  <a:gd name="T8" fmla="*/ 9 w 18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9" y="1"/>
                    </a:moveTo>
                    <a:cubicBezTo>
                      <a:pt x="14" y="1"/>
                      <a:pt x="18" y="7"/>
                      <a:pt x="17" y="14"/>
                    </a:cubicBezTo>
                    <a:cubicBezTo>
                      <a:pt x="17" y="20"/>
                      <a:pt x="13" y="26"/>
                      <a:pt x="8" y="26"/>
                    </a:cubicBezTo>
                    <a:cubicBezTo>
                      <a:pt x="3" y="25"/>
                      <a:pt x="0" y="19"/>
                      <a:pt x="0" y="13"/>
                    </a:cubicBezTo>
                    <a:cubicBezTo>
                      <a:pt x="1" y="6"/>
                      <a:pt x="5" y="0"/>
                      <a:pt x="9" y="1"/>
                    </a:cubicBezTo>
                    <a:close/>
                  </a:path>
                </a:pathLst>
              </a:custGeom>
              <a:solidFill>
                <a:srgbClr val="A5C7E0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3" name="Freeform 128"/>
              <p:cNvSpPr>
                <a:spLocks/>
              </p:cNvSpPr>
              <p:nvPr/>
            </p:nvSpPr>
            <p:spPr bwMode="auto">
              <a:xfrm>
                <a:off x="3014" y="2831"/>
                <a:ext cx="16" cy="23"/>
              </a:xfrm>
              <a:custGeom>
                <a:avLst/>
                <a:gdLst>
                  <a:gd name="T0" fmla="*/ 4 w 7"/>
                  <a:gd name="T1" fmla="*/ 0 h 10"/>
                  <a:gd name="T2" fmla="*/ 7 w 7"/>
                  <a:gd name="T3" fmla="*/ 5 h 10"/>
                  <a:gd name="T4" fmla="*/ 3 w 7"/>
                  <a:gd name="T5" fmla="*/ 10 h 10"/>
                  <a:gd name="T6" fmla="*/ 0 w 7"/>
                  <a:gd name="T7" fmla="*/ 5 h 10"/>
                  <a:gd name="T8" fmla="*/ 4 w 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6" y="0"/>
                      <a:pt x="7" y="3"/>
                      <a:pt x="7" y="5"/>
                    </a:cubicBezTo>
                    <a:cubicBezTo>
                      <a:pt x="7" y="8"/>
                      <a:pt x="5" y="10"/>
                      <a:pt x="3" y="10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0D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4" name="Freeform 129"/>
              <p:cNvSpPr>
                <a:spLocks/>
              </p:cNvSpPr>
              <p:nvPr/>
            </p:nvSpPr>
            <p:spPr bwMode="auto">
              <a:xfrm>
                <a:off x="852" y="2299"/>
                <a:ext cx="1526" cy="1677"/>
              </a:xfrm>
              <a:custGeom>
                <a:avLst/>
                <a:gdLst>
                  <a:gd name="T0" fmla="*/ 569 w 646"/>
                  <a:gd name="T1" fmla="*/ 421 h 710"/>
                  <a:gd name="T2" fmla="*/ 435 w 646"/>
                  <a:gd name="T3" fmla="*/ 464 h 710"/>
                  <a:gd name="T4" fmla="*/ 411 w 646"/>
                  <a:gd name="T5" fmla="*/ 472 h 710"/>
                  <a:gd name="T6" fmla="*/ 400 w 646"/>
                  <a:gd name="T7" fmla="*/ 450 h 710"/>
                  <a:gd name="T8" fmla="*/ 394 w 646"/>
                  <a:gd name="T9" fmla="*/ 295 h 710"/>
                  <a:gd name="T10" fmla="*/ 409 w 646"/>
                  <a:gd name="T11" fmla="*/ 196 h 710"/>
                  <a:gd name="T12" fmla="*/ 547 w 646"/>
                  <a:gd name="T13" fmla="*/ 151 h 710"/>
                  <a:gd name="T14" fmla="*/ 617 w 646"/>
                  <a:gd name="T15" fmla="*/ 135 h 710"/>
                  <a:gd name="T16" fmla="*/ 645 w 646"/>
                  <a:gd name="T17" fmla="*/ 112 h 710"/>
                  <a:gd name="T18" fmla="*/ 612 w 646"/>
                  <a:gd name="T19" fmla="*/ 111 h 710"/>
                  <a:gd name="T20" fmla="*/ 543 w 646"/>
                  <a:gd name="T21" fmla="*/ 123 h 710"/>
                  <a:gd name="T22" fmla="*/ 412 w 646"/>
                  <a:gd name="T23" fmla="*/ 160 h 710"/>
                  <a:gd name="T24" fmla="*/ 400 w 646"/>
                  <a:gd name="T25" fmla="*/ 148 h 710"/>
                  <a:gd name="T26" fmla="*/ 396 w 646"/>
                  <a:gd name="T27" fmla="*/ 75 h 710"/>
                  <a:gd name="T28" fmla="*/ 390 w 646"/>
                  <a:gd name="T29" fmla="*/ 14 h 710"/>
                  <a:gd name="T30" fmla="*/ 364 w 646"/>
                  <a:gd name="T31" fmla="*/ 11 h 710"/>
                  <a:gd name="T32" fmla="*/ 372 w 646"/>
                  <a:gd name="T33" fmla="*/ 145 h 710"/>
                  <a:gd name="T34" fmla="*/ 366 w 646"/>
                  <a:gd name="T35" fmla="*/ 296 h 710"/>
                  <a:gd name="T36" fmla="*/ 356 w 646"/>
                  <a:gd name="T37" fmla="*/ 376 h 710"/>
                  <a:gd name="T38" fmla="*/ 212 w 646"/>
                  <a:gd name="T39" fmla="*/ 431 h 710"/>
                  <a:gd name="T40" fmla="*/ 108 w 646"/>
                  <a:gd name="T41" fmla="*/ 465 h 710"/>
                  <a:gd name="T42" fmla="*/ 45 w 646"/>
                  <a:gd name="T43" fmla="*/ 509 h 710"/>
                  <a:gd name="T44" fmla="*/ 33 w 646"/>
                  <a:gd name="T45" fmla="*/ 405 h 710"/>
                  <a:gd name="T46" fmla="*/ 32 w 646"/>
                  <a:gd name="T47" fmla="*/ 235 h 710"/>
                  <a:gd name="T48" fmla="*/ 18 w 646"/>
                  <a:gd name="T49" fmla="*/ 96 h 710"/>
                  <a:gd name="T50" fmla="*/ 5 w 646"/>
                  <a:gd name="T51" fmla="*/ 380 h 710"/>
                  <a:gd name="T52" fmla="*/ 10 w 646"/>
                  <a:gd name="T53" fmla="*/ 516 h 710"/>
                  <a:gd name="T54" fmla="*/ 18 w 646"/>
                  <a:gd name="T55" fmla="*/ 655 h 710"/>
                  <a:gd name="T56" fmla="*/ 36 w 646"/>
                  <a:gd name="T57" fmla="*/ 709 h 710"/>
                  <a:gd name="T58" fmla="*/ 45 w 646"/>
                  <a:gd name="T59" fmla="*/ 652 h 710"/>
                  <a:gd name="T60" fmla="*/ 39 w 646"/>
                  <a:gd name="T61" fmla="*/ 549 h 710"/>
                  <a:gd name="T62" fmla="*/ 106 w 646"/>
                  <a:gd name="T63" fmla="*/ 501 h 710"/>
                  <a:gd name="T64" fmla="*/ 207 w 646"/>
                  <a:gd name="T65" fmla="*/ 459 h 710"/>
                  <a:gd name="T66" fmla="*/ 291 w 646"/>
                  <a:gd name="T67" fmla="*/ 436 h 710"/>
                  <a:gd name="T68" fmla="*/ 371 w 646"/>
                  <a:gd name="T69" fmla="*/ 414 h 710"/>
                  <a:gd name="T70" fmla="*/ 372 w 646"/>
                  <a:gd name="T71" fmla="*/ 491 h 710"/>
                  <a:gd name="T72" fmla="*/ 381 w 646"/>
                  <a:gd name="T73" fmla="*/ 614 h 710"/>
                  <a:gd name="T74" fmla="*/ 401 w 646"/>
                  <a:gd name="T75" fmla="*/ 648 h 710"/>
                  <a:gd name="T76" fmla="*/ 409 w 646"/>
                  <a:gd name="T77" fmla="*/ 609 h 710"/>
                  <a:gd name="T78" fmla="*/ 400 w 646"/>
                  <a:gd name="T79" fmla="*/ 511 h 710"/>
                  <a:gd name="T80" fmla="*/ 434 w 646"/>
                  <a:gd name="T81" fmla="*/ 494 h 710"/>
                  <a:gd name="T82" fmla="*/ 486 w 646"/>
                  <a:gd name="T83" fmla="*/ 476 h 710"/>
                  <a:gd name="T84" fmla="*/ 624 w 646"/>
                  <a:gd name="T85" fmla="*/ 43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6" h="710">
                    <a:moveTo>
                      <a:pt x="618" y="410"/>
                    </a:moveTo>
                    <a:cubicBezTo>
                      <a:pt x="602" y="415"/>
                      <a:pt x="586" y="418"/>
                      <a:pt x="569" y="421"/>
                    </a:cubicBezTo>
                    <a:cubicBezTo>
                      <a:pt x="538" y="427"/>
                      <a:pt x="507" y="437"/>
                      <a:pt x="475" y="450"/>
                    </a:cubicBezTo>
                    <a:cubicBezTo>
                      <a:pt x="461" y="456"/>
                      <a:pt x="447" y="461"/>
                      <a:pt x="435" y="464"/>
                    </a:cubicBezTo>
                    <a:cubicBezTo>
                      <a:pt x="435" y="464"/>
                      <a:pt x="425" y="467"/>
                      <a:pt x="425" y="467"/>
                    </a:cubicBezTo>
                    <a:cubicBezTo>
                      <a:pt x="422" y="468"/>
                      <a:pt x="416" y="470"/>
                      <a:pt x="411" y="472"/>
                    </a:cubicBezTo>
                    <a:cubicBezTo>
                      <a:pt x="398" y="476"/>
                      <a:pt x="400" y="462"/>
                      <a:pt x="400" y="462"/>
                    </a:cubicBezTo>
                    <a:cubicBezTo>
                      <a:pt x="400" y="450"/>
                      <a:pt x="400" y="450"/>
                      <a:pt x="400" y="450"/>
                    </a:cubicBezTo>
                    <a:cubicBezTo>
                      <a:pt x="400" y="427"/>
                      <a:pt x="398" y="409"/>
                      <a:pt x="397" y="389"/>
                    </a:cubicBezTo>
                    <a:cubicBezTo>
                      <a:pt x="396" y="364"/>
                      <a:pt x="394" y="337"/>
                      <a:pt x="394" y="295"/>
                    </a:cubicBezTo>
                    <a:cubicBezTo>
                      <a:pt x="394" y="279"/>
                      <a:pt x="394" y="263"/>
                      <a:pt x="394" y="246"/>
                    </a:cubicBezTo>
                    <a:cubicBezTo>
                      <a:pt x="395" y="236"/>
                      <a:pt x="396" y="206"/>
                      <a:pt x="409" y="196"/>
                    </a:cubicBezTo>
                    <a:cubicBezTo>
                      <a:pt x="425" y="180"/>
                      <a:pt x="457" y="171"/>
                      <a:pt x="474" y="166"/>
                    </a:cubicBezTo>
                    <a:cubicBezTo>
                      <a:pt x="497" y="159"/>
                      <a:pt x="521" y="155"/>
                      <a:pt x="547" y="151"/>
                    </a:cubicBezTo>
                    <a:cubicBezTo>
                      <a:pt x="568" y="147"/>
                      <a:pt x="568" y="147"/>
                      <a:pt x="568" y="147"/>
                    </a:cubicBezTo>
                    <a:cubicBezTo>
                      <a:pt x="617" y="135"/>
                      <a:pt x="617" y="135"/>
                      <a:pt x="617" y="135"/>
                    </a:cubicBezTo>
                    <a:cubicBezTo>
                      <a:pt x="617" y="135"/>
                      <a:pt x="626" y="131"/>
                      <a:pt x="640" y="128"/>
                    </a:cubicBezTo>
                    <a:cubicBezTo>
                      <a:pt x="640" y="128"/>
                      <a:pt x="646" y="124"/>
                      <a:pt x="645" y="112"/>
                    </a:cubicBezTo>
                    <a:cubicBezTo>
                      <a:pt x="645" y="109"/>
                      <a:pt x="644" y="107"/>
                      <a:pt x="644" y="105"/>
                    </a:cubicBezTo>
                    <a:cubicBezTo>
                      <a:pt x="612" y="111"/>
                      <a:pt x="612" y="111"/>
                      <a:pt x="612" y="111"/>
                    </a:cubicBezTo>
                    <a:cubicBezTo>
                      <a:pt x="563" y="120"/>
                      <a:pt x="563" y="120"/>
                      <a:pt x="563" y="120"/>
                    </a:cubicBezTo>
                    <a:cubicBezTo>
                      <a:pt x="543" y="123"/>
                      <a:pt x="543" y="123"/>
                      <a:pt x="543" y="123"/>
                    </a:cubicBezTo>
                    <a:cubicBezTo>
                      <a:pt x="517" y="127"/>
                      <a:pt x="491" y="131"/>
                      <a:pt x="466" y="139"/>
                    </a:cubicBezTo>
                    <a:cubicBezTo>
                      <a:pt x="451" y="143"/>
                      <a:pt x="430" y="149"/>
                      <a:pt x="412" y="160"/>
                    </a:cubicBezTo>
                    <a:cubicBezTo>
                      <a:pt x="401" y="167"/>
                      <a:pt x="399" y="161"/>
                      <a:pt x="399" y="157"/>
                    </a:cubicBezTo>
                    <a:cubicBezTo>
                      <a:pt x="399" y="154"/>
                      <a:pt x="400" y="151"/>
                      <a:pt x="400" y="148"/>
                    </a:cubicBezTo>
                    <a:cubicBezTo>
                      <a:pt x="400" y="147"/>
                      <a:pt x="400" y="147"/>
                      <a:pt x="400" y="147"/>
                    </a:cubicBezTo>
                    <a:cubicBezTo>
                      <a:pt x="401" y="122"/>
                      <a:pt x="399" y="98"/>
                      <a:pt x="396" y="75"/>
                    </a:cubicBezTo>
                    <a:cubicBezTo>
                      <a:pt x="395" y="67"/>
                      <a:pt x="398" y="58"/>
                      <a:pt x="397" y="50"/>
                    </a:cubicBezTo>
                    <a:cubicBezTo>
                      <a:pt x="396" y="38"/>
                      <a:pt x="390" y="27"/>
                      <a:pt x="390" y="14"/>
                    </a:cubicBezTo>
                    <a:cubicBezTo>
                      <a:pt x="390" y="1"/>
                      <a:pt x="385" y="1"/>
                      <a:pt x="378" y="1"/>
                    </a:cubicBezTo>
                    <a:cubicBezTo>
                      <a:pt x="370" y="0"/>
                      <a:pt x="362" y="4"/>
                      <a:pt x="364" y="11"/>
                    </a:cubicBezTo>
                    <a:cubicBezTo>
                      <a:pt x="368" y="33"/>
                      <a:pt x="370" y="54"/>
                      <a:pt x="372" y="76"/>
                    </a:cubicBezTo>
                    <a:cubicBezTo>
                      <a:pt x="375" y="99"/>
                      <a:pt x="373" y="123"/>
                      <a:pt x="372" y="145"/>
                    </a:cubicBezTo>
                    <a:cubicBezTo>
                      <a:pt x="372" y="146"/>
                      <a:pt x="372" y="146"/>
                      <a:pt x="372" y="146"/>
                    </a:cubicBezTo>
                    <a:cubicBezTo>
                      <a:pt x="369" y="195"/>
                      <a:pt x="365" y="245"/>
                      <a:pt x="366" y="296"/>
                    </a:cubicBezTo>
                    <a:cubicBezTo>
                      <a:pt x="366" y="322"/>
                      <a:pt x="367" y="342"/>
                      <a:pt x="368" y="360"/>
                    </a:cubicBezTo>
                    <a:cubicBezTo>
                      <a:pt x="368" y="365"/>
                      <a:pt x="366" y="374"/>
                      <a:pt x="356" y="376"/>
                    </a:cubicBezTo>
                    <a:cubicBezTo>
                      <a:pt x="327" y="380"/>
                      <a:pt x="300" y="397"/>
                      <a:pt x="276" y="413"/>
                    </a:cubicBezTo>
                    <a:cubicBezTo>
                      <a:pt x="257" y="425"/>
                      <a:pt x="236" y="427"/>
                      <a:pt x="212" y="431"/>
                    </a:cubicBezTo>
                    <a:cubicBezTo>
                      <a:pt x="203" y="432"/>
                      <a:pt x="203" y="432"/>
                      <a:pt x="203" y="432"/>
                    </a:cubicBezTo>
                    <a:cubicBezTo>
                      <a:pt x="167" y="437"/>
                      <a:pt x="139" y="444"/>
                      <a:pt x="108" y="465"/>
                    </a:cubicBezTo>
                    <a:cubicBezTo>
                      <a:pt x="89" y="479"/>
                      <a:pt x="89" y="479"/>
                      <a:pt x="89" y="479"/>
                    </a:cubicBezTo>
                    <a:cubicBezTo>
                      <a:pt x="76" y="489"/>
                      <a:pt x="60" y="501"/>
                      <a:pt x="45" y="509"/>
                    </a:cubicBezTo>
                    <a:cubicBezTo>
                      <a:pt x="38" y="513"/>
                      <a:pt x="37" y="505"/>
                      <a:pt x="37" y="502"/>
                    </a:cubicBezTo>
                    <a:cubicBezTo>
                      <a:pt x="35" y="465"/>
                      <a:pt x="33" y="427"/>
                      <a:pt x="33" y="405"/>
                    </a:cubicBezTo>
                    <a:cubicBezTo>
                      <a:pt x="33" y="380"/>
                      <a:pt x="33" y="380"/>
                      <a:pt x="33" y="380"/>
                    </a:cubicBezTo>
                    <a:cubicBezTo>
                      <a:pt x="33" y="333"/>
                      <a:pt x="35" y="277"/>
                      <a:pt x="32" y="235"/>
                    </a:cubicBezTo>
                    <a:cubicBezTo>
                      <a:pt x="29" y="202"/>
                      <a:pt x="28" y="147"/>
                      <a:pt x="32" y="107"/>
                    </a:cubicBezTo>
                    <a:cubicBezTo>
                      <a:pt x="33" y="99"/>
                      <a:pt x="26" y="97"/>
                      <a:pt x="18" y="96"/>
                    </a:cubicBezTo>
                    <a:cubicBezTo>
                      <a:pt x="10" y="95"/>
                      <a:pt x="5" y="96"/>
                      <a:pt x="4" y="104"/>
                    </a:cubicBezTo>
                    <a:cubicBezTo>
                      <a:pt x="0" y="146"/>
                      <a:pt x="5" y="334"/>
                      <a:pt x="5" y="380"/>
                    </a:cubicBezTo>
                    <a:cubicBezTo>
                      <a:pt x="5" y="405"/>
                      <a:pt x="5" y="405"/>
                      <a:pt x="5" y="405"/>
                    </a:cubicBezTo>
                    <a:cubicBezTo>
                      <a:pt x="5" y="431"/>
                      <a:pt x="7" y="476"/>
                      <a:pt x="10" y="516"/>
                    </a:cubicBezTo>
                    <a:cubicBezTo>
                      <a:pt x="11" y="524"/>
                      <a:pt x="14" y="597"/>
                      <a:pt x="14" y="606"/>
                    </a:cubicBezTo>
                    <a:cubicBezTo>
                      <a:pt x="14" y="620"/>
                      <a:pt x="16" y="638"/>
                      <a:pt x="18" y="655"/>
                    </a:cubicBezTo>
                    <a:cubicBezTo>
                      <a:pt x="19" y="669"/>
                      <a:pt x="21" y="684"/>
                      <a:pt x="21" y="696"/>
                    </a:cubicBezTo>
                    <a:cubicBezTo>
                      <a:pt x="21" y="703"/>
                      <a:pt x="28" y="710"/>
                      <a:pt x="36" y="709"/>
                    </a:cubicBezTo>
                    <a:cubicBezTo>
                      <a:pt x="43" y="709"/>
                      <a:pt x="49" y="703"/>
                      <a:pt x="49" y="695"/>
                    </a:cubicBezTo>
                    <a:cubicBezTo>
                      <a:pt x="49" y="682"/>
                      <a:pt x="47" y="667"/>
                      <a:pt x="45" y="652"/>
                    </a:cubicBezTo>
                    <a:cubicBezTo>
                      <a:pt x="44" y="636"/>
                      <a:pt x="42" y="619"/>
                      <a:pt x="42" y="606"/>
                    </a:cubicBezTo>
                    <a:cubicBezTo>
                      <a:pt x="42" y="598"/>
                      <a:pt x="41" y="577"/>
                      <a:pt x="39" y="549"/>
                    </a:cubicBezTo>
                    <a:cubicBezTo>
                      <a:pt x="39" y="547"/>
                      <a:pt x="39" y="541"/>
                      <a:pt x="48" y="538"/>
                    </a:cubicBezTo>
                    <a:cubicBezTo>
                      <a:pt x="69" y="530"/>
                      <a:pt x="89" y="515"/>
                      <a:pt x="106" y="501"/>
                    </a:cubicBezTo>
                    <a:cubicBezTo>
                      <a:pt x="124" y="488"/>
                      <a:pt x="124" y="488"/>
                      <a:pt x="124" y="488"/>
                    </a:cubicBezTo>
                    <a:cubicBezTo>
                      <a:pt x="150" y="470"/>
                      <a:pt x="175" y="464"/>
                      <a:pt x="207" y="459"/>
                    </a:cubicBezTo>
                    <a:cubicBezTo>
                      <a:pt x="215" y="458"/>
                      <a:pt x="215" y="458"/>
                      <a:pt x="215" y="458"/>
                    </a:cubicBezTo>
                    <a:cubicBezTo>
                      <a:pt x="241" y="455"/>
                      <a:pt x="267" y="452"/>
                      <a:pt x="291" y="436"/>
                    </a:cubicBezTo>
                    <a:cubicBezTo>
                      <a:pt x="311" y="423"/>
                      <a:pt x="335" y="409"/>
                      <a:pt x="357" y="404"/>
                    </a:cubicBezTo>
                    <a:cubicBezTo>
                      <a:pt x="368" y="402"/>
                      <a:pt x="370" y="410"/>
                      <a:pt x="371" y="414"/>
                    </a:cubicBezTo>
                    <a:cubicBezTo>
                      <a:pt x="371" y="425"/>
                      <a:pt x="372" y="437"/>
                      <a:pt x="372" y="451"/>
                    </a:cubicBezTo>
                    <a:cubicBezTo>
                      <a:pt x="372" y="451"/>
                      <a:pt x="372" y="491"/>
                      <a:pt x="372" y="491"/>
                    </a:cubicBezTo>
                    <a:cubicBezTo>
                      <a:pt x="372" y="538"/>
                      <a:pt x="372" y="538"/>
                      <a:pt x="372" y="538"/>
                    </a:cubicBezTo>
                    <a:cubicBezTo>
                      <a:pt x="372" y="563"/>
                      <a:pt x="377" y="589"/>
                      <a:pt x="381" y="614"/>
                    </a:cubicBezTo>
                    <a:cubicBezTo>
                      <a:pt x="385" y="637"/>
                      <a:pt x="385" y="637"/>
                      <a:pt x="385" y="637"/>
                    </a:cubicBezTo>
                    <a:cubicBezTo>
                      <a:pt x="386" y="644"/>
                      <a:pt x="393" y="650"/>
                      <a:pt x="401" y="648"/>
                    </a:cubicBezTo>
                    <a:cubicBezTo>
                      <a:pt x="409" y="647"/>
                      <a:pt x="414" y="640"/>
                      <a:pt x="413" y="632"/>
                    </a:cubicBezTo>
                    <a:cubicBezTo>
                      <a:pt x="409" y="609"/>
                      <a:pt x="409" y="609"/>
                      <a:pt x="409" y="609"/>
                    </a:cubicBezTo>
                    <a:cubicBezTo>
                      <a:pt x="405" y="585"/>
                      <a:pt x="400" y="561"/>
                      <a:pt x="400" y="537"/>
                    </a:cubicBezTo>
                    <a:cubicBezTo>
                      <a:pt x="400" y="511"/>
                      <a:pt x="400" y="511"/>
                      <a:pt x="400" y="511"/>
                    </a:cubicBezTo>
                    <a:cubicBezTo>
                      <a:pt x="400" y="511"/>
                      <a:pt x="398" y="502"/>
                      <a:pt x="411" y="500"/>
                    </a:cubicBezTo>
                    <a:cubicBezTo>
                      <a:pt x="418" y="499"/>
                      <a:pt x="426" y="497"/>
                      <a:pt x="434" y="494"/>
                    </a:cubicBezTo>
                    <a:cubicBezTo>
                      <a:pt x="442" y="491"/>
                      <a:pt x="442" y="491"/>
                      <a:pt x="442" y="491"/>
                    </a:cubicBezTo>
                    <a:cubicBezTo>
                      <a:pt x="456" y="487"/>
                      <a:pt x="471" y="482"/>
                      <a:pt x="486" y="476"/>
                    </a:cubicBezTo>
                    <a:cubicBezTo>
                      <a:pt x="516" y="463"/>
                      <a:pt x="545" y="454"/>
                      <a:pt x="574" y="449"/>
                    </a:cubicBezTo>
                    <a:cubicBezTo>
                      <a:pt x="591" y="445"/>
                      <a:pt x="608" y="442"/>
                      <a:pt x="624" y="438"/>
                    </a:cubicBezTo>
                    <a:cubicBezTo>
                      <a:pt x="617" y="435"/>
                      <a:pt x="615" y="421"/>
                      <a:pt x="618" y="410"/>
                    </a:cubicBezTo>
                    <a:close/>
                  </a:path>
                </a:pathLst>
              </a:custGeom>
              <a:solidFill>
                <a:srgbClr val="4783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5" name="Freeform 130"/>
              <p:cNvSpPr>
                <a:spLocks/>
              </p:cNvSpPr>
              <p:nvPr/>
            </p:nvSpPr>
            <p:spPr bwMode="auto">
              <a:xfrm>
                <a:off x="852" y="2299"/>
                <a:ext cx="1526" cy="1677"/>
              </a:xfrm>
              <a:custGeom>
                <a:avLst/>
                <a:gdLst>
                  <a:gd name="T0" fmla="*/ 569 w 646"/>
                  <a:gd name="T1" fmla="*/ 421 h 710"/>
                  <a:gd name="T2" fmla="*/ 435 w 646"/>
                  <a:gd name="T3" fmla="*/ 464 h 710"/>
                  <a:gd name="T4" fmla="*/ 411 w 646"/>
                  <a:gd name="T5" fmla="*/ 472 h 710"/>
                  <a:gd name="T6" fmla="*/ 400 w 646"/>
                  <a:gd name="T7" fmla="*/ 450 h 710"/>
                  <a:gd name="T8" fmla="*/ 394 w 646"/>
                  <a:gd name="T9" fmla="*/ 295 h 710"/>
                  <a:gd name="T10" fmla="*/ 409 w 646"/>
                  <a:gd name="T11" fmla="*/ 196 h 710"/>
                  <a:gd name="T12" fmla="*/ 547 w 646"/>
                  <a:gd name="T13" fmla="*/ 151 h 710"/>
                  <a:gd name="T14" fmla="*/ 617 w 646"/>
                  <a:gd name="T15" fmla="*/ 135 h 710"/>
                  <a:gd name="T16" fmla="*/ 645 w 646"/>
                  <a:gd name="T17" fmla="*/ 112 h 710"/>
                  <a:gd name="T18" fmla="*/ 612 w 646"/>
                  <a:gd name="T19" fmla="*/ 111 h 710"/>
                  <a:gd name="T20" fmla="*/ 543 w 646"/>
                  <a:gd name="T21" fmla="*/ 123 h 710"/>
                  <a:gd name="T22" fmla="*/ 412 w 646"/>
                  <a:gd name="T23" fmla="*/ 160 h 710"/>
                  <a:gd name="T24" fmla="*/ 400 w 646"/>
                  <a:gd name="T25" fmla="*/ 148 h 710"/>
                  <a:gd name="T26" fmla="*/ 396 w 646"/>
                  <a:gd name="T27" fmla="*/ 75 h 710"/>
                  <a:gd name="T28" fmla="*/ 390 w 646"/>
                  <a:gd name="T29" fmla="*/ 14 h 710"/>
                  <a:gd name="T30" fmla="*/ 364 w 646"/>
                  <a:gd name="T31" fmla="*/ 11 h 710"/>
                  <a:gd name="T32" fmla="*/ 372 w 646"/>
                  <a:gd name="T33" fmla="*/ 145 h 710"/>
                  <a:gd name="T34" fmla="*/ 366 w 646"/>
                  <a:gd name="T35" fmla="*/ 296 h 710"/>
                  <a:gd name="T36" fmla="*/ 356 w 646"/>
                  <a:gd name="T37" fmla="*/ 376 h 710"/>
                  <a:gd name="T38" fmla="*/ 212 w 646"/>
                  <a:gd name="T39" fmla="*/ 431 h 710"/>
                  <a:gd name="T40" fmla="*/ 108 w 646"/>
                  <a:gd name="T41" fmla="*/ 465 h 710"/>
                  <a:gd name="T42" fmla="*/ 45 w 646"/>
                  <a:gd name="T43" fmla="*/ 509 h 710"/>
                  <a:gd name="T44" fmla="*/ 33 w 646"/>
                  <a:gd name="T45" fmla="*/ 405 h 710"/>
                  <a:gd name="T46" fmla="*/ 32 w 646"/>
                  <a:gd name="T47" fmla="*/ 235 h 710"/>
                  <a:gd name="T48" fmla="*/ 18 w 646"/>
                  <a:gd name="T49" fmla="*/ 96 h 710"/>
                  <a:gd name="T50" fmla="*/ 5 w 646"/>
                  <a:gd name="T51" fmla="*/ 380 h 710"/>
                  <a:gd name="T52" fmla="*/ 10 w 646"/>
                  <a:gd name="T53" fmla="*/ 516 h 710"/>
                  <a:gd name="T54" fmla="*/ 18 w 646"/>
                  <a:gd name="T55" fmla="*/ 655 h 710"/>
                  <a:gd name="T56" fmla="*/ 36 w 646"/>
                  <a:gd name="T57" fmla="*/ 709 h 710"/>
                  <a:gd name="T58" fmla="*/ 45 w 646"/>
                  <a:gd name="T59" fmla="*/ 652 h 710"/>
                  <a:gd name="T60" fmla="*/ 39 w 646"/>
                  <a:gd name="T61" fmla="*/ 549 h 710"/>
                  <a:gd name="T62" fmla="*/ 106 w 646"/>
                  <a:gd name="T63" fmla="*/ 501 h 710"/>
                  <a:gd name="T64" fmla="*/ 207 w 646"/>
                  <a:gd name="T65" fmla="*/ 459 h 710"/>
                  <a:gd name="T66" fmla="*/ 291 w 646"/>
                  <a:gd name="T67" fmla="*/ 436 h 710"/>
                  <a:gd name="T68" fmla="*/ 371 w 646"/>
                  <a:gd name="T69" fmla="*/ 414 h 710"/>
                  <a:gd name="T70" fmla="*/ 372 w 646"/>
                  <a:gd name="T71" fmla="*/ 491 h 710"/>
                  <a:gd name="T72" fmla="*/ 381 w 646"/>
                  <a:gd name="T73" fmla="*/ 614 h 710"/>
                  <a:gd name="T74" fmla="*/ 401 w 646"/>
                  <a:gd name="T75" fmla="*/ 648 h 710"/>
                  <a:gd name="T76" fmla="*/ 409 w 646"/>
                  <a:gd name="T77" fmla="*/ 609 h 710"/>
                  <a:gd name="T78" fmla="*/ 400 w 646"/>
                  <a:gd name="T79" fmla="*/ 511 h 710"/>
                  <a:gd name="T80" fmla="*/ 434 w 646"/>
                  <a:gd name="T81" fmla="*/ 494 h 710"/>
                  <a:gd name="T82" fmla="*/ 486 w 646"/>
                  <a:gd name="T83" fmla="*/ 476 h 710"/>
                  <a:gd name="T84" fmla="*/ 624 w 646"/>
                  <a:gd name="T85" fmla="*/ 43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6" h="710">
                    <a:moveTo>
                      <a:pt x="618" y="410"/>
                    </a:moveTo>
                    <a:cubicBezTo>
                      <a:pt x="602" y="415"/>
                      <a:pt x="586" y="418"/>
                      <a:pt x="569" y="421"/>
                    </a:cubicBezTo>
                    <a:cubicBezTo>
                      <a:pt x="538" y="427"/>
                      <a:pt x="507" y="437"/>
                      <a:pt x="475" y="450"/>
                    </a:cubicBezTo>
                    <a:cubicBezTo>
                      <a:pt x="461" y="456"/>
                      <a:pt x="447" y="461"/>
                      <a:pt x="435" y="464"/>
                    </a:cubicBezTo>
                    <a:cubicBezTo>
                      <a:pt x="435" y="464"/>
                      <a:pt x="425" y="467"/>
                      <a:pt x="425" y="467"/>
                    </a:cubicBezTo>
                    <a:cubicBezTo>
                      <a:pt x="422" y="468"/>
                      <a:pt x="416" y="470"/>
                      <a:pt x="411" y="472"/>
                    </a:cubicBezTo>
                    <a:cubicBezTo>
                      <a:pt x="398" y="476"/>
                      <a:pt x="400" y="462"/>
                      <a:pt x="400" y="462"/>
                    </a:cubicBezTo>
                    <a:cubicBezTo>
                      <a:pt x="400" y="450"/>
                      <a:pt x="400" y="450"/>
                      <a:pt x="400" y="450"/>
                    </a:cubicBezTo>
                    <a:cubicBezTo>
                      <a:pt x="400" y="427"/>
                      <a:pt x="398" y="409"/>
                      <a:pt x="397" y="389"/>
                    </a:cubicBezTo>
                    <a:cubicBezTo>
                      <a:pt x="396" y="364"/>
                      <a:pt x="394" y="337"/>
                      <a:pt x="394" y="295"/>
                    </a:cubicBezTo>
                    <a:cubicBezTo>
                      <a:pt x="394" y="279"/>
                      <a:pt x="394" y="263"/>
                      <a:pt x="394" y="246"/>
                    </a:cubicBezTo>
                    <a:cubicBezTo>
                      <a:pt x="395" y="236"/>
                      <a:pt x="396" y="206"/>
                      <a:pt x="409" y="196"/>
                    </a:cubicBezTo>
                    <a:cubicBezTo>
                      <a:pt x="425" y="180"/>
                      <a:pt x="457" y="171"/>
                      <a:pt x="474" y="166"/>
                    </a:cubicBezTo>
                    <a:cubicBezTo>
                      <a:pt x="497" y="159"/>
                      <a:pt x="521" y="155"/>
                      <a:pt x="547" y="151"/>
                    </a:cubicBezTo>
                    <a:cubicBezTo>
                      <a:pt x="568" y="147"/>
                      <a:pt x="568" y="147"/>
                      <a:pt x="568" y="147"/>
                    </a:cubicBezTo>
                    <a:cubicBezTo>
                      <a:pt x="617" y="135"/>
                      <a:pt x="617" y="135"/>
                      <a:pt x="617" y="135"/>
                    </a:cubicBezTo>
                    <a:cubicBezTo>
                      <a:pt x="617" y="135"/>
                      <a:pt x="626" y="131"/>
                      <a:pt x="640" y="128"/>
                    </a:cubicBezTo>
                    <a:cubicBezTo>
                      <a:pt x="640" y="128"/>
                      <a:pt x="646" y="124"/>
                      <a:pt x="645" y="112"/>
                    </a:cubicBezTo>
                    <a:cubicBezTo>
                      <a:pt x="645" y="109"/>
                      <a:pt x="644" y="107"/>
                      <a:pt x="644" y="105"/>
                    </a:cubicBezTo>
                    <a:cubicBezTo>
                      <a:pt x="612" y="111"/>
                      <a:pt x="612" y="111"/>
                      <a:pt x="612" y="111"/>
                    </a:cubicBezTo>
                    <a:cubicBezTo>
                      <a:pt x="563" y="120"/>
                      <a:pt x="563" y="120"/>
                      <a:pt x="563" y="120"/>
                    </a:cubicBezTo>
                    <a:cubicBezTo>
                      <a:pt x="543" y="123"/>
                      <a:pt x="543" y="123"/>
                      <a:pt x="543" y="123"/>
                    </a:cubicBezTo>
                    <a:cubicBezTo>
                      <a:pt x="517" y="127"/>
                      <a:pt x="491" y="131"/>
                      <a:pt x="466" y="139"/>
                    </a:cubicBezTo>
                    <a:cubicBezTo>
                      <a:pt x="451" y="143"/>
                      <a:pt x="430" y="149"/>
                      <a:pt x="412" y="160"/>
                    </a:cubicBezTo>
                    <a:cubicBezTo>
                      <a:pt x="401" y="167"/>
                      <a:pt x="399" y="161"/>
                      <a:pt x="399" y="157"/>
                    </a:cubicBezTo>
                    <a:cubicBezTo>
                      <a:pt x="399" y="154"/>
                      <a:pt x="400" y="151"/>
                      <a:pt x="400" y="148"/>
                    </a:cubicBezTo>
                    <a:cubicBezTo>
                      <a:pt x="400" y="147"/>
                      <a:pt x="400" y="147"/>
                      <a:pt x="400" y="147"/>
                    </a:cubicBezTo>
                    <a:cubicBezTo>
                      <a:pt x="401" y="122"/>
                      <a:pt x="399" y="98"/>
                      <a:pt x="396" y="75"/>
                    </a:cubicBezTo>
                    <a:cubicBezTo>
                      <a:pt x="395" y="67"/>
                      <a:pt x="398" y="58"/>
                      <a:pt x="397" y="50"/>
                    </a:cubicBezTo>
                    <a:cubicBezTo>
                      <a:pt x="396" y="38"/>
                      <a:pt x="390" y="27"/>
                      <a:pt x="390" y="14"/>
                    </a:cubicBezTo>
                    <a:cubicBezTo>
                      <a:pt x="390" y="1"/>
                      <a:pt x="385" y="1"/>
                      <a:pt x="378" y="1"/>
                    </a:cubicBezTo>
                    <a:cubicBezTo>
                      <a:pt x="370" y="0"/>
                      <a:pt x="362" y="4"/>
                      <a:pt x="364" y="11"/>
                    </a:cubicBezTo>
                    <a:cubicBezTo>
                      <a:pt x="368" y="33"/>
                      <a:pt x="370" y="54"/>
                      <a:pt x="372" y="76"/>
                    </a:cubicBezTo>
                    <a:cubicBezTo>
                      <a:pt x="375" y="99"/>
                      <a:pt x="373" y="123"/>
                      <a:pt x="372" y="145"/>
                    </a:cubicBezTo>
                    <a:cubicBezTo>
                      <a:pt x="372" y="146"/>
                      <a:pt x="372" y="146"/>
                      <a:pt x="372" y="146"/>
                    </a:cubicBezTo>
                    <a:cubicBezTo>
                      <a:pt x="369" y="195"/>
                      <a:pt x="365" y="245"/>
                      <a:pt x="366" y="296"/>
                    </a:cubicBezTo>
                    <a:cubicBezTo>
                      <a:pt x="366" y="322"/>
                      <a:pt x="367" y="342"/>
                      <a:pt x="368" y="360"/>
                    </a:cubicBezTo>
                    <a:cubicBezTo>
                      <a:pt x="368" y="365"/>
                      <a:pt x="366" y="374"/>
                      <a:pt x="356" y="376"/>
                    </a:cubicBezTo>
                    <a:cubicBezTo>
                      <a:pt x="327" y="380"/>
                      <a:pt x="300" y="397"/>
                      <a:pt x="276" y="413"/>
                    </a:cubicBezTo>
                    <a:cubicBezTo>
                      <a:pt x="257" y="425"/>
                      <a:pt x="236" y="427"/>
                      <a:pt x="212" y="431"/>
                    </a:cubicBezTo>
                    <a:cubicBezTo>
                      <a:pt x="203" y="432"/>
                      <a:pt x="203" y="432"/>
                      <a:pt x="203" y="432"/>
                    </a:cubicBezTo>
                    <a:cubicBezTo>
                      <a:pt x="167" y="437"/>
                      <a:pt x="139" y="444"/>
                      <a:pt x="108" y="465"/>
                    </a:cubicBezTo>
                    <a:cubicBezTo>
                      <a:pt x="89" y="479"/>
                      <a:pt x="89" y="479"/>
                      <a:pt x="89" y="479"/>
                    </a:cubicBezTo>
                    <a:cubicBezTo>
                      <a:pt x="76" y="489"/>
                      <a:pt x="60" y="501"/>
                      <a:pt x="45" y="509"/>
                    </a:cubicBezTo>
                    <a:cubicBezTo>
                      <a:pt x="38" y="513"/>
                      <a:pt x="37" y="505"/>
                      <a:pt x="37" y="502"/>
                    </a:cubicBezTo>
                    <a:cubicBezTo>
                      <a:pt x="35" y="465"/>
                      <a:pt x="33" y="427"/>
                      <a:pt x="33" y="405"/>
                    </a:cubicBezTo>
                    <a:cubicBezTo>
                      <a:pt x="33" y="380"/>
                      <a:pt x="33" y="380"/>
                      <a:pt x="33" y="380"/>
                    </a:cubicBezTo>
                    <a:cubicBezTo>
                      <a:pt x="33" y="333"/>
                      <a:pt x="35" y="277"/>
                      <a:pt x="32" y="235"/>
                    </a:cubicBezTo>
                    <a:cubicBezTo>
                      <a:pt x="29" y="202"/>
                      <a:pt x="28" y="147"/>
                      <a:pt x="32" y="107"/>
                    </a:cubicBezTo>
                    <a:cubicBezTo>
                      <a:pt x="33" y="99"/>
                      <a:pt x="26" y="97"/>
                      <a:pt x="18" y="96"/>
                    </a:cubicBezTo>
                    <a:cubicBezTo>
                      <a:pt x="10" y="95"/>
                      <a:pt x="5" y="96"/>
                      <a:pt x="4" y="104"/>
                    </a:cubicBezTo>
                    <a:cubicBezTo>
                      <a:pt x="0" y="146"/>
                      <a:pt x="5" y="334"/>
                      <a:pt x="5" y="380"/>
                    </a:cubicBezTo>
                    <a:cubicBezTo>
                      <a:pt x="5" y="405"/>
                      <a:pt x="5" y="405"/>
                      <a:pt x="5" y="405"/>
                    </a:cubicBezTo>
                    <a:cubicBezTo>
                      <a:pt x="5" y="431"/>
                      <a:pt x="7" y="476"/>
                      <a:pt x="10" y="516"/>
                    </a:cubicBezTo>
                    <a:cubicBezTo>
                      <a:pt x="11" y="524"/>
                      <a:pt x="14" y="597"/>
                      <a:pt x="14" y="606"/>
                    </a:cubicBezTo>
                    <a:cubicBezTo>
                      <a:pt x="14" y="620"/>
                      <a:pt x="16" y="638"/>
                      <a:pt x="18" y="655"/>
                    </a:cubicBezTo>
                    <a:cubicBezTo>
                      <a:pt x="19" y="669"/>
                      <a:pt x="21" y="684"/>
                      <a:pt x="21" y="696"/>
                    </a:cubicBezTo>
                    <a:cubicBezTo>
                      <a:pt x="21" y="703"/>
                      <a:pt x="28" y="710"/>
                      <a:pt x="36" y="709"/>
                    </a:cubicBezTo>
                    <a:cubicBezTo>
                      <a:pt x="43" y="709"/>
                      <a:pt x="49" y="703"/>
                      <a:pt x="49" y="695"/>
                    </a:cubicBezTo>
                    <a:cubicBezTo>
                      <a:pt x="49" y="682"/>
                      <a:pt x="47" y="667"/>
                      <a:pt x="45" y="652"/>
                    </a:cubicBezTo>
                    <a:cubicBezTo>
                      <a:pt x="44" y="636"/>
                      <a:pt x="42" y="619"/>
                      <a:pt x="42" y="606"/>
                    </a:cubicBezTo>
                    <a:cubicBezTo>
                      <a:pt x="42" y="598"/>
                      <a:pt x="41" y="577"/>
                      <a:pt x="39" y="549"/>
                    </a:cubicBezTo>
                    <a:cubicBezTo>
                      <a:pt x="39" y="547"/>
                      <a:pt x="39" y="541"/>
                      <a:pt x="48" y="538"/>
                    </a:cubicBezTo>
                    <a:cubicBezTo>
                      <a:pt x="69" y="530"/>
                      <a:pt x="89" y="515"/>
                      <a:pt x="106" y="501"/>
                    </a:cubicBezTo>
                    <a:cubicBezTo>
                      <a:pt x="124" y="488"/>
                      <a:pt x="124" y="488"/>
                      <a:pt x="124" y="488"/>
                    </a:cubicBezTo>
                    <a:cubicBezTo>
                      <a:pt x="150" y="470"/>
                      <a:pt x="175" y="464"/>
                      <a:pt x="207" y="459"/>
                    </a:cubicBezTo>
                    <a:cubicBezTo>
                      <a:pt x="215" y="458"/>
                      <a:pt x="215" y="458"/>
                      <a:pt x="215" y="458"/>
                    </a:cubicBezTo>
                    <a:cubicBezTo>
                      <a:pt x="241" y="455"/>
                      <a:pt x="267" y="452"/>
                      <a:pt x="291" y="436"/>
                    </a:cubicBezTo>
                    <a:cubicBezTo>
                      <a:pt x="311" y="423"/>
                      <a:pt x="335" y="409"/>
                      <a:pt x="357" y="404"/>
                    </a:cubicBezTo>
                    <a:cubicBezTo>
                      <a:pt x="368" y="402"/>
                      <a:pt x="370" y="410"/>
                      <a:pt x="371" y="414"/>
                    </a:cubicBezTo>
                    <a:cubicBezTo>
                      <a:pt x="371" y="425"/>
                      <a:pt x="372" y="437"/>
                      <a:pt x="372" y="451"/>
                    </a:cubicBezTo>
                    <a:cubicBezTo>
                      <a:pt x="372" y="451"/>
                      <a:pt x="372" y="491"/>
                      <a:pt x="372" y="491"/>
                    </a:cubicBezTo>
                    <a:cubicBezTo>
                      <a:pt x="372" y="538"/>
                      <a:pt x="372" y="538"/>
                      <a:pt x="372" y="538"/>
                    </a:cubicBezTo>
                    <a:cubicBezTo>
                      <a:pt x="372" y="563"/>
                      <a:pt x="377" y="589"/>
                      <a:pt x="381" y="614"/>
                    </a:cubicBezTo>
                    <a:cubicBezTo>
                      <a:pt x="385" y="637"/>
                      <a:pt x="385" y="637"/>
                      <a:pt x="385" y="637"/>
                    </a:cubicBezTo>
                    <a:cubicBezTo>
                      <a:pt x="386" y="644"/>
                      <a:pt x="393" y="650"/>
                      <a:pt x="401" y="648"/>
                    </a:cubicBezTo>
                    <a:cubicBezTo>
                      <a:pt x="409" y="647"/>
                      <a:pt x="414" y="640"/>
                      <a:pt x="413" y="632"/>
                    </a:cubicBezTo>
                    <a:cubicBezTo>
                      <a:pt x="409" y="609"/>
                      <a:pt x="409" y="609"/>
                      <a:pt x="409" y="609"/>
                    </a:cubicBezTo>
                    <a:cubicBezTo>
                      <a:pt x="405" y="585"/>
                      <a:pt x="400" y="561"/>
                      <a:pt x="400" y="537"/>
                    </a:cubicBezTo>
                    <a:cubicBezTo>
                      <a:pt x="400" y="511"/>
                      <a:pt x="400" y="511"/>
                      <a:pt x="400" y="511"/>
                    </a:cubicBezTo>
                    <a:cubicBezTo>
                      <a:pt x="400" y="511"/>
                      <a:pt x="398" y="502"/>
                      <a:pt x="411" y="500"/>
                    </a:cubicBezTo>
                    <a:cubicBezTo>
                      <a:pt x="418" y="499"/>
                      <a:pt x="426" y="497"/>
                      <a:pt x="434" y="494"/>
                    </a:cubicBezTo>
                    <a:cubicBezTo>
                      <a:pt x="442" y="491"/>
                      <a:pt x="442" y="491"/>
                      <a:pt x="442" y="491"/>
                    </a:cubicBezTo>
                    <a:cubicBezTo>
                      <a:pt x="456" y="487"/>
                      <a:pt x="471" y="482"/>
                      <a:pt x="486" y="476"/>
                    </a:cubicBezTo>
                    <a:cubicBezTo>
                      <a:pt x="516" y="463"/>
                      <a:pt x="545" y="454"/>
                      <a:pt x="574" y="449"/>
                    </a:cubicBezTo>
                    <a:cubicBezTo>
                      <a:pt x="591" y="445"/>
                      <a:pt x="608" y="442"/>
                      <a:pt x="624" y="438"/>
                    </a:cubicBezTo>
                    <a:cubicBezTo>
                      <a:pt x="617" y="435"/>
                      <a:pt x="615" y="421"/>
                      <a:pt x="618" y="410"/>
                    </a:cubicBezTo>
                    <a:close/>
                  </a:path>
                </a:pathLst>
              </a:custGeom>
              <a:solidFill>
                <a:srgbClr val="4783A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6" name="Freeform 131"/>
              <p:cNvSpPr>
                <a:spLocks/>
              </p:cNvSpPr>
              <p:nvPr/>
            </p:nvSpPr>
            <p:spPr bwMode="auto">
              <a:xfrm>
                <a:off x="852" y="2299"/>
                <a:ext cx="1526" cy="1677"/>
              </a:xfrm>
              <a:custGeom>
                <a:avLst/>
                <a:gdLst>
                  <a:gd name="T0" fmla="*/ 569 w 646"/>
                  <a:gd name="T1" fmla="*/ 421 h 710"/>
                  <a:gd name="T2" fmla="*/ 435 w 646"/>
                  <a:gd name="T3" fmla="*/ 464 h 710"/>
                  <a:gd name="T4" fmla="*/ 411 w 646"/>
                  <a:gd name="T5" fmla="*/ 472 h 710"/>
                  <a:gd name="T6" fmla="*/ 400 w 646"/>
                  <a:gd name="T7" fmla="*/ 450 h 710"/>
                  <a:gd name="T8" fmla="*/ 394 w 646"/>
                  <a:gd name="T9" fmla="*/ 295 h 710"/>
                  <a:gd name="T10" fmla="*/ 409 w 646"/>
                  <a:gd name="T11" fmla="*/ 196 h 710"/>
                  <a:gd name="T12" fmla="*/ 547 w 646"/>
                  <a:gd name="T13" fmla="*/ 151 h 710"/>
                  <a:gd name="T14" fmla="*/ 617 w 646"/>
                  <a:gd name="T15" fmla="*/ 135 h 710"/>
                  <a:gd name="T16" fmla="*/ 645 w 646"/>
                  <a:gd name="T17" fmla="*/ 112 h 710"/>
                  <a:gd name="T18" fmla="*/ 612 w 646"/>
                  <a:gd name="T19" fmla="*/ 111 h 710"/>
                  <a:gd name="T20" fmla="*/ 543 w 646"/>
                  <a:gd name="T21" fmla="*/ 123 h 710"/>
                  <a:gd name="T22" fmla="*/ 412 w 646"/>
                  <a:gd name="T23" fmla="*/ 160 h 710"/>
                  <a:gd name="T24" fmla="*/ 400 w 646"/>
                  <a:gd name="T25" fmla="*/ 148 h 710"/>
                  <a:gd name="T26" fmla="*/ 396 w 646"/>
                  <a:gd name="T27" fmla="*/ 75 h 710"/>
                  <a:gd name="T28" fmla="*/ 390 w 646"/>
                  <a:gd name="T29" fmla="*/ 14 h 710"/>
                  <a:gd name="T30" fmla="*/ 364 w 646"/>
                  <a:gd name="T31" fmla="*/ 11 h 710"/>
                  <a:gd name="T32" fmla="*/ 372 w 646"/>
                  <a:gd name="T33" fmla="*/ 145 h 710"/>
                  <a:gd name="T34" fmla="*/ 366 w 646"/>
                  <a:gd name="T35" fmla="*/ 296 h 710"/>
                  <a:gd name="T36" fmla="*/ 356 w 646"/>
                  <a:gd name="T37" fmla="*/ 376 h 710"/>
                  <a:gd name="T38" fmla="*/ 212 w 646"/>
                  <a:gd name="T39" fmla="*/ 431 h 710"/>
                  <a:gd name="T40" fmla="*/ 108 w 646"/>
                  <a:gd name="T41" fmla="*/ 465 h 710"/>
                  <a:gd name="T42" fmla="*/ 45 w 646"/>
                  <a:gd name="T43" fmla="*/ 509 h 710"/>
                  <a:gd name="T44" fmla="*/ 33 w 646"/>
                  <a:gd name="T45" fmla="*/ 405 h 710"/>
                  <a:gd name="T46" fmla="*/ 32 w 646"/>
                  <a:gd name="T47" fmla="*/ 235 h 710"/>
                  <a:gd name="T48" fmla="*/ 18 w 646"/>
                  <a:gd name="T49" fmla="*/ 96 h 710"/>
                  <a:gd name="T50" fmla="*/ 5 w 646"/>
                  <a:gd name="T51" fmla="*/ 380 h 710"/>
                  <a:gd name="T52" fmla="*/ 10 w 646"/>
                  <a:gd name="T53" fmla="*/ 516 h 710"/>
                  <a:gd name="T54" fmla="*/ 18 w 646"/>
                  <a:gd name="T55" fmla="*/ 655 h 710"/>
                  <a:gd name="T56" fmla="*/ 36 w 646"/>
                  <a:gd name="T57" fmla="*/ 709 h 710"/>
                  <a:gd name="T58" fmla="*/ 45 w 646"/>
                  <a:gd name="T59" fmla="*/ 652 h 710"/>
                  <a:gd name="T60" fmla="*/ 39 w 646"/>
                  <a:gd name="T61" fmla="*/ 549 h 710"/>
                  <a:gd name="T62" fmla="*/ 106 w 646"/>
                  <a:gd name="T63" fmla="*/ 501 h 710"/>
                  <a:gd name="T64" fmla="*/ 207 w 646"/>
                  <a:gd name="T65" fmla="*/ 459 h 710"/>
                  <a:gd name="T66" fmla="*/ 291 w 646"/>
                  <a:gd name="T67" fmla="*/ 436 h 710"/>
                  <a:gd name="T68" fmla="*/ 371 w 646"/>
                  <a:gd name="T69" fmla="*/ 414 h 710"/>
                  <a:gd name="T70" fmla="*/ 372 w 646"/>
                  <a:gd name="T71" fmla="*/ 491 h 710"/>
                  <a:gd name="T72" fmla="*/ 381 w 646"/>
                  <a:gd name="T73" fmla="*/ 614 h 710"/>
                  <a:gd name="T74" fmla="*/ 401 w 646"/>
                  <a:gd name="T75" fmla="*/ 648 h 710"/>
                  <a:gd name="T76" fmla="*/ 409 w 646"/>
                  <a:gd name="T77" fmla="*/ 609 h 710"/>
                  <a:gd name="T78" fmla="*/ 400 w 646"/>
                  <a:gd name="T79" fmla="*/ 511 h 710"/>
                  <a:gd name="T80" fmla="*/ 434 w 646"/>
                  <a:gd name="T81" fmla="*/ 494 h 710"/>
                  <a:gd name="T82" fmla="*/ 486 w 646"/>
                  <a:gd name="T83" fmla="*/ 476 h 710"/>
                  <a:gd name="T84" fmla="*/ 624 w 646"/>
                  <a:gd name="T85" fmla="*/ 438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6" h="710">
                    <a:moveTo>
                      <a:pt x="618" y="410"/>
                    </a:moveTo>
                    <a:cubicBezTo>
                      <a:pt x="602" y="415"/>
                      <a:pt x="586" y="418"/>
                      <a:pt x="569" y="421"/>
                    </a:cubicBezTo>
                    <a:cubicBezTo>
                      <a:pt x="538" y="427"/>
                      <a:pt x="507" y="437"/>
                      <a:pt x="475" y="450"/>
                    </a:cubicBezTo>
                    <a:cubicBezTo>
                      <a:pt x="461" y="456"/>
                      <a:pt x="447" y="461"/>
                      <a:pt x="435" y="464"/>
                    </a:cubicBezTo>
                    <a:cubicBezTo>
                      <a:pt x="435" y="464"/>
                      <a:pt x="425" y="467"/>
                      <a:pt x="425" y="467"/>
                    </a:cubicBezTo>
                    <a:cubicBezTo>
                      <a:pt x="422" y="468"/>
                      <a:pt x="416" y="470"/>
                      <a:pt x="411" y="472"/>
                    </a:cubicBezTo>
                    <a:cubicBezTo>
                      <a:pt x="398" y="476"/>
                      <a:pt x="400" y="462"/>
                      <a:pt x="400" y="462"/>
                    </a:cubicBezTo>
                    <a:cubicBezTo>
                      <a:pt x="400" y="450"/>
                      <a:pt x="400" y="450"/>
                      <a:pt x="400" y="450"/>
                    </a:cubicBezTo>
                    <a:cubicBezTo>
                      <a:pt x="400" y="427"/>
                      <a:pt x="398" y="409"/>
                      <a:pt x="397" y="389"/>
                    </a:cubicBezTo>
                    <a:cubicBezTo>
                      <a:pt x="396" y="364"/>
                      <a:pt x="394" y="337"/>
                      <a:pt x="394" y="295"/>
                    </a:cubicBezTo>
                    <a:cubicBezTo>
                      <a:pt x="394" y="279"/>
                      <a:pt x="394" y="263"/>
                      <a:pt x="394" y="246"/>
                    </a:cubicBezTo>
                    <a:cubicBezTo>
                      <a:pt x="395" y="236"/>
                      <a:pt x="396" y="206"/>
                      <a:pt x="409" y="196"/>
                    </a:cubicBezTo>
                    <a:cubicBezTo>
                      <a:pt x="425" y="180"/>
                      <a:pt x="457" y="171"/>
                      <a:pt x="474" y="166"/>
                    </a:cubicBezTo>
                    <a:cubicBezTo>
                      <a:pt x="497" y="159"/>
                      <a:pt x="521" y="155"/>
                      <a:pt x="547" y="151"/>
                    </a:cubicBezTo>
                    <a:cubicBezTo>
                      <a:pt x="568" y="147"/>
                      <a:pt x="568" y="147"/>
                      <a:pt x="568" y="147"/>
                    </a:cubicBezTo>
                    <a:cubicBezTo>
                      <a:pt x="617" y="135"/>
                      <a:pt x="617" y="135"/>
                      <a:pt x="617" y="135"/>
                    </a:cubicBezTo>
                    <a:cubicBezTo>
                      <a:pt x="617" y="135"/>
                      <a:pt x="626" y="131"/>
                      <a:pt x="640" y="128"/>
                    </a:cubicBezTo>
                    <a:cubicBezTo>
                      <a:pt x="640" y="128"/>
                      <a:pt x="646" y="124"/>
                      <a:pt x="645" y="112"/>
                    </a:cubicBezTo>
                    <a:cubicBezTo>
                      <a:pt x="645" y="109"/>
                      <a:pt x="644" y="107"/>
                      <a:pt x="644" y="105"/>
                    </a:cubicBezTo>
                    <a:cubicBezTo>
                      <a:pt x="612" y="111"/>
                      <a:pt x="612" y="111"/>
                      <a:pt x="612" y="111"/>
                    </a:cubicBezTo>
                    <a:cubicBezTo>
                      <a:pt x="563" y="120"/>
                      <a:pt x="563" y="120"/>
                      <a:pt x="563" y="120"/>
                    </a:cubicBezTo>
                    <a:cubicBezTo>
                      <a:pt x="543" y="123"/>
                      <a:pt x="543" y="123"/>
                      <a:pt x="543" y="123"/>
                    </a:cubicBezTo>
                    <a:cubicBezTo>
                      <a:pt x="517" y="127"/>
                      <a:pt x="491" y="131"/>
                      <a:pt x="466" y="139"/>
                    </a:cubicBezTo>
                    <a:cubicBezTo>
                      <a:pt x="451" y="143"/>
                      <a:pt x="430" y="149"/>
                      <a:pt x="412" y="160"/>
                    </a:cubicBezTo>
                    <a:cubicBezTo>
                      <a:pt x="401" y="167"/>
                      <a:pt x="399" y="161"/>
                      <a:pt x="399" y="157"/>
                    </a:cubicBezTo>
                    <a:cubicBezTo>
                      <a:pt x="399" y="154"/>
                      <a:pt x="400" y="151"/>
                      <a:pt x="400" y="148"/>
                    </a:cubicBezTo>
                    <a:cubicBezTo>
                      <a:pt x="400" y="147"/>
                      <a:pt x="400" y="147"/>
                      <a:pt x="400" y="147"/>
                    </a:cubicBezTo>
                    <a:cubicBezTo>
                      <a:pt x="401" y="122"/>
                      <a:pt x="399" y="98"/>
                      <a:pt x="396" y="75"/>
                    </a:cubicBezTo>
                    <a:cubicBezTo>
                      <a:pt x="395" y="67"/>
                      <a:pt x="398" y="58"/>
                      <a:pt x="397" y="50"/>
                    </a:cubicBezTo>
                    <a:cubicBezTo>
                      <a:pt x="396" y="38"/>
                      <a:pt x="390" y="27"/>
                      <a:pt x="390" y="14"/>
                    </a:cubicBezTo>
                    <a:cubicBezTo>
                      <a:pt x="390" y="1"/>
                      <a:pt x="385" y="1"/>
                      <a:pt x="378" y="1"/>
                    </a:cubicBezTo>
                    <a:cubicBezTo>
                      <a:pt x="370" y="0"/>
                      <a:pt x="362" y="4"/>
                      <a:pt x="364" y="11"/>
                    </a:cubicBezTo>
                    <a:cubicBezTo>
                      <a:pt x="368" y="33"/>
                      <a:pt x="370" y="54"/>
                      <a:pt x="372" y="76"/>
                    </a:cubicBezTo>
                    <a:cubicBezTo>
                      <a:pt x="375" y="99"/>
                      <a:pt x="373" y="123"/>
                      <a:pt x="372" y="145"/>
                    </a:cubicBezTo>
                    <a:cubicBezTo>
                      <a:pt x="372" y="146"/>
                      <a:pt x="372" y="146"/>
                      <a:pt x="372" y="146"/>
                    </a:cubicBezTo>
                    <a:cubicBezTo>
                      <a:pt x="369" y="195"/>
                      <a:pt x="365" y="245"/>
                      <a:pt x="366" y="296"/>
                    </a:cubicBezTo>
                    <a:cubicBezTo>
                      <a:pt x="366" y="322"/>
                      <a:pt x="367" y="342"/>
                      <a:pt x="368" y="360"/>
                    </a:cubicBezTo>
                    <a:cubicBezTo>
                      <a:pt x="368" y="365"/>
                      <a:pt x="366" y="374"/>
                      <a:pt x="356" y="376"/>
                    </a:cubicBezTo>
                    <a:cubicBezTo>
                      <a:pt x="327" y="380"/>
                      <a:pt x="300" y="397"/>
                      <a:pt x="276" y="413"/>
                    </a:cubicBezTo>
                    <a:cubicBezTo>
                      <a:pt x="257" y="425"/>
                      <a:pt x="236" y="427"/>
                      <a:pt x="212" y="431"/>
                    </a:cubicBezTo>
                    <a:cubicBezTo>
                      <a:pt x="203" y="432"/>
                      <a:pt x="203" y="432"/>
                      <a:pt x="203" y="432"/>
                    </a:cubicBezTo>
                    <a:cubicBezTo>
                      <a:pt x="167" y="437"/>
                      <a:pt x="139" y="444"/>
                      <a:pt x="108" y="465"/>
                    </a:cubicBezTo>
                    <a:cubicBezTo>
                      <a:pt x="89" y="479"/>
                      <a:pt x="89" y="479"/>
                      <a:pt x="89" y="479"/>
                    </a:cubicBezTo>
                    <a:cubicBezTo>
                      <a:pt x="76" y="489"/>
                      <a:pt x="60" y="501"/>
                      <a:pt x="45" y="509"/>
                    </a:cubicBezTo>
                    <a:cubicBezTo>
                      <a:pt x="38" y="513"/>
                      <a:pt x="37" y="505"/>
                      <a:pt x="37" y="502"/>
                    </a:cubicBezTo>
                    <a:cubicBezTo>
                      <a:pt x="35" y="465"/>
                      <a:pt x="33" y="427"/>
                      <a:pt x="33" y="405"/>
                    </a:cubicBezTo>
                    <a:cubicBezTo>
                      <a:pt x="33" y="380"/>
                      <a:pt x="33" y="380"/>
                      <a:pt x="33" y="380"/>
                    </a:cubicBezTo>
                    <a:cubicBezTo>
                      <a:pt x="33" y="333"/>
                      <a:pt x="35" y="277"/>
                      <a:pt x="32" y="235"/>
                    </a:cubicBezTo>
                    <a:cubicBezTo>
                      <a:pt x="29" y="202"/>
                      <a:pt x="28" y="147"/>
                      <a:pt x="32" y="107"/>
                    </a:cubicBezTo>
                    <a:cubicBezTo>
                      <a:pt x="33" y="99"/>
                      <a:pt x="26" y="97"/>
                      <a:pt x="18" y="96"/>
                    </a:cubicBezTo>
                    <a:cubicBezTo>
                      <a:pt x="10" y="95"/>
                      <a:pt x="5" y="96"/>
                      <a:pt x="4" y="104"/>
                    </a:cubicBezTo>
                    <a:cubicBezTo>
                      <a:pt x="0" y="146"/>
                      <a:pt x="5" y="334"/>
                      <a:pt x="5" y="380"/>
                    </a:cubicBezTo>
                    <a:cubicBezTo>
                      <a:pt x="5" y="405"/>
                      <a:pt x="5" y="405"/>
                      <a:pt x="5" y="405"/>
                    </a:cubicBezTo>
                    <a:cubicBezTo>
                      <a:pt x="5" y="431"/>
                      <a:pt x="7" y="476"/>
                      <a:pt x="10" y="516"/>
                    </a:cubicBezTo>
                    <a:cubicBezTo>
                      <a:pt x="11" y="524"/>
                      <a:pt x="14" y="597"/>
                      <a:pt x="14" y="606"/>
                    </a:cubicBezTo>
                    <a:cubicBezTo>
                      <a:pt x="14" y="620"/>
                      <a:pt x="16" y="638"/>
                      <a:pt x="18" y="655"/>
                    </a:cubicBezTo>
                    <a:cubicBezTo>
                      <a:pt x="19" y="669"/>
                      <a:pt x="21" y="684"/>
                      <a:pt x="21" y="696"/>
                    </a:cubicBezTo>
                    <a:cubicBezTo>
                      <a:pt x="21" y="703"/>
                      <a:pt x="28" y="710"/>
                      <a:pt x="36" y="709"/>
                    </a:cubicBezTo>
                    <a:cubicBezTo>
                      <a:pt x="43" y="709"/>
                      <a:pt x="49" y="703"/>
                      <a:pt x="49" y="695"/>
                    </a:cubicBezTo>
                    <a:cubicBezTo>
                      <a:pt x="49" y="682"/>
                      <a:pt x="47" y="667"/>
                      <a:pt x="45" y="652"/>
                    </a:cubicBezTo>
                    <a:cubicBezTo>
                      <a:pt x="44" y="636"/>
                      <a:pt x="42" y="619"/>
                      <a:pt x="42" y="606"/>
                    </a:cubicBezTo>
                    <a:cubicBezTo>
                      <a:pt x="42" y="598"/>
                      <a:pt x="41" y="577"/>
                      <a:pt x="39" y="549"/>
                    </a:cubicBezTo>
                    <a:cubicBezTo>
                      <a:pt x="39" y="547"/>
                      <a:pt x="39" y="541"/>
                      <a:pt x="48" y="538"/>
                    </a:cubicBezTo>
                    <a:cubicBezTo>
                      <a:pt x="69" y="530"/>
                      <a:pt x="89" y="515"/>
                      <a:pt x="106" y="501"/>
                    </a:cubicBezTo>
                    <a:cubicBezTo>
                      <a:pt x="124" y="488"/>
                      <a:pt x="124" y="488"/>
                      <a:pt x="124" y="488"/>
                    </a:cubicBezTo>
                    <a:cubicBezTo>
                      <a:pt x="150" y="470"/>
                      <a:pt x="175" y="464"/>
                      <a:pt x="207" y="459"/>
                    </a:cubicBezTo>
                    <a:cubicBezTo>
                      <a:pt x="215" y="458"/>
                      <a:pt x="215" y="458"/>
                      <a:pt x="215" y="458"/>
                    </a:cubicBezTo>
                    <a:cubicBezTo>
                      <a:pt x="241" y="455"/>
                      <a:pt x="267" y="452"/>
                      <a:pt x="291" y="436"/>
                    </a:cubicBezTo>
                    <a:cubicBezTo>
                      <a:pt x="311" y="423"/>
                      <a:pt x="335" y="409"/>
                      <a:pt x="357" y="404"/>
                    </a:cubicBezTo>
                    <a:cubicBezTo>
                      <a:pt x="368" y="402"/>
                      <a:pt x="370" y="410"/>
                      <a:pt x="371" y="414"/>
                    </a:cubicBezTo>
                    <a:cubicBezTo>
                      <a:pt x="371" y="425"/>
                      <a:pt x="372" y="437"/>
                      <a:pt x="372" y="451"/>
                    </a:cubicBezTo>
                    <a:cubicBezTo>
                      <a:pt x="372" y="451"/>
                      <a:pt x="372" y="491"/>
                      <a:pt x="372" y="491"/>
                    </a:cubicBezTo>
                    <a:cubicBezTo>
                      <a:pt x="372" y="538"/>
                      <a:pt x="372" y="538"/>
                      <a:pt x="372" y="538"/>
                    </a:cubicBezTo>
                    <a:cubicBezTo>
                      <a:pt x="372" y="563"/>
                      <a:pt x="377" y="589"/>
                      <a:pt x="381" y="614"/>
                    </a:cubicBezTo>
                    <a:cubicBezTo>
                      <a:pt x="385" y="637"/>
                      <a:pt x="385" y="637"/>
                      <a:pt x="385" y="637"/>
                    </a:cubicBezTo>
                    <a:cubicBezTo>
                      <a:pt x="386" y="644"/>
                      <a:pt x="393" y="650"/>
                      <a:pt x="401" y="648"/>
                    </a:cubicBezTo>
                    <a:cubicBezTo>
                      <a:pt x="409" y="647"/>
                      <a:pt x="414" y="640"/>
                      <a:pt x="413" y="632"/>
                    </a:cubicBezTo>
                    <a:cubicBezTo>
                      <a:pt x="409" y="609"/>
                      <a:pt x="409" y="609"/>
                      <a:pt x="409" y="609"/>
                    </a:cubicBezTo>
                    <a:cubicBezTo>
                      <a:pt x="405" y="585"/>
                      <a:pt x="400" y="561"/>
                      <a:pt x="400" y="537"/>
                    </a:cubicBezTo>
                    <a:cubicBezTo>
                      <a:pt x="400" y="511"/>
                      <a:pt x="400" y="511"/>
                      <a:pt x="400" y="511"/>
                    </a:cubicBezTo>
                    <a:cubicBezTo>
                      <a:pt x="400" y="511"/>
                      <a:pt x="398" y="502"/>
                      <a:pt x="411" y="500"/>
                    </a:cubicBezTo>
                    <a:cubicBezTo>
                      <a:pt x="418" y="499"/>
                      <a:pt x="426" y="497"/>
                      <a:pt x="434" y="494"/>
                    </a:cubicBezTo>
                    <a:cubicBezTo>
                      <a:pt x="442" y="491"/>
                      <a:pt x="442" y="491"/>
                      <a:pt x="442" y="491"/>
                    </a:cubicBezTo>
                    <a:cubicBezTo>
                      <a:pt x="456" y="487"/>
                      <a:pt x="471" y="482"/>
                      <a:pt x="486" y="476"/>
                    </a:cubicBezTo>
                    <a:cubicBezTo>
                      <a:pt x="516" y="463"/>
                      <a:pt x="545" y="454"/>
                      <a:pt x="574" y="449"/>
                    </a:cubicBezTo>
                    <a:cubicBezTo>
                      <a:pt x="591" y="445"/>
                      <a:pt x="608" y="442"/>
                      <a:pt x="624" y="438"/>
                    </a:cubicBezTo>
                    <a:cubicBezTo>
                      <a:pt x="617" y="435"/>
                      <a:pt x="615" y="421"/>
                      <a:pt x="618" y="41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7" name="Freeform 132"/>
              <p:cNvSpPr>
                <a:spLocks/>
              </p:cNvSpPr>
              <p:nvPr/>
            </p:nvSpPr>
            <p:spPr bwMode="auto">
              <a:xfrm>
                <a:off x="996" y="2580"/>
                <a:ext cx="36" cy="1340"/>
              </a:xfrm>
              <a:custGeom>
                <a:avLst/>
                <a:gdLst>
                  <a:gd name="T0" fmla="*/ 0 w 15"/>
                  <a:gd name="T1" fmla="*/ 0 h 567"/>
                  <a:gd name="T2" fmla="*/ 4 w 15"/>
                  <a:gd name="T3" fmla="*/ 55 h 567"/>
                  <a:gd name="T4" fmla="*/ 9 w 15"/>
                  <a:gd name="T5" fmla="*/ 139 h 567"/>
                  <a:gd name="T6" fmla="*/ 4 w 15"/>
                  <a:gd name="T7" fmla="*/ 222 h 567"/>
                  <a:gd name="T8" fmla="*/ 6 w 15"/>
                  <a:gd name="T9" fmla="*/ 303 h 567"/>
                  <a:gd name="T10" fmla="*/ 10 w 15"/>
                  <a:gd name="T11" fmla="*/ 447 h 567"/>
                  <a:gd name="T12" fmla="*/ 15 w 15"/>
                  <a:gd name="T13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67">
                    <a:moveTo>
                      <a:pt x="0" y="0"/>
                    </a:moveTo>
                    <a:cubicBezTo>
                      <a:pt x="5" y="16"/>
                      <a:pt x="2" y="38"/>
                      <a:pt x="4" y="55"/>
                    </a:cubicBezTo>
                    <a:cubicBezTo>
                      <a:pt x="6" y="83"/>
                      <a:pt x="11" y="111"/>
                      <a:pt x="9" y="139"/>
                    </a:cubicBezTo>
                    <a:cubicBezTo>
                      <a:pt x="8" y="167"/>
                      <a:pt x="2" y="194"/>
                      <a:pt x="4" y="222"/>
                    </a:cubicBezTo>
                    <a:cubicBezTo>
                      <a:pt x="5" y="249"/>
                      <a:pt x="6" y="276"/>
                      <a:pt x="6" y="303"/>
                    </a:cubicBezTo>
                    <a:cubicBezTo>
                      <a:pt x="6" y="350"/>
                      <a:pt x="12" y="401"/>
                      <a:pt x="10" y="447"/>
                    </a:cubicBezTo>
                    <a:cubicBezTo>
                      <a:pt x="8" y="494"/>
                      <a:pt x="15" y="521"/>
                      <a:pt x="15" y="567"/>
                    </a:cubicBezTo>
                  </a:path>
                </a:pathLst>
              </a:custGeom>
              <a:noFill/>
              <a:ln w="603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8" name="Freeform 133"/>
              <p:cNvSpPr>
                <a:spLocks/>
              </p:cNvSpPr>
              <p:nvPr/>
            </p:nvSpPr>
            <p:spPr bwMode="auto">
              <a:xfrm>
                <a:off x="1863" y="3060"/>
                <a:ext cx="43" cy="713"/>
              </a:xfrm>
              <a:custGeom>
                <a:avLst/>
                <a:gdLst>
                  <a:gd name="T0" fmla="*/ 0 w 18"/>
                  <a:gd name="T1" fmla="*/ 0 h 302"/>
                  <a:gd name="T2" fmla="*/ 18 w 18"/>
                  <a:gd name="T3" fmla="*/ 160 h 302"/>
                  <a:gd name="T4" fmla="*/ 18 w 18"/>
                  <a:gd name="T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02">
                    <a:moveTo>
                      <a:pt x="0" y="0"/>
                    </a:moveTo>
                    <a:cubicBezTo>
                      <a:pt x="4" y="54"/>
                      <a:pt x="18" y="105"/>
                      <a:pt x="18" y="160"/>
                    </a:cubicBezTo>
                    <a:cubicBezTo>
                      <a:pt x="17" y="205"/>
                      <a:pt x="12" y="244"/>
                      <a:pt x="18" y="302"/>
                    </a:cubicBezTo>
                  </a:path>
                </a:pathLst>
              </a:custGeom>
              <a:noFill/>
              <a:ln w="603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9" name="Freeform 134"/>
              <p:cNvSpPr>
                <a:spLocks/>
              </p:cNvSpPr>
              <p:nvPr/>
            </p:nvSpPr>
            <p:spPr bwMode="auto">
              <a:xfrm>
                <a:off x="1877" y="2597"/>
                <a:ext cx="407" cy="189"/>
              </a:xfrm>
              <a:custGeom>
                <a:avLst/>
                <a:gdLst>
                  <a:gd name="T0" fmla="*/ 0 w 172"/>
                  <a:gd name="T1" fmla="*/ 80 h 80"/>
                  <a:gd name="T2" fmla="*/ 172 w 172"/>
                  <a:gd name="T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" h="80">
                    <a:moveTo>
                      <a:pt x="0" y="80"/>
                    </a:moveTo>
                    <a:cubicBezTo>
                      <a:pt x="27" y="40"/>
                      <a:pt x="121" y="35"/>
                      <a:pt x="172" y="0"/>
                    </a:cubicBezTo>
                  </a:path>
                </a:pathLst>
              </a:custGeom>
              <a:noFill/>
              <a:ln w="603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0" name="Line 135"/>
              <p:cNvSpPr>
                <a:spLocks noChangeShapeType="1"/>
              </p:cNvSpPr>
              <p:nvPr/>
            </p:nvSpPr>
            <p:spPr bwMode="auto">
              <a:xfrm flipH="1">
                <a:off x="2518" y="2547"/>
                <a:ext cx="23" cy="7"/>
              </a:xfrm>
              <a:prstGeom prst="line">
                <a:avLst/>
              </a:prstGeom>
              <a:noFill/>
              <a:ln w="603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1" name="Freeform 136"/>
              <p:cNvSpPr>
                <a:spLocks/>
              </p:cNvSpPr>
              <p:nvPr/>
            </p:nvSpPr>
            <p:spPr bwMode="auto">
              <a:xfrm>
                <a:off x="2525" y="2188"/>
                <a:ext cx="71" cy="1229"/>
              </a:xfrm>
              <a:custGeom>
                <a:avLst/>
                <a:gdLst>
                  <a:gd name="T0" fmla="*/ 8 w 30"/>
                  <a:gd name="T1" fmla="*/ 0 h 520"/>
                  <a:gd name="T2" fmla="*/ 3 w 30"/>
                  <a:gd name="T3" fmla="*/ 197 h 520"/>
                  <a:gd name="T4" fmla="*/ 30 w 30"/>
                  <a:gd name="T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20">
                    <a:moveTo>
                      <a:pt x="8" y="0"/>
                    </a:moveTo>
                    <a:cubicBezTo>
                      <a:pt x="0" y="42"/>
                      <a:pt x="6" y="85"/>
                      <a:pt x="3" y="197"/>
                    </a:cubicBezTo>
                    <a:cubicBezTo>
                      <a:pt x="0" y="309"/>
                      <a:pt x="27" y="437"/>
                      <a:pt x="30" y="520"/>
                    </a:cubicBezTo>
                  </a:path>
                </a:pathLst>
              </a:custGeom>
              <a:noFill/>
              <a:ln w="603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2" name="Freeform 137"/>
              <p:cNvSpPr>
                <a:spLocks/>
              </p:cNvSpPr>
              <p:nvPr/>
            </p:nvSpPr>
            <p:spPr bwMode="auto">
              <a:xfrm>
                <a:off x="1018" y="3135"/>
                <a:ext cx="852" cy="310"/>
              </a:xfrm>
              <a:custGeom>
                <a:avLst/>
                <a:gdLst>
                  <a:gd name="T0" fmla="*/ 0 w 361"/>
                  <a:gd name="T1" fmla="*/ 114 h 131"/>
                  <a:gd name="T2" fmla="*/ 88 w 361"/>
                  <a:gd name="T3" fmla="*/ 87 h 131"/>
                  <a:gd name="T4" fmla="*/ 200 w 361"/>
                  <a:gd name="T5" fmla="*/ 86 h 131"/>
                  <a:gd name="T6" fmla="*/ 286 w 361"/>
                  <a:gd name="T7" fmla="*/ 39 h 131"/>
                  <a:gd name="T8" fmla="*/ 361 w 361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131">
                    <a:moveTo>
                      <a:pt x="0" y="114"/>
                    </a:moveTo>
                    <a:cubicBezTo>
                      <a:pt x="11" y="131"/>
                      <a:pt x="69" y="90"/>
                      <a:pt x="88" y="87"/>
                    </a:cubicBezTo>
                    <a:cubicBezTo>
                      <a:pt x="126" y="82"/>
                      <a:pt x="161" y="97"/>
                      <a:pt x="200" y="86"/>
                    </a:cubicBezTo>
                    <a:cubicBezTo>
                      <a:pt x="232" y="77"/>
                      <a:pt x="255" y="50"/>
                      <a:pt x="286" y="39"/>
                    </a:cubicBezTo>
                    <a:cubicBezTo>
                      <a:pt x="314" y="28"/>
                      <a:pt x="348" y="28"/>
                      <a:pt x="361" y="0"/>
                    </a:cubicBezTo>
                  </a:path>
                </a:pathLst>
              </a:custGeom>
              <a:noFill/>
              <a:ln w="603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3" name="Freeform 138"/>
              <p:cNvSpPr>
                <a:spLocks/>
              </p:cNvSpPr>
              <p:nvPr/>
            </p:nvSpPr>
            <p:spPr bwMode="auto">
              <a:xfrm>
                <a:off x="1851" y="2342"/>
                <a:ext cx="38" cy="718"/>
              </a:xfrm>
              <a:custGeom>
                <a:avLst/>
                <a:gdLst>
                  <a:gd name="T0" fmla="*/ 3 w 16"/>
                  <a:gd name="T1" fmla="*/ 0 h 304"/>
                  <a:gd name="T2" fmla="*/ 11 w 16"/>
                  <a:gd name="T3" fmla="*/ 144 h 304"/>
                  <a:gd name="T4" fmla="*/ 5 w 16"/>
                  <a:gd name="T5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04">
                    <a:moveTo>
                      <a:pt x="3" y="0"/>
                    </a:moveTo>
                    <a:cubicBezTo>
                      <a:pt x="11" y="48"/>
                      <a:pt x="7" y="96"/>
                      <a:pt x="11" y="144"/>
                    </a:cubicBezTo>
                    <a:cubicBezTo>
                      <a:pt x="16" y="197"/>
                      <a:pt x="0" y="250"/>
                      <a:pt x="5" y="304"/>
                    </a:cubicBezTo>
                  </a:path>
                </a:pathLst>
              </a:custGeom>
              <a:noFill/>
              <a:ln w="6032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4" name="Freeform 139"/>
              <p:cNvSpPr>
                <a:spLocks/>
              </p:cNvSpPr>
              <p:nvPr/>
            </p:nvSpPr>
            <p:spPr bwMode="auto">
              <a:xfrm>
                <a:off x="996" y="2580"/>
                <a:ext cx="36" cy="1340"/>
              </a:xfrm>
              <a:custGeom>
                <a:avLst/>
                <a:gdLst>
                  <a:gd name="T0" fmla="*/ 0 w 15"/>
                  <a:gd name="T1" fmla="*/ 0 h 567"/>
                  <a:gd name="T2" fmla="*/ 4 w 15"/>
                  <a:gd name="T3" fmla="*/ 55 h 567"/>
                  <a:gd name="T4" fmla="*/ 9 w 15"/>
                  <a:gd name="T5" fmla="*/ 139 h 567"/>
                  <a:gd name="T6" fmla="*/ 4 w 15"/>
                  <a:gd name="T7" fmla="*/ 222 h 567"/>
                  <a:gd name="T8" fmla="*/ 6 w 15"/>
                  <a:gd name="T9" fmla="*/ 303 h 567"/>
                  <a:gd name="T10" fmla="*/ 10 w 15"/>
                  <a:gd name="T11" fmla="*/ 447 h 567"/>
                  <a:gd name="T12" fmla="*/ 15 w 15"/>
                  <a:gd name="T13" fmla="*/ 56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567">
                    <a:moveTo>
                      <a:pt x="0" y="0"/>
                    </a:moveTo>
                    <a:cubicBezTo>
                      <a:pt x="5" y="16"/>
                      <a:pt x="2" y="38"/>
                      <a:pt x="4" y="55"/>
                    </a:cubicBezTo>
                    <a:cubicBezTo>
                      <a:pt x="6" y="83"/>
                      <a:pt x="11" y="111"/>
                      <a:pt x="9" y="139"/>
                    </a:cubicBezTo>
                    <a:cubicBezTo>
                      <a:pt x="8" y="167"/>
                      <a:pt x="2" y="194"/>
                      <a:pt x="4" y="222"/>
                    </a:cubicBezTo>
                    <a:cubicBezTo>
                      <a:pt x="5" y="249"/>
                      <a:pt x="6" y="276"/>
                      <a:pt x="6" y="303"/>
                    </a:cubicBezTo>
                    <a:cubicBezTo>
                      <a:pt x="6" y="350"/>
                      <a:pt x="12" y="401"/>
                      <a:pt x="10" y="447"/>
                    </a:cubicBezTo>
                    <a:cubicBezTo>
                      <a:pt x="8" y="494"/>
                      <a:pt x="15" y="521"/>
                      <a:pt x="15" y="567"/>
                    </a:cubicBezTo>
                  </a:path>
                </a:pathLst>
              </a:custGeom>
              <a:noFill/>
              <a:ln w="44450" cap="rnd">
                <a:solidFill>
                  <a:srgbClr val="FFE8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5" name="Freeform 140"/>
              <p:cNvSpPr>
                <a:spLocks/>
              </p:cNvSpPr>
              <p:nvPr/>
            </p:nvSpPr>
            <p:spPr bwMode="auto">
              <a:xfrm>
                <a:off x="1863" y="3060"/>
                <a:ext cx="43" cy="713"/>
              </a:xfrm>
              <a:custGeom>
                <a:avLst/>
                <a:gdLst>
                  <a:gd name="T0" fmla="*/ 0 w 18"/>
                  <a:gd name="T1" fmla="*/ 0 h 302"/>
                  <a:gd name="T2" fmla="*/ 18 w 18"/>
                  <a:gd name="T3" fmla="*/ 160 h 302"/>
                  <a:gd name="T4" fmla="*/ 18 w 18"/>
                  <a:gd name="T5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02">
                    <a:moveTo>
                      <a:pt x="0" y="0"/>
                    </a:moveTo>
                    <a:cubicBezTo>
                      <a:pt x="4" y="54"/>
                      <a:pt x="18" y="105"/>
                      <a:pt x="18" y="160"/>
                    </a:cubicBezTo>
                    <a:cubicBezTo>
                      <a:pt x="17" y="205"/>
                      <a:pt x="12" y="244"/>
                      <a:pt x="18" y="302"/>
                    </a:cubicBezTo>
                  </a:path>
                </a:pathLst>
              </a:custGeom>
              <a:noFill/>
              <a:ln w="44450" cap="rnd">
                <a:solidFill>
                  <a:srgbClr val="FFE8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6" name="Freeform 141"/>
              <p:cNvSpPr>
                <a:spLocks/>
              </p:cNvSpPr>
              <p:nvPr/>
            </p:nvSpPr>
            <p:spPr bwMode="auto">
              <a:xfrm>
                <a:off x="1877" y="2597"/>
                <a:ext cx="407" cy="189"/>
              </a:xfrm>
              <a:custGeom>
                <a:avLst/>
                <a:gdLst>
                  <a:gd name="T0" fmla="*/ 0 w 172"/>
                  <a:gd name="T1" fmla="*/ 80 h 80"/>
                  <a:gd name="T2" fmla="*/ 172 w 172"/>
                  <a:gd name="T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" h="80">
                    <a:moveTo>
                      <a:pt x="0" y="80"/>
                    </a:moveTo>
                    <a:cubicBezTo>
                      <a:pt x="27" y="40"/>
                      <a:pt x="121" y="35"/>
                      <a:pt x="172" y="0"/>
                    </a:cubicBezTo>
                  </a:path>
                </a:pathLst>
              </a:custGeom>
              <a:noFill/>
              <a:ln w="44450" cap="rnd">
                <a:solidFill>
                  <a:srgbClr val="FFE8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7" name="Line 142"/>
              <p:cNvSpPr>
                <a:spLocks noChangeShapeType="1"/>
              </p:cNvSpPr>
              <p:nvPr/>
            </p:nvSpPr>
            <p:spPr bwMode="auto">
              <a:xfrm flipH="1">
                <a:off x="2518" y="2547"/>
                <a:ext cx="23" cy="7"/>
              </a:xfrm>
              <a:prstGeom prst="line">
                <a:avLst/>
              </a:prstGeom>
              <a:noFill/>
              <a:ln w="44450" cap="rnd">
                <a:solidFill>
                  <a:srgbClr val="FFE8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8" name="Freeform 143"/>
              <p:cNvSpPr>
                <a:spLocks/>
              </p:cNvSpPr>
              <p:nvPr/>
            </p:nvSpPr>
            <p:spPr bwMode="auto">
              <a:xfrm>
                <a:off x="2525" y="2188"/>
                <a:ext cx="71" cy="1229"/>
              </a:xfrm>
              <a:custGeom>
                <a:avLst/>
                <a:gdLst>
                  <a:gd name="T0" fmla="*/ 8 w 30"/>
                  <a:gd name="T1" fmla="*/ 0 h 520"/>
                  <a:gd name="T2" fmla="*/ 3 w 30"/>
                  <a:gd name="T3" fmla="*/ 197 h 520"/>
                  <a:gd name="T4" fmla="*/ 30 w 30"/>
                  <a:gd name="T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20">
                    <a:moveTo>
                      <a:pt x="8" y="0"/>
                    </a:moveTo>
                    <a:cubicBezTo>
                      <a:pt x="0" y="42"/>
                      <a:pt x="6" y="85"/>
                      <a:pt x="3" y="197"/>
                    </a:cubicBezTo>
                    <a:cubicBezTo>
                      <a:pt x="0" y="309"/>
                      <a:pt x="27" y="437"/>
                      <a:pt x="30" y="520"/>
                    </a:cubicBezTo>
                  </a:path>
                </a:pathLst>
              </a:custGeom>
              <a:noFill/>
              <a:ln w="44450" cap="rnd">
                <a:solidFill>
                  <a:srgbClr val="FFE8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9" name="Freeform 144"/>
              <p:cNvSpPr>
                <a:spLocks/>
              </p:cNvSpPr>
              <p:nvPr/>
            </p:nvSpPr>
            <p:spPr bwMode="auto">
              <a:xfrm>
                <a:off x="2501" y="2039"/>
                <a:ext cx="253" cy="1545"/>
              </a:xfrm>
              <a:custGeom>
                <a:avLst/>
                <a:gdLst>
                  <a:gd name="T0" fmla="*/ 64 w 107"/>
                  <a:gd name="T1" fmla="*/ 632 h 654"/>
                  <a:gd name="T2" fmla="*/ 52 w 107"/>
                  <a:gd name="T3" fmla="*/ 79 h 654"/>
                  <a:gd name="T4" fmla="*/ 53 w 107"/>
                  <a:gd name="T5" fmla="*/ 78 h 654"/>
                  <a:gd name="T6" fmla="*/ 53 w 107"/>
                  <a:gd name="T7" fmla="*/ 79 h 654"/>
                  <a:gd name="T8" fmla="*/ 79 w 107"/>
                  <a:gd name="T9" fmla="*/ 29 h 654"/>
                  <a:gd name="T10" fmla="*/ 107 w 107"/>
                  <a:gd name="T11" fmla="*/ 13 h 654"/>
                  <a:gd name="T12" fmla="*/ 105 w 107"/>
                  <a:gd name="T13" fmla="*/ 0 h 654"/>
                  <a:gd name="T14" fmla="*/ 105 w 107"/>
                  <a:gd name="T15" fmla="*/ 0 h 654"/>
                  <a:gd name="T16" fmla="*/ 101 w 107"/>
                  <a:gd name="T17" fmla="*/ 6 h 654"/>
                  <a:gd name="T18" fmla="*/ 58 w 107"/>
                  <a:gd name="T19" fmla="*/ 40 h 654"/>
                  <a:gd name="T20" fmla="*/ 45 w 107"/>
                  <a:gd name="T21" fmla="*/ 86 h 654"/>
                  <a:gd name="T22" fmla="*/ 22 w 107"/>
                  <a:gd name="T23" fmla="*/ 86 h 654"/>
                  <a:gd name="T24" fmla="*/ 19 w 107"/>
                  <a:gd name="T25" fmla="*/ 70 h 654"/>
                  <a:gd name="T26" fmla="*/ 19 w 107"/>
                  <a:gd name="T27" fmla="*/ 71 h 654"/>
                  <a:gd name="T28" fmla="*/ 21 w 107"/>
                  <a:gd name="T29" fmla="*/ 197 h 654"/>
                  <a:gd name="T30" fmla="*/ 0 w 107"/>
                  <a:gd name="T31" fmla="*/ 207 h 654"/>
                  <a:gd name="T32" fmla="*/ 2 w 107"/>
                  <a:gd name="T33" fmla="*/ 219 h 654"/>
                  <a:gd name="T34" fmla="*/ 13 w 107"/>
                  <a:gd name="T35" fmla="*/ 214 h 654"/>
                  <a:gd name="T36" fmla="*/ 22 w 107"/>
                  <a:gd name="T37" fmla="*/ 243 h 654"/>
                  <a:gd name="T38" fmla="*/ 27 w 107"/>
                  <a:gd name="T39" fmla="*/ 456 h 654"/>
                  <a:gd name="T40" fmla="*/ 18 w 107"/>
                  <a:gd name="T41" fmla="*/ 485 h 654"/>
                  <a:gd name="T42" fmla="*/ 8 w 107"/>
                  <a:gd name="T43" fmla="*/ 490 h 654"/>
                  <a:gd name="T44" fmla="*/ 13 w 107"/>
                  <a:gd name="T45" fmla="*/ 514 h 654"/>
                  <a:gd name="T46" fmla="*/ 12 w 107"/>
                  <a:gd name="T47" fmla="*/ 519 h 654"/>
                  <a:gd name="T48" fmla="*/ 28 w 107"/>
                  <a:gd name="T49" fmla="*/ 511 h 654"/>
                  <a:gd name="T50" fmla="*/ 31 w 107"/>
                  <a:gd name="T51" fmla="*/ 637 h 654"/>
                  <a:gd name="T52" fmla="*/ 85 w 107"/>
                  <a:gd name="T53" fmla="*/ 646 h 654"/>
                  <a:gd name="T54" fmla="*/ 86 w 107"/>
                  <a:gd name="T55" fmla="*/ 645 h 654"/>
                  <a:gd name="T56" fmla="*/ 64 w 107"/>
                  <a:gd name="T57" fmla="*/ 632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654">
                    <a:moveTo>
                      <a:pt x="64" y="632"/>
                    </a:moveTo>
                    <a:cubicBezTo>
                      <a:pt x="60" y="520"/>
                      <a:pt x="62" y="135"/>
                      <a:pt x="52" y="7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8"/>
                      <a:pt x="53" y="79"/>
                      <a:pt x="53" y="79"/>
                    </a:cubicBezTo>
                    <a:cubicBezTo>
                      <a:pt x="51" y="62"/>
                      <a:pt x="66" y="42"/>
                      <a:pt x="79" y="29"/>
                    </a:cubicBezTo>
                    <a:cubicBezTo>
                      <a:pt x="90" y="20"/>
                      <a:pt x="98" y="14"/>
                      <a:pt x="107" y="13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6" y="3"/>
                      <a:pt x="105" y="5"/>
                      <a:pt x="101" y="6"/>
                    </a:cubicBezTo>
                    <a:cubicBezTo>
                      <a:pt x="84" y="10"/>
                      <a:pt x="72" y="21"/>
                      <a:pt x="58" y="40"/>
                    </a:cubicBezTo>
                    <a:cubicBezTo>
                      <a:pt x="41" y="63"/>
                      <a:pt x="43" y="81"/>
                      <a:pt x="45" y="86"/>
                    </a:cubicBezTo>
                    <a:cubicBezTo>
                      <a:pt x="47" y="96"/>
                      <a:pt x="28" y="101"/>
                      <a:pt x="22" y="86"/>
                    </a:cubicBezTo>
                    <a:cubicBezTo>
                      <a:pt x="20" y="81"/>
                      <a:pt x="19" y="76"/>
                      <a:pt x="19" y="7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20" y="83"/>
                      <a:pt x="20" y="143"/>
                      <a:pt x="21" y="197"/>
                    </a:cubicBezTo>
                    <a:cubicBezTo>
                      <a:pt x="16" y="202"/>
                      <a:pt x="9" y="205"/>
                      <a:pt x="0" y="207"/>
                    </a:cubicBezTo>
                    <a:cubicBezTo>
                      <a:pt x="0" y="212"/>
                      <a:pt x="1" y="216"/>
                      <a:pt x="2" y="219"/>
                    </a:cubicBezTo>
                    <a:cubicBezTo>
                      <a:pt x="6" y="217"/>
                      <a:pt x="10" y="215"/>
                      <a:pt x="13" y="214"/>
                    </a:cubicBezTo>
                    <a:cubicBezTo>
                      <a:pt x="23" y="211"/>
                      <a:pt x="22" y="239"/>
                      <a:pt x="22" y="243"/>
                    </a:cubicBezTo>
                    <a:cubicBezTo>
                      <a:pt x="22" y="255"/>
                      <a:pt x="25" y="348"/>
                      <a:pt x="27" y="456"/>
                    </a:cubicBezTo>
                    <a:cubicBezTo>
                      <a:pt x="27" y="463"/>
                      <a:pt x="26" y="479"/>
                      <a:pt x="18" y="485"/>
                    </a:cubicBezTo>
                    <a:cubicBezTo>
                      <a:pt x="15" y="487"/>
                      <a:pt x="11" y="488"/>
                      <a:pt x="8" y="490"/>
                    </a:cubicBezTo>
                    <a:cubicBezTo>
                      <a:pt x="4" y="500"/>
                      <a:pt x="6" y="512"/>
                      <a:pt x="13" y="514"/>
                    </a:cubicBezTo>
                    <a:cubicBezTo>
                      <a:pt x="12" y="514"/>
                      <a:pt x="11" y="516"/>
                      <a:pt x="12" y="519"/>
                    </a:cubicBezTo>
                    <a:cubicBezTo>
                      <a:pt x="17" y="517"/>
                      <a:pt x="23" y="514"/>
                      <a:pt x="28" y="511"/>
                    </a:cubicBezTo>
                    <a:cubicBezTo>
                      <a:pt x="30" y="577"/>
                      <a:pt x="31" y="631"/>
                      <a:pt x="31" y="637"/>
                    </a:cubicBezTo>
                    <a:cubicBezTo>
                      <a:pt x="32" y="654"/>
                      <a:pt x="77" y="649"/>
                      <a:pt x="85" y="646"/>
                    </a:cubicBezTo>
                    <a:cubicBezTo>
                      <a:pt x="86" y="646"/>
                      <a:pt x="86" y="646"/>
                      <a:pt x="86" y="645"/>
                    </a:cubicBezTo>
                    <a:cubicBezTo>
                      <a:pt x="75" y="643"/>
                      <a:pt x="65" y="639"/>
                      <a:pt x="64" y="632"/>
                    </a:cubicBezTo>
                    <a:close/>
                  </a:path>
                </a:pathLst>
              </a:custGeom>
              <a:solidFill>
                <a:srgbClr val="4783A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0" name="Freeform 145"/>
              <p:cNvSpPr>
                <a:spLocks/>
              </p:cNvSpPr>
              <p:nvPr/>
            </p:nvSpPr>
            <p:spPr bwMode="auto">
              <a:xfrm>
                <a:off x="2567" y="2292"/>
                <a:ext cx="55" cy="104"/>
              </a:xfrm>
              <a:custGeom>
                <a:avLst/>
                <a:gdLst>
                  <a:gd name="T0" fmla="*/ 19 w 23"/>
                  <a:gd name="T1" fmla="*/ 0 h 44"/>
                  <a:gd name="T2" fmla="*/ 9 w 23"/>
                  <a:gd name="T3" fmla="*/ 25 h 44"/>
                  <a:gd name="T4" fmla="*/ 0 w 23"/>
                  <a:gd name="T5" fmla="*/ 44 h 44"/>
                  <a:gd name="T6" fmla="*/ 13 w 23"/>
                  <a:gd name="T7" fmla="*/ 32 h 44"/>
                  <a:gd name="T8" fmla="*/ 23 w 23"/>
                  <a:gd name="T9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4">
                    <a:moveTo>
                      <a:pt x="19" y="0"/>
                    </a:moveTo>
                    <a:cubicBezTo>
                      <a:pt x="15" y="8"/>
                      <a:pt x="14" y="17"/>
                      <a:pt x="9" y="25"/>
                    </a:cubicBezTo>
                    <a:cubicBezTo>
                      <a:pt x="6" y="32"/>
                      <a:pt x="2" y="36"/>
                      <a:pt x="0" y="44"/>
                    </a:cubicBezTo>
                    <a:cubicBezTo>
                      <a:pt x="4" y="40"/>
                      <a:pt x="8" y="35"/>
                      <a:pt x="13" y="32"/>
                    </a:cubicBezTo>
                    <a:cubicBezTo>
                      <a:pt x="19" y="27"/>
                      <a:pt x="23" y="24"/>
                      <a:pt x="23" y="16"/>
                    </a:cubicBezTo>
                  </a:path>
                </a:pathLst>
              </a:custGeom>
              <a:solidFill>
                <a:srgbClr val="297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1" name="Freeform 146"/>
              <p:cNvSpPr>
                <a:spLocks/>
              </p:cNvSpPr>
              <p:nvPr/>
            </p:nvSpPr>
            <p:spPr bwMode="auto">
              <a:xfrm>
                <a:off x="2596" y="3161"/>
                <a:ext cx="170" cy="407"/>
              </a:xfrm>
              <a:custGeom>
                <a:avLst/>
                <a:gdLst>
                  <a:gd name="T0" fmla="*/ 0 w 72"/>
                  <a:gd name="T1" fmla="*/ 52 h 172"/>
                  <a:gd name="T2" fmla="*/ 8 w 72"/>
                  <a:gd name="T3" fmla="*/ 72 h 172"/>
                  <a:gd name="T4" fmla="*/ 8 w 72"/>
                  <a:gd name="T5" fmla="*/ 116 h 172"/>
                  <a:gd name="T6" fmla="*/ 9 w 72"/>
                  <a:gd name="T7" fmla="*/ 138 h 172"/>
                  <a:gd name="T8" fmla="*/ 11 w 72"/>
                  <a:gd name="T9" fmla="*/ 161 h 172"/>
                  <a:gd name="T10" fmla="*/ 33 w 72"/>
                  <a:gd name="T11" fmla="*/ 172 h 172"/>
                  <a:gd name="T12" fmla="*/ 49 w 72"/>
                  <a:gd name="T13" fmla="*/ 168 h 172"/>
                  <a:gd name="T14" fmla="*/ 63 w 72"/>
                  <a:gd name="T15" fmla="*/ 159 h 172"/>
                  <a:gd name="T16" fmla="*/ 58 w 72"/>
                  <a:gd name="T17" fmla="*/ 144 h 172"/>
                  <a:gd name="T18" fmla="*/ 66 w 72"/>
                  <a:gd name="T19" fmla="*/ 74 h 172"/>
                  <a:gd name="T20" fmla="*/ 65 w 72"/>
                  <a:gd name="T21" fmla="*/ 21 h 172"/>
                  <a:gd name="T22" fmla="*/ 34 w 72"/>
                  <a:gd name="T23" fmla="*/ 1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72">
                    <a:moveTo>
                      <a:pt x="0" y="52"/>
                    </a:moveTo>
                    <a:cubicBezTo>
                      <a:pt x="10" y="50"/>
                      <a:pt x="8" y="66"/>
                      <a:pt x="8" y="72"/>
                    </a:cubicBezTo>
                    <a:cubicBezTo>
                      <a:pt x="9" y="87"/>
                      <a:pt x="9" y="102"/>
                      <a:pt x="8" y="116"/>
                    </a:cubicBezTo>
                    <a:cubicBezTo>
                      <a:pt x="8" y="124"/>
                      <a:pt x="8" y="131"/>
                      <a:pt x="9" y="138"/>
                    </a:cubicBezTo>
                    <a:cubicBezTo>
                      <a:pt x="9" y="144"/>
                      <a:pt x="8" y="155"/>
                      <a:pt x="11" y="161"/>
                    </a:cubicBezTo>
                    <a:cubicBezTo>
                      <a:pt x="15" y="168"/>
                      <a:pt x="26" y="171"/>
                      <a:pt x="33" y="172"/>
                    </a:cubicBezTo>
                    <a:cubicBezTo>
                      <a:pt x="39" y="172"/>
                      <a:pt x="44" y="171"/>
                      <a:pt x="49" y="168"/>
                    </a:cubicBezTo>
                    <a:cubicBezTo>
                      <a:pt x="53" y="167"/>
                      <a:pt x="62" y="164"/>
                      <a:pt x="63" y="159"/>
                    </a:cubicBezTo>
                    <a:cubicBezTo>
                      <a:pt x="64" y="156"/>
                      <a:pt x="59" y="148"/>
                      <a:pt x="58" y="144"/>
                    </a:cubicBezTo>
                    <a:cubicBezTo>
                      <a:pt x="56" y="121"/>
                      <a:pt x="64" y="96"/>
                      <a:pt x="66" y="74"/>
                    </a:cubicBezTo>
                    <a:cubicBezTo>
                      <a:pt x="68" y="57"/>
                      <a:pt x="72" y="36"/>
                      <a:pt x="65" y="21"/>
                    </a:cubicBezTo>
                    <a:cubicBezTo>
                      <a:pt x="61" y="10"/>
                      <a:pt x="44" y="0"/>
                      <a:pt x="34" y="10"/>
                    </a:cubicBezTo>
                  </a:path>
                </a:pathLst>
              </a:custGeom>
              <a:solidFill>
                <a:srgbClr val="297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2" name="Freeform 147"/>
              <p:cNvSpPr>
                <a:spLocks/>
              </p:cNvSpPr>
              <p:nvPr/>
            </p:nvSpPr>
            <p:spPr bwMode="auto">
              <a:xfrm>
                <a:off x="2518" y="2335"/>
                <a:ext cx="278" cy="911"/>
              </a:xfrm>
              <a:custGeom>
                <a:avLst/>
                <a:gdLst>
                  <a:gd name="T0" fmla="*/ 0 w 118"/>
                  <a:gd name="T1" fmla="*/ 81 h 386"/>
                  <a:gd name="T2" fmla="*/ 27 w 118"/>
                  <a:gd name="T3" fmla="*/ 74 h 386"/>
                  <a:gd name="T4" fmla="*/ 38 w 118"/>
                  <a:gd name="T5" fmla="*/ 92 h 386"/>
                  <a:gd name="T6" fmla="*/ 38 w 118"/>
                  <a:gd name="T7" fmla="*/ 178 h 386"/>
                  <a:gd name="T8" fmla="*/ 39 w 118"/>
                  <a:gd name="T9" fmla="*/ 275 h 386"/>
                  <a:gd name="T10" fmla="*/ 25 w 118"/>
                  <a:gd name="T11" fmla="*/ 386 h 386"/>
                  <a:gd name="T12" fmla="*/ 85 w 118"/>
                  <a:gd name="T13" fmla="*/ 345 h 386"/>
                  <a:gd name="T14" fmla="*/ 117 w 118"/>
                  <a:gd name="T15" fmla="*/ 176 h 386"/>
                  <a:gd name="T16" fmla="*/ 116 w 118"/>
                  <a:gd name="T17" fmla="*/ 82 h 386"/>
                  <a:gd name="T18" fmla="*/ 110 w 118"/>
                  <a:gd name="T19" fmla="*/ 22 h 386"/>
                  <a:gd name="T20" fmla="*/ 57 w 118"/>
                  <a:gd name="T21" fmla="*/ 1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" h="386">
                    <a:moveTo>
                      <a:pt x="0" y="81"/>
                    </a:moveTo>
                    <a:cubicBezTo>
                      <a:pt x="10" y="80"/>
                      <a:pt x="18" y="75"/>
                      <a:pt x="27" y="74"/>
                    </a:cubicBezTo>
                    <a:cubicBezTo>
                      <a:pt x="38" y="74"/>
                      <a:pt x="38" y="83"/>
                      <a:pt x="38" y="92"/>
                    </a:cubicBezTo>
                    <a:cubicBezTo>
                      <a:pt x="39" y="121"/>
                      <a:pt x="38" y="149"/>
                      <a:pt x="38" y="178"/>
                    </a:cubicBezTo>
                    <a:cubicBezTo>
                      <a:pt x="38" y="210"/>
                      <a:pt x="38" y="243"/>
                      <a:pt x="39" y="275"/>
                    </a:cubicBezTo>
                    <a:cubicBezTo>
                      <a:pt x="41" y="311"/>
                      <a:pt x="40" y="353"/>
                      <a:pt x="25" y="386"/>
                    </a:cubicBezTo>
                    <a:cubicBezTo>
                      <a:pt x="50" y="379"/>
                      <a:pt x="70" y="368"/>
                      <a:pt x="85" y="345"/>
                    </a:cubicBezTo>
                    <a:cubicBezTo>
                      <a:pt x="118" y="298"/>
                      <a:pt x="115" y="232"/>
                      <a:pt x="117" y="176"/>
                    </a:cubicBezTo>
                    <a:cubicBezTo>
                      <a:pt x="118" y="145"/>
                      <a:pt x="118" y="114"/>
                      <a:pt x="116" y="82"/>
                    </a:cubicBezTo>
                    <a:cubicBezTo>
                      <a:pt x="115" y="63"/>
                      <a:pt x="116" y="41"/>
                      <a:pt x="110" y="22"/>
                    </a:cubicBezTo>
                    <a:cubicBezTo>
                      <a:pt x="103" y="0"/>
                      <a:pt x="75" y="3"/>
                      <a:pt x="57" y="11"/>
                    </a:cubicBezTo>
                  </a:path>
                </a:pathLst>
              </a:custGeom>
              <a:solidFill>
                <a:srgbClr val="297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3" name="Freeform 148"/>
              <p:cNvSpPr>
                <a:spLocks/>
              </p:cNvSpPr>
              <p:nvPr/>
            </p:nvSpPr>
            <p:spPr bwMode="auto">
              <a:xfrm>
                <a:off x="2598" y="2039"/>
                <a:ext cx="156" cy="338"/>
              </a:xfrm>
              <a:custGeom>
                <a:avLst/>
                <a:gdLst>
                  <a:gd name="T0" fmla="*/ 64 w 66"/>
                  <a:gd name="T1" fmla="*/ 0 h 143"/>
                  <a:gd name="T2" fmla="*/ 64 w 66"/>
                  <a:gd name="T3" fmla="*/ 0 h 143"/>
                  <a:gd name="T4" fmla="*/ 60 w 66"/>
                  <a:gd name="T5" fmla="*/ 6 h 143"/>
                  <a:gd name="T6" fmla="*/ 17 w 66"/>
                  <a:gd name="T7" fmla="*/ 40 h 143"/>
                  <a:gd name="T8" fmla="*/ 4 w 66"/>
                  <a:gd name="T9" fmla="*/ 86 h 143"/>
                  <a:gd name="T10" fmla="*/ 3 w 66"/>
                  <a:gd name="T11" fmla="*/ 91 h 143"/>
                  <a:gd name="T12" fmla="*/ 4 w 66"/>
                  <a:gd name="T13" fmla="*/ 106 h 143"/>
                  <a:gd name="T14" fmla="*/ 5 w 66"/>
                  <a:gd name="T15" fmla="*/ 117 h 143"/>
                  <a:gd name="T16" fmla="*/ 6 w 66"/>
                  <a:gd name="T17" fmla="*/ 126 h 143"/>
                  <a:gd name="T18" fmla="*/ 7 w 66"/>
                  <a:gd name="T19" fmla="*/ 143 h 143"/>
                  <a:gd name="T20" fmla="*/ 15 w 66"/>
                  <a:gd name="T21" fmla="*/ 137 h 143"/>
                  <a:gd name="T22" fmla="*/ 11 w 66"/>
                  <a:gd name="T23" fmla="*/ 79 h 143"/>
                  <a:gd name="T24" fmla="*/ 12 w 66"/>
                  <a:gd name="T25" fmla="*/ 78 h 143"/>
                  <a:gd name="T26" fmla="*/ 12 w 66"/>
                  <a:gd name="T27" fmla="*/ 79 h 143"/>
                  <a:gd name="T28" fmla="*/ 38 w 66"/>
                  <a:gd name="T29" fmla="*/ 29 h 143"/>
                  <a:gd name="T30" fmla="*/ 66 w 66"/>
                  <a:gd name="T31" fmla="*/ 13 h 143"/>
                  <a:gd name="T32" fmla="*/ 64 w 66"/>
                  <a:gd name="T3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143">
                    <a:moveTo>
                      <a:pt x="64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5" y="3"/>
                      <a:pt x="64" y="5"/>
                      <a:pt x="60" y="6"/>
                    </a:cubicBezTo>
                    <a:cubicBezTo>
                      <a:pt x="43" y="10"/>
                      <a:pt x="31" y="21"/>
                      <a:pt x="17" y="40"/>
                    </a:cubicBezTo>
                    <a:cubicBezTo>
                      <a:pt x="0" y="63"/>
                      <a:pt x="2" y="81"/>
                      <a:pt x="4" y="86"/>
                    </a:cubicBezTo>
                    <a:cubicBezTo>
                      <a:pt x="4" y="88"/>
                      <a:pt x="4" y="90"/>
                      <a:pt x="3" y="91"/>
                    </a:cubicBezTo>
                    <a:cubicBezTo>
                      <a:pt x="2" y="96"/>
                      <a:pt x="4" y="101"/>
                      <a:pt x="4" y="106"/>
                    </a:cubicBezTo>
                    <a:cubicBezTo>
                      <a:pt x="4" y="110"/>
                      <a:pt x="5" y="114"/>
                      <a:pt x="5" y="117"/>
                    </a:cubicBezTo>
                    <a:cubicBezTo>
                      <a:pt x="5" y="120"/>
                      <a:pt x="5" y="123"/>
                      <a:pt x="6" y="126"/>
                    </a:cubicBezTo>
                    <a:cubicBezTo>
                      <a:pt x="7" y="131"/>
                      <a:pt x="5" y="139"/>
                      <a:pt x="7" y="143"/>
                    </a:cubicBezTo>
                    <a:cubicBezTo>
                      <a:pt x="10" y="141"/>
                      <a:pt x="13" y="139"/>
                      <a:pt x="15" y="137"/>
                    </a:cubicBezTo>
                    <a:cubicBezTo>
                      <a:pt x="14" y="109"/>
                      <a:pt x="13" y="89"/>
                      <a:pt x="11" y="79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2" y="78"/>
                      <a:pt x="12" y="79"/>
                      <a:pt x="12" y="79"/>
                    </a:cubicBezTo>
                    <a:cubicBezTo>
                      <a:pt x="10" y="62"/>
                      <a:pt x="25" y="42"/>
                      <a:pt x="38" y="29"/>
                    </a:cubicBezTo>
                    <a:cubicBezTo>
                      <a:pt x="49" y="20"/>
                      <a:pt x="57" y="14"/>
                      <a:pt x="66" y="13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297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4" name="Freeform 149"/>
              <p:cNvSpPr>
                <a:spLocks/>
              </p:cNvSpPr>
              <p:nvPr/>
            </p:nvSpPr>
            <p:spPr bwMode="auto">
              <a:xfrm>
                <a:off x="2586" y="2056"/>
                <a:ext cx="310" cy="279"/>
              </a:xfrm>
              <a:custGeom>
                <a:avLst/>
                <a:gdLst>
                  <a:gd name="T0" fmla="*/ 34 w 131"/>
                  <a:gd name="T1" fmla="*/ 93 h 118"/>
                  <a:gd name="T2" fmla="*/ 104 w 131"/>
                  <a:gd name="T3" fmla="*/ 17 h 118"/>
                  <a:gd name="T4" fmla="*/ 43 w 131"/>
                  <a:gd name="T5" fmla="*/ 22 h 118"/>
                  <a:gd name="T6" fmla="*/ 34 w 131"/>
                  <a:gd name="T7" fmla="*/ 9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118">
                    <a:moveTo>
                      <a:pt x="34" y="93"/>
                    </a:moveTo>
                    <a:cubicBezTo>
                      <a:pt x="79" y="118"/>
                      <a:pt x="131" y="35"/>
                      <a:pt x="104" y="17"/>
                    </a:cubicBezTo>
                    <a:cubicBezTo>
                      <a:pt x="77" y="0"/>
                      <a:pt x="64" y="3"/>
                      <a:pt x="43" y="22"/>
                    </a:cubicBezTo>
                    <a:cubicBezTo>
                      <a:pt x="23" y="41"/>
                      <a:pt x="0" y="77"/>
                      <a:pt x="34" y="93"/>
                    </a:cubicBezTo>
                    <a:close/>
                  </a:path>
                </a:pathLst>
              </a:custGeom>
              <a:solidFill>
                <a:srgbClr val="F9B59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5" name="Freeform 150"/>
              <p:cNvSpPr>
                <a:spLocks/>
              </p:cNvSpPr>
              <p:nvPr/>
            </p:nvSpPr>
            <p:spPr bwMode="auto">
              <a:xfrm>
                <a:off x="2648" y="2089"/>
                <a:ext cx="174" cy="191"/>
              </a:xfrm>
              <a:custGeom>
                <a:avLst/>
                <a:gdLst>
                  <a:gd name="T0" fmla="*/ 14 w 74"/>
                  <a:gd name="T1" fmla="*/ 69 h 81"/>
                  <a:gd name="T2" fmla="*/ 13 w 74"/>
                  <a:gd name="T3" fmla="*/ 69 h 81"/>
                  <a:gd name="T4" fmla="*/ 13 w 74"/>
                  <a:gd name="T5" fmla="*/ 69 h 81"/>
                  <a:gd name="T6" fmla="*/ 2 w 74"/>
                  <a:gd name="T7" fmla="*/ 57 h 81"/>
                  <a:gd name="T8" fmla="*/ 25 w 74"/>
                  <a:gd name="T9" fmla="*/ 17 h 81"/>
                  <a:gd name="T10" fmla="*/ 64 w 74"/>
                  <a:gd name="T11" fmla="*/ 9 h 81"/>
                  <a:gd name="T12" fmla="*/ 74 w 74"/>
                  <a:gd name="T13" fmla="*/ 20 h 81"/>
                  <a:gd name="T14" fmla="*/ 66 w 74"/>
                  <a:gd name="T15" fmla="*/ 43 h 81"/>
                  <a:gd name="T16" fmla="*/ 14 w 74"/>
                  <a:gd name="T17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81">
                    <a:moveTo>
                      <a:pt x="14" y="69"/>
                    </a:moveTo>
                    <a:cubicBezTo>
                      <a:pt x="13" y="69"/>
                      <a:pt x="13" y="69"/>
                      <a:pt x="13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3" y="64"/>
                      <a:pt x="2" y="59"/>
                      <a:pt x="2" y="57"/>
                    </a:cubicBezTo>
                    <a:cubicBezTo>
                      <a:pt x="0" y="45"/>
                      <a:pt x="13" y="28"/>
                      <a:pt x="25" y="17"/>
                    </a:cubicBezTo>
                    <a:cubicBezTo>
                      <a:pt x="40" y="3"/>
                      <a:pt x="47" y="0"/>
                      <a:pt x="64" y="9"/>
                    </a:cubicBezTo>
                    <a:cubicBezTo>
                      <a:pt x="66" y="10"/>
                      <a:pt x="73" y="14"/>
                      <a:pt x="74" y="20"/>
                    </a:cubicBezTo>
                    <a:cubicBezTo>
                      <a:pt x="74" y="25"/>
                      <a:pt x="72" y="34"/>
                      <a:pt x="66" y="43"/>
                    </a:cubicBezTo>
                    <a:cubicBezTo>
                      <a:pt x="56" y="60"/>
                      <a:pt x="34" y="81"/>
                      <a:pt x="14" y="69"/>
                    </a:cubicBezTo>
                    <a:close/>
                  </a:path>
                </a:pathLst>
              </a:custGeom>
              <a:solidFill>
                <a:srgbClr val="E1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6" name="Freeform 151"/>
              <p:cNvSpPr>
                <a:spLocks/>
              </p:cNvSpPr>
              <p:nvPr/>
            </p:nvSpPr>
            <p:spPr bwMode="auto">
              <a:xfrm>
                <a:off x="2697" y="2122"/>
                <a:ext cx="125" cy="144"/>
              </a:xfrm>
              <a:custGeom>
                <a:avLst/>
                <a:gdLst>
                  <a:gd name="T0" fmla="*/ 23 w 53"/>
                  <a:gd name="T1" fmla="*/ 20 h 61"/>
                  <a:gd name="T2" fmla="*/ 0 w 53"/>
                  <a:gd name="T3" fmla="*/ 58 h 61"/>
                  <a:gd name="T4" fmla="*/ 45 w 53"/>
                  <a:gd name="T5" fmla="*/ 29 h 61"/>
                  <a:gd name="T6" fmla="*/ 53 w 53"/>
                  <a:gd name="T7" fmla="*/ 8 h 61"/>
                  <a:gd name="T8" fmla="*/ 23 w 53"/>
                  <a:gd name="T9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1">
                    <a:moveTo>
                      <a:pt x="23" y="20"/>
                    </a:moveTo>
                    <a:cubicBezTo>
                      <a:pt x="12" y="30"/>
                      <a:pt x="0" y="46"/>
                      <a:pt x="0" y="58"/>
                    </a:cubicBezTo>
                    <a:cubicBezTo>
                      <a:pt x="19" y="61"/>
                      <a:pt x="37" y="44"/>
                      <a:pt x="45" y="29"/>
                    </a:cubicBezTo>
                    <a:cubicBezTo>
                      <a:pt x="50" y="21"/>
                      <a:pt x="52" y="13"/>
                      <a:pt x="53" y="8"/>
                    </a:cubicBezTo>
                    <a:cubicBezTo>
                      <a:pt x="44" y="0"/>
                      <a:pt x="35" y="9"/>
                      <a:pt x="23" y="20"/>
                    </a:cubicBezTo>
                    <a:close/>
                  </a:path>
                </a:pathLst>
              </a:custGeom>
              <a:solidFill>
                <a:srgbClr val="B7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7" name="Freeform 152"/>
              <p:cNvSpPr>
                <a:spLocks/>
              </p:cNvSpPr>
              <p:nvPr/>
            </p:nvSpPr>
            <p:spPr bwMode="auto">
              <a:xfrm>
                <a:off x="2539" y="2016"/>
                <a:ext cx="224" cy="262"/>
              </a:xfrm>
              <a:custGeom>
                <a:avLst/>
                <a:gdLst>
                  <a:gd name="T0" fmla="*/ 85 w 95"/>
                  <a:gd name="T1" fmla="*/ 16 h 111"/>
                  <a:gd name="T2" fmla="*/ 42 w 95"/>
                  <a:gd name="T3" fmla="*/ 50 h 111"/>
                  <a:gd name="T4" fmla="*/ 29 w 95"/>
                  <a:gd name="T5" fmla="*/ 96 h 111"/>
                  <a:gd name="T6" fmla="*/ 6 w 95"/>
                  <a:gd name="T7" fmla="*/ 96 h 111"/>
                  <a:gd name="T8" fmla="*/ 18 w 95"/>
                  <a:gd name="T9" fmla="*/ 32 h 111"/>
                  <a:gd name="T10" fmla="*/ 68 w 95"/>
                  <a:gd name="T11" fmla="*/ 3 h 111"/>
                  <a:gd name="T12" fmla="*/ 85 w 95"/>
                  <a:gd name="T13" fmla="*/ 1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11">
                    <a:moveTo>
                      <a:pt x="85" y="16"/>
                    </a:moveTo>
                    <a:cubicBezTo>
                      <a:pt x="68" y="20"/>
                      <a:pt x="56" y="31"/>
                      <a:pt x="42" y="50"/>
                    </a:cubicBezTo>
                    <a:cubicBezTo>
                      <a:pt x="25" y="73"/>
                      <a:pt x="27" y="91"/>
                      <a:pt x="29" y="96"/>
                    </a:cubicBezTo>
                    <a:cubicBezTo>
                      <a:pt x="31" y="106"/>
                      <a:pt x="12" y="111"/>
                      <a:pt x="6" y="96"/>
                    </a:cubicBezTo>
                    <a:cubicBezTo>
                      <a:pt x="0" y="80"/>
                      <a:pt x="0" y="56"/>
                      <a:pt x="18" y="32"/>
                    </a:cubicBezTo>
                    <a:cubicBezTo>
                      <a:pt x="37" y="9"/>
                      <a:pt x="56" y="5"/>
                      <a:pt x="68" y="3"/>
                    </a:cubicBezTo>
                    <a:cubicBezTo>
                      <a:pt x="86" y="0"/>
                      <a:pt x="95" y="12"/>
                      <a:pt x="85" y="16"/>
                    </a:cubicBezTo>
                    <a:close/>
                  </a:path>
                </a:pathLst>
              </a:custGeom>
              <a:solidFill>
                <a:srgbClr val="A5C7E0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8" name="Freeform 153"/>
              <p:cNvSpPr>
                <a:spLocks/>
              </p:cNvSpPr>
              <p:nvPr/>
            </p:nvSpPr>
            <p:spPr bwMode="auto">
              <a:xfrm>
                <a:off x="2553" y="2039"/>
                <a:ext cx="154" cy="201"/>
              </a:xfrm>
              <a:custGeom>
                <a:avLst/>
                <a:gdLst>
                  <a:gd name="T0" fmla="*/ 14 w 65"/>
                  <a:gd name="T1" fmla="*/ 82 h 85"/>
                  <a:gd name="T2" fmla="*/ 10 w 65"/>
                  <a:gd name="T3" fmla="*/ 84 h 85"/>
                  <a:gd name="T4" fmla="*/ 8 w 65"/>
                  <a:gd name="T5" fmla="*/ 81 h 85"/>
                  <a:gd name="T6" fmla="*/ 21 w 65"/>
                  <a:gd name="T7" fmla="*/ 29 h 85"/>
                  <a:gd name="T8" fmla="*/ 61 w 65"/>
                  <a:gd name="T9" fmla="*/ 1 h 85"/>
                  <a:gd name="T10" fmla="*/ 63 w 65"/>
                  <a:gd name="T11" fmla="*/ 3 h 85"/>
                  <a:gd name="T12" fmla="*/ 29 w 65"/>
                  <a:gd name="T13" fmla="*/ 33 h 85"/>
                  <a:gd name="T14" fmla="*/ 14 w 65"/>
                  <a:gd name="T15" fmla="*/ 77 h 85"/>
                  <a:gd name="T16" fmla="*/ 14 w 65"/>
                  <a:gd name="T17" fmla="*/ 8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5">
                    <a:moveTo>
                      <a:pt x="14" y="82"/>
                    </a:moveTo>
                    <a:cubicBezTo>
                      <a:pt x="14" y="84"/>
                      <a:pt x="11" y="85"/>
                      <a:pt x="10" y="84"/>
                    </a:cubicBezTo>
                    <a:cubicBezTo>
                      <a:pt x="9" y="83"/>
                      <a:pt x="9" y="82"/>
                      <a:pt x="8" y="81"/>
                    </a:cubicBezTo>
                    <a:cubicBezTo>
                      <a:pt x="6" y="75"/>
                      <a:pt x="0" y="55"/>
                      <a:pt x="21" y="29"/>
                    </a:cubicBezTo>
                    <a:cubicBezTo>
                      <a:pt x="37" y="8"/>
                      <a:pt x="52" y="3"/>
                      <a:pt x="61" y="1"/>
                    </a:cubicBezTo>
                    <a:cubicBezTo>
                      <a:pt x="65" y="0"/>
                      <a:pt x="65" y="2"/>
                      <a:pt x="63" y="3"/>
                    </a:cubicBezTo>
                    <a:cubicBezTo>
                      <a:pt x="50" y="10"/>
                      <a:pt x="39" y="18"/>
                      <a:pt x="29" y="33"/>
                    </a:cubicBezTo>
                    <a:cubicBezTo>
                      <a:pt x="16" y="50"/>
                      <a:pt x="14" y="68"/>
                      <a:pt x="14" y="77"/>
                    </a:cubicBezTo>
                    <a:cubicBezTo>
                      <a:pt x="14" y="79"/>
                      <a:pt x="14" y="81"/>
                      <a:pt x="14" y="82"/>
                    </a:cubicBezTo>
                    <a:close/>
                  </a:path>
                </a:pathLst>
              </a:custGeom>
              <a:solidFill>
                <a:srgbClr val="0D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9" name="Freeform 154"/>
              <p:cNvSpPr>
                <a:spLocks/>
              </p:cNvSpPr>
              <p:nvPr/>
            </p:nvSpPr>
            <p:spPr bwMode="auto">
              <a:xfrm>
                <a:off x="1710" y="2294"/>
                <a:ext cx="61" cy="45"/>
              </a:xfrm>
              <a:custGeom>
                <a:avLst/>
                <a:gdLst>
                  <a:gd name="T0" fmla="*/ 1 w 26"/>
                  <a:gd name="T1" fmla="*/ 12 h 19"/>
                  <a:gd name="T2" fmla="*/ 11 w 26"/>
                  <a:gd name="T3" fmla="*/ 1 h 19"/>
                  <a:gd name="T4" fmla="*/ 25 w 26"/>
                  <a:gd name="T5" fmla="*/ 7 h 19"/>
                  <a:gd name="T6" fmla="*/ 15 w 26"/>
                  <a:gd name="T7" fmla="*/ 18 h 19"/>
                  <a:gd name="T8" fmla="*/ 1 w 26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1" y="12"/>
                    </a:moveTo>
                    <a:cubicBezTo>
                      <a:pt x="0" y="8"/>
                      <a:pt x="5" y="3"/>
                      <a:pt x="11" y="1"/>
                    </a:cubicBezTo>
                    <a:cubicBezTo>
                      <a:pt x="18" y="0"/>
                      <a:pt x="24" y="2"/>
                      <a:pt x="25" y="7"/>
                    </a:cubicBezTo>
                    <a:cubicBezTo>
                      <a:pt x="26" y="11"/>
                      <a:pt x="22" y="16"/>
                      <a:pt x="15" y="18"/>
                    </a:cubicBezTo>
                    <a:cubicBezTo>
                      <a:pt x="8" y="19"/>
                      <a:pt x="2" y="17"/>
                      <a:pt x="1" y="12"/>
                    </a:cubicBezTo>
                    <a:close/>
                  </a:path>
                </a:pathLst>
              </a:custGeom>
              <a:solidFill>
                <a:srgbClr val="A5C7E0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0" name="Freeform 155"/>
              <p:cNvSpPr>
                <a:spLocks/>
              </p:cNvSpPr>
              <p:nvPr/>
            </p:nvSpPr>
            <p:spPr bwMode="auto">
              <a:xfrm>
                <a:off x="1729" y="2306"/>
                <a:ext cx="23" cy="19"/>
              </a:xfrm>
              <a:custGeom>
                <a:avLst/>
                <a:gdLst>
                  <a:gd name="T0" fmla="*/ 0 w 10"/>
                  <a:gd name="T1" fmla="*/ 5 h 8"/>
                  <a:gd name="T2" fmla="*/ 4 w 10"/>
                  <a:gd name="T3" fmla="*/ 1 h 8"/>
                  <a:gd name="T4" fmla="*/ 10 w 10"/>
                  <a:gd name="T5" fmla="*/ 3 h 8"/>
                  <a:gd name="T6" fmla="*/ 6 w 10"/>
                  <a:gd name="T7" fmla="*/ 8 h 8"/>
                  <a:gd name="T8" fmla="*/ 0 w 10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0" y="5"/>
                    </a:moveTo>
                    <a:cubicBezTo>
                      <a:pt x="0" y="4"/>
                      <a:pt x="2" y="2"/>
                      <a:pt x="4" y="1"/>
                    </a:cubicBezTo>
                    <a:cubicBezTo>
                      <a:pt x="7" y="0"/>
                      <a:pt x="10" y="1"/>
                      <a:pt x="10" y="3"/>
                    </a:cubicBezTo>
                    <a:cubicBezTo>
                      <a:pt x="10" y="5"/>
                      <a:pt x="9" y="7"/>
                      <a:pt x="6" y="8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0D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1" name="Freeform 156"/>
              <p:cNvSpPr>
                <a:spLocks/>
              </p:cNvSpPr>
              <p:nvPr/>
            </p:nvSpPr>
            <p:spPr bwMode="auto">
              <a:xfrm>
                <a:off x="866" y="2519"/>
                <a:ext cx="59" cy="40"/>
              </a:xfrm>
              <a:custGeom>
                <a:avLst/>
                <a:gdLst>
                  <a:gd name="T0" fmla="*/ 0 w 25"/>
                  <a:gd name="T1" fmla="*/ 8 h 17"/>
                  <a:gd name="T2" fmla="*/ 12 w 25"/>
                  <a:gd name="T3" fmla="*/ 0 h 17"/>
                  <a:gd name="T4" fmla="*/ 25 w 25"/>
                  <a:gd name="T5" fmla="*/ 9 h 17"/>
                  <a:gd name="T6" fmla="*/ 12 w 25"/>
                  <a:gd name="T7" fmla="*/ 17 h 17"/>
                  <a:gd name="T8" fmla="*/ 0 w 25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0" y="8"/>
                    </a:moveTo>
                    <a:cubicBezTo>
                      <a:pt x="0" y="3"/>
                      <a:pt x="6" y="0"/>
                      <a:pt x="12" y="0"/>
                    </a:cubicBezTo>
                    <a:cubicBezTo>
                      <a:pt x="19" y="0"/>
                      <a:pt x="25" y="4"/>
                      <a:pt x="25" y="9"/>
                    </a:cubicBezTo>
                    <a:cubicBezTo>
                      <a:pt x="25" y="13"/>
                      <a:pt x="19" y="17"/>
                      <a:pt x="12" y="17"/>
                    </a:cubicBezTo>
                    <a:cubicBezTo>
                      <a:pt x="5" y="17"/>
                      <a:pt x="0" y="13"/>
                      <a:pt x="0" y="8"/>
                    </a:cubicBezTo>
                    <a:close/>
                  </a:path>
                </a:pathLst>
              </a:custGeom>
              <a:solidFill>
                <a:srgbClr val="A5C7E0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2" name="Freeform 157"/>
              <p:cNvSpPr>
                <a:spLocks/>
              </p:cNvSpPr>
              <p:nvPr/>
            </p:nvSpPr>
            <p:spPr bwMode="auto">
              <a:xfrm>
                <a:off x="883" y="2531"/>
                <a:ext cx="24" cy="16"/>
              </a:xfrm>
              <a:custGeom>
                <a:avLst/>
                <a:gdLst>
                  <a:gd name="T0" fmla="*/ 0 w 10"/>
                  <a:gd name="T1" fmla="*/ 3 h 7"/>
                  <a:gd name="T2" fmla="*/ 5 w 10"/>
                  <a:gd name="T3" fmla="*/ 0 h 7"/>
                  <a:gd name="T4" fmla="*/ 10 w 10"/>
                  <a:gd name="T5" fmla="*/ 3 h 7"/>
                  <a:gd name="T6" fmla="*/ 5 w 10"/>
                  <a:gd name="T7" fmla="*/ 7 h 7"/>
                  <a:gd name="T8" fmla="*/ 0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3"/>
                    </a:moveTo>
                    <a:cubicBezTo>
                      <a:pt x="0" y="1"/>
                      <a:pt x="3" y="0"/>
                      <a:pt x="5" y="0"/>
                    </a:cubicBezTo>
                    <a:cubicBezTo>
                      <a:pt x="8" y="0"/>
                      <a:pt x="10" y="2"/>
                      <a:pt x="10" y="3"/>
                    </a:cubicBezTo>
                    <a:cubicBezTo>
                      <a:pt x="10" y="5"/>
                      <a:pt x="8" y="7"/>
                      <a:pt x="5" y="7"/>
                    </a:cubicBezTo>
                    <a:cubicBezTo>
                      <a:pt x="2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0D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3" name="Freeform 158"/>
              <p:cNvSpPr>
                <a:spLocks/>
              </p:cNvSpPr>
              <p:nvPr/>
            </p:nvSpPr>
            <p:spPr bwMode="auto">
              <a:xfrm>
                <a:off x="897" y="2304"/>
                <a:ext cx="1479" cy="1637"/>
              </a:xfrm>
              <a:custGeom>
                <a:avLst/>
                <a:gdLst>
                  <a:gd name="T0" fmla="*/ 563 w 626"/>
                  <a:gd name="T1" fmla="*/ 447 h 693"/>
                  <a:gd name="T2" fmla="*/ 418 w 626"/>
                  <a:gd name="T3" fmla="*/ 486 h 693"/>
                  <a:gd name="T4" fmla="*/ 408 w 626"/>
                  <a:gd name="T5" fmla="*/ 427 h 693"/>
                  <a:gd name="T6" fmla="*/ 405 w 626"/>
                  <a:gd name="T7" fmla="*/ 340 h 693"/>
                  <a:gd name="T8" fmla="*/ 411 w 626"/>
                  <a:gd name="T9" fmla="*/ 156 h 693"/>
                  <a:gd name="T10" fmla="*/ 560 w 626"/>
                  <a:gd name="T11" fmla="*/ 125 h 693"/>
                  <a:gd name="T12" fmla="*/ 626 w 626"/>
                  <a:gd name="T13" fmla="*/ 113 h 693"/>
                  <a:gd name="T14" fmla="*/ 610 w 626"/>
                  <a:gd name="T15" fmla="*/ 87 h 693"/>
                  <a:gd name="T16" fmla="*/ 468 w 626"/>
                  <a:gd name="T17" fmla="*/ 112 h 693"/>
                  <a:gd name="T18" fmla="*/ 403 w 626"/>
                  <a:gd name="T19" fmla="*/ 113 h 693"/>
                  <a:gd name="T20" fmla="*/ 403 w 626"/>
                  <a:gd name="T21" fmla="*/ 54 h 693"/>
                  <a:gd name="T22" fmla="*/ 374 w 626"/>
                  <a:gd name="T23" fmla="*/ 4 h 693"/>
                  <a:gd name="T24" fmla="*/ 375 w 626"/>
                  <a:gd name="T25" fmla="*/ 55 h 693"/>
                  <a:gd name="T26" fmla="*/ 375 w 626"/>
                  <a:gd name="T27" fmla="*/ 125 h 693"/>
                  <a:gd name="T28" fmla="*/ 375 w 626"/>
                  <a:gd name="T29" fmla="*/ 312 h 693"/>
                  <a:gd name="T30" fmla="*/ 352 w 626"/>
                  <a:gd name="T31" fmla="*/ 388 h 693"/>
                  <a:gd name="T32" fmla="*/ 305 w 626"/>
                  <a:gd name="T33" fmla="*/ 405 h 693"/>
                  <a:gd name="T34" fmla="*/ 260 w 626"/>
                  <a:gd name="T35" fmla="*/ 437 h 693"/>
                  <a:gd name="T36" fmla="*/ 128 w 626"/>
                  <a:gd name="T37" fmla="*/ 466 h 693"/>
                  <a:gd name="T38" fmla="*/ 54 w 626"/>
                  <a:gd name="T39" fmla="*/ 523 h 693"/>
                  <a:gd name="T40" fmla="*/ 42 w 626"/>
                  <a:gd name="T41" fmla="*/ 504 h 693"/>
                  <a:gd name="T42" fmla="*/ 35 w 626"/>
                  <a:gd name="T43" fmla="*/ 417 h 693"/>
                  <a:gd name="T44" fmla="*/ 35 w 626"/>
                  <a:gd name="T45" fmla="*/ 254 h 693"/>
                  <a:gd name="T46" fmla="*/ 36 w 626"/>
                  <a:gd name="T47" fmla="*/ 199 h 693"/>
                  <a:gd name="T48" fmla="*/ 32 w 626"/>
                  <a:gd name="T49" fmla="*/ 139 h 693"/>
                  <a:gd name="T50" fmla="*/ 12 w 626"/>
                  <a:gd name="T51" fmla="*/ 104 h 693"/>
                  <a:gd name="T52" fmla="*/ 5 w 626"/>
                  <a:gd name="T53" fmla="*/ 144 h 693"/>
                  <a:gd name="T54" fmla="*/ 8 w 626"/>
                  <a:gd name="T55" fmla="*/ 198 h 693"/>
                  <a:gd name="T56" fmla="*/ 7 w 626"/>
                  <a:gd name="T57" fmla="*/ 253 h 693"/>
                  <a:gd name="T58" fmla="*/ 7 w 626"/>
                  <a:gd name="T59" fmla="*/ 417 h 693"/>
                  <a:gd name="T60" fmla="*/ 14 w 626"/>
                  <a:gd name="T61" fmla="*/ 508 h 693"/>
                  <a:gd name="T62" fmla="*/ 19 w 626"/>
                  <a:gd name="T63" fmla="*/ 598 h 693"/>
                  <a:gd name="T64" fmla="*/ 21 w 626"/>
                  <a:gd name="T65" fmla="*/ 662 h 693"/>
                  <a:gd name="T66" fmla="*/ 38 w 626"/>
                  <a:gd name="T67" fmla="*/ 693 h 693"/>
                  <a:gd name="T68" fmla="*/ 49 w 626"/>
                  <a:gd name="T69" fmla="*/ 658 h 693"/>
                  <a:gd name="T70" fmla="*/ 47 w 626"/>
                  <a:gd name="T71" fmla="*/ 600 h 693"/>
                  <a:gd name="T72" fmla="*/ 56 w 626"/>
                  <a:gd name="T73" fmla="*/ 559 h 693"/>
                  <a:gd name="T74" fmla="*/ 135 w 626"/>
                  <a:gd name="T75" fmla="*/ 493 h 693"/>
                  <a:gd name="T76" fmla="*/ 274 w 626"/>
                  <a:gd name="T77" fmla="*/ 462 h 693"/>
                  <a:gd name="T78" fmla="*/ 318 w 626"/>
                  <a:gd name="T79" fmla="*/ 430 h 693"/>
                  <a:gd name="T80" fmla="*/ 365 w 626"/>
                  <a:gd name="T81" fmla="*/ 412 h 693"/>
                  <a:gd name="T82" fmla="*/ 379 w 626"/>
                  <a:gd name="T83" fmla="*/ 416 h 693"/>
                  <a:gd name="T84" fmla="*/ 385 w 626"/>
                  <a:gd name="T85" fmla="*/ 459 h 693"/>
                  <a:gd name="T86" fmla="*/ 387 w 626"/>
                  <a:gd name="T87" fmla="*/ 520 h 693"/>
                  <a:gd name="T88" fmla="*/ 392 w 626"/>
                  <a:gd name="T89" fmla="*/ 613 h 693"/>
                  <a:gd name="T90" fmla="*/ 419 w 626"/>
                  <a:gd name="T91" fmla="*/ 608 h 693"/>
                  <a:gd name="T92" fmla="*/ 413 w 626"/>
                  <a:gd name="T93" fmla="*/ 544 h 693"/>
                  <a:gd name="T94" fmla="*/ 569 w 626"/>
                  <a:gd name="T95" fmla="*/ 474 h 693"/>
                  <a:gd name="T96" fmla="*/ 607 w 626"/>
                  <a:gd name="T97" fmla="*/ 436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6" h="693">
                    <a:moveTo>
                      <a:pt x="607" y="436"/>
                    </a:moveTo>
                    <a:cubicBezTo>
                      <a:pt x="593" y="440"/>
                      <a:pt x="577" y="443"/>
                      <a:pt x="563" y="447"/>
                    </a:cubicBezTo>
                    <a:cubicBezTo>
                      <a:pt x="517" y="456"/>
                      <a:pt x="470" y="467"/>
                      <a:pt x="427" y="492"/>
                    </a:cubicBezTo>
                    <a:cubicBezTo>
                      <a:pt x="420" y="496"/>
                      <a:pt x="418" y="490"/>
                      <a:pt x="418" y="486"/>
                    </a:cubicBezTo>
                    <a:cubicBezTo>
                      <a:pt x="418" y="474"/>
                      <a:pt x="415" y="463"/>
                      <a:pt x="413" y="452"/>
                    </a:cubicBezTo>
                    <a:cubicBezTo>
                      <a:pt x="410" y="443"/>
                      <a:pt x="408" y="435"/>
                      <a:pt x="408" y="427"/>
                    </a:cubicBezTo>
                    <a:cubicBezTo>
                      <a:pt x="407" y="415"/>
                      <a:pt x="407" y="402"/>
                      <a:pt x="407" y="390"/>
                    </a:cubicBezTo>
                    <a:cubicBezTo>
                      <a:pt x="407" y="374"/>
                      <a:pt x="406" y="357"/>
                      <a:pt x="405" y="340"/>
                    </a:cubicBezTo>
                    <a:cubicBezTo>
                      <a:pt x="400" y="290"/>
                      <a:pt x="399" y="239"/>
                      <a:pt x="400" y="178"/>
                    </a:cubicBezTo>
                    <a:cubicBezTo>
                      <a:pt x="401" y="162"/>
                      <a:pt x="408" y="157"/>
                      <a:pt x="411" y="156"/>
                    </a:cubicBezTo>
                    <a:cubicBezTo>
                      <a:pt x="429" y="145"/>
                      <a:pt x="444" y="142"/>
                      <a:pt x="470" y="140"/>
                    </a:cubicBezTo>
                    <a:cubicBezTo>
                      <a:pt x="501" y="138"/>
                      <a:pt x="531" y="131"/>
                      <a:pt x="560" y="125"/>
                    </a:cubicBezTo>
                    <a:cubicBezTo>
                      <a:pt x="578" y="121"/>
                      <a:pt x="597" y="117"/>
                      <a:pt x="617" y="114"/>
                    </a:cubicBezTo>
                    <a:cubicBezTo>
                      <a:pt x="626" y="113"/>
                      <a:pt x="626" y="113"/>
                      <a:pt x="626" y="113"/>
                    </a:cubicBezTo>
                    <a:cubicBezTo>
                      <a:pt x="626" y="112"/>
                      <a:pt x="626" y="111"/>
                      <a:pt x="626" y="110"/>
                    </a:cubicBezTo>
                    <a:cubicBezTo>
                      <a:pt x="625" y="97"/>
                      <a:pt x="618" y="89"/>
                      <a:pt x="610" y="87"/>
                    </a:cubicBezTo>
                    <a:cubicBezTo>
                      <a:pt x="591" y="90"/>
                      <a:pt x="572" y="94"/>
                      <a:pt x="554" y="98"/>
                    </a:cubicBezTo>
                    <a:cubicBezTo>
                      <a:pt x="525" y="104"/>
                      <a:pt x="497" y="110"/>
                      <a:pt x="468" y="112"/>
                    </a:cubicBezTo>
                    <a:cubicBezTo>
                      <a:pt x="446" y="113"/>
                      <a:pt x="431" y="116"/>
                      <a:pt x="415" y="123"/>
                    </a:cubicBezTo>
                    <a:cubicBezTo>
                      <a:pt x="403" y="127"/>
                      <a:pt x="403" y="118"/>
                      <a:pt x="403" y="113"/>
                    </a:cubicBezTo>
                    <a:cubicBezTo>
                      <a:pt x="404" y="98"/>
                      <a:pt x="405" y="83"/>
                      <a:pt x="403" y="68"/>
                    </a:cubicBezTo>
                    <a:cubicBezTo>
                      <a:pt x="403" y="54"/>
                      <a:pt x="403" y="54"/>
                      <a:pt x="403" y="54"/>
                    </a:cubicBezTo>
                    <a:cubicBezTo>
                      <a:pt x="402" y="40"/>
                      <a:pt x="402" y="23"/>
                      <a:pt x="394" y="9"/>
                    </a:cubicBezTo>
                    <a:cubicBezTo>
                      <a:pt x="390" y="2"/>
                      <a:pt x="381" y="0"/>
                      <a:pt x="374" y="4"/>
                    </a:cubicBezTo>
                    <a:cubicBezTo>
                      <a:pt x="368" y="8"/>
                      <a:pt x="366" y="17"/>
                      <a:pt x="370" y="23"/>
                    </a:cubicBezTo>
                    <a:cubicBezTo>
                      <a:pt x="374" y="31"/>
                      <a:pt x="375" y="43"/>
                      <a:pt x="375" y="55"/>
                    </a:cubicBezTo>
                    <a:cubicBezTo>
                      <a:pt x="375" y="70"/>
                      <a:pt x="375" y="70"/>
                      <a:pt x="375" y="70"/>
                    </a:cubicBezTo>
                    <a:cubicBezTo>
                      <a:pt x="377" y="87"/>
                      <a:pt x="376" y="106"/>
                      <a:pt x="375" y="125"/>
                    </a:cubicBezTo>
                    <a:cubicBezTo>
                      <a:pt x="373" y="147"/>
                      <a:pt x="373" y="147"/>
                      <a:pt x="373" y="147"/>
                    </a:cubicBezTo>
                    <a:cubicBezTo>
                      <a:pt x="371" y="210"/>
                      <a:pt x="371" y="262"/>
                      <a:pt x="375" y="312"/>
                    </a:cubicBezTo>
                    <a:cubicBezTo>
                      <a:pt x="375" y="319"/>
                      <a:pt x="375" y="346"/>
                      <a:pt x="374" y="351"/>
                    </a:cubicBezTo>
                    <a:cubicBezTo>
                      <a:pt x="373" y="363"/>
                      <a:pt x="368" y="379"/>
                      <a:pt x="352" y="388"/>
                    </a:cubicBezTo>
                    <a:cubicBezTo>
                      <a:pt x="346" y="391"/>
                      <a:pt x="339" y="393"/>
                      <a:pt x="331" y="395"/>
                    </a:cubicBezTo>
                    <a:cubicBezTo>
                      <a:pt x="322" y="398"/>
                      <a:pt x="314" y="401"/>
                      <a:pt x="305" y="405"/>
                    </a:cubicBezTo>
                    <a:cubicBezTo>
                      <a:pt x="295" y="410"/>
                      <a:pt x="287" y="417"/>
                      <a:pt x="279" y="423"/>
                    </a:cubicBezTo>
                    <a:cubicBezTo>
                      <a:pt x="273" y="429"/>
                      <a:pt x="267" y="434"/>
                      <a:pt x="260" y="437"/>
                    </a:cubicBezTo>
                    <a:cubicBezTo>
                      <a:pt x="236" y="450"/>
                      <a:pt x="209" y="454"/>
                      <a:pt x="180" y="457"/>
                    </a:cubicBezTo>
                    <a:cubicBezTo>
                      <a:pt x="162" y="459"/>
                      <a:pt x="145" y="462"/>
                      <a:pt x="128" y="466"/>
                    </a:cubicBezTo>
                    <a:cubicBezTo>
                      <a:pt x="96" y="474"/>
                      <a:pt x="79" y="494"/>
                      <a:pt x="64" y="512"/>
                    </a:cubicBezTo>
                    <a:cubicBezTo>
                      <a:pt x="61" y="516"/>
                      <a:pt x="58" y="519"/>
                      <a:pt x="54" y="523"/>
                    </a:cubicBezTo>
                    <a:cubicBezTo>
                      <a:pt x="45" y="532"/>
                      <a:pt x="44" y="519"/>
                      <a:pt x="44" y="519"/>
                    </a:cubicBezTo>
                    <a:cubicBezTo>
                      <a:pt x="42" y="504"/>
                      <a:pt x="42" y="504"/>
                      <a:pt x="42" y="504"/>
                    </a:cubicBezTo>
                    <a:cubicBezTo>
                      <a:pt x="39" y="483"/>
                      <a:pt x="35" y="464"/>
                      <a:pt x="35" y="443"/>
                    </a:cubicBezTo>
                    <a:cubicBezTo>
                      <a:pt x="35" y="417"/>
                      <a:pt x="35" y="417"/>
                      <a:pt x="35" y="417"/>
                    </a:cubicBezTo>
                    <a:cubicBezTo>
                      <a:pt x="35" y="366"/>
                      <a:pt x="35" y="366"/>
                      <a:pt x="35" y="366"/>
                    </a:cubicBezTo>
                    <a:cubicBezTo>
                      <a:pt x="35" y="327"/>
                      <a:pt x="35" y="291"/>
                      <a:pt x="35" y="254"/>
                    </a:cubicBezTo>
                    <a:cubicBezTo>
                      <a:pt x="35" y="216"/>
                      <a:pt x="35" y="216"/>
                      <a:pt x="35" y="216"/>
                    </a:cubicBezTo>
                    <a:cubicBezTo>
                      <a:pt x="36" y="199"/>
                      <a:pt x="36" y="199"/>
                      <a:pt x="36" y="199"/>
                    </a:cubicBezTo>
                    <a:cubicBezTo>
                      <a:pt x="37" y="185"/>
                      <a:pt x="38" y="170"/>
                      <a:pt x="35" y="155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0" y="130"/>
                      <a:pt x="27" y="119"/>
                      <a:pt x="26" y="111"/>
                    </a:cubicBezTo>
                    <a:cubicBezTo>
                      <a:pt x="26" y="103"/>
                      <a:pt x="19" y="104"/>
                      <a:pt x="12" y="104"/>
                    </a:cubicBezTo>
                    <a:cubicBezTo>
                      <a:pt x="4" y="104"/>
                      <a:pt x="0" y="106"/>
                      <a:pt x="0" y="114"/>
                    </a:cubicBezTo>
                    <a:cubicBezTo>
                      <a:pt x="1" y="125"/>
                      <a:pt x="3" y="135"/>
                      <a:pt x="5" y="144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0" y="172"/>
                      <a:pt x="9" y="184"/>
                      <a:pt x="8" y="198"/>
                    </a:cubicBezTo>
                    <a:cubicBezTo>
                      <a:pt x="7" y="216"/>
                      <a:pt x="7" y="216"/>
                      <a:pt x="7" y="216"/>
                    </a:cubicBezTo>
                    <a:cubicBezTo>
                      <a:pt x="7" y="253"/>
                      <a:pt x="7" y="253"/>
                      <a:pt x="7" y="253"/>
                    </a:cubicBezTo>
                    <a:cubicBezTo>
                      <a:pt x="7" y="291"/>
                      <a:pt x="7" y="328"/>
                      <a:pt x="7" y="366"/>
                    </a:cubicBezTo>
                    <a:cubicBezTo>
                      <a:pt x="7" y="417"/>
                      <a:pt x="7" y="417"/>
                      <a:pt x="7" y="417"/>
                    </a:cubicBezTo>
                    <a:cubicBezTo>
                      <a:pt x="7" y="443"/>
                      <a:pt x="7" y="443"/>
                      <a:pt x="7" y="443"/>
                    </a:cubicBezTo>
                    <a:cubicBezTo>
                      <a:pt x="7" y="466"/>
                      <a:pt x="11" y="487"/>
                      <a:pt x="14" y="508"/>
                    </a:cubicBezTo>
                    <a:cubicBezTo>
                      <a:pt x="18" y="533"/>
                      <a:pt x="18" y="533"/>
                      <a:pt x="18" y="533"/>
                    </a:cubicBezTo>
                    <a:cubicBezTo>
                      <a:pt x="21" y="554"/>
                      <a:pt x="20" y="576"/>
                      <a:pt x="19" y="598"/>
                    </a:cubicBezTo>
                    <a:cubicBezTo>
                      <a:pt x="18" y="632"/>
                      <a:pt x="18" y="632"/>
                      <a:pt x="18" y="632"/>
                    </a:cubicBezTo>
                    <a:cubicBezTo>
                      <a:pt x="18" y="643"/>
                      <a:pt x="20" y="652"/>
                      <a:pt x="21" y="662"/>
                    </a:cubicBezTo>
                    <a:cubicBezTo>
                      <a:pt x="23" y="682"/>
                      <a:pt x="23" y="682"/>
                      <a:pt x="23" y="682"/>
                    </a:cubicBezTo>
                    <a:cubicBezTo>
                      <a:pt x="24" y="689"/>
                      <a:pt x="30" y="693"/>
                      <a:pt x="38" y="693"/>
                    </a:cubicBezTo>
                    <a:cubicBezTo>
                      <a:pt x="45" y="692"/>
                      <a:pt x="52" y="688"/>
                      <a:pt x="51" y="680"/>
                    </a:cubicBezTo>
                    <a:cubicBezTo>
                      <a:pt x="49" y="658"/>
                      <a:pt x="49" y="658"/>
                      <a:pt x="49" y="658"/>
                    </a:cubicBezTo>
                    <a:cubicBezTo>
                      <a:pt x="47" y="649"/>
                      <a:pt x="46" y="641"/>
                      <a:pt x="46" y="632"/>
                    </a:cubicBezTo>
                    <a:cubicBezTo>
                      <a:pt x="47" y="600"/>
                      <a:pt x="47" y="600"/>
                      <a:pt x="47" y="600"/>
                    </a:cubicBezTo>
                    <a:cubicBezTo>
                      <a:pt x="47" y="591"/>
                      <a:pt x="48" y="582"/>
                      <a:pt x="48" y="574"/>
                    </a:cubicBezTo>
                    <a:cubicBezTo>
                      <a:pt x="48" y="564"/>
                      <a:pt x="55" y="561"/>
                      <a:pt x="56" y="559"/>
                    </a:cubicBezTo>
                    <a:cubicBezTo>
                      <a:pt x="68" y="550"/>
                      <a:pt x="77" y="540"/>
                      <a:pt x="85" y="530"/>
                    </a:cubicBezTo>
                    <a:cubicBezTo>
                      <a:pt x="100" y="513"/>
                      <a:pt x="112" y="499"/>
                      <a:pt x="135" y="493"/>
                    </a:cubicBezTo>
                    <a:cubicBezTo>
                      <a:pt x="150" y="489"/>
                      <a:pt x="166" y="487"/>
                      <a:pt x="183" y="485"/>
                    </a:cubicBezTo>
                    <a:cubicBezTo>
                      <a:pt x="213" y="481"/>
                      <a:pt x="245" y="478"/>
                      <a:pt x="274" y="462"/>
                    </a:cubicBezTo>
                    <a:cubicBezTo>
                      <a:pt x="283" y="457"/>
                      <a:pt x="290" y="451"/>
                      <a:pt x="297" y="445"/>
                    </a:cubicBezTo>
                    <a:cubicBezTo>
                      <a:pt x="304" y="439"/>
                      <a:pt x="310" y="434"/>
                      <a:pt x="318" y="430"/>
                    </a:cubicBezTo>
                    <a:cubicBezTo>
                      <a:pt x="324" y="427"/>
                      <a:pt x="331" y="424"/>
                      <a:pt x="339" y="422"/>
                    </a:cubicBezTo>
                    <a:cubicBezTo>
                      <a:pt x="348" y="420"/>
                      <a:pt x="357" y="417"/>
                      <a:pt x="365" y="412"/>
                    </a:cubicBezTo>
                    <a:cubicBezTo>
                      <a:pt x="367" y="411"/>
                      <a:pt x="369" y="410"/>
                      <a:pt x="371" y="409"/>
                    </a:cubicBezTo>
                    <a:cubicBezTo>
                      <a:pt x="376" y="405"/>
                      <a:pt x="379" y="412"/>
                      <a:pt x="379" y="416"/>
                    </a:cubicBezTo>
                    <a:cubicBezTo>
                      <a:pt x="379" y="420"/>
                      <a:pt x="380" y="424"/>
                      <a:pt x="380" y="428"/>
                    </a:cubicBezTo>
                    <a:cubicBezTo>
                      <a:pt x="380" y="439"/>
                      <a:pt x="383" y="449"/>
                      <a:pt x="385" y="459"/>
                    </a:cubicBezTo>
                    <a:cubicBezTo>
                      <a:pt x="388" y="469"/>
                      <a:pt x="390" y="478"/>
                      <a:pt x="390" y="487"/>
                    </a:cubicBezTo>
                    <a:cubicBezTo>
                      <a:pt x="390" y="498"/>
                      <a:pt x="389" y="508"/>
                      <a:pt x="387" y="520"/>
                    </a:cubicBezTo>
                    <a:cubicBezTo>
                      <a:pt x="386" y="533"/>
                      <a:pt x="384" y="546"/>
                      <a:pt x="385" y="559"/>
                    </a:cubicBezTo>
                    <a:cubicBezTo>
                      <a:pt x="385" y="584"/>
                      <a:pt x="387" y="591"/>
                      <a:pt x="392" y="613"/>
                    </a:cubicBezTo>
                    <a:cubicBezTo>
                      <a:pt x="393" y="621"/>
                      <a:pt x="401" y="626"/>
                      <a:pt x="408" y="624"/>
                    </a:cubicBezTo>
                    <a:cubicBezTo>
                      <a:pt x="416" y="623"/>
                      <a:pt x="421" y="615"/>
                      <a:pt x="419" y="608"/>
                    </a:cubicBezTo>
                    <a:cubicBezTo>
                      <a:pt x="415" y="587"/>
                      <a:pt x="413" y="581"/>
                      <a:pt x="412" y="558"/>
                    </a:cubicBezTo>
                    <a:cubicBezTo>
                      <a:pt x="412" y="554"/>
                      <a:pt x="413" y="549"/>
                      <a:pt x="413" y="544"/>
                    </a:cubicBezTo>
                    <a:cubicBezTo>
                      <a:pt x="413" y="541"/>
                      <a:pt x="414" y="533"/>
                      <a:pt x="424" y="527"/>
                    </a:cubicBezTo>
                    <a:cubicBezTo>
                      <a:pt x="467" y="496"/>
                      <a:pt x="517" y="485"/>
                      <a:pt x="569" y="474"/>
                    </a:cubicBezTo>
                    <a:cubicBezTo>
                      <a:pt x="581" y="471"/>
                      <a:pt x="593" y="469"/>
                      <a:pt x="605" y="466"/>
                    </a:cubicBezTo>
                    <a:cubicBezTo>
                      <a:pt x="601" y="457"/>
                      <a:pt x="601" y="442"/>
                      <a:pt x="607" y="436"/>
                    </a:cubicBezTo>
                    <a:close/>
                  </a:path>
                </a:pathLst>
              </a:custGeom>
              <a:solidFill>
                <a:srgbClr val="F44D32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4" name="Freeform 159"/>
              <p:cNvSpPr>
                <a:spLocks/>
              </p:cNvSpPr>
              <p:nvPr/>
            </p:nvSpPr>
            <p:spPr bwMode="auto">
              <a:xfrm>
                <a:off x="2062" y="1602"/>
                <a:ext cx="73" cy="274"/>
              </a:xfrm>
              <a:custGeom>
                <a:avLst/>
                <a:gdLst>
                  <a:gd name="T0" fmla="*/ 2 w 31"/>
                  <a:gd name="T1" fmla="*/ 77 h 116"/>
                  <a:gd name="T2" fmla="*/ 2 w 31"/>
                  <a:gd name="T3" fmla="*/ 96 h 116"/>
                  <a:gd name="T4" fmla="*/ 1 w 31"/>
                  <a:gd name="T5" fmla="*/ 114 h 116"/>
                  <a:gd name="T6" fmla="*/ 29 w 31"/>
                  <a:gd name="T7" fmla="*/ 108 h 116"/>
                  <a:gd name="T8" fmla="*/ 29 w 31"/>
                  <a:gd name="T9" fmla="*/ 96 h 116"/>
                  <a:gd name="T10" fmla="*/ 30 w 31"/>
                  <a:gd name="T11" fmla="*/ 76 h 116"/>
                  <a:gd name="T12" fmla="*/ 29 w 31"/>
                  <a:gd name="T13" fmla="*/ 62 h 116"/>
                  <a:gd name="T14" fmla="*/ 30 w 31"/>
                  <a:gd name="T15" fmla="*/ 17 h 116"/>
                  <a:gd name="T16" fmla="*/ 18 w 31"/>
                  <a:gd name="T17" fmla="*/ 1 h 116"/>
                  <a:gd name="T18" fmla="*/ 2 w 31"/>
                  <a:gd name="T19" fmla="*/ 13 h 116"/>
                  <a:gd name="T20" fmla="*/ 1 w 31"/>
                  <a:gd name="T21" fmla="*/ 63 h 116"/>
                  <a:gd name="T22" fmla="*/ 2 w 31"/>
                  <a:gd name="T23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116">
                    <a:moveTo>
                      <a:pt x="2" y="77"/>
                    </a:moveTo>
                    <a:cubicBezTo>
                      <a:pt x="2" y="77"/>
                      <a:pt x="2" y="96"/>
                      <a:pt x="2" y="96"/>
                    </a:cubicBezTo>
                    <a:cubicBezTo>
                      <a:pt x="1" y="102"/>
                      <a:pt x="1" y="108"/>
                      <a:pt x="1" y="114"/>
                    </a:cubicBezTo>
                    <a:cubicBezTo>
                      <a:pt x="12" y="116"/>
                      <a:pt x="22" y="114"/>
                      <a:pt x="29" y="108"/>
                    </a:cubicBezTo>
                    <a:cubicBezTo>
                      <a:pt x="29" y="104"/>
                      <a:pt x="29" y="100"/>
                      <a:pt x="29" y="9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48"/>
                      <a:pt x="28" y="26"/>
                      <a:pt x="30" y="17"/>
                    </a:cubicBezTo>
                    <a:cubicBezTo>
                      <a:pt x="31" y="9"/>
                      <a:pt x="26" y="2"/>
                      <a:pt x="18" y="1"/>
                    </a:cubicBezTo>
                    <a:cubicBezTo>
                      <a:pt x="10" y="0"/>
                      <a:pt x="3" y="5"/>
                      <a:pt x="2" y="13"/>
                    </a:cubicBezTo>
                    <a:cubicBezTo>
                      <a:pt x="0" y="25"/>
                      <a:pt x="1" y="46"/>
                      <a:pt x="1" y="63"/>
                    </a:cubicBezTo>
                    <a:lnTo>
                      <a:pt x="2" y="77"/>
                    </a:lnTo>
                    <a:close/>
                  </a:path>
                </a:pathLst>
              </a:custGeom>
              <a:solidFill>
                <a:srgbClr val="F44D32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5" name="Freeform 160"/>
              <p:cNvSpPr>
                <a:spLocks/>
              </p:cNvSpPr>
              <p:nvPr/>
            </p:nvSpPr>
            <p:spPr bwMode="auto">
              <a:xfrm>
                <a:off x="1174" y="1439"/>
                <a:ext cx="87" cy="234"/>
              </a:xfrm>
              <a:custGeom>
                <a:avLst/>
                <a:gdLst>
                  <a:gd name="T0" fmla="*/ 8 w 37"/>
                  <a:gd name="T1" fmla="*/ 51 h 99"/>
                  <a:gd name="T2" fmla="*/ 7 w 37"/>
                  <a:gd name="T3" fmla="*/ 75 h 99"/>
                  <a:gd name="T4" fmla="*/ 6 w 37"/>
                  <a:gd name="T5" fmla="*/ 96 h 99"/>
                  <a:gd name="T6" fmla="*/ 6 w 37"/>
                  <a:gd name="T7" fmla="*/ 99 h 99"/>
                  <a:gd name="T8" fmla="*/ 18 w 37"/>
                  <a:gd name="T9" fmla="*/ 98 h 99"/>
                  <a:gd name="T10" fmla="*/ 34 w 37"/>
                  <a:gd name="T11" fmla="*/ 94 h 99"/>
                  <a:gd name="T12" fmla="*/ 35 w 37"/>
                  <a:gd name="T13" fmla="*/ 77 h 99"/>
                  <a:gd name="T14" fmla="*/ 36 w 37"/>
                  <a:gd name="T15" fmla="*/ 49 h 99"/>
                  <a:gd name="T16" fmla="*/ 31 w 37"/>
                  <a:gd name="T17" fmla="*/ 28 h 99"/>
                  <a:gd name="T18" fmla="*/ 28 w 37"/>
                  <a:gd name="T19" fmla="*/ 12 h 99"/>
                  <a:gd name="T20" fmla="*/ 17 w 37"/>
                  <a:gd name="T21" fmla="*/ 1 h 99"/>
                  <a:gd name="T22" fmla="*/ 2 w 37"/>
                  <a:gd name="T23" fmla="*/ 11 h 99"/>
                  <a:gd name="T24" fmla="*/ 5 w 37"/>
                  <a:gd name="T25" fmla="*/ 37 h 99"/>
                  <a:gd name="T26" fmla="*/ 8 w 37"/>
                  <a:gd name="T27" fmla="*/ 5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99">
                    <a:moveTo>
                      <a:pt x="8" y="51"/>
                    </a:moveTo>
                    <a:cubicBezTo>
                      <a:pt x="9" y="58"/>
                      <a:pt x="8" y="66"/>
                      <a:pt x="7" y="7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7"/>
                      <a:pt x="6" y="98"/>
                      <a:pt x="6" y="99"/>
                    </a:cubicBezTo>
                    <a:cubicBezTo>
                      <a:pt x="10" y="99"/>
                      <a:pt x="14" y="99"/>
                      <a:pt x="18" y="98"/>
                    </a:cubicBezTo>
                    <a:cubicBezTo>
                      <a:pt x="24" y="97"/>
                      <a:pt x="29" y="96"/>
                      <a:pt x="34" y="94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68"/>
                      <a:pt x="37" y="59"/>
                      <a:pt x="36" y="49"/>
                    </a:cubicBezTo>
                    <a:cubicBezTo>
                      <a:pt x="35" y="41"/>
                      <a:pt x="33" y="34"/>
                      <a:pt x="31" y="28"/>
                    </a:cubicBezTo>
                    <a:cubicBezTo>
                      <a:pt x="29" y="22"/>
                      <a:pt x="27" y="16"/>
                      <a:pt x="28" y="12"/>
                    </a:cubicBezTo>
                    <a:cubicBezTo>
                      <a:pt x="29" y="4"/>
                      <a:pt x="25" y="1"/>
                      <a:pt x="17" y="1"/>
                    </a:cubicBezTo>
                    <a:cubicBezTo>
                      <a:pt x="10" y="0"/>
                      <a:pt x="3" y="3"/>
                      <a:pt x="2" y="11"/>
                    </a:cubicBezTo>
                    <a:cubicBezTo>
                      <a:pt x="0" y="21"/>
                      <a:pt x="2" y="29"/>
                      <a:pt x="5" y="37"/>
                    </a:cubicBezTo>
                    <a:cubicBezTo>
                      <a:pt x="6" y="42"/>
                      <a:pt x="8" y="47"/>
                      <a:pt x="8" y="51"/>
                    </a:cubicBezTo>
                    <a:close/>
                  </a:path>
                </a:pathLst>
              </a:custGeom>
              <a:solidFill>
                <a:srgbClr val="F44D32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6" name="Freeform 161"/>
              <p:cNvSpPr>
                <a:spLocks/>
              </p:cNvSpPr>
              <p:nvPr/>
            </p:nvSpPr>
            <p:spPr bwMode="auto">
              <a:xfrm>
                <a:off x="1988" y="1579"/>
                <a:ext cx="86" cy="295"/>
              </a:xfrm>
              <a:custGeom>
                <a:avLst/>
                <a:gdLst>
                  <a:gd name="T0" fmla="*/ 5 w 36"/>
                  <a:gd name="T1" fmla="*/ 69 h 125"/>
                  <a:gd name="T2" fmla="*/ 6 w 36"/>
                  <a:gd name="T3" fmla="*/ 85 h 125"/>
                  <a:gd name="T4" fmla="*/ 7 w 36"/>
                  <a:gd name="T5" fmla="*/ 112 h 125"/>
                  <a:gd name="T6" fmla="*/ 26 w 36"/>
                  <a:gd name="T7" fmla="*/ 123 h 125"/>
                  <a:gd name="T8" fmla="*/ 36 w 36"/>
                  <a:gd name="T9" fmla="*/ 125 h 125"/>
                  <a:gd name="T10" fmla="*/ 34 w 36"/>
                  <a:gd name="T11" fmla="*/ 83 h 125"/>
                  <a:gd name="T12" fmla="*/ 33 w 36"/>
                  <a:gd name="T13" fmla="*/ 68 h 125"/>
                  <a:gd name="T14" fmla="*/ 31 w 36"/>
                  <a:gd name="T15" fmla="*/ 43 h 125"/>
                  <a:gd name="T16" fmla="*/ 27 w 36"/>
                  <a:gd name="T17" fmla="*/ 12 h 125"/>
                  <a:gd name="T18" fmla="*/ 14 w 36"/>
                  <a:gd name="T19" fmla="*/ 1 h 125"/>
                  <a:gd name="T20" fmla="*/ 0 w 36"/>
                  <a:gd name="T21" fmla="*/ 12 h 125"/>
                  <a:gd name="T22" fmla="*/ 3 w 36"/>
                  <a:gd name="T23" fmla="*/ 47 h 125"/>
                  <a:gd name="T24" fmla="*/ 5 w 36"/>
                  <a:gd name="T25" fmla="*/ 6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25">
                    <a:moveTo>
                      <a:pt x="5" y="69"/>
                    </a:moveTo>
                    <a:cubicBezTo>
                      <a:pt x="6" y="85"/>
                      <a:pt x="6" y="85"/>
                      <a:pt x="6" y="85"/>
                    </a:cubicBezTo>
                    <a:cubicBezTo>
                      <a:pt x="6" y="94"/>
                      <a:pt x="7" y="103"/>
                      <a:pt x="7" y="112"/>
                    </a:cubicBezTo>
                    <a:cubicBezTo>
                      <a:pt x="12" y="117"/>
                      <a:pt x="19" y="121"/>
                      <a:pt x="26" y="123"/>
                    </a:cubicBezTo>
                    <a:cubicBezTo>
                      <a:pt x="30" y="124"/>
                      <a:pt x="33" y="125"/>
                      <a:pt x="36" y="125"/>
                    </a:cubicBezTo>
                    <a:cubicBezTo>
                      <a:pt x="35" y="111"/>
                      <a:pt x="35" y="98"/>
                      <a:pt x="34" y="83"/>
                    </a:cubicBez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59"/>
                      <a:pt x="32" y="51"/>
                      <a:pt x="31" y="43"/>
                    </a:cubicBezTo>
                    <a:cubicBezTo>
                      <a:pt x="29" y="33"/>
                      <a:pt x="27" y="22"/>
                      <a:pt x="27" y="12"/>
                    </a:cubicBezTo>
                    <a:cubicBezTo>
                      <a:pt x="28" y="5"/>
                      <a:pt x="22" y="1"/>
                      <a:pt x="14" y="1"/>
                    </a:cubicBezTo>
                    <a:cubicBezTo>
                      <a:pt x="6" y="0"/>
                      <a:pt x="1" y="4"/>
                      <a:pt x="0" y="12"/>
                    </a:cubicBezTo>
                    <a:cubicBezTo>
                      <a:pt x="0" y="24"/>
                      <a:pt x="1" y="36"/>
                      <a:pt x="3" y="47"/>
                    </a:cubicBezTo>
                    <a:cubicBezTo>
                      <a:pt x="4" y="55"/>
                      <a:pt x="5" y="62"/>
                      <a:pt x="5" y="69"/>
                    </a:cubicBezTo>
                    <a:close/>
                  </a:path>
                </a:pathLst>
              </a:custGeom>
              <a:solidFill>
                <a:srgbClr val="4783A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7" name="Freeform 162"/>
              <p:cNvSpPr>
                <a:spLocks/>
              </p:cNvSpPr>
              <p:nvPr/>
            </p:nvSpPr>
            <p:spPr bwMode="auto">
              <a:xfrm>
                <a:off x="1107" y="1411"/>
                <a:ext cx="97" cy="262"/>
              </a:xfrm>
              <a:custGeom>
                <a:avLst/>
                <a:gdLst>
                  <a:gd name="T0" fmla="*/ 6 w 41"/>
                  <a:gd name="T1" fmla="*/ 40 h 111"/>
                  <a:gd name="T2" fmla="*/ 10 w 41"/>
                  <a:gd name="T3" fmla="*/ 63 h 111"/>
                  <a:gd name="T4" fmla="*/ 11 w 41"/>
                  <a:gd name="T5" fmla="*/ 86 h 111"/>
                  <a:gd name="T6" fmla="*/ 11 w 41"/>
                  <a:gd name="T7" fmla="*/ 102 h 111"/>
                  <a:gd name="T8" fmla="*/ 41 w 41"/>
                  <a:gd name="T9" fmla="*/ 110 h 111"/>
                  <a:gd name="T10" fmla="*/ 41 w 41"/>
                  <a:gd name="T11" fmla="*/ 110 h 111"/>
                  <a:gd name="T12" fmla="*/ 39 w 41"/>
                  <a:gd name="T13" fmla="*/ 86 h 111"/>
                  <a:gd name="T14" fmla="*/ 37 w 41"/>
                  <a:gd name="T15" fmla="*/ 58 h 111"/>
                  <a:gd name="T16" fmla="*/ 34 w 41"/>
                  <a:gd name="T17" fmla="*/ 36 h 111"/>
                  <a:gd name="T18" fmla="*/ 29 w 41"/>
                  <a:gd name="T19" fmla="*/ 8 h 111"/>
                  <a:gd name="T20" fmla="*/ 11 w 41"/>
                  <a:gd name="T21" fmla="*/ 2 h 111"/>
                  <a:gd name="T22" fmla="*/ 2 w 41"/>
                  <a:gd name="T23" fmla="*/ 14 h 111"/>
                  <a:gd name="T24" fmla="*/ 6 w 41"/>
                  <a:gd name="T25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11">
                    <a:moveTo>
                      <a:pt x="6" y="40"/>
                    </a:moveTo>
                    <a:cubicBezTo>
                      <a:pt x="10" y="63"/>
                      <a:pt x="10" y="63"/>
                      <a:pt x="10" y="63"/>
                    </a:cubicBezTo>
                    <a:cubicBezTo>
                      <a:pt x="11" y="70"/>
                      <a:pt x="11" y="78"/>
                      <a:pt x="11" y="86"/>
                    </a:cubicBezTo>
                    <a:cubicBezTo>
                      <a:pt x="11" y="91"/>
                      <a:pt x="11" y="97"/>
                      <a:pt x="11" y="102"/>
                    </a:cubicBezTo>
                    <a:cubicBezTo>
                      <a:pt x="18" y="108"/>
                      <a:pt x="28" y="111"/>
                      <a:pt x="41" y="110"/>
                    </a:cubicBezTo>
                    <a:cubicBezTo>
                      <a:pt x="41" y="110"/>
                      <a:pt x="41" y="110"/>
                      <a:pt x="41" y="110"/>
                    </a:cubicBezTo>
                    <a:cubicBezTo>
                      <a:pt x="39" y="103"/>
                      <a:pt x="39" y="95"/>
                      <a:pt x="39" y="86"/>
                    </a:cubicBezTo>
                    <a:cubicBezTo>
                      <a:pt x="39" y="77"/>
                      <a:pt x="39" y="68"/>
                      <a:pt x="37" y="58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2" y="27"/>
                      <a:pt x="31" y="17"/>
                      <a:pt x="29" y="8"/>
                    </a:cubicBezTo>
                    <a:cubicBezTo>
                      <a:pt x="27" y="1"/>
                      <a:pt x="19" y="0"/>
                      <a:pt x="11" y="2"/>
                    </a:cubicBezTo>
                    <a:cubicBezTo>
                      <a:pt x="4" y="3"/>
                      <a:pt x="0" y="7"/>
                      <a:pt x="2" y="14"/>
                    </a:cubicBezTo>
                    <a:cubicBezTo>
                      <a:pt x="3" y="23"/>
                      <a:pt x="5" y="31"/>
                      <a:pt x="6" y="40"/>
                    </a:cubicBezTo>
                    <a:close/>
                  </a:path>
                </a:pathLst>
              </a:custGeom>
              <a:solidFill>
                <a:srgbClr val="4783A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8" name="Oval 163"/>
              <p:cNvSpPr>
                <a:spLocks noChangeArrowheads="1"/>
              </p:cNvSpPr>
              <p:nvPr/>
            </p:nvSpPr>
            <p:spPr bwMode="auto">
              <a:xfrm>
                <a:off x="2069" y="1607"/>
                <a:ext cx="59" cy="40"/>
              </a:xfrm>
              <a:prstGeom prst="ellipse">
                <a:avLst/>
              </a:prstGeom>
              <a:solidFill>
                <a:srgbClr val="F9B59A"/>
              </a:solidFill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9" name="Oval 164"/>
              <p:cNvSpPr>
                <a:spLocks noChangeArrowheads="1"/>
              </p:cNvSpPr>
              <p:nvPr/>
            </p:nvSpPr>
            <p:spPr bwMode="auto">
              <a:xfrm>
                <a:off x="2088" y="1619"/>
                <a:ext cx="23" cy="14"/>
              </a:xfrm>
              <a:prstGeom prst="ellipse">
                <a:avLst/>
              </a:prstGeom>
              <a:solidFill>
                <a:srgbClr val="E1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0" name="Oval 165"/>
              <p:cNvSpPr>
                <a:spLocks noChangeArrowheads="1"/>
              </p:cNvSpPr>
              <p:nvPr/>
            </p:nvSpPr>
            <p:spPr bwMode="auto">
              <a:xfrm>
                <a:off x="1991" y="1576"/>
                <a:ext cx="59" cy="40"/>
              </a:xfrm>
              <a:prstGeom prst="ellipse">
                <a:avLst/>
              </a:prstGeom>
              <a:solidFill>
                <a:srgbClr val="A5C7E0"/>
              </a:solidFill>
              <a:ln w="7938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1" name="Oval 166"/>
              <p:cNvSpPr>
                <a:spLocks noChangeArrowheads="1"/>
              </p:cNvSpPr>
              <p:nvPr/>
            </p:nvSpPr>
            <p:spPr bwMode="auto">
              <a:xfrm>
                <a:off x="2010" y="1588"/>
                <a:ext cx="23" cy="16"/>
              </a:xfrm>
              <a:prstGeom prst="ellipse">
                <a:avLst/>
              </a:prstGeom>
              <a:solidFill>
                <a:srgbClr val="0D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2" name="Freeform 167"/>
              <p:cNvSpPr>
                <a:spLocks/>
              </p:cNvSpPr>
              <p:nvPr/>
            </p:nvSpPr>
            <p:spPr bwMode="auto">
              <a:xfrm>
                <a:off x="1107" y="1404"/>
                <a:ext cx="69" cy="49"/>
              </a:xfrm>
              <a:custGeom>
                <a:avLst/>
                <a:gdLst>
                  <a:gd name="T0" fmla="*/ 1 w 29"/>
                  <a:gd name="T1" fmla="*/ 14 h 21"/>
                  <a:gd name="T2" fmla="*/ 12 w 29"/>
                  <a:gd name="T3" fmla="*/ 2 h 21"/>
                  <a:gd name="T4" fmla="*/ 28 w 29"/>
                  <a:gd name="T5" fmla="*/ 8 h 21"/>
                  <a:gd name="T6" fmla="*/ 16 w 29"/>
                  <a:gd name="T7" fmla="*/ 20 h 21"/>
                  <a:gd name="T8" fmla="*/ 1 w 29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1" y="14"/>
                    </a:moveTo>
                    <a:cubicBezTo>
                      <a:pt x="0" y="9"/>
                      <a:pt x="5" y="3"/>
                      <a:pt x="12" y="2"/>
                    </a:cubicBezTo>
                    <a:cubicBezTo>
                      <a:pt x="20" y="0"/>
                      <a:pt x="27" y="3"/>
                      <a:pt x="28" y="8"/>
                    </a:cubicBezTo>
                    <a:cubicBezTo>
                      <a:pt x="29" y="13"/>
                      <a:pt x="24" y="18"/>
                      <a:pt x="16" y="20"/>
                    </a:cubicBezTo>
                    <a:cubicBezTo>
                      <a:pt x="9" y="21"/>
                      <a:pt x="2" y="19"/>
                      <a:pt x="1" y="14"/>
                    </a:cubicBezTo>
                    <a:close/>
                  </a:path>
                </a:pathLst>
              </a:custGeom>
              <a:solidFill>
                <a:srgbClr val="A5C7E0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3" name="Freeform 168"/>
              <p:cNvSpPr>
                <a:spLocks/>
              </p:cNvSpPr>
              <p:nvPr/>
            </p:nvSpPr>
            <p:spPr bwMode="auto">
              <a:xfrm>
                <a:off x="1129" y="1420"/>
                <a:ext cx="26" cy="19"/>
              </a:xfrm>
              <a:custGeom>
                <a:avLst/>
                <a:gdLst>
                  <a:gd name="T0" fmla="*/ 0 w 11"/>
                  <a:gd name="T1" fmla="*/ 5 h 8"/>
                  <a:gd name="T2" fmla="*/ 5 w 11"/>
                  <a:gd name="T3" fmla="*/ 0 h 8"/>
                  <a:gd name="T4" fmla="*/ 11 w 11"/>
                  <a:gd name="T5" fmla="*/ 3 h 8"/>
                  <a:gd name="T6" fmla="*/ 6 w 11"/>
                  <a:gd name="T7" fmla="*/ 7 h 8"/>
                  <a:gd name="T8" fmla="*/ 0 w 1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5"/>
                    </a:moveTo>
                    <a:cubicBezTo>
                      <a:pt x="0" y="3"/>
                      <a:pt x="2" y="1"/>
                      <a:pt x="5" y="0"/>
                    </a:cubicBezTo>
                    <a:cubicBezTo>
                      <a:pt x="8" y="0"/>
                      <a:pt x="10" y="1"/>
                      <a:pt x="11" y="3"/>
                    </a:cubicBezTo>
                    <a:cubicBezTo>
                      <a:pt x="11" y="5"/>
                      <a:pt x="9" y="7"/>
                      <a:pt x="6" y="7"/>
                    </a:cubicBezTo>
                    <a:cubicBezTo>
                      <a:pt x="3" y="8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0D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4" name="Freeform 169"/>
              <p:cNvSpPr>
                <a:spLocks/>
              </p:cNvSpPr>
              <p:nvPr/>
            </p:nvSpPr>
            <p:spPr bwMode="auto">
              <a:xfrm>
                <a:off x="1181" y="1432"/>
                <a:ext cx="59" cy="43"/>
              </a:xfrm>
              <a:custGeom>
                <a:avLst/>
                <a:gdLst>
                  <a:gd name="T0" fmla="*/ 0 w 25"/>
                  <a:gd name="T1" fmla="*/ 9 h 18"/>
                  <a:gd name="T2" fmla="*/ 13 w 25"/>
                  <a:gd name="T3" fmla="*/ 1 h 18"/>
                  <a:gd name="T4" fmla="*/ 25 w 25"/>
                  <a:gd name="T5" fmla="*/ 10 h 18"/>
                  <a:gd name="T6" fmla="*/ 12 w 25"/>
                  <a:gd name="T7" fmla="*/ 18 h 18"/>
                  <a:gd name="T8" fmla="*/ 0 w 25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8">
                    <a:moveTo>
                      <a:pt x="0" y="9"/>
                    </a:moveTo>
                    <a:cubicBezTo>
                      <a:pt x="0" y="4"/>
                      <a:pt x="6" y="0"/>
                      <a:pt x="13" y="1"/>
                    </a:cubicBezTo>
                    <a:cubicBezTo>
                      <a:pt x="20" y="1"/>
                      <a:pt x="25" y="5"/>
                      <a:pt x="25" y="10"/>
                    </a:cubicBezTo>
                    <a:cubicBezTo>
                      <a:pt x="25" y="15"/>
                      <a:pt x="19" y="18"/>
                      <a:pt x="12" y="18"/>
                    </a:cubicBezTo>
                    <a:cubicBezTo>
                      <a:pt x="5" y="17"/>
                      <a:pt x="0" y="13"/>
                      <a:pt x="0" y="9"/>
                    </a:cubicBezTo>
                    <a:close/>
                  </a:path>
                </a:pathLst>
              </a:custGeom>
              <a:solidFill>
                <a:srgbClr val="F9B59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5" name="Freeform 170"/>
              <p:cNvSpPr>
                <a:spLocks/>
              </p:cNvSpPr>
              <p:nvPr/>
            </p:nvSpPr>
            <p:spPr bwMode="auto">
              <a:xfrm>
                <a:off x="1197" y="1446"/>
                <a:ext cx="24" cy="17"/>
              </a:xfrm>
              <a:custGeom>
                <a:avLst/>
                <a:gdLst>
                  <a:gd name="T0" fmla="*/ 0 w 10"/>
                  <a:gd name="T1" fmla="*/ 3 h 7"/>
                  <a:gd name="T2" fmla="*/ 6 w 10"/>
                  <a:gd name="T3" fmla="*/ 0 h 7"/>
                  <a:gd name="T4" fmla="*/ 10 w 10"/>
                  <a:gd name="T5" fmla="*/ 4 h 7"/>
                  <a:gd name="T6" fmla="*/ 5 w 10"/>
                  <a:gd name="T7" fmla="*/ 7 h 7"/>
                  <a:gd name="T8" fmla="*/ 0 w 1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3"/>
                    </a:moveTo>
                    <a:cubicBezTo>
                      <a:pt x="0" y="1"/>
                      <a:pt x="3" y="0"/>
                      <a:pt x="6" y="0"/>
                    </a:cubicBezTo>
                    <a:cubicBezTo>
                      <a:pt x="8" y="0"/>
                      <a:pt x="10" y="2"/>
                      <a:pt x="10" y="4"/>
                    </a:cubicBezTo>
                    <a:cubicBezTo>
                      <a:pt x="10" y="5"/>
                      <a:pt x="8" y="7"/>
                      <a:pt x="5" y="7"/>
                    </a:cubicBezTo>
                    <a:cubicBezTo>
                      <a:pt x="2" y="7"/>
                      <a:pt x="0" y="5"/>
                      <a:pt x="0" y="3"/>
                    </a:cubicBezTo>
                    <a:close/>
                  </a:path>
                </a:pathLst>
              </a:custGeom>
              <a:solidFill>
                <a:srgbClr val="E1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6" name="Freeform 171"/>
              <p:cNvSpPr>
                <a:spLocks/>
              </p:cNvSpPr>
              <p:nvPr/>
            </p:nvSpPr>
            <p:spPr bwMode="auto">
              <a:xfrm>
                <a:off x="897" y="2545"/>
                <a:ext cx="62" cy="42"/>
              </a:xfrm>
              <a:custGeom>
                <a:avLst/>
                <a:gdLst>
                  <a:gd name="T0" fmla="*/ 0 w 26"/>
                  <a:gd name="T1" fmla="*/ 10 h 18"/>
                  <a:gd name="T2" fmla="*/ 12 w 26"/>
                  <a:gd name="T3" fmla="*/ 0 h 18"/>
                  <a:gd name="T4" fmla="*/ 25 w 26"/>
                  <a:gd name="T5" fmla="*/ 7 h 18"/>
                  <a:gd name="T6" fmla="*/ 13 w 26"/>
                  <a:gd name="T7" fmla="*/ 17 h 18"/>
                  <a:gd name="T8" fmla="*/ 0 w 26"/>
                  <a:gd name="T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0"/>
                    </a:moveTo>
                    <a:cubicBezTo>
                      <a:pt x="0" y="5"/>
                      <a:pt x="5" y="1"/>
                      <a:pt x="12" y="0"/>
                    </a:cubicBezTo>
                    <a:cubicBezTo>
                      <a:pt x="19" y="0"/>
                      <a:pt x="25" y="3"/>
                      <a:pt x="25" y="7"/>
                    </a:cubicBezTo>
                    <a:cubicBezTo>
                      <a:pt x="26" y="12"/>
                      <a:pt x="20" y="16"/>
                      <a:pt x="13" y="17"/>
                    </a:cubicBezTo>
                    <a:cubicBezTo>
                      <a:pt x="7" y="18"/>
                      <a:pt x="1" y="14"/>
                      <a:pt x="0" y="10"/>
                    </a:cubicBezTo>
                    <a:close/>
                  </a:path>
                </a:pathLst>
              </a:custGeom>
              <a:solidFill>
                <a:srgbClr val="F9B59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7" name="Freeform 172"/>
              <p:cNvSpPr>
                <a:spLocks/>
              </p:cNvSpPr>
              <p:nvPr/>
            </p:nvSpPr>
            <p:spPr bwMode="auto">
              <a:xfrm>
                <a:off x="916" y="2557"/>
                <a:ext cx="24" cy="16"/>
              </a:xfrm>
              <a:custGeom>
                <a:avLst/>
                <a:gdLst>
                  <a:gd name="T0" fmla="*/ 0 w 10"/>
                  <a:gd name="T1" fmla="*/ 4 h 7"/>
                  <a:gd name="T2" fmla="*/ 4 w 10"/>
                  <a:gd name="T3" fmla="*/ 0 h 7"/>
                  <a:gd name="T4" fmla="*/ 10 w 10"/>
                  <a:gd name="T5" fmla="*/ 3 h 7"/>
                  <a:gd name="T6" fmla="*/ 5 w 10"/>
                  <a:gd name="T7" fmla="*/ 7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0" y="2"/>
                      <a:pt x="2" y="1"/>
                      <a:pt x="4" y="0"/>
                    </a:cubicBezTo>
                    <a:cubicBezTo>
                      <a:pt x="7" y="0"/>
                      <a:pt x="9" y="1"/>
                      <a:pt x="10" y="3"/>
                    </a:cubicBezTo>
                    <a:cubicBezTo>
                      <a:pt x="10" y="5"/>
                      <a:pt x="8" y="7"/>
                      <a:pt x="5" y="7"/>
                    </a:cubicBezTo>
                    <a:cubicBezTo>
                      <a:pt x="2" y="7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E1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8" name="Freeform 173"/>
              <p:cNvSpPr>
                <a:spLocks/>
              </p:cNvSpPr>
              <p:nvPr/>
            </p:nvSpPr>
            <p:spPr bwMode="auto">
              <a:xfrm>
                <a:off x="1764" y="2309"/>
                <a:ext cx="61" cy="44"/>
              </a:xfrm>
              <a:custGeom>
                <a:avLst/>
                <a:gdLst>
                  <a:gd name="T0" fmla="*/ 1 w 26"/>
                  <a:gd name="T1" fmla="*/ 12 h 19"/>
                  <a:gd name="T2" fmla="*/ 11 w 26"/>
                  <a:gd name="T3" fmla="*/ 1 h 19"/>
                  <a:gd name="T4" fmla="*/ 25 w 26"/>
                  <a:gd name="T5" fmla="*/ 7 h 19"/>
                  <a:gd name="T6" fmla="*/ 15 w 26"/>
                  <a:gd name="T7" fmla="*/ 18 h 19"/>
                  <a:gd name="T8" fmla="*/ 1 w 26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1" y="12"/>
                    </a:moveTo>
                    <a:cubicBezTo>
                      <a:pt x="0" y="8"/>
                      <a:pt x="4" y="3"/>
                      <a:pt x="11" y="1"/>
                    </a:cubicBezTo>
                    <a:cubicBezTo>
                      <a:pt x="18" y="0"/>
                      <a:pt x="24" y="2"/>
                      <a:pt x="25" y="7"/>
                    </a:cubicBezTo>
                    <a:cubicBezTo>
                      <a:pt x="26" y="11"/>
                      <a:pt x="21" y="16"/>
                      <a:pt x="15" y="18"/>
                    </a:cubicBezTo>
                    <a:cubicBezTo>
                      <a:pt x="8" y="19"/>
                      <a:pt x="2" y="17"/>
                      <a:pt x="1" y="12"/>
                    </a:cubicBezTo>
                    <a:close/>
                  </a:path>
                </a:pathLst>
              </a:custGeom>
              <a:solidFill>
                <a:srgbClr val="F9B59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9" name="Freeform 174"/>
              <p:cNvSpPr>
                <a:spLocks/>
              </p:cNvSpPr>
              <p:nvPr/>
            </p:nvSpPr>
            <p:spPr bwMode="auto">
              <a:xfrm>
                <a:off x="1783" y="2320"/>
                <a:ext cx="24" cy="19"/>
              </a:xfrm>
              <a:custGeom>
                <a:avLst/>
                <a:gdLst>
                  <a:gd name="T0" fmla="*/ 0 w 10"/>
                  <a:gd name="T1" fmla="*/ 5 h 8"/>
                  <a:gd name="T2" fmla="*/ 4 w 10"/>
                  <a:gd name="T3" fmla="*/ 1 h 8"/>
                  <a:gd name="T4" fmla="*/ 10 w 10"/>
                  <a:gd name="T5" fmla="*/ 3 h 8"/>
                  <a:gd name="T6" fmla="*/ 6 w 10"/>
                  <a:gd name="T7" fmla="*/ 8 h 8"/>
                  <a:gd name="T8" fmla="*/ 0 w 10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0" y="5"/>
                    </a:moveTo>
                    <a:cubicBezTo>
                      <a:pt x="0" y="4"/>
                      <a:pt x="1" y="2"/>
                      <a:pt x="4" y="1"/>
                    </a:cubicBezTo>
                    <a:cubicBezTo>
                      <a:pt x="7" y="0"/>
                      <a:pt x="9" y="1"/>
                      <a:pt x="10" y="3"/>
                    </a:cubicBezTo>
                    <a:cubicBezTo>
                      <a:pt x="10" y="5"/>
                      <a:pt x="8" y="7"/>
                      <a:pt x="6" y="8"/>
                    </a:cubicBezTo>
                    <a:cubicBezTo>
                      <a:pt x="3" y="8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rgbClr val="E1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0" name="Freeform 175"/>
              <p:cNvSpPr>
                <a:spLocks/>
              </p:cNvSpPr>
              <p:nvPr/>
            </p:nvSpPr>
            <p:spPr bwMode="auto">
              <a:xfrm>
                <a:off x="2324" y="2507"/>
                <a:ext cx="52" cy="104"/>
              </a:xfrm>
              <a:custGeom>
                <a:avLst/>
                <a:gdLst>
                  <a:gd name="T0" fmla="*/ 14 w 22"/>
                  <a:gd name="T1" fmla="*/ 44 h 44"/>
                  <a:gd name="T2" fmla="*/ 18 w 22"/>
                  <a:gd name="T3" fmla="*/ 39 h 44"/>
                  <a:gd name="T4" fmla="*/ 22 w 22"/>
                  <a:gd name="T5" fmla="*/ 24 h 44"/>
                  <a:gd name="T6" fmla="*/ 0 w 22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4">
                    <a:moveTo>
                      <a:pt x="14" y="44"/>
                    </a:moveTo>
                    <a:cubicBezTo>
                      <a:pt x="15" y="42"/>
                      <a:pt x="17" y="39"/>
                      <a:pt x="18" y="39"/>
                    </a:cubicBezTo>
                    <a:cubicBezTo>
                      <a:pt x="19" y="37"/>
                      <a:pt x="22" y="34"/>
                      <a:pt x="22" y="24"/>
                    </a:cubicBezTo>
                    <a:cubicBezTo>
                      <a:pt x="21" y="8"/>
                      <a:pt x="10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1" name="Freeform 176"/>
              <p:cNvSpPr>
                <a:spLocks/>
              </p:cNvSpPr>
              <p:nvPr/>
            </p:nvSpPr>
            <p:spPr bwMode="auto">
              <a:xfrm>
                <a:off x="2496" y="2434"/>
                <a:ext cx="24" cy="130"/>
              </a:xfrm>
              <a:custGeom>
                <a:avLst/>
                <a:gdLst>
                  <a:gd name="T0" fmla="*/ 10 w 10"/>
                  <a:gd name="T1" fmla="*/ 0 h 55"/>
                  <a:gd name="T2" fmla="*/ 5 w 10"/>
                  <a:gd name="T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5">
                    <a:moveTo>
                      <a:pt x="10" y="0"/>
                    </a:moveTo>
                    <a:cubicBezTo>
                      <a:pt x="2" y="6"/>
                      <a:pt x="0" y="49"/>
                      <a:pt x="5" y="55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2" name="Freeform 177"/>
              <p:cNvSpPr>
                <a:spLocks/>
              </p:cNvSpPr>
              <p:nvPr/>
            </p:nvSpPr>
            <p:spPr bwMode="auto">
              <a:xfrm>
                <a:off x="2303" y="3251"/>
                <a:ext cx="47" cy="175"/>
              </a:xfrm>
              <a:custGeom>
                <a:avLst/>
                <a:gdLst>
                  <a:gd name="T0" fmla="*/ 20 w 20"/>
                  <a:gd name="T1" fmla="*/ 71 h 74"/>
                  <a:gd name="T2" fmla="*/ 13 w 20"/>
                  <a:gd name="T3" fmla="*/ 35 h 74"/>
                  <a:gd name="T4" fmla="*/ 7 w 20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74">
                    <a:moveTo>
                      <a:pt x="20" y="71"/>
                    </a:moveTo>
                    <a:cubicBezTo>
                      <a:pt x="8" y="74"/>
                      <a:pt x="3" y="43"/>
                      <a:pt x="13" y="35"/>
                    </a:cubicBezTo>
                    <a:cubicBezTo>
                      <a:pt x="1" y="36"/>
                      <a:pt x="0" y="10"/>
                      <a:pt x="7" y="0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3" name="Freeform 178"/>
              <p:cNvSpPr>
                <a:spLocks/>
              </p:cNvSpPr>
              <p:nvPr/>
            </p:nvSpPr>
            <p:spPr bwMode="auto">
              <a:xfrm>
                <a:off x="2508" y="3183"/>
                <a:ext cx="52" cy="151"/>
              </a:xfrm>
              <a:custGeom>
                <a:avLst/>
                <a:gdLst>
                  <a:gd name="T0" fmla="*/ 9 w 22"/>
                  <a:gd name="T1" fmla="*/ 0 h 64"/>
                  <a:gd name="T2" fmla="*/ 10 w 22"/>
                  <a:gd name="T3" fmla="*/ 30 h 64"/>
                  <a:gd name="T4" fmla="*/ 22 w 22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64">
                    <a:moveTo>
                      <a:pt x="9" y="0"/>
                    </a:moveTo>
                    <a:cubicBezTo>
                      <a:pt x="0" y="9"/>
                      <a:pt x="1" y="28"/>
                      <a:pt x="10" y="30"/>
                    </a:cubicBezTo>
                    <a:cubicBezTo>
                      <a:pt x="5" y="31"/>
                      <a:pt x="15" y="63"/>
                      <a:pt x="22" y="64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4" name="Freeform 179"/>
              <p:cNvSpPr>
                <a:spLocks/>
              </p:cNvSpPr>
              <p:nvPr/>
            </p:nvSpPr>
            <p:spPr bwMode="auto">
              <a:xfrm>
                <a:off x="2312" y="2736"/>
                <a:ext cx="59" cy="199"/>
              </a:xfrm>
              <a:custGeom>
                <a:avLst/>
                <a:gdLst>
                  <a:gd name="T0" fmla="*/ 18 w 25"/>
                  <a:gd name="T1" fmla="*/ 79 h 84"/>
                  <a:gd name="T2" fmla="*/ 24 w 25"/>
                  <a:gd name="T3" fmla="*/ 46 h 84"/>
                  <a:gd name="T4" fmla="*/ 18 w 25"/>
                  <a:gd name="T5" fmla="*/ 31 h 84"/>
                  <a:gd name="T6" fmla="*/ 13 w 25"/>
                  <a:gd name="T7" fmla="*/ 1 h 84"/>
                  <a:gd name="T8" fmla="*/ 2 w 25"/>
                  <a:gd name="T9" fmla="*/ 2 h 84"/>
                  <a:gd name="T10" fmla="*/ 9 w 25"/>
                  <a:gd name="T11" fmla="*/ 34 h 84"/>
                  <a:gd name="T12" fmla="*/ 14 w 25"/>
                  <a:gd name="T13" fmla="*/ 48 h 84"/>
                  <a:gd name="T14" fmla="*/ 7 w 25"/>
                  <a:gd name="T15" fmla="*/ 79 h 84"/>
                  <a:gd name="T16" fmla="*/ 18 w 25"/>
                  <a:gd name="T17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84">
                    <a:moveTo>
                      <a:pt x="18" y="79"/>
                    </a:moveTo>
                    <a:cubicBezTo>
                      <a:pt x="22" y="67"/>
                      <a:pt x="25" y="52"/>
                      <a:pt x="24" y="46"/>
                    </a:cubicBezTo>
                    <a:cubicBezTo>
                      <a:pt x="22" y="40"/>
                      <a:pt x="20" y="36"/>
                      <a:pt x="18" y="31"/>
                    </a:cubicBezTo>
                    <a:cubicBezTo>
                      <a:pt x="14" y="20"/>
                      <a:pt x="9" y="12"/>
                      <a:pt x="13" y="1"/>
                    </a:cubicBezTo>
                    <a:cubicBezTo>
                      <a:pt x="10" y="0"/>
                      <a:pt x="5" y="1"/>
                      <a:pt x="2" y="2"/>
                    </a:cubicBezTo>
                    <a:cubicBezTo>
                      <a:pt x="0" y="14"/>
                      <a:pt x="5" y="25"/>
                      <a:pt x="9" y="34"/>
                    </a:cubicBezTo>
                    <a:cubicBezTo>
                      <a:pt x="11" y="39"/>
                      <a:pt x="13" y="44"/>
                      <a:pt x="14" y="48"/>
                    </a:cubicBezTo>
                    <a:cubicBezTo>
                      <a:pt x="15" y="53"/>
                      <a:pt x="11" y="67"/>
                      <a:pt x="7" y="79"/>
                    </a:cubicBezTo>
                    <a:cubicBezTo>
                      <a:pt x="6" y="82"/>
                      <a:pt x="16" y="84"/>
                      <a:pt x="18" y="79"/>
                    </a:cubicBezTo>
                    <a:close/>
                  </a:path>
                </a:pathLst>
              </a:custGeom>
              <a:solidFill>
                <a:srgbClr val="F44D32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5" name="Freeform 180"/>
              <p:cNvSpPr>
                <a:spLocks/>
              </p:cNvSpPr>
              <p:nvPr/>
            </p:nvSpPr>
            <p:spPr bwMode="auto">
              <a:xfrm>
                <a:off x="2501" y="2146"/>
                <a:ext cx="555" cy="1443"/>
              </a:xfrm>
              <a:custGeom>
                <a:avLst/>
                <a:gdLst>
                  <a:gd name="T0" fmla="*/ 163 w 235"/>
                  <a:gd name="T1" fmla="*/ 219 h 611"/>
                  <a:gd name="T2" fmla="*/ 153 w 235"/>
                  <a:gd name="T3" fmla="*/ 188 h 611"/>
                  <a:gd name="T4" fmla="*/ 147 w 235"/>
                  <a:gd name="T5" fmla="*/ 0 h 611"/>
                  <a:gd name="T6" fmla="*/ 70 w 235"/>
                  <a:gd name="T7" fmla="*/ 55 h 611"/>
                  <a:gd name="T8" fmla="*/ 53 w 235"/>
                  <a:gd name="T9" fmla="*/ 33 h 611"/>
                  <a:gd name="T10" fmla="*/ 52 w 235"/>
                  <a:gd name="T11" fmla="*/ 34 h 611"/>
                  <a:gd name="T12" fmla="*/ 55 w 235"/>
                  <a:gd name="T13" fmla="*/ 71 h 611"/>
                  <a:gd name="T14" fmla="*/ 50 w 235"/>
                  <a:gd name="T15" fmla="*/ 87 h 611"/>
                  <a:gd name="T16" fmla="*/ 22 w 235"/>
                  <a:gd name="T17" fmla="*/ 112 h 611"/>
                  <a:gd name="T18" fmla="*/ 7 w 235"/>
                  <a:gd name="T19" fmla="*/ 128 h 611"/>
                  <a:gd name="T20" fmla="*/ 3 w 235"/>
                  <a:gd name="T21" fmla="*/ 131 h 611"/>
                  <a:gd name="T22" fmla="*/ 0 w 235"/>
                  <a:gd name="T23" fmla="*/ 166 h 611"/>
                  <a:gd name="T24" fmla="*/ 25 w 235"/>
                  <a:gd name="T25" fmla="*/ 149 h 611"/>
                  <a:gd name="T26" fmla="*/ 43 w 235"/>
                  <a:gd name="T27" fmla="*/ 131 h 611"/>
                  <a:gd name="T28" fmla="*/ 51 w 235"/>
                  <a:gd name="T29" fmla="*/ 122 h 611"/>
                  <a:gd name="T30" fmla="*/ 58 w 235"/>
                  <a:gd name="T31" fmla="*/ 130 h 611"/>
                  <a:gd name="T32" fmla="*/ 61 w 235"/>
                  <a:gd name="T33" fmla="*/ 412 h 611"/>
                  <a:gd name="T34" fmla="*/ 56 w 235"/>
                  <a:gd name="T35" fmla="*/ 432 h 611"/>
                  <a:gd name="T36" fmla="*/ 41 w 235"/>
                  <a:gd name="T37" fmla="*/ 446 h 611"/>
                  <a:gd name="T38" fmla="*/ 28 w 235"/>
                  <a:gd name="T39" fmla="*/ 457 h 611"/>
                  <a:gd name="T40" fmla="*/ 12 w 235"/>
                  <a:gd name="T41" fmla="*/ 471 h 611"/>
                  <a:gd name="T42" fmla="*/ 20 w 235"/>
                  <a:gd name="T43" fmla="*/ 499 h 611"/>
                  <a:gd name="T44" fmla="*/ 48 w 235"/>
                  <a:gd name="T45" fmla="*/ 477 h 611"/>
                  <a:gd name="T46" fmla="*/ 54 w 235"/>
                  <a:gd name="T47" fmla="*/ 472 h 611"/>
                  <a:gd name="T48" fmla="*/ 62 w 235"/>
                  <a:gd name="T49" fmla="*/ 477 h 611"/>
                  <a:gd name="T50" fmla="*/ 64 w 235"/>
                  <a:gd name="T51" fmla="*/ 587 h 611"/>
                  <a:gd name="T52" fmla="*/ 159 w 235"/>
                  <a:gd name="T53" fmla="*/ 572 h 611"/>
                  <a:gd name="T54" fmla="*/ 159 w 235"/>
                  <a:gd name="T55" fmla="*/ 357 h 611"/>
                  <a:gd name="T56" fmla="*/ 155 w 235"/>
                  <a:gd name="T57" fmla="*/ 250 h 611"/>
                  <a:gd name="T58" fmla="*/ 160 w 235"/>
                  <a:gd name="T59" fmla="*/ 247 h 611"/>
                  <a:gd name="T60" fmla="*/ 235 w 235"/>
                  <a:gd name="T61" fmla="*/ 266 h 611"/>
                  <a:gd name="T62" fmla="*/ 235 w 235"/>
                  <a:gd name="T63" fmla="*/ 241 h 611"/>
                  <a:gd name="T64" fmla="*/ 163 w 235"/>
                  <a:gd name="T65" fmla="*/ 219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5" h="611">
                    <a:moveTo>
                      <a:pt x="163" y="219"/>
                    </a:moveTo>
                    <a:cubicBezTo>
                      <a:pt x="160" y="216"/>
                      <a:pt x="153" y="206"/>
                      <a:pt x="153" y="188"/>
                    </a:cubicBezTo>
                    <a:cubicBezTo>
                      <a:pt x="150" y="113"/>
                      <a:pt x="148" y="38"/>
                      <a:pt x="147" y="0"/>
                    </a:cubicBezTo>
                    <a:cubicBezTo>
                      <a:pt x="143" y="30"/>
                      <a:pt x="105" y="75"/>
                      <a:pt x="70" y="55"/>
                    </a:cubicBezTo>
                    <a:cubicBezTo>
                      <a:pt x="58" y="50"/>
                      <a:pt x="53" y="42"/>
                      <a:pt x="53" y="33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3" y="41"/>
                      <a:pt x="54" y="54"/>
                      <a:pt x="55" y="71"/>
                    </a:cubicBezTo>
                    <a:cubicBezTo>
                      <a:pt x="56" y="75"/>
                      <a:pt x="55" y="84"/>
                      <a:pt x="50" y="87"/>
                    </a:cubicBezTo>
                    <a:cubicBezTo>
                      <a:pt x="39" y="94"/>
                      <a:pt x="30" y="103"/>
                      <a:pt x="22" y="112"/>
                    </a:cubicBezTo>
                    <a:cubicBezTo>
                      <a:pt x="17" y="118"/>
                      <a:pt x="12" y="123"/>
                      <a:pt x="7" y="128"/>
                    </a:cubicBezTo>
                    <a:cubicBezTo>
                      <a:pt x="6" y="129"/>
                      <a:pt x="5" y="130"/>
                      <a:pt x="3" y="131"/>
                    </a:cubicBezTo>
                    <a:cubicBezTo>
                      <a:pt x="1" y="140"/>
                      <a:pt x="0" y="155"/>
                      <a:pt x="0" y="166"/>
                    </a:cubicBezTo>
                    <a:cubicBezTo>
                      <a:pt x="8" y="162"/>
                      <a:pt x="16" y="157"/>
                      <a:pt x="25" y="149"/>
                    </a:cubicBezTo>
                    <a:cubicBezTo>
                      <a:pt x="32" y="143"/>
                      <a:pt x="38" y="137"/>
                      <a:pt x="43" y="131"/>
                    </a:cubicBezTo>
                    <a:cubicBezTo>
                      <a:pt x="46" y="128"/>
                      <a:pt x="48" y="125"/>
                      <a:pt x="51" y="122"/>
                    </a:cubicBezTo>
                    <a:cubicBezTo>
                      <a:pt x="56" y="117"/>
                      <a:pt x="57" y="125"/>
                      <a:pt x="58" y="130"/>
                    </a:cubicBezTo>
                    <a:cubicBezTo>
                      <a:pt x="60" y="208"/>
                      <a:pt x="61" y="316"/>
                      <a:pt x="61" y="412"/>
                    </a:cubicBezTo>
                    <a:cubicBezTo>
                      <a:pt x="61" y="416"/>
                      <a:pt x="62" y="426"/>
                      <a:pt x="56" y="432"/>
                    </a:cubicBezTo>
                    <a:cubicBezTo>
                      <a:pt x="51" y="437"/>
                      <a:pt x="45" y="442"/>
                      <a:pt x="41" y="446"/>
                    </a:cubicBezTo>
                    <a:cubicBezTo>
                      <a:pt x="28" y="457"/>
                      <a:pt x="28" y="457"/>
                      <a:pt x="28" y="457"/>
                    </a:cubicBezTo>
                    <a:cubicBezTo>
                      <a:pt x="23" y="462"/>
                      <a:pt x="17" y="467"/>
                      <a:pt x="12" y="471"/>
                    </a:cubicBezTo>
                    <a:cubicBezTo>
                      <a:pt x="11" y="476"/>
                      <a:pt x="15" y="491"/>
                      <a:pt x="20" y="499"/>
                    </a:cubicBezTo>
                    <a:cubicBezTo>
                      <a:pt x="30" y="493"/>
                      <a:pt x="40" y="485"/>
                      <a:pt x="48" y="477"/>
                    </a:cubicBezTo>
                    <a:cubicBezTo>
                      <a:pt x="54" y="472"/>
                      <a:pt x="54" y="472"/>
                      <a:pt x="54" y="472"/>
                    </a:cubicBezTo>
                    <a:cubicBezTo>
                      <a:pt x="54" y="472"/>
                      <a:pt x="63" y="460"/>
                      <a:pt x="62" y="477"/>
                    </a:cubicBezTo>
                    <a:cubicBezTo>
                      <a:pt x="62" y="522"/>
                      <a:pt x="63" y="562"/>
                      <a:pt x="64" y="587"/>
                    </a:cubicBezTo>
                    <a:cubicBezTo>
                      <a:pt x="70" y="611"/>
                      <a:pt x="157" y="603"/>
                      <a:pt x="159" y="572"/>
                    </a:cubicBezTo>
                    <a:cubicBezTo>
                      <a:pt x="159" y="572"/>
                      <a:pt x="163" y="454"/>
                      <a:pt x="159" y="357"/>
                    </a:cubicBezTo>
                    <a:cubicBezTo>
                      <a:pt x="158" y="329"/>
                      <a:pt x="157" y="291"/>
                      <a:pt x="155" y="250"/>
                    </a:cubicBezTo>
                    <a:cubicBezTo>
                      <a:pt x="156" y="244"/>
                      <a:pt x="158" y="245"/>
                      <a:pt x="160" y="247"/>
                    </a:cubicBezTo>
                    <a:cubicBezTo>
                      <a:pt x="179" y="262"/>
                      <a:pt x="207" y="270"/>
                      <a:pt x="235" y="266"/>
                    </a:cubicBezTo>
                    <a:cubicBezTo>
                      <a:pt x="235" y="241"/>
                      <a:pt x="235" y="241"/>
                      <a:pt x="235" y="241"/>
                    </a:cubicBezTo>
                    <a:cubicBezTo>
                      <a:pt x="204" y="246"/>
                      <a:pt x="180" y="237"/>
                      <a:pt x="163" y="219"/>
                    </a:cubicBezTo>
                    <a:close/>
                  </a:path>
                </a:pathLst>
              </a:custGeom>
              <a:solidFill>
                <a:srgbClr val="F44D32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6" name="Freeform 181"/>
              <p:cNvSpPr>
                <a:spLocks/>
              </p:cNvSpPr>
              <p:nvPr/>
            </p:nvSpPr>
            <p:spPr bwMode="auto">
              <a:xfrm>
                <a:off x="2728" y="2131"/>
                <a:ext cx="106" cy="135"/>
              </a:xfrm>
              <a:custGeom>
                <a:avLst/>
                <a:gdLst>
                  <a:gd name="T0" fmla="*/ 42 w 45"/>
                  <a:gd name="T1" fmla="*/ 0 h 57"/>
                  <a:gd name="T2" fmla="*/ 0 w 45"/>
                  <a:gd name="T3" fmla="*/ 55 h 57"/>
                  <a:gd name="T4" fmla="*/ 42 w 45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42" y="0"/>
                    </a:moveTo>
                    <a:cubicBezTo>
                      <a:pt x="45" y="6"/>
                      <a:pt x="32" y="47"/>
                      <a:pt x="0" y="55"/>
                    </a:cubicBezTo>
                    <a:cubicBezTo>
                      <a:pt x="14" y="57"/>
                      <a:pt x="45" y="36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7" name="Freeform 182"/>
              <p:cNvSpPr>
                <a:spLocks/>
              </p:cNvSpPr>
              <p:nvPr/>
            </p:nvSpPr>
            <p:spPr bwMode="auto">
              <a:xfrm>
                <a:off x="2591" y="2072"/>
                <a:ext cx="83" cy="130"/>
              </a:xfrm>
              <a:custGeom>
                <a:avLst/>
                <a:gdLst>
                  <a:gd name="T0" fmla="*/ 35 w 35"/>
                  <a:gd name="T1" fmla="*/ 0 h 55"/>
                  <a:gd name="T2" fmla="*/ 0 w 35"/>
                  <a:gd name="T3" fmla="*/ 55 h 55"/>
                  <a:gd name="T4" fmla="*/ 35 w 35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55">
                    <a:moveTo>
                      <a:pt x="35" y="0"/>
                    </a:moveTo>
                    <a:cubicBezTo>
                      <a:pt x="21" y="6"/>
                      <a:pt x="3" y="28"/>
                      <a:pt x="0" y="55"/>
                    </a:cubicBezTo>
                    <a:cubicBezTo>
                      <a:pt x="3" y="43"/>
                      <a:pt x="15" y="13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8" name="Freeform 183"/>
              <p:cNvSpPr>
                <a:spLocks/>
              </p:cNvSpPr>
              <p:nvPr/>
            </p:nvSpPr>
            <p:spPr bwMode="auto">
              <a:xfrm>
                <a:off x="1018" y="3135"/>
                <a:ext cx="852" cy="310"/>
              </a:xfrm>
              <a:custGeom>
                <a:avLst/>
                <a:gdLst>
                  <a:gd name="T0" fmla="*/ 0 w 361"/>
                  <a:gd name="T1" fmla="*/ 114 h 131"/>
                  <a:gd name="T2" fmla="*/ 88 w 361"/>
                  <a:gd name="T3" fmla="*/ 87 h 131"/>
                  <a:gd name="T4" fmla="*/ 200 w 361"/>
                  <a:gd name="T5" fmla="*/ 86 h 131"/>
                  <a:gd name="T6" fmla="*/ 286 w 361"/>
                  <a:gd name="T7" fmla="*/ 39 h 131"/>
                  <a:gd name="T8" fmla="*/ 361 w 361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131">
                    <a:moveTo>
                      <a:pt x="0" y="114"/>
                    </a:moveTo>
                    <a:cubicBezTo>
                      <a:pt x="11" y="131"/>
                      <a:pt x="69" y="90"/>
                      <a:pt x="88" y="87"/>
                    </a:cubicBezTo>
                    <a:cubicBezTo>
                      <a:pt x="126" y="82"/>
                      <a:pt x="161" y="97"/>
                      <a:pt x="200" y="86"/>
                    </a:cubicBezTo>
                    <a:cubicBezTo>
                      <a:pt x="232" y="77"/>
                      <a:pt x="255" y="50"/>
                      <a:pt x="286" y="39"/>
                    </a:cubicBezTo>
                    <a:cubicBezTo>
                      <a:pt x="314" y="28"/>
                      <a:pt x="348" y="28"/>
                      <a:pt x="361" y="0"/>
                    </a:cubicBezTo>
                  </a:path>
                </a:pathLst>
              </a:custGeom>
              <a:noFill/>
              <a:ln w="44450" cap="rnd">
                <a:solidFill>
                  <a:srgbClr val="FFE8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9" name="Freeform 184"/>
              <p:cNvSpPr>
                <a:spLocks/>
              </p:cNvSpPr>
              <p:nvPr/>
            </p:nvSpPr>
            <p:spPr bwMode="auto">
              <a:xfrm>
                <a:off x="1851" y="2342"/>
                <a:ext cx="38" cy="718"/>
              </a:xfrm>
              <a:custGeom>
                <a:avLst/>
                <a:gdLst>
                  <a:gd name="T0" fmla="*/ 3 w 16"/>
                  <a:gd name="T1" fmla="*/ 0 h 304"/>
                  <a:gd name="T2" fmla="*/ 11 w 16"/>
                  <a:gd name="T3" fmla="*/ 144 h 304"/>
                  <a:gd name="T4" fmla="*/ 5 w 16"/>
                  <a:gd name="T5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04">
                    <a:moveTo>
                      <a:pt x="3" y="0"/>
                    </a:moveTo>
                    <a:cubicBezTo>
                      <a:pt x="11" y="48"/>
                      <a:pt x="7" y="96"/>
                      <a:pt x="11" y="144"/>
                    </a:cubicBezTo>
                    <a:cubicBezTo>
                      <a:pt x="16" y="197"/>
                      <a:pt x="0" y="250"/>
                      <a:pt x="5" y="304"/>
                    </a:cubicBezTo>
                  </a:path>
                </a:pathLst>
              </a:custGeom>
              <a:noFill/>
              <a:ln w="44450" cap="rnd">
                <a:solidFill>
                  <a:srgbClr val="FFE8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0" name="Freeform 185"/>
              <p:cNvSpPr>
                <a:spLocks/>
              </p:cNvSpPr>
              <p:nvPr/>
            </p:nvSpPr>
            <p:spPr bwMode="auto">
              <a:xfrm>
                <a:off x="2631" y="2261"/>
                <a:ext cx="142" cy="1288"/>
              </a:xfrm>
              <a:custGeom>
                <a:avLst/>
                <a:gdLst>
                  <a:gd name="T0" fmla="*/ 13 w 60"/>
                  <a:gd name="T1" fmla="*/ 16 h 545"/>
                  <a:gd name="T2" fmla="*/ 60 w 60"/>
                  <a:gd name="T3" fmla="*/ 7 h 545"/>
                  <a:gd name="T4" fmla="*/ 43 w 60"/>
                  <a:gd name="T5" fmla="*/ 138 h 545"/>
                  <a:gd name="T6" fmla="*/ 44 w 60"/>
                  <a:gd name="T7" fmla="*/ 539 h 545"/>
                  <a:gd name="T8" fmla="*/ 21 w 60"/>
                  <a:gd name="T9" fmla="*/ 536 h 545"/>
                  <a:gd name="T10" fmla="*/ 17 w 60"/>
                  <a:gd name="T11" fmla="*/ 144 h 545"/>
                  <a:gd name="T12" fmla="*/ 13 w 60"/>
                  <a:gd name="T13" fmla="*/ 16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545">
                    <a:moveTo>
                      <a:pt x="13" y="16"/>
                    </a:moveTo>
                    <a:cubicBezTo>
                      <a:pt x="26" y="26"/>
                      <a:pt x="48" y="18"/>
                      <a:pt x="60" y="7"/>
                    </a:cubicBezTo>
                    <a:cubicBezTo>
                      <a:pt x="59" y="18"/>
                      <a:pt x="43" y="80"/>
                      <a:pt x="43" y="138"/>
                    </a:cubicBezTo>
                    <a:cubicBezTo>
                      <a:pt x="41" y="262"/>
                      <a:pt x="45" y="536"/>
                      <a:pt x="44" y="539"/>
                    </a:cubicBezTo>
                    <a:cubicBezTo>
                      <a:pt x="38" y="545"/>
                      <a:pt x="27" y="541"/>
                      <a:pt x="21" y="536"/>
                    </a:cubicBezTo>
                    <a:cubicBezTo>
                      <a:pt x="21" y="510"/>
                      <a:pt x="21" y="208"/>
                      <a:pt x="17" y="144"/>
                    </a:cubicBezTo>
                    <a:cubicBezTo>
                      <a:pt x="13" y="79"/>
                      <a:pt x="0" y="0"/>
                      <a:pt x="13" y="16"/>
                    </a:cubicBezTo>
                    <a:close/>
                  </a:path>
                </a:pathLst>
              </a:custGeom>
              <a:solidFill>
                <a:srgbClr val="F67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1" name="Freeform 186"/>
              <p:cNvSpPr>
                <a:spLocks/>
              </p:cNvSpPr>
              <p:nvPr/>
            </p:nvSpPr>
            <p:spPr bwMode="auto">
              <a:xfrm>
                <a:off x="2664" y="2554"/>
                <a:ext cx="28" cy="551"/>
              </a:xfrm>
              <a:custGeom>
                <a:avLst/>
                <a:gdLst>
                  <a:gd name="T0" fmla="*/ 0 w 12"/>
                  <a:gd name="T1" fmla="*/ 0 h 233"/>
                  <a:gd name="T2" fmla="*/ 6 w 12"/>
                  <a:gd name="T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33">
                    <a:moveTo>
                      <a:pt x="0" y="0"/>
                    </a:moveTo>
                    <a:cubicBezTo>
                      <a:pt x="7" y="36"/>
                      <a:pt x="12" y="154"/>
                      <a:pt x="6" y="2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2" name="Freeform 187"/>
              <p:cNvSpPr>
                <a:spLocks/>
              </p:cNvSpPr>
              <p:nvPr/>
            </p:nvSpPr>
            <p:spPr bwMode="auto">
              <a:xfrm>
                <a:off x="1977" y="2528"/>
                <a:ext cx="345" cy="62"/>
              </a:xfrm>
              <a:custGeom>
                <a:avLst/>
                <a:gdLst>
                  <a:gd name="T0" fmla="*/ 0 w 146"/>
                  <a:gd name="T1" fmla="*/ 26 h 26"/>
                  <a:gd name="T2" fmla="*/ 51 w 146"/>
                  <a:gd name="T3" fmla="*/ 17 h 26"/>
                  <a:gd name="T4" fmla="*/ 146 w 146"/>
                  <a:gd name="T5" fmla="*/ 0 h 26"/>
                  <a:gd name="T6" fmla="*/ 53 w 146"/>
                  <a:gd name="T7" fmla="*/ 23 h 26"/>
                  <a:gd name="T8" fmla="*/ 0 w 14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6">
                    <a:moveTo>
                      <a:pt x="0" y="26"/>
                    </a:moveTo>
                    <a:cubicBezTo>
                      <a:pt x="23" y="20"/>
                      <a:pt x="26" y="20"/>
                      <a:pt x="51" y="17"/>
                    </a:cubicBezTo>
                    <a:cubicBezTo>
                      <a:pt x="76" y="14"/>
                      <a:pt x="132" y="1"/>
                      <a:pt x="146" y="0"/>
                    </a:cubicBezTo>
                    <a:cubicBezTo>
                      <a:pt x="127" y="5"/>
                      <a:pt x="70" y="21"/>
                      <a:pt x="53" y="23"/>
                    </a:cubicBezTo>
                    <a:cubicBezTo>
                      <a:pt x="36" y="24"/>
                      <a:pt x="4" y="24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3" name="Freeform 188"/>
              <p:cNvSpPr>
                <a:spLocks/>
              </p:cNvSpPr>
              <p:nvPr/>
            </p:nvSpPr>
            <p:spPr bwMode="auto">
              <a:xfrm>
                <a:off x="2537" y="2386"/>
                <a:ext cx="68" cy="67"/>
              </a:xfrm>
              <a:custGeom>
                <a:avLst/>
                <a:gdLst>
                  <a:gd name="T0" fmla="*/ 0 w 29"/>
                  <a:gd name="T1" fmla="*/ 28 h 28"/>
                  <a:gd name="T2" fmla="*/ 29 w 29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28">
                    <a:moveTo>
                      <a:pt x="0" y="28"/>
                    </a:moveTo>
                    <a:cubicBezTo>
                      <a:pt x="14" y="19"/>
                      <a:pt x="23" y="11"/>
                      <a:pt x="2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4" name="Freeform 189"/>
              <p:cNvSpPr>
                <a:spLocks/>
              </p:cNvSpPr>
              <p:nvPr/>
            </p:nvSpPr>
            <p:spPr bwMode="auto">
              <a:xfrm>
                <a:off x="1958" y="3367"/>
                <a:ext cx="312" cy="94"/>
              </a:xfrm>
              <a:custGeom>
                <a:avLst/>
                <a:gdLst>
                  <a:gd name="T0" fmla="*/ 70 w 132"/>
                  <a:gd name="T1" fmla="*/ 17 h 40"/>
                  <a:gd name="T2" fmla="*/ 0 w 132"/>
                  <a:gd name="T3" fmla="*/ 40 h 40"/>
                  <a:gd name="T4" fmla="*/ 132 w 132"/>
                  <a:gd name="T5" fmla="*/ 0 h 40"/>
                  <a:gd name="T6" fmla="*/ 70 w 132"/>
                  <a:gd name="T7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40">
                    <a:moveTo>
                      <a:pt x="70" y="17"/>
                    </a:moveTo>
                    <a:cubicBezTo>
                      <a:pt x="40" y="26"/>
                      <a:pt x="6" y="39"/>
                      <a:pt x="0" y="40"/>
                    </a:cubicBezTo>
                    <a:cubicBezTo>
                      <a:pt x="24" y="23"/>
                      <a:pt x="105" y="0"/>
                      <a:pt x="132" y="0"/>
                    </a:cubicBezTo>
                    <a:cubicBezTo>
                      <a:pt x="126" y="2"/>
                      <a:pt x="100" y="8"/>
                      <a:pt x="7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5" name="Freeform 190"/>
              <p:cNvSpPr>
                <a:spLocks/>
              </p:cNvSpPr>
              <p:nvPr/>
            </p:nvSpPr>
            <p:spPr bwMode="auto">
              <a:xfrm>
                <a:off x="2565" y="3202"/>
                <a:ext cx="61" cy="54"/>
              </a:xfrm>
              <a:custGeom>
                <a:avLst/>
                <a:gdLst>
                  <a:gd name="T0" fmla="*/ 0 w 26"/>
                  <a:gd name="T1" fmla="*/ 23 h 23"/>
                  <a:gd name="T2" fmla="*/ 26 w 26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3">
                    <a:moveTo>
                      <a:pt x="0" y="23"/>
                    </a:moveTo>
                    <a:cubicBezTo>
                      <a:pt x="16" y="16"/>
                      <a:pt x="20" y="6"/>
                      <a:pt x="26" y="0"/>
                    </a:cubicBezTo>
                  </a:path>
                </a:pathLst>
              </a:custGeom>
              <a:solidFill>
                <a:srgbClr val="F9A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6" name="Freeform 191"/>
              <p:cNvSpPr>
                <a:spLocks/>
              </p:cNvSpPr>
              <p:nvPr/>
            </p:nvSpPr>
            <p:spPr bwMode="auto">
              <a:xfrm>
                <a:off x="1785" y="2424"/>
                <a:ext cx="40" cy="546"/>
              </a:xfrm>
              <a:custGeom>
                <a:avLst/>
                <a:gdLst>
                  <a:gd name="T0" fmla="*/ 5 w 17"/>
                  <a:gd name="T1" fmla="*/ 0 h 231"/>
                  <a:gd name="T2" fmla="*/ 5 w 17"/>
                  <a:gd name="T3" fmla="*/ 86 h 231"/>
                  <a:gd name="T4" fmla="*/ 4 w 17"/>
                  <a:gd name="T5" fmla="*/ 231 h 231"/>
                  <a:gd name="T6" fmla="*/ 12 w 17"/>
                  <a:gd name="T7" fmla="*/ 83 h 231"/>
                  <a:gd name="T8" fmla="*/ 5 w 17"/>
                  <a:gd name="T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31">
                    <a:moveTo>
                      <a:pt x="5" y="0"/>
                    </a:moveTo>
                    <a:cubicBezTo>
                      <a:pt x="6" y="23"/>
                      <a:pt x="11" y="56"/>
                      <a:pt x="5" y="86"/>
                    </a:cubicBezTo>
                    <a:cubicBezTo>
                      <a:pt x="0" y="117"/>
                      <a:pt x="0" y="183"/>
                      <a:pt x="4" y="231"/>
                    </a:cubicBezTo>
                    <a:cubicBezTo>
                      <a:pt x="2" y="206"/>
                      <a:pt x="6" y="105"/>
                      <a:pt x="12" y="83"/>
                    </a:cubicBezTo>
                    <a:cubicBezTo>
                      <a:pt x="17" y="61"/>
                      <a:pt x="8" y="16"/>
                      <a:pt x="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7" name="Freeform 192"/>
              <p:cNvSpPr>
                <a:spLocks/>
              </p:cNvSpPr>
              <p:nvPr/>
            </p:nvSpPr>
            <p:spPr bwMode="auto">
              <a:xfrm>
                <a:off x="1729" y="2722"/>
                <a:ext cx="11" cy="352"/>
              </a:xfrm>
              <a:custGeom>
                <a:avLst/>
                <a:gdLst>
                  <a:gd name="T0" fmla="*/ 5 w 5"/>
                  <a:gd name="T1" fmla="*/ 0 h 149"/>
                  <a:gd name="T2" fmla="*/ 3 w 5"/>
                  <a:gd name="T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149">
                    <a:moveTo>
                      <a:pt x="5" y="0"/>
                    </a:moveTo>
                    <a:cubicBezTo>
                      <a:pt x="1" y="20"/>
                      <a:pt x="0" y="103"/>
                      <a:pt x="3" y="1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8" name="Freeform 193"/>
              <p:cNvSpPr>
                <a:spLocks/>
              </p:cNvSpPr>
              <p:nvPr/>
            </p:nvSpPr>
            <p:spPr bwMode="auto">
              <a:xfrm>
                <a:off x="2005" y="3301"/>
                <a:ext cx="253" cy="68"/>
              </a:xfrm>
              <a:custGeom>
                <a:avLst/>
                <a:gdLst>
                  <a:gd name="T0" fmla="*/ 0 w 107"/>
                  <a:gd name="T1" fmla="*/ 29 h 29"/>
                  <a:gd name="T2" fmla="*/ 107 w 107"/>
                  <a:gd name="T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7" h="29">
                    <a:moveTo>
                      <a:pt x="0" y="29"/>
                    </a:moveTo>
                    <a:cubicBezTo>
                      <a:pt x="25" y="18"/>
                      <a:pt x="85" y="1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9" name="Freeform 194"/>
              <p:cNvSpPr>
                <a:spLocks/>
              </p:cNvSpPr>
              <p:nvPr/>
            </p:nvSpPr>
            <p:spPr bwMode="auto">
              <a:xfrm>
                <a:off x="923" y="2805"/>
                <a:ext cx="12" cy="363"/>
              </a:xfrm>
              <a:custGeom>
                <a:avLst/>
                <a:gdLst>
                  <a:gd name="T0" fmla="*/ 2 w 5"/>
                  <a:gd name="T1" fmla="*/ 154 h 154"/>
                  <a:gd name="T2" fmla="*/ 3 w 5"/>
                  <a:gd name="T3" fmla="*/ 0 h 154"/>
                  <a:gd name="T4" fmla="*/ 2 w 5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4">
                    <a:moveTo>
                      <a:pt x="2" y="154"/>
                    </a:moveTo>
                    <a:cubicBezTo>
                      <a:pt x="1" y="129"/>
                      <a:pt x="0" y="18"/>
                      <a:pt x="3" y="0"/>
                    </a:cubicBezTo>
                    <a:cubicBezTo>
                      <a:pt x="5" y="36"/>
                      <a:pt x="4" y="125"/>
                      <a:pt x="2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0" name="Freeform 195"/>
              <p:cNvSpPr>
                <a:spLocks/>
              </p:cNvSpPr>
              <p:nvPr/>
            </p:nvSpPr>
            <p:spPr bwMode="auto">
              <a:xfrm>
                <a:off x="1060" y="3393"/>
                <a:ext cx="288" cy="128"/>
              </a:xfrm>
              <a:custGeom>
                <a:avLst/>
                <a:gdLst>
                  <a:gd name="T0" fmla="*/ 0 w 122"/>
                  <a:gd name="T1" fmla="*/ 54 h 54"/>
                  <a:gd name="T2" fmla="*/ 56 w 122"/>
                  <a:gd name="T3" fmla="*/ 10 h 54"/>
                  <a:gd name="T4" fmla="*/ 122 w 122"/>
                  <a:gd name="T5" fmla="*/ 0 h 54"/>
                  <a:gd name="T6" fmla="*/ 58 w 122"/>
                  <a:gd name="T7" fmla="*/ 12 h 54"/>
                  <a:gd name="T8" fmla="*/ 0 w 12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4">
                    <a:moveTo>
                      <a:pt x="0" y="54"/>
                    </a:moveTo>
                    <a:cubicBezTo>
                      <a:pt x="8" y="40"/>
                      <a:pt x="36" y="16"/>
                      <a:pt x="56" y="10"/>
                    </a:cubicBezTo>
                    <a:cubicBezTo>
                      <a:pt x="82" y="2"/>
                      <a:pt x="113" y="0"/>
                      <a:pt x="122" y="0"/>
                    </a:cubicBezTo>
                    <a:cubicBezTo>
                      <a:pt x="108" y="1"/>
                      <a:pt x="65" y="10"/>
                      <a:pt x="58" y="12"/>
                    </a:cubicBezTo>
                    <a:cubicBezTo>
                      <a:pt x="52" y="14"/>
                      <a:pt x="9" y="41"/>
                      <a:pt x="0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1" name="Freeform 196"/>
              <p:cNvSpPr>
                <a:spLocks/>
              </p:cNvSpPr>
              <p:nvPr/>
            </p:nvSpPr>
            <p:spPr bwMode="auto">
              <a:xfrm>
                <a:off x="1542" y="3213"/>
                <a:ext cx="170" cy="100"/>
              </a:xfrm>
              <a:custGeom>
                <a:avLst/>
                <a:gdLst>
                  <a:gd name="T0" fmla="*/ 0 w 72"/>
                  <a:gd name="T1" fmla="*/ 42 h 42"/>
                  <a:gd name="T2" fmla="*/ 72 w 72"/>
                  <a:gd name="T3" fmla="*/ 0 h 42"/>
                  <a:gd name="T4" fmla="*/ 30 w 72"/>
                  <a:gd name="T5" fmla="*/ 22 h 42"/>
                  <a:gd name="T6" fmla="*/ 0 w 7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42">
                    <a:moveTo>
                      <a:pt x="0" y="42"/>
                    </a:moveTo>
                    <a:cubicBezTo>
                      <a:pt x="15" y="38"/>
                      <a:pt x="48" y="7"/>
                      <a:pt x="72" y="0"/>
                    </a:cubicBezTo>
                    <a:cubicBezTo>
                      <a:pt x="63" y="0"/>
                      <a:pt x="42" y="12"/>
                      <a:pt x="30" y="22"/>
                    </a:cubicBezTo>
                    <a:cubicBezTo>
                      <a:pt x="18" y="32"/>
                      <a:pt x="6" y="40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2" name="Freeform 197"/>
              <p:cNvSpPr>
                <a:spLocks/>
              </p:cNvSpPr>
              <p:nvPr/>
            </p:nvSpPr>
            <p:spPr bwMode="auto">
              <a:xfrm>
                <a:off x="1809" y="3405"/>
                <a:ext cx="28" cy="347"/>
              </a:xfrm>
              <a:custGeom>
                <a:avLst/>
                <a:gdLst>
                  <a:gd name="T0" fmla="*/ 7 w 12"/>
                  <a:gd name="T1" fmla="*/ 0 h 147"/>
                  <a:gd name="T2" fmla="*/ 5 w 12"/>
                  <a:gd name="T3" fmla="*/ 65 h 147"/>
                  <a:gd name="T4" fmla="*/ 10 w 12"/>
                  <a:gd name="T5" fmla="*/ 147 h 147"/>
                  <a:gd name="T6" fmla="*/ 7 w 12"/>
                  <a:gd name="T7" fmla="*/ 71 h 147"/>
                  <a:gd name="T8" fmla="*/ 7 w 12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7">
                    <a:moveTo>
                      <a:pt x="7" y="0"/>
                    </a:moveTo>
                    <a:cubicBezTo>
                      <a:pt x="10" y="18"/>
                      <a:pt x="11" y="41"/>
                      <a:pt x="5" y="65"/>
                    </a:cubicBezTo>
                    <a:cubicBezTo>
                      <a:pt x="0" y="90"/>
                      <a:pt x="5" y="137"/>
                      <a:pt x="10" y="147"/>
                    </a:cubicBezTo>
                    <a:cubicBezTo>
                      <a:pt x="6" y="128"/>
                      <a:pt x="3" y="95"/>
                      <a:pt x="7" y="71"/>
                    </a:cubicBezTo>
                    <a:cubicBezTo>
                      <a:pt x="12" y="47"/>
                      <a:pt x="11" y="2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3" name="Freeform 198"/>
              <p:cNvSpPr>
                <a:spLocks/>
              </p:cNvSpPr>
              <p:nvPr/>
            </p:nvSpPr>
            <p:spPr bwMode="auto">
              <a:xfrm>
                <a:off x="1736" y="3431"/>
                <a:ext cx="33" cy="323"/>
              </a:xfrm>
              <a:custGeom>
                <a:avLst/>
                <a:gdLst>
                  <a:gd name="T0" fmla="*/ 14 w 14"/>
                  <a:gd name="T1" fmla="*/ 137 h 137"/>
                  <a:gd name="T2" fmla="*/ 3 w 14"/>
                  <a:gd name="T3" fmla="*/ 0 h 137"/>
                  <a:gd name="T4" fmla="*/ 14 w 14"/>
                  <a:gd name="T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37">
                    <a:moveTo>
                      <a:pt x="14" y="137"/>
                    </a:moveTo>
                    <a:cubicBezTo>
                      <a:pt x="0" y="94"/>
                      <a:pt x="1" y="20"/>
                      <a:pt x="3" y="0"/>
                    </a:cubicBezTo>
                    <a:cubicBezTo>
                      <a:pt x="2" y="27"/>
                      <a:pt x="4" y="97"/>
                      <a:pt x="14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4" name="Freeform 199"/>
              <p:cNvSpPr>
                <a:spLocks/>
              </p:cNvSpPr>
              <p:nvPr/>
            </p:nvSpPr>
            <p:spPr bwMode="auto">
              <a:xfrm>
                <a:off x="949" y="3575"/>
                <a:ext cx="14" cy="340"/>
              </a:xfrm>
              <a:custGeom>
                <a:avLst/>
                <a:gdLst>
                  <a:gd name="T0" fmla="*/ 1 w 6"/>
                  <a:gd name="T1" fmla="*/ 0 h 144"/>
                  <a:gd name="T2" fmla="*/ 1 w 6"/>
                  <a:gd name="T3" fmla="*/ 73 h 144"/>
                  <a:gd name="T4" fmla="*/ 5 w 6"/>
                  <a:gd name="T5" fmla="*/ 144 h 144"/>
                  <a:gd name="T6" fmla="*/ 5 w 6"/>
                  <a:gd name="T7" fmla="*/ 69 h 144"/>
                  <a:gd name="T8" fmla="*/ 1 w 6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4">
                    <a:moveTo>
                      <a:pt x="1" y="0"/>
                    </a:moveTo>
                    <a:cubicBezTo>
                      <a:pt x="4" y="14"/>
                      <a:pt x="2" y="51"/>
                      <a:pt x="1" y="73"/>
                    </a:cubicBezTo>
                    <a:cubicBezTo>
                      <a:pt x="0" y="96"/>
                      <a:pt x="2" y="127"/>
                      <a:pt x="5" y="144"/>
                    </a:cubicBezTo>
                    <a:cubicBezTo>
                      <a:pt x="3" y="131"/>
                      <a:pt x="5" y="91"/>
                      <a:pt x="5" y="69"/>
                    </a:cubicBezTo>
                    <a:cubicBezTo>
                      <a:pt x="6" y="46"/>
                      <a:pt x="3" y="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5" name="Freeform 200"/>
              <p:cNvSpPr>
                <a:spLocks/>
              </p:cNvSpPr>
              <p:nvPr/>
            </p:nvSpPr>
            <p:spPr bwMode="auto">
              <a:xfrm>
                <a:off x="871" y="2677"/>
                <a:ext cx="17" cy="491"/>
              </a:xfrm>
              <a:custGeom>
                <a:avLst/>
                <a:gdLst>
                  <a:gd name="T0" fmla="*/ 0 w 7"/>
                  <a:gd name="T1" fmla="*/ 0 h 208"/>
                  <a:gd name="T2" fmla="*/ 3 w 7"/>
                  <a:gd name="T3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08">
                    <a:moveTo>
                      <a:pt x="0" y="0"/>
                    </a:moveTo>
                    <a:cubicBezTo>
                      <a:pt x="4" y="23"/>
                      <a:pt x="7" y="182"/>
                      <a:pt x="3" y="20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6" name="Freeform 201"/>
              <p:cNvSpPr>
                <a:spLocks/>
              </p:cNvSpPr>
              <p:nvPr/>
            </p:nvSpPr>
            <p:spPr bwMode="auto">
              <a:xfrm>
                <a:off x="2322" y="2757"/>
                <a:ext cx="26" cy="78"/>
              </a:xfrm>
              <a:custGeom>
                <a:avLst/>
                <a:gdLst>
                  <a:gd name="T0" fmla="*/ 2 w 11"/>
                  <a:gd name="T1" fmla="*/ 0 h 33"/>
                  <a:gd name="T2" fmla="*/ 11 w 11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33">
                    <a:moveTo>
                      <a:pt x="2" y="0"/>
                    </a:moveTo>
                    <a:cubicBezTo>
                      <a:pt x="0" y="8"/>
                      <a:pt x="8" y="26"/>
                      <a:pt x="11" y="3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7" name="Freeform 202"/>
              <p:cNvSpPr>
                <a:spLocks/>
              </p:cNvSpPr>
              <p:nvPr/>
            </p:nvSpPr>
            <p:spPr bwMode="auto">
              <a:xfrm>
                <a:off x="3033" y="2715"/>
                <a:ext cx="42" cy="59"/>
              </a:xfrm>
              <a:custGeom>
                <a:avLst/>
                <a:gdLst>
                  <a:gd name="T0" fmla="*/ 10 w 18"/>
                  <a:gd name="T1" fmla="*/ 0 h 25"/>
                  <a:gd name="T2" fmla="*/ 17 w 18"/>
                  <a:gd name="T3" fmla="*/ 13 h 25"/>
                  <a:gd name="T4" fmla="*/ 8 w 18"/>
                  <a:gd name="T5" fmla="*/ 25 h 25"/>
                  <a:gd name="T6" fmla="*/ 0 w 18"/>
                  <a:gd name="T7" fmla="*/ 12 h 25"/>
                  <a:gd name="T8" fmla="*/ 10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0" y="0"/>
                    </a:moveTo>
                    <a:cubicBezTo>
                      <a:pt x="14" y="1"/>
                      <a:pt x="18" y="6"/>
                      <a:pt x="17" y="13"/>
                    </a:cubicBezTo>
                    <a:cubicBezTo>
                      <a:pt x="17" y="20"/>
                      <a:pt x="13" y="25"/>
                      <a:pt x="8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1" y="5"/>
                      <a:pt x="5" y="0"/>
                      <a:pt x="10" y="0"/>
                    </a:cubicBezTo>
                    <a:close/>
                  </a:path>
                </a:pathLst>
              </a:custGeom>
              <a:solidFill>
                <a:srgbClr val="F9B59A"/>
              </a:solidFill>
              <a:ln w="7938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8" name="Freeform 203"/>
              <p:cNvSpPr>
                <a:spLocks/>
              </p:cNvSpPr>
              <p:nvPr/>
            </p:nvSpPr>
            <p:spPr bwMode="auto">
              <a:xfrm>
                <a:off x="3044" y="2734"/>
                <a:ext cx="19" cy="23"/>
              </a:xfrm>
              <a:custGeom>
                <a:avLst/>
                <a:gdLst>
                  <a:gd name="T0" fmla="*/ 4 w 8"/>
                  <a:gd name="T1" fmla="*/ 0 h 10"/>
                  <a:gd name="T2" fmla="*/ 7 w 8"/>
                  <a:gd name="T3" fmla="*/ 5 h 10"/>
                  <a:gd name="T4" fmla="*/ 4 w 8"/>
                  <a:gd name="T5" fmla="*/ 10 h 10"/>
                  <a:gd name="T6" fmla="*/ 1 w 8"/>
                  <a:gd name="T7" fmla="*/ 5 h 10"/>
                  <a:gd name="T8" fmla="*/ 4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6" y="0"/>
                      <a:pt x="8" y="2"/>
                      <a:pt x="7" y="5"/>
                    </a:cubicBezTo>
                    <a:cubicBezTo>
                      <a:pt x="7" y="8"/>
                      <a:pt x="6" y="10"/>
                      <a:pt x="4" y="10"/>
                    </a:cubicBezTo>
                    <a:cubicBezTo>
                      <a:pt x="2" y="10"/>
                      <a:pt x="0" y="7"/>
                      <a:pt x="1" y="5"/>
                    </a:cubicBezTo>
                    <a:cubicBezTo>
                      <a:pt x="1" y="2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E12A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9" name="Line 204"/>
              <p:cNvSpPr>
                <a:spLocks noChangeShapeType="1"/>
              </p:cNvSpPr>
              <p:nvPr/>
            </p:nvSpPr>
            <p:spPr bwMode="auto">
              <a:xfrm>
                <a:off x="1346" y="3447"/>
                <a:ext cx="1" cy="371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20" name="Line 205"/>
              <p:cNvSpPr>
                <a:spLocks noChangeShapeType="1"/>
              </p:cNvSpPr>
              <p:nvPr/>
            </p:nvSpPr>
            <p:spPr bwMode="auto">
              <a:xfrm>
                <a:off x="1346" y="2573"/>
                <a:ext cx="1" cy="744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</p:grp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436" y="1333"/>
              <a:ext cx="1989" cy="2625"/>
              <a:chOff x="436" y="1333"/>
              <a:chExt cx="1989" cy="2625"/>
            </a:xfrm>
          </p:grpSpPr>
          <p:sp>
            <p:nvSpPr>
              <p:cNvPr id="421" name="Line 207"/>
              <p:cNvSpPr>
                <a:spLocks noChangeShapeType="1"/>
              </p:cNvSpPr>
              <p:nvPr/>
            </p:nvSpPr>
            <p:spPr bwMode="auto">
              <a:xfrm>
                <a:off x="1436" y="3438"/>
                <a:ext cx="1" cy="361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2" name="Line 208"/>
              <p:cNvSpPr>
                <a:spLocks noChangeShapeType="1"/>
              </p:cNvSpPr>
              <p:nvPr/>
            </p:nvSpPr>
            <p:spPr bwMode="auto">
              <a:xfrm>
                <a:off x="1436" y="2554"/>
                <a:ext cx="1" cy="747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3" name="Line 209"/>
              <p:cNvSpPr>
                <a:spLocks noChangeShapeType="1"/>
              </p:cNvSpPr>
              <p:nvPr/>
            </p:nvSpPr>
            <p:spPr bwMode="auto">
              <a:xfrm>
                <a:off x="1528" y="3405"/>
                <a:ext cx="1" cy="378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4" name="Line 210"/>
              <p:cNvSpPr>
                <a:spLocks noChangeShapeType="1"/>
              </p:cNvSpPr>
              <p:nvPr/>
            </p:nvSpPr>
            <p:spPr bwMode="auto">
              <a:xfrm>
                <a:off x="1528" y="2538"/>
                <a:ext cx="1" cy="720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5" name="Line 211"/>
              <p:cNvSpPr>
                <a:spLocks noChangeShapeType="1"/>
              </p:cNvSpPr>
              <p:nvPr/>
            </p:nvSpPr>
            <p:spPr bwMode="auto">
              <a:xfrm>
                <a:off x="1618" y="3341"/>
                <a:ext cx="1" cy="425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6" name="Line 212"/>
              <p:cNvSpPr>
                <a:spLocks noChangeShapeType="1"/>
              </p:cNvSpPr>
              <p:nvPr/>
            </p:nvSpPr>
            <p:spPr bwMode="auto">
              <a:xfrm>
                <a:off x="1618" y="2521"/>
                <a:ext cx="1" cy="690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7" name="Line 213"/>
              <p:cNvSpPr>
                <a:spLocks noChangeShapeType="1"/>
              </p:cNvSpPr>
              <p:nvPr/>
            </p:nvSpPr>
            <p:spPr bwMode="auto">
              <a:xfrm>
                <a:off x="1322" y="3450"/>
                <a:ext cx="1" cy="373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8" name="Line 214"/>
              <p:cNvSpPr>
                <a:spLocks noChangeShapeType="1"/>
              </p:cNvSpPr>
              <p:nvPr/>
            </p:nvSpPr>
            <p:spPr bwMode="auto">
              <a:xfrm>
                <a:off x="1322" y="2573"/>
                <a:ext cx="1" cy="747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9" name="Line 215"/>
              <p:cNvSpPr>
                <a:spLocks noChangeShapeType="1"/>
              </p:cNvSpPr>
              <p:nvPr/>
            </p:nvSpPr>
            <p:spPr bwMode="auto">
              <a:xfrm>
                <a:off x="1259" y="3461"/>
                <a:ext cx="1" cy="374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0" name="Line 216"/>
              <p:cNvSpPr>
                <a:spLocks noChangeShapeType="1"/>
              </p:cNvSpPr>
              <p:nvPr/>
            </p:nvSpPr>
            <p:spPr bwMode="auto">
              <a:xfrm>
                <a:off x="1259" y="2592"/>
                <a:ext cx="1" cy="723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1" name="Line 217"/>
              <p:cNvSpPr>
                <a:spLocks noChangeShapeType="1"/>
              </p:cNvSpPr>
              <p:nvPr/>
            </p:nvSpPr>
            <p:spPr bwMode="auto">
              <a:xfrm>
                <a:off x="1192" y="3476"/>
                <a:ext cx="1" cy="371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2" name="Line 218"/>
              <p:cNvSpPr>
                <a:spLocks noChangeShapeType="1"/>
              </p:cNvSpPr>
              <p:nvPr/>
            </p:nvSpPr>
            <p:spPr bwMode="auto">
              <a:xfrm>
                <a:off x="1192" y="2604"/>
                <a:ext cx="1" cy="725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3" name="Line 219"/>
              <p:cNvSpPr>
                <a:spLocks noChangeShapeType="1"/>
              </p:cNvSpPr>
              <p:nvPr/>
            </p:nvSpPr>
            <p:spPr bwMode="auto">
              <a:xfrm>
                <a:off x="1126" y="3528"/>
                <a:ext cx="1" cy="330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4" name="Line 220"/>
              <p:cNvSpPr>
                <a:spLocks noChangeShapeType="1"/>
              </p:cNvSpPr>
              <p:nvPr/>
            </p:nvSpPr>
            <p:spPr bwMode="auto">
              <a:xfrm>
                <a:off x="1126" y="2616"/>
                <a:ext cx="1" cy="741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5" name="Line 221"/>
              <p:cNvSpPr>
                <a:spLocks noChangeShapeType="1"/>
              </p:cNvSpPr>
              <p:nvPr/>
            </p:nvSpPr>
            <p:spPr bwMode="auto">
              <a:xfrm>
                <a:off x="765" y="2684"/>
                <a:ext cx="1" cy="1245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6" name="Line 222"/>
              <p:cNvSpPr>
                <a:spLocks noChangeShapeType="1"/>
              </p:cNvSpPr>
              <p:nvPr/>
            </p:nvSpPr>
            <p:spPr bwMode="auto">
              <a:xfrm>
                <a:off x="692" y="2696"/>
                <a:ext cx="1" cy="1247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7" name="Line 223"/>
              <p:cNvSpPr>
                <a:spLocks noChangeShapeType="1"/>
              </p:cNvSpPr>
              <p:nvPr/>
            </p:nvSpPr>
            <p:spPr bwMode="auto">
              <a:xfrm>
                <a:off x="614" y="2710"/>
                <a:ext cx="1" cy="1248"/>
              </a:xfrm>
              <a:prstGeom prst="line">
                <a:avLst/>
              </a:prstGeom>
              <a:noFill/>
              <a:ln w="30163" cap="rnd">
                <a:solidFill>
                  <a:srgbClr val="C19E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8" name="Freeform 224"/>
              <p:cNvSpPr>
                <a:spLocks/>
              </p:cNvSpPr>
              <p:nvPr/>
            </p:nvSpPr>
            <p:spPr bwMode="auto">
              <a:xfrm>
                <a:off x="514" y="2209"/>
                <a:ext cx="808" cy="513"/>
              </a:xfrm>
              <a:custGeom>
                <a:avLst/>
                <a:gdLst>
                  <a:gd name="T0" fmla="*/ 342 w 342"/>
                  <a:gd name="T1" fmla="*/ 155 h 217"/>
                  <a:gd name="T2" fmla="*/ 11 w 342"/>
                  <a:gd name="T3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2" h="217">
                    <a:moveTo>
                      <a:pt x="342" y="155"/>
                    </a:moveTo>
                    <a:cubicBezTo>
                      <a:pt x="302" y="0"/>
                      <a:pt x="0" y="7"/>
                      <a:pt x="11" y="217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9" name="Freeform 225"/>
              <p:cNvSpPr>
                <a:spLocks/>
              </p:cNvSpPr>
              <p:nvPr/>
            </p:nvSpPr>
            <p:spPr bwMode="auto">
              <a:xfrm>
                <a:off x="592" y="2287"/>
                <a:ext cx="667" cy="421"/>
              </a:xfrm>
              <a:custGeom>
                <a:avLst/>
                <a:gdLst>
                  <a:gd name="T0" fmla="*/ 282 w 282"/>
                  <a:gd name="T1" fmla="*/ 127 h 178"/>
                  <a:gd name="T2" fmla="*/ 10 w 282"/>
                  <a:gd name="T3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2" h="178">
                    <a:moveTo>
                      <a:pt x="282" y="127"/>
                    </a:moveTo>
                    <a:cubicBezTo>
                      <a:pt x="247" y="0"/>
                      <a:pt x="0" y="10"/>
                      <a:pt x="10" y="178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0" name="Freeform 226"/>
              <p:cNvSpPr>
                <a:spLocks/>
              </p:cNvSpPr>
              <p:nvPr/>
            </p:nvSpPr>
            <p:spPr bwMode="auto">
              <a:xfrm>
                <a:off x="670" y="2365"/>
                <a:ext cx="522" cy="331"/>
              </a:xfrm>
              <a:custGeom>
                <a:avLst/>
                <a:gdLst>
                  <a:gd name="T0" fmla="*/ 221 w 221"/>
                  <a:gd name="T1" fmla="*/ 100 h 140"/>
                  <a:gd name="T2" fmla="*/ 9 w 221"/>
                  <a:gd name="T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1" h="140">
                    <a:moveTo>
                      <a:pt x="221" y="100"/>
                    </a:moveTo>
                    <a:cubicBezTo>
                      <a:pt x="192" y="0"/>
                      <a:pt x="0" y="14"/>
                      <a:pt x="9" y="140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1" name="Freeform 227"/>
              <p:cNvSpPr>
                <a:spLocks/>
              </p:cNvSpPr>
              <p:nvPr/>
            </p:nvSpPr>
            <p:spPr bwMode="auto">
              <a:xfrm>
                <a:off x="760" y="2528"/>
                <a:ext cx="104" cy="154"/>
              </a:xfrm>
              <a:custGeom>
                <a:avLst/>
                <a:gdLst>
                  <a:gd name="T0" fmla="*/ 3 w 44"/>
                  <a:gd name="T1" fmla="*/ 65 h 65"/>
                  <a:gd name="T2" fmla="*/ 31 w 44"/>
                  <a:gd name="T3" fmla="*/ 6 h 65"/>
                  <a:gd name="T4" fmla="*/ 44 w 44"/>
                  <a:gd name="T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65">
                    <a:moveTo>
                      <a:pt x="3" y="65"/>
                    </a:moveTo>
                    <a:cubicBezTo>
                      <a:pt x="0" y="38"/>
                      <a:pt x="12" y="18"/>
                      <a:pt x="31" y="6"/>
                    </a:cubicBezTo>
                    <a:cubicBezTo>
                      <a:pt x="36" y="2"/>
                      <a:pt x="44" y="0"/>
                      <a:pt x="44" y="0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2" name="Freeform 228"/>
              <p:cNvSpPr>
                <a:spLocks/>
              </p:cNvSpPr>
              <p:nvPr/>
            </p:nvSpPr>
            <p:spPr bwMode="auto">
              <a:xfrm>
                <a:off x="897" y="2490"/>
                <a:ext cx="232" cy="123"/>
              </a:xfrm>
              <a:custGeom>
                <a:avLst/>
                <a:gdLst>
                  <a:gd name="T0" fmla="*/ 98 w 98"/>
                  <a:gd name="T1" fmla="*/ 52 h 52"/>
                  <a:gd name="T2" fmla="*/ 0 w 98"/>
                  <a:gd name="T3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8" h="52">
                    <a:moveTo>
                      <a:pt x="98" y="52"/>
                    </a:moveTo>
                    <a:cubicBezTo>
                      <a:pt x="84" y="13"/>
                      <a:pt x="39" y="0"/>
                      <a:pt x="0" y="10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3" name="Freeform 229"/>
              <p:cNvSpPr>
                <a:spLocks/>
              </p:cNvSpPr>
              <p:nvPr/>
            </p:nvSpPr>
            <p:spPr bwMode="auto">
              <a:xfrm>
                <a:off x="1270" y="1980"/>
                <a:ext cx="969" cy="593"/>
              </a:xfrm>
              <a:custGeom>
                <a:avLst/>
                <a:gdLst>
                  <a:gd name="T0" fmla="*/ 32 w 410"/>
                  <a:gd name="T1" fmla="*/ 251 h 251"/>
                  <a:gd name="T2" fmla="*/ 410 w 410"/>
                  <a:gd name="T3" fmla="*/ 17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0" h="251">
                    <a:moveTo>
                      <a:pt x="32" y="251"/>
                    </a:moveTo>
                    <a:cubicBezTo>
                      <a:pt x="0" y="64"/>
                      <a:pt x="336" y="0"/>
                      <a:pt x="410" y="178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4" name="Freeform 230"/>
              <p:cNvSpPr>
                <a:spLocks/>
              </p:cNvSpPr>
              <p:nvPr/>
            </p:nvSpPr>
            <p:spPr bwMode="auto">
              <a:xfrm>
                <a:off x="1372" y="2072"/>
                <a:ext cx="789" cy="482"/>
              </a:xfrm>
              <a:custGeom>
                <a:avLst/>
                <a:gdLst>
                  <a:gd name="T0" fmla="*/ 27 w 334"/>
                  <a:gd name="T1" fmla="*/ 204 h 204"/>
                  <a:gd name="T2" fmla="*/ 334 w 334"/>
                  <a:gd name="T3" fmla="*/ 14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4" h="204">
                    <a:moveTo>
                      <a:pt x="27" y="204"/>
                    </a:moveTo>
                    <a:cubicBezTo>
                      <a:pt x="0" y="54"/>
                      <a:pt x="274" y="0"/>
                      <a:pt x="334" y="145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5" name="Freeform 231"/>
              <p:cNvSpPr>
                <a:spLocks/>
              </p:cNvSpPr>
              <p:nvPr/>
            </p:nvSpPr>
            <p:spPr bwMode="auto">
              <a:xfrm>
                <a:off x="1476" y="2164"/>
                <a:ext cx="609" cy="374"/>
              </a:xfrm>
              <a:custGeom>
                <a:avLst/>
                <a:gdLst>
                  <a:gd name="T0" fmla="*/ 22 w 258"/>
                  <a:gd name="T1" fmla="*/ 158 h 158"/>
                  <a:gd name="T2" fmla="*/ 258 w 258"/>
                  <a:gd name="T3" fmla="*/ 11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8" h="158">
                    <a:moveTo>
                      <a:pt x="22" y="158"/>
                    </a:moveTo>
                    <a:cubicBezTo>
                      <a:pt x="0" y="43"/>
                      <a:pt x="212" y="0"/>
                      <a:pt x="258" y="112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6" name="Freeform 232"/>
              <p:cNvSpPr>
                <a:spLocks/>
              </p:cNvSpPr>
              <p:nvPr/>
            </p:nvSpPr>
            <p:spPr bwMode="auto">
              <a:xfrm>
                <a:off x="1885" y="2342"/>
                <a:ext cx="122" cy="104"/>
              </a:xfrm>
              <a:custGeom>
                <a:avLst/>
                <a:gdLst>
                  <a:gd name="T0" fmla="*/ 0 w 52"/>
                  <a:gd name="T1" fmla="*/ 0 h 44"/>
                  <a:gd name="T2" fmla="*/ 52 w 52"/>
                  <a:gd name="T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44">
                    <a:moveTo>
                      <a:pt x="0" y="0"/>
                    </a:moveTo>
                    <a:cubicBezTo>
                      <a:pt x="22" y="6"/>
                      <a:pt x="42" y="20"/>
                      <a:pt x="52" y="44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7" name="Freeform 233"/>
              <p:cNvSpPr>
                <a:spLocks/>
              </p:cNvSpPr>
              <p:nvPr/>
            </p:nvSpPr>
            <p:spPr bwMode="auto">
              <a:xfrm>
                <a:off x="1601" y="2358"/>
                <a:ext cx="113" cy="161"/>
              </a:xfrm>
              <a:custGeom>
                <a:avLst/>
                <a:gdLst>
                  <a:gd name="T0" fmla="*/ 7 w 48"/>
                  <a:gd name="T1" fmla="*/ 68 h 68"/>
                  <a:gd name="T2" fmla="*/ 48 w 48"/>
                  <a:gd name="T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68">
                    <a:moveTo>
                      <a:pt x="7" y="68"/>
                    </a:moveTo>
                    <a:cubicBezTo>
                      <a:pt x="0" y="37"/>
                      <a:pt x="20" y="13"/>
                      <a:pt x="48" y="0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8" name="Freeform 234"/>
              <p:cNvSpPr>
                <a:spLocks/>
              </p:cNvSpPr>
              <p:nvPr/>
            </p:nvSpPr>
            <p:spPr bwMode="auto">
              <a:xfrm>
                <a:off x="1660" y="1548"/>
                <a:ext cx="765" cy="607"/>
              </a:xfrm>
              <a:custGeom>
                <a:avLst/>
                <a:gdLst>
                  <a:gd name="T0" fmla="*/ 76 w 324"/>
                  <a:gd name="T1" fmla="*/ 0 h 257"/>
                  <a:gd name="T2" fmla="*/ 24 w 324"/>
                  <a:gd name="T3" fmla="*/ 57 h 257"/>
                  <a:gd name="T4" fmla="*/ 104 w 324"/>
                  <a:gd name="T5" fmla="*/ 224 h 257"/>
                  <a:gd name="T6" fmla="*/ 317 w 324"/>
                  <a:gd name="T7" fmla="*/ 173 h 257"/>
                  <a:gd name="T8" fmla="*/ 324 w 324"/>
                  <a:gd name="T9" fmla="*/ 13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" h="257">
                    <a:moveTo>
                      <a:pt x="76" y="0"/>
                    </a:moveTo>
                    <a:cubicBezTo>
                      <a:pt x="52" y="12"/>
                      <a:pt x="34" y="31"/>
                      <a:pt x="24" y="57"/>
                    </a:cubicBezTo>
                    <a:cubicBezTo>
                      <a:pt x="0" y="122"/>
                      <a:pt x="17" y="191"/>
                      <a:pt x="104" y="224"/>
                    </a:cubicBezTo>
                    <a:cubicBezTo>
                      <a:pt x="192" y="257"/>
                      <a:pt x="293" y="238"/>
                      <a:pt x="317" y="173"/>
                    </a:cubicBezTo>
                    <a:cubicBezTo>
                      <a:pt x="321" y="162"/>
                      <a:pt x="323" y="151"/>
                      <a:pt x="324" y="139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9" name="Freeform 235"/>
              <p:cNvSpPr>
                <a:spLocks/>
              </p:cNvSpPr>
              <p:nvPr/>
            </p:nvSpPr>
            <p:spPr bwMode="auto">
              <a:xfrm>
                <a:off x="1755" y="1588"/>
                <a:ext cx="602" cy="468"/>
              </a:xfrm>
              <a:custGeom>
                <a:avLst/>
                <a:gdLst>
                  <a:gd name="T0" fmla="*/ 64 w 255"/>
                  <a:gd name="T1" fmla="*/ 0 h 198"/>
                  <a:gd name="T2" fmla="*/ 22 w 255"/>
                  <a:gd name="T3" fmla="*/ 43 h 198"/>
                  <a:gd name="T4" fmla="*/ 73 w 255"/>
                  <a:gd name="T5" fmla="*/ 176 h 198"/>
                  <a:gd name="T6" fmla="*/ 168 w 255"/>
                  <a:gd name="T7" fmla="*/ 195 h 198"/>
                  <a:gd name="T8" fmla="*/ 250 w 255"/>
                  <a:gd name="T9" fmla="*/ 142 h 198"/>
                  <a:gd name="T10" fmla="*/ 250 w 255"/>
                  <a:gd name="T11" fmla="*/ 10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5" h="198">
                    <a:moveTo>
                      <a:pt x="64" y="0"/>
                    </a:moveTo>
                    <a:cubicBezTo>
                      <a:pt x="46" y="9"/>
                      <a:pt x="30" y="23"/>
                      <a:pt x="22" y="43"/>
                    </a:cubicBezTo>
                    <a:cubicBezTo>
                      <a:pt x="0" y="92"/>
                      <a:pt x="9" y="146"/>
                      <a:pt x="73" y="176"/>
                    </a:cubicBezTo>
                    <a:cubicBezTo>
                      <a:pt x="102" y="190"/>
                      <a:pt x="136" y="198"/>
                      <a:pt x="168" y="195"/>
                    </a:cubicBezTo>
                    <a:cubicBezTo>
                      <a:pt x="207" y="191"/>
                      <a:pt x="239" y="173"/>
                      <a:pt x="250" y="142"/>
                    </a:cubicBezTo>
                    <a:cubicBezTo>
                      <a:pt x="254" y="130"/>
                      <a:pt x="255" y="113"/>
                      <a:pt x="250" y="104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0" name="Freeform 236"/>
              <p:cNvSpPr>
                <a:spLocks/>
              </p:cNvSpPr>
              <p:nvPr/>
            </p:nvSpPr>
            <p:spPr bwMode="auto">
              <a:xfrm>
                <a:off x="1847" y="1630"/>
                <a:ext cx="441" cy="360"/>
              </a:xfrm>
              <a:custGeom>
                <a:avLst/>
                <a:gdLst>
                  <a:gd name="T0" fmla="*/ 56 w 187"/>
                  <a:gd name="T1" fmla="*/ 0 h 152"/>
                  <a:gd name="T2" fmla="*/ 19 w 187"/>
                  <a:gd name="T3" fmla="*/ 30 h 152"/>
                  <a:gd name="T4" fmla="*/ 42 w 187"/>
                  <a:gd name="T5" fmla="*/ 127 h 152"/>
                  <a:gd name="T6" fmla="*/ 115 w 187"/>
                  <a:gd name="T7" fmla="*/ 152 h 152"/>
                  <a:gd name="T8" fmla="*/ 183 w 187"/>
                  <a:gd name="T9" fmla="*/ 111 h 152"/>
                  <a:gd name="T10" fmla="*/ 180 w 187"/>
                  <a:gd name="T11" fmla="*/ 6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52">
                    <a:moveTo>
                      <a:pt x="56" y="0"/>
                    </a:moveTo>
                    <a:cubicBezTo>
                      <a:pt x="42" y="5"/>
                      <a:pt x="26" y="17"/>
                      <a:pt x="19" y="30"/>
                    </a:cubicBezTo>
                    <a:cubicBezTo>
                      <a:pt x="0" y="63"/>
                      <a:pt x="3" y="100"/>
                      <a:pt x="42" y="127"/>
                    </a:cubicBezTo>
                    <a:cubicBezTo>
                      <a:pt x="62" y="140"/>
                      <a:pt x="87" y="152"/>
                      <a:pt x="115" y="152"/>
                    </a:cubicBezTo>
                    <a:cubicBezTo>
                      <a:pt x="147" y="151"/>
                      <a:pt x="175" y="136"/>
                      <a:pt x="183" y="111"/>
                    </a:cubicBezTo>
                    <a:cubicBezTo>
                      <a:pt x="187" y="99"/>
                      <a:pt x="187" y="78"/>
                      <a:pt x="180" y="68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1" name="Freeform 237"/>
              <p:cNvSpPr>
                <a:spLocks/>
              </p:cNvSpPr>
              <p:nvPr/>
            </p:nvSpPr>
            <p:spPr bwMode="auto">
              <a:xfrm>
                <a:off x="1937" y="1704"/>
                <a:ext cx="285" cy="224"/>
              </a:xfrm>
              <a:custGeom>
                <a:avLst/>
                <a:gdLst>
                  <a:gd name="T0" fmla="*/ 26 w 121"/>
                  <a:gd name="T1" fmla="*/ 0 h 95"/>
                  <a:gd name="T2" fmla="*/ 14 w 121"/>
                  <a:gd name="T3" fmla="*/ 9 h 95"/>
                  <a:gd name="T4" fmla="*/ 1 w 121"/>
                  <a:gd name="T5" fmla="*/ 45 h 95"/>
                  <a:gd name="T6" fmla="*/ 63 w 121"/>
                  <a:gd name="T7" fmla="*/ 93 h 95"/>
                  <a:gd name="T8" fmla="*/ 117 w 121"/>
                  <a:gd name="T9" fmla="*/ 65 h 95"/>
                  <a:gd name="T10" fmla="*/ 103 w 121"/>
                  <a:gd name="T11" fmla="*/ 1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95">
                    <a:moveTo>
                      <a:pt x="26" y="0"/>
                    </a:moveTo>
                    <a:cubicBezTo>
                      <a:pt x="21" y="2"/>
                      <a:pt x="17" y="5"/>
                      <a:pt x="14" y="9"/>
                    </a:cubicBezTo>
                    <a:cubicBezTo>
                      <a:pt x="5" y="19"/>
                      <a:pt x="0" y="33"/>
                      <a:pt x="1" y="45"/>
                    </a:cubicBezTo>
                    <a:cubicBezTo>
                      <a:pt x="3" y="72"/>
                      <a:pt x="40" y="90"/>
                      <a:pt x="63" y="93"/>
                    </a:cubicBezTo>
                    <a:cubicBezTo>
                      <a:pt x="89" y="95"/>
                      <a:pt x="111" y="85"/>
                      <a:pt x="117" y="65"/>
                    </a:cubicBezTo>
                    <a:cubicBezTo>
                      <a:pt x="121" y="51"/>
                      <a:pt x="118" y="22"/>
                      <a:pt x="103" y="15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2" name="Freeform 238"/>
              <p:cNvSpPr>
                <a:spLocks/>
              </p:cNvSpPr>
              <p:nvPr/>
            </p:nvSpPr>
            <p:spPr bwMode="auto">
              <a:xfrm>
                <a:off x="1977" y="1765"/>
                <a:ext cx="179" cy="118"/>
              </a:xfrm>
              <a:custGeom>
                <a:avLst/>
                <a:gdLst>
                  <a:gd name="T0" fmla="*/ 67 w 76"/>
                  <a:gd name="T1" fmla="*/ 3 h 50"/>
                  <a:gd name="T2" fmla="*/ 74 w 76"/>
                  <a:gd name="T3" fmla="*/ 27 h 50"/>
                  <a:gd name="T4" fmla="*/ 31 w 76"/>
                  <a:gd name="T5" fmla="*/ 44 h 50"/>
                  <a:gd name="T6" fmla="*/ 5 w 76"/>
                  <a:gd name="T7" fmla="*/ 7 h 50"/>
                  <a:gd name="T8" fmla="*/ 8 w 76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0">
                    <a:moveTo>
                      <a:pt x="67" y="3"/>
                    </a:moveTo>
                    <a:cubicBezTo>
                      <a:pt x="73" y="10"/>
                      <a:pt x="76" y="19"/>
                      <a:pt x="74" y="27"/>
                    </a:cubicBezTo>
                    <a:cubicBezTo>
                      <a:pt x="70" y="42"/>
                      <a:pt x="51" y="50"/>
                      <a:pt x="31" y="44"/>
                    </a:cubicBezTo>
                    <a:cubicBezTo>
                      <a:pt x="12" y="39"/>
                      <a:pt x="0" y="22"/>
                      <a:pt x="5" y="7"/>
                    </a:cubicBezTo>
                    <a:cubicBezTo>
                      <a:pt x="5" y="5"/>
                      <a:pt x="7" y="2"/>
                      <a:pt x="8" y="0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3" name="Freeform 239"/>
              <p:cNvSpPr>
                <a:spLocks/>
              </p:cNvSpPr>
              <p:nvPr/>
            </p:nvSpPr>
            <p:spPr bwMode="auto">
              <a:xfrm>
                <a:off x="878" y="1333"/>
                <a:ext cx="662" cy="531"/>
              </a:xfrm>
              <a:custGeom>
                <a:avLst/>
                <a:gdLst>
                  <a:gd name="T0" fmla="*/ 272 w 280"/>
                  <a:gd name="T1" fmla="*/ 96 h 225"/>
                  <a:gd name="T2" fmla="*/ 152 w 280"/>
                  <a:gd name="T3" fmla="*/ 214 h 225"/>
                  <a:gd name="T4" fmla="*/ 8 w 280"/>
                  <a:gd name="T5" fmla="*/ 139 h 225"/>
                  <a:gd name="T6" fmla="*/ 126 w 280"/>
                  <a:gd name="T7" fmla="*/ 11 h 225"/>
                  <a:gd name="T8" fmla="*/ 272 w 280"/>
                  <a:gd name="T9" fmla="*/ 9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25">
                    <a:moveTo>
                      <a:pt x="272" y="96"/>
                    </a:moveTo>
                    <a:cubicBezTo>
                      <a:pt x="280" y="154"/>
                      <a:pt x="230" y="203"/>
                      <a:pt x="152" y="214"/>
                    </a:cubicBezTo>
                    <a:cubicBezTo>
                      <a:pt x="74" y="225"/>
                      <a:pt x="16" y="197"/>
                      <a:pt x="8" y="139"/>
                    </a:cubicBezTo>
                    <a:cubicBezTo>
                      <a:pt x="0" y="81"/>
                      <a:pt x="48" y="22"/>
                      <a:pt x="126" y="11"/>
                    </a:cubicBezTo>
                    <a:cubicBezTo>
                      <a:pt x="204" y="0"/>
                      <a:pt x="264" y="38"/>
                      <a:pt x="272" y="96"/>
                    </a:cubicBezTo>
                    <a:close/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4" name="Freeform 240"/>
              <p:cNvSpPr>
                <a:spLocks/>
              </p:cNvSpPr>
              <p:nvPr/>
            </p:nvSpPr>
            <p:spPr bwMode="auto">
              <a:xfrm>
                <a:off x="959" y="1397"/>
                <a:ext cx="503" cy="406"/>
              </a:xfrm>
              <a:custGeom>
                <a:avLst/>
                <a:gdLst>
                  <a:gd name="T0" fmla="*/ 90 w 213"/>
                  <a:gd name="T1" fmla="*/ 9 h 172"/>
                  <a:gd name="T2" fmla="*/ 95 w 213"/>
                  <a:gd name="T3" fmla="*/ 8 h 172"/>
                  <a:gd name="T4" fmla="*/ 207 w 213"/>
                  <a:gd name="T5" fmla="*/ 73 h 172"/>
                  <a:gd name="T6" fmla="*/ 115 w 213"/>
                  <a:gd name="T7" fmla="*/ 163 h 172"/>
                  <a:gd name="T8" fmla="*/ 5 w 213"/>
                  <a:gd name="T9" fmla="*/ 106 h 172"/>
                  <a:gd name="T10" fmla="*/ 63 w 213"/>
                  <a:gd name="T11" fmla="*/ 1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3" h="172">
                    <a:moveTo>
                      <a:pt x="90" y="9"/>
                    </a:moveTo>
                    <a:cubicBezTo>
                      <a:pt x="92" y="9"/>
                      <a:pt x="93" y="9"/>
                      <a:pt x="95" y="8"/>
                    </a:cubicBezTo>
                    <a:cubicBezTo>
                      <a:pt x="155" y="0"/>
                      <a:pt x="201" y="29"/>
                      <a:pt x="207" y="73"/>
                    </a:cubicBezTo>
                    <a:cubicBezTo>
                      <a:pt x="213" y="117"/>
                      <a:pt x="175" y="155"/>
                      <a:pt x="115" y="163"/>
                    </a:cubicBezTo>
                    <a:cubicBezTo>
                      <a:pt x="55" y="172"/>
                      <a:pt x="11" y="150"/>
                      <a:pt x="5" y="106"/>
                    </a:cubicBezTo>
                    <a:cubicBezTo>
                      <a:pt x="0" y="70"/>
                      <a:pt x="23" y="34"/>
                      <a:pt x="63" y="17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5" name="Freeform 241"/>
              <p:cNvSpPr>
                <a:spLocks/>
              </p:cNvSpPr>
              <p:nvPr/>
            </p:nvSpPr>
            <p:spPr bwMode="auto">
              <a:xfrm>
                <a:off x="1036" y="1470"/>
                <a:ext cx="348" cy="269"/>
              </a:xfrm>
              <a:custGeom>
                <a:avLst/>
                <a:gdLst>
                  <a:gd name="T0" fmla="*/ 85 w 147"/>
                  <a:gd name="T1" fmla="*/ 0 h 114"/>
                  <a:gd name="T2" fmla="*/ 143 w 147"/>
                  <a:gd name="T3" fmla="*/ 46 h 114"/>
                  <a:gd name="T4" fmla="*/ 79 w 147"/>
                  <a:gd name="T5" fmla="*/ 109 h 114"/>
                  <a:gd name="T6" fmla="*/ 3 w 147"/>
                  <a:gd name="T7" fmla="*/ 69 h 114"/>
                  <a:gd name="T8" fmla="*/ 34 w 147"/>
                  <a:gd name="T9" fmla="*/ 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14">
                    <a:moveTo>
                      <a:pt x="85" y="0"/>
                    </a:moveTo>
                    <a:cubicBezTo>
                      <a:pt x="117" y="2"/>
                      <a:pt x="139" y="20"/>
                      <a:pt x="143" y="46"/>
                    </a:cubicBezTo>
                    <a:cubicBezTo>
                      <a:pt x="147" y="77"/>
                      <a:pt x="121" y="103"/>
                      <a:pt x="79" y="109"/>
                    </a:cubicBezTo>
                    <a:cubicBezTo>
                      <a:pt x="38" y="114"/>
                      <a:pt x="7" y="100"/>
                      <a:pt x="3" y="69"/>
                    </a:cubicBezTo>
                    <a:cubicBezTo>
                      <a:pt x="0" y="47"/>
                      <a:pt x="12" y="25"/>
                      <a:pt x="34" y="12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6" name="Freeform 242"/>
              <p:cNvSpPr>
                <a:spLocks/>
              </p:cNvSpPr>
              <p:nvPr/>
            </p:nvSpPr>
            <p:spPr bwMode="auto">
              <a:xfrm>
                <a:off x="436" y="2051"/>
                <a:ext cx="851" cy="581"/>
              </a:xfrm>
              <a:custGeom>
                <a:avLst/>
                <a:gdLst>
                  <a:gd name="T0" fmla="*/ 360 w 360"/>
                  <a:gd name="T1" fmla="*/ 147 h 246"/>
                  <a:gd name="T2" fmla="*/ 16 w 360"/>
                  <a:gd name="T3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0" h="246">
                    <a:moveTo>
                      <a:pt x="360" y="147"/>
                    </a:moveTo>
                    <a:cubicBezTo>
                      <a:pt x="206" y="0"/>
                      <a:pt x="0" y="138"/>
                      <a:pt x="16" y="246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7" name="Freeform 243"/>
              <p:cNvSpPr>
                <a:spLocks/>
              </p:cNvSpPr>
              <p:nvPr/>
            </p:nvSpPr>
            <p:spPr bwMode="auto">
              <a:xfrm>
                <a:off x="1285" y="2058"/>
                <a:ext cx="944" cy="414"/>
              </a:xfrm>
              <a:custGeom>
                <a:avLst/>
                <a:gdLst>
                  <a:gd name="T0" fmla="*/ 0 w 400"/>
                  <a:gd name="T1" fmla="*/ 175 h 175"/>
                  <a:gd name="T2" fmla="*/ 181 w 400"/>
                  <a:gd name="T3" fmla="*/ 16 h 175"/>
                  <a:gd name="T4" fmla="*/ 400 w 400"/>
                  <a:gd name="T5" fmla="*/ 7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0" h="175">
                    <a:moveTo>
                      <a:pt x="0" y="175"/>
                    </a:moveTo>
                    <a:cubicBezTo>
                      <a:pt x="4" y="131"/>
                      <a:pt x="57" y="32"/>
                      <a:pt x="181" y="16"/>
                    </a:cubicBezTo>
                    <a:cubicBezTo>
                      <a:pt x="305" y="0"/>
                      <a:pt x="384" y="55"/>
                      <a:pt x="400" y="76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8" name="Freeform 244"/>
              <p:cNvSpPr>
                <a:spLocks/>
              </p:cNvSpPr>
              <p:nvPr/>
            </p:nvSpPr>
            <p:spPr bwMode="auto">
              <a:xfrm>
                <a:off x="1485" y="1512"/>
                <a:ext cx="289" cy="574"/>
              </a:xfrm>
              <a:custGeom>
                <a:avLst/>
                <a:gdLst>
                  <a:gd name="T0" fmla="*/ 122 w 122"/>
                  <a:gd name="T1" fmla="*/ 0 h 243"/>
                  <a:gd name="T2" fmla="*/ 116 w 122"/>
                  <a:gd name="T3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2" h="243">
                    <a:moveTo>
                      <a:pt x="122" y="0"/>
                    </a:moveTo>
                    <a:cubicBezTo>
                      <a:pt x="62" y="8"/>
                      <a:pt x="0" y="179"/>
                      <a:pt x="116" y="243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9" name="Freeform 245"/>
              <p:cNvSpPr>
                <a:spLocks/>
              </p:cNvSpPr>
              <p:nvPr/>
            </p:nvSpPr>
            <p:spPr bwMode="auto">
              <a:xfrm>
                <a:off x="1594" y="1475"/>
                <a:ext cx="113" cy="104"/>
              </a:xfrm>
              <a:custGeom>
                <a:avLst/>
                <a:gdLst>
                  <a:gd name="T0" fmla="*/ 48 w 48"/>
                  <a:gd name="T1" fmla="*/ 0 h 44"/>
                  <a:gd name="T2" fmla="*/ 0 w 48"/>
                  <a:gd name="T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44">
                    <a:moveTo>
                      <a:pt x="48" y="0"/>
                    </a:moveTo>
                    <a:cubicBezTo>
                      <a:pt x="22" y="6"/>
                      <a:pt x="9" y="31"/>
                      <a:pt x="0" y="44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0" name="Freeform 246"/>
              <p:cNvSpPr>
                <a:spLocks/>
              </p:cNvSpPr>
              <p:nvPr/>
            </p:nvSpPr>
            <p:spPr bwMode="auto">
              <a:xfrm>
                <a:off x="455" y="2155"/>
                <a:ext cx="492" cy="227"/>
              </a:xfrm>
              <a:custGeom>
                <a:avLst/>
                <a:gdLst>
                  <a:gd name="T0" fmla="*/ 0 w 208"/>
                  <a:gd name="T1" fmla="*/ 96 h 96"/>
                  <a:gd name="T2" fmla="*/ 208 w 208"/>
                  <a:gd name="T3" fmla="*/ 2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8" h="96">
                    <a:moveTo>
                      <a:pt x="0" y="96"/>
                    </a:moveTo>
                    <a:cubicBezTo>
                      <a:pt x="19" y="59"/>
                      <a:pt x="116" y="0"/>
                      <a:pt x="208" y="26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1" name="Freeform 247"/>
              <p:cNvSpPr>
                <a:spLocks/>
              </p:cNvSpPr>
              <p:nvPr/>
            </p:nvSpPr>
            <p:spPr bwMode="auto">
              <a:xfrm>
                <a:off x="1221" y="2231"/>
                <a:ext cx="137" cy="104"/>
              </a:xfrm>
              <a:custGeom>
                <a:avLst/>
                <a:gdLst>
                  <a:gd name="T0" fmla="*/ 0 w 58"/>
                  <a:gd name="T1" fmla="*/ 44 h 44"/>
                  <a:gd name="T2" fmla="*/ 58 w 58"/>
                  <a:gd name="T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44">
                    <a:moveTo>
                      <a:pt x="0" y="44"/>
                    </a:moveTo>
                    <a:cubicBezTo>
                      <a:pt x="6" y="34"/>
                      <a:pt x="39" y="6"/>
                      <a:pt x="58" y="0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2" name="Freeform 248"/>
              <p:cNvSpPr>
                <a:spLocks/>
              </p:cNvSpPr>
              <p:nvPr/>
            </p:nvSpPr>
            <p:spPr bwMode="auto">
              <a:xfrm>
                <a:off x="1594" y="2027"/>
                <a:ext cx="66" cy="76"/>
              </a:xfrm>
              <a:custGeom>
                <a:avLst/>
                <a:gdLst>
                  <a:gd name="T0" fmla="*/ 0 w 28"/>
                  <a:gd name="T1" fmla="*/ 0 h 32"/>
                  <a:gd name="T2" fmla="*/ 28 w 28"/>
                  <a:gd name="T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2">
                    <a:moveTo>
                      <a:pt x="0" y="0"/>
                    </a:moveTo>
                    <a:cubicBezTo>
                      <a:pt x="0" y="14"/>
                      <a:pt x="28" y="32"/>
                      <a:pt x="28" y="32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3" name="Freeform 249"/>
              <p:cNvSpPr>
                <a:spLocks/>
              </p:cNvSpPr>
              <p:nvPr/>
            </p:nvSpPr>
            <p:spPr bwMode="auto">
              <a:xfrm>
                <a:off x="479" y="1815"/>
                <a:ext cx="343" cy="453"/>
              </a:xfrm>
              <a:custGeom>
                <a:avLst/>
                <a:gdLst>
                  <a:gd name="T0" fmla="*/ 145 w 145"/>
                  <a:gd name="T1" fmla="*/ 0 h 192"/>
                  <a:gd name="T2" fmla="*/ 0 w 145"/>
                  <a:gd name="T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5" h="192">
                    <a:moveTo>
                      <a:pt x="145" y="0"/>
                    </a:moveTo>
                    <a:cubicBezTo>
                      <a:pt x="117" y="10"/>
                      <a:pt x="16" y="107"/>
                      <a:pt x="0" y="192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4" name="Freeform 250"/>
              <p:cNvSpPr>
                <a:spLocks/>
              </p:cNvSpPr>
              <p:nvPr/>
            </p:nvSpPr>
            <p:spPr bwMode="auto">
              <a:xfrm>
                <a:off x="576" y="2122"/>
                <a:ext cx="314" cy="50"/>
              </a:xfrm>
              <a:custGeom>
                <a:avLst/>
                <a:gdLst>
                  <a:gd name="T0" fmla="*/ 0 w 133"/>
                  <a:gd name="T1" fmla="*/ 12 h 21"/>
                  <a:gd name="T2" fmla="*/ 133 w 133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3" h="21">
                    <a:moveTo>
                      <a:pt x="0" y="12"/>
                    </a:moveTo>
                    <a:cubicBezTo>
                      <a:pt x="32" y="0"/>
                      <a:pt x="109" y="1"/>
                      <a:pt x="133" y="21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5" name="Freeform 251"/>
              <p:cNvSpPr>
                <a:spLocks/>
              </p:cNvSpPr>
              <p:nvPr/>
            </p:nvSpPr>
            <p:spPr bwMode="auto">
              <a:xfrm>
                <a:off x="663" y="1900"/>
                <a:ext cx="159" cy="170"/>
              </a:xfrm>
              <a:custGeom>
                <a:avLst/>
                <a:gdLst>
                  <a:gd name="T0" fmla="*/ 67 w 67"/>
                  <a:gd name="T1" fmla="*/ 0 h 72"/>
                  <a:gd name="T2" fmla="*/ 0 w 67"/>
                  <a:gd name="T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72">
                    <a:moveTo>
                      <a:pt x="67" y="0"/>
                    </a:moveTo>
                    <a:cubicBezTo>
                      <a:pt x="43" y="11"/>
                      <a:pt x="10" y="51"/>
                      <a:pt x="0" y="72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6" name="Freeform 252"/>
              <p:cNvSpPr>
                <a:spLocks/>
              </p:cNvSpPr>
              <p:nvPr/>
            </p:nvSpPr>
            <p:spPr bwMode="auto">
              <a:xfrm>
                <a:off x="748" y="2030"/>
                <a:ext cx="100" cy="82"/>
              </a:xfrm>
              <a:custGeom>
                <a:avLst/>
                <a:gdLst>
                  <a:gd name="T0" fmla="*/ 0 w 42"/>
                  <a:gd name="T1" fmla="*/ 0 h 35"/>
                  <a:gd name="T2" fmla="*/ 42 w 42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" h="35">
                    <a:moveTo>
                      <a:pt x="0" y="0"/>
                    </a:moveTo>
                    <a:cubicBezTo>
                      <a:pt x="19" y="5"/>
                      <a:pt x="35" y="17"/>
                      <a:pt x="42" y="35"/>
                    </a:cubicBezTo>
                  </a:path>
                </a:pathLst>
              </a:custGeom>
              <a:noFill/>
              <a:ln w="30163" cap="rnd">
                <a:solidFill>
                  <a:srgbClr val="C19E4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7" name="Freeform 253"/>
              <p:cNvSpPr>
                <a:spLocks/>
              </p:cNvSpPr>
              <p:nvPr/>
            </p:nvSpPr>
            <p:spPr bwMode="auto">
              <a:xfrm>
                <a:off x="1244" y="3138"/>
                <a:ext cx="31" cy="97"/>
              </a:xfrm>
              <a:custGeom>
                <a:avLst/>
                <a:gdLst>
                  <a:gd name="T0" fmla="*/ 7 w 13"/>
                  <a:gd name="T1" fmla="*/ 3 h 41"/>
                  <a:gd name="T2" fmla="*/ 2 w 13"/>
                  <a:gd name="T3" fmla="*/ 20 h 41"/>
                  <a:gd name="T4" fmla="*/ 3 w 13"/>
                  <a:gd name="T5" fmla="*/ 38 h 41"/>
                  <a:gd name="T6" fmla="*/ 7 w 13"/>
                  <a:gd name="T7" fmla="*/ 35 h 41"/>
                  <a:gd name="T8" fmla="*/ 7 w 13"/>
                  <a:gd name="T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7" y="3"/>
                    </a:moveTo>
                    <a:cubicBezTo>
                      <a:pt x="0" y="0"/>
                      <a:pt x="2" y="20"/>
                      <a:pt x="2" y="20"/>
                    </a:cubicBezTo>
                    <a:cubicBezTo>
                      <a:pt x="1" y="28"/>
                      <a:pt x="1" y="35"/>
                      <a:pt x="3" y="38"/>
                    </a:cubicBezTo>
                    <a:cubicBezTo>
                      <a:pt x="5" y="41"/>
                      <a:pt x="6" y="38"/>
                      <a:pt x="7" y="35"/>
                    </a:cubicBezTo>
                    <a:cubicBezTo>
                      <a:pt x="8" y="32"/>
                      <a:pt x="13" y="5"/>
                      <a:pt x="7" y="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8" name="Freeform 254"/>
              <p:cNvSpPr>
                <a:spLocks/>
              </p:cNvSpPr>
              <p:nvPr/>
            </p:nvSpPr>
            <p:spPr bwMode="auto">
              <a:xfrm>
                <a:off x="1603" y="3504"/>
                <a:ext cx="31" cy="97"/>
              </a:xfrm>
              <a:custGeom>
                <a:avLst/>
                <a:gdLst>
                  <a:gd name="T0" fmla="*/ 7 w 13"/>
                  <a:gd name="T1" fmla="*/ 3 h 41"/>
                  <a:gd name="T2" fmla="*/ 2 w 13"/>
                  <a:gd name="T3" fmla="*/ 20 h 41"/>
                  <a:gd name="T4" fmla="*/ 3 w 13"/>
                  <a:gd name="T5" fmla="*/ 38 h 41"/>
                  <a:gd name="T6" fmla="*/ 7 w 13"/>
                  <a:gd name="T7" fmla="*/ 35 h 41"/>
                  <a:gd name="T8" fmla="*/ 7 w 13"/>
                  <a:gd name="T9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7" y="3"/>
                    </a:moveTo>
                    <a:cubicBezTo>
                      <a:pt x="0" y="0"/>
                      <a:pt x="2" y="20"/>
                      <a:pt x="2" y="20"/>
                    </a:cubicBezTo>
                    <a:cubicBezTo>
                      <a:pt x="1" y="28"/>
                      <a:pt x="1" y="35"/>
                      <a:pt x="3" y="38"/>
                    </a:cubicBezTo>
                    <a:cubicBezTo>
                      <a:pt x="5" y="41"/>
                      <a:pt x="6" y="38"/>
                      <a:pt x="7" y="35"/>
                    </a:cubicBezTo>
                    <a:cubicBezTo>
                      <a:pt x="8" y="32"/>
                      <a:pt x="13" y="5"/>
                      <a:pt x="7" y="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9" name="Freeform 255"/>
              <p:cNvSpPr>
                <a:spLocks/>
              </p:cNvSpPr>
              <p:nvPr/>
            </p:nvSpPr>
            <p:spPr bwMode="auto">
              <a:xfrm>
                <a:off x="1183" y="2951"/>
                <a:ext cx="16" cy="62"/>
              </a:xfrm>
              <a:custGeom>
                <a:avLst/>
                <a:gdLst>
                  <a:gd name="T0" fmla="*/ 6 w 7"/>
                  <a:gd name="T1" fmla="*/ 13 h 26"/>
                  <a:gd name="T2" fmla="*/ 3 w 7"/>
                  <a:gd name="T3" fmla="*/ 25 h 26"/>
                  <a:gd name="T4" fmla="*/ 1 w 7"/>
                  <a:gd name="T5" fmla="*/ 7 h 26"/>
                  <a:gd name="T6" fmla="*/ 3 w 7"/>
                  <a:gd name="T7" fmla="*/ 0 h 26"/>
                  <a:gd name="T8" fmla="*/ 6 w 7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6">
                    <a:moveTo>
                      <a:pt x="6" y="13"/>
                    </a:moveTo>
                    <a:cubicBezTo>
                      <a:pt x="6" y="16"/>
                      <a:pt x="6" y="24"/>
                      <a:pt x="3" y="25"/>
                    </a:cubicBezTo>
                    <a:cubicBezTo>
                      <a:pt x="0" y="26"/>
                      <a:pt x="0" y="11"/>
                      <a:pt x="1" y="7"/>
                    </a:cubicBezTo>
                    <a:cubicBezTo>
                      <a:pt x="2" y="2"/>
                      <a:pt x="0" y="0"/>
                      <a:pt x="3" y="0"/>
                    </a:cubicBezTo>
                    <a:cubicBezTo>
                      <a:pt x="5" y="0"/>
                      <a:pt x="7" y="10"/>
                      <a:pt x="6" y="1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0" name="Freeform 256"/>
              <p:cNvSpPr>
                <a:spLocks/>
              </p:cNvSpPr>
              <p:nvPr/>
            </p:nvSpPr>
            <p:spPr bwMode="auto">
              <a:xfrm>
                <a:off x="1112" y="3568"/>
                <a:ext cx="31" cy="73"/>
              </a:xfrm>
              <a:custGeom>
                <a:avLst/>
                <a:gdLst>
                  <a:gd name="T0" fmla="*/ 7 w 13"/>
                  <a:gd name="T1" fmla="*/ 0 h 31"/>
                  <a:gd name="T2" fmla="*/ 4 w 13"/>
                  <a:gd name="T3" fmla="*/ 16 h 31"/>
                  <a:gd name="T4" fmla="*/ 6 w 13"/>
                  <a:gd name="T5" fmla="*/ 29 h 31"/>
                  <a:gd name="T6" fmla="*/ 7 w 1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1">
                    <a:moveTo>
                      <a:pt x="7" y="0"/>
                    </a:moveTo>
                    <a:cubicBezTo>
                      <a:pt x="0" y="0"/>
                      <a:pt x="4" y="9"/>
                      <a:pt x="4" y="16"/>
                    </a:cubicBezTo>
                    <a:cubicBezTo>
                      <a:pt x="4" y="23"/>
                      <a:pt x="3" y="27"/>
                      <a:pt x="6" y="29"/>
                    </a:cubicBezTo>
                    <a:cubicBezTo>
                      <a:pt x="8" y="31"/>
                      <a:pt x="13" y="1"/>
                      <a:pt x="7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1" name="Freeform 257"/>
              <p:cNvSpPr>
                <a:spLocks/>
              </p:cNvSpPr>
              <p:nvPr/>
            </p:nvSpPr>
            <p:spPr bwMode="auto">
              <a:xfrm>
                <a:off x="1414" y="3544"/>
                <a:ext cx="41" cy="85"/>
              </a:xfrm>
              <a:custGeom>
                <a:avLst/>
                <a:gdLst>
                  <a:gd name="T0" fmla="*/ 10 w 17"/>
                  <a:gd name="T1" fmla="*/ 36 h 36"/>
                  <a:gd name="T2" fmla="*/ 12 w 17"/>
                  <a:gd name="T3" fmla="*/ 20 h 36"/>
                  <a:gd name="T4" fmla="*/ 11 w 17"/>
                  <a:gd name="T5" fmla="*/ 7 h 36"/>
                  <a:gd name="T6" fmla="*/ 10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0" y="36"/>
                    </a:moveTo>
                    <a:cubicBezTo>
                      <a:pt x="17" y="36"/>
                      <a:pt x="12" y="27"/>
                      <a:pt x="12" y="20"/>
                    </a:cubicBezTo>
                    <a:cubicBezTo>
                      <a:pt x="12" y="13"/>
                      <a:pt x="13" y="8"/>
                      <a:pt x="11" y="7"/>
                    </a:cubicBezTo>
                    <a:cubicBezTo>
                      <a:pt x="0" y="0"/>
                      <a:pt x="3" y="35"/>
                      <a:pt x="10" y="3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2" name="Freeform 258"/>
              <p:cNvSpPr>
                <a:spLocks/>
              </p:cNvSpPr>
              <p:nvPr/>
            </p:nvSpPr>
            <p:spPr bwMode="auto">
              <a:xfrm>
                <a:off x="748" y="3426"/>
                <a:ext cx="31" cy="76"/>
              </a:xfrm>
              <a:custGeom>
                <a:avLst/>
                <a:gdLst>
                  <a:gd name="T0" fmla="*/ 7 w 13"/>
                  <a:gd name="T1" fmla="*/ 0 h 32"/>
                  <a:gd name="T2" fmla="*/ 4 w 13"/>
                  <a:gd name="T3" fmla="*/ 17 h 32"/>
                  <a:gd name="T4" fmla="*/ 6 w 13"/>
                  <a:gd name="T5" fmla="*/ 30 h 32"/>
                  <a:gd name="T6" fmla="*/ 7 w 13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0" y="1"/>
                      <a:pt x="4" y="9"/>
                      <a:pt x="4" y="17"/>
                    </a:cubicBezTo>
                    <a:cubicBezTo>
                      <a:pt x="4" y="24"/>
                      <a:pt x="3" y="28"/>
                      <a:pt x="6" y="30"/>
                    </a:cubicBezTo>
                    <a:cubicBezTo>
                      <a:pt x="8" y="32"/>
                      <a:pt x="13" y="2"/>
                      <a:pt x="7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3" name="Freeform 259"/>
              <p:cNvSpPr>
                <a:spLocks/>
              </p:cNvSpPr>
              <p:nvPr/>
            </p:nvSpPr>
            <p:spPr bwMode="auto">
              <a:xfrm>
                <a:off x="1181" y="3693"/>
                <a:ext cx="21" cy="80"/>
              </a:xfrm>
              <a:custGeom>
                <a:avLst/>
                <a:gdLst>
                  <a:gd name="T0" fmla="*/ 8 w 9"/>
                  <a:gd name="T1" fmla="*/ 19 h 34"/>
                  <a:gd name="T2" fmla="*/ 4 w 9"/>
                  <a:gd name="T3" fmla="*/ 33 h 34"/>
                  <a:gd name="T4" fmla="*/ 1 w 9"/>
                  <a:gd name="T5" fmla="*/ 13 h 34"/>
                  <a:gd name="T6" fmla="*/ 5 w 9"/>
                  <a:gd name="T7" fmla="*/ 0 h 34"/>
                  <a:gd name="T8" fmla="*/ 8 w 9"/>
                  <a:gd name="T9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4">
                    <a:moveTo>
                      <a:pt x="8" y="19"/>
                    </a:moveTo>
                    <a:cubicBezTo>
                      <a:pt x="8" y="25"/>
                      <a:pt x="8" y="32"/>
                      <a:pt x="4" y="33"/>
                    </a:cubicBezTo>
                    <a:cubicBezTo>
                      <a:pt x="0" y="34"/>
                      <a:pt x="1" y="18"/>
                      <a:pt x="1" y="13"/>
                    </a:cubicBezTo>
                    <a:cubicBezTo>
                      <a:pt x="1" y="8"/>
                      <a:pt x="1" y="2"/>
                      <a:pt x="5" y="0"/>
                    </a:cubicBezTo>
                    <a:cubicBezTo>
                      <a:pt x="9" y="0"/>
                      <a:pt x="8" y="14"/>
                      <a:pt x="8" y="19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4" name="Freeform 260"/>
              <p:cNvSpPr>
                <a:spLocks/>
              </p:cNvSpPr>
              <p:nvPr/>
            </p:nvSpPr>
            <p:spPr bwMode="auto">
              <a:xfrm>
                <a:off x="602" y="3821"/>
                <a:ext cx="21" cy="82"/>
              </a:xfrm>
              <a:custGeom>
                <a:avLst/>
                <a:gdLst>
                  <a:gd name="T0" fmla="*/ 8 w 9"/>
                  <a:gd name="T1" fmla="*/ 19 h 35"/>
                  <a:gd name="T2" fmla="*/ 4 w 9"/>
                  <a:gd name="T3" fmla="*/ 34 h 35"/>
                  <a:gd name="T4" fmla="*/ 1 w 9"/>
                  <a:gd name="T5" fmla="*/ 14 h 35"/>
                  <a:gd name="T6" fmla="*/ 5 w 9"/>
                  <a:gd name="T7" fmla="*/ 1 h 35"/>
                  <a:gd name="T8" fmla="*/ 8 w 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8" y="19"/>
                    </a:moveTo>
                    <a:cubicBezTo>
                      <a:pt x="8" y="26"/>
                      <a:pt x="8" y="32"/>
                      <a:pt x="4" y="34"/>
                    </a:cubicBezTo>
                    <a:cubicBezTo>
                      <a:pt x="0" y="35"/>
                      <a:pt x="1" y="19"/>
                      <a:pt x="1" y="14"/>
                    </a:cubicBezTo>
                    <a:cubicBezTo>
                      <a:pt x="1" y="8"/>
                      <a:pt x="1" y="3"/>
                      <a:pt x="5" y="1"/>
                    </a:cubicBezTo>
                    <a:cubicBezTo>
                      <a:pt x="9" y="0"/>
                      <a:pt x="8" y="14"/>
                      <a:pt x="8" y="19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5" name="Freeform 261"/>
              <p:cNvSpPr>
                <a:spLocks/>
              </p:cNvSpPr>
              <p:nvPr/>
            </p:nvSpPr>
            <p:spPr bwMode="auto">
              <a:xfrm>
                <a:off x="1122" y="3112"/>
                <a:ext cx="26" cy="75"/>
              </a:xfrm>
              <a:custGeom>
                <a:avLst/>
                <a:gdLst>
                  <a:gd name="T0" fmla="*/ 4 w 11"/>
                  <a:gd name="T1" fmla="*/ 0 h 32"/>
                  <a:gd name="T2" fmla="*/ 0 w 11"/>
                  <a:gd name="T3" fmla="*/ 15 h 32"/>
                  <a:gd name="T4" fmla="*/ 3 w 11"/>
                  <a:gd name="T5" fmla="*/ 31 h 32"/>
                  <a:gd name="T6" fmla="*/ 4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4" y="0"/>
                    </a:moveTo>
                    <a:cubicBezTo>
                      <a:pt x="0" y="1"/>
                      <a:pt x="0" y="7"/>
                      <a:pt x="0" y="15"/>
                    </a:cubicBezTo>
                    <a:cubicBezTo>
                      <a:pt x="0" y="23"/>
                      <a:pt x="1" y="31"/>
                      <a:pt x="3" y="31"/>
                    </a:cubicBezTo>
                    <a:cubicBezTo>
                      <a:pt x="5" y="32"/>
                      <a:pt x="11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6" name="Freeform 262"/>
              <p:cNvSpPr>
                <a:spLocks/>
              </p:cNvSpPr>
              <p:nvPr/>
            </p:nvSpPr>
            <p:spPr bwMode="auto">
              <a:xfrm>
                <a:off x="1122" y="2649"/>
                <a:ext cx="18" cy="66"/>
              </a:xfrm>
              <a:custGeom>
                <a:avLst/>
                <a:gdLst>
                  <a:gd name="T0" fmla="*/ 4 w 8"/>
                  <a:gd name="T1" fmla="*/ 0 h 28"/>
                  <a:gd name="T2" fmla="*/ 0 w 8"/>
                  <a:gd name="T3" fmla="*/ 14 h 28"/>
                  <a:gd name="T4" fmla="*/ 3 w 8"/>
                  <a:gd name="T5" fmla="*/ 27 h 28"/>
                  <a:gd name="T6" fmla="*/ 5 w 8"/>
                  <a:gd name="T7" fmla="*/ 12 h 28"/>
                  <a:gd name="T8" fmla="*/ 4 w 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4" y="0"/>
                    </a:moveTo>
                    <a:cubicBezTo>
                      <a:pt x="0" y="0"/>
                      <a:pt x="1" y="7"/>
                      <a:pt x="0" y="14"/>
                    </a:cubicBezTo>
                    <a:cubicBezTo>
                      <a:pt x="0" y="21"/>
                      <a:pt x="0" y="28"/>
                      <a:pt x="3" y="27"/>
                    </a:cubicBezTo>
                    <a:cubicBezTo>
                      <a:pt x="6" y="27"/>
                      <a:pt x="4" y="17"/>
                      <a:pt x="5" y="12"/>
                    </a:cubicBezTo>
                    <a:cubicBezTo>
                      <a:pt x="5" y="7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7" name="Freeform 263"/>
              <p:cNvSpPr>
                <a:spLocks/>
              </p:cNvSpPr>
              <p:nvPr/>
            </p:nvSpPr>
            <p:spPr bwMode="auto">
              <a:xfrm>
                <a:off x="1318" y="2720"/>
                <a:ext cx="18" cy="82"/>
              </a:xfrm>
              <a:custGeom>
                <a:avLst/>
                <a:gdLst>
                  <a:gd name="T0" fmla="*/ 4 w 8"/>
                  <a:gd name="T1" fmla="*/ 0 h 35"/>
                  <a:gd name="T2" fmla="*/ 0 w 8"/>
                  <a:gd name="T3" fmla="*/ 19 h 35"/>
                  <a:gd name="T4" fmla="*/ 2 w 8"/>
                  <a:gd name="T5" fmla="*/ 34 h 35"/>
                  <a:gd name="T6" fmla="*/ 5 w 8"/>
                  <a:gd name="T7" fmla="*/ 20 h 35"/>
                  <a:gd name="T8" fmla="*/ 4 w 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0" y="1"/>
                      <a:pt x="0" y="11"/>
                      <a:pt x="0" y="19"/>
                    </a:cubicBezTo>
                    <a:cubicBezTo>
                      <a:pt x="0" y="27"/>
                      <a:pt x="0" y="33"/>
                      <a:pt x="2" y="34"/>
                    </a:cubicBezTo>
                    <a:cubicBezTo>
                      <a:pt x="5" y="35"/>
                      <a:pt x="5" y="25"/>
                      <a:pt x="5" y="20"/>
                    </a:cubicBezTo>
                    <a:cubicBezTo>
                      <a:pt x="5" y="14"/>
                      <a:pt x="8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8" name="Freeform 264"/>
              <p:cNvSpPr>
                <a:spLocks/>
              </p:cNvSpPr>
              <p:nvPr/>
            </p:nvSpPr>
            <p:spPr bwMode="auto">
              <a:xfrm>
                <a:off x="982" y="2441"/>
                <a:ext cx="62" cy="31"/>
              </a:xfrm>
              <a:custGeom>
                <a:avLst/>
                <a:gdLst>
                  <a:gd name="T0" fmla="*/ 2 w 26"/>
                  <a:gd name="T1" fmla="*/ 2 h 13"/>
                  <a:gd name="T2" fmla="*/ 9 w 26"/>
                  <a:gd name="T3" fmla="*/ 8 h 13"/>
                  <a:gd name="T4" fmla="*/ 23 w 26"/>
                  <a:gd name="T5" fmla="*/ 9 h 13"/>
                  <a:gd name="T6" fmla="*/ 17 w 26"/>
                  <a:gd name="T7" fmla="*/ 3 h 13"/>
                  <a:gd name="T8" fmla="*/ 2 w 2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2" y="2"/>
                    </a:moveTo>
                    <a:cubicBezTo>
                      <a:pt x="0" y="7"/>
                      <a:pt x="4" y="6"/>
                      <a:pt x="9" y="8"/>
                    </a:cubicBezTo>
                    <a:cubicBezTo>
                      <a:pt x="15" y="10"/>
                      <a:pt x="21" y="13"/>
                      <a:pt x="23" y="9"/>
                    </a:cubicBezTo>
                    <a:cubicBezTo>
                      <a:pt x="26" y="6"/>
                      <a:pt x="22" y="5"/>
                      <a:pt x="17" y="3"/>
                    </a:cubicBezTo>
                    <a:cubicBezTo>
                      <a:pt x="12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9" name="Freeform 265"/>
              <p:cNvSpPr>
                <a:spLocks/>
              </p:cNvSpPr>
              <p:nvPr/>
            </p:nvSpPr>
            <p:spPr bwMode="auto">
              <a:xfrm>
                <a:off x="748" y="2401"/>
                <a:ext cx="62" cy="40"/>
              </a:xfrm>
              <a:custGeom>
                <a:avLst/>
                <a:gdLst>
                  <a:gd name="T0" fmla="*/ 25 w 26"/>
                  <a:gd name="T1" fmla="*/ 3 h 17"/>
                  <a:gd name="T2" fmla="*/ 14 w 26"/>
                  <a:gd name="T3" fmla="*/ 11 h 17"/>
                  <a:gd name="T4" fmla="*/ 1 w 26"/>
                  <a:gd name="T5" fmla="*/ 15 h 17"/>
                  <a:gd name="T6" fmla="*/ 8 w 26"/>
                  <a:gd name="T7" fmla="*/ 6 h 17"/>
                  <a:gd name="T8" fmla="*/ 25 w 2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5" y="3"/>
                    </a:moveTo>
                    <a:cubicBezTo>
                      <a:pt x="26" y="5"/>
                      <a:pt x="21" y="8"/>
                      <a:pt x="14" y="11"/>
                    </a:cubicBezTo>
                    <a:cubicBezTo>
                      <a:pt x="7" y="15"/>
                      <a:pt x="3" y="17"/>
                      <a:pt x="1" y="15"/>
                    </a:cubicBezTo>
                    <a:cubicBezTo>
                      <a:pt x="0" y="12"/>
                      <a:pt x="3" y="9"/>
                      <a:pt x="8" y="6"/>
                    </a:cubicBezTo>
                    <a:cubicBezTo>
                      <a:pt x="13" y="4"/>
                      <a:pt x="24" y="0"/>
                      <a:pt x="25" y="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0" name="Freeform 266"/>
              <p:cNvSpPr>
                <a:spLocks/>
              </p:cNvSpPr>
              <p:nvPr/>
            </p:nvSpPr>
            <p:spPr bwMode="auto">
              <a:xfrm>
                <a:off x="1129" y="2424"/>
                <a:ext cx="61" cy="50"/>
              </a:xfrm>
              <a:custGeom>
                <a:avLst/>
                <a:gdLst>
                  <a:gd name="T0" fmla="*/ 3 w 26"/>
                  <a:gd name="T1" fmla="*/ 4 h 21"/>
                  <a:gd name="T2" fmla="*/ 11 w 26"/>
                  <a:gd name="T3" fmla="*/ 14 h 21"/>
                  <a:gd name="T4" fmla="*/ 23 w 26"/>
                  <a:gd name="T5" fmla="*/ 19 h 21"/>
                  <a:gd name="T6" fmla="*/ 11 w 26"/>
                  <a:gd name="T7" fmla="*/ 5 h 21"/>
                  <a:gd name="T8" fmla="*/ 3 w 26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3" y="4"/>
                    </a:moveTo>
                    <a:cubicBezTo>
                      <a:pt x="0" y="6"/>
                      <a:pt x="5" y="10"/>
                      <a:pt x="11" y="14"/>
                    </a:cubicBezTo>
                    <a:cubicBezTo>
                      <a:pt x="16" y="17"/>
                      <a:pt x="19" y="21"/>
                      <a:pt x="23" y="19"/>
                    </a:cubicBezTo>
                    <a:cubicBezTo>
                      <a:pt x="26" y="16"/>
                      <a:pt x="17" y="9"/>
                      <a:pt x="11" y="5"/>
                    </a:cubicBezTo>
                    <a:cubicBezTo>
                      <a:pt x="5" y="1"/>
                      <a:pt x="5" y="0"/>
                      <a:pt x="3" y="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1" name="Freeform 267"/>
              <p:cNvSpPr>
                <a:spLocks/>
              </p:cNvSpPr>
              <p:nvPr/>
            </p:nvSpPr>
            <p:spPr bwMode="auto">
              <a:xfrm>
                <a:off x="1249" y="3457"/>
                <a:ext cx="19" cy="56"/>
              </a:xfrm>
              <a:custGeom>
                <a:avLst/>
                <a:gdLst>
                  <a:gd name="T0" fmla="*/ 1 w 8"/>
                  <a:gd name="T1" fmla="*/ 2 h 24"/>
                  <a:gd name="T2" fmla="*/ 6 w 8"/>
                  <a:gd name="T3" fmla="*/ 17 h 24"/>
                  <a:gd name="T4" fmla="*/ 8 w 8"/>
                  <a:gd name="T5" fmla="*/ 4 h 24"/>
                  <a:gd name="T6" fmla="*/ 2 w 8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"/>
                    </a:moveTo>
                    <a:cubicBezTo>
                      <a:pt x="1" y="4"/>
                      <a:pt x="0" y="24"/>
                      <a:pt x="6" y="17"/>
                    </a:cubicBezTo>
                    <a:cubicBezTo>
                      <a:pt x="8" y="14"/>
                      <a:pt x="8" y="8"/>
                      <a:pt x="8" y="4"/>
                    </a:cubicBezTo>
                    <a:cubicBezTo>
                      <a:pt x="8" y="0"/>
                      <a:pt x="6" y="0"/>
                      <a:pt x="2" y="2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2" name="Freeform 268"/>
              <p:cNvSpPr>
                <a:spLocks/>
              </p:cNvSpPr>
              <p:nvPr/>
            </p:nvSpPr>
            <p:spPr bwMode="auto">
              <a:xfrm>
                <a:off x="1249" y="3457"/>
                <a:ext cx="19" cy="56"/>
              </a:xfrm>
              <a:custGeom>
                <a:avLst/>
                <a:gdLst>
                  <a:gd name="T0" fmla="*/ 1 w 8"/>
                  <a:gd name="T1" fmla="*/ 2 h 24"/>
                  <a:gd name="T2" fmla="*/ 6 w 8"/>
                  <a:gd name="T3" fmla="*/ 17 h 24"/>
                  <a:gd name="T4" fmla="*/ 8 w 8"/>
                  <a:gd name="T5" fmla="*/ 4 h 24"/>
                  <a:gd name="T6" fmla="*/ 2 w 8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1" y="2"/>
                    </a:moveTo>
                    <a:cubicBezTo>
                      <a:pt x="1" y="4"/>
                      <a:pt x="0" y="24"/>
                      <a:pt x="6" y="17"/>
                    </a:cubicBezTo>
                    <a:cubicBezTo>
                      <a:pt x="8" y="14"/>
                      <a:pt x="8" y="8"/>
                      <a:pt x="8" y="4"/>
                    </a:cubicBezTo>
                    <a:cubicBezTo>
                      <a:pt x="8" y="0"/>
                      <a:pt x="6" y="0"/>
                      <a:pt x="2" y="2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3" name="Freeform 269"/>
              <p:cNvSpPr>
                <a:spLocks/>
              </p:cNvSpPr>
              <p:nvPr/>
            </p:nvSpPr>
            <p:spPr bwMode="auto">
              <a:xfrm>
                <a:off x="1311" y="3691"/>
                <a:ext cx="23" cy="75"/>
              </a:xfrm>
              <a:custGeom>
                <a:avLst/>
                <a:gdLst>
                  <a:gd name="T0" fmla="*/ 5 w 10"/>
                  <a:gd name="T1" fmla="*/ 1 h 32"/>
                  <a:gd name="T2" fmla="*/ 5 w 10"/>
                  <a:gd name="T3" fmla="*/ 31 h 32"/>
                  <a:gd name="T4" fmla="*/ 9 w 10"/>
                  <a:gd name="T5" fmla="*/ 12 h 32"/>
                  <a:gd name="T6" fmla="*/ 8 w 10"/>
                  <a:gd name="T7" fmla="*/ 3 h 32"/>
                  <a:gd name="T8" fmla="*/ 5 w 1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5" y="1"/>
                    </a:moveTo>
                    <a:cubicBezTo>
                      <a:pt x="3" y="5"/>
                      <a:pt x="0" y="32"/>
                      <a:pt x="5" y="31"/>
                    </a:cubicBezTo>
                    <a:cubicBezTo>
                      <a:pt x="8" y="30"/>
                      <a:pt x="9" y="14"/>
                      <a:pt x="9" y="12"/>
                    </a:cubicBezTo>
                    <a:cubicBezTo>
                      <a:pt x="10" y="9"/>
                      <a:pt x="10" y="5"/>
                      <a:pt x="8" y="3"/>
                    </a:cubicBezTo>
                    <a:cubicBezTo>
                      <a:pt x="7" y="2"/>
                      <a:pt x="5" y="0"/>
                      <a:pt x="5" y="2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4" name="Freeform 270"/>
              <p:cNvSpPr>
                <a:spLocks/>
              </p:cNvSpPr>
              <p:nvPr/>
            </p:nvSpPr>
            <p:spPr bwMode="auto">
              <a:xfrm>
                <a:off x="1311" y="3691"/>
                <a:ext cx="23" cy="75"/>
              </a:xfrm>
              <a:custGeom>
                <a:avLst/>
                <a:gdLst>
                  <a:gd name="T0" fmla="*/ 5 w 10"/>
                  <a:gd name="T1" fmla="*/ 1 h 32"/>
                  <a:gd name="T2" fmla="*/ 5 w 10"/>
                  <a:gd name="T3" fmla="*/ 31 h 32"/>
                  <a:gd name="T4" fmla="*/ 9 w 10"/>
                  <a:gd name="T5" fmla="*/ 12 h 32"/>
                  <a:gd name="T6" fmla="*/ 8 w 10"/>
                  <a:gd name="T7" fmla="*/ 3 h 32"/>
                  <a:gd name="T8" fmla="*/ 5 w 1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5" y="1"/>
                    </a:moveTo>
                    <a:cubicBezTo>
                      <a:pt x="3" y="5"/>
                      <a:pt x="0" y="32"/>
                      <a:pt x="5" y="31"/>
                    </a:cubicBezTo>
                    <a:cubicBezTo>
                      <a:pt x="8" y="30"/>
                      <a:pt x="9" y="14"/>
                      <a:pt x="9" y="12"/>
                    </a:cubicBezTo>
                    <a:cubicBezTo>
                      <a:pt x="10" y="9"/>
                      <a:pt x="10" y="5"/>
                      <a:pt x="8" y="3"/>
                    </a:cubicBezTo>
                    <a:cubicBezTo>
                      <a:pt x="7" y="2"/>
                      <a:pt x="5" y="0"/>
                      <a:pt x="5" y="2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5" name="Freeform 271"/>
              <p:cNvSpPr>
                <a:spLocks/>
              </p:cNvSpPr>
              <p:nvPr/>
            </p:nvSpPr>
            <p:spPr bwMode="auto">
              <a:xfrm>
                <a:off x="748" y="3818"/>
                <a:ext cx="24" cy="76"/>
              </a:xfrm>
              <a:custGeom>
                <a:avLst/>
                <a:gdLst>
                  <a:gd name="T0" fmla="*/ 5 w 10"/>
                  <a:gd name="T1" fmla="*/ 2 h 32"/>
                  <a:gd name="T2" fmla="*/ 5 w 10"/>
                  <a:gd name="T3" fmla="*/ 31 h 32"/>
                  <a:gd name="T4" fmla="*/ 9 w 10"/>
                  <a:gd name="T5" fmla="*/ 12 h 32"/>
                  <a:gd name="T6" fmla="*/ 8 w 10"/>
                  <a:gd name="T7" fmla="*/ 4 h 32"/>
                  <a:gd name="T8" fmla="*/ 5 w 10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5" y="2"/>
                    </a:moveTo>
                    <a:cubicBezTo>
                      <a:pt x="3" y="5"/>
                      <a:pt x="0" y="32"/>
                      <a:pt x="5" y="31"/>
                    </a:cubicBezTo>
                    <a:cubicBezTo>
                      <a:pt x="8" y="31"/>
                      <a:pt x="9" y="15"/>
                      <a:pt x="9" y="12"/>
                    </a:cubicBezTo>
                    <a:cubicBezTo>
                      <a:pt x="10" y="10"/>
                      <a:pt x="10" y="6"/>
                      <a:pt x="8" y="4"/>
                    </a:cubicBezTo>
                    <a:cubicBezTo>
                      <a:pt x="7" y="2"/>
                      <a:pt x="5" y="0"/>
                      <a:pt x="5" y="3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6" name="Freeform 272"/>
              <p:cNvSpPr>
                <a:spLocks/>
              </p:cNvSpPr>
              <p:nvPr/>
            </p:nvSpPr>
            <p:spPr bwMode="auto">
              <a:xfrm>
                <a:off x="748" y="3818"/>
                <a:ext cx="24" cy="76"/>
              </a:xfrm>
              <a:custGeom>
                <a:avLst/>
                <a:gdLst>
                  <a:gd name="T0" fmla="*/ 5 w 10"/>
                  <a:gd name="T1" fmla="*/ 2 h 32"/>
                  <a:gd name="T2" fmla="*/ 5 w 10"/>
                  <a:gd name="T3" fmla="*/ 31 h 32"/>
                  <a:gd name="T4" fmla="*/ 9 w 10"/>
                  <a:gd name="T5" fmla="*/ 12 h 32"/>
                  <a:gd name="T6" fmla="*/ 8 w 10"/>
                  <a:gd name="T7" fmla="*/ 4 h 32"/>
                  <a:gd name="T8" fmla="*/ 5 w 10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5" y="2"/>
                    </a:moveTo>
                    <a:cubicBezTo>
                      <a:pt x="3" y="5"/>
                      <a:pt x="0" y="32"/>
                      <a:pt x="5" y="31"/>
                    </a:cubicBezTo>
                    <a:cubicBezTo>
                      <a:pt x="8" y="31"/>
                      <a:pt x="9" y="15"/>
                      <a:pt x="9" y="12"/>
                    </a:cubicBezTo>
                    <a:cubicBezTo>
                      <a:pt x="10" y="10"/>
                      <a:pt x="10" y="6"/>
                      <a:pt x="8" y="4"/>
                    </a:cubicBezTo>
                    <a:cubicBezTo>
                      <a:pt x="7" y="2"/>
                      <a:pt x="5" y="0"/>
                      <a:pt x="5" y="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7" name="Freeform 273"/>
              <p:cNvSpPr>
                <a:spLocks/>
              </p:cNvSpPr>
              <p:nvPr/>
            </p:nvSpPr>
            <p:spPr bwMode="auto">
              <a:xfrm>
                <a:off x="1247" y="2826"/>
                <a:ext cx="21" cy="90"/>
              </a:xfrm>
              <a:custGeom>
                <a:avLst/>
                <a:gdLst>
                  <a:gd name="T0" fmla="*/ 4 w 9"/>
                  <a:gd name="T1" fmla="*/ 4 h 38"/>
                  <a:gd name="T2" fmla="*/ 1 w 9"/>
                  <a:gd name="T3" fmla="*/ 24 h 38"/>
                  <a:gd name="T4" fmla="*/ 6 w 9"/>
                  <a:gd name="T5" fmla="*/ 31 h 38"/>
                  <a:gd name="T6" fmla="*/ 9 w 9"/>
                  <a:gd name="T7" fmla="*/ 14 h 38"/>
                  <a:gd name="T8" fmla="*/ 5 w 9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8">
                    <a:moveTo>
                      <a:pt x="4" y="4"/>
                    </a:moveTo>
                    <a:cubicBezTo>
                      <a:pt x="2" y="10"/>
                      <a:pt x="0" y="17"/>
                      <a:pt x="1" y="24"/>
                    </a:cubicBezTo>
                    <a:cubicBezTo>
                      <a:pt x="1" y="27"/>
                      <a:pt x="3" y="38"/>
                      <a:pt x="6" y="31"/>
                    </a:cubicBezTo>
                    <a:cubicBezTo>
                      <a:pt x="9" y="27"/>
                      <a:pt x="9" y="19"/>
                      <a:pt x="9" y="14"/>
                    </a:cubicBezTo>
                    <a:cubicBezTo>
                      <a:pt x="9" y="12"/>
                      <a:pt x="8" y="0"/>
                      <a:pt x="5" y="3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8" name="Freeform 274"/>
              <p:cNvSpPr>
                <a:spLocks/>
              </p:cNvSpPr>
              <p:nvPr/>
            </p:nvSpPr>
            <p:spPr bwMode="auto">
              <a:xfrm>
                <a:off x="1247" y="2826"/>
                <a:ext cx="21" cy="90"/>
              </a:xfrm>
              <a:custGeom>
                <a:avLst/>
                <a:gdLst>
                  <a:gd name="T0" fmla="*/ 4 w 9"/>
                  <a:gd name="T1" fmla="*/ 4 h 38"/>
                  <a:gd name="T2" fmla="*/ 1 w 9"/>
                  <a:gd name="T3" fmla="*/ 24 h 38"/>
                  <a:gd name="T4" fmla="*/ 6 w 9"/>
                  <a:gd name="T5" fmla="*/ 31 h 38"/>
                  <a:gd name="T6" fmla="*/ 9 w 9"/>
                  <a:gd name="T7" fmla="*/ 14 h 38"/>
                  <a:gd name="T8" fmla="*/ 5 w 9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8">
                    <a:moveTo>
                      <a:pt x="4" y="4"/>
                    </a:moveTo>
                    <a:cubicBezTo>
                      <a:pt x="2" y="10"/>
                      <a:pt x="0" y="17"/>
                      <a:pt x="1" y="24"/>
                    </a:cubicBezTo>
                    <a:cubicBezTo>
                      <a:pt x="1" y="27"/>
                      <a:pt x="3" y="38"/>
                      <a:pt x="6" y="31"/>
                    </a:cubicBezTo>
                    <a:cubicBezTo>
                      <a:pt x="9" y="27"/>
                      <a:pt x="9" y="19"/>
                      <a:pt x="9" y="14"/>
                    </a:cubicBezTo>
                    <a:cubicBezTo>
                      <a:pt x="9" y="12"/>
                      <a:pt x="8" y="0"/>
                      <a:pt x="5" y="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9" name="Freeform 275"/>
              <p:cNvSpPr>
                <a:spLocks/>
              </p:cNvSpPr>
              <p:nvPr/>
            </p:nvSpPr>
            <p:spPr bwMode="auto">
              <a:xfrm>
                <a:off x="1183" y="3242"/>
                <a:ext cx="21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0" name="Freeform 276"/>
              <p:cNvSpPr>
                <a:spLocks/>
              </p:cNvSpPr>
              <p:nvPr/>
            </p:nvSpPr>
            <p:spPr bwMode="auto">
              <a:xfrm>
                <a:off x="1183" y="3242"/>
                <a:ext cx="21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1" name="Freeform 277"/>
              <p:cNvSpPr>
                <a:spLocks/>
              </p:cNvSpPr>
              <p:nvPr/>
            </p:nvSpPr>
            <p:spPr bwMode="auto">
              <a:xfrm>
                <a:off x="1516" y="3020"/>
                <a:ext cx="21" cy="80"/>
              </a:xfrm>
              <a:custGeom>
                <a:avLst/>
                <a:gdLst>
                  <a:gd name="T0" fmla="*/ 8 w 9"/>
                  <a:gd name="T1" fmla="*/ 19 h 34"/>
                  <a:gd name="T2" fmla="*/ 4 w 9"/>
                  <a:gd name="T3" fmla="*/ 33 h 34"/>
                  <a:gd name="T4" fmla="*/ 1 w 9"/>
                  <a:gd name="T5" fmla="*/ 13 h 34"/>
                  <a:gd name="T6" fmla="*/ 5 w 9"/>
                  <a:gd name="T7" fmla="*/ 0 h 34"/>
                  <a:gd name="T8" fmla="*/ 8 w 9"/>
                  <a:gd name="T9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4">
                    <a:moveTo>
                      <a:pt x="8" y="19"/>
                    </a:moveTo>
                    <a:cubicBezTo>
                      <a:pt x="8" y="25"/>
                      <a:pt x="8" y="32"/>
                      <a:pt x="4" y="33"/>
                    </a:cubicBezTo>
                    <a:cubicBezTo>
                      <a:pt x="0" y="34"/>
                      <a:pt x="1" y="18"/>
                      <a:pt x="1" y="13"/>
                    </a:cubicBezTo>
                    <a:cubicBezTo>
                      <a:pt x="1" y="8"/>
                      <a:pt x="1" y="2"/>
                      <a:pt x="5" y="0"/>
                    </a:cubicBezTo>
                    <a:cubicBezTo>
                      <a:pt x="9" y="0"/>
                      <a:pt x="8" y="14"/>
                      <a:pt x="8" y="19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2" name="Freeform 278"/>
              <p:cNvSpPr>
                <a:spLocks/>
              </p:cNvSpPr>
              <p:nvPr/>
            </p:nvSpPr>
            <p:spPr bwMode="auto">
              <a:xfrm>
                <a:off x="1599" y="3095"/>
                <a:ext cx="23" cy="76"/>
              </a:xfrm>
              <a:custGeom>
                <a:avLst/>
                <a:gdLst>
                  <a:gd name="T0" fmla="*/ 5 w 10"/>
                  <a:gd name="T1" fmla="*/ 1 h 32"/>
                  <a:gd name="T2" fmla="*/ 5 w 10"/>
                  <a:gd name="T3" fmla="*/ 31 h 32"/>
                  <a:gd name="T4" fmla="*/ 9 w 10"/>
                  <a:gd name="T5" fmla="*/ 12 h 32"/>
                  <a:gd name="T6" fmla="*/ 8 w 10"/>
                  <a:gd name="T7" fmla="*/ 3 h 32"/>
                  <a:gd name="T8" fmla="*/ 5 w 1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5" y="1"/>
                    </a:moveTo>
                    <a:cubicBezTo>
                      <a:pt x="3" y="5"/>
                      <a:pt x="0" y="32"/>
                      <a:pt x="5" y="31"/>
                    </a:cubicBezTo>
                    <a:cubicBezTo>
                      <a:pt x="8" y="30"/>
                      <a:pt x="9" y="14"/>
                      <a:pt x="9" y="12"/>
                    </a:cubicBezTo>
                    <a:cubicBezTo>
                      <a:pt x="10" y="9"/>
                      <a:pt x="10" y="5"/>
                      <a:pt x="8" y="3"/>
                    </a:cubicBezTo>
                    <a:cubicBezTo>
                      <a:pt x="7" y="2"/>
                      <a:pt x="5" y="0"/>
                      <a:pt x="5" y="2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3" name="Freeform 279"/>
              <p:cNvSpPr>
                <a:spLocks/>
              </p:cNvSpPr>
              <p:nvPr/>
            </p:nvSpPr>
            <p:spPr bwMode="auto">
              <a:xfrm>
                <a:off x="1599" y="3095"/>
                <a:ext cx="23" cy="76"/>
              </a:xfrm>
              <a:custGeom>
                <a:avLst/>
                <a:gdLst>
                  <a:gd name="T0" fmla="*/ 5 w 10"/>
                  <a:gd name="T1" fmla="*/ 1 h 32"/>
                  <a:gd name="T2" fmla="*/ 5 w 10"/>
                  <a:gd name="T3" fmla="*/ 31 h 32"/>
                  <a:gd name="T4" fmla="*/ 9 w 10"/>
                  <a:gd name="T5" fmla="*/ 12 h 32"/>
                  <a:gd name="T6" fmla="*/ 8 w 10"/>
                  <a:gd name="T7" fmla="*/ 3 h 32"/>
                  <a:gd name="T8" fmla="*/ 5 w 10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2">
                    <a:moveTo>
                      <a:pt x="5" y="1"/>
                    </a:moveTo>
                    <a:cubicBezTo>
                      <a:pt x="3" y="5"/>
                      <a:pt x="0" y="32"/>
                      <a:pt x="5" y="31"/>
                    </a:cubicBezTo>
                    <a:cubicBezTo>
                      <a:pt x="8" y="30"/>
                      <a:pt x="9" y="14"/>
                      <a:pt x="9" y="12"/>
                    </a:cubicBezTo>
                    <a:cubicBezTo>
                      <a:pt x="10" y="9"/>
                      <a:pt x="10" y="5"/>
                      <a:pt x="8" y="3"/>
                    </a:cubicBezTo>
                    <a:cubicBezTo>
                      <a:pt x="7" y="2"/>
                      <a:pt x="5" y="0"/>
                      <a:pt x="5" y="2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4" name="Freeform 280"/>
              <p:cNvSpPr>
                <a:spLocks/>
              </p:cNvSpPr>
              <p:nvPr/>
            </p:nvSpPr>
            <p:spPr bwMode="auto">
              <a:xfrm>
                <a:off x="1511" y="3464"/>
                <a:ext cx="22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5" name="Freeform 281"/>
              <p:cNvSpPr>
                <a:spLocks/>
              </p:cNvSpPr>
              <p:nvPr/>
            </p:nvSpPr>
            <p:spPr bwMode="auto">
              <a:xfrm>
                <a:off x="1511" y="3464"/>
                <a:ext cx="22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6" name="Freeform 282"/>
              <p:cNvSpPr>
                <a:spLocks/>
              </p:cNvSpPr>
              <p:nvPr/>
            </p:nvSpPr>
            <p:spPr bwMode="auto">
              <a:xfrm>
                <a:off x="1426" y="2571"/>
                <a:ext cx="22" cy="59"/>
              </a:xfrm>
              <a:custGeom>
                <a:avLst/>
                <a:gdLst>
                  <a:gd name="T0" fmla="*/ 4 w 9"/>
                  <a:gd name="T1" fmla="*/ 1 h 25"/>
                  <a:gd name="T2" fmla="*/ 2 w 9"/>
                  <a:gd name="T3" fmla="*/ 12 h 25"/>
                  <a:gd name="T4" fmla="*/ 2 w 9"/>
                  <a:gd name="T5" fmla="*/ 23 h 25"/>
                  <a:gd name="T6" fmla="*/ 5 w 9"/>
                  <a:gd name="T7" fmla="*/ 21 h 25"/>
                  <a:gd name="T8" fmla="*/ 4 w 9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">
                    <a:moveTo>
                      <a:pt x="4" y="1"/>
                    </a:moveTo>
                    <a:cubicBezTo>
                      <a:pt x="0" y="0"/>
                      <a:pt x="2" y="12"/>
                      <a:pt x="2" y="12"/>
                    </a:cubicBezTo>
                    <a:cubicBezTo>
                      <a:pt x="1" y="17"/>
                      <a:pt x="1" y="21"/>
                      <a:pt x="2" y="23"/>
                    </a:cubicBezTo>
                    <a:cubicBezTo>
                      <a:pt x="3" y="25"/>
                      <a:pt x="4" y="23"/>
                      <a:pt x="5" y="21"/>
                    </a:cubicBezTo>
                    <a:cubicBezTo>
                      <a:pt x="5" y="20"/>
                      <a:pt x="9" y="3"/>
                      <a:pt x="4" y="1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7" name="Freeform 283"/>
              <p:cNvSpPr>
                <a:spLocks/>
              </p:cNvSpPr>
              <p:nvPr/>
            </p:nvSpPr>
            <p:spPr bwMode="auto">
              <a:xfrm>
                <a:off x="1516" y="2665"/>
                <a:ext cx="26" cy="76"/>
              </a:xfrm>
              <a:custGeom>
                <a:avLst/>
                <a:gdLst>
                  <a:gd name="T0" fmla="*/ 4 w 11"/>
                  <a:gd name="T1" fmla="*/ 0 h 32"/>
                  <a:gd name="T2" fmla="*/ 0 w 11"/>
                  <a:gd name="T3" fmla="*/ 15 h 32"/>
                  <a:gd name="T4" fmla="*/ 3 w 11"/>
                  <a:gd name="T5" fmla="*/ 31 h 32"/>
                  <a:gd name="T6" fmla="*/ 4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4" y="0"/>
                    </a:moveTo>
                    <a:cubicBezTo>
                      <a:pt x="0" y="1"/>
                      <a:pt x="0" y="7"/>
                      <a:pt x="0" y="15"/>
                    </a:cubicBezTo>
                    <a:cubicBezTo>
                      <a:pt x="0" y="23"/>
                      <a:pt x="1" y="31"/>
                      <a:pt x="3" y="31"/>
                    </a:cubicBezTo>
                    <a:cubicBezTo>
                      <a:pt x="5" y="32"/>
                      <a:pt x="11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8" name="Freeform 284"/>
              <p:cNvSpPr>
                <a:spLocks/>
              </p:cNvSpPr>
              <p:nvPr/>
            </p:nvSpPr>
            <p:spPr bwMode="auto">
              <a:xfrm>
                <a:off x="1606" y="2802"/>
                <a:ext cx="21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9" name="Freeform 285"/>
              <p:cNvSpPr>
                <a:spLocks/>
              </p:cNvSpPr>
              <p:nvPr/>
            </p:nvSpPr>
            <p:spPr bwMode="auto">
              <a:xfrm>
                <a:off x="1606" y="2802"/>
                <a:ext cx="21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0" name="Freeform 286"/>
              <p:cNvSpPr>
                <a:spLocks/>
              </p:cNvSpPr>
              <p:nvPr/>
            </p:nvSpPr>
            <p:spPr bwMode="auto">
              <a:xfrm>
                <a:off x="755" y="3197"/>
                <a:ext cx="22" cy="61"/>
              </a:xfrm>
              <a:custGeom>
                <a:avLst/>
                <a:gdLst>
                  <a:gd name="T0" fmla="*/ 4 w 9"/>
                  <a:gd name="T1" fmla="*/ 2 h 26"/>
                  <a:gd name="T2" fmla="*/ 2 w 9"/>
                  <a:gd name="T3" fmla="*/ 12 h 26"/>
                  <a:gd name="T4" fmla="*/ 2 w 9"/>
                  <a:gd name="T5" fmla="*/ 24 h 26"/>
                  <a:gd name="T6" fmla="*/ 5 w 9"/>
                  <a:gd name="T7" fmla="*/ 22 h 26"/>
                  <a:gd name="T8" fmla="*/ 4 w 9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">
                    <a:moveTo>
                      <a:pt x="4" y="2"/>
                    </a:moveTo>
                    <a:cubicBezTo>
                      <a:pt x="0" y="0"/>
                      <a:pt x="2" y="12"/>
                      <a:pt x="2" y="12"/>
                    </a:cubicBezTo>
                    <a:cubicBezTo>
                      <a:pt x="1" y="17"/>
                      <a:pt x="1" y="22"/>
                      <a:pt x="2" y="24"/>
                    </a:cubicBezTo>
                    <a:cubicBezTo>
                      <a:pt x="3" y="26"/>
                      <a:pt x="4" y="24"/>
                      <a:pt x="5" y="22"/>
                    </a:cubicBezTo>
                    <a:cubicBezTo>
                      <a:pt x="5" y="20"/>
                      <a:pt x="9" y="4"/>
                      <a:pt x="4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1" name="Freeform 287"/>
              <p:cNvSpPr>
                <a:spLocks/>
              </p:cNvSpPr>
              <p:nvPr/>
            </p:nvSpPr>
            <p:spPr bwMode="auto">
              <a:xfrm>
                <a:off x="604" y="3088"/>
                <a:ext cx="17" cy="64"/>
              </a:xfrm>
              <a:custGeom>
                <a:avLst/>
                <a:gdLst>
                  <a:gd name="T0" fmla="*/ 7 w 7"/>
                  <a:gd name="T1" fmla="*/ 14 h 27"/>
                  <a:gd name="T2" fmla="*/ 3 w 7"/>
                  <a:gd name="T3" fmla="*/ 26 h 27"/>
                  <a:gd name="T4" fmla="*/ 2 w 7"/>
                  <a:gd name="T5" fmla="*/ 7 h 27"/>
                  <a:gd name="T6" fmla="*/ 4 w 7"/>
                  <a:gd name="T7" fmla="*/ 0 h 27"/>
                  <a:gd name="T8" fmla="*/ 7 w 7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7" y="14"/>
                    </a:moveTo>
                    <a:cubicBezTo>
                      <a:pt x="6" y="17"/>
                      <a:pt x="6" y="25"/>
                      <a:pt x="3" y="26"/>
                    </a:cubicBezTo>
                    <a:cubicBezTo>
                      <a:pt x="0" y="27"/>
                      <a:pt x="1" y="12"/>
                      <a:pt x="2" y="7"/>
                    </a:cubicBezTo>
                    <a:cubicBezTo>
                      <a:pt x="2" y="3"/>
                      <a:pt x="0" y="0"/>
                      <a:pt x="4" y="0"/>
                    </a:cubicBezTo>
                    <a:cubicBezTo>
                      <a:pt x="6" y="0"/>
                      <a:pt x="7" y="10"/>
                      <a:pt x="7" y="1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2" name="Freeform 288"/>
              <p:cNvSpPr>
                <a:spLocks/>
              </p:cNvSpPr>
              <p:nvPr/>
            </p:nvSpPr>
            <p:spPr bwMode="auto">
              <a:xfrm>
                <a:off x="682" y="3270"/>
                <a:ext cx="21" cy="85"/>
              </a:xfrm>
              <a:custGeom>
                <a:avLst/>
                <a:gdLst>
                  <a:gd name="T0" fmla="*/ 8 w 9"/>
                  <a:gd name="T1" fmla="*/ 16 h 36"/>
                  <a:gd name="T2" fmla="*/ 3 w 9"/>
                  <a:gd name="T3" fmla="*/ 34 h 36"/>
                  <a:gd name="T4" fmla="*/ 2 w 9"/>
                  <a:gd name="T5" fmla="*/ 9 h 36"/>
                  <a:gd name="T6" fmla="*/ 4 w 9"/>
                  <a:gd name="T7" fmla="*/ 0 h 36"/>
                  <a:gd name="T8" fmla="*/ 8 w 9"/>
                  <a:gd name="T9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6">
                    <a:moveTo>
                      <a:pt x="8" y="16"/>
                    </a:moveTo>
                    <a:cubicBezTo>
                      <a:pt x="7" y="20"/>
                      <a:pt x="6" y="33"/>
                      <a:pt x="3" y="34"/>
                    </a:cubicBezTo>
                    <a:cubicBezTo>
                      <a:pt x="0" y="36"/>
                      <a:pt x="1" y="16"/>
                      <a:pt x="2" y="9"/>
                    </a:cubicBezTo>
                    <a:cubicBezTo>
                      <a:pt x="2" y="3"/>
                      <a:pt x="0" y="0"/>
                      <a:pt x="4" y="0"/>
                    </a:cubicBezTo>
                    <a:cubicBezTo>
                      <a:pt x="6" y="0"/>
                      <a:pt x="9" y="11"/>
                      <a:pt x="8" y="1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3" name="Freeform 289"/>
              <p:cNvSpPr>
                <a:spLocks/>
              </p:cNvSpPr>
              <p:nvPr/>
            </p:nvSpPr>
            <p:spPr bwMode="auto">
              <a:xfrm>
                <a:off x="607" y="3400"/>
                <a:ext cx="26" cy="76"/>
              </a:xfrm>
              <a:custGeom>
                <a:avLst/>
                <a:gdLst>
                  <a:gd name="T0" fmla="*/ 4 w 11"/>
                  <a:gd name="T1" fmla="*/ 0 h 32"/>
                  <a:gd name="T2" fmla="*/ 0 w 11"/>
                  <a:gd name="T3" fmla="*/ 15 h 32"/>
                  <a:gd name="T4" fmla="*/ 3 w 11"/>
                  <a:gd name="T5" fmla="*/ 32 h 32"/>
                  <a:gd name="T6" fmla="*/ 4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4" y="0"/>
                    </a:moveTo>
                    <a:cubicBezTo>
                      <a:pt x="0" y="1"/>
                      <a:pt x="0" y="8"/>
                      <a:pt x="0" y="15"/>
                    </a:cubicBezTo>
                    <a:cubicBezTo>
                      <a:pt x="0" y="23"/>
                      <a:pt x="1" y="31"/>
                      <a:pt x="3" y="32"/>
                    </a:cubicBezTo>
                    <a:cubicBezTo>
                      <a:pt x="5" y="32"/>
                      <a:pt x="11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4" name="Freeform 290"/>
              <p:cNvSpPr>
                <a:spLocks/>
              </p:cNvSpPr>
              <p:nvPr/>
            </p:nvSpPr>
            <p:spPr bwMode="auto">
              <a:xfrm>
                <a:off x="753" y="3003"/>
                <a:ext cx="26" cy="76"/>
              </a:xfrm>
              <a:custGeom>
                <a:avLst/>
                <a:gdLst>
                  <a:gd name="T0" fmla="*/ 4 w 11"/>
                  <a:gd name="T1" fmla="*/ 0 h 32"/>
                  <a:gd name="T2" fmla="*/ 0 w 11"/>
                  <a:gd name="T3" fmla="*/ 15 h 32"/>
                  <a:gd name="T4" fmla="*/ 3 w 11"/>
                  <a:gd name="T5" fmla="*/ 32 h 32"/>
                  <a:gd name="T6" fmla="*/ 4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4" y="0"/>
                    </a:moveTo>
                    <a:cubicBezTo>
                      <a:pt x="0" y="1"/>
                      <a:pt x="0" y="8"/>
                      <a:pt x="0" y="15"/>
                    </a:cubicBezTo>
                    <a:cubicBezTo>
                      <a:pt x="0" y="23"/>
                      <a:pt x="1" y="31"/>
                      <a:pt x="3" y="32"/>
                    </a:cubicBezTo>
                    <a:cubicBezTo>
                      <a:pt x="5" y="32"/>
                      <a:pt x="11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5" name="Freeform 291"/>
              <p:cNvSpPr>
                <a:spLocks/>
              </p:cNvSpPr>
              <p:nvPr/>
            </p:nvSpPr>
            <p:spPr bwMode="auto">
              <a:xfrm>
                <a:off x="1426" y="3150"/>
                <a:ext cx="26" cy="75"/>
              </a:xfrm>
              <a:custGeom>
                <a:avLst/>
                <a:gdLst>
                  <a:gd name="T0" fmla="*/ 4 w 11"/>
                  <a:gd name="T1" fmla="*/ 0 h 32"/>
                  <a:gd name="T2" fmla="*/ 0 w 11"/>
                  <a:gd name="T3" fmla="*/ 15 h 32"/>
                  <a:gd name="T4" fmla="*/ 3 w 11"/>
                  <a:gd name="T5" fmla="*/ 32 h 32"/>
                  <a:gd name="T6" fmla="*/ 4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4" y="0"/>
                    </a:moveTo>
                    <a:cubicBezTo>
                      <a:pt x="0" y="1"/>
                      <a:pt x="0" y="8"/>
                      <a:pt x="0" y="15"/>
                    </a:cubicBezTo>
                    <a:cubicBezTo>
                      <a:pt x="0" y="23"/>
                      <a:pt x="1" y="31"/>
                      <a:pt x="3" y="32"/>
                    </a:cubicBezTo>
                    <a:cubicBezTo>
                      <a:pt x="5" y="32"/>
                      <a:pt x="11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6" name="Freeform 292"/>
              <p:cNvSpPr>
                <a:spLocks/>
              </p:cNvSpPr>
              <p:nvPr/>
            </p:nvSpPr>
            <p:spPr bwMode="auto">
              <a:xfrm>
                <a:off x="680" y="3594"/>
                <a:ext cx="21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7" name="Freeform 293"/>
              <p:cNvSpPr>
                <a:spLocks/>
              </p:cNvSpPr>
              <p:nvPr/>
            </p:nvSpPr>
            <p:spPr bwMode="auto">
              <a:xfrm>
                <a:off x="680" y="3594"/>
                <a:ext cx="21" cy="66"/>
              </a:xfrm>
              <a:custGeom>
                <a:avLst/>
                <a:gdLst>
                  <a:gd name="T0" fmla="*/ 4 w 9"/>
                  <a:gd name="T1" fmla="*/ 4 h 28"/>
                  <a:gd name="T2" fmla="*/ 3 w 9"/>
                  <a:gd name="T3" fmla="*/ 26 h 28"/>
                  <a:gd name="T4" fmla="*/ 8 w 9"/>
                  <a:gd name="T5" fmla="*/ 11 h 28"/>
                  <a:gd name="T6" fmla="*/ 4 w 9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4" y="4"/>
                    </a:moveTo>
                    <a:cubicBezTo>
                      <a:pt x="1" y="5"/>
                      <a:pt x="0" y="26"/>
                      <a:pt x="3" y="26"/>
                    </a:cubicBezTo>
                    <a:cubicBezTo>
                      <a:pt x="8" y="28"/>
                      <a:pt x="9" y="13"/>
                      <a:pt x="8" y="11"/>
                    </a:cubicBezTo>
                    <a:cubicBezTo>
                      <a:pt x="8" y="10"/>
                      <a:pt x="7" y="0"/>
                      <a:pt x="4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8" name="Freeform 294"/>
              <p:cNvSpPr>
                <a:spLocks/>
              </p:cNvSpPr>
              <p:nvPr/>
            </p:nvSpPr>
            <p:spPr bwMode="auto">
              <a:xfrm>
                <a:off x="876" y="2316"/>
                <a:ext cx="64" cy="21"/>
              </a:xfrm>
              <a:custGeom>
                <a:avLst/>
                <a:gdLst>
                  <a:gd name="T0" fmla="*/ 2 w 27"/>
                  <a:gd name="T1" fmla="*/ 4 h 9"/>
                  <a:gd name="T2" fmla="*/ 13 w 27"/>
                  <a:gd name="T3" fmla="*/ 8 h 9"/>
                  <a:gd name="T4" fmla="*/ 25 w 27"/>
                  <a:gd name="T5" fmla="*/ 5 h 9"/>
                  <a:gd name="T6" fmla="*/ 2 w 27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9">
                    <a:moveTo>
                      <a:pt x="2" y="4"/>
                    </a:moveTo>
                    <a:cubicBezTo>
                      <a:pt x="0" y="9"/>
                      <a:pt x="10" y="8"/>
                      <a:pt x="13" y="8"/>
                    </a:cubicBezTo>
                    <a:cubicBezTo>
                      <a:pt x="16" y="8"/>
                      <a:pt x="24" y="9"/>
                      <a:pt x="25" y="5"/>
                    </a:cubicBezTo>
                    <a:cubicBezTo>
                      <a:pt x="27" y="0"/>
                      <a:pt x="3" y="0"/>
                      <a:pt x="2" y="4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9" name="Freeform 295"/>
              <p:cNvSpPr>
                <a:spLocks/>
              </p:cNvSpPr>
              <p:nvPr/>
            </p:nvSpPr>
            <p:spPr bwMode="auto">
              <a:xfrm>
                <a:off x="876" y="2316"/>
                <a:ext cx="64" cy="21"/>
              </a:xfrm>
              <a:custGeom>
                <a:avLst/>
                <a:gdLst>
                  <a:gd name="T0" fmla="*/ 2 w 27"/>
                  <a:gd name="T1" fmla="*/ 4 h 9"/>
                  <a:gd name="T2" fmla="*/ 13 w 27"/>
                  <a:gd name="T3" fmla="*/ 8 h 9"/>
                  <a:gd name="T4" fmla="*/ 25 w 27"/>
                  <a:gd name="T5" fmla="*/ 5 h 9"/>
                  <a:gd name="T6" fmla="*/ 2 w 27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9">
                    <a:moveTo>
                      <a:pt x="2" y="4"/>
                    </a:moveTo>
                    <a:cubicBezTo>
                      <a:pt x="0" y="9"/>
                      <a:pt x="10" y="8"/>
                      <a:pt x="13" y="8"/>
                    </a:cubicBezTo>
                    <a:cubicBezTo>
                      <a:pt x="16" y="8"/>
                      <a:pt x="24" y="9"/>
                      <a:pt x="25" y="5"/>
                    </a:cubicBezTo>
                    <a:cubicBezTo>
                      <a:pt x="27" y="0"/>
                      <a:pt x="3" y="0"/>
                      <a:pt x="2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0" name="Freeform 296"/>
              <p:cNvSpPr>
                <a:spLocks/>
              </p:cNvSpPr>
              <p:nvPr/>
            </p:nvSpPr>
            <p:spPr bwMode="auto">
              <a:xfrm>
                <a:off x="685" y="2604"/>
                <a:ext cx="23" cy="57"/>
              </a:xfrm>
              <a:custGeom>
                <a:avLst/>
                <a:gdLst>
                  <a:gd name="T0" fmla="*/ 3 w 10"/>
                  <a:gd name="T1" fmla="*/ 24 h 24"/>
                  <a:gd name="T2" fmla="*/ 7 w 10"/>
                  <a:gd name="T3" fmla="*/ 13 h 24"/>
                  <a:gd name="T4" fmla="*/ 7 w 10"/>
                  <a:gd name="T5" fmla="*/ 1 h 24"/>
                  <a:gd name="T6" fmla="*/ 1 w 10"/>
                  <a:gd name="T7" fmla="*/ 10 h 24"/>
                  <a:gd name="T8" fmla="*/ 3 w 1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3" y="24"/>
                    </a:moveTo>
                    <a:cubicBezTo>
                      <a:pt x="7" y="24"/>
                      <a:pt x="6" y="18"/>
                      <a:pt x="7" y="13"/>
                    </a:cubicBezTo>
                    <a:cubicBezTo>
                      <a:pt x="8" y="8"/>
                      <a:pt x="10" y="0"/>
                      <a:pt x="7" y="1"/>
                    </a:cubicBezTo>
                    <a:cubicBezTo>
                      <a:pt x="5" y="1"/>
                      <a:pt x="1" y="6"/>
                      <a:pt x="1" y="10"/>
                    </a:cubicBezTo>
                    <a:cubicBezTo>
                      <a:pt x="0" y="15"/>
                      <a:pt x="0" y="22"/>
                      <a:pt x="3" y="2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1" name="Freeform 297"/>
              <p:cNvSpPr>
                <a:spLocks/>
              </p:cNvSpPr>
              <p:nvPr/>
            </p:nvSpPr>
            <p:spPr bwMode="auto">
              <a:xfrm>
                <a:off x="779" y="2547"/>
                <a:ext cx="45" cy="50"/>
              </a:xfrm>
              <a:custGeom>
                <a:avLst/>
                <a:gdLst>
                  <a:gd name="T0" fmla="*/ 3 w 19"/>
                  <a:gd name="T1" fmla="*/ 19 h 21"/>
                  <a:gd name="T2" fmla="*/ 10 w 19"/>
                  <a:gd name="T3" fmla="*/ 15 h 21"/>
                  <a:gd name="T4" fmla="*/ 18 w 19"/>
                  <a:gd name="T5" fmla="*/ 7 h 21"/>
                  <a:gd name="T6" fmla="*/ 13 w 19"/>
                  <a:gd name="T7" fmla="*/ 3 h 21"/>
                  <a:gd name="T8" fmla="*/ 3 w 19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3" y="19"/>
                    </a:moveTo>
                    <a:cubicBezTo>
                      <a:pt x="5" y="21"/>
                      <a:pt x="7" y="19"/>
                      <a:pt x="10" y="15"/>
                    </a:cubicBezTo>
                    <a:cubicBezTo>
                      <a:pt x="13" y="12"/>
                      <a:pt x="17" y="9"/>
                      <a:pt x="18" y="7"/>
                    </a:cubicBezTo>
                    <a:cubicBezTo>
                      <a:pt x="19" y="4"/>
                      <a:pt x="18" y="0"/>
                      <a:pt x="13" y="3"/>
                    </a:cubicBezTo>
                    <a:cubicBezTo>
                      <a:pt x="9" y="5"/>
                      <a:pt x="0" y="16"/>
                      <a:pt x="3" y="19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2" name="Freeform 298"/>
              <p:cNvSpPr>
                <a:spLocks/>
              </p:cNvSpPr>
              <p:nvPr/>
            </p:nvSpPr>
            <p:spPr bwMode="auto">
              <a:xfrm>
                <a:off x="590" y="2436"/>
                <a:ext cx="54" cy="59"/>
              </a:xfrm>
              <a:custGeom>
                <a:avLst/>
                <a:gdLst>
                  <a:gd name="T0" fmla="*/ 21 w 23"/>
                  <a:gd name="T1" fmla="*/ 2 h 25"/>
                  <a:gd name="T2" fmla="*/ 8 w 23"/>
                  <a:gd name="T3" fmla="*/ 10 h 25"/>
                  <a:gd name="T4" fmla="*/ 2 w 23"/>
                  <a:gd name="T5" fmla="*/ 24 h 25"/>
                  <a:gd name="T6" fmla="*/ 13 w 23"/>
                  <a:gd name="T7" fmla="*/ 15 h 25"/>
                  <a:gd name="T8" fmla="*/ 21 w 23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21" y="2"/>
                    </a:moveTo>
                    <a:cubicBezTo>
                      <a:pt x="18" y="0"/>
                      <a:pt x="11" y="6"/>
                      <a:pt x="8" y="10"/>
                    </a:cubicBezTo>
                    <a:cubicBezTo>
                      <a:pt x="4" y="15"/>
                      <a:pt x="0" y="23"/>
                      <a:pt x="2" y="24"/>
                    </a:cubicBezTo>
                    <a:cubicBezTo>
                      <a:pt x="4" y="25"/>
                      <a:pt x="9" y="21"/>
                      <a:pt x="13" y="15"/>
                    </a:cubicBezTo>
                    <a:cubicBezTo>
                      <a:pt x="16" y="10"/>
                      <a:pt x="23" y="3"/>
                      <a:pt x="21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3" name="Freeform 299"/>
              <p:cNvSpPr>
                <a:spLocks/>
              </p:cNvSpPr>
              <p:nvPr/>
            </p:nvSpPr>
            <p:spPr bwMode="auto">
              <a:xfrm>
                <a:off x="635" y="2297"/>
                <a:ext cx="68" cy="49"/>
              </a:xfrm>
              <a:custGeom>
                <a:avLst/>
                <a:gdLst>
                  <a:gd name="T0" fmla="*/ 3 w 29"/>
                  <a:gd name="T1" fmla="*/ 16 h 21"/>
                  <a:gd name="T2" fmla="*/ 12 w 29"/>
                  <a:gd name="T3" fmla="*/ 15 h 21"/>
                  <a:gd name="T4" fmla="*/ 28 w 29"/>
                  <a:gd name="T5" fmla="*/ 4 h 21"/>
                  <a:gd name="T6" fmla="*/ 3 w 29"/>
                  <a:gd name="T7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21">
                    <a:moveTo>
                      <a:pt x="3" y="16"/>
                    </a:moveTo>
                    <a:cubicBezTo>
                      <a:pt x="6" y="21"/>
                      <a:pt x="8" y="17"/>
                      <a:pt x="12" y="15"/>
                    </a:cubicBezTo>
                    <a:cubicBezTo>
                      <a:pt x="17" y="13"/>
                      <a:pt x="27" y="7"/>
                      <a:pt x="28" y="4"/>
                    </a:cubicBezTo>
                    <a:cubicBezTo>
                      <a:pt x="29" y="0"/>
                      <a:pt x="0" y="10"/>
                      <a:pt x="3" y="1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4" name="Freeform 300"/>
              <p:cNvSpPr>
                <a:spLocks/>
              </p:cNvSpPr>
              <p:nvPr/>
            </p:nvSpPr>
            <p:spPr bwMode="auto">
              <a:xfrm>
                <a:off x="1445" y="2356"/>
                <a:ext cx="38" cy="64"/>
              </a:xfrm>
              <a:custGeom>
                <a:avLst/>
                <a:gdLst>
                  <a:gd name="T0" fmla="*/ 15 w 16"/>
                  <a:gd name="T1" fmla="*/ 2 h 27"/>
                  <a:gd name="T2" fmla="*/ 11 w 16"/>
                  <a:gd name="T3" fmla="*/ 15 h 27"/>
                  <a:gd name="T4" fmla="*/ 3 w 16"/>
                  <a:gd name="T5" fmla="*/ 25 h 27"/>
                  <a:gd name="T6" fmla="*/ 3 w 16"/>
                  <a:gd name="T7" fmla="*/ 15 h 27"/>
                  <a:gd name="T8" fmla="*/ 15 w 1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5" y="2"/>
                    </a:moveTo>
                    <a:cubicBezTo>
                      <a:pt x="16" y="3"/>
                      <a:pt x="15" y="8"/>
                      <a:pt x="11" y="15"/>
                    </a:cubicBezTo>
                    <a:cubicBezTo>
                      <a:pt x="7" y="22"/>
                      <a:pt x="6" y="27"/>
                      <a:pt x="3" y="25"/>
                    </a:cubicBezTo>
                    <a:cubicBezTo>
                      <a:pt x="0" y="24"/>
                      <a:pt x="0" y="20"/>
                      <a:pt x="3" y="15"/>
                    </a:cubicBezTo>
                    <a:cubicBezTo>
                      <a:pt x="5" y="10"/>
                      <a:pt x="12" y="0"/>
                      <a:pt x="15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5" name="Freeform 301"/>
              <p:cNvSpPr>
                <a:spLocks/>
              </p:cNvSpPr>
              <p:nvPr/>
            </p:nvSpPr>
            <p:spPr bwMode="auto">
              <a:xfrm>
                <a:off x="1346" y="2379"/>
                <a:ext cx="31" cy="67"/>
              </a:xfrm>
              <a:custGeom>
                <a:avLst/>
                <a:gdLst>
                  <a:gd name="T0" fmla="*/ 11 w 13"/>
                  <a:gd name="T1" fmla="*/ 1 h 28"/>
                  <a:gd name="T2" fmla="*/ 2 w 13"/>
                  <a:gd name="T3" fmla="*/ 13 h 28"/>
                  <a:gd name="T4" fmla="*/ 2 w 13"/>
                  <a:gd name="T5" fmla="*/ 28 h 28"/>
                  <a:gd name="T6" fmla="*/ 9 w 13"/>
                  <a:gd name="T7" fmla="*/ 16 h 28"/>
                  <a:gd name="T8" fmla="*/ 11 w 13"/>
                  <a:gd name="T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8">
                    <a:moveTo>
                      <a:pt x="11" y="1"/>
                    </a:moveTo>
                    <a:cubicBezTo>
                      <a:pt x="8" y="0"/>
                      <a:pt x="4" y="7"/>
                      <a:pt x="2" y="13"/>
                    </a:cubicBezTo>
                    <a:cubicBezTo>
                      <a:pt x="1" y="18"/>
                      <a:pt x="0" y="28"/>
                      <a:pt x="2" y="28"/>
                    </a:cubicBezTo>
                    <a:cubicBezTo>
                      <a:pt x="4" y="28"/>
                      <a:pt x="8" y="22"/>
                      <a:pt x="9" y="16"/>
                    </a:cubicBezTo>
                    <a:cubicBezTo>
                      <a:pt x="10" y="9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6" name="Freeform 302"/>
              <p:cNvSpPr>
                <a:spLocks/>
              </p:cNvSpPr>
              <p:nvPr/>
            </p:nvSpPr>
            <p:spPr bwMode="auto">
              <a:xfrm>
                <a:off x="1566" y="2323"/>
                <a:ext cx="59" cy="54"/>
              </a:xfrm>
              <a:custGeom>
                <a:avLst/>
                <a:gdLst>
                  <a:gd name="T0" fmla="*/ 23 w 25"/>
                  <a:gd name="T1" fmla="*/ 2 h 23"/>
                  <a:gd name="T2" fmla="*/ 9 w 25"/>
                  <a:gd name="T3" fmla="*/ 9 h 23"/>
                  <a:gd name="T4" fmla="*/ 2 w 25"/>
                  <a:gd name="T5" fmla="*/ 22 h 23"/>
                  <a:gd name="T6" fmla="*/ 14 w 25"/>
                  <a:gd name="T7" fmla="*/ 14 h 23"/>
                  <a:gd name="T8" fmla="*/ 23 w 25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23" y="2"/>
                    </a:moveTo>
                    <a:cubicBezTo>
                      <a:pt x="20" y="0"/>
                      <a:pt x="13" y="5"/>
                      <a:pt x="9" y="9"/>
                    </a:cubicBezTo>
                    <a:cubicBezTo>
                      <a:pt x="5" y="13"/>
                      <a:pt x="0" y="21"/>
                      <a:pt x="2" y="22"/>
                    </a:cubicBezTo>
                    <a:cubicBezTo>
                      <a:pt x="4" y="23"/>
                      <a:pt x="10" y="20"/>
                      <a:pt x="14" y="14"/>
                    </a:cubicBezTo>
                    <a:cubicBezTo>
                      <a:pt x="18" y="9"/>
                      <a:pt x="25" y="4"/>
                      <a:pt x="23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7" name="Freeform 303"/>
              <p:cNvSpPr>
                <a:spLocks/>
              </p:cNvSpPr>
              <p:nvPr/>
            </p:nvSpPr>
            <p:spPr bwMode="auto">
              <a:xfrm>
                <a:off x="1311" y="2292"/>
                <a:ext cx="56" cy="66"/>
              </a:xfrm>
              <a:custGeom>
                <a:avLst/>
                <a:gdLst>
                  <a:gd name="T0" fmla="*/ 5 w 24"/>
                  <a:gd name="T1" fmla="*/ 25 h 28"/>
                  <a:gd name="T2" fmla="*/ 13 w 24"/>
                  <a:gd name="T3" fmla="*/ 20 h 28"/>
                  <a:gd name="T4" fmla="*/ 23 w 24"/>
                  <a:gd name="T5" fmla="*/ 4 h 28"/>
                  <a:gd name="T6" fmla="*/ 5 w 24"/>
                  <a:gd name="T7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5" y="25"/>
                    </a:moveTo>
                    <a:cubicBezTo>
                      <a:pt x="10" y="28"/>
                      <a:pt x="10" y="24"/>
                      <a:pt x="13" y="20"/>
                    </a:cubicBezTo>
                    <a:cubicBezTo>
                      <a:pt x="17" y="17"/>
                      <a:pt x="24" y="7"/>
                      <a:pt x="23" y="4"/>
                    </a:cubicBezTo>
                    <a:cubicBezTo>
                      <a:pt x="23" y="0"/>
                      <a:pt x="0" y="20"/>
                      <a:pt x="5" y="25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8" name="Freeform 304"/>
              <p:cNvSpPr>
                <a:spLocks/>
              </p:cNvSpPr>
              <p:nvPr/>
            </p:nvSpPr>
            <p:spPr bwMode="auto">
              <a:xfrm>
                <a:off x="1100" y="2266"/>
                <a:ext cx="71" cy="50"/>
              </a:xfrm>
              <a:custGeom>
                <a:avLst/>
                <a:gdLst>
                  <a:gd name="T0" fmla="*/ 4 w 30"/>
                  <a:gd name="T1" fmla="*/ 5 h 21"/>
                  <a:gd name="T2" fmla="*/ 12 w 30"/>
                  <a:gd name="T3" fmla="*/ 15 h 21"/>
                  <a:gd name="T4" fmla="*/ 28 w 30"/>
                  <a:gd name="T5" fmla="*/ 19 h 21"/>
                  <a:gd name="T6" fmla="*/ 4 w 30"/>
                  <a:gd name="T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1">
                    <a:moveTo>
                      <a:pt x="4" y="5"/>
                    </a:moveTo>
                    <a:cubicBezTo>
                      <a:pt x="0" y="10"/>
                      <a:pt x="8" y="12"/>
                      <a:pt x="12" y="15"/>
                    </a:cubicBezTo>
                    <a:cubicBezTo>
                      <a:pt x="17" y="18"/>
                      <a:pt x="26" y="21"/>
                      <a:pt x="28" y="19"/>
                    </a:cubicBezTo>
                    <a:cubicBezTo>
                      <a:pt x="30" y="16"/>
                      <a:pt x="7" y="0"/>
                      <a:pt x="4" y="5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9" name="Freeform 305"/>
              <p:cNvSpPr>
                <a:spLocks/>
              </p:cNvSpPr>
              <p:nvPr/>
            </p:nvSpPr>
            <p:spPr bwMode="auto">
              <a:xfrm>
                <a:off x="1325" y="1784"/>
                <a:ext cx="54" cy="33"/>
              </a:xfrm>
              <a:custGeom>
                <a:avLst/>
                <a:gdLst>
                  <a:gd name="T0" fmla="*/ 23 w 23"/>
                  <a:gd name="T1" fmla="*/ 5 h 14"/>
                  <a:gd name="T2" fmla="*/ 14 w 23"/>
                  <a:gd name="T3" fmla="*/ 4 h 14"/>
                  <a:gd name="T4" fmla="*/ 1 w 23"/>
                  <a:gd name="T5" fmla="*/ 10 h 14"/>
                  <a:gd name="T6" fmla="*/ 10 w 23"/>
                  <a:gd name="T7" fmla="*/ 13 h 14"/>
                  <a:gd name="T8" fmla="*/ 23 w 23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3" y="5"/>
                    </a:moveTo>
                    <a:cubicBezTo>
                      <a:pt x="22" y="0"/>
                      <a:pt x="19" y="3"/>
                      <a:pt x="14" y="4"/>
                    </a:cubicBezTo>
                    <a:cubicBezTo>
                      <a:pt x="8" y="5"/>
                      <a:pt x="2" y="6"/>
                      <a:pt x="1" y="10"/>
                    </a:cubicBezTo>
                    <a:cubicBezTo>
                      <a:pt x="0" y="14"/>
                      <a:pt x="4" y="14"/>
                      <a:pt x="10" y="13"/>
                    </a:cubicBezTo>
                    <a:cubicBezTo>
                      <a:pt x="16" y="12"/>
                      <a:pt x="22" y="8"/>
                      <a:pt x="23" y="5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0" name="Freeform 306"/>
              <p:cNvSpPr>
                <a:spLocks/>
              </p:cNvSpPr>
              <p:nvPr/>
            </p:nvSpPr>
            <p:spPr bwMode="auto">
              <a:xfrm>
                <a:off x="1438" y="1564"/>
                <a:ext cx="19" cy="64"/>
              </a:xfrm>
              <a:custGeom>
                <a:avLst/>
                <a:gdLst>
                  <a:gd name="T0" fmla="*/ 3 w 8"/>
                  <a:gd name="T1" fmla="*/ 27 h 27"/>
                  <a:gd name="T2" fmla="*/ 0 w 8"/>
                  <a:gd name="T3" fmla="*/ 13 h 27"/>
                  <a:gd name="T4" fmla="*/ 3 w 8"/>
                  <a:gd name="T5" fmla="*/ 0 h 27"/>
                  <a:gd name="T6" fmla="*/ 8 w 8"/>
                  <a:gd name="T7" fmla="*/ 10 h 27"/>
                  <a:gd name="T8" fmla="*/ 3 w 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7">
                    <a:moveTo>
                      <a:pt x="3" y="27"/>
                    </a:moveTo>
                    <a:cubicBezTo>
                      <a:pt x="0" y="26"/>
                      <a:pt x="0" y="21"/>
                      <a:pt x="0" y="13"/>
                    </a:cubicBezTo>
                    <a:cubicBezTo>
                      <a:pt x="1" y="5"/>
                      <a:pt x="0" y="0"/>
                      <a:pt x="3" y="0"/>
                    </a:cubicBezTo>
                    <a:cubicBezTo>
                      <a:pt x="6" y="0"/>
                      <a:pt x="8" y="4"/>
                      <a:pt x="8" y="10"/>
                    </a:cubicBezTo>
                    <a:cubicBezTo>
                      <a:pt x="7" y="15"/>
                      <a:pt x="6" y="27"/>
                      <a:pt x="3" y="27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1" name="Freeform 307"/>
              <p:cNvSpPr>
                <a:spLocks/>
              </p:cNvSpPr>
              <p:nvPr/>
            </p:nvSpPr>
            <p:spPr bwMode="auto">
              <a:xfrm>
                <a:off x="1032" y="1600"/>
                <a:ext cx="26" cy="64"/>
              </a:xfrm>
              <a:custGeom>
                <a:avLst/>
                <a:gdLst>
                  <a:gd name="T0" fmla="*/ 6 w 11"/>
                  <a:gd name="T1" fmla="*/ 26 h 27"/>
                  <a:gd name="T2" fmla="*/ 8 w 11"/>
                  <a:gd name="T3" fmla="*/ 13 h 27"/>
                  <a:gd name="T4" fmla="*/ 4 w 11"/>
                  <a:gd name="T5" fmla="*/ 1 h 27"/>
                  <a:gd name="T6" fmla="*/ 2 w 11"/>
                  <a:gd name="T7" fmla="*/ 19 h 27"/>
                  <a:gd name="T8" fmla="*/ 6 w 1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6" y="26"/>
                    </a:moveTo>
                    <a:cubicBezTo>
                      <a:pt x="11" y="26"/>
                      <a:pt x="9" y="19"/>
                      <a:pt x="8" y="13"/>
                    </a:cubicBezTo>
                    <a:cubicBezTo>
                      <a:pt x="7" y="6"/>
                      <a:pt x="8" y="2"/>
                      <a:pt x="4" y="1"/>
                    </a:cubicBezTo>
                    <a:cubicBezTo>
                      <a:pt x="0" y="0"/>
                      <a:pt x="1" y="12"/>
                      <a:pt x="2" y="19"/>
                    </a:cubicBezTo>
                    <a:cubicBezTo>
                      <a:pt x="3" y="26"/>
                      <a:pt x="3" y="27"/>
                      <a:pt x="6" y="2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2" name="Freeform 308"/>
              <p:cNvSpPr>
                <a:spLocks/>
              </p:cNvSpPr>
              <p:nvPr/>
            </p:nvSpPr>
            <p:spPr bwMode="auto">
              <a:xfrm>
                <a:off x="1273" y="1680"/>
                <a:ext cx="54" cy="45"/>
              </a:xfrm>
              <a:custGeom>
                <a:avLst/>
                <a:gdLst>
                  <a:gd name="T0" fmla="*/ 23 w 23"/>
                  <a:gd name="T1" fmla="*/ 5 h 19"/>
                  <a:gd name="T2" fmla="*/ 11 w 23"/>
                  <a:gd name="T3" fmla="*/ 6 h 19"/>
                  <a:gd name="T4" fmla="*/ 0 w 23"/>
                  <a:gd name="T5" fmla="*/ 13 h 19"/>
                  <a:gd name="T6" fmla="*/ 23 w 23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3" y="5"/>
                    </a:moveTo>
                    <a:cubicBezTo>
                      <a:pt x="22" y="0"/>
                      <a:pt x="14" y="5"/>
                      <a:pt x="11" y="6"/>
                    </a:cubicBezTo>
                    <a:cubicBezTo>
                      <a:pt x="8" y="7"/>
                      <a:pt x="0" y="9"/>
                      <a:pt x="0" y="13"/>
                    </a:cubicBezTo>
                    <a:cubicBezTo>
                      <a:pt x="0" y="19"/>
                      <a:pt x="23" y="10"/>
                      <a:pt x="23" y="5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3" name="Freeform 309"/>
              <p:cNvSpPr>
                <a:spLocks/>
              </p:cNvSpPr>
              <p:nvPr/>
            </p:nvSpPr>
            <p:spPr bwMode="auto">
              <a:xfrm>
                <a:off x="1273" y="1680"/>
                <a:ext cx="54" cy="45"/>
              </a:xfrm>
              <a:custGeom>
                <a:avLst/>
                <a:gdLst>
                  <a:gd name="T0" fmla="*/ 23 w 23"/>
                  <a:gd name="T1" fmla="*/ 5 h 19"/>
                  <a:gd name="T2" fmla="*/ 11 w 23"/>
                  <a:gd name="T3" fmla="*/ 6 h 19"/>
                  <a:gd name="T4" fmla="*/ 0 w 23"/>
                  <a:gd name="T5" fmla="*/ 13 h 19"/>
                  <a:gd name="T6" fmla="*/ 23 w 23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3" y="5"/>
                    </a:moveTo>
                    <a:cubicBezTo>
                      <a:pt x="22" y="0"/>
                      <a:pt x="14" y="5"/>
                      <a:pt x="11" y="6"/>
                    </a:cubicBezTo>
                    <a:cubicBezTo>
                      <a:pt x="8" y="7"/>
                      <a:pt x="0" y="9"/>
                      <a:pt x="0" y="13"/>
                    </a:cubicBezTo>
                    <a:cubicBezTo>
                      <a:pt x="0" y="19"/>
                      <a:pt x="23" y="10"/>
                      <a:pt x="23" y="5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4" name="Freeform 310"/>
              <p:cNvSpPr>
                <a:spLocks/>
              </p:cNvSpPr>
              <p:nvPr/>
            </p:nvSpPr>
            <p:spPr bwMode="auto">
              <a:xfrm>
                <a:off x="1041" y="1753"/>
                <a:ext cx="73" cy="43"/>
              </a:xfrm>
              <a:custGeom>
                <a:avLst/>
                <a:gdLst>
                  <a:gd name="T0" fmla="*/ 28 w 31"/>
                  <a:gd name="T1" fmla="*/ 12 h 18"/>
                  <a:gd name="T2" fmla="*/ 18 w 31"/>
                  <a:gd name="T3" fmla="*/ 4 h 18"/>
                  <a:gd name="T4" fmla="*/ 2 w 31"/>
                  <a:gd name="T5" fmla="*/ 3 h 18"/>
                  <a:gd name="T6" fmla="*/ 28 w 31"/>
                  <a:gd name="T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28" y="12"/>
                    </a:moveTo>
                    <a:cubicBezTo>
                      <a:pt x="31" y="7"/>
                      <a:pt x="23" y="6"/>
                      <a:pt x="18" y="4"/>
                    </a:cubicBezTo>
                    <a:cubicBezTo>
                      <a:pt x="14" y="2"/>
                      <a:pt x="4" y="0"/>
                      <a:pt x="2" y="3"/>
                    </a:cubicBezTo>
                    <a:cubicBezTo>
                      <a:pt x="0" y="5"/>
                      <a:pt x="26" y="18"/>
                      <a:pt x="28" y="1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5" name="Freeform 311"/>
              <p:cNvSpPr>
                <a:spLocks/>
              </p:cNvSpPr>
              <p:nvPr/>
            </p:nvSpPr>
            <p:spPr bwMode="auto">
              <a:xfrm>
                <a:off x="1913" y="2349"/>
                <a:ext cx="59" cy="37"/>
              </a:xfrm>
              <a:custGeom>
                <a:avLst/>
                <a:gdLst>
                  <a:gd name="T0" fmla="*/ 2 w 25"/>
                  <a:gd name="T1" fmla="*/ 2 h 16"/>
                  <a:gd name="T2" fmla="*/ 8 w 25"/>
                  <a:gd name="T3" fmla="*/ 9 h 16"/>
                  <a:gd name="T4" fmla="*/ 22 w 25"/>
                  <a:gd name="T5" fmla="*/ 13 h 16"/>
                  <a:gd name="T6" fmla="*/ 17 w 25"/>
                  <a:gd name="T7" fmla="*/ 5 h 16"/>
                  <a:gd name="T8" fmla="*/ 2 w 2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" y="2"/>
                    </a:moveTo>
                    <a:cubicBezTo>
                      <a:pt x="0" y="6"/>
                      <a:pt x="3" y="6"/>
                      <a:pt x="8" y="9"/>
                    </a:cubicBezTo>
                    <a:cubicBezTo>
                      <a:pt x="13" y="12"/>
                      <a:pt x="18" y="16"/>
                      <a:pt x="22" y="13"/>
                    </a:cubicBezTo>
                    <a:cubicBezTo>
                      <a:pt x="25" y="11"/>
                      <a:pt x="22" y="9"/>
                      <a:pt x="17" y="5"/>
                    </a:cubicBezTo>
                    <a:cubicBezTo>
                      <a:pt x="12" y="2"/>
                      <a:pt x="5" y="0"/>
                      <a:pt x="2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6" name="Freeform 312"/>
              <p:cNvSpPr>
                <a:spLocks/>
              </p:cNvSpPr>
              <p:nvPr/>
            </p:nvSpPr>
            <p:spPr bwMode="auto">
              <a:xfrm>
                <a:off x="1998" y="2327"/>
                <a:ext cx="61" cy="50"/>
              </a:xfrm>
              <a:custGeom>
                <a:avLst/>
                <a:gdLst>
                  <a:gd name="T0" fmla="*/ 3 w 26"/>
                  <a:gd name="T1" fmla="*/ 3 h 21"/>
                  <a:gd name="T2" fmla="*/ 11 w 26"/>
                  <a:gd name="T3" fmla="*/ 13 h 21"/>
                  <a:gd name="T4" fmla="*/ 23 w 26"/>
                  <a:gd name="T5" fmla="*/ 18 h 21"/>
                  <a:gd name="T6" fmla="*/ 11 w 26"/>
                  <a:gd name="T7" fmla="*/ 5 h 21"/>
                  <a:gd name="T8" fmla="*/ 3 w 26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3" y="3"/>
                    </a:moveTo>
                    <a:cubicBezTo>
                      <a:pt x="0" y="6"/>
                      <a:pt x="5" y="10"/>
                      <a:pt x="11" y="13"/>
                    </a:cubicBezTo>
                    <a:cubicBezTo>
                      <a:pt x="16" y="17"/>
                      <a:pt x="19" y="21"/>
                      <a:pt x="23" y="18"/>
                    </a:cubicBezTo>
                    <a:cubicBezTo>
                      <a:pt x="26" y="16"/>
                      <a:pt x="17" y="9"/>
                      <a:pt x="11" y="5"/>
                    </a:cubicBezTo>
                    <a:cubicBezTo>
                      <a:pt x="5" y="1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7" name="Freeform 313"/>
              <p:cNvSpPr>
                <a:spLocks/>
              </p:cNvSpPr>
              <p:nvPr/>
            </p:nvSpPr>
            <p:spPr bwMode="auto">
              <a:xfrm>
                <a:off x="1700" y="2205"/>
                <a:ext cx="62" cy="30"/>
              </a:xfrm>
              <a:custGeom>
                <a:avLst/>
                <a:gdLst>
                  <a:gd name="T0" fmla="*/ 1 w 26"/>
                  <a:gd name="T1" fmla="*/ 8 h 13"/>
                  <a:gd name="T2" fmla="*/ 12 w 26"/>
                  <a:gd name="T3" fmla="*/ 10 h 13"/>
                  <a:gd name="T4" fmla="*/ 24 w 26"/>
                  <a:gd name="T5" fmla="*/ 6 h 13"/>
                  <a:gd name="T6" fmla="*/ 1 w 26"/>
                  <a:gd name="T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3">
                    <a:moveTo>
                      <a:pt x="1" y="8"/>
                    </a:moveTo>
                    <a:cubicBezTo>
                      <a:pt x="0" y="13"/>
                      <a:pt x="9" y="11"/>
                      <a:pt x="12" y="10"/>
                    </a:cubicBezTo>
                    <a:cubicBezTo>
                      <a:pt x="15" y="10"/>
                      <a:pt x="24" y="10"/>
                      <a:pt x="24" y="6"/>
                    </a:cubicBezTo>
                    <a:cubicBezTo>
                      <a:pt x="26" y="0"/>
                      <a:pt x="2" y="4"/>
                      <a:pt x="1" y="8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8" name="Freeform 314"/>
              <p:cNvSpPr>
                <a:spLocks/>
              </p:cNvSpPr>
              <p:nvPr/>
            </p:nvSpPr>
            <p:spPr bwMode="auto">
              <a:xfrm>
                <a:off x="1700" y="2205"/>
                <a:ext cx="62" cy="30"/>
              </a:xfrm>
              <a:custGeom>
                <a:avLst/>
                <a:gdLst>
                  <a:gd name="T0" fmla="*/ 1 w 26"/>
                  <a:gd name="T1" fmla="*/ 8 h 13"/>
                  <a:gd name="T2" fmla="*/ 12 w 26"/>
                  <a:gd name="T3" fmla="*/ 10 h 13"/>
                  <a:gd name="T4" fmla="*/ 24 w 26"/>
                  <a:gd name="T5" fmla="*/ 6 h 13"/>
                  <a:gd name="T6" fmla="*/ 1 w 26"/>
                  <a:gd name="T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3">
                    <a:moveTo>
                      <a:pt x="1" y="8"/>
                    </a:moveTo>
                    <a:cubicBezTo>
                      <a:pt x="0" y="13"/>
                      <a:pt x="9" y="11"/>
                      <a:pt x="12" y="10"/>
                    </a:cubicBezTo>
                    <a:cubicBezTo>
                      <a:pt x="15" y="10"/>
                      <a:pt x="24" y="10"/>
                      <a:pt x="24" y="6"/>
                    </a:cubicBezTo>
                    <a:cubicBezTo>
                      <a:pt x="26" y="0"/>
                      <a:pt x="2" y="4"/>
                      <a:pt x="1" y="8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9" name="Freeform 315"/>
              <p:cNvSpPr>
                <a:spLocks/>
              </p:cNvSpPr>
              <p:nvPr/>
            </p:nvSpPr>
            <p:spPr bwMode="auto">
              <a:xfrm>
                <a:off x="2029" y="2181"/>
                <a:ext cx="70" cy="50"/>
              </a:xfrm>
              <a:custGeom>
                <a:avLst/>
                <a:gdLst>
                  <a:gd name="T0" fmla="*/ 3 w 30"/>
                  <a:gd name="T1" fmla="*/ 5 h 21"/>
                  <a:gd name="T2" fmla="*/ 12 w 30"/>
                  <a:gd name="T3" fmla="*/ 15 h 21"/>
                  <a:gd name="T4" fmla="*/ 28 w 30"/>
                  <a:gd name="T5" fmla="*/ 19 h 21"/>
                  <a:gd name="T6" fmla="*/ 3 w 30"/>
                  <a:gd name="T7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1">
                    <a:moveTo>
                      <a:pt x="3" y="5"/>
                    </a:moveTo>
                    <a:cubicBezTo>
                      <a:pt x="0" y="10"/>
                      <a:pt x="7" y="12"/>
                      <a:pt x="12" y="15"/>
                    </a:cubicBezTo>
                    <a:cubicBezTo>
                      <a:pt x="16" y="18"/>
                      <a:pt x="26" y="21"/>
                      <a:pt x="28" y="19"/>
                    </a:cubicBezTo>
                    <a:cubicBezTo>
                      <a:pt x="30" y="16"/>
                      <a:pt x="6" y="0"/>
                      <a:pt x="3" y="5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0" name="Freeform 316"/>
              <p:cNvSpPr>
                <a:spLocks/>
              </p:cNvSpPr>
              <p:nvPr/>
            </p:nvSpPr>
            <p:spPr bwMode="auto">
              <a:xfrm>
                <a:off x="675" y="2207"/>
                <a:ext cx="66" cy="26"/>
              </a:xfrm>
              <a:custGeom>
                <a:avLst/>
                <a:gdLst>
                  <a:gd name="T0" fmla="*/ 2 w 28"/>
                  <a:gd name="T1" fmla="*/ 7 h 11"/>
                  <a:gd name="T2" fmla="*/ 14 w 28"/>
                  <a:gd name="T3" fmla="*/ 7 h 11"/>
                  <a:gd name="T4" fmla="*/ 28 w 28"/>
                  <a:gd name="T5" fmla="*/ 3 h 11"/>
                  <a:gd name="T6" fmla="*/ 2 w 28"/>
                  <a:gd name="T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1">
                    <a:moveTo>
                      <a:pt x="2" y="7"/>
                    </a:moveTo>
                    <a:cubicBezTo>
                      <a:pt x="3" y="11"/>
                      <a:pt x="8" y="8"/>
                      <a:pt x="14" y="7"/>
                    </a:cubicBezTo>
                    <a:cubicBezTo>
                      <a:pt x="21" y="6"/>
                      <a:pt x="27" y="6"/>
                      <a:pt x="28" y="3"/>
                    </a:cubicBezTo>
                    <a:cubicBezTo>
                      <a:pt x="28" y="0"/>
                      <a:pt x="0" y="0"/>
                      <a:pt x="2" y="7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1" name="Freeform 317"/>
              <p:cNvSpPr>
                <a:spLocks/>
              </p:cNvSpPr>
              <p:nvPr/>
            </p:nvSpPr>
            <p:spPr bwMode="auto">
              <a:xfrm>
                <a:off x="467" y="2304"/>
                <a:ext cx="62" cy="54"/>
              </a:xfrm>
              <a:custGeom>
                <a:avLst/>
                <a:gdLst>
                  <a:gd name="T0" fmla="*/ 4 w 26"/>
                  <a:gd name="T1" fmla="*/ 19 h 23"/>
                  <a:gd name="T2" fmla="*/ 15 w 26"/>
                  <a:gd name="T3" fmla="*/ 14 h 23"/>
                  <a:gd name="T4" fmla="*/ 24 w 26"/>
                  <a:gd name="T5" fmla="*/ 2 h 23"/>
                  <a:gd name="T6" fmla="*/ 4 w 26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4" y="19"/>
                    </a:moveTo>
                    <a:cubicBezTo>
                      <a:pt x="7" y="23"/>
                      <a:pt x="11" y="18"/>
                      <a:pt x="15" y="14"/>
                    </a:cubicBezTo>
                    <a:cubicBezTo>
                      <a:pt x="19" y="10"/>
                      <a:pt x="26" y="4"/>
                      <a:pt x="24" y="2"/>
                    </a:cubicBezTo>
                    <a:cubicBezTo>
                      <a:pt x="22" y="0"/>
                      <a:pt x="0" y="15"/>
                      <a:pt x="4" y="19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2" name="Freeform 318"/>
              <p:cNvSpPr>
                <a:spLocks/>
              </p:cNvSpPr>
              <p:nvPr/>
            </p:nvSpPr>
            <p:spPr bwMode="auto">
              <a:xfrm>
                <a:off x="595" y="2731"/>
                <a:ext cx="28" cy="71"/>
              </a:xfrm>
              <a:custGeom>
                <a:avLst/>
                <a:gdLst>
                  <a:gd name="T0" fmla="*/ 7 w 12"/>
                  <a:gd name="T1" fmla="*/ 0 h 30"/>
                  <a:gd name="T2" fmla="*/ 5 w 12"/>
                  <a:gd name="T3" fmla="*/ 19 h 30"/>
                  <a:gd name="T4" fmla="*/ 7 w 12"/>
                  <a:gd name="T5" fmla="*/ 30 h 30"/>
                  <a:gd name="T6" fmla="*/ 7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7" y="0"/>
                    </a:moveTo>
                    <a:cubicBezTo>
                      <a:pt x="0" y="1"/>
                      <a:pt x="5" y="12"/>
                      <a:pt x="5" y="19"/>
                    </a:cubicBezTo>
                    <a:cubicBezTo>
                      <a:pt x="5" y="26"/>
                      <a:pt x="5" y="29"/>
                      <a:pt x="7" y="30"/>
                    </a:cubicBezTo>
                    <a:cubicBezTo>
                      <a:pt x="10" y="30"/>
                      <a:pt x="12" y="0"/>
                      <a:pt x="7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3" name="Freeform 319"/>
              <p:cNvSpPr>
                <a:spLocks/>
              </p:cNvSpPr>
              <p:nvPr/>
            </p:nvSpPr>
            <p:spPr bwMode="auto">
              <a:xfrm>
                <a:off x="677" y="2887"/>
                <a:ext cx="22" cy="100"/>
              </a:xfrm>
              <a:custGeom>
                <a:avLst/>
                <a:gdLst>
                  <a:gd name="T0" fmla="*/ 6 w 9"/>
                  <a:gd name="T1" fmla="*/ 0 h 42"/>
                  <a:gd name="T2" fmla="*/ 1 w 9"/>
                  <a:gd name="T3" fmla="*/ 16 h 42"/>
                  <a:gd name="T4" fmla="*/ 3 w 9"/>
                  <a:gd name="T5" fmla="*/ 36 h 42"/>
                  <a:gd name="T6" fmla="*/ 5 w 9"/>
                  <a:gd name="T7" fmla="*/ 40 h 42"/>
                  <a:gd name="T8" fmla="*/ 8 w 9"/>
                  <a:gd name="T9" fmla="*/ 18 h 42"/>
                  <a:gd name="T10" fmla="*/ 6 w 9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2">
                    <a:moveTo>
                      <a:pt x="6" y="0"/>
                    </a:moveTo>
                    <a:cubicBezTo>
                      <a:pt x="3" y="1"/>
                      <a:pt x="1" y="8"/>
                      <a:pt x="1" y="16"/>
                    </a:cubicBezTo>
                    <a:cubicBezTo>
                      <a:pt x="1" y="23"/>
                      <a:pt x="0" y="31"/>
                      <a:pt x="3" y="36"/>
                    </a:cubicBezTo>
                    <a:cubicBezTo>
                      <a:pt x="5" y="40"/>
                      <a:pt x="3" y="42"/>
                      <a:pt x="5" y="40"/>
                    </a:cubicBezTo>
                    <a:cubicBezTo>
                      <a:pt x="8" y="39"/>
                      <a:pt x="7" y="25"/>
                      <a:pt x="8" y="18"/>
                    </a:cubicBezTo>
                    <a:cubicBezTo>
                      <a:pt x="9" y="11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4" name="Freeform 320"/>
              <p:cNvSpPr>
                <a:spLocks/>
              </p:cNvSpPr>
              <p:nvPr/>
            </p:nvSpPr>
            <p:spPr bwMode="auto">
              <a:xfrm>
                <a:off x="2149" y="2861"/>
                <a:ext cx="31" cy="100"/>
              </a:xfrm>
              <a:custGeom>
                <a:avLst/>
                <a:gdLst>
                  <a:gd name="T0" fmla="*/ 7 w 13"/>
                  <a:gd name="T1" fmla="*/ 3 h 42"/>
                  <a:gd name="T2" fmla="*/ 2 w 13"/>
                  <a:gd name="T3" fmla="*/ 20 h 42"/>
                  <a:gd name="T4" fmla="*/ 3 w 13"/>
                  <a:gd name="T5" fmla="*/ 39 h 42"/>
                  <a:gd name="T6" fmla="*/ 7 w 13"/>
                  <a:gd name="T7" fmla="*/ 36 h 42"/>
                  <a:gd name="T8" fmla="*/ 7 w 13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2">
                    <a:moveTo>
                      <a:pt x="7" y="3"/>
                    </a:moveTo>
                    <a:cubicBezTo>
                      <a:pt x="0" y="0"/>
                      <a:pt x="2" y="20"/>
                      <a:pt x="2" y="20"/>
                    </a:cubicBezTo>
                    <a:cubicBezTo>
                      <a:pt x="1" y="28"/>
                      <a:pt x="1" y="36"/>
                      <a:pt x="3" y="39"/>
                    </a:cubicBezTo>
                    <a:cubicBezTo>
                      <a:pt x="5" y="42"/>
                      <a:pt x="6" y="39"/>
                      <a:pt x="7" y="36"/>
                    </a:cubicBezTo>
                    <a:cubicBezTo>
                      <a:pt x="8" y="33"/>
                      <a:pt x="13" y="6"/>
                      <a:pt x="7" y="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5" name="Freeform 321"/>
              <p:cNvSpPr>
                <a:spLocks/>
              </p:cNvSpPr>
              <p:nvPr/>
            </p:nvSpPr>
            <p:spPr bwMode="auto">
              <a:xfrm>
                <a:off x="2227" y="2708"/>
                <a:ext cx="24" cy="85"/>
              </a:xfrm>
              <a:custGeom>
                <a:avLst/>
                <a:gdLst>
                  <a:gd name="T0" fmla="*/ 9 w 10"/>
                  <a:gd name="T1" fmla="*/ 18 h 36"/>
                  <a:gd name="T2" fmla="*/ 4 w 10"/>
                  <a:gd name="T3" fmla="*/ 35 h 36"/>
                  <a:gd name="T4" fmla="*/ 2 w 10"/>
                  <a:gd name="T5" fmla="*/ 9 h 36"/>
                  <a:gd name="T6" fmla="*/ 5 w 10"/>
                  <a:gd name="T7" fmla="*/ 0 h 36"/>
                  <a:gd name="T8" fmla="*/ 9 w 10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6">
                    <a:moveTo>
                      <a:pt x="9" y="18"/>
                    </a:moveTo>
                    <a:cubicBezTo>
                      <a:pt x="8" y="23"/>
                      <a:pt x="8" y="33"/>
                      <a:pt x="4" y="35"/>
                    </a:cubicBezTo>
                    <a:cubicBezTo>
                      <a:pt x="0" y="36"/>
                      <a:pt x="1" y="16"/>
                      <a:pt x="2" y="9"/>
                    </a:cubicBezTo>
                    <a:cubicBezTo>
                      <a:pt x="3" y="3"/>
                      <a:pt x="0" y="0"/>
                      <a:pt x="5" y="0"/>
                    </a:cubicBezTo>
                    <a:cubicBezTo>
                      <a:pt x="8" y="0"/>
                      <a:pt x="10" y="14"/>
                      <a:pt x="9" y="18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6" name="Freeform 322"/>
              <p:cNvSpPr>
                <a:spLocks/>
              </p:cNvSpPr>
              <p:nvPr/>
            </p:nvSpPr>
            <p:spPr bwMode="auto">
              <a:xfrm>
                <a:off x="1998" y="2743"/>
                <a:ext cx="26" cy="73"/>
              </a:xfrm>
              <a:custGeom>
                <a:avLst/>
                <a:gdLst>
                  <a:gd name="T0" fmla="*/ 4 w 11"/>
                  <a:gd name="T1" fmla="*/ 0 h 31"/>
                  <a:gd name="T2" fmla="*/ 0 w 11"/>
                  <a:gd name="T3" fmla="*/ 15 h 31"/>
                  <a:gd name="T4" fmla="*/ 3 w 11"/>
                  <a:gd name="T5" fmla="*/ 31 h 31"/>
                  <a:gd name="T6" fmla="*/ 4 w 1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1">
                    <a:moveTo>
                      <a:pt x="4" y="0"/>
                    </a:moveTo>
                    <a:cubicBezTo>
                      <a:pt x="0" y="0"/>
                      <a:pt x="0" y="7"/>
                      <a:pt x="0" y="15"/>
                    </a:cubicBezTo>
                    <a:cubicBezTo>
                      <a:pt x="0" y="22"/>
                      <a:pt x="1" y="30"/>
                      <a:pt x="3" y="31"/>
                    </a:cubicBezTo>
                    <a:cubicBezTo>
                      <a:pt x="5" y="31"/>
                      <a:pt x="11" y="0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7" name="Freeform 323"/>
              <p:cNvSpPr>
                <a:spLocks/>
              </p:cNvSpPr>
              <p:nvPr/>
            </p:nvSpPr>
            <p:spPr bwMode="auto">
              <a:xfrm>
                <a:off x="2151" y="3485"/>
                <a:ext cx="19" cy="83"/>
              </a:xfrm>
              <a:custGeom>
                <a:avLst/>
                <a:gdLst>
                  <a:gd name="T0" fmla="*/ 4 w 8"/>
                  <a:gd name="T1" fmla="*/ 0 h 35"/>
                  <a:gd name="T2" fmla="*/ 1 w 8"/>
                  <a:gd name="T3" fmla="*/ 18 h 35"/>
                  <a:gd name="T4" fmla="*/ 3 w 8"/>
                  <a:gd name="T5" fmla="*/ 34 h 35"/>
                  <a:gd name="T6" fmla="*/ 5 w 8"/>
                  <a:gd name="T7" fmla="*/ 15 h 35"/>
                  <a:gd name="T8" fmla="*/ 4 w 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1" y="0"/>
                      <a:pt x="1" y="9"/>
                      <a:pt x="1" y="18"/>
                    </a:cubicBezTo>
                    <a:cubicBezTo>
                      <a:pt x="0" y="27"/>
                      <a:pt x="1" y="35"/>
                      <a:pt x="3" y="34"/>
                    </a:cubicBezTo>
                    <a:cubicBezTo>
                      <a:pt x="6" y="34"/>
                      <a:pt x="5" y="21"/>
                      <a:pt x="5" y="15"/>
                    </a:cubicBezTo>
                    <a:cubicBezTo>
                      <a:pt x="6" y="9"/>
                      <a:pt x="8" y="1"/>
                      <a:pt x="4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8" name="Freeform 324"/>
              <p:cNvSpPr>
                <a:spLocks/>
              </p:cNvSpPr>
              <p:nvPr/>
            </p:nvSpPr>
            <p:spPr bwMode="auto">
              <a:xfrm>
                <a:off x="2151" y="2422"/>
                <a:ext cx="22" cy="92"/>
              </a:xfrm>
              <a:custGeom>
                <a:avLst/>
                <a:gdLst>
                  <a:gd name="T0" fmla="*/ 4 w 9"/>
                  <a:gd name="T1" fmla="*/ 4 h 39"/>
                  <a:gd name="T2" fmla="*/ 1 w 9"/>
                  <a:gd name="T3" fmla="*/ 24 h 39"/>
                  <a:gd name="T4" fmla="*/ 6 w 9"/>
                  <a:gd name="T5" fmla="*/ 32 h 39"/>
                  <a:gd name="T6" fmla="*/ 9 w 9"/>
                  <a:gd name="T7" fmla="*/ 14 h 39"/>
                  <a:gd name="T8" fmla="*/ 5 w 9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9">
                    <a:moveTo>
                      <a:pt x="4" y="4"/>
                    </a:moveTo>
                    <a:cubicBezTo>
                      <a:pt x="2" y="10"/>
                      <a:pt x="0" y="17"/>
                      <a:pt x="1" y="24"/>
                    </a:cubicBezTo>
                    <a:cubicBezTo>
                      <a:pt x="1" y="27"/>
                      <a:pt x="3" y="39"/>
                      <a:pt x="6" y="32"/>
                    </a:cubicBezTo>
                    <a:cubicBezTo>
                      <a:pt x="9" y="27"/>
                      <a:pt x="9" y="19"/>
                      <a:pt x="9" y="14"/>
                    </a:cubicBezTo>
                    <a:cubicBezTo>
                      <a:pt x="9" y="12"/>
                      <a:pt x="8" y="0"/>
                      <a:pt x="5" y="3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9" name="Freeform 325"/>
              <p:cNvSpPr>
                <a:spLocks/>
              </p:cNvSpPr>
              <p:nvPr/>
            </p:nvSpPr>
            <p:spPr bwMode="auto">
              <a:xfrm>
                <a:off x="2151" y="2422"/>
                <a:ext cx="22" cy="92"/>
              </a:xfrm>
              <a:custGeom>
                <a:avLst/>
                <a:gdLst>
                  <a:gd name="T0" fmla="*/ 4 w 9"/>
                  <a:gd name="T1" fmla="*/ 4 h 39"/>
                  <a:gd name="T2" fmla="*/ 1 w 9"/>
                  <a:gd name="T3" fmla="*/ 24 h 39"/>
                  <a:gd name="T4" fmla="*/ 6 w 9"/>
                  <a:gd name="T5" fmla="*/ 32 h 39"/>
                  <a:gd name="T6" fmla="*/ 9 w 9"/>
                  <a:gd name="T7" fmla="*/ 14 h 39"/>
                  <a:gd name="T8" fmla="*/ 5 w 9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9">
                    <a:moveTo>
                      <a:pt x="4" y="4"/>
                    </a:moveTo>
                    <a:cubicBezTo>
                      <a:pt x="2" y="10"/>
                      <a:pt x="0" y="17"/>
                      <a:pt x="1" y="24"/>
                    </a:cubicBezTo>
                    <a:cubicBezTo>
                      <a:pt x="1" y="27"/>
                      <a:pt x="3" y="39"/>
                      <a:pt x="6" y="32"/>
                    </a:cubicBezTo>
                    <a:cubicBezTo>
                      <a:pt x="9" y="27"/>
                      <a:pt x="9" y="19"/>
                      <a:pt x="9" y="14"/>
                    </a:cubicBezTo>
                    <a:cubicBezTo>
                      <a:pt x="9" y="12"/>
                      <a:pt x="8" y="0"/>
                      <a:pt x="5" y="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0" name="Freeform 326"/>
              <p:cNvSpPr>
                <a:spLocks/>
              </p:cNvSpPr>
              <p:nvPr/>
            </p:nvSpPr>
            <p:spPr bwMode="auto">
              <a:xfrm>
                <a:off x="1778" y="2077"/>
                <a:ext cx="90" cy="21"/>
              </a:xfrm>
              <a:custGeom>
                <a:avLst/>
                <a:gdLst>
                  <a:gd name="T0" fmla="*/ 3 w 38"/>
                  <a:gd name="T1" fmla="*/ 6 h 9"/>
                  <a:gd name="T2" fmla="*/ 23 w 38"/>
                  <a:gd name="T3" fmla="*/ 8 h 9"/>
                  <a:gd name="T4" fmla="*/ 31 w 38"/>
                  <a:gd name="T5" fmla="*/ 3 h 9"/>
                  <a:gd name="T6" fmla="*/ 14 w 38"/>
                  <a:gd name="T7" fmla="*/ 1 h 9"/>
                  <a:gd name="T8" fmla="*/ 3 w 38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" y="6"/>
                    </a:moveTo>
                    <a:cubicBezTo>
                      <a:pt x="10" y="8"/>
                      <a:pt x="17" y="9"/>
                      <a:pt x="23" y="8"/>
                    </a:cubicBezTo>
                    <a:cubicBezTo>
                      <a:pt x="26" y="8"/>
                      <a:pt x="38" y="6"/>
                      <a:pt x="31" y="3"/>
                    </a:cubicBezTo>
                    <a:cubicBezTo>
                      <a:pt x="26" y="0"/>
                      <a:pt x="19" y="1"/>
                      <a:pt x="14" y="1"/>
                    </a:cubicBezTo>
                    <a:cubicBezTo>
                      <a:pt x="12" y="1"/>
                      <a:pt x="0" y="3"/>
                      <a:pt x="3" y="6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1" name="Freeform 327"/>
              <p:cNvSpPr>
                <a:spLocks/>
              </p:cNvSpPr>
              <p:nvPr/>
            </p:nvSpPr>
            <p:spPr bwMode="auto">
              <a:xfrm>
                <a:off x="1778" y="2077"/>
                <a:ext cx="90" cy="21"/>
              </a:xfrm>
              <a:custGeom>
                <a:avLst/>
                <a:gdLst>
                  <a:gd name="T0" fmla="*/ 3 w 38"/>
                  <a:gd name="T1" fmla="*/ 6 h 9"/>
                  <a:gd name="T2" fmla="*/ 23 w 38"/>
                  <a:gd name="T3" fmla="*/ 8 h 9"/>
                  <a:gd name="T4" fmla="*/ 31 w 38"/>
                  <a:gd name="T5" fmla="*/ 3 h 9"/>
                  <a:gd name="T6" fmla="*/ 14 w 38"/>
                  <a:gd name="T7" fmla="*/ 1 h 9"/>
                  <a:gd name="T8" fmla="*/ 3 w 38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" y="6"/>
                    </a:moveTo>
                    <a:cubicBezTo>
                      <a:pt x="10" y="8"/>
                      <a:pt x="17" y="9"/>
                      <a:pt x="23" y="8"/>
                    </a:cubicBezTo>
                    <a:cubicBezTo>
                      <a:pt x="26" y="8"/>
                      <a:pt x="38" y="6"/>
                      <a:pt x="31" y="3"/>
                    </a:cubicBezTo>
                    <a:cubicBezTo>
                      <a:pt x="26" y="0"/>
                      <a:pt x="19" y="1"/>
                      <a:pt x="14" y="1"/>
                    </a:cubicBezTo>
                    <a:cubicBezTo>
                      <a:pt x="12" y="1"/>
                      <a:pt x="0" y="3"/>
                      <a:pt x="3" y="6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2" name="Freeform 328"/>
              <p:cNvSpPr>
                <a:spLocks/>
              </p:cNvSpPr>
              <p:nvPr/>
            </p:nvSpPr>
            <p:spPr bwMode="auto">
              <a:xfrm>
                <a:off x="2071" y="2847"/>
                <a:ext cx="19" cy="66"/>
              </a:xfrm>
              <a:custGeom>
                <a:avLst/>
                <a:gdLst>
                  <a:gd name="T0" fmla="*/ 4 w 8"/>
                  <a:gd name="T1" fmla="*/ 4 h 28"/>
                  <a:gd name="T2" fmla="*/ 3 w 8"/>
                  <a:gd name="T3" fmla="*/ 26 h 28"/>
                  <a:gd name="T4" fmla="*/ 8 w 8"/>
                  <a:gd name="T5" fmla="*/ 11 h 28"/>
                  <a:gd name="T6" fmla="*/ 4 w 8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8">
                    <a:moveTo>
                      <a:pt x="4" y="4"/>
                    </a:moveTo>
                    <a:cubicBezTo>
                      <a:pt x="1" y="5"/>
                      <a:pt x="0" y="25"/>
                      <a:pt x="3" y="26"/>
                    </a:cubicBezTo>
                    <a:cubicBezTo>
                      <a:pt x="8" y="28"/>
                      <a:pt x="8" y="13"/>
                      <a:pt x="8" y="11"/>
                    </a:cubicBezTo>
                    <a:cubicBezTo>
                      <a:pt x="8" y="9"/>
                      <a:pt x="6" y="0"/>
                      <a:pt x="4" y="4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3" name="Freeform 329"/>
              <p:cNvSpPr>
                <a:spLocks/>
              </p:cNvSpPr>
              <p:nvPr/>
            </p:nvSpPr>
            <p:spPr bwMode="auto">
              <a:xfrm>
                <a:off x="2071" y="2847"/>
                <a:ext cx="19" cy="66"/>
              </a:xfrm>
              <a:custGeom>
                <a:avLst/>
                <a:gdLst>
                  <a:gd name="T0" fmla="*/ 4 w 8"/>
                  <a:gd name="T1" fmla="*/ 4 h 28"/>
                  <a:gd name="T2" fmla="*/ 3 w 8"/>
                  <a:gd name="T3" fmla="*/ 26 h 28"/>
                  <a:gd name="T4" fmla="*/ 8 w 8"/>
                  <a:gd name="T5" fmla="*/ 11 h 28"/>
                  <a:gd name="T6" fmla="*/ 4 w 8"/>
                  <a:gd name="T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8">
                    <a:moveTo>
                      <a:pt x="4" y="4"/>
                    </a:moveTo>
                    <a:cubicBezTo>
                      <a:pt x="1" y="5"/>
                      <a:pt x="0" y="25"/>
                      <a:pt x="3" y="26"/>
                    </a:cubicBezTo>
                    <a:cubicBezTo>
                      <a:pt x="8" y="28"/>
                      <a:pt x="8" y="13"/>
                      <a:pt x="8" y="11"/>
                    </a:cubicBezTo>
                    <a:cubicBezTo>
                      <a:pt x="8" y="9"/>
                      <a:pt x="6" y="0"/>
                      <a:pt x="4" y="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4" name="Freeform 330"/>
              <p:cNvSpPr>
                <a:spLocks/>
              </p:cNvSpPr>
              <p:nvPr/>
            </p:nvSpPr>
            <p:spPr bwMode="auto">
              <a:xfrm>
                <a:off x="1996" y="3235"/>
                <a:ext cx="16" cy="63"/>
              </a:xfrm>
              <a:custGeom>
                <a:avLst/>
                <a:gdLst>
                  <a:gd name="T0" fmla="*/ 7 w 7"/>
                  <a:gd name="T1" fmla="*/ 14 h 27"/>
                  <a:gd name="T2" fmla="*/ 4 w 7"/>
                  <a:gd name="T3" fmla="*/ 26 h 27"/>
                  <a:gd name="T4" fmla="*/ 2 w 7"/>
                  <a:gd name="T5" fmla="*/ 7 h 27"/>
                  <a:gd name="T6" fmla="*/ 4 w 7"/>
                  <a:gd name="T7" fmla="*/ 0 h 27"/>
                  <a:gd name="T8" fmla="*/ 7 w 7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7" y="14"/>
                    </a:moveTo>
                    <a:cubicBezTo>
                      <a:pt x="6" y="17"/>
                      <a:pt x="6" y="24"/>
                      <a:pt x="4" y="26"/>
                    </a:cubicBezTo>
                    <a:cubicBezTo>
                      <a:pt x="1" y="27"/>
                      <a:pt x="1" y="12"/>
                      <a:pt x="2" y="7"/>
                    </a:cubicBezTo>
                    <a:cubicBezTo>
                      <a:pt x="2" y="2"/>
                      <a:pt x="0" y="0"/>
                      <a:pt x="4" y="0"/>
                    </a:cubicBezTo>
                    <a:cubicBezTo>
                      <a:pt x="6" y="0"/>
                      <a:pt x="7" y="10"/>
                      <a:pt x="7" y="1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5" name="Freeform 331"/>
              <p:cNvSpPr>
                <a:spLocks/>
              </p:cNvSpPr>
              <p:nvPr/>
            </p:nvSpPr>
            <p:spPr bwMode="auto">
              <a:xfrm>
                <a:off x="2149" y="3176"/>
                <a:ext cx="26" cy="75"/>
              </a:xfrm>
              <a:custGeom>
                <a:avLst/>
                <a:gdLst>
                  <a:gd name="T0" fmla="*/ 5 w 11"/>
                  <a:gd name="T1" fmla="*/ 0 h 32"/>
                  <a:gd name="T2" fmla="*/ 0 w 11"/>
                  <a:gd name="T3" fmla="*/ 15 h 32"/>
                  <a:gd name="T4" fmla="*/ 4 w 11"/>
                  <a:gd name="T5" fmla="*/ 32 h 32"/>
                  <a:gd name="T6" fmla="*/ 5 w 1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5" y="0"/>
                    </a:moveTo>
                    <a:cubicBezTo>
                      <a:pt x="0" y="1"/>
                      <a:pt x="0" y="7"/>
                      <a:pt x="0" y="15"/>
                    </a:cubicBezTo>
                    <a:cubicBezTo>
                      <a:pt x="0" y="23"/>
                      <a:pt x="1" y="31"/>
                      <a:pt x="4" y="32"/>
                    </a:cubicBezTo>
                    <a:cubicBezTo>
                      <a:pt x="6" y="32"/>
                      <a:pt x="11" y="0"/>
                      <a:pt x="5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6" name="Freeform 332"/>
              <p:cNvSpPr>
                <a:spLocks/>
              </p:cNvSpPr>
              <p:nvPr/>
            </p:nvSpPr>
            <p:spPr bwMode="auto">
              <a:xfrm>
                <a:off x="2069" y="3034"/>
                <a:ext cx="21" cy="99"/>
              </a:xfrm>
              <a:custGeom>
                <a:avLst/>
                <a:gdLst>
                  <a:gd name="T0" fmla="*/ 6 w 9"/>
                  <a:gd name="T1" fmla="*/ 0 h 42"/>
                  <a:gd name="T2" fmla="*/ 1 w 9"/>
                  <a:gd name="T3" fmla="*/ 16 h 42"/>
                  <a:gd name="T4" fmla="*/ 3 w 9"/>
                  <a:gd name="T5" fmla="*/ 36 h 42"/>
                  <a:gd name="T6" fmla="*/ 5 w 9"/>
                  <a:gd name="T7" fmla="*/ 40 h 42"/>
                  <a:gd name="T8" fmla="*/ 8 w 9"/>
                  <a:gd name="T9" fmla="*/ 18 h 42"/>
                  <a:gd name="T10" fmla="*/ 6 w 9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2">
                    <a:moveTo>
                      <a:pt x="6" y="0"/>
                    </a:moveTo>
                    <a:cubicBezTo>
                      <a:pt x="3" y="1"/>
                      <a:pt x="1" y="8"/>
                      <a:pt x="1" y="16"/>
                    </a:cubicBezTo>
                    <a:cubicBezTo>
                      <a:pt x="1" y="23"/>
                      <a:pt x="0" y="31"/>
                      <a:pt x="3" y="36"/>
                    </a:cubicBezTo>
                    <a:cubicBezTo>
                      <a:pt x="5" y="40"/>
                      <a:pt x="3" y="42"/>
                      <a:pt x="5" y="40"/>
                    </a:cubicBezTo>
                    <a:cubicBezTo>
                      <a:pt x="8" y="39"/>
                      <a:pt x="7" y="25"/>
                      <a:pt x="8" y="18"/>
                    </a:cubicBezTo>
                    <a:cubicBezTo>
                      <a:pt x="9" y="11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7" name="Freeform 333"/>
              <p:cNvSpPr>
                <a:spLocks/>
              </p:cNvSpPr>
              <p:nvPr/>
            </p:nvSpPr>
            <p:spPr bwMode="auto">
              <a:xfrm>
                <a:off x="1426" y="2932"/>
                <a:ext cx="22" cy="99"/>
              </a:xfrm>
              <a:custGeom>
                <a:avLst/>
                <a:gdLst>
                  <a:gd name="T0" fmla="*/ 6 w 9"/>
                  <a:gd name="T1" fmla="*/ 0 h 42"/>
                  <a:gd name="T2" fmla="*/ 1 w 9"/>
                  <a:gd name="T3" fmla="*/ 16 h 42"/>
                  <a:gd name="T4" fmla="*/ 3 w 9"/>
                  <a:gd name="T5" fmla="*/ 36 h 42"/>
                  <a:gd name="T6" fmla="*/ 5 w 9"/>
                  <a:gd name="T7" fmla="*/ 40 h 42"/>
                  <a:gd name="T8" fmla="*/ 8 w 9"/>
                  <a:gd name="T9" fmla="*/ 18 h 42"/>
                  <a:gd name="T10" fmla="*/ 6 w 9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42">
                    <a:moveTo>
                      <a:pt x="6" y="0"/>
                    </a:moveTo>
                    <a:cubicBezTo>
                      <a:pt x="3" y="1"/>
                      <a:pt x="1" y="8"/>
                      <a:pt x="1" y="16"/>
                    </a:cubicBezTo>
                    <a:cubicBezTo>
                      <a:pt x="1" y="23"/>
                      <a:pt x="0" y="31"/>
                      <a:pt x="3" y="36"/>
                    </a:cubicBezTo>
                    <a:cubicBezTo>
                      <a:pt x="5" y="40"/>
                      <a:pt x="3" y="42"/>
                      <a:pt x="5" y="40"/>
                    </a:cubicBezTo>
                    <a:cubicBezTo>
                      <a:pt x="8" y="39"/>
                      <a:pt x="7" y="25"/>
                      <a:pt x="8" y="18"/>
                    </a:cubicBezTo>
                    <a:cubicBezTo>
                      <a:pt x="9" y="11"/>
                      <a:pt x="9" y="0"/>
                      <a:pt x="6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8" name="Freeform 334"/>
              <p:cNvSpPr>
                <a:spLocks/>
              </p:cNvSpPr>
              <p:nvPr/>
            </p:nvSpPr>
            <p:spPr bwMode="auto">
              <a:xfrm>
                <a:off x="1996" y="3572"/>
                <a:ext cx="23" cy="74"/>
              </a:xfrm>
              <a:custGeom>
                <a:avLst/>
                <a:gdLst>
                  <a:gd name="T0" fmla="*/ 4 w 10"/>
                  <a:gd name="T1" fmla="*/ 30 h 31"/>
                  <a:gd name="T2" fmla="*/ 1 w 10"/>
                  <a:gd name="T3" fmla="*/ 15 h 31"/>
                  <a:gd name="T4" fmla="*/ 5 w 10"/>
                  <a:gd name="T5" fmla="*/ 1 h 31"/>
                  <a:gd name="T6" fmla="*/ 4 w 10"/>
                  <a:gd name="T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1">
                    <a:moveTo>
                      <a:pt x="4" y="30"/>
                    </a:moveTo>
                    <a:cubicBezTo>
                      <a:pt x="2" y="30"/>
                      <a:pt x="1" y="20"/>
                      <a:pt x="1" y="15"/>
                    </a:cubicBezTo>
                    <a:cubicBezTo>
                      <a:pt x="2" y="11"/>
                      <a:pt x="0" y="1"/>
                      <a:pt x="5" y="1"/>
                    </a:cubicBezTo>
                    <a:cubicBezTo>
                      <a:pt x="8" y="0"/>
                      <a:pt x="10" y="31"/>
                      <a:pt x="4" y="3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9" name="Freeform 335"/>
              <p:cNvSpPr>
                <a:spLocks/>
              </p:cNvSpPr>
              <p:nvPr/>
            </p:nvSpPr>
            <p:spPr bwMode="auto">
              <a:xfrm>
                <a:off x="2218" y="3497"/>
                <a:ext cx="40" cy="85"/>
              </a:xfrm>
              <a:custGeom>
                <a:avLst/>
                <a:gdLst>
                  <a:gd name="T0" fmla="*/ 9 w 17"/>
                  <a:gd name="T1" fmla="*/ 36 h 36"/>
                  <a:gd name="T2" fmla="*/ 9 w 17"/>
                  <a:gd name="T3" fmla="*/ 2 h 36"/>
                  <a:gd name="T4" fmla="*/ 9 w 17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6">
                    <a:moveTo>
                      <a:pt x="9" y="36"/>
                    </a:moveTo>
                    <a:cubicBezTo>
                      <a:pt x="14" y="35"/>
                      <a:pt x="17" y="3"/>
                      <a:pt x="9" y="2"/>
                    </a:cubicBezTo>
                    <a:cubicBezTo>
                      <a:pt x="0" y="0"/>
                      <a:pt x="2" y="34"/>
                      <a:pt x="9" y="3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0" name="Freeform 336"/>
              <p:cNvSpPr>
                <a:spLocks/>
              </p:cNvSpPr>
              <p:nvPr/>
            </p:nvSpPr>
            <p:spPr bwMode="auto">
              <a:xfrm>
                <a:off x="1984" y="2913"/>
                <a:ext cx="38" cy="85"/>
              </a:xfrm>
              <a:custGeom>
                <a:avLst/>
                <a:gdLst>
                  <a:gd name="T0" fmla="*/ 8 w 16"/>
                  <a:gd name="T1" fmla="*/ 36 h 36"/>
                  <a:gd name="T2" fmla="*/ 8 w 16"/>
                  <a:gd name="T3" fmla="*/ 1 h 36"/>
                  <a:gd name="T4" fmla="*/ 8 w 16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6">
                    <a:moveTo>
                      <a:pt x="8" y="36"/>
                    </a:moveTo>
                    <a:cubicBezTo>
                      <a:pt x="14" y="35"/>
                      <a:pt x="16" y="2"/>
                      <a:pt x="8" y="1"/>
                    </a:cubicBezTo>
                    <a:cubicBezTo>
                      <a:pt x="0" y="0"/>
                      <a:pt x="1" y="34"/>
                      <a:pt x="8" y="3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1" name="Freeform 337"/>
              <p:cNvSpPr>
                <a:spLocks/>
              </p:cNvSpPr>
              <p:nvPr/>
            </p:nvSpPr>
            <p:spPr bwMode="auto">
              <a:xfrm>
                <a:off x="2225" y="2998"/>
                <a:ext cx="35" cy="102"/>
              </a:xfrm>
              <a:custGeom>
                <a:avLst/>
                <a:gdLst>
                  <a:gd name="T0" fmla="*/ 7 w 15"/>
                  <a:gd name="T1" fmla="*/ 0 h 43"/>
                  <a:gd name="T2" fmla="*/ 2 w 15"/>
                  <a:gd name="T3" fmla="*/ 23 h 43"/>
                  <a:gd name="T4" fmla="*/ 6 w 15"/>
                  <a:gd name="T5" fmla="*/ 43 h 43"/>
                  <a:gd name="T6" fmla="*/ 10 w 15"/>
                  <a:gd name="T7" fmla="*/ 25 h 43"/>
                  <a:gd name="T8" fmla="*/ 7 w 15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3">
                    <a:moveTo>
                      <a:pt x="7" y="0"/>
                    </a:moveTo>
                    <a:cubicBezTo>
                      <a:pt x="0" y="1"/>
                      <a:pt x="2" y="15"/>
                      <a:pt x="2" y="23"/>
                    </a:cubicBezTo>
                    <a:cubicBezTo>
                      <a:pt x="2" y="30"/>
                      <a:pt x="3" y="43"/>
                      <a:pt x="6" y="43"/>
                    </a:cubicBezTo>
                    <a:cubicBezTo>
                      <a:pt x="8" y="43"/>
                      <a:pt x="10" y="33"/>
                      <a:pt x="10" y="25"/>
                    </a:cubicBezTo>
                    <a:cubicBezTo>
                      <a:pt x="9" y="17"/>
                      <a:pt x="15" y="0"/>
                      <a:pt x="7" y="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2" name="Freeform 338"/>
              <p:cNvSpPr>
                <a:spLocks/>
              </p:cNvSpPr>
              <p:nvPr/>
            </p:nvSpPr>
            <p:spPr bwMode="auto">
              <a:xfrm>
                <a:off x="1844" y="2261"/>
                <a:ext cx="85" cy="38"/>
              </a:xfrm>
              <a:custGeom>
                <a:avLst/>
                <a:gdLst>
                  <a:gd name="T0" fmla="*/ 1 w 36"/>
                  <a:gd name="T1" fmla="*/ 6 h 16"/>
                  <a:gd name="T2" fmla="*/ 13 w 36"/>
                  <a:gd name="T3" fmla="*/ 12 h 16"/>
                  <a:gd name="T4" fmla="*/ 35 w 36"/>
                  <a:gd name="T5" fmla="*/ 12 h 16"/>
                  <a:gd name="T6" fmla="*/ 1 w 36"/>
                  <a:gd name="T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6">
                    <a:moveTo>
                      <a:pt x="1" y="6"/>
                    </a:moveTo>
                    <a:cubicBezTo>
                      <a:pt x="0" y="9"/>
                      <a:pt x="2" y="9"/>
                      <a:pt x="13" y="12"/>
                    </a:cubicBezTo>
                    <a:cubicBezTo>
                      <a:pt x="23" y="16"/>
                      <a:pt x="33" y="16"/>
                      <a:pt x="35" y="12"/>
                    </a:cubicBezTo>
                    <a:cubicBezTo>
                      <a:pt x="36" y="9"/>
                      <a:pt x="4" y="0"/>
                      <a:pt x="1" y="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3" name="Freeform 339"/>
              <p:cNvSpPr>
                <a:spLocks/>
              </p:cNvSpPr>
              <p:nvPr/>
            </p:nvSpPr>
            <p:spPr bwMode="auto">
              <a:xfrm>
                <a:off x="1542" y="2162"/>
                <a:ext cx="94" cy="66"/>
              </a:xfrm>
              <a:custGeom>
                <a:avLst/>
                <a:gdLst>
                  <a:gd name="T0" fmla="*/ 2 w 40"/>
                  <a:gd name="T1" fmla="*/ 22 h 28"/>
                  <a:gd name="T2" fmla="*/ 16 w 40"/>
                  <a:gd name="T3" fmla="*/ 21 h 28"/>
                  <a:gd name="T4" fmla="*/ 39 w 40"/>
                  <a:gd name="T5" fmla="*/ 8 h 28"/>
                  <a:gd name="T6" fmla="*/ 13 w 40"/>
                  <a:gd name="T7" fmla="*/ 13 h 28"/>
                  <a:gd name="T8" fmla="*/ 2 w 40"/>
                  <a:gd name="T9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2" y="22"/>
                    </a:moveTo>
                    <a:cubicBezTo>
                      <a:pt x="4" y="28"/>
                      <a:pt x="10" y="23"/>
                      <a:pt x="16" y="21"/>
                    </a:cubicBezTo>
                    <a:cubicBezTo>
                      <a:pt x="21" y="19"/>
                      <a:pt x="40" y="16"/>
                      <a:pt x="39" y="8"/>
                    </a:cubicBezTo>
                    <a:cubicBezTo>
                      <a:pt x="38" y="0"/>
                      <a:pt x="20" y="9"/>
                      <a:pt x="13" y="13"/>
                    </a:cubicBezTo>
                    <a:cubicBezTo>
                      <a:pt x="6" y="16"/>
                      <a:pt x="0" y="15"/>
                      <a:pt x="2" y="2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4" name="Freeform 340"/>
              <p:cNvSpPr>
                <a:spLocks/>
              </p:cNvSpPr>
              <p:nvPr/>
            </p:nvSpPr>
            <p:spPr bwMode="auto">
              <a:xfrm>
                <a:off x="2175" y="2306"/>
                <a:ext cx="64" cy="76"/>
              </a:xfrm>
              <a:custGeom>
                <a:avLst/>
                <a:gdLst>
                  <a:gd name="T0" fmla="*/ 6 w 27"/>
                  <a:gd name="T1" fmla="*/ 2 h 32"/>
                  <a:gd name="T2" fmla="*/ 10 w 27"/>
                  <a:gd name="T3" fmla="*/ 18 h 32"/>
                  <a:gd name="T4" fmla="*/ 23 w 27"/>
                  <a:gd name="T5" fmla="*/ 31 h 32"/>
                  <a:gd name="T6" fmla="*/ 17 w 27"/>
                  <a:gd name="T7" fmla="*/ 12 h 32"/>
                  <a:gd name="T8" fmla="*/ 6 w 27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6" y="2"/>
                    </a:moveTo>
                    <a:cubicBezTo>
                      <a:pt x="0" y="4"/>
                      <a:pt x="8" y="12"/>
                      <a:pt x="10" y="18"/>
                    </a:cubicBezTo>
                    <a:cubicBezTo>
                      <a:pt x="12" y="25"/>
                      <a:pt x="19" y="32"/>
                      <a:pt x="23" y="31"/>
                    </a:cubicBezTo>
                    <a:cubicBezTo>
                      <a:pt x="27" y="30"/>
                      <a:pt x="21" y="18"/>
                      <a:pt x="17" y="12"/>
                    </a:cubicBezTo>
                    <a:cubicBezTo>
                      <a:pt x="14" y="6"/>
                      <a:pt x="11" y="0"/>
                      <a:pt x="6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5" name="Freeform 341"/>
              <p:cNvSpPr>
                <a:spLocks/>
              </p:cNvSpPr>
              <p:nvPr/>
            </p:nvSpPr>
            <p:spPr bwMode="auto">
              <a:xfrm>
                <a:off x="2137" y="2160"/>
                <a:ext cx="69" cy="56"/>
              </a:xfrm>
              <a:custGeom>
                <a:avLst/>
                <a:gdLst>
                  <a:gd name="T0" fmla="*/ 25 w 29"/>
                  <a:gd name="T1" fmla="*/ 22 h 24"/>
                  <a:gd name="T2" fmla="*/ 13 w 29"/>
                  <a:gd name="T3" fmla="*/ 5 h 24"/>
                  <a:gd name="T4" fmla="*/ 1 w 29"/>
                  <a:gd name="T5" fmla="*/ 4 h 24"/>
                  <a:gd name="T6" fmla="*/ 11 w 29"/>
                  <a:gd name="T7" fmla="*/ 14 h 24"/>
                  <a:gd name="T8" fmla="*/ 25 w 29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5" y="22"/>
                    </a:moveTo>
                    <a:cubicBezTo>
                      <a:pt x="29" y="16"/>
                      <a:pt x="23" y="10"/>
                      <a:pt x="13" y="5"/>
                    </a:cubicBezTo>
                    <a:cubicBezTo>
                      <a:pt x="3" y="0"/>
                      <a:pt x="3" y="2"/>
                      <a:pt x="1" y="4"/>
                    </a:cubicBezTo>
                    <a:cubicBezTo>
                      <a:pt x="0" y="7"/>
                      <a:pt x="7" y="10"/>
                      <a:pt x="11" y="14"/>
                    </a:cubicBezTo>
                    <a:cubicBezTo>
                      <a:pt x="15" y="17"/>
                      <a:pt x="22" y="24"/>
                      <a:pt x="25" y="2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6" name="Freeform 342"/>
              <p:cNvSpPr>
                <a:spLocks/>
              </p:cNvSpPr>
              <p:nvPr/>
            </p:nvSpPr>
            <p:spPr bwMode="auto">
              <a:xfrm>
                <a:off x="1599" y="2049"/>
                <a:ext cx="66" cy="49"/>
              </a:xfrm>
              <a:custGeom>
                <a:avLst/>
                <a:gdLst>
                  <a:gd name="T0" fmla="*/ 20 w 28"/>
                  <a:gd name="T1" fmla="*/ 19 h 21"/>
                  <a:gd name="T2" fmla="*/ 6 w 28"/>
                  <a:gd name="T3" fmla="*/ 14 h 21"/>
                  <a:gd name="T4" fmla="*/ 3 w 28"/>
                  <a:gd name="T5" fmla="*/ 1 h 21"/>
                  <a:gd name="T6" fmla="*/ 20 w 28"/>
                  <a:gd name="T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1">
                    <a:moveTo>
                      <a:pt x="20" y="19"/>
                    </a:moveTo>
                    <a:cubicBezTo>
                      <a:pt x="16" y="21"/>
                      <a:pt x="9" y="17"/>
                      <a:pt x="6" y="14"/>
                    </a:cubicBezTo>
                    <a:cubicBezTo>
                      <a:pt x="2" y="11"/>
                      <a:pt x="0" y="5"/>
                      <a:pt x="3" y="1"/>
                    </a:cubicBezTo>
                    <a:cubicBezTo>
                      <a:pt x="7" y="0"/>
                      <a:pt x="28" y="21"/>
                      <a:pt x="20" y="19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7" name="Freeform 343"/>
              <p:cNvSpPr>
                <a:spLocks/>
              </p:cNvSpPr>
              <p:nvPr/>
            </p:nvSpPr>
            <p:spPr bwMode="auto">
              <a:xfrm>
                <a:off x="1235" y="2268"/>
                <a:ext cx="61" cy="50"/>
              </a:xfrm>
              <a:custGeom>
                <a:avLst/>
                <a:gdLst>
                  <a:gd name="T0" fmla="*/ 4 w 26"/>
                  <a:gd name="T1" fmla="*/ 16 h 21"/>
                  <a:gd name="T2" fmla="*/ 23 w 26"/>
                  <a:gd name="T3" fmla="*/ 1 h 21"/>
                  <a:gd name="T4" fmla="*/ 4 w 26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1">
                    <a:moveTo>
                      <a:pt x="4" y="16"/>
                    </a:moveTo>
                    <a:cubicBezTo>
                      <a:pt x="0" y="10"/>
                      <a:pt x="20" y="0"/>
                      <a:pt x="23" y="1"/>
                    </a:cubicBezTo>
                    <a:cubicBezTo>
                      <a:pt x="26" y="4"/>
                      <a:pt x="8" y="21"/>
                      <a:pt x="4" y="1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8" name="Freeform 344"/>
              <p:cNvSpPr>
                <a:spLocks/>
              </p:cNvSpPr>
              <p:nvPr/>
            </p:nvSpPr>
            <p:spPr bwMode="auto">
              <a:xfrm>
                <a:off x="765" y="2023"/>
                <a:ext cx="57" cy="54"/>
              </a:xfrm>
              <a:custGeom>
                <a:avLst/>
                <a:gdLst>
                  <a:gd name="T0" fmla="*/ 4 w 24"/>
                  <a:gd name="T1" fmla="*/ 6 h 23"/>
                  <a:gd name="T2" fmla="*/ 20 w 24"/>
                  <a:gd name="T3" fmla="*/ 18 h 23"/>
                  <a:gd name="T4" fmla="*/ 4 w 24"/>
                  <a:gd name="T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3">
                    <a:moveTo>
                      <a:pt x="4" y="6"/>
                    </a:moveTo>
                    <a:cubicBezTo>
                      <a:pt x="0" y="12"/>
                      <a:pt x="15" y="23"/>
                      <a:pt x="20" y="18"/>
                    </a:cubicBezTo>
                    <a:cubicBezTo>
                      <a:pt x="24" y="14"/>
                      <a:pt x="8" y="0"/>
                      <a:pt x="4" y="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9" name="Freeform 345"/>
              <p:cNvSpPr>
                <a:spLocks/>
              </p:cNvSpPr>
              <p:nvPr/>
            </p:nvSpPr>
            <p:spPr bwMode="auto">
              <a:xfrm>
                <a:off x="680" y="1968"/>
                <a:ext cx="59" cy="62"/>
              </a:xfrm>
              <a:custGeom>
                <a:avLst/>
                <a:gdLst>
                  <a:gd name="T0" fmla="*/ 4 w 25"/>
                  <a:gd name="T1" fmla="*/ 21 h 26"/>
                  <a:gd name="T2" fmla="*/ 22 w 25"/>
                  <a:gd name="T3" fmla="*/ 6 h 26"/>
                  <a:gd name="T4" fmla="*/ 4 w 25"/>
                  <a:gd name="T5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6">
                    <a:moveTo>
                      <a:pt x="4" y="21"/>
                    </a:moveTo>
                    <a:cubicBezTo>
                      <a:pt x="10" y="26"/>
                      <a:pt x="25" y="12"/>
                      <a:pt x="22" y="6"/>
                    </a:cubicBezTo>
                    <a:cubicBezTo>
                      <a:pt x="18" y="0"/>
                      <a:pt x="0" y="16"/>
                      <a:pt x="4" y="21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0" name="Freeform 346"/>
              <p:cNvSpPr>
                <a:spLocks/>
              </p:cNvSpPr>
              <p:nvPr/>
            </p:nvSpPr>
            <p:spPr bwMode="auto">
              <a:xfrm>
                <a:off x="666" y="1876"/>
                <a:ext cx="61" cy="66"/>
              </a:xfrm>
              <a:custGeom>
                <a:avLst/>
                <a:gdLst>
                  <a:gd name="T0" fmla="*/ 4 w 26"/>
                  <a:gd name="T1" fmla="*/ 23 h 28"/>
                  <a:gd name="T2" fmla="*/ 26 w 26"/>
                  <a:gd name="T3" fmla="*/ 6 h 28"/>
                  <a:gd name="T4" fmla="*/ 4 w 26"/>
                  <a:gd name="T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8">
                    <a:moveTo>
                      <a:pt x="4" y="23"/>
                    </a:moveTo>
                    <a:cubicBezTo>
                      <a:pt x="8" y="28"/>
                      <a:pt x="26" y="11"/>
                      <a:pt x="26" y="6"/>
                    </a:cubicBezTo>
                    <a:cubicBezTo>
                      <a:pt x="26" y="0"/>
                      <a:pt x="0" y="15"/>
                      <a:pt x="4" y="2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1" name="Freeform 347"/>
              <p:cNvSpPr>
                <a:spLocks/>
              </p:cNvSpPr>
              <p:nvPr/>
            </p:nvSpPr>
            <p:spPr bwMode="auto">
              <a:xfrm>
                <a:off x="514" y="2072"/>
                <a:ext cx="50" cy="62"/>
              </a:xfrm>
              <a:custGeom>
                <a:avLst/>
                <a:gdLst>
                  <a:gd name="T0" fmla="*/ 8 w 21"/>
                  <a:gd name="T1" fmla="*/ 25 h 26"/>
                  <a:gd name="T2" fmla="*/ 20 w 21"/>
                  <a:gd name="T3" fmla="*/ 6 h 26"/>
                  <a:gd name="T4" fmla="*/ 8 w 21"/>
                  <a:gd name="T5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6">
                    <a:moveTo>
                      <a:pt x="8" y="25"/>
                    </a:moveTo>
                    <a:cubicBezTo>
                      <a:pt x="11" y="26"/>
                      <a:pt x="21" y="12"/>
                      <a:pt x="20" y="6"/>
                    </a:cubicBezTo>
                    <a:cubicBezTo>
                      <a:pt x="20" y="0"/>
                      <a:pt x="0" y="21"/>
                      <a:pt x="8" y="25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2" name="Freeform 348"/>
              <p:cNvSpPr>
                <a:spLocks/>
              </p:cNvSpPr>
              <p:nvPr/>
            </p:nvSpPr>
            <p:spPr bwMode="auto">
              <a:xfrm>
                <a:off x="640" y="2120"/>
                <a:ext cx="66" cy="30"/>
              </a:xfrm>
              <a:custGeom>
                <a:avLst/>
                <a:gdLst>
                  <a:gd name="T0" fmla="*/ 0 w 28"/>
                  <a:gd name="T1" fmla="*/ 7 h 13"/>
                  <a:gd name="T2" fmla="*/ 15 w 28"/>
                  <a:gd name="T3" fmla="*/ 10 h 13"/>
                  <a:gd name="T4" fmla="*/ 27 w 28"/>
                  <a:gd name="T5" fmla="*/ 7 h 13"/>
                  <a:gd name="T6" fmla="*/ 0 w 28"/>
                  <a:gd name="T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3">
                    <a:moveTo>
                      <a:pt x="0" y="7"/>
                    </a:moveTo>
                    <a:cubicBezTo>
                      <a:pt x="1" y="13"/>
                      <a:pt x="9" y="10"/>
                      <a:pt x="15" y="10"/>
                    </a:cubicBezTo>
                    <a:cubicBezTo>
                      <a:pt x="21" y="10"/>
                      <a:pt x="25" y="11"/>
                      <a:pt x="27" y="7"/>
                    </a:cubicBezTo>
                    <a:cubicBezTo>
                      <a:pt x="28" y="4"/>
                      <a:pt x="1" y="0"/>
                      <a:pt x="0" y="7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3" name="Freeform 349"/>
              <p:cNvSpPr>
                <a:spLocks/>
              </p:cNvSpPr>
              <p:nvPr/>
            </p:nvSpPr>
            <p:spPr bwMode="auto">
              <a:xfrm>
                <a:off x="1285" y="1338"/>
                <a:ext cx="73" cy="47"/>
              </a:xfrm>
              <a:custGeom>
                <a:avLst/>
                <a:gdLst>
                  <a:gd name="T0" fmla="*/ 1 w 31"/>
                  <a:gd name="T1" fmla="*/ 8 h 20"/>
                  <a:gd name="T2" fmla="*/ 15 w 31"/>
                  <a:gd name="T3" fmla="*/ 16 h 20"/>
                  <a:gd name="T4" fmla="*/ 29 w 31"/>
                  <a:gd name="T5" fmla="*/ 15 h 20"/>
                  <a:gd name="T6" fmla="*/ 1 w 31"/>
                  <a:gd name="T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0">
                    <a:moveTo>
                      <a:pt x="1" y="8"/>
                    </a:moveTo>
                    <a:cubicBezTo>
                      <a:pt x="0" y="14"/>
                      <a:pt x="7" y="14"/>
                      <a:pt x="15" y="16"/>
                    </a:cubicBezTo>
                    <a:cubicBezTo>
                      <a:pt x="22" y="17"/>
                      <a:pt x="27" y="20"/>
                      <a:pt x="29" y="15"/>
                    </a:cubicBezTo>
                    <a:cubicBezTo>
                      <a:pt x="31" y="10"/>
                      <a:pt x="3" y="0"/>
                      <a:pt x="1" y="8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4" name="Freeform 350"/>
              <p:cNvSpPr>
                <a:spLocks/>
              </p:cNvSpPr>
              <p:nvPr/>
            </p:nvSpPr>
            <p:spPr bwMode="auto">
              <a:xfrm>
                <a:off x="1455" y="1437"/>
                <a:ext cx="61" cy="85"/>
              </a:xfrm>
              <a:custGeom>
                <a:avLst/>
                <a:gdLst>
                  <a:gd name="T0" fmla="*/ 3 w 26"/>
                  <a:gd name="T1" fmla="*/ 4 h 36"/>
                  <a:gd name="T2" fmla="*/ 10 w 26"/>
                  <a:gd name="T3" fmla="*/ 21 h 36"/>
                  <a:gd name="T4" fmla="*/ 22 w 26"/>
                  <a:gd name="T5" fmla="*/ 32 h 36"/>
                  <a:gd name="T6" fmla="*/ 3 w 26"/>
                  <a:gd name="T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6">
                    <a:moveTo>
                      <a:pt x="3" y="4"/>
                    </a:moveTo>
                    <a:cubicBezTo>
                      <a:pt x="0" y="6"/>
                      <a:pt x="8" y="14"/>
                      <a:pt x="10" y="21"/>
                    </a:cubicBezTo>
                    <a:cubicBezTo>
                      <a:pt x="12" y="28"/>
                      <a:pt x="18" y="36"/>
                      <a:pt x="22" y="32"/>
                    </a:cubicBezTo>
                    <a:cubicBezTo>
                      <a:pt x="26" y="28"/>
                      <a:pt x="11" y="0"/>
                      <a:pt x="3" y="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5" name="Freeform 351"/>
              <p:cNvSpPr>
                <a:spLocks/>
              </p:cNvSpPr>
              <p:nvPr/>
            </p:nvSpPr>
            <p:spPr bwMode="auto">
              <a:xfrm>
                <a:off x="982" y="1390"/>
                <a:ext cx="71" cy="66"/>
              </a:xfrm>
              <a:custGeom>
                <a:avLst/>
                <a:gdLst>
                  <a:gd name="T0" fmla="*/ 27 w 30"/>
                  <a:gd name="T1" fmla="*/ 6 h 28"/>
                  <a:gd name="T2" fmla="*/ 11 w 30"/>
                  <a:gd name="T3" fmla="*/ 22 h 28"/>
                  <a:gd name="T4" fmla="*/ 1 w 30"/>
                  <a:gd name="T5" fmla="*/ 23 h 28"/>
                  <a:gd name="T6" fmla="*/ 27 w 30"/>
                  <a:gd name="T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8">
                    <a:moveTo>
                      <a:pt x="27" y="6"/>
                    </a:moveTo>
                    <a:cubicBezTo>
                      <a:pt x="30" y="11"/>
                      <a:pt x="18" y="18"/>
                      <a:pt x="11" y="22"/>
                    </a:cubicBezTo>
                    <a:cubicBezTo>
                      <a:pt x="5" y="27"/>
                      <a:pt x="1" y="28"/>
                      <a:pt x="1" y="23"/>
                    </a:cubicBezTo>
                    <a:cubicBezTo>
                      <a:pt x="0" y="18"/>
                      <a:pt x="25" y="0"/>
                      <a:pt x="27" y="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6" name="Freeform 352"/>
              <p:cNvSpPr>
                <a:spLocks/>
              </p:cNvSpPr>
              <p:nvPr/>
            </p:nvSpPr>
            <p:spPr bwMode="auto">
              <a:xfrm>
                <a:off x="959" y="1541"/>
                <a:ext cx="42" cy="80"/>
              </a:xfrm>
              <a:custGeom>
                <a:avLst/>
                <a:gdLst>
                  <a:gd name="T0" fmla="*/ 12 w 18"/>
                  <a:gd name="T1" fmla="*/ 2 h 34"/>
                  <a:gd name="T2" fmla="*/ 3 w 18"/>
                  <a:gd name="T3" fmla="*/ 30 h 34"/>
                  <a:gd name="T4" fmla="*/ 12 w 18"/>
                  <a:gd name="T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4">
                    <a:moveTo>
                      <a:pt x="12" y="2"/>
                    </a:moveTo>
                    <a:cubicBezTo>
                      <a:pt x="7" y="0"/>
                      <a:pt x="0" y="26"/>
                      <a:pt x="3" y="30"/>
                    </a:cubicBezTo>
                    <a:cubicBezTo>
                      <a:pt x="7" y="34"/>
                      <a:pt x="18" y="4"/>
                      <a:pt x="12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7" name="Freeform 353"/>
              <p:cNvSpPr>
                <a:spLocks/>
              </p:cNvSpPr>
              <p:nvPr/>
            </p:nvSpPr>
            <p:spPr bwMode="auto">
              <a:xfrm>
                <a:off x="883" y="1673"/>
                <a:ext cx="71" cy="80"/>
              </a:xfrm>
              <a:custGeom>
                <a:avLst/>
                <a:gdLst>
                  <a:gd name="T0" fmla="*/ 20 w 30"/>
                  <a:gd name="T1" fmla="*/ 34 h 34"/>
                  <a:gd name="T2" fmla="*/ 6 w 30"/>
                  <a:gd name="T3" fmla="*/ 1 h 34"/>
                  <a:gd name="T4" fmla="*/ 20 w 30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4">
                    <a:moveTo>
                      <a:pt x="20" y="34"/>
                    </a:moveTo>
                    <a:cubicBezTo>
                      <a:pt x="16" y="34"/>
                      <a:pt x="0" y="2"/>
                      <a:pt x="6" y="1"/>
                    </a:cubicBezTo>
                    <a:cubicBezTo>
                      <a:pt x="12" y="0"/>
                      <a:pt x="30" y="32"/>
                      <a:pt x="20" y="3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8" name="Freeform 354"/>
              <p:cNvSpPr>
                <a:spLocks/>
              </p:cNvSpPr>
              <p:nvPr/>
            </p:nvSpPr>
            <p:spPr bwMode="auto">
              <a:xfrm>
                <a:off x="1268" y="1467"/>
                <a:ext cx="73" cy="52"/>
              </a:xfrm>
              <a:custGeom>
                <a:avLst/>
                <a:gdLst>
                  <a:gd name="T0" fmla="*/ 2 w 31"/>
                  <a:gd name="T1" fmla="*/ 3 h 22"/>
                  <a:gd name="T2" fmla="*/ 16 w 31"/>
                  <a:gd name="T3" fmla="*/ 15 h 22"/>
                  <a:gd name="T4" fmla="*/ 28 w 31"/>
                  <a:gd name="T5" fmla="*/ 17 h 22"/>
                  <a:gd name="T6" fmla="*/ 2 w 31"/>
                  <a:gd name="T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2" y="3"/>
                    </a:moveTo>
                    <a:cubicBezTo>
                      <a:pt x="0" y="7"/>
                      <a:pt x="8" y="11"/>
                      <a:pt x="16" y="15"/>
                    </a:cubicBezTo>
                    <a:cubicBezTo>
                      <a:pt x="23" y="19"/>
                      <a:pt x="24" y="22"/>
                      <a:pt x="28" y="17"/>
                    </a:cubicBezTo>
                    <a:cubicBezTo>
                      <a:pt x="31" y="13"/>
                      <a:pt x="6" y="0"/>
                      <a:pt x="2" y="3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9" name="Freeform 355"/>
              <p:cNvSpPr>
                <a:spLocks/>
              </p:cNvSpPr>
              <p:nvPr/>
            </p:nvSpPr>
            <p:spPr bwMode="auto">
              <a:xfrm>
                <a:off x="2199" y="2011"/>
                <a:ext cx="54" cy="33"/>
              </a:xfrm>
              <a:custGeom>
                <a:avLst/>
                <a:gdLst>
                  <a:gd name="T0" fmla="*/ 23 w 23"/>
                  <a:gd name="T1" fmla="*/ 5 h 14"/>
                  <a:gd name="T2" fmla="*/ 14 w 23"/>
                  <a:gd name="T3" fmla="*/ 4 h 14"/>
                  <a:gd name="T4" fmla="*/ 1 w 23"/>
                  <a:gd name="T5" fmla="*/ 10 h 14"/>
                  <a:gd name="T6" fmla="*/ 10 w 23"/>
                  <a:gd name="T7" fmla="*/ 13 h 14"/>
                  <a:gd name="T8" fmla="*/ 23 w 23"/>
                  <a:gd name="T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3" y="5"/>
                    </a:moveTo>
                    <a:cubicBezTo>
                      <a:pt x="22" y="0"/>
                      <a:pt x="19" y="3"/>
                      <a:pt x="14" y="4"/>
                    </a:cubicBezTo>
                    <a:cubicBezTo>
                      <a:pt x="8" y="5"/>
                      <a:pt x="2" y="6"/>
                      <a:pt x="1" y="10"/>
                    </a:cubicBezTo>
                    <a:cubicBezTo>
                      <a:pt x="0" y="14"/>
                      <a:pt x="4" y="14"/>
                      <a:pt x="10" y="13"/>
                    </a:cubicBezTo>
                    <a:cubicBezTo>
                      <a:pt x="16" y="12"/>
                      <a:pt x="22" y="8"/>
                      <a:pt x="23" y="5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0" name="Freeform 356"/>
              <p:cNvSpPr>
                <a:spLocks/>
              </p:cNvSpPr>
              <p:nvPr/>
            </p:nvSpPr>
            <p:spPr bwMode="auto">
              <a:xfrm>
                <a:off x="2274" y="1829"/>
                <a:ext cx="19" cy="64"/>
              </a:xfrm>
              <a:custGeom>
                <a:avLst/>
                <a:gdLst>
                  <a:gd name="T0" fmla="*/ 3 w 8"/>
                  <a:gd name="T1" fmla="*/ 27 h 27"/>
                  <a:gd name="T2" fmla="*/ 0 w 8"/>
                  <a:gd name="T3" fmla="*/ 13 h 27"/>
                  <a:gd name="T4" fmla="*/ 3 w 8"/>
                  <a:gd name="T5" fmla="*/ 0 h 27"/>
                  <a:gd name="T6" fmla="*/ 8 w 8"/>
                  <a:gd name="T7" fmla="*/ 10 h 27"/>
                  <a:gd name="T8" fmla="*/ 3 w 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7">
                    <a:moveTo>
                      <a:pt x="3" y="27"/>
                    </a:moveTo>
                    <a:cubicBezTo>
                      <a:pt x="0" y="26"/>
                      <a:pt x="0" y="21"/>
                      <a:pt x="0" y="13"/>
                    </a:cubicBezTo>
                    <a:cubicBezTo>
                      <a:pt x="1" y="5"/>
                      <a:pt x="0" y="0"/>
                      <a:pt x="3" y="0"/>
                    </a:cubicBezTo>
                    <a:cubicBezTo>
                      <a:pt x="6" y="0"/>
                      <a:pt x="8" y="4"/>
                      <a:pt x="8" y="10"/>
                    </a:cubicBezTo>
                    <a:cubicBezTo>
                      <a:pt x="7" y="15"/>
                      <a:pt x="6" y="27"/>
                      <a:pt x="3" y="27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1" name="Freeform 357"/>
              <p:cNvSpPr>
                <a:spLocks/>
              </p:cNvSpPr>
              <p:nvPr/>
            </p:nvSpPr>
            <p:spPr bwMode="auto">
              <a:xfrm>
                <a:off x="1771" y="1770"/>
                <a:ext cx="26" cy="64"/>
              </a:xfrm>
              <a:custGeom>
                <a:avLst/>
                <a:gdLst>
                  <a:gd name="T0" fmla="*/ 6 w 11"/>
                  <a:gd name="T1" fmla="*/ 26 h 27"/>
                  <a:gd name="T2" fmla="*/ 8 w 11"/>
                  <a:gd name="T3" fmla="*/ 13 h 27"/>
                  <a:gd name="T4" fmla="*/ 4 w 11"/>
                  <a:gd name="T5" fmla="*/ 1 h 27"/>
                  <a:gd name="T6" fmla="*/ 2 w 11"/>
                  <a:gd name="T7" fmla="*/ 19 h 27"/>
                  <a:gd name="T8" fmla="*/ 6 w 1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6" y="26"/>
                    </a:moveTo>
                    <a:cubicBezTo>
                      <a:pt x="11" y="26"/>
                      <a:pt x="9" y="19"/>
                      <a:pt x="8" y="13"/>
                    </a:cubicBezTo>
                    <a:cubicBezTo>
                      <a:pt x="7" y="6"/>
                      <a:pt x="8" y="2"/>
                      <a:pt x="4" y="1"/>
                    </a:cubicBezTo>
                    <a:cubicBezTo>
                      <a:pt x="0" y="0"/>
                      <a:pt x="1" y="12"/>
                      <a:pt x="2" y="19"/>
                    </a:cubicBezTo>
                    <a:cubicBezTo>
                      <a:pt x="3" y="26"/>
                      <a:pt x="3" y="27"/>
                      <a:pt x="6" y="26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2" name="Freeform 358"/>
              <p:cNvSpPr>
                <a:spLocks/>
              </p:cNvSpPr>
              <p:nvPr/>
            </p:nvSpPr>
            <p:spPr bwMode="auto">
              <a:xfrm>
                <a:off x="2074" y="1914"/>
                <a:ext cx="63" cy="24"/>
              </a:xfrm>
              <a:custGeom>
                <a:avLst/>
                <a:gdLst>
                  <a:gd name="T0" fmla="*/ 26 w 27"/>
                  <a:gd name="T1" fmla="*/ 6 h 10"/>
                  <a:gd name="T2" fmla="*/ 15 w 27"/>
                  <a:gd name="T3" fmla="*/ 2 h 10"/>
                  <a:gd name="T4" fmla="*/ 2 w 27"/>
                  <a:gd name="T5" fmla="*/ 4 h 10"/>
                  <a:gd name="T6" fmla="*/ 26 w 27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26" y="6"/>
                    </a:moveTo>
                    <a:cubicBezTo>
                      <a:pt x="27" y="0"/>
                      <a:pt x="18" y="2"/>
                      <a:pt x="15" y="2"/>
                    </a:cubicBezTo>
                    <a:cubicBezTo>
                      <a:pt x="12" y="2"/>
                      <a:pt x="3" y="1"/>
                      <a:pt x="2" y="4"/>
                    </a:cubicBezTo>
                    <a:cubicBezTo>
                      <a:pt x="0" y="10"/>
                      <a:pt x="24" y="10"/>
                      <a:pt x="26" y="6"/>
                    </a:cubicBezTo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3" name="Freeform 359"/>
              <p:cNvSpPr>
                <a:spLocks/>
              </p:cNvSpPr>
              <p:nvPr/>
            </p:nvSpPr>
            <p:spPr bwMode="auto">
              <a:xfrm>
                <a:off x="2074" y="1914"/>
                <a:ext cx="63" cy="24"/>
              </a:xfrm>
              <a:custGeom>
                <a:avLst/>
                <a:gdLst>
                  <a:gd name="T0" fmla="*/ 26 w 27"/>
                  <a:gd name="T1" fmla="*/ 6 h 10"/>
                  <a:gd name="T2" fmla="*/ 15 w 27"/>
                  <a:gd name="T3" fmla="*/ 2 h 10"/>
                  <a:gd name="T4" fmla="*/ 2 w 27"/>
                  <a:gd name="T5" fmla="*/ 4 h 10"/>
                  <a:gd name="T6" fmla="*/ 26 w 27"/>
                  <a:gd name="T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0">
                    <a:moveTo>
                      <a:pt x="26" y="6"/>
                    </a:moveTo>
                    <a:cubicBezTo>
                      <a:pt x="27" y="0"/>
                      <a:pt x="18" y="2"/>
                      <a:pt x="15" y="2"/>
                    </a:cubicBezTo>
                    <a:cubicBezTo>
                      <a:pt x="12" y="2"/>
                      <a:pt x="3" y="1"/>
                      <a:pt x="2" y="4"/>
                    </a:cubicBezTo>
                    <a:cubicBezTo>
                      <a:pt x="0" y="10"/>
                      <a:pt x="24" y="10"/>
                      <a:pt x="26" y="6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4" name="Freeform 360"/>
              <p:cNvSpPr>
                <a:spLocks/>
              </p:cNvSpPr>
              <p:nvPr/>
            </p:nvSpPr>
            <p:spPr bwMode="auto">
              <a:xfrm>
                <a:off x="1932" y="2008"/>
                <a:ext cx="73" cy="43"/>
              </a:xfrm>
              <a:custGeom>
                <a:avLst/>
                <a:gdLst>
                  <a:gd name="T0" fmla="*/ 28 w 31"/>
                  <a:gd name="T1" fmla="*/ 12 h 18"/>
                  <a:gd name="T2" fmla="*/ 18 w 31"/>
                  <a:gd name="T3" fmla="*/ 4 h 18"/>
                  <a:gd name="T4" fmla="*/ 2 w 31"/>
                  <a:gd name="T5" fmla="*/ 3 h 18"/>
                  <a:gd name="T6" fmla="*/ 28 w 31"/>
                  <a:gd name="T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18">
                    <a:moveTo>
                      <a:pt x="28" y="12"/>
                    </a:moveTo>
                    <a:cubicBezTo>
                      <a:pt x="31" y="7"/>
                      <a:pt x="23" y="6"/>
                      <a:pt x="18" y="4"/>
                    </a:cubicBezTo>
                    <a:cubicBezTo>
                      <a:pt x="14" y="2"/>
                      <a:pt x="4" y="0"/>
                      <a:pt x="2" y="3"/>
                    </a:cubicBezTo>
                    <a:cubicBezTo>
                      <a:pt x="0" y="5"/>
                      <a:pt x="26" y="18"/>
                      <a:pt x="28" y="1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5" name="Freeform 361"/>
              <p:cNvSpPr>
                <a:spLocks/>
              </p:cNvSpPr>
              <p:nvPr/>
            </p:nvSpPr>
            <p:spPr bwMode="auto">
              <a:xfrm>
                <a:off x="1613" y="1477"/>
                <a:ext cx="66" cy="59"/>
              </a:xfrm>
              <a:custGeom>
                <a:avLst/>
                <a:gdLst>
                  <a:gd name="T0" fmla="*/ 5 w 28"/>
                  <a:gd name="T1" fmla="*/ 20 h 25"/>
                  <a:gd name="T2" fmla="*/ 16 w 28"/>
                  <a:gd name="T3" fmla="*/ 16 h 25"/>
                  <a:gd name="T4" fmla="*/ 26 w 28"/>
                  <a:gd name="T5" fmla="*/ 2 h 25"/>
                  <a:gd name="T6" fmla="*/ 5 w 28"/>
                  <a:gd name="T7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5" y="20"/>
                    </a:moveTo>
                    <a:cubicBezTo>
                      <a:pt x="7" y="25"/>
                      <a:pt x="12" y="19"/>
                      <a:pt x="16" y="16"/>
                    </a:cubicBezTo>
                    <a:cubicBezTo>
                      <a:pt x="21" y="13"/>
                      <a:pt x="28" y="5"/>
                      <a:pt x="26" y="2"/>
                    </a:cubicBezTo>
                    <a:cubicBezTo>
                      <a:pt x="24" y="0"/>
                      <a:pt x="0" y="16"/>
                      <a:pt x="5" y="20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6" name="Freeform 362"/>
              <p:cNvSpPr>
                <a:spLocks/>
              </p:cNvSpPr>
              <p:nvPr/>
            </p:nvSpPr>
            <p:spPr bwMode="auto">
              <a:xfrm>
                <a:off x="2111" y="2091"/>
                <a:ext cx="71" cy="38"/>
              </a:xfrm>
              <a:custGeom>
                <a:avLst/>
                <a:gdLst>
                  <a:gd name="T0" fmla="*/ 28 w 30"/>
                  <a:gd name="T1" fmla="*/ 7 h 16"/>
                  <a:gd name="T2" fmla="*/ 13 w 30"/>
                  <a:gd name="T3" fmla="*/ 5 h 16"/>
                  <a:gd name="T4" fmla="*/ 0 w 30"/>
                  <a:gd name="T5" fmla="*/ 10 h 16"/>
                  <a:gd name="T6" fmla="*/ 28 w 30"/>
                  <a:gd name="T7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6">
                    <a:moveTo>
                      <a:pt x="28" y="7"/>
                    </a:moveTo>
                    <a:cubicBezTo>
                      <a:pt x="27" y="0"/>
                      <a:pt x="20" y="3"/>
                      <a:pt x="13" y="5"/>
                    </a:cubicBezTo>
                    <a:cubicBezTo>
                      <a:pt x="6" y="6"/>
                      <a:pt x="0" y="5"/>
                      <a:pt x="0" y="10"/>
                    </a:cubicBezTo>
                    <a:cubicBezTo>
                      <a:pt x="0" y="16"/>
                      <a:pt x="30" y="15"/>
                      <a:pt x="28" y="7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7" name="Freeform 363"/>
              <p:cNvSpPr>
                <a:spLocks/>
              </p:cNvSpPr>
              <p:nvPr/>
            </p:nvSpPr>
            <p:spPr bwMode="auto">
              <a:xfrm>
                <a:off x="2357" y="1947"/>
                <a:ext cx="68" cy="78"/>
              </a:xfrm>
              <a:custGeom>
                <a:avLst/>
                <a:gdLst>
                  <a:gd name="T0" fmla="*/ 22 w 29"/>
                  <a:gd name="T1" fmla="*/ 2 h 33"/>
                  <a:gd name="T2" fmla="*/ 10 w 29"/>
                  <a:gd name="T3" fmla="*/ 16 h 33"/>
                  <a:gd name="T4" fmla="*/ 6 w 29"/>
                  <a:gd name="T5" fmla="*/ 31 h 33"/>
                  <a:gd name="T6" fmla="*/ 22 w 29"/>
                  <a:gd name="T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3">
                    <a:moveTo>
                      <a:pt x="22" y="2"/>
                    </a:moveTo>
                    <a:cubicBezTo>
                      <a:pt x="19" y="0"/>
                      <a:pt x="16" y="11"/>
                      <a:pt x="10" y="16"/>
                    </a:cubicBezTo>
                    <a:cubicBezTo>
                      <a:pt x="4" y="21"/>
                      <a:pt x="0" y="30"/>
                      <a:pt x="6" y="31"/>
                    </a:cubicBezTo>
                    <a:cubicBezTo>
                      <a:pt x="11" y="33"/>
                      <a:pt x="29" y="7"/>
                      <a:pt x="22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8" name="Freeform 364"/>
              <p:cNvSpPr>
                <a:spLocks/>
              </p:cNvSpPr>
              <p:nvPr/>
            </p:nvSpPr>
            <p:spPr bwMode="auto">
              <a:xfrm>
                <a:off x="1797" y="1612"/>
                <a:ext cx="59" cy="80"/>
              </a:xfrm>
              <a:custGeom>
                <a:avLst/>
                <a:gdLst>
                  <a:gd name="T0" fmla="*/ 21 w 25"/>
                  <a:gd name="T1" fmla="*/ 4 h 34"/>
                  <a:gd name="T2" fmla="*/ 12 w 25"/>
                  <a:gd name="T3" fmla="*/ 26 h 34"/>
                  <a:gd name="T4" fmla="*/ 2 w 25"/>
                  <a:gd name="T5" fmla="*/ 30 h 34"/>
                  <a:gd name="T6" fmla="*/ 21 w 25"/>
                  <a:gd name="T7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4">
                    <a:moveTo>
                      <a:pt x="21" y="4"/>
                    </a:moveTo>
                    <a:cubicBezTo>
                      <a:pt x="25" y="8"/>
                      <a:pt x="17" y="19"/>
                      <a:pt x="12" y="26"/>
                    </a:cubicBezTo>
                    <a:cubicBezTo>
                      <a:pt x="8" y="33"/>
                      <a:pt x="5" y="34"/>
                      <a:pt x="2" y="30"/>
                    </a:cubicBezTo>
                    <a:cubicBezTo>
                      <a:pt x="0" y="26"/>
                      <a:pt x="16" y="0"/>
                      <a:pt x="21" y="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9" name="Freeform 365"/>
              <p:cNvSpPr>
                <a:spLocks/>
              </p:cNvSpPr>
              <p:nvPr/>
            </p:nvSpPr>
            <p:spPr bwMode="auto">
              <a:xfrm>
                <a:off x="1700" y="1652"/>
                <a:ext cx="43" cy="80"/>
              </a:xfrm>
              <a:custGeom>
                <a:avLst/>
                <a:gdLst>
                  <a:gd name="T0" fmla="*/ 12 w 18"/>
                  <a:gd name="T1" fmla="*/ 2 h 34"/>
                  <a:gd name="T2" fmla="*/ 3 w 18"/>
                  <a:gd name="T3" fmla="*/ 30 h 34"/>
                  <a:gd name="T4" fmla="*/ 12 w 18"/>
                  <a:gd name="T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4">
                    <a:moveTo>
                      <a:pt x="12" y="2"/>
                    </a:moveTo>
                    <a:cubicBezTo>
                      <a:pt x="7" y="0"/>
                      <a:pt x="0" y="26"/>
                      <a:pt x="3" y="30"/>
                    </a:cubicBezTo>
                    <a:cubicBezTo>
                      <a:pt x="7" y="34"/>
                      <a:pt x="18" y="4"/>
                      <a:pt x="12" y="2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0" name="Freeform 366"/>
              <p:cNvSpPr>
                <a:spLocks/>
              </p:cNvSpPr>
              <p:nvPr/>
            </p:nvSpPr>
            <p:spPr bwMode="auto">
              <a:xfrm>
                <a:off x="1691" y="1897"/>
                <a:ext cx="71" cy="81"/>
              </a:xfrm>
              <a:custGeom>
                <a:avLst/>
                <a:gdLst>
                  <a:gd name="T0" fmla="*/ 20 w 30"/>
                  <a:gd name="T1" fmla="*/ 34 h 34"/>
                  <a:gd name="T2" fmla="*/ 6 w 30"/>
                  <a:gd name="T3" fmla="*/ 1 h 34"/>
                  <a:gd name="T4" fmla="*/ 20 w 30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4">
                    <a:moveTo>
                      <a:pt x="20" y="34"/>
                    </a:moveTo>
                    <a:cubicBezTo>
                      <a:pt x="16" y="34"/>
                      <a:pt x="0" y="2"/>
                      <a:pt x="6" y="1"/>
                    </a:cubicBezTo>
                    <a:cubicBezTo>
                      <a:pt x="12" y="0"/>
                      <a:pt x="30" y="32"/>
                      <a:pt x="20" y="34"/>
                    </a:cubicBezTo>
                    <a:close/>
                  </a:path>
                </a:pathLst>
              </a:custGeom>
              <a:solidFill>
                <a:srgbClr val="D94673"/>
              </a:solidFill>
              <a:ln w="3175" cap="rnd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1" name="Freeform 367"/>
              <p:cNvSpPr>
                <a:spLocks/>
              </p:cNvSpPr>
              <p:nvPr/>
            </p:nvSpPr>
            <p:spPr bwMode="auto">
              <a:xfrm>
                <a:off x="1710" y="1791"/>
                <a:ext cx="71" cy="128"/>
              </a:xfrm>
              <a:custGeom>
                <a:avLst/>
                <a:gdLst>
                  <a:gd name="T0" fmla="*/ 4 w 30"/>
                  <a:gd name="T1" fmla="*/ 54 h 54"/>
                  <a:gd name="T2" fmla="*/ 17 w 30"/>
                  <a:gd name="T3" fmla="*/ 28 h 54"/>
                  <a:gd name="T4" fmla="*/ 21 w 30"/>
                  <a:gd name="T5" fmla="*/ 16 h 54"/>
                  <a:gd name="T6" fmla="*/ 29 w 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4" y="54"/>
                    </a:moveTo>
                    <a:cubicBezTo>
                      <a:pt x="0" y="43"/>
                      <a:pt x="14" y="36"/>
                      <a:pt x="17" y="28"/>
                    </a:cubicBezTo>
                    <a:cubicBezTo>
                      <a:pt x="19" y="24"/>
                      <a:pt x="18" y="20"/>
                      <a:pt x="21" y="16"/>
                    </a:cubicBezTo>
                    <a:cubicBezTo>
                      <a:pt x="25" y="10"/>
                      <a:pt x="30" y="9"/>
                      <a:pt x="2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2" name="Freeform 368"/>
              <p:cNvSpPr>
                <a:spLocks/>
              </p:cNvSpPr>
              <p:nvPr/>
            </p:nvSpPr>
            <p:spPr bwMode="auto">
              <a:xfrm>
                <a:off x="1731" y="1928"/>
                <a:ext cx="215" cy="90"/>
              </a:xfrm>
              <a:custGeom>
                <a:avLst/>
                <a:gdLst>
                  <a:gd name="T0" fmla="*/ 0 w 91"/>
                  <a:gd name="T1" fmla="*/ 0 h 38"/>
                  <a:gd name="T2" fmla="*/ 20 w 91"/>
                  <a:gd name="T3" fmla="*/ 9 h 38"/>
                  <a:gd name="T4" fmla="*/ 48 w 91"/>
                  <a:gd name="T5" fmla="*/ 26 h 38"/>
                  <a:gd name="T6" fmla="*/ 74 w 91"/>
                  <a:gd name="T7" fmla="*/ 33 h 38"/>
                  <a:gd name="T8" fmla="*/ 91 w 91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8">
                    <a:moveTo>
                      <a:pt x="0" y="0"/>
                    </a:moveTo>
                    <a:cubicBezTo>
                      <a:pt x="5" y="5"/>
                      <a:pt x="14" y="4"/>
                      <a:pt x="20" y="9"/>
                    </a:cubicBezTo>
                    <a:cubicBezTo>
                      <a:pt x="29" y="15"/>
                      <a:pt x="38" y="21"/>
                      <a:pt x="48" y="26"/>
                    </a:cubicBezTo>
                    <a:cubicBezTo>
                      <a:pt x="56" y="30"/>
                      <a:pt x="65" y="30"/>
                      <a:pt x="74" y="33"/>
                    </a:cubicBezTo>
                    <a:cubicBezTo>
                      <a:pt x="80" y="37"/>
                      <a:pt x="83" y="38"/>
                      <a:pt x="91" y="3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3" name="Freeform 369"/>
              <p:cNvSpPr>
                <a:spLocks/>
              </p:cNvSpPr>
              <p:nvPr/>
            </p:nvSpPr>
            <p:spPr bwMode="auto">
              <a:xfrm>
                <a:off x="1788" y="1749"/>
                <a:ext cx="85" cy="54"/>
              </a:xfrm>
              <a:custGeom>
                <a:avLst/>
                <a:gdLst>
                  <a:gd name="T0" fmla="*/ 0 w 36"/>
                  <a:gd name="T1" fmla="*/ 23 h 23"/>
                  <a:gd name="T2" fmla="*/ 21 w 36"/>
                  <a:gd name="T3" fmla="*/ 13 h 23"/>
                  <a:gd name="T4" fmla="*/ 36 w 36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3">
                    <a:moveTo>
                      <a:pt x="0" y="23"/>
                    </a:moveTo>
                    <a:cubicBezTo>
                      <a:pt x="2" y="11"/>
                      <a:pt x="13" y="18"/>
                      <a:pt x="21" y="13"/>
                    </a:cubicBezTo>
                    <a:cubicBezTo>
                      <a:pt x="26" y="9"/>
                      <a:pt x="28" y="2"/>
                      <a:pt x="3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4" name="Freeform 370"/>
              <p:cNvSpPr>
                <a:spLocks/>
              </p:cNvSpPr>
              <p:nvPr/>
            </p:nvSpPr>
            <p:spPr bwMode="auto">
              <a:xfrm>
                <a:off x="1790" y="1793"/>
                <a:ext cx="135" cy="116"/>
              </a:xfrm>
              <a:custGeom>
                <a:avLst/>
                <a:gdLst>
                  <a:gd name="T0" fmla="*/ 0 w 57"/>
                  <a:gd name="T1" fmla="*/ 0 h 49"/>
                  <a:gd name="T2" fmla="*/ 15 w 57"/>
                  <a:gd name="T3" fmla="*/ 15 h 49"/>
                  <a:gd name="T4" fmla="*/ 23 w 57"/>
                  <a:gd name="T5" fmla="*/ 35 h 49"/>
                  <a:gd name="T6" fmla="*/ 44 w 57"/>
                  <a:gd name="T7" fmla="*/ 45 h 49"/>
                  <a:gd name="T8" fmla="*/ 57 w 5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0" y="0"/>
                    </a:moveTo>
                    <a:cubicBezTo>
                      <a:pt x="5" y="5"/>
                      <a:pt x="11" y="9"/>
                      <a:pt x="15" y="15"/>
                    </a:cubicBezTo>
                    <a:cubicBezTo>
                      <a:pt x="19" y="22"/>
                      <a:pt x="18" y="29"/>
                      <a:pt x="23" y="35"/>
                    </a:cubicBezTo>
                    <a:cubicBezTo>
                      <a:pt x="29" y="40"/>
                      <a:pt x="38" y="41"/>
                      <a:pt x="44" y="45"/>
                    </a:cubicBezTo>
                    <a:cubicBezTo>
                      <a:pt x="47" y="47"/>
                      <a:pt x="53" y="48"/>
                      <a:pt x="57" y="4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5" name="Freeform 371"/>
              <p:cNvSpPr>
                <a:spLocks/>
              </p:cNvSpPr>
              <p:nvPr/>
            </p:nvSpPr>
            <p:spPr bwMode="auto">
              <a:xfrm>
                <a:off x="1722" y="1694"/>
                <a:ext cx="54" cy="88"/>
              </a:xfrm>
              <a:custGeom>
                <a:avLst/>
                <a:gdLst>
                  <a:gd name="T0" fmla="*/ 23 w 23"/>
                  <a:gd name="T1" fmla="*/ 37 h 37"/>
                  <a:gd name="T2" fmla="*/ 0 w 23"/>
                  <a:gd name="T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37">
                    <a:moveTo>
                      <a:pt x="23" y="37"/>
                    </a:moveTo>
                    <a:cubicBezTo>
                      <a:pt x="15" y="33"/>
                      <a:pt x="3" y="1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6" name="Freeform 372"/>
              <p:cNvSpPr>
                <a:spLocks/>
              </p:cNvSpPr>
              <p:nvPr/>
            </p:nvSpPr>
            <p:spPr bwMode="auto">
              <a:xfrm>
                <a:off x="1724" y="1647"/>
                <a:ext cx="97" cy="31"/>
              </a:xfrm>
              <a:custGeom>
                <a:avLst/>
                <a:gdLst>
                  <a:gd name="T0" fmla="*/ 0 w 41"/>
                  <a:gd name="T1" fmla="*/ 13 h 13"/>
                  <a:gd name="T2" fmla="*/ 41 w 41"/>
                  <a:gd name="T3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13">
                    <a:moveTo>
                      <a:pt x="0" y="13"/>
                    </a:moveTo>
                    <a:cubicBezTo>
                      <a:pt x="6" y="0"/>
                      <a:pt x="31" y="9"/>
                      <a:pt x="41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7" name="Freeform 373"/>
              <p:cNvSpPr>
                <a:spLocks/>
              </p:cNvSpPr>
              <p:nvPr/>
            </p:nvSpPr>
            <p:spPr bwMode="auto">
              <a:xfrm>
                <a:off x="1618" y="1914"/>
                <a:ext cx="92" cy="26"/>
              </a:xfrm>
              <a:custGeom>
                <a:avLst/>
                <a:gdLst>
                  <a:gd name="T0" fmla="*/ 39 w 39"/>
                  <a:gd name="T1" fmla="*/ 3 h 11"/>
                  <a:gd name="T2" fmla="*/ 13 w 39"/>
                  <a:gd name="T3" fmla="*/ 9 h 11"/>
                  <a:gd name="T4" fmla="*/ 0 w 3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11">
                    <a:moveTo>
                      <a:pt x="39" y="3"/>
                    </a:moveTo>
                    <a:cubicBezTo>
                      <a:pt x="32" y="4"/>
                      <a:pt x="20" y="11"/>
                      <a:pt x="13" y="9"/>
                    </a:cubicBezTo>
                    <a:cubicBezTo>
                      <a:pt x="9" y="8"/>
                      <a:pt x="2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8" name="Freeform 374"/>
              <p:cNvSpPr>
                <a:spLocks/>
              </p:cNvSpPr>
              <p:nvPr/>
            </p:nvSpPr>
            <p:spPr bwMode="auto">
              <a:xfrm>
                <a:off x="1726" y="1966"/>
                <a:ext cx="69" cy="123"/>
              </a:xfrm>
              <a:custGeom>
                <a:avLst/>
                <a:gdLst>
                  <a:gd name="T0" fmla="*/ 4 w 29"/>
                  <a:gd name="T1" fmla="*/ 0 h 52"/>
                  <a:gd name="T2" fmla="*/ 17 w 29"/>
                  <a:gd name="T3" fmla="*/ 34 h 52"/>
                  <a:gd name="T4" fmla="*/ 26 w 29"/>
                  <a:gd name="T5" fmla="*/ 43 h 52"/>
                  <a:gd name="T6" fmla="*/ 29 w 29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2">
                    <a:moveTo>
                      <a:pt x="4" y="0"/>
                    </a:moveTo>
                    <a:cubicBezTo>
                      <a:pt x="0" y="15"/>
                      <a:pt x="8" y="24"/>
                      <a:pt x="17" y="34"/>
                    </a:cubicBezTo>
                    <a:cubicBezTo>
                      <a:pt x="19" y="36"/>
                      <a:pt x="24" y="40"/>
                      <a:pt x="26" y="43"/>
                    </a:cubicBezTo>
                    <a:cubicBezTo>
                      <a:pt x="27" y="47"/>
                      <a:pt x="25" y="50"/>
                      <a:pt x="29" y="5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9" name="Freeform 375"/>
              <p:cNvSpPr>
                <a:spLocks/>
              </p:cNvSpPr>
              <p:nvPr/>
            </p:nvSpPr>
            <p:spPr bwMode="auto">
              <a:xfrm>
                <a:off x="1842" y="2020"/>
                <a:ext cx="113" cy="59"/>
              </a:xfrm>
              <a:custGeom>
                <a:avLst/>
                <a:gdLst>
                  <a:gd name="T0" fmla="*/ 48 w 48"/>
                  <a:gd name="T1" fmla="*/ 0 h 25"/>
                  <a:gd name="T2" fmla="*/ 22 w 48"/>
                  <a:gd name="T3" fmla="*/ 19 h 25"/>
                  <a:gd name="T4" fmla="*/ 0 w 48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5">
                    <a:moveTo>
                      <a:pt x="48" y="0"/>
                    </a:moveTo>
                    <a:cubicBezTo>
                      <a:pt x="42" y="12"/>
                      <a:pt x="34" y="16"/>
                      <a:pt x="22" y="19"/>
                    </a:cubicBezTo>
                    <a:cubicBezTo>
                      <a:pt x="15" y="20"/>
                      <a:pt x="7" y="25"/>
                      <a:pt x="0" y="2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0" name="Freeform 376"/>
              <p:cNvSpPr>
                <a:spLocks/>
              </p:cNvSpPr>
              <p:nvPr/>
            </p:nvSpPr>
            <p:spPr bwMode="auto">
              <a:xfrm>
                <a:off x="1988" y="1931"/>
                <a:ext cx="107" cy="92"/>
              </a:xfrm>
              <a:custGeom>
                <a:avLst/>
                <a:gdLst>
                  <a:gd name="T0" fmla="*/ 0 w 45"/>
                  <a:gd name="T1" fmla="*/ 39 h 39"/>
                  <a:gd name="T2" fmla="*/ 26 w 45"/>
                  <a:gd name="T3" fmla="*/ 19 h 39"/>
                  <a:gd name="T4" fmla="*/ 45 w 45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9">
                    <a:moveTo>
                      <a:pt x="0" y="39"/>
                    </a:moveTo>
                    <a:cubicBezTo>
                      <a:pt x="0" y="27"/>
                      <a:pt x="18" y="23"/>
                      <a:pt x="26" y="19"/>
                    </a:cubicBezTo>
                    <a:cubicBezTo>
                      <a:pt x="33" y="16"/>
                      <a:pt x="42" y="6"/>
                      <a:pt x="4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1" name="Freeform 377"/>
              <p:cNvSpPr>
                <a:spLocks/>
              </p:cNvSpPr>
              <p:nvPr/>
            </p:nvSpPr>
            <p:spPr bwMode="auto">
              <a:xfrm>
                <a:off x="2125" y="1876"/>
                <a:ext cx="154" cy="57"/>
              </a:xfrm>
              <a:custGeom>
                <a:avLst/>
                <a:gdLst>
                  <a:gd name="T0" fmla="*/ 0 w 65"/>
                  <a:gd name="T1" fmla="*/ 20 h 24"/>
                  <a:gd name="T2" fmla="*/ 16 w 65"/>
                  <a:gd name="T3" fmla="*/ 23 h 24"/>
                  <a:gd name="T4" fmla="*/ 40 w 65"/>
                  <a:gd name="T5" fmla="*/ 12 h 24"/>
                  <a:gd name="T6" fmla="*/ 55 w 65"/>
                  <a:gd name="T7" fmla="*/ 3 h 24"/>
                  <a:gd name="T8" fmla="*/ 65 w 6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4">
                    <a:moveTo>
                      <a:pt x="0" y="20"/>
                    </a:moveTo>
                    <a:cubicBezTo>
                      <a:pt x="3" y="24"/>
                      <a:pt x="11" y="23"/>
                      <a:pt x="16" y="23"/>
                    </a:cubicBezTo>
                    <a:cubicBezTo>
                      <a:pt x="28" y="23"/>
                      <a:pt x="31" y="18"/>
                      <a:pt x="40" y="12"/>
                    </a:cubicBezTo>
                    <a:cubicBezTo>
                      <a:pt x="44" y="9"/>
                      <a:pt x="50" y="5"/>
                      <a:pt x="55" y="3"/>
                    </a:cubicBezTo>
                    <a:cubicBezTo>
                      <a:pt x="58" y="1"/>
                      <a:pt x="62" y="2"/>
                      <a:pt x="6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2" name="Freeform 378"/>
              <p:cNvSpPr>
                <a:spLocks/>
              </p:cNvSpPr>
              <p:nvPr/>
            </p:nvSpPr>
            <p:spPr bwMode="auto">
              <a:xfrm>
                <a:off x="2237" y="1886"/>
                <a:ext cx="54" cy="130"/>
              </a:xfrm>
              <a:custGeom>
                <a:avLst/>
                <a:gdLst>
                  <a:gd name="T0" fmla="*/ 20 w 23"/>
                  <a:gd name="T1" fmla="*/ 0 h 55"/>
                  <a:gd name="T2" fmla="*/ 13 w 23"/>
                  <a:gd name="T3" fmla="*/ 30 h 55"/>
                  <a:gd name="T4" fmla="*/ 6 w 23"/>
                  <a:gd name="T5" fmla="*/ 44 h 55"/>
                  <a:gd name="T6" fmla="*/ 0 w 23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5">
                    <a:moveTo>
                      <a:pt x="20" y="0"/>
                    </a:moveTo>
                    <a:cubicBezTo>
                      <a:pt x="23" y="12"/>
                      <a:pt x="21" y="20"/>
                      <a:pt x="13" y="30"/>
                    </a:cubicBezTo>
                    <a:cubicBezTo>
                      <a:pt x="9" y="35"/>
                      <a:pt x="7" y="38"/>
                      <a:pt x="6" y="44"/>
                    </a:cubicBezTo>
                    <a:cubicBezTo>
                      <a:pt x="5" y="49"/>
                      <a:pt x="5" y="53"/>
                      <a:pt x="0" y="5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3" name="Freeform 379"/>
              <p:cNvSpPr>
                <a:spLocks/>
              </p:cNvSpPr>
              <p:nvPr/>
            </p:nvSpPr>
            <p:spPr bwMode="auto">
              <a:xfrm>
                <a:off x="2286" y="1881"/>
                <a:ext cx="102" cy="113"/>
              </a:xfrm>
              <a:custGeom>
                <a:avLst/>
                <a:gdLst>
                  <a:gd name="T0" fmla="*/ 0 w 43"/>
                  <a:gd name="T1" fmla="*/ 0 h 48"/>
                  <a:gd name="T2" fmla="*/ 9 w 43"/>
                  <a:gd name="T3" fmla="*/ 15 h 48"/>
                  <a:gd name="T4" fmla="*/ 26 w 43"/>
                  <a:gd name="T5" fmla="*/ 29 h 48"/>
                  <a:gd name="T6" fmla="*/ 38 w 43"/>
                  <a:gd name="T7" fmla="*/ 38 h 48"/>
                  <a:gd name="T8" fmla="*/ 43 w 43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cubicBezTo>
                      <a:pt x="8" y="3"/>
                      <a:pt x="6" y="9"/>
                      <a:pt x="9" y="15"/>
                    </a:cubicBezTo>
                    <a:cubicBezTo>
                      <a:pt x="13" y="22"/>
                      <a:pt x="19" y="25"/>
                      <a:pt x="26" y="29"/>
                    </a:cubicBezTo>
                    <a:cubicBezTo>
                      <a:pt x="30" y="31"/>
                      <a:pt x="36" y="34"/>
                      <a:pt x="38" y="38"/>
                    </a:cubicBezTo>
                    <a:cubicBezTo>
                      <a:pt x="40" y="42"/>
                      <a:pt x="39" y="48"/>
                      <a:pt x="43" y="4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4" name="Freeform 380"/>
              <p:cNvSpPr>
                <a:spLocks/>
              </p:cNvSpPr>
              <p:nvPr/>
            </p:nvSpPr>
            <p:spPr bwMode="auto">
              <a:xfrm>
                <a:off x="2144" y="2032"/>
                <a:ext cx="76" cy="73"/>
              </a:xfrm>
              <a:custGeom>
                <a:avLst/>
                <a:gdLst>
                  <a:gd name="T0" fmla="*/ 32 w 32"/>
                  <a:gd name="T1" fmla="*/ 0 h 31"/>
                  <a:gd name="T2" fmla="*/ 25 w 32"/>
                  <a:gd name="T3" fmla="*/ 9 h 31"/>
                  <a:gd name="T4" fmla="*/ 15 w 32"/>
                  <a:gd name="T5" fmla="*/ 15 h 31"/>
                  <a:gd name="T6" fmla="*/ 0 w 32"/>
                  <a:gd name="T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cubicBezTo>
                      <a:pt x="29" y="2"/>
                      <a:pt x="28" y="6"/>
                      <a:pt x="25" y="9"/>
                    </a:cubicBezTo>
                    <a:cubicBezTo>
                      <a:pt x="22" y="12"/>
                      <a:pt x="18" y="12"/>
                      <a:pt x="15" y="15"/>
                    </a:cubicBezTo>
                    <a:cubicBezTo>
                      <a:pt x="8" y="20"/>
                      <a:pt x="10" y="31"/>
                      <a:pt x="0" y="3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5" name="Freeform 381"/>
              <p:cNvSpPr>
                <a:spLocks/>
              </p:cNvSpPr>
              <p:nvPr/>
            </p:nvSpPr>
            <p:spPr bwMode="auto">
              <a:xfrm>
                <a:off x="1981" y="2027"/>
                <a:ext cx="147" cy="83"/>
              </a:xfrm>
              <a:custGeom>
                <a:avLst/>
                <a:gdLst>
                  <a:gd name="T0" fmla="*/ 62 w 62"/>
                  <a:gd name="T1" fmla="*/ 35 h 35"/>
                  <a:gd name="T2" fmla="*/ 25 w 62"/>
                  <a:gd name="T3" fmla="*/ 17 h 35"/>
                  <a:gd name="T4" fmla="*/ 0 w 62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35">
                    <a:moveTo>
                      <a:pt x="62" y="35"/>
                    </a:moveTo>
                    <a:cubicBezTo>
                      <a:pt x="53" y="25"/>
                      <a:pt x="37" y="23"/>
                      <a:pt x="25" y="17"/>
                    </a:cubicBezTo>
                    <a:cubicBezTo>
                      <a:pt x="18" y="13"/>
                      <a:pt x="4" y="7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6" name="Freeform 382"/>
              <p:cNvSpPr>
                <a:spLocks/>
              </p:cNvSpPr>
              <p:nvPr/>
            </p:nvSpPr>
            <p:spPr bwMode="auto">
              <a:xfrm>
                <a:off x="2099" y="1926"/>
                <a:ext cx="114" cy="101"/>
              </a:xfrm>
              <a:custGeom>
                <a:avLst/>
                <a:gdLst>
                  <a:gd name="T0" fmla="*/ 8 w 48"/>
                  <a:gd name="T1" fmla="*/ 0 h 43"/>
                  <a:gd name="T2" fmla="*/ 25 w 48"/>
                  <a:gd name="T3" fmla="*/ 22 h 43"/>
                  <a:gd name="T4" fmla="*/ 48 w 48"/>
                  <a:gd name="T5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43">
                    <a:moveTo>
                      <a:pt x="8" y="0"/>
                    </a:moveTo>
                    <a:cubicBezTo>
                      <a:pt x="0" y="13"/>
                      <a:pt x="17" y="17"/>
                      <a:pt x="25" y="22"/>
                    </a:cubicBezTo>
                    <a:cubicBezTo>
                      <a:pt x="31" y="26"/>
                      <a:pt x="41" y="43"/>
                      <a:pt x="48" y="4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7" name="Freeform 383"/>
              <p:cNvSpPr>
                <a:spLocks/>
              </p:cNvSpPr>
              <p:nvPr/>
            </p:nvSpPr>
            <p:spPr bwMode="auto">
              <a:xfrm>
                <a:off x="2246" y="2008"/>
                <a:ext cx="123" cy="31"/>
              </a:xfrm>
              <a:custGeom>
                <a:avLst/>
                <a:gdLst>
                  <a:gd name="T0" fmla="*/ 0 w 52"/>
                  <a:gd name="T1" fmla="*/ 6 h 13"/>
                  <a:gd name="T2" fmla="*/ 33 w 52"/>
                  <a:gd name="T3" fmla="*/ 10 h 13"/>
                  <a:gd name="T4" fmla="*/ 52 w 52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">
                    <a:moveTo>
                      <a:pt x="0" y="6"/>
                    </a:moveTo>
                    <a:cubicBezTo>
                      <a:pt x="4" y="13"/>
                      <a:pt x="26" y="11"/>
                      <a:pt x="33" y="10"/>
                    </a:cubicBezTo>
                    <a:cubicBezTo>
                      <a:pt x="40" y="8"/>
                      <a:pt x="45" y="0"/>
                      <a:pt x="5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8" name="Freeform 384"/>
              <p:cNvSpPr>
                <a:spLocks/>
              </p:cNvSpPr>
              <p:nvPr/>
            </p:nvSpPr>
            <p:spPr bwMode="auto">
              <a:xfrm>
                <a:off x="2227" y="2030"/>
                <a:ext cx="12" cy="59"/>
              </a:xfrm>
              <a:custGeom>
                <a:avLst/>
                <a:gdLst>
                  <a:gd name="T0" fmla="*/ 5 w 5"/>
                  <a:gd name="T1" fmla="*/ 0 h 25"/>
                  <a:gd name="T2" fmla="*/ 4 w 5"/>
                  <a:gd name="T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" h="25">
                    <a:moveTo>
                      <a:pt x="5" y="0"/>
                    </a:moveTo>
                    <a:cubicBezTo>
                      <a:pt x="0" y="5"/>
                      <a:pt x="3" y="18"/>
                      <a:pt x="4" y="2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9" name="Freeform 385"/>
              <p:cNvSpPr>
                <a:spLocks/>
              </p:cNvSpPr>
              <p:nvPr/>
            </p:nvSpPr>
            <p:spPr bwMode="auto">
              <a:xfrm>
                <a:off x="2331" y="1964"/>
                <a:ext cx="47" cy="37"/>
              </a:xfrm>
              <a:custGeom>
                <a:avLst/>
                <a:gdLst>
                  <a:gd name="T0" fmla="*/ 20 w 20"/>
                  <a:gd name="T1" fmla="*/ 14 h 16"/>
                  <a:gd name="T2" fmla="*/ 2 w 20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20" y="14"/>
                    </a:moveTo>
                    <a:cubicBezTo>
                      <a:pt x="12" y="16"/>
                      <a:pt x="0" y="9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0" name="Freeform 386"/>
              <p:cNvSpPr>
                <a:spLocks/>
              </p:cNvSpPr>
              <p:nvPr/>
            </p:nvSpPr>
            <p:spPr bwMode="auto">
              <a:xfrm>
                <a:off x="2369" y="1879"/>
                <a:ext cx="23" cy="87"/>
              </a:xfrm>
              <a:custGeom>
                <a:avLst/>
                <a:gdLst>
                  <a:gd name="T0" fmla="*/ 10 w 10"/>
                  <a:gd name="T1" fmla="*/ 37 h 37"/>
                  <a:gd name="T2" fmla="*/ 3 w 10"/>
                  <a:gd name="T3" fmla="*/ 13 h 37"/>
                  <a:gd name="T4" fmla="*/ 0 w 10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7">
                    <a:moveTo>
                      <a:pt x="10" y="37"/>
                    </a:moveTo>
                    <a:cubicBezTo>
                      <a:pt x="10" y="28"/>
                      <a:pt x="4" y="21"/>
                      <a:pt x="3" y="13"/>
                    </a:cubicBezTo>
                    <a:cubicBezTo>
                      <a:pt x="2" y="8"/>
                      <a:pt x="6" y="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1" name="Freeform 387"/>
              <p:cNvSpPr>
                <a:spLocks/>
              </p:cNvSpPr>
              <p:nvPr/>
            </p:nvSpPr>
            <p:spPr bwMode="auto">
              <a:xfrm>
                <a:off x="2291" y="1850"/>
                <a:ext cx="57" cy="24"/>
              </a:xfrm>
              <a:custGeom>
                <a:avLst/>
                <a:gdLst>
                  <a:gd name="T0" fmla="*/ 0 w 24"/>
                  <a:gd name="T1" fmla="*/ 0 h 10"/>
                  <a:gd name="T2" fmla="*/ 24 w 24"/>
                  <a:gd name="T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10">
                    <a:moveTo>
                      <a:pt x="0" y="0"/>
                    </a:moveTo>
                    <a:cubicBezTo>
                      <a:pt x="3" y="10"/>
                      <a:pt x="17" y="1"/>
                      <a:pt x="24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2" name="Freeform 388"/>
              <p:cNvSpPr>
                <a:spLocks/>
              </p:cNvSpPr>
              <p:nvPr/>
            </p:nvSpPr>
            <p:spPr bwMode="auto">
              <a:xfrm>
                <a:off x="1830" y="1659"/>
                <a:ext cx="50" cy="64"/>
              </a:xfrm>
              <a:custGeom>
                <a:avLst/>
                <a:gdLst>
                  <a:gd name="T0" fmla="*/ 0 w 21"/>
                  <a:gd name="T1" fmla="*/ 0 h 27"/>
                  <a:gd name="T2" fmla="*/ 21 w 21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27">
                    <a:moveTo>
                      <a:pt x="0" y="0"/>
                    </a:moveTo>
                    <a:cubicBezTo>
                      <a:pt x="10" y="5"/>
                      <a:pt x="14" y="20"/>
                      <a:pt x="21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3" name="Freeform 389"/>
              <p:cNvSpPr>
                <a:spLocks/>
              </p:cNvSpPr>
              <p:nvPr/>
            </p:nvSpPr>
            <p:spPr bwMode="auto">
              <a:xfrm>
                <a:off x="1837" y="1642"/>
                <a:ext cx="109" cy="14"/>
              </a:xfrm>
              <a:custGeom>
                <a:avLst/>
                <a:gdLst>
                  <a:gd name="T0" fmla="*/ 0 w 46"/>
                  <a:gd name="T1" fmla="*/ 1 h 6"/>
                  <a:gd name="T2" fmla="*/ 23 w 46"/>
                  <a:gd name="T3" fmla="*/ 0 h 6"/>
                  <a:gd name="T4" fmla="*/ 46 w 46"/>
                  <a:gd name="T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6">
                    <a:moveTo>
                      <a:pt x="0" y="1"/>
                    </a:moveTo>
                    <a:cubicBezTo>
                      <a:pt x="6" y="6"/>
                      <a:pt x="16" y="0"/>
                      <a:pt x="23" y="0"/>
                    </a:cubicBezTo>
                    <a:cubicBezTo>
                      <a:pt x="31" y="0"/>
                      <a:pt x="38" y="6"/>
                      <a:pt x="46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4" name="Freeform 390"/>
              <p:cNvSpPr>
                <a:spLocks/>
              </p:cNvSpPr>
              <p:nvPr/>
            </p:nvSpPr>
            <p:spPr bwMode="auto">
              <a:xfrm>
                <a:off x="1823" y="1553"/>
                <a:ext cx="14" cy="73"/>
              </a:xfrm>
              <a:custGeom>
                <a:avLst/>
                <a:gdLst>
                  <a:gd name="T0" fmla="*/ 5 w 6"/>
                  <a:gd name="T1" fmla="*/ 29 h 31"/>
                  <a:gd name="T2" fmla="*/ 5 w 6"/>
                  <a:gd name="T3" fmla="*/ 29 h 31"/>
                  <a:gd name="T4" fmla="*/ 2 w 6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1">
                    <a:moveTo>
                      <a:pt x="5" y="29"/>
                    </a:moveTo>
                    <a:cubicBezTo>
                      <a:pt x="6" y="31"/>
                      <a:pt x="6" y="31"/>
                      <a:pt x="5" y="29"/>
                    </a:cubicBezTo>
                    <a:cubicBezTo>
                      <a:pt x="1" y="22"/>
                      <a:pt x="0" y="8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5" name="Freeform 391"/>
              <p:cNvSpPr>
                <a:spLocks/>
              </p:cNvSpPr>
              <p:nvPr/>
            </p:nvSpPr>
            <p:spPr bwMode="auto">
              <a:xfrm>
                <a:off x="1755" y="1614"/>
                <a:ext cx="68" cy="33"/>
              </a:xfrm>
              <a:custGeom>
                <a:avLst/>
                <a:gdLst>
                  <a:gd name="T0" fmla="*/ 29 w 29"/>
                  <a:gd name="T1" fmla="*/ 14 h 14"/>
                  <a:gd name="T2" fmla="*/ 0 w 29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4">
                    <a:moveTo>
                      <a:pt x="29" y="14"/>
                    </a:moveTo>
                    <a:cubicBezTo>
                      <a:pt x="17" y="13"/>
                      <a:pt x="6" y="1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6" name="Freeform 392"/>
              <p:cNvSpPr>
                <a:spLocks/>
              </p:cNvSpPr>
              <p:nvPr/>
            </p:nvSpPr>
            <p:spPr bwMode="auto">
              <a:xfrm>
                <a:off x="1672" y="1597"/>
                <a:ext cx="42" cy="97"/>
              </a:xfrm>
              <a:custGeom>
                <a:avLst/>
                <a:gdLst>
                  <a:gd name="T0" fmla="*/ 18 w 18"/>
                  <a:gd name="T1" fmla="*/ 41 h 41"/>
                  <a:gd name="T2" fmla="*/ 0 w 18"/>
                  <a:gd name="T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41">
                    <a:moveTo>
                      <a:pt x="18" y="41"/>
                    </a:moveTo>
                    <a:cubicBezTo>
                      <a:pt x="8" y="32"/>
                      <a:pt x="1" y="1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7" name="Freeform 393"/>
              <p:cNvSpPr>
                <a:spLocks/>
              </p:cNvSpPr>
              <p:nvPr/>
            </p:nvSpPr>
            <p:spPr bwMode="auto">
              <a:xfrm>
                <a:off x="1622" y="1697"/>
                <a:ext cx="88" cy="26"/>
              </a:xfrm>
              <a:custGeom>
                <a:avLst/>
                <a:gdLst>
                  <a:gd name="T0" fmla="*/ 37 w 37"/>
                  <a:gd name="T1" fmla="*/ 2 h 11"/>
                  <a:gd name="T2" fmla="*/ 14 w 37"/>
                  <a:gd name="T3" fmla="*/ 1 h 11"/>
                  <a:gd name="T4" fmla="*/ 0 w 37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1">
                    <a:moveTo>
                      <a:pt x="37" y="2"/>
                    </a:moveTo>
                    <a:cubicBezTo>
                      <a:pt x="30" y="2"/>
                      <a:pt x="20" y="0"/>
                      <a:pt x="14" y="1"/>
                    </a:cubicBezTo>
                    <a:cubicBezTo>
                      <a:pt x="6" y="2"/>
                      <a:pt x="7" y="10"/>
                      <a:pt x="0" y="1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8" name="Freeform 394"/>
              <p:cNvSpPr>
                <a:spLocks/>
              </p:cNvSpPr>
              <p:nvPr/>
            </p:nvSpPr>
            <p:spPr bwMode="auto">
              <a:xfrm>
                <a:off x="1608" y="1708"/>
                <a:ext cx="104" cy="128"/>
              </a:xfrm>
              <a:custGeom>
                <a:avLst/>
                <a:gdLst>
                  <a:gd name="T0" fmla="*/ 44 w 44"/>
                  <a:gd name="T1" fmla="*/ 0 h 54"/>
                  <a:gd name="T2" fmla="*/ 17 w 44"/>
                  <a:gd name="T3" fmla="*/ 24 h 54"/>
                  <a:gd name="T4" fmla="*/ 0 w 44"/>
                  <a:gd name="T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54">
                    <a:moveTo>
                      <a:pt x="44" y="0"/>
                    </a:moveTo>
                    <a:cubicBezTo>
                      <a:pt x="39" y="14"/>
                      <a:pt x="29" y="18"/>
                      <a:pt x="17" y="24"/>
                    </a:cubicBezTo>
                    <a:cubicBezTo>
                      <a:pt x="7" y="29"/>
                      <a:pt x="1" y="44"/>
                      <a:pt x="0" y="5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9" name="Freeform 395"/>
              <p:cNvSpPr>
                <a:spLocks/>
              </p:cNvSpPr>
              <p:nvPr/>
            </p:nvSpPr>
            <p:spPr bwMode="auto">
              <a:xfrm>
                <a:off x="1672" y="1938"/>
                <a:ext cx="42" cy="75"/>
              </a:xfrm>
              <a:custGeom>
                <a:avLst/>
                <a:gdLst>
                  <a:gd name="T0" fmla="*/ 18 w 18"/>
                  <a:gd name="T1" fmla="*/ 0 h 32"/>
                  <a:gd name="T2" fmla="*/ 4 w 18"/>
                  <a:gd name="T3" fmla="*/ 13 h 32"/>
                  <a:gd name="T4" fmla="*/ 0 w 18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5" y="6"/>
                      <a:pt x="7" y="7"/>
                      <a:pt x="4" y="13"/>
                    </a:cubicBezTo>
                    <a:cubicBezTo>
                      <a:pt x="1" y="18"/>
                      <a:pt x="3" y="26"/>
                      <a:pt x="0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0" name="Freeform 396"/>
              <p:cNvSpPr>
                <a:spLocks/>
              </p:cNvSpPr>
              <p:nvPr/>
            </p:nvSpPr>
            <p:spPr bwMode="auto">
              <a:xfrm>
                <a:off x="1620" y="2001"/>
                <a:ext cx="50" cy="69"/>
              </a:xfrm>
              <a:custGeom>
                <a:avLst/>
                <a:gdLst>
                  <a:gd name="T0" fmla="*/ 0 w 21"/>
                  <a:gd name="T1" fmla="*/ 29 h 29"/>
                  <a:gd name="T2" fmla="*/ 21 w 21"/>
                  <a:gd name="T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29">
                    <a:moveTo>
                      <a:pt x="0" y="29"/>
                    </a:moveTo>
                    <a:cubicBezTo>
                      <a:pt x="16" y="26"/>
                      <a:pt x="9" y="6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1" name="Freeform 397"/>
              <p:cNvSpPr>
                <a:spLocks/>
              </p:cNvSpPr>
              <p:nvPr/>
            </p:nvSpPr>
            <p:spPr bwMode="auto">
              <a:xfrm>
                <a:off x="1636" y="2065"/>
                <a:ext cx="83" cy="19"/>
              </a:xfrm>
              <a:custGeom>
                <a:avLst/>
                <a:gdLst>
                  <a:gd name="T0" fmla="*/ 0 w 35"/>
                  <a:gd name="T1" fmla="*/ 4 h 8"/>
                  <a:gd name="T2" fmla="*/ 19 w 35"/>
                  <a:gd name="T3" fmla="*/ 7 h 8"/>
                  <a:gd name="T4" fmla="*/ 35 w 3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8">
                    <a:moveTo>
                      <a:pt x="0" y="4"/>
                    </a:moveTo>
                    <a:cubicBezTo>
                      <a:pt x="7" y="3"/>
                      <a:pt x="12" y="8"/>
                      <a:pt x="19" y="7"/>
                    </a:cubicBezTo>
                    <a:cubicBezTo>
                      <a:pt x="25" y="6"/>
                      <a:pt x="29" y="1"/>
                      <a:pt x="3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2" name="Freeform 398"/>
              <p:cNvSpPr>
                <a:spLocks/>
              </p:cNvSpPr>
              <p:nvPr/>
            </p:nvSpPr>
            <p:spPr bwMode="auto">
              <a:xfrm>
                <a:off x="1731" y="2094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21 w 38"/>
                  <a:gd name="T3" fmla="*/ 15 h 25"/>
                  <a:gd name="T4" fmla="*/ 0 w 38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31" y="4"/>
                      <a:pt x="27" y="11"/>
                      <a:pt x="21" y="15"/>
                    </a:cubicBezTo>
                    <a:cubicBezTo>
                      <a:pt x="14" y="19"/>
                      <a:pt x="5" y="18"/>
                      <a:pt x="0" y="2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3" name="Freeform 399"/>
              <p:cNvSpPr>
                <a:spLocks/>
              </p:cNvSpPr>
              <p:nvPr/>
            </p:nvSpPr>
            <p:spPr bwMode="auto">
              <a:xfrm>
                <a:off x="1837" y="2096"/>
                <a:ext cx="48" cy="61"/>
              </a:xfrm>
              <a:custGeom>
                <a:avLst/>
                <a:gdLst>
                  <a:gd name="T0" fmla="*/ 0 w 20"/>
                  <a:gd name="T1" fmla="*/ 0 h 26"/>
                  <a:gd name="T2" fmla="*/ 20 w 20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6">
                    <a:moveTo>
                      <a:pt x="0" y="0"/>
                    </a:moveTo>
                    <a:cubicBezTo>
                      <a:pt x="5" y="9"/>
                      <a:pt x="6" y="25"/>
                      <a:pt x="20" y="2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4" name="Freeform 400"/>
              <p:cNvSpPr>
                <a:spLocks/>
              </p:cNvSpPr>
              <p:nvPr/>
            </p:nvSpPr>
            <p:spPr bwMode="auto">
              <a:xfrm>
                <a:off x="1729" y="2153"/>
                <a:ext cx="73" cy="70"/>
              </a:xfrm>
              <a:custGeom>
                <a:avLst/>
                <a:gdLst>
                  <a:gd name="T0" fmla="*/ 0 w 31"/>
                  <a:gd name="T1" fmla="*/ 30 h 30"/>
                  <a:gd name="T2" fmla="*/ 14 w 31"/>
                  <a:gd name="T3" fmla="*/ 11 h 30"/>
                  <a:gd name="T4" fmla="*/ 31 w 3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0" y="30"/>
                    </a:moveTo>
                    <a:cubicBezTo>
                      <a:pt x="2" y="19"/>
                      <a:pt x="3" y="16"/>
                      <a:pt x="14" y="11"/>
                    </a:cubicBezTo>
                    <a:cubicBezTo>
                      <a:pt x="21" y="8"/>
                      <a:pt x="25" y="6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5" name="Freeform 401"/>
              <p:cNvSpPr>
                <a:spLocks/>
              </p:cNvSpPr>
              <p:nvPr/>
            </p:nvSpPr>
            <p:spPr bwMode="auto">
              <a:xfrm>
                <a:off x="1733" y="2223"/>
                <a:ext cx="81" cy="48"/>
              </a:xfrm>
              <a:custGeom>
                <a:avLst/>
                <a:gdLst>
                  <a:gd name="T0" fmla="*/ 0 w 34"/>
                  <a:gd name="T1" fmla="*/ 0 h 20"/>
                  <a:gd name="T2" fmla="*/ 23 w 34"/>
                  <a:gd name="T3" fmla="*/ 7 h 20"/>
                  <a:gd name="T4" fmla="*/ 34 w 34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0">
                    <a:moveTo>
                      <a:pt x="0" y="0"/>
                    </a:moveTo>
                    <a:cubicBezTo>
                      <a:pt x="8" y="1"/>
                      <a:pt x="16" y="2"/>
                      <a:pt x="23" y="7"/>
                    </a:cubicBezTo>
                    <a:cubicBezTo>
                      <a:pt x="31" y="11"/>
                      <a:pt x="30" y="13"/>
                      <a:pt x="34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6" name="Freeform 402"/>
              <p:cNvSpPr>
                <a:spLocks/>
              </p:cNvSpPr>
              <p:nvPr/>
            </p:nvSpPr>
            <p:spPr bwMode="auto">
              <a:xfrm>
                <a:off x="1863" y="2221"/>
                <a:ext cx="26" cy="54"/>
              </a:xfrm>
              <a:custGeom>
                <a:avLst/>
                <a:gdLst>
                  <a:gd name="T0" fmla="*/ 2 w 11"/>
                  <a:gd name="T1" fmla="*/ 23 h 23"/>
                  <a:gd name="T2" fmla="*/ 11 w 11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3">
                    <a:moveTo>
                      <a:pt x="2" y="23"/>
                    </a:moveTo>
                    <a:cubicBezTo>
                      <a:pt x="0" y="15"/>
                      <a:pt x="10" y="8"/>
                      <a:pt x="1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7" name="Freeform 403"/>
              <p:cNvSpPr>
                <a:spLocks/>
              </p:cNvSpPr>
              <p:nvPr/>
            </p:nvSpPr>
            <p:spPr bwMode="auto">
              <a:xfrm>
                <a:off x="1908" y="2254"/>
                <a:ext cx="90" cy="45"/>
              </a:xfrm>
              <a:custGeom>
                <a:avLst/>
                <a:gdLst>
                  <a:gd name="T0" fmla="*/ 0 w 38"/>
                  <a:gd name="T1" fmla="*/ 10 h 19"/>
                  <a:gd name="T2" fmla="*/ 38 w 38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19">
                    <a:moveTo>
                      <a:pt x="0" y="10"/>
                    </a:moveTo>
                    <a:cubicBezTo>
                      <a:pt x="13" y="19"/>
                      <a:pt x="28" y="7"/>
                      <a:pt x="3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8" name="Freeform 404"/>
              <p:cNvSpPr>
                <a:spLocks/>
              </p:cNvSpPr>
              <p:nvPr/>
            </p:nvSpPr>
            <p:spPr bwMode="auto">
              <a:xfrm>
                <a:off x="1908" y="2294"/>
                <a:ext cx="19" cy="69"/>
              </a:xfrm>
              <a:custGeom>
                <a:avLst/>
                <a:gdLst>
                  <a:gd name="T0" fmla="*/ 0 w 8"/>
                  <a:gd name="T1" fmla="*/ 0 h 29"/>
                  <a:gd name="T2" fmla="*/ 8 w 8"/>
                  <a:gd name="T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9">
                    <a:moveTo>
                      <a:pt x="0" y="0"/>
                    </a:moveTo>
                    <a:cubicBezTo>
                      <a:pt x="4" y="10"/>
                      <a:pt x="8" y="18"/>
                      <a:pt x="8" y="2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9" name="Freeform 405"/>
              <p:cNvSpPr>
                <a:spLocks/>
              </p:cNvSpPr>
              <p:nvPr/>
            </p:nvSpPr>
            <p:spPr bwMode="auto">
              <a:xfrm>
                <a:off x="1844" y="2285"/>
                <a:ext cx="26" cy="45"/>
              </a:xfrm>
              <a:custGeom>
                <a:avLst/>
                <a:gdLst>
                  <a:gd name="T0" fmla="*/ 11 w 11"/>
                  <a:gd name="T1" fmla="*/ 0 h 19"/>
                  <a:gd name="T2" fmla="*/ 0 w 11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9">
                    <a:moveTo>
                      <a:pt x="11" y="0"/>
                    </a:moveTo>
                    <a:cubicBezTo>
                      <a:pt x="8" y="7"/>
                      <a:pt x="7" y="15"/>
                      <a:pt x="0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0" name="Freeform 406"/>
              <p:cNvSpPr>
                <a:spLocks/>
              </p:cNvSpPr>
              <p:nvPr/>
            </p:nvSpPr>
            <p:spPr bwMode="auto">
              <a:xfrm>
                <a:off x="1828" y="1782"/>
                <a:ext cx="38" cy="40"/>
              </a:xfrm>
              <a:custGeom>
                <a:avLst/>
                <a:gdLst>
                  <a:gd name="T0" fmla="*/ 0 w 16"/>
                  <a:gd name="T1" fmla="*/ 0 h 17"/>
                  <a:gd name="T2" fmla="*/ 16 w 16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cubicBezTo>
                      <a:pt x="1" y="6"/>
                      <a:pt x="10" y="16"/>
                      <a:pt x="16" y="1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</p:grpSp>
        <p:grpSp>
          <p:nvGrpSpPr>
            <p:cNvPr id="7" name="Group 407"/>
            <p:cNvGrpSpPr>
              <a:grpSpLocks/>
            </p:cNvGrpSpPr>
            <p:nvPr/>
          </p:nvGrpSpPr>
          <p:grpSpPr bwMode="auto">
            <a:xfrm>
              <a:off x="479" y="1297"/>
              <a:ext cx="1984" cy="1404"/>
              <a:chOff x="479" y="1297"/>
              <a:chExt cx="1984" cy="1404"/>
            </a:xfrm>
          </p:grpSpPr>
          <p:sp>
            <p:nvSpPr>
              <p:cNvPr id="221" name="Freeform 408"/>
              <p:cNvSpPr>
                <a:spLocks/>
              </p:cNvSpPr>
              <p:nvPr/>
            </p:nvSpPr>
            <p:spPr bwMode="auto">
              <a:xfrm>
                <a:off x="1986" y="1923"/>
                <a:ext cx="97" cy="26"/>
              </a:xfrm>
              <a:custGeom>
                <a:avLst/>
                <a:gdLst>
                  <a:gd name="T0" fmla="*/ 41 w 41"/>
                  <a:gd name="T1" fmla="*/ 1 h 11"/>
                  <a:gd name="T2" fmla="*/ 22 w 41"/>
                  <a:gd name="T3" fmla="*/ 0 h 11"/>
                  <a:gd name="T4" fmla="*/ 0 w 41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11">
                    <a:moveTo>
                      <a:pt x="41" y="1"/>
                    </a:moveTo>
                    <a:cubicBezTo>
                      <a:pt x="36" y="3"/>
                      <a:pt x="28" y="0"/>
                      <a:pt x="22" y="0"/>
                    </a:cubicBezTo>
                    <a:cubicBezTo>
                      <a:pt x="14" y="1"/>
                      <a:pt x="5" y="5"/>
                      <a:pt x="0" y="1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2" name="Freeform 409"/>
              <p:cNvSpPr>
                <a:spLocks/>
              </p:cNvSpPr>
              <p:nvPr/>
            </p:nvSpPr>
            <p:spPr bwMode="auto">
              <a:xfrm>
                <a:off x="1922" y="1909"/>
                <a:ext cx="38" cy="111"/>
              </a:xfrm>
              <a:custGeom>
                <a:avLst/>
                <a:gdLst>
                  <a:gd name="T0" fmla="*/ 0 w 16"/>
                  <a:gd name="T1" fmla="*/ 0 h 47"/>
                  <a:gd name="T2" fmla="*/ 6 w 16"/>
                  <a:gd name="T3" fmla="*/ 12 h 47"/>
                  <a:gd name="T4" fmla="*/ 8 w 16"/>
                  <a:gd name="T5" fmla="*/ 30 h 47"/>
                  <a:gd name="T6" fmla="*/ 14 w 16"/>
                  <a:gd name="T7" fmla="*/ 41 h 47"/>
                  <a:gd name="T8" fmla="*/ 16 w 16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0" y="0"/>
                    </a:moveTo>
                    <a:cubicBezTo>
                      <a:pt x="0" y="4"/>
                      <a:pt x="4" y="8"/>
                      <a:pt x="6" y="12"/>
                    </a:cubicBezTo>
                    <a:cubicBezTo>
                      <a:pt x="9" y="19"/>
                      <a:pt x="8" y="23"/>
                      <a:pt x="8" y="30"/>
                    </a:cubicBezTo>
                    <a:cubicBezTo>
                      <a:pt x="8" y="35"/>
                      <a:pt x="11" y="36"/>
                      <a:pt x="14" y="41"/>
                    </a:cubicBezTo>
                    <a:cubicBezTo>
                      <a:pt x="15" y="42"/>
                      <a:pt x="15" y="46"/>
                      <a:pt x="16" y="4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3" name="Freeform 410"/>
              <p:cNvSpPr>
                <a:spLocks/>
              </p:cNvSpPr>
              <p:nvPr/>
            </p:nvSpPr>
            <p:spPr bwMode="auto">
              <a:xfrm>
                <a:off x="2085" y="1869"/>
                <a:ext cx="26" cy="54"/>
              </a:xfrm>
              <a:custGeom>
                <a:avLst/>
                <a:gdLst>
                  <a:gd name="T0" fmla="*/ 8 w 11"/>
                  <a:gd name="T1" fmla="*/ 23 h 23"/>
                  <a:gd name="T2" fmla="*/ 11 w 11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3">
                    <a:moveTo>
                      <a:pt x="8" y="23"/>
                    </a:moveTo>
                    <a:cubicBezTo>
                      <a:pt x="0" y="18"/>
                      <a:pt x="11" y="6"/>
                      <a:pt x="1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4" name="Freeform 411"/>
              <p:cNvSpPr>
                <a:spLocks/>
              </p:cNvSpPr>
              <p:nvPr/>
            </p:nvSpPr>
            <p:spPr bwMode="auto">
              <a:xfrm>
                <a:off x="2036" y="1864"/>
                <a:ext cx="63" cy="59"/>
              </a:xfrm>
              <a:custGeom>
                <a:avLst/>
                <a:gdLst>
                  <a:gd name="T0" fmla="*/ 24 w 27"/>
                  <a:gd name="T1" fmla="*/ 25 h 25"/>
                  <a:gd name="T2" fmla="*/ 12 w 27"/>
                  <a:gd name="T3" fmla="*/ 13 h 25"/>
                  <a:gd name="T4" fmla="*/ 0 w 27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5">
                    <a:moveTo>
                      <a:pt x="24" y="25"/>
                    </a:moveTo>
                    <a:cubicBezTo>
                      <a:pt x="27" y="21"/>
                      <a:pt x="15" y="14"/>
                      <a:pt x="12" y="13"/>
                    </a:cubicBezTo>
                    <a:cubicBezTo>
                      <a:pt x="7" y="9"/>
                      <a:pt x="5" y="4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5" name="Freeform 412"/>
              <p:cNvSpPr>
                <a:spLocks/>
              </p:cNvSpPr>
              <p:nvPr/>
            </p:nvSpPr>
            <p:spPr bwMode="auto">
              <a:xfrm>
                <a:off x="2121" y="1829"/>
                <a:ext cx="40" cy="92"/>
              </a:xfrm>
              <a:custGeom>
                <a:avLst/>
                <a:gdLst>
                  <a:gd name="T0" fmla="*/ 13 w 17"/>
                  <a:gd name="T1" fmla="*/ 0 h 39"/>
                  <a:gd name="T2" fmla="*/ 14 w 17"/>
                  <a:gd name="T3" fmla="*/ 22 h 39"/>
                  <a:gd name="T4" fmla="*/ 5 w 17"/>
                  <a:gd name="T5" fmla="*/ 32 h 39"/>
                  <a:gd name="T6" fmla="*/ 0 w 17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9">
                    <a:moveTo>
                      <a:pt x="13" y="0"/>
                    </a:moveTo>
                    <a:cubicBezTo>
                      <a:pt x="15" y="7"/>
                      <a:pt x="17" y="16"/>
                      <a:pt x="14" y="22"/>
                    </a:cubicBezTo>
                    <a:cubicBezTo>
                      <a:pt x="12" y="26"/>
                      <a:pt x="8" y="29"/>
                      <a:pt x="5" y="32"/>
                    </a:cubicBezTo>
                    <a:cubicBezTo>
                      <a:pt x="3" y="34"/>
                      <a:pt x="2" y="37"/>
                      <a:pt x="0" y="3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6" name="Freeform 413"/>
              <p:cNvSpPr>
                <a:spLocks/>
              </p:cNvSpPr>
              <p:nvPr/>
            </p:nvSpPr>
            <p:spPr bwMode="auto">
              <a:xfrm>
                <a:off x="2215" y="1798"/>
                <a:ext cx="64" cy="59"/>
              </a:xfrm>
              <a:custGeom>
                <a:avLst/>
                <a:gdLst>
                  <a:gd name="T0" fmla="*/ 27 w 27"/>
                  <a:gd name="T1" fmla="*/ 25 h 25"/>
                  <a:gd name="T2" fmla="*/ 20 w 27"/>
                  <a:gd name="T3" fmla="*/ 15 h 25"/>
                  <a:gd name="T4" fmla="*/ 14 w 27"/>
                  <a:gd name="T5" fmla="*/ 5 h 25"/>
                  <a:gd name="T6" fmla="*/ 0 w 27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5">
                    <a:moveTo>
                      <a:pt x="27" y="25"/>
                    </a:moveTo>
                    <a:cubicBezTo>
                      <a:pt x="25" y="21"/>
                      <a:pt x="22" y="19"/>
                      <a:pt x="20" y="15"/>
                    </a:cubicBezTo>
                    <a:cubicBezTo>
                      <a:pt x="18" y="12"/>
                      <a:pt x="18" y="8"/>
                      <a:pt x="14" y="5"/>
                    </a:cubicBezTo>
                    <a:cubicBezTo>
                      <a:pt x="9" y="3"/>
                      <a:pt x="5" y="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7" name="Freeform 414"/>
              <p:cNvSpPr>
                <a:spLocks/>
              </p:cNvSpPr>
              <p:nvPr/>
            </p:nvSpPr>
            <p:spPr bwMode="auto">
              <a:xfrm>
                <a:off x="2404" y="1947"/>
                <a:ext cx="59" cy="26"/>
              </a:xfrm>
              <a:custGeom>
                <a:avLst/>
                <a:gdLst>
                  <a:gd name="T0" fmla="*/ 0 w 25"/>
                  <a:gd name="T1" fmla="*/ 9 h 11"/>
                  <a:gd name="T2" fmla="*/ 11 w 25"/>
                  <a:gd name="T3" fmla="*/ 11 h 11"/>
                  <a:gd name="T4" fmla="*/ 25 w 25"/>
                  <a:gd name="T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1">
                    <a:moveTo>
                      <a:pt x="0" y="9"/>
                    </a:moveTo>
                    <a:cubicBezTo>
                      <a:pt x="3" y="10"/>
                      <a:pt x="8" y="11"/>
                      <a:pt x="11" y="11"/>
                    </a:cubicBezTo>
                    <a:cubicBezTo>
                      <a:pt x="16" y="10"/>
                      <a:pt x="19" y="0"/>
                      <a:pt x="25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8" name="Freeform 415"/>
              <p:cNvSpPr>
                <a:spLocks/>
              </p:cNvSpPr>
              <p:nvPr/>
            </p:nvSpPr>
            <p:spPr bwMode="auto">
              <a:xfrm>
                <a:off x="2151" y="2122"/>
                <a:ext cx="19" cy="54"/>
              </a:xfrm>
              <a:custGeom>
                <a:avLst/>
                <a:gdLst>
                  <a:gd name="T0" fmla="*/ 0 w 8"/>
                  <a:gd name="T1" fmla="*/ 0 h 23"/>
                  <a:gd name="T2" fmla="*/ 5 w 8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3">
                    <a:moveTo>
                      <a:pt x="0" y="0"/>
                    </a:moveTo>
                    <a:cubicBezTo>
                      <a:pt x="4" y="8"/>
                      <a:pt x="8" y="14"/>
                      <a:pt x="5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9" name="Freeform 416"/>
              <p:cNvSpPr>
                <a:spLocks/>
              </p:cNvSpPr>
              <p:nvPr/>
            </p:nvSpPr>
            <p:spPr bwMode="auto">
              <a:xfrm>
                <a:off x="2095" y="2120"/>
                <a:ext cx="56" cy="28"/>
              </a:xfrm>
              <a:custGeom>
                <a:avLst/>
                <a:gdLst>
                  <a:gd name="T0" fmla="*/ 24 w 24"/>
                  <a:gd name="T1" fmla="*/ 0 h 12"/>
                  <a:gd name="T2" fmla="*/ 11 w 24"/>
                  <a:gd name="T3" fmla="*/ 10 h 12"/>
                  <a:gd name="T4" fmla="*/ 0 w 24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cubicBezTo>
                      <a:pt x="20" y="4"/>
                      <a:pt x="17" y="8"/>
                      <a:pt x="11" y="10"/>
                    </a:cubicBezTo>
                    <a:cubicBezTo>
                      <a:pt x="7" y="12"/>
                      <a:pt x="4" y="12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0" name="Freeform 417"/>
              <p:cNvSpPr>
                <a:spLocks/>
              </p:cNvSpPr>
              <p:nvPr/>
            </p:nvSpPr>
            <p:spPr bwMode="auto">
              <a:xfrm>
                <a:off x="1570" y="2075"/>
                <a:ext cx="41" cy="113"/>
              </a:xfrm>
              <a:custGeom>
                <a:avLst/>
                <a:gdLst>
                  <a:gd name="T0" fmla="*/ 17 w 17"/>
                  <a:gd name="T1" fmla="*/ 0 h 48"/>
                  <a:gd name="T2" fmla="*/ 13 w 17"/>
                  <a:gd name="T3" fmla="*/ 12 h 48"/>
                  <a:gd name="T4" fmla="*/ 6 w 17"/>
                  <a:gd name="T5" fmla="*/ 19 h 48"/>
                  <a:gd name="T6" fmla="*/ 7 w 17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8">
                    <a:moveTo>
                      <a:pt x="17" y="0"/>
                    </a:moveTo>
                    <a:cubicBezTo>
                      <a:pt x="16" y="4"/>
                      <a:pt x="15" y="9"/>
                      <a:pt x="13" y="12"/>
                    </a:cubicBezTo>
                    <a:cubicBezTo>
                      <a:pt x="11" y="15"/>
                      <a:pt x="8" y="16"/>
                      <a:pt x="6" y="19"/>
                    </a:cubicBezTo>
                    <a:cubicBezTo>
                      <a:pt x="0" y="28"/>
                      <a:pt x="13" y="38"/>
                      <a:pt x="7" y="4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1" name="Freeform 418"/>
              <p:cNvSpPr>
                <a:spLocks/>
              </p:cNvSpPr>
              <p:nvPr/>
            </p:nvSpPr>
            <p:spPr bwMode="auto">
              <a:xfrm>
                <a:off x="1625" y="2103"/>
                <a:ext cx="42" cy="73"/>
              </a:xfrm>
              <a:custGeom>
                <a:avLst/>
                <a:gdLst>
                  <a:gd name="T0" fmla="*/ 0 w 18"/>
                  <a:gd name="T1" fmla="*/ 31 h 31"/>
                  <a:gd name="T2" fmla="*/ 17 w 18"/>
                  <a:gd name="T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31">
                    <a:moveTo>
                      <a:pt x="0" y="31"/>
                    </a:moveTo>
                    <a:cubicBezTo>
                      <a:pt x="11" y="25"/>
                      <a:pt x="18" y="13"/>
                      <a:pt x="1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2" name="Freeform 419"/>
              <p:cNvSpPr>
                <a:spLocks/>
              </p:cNvSpPr>
              <p:nvPr/>
            </p:nvSpPr>
            <p:spPr bwMode="auto">
              <a:xfrm>
                <a:off x="1625" y="2190"/>
                <a:ext cx="35" cy="50"/>
              </a:xfrm>
              <a:custGeom>
                <a:avLst/>
                <a:gdLst>
                  <a:gd name="T0" fmla="*/ 0 w 15"/>
                  <a:gd name="T1" fmla="*/ 0 h 21"/>
                  <a:gd name="T2" fmla="*/ 12 w 15"/>
                  <a:gd name="T3" fmla="*/ 8 h 21"/>
                  <a:gd name="T4" fmla="*/ 15 w 15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cubicBezTo>
                      <a:pt x="3" y="3"/>
                      <a:pt x="9" y="4"/>
                      <a:pt x="12" y="8"/>
                    </a:cubicBezTo>
                    <a:cubicBezTo>
                      <a:pt x="14" y="12"/>
                      <a:pt x="13" y="17"/>
                      <a:pt x="15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3" name="Freeform 420"/>
              <p:cNvSpPr>
                <a:spLocks/>
              </p:cNvSpPr>
              <p:nvPr/>
            </p:nvSpPr>
            <p:spPr bwMode="auto">
              <a:xfrm>
                <a:off x="1674" y="2226"/>
                <a:ext cx="40" cy="75"/>
              </a:xfrm>
              <a:custGeom>
                <a:avLst/>
                <a:gdLst>
                  <a:gd name="T0" fmla="*/ 17 w 17"/>
                  <a:gd name="T1" fmla="*/ 0 h 32"/>
                  <a:gd name="T2" fmla="*/ 13 w 17"/>
                  <a:gd name="T3" fmla="*/ 10 h 32"/>
                  <a:gd name="T4" fmla="*/ 4 w 17"/>
                  <a:gd name="T5" fmla="*/ 19 h 32"/>
                  <a:gd name="T6" fmla="*/ 0 w 17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2">
                    <a:moveTo>
                      <a:pt x="17" y="0"/>
                    </a:moveTo>
                    <a:cubicBezTo>
                      <a:pt x="15" y="3"/>
                      <a:pt x="15" y="7"/>
                      <a:pt x="13" y="10"/>
                    </a:cubicBezTo>
                    <a:cubicBezTo>
                      <a:pt x="11" y="14"/>
                      <a:pt x="7" y="16"/>
                      <a:pt x="4" y="19"/>
                    </a:cubicBezTo>
                    <a:cubicBezTo>
                      <a:pt x="1" y="23"/>
                      <a:pt x="1" y="27"/>
                      <a:pt x="0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4" name="Freeform 421"/>
              <p:cNvSpPr>
                <a:spLocks/>
              </p:cNvSpPr>
              <p:nvPr/>
            </p:nvSpPr>
            <p:spPr bwMode="auto">
              <a:xfrm>
                <a:off x="1608" y="2254"/>
                <a:ext cx="21" cy="73"/>
              </a:xfrm>
              <a:custGeom>
                <a:avLst/>
                <a:gdLst>
                  <a:gd name="T0" fmla="*/ 0 w 9"/>
                  <a:gd name="T1" fmla="*/ 31 h 31"/>
                  <a:gd name="T2" fmla="*/ 7 w 9"/>
                  <a:gd name="T3" fmla="*/ 11 h 31"/>
                  <a:gd name="T4" fmla="*/ 8 w 9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1">
                    <a:moveTo>
                      <a:pt x="0" y="31"/>
                    </a:moveTo>
                    <a:cubicBezTo>
                      <a:pt x="3" y="25"/>
                      <a:pt x="4" y="18"/>
                      <a:pt x="7" y="11"/>
                    </a:cubicBezTo>
                    <a:cubicBezTo>
                      <a:pt x="9" y="7"/>
                      <a:pt x="9" y="5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5" name="Freeform 422"/>
              <p:cNvSpPr>
                <a:spLocks/>
              </p:cNvSpPr>
              <p:nvPr/>
            </p:nvSpPr>
            <p:spPr bwMode="auto">
              <a:xfrm>
                <a:off x="1533" y="2209"/>
                <a:ext cx="26" cy="88"/>
              </a:xfrm>
              <a:custGeom>
                <a:avLst/>
                <a:gdLst>
                  <a:gd name="T0" fmla="*/ 10 w 11"/>
                  <a:gd name="T1" fmla="*/ 0 h 37"/>
                  <a:gd name="T2" fmla="*/ 2 w 11"/>
                  <a:gd name="T3" fmla="*/ 20 h 37"/>
                  <a:gd name="T4" fmla="*/ 1 w 11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7">
                    <a:moveTo>
                      <a:pt x="10" y="0"/>
                    </a:moveTo>
                    <a:cubicBezTo>
                      <a:pt x="11" y="9"/>
                      <a:pt x="6" y="12"/>
                      <a:pt x="2" y="20"/>
                    </a:cubicBezTo>
                    <a:cubicBezTo>
                      <a:pt x="0" y="26"/>
                      <a:pt x="2" y="32"/>
                      <a:pt x="1" y="3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6" name="Freeform 423"/>
              <p:cNvSpPr>
                <a:spLocks/>
              </p:cNvSpPr>
              <p:nvPr/>
            </p:nvSpPr>
            <p:spPr bwMode="auto">
              <a:xfrm>
                <a:off x="1559" y="2219"/>
                <a:ext cx="37" cy="47"/>
              </a:xfrm>
              <a:custGeom>
                <a:avLst/>
                <a:gdLst>
                  <a:gd name="T0" fmla="*/ 0 w 16"/>
                  <a:gd name="T1" fmla="*/ 0 h 20"/>
                  <a:gd name="T2" fmla="*/ 16 w 16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0">
                    <a:moveTo>
                      <a:pt x="0" y="0"/>
                    </a:moveTo>
                    <a:cubicBezTo>
                      <a:pt x="0" y="9"/>
                      <a:pt x="16" y="10"/>
                      <a:pt x="16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7" name="Freeform 424"/>
              <p:cNvSpPr>
                <a:spLocks/>
              </p:cNvSpPr>
              <p:nvPr/>
            </p:nvSpPr>
            <p:spPr bwMode="auto">
              <a:xfrm>
                <a:off x="2050" y="2164"/>
                <a:ext cx="101" cy="33"/>
              </a:xfrm>
              <a:custGeom>
                <a:avLst/>
                <a:gdLst>
                  <a:gd name="T0" fmla="*/ 5 w 43"/>
                  <a:gd name="T1" fmla="*/ 14 h 14"/>
                  <a:gd name="T2" fmla="*/ 25 w 43"/>
                  <a:gd name="T3" fmla="*/ 7 h 14"/>
                  <a:gd name="T4" fmla="*/ 43 w 4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14">
                    <a:moveTo>
                      <a:pt x="5" y="14"/>
                    </a:moveTo>
                    <a:cubicBezTo>
                      <a:pt x="0" y="7"/>
                      <a:pt x="23" y="7"/>
                      <a:pt x="25" y="7"/>
                    </a:cubicBezTo>
                    <a:cubicBezTo>
                      <a:pt x="32" y="6"/>
                      <a:pt x="38" y="2"/>
                      <a:pt x="4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8" name="Freeform 425"/>
              <p:cNvSpPr>
                <a:spLocks/>
              </p:cNvSpPr>
              <p:nvPr/>
            </p:nvSpPr>
            <p:spPr bwMode="auto">
              <a:xfrm>
                <a:off x="2085" y="2212"/>
                <a:ext cx="111" cy="28"/>
              </a:xfrm>
              <a:custGeom>
                <a:avLst/>
                <a:gdLst>
                  <a:gd name="T0" fmla="*/ 0 w 47"/>
                  <a:gd name="T1" fmla="*/ 2 h 12"/>
                  <a:gd name="T2" fmla="*/ 29 w 47"/>
                  <a:gd name="T3" fmla="*/ 12 h 12"/>
                  <a:gd name="T4" fmla="*/ 47 w 4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2">
                    <a:moveTo>
                      <a:pt x="0" y="2"/>
                    </a:moveTo>
                    <a:cubicBezTo>
                      <a:pt x="6" y="7"/>
                      <a:pt x="21" y="12"/>
                      <a:pt x="29" y="12"/>
                    </a:cubicBezTo>
                    <a:cubicBezTo>
                      <a:pt x="36" y="12"/>
                      <a:pt x="41" y="3"/>
                      <a:pt x="4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9" name="Freeform 426"/>
              <p:cNvSpPr>
                <a:spLocks/>
              </p:cNvSpPr>
              <p:nvPr/>
            </p:nvSpPr>
            <p:spPr bwMode="auto">
              <a:xfrm>
                <a:off x="2187" y="2207"/>
                <a:ext cx="26" cy="113"/>
              </a:xfrm>
              <a:custGeom>
                <a:avLst/>
                <a:gdLst>
                  <a:gd name="T0" fmla="*/ 0 w 11"/>
                  <a:gd name="T1" fmla="*/ 0 h 48"/>
                  <a:gd name="T2" fmla="*/ 8 w 11"/>
                  <a:gd name="T3" fmla="*/ 24 h 48"/>
                  <a:gd name="T4" fmla="*/ 9 w 11"/>
                  <a:gd name="T5" fmla="*/ 39 h 48"/>
                  <a:gd name="T6" fmla="*/ 6 w 11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8">
                    <a:moveTo>
                      <a:pt x="0" y="0"/>
                    </a:moveTo>
                    <a:cubicBezTo>
                      <a:pt x="4" y="7"/>
                      <a:pt x="6" y="16"/>
                      <a:pt x="8" y="24"/>
                    </a:cubicBezTo>
                    <a:cubicBezTo>
                      <a:pt x="10" y="29"/>
                      <a:pt x="11" y="34"/>
                      <a:pt x="9" y="39"/>
                    </a:cubicBezTo>
                    <a:cubicBezTo>
                      <a:pt x="8" y="43"/>
                      <a:pt x="6" y="45"/>
                      <a:pt x="6" y="4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0" name="Freeform 427"/>
              <p:cNvSpPr>
                <a:spLocks/>
              </p:cNvSpPr>
              <p:nvPr/>
            </p:nvSpPr>
            <p:spPr bwMode="auto">
              <a:xfrm>
                <a:off x="2208" y="2290"/>
                <a:ext cx="38" cy="37"/>
              </a:xfrm>
              <a:custGeom>
                <a:avLst/>
                <a:gdLst>
                  <a:gd name="T0" fmla="*/ 0 w 16"/>
                  <a:gd name="T1" fmla="*/ 16 h 16"/>
                  <a:gd name="T2" fmla="*/ 16 w 16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cubicBezTo>
                      <a:pt x="5" y="10"/>
                      <a:pt x="12" y="8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1" name="Freeform 428"/>
              <p:cNvSpPr>
                <a:spLocks/>
              </p:cNvSpPr>
              <p:nvPr/>
            </p:nvSpPr>
            <p:spPr bwMode="auto">
              <a:xfrm>
                <a:off x="2211" y="2327"/>
                <a:ext cx="70" cy="34"/>
              </a:xfrm>
              <a:custGeom>
                <a:avLst/>
                <a:gdLst>
                  <a:gd name="T0" fmla="*/ 0 w 30"/>
                  <a:gd name="T1" fmla="*/ 0 h 14"/>
                  <a:gd name="T2" fmla="*/ 15 w 30"/>
                  <a:gd name="T3" fmla="*/ 11 h 14"/>
                  <a:gd name="T4" fmla="*/ 30 w 30"/>
                  <a:gd name="T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4">
                    <a:moveTo>
                      <a:pt x="0" y="0"/>
                    </a:moveTo>
                    <a:cubicBezTo>
                      <a:pt x="4" y="5"/>
                      <a:pt x="10" y="9"/>
                      <a:pt x="15" y="11"/>
                    </a:cubicBezTo>
                    <a:cubicBezTo>
                      <a:pt x="21" y="14"/>
                      <a:pt x="24" y="13"/>
                      <a:pt x="30" y="1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2" name="Freeform 429"/>
              <p:cNvSpPr>
                <a:spLocks/>
              </p:cNvSpPr>
              <p:nvPr/>
            </p:nvSpPr>
            <p:spPr bwMode="auto">
              <a:xfrm>
                <a:off x="2159" y="2349"/>
                <a:ext cx="42" cy="75"/>
              </a:xfrm>
              <a:custGeom>
                <a:avLst/>
                <a:gdLst>
                  <a:gd name="T0" fmla="*/ 18 w 18"/>
                  <a:gd name="T1" fmla="*/ 0 h 32"/>
                  <a:gd name="T2" fmla="*/ 14 w 18"/>
                  <a:gd name="T3" fmla="*/ 9 h 32"/>
                  <a:gd name="T4" fmla="*/ 6 w 18"/>
                  <a:gd name="T5" fmla="*/ 20 h 32"/>
                  <a:gd name="T6" fmla="*/ 0 w 18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2">
                    <a:moveTo>
                      <a:pt x="18" y="0"/>
                    </a:moveTo>
                    <a:cubicBezTo>
                      <a:pt x="16" y="3"/>
                      <a:pt x="15" y="6"/>
                      <a:pt x="14" y="9"/>
                    </a:cubicBezTo>
                    <a:cubicBezTo>
                      <a:pt x="12" y="13"/>
                      <a:pt x="9" y="16"/>
                      <a:pt x="6" y="20"/>
                    </a:cubicBezTo>
                    <a:cubicBezTo>
                      <a:pt x="3" y="23"/>
                      <a:pt x="0" y="28"/>
                      <a:pt x="0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3" name="Freeform 430"/>
              <p:cNvSpPr>
                <a:spLocks/>
              </p:cNvSpPr>
              <p:nvPr/>
            </p:nvSpPr>
            <p:spPr bwMode="auto">
              <a:xfrm>
                <a:off x="2031" y="2323"/>
                <a:ext cx="71" cy="30"/>
              </a:xfrm>
              <a:custGeom>
                <a:avLst/>
                <a:gdLst>
                  <a:gd name="T0" fmla="*/ 0 w 30"/>
                  <a:gd name="T1" fmla="*/ 10 h 13"/>
                  <a:gd name="T2" fmla="*/ 18 w 30"/>
                  <a:gd name="T3" fmla="*/ 10 h 13"/>
                  <a:gd name="T4" fmla="*/ 30 w 30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3">
                    <a:moveTo>
                      <a:pt x="0" y="10"/>
                    </a:moveTo>
                    <a:cubicBezTo>
                      <a:pt x="6" y="11"/>
                      <a:pt x="12" y="13"/>
                      <a:pt x="18" y="10"/>
                    </a:cubicBezTo>
                    <a:cubicBezTo>
                      <a:pt x="23" y="8"/>
                      <a:pt x="26" y="2"/>
                      <a:pt x="3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4" name="Freeform 431"/>
              <p:cNvSpPr>
                <a:spLocks/>
              </p:cNvSpPr>
              <p:nvPr/>
            </p:nvSpPr>
            <p:spPr bwMode="auto">
              <a:xfrm>
                <a:off x="2017" y="2278"/>
                <a:ext cx="23" cy="66"/>
              </a:xfrm>
              <a:custGeom>
                <a:avLst/>
                <a:gdLst>
                  <a:gd name="T0" fmla="*/ 4 w 10"/>
                  <a:gd name="T1" fmla="*/ 28 h 28"/>
                  <a:gd name="T2" fmla="*/ 10 w 10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8">
                    <a:moveTo>
                      <a:pt x="4" y="28"/>
                    </a:moveTo>
                    <a:cubicBezTo>
                      <a:pt x="0" y="23"/>
                      <a:pt x="4" y="4"/>
                      <a:pt x="1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5" name="Freeform 432"/>
              <p:cNvSpPr>
                <a:spLocks/>
              </p:cNvSpPr>
              <p:nvPr/>
            </p:nvSpPr>
            <p:spPr bwMode="auto">
              <a:xfrm>
                <a:off x="2024" y="2301"/>
                <a:ext cx="54" cy="19"/>
              </a:xfrm>
              <a:custGeom>
                <a:avLst/>
                <a:gdLst>
                  <a:gd name="T0" fmla="*/ 0 w 23"/>
                  <a:gd name="T1" fmla="*/ 6 h 8"/>
                  <a:gd name="T2" fmla="*/ 1 w 23"/>
                  <a:gd name="T3" fmla="*/ 8 h 8"/>
                  <a:gd name="T4" fmla="*/ 16 w 23"/>
                  <a:gd name="T5" fmla="*/ 5 h 8"/>
                  <a:gd name="T6" fmla="*/ 23 w 2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8">
                    <a:moveTo>
                      <a:pt x="0" y="6"/>
                    </a:moveTo>
                    <a:cubicBezTo>
                      <a:pt x="1" y="7"/>
                      <a:pt x="1" y="7"/>
                      <a:pt x="1" y="8"/>
                    </a:cubicBezTo>
                    <a:cubicBezTo>
                      <a:pt x="5" y="8"/>
                      <a:pt x="12" y="7"/>
                      <a:pt x="16" y="5"/>
                    </a:cubicBezTo>
                    <a:cubicBezTo>
                      <a:pt x="19" y="4"/>
                      <a:pt x="20" y="1"/>
                      <a:pt x="2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6" name="Freeform 433"/>
              <p:cNvSpPr>
                <a:spLocks/>
              </p:cNvSpPr>
              <p:nvPr/>
            </p:nvSpPr>
            <p:spPr bwMode="auto">
              <a:xfrm>
                <a:off x="2062" y="2221"/>
                <a:ext cx="19" cy="78"/>
              </a:xfrm>
              <a:custGeom>
                <a:avLst/>
                <a:gdLst>
                  <a:gd name="T0" fmla="*/ 5 w 8"/>
                  <a:gd name="T1" fmla="*/ 0 h 33"/>
                  <a:gd name="T2" fmla="*/ 5 w 8"/>
                  <a:gd name="T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33">
                    <a:moveTo>
                      <a:pt x="5" y="0"/>
                    </a:moveTo>
                    <a:cubicBezTo>
                      <a:pt x="0" y="9"/>
                      <a:pt x="8" y="23"/>
                      <a:pt x="5" y="3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7" name="Freeform 434"/>
              <p:cNvSpPr>
                <a:spLocks/>
              </p:cNvSpPr>
              <p:nvPr/>
            </p:nvSpPr>
            <p:spPr bwMode="auto">
              <a:xfrm>
                <a:off x="2010" y="2207"/>
                <a:ext cx="42" cy="50"/>
              </a:xfrm>
              <a:custGeom>
                <a:avLst/>
                <a:gdLst>
                  <a:gd name="T0" fmla="*/ 18 w 18"/>
                  <a:gd name="T1" fmla="*/ 0 h 21"/>
                  <a:gd name="T2" fmla="*/ 0 w 18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cubicBezTo>
                      <a:pt x="18" y="8"/>
                      <a:pt x="7" y="18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8" name="Freeform 435"/>
              <p:cNvSpPr>
                <a:spLocks/>
              </p:cNvSpPr>
              <p:nvPr/>
            </p:nvSpPr>
            <p:spPr bwMode="auto">
              <a:xfrm>
                <a:off x="1955" y="2195"/>
                <a:ext cx="88" cy="40"/>
              </a:xfrm>
              <a:custGeom>
                <a:avLst/>
                <a:gdLst>
                  <a:gd name="T0" fmla="*/ 37 w 37"/>
                  <a:gd name="T1" fmla="*/ 2 h 17"/>
                  <a:gd name="T2" fmla="*/ 30 w 37"/>
                  <a:gd name="T3" fmla="*/ 1 h 17"/>
                  <a:gd name="T4" fmla="*/ 18 w 37"/>
                  <a:gd name="T5" fmla="*/ 3 h 17"/>
                  <a:gd name="T6" fmla="*/ 0 w 37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7">
                    <a:moveTo>
                      <a:pt x="37" y="2"/>
                    </a:moveTo>
                    <a:cubicBezTo>
                      <a:pt x="34" y="3"/>
                      <a:pt x="33" y="1"/>
                      <a:pt x="30" y="1"/>
                    </a:cubicBezTo>
                    <a:cubicBezTo>
                      <a:pt x="26" y="0"/>
                      <a:pt x="22" y="1"/>
                      <a:pt x="18" y="3"/>
                    </a:cubicBezTo>
                    <a:cubicBezTo>
                      <a:pt x="13" y="5"/>
                      <a:pt x="1" y="12"/>
                      <a:pt x="0" y="1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9" name="Freeform 436"/>
              <p:cNvSpPr>
                <a:spLocks/>
              </p:cNvSpPr>
              <p:nvPr/>
            </p:nvSpPr>
            <p:spPr bwMode="auto">
              <a:xfrm>
                <a:off x="2014" y="2115"/>
                <a:ext cx="22" cy="80"/>
              </a:xfrm>
              <a:custGeom>
                <a:avLst/>
                <a:gdLst>
                  <a:gd name="T0" fmla="*/ 9 w 9"/>
                  <a:gd name="T1" fmla="*/ 34 h 34"/>
                  <a:gd name="T2" fmla="*/ 0 w 9"/>
                  <a:gd name="T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4">
                    <a:moveTo>
                      <a:pt x="9" y="34"/>
                    </a:moveTo>
                    <a:cubicBezTo>
                      <a:pt x="3" y="24"/>
                      <a:pt x="0" y="1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0" name="Freeform 437"/>
              <p:cNvSpPr>
                <a:spLocks/>
              </p:cNvSpPr>
              <p:nvPr/>
            </p:nvSpPr>
            <p:spPr bwMode="auto">
              <a:xfrm>
                <a:off x="1972" y="2103"/>
                <a:ext cx="47" cy="45"/>
              </a:xfrm>
              <a:custGeom>
                <a:avLst/>
                <a:gdLst>
                  <a:gd name="T0" fmla="*/ 20 w 20"/>
                  <a:gd name="T1" fmla="*/ 17 h 19"/>
                  <a:gd name="T2" fmla="*/ 19 w 20"/>
                  <a:gd name="T3" fmla="*/ 19 h 19"/>
                  <a:gd name="T4" fmla="*/ 6 w 20"/>
                  <a:gd name="T5" fmla="*/ 10 h 19"/>
                  <a:gd name="T6" fmla="*/ 0 w 20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9">
                    <a:moveTo>
                      <a:pt x="20" y="17"/>
                    </a:moveTo>
                    <a:cubicBezTo>
                      <a:pt x="20" y="18"/>
                      <a:pt x="20" y="18"/>
                      <a:pt x="19" y="19"/>
                    </a:cubicBezTo>
                    <a:cubicBezTo>
                      <a:pt x="15" y="17"/>
                      <a:pt x="9" y="14"/>
                      <a:pt x="6" y="10"/>
                    </a:cubicBezTo>
                    <a:cubicBezTo>
                      <a:pt x="4" y="6"/>
                      <a:pt x="5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1" name="Freeform 438"/>
              <p:cNvSpPr>
                <a:spLocks/>
              </p:cNvSpPr>
              <p:nvPr/>
            </p:nvSpPr>
            <p:spPr bwMode="auto">
              <a:xfrm>
                <a:off x="1967" y="2042"/>
                <a:ext cx="19" cy="49"/>
              </a:xfrm>
              <a:custGeom>
                <a:avLst/>
                <a:gdLst>
                  <a:gd name="T0" fmla="*/ 3 w 8"/>
                  <a:gd name="T1" fmla="*/ 0 h 21"/>
                  <a:gd name="T2" fmla="*/ 0 w 8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1">
                    <a:moveTo>
                      <a:pt x="3" y="0"/>
                    </a:moveTo>
                    <a:cubicBezTo>
                      <a:pt x="8" y="8"/>
                      <a:pt x="4" y="14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2" name="Freeform 439"/>
              <p:cNvSpPr>
                <a:spLocks/>
              </p:cNvSpPr>
              <p:nvPr/>
            </p:nvSpPr>
            <p:spPr bwMode="auto">
              <a:xfrm>
                <a:off x="2125" y="2049"/>
                <a:ext cx="15" cy="52"/>
              </a:xfrm>
              <a:custGeom>
                <a:avLst/>
                <a:gdLst>
                  <a:gd name="T0" fmla="*/ 2 w 6"/>
                  <a:gd name="T1" fmla="*/ 22 h 22"/>
                  <a:gd name="T2" fmla="*/ 6 w 6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2">
                    <a:moveTo>
                      <a:pt x="2" y="22"/>
                    </a:moveTo>
                    <a:cubicBezTo>
                      <a:pt x="0" y="14"/>
                      <a:pt x="5" y="7"/>
                      <a:pt x="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3" name="Freeform 440"/>
              <p:cNvSpPr>
                <a:spLocks/>
              </p:cNvSpPr>
              <p:nvPr/>
            </p:nvSpPr>
            <p:spPr bwMode="auto">
              <a:xfrm>
                <a:off x="1887" y="1808"/>
                <a:ext cx="50" cy="59"/>
              </a:xfrm>
              <a:custGeom>
                <a:avLst/>
                <a:gdLst>
                  <a:gd name="T0" fmla="*/ 0 w 21"/>
                  <a:gd name="T1" fmla="*/ 25 h 25"/>
                  <a:gd name="T2" fmla="*/ 10 w 21"/>
                  <a:gd name="T3" fmla="*/ 9 h 25"/>
                  <a:gd name="T4" fmla="*/ 21 w 21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5">
                    <a:moveTo>
                      <a:pt x="0" y="25"/>
                    </a:moveTo>
                    <a:cubicBezTo>
                      <a:pt x="0" y="19"/>
                      <a:pt x="5" y="13"/>
                      <a:pt x="10" y="9"/>
                    </a:cubicBezTo>
                    <a:cubicBezTo>
                      <a:pt x="12" y="7"/>
                      <a:pt x="21" y="4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4" name="Freeform 441"/>
              <p:cNvSpPr>
                <a:spLocks/>
              </p:cNvSpPr>
              <p:nvPr/>
            </p:nvSpPr>
            <p:spPr bwMode="auto">
              <a:xfrm>
                <a:off x="1946" y="1836"/>
                <a:ext cx="54" cy="24"/>
              </a:xfrm>
              <a:custGeom>
                <a:avLst/>
                <a:gdLst>
                  <a:gd name="T0" fmla="*/ 0 w 23"/>
                  <a:gd name="T1" fmla="*/ 2 h 10"/>
                  <a:gd name="T2" fmla="*/ 23 w 23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10">
                    <a:moveTo>
                      <a:pt x="0" y="2"/>
                    </a:moveTo>
                    <a:cubicBezTo>
                      <a:pt x="4" y="10"/>
                      <a:pt x="18" y="3"/>
                      <a:pt x="2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5" name="Freeform 442"/>
              <p:cNvSpPr>
                <a:spLocks/>
              </p:cNvSpPr>
              <p:nvPr/>
            </p:nvSpPr>
            <p:spPr bwMode="auto">
              <a:xfrm>
                <a:off x="1944" y="1647"/>
                <a:ext cx="16" cy="90"/>
              </a:xfrm>
              <a:custGeom>
                <a:avLst/>
                <a:gdLst>
                  <a:gd name="T0" fmla="*/ 1 w 7"/>
                  <a:gd name="T1" fmla="*/ 0 h 38"/>
                  <a:gd name="T2" fmla="*/ 3 w 7"/>
                  <a:gd name="T3" fmla="*/ 7 h 38"/>
                  <a:gd name="T4" fmla="*/ 1 w 7"/>
                  <a:gd name="T5" fmla="*/ 18 h 38"/>
                  <a:gd name="T6" fmla="*/ 7 w 7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8">
                    <a:moveTo>
                      <a:pt x="1" y="0"/>
                    </a:moveTo>
                    <a:cubicBezTo>
                      <a:pt x="0" y="4"/>
                      <a:pt x="3" y="4"/>
                      <a:pt x="3" y="7"/>
                    </a:cubicBezTo>
                    <a:cubicBezTo>
                      <a:pt x="3" y="11"/>
                      <a:pt x="1" y="14"/>
                      <a:pt x="1" y="18"/>
                    </a:cubicBezTo>
                    <a:cubicBezTo>
                      <a:pt x="0" y="26"/>
                      <a:pt x="6" y="31"/>
                      <a:pt x="7" y="3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6" name="Freeform 443"/>
              <p:cNvSpPr>
                <a:spLocks/>
              </p:cNvSpPr>
              <p:nvPr/>
            </p:nvSpPr>
            <p:spPr bwMode="auto">
              <a:xfrm>
                <a:off x="2149" y="1768"/>
                <a:ext cx="54" cy="37"/>
              </a:xfrm>
              <a:custGeom>
                <a:avLst/>
                <a:gdLst>
                  <a:gd name="T0" fmla="*/ 0 w 23"/>
                  <a:gd name="T1" fmla="*/ 16 h 16"/>
                  <a:gd name="T2" fmla="*/ 23 w 23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16">
                    <a:moveTo>
                      <a:pt x="0" y="16"/>
                    </a:moveTo>
                    <a:cubicBezTo>
                      <a:pt x="11" y="16"/>
                      <a:pt x="17" y="7"/>
                      <a:pt x="2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7" name="Freeform 444"/>
              <p:cNvSpPr>
                <a:spLocks/>
              </p:cNvSpPr>
              <p:nvPr/>
            </p:nvSpPr>
            <p:spPr bwMode="auto">
              <a:xfrm>
                <a:off x="2173" y="1801"/>
                <a:ext cx="40" cy="52"/>
              </a:xfrm>
              <a:custGeom>
                <a:avLst/>
                <a:gdLst>
                  <a:gd name="T0" fmla="*/ 0 w 17"/>
                  <a:gd name="T1" fmla="*/ 0 h 22"/>
                  <a:gd name="T2" fmla="*/ 13 w 17"/>
                  <a:gd name="T3" fmla="*/ 11 h 22"/>
                  <a:gd name="T4" fmla="*/ 17 w 17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2">
                    <a:moveTo>
                      <a:pt x="0" y="0"/>
                    </a:moveTo>
                    <a:cubicBezTo>
                      <a:pt x="5" y="2"/>
                      <a:pt x="10" y="7"/>
                      <a:pt x="13" y="11"/>
                    </a:cubicBezTo>
                    <a:cubicBezTo>
                      <a:pt x="16" y="15"/>
                      <a:pt x="16" y="18"/>
                      <a:pt x="17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8" name="Freeform 445"/>
              <p:cNvSpPr>
                <a:spLocks/>
              </p:cNvSpPr>
              <p:nvPr/>
            </p:nvSpPr>
            <p:spPr bwMode="auto">
              <a:xfrm>
                <a:off x="1851" y="1678"/>
                <a:ext cx="52" cy="21"/>
              </a:xfrm>
              <a:custGeom>
                <a:avLst/>
                <a:gdLst>
                  <a:gd name="T0" fmla="*/ 0 w 22"/>
                  <a:gd name="T1" fmla="*/ 1 h 9"/>
                  <a:gd name="T2" fmla="*/ 22 w 22"/>
                  <a:gd name="T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9">
                    <a:moveTo>
                      <a:pt x="0" y="1"/>
                    </a:moveTo>
                    <a:cubicBezTo>
                      <a:pt x="4" y="9"/>
                      <a:pt x="17" y="0"/>
                      <a:pt x="22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9" name="Freeform 446"/>
              <p:cNvSpPr>
                <a:spLocks/>
              </p:cNvSpPr>
              <p:nvPr/>
            </p:nvSpPr>
            <p:spPr bwMode="auto">
              <a:xfrm>
                <a:off x="1873" y="1744"/>
                <a:ext cx="66" cy="52"/>
              </a:xfrm>
              <a:custGeom>
                <a:avLst/>
                <a:gdLst>
                  <a:gd name="T0" fmla="*/ 0 w 28"/>
                  <a:gd name="T1" fmla="*/ 0 h 22"/>
                  <a:gd name="T2" fmla="*/ 7 w 28"/>
                  <a:gd name="T3" fmla="*/ 7 h 22"/>
                  <a:gd name="T4" fmla="*/ 16 w 28"/>
                  <a:gd name="T5" fmla="*/ 18 h 22"/>
                  <a:gd name="T6" fmla="*/ 28 w 28"/>
                  <a:gd name="T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cubicBezTo>
                      <a:pt x="1" y="3"/>
                      <a:pt x="4" y="4"/>
                      <a:pt x="7" y="7"/>
                    </a:cubicBezTo>
                    <a:cubicBezTo>
                      <a:pt x="10" y="10"/>
                      <a:pt x="12" y="15"/>
                      <a:pt x="16" y="18"/>
                    </a:cubicBezTo>
                    <a:cubicBezTo>
                      <a:pt x="20" y="21"/>
                      <a:pt x="24" y="19"/>
                      <a:pt x="28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0" name="Freeform 447"/>
              <p:cNvSpPr>
                <a:spLocks/>
              </p:cNvSpPr>
              <p:nvPr/>
            </p:nvSpPr>
            <p:spPr bwMode="auto">
              <a:xfrm>
                <a:off x="1655" y="1510"/>
                <a:ext cx="12" cy="90"/>
              </a:xfrm>
              <a:custGeom>
                <a:avLst/>
                <a:gdLst>
                  <a:gd name="T0" fmla="*/ 0 w 5"/>
                  <a:gd name="T1" fmla="*/ 0 h 38"/>
                  <a:gd name="T2" fmla="*/ 2 w 5"/>
                  <a:gd name="T3" fmla="*/ 10 h 38"/>
                  <a:gd name="T4" fmla="*/ 1 w 5"/>
                  <a:gd name="T5" fmla="*/ 22 h 38"/>
                  <a:gd name="T6" fmla="*/ 4 w 5"/>
                  <a:gd name="T7" fmla="*/ 31 h 38"/>
                  <a:gd name="T8" fmla="*/ 5 w 5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8">
                    <a:moveTo>
                      <a:pt x="0" y="0"/>
                    </a:moveTo>
                    <a:cubicBezTo>
                      <a:pt x="0" y="3"/>
                      <a:pt x="2" y="6"/>
                      <a:pt x="2" y="10"/>
                    </a:cubicBezTo>
                    <a:cubicBezTo>
                      <a:pt x="2" y="14"/>
                      <a:pt x="0" y="18"/>
                      <a:pt x="1" y="22"/>
                    </a:cubicBezTo>
                    <a:cubicBezTo>
                      <a:pt x="2" y="25"/>
                      <a:pt x="3" y="28"/>
                      <a:pt x="4" y="31"/>
                    </a:cubicBezTo>
                    <a:cubicBezTo>
                      <a:pt x="4" y="33"/>
                      <a:pt x="4" y="36"/>
                      <a:pt x="5" y="3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1" name="Freeform 448"/>
              <p:cNvSpPr>
                <a:spLocks/>
              </p:cNvSpPr>
              <p:nvPr/>
            </p:nvSpPr>
            <p:spPr bwMode="auto">
              <a:xfrm>
                <a:off x="1651" y="1505"/>
                <a:ext cx="87" cy="22"/>
              </a:xfrm>
              <a:custGeom>
                <a:avLst/>
                <a:gdLst>
                  <a:gd name="T0" fmla="*/ 0 w 37"/>
                  <a:gd name="T1" fmla="*/ 0 h 9"/>
                  <a:gd name="T2" fmla="*/ 24 w 37"/>
                  <a:gd name="T3" fmla="*/ 2 h 9"/>
                  <a:gd name="T4" fmla="*/ 37 w 3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5" y="6"/>
                      <a:pt x="17" y="1"/>
                      <a:pt x="24" y="2"/>
                    </a:cubicBezTo>
                    <a:cubicBezTo>
                      <a:pt x="29" y="3"/>
                      <a:pt x="32" y="7"/>
                      <a:pt x="37" y="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2" name="Freeform 449"/>
              <p:cNvSpPr>
                <a:spLocks/>
              </p:cNvSpPr>
              <p:nvPr/>
            </p:nvSpPr>
            <p:spPr bwMode="auto">
              <a:xfrm>
                <a:off x="1618" y="1465"/>
                <a:ext cx="21" cy="31"/>
              </a:xfrm>
              <a:custGeom>
                <a:avLst/>
                <a:gdLst>
                  <a:gd name="T0" fmla="*/ 9 w 9"/>
                  <a:gd name="T1" fmla="*/ 13 h 13"/>
                  <a:gd name="T2" fmla="*/ 3 w 9"/>
                  <a:gd name="T3" fmla="*/ 6 h 13"/>
                  <a:gd name="T4" fmla="*/ 0 w 9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cubicBezTo>
                      <a:pt x="6" y="11"/>
                      <a:pt x="4" y="9"/>
                      <a:pt x="3" y="6"/>
                    </a:cubicBezTo>
                    <a:cubicBezTo>
                      <a:pt x="2" y="4"/>
                      <a:pt x="2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3" name="Freeform 450"/>
              <p:cNvSpPr>
                <a:spLocks/>
              </p:cNvSpPr>
              <p:nvPr/>
            </p:nvSpPr>
            <p:spPr bwMode="auto">
              <a:xfrm>
                <a:off x="1311" y="1425"/>
                <a:ext cx="25" cy="66"/>
              </a:xfrm>
              <a:custGeom>
                <a:avLst/>
                <a:gdLst>
                  <a:gd name="T0" fmla="*/ 0 w 11"/>
                  <a:gd name="T1" fmla="*/ 28 h 28"/>
                  <a:gd name="T2" fmla="*/ 9 w 11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8">
                    <a:moveTo>
                      <a:pt x="0" y="28"/>
                    </a:moveTo>
                    <a:cubicBezTo>
                      <a:pt x="11" y="24"/>
                      <a:pt x="9" y="9"/>
                      <a:pt x="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4" name="Freeform 451"/>
              <p:cNvSpPr>
                <a:spLocks/>
              </p:cNvSpPr>
              <p:nvPr/>
            </p:nvSpPr>
            <p:spPr bwMode="auto">
              <a:xfrm>
                <a:off x="1320" y="1470"/>
                <a:ext cx="156" cy="45"/>
              </a:xfrm>
              <a:custGeom>
                <a:avLst/>
                <a:gdLst>
                  <a:gd name="T0" fmla="*/ 0 w 66"/>
                  <a:gd name="T1" fmla="*/ 13 h 19"/>
                  <a:gd name="T2" fmla="*/ 39 w 66"/>
                  <a:gd name="T3" fmla="*/ 14 h 19"/>
                  <a:gd name="T4" fmla="*/ 50 w 66"/>
                  <a:gd name="T5" fmla="*/ 9 h 19"/>
                  <a:gd name="T6" fmla="*/ 66 w 66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9">
                    <a:moveTo>
                      <a:pt x="0" y="13"/>
                    </a:moveTo>
                    <a:cubicBezTo>
                      <a:pt x="10" y="19"/>
                      <a:pt x="28" y="17"/>
                      <a:pt x="39" y="14"/>
                    </a:cubicBezTo>
                    <a:cubicBezTo>
                      <a:pt x="43" y="13"/>
                      <a:pt x="45" y="10"/>
                      <a:pt x="50" y="9"/>
                    </a:cubicBezTo>
                    <a:cubicBezTo>
                      <a:pt x="56" y="6"/>
                      <a:pt x="62" y="6"/>
                      <a:pt x="6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5" name="Freeform 452"/>
              <p:cNvSpPr>
                <a:spLocks/>
              </p:cNvSpPr>
              <p:nvPr/>
            </p:nvSpPr>
            <p:spPr bwMode="auto">
              <a:xfrm>
                <a:off x="1445" y="1475"/>
                <a:ext cx="29" cy="94"/>
              </a:xfrm>
              <a:custGeom>
                <a:avLst/>
                <a:gdLst>
                  <a:gd name="T0" fmla="*/ 12 w 12"/>
                  <a:gd name="T1" fmla="*/ 0 h 40"/>
                  <a:gd name="T2" fmla="*/ 9 w 12"/>
                  <a:gd name="T3" fmla="*/ 24 h 40"/>
                  <a:gd name="T4" fmla="*/ 0 w 1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0">
                    <a:moveTo>
                      <a:pt x="12" y="0"/>
                    </a:moveTo>
                    <a:cubicBezTo>
                      <a:pt x="10" y="8"/>
                      <a:pt x="11" y="16"/>
                      <a:pt x="9" y="24"/>
                    </a:cubicBezTo>
                    <a:cubicBezTo>
                      <a:pt x="7" y="30"/>
                      <a:pt x="3" y="35"/>
                      <a:pt x="0" y="4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6" name="Freeform 453"/>
              <p:cNvSpPr>
                <a:spLocks/>
              </p:cNvSpPr>
              <p:nvPr/>
            </p:nvSpPr>
            <p:spPr bwMode="auto">
              <a:xfrm>
                <a:off x="1445" y="1505"/>
                <a:ext cx="54" cy="90"/>
              </a:xfrm>
              <a:custGeom>
                <a:avLst/>
                <a:gdLst>
                  <a:gd name="T0" fmla="*/ 22 w 23"/>
                  <a:gd name="T1" fmla="*/ 0 h 38"/>
                  <a:gd name="T2" fmla="*/ 22 w 23"/>
                  <a:gd name="T3" fmla="*/ 9 h 38"/>
                  <a:gd name="T4" fmla="*/ 18 w 23"/>
                  <a:gd name="T5" fmla="*/ 24 h 38"/>
                  <a:gd name="T6" fmla="*/ 0 w 23"/>
                  <a:gd name="T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22" y="0"/>
                    </a:moveTo>
                    <a:cubicBezTo>
                      <a:pt x="21" y="3"/>
                      <a:pt x="22" y="6"/>
                      <a:pt x="22" y="9"/>
                    </a:cubicBezTo>
                    <a:cubicBezTo>
                      <a:pt x="23" y="14"/>
                      <a:pt x="21" y="19"/>
                      <a:pt x="18" y="24"/>
                    </a:cubicBezTo>
                    <a:cubicBezTo>
                      <a:pt x="14" y="33"/>
                      <a:pt x="7" y="33"/>
                      <a:pt x="0" y="3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7" name="Freeform 454"/>
              <p:cNvSpPr>
                <a:spLocks/>
              </p:cNvSpPr>
              <p:nvPr/>
            </p:nvSpPr>
            <p:spPr bwMode="auto">
              <a:xfrm>
                <a:off x="1448" y="1609"/>
                <a:ext cx="63" cy="45"/>
              </a:xfrm>
              <a:custGeom>
                <a:avLst/>
                <a:gdLst>
                  <a:gd name="T0" fmla="*/ 0 w 27"/>
                  <a:gd name="T1" fmla="*/ 0 h 19"/>
                  <a:gd name="T2" fmla="*/ 22 w 27"/>
                  <a:gd name="T3" fmla="*/ 11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cubicBezTo>
                      <a:pt x="4" y="6"/>
                      <a:pt x="16" y="5"/>
                      <a:pt x="22" y="11"/>
                    </a:cubicBezTo>
                    <a:cubicBezTo>
                      <a:pt x="24" y="13"/>
                      <a:pt x="24" y="17"/>
                      <a:pt x="27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8" name="Freeform 455"/>
              <p:cNvSpPr>
                <a:spLocks/>
              </p:cNvSpPr>
              <p:nvPr/>
            </p:nvSpPr>
            <p:spPr bwMode="auto">
              <a:xfrm>
                <a:off x="1528" y="1545"/>
                <a:ext cx="66" cy="45"/>
              </a:xfrm>
              <a:custGeom>
                <a:avLst/>
                <a:gdLst>
                  <a:gd name="T0" fmla="*/ 0 w 28"/>
                  <a:gd name="T1" fmla="*/ 19 h 19"/>
                  <a:gd name="T2" fmla="*/ 28 w 28"/>
                  <a:gd name="T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9">
                    <a:moveTo>
                      <a:pt x="0" y="19"/>
                    </a:moveTo>
                    <a:cubicBezTo>
                      <a:pt x="5" y="13"/>
                      <a:pt x="19" y="0"/>
                      <a:pt x="28" y="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9" name="Freeform 456"/>
              <p:cNvSpPr>
                <a:spLocks/>
              </p:cNvSpPr>
              <p:nvPr/>
            </p:nvSpPr>
            <p:spPr bwMode="auto">
              <a:xfrm>
                <a:off x="1327" y="1378"/>
                <a:ext cx="5" cy="49"/>
              </a:xfrm>
              <a:custGeom>
                <a:avLst/>
                <a:gdLst>
                  <a:gd name="T0" fmla="*/ 2 w 2"/>
                  <a:gd name="T1" fmla="*/ 21 h 21"/>
                  <a:gd name="T2" fmla="*/ 0 w 2"/>
                  <a:gd name="T3" fmla="*/ 11 h 21"/>
                  <a:gd name="T4" fmla="*/ 1 w 2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1">
                    <a:moveTo>
                      <a:pt x="2" y="21"/>
                    </a:moveTo>
                    <a:cubicBezTo>
                      <a:pt x="1" y="18"/>
                      <a:pt x="0" y="15"/>
                      <a:pt x="0" y="11"/>
                    </a:cubicBezTo>
                    <a:cubicBezTo>
                      <a:pt x="1" y="7"/>
                      <a:pt x="2" y="4"/>
                      <a:pt x="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0" name="Freeform 457"/>
              <p:cNvSpPr>
                <a:spLocks/>
              </p:cNvSpPr>
              <p:nvPr/>
            </p:nvSpPr>
            <p:spPr bwMode="auto">
              <a:xfrm>
                <a:off x="1261" y="1371"/>
                <a:ext cx="38" cy="42"/>
              </a:xfrm>
              <a:custGeom>
                <a:avLst/>
                <a:gdLst>
                  <a:gd name="T0" fmla="*/ 16 w 16"/>
                  <a:gd name="T1" fmla="*/ 0 h 18"/>
                  <a:gd name="T2" fmla="*/ 4 w 16"/>
                  <a:gd name="T3" fmla="*/ 14 h 18"/>
                  <a:gd name="T4" fmla="*/ 0 w 1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8">
                    <a:moveTo>
                      <a:pt x="16" y="0"/>
                    </a:moveTo>
                    <a:cubicBezTo>
                      <a:pt x="12" y="4"/>
                      <a:pt x="8" y="9"/>
                      <a:pt x="4" y="14"/>
                    </a:cubicBezTo>
                    <a:cubicBezTo>
                      <a:pt x="3" y="15"/>
                      <a:pt x="1" y="17"/>
                      <a:pt x="0" y="1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1" name="Freeform 458"/>
              <p:cNvSpPr>
                <a:spLocks/>
              </p:cNvSpPr>
              <p:nvPr/>
            </p:nvSpPr>
            <p:spPr bwMode="auto">
              <a:xfrm>
                <a:off x="1275" y="1420"/>
                <a:ext cx="26" cy="57"/>
              </a:xfrm>
              <a:custGeom>
                <a:avLst/>
                <a:gdLst>
                  <a:gd name="T0" fmla="*/ 0 w 11"/>
                  <a:gd name="T1" fmla="*/ 24 h 24"/>
                  <a:gd name="T2" fmla="*/ 6 w 11"/>
                  <a:gd name="T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4">
                    <a:moveTo>
                      <a:pt x="0" y="24"/>
                    </a:moveTo>
                    <a:cubicBezTo>
                      <a:pt x="11" y="24"/>
                      <a:pt x="4" y="6"/>
                      <a:pt x="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2" name="Freeform 459"/>
              <p:cNvSpPr>
                <a:spLocks/>
              </p:cNvSpPr>
              <p:nvPr/>
            </p:nvSpPr>
            <p:spPr bwMode="auto">
              <a:xfrm>
                <a:off x="1341" y="1326"/>
                <a:ext cx="57" cy="42"/>
              </a:xfrm>
              <a:custGeom>
                <a:avLst/>
                <a:gdLst>
                  <a:gd name="T0" fmla="*/ 0 w 24"/>
                  <a:gd name="T1" fmla="*/ 18 h 18"/>
                  <a:gd name="T2" fmla="*/ 19 w 24"/>
                  <a:gd name="T3" fmla="*/ 8 h 18"/>
                  <a:gd name="T4" fmla="*/ 24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cubicBezTo>
                      <a:pt x="6" y="13"/>
                      <a:pt x="14" y="13"/>
                      <a:pt x="19" y="8"/>
                    </a:cubicBezTo>
                    <a:cubicBezTo>
                      <a:pt x="21" y="6"/>
                      <a:pt x="23" y="3"/>
                      <a:pt x="2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3" name="Freeform 460"/>
              <p:cNvSpPr>
                <a:spLocks/>
              </p:cNvSpPr>
              <p:nvPr/>
            </p:nvSpPr>
            <p:spPr bwMode="auto">
              <a:xfrm>
                <a:off x="1268" y="1297"/>
                <a:ext cx="31" cy="55"/>
              </a:xfrm>
              <a:custGeom>
                <a:avLst/>
                <a:gdLst>
                  <a:gd name="T0" fmla="*/ 0 w 13"/>
                  <a:gd name="T1" fmla="*/ 0 h 23"/>
                  <a:gd name="T2" fmla="*/ 13 w 13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23">
                    <a:moveTo>
                      <a:pt x="0" y="0"/>
                    </a:moveTo>
                    <a:cubicBezTo>
                      <a:pt x="0" y="9"/>
                      <a:pt x="3" y="20"/>
                      <a:pt x="13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4" name="Freeform 461"/>
              <p:cNvSpPr>
                <a:spLocks/>
              </p:cNvSpPr>
              <p:nvPr/>
            </p:nvSpPr>
            <p:spPr bwMode="auto">
              <a:xfrm>
                <a:off x="1176" y="1354"/>
                <a:ext cx="57" cy="61"/>
              </a:xfrm>
              <a:custGeom>
                <a:avLst/>
                <a:gdLst>
                  <a:gd name="T0" fmla="*/ 0 w 24"/>
                  <a:gd name="T1" fmla="*/ 26 h 26"/>
                  <a:gd name="T2" fmla="*/ 18 w 24"/>
                  <a:gd name="T3" fmla="*/ 10 h 26"/>
                  <a:gd name="T4" fmla="*/ 21 w 24"/>
                  <a:gd name="T5" fmla="*/ 3 h 26"/>
                  <a:gd name="T6" fmla="*/ 24 w 24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6">
                    <a:moveTo>
                      <a:pt x="0" y="26"/>
                    </a:moveTo>
                    <a:cubicBezTo>
                      <a:pt x="9" y="26"/>
                      <a:pt x="15" y="17"/>
                      <a:pt x="18" y="10"/>
                    </a:cubicBezTo>
                    <a:cubicBezTo>
                      <a:pt x="19" y="8"/>
                      <a:pt x="20" y="6"/>
                      <a:pt x="21" y="3"/>
                    </a:cubicBezTo>
                    <a:cubicBezTo>
                      <a:pt x="22" y="2"/>
                      <a:pt x="24" y="2"/>
                      <a:pt x="2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5" name="Freeform 462"/>
              <p:cNvSpPr>
                <a:spLocks/>
              </p:cNvSpPr>
              <p:nvPr/>
            </p:nvSpPr>
            <p:spPr bwMode="auto">
              <a:xfrm>
                <a:off x="1032" y="1338"/>
                <a:ext cx="12" cy="66"/>
              </a:xfrm>
              <a:custGeom>
                <a:avLst/>
                <a:gdLst>
                  <a:gd name="T0" fmla="*/ 0 w 5"/>
                  <a:gd name="T1" fmla="*/ 28 h 28"/>
                  <a:gd name="T2" fmla="*/ 2 w 5"/>
                  <a:gd name="T3" fmla="*/ 6 h 28"/>
                  <a:gd name="T4" fmla="*/ 5 w 5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8">
                    <a:moveTo>
                      <a:pt x="0" y="28"/>
                    </a:moveTo>
                    <a:cubicBezTo>
                      <a:pt x="3" y="22"/>
                      <a:pt x="0" y="13"/>
                      <a:pt x="2" y="6"/>
                    </a:cubicBezTo>
                    <a:cubicBezTo>
                      <a:pt x="2" y="4"/>
                      <a:pt x="4" y="2"/>
                      <a:pt x="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6" name="Freeform 463"/>
              <p:cNvSpPr>
                <a:spLocks/>
              </p:cNvSpPr>
              <p:nvPr/>
            </p:nvSpPr>
            <p:spPr bwMode="auto">
              <a:xfrm>
                <a:off x="1036" y="1319"/>
                <a:ext cx="62" cy="87"/>
              </a:xfrm>
              <a:custGeom>
                <a:avLst/>
                <a:gdLst>
                  <a:gd name="T0" fmla="*/ 0 w 26"/>
                  <a:gd name="T1" fmla="*/ 37 h 37"/>
                  <a:gd name="T2" fmla="*/ 19 w 26"/>
                  <a:gd name="T3" fmla="*/ 13 h 37"/>
                  <a:gd name="T4" fmla="*/ 26 w 26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0" y="37"/>
                    </a:moveTo>
                    <a:cubicBezTo>
                      <a:pt x="11" y="34"/>
                      <a:pt x="12" y="21"/>
                      <a:pt x="19" y="13"/>
                    </a:cubicBezTo>
                    <a:cubicBezTo>
                      <a:pt x="23" y="9"/>
                      <a:pt x="23" y="4"/>
                      <a:pt x="2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7" name="Freeform 464"/>
              <p:cNvSpPr>
                <a:spLocks/>
              </p:cNvSpPr>
              <p:nvPr/>
            </p:nvSpPr>
            <p:spPr bwMode="auto">
              <a:xfrm>
                <a:off x="1044" y="1411"/>
                <a:ext cx="44" cy="33"/>
              </a:xfrm>
              <a:custGeom>
                <a:avLst/>
                <a:gdLst>
                  <a:gd name="T0" fmla="*/ 0 w 19"/>
                  <a:gd name="T1" fmla="*/ 0 h 14"/>
                  <a:gd name="T2" fmla="*/ 13 w 19"/>
                  <a:gd name="T3" fmla="*/ 7 h 14"/>
                  <a:gd name="T4" fmla="*/ 19 w 19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3" y="4"/>
                      <a:pt x="9" y="4"/>
                      <a:pt x="13" y="7"/>
                    </a:cubicBezTo>
                    <a:cubicBezTo>
                      <a:pt x="15" y="9"/>
                      <a:pt x="18" y="12"/>
                      <a:pt x="19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8" name="Freeform 465"/>
              <p:cNvSpPr>
                <a:spLocks/>
              </p:cNvSpPr>
              <p:nvPr/>
            </p:nvSpPr>
            <p:spPr bwMode="auto">
              <a:xfrm>
                <a:off x="1020" y="1434"/>
                <a:ext cx="2" cy="57"/>
              </a:xfrm>
              <a:custGeom>
                <a:avLst/>
                <a:gdLst>
                  <a:gd name="T0" fmla="*/ 0 w 1"/>
                  <a:gd name="T1" fmla="*/ 0 h 24"/>
                  <a:gd name="T2" fmla="*/ 0 w 1"/>
                  <a:gd name="T3" fmla="*/ 14 h 24"/>
                  <a:gd name="T4" fmla="*/ 1 w 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4">
                    <a:moveTo>
                      <a:pt x="0" y="0"/>
                    </a:moveTo>
                    <a:cubicBezTo>
                      <a:pt x="0" y="5"/>
                      <a:pt x="0" y="9"/>
                      <a:pt x="0" y="14"/>
                    </a:cubicBezTo>
                    <a:cubicBezTo>
                      <a:pt x="0" y="18"/>
                      <a:pt x="1" y="21"/>
                      <a:pt x="1" y="2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9" name="Freeform 466"/>
              <p:cNvSpPr>
                <a:spLocks/>
              </p:cNvSpPr>
              <p:nvPr/>
            </p:nvSpPr>
            <p:spPr bwMode="auto">
              <a:xfrm>
                <a:off x="977" y="1562"/>
                <a:ext cx="76" cy="9"/>
              </a:xfrm>
              <a:custGeom>
                <a:avLst/>
                <a:gdLst>
                  <a:gd name="T0" fmla="*/ 0 w 32"/>
                  <a:gd name="T1" fmla="*/ 3 h 4"/>
                  <a:gd name="T2" fmla="*/ 23 w 32"/>
                  <a:gd name="T3" fmla="*/ 2 h 4"/>
                  <a:gd name="T4" fmla="*/ 32 w 3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4">
                    <a:moveTo>
                      <a:pt x="0" y="3"/>
                    </a:moveTo>
                    <a:cubicBezTo>
                      <a:pt x="8" y="4"/>
                      <a:pt x="16" y="4"/>
                      <a:pt x="23" y="2"/>
                    </a:cubicBezTo>
                    <a:cubicBezTo>
                      <a:pt x="28" y="1"/>
                      <a:pt x="29" y="0"/>
                      <a:pt x="32" y="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0" name="Freeform 467"/>
              <p:cNvSpPr>
                <a:spLocks/>
              </p:cNvSpPr>
              <p:nvPr/>
            </p:nvSpPr>
            <p:spPr bwMode="auto">
              <a:xfrm>
                <a:off x="1046" y="1595"/>
                <a:ext cx="71" cy="28"/>
              </a:xfrm>
              <a:custGeom>
                <a:avLst/>
                <a:gdLst>
                  <a:gd name="T0" fmla="*/ 0 w 30"/>
                  <a:gd name="T1" fmla="*/ 11 h 12"/>
                  <a:gd name="T2" fmla="*/ 20 w 30"/>
                  <a:gd name="T3" fmla="*/ 5 h 12"/>
                  <a:gd name="T4" fmla="*/ 30 w 30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2">
                    <a:moveTo>
                      <a:pt x="0" y="11"/>
                    </a:moveTo>
                    <a:cubicBezTo>
                      <a:pt x="6" y="12"/>
                      <a:pt x="15" y="7"/>
                      <a:pt x="20" y="5"/>
                    </a:cubicBezTo>
                    <a:cubicBezTo>
                      <a:pt x="23" y="4"/>
                      <a:pt x="27" y="0"/>
                      <a:pt x="30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1" name="Freeform 468"/>
              <p:cNvSpPr>
                <a:spLocks/>
              </p:cNvSpPr>
              <p:nvPr/>
            </p:nvSpPr>
            <p:spPr bwMode="auto">
              <a:xfrm>
                <a:off x="1048" y="1642"/>
                <a:ext cx="88" cy="22"/>
              </a:xfrm>
              <a:custGeom>
                <a:avLst/>
                <a:gdLst>
                  <a:gd name="T0" fmla="*/ 0 w 37"/>
                  <a:gd name="T1" fmla="*/ 0 h 9"/>
                  <a:gd name="T2" fmla="*/ 23 w 37"/>
                  <a:gd name="T3" fmla="*/ 8 h 9"/>
                  <a:gd name="T4" fmla="*/ 34 w 37"/>
                  <a:gd name="T5" fmla="*/ 7 h 9"/>
                  <a:gd name="T6" fmla="*/ 37 w 37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0" y="7"/>
                      <a:pt x="19" y="8"/>
                      <a:pt x="23" y="8"/>
                    </a:cubicBezTo>
                    <a:cubicBezTo>
                      <a:pt x="27" y="9"/>
                      <a:pt x="30" y="9"/>
                      <a:pt x="34" y="7"/>
                    </a:cubicBezTo>
                    <a:cubicBezTo>
                      <a:pt x="35" y="7"/>
                      <a:pt x="36" y="6"/>
                      <a:pt x="37" y="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2" name="Freeform 469"/>
              <p:cNvSpPr>
                <a:spLocks/>
              </p:cNvSpPr>
              <p:nvPr/>
            </p:nvSpPr>
            <p:spPr bwMode="auto">
              <a:xfrm>
                <a:off x="996" y="1647"/>
                <a:ext cx="45" cy="71"/>
              </a:xfrm>
              <a:custGeom>
                <a:avLst/>
                <a:gdLst>
                  <a:gd name="T0" fmla="*/ 19 w 19"/>
                  <a:gd name="T1" fmla="*/ 0 h 30"/>
                  <a:gd name="T2" fmla="*/ 0 w 19"/>
                  <a:gd name="T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cubicBezTo>
                      <a:pt x="11" y="9"/>
                      <a:pt x="1" y="17"/>
                      <a:pt x="0" y="3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3" name="Freeform 470"/>
              <p:cNvSpPr>
                <a:spLocks/>
              </p:cNvSpPr>
              <p:nvPr/>
            </p:nvSpPr>
            <p:spPr bwMode="auto">
              <a:xfrm>
                <a:off x="975" y="1600"/>
                <a:ext cx="64" cy="33"/>
              </a:xfrm>
              <a:custGeom>
                <a:avLst/>
                <a:gdLst>
                  <a:gd name="T0" fmla="*/ 0 w 27"/>
                  <a:gd name="T1" fmla="*/ 0 h 14"/>
                  <a:gd name="T2" fmla="*/ 6 w 27"/>
                  <a:gd name="T3" fmla="*/ 6 h 14"/>
                  <a:gd name="T4" fmla="*/ 14 w 27"/>
                  <a:gd name="T5" fmla="*/ 12 h 14"/>
                  <a:gd name="T6" fmla="*/ 27 w 27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4">
                    <a:moveTo>
                      <a:pt x="0" y="0"/>
                    </a:moveTo>
                    <a:cubicBezTo>
                      <a:pt x="0" y="3"/>
                      <a:pt x="3" y="4"/>
                      <a:pt x="6" y="6"/>
                    </a:cubicBezTo>
                    <a:cubicBezTo>
                      <a:pt x="8" y="8"/>
                      <a:pt x="11" y="10"/>
                      <a:pt x="14" y="12"/>
                    </a:cubicBezTo>
                    <a:cubicBezTo>
                      <a:pt x="18" y="14"/>
                      <a:pt x="26" y="9"/>
                      <a:pt x="27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4" name="Freeform 471"/>
              <p:cNvSpPr>
                <a:spLocks/>
              </p:cNvSpPr>
              <p:nvPr/>
            </p:nvSpPr>
            <p:spPr bwMode="auto">
              <a:xfrm>
                <a:off x="973" y="1630"/>
                <a:ext cx="38" cy="38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cubicBezTo>
                      <a:pt x="12" y="6"/>
                      <a:pt x="7" y="16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5" name="Freeform 472"/>
              <p:cNvSpPr>
                <a:spLocks/>
              </p:cNvSpPr>
              <p:nvPr/>
            </p:nvSpPr>
            <p:spPr bwMode="auto">
              <a:xfrm>
                <a:off x="914" y="1635"/>
                <a:ext cx="54" cy="66"/>
              </a:xfrm>
              <a:custGeom>
                <a:avLst/>
                <a:gdLst>
                  <a:gd name="T0" fmla="*/ 0 w 23"/>
                  <a:gd name="T1" fmla="*/ 28 h 28"/>
                  <a:gd name="T2" fmla="*/ 23 w 23"/>
                  <a:gd name="T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8">
                    <a:moveTo>
                      <a:pt x="0" y="28"/>
                    </a:moveTo>
                    <a:cubicBezTo>
                      <a:pt x="0" y="15"/>
                      <a:pt x="15" y="9"/>
                      <a:pt x="2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6" name="Freeform 473"/>
              <p:cNvSpPr>
                <a:spLocks/>
              </p:cNvSpPr>
              <p:nvPr/>
            </p:nvSpPr>
            <p:spPr bwMode="auto">
              <a:xfrm>
                <a:off x="928" y="1704"/>
                <a:ext cx="59" cy="28"/>
              </a:xfrm>
              <a:custGeom>
                <a:avLst/>
                <a:gdLst>
                  <a:gd name="T0" fmla="*/ 0 w 25"/>
                  <a:gd name="T1" fmla="*/ 5 h 12"/>
                  <a:gd name="T2" fmla="*/ 25 w 25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2">
                    <a:moveTo>
                      <a:pt x="0" y="5"/>
                    </a:moveTo>
                    <a:cubicBezTo>
                      <a:pt x="3" y="12"/>
                      <a:pt x="21" y="4"/>
                      <a:pt x="2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7" name="Freeform 474"/>
              <p:cNvSpPr>
                <a:spLocks/>
              </p:cNvSpPr>
              <p:nvPr/>
            </p:nvSpPr>
            <p:spPr bwMode="auto">
              <a:xfrm>
                <a:off x="897" y="1727"/>
                <a:ext cx="17" cy="100"/>
              </a:xfrm>
              <a:custGeom>
                <a:avLst/>
                <a:gdLst>
                  <a:gd name="T0" fmla="*/ 7 w 7"/>
                  <a:gd name="T1" fmla="*/ 0 h 42"/>
                  <a:gd name="T2" fmla="*/ 0 w 7"/>
                  <a:gd name="T3" fmla="*/ 28 h 42"/>
                  <a:gd name="T4" fmla="*/ 3 w 7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cubicBezTo>
                      <a:pt x="2" y="7"/>
                      <a:pt x="0" y="19"/>
                      <a:pt x="0" y="28"/>
                    </a:cubicBezTo>
                    <a:cubicBezTo>
                      <a:pt x="0" y="32"/>
                      <a:pt x="4" y="38"/>
                      <a:pt x="3" y="4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8" name="Freeform 475"/>
              <p:cNvSpPr>
                <a:spLocks/>
              </p:cNvSpPr>
              <p:nvPr/>
            </p:nvSpPr>
            <p:spPr bwMode="auto">
              <a:xfrm>
                <a:off x="1001" y="1768"/>
                <a:ext cx="64" cy="42"/>
              </a:xfrm>
              <a:custGeom>
                <a:avLst/>
                <a:gdLst>
                  <a:gd name="T0" fmla="*/ 0 w 27"/>
                  <a:gd name="T1" fmla="*/ 18 h 18"/>
                  <a:gd name="T2" fmla="*/ 19 w 27"/>
                  <a:gd name="T3" fmla="*/ 11 h 18"/>
                  <a:gd name="T4" fmla="*/ 27 w 2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8">
                    <a:moveTo>
                      <a:pt x="0" y="18"/>
                    </a:moveTo>
                    <a:cubicBezTo>
                      <a:pt x="6" y="17"/>
                      <a:pt x="14" y="15"/>
                      <a:pt x="19" y="11"/>
                    </a:cubicBezTo>
                    <a:cubicBezTo>
                      <a:pt x="22" y="8"/>
                      <a:pt x="24" y="4"/>
                      <a:pt x="2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9" name="Freeform 476"/>
              <p:cNvSpPr>
                <a:spLocks/>
              </p:cNvSpPr>
              <p:nvPr/>
            </p:nvSpPr>
            <p:spPr bwMode="auto">
              <a:xfrm>
                <a:off x="1072" y="1699"/>
                <a:ext cx="7" cy="61"/>
              </a:xfrm>
              <a:custGeom>
                <a:avLst/>
                <a:gdLst>
                  <a:gd name="T0" fmla="*/ 3 w 3"/>
                  <a:gd name="T1" fmla="*/ 26 h 26"/>
                  <a:gd name="T2" fmla="*/ 2 w 3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6">
                    <a:moveTo>
                      <a:pt x="3" y="26"/>
                    </a:moveTo>
                    <a:cubicBezTo>
                      <a:pt x="0" y="18"/>
                      <a:pt x="1" y="9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0" name="Freeform 477"/>
              <p:cNvSpPr>
                <a:spLocks/>
              </p:cNvSpPr>
              <p:nvPr/>
            </p:nvSpPr>
            <p:spPr bwMode="auto">
              <a:xfrm>
                <a:off x="1225" y="1668"/>
                <a:ext cx="57" cy="45"/>
              </a:xfrm>
              <a:custGeom>
                <a:avLst/>
                <a:gdLst>
                  <a:gd name="T0" fmla="*/ 0 w 24"/>
                  <a:gd name="T1" fmla="*/ 0 h 19"/>
                  <a:gd name="T2" fmla="*/ 14 w 24"/>
                  <a:gd name="T3" fmla="*/ 9 h 19"/>
                  <a:gd name="T4" fmla="*/ 24 w 2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cubicBezTo>
                      <a:pt x="5" y="0"/>
                      <a:pt x="11" y="6"/>
                      <a:pt x="14" y="9"/>
                    </a:cubicBezTo>
                    <a:cubicBezTo>
                      <a:pt x="18" y="11"/>
                      <a:pt x="23" y="14"/>
                      <a:pt x="24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1" name="Freeform 478"/>
              <p:cNvSpPr>
                <a:spLocks/>
              </p:cNvSpPr>
              <p:nvPr/>
            </p:nvSpPr>
            <p:spPr bwMode="auto">
              <a:xfrm>
                <a:off x="1237" y="1716"/>
                <a:ext cx="38" cy="66"/>
              </a:xfrm>
              <a:custGeom>
                <a:avLst/>
                <a:gdLst>
                  <a:gd name="T0" fmla="*/ 16 w 16"/>
                  <a:gd name="T1" fmla="*/ 0 h 28"/>
                  <a:gd name="T2" fmla="*/ 14 w 16"/>
                  <a:gd name="T3" fmla="*/ 5 h 28"/>
                  <a:gd name="T4" fmla="*/ 7 w 16"/>
                  <a:gd name="T5" fmla="*/ 15 h 28"/>
                  <a:gd name="T6" fmla="*/ 2 w 1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8">
                    <a:moveTo>
                      <a:pt x="16" y="0"/>
                    </a:moveTo>
                    <a:cubicBezTo>
                      <a:pt x="15" y="1"/>
                      <a:pt x="15" y="3"/>
                      <a:pt x="14" y="5"/>
                    </a:cubicBezTo>
                    <a:cubicBezTo>
                      <a:pt x="12" y="9"/>
                      <a:pt x="9" y="12"/>
                      <a:pt x="7" y="15"/>
                    </a:cubicBezTo>
                    <a:cubicBezTo>
                      <a:pt x="4" y="19"/>
                      <a:pt x="0" y="23"/>
                      <a:pt x="2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2" name="Freeform 479"/>
              <p:cNvSpPr>
                <a:spLocks/>
              </p:cNvSpPr>
              <p:nvPr/>
            </p:nvSpPr>
            <p:spPr bwMode="auto">
              <a:xfrm>
                <a:off x="1303" y="1706"/>
                <a:ext cx="31" cy="45"/>
              </a:xfrm>
              <a:custGeom>
                <a:avLst/>
                <a:gdLst>
                  <a:gd name="T0" fmla="*/ 0 w 13"/>
                  <a:gd name="T1" fmla="*/ 0 h 19"/>
                  <a:gd name="T2" fmla="*/ 12 w 13"/>
                  <a:gd name="T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cubicBezTo>
                      <a:pt x="1" y="8"/>
                      <a:pt x="13" y="10"/>
                      <a:pt x="12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3" name="Freeform 480"/>
              <p:cNvSpPr>
                <a:spLocks/>
              </p:cNvSpPr>
              <p:nvPr/>
            </p:nvSpPr>
            <p:spPr bwMode="auto">
              <a:xfrm>
                <a:off x="1320" y="1694"/>
                <a:ext cx="61" cy="24"/>
              </a:xfrm>
              <a:custGeom>
                <a:avLst/>
                <a:gdLst>
                  <a:gd name="T0" fmla="*/ 0 w 26"/>
                  <a:gd name="T1" fmla="*/ 0 h 10"/>
                  <a:gd name="T2" fmla="*/ 26 w 26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10">
                    <a:moveTo>
                      <a:pt x="0" y="0"/>
                    </a:moveTo>
                    <a:cubicBezTo>
                      <a:pt x="8" y="2"/>
                      <a:pt x="21" y="1"/>
                      <a:pt x="26" y="1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4" name="Freeform 481"/>
              <p:cNvSpPr>
                <a:spLocks/>
              </p:cNvSpPr>
              <p:nvPr/>
            </p:nvSpPr>
            <p:spPr bwMode="auto">
              <a:xfrm>
                <a:off x="1374" y="1602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10 w 30"/>
                  <a:gd name="T3" fmla="*/ 4 h 5"/>
                  <a:gd name="T4" fmla="*/ 0 w 3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3" y="1"/>
                      <a:pt x="16" y="5"/>
                      <a:pt x="10" y="4"/>
                    </a:cubicBezTo>
                    <a:cubicBezTo>
                      <a:pt x="5" y="4"/>
                      <a:pt x="4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5" name="Freeform 482"/>
              <p:cNvSpPr>
                <a:spLocks/>
              </p:cNvSpPr>
              <p:nvPr/>
            </p:nvSpPr>
            <p:spPr bwMode="auto">
              <a:xfrm>
                <a:off x="1287" y="1503"/>
                <a:ext cx="26" cy="52"/>
              </a:xfrm>
              <a:custGeom>
                <a:avLst/>
                <a:gdLst>
                  <a:gd name="T0" fmla="*/ 10 w 11"/>
                  <a:gd name="T1" fmla="*/ 0 h 22"/>
                  <a:gd name="T2" fmla="*/ 0 w 11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22">
                    <a:moveTo>
                      <a:pt x="10" y="0"/>
                    </a:moveTo>
                    <a:cubicBezTo>
                      <a:pt x="11" y="8"/>
                      <a:pt x="9" y="19"/>
                      <a:pt x="0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6" name="Freeform 483"/>
              <p:cNvSpPr>
                <a:spLocks/>
              </p:cNvSpPr>
              <p:nvPr/>
            </p:nvSpPr>
            <p:spPr bwMode="auto">
              <a:xfrm>
                <a:off x="1315" y="1510"/>
                <a:ext cx="59" cy="85"/>
              </a:xfrm>
              <a:custGeom>
                <a:avLst/>
                <a:gdLst>
                  <a:gd name="T0" fmla="*/ 0 w 25"/>
                  <a:gd name="T1" fmla="*/ 0 h 36"/>
                  <a:gd name="T2" fmla="*/ 3 w 25"/>
                  <a:gd name="T3" fmla="*/ 13 h 36"/>
                  <a:gd name="T4" fmla="*/ 11 w 25"/>
                  <a:gd name="T5" fmla="*/ 29 h 36"/>
                  <a:gd name="T6" fmla="*/ 25 w 25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6">
                    <a:moveTo>
                      <a:pt x="0" y="0"/>
                    </a:moveTo>
                    <a:cubicBezTo>
                      <a:pt x="3" y="4"/>
                      <a:pt x="3" y="9"/>
                      <a:pt x="3" y="13"/>
                    </a:cubicBezTo>
                    <a:cubicBezTo>
                      <a:pt x="4" y="20"/>
                      <a:pt x="6" y="24"/>
                      <a:pt x="11" y="29"/>
                    </a:cubicBezTo>
                    <a:cubicBezTo>
                      <a:pt x="16" y="33"/>
                      <a:pt x="20" y="34"/>
                      <a:pt x="25" y="3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7" name="Freeform 484"/>
              <p:cNvSpPr>
                <a:spLocks/>
              </p:cNvSpPr>
              <p:nvPr/>
            </p:nvSpPr>
            <p:spPr bwMode="auto">
              <a:xfrm>
                <a:off x="1332" y="1588"/>
                <a:ext cx="21" cy="83"/>
              </a:xfrm>
              <a:custGeom>
                <a:avLst/>
                <a:gdLst>
                  <a:gd name="T0" fmla="*/ 9 w 9"/>
                  <a:gd name="T1" fmla="*/ 0 h 35"/>
                  <a:gd name="T2" fmla="*/ 2 w 9"/>
                  <a:gd name="T3" fmla="*/ 16 h 35"/>
                  <a:gd name="T4" fmla="*/ 5 w 9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5">
                    <a:moveTo>
                      <a:pt x="9" y="0"/>
                    </a:moveTo>
                    <a:cubicBezTo>
                      <a:pt x="7" y="7"/>
                      <a:pt x="4" y="10"/>
                      <a:pt x="2" y="16"/>
                    </a:cubicBezTo>
                    <a:cubicBezTo>
                      <a:pt x="0" y="22"/>
                      <a:pt x="3" y="30"/>
                      <a:pt x="5" y="3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8" name="Freeform 485"/>
              <p:cNvSpPr>
                <a:spLocks/>
              </p:cNvSpPr>
              <p:nvPr/>
            </p:nvSpPr>
            <p:spPr bwMode="auto">
              <a:xfrm>
                <a:off x="1422" y="1673"/>
                <a:ext cx="23" cy="80"/>
              </a:xfrm>
              <a:custGeom>
                <a:avLst/>
                <a:gdLst>
                  <a:gd name="T0" fmla="*/ 2 w 10"/>
                  <a:gd name="T1" fmla="*/ 0 h 34"/>
                  <a:gd name="T2" fmla="*/ 1 w 10"/>
                  <a:gd name="T3" fmla="*/ 11 h 34"/>
                  <a:gd name="T4" fmla="*/ 7 w 10"/>
                  <a:gd name="T5" fmla="*/ 22 h 34"/>
                  <a:gd name="T6" fmla="*/ 8 w 10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4">
                    <a:moveTo>
                      <a:pt x="2" y="0"/>
                    </a:moveTo>
                    <a:cubicBezTo>
                      <a:pt x="2" y="4"/>
                      <a:pt x="0" y="7"/>
                      <a:pt x="1" y="11"/>
                    </a:cubicBezTo>
                    <a:cubicBezTo>
                      <a:pt x="2" y="15"/>
                      <a:pt x="5" y="18"/>
                      <a:pt x="7" y="22"/>
                    </a:cubicBezTo>
                    <a:cubicBezTo>
                      <a:pt x="9" y="26"/>
                      <a:pt x="10" y="30"/>
                      <a:pt x="8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9" name="Freeform 486"/>
              <p:cNvSpPr>
                <a:spLocks/>
              </p:cNvSpPr>
              <p:nvPr/>
            </p:nvSpPr>
            <p:spPr bwMode="auto">
              <a:xfrm>
                <a:off x="1367" y="1801"/>
                <a:ext cx="52" cy="40"/>
              </a:xfrm>
              <a:custGeom>
                <a:avLst/>
                <a:gdLst>
                  <a:gd name="T0" fmla="*/ 0 w 22"/>
                  <a:gd name="T1" fmla="*/ 0 h 17"/>
                  <a:gd name="T2" fmla="*/ 17 w 22"/>
                  <a:gd name="T3" fmla="*/ 10 h 17"/>
                  <a:gd name="T4" fmla="*/ 22 w 22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7">
                    <a:moveTo>
                      <a:pt x="0" y="0"/>
                    </a:moveTo>
                    <a:cubicBezTo>
                      <a:pt x="4" y="6"/>
                      <a:pt x="12" y="5"/>
                      <a:pt x="17" y="10"/>
                    </a:cubicBezTo>
                    <a:cubicBezTo>
                      <a:pt x="18" y="12"/>
                      <a:pt x="21" y="15"/>
                      <a:pt x="22" y="1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0" name="Freeform 487"/>
              <p:cNvSpPr>
                <a:spLocks/>
              </p:cNvSpPr>
              <p:nvPr/>
            </p:nvSpPr>
            <p:spPr bwMode="auto">
              <a:xfrm>
                <a:off x="1287" y="1815"/>
                <a:ext cx="45" cy="71"/>
              </a:xfrm>
              <a:custGeom>
                <a:avLst/>
                <a:gdLst>
                  <a:gd name="T0" fmla="*/ 19 w 19"/>
                  <a:gd name="T1" fmla="*/ 0 h 30"/>
                  <a:gd name="T2" fmla="*/ 8 w 19"/>
                  <a:gd name="T3" fmla="*/ 22 h 30"/>
                  <a:gd name="T4" fmla="*/ 0 w 1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0">
                    <a:moveTo>
                      <a:pt x="19" y="0"/>
                    </a:moveTo>
                    <a:cubicBezTo>
                      <a:pt x="15" y="8"/>
                      <a:pt x="15" y="16"/>
                      <a:pt x="8" y="22"/>
                    </a:cubicBezTo>
                    <a:cubicBezTo>
                      <a:pt x="4" y="25"/>
                      <a:pt x="2" y="26"/>
                      <a:pt x="0" y="3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1" name="Freeform 488"/>
              <p:cNvSpPr>
                <a:spLocks/>
              </p:cNvSpPr>
              <p:nvPr/>
            </p:nvSpPr>
            <p:spPr bwMode="auto">
              <a:xfrm>
                <a:off x="1353" y="1737"/>
                <a:ext cx="14" cy="54"/>
              </a:xfrm>
              <a:custGeom>
                <a:avLst/>
                <a:gdLst>
                  <a:gd name="T0" fmla="*/ 2 w 6"/>
                  <a:gd name="T1" fmla="*/ 23 h 23"/>
                  <a:gd name="T2" fmla="*/ 5 w 6"/>
                  <a:gd name="T3" fmla="*/ 12 h 23"/>
                  <a:gd name="T4" fmla="*/ 4 w 6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3">
                    <a:moveTo>
                      <a:pt x="2" y="23"/>
                    </a:moveTo>
                    <a:cubicBezTo>
                      <a:pt x="0" y="19"/>
                      <a:pt x="4" y="16"/>
                      <a:pt x="5" y="12"/>
                    </a:cubicBezTo>
                    <a:cubicBezTo>
                      <a:pt x="6" y="8"/>
                      <a:pt x="6" y="4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2" name="Freeform 489"/>
              <p:cNvSpPr>
                <a:spLocks/>
              </p:cNvSpPr>
              <p:nvPr/>
            </p:nvSpPr>
            <p:spPr bwMode="auto">
              <a:xfrm>
                <a:off x="1433" y="1713"/>
                <a:ext cx="83" cy="57"/>
              </a:xfrm>
              <a:custGeom>
                <a:avLst/>
                <a:gdLst>
                  <a:gd name="T0" fmla="*/ 0 w 35"/>
                  <a:gd name="T1" fmla="*/ 2 h 24"/>
                  <a:gd name="T2" fmla="*/ 22 w 35"/>
                  <a:gd name="T3" fmla="*/ 4 h 24"/>
                  <a:gd name="T4" fmla="*/ 35 w 35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4">
                    <a:moveTo>
                      <a:pt x="0" y="2"/>
                    </a:moveTo>
                    <a:cubicBezTo>
                      <a:pt x="6" y="7"/>
                      <a:pt x="16" y="0"/>
                      <a:pt x="22" y="4"/>
                    </a:cubicBezTo>
                    <a:cubicBezTo>
                      <a:pt x="28" y="9"/>
                      <a:pt x="33" y="18"/>
                      <a:pt x="35" y="2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3" name="Freeform 490"/>
              <p:cNvSpPr>
                <a:spLocks/>
              </p:cNvSpPr>
              <p:nvPr/>
            </p:nvSpPr>
            <p:spPr bwMode="auto">
              <a:xfrm>
                <a:off x="1502" y="1678"/>
                <a:ext cx="59" cy="33"/>
              </a:xfrm>
              <a:custGeom>
                <a:avLst/>
                <a:gdLst>
                  <a:gd name="T0" fmla="*/ 0 w 25"/>
                  <a:gd name="T1" fmla="*/ 0 h 14"/>
                  <a:gd name="T2" fmla="*/ 17 w 25"/>
                  <a:gd name="T3" fmla="*/ 7 h 14"/>
                  <a:gd name="T4" fmla="*/ 25 w 25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4">
                    <a:moveTo>
                      <a:pt x="0" y="0"/>
                    </a:moveTo>
                    <a:cubicBezTo>
                      <a:pt x="4" y="7"/>
                      <a:pt x="12" y="4"/>
                      <a:pt x="17" y="7"/>
                    </a:cubicBezTo>
                    <a:cubicBezTo>
                      <a:pt x="20" y="8"/>
                      <a:pt x="23" y="12"/>
                      <a:pt x="25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4" name="Freeform 491"/>
              <p:cNvSpPr>
                <a:spLocks/>
              </p:cNvSpPr>
              <p:nvPr/>
            </p:nvSpPr>
            <p:spPr bwMode="auto">
              <a:xfrm>
                <a:off x="1502" y="1489"/>
                <a:ext cx="73" cy="19"/>
              </a:xfrm>
              <a:custGeom>
                <a:avLst/>
                <a:gdLst>
                  <a:gd name="T0" fmla="*/ 0 w 31"/>
                  <a:gd name="T1" fmla="*/ 0 h 8"/>
                  <a:gd name="T2" fmla="*/ 31 w 31"/>
                  <a:gd name="T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8">
                    <a:moveTo>
                      <a:pt x="0" y="0"/>
                    </a:moveTo>
                    <a:cubicBezTo>
                      <a:pt x="7" y="8"/>
                      <a:pt x="22" y="2"/>
                      <a:pt x="31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5" name="Freeform 492"/>
              <p:cNvSpPr>
                <a:spLocks/>
              </p:cNvSpPr>
              <p:nvPr/>
            </p:nvSpPr>
            <p:spPr bwMode="auto">
              <a:xfrm>
                <a:off x="1488" y="1406"/>
                <a:ext cx="33" cy="64"/>
              </a:xfrm>
              <a:custGeom>
                <a:avLst/>
                <a:gdLst>
                  <a:gd name="T0" fmla="*/ 1 w 14"/>
                  <a:gd name="T1" fmla="*/ 27 h 27"/>
                  <a:gd name="T2" fmla="*/ 8 w 14"/>
                  <a:gd name="T3" fmla="*/ 8 h 27"/>
                  <a:gd name="T4" fmla="*/ 14 w 14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7">
                    <a:moveTo>
                      <a:pt x="1" y="27"/>
                    </a:moveTo>
                    <a:cubicBezTo>
                      <a:pt x="0" y="23"/>
                      <a:pt x="6" y="12"/>
                      <a:pt x="8" y="8"/>
                    </a:cubicBezTo>
                    <a:cubicBezTo>
                      <a:pt x="9" y="5"/>
                      <a:pt x="11" y="2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6" name="Freeform 493"/>
              <p:cNvSpPr>
                <a:spLocks/>
              </p:cNvSpPr>
              <p:nvPr/>
            </p:nvSpPr>
            <p:spPr bwMode="auto">
              <a:xfrm>
                <a:off x="1502" y="1434"/>
                <a:ext cx="59" cy="22"/>
              </a:xfrm>
              <a:custGeom>
                <a:avLst/>
                <a:gdLst>
                  <a:gd name="T0" fmla="*/ 0 w 25"/>
                  <a:gd name="T1" fmla="*/ 1 h 9"/>
                  <a:gd name="T2" fmla="*/ 16 w 25"/>
                  <a:gd name="T3" fmla="*/ 5 h 9"/>
                  <a:gd name="T4" fmla="*/ 25 w 25"/>
                  <a:gd name="T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9">
                    <a:moveTo>
                      <a:pt x="0" y="1"/>
                    </a:moveTo>
                    <a:cubicBezTo>
                      <a:pt x="6" y="0"/>
                      <a:pt x="11" y="2"/>
                      <a:pt x="16" y="5"/>
                    </a:cubicBezTo>
                    <a:cubicBezTo>
                      <a:pt x="19" y="6"/>
                      <a:pt x="22" y="9"/>
                      <a:pt x="25" y="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7" name="Freeform 494"/>
              <p:cNvSpPr>
                <a:spLocks/>
              </p:cNvSpPr>
              <p:nvPr/>
            </p:nvSpPr>
            <p:spPr bwMode="auto">
              <a:xfrm>
                <a:off x="914" y="1415"/>
                <a:ext cx="80" cy="17"/>
              </a:xfrm>
              <a:custGeom>
                <a:avLst/>
                <a:gdLst>
                  <a:gd name="T0" fmla="*/ 0 w 34"/>
                  <a:gd name="T1" fmla="*/ 4 h 7"/>
                  <a:gd name="T2" fmla="*/ 20 w 34"/>
                  <a:gd name="T3" fmla="*/ 1 h 7"/>
                  <a:gd name="T4" fmla="*/ 34 w 3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7">
                    <a:moveTo>
                      <a:pt x="0" y="4"/>
                    </a:moveTo>
                    <a:cubicBezTo>
                      <a:pt x="6" y="2"/>
                      <a:pt x="13" y="0"/>
                      <a:pt x="20" y="1"/>
                    </a:cubicBezTo>
                    <a:cubicBezTo>
                      <a:pt x="26" y="2"/>
                      <a:pt x="30" y="6"/>
                      <a:pt x="34" y="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8" name="Freeform 495"/>
              <p:cNvSpPr>
                <a:spLocks/>
              </p:cNvSpPr>
              <p:nvPr/>
            </p:nvSpPr>
            <p:spPr bwMode="auto">
              <a:xfrm>
                <a:off x="963" y="1378"/>
                <a:ext cx="14" cy="47"/>
              </a:xfrm>
              <a:custGeom>
                <a:avLst/>
                <a:gdLst>
                  <a:gd name="T0" fmla="*/ 6 w 6"/>
                  <a:gd name="T1" fmla="*/ 20 h 20"/>
                  <a:gd name="T2" fmla="*/ 5 w 6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0">
                    <a:moveTo>
                      <a:pt x="6" y="20"/>
                    </a:moveTo>
                    <a:cubicBezTo>
                      <a:pt x="2" y="15"/>
                      <a:pt x="0" y="5"/>
                      <a:pt x="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9" name="Freeform 496"/>
              <p:cNvSpPr>
                <a:spLocks/>
              </p:cNvSpPr>
              <p:nvPr/>
            </p:nvSpPr>
            <p:spPr bwMode="auto">
              <a:xfrm>
                <a:off x="977" y="1444"/>
                <a:ext cx="19" cy="85"/>
              </a:xfrm>
              <a:custGeom>
                <a:avLst/>
                <a:gdLst>
                  <a:gd name="T0" fmla="*/ 5 w 8"/>
                  <a:gd name="T1" fmla="*/ 0 h 36"/>
                  <a:gd name="T2" fmla="*/ 3 w 8"/>
                  <a:gd name="T3" fmla="*/ 20 h 36"/>
                  <a:gd name="T4" fmla="*/ 8 w 8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6">
                    <a:moveTo>
                      <a:pt x="5" y="0"/>
                    </a:moveTo>
                    <a:cubicBezTo>
                      <a:pt x="0" y="5"/>
                      <a:pt x="1" y="13"/>
                      <a:pt x="3" y="20"/>
                    </a:cubicBezTo>
                    <a:cubicBezTo>
                      <a:pt x="4" y="25"/>
                      <a:pt x="4" y="31"/>
                      <a:pt x="8" y="3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0" name="Freeform 497"/>
              <p:cNvSpPr>
                <a:spLocks/>
              </p:cNvSpPr>
              <p:nvPr/>
            </p:nvSpPr>
            <p:spPr bwMode="auto">
              <a:xfrm>
                <a:off x="935" y="1501"/>
                <a:ext cx="52" cy="7"/>
              </a:xfrm>
              <a:custGeom>
                <a:avLst/>
                <a:gdLst>
                  <a:gd name="T0" fmla="*/ 22 w 22"/>
                  <a:gd name="T1" fmla="*/ 1 h 3"/>
                  <a:gd name="T2" fmla="*/ 9 w 22"/>
                  <a:gd name="T3" fmla="*/ 0 h 3"/>
                  <a:gd name="T4" fmla="*/ 0 w 2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18" y="1"/>
                      <a:pt x="14" y="0"/>
                      <a:pt x="9" y="0"/>
                    </a:cubicBezTo>
                    <a:cubicBezTo>
                      <a:pt x="6" y="1"/>
                      <a:pt x="1" y="3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1" name="Freeform 498"/>
              <p:cNvSpPr>
                <a:spLocks/>
              </p:cNvSpPr>
              <p:nvPr/>
            </p:nvSpPr>
            <p:spPr bwMode="auto">
              <a:xfrm>
                <a:off x="911" y="1545"/>
                <a:ext cx="62" cy="36"/>
              </a:xfrm>
              <a:custGeom>
                <a:avLst/>
                <a:gdLst>
                  <a:gd name="T0" fmla="*/ 26 w 26"/>
                  <a:gd name="T1" fmla="*/ 15 h 15"/>
                  <a:gd name="T2" fmla="*/ 0 w 26"/>
                  <a:gd name="T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15">
                    <a:moveTo>
                      <a:pt x="26" y="15"/>
                    </a:moveTo>
                    <a:cubicBezTo>
                      <a:pt x="16" y="13"/>
                      <a:pt x="8" y="0"/>
                      <a:pt x="0" y="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2" name="Freeform 499"/>
              <p:cNvSpPr>
                <a:spLocks/>
              </p:cNvSpPr>
              <p:nvPr/>
            </p:nvSpPr>
            <p:spPr bwMode="auto">
              <a:xfrm>
                <a:off x="826" y="1579"/>
                <a:ext cx="71" cy="33"/>
              </a:xfrm>
              <a:custGeom>
                <a:avLst/>
                <a:gdLst>
                  <a:gd name="T0" fmla="*/ 0 w 30"/>
                  <a:gd name="T1" fmla="*/ 5 h 14"/>
                  <a:gd name="T2" fmla="*/ 30 w 30"/>
                  <a:gd name="T3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14">
                    <a:moveTo>
                      <a:pt x="0" y="5"/>
                    </a:moveTo>
                    <a:cubicBezTo>
                      <a:pt x="4" y="14"/>
                      <a:pt x="24" y="0"/>
                      <a:pt x="30" y="1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3" name="Freeform 500"/>
              <p:cNvSpPr>
                <a:spLocks/>
              </p:cNvSpPr>
              <p:nvPr/>
            </p:nvSpPr>
            <p:spPr bwMode="auto">
              <a:xfrm>
                <a:off x="824" y="1666"/>
                <a:ext cx="75" cy="19"/>
              </a:xfrm>
              <a:custGeom>
                <a:avLst/>
                <a:gdLst>
                  <a:gd name="T0" fmla="*/ 32 w 32"/>
                  <a:gd name="T1" fmla="*/ 7 h 8"/>
                  <a:gd name="T2" fmla="*/ 11 w 32"/>
                  <a:gd name="T3" fmla="*/ 1 h 8"/>
                  <a:gd name="T4" fmla="*/ 0 w 32"/>
                  <a:gd name="T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">
                    <a:moveTo>
                      <a:pt x="32" y="7"/>
                    </a:moveTo>
                    <a:cubicBezTo>
                      <a:pt x="25" y="8"/>
                      <a:pt x="19" y="0"/>
                      <a:pt x="11" y="1"/>
                    </a:cubicBezTo>
                    <a:cubicBezTo>
                      <a:pt x="8" y="1"/>
                      <a:pt x="4" y="7"/>
                      <a:pt x="0" y="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4" name="Freeform 501"/>
              <p:cNvSpPr>
                <a:spLocks/>
              </p:cNvSpPr>
              <p:nvPr/>
            </p:nvSpPr>
            <p:spPr bwMode="auto">
              <a:xfrm>
                <a:off x="843" y="1685"/>
                <a:ext cx="54" cy="54"/>
              </a:xfrm>
              <a:custGeom>
                <a:avLst/>
                <a:gdLst>
                  <a:gd name="T0" fmla="*/ 0 w 23"/>
                  <a:gd name="T1" fmla="*/ 23 h 23"/>
                  <a:gd name="T2" fmla="*/ 13 w 23"/>
                  <a:gd name="T3" fmla="*/ 4 h 23"/>
                  <a:gd name="T4" fmla="*/ 19 w 23"/>
                  <a:gd name="T5" fmla="*/ 1 h 23"/>
                  <a:gd name="T6" fmla="*/ 23 w 23"/>
                  <a:gd name="T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3">
                    <a:moveTo>
                      <a:pt x="0" y="23"/>
                    </a:moveTo>
                    <a:cubicBezTo>
                      <a:pt x="3" y="15"/>
                      <a:pt x="6" y="9"/>
                      <a:pt x="13" y="4"/>
                    </a:cubicBezTo>
                    <a:cubicBezTo>
                      <a:pt x="15" y="3"/>
                      <a:pt x="16" y="1"/>
                      <a:pt x="19" y="1"/>
                    </a:cubicBezTo>
                    <a:cubicBezTo>
                      <a:pt x="20" y="0"/>
                      <a:pt x="21" y="1"/>
                      <a:pt x="23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5" name="Freeform 502"/>
              <p:cNvSpPr>
                <a:spLocks/>
              </p:cNvSpPr>
              <p:nvPr/>
            </p:nvSpPr>
            <p:spPr bwMode="auto">
              <a:xfrm>
                <a:off x="1070" y="1777"/>
                <a:ext cx="9" cy="57"/>
              </a:xfrm>
              <a:custGeom>
                <a:avLst/>
                <a:gdLst>
                  <a:gd name="T0" fmla="*/ 3 w 4"/>
                  <a:gd name="T1" fmla="*/ 0 h 24"/>
                  <a:gd name="T2" fmla="*/ 4 w 4"/>
                  <a:gd name="T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4">
                    <a:moveTo>
                      <a:pt x="3" y="0"/>
                    </a:moveTo>
                    <a:cubicBezTo>
                      <a:pt x="3" y="9"/>
                      <a:pt x="0" y="17"/>
                      <a:pt x="4" y="2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6" name="Freeform 503"/>
              <p:cNvSpPr>
                <a:spLocks/>
              </p:cNvSpPr>
              <p:nvPr/>
            </p:nvSpPr>
            <p:spPr bwMode="auto">
              <a:xfrm>
                <a:off x="1100" y="1782"/>
                <a:ext cx="52" cy="61"/>
              </a:xfrm>
              <a:custGeom>
                <a:avLst/>
                <a:gdLst>
                  <a:gd name="T0" fmla="*/ 0 w 22"/>
                  <a:gd name="T1" fmla="*/ 0 h 26"/>
                  <a:gd name="T2" fmla="*/ 22 w 22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26">
                    <a:moveTo>
                      <a:pt x="0" y="0"/>
                    </a:moveTo>
                    <a:cubicBezTo>
                      <a:pt x="3" y="12"/>
                      <a:pt x="18" y="15"/>
                      <a:pt x="22" y="2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7" name="Freeform 504"/>
              <p:cNvSpPr>
                <a:spLocks/>
              </p:cNvSpPr>
              <p:nvPr/>
            </p:nvSpPr>
            <p:spPr bwMode="auto">
              <a:xfrm>
                <a:off x="1100" y="1730"/>
                <a:ext cx="55" cy="47"/>
              </a:xfrm>
              <a:custGeom>
                <a:avLst/>
                <a:gdLst>
                  <a:gd name="T0" fmla="*/ 0 w 23"/>
                  <a:gd name="T1" fmla="*/ 20 h 20"/>
                  <a:gd name="T2" fmla="*/ 23 w 23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cubicBezTo>
                      <a:pt x="12" y="18"/>
                      <a:pt x="19" y="12"/>
                      <a:pt x="2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8" name="Freeform 505"/>
              <p:cNvSpPr>
                <a:spLocks/>
              </p:cNvSpPr>
              <p:nvPr/>
            </p:nvSpPr>
            <p:spPr bwMode="auto">
              <a:xfrm>
                <a:off x="1138" y="1666"/>
                <a:ext cx="14" cy="66"/>
              </a:xfrm>
              <a:custGeom>
                <a:avLst/>
                <a:gdLst>
                  <a:gd name="T0" fmla="*/ 3 w 6"/>
                  <a:gd name="T1" fmla="*/ 0 h 28"/>
                  <a:gd name="T2" fmla="*/ 2 w 6"/>
                  <a:gd name="T3" fmla="*/ 17 h 28"/>
                  <a:gd name="T4" fmla="*/ 6 w 6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8">
                    <a:moveTo>
                      <a:pt x="3" y="0"/>
                    </a:moveTo>
                    <a:cubicBezTo>
                      <a:pt x="2" y="6"/>
                      <a:pt x="0" y="10"/>
                      <a:pt x="2" y="17"/>
                    </a:cubicBezTo>
                    <a:cubicBezTo>
                      <a:pt x="2" y="18"/>
                      <a:pt x="6" y="27"/>
                      <a:pt x="6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9" name="Freeform 506"/>
              <p:cNvSpPr>
                <a:spLocks/>
              </p:cNvSpPr>
              <p:nvPr/>
            </p:nvSpPr>
            <p:spPr bwMode="auto">
              <a:xfrm>
                <a:off x="1148" y="1744"/>
                <a:ext cx="44" cy="47"/>
              </a:xfrm>
              <a:custGeom>
                <a:avLst/>
                <a:gdLst>
                  <a:gd name="T0" fmla="*/ 0 w 19"/>
                  <a:gd name="T1" fmla="*/ 0 h 20"/>
                  <a:gd name="T2" fmla="*/ 16 w 19"/>
                  <a:gd name="T3" fmla="*/ 12 h 20"/>
                  <a:gd name="T4" fmla="*/ 19 w 1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cubicBezTo>
                      <a:pt x="5" y="5"/>
                      <a:pt x="12" y="6"/>
                      <a:pt x="16" y="12"/>
                    </a:cubicBezTo>
                    <a:cubicBezTo>
                      <a:pt x="17" y="15"/>
                      <a:pt x="19" y="17"/>
                      <a:pt x="19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0" name="Freeform 507"/>
              <p:cNvSpPr>
                <a:spLocks/>
              </p:cNvSpPr>
              <p:nvPr/>
            </p:nvSpPr>
            <p:spPr bwMode="auto">
              <a:xfrm>
                <a:off x="1178" y="1786"/>
                <a:ext cx="12" cy="55"/>
              </a:xfrm>
              <a:custGeom>
                <a:avLst/>
                <a:gdLst>
                  <a:gd name="T0" fmla="*/ 5 w 5"/>
                  <a:gd name="T1" fmla="*/ 0 h 23"/>
                  <a:gd name="T2" fmla="*/ 1 w 5"/>
                  <a:gd name="T3" fmla="*/ 11 h 23"/>
                  <a:gd name="T4" fmla="*/ 2 w 5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3">
                    <a:moveTo>
                      <a:pt x="5" y="0"/>
                    </a:moveTo>
                    <a:cubicBezTo>
                      <a:pt x="4" y="3"/>
                      <a:pt x="2" y="8"/>
                      <a:pt x="1" y="11"/>
                    </a:cubicBezTo>
                    <a:cubicBezTo>
                      <a:pt x="0" y="15"/>
                      <a:pt x="1" y="19"/>
                      <a:pt x="2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1" name="Freeform 508"/>
              <p:cNvSpPr>
                <a:spLocks/>
              </p:cNvSpPr>
              <p:nvPr/>
            </p:nvSpPr>
            <p:spPr bwMode="auto">
              <a:xfrm>
                <a:off x="1077" y="1841"/>
                <a:ext cx="33" cy="54"/>
              </a:xfrm>
              <a:custGeom>
                <a:avLst/>
                <a:gdLst>
                  <a:gd name="T0" fmla="*/ 0 w 14"/>
                  <a:gd name="T1" fmla="*/ 23 h 23"/>
                  <a:gd name="T2" fmla="*/ 14 w 14"/>
                  <a:gd name="T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3">
                    <a:moveTo>
                      <a:pt x="0" y="23"/>
                    </a:moveTo>
                    <a:cubicBezTo>
                      <a:pt x="10" y="21"/>
                      <a:pt x="13" y="8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2" name="Freeform 509"/>
              <p:cNvSpPr>
                <a:spLocks/>
              </p:cNvSpPr>
              <p:nvPr/>
            </p:nvSpPr>
            <p:spPr bwMode="auto">
              <a:xfrm>
                <a:off x="904" y="1791"/>
                <a:ext cx="64" cy="38"/>
              </a:xfrm>
              <a:custGeom>
                <a:avLst/>
                <a:gdLst>
                  <a:gd name="T0" fmla="*/ 27 w 27"/>
                  <a:gd name="T1" fmla="*/ 0 h 16"/>
                  <a:gd name="T2" fmla="*/ 0 w 27"/>
                  <a:gd name="T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" h="16">
                    <a:moveTo>
                      <a:pt x="27" y="0"/>
                    </a:moveTo>
                    <a:cubicBezTo>
                      <a:pt x="21" y="8"/>
                      <a:pt x="10" y="16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3" name="Freeform 510"/>
              <p:cNvSpPr>
                <a:spLocks/>
              </p:cNvSpPr>
              <p:nvPr/>
            </p:nvSpPr>
            <p:spPr bwMode="auto">
              <a:xfrm>
                <a:off x="1223" y="1841"/>
                <a:ext cx="62" cy="47"/>
              </a:xfrm>
              <a:custGeom>
                <a:avLst/>
                <a:gdLst>
                  <a:gd name="T0" fmla="*/ 5 w 26"/>
                  <a:gd name="T1" fmla="*/ 0 h 20"/>
                  <a:gd name="T2" fmla="*/ 18 w 26"/>
                  <a:gd name="T3" fmla="*/ 14 h 20"/>
                  <a:gd name="T4" fmla="*/ 26 w 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0">
                    <a:moveTo>
                      <a:pt x="5" y="0"/>
                    </a:moveTo>
                    <a:cubicBezTo>
                      <a:pt x="0" y="6"/>
                      <a:pt x="14" y="12"/>
                      <a:pt x="18" y="14"/>
                    </a:cubicBezTo>
                    <a:cubicBezTo>
                      <a:pt x="21" y="16"/>
                      <a:pt x="23" y="18"/>
                      <a:pt x="26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4" name="Freeform 511"/>
              <p:cNvSpPr>
                <a:spLocks/>
              </p:cNvSpPr>
              <p:nvPr/>
            </p:nvSpPr>
            <p:spPr bwMode="auto">
              <a:xfrm>
                <a:off x="1266" y="1775"/>
                <a:ext cx="19" cy="59"/>
              </a:xfrm>
              <a:custGeom>
                <a:avLst/>
                <a:gdLst>
                  <a:gd name="T0" fmla="*/ 0 w 8"/>
                  <a:gd name="T1" fmla="*/ 25 h 25"/>
                  <a:gd name="T2" fmla="*/ 7 w 8"/>
                  <a:gd name="T3" fmla="*/ 13 h 25"/>
                  <a:gd name="T4" fmla="*/ 6 w 8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5">
                    <a:moveTo>
                      <a:pt x="0" y="25"/>
                    </a:moveTo>
                    <a:cubicBezTo>
                      <a:pt x="2" y="21"/>
                      <a:pt x="6" y="17"/>
                      <a:pt x="7" y="13"/>
                    </a:cubicBezTo>
                    <a:cubicBezTo>
                      <a:pt x="8" y="9"/>
                      <a:pt x="5" y="4"/>
                      <a:pt x="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5" name="Freeform 512"/>
              <p:cNvSpPr>
                <a:spLocks/>
              </p:cNvSpPr>
              <p:nvPr/>
            </p:nvSpPr>
            <p:spPr bwMode="auto">
              <a:xfrm>
                <a:off x="1365" y="1756"/>
                <a:ext cx="38" cy="26"/>
              </a:xfrm>
              <a:custGeom>
                <a:avLst/>
                <a:gdLst>
                  <a:gd name="T0" fmla="*/ 0 w 16"/>
                  <a:gd name="T1" fmla="*/ 0 h 11"/>
                  <a:gd name="T2" fmla="*/ 16 w 16"/>
                  <a:gd name="T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cubicBezTo>
                      <a:pt x="3" y="8"/>
                      <a:pt x="13" y="4"/>
                      <a:pt x="16" y="1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6" name="Freeform 513"/>
              <p:cNvSpPr>
                <a:spLocks/>
              </p:cNvSpPr>
              <p:nvPr/>
            </p:nvSpPr>
            <p:spPr bwMode="auto">
              <a:xfrm>
                <a:off x="1280" y="1772"/>
                <a:ext cx="64" cy="29"/>
              </a:xfrm>
              <a:custGeom>
                <a:avLst/>
                <a:gdLst>
                  <a:gd name="T0" fmla="*/ 27 w 27"/>
                  <a:gd name="T1" fmla="*/ 12 h 12"/>
                  <a:gd name="T2" fmla="*/ 17 w 27"/>
                  <a:gd name="T3" fmla="*/ 3 h 12"/>
                  <a:gd name="T4" fmla="*/ 10 w 27"/>
                  <a:gd name="T5" fmla="*/ 3 h 12"/>
                  <a:gd name="T6" fmla="*/ 0 w 2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27" y="12"/>
                    </a:moveTo>
                    <a:cubicBezTo>
                      <a:pt x="23" y="9"/>
                      <a:pt x="21" y="5"/>
                      <a:pt x="17" y="3"/>
                    </a:cubicBezTo>
                    <a:cubicBezTo>
                      <a:pt x="15" y="2"/>
                      <a:pt x="13" y="3"/>
                      <a:pt x="10" y="3"/>
                    </a:cubicBezTo>
                    <a:cubicBezTo>
                      <a:pt x="7" y="3"/>
                      <a:pt x="3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7" name="Freeform 514"/>
              <p:cNvSpPr>
                <a:spLocks/>
              </p:cNvSpPr>
              <p:nvPr/>
            </p:nvSpPr>
            <p:spPr bwMode="auto">
              <a:xfrm>
                <a:off x="1362" y="1612"/>
                <a:ext cx="81" cy="37"/>
              </a:xfrm>
              <a:custGeom>
                <a:avLst/>
                <a:gdLst>
                  <a:gd name="T0" fmla="*/ 34 w 34"/>
                  <a:gd name="T1" fmla="*/ 0 h 16"/>
                  <a:gd name="T2" fmla="*/ 15 w 34"/>
                  <a:gd name="T3" fmla="*/ 16 h 16"/>
                  <a:gd name="T4" fmla="*/ 0 w 34"/>
                  <a:gd name="T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28" y="5"/>
                      <a:pt x="25" y="15"/>
                      <a:pt x="15" y="16"/>
                    </a:cubicBezTo>
                    <a:cubicBezTo>
                      <a:pt x="10" y="16"/>
                      <a:pt x="6" y="12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8" name="Freeform 515"/>
              <p:cNvSpPr>
                <a:spLocks/>
              </p:cNvSpPr>
              <p:nvPr/>
            </p:nvSpPr>
            <p:spPr bwMode="auto">
              <a:xfrm>
                <a:off x="1452" y="1354"/>
                <a:ext cx="22" cy="95"/>
              </a:xfrm>
              <a:custGeom>
                <a:avLst/>
                <a:gdLst>
                  <a:gd name="T0" fmla="*/ 9 w 9"/>
                  <a:gd name="T1" fmla="*/ 40 h 40"/>
                  <a:gd name="T2" fmla="*/ 3 w 9"/>
                  <a:gd name="T3" fmla="*/ 32 h 40"/>
                  <a:gd name="T4" fmla="*/ 5 w 9"/>
                  <a:gd name="T5" fmla="*/ 15 h 40"/>
                  <a:gd name="T6" fmla="*/ 5 w 9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0">
                    <a:moveTo>
                      <a:pt x="9" y="40"/>
                    </a:moveTo>
                    <a:cubicBezTo>
                      <a:pt x="8" y="37"/>
                      <a:pt x="5" y="35"/>
                      <a:pt x="3" y="32"/>
                    </a:cubicBezTo>
                    <a:cubicBezTo>
                      <a:pt x="0" y="26"/>
                      <a:pt x="3" y="21"/>
                      <a:pt x="5" y="15"/>
                    </a:cubicBezTo>
                    <a:cubicBezTo>
                      <a:pt x="6" y="11"/>
                      <a:pt x="7" y="4"/>
                      <a:pt x="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9" name="Freeform 516"/>
              <p:cNvSpPr>
                <a:spLocks/>
              </p:cNvSpPr>
              <p:nvPr/>
            </p:nvSpPr>
            <p:spPr bwMode="auto">
              <a:xfrm>
                <a:off x="1275" y="1300"/>
                <a:ext cx="33" cy="33"/>
              </a:xfrm>
              <a:custGeom>
                <a:avLst/>
                <a:gdLst>
                  <a:gd name="T0" fmla="*/ 0 w 14"/>
                  <a:gd name="T1" fmla="*/ 14 h 14"/>
                  <a:gd name="T2" fmla="*/ 14 w 14"/>
                  <a:gd name="T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0" y="7"/>
                      <a:pt x="13" y="8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0" name="Freeform 517"/>
              <p:cNvSpPr>
                <a:spLocks/>
              </p:cNvSpPr>
              <p:nvPr/>
            </p:nvSpPr>
            <p:spPr bwMode="auto">
              <a:xfrm>
                <a:off x="1098" y="1321"/>
                <a:ext cx="42" cy="43"/>
              </a:xfrm>
              <a:custGeom>
                <a:avLst/>
                <a:gdLst>
                  <a:gd name="T0" fmla="*/ 18 w 18"/>
                  <a:gd name="T1" fmla="*/ 18 h 18"/>
                  <a:gd name="T2" fmla="*/ 8 w 18"/>
                  <a:gd name="T3" fmla="*/ 7 h 18"/>
                  <a:gd name="T4" fmla="*/ 0 w 18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cubicBezTo>
                      <a:pt x="15" y="13"/>
                      <a:pt x="13" y="9"/>
                      <a:pt x="8" y="7"/>
                    </a:cubicBezTo>
                    <a:cubicBezTo>
                      <a:pt x="5" y="5"/>
                      <a:pt x="0" y="4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1" name="Freeform 518"/>
              <p:cNvSpPr>
                <a:spLocks/>
              </p:cNvSpPr>
              <p:nvPr/>
            </p:nvSpPr>
            <p:spPr bwMode="auto">
              <a:xfrm>
                <a:off x="904" y="1439"/>
                <a:ext cx="14" cy="83"/>
              </a:xfrm>
              <a:custGeom>
                <a:avLst/>
                <a:gdLst>
                  <a:gd name="T0" fmla="*/ 6 w 6"/>
                  <a:gd name="T1" fmla="*/ 35 h 35"/>
                  <a:gd name="T2" fmla="*/ 0 w 6"/>
                  <a:gd name="T3" fmla="*/ 16 h 35"/>
                  <a:gd name="T4" fmla="*/ 0 w 6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5">
                    <a:moveTo>
                      <a:pt x="6" y="35"/>
                    </a:moveTo>
                    <a:cubicBezTo>
                      <a:pt x="2" y="29"/>
                      <a:pt x="0" y="23"/>
                      <a:pt x="0" y="16"/>
                    </a:cubicBezTo>
                    <a:cubicBezTo>
                      <a:pt x="0" y="11"/>
                      <a:pt x="3" y="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2" name="Freeform 519"/>
              <p:cNvSpPr>
                <a:spLocks/>
              </p:cNvSpPr>
              <p:nvPr/>
            </p:nvSpPr>
            <p:spPr bwMode="auto">
              <a:xfrm>
                <a:off x="694" y="1916"/>
                <a:ext cx="17" cy="83"/>
              </a:xfrm>
              <a:custGeom>
                <a:avLst/>
                <a:gdLst>
                  <a:gd name="T0" fmla="*/ 6 w 7"/>
                  <a:gd name="T1" fmla="*/ 0 h 35"/>
                  <a:gd name="T2" fmla="*/ 1 w 7"/>
                  <a:gd name="T3" fmla="*/ 17 h 35"/>
                  <a:gd name="T4" fmla="*/ 6 w 7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2" y="5"/>
                      <a:pt x="0" y="10"/>
                      <a:pt x="1" y="17"/>
                    </a:cubicBezTo>
                    <a:cubicBezTo>
                      <a:pt x="2" y="23"/>
                      <a:pt x="7" y="28"/>
                      <a:pt x="6" y="3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3" name="Freeform 520"/>
              <p:cNvSpPr>
                <a:spLocks/>
              </p:cNvSpPr>
              <p:nvPr/>
            </p:nvSpPr>
            <p:spPr bwMode="auto">
              <a:xfrm>
                <a:off x="715" y="1886"/>
                <a:ext cx="31" cy="99"/>
              </a:xfrm>
              <a:custGeom>
                <a:avLst/>
                <a:gdLst>
                  <a:gd name="T0" fmla="*/ 3 w 13"/>
                  <a:gd name="T1" fmla="*/ 42 h 42"/>
                  <a:gd name="T2" fmla="*/ 11 w 13"/>
                  <a:gd name="T3" fmla="*/ 20 h 42"/>
                  <a:gd name="T4" fmla="*/ 6 w 13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2">
                    <a:moveTo>
                      <a:pt x="3" y="42"/>
                    </a:moveTo>
                    <a:cubicBezTo>
                      <a:pt x="0" y="34"/>
                      <a:pt x="10" y="27"/>
                      <a:pt x="11" y="20"/>
                    </a:cubicBezTo>
                    <a:cubicBezTo>
                      <a:pt x="13" y="12"/>
                      <a:pt x="8" y="7"/>
                      <a:pt x="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4" name="Freeform 521"/>
              <p:cNvSpPr>
                <a:spLocks/>
              </p:cNvSpPr>
              <p:nvPr/>
            </p:nvSpPr>
            <p:spPr bwMode="auto">
              <a:xfrm>
                <a:off x="727" y="1886"/>
                <a:ext cx="66" cy="30"/>
              </a:xfrm>
              <a:custGeom>
                <a:avLst/>
                <a:gdLst>
                  <a:gd name="T0" fmla="*/ 0 w 28"/>
                  <a:gd name="T1" fmla="*/ 0 h 13"/>
                  <a:gd name="T2" fmla="*/ 28 w 28"/>
                  <a:gd name="T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3">
                    <a:moveTo>
                      <a:pt x="0" y="0"/>
                    </a:moveTo>
                    <a:cubicBezTo>
                      <a:pt x="9" y="5"/>
                      <a:pt x="23" y="2"/>
                      <a:pt x="28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5" name="Freeform 522"/>
              <p:cNvSpPr>
                <a:spLocks/>
              </p:cNvSpPr>
              <p:nvPr/>
            </p:nvSpPr>
            <p:spPr bwMode="auto">
              <a:xfrm>
                <a:off x="777" y="1786"/>
                <a:ext cx="9" cy="55"/>
              </a:xfrm>
              <a:custGeom>
                <a:avLst/>
                <a:gdLst>
                  <a:gd name="T0" fmla="*/ 4 w 4"/>
                  <a:gd name="T1" fmla="*/ 0 h 23"/>
                  <a:gd name="T2" fmla="*/ 0 w 4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3">
                    <a:moveTo>
                      <a:pt x="4" y="0"/>
                    </a:moveTo>
                    <a:cubicBezTo>
                      <a:pt x="4" y="9"/>
                      <a:pt x="3" y="15"/>
                      <a:pt x="0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6" name="Freeform 523"/>
              <p:cNvSpPr>
                <a:spLocks/>
              </p:cNvSpPr>
              <p:nvPr/>
            </p:nvSpPr>
            <p:spPr bwMode="auto">
              <a:xfrm>
                <a:off x="779" y="1935"/>
                <a:ext cx="40" cy="17"/>
              </a:xfrm>
              <a:custGeom>
                <a:avLst/>
                <a:gdLst>
                  <a:gd name="T0" fmla="*/ 0 w 17"/>
                  <a:gd name="T1" fmla="*/ 0 h 7"/>
                  <a:gd name="T2" fmla="*/ 17 w 17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7">
                    <a:moveTo>
                      <a:pt x="0" y="0"/>
                    </a:moveTo>
                    <a:cubicBezTo>
                      <a:pt x="5" y="3"/>
                      <a:pt x="15" y="2"/>
                      <a:pt x="17" y="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7" name="Freeform 524"/>
              <p:cNvSpPr>
                <a:spLocks/>
              </p:cNvSpPr>
              <p:nvPr/>
            </p:nvSpPr>
            <p:spPr bwMode="auto">
              <a:xfrm>
                <a:off x="767" y="1933"/>
                <a:ext cx="36" cy="111"/>
              </a:xfrm>
              <a:custGeom>
                <a:avLst/>
                <a:gdLst>
                  <a:gd name="T0" fmla="*/ 9 w 15"/>
                  <a:gd name="T1" fmla="*/ 47 h 47"/>
                  <a:gd name="T2" fmla="*/ 3 w 15"/>
                  <a:gd name="T3" fmla="*/ 15 h 47"/>
                  <a:gd name="T4" fmla="*/ 0 w 15"/>
                  <a:gd name="T5" fmla="*/ 7 h 47"/>
                  <a:gd name="T6" fmla="*/ 5 w 15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7">
                    <a:moveTo>
                      <a:pt x="9" y="47"/>
                    </a:moveTo>
                    <a:cubicBezTo>
                      <a:pt x="15" y="42"/>
                      <a:pt x="6" y="22"/>
                      <a:pt x="3" y="15"/>
                    </a:cubicBezTo>
                    <a:cubicBezTo>
                      <a:pt x="2" y="12"/>
                      <a:pt x="0" y="9"/>
                      <a:pt x="0" y="7"/>
                    </a:cubicBezTo>
                    <a:cubicBezTo>
                      <a:pt x="1" y="3"/>
                      <a:pt x="4" y="3"/>
                      <a:pt x="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8" name="Freeform 525"/>
              <p:cNvSpPr>
                <a:spLocks/>
              </p:cNvSpPr>
              <p:nvPr/>
            </p:nvSpPr>
            <p:spPr bwMode="auto">
              <a:xfrm>
                <a:off x="682" y="2037"/>
                <a:ext cx="99" cy="28"/>
              </a:xfrm>
              <a:custGeom>
                <a:avLst/>
                <a:gdLst>
                  <a:gd name="T0" fmla="*/ 42 w 42"/>
                  <a:gd name="T1" fmla="*/ 3 h 12"/>
                  <a:gd name="T2" fmla="*/ 16 w 42"/>
                  <a:gd name="T3" fmla="*/ 7 h 12"/>
                  <a:gd name="T4" fmla="*/ 0 w 42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2">
                    <a:moveTo>
                      <a:pt x="42" y="3"/>
                    </a:moveTo>
                    <a:cubicBezTo>
                      <a:pt x="36" y="12"/>
                      <a:pt x="24" y="9"/>
                      <a:pt x="16" y="7"/>
                    </a:cubicBezTo>
                    <a:cubicBezTo>
                      <a:pt x="10" y="5"/>
                      <a:pt x="5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9" name="Freeform 526"/>
              <p:cNvSpPr>
                <a:spLocks/>
              </p:cNvSpPr>
              <p:nvPr/>
            </p:nvSpPr>
            <p:spPr bwMode="auto">
              <a:xfrm>
                <a:off x="720" y="1994"/>
                <a:ext cx="59" cy="48"/>
              </a:xfrm>
              <a:custGeom>
                <a:avLst/>
                <a:gdLst>
                  <a:gd name="T0" fmla="*/ 0 w 25"/>
                  <a:gd name="T1" fmla="*/ 0 h 20"/>
                  <a:gd name="T2" fmla="*/ 16 w 25"/>
                  <a:gd name="T3" fmla="*/ 7 h 20"/>
                  <a:gd name="T4" fmla="*/ 25 w 25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cubicBezTo>
                      <a:pt x="6" y="3"/>
                      <a:pt x="11" y="2"/>
                      <a:pt x="16" y="7"/>
                    </a:cubicBezTo>
                    <a:cubicBezTo>
                      <a:pt x="19" y="11"/>
                      <a:pt x="21" y="17"/>
                      <a:pt x="25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0" name="Freeform 527"/>
              <p:cNvSpPr>
                <a:spLocks/>
              </p:cNvSpPr>
              <p:nvPr/>
            </p:nvSpPr>
            <p:spPr bwMode="auto">
              <a:xfrm>
                <a:off x="810" y="2039"/>
                <a:ext cx="14" cy="12"/>
              </a:xfrm>
              <a:custGeom>
                <a:avLst/>
                <a:gdLst>
                  <a:gd name="T0" fmla="*/ 0 w 6"/>
                  <a:gd name="T1" fmla="*/ 5 h 5"/>
                  <a:gd name="T2" fmla="*/ 6 w 6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1" y="2"/>
                      <a:pt x="4" y="1"/>
                      <a:pt x="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1" name="Freeform 528"/>
              <p:cNvSpPr>
                <a:spLocks/>
              </p:cNvSpPr>
              <p:nvPr/>
            </p:nvSpPr>
            <p:spPr bwMode="auto">
              <a:xfrm>
                <a:off x="670" y="2053"/>
                <a:ext cx="19" cy="81"/>
              </a:xfrm>
              <a:custGeom>
                <a:avLst/>
                <a:gdLst>
                  <a:gd name="T0" fmla="*/ 2 w 8"/>
                  <a:gd name="T1" fmla="*/ 0 h 34"/>
                  <a:gd name="T2" fmla="*/ 8 w 8"/>
                  <a:gd name="T3" fmla="*/ 15 h 34"/>
                  <a:gd name="T4" fmla="*/ 0 w 8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4">
                    <a:moveTo>
                      <a:pt x="2" y="0"/>
                    </a:moveTo>
                    <a:cubicBezTo>
                      <a:pt x="4" y="5"/>
                      <a:pt x="7" y="10"/>
                      <a:pt x="8" y="15"/>
                    </a:cubicBezTo>
                    <a:cubicBezTo>
                      <a:pt x="8" y="23"/>
                      <a:pt x="2" y="27"/>
                      <a:pt x="0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2" name="Freeform 529"/>
              <p:cNvSpPr>
                <a:spLocks/>
              </p:cNvSpPr>
              <p:nvPr/>
            </p:nvSpPr>
            <p:spPr bwMode="auto">
              <a:xfrm>
                <a:off x="647" y="2143"/>
                <a:ext cx="42" cy="83"/>
              </a:xfrm>
              <a:custGeom>
                <a:avLst/>
                <a:gdLst>
                  <a:gd name="T0" fmla="*/ 6 w 18"/>
                  <a:gd name="T1" fmla="*/ 0 h 35"/>
                  <a:gd name="T2" fmla="*/ 4 w 18"/>
                  <a:gd name="T3" fmla="*/ 21 h 35"/>
                  <a:gd name="T4" fmla="*/ 18 w 18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5">
                    <a:moveTo>
                      <a:pt x="6" y="0"/>
                    </a:moveTo>
                    <a:cubicBezTo>
                      <a:pt x="3" y="7"/>
                      <a:pt x="0" y="13"/>
                      <a:pt x="4" y="21"/>
                    </a:cubicBezTo>
                    <a:cubicBezTo>
                      <a:pt x="7" y="28"/>
                      <a:pt x="15" y="29"/>
                      <a:pt x="18" y="3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3" name="Freeform 530"/>
              <p:cNvSpPr>
                <a:spLocks/>
              </p:cNvSpPr>
              <p:nvPr/>
            </p:nvSpPr>
            <p:spPr bwMode="auto">
              <a:xfrm>
                <a:off x="718" y="2136"/>
                <a:ext cx="52" cy="78"/>
              </a:xfrm>
              <a:custGeom>
                <a:avLst/>
                <a:gdLst>
                  <a:gd name="T0" fmla="*/ 0 w 22"/>
                  <a:gd name="T1" fmla="*/ 33 h 33"/>
                  <a:gd name="T2" fmla="*/ 15 w 22"/>
                  <a:gd name="T3" fmla="*/ 18 h 33"/>
                  <a:gd name="T4" fmla="*/ 21 w 22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3">
                    <a:moveTo>
                      <a:pt x="0" y="33"/>
                    </a:moveTo>
                    <a:cubicBezTo>
                      <a:pt x="2" y="23"/>
                      <a:pt x="8" y="25"/>
                      <a:pt x="15" y="18"/>
                    </a:cubicBezTo>
                    <a:cubicBezTo>
                      <a:pt x="18" y="15"/>
                      <a:pt x="22" y="6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4" name="Freeform 531"/>
              <p:cNvSpPr>
                <a:spLocks/>
              </p:cNvSpPr>
              <p:nvPr/>
            </p:nvSpPr>
            <p:spPr bwMode="auto">
              <a:xfrm>
                <a:off x="696" y="2138"/>
                <a:ext cx="57" cy="45"/>
              </a:xfrm>
              <a:custGeom>
                <a:avLst/>
                <a:gdLst>
                  <a:gd name="T0" fmla="*/ 0 w 24"/>
                  <a:gd name="T1" fmla="*/ 0 h 19"/>
                  <a:gd name="T2" fmla="*/ 12 w 24"/>
                  <a:gd name="T3" fmla="*/ 10 h 19"/>
                  <a:gd name="T4" fmla="*/ 24 w 2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cubicBezTo>
                      <a:pt x="2" y="5"/>
                      <a:pt x="8" y="8"/>
                      <a:pt x="12" y="10"/>
                    </a:cubicBezTo>
                    <a:cubicBezTo>
                      <a:pt x="16" y="12"/>
                      <a:pt x="20" y="19"/>
                      <a:pt x="24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5" name="Freeform 532"/>
              <p:cNvSpPr>
                <a:spLocks/>
              </p:cNvSpPr>
              <p:nvPr/>
            </p:nvSpPr>
            <p:spPr bwMode="auto">
              <a:xfrm>
                <a:off x="788" y="2063"/>
                <a:ext cx="31" cy="75"/>
              </a:xfrm>
              <a:custGeom>
                <a:avLst/>
                <a:gdLst>
                  <a:gd name="T0" fmla="*/ 10 w 13"/>
                  <a:gd name="T1" fmla="*/ 32 h 32"/>
                  <a:gd name="T2" fmla="*/ 10 w 13"/>
                  <a:gd name="T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2">
                    <a:moveTo>
                      <a:pt x="10" y="32"/>
                    </a:moveTo>
                    <a:cubicBezTo>
                      <a:pt x="0" y="26"/>
                      <a:pt x="13" y="8"/>
                      <a:pt x="1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6" name="Freeform 533"/>
              <p:cNvSpPr>
                <a:spLocks/>
              </p:cNvSpPr>
              <p:nvPr/>
            </p:nvSpPr>
            <p:spPr bwMode="auto">
              <a:xfrm>
                <a:off x="819" y="2153"/>
                <a:ext cx="31" cy="49"/>
              </a:xfrm>
              <a:custGeom>
                <a:avLst/>
                <a:gdLst>
                  <a:gd name="T0" fmla="*/ 13 w 13"/>
                  <a:gd name="T1" fmla="*/ 0 h 21"/>
                  <a:gd name="T2" fmla="*/ 6 w 13"/>
                  <a:gd name="T3" fmla="*/ 10 h 21"/>
                  <a:gd name="T4" fmla="*/ 0 w 13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13" y="0"/>
                    </a:moveTo>
                    <a:cubicBezTo>
                      <a:pt x="10" y="3"/>
                      <a:pt x="9" y="7"/>
                      <a:pt x="6" y="10"/>
                    </a:cubicBezTo>
                    <a:cubicBezTo>
                      <a:pt x="3" y="14"/>
                      <a:pt x="0" y="16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7" name="Freeform 534"/>
              <p:cNvSpPr>
                <a:spLocks/>
              </p:cNvSpPr>
              <p:nvPr/>
            </p:nvSpPr>
            <p:spPr bwMode="auto">
              <a:xfrm>
                <a:off x="550" y="2101"/>
                <a:ext cx="106" cy="33"/>
              </a:xfrm>
              <a:custGeom>
                <a:avLst/>
                <a:gdLst>
                  <a:gd name="T0" fmla="*/ 0 w 45"/>
                  <a:gd name="T1" fmla="*/ 0 h 14"/>
                  <a:gd name="T2" fmla="*/ 45 w 4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5" h="14">
                    <a:moveTo>
                      <a:pt x="0" y="0"/>
                    </a:moveTo>
                    <a:cubicBezTo>
                      <a:pt x="6" y="12"/>
                      <a:pt x="36" y="3"/>
                      <a:pt x="45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8" name="Freeform 535"/>
              <p:cNvSpPr>
                <a:spLocks/>
              </p:cNvSpPr>
              <p:nvPr/>
            </p:nvSpPr>
            <p:spPr bwMode="auto">
              <a:xfrm>
                <a:off x="555" y="2016"/>
                <a:ext cx="137" cy="82"/>
              </a:xfrm>
              <a:custGeom>
                <a:avLst/>
                <a:gdLst>
                  <a:gd name="T0" fmla="*/ 0 w 58"/>
                  <a:gd name="T1" fmla="*/ 35 h 35"/>
                  <a:gd name="T2" fmla="*/ 16 w 58"/>
                  <a:gd name="T3" fmla="*/ 29 h 35"/>
                  <a:gd name="T4" fmla="*/ 29 w 58"/>
                  <a:gd name="T5" fmla="*/ 18 h 35"/>
                  <a:gd name="T6" fmla="*/ 46 w 58"/>
                  <a:gd name="T7" fmla="*/ 9 h 35"/>
                  <a:gd name="T8" fmla="*/ 58 w 5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5">
                    <a:moveTo>
                      <a:pt x="0" y="35"/>
                    </a:moveTo>
                    <a:cubicBezTo>
                      <a:pt x="5" y="33"/>
                      <a:pt x="11" y="32"/>
                      <a:pt x="16" y="29"/>
                    </a:cubicBezTo>
                    <a:cubicBezTo>
                      <a:pt x="22" y="27"/>
                      <a:pt x="24" y="22"/>
                      <a:pt x="29" y="18"/>
                    </a:cubicBezTo>
                    <a:cubicBezTo>
                      <a:pt x="34" y="14"/>
                      <a:pt x="41" y="13"/>
                      <a:pt x="46" y="9"/>
                    </a:cubicBezTo>
                    <a:cubicBezTo>
                      <a:pt x="50" y="5"/>
                      <a:pt x="53" y="1"/>
                      <a:pt x="5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9" name="Freeform 536"/>
              <p:cNvSpPr>
                <a:spLocks/>
              </p:cNvSpPr>
              <p:nvPr/>
            </p:nvSpPr>
            <p:spPr bwMode="auto">
              <a:xfrm>
                <a:off x="533" y="2042"/>
                <a:ext cx="15" cy="52"/>
              </a:xfrm>
              <a:custGeom>
                <a:avLst/>
                <a:gdLst>
                  <a:gd name="T0" fmla="*/ 6 w 6"/>
                  <a:gd name="T1" fmla="*/ 22 h 22"/>
                  <a:gd name="T2" fmla="*/ 0 w 6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22">
                    <a:moveTo>
                      <a:pt x="6" y="22"/>
                    </a:moveTo>
                    <a:cubicBezTo>
                      <a:pt x="2" y="14"/>
                      <a:pt x="2" y="8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0" name="Freeform 537"/>
              <p:cNvSpPr>
                <a:spLocks/>
              </p:cNvSpPr>
              <p:nvPr/>
            </p:nvSpPr>
            <p:spPr bwMode="auto">
              <a:xfrm>
                <a:off x="479" y="2127"/>
                <a:ext cx="54" cy="11"/>
              </a:xfrm>
              <a:custGeom>
                <a:avLst/>
                <a:gdLst>
                  <a:gd name="T0" fmla="*/ 23 w 23"/>
                  <a:gd name="T1" fmla="*/ 0 h 5"/>
                  <a:gd name="T2" fmla="*/ 0 w 23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" h="5">
                    <a:moveTo>
                      <a:pt x="23" y="0"/>
                    </a:moveTo>
                    <a:cubicBezTo>
                      <a:pt x="16" y="4"/>
                      <a:pt x="7" y="5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1" name="Freeform 538"/>
              <p:cNvSpPr>
                <a:spLocks/>
              </p:cNvSpPr>
              <p:nvPr/>
            </p:nvSpPr>
            <p:spPr bwMode="auto">
              <a:xfrm>
                <a:off x="503" y="2122"/>
                <a:ext cx="45" cy="198"/>
              </a:xfrm>
              <a:custGeom>
                <a:avLst/>
                <a:gdLst>
                  <a:gd name="T0" fmla="*/ 16 w 19"/>
                  <a:gd name="T1" fmla="*/ 0 h 84"/>
                  <a:gd name="T2" fmla="*/ 15 w 19"/>
                  <a:gd name="T3" fmla="*/ 14 h 84"/>
                  <a:gd name="T4" fmla="*/ 17 w 19"/>
                  <a:gd name="T5" fmla="*/ 32 h 84"/>
                  <a:gd name="T6" fmla="*/ 8 w 19"/>
                  <a:gd name="T7" fmla="*/ 59 h 84"/>
                  <a:gd name="T8" fmla="*/ 0 w 19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4">
                    <a:moveTo>
                      <a:pt x="16" y="0"/>
                    </a:moveTo>
                    <a:cubicBezTo>
                      <a:pt x="17" y="4"/>
                      <a:pt x="16" y="9"/>
                      <a:pt x="15" y="14"/>
                    </a:cubicBezTo>
                    <a:cubicBezTo>
                      <a:pt x="14" y="21"/>
                      <a:pt x="16" y="24"/>
                      <a:pt x="17" y="32"/>
                    </a:cubicBezTo>
                    <a:cubicBezTo>
                      <a:pt x="19" y="42"/>
                      <a:pt x="13" y="51"/>
                      <a:pt x="8" y="59"/>
                    </a:cubicBezTo>
                    <a:cubicBezTo>
                      <a:pt x="4" y="67"/>
                      <a:pt x="2" y="75"/>
                      <a:pt x="0" y="8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2" name="Freeform 539"/>
              <p:cNvSpPr>
                <a:spLocks/>
              </p:cNvSpPr>
              <p:nvPr/>
            </p:nvSpPr>
            <p:spPr bwMode="auto">
              <a:xfrm>
                <a:off x="543" y="2216"/>
                <a:ext cx="142" cy="31"/>
              </a:xfrm>
              <a:custGeom>
                <a:avLst/>
                <a:gdLst>
                  <a:gd name="T0" fmla="*/ 0 w 60"/>
                  <a:gd name="T1" fmla="*/ 0 h 13"/>
                  <a:gd name="T2" fmla="*/ 41 w 60"/>
                  <a:gd name="T3" fmla="*/ 5 h 13"/>
                  <a:gd name="T4" fmla="*/ 53 w 60"/>
                  <a:gd name="T5" fmla="*/ 5 h 13"/>
                  <a:gd name="T6" fmla="*/ 60 w 60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3">
                    <a:moveTo>
                      <a:pt x="0" y="0"/>
                    </a:moveTo>
                    <a:cubicBezTo>
                      <a:pt x="9" y="13"/>
                      <a:pt x="29" y="6"/>
                      <a:pt x="41" y="5"/>
                    </a:cubicBezTo>
                    <a:cubicBezTo>
                      <a:pt x="45" y="4"/>
                      <a:pt x="50" y="5"/>
                      <a:pt x="53" y="5"/>
                    </a:cubicBezTo>
                    <a:cubicBezTo>
                      <a:pt x="56" y="4"/>
                      <a:pt x="58" y="2"/>
                      <a:pt x="60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3" name="Freeform 540"/>
              <p:cNvSpPr>
                <a:spLocks/>
              </p:cNvSpPr>
              <p:nvPr/>
            </p:nvSpPr>
            <p:spPr bwMode="auto">
              <a:xfrm>
                <a:off x="666" y="2221"/>
                <a:ext cx="42" cy="95"/>
              </a:xfrm>
              <a:custGeom>
                <a:avLst/>
                <a:gdLst>
                  <a:gd name="T0" fmla="*/ 18 w 18"/>
                  <a:gd name="T1" fmla="*/ 0 h 40"/>
                  <a:gd name="T2" fmla="*/ 1 w 18"/>
                  <a:gd name="T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40">
                    <a:moveTo>
                      <a:pt x="18" y="0"/>
                    </a:moveTo>
                    <a:cubicBezTo>
                      <a:pt x="12" y="14"/>
                      <a:pt x="0" y="24"/>
                      <a:pt x="1" y="4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4" name="Freeform 541"/>
              <p:cNvSpPr>
                <a:spLocks/>
              </p:cNvSpPr>
              <p:nvPr/>
            </p:nvSpPr>
            <p:spPr bwMode="auto">
              <a:xfrm>
                <a:off x="689" y="2219"/>
                <a:ext cx="50" cy="87"/>
              </a:xfrm>
              <a:custGeom>
                <a:avLst/>
                <a:gdLst>
                  <a:gd name="T0" fmla="*/ 0 w 21"/>
                  <a:gd name="T1" fmla="*/ 37 h 37"/>
                  <a:gd name="T2" fmla="*/ 15 w 21"/>
                  <a:gd name="T3" fmla="*/ 18 h 37"/>
                  <a:gd name="T4" fmla="*/ 21 w 21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7">
                    <a:moveTo>
                      <a:pt x="0" y="37"/>
                    </a:moveTo>
                    <a:cubicBezTo>
                      <a:pt x="7" y="35"/>
                      <a:pt x="12" y="24"/>
                      <a:pt x="15" y="18"/>
                    </a:cubicBezTo>
                    <a:cubicBezTo>
                      <a:pt x="18" y="12"/>
                      <a:pt x="18" y="6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5" name="Freeform 542"/>
              <p:cNvSpPr>
                <a:spLocks/>
              </p:cNvSpPr>
              <p:nvPr/>
            </p:nvSpPr>
            <p:spPr bwMode="auto">
              <a:xfrm>
                <a:off x="732" y="2221"/>
                <a:ext cx="59" cy="50"/>
              </a:xfrm>
              <a:custGeom>
                <a:avLst/>
                <a:gdLst>
                  <a:gd name="T0" fmla="*/ 0 w 25"/>
                  <a:gd name="T1" fmla="*/ 0 h 21"/>
                  <a:gd name="T2" fmla="*/ 25 w 25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21">
                    <a:moveTo>
                      <a:pt x="0" y="0"/>
                    </a:moveTo>
                    <a:cubicBezTo>
                      <a:pt x="6" y="5"/>
                      <a:pt x="25" y="11"/>
                      <a:pt x="25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6" name="Freeform 543"/>
              <p:cNvSpPr>
                <a:spLocks/>
              </p:cNvSpPr>
              <p:nvPr/>
            </p:nvSpPr>
            <p:spPr bwMode="auto">
              <a:xfrm>
                <a:off x="862" y="2205"/>
                <a:ext cx="26" cy="49"/>
              </a:xfrm>
              <a:custGeom>
                <a:avLst/>
                <a:gdLst>
                  <a:gd name="T0" fmla="*/ 0 w 11"/>
                  <a:gd name="T1" fmla="*/ 21 h 21"/>
                  <a:gd name="T2" fmla="*/ 6 w 11"/>
                  <a:gd name="T3" fmla="*/ 7 h 21"/>
                  <a:gd name="T4" fmla="*/ 11 w 11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cubicBezTo>
                      <a:pt x="3" y="17"/>
                      <a:pt x="3" y="12"/>
                      <a:pt x="6" y="7"/>
                    </a:cubicBezTo>
                    <a:cubicBezTo>
                      <a:pt x="8" y="4"/>
                      <a:pt x="11" y="3"/>
                      <a:pt x="1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7" name="Freeform 544"/>
              <p:cNvSpPr>
                <a:spLocks/>
              </p:cNvSpPr>
              <p:nvPr/>
            </p:nvSpPr>
            <p:spPr bwMode="auto">
              <a:xfrm>
                <a:off x="488" y="2335"/>
                <a:ext cx="24" cy="132"/>
              </a:xfrm>
              <a:custGeom>
                <a:avLst/>
                <a:gdLst>
                  <a:gd name="T0" fmla="*/ 4 w 10"/>
                  <a:gd name="T1" fmla="*/ 0 h 56"/>
                  <a:gd name="T2" fmla="*/ 2 w 10"/>
                  <a:gd name="T3" fmla="*/ 30 h 56"/>
                  <a:gd name="T4" fmla="*/ 10 w 10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6">
                    <a:moveTo>
                      <a:pt x="4" y="0"/>
                    </a:moveTo>
                    <a:cubicBezTo>
                      <a:pt x="7" y="10"/>
                      <a:pt x="0" y="20"/>
                      <a:pt x="2" y="30"/>
                    </a:cubicBezTo>
                    <a:cubicBezTo>
                      <a:pt x="3" y="39"/>
                      <a:pt x="9" y="47"/>
                      <a:pt x="10" y="5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8" name="Freeform 545"/>
              <p:cNvSpPr>
                <a:spLocks/>
              </p:cNvSpPr>
              <p:nvPr/>
            </p:nvSpPr>
            <p:spPr bwMode="auto">
              <a:xfrm>
                <a:off x="500" y="2335"/>
                <a:ext cx="83" cy="42"/>
              </a:xfrm>
              <a:custGeom>
                <a:avLst/>
                <a:gdLst>
                  <a:gd name="T0" fmla="*/ 0 w 35"/>
                  <a:gd name="T1" fmla="*/ 0 h 18"/>
                  <a:gd name="T2" fmla="*/ 26 w 35"/>
                  <a:gd name="T3" fmla="*/ 9 h 18"/>
                  <a:gd name="T4" fmla="*/ 35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0"/>
                    </a:moveTo>
                    <a:cubicBezTo>
                      <a:pt x="7" y="8"/>
                      <a:pt x="19" y="4"/>
                      <a:pt x="26" y="9"/>
                    </a:cubicBezTo>
                    <a:cubicBezTo>
                      <a:pt x="30" y="11"/>
                      <a:pt x="32" y="15"/>
                      <a:pt x="35" y="1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9" name="Freeform 546"/>
              <p:cNvSpPr>
                <a:spLocks/>
              </p:cNvSpPr>
              <p:nvPr/>
            </p:nvSpPr>
            <p:spPr bwMode="auto">
              <a:xfrm>
                <a:off x="583" y="2275"/>
                <a:ext cx="64" cy="52"/>
              </a:xfrm>
              <a:custGeom>
                <a:avLst/>
                <a:gdLst>
                  <a:gd name="T0" fmla="*/ 27 w 27"/>
                  <a:gd name="T1" fmla="*/ 22 h 22"/>
                  <a:gd name="T2" fmla="*/ 7 w 27"/>
                  <a:gd name="T3" fmla="*/ 12 h 22"/>
                  <a:gd name="T4" fmla="*/ 0 w 27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2">
                    <a:moveTo>
                      <a:pt x="27" y="22"/>
                    </a:moveTo>
                    <a:cubicBezTo>
                      <a:pt x="21" y="21"/>
                      <a:pt x="11" y="17"/>
                      <a:pt x="7" y="12"/>
                    </a:cubicBezTo>
                    <a:cubicBezTo>
                      <a:pt x="3" y="8"/>
                      <a:pt x="5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0" name="Freeform 547"/>
              <p:cNvSpPr>
                <a:spLocks/>
              </p:cNvSpPr>
              <p:nvPr/>
            </p:nvSpPr>
            <p:spPr bwMode="auto">
              <a:xfrm>
                <a:off x="796" y="2476"/>
                <a:ext cx="23" cy="88"/>
              </a:xfrm>
              <a:custGeom>
                <a:avLst/>
                <a:gdLst>
                  <a:gd name="T0" fmla="*/ 3 w 10"/>
                  <a:gd name="T1" fmla="*/ 37 h 37"/>
                  <a:gd name="T2" fmla="*/ 3 w 10"/>
                  <a:gd name="T3" fmla="*/ 27 h 37"/>
                  <a:gd name="T4" fmla="*/ 9 w 10"/>
                  <a:gd name="T5" fmla="*/ 12 h 37"/>
                  <a:gd name="T6" fmla="*/ 10 w 10"/>
                  <a:gd name="T7" fmla="*/ 4 h 37"/>
                  <a:gd name="T8" fmla="*/ 9 w 10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7">
                    <a:moveTo>
                      <a:pt x="3" y="37"/>
                    </a:moveTo>
                    <a:cubicBezTo>
                      <a:pt x="0" y="35"/>
                      <a:pt x="2" y="30"/>
                      <a:pt x="3" y="27"/>
                    </a:cubicBezTo>
                    <a:cubicBezTo>
                      <a:pt x="5" y="22"/>
                      <a:pt x="8" y="18"/>
                      <a:pt x="9" y="12"/>
                    </a:cubicBezTo>
                    <a:cubicBezTo>
                      <a:pt x="10" y="10"/>
                      <a:pt x="10" y="7"/>
                      <a:pt x="10" y="4"/>
                    </a:cubicBezTo>
                    <a:cubicBezTo>
                      <a:pt x="9" y="3"/>
                      <a:pt x="9" y="2"/>
                      <a:pt x="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1" name="Freeform 548"/>
              <p:cNvSpPr>
                <a:spLocks/>
              </p:cNvSpPr>
              <p:nvPr/>
            </p:nvSpPr>
            <p:spPr bwMode="auto">
              <a:xfrm>
                <a:off x="767" y="2434"/>
                <a:ext cx="10" cy="66"/>
              </a:xfrm>
              <a:custGeom>
                <a:avLst/>
                <a:gdLst>
                  <a:gd name="T0" fmla="*/ 0 w 4"/>
                  <a:gd name="T1" fmla="*/ 0 h 28"/>
                  <a:gd name="T2" fmla="*/ 3 w 4"/>
                  <a:gd name="T3" fmla="*/ 6 h 28"/>
                  <a:gd name="T4" fmla="*/ 1 w 4"/>
                  <a:gd name="T5" fmla="*/ 19 h 28"/>
                  <a:gd name="T6" fmla="*/ 3 w 4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8">
                    <a:moveTo>
                      <a:pt x="0" y="0"/>
                    </a:moveTo>
                    <a:cubicBezTo>
                      <a:pt x="0" y="2"/>
                      <a:pt x="2" y="4"/>
                      <a:pt x="3" y="6"/>
                    </a:cubicBezTo>
                    <a:cubicBezTo>
                      <a:pt x="4" y="11"/>
                      <a:pt x="2" y="15"/>
                      <a:pt x="1" y="19"/>
                    </a:cubicBezTo>
                    <a:cubicBezTo>
                      <a:pt x="1" y="21"/>
                      <a:pt x="1" y="26"/>
                      <a:pt x="3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2" name="Freeform 549"/>
              <p:cNvSpPr>
                <a:spLocks/>
              </p:cNvSpPr>
              <p:nvPr/>
            </p:nvSpPr>
            <p:spPr bwMode="auto">
              <a:xfrm>
                <a:off x="772" y="2431"/>
                <a:ext cx="66" cy="33"/>
              </a:xfrm>
              <a:custGeom>
                <a:avLst/>
                <a:gdLst>
                  <a:gd name="T0" fmla="*/ 0 w 28"/>
                  <a:gd name="T1" fmla="*/ 0 h 14"/>
                  <a:gd name="T2" fmla="*/ 20 w 28"/>
                  <a:gd name="T3" fmla="*/ 8 h 14"/>
                  <a:gd name="T4" fmla="*/ 27 w 28"/>
                  <a:gd name="T5" fmla="*/ 13 h 14"/>
                  <a:gd name="T6" fmla="*/ 27 w 28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0" y="0"/>
                    </a:moveTo>
                    <a:cubicBezTo>
                      <a:pt x="6" y="4"/>
                      <a:pt x="14" y="5"/>
                      <a:pt x="20" y="8"/>
                    </a:cubicBezTo>
                    <a:cubicBezTo>
                      <a:pt x="22" y="9"/>
                      <a:pt x="25" y="10"/>
                      <a:pt x="27" y="13"/>
                    </a:cubicBezTo>
                    <a:cubicBezTo>
                      <a:pt x="28" y="14"/>
                      <a:pt x="27" y="14"/>
                      <a:pt x="27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3" name="Freeform 550"/>
              <p:cNvSpPr>
                <a:spLocks/>
              </p:cNvSpPr>
              <p:nvPr/>
            </p:nvSpPr>
            <p:spPr bwMode="auto">
              <a:xfrm>
                <a:off x="833" y="2394"/>
                <a:ext cx="24" cy="63"/>
              </a:xfrm>
              <a:custGeom>
                <a:avLst/>
                <a:gdLst>
                  <a:gd name="T0" fmla="*/ 0 w 10"/>
                  <a:gd name="T1" fmla="*/ 27 h 27"/>
                  <a:gd name="T2" fmla="*/ 1 w 10"/>
                  <a:gd name="T3" fmla="*/ 17 h 27"/>
                  <a:gd name="T4" fmla="*/ 7 w 10"/>
                  <a:gd name="T5" fmla="*/ 9 h 27"/>
                  <a:gd name="T6" fmla="*/ 9 w 1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7">
                    <a:moveTo>
                      <a:pt x="0" y="27"/>
                    </a:moveTo>
                    <a:cubicBezTo>
                      <a:pt x="0" y="24"/>
                      <a:pt x="0" y="21"/>
                      <a:pt x="1" y="17"/>
                    </a:cubicBezTo>
                    <a:cubicBezTo>
                      <a:pt x="2" y="13"/>
                      <a:pt x="4" y="12"/>
                      <a:pt x="7" y="9"/>
                    </a:cubicBezTo>
                    <a:cubicBezTo>
                      <a:pt x="10" y="6"/>
                      <a:pt x="9" y="4"/>
                      <a:pt x="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4" name="Freeform 551"/>
              <p:cNvSpPr>
                <a:spLocks/>
              </p:cNvSpPr>
              <p:nvPr/>
            </p:nvSpPr>
            <p:spPr bwMode="auto">
              <a:xfrm>
                <a:off x="798" y="2335"/>
                <a:ext cx="31" cy="70"/>
              </a:xfrm>
              <a:custGeom>
                <a:avLst/>
                <a:gdLst>
                  <a:gd name="T0" fmla="*/ 1 w 13"/>
                  <a:gd name="T1" fmla="*/ 30 h 30"/>
                  <a:gd name="T2" fmla="*/ 2 w 13"/>
                  <a:gd name="T3" fmla="*/ 22 h 30"/>
                  <a:gd name="T4" fmla="*/ 7 w 13"/>
                  <a:gd name="T5" fmla="*/ 8 h 30"/>
                  <a:gd name="T6" fmla="*/ 13 w 1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0">
                    <a:moveTo>
                      <a:pt x="1" y="30"/>
                    </a:moveTo>
                    <a:cubicBezTo>
                      <a:pt x="0" y="28"/>
                      <a:pt x="2" y="24"/>
                      <a:pt x="2" y="22"/>
                    </a:cubicBezTo>
                    <a:cubicBezTo>
                      <a:pt x="3" y="18"/>
                      <a:pt x="4" y="12"/>
                      <a:pt x="7" y="8"/>
                    </a:cubicBezTo>
                    <a:cubicBezTo>
                      <a:pt x="9" y="5"/>
                      <a:pt x="12" y="4"/>
                      <a:pt x="1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5" name="Freeform 552"/>
              <p:cNvSpPr>
                <a:spLocks/>
              </p:cNvSpPr>
              <p:nvPr/>
            </p:nvSpPr>
            <p:spPr bwMode="auto">
              <a:xfrm>
                <a:off x="864" y="2332"/>
                <a:ext cx="31" cy="59"/>
              </a:xfrm>
              <a:custGeom>
                <a:avLst/>
                <a:gdLst>
                  <a:gd name="T0" fmla="*/ 13 w 13"/>
                  <a:gd name="T1" fmla="*/ 0 h 25"/>
                  <a:gd name="T2" fmla="*/ 4 w 13"/>
                  <a:gd name="T3" fmla="*/ 11 h 25"/>
                  <a:gd name="T4" fmla="*/ 2 w 13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5">
                    <a:moveTo>
                      <a:pt x="13" y="0"/>
                    </a:moveTo>
                    <a:cubicBezTo>
                      <a:pt x="11" y="5"/>
                      <a:pt x="6" y="7"/>
                      <a:pt x="4" y="11"/>
                    </a:cubicBezTo>
                    <a:cubicBezTo>
                      <a:pt x="0" y="16"/>
                      <a:pt x="2" y="19"/>
                      <a:pt x="2" y="2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6" name="Freeform 553"/>
              <p:cNvSpPr>
                <a:spLocks/>
              </p:cNvSpPr>
              <p:nvPr/>
            </p:nvSpPr>
            <p:spPr bwMode="auto">
              <a:xfrm>
                <a:off x="902" y="2335"/>
                <a:ext cx="19" cy="49"/>
              </a:xfrm>
              <a:custGeom>
                <a:avLst/>
                <a:gdLst>
                  <a:gd name="T0" fmla="*/ 0 w 8"/>
                  <a:gd name="T1" fmla="*/ 0 h 21"/>
                  <a:gd name="T2" fmla="*/ 1 w 8"/>
                  <a:gd name="T3" fmla="*/ 3 h 21"/>
                  <a:gd name="T4" fmla="*/ 5 w 8"/>
                  <a:gd name="T5" fmla="*/ 13 h 21"/>
                  <a:gd name="T6" fmla="*/ 7 w 8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1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3" y="6"/>
                      <a:pt x="4" y="10"/>
                      <a:pt x="5" y="13"/>
                    </a:cubicBezTo>
                    <a:cubicBezTo>
                      <a:pt x="6" y="15"/>
                      <a:pt x="8" y="18"/>
                      <a:pt x="7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7" name="Freeform 554"/>
              <p:cNvSpPr>
                <a:spLocks/>
              </p:cNvSpPr>
              <p:nvPr/>
            </p:nvSpPr>
            <p:spPr bwMode="auto">
              <a:xfrm>
                <a:off x="930" y="2330"/>
                <a:ext cx="38" cy="52"/>
              </a:xfrm>
              <a:custGeom>
                <a:avLst/>
                <a:gdLst>
                  <a:gd name="T0" fmla="*/ 0 w 16"/>
                  <a:gd name="T1" fmla="*/ 0 h 22"/>
                  <a:gd name="T2" fmla="*/ 16 w 16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cubicBezTo>
                      <a:pt x="9" y="2"/>
                      <a:pt x="16" y="12"/>
                      <a:pt x="16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8" name="Freeform 555"/>
              <p:cNvSpPr>
                <a:spLocks/>
              </p:cNvSpPr>
              <p:nvPr/>
            </p:nvSpPr>
            <p:spPr bwMode="auto">
              <a:xfrm>
                <a:off x="987" y="2389"/>
                <a:ext cx="14" cy="54"/>
              </a:xfrm>
              <a:custGeom>
                <a:avLst/>
                <a:gdLst>
                  <a:gd name="T0" fmla="*/ 6 w 6"/>
                  <a:gd name="T1" fmla="*/ 23 h 23"/>
                  <a:gd name="T2" fmla="*/ 2 w 6"/>
                  <a:gd name="T3" fmla="*/ 8 h 23"/>
                  <a:gd name="T4" fmla="*/ 3 w 6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3">
                    <a:moveTo>
                      <a:pt x="6" y="23"/>
                    </a:moveTo>
                    <a:cubicBezTo>
                      <a:pt x="0" y="21"/>
                      <a:pt x="2" y="13"/>
                      <a:pt x="2" y="8"/>
                    </a:cubicBezTo>
                    <a:cubicBezTo>
                      <a:pt x="2" y="5"/>
                      <a:pt x="2" y="2"/>
                      <a:pt x="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9" name="Freeform 556"/>
              <p:cNvSpPr>
                <a:spLocks/>
              </p:cNvSpPr>
              <p:nvPr/>
            </p:nvSpPr>
            <p:spPr bwMode="auto">
              <a:xfrm>
                <a:off x="1020" y="2401"/>
                <a:ext cx="28" cy="47"/>
              </a:xfrm>
              <a:custGeom>
                <a:avLst/>
                <a:gdLst>
                  <a:gd name="T0" fmla="*/ 0 w 12"/>
                  <a:gd name="T1" fmla="*/ 20 h 20"/>
                  <a:gd name="T2" fmla="*/ 12 w 12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0">
                    <a:moveTo>
                      <a:pt x="0" y="20"/>
                    </a:moveTo>
                    <a:cubicBezTo>
                      <a:pt x="7" y="18"/>
                      <a:pt x="12" y="7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0" name="Freeform 557"/>
              <p:cNvSpPr>
                <a:spLocks/>
              </p:cNvSpPr>
              <p:nvPr/>
            </p:nvSpPr>
            <p:spPr bwMode="auto">
              <a:xfrm>
                <a:off x="1032" y="2460"/>
                <a:ext cx="19" cy="64"/>
              </a:xfrm>
              <a:custGeom>
                <a:avLst/>
                <a:gdLst>
                  <a:gd name="T0" fmla="*/ 0 w 8"/>
                  <a:gd name="T1" fmla="*/ 0 h 27"/>
                  <a:gd name="T2" fmla="*/ 5 w 8"/>
                  <a:gd name="T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7">
                    <a:moveTo>
                      <a:pt x="0" y="0"/>
                    </a:moveTo>
                    <a:cubicBezTo>
                      <a:pt x="4" y="6"/>
                      <a:pt x="8" y="19"/>
                      <a:pt x="5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1" name="Freeform 558"/>
              <p:cNvSpPr>
                <a:spLocks/>
              </p:cNvSpPr>
              <p:nvPr/>
            </p:nvSpPr>
            <p:spPr bwMode="auto">
              <a:xfrm>
                <a:off x="970" y="2457"/>
                <a:ext cx="36" cy="48"/>
              </a:xfrm>
              <a:custGeom>
                <a:avLst/>
                <a:gdLst>
                  <a:gd name="T0" fmla="*/ 15 w 15"/>
                  <a:gd name="T1" fmla="*/ 0 h 20"/>
                  <a:gd name="T2" fmla="*/ 7 w 15"/>
                  <a:gd name="T3" fmla="*/ 14 h 20"/>
                  <a:gd name="T4" fmla="*/ 0 w 15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0">
                    <a:moveTo>
                      <a:pt x="15" y="0"/>
                    </a:moveTo>
                    <a:cubicBezTo>
                      <a:pt x="13" y="5"/>
                      <a:pt x="12" y="10"/>
                      <a:pt x="7" y="14"/>
                    </a:cubicBezTo>
                    <a:cubicBezTo>
                      <a:pt x="5" y="16"/>
                      <a:pt x="2" y="17"/>
                      <a:pt x="0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2" name="Freeform 559"/>
              <p:cNvSpPr>
                <a:spLocks/>
              </p:cNvSpPr>
              <p:nvPr/>
            </p:nvSpPr>
            <p:spPr bwMode="auto">
              <a:xfrm>
                <a:off x="914" y="2448"/>
                <a:ext cx="75" cy="59"/>
              </a:xfrm>
              <a:custGeom>
                <a:avLst/>
                <a:gdLst>
                  <a:gd name="T0" fmla="*/ 32 w 32"/>
                  <a:gd name="T1" fmla="*/ 0 h 25"/>
                  <a:gd name="T2" fmla="*/ 22 w 32"/>
                  <a:gd name="T3" fmla="*/ 2 h 25"/>
                  <a:gd name="T4" fmla="*/ 9 w 32"/>
                  <a:gd name="T5" fmla="*/ 13 h 25"/>
                  <a:gd name="T6" fmla="*/ 3 w 32"/>
                  <a:gd name="T7" fmla="*/ 22 h 25"/>
                  <a:gd name="T8" fmla="*/ 0 w 32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29" y="2"/>
                      <a:pt x="25" y="1"/>
                      <a:pt x="22" y="2"/>
                    </a:cubicBezTo>
                    <a:cubicBezTo>
                      <a:pt x="17" y="4"/>
                      <a:pt x="12" y="9"/>
                      <a:pt x="9" y="13"/>
                    </a:cubicBezTo>
                    <a:cubicBezTo>
                      <a:pt x="7" y="16"/>
                      <a:pt x="5" y="20"/>
                      <a:pt x="3" y="22"/>
                    </a:cubicBezTo>
                    <a:cubicBezTo>
                      <a:pt x="2" y="23"/>
                      <a:pt x="0" y="23"/>
                      <a:pt x="0" y="2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3" name="Freeform 560"/>
              <p:cNvSpPr>
                <a:spLocks/>
              </p:cNvSpPr>
              <p:nvPr/>
            </p:nvSpPr>
            <p:spPr bwMode="auto">
              <a:xfrm>
                <a:off x="907" y="2448"/>
                <a:ext cx="26" cy="31"/>
              </a:xfrm>
              <a:custGeom>
                <a:avLst/>
                <a:gdLst>
                  <a:gd name="T0" fmla="*/ 11 w 11"/>
                  <a:gd name="T1" fmla="*/ 13 h 13"/>
                  <a:gd name="T2" fmla="*/ 0 w 11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11" y="13"/>
                    </a:moveTo>
                    <a:cubicBezTo>
                      <a:pt x="8" y="9"/>
                      <a:pt x="6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4" name="Freeform 561"/>
              <p:cNvSpPr>
                <a:spLocks/>
              </p:cNvSpPr>
              <p:nvPr/>
            </p:nvSpPr>
            <p:spPr bwMode="auto">
              <a:xfrm>
                <a:off x="930" y="2384"/>
                <a:ext cx="62" cy="64"/>
              </a:xfrm>
              <a:custGeom>
                <a:avLst/>
                <a:gdLst>
                  <a:gd name="T0" fmla="*/ 26 w 26"/>
                  <a:gd name="T1" fmla="*/ 26 h 27"/>
                  <a:gd name="T2" fmla="*/ 19 w 26"/>
                  <a:gd name="T3" fmla="*/ 22 h 27"/>
                  <a:gd name="T4" fmla="*/ 5 w 26"/>
                  <a:gd name="T5" fmla="*/ 10 h 27"/>
                  <a:gd name="T6" fmla="*/ 2 w 26"/>
                  <a:gd name="T7" fmla="*/ 2 h 27"/>
                  <a:gd name="T8" fmla="*/ 0 w 2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26"/>
                    </a:moveTo>
                    <a:cubicBezTo>
                      <a:pt x="23" y="27"/>
                      <a:pt x="20" y="23"/>
                      <a:pt x="19" y="22"/>
                    </a:cubicBezTo>
                    <a:cubicBezTo>
                      <a:pt x="14" y="19"/>
                      <a:pt x="8" y="15"/>
                      <a:pt x="5" y="10"/>
                    </a:cubicBezTo>
                    <a:cubicBezTo>
                      <a:pt x="3" y="8"/>
                      <a:pt x="3" y="5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5" name="Freeform 562"/>
              <p:cNvSpPr>
                <a:spLocks/>
              </p:cNvSpPr>
              <p:nvPr/>
            </p:nvSpPr>
            <p:spPr bwMode="auto">
              <a:xfrm>
                <a:off x="895" y="2403"/>
                <a:ext cx="45" cy="45"/>
              </a:xfrm>
              <a:custGeom>
                <a:avLst/>
                <a:gdLst>
                  <a:gd name="T0" fmla="*/ 19 w 19"/>
                  <a:gd name="T1" fmla="*/ 0 h 19"/>
                  <a:gd name="T2" fmla="*/ 10 w 19"/>
                  <a:gd name="T3" fmla="*/ 8 h 19"/>
                  <a:gd name="T4" fmla="*/ 0 w 19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9">
                    <a:moveTo>
                      <a:pt x="19" y="0"/>
                    </a:moveTo>
                    <a:cubicBezTo>
                      <a:pt x="17" y="3"/>
                      <a:pt x="13" y="5"/>
                      <a:pt x="10" y="8"/>
                    </a:cubicBezTo>
                    <a:cubicBezTo>
                      <a:pt x="6" y="11"/>
                      <a:pt x="4" y="15"/>
                      <a:pt x="0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6" name="Freeform 563"/>
              <p:cNvSpPr>
                <a:spLocks/>
              </p:cNvSpPr>
              <p:nvPr/>
            </p:nvSpPr>
            <p:spPr bwMode="auto">
              <a:xfrm>
                <a:off x="1138" y="2368"/>
                <a:ext cx="10" cy="66"/>
              </a:xfrm>
              <a:custGeom>
                <a:avLst/>
                <a:gdLst>
                  <a:gd name="T0" fmla="*/ 4 w 4"/>
                  <a:gd name="T1" fmla="*/ 28 h 28"/>
                  <a:gd name="T2" fmla="*/ 3 w 4"/>
                  <a:gd name="T3" fmla="*/ 9 h 28"/>
                  <a:gd name="T4" fmla="*/ 3 w 4"/>
                  <a:gd name="T5" fmla="*/ 3 h 28"/>
                  <a:gd name="T6" fmla="*/ 1 w 4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8">
                    <a:moveTo>
                      <a:pt x="4" y="28"/>
                    </a:moveTo>
                    <a:cubicBezTo>
                      <a:pt x="0" y="23"/>
                      <a:pt x="1" y="14"/>
                      <a:pt x="3" y="9"/>
                    </a:cubicBezTo>
                    <a:cubicBezTo>
                      <a:pt x="3" y="7"/>
                      <a:pt x="4" y="5"/>
                      <a:pt x="3" y="3"/>
                    </a:cubicBezTo>
                    <a:cubicBezTo>
                      <a:pt x="3" y="2"/>
                      <a:pt x="2" y="1"/>
                      <a:pt x="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7" name="Freeform 564"/>
              <p:cNvSpPr>
                <a:spLocks/>
              </p:cNvSpPr>
              <p:nvPr/>
            </p:nvSpPr>
            <p:spPr bwMode="auto">
              <a:xfrm>
                <a:off x="1169" y="2424"/>
                <a:ext cx="59" cy="29"/>
              </a:xfrm>
              <a:custGeom>
                <a:avLst/>
                <a:gdLst>
                  <a:gd name="T0" fmla="*/ 0 w 25"/>
                  <a:gd name="T1" fmla="*/ 11 h 12"/>
                  <a:gd name="T2" fmla="*/ 7 w 25"/>
                  <a:gd name="T3" fmla="*/ 7 h 12"/>
                  <a:gd name="T4" fmla="*/ 16 w 25"/>
                  <a:gd name="T5" fmla="*/ 0 h 12"/>
                  <a:gd name="T6" fmla="*/ 22 w 25"/>
                  <a:gd name="T7" fmla="*/ 1 h 12"/>
                  <a:gd name="T8" fmla="*/ 25 w 2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2">
                    <a:moveTo>
                      <a:pt x="0" y="11"/>
                    </a:moveTo>
                    <a:cubicBezTo>
                      <a:pt x="3" y="12"/>
                      <a:pt x="5" y="9"/>
                      <a:pt x="7" y="7"/>
                    </a:cubicBezTo>
                    <a:cubicBezTo>
                      <a:pt x="9" y="4"/>
                      <a:pt x="12" y="1"/>
                      <a:pt x="16" y="0"/>
                    </a:cubicBezTo>
                    <a:cubicBezTo>
                      <a:pt x="18" y="0"/>
                      <a:pt x="20" y="1"/>
                      <a:pt x="22" y="1"/>
                    </a:cubicBezTo>
                    <a:cubicBezTo>
                      <a:pt x="23" y="1"/>
                      <a:pt x="24" y="0"/>
                      <a:pt x="2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8" name="Freeform 565"/>
              <p:cNvSpPr>
                <a:spLocks/>
              </p:cNvSpPr>
              <p:nvPr/>
            </p:nvSpPr>
            <p:spPr bwMode="auto">
              <a:xfrm>
                <a:off x="1181" y="2460"/>
                <a:ext cx="89" cy="12"/>
              </a:xfrm>
              <a:custGeom>
                <a:avLst/>
                <a:gdLst>
                  <a:gd name="T0" fmla="*/ 0 w 38"/>
                  <a:gd name="T1" fmla="*/ 0 h 5"/>
                  <a:gd name="T2" fmla="*/ 14 w 38"/>
                  <a:gd name="T3" fmla="*/ 3 h 5"/>
                  <a:gd name="T4" fmla="*/ 29 w 38"/>
                  <a:gd name="T5" fmla="*/ 1 h 5"/>
                  <a:gd name="T6" fmla="*/ 34 w 38"/>
                  <a:gd name="T7" fmla="*/ 2 h 5"/>
                  <a:gd name="T8" fmla="*/ 38 w 3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2" y="3"/>
                      <a:pt x="10" y="3"/>
                      <a:pt x="14" y="3"/>
                    </a:cubicBezTo>
                    <a:cubicBezTo>
                      <a:pt x="19" y="3"/>
                      <a:pt x="24" y="2"/>
                      <a:pt x="29" y="1"/>
                    </a:cubicBezTo>
                    <a:cubicBezTo>
                      <a:pt x="32" y="1"/>
                      <a:pt x="32" y="1"/>
                      <a:pt x="34" y="2"/>
                    </a:cubicBezTo>
                    <a:cubicBezTo>
                      <a:pt x="35" y="4"/>
                      <a:pt x="36" y="5"/>
                      <a:pt x="38" y="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9" name="Freeform 566"/>
              <p:cNvSpPr>
                <a:spLocks/>
              </p:cNvSpPr>
              <p:nvPr/>
            </p:nvSpPr>
            <p:spPr bwMode="auto">
              <a:xfrm>
                <a:off x="1157" y="2464"/>
                <a:ext cx="21" cy="64"/>
              </a:xfrm>
              <a:custGeom>
                <a:avLst/>
                <a:gdLst>
                  <a:gd name="T0" fmla="*/ 8 w 9"/>
                  <a:gd name="T1" fmla="*/ 0 h 27"/>
                  <a:gd name="T2" fmla="*/ 9 w 9"/>
                  <a:gd name="T3" fmla="*/ 10 h 27"/>
                  <a:gd name="T4" fmla="*/ 4 w 9"/>
                  <a:gd name="T5" fmla="*/ 20 h 27"/>
                  <a:gd name="T6" fmla="*/ 0 w 9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8" y="0"/>
                    </a:moveTo>
                    <a:cubicBezTo>
                      <a:pt x="8" y="3"/>
                      <a:pt x="9" y="7"/>
                      <a:pt x="9" y="10"/>
                    </a:cubicBezTo>
                    <a:cubicBezTo>
                      <a:pt x="8" y="14"/>
                      <a:pt x="6" y="17"/>
                      <a:pt x="4" y="20"/>
                    </a:cubicBezTo>
                    <a:cubicBezTo>
                      <a:pt x="2" y="22"/>
                      <a:pt x="1" y="25"/>
                      <a:pt x="0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0" name="Freeform 567"/>
              <p:cNvSpPr>
                <a:spLocks/>
              </p:cNvSpPr>
              <p:nvPr/>
            </p:nvSpPr>
            <p:spPr bwMode="auto">
              <a:xfrm>
                <a:off x="1112" y="2455"/>
                <a:ext cx="45" cy="31"/>
              </a:xfrm>
              <a:custGeom>
                <a:avLst/>
                <a:gdLst>
                  <a:gd name="T0" fmla="*/ 19 w 19"/>
                  <a:gd name="T1" fmla="*/ 0 h 13"/>
                  <a:gd name="T2" fmla="*/ 7 w 19"/>
                  <a:gd name="T3" fmla="*/ 5 h 13"/>
                  <a:gd name="T4" fmla="*/ 0 w 19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3">
                    <a:moveTo>
                      <a:pt x="19" y="0"/>
                    </a:moveTo>
                    <a:cubicBezTo>
                      <a:pt x="16" y="4"/>
                      <a:pt x="11" y="3"/>
                      <a:pt x="7" y="5"/>
                    </a:cubicBezTo>
                    <a:cubicBezTo>
                      <a:pt x="4" y="6"/>
                      <a:pt x="1" y="10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1" name="Freeform 568"/>
              <p:cNvSpPr>
                <a:spLocks/>
              </p:cNvSpPr>
              <p:nvPr/>
            </p:nvSpPr>
            <p:spPr bwMode="auto">
              <a:xfrm>
                <a:off x="1053" y="2431"/>
                <a:ext cx="83" cy="31"/>
              </a:xfrm>
              <a:custGeom>
                <a:avLst/>
                <a:gdLst>
                  <a:gd name="T0" fmla="*/ 35 w 35"/>
                  <a:gd name="T1" fmla="*/ 3 h 13"/>
                  <a:gd name="T2" fmla="*/ 27 w 35"/>
                  <a:gd name="T3" fmla="*/ 2 h 13"/>
                  <a:gd name="T4" fmla="*/ 10 w 35"/>
                  <a:gd name="T5" fmla="*/ 2 h 13"/>
                  <a:gd name="T6" fmla="*/ 4 w 35"/>
                  <a:gd name="T7" fmla="*/ 10 h 13"/>
                  <a:gd name="T8" fmla="*/ 0 w 35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3">
                    <a:moveTo>
                      <a:pt x="35" y="3"/>
                    </a:moveTo>
                    <a:cubicBezTo>
                      <a:pt x="32" y="4"/>
                      <a:pt x="29" y="2"/>
                      <a:pt x="27" y="2"/>
                    </a:cubicBezTo>
                    <a:cubicBezTo>
                      <a:pt x="22" y="1"/>
                      <a:pt x="15" y="0"/>
                      <a:pt x="10" y="2"/>
                    </a:cubicBezTo>
                    <a:cubicBezTo>
                      <a:pt x="8" y="4"/>
                      <a:pt x="6" y="8"/>
                      <a:pt x="4" y="10"/>
                    </a:cubicBezTo>
                    <a:cubicBezTo>
                      <a:pt x="3" y="11"/>
                      <a:pt x="1" y="12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2" name="Freeform 569"/>
              <p:cNvSpPr>
                <a:spLocks/>
              </p:cNvSpPr>
              <p:nvPr/>
            </p:nvSpPr>
            <p:spPr bwMode="auto">
              <a:xfrm>
                <a:off x="1053" y="2335"/>
                <a:ext cx="43" cy="77"/>
              </a:xfrm>
              <a:custGeom>
                <a:avLst/>
                <a:gdLst>
                  <a:gd name="T0" fmla="*/ 18 w 18"/>
                  <a:gd name="T1" fmla="*/ 33 h 33"/>
                  <a:gd name="T2" fmla="*/ 12 w 18"/>
                  <a:gd name="T3" fmla="*/ 26 h 33"/>
                  <a:gd name="T4" fmla="*/ 1 w 18"/>
                  <a:gd name="T5" fmla="*/ 11 h 33"/>
                  <a:gd name="T6" fmla="*/ 2 w 18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">
                    <a:moveTo>
                      <a:pt x="18" y="33"/>
                    </a:moveTo>
                    <a:cubicBezTo>
                      <a:pt x="16" y="30"/>
                      <a:pt x="14" y="28"/>
                      <a:pt x="12" y="26"/>
                    </a:cubicBezTo>
                    <a:cubicBezTo>
                      <a:pt x="8" y="21"/>
                      <a:pt x="3" y="17"/>
                      <a:pt x="1" y="11"/>
                    </a:cubicBezTo>
                    <a:cubicBezTo>
                      <a:pt x="0" y="8"/>
                      <a:pt x="1" y="4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3" name="Freeform 570"/>
              <p:cNvSpPr>
                <a:spLocks/>
              </p:cNvSpPr>
              <p:nvPr/>
            </p:nvSpPr>
            <p:spPr bwMode="auto">
              <a:xfrm>
                <a:off x="1126" y="2601"/>
                <a:ext cx="64" cy="52"/>
              </a:xfrm>
              <a:custGeom>
                <a:avLst/>
                <a:gdLst>
                  <a:gd name="T0" fmla="*/ 4 w 27"/>
                  <a:gd name="T1" fmla="*/ 22 h 22"/>
                  <a:gd name="T2" fmla="*/ 20 w 27"/>
                  <a:gd name="T3" fmla="*/ 8 h 22"/>
                  <a:gd name="T4" fmla="*/ 27 w 27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2">
                    <a:moveTo>
                      <a:pt x="4" y="22"/>
                    </a:moveTo>
                    <a:cubicBezTo>
                      <a:pt x="0" y="19"/>
                      <a:pt x="17" y="10"/>
                      <a:pt x="20" y="8"/>
                    </a:cubicBezTo>
                    <a:cubicBezTo>
                      <a:pt x="23" y="6"/>
                      <a:pt x="25" y="3"/>
                      <a:pt x="2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4" name="Freeform 571"/>
              <p:cNvSpPr>
                <a:spLocks/>
              </p:cNvSpPr>
              <p:nvPr/>
            </p:nvSpPr>
            <p:spPr bwMode="auto">
              <a:xfrm>
                <a:off x="1011" y="2514"/>
                <a:ext cx="11" cy="64"/>
              </a:xfrm>
              <a:custGeom>
                <a:avLst/>
                <a:gdLst>
                  <a:gd name="T0" fmla="*/ 4 w 5"/>
                  <a:gd name="T1" fmla="*/ 0 h 27"/>
                  <a:gd name="T2" fmla="*/ 1 w 5"/>
                  <a:gd name="T3" fmla="*/ 16 h 27"/>
                  <a:gd name="T4" fmla="*/ 3 w 5"/>
                  <a:gd name="T5" fmla="*/ 23 h 27"/>
                  <a:gd name="T6" fmla="*/ 5 w 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7">
                    <a:moveTo>
                      <a:pt x="4" y="0"/>
                    </a:moveTo>
                    <a:cubicBezTo>
                      <a:pt x="0" y="3"/>
                      <a:pt x="0" y="12"/>
                      <a:pt x="1" y="16"/>
                    </a:cubicBezTo>
                    <a:cubicBezTo>
                      <a:pt x="1" y="19"/>
                      <a:pt x="2" y="21"/>
                      <a:pt x="3" y="23"/>
                    </a:cubicBezTo>
                    <a:cubicBezTo>
                      <a:pt x="4" y="25"/>
                      <a:pt x="5" y="26"/>
                      <a:pt x="5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5" name="Freeform 572"/>
              <p:cNvSpPr>
                <a:spLocks/>
              </p:cNvSpPr>
              <p:nvPr/>
            </p:nvSpPr>
            <p:spPr bwMode="auto">
              <a:xfrm>
                <a:off x="1039" y="2578"/>
                <a:ext cx="73" cy="14"/>
              </a:xfrm>
              <a:custGeom>
                <a:avLst/>
                <a:gdLst>
                  <a:gd name="T0" fmla="*/ 0 w 31"/>
                  <a:gd name="T1" fmla="*/ 6 h 6"/>
                  <a:gd name="T2" fmla="*/ 10 w 31"/>
                  <a:gd name="T3" fmla="*/ 5 h 6"/>
                  <a:gd name="T4" fmla="*/ 21 w 31"/>
                  <a:gd name="T5" fmla="*/ 3 h 6"/>
                  <a:gd name="T6" fmla="*/ 31 w 3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0" y="6"/>
                    </a:moveTo>
                    <a:cubicBezTo>
                      <a:pt x="3" y="6"/>
                      <a:pt x="7" y="5"/>
                      <a:pt x="10" y="5"/>
                    </a:cubicBezTo>
                    <a:cubicBezTo>
                      <a:pt x="14" y="5"/>
                      <a:pt x="17" y="4"/>
                      <a:pt x="21" y="3"/>
                    </a:cubicBezTo>
                    <a:cubicBezTo>
                      <a:pt x="24" y="2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6" name="Freeform 573"/>
              <p:cNvSpPr>
                <a:spLocks/>
              </p:cNvSpPr>
              <p:nvPr/>
            </p:nvSpPr>
            <p:spPr bwMode="auto">
              <a:xfrm>
                <a:off x="1114" y="2561"/>
                <a:ext cx="64" cy="19"/>
              </a:xfrm>
              <a:custGeom>
                <a:avLst/>
                <a:gdLst>
                  <a:gd name="T0" fmla="*/ 0 w 27"/>
                  <a:gd name="T1" fmla="*/ 8 h 8"/>
                  <a:gd name="T2" fmla="*/ 20 w 27"/>
                  <a:gd name="T3" fmla="*/ 0 h 8"/>
                  <a:gd name="T4" fmla="*/ 27 w 27"/>
                  <a:gd name="T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cubicBezTo>
                      <a:pt x="6" y="4"/>
                      <a:pt x="12" y="0"/>
                      <a:pt x="20" y="0"/>
                    </a:cubicBezTo>
                    <a:cubicBezTo>
                      <a:pt x="22" y="0"/>
                      <a:pt x="25" y="2"/>
                      <a:pt x="27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7" name="Freeform 574"/>
              <p:cNvSpPr>
                <a:spLocks/>
              </p:cNvSpPr>
              <p:nvPr/>
            </p:nvSpPr>
            <p:spPr bwMode="auto">
              <a:xfrm>
                <a:off x="914" y="2509"/>
                <a:ext cx="30" cy="36"/>
              </a:xfrm>
              <a:custGeom>
                <a:avLst/>
                <a:gdLst>
                  <a:gd name="T0" fmla="*/ 0 w 13"/>
                  <a:gd name="T1" fmla="*/ 0 h 15"/>
                  <a:gd name="T2" fmla="*/ 4 w 13"/>
                  <a:gd name="T3" fmla="*/ 4 h 15"/>
                  <a:gd name="T4" fmla="*/ 12 w 13"/>
                  <a:gd name="T5" fmla="*/ 13 h 15"/>
                  <a:gd name="T6" fmla="*/ 13 w 13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0" y="2"/>
                      <a:pt x="3" y="3"/>
                      <a:pt x="4" y="4"/>
                    </a:cubicBezTo>
                    <a:cubicBezTo>
                      <a:pt x="8" y="6"/>
                      <a:pt x="10" y="9"/>
                      <a:pt x="12" y="13"/>
                    </a:cubicBezTo>
                    <a:cubicBezTo>
                      <a:pt x="12" y="14"/>
                      <a:pt x="12" y="14"/>
                      <a:pt x="13" y="1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8" name="Freeform 575"/>
              <p:cNvSpPr>
                <a:spLocks/>
              </p:cNvSpPr>
              <p:nvPr/>
            </p:nvSpPr>
            <p:spPr bwMode="auto">
              <a:xfrm>
                <a:off x="788" y="2592"/>
                <a:ext cx="52" cy="66"/>
              </a:xfrm>
              <a:custGeom>
                <a:avLst/>
                <a:gdLst>
                  <a:gd name="T0" fmla="*/ 1 w 22"/>
                  <a:gd name="T1" fmla="*/ 0 h 28"/>
                  <a:gd name="T2" fmla="*/ 1 w 22"/>
                  <a:gd name="T3" fmla="*/ 12 h 28"/>
                  <a:gd name="T4" fmla="*/ 10 w 22"/>
                  <a:gd name="T5" fmla="*/ 20 h 28"/>
                  <a:gd name="T6" fmla="*/ 22 w 22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8">
                    <a:moveTo>
                      <a:pt x="1" y="0"/>
                    </a:moveTo>
                    <a:cubicBezTo>
                      <a:pt x="1" y="4"/>
                      <a:pt x="0" y="8"/>
                      <a:pt x="1" y="12"/>
                    </a:cubicBezTo>
                    <a:cubicBezTo>
                      <a:pt x="3" y="15"/>
                      <a:pt x="7" y="18"/>
                      <a:pt x="10" y="20"/>
                    </a:cubicBezTo>
                    <a:cubicBezTo>
                      <a:pt x="13" y="21"/>
                      <a:pt x="19" y="26"/>
                      <a:pt x="22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9" name="Freeform 576"/>
              <p:cNvSpPr>
                <a:spLocks/>
              </p:cNvSpPr>
              <p:nvPr/>
            </p:nvSpPr>
            <p:spPr bwMode="auto">
              <a:xfrm>
                <a:off x="807" y="2573"/>
                <a:ext cx="48" cy="40"/>
              </a:xfrm>
              <a:custGeom>
                <a:avLst/>
                <a:gdLst>
                  <a:gd name="T0" fmla="*/ 0 w 20"/>
                  <a:gd name="T1" fmla="*/ 0 h 17"/>
                  <a:gd name="T2" fmla="*/ 7 w 20"/>
                  <a:gd name="T3" fmla="*/ 6 h 17"/>
                  <a:gd name="T4" fmla="*/ 20 w 20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7">
                    <a:moveTo>
                      <a:pt x="0" y="0"/>
                    </a:moveTo>
                    <a:cubicBezTo>
                      <a:pt x="2" y="3"/>
                      <a:pt x="6" y="3"/>
                      <a:pt x="7" y="6"/>
                    </a:cubicBezTo>
                    <a:cubicBezTo>
                      <a:pt x="8" y="7"/>
                      <a:pt x="18" y="17"/>
                      <a:pt x="20" y="1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0" name="Freeform 577"/>
              <p:cNvSpPr>
                <a:spLocks/>
              </p:cNvSpPr>
              <p:nvPr/>
            </p:nvSpPr>
            <p:spPr bwMode="auto">
              <a:xfrm>
                <a:off x="699" y="2578"/>
                <a:ext cx="89" cy="47"/>
              </a:xfrm>
              <a:custGeom>
                <a:avLst/>
                <a:gdLst>
                  <a:gd name="T0" fmla="*/ 0 w 38"/>
                  <a:gd name="T1" fmla="*/ 18 h 20"/>
                  <a:gd name="T2" fmla="*/ 0 w 38"/>
                  <a:gd name="T3" fmla="*/ 20 h 20"/>
                  <a:gd name="T4" fmla="*/ 7 w 38"/>
                  <a:gd name="T5" fmla="*/ 13 h 20"/>
                  <a:gd name="T6" fmla="*/ 23 w 38"/>
                  <a:gd name="T7" fmla="*/ 5 h 20"/>
                  <a:gd name="T8" fmla="*/ 34 w 38"/>
                  <a:gd name="T9" fmla="*/ 3 h 20"/>
                  <a:gd name="T10" fmla="*/ 38 w 38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0">
                    <a:moveTo>
                      <a:pt x="0" y="18"/>
                    </a:moveTo>
                    <a:cubicBezTo>
                      <a:pt x="0" y="19"/>
                      <a:pt x="0" y="19"/>
                      <a:pt x="0" y="20"/>
                    </a:cubicBezTo>
                    <a:cubicBezTo>
                      <a:pt x="3" y="18"/>
                      <a:pt x="5" y="15"/>
                      <a:pt x="7" y="13"/>
                    </a:cubicBezTo>
                    <a:cubicBezTo>
                      <a:pt x="12" y="9"/>
                      <a:pt x="17" y="6"/>
                      <a:pt x="23" y="5"/>
                    </a:cubicBezTo>
                    <a:cubicBezTo>
                      <a:pt x="26" y="5"/>
                      <a:pt x="31" y="5"/>
                      <a:pt x="34" y="3"/>
                    </a:cubicBezTo>
                    <a:cubicBezTo>
                      <a:pt x="36" y="2"/>
                      <a:pt x="37" y="1"/>
                      <a:pt x="3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1" name="Freeform 578"/>
              <p:cNvSpPr>
                <a:spLocks/>
              </p:cNvSpPr>
              <p:nvPr/>
            </p:nvSpPr>
            <p:spPr bwMode="auto">
              <a:xfrm>
                <a:off x="699" y="2630"/>
                <a:ext cx="71" cy="21"/>
              </a:xfrm>
              <a:custGeom>
                <a:avLst/>
                <a:gdLst>
                  <a:gd name="T0" fmla="*/ 0 w 30"/>
                  <a:gd name="T1" fmla="*/ 0 h 9"/>
                  <a:gd name="T2" fmla="*/ 7 w 30"/>
                  <a:gd name="T3" fmla="*/ 1 h 9"/>
                  <a:gd name="T4" fmla="*/ 20 w 30"/>
                  <a:gd name="T5" fmla="*/ 5 h 9"/>
                  <a:gd name="T6" fmla="*/ 30 w 30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9">
                    <a:moveTo>
                      <a:pt x="0" y="0"/>
                    </a:moveTo>
                    <a:cubicBezTo>
                      <a:pt x="2" y="2"/>
                      <a:pt x="5" y="1"/>
                      <a:pt x="7" y="1"/>
                    </a:cubicBezTo>
                    <a:cubicBezTo>
                      <a:pt x="11" y="2"/>
                      <a:pt x="16" y="3"/>
                      <a:pt x="20" y="5"/>
                    </a:cubicBezTo>
                    <a:cubicBezTo>
                      <a:pt x="22" y="5"/>
                      <a:pt x="30" y="9"/>
                      <a:pt x="30" y="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2" name="Freeform 579"/>
              <p:cNvSpPr>
                <a:spLocks/>
              </p:cNvSpPr>
              <p:nvPr/>
            </p:nvSpPr>
            <p:spPr bwMode="auto">
              <a:xfrm>
                <a:off x="696" y="2646"/>
                <a:ext cx="19" cy="43"/>
              </a:xfrm>
              <a:custGeom>
                <a:avLst/>
                <a:gdLst>
                  <a:gd name="T0" fmla="*/ 0 w 8"/>
                  <a:gd name="T1" fmla="*/ 0 h 18"/>
                  <a:gd name="T2" fmla="*/ 5 w 8"/>
                  <a:gd name="T3" fmla="*/ 14 h 18"/>
                  <a:gd name="T4" fmla="*/ 8 w 8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cubicBezTo>
                      <a:pt x="0" y="5"/>
                      <a:pt x="2" y="11"/>
                      <a:pt x="5" y="14"/>
                    </a:cubicBezTo>
                    <a:cubicBezTo>
                      <a:pt x="5" y="15"/>
                      <a:pt x="7" y="18"/>
                      <a:pt x="8" y="1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3" name="Freeform 580"/>
              <p:cNvSpPr>
                <a:spLocks/>
              </p:cNvSpPr>
              <p:nvPr/>
            </p:nvSpPr>
            <p:spPr bwMode="auto">
              <a:xfrm>
                <a:off x="659" y="2526"/>
                <a:ext cx="35" cy="92"/>
              </a:xfrm>
              <a:custGeom>
                <a:avLst/>
                <a:gdLst>
                  <a:gd name="T0" fmla="*/ 15 w 15"/>
                  <a:gd name="T1" fmla="*/ 39 h 39"/>
                  <a:gd name="T2" fmla="*/ 3 w 15"/>
                  <a:gd name="T3" fmla="*/ 11 h 39"/>
                  <a:gd name="T4" fmla="*/ 0 w 15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39">
                    <a:moveTo>
                      <a:pt x="15" y="39"/>
                    </a:moveTo>
                    <a:cubicBezTo>
                      <a:pt x="6" y="32"/>
                      <a:pt x="4" y="21"/>
                      <a:pt x="3" y="11"/>
                    </a:cubicBezTo>
                    <a:cubicBezTo>
                      <a:pt x="3" y="7"/>
                      <a:pt x="2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4" name="Freeform 581"/>
              <p:cNvSpPr>
                <a:spLocks/>
              </p:cNvSpPr>
              <p:nvPr/>
            </p:nvSpPr>
            <p:spPr bwMode="auto">
              <a:xfrm>
                <a:off x="630" y="2580"/>
                <a:ext cx="43" cy="10"/>
              </a:xfrm>
              <a:custGeom>
                <a:avLst/>
                <a:gdLst>
                  <a:gd name="T0" fmla="*/ 18 w 18"/>
                  <a:gd name="T1" fmla="*/ 4 h 4"/>
                  <a:gd name="T2" fmla="*/ 6 w 18"/>
                  <a:gd name="T3" fmla="*/ 1 h 4"/>
                  <a:gd name="T4" fmla="*/ 0 w 1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">
                    <a:moveTo>
                      <a:pt x="18" y="4"/>
                    </a:moveTo>
                    <a:cubicBezTo>
                      <a:pt x="14" y="2"/>
                      <a:pt x="10" y="0"/>
                      <a:pt x="6" y="1"/>
                    </a:cubicBezTo>
                    <a:cubicBezTo>
                      <a:pt x="4" y="2"/>
                      <a:pt x="2" y="4"/>
                      <a:pt x="0" y="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5" name="Freeform 582"/>
              <p:cNvSpPr>
                <a:spLocks/>
              </p:cNvSpPr>
              <p:nvPr/>
            </p:nvSpPr>
            <p:spPr bwMode="auto">
              <a:xfrm>
                <a:off x="616" y="2639"/>
                <a:ext cx="71" cy="24"/>
              </a:xfrm>
              <a:custGeom>
                <a:avLst/>
                <a:gdLst>
                  <a:gd name="T0" fmla="*/ 0 w 30"/>
                  <a:gd name="T1" fmla="*/ 7 h 10"/>
                  <a:gd name="T2" fmla="*/ 17 w 30"/>
                  <a:gd name="T3" fmla="*/ 2 h 10"/>
                  <a:gd name="T4" fmla="*/ 30 w 30"/>
                  <a:gd name="T5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0">
                    <a:moveTo>
                      <a:pt x="0" y="7"/>
                    </a:moveTo>
                    <a:cubicBezTo>
                      <a:pt x="5" y="10"/>
                      <a:pt x="12" y="4"/>
                      <a:pt x="17" y="2"/>
                    </a:cubicBezTo>
                    <a:cubicBezTo>
                      <a:pt x="20" y="2"/>
                      <a:pt x="29" y="0"/>
                      <a:pt x="30" y="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6" name="Freeform 583"/>
              <p:cNvSpPr>
                <a:spLocks/>
              </p:cNvSpPr>
              <p:nvPr/>
            </p:nvSpPr>
            <p:spPr bwMode="auto">
              <a:xfrm>
                <a:off x="659" y="2656"/>
                <a:ext cx="30" cy="45"/>
              </a:xfrm>
              <a:custGeom>
                <a:avLst/>
                <a:gdLst>
                  <a:gd name="T0" fmla="*/ 13 w 13"/>
                  <a:gd name="T1" fmla="*/ 0 h 19"/>
                  <a:gd name="T2" fmla="*/ 7 w 13"/>
                  <a:gd name="T3" fmla="*/ 7 h 19"/>
                  <a:gd name="T4" fmla="*/ 4 w 13"/>
                  <a:gd name="T5" fmla="*/ 13 h 19"/>
                  <a:gd name="T6" fmla="*/ 0 w 13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9">
                    <a:moveTo>
                      <a:pt x="13" y="0"/>
                    </a:moveTo>
                    <a:cubicBezTo>
                      <a:pt x="11" y="3"/>
                      <a:pt x="8" y="4"/>
                      <a:pt x="7" y="7"/>
                    </a:cubicBezTo>
                    <a:cubicBezTo>
                      <a:pt x="5" y="9"/>
                      <a:pt x="5" y="11"/>
                      <a:pt x="4" y="13"/>
                    </a:cubicBezTo>
                    <a:cubicBezTo>
                      <a:pt x="3" y="15"/>
                      <a:pt x="2" y="19"/>
                      <a:pt x="0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7" name="Freeform 584"/>
              <p:cNvSpPr>
                <a:spLocks/>
              </p:cNvSpPr>
              <p:nvPr/>
            </p:nvSpPr>
            <p:spPr bwMode="auto">
              <a:xfrm>
                <a:off x="708" y="2472"/>
                <a:ext cx="31" cy="61"/>
              </a:xfrm>
              <a:custGeom>
                <a:avLst/>
                <a:gdLst>
                  <a:gd name="T0" fmla="*/ 13 w 13"/>
                  <a:gd name="T1" fmla="*/ 26 h 26"/>
                  <a:gd name="T2" fmla="*/ 1 w 13"/>
                  <a:gd name="T3" fmla="*/ 9 h 26"/>
                  <a:gd name="T4" fmla="*/ 1 w 13"/>
                  <a:gd name="T5" fmla="*/ 4 h 26"/>
                  <a:gd name="T6" fmla="*/ 0 w 13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6">
                    <a:moveTo>
                      <a:pt x="13" y="26"/>
                    </a:moveTo>
                    <a:cubicBezTo>
                      <a:pt x="9" y="21"/>
                      <a:pt x="1" y="16"/>
                      <a:pt x="1" y="9"/>
                    </a:cubicBezTo>
                    <a:cubicBezTo>
                      <a:pt x="1" y="7"/>
                      <a:pt x="1" y="6"/>
                      <a:pt x="1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8" name="Freeform 585"/>
              <p:cNvSpPr>
                <a:spLocks/>
              </p:cNvSpPr>
              <p:nvPr/>
            </p:nvSpPr>
            <p:spPr bwMode="auto">
              <a:xfrm>
                <a:off x="694" y="2391"/>
                <a:ext cx="66" cy="33"/>
              </a:xfrm>
              <a:custGeom>
                <a:avLst/>
                <a:gdLst>
                  <a:gd name="T0" fmla="*/ 28 w 28"/>
                  <a:gd name="T1" fmla="*/ 14 h 14"/>
                  <a:gd name="T2" fmla="*/ 9 w 28"/>
                  <a:gd name="T3" fmla="*/ 2 h 14"/>
                  <a:gd name="T4" fmla="*/ 2 w 28"/>
                  <a:gd name="T5" fmla="*/ 2 h 14"/>
                  <a:gd name="T6" fmla="*/ 0 w 28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14">
                    <a:moveTo>
                      <a:pt x="28" y="14"/>
                    </a:moveTo>
                    <a:cubicBezTo>
                      <a:pt x="23" y="9"/>
                      <a:pt x="17" y="2"/>
                      <a:pt x="9" y="2"/>
                    </a:cubicBezTo>
                    <a:cubicBezTo>
                      <a:pt x="7" y="2"/>
                      <a:pt x="4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9" name="Freeform 586"/>
              <p:cNvSpPr>
                <a:spLocks/>
              </p:cNvSpPr>
              <p:nvPr/>
            </p:nvSpPr>
            <p:spPr bwMode="auto">
              <a:xfrm>
                <a:off x="770" y="2353"/>
                <a:ext cx="7" cy="59"/>
              </a:xfrm>
              <a:custGeom>
                <a:avLst/>
                <a:gdLst>
                  <a:gd name="T0" fmla="*/ 3 w 3"/>
                  <a:gd name="T1" fmla="*/ 25 h 25"/>
                  <a:gd name="T2" fmla="*/ 1 w 3"/>
                  <a:gd name="T3" fmla="*/ 9 h 25"/>
                  <a:gd name="T4" fmla="*/ 2 w 3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5">
                    <a:moveTo>
                      <a:pt x="3" y="25"/>
                    </a:moveTo>
                    <a:cubicBezTo>
                      <a:pt x="2" y="20"/>
                      <a:pt x="0" y="15"/>
                      <a:pt x="1" y="9"/>
                    </a:cubicBezTo>
                    <a:cubicBezTo>
                      <a:pt x="2" y="6"/>
                      <a:pt x="3" y="3"/>
                      <a:pt x="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0" name="Freeform 587"/>
              <p:cNvSpPr>
                <a:spLocks/>
              </p:cNvSpPr>
              <p:nvPr/>
            </p:nvSpPr>
            <p:spPr bwMode="auto">
              <a:xfrm>
                <a:off x="675" y="2327"/>
                <a:ext cx="12" cy="76"/>
              </a:xfrm>
              <a:custGeom>
                <a:avLst/>
                <a:gdLst>
                  <a:gd name="T0" fmla="*/ 0 w 5"/>
                  <a:gd name="T1" fmla="*/ 0 h 32"/>
                  <a:gd name="T2" fmla="*/ 4 w 5"/>
                  <a:gd name="T3" fmla="*/ 20 h 32"/>
                  <a:gd name="T4" fmla="*/ 2 w 5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2">
                    <a:moveTo>
                      <a:pt x="0" y="0"/>
                    </a:moveTo>
                    <a:cubicBezTo>
                      <a:pt x="3" y="4"/>
                      <a:pt x="4" y="14"/>
                      <a:pt x="4" y="20"/>
                    </a:cubicBezTo>
                    <a:cubicBezTo>
                      <a:pt x="5" y="24"/>
                      <a:pt x="2" y="28"/>
                      <a:pt x="2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1" name="Freeform 588"/>
              <p:cNvSpPr>
                <a:spLocks/>
              </p:cNvSpPr>
              <p:nvPr/>
            </p:nvSpPr>
            <p:spPr bwMode="auto">
              <a:xfrm>
                <a:off x="682" y="2318"/>
                <a:ext cx="69" cy="43"/>
              </a:xfrm>
              <a:custGeom>
                <a:avLst/>
                <a:gdLst>
                  <a:gd name="T0" fmla="*/ 0 w 29"/>
                  <a:gd name="T1" fmla="*/ 0 h 18"/>
                  <a:gd name="T2" fmla="*/ 21 w 29"/>
                  <a:gd name="T3" fmla="*/ 10 h 18"/>
                  <a:gd name="T4" fmla="*/ 29 w 29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8">
                    <a:moveTo>
                      <a:pt x="0" y="0"/>
                    </a:moveTo>
                    <a:cubicBezTo>
                      <a:pt x="6" y="4"/>
                      <a:pt x="14" y="9"/>
                      <a:pt x="21" y="10"/>
                    </a:cubicBezTo>
                    <a:cubicBezTo>
                      <a:pt x="26" y="10"/>
                      <a:pt x="26" y="15"/>
                      <a:pt x="29" y="1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2" name="Freeform 589"/>
              <p:cNvSpPr>
                <a:spLocks/>
              </p:cNvSpPr>
              <p:nvPr/>
            </p:nvSpPr>
            <p:spPr bwMode="auto">
              <a:xfrm>
                <a:off x="628" y="2335"/>
                <a:ext cx="21" cy="101"/>
              </a:xfrm>
              <a:custGeom>
                <a:avLst/>
                <a:gdLst>
                  <a:gd name="T0" fmla="*/ 9 w 9"/>
                  <a:gd name="T1" fmla="*/ 0 h 43"/>
                  <a:gd name="T2" fmla="*/ 8 w 9"/>
                  <a:gd name="T3" fmla="*/ 8 h 43"/>
                  <a:gd name="T4" fmla="*/ 4 w 9"/>
                  <a:gd name="T5" fmla="*/ 23 h 43"/>
                  <a:gd name="T6" fmla="*/ 2 w 9"/>
                  <a:gd name="T7" fmla="*/ 34 h 43"/>
                  <a:gd name="T8" fmla="*/ 4 w 9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3">
                    <a:moveTo>
                      <a:pt x="9" y="0"/>
                    </a:moveTo>
                    <a:cubicBezTo>
                      <a:pt x="8" y="3"/>
                      <a:pt x="8" y="6"/>
                      <a:pt x="8" y="8"/>
                    </a:cubicBezTo>
                    <a:cubicBezTo>
                      <a:pt x="7" y="13"/>
                      <a:pt x="6" y="19"/>
                      <a:pt x="4" y="23"/>
                    </a:cubicBezTo>
                    <a:cubicBezTo>
                      <a:pt x="3" y="27"/>
                      <a:pt x="0" y="31"/>
                      <a:pt x="2" y="34"/>
                    </a:cubicBezTo>
                    <a:cubicBezTo>
                      <a:pt x="2" y="36"/>
                      <a:pt x="5" y="41"/>
                      <a:pt x="4" y="4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3" name="Freeform 590"/>
              <p:cNvSpPr>
                <a:spLocks/>
              </p:cNvSpPr>
              <p:nvPr/>
            </p:nvSpPr>
            <p:spPr bwMode="auto">
              <a:xfrm>
                <a:off x="597" y="2370"/>
                <a:ext cx="26" cy="78"/>
              </a:xfrm>
              <a:custGeom>
                <a:avLst/>
                <a:gdLst>
                  <a:gd name="T0" fmla="*/ 11 w 11"/>
                  <a:gd name="T1" fmla="*/ 33 h 33"/>
                  <a:gd name="T2" fmla="*/ 9 w 11"/>
                  <a:gd name="T3" fmla="*/ 27 h 33"/>
                  <a:gd name="T4" fmla="*/ 4 w 11"/>
                  <a:gd name="T5" fmla="*/ 12 h 33"/>
                  <a:gd name="T6" fmla="*/ 0 w 11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3">
                    <a:moveTo>
                      <a:pt x="11" y="33"/>
                    </a:moveTo>
                    <a:cubicBezTo>
                      <a:pt x="11" y="31"/>
                      <a:pt x="10" y="29"/>
                      <a:pt x="9" y="27"/>
                    </a:cubicBezTo>
                    <a:cubicBezTo>
                      <a:pt x="7" y="22"/>
                      <a:pt x="6" y="17"/>
                      <a:pt x="4" y="12"/>
                    </a:cubicBezTo>
                    <a:cubicBezTo>
                      <a:pt x="4" y="10"/>
                      <a:pt x="2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4" name="Freeform 591"/>
              <p:cNvSpPr>
                <a:spLocks/>
              </p:cNvSpPr>
              <p:nvPr/>
            </p:nvSpPr>
            <p:spPr bwMode="auto">
              <a:xfrm>
                <a:off x="543" y="2434"/>
                <a:ext cx="59" cy="38"/>
              </a:xfrm>
              <a:custGeom>
                <a:avLst/>
                <a:gdLst>
                  <a:gd name="T0" fmla="*/ 25 w 25"/>
                  <a:gd name="T1" fmla="*/ 16 h 16"/>
                  <a:gd name="T2" fmla="*/ 6 w 25"/>
                  <a:gd name="T3" fmla="*/ 7 h 16"/>
                  <a:gd name="T4" fmla="*/ 1 w 25"/>
                  <a:gd name="T5" fmla="*/ 2 h 16"/>
                  <a:gd name="T6" fmla="*/ 0 w 2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cubicBezTo>
                      <a:pt x="17" y="16"/>
                      <a:pt x="12" y="13"/>
                      <a:pt x="6" y="7"/>
                    </a:cubicBezTo>
                    <a:cubicBezTo>
                      <a:pt x="5" y="5"/>
                      <a:pt x="2" y="4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5" name="Freeform 592"/>
              <p:cNvSpPr>
                <a:spLocks/>
              </p:cNvSpPr>
              <p:nvPr/>
            </p:nvSpPr>
            <p:spPr bwMode="auto">
              <a:xfrm>
                <a:off x="484" y="2483"/>
                <a:ext cx="123" cy="62"/>
              </a:xfrm>
              <a:custGeom>
                <a:avLst/>
                <a:gdLst>
                  <a:gd name="T0" fmla="*/ 0 w 52"/>
                  <a:gd name="T1" fmla="*/ 26 h 26"/>
                  <a:gd name="T2" fmla="*/ 13 w 52"/>
                  <a:gd name="T3" fmla="*/ 15 h 26"/>
                  <a:gd name="T4" fmla="*/ 36 w 52"/>
                  <a:gd name="T5" fmla="*/ 8 h 26"/>
                  <a:gd name="T6" fmla="*/ 45 w 52"/>
                  <a:gd name="T7" fmla="*/ 4 h 26"/>
                  <a:gd name="T8" fmla="*/ 52 w 5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">
                    <a:moveTo>
                      <a:pt x="0" y="26"/>
                    </a:moveTo>
                    <a:cubicBezTo>
                      <a:pt x="5" y="25"/>
                      <a:pt x="8" y="18"/>
                      <a:pt x="13" y="15"/>
                    </a:cubicBezTo>
                    <a:cubicBezTo>
                      <a:pt x="20" y="11"/>
                      <a:pt x="28" y="10"/>
                      <a:pt x="36" y="8"/>
                    </a:cubicBezTo>
                    <a:cubicBezTo>
                      <a:pt x="39" y="7"/>
                      <a:pt x="42" y="5"/>
                      <a:pt x="45" y="4"/>
                    </a:cubicBezTo>
                    <a:cubicBezTo>
                      <a:pt x="47" y="3"/>
                      <a:pt x="50" y="0"/>
                      <a:pt x="5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6" name="Freeform 593"/>
              <p:cNvSpPr>
                <a:spLocks/>
              </p:cNvSpPr>
              <p:nvPr/>
            </p:nvSpPr>
            <p:spPr bwMode="auto">
              <a:xfrm>
                <a:off x="597" y="2486"/>
                <a:ext cx="26" cy="120"/>
              </a:xfrm>
              <a:custGeom>
                <a:avLst/>
                <a:gdLst>
                  <a:gd name="T0" fmla="*/ 5 w 11"/>
                  <a:gd name="T1" fmla="*/ 0 h 51"/>
                  <a:gd name="T2" fmla="*/ 1 w 11"/>
                  <a:gd name="T3" fmla="*/ 16 h 51"/>
                  <a:gd name="T4" fmla="*/ 4 w 11"/>
                  <a:gd name="T5" fmla="*/ 37 h 51"/>
                  <a:gd name="T6" fmla="*/ 7 w 11"/>
                  <a:gd name="T7" fmla="*/ 45 h 51"/>
                  <a:gd name="T8" fmla="*/ 11 w 1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1">
                    <a:moveTo>
                      <a:pt x="5" y="0"/>
                    </a:moveTo>
                    <a:cubicBezTo>
                      <a:pt x="6" y="5"/>
                      <a:pt x="2" y="11"/>
                      <a:pt x="1" y="16"/>
                    </a:cubicBezTo>
                    <a:cubicBezTo>
                      <a:pt x="0" y="24"/>
                      <a:pt x="2" y="30"/>
                      <a:pt x="4" y="37"/>
                    </a:cubicBezTo>
                    <a:cubicBezTo>
                      <a:pt x="5" y="39"/>
                      <a:pt x="5" y="43"/>
                      <a:pt x="7" y="45"/>
                    </a:cubicBezTo>
                    <a:cubicBezTo>
                      <a:pt x="8" y="47"/>
                      <a:pt x="10" y="49"/>
                      <a:pt x="11" y="5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7" name="Freeform 594"/>
              <p:cNvSpPr>
                <a:spLocks/>
              </p:cNvSpPr>
              <p:nvPr/>
            </p:nvSpPr>
            <p:spPr bwMode="auto">
              <a:xfrm>
                <a:off x="618" y="2469"/>
                <a:ext cx="57" cy="31"/>
              </a:xfrm>
              <a:custGeom>
                <a:avLst/>
                <a:gdLst>
                  <a:gd name="T0" fmla="*/ 1 w 24"/>
                  <a:gd name="T1" fmla="*/ 0 h 13"/>
                  <a:gd name="T2" fmla="*/ 1 w 24"/>
                  <a:gd name="T3" fmla="*/ 0 h 13"/>
                  <a:gd name="T4" fmla="*/ 17 w 24"/>
                  <a:gd name="T5" fmla="*/ 9 h 13"/>
                  <a:gd name="T6" fmla="*/ 24 w 2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3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5" y="5"/>
                      <a:pt x="12" y="7"/>
                      <a:pt x="17" y="9"/>
                    </a:cubicBezTo>
                    <a:cubicBezTo>
                      <a:pt x="20" y="9"/>
                      <a:pt x="23" y="11"/>
                      <a:pt x="24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8" name="Freeform 595"/>
              <p:cNvSpPr>
                <a:spLocks/>
              </p:cNvSpPr>
              <p:nvPr/>
            </p:nvSpPr>
            <p:spPr bwMode="auto">
              <a:xfrm>
                <a:off x="635" y="2441"/>
                <a:ext cx="92" cy="16"/>
              </a:xfrm>
              <a:custGeom>
                <a:avLst/>
                <a:gdLst>
                  <a:gd name="T0" fmla="*/ 0 w 39"/>
                  <a:gd name="T1" fmla="*/ 5 h 7"/>
                  <a:gd name="T2" fmla="*/ 14 w 39"/>
                  <a:gd name="T3" fmla="*/ 3 h 7"/>
                  <a:gd name="T4" fmla="*/ 31 w 39"/>
                  <a:gd name="T5" fmla="*/ 1 h 7"/>
                  <a:gd name="T6" fmla="*/ 39 w 39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">
                    <a:moveTo>
                      <a:pt x="0" y="5"/>
                    </a:moveTo>
                    <a:cubicBezTo>
                      <a:pt x="3" y="7"/>
                      <a:pt x="10" y="4"/>
                      <a:pt x="14" y="3"/>
                    </a:cubicBezTo>
                    <a:cubicBezTo>
                      <a:pt x="19" y="2"/>
                      <a:pt x="25" y="0"/>
                      <a:pt x="31" y="1"/>
                    </a:cubicBezTo>
                    <a:cubicBezTo>
                      <a:pt x="34" y="2"/>
                      <a:pt x="36" y="4"/>
                      <a:pt x="39" y="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9" name="Freeform 596"/>
              <p:cNvSpPr>
                <a:spLocks/>
              </p:cNvSpPr>
              <p:nvPr/>
            </p:nvSpPr>
            <p:spPr bwMode="auto">
              <a:xfrm>
                <a:off x="862" y="2252"/>
                <a:ext cx="40" cy="66"/>
              </a:xfrm>
              <a:custGeom>
                <a:avLst/>
                <a:gdLst>
                  <a:gd name="T0" fmla="*/ 17 w 17"/>
                  <a:gd name="T1" fmla="*/ 28 h 28"/>
                  <a:gd name="T2" fmla="*/ 8 w 17"/>
                  <a:gd name="T3" fmla="*/ 5 h 28"/>
                  <a:gd name="T4" fmla="*/ 3 w 17"/>
                  <a:gd name="T5" fmla="*/ 3 h 28"/>
                  <a:gd name="T6" fmla="*/ 0 w 17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8">
                    <a:moveTo>
                      <a:pt x="17" y="28"/>
                    </a:moveTo>
                    <a:cubicBezTo>
                      <a:pt x="17" y="21"/>
                      <a:pt x="15" y="9"/>
                      <a:pt x="8" y="5"/>
                    </a:cubicBezTo>
                    <a:cubicBezTo>
                      <a:pt x="7" y="5"/>
                      <a:pt x="5" y="4"/>
                      <a:pt x="3" y="3"/>
                    </a:cubicBezTo>
                    <a:cubicBezTo>
                      <a:pt x="2" y="2"/>
                      <a:pt x="2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0" name="Freeform 597"/>
              <p:cNvSpPr>
                <a:spLocks/>
              </p:cNvSpPr>
              <p:nvPr/>
            </p:nvSpPr>
            <p:spPr bwMode="auto">
              <a:xfrm>
                <a:off x="914" y="2249"/>
                <a:ext cx="37" cy="71"/>
              </a:xfrm>
              <a:custGeom>
                <a:avLst/>
                <a:gdLst>
                  <a:gd name="T0" fmla="*/ 0 w 16"/>
                  <a:gd name="T1" fmla="*/ 30 h 30"/>
                  <a:gd name="T2" fmla="*/ 6 w 16"/>
                  <a:gd name="T3" fmla="*/ 20 h 30"/>
                  <a:gd name="T4" fmla="*/ 11 w 16"/>
                  <a:gd name="T5" fmla="*/ 6 h 30"/>
                  <a:gd name="T6" fmla="*/ 16 w 1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0">
                    <a:moveTo>
                      <a:pt x="0" y="30"/>
                    </a:moveTo>
                    <a:cubicBezTo>
                      <a:pt x="3" y="29"/>
                      <a:pt x="6" y="23"/>
                      <a:pt x="6" y="20"/>
                    </a:cubicBezTo>
                    <a:cubicBezTo>
                      <a:pt x="7" y="16"/>
                      <a:pt x="8" y="10"/>
                      <a:pt x="11" y="6"/>
                    </a:cubicBezTo>
                    <a:cubicBezTo>
                      <a:pt x="12" y="4"/>
                      <a:pt x="14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1" name="Freeform 598"/>
              <p:cNvSpPr>
                <a:spLocks/>
              </p:cNvSpPr>
              <p:nvPr/>
            </p:nvSpPr>
            <p:spPr bwMode="auto">
              <a:xfrm>
                <a:off x="1081" y="2290"/>
                <a:ext cx="41" cy="54"/>
              </a:xfrm>
              <a:custGeom>
                <a:avLst/>
                <a:gdLst>
                  <a:gd name="T0" fmla="*/ 17 w 17"/>
                  <a:gd name="T1" fmla="*/ 0 h 23"/>
                  <a:gd name="T2" fmla="*/ 13 w 17"/>
                  <a:gd name="T3" fmla="*/ 10 h 23"/>
                  <a:gd name="T4" fmla="*/ 6 w 17"/>
                  <a:gd name="T5" fmla="*/ 19 h 23"/>
                  <a:gd name="T6" fmla="*/ 0 w 1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7" y="0"/>
                    </a:moveTo>
                    <a:cubicBezTo>
                      <a:pt x="15" y="3"/>
                      <a:pt x="15" y="7"/>
                      <a:pt x="13" y="10"/>
                    </a:cubicBezTo>
                    <a:cubicBezTo>
                      <a:pt x="12" y="14"/>
                      <a:pt x="9" y="17"/>
                      <a:pt x="6" y="19"/>
                    </a:cubicBezTo>
                    <a:cubicBezTo>
                      <a:pt x="5" y="20"/>
                      <a:pt x="1" y="23"/>
                      <a:pt x="0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2" name="Freeform 599"/>
              <p:cNvSpPr>
                <a:spLocks/>
              </p:cNvSpPr>
              <p:nvPr/>
            </p:nvSpPr>
            <p:spPr bwMode="auto">
              <a:xfrm>
                <a:off x="1022" y="2280"/>
                <a:ext cx="90" cy="47"/>
              </a:xfrm>
              <a:custGeom>
                <a:avLst/>
                <a:gdLst>
                  <a:gd name="T0" fmla="*/ 38 w 38"/>
                  <a:gd name="T1" fmla="*/ 0 h 20"/>
                  <a:gd name="T2" fmla="*/ 16 w 38"/>
                  <a:gd name="T3" fmla="*/ 7 h 20"/>
                  <a:gd name="T4" fmla="*/ 7 w 38"/>
                  <a:gd name="T5" fmla="*/ 17 h 20"/>
                  <a:gd name="T6" fmla="*/ 0 w 38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">
                    <a:moveTo>
                      <a:pt x="38" y="0"/>
                    </a:moveTo>
                    <a:cubicBezTo>
                      <a:pt x="31" y="2"/>
                      <a:pt x="23" y="3"/>
                      <a:pt x="16" y="7"/>
                    </a:cubicBezTo>
                    <a:cubicBezTo>
                      <a:pt x="12" y="10"/>
                      <a:pt x="10" y="14"/>
                      <a:pt x="7" y="17"/>
                    </a:cubicBezTo>
                    <a:cubicBezTo>
                      <a:pt x="5" y="18"/>
                      <a:pt x="1" y="19"/>
                      <a:pt x="0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3" name="Freeform 600"/>
              <p:cNvSpPr>
                <a:spLocks/>
              </p:cNvSpPr>
              <p:nvPr/>
            </p:nvSpPr>
            <p:spPr bwMode="auto">
              <a:xfrm>
                <a:off x="1162" y="2306"/>
                <a:ext cx="14" cy="76"/>
              </a:xfrm>
              <a:custGeom>
                <a:avLst/>
                <a:gdLst>
                  <a:gd name="T0" fmla="*/ 0 w 6"/>
                  <a:gd name="T1" fmla="*/ 0 h 32"/>
                  <a:gd name="T2" fmla="*/ 6 w 6"/>
                  <a:gd name="T3" fmla="*/ 22 h 32"/>
                  <a:gd name="T4" fmla="*/ 4 w 6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2">
                    <a:moveTo>
                      <a:pt x="0" y="0"/>
                    </a:moveTo>
                    <a:cubicBezTo>
                      <a:pt x="1" y="8"/>
                      <a:pt x="6" y="13"/>
                      <a:pt x="6" y="22"/>
                    </a:cubicBezTo>
                    <a:cubicBezTo>
                      <a:pt x="5" y="25"/>
                      <a:pt x="4" y="28"/>
                      <a:pt x="4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4" name="Freeform 601"/>
              <p:cNvSpPr>
                <a:spLocks/>
              </p:cNvSpPr>
              <p:nvPr/>
            </p:nvSpPr>
            <p:spPr bwMode="auto">
              <a:xfrm>
                <a:off x="1268" y="2292"/>
                <a:ext cx="64" cy="45"/>
              </a:xfrm>
              <a:custGeom>
                <a:avLst/>
                <a:gdLst>
                  <a:gd name="T0" fmla="*/ 0 w 27"/>
                  <a:gd name="T1" fmla="*/ 0 h 19"/>
                  <a:gd name="T2" fmla="*/ 15 w 27"/>
                  <a:gd name="T3" fmla="*/ 3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cubicBezTo>
                      <a:pt x="4" y="5"/>
                      <a:pt x="9" y="0"/>
                      <a:pt x="15" y="3"/>
                    </a:cubicBezTo>
                    <a:cubicBezTo>
                      <a:pt x="20" y="5"/>
                      <a:pt x="24" y="14"/>
                      <a:pt x="27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5" name="Freeform 602"/>
              <p:cNvSpPr>
                <a:spLocks/>
              </p:cNvSpPr>
              <p:nvPr/>
            </p:nvSpPr>
            <p:spPr bwMode="auto">
              <a:xfrm>
                <a:off x="1140" y="2266"/>
                <a:ext cx="114" cy="24"/>
              </a:xfrm>
              <a:custGeom>
                <a:avLst/>
                <a:gdLst>
                  <a:gd name="T0" fmla="*/ 48 w 48"/>
                  <a:gd name="T1" fmla="*/ 9 h 10"/>
                  <a:gd name="T2" fmla="*/ 0 w 48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10">
                    <a:moveTo>
                      <a:pt x="48" y="9"/>
                    </a:moveTo>
                    <a:cubicBezTo>
                      <a:pt x="37" y="9"/>
                      <a:pt x="7" y="0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6" name="Freeform 603"/>
              <p:cNvSpPr>
                <a:spLocks/>
              </p:cNvSpPr>
              <p:nvPr/>
            </p:nvSpPr>
            <p:spPr bwMode="auto">
              <a:xfrm>
                <a:off x="1251" y="2285"/>
                <a:ext cx="107" cy="132"/>
              </a:xfrm>
              <a:custGeom>
                <a:avLst/>
                <a:gdLst>
                  <a:gd name="T0" fmla="*/ 8 w 45"/>
                  <a:gd name="T1" fmla="*/ 0 h 56"/>
                  <a:gd name="T2" fmla="*/ 20 w 45"/>
                  <a:gd name="T3" fmla="*/ 29 h 56"/>
                  <a:gd name="T4" fmla="*/ 45 w 45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6">
                    <a:moveTo>
                      <a:pt x="8" y="0"/>
                    </a:moveTo>
                    <a:cubicBezTo>
                      <a:pt x="0" y="15"/>
                      <a:pt x="11" y="21"/>
                      <a:pt x="20" y="29"/>
                    </a:cubicBezTo>
                    <a:cubicBezTo>
                      <a:pt x="29" y="38"/>
                      <a:pt x="31" y="56"/>
                      <a:pt x="45" y="5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7" name="Freeform 604"/>
              <p:cNvSpPr>
                <a:spLocks/>
              </p:cNvSpPr>
              <p:nvPr/>
            </p:nvSpPr>
            <p:spPr bwMode="auto">
              <a:xfrm>
                <a:off x="1365" y="2377"/>
                <a:ext cx="101" cy="35"/>
              </a:xfrm>
              <a:custGeom>
                <a:avLst/>
                <a:gdLst>
                  <a:gd name="T0" fmla="*/ 0 w 43"/>
                  <a:gd name="T1" fmla="*/ 12 h 15"/>
                  <a:gd name="T2" fmla="*/ 43 w 43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15">
                    <a:moveTo>
                      <a:pt x="0" y="12"/>
                    </a:moveTo>
                    <a:cubicBezTo>
                      <a:pt x="15" y="15"/>
                      <a:pt x="29" y="0"/>
                      <a:pt x="4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8" name="Freeform 605"/>
              <p:cNvSpPr>
                <a:spLocks/>
              </p:cNvSpPr>
              <p:nvPr/>
            </p:nvSpPr>
            <p:spPr bwMode="auto">
              <a:xfrm>
                <a:off x="1466" y="2353"/>
                <a:ext cx="133" cy="78"/>
              </a:xfrm>
              <a:custGeom>
                <a:avLst/>
                <a:gdLst>
                  <a:gd name="T0" fmla="*/ 0 w 56"/>
                  <a:gd name="T1" fmla="*/ 17 h 33"/>
                  <a:gd name="T2" fmla="*/ 56 w 56"/>
                  <a:gd name="T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6" h="33">
                    <a:moveTo>
                      <a:pt x="0" y="17"/>
                    </a:moveTo>
                    <a:cubicBezTo>
                      <a:pt x="14" y="33"/>
                      <a:pt x="43" y="6"/>
                      <a:pt x="5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9" name="Freeform 606"/>
              <p:cNvSpPr>
                <a:spLocks/>
              </p:cNvSpPr>
              <p:nvPr/>
            </p:nvSpPr>
            <p:spPr bwMode="auto">
              <a:xfrm>
                <a:off x="1889" y="2365"/>
                <a:ext cx="40" cy="40"/>
              </a:xfrm>
              <a:custGeom>
                <a:avLst/>
                <a:gdLst>
                  <a:gd name="T0" fmla="*/ 17 w 17"/>
                  <a:gd name="T1" fmla="*/ 0 h 17"/>
                  <a:gd name="T2" fmla="*/ 1 w 17"/>
                  <a:gd name="T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7">
                    <a:moveTo>
                      <a:pt x="17" y="0"/>
                    </a:moveTo>
                    <a:cubicBezTo>
                      <a:pt x="10" y="5"/>
                      <a:pt x="0" y="7"/>
                      <a:pt x="1" y="1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0" name="Freeform 607"/>
              <p:cNvSpPr>
                <a:spLocks/>
              </p:cNvSpPr>
              <p:nvPr/>
            </p:nvSpPr>
            <p:spPr bwMode="auto">
              <a:xfrm>
                <a:off x="1960" y="2363"/>
                <a:ext cx="66" cy="23"/>
              </a:xfrm>
              <a:custGeom>
                <a:avLst/>
                <a:gdLst>
                  <a:gd name="T0" fmla="*/ 0 w 28"/>
                  <a:gd name="T1" fmla="*/ 5 h 10"/>
                  <a:gd name="T2" fmla="*/ 28 w 28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0">
                    <a:moveTo>
                      <a:pt x="0" y="5"/>
                    </a:moveTo>
                    <a:cubicBezTo>
                      <a:pt x="13" y="10"/>
                      <a:pt x="18" y="1"/>
                      <a:pt x="2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</p:grpSp>
        <p:grpSp>
          <p:nvGrpSpPr>
            <p:cNvPr id="8" name="Group 608"/>
            <p:cNvGrpSpPr>
              <a:grpSpLocks/>
            </p:cNvGrpSpPr>
            <p:nvPr/>
          </p:nvGrpSpPr>
          <p:grpSpPr bwMode="auto">
            <a:xfrm>
              <a:off x="538" y="2179"/>
              <a:ext cx="1791" cy="1694"/>
              <a:chOff x="538" y="2179"/>
              <a:chExt cx="1791" cy="1694"/>
            </a:xfrm>
          </p:grpSpPr>
          <p:sp>
            <p:nvSpPr>
              <p:cNvPr id="21" name="Freeform 609"/>
              <p:cNvSpPr>
                <a:spLocks/>
              </p:cNvSpPr>
              <p:nvPr/>
            </p:nvSpPr>
            <p:spPr bwMode="auto">
              <a:xfrm>
                <a:off x="2000" y="2365"/>
                <a:ext cx="43" cy="66"/>
              </a:xfrm>
              <a:custGeom>
                <a:avLst/>
                <a:gdLst>
                  <a:gd name="T0" fmla="*/ 17 w 18"/>
                  <a:gd name="T1" fmla="*/ 0 h 28"/>
                  <a:gd name="T2" fmla="*/ 0 w 18"/>
                  <a:gd name="T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8">
                    <a:moveTo>
                      <a:pt x="17" y="0"/>
                    </a:moveTo>
                    <a:cubicBezTo>
                      <a:pt x="18" y="14"/>
                      <a:pt x="15" y="25"/>
                      <a:pt x="0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" name="Freeform 610"/>
              <p:cNvSpPr>
                <a:spLocks/>
              </p:cNvSpPr>
              <p:nvPr/>
            </p:nvSpPr>
            <p:spPr bwMode="auto">
              <a:xfrm>
                <a:off x="2052" y="2370"/>
                <a:ext cx="104" cy="50"/>
              </a:xfrm>
              <a:custGeom>
                <a:avLst/>
                <a:gdLst>
                  <a:gd name="T0" fmla="*/ 0 w 44"/>
                  <a:gd name="T1" fmla="*/ 0 h 21"/>
                  <a:gd name="T2" fmla="*/ 26 w 44"/>
                  <a:gd name="T3" fmla="*/ 13 h 21"/>
                  <a:gd name="T4" fmla="*/ 44 w 44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1">
                    <a:moveTo>
                      <a:pt x="0" y="0"/>
                    </a:moveTo>
                    <a:cubicBezTo>
                      <a:pt x="8" y="4"/>
                      <a:pt x="18" y="11"/>
                      <a:pt x="26" y="13"/>
                    </a:cubicBezTo>
                    <a:cubicBezTo>
                      <a:pt x="34" y="15"/>
                      <a:pt x="40" y="11"/>
                      <a:pt x="44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3" name="Freeform 611"/>
              <p:cNvSpPr>
                <a:spLocks/>
              </p:cNvSpPr>
              <p:nvPr/>
            </p:nvSpPr>
            <p:spPr bwMode="auto">
              <a:xfrm>
                <a:off x="1431" y="2599"/>
                <a:ext cx="90" cy="102"/>
              </a:xfrm>
              <a:custGeom>
                <a:avLst/>
                <a:gdLst>
                  <a:gd name="T0" fmla="*/ 0 w 38"/>
                  <a:gd name="T1" fmla="*/ 0 h 43"/>
                  <a:gd name="T2" fmla="*/ 26 w 38"/>
                  <a:gd name="T3" fmla="*/ 26 h 43"/>
                  <a:gd name="T4" fmla="*/ 38 w 38"/>
                  <a:gd name="T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3">
                    <a:moveTo>
                      <a:pt x="0" y="0"/>
                    </a:moveTo>
                    <a:cubicBezTo>
                      <a:pt x="8" y="10"/>
                      <a:pt x="20" y="12"/>
                      <a:pt x="26" y="26"/>
                    </a:cubicBezTo>
                    <a:cubicBezTo>
                      <a:pt x="29" y="34"/>
                      <a:pt x="30" y="37"/>
                      <a:pt x="38" y="4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4" name="Freeform 612"/>
              <p:cNvSpPr>
                <a:spLocks/>
              </p:cNvSpPr>
              <p:nvPr/>
            </p:nvSpPr>
            <p:spPr bwMode="auto">
              <a:xfrm>
                <a:off x="1528" y="2609"/>
                <a:ext cx="87" cy="87"/>
              </a:xfrm>
              <a:custGeom>
                <a:avLst/>
                <a:gdLst>
                  <a:gd name="T0" fmla="*/ 0 w 37"/>
                  <a:gd name="T1" fmla="*/ 37 h 37"/>
                  <a:gd name="T2" fmla="*/ 24 w 37"/>
                  <a:gd name="T3" fmla="*/ 5 h 37"/>
                  <a:gd name="T4" fmla="*/ 37 w 37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7">
                    <a:moveTo>
                      <a:pt x="0" y="37"/>
                    </a:moveTo>
                    <a:cubicBezTo>
                      <a:pt x="4" y="26"/>
                      <a:pt x="12" y="10"/>
                      <a:pt x="24" y="5"/>
                    </a:cubicBezTo>
                    <a:cubicBezTo>
                      <a:pt x="29" y="3"/>
                      <a:pt x="34" y="4"/>
                      <a:pt x="3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5" name="Freeform 613"/>
              <p:cNvSpPr>
                <a:spLocks/>
              </p:cNvSpPr>
              <p:nvPr/>
            </p:nvSpPr>
            <p:spPr bwMode="auto">
              <a:xfrm>
                <a:off x="1436" y="2703"/>
                <a:ext cx="87" cy="239"/>
              </a:xfrm>
              <a:custGeom>
                <a:avLst/>
                <a:gdLst>
                  <a:gd name="T0" fmla="*/ 37 w 37"/>
                  <a:gd name="T1" fmla="*/ 0 h 101"/>
                  <a:gd name="T2" fmla="*/ 24 w 37"/>
                  <a:gd name="T3" fmla="*/ 22 h 101"/>
                  <a:gd name="T4" fmla="*/ 10 w 37"/>
                  <a:gd name="T5" fmla="*/ 56 h 101"/>
                  <a:gd name="T6" fmla="*/ 7 w 37"/>
                  <a:gd name="T7" fmla="*/ 82 h 101"/>
                  <a:gd name="T8" fmla="*/ 0 w 37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1">
                    <a:moveTo>
                      <a:pt x="37" y="0"/>
                    </a:moveTo>
                    <a:cubicBezTo>
                      <a:pt x="36" y="8"/>
                      <a:pt x="28" y="15"/>
                      <a:pt x="24" y="22"/>
                    </a:cubicBezTo>
                    <a:cubicBezTo>
                      <a:pt x="17" y="33"/>
                      <a:pt x="12" y="43"/>
                      <a:pt x="10" y="56"/>
                    </a:cubicBezTo>
                    <a:cubicBezTo>
                      <a:pt x="8" y="65"/>
                      <a:pt x="9" y="73"/>
                      <a:pt x="7" y="82"/>
                    </a:cubicBezTo>
                    <a:cubicBezTo>
                      <a:pt x="5" y="88"/>
                      <a:pt x="2" y="95"/>
                      <a:pt x="0" y="10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6" name="Freeform 614"/>
              <p:cNvSpPr>
                <a:spLocks/>
              </p:cNvSpPr>
              <p:nvPr/>
            </p:nvSpPr>
            <p:spPr bwMode="auto">
              <a:xfrm>
                <a:off x="1528" y="2715"/>
                <a:ext cx="92" cy="123"/>
              </a:xfrm>
              <a:custGeom>
                <a:avLst/>
                <a:gdLst>
                  <a:gd name="T0" fmla="*/ 0 w 39"/>
                  <a:gd name="T1" fmla="*/ 0 h 52"/>
                  <a:gd name="T2" fmla="*/ 20 w 39"/>
                  <a:gd name="T3" fmla="*/ 33 h 52"/>
                  <a:gd name="T4" fmla="*/ 39 w 39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0" y="0"/>
                    </a:moveTo>
                    <a:cubicBezTo>
                      <a:pt x="4" y="12"/>
                      <a:pt x="12" y="23"/>
                      <a:pt x="20" y="33"/>
                    </a:cubicBezTo>
                    <a:cubicBezTo>
                      <a:pt x="25" y="40"/>
                      <a:pt x="35" y="44"/>
                      <a:pt x="39" y="5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7" name="Freeform 615"/>
              <p:cNvSpPr>
                <a:spLocks/>
              </p:cNvSpPr>
              <p:nvPr/>
            </p:nvSpPr>
            <p:spPr bwMode="auto">
              <a:xfrm>
                <a:off x="1622" y="2720"/>
                <a:ext cx="85" cy="111"/>
              </a:xfrm>
              <a:custGeom>
                <a:avLst/>
                <a:gdLst>
                  <a:gd name="T0" fmla="*/ 0 w 36"/>
                  <a:gd name="T1" fmla="*/ 47 h 47"/>
                  <a:gd name="T2" fmla="*/ 21 w 36"/>
                  <a:gd name="T3" fmla="*/ 14 h 47"/>
                  <a:gd name="T4" fmla="*/ 36 w 36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7">
                    <a:moveTo>
                      <a:pt x="0" y="47"/>
                    </a:moveTo>
                    <a:cubicBezTo>
                      <a:pt x="9" y="38"/>
                      <a:pt x="11" y="24"/>
                      <a:pt x="21" y="14"/>
                    </a:cubicBezTo>
                    <a:cubicBezTo>
                      <a:pt x="26" y="9"/>
                      <a:pt x="31" y="6"/>
                      <a:pt x="3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8" name="Freeform 616"/>
              <p:cNvSpPr>
                <a:spLocks/>
              </p:cNvSpPr>
              <p:nvPr/>
            </p:nvSpPr>
            <p:spPr bwMode="auto">
              <a:xfrm>
                <a:off x="1533" y="2698"/>
                <a:ext cx="85" cy="26"/>
              </a:xfrm>
              <a:custGeom>
                <a:avLst/>
                <a:gdLst>
                  <a:gd name="T0" fmla="*/ 0 w 36"/>
                  <a:gd name="T1" fmla="*/ 0 h 11"/>
                  <a:gd name="T2" fmla="*/ 21 w 36"/>
                  <a:gd name="T3" fmla="*/ 11 h 11"/>
                  <a:gd name="T4" fmla="*/ 36 w 36"/>
                  <a:gd name="T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1">
                    <a:moveTo>
                      <a:pt x="0" y="0"/>
                    </a:moveTo>
                    <a:cubicBezTo>
                      <a:pt x="7" y="1"/>
                      <a:pt x="15" y="11"/>
                      <a:pt x="21" y="11"/>
                    </a:cubicBezTo>
                    <a:cubicBezTo>
                      <a:pt x="27" y="10"/>
                      <a:pt x="28" y="3"/>
                      <a:pt x="36" y="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9" name="Freeform 617"/>
              <p:cNvSpPr>
                <a:spLocks/>
              </p:cNvSpPr>
              <p:nvPr/>
            </p:nvSpPr>
            <p:spPr bwMode="auto">
              <a:xfrm>
                <a:off x="1582" y="2361"/>
                <a:ext cx="36" cy="125"/>
              </a:xfrm>
              <a:custGeom>
                <a:avLst/>
                <a:gdLst>
                  <a:gd name="T0" fmla="*/ 0 w 15"/>
                  <a:gd name="T1" fmla="*/ 0 h 53"/>
                  <a:gd name="T2" fmla="*/ 4 w 15"/>
                  <a:gd name="T3" fmla="*/ 37 h 53"/>
                  <a:gd name="T4" fmla="*/ 15 w 15"/>
                  <a:gd name="T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cubicBezTo>
                      <a:pt x="3" y="13"/>
                      <a:pt x="4" y="24"/>
                      <a:pt x="4" y="37"/>
                    </a:cubicBezTo>
                    <a:cubicBezTo>
                      <a:pt x="4" y="44"/>
                      <a:pt x="5" y="52"/>
                      <a:pt x="15" y="5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0" name="Freeform 618"/>
              <p:cNvSpPr>
                <a:spLocks/>
              </p:cNvSpPr>
              <p:nvPr/>
            </p:nvSpPr>
            <p:spPr bwMode="auto">
              <a:xfrm>
                <a:off x="1608" y="2342"/>
                <a:ext cx="64" cy="44"/>
              </a:xfrm>
              <a:custGeom>
                <a:avLst/>
                <a:gdLst>
                  <a:gd name="T0" fmla="*/ 1 w 27"/>
                  <a:gd name="T1" fmla="*/ 0 h 19"/>
                  <a:gd name="T2" fmla="*/ 16 w 27"/>
                  <a:gd name="T3" fmla="*/ 9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1" y="0"/>
                    </a:moveTo>
                    <a:cubicBezTo>
                      <a:pt x="0" y="10"/>
                      <a:pt x="10" y="6"/>
                      <a:pt x="16" y="9"/>
                    </a:cubicBezTo>
                    <a:cubicBezTo>
                      <a:pt x="21" y="12"/>
                      <a:pt x="23" y="14"/>
                      <a:pt x="27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1" name="Freeform 619"/>
              <p:cNvSpPr>
                <a:spLocks/>
              </p:cNvSpPr>
              <p:nvPr/>
            </p:nvSpPr>
            <p:spPr bwMode="auto">
              <a:xfrm>
                <a:off x="1636" y="2420"/>
                <a:ext cx="64" cy="54"/>
              </a:xfrm>
              <a:custGeom>
                <a:avLst/>
                <a:gdLst>
                  <a:gd name="T0" fmla="*/ 1 w 27"/>
                  <a:gd name="T1" fmla="*/ 0 h 23"/>
                  <a:gd name="T2" fmla="*/ 12 w 27"/>
                  <a:gd name="T3" fmla="*/ 18 h 23"/>
                  <a:gd name="T4" fmla="*/ 27 w 27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3">
                    <a:moveTo>
                      <a:pt x="1" y="0"/>
                    </a:moveTo>
                    <a:cubicBezTo>
                      <a:pt x="0" y="7"/>
                      <a:pt x="5" y="15"/>
                      <a:pt x="12" y="18"/>
                    </a:cubicBezTo>
                    <a:cubicBezTo>
                      <a:pt x="17" y="21"/>
                      <a:pt x="23" y="20"/>
                      <a:pt x="27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2" name="Freeform 620"/>
              <p:cNvSpPr>
                <a:spLocks/>
              </p:cNvSpPr>
              <p:nvPr/>
            </p:nvSpPr>
            <p:spPr bwMode="auto">
              <a:xfrm>
                <a:off x="1433" y="2275"/>
                <a:ext cx="33" cy="97"/>
              </a:xfrm>
              <a:custGeom>
                <a:avLst/>
                <a:gdLst>
                  <a:gd name="T0" fmla="*/ 14 w 14"/>
                  <a:gd name="T1" fmla="*/ 41 h 41"/>
                  <a:gd name="T2" fmla="*/ 10 w 14"/>
                  <a:gd name="T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1">
                    <a:moveTo>
                      <a:pt x="14" y="41"/>
                    </a:moveTo>
                    <a:cubicBezTo>
                      <a:pt x="7" y="32"/>
                      <a:pt x="0" y="9"/>
                      <a:pt x="1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3" name="Freeform 621"/>
              <p:cNvSpPr>
                <a:spLocks/>
              </p:cNvSpPr>
              <p:nvPr/>
            </p:nvSpPr>
            <p:spPr bwMode="auto">
              <a:xfrm>
                <a:off x="1362" y="2280"/>
                <a:ext cx="78" cy="33"/>
              </a:xfrm>
              <a:custGeom>
                <a:avLst/>
                <a:gdLst>
                  <a:gd name="T0" fmla="*/ 0 w 33"/>
                  <a:gd name="T1" fmla="*/ 9 h 14"/>
                  <a:gd name="T2" fmla="*/ 33 w 33"/>
                  <a:gd name="T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14">
                    <a:moveTo>
                      <a:pt x="0" y="9"/>
                    </a:moveTo>
                    <a:cubicBezTo>
                      <a:pt x="5" y="14"/>
                      <a:pt x="23" y="0"/>
                      <a:pt x="33" y="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4" name="Freeform 622"/>
              <p:cNvSpPr>
                <a:spLocks/>
              </p:cNvSpPr>
              <p:nvPr/>
            </p:nvSpPr>
            <p:spPr bwMode="auto">
              <a:xfrm>
                <a:off x="1476" y="2179"/>
                <a:ext cx="80" cy="35"/>
              </a:xfrm>
              <a:custGeom>
                <a:avLst/>
                <a:gdLst>
                  <a:gd name="T0" fmla="*/ 34 w 34"/>
                  <a:gd name="T1" fmla="*/ 10 h 15"/>
                  <a:gd name="T2" fmla="*/ 0 w 34"/>
                  <a:gd name="T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15">
                    <a:moveTo>
                      <a:pt x="34" y="10"/>
                    </a:moveTo>
                    <a:cubicBezTo>
                      <a:pt x="27" y="15"/>
                      <a:pt x="8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5" name="Freeform 623"/>
              <p:cNvSpPr>
                <a:spLocks/>
              </p:cNvSpPr>
              <p:nvPr/>
            </p:nvSpPr>
            <p:spPr bwMode="auto">
              <a:xfrm>
                <a:off x="614" y="2774"/>
                <a:ext cx="75" cy="80"/>
              </a:xfrm>
              <a:custGeom>
                <a:avLst/>
                <a:gdLst>
                  <a:gd name="T0" fmla="*/ 0 w 32"/>
                  <a:gd name="T1" fmla="*/ 0 h 34"/>
                  <a:gd name="T2" fmla="*/ 11 w 32"/>
                  <a:gd name="T3" fmla="*/ 17 h 34"/>
                  <a:gd name="T4" fmla="*/ 23 w 32"/>
                  <a:gd name="T5" fmla="*/ 26 h 34"/>
                  <a:gd name="T6" fmla="*/ 32 w 32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4">
                    <a:moveTo>
                      <a:pt x="0" y="0"/>
                    </a:moveTo>
                    <a:cubicBezTo>
                      <a:pt x="1" y="6"/>
                      <a:pt x="7" y="13"/>
                      <a:pt x="11" y="17"/>
                    </a:cubicBezTo>
                    <a:cubicBezTo>
                      <a:pt x="15" y="21"/>
                      <a:pt x="19" y="23"/>
                      <a:pt x="23" y="26"/>
                    </a:cubicBezTo>
                    <a:cubicBezTo>
                      <a:pt x="27" y="28"/>
                      <a:pt x="29" y="30"/>
                      <a:pt x="32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6" name="Freeform 624"/>
              <p:cNvSpPr>
                <a:spLocks/>
              </p:cNvSpPr>
              <p:nvPr/>
            </p:nvSpPr>
            <p:spPr bwMode="auto">
              <a:xfrm>
                <a:off x="694" y="2861"/>
                <a:ext cx="66" cy="62"/>
              </a:xfrm>
              <a:custGeom>
                <a:avLst/>
                <a:gdLst>
                  <a:gd name="T0" fmla="*/ 0 w 28"/>
                  <a:gd name="T1" fmla="*/ 26 h 26"/>
                  <a:gd name="T2" fmla="*/ 16 w 28"/>
                  <a:gd name="T3" fmla="*/ 9 h 26"/>
                  <a:gd name="T4" fmla="*/ 28 w 2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cubicBezTo>
                      <a:pt x="6" y="25"/>
                      <a:pt x="11" y="13"/>
                      <a:pt x="16" y="9"/>
                    </a:cubicBezTo>
                    <a:cubicBezTo>
                      <a:pt x="19" y="5"/>
                      <a:pt x="25" y="4"/>
                      <a:pt x="2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7" name="Freeform 625"/>
              <p:cNvSpPr>
                <a:spLocks/>
              </p:cNvSpPr>
              <p:nvPr/>
            </p:nvSpPr>
            <p:spPr bwMode="auto">
              <a:xfrm>
                <a:off x="685" y="2956"/>
                <a:ext cx="77" cy="71"/>
              </a:xfrm>
              <a:custGeom>
                <a:avLst/>
                <a:gdLst>
                  <a:gd name="T0" fmla="*/ 33 w 33"/>
                  <a:gd name="T1" fmla="*/ 30 h 30"/>
                  <a:gd name="T2" fmla="*/ 0 w 33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3" h="30">
                    <a:moveTo>
                      <a:pt x="33" y="30"/>
                    </a:moveTo>
                    <a:cubicBezTo>
                      <a:pt x="21" y="22"/>
                      <a:pt x="18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8" name="Freeform 626"/>
              <p:cNvSpPr>
                <a:spLocks/>
              </p:cNvSpPr>
              <p:nvPr/>
            </p:nvSpPr>
            <p:spPr bwMode="auto">
              <a:xfrm>
                <a:off x="767" y="2972"/>
                <a:ext cx="76" cy="52"/>
              </a:xfrm>
              <a:custGeom>
                <a:avLst/>
                <a:gdLst>
                  <a:gd name="T0" fmla="*/ 0 w 32"/>
                  <a:gd name="T1" fmla="*/ 22 h 22"/>
                  <a:gd name="T2" fmla="*/ 24 w 32"/>
                  <a:gd name="T3" fmla="*/ 6 h 22"/>
                  <a:gd name="T4" fmla="*/ 32 w 32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0" y="22"/>
                    </a:moveTo>
                    <a:cubicBezTo>
                      <a:pt x="8" y="17"/>
                      <a:pt x="14" y="10"/>
                      <a:pt x="24" y="6"/>
                    </a:cubicBezTo>
                    <a:cubicBezTo>
                      <a:pt x="27" y="5"/>
                      <a:pt x="31" y="5"/>
                      <a:pt x="3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39" name="Freeform 627"/>
              <p:cNvSpPr>
                <a:spLocks/>
              </p:cNvSpPr>
              <p:nvPr/>
            </p:nvSpPr>
            <p:spPr bwMode="auto">
              <a:xfrm>
                <a:off x="762" y="3034"/>
                <a:ext cx="81" cy="54"/>
              </a:xfrm>
              <a:custGeom>
                <a:avLst/>
                <a:gdLst>
                  <a:gd name="T0" fmla="*/ 0 w 34"/>
                  <a:gd name="T1" fmla="*/ 0 h 23"/>
                  <a:gd name="T2" fmla="*/ 24 w 34"/>
                  <a:gd name="T3" fmla="*/ 19 h 23"/>
                  <a:gd name="T4" fmla="*/ 34 w 34"/>
                  <a:gd name="T5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3">
                    <a:moveTo>
                      <a:pt x="0" y="0"/>
                    </a:moveTo>
                    <a:cubicBezTo>
                      <a:pt x="10" y="5"/>
                      <a:pt x="16" y="11"/>
                      <a:pt x="24" y="19"/>
                    </a:cubicBezTo>
                    <a:cubicBezTo>
                      <a:pt x="28" y="22"/>
                      <a:pt x="29" y="23"/>
                      <a:pt x="34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0" name="Freeform 628"/>
              <p:cNvSpPr>
                <a:spLocks/>
              </p:cNvSpPr>
              <p:nvPr/>
            </p:nvSpPr>
            <p:spPr bwMode="auto">
              <a:xfrm>
                <a:off x="609" y="2701"/>
                <a:ext cx="52" cy="61"/>
              </a:xfrm>
              <a:custGeom>
                <a:avLst/>
                <a:gdLst>
                  <a:gd name="T0" fmla="*/ 0 w 22"/>
                  <a:gd name="T1" fmla="*/ 26 h 26"/>
                  <a:gd name="T2" fmla="*/ 21 w 22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26">
                    <a:moveTo>
                      <a:pt x="0" y="26"/>
                    </a:moveTo>
                    <a:cubicBezTo>
                      <a:pt x="9" y="25"/>
                      <a:pt x="22" y="10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1" name="Freeform 629"/>
              <p:cNvSpPr>
                <a:spLocks/>
              </p:cNvSpPr>
              <p:nvPr/>
            </p:nvSpPr>
            <p:spPr bwMode="auto">
              <a:xfrm>
                <a:off x="661" y="2708"/>
                <a:ext cx="33" cy="47"/>
              </a:xfrm>
              <a:custGeom>
                <a:avLst/>
                <a:gdLst>
                  <a:gd name="T0" fmla="*/ 0 w 14"/>
                  <a:gd name="T1" fmla="*/ 0 h 20"/>
                  <a:gd name="T2" fmla="*/ 4 w 14"/>
                  <a:gd name="T3" fmla="*/ 13 h 20"/>
                  <a:gd name="T4" fmla="*/ 14 w 14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0">
                    <a:moveTo>
                      <a:pt x="0" y="0"/>
                    </a:moveTo>
                    <a:cubicBezTo>
                      <a:pt x="3" y="4"/>
                      <a:pt x="2" y="9"/>
                      <a:pt x="4" y="13"/>
                    </a:cubicBezTo>
                    <a:cubicBezTo>
                      <a:pt x="6" y="17"/>
                      <a:pt x="11" y="17"/>
                      <a:pt x="14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2" name="Freeform 630"/>
              <p:cNvSpPr>
                <a:spLocks/>
              </p:cNvSpPr>
              <p:nvPr/>
            </p:nvSpPr>
            <p:spPr bwMode="auto">
              <a:xfrm>
                <a:off x="692" y="2691"/>
                <a:ext cx="23" cy="64"/>
              </a:xfrm>
              <a:custGeom>
                <a:avLst/>
                <a:gdLst>
                  <a:gd name="T0" fmla="*/ 0 w 10"/>
                  <a:gd name="T1" fmla="*/ 27 h 27"/>
                  <a:gd name="T2" fmla="*/ 10 w 10"/>
                  <a:gd name="T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27">
                    <a:moveTo>
                      <a:pt x="0" y="27"/>
                    </a:moveTo>
                    <a:cubicBezTo>
                      <a:pt x="4" y="19"/>
                      <a:pt x="6" y="9"/>
                      <a:pt x="1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3" name="Freeform 631"/>
              <p:cNvSpPr>
                <a:spLocks/>
              </p:cNvSpPr>
              <p:nvPr/>
            </p:nvSpPr>
            <p:spPr bwMode="auto">
              <a:xfrm>
                <a:off x="715" y="2696"/>
                <a:ext cx="50" cy="40"/>
              </a:xfrm>
              <a:custGeom>
                <a:avLst/>
                <a:gdLst>
                  <a:gd name="T0" fmla="*/ 0 w 21"/>
                  <a:gd name="T1" fmla="*/ 0 h 17"/>
                  <a:gd name="T2" fmla="*/ 8 w 21"/>
                  <a:gd name="T3" fmla="*/ 5 h 17"/>
                  <a:gd name="T4" fmla="*/ 12 w 21"/>
                  <a:gd name="T5" fmla="*/ 11 h 17"/>
                  <a:gd name="T6" fmla="*/ 21 w 2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cubicBezTo>
                      <a:pt x="2" y="3"/>
                      <a:pt x="5" y="3"/>
                      <a:pt x="8" y="5"/>
                    </a:cubicBezTo>
                    <a:cubicBezTo>
                      <a:pt x="10" y="7"/>
                      <a:pt x="10" y="9"/>
                      <a:pt x="12" y="11"/>
                    </a:cubicBezTo>
                    <a:cubicBezTo>
                      <a:pt x="15" y="14"/>
                      <a:pt x="19" y="14"/>
                      <a:pt x="21" y="1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4" name="Freeform 632"/>
              <p:cNvSpPr>
                <a:spLocks/>
              </p:cNvSpPr>
              <p:nvPr/>
            </p:nvSpPr>
            <p:spPr bwMode="auto">
              <a:xfrm>
                <a:off x="762" y="2724"/>
                <a:ext cx="74" cy="55"/>
              </a:xfrm>
              <a:custGeom>
                <a:avLst/>
                <a:gdLst>
                  <a:gd name="T0" fmla="*/ 0 w 31"/>
                  <a:gd name="T1" fmla="*/ 23 h 23"/>
                  <a:gd name="T2" fmla="*/ 7 w 31"/>
                  <a:gd name="T3" fmla="*/ 16 h 23"/>
                  <a:gd name="T4" fmla="*/ 21 w 31"/>
                  <a:gd name="T5" fmla="*/ 10 h 23"/>
                  <a:gd name="T6" fmla="*/ 31 w 31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0" y="23"/>
                    </a:moveTo>
                    <a:cubicBezTo>
                      <a:pt x="2" y="22"/>
                      <a:pt x="5" y="18"/>
                      <a:pt x="7" y="16"/>
                    </a:cubicBezTo>
                    <a:cubicBezTo>
                      <a:pt x="11" y="12"/>
                      <a:pt x="16" y="12"/>
                      <a:pt x="21" y="10"/>
                    </a:cubicBezTo>
                    <a:cubicBezTo>
                      <a:pt x="25" y="8"/>
                      <a:pt x="28" y="4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5" name="Freeform 633"/>
              <p:cNvSpPr>
                <a:spLocks/>
              </p:cNvSpPr>
              <p:nvPr/>
            </p:nvSpPr>
            <p:spPr bwMode="auto">
              <a:xfrm>
                <a:off x="781" y="2757"/>
                <a:ext cx="62" cy="107"/>
              </a:xfrm>
              <a:custGeom>
                <a:avLst/>
                <a:gdLst>
                  <a:gd name="T0" fmla="*/ 0 w 26"/>
                  <a:gd name="T1" fmla="*/ 0 h 45"/>
                  <a:gd name="T2" fmla="*/ 6 w 26"/>
                  <a:gd name="T3" fmla="*/ 17 h 45"/>
                  <a:gd name="T4" fmla="*/ 16 w 26"/>
                  <a:gd name="T5" fmla="*/ 33 h 45"/>
                  <a:gd name="T6" fmla="*/ 26 w 26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5">
                    <a:moveTo>
                      <a:pt x="0" y="0"/>
                    </a:moveTo>
                    <a:cubicBezTo>
                      <a:pt x="4" y="3"/>
                      <a:pt x="5" y="13"/>
                      <a:pt x="6" y="17"/>
                    </a:cubicBezTo>
                    <a:cubicBezTo>
                      <a:pt x="8" y="24"/>
                      <a:pt x="11" y="28"/>
                      <a:pt x="16" y="33"/>
                    </a:cubicBezTo>
                    <a:cubicBezTo>
                      <a:pt x="19" y="36"/>
                      <a:pt x="26" y="41"/>
                      <a:pt x="26" y="4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6" name="Freeform 634"/>
              <p:cNvSpPr>
                <a:spLocks/>
              </p:cNvSpPr>
              <p:nvPr/>
            </p:nvSpPr>
            <p:spPr bwMode="auto">
              <a:xfrm>
                <a:off x="611" y="2958"/>
                <a:ext cx="76" cy="154"/>
              </a:xfrm>
              <a:custGeom>
                <a:avLst/>
                <a:gdLst>
                  <a:gd name="T0" fmla="*/ 32 w 32"/>
                  <a:gd name="T1" fmla="*/ 0 h 65"/>
                  <a:gd name="T2" fmla="*/ 25 w 32"/>
                  <a:gd name="T3" fmla="*/ 20 h 65"/>
                  <a:gd name="T4" fmla="*/ 11 w 32"/>
                  <a:gd name="T5" fmla="*/ 42 h 65"/>
                  <a:gd name="T6" fmla="*/ 0 w 32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65">
                    <a:moveTo>
                      <a:pt x="32" y="0"/>
                    </a:moveTo>
                    <a:cubicBezTo>
                      <a:pt x="28" y="6"/>
                      <a:pt x="27" y="14"/>
                      <a:pt x="25" y="20"/>
                    </a:cubicBezTo>
                    <a:cubicBezTo>
                      <a:pt x="21" y="28"/>
                      <a:pt x="15" y="35"/>
                      <a:pt x="11" y="42"/>
                    </a:cubicBezTo>
                    <a:cubicBezTo>
                      <a:pt x="7" y="48"/>
                      <a:pt x="0" y="59"/>
                      <a:pt x="0" y="6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7" name="Freeform 635"/>
              <p:cNvSpPr>
                <a:spLocks/>
              </p:cNvSpPr>
              <p:nvPr/>
            </p:nvSpPr>
            <p:spPr bwMode="auto">
              <a:xfrm>
                <a:off x="611" y="3114"/>
                <a:ext cx="76" cy="50"/>
              </a:xfrm>
              <a:custGeom>
                <a:avLst/>
                <a:gdLst>
                  <a:gd name="T0" fmla="*/ 0 w 32"/>
                  <a:gd name="T1" fmla="*/ 0 h 21"/>
                  <a:gd name="T2" fmla="*/ 15 w 32"/>
                  <a:gd name="T3" fmla="*/ 15 h 21"/>
                  <a:gd name="T4" fmla="*/ 32 w 32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1">
                    <a:moveTo>
                      <a:pt x="0" y="0"/>
                    </a:moveTo>
                    <a:cubicBezTo>
                      <a:pt x="8" y="4"/>
                      <a:pt x="6" y="13"/>
                      <a:pt x="15" y="15"/>
                    </a:cubicBezTo>
                    <a:cubicBezTo>
                      <a:pt x="22" y="17"/>
                      <a:pt x="27" y="15"/>
                      <a:pt x="32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8" name="Freeform 636"/>
              <p:cNvSpPr>
                <a:spLocks/>
              </p:cNvSpPr>
              <p:nvPr/>
            </p:nvSpPr>
            <p:spPr bwMode="auto">
              <a:xfrm>
                <a:off x="663" y="3043"/>
                <a:ext cx="97" cy="109"/>
              </a:xfrm>
              <a:custGeom>
                <a:avLst/>
                <a:gdLst>
                  <a:gd name="T0" fmla="*/ 0 w 41"/>
                  <a:gd name="T1" fmla="*/ 46 h 46"/>
                  <a:gd name="T2" fmla="*/ 23 w 41"/>
                  <a:gd name="T3" fmla="*/ 14 h 46"/>
                  <a:gd name="T4" fmla="*/ 41 w 41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46">
                    <a:moveTo>
                      <a:pt x="0" y="46"/>
                    </a:moveTo>
                    <a:cubicBezTo>
                      <a:pt x="13" y="39"/>
                      <a:pt x="12" y="22"/>
                      <a:pt x="23" y="14"/>
                    </a:cubicBezTo>
                    <a:cubicBezTo>
                      <a:pt x="27" y="11"/>
                      <a:pt x="39" y="6"/>
                      <a:pt x="4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49" name="Freeform 637"/>
              <p:cNvSpPr>
                <a:spLocks/>
              </p:cNvSpPr>
              <p:nvPr/>
            </p:nvSpPr>
            <p:spPr bwMode="auto">
              <a:xfrm>
                <a:off x="692" y="3057"/>
                <a:ext cx="73" cy="116"/>
              </a:xfrm>
              <a:custGeom>
                <a:avLst/>
                <a:gdLst>
                  <a:gd name="T0" fmla="*/ 29 w 31"/>
                  <a:gd name="T1" fmla="*/ 0 h 49"/>
                  <a:gd name="T2" fmla="*/ 24 w 31"/>
                  <a:gd name="T3" fmla="*/ 17 h 49"/>
                  <a:gd name="T4" fmla="*/ 16 w 31"/>
                  <a:gd name="T5" fmla="*/ 39 h 49"/>
                  <a:gd name="T6" fmla="*/ 8 w 31"/>
                  <a:gd name="T7" fmla="*/ 48 h 49"/>
                  <a:gd name="T8" fmla="*/ 0 w 31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9">
                    <a:moveTo>
                      <a:pt x="29" y="0"/>
                    </a:moveTo>
                    <a:cubicBezTo>
                      <a:pt x="31" y="5"/>
                      <a:pt x="26" y="12"/>
                      <a:pt x="24" y="17"/>
                    </a:cubicBezTo>
                    <a:cubicBezTo>
                      <a:pt x="22" y="25"/>
                      <a:pt x="20" y="33"/>
                      <a:pt x="16" y="39"/>
                    </a:cubicBezTo>
                    <a:cubicBezTo>
                      <a:pt x="14" y="43"/>
                      <a:pt x="12" y="47"/>
                      <a:pt x="8" y="48"/>
                    </a:cubicBezTo>
                    <a:cubicBezTo>
                      <a:pt x="5" y="49"/>
                      <a:pt x="4" y="45"/>
                      <a:pt x="0" y="4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0" name="Freeform 638"/>
              <p:cNvSpPr>
                <a:spLocks/>
              </p:cNvSpPr>
              <p:nvPr/>
            </p:nvSpPr>
            <p:spPr bwMode="auto">
              <a:xfrm>
                <a:off x="762" y="3067"/>
                <a:ext cx="81" cy="168"/>
              </a:xfrm>
              <a:custGeom>
                <a:avLst/>
                <a:gdLst>
                  <a:gd name="T0" fmla="*/ 0 w 34"/>
                  <a:gd name="T1" fmla="*/ 0 h 71"/>
                  <a:gd name="T2" fmla="*/ 6 w 34"/>
                  <a:gd name="T3" fmla="*/ 23 h 71"/>
                  <a:gd name="T4" fmla="*/ 19 w 34"/>
                  <a:gd name="T5" fmla="*/ 42 h 71"/>
                  <a:gd name="T6" fmla="*/ 26 w 34"/>
                  <a:gd name="T7" fmla="*/ 63 h 71"/>
                  <a:gd name="T8" fmla="*/ 34 w 34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71">
                    <a:moveTo>
                      <a:pt x="0" y="0"/>
                    </a:moveTo>
                    <a:cubicBezTo>
                      <a:pt x="3" y="8"/>
                      <a:pt x="1" y="15"/>
                      <a:pt x="6" y="23"/>
                    </a:cubicBezTo>
                    <a:cubicBezTo>
                      <a:pt x="9" y="30"/>
                      <a:pt x="16" y="35"/>
                      <a:pt x="19" y="42"/>
                    </a:cubicBezTo>
                    <a:cubicBezTo>
                      <a:pt x="22" y="49"/>
                      <a:pt x="22" y="57"/>
                      <a:pt x="26" y="63"/>
                    </a:cubicBezTo>
                    <a:cubicBezTo>
                      <a:pt x="28" y="66"/>
                      <a:pt x="32" y="68"/>
                      <a:pt x="34" y="7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1" name="Freeform 639"/>
              <p:cNvSpPr>
                <a:spLocks/>
              </p:cNvSpPr>
              <p:nvPr/>
            </p:nvSpPr>
            <p:spPr bwMode="auto">
              <a:xfrm>
                <a:off x="767" y="3218"/>
                <a:ext cx="57" cy="19"/>
              </a:xfrm>
              <a:custGeom>
                <a:avLst/>
                <a:gdLst>
                  <a:gd name="T0" fmla="*/ 0 w 24"/>
                  <a:gd name="T1" fmla="*/ 8 h 8"/>
                  <a:gd name="T2" fmla="*/ 14 w 24"/>
                  <a:gd name="T3" fmla="*/ 2 h 8"/>
                  <a:gd name="T4" fmla="*/ 24 w 2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cubicBezTo>
                      <a:pt x="5" y="6"/>
                      <a:pt x="10" y="3"/>
                      <a:pt x="14" y="2"/>
                    </a:cubicBezTo>
                    <a:cubicBezTo>
                      <a:pt x="18" y="1"/>
                      <a:pt x="21" y="1"/>
                      <a:pt x="2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2" name="Freeform 640"/>
              <p:cNvSpPr>
                <a:spLocks/>
              </p:cNvSpPr>
              <p:nvPr/>
            </p:nvSpPr>
            <p:spPr bwMode="auto">
              <a:xfrm>
                <a:off x="758" y="2864"/>
                <a:ext cx="85" cy="78"/>
              </a:xfrm>
              <a:custGeom>
                <a:avLst/>
                <a:gdLst>
                  <a:gd name="T0" fmla="*/ 0 w 36"/>
                  <a:gd name="T1" fmla="*/ 0 h 33"/>
                  <a:gd name="T2" fmla="*/ 22 w 36"/>
                  <a:gd name="T3" fmla="*/ 17 h 33"/>
                  <a:gd name="T4" fmla="*/ 28 w 36"/>
                  <a:gd name="T5" fmla="*/ 28 h 33"/>
                  <a:gd name="T6" fmla="*/ 36 w 36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3">
                    <a:moveTo>
                      <a:pt x="0" y="0"/>
                    </a:moveTo>
                    <a:cubicBezTo>
                      <a:pt x="7" y="2"/>
                      <a:pt x="19" y="11"/>
                      <a:pt x="22" y="17"/>
                    </a:cubicBezTo>
                    <a:cubicBezTo>
                      <a:pt x="24" y="22"/>
                      <a:pt x="23" y="25"/>
                      <a:pt x="28" y="28"/>
                    </a:cubicBezTo>
                    <a:cubicBezTo>
                      <a:pt x="31" y="30"/>
                      <a:pt x="34" y="29"/>
                      <a:pt x="36" y="3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3" name="Freeform 641"/>
              <p:cNvSpPr>
                <a:spLocks/>
              </p:cNvSpPr>
              <p:nvPr/>
            </p:nvSpPr>
            <p:spPr bwMode="auto">
              <a:xfrm>
                <a:off x="760" y="2816"/>
                <a:ext cx="47" cy="43"/>
              </a:xfrm>
              <a:custGeom>
                <a:avLst/>
                <a:gdLst>
                  <a:gd name="T0" fmla="*/ 0 w 20"/>
                  <a:gd name="T1" fmla="*/ 18 h 18"/>
                  <a:gd name="T2" fmla="*/ 20 w 20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8">
                    <a:moveTo>
                      <a:pt x="0" y="18"/>
                    </a:moveTo>
                    <a:cubicBezTo>
                      <a:pt x="8" y="17"/>
                      <a:pt x="19" y="8"/>
                      <a:pt x="2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4" name="Freeform 642"/>
              <p:cNvSpPr>
                <a:spLocks/>
              </p:cNvSpPr>
              <p:nvPr/>
            </p:nvSpPr>
            <p:spPr bwMode="auto">
              <a:xfrm>
                <a:off x="540" y="2779"/>
                <a:ext cx="67" cy="52"/>
              </a:xfrm>
              <a:custGeom>
                <a:avLst/>
                <a:gdLst>
                  <a:gd name="T0" fmla="*/ 28 w 28"/>
                  <a:gd name="T1" fmla="*/ 0 h 22"/>
                  <a:gd name="T2" fmla="*/ 0 w 28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22">
                    <a:moveTo>
                      <a:pt x="28" y="0"/>
                    </a:moveTo>
                    <a:cubicBezTo>
                      <a:pt x="28" y="12"/>
                      <a:pt x="11" y="22"/>
                      <a:pt x="0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5" name="Freeform 643"/>
              <p:cNvSpPr>
                <a:spLocks/>
              </p:cNvSpPr>
              <p:nvPr/>
            </p:nvSpPr>
            <p:spPr bwMode="auto">
              <a:xfrm>
                <a:off x="616" y="2923"/>
                <a:ext cx="66" cy="21"/>
              </a:xfrm>
              <a:custGeom>
                <a:avLst/>
                <a:gdLst>
                  <a:gd name="T0" fmla="*/ 28 w 28"/>
                  <a:gd name="T1" fmla="*/ 9 h 9"/>
                  <a:gd name="T2" fmla="*/ 0 w 28"/>
                  <a:gd name="T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9">
                    <a:moveTo>
                      <a:pt x="28" y="9"/>
                    </a:moveTo>
                    <a:cubicBezTo>
                      <a:pt x="21" y="0"/>
                      <a:pt x="6" y="9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6" name="Freeform 644"/>
              <p:cNvSpPr>
                <a:spLocks/>
              </p:cNvSpPr>
              <p:nvPr/>
            </p:nvSpPr>
            <p:spPr bwMode="auto">
              <a:xfrm>
                <a:off x="611" y="2935"/>
                <a:ext cx="50" cy="54"/>
              </a:xfrm>
              <a:custGeom>
                <a:avLst/>
                <a:gdLst>
                  <a:gd name="T0" fmla="*/ 21 w 21"/>
                  <a:gd name="T1" fmla="*/ 0 h 23"/>
                  <a:gd name="T2" fmla="*/ 8 w 21"/>
                  <a:gd name="T3" fmla="*/ 12 h 23"/>
                  <a:gd name="T4" fmla="*/ 0 w 21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21" y="0"/>
                    </a:moveTo>
                    <a:cubicBezTo>
                      <a:pt x="16" y="3"/>
                      <a:pt x="12" y="7"/>
                      <a:pt x="8" y="12"/>
                    </a:cubicBezTo>
                    <a:cubicBezTo>
                      <a:pt x="6" y="16"/>
                      <a:pt x="5" y="23"/>
                      <a:pt x="0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7" name="Freeform 645"/>
              <p:cNvSpPr>
                <a:spLocks/>
              </p:cNvSpPr>
              <p:nvPr/>
            </p:nvSpPr>
            <p:spPr bwMode="auto">
              <a:xfrm>
                <a:off x="540" y="3102"/>
                <a:ext cx="69" cy="31"/>
              </a:xfrm>
              <a:custGeom>
                <a:avLst/>
                <a:gdLst>
                  <a:gd name="T0" fmla="*/ 29 w 29"/>
                  <a:gd name="T1" fmla="*/ 9 h 13"/>
                  <a:gd name="T2" fmla="*/ 0 w 29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3">
                    <a:moveTo>
                      <a:pt x="29" y="9"/>
                    </a:moveTo>
                    <a:cubicBezTo>
                      <a:pt x="20" y="13"/>
                      <a:pt x="4" y="1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8" name="Freeform 646"/>
              <p:cNvSpPr>
                <a:spLocks/>
              </p:cNvSpPr>
              <p:nvPr/>
            </p:nvSpPr>
            <p:spPr bwMode="auto">
              <a:xfrm>
                <a:off x="538" y="3119"/>
                <a:ext cx="69" cy="90"/>
              </a:xfrm>
              <a:custGeom>
                <a:avLst/>
                <a:gdLst>
                  <a:gd name="T0" fmla="*/ 29 w 29"/>
                  <a:gd name="T1" fmla="*/ 0 h 38"/>
                  <a:gd name="T2" fmla="*/ 0 w 29"/>
                  <a:gd name="T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38">
                    <a:moveTo>
                      <a:pt x="29" y="0"/>
                    </a:moveTo>
                    <a:cubicBezTo>
                      <a:pt x="21" y="13"/>
                      <a:pt x="15" y="32"/>
                      <a:pt x="0" y="3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59" name="Freeform 647"/>
              <p:cNvSpPr>
                <a:spLocks/>
              </p:cNvSpPr>
              <p:nvPr/>
            </p:nvSpPr>
            <p:spPr bwMode="auto">
              <a:xfrm>
                <a:off x="616" y="3270"/>
                <a:ext cx="71" cy="33"/>
              </a:xfrm>
              <a:custGeom>
                <a:avLst/>
                <a:gdLst>
                  <a:gd name="T0" fmla="*/ 30 w 30"/>
                  <a:gd name="T1" fmla="*/ 14 h 14"/>
                  <a:gd name="T2" fmla="*/ 9 w 30"/>
                  <a:gd name="T3" fmla="*/ 4 h 14"/>
                  <a:gd name="T4" fmla="*/ 0 w 30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4">
                    <a:moveTo>
                      <a:pt x="30" y="14"/>
                    </a:moveTo>
                    <a:cubicBezTo>
                      <a:pt x="23" y="9"/>
                      <a:pt x="17" y="7"/>
                      <a:pt x="9" y="4"/>
                    </a:cubicBezTo>
                    <a:cubicBezTo>
                      <a:pt x="6" y="3"/>
                      <a:pt x="3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0" name="Freeform 648"/>
              <p:cNvSpPr>
                <a:spLocks/>
              </p:cNvSpPr>
              <p:nvPr/>
            </p:nvSpPr>
            <p:spPr bwMode="auto">
              <a:xfrm>
                <a:off x="694" y="3223"/>
                <a:ext cx="66" cy="71"/>
              </a:xfrm>
              <a:custGeom>
                <a:avLst/>
                <a:gdLst>
                  <a:gd name="T0" fmla="*/ 0 w 28"/>
                  <a:gd name="T1" fmla="*/ 30 h 30"/>
                  <a:gd name="T2" fmla="*/ 28 w 28"/>
                  <a:gd name="T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0">
                    <a:moveTo>
                      <a:pt x="0" y="30"/>
                    </a:moveTo>
                    <a:cubicBezTo>
                      <a:pt x="7" y="23"/>
                      <a:pt x="14" y="0"/>
                      <a:pt x="28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1" name="Freeform 649"/>
              <p:cNvSpPr>
                <a:spLocks/>
              </p:cNvSpPr>
              <p:nvPr/>
            </p:nvSpPr>
            <p:spPr bwMode="auto">
              <a:xfrm>
                <a:off x="699" y="3303"/>
                <a:ext cx="63" cy="142"/>
              </a:xfrm>
              <a:custGeom>
                <a:avLst/>
                <a:gdLst>
                  <a:gd name="T0" fmla="*/ 0 w 27"/>
                  <a:gd name="T1" fmla="*/ 0 h 60"/>
                  <a:gd name="T2" fmla="*/ 6 w 27"/>
                  <a:gd name="T3" fmla="*/ 19 h 60"/>
                  <a:gd name="T4" fmla="*/ 12 w 27"/>
                  <a:gd name="T5" fmla="*/ 37 h 60"/>
                  <a:gd name="T6" fmla="*/ 22 w 27"/>
                  <a:gd name="T7" fmla="*/ 51 h 60"/>
                  <a:gd name="T8" fmla="*/ 27 w 27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60">
                    <a:moveTo>
                      <a:pt x="0" y="0"/>
                    </a:moveTo>
                    <a:cubicBezTo>
                      <a:pt x="1" y="6"/>
                      <a:pt x="5" y="12"/>
                      <a:pt x="6" y="19"/>
                    </a:cubicBezTo>
                    <a:cubicBezTo>
                      <a:pt x="7" y="27"/>
                      <a:pt x="7" y="31"/>
                      <a:pt x="12" y="37"/>
                    </a:cubicBezTo>
                    <a:cubicBezTo>
                      <a:pt x="16" y="42"/>
                      <a:pt x="20" y="45"/>
                      <a:pt x="22" y="51"/>
                    </a:cubicBezTo>
                    <a:cubicBezTo>
                      <a:pt x="23" y="55"/>
                      <a:pt x="22" y="59"/>
                      <a:pt x="27" y="6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2" name="Freeform 650"/>
              <p:cNvSpPr>
                <a:spLocks/>
              </p:cNvSpPr>
              <p:nvPr/>
            </p:nvSpPr>
            <p:spPr bwMode="auto">
              <a:xfrm>
                <a:off x="767" y="3341"/>
                <a:ext cx="71" cy="94"/>
              </a:xfrm>
              <a:custGeom>
                <a:avLst/>
                <a:gdLst>
                  <a:gd name="T0" fmla="*/ 0 w 30"/>
                  <a:gd name="T1" fmla="*/ 40 h 40"/>
                  <a:gd name="T2" fmla="*/ 19 w 30"/>
                  <a:gd name="T3" fmla="*/ 12 h 40"/>
                  <a:gd name="T4" fmla="*/ 30 w 30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0">
                    <a:moveTo>
                      <a:pt x="0" y="40"/>
                    </a:moveTo>
                    <a:cubicBezTo>
                      <a:pt x="7" y="30"/>
                      <a:pt x="9" y="20"/>
                      <a:pt x="19" y="12"/>
                    </a:cubicBezTo>
                    <a:cubicBezTo>
                      <a:pt x="24" y="8"/>
                      <a:pt x="28" y="6"/>
                      <a:pt x="3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3" name="Freeform 651"/>
              <p:cNvSpPr>
                <a:spLocks/>
              </p:cNvSpPr>
              <p:nvPr/>
            </p:nvSpPr>
            <p:spPr bwMode="auto">
              <a:xfrm>
                <a:off x="762" y="3237"/>
                <a:ext cx="76" cy="109"/>
              </a:xfrm>
              <a:custGeom>
                <a:avLst/>
                <a:gdLst>
                  <a:gd name="T0" fmla="*/ 0 w 32"/>
                  <a:gd name="T1" fmla="*/ 0 h 46"/>
                  <a:gd name="T2" fmla="*/ 32 w 32"/>
                  <a:gd name="T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46">
                    <a:moveTo>
                      <a:pt x="0" y="0"/>
                    </a:moveTo>
                    <a:cubicBezTo>
                      <a:pt x="1" y="18"/>
                      <a:pt x="31" y="25"/>
                      <a:pt x="32" y="4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4" name="Freeform 652"/>
              <p:cNvSpPr>
                <a:spLocks/>
              </p:cNvSpPr>
              <p:nvPr/>
            </p:nvSpPr>
            <p:spPr bwMode="auto">
              <a:xfrm>
                <a:off x="772" y="3464"/>
                <a:ext cx="68" cy="38"/>
              </a:xfrm>
              <a:custGeom>
                <a:avLst/>
                <a:gdLst>
                  <a:gd name="T0" fmla="*/ 0 w 29"/>
                  <a:gd name="T1" fmla="*/ 0 h 16"/>
                  <a:gd name="T2" fmla="*/ 29 w 29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cubicBezTo>
                      <a:pt x="6" y="14"/>
                      <a:pt x="18" y="11"/>
                      <a:pt x="29" y="1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5" name="Freeform 653"/>
              <p:cNvSpPr>
                <a:spLocks/>
              </p:cNvSpPr>
              <p:nvPr/>
            </p:nvSpPr>
            <p:spPr bwMode="auto">
              <a:xfrm>
                <a:off x="689" y="3447"/>
                <a:ext cx="73" cy="29"/>
              </a:xfrm>
              <a:custGeom>
                <a:avLst/>
                <a:gdLst>
                  <a:gd name="T0" fmla="*/ 31 w 31"/>
                  <a:gd name="T1" fmla="*/ 9 h 12"/>
                  <a:gd name="T2" fmla="*/ 0 w 31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12">
                    <a:moveTo>
                      <a:pt x="31" y="9"/>
                    </a:moveTo>
                    <a:cubicBezTo>
                      <a:pt x="21" y="12"/>
                      <a:pt x="6" y="9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6" name="Freeform 654"/>
              <p:cNvSpPr>
                <a:spLocks/>
              </p:cNvSpPr>
              <p:nvPr/>
            </p:nvSpPr>
            <p:spPr bwMode="auto">
              <a:xfrm>
                <a:off x="616" y="3445"/>
                <a:ext cx="73" cy="21"/>
              </a:xfrm>
              <a:custGeom>
                <a:avLst/>
                <a:gdLst>
                  <a:gd name="T0" fmla="*/ 31 w 31"/>
                  <a:gd name="T1" fmla="*/ 1 h 9"/>
                  <a:gd name="T2" fmla="*/ 0 w 31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9">
                    <a:moveTo>
                      <a:pt x="31" y="1"/>
                    </a:moveTo>
                    <a:cubicBezTo>
                      <a:pt x="23" y="4"/>
                      <a:pt x="6" y="9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7" name="Freeform 655"/>
              <p:cNvSpPr>
                <a:spLocks/>
              </p:cNvSpPr>
              <p:nvPr/>
            </p:nvSpPr>
            <p:spPr bwMode="auto">
              <a:xfrm>
                <a:off x="614" y="3469"/>
                <a:ext cx="73" cy="153"/>
              </a:xfrm>
              <a:custGeom>
                <a:avLst/>
                <a:gdLst>
                  <a:gd name="T0" fmla="*/ 0 w 31"/>
                  <a:gd name="T1" fmla="*/ 0 h 65"/>
                  <a:gd name="T2" fmla="*/ 3 w 31"/>
                  <a:gd name="T3" fmla="*/ 17 h 65"/>
                  <a:gd name="T4" fmla="*/ 12 w 31"/>
                  <a:gd name="T5" fmla="*/ 26 h 65"/>
                  <a:gd name="T6" fmla="*/ 16 w 31"/>
                  <a:gd name="T7" fmla="*/ 36 h 65"/>
                  <a:gd name="T8" fmla="*/ 26 w 31"/>
                  <a:gd name="T9" fmla="*/ 54 h 65"/>
                  <a:gd name="T10" fmla="*/ 31 w 31"/>
                  <a:gd name="T1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65">
                    <a:moveTo>
                      <a:pt x="0" y="0"/>
                    </a:moveTo>
                    <a:cubicBezTo>
                      <a:pt x="1" y="6"/>
                      <a:pt x="0" y="13"/>
                      <a:pt x="3" y="17"/>
                    </a:cubicBezTo>
                    <a:cubicBezTo>
                      <a:pt x="5" y="21"/>
                      <a:pt x="10" y="22"/>
                      <a:pt x="12" y="26"/>
                    </a:cubicBezTo>
                    <a:cubicBezTo>
                      <a:pt x="16" y="30"/>
                      <a:pt x="15" y="31"/>
                      <a:pt x="16" y="36"/>
                    </a:cubicBezTo>
                    <a:cubicBezTo>
                      <a:pt x="17" y="45"/>
                      <a:pt x="21" y="48"/>
                      <a:pt x="26" y="54"/>
                    </a:cubicBezTo>
                    <a:cubicBezTo>
                      <a:pt x="28" y="57"/>
                      <a:pt x="29" y="64"/>
                      <a:pt x="31" y="6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8" name="Freeform 656"/>
              <p:cNvSpPr>
                <a:spLocks/>
              </p:cNvSpPr>
              <p:nvPr/>
            </p:nvSpPr>
            <p:spPr bwMode="auto">
              <a:xfrm>
                <a:off x="696" y="3577"/>
                <a:ext cx="69" cy="40"/>
              </a:xfrm>
              <a:custGeom>
                <a:avLst/>
                <a:gdLst>
                  <a:gd name="T0" fmla="*/ 0 w 29"/>
                  <a:gd name="T1" fmla="*/ 17 h 17"/>
                  <a:gd name="T2" fmla="*/ 17 w 29"/>
                  <a:gd name="T3" fmla="*/ 12 h 17"/>
                  <a:gd name="T4" fmla="*/ 29 w 29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7">
                    <a:moveTo>
                      <a:pt x="0" y="17"/>
                    </a:moveTo>
                    <a:cubicBezTo>
                      <a:pt x="4" y="12"/>
                      <a:pt x="12" y="14"/>
                      <a:pt x="17" y="12"/>
                    </a:cubicBezTo>
                    <a:cubicBezTo>
                      <a:pt x="22" y="9"/>
                      <a:pt x="25" y="4"/>
                      <a:pt x="2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69" name="Freeform 657"/>
              <p:cNvSpPr>
                <a:spLocks/>
              </p:cNvSpPr>
              <p:nvPr/>
            </p:nvSpPr>
            <p:spPr bwMode="auto">
              <a:xfrm>
                <a:off x="699" y="3478"/>
                <a:ext cx="66" cy="130"/>
              </a:xfrm>
              <a:custGeom>
                <a:avLst/>
                <a:gdLst>
                  <a:gd name="T0" fmla="*/ 0 w 28"/>
                  <a:gd name="T1" fmla="*/ 55 h 55"/>
                  <a:gd name="T2" fmla="*/ 3 w 28"/>
                  <a:gd name="T3" fmla="*/ 40 h 55"/>
                  <a:gd name="T4" fmla="*/ 15 w 28"/>
                  <a:gd name="T5" fmla="*/ 22 h 55"/>
                  <a:gd name="T6" fmla="*/ 28 w 28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5">
                    <a:moveTo>
                      <a:pt x="0" y="55"/>
                    </a:moveTo>
                    <a:cubicBezTo>
                      <a:pt x="1" y="50"/>
                      <a:pt x="1" y="45"/>
                      <a:pt x="3" y="40"/>
                    </a:cubicBezTo>
                    <a:cubicBezTo>
                      <a:pt x="6" y="34"/>
                      <a:pt x="12" y="29"/>
                      <a:pt x="15" y="22"/>
                    </a:cubicBezTo>
                    <a:cubicBezTo>
                      <a:pt x="19" y="14"/>
                      <a:pt x="22" y="7"/>
                      <a:pt x="2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0" name="Freeform 658"/>
              <p:cNvSpPr>
                <a:spLocks/>
              </p:cNvSpPr>
              <p:nvPr/>
            </p:nvSpPr>
            <p:spPr bwMode="auto">
              <a:xfrm>
                <a:off x="760" y="3485"/>
                <a:ext cx="83" cy="144"/>
              </a:xfrm>
              <a:custGeom>
                <a:avLst/>
                <a:gdLst>
                  <a:gd name="T0" fmla="*/ 0 w 35"/>
                  <a:gd name="T1" fmla="*/ 0 h 61"/>
                  <a:gd name="T2" fmla="*/ 6 w 35"/>
                  <a:gd name="T3" fmla="*/ 22 h 61"/>
                  <a:gd name="T4" fmla="*/ 19 w 35"/>
                  <a:gd name="T5" fmla="*/ 43 h 61"/>
                  <a:gd name="T6" fmla="*/ 35 w 35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1">
                    <a:moveTo>
                      <a:pt x="0" y="0"/>
                    </a:moveTo>
                    <a:cubicBezTo>
                      <a:pt x="2" y="7"/>
                      <a:pt x="4" y="15"/>
                      <a:pt x="6" y="22"/>
                    </a:cubicBezTo>
                    <a:cubicBezTo>
                      <a:pt x="9" y="30"/>
                      <a:pt x="15" y="36"/>
                      <a:pt x="19" y="43"/>
                    </a:cubicBezTo>
                    <a:cubicBezTo>
                      <a:pt x="23" y="51"/>
                      <a:pt x="27" y="58"/>
                      <a:pt x="35" y="6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1" name="Freeform 659"/>
              <p:cNvSpPr>
                <a:spLocks/>
              </p:cNvSpPr>
              <p:nvPr/>
            </p:nvSpPr>
            <p:spPr bwMode="auto">
              <a:xfrm>
                <a:off x="767" y="3757"/>
                <a:ext cx="76" cy="85"/>
              </a:xfrm>
              <a:custGeom>
                <a:avLst/>
                <a:gdLst>
                  <a:gd name="T0" fmla="*/ 0 w 32"/>
                  <a:gd name="T1" fmla="*/ 36 h 36"/>
                  <a:gd name="T2" fmla="*/ 21 w 32"/>
                  <a:gd name="T3" fmla="*/ 11 h 36"/>
                  <a:gd name="T4" fmla="*/ 32 w 32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6">
                    <a:moveTo>
                      <a:pt x="0" y="36"/>
                    </a:moveTo>
                    <a:cubicBezTo>
                      <a:pt x="0" y="23"/>
                      <a:pt x="13" y="18"/>
                      <a:pt x="21" y="11"/>
                    </a:cubicBezTo>
                    <a:cubicBezTo>
                      <a:pt x="25" y="7"/>
                      <a:pt x="27" y="3"/>
                      <a:pt x="3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2" name="Freeform 660"/>
              <p:cNvSpPr>
                <a:spLocks/>
              </p:cNvSpPr>
              <p:nvPr/>
            </p:nvSpPr>
            <p:spPr bwMode="auto">
              <a:xfrm>
                <a:off x="770" y="3856"/>
                <a:ext cx="68" cy="17"/>
              </a:xfrm>
              <a:custGeom>
                <a:avLst/>
                <a:gdLst>
                  <a:gd name="T0" fmla="*/ 0 w 29"/>
                  <a:gd name="T1" fmla="*/ 0 h 7"/>
                  <a:gd name="T2" fmla="*/ 29 w 29"/>
                  <a:gd name="T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9" h="7">
                    <a:moveTo>
                      <a:pt x="0" y="0"/>
                    </a:moveTo>
                    <a:cubicBezTo>
                      <a:pt x="7" y="6"/>
                      <a:pt x="21" y="7"/>
                      <a:pt x="29" y="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3" name="Freeform 661"/>
              <p:cNvSpPr>
                <a:spLocks/>
              </p:cNvSpPr>
              <p:nvPr/>
            </p:nvSpPr>
            <p:spPr bwMode="auto">
              <a:xfrm>
                <a:off x="614" y="3764"/>
                <a:ext cx="73" cy="90"/>
              </a:xfrm>
              <a:custGeom>
                <a:avLst/>
                <a:gdLst>
                  <a:gd name="T0" fmla="*/ 0 w 31"/>
                  <a:gd name="T1" fmla="*/ 38 h 38"/>
                  <a:gd name="T2" fmla="*/ 8 w 31"/>
                  <a:gd name="T3" fmla="*/ 24 h 38"/>
                  <a:gd name="T4" fmla="*/ 21 w 31"/>
                  <a:gd name="T5" fmla="*/ 10 h 38"/>
                  <a:gd name="T6" fmla="*/ 31 w 31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8">
                    <a:moveTo>
                      <a:pt x="0" y="38"/>
                    </a:moveTo>
                    <a:cubicBezTo>
                      <a:pt x="4" y="35"/>
                      <a:pt x="5" y="29"/>
                      <a:pt x="8" y="24"/>
                    </a:cubicBezTo>
                    <a:cubicBezTo>
                      <a:pt x="11" y="19"/>
                      <a:pt x="16" y="14"/>
                      <a:pt x="21" y="10"/>
                    </a:cubicBezTo>
                    <a:cubicBezTo>
                      <a:pt x="26" y="7"/>
                      <a:pt x="28" y="6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4" name="Freeform 662"/>
              <p:cNvSpPr>
                <a:spLocks/>
              </p:cNvSpPr>
              <p:nvPr/>
            </p:nvSpPr>
            <p:spPr bwMode="auto">
              <a:xfrm>
                <a:off x="614" y="3856"/>
                <a:ext cx="78" cy="14"/>
              </a:xfrm>
              <a:custGeom>
                <a:avLst/>
                <a:gdLst>
                  <a:gd name="T0" fmla="*/ 0 w 33"/>
                  <a:gd name="T1" fmla="*/ 3 h 6"/>
                  <a:gd name="T2" fmla="*/ 22 w 33"/>
                  <a:gd name="T3" fmla="*/ 5 h 6"/>
                  <a:gd name="T4" fmla="*/ 33 w 3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6">
                    <a:moveTo>
                      <a:pt x="0" y="3"/>
                    </a:moveTo>
                    <a:cubicBezTo>
                      <a:pt x="5" y="4"/>
                      <a:pt x="17" y="6"/>
                      <a:pt x="22" y="5"/>
                    </a:cubicBezTo>
                    <a:cubicBezTo>
                      <a:pt x="26" y="4"/>
                      <a:pt x="29" y="1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5" name="Freeform 663"/>
              <p:cNvSpPr>
                <a:spLocks/>
              </p:cNvSpPr>
              <p:nvPr/>
            </p:nvSpPr>
            <p:spPr bwMode="auto">
              <a:xfrm>
                <a:off x="689" y="3818"/>
                <a:ext cx="64" cy="40"/>
              </a:xfrm>
              <a:custGeom>
                <a:avLst/>
                <a:gdLst>
                  <a:gd name="T0" fmla="*/ 27 w 27"/>
                  <a:gd name="T1" fmla="*/ 17 h 17"/>
                  <a:gd name="T2" fmla="*/ 14 w 27"/>
                  <a:gd name="T3" fmla="*/ 1 h 17"/>
                  <a:gd name="T4" fmla="*/ 0 w 2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7">
                    <a:moveTo>
                      <a:pt x="27" y="17"/>
                    </a:moveTo>
                    <a:cubicBezTo>
                      <a:pt x="25" y="11"/>
                      <a:pt x="21" y="4"/>
                      <a:pt x="14" y="1"/>
                    </a:cubicBezTo>
                    <a:cubicBezTo>
                      <a:pt x="10" y="0"/>
                      <a:pt x="5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6" name="Freeform 664"/>
              <p:cNvSpPr>
                <a:spLocks/>
              </p:cNvSpPr>
              <p:nvPr/>
            </p:nvSpPr>
            <p:spPr bwMode="auto">
              <a:xfrm>
                <a:off x="692" y="3643"/>
                <a:ext cx="75" cy="93"/>
              </a:xfrm>
              <a:custGeom>
                <a:avLst/>
                <a:gdLst>
                  <a:gd name="T0" fmla="*/ 0 w 32"/>
                  <a:gd name="T1" fmla="*/ 0 h 39"/>
                  <a:gd name="T2" fmla="*/ 24 w 32"/>
                  <a:gd name="T3" fmla="*/ 27 h 39"/>
                  <a:gd name="T4" fmla="*/ 32 w 32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39">
                    <a:moveTo>
                      <a:pt x="0" y="0"/>
                    </a:moveTo>
                    <a:cubicBezTo>
                      <a:pt x="8" y="7"/>
                      <a:pt x="19" y="17"/>
                      <a:pt x="24" y="27"/>
                    </a:cubicBezTo>
                    <a:cubicBezTo>
                      <a:pt x="27" y="32"/>
                      <a:pt x="26" y="36"/>
                      <a:pt x="32" y="3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7" name="Freeform 665"/>
              <p:cNvSpPr>
                <a:spLocks/>
              </p:cNvSpPr>
              <p:nvPr/>
            </p:nvSpPr>
            <p:spPr bwMode="auto">
              <a:xfrm>
                <a:off x="765" y="3674"/>
                <a:ext cx="80" cy="59"/>
              </a:xfrm>
              <a:custGeom>
                <a:avLst/>
                <a:gdLst>
                  <a:gd name="T0" fmla="*/ 0 w 34"/>
                  <a:gd name="T1" fmla="*/ 25 h 25"/>
                  <a:gd name="T2" fmla="*/ 24 w 34"/>
                  <a:gd name="T3" fmla="*/ 11 h 25"/>
                  <a:gd name="T4" fmla="*/ 34 w 3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cubicBezTo>
                      <a:pt x="7" y="19"/>
                      <a:pt x="17" y="16"/>
                      <a:pt x="24" y="11"/>
                    </a:cubicBezTo>
                    <a:cubicBezTo>
                      <a:pt x="28" y="8"/>
                      <a:pt x="29" y="1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8" name="Freeform 666"/>
              <p:cNvSpPr>
                <a:spLocks/>
              </p:cNvSpPr>
              <p:nvPr/>
            </p:nvSpPr>
            <p:spPr bwMode="auto">
              <a:xfrm>
                <a:off x="540" y="3440"/>
                <a:ext cx="67" cy="73"/>
              </a:xfrm>
              <a:custGeom>
                <a:avLst/>
                <a:gdLst>
                  <a:gd name="T0" fmla="*/ 28 w 28"/>
                  <a:gd name="T1" fmla="*/ 0 h 31"/>
                  <a:gd name="T2" fmla="*/ 12 w 28"/>
                  <a:gd name="T3" fmla="*/ 22 h 31"/>
                  <a:gd name="T4" fmla="*/ 0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28" y="0"/>
                    </a:moveTo>
                    <a:cubicBezTo>
                      <a:pt x="23" y="7"/>
                      <a:pt x="18" y="15"/>
                      <a:pt x="12" y="22"/>
                    </a:cubicBezTo>
                    <a:cubicBezTo>
                      <a:pt x="10" y="25"/>
                      <a:pt x="5" y="31"/>
                      <a:pt x="0" y="3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79" name="Freeform 667"/>
              <p:cNvSpPr>
                <a:spLocks/>
              </p:cNvSpPr>
              <p:nvPr/>
            </p:nvSpPr>
            <p:spPr bwMode="auto">
              <a:xfrm>
                <a:off x="540" y="3669"/>
                <a:ext cx="71" cy="33"/>
              </a:xfrm>
              <a:custGeom>
                <a:avLst/>
                <a:gdLst>
                  <a:gd name="T0" fmla="*/ 0 w 30"/>
                  <a:gd name="T1" fmla="*/ 0 h 14"/>
                  <a:gd name="T2" fmla="*/ 17 w 30"/>
                  <a:gd name="T3" fmla="*/ 8 h 14"/>
                  <a:gd name="T4" fmla="*/ 30 w 3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4">
                    <a:moveTo>
                      <a:pt x="0" y="0"/>
                    </a:moveTo>
                    <a:cubicBezTo>
                      <a:pt x="6" y="3"/>
                      <a:pt x="12" y="4"/>
                      <a:pt x="17" y="8"/>
                    </a:cubicBezTo>
                    <a:cubicBezTo>
                      <a:pt x="22" y="12"/>
                      <a:pt x="24" y="14"/>
                      <a:pt x="30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0" name="Freeform 668"/>
              <p:cNvSpPr>
                <a:spLocks/>
              </p:cNvSpPr>
              <p:nvPr/>
            </p:nvSpPr>
            <p:spPr bwMode="auto">
              <a:xfrm>
                <a:off x="538" y="3745"/>
                <a:ext cx="73" cy="68"/>
              </a:xfrm>
              <a:custGeom>
                <a:avLst/>
                <a:gdLst>
                  <a:gd name="T0" fmla="*/ 31 w 31"/>
                  <a:gd name="T1" fmla="*/ 0 h 29"/>
                  <a:gd name="T2" fmla="*/ 22 w 31"/>
                  <a:gd name="T3" fmla="*/ 8 h 29"/>
                  <a:gd name="T4" fmla="*/ 10 w 31"/>
                  <a:gd name="T5" fmla="*/ 20 h 29"/>
                  <a:gd name="T6" fmla="*/ 0 w 31"/>
                  <a:gd name="T7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9">
                    <a:moveTo>
                      <a:pt x="31" y="0"/>
                    </a:moveTo>
                    <a:cubicBezTo>
                      <a:pt x="30" y="5"/>
                      <a:pt x="25" y="6"/>
                      <a:pt x="22" y="8"/>
                    </a:cubicBezTo>
                    <a:cubicBezTo>
                      <a:pt x="17" y="11"/>
                      <a:pt x="14" y="16"/>
                      <a:pt x="10" y="20"/>
                    </a:cubicBezTo>
                    <a:cubicBezTo>
                      <a:pt x="8" y="23"/>
                      <a:pt x="5" y="29"/>
                      <a:pt x="0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1" name="Freeform 669"/>
              <p:cNvSpPr>
                <a:spLocks/>
              </p:cNvSpPr>
              <p:nvPr/>
            </p:nvSpPr>
            <p:spPr bwMode="auto">
              <a:xfrm>
                <a:off x="543" y="2970"/>
                <a:ext cx="73" cy="130"/>
              </a:xfrm>
              <a:custGeom>
                <a:avLst/>
                <a:gdLst>
                  <a:gd name="T0" fmla="*/ 0 w 31"/>
                  <a:gd name="T1" fmla="*/ 0 h 55"/>
                  <a:gd name="T2" fmla="*/ 7 w 31"/>
                  <a:gd name="T3" fmla="*/ 9 h 55"/>
                  <a:gd name="T4" fmla="*/ 23 w 31"/>
                  <a:gd name="T5" fmla="*/ 31 h 55"/>
                  <a:gd name="T6" fmla="*/ 31 w 31"/>
                  <a:gd name="T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55">
                    <a:moveTo>
                      <a:pt x="0" y="0"/>
                    </a:moveTo>
                    <a:cubicBezTo>
                      <a:pt x="0" y="5"/>
                      <a:pt x="4" y="7"/>
                      <a:pt x="7" y="9"/>
                    </a:cubicBezTo>
                    <a:cubicBezTo>
                      <a:pt x="14" y="16"/>
                      <a:pt x="18" y="22"/>
                      <a:pt x="23" y="31"/>
                    </a:cubicBezTo>
                    <a:cubicBezTo>
                      <a:pt x="27" y="39"/>
                      <a:pt x="29" y="47"/>
                      <a:pt x="31" y="5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2" name="Freeform 670"/>
              <p:cNvSpPr>
                <a:spLocks/>
              </p:cNvSpPr>
              <p:nvPr/>
            </p:nvSpPr>
            <p:spPr bwMode="auto">
              <a:xfrm>
                <a:off x="540" y="3303"/>
                <a:ext cx="71" cy="104"/>
              </a:xfrm>
              <a:custGeom>
                <a:avLst/>
                <a:gdLst>
                  <a:gd name="T0" fmla="*/ 30 w 30"/>
                  <a:gd name="T1" fmla="*/ 44 h 44"/>
                  <a:gd name="T2" fmla="*/ 15 w 30"/>
                  <a:gd name="T3" fmla="*/ 12 h 44"/>
                  <a:gd name="T4" fmla="*/ 0 w 3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4">
                    <a:moveTo>
                      <a:pt x="30" y="44"/>
                    </a:moveTo>
                    <a:cubicBezTo>
                      <a:pt x="26" y="32"/>
                      <a:pt x="25" y="21"/>
                      <a:pt x="15" y="12"/>
                    </a:cubicBezTo>
                    <a:cubicBezTo>
                      <a:pt x="11" y="8"/>
                      <a:pt x="5" y="5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3" name="Freeform 671"/>
              <p:cNvSpPr>
                <a:spLocks/>
              </p:cNvSpPr>
              <p:nvPr/>
            </p:nvSpPr>
            <p:spPr bwMode="auto">
              <a:xfrm>
                <a:off x="616" y="3322"/>
                <a:ext cx="69" cy="85"/>
              </a:xfrm>
              <a:custGeom>
                <a:avLst/>
                <a:gdLst>
                  <a:gd name="T0" fmla="*/ 0 w 29"/>
                  <a:gd name="T1" fmla="*/ 36 h 36"/>
                  <a:gd name="T2" fmla="*/ 7 w 29"/>
                  <a:gd name="T3" fmla="*/ 28 h 36"/>
                  <a:gd name="T4" fmla="*/ 19 w 29"/>
                  <a:gd name="T5" fmla="*/ 13 h 36"/>
                  <a:gd name="T6" fmla="*/ 29 w 29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6">
                    <a:moveTo>
                      <a:pt x="0" y="36"/>
                    </a:moveTo>
                    <a:cubicBezTo>
                      <a:pt x="4" y="34"/>
                      <a:pt x="5" y="31"/>
                      <a:pt x="7" y="28"/>
                    </a:cubicBezTo>
                    <a:cubicBezTo>
                      <a:pt x="10" y="22"/>
                      <a:pt x="13" y="18"/>
                      <a:pt x="19" y="13"/>
                    </a:cubicBezTo>
                    <a:cubicBezTo>
                      <a:pt x="24" y="10"/>
                      <a:pt x="27" y="6"/>
                      <a:pt x="2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4" name="Freeform 672"/>
              <p:cNvSpPr>
                <a:spLocks/>
              </p:cNvSpPr>
              <p:nvPr/>
            </p:nvSpPr>
            <p:spPr bwMode="auto">
              <a:xfrm>
                <a:off x="1067" y="3086"/>
                <a:ext cx="123" cy="61"/>
              </a:xfrm>
              <a:custGeom>
                <a:avLst/>
                <a:gdLst>
                  <a:gd name="T0" fmla="*/ 0 w 52"/>
                  <a:gd name="T1" fmla="*/ 11 h 26"/>
                  <a:gd name="T2" fmla="*/ 16 w 52"/>
                  <a:gd name="T3" fmla="*/ 25 h 26"/>
                  <a:gd name="T4" fmla="*/ 24 w 52"/>
                  <a:gd name="T5" fmla="*/ 25 h 26"/>
                  <a:gd name="T6" fmla="*/ 30 w 52"/>
                  <a:gd name="T7" fmla="*/ 21 h 26"/>
                  <a:gd name="T8" fmla="*/ 39 w 52"/>
                  <a:gd name="T9" fmla="*/ 4 h 26"/>
                  <a:gd name="T10" fmla="*/ 46 w 52"/>
                  <a:gd name="T11" fmla="*/ 3 h 26"/>
                  <a:gd name="T12" fmla="*/ 52 w 52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6">
                    <a:moveTo>
                      <a:pt x="0" y="11"/>
                    </a:moveTo>
                    <a:cubicBezTo>
                      <a:pt x="3" y="16"/>
                      <a:pt x="10" y="25"/>
                      <a:pt x="16" y="25"/>
                    </a:cubicBezTo>
                    <a:cubicBezTo>
                      <a:pt x="18" y="25"/>
                      <a:pt x="22" y="25"/>
                      <a:pt x="24" y="25"/>
                    </a:cubicBezTo>
                    <a:cubicBezTo>
                      <a:pt x="29" y="24"/>
                      <a:pt x="28" y="26"/>
                      <a:pt x="30" y="21"/>
                    </a:cubicBezTo>
                    <a:cubicBezTo>
                      <a:pt x="32" y="16"/>
                      <a:pt x="33" y="7"/>
                      <a:pt x="39" y="4"/>
                    </a:cubicBezTo>
                    <a:cubicBezTo>
                      <a:pt x="41" y="4"/>
                      <a:pt x="44" y="4"/>
                      <a:pt x="46" y="3"/>
                    </a:cubicBezTo>
                    <a:cubicBezTo>
                      <a:pt x="48" y="3"/>
                      <a:pt x="49" y="1"/>
                      <a:pt x="5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5" name="Freeform 673"/>
              <p:cNvSpPr>
                <a:spLocks/>
              </p:cNvSpPr>
              <p:nvPr/>
            </p:nvSpPr>
            <p:spPr bwMode="auto">
              <a:xfrm>
                <a:off x="1131" y="2939"/>
                <a:ext cx="57" cy="43"/>
              </a:xfrm>
              <a:custGeom>
                <a:avLst/>
                <a:gdLst>
                  <a:gd name="T0" fmla="*/ 24 w 24"/>
                  <a:gd name="T1" fmla="*/ 18 h 18"/>
                  <a:gd name="T2" fmla="*/ 8 w 24"/>
                  <a:gd name="T3" fmla="*/ 7 h 18"/>
                  <a:gd name="T4" fmla="*/ 0 w 24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cubicBezTo>
                      <a:pt x="16" y="16"/>
                      <a:pt x="13" y="13"/>
                      <a:pt x="8" y="7"/>
                    </a:cubicBezTo>
                    <a:cubicBezTo>
                      <a:pt x="6" y="5"/>
                      <a:pt x="0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6" name="Freeform 674"/>
              <p:cNvSpPr>
                <a:spLocks/>
              </p:cNvSpPr>
              <p:nvPr/>
            </p:nvSpPr>
            <p:spPr bwMode="auto">
              <a:xfrm>
                <a:off x="1188" y="2937"/>
                <a:ext cx="71" cy="38"/>
              </a:xfrm>
              <a:custGeom>
                <a:avLst/>
                <a:gdLst>
                  <a:gd name="T0" fmla="*/ 0 w 30"/>
                  <a:gd name="T1" fmla="*/ 15 h 16"/>
                  <a:gd name="T2" fmla="*/ 18 w 30"/>
                  <a:gd name="T3" fmla="*/ 8 h 16"/>
                  <a:gd name="T4" fmla="*/ 30 w 30"/>
                  <a:gd name="T5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6">
                    <a:moveTo>
                      <a:pt x="0" y="15"/>
                    </a:moveTo>
                    <a:cubicBezTo>
                      <a:pt x="6" y="16"/>
                      <a:pt x="13" y="11"/>
                      <a:pt x="18" y="8"/>
                    </a:cubicBezTo>
                    <a:cubicBezTo>
                      <a:pt x="23" y="5"/>
                      <a:pt x="24" y="0"/>
                      <a:pt x="30" y="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7" name="Freeform 675"/>
              <p:cNvSpPr>
                <a:spLocks/>
              </p:cNvSpPr>
              <p:nvPr/>
            </p:nvSpPr>
            <p:spPr bwMode="auto">
              <a:xfrm>
                <a:off x="1195" y="2831"/>
                <a:ext cx="59" cy="47"/>
              </a:xfrm>
              <a:custGeom>
                <a:avLst/>
                <a:gdLst>
                  <a:gd name="T0" fmla="*/ 25 w 25"/>
                  <a:gd name="T1" fmla="*/ 20 h 20"/>
                  <a:gd name="T2" fmla="*/ 0 w 25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20">
                    <a:moveTo>
                      <a:pt x="25" y="20"/>
                    </a:moveTo>
                    <a:cubicBezTo>
                      <a:pt x="18" y="15"/>
                      <a:pt x="0" y="9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8" name="Freeform 676"/>
              <p:cNvSpPr>
                <a:spLocks/>
              </p:cNvSpPr>
              <p:nvPr/>
            </p:nvSpPr>
            <p:spPr bwMode="auto">
              <a:xfrm>
                <a:off x="1261" y="2786"/>
                <a:ext cx="61" cy="59"/>
              </a:xfrm>
              <a:custGeom>
                <a:avLst/>
                <a:gdLst>
                  <a:gd name="T0" fmla="*/ 0 w 26"/>
                  <a:gd name="T1" fmla="*/ 25 h 25"/>
                  <a:gd name="T2" fmla="*/ 14 w 26"/>
                  <a:gd name="T3" fmla="*/ 8 h 25"/>
                  <a:gd name="T4" fmla="*/ 26 w 2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cubicBezTo>
                      <a:pt x="5" y="21"/>
                      <a:pt x="8" y="13"/>
                      <a:pt x="14" y="8"/>
                    </a:cubicBezTo>
                    <a:cubicBezTo>
                      <a:pt x="17" y="5"/>
                      <a:pt x="23" y="4"/>
                      <a:pt x="2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89" name="Freeform 677"/>
              <p:cNvSpPr>
                <a:spLocks/>
              </p:cNvSpPr>
              <p:nvPr/>
            </p:nvSpPr>
            <p:spPr bwMode="auto">
              <a:xfrm>
                <a:off x="1259" y="2729"/>
                <a:ext cx="59" cy="38"/>
              </a:xfrm>
              <a:custGeom>
                <a:avLst/>
                <a:gdLst>
                  <a:gd name="T0" fmla="*/ 25 w 25"/>
                  <a:gd name="T1" fmla="*/ 16 h 16"/>
                  <a:gd name="T2" fmla="*/ 0 w 25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6">
                    <a:moveTo>
                      <a:pt x="25" y="16"/>
                    </a:moveTo>
                    <a:cubicBezTo>
                      <a:pt x="16" y="11"/>
                      <a:pt x="5" y="8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0" name="Freeform 678"/>
              <p:cNvSpPr>
                <a:spLocks/>
              </p:cNvSpPr>
              <p:nvPr/>
            </p:nvSpPr>
            <p:spPr bwMode="auto">
              <a:xfrm>
                <a:off x="1256" y="2623"/>
                <a:ext cx="66" cy="118"/>
              </a:xfrm>
              <a:custGeom>
                <a:avLst/>
                <a:gdLst>
                  <a:gd name="T0" fmla="*/ 0 w 28"/>
                  <a:gd name="T1" fmla="*/ 0 h 50"/>
                  <a:gd name="T2" fmla="*/ 10 w 28"/>
                  <a:gd name="T3" fmla="*/ 10 h 50"/>
                  <a:gd name="T4" fmla="*/ 20 w 28"/>
                  <a:gd name="T5" fmla="*/ 28 h 50"/>
                  <a:gd name="T6" fmla="*/ 27 w 28"/>
                  <a:gd name="T7" fmla="*/ 42 h 50"/>
                  <a:gd name="T8" fmla="*/ 28 w 28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0">
                    <a:moveTo>
                      <a:pt x="0" y="0"/>
                    </a:moveTo>
                    <a:cubicBezTo>
                      <a:pt x="3" y="4"/>
                      <a:pt x="7" y="6"/>
                      <a:pt x="10" y="10"/>
                    </a:cubicBezTo>
                    <a:cubicBezTo>
                      <a:pt x="14" y="15"/>
                      <a:pt x="16" y="22"/>
                      <a:pt x="20" y="28"/>
                    </a:cubicBezTo>
                    <a:cubicBezTo>
                      <a:pt x="23" y="33"/>
                      <a:pt x="25" y="37"/>
                      <a:pt x="27" y="42"/>
                    </a:cubicBezTo>
                    <a:cubicBezTo>
                      <a:pt x="27" y="45"/>
                      <a:pt x="27" y="48"/>
                      <a:pt x="28" y="5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1" name="Freeform 679"/>
              <p:cNvSpPr>
                <a:spLocks/>
              </p:cNvSpPr>
              <p:nvPr/>
            </p:nvSpPr>
            <p:spPr bwMode="auto">
              <a:xfrm>
                <a:off x="1247" y="2469"/>
                <a:ext cx="28" cy="81"/>
              </a:xfrm>
              <a:custGeom>
                <a:avLst/>
                <a:gdLst>
                  <a:gd name="T0" fmla="*/ 10 w 12"/>
                  <a:gd name="T1" fmla="*/ 0 h 34"/>
                  <a:gd name="T2" fmla="*/ 6 w 12"/>
                  <a:gd name="T3" fmla="*/ 23 h 34"/>
                  <a:gd name="T4" fmla="*/ 0 w 12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4">
                    <a:moveTo>
                      <a:pt x="10" y="0"/>
                    </a:moveTo>
                    <a:cubicBezTo>
                      <a:pt x="12" y="9"/>
                      <a:pt x="11" y="14"/>
                      <a:pt x="6" y="23"/>
                    </a:cubicBezTo>
                    <a:cubicBezTo>
                      <a:pt x="4" y="27"/>
                      <a:pt x="4" y="31"/>
                      <a:pt x="0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2" name="Freeform 680"/>
              <p:cNvSpPr>
                <a:spLocks/>
              </p:cNvSpPr>
              <p:nvPr/>
            </p:nvSpPr>
            <p:spPr bwMode="auto">
              <a:xfrm>
                <a:off x="1289" y="2431"/>
                <a:ext cx="62" cy="36"/>
              </a:xfrm>
              <a:custGeom>
                <a:avLst/>
                <a:gdLst>
                  <a:gd name="T0" fmla="*/ 26 w 26"/>
                  <a:gd name="T1" fmla="*/ 0 h 15"/>
                  <a:gd name="T2" fmla="*/ 10 w 26"/>
                  <a:gd name="T3" fmla="*/ 14 h 15"/>
                  <a:gd name="T4" fmla="*/ 0 w 2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5">
                    <a:moveTo>
                      <a:pt x="26" y="0"/>
                    </a:moveTo>
                    <a:cubicBezTo>
                      <a:pt x="20" y="4"/>
                      <a:pt x="17" y="12"/>
                      <a:pt x="10" y="14"/>
                    </a:cubicBezTo>
                    <a:cubicBezTo>
                      <a:pt x="6" y="15"/>
                      <a:pt x="3" y="14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3" name="Freeform 681"/>
              <p:cNvSpPr>
                <a:spLocks/>
              </p:cNvSpPr>
              <p:nvPr/>
            </p:nvSpPr>
            <p:spPr bwMode="auto">
              <a:xfrm>
                <a:off x="1353" y="2434"/>
                <a:ext cx="78" cy="108"/>
              </a:xfrm>
              <a:custGeom>
                <a:avLst/>
                <a:gdLst>
                  <a:gd name="T0" fmla="*/ 0 w 33"/>
                  <a:gd name="T1" fmla="*/ 0 h 46"/>
                  <a:gd name="T2" fmla="*/ 4 w 33"/>
                  <a:gd name="T3" fmla="*/ 22 h 46"/>
                  <a:gd name="T4" fmla="*/ 14 w 33"/>
                  <a:gd name="T5" fmla="*/ 35 h 46"/>
                  <a:gd name="T6" fmla="*/ 33 w 33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6">
                    <a:moveTo>
                      <a:pt x="0" y="0"/>
                    </a:moveTo>
                    <a:cubicBezTo>
                      <a:pt x="2" y="8"/>
                      <a:pt x="4" y="14"/>
                      <a:pt x="4" y="22"/>
                    </a:cubicBezTo>
                    <a:cubicBezTo>
                      <a:pt x="5" y="29"/>
                      <a:pt x="7" y="32"/>
                      <a:pt x="14" y="35"/>
                    </a:cubicBezTo>
                    <a:cubicBezTo>
                      <a:pt x="21" y="38"/>
                      <a:pt x="27" y="40"/>
                      <a:pt x="33" y="4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4" name="Freeform 682"/>
              <p:cNvSpPr>
                <a:spLocks/>
              </p:cNvSpPr>
              <p:nvPr/>
            </p:nvSpPr>
            <p:spPr bwMode="auto">
              <a:xfrm>
                <a:off x="1360" y="2405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13 w 38"/>
                  <a:gd name="T3" fmla="*/ 8 h 9"/>
                  <a:gd name="T4" fmla="*/ 0 w 38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31" y="7"/>
                      <a:pt x="23" y="9"/>
                      <a:pt x="13" y="8"/>
                    </a:cubicBezTo>
                    <a:cubicBezTo>
                      <a:pt x="8" y="8"/>
                      <a:pt x="5" y="5"/>
                      <a:pt x="0" y="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5" name="Freeform 683"/>
              <p:cNvSpPr>
                <a:spLocks/>
              </p:cNvSpPr>
              <p:nvPr/>
            </p:nvSpPr>
            <p:spPr bwMode="auto">
              <a:xfrm>
                <a:off x="1400" y="2427"/>
                <a:ext cx="29" cy="61"/>
              </a:xfrm>
              <a:custGeom>
                <a:avLst/>
                <a:gdLst>
                  <a:gd name="T0" fmla="*/ 0 w 12"/>
                  <a:gd name="T1" fmla="*/ 0 h 26"/>
                  <a:gd name="T2" fmla="*/ 12 w 12"/>
                  <a:gd name="T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26">
                    <a:moveTo>
                      <a:pt x="0" y="0"/>
                    </a:moveTo>
                    <a:cubicBezTo>
                      <a:pt x="4" y="7"/>
                      <a:pt x="4" y="21"/>
                      <a:pt x="12" y="2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6" name="Freeform 684"/>
              <p:cNvSpPr>
                <a:spLocks/>
              </p:cNvSpPr>
              <p:nvPr/>
            </p:nvSpPr>
            <p:spPr bwMode="auto">
              <a:xfrm>
                <a:off x="1438" y="2557"/>
                <a:ext cx="87" cy="37"/>
              </a:xfrm>
              <a:custGeom>
                <a:avLst/>
                <a:gdLst>
                  <a:gd name="T0" fmla="*/ 0 w 37"/>
                  <a:gd name="T1" fmla="*/ 16 h 16"/>
                  <a:gd name="T2" fmla="*/ 23 w 37"/>
                  <a:gd name="T3" fmla="*/ 8 h 16"/>
                  <a:gd name="T4" fmla="*/ 37 w 37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6">
                    <a:moveTo>
                      <a:pt x="0" y="16"/>
                    </a:moveTo>
                    <a:cubicBezTo>
                      <a:pt x="8" y="11"/>
                      <a:pt x="14" y="10"/>
                      <a:pt x="23" y="8"/>
                    </a:cubicBezTo>
                    <a:cubicBezTo>
                      <a:pt x="29" y="7"/>
                      <a:pt x="34" y="5"/>
                      <a:pt x="3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7" name="Freeform 685"/>
              <p:cNvSpPr>
                <a:spLocks/>
              </p:cNvSpPr>
              <p:nvPr/>
            </p:nvSpPr>
            <p:spPr bwMode="auto">
              <a:xfrm>
                <a:off x="1344" y="2601"/>
                <a:ext cx="85" cy="36"/>
              </a:xfrm>
              <a:custGeom>
                <a:avLst/>
                <a:gdLst>
                  <a:gd name="T0" fmla="*/ 36 w 36"/>
                  <a:gd name="T1" fmla="*/ 0 h 15"/>
                  <a:gd name="T2" fmla="*/ 0 w 36"/>
                  <a:gd name="T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15">
                    <a:moveTo>
                      <a:pt x="36" y="0"/>
                    </a:moveTo>
                    <a:cubicBezTo>
                      <a:pt x="30" y="15"/>
                      <a:pt x="12" y="10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8" name="Freeform 686"/>
              <p:cNvSpPr>
                <a:spLocks/>
              </p:cNvSpPr>
              <p:nvPr/>
            </p:nvSpPr>
            <p:spPr bwMode="auto">
              <a:xfrm>
                <a:off x="1346" y="2618"/>
                <a:ext cx="92" cy="106"/>
              </a:xfrm>
              <a:custGeom>
                <a:avLst/>
                <a:gdLst>
                  <a:gd name="T0" fmla="*/ 0 w 39"/>
                  <a:gd name="T1" fmla="*/ 45 h 45"/>
                  <a:gd name="T2" fmla="*/ 14 w 39"/>
                  <a:gd name="T3" fmla="*/ 38 h 45"/>
                  <a:gd name="T4" fmla="*/ 26 w 39"/>
                  <a:gd name="T5" fmla="*/ 24 h 45"/>
                  <a:gd name="T6" fmla="*/ 39 w 3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5">
                    <a:moveTo>
                      <a:pt x="0" y="45"/>
                    </a:moveTo>
                    <a:cubicBezTo>
                      <a:pt x="5" y="44"/>
                      <a:pt x="9" y="40"/>
                      <a:pt x="14" y="38"/>
                    </a:cubicBezTo>
                    <a:cubicBezTo>
                      <a:pt x="22" y="35"/>
                      <a:pt x="24" y="32"/>
                      <a:pt x="26" y="24"/>
                    </a:cubicBezTo>
                    <a:cubicBezTo>
                      <a:pt x="29" y="15"/>
                      <a:pt x="37" y="9"/>
                      <a:pt x="3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99" name="Freeform 687"/>
              <p:cNvSpPr>
                <a:spLocks/>
              </p:cNvSpPr>
              <p:nvPr/>
            </p:nvSpPr>
            <p:spPr bwMode="auto">
              <a:xfrm>
                <a:off x="1533" y="2949"/>
                <a:ext cx="82" cy="101"/>
              </a:xfrm>
              <a:custGeom>
                <a:avLst/>
                <a:gdLst>
                  <a:gd name="T0" fmla="*/ 0 w 35"/>
                  <a:gd name="T1" fmla="*/ 43 h 43"/>
                  <a:gd name="T2" fmla="*/ 7 w 35"/>
                  <a:gd name="T3" fmla="*/ 22 h 43"/>
                  <a:gd name="T4" fmla="*/ 17 w 35"/>
                  <a:gd name="T5" fmla="*/ 7 h 43"/>
                  <a:gd name="T6" fmla="*/ 35 w 35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3">
                    <a:moveTo>
                      <a:pt x="0" y="43"/>
                    </a:moveTo>
                    <a:cubicBezTo>
                      <a:pt x="0" y="37"/>
                      <a:pt x="4" y="27"/>
                      <a:pt x="7" y="22"/>
                    </a:cubicBezTo>
                    <a:cubicBezTo>
                      <a:pt x="10" y="17"/>
                      <a:pt x="13" y="10"/>
                      <a:pt x="17" y="7"/>
                    </a:cubicBezTo>
                    <a:cubicBezTo>
                      <a:pt x="22" y="3"/>
                      <a:pt x="29" y="5"/>
                      <a:pt x="3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0" name="Freeform 688"/>
              <p:cNvSpPr>
                <a:spLocks/>
              </p:cNvSpPr>
              <p:nvPr/>
            </p:nvSpPr>
            <p:spPr bwMode="auto">
              <a:xfrm>
                <a:off x="1535" y="3048"/>
                <a:ext cx="83" cy="21"/>
              </a:xfrm>
              <a:custGeom>
                <a:avLst/>
                <a:gdLst>
                  <a:gd name="T0" fmla="*/ 0 w 35"/>
                  <a:gd name="T1" fmla="*/ 0 h 9"/>
                  <a:gd name="T2" fmla="*/ 35 w 35"/>
                  <a:gd name="T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9">
                    <a:moveTo>
                      <a:pt x="0" y="0"/>
                    </a:moveTo>
                    <a:cubicBezTo>
                      <a:pt x="2" y="9"/>
                      <a:pt x="28" y="3"/>
                      <a:pt x="3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1" name="Freeform 689"/>
              <p:cNvSpPr>
                <a:spLocks/>
              </p:cNvSpPr>
              <p:nvPr/>
            </p:nvSpPr>
            <p:spPr bwMode="auto">
              <a:xfrm>
                <a:off x="1530" y="3074"/>
                <a:ext cx="73" cy="50"/>
              </a:xfrm>
              <a:custGeom>
                <a:avLst/>
                <a:gdLst>
                  <a:gd name="T0" fmla="*/ 0 w 31"/>
                  <a:gd name="T1" fmla="*/ 0 h 21"/>
                  <a:gd name="T2" fmla="*/ 31 w 31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cubicBezTo>
                      <a:pt x="6" y="15"/>
                      <a:pt x="18" y="18"/>
                      <a:pt x="31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2" name="Freeform 690"/>
              <p:cNvSpPr>
                <a:spLocks/>
              </p:cNvSpPr>
              <p:nvPr/>
            </p:nvSpPr>
            <p:spPr bwMode="auto">
              <a:xfrm>
                <a:off x="1613" y="3055"/>
                <a:ext cx="94" cy="59"/>
              </a:xfrm>
              <a:custGeom>
                <a:avLst/>
                <a:gdLst>
                  <a:gd name="T0" fmla="*/ 0 w 40"/>
                  <a:gd name="T1" fmla="*/ 25 h 25"/>
                  <a:gd name="T2" fmla="*/ 11 w 40"/>
                  <a:gd name="T3" fmla="*/ 16 h 25"/>
                  <a:gd name="T4" fmla="*/ 29 w 40"/>
                  <a:gd name="T5" fmla="*/ 7 h 25"/>
                  <a:gd name="T6" fmla="*/ 40 w 4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5">
                    <a:moveTo>
                      <a:pt x="0" y="25"/>
                    </a:moveTo>
                    <a:cubicBezTo>
                      <a:pt x="5" y="23"/>
                      <a:pt x="8" y="19"/>
                      <a:pt x="11" y="16"/>
                    </a:cubicBezTo>
                    <a:cubicBezTo>
                      <a:pt x="17" y="11"/>
                      <a:pt x="22" y="9"/>
                      <a:pt x="29" y="7"/>
                    </a:cubicBezTo>
                    <a:cubicBezTo>
                      <a:pt x="33" y="5"/>
                      <a:pt x="37" y="2"/>
                      <a:pt x="4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3" name="Freeform 691"/>
              <p:cNvSpPr>
                <a:spLocks/>
              </p:cNvSpPr>
              <p:nvPr/>
            </p:nvSpPr>
            <p:spPr bwMode="auto">
              <a:xfrm>
                <a:off x="1618" y="2852"/>
                <a:ext cx="87" cy="104"/>
              </a:xfrm>
              <a:custGeom>
                <a:avLst/>
                <a:gdLst>
                  <a:gd name="T0" fmla="*/ 1 w 37"/>
                  <a:gd name="T1" fmla="*/ 0 h 44"/>
                  <a:gd name="T2" fmla="*/ 26 w 37"/>
                  <a:gd name="T3" fmla="*/ 36 h 44"/>
                  <a:gd name="T4" fmla="*/ 37 w 37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4">
                    <a:moveTo>
                      <a:pt x="1" y="0"/>
                    </a:moveTo>
                    <a:cubicBezTo>
                      <a:pt x="0" y="12"/>
                      <a:pt x="17" y="28"/>
                      <a:pt x="26" y="36"/>
                    </a:cubicBezTo>
                    <a:cubicBezTo>
                      <a:pt x="29" y="39"/>
                      <a:pt x="35" y="41"/>
                      <a:pt x="37" y="4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4" name="Freeform 692"/>
              <p:cNvSpPr>
                <a:spLocks/>
              </p:cNvSpPr>
              <p:nvPr/>
            </p:nvSpPr>
            <p:spPr bwMode="auto">
              <a:xfrm>
                <a:off x="1620" y="2845"/>
                <a:ext cx="87" cy="21"/>
              </a:xfrm>
              <a:custGeom>
                <a:avLst/>
                <a:gdLst>
                  <a:gd name="T0" fmla="*/ 0 w 37"/>
                  <a:gd name="T1" fmla="*/ 0 h 9"/>
                  <a:gd name="T2" fmla="*/ 27 w 37"/>
                  <a:gd name="T3" fmla="*/ 7 h 9"/>
                  <a:gd name="T4" fmla="*/ 37 w 3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9">
                    <a:moveTo>
                      <a:pt x="0" y="0"/>
                    </a:moveTo>
                    <a:cubicBezTo>
                      <a:pt x="6" y="6"/>
                      <a:pt x="18" y="7"/>
                      <a:pt x="27" y="7"/>
                    </a:cubicBezTo>
                    <a:cubicBezTo>
                      <a:pt x="30" y="8"/>
                      <a:pt x="33" y="9"/>
                      <a:pt x="37" y="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5" name="Freeform 693"/>
              <p:cNvSpPr>
                <a:spLocks/>
              </p:cNvSpPr>
              <p:nvPr/>
            </p:nvSpPr>
            <p:spPr bwMode="auto">
              <a:xfrm>
                <a:off x="1660" y="2590"/>
                <a:ext cx="47" cy="167"/>
              </a:xfrm>
              <a:custGeom>
                <a:avLst/>
                <a:gdLst>
                  <a:gd name="T0" fmla="*/ 0 w 20"/>
                  <a:gd name="T1" fmla="*/ 71 h 71"/>
                  <a:gd name="T2" fmla="*/ 10 w 20"/>
                  <a:gd name="T3" fmla="*/ 18 h 71"/>
                  <a:gd name="T4" fmla="*/ 16 w 20"/>
                  <a:gd name="T5" fmla="*/ 5 h 71"/>
                  <a:gd name="T6" fmla="*/ 20 w 20"/>
                  <a:gd name="T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1">
                    <a:moveTo>
                      <a:pt x="0" y="71"/>
                    </a:moveTo>
                    <a:cubicBezTo>
                      <a:pt x="0" y="53"/>
                      <a:pt x="3" y="35"/>
                      <a:pt x="10" y="18"/>
                    </a:cubicBezTo>
                    <a:cubicBezTo>
                      <a:pt x="12" y="14"/>
                      <a:pt x="14" y="9"/>
                      <a:pt x="16" y="5"/>
                    </a:cubicBezTo>
                    <a:cubicBezTo>
                      <a:pt x="18" y="3"/>
                      <a:pt x="19" y="3"/>
                      <a:pt x="2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6" name="Freeform 694"/>
              <p:cNvSpPr>
                <a:spLocks/>
              </p:cNvSpPr>
              <p:nvPr/>
            </p:nvSpPr>
            <p:spPr bwMode="auto">
              <a:xfrm>
                <a:off x="1615" y="2550"/>
                <a:ext cx="71" cy="77"/>
              </a:xfrm>
              <a:custGeom>
                <a:avLst/>
                <a:gdLst>
                  <a:gd name="T0" fmla="*/ 0 w 30"/>
                  <a:gd name="T1" fmla="*/ 0 h 33"/>
                  <a:gd name="T2" fmla="*/ 8 w 30"/>
                  <a:gd name="T3" fmla="*/ 13 h 33"/>
                  <a:gd name="T4" fmla="*/ 19 w 30"/>
                  <a:gd name="T5" fmla="*/ 25 h 33"/>
                  <a:gd name="T6" fmla="*/ 30 w 30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cubicBezTo>
                      <a:pt x="2" y="4"/>
                      <a:pt x="6" y="9"/>
                      <a:pt x="8" y="13"/>
                    </a:cubicBezTo>
                    <a:cubicBezTo>
                      <a:pt x="11" y="18"/>
                      <a:pt x="15" y="22"/>
                      <a:pt x="19" y="25"/>
                    </a:cubicBezTo>
                    <a:cubicBezTo>
                      <a:pt x="23" y="27"/>
                      <a:pt x="26" y="31"/>
                      <a:pt x="30" y="3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7" name="Freeform 695"/>
              <p:cNvSpPr>
                <a:spLocks/>
              </p:cNvSpPr>
              <p:nvPr/>
            </p:nvSpPr>
            <p:spPr bwMode="auto">
              <a:xfrm>
                <a:off x="1261" y="3095"/>
                <a:ext cx="61" cy="71"/>
              </a:xfrm>
              <a:custGeom>
                <a:avLst/>
                <a:gdLst>
                  <a:gd name="T0" fmla="*/ 0 w 26"/>
                  <a:gd name="T1" fmla="*/ 30 h 30"/>
                  <a:gd name="T2" fmla="*/ 16 w 26"/>
                  <a:gd name="T3" fmla="*/ 9 h 30"/>
                  <a:gd name="T4" fmla="*/ 26 w 26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0">
                    <a:moveTo>
                      <a:pt x="0" y="30"/>
                    </a:moveTo>
                    <a:cubicBezTo>
                      <a:pt x="8" y="25"/>
                      <a:pt x="8" y="14"/>
                      <a:pt x="16" y="9"/>
                    </a:cubicBezTo>
                    <a:cubicBezTo>
                      <a:pt x="19" y="6"/>
                      <a:pt x="23" y="4"/>
                      <a:pt x="2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8" name="Freeform 696"/>
              <p:cNvSpPr>
                <a:spLocks/>
              </p:cNvSpPr>
              <p:nvPr/>
            </p:nvSpPr>
            <p:spPr bwMode="auto">
              <a:xfrm>
                <a:off x="1261" y="2887"/>
                <a:ext cx="61" cy="76"/>
              </a:xfrm>
              <a:custGeom>
                <a:avLst/>
                <a:gdLst>
                  <a:gd name="T0" fmla="*/ 0 w 26"/>
                  <a:gd name="T1" fmla="*/ 0 h 32"/>
                  <a:gd name="T2" fmla="*/ 7 w 26"/>
                  <a:gd name="T3" fmla="*/ 12 h 32"/>
                  <a:gd name="T4" fmla="*/ 18 w 26"/>
                  <a:gd name="T5" fmla="*/ 21 h 32"/>
                  <a:gd name="T6" fmla="*/ 26 w 26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2">
                    <a:moveTo>
                      <a:pt x="0" y="0"/>
                    </a:moveTo>
                    <a:cubicBezTo>
                      <a:pt x="0" y="4"/>
                      <a:pt x="5" y="9"/>
                      <a:pt x="7" y="12"/>
                    </a:cubicBezTo>
                    <a:cubicBezTo>
                      <a:pt x="10" y="16"/>
                      <a:pt x="13" y="18"/>
                      <a:pt x="18" y="21"/>
                    </a:cubicBezTo>
                    <a:cubicBezTo>
                      <a:pt x="21" y="23"/>
                      <a:pt x="24" y="27"/>
                      <a:pt x="26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09" name="Freeform 697"/>
              <p:cNvSpPr>
                <a:spLocks/>
              </p:cNvSpPr>
              <p:nvPr/>
            </p:nvSpPr>
            <p:spPr bwMode="auto">
              <a:xfrm>
                <a:off x="1129" y="2687"/>
                <a:ext cx="61" cy="54"/>
              </a:xfrm>
              <a:custGeom>
                <a:avLst/>
                <a:gdLst>
                  <a:gd name="T0" fmla="*/ 0 w 26"/>
                  <a:gd name="T1" fmla="*/ 0 h 23"/>
                  <a:gd name="T2" fmla="*/ 26 w 26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3">
                    <a:moveTo>
                      <a:pt x="0" y="0"/>
                    </a:moveTo>
                    <a:cubicBezTo>
                      <a:pt x="0" y="10"/>
                      <a:pt x="25" y="10"/>
                      <a:pt x="26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0" name="Freeform 698"/>
              <p:cNvSpPr>
                <a:spLocks/>
              </p:cNvSpPr>
              <p:nvPr/>
            </p:nvSpPr>
            <p:spPr bwMode="auto">
              <a:xfrm>
                <a:off x="1126" y="2705"/>
                <a:ext cx="66" cy="109"/>
              </a:xfrm>
              <a:custGeom>
                <a:avLst/>
                <a:gdLst>
                  <a:gd name="T0" fmla="*/ 0 w 28"/>
                  <a:gd name="T1" fmla="*/ 0 h 46"/>
                  <a:gd name="T2" fmla="*/ 9 w 28"/>
                  <a:gd name="T3" fmla="*/ 27 h 46"/>
                  <a:gd name="T4" fmla="*/ 28 w 28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6">
                    <a:moveTo>
                      <a:pt x="0" y="0"/>
                    </a:moveTo>
                    <a:cubicBezTo>
                      <a:pt x="5" y="8"/>
                      <a:pt x="4" y="19"/>
                      <a:pt x="9" y="27"/>
                    </a:cubicBezTo>
                    <a:cubicBezTo>
                      <a:pt x="13" y="34"/>
                      <a:pt x="26" y="38"/>
                      <a:pt x="28" y="4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1" name="Freeform 699"/>
              <p:cNvSpPr>
                <a:spLocks/>
              </p:cNvSpPr>
              <p:nvPr/>
            </p:nvSpPr>
            <p:spPr bwMode="auto">
              <a:xfrm>
                <a:off x="1190" y="2663"/>
                <a:ext cx="71" cy="33"/>
              </a:xfrm>
              <a:custGeom>
                <a:avLst/>
                <a:gdLst>
                  <a:gd name="T0" fmla="*/ 0 w 30"/>
                  <a:gd name="T1" fmla="*/ 14 h 14"/>
                  <a:gd name="T2" fmla="*/ 20 w 30"/>
                  <a:gd name="T3" fmla="*/ 2 h 14"/>
                  <a:gd name="T4" fmla="*/ 30 w 30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14">
                    <a:moveTo>
                      <a:pt x="0" y="14"/>
                    </a:moveTo>
                    <a:cubicBezTo>
                      <a:pt x="6" y="9"/>
                      <a:pt x="11" y="2"/>
                      <a:pt x="20" y="2"/>
                    </a:cubicBezTo>
                    <a:cubicBezTo>
                      <a:pt x="25" y="2"/>
                      <a:pt x="25" y="3"/>
                      <a:pt x="3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2" name="Freeform 700"/>
              <p:cNvSpPr>
                <a:spLocks/>
              </p:cNvSpPr>
              <p:nvPr/>
            </p:nvSpPr>
            <p:spPr bwMode="auto">
              <a:xfrm>
                <a:off x="1067" y="2682"/>
                <a:ext cx="57" cy="26"/>
              </a:xfrm>
              <a:custGeom>
                <a:avLst/>
                <a:gdLst>
                  <a:gd name="T0" fmla="*/ 24 w 24"/>
                  <a:gd name="T1" fmla="*/ 0 h 11"/>
                  <a:gd name="T2" fmla="*/ 0 w 24"/>
                  <a:gd name="T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11">
                    <a:moveTo>
                      <a:pt x="24" y="0"/>
                    </a:moveTo>
                    <a:cubicBezTo>
                      <a:pt x="20" y="10"/>
                      <a:pt x="8" y="11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3" name="Freeform 701"/>
              <p:cNvSpPr>
                <a:spLocks/>
              </p:cNvSpPr>
              <p:nvPr/>
            </p:nvSpPr>
            <p:spPr bwMode="auto">
              <a:xfrm>
                <a:off x="1070" y="2689"/>
                <a:ext cx="54" cy="132"/>
              </a:xfrm>
              <a:custGeom>
                <a:avLst/>
                <a:gdLst>
                  <a:gd name="T0" fmla="*/ 23 w 23"/>
                  <a:gd name="T1" fmla="*/ 0 h 56"/>
                  <a:gd name="T2" fmla="*/ 12 w 23"/>
                  <a:gd name="T3" fmla="*/ 34 h 56"/>
                  <a:gd name="T4" fmla="*/ 7 w 23"/>
                  <a:gd name="T5" fmla="*/ 49 h 56"/>
                  <a:gd name="T6" fmla="*/ 0 w 23"/>
                  <a:gd name="T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20" y="12"/>
                      <a:pt x="15" y="22"/>
                      <a:pt x="12" y="34"/>
                    </a:cubicBezTo>
                    <a:cubicBezTo>
                      <a:pt x="10" y="39"/>
                      <a:pt x="10" y="45"/>
                      <a:pt x="7" y="49"/>
                    </a:cubicBezTo>
                    <a:cubicBezTo>
                      <a:pt x="5" y="52"/>
                      <a:pt x="2" y="53"/>
                      <a:pt x="0" y="5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4" name="Freeform 702"/>
              <p:cNvSpPr>
                <a:spLocks/>
              </p:cNvSpPr>
              <p:nvPr/>
            </p:nvSpPr>
            <p:spPr bwMode="auto">
              <a:xfrm>
                <a:off x="1126" y="2996"/>
                <a:ext cx="57" cy="50"/>
              </a:xfrm>
              <a:custGeom>
                <a:avLst/>
                <a:gdLst>
                  <a:gd name="T0" fmla="*/ 24 w 24"/>
                  <a:gd name="T1" fmla="*/ 0 h 21"/>
                  <a:gd name="T2" fmla="*/ 8 w 24"/>
                  <a:gd name="T3" fmla="*/ 10 h 21"/>
                  <a:gd name="T4" fmla="*/ 0 w 24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24" y="0"/>
                    </a:moveTo>
                    <a:cubicBezTo>
                      <a:pt x="19" y="2"/>
                      <a:pt x="12" y="7"/>
                      <a:pt x="8" y="10"/>
                    </a:cubicBezTo>
                    <a:cubicBezTo>
                      <a:pt x="4" y="13"/>
                      <a:pt x="3" y="18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5" name="Freeform 703"/>
              <p:cNvSpPr>
                <a:spLocks/>
              </p:cNvSpPr>
              <p:nvPr/>
            </p:nvSpPr>
            <p:spPr bwMode="auto">
              <a:xfrm>
                <a:off x="1065" y="2979"/>
                <a:ext cx="64" cy="45"/>
              </a:xfrm>
              <a:custGeom>
                <a:avLst/>
                <a:gdLst>
                  <a:gd name="T0" fmla="*/ 27 w 27"/>
                  <a:gd name="T1" fmla="*/ 19 h 19"/>
                  <a:gd name="T2" fmla="*/ 10 w 27"/>
                  <a:gd name="T3" fmla="*/ 6 h 19"/>
                  <a:gd name="T4" fmla="*/ 0 w 27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27" y="19"/>
                    </a:moveTo>
                    <a:cubicBezTo>
                      <a:pt x="21" y="11"/>
                      <a:pt x="19" y="8"/>
                      <a:pt x="10" y="6"/>
                    </a:cubicBezTo>
                    <a:cubicBezTo>
                      <a:pt x="6" y="5"/>
                      <a:pt x="0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6" name="Freeform 704"/>
              <p:cNvSpPr>
                <a:spLocks/>
              </p:cNvSpPr>
              <p:nvPr/>
            </p:nvSpPr>
            <p:spPr bwMode="auto">
              <a:xfrm>
                <a:off x="1067" y="3171"/>
                <a:ext cx="59" cy="83"/>
              </a:xfrm>
              <a:custGeom>
                <a:avLst/>
                <a:gdLst>
                  <a:gd name="T0" fmla="*/ 25 w 25"/>
                  <a:gd name="T1" fmla="*/ 0 h 35"/>
                  <a:gd name="T2" fmla="*/ 17 w 25"/>
                  <a:gd name="T3" fmla="*/ 9 h 35"/>
                  <a:gd name="T4" fmla="*/ 11 w 25"/>
                  <a:gd name="T5" fmla="*/ 25 h 35"/>
                  <a:gd name="T6" fmla="*/ 0 w 25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5">
                    <a:moveTo>
                      <a:pt x="25" y="0"/>
                    </a:moveTo>
                    <a:cubicBezTo>
                      <a:pt x="23" y="3"/>
                      <a:pt x="19" y="5"/>
                      <a:pt x="17" y="9"/>
                    </a:cubicBezTo>
                    <a:cubicBezTo>
                      <a:pt x="13" y="14"/>
                      <a:pt x="13" y="20"/>
                      <a:pt x="11" y="25"/>
                    </a:cubicBezTo>
                    <a:cubicBezTo>
                      <a:pt x="8" y="31"/>
                      <a:pt x="4" y="32"/>
                      <a:pt x="0" y="3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7" name="Freeform 705"/>
              <p:cNvSpPr>
                <a:spLocks/>
              </p:cNvSpPr>
              <p:nvPr/>
            </p:nvSpPr>
            <p:spPr bwMode="auto">
              <a:xfrm>
                <a:off x="1129" y="3157"/>
                <a:ext cx="61" cy="118"/>
              </a:xfrm>
              <a:custGeom>
                <a:avLst/>
                <a:gdLst>
                  <a:gd name="T0" fmla="*/ 1 w 26"/>
                  <a:gd name="T1" fmla="*/ 0 h 50"/>
                  <a:gd name="T2" fmla="*/ 9 w 26"/>
                  <a:gd name="T3" fmla="*/ 17 h 50"/>
                  <a:gd name="T4" fmla="*/ 12 w 26"/>
                  <a:gd name="T5" fmla="*/ 35 h 50"/>
                  <a:gd name="T6" fmla="*/ 26 w 26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0">
                    <a:moveTo>
                      <a:pt x="1" y="0"/>
                    </a:moveTo>
                    <a:cubicBezTo>
                      <a:pt x="0" y="5"/>
                      <a:pt x="7" y="12"/>
                      <a:pt x="9" y="17"/>
                    </a:cubicBezTo>
                    <a:cubicBezTo>
                      <a:pt x="11" y="23"/>
                      <a:pt x="10" y="29"/>
                      <a:pt x="12" y="35"/>
                    </a:cubicBezTo>
                    <a:cubicBezTo>
                      <a:pt x="14" y="44"/>
                      <a:pt x="24" y="42"/>
                      <a:pt x="26" y="5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8" name="Freeform 706"/>
              <p:cNvSpPr>
                <a:spLocks/>
              </p:cNvSpPr>
              <p:nvPr/>
            </p:nvSpPr>
            <p:spPr bwMode="auto">
              <a:xfrm>
                <a:off x="1197" y="3202"/>
                <a:ext cx="57" cy="66"/>
              </a:xfrm>
              <a:custGeom>
                <a:avLst/>
                <a:gdLst>
                  <a:gd name="T0" fmla="*/ 0 w 24"/>
                  <a:gd name="T1" fmla="*/ 28 h 28"/>
                  <a:gd name="T2" fmla="*/ 12 w 24"/>
                  <a:gd name="T3" fmla="*/ 7 h 28"/>
                  <a:gd name="T4" fmla="*/ 24 w 24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8">
                    <a:moveTo>
                      <a:pt x="0" y="28"/>
                    </a:moveTo>
                    <a:cubicBezTo>
                      <a:pt x="3" y="21"/>
                      <a:pt x="6" y="11"/>
                      <a:pt x="12" y="7"/>
                    </a:cubicBezTo>
                    <a:cubicBezTo>
                      <a:pt x="16" y="5"/>
                      <a:pt x="20" y="2"/>
                      <a:pt x="2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19" name="Freeform 707"/>
              <p:cNvSpPr>
                <a:spLocks/>
              </p:cNvSpPr>
              <p:nvPr/>
            </p:nvSpPr>
            <p:spPr bwMode="auto">
              <a:xfrm>
                <a:off x="1195" y="3168"/>
                <a:ext cx="52" cy="17"/>
              </a:xfrm>
              <a:custGeom>
                <a:avLst/>
                <a:gdLst>
                  <a:gd name="T0" fmla="*/ 22 w 22"/>
                  <a:gd name="T1" fmla="*/ 7 h 7"/>
                  <a:gd name="T2" fmla="*/ 0 w 22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7">
                    <a:moveTo>
                      <a:pt x="22" y="7"/>
                    </a:moveTo>
                    <a:cubicBezTo>
                      <a:pt x="17" y="7"/>
                      <a:pt x="2" y="4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0" name="Freeform 708"/>
              <p:cNvSpPr>
                <a:spLocks/>
              </p:cNvSpPr>
              <p:nvPr/>
            </p:nvSpPr>
            <p:spPr bwMode="auto">
              <a:xfrm>
                <a:off x="1197" y="3053"/>
                <a:ext cx="57" cy="104"/>
              </a:xfrm>
              <a:custGeom>
                <a:avLst/>
                <a:gdLst>
                  <a:gd name="T0" fmla="*/ 24 w 24"/>
                  <a:gd name="T1" fmla="*/ 44 h 44"/>
                  <a:gd name="T2" fmla="*/ 7 w 24"/>
                  <a:gd name="T3" fmla="*/ 15 h 44"/>
                  <a:gd name="T4" fmla="*/ 4 w 24"/>
                  <a:gd name="T5" fmla="*/ 6 h 44"/>
                  <a:gd name="T6" fmla="*/ 0 w 24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4">
                    <a:moveTo>
                      <a:pt x="24" y="44"/>
                    </a:moveTo>
                    <a:cubicBezTo>
                      <a:pt x="17" y="39"/>
                      <a:pt x="10" y="24"/>
                      <a:pt x="7" y="15"/>
                    </a:cubicBezTo>
                    <a:cubicBezTo>
                      <a:pt x="6" y="12"/>
                      <a:pt x="6" y="9"/>
                      <a:pt x="4" y="6"/>
                    </a:cubicBezTo>
                    <a:cubicBezTo>
                      <a:pt x="3" y="4"/>
                      <a:pt x="0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1" name="Freeform 709"/>
              <p:cNvSpPr>
                <a:spLocks/>
              </p:cNvSpPr>
              <p:nvPr/>
            </p:nvSpPr>
            <p:spPr bwMode="auto">
              <a:xfrm>
                <a:off x="1195" y="2996"/>
                <a:ext cx="66" cy="69"/>
              </a:xfrm>
              <a:custGeom>
                <a:avLst/>
                <a:gdLst>
                  <a:gd name="T0" fmla="*/ 0 w 28"/>
                  <a:gd name="T1" fmla="*/ 0 h 29"/>
                  <a:gd name="T2" fmla="*/ 21 w 28"/>
                  <a:gd name="T3" fmla="*/ 19 h 29"/>
                  <a:gd name="T4" fmla="*/ 28 w 28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cubicBezTo>
                      <a:pt x="1" y="8"/>
                      <a:pt x="18" y="11"/>
                      <a:pt x="21" y="19"/>
                    </a:cubicBezTo>
                    <a:cubicBezTo>
                      <a:pt x="23" y="24"/>
                      <a:pt x="21" y="28"/>
                      <a:pt x="28" y="2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2" name="Freeform 710"/>
              <p:cNvSpPr>
                <a:spLocks/>
              </p:cNvSpPr>
              <p:nvPr/>
            </p:nvSpPr>
            <p:spPr bwMode="auto">
              <a:xfrm>
                <a:off x="1261" y="3199"/>
                <a:ext cx="61" cy="66"/>
              </a:xfrm>
              <a:custGeom>
                <a:avLst/>
                <a:gdLst>
                  <a:gd name="T0" fmla="*/ 0 w 26"/>
                  <a:gd name="T1" fmla="*/ 0 h 28"/>
                  <a:gd name="T2" fmla="*/ 16 w 26"/>
                  <a:gd name="T3" fmla="*/ 18 h 28"/>
                  <a:gd name="T4" fmla="*/ 26 w 26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8">
                    <a:moveTo>
                      <a:pt x="0" y="0"/>
                    </a:moveTo>
                    <a:cubicBezTo>
                      <a:pt x="1" y="8"/>
                      <a:pt x="10" y="14"/>
                      <a:pt x="16" y="18"/>
                    </a:cubicBezTo>
                    <a:cubicBezTo>
                      <a:pt x="20" y="21"/>
                      <a:pt x="26" y="23"/>
                      <a:pt x="26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3" name="Freeform 711"/>
              <p:cNvSpPr>
                <a:spLocks/>
              </p:cNvSpPr>
              <p:nvPr/>
            </p:nvSpPr>
            <p:spPr bwMode="auto">
              <a:xfrm>
                <a:off x="1346" y="3161"/>
                <a:ext cx="78" cy="26"/>
              </a:xfrm>
              <a:custGeom>
                <a:avLst/>
                <a:gdLst>
                  <a:gd name="T0" fmla="*/ 33 w 33"/>
                  <a:gd name="T1" fmla="*/ 11 h 11"/>
                  <a:gd name="T2" fmla="*/ 22 w 33"/>
                  <a:gd name="T3" fmla="*/ 9 h 11"/>
                  <a:gd name="T4" fmla="*/ 9 w 33"/>
                  <a:gd name="T5" fmla="*/ 9 h 11"/>
                  <a:gd name="T6" fmla="*/ 0 w 3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1">
                    <a:moveTo>
                      <a:pt x="33" y="11"/>
                    </a:moveTo>
                    <a:cubicBezTo>
                      <a:pt x="30" y="10"/>
                      <a:pt x="26" y="9"/>
                      <a:pt x="22" y="9"/>
                    </a:cubicBezTo>
                    <a:cubicBezTo>
                      <a:pt x="18" y="8"/>
                      <a:pt x="13" y="10"/>
                      <a:pt x="9" y="9"/>
                    </a:cubicBezTo>
                    <a:cubicBezTo>
                      <a:pt x="5" y="7"/>
                      <a:pt x="3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4" name="Freeform 712"/>
              <p:cNvSpPr>
                <a:spLocks/>
              </p:cNvSpPr>
              <p:nvPr/>
            </p:nvSpPr>
            <p:spPr bwMode="auto">
              <a:xfrm>
                <a:off x="1346" y="3041"/>
                <a:ext cx="85" cy="130"/>
              </a:xfrm>
              <a:custGeom>
                <a:avLst/>
                <a:gdLst>
                  <a:gd name="T0" fmla="*/ 0 w 36"/>
                  <a:gd name="T1" fmla="*/ 0 h 55"/>
                  <a:gd name="T2" fmla="*/ 5 w 36"/>
                  <a:gd name="T3" fmla="*/ 15 h 55"/>
                  <a:gd name="T4" fmla="*/ 22 w 36"/>
                  <a:gd name="T5" fmla="*/ 36 h 55"/>
                  <a:gd name="T6" fmla="*/ 31 w 36"/>
                  <a:gd name="T7" fmla="*/ 47 h 55"/>
                  <a:gd name="T8" fmla="*/ 36 w 36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55">
                    <a:moveTo>
                      <a:pt x="0" y="0"/>
                    </a:moveTo>
                    <a:cubicBezTo>
                      <a:pt x="2" y="5"/>
                      <a:pt x="3" y="10"/>
                      <a:pt x="5" y="15"/>
                    </a:cubicBezTo>
                    <a:cubicBezTo>
                      <a:pt x="8" y="24"/>
                      <a:pt x="16" y="30"/>
                      <a:pt x="22" y="36"/>
                    </a:cubicBezTo>
                    <a:cubicBezTo>
                      <a:pt x="26" y="40"/>
                      <a:pt x="28" y="43"/>
                      <a:pt x="31" y="47"/>
                    </a:cubicBezTo>
                    <a:cubicBezTo>
                      <a:pt x="32" y="50"/>
                      <a:pt x="34" y="54"/>
                      <a:pt x="36" y="5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5" name="Freeform 713"/>
              <p:cNvSpPr>
                <a:spLocks/>
              </p:cNvSpPr>
              <p:nvPr/>
            </p:nvSpPr>
            <p:spPr bwMode="auto">
              <a:xfrm>
                <a:off x="1351" y="2991"/>
                <a:ext cx="80" cy="48"/>
              </a:xfrm>
              <a:custGeom>
                <a:avLst/>
                <a:gdLst>
                  <a:gd name="T0" fmla="*/ 34 w 34"/>
                  <a:gd name="T1" fmla="*/ 0 h 20"/>
                  <a:gd name="T2" fmla="*/ 0 w 34"/>
                  <a:gd name="T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28" y="12"/>
                      <a:pt x="12" y="20"/>
                      <a:pt x="0" y="1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6" name="Freeform 714"/>
              <p:cNvSpPr>
                <a:spLocks/>
              </p:cNvSpPr>
              <p:nvPr/>
            </p:nvSpPr>
            <p:spPr bwMode="auto">
              <a:xfrm>
                <a:off x="1440" y="3008"/>
                <a:ext cx="81" cy="68"/>
              </a:xfrm>
              <a:custGeom>
                <a:avLst/>
                <a:gdLst>
                  <a:gd name="T0" fmla="*/ 0 w 34"/>
                  <a:gd name="T1" fmla="*/ 0 h 29"/>
                  <a:gd name="T2" fmla="*/ 16 w 34"/>
                  <a:gd name="T3" fmla="*/ 23 h 29"/>
                  <a:gd name="T4" fmla="*/ 34 w 34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0" y="0"/>
                    </a:moveTo>
                    <a:cubicBezTo>
                      <a:pt x="2" y="8"/>
                      <a:pt x="8" y="19"/>
                      <a:pt x="16" y="23"/>
                    </a:cubicBezTo>
                    <a:cubicBezTo>
                      <a:pt x="22" y="25"/>
                      <a:pt x="29" y="25"/>
                      <a:pt x="34" y="2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7" name="Freeform 715"/>
              <p:cNvSpPr>
                <a:spLocks/>
              </p:cNvSpPr>
              <p:nvPr/>
            </p:nvSpPr>
            <p:spPr bwMode="auto">
              <a:xfrm>
                <a:off x="1443" y="2977"/>
                <a:ext cx="82" cy="28"/>
              </a:xfrm>
              <a:custGeom>
                <a:avLst/>
                <a:gdLst>
                  <a:gd name="T0" fmla="*/ 0 w 35"/>
                  <a:gd name="T1" fmla="*/ 7 h 12"/>
                  <a:gd name="T2" fmla="*/ 25 w 35"/>
                  <a:gd name="T3" fmla="*/ 8 h 12"/>
                  <a:gd name="T4" fmla="*/ 35 w 3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2">
                    <a:moveTo>
                      <a:pt x="0" y="7"/>
                    </a:moveTo>
                    <a:cubicBezTo>
                      <a:pt x="7" y="8"/>
                      <a:pt x="18" y="12"/>
                      <a:pt x="25" y="8"/>
                    </a:cubicBezTo>
                    <a:cubicBezTo>
                      <a:pt x="29" y="5"/>
                      <a:pt x="31" y="2"/>
                      <a:pt x="3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8" name="Freeform 716"/>
              <p:cNvSpPr>
                <a:spLocks/>
              </p:cNvSpPr>
              <p:nvPr/>
            </p:nvSpPr>
            <p:spPr bwMode="auto">
              <a:xfrm>
                <a:off x="1440" y="2920"/>
                <a:ext cx="88" cy="41"/>
              </a:xfrm>
              <a:custGeom>
                <a:avLst/>
                <a:gdLst>
                  <a:gd name="T0" fmla="*/ 0 w 37"/>
                  <a:gd name="T1" fmla="*/ 17 h 17"/>
                  <a:gd name="T2" fmla="*/ 37 w 37"/>
                  <a:gd name="T3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" h="17">
                    <a:moveTo>
                      <a:pt x="0" y="17"/>
                    </a:moveTo>
                    <a:cubicBezTo>
                      <a:pt x="10" y="10"/>
                      <a:pt x="24" y="0"/>
                      <a:pt x="37" y="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29" name="Freeform 717"/>
              <p:cNvSpPr>
                <a:spLocks/>
              </p:cNvSpPr>
              <p:nvPr/>
            </p:nvSpPr>
            <p:spPr bwMode="auto">
              <a:xfrm>
                <a:off x="1344" y="2892"/>
                <a:ext cx="87" cy="50"/>
              </a:xfrm>
              <a:custGeom>
                <a:avLst/>
                <a:gdLst>
                  <a:gd name="T0" fmla="*/ 37 w 37"/>
                  <a:gd name="T1" fmla="*/ 21 h 21"/>
                  <a:gd name="T2" fmla="*/ 16 w 37"/>
                  <a:gd name="T3" fmla="*/ 1 h 21"/>
                  <a:gd name="T4" fmla="*/ 0 w 37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1">
                    <a:moveTo>
                      <a:pt x="37" y="21"/>
                    </a:moveTo>
                    <a:cubicBezTo>
                      <a:pt x="31" y="14"/>
                      <a:pt x="25" y="5"/>
                      <a:pt x="16" y="1"/>
                    </a:cubicBezTo>
                    <a:cubicBezTo>
                      <a:pt x="12" y="0"/>
                      <a:pt x="2" y="4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0" name="Freeform 718"/>
              <p:cNvSpPr>
                <a:spLocks/>
              </p:cNvSpPr>
              <p:nvPr/>
            </p:nvSpPr>
            <p:spPr bwMode="auto">
              <a:xfrm>
                <a:off x="1440" y="2705"/>
                <a:ext cx="78" cy="24"/>
              </a:xfrm>
              <a:custGeom>
                <a:avLst/>
                <a:gdLst>
                  <a:gd name="T0" fmla="*/ 33 w 33"/>
                  <a:gd name="T1" fmla="*/ 0 h 10"/>
                  <a:gd name="T2" fmla="*/ 14 w 33"/>
                  <a:gd name="T3" fmla="*/ 3 h 10"/>
                  <a:gd name="T4" fmla="*/ 1 w 33"/>
                  <a:gd name="T5" fmla="*/ 10 h 10"/>
                  <a:gd name="T6" fmla="*/ 0 w 33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0">
                    <a:moveTo>
                      <a:pt x="33" y="0"/>
                    </a:moveTo>
                    <a:cubicBezTo>
                      <a:pt x="27" y="1"/>
                      <a:pt x="20" y="2"/>
                      <a:pt x="14" y="3"/>
                    </a:cubicBezTo>
                    <a:cubicBezTo>
                      <a:pt x="8" y="4"/>
                      <a:pt x="6" y="8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1" name="Freeform 719"/>
              <p:cNvSpPr>
                <a:spLocks/>
              </p:cNvSpPr>
              <p:nvPr/>
            </p:nvSpPr>
            <p:spPr bwMode="auto">
              <a:xfrm>
                <a:off x="1525" y="2842"/>
                <a:ext cx="86" cy="17"/>
              </a:xfrm>
              <a:custGeom>
                <a:avLst/>
                <a:gdLst>
                  <a:gd name="T0" fmla="*/ 36 w 36"/>
                  <a:gd name="T1" fmla="*/ 0 h 7"/>
                  <a:gd name="T2" fmla="*/ 12 w 36"/>
                  <a:gd name="T3" fmla="*/ 6 h 7"/>
                  <a:gd name="T4" fmla="*/ 0 w 36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7">
                    <a:moveTo>
                      <a:pt x="36" y="0"/>
                    </a:moveTo>
                    <a:cubicBezTo>
                      <a:pt x="30" y="6"/>
                      <a:pt x="20" y="7"/>
                      <a:pt x="12" y="6"/>
                    </a:cubicBezTo>
                    <a:cubicBezTo>
                      <a:pt x="5" y="6"/>
                      <a:pt x="5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2" name="Freeform 720"/>
              <p:cNvSpPr>
                <a:spLocks/>
              </p:cNvSpPr>
              <p:nvPr/>
            </p:nvSpPr>
            <p:spPr bwMode="auto">
              <a:xfrm>
                <a:off x="1611" y="3138"/>
                <a:ext cx="37" cy="64"/>
              </a:xfrm>
              <a:custGeom>
                <a:avLst/>
                <a:gdLst>
                  <a:gd name="T0" fmla="*/ 0 w 16"/>
                  <a:gd name="T1" fmla="*/ 0 h 27"/>
                  <a:gd name="T2" fmla="*/ 12 w 16"/>
                  <a:gd name="T3" fmla="*/ 14 h 27"/>
                  <a:gd name="T4" fmla="*/ 16 w 16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7">
                    <a:moveTo>
                      <a:pt x="0" y="0"/>
                    </a:moveTo>
                    <a:cubicBezTo>
                      <a:pt x="1" y="6"/>
                      <a:pt x="9" y="9"/>
                      <a:pt x="12" y="14"/>
                    </a:cubicBezTo>
                    <a:cubicBezTo>
                      <a:pt x="16" y="18"/>
                      <a:pt x="14" y="22"/>
                      <a:pt x="16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3" name="Freeform 721"/>
              <p:cNvSpPr>
                <a:spLocks/>
              </p:cNvSpPr>
              <p:nvPr/>
            </p:nvSpPr>
            <p:spPr bwMode="auto">
              <a:xfrm>
                <a:off x="1438" y="3190"/>
                <a:ext cx="85" cy="38"/>
              </a:xfrm>
              <a:custGeom>
                <a:avLst/>
                <a:gdLst>
                  <a:gd name="T0" fmla="*/ 0 w 36"/>
                  <a:gd name="T1" fmla="*/ 0 h 16"/>
                  <a:gd name="T2" fmla="*/ 36 w 36"/>
                  <a:gd name="T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16">
                    <a:moveTo>
                      <a:pt x="0" y="0"/>
                    </a:moveTo>
                    <a:cubicBezTo>
                      <a:pt x="6" y="15"/>
                      <a:pt x="22" y="12"/>
                      <a:pt x="36" y="1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4" name="Freeform 722"/>
              <p:cNvSpPr>
                <a:spLocks/>
              </p:cNvSpPr>
              <p:nvPr/>
            </p:nvSpPr>
            <p:spPr bwMode="auto">
              <a:xfrm>
                <a:off x="1443" y="3088"/>
                <a:ext cx="87" cy="97"/>
              </a:xfrm>
              <a:custGeom>
                <a:avLst/>
                <a:gdLst>
                  <a:gd name="T0" fmla="*/ 0 w 37"/>
                  <a:gd name="T1" fmla="*/ 41 h 41"/>
                  <a:gd name="T2" fmla="*/ 15 w 37"/>
                  <a:gd name="T3" fmla="*/ 27 h 41"/>
                  <a:gd name="T4" fmla="*/ 27 w 37"/>
                  <a:gd name="T5" fmla="*/ 19 h 41"/>
                  <a:gd name="T6" fmla="*/ 36 w 37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1">
                    <a:moveTo>
                      <a:pt x="0" y="41"/>
                    </a:moveTo>
                    <a:cubicBezTo>
                      <a:pt x="5" y="35"/>
                      <a:pt x="9" y="30"/>
                      <a:pt x="15" y="27"/>
                    </a:cubicBezTo>
                    <a:cubicBezTo>
                      <a:pt x="20" y="24"/>
                      <a:pt x="24" y="23"/>
                      <a:pt x="27" y="19"/>
                    </a:cubicBezTo>
                    <a:cubicBezTo>
                      <a:pt x="30" y="15"/>
                      <a:pt x="37" y="4"/>
                      <a:pt x="3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5" name="Freeform 723"/>
              <p:cNvSpPr>
                <a:spLocks/>
              </p:cNvSpPr>
              <p:nvPr/>
            </p:nvSpPr>
            <p:spPr bwMode="auto">
              <a:xfrm>
                <a:off x="1431" y="3211"/>
                <a:ext cx="43" cy="78"/>
              </a:xfrm>
              <a:custGeom>
                <a:avLst/>
                <a:gdLst>
                  <a:gd name="T0" fmla="*/ 0 w 18"/>
                  <a:gd name="T1" fmla="*/ 0 h 33"/>
                  <a:gd name="T2" fmla="*/ 13 w 18"/>
                  <a:gd name="T3" fmla="*/ 18 h 33"/>
                  <a:gd name="T4" fmla="*/ 18 w 18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3">
                    <a:moveTo>
                      <a:pt x="0" y="0"/>
                    </a:moveTo>
                    <a:cubicBezTo>
                      <a:pt x="3" y="7"/>
                      <a:pt x="8" y="13"/>
                      <a:pt x="13" y="18"/>
                    </a:cubicBezTo>
                    <a:cubicBezTo>
                      <a:pt x="16" y="23"/>
                      <a:pt x="17" y="28"/>
                      <a:pt x="18" y="3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6" name="Freeform 724"/>
              <p:cNvSpPr>
                <a:spLocks/>
              </p:cNvSpPr>
              <p:nvPr/>
            </p:nvSpPr>
            <p:spPr bwMode="auto">
              <a:xfrm>
                <a:off x="1346" y="3213"/>
                <a:ext cx="83" cy="81"/>
              </a:xfrm>
              <a:custGeom>
                <a:avLst/>
                <a:gdLst>
                  <a:gd name="T0" fmla="*/ 35 w 35"/>
                  <a:gd name="T1" fmla="*/ 0 h 34"/>
                  <a:gd name="T2" fmla="*/ 18 w 35"/>
                  <a:gd name="T3" fmla="*/ 27 h 34"/>
                  <a:gd name="T4" fmla="*/ 7 w 35"/>
                  <a:gd name="T5" fmla="*/ 30 h 34"/>
                  <a:gd name="T6" fmla="*/ 0 w 35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5" y="0"/>
                    </a:moveTo>
                    <a:cubicBezTo>
                      <a:pt x="31" y="9"/>
                      <a:pt x="27" y="21"/>
                      <a:pt x="18" y="27"/>
                    </a:cubicBezTo>
                    <a:cubicBezTo>
                      <a:pt x="15" y="29"/>
                      <a:pt x="11" y="29"/>
                      <a:pt x="7" y="30"/>
                    </a:cubicBezTo>
                    <a:cubicBezTo>
                      <a:pt x="5" y="31"/>
                      <a:pt x="3" y="33"/>
                      <a:pt x="0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7" name="Freeform 725"/>
              <p:cNvSpPr>
                <a:spLocks/>
              </p:cNvSpPr>
              <p:nvPr/>
            </p:nvSpPr>
            <p:spPr bwMode="auto">
              <a:xfrm>
                <a:off x="1528" y="3497"/>
                <a:ext cx="85" cy="64"/>
              </a:xfrm>
              <a:custGeom>
                <a:avLst/>
                <a:gdLst>
                  <a:gd name="T0" fmla="*/ 0 w 36"/>
                  <a:gd name="T1" fmla="*/ 0 h 27"/>
                  <a:gd name="T2" fmla="*/ 7 w 36"/>
                  <a:gd name="T3" fmla="*/ 8 h 27"/>
                  <a:gd name="T4" fmla="*/ 20 w 36"/>
                  <a:gd name="T5" fmla="*/ 23 h 27"/>
                  <a:gd name="T6" fmla="*/ 36 w 36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7">
                    <a:moveTo>
                      <a:pt x="0" y="0"/>
                    </a:moveTo>
                    <a:cubicBezTo>
                      <a:pt x="2" y="3"/>
                      <a:pt x="4" y="6"/>
                      <a:pt x="7" y="8"/>
                    </a:cubicBezTo>
                    <a:cubicBezTo>
                      <a:pt x="11" y="13"/>
                      <a:pt x="15" y="20"/>
                      <a:pt x="20" y="23"/>
                    </a:cubicBezTo>
                    <a:cubicBezTo>
                      <a:pt x="25" y="25"/>
                      <a:pt x="33" y="22"/>
                      <a:pt x="36" y="27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8" name="Freeform 726"/>
              <p:cNvSpPr>
                <a:spLocks/>
              </p:cNvSpPr>
              <p:nvPr/>
            </p:nvSpPr>
            <p:spPr bwMode="auto">
              <a:xfrm>
                <a:off x="1523" y="3391"/>
                <a:ext cx="92" cy="101"/>
              </a:xfrm>
              <a:custGeom>
                <a:avLst/>
                <a:gdLst>
                  <a:gd name="T0" fmla="*/ 0 w 39"/>
                  <a:gd name="T1" fmla="*/ 43 h 43"/>
                  <a:gd name="T2" fmla="*/ 30 w 39"/>
                  <a:gd name="T3" fmla="*/ 21 h 43"/>
                  <a:gd name="T4" fmla="*/ 39 w 39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3">
                    <a:moveTo>
                      <a:pt x="0" y="43"/>
                    </a:moveTo>
                    <a:cubicBezTo>
                      <a:pt x="10" y="34"/>
                      <a:pt x="26" y="35"/>
                      <a:pt x="30" y="21"/>
                    </a:cubicBezTo>
                    <a:cubicBezTo>
                      <a:pt x="33" y="14"/>
                      <a:pt x="36" y="6"/>
                      <a:pt x="3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39" name="Freeform 727"/>
              <p:cNvSpPr>
                <a:spLocks/>
              </p:cNvSpPr>
              <p:nvPr/>
            </p:nvSpPr>
            <p:spPr bwMode="auto">
              <a:xfrm>
                <a:off x="1261" y="3478"/>
                <a:ext cx="61" cy="19"/>
              </a:xfrm>
              <a:custGeom>
                <a:avLst/>
                <a:gdLst>
                  <a:gd name="T0" fmla="*/ 0 w 26"/>
                  <a:gd name="T1" fmla="*/ 0 h 8"/>
                  <a:gd name="T2" fmla="*/ 17 w 26"/>
                  <a:gd name="T3" fmla="*/ 3 h 8"/>
                  <a:gd name="T4" fmla="*/ 26 w 2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cubicBezTo>
                      <a:pt x="5" y="3"/>
                      <a:pt x="12" y="0"/>
                      <a:pt x="17" y="3"/>
                    </a:cubicBezTo>
                    <a:cubicBezTo>
                      <a:pt x="21" y="5"/>
                      <a:pt x="22" y="8"/>
                      <a:pt x="26" y="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0" name="Freeform 728"/>
              <p:cNvSpPr>
                <a:spLocks/>
              </p:cNvSpPr>
              <p:nvPr/>
            </p:nvSpPr>
            <p:spPr bwMode="auto">
              <a:xfrm>
                <a:off x="1261" y="3497"/>
                <a:ext cx="61" cy="109"/>
              </a:xfrm>
              <a:custGeom>
                <a:avLst/>
                <a:gdLst>
                  <a:gd name="T0" fmla="*/ 0 w 26"/>
                  <a:gd name="T1" fmla="*/ 0 h 46"/>
                  <a:gd name="T2" fmla="*/ 5 w 26"/>
                  <a:gd name="T3" fmla="*/ 13 h 46"/>
                  <a:gd name="T4" fmla="*/ 11 w 26"/>
                  <a:gd name="T5" fmla="*/ 31 h 46"/>
                  <a:gd name="T6" fmla="*/ 19 w 26"/>
                  <a:gd name="T7" fmla="*/ 36 h 46"/>
                  <a:gd name="T8" fmla="*/ 26 w 26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0" y="0"/>
                    </a:moveTo>
                    <a:cubicBezTo>
                      <a:pt x="2" y="4"/>
                      <a:pt x="4" y="8"/>
                      <a:pt x="5" y="13"/>
                    </a:cubicBezTo>
                    <a:cubicBezTo>
                      <a:pt x="7" y="18"/>
                      <a:pt x="7" y="27"/>
                      <a:pt x="11" y="31"/>
                    </a:cubicBezTo>
                    <a:cubicBezTo>
                      <a:pt x="14" y="34"/>
                      <a:pt x="17" y="34"/>
                      <a:pt x="19" y="36"/>
                    </a:cubicBezTo>
                    <a:cubicBezTo>
                      <a:pt x="21" y="38"/>
                      <a:pt x="25" y="44"/>
                      <a:pt x="26" y="4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1" name="Freeform 729"/>
              <p:cNvSpPr>
                <a:spLocks/>
              </p:cNvSpPr>
              <p:nvPr/>
            </p:nvSpPr>
            <p:spPr bwMode="auto">
              <a:xfrm>
                <a:off x="1129" y="3476"/>
                <a:ext cx="125" cy="101"/>
              </a:xfrm>
              <a:custGeom>
                <a:avLst/>
                <a:gdLst>
                  <a:gd name="T0" fmla="*/ 53 w 53"/>
                  <a:gd name="T1" fmla="*/ 0 h 43"/>
                  <a:gd name="T2" fmla="*/ 41 w 53"/>
                  <a:gd name="T3" fmla="*/ 14 h 43"/>
                  <a:gd name="T4" fmla="*/ 27 w 53"/>
                  <a:gd name="T5" fmla="*/ 31 h 43"/>
                  <a:gd name="T6" fmla="*/ 0 w 5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3">
                    <a:moveTo>
                      <a:pt x="53" y="0"/>
                    </a:moveTo>
                    <a:cubicBezTo>
                      <a:pt x="49" y="5"/>
                      <a:pt x="45" y="9"/>
                      <a:pt x="41" y="14"/>
                    </a:cubicBezTo>
                    <a:cubicBezTo>
                      <a:pt x="37" y="20"/>
                      <a:pt x="34" y="28"/>
                      <a:pt x="27" y="31"/>
                    </a:cubicBezTo>
                    <a:cubicBezTo>
                      <a:pt x="20" y="36"/>
                      <a:pt x="6" y="35"/>
                      <a:pt x="0" y="4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2" name="Freeform 730"/>
              <p:cNvSpPr>
                <a:spLocks/>
              </p:cNvSpPr>
              <p:nvPr/>
            </p:nvSpPr>
            <p:spPr bwMode="auto">
              <a:xfrm>
                <a:off x="1126" y="3606"/>
                <a:ext cx="66" cy="52"/>
              </a:xfrm>
              <a:custGeom>
                <a:avLst/>
                <a:gdLst>
                  <a:gd name="T0" fmla="*/ 0 w 28"/>
                  <a:gd name="T1" fmla="*/ 0 h 22"/>
                  <a:gd name="T2" fmla="*/ 20 w 28"/>
                  <a:gd name="T3" fmla="*/ 13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cubicBezTo>
                      <a:pt x="9" y="3"/>
                      <a:pt x="14" y="5"/>
                      <a:pt x="20" y="13"/>
                    </a:cubicBezTo>
                    <a:cubicBezTo>
                      <a:pt x="22" y="17"/>
                      <a:pt x="24" y="19"/>
                      <a:pt x="28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3" name="Freeform 731"/>
              <p:cNvSpPr>
                <a:spLocks/>
              </p:cNvSpPr>
              <p:nvPr/>
            </p:nvSpPr>
            <p:spPr bwMode="auto">
              <a:xfrm>
                <a:off x="1195" y="3643"/>
                <a:ext cx="61" cy="71"/>
              </a:xfrm>
              <a:custGeom>
                <a:avLst/>
                <a:gdLst>
                  <a:gd name="T0" fmla="*/ 0 w 26"/>
                  <a:gd name="T1" fmla="*/ 30 h 30"/>
                  <a:gd name="T2" fmla="*/ 26 w 26"/>
                  <a:gd name="T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30">
                    <a:moveTo>
                      <a:pt x="0" y="30"/>
                    </a:moveTo>
                    <a:cubicBezTo>
                      <a:pt x="1" y="13"/>
                      <a:pt x="18" y="10"/>
                      <a:pt x="2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4" name="Freeform 732"/>
              <p:cNvSpPr>
                <a:spLocks/>
              </p:cNvSpPr>
              <p:nvPr/>
            </p:nvSpPr>
            <p:spPr bwMode="auto">
              <a:xfrm>
                <a:off x="1199" y="3726"/>
                <a:ext cx="60" cy="17"/>
              </a:xfrm>
              <a:custGeom>
                <a:avLst/>
                <a:gdLst>
                  <a:gd name="T0" fmla="*/ 0 w 25"/>
                  <a:gd name="T1" fmla="*/ 0 h 7"/>
                  <a:gd name="T2" fmla="*/ 15 w 25"/>
                  <a:gd name="T3" fmla="*/ 7 h 7"/>
                  <a:gd name="T4" fmla="*/ 25 w 25"/>
                  <a:gd name="T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7">
                    <a:moveTo>
                      <a:pt x="0" y="0"/>
                    </a:moveTo>
                    <a:cubicBezTo>
                      <a:pt x="4" y="5"/>
                      <a:pt x="9" y="7"/>
                      <a:pt x="15" y="7"/>
                    </a:cubicBezTo>
                    <a:cubicBezTo>
                      <a:pt x="18" y="7"/>
                      <a:pt x="22" y="5"/>
                      <a:pt x="25" y="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5" name="Freeform 733"/>
              <p:cNvSpPr>
                <a:spLocks/>
              </p:cNvSpPr>
              <p:nvPr/>
            </p:nvSpPr>
            <p:spPr bwMode="auto">
              <a:xfrm>
                <a:off x="1259" y="3681"/>
                <a:ext cx="56" cy="50"/>
              </a:xfrm>
              <a:custGeom>
                <a:avLst/>
                <a:gdLst>
                  <a:gd name="T0" fmla="*/ 24 w 24"/>
                  <a:gd name="T1" fmla="*/ 21 h 21"/>
                  <a:gd name="T2" fmla="*/ 8 w 24"/>
                  <a:gd name="T3" fmla="*/ 5 h 21"/>
                  <a:gd name="T4" fmla="*/ 0 w 24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1">
                    <a:moveTo>
                      <a:pt x="24" y="21"/>
                    </a:moveTo>
                    <a:cubicBezTo>
                      <a:pt x="21" y="15"/>
                      <a:pt x="13" y="10"/>
                      <a:pt x="8" y="5"/>
                    </a:cubicBezTo>
                    <a:cubicBezTo>
                      <a:pt x="6" y="3"/>
                      <a:pt x="0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6" name="Freeform 734"/>
              <p:cNvSpPr>
                <a:spLocks/>
              </p:cNvSpPr>
              <p:nvPr/>
            </p:nvSpPr>
            <p:spPr bwMode="auto">
              <a:xfrm>
                <a:off x="1254" y="3568"/>
                <a:ext cx="33" cy="42"/>
              </a:xfrm>
              <a:custGeom>
                <a:avLst/>
                <a:gdLst>
                  <a:gd name="T0" fmla="*/ 14 w 14"/>
                  <a:gd name="T1" fmla="*/ 0 h 18"/>
                  <a:gd name="T2" fmla="*/ 7 w 14"/>
                  <a:gd name="T3" fmla="*/ 15 h 18"/>
                  <a:gd name="T4" fmla="*/ 0 w 1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8">
                    <a:moveTo>
                      <a:pt x="14" y="0"/>
                    </a:moveTo>
                    <a:cubicBezTo>
                      <a:pt x="11" y="5"/>
                      <a:pt x="11" y="11"/>
                      <a:pt x="7" y="15"/>
                    </a:cubicBezTo>
                    <a:cubicBezTo>
                      <a:pt x="5" y="17"/>
                      <a:pt x="2" y="17"/>
                      <a:pt x="0" y="1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7" name="Freeform 735"/>
              <p:cNvSpPr>
                <a:spLocks/>
              </p:cNvSpPr>
              <p:nvPr/>
            </p:nvSpPr>
            <p:spPr bwMode="auto">
              <a:xfrm>
                <a:off x="1065" y="3617"/>
                <a:ext cx="66" cy="95"/>
              </a:xfrm>
              <a:custGeom>
                <a:avLst/>
                <a:gdLst>
                  <a:gd name="T0" fmla="*/ 0 w 28"/>
                  <a:gd name="T1" fmla="*/ 40 h 40"/>
                  <a:gd name="T2" fmla="*/ 21 w 28"/>
                  <a:gd name="T3" fmla="*/ 16 h 40"/>
                  <a:gd name="T4" fmla="*/ 28 w 2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0">
                    <a:moveTo>
                      <a:pt x="0" y="40"/>
                    </a:moveTo>
                    <a:cubicBezTo>
                      <a:pt x="9" y="33"/>
                      <a:pt x="16" y="26"/>
                      <a:pt x="21" y="16"/>
                    </a:cubicBezTo>
                    <a:cubicBezTo>
                      <a:pt x="23" y="11"/>
                      <a:pt x="24" y="4"/>
                      <a:pt x="28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8" name="Freeform 736"/>
              <p:cNvSpPr>
                <a:spLocks/>
              </p:cNvSpPr>
              <p:nvPr/>
            </p:nvSpPr>
            <p:spPr bwMode="auto">
              <a:xfrm>
                <a:off x="1070" y="3594"/>
                <a:ext cx="52" cy="23"/>
              </a:xfrm>
              <a:custGeom>
                <a:avLst/>
                <a:gdLst>
                  <a:gd name="T0" fmla="*/ 0 w 22"/>
                  <a:gd name="T1" fmla="*/ 0 h 10"/>
                  <a:gd name="T2" fmla="*/ 22 w 22"/>
                  <a:gd name="T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10">
                    <a:moveTo>
                      <a:pt x="0" y="0"/>
                    </a:moveTo>
                    <a:cubicBezTo>
                      <a:pt x="3" y="5"/>
                      <a:pt x="17" y="10"/>
                      <a:pt x="22" y="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49" name="Freeform 737"/>
              <p:cNvSpPr>
                <a:spLocks/>
              </p:cNvSpPr>
              <p:nvPr/>
            </p:nvSpPr>
            <p:spPr bwMode="auto">
              <a:xfrm>
                <a:off x="1129" y="3712"/>
                <a:ext cx="59" cy="16"/>
              </a:xfrm>
              <a:custGeom>
                <a:avLst/>
                <a:gdLst>
                  <a:gd name="T0" fmla="*/ 24 w 25"/>
                  <a:gd name="T1" fmla="*/ 6 h 7"/>
                  <a:gd name="T2" fmla="*/ 22 w 25"/>
                  <a:gd name="T3" fmla="*/ 7 h 7"/>
                  <a:gd name="T4" fmla="*/ 11 w 25"/>
                  <a:gd name="T5" fmla="*/ 6 h 7"/>
                  <a:gd name="T6" fmla="*/ 0 w 2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7">
                    <a:moveTo>
                      <a:pt x="24" y="6"/>
                    </a:moveTo>
                    <a:cubicBezTo>
                      <a:pt x="25" y="7"/>
                      <a:pt x="24" y="7"/>
                      <a:pt x="22" y="7"/>
                    </a:cubicBezTo>
                    <a:cubicBezTo>
                      <a:pt x="18" y="7"/>
                      <a:pt x="14" y="7"/>
                      <a:pt x="11" y="6"/>
                    </a:cubicBezTo>
                    <a:cubicBezTo>
                      <a:pt x="5" y="5"/>
                      <a:pt x="3" y="4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0" name="Freeform 738"/>
              <p:cNvSpPr>
                <a:spLocks/>
              </p:cNvSpPr>
              <p:nvPr/>
            </p:nvSpPr>
            <p:spPr bwMode="auto">
              <a:xfrm>
                <a:off x="1126" y="3754"/>
                <a:ext cx="59" cy="83"/>
              </a:xfrm>
              <a:custGeom>
                <a:avLst/>
                <a:gdLst>
                  <a:gd name="T0" fmla="*/ 25 w 25"/>
                  <a:gd name="T1" fmla="*/ 0 h 35"/>
                  <a:gd name="T2" fmla="*/ 0 w 25"/>
                  <a:gd name="T3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35">
                    <a:moveTo>
                      <a:pt x="25" y="0"/>
                    </a:moveTo>
                    <a:cubicBezTo>
                      <a:pt x="23" y="8"/>
                      <a:pt x="11" y="35"/>
                      <a:pt x="0" y="3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1" name="Freeform 739"/>
              <p:cNvSpPr>
                <a:spLocks/>
              </p:cNvSpPr>
              <p:nvPr/>
            </p:nvSpPr>
            <p:spPr bwMode="auto">
              <a:xfrm>
                <a:off x="1197" y="3761"/>
                <a:ext cx="59" cy="62"/>
              </a:xfrm>
              <a:custGeom>
                <a:avLst/>
                <a:gdLst>
                  <a:gd name="T0" fmla="*/ 0 w 25"/>
                  <a:gd name="T1" fmla="*/ 0 h 26"/>
                  <a:gd name="T2" fmla="*/ 12 w 25"/>
                  <a:gd name="T3" fmla="*/ 21 h 26"/>
                  <a:gd name="T4" fmla="*/ 25 w 25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6">
                    <a:moveTo>
                      <a:pt x="0" y="0"/>
                    </a:moveTo>
                    <a:cubicBezTo>
                      <a:pt x="0" y="8"/>
                      <a:pt x="6" y="16"/>
                      <a:pt x="12" y="21"/>
                    </a:cubicBezTo>
                    <a:cubicBezTo>
                      <a:pt x="16" y="23"/>
                      <a:pt x="22" y="24"/>
                      <a:pt x="25" y="2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2" name="Freeform 740"/>
              <p:cNvSpPr>
                <a:spLocks/>
              </p:cNvSpPr>
              <p:nvPr/>
            </p:nvSpPr>
            <p:spPr bwMode="auto">
              <a:xfrm>
                <a:off x="1256" y="3736"/>
                <a:ext cx="64" cy="73"/>
              </a:xfrm>
              <a:custGeom>
                <a:avLst/>
                <a:gdLst>
                  <a:gd name="T0" fmla="*/ 0 w 27"/>
                  <a:gd name="T1" fmla="*/ 31 h 31"/>
                  <a:gd name="T2" fmla="*/ 13 w 27"/>
                  <a:gd name="T3" fmla="*/ 9 h 31"/>
                  <a:gd name="T4" fmla="*/ 27 w 27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31"/>
                    </a:moveTo>
                    <a:cubicBezTo>
                      <a:pt x="4" y="23"/>
                      <a:pt x="5" y="14"/>
                      <a:pt x="13" y="9"/>
                    </a:cubicBezTo>
                    <a:cubicBezTo>
                      <a:pt x="19" y="6"/>
                      <a:pt x="23" y="6"/>
                      <a:pt x="2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3" name="Freeform 741"/>
              <p:cNvSpPr>
                <a:spLocks/>
              </p:cNvSpPr>
              <p:nvPr/>
            </p:nvSpPr>
            <p:spPr bwMode="auto">
              <a:xfrm>
                <a:off x="1346" y="3497"/>
                <a:ext cx="90" cy="83"/>
              </a:xfrm>
              <a:custGeom>
                <a:avLst/>
                <a:gdLst>
                  <a:gd name="T0" fmla="*/ 0 w 38"/>
                  <a:gd name="T1" fmla="*/ 0 h 35"/>
                  <a:gd name="T2" fmla="*/ 3 w 38"/>
                  <a:gd name="T3" fmla="*/ 6 h 35"/>
                  <a:gd name="T4" fmla="*/ 17 w 38"/>
                  <a:gd name="T5" fmla="*/ 22 h 35"/>
                  <a:gd name="T6" fmla="*/ 38 w 38"/>
                  <a:gd name="T7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35">
                    <a:moveTo>
                      <a:pt x="0" y="0"/>
                    </a:moveTo>
                    <a:cubicBezTo>
                      <a:pt x="2" y="2"/>
                      <a:pt x="2" y="3"/>
                      <a:pt x="3" y="6"/>
                    </a:cubicBezTo>
                    <a:cubicBezTo>
                      <a:pt x="6" y="13"/>
                      <a:pt x="11" y="17"/>
                      <a:pt x="17" y="22"/>
                    </a:cubicBezTo>
                    <a:cubicBezTo>
                      <a:pt x="22" y="26"/>
                      <a:pt x="30" y="35"/>
                      <a:pt x="38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4" name="Freeform 742"/>
              <p:cNvSpPr>
                <a:spLocks/>
              </p:cNvSpPr>
              <p:nvPr/>
            </p:nvSpPr>
            <p:spPr bwMode="auto">
              <a:xfrm>
                <a:off x="1440" y="3497"/>
                <a:ext cx="78" cy="73"/>
              </a:xfrm>
              <a:custGeom>
                <a:avLst/>
                <a:gdLst>
                  <a:gd name="T0" fmla="*/ 0 w 33"/>
                  <a:gd name="T1" fmla="*/ 31 h 31"/>
                  <a:gd name="T2" fmla="*/ 18 w 33"/>
                  <a:gd name="T3" fmla="*/ 10 h 31"/>
                  <a:gd name="T4" fmla="*/ 33 w 33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1">
                    <a:moveTo>
                      <a:pt x="0" y="31"/>
                    </a:moveTo>
                    <a:cubicBezTo>
                      <a:pt x="6" y="23"/>
                      <a:pt x="11" y="16"/>
                      <a:pt x="18" y="10"/>
                    </a:cubicBezTo>
                    <a:cubicBezTo>
                      <a:pt x="22" y="6"/>
                      <a:pt x="31" y="5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5" name="Freeform 743"/>
              <p:cNvSpPr>
                <a:spLocks/>
              </p:cNvSpPr>
              <p:nvPr/>
            </p:nvSpPr>
            <p:spPr bwMode="auto">
              <a:xfrm>
                <a:off x="1438" y="3598"/>
                <a:ext cx="92" cy="52"/>
              </a:xfrm>
              <a:custGeom>
                <a:avLst/>
                <a:gdLst>
                  <a:gd name="T0" fmla="*/ 0 w 39"/>
                  <a:gd name="T1" fmla="*/ 0 h 22"/>
                  <a:gd name="T2" fmla="*/ 27 w 39"/>
                  <a:gd name="T3" fmla="*/ 14 h 22"/>
                  <a:gd name="T4" fmla="*/ 39 w 3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2">
                    <a:moveTo>
                      <a:pt x="0" y="0"/>
                    </a:moveTo>
                    <a:cubicBezTo>
                      <a:pt x="5" y="11"/>
                      <a:pt x="17" y="11"/>
                      <a:pt x="27" y="14"/>
                    </a:cubicBezTo>
                    <a:cubicBezTo>
                      <a:pt x="32" y="16"/>
                      <a:pt x="34" y="21"/>
                      <a:pt x="39" y="2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6" name="Freeform 744"/>
              <p:cNvSpPr>
                <a:spLocks/>
              </p:cNvSpPr>
              <p:nvPr/>
            </p:nvSpPr>
            <p:spPr bwMode="auto">
              <a:xfrm>
                <a:off x="1346" y="3617"/>
                <a:ext cx="90" cy="83"/>
              </a:xfrm>
              <a:custGeom>
                <a:avLst/>
                <a:gdLst>
                  <a:gd name="T0" fmla="*/ 38 w 38"/>
                  <a:gd name="T1" fmla="*/ 0 h 35"/>
                  <a:gd name="T2" fmla="*/ 16 w 38"/>
                  <a:gd name="T3" fmla="*/ 29 h 35"/>
                  <a:gd name="T4" fmla="*/ 0 w 38"/>
                  <a:gd name="T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35">
                    <a:moveTo>
                      <a:pt x="38" y="0"/>
                    </a:moveTo>
                    <a:cubicBezTo>
                      <a:pt x="32" y="11"/>
                      <a:pt x="28" y="22"/>
                      <a:pt x="16" y="29"/>
                    </a:cubicBezTo>
                    <a:cubicBezTo>
                      <a:pt x="12" y="31"/>
                      <a:pt x="4" y="35"/>
                      <a:pt x="0" y="3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7" name="Freeform 745"/>
              <p:cNvSpPr>
                <a:spLocks/>
              </p:cNvSpPr>
              <p:nvPr/>
            </p:nvSpPr>
            <p:spPr bwMode="auto">
              <a:xfrm>
                <a:off x="1485" y="3424"/>
                <a:ext cx="31" cy="63"/>
              </a:xfrm>
              <a:custGeom>
                <a:avLst/>
                <a:gdLst>
                  <a:gd name="T0" fmla="*/ 13 w 13"/>
                  <a:gd name="T1" fmla="*/ 27 h 27"/>
                  <a:gd name="T2" fmla="*/ 2 w 13"/>
                  <a:gd name="T3" fmla="*/ 10 h 27"/>
                  <a:gd name="T4" fmla="*/ 1 w 13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7">
                    <a:moveTo>
                      <a:pt x="13" y="27"/>
                    </a:moveTo>
                    <a:cubicBezTo>
                      <a:pt x="12" y="21"/>
                      <a:pt x="5" y="16"/>
                      <a:pt x="2" y="10"/>
                    </a:cubicBezTo>
                    <a:cubicBezTo>
                      <a:pt x="0" y="6"/>
                      <a:pt x="1" y="4"/>
                      <a:pt x="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8" name="Freeform 746"/>
              <p:cNvSpPr>
                <a:spLocks/>
              </p:cNvSpPr>
              <p:nvPr/>
            </p:nvSpPr>
            <p:spPr bwMode="auto">
              <a:xfrm>
                <a:off x="1556" y="3383"/>
                <a:ext cx="29" cy="74"/>
              </a:xfrm>
              <a:custGeom>
                <a:avLst/>
                <a:gdLst>
                  <a:gd name="T0" fmla="*/ 12 w 12"/>
                  <a:gd name="T1" fmla="*/ 31 h 31"/>
                  <a:gd name="T2" fmla="*/ 5 w 12"/>
                  <a:gd name="T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31">
                    <a:moveTo>
                      <a:pt x="12" y="31"/>
                    </a:moveTo>
                    <a:cubicBezTo>
                      <a:pt x="12" y="23"/>
                      <a:pt x="0" y="8"/>
                      <a:pt x="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59" name="Freeform 747"/>
              <p:cNvSpPr>
                <a:spLocks/>
              </p:cNvSpPr>
              <p:nvPr/>
            </p:nvSpPr>
            <p:spPr bwMode="auto">
              <a:xfrm>
                <a:off x="1625" y="3466"/>
                <a:ext cx="78" cy="78"/>
              </a:xfrm>
              <a:custGeom>
                <a:avLst/>
                <a:gdLst>
                  <a:gd name="T0" fmla="*/ 0 w 33"/>
                  <a:gd name="T1" fmla="*/ 26 h 33"/>
                  <a:gd name="T2" fmla="*/ 25 w 33"/>
                  <a:gd name="T3" fmla="*/ 12 h 33"/>
                  <a:gd name="T4" fmla="*/ 33 w 33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3">
                    <a:moveTo>
                      <a:pt x="0" y="26"/>
                    </a:moveTo>
                    <a:cubicBezTo>
                      <a:pt x="10" y="33"/>
                      <a:pt x="20" y="19"/>
                      <a:pt x="25" y="12"/>
                    </a:cubicBezTo>
                    <a:cubicBezTo>
                      <a:pt x="28" y="9"/>
                      <a:pt x="33" y="5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0" name="Freeform 748"/>
              <p:cNvSpPr>
                <a:spLocks/>
              </p:cNvSpPr>
              <p:nvPr/>
            </p:nvSpPr>
            <p:spPr bwMode="auto">
              <a:xfrm>
                <a:off x="1625" y="3561"/>
                <a:ext cx="78" cy="94"/>
              </a:xfrm>
              <a:custGeom>
                <a:avLst/>
                <a:gdLst>
                  <a:gd name="T0" fmla="*/ 0 w 33"/>
                  <a:gd name="T1" fmla="*/ 0 h 40"/>
                  <a:gd name="T2" fmla="*/ 9 w 33"/>
                  <a:gd name="T3" fmla="*/ 12 h 40"/>
                  <a:gd name="T4" fmla="*/ 21 w 33"/>
                  <a:gd name="T5" fmla="*/ 32 h 40"/>
                  <a:gd name="T6" fmla="*/ 33 w 33"/>
                  <a:gd name="T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0">
                    <a:moveTo>
                      <a:pt x="0" y="0"/>
                    </a:moveTo>
                    <a:cubicBezTo>
                      <a:pt x="1" y="5"/>
                      <a:pt x="6" y="8"/>
                      <a:pt x="9" y="12"/>
                    </a:cubicBezTo>
                    <a:cubicBezTo>
                      <a:pt x="15" y="18"/>
                      <a:pt x="17" y="24"/>
                      <a:pt x="21" y="32"/>
                    </a:cubicBezTo>
                    <a:cubicBezTo>
                      <a:pt x="25" y="40"/>
                      <a:pt x="28" y="37"/>
                      <a:pt x="33" y="3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1" name="Freeform 749"/>
              <p:cNvSpPr>
                <a:spLocks/>
              </p:cNvSpPr>
              <p:nvPr/>
            </p:nvSpPr>
            <p:spPr bwMode="auto">
              <a:xfrm>
                <a:off x="1655" y="3561"/>
                <a:ext cx="48" cy="37"/>
              </a:xfrm>
              <a:custGeom>
                <a:avLst/>
                <a:gdLst>
                  <a:gd name="T0" fmla="*/ 0 w 20"/>
                  <a:gd name="T1" fmla="*/ 16 h 16"/>
                  <a:gd name="T2" fmla="*/ 20 w 20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cubicBezTo>
                      <a:pt x="9" y="16"/>
                      <a:pt x="16" y="6"/>
                      <a:pt x="2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2" name="Freeform 750"/>
              <p:cNvSpPr>
                <a:spLocks/>
              </p:cNvSpPr>
              <p:nvPr/>
            </p:nvSpPr>
            <p:spPr bwMode="auto">
              <a:xfrm>
                <a:off x="1618" y="3310"/>
                <a:ext cx="63" cy="203"/>
              </a:xfrm>
              <a:custGeom>
                <a:avLst/>
                <a:gdLst>
                  <a:gd name="T0" fmla="*/ 0 w 27"/>
                  <a:gd name="T1" fmla="*/ 86 h 86"/>
                  <a:gd name="T2" fmla="*/ 12 w 27"/>
                  <a:gd name="T3" fmla="*/ 52 h 86"/>
                  <a:gd name="T4" fmla="*/ 25 w 27"/>
                  <a:gd name="T5" fmla="*/ 31 h 86"/>
                  <a:gd name="T6" fmla="*/ 25 w 27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6">
                    <a:moveTo>
                      <a:pt x="0" y="86"/>
                    </a:moveTo>
                    <a:cubicBezTo>
                      <a:pt x="0" y="76"/>
                      <a:pt x="7" y="60"/>
                      <a:pt x="12" y="52"/>
                    </a:cubicBezTo>
                    <a:cubicBezTo>
                      <a:pt x="18" y="44"/>
                      <a:pt x="25" y="40"/>
                      <a:pt x="25" y="31"/>
                    </a:cubicBezTo>
                    <a:cubicBezTo>
                      <a:pt x="26" y="22"/>
                      <a:pt x="27" y="9"/>
                      <a:pt x="25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3" name="Freeform 751"/>
              <p:cNvSpPr>
                <a:spLocks/>
              </p:cNvSpPr>
              <p:nvPr/>
            </p:nvSpPr>
            <p:spPr bwMode="auto">
              <a:xfrm>
                <a:off x="1677" y="3388"/>
                <a:ext cx="30" cy="7"/>
              </a:xfrm>
              <a:custGeom>
                <a:avLst/>
                <a:gdLst>
                  <a:gd name="T0" fmla="*/ 0 w 13"/>
                  <a:gd name="T1" fmla="*/ 3 h 3"/>
                  <a:gd name="T2" fmla="*/ 13 w 13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0"/>
                      <a:pt x="9" y="0"/>
                      <a:pt x="13" y="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4" name="Freeform 752"/>
              <p:cNvSpPr>
                <a:spLocks/>
              </p:cNvSpPr>
              <p:nvPr/>
            </p:nvSpPr>
            <p:spPr bwMode="auto">
              <a:xfrm>
                <a:off x="1438" y="3613"/>
                <a:ext cx="90" cy="139"/>
              </a:xfrm>
              <a:custGeom>
                <a:avLst/>
                <a:gdLst>
                  <a:gd name="T0" fmla="*/ 0 w 38"/>
                  <a:gd name="T1" fmla="*/ 0 h 59"/>
                  <a:gd name="T2" fmla="*/ 6 w 38"/>
                  <a:gd name="T3" fmla="*/ 21 h 59"/>
                  <a:gd name="T4" fmla="*/ 18 w 38"/>
                  <a:gd name="T5" fmla="*/ 39 h 59"/>
                  <a:gd name="T6" fmla="*/ 30 w 38"/>
                  <a:gd name="T7" fmla="*/ 52 h 59"/>
                  <a:gd name="T8" fmla="*/ 37 w 3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0" y="0"/>
                    </a:moveTo>
                    <a:cubicBezTo>
                      <a:pt x="2" y="7"/>
                      <a:pt x="3" y="14"/>
                      <a:pt x="6" y="21"/>
                    </a:cubicBezTo>
                    <a:cubicBezTo>
                      <a:pt x="9" y="28"/>
                      <a:pt x="14" y="33"/>
                      <a:pt x="18" y="39"/>
                    </a:cubicBezTo>
                    <a:cubicBezTo>
                      <a:pt x="21" y="45"/>
                      <a:pt x="26" y="48"/>
                      <a:pt x="30" y="52"/>
                    </a:cubicBezTo>
                    <a:cubicBezTo>
                      <a:pt x="33" y="54"/>
                      <a:pt x="38" y="56"/>
                      <a:pt x="37" y="5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5" name="Freeform 753"/>
              <p:cNvSpPr>
                <a:spLocks/>
              </p:cNvSpPr>
              <p:nvPr/>
            </p:nvSpPr>
            <p:spPr bwMode="auto">
              <a:xfrm>
                <a:off x="1563" y="3686"/>
                <a:ext cx="52" cy="90"/>
              </a:xfrm>
              <a:custGeom>
                <a:avLst/>
                <a:gdLst>
                  <a:gd name="T0" fmla="*/ 22 w 22"/>
                  <a:gd name="T1" fmla="*/ 0 h 38"/>
                  <a:gd name="T2" fmla="*/ 11 w 22"/>
                  <a:gd name="T3" fmla="*/ 25 h 38"/>
                  <a:gd name="T4" fmla="*/ 0 w 22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8">
                    <a:moveTo>
                      <a:pt x="22" y="0"/>
                    </a:moveTo>
                    <a:cubicBezTo>
                      <a:pt x="16" y="7"/>
                      <a:pt x="14" y="17"/>
                      <a:pt x="11" y="25"/>
                    </a:cubicBezTo>
                    <a:cubicBezTo>
                      <a:pt x="8" y="30"/>
                      <a:pt x="4" y="34"/>
                      <a:pt x="0" y="3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6" name="Freeform 754"/>
              <p:cNvSpPr>
                <a:spLocks/>
              </p:cNvSpPr>
              <p:nvPr/>
            </p:nvSpPr>
            <p:spPr bwMode="auto">
              <a:xfrm>
                <a:off x="1618" y="3721"/>
                <a:ext cx="59" cy="38"/>
              </a:xfrm>
              <a:custGeom>
                <a:avLst/>
                <a:gdLst>
                  <a:gd name="T0" fmla="*/ 0 w 25"/>
                  <a:gd name="T1" fmla="*/ 0 h 16"/>
                  <a:gd name="T2" fmla="*/ 15 w 25"/>
                  <a:gd name="T3" fmla="*/ 10 h 16"/>
                  <a:gd name="T4" fmla="*/ 25 w 25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cubicBezTo>
                      <a:pt x="3" y="6"/>
                      <a:pt x="10" y="6"/>
                      <a:pt x="15" y="10"/>
                    </a:cubicBezTo>
                    <a:cubicBezTo>
                      <a:pt x="18" y="12"/>
                      <a:pt x="19" y="16"/>
                      <a:pt x="25" y="15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7" name="Freeform 755"/>
              <p:cNvSpPr>
                <a:spLocks/>
              </p:cNvSpPr>
              <p:nvPr/>
            </p:nvSpPr>
            <p:spPr bwMode="auto">
              <a:xfrm>
                <a:off x="1528" y="3584"/>
                <a:ext cx="83" cy="71"/>
              </a:xfrm>
              <a:custGeom>
                <a:avLst/>
                <a:gdLst>
                  <a:gd name="T0" fmla="*/ 35 w 35"/>
                  <a:gd name="T1" fmla="*/ 0 h 30"/>
                  <a:gd name="T2" fmla="*/ 16 w 35"/>
                  <a:gd name="T3" fmla="*/ 11 h 30"/>
                  <a:gd name="T4" fmla="*/ 0 w 35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0">
                    <a:moveTo>
                      <a:pt x="35" y="0"/>
                    </a:moveTo>
                    <a:cubicBezTo>
                      <a:pt x="31" y="6"/>
                      <a:pt x="22" y="7"/>
                      <a:pt x="16" y="11"/>
                    </a:cubicBezTo>
                    <a:cubicBezTo>
                      <a:pt x="8" y="15"/>
                      <a:pt x="7" y="26"/>
                      <a:pt x="0" y="3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8" name="Freeform 756"/>
              <p:cNvSpPr>
                <a:spLocks/>
              </p:cNvSpPr>
              <p:nvPr/>
            </p:nvSpPr>
            <p:spPr bwMode="auto">
              <a:xfrm>
                <a:off x="1332" y="3736"/>
                <a:ext cx="16" cy="33"/>
              </a:xfrm>
              <a:custGeom>
                <a:avLst/>
                <a:gdLst>
                  <a:gd name="T0" fmla="*/ 0 w 7"/>
                  <a:gd name="T1" fmla="*/ 0 h 14"/>
                  <a:gd name="T2" fmla="*/ 7 w 7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2" y="5"/>
                      <a:pt x="6" y="9"/>
                      <a:pt x="7" y="1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69" name="Freeform 757"/>
              <p:cNvSpPr>
                <a:spLocks/>
              </p:cNvSpPr>
              <p:nvPr/>
            </p:nvSpPr>
            <p:spPr bwMode="auto">
              <a:xfrm>
                <a:off x="1388" y="3681"/>
                <a:ext cx="45" cy="95"/>
              </a:xfrm>
              <a:custGeom>
                <a:avLst/>
                <a:gdLst>
                  <a:gd name="T0" fmla="*/ 2 w 19"/>
                  <a:gd name="T1" fmla="*/ 0 h 40"/>
                  <a:gd name="T2" fmla="*/ 8 w 19"/>
                  <a:gd name="T3" fmla="*/ 29 h 40"/>
                  <a:gd name="T4" fmla="*/ 19 w 19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0">
                    <a:moveTo>
                      <a:pt x="2" y="0"/>
                    </a:moveTo>
                    <a:cubicBezTo>
                      <a:pt x="2" y="11"/>
                      <a:pt x="0" y="21"/>
                      <a:pt x="8" y="29"/>
                    </a:cubicBezTo>
                    <a:cubicBezTo>
                      <a:pt x="12" y="32"/>
                      <a:pt x="16" y="36"/>
                      <a:pt x="19" y="4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0" name="Freeform 758"/>
              <p:cNvSpPr>
                <a:spLocks/>
              </p:cNvSpPr>
              <p:nvPr/>
            </p:nvSpPr>
            <p:spPr bwMode="auto">
              <a:xfrm>
                <a:off x="2005" y="2880"/>
                <a:ext cx="76" cy="88"/>
              </a:xfrm>
              <a:custGeom>
                <a:avLst/>
                <a:gdLst>
                  <a:gd name="T0" fmla="*/ 0 w 32"/>
                  <a:gd name="T1" fmla="*/ 37 h 37"/>
                  <a:gd name="T2" fmla="*/ 9 w 32"/>
                  <a:gd name="T3" fmla="*/ 24 h 37"/>
                  <a:gd name="T4" fmla="*/ 20 w 32"/>
                  <a:gd name="T5" fmla="*/ 16 h 37"/>
                  <a:gd name="T6" fmla="*/ 32 w 3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0" y="37"/>
                    </a:moveTo>
                    <a:cubicBezTo>
                      <a:pt x="7" y="35"/>
                      <a:pt x="6" y="28"/>
                      <a:pt x="9" y="24"/>
                    </a:cubicBezTo>
                    <a:cubicBezTo>
                      <a:pt x="13" y="20"/>
                      <a:pt x="17" y="19"/>
                      <a:pt x="20" y="16"/>
                    </a:cubicBezTo>
                    <a:cubicBezTo>
                      <a:pt x="25" y="11"/>
                      <a:pt x="26" y="2"/>
                      <a:pt x="3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1" name="Freeform 759"/>
              <p:cNvSpPr>
                <a:spLocks/>
              </p:cNvSpPr>
              <p:nvPr/>
            </p:nvSpPr>
            <p:spPr bwMode="auto">
              <a:xfrm>
                <a:off x="2081" y="2871"/>
                <a:ext cx="89" cy="28"/>
              </a:xfrm>
              <a:custGeom>
                <a:avLst/>
                <a:gdLst>
                  <a:gd name="T0" fmla="*/ 0 w 38"/>
                  <a:gd name="T1" fmla="*/ 3 h 12"/>
                  <a:gd name="T2" fmla="*/ 28 w 38"/>
                  <a:gd name="T3" fmla="*/ 5 h 12"/>
                  <a:gd name="T4" fmla="*/ 38 w 38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2">
                    <a:moveTo>
                      <a:pt x="0" y="3"/>
                    </a:moveTo>
                    <a:cubicBezTo>
                      <a:pt x="9" y="3"/>
                      <a:pt x="19" y="0"/>
                      <a:pt x="28" y="5"/>
                    </a:cubicBezTo>
                    <a:cubicBezTo>
                      <a:pt x="32" y="7"/>
                      <a:pt x="35" y="10"/>
                      <a:pt x="38" y="1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2" name="Freeform 760"/>
              <p:cNvSpPr>
                <a:spLocks/>
              </p:cNvSpPr>
              <p:nvPr/>
            </p:nvSpPr>
            <p:spPr bwMode="auto">
              <a:xfrm>
                <a:off x="2168" y="2760"/>
                <a:ext cx="69" cy="120"/>
              </a:xfrm>
              <a:custGeom>
                <a:avLst/>
                <a:gdLst>
                  <a:gd name="T0" fmla="*/ 0 w 29"/>
                  <a:gd name="T1" fmla="*/ 51 h 51"/>
                  <a:gd name="T2" fmla="*/ 6 w 29"/>
                  <a:gd name="T3" fmla="*/ 37 h 51"/>
                  <a:gd name="T4" fmla="*/ 17 w 29"/>
                  <a:gd name="T5" fmla="*/ 25 h 51"/>
                  <a:gd name="T6" fmla="*/ 29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0" y="51"/>
                    </a:moveTo>
                    <a:cubicBezTo>
                      <a:pt x="3" y="48"/>
                      <a:pt x="4" y="42"/>
                      <a:pt x="6" y="37"/>
                    </a:cubicBezTo>
                    <a:cubicBezTo>
                      <a:pt x="9" y="32"/>
                      <a:pt x="13" y="30"/>
                      <a:pt x="17" y="25"/>
                    </a:cubicBezTo>
                    <a:cubicBezTo>
                      <a:pt x="23" y="19"/>
                      <a:pt x="27" y="9"/>
                      <a:pt x="2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3" name="Freeform 761"/>
              <p:cNvSpPr>
                <a:spLocks/>
              </p:cNvSpPr>
              <p:nvPr/>
            </p:nvSpPr>
            <p:spPr bwMode="auto">
              <a:xfrm>
                <a:off x="2161" y="2904"/>
                <a:ext cx="80" cy="19"/>
              </a:xfrm>
              <a:custGeom>
                <a:avLst/>
                <a:gdLst>
                  <a:gd name="T0" fmla="*/ 0 w 34"/>
                  <a:gd name="T1" fmla="*/ 4 h 8"/>
                  <a:gd name="T2" fmla="*/ 20 w 34"/>
                  <a:gd name="T3" fmla="*/ 7 h 8"/>
                  <a:gd name="T4" fmla="*/ 34 w 3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8">
                    <a:moveTo>
                      <a:pt x="0" y="4"/>
                    </a:moveTo>
                    <a:cubicBezTo>
                      <a:pt x="7" y="4"/>
                      <a:pt x="14" y="8"/>
                      <a:pt x="20" y="7"/>
                    </a:cubicBezTo>
                    <a:cubicBezTo>
                      <a:pt x="26" y="6"/>
                      <a:pt x="29" y="2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4" name="Freeform 762"/>
              <p:cNvSpPr>
                <a:spLocks/>
              </p:cNvSpPr>
              <p:nvPr/>
            </p:nvSpPr>
            <p:spPr bwMode="auto">
              <a:xfrm>
                <a:off x="2244" y="2632"/>
                <a:ext cx="68" cy="109"/>
              </a:xfrm>
              <a:custGeom>
                <a:avLst/>
                <a:gdLst>
                  <a:gd name="T0" fmla="*/ 0 w 29"/>
                  <a:gd name="T1" fmla="*/ 46 h 46"/>
                  <a:gd name="T2" fmla="*/ 11 w 29"/>
                  <a:gd name="T3" fmla="*/ 23 h 46"/>
                  <a:gd name="T4" fmla="*/ 29 w 29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6">
                    <a:moveTo>
                      <a:pt x="0" y="46"/>
                    </a:moveTo>
                    <a:cubicBezTo>
                      <a:pt x="7" y="39"/>
                      <a:pt x="7" y="31"/>
                      <a:pt x="11" y="23"/>
                    </a:cubicBezTo>
                    <a:cubicBezTo>
                      <a:pt x="17" y="14"/>
                      <a:pt x="26" y="12"/>
                      <a:pt x="29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5" name="Freeform 763"/>
              <p:cNvSpPr>
                <a:spLocks/>
              </p:cNvSpPr>
              <p:nvPr/>
            </p:nvSpPr>
            <p:spPr bwMode="auto">
              <a:xfrm>
                <a:off x="2237" y="2739"/>
                <a:ext cx="37" cy="14"/>
              </a:xfrm>
              <a:custGeom>
                <a:avLst/>
                <a:gdLst>
                  <a:gd name="T0" fmla="*/ 0 w 16"/>
                  <a:gd name="T1" fmla="*/ 1 h 6"/>
                  <a:gd name="T2" fmla="*/ 16 w 1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6">
                    <a:moveTo>
                      <a:pt x="0" y="1"/>
                    </a:moveTo>
                    <a:cubicBezTo>
                      <a:pt x="6" y="0"/>
                      <a:pt x="11" y="4"/>
                      <a:pt x="16" y="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6" name="Freeform 764"/>
              <p:cNvSpPr>
                <a:spLocks/>
              </p:cNvSpPr>
              <p:nvPr/>
            </p:nvSpPr>
            <p:spPr bwMode="auto">
              <a:xfrm>
                <a:off x="2237" y="2781"/>
                <a:ext cx="42" cy="54"/>
              </a:xfrm>
              <a:custGeom>
                <a:avLst/>
                <a:gdLst>
                  <a:gd name="T0" fmla="*/ 0 w 18"/>
                  <a:gd name="T1" fmla="*/ 0 h 23"/>
                  <a:gd name="T2" fmla="*/ 18 w 18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3">
                    <a:moveTo>
                      <a:pt x="0" y="0"/>
                    </a:moveTo>
                    <a:cubicBezTo>
                      <a:pt x="2" y="10"/>
                      <a:pt x="6" y="23"/>
                      <a:pt x="18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7" name="Freeform 765"/>
              <p:cNvSpPr>
                <a:spLocks/>
              </p:cNvSpPr>
              <p:nvPr/>
            </p:nvSpPr>
            <p:spPr bwMode="auto">
              <a:xfrm>
                <a:off x="2156" y="2928"/>
                <a:ext cx="73" cy="108"/>
              </a:xfrm>
              <a:custGeom>
                <a:avLst/>
                <a:gdLst>
                  <a:gd name="T0" fmla="*/ 0 w 31"/>
                  <a:gd name="T1" fmla="*/ 0 h 46"/>
                  <a:gd name="T2" fmla="*/ 9 w 31"/>
                  <a:gd name="T3" fmla="*/ 12 h 46"/>
                  <a:gd name="T4" fmla="*/ 12 w 31"/>
                  <a:gd name="T5" fmla="*/ 30 h 46"/>
                  <a:gd name="T6" fmla="*/ 31 w 31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6">
                    <a:moveTo>
                      <a:pt x="0" y="0"/>
                    </a:moveTo>
                    <a:cubicBezTo>
                      <a:pt x="3" y="3"/>
                      <a:pt x="7" y="8"/>
                      <a:pt x="9" y="12"/>
                    </a:cubicBezTo>
                    <a:cubicBezTo>
                      <a:pt x="11" y="18"/>
                      <a:pt x="8" y="24"/>
                      <a:pt x="12" y="30"/>
                    </a:cubicBezTo>
                    <a:cubicBezTo>
                      <a:pt x="16" y="36"/>
                      <a:pt x="26" y="39"/>
                      <a:pt x="31" y="4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8" name="Freeform 766"/>
              <p:cNvSpPr>
                <a:spLocks/>
              </p:cNvSpPr>
              <p:nvPr/>
            </p:nvSpPr>
            <p:spPr bwMode="auto">
              <a:xfrm>
                <a:off x="2246" y="2968"/>
                <a:ext cx="38" cy="52"/>
              </a:xfrm>
              <a:custGeom>
                <a:avLst/>
                <a:gdLst>
                  <a:gd name="T0" fmla="*/ 0 w 16"/>
                  <a:gd name="T1" fmla="*/ 22 h 22"/>
                  <a:gd name="T2" fmla="*/ 16 w 16"/>
                  <a:gd name="T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" h="22">
                    <a:moveTo>
                      <a:pt x="0" y="22"/>
                    </a:moveTo>
                    <a:cubicBezTo>
                      <a:pt x="0" y="14"/>
                      <a:pt x="8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79" name="Freeform 767"/>
              <p:cNvSpPr>
                <a:spLocks/>
              </p:cNvSpPr>
              <p:nvPr/>
            </p:nvSpPr>
            <p:spPr bwMode="auto">
              <a:xfrm>
                <a:off x="2237" y="3067"/>
                <a:ext cx="42" cy="99"/>
              </a:xfrm>
              <a:custGeom>
                <a:avLst/>
                <a:gdLst>
                  <a:gd name="T0" fmla="*/ 0 w 18"/>
                  <a:gd name="T1" fmla="*/ 0 h 42"/>
                  <a:gd name="T2" fmla="*/ 4 w 18"/>
                  <a:gd name="T3" fmla="*/ 26 h 42"/>
                  <a:gd name="T4" fmla="*/ 17 w 18"/>
                  <a:gd name="T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2">
                    <a:moveTo>
                      <a:pt x="0" y="0"/>
                    </a:moveTo>
                    <a:cubicBezTo>
                      <a:pt x="1" y="7"/>
                      <a:pt x="1" y="19"/>
                      <a:pt x="4" y="26"/>
                    </a:cubicBezTo>
                    <a:cubicBezTo>
                      <a:pt x="8" y="33"/>
                      <a:pt x="18" y="33"/>
                      <a:pt x="17" y="4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0" name="Freeform 768"/>
              <p:cNvSpPr>
                <a:spLocks/>
              </p:cNvSpPr>
              <p:nvPr/>
            </p:nvSpPr>
            <p:spPr bwMode="auto">
              <a:xfrm>
                <a:off x="2083" y="3034"/>
                <a:ext cx="80" cy="64"/>
              </a:xfrm>
              <a:custGeom>
                <a:avLst/>
                <a:gdLst>
                  <a:gd name="T0" fmla="*/ 0 w 34"/>
                  <a:gd name="T1" fmla="*/ 27 h 27"/>
                  <a:gd name="T2" fmla="*/ 15 w 34"/>
                  <a:gd name="T3" fmla="*/ 10 h 27"/>
                  <a:gd name="T4" fmla="*/ 34 w 34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7">
                    <a:moveTo>
                      <a:pt x="0" y="27"/>
                    </a:moveTo>
                    <a:cubicBezTo>
                      <a:pt x="6" y="25"/>
                      <a:pt x="10" y="14"/>
                      <a:pt x="15" y="10"/>
                    </a:cubicBezTo>
                    <a:cubicBezTo>
                      <a:pt x="21" y="6"/>
                      <a:pt x="28" y="4"/>
                      <a:pt x="3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1" name="Freeform 769"/>
              <p:cNvSpPr>
                <a:spLocks/>
              </p:cNvSpPr>
              <p:nvPr/>
            </p:nvSpPr>
            <p:spPr bwMode="auto">
              <a:xfrm>
                <a:off x="2083" y="2925"/>
                <a:ext cx="85" cy="116"/>
              </a:xfrm>
              <a:custGeom>
                <a:avLst/>
                <a:gdLst>
                  <a:gd name="T0" fmla="*/ 0 w 36"/>
                  <a:gd name="T1" fmla="*/ 49 h 49"/>
                  <a:gd name="T2" fmla="*/ 22 w 36"/>
                  <a:gd name="T3" fmla="*/ 26 h 49"/>
                  <a:gd name="T4" fmla="*/ 36 w 36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9">
                    <a:moveTo>
                      <a:pt x="0" y="49"/>
                    </a:moveTo>
                    <a:cubicBezTo>
                      <a:pt x="8" y="48"/>
                      <a:pt x="16" y="32"/>
                      <a:pt x="22" y="26"/>
                    </a:cubicBezTo>
                    <a:cubicBezTo>
                      <a:pt x="29" y="18"/>
                      <a:pt x="32" y="10"/>
                      <a:pt x="3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2" name="Freeform 770"/>
              <p:cNvSpPr>
                <a:spLocks/>
              </p:cNvSpPr>
              <p:nvPr/>
            </p:nvSpPr>
            <p:spPr bwMode="auto">
              <a:xfrm>
                <a:off x="2071" y="3091"/>
                <a:ext cx="88" cy="108"/>
              </a:xfrm>
              <a:custGeom>
                <a:avLst/>
                <a:gdLst>
                  <a:gd name="T0" fmla="*/ 0 w 37"/>
                  <a:gd name="T1" fmla="*/ 0 h 46"/>
                  <a:gd name="T2" fmla="*/ 25 w 37"/>
                  <a:gd name="T3" fmla="*/ 26 h 46"/>
                  <a:gd name="T4" fmla="*/ 37 w 37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6">
                    <a:moveTo>
                      <a:pt x="0" y="0"/>
                    </a:moveTo>
                    <a:cubicBezTo>
                      <a:pt x="7" y="11"/>
                      <a:pt x="19" y="14"/>
                      <a:pt x="25" y="26"/>
                    </a:cubicBezTo>
                    <a:cubicBezTo>
                      <a:pt x="28" y="33"/>
                      <a:pt x="34" y="39"/>
                      <a:pt x="37" y="4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3" name="Freeform 771"/>
              <p:cNvSpPr>
                <a:spLocks/>
              </p:cNvSpPr>
              <p:nvPr/>
            </p:nvSpPr>
            <p:spPr bwMode="auto">
              <a:xfrm>
                <a:off x="2159" y="3145"/>
                <a:ext cx="85" cy="47"/>
              </a:xfrm>
              <a:custGeom>
                <a:avLst/>
                <a:gdLst>
                  <a:gd name="T0" fmla="*/ 0 w 36"/>
                  <a:gd name="T1" fmla="*/ 20 h 20"/>
                  <a:gd name="T2" fmla="*/ 9 w 36"/>
                  <a:gd name="T3" fmla="*/ 16 h 20"/>
                  <a:gd name="T4" fmla="*/ 20 w 36"/>
                  <a:gd name="T5" fmla="*/ 13 h 20"/>
                  <a:gd name="T6" fmla="*/ 36 w 36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0">
                    <a:moveTo>
                      <a:pt x="0" y="20"/>
                    </a:moveTo>
                    <a:cubicBezTo>
                      <a:pt x="3" y="19"/>
                      <a:pt x="5" y="17"/>
                      <a:pt x="9" y="16"/>
                    </a:cubicBezTo>
                    <a:cubicBezTo>
                      <a:pt x="12" y="14"/>
                      <a:pt x="17" y="15"/>
                      <a:pt x="20" y="13"/>
                    </a:cubicBezTo>
                    <a:cubicBezTo>
                      <a:pt x="27" y="10"/>
                      <a:pt x="29" y="3"/>
                      <a:pt x="36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4" name="Freeform 772"/>
              <p:cNvSpPr>
                <a:spLocks/>
              </p:cNvSpPr>
              <p:nvPr/>
            </p:nvSpPr>
            <p:spPr bwMode="auto">
              <a:xfrm>
                <a:off x="2159" y="3202"/>
                <a:ext cx="78" cy="49"/>
              </a:xfrm>
              <a:custGeom>
                <a:avLst/>
                <a:gdLst>
                  <a:gd name="T0" fmla="*/ 0 w 33"/>
                  <a:gd name="T1" fmla="*/ 0 h 21"/>
                  <a:gd name="T2" fmla="*/ 24 w 33"/>
                  <a:gd name="T3" fmla="*/ 12 h 21"/>
                  <a:gd name="T4" fmla="*/ 33 w 33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0"/>
                    </a:moveTo>
                    <a:cubicBezTo>
                      <a:pt x="6" y="9"/>
                      <a:pt x="16" y="7"/>
                      <a:pt x="24" y="12"/>
                    </a:cubicBezTo>
                    <a:cubicBezTo>
                      <a:pt x="28" y="14"/>
                      <a:pt x="29" y="19"/>
                      <a:pt x="33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5" name="Freeform 773"/>
              <p:cNvSpPr>
                <a:spLocks/>
              </p:cNvSpPr>
              <p:nvPr/>
            </p:nvSpPr>
            <p:spPr bwMode="auto">
              <a:xfrm>
                <a:off x="2154" y="3232"/>
                <a:ext cx="31" cy="66"/>
              </a:xfrm>
              <a:custGeom>
                <a:avLst/>
                <a:gdLst>
                  <a:gd name="T0" fmla="*/ 0 w 13"/>
                  <a:gd name="T1" fmla="*/ 0 h 28"/>
                  <a:gd name="T2" fmla="*/ 12 w 13"/>
                  <a:gd name="T3" fmla="*/ 19 h 28"/>
                  <a:gd name="T4" fmla="*/ 13 w 13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cubicBezTo>
                      <a:pt x="3" y="7"/>
                      <a:pt x="10" y="12"/>
                      <a:pt x="12" y="19"/>
                    </a:cubicBezTo>
                    <a:cubicBezTo>
                      <a:pt x="13" y="21"/>
                      <a:pt x="13" y="27"/>
                      <a:pt x="13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6" name="Freeform 774"/>
              <p:cNvSpPr>
                <a:spLocks/>
              </p:cNvSpPr>
              <p:nvPr/>
            </p:nvSpPr>
            <p:spPr bwMode="auto">
              <a:xfrm>
                <a:off x="2083" y="3213"/>
                <a:ext cx="76" cy="45"/>
              </a:xfrm>
              <a:custGeom>
                <a:avLst/>
                <a:gdLst>
                  <a:gd name="T0" fmla="*/ 32 w 32"/>
                  <a:gd name="T1" fmla="*/ 0 h 19"/>
                  <a:gd name="T2" fmla="*/ 15 w 32"/>
                  <a:gd name="T3" fmla="*/ 14 h 19"/>
                  <a:gd name="T4" fmla="*/ 0 w 32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9">
                    <a:moveTo>
                      <a:pt x="32" y="0"/>
                    </a:moveTo>
                    <a:cubicBezTo>
                      <a:pt x="24" y="3"/>
                      <a:pt x="21" y="10"/>
                      <a:pt x="15" y="14"/>
                    </a:cubicBezTo>
                    <a:cubicBezTo>
                      <a:pt x="10" y="17"/>
                      <a:pt x="4" y="15"/>
                      <a:pt x="0" y="1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7" name="Freeform 775"/>
              <p:cNvSpPr>
                <a:spLocks/>
              </p:cNvSpPr>
              <p:nvPr/>
            </p:nvSpPr>
            <p:spPr bwMode="auto">
              <a:xfrm>
                <a:off x="2088" y="3178"/>
                <a:ext cx="59" cy="26"/>
              </a:xfrm>
              <a:custGeom>
                <a:avLst/>
                <a:gdLst>
                  <a:gd name="T0" fmla="*/ 25 w 25"/>
                  <a:gd name="T1" fmla="*/ 11 h 11"/>
                  <a:gd name="T2" fmla="*/ 0 w 25"/>
                  <a:gd name="T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cubicBezTo>
                      <a:pt x="19" y="10"/>
                      <a:pt x="8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8" name="Freeform 776"/>
              <p:cNvSpPr>
                <a:spLocks/>
              </p:cNvSpPr>
              <p:nvPr/>
            </p:nvSpPr>
            <p:spPr bwMode="auto">
              <a:xfrm>
                <a:off x="2005" y="3093"/>
                <a:ext cx="71" cy="75"/>
              </a:xfrm>
              <a:custGeom>
                <a:avLst/>
                <a:gdLst>
                  <a:gd name="T0" fmla="*/ 30 w 30"/>
                  <a:gd name="T1" fmla="*/ 0 h 32"/>
                  <a:gd name="T2" fmla="*/ 0 w 30"/>
                  <a:gd name="T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32">
                    <a:moveTo>
                      <a:pt x="30" y="0"/>
                    </a:moveTo>
                    <a:cubicBezTo>
                      <a:pt x="21" y="9"/>
                      <a:pt x="17" y="32"/>
                      <a:pt x="0" y="3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89" name="Freeform 777"/>
              <p:cNvSpPr>
                <a:spLocks/>
              </p:cNvSpPr>
              <p:nvPr/>
            </p:nvSpPr>
            <p:spPr bwMode="auto">
              <a:xfrm>
                <a:off x="2005" y="3225"/>
                <a:ext cx="76" cy="59"/>
              </a:xfrm>
              <a:custGeom>
                <a:avLst/>
                <a:gdLst>
                  <a:gd name="T0" fmla="*/ 0 w 32"/>
                  <a:gd name="T1" fmla="*/ 21 h 25"/>
                  <a:gd name="T2" fmla="*/ 14 w 32"/>
                  <a:gd name="T3" fmla="*/ 5 h 25"/>
                  <a:gd name="T4" fmla="*/ 32 w 32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5">
                    <a:moveTo>
                      <a:pt x="0" y="21"/>
                    </a:moveTo>
                    <a:cubicBezTo>
                      <a:pt x="8" y="25"/>
                      <a:pt x="8" y="8"/>
                      <a:pt x="14" y="5"/>
                    </a:cubicBezTo>
                    <a:cubicBezTo>
                      <a:pt x="20" y="2"/>
                      <a:pt x="27" y="4"/>
                      <a:pt x="3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0" name="Freeform 778"/>
              <p:cNvSpPr>
                <a:spLocks/>
              </p:cNvSpPr>
              <p:nvPr/>
            </p:nvSpPr>
            <p:spPr bwMode="auto">
              <a:xfrm>
                <a:off x="1937" y="3192"/>
                <a:ext cx="63" cy="66"/>
              </a:xfrm>
              <a:custGeom>
                <a:avLst/>
                <a:gdLst>
                  <a:gd name="T0" fmla="*/ 27 w 27"/>
                  <a:gd name="T1" fmla="*/ 28 h 28"/>
                  <a:gd name="T2" fmla="*/ 14 w 27"/>
                  <a:gd name="T3" fmla="*/ 9 h 28"/>
                  <a:gd name="T4" fmla="*/ 0 w 2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8">
                    <a:moveTo>
                      <a:pt x="27" y="28"/>
                    </a:moveTo>
                    <a:cubicBezTo>
                      <a:pt x="24" y="22"/>
                      <a:pt x="19" y="14"/>
                      <a:pt x="14" y="9"/>
                    </a:cubicBezTo>
                    <a:cubicBezTo>
                      <a:pt x="11" y="6"/>
                      <a:pt x="0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1" name="Freeform 779"/>
              <p:cNvSpPr>
                <a:spLocks/>
              </p:cNvSpPr>
              <p:nvPr/>
            </p:nvSpPr>
            <p:spPr bwMode="auto">
              <a:xfrm>
                <a:off x="1939" y="3272"/>
                <a:ext cx="61" cy="50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cubicBezTo>
                      <a:pt x="20" y="5"/>
                      <a:pt x="10" y="21"/>
                      <a:pt x="0" y="1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2" name="Freeform 780"/>
              <p:cNvSpPr>
                <a:spLocks/>
              </p:cNvSpPr>
              <p:nvPr/>
            </p:nvSpPr>
            <p:spPr bwMode="auto">
              <a:xfrm>
                <a:off x="2003" y="3280"/>
                <a:ext cx="52" cy="47"/>
              </a:xfrm>
              <a:custGeom>
                <a:avLst/>
                <a:gdLst>
                  <a:gd name="T0" fmla="*/ 1 w 22"/>
                  <a:gd name="T1" fmla="*/ 0 h 20"/>
                  <a:gd name="T2" fmla="*/ 22 w 22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20">
                    <a:moveTo>
                      <a:pt x="1" y="0"/>
                    </a:moveTo>
                    <a:cubicBezTo>
                      <a:pt x="0" y="10"/>
                      <a:pt x="16" y="12"/>
                      <a:pt x="22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3" name="Freeform 781"/>
              <p:cNvSpPr>
                <a:spLocks/>
              </p:cNvSpPr>
              <p:nvPr/>
            </p:nvSpPr>
            <p:spPr bwMode="auto">
              <a:xfrm>
                <a:off x="2125" y="3220"/>
                <a:ext cx="31" cy="81"/>
              </a:xfrm>
              <a:custGeom>
                <a:avLst/>
                <a:gdLst>
                  <a:gd name="T0" fmla="*/ 13 w 13"/>
                  <a:gd name="T1" fmla="*/ 0 h 34"/>
                  <a:gd name="T2" fmla="*/ 0 w 13"/>
                  <a:gd name="T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34">
                    <a:moveTo>
                      <a:pt x="13" y="0"/>
                    </a:moveTo>
                    <a:cubicBezTo>
                      <a:pt x="12" y="13"/>
                      <a:pt x="5" y="23"/>
                      <a:pt x="0" y="34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4" name="Freeform 782"/>
              <p:cNvSpPr>
                <a:spLocks/>
              </p:cNvSpPr>
              <p:nvPr/>
            </p:nvSpPr>
            <p:spPr bwMode="auto">
              <a:xfrm>
                <a:off x="1934" y="2968"/>
                <a:ext cx="62" cy="49"/>
              </a:xfrm>
              <a:custGeom>
                <a:avLst/>
                <a:gdLst>
                  <a:gd name="T0" fmla="*/ 26 w 26"/>
                  <a:gd name="T1" fmla="*/ 0 h 21"/>
                  <a:gd name="T2" fmla="*/ 0 w 26"/>
                  <a:gd name="T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6" h="21">
                    <a:moveTo>
                      <a:pt x="26" y="0"/>
                    </a:moveTo>
                    <a:cubicBezTo>
                      <a:pt x="20" y="9"/>
                      <a:pt x="12" y="19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5" name="Freeform 783"/>
              <p:cNvSpPr>
                <a:spLocks/>
              </p:cNvSpPr>
              <p:nvPr/>
            </p:nvSpPr>
            <p:spPr bwMode="auto">
              <a:xfrm>
                <a:off x="1970" y="2743"/>
                <a:ext cx="35" cy="36"/>
              </a:xfrm>
              <a:custGeom>
                <a:avLst/>
                <a:gdLst>
                  <a:gd name="T0" fmla="*/ 15 w 15"/>
                  <a:gd name="T1" fmla="*/ 15 h 15"/>
                  <a:gd name="T2" fmla="*/ 5 w 15"/>
                  <a:gd name="T3" fmla="*/ 9 h 15"/>
                  <a:gd name="T4" fmla="*/ 0 w 1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5">
                    <a:moveTo>
                      <a:pt x="15" y="15"/>
                    </a:moveTo>
                    <a:cubicBezTo>
                      <a:pt x="11" y="13"/>
                      <a:pt x="8" y="12"/>
                      <a:pt x="5" y="9"/>
                    </a:cubicBezTo>
                    <a:cubicBezTo>
                      <a:pt x="2" y="6"/>
                      <a:pt x="1" y="3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6" name="Freeform 784"/>
              <p:cNvSpPr>
                <a:spLocks/>
              </p:cNvSpPr>
              <p:nvPr/>
            </p:nvSpPr>
            <p:spPr bwMode="auto">
              <a:xfrm>
                <a:off x="2010" y="2708"/>
                <a:ext cx="75" cy="61"/>
              </a:xfrm>
              <a:custGeom>
                <a:avLst/>
                <a:gdLst>
                  <a:gd name="T0" fmla="*/ 0 w 32"/>
                  <a:gd name="T1" fmla="*/ 26 h 26"/>
                  <a:gd name="T2" fmla="*/ 32 w 32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26">
                    <a:moveTo>
                      <a:pt x="0" y="26"/>
                    </a:moveTo>
                    <a:cubicBezTo>
                      <a:pt x="15" y="25"/>
                      <a:pt x="18" y="3"/>
                      <a:pt x="32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7" name="Freeform 785"/>
              <p:cNvSpPr>
                <a:spLocks/>
              </p:cNvSpPr>
              <p:nvPr/>
            </p:nvSpPr>
            <p:spPr bwMode="auto">
              <a:xfrm>
                <a:off x="2012" y="2774"/>
                <a:ext cx="66" cy="73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cubicBezTo>
                      <a:pt x="5" y="16"/>
                      <a:pt x="25" y="17"/>
                      <a:pt x="28" y="3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8" name="Freeform 786"/>
              <p:cNvSpPr>
                <a:spLocks/>
              </p:cNvSpPr>
              <p:nvPr/>
            </p:nvSpPr>
            <p:spPr bwMode="auto">
              <a:xfrm>
                <a:off x="2078" y="2769"/>
                <a:ext cx="78" cy="99"/>
              </a:xfrm>
              <a:custGeom>
                <a:avLst/>
                <a:gdLst>
                  <a:gd name="T0" fmla="*/ 1 w 33"/>
                  <a:gd name="T1" fmla="*/ 42 h 42"/>
                  <a:gd name="T2" fmla="*/ 22 w 33"/>
                  <a:gd name="T3" fmla="*/ 15 h 42"/>
                  <a:gd name="T4" fmla="*/ 33 w 33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42">
                    <a:moveTo>
                      <a:pt x="1" y="42"/>
                    </a:moveTo>
                    <a:cubicBezTo>
                      <a:pt x="0" y="29"/>
                      <a:pt x="14" y="22"/>
                      <a:pt x="22" y="15"/>
                    </a:cubicBezTo>
                    <a:cubicBezTo>
                      <a:pt x="28" y="10"/>
                      <a:pt x="29" y="4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199" name="Freeform 787"/>
              <p:cNvSpPr>
                <a:spLocks/>
              </p:cNvSpPr>
              <p:nvPr/>
            </p:nvSpPr>
            <p:spPr bwMode="auto">
              <a:xfrm>
                <a:off x="2159" y="2682"/>
                <a:ext cx="73" cy="64"/>
              </a:xfrm>
              <a:custGeom>
                <a:avLst/>
                <a:gdLst>
                  <a:gd name="T0" fmla="*/ 31 w 31"/>
                  <a:gd name="T1" fmla="*/ 27 h 27"/>
                  <a:gd name="T2" fmla="*/ 0 w 31"/>
                  <a:gd name="T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21" y="21"/>
                      <a:pt x="12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0" name="Freeform 788"/>
              <p:cNvSpPr>
                <a:spLocks/>
              </p:cNvSpPr>
              <p:nvPr/>
            </p:nvSpPr>
            <p:spPr bwMode="auto">
              <a:xfrm>
                <a:off x="2163" y="2464"/>
                <a:ext cx="78" cy="38"/>
              </a:xfrm>
              <a:custGeom>
                <a:avLst/>
                <a:gdLst>
                  <a:gd name="T0" fmla="*/ 0 w 33"/>
                  <a:gd name="T1" fmla="*/ 0 h 16"/>
                  <a:gd name="T2" fmla="*/ 25 w 33"/>
                  <a:gd name="T3" fmla="*/ 12 h 16"/>
                  <a:gd name="T4" fmla="*/ 33 w 3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6">
                    <a:moveTo>
                      <a:pt x="0" y="0"/>
                    </a:moveTo>
                    <a:cubicBezTo>
                      <a:pt x="7" y="7"/>
                      <a:pt x="16" y="9"/>
                      <a:pt x="25" y="12"/>
                    </a:cubicBezTo>
                    <a:cubicBezTo>
                      <a:pt x="29" y="13"/>
                      <a:pt x="31" y="11"/>
                      <a:pt x="33" y="1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1" name="Freeform 789"/>
              <p:cNvSpPr>
                <a:spLocks/>
              </p:cNvSpPr>
              <p:nvPr/>
            </p:nvSpPr>
            <p:spPr bwMode="auto">
              <a:xfrm>
                <a:off x="2083" y="2467"/>
                <a:ext cx="83" cy="54"/>
              </a:xfrm>
              <a:custGeom>
                <a:avLst/>
                <a:gdLst>
                  <a:gd name="T0" fmla="*/ 35 w 35"/>
                  <a:gd name="T1" fmla="*/ 0 h 23"/>
                  <a:gd name="T2" fmla="*/ 0 w 35"/>
                  <a:gd name="T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23">
                    <a:moveTo>
                      <a:pt x="35" y="0"/>
                    </a:moveTo>
                    <a:cubicBezTo>
                      <a:pt x="26" y="11"/>
                      <a:pt x="16" y="22"/>
                      <a:pt x="0" y="23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2" name="Freeform 790"/>
              <p:cNvSpPr>
                <a:spLocks/>
              </p:cNvSpPr>
              <p:nvPr/>
            </p:nvSpPr>
            <p:spPr bwMode="auto">
              <a:xfrm>
                <a:off x="2007" y="2467"/>
                <a:ext cx="43" cy="94"/>
              </a:xfrm>
              <a:custGeom>
                <a:avLst/>
                <a:gdLst>
                  <a:gd name="T0" fmla="*/ 0 w 18"/>
                  <a:gd name="T1" fmla="*/ 0 h 40"/>
                  <a:gd name="T2" fmla="*/ 9 w 18"/>
                  <a:gd name="T3" fmla="*/ 21 h 40"/>
                  <a:gd name="T4" fmla="*/ 18 w 18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40">
                    <a:moveTo>
                      <a:pt x="0" y="0"/>
                    </a:moveTo>
                    <a:cubicBezTo>
                      <a:pt x="5" y="3"/>
                      <a:pt x="5" y="16"/>
                      <a:pt x="9" y="21"/>
                    </a:cubicBezTo>
                    <a:cubicBezTo>
                      <a:pt x="13" y="27"/>
                      <a:pt x="16" y="32"/>
                      <a:pt x="18" y="4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3" name="Freeform 791"/>
              <p:cNvSpPr>
                <a:spLocks/>
              </p:cNvSpPr>
              <p:nvPr/>
            </p:nvSpPr>
            <p:spPr bwMode="auto">
              <a:xfrm>
                <a:off x="1953" y="2521"/>
                <a:ext cx="50" cy="50"/>
              </a:xfrm>
              <a:custGeom>
                <a:avLst/>
                <a:gdLst>
                  <a:gd name="T0" fmla="*/ 21 w 21"/>
                  <a:gd name="T1" fmla="*/ 0 h 21"/>
                  <a:gd name="T2" fmla="*/ 10 w 21"/>
                  <a:gd name="T3" fmla="*/ 15 h 21"/>
                  <a:gd name="T4" fmla="*/ 0 w 21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cubicBezTo>
                      <a:pt x="17" y="4"/>
                      <a:pt x="15" y="11"/>
                      <a:pt x="10" y="15"/>
                    </a:cubicBezTo>
                    <a:cubicBezTo>
                      <a:pt x="7" y="17"/>
                      <a:pt x="3" y="19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4" name="Freeform 792"/>
              <p:cNvSpPr>
                <a:spLocks/>
              </p:cNvSpPr>
              <p:nvPr/>
            </p:nvSpPr>
            <p:spPr bwMode="auto">
              <a:xfrm>
                <a:off x="1934" y="2788"/>
                <a:ext cx="66" cy="38"/>
              </a:xfrm>
              <a:custGeom>
                <a:avLst/>
                <a:gdLst>
                  <a:gd name="T0" fmla="*/ 28 w 28"/>
                  <a:gd name="T1" fmla="*/ 0 h 16"/>
                  <a:gd name="T2" fmla="*/ 0 w 28"/>
                  <a:gd name="T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16">
                    <a:moveTo>
                      <a:pt x="28" y="0"/>
                    </a:moveTo>
                    <a:cubicBezTo>
                      <a:pt x="23" y="7"/>
                      <a:pt x="10" y="16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5" name="Freeform 793"/>
              <p:cNvSpPr>
                <a:spLocks/>
              </p:cNvSpPr>
              <p:nvPr/>
            </p:nvSpPr>
            <p:spPr bwMode="auto">
              <a:xfrm>
                <a:off x="1932" y="2812"/>
                <a:ext cx="78" cy="127"/>
              </a:xfrm>
              <a:custGeom>
                <a:avLst/>
                <a:gdLst>
                  <a:gd name="T0" fmla="*/ 0 w 33"/>
                  <a:gd name="T1" fmla="*/ 54 h 54"/>
                  <a:gd name="T2" fmla="*/ 20 w 33"/>
                  <a:gd name="T3" fmla="*/ 24 h 54"/>
                  <a:gd name="T4" fmla="*/ 33 w 33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54">
                    <a:moveTo>
                      <a:pt x="0" y="54"/>
                    </a:moveTo>
                    <a:cubicBezTo>
                      <a:pt x="1" y="39"/>
                      <a:pt x="11" y="34"/>
                      <a:pt x="20" y="24"/>
                    </a:cubicBezTo>
                    <a:cubicBezTo>
                      <a:pt x="26" y="17"/>
                      <a:pt x="26" y="6"/>
                      <a:pt x="3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6" name="Freeform 794"/>
              <p:cNvSpPr>
                <a:spLocks/>
              </p:cNvSpPr>
              <p:nvPr/>
            </p:nvSpPr>
            <p:spPr bwMode="auto">
              <a:xfrm>
                <a:off x="2003" y="2989"/>
                <a:ext cx="71" cy="76"/>
              </a:xfrm>
              <a:custGeom>
                <a:avLst/>
                <a:gdLst>
                  <a:gd name="T0" fmla="*/ 0 w 30"/>
                  <a:gd name="T1" fmla="*/ 0 h 32"/>
                  <a:gd name="T2" fmla="*/ 17 w 30"/>
                  <a:gd name="T3" fmla="*/ 21 h 32"/>
                  <a:gd name="T4" fmla="*/ 29 w 30"/>
                  <a:gd name="T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2">
                    <a:moveTo>
                      <a:pt x="0" y="0"/>
                    </a:moveTo>
                    <a:cubicBezTo>
                      <a:pt x="8" y="3"/>
                      <a:pt x="10" y="15"/>
                      <a:pt x="17" y="21"/>
                    </a:cubicBezTo>
                    <a:cubicBezTo>
                      <a:pt x="21" y="24"/>
                      <a:pt x="30" y="25"/>
                      <a:pt x="29" y="32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7" name="Freeform 795"/>
              <p:cNvSpPr>
                <a:spLocks/>
              </p:cNvSpPr>
              <p:nvPr/>
            </p:nvSpPr>
            <p:spPr bwMode="auto">
              <a:xfrm>
                <a:off x="1927" y="3105"/>
                <a:ext cx="73" cy="40"/>
              </a:xfrm>
              <a:custGeom>
                <a:avLst/>
                <a:gdLst>
                  <a:gd name="T0" fmla="*/ 0 w 31"/>
                  <a:gd name="T1" fmla="*/ 17 h 17"/>
                  <a:gd name="T2" fmla="*/ 17 w 31"/>
                  <a:gd name="T3" fmla="*/ 3 h 17"/>
                  <a:gd name="T4" fmla="*/ 31 w 31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17">
                    <a:moveTo>
                      <a:pt x="0" y="17"/>
                    </a:moveTo>
                    <a:cubicBezTo>
                      <a:pt x="6" y="12"/>
                      <a:pt x="8" y="5"/>
                      <a:pt x="17" y="3"/>
                    </a:cubicBezTo>
                    <a:cubicBezTo>
                      <a:pt x="21" y="2"/>
                      <a:pt x="28" y="0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8" name="Freeform 796"/>
              <p:cNvSpPr>
                <a:spLocks/>
              </p:cNvSpPr>
              <p:nvPr/>
            </p:nvSpPr>
            <p:spPr bwMode="auto">
              <a:xfrm>
                <a:off x="1929" y="3568"/>
                <a:ext cx="76" cy="49"/>
              </a:xfrm>
              <a:custGeom>
                <a:avLst/>
                <a:gdLst>
                  <a:gd name="T0" fmla="*/ 0 w 32"/>
                  <a:gd name="T1" fmla="*/ 0 h 21"/>
                  <a:gd name="T2" fmla="*/ 32 w 32"/>
                  <a:gd name="T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21">
                    <a:moveTo>
                      <a:pt x="0" y="0"/>
                    </a:moveTo>
                    <a:cubicBezTo>
                      <a:pt x="4" y="11"/>
                      <a:pt x="21" y="21"/>
                      <a:pt x="32" y="2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09" name="Freeform 797"/>
              <p:cNvSpPr>
                <a:spLocks/>
              </p:cNvSpPr>
              <p:nvPr/>
            </p:nvSpPr>
            <p:spPr bwMode="auto">
              <a:xfrm>
                <a:off x="2012" y="3523"/>
                <a:ext cx="78" cy="92"/>
              </a:xfrm>
              <a:custGeom>
                <a:avLst/>
                <a:gdLst>
                  <a:gd name="T0" fmla="*/ 0 w 33"/>
                  <a:gd name="T1" fmla="*/ 39 h 39"/>
                  <a:gd name="T2" fmla="*/ 20 w 33"/>
                  <a:gd name="T3" fmla="*/ 13 h 39"/>
                  <a:gd name="T4" fmla="*/ 33 w 33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9">
                    <a:moveTo>
                      <a:pt x="0" y="39"/>
                    </a:moveTo>
                    <a:cubicBezTo>
                      <a:pt x="0" y="30"/>
                      <a:pt x="15" y="20"/>
                      <a:pt x="20" y="13"/>
                    </a:cubicBezTo>
                    <a:cubicBezTo>
                      <a:pt x="23" y="10"/>
                      <a:pt x="29" y="0"/>
                      <a:pt x="33" y="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0" name="Freeform 798"/>
              <p:cNvSpPr>
                <a:spLocks/>
              </p:cNvSpPr>
              <p:nvPr/>
            </p:nvSpPr>
            <p:spPr bwMode="auto">
              <a:xfrm>
                <a:off x="2010" y="3620"/>
                <a:ext cx="75" cy="33"/>
              </a:xfrm>
              <a:custGeom>
                <a:avLst/>
                <a:gdLst>
                  <a:gd name="T0" fmla="*/ 0 w 32"/>
                  <a:gd name="T1" fmla="*/ 0 h 14"/>
                  <a:gd name="T2" fmla="*/ 32 w 32"/>
                  <a:gd name="T3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2" h="14">
                    <a:moveTo>
                      <a:pt x="0" y="0"/>
                    </a:moveTo>
                    <a:cubicBezTo>
                      <a:pt x="11" y="1"/>
                      <a:pt x="22" y="14"/>
                      <a:pt x="32" y="9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1" name="Freeform 799"/>
              <p:cNvSpPr>
                <a:spLocks/>
              </p:cNvSpPr>
              <p:nvPr/>
            </p:nvSpPr>
            <p:spPr bwMode="auto">
              <a:xfrm>
                <a:off x="2010" y="3542"/>
                <a:ext cx="151" cy="73"/>
              </a:xfrm>
              <a:custGeom>
                <a:avLst/>
                <a:gdLst>
                  <a:gd name="T0" fmla="*/ 0 w 64"/>
                  <a:gd name="T1" fmla="*/ 31 h 31"/>
                  <a:gd name="T2" fmla="*/ 17 w 64"/>
                  <a:gd name="T3" fmla="*/ 26 h 31"/>
                  <a:gd name="T4" fmla="*/ 42 w 64"/>
                  <a:gd name="T5" fmla="*/ 22 h 31"/>
                  <a:gd name="T6" fmla="*/ 54 w 64"/>
                  <a:gd name="T7" fmla="*/ 6 h 31"/>
                  <a:gd name="T8" fmla="*/ 64 w 6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31">
                    <a:moveTo>
                      <a:pt x="0" y="31"/>
                    </a:moveTo>
                    <a:cubicBezTo>
                      <a:pt x="6" y="29"/>
                      <a:pt x="11" y="27"/>
                      <a:pt x="17" y="26"/>
                    </a:cubicBezTo>
                    <a:cubicBezTo>
                      <a:pt x="25" y="24"/>
                      <a:pt x="35" y="25"/>
                      <a:pt x="42" y="22"/>
                    </a:cubicBezTo>
                    <a:cubicBezTo>
                      <a:pt x="48" y="18"/>
                      <a:pt x="49" y="11"/>
                      <a:pt x="54" y="6"/>
                    </a:cubicBezTo>
                    <a:cubicBezTo>
                      <a:pt x="57" y="4"/>
                      <a:pt x="62" y="3"/>
                      <a:pt x="64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2" name="Freeform 800"/>
              <p:cNvSpPr>
                <a:spLocks/>
              </p:cNvSpPr>
              <p:nvPr/>
            </p:nvSpPr>
            <p:spPr bwMode="auto">
              <a:xfrm>
                <a:off x="2156" y="3509"/>
                <a:ext cx="81" cy="26"/>
              </a:xfrm>
              <a:custGeom>
                <a:avLst/>
                <a:gdLst>
                  <a:gd name="T0" fmla="*/ 0 w 34"/>
                  <a:gd name="T1" fmla="*/ 4 h 11"/>
                  <a:gd name="T2" fmla="*/ 19 w 34"/>
                  <a:gd name="T3" fmla="*/ 3 h 11"/>
                  <a:gd name="T4" fmla="*/ 34 w 34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1">
                    <a:moveTo>
                      <a:pt x="0" y="4"/>
                    </a:moveTo>
                    <a:cubicBezTo>
                      <a:pt x="8" y="2"/>
                      <a:pt x="12" y="0"/>
                      <a:pt x="19" y="3"/>
                    </a:cubicBezTo>
                    <a:cubicBezTo>
                      <a:pt x="24" y="5"/>
                      <a:pt x="28" y="11"/>
                      <a:pt x="34" y="1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3" name="Freeform 801"/>
              <p:cNvSpPr>
                <a:spLocks/>
              </p:cNvSpPr>
              <p:nvPr/>
            </p:nvSpPr>
            <p:spPr bwMode="auto">
              <a:xfrm>
                <a:off x="2251" y="3464"/>
                <a:ext cx="40" cy="59"/>
              </a:xfrm>
              <a:custGeom>
                <a:avLst/>
                <a:gdLst>
                  <a:gd name="T0" fmla="*/ 0 w 17"/>
                  <a:gd name="T1" fmla="*/ 25 h 25"/>
                  <a:gd name="T2" fmla="*/ 4 w 17"/>
                  <a:gd name="T3" fmla="*/ 12 h 25"/>
                  <a:gd name="T4" fmla="*/ 17 w 17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0" y="25"/>
                    </a:moveTo>
                    <a:cubicBezTo>
                      <a:pt x="4" y="22"/>
                      <a:pt x="2" y="16"/>
                      <a:pt x="4" y="12"/>
                    </a:cubicBezTo>
                    <a:cubicBezTo>
                      <a:pt x="7" y="7"/>
                      <a:pt x="13" y="4"/>
                      <a:pt x="17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4" name="Freeform 802"/>
              <p:cNvSpPr>
                <a:spLocks/>
              </p:cNvSpPr>
              <p:nvPr/>
            </p:nvSpPr>
            <p:spPr bwMode="auto">
              <a:xfrm>
                <a:off x="2246" y="3542"/>
                <a:ext cx="83" cy="52"/>
              </a:xfrm>
              <a:custGeom>
                <a:avLst/>
                <a:gdLst>
                  <a:gd name="T0" fmla="*/ 0 w 35"/>
                  <a:gd name="T1" fmla="*/ 0 h 22"/>
                  <a:gd name="T2" fmla="*/ 35 w 35"/>
                  <a:gd name="T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" h="22">
                    <a:moveTo>
                      <a:pt x="0" y="0"/>
                    </a:moveTo>
                    <a:cubicBezTo>
                      <a:pt x="3" y="13"/>
                      <a:pt x="23" y="22"/>
                      <a:pt x="35" y="21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5" name="Freeform 803"/>
              <p:cNvSpPr>
                <a:spLocks/>
              </p:cNvSpPr>
              <p:nvPr/>
            </p:nvSpPr>
            <p:spPr bwMode="auto">
              <a:xfrm>
                <a:off x="2159" y="3433"/>
                <a:ext cx="33" cy="64"/>
              </a:xfrm>
              <a:custGeom>
                <a:avLst/>
                <a:gdLst>
                  <a:gd name="T0" fmla="*/ 2 w 14"/>
                  <a:gd name="T1" fmla="*/ 27 h 27"/>
                  <a:gd name="T2" fmla="*/ 11 w 14"/>
                  <a:gd name="T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27">
                    <a:moveTo>
                      <a:pt x="2" y="27"/>
                    </a:moveTo>
                    <a:cubicBezTo>
                      <a:pt x="0" y="17"/>
                      <a:pt x="14" y="9"/>
                      <a:pt x="11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6" name="Freeform 804"/>
              <p:cNvSpPr>
                <a:spLocks/>
              </p:cNvSpPr>
              <p:nvPr/>
            </p:nvSpPr>
            <p:spPr bwMode="auto">
              <a:xfrm>
                <a:off x="2083" y="3469"/>
                <a:ext cx="71" cy="66"/>
              </a:xfrm>
              <a:custGeom>
                <a:avLst/>
                <a:gdLst>
                  <a:gd name="T0" fmla="*/ 0 w 30"/>
                  <a:gd name="T1" fmla="*/ 0 h 28"/>
                  <a:gd name="T2" fmla="*/ 18 w 30"/>
                  <a:gd name="T3" fmla="*/ 14 h 28"/>
                  <a:gd name="T4" fmla="*/ 30 w 30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8">
                    <a:moveTo>
                      <a:pt x="0" y="0"/>
                    </a:moveTo>
                    <a:cubicBezTo>
                      <a:pt x="8" y="3"/>
                      <a:pt x="12" y="7"/>
                      <a:pt x="18" y="14"/>
                    </a:cubicBezTo>
                    <a:cubicBezTo>
                      <a:pt x="22" y="19"/>
                      <a:pt x="29" y="21"/>
                      <a:pt x="30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7" name="Freeform 805"/>
              <p:cNvSpPr>
                <a:spLocks/>
              </p:cNvSpPr>
              <p:nvPr/>
            </p:nvSpPr>
            <p:spPr bwMode="auto">
              <a:xfrm>
                <a:off x="1981" y="3497"/>
                <a:ext cx="24" cy="87"/>
              </a:xfrm>
              <a:custGeom>
                <a:avLst/>
                <a:gdLst>
                  <a:gd name="T0" fmla="*/ 8 w 10"/>
                  <a:gd name="T1" fmla="*/ 37 h 37"/>
                  <a:gd name="T2" fmla="*/ 2 w 10"/>
                  <a:gd name="T3" fmla="*/ 13 h 37"/>
                  <a:gd name="T4" fmla="*/ 0 w 10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7">
                    <a:moveTo>
                      <a:pt x="8" y="37"/>
                    </a:moveTo>
                    <a:cubicBezTo>
                      <a:pt x="10" y="29"/>
                      <a:pt x="3" y="21"/>
                      <a:pt x="2" y="13"/>
                    </a:cubicBezTo>
                    <a:cubicBezTo>
                      <a:pt x="1" y="9"/>
                      <a:pt x="2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8" name="Freeform 806"/>
              <p:cNvSpPr>
                <a:spLocks/>
              </p:cNvSpPr>
              <p:nvPr/>
            </p:nvSpPr>
            <p:spPr bwMode="auto">
              <a:xfrm>
                <a:off x="1967" y="3632"/>
                <a:ext cx="36" cy="66"/>
              </a:xfrm>
              <a:custGeom>
                <a:avLst/>
                <a:gdLst>
                  <a:gd name="T0" fmla="*/ 15 w 15"/>
                  <a:gd name="T1" fmla="*/ 0 h 28"/>
                  <a:gd name="T2" fmla="*/ 7 w 15"/>
                  <a:gd name="T3" fmla="*/ 19 h 28"/>
                  <a:gd name="T4" fmla="*/ 2 w 15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8">
                    <a:moveTo>
                      <a:pt x="15" y="0"/>
                    </a:moveTo>
                    <a:cubicBezTo>
                      <a:pt x="12" y="5"/>
                      <a:pt x="10" y="13"/>
                      <a:pt x="7" y="19"/>
                    </a:cubicBezTo>
                    <a:cubicBezTo>
                      <a:pt x="6" y="22"/>
                      <a:pt x="0" y="24"/>
                      <a:pt x="2" y="28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19" name="Freeform 807"/>
              <p:cNvSpPr>
                <a:spLocks/>
              </p:cNvSpPr>
              <p:nvPr/>
            </p:nvSpPr>
            <p:spPr bwMode="auto">
              <a:xfrm>
                <a:off x="2130" y="3561"/>
                <a:ext cx="31" cy="108"/>
              </a:xfrm>
              <a:custGeom>
                <a:avLst/>
                <a:gdLst>
                  <a:gd name="T0" fmla="*/ 0 w 13"/>
                  <a:gd name="T1" fmla="*/ 46 h 46"/>
                  <a:gd name="T2" fmla="*/ 10 w 13"/>
                  <a:gd name="T3" fmla="*/ 22 h 46"/>
                  <a:gd name="T4" fmla="*/ 13 w 13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6">
                    <a:moveTo>
                      <a:pt x="0" y="46"/>
                    </a:moveTo>
                    <a:cubicBezTo>
                      <a:pt x="2" y="38"/>
                      <a:pt x="8" y="31"/>
                      <a:pt x="10" y="22"/>
                    </a:cubicBezTo>
                    <a:cubicBezTo>
                      <a:pt x="12" y="14"/>
                      <a:pt x="13" y="8"/>
                      <a:pt x="13" y="0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  <p:sp>
            <p:nvSpPr>
              <p:cNvPr id="220" name="Freeform 808"/>
              <p:cNvSpPr>
                <a:spLocks/>
              </p:cNvSpPr>
              <p:nvPr/>
            </p:nvSpPr>
            <p:spPr bwMode="auto">
              <a:xfrm>
                <a:off x="2203" y="3572"/>
                <a:ext cx="34" cy="86"/>
              </a:xfrm>
              <a:custGeom>
                <a:avLst/>
                <a:gdLst>
                  <a:gd name="T0" fmla="*/ 14 w 14"/>
                  <a:gd name="T1" fmla="*/ 0 h 36"/>
                  <a:gd name="T2" fmla="*/ 8 w 14"/>
                  <a:gd name="T3" fmla="*/ 22 h 36"/>
                  <a:gd name="T4" fmla="*/ 0 w 1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36">
                    <a:moveTo>
                      <a:pt x="14" y="0"/>
                    </a:moveTo>
                    <a:cubicBezTo>
                      <a:pt x="9" y="5"/>
                      <a:pt x="11" y="16"/>
                      <a:pt x="8" y="22"/>
                    </a:cubicBezTo>
                    <a:cubicBezTo>
                      <a:pt x="6" y="27"/>
                      <a:pt x="1" y="30"/>
                      <a:pt x="0" y="36"/>
                    </a:cubicBezTo>
                  </a:path>
                </a:pathLst>
              </a:custGeom>
              <a:noFill/>
              <a:ln w="3175" cap="rnd">
                <a:solidFill>
                  <a:srgbClr val="D946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cs-CZ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cs-CZ"/>
              </a:p>
            </p:txBody>
          </p:sp>
        </p:grpSp>
        <p:sp>
          <p:nvSpPr>
            <p:cNvPr id="9" name="Freeform 809"/>
            <p:cNvSpPr>
              <a:spLocks/>
            </p:cNvSpPr>
            <p:nvPr/>
          </p:nvSpPr>
          <p:spPr bwMode="auto">
            <a:xfrm>
              <a:off x="2239" y="3242"/>
              <a:ext cx="35" cy="14"/>
            </a:xfrm>
            <a:custGeom>
              <a:avLst/>
              <a:gdLst>
                <a:gd name="T0" fmla="*/ 0 w 15"/>
                <a:gd name="T1" fmla="*/ 6 h 6"/>
                <a:gd name="T2" fmla="*/ 15 w 15"/>
                <a:gd name="T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cubicBezTo>
                    <a:pt x="6" y="0"/>
                    <a:pt x="7" y="2"/>
                    <a:pt x="15" y="3"/>
                  </a:cubicBezTo>
                </a:path>
              </a:pathLst>
            </a:custGeom>
            <a:noFill/>
            <a:ln w="3175" cap="rnd">
              <a:solidFill>
                <a:srgbClr val="D946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810"/>
            <p:cNvSpPr>
              <a:spLocks/>
            </p:cNvSpPr>
            <p:nvPr/>
          </p:nvSpPr>
          <p:spPr bwMode="auto">
            <a:xfrm>
              <a:off x="2012" y="2720"/>
              <a:ext cx="14" cy="30"/>
            </a:xfrm>
            <a:custGeom>
              <a:avLst/>
              <a:gdLst>
                <a:gd name="T0" fmla="*/ 0 w 6"/>
                <a:gd name="T1" fmla="*/ 13 h 13"/>
                <a:gd name="T2" fmla="*/ 6 w 6"/>
                <a:gd name="T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3">
                  <a:moveTo>
                    <a:pt x="0" y="13"/>
                  </a:moveTo>
                  <a:cubicBezTo>
                    <a:pt x="1" y="10"/>
                    <a:pt x="4" y="5"/>
                    <a:pt x="6" y="0"/>
                  </a:cubicBezTo>
                </a:path>
              </a:pathLst>
            </a:custGeom>
            <a:noFill/>
            <a:ln w="3175" cap="rnd">
              <a:solidFill>
                <a:srgbClr val="D946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811"/>
            <p:cNvSpPr>
              <a:spLocks/>
            </p:cNvSpPr>
            <p:nvPr/>
          </p:nvSpPr>
          <p:spPr bwMode="auto">
            <a:xfrm>
              <a:off x="2050" y="2743"/>
              <a:ext cx="33" cy="26"/>
            </a:xfrm>
            <a:custGeom>
              <a:avLst/>
              <a:gdLst>
                <a:gd name="T0" fmla="*/ 0 w 14"/>
                <a:gd name="T1" fmla="*/ 0 h 11"/>
                <a:gd name="T2" fmla="*/ 14 w 14"/>
                <a:gd name="T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5" y="3"/>
                    <a:pt x="9" y="8"/>
                    <a:pt x="14" y="11"/>
                  </a:cubicBezTo>
                </a:path>
              </a:pathLst>
            </a:custGeom>
            <a:noFill/>
            <a:ln w="3175" cap="rnd">
              <a:solidFill>
                <a:srgbClr val="D946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Freeform 812"/>
            <p:cNvSpPr>
              <a:spLocks/>
            </p:cNvSpPr>
            <p:nvPr/>
          </p:nvSpPr>
          <p:spPr bwMode="auto">
            <a:xfrm>
              <a:off x="2085" y="2687"/>
              <a:ext cx="78" cy="82"/>
            </a:xfrm>
            <a:custGeom>
              <a:avLst/>
              <a:gdLst>
                <a:gd name="T0" fmla="*/ 0 w 33"/>
                <a:gd name="T1" fmla="*/ 35 h 35"/>
                <a:gd name="T2" fmla="*/ 17 w 33"/>
                <a:gd name="T3" fmla="*/ 14 h 35"/>
                <a:gd name="T4" fmla="*/ 27 w 33"/>
                <a:gd name="T5" fmla="*/ 9 h 35"/>
                <a:gd name="T6" fmla="*/ 33 w 3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5">
                  <a:moveTo>
                    <a:pt x="0" y="35"/>
                  </a:moveTo>
                  <a:cubicBezTo>
                    <a:pt x="4" y="27"/>
                    <a:pt x="10" y="20"/>
                    <a:pt x="17" y="14"/>
                  </a:cubicBezTo>
                  <a:cubicBezTo>
                    <a:pt x="20" y="12"/>
                    <a:pt x="25" y="11"/>
                    <a:pt x="27" y="9"/>
                  </a:cubicBezTo>
                  <a:cubicBezTo>
                    <a:pt x="30" y="6"/>
                    <a:pt x="30" y="3"/>
                    <a:pt x="33" y="0"/>
                  </a:cubicBezTo>
                </a:path>
              </a:pathLst>
            </a:custGeom>
            <a:noFill/>
            <a:ln w="3175" cap="rnd">
              <a:solidFill>
                <a:srgbClr val="D946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813"/>
            <p:cNvSpPr>
              <a:spLocks/>
            </p:cNvSpPr>
            <p:nvPr/>
          </p:nvSpPr>
          <p:spPr bwMode="auto">
            <a:xfrm>
              <a:off x="2161" y="2720"/>
              <a:ext cx="42" cy="23"/>
            </a:xfrm>
            <a:custGeom>
              <a:avLst/>
              <a:gdLst>
                <a:gd name="T0" fmla="*/ 18 w 18"/>
                <a:gd name="T1" fmla="*/ 1 h 10"/>
                <a:gd name="T2" fmla="*/ 0 w 18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0">
                  <a:moveTo>
                    <a:pt x="18" y="1"/>
                  </a:moveTo>
                  <a:cubicBezTo>
                    <a:pt x="10" y="0"/>
                    <a:pt x="4" y="5"/>
                    <a:pt x="0" y="10"/>
                  </a:cubicBezTo>
                </a:path>
              </a:pathLst>
            </a:custGeom>
            <a:noFill/>
            <a:ln w="3175" cap="rnd">
              <a:solidFill>
                <a:srgbClr val="D946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814"/>
            <p:cNvSpPr>
              <a:spLocks/>
            </p:cNvSpPr>
            <p:nvPr/>
          </p:nvSpPr>
          <p:spPr bwMode="auto">
            <a:xfrm>
              <a:off x="2168" y="2490"/>
              <a:ext cx="19" cy="48"/>
            </a:xfrm>
            <a:custGeom>
              <a:avLst/>
              <a:gdLst>
                <a:gd name="T0" fmla="*/ 0 w 8"/>
                <a:gd name="T1" fmla="*/ 0 h 20"/>
                <a:gd name="T2" fmla="*/ 8 w 8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cubicBezTo>
                    <a:pt x="0" y="7"/>
                    <a:pt x="6" y="14"/>
                    <a:pt x="8" y="20"/>
                  </a:cubicBezTo>
                </a:path>
              </a:pathLst>
            </a:custGeom>
            <a:noFill/>
            <a:ln w="3175" cap="rnd">
              <a:solidFill>
                <a:srgbClr val="D9467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815"/>
            <p:cNvSpPr>
              <a:spLocks/>
            </p:cNvSpPr>
            <p:nvPr/>
          </p:nvSpPr>
          <p:spPr bwMode="auto">
            <a:xfrm>
              <a:off x="458" y="2358"/>
              <a:ext cx="19" cy="21"/>
            </a:xfrm>
            <a:custGeom>
              <a:avLst/>
              <a:gdLst>
                <a:gd name="T0" fmla="*/ 4 w 8"/>
                <a:gd name="T1" fmla="*/ 9 h 9"/>
                <a:gd name="T2" fmla="*/ 0 w 8"/>
                <a:gd name="T3" fmla="*/ 0 h 9"/>
                <a:gd name="T4" fmla="*/ 8 w 8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1" y="7"/>
                    <a:pt x="0" y="4"/>
                    <a:pt x="0" y="0"/>
                  </a:cubicBezTo>
                  <a:cubicBezTo>
                    <a:pt x="5" y="0"/>
                    <a:pt x="5" y="5"/>
                    <a:pt x="8" y="7"/>
                  </a:cubicBezTo>
                </a:path>
              </a:pathLst>
            </a:custGeom>
            <a:noFill/>
            <a:ln w="14288" cap="flat">
              <a:solidFill>
                <a:srgbClr val="FFF3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816"/>
            <p:cNvSpPr>
              <a:spLocks/>
            </p:cNvSpPr>
            <p:nvPr/>
          </p:nvSpPr>
          <p:spPr bwMode="auto">
            <a:xfrm>
              <a:off x="467" y="2197"/>
              <a:ext cx="52" cy="69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3 h 29"/>
                <a:gd name="T4" fmla="*/ 13 w 22"/>
                <a:gd name="T5" fmla="*/ 18 h 29"/>
                <a:gd name="T6" fmla="*/ 6 w 22"/>
                <a:gd name="T7" fmla="*/ 5 h 29"/>
                <a:gd name="T8" fmla="*/ 22 w 22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cubicBezTo>
                    <a:pt x="6" y="28"/>
                    <a:pt x="0" y="26"/>
                    <a:pt x="3" y="23"/>
                  </a:cubicBezTo>
                  <a:cubicBezTo>
                    <a:pt x="6" y="19"/>
                    <a:pt x="13" y="26"/>
                    <a:pt x="13" y="18"/>
                  </a:cubicBezTo>
                  <a:cubicBezTo>
                    <a:pt x="13" y="12"/>
                    <a:pt x="1" y="12"/>
                    <a:pt x="6" y="5"/>
                  </a:cubicBezTo>
                  <a:cubicBezTo>
                    <a:pt x="9" y="0"/>
                    <a:pt x="18" y="0"/>
                    <a:pt x="22" y="3"/>
                  </a:cubicBezTo>
                </a:path>
              </a:pathLst>
            </a:custGeom>
            <a:noFill/>
            <a:ln w="14288" cap="flat">
              <a:solidFill>
                <a:srgbClr val="FFF3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817"/>
            <p:cNvSpPr>
              <a:spLocks/>
            </p:cNvSpPr>
            <p:nvPr/>
          </p:nvSpPr>
          <p:spPr bwMode="auto">
            <a:xfrm>
              <a:off x="571" y="2138"/>
              <a:ext cx="28" cy="15"/>
            </a:xfrm>
            <a:custGeom>
              <a:avLst/>
              <a:gdLst>
                <a:gd name="T0" fmla="*/ 3 w 12"/>
                <a:gd name="T1" fmla="*/ 0 h 6"/>
                <a:gd name="T2" fmla="*/ 12 w 12"/>
                <a:gd name="T3" fmla="*/ 5 h 6"/>
                <a:gd name="T4" fmla="*/ 11 w 12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3" y="0"/>
                  </a:moveTo>
                  <a:cubicBezTo>
                    <a:pt x="0" y="6"/>
                    <a:pt x="8" y="6"/>
                    <a:pt x="12" y="5"/>
                  </a:cubicBezTo>
                  <a:cubicBezTo>
                    <a:pt x="12" y="4"/>
                    <a:pt x="12" y="2"/>
                    <a:pt x="11" y="1"/>
                  </a:cubicBezTo>
                </a:path>
              </a:pathLst>
            </a:custGeom>
            <a:noFill/>
            <a:ln w="14288" cap="flat">
              <a:solidFill>
                <a:srgbClr val="FFF3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818"/>
            <p:cNvSpPr>
              <a:spLocks/>
            </p:cNvSpPr>
            <p:nvPr/>
          </p:nvSpPr>
          <p:spPr bwMode="auto">
            <a:xfrm>
              <a:off x="661" y="2058"/>
              <a:ext cx="12" cy="7"/>
            </a:xfrm>
            <a:custGeom>
              <a:avLst/>
              <a:gdLst>
                <a:gd name="T0" fmla="*/ 5 w 5"/>
                <a:gd name="T1" fmla="*/ 3 h 3"/>
                <a:gd name="T2" fmla="*/ 0 w 5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FFF3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819"/>
            <p:cNvSpPr>
              <a:spLocks/>
            </p:cNvSpPr>
            <p:nvPr/>
          </p:nvSpPr>
          <p:spPr bwMode="auto">
            <a:xfrm>
              <a:off x="1218" y="2318"/>
              <a:ext cx="22" cy="14"/>
            </a:xfrm>
            <a:custGeom>
              <a:avLst/>
              <a:gdLst>
                <a:gd name="T0" fmla="*/ 0 w 9"/>
                <a:gd name="T1" fmla="*/ 0 h 6"/>
                <a:gd name="T2" fmla="*/ 9 w 9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3" y="2"/>
                    <a:pt x="6" y="4"/>
                    <a:pt x="9" y="6"/>
                  </a:cubicBezTo>
                </a:path>
              </a:pathLst>
            </a:custGeom>
            <a:noFill/>
            <a:ln w="14288" cap="flat">
              <a:solidFill>
                <a:srgbClr val="FFF3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820"/>
            <p:cNvSpPr>
              <a:spLocks/>
            </p:cNvSpPr>
            <p:nvPr/>
          </p:nvSpPr>
          <p:spPr bwMode="auto">
            <a:xfrm>
              <a:off x="1266" y="2361"/>
              <a:ext cx="37" cy="40"/>
            </a:xfrm>
            <a:custGeom>
              <a:avLst/>
              <a:gdLst>
                <a:gd name="T0" fmla="*/ 6 w 16"/>
                <a:gd name="T1" fmla="*/ 17 h 17"/>
                <a:gd name="T2" fmla="*/ 0 w 16"/>
                <a:gd name="T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7">
                  <a:moveTo>
                    <a:pt x="6" y="17"/>
                  </a:moveTo>
                  <a:cubicBezTo>
                    <a:pt x="16" y="10"/>
                    <a:pt x="2" y="0"/>
                    <a:pt x="0" y="12"/>
                  </a:cubicBezTo>
                </a:path>
              </a:pathLst>
            </a:custGeom>
            <a:noFill/>
            <a:ln w="14288" cap="flat">
              <a:solidFill>
                <a:srgbClr val="FFF3D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6359136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Vitamin D a sval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stimulace fosforylace tyrosinu v myoblastech fosfolipázou C – mobilizace nitrobuněčných zásob kalcia</a:t>
            </a:r>
          </a:p>
          <a:p>
            <a:r>
              <a:rPr lang="cs-CZ" altLang="cs-CZ" sz="3200" b="1" dirty="0" smtClean="0"/>
              <a:t>stimulace </a:t>
            </a:r>
            <a:r>
              <a:rPr lang="cs-CZ" altLang="cs-CZ" sz="3200" b="1" dirty="0" err="1" smtClean="0"/>
              <a:t>proteinkinázy</a:t>
            </a:r>
            <a:endParaRPr lang="cs-CZ" altLang="cs-CZ" sz="3200" b="1" dirty="0" smtClean="0"/>
          </a:p>
          <a:p>
            <a:endParaRPr lang="cs-CZ" altLang="cs-CZ" sz="32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r>
              <a:rPr lang="cs-CZ" altLang="cs-CZ" sz="3200" b="1" i="1" dirty="0" smtClean="0">
                <a:solidFill>
                  <a:srgbClr val="FFFF66"/>
                </a:solidFill>
              </a:rPr>
              <a:t>zachování svalové síly, </a:t>
            </a:r>
          </a:p>
          <a:p>
            <a:pPr algn="ctr">
              <a:buFontTx/>
              <a:buNone/>
            </a:pPr>
            <a:r>
              <a:rPr lang="cs-CZ" altLang="cs-CZ" sz="3200" b="1" i="1" dirty="0" smtClean="0">
                <a:solidFill>
                  <a:srgbClr val="FFFF66"/>
                </a:solidFill>
              </a:rPr>
              <a:t>obnova/novotvorba svalové hmoty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17" y="3261724"/>
            <a:ext cx="2925739" cy="21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385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>
                <a:solidFill>
                  <a:srgbClr val="FFFF66"/>
                </a:solidFill>
              </a:rPr>
              <a:t>Vitamin D a kognitivní funkce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1528354"/>
            <a:ext cx="8946541" cy="4720045"/>
          </a:xfrm>
        </p:spPr>
        <p:txBody>
          <a:bodyPr>
            <a:normAutofit fontScale="92500"/>
          </a:bodyPr>
          <a:lstStyle/>
          <a:p>
            <a:r>
              <a:rPr lang="cs-CZ" altLang="cs-CZ" sz="3200" b="1" dirty="0" err="1"/>
              <a:t>neuroprotektivní</a:t>
            </a:r>
            <a:r>
              <a:rPr lang="cs-CZ" altLang="cs-CZ" sz="3200" b="1" dirty="0"/>
              <a:t> efekt udržením homeostázy </a:t>
            </a:r>
            <a:r>
              <a:rPr lang="cs-CZ" altLang="cs-CZ" sz="3200" b="1" dirty="0" err="1"/>
              <a:t>intraneuronálního</a:t>
            </a:r>
            <a:r>
              <a:rPr lang="cs-CZ" altLang="cs-CZ" sz="3200" b="1" dirty="0"/>
              <a:t> kalcia</a:t>
            </a:r>
          </a:p>
          <a:p>
            <a:r>
              <a:rPr lang="cs-CZ" altLang="cs-CZ" sz="3200" b="1" dirty="0"/>
              <a:t>vysoká hladina </a:t>
            </a:r>
            <a:r>
              <a:rPr lang="cs-CZ" altLang="cs-CZ" sz="3200" b="1" dirty="0" err="1"/>
              <a:t>intraneuronálního</a:t>
            </a:r>
            <a:r>
              <a:rPr lang="cs-CZ" altLang="cs-CZ" sz="3200" b="1" dirty="0"/>
              <a:t> kalcia působí toxicky</a:t>
            </a:r>
          </a:p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3200" b="1" dirty="0"/>
              <a:t>významná pozitivní závislost hladiny vitaminu D a kognitivního výkonu u nemocných s AD</a:t>
            </a:r>
          </a:p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3200" b="1" dirty="0"/>
              <a:t>porucha receptoru pro vitamin D častější u nemocných AD</a:t>
            </a:r>
          </a:p>
          <a:p>
            <a:pPr algn="ctr"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3200" b="1" i="1" dirty="0">
                <a:solidFill>
                  <a:srgbClr val="FFFF66"/>
                </a:solidFill>
              </a:rPr>
              <a:t>zpomalení kognitivní deteriorace</a:t>
            </a:r>
          </a:p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endParaRPr lang="cs-CZ" altLang="cs-CZ" sz="2800" dirty="0">
              <a:solidFill>
                <a:schemeClr val="bg1"/>
              </a:solidFill>
            </a:endParaRP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85956233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Vitamin D a deprese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7918" y="1737361"/>
            <a:ext cx="8946541" cy="5120639"/>
          </a:xfrm>
        </p:spPr>
        <p:txBody>
          <a:bodyPr>
            <a:normAutofit fontScale="92500"/>
          </a:bodyPr>
          <a:lstStyle/>
          <a:p>
            <a:r>
              <a:rPr lang="cs-CZ" altLang="cs-CZ" sz="3200" b="1" dirty="0"/>
              <a:t>příznivý efekt na zvýšení tvorby serotoninu prostřednictvím aktivace tyrozin hydroxylázy</a:t>
            </a:r>
          </a:p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3200" b="1" dirty="0"/>
              <a:t>příznivý vliv na sezónní změny nálady u seniorů – podíl i intenzity denního světla</a:t>
            </a:r>
          </a:p>
          <a:p>
            <a:pPr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Char char="v"/>
            </a:pPr>
            <a:r>
              <a:rPr lang="cs-CZ" altLang="cs-CZ" sz="3200" b="1" dirty="0"/>
              <a:t>prokázáno zlepšení nálady závislé na dávce vitaminu D dvojitě slepou randomizovanou studií u zdravých probandů</a:t>
            </a:r>
          </a:p>
          <a:p>
            <a:pPr algn="ctr"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3200" b="1" i="1" dirty="0">
                <a:solidFill>
                  <a:srgbClr val="FFFF66"/>
                </a:solidFill>
              </a:rPr>
              <a:t>možný preventivní vliv na změny nálad </a:t>
            </a:r>
          </a:p>
          <a:p>
            <a:pPr algn="ctr" eaLnBrk="1" hangingPunct="1">
              <a:buClr>
                <a:srgbClr val="FF3300"/>
              </a:buClr>
              <a:buSzPct val="120000"/>
              <a:buFont typeface="Wingdings" panose="05000000000000000000" pitchFamily="2" charset="2"/>
              <a:buNone/>
            </a:pPr>
            <a:r>
              <a:rPr lang="cs-CZ" altLang="cs-CZ" sz="3200" b="1" i="1" dirty="0">
                <a:solidFill>
                  <a:srgbClr val="FFFF66"/>
                </a:solidFill>
              </a:rPr>
              <a:t>a vznik deprese</a:t>
            </a:r>
          </a:p>
          <a:p>
            <a:endParaRPr lang="cs-CZ" altLang="cs-CZ" sz="2800" b="1" dirty="0">
              <a:solidFill>
                <a:schemeClr val="bg1"/>
              </a:solidFill>
            </a:endParaRPr>
          </a:p>
          <a:p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24" y="2625633"/>
            <a:ext cx="2332049" cy="23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557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Vitamin D a nádory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76246" y="1853248"/>
            <a:ext cx="9430793" cy="4997450"/>
          </a:xfrm>
        </p:spPr>
        <p:txBody>
          <a:bodyPr>
            <a:normAutofit lnSpcReduction="10000"/>
          </a:bodyPr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inhibice mitogeny aktivované </a:t>
            </a:r>
            <a:r>
              <a:rPr lang="cs-CZ" altLang="cs-CZ" sz="3200" b="1" dirty="0" err="1" smtClean="0"/>
              <a:t>proteinkinázy</a:t>
            </a:r>
            <a:r>
              <a:rPr lang="cs-CZ" altLang="cs-CZ" sz="3200" b="1" dirty="0" smtClean="0"/>
              <a:t> (MAPK)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reguluje transkripci genu prostřednictvím intracelulárního receptoru pro vitamin D (VDR)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ovlivňuje aktivitu peptidových hormonů a růstových </a:t>
            </a:r>
            <a:r>
              <a:rPr lang="cs-CZ" altLang="cs-CZ" sz="3200" b="1" dirty="0" smtClean="0"/>
              <a:t>faktorů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cs-CZ" altLang="cs-CZ" sz="3200" b="1" dirty="0" smtClean="0"/>
              <a:t>prokázána významná negativní závislost hladiny vitaminu D a prognózy nádorových onemocnění</a:t>
            </a:r>
            <a:endParaRPr lang="cs-CZ" altLang="cs-CZ" sz="3200" b="1" dirty="0" smtClean="0"/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v"/>
            </a:pPr>
            <a:endParaRPr lang="cs-CZ" altLang="cs-CZ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6129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Vitamin D a imunita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44583" y="1600200"/>
            <a:ext cx="9466217" cy="48529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prokázána existence receptorů pro vitamin D na buňkách imunitního systému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aktivované makrofágy jsou schopny produkovat vitamin D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snížena lokální aktivita zánětu </a:t>
            </a:r>
            <a:r>
              <a:rPr lang="cs-CZ" altLang="cs-CZ" sz="3200" b="1" dirty="0" smtClean="0"/>
              <a:t>                        v </a:t>
            </a:r>
            <a:r>
              <a:rPr lang="cs-CZ" altLang="cs-CZ" sz="3200" b="1" dirty="0" smtClean="0"/>
              <a:t>kůži i slizničním povrchu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adekvátní hladina vitaminu D má příznivý vliv na protivirovou a protiplísňovou imunitu a toleranci vlastních tkáňových antigenů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919" y="3122023"/>
            <a:ext cx="4003886" cy="15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0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FFFF66"/>
                </a:solidFill>
              </a:rPr>
              <a:t>Vitamin D a diabetes mellitus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03595" y="1412875"/>
            <a:ext cx="9647239" cy="51117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prokázána významná negativní závislost hladiny vitaminu D, zánětlivé aktivity u diabetiků I. typu, hladiny glykovaného hemoglobinu a spotřeby inzulinu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prokázána významná negativní korelace hladiny vitaminu D, inzulinové resistence a hodnot krevního tlaku u diabetiků II. typu</a:t>
            </a:r>
          </a:p>
          <a:p>
            <a:pPr>
              <a:lnSpc>
                <a:spcPct val="90000"/>
              </a:lnSpc>
              <a:buClr>
                <a:srgbClr val="FF3300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3200" b="1" dirty="0" smtClean="0"/>
              <a:t>prokázáno snížení počtu cirkulujících endoteliálních </a:t>
            </a:r>
            <a:r>
              <a:rPr lang="cs-CZ" altLang="cs-CZ" sz="3200" b="1" dirty="0" err="1" smtClean="0"/>
              <a:t>progenitorových</a:t>
            </a:r>
            <a:r>
              <a:rPr lang="cs-CZ" altLang="cs-CZ" sz="3200" b="1" dirty="0" smtClean="0"/>
              <a:t> buněk u diabetiků II. typu s  nízkou hladinou vitaminu 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761" y="2205945"/>
            <a:ext cx="2800350" cy="23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2349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FFFF66"/>
                </a:solidFill>
              </a:rPr>
              <a:t>Zdroje vitaminu 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>
                <a:solidFill>
                  <a:schemeClr val="bg1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altLang="cs-CZ" dirty="0" smtClean="0">
                <a:solidFill>
                  <a:schemeClr val="bg1"/>
                </a:solidFill>
              </a:rPr>
              <a:t> 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80-90% </a:t>
            </a:r>
            <a:r>
              <a:rPr lang="cs-CZ" altLang="cs-CZ" sz="3200" b="1" dirty="0" smtClean="0"/>
              <a:t>expozice kůže slunečním paprskům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</a:pPr>
            <a:r>
              <a:rPr lang="cs-CZ" altLang="cs-CZ" sz="3200" b="1" dirty="0" smtClean="0"/>
              <a:t>hydroxylace </a:t>
            </a:r>
            <a:r>
              <a:rPr lang="cs-CZ" altLang="cs-CZ" sz="3200" b="1" dirty="0" smtClean="0"/>
              <a:t>na 25 </a:t>
            </a:r>
            <a:r>
              <a:rPr lang="cs-CZ" altLang="cs-CZ" sz="3200" b="1" dirty="0" err="1" smtClean="0"/>
              <a:t>hydroxycholekalciferol</a:t>
            </a:r>
            <a:r>
              <a:rPr lang="cs-CZ" altLang="cs-CZ" sz="3200" b="1" dirty="0" smtClean="0"/>
              <a:t> </a:t>
            </a:r>
            <a:r>
              <a:rPr lang="cs-CZ" altLang="cs-CZ" sz="3200" b="1" dirty="0" err="1" smtClean="0">
                <a:solidFill>
                  <a:srgbClr val="FFFF66"/>
                </a:solidFill>
              </a:rPr>
              <a:t>kalcidiol</a:t>
            </a:r>
            <a:r>
              <a:rPr lang="cs-CZ" altLang="cs-CZ" sz="32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0070C0"/>
              </a:buClr>
            </a:pPr>
            <a:r>
              <a:rPr lang="cs-CZ" altLang="cs-CZ" sz="3200" b="1" dirty="0" smtClean="0"/>
              <a:t>dále na 1,25 </a:t>
            </a:r>
            <a:r>
              <a:rPr lang="cs-CZ" altLang="cs-CZ" sz="3200" b="1" dirty="0" err="1" smtClean="0"/>
              <a:t>dihydroxycholekalciferol</a:t>
            </a:r>
            <a:r>
              <a:rPr lang="cs-CZ" altLang="cs-CZ" sz="3200" b="1" dirty="0" smtClean="0"/>
              <a:t> </a:t>
            </a:r>
            <a:r>
              <a:rPr lang="cs-CZ" altLang="cs-CZ" sz="3200" b="1" dirty="0" smtClean="0"/>
              <a:t>– </a:t>
            </a:r>
            <a:r>
              <a:rPr lang="cs-CZ" altLang="cs-CZ" sz="3200" b="1" dirty="0" err="1" smtClean="0">
                <a:solidFill>
                  <a:srgbClr val="FFFF66"/>
                </a:solidFill>
              </a:rPr>
              <a:t>kalcitriol</a:t>
            </a:r>
            <a:endParaRPr lang="cs-CZ" altLang="cs-CZ" sz="3200" b="1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cs-CZ" altLang="cs-CZ" sz="3200" b="1" dirty="0" smtClean="0">
                <a:solidFill>
                  <a:srgbClr val="FF0000"/>
                </a:solidFill>
              </a:rPr>
              <a:t>10-20</a:t>
            </a:r>
            <a:r>
              <a:rPr lang="cs-CZ" altLang="cs-CZ" sz="3200" b="1" dirty="0">
                <a:solidFill>
                  <a:srgbClr val="FF0000"/>
                </a:solidFill>
              </a:rPr>
              <a:t>% </a:t>
            </a:r>
            <a:r>
              <a:rPr lang="cs-CZ" altLang="cs-CZ" sz="3200" b="1" dirty="0"/>
              <a:t>potraviny a doplňky stravy</a:t>
            </a:r>
          </a:p>
          <a:p>
            <a:pPr algn="ctr">
              <a:lnSpc>
                <a:spcPct val="90000"/>
              </a:lnSpc>
              <a:buClr>
                <a:srgbClr val="FF3300"/>
              </a:buClr>
              <a:buNone/>
            </a:pPr>
            <a:r>
              <a:rPr lang="cs-CZ" altLang="cs-CZ" sz="3200" b="1" i="1" dirty="0">
                <a:solidFill>
                  <a:srgbClr val="FFFF66"/>
                </a:solidFill>
              </a:rPr>
              <a:t>cholekalciferol - metabolicky inertní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cs-CZ" altLang="cs-CZ" sz="3200" b="1" dirty="0" smtClean="0">
              <a:solidFill>
                <a:srgbClr val="FFFF66"/>
              </a:solidFill>
            </a:endParaRPr>
          </a:p>
        </p:txBody>
      </p:sp>
      <p:pic>
        <p:nvPicPr>
          <p:cNvPr id="12290" name="Picture 2" descr="Výsledek obrázku pro expozice slunečnímu záření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88" y="1437202"/>
            <a:ext cx="3760379" cy="17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586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752</Words>
  <Application>Microsoft Office PowerPoint</Application>
  <PresentationFormat>Širokoúhlá obrazovka</PresentationFormat>
  <Paragraphs>137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Wingdings 3</vt:lpstr>
      <vt:lpstr>Ion</vt:lpstr>
      <vt:lpstr>Pleiotropní účinky vitaminu D </vt:lpstr>
      <vt:lpstr>Vitamin D a kost</vt:lpstr>
      <vt:lpstr>Vitamin D a sval</vt:lpstr>
      <vt:lpstr>Vitamin D a kognitivní funkce</vt:lpstr>
      <vt:lpstr>Vitamin D a deprese</vt:lpstr>
      <vt:lpstr>Vitamin D a nádory</vt:lpstr>
      <vt:lpstr>Vitamin D a imunita</vt:lpstr>
      <vt:lpstr>Vitamin D a diabetes mellitus</vt:lpstr>
      <vt:lpstr>Zdroje vitaminu D</vt:lpstr>
      <vt:lpstr>Expozice slunečnímu záření</vt:lpstr>
      <vt:lpstr>My a vitamin D</vt:lpstr>
      <vt:lpstr>Možné klinické projevy hypovitaminózy D u seniorů</vt:lpstr>
      <vt:lpstr>Sérová hladina vitaminu D3</vt:lpstr>
      <vt:lpstr>Sérová hladina vitaminu D3 (50-150Nmol/l) (National Institute of Health – NIH)</vt:lpstr>
      <vt:lpstr>Doporučený běžný denní příjem vitaminu D (NIH)</vt:lpstr>
      <vt:lpstr>Rizikové skupiny</vt:lpstr>
      <vt:lpstr>Doporučená expozice slunečnímu záření v mírném zeměpisném pásu</vt:lpstr>
      <vt:lpstr>Závěry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Pleiotropní účinky vitaminu D</dc:title>
  <dc:creator>Hana Matějovská Kubešová</dc:creator>
  <cp:lastModifiedBy>Hana Matějovská Kubešová</cp:lastModifiedBy>
  <cp:revision>4</cp:revision>
  <dcterms:created xsi:type="dcterms:W3CDTF">2019-11-03T05:41:17Z</dcterms:created>
  <dcterms:modified xsi:type="dcterms:W3CDTF">2019-11-03T06:18:55Z</dcterms:modified>
</cp:coreProperties>
</file>