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16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353" r:id="rId14"/>
    <p:sldId id="317" r:id="rId15"/>
    <p:sldId id="267" r:id="rId16"/>
    <p:sldId id="269" r:id="rId17"/>
    <p:sldId id="350" r:id="rId18"/>
    <p:sldId id="268" r:id="rId19"/>
    <p:sldId id="318" r:id="rId20"/>
    <p:sldId id="273" r:id="rId21"/>
    <p:sldId id="274" r:id="rId22"/>
    <p:sldId id="275" r:id="rId23"/>
    <p:sldId id="270" r:id="rId24"/>
    <p:sldId id="271" r:id="rId25"/>
    <p:sldId id="272" r:id="rId26"/>
    <p:sldId id="319" r:id="rId27"/>
    <p:sldId id="276" r:id="rId28"/>
    <p:sldId id="320" r:id="rId29"/>
    <p:sldId id="354" r:id="rId30"/>
    <p:sldId id="277" r:id="rId31"/>
    <p:sldId id="351" r:id="rId32"/>
    <p:sldId id="278" r:id="rId33"/>
    <p:sldId id="352" r:id="rId34"/>
    <p:sldId id="287" r:id="rId35"/>
    <p:sldId id="288" r:id="rId36"/>
    <p:sldId id="340" r:id="rId37"/>
    <p:sldId id="341" r:id="rId38"/>
    <p:sldId id="342" r:id="rId39"/>
    <p:sldId id="344" r:id="rId40"/>
    <p:sldId id="348" r:id="rId41"/>
    <p:sldId id="349" r:id="rId42"/>
    <p:sldId id="355" r:id="rId43"/>
  </p:sldIdLst>
  <p:sldSz cx="12192000" cy="6858000"/>
  <p:notesSz cx="6797675" cy="9926638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Segoe UI Black" panose="020B0A02040204020203" pitchFamily="34" charset="0"/>
      <p:bold r:id="rId56"/>
      <p:boldItalic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FAFA7-BCEA-455D-8F01-FAD27391E98A}" v="20" dt="2020-11-27T06:31:22.4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557F35E9-F56D-40BF-A139-A67101D0C611}"/>
    <pc:docChg chg="custSel addSld delSld modSld">
      <pc:chgData name="Martin Krobot" userId="8edb803b-cac4-4c2b-8b5f-c391bf30afed" providerId="ADAL" clId="{557F35E9-F56D-40BF-A139-A67101D0C611}" dt="2020-11-25T12:05:12.362" v="832" actId="20577"/>
      <pc:docMkLst>
        <pc:docMk/>
      </pc:docMkLst>
      <pc:sldChg chg="modSp">
        <pc:chgData name="Martin Krobot" userId="8edb803b-cac4-4c2b-8b5f-c391bf30afed" providerId="ADAL" clId="{557F35E9-F56D-40BF-A139-A67101D0C611}" dt="2020-11-25T11:25:09.715" v="12" actId="113"/>
        <pc:sldMkLst>
          <pc:docMk/>
          <pc:sldMk cId="3164052220" sldId="267"/>
        </pc:sldMkLst>
        <pc:spChg chg="mod">
          <ac:chgData name="Martin Krobot" userId="8edb803b-cac4-4c2b-8b5f-c391bf30afed" providerId="ADAL" clId="{557F35E9-F56D-40BF-A139-A67101D0C611}" dt="2020-11-25T11:25:09.715" v="12" actId="113"/>
          <ac:spMkLst>
            <pc:docMk/>
            <pc:sldMk cId="3164052220" sldId="267"/>
            <ac:spMk id="3" creationId="{00000000-0000-0000-0000-000000000000}"/>
          </ac:spMkLst>
        </pc:spChg>
      </pc:sldChg>
      <pc:sldChg chg="modSp">
        <pc:chgData name="Martin Krobot" userId="8edb803b-cac4-4c2b-8b5f-c391bf30afed" providerId="ADAL" clId="{557F35E9-F56D-40BF-A139-A67101D0C611}" dt="2020-11-25T11:41:11.254" v="125" actId="20577"/>
        <pc:sldMkLst>
          <pc:docMk/>
          <pc:sldMk cId="1506037030" sldId="277"/>
        </pc:sldMkLst>
        <pc:spChg chg="mod">
          <ac:chgData name="Martin Krobot" userId="8edb803b-cac4-4c2b-8b5f-c391bf30afed" providerId="ADAL" clId="{557F35E9-F56D-40BF-A139-A67101D0C611}" dt="2020-11-25T11:41:11.254" v="125" actId="20577"/>
          <ac:spMkLst>
            <pc:docMk/>
            <pc:sldMk cId="1506037030" sldId="277"/>
            <ac:spMk id="4" creationId="{00000000-0000-0000-0000-000000000000}"/>
          </ac:spMkLst>
        </pc:spChg>
      </pc:sldChg>
      <pc:sldChg chg="addSp delSp modSp">
        <pc:chgData name="Martin Krobot" userId="8edb803b-cac4-4c2b-8b5f-c391bf30afed" providerId="ADAL" clId="{557F35E9-F56D-40BF-A139-A67101D0C611}" dt="2020-11-25T11:43:23.837" v="133" actId="14100"/>
        <pc:sldMkLst>
          <pc:docMk/>
          <pc:sldMk cId="3304863923" sldId="278"/>
        </pc:sldMkLst>
        <pc:spChg chg="mod ord">
          <ac:chgData name="Martin Krobot" userId="8edb803b-cac4-4c2b-8b5f-c391bf30afed" providerId="ADAL" clId="{557F35E9-F56D-40BF-A139-A67101D0C611}" dt="2020-11-25T11:43:23.837" v="133" actId="14100"/>
          <ac:spMkLst>
            <pc:docMk/>
            <pc:sldMk cId="3304863923" sldId="278"/>
            <ac:spMk id="8" creationId="{BA36EB9A-B9AE-456B-A2BC-908E4113524A}"/>
          </ac:spMkLst>
        </pc:spChg>
        <pc:spChg chg="mod ord">
          <ac:chgData name="Martin Krobot" userId="8edb803b-cac4-4c2b-8b5f-c391bf30afed" providerId="ADAL" clId="{557F35E9-F56D-40BF-A139-A67101D0C611}" dt="2020-11-25T11:43:23.837" v="133" actId="14100"/>
          <ac:spMkLst>
            <pc:docMk/>
            <pc:sldMk cId="3304863923" sldId="278"/>
            <ac:spMk id="9" creationId="{00000000-0000-0000-0000-000000000000}"/>
          </ac:spMkLst>
        </pc:spChg>
        <pc:picChg chg="del">
          <ac:chgData name="Martin Krobot" userId="8edb803b-cac4-4c2b-8b5f-c391bf30afed" providerId="ADAL" clId="{557F35E9-F56D-40BF-A139-A67101D0C611}" dt="2020-11-25T11:42:59.633" v="126" actId="478"/>
          <ac:picMkLst>
            <pc:docMk/>
            <pc:sldMk cId="3304863923" sldId="278"/>
            <ac:picMk id="3" creationId="{00000000-0000-0000-0000-000000000000}"/>
          </ac:picMkLst>
        </pc:picChg>
        <pc:picChg chg="add mod">
          <ac:chgData name="Martin Krobot" userId="8edb803b-cac4-4c2b-8b5f-c391bf30afed" providerId="ADAL" clId="{557F35E9-F56D-40BF-A139-A67101D0C611}" dt="2020-11-25T11:43:06.453" v="130" actId="1076"/>
          <ac:picMkLst>
            <pc:docMk/>
            <pc:sldMk cId="3304863923" sldId="278"/>
            <ac:picMk id="7" creationId="{D319EC9C-4AAF-4B77-B03C-894B22700473}"/>
          </ac:picMkLst>
        </pc:picChg>
      </pc:sldChg>
      <pc:sldChg chg="modSp">
        <pc:chgData name="Martin Krobot" userId="8edb803b-cac4-4c2b-8b5f-c391bf30afed" providerId="ADAL" clId="{557F35E9-F56D-40BF-A139-A67101D0C611}" dt="2020-11-25T11:45:19.342" v="137" actId="20577"/>
        <pc:sldMkLst>
          <pc:docMk/>
          <pc:sldMk cId="3065898042" sldId="288"/>
        </pc:sldMkLst>
        <pc:spChg chg="mod">
          <ac:chgData name="Martin Krobot" userId="8edb803b-cac4-4c2b-8b5f-c391bf30afed" providerId="ADAL" clId="{557F35E9-F56D-40BF-A139-A67101D0C611}" dt="2020-11-25T11:45:19.342" v="137" actId="20577"/>
          <ac:spMkLst>
            <pc:docMk/>
            <pc:sldMk cId="3065898042" sldId="288"/>
            <ac:spMk id="3" creationId="{4A00AF2E-8AB1-4C08-A1EF-712EC95B0247}"/>
          </ac:spMkLst>
        </pc:spChg>
      </pc:sldChg>
      <pc:sldChg chg="addSp delSp">
        <pc:chgData name="Martin Krobot" userId="8edb803b-cac4-4c2b-8b5f-c391bf30afed" providerId="ADAL" clId="{557F35E9-F56D-40BF-A139-A67101D0C611}" dt="2020-11-25T11:59:43.024" v="593"/>
        <pc:sldMkLst>
          <pc:docMk/>
          <pc:sldMk cId="478306781" sldId="320"/>
        </pc:sldMkLst>
        <pc:picChg chg="add del">
          <ac:chgData name="Martin Krobot" userId="8edb803b-cac4-4c2b-8b5f-c391bf30afed" providerId="ADAL" clId="{557F35E9-F56D-40BF-A139-A67101D0C611}" dt="2020-11-25T11:59:43.024" v="593"/>
          <ac:picMkLst>
            <pc:docMk/>
            <pc:sldMk cId="478306781" sldId="320"/>
            <ac:picMk id="4" creationId="{ACC9FD80-08DD-4B99-B2F7-5BB42F945CCF}"/>
          </ac:picMkLst>
        </pc:picChg>
      </pc:sldChg>
      <pc:sldChg chg="addSp delSp modSp">
        <pc:chgData name="Martin Krobot" userId="8edb803b-cac4-4c2b-8b5f-c391bf30afed" providerId="ADAL" clId="{557F35E9-F56D-40BF-A139-A67101D0C611}" dt="2020-11-25T11:56:52.300" v="524"/>
        <pc:sldMkLst>
          <pc:docMk/>
          <pc:sldMk cId="1428416042" sldId="341"/>
        </pc:sldMkLst>
        <pc:picChg chg="del">
          <ac:chgData name="Martin Krobot" userId="8edb803b-cac4-4c2b-8b5f-c391bf30afed" providerId="ADAL" clId="{557F35E9-F56D-40BF-A139-A67101D0C611}" dt="2020-11-25T11:51:54.189" v="138" actId="478"/>
          <ac:picMkLst>
            <pc:docMk/>
            <pc:sldMk cId="1428416042" sldId="341"/>
            <ac:picMk id="6" creationId="{E0BF5676-E306-4513-BC9E-D1BBE414C918}"/>
          </ac:picMkLst>
        </pc:picChg>
        <pc:picChg chg="mod">
          <ac:chgData name="Martin Krobot" userId="8edb803b-cac4-4c2b-8b5f-c391bf30afed" providerId="ADAL" clId="{557F35E9-F56D-40BF-A139-A67101D0C611}" dt="2020-11-25T11:52:17.438" v="236" actId="1036"/>
          <ac:picMkLst>
            <pc:docMk/>
            <pc:sldMk cId="1428416042" sldId="341"/>
            <ac:picMk id="8" creationId="{CA46206B-5ACA-411D-B2C3-7F124A6FD400}"/>
          </ac:picMkLst>
        </pc:picChg>
        <pc:picChg chg="add">
          <ac:chgData name="Martin Krobot" userId="8edb803b-cac4-4c2b-8b5f-c391bf30afed" providerId="ADAL" clId="{557F35E9-F56D-40BF-A139-A67101D0C611}" dt="2020-11-25T11:56:52.300" v="524"/>
          <ac:picMkLst>
            <pc:docMk/>
            <pc:sldMk cId="1428416042" sldId="341"/>
            <ac:picMk id="9" creationId="{4325F666-2071-4EAF-BB36-0302687BFBBF}"/>
          </ac:picMkLst>
        </pc:picChg>
        <pc:picChg chg="mod">
          <ac:chgData name="Martin Krobot" userId="8edb803b-cac4-4c2b-8b5f-c391bf30afed" providerId="ADAL" clId="{557F35E9-F56D-40BF-A139-A67101D0C611}" dt="2020-11-25T11:52:26.763" v="239" actId="1076"/>
          <ac:picMkLst>
            <pc:docMk/>
            <pc:sldMk cId="1428416042" sldId="341"/>
            <ac:picMk id="12" creationId="{DB3F0086-DB03-457B-8C77-016798A71348}"/>
          </ac:picMkLst>
        </pc:picChg>
        <pc:picChg chg="mod">
          <ac:chgData name="Martin Krobot" userId="8edb803b-cac4-4c2b-8b5f-c391bf30afed" providerId="ADAL" clId="{557F35E9-F56D-40BF-A139-A67101D0C611}" dt="2020-11-25T11:52:22.487" v="238" actId="1076"/>
          <ac:picMkLst>
            <pc:docMk/>
            <pc:sldMk cId="1428416042" sldId="341"/>
            <ac:picMk id="1026" creationId="{7F12E534-98A4-4FDF-B456-BD0CC32BE080}"/>
          </ac:picMkLst>
        </pc:picChg>
        <pc:picChg chg="del">
          <ac:chgData name="Martin Krobot" userId="8edb803b-cac4-4c2b-8b5f-c391bf30afed" providerId="ADAL" clId="{557F35E9-F56D-40BF-A139-A67101D0C611}" dt="2020-11-25T11:56:52.100" v="523" actId="478"/>
          <ac:picMkLst>
            <pc:docMk/>
            <pc:sldMk cId="1428416042" sldId="341"/>
            <ac:picMk id="1028" creationId="{8C5012E9-C86A-484A-82B2-04F4331415D9}"/>
          </ac:picMkLst>
        </pc:picChg>
      </pc:sldChg>
      <pc:sldChg chg="modSp">
        <pc:chgData name="Martin Krobot" userId="8edb803b-cac4-4c2b-8b5f-c391bf30afed" providerId="ADAL" clId="{557F35E9-F56D-40BF-A139-A67101D0C611}" dt="2020-11-25T11:53:07.204" v="347" actId="20577"/>
        <pc:sldMkLst>
          <pc:docMk/>
          <pc:sldMk cId="4183367680" sldId="342"/>
        </pc:sldMkLst>
        <pc:spChg chg="mod">
          <ac:chgData name="Martin Krobot" userId="8edb803b-cac4-4c2b-8b5f-c391bf30afed" providerId="ADAL" clId="{557F35E9-F56D-40BF-A139-A67101D0C611}" dt="2020-11-25T11:53:07.204" v="347" actId="20577"/>
          <ac:spMkLst>
            <pc:docMk/>
            <pc:sldMk cId="4183367680" sldId="342"/>
            <ac:spMk id="3" creationId="{8DBBE6B1-6FB0-43F3-981F-D8E65CC27C4E}"/>
          </ac:spMkLst>
        </pc:spChg>
      </pc:sldChg>
      <pc:sldChg chg="del">
        <pc:chgData name="Martin Krobot" userId="8edb803b-cac4-4c2b-8b5f-c391bf30afed" providerId="ADAL" clId="{557F35E9-F56D-40BF-A139-A67101D0C611}" dt="2020-11-25T11:53:10.455" v="348" actId="2696"/>
        <pc:sldMkLst>
          <pc:docMk/>
          <pc:sldMk cId="4039447661" sldId="343"/>
        </pc:sldMkLst>
      </pc:sldChg>
      <pc:sldChg chg="modSp">
        <pc:chgData name="Martin Krobot" userId="8edb803b-cac4-4c2b-8b5f-c391bf30afed" providerId="ADAL" clId="{557F35E9-F56D-40BF-A139-A67101D0C611}" dt="2020-11-25T11:54:21.871" v="439" actId="20577"/>
        <pc:sldMkLst>
          <pc:docMk/>
          <pc:sldMk cId="2046452046" sldId="344"/>
        </pc:sldMkLst>
        <pc:spChg chg="mod">
          <ac:chgData name="Martin Krobot" userId="8edb803b-cac4-4c2b-8b5f-c391bf30afed" providerId="ADAL" clId="{557F35E9-F56D-40BF-A139-A67101D0C611}" dt="2020-11-25T11:54:21.871" v="439" actId="20577"/>
          <ac:spMkLst>
            <pc:docMk/>
            <pc:sldMk cId="2046452046" sldId="344"/>
            <ac:spMk id="3" creationId="{833DD68F-4C83-46E3-9213-AEB97FC760A3}"/>
          </ac:spMkLst>
        </pc:spChg>
      </pc:sldChg>
      <pc:sldChg chg="modSp del">
        <pc:chgData name="Martin Krobot" userId="8edb803b-cac4-4c2b-8b5f-c391bf30afed" providerId="ADAL" clId="{557F35E9-F56D-40BF-A139-A67101D0C611}" dt="2020-11-25T11:53:29.852" v="370" actId="2696"/>
        <pc:sldMkLst>
          <pc:docMk/>
          <pc:sldMk cId="2589553334" sldId="345"/>
        </pc:sldMkLst>
        <pc:spChg chg="mod">
          <ac:chgData name="Martin Krobot" userId="8edb803b-cac4-4c2b-8b5f-c391bf30afed" providerId="ADAL" clId="{557F35E9-F56D-40BF-A139-A67101D0C611}" dt="2020-11-25T11:53:27.614" v="369" actId="20577"/>
          <ac:spMkLst>
            <pc:docMk/>
            <pc:sldMk cId="2589553334" sldId="345"/>
            <ac:spMk id="2" creationId="{C06C9579-358B-4873-B87B-53C35BED8CA6}"/>
          </ac:spMkLst>
        </pc:spChg>
      </pc:sldChg>
      <pc:sldChg chg="addSp delSp modSp">
        <pc:chgData name="Martin Krobot" userId="8edb803b-cac4-4c2b-8b5f-c391bf30afed" providerId="ADAL" clId="{557F35E9-F56D-40BF-A139-A67101D0C611}" dt="2020-11-25T11:57:04.090" v="526" actId="1076"/>
        <pc:sldMkLst>
          <pc:docMk/>
          <pc:sldMk cId="3516036184" sldId="348"/>
        </pc:sldMkLst>
        <pc:spChg chg="mod">
          <ac:chgData name="Martin Krobot" userId="8edb803b-cac4-4c2b-8b5f-c391bf30afed" providerId="ADAL" clId="{557F35E9-F56D-40BF-A139-A67101D0C611}" dt="2020-11-25T11:56:16.032" v="521" actId="20577"/>
          <ac:spMkLst>
            <pc:docMk/>
            <pc:sldMk cId="3516036184" sldId="348"/>
            <ac:spMk id="3" creationId="{9FBB8B7C-0226-4BB6-B760-61D55C00B5C3}"/>
          </ac:spMkLst>
        </pc:spChg>
        <pc:picChg chg="del">
          <ac:chgData name="Martin Krobot" userId="8edb803b-cac4-4c2b-8b5f-c391bf30afed" providerId="ADAL" clId="{557F35E9-F56D-40BF-A139-A67101D0C611}" dt="2020-11-25T11:56:27.200" v="522" actId="478"/>
          <ac:picMkLst>
            <pc:docMk/>
            <pc:sldMk cId="3516036184" sldId="348"/>
            <ac:picMk id="6" creationId="{3BD02C32-5B61-4977-8F56-6C4A89009C1C}"/>
          </ac:picMkLst>
        </pc:picChg>
        <pc:picChg chg="add mod">
          <ac:chgData name="Martin Krobot" userId="8edb803b-cac4-4c2b-8b5f-c391bf30afed" providerId="ADAL" clId="{557F35E9-F56D-40BF-A139-A67101D0C611}" dt="2020-11-25T11:57:04.090" v="526" actId="1076"/>
          <ac:picMkLst>
            <pc:docMk/>
            <pc:sldMk cId="3516036184" sldId="348"/>
            <ac:picMk id="9" creationId="{DF996C71-08C5-45BB-B9F4-5EADCDBC55BB}"/>
          </ac:picMkLst>
        </pc:picChg>
      </pc:sldChg>
      <pc:sldChg chg="modSp">
        <pc:chgData name="Martin Krobot" userId="8edb803b-cac4-4c2b-8b5f-c391bf30afed" providerId="ADAL" clId="{557F35E9-F56D-40BF-A139-A67101D0C611}" dt="2020-11-25T11:58:04.084" v="591" actId="20577"/>
        <pc:sldMkLst>
          <pc:docMk/>
          <pc:sldMk cId="2294809180" sldId="349"/>
        </pc:sldMkLst>
        <pc:spChg chg="mod">
          <ac:chgData name="Martin Krobot" userId="8edb803b-cac4-4c2b-8b5f-c391bf30afed" providerId="ADAL" clId="{557F35E9-F56D-40BF-A139-A67101D0C611}" dt="2020-11-25T11:58:04.084" v="591" actId="20577"/>
          <ac:spMkLst>
            <pc:docMk/>
            <pc:sldMk cId="2294809180" sldId="349"/>
            <ac:spMk id="3" creationId="{CF5D7526-9B75-4626-839C-BA9783D4201E}"/>
          </ac:spMkLst>
        </pc:spChg>
      </pc:sldChg>
      <pc:sldChg chg="modSp">
        <pc:chgData name="Martin Krobot" userId="8edb803b-cac4-4c2b-8b5f-c391bf30afed" providerId="ADAL" clId="{557F35E9-F56D-40BF-A139-A67101D0C611}" dt="2020-11-25T11:38:31.719" v="123" actId="20577"/>
        <pc:sldMkLst>
          <pc:docMk/>
          <pc:sldMk cId="2261772823" sldId="350"/>
        </pc:sldMkLst>
        <pc:spChg chg="mod">
          <ac:chgData name="Martin Krobot" userId="8edb803b-cac4-4c2b-8b5f-c391bf30afed" providerId="ADAL" clId="{557F35E9-F56D-40BF-A139-A67101D0C611}" dt="2020-11-25T11:38:31.719" v="123" actId="20577"/>
          <ac:spMkLst>
            <pc:docMk/>
            <pc:sldMk cId="2261772823" sldId="350"/>
            <ac:spMk id="3" creationId="{00000000-0000-0000-0000-000000000000}"/>
          </ac:spMkLst>
        </pc:spChg>
      </pc:sldChg>
      <pc:sldChg chg="addSp modSp">
        <pc:chgData name="Martin Krobot" userId="8edb803b-cac4-4c2b-8b5f-c391bf30afed" providerId="ADAL" clId="{557F35E9-F56D-40BF-A139-A67101D0C611}" dt="2020-11-25T11:24:50.255" v="3"/>
        <pc:sldMkLst>
          <pc:docMk/>
          <pc:sldMk cId="739270035" sldId="353"/>
        </pc:sldMkLst>
        <pc:spChg chg="mod">
          <ac:chgData name="Martin Krobot" userId="8edb803b-cac4-4c2b-8b5f-c391bf30afed" providerId="ADAL" clId="{557F35E9-F56D-40BF-A139-A67101D0C611}" dt="2020-11-25T11:24:45.577" v="2" actId="20577"/>
          <ac:spMkLst>
            <pc:docMk/>
            <pc:sldMk cId="739270035" sldId="353"/>
            <ac:spMk id="4" creationId="{00000000-0000-0000-0000-000000000000}"/>
          </ac:spMkLst>
        </pc:spChg>
        <pc:spChg chg="add">
          <ac:chgData name="Martin Krobot" userId="8edb803b-cac4-4c2b-8b5f-c391bf30afed" providerId="ADAL" clId="{557F35E9-F56D-40BF-A139-A67101D0C611}" dt="2020-11-25T11:24:50.255" v="3"/>
          <ac:spMkLst>
            <pc:docMk/>
            <pc:sldMk cId="739270035" sldId="353"/>
            <ac:spMk id="6" creationId="{F012C301-2241-4516-8946-D2B027EBB7BF}"/>
          </ac:spMkLst>
        </pc:spChg>
      </pc:sldChg>
      <pc:sldChg chg="modSp add">
        <pc:chgData name="Martin Krobot" userId="8edb803b-cac4-4c2b-8b5f-c391bf30afed" providerId="ADAL" clId="{557F35E9-F56D-40BF-A139-A67101D0C611}" dt="2020-11-25T12:05:12.362" v="832" actId="20577"/>
        <pc:sldMkLst>
          <pc:docMk/>
          <pc:sldMk cId="3786298390" sldId="354"/>
        </pc:sldMkLst>
        <pc:spChg chg="mod">
          <ac:chgData name="Martin Krobot" userId="8edb803b-cac4-4c2b-8b5f-c391bf30afed" providerId="ADAL" clId="{557F35E9-F56D-40BF-A139-A67101D0C611}" dt="2020-11-25T11:59:54.139" v="621" actId="20577"/>
          <ac:spMkLst>
            <pc:docMk/>
            <pc:sldMk cId="3786298390" sldId="354"/>
            <ac:spMk id="2" creationId="{00000000-0000-0000-0000-000000000000}"/>
          </ac:spMkLst>
        </pc:spChg>
        <pc:spChg chg="mod">
          <ac:chgData name="Martin Krobot" userId="8edb803b-cac4-4c2b-8b5f-c391bf30afed" providerId="ADAL" clId="{557F35E9-F56D-40BF-A139-A67101D0C611}" dt="2020-11-25T12:05:12.362" v="832" actId="20577"/>
          <ac:spMkLst>
            <pc:docMk/>
            <pc:sldMk cId="3786298390" sldId="354"/>
            <ac:spMk id="3" creationId="{00000000-0000-0000-0000-000000000000}"/>
          </ac:spMkLst>
        </pc:spChg>
      </pc:sldChg>
    </pc:docChg>
  </pc:docChgLst>
  <pc:docChgLst>
    <pc:chgData name="Martin Krobot" userId="8edb803b-cac4-4c2b-8b5f-c391bf30afed" providerId="ADAL" clId="{C2BFAFA7-BCEA-455D-8F01-FAD27391E98A}"/>
    <pc:docChg chg="undo custSel addSld delSld modSld">
      <pc:chgData name="Martin Krobot" userId="8edb803b-cac4-4c2b-8b5f-c391bf30afed" providerId="ADAL" clId="{C2BFAFA7-BCEA-455D-8F01-FAD27391E98A}" dt="2020-11-27T06:31:22.418" v="97" actId="1076"/>
      <pc:docMkLst>
        <pc:docMk/>
      </pc:docMkLst>
      <pc:sldChg chg="modSp mod">
        <pc:chgData name="Martin Krobot" userId="8edb803b-cac4-4c2b-8b5f-c391bf30afed" providerId="ADAL" clId="{C2BFAFA7-BCEA-455D-8F01-FAD27391E98A}" dt="2020-11-27T05:42:24.983" v="3" actId="20577"/>
        <pc:sldMkLst>
          <pc:docMk/>
          <pc:sldMk cId="1516889868" sldId="256"/>
        </pc:sldMkLst>
        <pc:spChg chg="mod">
          <ac:chgData name="Martin Krobot" userId="8edb803b-cac4-4c2b-8b5f-c391bf30afed" providerId="ADAL" clId="{C2BFAFA7-BCEA-455D-8F01-FAD27391E98A}" dt="2020-11-27T05:42:24.983" v="3" actId="20577"/>
          <ac:spMkLst>
            <pc:docMk/>
            <pc:sldMk cId="1516889868" sldId="256"/>
            <ac:spMk id="3" creationId="{00000000-0000-0000-0000-000000000000}"/>
          </ac:spMkLst>
        </pc:spChg>
      </pc:sldChg>
      <pc:sldChg chg="add del">
        <pc:chgData name="Martin Krobot" userId="8edb803b-cac4-4c2b-8b5f-c391bf30afed" providerId="ADAL" clId="{C2BFAFA7-BCEA-455D-8F01-FAD27391E98A}" dt="2020-11-27T05:49:29.433" v="27" actId="47"/>
        <pc:sldMkLst>
          <pc:docMk/>
          <pc:sldMk cId="2271645291" sldId="268"/>
        </pc:sldMkLst>
      </pc:sldChg>
      <pc:sldChg chg="modAnim">
        <pc:chgData name="Martin Krobot" userId="8edb803b-cac4-4c2b-8b5f-c391bf30afed" providerId="ADAL" clId="{C2BFAFA7-BCEA-455D-8F01-FAD27391E98A}" dt="2020-11-27T05:48:21.417" v="5"/>
        <pc:sldMkLst>
          <pc:docMk/>
          <pc:sldMk cId="1042438284" sldId="269"/>
        </pc:sldMkLst>
      </pc:sldChg>
      <pc:sldChg chg="modSp mod">
        <pc:chgData name="Martin Krobot" userId="8edb803b-cac4-4c2b-8b5f-c391bf30afed" providerId="ADAL" clId="{C2BFAFA7-BCEA-455D-8F01-FAD27391E98A}" dt="2020-11-27T05:49:16.395" v="25" actId="20577"/>
        <pc:sldMkLst>
          <pc:docMk/>
          <pc:sldMk cId="2261772823" sldId="350"/>
        </pc:sldMkLst>
        <pc:spChg chg="mod">
          <ac:chgData name="Martin Krobot" userId="8edb803b-cac4-4c2b-8b5f-c391bf30afed" providerId="ADAL" clId="{C2BFAFA7-BCEA-455D-8F01-FAD27391E98A}" dt="2020-11-27T05:49:16.395" v="25" actId="20577"/>
          <ac:spMkLst>
            <pc:docMk/>
            <pc:sldMk cId="2261772823" sldId="350"/>
            <ac:spMk id="3" creationId="{00000000-0000-0000-0000-000000000000}"/>
          </ac:spMkLst>
        </pc:spChg>
      </pc:sldChg>
      <pc:sldChg chg="modSp mod">
        <pc:chgData name="Martin Krobot" userId="8edb803b-cac4-4c2b-8b5f-c391bf30afed" providerId="ADAL" clId="{C2BFAFA7-BCEA-455D-8F01-FAD27391E98A}" dt="2020-11-27T05:52:20.167" v="57" actId="20577"/>
        <pc:sldMkLst>
          <pc:docMk/>
          <pc:sldMk cId="3786298390" sldId="354"/>
        </pc:sldMkLst>
        <pc:spChg chg="mod">
          <ac:chgData name="Martin Krobot" userId="8edb803b-cac4-4c2b-8b5f-c391bf30afed" providerId="ADAL" clId="{C2BFAFA7-BCEA-455D-8F01-FAD27391E98A}" dt="2020-11-27T05:52:20.167" v="57" actId="20577"/>
          <ac:spMkLst>
            <pc:docMk/>
            <pc:sldMk cId="3786298390" sldId="354"/>
            <ac:spMk id="3" creationId="{00000000-0000-0000-0000-000000000000}"/>
          </ac:spMkLst>
        </pc:spChg>
      </pc:sldChg>
      <pc:sldChg chg="addSp delSp modSp new mod">
        <pc:chgData name="Martin Krobot" userId="8edb803b-cac4-4c2b-8b5f-c391bf30afed" providerId="ADAL" clId="{C2BFAFA7-BCEA-455D-8F01-FAD27391E98A}" dt="2020-11-27T06:31:22.418" v="97" actId="1076"/>
        <pc:sldMkLst>
          <pc:docMk/>
          <pc:sldMk cId="2109866167" sldId="355"/>
        </pc:sldMkLst>
        <pc:spChg chg="mod">
          <ac:chgData name="Martin Krobot" userId="8edb803b-cac4-4c2b-8b5f-c391bf30afed" providerId="ADAL" clId="{C2BFAFA7-BCEA-455D-8F01-FAD27391E98A}" dt="2020-11-27T05:56:26.779" v="77" actId="20577"/>
          <ac:spMkLst>
            <pc:docMk/>
            <pc:sldMk cId="2109866167" sldId="355"/>
            <ac:spMk id="2" creationId="{F838325C-110B-44F5-97DC-AA8039C79B26}"/>
          </ac:spMkLst>
        </pc:spChg>
        <pc:spChg chg="del mod">
          <ac:chgData name="Martin Krobot" userId="8edb803b-cac4-4c2b-8b5f-c391bf30afed" providerId="ADAL" clId="{C2BFAFA7-BCEA-455D-8F01-FAD27391E98A}" dt="2020-11-27T05:56:33.797" v="79" actId="478"/>
          <ac:spMkLst>
            <pc:docMk/>
            <pc:sldMk cId="2109866167" sldId="355"/>
            <ac:spMk id="3" creationId="{03768C9A-682F-429C-BAA9-45B3504CF0CF}"/>
          </ac:spMkLst>
        </pc:spChg>
        <pc:picChg chg="add del mod">
          <ac:chgData name="Martin Krobot" userId="8edb803b-cac4-4c2b-8b5f-c391bf30afed" providerId="ADAL" clId="{C2BFAFA7-BCEA-455D-8F01-FAD27391E98A}" dt="2020-11-27T05:58:56.977" v="89" actId="478"/>
          <ac:picMkLst>
            <pc:docMk/>
            <pc:sldMk cId="2109866167" sldId="355"/>
            <ac:picMk id="1026" creationId="{E08EECE2-2082-4D09-96CE-9D4165EF51EC}"/>
          </ac:picMkLst>
        </pc:picChg>
        <pc:picChg chg="add del mod">
          <ac:chgData name="Martin Krobot" userId="8edb803b-cac4-4c2b-8b5f-c391bf30afed" providerId="ADAL" clId="{C2BFAFA7-BCEA-455D-8F01-FAD27391E98A}" dt="2020-11-27T06:31:14.264" v="94" actId="478"/>
          <ac:picMkLst>
            <pc:docMk/>
            <pc:sldMk cId="2109866167" sldId="355"/>
            <ac:picMk id="1028" creationId="{94FF5C34-7355-4C64-86D0-AE79C334B3D2}"/>
          </ac:picMkLst>
        </pc:picChg>
        <pc:picChg chg="add mod">
          <ac:chgData name="Martin Krobot" userId="8edb803b-cac4-4c2b-8b5f-c391bf30afed" providerId="ADAL" clId="{C2BFAFA7-BCEA-455D-8F01-FAD27391E98A}" dt="2020-11-27T06:31:22.418" v="97" actId="1076"/>
          <ac:picMkLst>
            <pc:docMk/>
            <pc:sldMk cId="2109866167" sldId="355"/>
            <ac:picMk id="1030" creationId="{015761A6-7F5E-4401-AB02-EC6BCF106FA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p.cz/poskytovatele/ciselniky/zdravotni-vykony" TargetMode="External"/><Relationship Id="rId2" Type="http://schemas.openxmlformats.org/officeDocument/2006/relationships/hyperlink" Target="https://www.zakonyprolidi.cz/cs/1998-13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5161279"/>
            <a:ext cx="7268718" cy="1696719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MNLN071 – Legislativa v práci nutričního terapeuta se specializací</a:t>
            </a:r>
          </a:p>
          <a:p>
            <a:pPr algn="l"/>
            <a:r>
              <a:rPr lang="cs-CZ" sz="1800" i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2020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LEGISLATIVA V PRÁCI NT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základní právní předpisy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specializace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zdravotnické výkony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profesní organizace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NLZP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</a:t>
            </a:r>
            <a:r>
              <a:rPr lang="cs-CZ" b="1" dirty="0"/>
              <a:t>registr zdravotnických pracovníků způsobilých</a:t>
            </a:r>
            <a:br>
              <a:rPr lang="cs-CZ" b="1" dirty="0"/>
            </a:br>
            <a:r>
              <a:rPr lang="cs-CZ" altLang="cs-CZ" b="1" dirty="0"/>
              <a:t>k výkonu nelékařského zdravotnického povolání bez odborného dohledu</a:t>
            </a:r>
          </a:p>
          <a:p>
            <a:pPr lvl="1"/>
            <a:r>
              <a:rPr lang="cs-CZ" altLang="cs-CZ" dirty="0"/>
              <a:t>zrušen bez náhrady k 1. 9. 2017</a:t>
            </a:r>
          </a:p>
          <a:p>
            <a:endParaRPr lang="cs-CZ" b="1" dirty="0"/>
          </a:p>
          <a:p>
            <a:r>
              <a:rPr lang="cs-CZ" dirty="0"/>
              <a:t>nyní </a:t>
            </a:r>
            <a:r>
              <a:rPr lang="cs-CZ" b="1" dirty="0"/>
              <a:t>Národní registr zdravotnických pracovníků</a:t>
            </a:r>
          </a:p>
          <a:p>
            <a:pPr lvl="1"/>
            <a:r>
              <a:rPr lang="cs-CZ" dirty="0"/>
              <a:t>nemá nic společného s předchozím registrem</a:t>
            </a:r>
          </a:p>
          <a:p>
            <a:pPr lvl="1"/>
            <a:r>
              <a:rPr lang="cs-CZ" dirty="0"/>
              <a:t>určen pro všechny zdravotnické pracovníky, nejen NLZP</a:t>
            </a:r>
          </a:p>
          <a:p>
            <a:pPr lvl="1"/>
            <a:r>
              <a:rPr lang="cs-CZ" dirty="0"/>
              <a:t>hlásí automaticky škola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F012C301-2241-4516-8946-D2B027EBB7BF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73927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189/2009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zkouškách podle zákona o nelékařských zdravotnických povoláních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5400" dirty="0"/>
              <a:t>Nařízení vlády č. 31/2010 Sb.</a:t>
            </a:r>
            <a:br>
              <a:rPr lang="cs-CZ" sz="60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oborech specializačního vzdělávání a označení odbornosti zdravotnických pracovníků se specializovanou způsobilostí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957551" y="3452646"/>
            <a:ext cx="8276897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0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vede k získání </a:t>
            </a:r>
            <a:r>
              <a:rPr lang="cs-CZ" altLang="cs-CZ" sz="2400" b="1" dirty="0"/>
              <a:t>specializované způsobilosti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ukončeno</a:t>
            </a:r>
            <a:r>
              <a:rPr lang="cs-CZ" altLang="cs-CZ" sz="2400" b="1" dirty="0"/>
              <a:t> atestační zkouškou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kurzy vypisované v rámci </a:t>
            </a:r>
            <a:r>
              <a:rPr lang="cs-CZ" altLang="cs-CZ" sz="2400" b="1" dirty="0"/>
              <a:t>IPVZ</a:t>
            </a:r>
            <a:r>
              <a:rPr lang="cs-CZ" altLang="cs-CZ" sz="2400" dirty="0"/>
              <a:t> či </a:t>
            </a:r>
            <a:r>
              <a:rPr lang="cs-CZ" altLang="cs-CZ" sz="2400" b="1" dirty="0"/>
              <a:t>NCONZO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MZ ČR </a:t>
            </a:r>
            <a:r>
              <a:rPr lang="cs-CZ" altLang="cs-CZ" sz="2400" b="1" dirty="0"/>
              <a:t>může</a:t>
            </a:r>
            <a:r>
              <a:rPr lang="cs-CZ" altLang="cs-CZ" sz="2400" dirty="0"/>
              <a:t> rozhodnout o přiznání specializované způsobilosti absolventům akreditovaného doktorského nebo magisterského studijního oboru navazujícího na zdravotnický bakalářský nebo magisterský studijní obor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96811-2B62-4072-8EEF-E626304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C98A43C-2771-4545-897B-2AC094803CB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1640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Obory specializace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463/2004</a:t>
            </a:r>
            <a:r>
              <a:rPr lang="cs-CZ" altLang="cs-CZ" sz="2400" dirty="0"/>
              <a:t> Sb. (zrušeno)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3 obory </a:t>
            </a:r>
            <a:r>
              <a:rPr lang="cs-CZ" altLang="cs-CZ" sz="2000" dirty="0"/>
              <a:t>– Výživa dětí, Výživa v těžkých stavech, Komunitní nutriční péče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(původní znění)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2 obory </a:t>
            </a:r>
            <a:r>
              <a:rPr lang="cs-CZ" altLang="cs-CZ" sz="2000" dirty="0"/>
              <a:t>– Výživa dětí, Výživa dospělých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(aktuální znění od 1. 9. 2018)</a:t>
            </a:r>
          </a:p>
          <a:p>
            <a:pPr lvl="1"/>
            <a:r>
              <a:rPr lang="cs-CZ" altLang="cs-CZ" sz="2000" b="1" dirty="0"/>
              <a:t>1 obor</a:t>
            </a:r>
            <a:r>
              <a:rPr lang="cs-CZ" altLang="cs-CZ" sz="2000" dirty="0"/>
              <a:t> – Výživa dospělých a dětí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Klinický nutriční terapeut</a:t>
            </a:r>
            <a:endParaRPr lang="cs-CZ" altLang="cs-CZ" sz="2000" dirty="0"/>
          </a:p>
          <a:p>
            <a:pPr lvl="1">
              <a:lnSpc>
                <a:spcPct val="90000"/>
              </a:lnSpc>
              <a:buNone/>
            </a:pPr>
            <a:endParaRPr lang="cs-CZ" altLang="cs-CZ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D43D0-92B9-457F-9885-EBB57022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633C8E9-FFF7-4909-AE49-07077F2405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0424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programy specializací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Věstník MZ ČR</a:t>
            </a:r>
          </a:p>
          <a:p>
            <a:r>
              <a:rPr lang="cs-CZ" dirty="0"/>
              <a:t>Výživa dětí a Výživa dospělých Věstník č. 2/2011</a:t>
            </a:r>
          </a:p>
          <a:p>
            <a:endParaRPr lang="cs-CZ" b="1" dirty="0"/>
          </a:p>
          <a:p>
            <a:r>
              <a:rPr lang="cs-CZ" dirty="0"/>
              <a:t>Výživa dospělých a dětí </a:t>
            </a:r>
            <a:r>
              <a:rPr lang="cs-CZ" b="1" dirty="0"/>
              <a:t>Věstník č. 11/2019</a:t>
            </a:r>
            <a:endParaRPr lang="cs-CZ" dirty="0"/>
          </a:p>
          <a:p>
            <a:pPr lvl="1"/>
            <a:r>
              <a:rPr lang="cs-CZ" dirty="0"/>
              <a:t>novelizace NV č. 31/2010 proběhla 1. 9</a:t>
            </a:r>
            <a:r>
              <a:rPr lang="cs-CZ"/>
              <a:t>. 2018</a:t>
            </a:r>
            <a:endParaRPr lang="cs-CZ" dirty="0"/>
          </a:p>
          <a:p>
            <a:pPr lvl="1"/>
            <a:r>
              <a:rPr lang="cs-CZ" dirty="0"/>
              <a:t>celkem 600 hodin, z toho 280 hod teorie, 320 </a:t>
            </a:r>
            <a:r>
              <a:rPr lang="cs-CZ"/>
              <a:t>hod praxe</a:t>
            </a:r>
          </a:p>
          <a:p>
            <a:pPr lvl="1"/>
            <a:r>
              <a:rPr lang="cs-CZ" altLang="cs-CZ" sz="2400"/>
              <a:t>studium je ukončeno </a:t>
            </a:r>
            <a:r>
              <a:rPr lang="cs-CZ" altLang="cs-CZ" sz="2400" b="1"/>
              <a:t>atestační zkouškou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77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12905" y="1754238"/>
            <a:ext cx="99661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dirty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NEAKTUÁLNÍ</a:t>
            </a:r>
          </a:p>
          <a:p>
            <a:endParaRPr lang="cs-CZ" sz="3200" dirty="0">
              <a:solidFill>
                <a:schemeClr val="bg1">
                  <a:lumMod val="8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cs-CZ" sz="11500" dirty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NEAKTUÁLNÍ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600" b="1" dirty="0"/>
              <a:t>výživa dospělých</a:t>
            </a:r>
          </a:p>
          <a:p>
            <a:pPr lvl="1"/>
            <a:r>
              <a:rPr lang="cs-CZ" altLang="cs-CZ" dirty="0"/>
              <a:t>24 měsíců v celkovém rozsahu 560 hod.</a:t>
            </a:r>
          </a:p>
          <a:p>
            <a:pPr lvl="1"/>
            <a:r>
              <a:rPr lang="cs-CZ" altLang="cs-CZ" dirty="0"/>
              <a:t>z toho 320 hod. praktické přípravy na vlastním a akreditovaném pracovišti</a:t>
            </a:r>
          </a:p>
          <a:p>
            <a:r>
              <a:rPr lang="cs-CZ" altLang="cs-CZ" sz="2600" b="1" dirty="0"/>
              <a:t>výživa dětí</a:t>
            </a:r>
            <a:endParaRPr lang="cs-CZ" altLang="cs-CZ" sz="2600" dirty="0"/>
          </a:p>
          <a:p>
            <a:pPr lvl="1"/>
            <a:r>
              <a:rPr lang="cs-CZ" altLang="cs-CZ" dirty="0"/>
              <a:t>24 měsíců v celkovém rozsahu 560 hod.</a:t>
            </a:r>
          </a:p>
          <a:p>
            <a:pPr lvl="1"/>
            <a:r>
              <a:rPr lang="cs-CZ" altLang="cs-CZ" dirty="0"/>
              <a:t>z toho 320 hod. praktické přípravy na vlastním a akreditovaném pracovišti</a:t>
            </a:r>
          </a:p>
          <a:p>
            <a:endParaRPr lang="cs-CZ" altLang="cs-CZ" dirty="0"/>
          </a:p>
          <a:p>
            <a:r>
              <a:rPr lang="cs-CZ" altLang="cs-CZ" sz="2600" dirty="0"/>
              <a:t>studium je ukončeno </a:t>
            </a:r>
            <a:r>
              <a:rPr lang="cs-CZ" altLang="cs-CZ" sz="2600" b="1" dirty="0"/>
              <a:t>atestační zkouškou</a:t>
            </a:r>
          </a:p>
          <a:p>
            <a:pPr lvl="1"/>
            <a:r>
              <a:rPr lang="cs-CZ" altLang="cs-CZ" sz="2200" dirty="0"/>
              <a:t>každý uchazeč o atestaci se přihlašuje sám na základě vypsaných termínů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07693E3-1E44-46D7-A4EA-446254C0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072DF38-821D-418F-8528-3465B00A538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27164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55/2011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činnostech zdravotnických pracovníků a jiných odborných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03063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altLang="cs-CZ" sz="2700" i="1" dirty="0"/>
              <a:t>„NT poskytuje specifickou ošetřovatelskou péči při zabezpečování nutričních potřeb pacientů v oblasti preventivní a léčebné výživy.</a:t>
            </a:r>
          </a:p>
          <a:p>
            <a:pPr marL="0" indent="0" algn="ctr">
              <a:buNone/>
            </a:pPr>
            <a:r>
              <a:rPr lang="cs-CZ" altLang="cs-CZ" sz="2700" i="1" dirty="0"/>
              <a:t> Přitom bez odborného dohledu a bez indikace v souladu s diagnózou stanovenou lékařem zejména může:…“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8A8492-DADE-4644-BFE8-2DD10AE3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CBAC06B-7E82-4ED6-BCDB-71017D56859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428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zpracovávat a vyhodnocovat </a:t>
            </a:r>
            <a:r>
              <a:rPr lang="cs-CZ" altLang="cs-CZ" sz="2400" b="1" dirty="0"/>
              <a:t>nutriční anamnézu</a:t>
            </a:r>
            <a:r>
              <a:rPr lang="cs-CZ" altLang="cs-CZ" sz="2400" dirty="0"/>
              <a:t>, u pacientů v závažných stavech provádět </a:t>
            </a:r>
            <a:r>
              <a:rPr lang="cs-CZ" altLang="cs-CZ" sz="2400" b="1" dirty="0"/>
              <a:t>bilanci stravy </a:t>
            </a:r>
            <a:r>
              <a:rPr lang="cs-CZ" altLang="cs-CZ" sz="2400" dirty="0"/>
              <a:t>přijímané ústy, navrhovat lékaři, případně VS nebo PA </a:t>
            </a:r>
            <a:r>
              <a:rPr lang="cs-CZ" altLang="cs-CZ" sz="2400" b="1" dirty="0"/>
              <a:t>změny v předepsané dietě, způsobu přijímání stravy </a:t>
            </a:r>
            <a:r>
              <a:rPr lang="cs-CZ" altLang="cs-CZ" sz="2400" dirty="0"/>
              <a:t>či doplnění potravinovými doplňky</a:t>
            </a:r>
          </a:p>
          <a:p>
            <a:r>
              <a:rPr lang="cs-CZ" altLang="cs-CZ" sz="2400" dirty="0"/>
              <a:t>provádět vyšetření nutná ke </a:t>
            </a:r>
            <a:r>
              <a:rPr lang="cs-CZ" altLang="cs-CZ" sz="2400" b="1" dirty="0"/>
              <a:t>zjištění stavu výživy </a:t>
            </a:r>
            <a:r>
              <a:rPr lang="cs-CZ" altLang="cs-CZ" sz="2400" dirty="0"/>
              <a:t>pacientů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kontrolovat a metodicky vést a </a:t>
            </a:r>
            <a:r>
              <a:rPr lang="cs-CZ" altLang="cs-CZ" sz="2400" b="1" dirty="0"/>
              <a:t>organizovat přípravu stravy </a:t>
            </a:r>
            <a:r>
              <a:rPr lang="cs-CZ" altLang="cs-CZ" sz="2400" dirty="0"/>
              <a:t>v souladu s poznatky zdravé a léčebné výživy), zejména ve stravovacích provozech zdravotnických zařízení a v případě speciálních diet stravu připravovat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sestavovat jídelní plány</a:t>
            </a:r>
            <a:r>
              <a:rPr lang="cs-CZ" altLang="cs-CZ" sz="2400" dirty="0"/>
              <a:t> a předpis stravy pro jednotlivé diety i pro celé zdravotnické zařízení, včetně </a:t>
            </a:r>
            <a:r>
              <a:rPr lang="cs-CZ" altLang="cs-CZ" sz="2400" b="1" dirty="0"/>
              <a:t>propočtů biologické a energetické hodnoty </a:t>
            </a:r>
            <a:r>
              <a:rPr lang="cs-CZ" altLang="cs-CZ" sz="2400" dirty="0"/>
              <a:t>diet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78AF7C-94A8-4E0C-82AF-CC0D002D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7FD44A9-13E9-4901-BAF6-21735A47765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545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provádět </a:t>
            </a:r>
            <a:r>
              <a:rPr lang="cs-CZ" altLang="cs-CZ" b="1" dirty="0"/>
              <a:t>poradenství a edukaci</a:t>
            </a:r>
            <a:r>
              <a:rPr lang="cs-CZ" altLang="cs-CZ" dirty="0"/>
              <a:t> jedinců, rodin a skupin v oblasti zdravé a léčebné výživy, včetně doporučení vhodných výživových doplňků,</a:t>
            </a:r>
          </a:p>
          <a:p>
            <a:r>
              <a:rPr lang="cs-CZ" altLang="cs-CZ" dirty="0"/>
              <a:t>sestavovat bez odborného dohledu na základě indikace lékaře </a:t>
            </a:r>
            <a:r>
              <a:rPr lang="cs-CZ" altLang="cs-CZ" b="1" dirty="0"/>
              <a:t>individuální jídelní plány</a:t>
            </a:r>
            <a:r>
              <a:rPr lang="cs-CZ" altLang="cs-CZ" dirty="0"/>
              <a:t>, včetně propočtů biologické a energetické hodnoty diet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§ 33: Nutriční asistent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56FD75-C2CB-4181-97FF-AB5F1F5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5494D03-BDB0-4B91-94D4-C1B8C8F6407E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21043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Zákon č. 96/2004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podmínkách získávání a uznávání způsobilosti k výkonu nelékařských zdravotnických povolání a k výkonu činností souvisejících s poskytováním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zdravotní péče a o změně některých souvisejících zákonů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(o nelékařských zdravotnických povoláních)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110–114: 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poskytuje a organizuje specifickou ošetřovatelskou péči zaměřenou na uspokojování nutričních potřeb pacientů, a to její plánování, provádění a hodnocení v oboru specializace</a:t>
            </a:r>
          </a:p>
          <a:p>
            <a:r>
              <a:rPr lang="cs-CZ" altLang="cs-CZ" b="1" dirty="0"/>
              <a:t>specifikace jednotlivých specializací</a:t>
            </a:r>
          </a:p>
          <a:p>
            <a:pPr lvl="1"/>
            <a:r>
              <a:rPr lang="cs-CZ" altLang="cs-CZ" dirty="0"/>
              <a:t>§ 111 – NT pro výživu dětí</a:t>
            </a:r>
          </a:p>
          <a:p>
            <a:pPr lvl="1"/>
            <a:r>
              <a:rPr lang="cs-CZ" altLang="cs-CZ" dirty="0"/>
              <a:t>§ 112 – NT pro komunitní péči</a:t>
            </a:r>
          </a:p>
          <a:p>
            <a:pPr lvl="1"/>
            <a:r>
              <a:rPr lang="cs-CZ" altLang="cs-CZ" dirty="0"/>
              <a:t>§ 113 – NT pro výživu v těžkých stavech</a:t>
            </a:r>
          </a:p>
          <a:p>
            <a:pPr lvl="1"/>
            <a:r>
              <a:rPr lang="cs-CZ" altLang="cs-CZ" dirty="0"/>
              <a:t>§ 114 – NT pro výživu dospělých</a:t>
            </a:r>
          </a:p>
          <a:p>
            <a:endParaRPr lang="cs-CZ" altLang="cs-CZ" b="1" dirty="0"/>
          </a:p>
          <a:p>
            <a:r>
              <a:rPr lang="cs-CZ" altLang="cs-CZ" b="1" dirty="0"/>
              <a:t>přitom zejména bez odborného dohledu a bez indikace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43E506-6B77-4816-97B6-1FC61C21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B05290C-0F35-48E1-B677-FD3E104D116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7914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 –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připravovat informační materiály pro pacienty</a:t>
            </a:r>
          </a:p>
          <a:p>
            <a:r>
              <a:rPr lang="cs-CZ" altLang="cs-CZ" sz="2400" dirty="0"/>
              <a:t>edukovat pacienty, případně jimi určené osoby ve speciálních dietách</a:t>
            </a:r>
          </a:p>
          <a:p>
            <a:r>
              <a:rPr lang="cs-CZ" altLang="cs-CZ" sz="2400" dirty="0"/>
              <a:t>sledovat a vyhodnocovat stav pacientů z hlediska možnosti vzniku komplikací a náhlých příhod</a:t>
            </a:r>
          </a:p>
          <a:p>
            <a:r>
              <a:rPr lang="cs-CZ" altLang="cs-CZ" sz="2400" dirty="0"/>
              <a:t>instruovat zdravotnické pracovníky v oblasti své specializace</a:t>
            </a:r>
          </a:p>
          <a:p>
            <a:r>
              <a:rPr lang="cs-CZ" altLang="cs-CZ" sz="2400" dirty="0"/>
              <a:t>hodnotit kvalitu poskytované péče</a:t>
            </a:r>
          </a:p>
          <a:p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0D8B2-669E-4455-A4ED-A9C33707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BCBDEE3-41E9-403F-BAE5-9845A781CE2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00106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provádět výzkum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identifikovat činnosti péče vyžadující změnu v postupu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provádět výzkum zaměřený na odhalení příčin nedostatků v poskytované péči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vytvářet podmínky pro aplikaci výsledků do klinické praxe na vlastním pracovišti</a:t>
            </a:r>
            <a:br>
              <a:rPr lang="cs-CZ" altLang="cs-CZ" sz="2000" dirty="0"/>
            </a:br>
            <a:r>
              <a:rPr lang="cs-CZ" altLang="cs-CZ" sz="2000" dirty="0"/>
              <a:t>i v rámci oboru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připravovat standardy specializovaných postupů v rozsahu své způsobilosti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vést specializační vzdělávání v oboru své specializace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§ 111–114 specifické činnosti jednotlivých specializací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ještě není novela pro klinického nutričního terapeuta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1CF79A-62FB-4287-AD1B-E6CF46B9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BCD44C8-3B88-40BE-8380-C90B9C59FD9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682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Další předpisy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39/2005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50428"/>
            <a:ext cx="10515600" cy="455112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kterou se stanoví minimální požadavky na studijní programy k získání odborné způsobilosti k výkonu nelékařského zdravotnického povolání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minimální délka studia a minimální počet hodin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stanovuje povinné oblasti znalostí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8A2205-9F49-4215-AC33-388CECF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E2DC09B-23EF-41E3-BFA9-D2208A4AC75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77638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9" y="0"/>
            <a:ext cx="1044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Kvalifikační standard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50428"/>
            <a:ext cx="10515600" cy="455112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/>
              <a:t>přípravy na výkon zdravotnického povolání nutriční terapeut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r>
              <a:rPr lang="cs-CZ" sz="2400"/>
              <a:t>Věstník MZ ČR č. 9/2019</a:t>
            </a: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podrobněji </a:t>
            </a:r>
            <a:r>
              <a:rPr lang="cs-CZ" altLang="cs-CZ" sz="2400" dirty="0"/>
              <a:t>rozvádí požadavky vyhlášky č. 39/2005 Sb.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stanovuje</a:t>
            </a:r>
          </a:p>
          <a:p>
            <a:pPr lvl="1"/>
            <a:r>
              <a:rPr lang="cs-CZ" dirty="0"/>
              <a:t>cíle studijního programu a profil absolventa</a:t>
            </a:r>
          </a:p>
          <a:p>
            <a:pPr lvl="1"/>
            <a:r>
              <a:rPr lang="cs-CZ" dirty="0"/>
              <a:t>podmínky přijetí a ukončení studia</a:t>
            </a:r>
          </a:p>
          <a:p>
            <a:pPr lvl="1"/>
            <a:r>
              <a:rPr lang="cs-CZ" dirty="0"/>
              <a:t>konkrétní skladbu předmětů</a:t>
            </a:r>
          </a:p>
          <a:p>
            <a:pPr lvl="1"/>
            <a:r>
              <a:rPr lang="cs-CZ" dirty="0"/>
              <a:t>rozsah a </a:t>
            </a:r>
            <a:r>
              <a:rPr lang="cs-CZ"/>
              <a:t>specifikaci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8A2205-9F49-4215-AC33-388CECF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E2DC09B-23EF-41E3-BFA9-D2208A4AC75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8629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vlády č. 222/2010 Sb.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45042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/>
              <a:t>o katalogu prací ve veřejných službách a správě</a:t>
            </a:r>
          </a:p>
          <a:p>
            <a:endParaRPr lang="cs-CZ" altLang="cs-CZ" dirty="0"/>
          </a:p>
          <a:p>
            <a:r>
              <a:rPr lang="cs-CZ" sz="2400" dirty="0"/>
              <a:t>zařazení prací ve veřejných službách a správě do platových tříd zaměstnanců, jimž je za práci poskytován plat (dále jen „katalog prací“)</a:t>
            </a:r>
          </a:p>
          <a:p>
            <a:endParaRPr lang="cs-CZ" sz="2400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/>
              <a:t>Nutriční terapeut: </a:t>
            </a:r>
            <a:r>
              <a:rPr lang="cs-CZ" sz="3200" dirty="0"/>
              <a:t>9.–11. třída</a:t>
            </a:r>
          </a:p>
          <a:p>
            <a:pPr marL="0" indent="0" algn="ctr">
              <a:buNone/>
            </a:pPr>
            <a:r>
              <a:rPr lang="cs-CZ" sz="3200" dirty="0"/>
              <a:t>Od 1. 1. 2021 přesun do </a:t>
            </a:r>
            <a:r>
              <a:rPr lang="cs-CZ" sz="3200" b="1" dirty="0"/>
              <a:t>10.–12. </a:t>
            </a:r>
            <a:r>
              <a:rPr lang="cs-CZ" sz="3200" dirty="0"/>
              <a:t>platové třídy.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B50696A-E55E-4C44-A4CB-F99B2A30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F73294-8394-4258-84D1-D74887D8CF1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506037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553" b="2663"/>
          <a:stretch/>
        </p:blipFill>
        <p:spPr>
          <a:xfrm>
            <a:off x="2081212" y="7883"/>
            <a:ext cx="8029575" cy="68343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70689" y="1931275"/>
            <a:ext cx="8245366" cy="3775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Nařízení vlády č. 341/2017 Sb.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46947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b="1" dirty="0"/>
              <a:t>o platových poměrech zaměstnanců ve veřejných službách a správě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9AF2A1-9DA1-4CBE-A53B-38C6385E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9A4E402-1092-4959-B8DF-0F63D6DE434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19EC9C-4AAF-4B77-B03C-894B2270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58" y="2222088"/>
            <a:ext cx="8260982" cy="364851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A36EB9A-B9AE-456B-A2BC-908E4113524A}"/>
              </a:ext>
            </a:extLst>
          </p:cNvPr>
          <p:cNvSpPr/>
          <p:nvPr/>
        </p:nvSpPr>
        <p:spPr>
          <a:xfrm>
            <a:off x="6546230" y="3062338"/>
            <a:ext cx="1377929" cy="27467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25524" y="3062338"/>
            <a:ext cx="1340069" cy="2746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podmínky získávání způsobilosti k výkonu zdravotnického povolání</a:t>
            </a:r>
            <a:br>
              <a:rPr lang="cs-CZ" altLang="cs-CZ" sz="2400" dirty="0"/>
            </a:br>
            <a:r>
              <a:rPr lang="cs-CZ" altLang="cs-CZ" sz="2400" dirty="0"/>
              <a:t>a k výkonu činností souvisejících s poskytováním zdravotní péče v ČR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specializace obecně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akreditace vzdělávacích programů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formy vzdělávání u jednotlivých nelékařských oborů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celoživotní vzdělávání zdravotnických pracovníků a vzdělávání jiných odborných pracovníků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strike="sngStrike" dirty="0"/>
              <a:t>osvědčení k výkonu nelékařského zdravotnického povolání bez odborného dohledu (tzv. registrace)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3EDB5A-33F9-4C93-907C-5103C18A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4CBCE4D-F7CE-4CC4-85D9-15A99848950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19665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23925"/>
            <a:ext cx="8686800" cy="50101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73165" y="3507827"/>
            <a:ext cx="8284780" cy="1221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0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Výkony</a:t>
            </a:r>
          </a:p>
          <a:p>
            <a:pPr lvl="1"/>
            <a:r>
              <a:rPr lang="cs-CZ" dirty="0"/>
              <a:t>Vyšetření a stanovení nutričního stavu</a:t>
            </a:r>
          </a:p>
          <a:p>
            <a:pPr lvl="1"/>
            <a:r>
              <a:rPr lang="cs-CZ" dirty="0"/>
              <a:t>Propočet bilance energie a živin</a:t>
            </a:r>
          </a:p>
          <a:p>
            <a:pPr lvl="1"/>
            <a:r>
              <a:rPr lang="cs-CZ" dirty="0"/>
              <a:t>Sestavení nutričního plánu</a:t>
            </a:r>
          </a:p>
          <a:p>
            <a:pPr lvl="1"/>
            <a:r>
              <a:rPr lang="cs-CZ" dirty="0"/>
              <a:t>Edukace</a:t>
            </a:r>
          </a:p>
          <a:p>
            <a:pPr lvl="1"/>
            <a:r>
              <a:rPr lang="cs-CZ" dirty="0"/>
              <a:t>Reedukace</a:t>
            </a:r>
          </a:p>
          <a:p>
            <a:pPr lvl="1"/>
            <a:r>
              <a:rPr lang="cs-CZ" dirty="0"/>
              <a:t>Indikace </a:t>
            </a:r>
            <a:r>
              <a:rPr lang="cs-CZ" dirty="0" err="1"/>
              <a:t>sippingu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návrh dalších (zamítnuto)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591944" y="3810744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/>
              <a:t>Příklad: Vykázání vstupní konzultace</a:t>
            </a:r>
          </a:p>
          <a:p>
            <a:pPr algn="ctr"/>
            <a:r>
              <a:rPr lang="cs-CZ" dirty="0"/>
              <a:t>Nutriční stav + bilance např. 3 dny + plán + edukace = cca 800 bodů = 660 Kč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CABC006-20B6-4D5C-8AAB-DABD32C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950F3AD1-81DE-4C18-B50A-7E5DE50191C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93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92388-59B1-4DB4-85B6-2583021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00AF2E-8AB1-4C08-A1EF-712EC95B02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</a:t>
            </a:r>
            <a:r>
              <a:rPr lang="cs-CZ" b="1" dirty="0"/>
              <a:t>134/1998 Sb. </a:t>
            </a:r>
            <a:r>
              <a:rPr lang="cs-CZ" dirty="0"/>
              <a:t>– seznam výkonů s bodovými hodnotami</a:t>
            </a:r>
          </a:p>
          <a:p>
            <a:pPr lvl="1"/>
            <a:r>
              <a:rPr lang="cs-CZ" dirty="0"/>
              <a:t>NT odbornost </a:t>
            </a:r>
            <a:r>
              <a:rPr lang="cs-CZ" b="1" dirty="0"/>
              <a:t>916</a:t>
            </a:r>
            <a:r>
              <a:rPr lang="cs-CZ" dirty="0"/>
              <a:t> – 2,34 bodu/min</a:t>
            </a:r>
          </a:p>
          <a:p>
            <a:pPr lvl="1"/>
            <a:r>
              <a:rPr lang="cs-CZ" dirty="0">
                <a:hlinkClick r:id="rId2"/>
              </a:rPr>
              <a:t>https://www.zakonyprolidi.cz/cs/1998-134</a:t>
            </a:r>
            <a:endParaRPr lang="cs-CZ" dirty="0"/>
          </a:p>
          <a:p>
            <a:r>
              <a:rPr lang="cs-CZ" dirty="0"/>
              <a:t>vyhláška </a:t>
            </a:r>
            <a:r>
              <a:rPr lang="cs-CZ" b="1" dirty="0"/>
              <a:t>348/2016 Sb.</a:t>
            </a:r>
            <a:r>
              <a:rPr lang="cs-CZ" dirty="0"/>
              <a:t> – o stanovení hodnot bodu (úhradová vyhláška)</a:t>
            </a:r>
          </a:p>
          <a:p>
            <a:pPr lvl="1"/>
            <a:r>
              <a:rPr lang="cs-CZ" dirty="0" err="1"/>
              <a:t>odb</a:t>
            </a:r>
            <a:r>
              <a:rPr lang="cs-CZ" dirty="0"/>
              <a:t>. 916 – 1 bod = 0,90 Kč</a:t>
            </a:r>
          </a:p>
          <a:p>
            <a:pPr lvl="1"/>
            <a:r>
              <a:rPr lang="cs-CZ" dirty="0"/>
              <a:t>body VZP – </a:t>
            </a:r>
            <a:r>
              <a:rPr lang="cs-CZ" dirty="0">
                <a:hlinkClick r:id="rId3"/>
              </a:rPr>
              <a:t>https://www.vzp.cz/poskytovatele/</a:t>
            </a:r>
            <a:br>
              <a:rPr lang="cs-CZ" dirty="0">
                <a:hlinkClick r:id="rId3"/>
              </a:rPr>
            </a:br>
            <a:r>
              <a:rPr lang="cs-CZ" dirty="0" err="1">
                <a:hlinkClick r:id="rId3"/>
              </a:rPr>
              <a:t>ciselniky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zdravotni-vykony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5971C9-8ECD-4C91-B5A7-576BACC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9856AA4-6662-4EEC-8A79-23AE368D9CD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06589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167843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kce nutričních terapeutů">
            <a:extLst>
              <a:ext uri="{FF2B5EF4-FFF2-40B4-BE49-F238E27FC236}">
                <a16:creationId xmlns:a16="http://schemas.microsoft.com/office/drawing/2014/main" id="{7F12E534-98A4-4FDF-B456-BD0CC32B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768847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46206B-5ACA-411D-B2C3-7F124A6FD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9"/>
          <a:stretch/>
        </p:blipFill>
        <p:spPr>
          <a:xfrm>
            <a:off x="6169970" y="377128"/>
            <a:ext cx="3896769" cy="17430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B3C529-5358-482B-B84B-BEC872F8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4934258"/>
            <a:ext cx="3769995" cy="16953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3F0086-DB03-457B-8C77-016798A71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62" y="377127"/>
            <a:ext cx="3370266" cy="17430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5F666-2071-4EAF-BB36-0302687BF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63" y="5073198"/>
            <a:ext cx="485842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6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6879-37F2-4D58-9CE8-0C1E66C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Sekce nutričních terapeutů ČAS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BE6B1-6FB0-43F3-981F-D8E65CC2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České asociace sester</a:t>
            </a:r>
          </a:p>
          <a:p>
            <a:r>
              <a:rPr lang="cs-CZ" dirty="0"/>
              <a:t>původně Sekce dietních sester (1992)</a:t>
            </a:r>
          </a:p>
          <a:p>
            <a:r>
              <a:rPr lang="cs-CZ" dirty="0"/>
              <a:t>historická tradice</a:t>
            </a:r>
          </a:p>
          <a:p>
            <a:endParaRPr lang="cs-CZ" dirty="0"/>
          </a:p>
          <a:p>
            <a:r>
              <a:rPr lang="cs-CZ" b="1" dirty="0"/>
              <a:t>předsedkyně:</a:t>
            </a:r>
            <a:r>
              <a:rPr lang="cs-CZ" dirty="0"/>
              <a:t> Mgr. Věra </a:t>
            </a:r>
            <a:r>
              <a:rPr lang="cs-CZ" dirty="0" err="1"/>
              <a:t>Andrášková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F721E-C428-4314-AD19-FCD27680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2050" name="Picture 2" descr="Výsledek obrázku pro česká asociace sester">
            <a:extLst>
              <a:ext uri="{FF2B5EF4-FFF2-40B4-BE49-F238E27FC236}">
                <a16:creationId xmlns:a16="http://schemas.microsoft.com/office/drawing/2014/main" id="{2703ED60-369F-40E9-9045-08020567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54" y="1620816"/>
            <a:ext cx="1103764" cy="11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sekce nutričních terapeutů">
            <a:extLst>
              <a:ext uri="{FF2B5EF4-FFF2-40B4-BE49-F238E27FC236}">
                <a16:creationId xmlns:a16="http://schemas.microsoft.com/office/drawing/2014/main" id="{EAF8C0C7-9211-4DE1-819A-17AFF937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954" y="312162"/>
            <a:ext cx="1553364" cy="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B08CD37C-2B83-44CE-93CE-40864477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5D9EDB73-25EB-44B8-827B-2BF94EF2F895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183367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B66A3-D5AB-4569-996D-4C43297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asociace nutričních terapeutů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DD68F-4C83-46E3-9213-AEB97FC7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nejnovější organizace, vznik </a:t>
            </a:r>
            <a:r>
              <a:rPr lang="cs-CZ" b="1" dirty="0"/>
              <a:t>4. 4. 2018</a:t>
            </a:r>
            <a:endParaRPr lang="cs-CZ" dirty="0"/>
          </a:p>
          <a:p>
            <a:r>
              <a:rPr lang="cs-CZ" dirty="0"/>
              <a:t>nezávislá </a:t>
            </a:r>
            <a:r>
              <a:rPr lang="cs-CZ" dirty="0" err="1"/>
              <a:t>monoprofesní</a:t>
            </a:r>
            <a:r>
              <a:rPr lang="cs-CZ" dirty="0"/>
              <a:t> organizace</a:t>
            </a:r>
          </a:p>
          <a:p>
            <a:r>
              <a:rPr lang="cs-CZ" b="1" dirty="0"/>
              <a:t>členem EFAD </a:t>
            </a:r>
            <a:r>
              <a:rPr lang="cs-CZ" dirty="0"/>
              <a:t>od dubna 2019</a:t>
            </a:r>
          </a:p>
          <a:p>
            <a:r>
              <a:rPr lang="cs-CZ" dirty="0"/>
              <a:t>SANT sloučen s ČANT </a:t>
            </a:r>
            <a:r>
              <a:rPr lang="cs-CZ" b="1" dirty="0"/>
              <a:t>08/2020</a:t>
            </a:r>
            <a:r>
              <a:rPr lang="cs-CZ" dirty="0"/>
              <a:t> (= studentská „sekce“)</a:t>
            </a:r>
          </a:p>
          <a:p>
            <a:endParaRPr lang="cs-CZ" dirty="0"/>
          </a:p>
          <a:p>
            <a:r>
              <a:rPr lang="cs-CZ" b="1" dirty="0"/>
              <a:t>předseda:</a:t>
            </a:r>
            <a:r>
              <a:rPr lang="cs-CZ" dirty="0"/>
              <a:t> Mgr. Martin Krobot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F6CA97-4A54-4A60-AE77-18DDC97D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55E51D-7B79-4C53-BD0C-B49FE5108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990"/>
          <a:stretch/>
        </p:blipFill>
        <p:spPr>
          <a:xfrm>
            <a:off x="11099004" y="243421"/>
            <a:ext cx="910135" cy="950717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FC8BCDA-B60F-4052-B8DD-B046D99D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81FC9AFE-93D2-4C21-A0E2-41D93C83BA8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04645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544D5-2128-4518-824E-F1066071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B8B7C-0226-4BB6-B760-61D55C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federace asociací nutričních terapeutů</a:t>
            </a:r>
          </a:p>
          <a:p>
            <a:r>
              <a:rPr lang="cs-CZ" dirty="0"/>
              <a:t>aktuálně 27 členských zemí, 32 organizací</a:t>
            </a:r>
          </a:p>
          <a:p>
            <a:r>
              <a:rPr lang="cs-CZ" dirty="0"/>
              <a:t>působí na politické úrovni, standardy aj.</a:t>
            </a:r>
          </a:p>
          <a:p>
            <a:r>
              <a:rPr lang="cs-CZ" dirty="0"/>
              <a:t>ČR (ČANT) je </a:t>
            </a:r>
            <a:r>
              <a:rPr lang="cs-CZ" b="1" dirty="0"/>
              <a:t>přidruženým členem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každoročně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endParaRPr lang="cs-CZ" b="1" dirty="0"/>
          </a:p>
          <a:p>
            <a:pPr lvl="1"/>
            <a:r>
              <a:rPr lang="cs-CZ" dirty="0"/>
              <a:t>příští ročník </a:t>
            </a:r>
            <a:r>
              <a:rPr lang="cs-CZ" b="1" dirty="0"/>
              <a:t>22.–23. 10. 2021, Budapešť, Maďarsko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ECC874-C794-4469-A407-C44C213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78A31707-0ED8-4BBF-98D9-77172825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EB4A3B79-F938-40CA-9F46-83454EAFE1B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996C71-08C5-45BB-B9F4-5EADCDBC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43" y="71797"/>
            <a:ext cx="485842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E4008-529E-4D86-8E3B-23329C82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5D7526-9B75-4626-839C-BA9783D4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konfederace asociací nutričních terapeutů</a:t>
            </a:r>
          </a:p>
          <a:p>
            <a:r>
              <a:rPr lang="cs-CZ" dirty="0"/>
              <a:t>členské země z celého světa</a:t>
            </a:r>
          </a:p>
          <a:p>
            <a:r>
              <a:rPr lang="cs-CZ" dirty="0"/>
              <a:t>činnost podobná jako EFAD</a:t>
            </a:r>
          </a:p>
          <a:p>
            <a:endParaRPr lang="cs-CZ" dirty="0"/>
          </a:p>
          <a:p>
            <a:r>
              <a:rPr lang="cs-CZ" dirty="0"/>
              <a:t>jednou za 4 roky </a:t>
            </a:r>
            <a:r>
              <a:rPr lang="cs-CZ" b="1" dirty="0"/>
              <a:t>International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r>
              <a:rPr lang="cs-CZ" b="1" dirty="0"/>
              <a:t> (ICD)</a:t>
            </a:r>
          </a:p>
          <a:p>
            <a:pPr lvl="1"/>
            <a:r>
              <a:rPr lang="cs-CZ" dirty="0"/>
              <a:t>letošní ročník </a:t>
            </a:r>
            <a:r>
              <a:rPr lang="cs-CZ" b="1" dirty="0"/>
              <a:t>15.–18. 9. 2020, Cape </a:t>
            </a:r>
            <a:r>
              <a:rPr lang="cs-CZ" b="1" dirty="0" err="1"/>
              <a:t>Town</a:t>
            </a:r>
            <a:r>
              <a:rPr lang="cs-CZ" b="1" dirty="0"/>
              <a:t>, Jihoafrická </a:t>
            </a:r>
            <a:r>
              <a:rPr lang="cs-CZ" b="1" dirty="0" err="1"/>
              <a:t>rep</a:t>
            </a:r>
            <a:r>
              <a:rPr lang="cs-CZ" b="1" dirty="0"/>
              <a:t>.</a:t>
            </a:r>
          </a:p>
          <a:p>
            <a:pPr lvl="1"/>
            <a:r>
              <a:rPr lang="cs-CZ" dirty="0"/>
              <a:t>kvůli </a:t>
            </a:r>
            <a:r>
              <a:rPr lang="cs-CZ" dirty="0" err="1"/>
              <a:t>covidu</a:t>
            </a:r>
            <a:r>
              <a:rPr lang="cs-CZ" dirty="0"/>
              <a:t> přesunuto na </a:t>
            </a:r>
            <a:r>
              <a:rPr lang="cs-CZ" b="1" dirty="0"/>
              <a:t>1.–3. 9. 2021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5EBD5E-466A-4B56-A484-8A0806F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6F9F6-E788-4ABB-B921-0BA61809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285698"/>
            <a:ext cx="2036078" cy="915595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7B7FCF3-5EF8-4FEF-847A-053CEA12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5A10A4D9-7697-47D9-B4F0-4CC778909F5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294809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8325C-110B-44F5-97DC-AA8039C7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Komora NLZP (?)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BCCA76-07E6-465B-AF1F-C494F6BF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888A0-911E-4713-B8DE-373502D2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1030" name="Picture 6" descr="Meme Maker - i-dont-know-dont-ask-me">
            <a:extLst>
              <a:ext uri="{FF2B5EF4-FFF2-40B4-BE49-F238E27FC236}">
                <a16:creationId xmlns:a16="http://schemas.microsoft.com/office/drawing/2014/main" id="{015761A6-7F5E-4401-AB02-EC6BCF10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48" y="1838037"/>
            <a:ext cx="5455104" cy="41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6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199" y="1620816"/>
            <a:ext cx="10850217" cy="43807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600" dirty="0"/>
              <a:t>uznávání způsobilosti k výkonu zdravotnického povolání a k výkonu činností souvisejících s poskytováním zdravotní péče </a:t>
            </a:r>
          </a:p>
          <a:p>
            <a:pPr lvl="1"/>
            <a:r>
              <a:rPr lang="cs-CZ" altLang="cs-CZ" dirty="0"/>
              <a:t>osob, které získaly tuto způsobilost v jiném členském státě než v ČR</a:t>
            </a:r>
            <a:br>
              <a:rPr lang="cs-CZ" altLang="cs-CZ" dirty="0"/>
            </a:br>
            <a:r>
              <a:rPr lang="cs-CZ" altLang="cs-CZ" dirty="0"/>
              <a:t>(v EU i mimo ni)</a:t>
            </a:r>
          </a:p>
          <a:p>
            <a:pPr lvl="1"/>
            <a:r>
              <a:rPr lang="cs-CZ" altLang="cs-CZ" dirty="0"/>
              <a:t>osobám hostujícím na území ČR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Pro lékaře, zubní lékaře a farmaceuty nastavuje pravidla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zákon č. 95/2004 Sb. ve znění pozdějších předpisů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o podmínkách získávání a uznávání odborné způsobilosti 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a specializované způsobilosti k výkonu zdravotnického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povolání lékaře, zubního lékaře a farmaceuta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39FD17-F3C8-4C1D-B7A0-296ECC5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63C8119-FDCA-41E1-9407-56400385D21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7572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do r. 2004 </a:t>
            </a:r>
            <a:r>
              <a:rPr lang="cs-CZ" altLang="cs-CZ" sz="2400" b="1" dirty="0"/>
              <a:t>dietní sestra</a:t>
            </a:r>
            <a:endParaRPr lang="cs-CZ" altLang="cs-CZ" sz="2400" dirty="0"/>
          </a:p>
          <a:p>
            <a:r>
              <a:rPr lang="cs-CZ" altLang="cs-CZ" sz="2400" dirty="0"/>
              <a:t>změna potřeb v praxi – </a:t>
            </a:r>
            <a:r>
              <a:rPr lang="cs-CZ" altLang="cs-CZ" sz="2400" b="1" dirty="0"/>
              <a:t>nutriční terapeut</a:t>
            </a:r>
            <a:endParaRPr lang="cs-CZ" altLang="cs-CZ" sz="2400" dirty="0"/>
          </a:p>
          <a:p>
            <a:pPr lvl="1"/>
            <a:r>
              <a:rPr lang="cs-CZ" altLang="cs-CZ" sz="2000" dirty="0"/>
              <a:t>z dietních sester nutriční terapeut přes noc bez nutnosti doplnění vzdělání</a:t>
            </a:r>
          </a:p>
          <a:p>
            <a:pPr lvl="1"/>
            <a:endParaRPr lang="cs-CZ" altLang="cs-CZ" sz="2000" dirty="0"/>
          </a:p>
          <a:p>
            <a:r>
              <a:rPr lang="cs-CZ" altLang="cs-CZ" sz="2400" b="1" dirty="0"/>
              <a:t>odborná způsobilost</a:t>
            </a:r>
            <a:r>
              <a:rPr lang="cs-CZ" altLang="cs-CZ" sz="2400" dirty="0"/>
              <a:t> k výkonu tohoto povolání se získává absolvováním</a:t>
            </a:r>
          </a:p>
          <a:p>
            <a:pPr lvl="1"/>
            <a:r>
              <a:rPr lang="cs-CZ" altLang="cs-CZ" sz="2000" dirty="0"/>
              <a:t>akreditovaného zdravotnického </a:t>
            </a:r>
            <a:r>
              <a:rPr lang="cs-CZ" altLang="cs-CZ" sz="2000" b="1" dirty="0"/>
              <a:t>bakalářského</a:t>
            </a:r>
            <a:r>
              <a:rPr lang="cs-CZ" altLang="cs-CZ" sz="2000" dirty="0"/>
              <a:t> studijního oboru pro přípravu nutričních terapeutů</a:t>
            </a:r>
          </a:p>
          <a:p>
            <a:pPr lvl="1"/>
            <a:r>
              <a:rPr lang="cs-CZ" altLang="cs-CZ" sz="2000" dirty="0"/>
              <a:t>nejméně tříletého studia v oboru </a:t>
            </a:r>
            <a:r>
              <a:rPr lang="cs-CZ" altLang="cs-CZ" sz="2000" b="1" dirty="0"/>
              <a:t>diplomovaný nutriční terapeut </a:t>
            </a:r>
            <a:r>
              <a:rPr lang="cs-CZ" altLang="cs-CZ" sz="2000" dirty="0"/>
              <a:t>na VOZŠ</a:t>
            </a:r>
          </a:p>
          <a:p>
            <a:pPr lvl="1"/>
            <a:r>
              <a:rPr lang="cs-CZ" altLang="cs-CZ" sz="2000" dirty="0"/>
              <a:t>tříletého studijního oboru diplomovaná dietní sestra na VOZŠ – zahájeno nejpozději</a:t>
            </a:r>
            <a:br>
              <a:rPr lang="cs-CZ" altLang="cs-CZ" sz="2000" dirty="0"/>
            </a:br>
            <a:r>
              <a:rPr lang="cs-CZ" altLang="cs-CZ" sz="2000" dirty="0"/>
              <a:t>v r. 2004/2005</a:t>
            </a:r>
          </a:p>
          <a:p>
            <a:pPr lvl="1"/>
            <a:r>
              <a:rPr lang="cs-CZ" altLang="cs-CZ" sz="2000" dirty="0"/>
              <a:t>studiem na SZŠ (dietní sestra) – zahájeno nejpozději v r. 2004/2005</a:t>
            </a:r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E3AF8-FE34-47D0-A6BB-22BF46B1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084ABF9-9909-4BBC-AF8E-364C8BEE644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7919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Definice náplně činnosti 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§ 15, odst. 2:</a:t>
            </a:r>
          </a:p>
          <a:p>
            <a:pPr marL="0" indent="0" algn="ctr">
              <a:buNone/>
            </a:pPr>
            <a:endParaRPr lang="cs-CZ" altLang="cs-CZ" sz="2400" i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NT se považuje činnost v rámci preventivní péče na úseku klinická výživa a specifická ošetřovatelská péče zaměřená na uspokojování nutričních potřeb. Dále se NT ve spolupráci s lékařem podílí na léčebné</a:t>
            </a:r>
            <a:br>
              <a:rPr lang="cs-CZ" altLang="cs-CZ" sz="2400" i="1" dirty="0"/>
            </a:br>
            <a:r>
              <a:rPr lang="cs-CZ" altLang="cs-CZ" sz="2400" i="1" dirty="0"/>
              <a:t>a diagnostické péči v oboru klinická výživa.“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33BB65-61E7-40D7-814F-74F4E04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589E678-6B7E-419D-B80A-8CF4B8BE1AE4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72979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32: Nutriční asistent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čtyřleté studium oboru </a:t>
            </a:r>
            <a:r>
              <a:rPr lang="cs-CZ" altLang="cs-CZ" sz="2400" b="1" dirty="0"/>
              <a:t>nutriční asistent </a:t>
            </a:r>
            <a:r>
              <a:rPr lang="cs-CZ" altLang="cs-CZ" sz="2400" dirty="0"/>
              <a:t>od r. 2005/2006 na </a:t>
            </a:r>
            <a:r>
              <a:rPr lang="cs-CZ" altLang="cs-CZ" sz="2400" b="1" dirty="0"/>
              <a:t>SZŠ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NA se považuje činnost v rámci specifické ošetřovatelské péče pod odborným dohledem NT. </a:t>
            </a:r>
            <a:r>
              <a:rPr lang="cs-CZ" sz="2400" i="1" dirty="0"/>
              <a:t>Dále se nutriční asistent ve spolupráci</a:t>
            </a:r>
            <a:br>
              <a:rPr lang="cs-CZ" sz="2400" i="1" dirty="0"/>
            </a:br>
            <a:r>
              <a:rPr lang="cs-CZ" sz="2400" i="1" dirty="0"/>
              <a:t>s lékařem podílí na preventivní, léčebné a diagnostické péči v oboru klinická výživa.“</a:t>
            </a:r>
            <a:endParaRPr lang="cs-CZ" altLang="cs-CZ" sz="2400" i="1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nemůže provádět kontrolní činnost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například při rozpisu služeb je třeba zajistit dostupnost alespoň jednoho nutričního terapeuta, který by zajišťoval odborný dohled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E83637-2BE6-436C-BA87-56612D60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975C29B5-1B20-4564-91EA-B252A5ECFD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176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53: Celoživotní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i="1" dirty="0"/>
              <a:t>„Celoživotním vzděláváním se rozumí průběžné obnovování, zvyšování, prohlubování a doplňování vědomostí, dovedností</a:t>
            </a:r>
            <a:br>
              <a:rPr lang="cs-CZ" i="1" dirty="0"/>
            </a:br>
            <a:r>
              <a:rPr lang="cs-CZ" i="1" dirty="0"/>
              <a:t>a způsobilosti zdravotnických pracovníků a jiných odborných pracovníků v příslušném oboru v souladu s rozvojem oboru</a:t>
            </a:r>
            <a:br>
              <a:rPr lang="cs-CZ" i="1" dirty="0"/>
            </a:br>
            <a:r>
              <a:rPr lang="cs-CZ" i="1" dirty="0"/>
              <a:t>a nejnovějšími vědeckými poznatky v zájmu zachování</a:t>
            </a:r>
            <a:br>
              <a:rPr lang="cs-CZ" i="1" dirty="0"/>
            </a:br>
            <a:r>
              <a:rPr lang="cs-CZ" i="1" dirty="0"/>
              <a:t>bezpečného a účinného výkonu příslušného povolání.“</a:t>
            </a:r>
            <a:endParaRPr lang="cs-CZ" altLang="cs-CZ" b="1" i="1" dirty="0"/>
          </a:p>
          <a:p>
            <a:pPr marL="0" indent="0">
              <a:buNone/>
            </a:pPr>
            <a:endParaRPr lang="cs-CZ" alt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altLang="cs-CZ" b="1" dirty="0"/>
              <a:t>Celoživotní vzdělávání je povinné pro všechny zdravotnické pracovníky a jiné odborné pracovníky.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01876B-6DCF-4D2B-8B7F-324BB87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F053A25-C5EF-4BB4-A1F3-8DBA85273ACF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6133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celoživotního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specializační vzdělávání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certifikované kurzy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inovační kurzy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odborné stáže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účast na školicích akcích, konferencích, sympoziích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publikační a pedagogická činnost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e-</a:t>
            </a:r>
            <a:r>
              <a:rPr lang="cs-CZ" altLang="cs-CZ" sz="2400" dirty="0" err="1"/>
              <a:t>learningový</a:t>
            </a:r>
            <a:r>
              <a:rPr lang="cs-CZ" altLang="cs-CZ" sz="2400" dirty="0"/>
              <a:t> kurz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samostatné studium odborné literatury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studium navazujících oborů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DC190B-3151-4E74-B600-35F8DDF0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AC9E593-475D-4409-9C17-28396AE606E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080862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069d5b-28c5-4f7f-97bc-e52de622a7f7" xsi:nil="true"/>
    <Templates xmlns="57069d5b-28c5-4f7f-97bc-e52de622a7f7" xsi:nil="true"/>
    <Has_Teacher_Only_SectionGroup xmlns="57069d5b-28c5-4f7f-97bc-e52de622a7f7" xsi:nil="true"/>
    <Self_Registration_Enabled xmlns="57069d5b-28c5-4f7f-97bc-e52de622a7f7" xsi:nil="true"/>
    <FolderType xmlns="57069d5b-28c5-4f7f-97bc-e52de622a7f7" xsi:nil="true"/>
    <Invited_Students xmlns="57069d5b-28c5-4f7f-97bc-e52de622a7f7" xsi:nil="true"/>
    <Is_Collaboration_Space_Locked xmlns="57069d5b-28c5-4f7f-97bc-e52de622a7f7" xsi:nil="true"/>
    <CultureName xmlns="57069d5b-28c5-4f7f-97bc-e52de622a7f7" xsi:nil="true"/>
    <AppVersion xmlns="57069d5b-28c5-4f7f-97bc-e52de622a7f7" xsi:nil="true"/>
    <DefaultSectionNames xmlns="57069d5b-28c5-4f7f-97bc-e52de622a7f7" xsi:nil="true"/>
    <Owner xmlns="57069d5b-28c5-4f7f-97bc-e52de622a7f7">
      <UserInfo>
        <DisplayName/>
        <AccountId xsi:nil="true"/>
        <AccountType/>
      </UserInfo>
    </Owner>
    <Teachers xmlns="57069d5b-28c5-4f7f-97bc-e52de622a7f7">
      <UserInfo>
        <DisplayName/>
        <AccountId xsi:nil="true"/>
        <AccountType/>
      </UserInfo>
    </Teachers>
    <Students xmlns="57069d5b-28c5-4f7f-97bc-e52de622a7f7">
      <UserInfo>
        <DisplayName/>
        <AccountId xsi:nil="true"/>
        <AccountType/>
      </UserInfo>
    </Students>
    <NotebookType xmlns="57069d5b-28c5-4f7f-97bc-e52de622a7f7" xsi:nil="true"/>
    <Student_Groups xmlns="57069d5b-28c5-4f7f-97bc-e52de622a7f7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28" ma:contentTypeDescription="Vytvoří nový dokument" ma:contentTypeScope="" ma:versionID="3912c9761b35602bbc3570059f83e813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a039f61937a79816f6982dd0022b0405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B37C3-E947-4E5A-A07F-4B7B334DB3D7}">
  <ds:schemaRefs>
    <ds:schemaRef ds:uri="c0341062-30f8-4e80-ad54-4c529bb7785e"/>
    <ds:schemaRef ds:uri="http://purl.org/dc/terms/"/>
    <ds:schemaRef ds:uri="http://schemas.microsoft.com/office/2006/documentManagement/types"/>
    <ds:schemaRef ds:uri="http://purl.org/dc/elements/1.1/"/>
    <ds:schemaRef ds:uri="57069d5b-28c5-4f7f-97bc-e52de622a7f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759B27-8179-4CA1-B5A5-CC59AD785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93B39-4C17-4446-82A3-CA338795D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1837</Words>
  <Application>Microsoft Office PowerPoint</Application>
  <PresentationFormat>Širokoúhlá obrazovka</PresentationFormat>
  <Paragraphs>288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Calibri</vt:lpstr>
      <vt:lpstr>Segoe UI Black</vt:lpstr>
      <vt:lpstr>Arial</vt:lpstr>
      <vt:lpstr>Segoe UI</vt:lpstr>
      <vt:lpstr>Calibri Light</vt:lpstr>
      <vt:lpstr>Motiv Office</vt:lpstr>
      <vt:lpstr>LEGISLATIVA V PRÁCI NT      • základní právní předpisy • • specializace • zdravotnické výkony • • profesní organizace • </vt:lpstr>
      <vt:lpstr>Zákon č. 96/2004 Sb.   o podmínkách získávání a uznávání způsobilosti k výkonu nelékařských zdravotnických povolání a k výkonu činností souvisejících s poskytováním zdravotní péče a o změně některých souvisejících zákonů  (o nelékařských zdravotnických povoláních)</vt:lpstr>
      <vt:lpstr>Co upravuje?</vt:lpstr>
      <vt:lpstr>Co upravuje?</vt:lpstr>
      <vt:lpstr>§ 15: Nutriční terapeut</vt:lpstr>
      <vt:lpstr>§ 15: Definice náplně činnosti NT</vt:lpstr>
      <vt:lpstr>§ 32: Nutriční asistent</vt:lpstr>
      <vt:lpstr>§ 53: Celoživotní vzdělávání</vt:lpstr>
      <vt:lpstr>Formy celoživotního vzdělávání</vt:lpstr>
      <vt:lpstr>Registrace NLZP</vt:lpstr>
      <vt:lpstr>Vyhláška č. 189/2009 Sb.   o zkouškách podle zákona o nelékařských zdravotnických povoláních      Nařízení vlády č. 31/2010 Sb.   o oborech specializačního vzdělávání a označení odbornosti zdravotnických pracovníků se specializovanou způsobilostí</vt:lpstr>
      <vt:lpstr>Specializační vzdělávání</vt:lpstr>
      <vt:lpstr>Obory specializace</vt:lpstr>
      <vt:lpstr>Vzdělávací programy specializací</vt:lpstr>
      <vt:lpstr>Specializační vzdělávání</vt:lpstr>
      <vt:lpstr>Vyhláška č. 55/2011 Sb.   o činnostech zdravotnických pracovníků a jiných odborných pracovníků</vt:lpstr>
      <vt:lpstr>§ 14: Nutriční terapeut</vt:lpstr>
      <vt:lpstr>§ 14: Nutriční terapeut</vt:lpstr>
      <vt:lpstr>§ 14: Nutriční terapeut</vt:lpstr>
      <vt:lpstr>§ 110–114: Specializovaná způsobilost</vt:lpstr>
      <vt:lpstr>Specializovaná způsobilost – obecně</vt:lpstr>
      <vt:lpstr>Specializovaná způsobilost</vt:lpstr>
      <vt:lpstr>Další předpisy</vt:lpstr>
      <vt:lpstr>Vyhláška č. 39/2005 Sb.</vt:lpstr>
      <vt:lpstr>Prezentace aplikace PowerPoint</vt:lpstr>
      <vt:lpstr>Kvalifikační standard</vt:lpstr>
      <vt:lpstr>Nařízení vlády č. 222/2010 Sb.</vt:lpstr>
      <vt:lpstr>Prezentace aplikace PowerPoint</vt:lpstr>
      <vt:lpstr>Nařízení vlády č. 341/2017 Sb.</vt:lpstr>
      <vt:lpstr>Prezentace aplikace PowerPoint</vt:lpstr>
      <vt:lpstr>Zdravotnické výkony</vt:lpstr>
      <vt:lpstr>Zdravotnické výkony</vt:lpstr>
      <vt:lpstr>Profesní organizace</vt:lpstr>
      <vt:lpstr>Prezentace aplikace PowerPoint</vt:lpstr>
      <vt:lpstr>Sekce nutričních terapeutů ČAS</vt:lpstr>
      <vt:lpstr>Česká asociace nutričních terapeutů</vt:lpstr>
      <vt:lpstr>EFAD</vt:lpstr>
      <vt:lpstr>ICDA</vt:lpstr>
      <vt:lpstr>Komora NLZP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117</cp:revision>
  <cp:lastPrinted>2018-10-24T07:23:06Z</cp:lastPrinted>
  <dcterms:modified xsi:type="dcterms:W3CDTF">2020-11-27T06:31:49Z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