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57" r:id="rId3"/>
    <p:sldId id="258" r:id="rId4"/>
    <p:sldId id="304" r:id="rId5"/>
    <p:sldId id="305" r:id="rId6"/>
    <p:sldId id="303" r:id="rId7"/>
    <p:sldId id="306" r:id="rId8"/>
    <p:sldId id="259" r:id="rId9"/>
    <p:sldId id="296" r:id="rId10"/>
    <p:sldId id="307" r:id="rId11"/>
    <p:sldId id="308" r:id="rId12"/>
    <p:sldId id="261" r:id="rId13"/>
    <p:sldId id="292" r:id="rId14"/>
    <p:sldId id="313" r:id="rId15"/>
    <p:sldId id="293" r:id="rId16"/>
    <p:sldId id="289" r:id="rId17"/>
    <p:sldId id="263" r:id="rId18"/>
    <p:sldId id="264" r:id="rId19"/>
    <p:sldId id="265" r:id="rId20"/>
    <p:sldId id="266" r:id="rId21"/>
    <p:sldId id="260" r:id="rId22"/>
    <p:sldId id="262" r:id="rId23"/>
    <p:sldId id="267" r:id="rId24"/>
    <p:sldId id="268" r:id="rId25"/>
    <p:sldId id="269" r:id="rId26"/>
    <p:sldId id="270" r:id="rId27"/>
    <p:sldId id="275" r:id="rId28"/>
    <p:sldId id="312" r:id="rId29"/>
    <p:sldId id="273" r:id="rId30"/>
    <p:sldId id="272" r:id="rId31"/>
    <p:sldId id="284" r:id="rId32"/>
    <p:sldId id="274" r:id="rId33"/>
    <p:sldId id="311" r:id="rId34"/>
    <p:sldId id="276" r:id="rId35"/>
    <p:sldId id="294" r:id="rId36"/>
    <p:sldId id="295" r:id="rId37"/>
    <p:sldId id="278" r:id="rId38"/>
    <p:sldId id="279" r:id="rId39"/>
    <p:sldId id="281" r:id="rId40"/>
    <p:sldId id="282" r:id="rId41"/>
    <p:sldId id="280" r:id="rId42"/>
    <p:sldId id="283" r:id="rId43"/>
    <p:sldId id="271" r:id="rId44"/>
    <p:sldId id="285" r:id="rId45"/>
    <p:sldId id="314" r:id="rId46"/>
    <p:sldId id="315" r:id="rId47"/>
    <p:sldId id="316" r:id="rId48"/>
    <p:sldId id="297" r:id="rId49"/>
    <p:sldId id="298" r:id="rId50"/>
    <p:sldId id="299" r:id="rId51"/>
    <p:sldId id="301" r:id="rId52"/>
    <p:sldId id="302" r:id="rId53"/>
    <p:sldId id="286" r:id="rId54"/>
    <p:sldId id="287" r:id="rId55"/>
    <p:sldId id="288" r:id="rId56"/>
    <p:sldId id="290" r:id="rId57"/>
    <p:sldId id="291" r:id="rId58"/>
  </p:sldIdLst>
  <p:sldSz cx="9144000" cy="6858000" type="screen4x3"/>
  <p:notesSz cx="7102475" cy="10234613"/>
  <p:custDataLst>
    <p:tags r:id="rId61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7C80"/>
    <a:srgbClr val="FF3300"/>
    <a:srgbClr val="CCCCFF"/>
    <a:srgbClr val="66CCFF"/>
    <a:srgbClr val="FFFFFF"/>
    <a:srgbClr val="33CCFF"/>
    <a:srgbClr val="B3C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9" autoAdjust="0"/>
    <p:restoredTop sz="94660"/>
  </p:normalViewPr>
  <p:slideViewPr>
    <p:cSldViewPr>
      <p:cViewPr varScale="1">
        <p:scale>
          <a:sx n="68" d="100"/>
          <a:sy n="68" d="100"/>
        </p:scale>
        <p:origin x="173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252C964-6559-40ED-B664-9A8A295911B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r>
              <a:rPr lang="cs-CZ" altLang="cs-CZ"/>
              <a:t>měření a registrace mechanických veličin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FE338D1-35B9-4144-9B0C-4A6754086D9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D4A30477-B4BC-4C77-B173-5021D59CCBD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9BD92513-1D96-4412-969A-FEC08EB4419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fld id="{0FDF0F81-4A2E-471B-B175-DD029001026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8A00169-7C80-46AA-9555-F19D8EACF69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r>
              <a:rPr lang="cs-CZ" altLang="cs-CZ"/>
              <a:t>měření a registrace mechanických veličin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CF07E21F-F37B-44A2-8107-1375BB9F1B0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79ACA77E-3756-4E91-9E3F-C89829DDCC5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BAF91D31-684F-43D6-849F-9CF7F77673A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325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066FB4D3-61BF-4C62-910F-64BD0280563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F784C723-1E3F-4E3A-8590-3FB4F182B2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fld id="{8849BAB3-C01A-4082-96FB-374DF651927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8158BF04-77B3-4916-8DC5-3ED86779BC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145290C1-2E28-4F1C-A72F-4B1A41856A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B4831C57-1F58-467C-9C87-F5799EA52C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55607344-AD91-473A-A38B-4FC8712FB4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C6D46FA1-2647-471E-AFE9-87C2C3BA5A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F40D6487-25F3-48AF-985D-5C04070333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FD1FB331-CFCE-4550-9EB0-7BA2ED4809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93A13A4C-DCA1-4AFE-8046-C7A643CB9E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F4A66892-644F-47D4-BADC-F1EA6FDE6E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9CBEC6C2-0893-41B3-8C38-38FE1571D7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187A42E6-25F4-4778-9526-C9014ADAC8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5CC6F585-26B8-484B-A4B2-EAF01F3F1A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45D6EEE7-C651-47AB-AD23-7F9481708D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D21FAB17-83FF-45E4-9F2E-43A7599C0E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7EAE2B-36F4-42CA-ADFA-2596FFE1C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D43836-F2A1-4089-B78D-0E1671ACDC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měření a registrace mechanických veličin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4936EA-5498-44CD-BC94-29CEC0A9BC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6223B5-C628-4E10-9F70-2A24D8C21C5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849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DE1439-0499-4119-86EB-9662D5925E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33F021-A341-470C-8718-CABD9A60C9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měření a registrace mechanických veličin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A21ACE-FE6F-4D09-A637-7FB1802390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F9D34-E7D6-4FC7-B53C-787B3E7689D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8115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5F46CD-D34A-4E87-98FD-6C7B257EA1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CB64A1-A9D3-46AF-A104-7DFCF0566F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měření a registrace mechanických veličin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5DBEED-690E-4311-90AC-2EDFAC44A2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A2EB6A-652E-47E3-A48C-6ECA5194FA1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6417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3851786-FA90-4BDF-8F78-E06986D55D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7AD9681-2750-4870-872E-ACDCB2EDF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měření a registrace mechanických veličin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35DDB53-FBAF-4080-A18F-8DF42AC5A2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96D66E-5345-4C80-A74B-4C9D3078603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3132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E9C9F0-7A14-4D18-867E-A9F71DD644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11EAC9-4DE1-4C24-935E-CAEAA7E5FA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měření a registrace mechanických veličin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22A56F-04FB-4325-B0F5-45921C3974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3DF3EF-55CB-4744-B213-C2EB2C1ECEC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4622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8C1F406-711D-45A0-8413-13F8321020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6BFFCAD-37A1-4D9D-8127-C62B63C1DF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měření a registrace mechanických veličin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FF64C01-5F4D-45D8-8B69-0F32B189FB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15EAB-264F-474A-9E50-1057BD31A35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2441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B17FF5A-7A72-40A8-B98D-90DC591BDA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3BDDAA2-7DFE-4A0C-A9FD-0FD2C7D47E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měření a registrace mechanických veličin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8D42D2D-2F18-4269-8F54-613A6F3D0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DA1B4-FBF0-40C5-99B6-0BA5342EB9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4648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9CF7F6-B39C-445D-AB8C-85A36E77DD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329395-D501-41B5-ADE0-36AACE02E4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měření a registrace mechanických veličin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4B54C0-97F6-4733-A02D-EF3C898A77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6CFFC4-F8DB-4A7A-BB55-35A93321954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023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5A4648-0A06-4050-A2CC-23F466A407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09ECB3-27C4-4A21-BB42-E29076E0BD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měření a registrace mechanických veličin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2BF57C-11ED-4FDE-82F3-ABBA4DA104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EB2CB3-4F31-4383-B6E2-30D8E9C7639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5698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8A4CB7-CEEF-432F-9B8E-99FCEDDFDC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4D19E6-0833-466E-8312-869B34A451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měření a registrace mechanických veličin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CCA12-C493-4F3B-8B9E-9E081F5026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9B25AE-34C1-42AD-B132-5B7F740C2D2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907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ABD4491-3B81-48C0-AA5F-11054D08B4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720BE15-6939-4D07-A279-1A8C9C72B0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měření a registrace mechanických veličin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5F76CBD-EC07-4837-A394-DA108DB412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0BB913-905C-473F-82EA-6CD15B02568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300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FF520A4-A3B4-4BD8-8358-5B8793A5CA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6A1A17-DD3A-4272-AAAD-BECA8F2525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měření a registrace mechanických veličin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F3E738-56E1-4F9B-8B15-1EB9C57E5E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3C08B-52C0-4E65-AE72-F748E5395EE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3785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7240B42-BD94-44FE-B189-50442353B3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3AD824E-6409-4B08-B88F-24F4063DD7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měření a registrace mechanických veličin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F2E775-DF82-4075-B30A-16937F162E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8330F6-7391-4AB7-981C-09C417340F5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9213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155CE3-2596-46C2-B3D3-8A4F2EBF06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412B7-812F-4D2E-A8A3-11EF463470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měření a registrace mechanických veličin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793FC2-6485-4EC5-8BE7-388372CCA1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F3449-16EC-4A84-9F7C-71DEF99567B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29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1DABB-7E66-4502-9771-970F5B9114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33F047-6CEE-4872-B93B-09E2E092F1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měření a registrace mechanických veličin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FDD80E-DAF3-4247-A594-1F343F582E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AF3D52-1EC5-4F60-BA54-65CEF1898EF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328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>
                <a:alpha val="21999"/>
              </a:srgbClr>
            </a:gs>
            <a:gs pos="100000">
              <a:srgbClr val="B3CB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A6A067A-D43E-4E47-83F2-BA5912B099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ECE6B9A-5A67-471C-8CAB-B438F4BE8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2FC7189-3095-41D1-BF97-CD0258D665C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0C2E531-A6F9-4281-AF69-7E237CD9C85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cs-CZ" altLang="cs-CZ"/>
              <a:t>měření a registrace mechanických veličin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9180755-2AE3-4F67-90F3-277A9B5FD1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F4FC558-9092-468E-891A-6637A9060AC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9.m4a"/><Relationship Id="rId7" Type="http://schemas.openxmlformats.org/officeDocument/2006/relationships/image" Target="../media/image14.png"/><Relationship Id="rId2" Type="http://schemas.microsoft.com/office/2007/relationships/media" Target="../media/media9.m4a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.png"/><Relationship Id="rId5" Type="http://schemas.openxmlformats.org/officeDocument/2006/relationships/audio" Target="../media/media10.m4a"/><Relationship Id="rId10" Type="http://schemas.openxmlformats.org/officeDocument/2006/relationships/image" Target="../media/image13.wmf"/><Relationship Id="rId4" Type="http://schemas.microsoft.com/office/2007/relationships/media" Target="../media/media10.m4a"/><Relationship Id="rId9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jpeg"/><Relationship Id="rId5" Type="http://schemas.openxmlformats.org/officeDocument/2006/relationships/image" Target="../media/image20.w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jpeg"/><Relationship Id="rId4" Type="http://schemas.openxmlformats.org/officeDocument/2006/relationships/image" Target="../media/image4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hyperlink" Target="http://www.icoph.org/med/glaucoma/index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4.wmf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1.png"/><Relationship Id="rId4" Type="http://schemas.openxmlformats.org/officeDocument/2006/relationships/oleObject" Target="../embeddings/oleObject5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D775E4F-945F-4C76-8BDC-D22523DECCC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2492375"/>
            <a:ext cx="7772400" cy="1470025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0000FF"/>
                </a:solidFill>
              </a:rPr>
              <a:t>Měření a registrace mechanických veličin</a:t>
            </a:r>
          </a:p>
        </p:txBody>
      </p:sp>
      <p:sp>
        <p:nvSpPr>
          <p:cNvPr id="2051" name="Text Box 4">
            <a:extLst>
              <a:ext uri="{FF2B5EF4-FFF2-40B4-BE49-F238E27FC236}">
                <a16:creationId xmlns:a16="http://schemas.microsoft.com/office/drawing/2014/main" id="{CC6634D4-9B18-4244-AD25-A4FA825F7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590" y="5613400"/>
            <a:ext cx="39757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FF"/>
                </a:solidFill>
              </a:rPr>
              <a:t>Vladan Bernard </a:t>
            </a:r>
            <a:r>
              <a:rPr lang="cs-CZ" altLang="cs-CZ" sz="2000" dirty="0" err="1">
                <a:solidFill>
                  <a:srgbClr val="0000FF"/>
                </a:solidFill>
              </a:rPr>
              <a:t>covid</a:t>
            </a:r>
            <a:r>
              <a:rPr lang="cs-CZ" altLang="cs-CZ" sz="2000" dirty="0">
                <a:solidFill>
                  <a:srgbClr val="0000FF"/>
                </a:solidFill>
              </a:rPr>
              <a:t> verze 2020</a:t>
            </a:r>
          </a:p>
        </p:txBody>
      </p:sp>
      <p:pic>
        <p:nvPicPr>
          <p:cNvPr id="2052" name="Picture 6">
            <a:extLst>
              <a:ext uri="{FF2B5EF4-FFF2-40B4-BE49-F238E27FC236}">
                <a16:creationId xmlns:a16="http://schemas.microsoft.com/office/drawing/2014/main" id="{A00757C7-5DB5-4A9E-8BF4-4759DDA1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5263"/>
            <a:ext cx="9382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zápatí 4">
            <a:extLst>
              <a:ext uri="{FF2B5EF4-FFF2-40B4-BE49-F238E27FC236}">
                <a16:creationId xmlns:a16="http://schemas.microsoft.com/office/drawing/2014/main" id="{78BA3615-6C5B-4FF1-958B-5B500A636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A1FE97CB-75FB-427C-A54B-E8A0F7FDA0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„Pro a Proti“ A/D převodníků</a:t>
            </a:r>
            <a:endParaRPr lang="en-US" altLang="cs-CZ" sz="2800"/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38ED7C6C-6ACA-43A4-B22D-439FCEEA1A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 sz="1800"/>
              <a:t>analogové signály lze přenášet</a:t>
            </a:r>
            <a:r>
              <a:rPr lang="cs-CZ" altLang="cs-CZ" sz="1800"/>
              <a:t> </a:t>
            </a:r>
            <a:r>
              <a:rPr lang="en-US" altLang="cs-CZ" sz="1800"/>
              <a:t>po převodu na číslicový signál s menším zkreslením a s menšími nároky na přenosové cesty</a:t>
            </a:r>
            <a:endParaRPr lang="cs-CZ" altLang="cs-CZ" sz="1800"/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cs-CZ" sz="1800"/>
              <a:t>•</a:t>
            </a:r>
            <a:r>
              <a:rPr lang="cs-CZ" altLang="cs-CZ" sz="1800"/>
              <a:t>	naopak - </a:t>
            </a:r>
            <a:r>
              <a:rPr lang="en-US" altLang="cs-CZ" sz="1800"/>
              <a:t>je–li třeba pomocí číslicového řídicího systému (počítač)řídit</a:t>
            </a:r>
            <a:r>
              <a:rPr lang="cs-CZ" altLang="cs-CZ" sz="1800"/>
              <a:t> </a:t>
            </a:r>
            <a:r>
              <a:rPr lang="en-US" altLang="cs-CZ" sz="1800"/>
              <a:t>zařízení ovládaná analogově, je třeba vypočtené řídicí hodnoty</a:t>
            </a:r>
            <a:r>
              <a:rPr lang="cs-CZ" altLang="cs-CZ" sz="1800"/>
              <a:t> </a:t>
            </a:r>
            <a:r>
              <a:rPr lang="en-US" altLang="cs-CZ" sz="1800"/>
              <a:t>převézt z číslicové na analogové hodnoty</a:t>
            </a:r>
          </a:p>
        </p:txBody>
      </p:sp>
      <p:sp>
        <p:nvSpPr>
          <p:cNvPr id="11269" name="Rectangle 4">
            <a:extLst>
              <a:ext uri="{FF2B5EF4-FFF2-40B4-BE49-F238E27FC236}">
                <a16:creationId xmlns:a16="http://schemas.microsoft.com/office/drawing/2014/main" id="{CC537EFA-90C0-4515-8487-1694BF841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933825"/>
            <a:ext cx="85439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i="1"/>
              <a:t>chyba zesílení</a:t>
            </a:r>
            <a:r>
              <a:rPr lang="cs-CZ" altLang="cs-CZ" sz="1800" b="1" i="1"/>
              <a:t> </a:t>
            </a:r>
            <a:r>
              <a:rPr lang="en-US" altLang="cs-CZ" sz="1800"/>
              <a:t>–</a:t>
            </a:r>
            <a:r>
              <a:rPr lang="cs-CZ" altLang="cs-CZ" sz="1800"/>
              <a:t> </a:t>
            </a:r>
            <a:r>
              <a:rPr lang="en-US" altLang="cs-CZ" sz="1800"/>
              <a:t>je dána odchylkou sklonu skutečné převodní charakteristiky A/D od ideální</a:t>
            </a: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i="1"/>
              <a:t>chyba nuly</a:t>
            </a:r>
            <a:r>
              <a:rPr lang="cs-CZ" altLang="cs-CZ" sz="1800" b="1" i="1"/>
              <a:t> </a:t>
            </a:r>
            <a:r>
              <a:rPr lang="en-US" altLang="cs-CZ" sz="1800"/>
              <a:t>–</a:t>
            </a:r>
            <a:r>
              <a:rPr lang="cs-CZ" altLang="cs-CZ" sz="1800"/>
              <a:t> </a:t>
            </a:r>
            <a:r>
              <a:rPr lang="en-US" altLang="cs-CZ" sz="1800"/>
              <a:t>je dána posunem převodní charakteristiky ve směru osy </a:t>
            </a:r>
            <a:r>
              <a:rPr lang="cs-CZ" altLang="cs-CZ" sz="1800"/>
              <a:t>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i="1"/>
              <a:t>chyba linearity</a:t>
            </a:r>
            <a:r>
              <a:rPr lang="cs-CZ" altLang="cs-CZ" sz="1800" b="1" i="1"/>
              <a:t> </a:t>
            </a:r>
            <a:r>
              <a:rPr lang="en-US" altLang="cs-CZ" sz="1800"/>
              <a:t>převodu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zápatí 4">
            <a:extLst>
              <a:ext uri="{FF2B5EF4-FFF2-40B4-BE49-F238E27FC236}">
                <a16:creationId xmlns:a16="http://schemas.microsoft.com/office/drawing/2014/main" id="{D6B5405A-95FA-4161-812A-185230D2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5CC372C4-93F4-44E8-ABFF-376F1440A1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Typy A/D převodníků </a:t>
            </a:r>
            <a:endParaRPr lang="en-US" altLang="cs-CZ" sz="3200"/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78E83DD1-B42D-4824-BF33-CC1D2A4AE0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4525962"/>
          </a:xfrm>
        </p:spPr>
        <p:txBody>
          <a:bodyPr/>
          <a:lstStyle/>
          <a:p>
            <a:pPr eaLnBrk="1" hangingPunct="1"/>
            <a:endParaRPr lang="en-US" altLang="cs-CZ" sz="1800"/>
          </a:p>
          <a:p>
            <a:pPr eaLnBrk="1" hangingPunct="1"/>
            <a:r>
              <a:rPr lang="en-US" altLang="cs-CZ" sz="1800" b="1" i="1"/>
              <a:t>unipolární</a:t>
            </a:r>
            <a:r>
              <a:rPr lang="cs-CZ" altLang="cs-CZ" sz="1800" b="1" i="1"/>
              <a:t> </a:t>
            </a:r>
            <a:r>
              <a:rPr lang="en-US" altLang="cs-CZ" sz="1800"/>
              <a:t>–</a:t>
            </a:r>
            <a:r>
              <a:rPr lang="cs-CZ" altLang="cs-CZ" sz="1800"/>
              <a:t> </a:t>
            </a:r>
            <a:r>
              <a:rPr lang="en-US" altLang="cs-CZ" sz="1800"/>
              <a:t>vstupní rozsah 0 až Umax</a:t>
            </a:r>
          </a:p>
          <a:p>
            <a:pPr eaLnBrk="1" hangingPunct="1"/>
            <a:r>
              <a:rPr lang="en-US" altLang="cs-CZ" sz="1800" b="1" i="1"/>
              <a:t>bipolární </a:t>
            </a:r>
            <a:r>
              <a:rPr lang="en-US" altLang="cs-CZ" sz="1800"/>
              <a:t>–</a:t>
            </a:r>
            <a:r>
              <a:rPr lang="cs-CZ" altLang="cs-CZ" sz="1800"/>
              <a:t> </a:t>
            </a:r>
            <a:r>
              <a:rPr lang="en-US" altLang="cs-CZ" sz="1800"/>
              <a:t>vstupní rozsah –Umax</a:t>
            </a:r>
            <a:r>
              <a:rPr lang="cs-CZ" altLang="cs-CZ" sz="1800"/>
              <a:t> </a:t>
            </a:r>
            <a:r>
              <a:rPr lang="en-US" altLang="cs-CZ" sz="1800"/>
              <a:t>až Umax</a:t>
            </a:r>
            <a:endParaRPr lang="cs-CZ" altLang="cs-CZ" sz="1800"/>
          </a:p>
          <a:p>
            <a:pPr eaLnBrk="1" hangingPunct="1"/>
            <a:endParaRPr lang="cs-CZ" altLang="cs-CZ" sz="1800"/>
          </a:p>
          <a:p>
            <a:pPr eaLnBrk="1" hangingPunct="1"/>
            <a:endParaRPr lang="en-US" altLang="cs-CZ" sz="1800"/>
          </a:p>
          <a:p>
            <a:pPr eaLnBrk="1" hangingPunct="1"/>
            <a:r>
              <a:rPr lang="en-US" altLang="cs-CZ" sz="1800" b="1" i="1"/>
              <a:t>komparační</a:t>
            </a:r>
            <a:r>
              <a:rPr lang="cs-CZ" altLang="cs-CZ" sz="1800" b="1" i="1"/>
              <a:t> </a:t>
            </a:r>
            <a:r>
              <a:rPr lang="en-US" altLang="cs-CZ" sz="1800"/>
              <a:t>(neintegrační) –</a:t>
            </a:r>
            <a:r>
              <a:rPr lang="cs-CZ" altLang="cs-CZ" sz="1800"/>
              <a:t> </a:t>
            </a:r>
            <a:r>
              <a:rPr lang="en-US" altLang="cs-CZ" sz="1800"/>
              <a:t>převádí na číslo okamžitou hodnotu vstupního napětí v určitém časovém okamžiku převodu</a:t>
            </a:r>
          </a:p>
          <a:p>
            <a:pPr eaLnBrk="1" hangingPunct="1"/>
            <a:r>
              <a:rPr lang="en-US" altLang="cs-CZ" sz="1800" b="1" i="1"/>
              <a:t>integrační </a:t>
            </a:r>
            <a:r>
              <a:rPr lang="en-US" altLang="cs-CZ" sz="1800"/>
              <a:t>–</a:t>
            </a:r>
            <a:r>
              <a:rPr lang="cs-CZ" altLang="cs-CZ" sz="1800"/>
              <a:t> </a:t>
            </a:r>
            <a:r>
              <a:rPr lang="en-US" altLang="cs-CZ" sz="1800"/>
              <a:t>převádí na číslo průměrnou hodnotu napětí za určitý časový interval</a:t>
            </a:r>
          </a:p>
          <a:p>
            <a:pPr eaLnBrk="1" hangingPunct="1"/>
            <a:endParaRPr lang="en-US" altLang="cs-CZ"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zápatí 6">
            <a:extLst>
              <a:ext uri="{FF2B5EF4-FFF2-40B4-BE49-F238E27FC236}">
                <a16:creationId xmlns:a16="http://schemas.microsoft.com/office/drawing/2014/main" id="{B045975B-5C66-4D1E-A2C9-246E94F40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D5EC91C-FDE5-43BB-9AF0-E9E12886A1A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404813"/>
            <a:ext cx="5903912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b="1"/>
              <a:t>Mechanoelektrické měniče</a:t>
            </a:r>
            <a:r>
              <a:rPr lang="cs-CZ" altLang="cs-CZ" sz="240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vhodné pro měření tlaku</a:t>
            </a:r>
          </a:p>
          <a:p>
            <a:pPr eaLnBrk="1" hangingPunct="1"/>
            <a:r>
              <a:rPr lang="cs-CZ" altLang="cs-CZ" sz="2400"/>
              <a:t>odporové</a:t>
            </a:r>
          </a:p>
          <a:p>
            <a:pPr eaLnBrk="1" hangingPunct="1"/>
            <a:r>
              <a:rPr lang="cs-CZ" altLang="cs-CZ" sz="2400"/>
              <a:t>indukční</a:t>
            </a:r>
          </a:p>
          <a:p>
            <a:pPr eaLnBrk="1" hangingPunct="1"/>
            <a:r>
              <a:rPr lang="cs-CZ" altLang="cs-CZ" sz="2400"/>
              <a:t>kapacitní</a:t>
            </a:r>
          </a:p>
          <a:p>
            <a:pPr eaLnBrk="1" hangingPunct="1"/>
            <a:r>
              <a:rPr lang="cs-CZ" altLang="cs-CZ" sz="2400"/>
              <a:t>piezoelektrické</a:t>
            </a:r>
          </a:p>
          <a:p>
            <a:pPr eaLnBrk="1" hangingPunct="1">
              <a:buFontTx/>
              <a:buNone/>
            </a:pPr>
            <a:endParaRPr lang="cs-CZ" altLang="cs-CZ" sz="2400"/>
          </a:p>
        </p:txBody>
      </p:sp>
      <p:pic>
        <p:nvPicPr>
          <p:cNvPr id="13316" name="Picture 5" descr="piezo-electric demo">
            <a:extLst>
              <a:ext uri="{FF2B5EF4-FFF2-40B4-BE49-F238E27FC236}">
                <a16:creationId xmlns:a16="http://schemas.microsoft.com/office/drawing/2014/main" id="{7A3FBFA3-F757-4B5D-AF28-4607A9B6757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213100"/>
            <a:ext cx="2735263" cy="2351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Rectangle 7">
            <a:extLst>
              <a:ext uri="{FF2B5EF4-FFF2-40B4-BE49-F238E27FC236}">
                <a16:creationId xmlns:a16="http://schemas.microsoft.com/office/drawing/2014/main" id="{2F4A0178-F3BF-4264-BC0B-53E4DEE95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229225"/>
            <a:ext cx="2339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B3CBEB"/>
                </a:solidFill>
              </a:rPr>
              <a:t>www.creative-science.org.uk</a:t>
            </a:r>
            <a:r>
              <a:rPr lang="cs-CZ" altLang="cs-CZ" sz="1800">
                <a:solidFill>
                  <a:srgbClr val="B3CBEB"/>
                </a:solidFill>
              </a:rPr>
              <a:t> </a:t>
            </a:r>
          </a:p>
        </p:txBody>
      </p:sp>
      <p:pic>
        <p:nvPicPr>
          <p:cNvPr id="13318" name="Picture 9" descr="h1013v1_51_2">
            <a:extLst>
              <a:ext uri="{FF2B5EF4-FFF2-40B4-BE49-F238E27FC236}">
                <a16:creationId xmlns:a16="http://schemas.microsoft.com/office/drawing/2014/main" id="{ED399128-B080-4C28-AD11-9F449AEBDCD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4300" y="2708275"/>
            <a:ext cx="2700338" cy="287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9" name="Picture 12" descr="h1013v1_51_1">
            <a:extLst>
              <a:ext uri="{FF2B5EF4-FFF2-40B4-BE49-F238E27FC236}">
                <a16:creationId xmlns:a16="http://schemas.microsoft.com/office/drawing/2014/main" id="{2FECEFE9-5376-4573-A853-415A36A2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49275"/>
            <a:ext cx="28289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3">
            <a:extLst>
              <a:ext uri="{FF2B5EF4-FFF2-40B4-BE49-F238E27FC236}">
                <a16:creationId xmlns:a16="http://schemas.microsoft.com/office/drawing/2014/main" id="{F9286943-1C77-4430-B6DA-5CE2A2091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3213100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odporový</a:t>
            </a:r>
          </a:p>
        </p:txBody>
      </p:sp>
      <p:sp>
        <p:nvSpPr>
          <p:cNvPr id="13321" name="Text Box 14">
            <a:extLst>
              <a:ext uri="{FF2B5EF4-FFF2-40B4-BE49-F238E27FC236}">
                <a16:creationId xmlns:a16="http://schemas.microsoft.com/office/drawing/2014/main" id="{32AAC610-A67A-4279-9C5B-A29C06A1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661025"/>
            <a:ext cx="103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indukční</a:t>
            </a:r>
          </a:p>
        </p:txBody>
      </p:sp>
      <p:sp>
        <p:nvSpPr>
          <p:cNvPr id="13322" name="Rectangle 16">
            <a:extLst>
              <a:ext uri="{FF2B5EF4-FFF2-40B4-BE49-F238E27FC236}">
                <a16:creationId xmlns:a16="http://schemas.microsoft.com/office/drawing/2014/main" id="{13D8B7A1-95B1-4699-ABB8-E83C1E1A3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620713"/>
            <a:ext cx="10144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www.tpub.com</a:t>
            </a:r>
          </a:p>
        </p:txBody>
      </p:sp>
      <p:sp>
        <p:nvSpPr>
          <p:cNvPr id="13323" name="Rectangle 17">
            <a:extLst>
              <a:ext uri="{FF2B5EF4-FFF2-40B4-BE49-F238E27FC236}">
                <a16:creationId xmlns:a16="http://schemas.microsoft.com/office/drawing/2014/main" id="{0273BA18-92DF-4D83-8EB4-83A517E7E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2781300"/>
            <a:ext cx="10144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www.tpub.com</a:t>
            </a:r>
          </a:p>
        </p:txBody>
      </p:sp>
      <p:sp>
        <p:nvSpPr>
          <p:cNvPr id="13324" name="Text Box 18">
            <a:extLst>
              <a:ext uri="{FF2B5EF4-FFF2-40B4-BE49-F238E27FC236}">
                <a16:creationId xmlns:a16="http://schemas.microsoft.com/office/drawing/2014/main" id="{DC1F16D1-5D59-4074-B9FB-A2505A072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661025"/>
            <a:ext cx="168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piezoelektrický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F302A6C-AD3A-4809-B28A-B8BC175FC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3888" y="735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zápatí 6">
            <a:extLst>
              <a:ext uri="{FF2B5EF4-FFF2-40B4-BE49-F238E27FC236}">
                <a16:creationId xmlns:a16="http://schemas.microsoft.com/office/drawing/2014/main" id="{136AADC3-56B1-4465-9AA4-75F270B4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5A5BE842-7FDB-4063-9F6D-0B42FE0FEF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Měření proudění tekutin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7F43295-E760-4026-B768-835E98EF385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268413"/>
            <a:ext cx="5770562" cy="4525962"/>
          </a:xfrm>
        </p:spPr>
        <p:txBody>
          <a:bodyPr/>
          <a:lstStyle/>
          <a:p>
            <a:pPr eaLnBrk="1" hangingPunct="1"/>
            <a:r>
              <a:rPr lang="cs-CZ" altLang="cs-CZ" sz="1800"/>
              <a:t>„Průtok“ - nejednoznačnost pojmu - rychlost prudění, objemový či hmotnostní průtok</a:t>
            </a:r>
          </a:p>
          <a:p>
            <a:pPr eaLnBrk="1" hangingPunct="1"/>
            <a:r>
              <a:rPr lang="cs-CZ" altLang="cs-CZ" sz="1800" b="1"/>
              <a:t>Objemový průtok - Q</a:t>
            </a:r>
            <a:r>
              <a:rPr lang="cs-CZ" altLang="cs-CZ" sz="1800" b="1" baseline="-25000"/>
              <a:t>v</a:t>
            </a:r>
            <a:r>
              <a:rPr lang="cs-CZ" altLang="cs-CZ" sz="1800"/>
              <a:t> - m</a:t>
            </a:r>
            <a:r>
              <a:rPr lang="cs-CZ" altLang="cs-CZ" sz="1800" baseline="30000"/>
              <a:t>3</a:t>
            </a:r>
            <a:r>
              <a:rPr lang="cs-CZ" altLang="cs-CZ" sz="1800">
                <a:cs typeface="Arial" panose="020B0604020202020204" pitchFamily="34" charset="0"/>
              </a:rPr>
              <a:t>∙</a:t>
            </a:r>
            <a:r>
              <a:rPr lang="cs-CZ" altLang="cs-CZ" sz="1800"/>
              <a:t>s</a:t>
            </a:r>
            <a:r>
              <a:rPr lang="cs-CZ" altLang="cs-CZ" sz="1800" baseline="30000"/>
              <a:t>-1</a:t>
            </a:r>
            <a:r>
              <a:rPr lang="cs-CZ" altLang="cs-CZ" sz="1800"/>
              <a:t>,Q</a:t>
            </a:r>
            <a:r>
              <a:rPr lang="cs-CZ" altLang="cs-CZ" sz="1800" baseline="-25000"/>
              <a:t>v</a:t>
            </a:r>
            <a:r>
              <a:rPr lang="cs-CZ" altLang="cs-CZ" sz="1800"/>
              <a:t>=</a:t>
            </a:r>
            <a:r>
              <a:rPr lang="cs-CZ" altLang="cs-CZ" sz="1800" b="1"/>
              <a:t>v</a:t>
            </a:r>
            <a:r>
              <a:rPr lang="cs-CZ" altLang="cs-CZ" sz="1800">
                <a:cs typeface="Arial" panose="020B0604020202020204" pitchFamily="34" charset="0"/>
              </a:rPr>
              <a:t>∙</a:t>
            </a:r>
            <a:r>
              <a:rPr lang="cs-CZ" altLang="cs-CZ" sz="1800"/>
              <a:t>S, </a:t>
            </a:r>
            <a:r>
              <a:rPr lang="cs-CZ" altLang="cs-CZ" sz="1800" b="1"/>
              <a:t>v</a:t>
            </a:r>
            <a:r>
              <a:rPr lang="cs-CZ" altLang="cs-CZ" sz="1800"/>
              <a:t> - rychlost toku, S - obsah průřezu</a:t>
            </a:r>
          </a:p>
          <a:p>
            <a:pPr eaLnBrk="1" hangingPunct="1"/>
            <a:r>
              <a:rPr lang="cs-CZ" altLang="cs-CZ" sz="1800" b="1"/>
              <a:t>Hmotnostní průtok - Q</a:t>
            </a:r>
            <a:r>
              <a:rPr lang="cs-CZ" altLang="cs-CZ" sz="1800" b="1" baseline="-25000"/>
              <a:t>m</a:t>
            </a:r>
            <a:r>
              <a:rPr lang="cs-CZ" altLang="cs-CZ" sz="1800"/>
              <a:t> - kg</a:t>
            </a:r>
            <a:r>
              <a:rPr lang="cs-CZ" altLang="cs-CZ" sz="1800" baseline="30000"/>
              <a:t>3</a:t>
            </a:r>
            <a:r>
              <a:rPr lang="cs-CZ" altLang="cs-CZ" sz="1800">
                <a:cs typeface="Arial" panose="020B0604020202020204" pitchFamily="34" charset="0"/>
              </a:rPr>
              <a:t>∙</a:t>
            </a:r>
            <a:r>
              <a:rPr lang="cs-CZ" altLang="cs-CZ" sz="1800"/>
              <a:t>s</a:t>
            </a:r>
            <a:r>
              <a:rPr lang="cs-CZ" altLang="cs-CZ" sz="1800" baseline="30000"/>
              <a:t>-1</a:t>
            </a:r>
            <a:r>
              <a:rPr lang="cs-CZ" altLang="cs-CZ" sz="1800"/>
              <a:t> , Q</a:t>
            </a:r>
            <a:r>
              <a:rPr lang="cs-CZ" altLang="cs-CZ" sz="1800" baseline="-25000"/>
              <a:t>m</a:t>
            </a:r>
            <a:r>
              <a:rPr lang="cs-CZ" altLang="cs-CZ" sz="1800"/>
              <a:t>=Q</a:t>
            </a:r>
            <a:r>
              <a:rPr lang="cs-CZ" altLang="cs-CZ" sz="1800" baseline="-25000"/>
              <a:t>v</a:t>
            </a:r>
            <a:r>
              <a:rPr lang="cs-CZ" altLang="cs-CZ" sz="1800">
                <a:cs typeface="Arial" panose="020B0604020202020204" pitchFamily="34" charset="0"/>
              </a:rPr>
              <a:t>∙</a:t>
            </a:r>
            <a:r>
              <a:rPr lang="el-GR" altLang="cs-CZ" sz="1800">
                <a:cs typeface="Arial" panose="020B0604020202020204" pitchFamily="34" charset="0"/>
              </a:rPr>
              <a:t>ρ</a:t>
            </a:r>
            <a:endParaRPr lang="cs-CZ" altLang="cs-CZ" sz="1800">
              <a:cs typeface="Arial" panose="020B0604020202020204" pitchFamily="34" charset="0"/>
            </a:endParaRPr>
          </a:p>
          <a:p>
            <a:pPr eaLnBrk="1" hangingPunct="1"/>
            <a:endParaRPr lang="el-GR" altLang="cs-CZ" sz="1800">
              <a:cs typeface="Arial" panose="020B0604020202020204" pitchFamily="34" charset="0"/>
            </a:endParaRPr>
          </a:p>
        </p:txBody>
      </p:sp>
      <p:pic>
        <p:nvPicPr>
          <p:cNvPr id="14341" name="Picture 9" descr="004624o2">
            <a:extLst>
              <a:ext uri="{FF2B5EF4-FFF2-40B4-BE49-F238E27FC236}">
                <a16:creationId xmlns:a16="http://schemas.microsoft.com/office/drawing/2014/main" id="{58B53E2C-2996-4996-885D-51F30E7C5F2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357563"/>
            <a:ext cx="2381250" cy="1943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2" name="Text Box 11">
            <a:extLst>
              <a:ext uri="{FF2B5EF4-FFF2-40B4-BE49-F238E27FC236}">
                <a16:creationId xmlns:a16="http://schemas.microsoft.com/office/drawing/2014/main" id="{6FA35BE8-DEA7-4F14-B95D-87456AF40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924175"/>
            <a:ext cx="8301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Stanovení rozdílu tlaku na překážce je jedním ze základů měření proudění tekutin</a:t>
            </a:r>
          </a:p>
        </p:txBody>
      </p:sp>
      <p:sp>
        <p:nvSpPr>
          <p:cNvPr id="14343" name="Rectangle 12">
            <a:extLst>
              <a:ext uri="{FF2B5EF4-FFF2-40B4-BE49-F238E27FC236}">
                <a16:creationId xmlns:a16="http://schemas.microsoft.com/office/drawing/2014/main" id="{C362977F-71FE-4C86-AC7F-5E817D640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3284538"/>
            <a:ext cx="4105275" cy="173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v - rychlost proudění</a:t>
            </a:r>
            <a:br>
              <a:rPr lang="cs-CZ" altLang="cs-CZ" sz="1200"/>
            </a:br>
            <a:r>
              <a:rPr lang="cs-CZ" altLang="cs-CZ" sz="1200"/>
              <a:t>d - průměr otvoru škrticího orgánu (na obrázku je uvedena normalizovaná clona)</a:t>
            </a:r>
            <a:br>
              <a:rPr lang="cs-CZ" altLang="cs-CZ" sz="1200"/>
            </a:br>
            <a:r>
              <a:rPr lang="cs-CZ" altLang="cs-CZ" sz="1200"/>
              <a:t>D - průměr potrubí</a:t>
            </a:r>
            <a:br>
              <a:rPr lang="cs-CZ" altLang="cs-CZ" sz="1200"/>
            </a:br>
            <a:r>
              <a:rPr lang="cs-CZ" altLang="cs-CZ" sz="1200"/>
              <a:t>ps - vstupní statický tlak</a:t>
            </a:r>
            <a:br>
              <a:rPr lang="cs-CZ" altLang="cs-CZ" sz="1200"/>
            </a:br>
            <a:r>
              <a:rPr lang="cs-CZ" altLang="cs-CZ" sz="1200"/>
              <a:t>p1 - snímaný tlak před škrticím orgánem</a:t>
            </a:r>
            <a:br>
              <a:rPr lang="cs-CZ" altLang="cs-CZ" sz="1200"/>
            </a:br>
            <a:r>
              <a:rPr lang="cs-CZ" altLang="cs-CZ" sz="1200"/>
              <a:t>p2 - snímaný tlak za škrticím orgánem</a:t>
            </a:r>
            <a:br>
              <a:rPr lang="cs-CZ" altLang="cs-CZ" sz="1200"/>
            </a:br>
            <a:r>
              <a:rPr lang="el-GR" altLang="cs-CZ" sz="1200">
                <a:cs typeface="Arial" panose="020B0604020202020204" pitchFamily="34" charset="0"/>
              </a:rPr>
              <a:t>Δ</a:t>
            </a:r>
            <a:r>
              <a:rPr lang="cs-CZ" altLang="cs-CZ" sz="1200"/>
              <a:t>p - diferenční tlak (p1 - p2)</a:t>
            </a:r>
            <a:br>
              <a:rPr lang="cs-CZ" altLang="cs-CZ" sz="1200"/>
            </a:br>
            <a:r>
              <a:rPr lang="el-GR" altLang="cs-CZ" sz="1200">
                <a:cs typeface="Arial" panose="020B0604020202020204" pitchFamily="34" charset="0"/>
              </a:rPr>
              <a:t>Δ</a:t>
            </a:r>
            <a:r>
              <a:rPr lang="cs-CZ" altLang="cs-CZ" sz="1200"/>
              <a:t>p</a:t>
            </a:r>
            <a:r>
              <a:rPr lang="cs-CZ" altLang="cs-CZ" sz="1200" baseline="-25000"/>
              <a:t>z</a:t>
            </a:r>
            <a:r>
              <a:rPr lang="cs-CZ" altLang="cs-CZ" sz="1200"/>
              <a:t> - trvalá tlaková ztráta </a:t>
            </a:r>
          </a:p>
        </p:txBody>
      </p:sp>
      <p:sp>
        <p:nvSpPr>
          <p:cNvPr id="14344" name="Text Box 14">
            <a:extLst>
              <a:ext uri="{FF2B5EF4-FFF2-40B4-BE49-F238E27FC236}">
                <a16:creationId xmlns:a16="http://schemas.microsoft.com/office/drawing/2014/main" id="{979656F6-DC02-45F3-B11C-A0D0D49E8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373688"/>
            <a:ext cx="849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cs-CZ" sz="1800"/>
              <a:t>Δ</a:t>
            </a:r>
            <a:r>
              <a:rPr lang="cs-CZ" altLang="cs-CZ" sz="1800"/>
              <a:t>p       Bernoulliho rovnice                                           </a:t>
            </a:r>
            <a:r>
              <a:rPr lang="cs-CZ" altLang="cs-CZ" sz="1800" b="1"/>
              <a:t>v</a:t>
            </a:r>
            <a:r>
              <a:rPr lang="cs-CZ" altLang="cs-CZ" sz="1800"/>
              <a:t>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4345" name="Line 15">
            <a:extLst>
              <a:ext uri="{FF2B5EF4-FFF2-40B4-BE49-F238E27FC236}">
                <a16:creationId xmlns:a16="http://schemas.microsoft.com/office/drawing/2014/main" id="{33FF1499-A684-4213-8B67-82CCF03888C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113" y="5589588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6" name="Line 16">
            <a:extLst>
              <a:ext uri="{FF2B5EF4-FFF2-40B4-BE49-F238E27FC236}">
                <a16:creationId xmlns:a16="http://schemas.microsoft.com/office/drawing/2014/main" id="{23C562C1-5040-4E4D-8E3D-394BBC3BB05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8625" y="5589588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7" name="Rectangle 17">
            <a:extLst>
              <a:ext uri="{FF2B5EF4-FFF2-40B4-BE49-F238E27FC236}">
                <a16:creationId xmlns:a16="http://schemas.microsoft.com/office/drawing/2014/main" id="{540F8DFF-73A5-4575-BFE7-691CDB151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5229225"/>
            <a:ext cx="8969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>
                <a:solidFill>
                  <a:schemeClr val="bg2"/>
                </a:solidFill>
              </a:rPr>
              <a:t>www.tzb-info.cz</a:t>
            </a:r>
          </a:p>
        </p:txBody>
      </p:sp>
      <p:pic>
        <p:nvPicPr>
          <p:cNvPr id="14348" name="Picture 18" descr="\frac{1}{2} \rho v^2 + p + \rho u(\mathbf{x}) = \mathrm{konst.}">
            <a:extLst>
              <a:ext uri="{FF2B5EF4-FFF2-40B4-BE49-F238E27FC236}">
                <a16:creationId xmlns:a16="http://schemas.microsoft.com/office/drawing/2014/main" id="{7E113F24-B062-4FDB-935A-C9225391083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5300663"/>
            <a:ext cx="2162175" cy="409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4349" name="Object 22">
            <a:extLst>
              <a:ext uri="{FF2B5EF4-FFF2-40B4-BE49-F238E27FC236}">
                <a16:creationId xmlns:a16="http://schemas.microsoft.com/office/drawing/2014/main" id="{E11554D6-2A7D-4F31-86EE-F69598CD9A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88125" y="4508500"/>
          <a:ext cx="1727200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name="Rovnice" r:id="rId9" imgW="888614" imgH="710891" progId="Equation.3">
                  <p:embed/>
                </p:oleObj>
              </mc:Choice>
              <mc:Fallback>
                <p:oleObj name="Rovnice" r:id="rId9" imgW="888614" imgH="710891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4508500"/>
                        <a:ext cx="1727200" cy="138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0" name="Rectangle 23">
            <a:extLst>
              <a:ext uri="{FF2B5EF4-FFF2-40B4-BE49-F238E27FC236}">
                <a16:creationId xmlns:a16="http://schemas.microsoft.com/office/drawing/2014/main" id="{76DB1ACA-B791-4BFD-A642-E949110C2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734050"/>
            <a:ext cx="8064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Rozdíl tlaků před a za překážkou je přímo úměrný druhé mocnině rychlosti proudění (závislost na parametrech trubice - k).  </a:t>
            </a:r>
            <a:r>
              <a:rPr lang="cs-CZ" altLang="cs-CZ" sz="1400">
                <a:solidFill>
                  <a:srgbClr val="FF0000"/>
                </a:solidFill>
              </a:rPr>
              <a:t>Platí pro tekutiny newtonovského typu</a:t>
            </a:r>
            <a:r>
              <a:rPr lang="cs-CZ" altLang="cs-CZ" sz="1400"/>
              <a:t>.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5033C2B-1AD0-4F61-A63B-37495D41B9BD}"/>
              </a:ext>
            </a:extLst>
          </p:cNvPr>
          <p:cNvSpPr/>
          <p:nvPr/>
        </p:nvSpPr>
        <p:spPr>
          <a:xfrm>
            <a:off x="6372225" y="4168775"/>
            <a:ext cx="2160588" cy="14398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093B891-D1EF-4665-A065-8732C41A33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7200" y="326024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C2B7E4-D973-4DA5-BF09-1EFAD116CE0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81474" y="12684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zápatí 5">
            <a:extLst>
              <a:ext uri="{FF2B5EF4-FFF2-40B4-BE49-F238E27FC236}">
                <a16:creationId xmlns:a16="http://schemas.microsoft.com/office/drawing/2014/main" id="{409C7DEF-AD7E-417F-A17E-76A9A6319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17802387-6E10-44F3-88DE-FFEBB2D196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Měření proudění tekutin – nenewtonovské tekutiny</a:t>
            </a:r>
          </a:p>
        </p:txBody>
      </p:sp>
      <p:sp>
        <p:nvSpPr>
          <p:cNvPr id="15364" name="Text Box 12">
            <a:extLst>
              <a:ext uri="{FF2B5EF4-FFF2-40B4-BE49-F238E27FC236}">
                <a16:creationId xmlns:a16="http://schemas.microsoft.com/office/drawing/2014/main" id="{B8ED7D3F-C343-42AF-B481-DDAFC743864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78131" y="1589881"/>
            <a:ext cx="7921625" cy="1373187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cs-CZ" altLang="cs-CZ" sz="1600" dirty="0"/>
              <a:t>Tekutina ideální – tzv. newtonovská</a:t>
            </a:r>
          </a:p>
          <a:p>
            <a:pPr eaLnBrk="1" hangingPunct="1"/>
            <a:r>
              <a:rPr lang="cs-CZ" altLang="cs-CZ" sz="1600" dirty="0"/>
              <a:t>Pozor – krev není typicky tekutinou newtonovského typu! Jde o </a:t>
            </a:r>
            <a:r>
              <a:rPr lang="cs-CZ" altLang="cs-CZ" sz="1600" b="1" dirty="0"/>
              <a:t>reálnou tekutinu</a:t>
            </a:r>
            <a:r>
              <a:rPr lang="cs-CZ" altLang="cs-CZ" sz="1600" dirty="0"/>
              <a:t>. </a:t>
            </a:r>
            <a:r>
              <a:rPr lang="cs-CZ" altLang="cs-CZ" sz="1600" dirty="0" err="1"/>
              <a:t>Bernoulliho</a:t>
            </a:r>
            <a:r>
              <a:rPr lang="cs-CZ" altLang="cs-CZ" sz="1600" dirty="0"/>
              <a:t> rovnice jest pouze aproximací. Pohybují-li se dvě sousední vrstvy reálné tekutiny různou rychlostí, vzniká mezi nimi smykové napětí. Pro popis průtočného objemu lépe zvolit </a:t>
            </a:r>
            <a:r>
              <a:rPr lang="cs-CZ" altLang="cs-CZ" sz="1600" b="1" dirty="0" err="1"/>
              <a:t>Hagen-Poiseuillův</a:t>
            </a:r>
            <a:r>
              <a:rPr lang="cs-CZ" altLang="cs-CZ" sz="1600" b="1" dirty="0"/>
              <a:t> zákon</a:t>
            </a:r>
          </a:p>
        </p:txBody>
      </p:sp>
      <p:graphicFrame>
        <p:nvGraphicFramePr>
          <p:cNvPr id="15365" name="Object 13">
            <a:extLst>
              <a:ext uri="{FF2B5EF4-FFF2-40B4-BE49-F238E27FC236}">
                <a16:creationId xmlns:a16="http://schemas.microsoft.com/office/drawing/2014/main" id="{C86C5793-EF0E-46E6-A211-DB3E6FD536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253043"/>
              </p:ext>
            </p:extLst>
          </p:nvPr>
        </p:nvGraphicFramePr>
        <p:xfrm>
          <a:off x="1255713" y="2916238"/>
          <a:ext cx="1303337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8" name="Rovnice" r:id="rId5" imgW="990600" imgH="596900" progId="Equation.3">
                  <p:embed/>
                </p:oleObj>
              </mc:Choice>
              <mc:Fallback>
                <p:oleObj name="Rovnice" r:id="rId5" imgW="990600" imgH="5969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5713" y="2916238"/>
                        <a:ext cx="1303337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Text Box 15">
            <a:extLst>
              <a:ext uri="{FF2B5EF4-FFF2-40B4-BE49-F238E27FC236}">
                <a16:creationId xmlns:a16="http://schemas.microsoft.com/office/drawing/2014/main" id="{BCBB1463-508F-412A-A86D-C98E72B4C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2338" y="3500438"/>
            <a:ext cx="33512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cs-CZ" sz="2000">
                <a:cs typeface="Arial" panose="020B0604020202020204" pitchFamily="34" charset="0"/>
              </a:rPr>
              <a:t>η</a:t>
            </a:r>
            <a:r>
              <a:rPr lang="cs-CZ" altLang="cs-CZ" sz="2000">
                <a:cs typeface="Arial" panose="020B0604020202020204" pitchFamily="34" charset="0"/>
              </a:rPr>
              <a:t>-viskozita, </a:t>
            </a:r>
            <a:r>
              <a:rPr lang="el-GR" altLang="cs-CZ" sz="2000">
                <a:cs typeface="Arial" panose="020B0604020202020204" pitchFamily="34" charset="0"/>
              </a:rPr>
              <a:t>Δ</a:t>
            </a:r>
            <a:r>
              <a:rPr lang="cs-CZ" altLang="cs-CZ" sz="2000">
                <a:cs typeface="Arial" panose="020B0604020202020204" pitchFamily="34" charset="0"/>
              </a:rPr>
              <a:t>L délka trubice</a:t>
            </a:r>
            <a:endParaRPr lang="el-GR" altLang="cs-CZ" sz="2000">
              <a:cs typeface="Arial" panose="020B0604020202020204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0CAC3EDD-CD7F-417A-888D-4DC48E9A89E8}"/>
              </a:ext>
            </a:extLst>
          </p:cNvPr>
          <p:cNvCxnSpPr/>
          <p:nvPr/>
        </p:nvCxnSpPr>
        <p:spPr>
          <a:xfrm>
            <a:off x="903288" y="4633913"/>
            <a:ext cx="129698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584FDF88-5490-4CB2-BADD-67B2FA531FC1}"/>
              </a:ext>
            </a:extLst>
          </p:cNvPr>
          <p:cNvCxnSpPr/>
          <p:nvPr/>
        </p:nvCxnSpPr>
        <p:spPr>
          <a:xfrm>
            <a:off x="5440363" y="4633913"/>
            <a:ext cx="1295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1CF447C-A638-4722-88ED-52D873286CD6}"/>
              </a:ext>
            </a:extLst>
          </p:cNvPr>
          <p:cNvCxnSpPr/>
          <p:nvPr/>
        </p:nvCxnSpPr>
        <p:spPr>
          <a:xfrm>
            <a:off x="5440363" y="5537200"/>
            <a:ext cx="1295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3D97B39F-82E1-4915-B16E-EE1CFAD57EC6}"/>
              </a:ext>
            </a:extLst>
          </p:cNvPr>
          <p:cNvCxnSpPr/>
          <p:nvPr/>
        </p:nvCxnSpPr>
        <p:spPr>
          <a:xfrm>
            <a:off x="898525" y="5568950"/>
            <a:ext cx="1295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10376F1E-C6E1-4B25-BCD9-56749B1694D0}"/>
              </a:ext>
            </a:extLst>
          </p:cNvPr>
          <p:cNvCxnSpPr/>
          <p:nvPr/>
        </p:nvCxnSpPr>
        <p:spPr>
          <a:xfrm>
            <a:off x="903288" y="4776788"/>
            <a:ext cx="10810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E6FC8025-A41B-46CB-A942-10F36B5990DC}"/>
              </a:ext>
            </a:extLst>
          </p:cNvPr>
          <p:cNvCxnSpPr/>
          <p:nvPr/>
        </p:nvCxnSpPr>
        <p:spPr>
          <a:xfrm>
            <a:off x="903288" y="4929188"/>
            <a:ext cx="10810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A579CAEE-AAD2-4AAE-9204-89689342F2E3}"/>
              </a:ext>
            </a:extLst>
          </p:cNvPr>
          <p:cNvCxnSpPr/>
          <p:nvPr/>
        </p:nvCxnSpPr>
        <p:spPr>
          <a:xfrm>
            <a:off x="898525" y="5081588"/>
            <a:ext cx="10795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17648F96-7C90-4D07-ACA4-80FC9668D666}"/>
              </a:ext>
            </a:extLst>
          </p:cNvPr>
          <p:cNvCxnSpPr/>
          <p:nvPr/>
        </p:nvCxnSpPr>
        <p:spPr>
          <a:xfrm>
            <a:off x="903288" y="5233988"/>
            <a:ext cx="10810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B3D48F94-21CE-4C16-BAE2-7573D8610AB9}"/>
              </a:ext>
            </a:extLst>
          </p:cNvPr>
          <p:cNvCxnSpPr/>
          <p:nvPr/>
        </p:nvCxnSpPr>
        <p:spPr>
          <a:xfrm>
            <a:off x="898525" y="5386388"/>
            <a:ext cx="10795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D8CB0FC8-BB47-43F2-A66A-F20D00974CF7}"/>
              </a:ext>
            </a:extLst>
          </p:cNvPr>
          <p:cNvCxnSpPr/>
          <p:nvPr/>
        </p:nvCxnSpPr>
        <p:spPr>
          <a:xfrm>
            <a:off x="5440363" y="4929188"/>
            <a:ext cx="7921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09E97680-F460-475F-80FB-14A10793DAA3}"/>
              </a:ext>
            </a:extLst>
          </p:cNvPr>
          <p:cNvCxnSpPr/>
          <p:nvPr/>
        </p:nvCxnSpPr>
        <p:spPr>
          <a:xfrm>
            <a:off x="5440363" y="5235575"/>
            <a:ext cx="7921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0D7C237E-2EC8-40E9-8CE7-882DC5BA31AF}"/>
              </a:ext>
            </a:extLst>
          </p:cNvPr>
          <p:cNvCxnSpPr/>
          <p:nvPr/>
        </p:nvCxnSpPr>
        <p:spPr>
          <a:xfrm>
            <a:off x="5440363" y="5368925"/>
            <a:ext cx="539750" cy="17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6C088514-5116-4476-ADD2-C813664109EE}"/>
              </a:ext>
            </a:extLst>
          </p:cNvPr>
          <p:cNvCxnSpPr/>
          <p:nvPr/>
        </p:nvCxnSpPr>
        <p:spPr>
          <a:xfrm>
            <a:off x="5440363" y="4778375"/>
            <a:ext cx="5397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173FA05B-5A53-45EF-82A7-B245192014DC}"/>
              </a:ext>
            </a:extLst>
          </p:cNvPr>
          <p:cNvCxnSpPr/>
          <p:nvPr/>
        </p:nvCxnSpPr>
        <p:spPr>
          <a:xfrm>
            <a:off x="5440363" y="5083175"/>
            <a:ext cx="10795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381" name="TextovéPole 67584">
            <a:extLst>
              <a:ext uri="{FF2B5EF4-FFF2-40B4-BE49-F238E27FC236}">
                <a16:creationId xmlns:a16="http://schemas.microsoft.com/office/drawing/2014/main" id="{B0510AC7-EFBB-4B06-A047-7D7428DEB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25" y="4897438"/>
            <a:ext cx="1262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reálná tek.</a:t>
            </a:r>
            <a:endParaRPr lang="en-US" altLang="en-US" sz="1800"/>
          </a:p>
        </p:txBody>
      </p:sp>
      <p:sp>
        <p:nvSpPr>
          <p:cNvPr id="15382" name="TextovéPole 67587">
            <a:extLst>
              <a:ext uri="{FF2B5EF4-FFF2-40B4-BE49-F238E27FC236}">
                <a16:creationId xmlns:a16="http://schemas.microsoft.com/office/drawing/2014/main" id="{2C136B2F-65E0-4A5F-B6A0-2C68D022F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738" y="4897438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ideální tek.</a:t>
            </a:r>
            <a:endParaRPr lang="en-US" altLang="en-US" sz="1800"/>
          </a:p>
        </p:txBody>
      </p:sp>
      <p:cxnSp>
        <p:nvCxnSpPr>
          <p:cNvPr id="67590" name="Přímá spojnice se šipkou 67589">
            <a:extLst>
              <a:ext uri="{FF2B5EF4-FFF2-40B4-BE49-F238E27FC236}">
                <a16:creationId xmlns:a16="http://schemas.microsoft.com/office/drawing/2014/main" id="{180832A1-79F4-4792-9ECC-BC88356976E2}"/>
              </a:ext>
            </a:extLst>
          </p:cNvPr>
          <p:cNvCxnSpPr/>
          <p:nvPr/>
        </p:nvCxnSpPr>
        <p:spPr>
          <a:xfrm>
            <a:off x="2925763" y="5667375"/>
            <a:ext cx="936625" cy="9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384" name="TextovéPole 67590">
            <a:extLst>
              <a:ext uri="{FF2B5EF4-FFF2-40B4-BE49-F238E27FC236}">
                <a16:creationId xmlns:a16="http://schemas.microsoft.com/office/drawing/2014/main" id="{DBE9142C-8C13-407C-AE1B-B14E6F0E9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38" y="5676900"/>
            <a:ext cx="25527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/>
              <a:t>proudnice zobrazující rychlost</a:t>
            </a:r>
            <a:endParaRPr lang="en-US" altLang="en-US" sz="140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A278BF8-60D9-4B65-98BA-6567026CB2E3}"/>
              </a:ext>
            </a:extLst>
          </p:cNvPr>
          <p:cNvSpPr txBox="1"/>
          <p:nvPr/>
        </p:nvSpPr>
        <p:spPr>
          <a:xfrm>
            <a:off x="1255713" y="3959731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V= </a:t>
            </a:r>
            <a:r>
              <a:rPr lang="cs-CZ" dirty="0" err="1">
                <a:solidFill>
                  <a:srgbClr val="FF0000"/>
                </a:solidFill>
              </a:rPr>
              <a:t>fce</a:t>
            </a:r>
            <a:r>
              <a:rPr lang="cs-CZ" dirty="0">
                <a:solidFill>
                  <a:srgbClr val="FF0000"/>
                </a:solidFill>
              </a:rPr>
              <a:t> ∆p a </a:t>
            </a:r>
            <a:r>
              <a:rPr lang="el-GR" dirty="0">
                <a:solidFill>
                  <a:srgbClr val="FF0000"/>
                </a:solidFill>
              </a:rPr>
              <a:t>η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5DBA68-DA92-4A39-A9EE-AA6E8009D2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3388" y="9802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zápatí 6">
            <a:extLst>
              <a:ext uri="{FF2B5EF4-FFF2-40B4-BE49-F238E27FC236}">
                <a16:creationId xmlns:a16="http://schemas.microsoft.com/office/drawing/2014/main" id="{91C96520-221A-4581-AC9B-E45870B93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3D9F686-22BE-4C14-8EB3-EE537DFCE4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Měření proudění tekutin – další metody pro určení rychlosti</a:t>
            </a:r>
          </a:p>
        </p:txBody>
      </p:sp>
      <p:pic>
        <p:nvPicPr>
          <p:cNvPr id="16388" name="Picture 20" descr="pitotova trubice1">
            <a:extLst>
              <a:ext uri="{FF2B5EF4-FFF2-40B4-BE49-F238E27FC236}">
                <a16:creationId xmlns:a16="http://schemas.microsoft.com/office/drawing/2014/main" id="{4A34C693-ED57-4EF4-8989-3D2EF47329A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2565400"/>
            <a:ext cx="3333750" cy="1657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25" descr="cojeco_3">
            <a:extLst>
              <a:ext uri="{FF2B5EF4-FFF2-40B4-BE49-F238E27FC236}">
                <a16:creationId xmlns:a16="http://schemas.microsoft.com/office/drawing/2014/main" id="{B9B832ED-913F-4A8F-BC3D-2C918AC1E34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1" t="10446" b="47418"/>
          <a:stretch>
            <a:fillRect/>
          </a:stretch>
        </p:blipFill>
        <p:spPr>
          <a:xfrm>
            <a:off x="4859338" y="2492375"/>
            <a:ext cx="2592387" cy="175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0" name="Text Box 17">
            <a:extLst>
              <a:ext uri="{FF2B5EF4-FFF2-40B4-BE49-F238E27FC236}">
                <a16:creationId xmlns:a16="http://schemas.microsoft.com/office/drawing/2014/main" id="{0556CB72-D829-44EB-8883-9D70A5BE7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41438"/>
            <a:ext cx="8064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Pitotova trubice - zejména pro stanovení rychlosti plynů a velmi čistých tekutin, princip na rozdílu tlaku a aplikaci Bernoulliho rovnice</a:t>
            </a:r>
          </a:p>
        </p:txBody>
      </p:sp>
      <p:sp>
        <p:nvSpPr>
          <p:cNvPr id="16391" name="Line 22">
            <a:extLst>
              <a:ext uri="{FF2B5EF4-FFF2-40B4-BE49-F238E27FC236}">
                <a16:creationId xmlns:a16="http://schemas.microsoft.com/office/drawing/2014/main" id="{1BDB9FB6-D341-4682-B07D-DDDA957254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9113" y="2276475"/>
            <a:ext cx="1008062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2" name="Text Box 23">
            <a:extLst>
              <a:ext uri="{FF2B5EF4-FFF2-40B4-BE49-F238E27FC236}">
                <a16:creationId xmlns:a16="http://schemas.microsoft.com/office/drawing/2014/main" id="{E5839405-8487-484A-9F85-84A5E8929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2060575"/>
            <a:ext cx="2027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nulová rychlost tekutiny</a:t>
            </a:r>
          </a:p>
        </p:txBody>
      </p:sp>
      <p:sp>
        <p:nvSpPr>
          <p:cNvPr id="16393" name="Rectangle 27">
            <a:extLst>
              <a:ext uri="{FF2B5EF4-FFF2-40B4-BE49-F238E27FC236}">
                <a16:creationId xmlns:a16="http://schemas.microsoft.com/office/drawing/2014/main" id="{93089124-C57B-4754-8484-A088A7901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4076700"/>
            <a:ext cx="9477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>
                <a:solidFill>
                  <a:schemeClr val="bg2"/>
                </a:solidFill>
              </a:rPr>
              <a:t>www.airspace.cz</a:t>
            </a:r>
          </a:p>
        </p:txBody>
      </p:sp>
      <p:sp>
        <p:nvSpPr>
          <p:cNvPr id="16394" name="Rectangle 28">
            <a:extLst>
              <a:ext uri="{FF2B5EF4-FFF2-40B4-BE49-F238E27FC236}">
                <a16:creationId xmlns:a16="http://schemas.microsoft.com/office/drawing/2014/main" id="{5BA3A6C8-9CE8-4A08-9A54-96C2B0C6A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508500"/>
            <a:ext cx="82089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600"/>
              <a:t>Elektromagnetické (indukční) průtokoměry - založeny na principu Faradayova zákona elektromagnetické indukce. Pohybem vodiče - pohybem tekutiny - v homogenním magnetickém poli se indukuje elektrické napětí.</a:t>
            </a:r>
          </a:p>
        </p:txBody>
      </p:sp>
      <p:pic>
        <p:nvPicPr>
          <p:cNvPr id="16395" name="Picture 31" descr="004624o9">
            <a:extLst>
              <a:ext uri="{FF2B5EF4-FFF2-40B4-BE49-F238E27FC236}">
                <a16:creationId xmlns:a16="http://schemas.microsoft.com/office/drawing/2014/main" id="{4F2A9EF7-77EF-43CE-BCA7-9A9901269A7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5445125"/>
            <a:ext cx="2087562" cy="41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6" name="Text Box 65">
            <a:extLst>
              <a:ext uri="{FF2B5EF4-FFF2-40B4-BE49-F238E27FC236}">
                <a16:creationId xmlns:a16="http://schemas.microsoft.com/office/drawing/2014/main" id="{1E4C4A88-24FD-4C8E-ABAC-41F54FF7B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5589588"/>
            <a:ext cx="49514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Ui - indukované napětí, l - délka trubice, B - magnetická indukce, D - průměr trubice, 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zápatí 6">
            <a:extLst>
              <a:ext uri="{FF2B5EF4-FFF2-40B4-BE49-F238E27FC236}">
                <a16:creationId xmlns:a16="http://schemas.microsoft.com/office/drawing/2014/main" id="{D71EF8C4-D4CF-4883-9061-270A81E2C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9F0B46E-7679-4125-B4EA-F1E6DDCE90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Měření proudění tělesných tekutin</a:t>
            </a: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7A2FA32D-3B7C-4267-AC9D-F9307DA461C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18488" cy="1900238"/>
          </a:xfrm>
        </p:spPr>
        <p:txBody>
          <a:bodyPr/>
          <a:lstStyle/>
          <a:p>
            <a:pPr eaLnBrk="1" hangingPunct="1"/>
            <a:r>
              <a:rPr lang="cs-CZ" altLang="cs-CZ" sz="1600"/>
              <a:t>Proudění tělesných tekutin (zejména krve) je v současné době měřeno zejména dopplerovskými ultrazvukovými přístroji – neinvazivní, v</a:t>
            </a:r>
            <a:r>
              <a:rPr lang="en-US" altLang="cs-CZ" sz="1600">
                <a:cs typeface="Arial" panose="020B0604020202020204" pitchFamily="34" charset="0"/>
              </a:rPr>
              <a:t>~</a:t>
            </a:r>
            <a:r>
              <a:rPr lang="el-GR" altLang="cs-CZ" sz="1600">
                <a:cs typeface="Arial" panose="020B0604020202020204" pitchFamily="34" charset="0"/>
              </a:rPr>
              <a:t>Δ</a:t>
            </a:r>
            <a:r>
              <a:rPr lang="cs-CZ" altLang="cs-CZ" sz="1600">
                <a:cs typeface="Arial" panose="020B0604020202020204" pitchFamily="34" charset="0"/>
              </a:rPr>
              <a:t>f , </a:t>
            </a:r>
          </a:p>
          <a:p>
            <a:pPr eaLnBrk="1" hangingPunct="1"/>
            <a:endParaRPr lang="cs-CZ" altLang="cs-CZ" sz="1600">
              <a:cs typeface="Arial" panose="020B0604020202020204" pitchFamily="34" charset="0"/>
            </a:endParaRPr>
          </a:p>
          <a:p>
            <a:pPr eaLnBrk="1" hangingPunct="1"/>
            <a:endParaRPr lang="el-GR" altLang="cs-CZ" sz="160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600"/>
              <a:t>Metoda termodiluční (invazivní) a elektromagnetická (např. u dialyzačních přístrojů, neinvazivní)</a:t>
            </a:r>
          </a:p>
        </p:txBody>
      </p:sp>
      <p:pic>
        <p:nvPicPr>
          <p:cNvPr id="17413" name="Picture 5" descr="Termodiluční katetry ...(kliknutím zavřete okno)">
            <a:extLst>
              <a:ext uri="{FF2B5EF4-FFF2-40B4-BE49-F238E27FC236}">
                <a16:creationId xmlns:a16="http://schemas.microsoft.com/office/drawing/2014/main" id="{A04049E4-CD6E-428E-A7A3-EAE0055EFD8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4029075"/>
            <a:ext cx="2251075" cy="2054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4" name="Text Box 7">
            <a:extLst>
              <a:ext uri="{FF2B5EF4-FFF2-40B4-BE49-F238E27FC236}">
                <a16:creationId xmlns:a16="http://schemas.microsoft.com/office/drawing/2014/main" id="{0A20AD87-5D54-41E2-85F0-7B3733004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734050"/>
            <a:ext cx="1289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www.pharmakon.cz</a:t>
            </a:r>
          </a:p>
        </p:txBody>
      </p:sp>
      <p:sp>
        <p:nvSpPr>
          <p:cNvPr id="17415" name="Text Box 8">
            <a:extLst>
              <a:ext uri="{FF2B5EF4-FFF2-40B4-BE49-F238E27FC236}">
                <a16:creationId xmlns:a16="http://schemas.microsoft.com/office/drawing/2014/main" id="{7971B92C-FAC0-45C5-9886-1DE10C3C6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500438"/>
            <a:ext cx="36734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Set termodilučního katetru a příslušenství</a:t>
            </a:r>
          </a:p>
        </p:txBody>
      </p:sp>
      <p:graphicFrame>
        <p:nvGraphicFramePr>
          <p:cNvPr id="17416" name="Object 16">
            <a:extLst>
              <a:ext uri="{FF2B5EF4-FFF2-40B4-BE49-F238E27FC236}">
                <a16:creationId xmlns:a16="http://schemas.microsoft.com/office/drawing/2014/main" id="{BA8361B3-D484-428F-BE39-D879AEB526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6688" y="1989138"/>
          <a:ext cx="115252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5" name="Rovnice" r:id="rId4" imgW="914400" imgH="431800" progId="Equation.3">
                  <p:embed/>
                </p:oleObj>
              </mc:Choice>
              <mc:Fallback>
                <p:oleObj name="Rovnice" r:id="rId4" imgW="914400" imgH="4318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1989138"/>
                        <a:ext cx="1152525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7" name="AutoShape 18" descr="Electromagnetic flowmeter">
            <a:extLst>
              <a:ext uri="{FF2B5EF4-FFF2-40B4-BE49-F238E27FC236}">
                <a16:creationId xmlns:a16="http://schemas.microsoft.com/office/drawing/2014/main" id="{0E5AF13C-8156-4BCD-9943-7F0B554131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418" name="AutoShape 20" descr="Electromagnetic flowmeter">
            <a:extLst>
              <a:ext uri="{FF2B5EF4-FFF2-40B4-BE49-F238E27FC236}">
                <a16:creationId xmlns:a16="http://schemas.microsoft.com/office/drawing/2014/main" id="{60998C3D-4F5F-44CA-BEE0-356F12E867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419" name="AutoShape 22" descr="Electromagnetic flowmeter">
            <a:extLst>
              <a:ext uri="{FF2B5EF4-FFF2-40B4-BE49-F238E27FC236}">
                <a16:creationId xmlns:a16="http://schemas.microsoft.com/office/drawing/2014/main" id="{468C6467-CAC4-44B7-A67C-3D94A968F9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7420" name="Picture 23" descr="elecflow">
            <a:extLst>
              <a:ext uri="{FF2B5EF4-FFF2-40B4-BE49-F238E27FC236}">
                <a16:creationId xmlns:a16="http://schemas.microsoft.com/office/drawing/2014/main" id="{8011019D-5F48-4870-8BAC-57E0C915D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278188"/>
            <a:ext cx="352742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Rectangle 24">
            <a:extLst>
              <a:ext uri="{FF2B5EF4-FFF2-40B4-BE49-F238E27FC236}">
                <a16:creationId xmlns:a16="http://schemas.microsoft.com/office/drawing/2014/main" id="{94AEB42A-B055-489C-B392-A344E6927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538" y="6129338"/>
            <a:ext cx="14541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/>
              <a:t>www.medicalengineer.co.uk</a:t>
            </a:r>
          </a:p>
        </p:txBody>
      </p:sp>
      <p:pic>
        <p:nvPicPr>
          <p:cNvPr id="17422" name="Picture 17">
            <a:extLst>
              <a:ext uri="{FF2B5EF4-FFF2-40B4-BE49-F238E27FC236}">
                <a16:creationId xmlns:a16="http://schemas.microsoft.com/office/drawing/2014/main" id="{E1462056-81FA-4D79-82DA-02E6263D0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5707063"/>
            <a:ext cx="1897063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zápatí 5">
            <a:extLst>
              <a:ext uri="{FF2B5EF4-FFF2-40B4-BE49-F238E27FC236}">
                <a16:creationId xmlns:a16="http://schemas.microsoft.com/office/drawing/2014/main" id="{6CA37CA9-E6B2-44D0-8B3C-2DECB706B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DC7DAA90-D1F1-4693-92AD-FE3891A1EC0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549275"/>
            <a:ext cx="8424862" cy="2663825"/>
          </a:xfrm>
          <a:noFill/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/>
              <a:t>Dýchací soustava - spirometr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Přístroj pro diagnostiku dýchací soustavy - spirometr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b="1"/>
              <a:t>Určený zejména pro stanovení:</a:t>
            </a:r>
          </a:p>
          <a:p>
            <a:pPr eaLnBrk="1" hangingPunct="1">
              <a:lnSpc>
                <a:spcPct val="90000"/>
              </a:lnSpc>
            </a:pPr>
            <a:endParaRPr lang="cs-CZ" altLang="cs-CZ" sz="1600"/>
          </a:p>
          <a:p>
            <a:pPr eaLnBrk="1" hangingPunct="1">
              <a:lnSpc>
                <a:spcPct val="95000"/>
              </a:lnSpc>
            </a:pPr>
            <a:r>
              <a:rPr lang="cs-CZ" altLang="cs-CZ" sz="1600"/>
              <a:t>množství ventilovaného vzduchu</a:t>
            </a:r>
          </a:p>
          <a:p>
            <a:pPr eaLnBrk="1" hangingPunct="1">
              <a:lnSpc>
                <a:spcPct val="95000"/>
              </a:lnSpc>
            </a:pPr>
            <a:r>
              <a:rPr lang="cs-CZ" altLang="cs-CZ" sz="1600"/>
              <a:t>rychlost průtoku vzduchu</a:t>
            </a:r>
            <a:r>
              <a:rPr lang="cs-CZ" altLang="cs-CZ" sz="2000"/>
              <a:t>  </a:t>
            </a:r>
          </a:p>
          <a:p>
            <a:pPr eaLnBrk="1" hangingPunct="1">
              <a:lnSpc>
                <a:spcPct val="95000"/>
              </a:lnSpc>
            </a:pPr>
            <a:endParaRPr lang="cs-CZ" altLang="cs-CZ" sz="2000"/>
          </a:p>
        </p:txBody>
      </p:sp>
      <p:sp>
        <p:nvSpPr>
          <p:cNvPr id="18436" name="Text Box 5">
            <a:extLst>
              <a:ext uri="{FF2B5EF4-FFF2-40B4-BE49-F238E27FC236}">
                <a16:creationId xmlns:a16="http://schemas.microsoft.com/office/drawing/2014/main" id="{5713E1A5-04D7-4AB5-9744-75BEBBC34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478213"/>
            <a:ext cx="7678738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63538" indent="-3635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Funkce měření průtoku plynu (V/t) založena na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</a:pPr>
            <a:r>
              <a:rPr lang="cs-CZ" altLang="cs-CZ" sz="1600"/>
              <a:t>poklesu tlaku v trubici, tlakový rozdíl</a:t>
            </a:r>
          </a:p>
          <a:p>
            <a:pPr eaLnBrk="1" hangingPunct="1">
              <a:spcBef>
                <a:spcPct val="0"/>
              </a:spcBef>
            </a:pPr>
            <a:endParaRPr lang="cs-CZ" altLang="cs-CZ" sz="1600"/>
          </a:p>
          <a:p>
            <a:pPr eaLnBrk="1" hangingPunct="1">
              <a:spcBef>
                <a:spcPct val="0"/>
              </a:spcBef>
            </a:pPr>
            <a:r>
              <a:rPr lang="cs-CZ" altLang="cs-CZ" sz="1600"/>
              <a:t>přenosu tepla z vyhřívaného drátu či jiné součásti spirometru, termoanemometr</a:t>
            </a:r>
          </a:p>
          <a:p>
            <a:pPr eaLnBrk="1" hangingPunct="1">
              <a:spcBef>
                <a:spcPct val="0"/>
              </a:spcBef>
            </a:pPr>
            <a:endParaRPr lang="cs-CZ" altLang="cs-CZ" sz="1600"/>
          </a:p>
          <a:p>
            <a:pPr eaLnBrk="1" hangingPunct="1">
              <a:spcBef>
                <a:spcPct val="0"/>
              </a:spcBef>
            </a:pPr>
            <a:r>
              <a:rPr lang="cs-CZ" altLang="cs-CZ" sz="1600"/>
              <a:t>měření otáček malé turbínky</a:t>
            </a:r>
          </a:p>
          <a:p>
            <a:pPr eaLnBrk="1" hangingPunct="1">
              <a:spcBef>
                <a:spcPct val="0"/>
              </a:spcBef>
            </a:pPr>
            <a:endParaRPr lang="cs-CZ" altLang="cs-CZ" sz="1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zápatí 5">
            <a:extLst>
              <a:ext uri="{FF2B5EF4-FFF2-40B4-BE49-F238E27FC236}">
                <a16:creationId xmlns:a16="http://schemas.microsoft.com/office/drawing/2014/main" id="{981D1B72-1E71-4C30-8450-E13E65644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ECE0295F-8B8D-471A-AFC6-4E5245AE99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>
                <a:solidFill>
                  <a:schemeClr val="tx1"/>
                </a:solidFill>
              </a:rPr>
              <a:t>Spirometr - pneumotachometr</a:t>
            </a:r>
          </a:p>
        </p:txBody>
      </p:sp>
      <p:pic>
        <p:nvPicPr>
          <p:cNvPr id="19460" name="Picture 4" descr="Schematic diagram of Fleisch pneumotachometer">
            <a:extLst>
              <a:ext uri="{FF2B5EF4-FFF2-40B4-BE49-F238E27FC236}">
                <a16:creationId xmlns:a16="http://schemas.microsoft.com/office/drawing/2014/main" id="{47E7807A-455E-498A-980E-95C5E0CB43E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412875"/>
            <a:ext cx="3333750" cy="240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1" name="Rectangle 6">
            <a:extLst>
              <a:ext uri="{FF2B5EF4-FFF2-40B4-BE49-F238E27FC236}">
                <a16:creationId xmlns:a16="http://schemas.microsoft.com/office/drawing/2014/main" id="{DF22985D-15FB-494B-BFF2-C1D37A452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6381750"/>
            <a:ext cx="15843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http://www.spirxpert.com</a:t>
            </a:r>
          </a:p>
        </p:txBody>
      </p:sp>
      <p:sp>
        <p:nvSpPr>
          <p:cNvPr id="19462" name="Text Box 7">
            <a:extLst>
              <a:ext uri="{FF2B5EF4-FFF2-40B4-BE49-F238E27FC236}">
                <a16:creationId xmlns:a16="http://schemas.microsoft.com/office/drawing/2014/main" id="{7E1BD939-107F-4DBB-9908-95FC9600F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008188"/>
            <a:ext cx="4751387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Měření objemového průtoku plynu na základě poklesu tlaku trubice před a za překážkou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 lamelární/kapilární překážka – typ Fleisch</a:t>
            </a:r>
          </a:p>
        </p:txBody>
      </p:sp>
      <p:pic>
        <p:nvPicPr>
          <p:cNvPr id="19463" name="Picture 9" descr="Schematické znázornění pneumotachometer Lilly">
            <a:extLst>
              <a:ext uri="{FF2B5EF4-FFF2-40B4-BE49-F238E27FC236}">
                <a16:creationId xmlns:a16="http://schemas.microsoft.com/office/drawing/2014/main" id="{4E0A2937-C2B6-4E1D-B132-82654E0EF27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716338"/>
            <a:ext cx="3333750" cy="240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4" name="Text Box 11">
            <a:extLst>
              <a:ext uri="{FF2B5EF4-FFF2-40B4-BE49-F238E27FC236}">
                <a16:creationId xmlns:a16="http://schemas.microsoft.com/office/drawing/2014/main" id="{FDECCA24-8945-4384-AFFF-BD563D85E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4508500"/>
            <a:ext cx="3705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 překážka v podobě síta – typ Lilly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6C72A1-5354-4513-9192-D41524CBF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9359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zápatí 4">
            <a:extLst>
              <a:ext uri="{FF2B5EF4-FFF2-40B4-BE49-F238E27FC236}">
                <a16:creationId xmlns:a16="http://schemas.microsoft.com/office/drawing/2014/main" id="{253AA3EF-E191-4048-A860-E53D34073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FA002BF5-18E1-49DA-8AA2-A0BDE26B3E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solidFill>
                  <a:schemeClr val="tx1"/>
                </a:solidFill>
              </a:rPr>
              <a:t>Spirometr - anemometr</a:t>
            </a:r>
          </a:p>
        </p:txBody>
      </p:sp>
      <p:pic>
        <p:nvPicPr>
          <p:cNvPr id="20484" name="Picture 5" descr="Hot wire anemometer">
            <a:extLst>
              <a:ext uri="{FF2B5EF4-FFF2-40B4-BE49-F238E27FC236}">
                <a16:creationId xmlns:a16="http://schemas.microsoft.com/office/drawing/2014/main" id="{63908DDE-4F2B-4159-83E9-9118A580E5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2060575"/>
            <a:ext cx="3571875" cy="2257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5" name="Text Box 7">
            <a:extLst>
              <a:ext uri="{FF2B5EF4-FFF2-40B4-BE49-F238E27FC236}">
                <a16:creationId xmlns:a16="http://schemas.microsoft.com/office/drawing/2014/main" id="{D086E449-42A5-4424-BB02-FB71A2E5C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133600"/>
            <a:ext cx="4392612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Spirometr obsahuje dvojici platinových drátků vyhřívaných na konstantní teplotu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Ochlazování drátků úměrné objemu protékajícího vzduchu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Měření množství elektrické energie</a:t>
            </a:r>
          </a:p>
        </p:txBody>
      </p:sp>
      <p:sp>
        <p:nvSpPr>
          <p:cNvPr id="20486" name="Rectangle 8">
            <a:extLst>
              <a:ext uri="{FF2B5EF4-FFF2-40B4-BE49-F238E27FC236}">
                <a16:creationId xmlns:a16="http://schemas.microsoft.com/office/drawing/2014/main" id="{CD2FB4CE-F37B-44AB-AA21-309B5606F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4652963"/>
            <a:ext cx="678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Nevýhody: složení a teplota plynu může ovlivnit jednotlivé měření</a:t>
            </a:r>
          </a:p>
        </p:txBody>
      </p:sp>
      <p:sp>
        <p:nvSpPr>
          <p:cNvPr id="20487" name="Rectangle 9">
            <a:extLst>
              <a:ext uri="{FF2B5EF4-FFF2-40B4-BE49-F238E27FC236}">
                <a16:creationId xmlns:a16="http://schemas.microsoft.com/office/drawing/2014/main" id="{8292CCCD-2D5C-416E-A358-CB25BD061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6381750"/>
            <a:ext cx="15843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http://www.spirxpert.com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7B6EE5-07C3-4597-899C-B327B80DE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3471" y="419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>
            <a:extLst>
              <a:ext uri="{FF2B5EF4-FFF2-40B4-BE49-F238E27FC236}">
                <a16:creationId xmlns:a16="http://schemas.microsoft.com/office/drawing/2014/main" id="{7C09E7B9-4E4F-4F4E-ACEA-3096B9DDD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3075" name="Rectangle 4">
            <a:extLst>
              <a:ext uri="{FF2B5EF4-FFF2-40B4-BE49-F238E27FC236}">
                <a16:creationId xmlns:a16="http://schemas.microsoft.com/office/drawing/2014/main" id="{B824A983-58EE-4BD4-9605-1594F86B86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765175"/>
            <a:ext cx="8229600" cy="4525963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cs-CZ" altLang="cs-CZ" sz="4000"/>
              <a:t>Fyzikální veličina </a:t>
            </a:r>
          </a:p>
          <a:p>
            <a:pPr marL="609600" indent="-609600" eaLnBrk="1" hangingPunct="1"/>
            <a:endParaRPr lang="cs-CZ" altLang="cs-CZ" sz="4000"/>
          </a:p>
          <a:p>
            <a:pPr marL="609600" indent="-609600" eaLnBrk="1" hangingPunct="1"/>
            <a:r>
              <a:rPr lang="cs-CZ" altLang="cs-CZ" sz="2000"/>
              <a:t>Kvalitativní a kvantitativní popis vlastností hmoty</a:t>
            </a:r>
          </a:p>
          <a:p>
            <a:pPr marL="609600" indent="-609600" eaLnBrk="1" hangingPunct="1"/>
            <a:endParaRPr lang="cs-CZ" altLang="cs-CZ" sz="2000"/>
          </a:p>
          <a:p>
            <a:pPr marL="609600" indent="-609600" eaLnBrk="1" hangingPunct="1"/>
            <a:r>
              <a:rPr lang="cs-CZ" altLang="cs-CZ" sz="2000"/>
              <a:t>Extenzivní (aditivní) / intenzivní  </a:t>
            </a:r>
          </a:p>
          <a:p>
            <a:pPr marL="609600" indent="-609600" eaLnBrk="1" hangingPunct="1"/>
            <a:endParaRPr lang="cs-CZ" altLang="cs-CZ" sz="2000"/>
          </a:p>
          <a:p>
            <a:pPr marL="609600" indent="-609600" eaLnBrk="1" hangingPunct="1"/>
            <a:r>
              <a:rPr lang="cs-CZ" altLang="cs-CZ" sz="2000"/>
              <a:t>Skalární / vektorová     (tenzor)</a:t>
            </a:r>
          </a:p>
          <a:p>
            <a:pPr marL="609600" indent="-609600" eaLnBrk="1" hangingPunct="1"/>
            <a:endParaRPr lang="cs-CZ" altLang="cs-CZ" sz="2000"/>
          </a:p>
          <a:p>
            <a:pPr marL="609600" indent="-609600" eaLnBrk="1" hangingPunct="1"/>
            <a:r>
              <a:rPr lang="cs-CZ" altLang="cs-CZ" sz="2000"/>
              <a:t>Název, značka, velikost, jednotka, směr 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F6B419-F0BA-4751-A430-5F18B305A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4603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zápatí 5">
            <a:extLst>
              <a:ext uri="{FF2B5EF4-FFF2-40B4-BE49-F238E27FC236}">
                <a16:creationId xmlns:a16="http://schemas.microsoft.com/office/drawing/2014/main" id="{53B291AD-6428-4C51-9CD4-22E8211B7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F1B19F3-29E7-4858-B2AF-98845DE295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Spirometr – otáčkoměrový 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C701925B-0D55-4020-81C4-8C82F6FBD31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076825" y="2133600"/>
            <a:ext cx="3671888" cy="21605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800"/>
              <a:t>Měření průtoku plynu založeno na otáčení lopatek turbínky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r>
              <a:rPr lang="cs-CZ" altLang="cs-CZ" sz="1800"/>
              <a:t>Detekce počtu otáček v čase například fotobuňkou 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r>
              <a:rPr lang="cs-CZ" altLang="cs-CZ" sz="1800"/>
              <a:t>Nezávislý na teplotě plynu</a:t>
            </a:r>
          </a:p>
        </p:txBody>
      </p:sp>
      <p:pic>
        <p:nvPicPr>
          <p:cNvPr id="21509" name="Picture 5" descr="Schéma měřiče průtoku turbíny">
            <a:extLst>
              <a:ext uri="{FF2B5EF4-FFF2-40B4-BE49-F238E27FC236}">
                <a16:creationId xmlns:a16="http://schemas.microsoft.com/office/drawing/2014/main" id="{7F4F6404-DC36-4136-9739-010BB33639C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657350"/>
            <a:ext cx="5113338" cy="3492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0" name="Text Box 7">
            <a:extLst>
              <a:ext uri="{FF2B5EF4-FFF2-40B4-BE49-F238E27FC236}">
                <a16:creationId xmlns:a16="http://schemas.microsoft.com/office/drawing/2014/main" id="{8B88D8F3-15D5-437D-ADA7-F2AA2C87A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516563"/>
            <a:ext cx="337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Nevýhody: setrvačnost turbínky</a:t>
            </a:r>
          </a:p>
        </p:txBody>
      </p:sp>
      <p:sp>
        <p:nvSpPr>
          <p:cNvPr id="21511" name="Rectangle 8">
            <a:extLst>
              <a:ext uri="{FF2B5EF4-FFF2-40B4-BE49-F238E27FC236}">
                <a16:creationId xmlns:a16="http://schemas.microsoft.com/office/drawing/2014/main" id="{72950F30-78AE-439D-B442-17F621BF5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6381750"/>
            <a:ext cx="15843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http://www.spirxpert.com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zápatí 6">
            <a:extLst>
              <a:ext uri="{FF2B5EF4-FFF2-40B4-BE49-F238E27FC236}">
                <a16:creationId xmlns:a16="http://schemas.microsoft.com/office/drawing/2014/main" id="{1E4E2E58-3DDC-4757-8999-0D54F3A15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pic>
        <p:nvPicPr>
          <p:cNvPr id="22531" name="Picture 6">
            <a:extLst>
              <a:ext uri="{FF2B5EF4-FFF2-40B4-BE49-F238E27FC236}">
                <a16:creationId xmlns:a16="http://schemas.microsoft.com/office/drawing/2014/main" id="{2799D25B-86D2-409A-96ED-76D465A359F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138" y="404813"/>
            <a:ext cx="2790825" cy="5688012"/>
          </a:xfrm>
          <a:noFill/>
        </p:spPr>
      </p:pic>
      <p:sp>
        <p:nvSpPr>
          <p:cNvPr id="22532" name="Text Box 9">
            <a:extLst>
              <a:ext uri="{FF2B5EF4-FFF2-40B4-BE49-F238E27FC236}">
                <a16:creationId xmlns:a16="http://schemas.microsoft.com/office/drawing/2014/main" id="{35D2EE50-D4DA-413D-8900-D5018EFAD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6092825"/>
            <a:ext cx="23764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Manuál Spirometr Vernier SPR BTA</a:t>
            </a:r>
          </a:p>
        </p:txBody>
      </p:sp>
      <p:pic>
        <p:nvPicPr>
          <p:cNvPr id="22533" name="Picture 10">
            <a:extLst>
              <a:ext uri="{FF2B5EF4-FFF2-40B4-BE49-F238E27FC236}">
                <a16:creationId xmlns:a16="http://schemas.microsoft.com/office/drawing/2014/main" id="{C7316AA4-976A-405D-810E-E419D3F2341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04813"/>
            <a:ext cx="2508250" cy="3124200"/>
          </a:xfrm>
          <a:noFill/>
        </p:spPr>
      </p:pic>
      <p:sp>
        <p:nvSpPr>
          <p:cNvPr id="22534" name="Text Box 13">
            <a:extLst>
              <a:ext uri="{FF2B5EF4-FFF2-40B4-BE49-F238E27FC236}">
                <a16:creationId xmlns:a16="http://schemas.microsoft.com/office/drawing/2014/main" id="{4BCDDB21-0279-43E6-A132-33AB2BA85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1341438"/>
            <a:ext cx="2447925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přenosný Spirometr SPR BTA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Obsahuje snímač a převodník diferenciálního tlaku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(pneumotachometr typu Lilly)</a:t>
            </a:r>
          </a:p>
        </p:txBody>
      </p:sp>
      <p:sp>
        <p:nvSpPr>
          <p:cNvPr id="22535" name="Text Box 14">
            <a:extLst>
              <a:ext uri="{FF2B5EF4-FFF2-40B4-BE49-F238E27FC236}">
                <a16:creationId xmlns:a16="http://schemas.microsoft.com/office/drawing/2014/main" id="{57577805-F7F4-4DE1-B86F-0EFF85BAA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141663"/>
            <a:ext cx="1223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Manuál Spirometr Vernier SPR BTA</a:t>
            </a:r>
          </a:p>
        </p:txBody>
      </p:sp>
      <p:sp>
        <p:nvSpPr>
          <p:cNvPr id="22536" name="Text Box 16">
            <a:extLst>
              <a:ext uri="{FF2B5EF4-FFF2-40B4-BE49-F238E27FC236}">
                <a16:creationId xmlns:a16="http://schemas.microsoft.com/office/drawing/2014/main" id="{D4239EA5-0F3F-4B42-9BE7-119966E7A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4762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</a:t>
            </a:r>
          </a:p>
        </p:txBody>
      </p:sp>
      <p:sp>
        <p:nvSpPr>
          <p:cNvPr id="22537" name="Text Box 17">
            <a:extLst>
              <a:ext uri="{FF2B5EF4-FFF2-40B4-BE49-F238E27FC236}">
                <a16:creationId xmlns:a16="http://schemas.microsoft.com/office/drawing/2014/main" id="{3F39DD35-8F45-4510-B677-D47B298BA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23495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</a:t>
            </a:r>
          </a:p>
        </p:txBody>
      </p:sp>
      <p:sp>
        <p:nvSpPr>
          <p:cNvPr id="22538" name="Text Box 18">
            <a:extLst>
              <a:ext uri="{FF2B5EF4-FFF2-40B4-BE49-F238E27FC236}">
                <a16:creationId xmlns:a16="http://schemas.microsoft.com/office/drawing/2014/main" id="{9B3FAB92-EC11-4CFA-82E3-B94A0A226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4437063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</a:t>
            </a:r>
          </a:p>
        </p:txBody>
      </p:sp>
      <p:sp>
        <p:nvSpPr>
          <p:cNvPr id="22539" name="Text Box 19">
            <a:extLst>
              <a:ext uri="{FF2B5EF4-FFF2-40B4-BE49-F238E27FC236}">
                <a16:creationId xmlns:a16="http://schemas.microsoft.com/office/drawing/2014/main" id="{77644CC0-A24E-4C91-A89B-FAD84B17D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292600"/>
            <a:ext cx="52895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Základní funkce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a – průtoková rychlost  v čase,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normální dech, hluboký dech (inspirace, expirace)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b – dechový objem v čase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c –vitální kapacita (FVD)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zápatí 7">
            <a:extLst>
              <a:ext uri="{FF2B5EF4-FFF2-40B4-BE49-F238E27FC236}">
                <a16:creationId xmlns:a16="http://schemas.microsoft.com/office/drawing/2014/main" id="{9C2C2532-BDE8-4C15-BC69-898032176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pic>
        <p:nvPicPr>
          <p:cNvPr id="23555" name="Picture 20" descr="SPIROLAB_big">
            <a:extLst>
              <a:ext uri="{FF2B5EF4-FFF2-40B4-BE49-F238E27FC236}">
                <a16:creationId xmlns:a16="http://schemas.microsoft.com/office/drawing/2014/main" id="{80CCFE2A-1090-4994-A9D6-44669522FFB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3789363"/>
            <a:ext cx="3168650" cy="2376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6C66BBAB-387E-4985-AABC-1064B7B2393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404813"/>
            <a:ext cx="2728913" cy="3168650"/>
          </a:xfrm>
          <a:noFill/>
        </p:spPr>
      </p:pic>
      <p:pic>
        <p:nvPicPr>
          <p:cNvPr id="23557" name="Picture 10" descr="2003_040301">
            <a:extLst>
              <a:ext uri="{FF2B5EF4-FFF2-40B4-BE49-F238E27FC236}">
                <a16:creationId xmlns:a16="http://schemas.microsoft.com/office/drawing/2014/main" id="{F7E76398-6D12-4218-BAE0-5321B934EFF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908050"/>
            <a:ext cx="3527425" cy="2476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8" name="Picture 15">
            <a:extLst>
              <a:ext uri="{FF2B5EF4-FFF2-40B4-BE49-F238E27FC236}">
                <a16:creationId xmlns:a16="http://schemas.microsoft.com/office/drawing/2014/main" id="{463A314A-5B95-4013-972D-F8FB8B4B383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4" t="529" r="18082" b="7562"/>
          <a:stretch>
            <a:fillRect/>
          </a:stretch>
        </p:blipFill>
        <p:spPr>
          <a:xfrm>
            <a:off x="1403350" y="3933825"/>
            <a:ext cx="3186113" cy="2187575"/>
          </a:xfrm>
          <a:noFill/>
        </p:spPr>
      </p:pic>
      <p:sp>
        <p:nvSpPr>
          <p:cNvPr id="23559" name="Rectangle 7">
            <a:extLst>
              <a:ext uri="{FF2B5EF4-FFF2-40B4-BE49-F238E27FC236}">
                <a16:creationId xmlns:a16="http://schemas.microsoft.com/office/drawing/2014/main" id="{53A02DD4-6E0F-4FF4-B179-431CC0359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357563"/>
            <a:ext cx="1871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Manuál</a:t>
            </a:r>
            <a:r>
              <a:rPr lang="cs-CZ" altLang="cs-CZ" sz="1000" b="1"/>
              <a:t> KoKo </a:t>
            </a:r>
            <a:r>
              <a:rPr lang="cs-CZ" altLang="cs-CZ" sz="1000" i="1"/>
              <a:t>Spirometry</a:t>
            </a:r>
          </a:p>
        </p:txBody>
      </p:sp>
      <p:sp>
        <p:nvSpPr>
          <p:cNvPr id="23560" name="Text Box 8">
            <a:extLst>
              <a:ext uri="{FF2B5EF4-FFF2-40B4-BE49-F238E27FC236}">
                <a16:creationId xmlns:a16="http://schemas.microsoft.com/office/drawing/2014/main" id="{D5D56EBB-EF30-4E56-A58B-1F9181D2A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476250"/>
            <a:ext cx="443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Přenosný PFT Spirometrem - současnost </a:t>
            </a:r>
          </a:p>
        </p:txBody>
      </p:sp>
      <p:sp>
        <p:nvSpPr>
          <p:cNvPr id="23561" name="Text Box 13">
            <a:extLst>
              <a:ext uri="{FF2B5EF4-FFF2-40B4-BE49-F238E27FC236}">
                <a16:creationId xmlns:a16="http://schemas.microsoft.com/office/drawing/2014/main" id="{E6051303-AF9E-459A-B4E7-B8BDD47D5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2997200"/>
            <a:ext cx="39100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Spirometr bratří Droszczówich -1961</a:t>
            </a:r>
          </a:p>
        </p:txBody>
      </p:sp>
      <p:sp>
        <p:nvSpPr>
          <p:cNvPr id="23562" name="Rectangle 14">
            <a:extLst>
              <a:ext uri="{FF2B5EF4-FFF2-40B4-BE49-F238E27FC236}">
                <a16:creationId xmlns:a16="http://schemas.microsoft.com/office/drawing/2014/main" id="{351C56D7-8141-4189-95D3-F11DFBBAE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908050"/>
            <a:ext cx="20161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Alergia" 1(19)/2004 </a:t>
            </a:r>
          </a:p>
        </p:txBody>
      </p:sp>
      <p:sp>
        <p:nvSpPr>
          <p:cNvPr id="23563" name="Rectangle 18">
            <a:extLst>
              <a:ext uri="{FF2B5EF4-FFF2-40B4-BE49-F238E27FC236}">
                <a16:creationId xmlns:a16="http://schemas.microsoft.com/office/drawing/2014/main" id="{806EF44A-824B-4825-ABA7-574D86505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716338"/>
            <a:ext cx="377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W. Salter – 1866 (analog. záznam)</a:t>
            </a:r>
          </a:p>
        </p:txBody>
      </p:sp>
      <p:sp>
        <p:nvSpPr>
          <p:cNvPr id="23564" name="Rectangle 23">
            <a:extLst>
              <a:ext uri="{FF2B5EF4-FFF2-40B4-BE49-F238E27FC236}">
                <a16:creationId xmlns:a16="http://schemas.microsoft.com/office/drawing/2014/main" id="{0B933596-9A0D-4544-978E-BD6067616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949950"/>
            <a:ext cx="1368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www.spirotel.cz </a:t>
            </a:r>
          </a:p>
        </p:txBody>
      </p:sp>
      <p:sp>
        <p:nvSpPr>
          <p:cNvPr id="23565" name="Text Box 24">
            <a:extLst>
              <a:ext uri="{FF2B5EF4-FFF2-40B4-BE49-F238E27FC236}">
                <a16:creationId xmlns:a16="http://schemas.microsoft.com/office/drawing/2014/main" id="{B1021DCB-F730-4305-89C2-892232736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3573463"/>
            <a:ext cx="377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Multifunkční spirometr - současnost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zápatí 4">
            <a:extLst>
              <a:ext uri="{FF2B5EF4-FFF2-40B4-BE49-F238E27FC236}">
                <a16:creationId xmlns:a16="http://schemas.microsoft.com/office/drawing/2014/main" id="{DF7F90ED-C780-45A1-920F-FE6505367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2A49C567-9824-490A-B271-D9B33B0856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Měření tlaku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0FFCD5AD-0ADB-45CF-9DC0-3CD1CEBC14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/>
              <a:t>krve</a:t>
            </a:r>
          </a:p>
          <a:p>
            <a:pPr eaLnBrk="1" hangingPunct="1"/>
            <a:r>
              <a:rPr lang="cs-CZ" altLang="cs-CZ" sz="2000"/>
              <a:t>nitrooční</a:t>
            </a:r>
          </a:p>
          <a:p>
            <a:pPr eaLnBrk="1" hangingPunct="1"/>
            <a:r>
              <a:rPr lang="cs-CZ" altLang="cs-CZ" sz="2000"/>
              <a:t>likvoru</a:t>
            </a:r>
          </a:p>
          <a:p>
            <a:pPr eaLnBrk="1" hangingPunct="1"/>
            <a:r>
              <a:rPr lang="cs-CZ" altLang="cs-CZ" sz="2000"/>
              <a:t>nitroplicní</a:t>
            </a:r>
          </a:p>
          <a:p>
            <a:pPr eaLnBrk="1" hangingPunct="1"/>
            <a:r>
              <a:rPr lang="cs-CZ" altLang="cs-CZ" sz="2000"/>
              <a:t>nitrohrudní</a:t>
            </a:r>
          </a:p>
          <a:p>
            <a:pPr eaLnBrk="1" hangingPunct="1"/>
            <a:r>
              <a:rPr lang="cs-CZ" altLang="cs-CZ" sz="2000"/>
              <a:t>hydrostatický / hydrodynamický</a:t>
            </a:r>
          </a:p>
          <a:p>
            <a:pPr eaLnBrk="1" hangingPunct="1"/>
            <a:r>
              <a:rPr lang="cs-CZ" altLang="cs-CZ" sz="2000"/>
              <a:t>onkotický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zápatí 4">
            <a:extLst>
              <a:ext uri="{FF2B5EF4-FFF2-40B4-BE49-F238E27FC236}">
                <a16:creationId xmlns:a16="http://schemas.microsoft.com/office/drawing/2014/main" id="{BB7F1540-C4EC-4C5C-A8E0-582714AF8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E6255B97-8595-4573-9F24-0E34D209CA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Tlak krve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9132130A-3128-4D31-A6D8-DF4505C990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997200"/>
            <a:ext cx="8229600" cy="1296988"/>
          </a:xfrm>
        </p:spPr>
        <p:txBody>
          <a:bodyPr/>
          <a:lstStyle/>
          <a:p>
            <a:pPr marL="357188" indent="-357188" eaLnBrk="1" hangingPunct="1"/>
            <a:r>
              <a:rPr lang="cs-CZ" altLang="cs-CZ" sz="2000"/>
              <a:t>Metoda přímá (invazivní, „krvavá“)</a:t>
            </a:r>
          </a:p>
          <a:p>
            <a:pPr marL="357188" indent="-357188" eaLnBrk="1" hangingPunct="1"/>
            <a:r>
              <a:rPr lang="cs-CZ" altLang="cs-CZ" sz="2000"/>
              <a:t>Metoda nepřímá (neinvazivní)</a:t>
            </a:r>
          </a:p>
          <a:p>
            <a:pPr marL="357188" indent="-357188" eaLnBrk="1" hangingPunct="1"/>
            <a:endParaRPr lang="cs-CZ" altLang="cs-CZ" sz="2000"/>
          </a:p>
        </p:txBody>
      </p:sp>
      <p:sp>
        <p:nvSpPr>
          <p:cNvPr id="25605" name="Rectangle 4">
            <a:extLst>
              <a:ext uri="{FF2B5EF4-FFF2-40B4-BE49-F238E27FC236}">
                <a16:creationId xmlns:a16="http://schemas.microsoft.com/office/drawing/2014/main" id="{2DB85817-411C-459A-BA0C-E0E7846BE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700213"/>
            <a:ext cx="75612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Důležitý parametr pro diagnostiku kardiovaskulárního systému.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Měření prováděno v tepnách, žílách a srdci.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zápatí 5">
            <a:extLst>
              <a:ext uri="{FF2B5EF4-FFF2-40B4-BE49-F238E27FC236}">
                <a16:creationId xmlns:a16="http://schemas.microsoft.com/office/drawing/2014/main" id="{6D21E270-7944-4935-B619-D6E920F3C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0F83F71F-400B-4F19-ADE0-562E56E493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Metoda přímá</a:t>
            </a:r>
          </a:p>
        </p:txBody>
      </p:sp>
      <p:pic>
        <p:nvPicPr>
          <p:cNvPr id="26628" name="Picture 5" descr="spr-524-ventricular-pressure">
            <a:extLst>
              <a:ext uri="{FF2B5EF4-FFF2-40B4-BE49-F238E27FC236}">
                <a16:creationId xmlns:a16="http://schemas.microsoft.com/office/drawing/2014/main" id="{663FAF45-41A4-4448-9406-E7BB1DAD730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4300" y="1268413"/>
            <a:ext cx="4902200" cy="325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9" name="Rectangle 7">
            <a:extLst>
              <a:ext uri="{FF2B5EF4-FFF2-40B4-BE49-F238E27FC236}">
                <a16:creationId xmlns:a16="http://schemas.microsoft.com/office/drawing/2014/main" id="{11CDE658-65C8-4616-8F76-E1D62995A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4292600"/>
            <a:ext cx="1692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www.adinstruments.com </a:t>
            </a:r>
          </a:p>
        </p:txBody>
      </p:sp>
      <p:pic>
        <p:nvPicPr>
          <p:cNvPr id="26630" name="Picture 8" descr="senzor">
            <a:extLst>
              <a:ext uri="{FF2B5EF4-FFF2-40B4-BE49-F238E27FC236}">
                <a16:creationId xmlns:a16="http://schemas.microsoft.com/office/drawing/2014/main" id="{6AD19355-5AD3-4CEE-AC14-52F0013C20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4221163"/>
            <a:ext cx="4038600" cy="1547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1" name="Rectangle 10">
            <a:extLst>
              <a:ext uri="{FF2B5EF4-FFF2-40B4-BE49-F238E27FC236}">
                <a16:creationId xmlns:a16="http://schemas.microsoft.com/office/drawing/2014/main" id="{1166C4C3-DDC4-4672-8BB2-14D8C6A5E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5516563"/>
            <a:ext cx="14652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www.mbridgetech.com</a:t>
            </a:r>
          </a:p>
        </p:txBody>
      </p:sp>
      <p:sp>
        <p:nvSpPr>
          <p:cNvPr id="26632" name="Text Box 11">
            <a:extLst>
              <a:ext uri="{FF2B5EF4-FFF2-40B4-BE49-F238E27FC236}">
                <a16:creationId xmlns:a16="http://schemas.microsoft.com/office/drawing/2014/main" id="{3EB9548D-8EF5-41BC-B206-E9BB4ACA1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060575"/>
            <a:ext cx="35274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invazivní metoda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měření pomocí katetru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měření TK v žilách a srdci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první metoda měření TK, 1733 reverend S. Hales – krvavá metoda</a:t>
            </a:r>
          </a:p>
        </p:txBody>
      </p:sp>
      <p:sp>
        <p:nvSpPr>
          <p:cNvPr id="26633" name="Text Box 12">
            <a:extLst>
              <a:ext uri="{FF2B5EF4-FFF2-40B4-BE49-F238E27FC236}">
                <a16:creationId xmlns:a16="http://schemas.microsoft.com/office/drawing/2014/main" id="{B8E1840A-15BD-4819-AB1C-434AFCFB1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988" y="4745038"/>
            <a:ext cx="31162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Konec katetru a detail piezoelektrického měniče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68BEA8-1F98-4008-AAD7-D5E00B9AC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6796" y="16903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zápatí 4">
            <a:extLst>
              <a:ext uri="{FF2B5EF4-FFF2-40B4-BE49-F238E27FC236}">
                <a16:creationId xmlns:a16="http://schemas.microsoft.com/office/drawing/2014/main" id="{5BB94547-A7A4-4B26-9D61-A03A20261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12B997E-7D26-4B5F-B227-92B0C9FB6E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Metoda nepřímá</a:t>
            </a: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96AE55F5-587E-4892-88A7-FD6C40CA9D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989138"/>
            <a:ext cx="8302625" cy="41036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Měření auskultační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Metoda Riva-Rocciho, manometr, fonendoskopický poslech Korotkovových fenoménů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Měření oscilační (oscilotonometrie)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Měření oscilace tlaku v manžetě, záznam rytmické pulsace tepny – určení středního arteriálního tlaku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Palpační metoda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Pouze pro měření systolického tlaku, obdoba auskultační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Dopplerovské měření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Založeno na změně frekvence ultrazvukové (elektromagnetické) vlny při odrazu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Peňázova metoda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Založena na měření absorpce elmag záření- úměrné pulsaci prstu („tlouštce tkáně“), měření tlaku v manžetě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sp>
        <p:nvSpPr>
          <p:cNvPr id="27653" name="Text Box 4">
            <a:extLst>
              <a:ext uri="{FF2B5EF4-FFF2-40B4-BE49-F238E27FC236}">
                <a16:creationId xmlns:a16="http://schemas.microsoft.com/office/drawing/2014/main" id="{E3D3C264-6EF8-4B18-A2D5-638034C5D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504950"/>
            <a:ext cx="3702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Vhodná pro měření TK na artériích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zápatí 4">
            <a:extLst>
              <a:ext uri="{FF2B5EF4-FFF2-40B4-BE49-F238E27FC236}">
                <a16:creationId xmlns:a16="http://schemas.microsoft.com/office/drawing/2014/main" id="{C6A78FEE-4A5C-49AC-B4DD-F2CEE1BC7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66D672A8-74E5-404A-9C02-4B1D94D098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Auskultační metoda</a:t>
            </a:r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279F80D7-DDF3-49CC-BE4F-56363D703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3141663"/>
            <a:ext cx="8229600" cy="2952750"/>
          </a:xfrm>
        </p:spPr>
        <p:txBody>
          <a:bodyPr/>
          <a:lstStyle/>
          <a:p>
            <a:pPr eaLnBrk="1" hangingPunct="1"/>
            <a:r>
              <a:rPr lang="cs-CZ" altLang="cs-CZ" sz="2400"/>
              <a:t>Rtuťový tonometr - </a:t>
            </a:r>
            <a:r>
              <a:rPr lang="cs-CZ" altLang="cs-CZ" sz="1800"/>
              <a:t>funkce na základě hydrostatického tlaku sloupce rtuti v kapiláře, jednoduchá obsluha, toxicita rtuti, nutnost svislé polohy </a:t>
            </a:r>
          </a:p>
          <a:p>
            <a:pPr eaLnBrk="1" hangingPunct="1"/>
            <a:r>
              <a:rPr lang="cs-CZ" altLang="cs-CZ" sz="2400"/>
              <a:t>Aneroidový tonometr - </a:t>
            </a:r>
            <a:r>
              <a:rPr lang="cs-CZ" altLang="cs-CZ" sz="1800"/>
              <a:t>obsahují aneroid, lehké, fungují ve všech pozicích, nutnost pravidelné údržby</a:t>
            </a:r>
          </a:p>
          <a:p>
            <a:pPr eaLnBrk="1" hangingPunct="1"/>
            <a:r>
              <a:rPr lang="cs-CZ" altLang="cs-CZ" sz="2400"/>
              <a:t>Elektronický tonometr (automatický) - </a:t>
            </a:r>
            <a:r>
              <a:rPr lang="cs-CZ" altLang="cs-CZ" sz="1800"/>
              <a:t>obsahují polo či plně automatizovaný systém, kompresor, mikrofon. Jednoduchá manipulace, detekce TK také pomocí oscilometrie. Přesnost, kalibrace.</a:t>
            </a:r>
          </a:p>
          <a:p>
            <a:pPr eaLnBrk="1" hangingPunct="1"/>
            <a:r>
              <a:rPr lang="cs-CZ" altLang="cs-CZ" sz="2400"/>
              <a:t>Hybridní - </a:t>
            </a:r>
            <a:r>
              <a:rPr lang="cs-CZ" altLang="cs-CZ" sz="1800"/>
              <a:t>kombinace rtuťových a elektronických tonometrů. Displej.</a:t>
            </a:r>
          </a:p>
          <a:p>
            <a:pPr eaLnBrk="1" hangingPunct="1"/>
            <a:endParaRPr lang="cs-CZ" altLang="cs-CZ" sz="2400"/>
          </a:p>
        </p:txBody>
      </p:sp>
      <p:sp>
        <p:nvSpPr>
          <p:cNvPr id="28677" name="Text Box 4">
            <a:extLst>
              <a:ext uri="{FF2B5EF4-FFF2-40B4-BE49-F238E27FC236}">
                <a16:creationId xmlns:a16="http://schemas.microsoft.com/office/drawing/2014/main" id="{036F98E6-BC6C-40B1-85DE-D30413D86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1289050"/>
            <a:ext cx="7940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Využití laminárního a turbulentního proudění krve v manžetou stlačené </a:t>
            </a:r>
            <a:r>
              <a:rPr lang="cs-CZ" altLang="cs-CZ" sz="1800" i="1"/>
              <a:t>a.brachialis. </a:t>
            </a:r>
            <a:r>
              <a:rPr lang="cs-CZ" altLang="cs-CZ" sz="1800"/>
              <a:t>Popis průtoku krve Reynoldsovým číslem. </a:t>
            </a:r>
            <a:endParaRPr lang="cs-CZ" altLang="cs-CZ" sz="1800" i="1"/>
          </a:p>
        </p:txBody>
      </p:sp>
      <p:sp>
        <p:nvSpPr>
          <p:cNvPr id="28678" name="Rectangle 9">
            <a:extLst>
              <a:ext uri="{FF2B5EF4-FFF2-40B4-BE49-F238E27FC236}">
                <a16:creationId xmlns:a16="http://schemas.microsoft.com/office/drawing/2014/main" id="{9FF8A73A-C472-4B85-874B-12FA1683E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8679" name="Object 8">
            <a:extLst>
              <a:ext uri="{FF2B5EF4-FFF2-40B4-BE49-F238E27FC236}">
                <a16:creationId xmlns:a16="http://schemas.microsoft.com/office/drawing/2014/main" id="{17325BFE-23FD-4D93-A417-48DB7A78AF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1989138"/>
          <a:ext cx="1584325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3" name="Rovnice" r:id="rId5" imgW="825500" imgH="419100" progId="Equation.3">
                  <p:embed/>
                </p:oleObj>
              </mc:Choice>
              <mc:Fallback>
                <p:oleObj name="Rovnice" r:id="rId5" imgW="825500" imgH="4191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989138"/>
                        <a:ext cx="1584325" cy="81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0" name="Text Box 10">
            <a:extLst>
              <a:ext uri="{FF2B5EF4-FFF2-40B4-BE49-F238E27FC236}">
                <a16:creationId xmlns:a16="http://schemas.microsoft.com/office/drawing/2014/main" id="{9AC8856F-41F1-4914-8655-B7E2F11D3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1989138"/>
            <a:ext cx="6121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 poloměr cévy, </a:t>
            </a:r>
            <a:r>
              <a:rPr lang="el-GR" altLang="cs-CZ" sz="1800">
                <a:cs typeface="Arial" panose="020B0604020202020204" pitchFamily="34" charset="0"/>
              </a:rPr>
              <a:t>η</a:t>
            </a:r>
            <a:r>
              <a:rPr lang="cs-CZ" altLang="cs-CZ" sz="1800">
                <a:cs typeface="Arial" panose="020B0604020202020204" pitchFamily="34" charset="0"/>
              </a:rPr>
              <a:t> koeficient dynamické vyskozity,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cs-CZ" sz="1800">
                <a:cs typeface="Arial" panose="020B0604020202020204" pitchFamily="34" charset="0"/>
              </a:rPr>
              <a:t>ρ</a:t>
            </a:r>
            <a:r>
              <a:rPr lang="cs-CZ" altLang="cs-CZ" sz="1800">
                <a:cs typeface="Arial" panose="020B0604020202020204" pitchFamily="34" charset="0"/>
              </a:rPr>
              <a:t> hustota kapaliny, v</a:t>
            </a:r>
            <a:r>
              <a:rPr lang="cs-CZ" altLang="cs-CZ" sz="1800" baseline="-25000">
                <a:cs typeface="Arial" panose="020B0604020202020204" pitchFamily="34" charset="0"/>
              </a:rPr>
              <a:t>s </a:t>
            </a:r>
            <a:r>
              <a:rPr lang="cs-CZ" altLang="cs-CZ" sz="1800">
                <a:cs typeface="Arial" panose="020B0604020202020204" pitchFamily="34" charset="0"/>
              </a:rPr>
              <a:t>střední rychlost toku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cs typeface="Arial" panose="020B0604020202020204" pitchFamily="34" charset="0"/>
              </a:rPr>
              <a:t>Re </a:t>
            </a:r>
            <a:r>
              <a:rPr lang="en-US" altLang="cs-CZ" sz="1800">
                <a:cs typeface="Arial" panose="020B0604020202020204" pitchFamily="34" charset="0"/>
              </a:rPr>
              <a:t>&gt;</a:t>
            </a:r>
            <a:r>
              <a:rPr lang="cs-CZ" altLang="cs-CZ" sz="1800">
                <a:cs typeface="Arial" panose="020B0604020202020204" pitchFamily="34" charset="0"/>
              </a:rPr>
              <a:t>1000 -  turbulentní proudění</a:t>
            </a:r>
            <a:endParaRPr lang="en-US" altLang="cs-CZ" sz="1800"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424E38-133B-4E6B-9E47-7B0E679E50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4786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86AB7622-D92D-4901-AD13-5548F22A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200"/>
              <a:t>Auskultační metoda</a:t>
            </a:r>
            <a:br>
              <a:rPr lang="cs-CZ" altLang="en-US" sz="3200"/>
            </a:br>
            <a:r>
              <a:rPr lang="cs-CZ" altLang="en-US" sz="3200"/>
              <a:t>arteriální tlak vs. tlak manžety</a:t>
            </a:r>
          </a:p>
        </p:txBody>
      </p:sp>
      <p:sp>
        <p:nvSpPr>
          <p:cNvPr id="29699" name="Zástupný symbol pro zápatí 3">
            <a:extLst>
              <a:ext uri="{FF2B5EF4-FFF2-40B4-BE49-F238E27FC236}">
                <a16:creationId xmlns:a16="http://schemas.microsoft.com/office/drawing/2014/main" id="{030A6395-08F8-4DE2-96D1-71411805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id="{B4E7C308-77AC-421C-AA45-7BA329DD27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484313"/>
            <a:ext cx="8047037" cy="4525962"/>
          </a:xfrm>
          <a:noFill/>
        </p:spPr>
      </p:pic>
      <p:sp>
        <p:nvSpPr>
          <p:cNvPr id="29701" name="TextovéPole 4">
            <a:extLst>
              <a:ext uri="{FF2B5EF4-FFF2-40B4-BE49-F238E27FC236}">
                <a16:creationId xmlns:a16="http://schemas.microsoft.com/office/drawing/2014/main" id="{7F24412C-BE9A-432F-B525-08FEFB864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4076700"/>
            <a:ext cx="3240087" cy="14779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Přechod turbulentního proudění krve v laminární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cxnSp>
        <p:nvCxnSpPr>
          <p:cNvPr id="7" name="Pravoúhlá spojnice 6">
            <a:extLst>
              <a:ext uri="{FF2B5EF4-FFF2-40B4-BE49-F238E27FC236}">
                <a16:creationId xmlns:a16="http://schemas.microsoft.com/office/drawing/2014/main" id="{43C76952-4A3B-4F38-A083-EA7669CF9C1A}"/>
              </a:ext>
            </a:extLst>
          </p:cNvPr>
          <p:cNvCxnSpPr/>
          <p:nvPr/>
        </p:nvCxnSpPr>
        <p:spPr>
          <a:xfrm>
            <a:off x="4002088" y="4822825"/>
            <a:ext cx="2730500" cy="341313"/>
          </a:xfrm>
          <a:prstGeom prst="bentConnector3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zápatí 7">
            <a:extLst>
              <a:ext uri="{FF2B5EF4-FFF2-40B4-BE49-F238E27FC236}">
                <a16:creationId xmlns:a16="http://schemas.microsoft.com/office/drawing/2014/main" id="{4909BE0C-22E7-4430-A29A-38FC4FEE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pic>
        <p:nvPicPr>
          <p:cNvPr id="30723" name="Picture 25">
            <a:extLst>
              <a:ext uri="{FF2B5EF4-FFF2-40B4-BE49-F238E27FC236}">
                <a16:creationId xmlns:a16="http://schemas.microsoft.com/office/drawing/2014/main" id="{6FBB8CE6-0B4D-4178-A431-20256E32DE1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2492375"/>
            <a:ext cx="4537075" cy="2867025"/>
          </a:xfrm>
          <a:noFill/>
        </p:spPr>
      </p:pic>
      <p:pic>
        <p:nvPicPr>
          <p:cNvPr id="30724" name="Picture 23" descr="Fonedoskop Erka Sensitive">
            <a:extLst>
              <a:ext uri="{FF2B5EF4-FFF2-40B4-BE49-F238E27FC236}">
                <a16:creationId xmlns:a16="http://schemas.microsoft.com/office/drawing/2014/main" id="{317256E3-A71F-4368-B140-4159BAC8580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00384">
            <a:off x="611188" y="4005263"/>
            <a:ext cx="2857500" cy="1895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Rectangle 5">
            <a:extLst>
              <a:ext uri="{FF2B5EF4-FFF2-40B4-BE49-F238E27FC236}">
                <a16:creationId xmlns:a16="http://schemas.microsoft.com/office/drawing/2014/main" id="{82D0B102-8C3C-4E47-94E8-6559A9F574B0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Auskultační metoda – rtuťový tonometr</a:t>
            </a:r>
          </a:p>
        </p:txBody>
      </p:sp>
      <p:pic>
        <p:nvPicPr>
          <p:cNvPr id="30726" name="Picture 4">
            <a:extLst>
              <a:ext uri="{FF2B5EF4-FFF2-40B4-BE49-F238E27FC236}">
                <a16:creationId xmlns:a16="http://schemas.microsoft.com/office/drawing/2014/main" id="{1A1284FA-F872-45B5-AAE9-677F3468B4F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196975"/>
            <a:ext cx="1651000" cy="2952750"/>
          </a:xfrm>
          <a:noFill/>
        </p:spPr>
      </p:pic>
      <p:pic>
        <p:nvPicPr>
          <p:cNvPr id="30727" name="Picture 16" descr="Tonometr">
            <a:extLst>
              <a:ext uri="{FF2B5EF4-FFF2-40B4-BE49-F238E27FC236}">
                <a16:creationId xmlns:a16="http://schemas.microsoft.com/office/drawing/2014/main" id="{82E40000-5373-4676-9827-D37F5C78DD6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r="9987"/>
          <a:stretch>
            <a:fillRect/>
          </a:stretch>
        </p:blipFill>
        <p:spPr>
          <a:xfrm>
            <a:off x="2339975" y="1773238"/>
            <a:ext cx="2046288" cy="2592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8" name="Text Box 7">
            <a:extLst>
              <a:ext uri="{FF2B5EF4-FFF2-40B4-BE49-F238E27FC236}">
                <a16:creationId xmlns:a16="http://schemas.microsoft.com/office/drawing/2014/main" id="{82ACD683-BB5E-41D5-9525-5FE60D580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268413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Tonometr - 1896</a:t>
            </a:r>
          </a:p>
        </p:txBody>
      </p:sp>
      <p:sp>
        <p:nvSpPr>
          <p:cNvPr id="30729" name="Rectangle 8">
            <a:extLst>
              <a:ext uri="{FF2B5EF4-FFF2-40B4-BE49-F238E27FC236}">
                <a16:creationId xmlns:a16="http://schemas.microsoft.com/office/drawing/2014/main" id="{ACF134F1-FDB8-4026-8189-7598C4A2D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196975"/>
            <a:ext cx="1057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www.lf1.cuni.cz</a:t>
            </a:r>
          </a:p>
        </p:txBody>
      </p:sp>
      <p:sp>
        <p:nvSpPr>
          <p:cNvPr id="30730" name="Text Box 18">
            <a:extLst>
              <a:ext uri="{FF2B5EF4-FFF2-40B4-BE49-F238E27FC236}">
                <a16:creationId xmlns:a16="http://schemas.microsoft.com/office/drawing/2014/main" id="{572032AA-777A-4F03-ADBC-504CFC8F0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063" y="10731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sp>
        <p:nvSpPr>
          <p:cNvPr id="30731" name="Text Box 19">
            <a:extLst>
              <a:ext uri="{FF2B5EF4-FFF2-40B4-BE49-F238E27FC236}">
                <a16:creationId xmlns:a16="http://schemas.microsoft.com/office/drawing/2014/main" id="{E3DAD7B0-C3E4-4614-B00E-11BCC216A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773238"/>
            <a:ext cx="252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Tonometr - současnost</a:t>
            </a:r>
          </a:p>
        </p:txBody>
      </p:sp>
      <p:sp>
        <p:nvSpPr>
          <p:cNvPr id="30732" name="Rectangle 20">
            <a:extLst>
              <a:ext uri="{FF2B5EF4-FFF2-40B4-BE49-F238E27FC236}">
                <a16:creationId xmlns:a16="http://schemas.microsoft.com/office/drawing/2014/main" id="{5F6537E9-A2CD-449C-B005-1CA023C49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4076700"/>
            <a:ext cx="1692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www.stefajir.cz </a:t>
            </a:r>
          </a:p>
        </p:txBody>
      </p:sp>
      <p:sp>
        <p:nvSpPr>
          <p:cNvPr id="30733" name="Rectangle 27">
            <a:extLst>
              <a:ext uri="{FF2B5EF4-FFF2-40B4-BE49-F238E27FC236}">
                <a16:creationId xmlns:a16="http://schemas.microsoft.com/office/drawing/2014/main" id="{25BDD11D-7B34-4FDF-BB85-E6191CA5A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5157788"/>
            <a:ext cx="11636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www.fbmi.cvut.cz</a:t>
            </a:r>
          </a:p>
        </p:txBody>
      </p:sp>
      <p:sp>
        <p:nvSpPr>
          <p:cNvPr id="30734" name="Text Box 28">
            <a:extLst>
              <a:ext uri="{FF2B5EF4-FFF2-40B4-BE49-F238E27FC236}">
                <a16:creationId xmlns:a16="http://schemas.microsoft.com/office/drawing/2014/main" id="{E9202030-2678-4431-B465-BCA55A4F6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5373688"/>
            <a:ext cx="4175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Schéma auskultační metody měření TK pomocí rtuťového tonometru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6">
            <a:extLst>
              <a:ext uri="{FF2B5EF4-FFF2-40B4-BE49-F238E27FC236}">
                <a16:creationId xmlns:a16="http://schemas.microsoft.com/office/drawing/2014/main" id="{B2EBB1D1-9E45-4E37-9AE1-5EFA0F2E7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4099" name="Rectangle 4">
            <a:extLst>
              <a:ext uri="{FF2B5EF4-FFF2-40B4-BE49-F238E27FC236}">
                <a16:creationId xmlns:a16="http://schemas.microsoft.com/office/drawing/2014/main" id="{47E1E508-D901-4C7B-9109-9244751F173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692150"/>
            <a:ext cx="4835525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3600"/>
              <a:t>Mechanické veličiny</a:t>
            </a:r>
          </a:p>
          <a:p>
            <a:pPr eaLnBrk="1" hangingPunct="1">
              <a:buFontTx/>
              <a:buNone/>
            </a:pPr>
            <a:endParaRPr lang="cs-CZ" altLang="cs-CZ" sz="3600"/>
          </a:p>
          <a:p>
            <a:pPr eaLnBrk="1" hangingPunct="1"/>
            <a:endParaRPr lang="cs-CZ" altLang="cs-CZ" sz="800"/>
          </a:p>
          <a:p>
            <a:pPr eaLnBrk="1" hangingPunct="1"/>
            <a:r>
              <a:rPr lang="cs-CZ" altLang="cs-CZ" sz="2000"/>
              <a:t>délka, plocha, objem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rychlost, zrychlení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síla, tlak, napětí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práce, energie</a:t>
            </a:r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400"/>
          </a:p>
        </p:txBody>
      </p:sp>
      <p:sp>
        <p:nvSpPr>
          <p:cNvPr id="4100" name="Text Box 8">
            <a:extLst>
              <a:ext uri="{FF2B5EF4-FFF2-40B4-BE49-F238E27FC236}">
                <a16:creationId xmlns:a16="http://schemas.microsoft.com/office/drawing/2014/main" id="{36D10279-B33F-4913-8AA2-E2B5936F3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188" y="43846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sp>
        <p:nvSpPr>
          <p:cNvPr id="4101" name="Text Box 19">
            <a:extLst>
              <a:ext uri="{FF2B5EF4-FFF2-40B4-BE49-F238E27FC236}">
                <a16:creationId xmlns:a16="http://schemas.microsoft.com/office/drawing/2014/main" id="{F7E8FBCF-4D2A-4DC9-886D-D4B018ED5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589588"/>
            <a:ext cx="6488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tyto „</a:t>
            </a:r>
            <a:r>
              <a:rPr lang="cs-CZ" altLang="cs-CZ" sz="2000" b="1"/>
              <a:t>vlastnosti</a:t>
            </a:r>
            <a:r>
              <a:rPr lang="cs-CZ" altLang="cs-CZ" sz="2000"/>
              <a:t>“ snímáme v podobě signálu - biosignálu</a:t>
            </a:r>
            <a:endParaRPr lang="en-US" altLang="cs-CZ" sz="2000"/>
          </a:p>
        </p:txBody>
      </p:sp>
      <p:pic>
        <p:nvPicPr>
          <p:cNvPr id="4102" name="Picture 22" descr="600px-Spirometrie">
            <a:extLst>
              <a:ext uri="{FF2B5EF4-FFF2-40B4-BE49-F238E27FC236}">
                <a16:creationId xmlns:a16="http://schemas.microsoft.com/office/drawing/2014/main" id="{828A9FD6-2CA1-4E43-A17C-A49099327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92375"/>
            <a:ext cx="506730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0F7620-B05C-4C95-8DFA-2F0380A6F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9087" y="3873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zápatí 5">
            <a:extLst>
              <a:ext uri="{FF2B5EF4-FFF2-40B4-BE49-F238E27FC236}">
                <a16:creationId xmlns:a16="http://schemas.microsoft.com/office/drawing/2014/main" id="{60B62CFE-3C4C-4ED5-82D2-5C84157EC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31747" name="Rectangle 10">
            <a:extLst>
              <a:ext uri="{FF2B5EF4-FFF2-40B4-BE49-F238E27FC236}">
                <a16:creationId xmlns:a16="http://schemas.microsoft.com/office/drawing/2014/main" id="{7C6BD744-3B1F-4EC3-93F1-2ED35247CE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Auskultační metoda - aneroid</a:t>
            </a:r>
          </a:p>
        </p:txBody>
      </p:sp>
      <p:pic>
        <p:nvPicPr>
          <p:cNvPr id="31748" name="Picture 5" descr="thailandmedicalequipment2">
            <a:extLst>
              <a:ext uri="{FF2B5EF4-FFF2-40B4-BE49-F238E27FC236}">
                <a16:creationId xmlns:a16="http://schemas.microsoft.com/office/drawing/2014/main" id="{A98EAA12-8498-44AA-BD0B-F334DD85AA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557338"/>
            <a:ext cx="3363913" cy="4392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9" name="Rectangle 8">
            <a:extLst>
              <a:ext uri="{FF2B5EF4-FFF2-40B4-BE49-F238E27FC236}">
                <a16:creationId xmlns:a16="http://schemas.microsoft.com/office/drawing/2014/main" id="{BF0C0DA4-3F5A-45C2-84E1-33774F92B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5661025"/>
            <a:ext cx="1873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www.bangkokcompanies.com </a:t>
            </a:r>
          </a:p>
        </p:txBody>
      </p:sp>
      <p:pic>
        <p:nvPicPr>
          <p:cNvPr id="31750" name="Picture 9" descr="tlak7">
            <a:extLst>
              <a:ext uri="{FF2B5EF4-FFF2-40B4-BE49-F238E27FC236}">
                <a16:creationId xmlns:a16="http://schemas.microsoft.com/office/drawing/2014/main" id="{C14E1107-A20C-4E0E-B917-31DAEDC8EEC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6"/>
          <a:stretch>
            <a:fillRect/>
          </a:stretch>
        </p:blipFill>
        <p:spPr>
          <a:xfrm>
            <a:off x="5003800" y="2636838"/>
            <a:ext cx="2881313" cy="2951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1" name="Rectangle 12">
            <a:extLst>
              <a:ext uri="{FF2B5EF4-FFF2-40B4-BE49-F238E27FC236}">
                <a16:creationId xmlns:a16="http://schemas.microsoft.com/office/drawing/2014/main" id="{861BC47F-53B7-4C33-8DAF-6F4FFEE7B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5300663"/>
            <a:ext cx="161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www.quido.cz</a:t>
            </a:r>
            <a:r>
              <a:rPr lang="cs-CZ" altLang="cs-CZ" sz="1800"/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zápatí 6">
            <a:extLst>
              <a:ext uri="{FF2B5EF4-FFF2-40B4-BE49-F238E27FC236}">
                <a16:creationId xmlns:a16="http://schemas.microsoft.com/office/drawing/2014/main" id="{9317F754-1E81-4726-BB36-DEC2A8F7D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CBD0D16E-3683-4B09-B5F0-33975C6EBD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Holterovo monitorování TK</a:t>
            </a:r>
            <a:br>
              <a:rPr lang="cs-CZ" altLang="cs-CZ" sz="4000"/>
            </a:br>
            <a:endParaRPr lang="cs-CZ" altLang="cs-CZ" sz="4000"/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80BDD08B-AE1B-4CFF-AE28-64EEC01B8EB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978400" cy="1541463"/>
          </a:xfrm>
        </p:spPr>
        <p:txBody>
          <a:bodyPr/>
          <a:lstStyle/>
          <a:p>
            <a:pPr eaLnBrk="1" hangingPunct="1"/>
            <a:r>
              <a:rPr lang="cs-CZ" altLang="cs-CZ" sz="1600"/>
              <a:t>kontinuální diagnostika (většinou 24-hodinová)</a:t>
            </a:r>
          </a:p>
          <a:p>
            <a:pPr eaLnBrk="1" hangingPunct="1"/>
            <a:r>
              <a:rPr lang="cs-CZ" altLang="cs-CZ" sz="1600"/>
              <a:t>automatizace</a:t>
            </a:r>
          </a:p>
          <a:p>
            <a:pPr eaLnBrk="1" hangingPunct="1"/>
            <a:r>
              <a:rPr lang="cs-CZ" altLang="cs-CZ" sz="1600"/>
              <a:t>archivace dat</a:t>
            </a:r>
          </a:p>
          <a:p>
            <a:pPr eaLnBrk="1" hangingPunct="1"/>
            <a:r>
              <a:rPr lang="cs-CZ" altLang="cs-CZ" sz="1600"/>
              <a:t>kombinace se souběžným měřením EKG</a:t>
            </a:r>
          </a:p>
          <a:p>
            <a:pPr eaLnBrk="1" hangingPunct="1"/>
            <a:endParaRPr lang="cs-CZ" altLang="cs-CZ" sz="2800"/>
          </a:p>
        </p:txBody>
      </p:sp>
      <p:pic>
        <p:nvPicPr>
          <p:cNvPr id="32773" name="Picture 9" descr="24-hours-Ambulatory-Blood-Pressure-Monitor-Holter-MAPA-1547_image">
            <a:extLst>
              <a:ext uri="{FF2B5EF4-FFF2-40B4-BE49-F238E27FC236}">
                <a16:creationId xmlns:a16="http://schemas.microsoft.com/office/drawing/2014/main" id="{1C5357C1-B1F0-4DA1-ABF0-41D69196B40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1268413"/>
            <a:ext cx="3648075" cy="3648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4" name="Picture 12" descr="20094159485437">
            <a:extLst>
              <a:ext uri="{FF2B5EF4-FFF2-40B4-BE49-F238E27FC236}">
                <a16:creationId xmlns:a16="http://schemas.microsoft.com/office/drawing/2014/main" id="{56295B2D-E2FB-41E4-888E-66049AC2710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0" r="3087" b="9322"/>
          <a:stretch>
            <a:fillRect/>
          </a:stretch>
        </p:blipFill>
        <p:spPr>
          <a:xfrm>
            <a:off x="539750" y="3213100"/>
            <a:ext cx="4537075" cy="2908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5" name="Rectangle 14">
            <a:extLst>
              <a:ext uri="{FF2B5EF4-FFF2-40B4-BE49-F238E27FC236}">
                <a16:creationId xmlns:a16="http://schemas.microsoft.com/office/drawing/2014/main" id="{74440179-A0FB-4A29-9984-2506FE832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5876925"/>
            <a:ext cx="3084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analysis software: CardioScape ABP Report Editor</a:t>
            </a:r>
            <a:r>
              <a:rPr lang="cs-CZ" altLang="cs-CZ" sz="1800"/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zápatí 6">
            <a:extLst>
              <a:ext uri="{FF2B5EF4-FFF2-40B4-BE49-F238E27FC236}">
                <a16:creationId xmlns:a16="http://schemas.microsoft.com/office/drawing/2014/main" id="{2CBFAC54-EE47-4520-BD9E-616F615F3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33795" name="Rectangle 6">
            <a:extLst>
              <a:ext uri="{FF2B5EF4-FFF2-40B4-BE49-F238E27FC236}">
                <a16:creationId xmlns:a16="http://schemas.microsoft.com/office/drawing/2014/main" id="{7FC10600-83BC-4B84-A7F7-5451DAD511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oscilotonometrie</a:t>
            </a:r>
          </a:p>
        </p:txBody>
      </p:sp>
      <p:pic>
        <p:nvPicPr>
          <p:cNvPr id="33796" name="Picture 12" descr="06_oscillometro">
            <a:extLst>
              <a:ext uri="{FF2B5EF4-FFF2-40B4-BE49-F238E27FC236}">
                <a16:creationId xmlns:a16="http://schemas.microsoft.com/office/drawing/2014/main" id="{4D56E8E9-2F36-470E-867E-276115359AC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t="4770" r="7480" b="9331"/>
          <a:stretch>
            <a:fillRect/>
          </a:stretch>
        </p:blipFill>
        <p:spPr>
          <a:xfrm>
            <a:off x="5795963" y="1052513"/>
            <a:ext cx="2679700" cy="2735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7" name="Picture 16" descr="hemadynamometer">
            <a:extLst>
              <a:ext uri="{FF2B5EF4-FFF2-40B4-BE49-F238E27FC236}">
                <a16:creationId xmlns:a16="http://schemas.microsoft.com/office/drawing/2014/main" id="{6EC8B398-AE66-45FC-A7F9-29BC952E3DE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196975"/>
            <a:ext cx="2089150" cy="1657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8" name="Text Box 9">
            <a:extLst>
              <a:ext uri="{FF2B5EF4-FFF2-40B4-BE49-F238E27FC236}">
                <a16:creationId xmlns:a16="http://schemas.microsoft.com/office/drawing/2014/main" id="{C29154F2-C79A-4B65-9512-E49D37A52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3860800"/>
            <a:ext cx="3168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Pachonův oscilotonometr    1. pol. 20. stol</a:t>
            </a:r>
          </a:p>
        </p:txBody>
      </p:sp>
      <p:sp>
        <p:nvSpPr>
          <p:cNvPr id="33799" name="Rectangle 14">
            <a:extLst>
              <a:ext uri="{FF2B5EF4-FFF2-40B4-BE49-F238E27FC236}">
                <a16:creationId xmlns:a16="http://schemas.microsoft.com/office/drawing/2014/main" id="{C951C94B-4E14-4B8F-A8A2-898868749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3429000"/>
            <a:ext cx="1042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www.ospfe.it</a:t>
            </a:r>
            <a:r>
              <a:rPr lang="cs-CZ" altLang="cs-CZ" sz="1800"/>
              <a:t> </a:t>
            </a:r>
          </a:p>
        </p:txBody>
      </p:sp>
      <p:sp>
        <p:nvSpPr>
          <p:cNvPr id="33800" name="Text Box 18">
            <a:extLst>
              <a:ext uri="{FF2B5EF4-FFF2-40B4-BE49-F238E27FC236}">
                <a16:creationId xmlns:a16="http://schemas.microsoft.com/office/drawing/2014/main" id="{871AE2A6-8890-4DAF-A71A-36817F3E1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412875"/>
            <a:ext cx="1728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Digitální oscilotonometr</a:t>
            </a:r>
          </a:p>
        </p:txBody>
      </p:sp>
      <p:sp>
        <p:nvSpPr>
          <p:cNvPr id="33801" name="Text Box 19">
            <a:extLst>
              <a:ext uri="{FF2B5EF4-FFF2-40B4-BE49-F238E27FC236}">
                <a16:creationId xmlns:a16="http://schemas.microsoft.com/office/drawing/2014/main" id="{15A060C7-AF25-4B11-BAC9-D7B2F6F63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565400"/>
            <a:ext cx="1058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www.mpisck.uk</a:t>
            </a:r>
          </a:p>
        </p:txBody>
      </p:sp>
      <p:pic>
        <p:nvPicPr>
          <p:cNvPr id="33802" name="Picture 20">
            <a:extLst>
              <a:ext uri="{FF2B5EF4-FFF2-40B4-BE49-F238E27FC236}">
                <a16:creationId xmlns:a16="http://schemas.microsoft.com/office/drawing/2014/main" id="{CC505595-FE56-402D-A9FB-A4C29E1DC60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2852738"/>
            <a:ext cx="4824412" cy="2997200"/>
          </a:xfrm>
          <a:noFill/>
        </p:spPr>
      </p:pic>
      <p:sp>
        <p:nvSpPr>
          <p:cNvPr id="33803" name="Rectangle 22">
            <a:extLst>
              <a:ext uri="{FF2B5EF4-FFF2-40B4-BE49-F238E27FC236}">
                <a16:creationId xmlns:a16="http://schemas.microsoft.com/office/drawing/2014/main" id="{DAB973BE-8A3D-4378-9296-5372F5819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5589588"/>
            <a:ext cx="11636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www.fbmi.cvut.cz</a:t>
            </a:r>
          </a:p>
        </p:txBody>
      </p:sp>
      <p:sp>
        <p:nvSpPr>
          <p:cNvPr id="33804" name="Text Box 23">
            <a:extLst>
              <a:ext uri="{FF2B5EF4-FFF2-40B4-BE49-F238E27FC236}">
                <a16:creationId xmlns:a16="http://schemas.microsoft.com/office/drawing/2014/main" id="{F45465E7-79D3-4B9E-AE08-68D36F2A6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084763"/>
            <a:ext cx="288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Oscilometrický záznam TK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0D52B5-FA56-4CBD-9607-1407112F4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9575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AB6C479D-95AA-444A-BE55-35BC22AA7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8" y="260350"/>
            <a:ext cx="8229600" cy="706438"/>
          </a:xfrm>
        </p:spPr>
        <p:txBody>
          <a:bodyPr/>
          <a:lstStyle/>
          <a:p>
            <a:pPr eaLnBrk="1" hangingPunct="1"/>
            <a:r>
              <a:rPr lang="cs-CZ" altLang="en-US" sz="2800"/>
              <a:t>Oscilotonometrie vs. Auskultační metoda </a:t>
            </a:r>
          </a:p>
        </p:txBody>
      </p:sp>
      <p:sp>
        <p:nvSpPr>
          <p:cNvPr id="34819" name="Zástupný symbol pro zápatí 5">
            <a:extLst>
              <a:ext uri="{FF2B5EF4-FFF2-40B4-BE49-F238E27FC236}">
                <a16:creationId xmlns:a16="http://schemas.microsoft.com/office/drawing/2014/main" id="{75CAB36E-7CF3-4108-B10A-FAA91D19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pic>
        <p:nvPicPr>
          <p:cNvPr id="34820" name="Picture 2">
            <a:extLst>
              <a:ext uri="{FF2B5EF4-FFF2-40B4-BE49-F238E27FC236}">
                <a16:creationId xmlns:a16="http://schemas.microsoft.com/office/drawing/2014/main" id="{06B6A282-2E55-450C-8404-9650F08BF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3960813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>
            <a:extLst>
              <a:ext uri="{FF2B5EF4-FFF2-40B4-BE49-F238E27FC236}">
                <a16:creationId xmlns:a16="http://schemas.microsoft.com/office/drawing/2014/main" id="{D1354521-FA96-4790-AD61-089B4693D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66800"/>
            <a:ext cx="3433762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4">
            <a:extLst>
              <a:ext uri="{FF2B5EF4-FFF2-40B4-BE49-F238E27FC236}">
                <a16:creationId xmlns:a16="http://schemas.microsoft.com/office/drawing/2014/main" id="{4C97E8C8-5BA5-44A3-A1A9-EFABEF728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89363"/>
            <a:ext cx="355917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5">
            <a:extLst>
              <a:ext uri="{FF2B5EF4-FFF2-40B4-BE49-F238E27FC236}">
                <a16:creationId xmlns:a16="http://schemas.microsoft.com/office/drawing/2014/main" id="{04A84DAA-FCCA-4067-B48B-DC5AE58E5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794125"/>
            <a:ext cx="33543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28BA6038-7E2F-462D-AC1E-DB8C915EF059}"/>
              </a:ext>
            </a:extLst>
          </p:cNvPr>
          <p:cNvCxnSpPr/>
          <p:nvPr/>
        </p:nvCxnSpPr>
        <p:spPr>
          <a:xfrm>
            <a:off x="323850" y="3716338"/>
            <a:ext cx="82804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5" name="TextovéPole 8">
            <a:extLst>
              <a:ext uri="{FF2B5EF4-FFF2-40B4-BE49-F238E27FC236}">
                <a16:creationId xmlns:a16="http://schemas.microsoft.com/office/drawing/2014/main" id="{0167005B-9C6C-4288-B4AF-99F05394F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113" y="4076700"/>
            <a:ext cx="115093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/>
              <a:t>Vliv „poslechové mezery“ - může vést k podcenění systolického krevního tlaku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zápatí 5">
            <a:extLst>
              <a:ext uri="{FF2B5EF4-FFF2-40B4-BE49-F238E27FC236}">
                <a16:creationId xmlns:a16="http://schemas.microsoft.com/office/drawing/2014/main" id="{227A3D31-C5C1-4022-A0FE-9976BCD5D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35843" name="Rectangle 6">
            <a:extLst>
              <a:ext uri="{FF2B5EF4-FFF2-40B4-BE49-F238E27FC236}">
                <a16:creationId xmlns:a16="http://schemas.microsoft.com/office/drawing/2014/main" id="{2EB2240F-7325-4C59-AC33-BEFF6E38F3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Oscilotonometrie – automatický tonometr</a:t>
            </a:r>
          </a:p>
        </p:txBody>
      </p:sp>
      <p:pic>
        <p:nvPicPr>
          <p:cNvPr id="35844" name="Picture 5" descr="Omron-M6_Comfort1">
            <a:extLst>
              <a:ext uri="{FF2B5EF4-FFF2-40B4-BE49-F238E27FC236}">
                <a16:creationId xmlns:a16="http://schemas.microsoft.com/office/drawing/2014/main" id="{1BEDBDD6-046E-48A1-97EB-4D579537AD6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1981200"/>
            <a:ext cx="3352800" cy="331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5" name="Rectangle 8">
            <a:extLst>
              <a:ext uri="{FF2B5EF4-FFF2-40B4-BE49-F238E27FC236}">
                <a16:creationId xmlns:a16="http://schemas.microsoft.com/office/drawing/2014/main" id="{7F690CD9-4A76-4729-A81F-84838B69D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4941888"/>
            <a:ext cx="1908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www.mediset.cz</a:t>
            </a:r>
            <a:r>
              <a:rPr lang="cs-CZ" altLang="cs-CZ" sz="1800"/>
              <a:t> </a:t>
            </a:r>
          </a:p>
        </p:txBody>
      </p:sp>
      <p:pic>
        <p:nvPicPr>
          <p:cNvPr id="35846" name="Picture 9">
            <a:extLst>
              <a:ext uri="{FF2B5EF4-FFF2-40B4-BE49-F238E27FC236}">
                <a16:creationId xmlns:a16="http://schemas.microsoft.com/office/drawing/2014/main" id="{368ECFB7-13FE-4256-8900-7CFD3CC9C19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3860800"/>
            <a:ext cx="4975225" cy="1625600"/>
          </a:xfrm>
          <a:noFill/>
        </p:spPr>
      </p:pic>
      <p:sp>
        <p:nvSpPr>
          <p:cNvPr id="35847" name="Rectangle 11">
            <a:extLst>
              <a:ext uri="{FF2B5EF4-FFF2-40B4-BE49-F238E27FC236}">
                <a16:creationId xmlns:a16="http://schemas.microsoft.com/office/drawing/2014/main" id="{C34F1C31-29C7-483F-8125-D3B873545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5589588"/>
            <a:ext cx="4949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NĚMCOVA, H. Měřeni krevniho tlaku, </a:t>
            </a:r>
            <a:r>
              <a:rPr lang="cs-CZ" altLang="cs-CZ" sz="1000" i="1"/>
              <a:t>Interní medicína pro praxi</a:t>
            </a:r>
            <a:r>
              <a:rPr lang="cs-CZ" altLang="cs-CZ" sz="1000"/>
              <a:t>, 8/2006.Vol 9,s. 396.</a:t>
            </a:r>
          </a:p>
        </p:txBody>
      </p:sp>
      <p:sp>
        <p:nvSpPr>
          <p:cNvPr id="35848" name="Text Box 12">
            <a:extLst>
              <a:ext uri="{FF2B5EF4-FFF2-40B4-BE49-F238E27FC236}">
                <a16:creationId xmlns:a16="http://schemas.microsoft.com/office/drawing/2014/main" id="{B84C602F-7029-4E92-94F0-FE2BA1646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1647825"/>
            <a:ext cx="41719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Falešné hodnoty TK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Široká manžeta – hodnoty falešně nižší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Úzká manžeta – hodnoty falešně vyšší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zápatí 4">
            <a:extLst>
              <a:ext uri="{FF2B5EF4-FFF2-40B4-BE49-F238E27FC236}">
                <a16:creationId xmlns:a16="http://schemas.microsoft.com/office/drawing/2014/main" id="{29EED24E-8039-44A8-AFE8-F532812FE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8E2B070B-C771-4273-B5C9-41BBA721EE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Monitorované hodnoty krevního toku</a:t>
            </a: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758BFE63-6FE4-47D2-81E4-62B281A5A7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229600" cy="36718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800" b="1"/>
              <a:t>Systolický tlak</a:t>
            </a:r>
            <a:r>
              <a:rPr lang="cs-CZ" altLang="cs-CZ" sz="1800"/>
              <a:t> (SP) – při srdeční systole (tepový objem, rychlost proudění, roztažnost tepen, viskozita)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b="1"/>
              <a:t>Distolický tlak</a:t>
            </a:r>
            <a:r>
              <a:rPr lang="cs-CZ" altLang="cs-CZ" sz="1800"/>
              <a:t> (DP) – při diastole srdce (roztažnost tepen, odpor cév, viskozita, délka srdečního cyklu)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b="1"/>
              <a:t>Střední arteriální tlak</a:t>
            </a:r>
            <a:r>
              <a:rPr lang="cs-CZ" altLang="cs-CZ" sz="1800"/>
              <a:t> (MAP) – průměrný perfusní tlak během celého cyklu, násobek srdečního výdeje a periferního odporu cév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b="1"/>
              <a:t>Srdeční výdej</a:t>
            </a:r>
            <a:r>
              <a:rPr lang="cs-CZ" altLang="cs-CZ" sz="1800"/>
              <a:t> (CO) – ovlivňuje frekvence, roztažnost cév, roztažení srdeční svaloviny, ...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b="1"/>
              <a:t>Periferní odpor cévního řečiště</a:t>
            </a:r>
            <a:r>
              <a:rPr lang="cs-CZ" altLang="cs-CZ" sz="1800"/>
              <a:t> (SVR) – ovlivněn délkou řečiště, viskozitě krve a poloměru odporových cév (arterie-svalová vlákna) SVR=8</a:t>
            </a:r>
            <a:r>
              <a:rPr lang="el-GR" altLang="cs-CZ" sz="1800">
                <a:cs typeface="Arial" panose="020B0604020202020204" pitchFamily="34" charset="0"/>
              </a:rPr>
              <a:t>η∙</a:t>
            </a:r>
            <a:r>
              <a:rPr lang="cs-CZ" altLang="cs-CZ" sz="1800">
                <a:cs typeface="Arial" panose="020B0604020202020204" pitchFamily="34" charset="0"/>
              </a:rPr>
              <a:t>l/</a:t>
            </a:r>
            <a:r>
              <a:rPr lang="el-GR" altLang="cs-CZ" sz="1800">
                <a:cs typeface="Arial" panose="020B0604020202020204" pitchFamily="34" charset="0"/>
              </a:rPr>
              <a:t>π∙</a:t>
            </a:r>
            <a:r>
              <a:rPr lang="cs-CZ" altLang="cs-CZ" sz="1800">
                <a:cs typeface="Arial" panose="020B0604020202020204" pitchFamily="34" charset="0"/>
              </a:rPr>
              <a:t>r</a:t>
            </a:r>
            <a:r>
              <a:rPr lang="cs-CZ" altLang="cs-CZ" sz="1800" baseline="30000">
                <a:cs typeface="Arial" panose="020B0604020202020204" pitchFamily="34" charset="0"/>
              </a:rPr>
              <a:t>4</a:t>
            </a:r>
            <a:endParaRPr lang="el-GR" altLang="cs-CZ" sz="1800" baseline="3000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1800"/>
              <a:t>MAP = CO x SVR , MAP = 1/3 SP + 2/3 DP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b="1"/>
              <a:t>Hydrostatický tlak</a:t>
            </a:r>
            <a:r>
              <a:rPr lang="cs-CZ" altLang="cs-CZ" sz="1800"/>
              <a:t> (HP) – HP = h</a:t>
            </a:r>
            <a:r>
              <a:rPr lang="el-GR" altLang="cs-CZ" sz="1800">
                <a:cs typeface="Arial" panose="020B0604020202020204" pitchFamily="34" charset="0"/>
              </a:rPr>
              <a:t>ρ</a:t>
            </a:r>
            <a:r>
              <a:rPr lang="cs-CZ" altLang="cs-CZ" sz="1800">
                <a:cs typeface="Arial" panose="020B0604020202020204" pitchFamily="34" charset="0"/>
              </a:rPr>
              <a:t>g, v krevním oběhu úměrný sloupci krve mezi srdcem a periferní tepnou</a:t>
            </a:r>
          </a:p>
          <a:p>
            <a:pPr eaLnBrk="1" hangingPunct="1">
              <a:lnSpc>
                <a:spcPct val="90000"/>
              </a:lnSpc>
            </a:pPr>
            <a:endParaRPr lang="el-GR" altLang="cs-CZ" sz="180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zápatí 5">
            <a:extLst>
              <a:ext uri="{FF2B5EF4-FFF2-40B4-BE49-F238E27FC236}">
                <a16:creationId xmlns:a16="http://schemas.microsoft.com/office/drawing/2014/main" id="{641023AF-E404-4E76-848E-F6AB5BD04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C826B0FF-352B-45CD-B8B1-FF1EB84D3A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Monitorované hodnoty krevního toku</a:t>
            </a:r>
          </a:p>
        </p:txBody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14950F0E-2665-432F-B06F-1DEEE4D6EB9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931150" cy="4525963"/>
          </a:xfrm>
        </p:spPr>
        <p:txBody>
          <a:bodyPr/>
          <a:lstStyle/>
          <a:p>
            <a:pPr eaLnBrk="1" hangingPunct="1"/>
            <a:r>
              <a:rPr lang="cs-CZ" altLang="cs-CZ" sz="1600"/>
              <a:t>Tlak na stěnu cévy – pomocí Laplaceova zákona, p=2</a:t>
            </a:r>
            <a:r>
              <a:rPr lang="el-GR" altLang="cs-CZ" sz="1600">
                <a:cs typeface="Arial" panose="020B0604020202020204" pitchFamily="34" charset="0"/>
              </a:rPr>
              <a:t>τ</a:t>
            </a:r>
            <a:r>
              <a:rPr lang="cs-CZ" altLang="cs-CZ" sz="1600">
                <a:cs typeface="Arial" panose="020B0604020202020204" pitchFamily="34" charset="0"/>
              </a:rPr>
              <a:t>/r, kde r je poloměr cévy a </a:t>
            </a:r>
            <a:r>
              <a:rPr lang="el-GR" altLang="cs-CZ" sz="1600">
                <a:cs typeface="Arial" panose="020B0604020202020204" pitchFamily="34" charset="0"/>
              </a:rPr>
              <a:t>τ</a:t>
            </a:r>
            <a:r>
              <a:rPr lang="cs-CZ" altLang="cs-CZ" sz="1600">
                <a:cs typeface="Arial" panose="020B0604020202020204" pitchFamily="34" charset="0"/>
              </a:rPr>
              <a:t> je napětí stěny cévy.</a:t>
            </a:r>
            <a:endParaRPr lang="el-GR" altLang="cs-CZ" sz="1600">
              <a:cs typeface="Arial" panose="020B0604020202020204" pitchFamily="34" charset="0"/>
            </a:endParaRPr>
          </a:p>
        </p:txBody>
      </p:sp>
      <p:pic>
        <p:nvPicPr>
          <p:cNvPr id="37893" name="Picture 4">
            <a:extLst>
              <a:ext uri="{FF2B5EF4-FFF2-40B4-BE49-F238E27FC236}">
                <a16:creationId xmlns:a16="http://schemas.microsoft.com/office/drawing/2014/main" id="{D9F38524-DDED-4F51-AA4E-2CF07CED369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2365375"/>
            <a:ext cx="5834062" cy="2986088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zápatí 4">
            <a:extLst>
              <a:ext uri="{FF2B5EF4-FFF2-40B4-BE49-F238E27FC236}">
                <a16:creationId xmlns:a16="http://schemas.microsoft.com/office/drawing/2014/main" id="{F3D3325A-2427-4C0B-BFF9-0EC700D38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D465A03C-8AB5-4835-91D3-F6D6670C34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Nitrooční tlak</a:t>
            </a:r>
          </a:p>
        </p:txBody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7FD62F7C-314E-44DE-B375-DD051566CD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075613" cy="3889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Běžná tonometrická metoda používaná v oftalmologii.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Důležitý pro včasnou diagnostiku očních chorob, např. glaukomu.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Metoda měření – Tonometrie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80000"/>
              </a:lnSpc>
            </a:pPr>
            <a:r>
              <a:rPr lang="cs-CZ" altLang="cs-CZ" sz="1800"/>
              <a:t>Palpační metoda (subjektivní)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/>
              <a:t>Aplanační tonometrie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/>
              <a:t>Impresní tonometrie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/>
              <a:t>„Puls air“ tonometrie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</p:txBody>
      </p:sp>
      <p:pic>
        <p:nvPicPr>
          <p:cNvPr id="38917" name="Picture 6" descr="Jak se glaukom projevuje">
            <a:extLst>
              <a:ext uri="{FF2B5EF4-FFF2-40B4-BE49-F238E27FC236}">
                <a16:creationId xmlns:a16="http://schemas.microsoft.com/office/drawing/2014/main" id="{E3ABA5EB-AED0-49DC-BE0F-D0A78CDD9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r="64101" b="25912"/>
          <a:stretch>
            <a:fillRect/>
          </a:stretch>
        </p:blipFill>
        <p:spPr bwMode="auto">
          <a:xfrm>
            <a:off x="5364163" y="2565400"/>
            <a:ext cx="2617787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7">
            <a:extLst>
              <a:ext uri="{FF2B5EF4-FFF2-40B4-BE49-F238E27FC236}">
                <a16:creationId xmlns:a16="http://schemas.microsoft.com/office/drawing/2014/main" id="{384FAB2C-A684-4474-976B-E3A07FDA8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4437063"/>
            <a:ext cx="1366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www.protectum.cz </a:t>
            </a:r>
          </a:p>
        </p:txBody>
      </p:sp>
      <p:sp>
        <p:nvSpPr>
          <p:cNvPr id="38919" name="Text Box 8">
            <a:extLst>
              <a:ext uri="{FF2B5EF4-FFF2-40B4-BE49-F238E27FC236}">
                <a16:creationId xmlns:a16="http://schemas.microsoft.com/office/drawing/2014/main" id="{5121E407-626B-409C-AC2C-B0D617BA3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868863"/>
            <a:ext cx="250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Útisk  zrakového nervu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1A823E1-1C2F-4D61-A2BE-46424FE0B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8221" y="239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zápatí 6">
            <a:extLst>
              <a:ext uri="{FF2B5EF4-FFF2-40B4-BE49-F238E27FC236}">
                <a16:creationId xmlns:a16="http://schemas.microsoft.com/office/drawing/2014/main" id="{A2CE07EB-29BE-4D5F-B17F-C5E399573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pic>
        <p:nvPicPr>
          <p:cNvPr id="39939" name="Picture 13" descr="goldmann_tonometer">
            <a:extLst>
              <a:ext uri="{FF2B5EF4-FFF2-40B4-BE49-F238E27FC236}">
                <a16:creationId xmlns:a16="http://schemas.microsoft.com/office/drawing/2014/main" id="{285D90B1-9CB7-4AA6-9B01-DEF67D43A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4" r="10960"/>
          <a:stretch>
            <a:fillRect/>
          </a:stretch>
        </p:blipFill>
        <p:spPr bwMode="auto">
          <a:xfrm>
            <a:off x="3779838" y="2276475"/>
            <a:ext cx="1657350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perkins-hand-held-applanation-tonometer">
            <a:extLst>
              <a:ext uri="{FF2B5EF4-FFF2-40B4-BE49-F238E27FC236}">
                <a16:creationId xmlns:a16="http://schemas.microsoft.com/office/drawing/2014/main" id="{3DD8F362-5067-44A3-ABF1-A76A5ACF393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425" y="765175"/>
            <a:ext cx="2833688" cy="283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1" name="Rectangle 2">
            <a:extLst>
              <a:ext uri="{FF2B5EF4-FFF2-40B4-BE49-F238E27FC236}">
                <a16:creationId xmlns:a16="http://schemas.microsoft.com/office/drawing/2014/main" id="{BBDBCC8B-7148-4C45-A542-AD0D317F4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Aplanační tonometrie</a:t>
            </a:r>
          </a:p>
        </p:txBody>
      </p:sp>
      <p:sp>
        <p:nvSpPr>
          <p:cNvPr id="39942" name="Rectangle 3">
            <a:extLst>
              <a:ext uri="{FF2B5EF4-FFF2-40B4-BE49-F238E27FC236}">
                <a16:creationId xmlns:a16="http://schemas.microsoft.com/office/drawing/2014/main" id="{0A4DEB06-D439-4C86-AA33-7CE02E6854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125538"/>
            <a:ext cx="4464050" cy="4525962"/>
          </a:xfrm>
        </p:spPr>
        <p:txBody>
          <a:bodyPr/>
          <a:lstStyle/>
          <a:p>
            <a:pPr eaLnBrk="1" hangingPunct="1"/>
            <a:r>
              <a:rPr lang="cs-CZ" altLang="cs-CZ" sz="1800"/>
              <a:t>Základem Imbert – Fickův zákon P</a:t>
            </a:r>
            <a:r>
              <a:rPr lang="cs-CZ" altLang="cs-CZ" sz="1800">
                <a:cs typeface="Arial" panose="020B0604020202020204" pitchFamily="34" charset="0"/>
              </a:rPr>
              <a:t>∙A=F, P - nitrooční tlak v mmHg,         A - oploštěná plocha, F - působící síla </a:t>
            </a:r>
          </a:p>
          <a:p>
            <a:pPr eaLnBrk="1" hangingPunct="1"/>
            <a:r>
              <a:rPr lang="cs-CZ" altLang="cs-CZ" sz="1800">
                <a:cs typeface="Arial" panose="020B0604020202020204" pitchFamily="34" charset="0"/>
              </a:rPr>
              <a:t>Nutná anestezie bulbu</a:t>
            </a:r>
          </a:p>
          <a:p>
            <a:pPr eaLnBrk="1" hangingPunct="1"/>
            <a:r>
              <a:rPr lang="cs-CZ" altLang="cs-CZ" sz="1800">
                <a:cs typeface="Arial" panose="020B0604020202020204" pitchFamily="34" charset="0"/>
              </a:rPr>
              <a:t>Aplikace fluoresceinu</a:t>
            </a:r>
          </a:p>
          <a:p>
            <a:pPr eaLnBrk="1" hangingPunct="1"/>
            <a:r>
              <a:rPr lang="cs-CZ" altLang="cs-CZ" sz="1800">
                <a:cs typeface="Arial" panose="020B0604020202020204" pitchFamily="34" charset="0"/>
              </a:rPr>
              <a:t>Štěrbinová lampa</a:t>
            </a:r>
          </a:p>
          <a:p>
            <a:pPr eaLnBrk="1" hangingPunct="1"/>
            <a:r>
              <a:rPr lang="cs-CZ" altLang="cs-CZ" sz="1800">
                <a:cs typeface="Arial" panose="020B0604020202020204" pitchFamily="34" charset="0"/>
              </a:rPr>
              <a:t>Goldmanův, Perkinsův a. t. – konst. A </a:t>
            </a:r>
          </a:p>
          <a:p>
            <a:pPr eaLnBrk="1" hangingPunct="1"/>
            <a:r>
              <a:rPr lang="cs-CZ" altLang="cs-CZ" sz="1800">
                <a:cs typeface="Arial" panose="020B0604020202020204" pitchFamily="34" charset="0"/>
              </a:rPr>
              <a:t>Maklakovův, Tonomat a. t. – konst. F</a:t>
            </a:r>
          </a:p>
        </p:txBody>
      </p:sp>
      <p:sp>
        <p:nvSpPr>
          <p:cNvPr id="39943" name="Text Box 7">
            <a:extLst>
              <a:ext uri="{FF2B5EF4-FFF2-40B4-BE49-F238E27FC236}">
                <a16:creationId xmlns:a16="http://schemas.microsoft.com/office/drawing/2014/main" id="{5DD6266C-440C-4BE8-9A62-4691F4DC2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3357563"/>
            <a:ext cx="11414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www.nteyes.com</a:t>
            </a:r>
          </a:p>
        </p:txBody>
      </p:sp>
      <p:sp>
        <p:nvSpPr>
          <p:cNvPr id="39944" name="Text Box 8">
            <a:extLst>
              <a:ext uri="{FF2B5EF4-FFF2-40B4-BE49-F238E27FC236}">
                <a16:creationId xmlns:a16="http://schemas.microsoft.com/office/drawing/2014/main" id="{A67BDE00-DB9D-4B32-A56C-3A0EA5B5B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3213100"/>
            <a:ext cx="227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Perkinsnův tonometr</a:t>
            </a:r>
          </a:p>
        </p:txBody>
      </p:sp>
      <p:pic>
        <p:nvPicPr>
          <p:cNvPr id="39945" name="Picture 9" descr="C29 - Tonometry Goldman">
            <a:hlinkClick r:id="rId4"/>
            <a:extLst>
              <a:ext uri="{FF2B5EF4-FFF2-40B4-BE49-F238E27FC236}">
                <a16:creationId xmlns:a16="http://schemas.microsoft.com/office/drawing/2014/main" id="{D8071633-56E2-4822-89B2-F3DB65C9BF1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3789363"/>
            <a:ext cx="3265487" cy="2187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6" name="Rectangle 11">
            <a:extLst>
              <a:ext uri="{FF2B5EF4-FFF2-40B4-BE49-F238E27FC236}">
                <a16:creationId xmlns:a16="http://schemas.microsoft.com/office/drawing/2014/main" id="{FE343455-5971-47A3-9A11-3E9295171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5734050"/>
            <a:ext cx="1187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www.icoph.org </a:t>
            </a:r>
          </a:p>
        </p:txBody>
      </p:sp>
      <p:sp>
        <p:nvSpPr>
          <p:cNvPr id="39947" name="Rectangle 14">
            <a:extLst>
              <a:ext uri="{FF2B5EF4-FFF2-40B4-BE49-F238E27FC236}">
                <a16:creationId xmlns:a16="http://schemas.microsoft.com/office/drawing/2014/main" id="{4B033EE6-1A35-4A70-8161-EAD8E0EE0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5876925"/>
            <a:ext cx="2124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www.ophthalmicequipment.com</a:t>
            </a:r>
            <a:r>
              <a:rPr lang="cs-CZ" altLang="cs-CZ" sz="1800"/>
              <a:t> </a:t>
            </a:r>
          </a:p>
        </p:txBody>
      </p:sp>
      <p:sp>
        <p:nvSpPr>
          <p:cNvPr id="39948" name="Text Box 15">
            <a:extLst>
              <a:ext uri="{FF2B5EF4-FFF2-40B4-BE49-F238E27FC236}">
                <a16:creationId xmlns:a16="http://schemas.microsoft.com/office/drawing/2014/main" id="{F017DEAA-D6EE-4705-8AF8-51518CF37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373688"/>
            <a:ext cx="24685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Goldmanův aplanační tomometr</a:t>
            </a:r>
          </a:p>
        </p:txBody>
      </p:sp>
      <p:pic>
        <p:nvPicPr>
          <p:cNvPr id="39949" name="Picture 16" descr="F0T-16-S2958">
            <a:extLst>
              <a:ext uri="{FF2B5EF4-FFF2-40B4-BE49-F238E27FC236}">
                <a16:creationId xmlns:a16="http://schemas.microsoft.com/office/drawing/2014/main" id="{B816831C-A2E5-436B-B272-6AFB10D4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76700"/>
            <a:ext cx="29511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zápatí 5">
            <a:extLst>
              <a:ext uri="{FF2B5EF4-FFF2-40B4-BE49-F238E27FC236}">
                <a16:creationId xmlns:a16="http://schemas.microsoft.com/office/drawing/2014/main" id="{52B5DDB5-0E25-47EC-AF1E-0DE393B21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40963" name="Rectangle 12">
            <a:extLst>
              <a:ext uri="{FF2B5EF4-FFF2-40B4-BE49-F238E27FC236}">
                <a16:creationId xmlns:a16="http://schemas.microsoft.com/office/drawing/2014/main" id="{366429A5-8DA5-4884-B374-990D149FF9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619625" cy="1143000"/>
          </a:xfrm>
        </p:spPr>
        <p:txBody>
          <a:bodyPr/>
          <a:lstStyle/>
          <a:p>
            <a:pPr eaLnBrk="1" hangingPunct="1"/>
            <a:r>
              <a:rPr lang="cs-CZ" altLang="cs-CZ" sz="3200"/>
              <a:t>Aplanační tonometry</a:t>
            </a:r>
            <a:r>
              <a:rPr lang="cs-CZ" altLang="cs-CZ"/>
              <a:t> </a:t>
            </a:r>
          </a:p>
        </p:txBody>
      </p:sp>
      <p:sp>
        <p:nvSpPr>
          <p:cNvPr id="40964" name="Text Box 9">
            <a:extLst>
              <a:ext uri="{FF2B5EF4-FFF2-40B4-BE49-F238E27FC236}">
                <a16:creationId xmlns:a16="http://schemas.microsoft.com/office/drawing/2014/main" id="{996CEF64-889E-4E27-A716-473BFF487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708275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Tonomat 1964</a:t>
            </a:r>
          </a:p>
        </p:txBody>
      </p:sp>
      <p:pic>
        <p:nvPicPr>
          <p:cNvPr id="40965" name="Picture 11" descr="Maklokov">
            <a:extLst>
              <a:ext uri="{FF2B5EF4-FFF2-40B4-BE49-F238E27FC236}">
                <a16:creationId xmlns:a16="http://schemas.microsoft.com/office/drawing/2014/main" id="{F69E82D2-4FBB-48BC-A67E-9D850D28BEF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0" t="28539" r="27391" b="25851"/>
          <a:stretch>
            <a:fillRect/>
          </a:stretch>
        </p:blipFill>
        <p:spPr>
          <a:xfrm>
            <a:off x="3995738" y="1268413"/>
            <a:ext cx="4465637" cy="3024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Text Box 14">
            <a:extLst>
              <a:ext uri="{FF2B5EF4-FFF2-40B4-BE49-F238E27FC236}">
                <a16:creationId xmlns:a16="http://schemas.microsoft.com/office/drawing/2014/main" id="{41C9D5AA-FAE1-465C-A877-A8133E50C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4508500"/>
            <a:ext cx="215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Maklakovův t. 1885</a:t>
            </a:r>
          </a:p>
        </p:txBody>
      </p:sp>
      <p:pic>
        <p:nvPicPr>
          <p:cNvPr id="40967" name="Picture 6" descr="Tonomat">
            <a:extLst>
              <a:ext uri="{FF2B5EF4-FFF2-40B4-BE49-F238E27FC236}">
                <a16:creationId xmlns:a16="http://schemas.microsoft.com/office/drawing/2014/main" id="{0DE0ABA3-45AE-44BD-9DAD-BE5442B6D26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t="6442" r="10493" b="20509"/>
          <a:stretch>
            <a:fillRect/>
          </a:stretch>
        </p:blipFill>
        <p:spPr>
          <a:xfrm>
            <a:off x="323850" y="3357563"/>
            <a:ext cx="4535488" cy="2803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8" name="Rectangle 15">
            <a:extLst>
              <a:ext uri="{FF2B5EF4-FFF2-40B4-BE49-F238E27FC236}">
                <a16:creationId xmlns:a16="http://schemas.microsoft.com/office/drawing/2014/main" id="{D89605F9-1BBD-4E7A-AD23-DCA3546CF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6453188"/>
            <a:ext cx="14763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www.rveeh.vic.gov.au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zápatí 4">
            <a:extLst>
              <a:ext uri="{FF2B5EF4-FFF2-40B4-BE49-F238E27FC236}">
                <a16:creationId xmlns:a16="http://schemas.microsoft.com/office/drawing/2014/main" id="{BA440BE0-94FE-4B4A-9375-31A1AC7D8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8EF45F87-7F2D-4EE5-9123-B8851AB4EC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Biosignál</a:t>
            </a:r>
            <a:endParaRPr lang="en-US" altLang="cs-CZ" sz="3200"/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7C726718-A69C-4EC1-8670-9943FD2CB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1800"/>
              <a:t>“Jako </a:t>
            </a:r>
            <a:r>
              <a:rPr lang="cs-CZ" altLang="cs-CZ" sz="1800" b="1"/>
              <a:t>biosignály</a:t>
            </a:r>
            <a:r>
              <a:rPr lang="cs-CZ" altLang="cs-CZ" sz="1800"/>
              <a:t> můžeme označit veškeré signály, jejichž existenci můžeme zaznamenat v živých organismech“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Signál </a:t>
            </a:r>
            <a:r>
              <a:rPr lang="cs-CZ" altLang="cs-CZ" sz="1800"/>
              <a:t>- </a:t>
            </a:r>
            <a:r>
              <a:rPr lang="en-US" altLang="cs-CZ" sz="1800"/>
              <a:t>nese nějakou informaci</a:t>
            </a:r>
            <a:r>
              <a:rPr lang="cs-CZ" altLang="cs-CZ" sz="1800"/>
              <a:t> o systému</a:t>
            </a:r>
            <a:r>
              <a:rPr lang="en-US" altLang="cs-CZ" sz="1800"/>
              <a:t>, ale sám je vždy nesen nějakým </a:t>
            </a:r>
            <a:r>
              <a:rPr lang="en-US" altLang="cs-CZ" sz="1800" b="1"/>
              <a:t>nosičem</a:t>
            </a:r>
            <a:r>
              <a:rPr lang="en-US" altLang="cs-CZ" sz="1800"/>
              <a:t>, má </a:t>
            </a:r>
            <a:r>
              <a:rPr lang="en-US" altLang="cs-CZ" sz="1800" b="1"/>
              <a:t>fyzikální charakter</a:t>
            </a:r>
            <a:r>
              <a:rPr lang="en-US" altLang="cs-CZ" sz="1800"/>
              <a:t>.</a:t>
            </a:r>
            <a:r>
              <a:rPr lang="cs-CZ" altLang="cs-CZ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buFontTx/>
              <a:buNone/>
            </a:pPr>
            <a:r>
              <a:rPr lang="cs-CZ" altLang="cs-CZ" sz="1800"/>
              <a:t>Můžeme je registrovat v důsledku </a:t>
            </a:r>
            <a:r>
              <a:rPr lang="cs-CZ" altLang="cs-CZ" sz="1800" b="1"/>
              <a:t>spontánní aktivity</a:t>
            </a:r>
            <a:r>
              <a:rPr lang="cs-CZ" altLang="cs-CZ" sz="1800"/>
              <a:t> biologického systému -</a:t>
            </a:r>
            <a:r>
              <a:rPr lang="cs-CZ" altLang="cs-CZ" sz="1800" b="1">
                <a:solidFill>
                  <a:srgbClr val="7030A0"/>
                </a:solidFill>
              </a:rPr>
              <a:t>nativní signály</a:t>
            </a:r>
            <a:r>
              <a:rPr lang="cs-CZ" altLang="cs-CZ" sz="1800"/>
              <a:t> anebo jako důsledek nějakých úmyslných </a:t>
            </a:r>
            <a:r>
              <a:rPr lang="cs-CZ" altLang="cs-CZ" sz="1800" b="1"/>
              <a:t>podnětů</a:t>
            </a:r>
            <a:r>
              <a:rPr lang="cs-CZ" altLang="cs-CZ" sz="1800"/>
              <a:t> - </a:t>
            </a:r>
            <a:r>
              <a:rPr lang="cs-CZ" altLang="cs-CZ" sz="1800" b="1">
                <a:solidFill>
                  <a:srgbClr val="7030A0"/>
                </a:solidFill>
              </a:rPr>
              <a:t>evokované signály</a:t>
            </a:r>
            <a:r>
              <a:rPr lang="cs-CZ" altLang="cs-CZ" sz="1800"/>
              <a:t>. </a:t>
            </a:r>
          </a:p>
          <a:p>
            <a:pPr eaLnBrk="1" hangingPunct="1">
              <a:buFontTx/>
              <a:buNone/>
            </a:pPr>
            <a:endParaRPr lang="cs-CZ" altLang="cs-CZ" sz="1800"/>
          </a:p>
          <a:p>
            <a:pPr eaLnBrk="1" hangingPunct="1">
              <a:buFontTx/>
              <a:buNone/>
            </a:pPr>
            <a:r>
              <a:rPr lang="cs-CZ" altLang="cs-CZ" sz="1800"/>
              <a:t>Z hlediska současné medicíny – nejčastěji znázorňujeme biosignály v podobě závislosti napětí na čase a poloze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57B23D-EDB0-4A3B-AEB8-EEA63BB27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274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zápatí 6">
            <a:extLst>
              <a:ext uri="{FF2B5EF4-FFF2-40B4-BE49-F238E27FC236}">
                <a16:creationId xmlns:a16="http://schemas.microsoft.com/office/drawing/2014/main" id="{261184CF-576A-45A1-B5C2-B567D14B7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4B609069-4358-4288-9045-4BB2C2EC39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Impresní tonometrie</a:t>
            </a:r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B195C4D2-E89A-4BF8-A31B-AD898871BC2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412875"/>
            <a:ext cx="5400675" cy="4525963"/>
          </a:xfrm>
        </p:spPr>
        <p:txBody>
          <a:bodyPr/>
          <a:lstStyle/>
          <a:p>
            <a:pPr eaLnBrk="1" hangingPunct="1"/>
            <a:r>
              <a:rPr lang="cs-CZ" altLang="cs-CZ" sz="1800"/>
              <a:t>Měření nitroočního tlaku pomocí hloubky vnoření tyčinky do rohovky </a:t>
            </a:r>
          </a:p>
          <a:p>
            <a:pPr eaLnBrk="1" hangingPunct="1"/>
            <a:r>
              <a:rPr lang="cs-CZ" altLang="cs-CZ" sz="1800"/>
              <a:t>přesně stanovené parametry tonometru (průměr a váha tyčinky)</a:t>
            </a:r>
          </a:p>
          <a:p>
            <a:pPr eaLnBrk="1" hangingPunct="1"/>
            <a:r>
              <a:rPr lang="cs-CZ" altLang="cs-CZ" sz="1800"/>
              <a:t>Podoba hloubkoměrům</a:t>
            </a:r>
          </a:p>
          <a:p>
            <a:pPr eaLnBrk="1" hangingPunct="1"/>
            <a:r>
              <a:rPr lang="cs-CZ" altLang="cs-CZ" sz="1800"/>
              <a:t>Nutná anestezie bulbu</a:t>
            </a:r>
          </a:p>
          <a:p>
            <a:pPr eaLnBrk="1" hangingPunct="1"/>
            <a:r>
              <a:rPr lang="cs-CZ" altLang="cs-CZ" sz="1800"/>
              <a:t>Vyšetření v leže</a:t>
            </a:r>
          </a:p>
          <a:p>
            <a:pPr eaLnBrk="1" hangingPunct="1"/>
            <a:endParaRPr lang="cs-CZ" altLang="cs-CZ" sz="1800"/>
          </a:p>
        </p:txBody>
      </p:sp>
      <p:pic>
        <p:nvPicPr>
          <p:cNvPr id="41989" name="Picture 8" descr="An external file that holds a picture, illustration, etc., usually as some form of binary object. The name of referred object is ch118f1.jpg. ">
            <a:extLst>
              <a:ext uri="{FF2B5EF4-FFF2-40B4-BE49-F238E27FC236}">
                <a16:creationId xmlns:a16="http://schemas.microsoft.com/office/drawing/2014/main" id="{AE20329D-65B9-462E-9027-E80341D4135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2638" y="1600200"/>
            <a:ext cx="2990850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0" name="Rectangle 9">
            <a:extLst>
              <a:ext uri="{FF2B5EF4-FFF2-40B4-BE49-F238E27FC236}">
                <a16:creationId xmlns:a16="http://schemas.microsoft.com/office/drawing/2014/main" id="{9F4FA9F4-045D-4184-AB32-3A738FEBA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950" y="5445125"/>
            <a:ext cx="15478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www.ncbi.nlm.nih.gov </a:t>
            </a:r>
          </a:p>
        </p:txBody>
      </p:sp>
      <p:sp>
        <p:nvSpPr>
          <p:cNvPr id="41991" name="Text Box 10">
            <a:extLst>
              <a:ext uri="{FF2B5EF4-FFF2-40B4-BE49-F238E27FC236}">
                <a16:creationId xmlns:a16="http://schemas.microsoft.com/office/drawing/2014/main" id="{E45FA8F5-577E-4BA6-B785-271C75C8F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73405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Schiötzův Tonometr</a:t>
            </a:r>
          </a:p>
        </p:txBody>
      </p:sp>
      <p:pic>
        <p:nvPicPr>
          <p:cNvPr id="41992" name="Picture 12" descr="schiotz%20x%20tonometer%201925">
            <a:extLst>
              <a:ext uri="{FF2B5EF4-FFF2-40B4-BE49-F238E27FC236}">
                <a16:creationId xmlns:a16="http://schemas.microsoft.com/office/drawing/2014/main" id="{DAA2B34D-7D18-4302-B07D-E0082AF5FF8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7" t="54201" r="16643" b="4500"/>
          <a:stretch>
            <a:fillRect/>
          </a:stretch>
        </p:blipFill>
        <p:spPr>
          <a:xfrm>
            <a:off x="971550" y="3789363"/>
            <a:ext cx="4608513" cy="1865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3" name="Rectangle 14">
            <a:extLst>
              <a:ext uri="{FF2B5EF4-FFF2-40B4-BE49-F238E27FC236}">
                <a16:creationId xmlns:a16="http://schemas.microsoft.com/office/drawing/2014/main" id="{0244FCB6-8349-471C-99BB-216993C3E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5300663"/>
            <a:ext cx="14763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www.rveeh.vic.gov.au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zápatí 7">
            <a:extLst>
              <a:ext uri="{FF2B5EF4-FFF2-40B4-BE49-F238E27FC236}">
                <a16:creationId xmlns:a16="http://schemas.microsoft.com/office/drawing/2014/main" id="{878AA8E2-B2E1-4A3A-8746-7AEC7721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pic>
        <p:nvPicPr>
          <p:cNvPr id="43011" name="Picture 16" descr="Von%20Graefes%20Tonometer">
            <a:extLst>
              <a:ext uri="{FF2B5EF4-FFF2-40B4-BE49-F238E27FC236}">
                <a16:creationId xmlns:a16="http://schemas.microsoft.com/office/drawing/2014/main" id="{F86474B4-30E3-4614-A692-A06F7B20B8B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2101850" cy="218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2" name="Picture 21" descr="Snellens%20tonometer">
            <a:extLst>
              <a:ext uri="{FF2B5EF4-FFF2-40B4-BE49-F238E27FC236}">
                <a16:creationId xmlns:a16="http://schemas.microsoft.com/office/drawing/2014/main" id="{CBE16E17-C860-4232-B347-9E15A853458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5" t="7687" r="27969" b="11533"/>
          <a:stretch>
            <a:fillRect/>
          </a:stretch>
        </p:blipFill>
        <p:spPr>
          <a:xfrm>
            <a:off x="2987675" y="2349500"/>
            <a:ext cx="1444625" cy="3529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3" name="Text Box 19">
            <a:extLst>
              <a:ext uri="{FF2B5EF4-FFF2-40B4-BE49-F238E27FC236}">
                <a16:creationId xmlns:a16="http://schemas.microsoft.com/office/drawing/2014/main" id="{4D4886D6-5517-44EA-8802-38C5D5421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149725"/>
            <a:ext cx="210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Von Grafův t. 1863</a:t>
            </a:r>
          </a:p>
        </p:txBody>
      </p:sp>
      <p:sp>
        <p:nvSpPr>
          <p:cNvPr id="43014" name="Text Box 24">
            <a:extLst>
              <a:ext uri="{FF2B5EF4-FFF2-40B4-BE49-F238E27FC236}">
                <a16:creationId xmlns:a16="http://schemas.microsoft.com/office/drawing/2014/main" id="{3E44276B-4048-49E7-BFF8-BF845831A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445125"/>
            <a:ext cx="1695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Snellův t. 1872</a:t>
            </a:r>
          </a:p>
        </p:txBody>
      </p:sp>
      <p:sp>
        <p:nvSpPr>
          <p:cNvPr id="43015" name="Rectangle 25">
            <a:extLst>
              <a:ext uri="{FF2B5EF4-FFF2-40B4-BE49-F238E27FC236}">
                <a16:creationId xmlns:a16="http://schemas.microsoft.com/office/drawing/2014/main" id="{DA29D152-A4D5-41B2-979C-DFD6EC043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6453188"/>
            <a:ext cx="14763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www.rveeh.vic.gov.au </a:t>
            </a:r>
          </a:p>
        </p:txBody>
      </p:sp>
      <p:pic>
        <p:nvPicPr>
          <p:cNvPr id="43016" name="Picture 27" descr="Gradle%20tonometer%201912">
            <a:extLst>
              <a:ext uri="{FF2B5EF4-FFF2-40B4-BE49-F238E27FC236}">
                <a16:creationId xmlns:a16="http://schemas.microsoft.com/office/drawing/2014/main" id="{BFD3F80F-1B96-4DA0-8353-C6B96941326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692150"/>
            <a:ext cx="3857625" cy="2571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7" name="Text Box 30">
            <a:extLst>
              <a:ext uri="{FF2B5EF4-FFF2-40B4-BE49-F238E27FC236}">
                <a16:creationId xmlns:a16="http://schemas.microsoft.com/office/drawing/2014/main" id="{4515423D-A7EF-4002-BB01-EA1B26DBA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3141663"/>
            <a:ext cx="174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Gradlův t. 1912</a:t>
            </a:r>
          </a:p>
        </p:txBody>
      </p:sp>
      <p:pic>
        <p:nvPicPr>
          <p:cNvPr id="43018" name="Picture 31" descr="McLean%20tonomter%201919">
            <a:extLst>
              <a:ext uri="{FF2B5EF4-FFF2-40B4-BE49-F238E27FC236}">
                <a16:creationId xmlns:a16="http://schemas.microsoft.com/office/drawing/2014/main" id="{A0B0BFF1-B9B9-411B-BB56-859D3AE1A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47266" r="22569" b="-433"/>
          <a:stretch>
            <a:fillRect/>
          </a:stretch>
        </p:blipFill>
        <p:spPr bwMode="auto">
          <a:xfrm>
            <a:off x="4787900" y="3500438"/>
            <a:ext cx="3671888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Text Box 32">
            <a:extLst>
              <a:ext uri="{FF2B5EF4-FFF2-40B4-BE49-F238E27FC236}">
                <a16:creationId xmlns:a16="http://schemas.microsoft.com/office/drawing/2014/main" id="{0B4DF46D-4CAB-4D05-9D85-C08633CD9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876925"/>
            <a:ext cx="211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McLeansův t. 1919</a:t>
            </a:r>
          </a:p>
        </p:txBody>
      </p:sp>
      <p:sp>
        <p:nvSpPr>
          <p:cNvPr id="43020" name="Text Box 34">
            <a:extLst>
              <a:ext uri="{FF2B5EF4-FFF2-40B4-BE49-F238E27FC236}">
                <a16:creationId xmlns:a16="http://schemas.microsoft.com/office/drawing/2014/main" id="{1FDEB760-9269-42B1-90B9-7A642C61D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75" y="4238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sp>
        <p:nvSpPr>
          <p:cNvPr id="43021" name="Text Box 35">
            <a:extLst>
              <a:ext uri="{FF2B5EF4-FFF2-40B4-BE49-F238E27FC236}">
                <a16:creationId xmlns:a16="http://schemas.microsoft.com/office/drawing/2014/main" id="{E990C616-6B8D-4504-982C-0668E5BA6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49275"/>
            <a:ext cx="36782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/>
              <a:t>Impresní tonometry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zápatí 6">
            <a:extLst>
              <a:ext uri="{FF2B5EF4-FFF2-40B4-BE49-F238E27FC236}">
                <a16:creationId xmlns:a16="http://schemas.microsoft.com/office/drawing/2014/main" id="{DE474ABF-53E4-4684-A03C-FF13A32A7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pic>
        <p:nvPicPr>
          <p:cNvPr id="44035" name="Picture 9" descr="nt-4000-large">
            <a:extLst>
              <a:ext uri="{FF2B5EF4-FFF2-40B4-BE49-F238E27FC236}">
                <a16:creationId xmlns:a16="http://schemas.microsoft.com/office/drawing/2014/main" id="{FE5324BD-A019-4ADA-88E4-C62D5E3BCBA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1989138"/>
            <a:ext cx="3097212" cy="3097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6" name="Rectangle 2">
            <a:extLst>
              <a:ext uri="{FF2B5EF4-FFF2-40B4-BE49-F238E27FC236}">
                <a16:creationId xmlns:a16="http://schemas.microsoft.com/office/drawing/2014/main" id="{A58864D3-C4E8-448A-AA16-EDF0FB3E22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„ puls air“ tonometrie</a:t>
            </a:r>
          </a:p>
        </p:txBody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FC847B58-18E4-48DB-A01A-23AB2F809D7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346825" cy="2620963"/>
          </a:xfrm>
        </p:spPr>
        <p:txBody>
          <a:bodyPr/>
          <a:lstStyle/>
          <a:p>
            <a:pPr eaLnBrk="1" hangingPunct="1"/>
            <a:r>
              <a:rPr lang="cs-CZ" altLang="cs-CZ" sz="1800"/>
              <a:t>Bezkontaktní tonometrie</a:t>
            </a:r>
          </a:p>
          <a:p>
            <a:pPr eaLnBrk="1" hangingPunct="1"/>
            <a:r>
              <a:rPr lang="cs-CZ" altLang="cs-CZ" sz="1800"/>
              <a:t>Oploštění rohovky pomocí nárazu vzduchu</a:t>
            </a:r>
          </a:p>
          <a:p>
            <a:pPr eaLnBrk="1" hangingPunct="1"/>
            <a:r>
              <a:rPr lang="cs-CZ" altLang="cs-CZ" sz="1800"/>
              <a:t>Bez nutnosti anestezie bulbu</a:t>
            </a:r>
          </a:p>
          <a:p>
            <a:pPr eaLnBrk="1" hangingPunct="1"/>
            <a:r>
              <a:rPr lang="cs-CZ" altLang="cs-CZ" sz="1800"/>
              <a:t>3 komponenty 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– pneumatický systém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– aplanační monitorovací systém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– opticko-elektrický zaměřovací systém</a:t>
            </a:r>
          </a:p>
          <a:p>
            <a:pPr eaLnBrk="1" hangingPunct="1"/>
            <a:endParaRPr lang="cs-CZ" altLang="cs-CZ" sz="1600"/>
          </a:p>
        </p:txBody>
      </p:sp>
      <p:pic>
        <p:nvPicPr>
          <p:cNvPr id="44038" name="Picture 5" descr="System">
            <a:extLst>
              <a:ext uri="{FF2B5EF4-FFF2-40B4-BE49-F238E27FC236}">
                <a16:creationId xmlns:a16="http://schemas.microsoft.com/office/drawing/2014/main" id="{C111E7C0-7C22-4CE1-84B3-2A823DBC30F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3860800"/>
            <a:ext cx="3671887" cy="2344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9" name="Rectangle 7">
            <a:extLst>
              <a:ext uri="{FF2B5EF4-FFF2-40B4-BE49-F238E27FC236}">
                <a16:creationId xmlns:a16="http://schemas.microsoft.com/office/drawing/2014/main" id="{AE5D9D6A-8B7E-4FA8-8C88-A6841BE5C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516563"/>
            <a:ext cx="1619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www.opt.indiana.edu </a:t>
            </a:r>
          </a:p>
        </p:txBody>
      </p:sp>
      <p:sp>
        <p:nvSpPr>
          <p:cNvPr id="44040" name="Rectangle 11">
            <a:extLst>
              <a:ext uri="{FF2B5EF4-FFF2-40B4-BE49-F238E27FC236}">
                <a16:creationId xmlns:a16="http://schemas.microsoft.com/office/drawing/2014/main" id="{537D51AB-3CD2-498A-913F-73FF32C6D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4868863"/>
            <a:ext cx="1258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www.nteyes.com</a:t>
            </a:r>
          </a:p>
        </p:txBody>
      </p:sp>
      <p:sp>
        <p:nvSpPr>
          <p:cNvPr id="44041" name="Text Box 12">
            <a:extLst>
              <a:ext uri="{FF2B5EF4-FFF2-40B4-BE49-F238E27FC236}">
                <a16:creationId xmlns:a16="http://schemas.microsoft.com/office/drawing/2014/main" id="{6CBA3517-2FD2-4710-9B65-A6E8E04D6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157788"/>
            <a:ext cx="247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Bezkontaktní tonometr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zápatí 7">
            <a:extLst>
              <a:ext uri="{FF2B5EF4-FFF2-40B4-BE49-F238E27FC236}">
                <a16:creationId xmlns:a16="http://schemas.microsoft.com/office/drawing/2014/main" id="{BE200DD5-AD9D-41BC-BC9F-DC1D89D61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45059" name="Rectangle 14">
            <a:extLst>
              <a:ext uri="{FF2B5EF4-FFF2-40B4-BE49-F238E27FC236}">
                <a16:creationId xmlns:a16="http://schemas.microsoft.com/office/drawing/2014/main" id="{1C9D8E12-DF86-4B8A-B0F0-FBAB1AEFB1A3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Kapesní tonometry</a:t>
            </a:r>
          </a:p>
        </p:txBody>
      </p:sp>
      <p:pic>
        <p:nvPicPr>
          <p:cNvPr id="45060" name="Picture 5" descr="Obrázek 10">
            <a:extLst>
              <a:ext uri="{FF2B5EF4-FFF2-40B4-BE49-F238E27FC236}">
                <a16:creationId xmlns:a16="http://schemas.microsoft.com/office/drawing/2014/main" id="{5E8A3579-43D6-4610-AD12-6AD87F35F38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341438"/>
            <a:ext cx="2665413" cy="2243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1" name="Picture 9" descr="Obrázek 9">
            <a:extLst>
              <a:ext uri="{FF2B5EF4-FFF2-40B4-BE49-F238E27FC236}">
                <a16:creationId xmlns:a16="http://schemas.microsoft.com/office/drawing/2014/main" id="{4AD54E2A-0D7D-4A2D-8E4A-9D40B2C7F79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3716338"/>
            <a:ext cx="2808288" cy="1887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2" name="Picture 13" descr="Diaton tonometr">
            <a:extLst>
              <a:ext uri="{FF2B5EF4-FFF2-40B4-BE49-F238E27FC236}">
                <a16:creationId xmlns:a16="http://schemas.microsoft.com/office/drawing/2014/main" id="{6DA2876E-7FA7-402A-81D4-CCB8CD4AB8F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620713"/>
            <a:ext cx="847725" cy="4824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3" name="Text Box 16">
            <a:extLst>
              <a:ext uri="{FF2B5EF4-FFF2-40B4-BE49-F238E27FC236}">
                <a16:creationId xmlns:a16="http://schemas.microsoft.com/office/drawing/2014/main" id="{69A19EAF-BB30-4B7A-8278-CF435A1C0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3933825"/>
            <a:ext cx="201612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Přenosný digitální tonometr  k měření nitroočního tlaku Diaton</a:t>
            </a:r>
          </a:p>
        </p:txBody>
      </p:sp>
      <p:sp>
        <p:nvSpPr>
          <p:cNvPr id="45064" name="Rectangle 17">
            <a:extLst>
              <a:ext uri="{FF2B5EF4-FFF2-40B4-BE49-F238E27FC236}">
                <a16:creationId xmlns:a16="http://schemas.microsoft.com/office/drawing/2014/main" id="{FA5297DA-184A-4C02-A692-21DCF002A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6237288"/>
            <a:ext cx="1681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www.tonometerdiaton.com</a:t>
            </a:r>
          </a:p>
        </p:txBody>
      </p:sp>
      <p:pic>
        <p:nvPicPr>
          <p:cNvPr id="45065" name="Picture 22">
            <a:extLst>
              <a:ext uri="{FF2B5EF4-FFF2-40B4-BE49-F238E27FC236}">
                <a16:creationId xmlns:a16="http://schemas.microsoft.com/office/drawing/2014/main" id="{3E3EE861-1860-45E0-B9FF-877C39EC70D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1268413"/>
            <a:ext cx="2765425" cy="3240087"/>
          </a:xfrm>
          <a:noFill/>
        </p:spPr>
      </p:pic>
      <p:sp>
        <p:nvSpPr>
          <p:cNvPr id="45066" name="Text Box 24">
            <a:extLst>
              <a:ext uri="{FF2B5EF4-FFF2-40B4-BE49-F238E27FC236}">
                <a16:creationId xmlns:a16="http://schemas.microsoft.com/office/drawing/2014/main" id="{11BFD487-741F-4FCE-83BC-41844D1D3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4652963"/>
            <a:ext cx="186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IOPEN tonometr</a:t>
            </a:r>
          </a:p>
        </p:txBody>
      </p:sp>
      <p:sp>
        <p:nvSpPr>
          <p:cNvPr id="45067" name="Text Box 25">
            <a:extLst>
              <a:ext uri="{FF2B5EF4-FFF2-40B4-BE49-F238E27FC236}">
                <a16:creationId xmlns:a16="http://schemas.microsoft.com/office/drawing/2014/main" id="{75C7C65A-874E-49B9-ABE6-2C8A5D6F7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4149725"/>
            <a:ext cx="1090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Manuál IOPEN</a:t>
            </a:r>
            <a:r>
              <a:rPr lang="cs-CZ" altLang="cs-CZ" sz="1800"/>
              <a:t>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zápatí 6">
            <a:extLst>
              <a:ext uri="{FF2B5EF4-FFF2-40B4-BE49-F238E27FC236}">
                <a16:creationId xmlns:a16="http://schemas.microsoft.com/office/drawing/2014/main" id="{DDEB369F-0C2E-4545-8A12-82D899AA9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pic>
        <p:nvPicPr>
          <p:cNvPr id="46083" name="Picture 13" descr="Gorizontalnyj-veloergometr">
            <a:extLst>
              <a:ext uri="{FF2B5EF4-FFF2-40B4-BE49-F238E27FC236}">
                <a16:creationId xmlns:a16="http://schemas.microsoft.com/office/drawing/2014/main" id="{64C44BFA-4B92-4967-8F8D-8EC36BADD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852738"/>
            <a:ext cx="3009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2">
            <a:extLst>
              <a:ext uri="{FF2B5EF4-FFF2-40B4-BE49-F238E27FC236}">
                <a16:creationId xmlns:a16="http://schemas.microsoft.com/office/drawing/2014/main" id="{7E2530CF-6B07-4809-B2EE-7D9299ECA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Měření mechanické práce a výkonu</a:t>
            </a:r>
          </a:p>
        </p:txBody>
      </p:sp>
      <p:sp>
        <p:nvSpPr>
          <p:cNvPr id="46085" name="Rectangle 3">
            <a:extLst>
              <a:ext uri="{FF2B5EF4-FFF2-40B4-BE49-F238E27FC236}">
                <a16:creationId xmlns:a16="http://schemas.microsoft.com/office/drawing/2014/main" id="{90BE9E69-872D-4B00-8C21-87938B30384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507413" cy="1612900"/>
          </a:xfrm>
        </p:spPr>
        <p:txBody>
          <a:bodyPr/>
          <a:lstStyle/>
          <a:p>
            <a:pPr eaLnBrk="1" hangingPunct="1"/>
            <a:r>
              <a:rPr lang="cs-CZ" altLang="cs-CZ" sz="1600"/>
              <a:t>Vhodné pro kardiologii, fyziologii, sportovní lékařství</a:t>
            </a:r>
          </a:p>
          <a:p>
            <a:pPr eaLnBrk="1" hangingPunct="1"/>
            <a:r>
              <a:rPr lang="cs-CZ" altLang="cs-CZ" sz="1600"/>
              <a:t>W=F</a:t>
            </a:r>
            <a:r>
              <a:rPr lang="cs-CZ" altLang="cs-CZ" sz="1600">
                <a:cs typeface="Arial" panose="020B0604020202020204" pitchFamily="34" charset="0"/>
              </a:rPr>
              <a:t>∙s∙cos </a:t>
            </a:r>
            <a:r>
              <a:rPr lang="el-GR" altLang="cs-CZ" sz="1600">
                <a:cs typeface="Arial" panose="020B0604020202020204" pitchFamily="34" charset="0"/>
              </a:rPr>
              <a:t>α</a:t>
            </a:r>
            <a:r>
              <a:rPr lang="cs-CZ" altLang="cs-CZ" sz="1600">
                <a:cs typeface="Arial" panose="020B0604020202020204" pitchFamily="34" charset="0"/>
              </a:rPr>
              <a:t>   (pozor na existenci statické práce)</a:t>
            </a:r>
          </a:p>
          <a:p>
            <a:pPr eaLnBrk="1" hangingPunct="1"/>
            <a:r>
              <a:rPr lang="cs-CZ" altLang="cs-CZ" sz="1600">
                <a:cs typeface="Arial" panose="020B0604020202020204" pitchFamily="34" charset="0"/>
              </a:rPr>
              <a:t>Měření pomocí ERGOMETRŮ (spiroveloergometrů), KALORIMETRIE</a:t>
            </a:r>
          </a:p>
          <a:p>
            <a:pPr eaLnBrk="1" hangingPunct="1"/>
            <a:r>
              <a:rPr lang="cs-CZ" altLang="cs-CZ" sz="1600">
                <a:cs typeface="Arial" panose="020B0604020202020204" pitchFamily="34" charset="0"/>
              </a:rPr>
              <a:t>Současné monitorování EKG, TK, dechové objemy</a:t>
            </a:r>
            <a:endParaRPr lang="el-GR" altLang="cs-CZ" sz="1600">
              <a:cs typeface="Arial" panose="020B0604020202020204" pitchFamily="34" charset="0"/>
            </a:endParaRPr>
          </a:p>
        </p:txBody>
      </p:sp>
      <p:pic>
        <p:nvPicPr>
          <p:cNvPr id="46086" name="Picture 5" descr="spirometr">
            <a:extLst>
              <a:ext uri="{FF2B5EF4-FFF2-40B4-BE49-F238E27FC236}">
                <a16:creationId xmlns:a16="http://schemas.microsoft.com/office/drawing/2014/main" id="{F614BB94-E131-430E-93D2-420FC6EEBF6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3284538"/>
            <a:ext cx="3673475" cy="2446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7" name="Rectangle 7">
            <a:extLst>
              <a:ext uri="{FF2B5EF4-FFF2-40B4-BE49-F238E27FC236}">
                <a16:creationId xmlns:a16="http://schemas.microsoft.com/office/drawing/2014/main" id="{14211210-CC7C-4058-8B9E-BF61A849F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357563"/>
            <a:ext cx="1282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www.osw.olsztyn.pl</a:t>
            </a:r>
          </a:p>
        </p:txBody>
      </p:sp>
      <p:sp>
        <p:nvSpPr>
          <p:cNvPr id="46088" name="Rectangle 11">
            <a:extLst>
              <a:ext uri="{FF2B5EF4-FFF2-40B4-BE49-F238E27FC236}">
                <a16:creationId xmlns:a16="http://schemas.microsoft.com/office/drawing/2014/main" id="{67737821-2FD8-4102-BCA4-3EEADB1D8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5661025"/>
            <a:ext cx="1108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www.rrecord.ru</a:t>
            </a:r>
            <a:r>
              <a:rPr lang="cs-CZ" altLang="cs-CZ" sz="1800"/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zápatí 6">
            <a:extLst>
              <a:ext uri="{FF2B5EF4-FFF2-40B4-BE49-F238E27FC236}">
                <a16:creationId xmlns:a16="http://schemas.microsoft.com/office/drawing/2014/main" id="{5D9B53F4-77AA-457B-B672-89F5CABE4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B342D77C-4827-4BC4-BC07-34138BA972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Měření mechanické práce a výkonu</a:t>
            </a:r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138711D4-A05C-4E50-AE6A-27FEB8CB940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507413" cy="1612900"/>
          </a:xfrm>
        </p:spPr>
        <p:txBody>
          <a:bodyPr/>
          <a:lstStyle/>
          <a:p>
            <a:pPr eaLnBrk="1" hangingPunct="1"/>
            <a:r>
              <a:rPr lang="cs-CZ" altLang="cs-CZ" sz="1600"/>
              <a:t>výměna energie skrze teplo Q, Q=cm</a:t>
            </a:r>
            <a:r>
              <a:rPr lang="el-GR" altLang="cs-CZ" sz="1600"/>
              <a:t>Δ</a:t>
            </a:r>
            <a:r>
              <a:rPr lang="cs-CZ" altLang="cs-CZ" sz="1600"/>
              <a:t>t, c- měrná tepelná kapacita, m hmotnost, t teplota</a:t>
            </a:r>
            <a:endParaRPr lang="el-GR" altLang="cs-CZ" sz="1600">
              <a:cs typeface="Arial" panose="020B0604020202020204" pitchFamily="34" charset="0"/>
            </a:endParaRPr>
          </a:p>
        </p:txBody>
      </p:sp>
      <p:pic>
        <p:nvPicPr>
          <p:cNvPr id="47109" name="Picture 1">
            <a:extLst>
              <a:ext uri="{FF2B5EF4-FFF2-40B4-BE49-F238E27FC236}">
                <a16:creationId xmlns:a16="http://schemas.microsoft.com/office/drawing/2014/main" id="{12FC82A1-6969-47B2-AD2E-63DDD0D1F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989138"/>
            <a:ext cx="563880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Obdélník 2">
            <a:extLst>
              <a:ext uri="{FF2B5EF4-FFF2-40B4-BE49-F238E27FC236}">
                <a16:creationId xmlns:a16="http://schemas.microsoft.com/office/drawing/2014/main" id="{E4C7FEEA-12AD-4A54-89F6-6BECCACC8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6002338"/>
            <a:ext cx="45720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cs-CZ" sz="800"/>
              <a:t>https://www.slideshare.net/VieiraPersonal/aerobic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7FBFF24A-1A20-425C-8E85-67527A048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Měření energetického výdeje</a:t>
            </a:r>
            <a:endParaRPr lang="en-US" altLang="cs-CZ" sz="2800"/>
          </a:p>
        </p:txBody>
      </p:sp>
      <p:sp>
        <p:nvSpPr>
          <p:cNvPr id="48131" name="Zástupný symbol pro text 2">
            <a:extLst>
              <a:ext uri="{FF2B5EF4-FFF2-40B4-BE49-F238E27FC236}">
                <a16:creationId xmlns:a16="http://schemas.microsoft.com/office/drawing/2014/main" id="{0577FE10-5ABB-4B91-B901-B904A4021FD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43363" cy="47815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cs-CZ" sz="1200"/>
              <a:t>Nejpřesnější metodou pro stanovení energetického výdeje je metoda nepřímé kalorimetrie. U lehké a středně těžké práce provádíme měření tak, že měříme velikost ventilace po dobu 10 až 20 minut v rovnovážném stavu. Tento postup se nazývá parciální metoda (obr.</a:t>
            </a:r>
            <a:r>
              <a:rPr lang="cs-CZ" altLang="cs-CZ" sz="1200"/>
              <a:t>1</a:t>
            </a:r>
            <a:r>
              <a:rPr lang="en-US" altLang="cs-CZ" sz="1200"/>
              <a:t>). Současně se provádí analýza vydechovaného vzduchu na koncentraci O2 a CO2. Po korekci minutové ventilace na standardní podmínky, se vypočítá minutová spotřeba kyslíku, která se vynásobí energetickým ekvivalentem (EE), odpovídajícím naměřenému RQ. U moderních přístrojů provádí celý výpočet zabudovaný mikroprocesor. </a:t>
            </a:r>
            <a:endParaRPr lang="cs-CZ" altLang="cs-CZ" sz="1200"/>
          </a:p>
          <a:p>
            <a:pPr marL="0" indent="0">
              <a:buFontTx/>
              <a:buNone/>
            </a:pPr>
            <a:endParaRPr lang="cs-CZ" altLang="cs-CZ" sz="1200"/>
          </a:p>
          <a:p>
            <a:pPr marL="0" indent="0">
              <a:buFontTx/>
              <a:buNone/>
            </a:pPr>
            <a:r>
              <a:rPr lang="en-US" altLang="cs-CZ" sz="1200"/>
              <a:t>respirační kvocient (RQ)</a:t>
            </a:r>
            <a:r>
              <a:rPr lang="cs-CZ" altLang="cs-CZ" sz="1200"/>
              <a:t>,</a:t>
            </a:r>
            <a:r>
              <a:rPr lang="en-US" altLang="cs-CZ" sz="1200"/>
              <a:t> RQ = CO2/O2</a:t>
            </a:r>
            <a:endParaRPr lang="cs-CZ" altLang="cs-CZ" sz="1200"/>
          </a:p>
          <a:p>
            <a:pPr marL="0" indent="0">
              <a:buFontTx/>
              <a:buNone/>
            </a:pPr>
            <a:endParaRPr lang="cs-CZ" altLang="cs-CZ" sz="1200"/>
          </a:p>
          <a:p>
            <a:pPr marL="0" indent="0">
              <a:buFontTx/>
              <a:buNone/>
            </a:pPr>
            <a:r>
              <a:rPr lang="en-US" altLang="cs-CZ" sz="1200"/>
              <a:t>Výsledný RQ vyjadřuje poměr, v jakém jsou spalovány cukry a tuky. Je-li známo množství energie, které se uvolní při spotřebě 1 l kyslíku při spalování čistě cukrů nebo tuků, můžeme z výsledného RQ vypočítat množství energie, které se uvolnilo při konkrétní hodnotě RQ. Množství energie, které se uvolní při spotřebě 1 l kyslíku, se označuje jako energetický ekvivalent (EE). EE se odečítá z tabulek nebo jej lze vypočítat z rovnice:</a:t>
            </a:r>
          </a:p>
          <a:p>
            <a:pPr marL="0" indent="0">
              <a:buFontTx/>
              <a:buNone/>
            </a:pPr>
            <a:r>
              <a:rPr lang="en-US" altLang="cs-CZ" sz="1200"/>
              <a:t>EE = (0,23 RQ + 0,77) . 5,88 (W.h.l</a:t>
            </a:r>
            <a:r>
              <a:rPr lang="en-US" altLang="cs-CZ" sz="1200" baseline="30000"/>
              <a:t>-1</a:t>
            </a:r>
            <a:r>
              <a:rPr lang="en-US" altLang="cs-CZ" sz="1200"/>
              <a:t> O2)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5F79873-D0F6-439E-99A3-01BC9EF5D71E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52963" y="4005263"/>
            <a:ext cx="4038600" cy="2187575"/>
          </a:xfrm>
        </p:spPr>
        <p:txBody>
          <a:bodyPr/>
          <a:lstStyle/>
          <a:p>
            <a:pPr>
              <a:defRPr/>
            </a:pPr>
            <a:r>
              <a:rPr lang="en-US" sz="1000" dirty="0" err="1"/>
              <a:t>Při</a:t>
            </a:r>
            <a:r>
              <a:rPr lang="en-US" sz="1000" dirty="0"/>
              <a:t> </a:t>
            </a:r>
            <a:r>
              <a:rPr lang="en-US" sz="1000" dirty="0" err="1"/>
              <a:t>spalování</a:t>
            </a:r>
            <a:r>
              <a:rPr lang="en-US" sz="1000" dirty="0"/>
              <a:t> </a:t>
            </a:r>
            <a:r>
              <a:rPr lang="en-US" sz="1000" dirty="0" err="1"/>
              <a:t>čistě</a:t>
            </a:r>
            <a:r>
              <a:rPr lang="en-US" sz="1000" dirty="0"/>
              <a:t> </a:t>
            </a:r>
            <a:r>
              <a:rPr lang="en-US" sz="1000" dirty="0" err="1"/>
              <a:t>cukrů</a:t>
            </a:r>
            <a:r>
              <a:rPr lang="en-US" sz="1000" dirty="0"/>
              <a:t> je RQ = 1</a:t>
            </a:r>
          </a:p>
          <a:p>
            <a:pPr marL="0" indent="0">
              <a:buFontTx/>
              <a:buNone/>
              <a:defRPr/>
            </a:pPr>
            <a:r>
              <a:rPr lang="en-US" sz="1000" dirty="0"/>
              <a:t> C6H12O6  + 6 O2 = 6 CO2 + 6 H2O</a:t>
            </a:r>
          </a:p>
          <a:p>
            <a:pPr marL="0" indent="0">
              <a:buFontTx/>
              <a:buNone/>
              <a:defRPr/>
            </a:pPr>
            <a:r>
              <a:rPr lang="en-US" sz="1000" dirty="0"/>
              <a:t> RQ = 6/6 = 1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 err="1"/>
              <a:t>Při</a:t>
            </a:r>
            <a:r>
              <a:rPr lang="en-US" sz="1000" dirty="0"/>
              <a:t> </a:t>
            </a:r>
            <a:r>
              <a:rPr lang="en-US" sz="1000" dirty="0" err="1"/>
              <a:t>spalování</a:t>
            </a:r>
            <a:r>
              <a:rPr lang="en-US" sz="1000" dirty="0"/>
              <a:t> </a:t>
            </a:r>
            <a:r>
              <a:rPr lang="en-US" sz="1000" dirty="0" err="1"/>
              <a:t>čistě</a:t>
            </a:r>
            <a:r>
              <a:rPr lang="en-US" sz="1000" dirty="0"/>
              <a:t> </a:t>
            </a:r>
            <a:r>
              <a:rPr lang="en-US" sz="1000" dirty="0" err="1"/>
              <a:t>tuků</a:t>
            </a:r>
            <a:r>
              <a:rPr lang="en-US" sz="1000" dirty="0"/>
              <a:t> je RQ = 0,7</a:t>
            </a:r>
          </a:p>
          <a:p>
            <a:pPr marL="0" indent="0">
              <a:buFontTx/>
              <a:buNone/>
              <a:defRPr/>
            </a:pPr>
            <a:r>
              <a:rPr lang="en-US" sz="1000" dirty="0"/>
              <a:t>C16H32O2 + 23 O2 = 16 CO2 + 16 H2O</a:t>
            </a:r>
            <a:endParaRPr lang="cs-CZ" sz="1000" dirty="0"/>
          </a:p>
          <a:p>
            <a:pPr marL="0" indent="0">
              <a:buFontTx/>
              <a:buNone/>
              <a:defRPr/>
            </a:pPr>
            <a:r>
              <a:rPr lang="en-US" sz="1000" dirty="0"/>
              <a:t>RQ = </a:t>
            </a:r>
            <a:r>
              <a:rPr lang="en-US" sz="900" dirty="0"/>
              <a:t>16/23 = 0,7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8133" name="Zástupný symbol pro zápatí 5">
            <a:extLst>
              <a:ext uri="{FF2B5EF4-FFF2-40B4-BE49-F238E27FC236}">
                <a16:creationId xmlns:a16="http://schemas.microsoft.com/office/drawing/2014/main" id="{38025A2E-6353-48EA-BA77-671B6A355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měření a registrace mechanických veličin</a:t>
            </a:r>
          </a:p>
        </p:txBody>
      </p:sp>
      <p:pic>
        <p:nvPicPr>
          <p:cNvPr id="48134" name="Picture 2">
            <a:extLst>
              <a:ext uri="{FF2B5EF4-FFF2-40B4-BE49-F238E27FC236}">
                <a16:creationId xmlns:a16="http://schemas.microsoft.com/office/drawing/2014/main" id="{315E52D7-1D96-4856-BA60-82ABD2D1A73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604963"/>
            <a:ext cx="4038600" cy="2176462"/>
          </a:xfrm>
          <a:noFill/>
        </p:spPr>
      </p:pic>
      <p:sp>
        <p:nvSpPr>
          <p:cNvPr id="48135" name="Obdélník 6">
            <a:extLst>
              <a:ext uri="{FF2B5EF4-FFF2-40B4-BE49-F238E27FC236}">
                <a16:creationId xmlns:a16="http://schemas.microsoft.com/office/drawing/2014/main" id="{E662F976-B3EC-40AC-8E34-8311D684F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3789363"/>
            <a:ext cx="1095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cs-CZ" sz="800"/>
              <a:t>http://www.khshk.cz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symbol pro obsah 6">
            <a:extLst>
              <a:ext uri="{FF2B5EF4-FFF2-40B4-BE49-F238E27FC236}">
                <a16:creationId xmlns:a16="http://schemas.microsoft.com/office/drawing/2014/main" id="{8933DE15-7387-4AB8-804B-428BF3000A9E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468313" y="1196975"/>
          <a:ext cx="8135937" cy="4811715"/>
        </p:xfrm>
        <a:graphic>
          <a:graphicData uri="http://schemas.openxmlformats.org/drawingml/2006/table">
            <a:tbl>
              <a:tblPr/>
              <a:tblGrid>
                <a:gridCol w="1625600">
                  <a:extLst>
                    <a:ext uri="{9D8B030D-6E8A-4147-A177-3AD203B41FA5}">
                      <a16:colId xmlns:a16="http://schemas.microsoft.com/office/drawing/2014/main" val="3681184905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092283758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1938324436"/>
                    </a:ext>
                  </a:extLst>
                </a:gridCol>
                <a:gridCol w="4941887">
                  <a:extLst>
                    <a:ext uri="{9D8B030D-6E8A-4147-A177-3AD203B41FA5}">
                      <a16:colId xmlns:a16="http://schemas.microsoft.com/office/drawing/2014/main" val="1854919138"/>
                    </a:ext>
                  </a:extLst>
                </a:gridCol>
              </a:tblGrid>
              <a:tr h="7366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Třída</a:t>
                      </a: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Hodnoty pro výpočet průměrného energetického výdeje (brutto)</a:t>
                      </a: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7B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B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7B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Příklady</a:t>
                      </a: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287B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7D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7D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7D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942640"/>
                  </a:ext>
                </a:extLst>
              </a:tr>
              <a:tr h="17303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W/m</a:t>
                      </a:r>
                      <a:r>
                        <a:rPr kumimoji="0" lang="en-US" altLang="cs-CZ" sz="1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B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7B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591020"/>
                  </a:ext>
                </a:extLst>
              </a:tr>
              <a:tr h="173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Klidová hodnota</a:t>
                      </a: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40E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E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E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65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40E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115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Klid (odpočinek)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7D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8632285"/>
                  </a:ext>
                </a:extLst>
              </a:tr>
              <a:tr h="1227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Nízký energetický výdej</a:t>
                      </a: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80F1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F1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E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F1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80F1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180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Sezení v klidu: lehká manuální práce (psaní, psaní na stroji, kreslení, šití, účetnictví); práce rukou a paží (drobné pracovní nástroje, kontrola, sestavování nebo třídění lehkých předmětů); práce paží a nohou (řízení vozidla za běžných podmínek, obsluha nožního spínače nebo pedálu).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Stání: vrtání (drobné součástky); frézování (drobné součástky); navíjení cívek; řezání závitů malých armatur; obrábění s malým úsilím; občasná chůze (rychlost do 3,5 km/h).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949589"/>
                  </a:ext>
                </a:extLst>
              </a:tr>
              <a:tr h="1063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Střední energetický výdej</a:t>
                      </a: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A0F5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F5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F1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F5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165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A0F5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295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Stálá práce rukou a paží (zatloukání hřebíků, plnění); práce paží a nohou (řízení – provoz nákladních aut, traktorů a stavebních strojů); práce paží a trupu (práce s pneumatickým kladivem, montáž traktorů, omítání, přerušovaná manipulace se středně těžkým materiálem, pletí, práce s motykou, sběr ovoce nebo zeleniny; tlačení nebo tahání lehkých vozíků; chůze rychlostí 3,5 km/h až 5,5 km/h; kování).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911091"/>
                  </a:ext>
                </a:extLst>
              </a:tr>
              <a:tr h="8651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Vysoký energetický výdej</a:t>
                      </a: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20F7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F7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F5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F7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230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20F7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415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Intenzivní práce paží a trupu; nošení těžkého materiálu; práce s lopatou; práce s perlíkem; řezání, hoblování nebo sekání tvrdého dřeva; ruční sečení trávy; kopání; chůze rychlostí 5,5 km/h až 7 km/h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Tlačení nebo tahání ručních vozíků s těžkým nákladem; otloukání odlitků; pokládání betonových tvárnic.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6639328"/>
                  </a:ext>
                </a:extLst>
              </a:tr>
              <a:tr h="573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Velmi vysoký energetický výdej</a:t>
                      </a: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E0F7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F7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F7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F7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290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E0F7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520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Velmi intenzivní činnost v rychlém až maximálním tempu; práce se sekyrou; intenzivní práce s lopatou nebo kopání; chůze do schodů, na rampu nebo stoupání po žebříku; rychlá chůze malými kroky, běh, chůze rychlostí vyšší než 7 km/h. </a:t>
                      </a:r>
                    </a:p>
                  </a:txBody>
                  <a:tcPr marL="6683" marR="6683" marT="0" marB="0" anchor="ctr" horzOverflow="overflow">
                    <a:lnL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1111019"/>
                  </a:ext>
                </a:extLst>
              </a:tr>
            </a:tbl>
          </a:graphicData>
        </a:graphic>
      </p:graphicFrame>
      <p:sp>
        <p:nvSpPr>
          <p:cNvPr id="49214" name="Zástupný symbol pro zápatí 5">
            <a:extLst>
              <a:ext uri="{FF2B5EF4-FFF2-40B4-BE49-F238E27FC236}">
                <a16:creationId xmlns:a16="http://schemas.microsoft.com/office/drawing/2014/main" id="{1E5EC02E-79AF-4CDC-AF7D-941CE7B2E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měření a registrace mechanických veličin</a:t>
            </a:r>
          </a:p>
        </p:txBody>
      </p:sp>
      <p:sp>
        <p:nvSpPr>
          <p:cNvPr id="49215" name="Obdélník 7">
            <a:extLst>
              <a:ext uri="{FF2B5EF4-FFF2-40B4-BE49-F238E27FC236}">
                <a16:creationId xmlns:a16="http://schemas.microsoft.com/office/drawing/2014/main" id="{FCF60BA2-6C61-4935-9CAB-8D0FEC6D8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33375"/>
            <a:ext cx="6265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cs-CZ"/>
              <a:t>Odhad energetického výdeje podle druhu činnosti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zápatí 4">
            <a:extLst>
              <a:ext uri="{FF2B5EF4-FFF2-40B4-BE49-F238E27FC236}">
                <a16:creationId xmlns:a16="http://schemas.microsoft.com/office/drawing/2014/main" id="{F48B13D0-9A52-45B5-B450-BFB4ED510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51941A41-F499-4742-B37B-B9BF0D01A0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>
                <a:solidFill>
                  <a:schemeClr val="tx1"/>
                </a:solidFill>
              </a:rPr>
              <a:t>Mechanický výkon srdce - průtok krve v cévě s překážkou </a:t>
            </a:r>
          </a:p>
        </p:txBody>
      </p:sp>
      <p:pic>
        <p:nvPicPr>
          <p:cNvPr id="50180" name="Picture 3">
            <a:extLst>
              <a:ext uri="{FF2B5EF4-FFF2-40B4-BE49-F238E27FC236}">
                <a16:creationId xmlns:a16="http://schemas.microsoft.com/office/drawing/2014/main" id="{1735A415-6465-4739-890B-F70BFDA578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557338"/>
            <a:ext cx="4918075" cy="3186112"/>
          </a:xfrm>
          <a:noFill/>
          <a:ln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1" name="Text Box 4">
            <a:extLst>
              <a:ext uri="{FF2B5EF4-FFF2-40B4-BE49-F238E27FC236}">
                <a16:creationId xmlns:a16="http://schemas.microsoft.com/office/drawing/2014/main" id="{0751408F-F2BC-4629-A247-29230BBAA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1628775"/>
            <a:ext cx="2520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/>
              <a:t>Obr. Dle Camerona a kol., 1999</a:t>
            </a:r>
          </a:p>
        </p:txBody>
      </p:sp>
      <p:sp>
        <p:nvSpPr>
          <p:cNvPr id="50182" name="Text Box 5">
            <a:extLst>
              <a:ext uri="{FF2B5EF4-FFF2-40B4-BE49-F238E27FC236}">
                <a16:creationId xmlns:a16="http://schemas.microsoft.com/office/drawing/2014/main" id="{5A6A3AC3-03C9-41D2-8968-1E220396D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941888"/>
            <a:ext cx="7993062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/>
              <a:t>Horní křivka popisuje průtok krve v cévě bez obstrukce, dolní křivka v cévě aterosklerotickým zúžením (stenózou).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Ke stejnému zvýšení průtoku </a:t>
            </a:r>
            <a:r>
              <a:rPr lang="cs-CZ" altLang="cs-CZ" sz="2000">
                <a:latin typeface="Symbol" panose="05050102010706020507" pitchFamily="18" charset="2"/>
              </a:rPr>
              <a:t>D</a:t>
            </a:r>
            <a:r>
              <a:rPr lang="cs-CZ" altLang="cs-CZ" sz="2000"/>
              <a:t>Q je třeba většího zvýšení tlaku </a:t>
            </a:r>
            <a:r>
              <a:rPr lang="cs-CZ" altLang="cs-CZ" sz="2000">
                <a:latin typeface="Symbol" panose="05050102010706020507" pitchFamily="18" charset="2"/>
              </a:rPr>
              <a:t>D</a:t>
            </a:r>
            <a:r>
              <a:rPr lang="cs-CZ" altLang="cs-CZ" sz="2000"/>
              <a:t>p.</a:t>
            </a:r>
          </a:p>
        </p:txBody>
      </p:sp>
      <p:sp>
        <p:nvSpPr>
          <p:cNvPr id="50183" name="AutoShape 6">
            <a:extLst>
              <a:ext uri="{FF2B5EF4-FFF2-40B4-BE49-F238E27FC236}">
                <a16:creationId xmlns:a16="http://schemas.microsoft.com/office/drawing/2014/main" id="{8540B82B-7164-40AD-B2C4-2CFC8E20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2276475"/>
            <a:ext cx="342900" cy="615950"/>
          </a:xfrm>
          <a:prstGeom prst="downArrow">
            <a:avLst>
              <a:gd name="adj1" fmla="val 50000"/>
              <a:gd name="adj2" fmla="val 44907"/>
            </a:avLst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4" name="AutoShape 7">
            <a:extLst>
              <a:ext uri="{FF2B5EF4-FFF2-40B4-BE49-F238E27FC236}">
                <a16:creationId xmlns:a16="http://schemas.microsoft.com/office/drawing/2014/main" id="{73CE0B73-8A62-4249-98FE-B775E1804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844675"/>
            <a:ext cx="360362" cy="647700"/>
          </a:xfrm>
          <a:prstGeom prst="downArrow">
            <a:avLst>
              <a:gd name="adj1" fmla="val 73852"/>
              <a:gd name="adj2" fmla="val 133271"/>
            </a:avLst>
          </a:prstGeom>
          <a:noFill/>
          <a:ln w="9525" algn="ctr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8826D6D-19D8-4065-AAC7-1D58A74CB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3575" y="75723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zápatí 4">
            <a:extLst>
              <a:ext uri="{FF2B5EF4-FFF2-40B4-BE49-F238E27FC236}">
                <a16:creationId xmlns:a16="http://schemas.microsoft.com/office/drawing/2014/main" id="{902690F0-0110-4CAA-A456-8590F431D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B2F65935-8C65-42CF-8D22-2A2C9E01B4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>
                <a:solidFill>
                  <a:schemeClr val="tx1"/>
                </a:solidFill>
              </a:rPr>
              <a:t>Mechanický výkon srdce - tlak v jednotlivých částech krevního oběhu</a:t>
            </a:r>
          </a:p>
        </p:txBody>
      </p:sp>
      <p:pic>
        <p:nvPicPr>
          <p:cNvPr id="51204" name="Picture 3" descr="6-5">
            <a:extLst>
              <a:ext uri="{FF2B5EF4-FFF2-40B4-BE49-F238E27FC236}">
                <a16:creationId xmlns:a16="http://schemas.microsoft.com/office/drawing/2014/main" id="{9AC09B94-B043-4E86-B5DC-0634FC8F97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8063" y="1887538"/>
            <a:ext cx="4587875" cy="3951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zápatí 4">
            <a:extLst>
              <a:ext uri="{FF2B5EF4-FFF2-40B4-BE49-F238E27FC236}">
                <a16:creationId xmlns:a16="http://schemas.microsoft.com/office/drawing/2014/main" id="{72EB5A9E-A3A8-4F07-8DA1-058A32EE9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6147" name="Rectangle 4">
            <a:extLst>
              <a:ext uri="{FF2B5EF4-FFF2-40B4-BE49-F238E27FC236}">
                <a16:creationId xmlns:a16="http://schemas.microsoft.com/office/drawing/2014/main" id="{F239149A-75EF-4ACC-AC38-4F9327A9EC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8964613" cy="2447925"/>
          </a:xfrm>
          <a:noFill/>
        </p:spPr>
        <p:txBody>
          <a:bodyPr/>
          <a:lstStyle/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cs-CZ" sz="1800"/>
              <a:t>EKG </a:t>
            </a:r>
            <a:r>
              <a:rPr lang="cs-CZ" altLang="cs-CZ" sz="1800"/>
              <a:t>je U(t) biosignál, který poskytuje informaci o fyziologii nebo patologii srdce.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U ultrazvukového B obrazu je biosignál U(x,y,t) napětí, které vzniká v elementárním elektroakustickém měniči v důsledku zachycení odrazu ultrazvuku od tkáňové struktury                             </a:t>
            </a:r>
            <a:endParaRPr lang="en-US" altLang="cs-CZ" sz="180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Digitální rentgenový snímek je biosignál U(</a:t>
            </a:r>
            <a:r>
              <a:rPr lang="en-US" altLang="cs-CZ" sz="1800"/>
              <a:t>x, y)</a:t>
            </a:r>
            <a:r>
              <a:rPr lang="cs-CZ" altLang="cs-CZ" sz="1800"/>
              <a:t>, u kterého hodnota napětí odpovídá každému pixelu o souřadnicích </a:t>
            </a:r>
            <a:r>
              <a:rPr lang="en-US" altLang="cs-CZ" sz="1800"/>
              <a:t>(x,y)</a:t>
            </a:r>
            <a:r>
              <a:rPr lang="cs-CZ" altLang="cs-CZ" sz="1800"/>
              <a:t>.</a:t>
            </a:r>
            <a:endParaRPr lang="en-US" altLang="cs-CZ" sz="180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cs-CZ" sz="1800"/>
              <a:t>3-D MRI </a:t>
            </a:r>
            <a:r>
              <a:rPr lang="cs-CZ" altLang="cs-CZ" sz="1800"/>
              <a:t>obraz je biosignál U</a:t>
            </a:r>
            <a:r>
              <a:rPr lang="en-US" altLang="cs-CZ" sz="1800"/>
              <a:t>(x,y,z)</a:t>
            </a:r>
            <a:r>
              <a:rPr lang="cs-CZ" altLang="cs-CZ" sz="1800"/>
              <a:t>, u kterého hodnota napětí odpovídá každému voxelu o souřadnicích </a:t>
            </a:r>
            <a:r>
              <a:rPr lang="en-US" altLang="cs-CZ" sz="1800"/>
              <a:t>(x, y, z)</a:t>
            </a:r>
            <a:r>
              <a:rPr lang="cs-CZ" altLang="cs-CZ" sz="1800"/>
              <a:t> v těle pacienta.</a:t>
            </a:r>
            <a:endParaRPr lang="en-US" altLang="cs-CZ" sz="1800"/>
          </a:p>
        </p:txBody>
      </p:sp>
      <p:sp>
        <p:nvSpPr>
          <p:cNvPr id="6148" name="Rectangle 5">
            <a:extLst>
              <a:ext uri="{FF2B5EF4-FFF2-40B4-BE49-F238E27FC236}">
                <a16:creationId xmlns:a16="http://schemas.microsoft.com/office/drawing/2014/main" id="{CF692AA4-1DF9-46AC-96ED-DAC685DB2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3200"/>
              <a:t>Biosignál</a:t>
            </a:r>
            <a:endParaRPr lang="en-US" altLang="cs-CZ" sz="3200"/>
          </a:p>
        </p:txBody>
      </p:sp>
      <p:pic>
        <p:nvPicPr>
          <p:cNvPr id="6149" name="Picture 6">
            <a:extLst>
              <a:ext uri="{FF2B5EF4-FFF2-40B4-BE49-F238E27FC236}">
                <a16:creationId xmlns:a16="http://schemas.microsoft.com/office/drawing/2014/main" id="{5C2D8181-6CB9-437F-B52B-9A7C4D66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89363"/>
            <a:ext cx="2303462" cy="173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8">
            <a:extLst>
              <a:ext uri="{FF2B5EF4-FFF2-40B4-BE49-F238E27FC236}">
                <a16:creationId xmlns:a16="http://schemas.microsoft.com/office/drawing/2014/main" id="{CD940CBF-91BD-47B4-9129-20EC3359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716338"/>
            <a:ext cx="2951162" cy="219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9">
            <a:extLst>
              <a:ext uri="{FF2B5EF4-FFF2-40B4-BE49-F238E27FC236}">
                <a16:creationId xmlns:a16="http://schemas.microsoft.com/office/drawing/2014/main" id="{D5063618-3F5D-4786-8F05-39CDEC3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789363"/>
            <a:ext cx="2808287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zápatí 5">
            <a:extLst>
              <a:ext uri="{FF2B5EF4-FFF2-40B4-BE49-F238E27FC236}">
                <a16:creationId xmlns:a16="http://schemas.microsoft.com/office/drawing/2014/main" id="{1DE5DA9A-D0AA-4F8E-8C98-920A87FFD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24E98043-7C70-4A23-8431-1FDBDD1FAD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>
                <a:solidFill>
                  <a:schemeClr val="tx1"/>
                </a:solidFill>
              </a:rPr>
              <a:t>Mechanický výkon srdce - periferní odpor cév</a:t>
            </a:r>
          </a:p>
        </p:txBody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B71D5EA1-9B1A-48CE-9C4A-A8C637C1AA6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786688" cy="13239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600"/>
              <a:t>Analogie elektrického odporu   ( R = U/I 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/>
              <a:t>napětí U odpovídá tlak p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/>
              <a:t>proudu I odpovídá průtočný objem Q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/>
              <a:t>R = </a:t>
            </a:r>
            <a:r>
              <a:rPr lang="cs-CZ" altLang="cs-CZ" sz="1600">
                <a:latin typeface="Symbol" panose="05050102010706020507" pitchFamily="18" charset="2"/>
              </a:rPr>
              <a:t>D</a:t>
            </a:r>
            <a:r>
              <a:rPr lang="cs-CZ" altLang="cs-CZ" sz="1600"/>
              <a:t>p/Q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/>
              <a:t>Vycházíme z Hagen-Poiseuilleova vzorce pro průtočný objem:</a:t>
            </a:r>
          </a:p>
        </p:txBody>
      </p:sp>
      <p:graphicFrame>
        <p:nvGraphicFramePr>
          <p:cNvPr id="52229" name="Object 4">
            <a:extLst>
              <a:ext uri="{FF2B5EF4-FFF2-40B4-BE49-F238E27FC236}">
                <a16:creationId xmlns:a16="http://schemas.microsoft.com/office/drawing/2014/main" id="{607A448C-C0CD-4ACB-A035-8FBD06311DF5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787900" y="1557338"/>
          <a:ext cx="4105275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5" name="Rastrový obraz" r:id="rId4" imgW="5830114" imgH="1504762" progId="Obraz programu Malování">
                  <p:embed/>
                </p:oleObj>
              </mc:Choice>
              <mc:Fallback>
                <p:oleObj name="Rastrový obraz" r:id="rId4" imgW="5830114" imgH="1504762" progId="Obraz programu Malování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1557338"/>
                        <a:ext cx="4105275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0" name="Rectangle 5">
            <a:extLst>
              <a:ext uri="{FF2B5EF4-FFF2-40B4-BE49-F238E27FC236}">
                <a16:creationId xmlns:a16="http://schemas.microsoft.com/office/drawing/2014/main" id="{20962EF6-A0B1-4CD3-84CB-64D48F20B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500438"/>
            <a:ext cx="8229600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cs-CZ" altLang="cs-CZ" sz="2000"/>
              <a:t>Podíl jednotlivých úseků krevního oběhu na celkovém periferním odporu: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artérie   .........    66 %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(z toho arterioly 40 %)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kapiláry ........     27 %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vény .............       7 %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Při </a:t>
            </a:r>
            <a:r>
              <a:rPr lang="cs-CZ" altLang="cs-CZ" sz="2000" b="1"/>
              <a:t>vasodilataci</a:t>
            </a:r>
            <a:r>
              <a:rPr lang="cs-CZ" altLang="cs-CZ" sz="2000"/>
              <a:t> R klesá - zátěž srdce se snižuje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Při </a:t>
            </a:r>
            <a:r>
              <a:rPr lang="cs-CZ" altLang="cs-CZ" sz="2000" b="1"/>
              <a:t>vasokonstrikci </a:t>
            </a:r>
            <a:r>
              <a:rPr lang="cs-CZ" altLang="cs-CZ" sz="2000"/>
              <a:t>R roste - zátěž srdce se zvyšuje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zápatí 4">
            <a:extLst>
              <a:ext uri="{FF2B5EF4-FFF2-40B4-BE49-F238E27FC236}">
                <a16:creationId xmlns:a16="http://schemas.microsoft.com/office/drawing/2014/main" id="{F7131A2F-F0AB-49A8-9ABA-E4584E78B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66626BF2-DEFA-4D24-BCEF-A03A3D6A89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>
                <a:solidFill>
                  <a:schemeClr val="tx1"/>
                </a:solidFill>
              </a:rPr>
              <a:t>Mechanický výkon srdce</a:t>
            </a:r>
          </a:p>
        </p:txBody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5F5FAD98-C1E9-41E5-B00E-F4CE4ABBC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735138"/>
            <a:ext cx="7921625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2524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400" u="sng"/>
              <a:t>Mechanický výkon srdce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(pro tepovou frekvenci 70 min</a:t>
            </a:r>
            <a:r>
              <a:rPr lang="cs-CZ" altLang="cs-CZ" sz="2400" baseline="30000"/>
              <a:t>-1</a:t>
            </a:r>
            <a:r>
              <a:rPr lang="cs-CZ" altLang="cs-CZ" sz="2400"/>
              <a:t>) ........ 1,3 W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400" u="sng"/>
              <a:t>Celkový výkon srdce</a:t>
            </a: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(za klidových podmínek) ......................13 W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400" u="sng"/>
              <a:t>Celkový výkon lidského organismu</a:t>
            </a: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(v klidu) ...............................................115 W</a:t>
            </a:r>
          </a:p>
          <a:p>
            <a:pPr eaLnBrk="1" hangingPunct="1">
              <a:spcBef>
                <a:spcPct val="0"/>
              </a:spcBef>
            </a:pPr>
            <a:endParaRPr lang="cs-CZ" altLang="cs-CZ" sz="2400"/>
          </a:p>
          <a:p>
            <a:pPr eaLnBrk="1" hangingPunct="1">
              <a:spcBef>
                <a:spcPct val="0"/>
              </a:spcBef>
            </a:pPr>
            <a:r>
              <a:rPr lang="cs-CZ" altLang="cs-CZ" sz="2400"/>
              <a:t>Pro srdeční sval platí: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mechanická práce: W = </a:t>
            </a:r>
            <a:r>
              <a:rPr lang="cs-CZ" altLang="cs-CZ" sz="2400">
                <a:sym typeface="Symbol" panose="05050102010706020507" pitchFamily="18" charset="2"/>
              </a:rPr>
              <a:t></a:t>
            </a:r>
            <a:r>
              <a:rPr lang="cs-CZ" altLang="cs-CZ" sz="2400"/>
              <a:t>p.dV</a:t>
            </a:r>
            <a:endParaRPr lang="cs-CZ" altLang="cs-CZ" sz="240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ym typeface="Symbol" panose="05050102010706020507" pitchFamily="18" charset="2"/>
              </a:rPr>
              <a:t>práce se koná při vypuzení objemu krve dV proti vnějšímu tlaku p. Z malé části se mění též v kinetickou energii krve.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zápatí 4">
            <a:extLst>
              <a:ext uri="{FF2B5EF4-FFF2-40B4-BE49-F238E27FC236}">
                <a16:creationId xmlns:a16="http://schemas.microsoft.com/office/drawing/2014/main" id="{8CDF6334-FAFC-4964-807E-6C36F5C2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80D8C25F-E1CE-4682-AE0E-734DA0568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>
                <a:solidFill>
                  <a:schemeClr val="tx1"/>
                </a:solidFill>
              </a:rPr>
              <a:t>Práce srdce při jedné systole (odhad)</a:t>
            </a:r>
          </a:p>
        </p:txBody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F1DF8854-663B-4F66-9EEA-04E97D32C1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23336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i="1"/>
              <a:t>p = konst. </a:t>
            </a:r>
            <a:r>
              <a:rPr lang="cs-CZ" altLang="cs-CZ" sz="1800" i="1">
                <a:sym typeface="Symbol" panose="05050102010706020507" pitchFamily="18" charset="2"/>
              </a:rPr>
              <a:t></a:t>
            </a:r>
            <a:r>
              <a:rPr lang="cs-CZ" altLang="cs-CZ" sz="1800" i="1"/>
              <a:t> W = p.</a:t>
            </a:r>
            <a:r>
              <a:rPr lang="cs-CZ" altLang="cs-CZ" sz="1800" i="1">
                <a:latin typeface="Symbol" panose="05050102010706020507" pitchFamily="18" charset="2"/>
              </a:rPr>
              <a:t>D</a:t>
            </a:r>
            <a:r>
              <a:rPr lang="cs-CZ" altLang="cs-CZ" sz="1800" i="1"/>
              <a:t>V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i="1"/>
              <a:t>Levá komora            Pravá komora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1800" i="1"/>
              <a:t> p</a:t>
            </a:r>
            <a:r>
              <a:rPr lang="cs-CZ" altLang="cs-CZ" sz="1800" i="1" baseline="-25000"/>
              <a:t>stř.</a:t>
            </a:r>
            <a:r>
              <a:rPr lang="cs-CZ" altLang="cs-CZ" sz="1800" i="1"/>
              <a:t> = 13.3 kPa        p</a:t>
            </a:r>
            <a:r>
              <a:rPr lang="cs-CZ" altLang="cs-CZ" sz="1800" i="1" baseline="-25000"/>
              <a:t>stř.</a:t>
            </a:r>
            <a:r>
              <a:rPr lang="cs-CZ" altLang="cs-CZ" sz="1800" i="1"/>
              <a:t> = 2.7 kPa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1800" i="1"/>
              <a:t> </a:t>
            </a:r>
            <a:r>
              <a:rPr lang="cs-CZ" altLang="cs-CZ" sz="1800" i="1">
                <a:latin typeface="Symbol" panose="05050102010706020507" pitchFamily="18" charset="2"/>
              </a:rPr>
              <a:t>D</a:t>
            </a:r>
            <a:r>
              <a:rPr lang="cs-CZ" altLang="cs-CZ" sz="1800" i="1"/>
              <a:t>V = 70 ml             </a:t>
            </a:r>
            <a:r>
              <a:rPr lang="cs-CZ" altLang="cs-CZ" sz="1800" i="1">
                <a:latin typeface="Symbol" panose="05050102010706020507" pitchFamily="18" charset="2"/>
              </a:rPr>
              <a:t>D</a:t>
            </a:r>
            <a:r>
              <a:rPr lang="cs-CZ" altLang="cs-CZ" sz="1800" i="1"/>
              <a:t>V  = 70 ml</a:t>
            </a:r>
            <a:endParaRPr lang="cs-CZ" altLang="cs-CZ" sz="1800" b="1" i="1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1800" b="1" i="1"/>
              <a:t>  W = 0.93 J               W = 0,19 J</a:t>
            </a:r>
            <a:endParaRPr lang="cs-CZ" altLang="cs-CZ" sz="1800" i="1"/>
          </a:p>
          <a:p>
            <a:pPr eaLnBrk="1" hangingPunct="1">
              <a:lnSpc>
                <a:spcPct val="80000"/>
              </a:lnSpc>
            </a:pPr>
            <a:r>
              <a:rPr lang="cs-CZ" altLang="cs-CZ" sz="1800" i="1"/>
              <a:t>Z toho W</a:t>
            </a:r>
            <a:r>
              <a:rPr lang="cs-CZ" altLang="cs-CZ" sz="1800" i="1" baseline="-25000"/>
              <a:t>k</a:t>
            </a:r>
            <a:r>
              <a:rPr lang="cs-CZ" altLang="cs-CZ" sz="1800" i="1"/>
              <a:t> :</a:t>
            </a:r>
            <a:endParaRPr lang="cs-CZ" altLang="cs-CZ" sz="1800" b="1" i="1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1800" b="1" i="1"/>
              <a:t>= 0.009 J                  = 0,0018 J</a:t>
            </a:r>
            <a:endParaRPr lang="cs-CZ" altLang="cs-CZ" sz="1800" i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i="1"/>
              <a:t>(dle vzorce 1/2.</a:t>
            </a:r>
            <a:r>
              <a:rPr lang="cs-CZ" altLang="cs-CZ" sz="1800" i="1">
                <a:latin typeface="Symbol" panose="05050102010706020507" pitchFamily="18" charset="2"/>
              </a:rPr>
              <a:t>r</a:t>
            </a:r>
            <a:r>
              <a:rPr lang="cs-CZ" altLang="cs-CZ" sz="1800" i="1"/>
              <a:t>v</a:t>
            </a:r>
            <a:r>
              <a:rPr lang="cs-CZ" altLang="cs-CZ" sz="1800" i="1" baseline="30000"/>
              <a:t>2</a:t>
            </a:r>
            <a:r>
              <a:rPr lang="cs-CZ" altLang="cs-CZ" sz="1800" i="1">
                <a:latin typeface="Symbol" panose="05050102010706020507" pitchFamily="18" charset="2"/>
              </a:rPr>
              <a:t>D</a:t>
            </a:r>
            <a:r>
              <a:rPr lang="cs-CZ" altLang="cs-CZ" sz="1800" i="1"/>
              <a:t>V, r = 1.06 x 10</a:t>
            </a:r>
            <a:r>
              <a:rPr lang="cs-CZ" altLang="cs-CZ" sz="1800" i="1" baseline="30000"/>
              <a:t>3</a:t>
            </a:r>
            <a:r>
              <a:rPr lang="cs-CZ" altLang="cs-CZ" sz="1800" i="1"/>
              <a:t> kg.m</a:t>
            </a:r>
            <a:r>
              <a:rPr lang="cs-CZ" altLang="cs-CZ" sz="1800" i="1" baseline="30000"/>
              <a:t>-3</a:t>
            </a:r>
            <a:r>
              <a:rPr lang="cs-CZ" altLang="cs-CZ" sz="1800" i="1"/>
              <a:t>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i="1"/>
              <a:t>v</a:t>
            </a:r>
            <a:r>
              <a:rPr lang="cs-CZ" altLang="cs-CZ" sz="1800" i="1" baseline="-25000"/>
              <a:t>stř.</a:t>
            </a:r>
            <a:r>
              <a:rPr lang="cs-CZ" altLang="cs-CZ" sz="1800" i="1"/>
              <a:t> = 0.3 m.s</a:t>
            </a:r>
            <a:r>
              <a:rPr lang="cs-CZ" altLang="cs-CZ" sz="1800" i="1" baseline="30000"/>
              <a:t>-1</a:t>
            </a:r>
            <a:r>
              <a:rPr lang="cs-CZ" altLang="cs-CZ" sz="1800" i="1"/>
              <a:t>, resp. 0.22 m.s</a:t>
            </a:r>
            <a:r>
              <a:rPr lang="cs-CZ" altLang="cs-CZ" sz="1800" i="1" baseline="30000"/>
              <a:t>-1</a:t>
            </a:r>
            <a:r>
              <a:rPr lang="cs-CZ" altLang="cs-CZ" sz="1800" i="1"/>
              <a:t>)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zápatí 4">
            <a:extLst>
              <a:ext uri="{FF2B5EF4-FFF2-40B4-BE49-F238E27FC236}">
                <a16:creationId xmlns:a16="http://schemas.microsoft.com/office/drawing/2014/main" id="{E4969F34-475F-4AA2-832F-00DAB7C6E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60E8E321-279B-4DD0-AE63-F18A470C7B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/>
              <a:t>Měření mechanických vlastností kapalin (tekutin)</a:t>
            </a:r>
          </a:p>
        </p:txBody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515384D8-68A1-44F4-AA13-D5EF7654F7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2636838"/>
            <a:ext cx="8229600" cy="1397000"/>
          </a:xfrm>
        </p:spPr>
        <p:txBody>
          <a:bodyPr/>
          <a:lstStyle/>
          <a:p>
            <a:pPr eaLnBrk="1" hangingPunct="1"/>
            <a:r>
              <a:rPr lang="cs-CZ" altLang="cs-CZ" sz="2000"/>
              <a:t>Hustota</a:t>
            </a:r>
          </a:p>
          <a:p>
            <a:pPr eaLnBrk="1" hangingPunct="1"/>
            <a:r>
              <a:rPr lang="cs-CZ" altLang="cs-CZ" sz="2000"/>
              <a:t>Viskozita</a:t>
            </a:r>
          </a:p>
          <a:p>
            <a:pPr eaLnBrk="1" hangingPunct="1">
              <a:buFontTx/>
              <a:buNone/>
            </a:pPr>
            <a:endParaRPr lang="cs-CZ" altLang="cs-CZ" sz="20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zápatí 6">
            <a:extLst>
              <a:ext uri="{FF2B5EF4-FFF2-40B4-BE49-F238E27FC236}">
                <a16:creationId xmlns:a16="http://schemas.microsoft.com/office/drawing/2014/main" id="{C5B6E2E4-EA0F-499A-BBA9-37E08497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9F3AFE4F-6E15-44D0-AFFB-1F5D8BBEC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Měření hustoty</a:t>
            </a:r>
          </a:p>
        </p:txBody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54CA4434-C450-4F0C-9F14-44996617404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051425" cy="4525963"/>
          </a:xfrm>
        </p:spPr>
        <p:txBody>
          <a:bodyPr/>
          <a:lstStyle/>
          <a:p>
            <a:pPr eaLnBrk="1" hangingPunct="1"/>
            <a:r>
              <a:rPr lang="cs-CZ" altLang="cs-CZ" sz="1800"/>
              <a:t>Měření hustoty prováděno zejména pomocí pykrometrů a hustoměrů (areometrů)</a:t>
            </a:r>
          </a:p>
          <a:p>
            <a:pPr eaLnBrk="1" hangingPunct="1"/>
            <a:r>
              <a:rPr lang="cs-CZ" altLang="cs-CZ" sz="1800"/>
              <a:t>Funkce hustoměrů na základě Archimédova zákona</a:t>
            </a:r>
          </a:p>
          <a:p>
            <a:pPr eaLnBrk="1" hangingPunct="1"/>
            <a:r>
              <a:rPr lang="cs-CZ" altLang="cs-CZ" sz="1800"/>
              <a:t>Hustoměry často kombinované s teploměry</a:t>
            </a:r>
          </a:p>
        </p:txBody>
      </p:sp>
      <p:pic>
        <p:nvPicPr>
          <p:cNvPr id="56325" name="Picture 5" descr="areometr1">
            <a:extLst>
              <a:ext uri="{FF2B5EF4-FFF2-40B4-BE49-F238E27FC236}">
                <a16:creationId xmlns:a16="http://schemas.microsoft.com/office/drawing/2014/main" id="{4B22391F-E760-43BF-B5AC-218845E5FCB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16" b="39195"/>
          <a:stretch>
            <a:fillRect/>
          </a:stretch>
        </p:blipFill>
        <p:spPr>
          <a:xfrm>
            <a:off x="3203575" y="5157788"/>
            <a:ext cx="5543550" cy="919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6" name="Text Box 7">
            <a:extLst>
              <a:ext uri="{FF2B5EF4-FFF2-40B4-BE49-F238E27FC236}">
                <a16:creationId xmlns:a16="http://schemas.microsoft.com/office/drawing/2014/main" id="{969B9E2C-0976-4EEE-A41E-F35813E14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5876925"/>
            <a:ext cx="1368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www.piwowar.com.pl</a:t>
            </a:r>
          </a:p>
        </p:txBody>
      </p:sp>
      <p:pic>
        <p:nvPicPr>
          <p:cNvPr id="56327" name="Picture 9" descr="areometr">
            <a:extLst>
              <a:ext uri="{FF2B5EF4-FFF2-40B4-BE49-F238E27FC236}">
                <a16:creationId xmlns:a16="http://schemas.microsoft.com/office/drawing/2014/main" id="{F71BE5BB-EE48-493E-A861-D7808CC5603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t="28557" b="8321"/>
          <a:stretch>
            <a:fillRect/>
          </a:stretch>
        </p:blipFill>
        <p:spPr>
          <a:xfrm>
            <a:off x="5435600" y="1268413"/>
            <a:ext cx="3276600" cy="3675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8" name="Rectangle 11">
            <a:extLst>
              <a:ext uri="{FF2B5EF4-FFF2-40B4-BE49-F238E27FC236}">
                <a16:creationId xmlns:a16="http://schemas.microsoft.com/office/drawing/2014/main" id="{CCB84EC7-03D1-4676-A7CD-D8513E195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4797425"/>
            <a:ext cx="13493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http://markx.narod.ru</a:t>
            </a:r>
          </a:p>
        </p:txBody>
      </p:sp>
      <p:sp>
        <p:nvSpPr>
          <p:cNvPr id="56329" name="Text Box 12">
            <a:extLst>
              <a:ext uri="{FF2B5EF4-FFF2-40B4-BE49-F238E27FC236}">
                <a16:creationId xmlns:a16="http://schemas.microsoft.com/office/drawing/2014/main" id="{752CFD73-6218-477A-B227-688DABE27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3213100"/>
            <a:ext cx="25908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Areometr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A) střední hustota kapaliny, B) nižší hustota kapaliny, C) vyšší hustota kapaliny</a:t>
            </a:r>
          </a:p>
        </p:txBody>
      </p:sp>
      <p:pic>
        <p:nvPicPr>
          <p:cNvPr id="56330" name="Picture 14" descr="2166">
            <a:extLst>
              <a:ext uri="{FF2B5EF4-FFF2-40B4-BE49-F238E27FC236}">
                <a16:creationId xmlns:a16="http://schemas.microsoft.com/office/drawing/2014/main" id="{F9924A61-0CB5-46C0-A239-9BDC3A422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141663"/>
            <a:ext cx="144145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1" name="Text Box 15">
            <a:extLst>
              <a:ext uri="{FF2B5EF4-FFF2-40B4-BE49-F238E27FC236}">
                <a16:creationId xmlns:a16="http://schemas.microsoft.com/office/drawing/2014/main" id="{57EA6468-C30B-40B1-8E88-549E32DBA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4365625"/>
            <a:ext cx="1052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pykrometr</a:t>
            </a:r>
          </a:p>
        </p:txBody>
      </p:sp>
      <p:sp>
        <p:nvSpPr>
          <p:cNvPr id="56332" name="Rectangle 16">
            <a:extLst>
              <a:ext uri="{FF2B5EF4-FFF2-40B4-BE49-F238E27FC236}">
                <a16:creationId xmlns:a16="http://schemas.microsoft.com/office/drawing/2014/main" id="{BCCA92FA-635D-4D86-B0C1-B591B023D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661025"/>
            <a:ext cx="1069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www.helago.cz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zápatí 6">
            <a:extLst>
              <a:ext uri="{FF2B5EF4-FFF2-40B4-BE49-F238E27FC236}">
                <a16:creationId xmlns:a16="http://schemas.microsoft.com/office/drawing/2014/main" id="{63746AF1-41E3-4B0E-ABFE-7439D9B22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35623EF8-5464-4089-8CC0-1B505CF2DB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Měření viskozity</a:t>
            </a:r>
          </a:p>
        </p:txBody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FC398CCE-F782-478A-9DDE-401BAB94A33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130925" cy="1468438"/>
          </a:xfrm>
        </p:spPr>
        <p:txBody>
          <a:bodyPr/>
          <a:lstStyle/>
          <a:p>
            <a:pPr eaLnBrk="1" hangingPunct="1"/>
            <a:r>
              <a:rPr lang="cs-CZ" altLang="cs-CZ" sz="1800"/>
              <a:t>Viskozita charakterizuje vnitřní tření v kapalinách</a:t>
            </a:r>
          </a:p>
          <a:p>
            <a:pPr eaLnBrk="1" hangingPunct="1"/>
            <a:r>
              <a:rPr lang="cs-CZ" altLang="cs-CZ" sz="1800"/>
              <a:t>Měření viskozity zejména pomocí výtokových viskozimetrů, tělískových viskozimetrů,rotačních viskozimetrů, bublinkových viskozimetrů a ultrazvukových viskozimetrů</a:t>
            </a:r>
          </a:p>
        </p:txBody>
      </p:sp>
      <p:pic>
        <p:nvPicPr>
          <p:cNvPr id="57349" name="Picture 5" descr="viskozimetr-_schema">
            <a:extLst>
              <a:ext uri="{FF2B5EF4-FFF2-40B4-BE49-F238E27FC236}">
                <a16:creationId xmlns:a16="http://schemas.microsoft.com/office/drawing/2014/main" id="{CBBEC30E-F189-4B90-B7BB-C3C94EED7D1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25" y="1484313"/>
            <a:ext cx="1911350" cy="367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50" name="Rectangle 7">
            <a:extLst>
              <a:ext uri="{FF2B5EF4-FFF2-40B4-BE49-F238E27FC236}">
                <a16:creationId xmlns:a16="http://schemas.microsoft.com/office/drawing/2014/main" id="{D112A537-6F66-4FC3-B976-B34DA7229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5084763"/>
            <a:ext cx="1131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http://leccos.com</a:t>
            </a:r>
          </a:p>
        </p:txBody>
      </p:sp>
      <p:sp>
        <p:nvSpPr>
          <p:cNvPr id="57351" name="Text Box 8">
            <a:extLst>
              <a:ext uri="{FF2B5EF4-FFF2-40B4-BE49-F238E27FC236}">
                <a16:creationId xmlns:a16="http://schemas.microsoft.com/office/drawing/2014/main" id="{02FBB78B-8658-468E-91AD-25CBA6A2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5229225"/>
            <a:ext cx="245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Ostwaldův viskozimetr</a:t>
            </a:r>
          </a:p>
        </p:txBody>
      </p:sp>
      <p:pic>
        <p:nvPicPr>
          <p:cNvPr id="57352" name="Picture 13" descr="mereni_viskozity">
            <a:extLst>
              <a:ext uri="{FF2B5EF4-FFF2-40B4-BE49-F238E27FC236}">
                <a16:creationId xmlns:a16="http://schemas.microsoft.com/office/drawing/2014/main" id="{5D8F53CC-E5EA-4B98-9504-2AB54E2E0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068638"/>
            <a:ext cx="3455987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Rectangle 15">
            <a:extLst>
              <a:ext uri="{FF2B5EF4-FFF2-40B4-BE49-F238E27FC236}">
                <a16:creationId xmlns:a16="http://schemas.microsoft.com/office/drawing/2014/main" id="{66D60D2A-42B7-49DC-B2FF-E7C573435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876925"/>
            <a:ext cx="17145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http://vydavatelstvi.vscht.cz</a:t>
            </a:r>
          </a:p>
        </p:txBody>
      </p:sp>
      <p:sp>
        <p:nvSpPr>
          <p:cNvPr id="57354" name="Text Box 16">
            <a:extLst>
              <a:ext uri="{FF2B5EF4-FFF2-40B4-BE49-F238E27FC236}">
                <a16:creationId xmlns:a16="http://schemas.microsoft.com/office/drawing/2014/main" id="{4F6FA786-6701-467F-B4B3-945DD5568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789363"/>
            <a:ext cx="16557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Rotační viskozimetry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zápatí 5">
            <a:extLst>
              <a:ext uri="{FF2B5EF4-FFF2-40B4-BE49-F238E27FC236}">
                <a16:creationId xmlns:a16="http://schemas.microsoft.com/office/drawing/2014/main" id="{C67B92F7-583B-462F-B486-6A29B49B3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308F19E1-8FE7-417F-940B-79650772A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Měření zvuku a mechanických vibrací</a:t>
            </a:r>
          </a:p>
        </p:txBody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B589B330-C38F-48DC-9443-AFE23A4277A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59713" cy="19732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1800"/>
              <a:t>Snímání zvuků vzniklých v lidském těle – </a:t>
            </a:r>
            <a:r>
              <a:rPr lang="cs-CZ" altLang="cs-CZ" sz="1800" b="1"/>
              <a:t>auskultace</a:t>
            </a:r>
            <a:r>
              <a:rPr lang="cs-CZ" altLang="cs-CZ" sz="1800"/>
              <a:t> (mikrofon, fonendoskop)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Měření šumů a ozev zejména kardiovaskulárního systému</a:t>
            </a:r>
          </a:p>
          <a:p>
            <a:pPr eaLnBrk="1" hangingPunct="1"/>
            <a:r>
              <a:rPr lang="cs-CZ" altLang="cs-CZ" sz="1800" b="1"/>
              <a:t>Fonokardiografie</a:t>
            </a:r>
            <a:r>
              <a:rPr lang="cs-CZ" altLang="cs-CZ" sz="1800"/>
              <a:t> (srdeční ozvy monitorovány současně s EKG)</a:t>
            </a:r>
          </a:p>
          <a:p>
            <a:pPr eaLnBrk="1" hangingPunct="1"/>
            <a:r>
              <a:rPr lang="cs-CZ" altLang="cs-CZ" sz="1800" b="1"/>
              <a:t>Apexkardiografie</a:t>
            </a:r>
            <a:r>
              <a:rPr lang="cs-CZ" altLang="cs-CZ" sz="1800"/>
              <a:t> (snímání úderů srdečního hrotu)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Zjišťování kvality ozev tělesných orgánů po poklepu (ozvučnost) - </a:t>
            </a:r>
            <a:r>
              <a:rPr lang="cs-CZ" altLang="cs-CZ" sz="1800" b="1"/>
              <a:t>perkuse</a:t>
            </a:r>
          </a:p>
          <a:p>
            <a:pPr eaLnBrk="1" hangingPunct="1"/>
            <a:endParaRPr lang="cs-CZ" altLang="cs-CZ" sz="1800"/>
          </a:p>
        </p:txBody>
      </p:sp>
      <p:pic>
        <p:nvPicPr>
          <p:cNvPr id="58373" name="Picture 4">
            <a:extLst>
              <a:ext uri="{FF2B5EF4-FFF2-40B4-BE49-F238E27FC236}">
                <a16:creationId xmlns:a16="http://schemas.microsoft.com/office/drawing/2014/main" id="{29317D18-D168-4D05-9402-5E8109CAA1B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"/>
          <a:stretch>
            <a:fillRect/>
          </a:stretch>
        </p:blipFill>
        <p:spPr>
          <a:xfrm>
            <a:off x="539750" y="3500438"/>
            <a:ext cx="5545138" cy="2724150"/>
          </a:xfrm>
          <a:noFill/>
        </p:spPr>
      </p:pic>
      <p:sp>
        <p:nvSpPr>
          <p:cNvPr id="58374" name="Text Box 6">
            <a:extLst>
              <a:ext uri="{FF2B5EF4-FFF2-40B4-BE49-F238E27FC236}">
                <a16:creationId xmlns:a16="http://schemas.microsoft.com/office/drawing/2014/main" id="{9896A8F6-7FCD-45B3-A566-376D6BB27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4868863"/>
            <a:ext cx="25209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/>
              <a:t>The Postextrasystolic Apexcardiogram</a:t>
            </a:r>
            <a:endParaRPr lang="cs-CZ" altLang="cs-CZ" sz="1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i="1"/>
              <a:t>Chest </a:t>
            </a:r>
            <a:r>
              <a:rPr lang="cs-CZ" altLang="cs-CZ" sz="1000"/>
              <a:t>1973;64;747-748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Kenneth B. Desser, Alberto Benchimol and James A. Schumacher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zápatí 4">
            <a:extLst>
              <a:ext uri="{FF2B5EF4-FFF2-40B4-BE49-F238E27FC236}">
                <a16:creationId xmlns:a16="http://schemas.microsoft.com/office/drawing/2014/main" id="{8D1486C8-AD96-47CF-B6E9-C1DC2B59C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86D0AE58-E7F4-4F54-BE8B-9E6F8E2DC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6762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/>
              <a:t>Děkuji Vám za pozornost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7F3AF7-16A9-4ED7-A68A-995B52074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zápatí 4">
            <a:extLst>
              <a:ext uri="{FF2B5EF4-FFF2-40B4-BE49-F238E27FC236}">
                <a16:creationId xmlns:a16="http://schemas.microsoft.com/office/drawing/2014/main" id="{DEDFD1BD-F393-462A-BF6D-A6811CEDE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88B82652-2F09-480B-976C-8D482F0508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Biosignál</a:t>
            </a:r>
            <a:endParaRPr lang="en-US" altLang="cs-CZ" sz="3200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0E959241-316E-4177-9AD8-F96A8EDB5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789363"/>
            <a:ext cx="7993062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          </a:t>
            </a:r>
            <a:r>
              <a:rPr lang="en-US" altLang="cs-CZ" sz="1800"/>
              <a:t>bez</a:t>
            </a:r>
            <a:r>
              <a:rPr lang="cs-CZ" altLang="cs-CZ" sz="1800"/>
              <a:t>č</a:t>
            </a:r>
            <a:r>
              <a:rPr lang="en-US" altLang="cs-CZ" sz="1800"/>
              <a:t>asov</a:t>
            </a:r>
            <a:r>
              <a:rPr lang="cs-CZ" altLang="cs-CZ" sz="1800"/>
              <a:t>é                </a:t>
            </a:r>
            <a:r>
              <a:rPr lang="en-US" altLang="cs-CZ" sz="1800"/>
              <a:t> </a:t>
            </a:r>
            <a:r>
              <a:rPr lang="cs-CZ" altLang="cs-CZ" sz="1800"/>
              <a:t>č</a:t>
            </a:r>
            <a:r>
              <a:rPr lang="en-US" altLang="cs-CZ" sz="1800"/>
              <a:t>asov</a:t>
            </a:r>
            <a:r>
              <a:rPr lang="cs-CZ" altLang="cs-CZ" sz="1800"/>
              <a:t>é</a:t>
            </a:r>
            <a:endParaRPr lang="en-US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jednorozm</a:t>
            </a:r>
            <a:r>
              <a:rPr lang="cs-CZ" altLang="cs-CZ" sz="1800"/>
              <a:t>ě</a:t>
            </a:r>
            <a:r>
              <a:rPr lang="en-US" altLang="cs-CZ" sz="1800"/>
              <a:t>rn</a:t>
            </a:r>
            <a:r>
              <a:rPr lang="cs-CZ" altLang="cs-CZ" sz="1800"/>
              <a:t>é</a:t>
            </a:r>
            <a:r>
              <a:rPr lang="en-US" altLang="cs-CZ" sz="1800"/>
              <a:t> </a:t>
            </a:r>
            <a:r>
              <a:rPr lang="cs-CZ" altLang="cs-CZ" sz="1800"/>
              <a:t>                  </a:t>
            </a:r>
            <a:r>
              <a:rPr lang="en-US" altLang="cs-CZ" sz="1800"/>
              <a:t>st</a:t>
            </a:r>
            <a:r>
              <a:rPr lang="cs-CZ" altLang="cs-CZ" sz="1800"/>
              <a:t>ř</a:t>
            </a:r>
            <a:r>
              <a:rPr lang="en-US" altLang="cs-CZ" sz="1800"/>
              <a:t>edn</a:t>
            </a:r>
            <a:r>
              <a:rPr lang="cs-CZ" altLang="cs-CZ" sz="1800"/>
              <a:t>í</a:t>
            </a:r>
            <a:r>
              <a:rPr lang="en-US" altLang="cs-CZ" sz="1800"/>
              <a:t> tlak krve </a:t>
            </a:r>
            <a:r>
              <a:rPr lang="cs-CZ" altLang="cs-CZ" sz="1800"/>
              <a:t>        </a:t>
            </a:r>
            <a:r>
              <a:rPr lang="en-US" altLang="cs-CZ" sz="1800"/>
              <a:t>teplotka, oxymetrie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vektor </a:t>
            </a:r>
            <a:r>
              <a:rPr lang="cs-CZ" altLang="cs-CZ" sz="1800"/>
              <a:t>                                </a:t>
            </a:r>
            <a:r>
              <a:rPr lang="en-US" altLang="cs-CZ" sz="1800"/>
              <a:t>teplota+tlak+BMI</a:t>
            </a:r>
            <a:r>
              <a:rPr lang="cs-CZ" altLang="cs-CZ" sz="1800"/>
              <a:t>      </a:t>
            </a:r>
            <a:r>
              <a:rPr lang="en-US" altLang="cs-CZ" sz="1800"/>
              <a:t> EKG, EEG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dvojrozm</a:t>
            </a:r>
            <a:r>
              <a:rPr lang="cs-CZ" altLang="cs-CZ" sz="1800"/>
              <a:t>ě</a:t>
            </a:r>
            <a:r>
              <a:rPr lang="en-US" altLang="cs-CZ" sz="1800"/>
              <a:t>rn</a:t>
            </a:r>
            <a:r>
              <a:rPr lang="cs-CZ" altLang="cs-CZ" sz="1800"/>
              <a:t>ý</a:t>
            </a:r>
            <a:r>
              <a:rPr lang="en-US" altLang="cs-CZ" sz="1800"/>
              <a:t> </a:t>
            </a:r>
            <a:r>
              <a:rPr lang="cs-CZ" altLang="cs-CZ" sz="1800"/>
              <a:t>                    </a:t>
            </a:r>
            <a:r>
              <a:rPr lang="en-US" altLang="cs-CZ" sz="1800"/>
              <a:t>RTG </a:t>
            </a:r>
            <a:r>
              <a:rPr lang="cs-CZ" altLang="cs-CZ" sz="1800"/>
              <a:t>                          </a:t>
            </a:r>
            <a:r>
              <a:rPr lang="en-US" altLang="cs-CZ" sz="1800"/>
              <a:t>sono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trojrozm</a:t>
            </a:r>
            <a:r>
              <a:rPr lang="cs-CZ" altLang="cs-CZ" sz="1800"/>
              <a:t>ě</a:t>
            </a:r>
            <a:r>
              <a:rPr lang="en-US" altLang="cs-CZ" sz="1800"/>
              <a:t>rn</a:t>
            </a:r>
            <a:r>
              <a:rPr lang="cs-CZ" altLang="cs-CZ" sz="1800"/>
              <a:t>ý</a:t>
            </a:r>
            <a:r>
              <a:rPr lang="en-US" altLang="cs-CZ" sz="1800"/>
              <a:t> </a:t>
            </a:r>
            <a:r>
              <a:rPr lang="cs-CZ" altLang="cs-CZ" sz="1800"/>
              <a:t>                      </a:t>
            </a:r>
            <a:r>
              <a:rPr lang="en-US" altLang="cs-CZ" sz="1800"/>
              <a:t>CT, MRI </a:t>
            </a:r>
            <a:r>
              <a:rPr lang="cs-CZ" altLang="cs-CZ" sz="1800"/>
              <a:t>                    </a:t>
            </a:r>
            <a:r>
              <a:rPr lang="en-US" altLang="cs-CZ" sz="1800"/>
              <a:t>4D sono</a:t>
            </a:r>
          </a:p>
        </p:txBody>
      </p:sp>
      <p:sp>
        <p:nvSpPr>
          <p:cNvPr id="7173" name="Line 5">
            <a:extLst>
              <a:ext uri="{FF2B5EF4-FFF2-40B4-BE49-F238E27FC236}">
                <a16:creationId xmlns:a16="http://schemas.microsoft.com/office/drawing/2014/main" id="{21970DF5-7B14-4DA5-8D82-7A29475A7F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6238" y="3789363"/>
            <a:ext cx="0" cy="158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4" name="Line 6">
            <a:extLst>
              <a:ext uri="{FF2B5EF4-FFF2-40B4-BE49-F238E27FC236}">
                <a16:creationId xmlns:a16="http://schemas.microsoft.com/office/drawing/2014/main" id="{2AE175CA-C118-4822-900C-42769906F76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2725" y="3789363"/>
            <a:ext cx="0" cy="158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5" name="Line 7">
            <a:extLst>
              <a:ext uri="{FF2B5EF4-FFF2-40B4-BE49-F238E27FC236}">
                <a16:creationId xmlns:a16="http://schemas.microsoft.com/office/drawing/2014/main" id="{6AE02D13-B09D-405C-B68E-E9B81AE88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8" y="4149725"/>
            <a:ext cx="7056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F7C473E1-8DC8-40A2-B7F2-5A7BDA0B6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781675"/>
            <a:ext cx="658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čas</a:t>
            </a:r>
            <a:r>
              <a:rPr lang="cs-CZ" altLang="cs-CZ" sz="1800"/>
              <a:t> je čtvrtým rozměrem (ostatně takto je chápán v celé fyzice)</a:t>
            </a:r>
            <a:endParaRPr lang="en-US" altLang="cs-CZ" sz="1800"/>
          </a:p>
        </p:txBody>
      </p:sp>
      <p:sp>
        <p:nvSpPr>
          <p:cNvPr id="7177" name="Text Box 12">
            <a:extLst>
              <a:ext uri="{FF2B5EF4-FFF2-40B4-BE49-F238E27FC236}">
                <a16:creationId xmlns:a16="http://schemas.microsoft.com/office/drawing/2014/main" id="{95B15074-0B9F-4C11-93B0-4BA864E5C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1289050"/>
            <a:ext cx="560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Dělení – dle proměnných, dle povahy, místa vzniku ...</a:t>
            </a:r>
            <a:endParaRPr lang="en-US" altLang="cs-CZ" sz="1800"/>
          </a:p>
        </p:txBody>
      </p:sp>
      <p:sp>
        <p:nvSpPr>
          <p:cNvPr id="7178" name="Text Box 13">
            <a:extLst>
              <a:ext uri="{FF2B5EF4-FFF2-40B4-BE49-F238E27FC236}">
                <a16:creationId xmlns:a16="http://schemas.microsoft.com/office/drawing/2014/main" id="{01759751-39B6-41CD-9C2A-0DC705E9A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844675"/>
            <a:ext cx="80137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Aktivní</a:t>
            </a:r>
            <a:r>
              <a:rPr lang="cs-CZ" altLang="cs-CZ" sz="1800"/>
              <a:t> – (nativní i evokované) zdrojem biosignálu („formy energie“) je sám biologický objekt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Pasivní</a:t>
            </a:r>
            <a:r>
              <a:rPr lang="cs-CZ" altLang="cs-CZ" sz="1800"/>
              <a:t> – (modulované,) zdrojem biosignálu není biologický objekt, je pouze modulátorem, interaguje s biosignálem („energií“) a mění jej</a:t>
            </a:r>
            <a:endParaRPr lang="en-US" altLang="cs-CZ" sz="1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F9FC53-DC60-4F9C-A537-C6655D4D4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7213" y="395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zápatí 4">
            <a:extLst>
              <a:ext uri="{FF2B5EF4-FFF2-40B4-BE49-F238E27FC236}">
                <a16:creationId xmlns:a16="http://schemas.microsoft.com/office/drawing/2014/main" id="{B9E79808-B3F2-4B16-8B24-B37B8F92B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C55F221-D0DE-4FF7-84C6-F7A543C935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Biosignál</a:t>
            </a:r>
            <a:endParaRPr lang="en-US" altLang="cs-CZ" sz="3200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CE3E3CC8-02FA-4386-B779-61295BDE8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412875"/>
            <a:ext cx="8724900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/>
              <a:t>Proces zpracování biosignálů – „elektrické povahy“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>
                <a:solidFill>
                  <a:srgbClr val="FF0000"/>
                </a:solidFill>
              </a:rPr>
              <a:t>       Snímání              zesílení a úprava                zobrazení a záznam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EKG, EMG, EEG, membránový potenciál, ...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    </a:t>
            </a:r>
            <a:r>
              <a:rPr lang="cs-CZ" altLang="cs-CZ" sz="2000"/>
              <a:t>Snímací elektrody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      Zesilovač, propusti, filtry, vzorkovací zařízení, A/D převodník </a:t>
            </a:r>
            <a:r>
              <a:rPr lang="cs-CZ" altLang="cs-CZ" sz="1000"/>
              <a:t>(viz další snímek)</a:t>
            </a: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	Záznamové zařízení – monitor, paměťová media – flash pamět, optická media</a:t>
            </a:r>
          </a:p>
        </p:txBody>
      </p:sp>
      <p:sp>
        <p:nvSpPr>
          <p:cNvPr id="8197" name="Line 5">
            <a:extLst>
              <a:ext uri="{FF2B5EF4-FFF2-40B4-BE49-F238E27FC236}">
                <a16:creationId xmlns:a16="http://schemas.microsoft.com/office/drawing/2014/main" id="{31FFCB3A-E89B-4A47-9064-EF226FFDEE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8175" y="206057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98" name="Line 6">
            <a:extLst>
              <a:ext uri="{FF2B5EF4-FFF2-40B4-BE49-F238E27FC236}">
                <a16:creationId xmlns:a16="http://schemas.microsoft.com/office/drawing/2014/main" id="{BA08A097-229C-4713-A02A-B9E4CAF874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7900" y="206057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99" name="Text Box 11">
            <a:extLst>
              <a:ext uri="{FF2B5EF4-FFF2-40B4-BE49-F238E27FC236}">
                <a16:creationId xmlns:a16="http://schemas.microsoft.com/office/drawing/2014/main" id="{536AABF0-080E-4E81-8F9F-F4C9DBEDB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5248275"/>
            <a:ext cx="8156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Odpadá nutnost převést vlastní fyzikální rozměr biosignálu do podoby „napětí“. Co ale v případě takových fyzikálních veličin jako je rychlost, tlak, síla???</a:t>
            </a:r>
            <a:endParaRPr lang="en-US" altLang="cs-CZ" sz="1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A3C409E-D60E-4D45-8AC0-88D5E3769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4650" y="4176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zápatí 5">
            <a:extLst>
              <a:ext uri="{FF2B5EF4-FFF2-40B4-BE49-F238E27FC236}">
                <a16:creationId xmlns:a16="http://schemas.microsoft.com/office/drawing/2014/main" id="{40FCDA97-19B8-4D33-9AA0-DF5B5156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56E43317-728B-4106-8E08-6166A894C5D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333375"/>
            <a:ext cx="8724900" cy="30241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/>
              <a:t>Proces zpracování biosignálů – „mechanické povahy“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       Snímání              </a:t>
            </a:r>
            <a:r>
              <a:rPr lang="cs-CZ" altLang="cs-CZ" sz="2000">
                <a:solidFill>
                  <a:srgbClr val="FF0000"/>
                </a:solidFill>
              </a:rPr>
              <a:t>zesílení a úprava</a:t>
            </a:r>
            <a:r>
              <a:rPr lang="cs-CZ" altLang="cs-CZ" sz="2000"/>
              <a:t>                zobrazení a záznam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       </a:t>
            </a:r>
            <a:r>
              <a:rPr lang="cs-CZ" altLang="cs-CZ" sz="2800">
                <a:solidFill>
                  <a:srgbClr val="FF0000"/>
                </a:solidFill>
              </a:rPr>
              <a:t>mechanoelektrický</a:t>
            </a:r>
            <a:r>
              <a:rPr lang="cs-CZ" altLang="cs-CZ" sz="2800"/>
              <a:t> </a:t>
            </a:r>
            <a:r>
              <a:rPr lang="cs-CZ" altLang="cs-CZ" sz="2800">
                <a:solidFill>
                  <a:srgbClr val="FF0000"/>
                </a:solidFill>
              </a:rPr>
              <a:t>převodník</a:t>
            </a:r>
            <a:r>
              <a:rPr lang="cs-CZ" altLang="cs-CZ" sz="2800"/>
              <a:t> + </a:t>
            </a:r>
            <a:r>
              <a:rPr lang="cs-CZ" altLang="cs-CZ" sz="2800">
                <a:solidFill>
                  <a:srgbClr val="FF0000"/>
                </a:solidFill>
              </a:rPr>
              <a:t>A/D převodník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80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      A/D př.   =   Analogový signál                       digitální signál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                               (spojitý)                                   (diskrétní)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      mechanoelektrický př. = mechan. signál                   signál elektr. povahy</a:t>
            </a:r>
          </a:p>
        </p:txBody>
      </p:sp>
      <p:sp>
        <p:nvSpPr>
          <p:cNvPr id="9220" name="Line 5">
            <a:extLst>
              <a:ext uri="{FF2B5EF4-FFF2-40B4-BE49-F238E27FC236}">
                <a16:creationId xmlns:a16="http://schemas.microsoft.com/office/drawing/2014/main" id="{2E1EEB75-F5F3-4428-AE0F-42FAEAECA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3075" y="2349500"/>
            <a:ext cx="11509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9221" name="Picture 8" descr="Figure 7 (graphics20.png)">
            <a:extLst>
              <a:ext uri="{FF2B5EF4-FFF2-40B4-BE49-F238E27FC236}">
                <a16:creationId xmlns:a16="http://schemas.microsoft.com/office/drawing/2014/main" id="{2EA0B500-D5CF-4E30-AB34-740D60C3D99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" b="79749"/>
          <a:stretch>
            <a:fillRect/>
          </a:stretch>
        </p:blipFill>
        <p:spPr>
          <a:xfrm>
            <a:off x="539750" y="3429000"/>
            <a:ext cx="5113338" cy="248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10">
            <a:extLst>
              <a:ext uri="{FF2B5EF4-FFF2-40B4-BE49-F238E27FC236}">
                <a16:creationId xmlns:a16="http://schemas.microsoft.com/office/drawing/2014/main" id="{93BCBFBF-45E6-4C6C-B8C2-0850D2B11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573463"/>
            <a:ext cx="26050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Vzorkovací frekvence 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Nyquistova frekvence f</a:t>
            </a:r>
            <a:r>
              <a:rPr lang="cs-CZ" altLang="cs-CZ" sz="1800" baseline="-25000"/>
              <a:t>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max. 2 f</a:t>
            </a:r>
            <a:r>
              <a:rPr lang="cs-CZ" altLang="cs-CZ" sz="1800" baseline="-25000"/>
              <a:t>N</a:t>
            </a:r>
            <a:r>
              <a:rPr lang="cs-CZ" altLang="cs-CZ" sz="1800"/>
              <a:t> = f   </a:t>
            </a:r>
          </a:p>
        </p:txBody>
      </p:sp>
      <p:sp>
        <p:nvSpPr>
          <p:cNvPr id="9223" name="Text Box 11">
            <a:extLst>
              <a:ext uri="{FF2B5EF4-FFF2-40B4-BE49-F238E27FC236}">
                <a16:creationId xmlns:a16="http://schemas.microsoft.com/office/drawing/2014/main" id="{3D28185B-5C9A-4B9F-9507-67FAB86B3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949950"/>
            <a:ext cx="1257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http://cnx.org </a:t>
            </a:r>
          </a:p>
        </p:txBody>
      </p:sp>
      <p:sp>
        <p:nvSpPr>
          <p:cNvPr id="9224" name="Line 13">
            <a:extLst>
              <a:ext uri="{FF2B5EF4-FFF2-40B4-BE49-F238E27FC236}">
                <a16:creationId xmlns:a16="http://schemas.microsoft.com/office/drawing/2014/main" id="{B505BD2F-0CA5-40CF-A95C-476ED678AA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5488" y="981075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5" name="Line 14">
            <a:extLst>
              <a:ext uri="{FF2B5EF4-FFF2-40B4-BE49-F238E27FC236}">
                <a16:creationId xmlns:a16="http://schemas.microsoft.com/office/drawing/2014/main" id="{BA1BF759-10BE-473C-B7F0-8A6EAE498E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6650" y="981075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6" name="Oval 19">
            <a:extLst>
              <a:ext uri="{FF2B5EF4-FFF2-40B4-BE49-F238E27FC236}">
                <a16:creationId xmlns:a16="http://schemas.microsoft.com/office/drawing/2014/main" id="{FEFB6AD4-7858-4948-B096-819A0D586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665288"/>
            <a:ext cx="8351837" cy="4333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7" name="Line 20">
            <a:extLst>
              <a:ext uri="{FF2B5EF4-FFF2-40B4-BE49-F238E27FC236}">
                <a16:creationId xmlns:a16="http://schemas.microsoft.com/office/drawing/2014/main" id="{3B3B34D5-5EB8-42E3-A43B-73A7BE8E35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24300" y="1125538"/>
            <a:ext cx="35877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8" name="Line 5">
            <a:extLst>
              <a:ext uri="{FF2B5EF4-FFF2-40B4-BE49-F238E27FC236}">
                <a16:creationId xmlns:a16="http://schemas.microsoft.com/office/drawing/2014/main" id="{548B6AB4-666D-412D-AF68-706CEC95EE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9700" y="3213100"/>
            <a:ext cx="11509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6CAE012-878C-4D8F-9C36-3F020AA61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7650" y="54740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zápatí 5">
            <a:extLst>
              <a:ext uri="{FF2B5EF4-FFF2-40B4-BE49-F238E27FC236}">
                <a16:creationId xmlns:a16="http://schemas.microsoft.com/office/drawing/2014/main" id="{471CF7A6-230A-4D73-8382-C17E096B3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měření a registrace mechanických veličin</a:t>
            </a: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E7C0D29D-9C04-4306-9269-4F1CD3F22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Vzorkování signálu</a:t>
            </a:r>
          </a:p>
        </p:txBody>
      </p:sp>
      <p:pic>
        <p:nvPicPr>
          <p:cNvPr id="10244" name="Picture 3">
            <a:extLst>
              <a:ext uri="{FF2B5EF4-FFF2-40B4-BE49-F238E27FC236}">
                <a16:creationId xmlns:a16="http://schemas.microsoft.com/office/drawing/2014/main" id="{AFB8E68E-B3F2-4039-9BD0-E448D9AD600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682750"/>
            <a:ext cx="3925888" cy="2466975"/>
          </a:xfrm>
          <a:noFill/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12A78E44-68E4-4636-9F26-D0C6AE2CD03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682750"/>
            <a:ext cx="3848100" cy="2447925"/>
          </a:xfrm>
          <a:noFill/>
        </p:spPr>
      </p:pic>
      <p:sp>
        <p:nvSpPr>
          <p:cNvPr id="10246" name="Rectangle 7">
            <a:extLst>
              <a:ext uri="{FF2B5EF4-FFF2-40B4-BE49-F238E27FC236}">
                <a16:creationId xmlns:a16="http://schemas.microsoft.com/office/drawing/2014/main" id="{91A3EA7E-65DA-4908-A6D7-C9EFEED72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941888"/>
            <a:ext cx="8569325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1" i="1"/>
              <a:t>vzorkování signálu v čase</a:t>
            </a:r>
            <a:r>
              <a:rPr lang="cs-CZ" altLang="cs-CZ" sz="1400" b="1" i="1"/>
              <a:t> </a:t>
            </a:r>
            <a:r>
              <a:rPr lang="en-US" altLang="cs-CZ" sz="1400"/>
              <a:t>–</a:t>
            </a:r>
            <a:r>
              <a:rPr lang="cs-CZ" altLang="cs-CZ" sz="1400"/>
              <a:t> </a:t>
            </a:r>
            <a:r>
              <a:rPr lang="en-US" altLang="cs-CZ" sz="1400"/>
              <a:t>jde o odběr vstupního signálu v definovaných</a:t>
            </a:r>
            <a:r>
              <a:rPr lang="cs-CZ" altLang="cs-CZ" sz="1400"/>
              <a:t> </a:t>
            </a:r>
            <a:r>
              <a:rPr lang="en-US" altLang="cs-CZ" sz="1400"/>
              <a:t>okamžicích, daných vzorkovacími impulsy </a:t>
            </a: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1" i="1"/>
              <a:t>kvantování vzorků v úrovni</a:t>
            </a:r>
            <a:r>
              <a:rPr lang="cs-CZ" altLang="cs-CZ" sz="1400" b="1" i="1"/>
              <a:t> </a:t>
            </a:r>
            <a:r>
              <a:rPr lang="en-US" altLang="cs-CZ" sz="1400"/>
              <a:t>–</a:t>
            </a:r>
            <a:r>
              <a:rPr lang="cs-CZ" altLang="cs-CZ" sz="1400"/>
              <a:t> </a:t>
            </a:r>
            <a:r>
              <a:rPr lang="en-US" altLang="cs-CZ" sz="1400"/>
              <a:t>odebraný vzorek je zaokrouhlen na hodnotu odpovídající nejbližší kvantovacíúrovni</a:t>
            </a: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1" i="1"/>
              <a:t>kódování</a:t>
            </a:r>
            <a:r>
              <a:rPr lang="cs-CZ" altLang="cs-CZ" sz="1400" b="1" i="1"/>
              <a:t> </a:t>
            </a:r>
            <a:r>
              <a:rPr lang="en-US" altLang="cs-CZ" sz="1400"/>
              <a:t>-</a:t>
            </a:r>
            <a:r>
              <a:rPr lang="cs-CZ" altLang="cs-CZ" sz="1400"/>
              <a:t> </a:t>
            </a:r>
            <a:r>
              <a:rPr lang="en-US" altLang="cs-CZ" sz="1400"/>
              <a:t>kvantované hodnoty jsou vyjádřeny čísly v určitém kódu </a:t>
            </a:r>
          </a:p>
        </p:txBody>
      </p:sp>
      <p:sp>
        <p:nvSpPr>
          <p:cNvPr id="10247" name="TextovéPole 1">
            <a:extLst>
              <a:ext uri="{FF2B5EF4-FFF2-40B4-BE49-F238E27FC236}">
                <a16:creationId xmlns:a16="http://schemas.microsoft.com/office/drawing/2014/main" id="{3FA0BF23-3AF7-4FF1-B87F-4AEF8FC35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4327525"/>
            <a:ext cx="235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vzorkovací frekvence</a:t>
            </a:r>
            <a:endParaRPr lang="en-US" altLang="en-US" sz="1800"/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C62DD921-09CE-4491-B758-E844BB72333A}"/>
              </a:ext>
            </a:extLst>
          </p:cNvPr>
          <p:cNvCxnSpPr/>
          <p:nvPr/>
        </p:nvCxnSpPr>
        <p:spPr>
          <a:xfrm flipH="1" flipV="1">
            <a:off x="3359150" y="4005263"/>
            <a:ext cx="276225" cy="322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930E0D12-284D-418E-B5B6-48877E261B77}"/>
              </a:ext>
            </a:extLst>
          </p:cNvPr>
          <p:cNvCxnSpPr/>
          <p:nvPr/>
        </p:nvCxnSpPr>
        <p:spPr>
          <a:xfrm flipV="1">
            <a:off x="5580063" y="4005263"/>
            <a:ext cx="360362" cy="322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6751EE4-41CD-4CDF-8268-D8635D571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6440" y="2365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aktual Měření a registrace mechanických veličin-rev[20190313155720729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2449</TotalTime>
  <Words>3804</Words>
  <Application>Microsoft Office PowerPoint</Application>
  <PresentationFormat>Předvádění na obrazovce (4:3)</PresentationFormat>
  <Paragraphs>523</Paragraphs>
  <Slides>57</Slides>
  <Notes>7</Notes>
  <HiddenSlides>0</HiddenSlides>
  <MMClips>19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57</vt:i4>
      </vt:variant>
    </vt:vector>
  </HeadingPairs>
  <TitlesOfParts>
    <vt:vector size="63" baseType="lpstr">
      <vt:lpstr>Arial</vt:lpstr>
      <vt:lpstr>Symbol</vt:lpstr>
      <vt:lpstr>Wingdings</vt:lpstr>
      <vt:lpstr>Výchozí návrh</vt:lpstr>
      <vt:lpstr>Rovnice</vt:lpstr>
      <vt:lpstr>Rastrový obraz</vt:lpstr>
      <vt:lpstr>Měření a registrace mechanických veličin</vt:lpstr>
      <vt:lpstr>Prezentace aplikace PowerPoint</vt:lpstr>
      <vt:lpstr>Prezentace aplikace PowerPoint</vt:lpstr>
      <vt:lpstr>Biosignál</vt:lpstr>
      <vt:lpstr>Biosignál</vt:lpstr>
      <vt:lpstr>Biosignál</vt:lpstr>
      <vt:lpstr>Biosignál</vt:lpstr>
      <vt:lpstr>Prezentace aplikace PowerPoint</vt:lpstr>
      <vt:lpstr>Vzorkování signálu</vt:lpstr>
      <vt:lpstr>„Pro a Proti“ A/D převodníků</vt:lpstr>
      <vt:lpstr>Typy A/D převodníků </vt:lpstr>
      <vt:lpstr>Prezentace aplikace PowerPoint</vt:lpstr>
      <vt:lpstr>Měření proudění tekutin</vt:lpstr>
      <vt:lpstr>Měření proudění tekutin – nenewtonovské tekutiny</vt:lpstr>
      <vt:lpstr>Měření proudění tekutin – další metody pro určení rychlosti</vt:lpstr>
      <vt:lpstr>Měření proudění tělesných tekutin</vt:lpstr>
      <vt:lpstr>Prezentace aplikace PowerPoint</vt:lpstr>
      <vt:lpstr>Spirometr - pneumotachometr</vt:lpstr>
      <vt:lpstr>Spirometr - anemometr</vt:lpstr>
      <vt:lpstr>Spirometr – otáčkoměrový </vt:lpstr>
      <vt:lpstr>Prezentace aplikace PowerPoint</vt:lpstr>
      <vt:lpstr>Prezentace aplikace PowerPoint</vt:lpstr>
      <vt:lpstr>Měření tlaku</vt:lpstr>
      <vt:lpstr>Tlak krve</vt:lpstr>
      <vt:lpstr>Metoda přímá</vt:lpstr>
      <vt:lpstr>Metoda nepřímá</vt:lpstr>
      <vt:lpstr>Auskultační metoda</vt:lpstr>
      <vt:lpstr>Auskultační metoda arteriální tlak vs. tlak manžety</vt:lpstr>
      <vt:lpstr>Auskultační metoda – rtuťový tonometr</vt:lpstr>
      <vt:lpstr>Auskultační metoda - aneroid</vt:lpstr>
      <vt:lpstr>Holterovo monitorování TK </vt:lpstr>
      <vt:lpstr>oscilotonometrie</vt:lpstr>
      <vt:lpstr>Oscilotonometrie vs. Auskultační metoda </vt:lpstr>
      <vt:lpstr>Oscilotonometrie – automatický tonometr</vt:lpstr>
      <vt:lpstr>Monitorované hodnoty krevního toku</vt:lpstr>
      <vt:lpstr>Monitorované hodnoty krevního toku</vt:lpstr>
      <vt:lpstr>Nitrooční tlak</vt:lpstr>
      <vt:lpstr>Aplanační tonometrie</vt:lpstr>
      <vt:lpstr>Aplanační tonometry </vt:lpstr>
      <vt:lpstr>Impresní tonometrie</vt:lpstr>
      <vt:lpstr>Prezentace aplikace PowerPoint</vt:lpstr>
      <vt:lpstr>„ puls air“ tonometrie</vt:lpstr>
      <vt:lpstr>Kapesní tonometry</vt:lpstr>
      <vt:lpstr>Měření mechanické práce a výkonu</vt:lpstr>
      <vt:lpstr>Měření mechanické práce a výkonu</vt:lpstr>
      <vt:lpstr>Měření energetického výdeje</vt:lpstr>
      <vt:lpstr>Prezentace aplikace PowerPoint</vt:lpstr>
      <vt:lpstr>Mechanický výkon srdce - průtok krve v cévě s překážkou </vt:lpstr>
      <vt:lpstr>Mechanický výkon srdce - tlak v jednotlivých částech krevního oběhu</vt:lpstr>
      <vt:lpstr>Mechanický výkon srdce - periferní odpor cév</vt:lpstr>
      <vt:lpstr>Mechanický výkon srdce</vt:lpstr>
      <vt:lpstr>Práce srdce při jedné systole (odhad)</vt:lpstr>
      <vt:lpstr>Měření mechanických vlastností kapalin (tekutin)</vt:lpstr>
      <vt:lpstr>Měření hustoty</vt:lpstr>
      <vt:lpstr>Měření viskozity</vt:lpstr>
      <vt:lpstr>Měření zvuku a mechanických vibrací</vt:lpstr>
      <vt:lpstr>Prezentace aplikace PowerPoint</vt:lpstr>
    </vt:vector>
  </TitlesOfParts>
  <Company>LF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Měření a registrace mechanických veličin</dc:title>
  <dc:creator>studenti</dc:creator>
  <cp:lastModifiedBy>Vladan Bernard</cp:lastModifiedBy>
  <cp:revision>101</cp:revision>
  <dcterms:created xsi:type="dcterms:W3CDTF">2010-03-01T11:14:36Z</dcterms:created>
  <dcterms:modified xsi:type="dcterms:W3CDTF">2020-10-28T09:43:15Z</dcterms:modified>
</cp:coreProperties>
</file>