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84" r:id="rId3"/>
    <p:sldId id="262" r:id="rId4"/>
    <p:sldId id="256" r:id="rId5"/>
    <p:sldId id="287" r:id="rId6"/>
    <p:sldId id="258" r:id="rId7"/>
    <p:sldId id="257" r:id="rId8"/>
    <p:sldId id="261" r:id="rId9"/>
    <p:sldId id="263" r:id="rId10"/>
    <p:sldId id="275" r:id="rId11"/>
    <p:sldId id="285" r:id="rId12"/>
    <p:sldId id="267" r:id="rId13"/>
    <p:sldId id="264" r:id="rId14"/>
    <p:sldId id="266" r:id="rId15"/>
    <p:sldId id="286" r:id="rId16"/>
    <p:sldId id="268" r:id="rId17"/>
    <p:sldId id="269" r:id="rId18"/>
    <p:sldId id="265" r:id="rId19"/>
    <p:sldId id="270" r:id="rId20"/>
    <p:sldId id="259" r:id="rId21"/>
    <p:sldId id="271" r:id="rId22"/>
    <p:sldId id="274" r:id="rId23"/>
    <p:sldId id="272" r:id="rId24"/>
    <p:sldId id="273" r:id="rId25"/>
    <p:sldId id="277" r:id="rId26"/>
    <p:sldId id="279" r:id="rId27"/>
    <p:sldId id="278" r:id="rId28"/>
    <p:sldId id="280" r:id="rId29"/>
    <p:sldId id="281" r:id="rId30"/>
    <p:sldId id="283" r:id="rId31"/>
    <p:sldId id="282" r:id="rId32"/>
    <p:sldId id="276" r:id="rId33"/>
  </p:sldIdLst>
  <p:sldSz cx="9144000" cy="6858000" type="screen4x3"/>
  <p:notesSz cx="6858000" cy="9144000"/>
  <p:defaultTextStyle>
    <a:defPPr>
      <a:defRPr lang="cs-CZ"/>
    </a:defPPr>
    <a:lvl1pPr algn="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EB2C0"/>
    <a:srgbClr val="579BAB"/>
    <a:srgbClr val="3333CC"/>
    <a:srgbClr val="FF3300"/>
    <a:srgbClr val="99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1446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1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2" Type="http://schemas.openxmlformats.org/officeDocument/2006/relationships/image" Target="../media/image8.wmf"/><Relationship Id="rId1" Type="http://schemas.openxmlformats.org/officeDocument/2006/relationships/image" Target="../media/image7.wmf"/><Relationship Id="rId4" Type="http://schemas.openxmlformats.org/officeDocument/2006/relationships/image" Target="../media/image10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20.wmf"/><Relationship Id="rId2" Type="http://schemas.openxmlformats.org/officeDocument/2006/relationships/image" Target="../media/image19.wmf"/><Relationship Id="rId1" Type="http://schemas.openxmlformats.org/officeDocument/2006/relationships/image" Target="../media/image18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png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image" Target="../media/image42.png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A51F9F6-2BBB-431F-A610-1C5838DB7B0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71ED8D1-9F2E-4D1F-BC8A-F2F2FDF3104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432098B-D67E-4779-8B11-27B110CF63A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62CF31B-31E2-45C8-9113-CF1FCAEA5225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7198776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278E9AC-7788-4CEA-B179-D7D670F07CE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95EA326-2003-4240-B458-E0BB13C6805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76F2BE3-650D-4767-8081-69A3DF81291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48261C8-1170-43F6-ACDC-7500FC05202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4516859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673740B-2499-451E-A27D-C5D235E9860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3939A50-379A-471F-9A8E-8C9BA612B40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34B43D1-5FBD-44C8-99E2-AFC57AD78FF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113DC04-2ECF-48D8-A235-ACC961D93D02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6088832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Nadpis, text a 2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2E84425E-FE62-4336-9E71-0CD3C6877BD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1D13C05F-231D-428C-A12B-40C0D1CC64C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A9721F00-027E-464E-98B9-29BBF282135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2D11D0A-C7DE-471B-A2A5-D7C8DCDF5EF4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704471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147087E-07E5-44BA-9CCB-7673436669E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974FE27-5B82-4C90-B655-22BCFC4BF0B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670050C-78B4-4404-8FF0-AF60B05A47F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5C186AE-E2C1-4CED-B2B9-312B86769066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5995442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Nadpis a 4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E9A3C223-9A11-45B6-BD56-C3D906B2FB0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CBCF8DF6-E846-4E48-8E44-C5555118F3D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760FB291-109D-4B02-B8EE-351D5AEBD96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729D7C3-2FF3-4154-939B-7BF49E3E6C01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6767173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4C5520A7-9778-4CAF-9E11-283C1CA5446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45EF3468-07D6-4B89-809D-20A2458CFB4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4156D7A4-EA9C-4083-9F72-22E30BAA8A8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2CDDF05-D435-4458-8390-B9DC0F42BF9A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9155256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A74FC7B-E178-4D21-92D4-5C52BEB980E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D4709EA-0970-4EBB-B423-A4DF593CD25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49FCD6D-7B7F-4137-8853-19B6054375C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F9FE01A-9E31-4BBA-AF28-81295C9033F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4602004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19DD34D-787C-477F-AA68-1192BA12C8F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E48DBF4-9F71-49CD-982B-23DD8CDA1E1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C83B2E1-E6B5-459B-90DA-A8799B49366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D560759-4DE1-4A78-A199-18C483A1311F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6696711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F51CA89-8054-4BC3-AB8F-5455E4A7ADE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510FFC4-4AE5-4E5D-A26A-2BBC711DE1C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4869852-4BCA-4742-9448-218F6BCEAE6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7D257AC-72FF-4D2E-BC1D-690CA94BF936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8079000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562FC7F8-010A-45B2-9754-047C64A6FDB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E7439E1F-AA9E-42EA-B7DE-7E0FFE8DB51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15D91038-0A68-4BF5-9447-D9E6C640853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70134E4-A153-49FC-9A5B-155297BB7D18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1608497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EDFFC1F2-EADF-4AAE-97F8-F051965A963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1FA02174-4A97-4938-8C9D-80AB81E28D9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C597FC4E-3762-4084-9B97-7A5098505DE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97158C7-0F50-4C67-8233-5F3885CA3603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5991864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FDE48829-B66C-438C-9947-B1A32B6D254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D90E9FC3-ECE5-4335-AA96-64797BC25EF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828F79F6-C482-4292-9569-24EA51FEEC9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7A8F572-550A-401A-B153-B2D307A8FE06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6383062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D1D4F21-0182-4E14-8A29-AAF87A8251E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D814D5E-B84B-4AFC-B531-59DD49E1205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A0B674B-1137-467F-B3DD-B3871CE180A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FDA0A6B-42E8-468C-A66D-8AA9E56BFD68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0708049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52165EA-B733-45C3-9B8B-5E48A5F1BC8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B707DEA-5305-40E9-94A4-747CCE95CCB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C7EAD1D-77D4-4DCA-824E-DF51878BBB3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E8F049B-7F2B-4CC4-B284-5817BE21A0D0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723771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99CCFF"/>
            </a:gs>
            <a:gs pos="100000">
              <a:srgbClr val="475E76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2E8260EC-40D7-49DD-8E5F-566655750AC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 předlohy nadpisů.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2A7D36D2-CEF6-4D27-8D44-78974393BA0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605BD832-27D8-4A50-9DE4-D528B596A79D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latin typeface="Arial" pitchFamily="34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E7369FDF-1CA4-44AA-A227-1CD8F521370C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34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70A8D94E-0E27-46D6-B433-8A101564D31B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fld id="{361892B6-1546-44E9-B82C-D398A1BC3BBD}" type="slidenum">
              <a:rPr lang="cs-CZ" altLang="cs-CZ"/>
              <a:pPr/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media10.m4a"/><Relationship Id="rId7" Type="http://schemas.openxmlformats.org/officeDocument/2006/relationships/oleObject" Target="../embeddings/oleObject12.bin"/><Relationship Id="rId2" Type="http://schemas.microsoft.com/office/2007/relationships/media" Target="../media/media10.m4a"/><Relationship Id="rId1" Type="http://schemas.openxmlformats.org/officeDocument/2006/relationships/vmlDrawing" Target="../drawings/vmlDrawing6.vml"/><Relationship Id="rId6" Type="http://schemas.openxmlformats.org/officeDocument/2006/relationships/slideLayout" Target="../slideLayouts/slideLayout13.xml"/><Relationship Id="rId5" Type="http://schemas.openxmlformats.org/officeDocument/2006/relationships/audio" Target="../media/media11.m4a"/><Relationship Id="rId4" Type="http://schemas.microsoft.com/office/2007/relationships/media" Target="../media/media11.m4a"/><Relationship Id="rId9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27.jpe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3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15.m4a"/><Relationship Id="rId7" Type="http://schemas.openxmlformats.org/officeDocument/2006/relationships/image" Target="../media/image34.png"/><Relationship Id="rId2" Type="http://schemas.microsoft.com/office/2007/relationships/media" Target="../media/media15.m4a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13.bin"/><Relationship Id="rId5" Type="http://schemas.openxmlformats.org/officeDocument/2006/relationships/image" Target="../media/image35.png"/><Relationship Id="rId4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3.png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3.pn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3.png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41.pn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43.png"/><Relationship Id="rId5" Type="http://schemas.openxmlformats.org/officeDocument/2006/relationships/oleObject" Target="../embeddings/oleObject15.bin"/><Relationship Id="rId4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.png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46.pn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9.vml"/><Relationship Id="rId5" Type="http://schemas.openxmlformats.org/officeDocument/2006/relationships/image" Target="../media/image48.jpeg"/><Relationship Id="rId4" Type="http://schemas.openxmlformats.org/officeDocument/2006/relationships/image" Target="../media/image4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media22.m4a"/><Relationship Id="rId7" Type="http://schemas.openxmlformats.org/officeDocument/2006/relationships/image" Target="../media/image3.png"/><Relationship Id="rId2" Type="http://schemas.microsoft.com/office/2007/relationships/media" Target="../media/media22.m4a"/><Relationship Id="rId1" Type="http://schemas.openxmlformats.org/officeDocument/2006/relationships/vmlDrawing" Target="../drawings/vmlDrawing10.vml"/><Relationship Id="rId6" Type="http://schemas.openxmlformats.org/officeDocument/2006/relationships/image" Target="../media/image49.wmf"/><Relationship Id="rId5" Type="http://schemas.openxmlformats.org/officeDocument/2006/relationships/oleObject" Target="../embeddings/oleObject17.bin"/><Relationship Id="rId4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media23.m4a"/><Relationship Id="rId7" Type="http://schemas.openxmlformats.org/officeDocument/2006/relationships/image" Target="../media/image3.png"/><Relationship Id="rId2" Type="http://schemas.microsoft.com/office/2007/relationships/media" Target="../media/media23.m4a"/><Relationship Id="rId1" Type="http://schemas.openxmlformats.org/officeDocument/2006/relationships/vmlDrawing" Target="../drawings/vmlDrawing11.vml"/><Relationship Id="rId6" Type="http://schemas.openxmlformats.org/officeDocument/2006/relationships/image" Target="../media/image51.wmf"/><Relationship Id="rId5" Type="http://schemas.openxmlformats.org/officeDocument/2006/relationships/oleObject" Target="../embeddings/oleObject18.bin"/><Relationship Id="rId4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3.png"/><Relationship Id="rId5" Type="http://schemas.openxmlformats.org/officeDocument/2006/relationships/image" Target="../media/image53.jpeg"/><Relationship Id="rId4" Type="http://schemas.openxmlformats.org/officeDocument/2006/relationships/image" Target="../media/image52.w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7" Type="http://schemas.openxmlformats.org/officeDocument/2006/relationships/image" Target="../media/image3.png"/><Relationship Id="rId2" Type="http://schemas.microsoft.com/office/2007/relationships/media" Target="../media/media3.m4a"/><Relationship Id="rId1" Type="http://schemas.openxmlformats.org/officeDocument/2006/relationships/vmlDrawing" Target="../drawings/vmlDrawing1.vml"/><Relationship Id="rId6" Type="http://schemas.openxmlformats.org/officeDocument/2006/relationships/image" Target="../media/image4.wmf"/><Relationship Id="rId5" Type="http://schemas.openxmlformats.org/officeDocument/2006/relationships/oleObject" Target="../embeddings/oleObject1.bin"/><Relationship Id="rId4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3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13" Type="http://schemas.openxmlformats.org/officeDocument/2006/relationships/oleObject" Target="../embeddings/oleObject5.bin"/><Relationship Id="rId3" Type="http://schemas.openxmlformats.org/officeDocument/2006/relationships/audio" Target="../media/media5.m4a"/><Relationship Id="rId7" Type="http://schemas.openxmlformats.org/officeDocument/2006/relationships/image" Target="../media/image7.wmf"/><Relationship Id="rId12" Type="http://schemas.openxmlformats.org/officeDocument/2006/relationships/image" Target="../media/image12.png"/><Relationship Id="rId2" Type="http://schemas.microsoft.com/office/2007/relationships/media" Target="../media/media5.m4a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9.wmf"/><Relationship Id="rId5" Type="http://schemas.openxmlformats.org/officeDocument/2006/relationships/image" Target="../media/image11.jpeg"/><Relationship Id="rId15" Type="http://schemas.openxmlformats.org/officeDocument/2006/relationships/image" Target="../media/image3.png"/><Relationship Id="rId10" Type="http://schemas.openxmlformats.org/officeDocument/2006/relationships/oleObject" Target="../embeddings/oleObject4.bin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8.wmf"/><Relationship Id="rId14" Type="http://schemas.openxmlformats.org/officeDocument/2006/relationships/image" Target="../media/image10.w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oleObject" Target="../embeddings/oleObject6.bin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4.png"/><Relationship Id="rId5" Type="http://schemas.openxmlformats.org/officeDocument/2006/relationships/oleObject" Target="../embeddings/oleObject7.bin"/><Relationship Id="rId4" Type="http://schemas.openxmlformats.org/officeDocument/2006/relationships/image" Target="../media/image13.png"/><Relationship Id="rId9" Type="http://schemas.openxmlformats.org/officeDocument/2006/relationships/hyperlink" Target="http://micro.magnet.fsu.edu/primer/java/polarizedlight/waveform3d/index.html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3" Type="http://schemas.openxmlformats.org/officeDocument/2006/relationships/audio" Target="../media/media6.m4a"/><Relationship Id="rId7" Type="http://schemas.openxmlformats.org/officeDocument/2006/relationships/audio" Target="../media/media8.m4a"/><Relationship Id="rId2" Type="http://schemas.microsoft.com/office/2007/relationships/media" Target="../media/media6.m4a"/><Relationship Id="rId1" Type="http://schemas.openxmlformats.org/officeDocument/2006/relationships/vmlDrawing" Target="../drawings/vmlDrawing4.vml"/><Relationship Id="rId6" Type="http://schemas.microsoft.com/office/2007/relationships/media" Target="../media/media8.m4a"/><Relationship Id="rId11" Type="http://schemas.openxmlformats.org/officeDocument/2006/relationships/image" Target="../media/image3.png"/><Relationship Id="rId5" Type="http://schemas.openxmlformats.org/officeDocument/2006/relationships/audio" Target="../media/media7.m4a"/><Relationship Id="rId10" Type="http://schemas.openxmlformats.org/officeDocument/2006/relationships/image" Target="../media/image17.wmf"/><Relationship Id="rId4" Type="http://schemas.microsoft.com/office/2007/relationships/media" Target="../media/media7.m4a"/><Relationship Id="rId9" Type="http://schemas.openxmlformats.org/officeDocument/2006/relationships/oleObject" Target="../embeddings/oleObject8.bin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wmf"/><Relationship Id="rId3" Type="http://schemas.openxmlformats.org/officeDocument/2006/relationships/audio" Target="../media/media9.m4a"/><Relationship Id="rId7" Type="http://schemas.openxmlformats.org/officeDocument/2006/relationships/oleObject" Target="../embeddings/oleObject10.bin"/><Relationship Id="rId2" Type="http://schemas.microsoft.com/office/2007/relationships/media" Target="../media/media9.m4a"/><Relationship Id="rId1" Type="http://schemas.openxmlformats.org/officeDocument/2006/relationships/vmlDrawing" Target="../drawings/vmlDrawing5.vml"/><Relationship Id="rId6" Type="http://schemas.openxmlformats.org/officeDocument/2006/relationships/image" Target="../media/image18.wmf"/><Relationship Id="rId11" Type="http://schemas.openxmlformats.org/officeDocument/2006/relationships/image" Target="../media/image3.png"/><Relationship Id="rId5" Type="http://schemas.openxmlformats.org/officeDocument/2006/relationships/oleObject" Target="../embeddings/oleObject9.bin"/><Relationship Id="rId10" Type="http://schemas.openxmlformats.org/officeDocument/2006/relationships/image" Target="../media/image20.wmf"/><Relationship Id="rId4" Type="http://schemas.openxmlformats.org/officeDocument/2006/relationships/slideLayout" Target="../slideLayouts/slideLayout12.xml"/><Relationship Id="rId9" Type="http://schemas.openxmlformats.org/officeDocument/2006/relationships/oleObject" Target="../embeddings/oleObject11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2" descr="beam_vga">
            <a:extLst>
              <a:ext uri="{FF2B5EF4-FFF2-40B4-BE49-F238E27FC236}">
                <a16:creationId xmlns:a16="http://schemas.microsoft.com/office/drawing/2014/main" id="{5DA748D5-0890-4EB0-A0E1-BB459D8F085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18"/>
          <a:stretch>
            <a:fillRect/>
          </a:stretch>
        </p:blipFill>
        <p:spPr>
          <a:xfrm>
            <a:off x="1476375" y="585788"/>
            <a:ext cx="6840538" cy="5130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051" name="Rectangle 2">
            <a:extLst>
              <a:ext uri="{FF2B5EF4-FFF2-40B4-BE49-F238E27FC236}">
                <a16:creationId xmlns:a16="http://schemas.microsoft.com/office/drawing/2014/main" id="{CB47AE26-4C83-43D7-BB62-E605C97B936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200" b="1">
                <a:solidFill>
                  <a:schemeClr val="bg1"/>
                </a:solidFill>
              </a:rPr>
              <a:t>Optická spektrometrie</a:t>
            </a:r>
          </a:p>
        </p:txBody>
      </p:sp>
      <p:sp>
        <p:nvSpPr>
          <p:cNvPr id="2052" name="Rectangle 14">
            <a:extLst>
              <a:ext uri="{FF2B5EF4-FFF2-40B4-BE49-F238E27FC236}">
                <a16:creationId xmlns:a16="http://schemas.microsoft.com/office/drawing/2014/main" id="{6DA54CC8-EF38-433E-BA3E-B264ECCF7E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77125" y="6021388"/>
            <a:ext cx="16668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cs-CZ" altLang="cs-CZ" sz="1000">
                <a:solidFill>
                  <a:schemeClr val="bg2"/>
                </a:solidFill>
              </a:rPr>
              <a:t>http://www.pangolin.com</a:t>
            </a:r>
          </a:p>
        </p:txBody>
      </p:sp>
      <p:pic>
        <p:nvPicPr>
          <p:cNvPr id="2053" name="Picture 5" descr="absorbance">
            <a:extLst>
              <a:ext uri="{FF2B5EF4-FFF2-40B4-BE49-F238E27FC236}">
                <a16:creationId xmlns:a16="http://schemas.microsoft.com/office/drawing/2014/main" id="{C51C30C7-110D-4779-AA13-4C3273A161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2060575"/>
            <a:ext cx="2381250" cy="294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4" name="Rectangle 6">
            <a:extLst>
              <a:ext uri="{FF2B5EF4-FFF2-40B4-BE49-F238E27FC236}">
                <a16:creationId xmlns:a16="http://schemas.microsoft.com/office/drawing/2014/main" id="{0231C0DB-B52A-4E94-B229-8B1DCC205F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650" y="1989138"/>
            <a:ext cx="17145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000">
                <a:solidFill>
                  <a:schemeClr val="bg2"/>
                </a:solidFill>
              </a:rPr>
              <a:t>http://www.medgadget.com</a:t>
            </a:r>
          </a:p>
        </p:txBody>
      </p:sp>
      <p:sp>
        <p:nvSpPr>
          <p:cNvPr id="2055" name="Text Box 15">
            <a:extLst>
              <a:ext uri="{FF2B5EF4-FFF2-40B4-BE49-F238E27FC236}">
                <a16:creationId xmlns:a16="http://schemas.microsoft.com/office/drawing/2014/main" id="{CC08B8F9-C591-4838-99C5-51A3BDC7CB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6375" y="5373688"/>
            <a:ext cx="492125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 err="1">
                <a:solidFill>
                  <a:schemeClr val="bg1"/>
                </a:solidFill>
              </a:rPr>
              <a:t>rev</a:t>
            </a:r>
            <a:r>
              <a:rPr lang="cs-CZ" altLang="cs-CZ" sz="2000" b="1" dirty="0">
                <a:solidFill>
                  <a:schemeClr val="bg1"/>
                </a:solidFill>
              </a:rPr>
              <a:t>. 2020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/>
              <a:t>Vladan Bernard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/>
              <a:t>Biofyzikální ústav, Lékařská fakulta MU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>
            <a:extLst>
              <a:ext uri="{FF2B5EF4-FFF2-40B4-BE49-F238E27FC236}">
                <a16:creationId xmlns:a16="http://schemas.microsoft.com/office/drawing/2014/main" id="{D211A154-022A-4F14-A7AF-0BB4A703E2A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2000" b="1"/>
              <a:t>Interakce elektromagnetické vlny s prostředím</a:t>
            </a:r>
          </a:p>
        </p:txBody>
      </p:sp>
      <p:sp>
        <p:nvSpPr>
          <p:cNvPr id="11267" name="Rectangle 3">
            <a:extLst>
              <a:ext uri="{FF2B5EF4-FFF2-40B4-BE49-F238E27FC236}">
                <a16:creationId xmlns:a16="http://schemas.microsoft.com/office/drawing/2014/main" id="{F1AE0C19-619D-4A79-B7E5-989629487C3A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468313" y="1268413"/>
            <a:ext cx="5256212" cy="3773487"/>
          </a:xfrm>
        </p:spPr>
        <p:txBody>
          <a:bodyPr/>
          <a:lstStyle/>
          <a:p>
            <a:pPr eaLnBrk="1" hangingPunct="1"/>
            <a:r>
              <a:rPr lang="cs-CZ" altLang="cs-CZ" sz="1400"/>
              <a:t>Energie fotonů se může při interakci s molekulou látky transformovat  na energii </a:t>
            </a:r>
            <a:r>
              <a:rPr lang="cs-CZ" altLang="cs-CZ" sz="1400">
                <a:solidFill>
                  <a:srgbClr val="FF0000"/>
                </a:solidFill>
              </a:rPr>
              <a:t>přechodu elektronu</a:t>
            </a:r>
            <a:r>
              <a:rPr lang="cs-CZ" altLang="cs-CZ" sz="1400"/>
              <a:t> na vyšší energetickou hladinu, na energii přechodu mezi dvěma </a:t>
            </a:r>
            <a:r>
              <a:rPr lang="cs-CZ" altLang="cs-CZ" sz="1400">
                <a:solidFill>
                  <a:srgbClr val="FF0000"/>
                </a:solidFill>
              </a:rPr>
              <a:t>vibračními stavy</a:t>
            </a:r>
            <a:r>
              <a:rPr lang="cs-CZ" altLang="cs-CZ" sz="1400"/>
              <a:t> či energii přechodu mezi </a:t>
            </a:r>
            <a:r>
              <a:rPr lang="cs-CZ" altLang="cs-CZ" sz="1400">
                <a:solidFill>
                  <a:srgbClr val="FF0000"/>
                </a:solidFill>
              </a:rPr>
              <a:t>stavy rotačními</a:t>
            </a:r>
            <a:r>
              <a:rPr lang="cs-CZ" altLang="cs-CZ" sz="1400"/>
              <a:t>.</a:t>
            </a:r>
          </a:p>
          <a:p>
            <a:pPr eaLnBrk="1" hangingPunct="1"/>
            <a:endParaRPr lang="cs-CZ" altLang="cs-CZ" sz="1400"/>
          </a:p>
          <a:p>
            <a:pPr eaLnBrk="1" hangingPunct="1"/>
            <a:r>
              <a:rPr lang="cs-CZ" altLang="cs-CZ" sz="1400"/>
              <a:t>Absorbující atomy v molekule organické látky se nazývají </a:t>
            </a:r>
            <a:r>
              <a:rPr lang="cs-CZ" altLang="cs-CZ" sz="1400" b="1"/>
              <a:t>chromofory</a:t>
            </a:r>
          </a:p>
          <a:p>
            <a:pPr eaLnBrk="1" hangingPunct="1"/>
            <a:endParaRPr lang="cs-CZ" altLang="cs-CZ" sz="1400" b="1"/>
          </a:p>
          <a:p>
            <a:pPr eaLnBrk="1" hangingPunct="1"/>
            <a:r>
              <a:rPr lang="cs-CZ" altLang="cs-CZ" sz="1400"/>
              <a:t>Oblast IF – dochází při interakci molekul s fotony ke zvýšení jejich vibrační a rotační energie – rotačně vibrační spektra</a:t>
            </a:r>
          </a:p>
          <a:p>
            <a:pPr eaLnBrk="1" hangingPunct="1"/>
            <a:endParaRPr lang="cs-CZ" altLang="cs-CZ" sz="1400"/>
          </a:p>
          <a:p>
            <a:pPr eaLnBrk="1" hangingPunct="1"/>
            <a:r>
              <a:rPr lang="cs-CZ" altLang="cs-CZ" sz="1400"/>
              <a:t>Oblast UV, VIS – silná absorpce, v biol. mat. zejména bílkovinami a NK, interakce fotonů elektromagnetického záření s konjugovanými dvojnými vazbami látky</a:t>
            </a:r>
          </a:p>
          <a:p>
            <a:pPr eaLnBrk="1" hangingPunct="1"/>
            <a:endParaRPr lang="cs-CZ" altLang="cs-CZ" sz="1400"/>
          </a:p>
          <a:p>
            <a:pPr eaLnBrk="1" hangingPunct="1"/>
            <a:r>
              <a:rPr lang="cs-CZ" altLang="cs-CZ" sz="1400"/>
              <a:t>Oblast mikrovlnného záření -  interakce elektromagnetického záření s rotačními přechody molekul vykazujících permanentní dipólový moment</a:t>
            </a:r>
          </a:p>
        </p:txBody>
      </p:sp>
      <p:graphicFrame>
        <p:nvGraphicFramePr>
          <p:cNvPr id="11268" name="Object 4">
            <a:extLst>
              <a:ext uri="{FF2B5EF4-FFF2-40B4-BE49-F238E27FC236}">
                <a16:creationId xmlns:a16="http://schemas.microsoft.com/office/drawing/2014/main" id="{4D8B4B1C-C56F-4D3B-BC80-74AE701EFE86}"/>
              </a:ext>
            </a:extLst>
          </p:cNvPr>
          <p:cNvGraphicFramePr>
            <a:graphicFrameLocks noGrp="1" noChangeAspect="1"/>
          </p:cNvGraphicFramePr>
          <p:nvPr>
            <p:ph sz="half" idx="2"/>
          </p:nvPr>
        </p:nvGraphicFramePr>
        <p:xfrm>
          <a:off x="5724525" y="1557338"/>
          <a:ext cx="2914650" cy="3019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82" name="Rastrový obrázek" r:id="rId7" imgW="2914286" imgH="3019048" progId="Paint.Picture">
                  <p:embed/>
                </p:oleObj>
              </mc:Choice>
              <mc:Fallback>
                <p:oleObj name="Rastrový obrázek" r:id="rId7" imgW="2914286" imgH="3019048" progId="Paint.Picture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24525" y="1557338"/>
                        <a:ext cx="2914650" cy="3019425"/>
                      </a:xfrm>
                      <a:prstGeom prst="rect">
                        <a:avLst/>
                      </a:prstGeom>
                      <a:noFill/>
                      <a:ln w="6350" cmpd="sng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69" name="Line 6">
            <a:extLst>
              <a:ext uri="{FF2B5EF4-FFF2-40B4-BE49-F238E27FC236}">
                <a16:creationId xmlns:a16="http://schemas.microsoft.com/office/drawing/2014/main" id="{89200532-FD2D-4828-8133-25E3A6514B7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156325" y="2636838"/>
            <a:ext cx="0" cy="12239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1270" name="Line 7">
            <a:extLst>
              <a:ext uri="{FF2B5EF4-FFF2-40B4-BE49-F238E27FC236}">
                <a16:creationId xmlns:a16="http://schemas.microsoft.com/office/drawing/2014/main" id="{8B32F7FF-E9FB-47FE-9AE3-3559B73D115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164388" y="2565400"/>
            <a:ext cx="0" cy="1295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1271" name="Line 8">
            <a:extLst>
              <a:ext uri="{FF2B5EF4-FFF2-40B4-BE49-F238E27FC236}">
                <a16:creationId xmlns:a16="http://schemas.microsoft.com/office/drawing/2014/main" id="{7A8323AA-599F-4C5A-93B7-1A7958B92E8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308850" y="2276475"/>
            <a:ext cx="0" cy="15843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1272" name="Line 9">
            <a:extLst>
              <a:ext uri="{FF2B5EF4-FFF2-40B4-BE49-F238E27FC236}">
                <a16:creationId xmlns:a16="http://schemas.microsoft.com/office/drawing/2014/main" id="{4D7E395E-8B72-46B1-AC7A-C188AE38714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172450" y="2492375"/>
            <a:ext cx="0" cy="13684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1273" name="Line 10">
            <a:extLst>
              <a:ext uri="{FF2B5EF4-FFF2-40B4-BE49-F238E27FC236}">
                <a16:creationId xmlns:a16="http://schemas.microsoft.com/office/drawing/2014/main" id="{88AA6A34-DEB2-4F9D-9B73-CCDDCB378DE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243888" y="2420938"/>
            <a:ext cx="0" cy="14398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1274" name="Text Box 11">
            <a:extLst>
              <a:ext uri="{FF2B5EF4-FFF2-40B4-BE49-F238E27FC236}">
                <a16:creationId xmlns:a16="http://schemas.microsoft.com/office/drawing/2014/main" id="{40A20E39-D174-4239-AA99-672E916381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24525" y="3500438"/>
            <a:ext cx="420688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E</a:t>
            </a:r>
            <a:r>
              <a:rPr lang="cs-CZ" altLang="cs-CZ" sz="1800" baseline="-25000"/>
              <a:t>1</a:t>
            </a:r>
          </a:p>
        </p:txBody>
      </p:sp>
      <p:sp>
        <p:nvSpPr>
          <p:cNvPr id="11275" name="Text Box 12">
            <a:extLst>
              <a:ext uri="{FF2B5EF4-FFF2-40B4-BE49-F238E27FC236}">
                <a16:creationId xmlns:a16="http://schemas.microsoft.com/office/drawing/2014/main" id="{D3307F65-7D23-4388-8A2F-D10BCD343F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24525" y="2060575"/>
            <a:ext cx="42068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E</a:t>
            </a:r>
            <a:r>
              <a:rPr lang="cs-CZ" altLang="cs-CZ" sz="1800" baseline="-25000"/>
              <a:t>2</a:t>
            </a:r>
          </a:p>
        </p:txBody>
      </p:sp>
      <p:sp>
        <p:nvSpPr>
          <p:cNvPr id="11276" name="Text Box 13">
            <a:extLst>
              <a:ext uri="{FF2B5EF4-FFF2-40B4-BE49-F238E27FC236}">
                <a16:creationId xmlns:a16="http://schemas.microsoft.com/office/drawing/2014/main" id="{62E4A537-0983-4C6A-AC3C-E5ED93B324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80150" y="4673600"/>
            <a:ext cx="203676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11277" name="Text Box 14">
            <a:extLst>
              <a:ext uri="{FF2B5EF4-FFF2-40B4-BE49-F238E27FC236}">
                <a16:creationId xmlns:a16="http://schemas.microsoft.com/office/drawing/2014/main" id="{F9FEFAE2-F34A-4DF1-9F55-49B78CABD1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24525" y="4797425"/>
            <a:ext cx="28797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/>
              <a:t>schéma přechodu elektronu při absorpci UV nebo VIS záření molekulou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B0F8F943-8E4F-45A5-8AA2-4AD89C85F60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029575" y="231775"/>
            <a:ext cx="609600" cy="609600"/>
          </a:xfrm>
          <a:prstGeom prst="rect">
            <a:avLst/>
          </a:prstGeom>
        </p:spPr>
      </p:pic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89F6136C-2655-46F9-B05A-10A9D470D5FA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050213" y="94210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5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27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>
            <a:extLst>
              <a:ext uri="{FF2B5EF4-FFF2-40B4-BE49-F238E27FC236}">
                <a16:creationId xmlns:a16="http://schemas.microsoft.com/office/drawing/2014/main" id="{4C310D20-393F-4527-88B0-BEBE359F71C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2000" b="1"/>
              <a:t>Interakce elektromagnetické vlny s prostředím</a:t>
            </a:r>
          </a:p>
        </p:txBody>
      </p:sp>
      <p:pic>
        <p:nvPicPr>
          <p:cNvPr id="12291" name="Picture 18" descr="molecular models">
            <a:extLst>
              <a:ext uri="{FF2B5EF4-FFF2-40B4-BE49-F238E27FC236}">
                <a16:creationId xmlns:a16="http://schemas.microsoft.com/office/drawing/2014/main" id="{7F7F7D23-7AFC-47F8-B334-C75603A94ABA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948488" y="3284538"/>
            <a:ext cx="1514475" cy="28575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2292" name="Text Box 12">
            <a:extLst>
              <a:ext uri="{FF2B5EF4-FFF2-40B4-BE49-F238E27FC236}">
                <a16:creationId xmlns:a16="http://schemas.microsoft.com/office/drawing/2014/main" id="{4E64EF94-64D1-4037-81A3-30EFD391C3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80150" y="4673600"/>
            <a:ext cx="203676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12293" name="Text Box 16">
            <a:extLst>
              <a:ext uri="{FF2B5EF4-FFF2-40B4-BE49-F238E27FC236}">
                <a16:creationId xmlns:a16="http://schemas.microsoft.com/office/drawing/2014/main" id="{E3E6334A-E549-4C39-8C61-8B43915325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1484313"/>
            <a:ext cx="8569325" cy="2536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="1"/>
              <a:t>Infračervená spektrometrie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600" b="1"/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cs-CZ" altLang="cs-CZ" sz="1600"/>
              <a:t> energie elektromagnetického záření pro tyto vlnové délky (E= h</a:t>
            </a:r>
            <a:r>
              <a:rPr lang="cs-CZ" altLang="cs-CZ" sz="1600">
                <a:cs typeface="Arial" panose="020B0604020202020204" pitchFamily="34" charset="0"/>
              </a:rPr>
              <a:t>∙</a:t>
            </a:r>
            <a:r>
              <a:rPr lang="cs-CZ" altLang="cs-CZ" sz="1600"/>
              <a:t>f) natolik malá, že nepostačuje při její absorpci na změny elektronových stavů molekul, dostatečná ale na změny rotačních a vibračních stavů molekul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cs-CZ" altLang="cs-CZ" sz="1600"/>
              <a:t> pásové absorpční spektrum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endParaRPr lang="cs-CZ" altLang="cs-CZ" sz="1600"/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cs-CZ" altLang="cs-CZ" sz="1600"/>
              <a:t> rotační pohyb – rotace molekuly kolem svého těžiště,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/>
              <a:t>detekce u kapalin a tuhých látek obtížná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cs-CZ" altLang="cs-CZ" sz="1600"/>
              <a:t> vibrační pohyb – změna délky vazby a změna vazebného úhlu</a:t>
            </a:r>
          </a:p>
        </p:txBody>
      </p:sp>
      <p:pic>
        <p:nvPicPr>
          <p:cNvPr id="12294" name="Picture 21" descr="molecularVibration">
            <a:extLst>
              <a:ext uri="{FF2B5EF4-FFF2-40B4-BE49-F238E27FC236}">
                <a16:creationId xmlns:a16="http://schemas.microsoft.com/office/drawing/2014/main" id="{799F8D2F-72F3-4E42-B191-F286BC682DA3}"/>
              </a:ext>
            </a:extLst>
          </p:cNvPr>
          <p:cNvPicPr>
            <a:picLocks noGrp="1" noChangeAspect="1" noChangeArrowheads="1" noCrop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948488" y="2528888"/>
            <a:ext cx="1511300" cy="7572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2295" name="Text Box 23">
            <a:extLst>
              <a:ext uri="{FF2B5EF4-FFF2-40B4-BE49-F238E27FC236}">
                <a16:creationId xmlns:a16="http://schemas.microsoft.com/office/drawing/2014/main" id="{8396A010-0A0D-420A-852F-C0AD85489B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48488" y="5229225"/>
            <a:ext cx="146526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/>
              <a:t>vibrace valenční</a:t>
            </a:r>
          </a:p>
        </p:txBody>
      </p:sp>
      <p:sp>
        <p:nvSpPr>
          <p:cNvPr id="12296" name="Text Box 25">
            <a:extLst>
              <a:ext uri="{FF2B5EF4-FFF2-40B4-BE49-F238E27FC236}">
                <a16:creationId xmlns:a16="http://schemas.microsoft.com/office/drawing/2014/main" id="{FAB5F49A-5605-4736-A164-2711879AE5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77050" y="3933825"/>
            <a:ext cx="16906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cs-CZ" altLang="cs-CZ" sz="1400"/>
              <a:t>vibrace deformační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id="{070F386F-B58E-4931-A373-A0ED806F7EB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2000" b="1"/>
              <a:t>Absorpční spektrometr</a:t>
            </a:r>
          </a:p>
        </p:txBody>
      </p:sp>
      <p:sp>
        <p:nvSpPr>
          <p:cNvPr id="13315" name="Rectangle 3">
            <a:extLst>
              <a:ext uri="{FF2B5EF4-FFF2-40B4-BE49-F238E27FC236}">
                <a16:creationId xmlns:a16="http://schemas.microsoft.com/office/drawing/2014/main" id="{EFAF1C80-2E1D-4960-8D7D-F87E7E86C78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542925" indent="-542925" eaLnBrk="1" hangingPunct="1">
              <a:buFontTx/>
              <a:buNone/>
              <a:tabLst>
                <a:tab pos="1704975" algn="l"/>
              </a:tabLst>
            </a:pPr>
            <a:r>
              <a:rPr lang="cs-CZ" altLang="cs-CZ" sz="1600"/>
              <a:t>Přístroj pro měření spekter propustnosti – </a:t>
            </a:r>
            <a:r>
              <a:rPr lang="cs-CZ" altLang="cs-CZ" sz="1600" b="1"/>
              <a:t>absorpční spektrometr</a:t>
            </a:r>
          </a:p>
          <a:p>
            <a:pPr marL="542925" indent="-542925" eaLnBrk="1" hangingPunct="1">
              <a:buFontTx/>
              <a:buNone/>
              <a:tabLst>
                <a:tab pos="1704975" algn="l"/>
              </a:tabLst>
            </a:pPr>
            <a:endParaRPr lang="cs-CZ" altLang="cs-CZ" sz="1600" b="1"/>
          </a:p>
          <a:p>
            <a:pPr marL="542925" indent="-542925" eaLnBrk="1" hangingPunct="1">
              <a:buFontTx/>
              <a:buNone/>
              <a:tabLst>
                <a:tab pos="1704975" algn="l"/>
              </a:tabLst>
            </a:pPr>
            <a:r>
              <a:rPr lang="cs-CZ" altLang="cs-CZ" sz="1600"/>
              <a:t>Část optická: zdroj záření, monochromátor, detektor, vzorková část, optické prvky</a:t>
            </a:r>
          </a:p>
          <a:p>
            <a:pPr marL="542925" indent="-542925" eaLnBrk="1" hangingPunct="1">
              <a:buFontTx/>
              <a:buNone/>
              <a:tabLst>
                <a:tab pos="1704975" algn="l"/>
              </a:tabLst>
            </a:pPr>
            <a:endParaRPr lang="cs-CZ" altLang="cs-CZ" sz="1600"/>
          </a:p>
          <a:p>
            <a:pPr marL="542925" indent="-542925" eaLnBrk="1" hangingPunct="1">
              <a:buFontTx/>
              <a:buNone/>
              <a:tabLst>
                <a:tab pos="1704975" algn="l"/>
              </a:tabLst>
            </a:pPr>
            <a:r>
              <a:rPr lang="cs-CZ" altLang="cs-CZ" sz="1600"/>
              <a:t>Část elektromechanická: pohyb monochromátoru, měřič signálu detektoru, výstupní a záznamová zařízení</a:t>
            </a:r>
          </a:p>
          <a:p>
            <a:pPr marL="542925" indent="-542925" eaLnBrk="1" hangingPunct="1">
              <a:buFontTx/>
              <a:buNone/>
              <a:tabLst>
                <a:tab pos="1704975" algn="l"/>
              </a:tabLst>
            </a:pPr>
            <a:endParaRPr lang="cs-CZ" altLang="cs-CZ" sz="1600"/>
          </a:p>
          <a:p>
            <a:pPr marL="542925" indent="-542925" eaLnBrk="1" hangingPunct="1">
              <a:buFontTx/>
              <a:buNone/>
              <a:tabLst>
                <a:tab pos="1704975" algn="l"/>
              </a:tabLst>
            </a:pPr>
            <a:r>
              <a:rPr lang="cs-CZ" altLang="cs-CZ" sz="1600"/>
              <a:t>Spektorfotometr</a:t>
            </a:r>
          </a:p>
          <a:p>
            <a:pPr marL="542925" indent="-542925" eaLnBrk="1" hangingPunct="1">
              <a:buFontTx/>
              <a:buChar char="-"/>
              <a:tabLst>
                <a:tab pos="1704975" algn="l"/>
              </a:tabLst>
            </a:pPr>
            <a:r>
              <a:rPr lang="cs-CZ" altLang="cs-CZ" sz="1600"/>
              <a:t>jednopaprskový (spektrokolorimetr) a dvoupaprskový</a:t>
            </a:r>
          </a:p>
          <a:p>
            <a:pPr marL="542925" indent="-542925" eaLnBrk="1" hangingPunct="1">
              <a:buFontTx/>
              <a:buChar char="-"/>
              <a:tabLst>
                <a:tab pos="1704975" algn="l"/>
              </a:tabLst>
            </a:pPr>
            <a:r>
              <a:rPr lang="cs-CZ" altLang="cs-CZ" sz="1600"/>
              <a:t>statický vzorek  (kyveta) X průtočný systém</a:t>
            </a:r>
          </a:p>
          <a:p>
            <a:pPr marL="542925" indent="-542925" eaLnBrk="1" hangingPunct="1">
              <a:buFontTx/>
              <a:buChar char="-"/>
              <a:tabLst>
                <a:tab pos="1704975" algn="l"/>
              </a:tabLst>
            </a:pPr>
            <a:r>
              <a:rPr lang="cs-CZ" altLang="cs-CZ" sz="1600"/>
              <a:t>UV, VIS, IF spektrum</a:t>
            </a:r>
          </a:p>
        </p:txBody>
      </p:sp>
      <p:sp>
        <p:nvSpPr>
          <p:cNvPr id="13316" name="Line 4">
            <a:extLst>
              <a:ext uri="{FF2B5EF4-FFF2-40B4-BE49-F238E27FC236}">
                <a16:creationId xmlns:a16="http://schemas.microsoft.com/office/drawing/2014/main" id="{825FBE07-690C-4F20-96A9-A00A60831876}"/>
              </a:ext>
            </a:extLst>
          </p:cNvPr>
          <p:cNvSpPr>
            <a:spLocks noChangeShapeType="1"/>
          </p:cNvSpPr>
          <p:nvPr/>
        </p:nvSpPr>
        <p:spPr bwMode="auto">
          <a:xfrm>
            <a:off x="755650" y="5516563"/>
            <a:ext cx="2087563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3317" name="Line 5">
            <a:extLst>
              <a:ext uri="{FF2B5EF4-FFF2-40B4-BE49-F238E27FC236}">
                <a16:creationId xmlns:a16="http://schemas.microsoft.com/office/drawing/2014/main" id="{D35953DD-C557-4109-A7FA-09AAEDCBD406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8038" y="5516563"/>
            <a:ext cx="503237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3318" name="Rectangle 6">
            <a:extLst>
              <a:ext uri="{FF2B5EF4-FFF2-40B4-BE49-F238E27FC236}">
                <a16:creationId xmlns:a16="http://schemas.microsoft.com/office/drawing/2014/main" id="{5221E5A4-0599-4A8B-BF6F-580D5C053F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59113" y="5157788"/>
            <a:ext cx="73025" cy="71913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13319" name="Text Box 7">
            <a:extLst>
              <a:ext uri="{FF2B5EF4-FFF2-40B4-BE49-F238E27FC236}">
                <a16:creationId xmlns:a16="http://schemas.microsoft.com/office/drawing/2014/main" id="{73198837-DF2C-4AFC-A0D3-5951E9B0A4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7075" y="5032375"/>
            <a:ext cx="40798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I</a:t>
            </a:r>
            <a:r>
              <a:rPr lang="el-GR" altLang="cs-CZ" sz="1800" baseline="-25000">
                <a:cs typeface="Arial" panose="020B0604020202020204" pitchFamily="34" charset="0"/>
              </a:rPr>
              <a:t>λ</a:t>
            </a:r>
            <a:r>
              <a:rPr lang="cs-CZ" altLang="cs-CZ" sz="1800" baseline="-25000">
                <a:cs typeface="Arial" panose="020B0604020202020204" pitchFamily="34" charset="0"/>
              </a:rPr>
              <a:t>0</a:t>
            </a:r>
            <a:endParaRPr lang="el-GR" altLang="cs-CZ" sz="1800" baseline="-25000">
              <a:cs typeface="Arial" panose="020B0604020202020204" pitchFamily="34" charset="0"/>
            </a:endParaRPr>
          </a:p>
        </p:txBody>
      </p:sp>
      <p:sp>
        <p:nvSpPr>
          <p:cNvPr id="13320" name="Rectangle 8">
            <a:extLst>
              <a:ext uri="{FF2B5EF4-FFF2-40B4-BE49-F238E27FC236}">
                <a16:creationId xmlns:a16="http://schemas.microsoft.com/office/drawing/2014/main" id="{AB8A624F-D167-44DB-8C90-668614DEB9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138" y="5084763"/>
            <a:ext cx="3238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I</a:t>
            </a:r>
            <a:r>
              <a:rPr lang="el-GR" altLang="cs-CZ" sz="1800" baseline="-25000"/>
              <a:t>λ</a:t>
            </a:r>
            <a:endParaRPr lang="cs-CZ" altLang="cs-CZ" sz="1800" baseline="-25000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F4007DD8-47D6-4AB6-A6D0-728FF4B682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63132" y="27463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9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3">
            <a:extLst>
              <a:ext uri="{FF2B5EF4-FFF2-40B4-BE49-F238E27FC236}">
                <a16:creationId xmlns:a16="http://schemas.microsoft.com/office/drawing/2014/main" id="{4B03F2F9-55E8-471A-9BD7-ED4867C9297F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468313" y="1052513"/>
            <a:ext cx="8291512" cy="5184775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600" b="1"/>
              <a:t>Zdroj elmag. záření</a:t>
            </a:r>
            <a:r>
              <a:rPr lang="cs-CZ" altLang="cs-CZ" sz="1600"/>
              <a:t>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600"/>
              <a:t>- 	tělesa rozžhavená el. proudem (wolframová či uhlíková vlákna žárovek – IR a VIS spektrum, halogenové žárovky – VIS spektrum, Nernstův hořák – žhavená keramická tyčinka světlo o 2-50 </a:t>
            </a:r>
            <a:r>
              <a:rPr lang="el-GR" altLang="cs-CZ" sz="1600">
                <a:cs typeface="Arial" panose="020B0604020202020204" pitchFamily="34" charset="0"/>
              </a:rPr>
              <a:t>μ</a:t>
            </a:r>
            <a:r>
              <a:rPr lang="cs-CZ" altLang="cs-CZ" sz="1600">
                <a:cs typeface="Arial" panose="020B0604020202020204" pitchFamily="34" charset="0"/>
              </a:rPr>
              <a:t>m, deutériová lampa – UV oblast)</a:t>
            </a:r>
          </a:p>
          <a:p>
            <a:pPr eaLnBrk="1" hangingPunct="1">
              <a:lnSpc>
                <a:spcPct val="80000"/>
              </a:lnSpc>
              <a:buFontTx/>
              <a:buChar char="-"/>
            </a:pPr>
            <a:r>
              <a:rPr lang="cs-CZ" altLang="cs-CZ" sz="1600">
                <a:cs typeface="Arial" panose="020B0604020202020204" pitchFamily="34" charset="0"/>
              </a:rPr>
              <a:t>výbojky (čárové i spojité spektrum)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600">
                <a:cs typeface="Arial" panose="020B0604020202020204" pitchFamily="34" charset="0"/>
              </a:rPr>
              <a:t>Speciální spektroskopické metody využívají také elmag. synchrotronové záření (vznik při pohybu nabité částice, spojité spektrum v UV oblasti)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600"/>
              <a:t>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600" b="1"/>
              <a:t>Monochromátor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600"/>
              <a:t>- 	vstupní štěrbina</a:t>
            </a:r>
          </a:p>
          <a:p>
            <a:pPr eaLnBrk="1" hangingPunct="1">
              <a:lnSpc>
                <a:spcPct val="80000"/>
              </a:lnSpc>
              <a:buFontTx/>
              <a:buChar char="-"/>
            </a:pPr>
            <a:r>
              <a:rPr lang="cs-CZ" altLang="cs-CZ" sz="1600"/>
              <a:t>disperzní prvek (hranol, mřížka), rozptyl záření dle </a:t>
            </a:r>
            <a:r>
              <a:rPr lang="el-GR" altLang="cs-CZ" sz="1600">
                <a:cs typeface="Arial" panose="020B0604020202020204" pitchFamily="34" charset="0"/>
              </a:rPr>
              <a:t>λ</a:t>
            </a:r>
            <a:r>
              <a:rPr lang="cs-CZ" altLang="cs-CZ" sz="1600">
                <a:cs typeface="Arial" panose="020B0604020202020204" pitchFamily="34" charset="0"/>
              </a:rPr>
              <a:t>, natáčecí element</a:t>
            </a:r>
            <a:endParaRPr lang="el-GR" altLang="cs-CZ" sz="1600"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  <a:buFontTx/>
              <a:buChar char="-"/>
            </a:pPr>
            <a:r>
              <a:rPr lang="cs-CZ" altLang="cs-CZ" sz="1600"/>
              <a:t>výstupní štěrbina (výstup záření o konkrétní </a:t>
            </a:r>
            <a:r>
              <a:rPr lang="el-GR" altLang="cs-CZ" sz="1600">
                <a:cs typeface="Arial" panose="020B0604020202020204" pitchFamily="34" charset="0"/>
              </a:rPr>
              <a:t>λ</a:t>
            </a:r>
            <a:r>
              <a:rPr lang="cs-CZ" altLang="cs-CZ" sz="1600">
                <a:cs typeface="Arial" panose="020B0604020202020204" pitchFamily="34" charset="0"/>
              </a:rPr>
              <a:t>)</a:t>
            </a:r>
            <a:endParaRPr lang="cs-CZ" altLang="cs-CZ" sz="1600"/>
          </a:p>
          <a:p>
            <a:pPr eaLnBrk="1" hangingPunct="1">
              <a:lnSpc>
                <a:spcPct val="80000"/>
              </a:lnSpc>
              <a:buFontTx/>
              <a:buChar char="-"/>
            </a:pPr>
            <a:endParaRPr lang="cs-CZ" altLang="cs-CZ" sz="160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600" b="1"/>
              <a:t>Detektor záření</a:t>
            </a:r>
            <a:r>
              <a:rPr lang="cs-CZ" altLang="cs-CZ" sz="1600"/>
              <a:t> (podmínky: spektrální citlivost, poměr mezi signálem a šumem, linearita odezvy, časová odezva, ...)</a:t>
            </a:r>
          </a:p>
          <a:p>
            <a:pPr eaLnBrk="1" hangingPunct="1">
              <a:lnSpc>
                <a:spcPct val="80000"/>
              </a:lnSpc>
              <a:buFontTx/>
              <a:buChar char="-"/>
            </a:pPr>
            <a:r>
              <a:rPr lang="cs-CZ" altLang="cs-CZ" sz="1600"/>
              <a:t>termální detektory (široká spektrální citlivost, dopadající energie elmag. záření způsobuje teplotní změnu detektoru – termočlánek, termistor, bolometr, Golayova cela – změna objemu plynu, pyroelektrický jev – změna rozložení náboje)</a:t>
            </a:r>
          </a:p>
          <a:p>
            <a:pPr eaLnBrk="1" hangingPunct="1">
              <a:lnSpc>
                <a:spcPct val="80000"/>
              </a:lnSpc>
              <a:buFontTx/>
              <a:buChar char="-"/>
            </a:pPr>
            <a:r>
              <a:rPr lang="cs-CZ" altLang="cs-CZ" sz="1600"/>
              <a:t>polovodičové detektory (fotovoltaický článek, polovodičová fotodioda)</a:t>
            </a:r>
          </a:p>
          <a:p>
            <a:pPr eaLnBrk="1" hangingPunct="1">
              <a:lnSpc>
                <a:spcPct val="80000"/>
              </a:lnSpc>
              <a:buFontTx/>
              <a:buChar char="-"/>
            </a:pPr>
            <a:r>
              <a:rPr lang="cs-CZ" altLang="cs-CZ" sz="1600"/>
              <a:t>fotoemisní detektory (založeny na vnějším fotoelektrickém jevu, vakuová fotodioda, fotonásobiče)</a:t>
            </a:r>
          </a:p>
        </p:txBody>
      </p:sp>
      <p:sp>
        <p:nvSpPr>
          <p:cNvPr id="14339" name="Rectangle 7">
            <a:extLst>
              <a:ext uri="{FF2B5EF4-FFF2-40B4-BE49-F238E27FC236}">
                <a16:creationId xmlns:a16="http://schemas.microsoft.com/office/drawing/2014/main" id="{42CE4506-9C23-41C3-85B6-DE42B88C27C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eaLnBrk="1" hangingPunct="1"/>
            <a:r>
              <a:rPr lang="cs-CZ" altLang="cs-CZ" sz="2000" b="1"/>
              <a:t>Absorpční spektrometr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4" descr="Fig4">
            <a:extLst>
              <a:ext uri="{FF2B5EF4-FFF2-40B4-BE49-F238E27FC236}">
                <a16:creationId xmlns:a16="http://schemas.microsoft.com/office/drawing/2014/main" id="{4EF03DBD-EEC7-4D30-B8D1-4ED4395EC9DB}"/>
              </a:ext>
            </a:extLst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288" y="908050"/>
            <a:ext cx="4038600" cy="16192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5363" name="Picture 19" descr="image186">
            <a:extLst>
              <a:ext uri="{FF2B5EF4-FFF2-40B4-BE49-F238E27FC236}">
                <a16:creationId xmlns:a16="http://schemas.microsoft.com/office/drawing/2014/main" id="{9CE146F5-AD41-4401-A86F-D58F1383C14E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0" y="908050"/>
            <a:ext cx="4038600" cy="18351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5364" name="Picture 25" descr="photomult">
            <a:extLst>
              <a:ext uri="{FF2B5EF4-FFF2-40B4-BE49-F238E27FC236}">
                <a16:creationId xmlns:a16="http://schemas.microsoft.com/office/drawing/2014/main" id="{FD34B2F1-24A2-4CD0-AD22-69F9C401959A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64163" y="4437063"/>
            <a:ext cx="2900362" cy="19891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5365" name="Rectangle 11">
            <a:extLst>
              <a:ext uri="{FF2B5EF4-FFF2-40B4-BE49-F238E27FC236}">
                <a16:creationId xmlns:a16="http://schemas.microsoft.com/office/drawing/2014/main" id="{DB9230D6-9828-4911-86D8-F18F60E4E1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2500" y="2349500"/>
            <a:ext cx="9969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cs-CZ" altLang="cs-CZ" sz="1000"/>
              <a:t>http://cord.org/</a:t>
            </a:r>
          </a:p>
        </p:txBody>
      </p:sp>
      <p:sp>
        <p:nvSpPr>
          <p:cNvPr id="15366" name="Text Box 12">
            <a:extLst>
              <a:ext uri="{FF2B5EF4-FFF2-40B4-BE49-F238E27FC236}">
                <a16:creationId xmlns:a16="http://schemas.microsoft.com/office/drawing/2014/main" id="{181ABAFD-231D-43CD-964D-28281E63A0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452438"/>
            <a:ext cx="20764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Vakuová fotodioda</a:t>
            </a:r>
          </a:p>
        </p:txBody>
      </p:sp>
      <p:sp>
        <p:nvSpPr>
          <p:cNvPr id="15367" name="Text Box 13">
            <a:extLst>
              <a:ext uri="{FF2B5EF4-FFF2-40B4-BE49-F238E27FC236}">
                <a16:creationId xmlns:a16="http://schemas.microsoft.com/office/drawing/2014/main" id="{B8C0A5CB-91FD-47DE-92B8-011347496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2852738"/>
            <a:ext cx="4032250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/>
              <a:t>Dopadající fotony způsobují uvolňování elektronů z katody do vakua a jejich dopad na anodu – vznik přepětí</a:t>
            </a:r>
          </a:p>
        </p:txBody>
      </p:sp>
      <p:sp>
        <p:nvSpPr>
          <p:cNvPr id="15368" name="Rectangle 21">
            <a:extLst>
              <a:ext uri="{FF2B5EF4-FFF2-40B4-BE49-F238E27FC236}">
                <a16:creationId xmlns:a16="http://schemas.microsoft.com/office/drawing/2014/main" id="{742D9A31-6710-4F35-BF5F-02E8810C50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35825" y="2565400"/>
            <a:ext cx="14287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cs-CZ" altLang="cs-CZ" sz="1000"/>
              <a:t>ttp://fyzika.jreichl.com/</a:t>
            </a:r>
          </a:p>
        </p:txBody>
      </p:sp>
      <p:sp>
        <p:nvSpPr>
          <p:cNvPr id="15369" name="Text Box 22">
            <a:extLst>
              <a:ext uri="{FF2B5EF4-FFF2-40B4-BE49-F238E27FC236}">
                <a16:creationId xmlns:a16="http://schemas.microsoft.com/office/drawing/2014/main" id="{BA4C4BE1-3B89-4744-81DC-3FB7F36BE3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27538" y="404813"/>
            <a:ext cx="1492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 Fotonásobič</a:t>
            </a:r>
          </a:p>
        </p:txBody>
      </p:sp>
      <p:sp>
        <p:nvSpPr>
          <p:cNvPr id="15370" name="Text Box 23">
            <a:extLst>
              <a:ext uri="{FF2B5EF4-FFF2-40B4-BE49-F238E27FC236}">
                <a16:creationId xmlns:a16="http://schemas.microsoft.com/office/drawing/2014/main" id="{AF20ABA8-E231-4BC1-9EA4-CD22FB18E5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00563" y="2852738"/>
            <a:ext cx="4392612" cy="155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/>
              <a:t>Emise elektronů na fotokatodě po dopadu fotonu díky fotoelektrickému jevu, urychlení elektronu elektrickým polem a jeho dopad na dynodu o vysokém kladném potenciálu, sekundární emise elektronů z dynody, ..., dopad elektronů na anodu</a:t>
            </a:r>
          </a:p>
        </p:txBody>
      </p:sp>
      <p:sp>
        <p:nvSpPr>
          <p:cNvPr id="15371" name="Rectangle 28">
            <a:extLst>
              <a:ext uri="{FF2B5EF4-FFF2-40B4-BE49-F238E27FC236}">
                <a16:creationId xmlns:a16="http://schemas.microsoft.com/office/drawing/2014/main" id="{72D4E2BD-F589-48A0-BEC5-39769167C0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64163" y="6165850"/>
            <a:ext cx="1630362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cs-CZ" altLang="cs-CZ" sz="1000"/>
              <a:t>http://www.astro.gla.ac.uk</a:t>
            </a:r>
          </a:p>
        </p:txBody>
      </p:sp>
      <p:pic>
        <p:nvPicPr>
          <p:cNvPr id="15372" name="Picture 34" descr="PhTubes">
            <a:extLst>
              <a:ext uri="{FF2B5EF4-FFF2-40B4-BE49-F238E27FC236}">
                <a16:creationId xmlns:a16="http://schemas.microsoft.com/office/drawing/2014/main" id="{E3EBC699-7C45-4FC4-85B2-E5701038D605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58888" y="4221163"/>
            <a:ext cx="1905000" cy="21621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5373" name="Rectangle 37">
            <a:extLst>
              <a:ext uri="{FF2B5EF4-FFF2-40B4-BE49-F238E27FC236}">
                <a16:creationId xmlns:a16="http://schemas.microsoft.com/office/drawing/2014/main" id="{699562DF-76B9-4579-AA2E-F129532CE3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8888" y="4221163"/>
            <a:ext cx="1763712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cs-CZ" altLang="cs-CZ" sz="1000"/>
              <a:t>http://sales.hamamatsu.com</a:t>
            </a:r>
          </a:p>
        </p:txBody>
      </p:sp>
      <p:sp>
        <p:nvSpPr>
          <p:cNvPr id="15374" name="Line 38">
            <a:extLst>
              <a:ext uri="{FF2B5EF4-FFF2-40B4-BE49-F238E27FC236}">
                <a16:creationId xmlns:a16="http://schemas.microsoft.com/office/drawing/2014/main" id="{A566D4AE-E0A2-4FBB-AC02-D9887EA3AFA1}"/>
              </a:ext>
            </a:extLst>
          </p:cNvPr>
          <p:cNvSpPr>
            <a:spLocks noChangeShapeType="1"/>
          </p:cNvSpPr>
          <p:nvPr/>
        </p:nvSpPr>
        <p:spPr bwMode="auto">
          <a:xfrm>
            <a:off x="4500563" y="404813"/>
            <a:ext cx="0" cy="60483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1D319D8E-61A8-4291-A1AB-0C47764552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264525" y="100013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94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>
            <a:extLst>
              <a:ext uri="{FF2B5EF4-FFF2-40B4-BE49-F238E27FC236}">
                <a16:creationId xmlns:a16="http://schemas.microsoft.com/office/drawing/2014/main" id="{A601D49C-AA20-41A8-A636-DB7FD97A9DE6}"/>
              </a:ext>
            </a:extLst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313" y="836613"/>
            <a:ext cx="8128000" cy="2511425"/>
          </a:xfrm>
          <a:noFill/>
        </p:spPr>
      </p:pic>
      <p:pic>
        <p:nvPicPr>
          <p:cNvPr id="16387" name="Picture 3">
            <a:extLst>
              <a:ext uri="{FF2B5EF4-FFF2-40B4-BE49-F238E27FC236}">
                <a16:creationId xmlns:a16="http://schemas.microsoft.com/office/drawing/2014/main" id="{7058DE79-E2F0-4474-833D-867C4ABBEC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3429000"/>
            <a:ext cx="66675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4499AAE0-39A2-43E6-A861-E5879C00F4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91513" y="146051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7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3">
            <a:extLst>
              <a:ext uri="{FF2B5EF4-FFF2-40B4-BE49-F238E27FC236}">
                <a16:creationId xmlns:a16="http://schemas.microsoft.com/office/drawing/2014/main" id="{B9020C07-194C-437F-AA4C-D38E5D1EEE5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cs-CZ" altLang="cs-CZ" sz="1600" b="1"/>
              <a:t>Kyvety</a:t>
            </a:r>
          </a:p>
          <a:p>
            <a:pPr eaLnBrk="1" hangingPunct="1">
              <a:buFontTx/>
              <a:buChar char="-"/>
            </a:pPr>
            <a:r>
              <a:rPr lang="cs-CZ" altLang="cs-CZ" sz="1600"/>
              <a:t>dle objemu a „tloušťky“ obsaženého vzorku (V</a:t>
            </a:r>
            <a:r>
              <a:rPr lang="en-US" altLang="cs-CZ" sz="1600">
                <a:cs typeface="Arial" panose="020B0604020202020204" pitchFamily="34" charset="0"/>
              </a:rPr>
              <a:t>&gt;</a:t>
            </a:r>
            <a:r>
              <a:rPr lang="cs-CZ" altLang="cs-CZ" sz="1600">
                <a:cs typeface="Arial" panose="020B0604020202020204" pitchFamily="34" charset="0"/>
              </a:rPr>
              <a:t>3ml,V</a:t>
            </a:r>
            <a:r>
              <a:rPr lang="en-US" altLang="cs-CZ" sz="1600">
                <a:cs typeface="Arial" panose="020B0604020202020204" pitchFamily="34" charset="0"/>
              </a:rPr>
              <a:t>&lt;</a:t>
            </a:r>
            <a:r>
              <a:rPr lang="cs-CZ" altLang="cs-CZ" sz="1600">
                <a:cs typeface="Arial" panose="020B0604020202020204" pitchFamily="34" charset="0"/>
              </a:rPr>
              <a:t>3ml, mikrokyvety)</a:t>
            </a:r>
            <a:endParaRPr lang="en-US" altLang="cs-CZ" sz="1600">
              <a:cs typeface="Arial" panose="020B0604020202020204" pitchFamily="34" charset="0"/>
            </a:endParaRPr>
          </a:p>
          <a:p>
            <a:pPr eaLnBrk="1" hangingPunct="1">
              <a:buFontTx/>
              <a:buChar char="-"/>
            </a:pPr>
            <a:r>
              <a:rPr lang="cs-CZ" altLang="cs-CZ" sz="1600"/>
              <a:t>dle použitého materiálu (sklo VIS, křemenné sklo UV, chlorid sodný IF, polystyren, ...)</a:t>
            </a:r>
          </a:p>
          <a:p>
            <a:pPr eaLnBrk="1" hangingPunct="1">
              <a:buFontTx/>
              <a:buNone/>
            </a:pPr>
            <a:r>
              <a:rPr lang="cs-CZ" altLang="cs-CZ" sz="1600"/>
              <a:t>- 	dle spektrální propustnosti</a:t>
            </a:r>
          </a:p>
          <a:p>
            <a:pPr eaLnBrk="1" hangingPunct="1">
              <a:buFontTx/>
              <a:buChar char="-"/>
            </a:pPr>
            <a:r>
              <a:rPr lang="cs-CZ" altLang="cs-CZ" sz="1600"/>
              <a:t>dle typu vzorků</a:t>
            </a:r>
          </a:p>
          <a:p>
            <a:pPr eaLnBrk="1" hangingPunct="1">
              <a:buFontTx/>
              <a:buChar char="-"/>
            </a:pPr>
            <a:endParaRPr lang="cs-CZ" altLang="cs-CZ" sz="1600"/>
          </a:p>
          <a:p>
            <a:pPr eaLnBrk="1" hangingPunct="1">
              <a:buFontTx/>
              <a:buNone/>
            </a:pPr>
            <a:r>
              <a:rPr lang="cs-CZ" altLang="cs-CZ" sz="1600" b="1"/>
              <a:t>Příslušenství</a:t>
            </a:r>
          </a:p>
          <a:p>
            <a:pPr eaLnBrk="1" hangingPunct="1">
              <a:buFontTx/>
              <a:buChar char="-"/>
            </a:pPr>
            <a:r>
              <a:rPr lang="cs-CZ" altLang="cs-CZ" sz="1600"/>
              <a:t>držáky kyvet (cilindrické, mikrokyvety, průtočné kyvety ...)</a:t>
            </a:r>
          </a:p>
          <a:p>
            <a:pPr eaLnBrk="1" hangingPunct="1">
              <a:buFontTx/>
              <a:buChar char="-"/>
            </a:pPr>
            <a:r>
              <a:rPr lang="cs-CZ" altLang="cs-CZ" sz="1600"/>
              <a:t>termostatované kyvety</a:t>
            </a:r>
          </a:p>
          <a:p>
            <a:pPr eaLnBrk="1" hangingPunct="1">
              <a:buFontTx/>
              <a:buChar char="-"/>
            </a:pPr>
            <a:r>
              <a:rPr lang="cs-CZ" altLang="cs-CZ" sz="1600"/>
              <a:t>měniče a podavače kyvet</a:t>
            </a:r>
          </a:p>
          <a:p>
            <a:pPr eaLnBrk="1" hangingPunct="1">
              <a:buFontTx/>
              <a:buChar char="-"/>
            </a:pPr>
            <a:r>
              <a:rPr lang="cs-CZ" altLang="cs-CZ" sz="1600"/>
              <a:t>„Sippery“ - ze software spektrometru řízený systém peristaltické pumpy pro průtočnou kyvetu </a:t>
            </a:r>
          </a:p>
          <a:p>
            <a:pPr eaLnBrk="1" hangingPunct="1">
              <a:buFontTx/>
              <a:buChar char="-"/>
            </a:pPr>
            <a:r>
              <a:rPr lang="cs-CZ" altLang="cs-CZ" sz="1600"/>
              <a:t>modul integrační koule - umožňuje měření sypkých, pastových a zakalených vzorků</a:t>
            </a:r>
          </a:p>
          <a:p>
            <a:pPr eaLnBrk="1" hangingPunct="1">
              <a:buFontTx/>
              <a:buChar char="-"/>
            </a:pPr>
            <a:r>
              <a:rPr lang="cs-CZ" altLang="cs-CZ" sz="1600"/>
              <a:t>kalibrační zdroje</a:t>
            </a:r>
          </a:p>
          <a:p>
            <a:pPr eaLnBrk="1" hangingPunct="1">
              <a:buFontTx/>
              <a:buChar char="-"/>
            </a:pPr>
            <a:r>
              <a:rPr lang="cs-CZ" altLang="cs-CZ" sz="1600"/>
              <a:t>software</a:t>
            </a:r>
          </a:p>
          <a:p>
            <a:pPr eaLnBrk="1" hangingPunct="1">
              <a:buFontTx/>
              <a:buChar char="-"/>
            </a:pPr>
            <a:r>
              <a:rPr lang="cs-CZ" altLang="cs-CZ" sz="1600"/>
              <a:t>záznamová paměť, vstupy a výstupy</a:t>
            </a:r>
          </a:p>
        </p:txBody>
      </p:sp>
      <p:sp>
        <p:nvSpPr>
          <p:cNvPr id="17411" name="Rectangle 4">
            <a:extLst>
              <a:ext uri="{FF2B5EF4-FFF2-40B4-BE49-F238E27FC236}">
                <a16:creationId xmlns:a16="http://schemas.microsoft.com/office/drawing/2014/main" id="{31BA363D-C965-4529-BE14-8E9CA60264D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eaLnBrk="1" hangingPunct="1"/>
            <a:r>
              <a:rPr lang="cs-CZ" altLang="cs-CZ" sz="2000" b="1"/>
              <a:t>Absorpční spektrometr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4" descr="z637106">
            <a:extLst>
              <a:ext uri="{FF2B5EF4-FFF2-40B4-BE49-F238E27FC236}">
                <a16:creationId xmlns:a16="http://schemas.microsoft.com/office/drawing/2014/main" id="{ACEC059C-549E-49D1-9CA5-F6530E7974FC}"/>
              </a:ext>
            </a:extLst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7950" y="115888"/>
            <a:ext cx="1500188" cy="28813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8435" name="Picture 9" descr="e027781">
            <a:extLst>
              <a:ext uri="{FF2B5EF4-FFF2-40B4-BE49-F238E27FC236}">
                <a16:creationId xmlns:a16="http://schemas.microsoft.com/office/drawing/2014/main" id="{406DEE8F-221E-4F84-A574-70200EE16094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388" y="3068638"/>
            <a:ext cx="812800" cy="30241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8436" name="Picture 14" descr="e033225">
            <a:extLst>
              <a:ext uri="{FF2B5EF4-FFF2-40B4-BE49-F238E27FC236}">
                <a16:creationId xmlns:a16="http://schemas.microsoft.com/office/drawing/2014/main" id="{506EB580-DD9D-416C-9749-7FCB73A48672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76825" y="549275"/>
            <a:ext cx="3548063" cy="42481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8437" name="Rectangle 7">
            <a:extLst>
              <a:ext uri="{FF2B5EF4-FFF2-40B4-BE49-F238E27FC236}">
                <a16:creationId xmlns:a16="http://schemas.microsoft.com/office/drawing/2014/main" id="{E5D06C42-45D1-464A-B4EF-8C16D353BB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35150" y="404813"/>
            <a:ext cx="2281238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/>
              <a:t>220-900 nm spektrální rozsah, 70 </a:t>
            </a:r>
            <a:r>
              <a:rPr lang="el-GR" altLang="cs-CZ" sz="1600">
                <a:cs typeface="Arial" panose="020B0604020202020204" pitchFamily="34" charset="0"/>
              </a:rPr>
              <a:t>μ</a:t>
            </a:r>
            <a:r>
              <a:rPr lang="cs-CZ" altLang="cs-CZ" sz="1600">
                <a:cs typeface="Arial" panose="020B0604020202020204" pitchFamily="34" charset="0"/>
              </a:rPr>
              <a:t>L, analýza DNA, proteiny</a:t>
            </a:r>
            <a:r>
              <a:rPr lang="cs-CZ" altLang="cs-CZ" sz="1600"/>
              <a:t> </a:t>
            </a:r>
          </a:p>
        </p:txBody>
      </p:sp>
      <p:sp>
        <p:nvSpPr>
          <p:cNvPr id="18438" name="Text Box 12">
            <a:extLst>
              <a:ext uri="{FF2B5EF4-FFF2-40B4-BE49-F238E27FC236}">
                <a16:creationId xmlns:a16="http://schemas.microsoft.com/office/drawing/2014/main" id="{6DBB7FDB-C260-4E86-AD2F-6742451224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6013" y="3141663"/>
            <a:ext cx="2332037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cs-CZ" altLang="cs-CZ" sz="1600"/>
              <a:t>3,5 ml, těkavé materiály</a:t>
            </a:r>
          </a:p>
        </p:txBody>
      </p:sp>
      <p:pic>
        <p:nvPicPr>
          <p:cNvPr id="18439" name="Picture 18" descr="s10smcom">
            <a:extLst>
              <a:ext uri="{FF2B5EF4-FFF2-40B4-BE49-F238E27FC236}">
                <a16:creationId xmlns:a16="http://schemas.microsoft.com/office/drawing/2014/main" id="{3E4A5449-9270-45CC-A060-A77E5A5C772E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03350" y="3789363"/>
            <a:ext cx="3529013" cy="24098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8440" name="Text Box 21">
            <a:extLst>
              <a:ext uri="{FF2B5EF4-FFF2-40B4-BE49-F238E27FC236}">
                <a16:creationId xmlns:a16="http://schemas.microsoft.com/office/drawing/2014/main" id="{CDB22D02-5FAF-461E-AEE3-DEA26447C7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59338" y="5734050"/>
            <a:ext cx="204946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cs-CZ" altLang="cs-CZ" sz="1600"/>
              <a:t>0,75 ml, mikrokyveta</a:t>
            </a:r>
          </a:p>
        </p:txBody>
      </p:sp>
      <p:sp>
        <p:nvSpPr>
          <p:cNvPr id="18441" name="Text Box 22">
            <a:extLst>
              <a:ext uri="{FF2B5EF4-FFF2-40B4-BE49-F238E27FC236}">
                <a16:creationId xmlns:a16="http://schemas.microsoft.com/office/drawing/2014/main" id="{3C79CF41-1C64-4BFB-87C7-2530B3BB25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21400" y="4868863"/>
            <a:ext cx="231933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cs-CZ" altLang="cs-CZ" sz="1600"/>
              <a:t>Spektrální transmitance</a:t>
            </a:r>
          </a:p>
        </p:txBody>
      </p:sp>
      <p:sp>
        <p:nvSpPr>
          <p:cNvPr id="18442" name="Text Box 23">
            <a:extLst>
              <a:ext uri="{FF2B5EF4-FFF2-40B4-BE49-F238E27FC236}">
                <a16:creationId xmlns:a16="http://schemas.microsoft.com/office/drawing/2014/main" id="{7863C959-9541-4E4E-84B0-45ACB5FE3C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51725" y="6453188"/>
            <a:ext cx="1223963" cy="214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cs-CZ" altLang="cs-CZ" sz="800"/>
              <a:t>www.sigmaaldrich.com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14">
            <a:extLst>
              <a:ext uri="{FF2B5EF4-FFF2-40B4-BE49-F238E27FC236}">
                <a16:creationId xmlns:a16="http://schemas.microsoft.com/office/drawing/2014/main" id="{C8D718A6-73B0-49BD-BDB7-876189B68D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5" y="4156075"/>
            <a:ext cx="3521075" cy="264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Rectangle 6">
            <a:extLst>
              <a:ext uri="{FF2B5EF4-FFF2-40B4-BE49-F238E27FC236}">
                <a16:creationId xmlns:a16="http://schemas.microsoft.com/office/drawing/2014/main" id="{29A7DA68-30E0-4458-BE11-9C3968B0D95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2000" b="1"/>
              <a:t>Spektrofotometr jednopaprskový- SPEKOL 11</a:t>
            </a:r>
          </a:p>
        </p:txBody>
      </p:sp>
      <p:graphicFrame>
        <p:nvGraphicFramePr>
          <p:cNvPr id="19460" name="Object 8">
            <a:extLst>
              <a:ext uri="{FF2B5EF4-FFF2-40B4-BE49-F238E27FC236}">
                <a16:creationId xmlns:a16="http://schemas.microsoft.com/office/drawing/2014/main" id="{F48F65D2-989C-42BA-8BAD-728C7B03DFDC}"/>
              </a:ext>
            </a:extLst>
          </p:cNvPr>
          <p:cNvGraphicFramePr>
            <a:graphicFrameLocks noGrp="1" noChangeAspect="1"/>
          </p:cNvGraphicFramePr>
          <p:nvPr>
            <p:ph sz="half" idx="1"/>
          </p:nvPr>
        </p:nvGraphicFramePr>
        <p:xfrm>
          <a:off x="457200" y="1900238"/>
          <a:ext cx="4038600" cy="3924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67" name="Rastrový obrázek" r:id="rId6" imgW="5372850" imgH="5219048" progId="Paint.Picture">
                  <p:embed/>
                </p:oleObj>
              </mc:Choice>
              <mc:Fallback>
                <p:oleObj name="Rastrový obrázek" r:id="rId6" imgW="5372850" imgH="5219048" progId="Paint.Picture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1900238"/>
                        <a:ext cx="4038600" cy="3924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461" name="Text Box 9">
            <a:extLst>
              <a:ext uri="{FF2B5EF4-FFF2-40B4-BE49-F238E27FC236}">
                <a16:creationId xmlns:a16="http://schemas.microsoft.com/office/drawing/2014/main" id="{B84B4C72-953F-40AB-A0F3-F81E7ADB66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2363" y="1365250"/>
            <a:ext cx="3175000" cy="354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/>
              <a:t>1- zdroj elmag. Záření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/>
              <a:t>2- kondenzátor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/>
              <a:t>3- zrcadlo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/>
              <a:t>4- vstupní štěrbina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/>
              <a:t>5- kolimátor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/>
              <a:t>6- mřížka monochromátoru (změna </a:t>
            </a:r>
            <a:r>
              <a:rPr lang="el-GR" altLang="cs-CZ" sz="1400">
                <a:cs typeface="Arial" panose="020B0604020202020204" pitchFamily="34" charset="0"/>
              </a:rPr>
              <a:t>λ</a:t>
            </a:r>
            <a:r>
              <a:rPr lang="cs-CZ" altLang="cs-CZ" sz="1400">
                <a:cs typeface="Arial" panose="020B0604020202020204" pitchFamily="34" charset="0"/>
              </a:rPr>
              <a:t>)</a:t>
            </a:r>
            <a:endParaRPr lang="el-GR" altLang="cs-CZ" sz="1400"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/>
              <a:t>7- kolimátor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/>
              <a:t>8- výstupní štěrbina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/>
              <a:t>9- kolimátor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/>
              <a:t>10- pohyblivý držák kyvet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/>
              <a:t>M- měřený vzorek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/>
              <a:t>S- srovnávací vzorek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/>
              <a:t>11- vakuová fotonka (detektor)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/>
              <a:t>12- měřič signálu, display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/>
              <a:t>13- zesilovač signálu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400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A6F752CF-D6C6-4BFD-B753-4AFBB006A71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07363" y="27305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6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5">
            <a:extLst>
              <a:ext uri="{FF2B5EF4-FFF2-40B4-BE49-F238E27FC236}">
                <a16:creationId xmlns:a16="http://schemas.microsoft.com/office/drawing/2014/main" id="{73778B58-2EFC-40A4-9F04-1831B716F02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z="2000" b="1"/>
              <a:t>U-2001 UV/Visible Spectrophotometer</a:t>
            </a:r>
            <a:r>
              <a:rPr lang="cs-CZ" altLang="cs-CZ"/>
              <a:t> </a:t>
            </a:r>
          </a:p>
        </p:txBody>
      </p:sp>
      <p:pic>
        <p:nvPicPr>
          <p:cNvPr id="20483" name="Picture 4" descr="spectrometer">
            <a:extLst>
              <a:ext uri="{FF2B5EF4-FFF2-40B4-BE49-F238E27FC236}">
                <a16:creationId xmlns:a16="http://schemas.microsoft.com/office/drawing/2014/main" id="{2A194941-C6DF-4B9D-88E8-A3984496760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9750" y="1268413"/>
            <a:ext cx="4572000" cy="3429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0484" name="Text Box 7">
            <a:extLst>
              <a:ext uri="{FF2B5EF4-FFF2-40B4-BE49-F238E27FC236}">
                <a16:creationId xmlns:a16="http://schemas.microsoft.com/office/drawing/2014/main" id="{B9132E0C-C2FF-41C0-BAB5-8436DC1622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19700" y="1700213"/>
            <a:ext cx="3240088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Dvoupaprskový spektrometr, deuteriový a wolframový zdroj</a:t>
            </a:r>
          </a:p>
        </p:txBody>
      </p:sp>
      <p:sp>
        <p:nvSpPr>
          <p:cNvPr id="20485" name="Text Box 8">
            <a:extLst>
              <a:ext uri="{FF2B5EF4-FFF2-40B4-BE49-F238E27FC236}">
                <a16:creationId xmlns:a16="http://schemas.microsoft.com/office/drawing/2014/main" id="{A8CA16B2-2F72-4490-BDF5-B004C46E93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4941888"/>
            <a:ext cx="8135937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Průchod elektromagnetického záření přes kyvetu s měřeným vzorkem i kyvetu s referenčním vzorkem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B256952C-1D8C-4D38-ADE0-2FCE0AB375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88313" y="95251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0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DDD0877D-18B1-4604-80AE-88361D2F649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2000" b="1"/>
              <a:t>Optické metody</a:t>
            </a:r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398CFC86-AE61-4167-B40C-BE3396D532A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cs-CZ" altLang="cs-CZ" sz="1600"/>
              <a:t>Obecně fyzikální laboratorní metody založené na interakci vzorku s elektromagnetickým zářením, či vyzařování elektromagnetického záření vzorkem</a:t>
            </a:r>
          </a:p>
          <a:p>
            <a:pPr eaLnBrk="1" hangingPunct="1">
              <a:buFontTx/>
              <a:buNone/>
            </a:pPr>
            <a:endParaRPr lang="cs-CZ" altLang="cs-CZ" sz="1600"/>
          </a:p>
          <a:p>
            <a:pPr eaLnBrk="1" hangingPunct="1">
              <a:buFontTx/>
              <a:buNone/>
            </a:pPr>
            <a:r>
              <a:rPr lang="cs-CZ" altLang="cs-CZ" sz="1600" b="1"/>
              <a:t>Nespektrální metody</a:t>
            </a:r>
            <a:r>
              <a:rPr lang="cs-CZ" altLang="cs-CZ" sz="1600"/>
              <a:t> – bez výměny energie mezi látkou a zářením, sledovány změny vlastností záření – (rychlost záření, polarizační rovina, rozptyl, ...)</a:t>
            </a:r>
          </a:p>
          <a:p>
            <a:pPr eaLnBrk="1" hangingPunct="1">
              <a:buFontTx/>
              <a:buNone/>
            </a:pPr>
            <a:endParaRPr lang="cs-CZ" altLang="cs-CZ" sz="1600"/>
          </a:p>
          <a:p>
            <a:pPr eaLnBrk="1" hangingPunct="1">
              <a:buFontTx/>
              <a:buNone/>
            </a:pPr>
            <a:r>
              <a:rPr lang="cs-CZ" altLang="cs-CZ" sz="1600" b="1"/>
              <a:t>Spektrální metody</a:t>
            </a:r>
            <a:r>
              <a:rPr lang="cs-CZ" altLang="cs-CZ" sz="1600"/>
              <a:t> – výměna energie mezi látkou a zářením  </a:t>
            </a:r>
          </a:p>
          <a:p>
            <a:pPr eaLnBrk="1" hangingPunct="1">
              <a:buFontTx/>
              <a:buChar char="-"/>
            </a:pPr>
            <a:r>
              <a:rPr lang="cs-CZ" altLang="cs-CZ" sz="1600" i="1"/>
              <a:t>emisní interakce</a:t>
            </a:r>
            <a:r>
              <a:rPr lang="cs-CZ" altLang="cs-CZ" sz="1600"/>
              <a:t>: detekce záření emitovaného vzorkem (dodáním tepla, elektrické energie, elementárních částic    nestabilní energeticky bohaté stavy    emise energie)</a:t>
            </a:r>
          </a:p>
          <a:p>
            <a:pPr eaLnBrk="1" hangingPunct="1">
              <a:buFontTx/>
              <a:buChar char="-"/>
            </a:pPr>
            <a:endParaRPr lang="cs-CZ" altLang="cs-CZ" sz="1600"/>
          </a:p>
          <a:p>
            <a:pPr eaLnBrk="1" hangingPunct="1">
              <a:buFontTx/>
              <a:buChar char="-"/>
            </a:pPr>
            <a:r>
              <a:rPr lang="cs-CZ" altLang="cs-CZ" sz="1600" i="1"/>
              <a:t>absorpční interakce</a:t>
            </a:r>
            <a:r>
              <a:rPr lang="cs-CZ" altLang="cs-CZ" sz="1600"/>
              <a:t>: detekce absorpce záření vzorkem </a:t>
            </a:r>
          </a:p>
        </p:txBody>
      </p:sp>
      <p:sp>
        <p:nvSpPr>
          <p:cNvPr id="3076" name="Line 4">
            <a:extLst>
              <a:ext uri="{FF2B5EF4-FFF2-40B4-BE49-F238E27FC236}">
                <a16:creationId xmlns:a16="http://schemas.microsoft.com/office/drawing/2014/main" id="{76530443-48DC-4885-99A0-D33A20A2705D}"/>
              </a:ext>
            </a:extLst>
          </p:cNvPr>
          <p:cNvSpPr>
            <a:spLocks noChangeShapeType="1"/>
          </p:cNvSpPr>
          <p:nvPr/>
        </p:nvSpPr>
        <p:spPr bwMode="auto">
          <a:xfrm>
            <a:off x="3635375" y="4005263"/>
            <a:ext cx="730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077" name="Line 5">
            <a:extLst>
              <a:ext uri="{FF2B5EF4-FFF2-40B4-BE49-F238E27FC236}">
                <a16:creationId xmlns:a16="http://schemas.microsoft.com/office/drawing/2014/main" id="{F541D6F1-9717-4782-A19E-00A59B423EBE}"/>
              </a:ext>
            </a:extLst>
          </p:cNvPr>
          <p:cNvSpPr>
            <a:spLocks noChangeShapeType="1"/>
          </p:cNvSpPr>
          <p:nvPr/>
        </p:nvSpPr>
        <p:spPr bwMode="auto">
          <a:xfrm>
            <a:off x="7019925" y="4005263"/>
            <a:ext cx="730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D6169AC4-370B-4670-BF84-F397F2CB88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77200" y="23653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13">
            <a:extLst>
              <a:ext uri="{FF2B5EF4-FFF2-40B4-BE49-F238E27FC236}">
                <a16:creationId xmlns:a16="http://schemas.microsoft.com/office/drawing/2014/main" id="{1D171D27-8798-4578-9B3D-A92163C88A4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2000" b="1"/>
              <a:t>Praktická laboratorní aplikace</a:t>
            </a:r>
          </a:p>
        </p:txBody>
      </p:sp>
      <p:pic>
        <p:nvPicPr>
          <p:cNvPr id="21507" name="Picture 6" descr="F05-15">
            <a:extLst>
              <a:ext uri="{FF2B5EF4-FFF2-40B4-BE49-F238E27FC236}">
                <a16:creationId xmlns:a16="http://schemas.microsoft.com/office/drawing/2014/main" id="{A282CD2B-E871-4B89-8B41-12339B72B5AC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9750" y="1916113"/>
            <a:ext cx="4038600" cy="36099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1508" name="Rectangle 9">
            <a:extLst>
              <a:ext uri="{FF2B5EF4-FFF2-40B4-BE49-F238E27FC236}">
                <a16:creationId xmlns:a16="http://schemas.microsoft.com/office/drawing/2014/main" id="{B44C6B93-BF23-4E85-B19C-B762DACD43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19475" y="5373688"/>
            <a:ext cx="1217613" cy="214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800"/>
              <a:t>http://www.siumed.edu</a:t>
            </a:r>
          </a:p>
        </p:txBody>
      </p:sp>
      <p:sp>
        <p:nvSpPr>
          <p:cNvPr id="21509" name="Text Box 27">
            <a:extLst>
              <a:ext uri="{FF2B5EF4-FFF2-40B4-BE49-F238E27FC236}">
                <a16:creationId xmlns:a16="http://schemas.microsoft.com/office/drawing/2014/main" id="{E5912AD5-CC71-4367-9C64-69068BFDFA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1268413"/>
            <a:ext cx="7461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Stanovení koncentrací analyzovaných látek a jejich fyziologického stavu</a:t>
            </a:r>
          </a:p>
        </p:txBody>
      </p:sp>
      <p:pic>
        <p:nvPicPr>
          <p:cNvPr id="21510" name="Picture 29" descr="dna absorbance spectrum">
            <a:extLst>
              <a:ext uri="{FF2B5EF4-FFF2-40B4-BE49-F238E27FC236}">
                <a16:creationId xmlns:a16="http://schemas.microsoft.com/office/drawing/2014/main" id="{96A0FC2C-2613-4DA4-A37A-262802F53FEF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3438" y="1916113"/>
            <a:ext cx="4198937" cy="23399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1511" name="Rectangle 31">
            <a:extLst>
              <a:ext uri="{FF2B5EF4-FFF2-40B4-BE49-F238E27FC236}">
                <a16:creationId xmlns:a16="http://schemas.microsoft.com/office/drawing/2014/main" id="{A64A2D2F-C801-4C8C-8F0E-B6C189973C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80288" y="4076700"/>
            <a:ext cx="1476375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800"/>
              <a:t>www.bmglabtech.com </a:t>
            </a:r>
          </a:p>
        </p:txBody>
      </p:sp>
      <p:sp>
        <p:nvSpPr>
          <p:cNvPr id="21512" name="Rectangle 32">
            <a:extLst>
              <a:ext uri="{FF2B5EF4-FFF2-40B4-BE49-F238E27FC236}">
                <a16:creationId xmlns:a16="http://schemas.microsoft.com/office/drawing/2014/main" id="{4F759D40-F2F7-46FD-9CD6-A617779DC1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64163" y="4437063"/>
            <a:ext cx="3576637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/>
              <a:t>Absorpční křivky telecí thymové DNA o různé koncentraci</a:t>
            </a:r>
          </a:p>
        </p:txBody>
      </p:sp>
      <p:sp>
        <p:nvSpPr>
          <p:cNvPr id="21513" name="Text Box 33">
            <a:extLst>
              <a:ext uri="{FF2B5EF4-FFF2-40B4-BE49-F238E27FC236}">
                <a16:creationId xmlns:a16="http://schemas.microsoft.com/office/drawing/2014/main" id="{36D4F00F-1691-4D55-85BA-517D7BE318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5589588"/>
            <a:ext cx="465296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cs-CZ" altLang="cs-CZ" sz="1400"/>
              <a:t>Absorpční křivky DNA v závislosti na fyziologickém stavu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D3CF1FC5-F834-42D9-A12E-A2C372E990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8475" y="277813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9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3">
            <a:extLst>
              <a:ext uri="{FF2B5EF4-FFF2-40B4-BE49-F238E27FC236}">
                <a16:creationId xmlns:a16="http://schemas.microsoft.com/office/drawing/2014/main" id="{6D44626E-A20A-464D-B03B-97AFFF2C5D43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4067175" y="765175"/>
            <a:ext cx="4038600" cy="968375"/>
          </a:xfrm>
        </p:spPr>
        <p:txBody>
          <a:bodyPr/>
          <a:lstStyle/>
          <a:p>
            <a:pPr marL="0" indent="0" eaLnBrk="1" hangingPunct="1">
              <a:lnSpc>
                <a:spcPct val="80000"/>
              </a:lnSpc>
              <a:buFontTx/>
              <a:buNone/>
            </a:pPr>
            <a:r>
              <a:rPr lang="cs-CZ" altLang="cs-CZ" sz="1400"/>
              <a:t>UV/Vis absorption spectra of 1.5×10-5 M CFX and different concentrations of DNA (a) 0 M (b) 1.0×10-5 M (c) 2.0×10-5 M (d) 3.0×10-5 M (e) 4.0×10-5 M .</a:t>
            </a:r>
            <a:r>
              <a:rPr lang="cs-CZ" altLang="cs-CZ" sz="1200"/>
              <a:t> </a:t>
            </a:r>
            <a:r>
              <a:rPr lang="cs-CZ" altLang="cs-CZ" sz="700"/>
              <a:t>Yuejuan Cai et al. ,Frontiers in Bioscience 12, January 1, 2007 </a:t>
            </a:r>
          </a:p>
        </p:txBody>
      </p:sp>
      <p:pic>
        <p:nvPicPr>
          <p:cNvPr id="22531" name="Picture 5" descr="fig8">
            <a:extLst>
              <a:ext uri="{FF2B5EF4-FFF2-40B4-BE49-F238E27FC236}">
                <a16:creationId xmlns:a16="http://schemas.microsoft.com/office/drawing/2014/main" id="{BC6293EE-8241-4037-8110-CEDDE856A7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620713"/>
            <a:ext cx="3455988" cy="282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7" descr="absorption%20spectrum2">
            <a:extLst>
              <a:ext uri="{FF2B5EF4-FFF2-40B4-BE49-F238E27FC236}">
                <a16:creationId xmlns:a16="http://schemas.microsoft.com/office/drawing/2014/main" id="{C4821D6E-51A1-48B9-8E8E-ECB03539658C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14850" y="1628775"/>
            <a:ext cx="3981450" cy="31337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2533" name="Text Box 10">
            <a:extLst>
              <a:ext uri="{FF2B5EF4-FFF2-40B4-BE49-F238E27FC236}">
                <a16:creationId xmlns:a16="http://schemas.microsoft.com/office/drawing/2014/main" id="{5F89DD27-1BEB-40DD-A812-D05ED6395A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03800" y="4868863"/>
            <a:ext cx="24399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/>
              <a:t>Absorpční spektra pigmentů </a:t>
            </a:r>
          </a:p>
        </p:txBody>
      </p:sp>
      <p:sp>
        <p:nvSpPr>
          <p:cNvPr id="22534" name="Rectangle 11">
            <a:extLst>
              <a:ext uri="{FF2B5EF4-FFF2-40B4-BE49-F238E27FC236}">
                <a16:creationId xmlns:a16="http://schemas.microsoft.com/office/drawing/2014/main" id="{3EC30F4F-C1F6-4344-958A-0F6DA11F97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64388" y="5445125"/>
            <a:ext cx="1331912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800"/>
              <a:t>www.faculty.irsc.edu </a:t>
            </a:r>
          </a:p>
        </p:txBody>
      </p:sp>
      <p:pic>
        <p:nvPicPr>
          <p:cNvPr id="22535" name="Picture 7">
            <a:extLst>
              <a:ext uri="{FF2B5EF4-FFF2-40B4-BE49-F238E27FC236}">
                <a16:creationId xmlns:a16="http://schemas.microsoft.com/office/drawing/2014/main" id="{8771C4DB-F817-42C4-A8F2-481DE12680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494088"/>
            <a:ext cx="4073525" cy="305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8CB5875D-CCC1-4942-BFCB-ED0E814980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77212" y="282575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7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554" name="Object 4">
            <a:extLst>
              <a:ext uri="{FF2B5EF4-FFF2-40B4-BE49-F238E27FC236}">
                <a16:creationId xmlns:a16="http://schemas.microsoft.com/office/drawing/2014/main" id="{089A3C66-3EC3-4889-AD8A-9C9A24F08942}"/>
              </a:ext>
            </a:extLst>
          </p:cNvPr>
          <p:cNvGraphicFramePr>
            <a:graphicFrameLocks noGrp="1" noChangeAspect="1"/>
          </p:cNvGraphicFramePr>
          <p:nvPr>
            <p:ph sz="half" idx="1"/>
          </p:nvPr>
        </p:nvGraphicFramePr>
        <p:xfrm>
          <a:off x="323850" y="1408113"/>
          <a:ext cx="3240088" cy="2435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76" name="Rastrový obrázek" r:id="rId3" imgW="4133333" imgH="3104762" progId="Paint.Picture">
                  <p:embed/>
                </p:oleObj>
              </mc:Choice>
              <mc:Fallback>
                <p:oleObj name="Rastrový obrázek" r:id="rId3" imgW="4133333" imgH="3104762" progId="Paint.Picture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3850" y="1408113"/>
                        <a:ext cx="3240088" cy="2435225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FF33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555" name="Line 7">
            <a:extLst>
              <a:ext uri="{FF2B5EF4-FFF2-40B4-BE49-F238E27FC236}">
                <a16:creationId xmlns:a16="http://schemas.microsoft.com/office/drawing/2014/main" id="{88744584-358D-4E1C-9553-51FB3CBE98D1}"/>
              </a:ext>
            </a:extLst>
          </p:cNvPr>
          <p:cNvSpPr>
            <a:spLocks noChangeShapeType="1"/>
          </p:cNvSpPr>
          <p:nvPr/>
        </p:nvSpPr>
        <p:spPr bwMode="auto">
          <a:xfrm>
            <a:off x="2268538" y="2133600"/>
            <a:ext cx="0" cy="10080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3556" name="Line 10">
            <a:extLst>
              <a:ext uri="{FF2B5EF4-FFF2-40B4-BE49-F238E27FC236}">
                <a16:creationId xmlns:a16="http://schemas.microsoft.com/office/drawing/2014/main" id="{5B398D05-5BA2-45F3-8232-DEC382CD8A64}"/>
              </a:ext>
            </a:extLst>
          </p:cNvPr>
          <p:cNvSpPr>
            <a:spLocks noChangeShapeType="1"/>
          </p:cNvSpPr>
          <p:nvPr/>
        </p:nvSpPr>
        <p:spPr bwMode="auto">
          <a:xfrm>
            <a:off x="2339975" y="3429000"/>
            <a:ext cx="18002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graphicFrame>
        <p:nvGraphicFramePr>
          <p:cNvPr id="23557" name="Object 11">
            <a:extLst>
              <a:ext uri="{FF2B5EF4-FFF2-40B4-BE49-F238E27FC236}">
                <a16:creationId xmlns:a16="http://schemas.microsoft.com/office/drawing/2014/main" id="{16EA9CB2-048E-4CB7-8267-ECE010064B23}"/>
              </a:ext>
            </a:extLst>
          </p:cNvPr>
          <p:cNvGraphicFramePr>
            <a:graphicFrameLocks noGrp="1" noChangeAspect="1"/>
          </p:cNvGraphicFramePr>
          <p:nvPr>
            <p:ph sz="half" idx="2"/>
          </p:nvPr>
        </p:nvGraphicFramePr>
        <p:xfrm>
          <a:off x="4284663" y="3141663"/>
          <a:ext cx="3676650" cy="2371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77" name="Rastrový obrázek" r:id="rId5" imgW="3677163" imgH="2371429" progId="Paint.Picture">
                  <p:embed/>
                </p:oleObj>
              </mc:Choice>
              <mc:Fallback>
                <p:oleObj name="Rastrový obrázek" r:id="rId5" imgW="3677163" imgH="2371429" progId="Paint.Picture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84663" y="3141663"/>
                        <a:ext cx="3676650" cy="2371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558" name="Rectangle 14">
            <a:extLst>
              <a:ext uri="{FF2B5EF4-FFF2-40B4-BE49-F238E27FC236}">
                <a16:creationId xmlns:a16="http://schemas.microsoft.com/office/drawing/2014/main" id="{9D9F7BA0-A3FA-479F-ABA1-861EBA6F96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95513" y="3357563"/>
            <a:ext cx="144462" cy="7143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3559" name="Text Box 15">
            <a:extLst>
              <a:ext uri="{FF2B5EF4-FFF2-40B4-BE49-F238E27FC236}">
                <a16:creationId xmlns:a16="http://schemas.microsoft.com/office/drawing/2014/main" id="{913BB6F6-584B-4FD9-8EFC-5B8AAB022E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1550" y="765175"/>
            <a:ext cx="7704138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b="1"/>
              <a:t>Stanovení neznámé koncentrace roztoku pomocí kalibrační křivky a absorpční spektometrie</a:t>
            </a:r>
          </a:p>
        </p:txBody>
      </p:sp>
      <p:sp>
        <p:nvSpPr>
          <p:cNvPr id="23560" name="Line 16">
            <a:extLst>
              <a:ext uri="{FF2B5EF4-FFF2-40B4-BE49-F238E27FC236}">
                <a16:creationId xmlns:a16="http://schemas.microsoft.com/office/drawing/2014/main" id="{7EF84BE8-9427-4F11-A2A8-25A796D046C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779838" y="5013325"/>
            <a:ext cx="2376487" cy="576263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3561" name="Text Box 17">
            <a:extLst>
              <a:ext uri="{FF2B5EF4-FFF2-40B4-BE49-F238E27FC236}">
                <a16:creationId xmlns:a16="http://schemas.microsoft.com/office/drawing/2014/main" id="{86A694EF-D4B5-4912-995F-3CFDB43A10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11413" y="5661025"/>
            <a:ext cx="195738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cs-CZ" altLang="cs-CZ" sz="1400"/>
              <a:t>Neznámá koncentrace</a:t>
            </a:r>
          </a:p>
        </p:txBody>
      </p:sp>
      <p:sp>
        <p:nvSpPr>
          <p:cNvPr id="23562" name="Text Box 18">
            <a:extLst>
              <a:ext uri="{FF2B5EF4-FFF2-40B4-BE49-F238E27FC236}">
                <a16:creationId xmlns:a16="http://schemas.microsoft.com/office/drawing/2014/main" id="{286EBFE1-5954-4216-A699-353F73AA30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12963" y="3403600"/>
            <a:ext cx="2476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cs-CZ" altLang="cs-CZ" sz="1000"/>
              <a:t>x</a:t>
            </a:r>
          </a:p>
        </p:txBody>
      </p:sp>
      <p:sp>
        <p:nvSpPr>
          <p:cNvPr id="23563" name="Text Box 19">
            <a:extLst>
              <a:ext uri="{FF2B5EF4-FFF2-40B4-BE49-F238E27FC236}">
                <a16:creationId xmlns:a16="http://schemas.microsoft.com/office/drawing/2014/main" id="{5844CA83-DE7C-4DA4-B27E-160CF36377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4988" y="3330575"/>
            <a:ext cx="2476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cs-CZ" altLang="cs-CZ" sz="1000"/>
              <a:t>x</a:t>
            </a:r>
          </a:p>
        </p:txBody>
      </p:sp>
      <p:sp>
        <p:nvSpPr>
          <p:cNvPr id="23564" name="Text Box 20">
            <a:extLst>
              <a:ext uri="{FF2B5EF4-FFF2-40B4-BE49-F238E27FC236}">
                <a16:creationId xmlns:a16="http://schemas.microsoft.com/office/drawing/2014/main" id="{830DD243-5440-4054-951E-BF19E903BA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4388" y="5229225"/>
            <a:ext cx="71596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/>
              <a:t>. / jedn</a:t>
            </a:r>
          </a:p>
        </p:txBody>
      </p:sp>
      <p:sp>
        <p:nvSpPr>
          <p:cNvPr id="23565" name="Text Box 23">
            <a:extLst>
              <a:ext uri="{FF2B5EF4-FFF2-40B4-BE49-F238E27FC236}">
                <a16:creationId xmlns:a16="http://schemas.microsoft.com/office/drawing/2014/main" id="{B3C3365C-38F0-41A6-B925-FEB37288B4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35375" y="1412875"/>
            <a:ext cx="416401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/>
              <a:t>1) Stanovení vlnové délky pro absorpční maximum</a:t>
            </a:r>
          </a:p>
        </p:txBody>
      </p:sp>
      <p:sp>
        <p:nvSpPr>
          <p:cNvPr id="23566" name="Text Box 24">
            <a:extLst>
              <a:ext uri="{FF2B5EF4-FFF2-40B4-BE49-F238E27FC236}">
                <a16:creationId xmlns:a16="http://schemas.microsoft.com/office/drawing/2014/main" id="{80A11B00-FC8E-4A01-AA24-31428268B2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750" y="4724400"/>
            <a:ext cx="4052888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/>
              <a:t>2) Vytvoření kalibrační křivky- závislost hodnoty absorpce na koncentraci roztoku</a:t>
            </a:r>
          </a:p>
        </p:txBody>
      </p:sp>
      <p:sp>
        <p:nvSpPr>
          <p:cNvPr id="23567" name="Text Box 26">
            <a:extLst>
              <a:ext uri="{FF2B5EF4-FFF2-40B4-BE49-F238E27FC236}">
                <a16:creationId xmlns:a16="http://schemas.microsoft.com/office/drawing/2014/main" id="{CB8B7145-45E9-4190-8A05-89761C6370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16463" y="5876925"/>
            <a:ext cx="41529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/>
              <a:t>3) Odečtení hodnoty neznámé koncentrace vzorku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>
            <a:extLst>
              <a:ext uri="{FF2B5EF4-FFF2-40B4-BE49-F238E27FC236}">
                <a16:creationId xmlns:a16="http://schemas.microsoft.com/office/drawing/2014/main" id="{334BC6F6-1771-4AA2-A327-6E8CE58A753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2000" b="1"/>
              <a:t>Další využití absorpční spektrometrie</a:t>
            </a:r>
          </a:p>
        </p:txBody>
      </p:sp>
      <p:pic>
        <p:nvPicPr>
          <p:cNvPr id="24579" name="Picture 7" descr="F%208-11%20Pulse%20oximeter%20sensor">
            <a:extLst>
              <a:ext uri="{FF2B5EF4-FFF2-40B4-BE49-F238E27FC236}">
                <a16:creationId xmlns:a16="http://schemas.microsoft.com/office/drawing/2014/main" id="{DCB863B6-9A1A-4891-9F7E-636ADA2D04D0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87900" y="1268413"/>
            <a:ext cx="3887788" cy="26876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4580" name="Picture 5" descr="Spectrometer in a microplate reader">
            <a:extLst>
              <a:ext uri="{FF2B5EF4-FFF2-40B4-BE49-F238E27FC236}">
                <a16:creationId xmlns:a16="http://schemas.microsoft.com/office/drawing/2014/main" id="{576BD5EE-D337-4180-86DA-6390B25BB5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341438"/>
            <a:ext cx="3097212" cy="265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1" name="Rectangle 9">
            <a:extLst>
              <a:ext uri="{FF2B5EF4-FFF2-40B4-BE49-F238E27FC236}">
                <a16:creationId xmlns:a16="http://schemas.microsoft.com/office/drawing/2014/main" id="{F8833992-9817-4744-8F72-579AC19754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67625" y="3716338"/>
            <a:ext cx="1033463" cy="214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800"/>
              <a:t>www.medtek.ki.se </a:t>
            </a:r>
          </a:p>
        </p:txBody>
      </p:sp>
      <p:pic>
        <p:nvPicPr>
          <p:cNvPr id="24582" name="Picture 11" descr="Image">
            <a:extLst>
              <a:ext uri="{FF2B5EF4-FFF2-40B4-BE49-F238E27FC236}">
                <a16:creationId xmlns:a16="http://schemas.microsoft.com/office/drawing/2014/main" id="{07F640D4-1324-4C0E-87ED-5CE0C3E94916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11" t="37361"/>
          <a:stretch>
            <a:fillRect/>
          </a:stretch>
        </p:blipFill>
        <p:spPr>
          <a:xfrm>
            <a:off x="7596188" y="908050"/>
            <a:ext cx="1171575" cy="12969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4583" name="Text Box 13">
            <a:extLst>
              <a:ext uri="{FF2B5EF4-FFF2-40B4-BE49-F238E27FC236}">
                <a16:creationId xmlns:a16="http://schemas.microsoft.com/office/drawing/2014/main" id="{40A71CBA-8311-4818-9D68-93B58B25A8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11638" y="3068638"/>
            <a:ext cx="100806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cs-CZ" altLang="cs-CZ" sz="1600"/>
              <a:t>oximetrie</a:t>
            </a:r>
          </a:p>
        </p:txBody>
      </p:sp>
      <p:sp>
        <p:nvSpPr>
          <p:cNvPr id="24584" name="Text Box 14">
            <a:extLst>
              <a:ext uri="{FF2B5EF4-FFF2-40B4-BE49-F238E27FC236}">
                <a16:creationId xmlns:a16="http://schemas.microsoft.com/office/drawing/2014/main" id="{84D3F6BF-9194-4A59-8288-40A6E3C6CA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8038" y="1341438"/>
            <a:ext cx="1223962" cy="155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/>
              <a:t>testy buněčných kultur, reakčních směsí, roztoků, ...</a:t>
            </a:r>
          </a:p>
        </p:txBody>
      </p:sp>
      <p:sp>
        <p:nvSpPr>
          <p:cNvPr id="24585" name="Rectangle 16">
            <a:extLst>
              <a:ext uri="{FF2B5EF4-FFF2-40B4-BE49-F238E27FC236}">
                <a16:creationId xmlns:a16="http://schemas.microsoft.com/office/drawing/2014/main" id="{650FB3C7-6349-4B0C-9420-0B4DAB9DA9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950" y="5084763"/>
            <a:ext cx="8785225" cy="94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b="1"/>
              <a:t>Oximetrie</a:t>
            </a:r>
            <a:r>
              <a:rPr lang="cs-CZ" altLang="cs-CZ" sz="1400"/>
              <a:t> - využívá principu rozdílné absorpce světla molekulou oxyhemoglobinu a deoxyhemoglobinu     (max. 660 nm a 920 nm). Pulzní oxymetr měří změny v intenzitě světla dvou vlnových délek během arteriální systoly a diastoly. Hodnoty jsou uváděny v procentech saturace kyslíkem (SpO2 = 100 × oxyhemoglobin / (oxyhemoglobin + deoxyhemoglobin)). Pozor na lakování o rozličné ozdoby nehtů, falešné hodnoty!</a:t>
            </a:r>
          </a:p>
        </p:txBody>
      </p:sp>
      <p:sp>
        <p:nvSpPr>
          <p:cNvPr id="24586" name="Text Box 18">
            <a:extLst>
              <a:ext uri="{FF2B5EF4-FFF2-40B4-BE49-F238E27FC236}">
                <a16:creationId xmlns:a16="http://schemas.microsoft.com/office/drawing/2014/main" id="{CF110845-BF3B-44E7-9097-EC93911A09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" y="4292600"/>
            <a:ext cx="8785225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b="1"/>
              <a:t>Testy buněčných kultur, ...</a:t>
            </a:r>
            <a:r>
              <a:rPr lang="cs-CZ" altLang="cs-CZ" sz="1400"/>
              <a:t> - měření absorpce světla ve vzorcích umístěných v jednotlivých jamkách kultivačních destiček (spektrální analýza, koncentrační analýza, ...) 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CF7AB67D-8AE8-43A1-9993-281C6FDEBC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283575" y="116914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5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3">
            <a:extLst>
              <a:ext uri="{FF2B5EF4-FFF2-40B4-BE49-F238E27FC236}">
                <a16:creationId xmlns:a16="http://schemas.microsoft.com/office/drawing/2014/main" id="{E96E9A95-A44B-4A72-819A-DE617E67AF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1412875"/>
            <a:ext cx="8207375" cy="468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b="1"/>
              <a:t>Indikátorová diluční metoda</a:t>
            </a:r>
            <a:r>
              <a:rPr lang="cs-CZ" altLang="cs-CZ" sz="1400"/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/>
              <a:t>metoda pro zjištění průtoku tekutin (zejména krve) pomocí nástřiku barviva a stanovení jeho přítomnosti v čase  v průtokové kyvetě – hodnocení minutového srdečního výdeje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4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b="1"/>
              <a:t>Pletysmografická Peňázova metoda</a:t>
            </a:r>
            <a:r>
              <a:rPr lang="cs-CZ" altLang="cs-CZ" sz="1800"/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/>
              <a:t>metoda pro nepřímé měření krevního tlaku. Podstatou metody je průchod elektromagnetického záření prstem vyšetřované osoby. Při tlakové pulsaci krve se mění i objem tkáně a tím i hodnota absorpce. Vhodným tlakem v manžetě jsme schopni kompenzovat systolický a diastolický tlak krve – nulová změna hodnoty absorpce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4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b="1"/>
              <a:t>Stanovení bilirubinu v krvi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/>
              <a:t>metoda stanovení bilirubinu v krvi založena na absorpci elektromagnetické vlny o vhodné vlnové délce krví, v případě např. sloučeniny azobilirubinu při 570 nm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4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b="1"/>
              <a:t>Venózně okluzní objemová pletysmografie</a:t>
            </a:r>
            <a:r>
              <a:rPr lang="cs-CZ" altLang="cs-CZ" sz="1800"/>
              <a:t> </a:t>
            </a:r>
            <a:endParaRPr lang="cs-CZ" altLang="cs-CZ" sz="14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/>
              <a:t>metoda sloužící k vyšetření změn prokrvení prstů končetin v závislosti na teplotě prostředí. Provádí se obdobně jako oximetrie, změna toku krve je provázena změnou hodnoty absorpce procházejícího elektromagnetického záření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40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40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400"/>
          </a:p>
        </p:txBody>
      </p:sp>
      <p:sp>
        <p:nvSpPr>
          <p:cNvPr id="25603" name="Rectangle 2">
            <a:extLst>
              <a:ext uri="{FF2B5EF4-FFF2-40B4-BE49-F238E27FC236}">
                <a16:creationId xmlns:a16="http://schemas.microsoft.com/office/drawing/2014/main" id="{ACC573FA-F659-4591-B3B0-F3D7FF68BBD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2000" b="1"/>
              <a:t>Další využití absorpční spektrometrie</a:t>
            </a:r>
          </a:p>
        </p:txBody>
      </p:sp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A62AB4A5-08EF-48A9-AE73-0A70167305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91268" y="285189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75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>
            <a:extLst>
              <a:ext uri="{FF2B5EF4-FFF2-40B4-BE49-F238E27FC236}">
                <a16:creationId xmlns:a16="http://schemas.microsoft.com/office/drawing/2014/main" id="{FB58B540-D427-4614-8F32-F98B5D554BB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2000" b="1"/>
              <a:t>Nefelometrie a turbidimetrie</a:t>
            </a:r>
          </a:p>
        </p:txBody>
      </p:sp>
      <p:sp>
        <p:nvSpPr>
          <p:cNvPr id="26627" name="Rectangle 3">
            <a:extLst>
              <a:ext uri="{FF2B5EF4-FFF2-40B4-BE49-F238E27FC236}">
                <a16:creationId xmlns:a16="http://schemas.microsoft.com/office/drawing/2014/main" id="{DB9722C6-68C0-436E-ADB7-9B90168C9F0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altLang="cs-CZ" sz="1800"/>
              <a:t>optické metody využívající rozptylu světla heterogenními částicemi v suspenzích a koloidních roztocích</a:t>
            </a:r>
          </a:p>
          <a:p>
            <a:pPr eaLnBrk="1" hangingPunct="1"/>
            <a:r>
              <a:rPr lang="cs-CZ" altLang="cs-CZ" sz="1800" b="1"/>
              <a:t>nefelometrie</a:t>
            </a:r>
            <a:r>
              <a:rPr lang="cs-CZ" altLang="cs-CZ" sz="1800"/>
              <a:t> je nejčastěji využívána pro nižší koncentrace rozptýlených částic, detekce intenzity rozptýleného záření nejčastěji ve směru kolmém na vstupující paprsek, využívá Tyndallův jev</a:t>
            </a:r>
          </a:p>
          <a:p>
            <a:pPr eaLnBrk="1" hangingPunct="1"/>
            <a:r>
              <a:rPr lang="cs-CZ" altLang="cs-CZ" sz="1800" b="1"/>
              <a:t>turbidimetrie</a:t>
            </a:r>
            <a:r>
              <a:rPr lang="cs-CZ" altLang="cs-CZ" sz="1800"/>
              <a:t> je vhodná pro vyšší koncentrace rozptýlených částic, detektor umístěn v ose paprsku, detekce intenzity záření prošlého disperzním vzorkem a ochuzeného o rozptýlenou složku, stanovení tzv. Turbidance – A</a:t>
            </a:r>
            <a:r>
              <a:rPr lang="cs-CZ" altLang="cs-CZ" sz="1800" baseline="-25000"/>
              <a:t>T</a:t>
            </a:r>
            <a:r>
              <a:rPr lang="cs-CZ" altLang="cs-CZ" sz="1800"/>
              <a:t> – stupeň zákalu</a:t>
            </a:r>
            <a:endParaRPr lang="cs-CZ" altLang="cs-CZ" sz="1800" baseline="-25000"/>
          </a:p>
          <a:p>
            <a:pPr eaLnBrk="1" hangingPunct="1"/>
            <a:r>
              <a:rPr lang="cs-CZ" altLang="cs-CZ" sz="1800"/>
              <a:t>vhodné metody ke stanovení např. proteinů v séru, znečištění vzduchu a kapalin pevnými částicemi a pod.</a:t>
            </a:r>
          </a:p>
          <a:p>
            <a:pPr eaLnBrk="1" hangingPunct="1"/>
            <a:r>
              <a:rPr lang="cs-CZ" altLang="cs-CZ" sz="1800"/>
              <a:t>Tyndallův jev – při částicích disperzního podílu větších než 5 nm, lze pozorovat rozptyl světla – např. světelný kužel při průchodu světelného paprsku roztokem 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83E2F526-E401-48E9-97CE-AC879821C4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45726" y="29925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4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8">
            <a:extLst>
              <a:ext uri="{FF2B5EF4-FFF2-40B4-BE49-F238E27FC236}">
                <a16:creationId xmlns:a16="http://schemas.microsoft.com/office/drawing/2014/main" id="{828138EB-C685-41E4-89EC-40E23FCA35B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eaLnBrk="1" hangingPunct="1"/>
            <a:r>
              <a:rPr lang="cs-CZ" altLang="cs-CZ" sz="2000" b="1"/>
              <a:t>Nefelometrie a turbidimetrie</a:t>
            </a:r>
          </a:p>
        </p:txBody>
      </p:sp>
      <p:graphicFrame>
        <p:nvGraphicFramePr>
          <p:cNvPr id="27651" name="Object 3">
            <a:extLst>
              <a:ext uri="{FF2B5EF4-FFF2-40B4-BE49-F238E27FC236}">
                <a16:creationId xmlns:a16="http://schemas.microsoft.com/office/drawing/2014/main" id="{5D683B23-65EB-4345-903A-C18E0EAC0323}"/>
              </a:ext>
            </a:extLst>
          </p:cNvPr>
          <p:cNvGraphicFramePr>
            <a:graphicFrameLocks noGrp="1" noChangeAspect="1"/>
          </p:cNvGraphicFramePr>
          <p:nvPr>
            <p:ph sz="half" idx="1"/>
          </p:nvPr>
        </p:nvGraphicFramePr>
        <p:xfrm>
          <a:off x="395288" y="1341438"/>
          <a:ext cx="4038600" cy="3105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60" name="Rastrový obrázek" r:id="rId3" imgW="5068007" imgH="3895238" progId="Paint.Picture">
                  <p:embed/>
                </p:oleObj>
              </mc:Choice>
              <mc:Fallback>
                <p:oleObj name="Rastrový obrázek" r:id="rId3" imgW="5068007" imgH="3895238" progId="Paint.Picture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288" y="1341438"/>
                        <a:ext cx="4038600" cy="3105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652" name="Text Box 7">
            <a:extLst>
              <a:ext uri="{FF2B5EF4-FFF2-40B4-BE49-F238E27FC236}">
                <a16:creationId xmlns:a16="http://schemas.microsoft.com/office/drawing/2014/main" id="{D6CF024A-788F-443A-9417-6D34EFD5D4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27538" y="1412875"/>
            <a:ext cx="37782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/>
              <a:t>pracovní schéma turbidimetrie a nefelometrie </a:t>
            </a:r>
          </a:p>
        </p:txBody>
      </p:sp>
      <p:pic>
        <p:nvPicPr>
          <p:cNvPr id="27653" name="Picture 10" descr="mereni_rozptylu_svetla">
            <a:extLst>
              <a:ext uri="{FF2B5EF4-FFF2-40B4-BE49-F238E27FC236}">
                <a16:creationId xmlns:a16="http://schemas.microsoft.com/office/drawing/2014/main" id="{80796375-CAA4-4C9F-AF3D-66D064AF6F15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84663" y="1773238"/>
            <a:ext cx="4464050" cy="16795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7654" name="Rectangle 12">
            <a:extLst>
              <a:ext uri="{FF2B5EF4-FFF2-40B4-BE49-F238E27FC236}">
                <a16:creationId xmlns:a16="http://schemas.microsoft.com/office/drawing/2014/main" id="{6072F90A-8EBA-4AD1-A92A-8601292605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48263" y="3429000"/>
            <a:ext cx="3830637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800"/>
              <a:t>Elektronická publikace „Co je co v povrchové a koloidní chemii“, verze 1.0, 2005 </a:t>
            </a:r>
          </a:p>
        </p:txBody>
      </p:sp>
      <p:sp>
        <p:nvSpPr>
          <p:cNvPr id="27655" name="Text Box 13">
            <a:extLst>
              <a:ext uri="{FF2B5EF4-FFF2-40B4-BE49-F238E27FC236}">
                <a16:creationId xmlns:a16="http://schemas.microsoft.com/office/drawing/2014/main" id="{C1B0CE35-EA9E-44F8-AA65-BAD1E7C81D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4703763"/>
            <a:ext cx="8351837" cy="73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/>
              <a:t>Jednotky kalnosti: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/>
              <a:t>NTU – nefelometrická jednotka kalnosti, FTU – formazinová jednotka kalnosti (standard),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/>
              <a:t>NFU – nefelometrická formazinová jednotka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4">
            <a:extLst>
              <a:ext uri="{FF2B5EF4-FFF2-40B4-BE49-F238E27FC236}">
                <a16:creationId xmlns:a16="http://schemas.microsoft.com/office/drawing/2014/main" id="{B7AC8FE8-6768-4A9C-8A7F-DD170DEF98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55875" y="1628775"/>
            <a:ext cx="1152525" cy="863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kyveta se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vzorkem</a:t>
            </a:r>
          </a:p>
        </p:txBody>
      </p:sp>
      <p:sp>
        <p:nvSpPr>
          <p:cNvPr id="28675" name="Line 6">
            <a:extLst>
              <a:ext uri="{FF2B5EF4-FFF2-40B4-BE49-F238E27FC236}">
                <a16:creationId xmlns:a16="http://schemas.microsoft.com/office/drawing/2014/main" id="{07727862-73AA-4888-BCC1-F46996D58729}"/>
              </a:ext>
            </a:extLst>
          </p:cNvPr>
          <p:cNvSpPr>
            <a:spLocks noChangeShapeType="1"/>
          </p:cNvSpPr>
          <p:nvPr/>
        </p:nvSpPr>
        <p:spPr bwMode="auto">
          <a:xfrm>
            <a:off x="1331913" y="2060575"/>
            <a:ext cx="10795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8676" name="Text Box 7">
            <a:extLst>
              <a:ext uri="{FF2B5EF4-FFF2-40B4-BE49-F238E27FC236}">
                <a16:creationId xmlns:a16="http://schemas.microsoft.com/office/drawing/2014/main" id="{57E4329E-FED3-406F-B268-A5407C706C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88" y="1916113"/>
            <a:ext cx="6794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zdroj</a:t>
            </a:r>
          </a:p>
        </p:txBody>
      </p:sp>
      <p:sp>
        <p:nvSpPr>
          <p:cNvPr id="28677" name="Line 8">
            <a:extLst>
              <a:ext uri="{FF2B5EF4-FFF2-40B4-BE49-F238E27FC236}">
                <a16:creationId xmlns:a16="http://schemas.microsoft.com/office/drawing/2014/main" id="{A8CA23DC-E76B-4F28-A4C4-35808B0CAFEF}"/>
              </a:ext>
            </a:extLst>
          </p:cNvPr>
          <p:cNvSpPr>
            <a:spLocks noChangeShapeType="1"/>
          </p:cNvSpPr>
          <p:nvPr/>
        </p:nvSpPr>
        <p:spPr bwMode="auto">
          <a:xfrm>
            <a:off x="3851275" y="1989138"/>
            <a:ext cx="13684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8678" name="Line 9">
            <a:extLst>
              <a:ext uri="{FF2B5EF4-FFF2-40B4-BE49-F238E27FC236}">
                <a16:creationId xmlns:a16="http://schemas.microsoft.com/office/drawing/2014/main" id="{C2823D69-948D-4C2F-B4D9-800E4247381D}"/>
              </a:ext>
            </a:extLst>
          </p:cNvPr>
          <p:cNvSpPr>
            <a:spLocks noChangeShapeType="1"/>
          </p:cNvSpPr>
          <p:nvPr/>
        </p:nvSpPr>
        <p:spPr bwMode="auto">
          <a:xfrm>
            <a:off x="3132138" y="2636838"/>
            <a:ext cx="0" cy="360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8679" name="Line 10">
            <a:extLst>
              <a:ext uri="{FF2B5EF4-FFF2-40B4-BE49-F238E27FC236}">
                <a16:creationId xmlns:a16="http://schemas.microsoft.com/office/drawing/2014/main" id="{CEE1B0AB-ED69-4CC3-9460-FB3759BDD49D}"/>
              </a:ext>
            </a:extLst>
          </p:cNvPr>
          <p:cNvSpPr>
            <a:spLocks noChangeShapeType="1"/>
          </p:cNvSpPr>
          <p:nvPr/>
        </p:nvSpPr>
        <p:spPr bwMode="auto">
          <a:xfrm>
            <a:off x="3276600" y="2636838"/>
            <a:ext cx="71438" cy="360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8680" name="Line 11">
            <a:extLst>
              <a:ext uri="{FF2B5EF4-FFF2-40B4-BE49-F238E27FC236}">
                <a16:creationId xmlns:a16="http://schemas.microsoft.com/office/drawing/2014/main" id="{3425FA17-F612-47EE-9FC7-FABF0995553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916238" y="2636838"/>
            <a:ext cx="71437" cy="360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8681" name="Oval 12">
            <a:extLst>
              <a:ext uri="{FF2B5EF4-FFF2-40B4-BE49-F238E27FC236}">
                <a16:creationId xmlns:a16="http://schemas.microsoft.com/office/drawing/2014/main" id="{FE073C3D-3C21-4FA7-BF0A-B55ACE7EF1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92725" y="1844675"/>
            <a:ext cx="431800" cy="431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A</a:t>
            </a:r>
            <a:r>
              <a:rPr lang="cs-CZ" altLang="cs-CZ" sz="1800" baseline="-25000"/>
              <a:t>T</a:t>
            </a:r>
          </a:p>
        </p:txBody>
      </p:sp>
      <p:sp>
        <p:nvSpPr>
          <p:cNvPr id="28682" name="Oval 13">
            <a:extLst>
              <a:ext uri="{FF2B5EF4-FFF2-40B4-BE49-F238E27FC236}">
                <a16:creationId xmlns:a16="http://schemas.microsoft.com/office/drawing/2014/main" id="{DC50CE5F-CE74-481B-B2D5-366BAF96E2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16238" y="3068638"/>
            <a:ext cx="431800" cy="43338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8683" name="Text Box 14">
            <a:extLst>
              <a:ext uri="{FF2B5EF4-FFF2-40B4-BE49-F238E27FC236}">
                <a16:creationId xmlns:a16="http://schemas.microsoft.com/office/drawing/2014/main" id="{C21CF46A-03ED-4E08-AC9A-58D9356836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76825" y="1484313"/>
            <a:ext cx="18478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cs-CZ" altLang="cs-CZ" sz="1400"/>
              <a:t>detektor turbidimetrie</a:t>
            </a:r>
          </a:p>
        </p:txBody>
      </p:sp>
      <p:sp>
        <p:nvSpPr>
          <p:cNvPr id="28684" name="Text Box 15">
            <a:extLst>
              <a:ext uri="{FF2B5EF4-FFF2-40B4-BE49-F238E27FC236}">
                <a16:creationId xmlns:a16="http://schemas.microsoft.com/office/drawing/2014/main" id="{C42C6832-274F-4357-97A6-715B1C8997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7813" y="3068638"/>
            <a:ext cx="18478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cs-CZ" altLang="cs-CZ" sz="1400"/>
              <a:t>detektor nefelometrie</a:t>
            </a:r>
          </a:p>
        </p:txBody>
      </p:sp>
      <p:sp>
        <p:nvSpPr>
          <p:cNvPr id="28685" name="Text Box 16">
            <a:extLst>
              <a:ext uri="{FF2B5EF4-FFF2-40B4-BE49-F238E27FC236}">
                <a16:creationId xmlns:a16="http://schemas.microsoft.com/office/drawing/2014/main" id="{64C76820-A4EA-4C46-AF32-72784FA5D0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9250" y="1628775"/>
            <a:ext cx="4508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l-GR" altLang="cs-CZ" sz="1800">
                <a:cs typeface="Arial" panose="020B0604020202020204" pitchFamily="34" charset="0"/>
              </a:rPr>
              <a:t>Φ</a:t>
            </a:r>
            <a:r>
              <a:rPr lang="cs-CZ" altLang="cs-CZ" sz="1800" baseline="-25000">
                <a:cs typeface="Arial" panose="020B0604020202020204" pitchFamily="34" charset="0"/>
              </a:rPr>
              <a:t>0</a:t>
            </a:r>
            <a:endParaRPr lang="el-GR" altLang="cs-CZ" sz="1800" baseline="-25000">
              <a:cs typeface="Arial" panose="020B0604020202020204" pitchFamily="34" charset="0"/>
            </a:endParaRPr>
          </a:p>
        </p:txBody>
      </p:sp>
      <p:sp>
        <p:nvSpPr>
          <p:cNvPr id="28686" name="Text Box 17">
            <a:extLst>
              <a:ext uri="{FF2B5EF4-FFF2-40B4-BE49-F238E27FC236}">
                <a16:creationId xmlns:a16="http://schemas.microsoft.com/office/drawing/2014/main" id="{6B3D12B3-FC92-46FF-B2B5-0F8B8914D2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95775" y="1628775"/>
            <a:ext cx="36671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l-GR" altLang="cs-CZ" sz="1800">
                <a:cs typeface="Arial" panose="020B0604020202020204" pitchFamily="34" charset="0"/>
              </a:rPr>
              <a:t>Φ</a:t>
            </a:r>
            <a:endParaRPr lang="el-GR" altLang="cs-CZ" sz="1800" baseline="-25000">
              <a:cs typeface="Arial" panose="020B0604020202020204" pitchFamily="34" charset="0"/>
            </a:endParaRPr>
          </a:p>
        </p:txBody>
      </p:sp>
      <p:sp>
        <p:nvSpPr>
          <p:cNvPr id="28687" name="Text Box 18">
            <a:extLst>
              <a:ext uri="{FF2B5EF4-FFF2-40B4-BE49-F238E27FC236}">
                <a16:creationId xmlns:a16="http://schemas.microsoft.com/office/drawing/2014/main" id="{476F5700-57DE-49FB-8AF2-55C8BA54E9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9475" y="2636838"/>
            <a:ext cx="814388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l-GR" altLang="cs-CZ" sz="1800">
                <a:cs typeface="Arial" panose="020B0604020202020204" pitchFamily="34" charset="0"/>
              </a:rPr>
              <a:t>Φ</a:t>
            </a:r>
            <a:r>
              <a:rPr lang="cs-CZ" altLang="cs-CZ" sz="1800" baseline="-25000">
                <a:cs typeface="Arial" panose="020B0604020202020204" pitchFamily="34" charset="0"/>
              </a:rPr>
              <a:t>rozptyl</a:t>
            </a:r>
            <a:endParaRPr lang="el-GR" altLang="cs-CZ" sz="1800" baseline="-25000">
              <a:cs typeface="Arial" panose="020B0604020202020204" pitchFamily="34" charset="0"/>
            </a:endParaRPr>
          </a:p>
        </p:txBody>
      </p:sp>
      <p:sp>
        <p:nvSpPr>
          <p:cNvPr id="28688" name="Rectangle 22">
            <a:extLst>
              <a:ext uri="{FF2B5EF4-FFF2-40B4-BE49-F238E27FC236}">
                <a16:creationId xmlns:a16="http://schemas.microsoft.com/office/drawing/2014/main" id="{3920A1BC-8F56-4F97-82ED-1F13F304804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eaLnBrk="1" hangingPunct="1"/>
            <a:r>
              <a:rPr lang="cs-CZ" altLang="cs-CZ" sz="2000" b="1"/>
              <a:t>Turbidimetrie</a:t>
            </a:r>
          </a:p>
        </p:txBody>
      </p:sp>
      <p:graphicFrame>
        <p:nvGraphicFramePr>
          <p:cNvPr id="28689" name="Object 23">
            <a:extLst>
              <a:ext uri="{FF2B5EF4-FFF2-40B4-BE49-F238E27FC236}">
                <a16:creationId xmlns:a16="http://schemas.microsoft.com/office/drawing/2014/main" id="{2B1513DA-252A-4D9A-9675-FAE0D2CD3D7A}"/>
              </a:ext>
            </a:extLst>
          </p:cNvPr>
          <p:cNvGraphicFramePr>
            <a:graphicFrameLocks noGrp="1" noChangeAspect="1"/>
          </p:cNvGraphicFramePr>
          <p:nvPr>
            <p:ph idx="1"/>
          </p:nvPr>
        </p:nvGraphicFramePr>
        <p:xfrm>
          <a:off x="4643438" y="2420938"/>
          <a:ext cx="3095625" cy="730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697" name="Rovnice" r:id="rId5" imgW="1778000" imgH="419100" progId="Equation.3">
                  <p:embed/>
                </p:oleObj>
              </mc:Choice>
              <mc:Fallback>
                <p:oleObj name="Rovnice" r:id="rId5" imgW="1778000" imgH="419100" progId="Equation.3">
                  <p:embed/>
                  <p:pic>
                    <p:nvPicPr>
                      <p:cNvPr id="0" name="Object 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3438" y="2420938"/>
                        <a:ext cx="3095625" cy="730250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accent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690" name="Text Box 25">
            <a:extLst>
              <a:ext uri="{FF2B5EF4-FFF2-40B4-BE49-F238E27FC236}">
                <a16:creationId xmlns:a16="http://schemas.microsoft.com/office/drawing/2014/main" id="{FE135401-DE74-4396-B2AD-5E5E495959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9475" y="3284538"/>
            <a:ext cx="5473700" cy="73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/>
              <a:t>A</a:t>
            </a:r>
            <a:r>
              <a:rPr lang="cs-CZ" altLang="cs-CZ" sz="1400" baseline="-25000"/>
              <a:t>T</a:t>
            </a:r>
            <a:r>
              <a:rPr lang="cs-CZ" altLang="cs-CZ" sz="1400"/>
              <a:t> – turbidance, k,</a:t>
            </a:r>
            <a:r>
              <a:rPr lang="el-GR" altLang="cs-CZ" sz="1400">
                <a:cs typeface="Arial" panose="020B0604020202020204" pitchFamily="34" charset="0"/>
              </a:rPr>
              <a:t>α</a:t>
            </a:r>
            <a:r>
              <a:rPr lang="cs-CZ" altLang="cs-CZ" sz="1400">
                <a:cs typeface="Arial" panose="020B0604020202020204" pitchFamily="34" charset="0"/>
              </a:rPr>
              <a:t> – konstanty, r – střední poloměr částice, l – délka kyvety, c – koncentrace, </a:t>
            </a:r>
            <a:r>
              <a:rPr lang="el-GR" altLang="cs-CZ" sz="1400">
                <a:cs typeface="Arial" panose="020B0604020202020204" pitchFamily="34" charset="0"/>
              </a:rPr>
              <a:t>λ</a:t>
            </a:r>
            <a:r>
              <a:rPr lang="cs-CZ" altLang="cs-CZ" sz="1400">
                <a:cs typeface="Arial" panose="020B0604020202020204" pitchFamily="34" charset="0"/>
              </a:rPr>
              <a:t> – vlnová délka záření</a:t>
            </a:r>
            <a:endParaRPr lang="el-GR" altLang="cs-CZ" sz="1400"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>
                <a:cs typeface="Arial" panose="020B0604020202020204" pitchFamily="34" charset="0"/>
              </a:rPr>
              <a:t> </a:t>
            </a:r>
            <a:r>
              <a:rPr lang="cs-CZ" altLang="cs-CZ" sz="1400"/>
              <a:t> </a:t>
            </a:r>
          </a:p>
        </p:txBody>
      </p:sp>
      <p:sp>
        <p:nvSpPr>
          <p:cNvPr id="28691" name="Text Box 31">
            <a:extLst>
              <a:ext uri="{FF2B5EF4-FFF2-40B4-BE49-F238E27FC236}">
                <a16:creationId xmlns:a16="http://schemas.microsoft.com/office/drawing/2014/main" id="{90795619-A087-4949-9A40-32417F9F06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88" y="4005263"/>
            <a:ext cx="7940675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cs-CZ" altLang="cs-CZ" sz="1600"/>
              <a:t> citlivost turbidimetrie je nepřímo úměrná zvolené vlnové délce, proto je vhodné zvolit co nejkratší vlnové délky zdroje záření – nutnost monochromatičnosti</a:t>
            </a:r>
          </a:p>
        </p:txBody>
      </p:sp>
      <p:sp>
        <p:nvSpPr>
          <p:cNvPr id="28692" name="Rectangle 32">
            <a:extLst>
              <a:ext uri="{FF2B5EF4-FFF2-40B4-BE49-F238E27FC236}">
                <a16:creationId xmlns:a16="http://schemas.microsoft.com/office/drawing/2014/main" id="{322DF4E4-A67F-4B71-8C1D-34952E2884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188" y="4568825"/>
            <a:ext cx="8137525" cy="177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cs-CZ" altLang="cs-CZ" sz="1600"/>
              <a:t> ve zředěných disperzích (roztocích) je přechod mezi absorpční fotometrií a turbidimetrií neostrý, a proto lze měřenou veličinu </a:t>
            </a:r>
            <a:r>
              <a:rPr lang="cs-CZ" altLang="cs-CZ" sz="1600" b="1" i="1"/>
              <a:t>A</a:t>
            </a:r>
            <a:r>
              <a:rPr lang="cs-CZ" altLang="cs-CZ" sz="1600" b="1" i="1" baseline="-25000"/>
              <a:t>T</a:t>
            </a:r>
            <a:r>
              <a:rPr lang="cs-CZ" altLang="cs-CZ" sz="1600"/>
              <a:t> , jíž odpovídá v absorpční fotometru </a:t>
            </a:r>
            <a:r>
              <a:rPr lang="cs-CZ" altLang="cs-CZ" sz="1600" b="1" i="1"/>
              <a:t>A</a:t>
            </a:r>
            <a:r>
              <a:rPr lang="cs-CZ" altLang="cs-CZ" sz="1600"/>
              <a:t> u klasické absorpční fotometrie (absorbance), vyjádřit vztahem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800" i="1"/>
              <a:t> </a:t>
            </a:r>
            <a:endParaRPr lang="cs-CZ" altLang="cs-CZ" sz="8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="1" i="1"/>
              <a:t>A</a:t>
            </a:r>
            <a:r>
              <a:rPr lang="cs-CZ" altLang="cs-CZ" sz="1600" b="1" i="1" baseline="-25000"/>
              <a:t>T</a:t>
            </a:r>
            <a:r>
              <a:rPr lang="cs-CZ" altLang="cs-CZ" sz="1600" b="1" i="1"/>
              <a:t> = (e + T).c.l,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0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/>
              <a:t>kde: e - absorpční koeficient, T - turbiditní koeficient, c - koncentrace, l - světelná dráha (tloušťka) měřicí kyvety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270F0752-BC5C-414A-A10E-7E9AC3B81AC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073861" y="29925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2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4">
            <a:extLst>
              <a:ext uri="{FF2B5EF4-FFF2-40B4-BE49-F238E27FC236}">
                <a16:creationId xmlns:a16="http://schemas.microsoft.com/office/drawing/2014/main" id="{733C0644-CD7B-4421-9B28-2EA16EDBBDD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eaLnBrk="1" hangingPunct="1"/>
            <a:r>
              <a:rPr lang="cs-CZ" altLang="cs-CZ" sz="2000" b="1"/>
              <a:t>Nefelometrie</a:t>
            </a:r>
          </a:p>
        </p:txBody>
      </p:sp>
      <p:sp>
        <p:nvSpPr>
          <p:cNvPr id="29699" name="Rectangle 3">
            <a:extLst>
              <a:ext uri="{FF2B5EF4-FFF2-40B4-BE49-F238E27FC236}">
                <a16:creationId xmlns:a16="http://schemas.microsoft.com/office/drawing/2014/main" id="{C127E62A-87CA-42A3-80F7-7DDAD8160588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8002588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 sz="1400"/>
              <a:t>měření intenzity rozptýleného „Tyndallova“ světla na dispergovaných částicích</a:t>
            </a:r>
          </a:p>
          <a:p>
            <a:pPr eaLnBrk="1" hangingPunct="1">
              <a:lnSpc>
                <a:spcPct val="90000"/>
              </a:lnSpc>
            </a:pPr>
            <a:endParaRPr lang="cs-CZ" altLang="cs-CZ" sz="1400"/>
          </a:p>
          <a:p>
            <a:pPr eaLnBrk="1" hangingPunct="1">
              <a:lnSpc>
                <a:spcPct val="90000"/>
              </a:lnSpc>
            </a:pPr>
            <a:endParaRPr lang="cs-CZ" altLang="cs-CZ" sz="1400"/>
          </a:p>
          <a:p>
            <a:pPr eaLnBrk="1" hangingPunct="1">
              <a:lnSpc>
                <a:spcPct val="90000"/>
              </a:lnSpc>
            </a:pPr>
            <a:endParaRPr lang="cs-CZ" altLang="cs-CZ" sz="1400"/>
          </a:p>
          <a:p>
            <a:pPr eaLnBrk="1" hangingPunct="1">
              <a:lnSpc>
                <a:spcPct val="90000"/>
              </a:lnSpc>
            </a:pPr>
            <a:endParaRPr lang="cs-CZ" altLang="cs-CZ" sz="1400"/>
          </a:p>
          <a:p>
            <a:pPr eaLnBrk="1" hangingPunct="1">
              <a:lnSpc>
                <a:spcPct val="90000"/>
              </a:lnSpc>
            </a:pPr>
            <a:endParaRPr lang="cs-CZ" altLang="cs-CZ" sz="1400"/>
          </a:p>
          <a:p>
            <a:pPr eaLnBrk="1" hangingPunct="1">
              <a:lnSpc>
                <a:spcPct val="90000"/>
              </a:lnSpc>
            </a:pPr>
            <a:r>
              <a:rPr lang="cs-CZ" altLang="cs-CZ" sz="1400"/>
              <a:t>zdrojem světla je nejčastěji halogenová a xenonová výbojka či laser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1400"/>
              <a:t>k měření využívám nefelometrický nástavec fotometru či nefelometr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1400"/>
              <a:t>vlnová délka difúzně rozptýleného záření a záření zdroje je stejná, i když v malém rozsahu dochází na částicích k emisi záření o delší vlnové délce 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1400"/>
              <a:t>optimální poměr mezi vlnovou délkou záření monochromatického zdroje a poloměrem částic je 10:1 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1400"/>
              <a:t>příkladem aplikace nefelometrie v přírodních vědách je stanovení jednotlivých plazmatických bílkovin či komplexů antigen-protilátka, čistota ovzduší ... 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1400"/>
              <a:t>závislost odezvy nefelometru  na koncentraci stanovované bílkoviny je obecně nelineární. Jde většinou o polynom druhého či třetího řádu. V případě vhodně zvolených podmínek je možno závislost aproximovat proložením přímkou. Obecně platí, že linearita měření je tím lepší, čím je koloidní disperze více naředěna nebo je menší velikost částic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cs-CZ" altLang="cs-CZ" sz="1400"/>
          </a:p>
        </p:txBody>
      </p:sp>
      <p:pic>
        <p:nvPicPr>
          <p:cNvPr id="29700" name="Picture 6" descr="laser">
            <a:extLst>
              <a:ext uri="{FF2B5EF4-FFF2-40B4-BE49-F238E27FC236}">
                <a16:creationId xmlns:a16="http://schemas.microsoft.com/office/drawing/2014/main" id="{FFD1BB67-C4FB-429F-97CA-97C980E3528A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91" b="41727"/>
          <a:stretch>
            <a:fillRect/>
          </a:stretch>
        </p:blipFill>
        <p:spPr>
          <a:xfrm>
            <a:off x="3419475" y="1916113"/>
            <a:ext cx="4038600" cy="9366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4">
            <a:extLst>
              <a:ext uri="{FF2B5EF4-FFF2-40B4-BE49-F238E27FC236}">
                <a16:creationId xmlns:a16="http://schemas.microsoft.com/office/drawing/2014/main" id="{25BE1872-E775-45CC-A168-D6FD6F5FB23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eaLnBrk="1" hangingPunct="1"/>
            <a:r>
              <a:rPr lang="cs-CZ" altLang="cs-CZ" sz="2000" b="1"/>
              <a:t>Nefelometrie a turbidimetrie</a:t>
            </a:r>
          </a:p>
        </p:txBody>
      </p:sp>
      <p:sp>
        <p:nvSpPr>
          <p:cNvPr id="30723" name="Rectangle 3">
            <a:extLst>
              <a:ext uri="{FF2B5EF4-FFF2-40B4-BE49-F238E27FC236}">
                <a16:creationId xmlns:a16="http://schemas.microsoft.com/office/drawing/2014/main" id="{1F36E12F-C24C-4381-92B3-559081062DDE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8218488" cy="5334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cs-CZ" altLang="cs-CZ" sz="1800" b="1"/>
              <a:t>Einstein-Debyeova rovnice pro rozptyl světla </a:t>
            </a:r>
            <a:r>
              <a:rPr lang="cs-CZ" altLang="cs-CZ" sz="1800" i="1"/>
              <a:t>... </a:t>
            </a:r>
            <a:r>
              <a:rPr lang="cs-CZ" altLang="cs-CZ" sz="1800" i="1">
                <a:solidFill>
                  <a:srgbClr val="FF3300"/>
                </a:solidFill>
              </a:rPr>
              <a:t>pro zvídavé</a:t>
            </a:r>
            <a:r>
              <a:rPr lang="cs-CZ" altLang="cs-CZ" sz="1800" i="1"/>
              <a:t>...</a:t>
            </a:r>
          </a:p>
        </p:txBody>
      </p:sp>
      <p:graphicFrame>
        <p:nvGraphicFramePr>
          <p:cNvPr id="30724" name="Object 14">
            <a:extLst>
              <a:ext uri="{FF2B5EF4-FFF2-40B4-BE49-F238E27FC236}">
                <a16:creationId xmlns:a16="http://schemas.microsoft.com/office/drawing/2014/main" id="{4D571B3C-B3CB-43D7-9F46-781076A2B276}"/>
              </a:ext>
            </a:extLst>
          </p:cNvPr>
          <p:cNvGraphicFramePr>
            <a:graphicFrameLocks noGrp="1" noChangeAspect="1"/>
          </p:cNvGraphicFramePr>
          <p:nvPr>
            <p:ph sz="quarter" idx="3"/>
          </p:nvPr>
        </p:nvGraphicFramePr>
        <p:xfrm>
          <a:off x="1116013" y="2133600"/>
          <a:ext cx="4319587" cy="995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30" name="Rovnice" r:id="rId5" imgW="2755900" imgH="635000" progId="Equation.3">
                  <p:embed/>
                </p:oleObj>
              </mc:Choice>
              <mc:Fallback>
                <p:oleObj name="Rovnice" r:id="rId5" imgW="2755900" imgH="635000" progId="Equation.3">
                  <p:embed/>
                  <p:pic>
                    <p:nvPicPr>
                      <p:cNvPr id="0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6013" y="2133600"/>
                        <a:ext cx="4319587" cy="9953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25" name="Rectangle 67">
            <a:extLst>
              <a:ext uri="{FF2B5EF4-FFF2-40B4-BE49-F238E27FC236}">
                <a16:creationId xmlns:a16="http://schemas.microsoft.com/office/drawing/2014/main" id="{9E13226B-F0F0-4745-B959-D0122D68A4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750" y="3284538"/>
            <a:ext cx="8208963" cy="2282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/>
              <a:t>I</a:t>
            </a:r>
            <a:r>
              <a:rPr lang="el-GR" altLang="cs-CZ" sz="1200" baseline="-25000">
                <a:cs typeface="Arial" panose="020B0604020202020204" pitchFamily="34" charset="0"/>
              </a:rPr>
              <a:t>α</a:t>
            </a:r>
            <a:r>
              <a:rPr lang="cs-CZ" altLang="cs-CZ" sz="1200"/>
              <a:t>   je intenzita světla rozptýleného objemovou jednotkou disperzní soustavy pod úhlem θ,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/>
              <a:t>I</a:t>
            </a:r>
            <a:r>
              <a:rPr lang="cs-CZ" altLang="cs-CZ" sz="1200" baseline="-25000"/>
              <a:t>0</a:t>
            </a:r>
            <a:r>
              <a:rPr lang="cs-CZ" altLang="cs-CZ" sz="1200"/>
              <a:t>  celková intenzita dopadajícího (primárního) záření,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/>
              <a:t>n  index lomu disperzní soustavy,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/>
              <a:t>n</a:t>
            </a:r>
            <a:r>
              <a:rPr lang="cs-CZ" altLang="cs-CZ" sz="1200" baseline="-25000"/>
              <a:t>0</a:t>
            </a:r>
            <a:r>
              <a:rPr lang="cs-CZ" altLang="cs-CZ" sz="1200"/>
              <a:t>  index lomu čistého disperzního prostředí,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/>
              <a:t>w  hmotnostní koncentrace,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/>
              <a:t>M  molární hmotnost disperzního podílu,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/>
              <a:t>λ  vlnová délka primárního i rozptýleného světla,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/>
              <a:t>r  vzdálenost detektoru, měřícího intenzitu, od zdroje rozptýleného světla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cs-CZ" sz="1200">
                <a:cs typeface="Arial" panose="020B0604020202020204" pitchFamily="34" charset="0"/>
              </a:rPr>
              <a:t>α</a:t>
            </a:r>
            <a:r>
              <a:rPr lang="cs-CZ" altLang="cs-CZ" sz="1200"/>
              <a:t>  úhel pozorování, tj. úhel sevřený primárním paprskem a paprskem rozptýleného světla, který dopadá do detektoru,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/>
              <a:t>F(</a:t>
            </a:r>
            <a:r>
              <a:rPr lang="el-GR" altLang="cs-CZ" sz="1200">
                <a:cs typeface="Arial" panose="020B0604020202020204" pitchFamily="34" charset="0"/>
              </a:rPr>
              <a:t>α</a:t>
            </a:r>
            <a:r>
              <a:rPr lang="cs-CZ" altLang="cs-CZ" sz="1200"/>
              <a:t>)  je funkce úhlu pozorování, jejíž tvar závisí na charakteru primárního paprsku (pro vertikálně polarizované primární světlo F(</a:t>
            </a:r>
            <a:r>
              <a:rPr lang="el-GR" altLang="cs-CZ" sz="1200"/>
              <a:t>α</a:t>
            </a:r>
            <a:r>
              <a:rPr lang="cs-CZ" altLang="cs-CZ" sz="1200"/>
              <a:t>)=1 , při horizontální polarizaci F(</a:t>
            </a:r>
            <a:r>
              <a:rPr lang="el-GR" altLang="cs-CZ" sz="1200"/>
              <a:t>α</a:t>
            </a:r>
            <a:r>
              <a:rPr lang="cs-CZ" altLang="cs-CZ" sz="1200"/>
              <a:t>)=cos</a:t>
            </a:r>
            <a:r>
              <a:rPr lang="cs-CZ" altLang="cs-CZ" sz="1200" baseline="30000"/>
              <a:t>2</a:t>
            </a:r>
            <a:r>
              <a:rPr lang="el-GR" altLang="cs-CZ" sz="1200">
                <a:cs typeface="Arial" panose="020B0604020202020204" pitchFamily="34" charset="0"/>
              </a:rPr>
              <a:t>α</a:t>
            </a:r>
            <a:r>
              <a:rPr lang="cs-CZ" altLang="cs-CZ" sz="1200"/>
              <a:t>, pro nepolarizované světlo F(</a:t>
            </a:r>
            <a:r>
              <a:rPr lang="el-GR" altLang="cs-CZ" sz="1200"/>
              <a:t>α</a:t>
            </a:r>
            <a:r>
              <a:rPr lang="cs-CZ" altLang="cs-CZ" sz="1200"/>
              <a:t>)=0,5(1+cos</a:t>
            </a:r>
            <a:r>
              <a:rPr lang="cs-CZ" altLang="cs-CZ" sz="1200" baseline="30000"/>
              <a:t>2</a:t>
            </a:r>
            <a:r>
              <a:rPr lang="el-GR" altLang="cs-CZ" sz="1200"/>
              <a:t>α</a:t>
            </a:r>
            <a:r>
              <a:rPr lang="cs-CZ" altLang="cs-CZ" sz="1200"/>
              <a:t>) ,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/>
              <a:t>B  druhý viriální koeficient - stejný jako u viriálního rozvoje pro vyjádření koncentrační závislosti osmotického tlaku</a:t>
            </a:r>
          </a:p>
        </p:txBody>
      </p:sp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793721F9-611A-46BF-A958-C739494F0E1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066088" y="19081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89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37A81363-2F94-42F0-8D0D-F3C0248EC64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2000" b="1"/>
              <a:t>Optická absorpční spektrometrie</a:t>
            </a:r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652116DE-A45B-4A00-AD8E-2DC43BD6139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cs-CZ" altLang="cs-CZ" sz="1600" b="1"/>
              <a:t>Optická absorpční spektrometrie </a:t>
            </a:r>
          </a:p>
          <a:p>
            <a:pPr eaLnBrk="1" hangingPunct="1">
              <a:buFontTx/>
              <a:buNone/>
            </a:pPr>
            <a:endParaRPr lang="cs-CZ" altLang="cs-CZ" sz="1600" b="1"/>
          </a:p>
          <a:p>
            <a:pPr eaLnBrk="1" hangingPunct="1">
              <a:buFontTx/>
              <a:buNone/>
            </a:pPr>
            <a:endParaRPr lang="cs-CZ" altLang="cs-CZ" sz="1600" b="1"/>
          </a:p>
          <a:p>
            <a:pPr eaLnBrk="1" hangingPunct="1">
              <a:buFontTx/>
              <a:buChar char="-"/>
            </a:pPr>
            <a:r>
              <a:rPr lang="cs-CZ" altLang="cs-CZ" sz="1600"/>
              <a:t>Absorpce elektromagnetického záření vzorkem</a:t>
            </a:r>
          </a:p>
          <a:p>
            <a:pPr eaLnBrk="1" hangingPunct="1">
              <a:buFontTx/>
              <a:buChar char="-"/>
            </a:pPr>
            <a:r>
              <a:rPr lang="cs-CZ" altLang="cs-CZ" sz="1600"/>
              <a:t>Závislost odezvy vzorku na spektrálním složení dopadajícího elektromagnetického záření</a:t>
            </a:r>
          </a:p>
          <a:p>
            <a:pPr eaLnBrk="1" hangingPunct="1">
              <a:buFontTx/>
              <a:buChar char="-"/>
            </a:pPr>
            <a:r>
              <a:rPr lang="cs-CZ" altLang="cs-CZ" sz="1600"/>
              <a:t>Odezva podmíněna strukturou energetických hladin molekul vzorku, vnějším molekulárním pohybem a mezimolekulárními interakcemi</a:t>
            </a:r>
          </a:p>
          <a:p>
            <a:pPr eaLnBrk="1" hangingPunct="1">
              <a:buFontTx/>
              <a:buChar char="-"/>
            </a:pPr>
            <a:r>
              <a:rPr lang="cs-CZ" altLang="cs-CZ" sz="1600"/>
              <a:t>Kvalitativní analýza vzorku dle vyhodnocení průběhu absorpčních spekter a polohy jednotlivých absorpčních maxim (</a:t>
            </a:r>
            <a:r>
              <a:rPr lang="el-GR" altLang="cs-CZ" sz="1600">
                <a:cs typeface="Arial" panose="020B0604020202020204" pitchFamily="34" charset="0"/>
              </a:rPr>
              <a:t>λ</a:t>
            </a:r>
            <a:r>
              <a:rPr lang="cs-CZ" altLang="cs-CZ" sz="1600">
                <a:cs typeface="Arial" panose="020B0604020202020204" pitchFamily="34" charset="0"/>
              </a:rPr>
              <a:t>)</a:t>
            </a:r>
            <a:endParaRPr lang="el-GR" altLang="cs-CZ" sz="1600">
              <a:cs typeface="Arial" panose="020B0604020202020204" pitchFamily="34" charset="0"/>
            </a:endParaRPr>
          </a:p>
          <a:p>
            <a:pPr eaLnBrk="1" hangingPunct="1">
              <a:buFontTx/>
              <a:buChar char="-"/>
            </a:pPr>
            <a:r>
              <a:rPr lang="cs-CZ" altLang="cs-CZ" sz="1600"/>
              <a:t>Kvantitativní analýza vzorku dle „výšky signálu“ absorpčních maxim, hodnoty absorbance</a:t>
            </a:r>
          </a:p>
          <a:p>
            <a:pPr eaLnBrk="1" hangingPunct="1">
              <a:buFontTx/>
              <a:buNone/>
            </a:pPr>
            <a:endParaRPr lang="cs-CZ" altLang="cs-CZ" sz="1600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B87E6BBE-3E3C-43F7-942C-C31C9F3DBE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84368" y="369595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3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6">
            <a:extLst>
              <a:ext uri="{FF2B5EF4-FFF2-40B4-BE49-F238E27FC236}">
                <a16:creationId xmlns:a16="http://schemas.microsoft.com/office/drawing/2014/main" id="{76CFD2D0-2150-41EE-BF00-CACA90823B0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eaLnBrk="1" hangingPunct="1"/>
            <a:r>
              <a:rPr lang="cs-CZ" altLang="cs-CZ" sz="2000" b="1"/>
              <a:t>Nefelometrie a turbidimetrie</a:t>
            </a:r>
          </a:p>
        </p:txBody>
      </p:sp>
      <p:sp>
        <p:nvSpPr>
          <p:cNvPr id="31747" name="Text Box 7">
            <a:extLst>
              <a:ext uri="{FF2B5EF4-FFF2-40B4-BE49-F238E27FC236}">
                <a16:creationId xmlns:a16="http://schemas.microsoft.com/office/drawing/2014/main" id="{2711ACC9-C428-4195-BB3D-B22F628046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1700213"/>
            <a:ext cx="401478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/>
              <a:t>Přenosný turbidimetr (nefelometr) 2100P (Hach) </a:t>
            </a:r>
          </a:p>
        </p:txBody>
      </p:sp>
      <p:sp>
        <p:nvSpPr>
          <p:cNvPr id="31748" name="Rectangle 12">
            <a:extLst>
              <a:ext uri="{FF2B5EF4-FFF2-40B4-BE49-F238E27FC236}">
                <a16:creationId xmlns:a16="http://schemas.microsoft.com/office/drawing/2014/main" id="{0C5FAE3A-A582-40B9-8C74-B79338DD6D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87675" y="5373688"/>
            <a:ext cx="1655763" cy="214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800"/>
              <a:t>http://www.ekotechnika.com</a:t>
            </a:r>
          </a:p>
        </p:txBody>
      </p:sp>
      <p:pic>
        <p:nvPicPr>
          <p:cNvPr id="31749" name="Picture 13">
            <a:extLst>
              <a:ext uri="{FF2B5EF4-FFF2-40B4-BE49-F238E27FC236}">
                <a16:creationId xmlns:a16="http://schemas.microsoft.com/office/drawing/2014/main" id="{2E7DAE51-2E1D-40BC-AC92-8A85C7194105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48263" y="2781300"/>
            <a:ext cx="3627437" cy="3816350"/>
          </a:xfrm>
          <a:noFill/>
        </p:spPr>
      </p:pic>
      <p:pic>
        <p:nvPicPr>
          <p:cNvPr id="31750" name="Picture 9" descr="image022">
            <a:extLst>
              <a:ext uri="{FF2B5EF4-FFF2-40B4-BE49-F238E27FC236}">
                <a16:creationId xmlns:a16="http://schemas.microsoft.com/office/drawing/2014/main" id="{680B1B09-4F51-4FAE-8841-BF59FFE174A4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27538" y="1196975"/>
            <a:ext cx="2882900" cy="2159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1751" name="Rectangle 15">
            <a:extLst>
              <a:ext uri="{FF2B5EF4-FFF2-40B4-BE49-F238E27FC236}">
                <a16:creationId xmlns:a16="http://schemas.microsoft.com/office/drawing/2014/main" id="{010F6ED9-6844-439B-9FF7-BD649BF60E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3429000"/>
            <a:ext cx="4572000" cy="2325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endParaRPr lang="cs-CZ" altLang="cs-CZ" sz="14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/>
              <a:t>„Přesný dvoudetektorový mikroprocesorem řízený turbidimetr umožňuje skutečnou eliminaci barvy a hodí se i k měření komplikovaných barevných vzorků v terénu. Jeden detektor je umístěn pod úhlem 90° na LED zdroj světla – 860 nm, druhý detektor je přímý...</a:t>
            </a:r>
            <a:endParaRPr lang="cs-CZ" altLang="cs-CZ" sz="18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/>
              <a:t>Přístroj měří v automatickém modu v rozsahu 0-1000 FNU ...Kalibrace se provádí na primární formazínové standardy.“ 	</a:t>
            </a:r>
          </a:p>
          <a:p>
            <a:pPr algn="r" eaLnBrk="1" hangingPunct="1">
              <a:spcBef>
                <a:spcPct val="50000"/>
              </a:spcBef>
              <a:buFontTx/>
              <a:buNone/>
            </a:pPr>
            <a:endParaRPr lang="cs-CZ" altLang="cs-CZ" sz="1400">
              <a:latin typeface="Times New Roman" panose="02020603050405020304" pitchFamily="18" charset="0"/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FDA5FC02-1363-4551-9654-838F2B024D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86774" y="27463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1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5" descr="Nephelometer control unit">
            <a:extLst>
              <a:ext uri="{FF2B5EF4-FFF2-40B4-BE49-F238E27FC236}">
                <a16:creationId xmlns:a16="http://schemas.microsoft.com/office/drawing/2014/main" id="{E5513790-3861-4F37-A5C5-835A4C5586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557338"/>
            <a:ext cx="3810000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1" name="Picture 7" descr="Nephelometer optical unit">
            <a:extLst>
              <a:ext uri="{FF2B5EF4-FFF2-40B4-BE49-F238E27FC236}">
                <a16:creationId xmlns:a16="http://schemas.microsoft.com/office/drawing/2014/main" id="{F6662A1C-8DC3-4418-BCEA-04F1D56EC6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3875" y="1557338"/>
            <a:ext cx="1301750" cy="2519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2" name="Picture 9" descr="Nephelometer inlet pipe">
            <a:extLst>
              <a:ext uri="{FF2B5EF4-FFF2-40B4-BE49-F238E27FC236}">
                <a16:creationId xmlns:a16="http://schemas.microsoft.com/office/drawing/2014/main" id="{ABFC5057-89F7-4E4C-B838-BEFB1084E3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0075" y="1557338"/>
            <a:ext cx="1582738" cy="2519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3" name="Rectangle 10">
            <a:extLst>
              <a:ext uri="{FF2B5EF4-FFF2-40B4-BE49-F238E27FC236}">
                <a16:creationId xmlns:a16="http://schemas.microsoft.com/office/drawing/2014/main" id="{04C78822-7ED0-454F-9061-88039ECE9E0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eaLnBrk="1" hangingPunct="1"/>
            <a:r>
              <a:rPr lang="cs-CZ" altLang="cs-CZ" sz="2000" b="1"/>
              <a:t>Nefelometrie a turbidimetrie</a:t>
            </a:r>
          </a:p>
        </p:txBody>
      </p:sp>
      <p:sp>
        <p:nvSpPr>
          <p:cNvPr id="32774" name="Rectangle 11">
            <a:extLst>
              <a:ext uri="{FF2B5EF4-FFF2-40B4-BE49-F238E27FC236}">
                <a16:creationId xmlns:a16="http://schemas.microsoft.com/office/drawing/2014/main" id="{3818E9F0-47F1-44F6-80B7-FA57FE73A5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35825" y="1557338"/>
            <a:ext cx="1663700" cy="179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/>
              <a:t>Nefelometr hodnotící kvalitu ovzduší - řídící jednotka, optické prostředí, venkovní sběrná trubice </a:t>
            </a:r>
            <a:br>
              <a:rPr lang="cs-CZ" altLang="cs-CZ" sz="1400"/>
            </a:br>
            <a:endParaRPr lang="cs-CZ" altLang="cs-CZ" sz="1400"/>
          </a:p>
        </p:txBody>
      </p:sp>
      <p:pic>
        <p:nvPicPr>
          <p:cNvPr id="32775" name="Picture 16" descr="Sensidyne Nephelometer Real-Time Handheld Dust Monitor">
            <a:extLst>
              <a:ext uri="{FF2B5EF4-FFF2-40B4-BE49-F238E27FC236}">
                <a16:creationId xmlns:a16="http://schemas.microsoft.com/office/drawing/2014/main" id="{FB8E110B-FC38-49DD-B47F-35E117D15EE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9750" y="4005263"/>
            <a:ext cx="2447925" cy="24479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2776" name="Text Box 18">
            <a:extLst>
              <a:ext uri="{FF2B5EF4-FFF2-40B4-BE49-F238E27FC236}">
                <a16:creationId xmlns:a16="http://schemas.microsoft.com/office/drawing/2014/main" id="{1DBB35E0-372D-464D-93CE-A0F4BCFD9B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6238" y="4652963"/>
            <a:ext cx="5089525" cy="73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/>
              <a:t>Ruční nefelometr pro analýzu obsahu prachových částic v ovzduší. Výrobcem deklarovaná citlivost měření je 1-10,000 μg/m</a:t>
            </a:r>
            <a:r>
              <a:rPr lang="cs-CZ" altLang="cs-CZ" sz="1400" baseline="30000"/>
              <a:t>3</a:t>
            </a:r>
            <a:r>
              <a:rPr lang="cs-CZ" altLang="cs-CZ" sz="1400"/>
              <a:t> s rozlišením až 1 μg/m</a:t>
            </a:r>
            <a:r>
              <a:rPr lang="cs-CZ" altLang="cs-CZ" sz="1400" baseline="30000"/>
              <a:t>3</a:t>
            </a:r>
            <a:r>
              <a:rPr lang="cs-CZ" altLang="cs-CZ" sz="1400"/>
              <a:t> .</a:t>
            </a:r>
          </a:p>
        </p:txBody>
      </p:sp>
      <p:sp>
        <p:nvSpPr>
          <p:cNvPr id="32777" name="Rectangle 19">
            <a:extLst>
              <a:ext uri="{FF2B5EF4-FFF2-40B4-BE49-F238E27FC236}">
                <a16:creationId xmlns:a16="http://schemas.microsoft.com/office/drawing/2014/main" id="{71C3426E-2713-4847-A71A-762DB0F192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39975" y="6165850"/>
            <a:ext cx="1160463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cs-CZ" altLang="cs-CZ" sz="800"/>
              <a:t>http://www.zefon.com</a:t>
            </a:r>
          </a:p>
        </p:txBody>
      </p:sp>
      <p:sp>
        <p:nvSpPr>
          <p:cNvPr id="32778" name="Rectangle 20">
            <a:extLst>
              <a:ext uri="{FF2B5EF4-FFF2-40B4-BE49-F238E27FC236}">
                <a16:creationId xmlns:a16="http://schemas.microsoft.com/office/drawing/2014/main" id="{56BC64BD-01DF-4489-85A7-B08E53969D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84888" y="4076700"/>
            <a:ext cx="1163637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cs-CZ" altLang="cs-CZ" sz="800"/>
              <a:t>http://badc.nerc.ac.uk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7" descr="tyndaluv_jev.jpg">
            <a:extLst>
              <a:ext uri="{FF2B5EF4-FFF2-40B4-BE49-F238E27FC236}">
                <a16:creationId xmlns:a16="http://schemas.microsoft.com/office/drawing/2014/main" id="{F21C1146-5D78-4B19-BB49-0353478BE0E6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3">
            <a:extLst>
              <a:ext uri="{FF2B5EF4-FFF2-40B4-BE49-F238E27FC236}">
                <a16:creationId xmlns:a16="http://schemas.microsoft.com/office/drawing/2014/main" id="{F134F205-620E-4820-9A34-8381FCE16E48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539750" y="1341438"/>
            <a:ext cx="7848600" cy="4895850"/>
          </a:xfrm>
        </p:spPr>
        <p:txBody>
          <a:bodyPr/>
          <a:lstStyle/>
          <a:p>
            <a:pPr marL="182563" indent="-182563" algn="l" eaLnBrk="1" hangingPunct="1"/>
            <a:r>
              <a:rPr lang="cs-CZ" altLang="cs-CZ" sz="1600"/>
              <a:t>Pole elektromagnetického záření: </a:t>
            </a:r>
          </a:p>
          <a:p>
            <a:pPr marL="182563" indent="-182563" algn="l" eaLnBrk="1" hangingPunct="1">
              <a:buFontTx/>
              <a:buChar char="•"/>
            </a:pPr>
            <a:r>
              <a:rPr lang="cs-CZ" altLang="cs-CZ" sz="1600"/>
              <a:t>superpozice rovinných harmonických vln vektorů pole (složka elektrická a magnetická)</a:t>
            </a:r>
          </a:p>
          <a:p>
            <a:pPr marL="182563" indent="-182563" algn="l" eaLnBrk="1" hangingPunct="1">
              <a:buFontTx/>
              <a:buChar char="•"/>
            </a:pPr>
            <a:r>
              <a:rPr lang="cs-CZ" altLang="cs-CZ" sz="1600"/>
              <a:t>soubor elementárních částic pole – fotony</a:t>
            </a:r>
          </a:p>
          <a:p>
            <a:pPr marL="182563" indent="-182563" algn="l" eaLnBrk="1" hangingPunct="1">
              <a:buFontTx/>
              <a:buChar char="•"/>
            </a:pPr>
            <a:endParaRPr lang="cs-CZ" altLang="cs-CZ" sz="1600"/>
          </a:p>
          <a:p>
            <a:pPr marL="182563" indent="-182563" algn="l" eaLnBrk="1" hangingPunct="1"/>
            <a:r>
              <a:rPr lang="cs-CZ" altLang="cs-CZ" sz="1600"/>
              <a:t>Charakteristika elektromagnetického záření:</a:t>
            </a:r>
          </a:p>
          <a:p>
            <a:pPr marL="182563" indent="-182563" algn="l" eaLnBrk="1" hangingPunct="1">
              <a:buFontTx/>
              <a:buChar char="•"/>
            </a:pPr>
            <a:r>
              <a:rPr lang="cs-CZ" altLang="cs-CZ" sz="1600"/>
              <a:t> frekvence </a:t>
            </a:r>
            <a:r>
              <a:rPr lang="cs-CZ" altLang="cs-CZ" sz="1600" i="1"/>
              <a:t>f</a:t>
            </a:r>
          </a:p>
          <a:p>
            <a:pPr marL="182563" indent="-182563" algn="l" eaLnBrk="1" hangingPunct="1">
              <a:buFontTx/>
              <a:buChar char="•"/>
            </a:pPr>
            <a:r>
              <a:rPr lang="cs-CZ" altLang="cs-CZ" sz="1600"/>
              <a:t> vlnová délka </a:t>
            </a:r>
            <a:r>
              <a:rPr lang="el-GR" altLang="cs-CZ" sz="1600" i="1">
                <a:cs typeface="Arial" panose="020B0604020202020204" pitchFamily="34" charset="0"/>
              </a:rPr>
              <a:t>λ</a:t>
            </a:r>
            <a:r>
              <a:rPr lang="cs-CZ" altLang="cs-CZ" sz="1600">
                <a:cs typeface="Arial" panose="020B0604020202020204" pitchFamily="34" charset="0"/>
              </a:rPr>
              <a:t> </a:t>
            </a:r>
          </a:p>
          <a:p>
            <a:pPr marL="182563" indent="-182563" algn="l" eaLnBrk="1" hangingPunct="1">
              <a:buFontTx/>
              <a:buChar char="•"/>
            </a:pPr>
            <a:r>
              <a:rPr lang="cs-CZ" altLang="cs-CZ" sz="1600">
                <a:cs typeface="Arial" panose="020B0604020202020204" pitchFamily="34" charset="0"/>
              </a:rPr>
              <a:t> fázová rychlost </a:t>
            </a:r>
            <a:r>
              <a:rPr lang="cs-CZ" altLang="cs-CZ" sz="1600" b="1" i="1">
                <a:cs typeface="Arial" panose="020B0604020202020204" pitchFamily="34" charset="0"/>
              </a:rPr>
              <a:t>v</a:t>
            </a:r>
            <a:r>
              <a:rPr lang="cs-CZ" altLang="cs-CZ" sz="1600">
                <a:cs typeface="Arial" panose="020B0604020202020204" pitchFamily="34" charset="0"/>
              </a:rPr>
              <a:t> (</a:t>
            </a:r>
            <a:r>
              <a:rPr lang="cs-CZ" altLang="cs-CZ" sz="1600" b="1" i="1">
                <a:cs typeface="Arial" panose="020B0604020202020204" pitchFamily="34" charset="0"/>
              </a:rPr>
              <a:t>v</a:t>
            </a:r>
            <a:r>
              <a:rPr lang="cs-CZ" altLang="cs-CZ" sz="1600">
                <a:cs typeface="Arial" panose="020B0604020202020204" pitchFamily="34" charset="0"/>
              </a:rPr>
              <a:t> = </a:t>
            </a:r>
            <a:r>
              <a:rPr lang="el-GR" altLang="cs-CZ" sz="1600" i="1">
                <a:cs typeface="Arial" panose="020B0604020202020204" pitchFamily="34" charset="0"/>
              </a:rPr>
              <a:t>λ</a:t>
            </a:r>
            <a:r>
              <a:rPr lang="cs-CZ" altLang="cs-CZ" sz="1600" i="1">
                <a:cs typeface="Arial" panose="020B0604020202020204" pitchFamily="34" charset="0"/>
              </a:rPr>
              <a:t>∙f</a:t>
            </a:r>
            <a:r>
              <a:rPr lang="cs-CZ" altLang="cs-CZ" sz="1600">
                <a:cs typeface="Arial" panose="020B0604020202020204" pitchFamily="34" charset="0"/>
              </a:rPr>
              <a:t>)</a:t>
            </a:r>
          </a:p>
          <a:p>
            <a:pPr marL="182563" indent="-182563" algn="l" eaLnBrk="1" hangingPunct="1">
              <a:buFontTx/>
              <a:buChar char="•"/>
            </a:pPr>
            <a:r>
              <a:rPr lang="cs-CZ" altLang="cs-CZ" sz="1600">
                <a:cs typeface="Arial" panose="020B0604020202020204" pitchFamily="34" charset="0"/>
              </a:rPr>
              <a:t> energie fotonu </a:t>
            </a:r>
            <a:r>
              <a:rPr lang="cs-CZ" altLang="cs-CZ" sz="1600" i="1">
                <a:cs typeface="Arial" panose="020B0604020202020204" pitchFamily="34" charset="0"/>
              </a:rPr>
              <a:t>E</a:t>
            </a:r>
            <a:r>
              <a:rPr lang="cs-CZ" altLang="cs-CZ" sz="1600" i="1" baseline="-25000">
                <a:cs typeface="Arial" panose="020B0604020202020204" pitchFamily="34" charset="0"/>
              </a:rPr>
              <a:t>p</a:t>
            </a:r>
            <a:r>
              <a:rPr lang="cs-CZ" altLang="cs-CZ" sz="1600" baseline="-25000">
                <a:cs typeface="Arial" panose="020B0604020202020204" pitchFamily="34" charset="0"/>
              </a:rPr>
              <a:t>   </a:t>
            </a:r>
            <a:r>
              <a:rPr lang="cs-CZ" altLang="cs-CZ" sz="1600">
                <a:cs typeface="Arial" panose="020B0604020202020204" pitchFamily="34" charset="0"/>
              </a:rPr>
              <a:t>(</a:t>
            </a:r>
            <a:r>
              <a:rPr lang="cs-CZ" altLang="cs-CZ" sz="1600" i="1">
                <a:cs typeface="Arial" panose="020B0604020202020204" pitchFamily="34" charset="0"/>
              </a:rPr>
              <a:t>E</a:t>
            </a:r>
            <a:r>
              <a:rPr lang="cs-CZ" altLang="cs-CZ" sz="1600" i="1" baseline="-25000">
                <a:cs typeface="Arial" panose="020B0604020202020204" pitchFamily="34" charset="0"/>
              </a:rPr>
              <a:t>p</a:t>
            </a:r>
            <a:r>
              <a:rPr lang="cs-CZ" altLang="cs-CZ" sz="1600">
                <a:cs typeface="Arial" panose="020B0604020202020204" pitchFamily="34" charset="0"/>
              </a:rPr>
              <a:t> = h∙</a:t>
            </a:r>
            <a:r>
              <a:rPr lang="cs-CZ" altLang="cs-CZ" sz="1600" i="1">
                <a:cs typeface="Arial" panose="020B0604020202020204" pitchFamily="34" charset="0"/>
              </a:rPr>
              <a:t>f</a:t>
            </a:r>
            <a:r>
              <a:rPr lang="cs-CZ" altLang="cs-CZ" sz="1600">
                <a:cs typeface="Arial" panose="020B0604020202020204" pitchFamily="34" charset="0"/>
              </a:rPr>
              <a:t>), h- Planckova konstanta  </a:t>
            </a:r>
          </a:p>
          <a:p>
            <a:pPr marL="182563" indent="-182563" algn="l" eaLnBrk="1" hangingPunct="1">
              <a:buFontTx/>
              <a:buChar char="•"/>
            </a:pPr>
            <a:endParaRPr lang="cs-CZ" altLang="cs-CZ" sz="1600">
              <a:cs typeface="Arial" panose="020B0604020202020204" pitchFamily="34" charset="0"/>
            </a:endParaRPr>
          </a:p>
          <a:p>
            <a:pPr marL="182563" indent="-182563" algn="l" eaLnBrk="1" hangingPunct="1"/>
            <a:r>
              <a:rPr lang="cs-CZ" altLang="cs-CZ" sz="1600"/>
              <a:t>Elektromagnetická vlna</a:t>
            </a:r>
          </a:p>
          <a:p>
            <a:pPr marL="182563" indent="-182563" algn="l" eaLnBrk="1" hangingPunct="1"/>
            <a:endParaRPr lang="cs-CZ" altLang="cs-CZ" sz="1600"/>
          </a:p>
          <a:p>
            <a:pPr marL="182563" indent="-182563" algn="l" eaLnBrk="1" hangingPunct="1"/>
            <a:r>
              <a:rPr lang="cs-CZ" altLang="cs-CZ" sz="1600"/>
              <a:t>u- okamžitá hodnota velikosti vektoru, U</a:t>
            </a:r>
            <a:r>
              <a:rPr lang="cs-CZ" altLang="cs-CZ" sz="1600" baseline="-25000"/>
              <a:t>m</a:t>
            </a:r>
            <a:r>
              <a:rPr lang="cs-CZ" altLang="cs-CZ" sz="1600"/>
              <a:t>- amplituda vektoru, t- čas šíření,</a:t>
            </a:r>
          </a:p>
          <a:p>
            <a:pPr marL="182563" indent="-182563" algn="l" eaLnBrk="1" hangingPunct="1"/>
            <a:r>
              <a:rPr lang="cs-CZ" altLang="cs-CZ" sz="1600"/>
              <a:t>T-  perioda, x- vzdálenost od zdroje,  </a:t>
            </a:r>
            <a:r>
              <a:rPr lang="el-GR" altLang="cs-CZ" sz="1600">
                <a:cs typeface="Arial" panose="020B0604020202020204" pitchFamily="34" charset="0"/>
              </a:rPr>
              <a:t>λ</a:t>
            </a:r>
            <a:r>
              <a:rPr lang="cs-CZ" altLang="cs-CZ" sz="1600">
                <a:cs typeface="Arial" panose="020B0604020202020204" pitchFamily="34" charset="0"/>
              </a:rPr>
              <a:t>- vlnová délka</a:t>
            </a:r>
            <a:r>
              <a:rPr lang="cs-CZ" altLang="cs-CZ" sz="1600"/>
              <a:t> </a:t>
            </a:r>
          </a:p>
          <a:p>
            <a:pPr marL="182563" indent="-182563" algn="l" eaLnBrk="1" hangingPunct="1">
              <a:buFontTx/>
              <a:buChar char="•"/>
            </a:pPr>
            <a:endParaRPr lang="el-GR" altLang="cs-CZ" sz="1600">
              <a:cs typeface="Arial" panose="020B0604020202020204" pitchFamily="34" charset="0"/>
            </a:endParaRPr>
          </a:p>
        </p:txBody>
      </p:sp>
      <p:sp>
        <p:nvSpPr>
          <p:cNvPr id="5123" name="Rectangle 7">
            <a:extLst>
              <a:ext uri="{FF2B5EF4-FFF2-40B4-BE49-F238E27FC236}">
                <a16:creationId xmlns:a16="http://schemas.microsoft.com/office/drawing/2014/main" id="{8261EAF4-1C30-4D7C-B827-44F97F14A6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000" b="1">
                <a:solidFill>
                  <a:schemeClr val="tx2"/>
                </a:solidFill>
              </a:rPr>
              <a:t>Elementární znalosti středoškolské optiky</a:t>
            </a:r>
          </a:p>
        </p:txBody>
      </p:sp>
      <p:graphicFrame>
        <p:nvGraphicFramePr>
          <p:cNvPr id="5124" name="Object 8">
            <a:extLst>
              <a:ext uri="{FF2B5EF4-FFF2-40B4-BE49-F238E27FC236}">
                <a16:creationId xmlns:a16="http://schemas.microsoft.com/office/drawing/2014/main" id="{D6074460-04BD-4390-95E7-04067957EAD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348038" y="4365625"/>
          <a:ext cx="2303462" cy="669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9" name="Rovnice" r:id="rId5" imgW="1473200" imgH="431800" progId="Equation.3">
                  <p:embed/>
                </p:oleObj>
              </mc:Choice>
              <mc:Fallback>
                <p:oleObj name="Rovnice" r:id="rId5" imgW="1473200" imgH="431800" progId="Equation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48038" y="4365625"/>
                        <a:ext cx="2303462" cy="669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15061595-5C09-4F5A-BBA7-1EE21B9AF99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47538" y="27463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2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id="{EFFD4667-3695-4F11-9BB2-9E7AA343395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9750" y="404813"/>
            <a:ext cx="6543675" cy="3228975"/>
          </a:xfrm>
          <a:noFill/>
        </p:spPr>
      </p:pic>
      <p:pic>
        <p:nvPicPr>
          <p:cNvPr id="6147" name="Picture 3">
            <a:extLst>
              <a:ext uri="{FF2B5EF4-FFF2-40B4-BE49-F238E27FC236}">
                <a16:creationId xmlns:a16="http://schemas.microsoft.com/office/drawing/2014/main" id="{067ABAFA-9F28-4E6F-848E-A59EF4A4D1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2738" y="3789363"/>
            <a:ext cx="4587875" cy="254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8" name="TextovéPole 3">
            <a:extLst>
              <a:ext uri="{FF2B5EF4-FFF2-40B4-BE49-F238E27FC236}">
                <a16:creationId xmlns:a16="http://schemas.microsoft.com/office/drawing/2014/main" id="{D4A99499-65C4-435F-8048-3040EC013E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00563" y="6154738"/>
            <a:ext cx="5683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/>
              <a:t>???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EF215063-2E2B-4F15-A6F7-3C74EB9A1C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01013" y="519112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2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5" descr="l2s14">
            <a:extLst>
              <a:ext uri="{FF2B5EF4-FFF2-40B4-BE49-F238E27FC236}">
                <a16:creationId xmlns:a16="http://schemas.microsoft.com/office/drawing/2014/main" id="{D03FD784-BAB2-4D65-AB9B-41A00065D1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4508500"/>
            <a:ext cx="2592387" cy="163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Rectangle 2">
            <a:extLst>
              <a:ext uri="{FF2B5EF4-FFF2-40B4-BE49-F238E27FC236}">
                <a16:creationId xmlns:a16="http://schemas.microsoft.com/office/drawing/2014/main" id="{4D92B9EB-4AAA-48F2-A93F-201D5D68FBB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2000" b="1"/>
              <a:t>Elementární znalosti středoškolské optiky</a:t>
            </a:r>
          </a:p>
        </p:txBody>
      </p:sp>
      <p:sp>
        <p:nvSpPr>
          <p:cNvPr id="7172" name="Rectangle 3">
            <a:extLst>
              <a:ext uri="{FF2B5EF4-FFF2-40B4-BE49-F238E27FC236}">
                <a16:creationId xmlns:a16="http://schemas.microsoft.com/office/drawing/2014/main" id="{AB1B4359-667E-4F1F-9D1A-A2D9E9AA3D82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7283450" cy="5141913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600"/>
              <a:t>Fázová rychlost elektromagnetické vlny v,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1600"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l-GR" altLang="cs-CZ" sz="1600">
                <a:cs typeface="Arial" panose="020B0604020202020204" pitchFamily="34" charset="0"/>
              </a:rPr>
              <a:t>ε</a:t>
            </a:r>
            <a:r>
              <a:rPr lang="cs-CZ" altLang="cs-CZ" sz="1600">
                <a:cs typeface="Arial" panose="020B0604020202020204" pitchFamily="34" charset="0"/>
              </a:rPr>
              <a:t>- permitivita prostředí, </a:t>
            </a:r>
            <a:r>
              <a:rPr lang="el-GR" altLang="cs-CZ" sz="1600">
                <a:cs typeface="Arial" panose="020B0604020202020204" pitchFamily="34" charset="0"/>
              </a:rPr>
              <a:t>μ</a:t>
            </a:r>
            <a:r>
              <a:rPr lang="cs-CZ" altLang="cs-CZ" sz="1600">
                <a:cs typeface="Arial" panose="020B0604020202020204" pitchFamily="34" charset="0"/>
              </a:rPr>
              <a:t>- permeabilita prostředí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l-GR" altLang="cs-CZ" sz="1600"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cs-CZ" altLang="cs-CZ" sz="1600">
                <a:cs typeface="Arial" panose="020B0604020202020204" pitchFamily="34" charset="0"/>
              </a:rPr>
              <a:t>Index lomu n,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1600" i="1"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600" i="1">
                <a:cs typeface="Arial" panose="020B0604020202020204" pitchFamily="34" charset="0"/>
              </a:rPr>
              <a:t>v- rychlost světla v daném prostředí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1600" i="1" baseline="30000"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cs-CZ" altLang="cs-CZ" sz="1600"/>
              <a:t>Zákon odrazu </a:t>
            </a:r>
            <a:r>
              <a:rPr lang="el-GR" altLang="cs-CZ" sz="1600" i="1">
                <a:cs typeface="Arial" panose="020B0604020202020204" pitchFamily="34" charset="0"/>
              </a:rPr>
              <a:t>α</a:t>
            </a:r>
            <a:r>
              <a:rPr lang="cs-CZ" altLang="cs-CZ" sz="1600" i="1">
                <a:cs typeface="Arial" panose="020B0604020202020204" pitchFamily="34" charset="0"/>
              </a:rPr>
              <a:t>=</a:t>
            </a:r>
            <a:r>
              <a:rPr lang="el-GR" altLang="cs-CZ" sz="1600" i="1">
                <a:cs typeface="Arial" panose="020B0604020202020204" pitchFamily="34" charset="0"/>
              </a:rPr>
              <a:t>α</a:t>
            </a:r>
            <a:r>
              <a:rPr lang="cs-CZ" altLang="cs-CZ" sz="1600" i="1">
                <a:cs typeface="Arial" panose="020B0604020202020204" pitchFamily="34" charset="0"/>
              </a:rPr>
              <a:t>´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1600">
                <a:cs typeface="Arial" panose="020B0604020202020204" pitchFamily="34" charset="0"/>
              </a:rPr>
              <a:t>Snellův zákon lomu </a:t>
            </a:r>
            <a:r>
              <a:rPr lang="cs-CZ" altLang="cs-CZ" sz="1600" i="1">
                <a:cs typeface="Arial" panose="020B0604020202020204" pitchFamily="34" charset="0"/>
              </a:rPr>
              <a:t>n</a:t>
            </a:r>
            <a:r>
              <a:rPr lang="cs-CZ" altLang="cs-CZ" sz="1600" i="1" baseline="-25000">
                <a:cs typeface="Arial" panose="020B0604020202020204" pitchFamily="34" charset="0"/>
              </a:rPr>
              <a:t>1</a:t>
            </a:r>
            <a:r>
              <a:rPr lang="cs-CZ" altLang="cs-CZ" sz="1600" i="1">
                <a:cs typeface="Arial" panose="020B0604020202020204" pitchFamily="34" charset="0"/>
              </a:rPr>
              <a:t>∙sin </a:t>
            </a:r>
            <a:r>
              <a:rPr lang="el-GR" altLang="cs-CZ" sz="1600" i="1">
                <a:cs typeface="Arial" panose="020B0604020202020204" pitchFamily="34" charset="0"/>
              </a:rPr>
              <a:t>α </a:t>
            </a:r>
            <a:r>
              <a:rPr lang="cs-CZ" altLang="cs-CZ" sz="1600" i="1">
                <a:cs typeface="Arial" panose="020B0604020202020204" pitchFamily="34" charset="0"/>
              </a:rPr>
              <a:t>=n</a:t>
            </a:r>
            <a:r>
              <a:rPr lang="cs-CZ" altLang="cs-CZ" sz="1600" i="1" baseline="-25000">
                <a:cs typeface="Arial" panose="020B0604020202020204" pitchFamily="34" charset="0"/>
              </a:rPr>
              <a:t>2</a:t>
            </a:r>
            <a:r>
              <a:rPr lang="cs-CZ" altLang="cs-CZ" sz="1600" i="1">
                <a:cs typeface="Arial" panose="020B0604020202020204" pitchFamily="34" charset="0"/>
              </a:rPr>
              <a:t>∙sin </a:t>
            </a:r>
            <a:r>
              <a:rPr lang="el-GR" altLang="cs-CZ" sz="1600" i="1">
                <a:cs typeface="Arial" panose="020B0604020202020204" pitchFamily="34" charset="0"/>
              </a:rPr>
              <a:t>β</a:t>
            </a:r>
            <a:endParaRPr lang="cs-CZ" altLang="cs-CZ" sz="1600" i="1"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cs-CZ" altLang="cs-CZ" sz="1600"/>
              <a:t>Rychlost světla ve vakuu </a:t>
            </a:r>
            <a:r>
              <a:rPr lang="cs-CZ" altLang="cs-CZ" sz="1600" i="1"/>
              <a:t>c</a:t>
            </a:r>
            <a:r>
              <a:rPr lang="cs-CZ" altLang="cs-CZ" sz="1600"/>
              <a:t>, </a:t>
            </a:r>
            <a:r>
              <a:rPr lang="cs-CZ" altLang="cs-CZ" sz="1600" i="1"/>
              <a:t>c=299 792 458  m</a:t>
            </a:r>
            <a:r>
              <a:rPr lang="cs-CZ" altLang="cs-CZ" sz="1600" i="1">
                <a:cs typeface="Arial" panose="020B0604020202020204" pitchFamily="34" charset="0"/>
              </a:rPr>
              <a:t>∙s</a:t>
            </a:r>
            <a:r>
              <a:rPr lang="cs-CZ" altLang="cs-CZ" sz="1600" i="1" baseline="30000">
                <a:cs typeface="Arial" panose="020B0604020202020204" pitchFamily="34" charset="0"/>
              </a:rPr>
              <a:t>-1</a:t>
            </a:r>
          </a:p>
          <a:p>
            <a:pPr eaLnBrk="1" hangingPunct="1">
              <a:lnSpc>
                <a:spcPct val="80000"/>
              </a:lnSpc>
            </a:pPr>
            <a:endParaRPr lang="cs-CZ" altLang="cs-CZ" sz="1600" i="1" baseline="30000"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</a:pPr>
            <a:endParaRPr lang="cs-CZ" altLang="cs-CZ" sz="1600" i="1" baseline="30000"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1600"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cs-CZ" altLang="cs-CZ" sz="1600">
                <a:cs typeface="Arial" panose="020B0604020202020204" pitchFamily="34" charset="0"/>
              </a:rPr>
              <a:t>Disperze - index lomu n klesá u normální disperze s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600">
                <a:cs typeface="Arial" panose="020B0604020202020204" pitchFamily="34" charset="0"/>
              </a:rPr>
              <a:t>	vlnovou délkou dle Cauchyova disperzního vzorce: </a:t>
            </a:r>
          </a:p>
          <a:p>
            <a:pPr eaLnBrk="1" hangingPunct="1">
              <a:lnSpc>
                <a:spcPct val="80000"/>
              </a:lnSpc>
            </a:pPr>
            <a:endParaRPr lang="cs-CZ" altLang="cs-CZ" sz="1600"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</a:pPr>
            <a:endParaRPr lang="cs-CZ" altLang="cs-CZ" sz="1600"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</a:pPr>
            <a:endParaRPr lang="cs-CZ" altLang="cs-CZ" sz="1600"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cs-CZ" altLang="cs-CZ" sz="1600">
                <a:cs typeface="Arial" panose="020B0604020202020204" pitchFamily="34" charset="0"/>
              </a:rPr>
              <a:t>Polarizace</a:t>
            </a:r>
          </a:p>
          <a:p>
            <a:pPr eaLnBrk="1" hangingPunct="1">
              <a:lnSpc>
                <a:spcPct val="80000"/>
              </a:lnSpc>
            </a:pPr>
            <a:endParaRPr lang="cs-CZ" altLang="cs-CZ" sz="1600"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</a:pPr>
            <a:endParaRPr lang="cs-CZ" altLang="cs-CZ" sz="1600">
              <a:cs typeface="Arial" panose="020B0604020202020204" pitchFamily="34" charset="0"/>
            </a:endParaRPr>
          </a:p>
        </p:txBody>
      </p:sp>
      <p:graphicFrame>
        <p:nvGraphicFramePr>
          <p:cNvPr id="7173" name="Object 4">
            <a:extLst>
              <a:ext uri="{FF2B5EF4-FFF2-40B4-BE49-F238E27FC236}">
                <a16:creationId xmlns:a16="http://schemas.microsoft.com/office/drawing/2014/main" id="{4D670E09-8D95-4D5D-A1D0-70DD0B8CC655}"/>
              </a:ext>
            </a:extLst>
          </p:cNvPr>
          <p:cNvGraphicFramePr>
            <a:graphicFrameLocks noGrp="1" noChangeAspect="1"/>
          </p:cNvGraphicFramePr>
          <p:nvPr>
            <p:ph sz="quarter" idx="2"/>
          </p:nvPr>
        </p:nvGraphicFramePr>
        <p:xfrm>
          <a:off x="6610350" y="25844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99" name="Rovnice" r:id="rId6" imgW="114151" imgH="215619" progId="Equation.3">
                  <p:embed/>
                </p:oleObj>
              </mc:Choice>
              <mc:Fallback>
                <p:oleObj name="Rovnice" r:id="rId6" imgW="114151" imgH="215619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10350" y="2584450"/>
                        <a:ext cx="1143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74" name="Rectangle 7">
            <a:extLst>
              <a:ext uri="{FF2B5EF4-FFF2-40B4-BE49-F238E27FC236}">
                <a16:creationId xmlns:a16="http://schemas.microsoft.com/office/drawing/2014/main" id="{E581D179-B323-43EE-B9AC-5B646B89F5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2146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7175" name="Rectangle 9">
            <a:extLst>
              <a:ext uri="{FF2B5EF4-FFF2-40B4-BE49-F238E27FC236}">
                <a16:creationId xmlns:a16="http://schemas.microsoft.com/office/drawing/2014/main" id="{C98CBCCF-F47A-4C88-8CE2-7EC64BC771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graphicFrame>
        <p:nvGraphicFramePr>
          <p:cNvPr id="7176" name="Object 8">
            <a:extLst>
              <a:ext uri="{FF2B5EF4-FFF2-40B4-BE49-F238E27FC236}">
                <a16:creationId xmlns:a16="http://schemas.microsoft.com/office/drawing/2014/main" id="{0353F66F-9B03-4417-8740-FC99D8DC995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572000" y="1412875"/>
          <a:ext cx="1008063" cy="776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00" name="Rovnice" r:id="rId8" imgW="583947" imgH="444307" progId="Equation.3">
                  <p:embed/>
                </p:oleObj>
              </mc:Choice>
              <mc:Fallback>
                <p:oleObj name="Rovnice" r:id="rId8" imgW="583947" imgH="444307" progId="Equation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0" y="1412875"/>
                        <a:ext cx="1008063" cy="7762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77" name="Rectangle 11">
            <a:extLst>
              <a:ext uri="{FF2B5EF4-FFF2-40B4-BE49-F238E27FC236}">
                <a16:creationId xmlns:a16="http://schemas.microsoft.com/office/drawing/2014/main" id="{4C2C2D0C-2068-4081-8805-B18459EB9F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graphicFrame>
        <p:nvGraphicFramePr>
          <p:cNvPr id="7178" name="Object 10">
            <a:extLst>
              <a:ext uri="{FF2B5EF4-FFF2-40B4-BE49-F238E27FC236}">
                <a16:creationId xmlns:a16="http://schemas.microsoft.com/office/drawing/2014/main" id="{FB5AFB58-C13A-4A9E-89B1-754B8094C3B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411413" y="2349500"/>
          <a:ext cx="792162" cy="650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01" name="Rovnice" r:id="rId10" imgW="380835" imgH="393529" progId="Equation.3">
                  <p:embed/>
                </p:oleObj>
              </mc:Choice>
              <mc:Fallback>
                <p:oleObj name="Rovnice" r:id="rId10" imgW="380835" imgH="393529" progId="Equation.3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11413" y="2349500"/>
                        <a:ext cx="792162" cy="650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179" name="Picture 13" descr="96591-004-959BC455">
            <a:extLst>
              <a:ext uri="{FF2B5EF4-FFF2-40B4-BE49-F238E27FC236}">
                <a16:creationId xmlns:a16="http://schemas.microsoft.com/office/drawing/2014/main" id="{26F77905-E208-4723-A79B-A94E2A2B14CD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95963" y="2205038"/>
            <a:ext cx="2889250" cy="21875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180" name="Rectangle 16">
            <a:extLst>
              <a:ext uri="{FF2B5EF4-FFF2-40B4-BE49-F238E27FC236}">
                <a16:creationId xmlns:a16="http://schemas.microsoft.com/office/drawing/2014/main" id="{B79CDF8C-3D68-42AF-B74F-379B3C8462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19925" y="6092825"/>
            <a:ext cx="16573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cs-CZ" altLang="cs-CZ" sz="1000"/>
              <a:t>http://seismo.berkeley.edu</a:t>
            </a:r>
          </a:p>
        </p:txBody>
      </p:sp>
      <p:graphicFrame>
        <p:nvGraphicFramePr>
          <p:cNvPr id="7181" name="Object 17">
            <a:extLst>
              <a:ext uri="{FF2B5EF4-FFF2-40B4-BE49-F238E27FC236}">
                <a16:creationId xmlns:a16="http://schemas.microsoft.com/office/drawing/2014/main" id="{B0060C32-8F56-4A21-9C8D-DDCAED7BA7D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627313" y="5300663"/>
          <a:ext cx="1223962" cy="1133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02" name="Rovnice" r:id="rId13" imgW="685502" imgH="634725" progId="Equation.3">
                  <p:embed/>
                </p:oleObj>
              </mc:Choice>
              <mc:Fallback>
                <p:oleObj name="Rovnice" r:id="rId13" imgW="685502" imgH="634725" progId="Equation.3">
                  <p:embed/>
                  <p:pic>
                    <p:nvPicPr>
                      <p:cNvPr id="0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27313" y="5300663"/>
                        <a:ext cx="1223962" cy="1133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82" name="Text Box 18">
            <a:extLst>
              <a:ext uri="{FF2B5EF4-FFF2-40B4-BE49-F238E27FC236}">
                <a16:creationId xmlns:a16="http://schemas.microsoft.com/office/drawing/2014/main" id="{8460A4CF-5AE5-4390-BE0A-C56C1C30DB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40200" y="5445125"/>
            <a:ext cx="1731963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/>
              <a:t>A, B materiálové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/>
              <a:t>konstanty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FEA83950-660B-4976-948E-C6A7CA112B8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153939" y="27463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7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194" name="Object 25">
            <a:extLst>
              <a:ext uri="{FF2B5EF4-FFF2-40B4-BE49-F238E27FC236}">
                <a16:creationId xmlns:a16="http://schemas.microsoft.com/office/drawing/2014/main" id="{8F6C23EE-52BD-4644-958C-08BF2076BBD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292725" y="4149725"/>
          <a:ext cx="2592388" cy="184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14" name="Rastrový obrázek" r:id="rId3" imgW="3648584" imgH="2591162" progId="Paint.Picture">
                  <p:embed/>
                </p:oleObj>
              </mc:Choice>
              <mc:Fallback>
                <p:oleObj name="Rastrový obrázek" r:id="rId3" imgW="3648584" imgH="2591162" progId="Paint.Picture">
                  <p:embed/>
                  <p:pic>
                    <p:nvPicPr>
                      <p:cNvPr id="0" name="Object 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92725" y="4149725"/>
                        <a:ext cx="2592388" cy="1841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195" name="Object 23">
            <a:extLst>
              <a:ext uri="{FF2B5EF4-FFF2-40B4-BE49-F238E27FC236}">
                <a16:creationId xmlns:a16="http://schemas.microsoft.com/office/drawing/2014/main" id="{8AA4C638-953A-47DA-BBB2-D46656A4C89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68313" y="4437063"/>
          <a:ext cx="2735262" cy="2028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15" name="Rastrový obrázek" r:id="rId5" imgW="3580952" imgH="2657846" progId="Paint.Picture">
                  <p:embed/>
                </p:oleObj>
              </mc:Choice>
              <mc:Fallback>
                <p:oleObj name="Rastrový obrázek" r:id="rId5" imgW="3580952" imgH="2657846" progId="Paint.Picture">
                  <p:embed/>
                  <p:pic>
                    <p:nvPicPr>
                      <p:cNvPr id="0" name="Object 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8313" y="4437063"/>
                        <a:ext cx="2735262" cy="2028825"/>
                      </a:xfrm>
                      <a:prstGeom prst="rect">
                        <a:avLst/>
                      </a:prstGeom>
                      <a:solidFill>
                        <a:schemeClr val="accent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196" name="Rectangle 3">
            <a:extLst>
              <a:ext uri="{FF2B5EF4-FFF2-40B4-BE49-F238E27FC236}">
                <a16:creationId xmlns:a16="http://schemas.microsoft.com/office/drawing/2014/main" id="{5E0D3FDE-6BB1-45CF-8930-54FDF961C6FD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395288" y="2133600"/>
            <a:ext cx="4038600" cy="4525963"/>
          </a:xfrm>
        </p:spPr>
        <p:txBody>
          <a:bodyPr/>
          <a:lstStyle/>
          <a:p>
            <a:pPr marL="0" indent="0" eaLnBrk="1" hangingPunct="1"/>
            <a:r>
              <a:rPr lang="cs-CZ" altLang="cs-CZ" sz="1600"/>
              <a:t> lineární polarizace</a:t>
            </a:r>
          </a:p>
        </p:txBody>
      </p:sp>
      <p:pic>
        <p:nvPicPr>
          <p:cNvPr id="8197" name="Picture 5" descr="polcls">
            <a:extLst>
              <a:ext uri="{FF2B5EF4-FFF2-40B4-BE49-F238E27FC236}">
                <a16:creationId xmlns:a16="http://schemas.microsoft.com/office/drawing/2014/main" id="{3688127C-B3E4-4E3D-B3A9-4EF6F08925D8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76825" y="476250"/>
            <a:ext cx="3240088" cy="16637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198" name="Text Box 4">
            <a:extLst>
              <a:ext uri="{FF2B5EF4-FFF2-40B4-BE49-F238E27FC236}">
                <a16:creationId xmlns:a16="http://schemas.microsoft.com/office/drawing/2014/main" id="{86326DCB-A593-4874-AC0E-F0E515BA57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666750"/>
            <a:ext cx="431641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/>
              <a:t>Polarizace elektromagnetické vlny</a:t>
            </a:r>
          </a:p>
        </p:txBody>
      </p:sp>
      <p:sp>
        <p:nvSpPr>
          <p:cNvPr id="8199" name="Rectangle 8">
            <a:extLst>
              <a:ext uri="{FF2B5EF4-FFF2-40B4-BE49-F238E27FC236}">
                <a16:creationId xmlns:a16="http://schemas.microsoft.com/office/drawing/2014/main" id="{B0903207-C1A1-4819-84BA-4B9215696A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38775" y="6613525"/>
            <a:ext cx="37052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000"/>
              <a:t>http://hyperphysics.phy-astr.gsu.edu/hbase/phyopt/polclas.html</a:t>
            </a:r>
          </a:p>
        </p:txBody>
      </p:sp>
      <p:pic>
        <p:nvPicPr>
          <p:cNvPr id="8200" name="Picture 10" descr="pollin">
            <a:extLst>
              <a:ext uri="{FF2B5EF4-FFF2-40B4-BE49-F238E27FC236}">
                <a16:creationId xmlns:a16="http://schemas.microsoft.com/office/drawing/2014/main" id="{4D65CDB1-E1ED-4B22-8FB4-655C796D42B7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92275" y="2276475"/>
            <a:ext cx="2665413" cy="18430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201" name="Text Box 13">
            <a:extLst>
              <a:ext uri="{FF2B5EF4-FFF2-40B4-BE49-F238E27FC236}">
                <a16:creationId xmlns:a16="http://schemas.microsoft.com/office/drawing/2014/main" id="{92880C8B-6F43-44CE-A0F7-3464CDF440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92725" y="3716338"/>
            <a:ext cx="21177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cs-CZ" altLang="cs-CZ" sz="1600"/>
              <a:t> cirkulární polarizace</a:t>
            </a:r>
          </a:p>
        </p:txBody>
      </p:sp>
      <p:sp>
        <p:nvSpPr>
          <p:cNvPr id="8202" name="Text Box 16">
            <a:extLst>
              <a:ext uri="{FF2B5EF4-FFF2-40B4-BE49-F238E27FC236}">
                <a16:creationId xmlns:a16="http://schemas.microsoft.com/office/drawing/2014/main" id="{2314C206-CE49-4D70-9F99-08657977EA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4076700"/>
            <a:ext cx="20256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cs-CZ" altLang="cs-CZ" sz="1600"/>
              <a:t> eliptická polarizace</a:t>
            </a:r>
          </a:p>
        </p:txBody>
      </p:sp>
      <p:sp>
        <p:nvSpPr>
          <p:cNvPr id="8203" name="Text Box 26">
            <a:extLst>
              <a:ext uri="{FF2B5EF4-FFF2-40B4-BE49-F238E27FC236}">
                <a16:creationId xmlns:a16="http://schemas.microsoft.com/office/drawing/2014/main" id="{6D4B28D2-B587-4675-9DA0-229798CC7C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16688" y="5949950"/>
            <a:ext cx="20161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000"/>
              <a:t>Rotace vektoru elektrického pole a jeho komponenty v ose x a y</a:t>
            </a:r>
          </a:p>
        </p:txBody>
      </p:sp>
      <p:sp>
        <p:nvSpPr>
          <p:cNvPr id="8204" name="Text Box 27">
            <a:extLst>
              <a:ext uri="{FF2B5EF4-FFF2-40B4-BE49-F238E27FC236}">
                <a16:creationId xmlns:a16="http://schemas.microsoft.com/office/drawing/2014/main" id="{D1C15F27-6DA2-4EDF-AB97-4A731F6E86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1052513"/>
            <a:ext cx="4403725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/>
              <a:t>Polarizace elektromagnetického záření – geometrie kmitů vektorů elektromagnetického pole</a:t>
            </a:r>
          </a:p>
        </p:txBody>
      </p:sp>
      <p:sp>
        <p:nvSpPr>
          <p:cNvPr id="8205" name="Rectangle 28">
            <a:extLst>
              <a:ext uri="{FF2B5EF4-FFF2-40B4-BE49-F238E27FC236}">
                <a16:creationId xmlns:a16="http://schemas.microsoft.com/office/drawing/2014/main" id="{6F1AFC38-5E75-43C6-BB79-046F7DB586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4663" y="2133600"/>
            <a:ext cx="4572000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lnSpc>
                <a:spcPct val="80000"/>
              </a:lnSpc>
              <a:spcBef>
                <a:spcPct val="50000"/>
              </a:spcBef>
              <a:buFontTx/>
              <a:buNone/>
            </a:pPr>
            <a:r>
              <a:rPr lang="cs-CZ" altLang="cs-CZ" sz="1000">
                <a:hlinkClick r:id="rId9"/>
              </a:rPr>
              <a:t>http://micro.magnet.fsu.edu/primer/java/polarizedlight/waveform3d/index.html</a:t>
            </a:r>
            <a:endParaRPr lang="cs-CZ" altLang="cs-CZ" sz="1000"/>
          </a:p>
          <a:p>
            <a:pPr algn="r" eaLnBrk="1" hangingPunct="1">
              <a:lnSpc>
                <a:spcPct val="80000"/>
              </a:lnSpc>
              <a:spcBef>
                <a:spcPct val="50000"/>
              </a:spcBef>
            </a:pPr>
            <a:endParaRPr lang="el-GR" altLang="cs-CZ" sz="1000" i="1"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FF87AC40-E735-4DB4-9E11-69A525EB34E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549275"/>
            <a:ext cx="8229600" cy="503238"/>
          </a:xfrm>
        </p:spPr>
        <p:txBody>
          <a:bodyPr/>
          <a:lstStyle/>
          <a:p>
            <a:pPr eaLnBrk="1" hangingPunct="1"/>
            <a:r>
              <a:rPr lang="cs-CZ" altLang="cs-CZ" sz="2000" b="1"/>
              <a:t>Absorpční spektrometrie</a:t>
            </a:r>
          </a:p>
        </p:txBody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B3DD85C7-EEB2-4418-9812-D1B313B1196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68313" y="1052513"/>
            <a:ext cx="8229600" cy="4525962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600"/>
              <a:t>Dělění:	</a:t>
            </a:r>
            <a:r>
              <a:rPr lang="cs-CZ" altLang="cs-CZ" sz="1600" i="1"/>
              <a:t>elektronová</a:t>
            </a:r>
            <a:r>
              <a:rPr lang="cs-CZ" altLang="cs-CZ" sz="1600"/>
              <a:t> (VIS, UV) absorpční spektrometrie – </a:t>
            </a:r>
            <a:r>
              <a:rPr lang="el-GR" altLang="cs-CZ" sz="1600">
                <a:cs typeface="Arial" panose="020B0604020202020204" pitchFamily="34" charset="0"/>
              </a:rPr>
              <a:t>λ</a:t>
            </a:r>
            <a:r>
              <a:rPr lang="cs-CZ" altLang="cs-CZ" sz="1600">
                <a:cs typeface="Arial" panose="020B0604020202020204" pitchFamily="34" charset="0"/>
              </a:rPr>
              <a:t> </a:t>
            </a:r>
            <a:r>
              <a:rPr lang="en-US" altLang="cs-CZ" sz="1600">
                <a:cs typeface="Arial" panose="020B0604020202020204" pitchFamily="34" charset="0"/>
              </a:rPr>
              <a:t>&lt;</a:t>
            </a:r>
            <a:r>
              <a:rPr lang="cs-CZ" altLang="cs-CZ" sz="1600">
                <a:cs typeface="Arial" panose="020B0604020202020204" pitchFamily="34" charset="0"/>
              </a:rPr>
              <a:t> 1 </a:t>
            </a:r>
            <a:r>
              <a:rPr lang="el-GR" altLang="cs-CZ" sz="1600">
                <a:cs typeface="Arial" panose="020B0604020202020204" pitchFamily="34" charset="0"/>
              </a:rPr>
              <a:t>μ</a:t>
            </a:r>
            <a:r>
              <a:rPr lang="cs-CZ" altLang="cs-CZ" sz="1600">
                <a:cs typeface="Arial" panose="020B0604020202020204" pitchFamily="34" charset="0"/>
              </a:rPr>
              <a:t>m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600">
                <a:cs typeface="Arial" panose="020B0604020202020204" pitchFamily="34" charset="0"/>
              </a:rPr>
              <a:t>		</a:t>
            </a:r>
            <a:r>
              <a:rPr lang="cs-CZ" altLang="cs-CZ" sz="1600" i="1">
                <a:cs typeface="Arial" panose="020B0604020202020204" pitchFamily="34" charset="0"/>
              </a:rPr>
              <a:t>vibrační</a:t>
            </a:r>
            <a:r>
              <a:rPr lang="cs-CZ" altLang="cs-CZ" sz="1600">
                <a:cs typeface="Arial" panose="020B0604020202020204" pitchFamily="34" charset="0"/>
              </a:rPr>
              <a:t> (IF) absorpční spektrometrie – nejčastěji </a:t>
            </a:r>
            <a:r>
              <a:rPr lang="el-GR" altLang="cs-CZ" sz="1600">
                <a:cs typeface="Arial" panose="020B0604020202020204" pitchFamily="34" charset="0"/>
              </a:rPr>
              <a:t>λ</a:t>
            </a:r>
            <a:r>
              <a:rPr lang="cs-CZ" altLang="cs-CZ" sz="1600">
                <a:cs typeface="Arial" panose="020B0604020202020204" pitchFamily="34" charset="0"/>
              </a:rPr>
              <a:t> od 3 </a:t>
            </a:r>
            <a:r>
              <a:rPr lang="el-GR" altLang="cs-CZ" sz="1600">
                <a:cs typeface="Arial" panose="020B0604020202020204" pitchFamily="34" charset="0"/>
              </a:rPr>
              <a:t>μ</a:t>
            </a:r>
            <a:r>
              <a:rPr lang="cs-CZ" altLang="cs-CZ" sz="1600">
                <a:cs typeface="Arial" panose="020B0604020202020204" pitchFamily="34" charset="0"/>
              </a:rPr>
              <a:t>m do 25 </a:t>
            </a:r>
            <a:r>
              <a:rPr lang="el-GR" altLang="cs-CZ" sz="1600">
                <a:cs typeface="Arial" panose="020B0604020202020204" pitchFamily="34" charset="0"/>
              </a:rPr>
              <a:t>μ</a:t>
            </a:r>
            <a:r>
              <a:rPr lang="cs-CZ" altLang="cs-CZ" sz="1600">
                <a:cs typeface="Arial" panose="020B0604020202020204" pitchFamily="34" charset="0"/>
              </a:rPr>
              <a:t>m (celé spektrum 1 </a:t>
            </a:r>
            <a:r>
              <a:rPr lang="el-GR" altLang="cs-CZ" sz="1600">
                <a:cs typeface="Arial" panose="020B0604020202020204" pitchFamily="34" charset="0"/>
              </a:rPr>
              <a:t>μ</a:t>
            </a:r>
            <a:r>
              <a:rPr lang="cs-CZ" altLang="cs-CZ" sz="1600">
                <a:cs typeface="Arial" panose="020B0604020202020204" pitchFamily="34" charset="0"/>
              </a:rPr>
              <a:t>m až 1000 </a:t>
            </a:r>
            <a:r>
              <a:rPr lang="el-GR" altLang="cs-CZ" sz="1600">
                <a:cs typeface="Arial" panose="020B0604020202020204" pitchFamily="34" charset="0"/>
              </a:rPr>
              <a:t>μ</a:t>
            </a:r>
            <a:r>
              <a:rPr lang="cs-CZ" altLang="cs-CZ" sz="1600">
                <a:cs typeface="Arial" panose="020B0604020202020204" pitchFamily="34" charset="0"/>
              </a:rPr>
              <a:t>m )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800"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600"/>
              <a:t>Průchodem elektromagnetické vlny prostředím dochází k snižování její intenzity.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600">
                <a:cs typeface="Arial" panose="020B0604020202020204" pitchFamily="34" charset="0"/>
              </a:rPr>
              <a:t>Velikost útlumu monochromatické vlny charakterizuje </a:t>
            </a:r>
            <a:r>
              <a:rPr lang="cs-CZ" altLang="cs-CZ" sz="1600" b="1">
                <a:cs typeface="Arial" panose="020B0604020202020204" pitchFamily="34" charset="0"/>
              </a:rPr>
              <a:t>absorbance A.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600">
                <a:cs typeface="Arial" panose="020B0604020202020204" pitchFamily="34" charset="0"/>
              </a:rPr>
              <a:t>I</a:t>
            </a:r>
            <a:r>
              <a:rPr lang="el-GR" altLang="cs-CZ" sz="1600" baseline="-25000">
                <a:cs typeface="Arial" panose="020B0604020202020204" pitchFamily="34" charset="0"/>
              </a:rPr>
              <a:t>λ</a:t>
            </a:r>
            <a:r>
              <a:rPr lang="cs-CZ" altLang="cs-CZ" sz="1600" baseline="-25000">
                <a:cs typeface="Arial" panose="020B0604020202020204" pitchFamily="34" charset="0"/>
              </a:rPr>
              <a:t>o</a:t>
            </a:r>
            <a:r>
              <a:rPr lang="cs-CZ" altLang="cs-CZ" sz="1600">
                <a:cs typeface="Arial" panose="020B0604020202020204" pitchFamily="34" charset="0"/>
              </a:rPr>
              <a:t> je počáteční hodnota intenzity elmag. vlny, I</a:t>
            </a:r>
            <a:r>
              <a:rPr lang="el-GR" altLang="cs-CZ" sz="1600" baseline="-25000">
                <a:cs typeface="Arial" panose="020B0604020202020204" pitchFamily="34" charset="0"/>
              </a:rPr>
              <a:t>λ</a:t>
            </a:r>
            <a:r>
              <a:rPr lang="cs-CZ" altLang="cs-CZ" sz="1600">
                <a:cs typeface="Arial" panose="020B0604020202020204" pitchFamily="34" charset="0"/>
              </a:rPr>
              <a:t> je velikost intenzity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600">
                <a:cs typeface="Arial" panose="020B0604020202020204" pitchFamily="34" charset="0"/>
              </a:rPr>
              <a:t>elmag. vlny po průchodu látkou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800"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600">
                <a:cs typeface="Arial" panose="020B0604020202020204" pitchFamily="34" charset="0"/>
              </a:rPr>
              <a:t>Závislost absorbance A</a:t>
            </a:r>
            <a:r>
              <a:rPr lang="el-GR" altLang="cs-CZ" sz="1600" baseline="-25000">
                <a:cs typeface="Arial" panose="020B0604020202020204" pitchFamily="34" charset="0"/>
              </a:rPr>
              <a:t>λ</a:t>
            </a:r>
            <a:r>
              <a:rPr lang="cs-CZ" altLang="cs-CZ" sz="1600">
                <a:cs typeface="Arial" panose="020B0604020202020204" pitchFamily="34" charset="0"/>
              </a:rPr>
              <a:t> na uražené dráze x elmag. vlny v prostředí popisuje LAMBERTŮV zákon:  A</a:t>
            </a:r>
            <a:r>
              <a:rPr lang="el-GR" altLang="cs-CZ" sz="1600" baseline="-25000">
                <a:cs typeface="Arial" panose="020B0604020202020204" pitchFamily="34" charset="0"/>
              </a:rPr>
              <a:t>λ</a:t>
            </a:r>
            <a:r>
              <a:rPr lang="cs-CZ" altLang="cs-CZ" sz="1600">
                <a:cs typeface="Arial" panose="020B0604020202020204" pitchFamily="34" charset="0"/>
              </a:rPr>
              <a:t>= b</a:t>
            </a:r>
            <a:r>
              <a:rPr lang="el-GR" altLang="cs-CZ" sz="1600" baseline="-25000">
                <a:cs typeface="Arial" panose="020B0604020202020204" pitchFamily="34" charset="0"/>
              </a:rPr>
              <a:t>λ</a:t>
            </a:r>
            <a:r>
              <a:rPr lang="el-GR" altLang="cs-CZ" sz="1600">
                <a:cs typeface="Arial" panose="020B0604020202020204" pitchFamily="34" charset="0"/>
              </a:rPr>
              <a:t>∙</a:t>
            </a:r>
            <a:r>
              <a:rPr lang="cs-CZ" altLang="cs-CZ" sz="1600">
                <a:cs typeface="Arial" panose="020B0604020202020204" pitchFamily="34" charset="0"/>
              </a:rPr>
              <a:t>x, kde b</a:t>
            </a:r>
            <a:r>
              <a:rPr lang="el-GR" altLang="cs-CZ" sz="1600" baseline="-25000">
                <a:cs typeface="Arial" panose="020B0604020202020204" pitchFamily="34" charset="0"/>
              </a:rPr>
              <a:t>λ</a:t>
            </a:r>
            <a:r>
              <a:rPr lang="cs-CZ" altLang="cs-CZ" sz="1600" baseline="-25000">
                <a:cs typeface="Arial" panose="020B0604020202020204" pitchFamily="34" charset="0"/>
              </a:rPr>
              <a:t> </a:t>
            </a:r>
            <a:r>
              <a:rPr lang="cs-CZ" altLang="cs-CZ" sz="1600">
                <a:cs typeface="Arial" panose="020B0604020202020204" pitchFamily="34" charset="0"/>
              </a:rPr>
              <a:t>je absorpční (extinkční) koeficient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800"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600">
                <a:cs typeface="Arial" panose="020B0604020202020204" pitchFamily="34" charset="0"/>
              </a:rPr>
              <a:t>Lambertův zákon (LZ) platí pro jednofotonovou absorpci v látkách, u nichž procházející záření nenarušuje původní termodynamickou rovnováhu. Možné odchylky od LZ u biologických materiálů způsobeny např. fotochemickými reakcemi, zvýšením teploty, aktivací chemických reakcí a pod.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800"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600">
                <a:cs typeface="Arial" panose="020B0604020202020204" pitchFamily="34" charset="0"/>
              </a:rPr>
              <a:t>Koncentrační závislost absorpčního koeficintu b popisuje BEERŮV zákon (BZ): b=</a:t>
            </a:r>
            <a:r>
              <a:rPr lang="el-GR" altLang="cs-CZ" sz="1600">
                <a:cs typeface="Arial" panose="020B0604020202020204" pitchFamily="34" charset="0"/>
              </a:rPr>
              <a:t>ε∙</a:t>
            </a:r>
            <a:r>
              <a:rPr lang="cs-CZ" altLang="cs-CZ" sz="1600">
                <a:cs typeface="Arial" panose="020B0604020202020204" pitchFamily="34" charset="0"/>
              </a:rPr>
              <a:t>c,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600">
                <a:cs typeface="Arial" panose="020B0604020202020204" pitchFamily="34" charset="0"/>
              </a:rPr>
              <a:t>kde  </a:t>
            </a:r>
            <a:r>
              <a:rPr lang="el-GR" altLang="cs-CZ" sz="1600">
                <a:cs typeface="Arial" panose="020B0604020202020204" pitchFamily="34" charset="0"/>
              </a:rPr>
              <a:t>ε</a:t>
            </a:r>
            <a:r>
              <a:rPr lang="cs-CZ" altLang="cs-CZ" sz="1600">
                <a:cs typeface="Arial" panose="020B0604020202020204" pitchFamily="34" charset="0"/>
              </a:rPr>
              <a:t> je molární absorpční (extinkční) koeficient, charakterizující absorbující látku. Symbol c zastupuje molární koncentraci roztoku.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800"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600">
                <a:cs typeface="Arial" panose="020B0604020202020204" pitchFamily="34" charset="0"/>
              </a:rPr>
              <a:t>Spojením LZ a BZ: </a:t>
            </a:r>
            <a:r>
              <a:rPr lang="cs-CZ" altLang="cs-CZ" sz="1600" b="1" u="sng">
                <a:cs typeface="Arial" panose="020B0604020202020204" pitchFamily="34" charset="0"/>
              </a:rPr>
              <a:t>LAMBERT-BEERŮV zákon       A</a:t>
            </a:r>
            <a:r>
              <a:rPr lang="el-GR" altLang="cs-CZ" sz="1600" b="1" u="sng" baseline="-25000">
                <a:cs typeface="Arial" panose="020B0604020202020204" pitchFamily="34" charset="0"/>
              </a:rPr>
              <a:t>λ</a:t>
            </a:r>
            <a:r>
              <a:rPr lang="cs-CZ" altLang="cs-CZ" sz="1600" b="1" u="sng">
                <a:cs typeface="Arial" panose="020B0604020202020204" pitchFamily="34" charset="0"/>
              </a:rPr>
              <a:t>= </a:t>
            </a:r>
            <a:r>
              <a:rPr lang="el-GR" altLang="cs-CZ" sz="1600" b="1" u="sng">
                <a:cs typeface="Arial" panose="020B0604020202020204" pitchFamily="34" charset="0"/>
              </a:rPr>
              <a:t>ε</a:t>
            </a:r>
            <a:r>
              <a:rPr lang="el-GR" altLang="cs-CZ" sz="1600" b="1" u="sng" baseline="-25000">
                <a:cs typeface="Arial" panose="020B0604020202020204" pitchFamily="34" charset="0"/>
              </a:rPr>
              <a:t>λ</a:t>
            </a:r>
            <a:r>
              <a:rPr lang="el-GR" altLang="cs-CZ" sz="1600" b="1" u="sng">
                <a:cs typeface="Arial" panose="020B0604020202020204" pitchFamily="34" charset="0"/>
              </a:rPr>
              <a:t>∙</a:t>
            </a:r>
            <a:r>
              <a:rPr lang="cs-CZ" altLang="cs-CZ" sz="1600" b="1" u="sng">
                <a:cs typeface="Arial" panose="020B0604020202020204" pitchFamily="34" charset="0"/>
              </a:rPr>
              <a:t>x</a:t>
            </a:r>
            <a:r>
              <a:rPr lang="el-GR" altLang="cs-CZ" sz="1600" b="1" u="sng">
                <a:cs typeface="Arial" panose="020B0604020202020204" pitchFamily="34" charset="0"/>
              </a:rPr>
              <a:t>∙</a:t>
            </a:r>
            <a:r>
              <a:rPr lang="cs-CZ" altLang="cs-CZ" sz="1600" b="1" u="sng">
                <a:cs typeface="Arial" panose="020B0604020202020204" pitchFamily="34" charset="0"/>
              </a:rPr>
              <a:t>c</a:t>
            </a:r>
            <a:endParaRPr lang="el-GR" altLang="cs-CZ" sz="1600" b="1" u="sng">
              <a:cs typeface="Arial" panose="020B0604020202020204" pitchFamily="34" charset="0"/>
            </a:endParaRPr>
          </a:p>
        </p:txBody>
      </p:sp>
      <p:sp>
        <p:nvSpPr>
          <p:cNvPr id="9220" name="Rectangle 5">
            <a:extLst>
              <a:ext uri="{FF2B5EF4-FFF2-40B4-BE49-F238E27FC236}">
                <a16:creationId xmlns:a16="http://schemas.microsoft.com/office/drawing/2014/main" id="{1102A05A-2700-4050-ACDD-0E93772054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2051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graphicFrame>
        <p:nvGraphicFramePr>
          <p:cNvPr id="9221" name="Object 4">
            <a:extLst>
              <a:ext uri="{FF2B5EF4-FFF2-40B4-BE49-F238E27FC236}">
                <a16:creationId xmlns:a16="http://schemas.microsoft.com/office/drawing/2014/main" id="{0DB9A47C-6BD2-4BA1-BADA-C6FAD7F8527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970713" y="2071688"/>
          <a:ext cx="1395412" cy="773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6" name="Rovnice" r:id="rId9" imgW="787400" imgH="431800" progId="Equation.3">
                  <p:embed/>
                </p:oleObj>
              </mc:Choice>
              <mc:Fallback>
                <p:oleObj name="Rovnice" r:id="rId9" imgW="787400" imgH="4318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70713" y="2071688"/>
                        <a:ext cx="1395412" cy="7731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F186FFCE-701E-4310-9680-3B29448706C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084168" y="100597"/>
            <a:ext cx="609600" cy="609600"/>
          </a:xfrm>
          <a:prstGeom prst="rect">
            <a:avLst/>
          </a:prstGeom>
        </p:spPr>
      </p:pic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FD033749-DFFE-4481-B5AE-967DD358C3ED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775884" y="100597"/>
            <a:ext cx="609600" cy="609600"/>
          </a:xfrm>
          <a:prstGeom prst="rect">
            <a:avLst/>
          </a:prstGeom>
        </p:spPr>
      </p:pic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271DDA09-0ADD-45B7-88C2-438EBC88CC1F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426542" y="100597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1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349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6855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0D6FF55D-5D49-4030-9C65-9FB8CBB8E79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2000" b="1"/>
              <a:t>Měření absorpčních spekter – měření propustnosti</a:t>
            </a:r>
          </a:p>
        </p:txBody>
      </p:sp>
      <p:sp>
        <p:nvSpPr>
          <p:cNvPr id="10243" name="Rectangle 3">
            <a:extLst>
              <a:ext uri="{FF2B5EF4-FFF2-40B4-BE49-F238E27FC236}">
                <a16:creationId xmlns:a16="http://schemas.microsoft.com/office/drawing/2014/main" id="{759EE350-5630-40A7-9E15-0A03ECC52500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8362950" cy="4525963"/>
          </a:xfrm>
        </p:spPr>
        <p:txBody>
          <a:bodyPr/>
          <a:lstStyle/>
          <a:p>
            <a:pPr marL="361950" indent="-361950" eaLnBrk="1" hangingPunct="1">
              <a:lnSpc>
                <a:spcPct val="90000"/>
              </a:lnSpc>
            </a:pPr>
            <a:r>
              <a:rPr lang="cs-CZ" altLang="cs-CZ" sz="1600"/>
              <a:t>Transmitance (propustnost elektromagnetického vlnění vzorkem) </a:t>
            </a:r>
          </a:p>
          <a:p>
            <a:pPr marL="361950" indent="-361950" eaLnBrk="1" hangingPunct="1">
              <a:lnSpc>
                <a:spcPct val="90000"/>
              </a:lnSpc>
              <a:buFontTx/>
              <a:buNone/>
            </a:pPr>
            <a:r>
              <a:rPr lang="cs-CZ" altLang="cs-CZ" sz="1600"/>
              <a:t>	</a:t>
            </a:r>
          </a:p>
          <a:p>
            <a:pPr marL="361950" indent="-361950" eaLnBrk="1" hangingPunct="1">
              <a:lnSpc>
                <a:spcPct val="90000"/>
              </a:lnSpc>
              <a:buFontTx/>
              <a:buNone/>
            </a:pPr>
            <a:r>
              <a:rPr lang="cs-CZ" altLang="cs-CZ" sz="1600"/>
              <a:t>	T:</a:t>
            </a:r>
          </a:p>
          <a:p>
            <a:pPr marL="361950" indent="-361950" eaLnBrk="1" hangingPunct="1">
              <a:lnSpc>
                <a:spcPct val="90000"/>
              </a:lnSpc>
            </a:pPr>
            <a:endParaRPr lang="cs-CZ" altLang="cs-CZ" sz="1600"/>
          </a:p>
          <a:p>
            <a:pPr marL="361950" indent="-361950" eaLnBrk="1" hangingPunct="1">
              <a:lnSpc>
                <a:spcPct val="90000"/>
              </a:lnSpc>
            </a:pPr>
            <a:r>
              <a:rPr lang="cs-CZ" altLang="cs-CZ" sz="1600"/>
              <a:t>Úpravou vztahu pro absorbanci, dostáváme vztah pro T: </a:t>
            </a:r>
          </a:p>
          <a:p>
            <a:pPr marL="361950" indent="-361950" eaLnBrk="1" hangingPunct="1">
              <a:lnSpc>
                <a:spcPct val="90000"/>
              </a:lnSpc>
            </a:pPr>
            <a:endParaRPr lang="cs-CZ" altLang="cs-CZ" sz="1600"/>
          </a:p>
          <a:p>
            <a:pPr marL="361950" indent="-361950" eaLnBrk="1" hangingPunct="1">
              <a:lnSpc>
                <a:spcPct val="90000"/>
              </a:lnSpc>
            </a:pPr>
            <a:endParaRPr lang="cs-CZ" altLang="cs-CZ" sz="1600"/>
          </a:p>
          <a:p>
            <a:pPr marL="361950" indent="-361950" eaLnBrk="1" hangingPunct="1">
              <a:lnSpc>
                <a:spcPct val="90000"/>
              </a:lnSpc>
            </a:pPr>
            <a:r>
              <a:rPr lang="cs-CZ" altLang="cs-CZ" sz="1600"/>
              <a:t>Relativní transmitance T</a:t>
            </a:r>
            <a:r>
              <a:rPr lang="cs-CZ" altLang="cs-CZ" sz="1600" baseline="-25000"/>
              <a:t>rel</a:t>
            </a:r>
            <a:r>
              <a:rPr lang="cs-CZ" altLang="cs-CZ" sz="1600"/>
              <a:t>:</a:t>
            </a:r>
          </a:p>
          <a:p>
            <a:pPr marL="361950" indent="-361950" eaLnBrk="1" hangingPunct="1">
              <a:lnSpc>
                <a:spcPct val="90000"/>
              </a:lnSpc>
            </a:pPr>
            <a:endParaRPr lang="cs-CZ" altLang="cs-CZ" sz="1600"/>
          </a:p>
          <a:p>
            <a:pPr marL="361950" indent="-361950" eaLnBrk="1" hangingPunct="1">
              <a:lnSpc>
                <a:spcPct val="90000"/>
              </a:lnSpc>
              <a:buFontTx/>
              <a:buNone/>
            </a:pPr>
            <a:r>
              <a:rPr lang="cs-CZ" altLang="cs-CZ" sz="1600"/>
              <a:t>Kde I</a:t>
            </a:r>
            <a:r>
              <a:rPr lang="cs-CZ" altLang="cs-CZ" sz="1600" baseline="-25000"/>
              <a:t>v</a:t>
            </a:r>
            <a:r>
              <a:rPr lang="el-GR" altLang="cs-CZ" sz="1600" baseline="-25000">
                <a:cs typeface="Arial" panose="020B0604020202020204" pitchFamily="34" charset="0"/>
              </a:rPr>
              <a:t>λ</a:t>
            </a:r>
            <a:r>
              <a:rPr lang="cs-CZ" altLang="cs-CZ" sz="1600">
                <a:cs typeface="Arial" panose="020B0604020202020204" pitchFamily="34" charset="0"/>
              </a:rPr>
              <a:t> je intenzita elmag. vlny vystupující ze vzorku a I</a:t>
            </a:r>
            <a:r>
              <a:rPr lang="cs-CZ" altLang="cs-CZ" sz="1600" baseline="-25000">
                <a:cs typeface="Arial" panose="020B0604020202020204" pitchFamily="34" charset="0"/>
              </a:rPr>
              <a:t>ref</a:t>
            </a:r>
            <a:r>
              <a:rPr lang="el-GR" altLang="cs-CZ" sz="1600" baseline="-25000">
                <a:cs typeface="Arial" panose="020B0604020202020204" pitchFamily="34" charset="0"/>
              </a:rPr>
              <a:t>λ</a:t>
            </a:r>
            <a:r>
              <a:rPr lang="cs-CZ" altLang="cs-CZ" sz="1600">
                <a:cs typeface="Arial" panose="020B0604020202020204" pitchFamily="34" charset="0"/>
              </a:rPr>
              <a:t> je intenzita elmag. vlny vystupující z čistého rozpouštědla.</a:t>
            </a:r>
            <a:r>
              <a:rPr lang="cs-CZ" altLang="cs-CZ" sz="1600"/>
              <a:t>  </a:t>
            </a:r>
          </a:p>
          <a:p>
            <a:pPr marL="361950" indent="-361950" eaLnBrk="1" hangingPunct="1">
              <a:lnSpc>
                <a:spcPct val="90000"/>
              </a:lnSpc>
              <a:buFontTx/>
              <a:buNone/>
            </a:pPr>
            <a:endParaRPr lang="cs-CZ" altLang="cs-CZ" sz="1600"/>
          </a:p>
        </p:txBody>
      </p:sp>
      <p:graphicFrame>
        <p:nvGraphicFramePr>
          <p:cNvPr id="10244" name="Object 4">
            <a:extLst>
              <a:ext uri="{FF2B5EF4-FFF2-40B4-BE49-F238E27FC236}">
                <a16:creationId xmlns:a16="http://schemas.microsoft.com/office/drawing/2014/main" id="{DDA0698F-16AB-42CC-9FA7-96EB026F96EE}"/>
              </a:ext>
            </a:extLst>
          </p:cNvPr>
          <p:cNvGraphicFramePr>
            <a:graphicFrameLocks noGrp="1" noChangeAspect="1"/>
          </p:cNvGraphicFramePr>
          <p:nvPr>
            <p:ph sz="quarter" idx="2"/>
          </p:nvPr>
        </p:nvGraphicFramePr>
        <p:xfrm>
          <a:off x="1331913" y="1989138"/>
          <a:ext cx="792162" cy="627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9" name="Rovnice" r:id="rId5" imgW="545863" imgH="431613" progId="Equation.3">
                  <p:embed/>
                </p:oleObj>
              </mc:Choice>
              <mc:Fallback>
                <p:oleObj name="Rovnice" r:id="rId5" imgW="545863" imgH="431613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31913" y="1989138"/>
                        <a:ext cx="792162" cy="6270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45" name="Object 8">
            <a:extLst>
              <a:ext uri="{FF2B5EF4-FFF2-40B4-BE49-F238E27FC236}">
                <a16:creationId xmlns:a16="http://schemas.microsoft.com/office/drawing/2014/main" id="{10E719FB-313D-4B3E-A8C5-878B89DCF38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084888" y="2636838"/>
          <a:ext cx="1152525" cy="365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0" name="Rovnice" r:id="rId7" imgW="761669" imgH="241195" progId="Equation.3">
                  <p:embed/>
                </p:oleObj>
              </mc:Choice>
              <mc:Fallback>
                <p:oleObj name="Rovnice" r:id="rId7" imgW="761669" imgH="241195" progId="Equation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84888" y="2636838"/>
                        <a:ext cx="1152525" cy="365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46" name="Object 9">
            <a:extLst>
              <a:ext uri="{FF2B5EF4-FFF2-40B4-BE49-F238E27FC236}">
                <a16:creationId xmlns:a16="http://schemas.microsoft.com/office/drawing/2014/main" id="{0FBC0468-EE40-44FC-B842-721F8F596C6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419475" y="3213100"/>
          <a:ext cx="1152525" cy="733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1" name="Rovnice" r:id="rId9" imgW="698197" imgH="444307" progId="Equation.3">
                  <p:embed/>
                </p:oleObj>
              </mc:Choice>
              <mc:Fallback>
                <p:oleObj name="Rovnice" r:id="rId9" imgW="698197" imgH="444307" progId="Equation.3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19475" y="3213100"/>
                        <a:ext cx="1152525" cy="733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42DE9B9E-680E-49DF-87E9-26D529B9D8B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193143" y="146855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6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ýchoz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altLang="cs-CZ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altLang="cs-CZ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2305</TotalTime>
  <Words>2620</Words>
  <Application>Microsoft Office PowerPoint</Application>
  <PresentationFormat>Předvádění na obrazovce (4:3)</PresentationFormat>
  <Paragraphs>303</Paragraphs>
  <Slides>32</Slides>
  <Notes>0</Notes>
  <HiddenSlides>0</HiddenSlides>
  <MMClips>24</MMClips>
  <ScaleCrop>false</ScaleCrop>
  <HeadingPairs>
    <vt:vector size="8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2</vt:i4>
      </vt:variant>
      <vt:variant>
        <vt:lpstr>Nadpisy snímků</vt:lpstr>
      </vt:variant>
      <vt:variant>
        <vt:i4>32</vt:i4>
      </vt:variant>
    </vt:vector>
  </HeadingPairs>
  <TitlesOfParts>
    <vt:vector size="37" baseType="lpstr">
      <vt:lpstr>Arial</vt:lpstr>
      <vt:lpstr>Times New Roman</vt:lpstr>
      <vt:lpstr>Výchozí návrh</vt:lpstr>
      <vt:lpstr>Rovnice</vt:lpstr>
      <vt:lpstr>Rastrový obrázek</vt:lpstr>
      <vt:lpstr>Optická spektrometrie</vt:lpstr>
      <vt:lpstr>Optické metody</vt:lpstr>
      <vt:lpstr>Optická absorpční spektrometrie</vt:lpstr>
      <vt:lpstr>Prezentace aplikace PowerPoint</vt:lpstr>
      <vt:lpstr>Prezentace aplikace PowerPoint</vt:lpstr>
      <vt:lpstr>Elementární znalosti středoškolské optiky</vt:lpstr>
      <vt:lpstr>Prezentace aplikace PowerPoint</vt:lpstr>
      <vt:lpstr>Absorpční spektrometrie</vt:lpstr>
      <vt:lpstr>Měření absorpčních spekter – měření propustnosti</vt:lpstr>
      <vt:lpstr>Interakce elektromagnetické vlny s prostředím</vt:lpstr>
      <vt:lpstr>Interakce elektromagnetické vlny s prostředím</vt:lpstr>
      <vt:lpstr>Absorpční spektrometr</vt:lpstr>
      <vt:lpstr>Absorpční spektrometr</vt:lpstr>
      <vt:lpstr>Prezentace aplikace PowerPoint</vt:lpstr>
      <vt:lpstr>Prezentace aplikace PowerPoint</vt:lpstr>
      <vt:lpstr>Absorpční spektrometr</vt:lpstr>
      <vt:lpstr>Prezentace aplikace PowerPoint</vt:lpstr>
      <vt:lpstr>Spektrofotometr jednopaprskový- SPEKOL 11</vt:lpstr>
      <vt:lpstr>U-2001 UV/Visible Spectrophotometer </vt:lpstr>
      <vt:lpstr>Praktická laboratorní aplikace</vt:lpstr>
      <vt:lpstr>Prezentace aplikace PowerPoint</vt:lpstr>
      <vt:lpstr>Prezentace aplikace PowerPoint</vt:lpstr>
      <vt:lpstr>Další využití absorpční spektrometrie</vt:lpstr>
      <vt:lpstr>Další využití absorpční spektrometrie</vt:lpstr>
      <vt:lpstr>Nefelometrie a turbidimetrie</vt:lpstr>
      <vt:lpstr>Nefelometrie a turbidimetrie</vt:lpstr>
      <vt:lpstr>Turbidimetrie</vt:lpstr>
      <vt:lpstr>Nefelometrie</vt:lpstr>
      <vt:lpstr>Nefelometrie a turbidimetrie</vt:lpstr>
      <vt:lpstr>Nefelometrie a turbidimetrie</vt:lpstr>
      <vt:lpstr>Nefelometrie a turbidimetrie</vt:lpstr>
      <vt:lpstr>Prezentace aplikace PowerPoint</vt:lpstr>
    </vt:vector>
  </TitlesOfParts>
  <Company>LF MU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Optická spektroskopie</dc:title>
  <dc:creator>studenti</dc:creator>
  <cp:lastModifiedBy>Vladan Bernard</cp:lastModifiedBy>
  <cp:revision>93</cp:revision>
  <dcterms:created xsi:type="dcterms:W3CDTF">2010-07-02T06:01:02Z</dcterms:created>
  <dcterms:modified xsi:type="dcterms:W3CDTF">2020-11-06T12:03:27Z</dcterms:modified>
</cp:coreProperties>
</file>