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1" r:id="rId2"/>
    <p:sldId id="293" r:id="rId3"/>
    <p:sldId id="282" r:id="rId4"/>
    <p:sldId id="262" r:id="rId5"/>
    <p:sldId id="263" r:id="rId6"/>
    <p:sldId id="277" r:id="rId7"/>
    <p:sldId id="264" r:id="rId8"/>
    <p:sldId id="266" r:id="rId9"/>
    <p:sldId id="267" r:id="rId10"/>
    <p:sldId id="276" r:id="rId11"/>
    <p:sldId id="268" r:id="rId12"/>
    <p:sldId id="291" r:id="rId13"/>
    <p:sldId id="269" r:id="rId14"/>
    <p:sldId id="270" r:id="rId15"/>
    <p:sldId id="271" r:id="rId16"/>
    <p:sldId id="292" r:id="rId17"/>
    <p:sldId id="283" r:id="rId18"/>
    <p:sldId id="284" r:id="rId19"/>
    <p:sldId id="278" r:id="rId20"/>
    <p:sldId id="274" r:id="rId21"/>
    <p:sldId id="275" r:id="rId22"/>
    <p:sldId id="279" r:id="rId23"/>
    <p:sldId id="285" r:id="rId24"/>
    <p:sldId id="286" r:id="rId25"/>
    <p:sldId id="287" r:id="rId26"/>
    <p:sldId id="288" r:id="rId27"/>
    <p:sldId id="289" r:id="rId28"/>
    <p:sldId id="290" r:id="rId29"/>
  </p:sldIdLst>
  <p:sldSz cx="9144000" cy="6858000" type="screen4x3"/>
  <p:notesSz cx="6858000" cy="9144000"/>
  <p:custDataLst>
    <p:tags r:id="rId31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CCFF"/>
    <a:srgbClr val="660033"/>
    <a:srgbClr val="FF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918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xmlns="" id="{B28DC747-5ABD-4046-88E0-41ABA8123D6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xmlns="" id="{7515497D-DCEF-437A-BEFC-A980CE45A6F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xmlns="" id="{A596060C-5B6D-4E9E-92C3-F783E280936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7" name="Rectangle 5">
            <a:extLst>
              <a:ext uri="{FF2B5EF4-FFF2-40B4-BE49-F238E27FC236}">
                <a16:creationId xmlns:a16="http://schemas.microsoft.com/office/drawing/2014/main" xmlns="" id="{22578A68-D727-4455-B4CB-0BC28089AA1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36198" name="Rectangle 6">
            <a:extLst>
              <a:ext uri="{FF2B5EF4-FFF2-40B4-BE49-F238E27FC236}">
                <a16:creationId xmlns:a16="http://schemas.microsoft.com/office/drawing/2014/main" xmlns="" id="{3CEEBC78-97F9-438A-991E-0655A9BC0E4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6199" name="Rectangle 7">
            <a:extLst>
              <a:ext uri="{FF2B5EF4-FFF2-40B4-BE49-F238E27FC236}">
                <a16:creationId xmlns:a16="http://schemas.microsoft.com/office/drawing/2014/main" xmlns="" id="{B12B4502-B77A-4C01-8E95-47BEB02735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E6C88FBD-F366-40F4-8838-FD1B3B0AC71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302307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xmlns="" id="{774A85EF-1D07-4BED-9C87-CAE42FA43C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E490BE-EC20-495C-BD5E-89DB0DD21F69}" type="slidenum">
              <a:rPr lang="cs-CZ" altLang="cs-CZ"/>
              <a:pPr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xmlns="" id="{49E1AB16-3FB4-48A7-A312-1CBC05D40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xmlns="" id="{3241BB34-87D1-40F0-98E8-14E17F2F2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xmlns="" id="{FE0500CB-4BCF-414B-9F25-A10B6343E8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00F961-EA0D-4AD2-84C5-D137747A5839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xmlns="" id="{9FEC86A5-75BA-4237-982F-856AB5F9B9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79F87237-F72C-4B76-829C-BEC69C7FC4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xmlns="" id="{1CF7917A-486C-4003-9C42-10F7FC1C17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F0949A-31F5-42E3-888D-8696FC309BF6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xmlns="" id="{1629BA3C-69AE-4E65-BD0F-2184B499FE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xmlns="" id="{3F35BAF0-6375-4B8F-969C-E3F71E69FD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xmlns="" id="{C38ECB35-591A-41E5-97A5-D483EA635C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59F3DE-5F78-4235-910A-76F396DACEE3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xmlns="" id="{1BDE308B-1734-43D9-A8F2-FD21407DA1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xmlns="" id="{21917DA9-E4AC-42DA-BF0C-55DEBE2133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xmlns="" id="{406EE107-F957-48FF-8DF0-08AFD91033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C11D55-4909-44FA-9781-8C2A455D0A5F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xmlns="" id="{330ABBE2-4F8B-421A-BFEE-552268F4C7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xmlns="" id="{90BD932A-E1BE-432A-94BC-0C164EA545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xmlns="" id="{6275E61B-78B8-4833-B73A-CC1142E552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6BD910-3144-45F8-96DF-8A6BAAD9C409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xmlns="" id="{718AECC2-A1C3-4EF5-A463-4E9DF5E905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xmlns="" id="{C144B76B-281B-4993-998B-6D66B08157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xmlns="" id="{9483F400-8259-460E-A467-6B5EE9CE52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725B2E-C320-4BA0-87E1-CEB46A3BE3E2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xmlns="" id="{363519DE-C2A4-4C77-9135-7E92FA5838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xmlns="" id="{6017F9B3-D8F5-436C-8919-E510E9AF0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xmlns="" id="{5FEE9B01-3360-4FF8-9071-112232D7C2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19114A-1EEB-486F-A4FF-A7E7F73B1475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xmlns="" id="{3797D4C5-ACA0-4CD5-8394-8E5304A5D9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xmlns="" id="{6B9B92C6-5B8B-4187-9E55-E51A6D2A5F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xmlns="" id="{64477CE4-1770-4F17-A245-2AFDE2C96F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39D28E-14A9-40E5-A018-9FDDA833E6C4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xmlns="" id="{434E0D0A-C68F-4A56-A779-066EA5B2B1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xmlns="" id="{C76A161E-2610-415F-833C-9A838E41F1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xmlns="" id="{2DF92989-FD24-4E6E-811A-F48BA8483A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092475-DB42-4CC0-8BBA-8A036DEFEC4E}" type="slidenum">
              <a:rPr lang="cs-CZ" altLang="cs-CZ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xmlns="" id="{AF31936E-5E23-42B6-A0B3-3E20E516C4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xmlns="" id="{DE6C4A4E-2041-4F4C-BCE4-93699A80EC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xmlns="" id="{BA75B677-F84F-4811-9D20-03BFBCA164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2EA662-6F20-4BC7-928F-3F952E6E76BC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xmlns="" id="{B76F0710-3043-4588-A533-56FDAE7F8A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xmlns="" id="{7E217AF9-7D8A-42D3-B266-0479ED1C03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xmlns="" id="{19D30D69-8C6F-417C-AB5C-095DB248E6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DD4BDB-823E-4F34-AAF8-BDCD8FC79B0A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xmlns="" id="{5A22DF38-8DE0-4DFF-A525-2CC1A2E6F5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xmlns="" id="{9B76F3A0-C9D2-4AF4-B619-546EF6B9E0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xmlns="" id="{CC760844-1572-454D-83AC-9AAC231E6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49D59-8534-4531-B4D6-4EBE558E6F05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xmlns="" id="{C3023F1F-8F4A-4913-A811-C2E5C42865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xmlns="" id="{0A839BD8-BA0D-4DB9-AB33-27C6719FEF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xmlns="" id="{05668A46-7514-4815-84E3-ABB005036F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9CBEBFC-D013-482B-B07B-A52B5E433154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xmlns="" id="{C232B456-0759-499F-B42C-0060F8059B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xmlns="" id="{ACFFC169-D489-4A86-B338-9A4F5B80DD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xmlns="" id="{3015F4E9-6559-47B1-A4F0-F8AE57DC07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A7B5D5-4D19-4D3F-891A-3173C652507E}" type="slidenum">
              <a:rPr lang="cs-CZ" altLang="cs-CZ"/>
              <a:pPr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xmlns="" id="{7157A81D-85D1-4816-A092-8887D9E748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xmlns="" id="{657D2FFE-DF7C-4A43-87E9-617242EE6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xmlns="" id="{470E859E-9D53-4CB9-B864-C0BAB87AA4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FA18B9-569C-4840-A097-D7117BBC7905}" type="slidenum">
              <a:rPr lang="cs-CZ" altLang="cs-CZ"/>
              <a:pPr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xmlns="" id="{4C0B7CF8-7AD3-4915-8FD3-108FA6337F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xmlns="" id="{0B7BD7A3-7663-41CE-B22F-8C0D58A483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xmlns="" id="{B48BBFF9-B226-4F39-8F74-11254DDA37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ECC7B2-C1C3-4377-80F4-5619214E30E3}" type="slidenum">
              <a:rPr lang="cs-CZ" altLang="cs-CZ"/>
              <a:pPr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xmlns="" id="{23837DF8-1637-4C72-A041-64ECB06DD6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xmlns="" id="{FBEAE045-E223-4726-8BB9-57750077EF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xmlns="" id="{84B689FB-332F-414C-9458-300A0CEBE1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87C853-4B8D-4AFA-9C44-6F948CE410C1}" type="slidenum">
              <a:rPr lang="cs-CZ" altLang="cs-CZ"/>
              <a:pPr>
                <a:spcBef>
                  <a:spcPct val="0"/>
                </a:spcBef>
              </a:pPr>
              <a:t>27</a:t>
            </a:fld>
            <a:endParaRPr lang="cs-CZ" altLang="cs-CZ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xmlns="" id="{3A8B0C33-707B-4800-A19F-67ABD2BC65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xmlns="" id="{26F70590-352C-49C5-AB56-8B3392D41F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xmlns="" id="{9DD0F21C-830D-468E-B50B-188151F45B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1C3BD9-6A6B-474E-991C-C1B4612CEA7C}" type="slidenum">
              <a:rPr lang="cs-CZ" altLang="cs-CZ"/>
              <a:pPr>
                <a:spcBef>
                  <a:spcPct val="0"/>
                </a:spcBef>
              </a:pPr>
              <a:t>28</a:t>
            </a:fld>
            <a:endParaRPr lang="cs-CZ" altLang="cs-CZ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xmlns="" id="{BBC8A514-92F4-40F2-B05A-89DDC55AB1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xmlns="" id="{BC6E11CF-3295-4716-A933-5F8BA2711C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BD86B012-344C-4849-9FD2-22076A4230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2A0AC6-DDCF-4C00-B215-F4C31B392D2D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5BD241B5-6124-4346-BE58-FBC883E37A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57874931-B4D7-4227-B38B-2788B79255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xmlns="" id="{A3A3F290-5160-4FDB-8CF2-845374D933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9DCAEE-893A-46AC-89D5-4F069DBDB054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xmlns="" id="{E72EF174-760C-4F37-B72B-8A14F7AC6D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xmlns="" id="{FDC2E6A6-E32F-4E26-AA0C-AA3FB8429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xmlns="" id="{0B6ADDE4-10A3-42D5-BEC8-540A26D099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2F1EC0-E293-4D83-B1CF-DD48E204280F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xmlns="" id="{DE4BBA8A-4F99-492D-9677-5C2B374484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xmlns="" id="{1D911455-BF87-4115-B309-9A3333B9CB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xmlns="" id="{8ADC4ADE-D3BE-4EAC-AF2B-8992307F4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F48FCB-88E7-4BB5-A248-1BBD8F1D8655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xmlns="" id="{356AB804-6962-47E9-9D6E-68DAD43E5F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xmlns="" id="{FBDC9B37-069D-4D2D-8A80-3552916FFF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xmlns="" id="{B450DBA0-D77B-452A-BD89-E853298CF0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497666-F6B2-43E7-92C0-3A853E2775C0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xmlns="" id="{D3BF6905-0D64-429E-88CC-5E41E75AB9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xmlns="" id="{DF1463ED-719F-4DF0-80E7-8E1B3949DD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xmlns="" id="{6384FD1C-BACE-4451-991B-09D53E9E66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B3A5EC-6F14-4B7D-9988-A50DC273AFA9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xmlns="" id="{BD2A1E2C-EFB7-46CD-B245-C23EA1D6BA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xmlns="" id="{551CD559-E17D-47F2-9D4A-21C1A28ADE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xmlns="" id="{A5AECA9B-FF67-4D90-B9BB-228593E2A4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76E221-90EA-4DC2-AB77-605A64306AD0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xmlns="" id="{E8EC5216-F78C-4E0C-AE6B-15F836356C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xmlns="" id="{0231E1DF-8189-4706-9729-C87E3A407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9F442B7-5DF0-4B22-9EE1-1D11797DF5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75D9668-2A78-46A0-BBFB-D96A9D17D8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DDADA89-9D61-47C4-BEB1-A06BA3A3E8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20FA8B-EB8F-4D75-B1D2-DC28602545B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310738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61B01E8-F89E-43B2-9054-4C32D7B973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0957562-97B2-4DBD-8500-F36E3C011B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B8EB77D-A7DD-4191-A035-D20D525C6D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CF1546-86CC-47D2-B062-50EF9969D24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150430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308F32A-0EEA-4F45-A77B-9DBFB34D8B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146EE64-9223-4E71-956E-BDC403E8C5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4B68C77-7572-4C22-BC71-C29B42F337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04317D-D369-4FC3-9F7F-CAA022D2DF9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303396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707FEB-B9C3-4001-B348-B8C994594A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B4A3CC7-AFA6-4A62-883F-FD77AB641E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AD61BD0-773D-474B-B15F-356D62B1EF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95F631-5D8F-49FB-85AC-D115A6C5A59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565269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C9F16CA-D45A-4F6F-BBD0-F4E6FD8AE1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3FFC17B-0AF0-43D2-A2C3-D88DE512EB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13D7572-1E67-4C7F-8AA7-6D06946333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750B89-10F1-45D8-AC52-44ED013C4AA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804791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32D8358-977C-4B90-80F2-2B2D447D11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F6F3F6B-7BA2-4974-9585-AF468A4763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B0EC9C6-11B6-44D9-841B-13D58289AA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2AFFE-6EDD-4B59-9ADC-48E1BAC3350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7948510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21EA992-1B28-4B06-AC30-602383721E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39FAF0E-220D-42A1-BBC6-F8A43EB01E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FC3BA8B-1F9E-454A-8659-0AFF3BEF75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274F4D-44B4-4D5C-AE6C-02E32EA9245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45676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4ACF7DED-2AB4-40E5-9FCF-E6A3FE00CE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C8D2DF80-6165-4669-86E1-9AD119C9F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BEED1BCC-27A6-4D39-A43C-6B26801A2D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5562EF-CF0C-4E59-83BB-2F289B7EC51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171224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87AD8562-22FC-4251-AF12-8648AE9F2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9FF6FBAD-F4AE-4189-96A7-67A803D305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3FC30A1-5F79-4397-ACC7-79F96F82AD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AE2C37-7DD2-4319-B6A7-59E6672D896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341404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2FB4365D-9287-4C1D-BE42-C911928E54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AB77FE29-C3C5-4864-BD6C-0EC6A9A94F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ED44E69-5601-47C1-B17C-6DA37E3826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6D8AC3-D3D6-461C-B675-86DF2A5282D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502607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012F93A-6A9C-4273-8FFD-63C5CC973F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D88C5E6-6853-4D39-A0AD-3EF1742458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5B3FCB-10F3-42F9-B0E7-0D9927DDD4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6DB6A-2E0B-495C-AE2B-FCEB296C7C2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344599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7EC0541-3D1C-4B6A-A948-9C9EA17A0D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021F33-F7A8-48AB-9B2F-B867E0B8F9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B36E65C-10DC-4000-8AC0-9B3BDA638E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3B5E96-1BF7-42B7-B1D4-AF846C3E7E7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688114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1E969EE0-4F4C-4EDB-B853-6476BD5E52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166FBFF7-9AC4-4CC9-A07E-7AA6932525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1D94216E-E6D0-451C-B5BA-11E2F4FFE07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6E0117E5-22E5-4724-86EE-8ECDE2677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Tx/>
              <a:buNone/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2B3F541E-C28D-4C94-8EEC-0E0E3F8EAEB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748F1960-87D7-4BF0-9AC5-9475C7DADBB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gif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12.png"/><Relationship Id="rId2" Type="http://schemas.microsoft.com/office/2007/relationships/media" Target="../media/media9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audio" Target="../media/media23.m4a"/><Relationship Id="rId7" Type="http://schemas.openxmlformats.org/officeDocument/2006/relationships/audio" Target="../media/media25.m4a"/><Relationship Id="rId12" Type="http://schemas.openxmlformats.org/officeDocument/2006/relationships/image" Target="../media/image3.png"/><Relationship Id="rId2" Type="http://schemas.microsoft.com/office/2007/relationships/media" Target="../media/media23.m4a"/><Relationship Id="rId1" Type="http://schemas.openxmlformats.org/officeDocument/2006/relationships/vmlDrawing" Target="../drawings/vmlDrawing2.vml"/><Relationship Id="rId6" Type="http://schemas.microsoft.com/office/2007/relationships/media" Target="../media/media25.m4a"/><Relationship Id="rId11" Type="http://schemas.openxmlformats.org/officeDocument/2006/relationships/image" Target="../media/image17.png"/><Relationship Id="rId5" Type="http://schemas.openxmlformats.org/officeDocument/2006/relationships/audio" Target="../media/media24.m4a"/><Relationship Id="rId10" Type="http://schemas.openxmlformats.org/officeDocument/2006/relationships/oleObject" Target="../embeddings/oleObject2.bin"/><Relationship Id="rId4" Type="http://schemas.microsoft.com/office/2007/relationships/media" Target="../media/media24.m4a"/><Relationship Id="rId9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číslo snímku 5">
            <a:extLst>
              <a:ext uri="{FF2B5EF4-FFF2-40B4-BE49-F238E27FC236}">
                <a16:creationId xmlns:a16="http://schemas.microsoft.com/office/drawing/2014/main" xmlns="" id="{D6C71C1B-5151-4A16-A0DD-10A606451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B2FBCE-B2FC-4C2D-BFE2-BCBAB148620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cs-CZ" altLang="cs-CZ" sz="140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05EC195A-822D-412E-9900-22C22A25F5B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9750" y="4724400"/>
            <a:ext cx="6119813" cy="1873250"/>
          </a:xfrm>
        </p:spPr>
        <p:txBody>
          <a:bodyPr/>
          <a:lstStyle/>
          <a:p>
            <a:pPr eaLnBrk="1" hangingPunct="1"/>
            <a:r>
              <a:rPr lang="cs-CZ" altLang="cs-CZ" sz="3600" b="1">
                <a:solidFill>
                  <a:srgbClr val="FFFFCC"/>
                </a:solidFill>
              </a:rPr>
              <a:t>Biofyzika</a:t>
            </a:r>
          </a:p>
          <a:p>
            <a:pPr eaLnBrk="1" hangingPunct="1"/>
            <a:r>
              <a:rPr lang="cs-CZ" altLang="cs-CZ" sz="3600" b="1">
                <a:solidFill>
                  <a:srgbClr val="FFFFCC"/>
                </a:solidFill>
              </a:rPr>
              <a:t> kardiovaskulárního systému</a:t>
            </a:r>
          </a:p>
        </p:txBody>
      </p:sp>
      <p:pic>
        <p:nvPicPr>
          <p:cNvPr id="3076" name="Picture 19" descr="Vascular Anatomy - click for details!">
            <a:extLst>
              <a:ext uri="{FF2B5EF4-FFF2-40B4-BE49-F238E27FC236}">
                <a16:creationId xmlns:a16="http://schemas.microsoft.com/office/drawing/2014/main" xmlns="" id="{435D7542-0F58-4FFB-860D-949786B78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276475"/>
            <a:ext cx="17907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1" descr="PCSHeartbeating">
            <a:extLst>
              <a:ext uri="{FF2B5EF4-FFF2-40B4-BE49-F238E27FC236}">
                <a16:creationId xmlns:a16="http://schemas.microsoft.com/office/drawing/2014/main" xmlns="" id="{DAA575AD-BCC8-4FD4-A4CB-335ECE2615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060575"/>
            <a:ext cx="1600200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27">
            <a:extLst>
              <a:ext uri="{FF2B5EF4-FFF2-40B4-BE49-F238E27FC236}">
                <a16:creationId xmlns:a16="http://schemas.microsoft.com/office/drawing/2014/main" xmlns="" id="{FE871FCE-21F6-445F-9F80-5FF68DF4A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04813"/>
            <a:ext cx="7489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rgbClr val="FFFFCC"/>
                </a:solidFill>
              </a:rPr>
              <a:t>Přednášky z lékařské biofyziky</a:t>
            </a:r>
            <a:br>
              <a:rPr lang="cs-CZ" altLang="cs-CZ" sz="4000">
                <a:solidFill>
                  <a:srgbClr val="FFFFCC"/>
                </a:solidFill>
              </a:rPr>
            </a:br>
            <a:r>
              <a:rPr lang="cs-CZ" altLang="cs-CZ" sz="2000">
                <a:solidFill>
                  <a:srgbClr val="FFFFCC"/>
                </a:solidFill>
              </a:rPr>
              <a:t>Biofyzikální ústav Lékařské fakulty</a:t>
            </a:r>
            <a:r>
              <a:rPr lang="en-GB" altLang="cs-CZ" sz="2000">
                <a:solidFill>
                  <a:srgbClr val="FFFFCC"/>
                </a:solidFill>
              </a:rPr>
              <a:t> </a:t>
            </a:r>
            <a:br>
              <a:rPr lang="en-GB" altLang="cs-CZ" sz="2000">
                <a:solidFill>
                  <a:srgbClr val="FFFFCC"/>
                </a:solidFill>
              </a:rPr>
            </a:br>
            <a:r>
              <a:rPr lang="en-GB" altLang="cs-CZ" sz="2000">
                <a:solidFill>
                  <a:srgbClr val="FFFFCC"/>
                </a:solidFill>
              </a:rPr>
              <a:t>Masaryk</a:t>
            </a:r>
            <a:r>
              <a:rPr lang="cs-CZ" altLang="cs-CZ" sz="2000">
                <a:solidFill>
                  <a:srgbClr val="FFFFCC"/>
                </a:solidFill>
              </a:rPr>
              <a:t>ovy univerzity, </a:t>
            </a:r>
            <a:r>
              <a:rPr lang="en-GB" altLang="cs-CZ" sz="2000">
                <a:solidFill>
                  <a:srgbClr val="FFFFCC"/>
                </a:solidFill>
              </a:rPr>
              <a:t>Brno</a:t>
            </a:r>
            <a:br>
              <a:rPr lang="en-GB" altLang="cs-CZ" sz="2000">
                <a:solidFill>
                  <a:srgbClr val="FFFFCC"/>
                </a:solidFill>
              </a:rPr>
            </a:br>
            <a:endParaRPr lang="cs-CZ" altLang="cs-CZ" sz="2000">
              <a:solidFill>
                <a:srgbClr val="FFFFCC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F5E9738B-47C7-4EBA-AF8E-8E7AEA25B8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85894" y="247890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5">
            <a:extLst>
              <a:ext uri="{FF2B5EF4-FFF2-40B4-BE49-F238E27FC236}">
                <a16:creationId xmlns:a16="http://schemas.microsoft.com/office/drawing/2014/main" xmlns="" id="{1C5CC330-34C7-425D-86E1-232F1FAB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5EDFDC-5401-41F8-BD5C-2E13C70FB3D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cs-CZ" sz="1400"/>
          </a:p>
        </p:txBody>
      </p:sp>
      <p:sp>
        <p:nvSpPr>
          <p:cNvPr id="19459" name="Rectangle 5">
            <a:extLst>
              <a:ext uri="{FF2B5EF4-FFF2-40B4-BE49-F238E27FC236}">
                <a16:creationId xmlns:a16="http://schemas.microsoft.com/office/drawing/2014/main" xmlns="" id="{21A5802D-D5D7-4586-9093-54C69CA568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Tlak v jednotlivých částech krevního oběhu</a:t>
            </a:r>
          </a:p>
        </p:txBody>
      </p:sp>
      <p:pic>
        <p:nvPicPr>
          <p:cNvPr id="19460" name="Picture 4" descr="6-5">
            <a:extLst>
              <a:ext uri="{FF2B5EF4-FFF2-40B4-BE49-F238E27FC236}">
                <a16:creationId xmlns:a16="http://schemas.microsoft.com/office/drawing/2014/main" xmlns="" id="{4232D5E9-61E0-4F23-BCAB-42382348E5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628775"/>
            <a:ext cx="5473700" cy="4714875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75161D78-4216-4FA2-98C7-B0D0D303C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6">
            <a:extLst>
              <a:ext uri="{FF2B5EF4-FFF2-40B4-BE49-F238E27FC236}">
                <a16:creationId xmlns:a16="http://schemas.microsoft.com/office/drawing/2014/main" xmlns="" id="{66FC7115-5DBE-4ACD-BB8D-2FEA35826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E9177F-0959-4505-AC6A-48B63911A5A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altLang="cs-CZ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xmlns="" id="{7F41AE41-3929-4BA3-9B69-E8F98A80AA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Periferní odpor cév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xmlns="" id="{40241B66-30AE-47E9-84E8-914D014AB0D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786688" cy="31972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dirty="0">
                <a:solidFill>
                  <a:srgbClr val="FFFFCC"/>
                </a:solidFill>
              </a:rPr>
              <a:t>Analogie elektrického odporu či spíše impedance  ( </a:t>
            </a:r>
            <a:r>
              <a:rPr lang="cs-CZ" altLang="cs-CZ" sz="2800" i="1" dirty="0">
                <a:solidFill>
                  <a:srgbClr val="FFFFCC"/>
                </a:solidFill>
              </a:rPr>
              <a:t>R = U</a:t>
            </a:r>
            <a:r>
              <a:rPr lang="cs-CZ" altLang="cs-CZ" sz="2800" dirty="0">
                <a:solidFill>
                  <a:srgbClr val="FFFFCC"/>
                </a:solidFill>
              </a:rPr>
              <a:t>/</a:t>
            </a:r>
            <a:r>
              <a:rPr lang="cs-CZ" altLang="cs-CZ" sz="2800" i="1" dirty="0">
                <a:solidFill>
                  <a:srgbClr val="FFFFCC"/>
                </a:solidFill>
              </a:rPr>
              <a:t>I</a:t>
            </a:r>
            <a:r>
              <a:rPr lang="cs-CZ" altLang="cs-CZ" sz="2800" dirty="0">
                <a:solidFill>
                  <a:srgbClr val="FFFFCC"/>
                </a:solidFill>
              </a:rPr>
              <a:t> 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>
                <a:solidFill>
                  <a:srgbClr val="FFFFCC"/>
                </a:solidFill>
              </a:rPr>
              <a:t>napětí </a:t>
            </a:r>
            <a:r>
              <a:rPr lang="cs-CZ" altLang="cs-CZ" sz="2800" i="1" dirty="0">
                <a:solidFill>
                  <a:srgbClr val="FFFFCC"/>
                </a:solidFill>
              </a:rPr>
              <a:t>U</a:t>
            </a:r>
            <a:r>
              <a:rPr lang="cs-CZ" altLang="cs-CZ" sz="2800" dirty="0">
                <a:solidFill>
                  <a:srgbClr val="FFFFCC"/>
                </a:solidFill>
              </a:rPr>
              <a:t> odpovídá tlak </a:t>
            </a:r>
            <a:r>
              <a:rPr lang="cs-CZ" altLang="cs-CZ" sz="2800" i="1" dirty="0">
                <a:solidFill>
                  <a:srgbClr val="FFFFCC"/>
                </a:solidFill>
              </a:rPr>
              <a:t>p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>
                <a:solidFill>
                  <a:srgbClr val="FFFFCC"/>
                </a:solidFill>
              </a:rPr>
              <a:t>proudu I odpovídá průtočný objem </a:t>
            </a:r>
            <a:r>
              <a:rPr lang="cs-CZ" altLang="cs-CZ" sz="2800" i="1" dirty="0">
                <a:solidFill>
                  <a:srgbClr val="FFFFCC"/>
                </a:solidFill>
              </a:rPr>
              <a:t>Q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i="1" dirty="0">
                <a:solidFill>
                  <a:srgbClr val="FFFFCC"/>
                </a:solidFill>
              </a:rPr>
              <a:t>R</a:t>
            </a:r>
            <a:r>
              <a:rPr lang="cs-CZ" altLang="cs-CZ" sz="2800" dirty="0">
                <a:solidFill>
                  <a:srgbClr val="FFFFCC"/>
                </a:solidFill>
              </a:rPr>
              <a:t> = </a:t>
            </a:r>
            <a:r>
              <a:rPr lang="cs-CZ" altLang="cs-CZ" sz="2800" dirty="0" err="1">
                <a:solidFill>
                  <a:srgbClr val="FFFFCC"/>
                </a:solidFill>
                <a:latin typeface="Symbol" panose="05050102010706020507" pitchFamily="18" charset="2"/>
              </a:rPr>
              <a:t>D</a:t>
            </a:r>
            <a:r>
              <a:rPr lang="cs-CZ" altLang="cs-CZ" sz="2800" i="1" dirty="0" err="1">
                <a:solidFill>
                  <a:srgbClr val="FFFFCC"/>
                </a:solidFill>
              </a:rPr>
              <a:t>p</a:t>
            </a:r>
            <a:r>
              <a:rPr lang="cs-CZ" altLang="cs-CZ" sz="2800" dirty="0">
                <a:solidFill>
                  <a:srgbClr val="FFFFCC"/>
                </a:solidFill>
              </a:rPr>
              <a:t>/</a:t>
            </a:r>
            <a:r>
              <a:rPr lang="cs-CZ" altLang="cs-CZ" sz="2800" i="1" dirty="0">
                <a:solidFill>
                  <a:srgbClr val="FFFFCC"/>
                </a:solidFill>
              </a:rPr>
              <a:t>Q</a:t>
            </a:r>
            <a:r>
              <a:rPr lang="cs-CZ" altLang="cs-CZ" sz="2800" dirty="0">
                <a:solidFill>
                  <a:srgbClr val="FFFFCC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>
                <a:solidFill>
                  <a:srgbClr val="FFFFCC"/>
                </a:solidFill>
              </a:rPr>
              <a:t>Vycházíme z </a:t>
            </a:r>
            <a:r>
              <a:rPr lang="cs-CZ" altLang="cs-CZ" sz="2800" b="1" dirty="0" err="1">
                <a:solidFill>
                  <a:schemeClr val="bg1"/>
                </a:solidFill>
              </a:rPr>
              <a:t>Hagen-Poiseuilleova</a:t>
            </a:r>
            <a:r>
              <a:rPr lang="cs-CZ" altLang="cs-CZ" sz="2800" b="1" dirty="0">
                <a:solidFill>
                  <a:schemeClr val="bg1"/>
                </a:solidFill>
              </a:rPr>
              <a:t> vzorce </a:t>
            </a:r>
            <a:r>
              <a:rPr lang="cs-CZ" altLang="cs-CZ" sz="2800" dirty="0">
                <a:solidFill>
                  <a:srgbClr val="FFFFCC"/>
                </a:solidFill>
              </a:rPr>
              <a:t>pro průtočný objem:</a:t>
            </a:r>
          </a:p>
        </p:txBody>
      </p:sp>
      <p:graphicFrame>
        <p:nvGraphicFramePr>
          <p:cNvPr id="21509" name="Object 8">
            <a:extLst>
              <a:ext uri="{FF2B5EF4-FFF2-40B4-BE49-F238E27FC236}">
                <a16:creationId xmlns:a16="http://schemas.microsoft.com/office/drawing/2014/main" xmlns="" id="{ACDB02A0-2896-4804-B2EF-98E438C059D5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492500" y="4724400"/>
          <a:ext cx="4824413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8" name="Rastrový obrázek" r:id="rId6" imgW="4663844" imgH="1203810" progId="Paint.Picture">
                  <p:embed/>
                </p:oleObj>
              </mc:Choice>
              <mc:Fallback>
                <p:oleObj name="Rastrový obrázek" r:id="rId6" imgW="4663844" imgH="1203810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4724400"/>
                        <a:ext cx="4824413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3C5B923D-6BEF-4F5E-A106-2998544AFD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1024" y="548163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5">
            <a:extLst>
              <a:ext uri="{FF2B5EF4-FFF2-40B4-BE49-F238E27FC236}">
                <a16:creationId xmlns:a16="http://schemas.microsoft.com/office/drawing/2014/main" xmlns="" id="{FE7FF06E-C673-4307-B2C3-7D8B48D2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1065E6-A5F4-48F6-B9A1-4FD77BBFB5B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cs-CZ" altLang="cs-CZ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xmlns="" id="{52146B72-5B9E-469F-8FA0-0C5803DE9F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Periferní odpor cév</a:t>
            </a:r>
            <a:endParaRPr lang="en-GB" altLang="cs-CZ">
              <a:solidFill>
                <a:srgbClr val="FFFFCC"/>
              </a:solidFill>
            </a:endParaRPr>
          </a:p>
        </p:txBody>
      </p:sp>
      <p:pic>
        <p:nvPicPr>
          <p:cNvPr id="23556" name="Picture 4" descr="obr">
            <a:extLst>
              <a:ext uri="{FF2B5EF4-FFF2-40B4-BE49-F238E27FC236}">
                <a16:creationId xmlns:a16="http://schemas.microsoft.com/office/drawing/2014/main" xmlns="" id="{F3901B59-C47E-4DCC-92B4-1580AE3292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88"/>
          <a:stretch>
            <a:fillRect/>
          </a:stretch>
        </p:blipFill>
        <p:spPr>
          <a:xfrm>
            <a:off x="755650" y="1825625"/>
            <a:ext cx="5256213" cy="4483100"/>
          </a:xfrm>
          <a:noFill/>
        </p:spPr>
      </p:pic>
      <p:sp>
        <p:nvSpPr>
          <p:cNvPr id="23557" name="Text Box 6">
            <a:extLst>
              <a:ext uri="{FF2B5EF4-FFF2-40B4-BE49-F238E27FC236}">
                <a16:creationId xmlns:a16="http://schemas.microsoft.com/office/drawing/2014/main" xmlns="" id="{491CBFE7-35B9-41A5-AB38-9456FDC8B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4292600"/>
            <a:ext cx="2468563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CC"/>
                </a:solidFill>
              </a:rPr>
              <a:t>Vysoká cévní impedance (např. v kosterních svalech) způsobuje, že rychlost toku na konci diastoly klesá k nule</a:t>
            </a:r>
            <a:endParaRPr lang="en-GB" altLang="cs-CZ" sz="1400" b="1">
              <a:solidFill>
                <a:srgbClr val="FFFFCC"/>
              </a:solidFill>
            </a:endParaRPr>
          </a:p>
        </p:txBody>
      </p:sp>
      <p:sp>
        <p:nvSpPr>
          <p:cNvPr id="23558" name="Text Box 7">
            <a:extLst>
              <a:ext uri="{FF2B5EF4-FFF2-40B4-BE49-F238E27FC236}">
                <a16:creationId xmlns:a16="http://schemas.microsoft.com/office/drawing/2014/main" xmlns="" id="{E9009A1A-FB7D-4A2C-A2F3-DA085D6FF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349500"/>
            <a:ext cx="25400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CC"/>
                </a:solidFill>
              </a:rPr>
              <a:t>Nízká cévní impedance je typická pro mozkové tepny a tepny parenchymatosních orgánů (jater,  sleziny, ledvin). Rychlost toku na konci diastoly nikdy neklesá k nule</a:t>
            </a:r>
            <a:r>
              <a:rPr lang="cs-CZ" altLang="cs-CZ" sz="1400">
                <a:solidFill>
                  <a:srgbClr val="FFFFCC"/>
                </a:solidFill>
              </a:rPr>
              <a:t> </a:t>
            </a:r>
            <a:endParaRPr lang="en-GB" altLang="cs-CZ" sz="1400">
              <a:solidFill>
                <a:srgbClr val="FFFFCC"/>
              </a:solidFill>
            </a:endParaRPr>
          </a:p>
        </p:txBody>
      </p:sp>
      <p:sp>
        <p:nvSpPr>
          <p:cNvPr id="23559" name="TextovéPole 1">
            <a:extLst>
              <a:ext uri="{FF2B5EF4-FFF2-40B4-BE49-F238E27FC236}">
                <a16:creationId xmlns:a16="http://schemas.microsoft.com/office/drawing/2014/main" xmlns="" id="{F5A24E58-9A9D-449C-9AE7-42935467F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3825" y="3667125"/>
            <a:ext cx="801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čas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41911E6E-E545-4620-A8F6-FD3B8B5BC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číslo snímku 5">
            <a:extLst>
              <a:ext uri="{FF2B5EF4-FFF2-40B4-BE49-F238E27FC236}">
                <a16:creationId xmlns:a16="http://schemas.microsoft.com/office/drawing/2014/main" xmlns="" id="{51F586B2-F3F3-4E0D-93A9-7799A8433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146FA7-7496-4FD0-8C5B-A2917947848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cs-CZ" sz="14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xmlns="" id="{8213FB8F-2A98-45FB-A493-1394ADDC25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Periferní odpor cév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xmlns="" id="{9F9E2032-7AFE-4373-AFAD-08FD5812C3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>
                <a:solidFill>
                  <a:srgbClr val="FFFFCC"/>
                </a:solidFill>
              </a:rPr>
              <a:t>Podíl jednotlivých úseků krevního oběhu na celkovém periferním odporu: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 dirty="0">
                <a:solidFill>
                  <a:srgbClr val="FFFFCC"/>
                </a:solidFill>
              </a:rPr>
              <a:t>artérie   .........    66 %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 dirty="0">
                <a:solidFill>
                  <a:srgbClr val="FFFFCC"/>
                </a:solidFill>
              </a:rPr>
              <a:t>(z toho arterioly 40 %)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 dirty="0">
                <a:solidFill>
                  <a:srgbClr val="FFFFCC"/>
                </a:solidFill>
              </a:rPr>
              <a:t>kapiláry ........     27 %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 dirty="0">
                <a:solidFill>
                  <a:srgbClr val="FFFFCC"/>
                </a:solidFill>
              </a:rPr>
              <a:t>vény .............       7 %</a:t>
            </a:r>
          </a:p>
          <a:p>
            <a:pPr eaLnBrk="1" hangingPunct="1"/>
            <a:r>
              <a:rPr lang="cs-CZ" altLang="cs-CZ" sz="2800" dirty="0">
                <a:solidFill>
                  <a:srgbClr val="FFFFCC"/>
                </a:solidFill>
              </a:rPr>
              <a:t>Při </a:t>
            </a:r>
            <a:r>
              <a:rPr lang="cs-CZ" altLang="cs-CZ" sz="2800" b="1" dirty="0">
                <a:solidFill>
                  <a:schemeClr val="bg1"/>
                </a:solidFill>
              </a:rPr>
              <a:t>vasodilataci</a:t>
            </a:r>
            <a:r>
              <a:rPr lang="cs-CZ" altLang="cs-CZ" sz="2800" dirty="0">
                <a:solidFill>
                  <a:srgbClr val="FFFFCC"/>
                </a:solidFill>
              </a:rPr>
              <a:t> </a:t>
            </a:r>
            <a:r>
              <a:rPr lang="cs-CZ" altLang="cs-CZ" sz="2800" i="1" dirty="0">
                <a:solidFill>
                  <a:srgbClr val="FFFFCC"/>
                </a:solidFill>
              </a:rPr>
              <a:t>R</a:t>
            </a:r>
            <a:r>
              <a:rPr lang="cs-CZ" altLang="cs-CZ" sz="2800" dirty="0">
                <a:solidFill>
                  <a:srgbClr val="FFFFCC"/>
                </a:solidFill>
              </a:rPr>
              <a:t> klesá - zátěž srdce se snižuje</a:t>
            </a:r>
          </a:p>
          <a:p>
            <a:pPr eaLnBrk="1" hangingPunct="1"/>
            <a:r>
              <a:rPr lang="cs-CZ" altLang="cs-CZ" sz="2800" dirty="0">
                <a:solidFill>
                  <a:srgbClr val="FFFFCC"/>
                </a:solidFill>
              </a:rPr>
              <a:t>Při </a:t>
            </a:r>
            <a:r>
              <a:rPr lang="cs-CZ" altLang="cs-CZ" sz="2800" b="1" dirty="0">
                <a:solidFill>
                  <a:schemeClr val="bg1"/>
                </a:solidFill>
              </a:rPr>
              <a:t>vasokonstrikci</a:t>
            </a:r>
            <a:r>
              <a:rPr lang="cs-CZ" altLang="cs-CZ" sz="2800" b="1" dirty="0">
                <a:solidFill>
                  <a:srgbClr val="FFFFCC"/>
                </a:solidFill>
              </a:rPr>
              <a:t> </a:t>
            </a:r>
            <a:r>
              <a:rPr lang="cs-CZ" altLang="cs-CZ" sz="2800" i="1" dirty="0">
                <a:solidFill>
                  <a:srgbClr val="FFFFCC"/>
                </a:solidFill>
              </a:rPr>
              <a:t>R</a:t>
            </a:r>
            <a:r>
              <a:rPr lang="cs-CZ" altLang="cs-CZ" sz="2800" dirty="0">
                <a:solidFill>
                  <a:srgbClr val="FFFFCC"/>
                </a:solidFill>
              </a:rPr>
              <a:t> roste - zátěž srdce se zvyšuje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xmlns="" id="{A9349CAA-B1D3-402B-BF06-9929BB173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749603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6372BFE6-D4C7-4C70-8B01-E133B8F94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8404" y="305079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číslo snímku 5">
            <a:extLst>
              <a:ext uri="{FF2B5EF4-FFF2-40B4-BE49-F238E27FC236}">
                <a16:creationId xmlns:a16="http://schemas.microsoft.com/office/drawing/2014/main" xmlns="" id="{A3F46A67-F24E-43B9-BBAE-7F50D369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1719A6-CA9E-4C95-A97A-F3F7B35019F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cs-CZ" altLang="cs-CZ" sz="1400"/>
          </a:p>
        </p:txBody>
      </p:sp>
      <p:sp>
        <p:nvSpPr>
          <p:cNvPr id="27651" name="Rectangle 5">
            <a:extLst>
              <a:ext uri="{FF2B5EF4-FFF2-40B4-BE49-F238E27FC236}">
                <a16:creationId xmlns:a16="http://schemas.microsoft.com/office/drawing/2014/main" xmlns="" id="{2DF53E2C-C193-4C08-AC2F-D7B4B4C560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Mechanická práce srdce</a:t>
            </a:r>
          </a:p>
        </p:txBody>
      </p:sp>
      <p:sp>
        <p:nvSpPr>
          <p:cNvPr id="27652" name="Rectangle 8">
            <a:extLst>
              <a:ext uri="{FF2B5EF4-FFF2-40B4-BE49-F238E27FC236}">
                <a16:creationId xmlns:a16="http://schemas.microsoft.com/office/drawing/2014/main" xmlns="" id="{CE7A5929-8795-4A62-BB32-718C0EFEA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447925"/>
            <a:ext cx="79216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524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dirty="0">
                <a:solidFill>
                  <a:srgbClr val="FFFFCC"/>
                </a:solidFill>
              </a:rPr>
              <a:t>Pro srdeční sval platí: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solidFill>
                  <a:schemeClr val="bg1"/>
                </a:solidFill>
              </a:rPr>
              <a:t>mechanická práce</a:t>
            </a:r>
            <a:r>
              <a:rPr lang="cs-CZ" altLang="cs-CZ" sz="2400" dirty="0">
                <a:solidFill>
                  <a:srgbClr val="FFFFCC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400" dirty="0">
              <a:solidFill>
                <a:srgbClr val="FFFF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i="1" dirty="0">
                <a:solidFill>
                  <a:srgbClr val="FFFFCC"/>
                </a:solidFill>
              </a:rPr>
              <a:t>W</a:t>
            </a:r>
            <a:r>
              <a:rPr lang="cs-CZ" altLang="cs-CZ" sz="2400" dirty="0">
                <a:solidFill>
                  <a:srgbClr val="FFFFCC"/>
                </a:solidFill>
              </a:rPr>
              <a:t> = </a:t>
            </a:r>
            <a:r>
              <a:rPr lang="cs-CZ" altLang="cs-CZ" sz="2400" dirty="0">
                <a:solidFill>
                  <a:srgbClr val="FFFFCC"/>
                </a:solidFill>
                <a:sym typeface="Symbol" panose="05050102010706020507" pitchFamily="18" charset="2"/>
              </a:rPr>
              <a:t></a:t>
            </a:r>
            <a:r>
              <a:rPr lang="cs-CZ" altLang="cs-CZ" sz="2400" i="1" dirty="0">
                <a:solidFill>
                  <a:srgbClr val="FFFFCC"/>
                </a:solidFill>
              </a:rPr>
              <a:t>p</a:t>
            </a:r>
            <a:r>
              <a:rPr lang="cs-CZ" altLang="cs-CZ" sz="2400" dirty="0">
                <a:solidFill>
                  <a:srgbClr val="FFFFCC"/>
                </a:solidFill>
              </a:rPr>
              <a:t>(</a:t>
            </a:r>
            <a:r>
              <a:rPr lang="cs-CZ" altLang="cs-CZ" sz="2400" i="1" dirty="0">
                <a:solidFill>
                  <a:srgbClr val="FFFFCC"/>
                </a:solidFill>
              </a:rPr>
              <a:t>V</a:t>
            </a:r>
            <a:r>
              <a:rPr lang="cs-CZ" altLang="cs-CZ" sz="2400" dirty="0">
                <a:solidFill>
                  <a:srgbClr val="FFFFCC"/>
                </a:solidFill>
              </a:rPr>
              <a:t>)</a:t>
            </a:r>
            <a:r>
              <a:rPr lang="cs-CZ" altLang="cs-CZ" sz="2400" dirty="0" err="1">
                <a:solidFill>
                  <a:srgbClr val="FFFFCC"/>
                </a:solidFill>
              </a:rPr>
              <a:t>d</a:t>
            </a:r>
            <a:r>
              <a:rPr lang="cs-CZ" altLang="cs-CZ" sz="2400" i="1" dirty="0" err="1">
                <a:solidFill>
                  <a:srgbClr val="FFFFCC"/>
                </a:solidFill>
              </a:rPr>
              <a:t>V</a:t>
            </a:r>
            <a:r>
              <a:rPr lang="cs-CZ" altLang="cs-CZ" sz="2400" dirty="0">
                <a:solidFill>
                  <a:srgbClr val="FFFFCC"/>
                </a:solidFill>
              </a:rPr>
              <a:t>                                ?????</a:t>
            </a:r>
            <a:endParaRPr lang="cs-CZ" altLang="cs-CZ" sz="2400" dirty="0">
              <a:solidFill>
                <a:srgbClr val="FFFFCC"/>
              </a:solidFill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400" dirty="0">
              <a:solidFill>
                <a:srgbClr val="FFFFCC"/>
              </a:solidFill>
              <a:sym typeface="Symbol" panose="05050102010706020507" pitchFamily="18" charset="2"/>
            </a:endParaRPr>
          </a:p>
          <a:p>
            <a:pPr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dirty="0">
                <a:solidFill>
                  <a:srgbClr val="FFFFCC"/>
                </a:solidFill>
                <a:sym typeface="Symbol" panose="05050102010706020507" pitchFamily="18" charset="2"/>
              </a:rPr>
              <a:t>Práce se koná při vypuzení objemu krve </a:t>
            </a:r>
            <a:r>
              <a:rPr lang="cs-CZ" altLang="cs-CZ" sz="2400" dirty="0" err="1">
                <a:solidFill>
                  <a:srgbClr val="FFFFCC"/>
                </a:solidFill>
                <a:sym typeface="Symbol" panose="05050102010706020507" pitchFamily="18" charset="2"/>
              </a:rPr>
              <a:t>d</a:t>
            </a:r>
            <a:r>
              <a:rPr lang="cs-CZ" altLang="cs-CZ" sz="2400" i="1" dirty="0" err="1">
                <a:solidFill>
                  <a:srgbClr val="FFFFCC"/>
                </a:solidFill>
                <a:sym typeface="Symbol" panose="05050102010706020507" pitchFamily="18" charset="2"/>
              </a:rPr>
              <a:t>V</a:t>
            </a:r>
            <a:r>
              <a:rPr lang="cs-CZ" altLang="cs-CZ" sz="2400" dirty="0">
                <a:solidFill>
                  <a:srgbClr val="FFFFCC"/>
                </a:solidFill>
                <a:sym typeface="Symbol" panose="05050102010706020507" pitchFamily="18" charset="2"/>
              </a:rPr>
              <a:t> proti vnějšímu tlaku </a:t>
            </a:r>
            <a:r>
              <a:rPr lang="cs-CZ" altLang="cs-CZ" sz="2400" i="1" dirty="0">
                <a:solidFill>
                  <a:srgbClr val="FFFFCC"/>
                </a:solidFill>
                <a:sym typeface="Symbol" panose="05050102010706020507" pitchFamily="18" charset="2"/>
              </a:rPr>
              <a:t>p</a:t>
            </a:r>
            <a:r>
              <a:rPr lang="cs-CZ" altLang="cs-CZ" sz="2400" dirty="0">
                <a:solidFill>
                  <a:srgbClr val="FFFFCC"/>
                </a:solidFill>
                <a:sym typeface="Symbol" panose="05050102010706020507" pitchFamily="18" charset="2"/>
              </a:rPr>
              <a:t>. Z malé části se mění též v kinetickou energii krve.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xmlns="" id="{A99E5F92-BF88-4DB7-8DBD-4A6E0AC0E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71" y="1772816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2DDD3700-1290-41E5-BF2A-303F28480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6318" y="204246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číslo snímku 5">
            <a:extLst>
              <a:ext uri="{FF2B5EF4-FFF2-40B4-BE49-F238E27FC236}">
                <a16:creationId xmlns:a16="http://schemas.microsoft.com/office/drawing/2014/main" xmlns="" id="{F9D6871F-384A-4A11-BB8D-54BD7DFE9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CB0692-030D-4E3A-9EF8-FD94A10D98F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cs-CZ" altLang="cs-CZ" sz="14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xmlns="" id="{544E4F66-B2E6-4D16-B2AD-D96F983998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FFFFCC"/>
                </a:solidFill>
              </a:rPr>
              <a:t>Práce srdce při jedné systole (odhad)</a:t>
            </a:r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xmlns="" id="{E940ADE1-5ED8-40CF-A121-FC5670F3E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i="1">
                <a:solidFill>
                  <a:srgbClr val="FFFFCC"/>
                </a:solidFill>
              </a:rPr>
              <a:t>p = konst. </a:t>
            </a:r>
            <a:r>
              <a:rPr lang="cs-CZ" altLang="cs-CZ" sz="2800" i="1">
                <a:solidFill>
                  <a:srgbClr val="FFFFCC"/>
                </a:solidFill>
                <a:sym typeface="Symbol" panose="05050102010706020507" pitchFamily="18" charset="2"/>
              </a:rPr>
              <a:t></a:t>
            </a:r>
            <a:r>
              <a:rPr lang="cs-CZ" altLang="cs-CZ" sz="2800" i="1">
                <a:solidFill>
                  <a:srgbClr val="FFFFCC"/>
                </a:solidFill>
              </a:rPr>
              <a:t> W = p</a:t>
            </a:r>
            <a:r>
              <a:rPr lang="cs-CZ" altLang="cs-CZ" sz="2800" i="1">
                <a:solidFill>
                  <a:srgbClr val="FFFFCC"/>
                </a:solidFill>
                <a:latin typeface="Symbol" panose="05050102010706020507" pitchFamily="18" charset="2"/>
              </a:rPr>
              <a:t>D</a:t>
            </a:r>
            <a:r>
              <a:rPr lang="cs-CZ" altLang="cs-CZ" sz="2800" i="1">
                <a:solidFill>
                  <a:srgbClr val="FFFFCC"/>
                </a:solidFill>
              </a:rPr>
              <a:t>V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i="1">
                <a:solidFill>
                  <a:srgbClr val="FFFFCC"/>
                </a:solidFill>
              </a:rPr>
              <a:t>Levá komora            Pravá komora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800" i="1">
                <a:solidFill>
                  <a:srgbClr val="FFFFCC"/>
                </a:solidFill>
              </a:rPr>
              <a:t> p</a:t>
            </a:r>
            <a:r>
              <a:rPr lang="cs-CZ" altLang="cs-CZ" sz="2800" i="1" baseline="-25000">
                <a:solidFill>
                  <a:srgbClr val="FFFFCC"/>
                </a:solidFill>
              </a:rPr>
              <a:t>stř.</a:t>
            </a:r>
            <a:r>
              <a:rPr lang="cs-CZ" altLang="cs-CZ" sz="2800" i="1">
                <a:solidFill>
                  <a:srgbClr val="FFFFCC"/>
                </a:solidFill>
              </a:rPr>
              <a:t> = 13,3 kPa        p</a:t>
            </a:r>
            <a:r>
              <a:rPr lang="cs-CZ" altLang="cs-CZ" sz="2800" i="1" baseline="-25000">
                <a:solidFill>
                  <a:srgbClr val="FFFFCC"/>
                </a:solidFill>
              </a:rPr>
              <a:t>stř.</a:t>
            </a:r>
            <a:r>
              <a:rPr lang="cs-CZ" altLang="cs-CZ" sz="2800" i="1">
                <a:solidFill>
                  <a:srgbClr val="FFFFCC"/>
                </a:solidFill>
              </a:rPr>
              <a:t> = 2,7 kPa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800" i="1">
                <a:solidFill>
                  <a:srgbClr val="FFFFCC"/>
                </a:solidFill>
              </a:rPr>
              <a:t> </a:t>
            </a:r>
            <a:r>
              <a:rPr lang="cs-CZ" altLang="cs-CZ" sz="2800" i="1">
                <a:solidFill>
                  <a:srgbClr val="FFFFCC"/>
                </a:solidFill>
                <a:latin typeface="Symbol" panose="05050102010706020507" pitchFamily="18" charset="2"/>
              </a:rPr>
              <a:t>D</a:t>
            </a:r>
            <a:r>
              <a:rPr lang="cs-CZ" altLang="cs-CZ" sz="2800" i="1">
                <a:solidFill>
                  <a:srgbClr val="FFFFCC"/>
                </a:solidFill>
              </a:rPr>
              <a:t>V = 70 ml             </a:t>
            </a:r>
            <a:r>
              <a:rPr lang="cs-CZ" altLang="cs-CZ" sz="2800" i="1">
                <a:solidFill>
                  <a:srgbClr val="FFFFCC"/>
                </a:solidFill>
                <a:latin typeface="Symbol" panose="05050102010706020507" pitchFamily="18" charset="2"/>
              </a:rPr>
              <a:t>D</a:t>
            </a:r>
            <a:r>
              <a:rPr lang="cs-CZ" altLang="cs-CZ" sz="2800" i="1">
                <a:solidFill>
                  <a:srgbClr val="FFFFCC"/>
                </a:solidFill>
              </a:rPr>
              <a:t>V  = 70 ml</a:t>
            </a:r>
            <a:endParaRPr lang="cs-CZ" altLang="cs-CZ" sz="2800" b="1" i="1">
              <a:solidFill>
                <a:srgbClr val="FFFFCC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800" b="1" i="1">
                <a:solidFill>
                  <a:srgbClr val="FFFFCC"/>
                </a:solidFill>
              </a:rPr>
              <a:t>  W = 0,93 J               W = 0,19 J</a:t>
            </a:r>
            <a:endParaRPr lang="cs-CZ" altLang="cs-CZ" sz="2800" i="1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800" i="1">
                <a:solidFill>
                  <a:srgbClr val="FFFFCC"/>
                </a:solidFill>
              </a:rPr>
              <a:t>Z toho W</a:t>
            </a:r>
            <a:r>
              <a:rPr lang="cs-CZ" altLang="cs-CZ" sz="2800" i="1" baseline="-25000">
                <a:solidFill>
                  <a:srgbClr val="FFFFCC"/>
                </a:solidFill>
              </a:rPr>
              <a:t>k</a:t>
            </a:r>
            <a:r>
              <a:rPr lang="cs-CZ" altLang="cs-CZ" sz="2800" i="1">
                <a:solidFill>
                  <a:srgbClr val="FFFFCC"/>
                </a:solidFill>
              </a:rPr>
              <a:t>  (kinetická energie):</a:t>
            </a:r>
            <a:endParaRPr lang="cs-CZ" altLang="cs-CZ" sz="2800" b="1" i="1">
              <a:solidFill>
                <a:srgbClr val="FFFFCC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800" b="1" i="1">
                <a:solidFill>
                  <a:srgbClr val="FFFFCC"/>
                </a:solidFill>
              </a:rPr>
              <a:t>= 0,009 J                  = 0,0018 J</a:t>
            </a:r>
            <a:endParaRPr lang="cs-CZ" altLang="cs-CZ" sz="2800" i="1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i="1">
                <a:solidFill>
                  <a:srgbClr val="FFFFCC"/>
                </a:solidFill>
              </a:rPr>
              <a:t>(dle vzorce 1/2</a:t>
            </a:r>
            <a:r>
              <a:rPr lang="cs-CZ" altLang="cs-CZ" sz="2800" i="1">
                <a:solidFill>
                  <a:srgbClr val="FFFFCC"/>
                </a:solidFill>
                <a:latin typeface="Symbol" panose="05050102010706020507" pitchFamily="18" charset="2"/>
              </a:rPr>
              <a:t>r</a:t>
            </a:r>
            <a:r>
              <a:rPr lang="cs-CZ" altLang="cs-CZ" sz="2800" i="1">
                <a:solidFill>
                  <a:srgbClr val="FFFFCC"/>
                </a:solidFill>
              </a:rPr>
              <a:t>v</a:t>
            </a:r>
            <a:r>
              <a:rPr lang="cs-CZ" altLang="cs-CZ" sz="2800" i="1" baseline="30000">
                <a:solidFill>
                  <a:srgbClr val="FFFFCC"/>
                </a:solidFill>
              </a:rPr>
              <a:t>2</a:t>
            </a:r>
            <a:r>
              <a:rPr lang="cs-CZ" altLang="cs-CZ" sz="2800" i="1">
                <a:solidFill>
                  <a:srgbClr val="FFFFCC"/>
                </a:solidFill>
                <a:latin typeface="Symbol" panose="05050102010706020507" pitchFamily="18" charset="2"/>
              </a:rPr>
              <a:t>D</a:t>
            </a:r>
            <a:r>
              <a:rPr lang="cs-CZ" altLang="cs-CZ" sz="2800" i="1">
                <a:solidFill>
                  <a:srgbClr val="FFFFCC"/>
                </a:solidFill>
              </a:rPr>
              <a:t>V, r = 1,06·10</a:t>
            </a:r>
            <a:r>
              <a:rPr lang="cs-CZ" altLang="cs-CZ" sz="2800" i="1" baseline="30000">
                <a:solidFill>
                  <a:srgbClr val="FFFFCC"/>
                </a:solidFill>
              </a:rPr>
              <a:t>3</a:t>
            </a:r>
            <a:r>
              <a:rPr lang="cs-CZ" altLang="cs-CZ" sz="2800" i="1">
                <a:solidFill>
                  <a:srgbClr val="FFFFCC"/>
                </a:solidFill>
              </a:rPr>
              <a:t> kg·m</a:t>
            </a:r>
            <a:r>
              <a:rPr lang="cs-CZ" altLang="cs-CZ" sz="2800" i="1" baseline="30000">
                <a:solidFill>
                  <a:srgbClr val="FFFFCC"/>
                </a:solidFill>
              </a:rPr>
              <a:t>-3</a:t>
            </a:r>
            <a:r>
              <a:rPr lang="cs-CZ" altLang="cs-CZ" sz="2800" i="1">
                <a:solidFill>
                  <a:srgbClr val="FFFFCC"/>
                </a:solidFill>
              </a:rPr>
              <a:t>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i="1">
                <a:solidFill>
                  <a:srgbClr val="FFFFCC"/>
                </a:solidFill>
              </a:rPr>
              <a:t>v</a:t>
            </a:r>
            <a:r>
              <a:rPr lang="cs-CZ" altLang="cs-CZ" sz="2800" i="1" baseline="-25000">
                <a:solidFill>
                  <a:srgbClr val="FFFFCC"/>
                </a:solidFill>
              </a:rPr>
              <a:t>stř.</a:t>
            </a:r>
            <a:r>
              <a:rPr lang="cs-CZ" altLang="cs-CZ" sz="2800" i="1">
                <a:solidFill>
                  <a:srgbClr val="FFFFCC"/>
                </a:solidFill>
              </a:rPr>
              <a:t> = 0,3 m·s</a:t>
            </a:r>
            <a:r>
              <a:rPr lang="cs-CZ" altLang="cs-CZ" sz="2800" i="1" baseline="30000">
                <a:solidFill>
                  <a:srgbClr val="FFFFCC"/>
                </a:solidFill>
              </a:rPr>
              <a:t>-1</a:t>
            </a:r>
            <a:r>
              <a:rPr lang="cs-CZ" altLang="cs-CZ" sz="2800" i="1">
                <a:solidFill>
                  <a:srgbClr val="FFFFCC"/>
                </a:solidFill>
              </a:rPr>
              <a:t>, resp. 0,22 m·s</a:t>
            </a:r>
            <a:r>
              <a:rPr lang="cs-CZ" altLang="cs-CZ" sz="2800" i="1" baseline="30000">
                <a:solidFill>
                  <a:srgbClr val="FFFFCC"/>
                </a:solidFill>
              </a:rPr>
              <a:t>-1</a:t>
            </a:r>
            <a:r>
              <a:rPr lang="cs-CZ" altLang="cs-CZ" sz="2800" i="1">
                <a:solidFill>
                  <a:srgbClr val="FFFFCC"/>
                </a:solidFill>
              </a:rPr>
              <a:t>)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xmlns="" id="{71864F30-7BD9-4D81-80CF-68AA3FF6E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055323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ACCAD059-032E-42BB-BFB0-8B143D8BE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0247" y="135433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xmlns="" id="{53787C63-8B7B-454D-931C-4259F7600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FFCC"/>
                </a:solidFill>
              </a:rPr>
              <a:t>Výkon srdce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xmlns="" id="{97F234E9-C42F-499C-B398-DAB6BFE9C4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b="1" dirty="0">
                <a:solidFill>
                  <a:schemeClr val="bg1"/>
                </a:solidFill>
              </a:rPr>
              <a:t>Mechanický výkon srdce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FFFFCC"/>
                </a:solidFill>
              </a:rPr>
              <a:t>(pro tepovou frekvenci 70 min</a:t>
            </a:r>
            <a:r>
              <a:rPr lang="cs-CZ" altLang="cs-CZ" baseline="30000" dirty="0">
                <a:solidFill>
                  <a:srgbClr val="FFFFCC"/>
                </a:solidFill>
              </a:rPr>
              <a:t>-1</a:t>
            </a:r>
            <a:r>
              <a:rPr lang="cs-CZ" altLang="cs-CZ" dirty="0">
                <a:solidFill>
                  <a:srgbClr val="FFFFCC"/>
                </a:solidFill>
              </a:rPr>
              <a:t>) ........ 1,3 W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b="1" dirty="0">
                <a:solidFill>
                  <a:schemeClr val="bg1"/>
                </a:solidFill>
              </a:rPr>
              <a:t>Celkový výkon srdce – ekvivalent příkonu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FFFFCC"/>
                </a:solidFill>
              </a:rPr>
              <a:t>(za klidových podmínek) ......................13 W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b="1" dirty="0">
                <a:solidFill>
                  <a:schemeClr val="bg1"/>
                </a:solidFill>
              </a:rPr>
              <a:t>Celkový výkon lidského organismu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FFFFCC"/>
                </a:solidFill>
              </a:rPr>
              <a:t>(v klidu) ...............................................115 W</a:t>
            </a:r>
          </a:p>
          <a:p>
            <a:pPr eaLnBrk="1" hangingPunct="1">
              <a:spcBef>
                <a:spcPct val="0"/>
              </a:spcBef>
            </a:pPr>
            <a:endParaRPr lang="cs-CZ" altLang="cs-CZ" dirty="0">
              <a:solidFill>
                <a:srgbClr val="FFFFCC"/>
              </a:solidFill>
            </a:endParaRPr>
          </a:p>
          <a:p>
            <a:endParaRPr lang="cs-CZ" altLang="cs-CZ" dirty="0"/>
          </a:p>
        </p:txBody>
      </p:sp>
      <p:sp>
        <p:nvSpPr>
          <p:cNvPr id="31748" name="Zástupný symbol pro číslo snímku 3">
            <a:extLst>
              <a:ext uri="{FF2B5EF4-FFF2-40B4-BE49-F238E27FC236}">
                <a16:creationId xmlns:a16="http://schemas.microsoft.com/office/drawing/2014/main" xmlns="" id="{B8F65DEC-68FB-4E3D-8FB6-9F0F9A6AC7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47DD7F-744F-4E67-B84D-3FBD3894CC9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cs-CZ" altLang="cs-CZ" sz="1400"/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xmlns="" id="{4D6D1277-C240-41CE-89B5-FB1D9562C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922" y="446946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CFC7332F-C038-476F-82E5-92CEB94EB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3169" y="76529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5">
            <a:extLst>
              <a:ext uri="{FF2B5EF4-FFF2-40B4-BE49-F238E27FC236}">
                <a16:creationId xmlns:a16="http://schemas.microsoft.com/office/drawing/2014/main" xmlns="" id="{D855D72F-96F4-476F-9994-10F806828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F1A822-41BE-43D5-91A3-8B6409FD230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cs-CZ" altLang="cs-CZ" sz="14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xmlns="" id="{AB0008B6-37E8-4D66-89C8-9124A78AF3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5784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Práce a účinnost srdečního svalu</a:t>
            </a:r>
          </a:p>
        </p:txBody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xmlns="" id="{BED0AF5D-6A11-4AE1-9B79-CF3B8986D2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Energie potřebná k udržování tonu srdečního svalu:</a:t>
            </a:r>
          </a:p>
          <a:p>
            <a:pPr algn="ctr" eaLnBrk="1" hangingPunct="1">
              <a:buFontTx/>
              <a:buNone/>
            </a:pPr>
            <a:r>
              <a:rPr lang="cs-CZ" altLang="cs-CZ">
                <a:solidFill>
                  <a:srgbClr val="FFFFCC"/>
                </a:solidFill>
                <a:latin typeface="Symbol" panose="05050102010706020507" pitchFamily="18" charset="2"/>
              </a:rPr>
              <a:t>a</a:t>
            </a:r>
            <a:r>
              <a:rPr lang="cs-CZ" altLang="cs-CZ">
                <a:solidFill>
                  <a:srgbClr val="FFFFCC"/>
                </a:solidFill>
                <a:sym typeface="Symbol" panose="05050102010706020507" pitchFamily="18" charset="2"/>
              </a:rPr>
              <a:t></a:t>
            </a:r>
            <a:r>
              <a:rPr lang="cs-CZ" altLang="cs-CZ" i="1">
                <a:solidFill>
                  <a:srgbClr val="FFFFCC"/>
                </a:solidFill>
              </a:rPr>
              <a:t>Tdt</a:t>
            </a:r>
          </a:p>
          <a:p>
            <a:pPr eaLnBrk="1" hangingPunct="1"/>
            <a:r>
              <a:rPr lang="cs-CZ" altLang="cs-CZ" i="1">
                <a:solidFill>
                  <a:srgbClr val="FFFFCC"/>
                </a:solidFill>
              </a:rPr>
              <a:t>T</a:t>
            </a:r>
            <a:r>
              <a:rPr lang="cs-CZ" altLang="cs-CZ">
                <a:solidFill>
                  <a:srgbClr val="FFFFCC"/>
                </a:solidFill>
              </a:rPr>
              <a:t> – mechanické napětí srdeční stěny (tonus) [N·m</a:t>
            </a:r>
            <a:r>
              <a:rPr lang="cs-CZ" altLang="cs-CZ" baseline="30000">
                <a:solidFill>
                  <a:srgbClr val="FFFFCC"/>
                </a:solidFill>
              </a:rPr>
              <a:t>-1</a:t>
            </a:r>
            <a:r>
              <a:rPr lang="cs-CZ" altLang="cs-CZ">
                <a:solidFill>
                  <a:srgbClr val="FFFFCC"/>
                </a:solidFill>
              </a:rPr>
              <a:t>], </a:t>
            </a:r>
            <a:r>
              <a:rPr lang="cs-CZ" altLang="cs-CZ" i="1">
                <a:solidFill>
                  <a:srgbClr val="FFFFCC"/>
                </a:solidFill>
              </a:rPr>
              <a:t>t</a:t>
            </a:r>
            <a:r>
              <a:rPr lang="cs-CZ" altLang="cs-CZ">
                <a:solidFill>
                  <a:srgbClr val="FFFFCC"/>
                </a:solidFill>
              </a:rPr>
              <a:t> - čas</a:t>
            </a:r>
          </a:p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Celková potřebná energie: </a:t>
            </a:r>
          </a:p>
          <a:p>
            <a:pPr algn="ctr" eaLnBrk="1" hangingPunct="1">
              <a:buFontTx/>
              <a:buNone/>
            </a:pPr>
            <a:r>
              <a:rPr lang="cs-CZ" altLang="cs-CZ" i="1">
                <a:solidFill>
                  <a:srgbClr val="FFFFCC"/>
                </a:solidFill>
              </a:rPr>
              <a:t>E</a:t>
            </a:r>
            <a:r>
              <a:rPr lang="cs-CZ" altLang="cs-CZ" i="1" baseline="-25000">
                <a:solidFill>
                  <a:srgbClr val="FFFFCC"/>
                </a:solidFill>
              </a:rPr>
              <a:t>c</a:t>
            </a:r>
            <a:r>
              <a:rPr lang="cs-CZ" altLang="cs-CZ">
                <a:solidFill>
                  <a:srgbClr val="FFFFCC"/>
                </a:solidFill>
              </a:rPr>
              <a:t> = </a:t>
            </a:r>
            <a:r>
              <a:rPr lang="cs-CZ" altLang="cs-CZ">
                <a:solidFill>
                  <a:srgbClr val="FFFFCC"/>
                </a:solidFill>
                <a:sym typeface="Symbol" panose="05050102010706020507" pitchFamily="18" charset="2"/>
              </a:rPr>
              <a:t></a:t>
            </a:r>
            <a:r>
              <a:rPr lang="cs-CZ" altLang="cs-CZ" i="1">
                <a:solidFill>
                  <a:srgbClr val="FFFFCC"/>
                </a:solidFill>
              </a:rPr>
              <a:t>pdV</a:t>
            </a:r>
            <a:r>
              <a:rPr lang="cs-CZ" altLang="cs-CZ">
                <a:solidFill>
                  <a:srgbClr val="FFFFCC"/>
                </a:solidFill>
              </a:rPr>
              <a:t>  +  </a:t>
            </a:r>
            <a:r>
              <a:rPr lang="cs-CZ" altLang="cs-CZ">
                <a:solidFill>
                  <a:srgbClr val="FFFFCC"/>
                </a:solidFill>
                <a:latin typeface="Symbol" panose="05050102010706020507" pitchFamily="18" charset="2"/>
              </a:rPr>
              <a:t>a</a:t>
            </a:r>
            <a:r>
              <a:rPr lang="cs-CZ" altLang="cs-CZ">
                <a:solidFill>
                  <a:srgbClr val="FFFFCC"/>
                </a:solidFill>
                <a:sym typeface="Symbol" panose="05050102010706020507" pitchFamily="18" charset="2"/>
              </a:rPr>
              <a:t></a:t>
            </a:r>
            <a:r>
              <a:rPr lang="cs-CZ" altLang="cs-CZ" i="1">
                <a:solidFill>
                  <a:srgbClr val="FFFFCC"/>
                </a:solidFill>
              </a:rPr>
              <a:t>Tdt</a:t>
            </a:r>
          </a:p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Mechanická účinnost: </a:t>
            </a:r>
            <a:r>
              <a:rPr lang="cs-CZ" altLang="cs-CZ" i="1">
                <a:solidFill>
                  <a:srgbClr val="FFFFCC"/>
                </a:solidFill>
              </a:rPr>
              <a:t>W</a:t>
            </a:r>
            <a:r>
              <a:rPr lang="cs-CZ" altLang="cs-CZ">
                <a:solidFill>
                  <a:srgbClr val="FFFFCC"/>
                </a:solidFill>
              </a:rPr>
              <a:t>/</a:t>
            </a:r>
            <a:r>
              <a:rPr lang="cs-CZ" altLang="cs-CZ" i="1">
                <a:solidFill>
                  <a:srgbClr val="FFFFCC"/>
                </a:solidFill>
              </a:rPr>
              <a:t>E</a:t>
            </a:r>
            <a:r>
              <a:rPr lang="cs-CZ" altLang="cs-CZ" i="1" baseline="-25000">
                <a:solidFill>
                  <a:srgbClr val="FFFFCC"/>
                </a:solidFill>
              </a:rPr>
              <a:t>c</a:t>
            </a:r>
            <a:r>
              <a:rPr lang="en-GB" altLang="cs-CZ" baseline="-25000">
                <a:solidFill>
                  <a:srgbClr val="FFFFCC"/>
                </a:solidFill>
              </a:rPr>
              <a:t> </a:t>
            </a:r>
            <a:r>
              <a:rPr lang="cs-CZ" altLang="cs-CZ">
                <a:solidFill>
                  <a:srgbClr val="FFFFCC"/>
                </a:solidFill>
              </a:rPr>
              <a:t>(max. 10 %)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xmlns="" id="{20DD396B-4A29-4940-B5D0-75B87684C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397220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AD2BC089-AC28-4444-B637-B6A6C736C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2607" y="169841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5">
            <a:extLst>
              <a:ext uri="{FF2B5EF4-FFF2-40B4-BE49-F238E27FC236}">
                <a16:creationId xmlns:a16="http://schemas.microsoft.com/office/drawing/2014/main" xmlns="" id="{FC4BC24C-B672-4030-BF03-2126365C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21CA9F-ED6B-4A1D-A74A-9CC1854B5674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cs-CZ" altLang="cs-CZ" sz="14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xmlns="" id="{7389739B-DF44-463B-9D24-44E61947CF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Kapilární ultrafiltrace</a:t>
            </a:r>
            <a:endParaRPr lang="en-GB" altLang="cs-CZ" sz="4000">
              <a:solidFill>
                <a:srgbClr val="FFFFCC"/>
              </a:solidFill>
            </a:endParaRPr>
          </a:p>
        </p:txBody>
      </p:sp>
      <p:graphicFrame>
        <p:nvGraphicFramePr>
          <p:cNvPr id="237613" name="Group 45">
            <a:extLst>
              <a:ext uri="{FF2B5EF4-FFF2-40B4-BE49-F238E27FC236}">
                <a16:creationId xmlns:a16="http://schemas.microsoft.com/office/drawing/2014/main" xmlns="" id="{47BC71E0-9367-416D-A390-FBCFCD0D5F67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1628775"/>
          <a:ext cx="8424862" cy="4246573"/>
        </p:xfrm>
        <a:graphic>
          <a:graphicData uri="http://schemas.openxmlformats.org/drawingml/2006/table">
            <a:tbl>
              <a:tblPr/>
              <a:tblGrid>
                <a:gridCol w="30083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590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574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17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tlak [kPa]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46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Arteriální  konec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524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Žilní konec</a:t>
                      </a: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8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hydrostat. tlak</a:t>
                      </a: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4,7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2,3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9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onkotický tlak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-3,5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-3,5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16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Filtrační tlak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Filtrát vstupuje do intersticia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-1,2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Filtrát opouští intersticium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8FD0094A-5593-4F11-BDA2-8C0312E4C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688" y="184482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5">
            <a:extLst>
              <a:ext uri="{FF2B5EF4-FFF2-40B4-BE49-F238E27FC236}">
                <a16:creationId xmlns:a16="http://schemas.microsoft.com/office/drawing/2014/main" xmlns="" id="{EC30A7B8-9243-467E-8A34-8F500B9D4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647EB9-6092-42A2-9E2A-82AD5706B5B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cs-CZ" altLang="cs-CZ" sz="1400"/>
          </a:p>
        </p:txBody>
      </p:sp>
      <p:sp>
        <p:nvSpPr>
          <p:cNvPr id="36867" name="Rectangle 5">
            <a:extLst>
              <a:ext uri="{FF2B5EF4-FFF2-40B4-BE49-F238E27FC236}">
                <a16:creationId xmlns:a16="http://schemas.microsoft.com/office/drawing/2014/main" xmlns="" id="{45BC5941-A1BE-4228-99C1-B545B0DA41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Filtrační pochody v kapilární kličce</a:t>
            </a:r>
          </a:p>
        </p:txBody>
      </p:sp>
      <p:pic>
        <p:nvPicPr>
          <p:cNvPr id="36868" name="Picture 4" descr="6-7">
            <a:extLst>
              <a:ext uri="{FF2B5EF4-FFF2-40B4-BE49-F238E27FC236}">
                <a16:creationId xmlns:a16="http://schemas.microsoft.com/office/drawing/2014/main" xmlns="" id="{26A0A310-18E2-4A4D-96CC-BA24FB397A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7950" y="1600200"/>
            <a:ext cx="3848100" cy="4525963"/>
          </a:xfrm>
          <a:noFill/>
        </p:spPr>
      </p:pic>
      <p:sp>
        <p:nvSpPr>
          <p:cNvPr id="36869" name="Text Box 7">
            <a:extLst>
              <a:ext uri="{FF2B5EF4-FFF2-40B4-BE49-F238E27FC236}">
                <a16:creationId xmlns:a16="http://schemas.microsoft.com/office/drawing/2014/main" xmlns="" id="{26247D32-053F-47E3-8116-23E061998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44675"/>
            <a:ext cx="1873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Onkotický tlak = 3,5 kPa</a:t>
            </a:r>
          </a:p>
        </p:txBody>
      </p:sp>
      <p:sp>
        <p:nvSpPr>
          <p:cNvPr id="36870" name="Text Box 8">
            <a:extLst>
              <a:ext uri="{FF2B5EF4-FFF2-40B4-BE49-F238E27FC236}">
                <a16:creationId xmlns:a16="http://schemas.microsoft.com/office/drawing/2014/main" xmlns="" id="{E747DD85-B9BD-4FE6-9701-67BCEC741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1628775"/>
            <a:ext cx="194468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Hydrostatický tlak: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= 4,7 kPa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= 2,3 kPa</a:t>
            </a:r>
          </a:p>
        </p:txBody>
      </p:sp>
      <p:sp>
        <p:nvSpPr>
          <p:cNvPr id="36871" name="Line 9">
            <a:extLst>
              <a:ext uri="{FF2B5EF4-FFF2-40B4-BE49-F238E27FC236}">
                <a16:creationId xmlns:a16="http://schemas.microsoft.com/office/drawing/2014/main" xmlns="" id="{B2204C57-B9A4-41FA-9212-571E47B5BD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32138" y="2565400"/>
            <a:ext cx="3887787" cy="10080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6872" name="Line 10">
            <a:extLst>
              <a:ext uri="{FF2B5EF4-FFF2-40B4-BE49-F238E27FC236}">
                <a16:creationId xmlns:a16="http://schemas.microsoft.com/office/drawing/2014/main" xmlns="" id="{3CCAEF7F-4DBD-4BAC-9E3C-569491839C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27763" y="3068638"/>
            <a:ext cx="720725" cy="144462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E95E5D21-BD43-4BEB-A81B-AD0406D53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7984" y="205898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 smtClean="0"/>
              <a:t>Nutr</a:t>
            </a:r>
            <a:r>
              <a:rPr lang="cs-CZ" dirty="0" smtClean="0"/>
              <a:t>. terapeut: Věnujte prosím zvýšenou pozornost zejména metodě měření krevního tlaku a potřebnému technickému vybavení; elementární znalost mechanických vlastností kardiovaskulárního systému je taktéž předpokládána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B89-10F1-45D8-AC52-44ED013C4AA0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726876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5">
            <a:extLst>
              <a:ext uri="{FF2B5EF4-FFF2-40B4-BE49-F238E27FC236}">
                <a16:creationId xmlns:a16="http://schemas.microsoft.com/office/drawing/2014/main" xmlns="" id="{3B5FED69-79F4-4603-B941-8EC2CEEB4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EB10B7-1EF9-4A41-9B64-D5CD675A6D2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cs-CZ" altLang="cs-CZ" sz="14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5548E365-886B-4E96-AD94-3689DACAB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!!!!!!!!!!!!!</a:t>
            </a:r>
          </a:p>
        </p:txBody>
      </p:sp>
      <p:pic>
        <p:nvPicPr>
          <p:cNvPr id="38916" name="Picture 5" descr="Group of starving children.  Where&amp;apos;s your god now?">
            <a:extLst>
              <a:ext uri="{FF2B5EF4-FFF2-40B4-BE49-F238E27FC236}">
                <a16:creationId xmlns:a16="http://schemas.microsoft.com/office/drawing/2014/main" xmlns="" id="{1C754069-8907-4FB9-9874-068476D3F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125538"/>
            <a:ext cx="435133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6">
            <a:extLst>
              <a:ext uri="{FF2B5EF4-FFF2-40B4-BE49-F238E27FC236}">
                <a16:creationId xmlns:a16="http://schemas.microsoft.com/office/drawing/2014/main" xmlns="" id="{27A9D718-3B34-41F8-89D8-D41A7DF2B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949950"/>
            <a:ext cx="79930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Otoky vznikají v důsledku nízké hladiny bílkovin v krevní plazmě</a:t>
            </a:r>
            <a:r>
              <a:rPr lang="en-GB" altLang="cs-CZ" sz="2000">
                <a:solidFill>
                  <a:srgbClr val="FFFFCC"/>
                </a:solidFill>
              </a:rPr>
              <a:t>,</a:t>
            </a:r>
            <a:r>
              <a:rPr lang="cs-CZ" altLang="cs-CZ" sz="2000">
                <a:solidFill>
                  <a:srgbClr val="FFFFCC"/>
                </a:solidFill>
              </a:rPr>
              <a:t> která způsobuje nízký onkotický tlak a tím zvyšuje filtrační tlak</a:t>
            </a:r>
            <a:r>
              <a:rPr lang="en-GB" altLang="cs-CZ" sz="2000">
                <a:solidFill>
                  <a:srgbClr val="FFFFCC"/>
                </a:solidFill>
              </a:rPr>
              <a:t>.</a:t>
            </a:r>
            <a:endParaRPr lang="cs-CZ" altLang="cs-CZ" sz="2000">
              <a:solidFill>
                <a:srgbClr val="FFFFCC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1F2C7F71-F5C6-481C-9D98-FF4E7E379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4037" y="38417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5">
            <a:extLst>
              <a:ext uri="{FF2B5EF4-FFF2-40B4-BE49-F238E27FC236}">
                <a16:creationId xmlns:a16="http://schemas.microsoft.com/office/drawing/2014/main" xmlns="" id="{0584724A-37F4-4343-998F-4B9419C69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0D3DFA-50AF-48E7-86EE-33FCA89A33B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cs-CZ" altLang="cs-CZ" sz="14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xmlns="" id="{DE880C74-65F6-4B30-87BD-41180CE997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Práce ledvin a glomerulární ultrafiltrace</a:t>
            </a:r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xmlns="" id="{559FDDCF-10E9-442E-ADFE-7B344D6E9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>
                <a:solidFill>
                  <a:srgbClr val="FFFFCC"/>
                </a:solidFill>
              </a:rPr>
              <a:t>Osmotická práce potřebná pro přenesení látky z prostředí o koncentraci C</a:t>
            </a:r>
            <a:r>
              <a:rPr lang="cs-CZ" altLang="cs-CZ" sz="2400" baseline="-25000">
                <a:solidFill>
                  <a:srgbClr val="FFFFCC"/>
                </a:solidFill>
              </a:rPr>
              <a:t>2</a:t>
            </a:r>
            <a:r>
              <a:rPr lang="cs-CZ" altLang="cs-CZ" sz="2400">
                <a:solidFill>
                  <a:srgbClr val="FFFFCC"/>
                </a:solidFill>
              </a:rPr>
              <a:t> do prostředí o koncentraci C</a:t>
            </a:r>
            <a:r>
              <a:rPr lang="cs-CZ" altLang="cs-CZ" sz="2400" baseline="-25000">
                <a:solidFill>
                  <a:srgbClr val="FFFFCC"/>
                </a:solidFill>
              </a:rPr>
              <a:t>1</a:t>
            </a:r>
            <a:r>
              <a:rPr lang="cs-CZ" altLang="cs-CZ" sz="2400">
                <a:solidFill>
                  <a:srgbClr val="FFFFCC"/>
                </a:solidFill>
              </a:rPr>
              <a:t>. Jedná se o přenos tělu potřebných látek z primární moči zpět do krve.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>
              <a:solidFill>
                <a:srgbClr val="FFFFCC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400">
                <a:solidFill>
                  <a:srgbClr val="FFFFCC"/>
                </a:solidFill>
              </a:rPr>
              <a:t>W = 2,3 nRTlogC</a:t>
            </a:r>
            <a:r>
              <a:rPr lang="cs-CZ" altLang="cs-CZ" sz="2400" baseline="-25000">
                <a:solidFill>
                  <a:srgbClr val="FFFFCC"/>
                </a:solidFill>
              </a:rPr>
              <a:t>1</a:t>
            </a:r>
            <a:r>
              <a:rPr lang="cs-CZ" altLang="cs-CZ" sz="2400">
                <a:solidFill>
                  <a:srgbClr val="FFFFCC"/>
                </a:solidFill>
              </a:rPr>
              <a:t>/C</a:t>
            </a:r>
            <a:r>
              <a:rPr lang="cs-CZ" altLang="cs-CZ" sz="2400" baseline="-25000">
                <a:solidFill>
                  <a:srgbClr val="FFFFCC"/>
                </a:solidFill>
              </a:rPr>
              <a:t>2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sz="2400" baseline="-25000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solidFill>
                  <a:srgbClr val="FFFFCC"/>
                </a:solidFill>
              </a:rPr>
              <a:t>Glomerulární ultrafiltrace: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>
                <a:solidFill>
                  <a:srgbClr val="FFFFCC"/>
                </a:solidFill>
              </a:rPr>
              <a:t>Hydrostatický tlak v glomerulárních kapilárách je asi 6,6 kPa (50 mm Hg). Proti tomuto tlaku působí hydrostatický tlak v Bowmanově pouzdře - 1,3 kPa (10 mm Hg) a onkotický tlak plasmatických bílkovin - 3,3 kPa (25 mm Hg), takže výsledný filtrační tlak v glomerulu je za normálních okolností </a:t>
            </a:r>
            <a:r>
              <a:rPr lang="cs-CZ" altLang="cs-CZ" sz="2400">
                <a:solidFill>
                  <a:schemeClr val="accent1"/>
                </a:solidFill>
              </a:rPr>
              <a:t>2 kPa (15 mm Hg).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xmlns="" id="{1BB62A6A-E05A-47FB-936E-D1D19279A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009171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6A8C9421-1DFF-48F6-9A41-64B39B07D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4535" y="331036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číslo snímku 5">
            <a:extLst>
              <a:ext uri="{FF2B5EF4-FFF2-40B4-BE49-F238E27FC236}">
                <a16:creationId xmlns:a16="http://schemas.microsoft.com/office/drawing/2014/main" xmlns="" id="{9C3FE694-676E-4430-85A3-AFA51FF91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E605F7-68F1-4A7B-BC44-BFD54EF2512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cs-CZ" altLang="cs-CZ" sz="14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xmlns="" id="{1974FAFB-BBDB-47F8-8BAA-E1220AA6FE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Glomerulus</a:t>
            </a:r>
            <a:br>
              <a:rPr lang="cs-CZ" altLang="cs-CZ">
                <a:solidFill>
                  <a:srgbClr val="FFFFCC"/>
                </a:solidFill>
              </a:rPr>
            </a:br>
            <a:r>
              <a:rPr lang="cs-CZ" altLang="cs-CZ" sz="1800">
                <a:solidFill>
                  <a:srgbClr val="FFFFCC"/>
                </a:solidFill>
              </a:rPr>
              <a:t>http://coe.fgcu.edu/faculty/greenep/kidney/Glomerulus.html</a:t>
            </a:r>
          </a:p>
        </p:txBody>
      </p:sp>
      <p:pic>
        <p:nvPicPr>
          <p:cNvPr id="43012" name="Picture 5" descr="glomer3">
            <a:extLst>
              <a:ext uri="{FF2B5EF4-FFF2-40B4-BE49-F238E27FC236}">
                <a16:creationId xmlns:a16="http://schemas.microsoft.com/office/drawing/2014/main" xmlns="" id="{9131F0D5-2BAA-4B5E-8C1E-DD380185A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84313"/>
            <a:ext cx="7129463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6">
            <a:extLst>
              <a:ext uri="{FF2B5EF4-FFF2-40B4-BE49-F238E27FC236}">
                <a16:creationId xmlns:a16="http://schemas.microsoft.com/office/drawing/2014/main" xmlns="" id="{3C432330-A896-4F2B-B8D6-98EAEEBDC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716338"/>
            <a:ext cx="1296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- 3,3 kPa</a:t>
            </a:r>
          </a:p>
        </p:txBody>
      </p:sp>
      <p:sp>
        <p:nvSpPr>
          <p:cNvPr id="43014" name="Text Box 7">
            <a:extLst>
              <a:ext uri="{FF2B5EF4-FFF2-40B4-BE49-F238E27FC236}">
                <a16:creationId xmlns:a16="http://schemas.microsoft.com/office/drawing/2014/main" xmlns="" id="{0BEE7083-40BC-4EDF-82D2-78A04FBB4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420938"/>
            <a:ext cx="1150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-1,3 kPa</a:t>
            </a:r>
          </a:p>
        </p:txBody>
      </p:sp>
      <p:sp>
        <p:nvSpPr>
          <p:cNvPr id="43015" name="Text Box 8">
            <a:extLst>
              <a:ext uri="{FF2B5EF4-FFF2-40B4-BE49-F238E27FC236}">
                <a16:creationId xmlns:a16="http://schemas.microsoft.com/office/drawing/2014/main" xmlns="" id="{18C601AD-5915-44E5-969C-AF61889B3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4508500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+6,6 kPa</a:t>
            </a:r>
          </a:p>
        </p:txBody>
      </p:sp>
      <p:sp>
        <p:nvSpPr>
          <p:cNvPr id="43016" name="Line 9">
            <a:extLst>
              <a:ext uri="{FF2B5EF4-FFF2-40B4-BE49-F238E27FC236}">
                <a16:creationId xmlns:a16="http://schemas.microsoft.com/office/drawing/2014/main" xmlns="" id="{D6729279-AFBA-420A-A852-D3E0CBB0A9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00788" y="3573463"/>
            <a:ext cx="142875" cy="9350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3017" name="Line 10">
            <a:extLst>
              <a:ext uri="{FF2B5EF4-FFF2-40B4-BE49-F238E27FC236}">
                <a16:creationId xmlns:a16="http://schemas.microsoft.com/office/drawing/2014/main" xmlns="" id="{C10EBC73-E105-44B1-8ED6-1B9AB14D092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64163" y="4652963"/>
            <a:ext cx="936625" cy="144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3018" name="Text Box 11">
            <a:extLst>
              <a:ext uri="{FF2B5EF4-FFF2-40B4-BE49-F238E27FC236}">
                <a16:creationId xmlns:a16="http://schemas.microsoft.com/office/drawing/2014/main" xmlns="" id="{D31AAFC4-CFCE-443F-AF03-9DC7FAECF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3141663"/>
            <a:ext cx="187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+2,0 kPa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269647D6-A597-45C9-8C42-E5647F669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7704" y="530120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číslo snímku 5">
            <a:extLst>
              <a:ext uri="{FF2B5EF4-FFF2-40B4-BE49-F238E27FC236}">
                <a16:creationId xmlns:a16="http://schemas.microsoft.com/office/drawing/2014/main" xmlns="" id="{160E025B-1B79-4A91-8B2E-868253F47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E554BE-C65D-4FDA-8B4A-BADD9290B9A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cs-CZ" altLang="cs-CZ" sz="14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xmlns="" id="{8FC03069-50B6-415B-A13F-D22E56F601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Měření tlaku krve (TK)</a:t>
            </a:r>
            <a:endParaRPr lang="en-GB" altLang="cs-CZ" sz="4000">
              <a:solidFill>
                <a:srgbClr val="FFFFCC"/>
              </a:solidFill>
            </a:endParaRPr>
          </a:p>
        </p:txBody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xmlns="" id="{5A4D7C68-B168-4235-A17F-09A559E15D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>
                <a:solidFill>
                  <a:srgbClr val="FFFFCC"/>
                </a:solidFill>
              </a:rPr>
              <a:t>Tlak je definovaný jako síla působící na jednotkovou plochu v plynu nebo kapalině</a:t>
            </a:r>
            <a:r>
              <a:rPr lang="en-GB" altLang="cs-CZ" sz="2800" dirty="0">
                <a:solidFill>
                  <a:srgbClr val="FFFFCC"/>
                </a:solidFill>
              </a:rPr>
              <a:t>.</a:t>
            </a:r>
          </a:p>
          <a:p>
            <a:pPr algn="ctr" eaLnBrk="1" hangingPunct="1">
              <a:buFontTx/>
              <a:buNone/>
            </a:pPr>
            <a:r>
              <a:rPr lang="en-GB" altLang="cs-CZ" sz="2800" dirty="0">
                <a:solidFill>
                  <a:srgbClr val="FFFFCC"/>
                </a:solidFill>
              </a:rPr>
              <a:t>p = F/</a:t>
            </a:r>
            <a:r>
              <a:rPr lang="cs-CZ" altLang="cs-CZ" sz="2800" dirty="0">
                <a:solidFill>
                  <a:srgbClr val="FFFFCC"/>
                </a:solidFill>
              </a:rPr>
              <a:t>S</a:t>
            </a:r>
            <a:r>
              <a:rPr lang="en-GB" altLang="cs-CZ" sz="2800" dirty="0">
                <a:solidFill>
                  <a:srgbClr val="FFFFCC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cs-CZ" altLang="cs-CZ" sz="2800" dirty="0">
                <a:solidFill>
                  <a:srgbClr val="FFFFCC"/>
                </a:solidFill>
              </a:rPr>
              <a:t>kde</a:t>
            </a:r>
            <a:r>
              <a:rPr lang="en-GB" altLang="cs-CZ" sz="2800" dirty="0">
                <a:solidFill>
                  <a:srgbClr val="FFFFCC"/>
                </a:solidFill>
              </a:rPr>
              <a:t> F </a:t>
            </a:r>
            <a:r>
              <a:rPr lang="cs-CZ" altLang="cs-CZ" sz="2800" dirty="0">
                <a:solidFill>
                  <a:srgbClr val="FFFFCC"/>
                </a:solidFill>
              </a:rPr>
              <a:t>je síla působící na plochu S</a:t>
            </a:r>
            <a:r>
              <a:rPr lang="en-GB" altLang="cs-CZ" sz="2800" dirty="0">
                <a:solidFill>
                  <a:srgbClr val="FFFFCC"/>
                </a:solidFill>
              </a:rPr>
              <a:t>.</a:t>
            </a:r>
          </a:p>
          <a:p>
            <a:pPr eaLnBrk="1" hangingPunct="1"/>
            <a:r>
              <a:rPr lang="cs-CZ" altLang="cs-CZ" sz="2800" dirty="0">
                <a:solidFill>
                  <a:srgbClr val="FFFFCC"/>
                </a:solidFill>
              </a:rPr>
              <a:t>V soustavě </a:t>
            </a:r>
            <a:r>
              <a:rPr lang="en-GB" altLang="cs-CZ" sz="2800" dirty="0">
                <a:solidFill>
                  <a:srgbClr val="FFFFCC"/>
                </a:solidFill>
              </a:rPr>
              <a:t>SI </a:t>
            </a:r>
            <a:r>
              <a:rPr lang="cs-CZ" altLang="cs-CZ" sz="2800" dirty="0">
                <a:solidFill>
                  <a:srgbClr val="FFFFCC"/>
                </a:solidFill>
              </a:rPr>
              <a:t>je tlak měřen v </a:t>
            </a:r>
            <a:r>
              <a:rPr lang="en-GB" altLang="cs-CZ" sz="2800" dirty="0">
                <a:solidFill>
                  <a:srgbClr val="FFFFCC"/>
                </a:solidFill>
              </a:rPr>
              <a:t>N·m</a:t>
            </a:r>
            <a:r>
              <a:rPr lang="en-GB" altLang="cs-CZ" sz="2800" baseline="30000" dirty="0">
                <a:solidFill>
                  <a:srgbClr val="FFFFCC"/>
                </a:solidFill>
              </a:rPr>
              <a:t>-2</a:t>
            </a:r>
            <a:r>
              <a:rPr lang="en-GB" altLang="cs-CZ" sz="2800" dirty="0">
                <a:solidFill>
                  <a:srgbClr val="FFFFCC"/>
                </a:solidFill>
              </a:rPr>
              <a:t>, </a:t>
            </a:r>
            <a:r>
              <a:rPr lang="cs-CZ" altLang="cs-CZ" sz="2800" dirty="0">
                <a:solidFill>
                  <a:srgbClr val="FFFFCC"/>
                </a:solidFill>
              </a:rPr>
              <a:t>jednotka se nazývá </a:t>
            </a:r>
            <a:r>
              <a:rPr lang="en-GB" altLang="cs-CZ" sz="2800" dirty="0">
                <a:solidFill>
                  <a:srgbClr val="FFFFCC"/>
                </a:solidFill>
              </a:rPr>
              <a:t>pas</a:t>
            </a:r>
            <a:r>
              <a:rPr lang="cs-CZ" altLang="cs-CZ" sz="2800" dirty="0">
                <a:solidFill>
                  <a:srgbClr val="FFFFCC"/>
                </a:solidFill>
              </a:rPr>
              <a:t>c</a:t>
            </a:r>
            <a:r>
              <a:rPr lang="en-GB" altLang="cs-CZ" sz="2800" dirty="0">
                <a:solidFill>
                  <a:srgbClr val="FFFFCC"/>
                </a:solidFill>
              </a:rPr>
              <a:t>al</a:t>
            </a:r>
            <a:r>
              <a:rPr lang="cs-CZ" altLang="cs-CZ" sz="2800" dirty="0">
                <a:solidFill>
                  <a:srgbClr val="FFFFCC"/>
                </a:solidFill>
              </a:rPr>
              <a:t> [Pa]</a:t>
            </a:r>
            <a:r>
              <a:rPr lang="en-GB" altLang="cs-CZ" sz="2800" dirty="0">
                <a:solidFill>
                  <a:srgbClr val="FFFFCC"/>
                </a:solidFill>
              </a:rPr>
              <a:t>.</a:t>
            </a:r>
          </a:p>
          <a:p>
            <a:pPr eaLnBrk="1" hangingPunct="1"/>
            <a:r>
              <a:rPr lang="cs-CZ" altLang="cs-CZ" sz="2800" dirty="0">
                <a:solidFill>
                  <a:srgbClr val="FFFFCC"/>
                </a:solidFill>
              </a:rPr>
              <a:t>V medicíně je TK nejčastěji udáván jako výška rtuťového sloupce v milimetrech</a:t>
            </a:r>
            <a:r>
              <a:rPr lang="en-GB" altLang="cs-CZ" sz="2800" dirty="0">
                <a:solidFill>
                  <a:srgbClr val="FFFFCC"/>
                </a:solidFill>
              </a:rPr>
              <a:t> - mmHg. </a:t>
            </a:r>
          </a:p>
          <a:p>
            <a:pPr eaLnBrk="1" hangingPunct="1"/>
            <a:r>
              <a:rPr lang="en-GB" altLang="cs-CZ" sz="2800" dirty="0">
                <a:solidFill>
                  <a:srgbClr val="FFFFCC"/>
                </a:solidFill>
              </a:rPr>
              <a:t>1 mmHg = 1 torr</a:t>
            </a:r>
            <a:r>
              <a:rPr lang="cs-CZ" altLang="cs-CZ" sz="2800" dirty="0">
                <a:solidFill>
                  <a:srgbClr val="FFFFCC"/>
                </a:solidFill>
              </a:rPr>
              <a:t> = 133,3 Pa</a:t>
            </a:r>
            <a:endParaRPr lang="en-GB" altLang="cs-CZ" sz="2800" dirty="0">
              <a:solidFill>
                <a:srgbClr val="FFFFCC"/>
              </a:solidFill>
            </a:endParaRP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xmlns="" id="{BA0D2E50-5FF7-41A8-A309-8779C2AA58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24121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A43CFCC8-B271-48EC-8B56-2A85035B5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6285" y="70854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číslo snímku 5">
            <a:extLst>
              <a:ext uri="{FF2B5EF4-FFF2-40B4-BE49-F238E27FC236}">
                <a16:creationId xmlns:a16="http://schemas.microsoft.com/office/drawing/2014/main" xmlns="" id="{A776A527-930A-478F-B7AF-EC74D379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D69A9C-7AAA-4808-9EDD-A1EAEF5539C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cs-CZ" altLang="cs-CZ" sz="14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xmlns="" id="{B1E5B9D9-5B82-42D0-AD49-AC02E8E840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FFFFCC"/>
                </a:solidFill>
              </a:rPr>
              <a:t>Měření TK</a:t>
            </a:r>
            <a:endParaRPr lang="en-GB" altLang="cs-CZ" sz="4000" dirty="0">
              <a:solidFill>
                <a:srgbClr val="FFFFCC"/>
              </a:solidFill>
            </a:endParaRPr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xmlns="" id="{CD7CCDC4-F0B2-4F5F-997C-A274517F96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dirty="0">
                <a:solidFill>
                  <a:srgbClr val="FFFFCC"/>
                </a:solidFill>
              </a:rPr>
              <a:t>V tepnách TK kolísá mezi hodnotou maximální (systolickou) a hodnotou minimální (diastolickou)</a:t>
            </a:r>
            <a:r>
              <a:rPr lang="en-GB" altLang="cs-CZ" sz="2800" dirty="0">
                <a:solidFill>
                  <a:srgbClr val="FFFFCC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>
                <a:solidFill>
                  <a:srgbClr val="FFFFCC"/>
                </a:solidFill>
              </a:rPr>
              <a:t>Křivka časového průběhu TK v tepně má periodický, avšak nesinusový průběh</a:t>
            </a:r>
            <a:r>
              <a:rPr lang="en-GB" altLang="cs-CZ" sz="2800" dirty="0">
                <a:solidFill>
                  <a:srgbClr val="FFFFCC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>
                <a:solidFill>
                  <a:srgbClr val="FFFFCC"/>
                </a:solidFill>
              </a:rPr>
              <a:t>Rozdíl mezi systolickým a diastolickým tlakem je maximální na začátku aorty</a:t>
            </a:r>
            <a:r>
              <a:rPr lang="en-GB" altLang="cs-CZ" sz="2800" dirty="0">
                <a:solidFill>
                  <a:srgbClr val="FFFFCC"/>
                </a:solidFill>
              </a:rPr>
              <a:t>; </a:t>
            </a:r>
            <a:r>
              <a:rPr lang="cs-CZ" altLang="cs-CZ" sz="2800" dirty="0">
                <a:solidFill>
                  <a:srgbClr val="FFFFCC"/>
                </a:solidFill>
              </a:rPr>
              <a:t>tlak kolísá v rozpětí hodnot od</a:t>
            </a:r>
            <a:r>
              <a:rPr lang="en-GB" altLang="cs-CZ" sz="2800" dirty="0">
                <a:solidFill>
                  <a:srgbClr val="FFFFCC"/>
                </a:solidFill>
              </a:rPr>
              <a:t> 10</a:t>
            </a:r>
            <a:r>
              <a:rPr lang="cs-CZ" altLang="cs-CZ" sz="2800" dirty="0">
                <a:solidFill>
                  <a:srgbClr val="FFFFCC"/>
                </a:solidFill>
              </a:rPr>
              <a:t>,</a:t>
            </a:r>
            <a:r>
              <a:rPr lang="en-GB" altLang="cs-CZ" sz="2800" dirty="0">
                <a:solidFill>
                  <a:srgbClr val="FFFFCC"/>
                </a:solidFill>
              </a:rPr>
              <a:t>5 </a:t>
            </a:r>
            <a:r>
              <a:rPr lang="cs-CZ" altLang="cs-CZ" sz="2800" dirty="0">
                <a:solidFill>
                  <a:srgbClr val="FFFFCC"/>
                </a:solidFill>
              </a:rPr>
              <a:t>do</a:t>
            </a:r>
            <a:r>
              <a:rPr lang="en-GB" altLang="cs-CZ" sz="2800" dirty="0">
                <a:solidFill>
                  <a:srgbClr val="FFFFCC"/>
                </a:solidFill>
              </a:rPr>
              <a:t> 16 kPa, </a:t>
            </a:r>
            <a:r>
              <a:rPr lang="cs-CZ" altLang="cs-CZ" sz="2800" dirty="0">
                <a:solidFill>
                  <a:srgbClr val="FFFFCC"/>
                </a:solidFill>
              </a:rPr>
              <a:t>tj.</a:t>
            </a:r>
            <a:r>
              <a:rPr lang="en-GB" altLang="cs-CZ" sz="2800" dirty="0">
                <a:solidFill>
                  <a:srgbClr val="FFFFCC"/>
                </a:solidFill>
              </a:rPr>
              <a:t> </a:t>
            </a:r>
            <a:r>
              <a:rPr lang="cs-CZ" altLang="cs-CZ" sz="2800" dirty="0">
                <a:solidFill>
                  <a:srgbClr val="FFFFCC"/>
                </a:solidFill>
              </a:rPr>
              <a:t>od </a:t>
            </a:r>
            <a:r>
              <a:rPr lang="en-GB" altLang="cs-CZ" sz="2800" dirty="0">
                <a:solidFill>
                  <a:srgbClr val="FFFFCC"/>
                </a:solidFill>
              </a:rPr>
              <a:t>80 </a:t>
            </a:r>
            <a:r>
              <a:rPr lang="cs-CZ" altLang="cs-CZ" sz="2800" dirty="0">
                <a:solidFill>
                  <a:srgbClr val="FFFFCC"/>
                </a:solidFill>
              </a:rPr>
              <a:t>do</a:t>
            </a:r>
            <a:r>
              <a:rPr lang="en-GB" altLang="cs-CZ" sz="2800" dirty="0">
                <a:solidFill>
                  <a:srgbClr val="FFFFCC"/>
                </a:solidFill>
              </a:rPr>
              <a:t> 120 mmHg.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>
                <a:solidFill>
                  <a:srgbClr val="FFFFCC"/>
                </a:solidFill>
              </a:rPr>
              <a:t>Střední hodnota TK v plicní tepně představuje jen pětinu hodnoty středního tlaku v aortě</a:t>
            </a:r>
            <a:r>
              <a:rPr lang="en-GB" altLang="cs-CZ" sz="2800" dirty="0">
                <a:solidFill>
                  <a:srgbClr val="FFFFCC"/>
                </a:solidFill>
              </a:rPr>
              <a:t>.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xmlns="" id="{03A5FB83-9E4D-4D4B-A791-47D923056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86960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7F48AE23-8E63-4FDE-AC76-653B326E6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0599" y="48815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číslo snímku 6">
            <a:extLst>
              <a:ext uri="{FF2B5EF4-FFF2-40B4-BE49-F238E27FC236}">
                <a16:creationId xmlns:a16="http://schemas.microsoft.com/office/drawing/2014/main" xmlns="" id="{3FD1E29E-1262-47DA-8479-5F24BEAC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26F033-EA2B-4C01-A71A-0BE0CDD41C0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cs-CZ" altLang="cs-CZ" sz="1400"/>
          </a:p>
        </p:txBody>
      </p:sp>
      <p:sp>
        <p:nvSpPr>
          <p:cNvPr id="49155" name="Text Box 4">
            <a:extLst>
              <a:ext uri="{FF2B5EF4-FFF2-40B4-BE49-F238E27FC236}">
                <a16:creationId xmlns:a16="http://schemas.microsoft.com/office/drawing/2014/main" xmlns="" id="{B7BC63A0-E89B-467D-83B1-44DCC05F4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279525"/>
            <a:ext cx="4824413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S manometrem spojená nafukovací manžeta je nasazena na paži nad loketní jamkou (úroveň srdce), nafouknuta na tlak, který je vyšší než systolický tlak v </a:t>
            </a:r>
            <a:r>
              <a:rPr lang="cs-CZ" altLang="cs-CZ" sz="2000" i="1">
                <a:solidFill>
                  <a:srgbClr val="FFFFCC"/>
                </a:solidFill>
              </a:rPr>
              <a:t>a. brachialis</a:t>
            </a:r>
            <a:r>
              <a:rPr lang="cs-CZ" altLang="cs-CZ" sz="2000">
                <a:solidFill>
                  <a:srgbClr val="FFFFCC"/>
                </a:solidFill>
              </a:rPr>
              <a:t>. Tím je zastaven tok krve. Tlak v manžetě je postupně snižován. Při </a:t>
            </a:r>
            <a:r>
              <a:rPr lang="cs-CZ" altLang="cs-CZ" sz="2000" b="1">
                <a:solidFill>
                  <a:schemeClr val="bg1"/>
                </a:solidFill>
              </a:rPr>
              <a:t>systolickém tlaku</a:t>
            </a:r>
            <a:r>
              <a:rPr lang="cs-CZ" altLang="cs-CZ" sz="2000">
                <a:solidFill>
                  <a:schemeClr val="bg1"/>
                </a:solidFill>
              </a:rPr>
              <a:t> </a:t>
            </a:r>
            <a:r>
              <a:rPr lang="cs-CZ" altLang="cs-CZ" sz="2000">
                <a:solidFill>
                  <a:srgbClr val="FFFFCC"/>
                </a:solidFill>
              </a:rPr>
              <a:t>začíná zúženým místem proudit krev. Turbulentní proudění krve způsobuje akustický šum – </a:t>
            </a:r>
            <a:r>
              <a:rPr lang="cs-CZ" altLang="cs-CZ" sz="2000" b="1">
                <a:solidFill>
                  <a:schemeClr val="bg1"/>
                </a:solidFill>
              </a:rPr>
              <a:t>Korotkovovy zvuky</a:t>
            </a:r>
            <a:r>
              <a:rPr lang="cs-CZ" altLang="cs-CZ" sz="2000">
                <a:solidFill>
                  <a:srgbClr val="FFFFCC"/>
                </a:solidFill>
              </a:rPr>
              <a:t>, slyšitelné ve fonendoskopu přiloženém k loketní jamce. Při snižování tlaku v manžetě se zvuky stávají hlasitějšími, kulminují a postupně slábnou. Při dosažení </a:t>
            </a:r>
            <a:r>
              <a:rPr lang="cs-CZ" altLang="cs-CZ" sz="2000" b="1">
                <a:solidFill>
                  <a:schemeClr val="bg1"/>
                </a:solidFill>
              </a:rPr>
              <a:t>diastolického tlaku</a:t>
            </a:r>
            <a:r>
              <a:rPr lang="cs-CZ" altLang="cs-CZ" sz="2000">
                <a:solidFill>
                  <a:schemeClr val="bg1"/>
                </a:solidFill>
              </a:rPr>
              <a:t> </a:t>
            </a:r>
            <a:r>
              <a:rPr lang="cs-CZ" altLang="cs-CZ" sz="2000">
                <a:solidFill>
                  <a:srgbClr val="FFFFCC"/>
                </a:solidFill>
              </a:rPr>
              <a:t>mizí (obnovení laminárního proudění). Max. hlasitost mají při hodnotě středního arteriálního tlaku.</a:t>
            </a:r>
          </a:p>
        </p:txBody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xmlns="" id="{C6DDC72B-3267-4EB6-B28B-D00D015971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Riva-Rocciho metoda</a:t>
            </a:r>
          </a:p>
        </p:txBody>
      </p:sp>
      <p:graphicFrame>
        <p:nvGraphicFramePr>
          <p:cNvPr id="49157" name="Object 7">
            <a:extLst>
              <a:ext uri="{FF2B5EF4-FFF2-40B4-BE49-F238E27FC236}">
                <a16:creationId xmlns:a16="http://schemas.microsoft.com/office/drawing/2014/main" xmlns="" id="{EF1BC14A-73FA-4DC2-B800-95E285289E6F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5148263" y="1979613"/>
          <a:ext cx="3995737" cy="380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6" name="Fotografie" r:id="rId10" imgW="3390476" imgH="3228571" progId="MSPhotoEd.3">
                  <p:embed/>
                </p:oleObj>
              </mc:Choice>
              <mc:Fallback>
                <p:oleObj name="Fotografie" r:id="rId10" imgW="3390476" imgH="3228571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1979613"/>
                        <a:ext cx="3995737" cy="380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18814D18-F7AD-40C8-A385-A5492B722F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65837" y="2132856"/>
            <a:ext cx="487363" cy="48736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ABC314B6-A06A-41E2-9976-6FAA1F3C29B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20324" y="2132856"/>
            <a:ext cx="487363" cy="48736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85EC92D4-1727-47D0-8FE0-5AA6B430144C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82162" y="218626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číslo snímku 5">
            <a:extLst>
              <a:ext uri="{FF2B5EF4-FFF2-40B4-BE49-F238E27FC236}">
                <a16:creationId xmlns:a16="http://schemas.microsoft.com/office/drawing/2014/main" xmlns="" id="{EB100F3B-7D55-4819-91EA-AB339AA5C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2D87BB-CEDA-4876-AF74-6638C1CDA672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cs-CZ" altLang="cs-CZ" sz="14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xmlns="" id="{444C53A8-7B83-4D00-AAA0-B6ECD64CB1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4000">
                <a:solidFill>
                  <a:srgbClr val="FFFFCC"/>
                </a:solidFill>
              </a:rPr>
              <a:t>Riva-Rocci</a:t>
            </a:r>
            <a:r>
              <a:rPr lang="cs-CZ" altLang="cs-CZ" sz="4000">
                <a:solidFill>
                  <a:srgbClr val="FFFFCC"/>
                </a:solidFill>
              </a:rPr>
              <a:t>ho metoda</a:t>
            </a:r>
            <a:endParaRPr lang="en-GB" altLang="cs-CZ" sz="4000">
              <a:solidFill>
                <a:srgbClr val="FFFFCC"/>
              </a:solidFill>
            </a:endParaRP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xmlns="" id="{AE0BD983-E2CF-47F9-AF55-FA28291AF7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199"/>
            <a:ext cx="8229600" cy="449976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cs-CZ" sz="2400" dirty="0">
                <a:solidFill>
                  <a:srgbClr val="FFFFCC"/>
                </a:solidFill>
              </a:rPr>
              <a:t>The Riva-</a:t>
            </a:r>
            <a:r>
              <a:rPr lang="en-GB" altLang="cs-CZ" sz="2400" dirty="0" err="1">
                <a:solidFill>
                  <a:srgbClr val="FFFFCC"/>
                </a:solidFill>
              </a:rPr>
              <a:t>Rocci</a:t>
            </a:r>
            <a:r>
              <a:rPr lang="cs-CZ" altLang="cs-CZ" sz="2400" dirty="0">
                <a:solidFill>
                  <a:srgbClr val="FFFFCC"/>
                </a:solidFill>
              </a:rPr>
              <a:t>ho metoda může být objektivizována a automatizována pro monitorování pacientů</a:t>
            </a:r>
            <a:r>
              <a:rPr lang="en-GB" altLang="cs-CZ" sz="2400" dirty="0">
                <a:solidFill>
                  <a:srgbClr val="FFFFCC"/>
                </a:solidFill>
              </a:rPr>
              <a:t>. </a:t>
            </a:r>
            <a:r>
              <a:rPr lang="cs-CZ" altLang="cs-CZ" sz="2400" dirty="0">
                <a:solidFill>
                  <a:srgbClr val="FFFFCC"/>
                </a:solidFill>
              </a:rPr>
              <a:t>Elektronické přístroje pro měření TK pak nesnímají zpravidla </a:t>
            </a:r>
            <a:r>
              <a:rPr lang="cs-CZ" altLang="cs-CZ" sz="2400" dirty="0" err="1">
                <a:solidFill>
                  <a:srgbClr val="FFFFCC"/>
                </a:solidFill>
              </a:rPr>
              <a:t>Korotkovovy</a:t>
            </a:r>
            <a:r>
              <a:rPr lang="cs-CZ" altLang="cs-CZ" sz="2400" dirty="0">
                <a:solidFill>
                  <a:srgbClr val="FFFFCC"/>
                </a:solidFill>
              </a:rPr>
              <a:t> zvuky. Měří tlakové oscilace v manžetě, z niž lze vypočítat systolický i diastolický tlak. Naměřené hodnoty systolického a diastolického tlaku jsou zobrazeny na displeji (u jednoduchých přístrojů) nebo uloženy do paměti přístroje a vyhodnoceny později</a:t>
            </a:r>
            <a:r>
              <a:rPr lang="en-GB" altLang="cs-CZ" sz="2400" dirty="0">
                <a:solidFill>
                  <a:srgbClr val="FFFFCC"/>
                </a:solidFill>
              </a:rPr>
              <a:t>. </a:t>
            </a:r>
            <a:r>
              <a:rPr lang="cs-CZ" altLang="cs-CZ" sz="2400" dirty="0">
                <a:solidFill>
                  <a:srgbClr val="FFFFCC"/>
                </a:solidFill>
              </a:rPr>
              <a:t>V druhém případě se měření periodicky opakuje a metoda se nazývá </a:t>
            </a:r>
            <a:r>
              <a:rPr lang="cs-CZ" altLang="cs-CZ" sz="2400" b="1" dirty="0" err="1">
                <a:solidFill>
                  <a:schemeClr val="bg1"/>
                </a:solidFill>
              </a:rPr>
              <a:t>Holterovo</a:t>
            </a:r>
            <a:r>
              <a:rPr lang="cs-CZ" altLang="cs-CZ" sz="2400" b="1" dirty="0">
                <a:solidFill>
                  <a:schemeClr val="bg1"/>
                </a:solidFill>
              </a:rPr>
              <a:t> monitorování TK</a:t>
            </a:r>
            <a:r>
              <a:rPr lang="en-GB" altLang="cs-CZ" sz="2400" dirty="0">
                <a:solidFill>
                  <a:srgbClr val="FFFFCC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solidFill>
                  <a:srgbClr val="FFFFCC"/>
                </a:solidFill>
              </a:rPr>
              <a:t>U malých dětí může výše popsaná metoda i klasické měření dle </a:t>
            </a:r>
            <a:r>
              <a:rPr lang="cs-CZ" altLang="cs-CZ" sz="2400" dirty="0" err="1">
                <a:solidFill>
                  <a:srgbClr val="FFFFCC"/>
                </a:solidFill>
              </a:rPr>
              <a:t>Riva-Rocciho</a:t>
            </a:r>
            <a:r>
              <a:rPr lang="cs-CZ" altLang="cs-CZ" sz="2400" dirty="0">
                <a:solidFill>
                  <a:srgbClr val="FFFFCC"/>
                </a:solidFill>
              </a:rPr>
              <a:t> selhat. V takovém případě lze použít dopplerovské detektory toku krve v místech, kde došlo k zúžení cévy manžetou.</a:t>
            </a:r>
            <a:endParaRPr lang="en-GB" altLang="cs-CZ" sz="2400" dirty="0">
              <a:solidFill>
                <a:srgbClr val="FFFFCC"/>
              </a:solidFill>
            </a:endParaRP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xmlns="" id="{FA131FAE-6817-4103-B9D1-27B5239DB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82628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E3ADB253-3BC8-4504-8B9F-34C855919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4168" y="48382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číslo snímku 5">
            <a:extLst>
              <a:ext uri="{FF2B5EF4-FFF2-40B4-BE49-F238E27FC236}">
                <a16:creationId xmlns:a16="http://schemas.microsoft.com/office/drawing/2014/main" xmlns="" id="{8CAFF622-FB97-40AC-A816-32A074962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78813B-AA6A-4D44-AE39-214030A3635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cs-CZ" altLang="cs-CZ" sz="14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xmlns="" id="{4D2714C7-F8E1-4173-B884-B3881F233F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Přímé měření TK</a:t>
            </a:r>
            <a:endParaRPr lang="en-GB" altLang="cs-CZ" sz="4000">
              <a:solidFill>
                <a:srgbClr val="FFFFCC"/>
              </a:solidFill>
            </a:endParaRPr>
          </a:p>
        </p:txBody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xmlns="" id="{9F43F08F-B0A2-4867-8DBF-64F2880224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19054"/>
            <a:ext cx="8229600" cy="47085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 dirty="0">
                <a:solidFill>
                  <a:schemeClr val="bg1"/>
                </a:solidFill>
              </a:rPr>
              <a:t>Přímá metoda </a:t>
            </a:r>
            <a:r>
              <a:rPr lang="cs-CZ" altLang="cs-CZ" dirty="0">
                <a:solidFill>
                  <a:srgbClr val="FFFFCC"/>
                </a:solidFill>
              </a:rPr>
              <a:t>měření TK je invazívní</a:t>
            </a:r>
            <a:r>
              <a:rPr lang="en-GB" altLang="cs-CZ" dirty="0">
                <a:solidFill>
                  <a:srgbClr val="FFFFCC"/>
                </a:solidFill>
              </a:rPr>
              <a:t>. </a:t>
            </a:r>
            <a:r>
              <a:rPr lang="cs-CZ" altLang="cs-CZ" dirty="0">
                <a:solidFill>
                  <a:srgbClr val="FFFFCC"/>
                </a:solidFill>
              </a:rPr>
              <a:t>Do cévy se zavádí ohebný katétr. Jeho volný konec je připojen k měniči</a:t>
            </a:r>
            <a:r>
              <a:rPr lang="en-GB" altLang="cs-CZ" dirty="0">
                <a:solidFill>
                  <a:srgbClr val="FFFFCC"/>
                </a:solidFill>
              </a:rPr>
              <a:t> (</a:t>
            </a:r>
            <a:r>
              <a:rPr lang="cs-CZ" altLang="cs-CZ" dirty="0">
                <a:solidFill>
                  <a:srgbClr val="FFFFCC"/>
                </a:solidFill>
              </a:rPr>
              <a:t>kapacitnímu nebo piezoelektrickému</a:t>
            </a:r>
            <a:r>
              <a:rPr lang="en-GB" altLang="cs-CZ" dirty="0">
                <a:solidFill>
                  <a:srgbClr val="FFFFCC"/>
                </a:solidFill>
              </a:rPr>
              <a:t>) </a:t>
            </a:r>
            <a:r>
              <a:rPr lang="cs-CZ" altLang="cs-CZ" dirty="0">
                <a:solidFill>
                  <a:srgbClr val="FFFFCC"/>
                </a:solidFill>
              </a:rPr>
              <a:t>avšak je možné zavést miniaturizovaný měnič přímo do cévy</a:t>
            </a:r>
            <a:r>
              <a:rPr lang="en-GB" altLang="cs-CZ" dirty="0">
                <a:solidFill>
                  <a:srgbClr val="FFFFCC"/>
                </a:solidFill>
              </a:rPr>
              <a:t>. </a:t>
            </a:r>
            <a:endParaRPr lang="cs-CZ" altLang="cs-CZ" dirty="0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>
                <a:solidFill>
                  <a:srgbClr val="FFFFCC"/>
                </a:solidFill>
              </a:rPr>
              <a:t>Metoda je poměrně riskantní, takže je relativně málo používána</a:t>
            </a:r>
            <a:r>
              <a:rPr lang="en-GB" altLang="cs-CZ" dirty="0">
                <a:solidFill>
                  <a:srgbClr val="FFFFCC"/>
                </a:solidFill>
              </a:rPr>
              <a:t>. </a:t>
            </a:r>
            <a:r>
              <a:rPr lang="cs-CZ" altLang="cs-CZ" dirty="0">
                <a:solidFill>
                  <a:srgbClr val="FFFFCC"/>
                </a:solidFill>
              </a:rPr>
              <a:t>Je to však jediná metoda, která umožňuje měřit tlak v žilách a v srdci</a:t>
            </a:r>
            <a:r>
              <a:rPr lang="en-GB" altLang="cs-CZ" dirty="0">
                <a:solidFill>
                  <a:srgbClr val="FFFFCC"/>
                </a:solidFill>
              </a:rPr>
              <a:t>.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xmlns="" id="{535F6B01-2313-46CD-B737-B650FCD8F7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31554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240D8F19-24BF-4D27-BC1D-7B9C8E049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4615" y="432749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číslo snímku 5">
            <a:extLst>
              <a:ext uri="{FF2B5EF4-FFF2-40B4-BE49-F238E27FC236}">
                <a16:creationId xmlns:a16="http://schemas.microsoft.com/office/drawing/2014/main" xmlns="" id="{4F42F743-42AD-48DF-BF5A-90415A8F2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D478FB-83AF-481D-86E7-F07D61F51B1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cs-CZ" altLang="cs-CZ" sz="14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xmlns="" id="{740B295C-93FC-40B4-A268-3BFE08E18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836613"/>
            <a:ext cx="813593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FFFFCC"/>
                </a:solidFill>
              </a:rPr>
              <a:t>Autor: </a:t>
            </a:r>
            <a:br>
              <a:rPr lang="cs-CZ" altLang="cs-CZ" sz="2800" dirty="0">
                <a:solidFill>
                  <a:srgbClr val="FFFFCC"/>
                </a:solidFill>
              </a:rPr>
            </a:br>
            <a:r>
              <a:rPr lang="cs-CZ" altLang="cs-CZ" sz="2800" b="1" dirty="0">
                <a:solidFill>
                  <a:srgbClr val="FFFFCC"/>
                </a:solidFill>
              </a:rPr>
              <a:t>Vojtěch Mornstein</a:t>
            </a:r>
            <a:r>
              <a:rPr lang="cs-CZ" altLang="cs-CZ" sz="2800" dirty="0">
                <a:solidFill>
                  <a:srgbClr val="FFFFCC"/>
                </a:solidFill>
              </a:rPr>
              <a:t/>
            </a:r>
            <a:br>
              <a:rPr lang="cs-CZ" altLang="cs-CZ" sz="2800" dirty="0">
                <a:solidFill>
                  <a:srgbClr val="FFFFCC"/>
                </a:solidFill>
              </a:rPr>
            </a:br>
            <a:r>
              <a:rPr lang="cs-CZ" altLang="cs-CZ" sz="2800" dirty="0">
                <a:solidFill>
                  <a:srgbClr val="FFFFCC"/>
                </a:solidFill>
              </a:rPr>
              <a:t/>
            </a:r>
            <a:br>
              <a:rPr lang="cs-CZ" altLang="cs-CZ" sz="2800" dirty="0">
                <a:solidFill>
                  <a:srgbClr val="FFFFCC"/>
                </a:solidFill>
              </a:rPr>
            </a:br>
            <a:r>
              <a:rPr lang="cs-CZ" altLang="cs-CZ" sz="2800" dirty="0">
                <a:solidFill>
                  <a:srgbClr val="FFFFCC"/>
                </a:solidFill>
              </a:rPr>
              <a:t>Obsahová spolupráce: </a:t>
            </a:r>
            <a:br>
              <a:rPr lang="cs-CZ" altLang="cs-CZ" sz="2800" dirty="0">
                <a:solidFill>
                  <a:srgbClr val="FFFFCC"/>
                </a:solidFill>
              </a:rPr>
            </a:br>
            <a:r>
              <a:rPr lang="cs-CZ" altLang="cs-CZ" sz="2800" b="1" dirty="0">
                <a:solidFill>
                  <a:srgbClr val="FFFFCC"/>
                </a:solidFill>
              </a:rPr>
              <a:t>C.J. Caruana, I. Hrazdira</a:t>
            </a:r>
            <a:r>
              <a:rPr lang="cs-CZ" altLang="cs-CZ" sz="2800" dirty="0">
                <a:solidFill>
                  <a:srgbClr val="FFFFCC"/>
                </a:solidFill>
              </a:rPr>
              <a:t/>
            </a:r>
            <a:br>
              <a:rPr lang="cs-CZ" altLang="cs-CZ" sz="2800" dirty="0">
                <a:solidFill>
                  <a:srgbClr val="FFFFCC"/>
                </a:solidFill>
              </a:rPr>
            </a:br>
            <a:r>
              <a:rPr lang="cs-CZ" altLang="cs-CZ" sz="2800" dirty="0">
                <a:solidFill>
                  <a:srgbClr val="FFFFCC"/>
                </a:solidFill>
              </a:rPr>
              <a:t/>
            </a:r>
            <a:br>
              <a:rPr lang="cs-CZ" altLang="cs-CZ" sz="2800" dirty="0">
                <a:solidFill>
                  <a:srgbClr val="FFFFCC"/>
                </a:solidFill>
              </a:rPr>
            </a:br>
            <a:r>
              <a:rPr lang="cs-CZ" altLang="cs-CZ" sz="2800" dirty="0">
                <a:solidFill>
                  <a:srgbClr val="FFFFCC"/>
                </a:solidFill>
              </a:rPr>
              <a:t/>
            </a:r>
            <a:br>
              <a:rPr lang="cs-CZ" altLang="cs-CZ" sz="2800" dirty="0">
                <a:solidFill>
                  <a:srgbClr val="FFFFCC"/>
                </a:solidFill>
              </a:rPr>
            </a:br>
            <a:r>
              <a:rPr lang="cs-CZ" altLang="cs-CZ" sz="2800" dirty="0">
                <a:solidFill>
                  <a:srgbClr val="FFFFCC"/>
                </a:solidFill>
              </a:rPr>
              <a:t>Poslední revize a ozvučení: březen 2020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5">
            <a:extLst>
              <a:ext uri="{FF2B5EF4-FFF2-40B4-BE49-F238E27FC236}">
                <a16:creationId xmlns:a16="http://schemas.microsoft.com/office/drawing/2014/main" xmlns="" id="{A2F52BFF-9619-429B-8B60-EFE82C38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65512B-0870-496D-BB62-8411269A817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cs-CZ" altLang="cs-CZ" sz="14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xmlns="" id="{2869469E-AF32-488B-BCB7-ACEE52011D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Obsah přednášky</a:t>
            </a:r>
            <a:endParaRPr lang="en-GB" altLang="cs-CZ">
              <a:solidFill>
                <a:srgbClr val="FFFFCC"/>
              </a:solidFill>
            </a:endParaRP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xmlns="" id="{50847B25-AF35-4399-8353-ED62B277C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>
                <a:solidFill>
                  <a:srgbClr val="FFFFCC"/>
                </a:solidFill>
              </a:rPr>
              <a:t>Mechanické vlastnosti cév</a:t>
            </a:r>
          </a:p>
          <a:p>
            <a:pPr eaLnBrk="1" hangingPunct="1"/>
            <a:r>
              <a:rPr lang="cs-CZ" altLang="cs-CZ" sz="2800">
                <a:solidFill>
                  <a:srgbClr val="FFFFCC"/>
                </a:solidFill>
              </a:rPr>
              <a:t>Reynoldsovo číslo</a:t>
            </a:r>
          </a:p>
          <a:p>
            <a:pPr eaLnBrk="1" hangingPunct="1"/>
            <a:r>
              <a:rPr lang="cs-CZ" altLang="cs-CZ" sz="2800">
                <a:solidFill>
                  <a:srgbClr val="FFFFCC"/>
                </a:solidFill>
              </a:rPr>
              <a:t>Proudění krve v cévách</a:t>
            </a:r>
          </a:p>
          <a:p>
            <a:pPr eaLnBrk="1" hangingPunct="1"/>
            <a:r>
              <a:rPr lang="cs-CZ" altLang="cs-CZ" sz="2800">
                <a:solidFill>
                  <a:srgbClr val="FFFFCC"/>
                </a:solidFill>
              </a:rPr>
              <a:t>Periferní odpor krevního řečiště</a:t>
            </a:r>
          </a:p>
          <a:p>
            <a:pPr eaLnBrk="1" hangingPunct="1"/>
            <a:r>
              <a:rPr lang="cs-CZ" altLang="cs-CZ" sz="2800">
                <a:solidFill>
                  <a:srgbClr val="FFFFCC"/>
                </a:solidFill>
              </a:rPr>
              <a:t>Mechanická práce a výkon srdce</a:t>
            </a:r>
          </a:p>
          <a:p>
            <a:pPr eaLnBrk="1" hangingPunct="1"/>
            <a:r>
              <a:rPr lang="cs-CZ" altLang="cs-CZ" sz="2800">
                <a:solidFill>
                  <a:srgbClr val="FFFFCC"/>
                </a:solidFill>
              </a:rPr>
              <a:t>Kapilární ultrafiltrace</a:t>
            </a:r>
          </a:p>
          <a:p>
            <a:pPr eaLnBrk="1" hangingPunct="1"/>
            <a:r>
              <a:rPr lang="cs-CZ" altLang="cs-CZ" sz="2800">
                <a:solidFill>
                  <a:srgbClr val="FFFFCC"/>
                </a:solidFill>
              </a:rPr>
              <a:t>Ledviny: práce ledvin a glomerulární ultrafiltrace</a:t>
            </a:r>
          </a:p>
          <a:p>
            <a:pPr eaLnBrk="1" hangingPunct="1"/>
            <a:r>
              <a:rPr lang="cs-CZ" altLang="cs-CZ" sz="2800">
                <a:solidFill>
                  <a:srgbClr val="FFFFCC"/>
                </a:solidFill>
              </a:rPr>
              <a:t>Měření tlaku krve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číslo snímku 5">
            <a:extLst>
              <a:ext uri="{FF2B5EF4-FFF2-40B4-BE49-F238E27FC236}">
                <a16:creationId xmlns:a16="http://schemas.microsoft.com/office/drawing/2014/main" xmlns="" id="{B40D6C50-C292-4FA6-9D58-605A842F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D054B8-B3E4-40EF-B452-6EF2564ACE2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cs-CZ" altLang="cs-CZ" sz="14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xmlns="" id="{BE50BE36-ACEA-4356-9AB8-8E4161368D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99779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FFFFCC"/>
                </a:solidFill>
              </a:rPr>
              <a:t>Mechanické vlastnosti kardiovaskulárního systému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xmlns="" id="{50A5B30D-37ED-415D-88A2-61FDB18148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552" y="1844824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solidFill>
                  <a:srgbClr val="FFFFCC"/>
                </a:solidFill>
              </a:rPr>
              <a:t>Uzavřený oběhový a transportní systém</a:t>
            </a:r>
            <a:endParaRPr lang="cs-CZ" altLang="cs-CZ" sz="2400" b="1" u="sng" dirty="0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u="sng" dirty="0">
                <a:solidFill>
                  <a:srgbClr val="FFFFCC"/>
                </a:solidFill>
              </a:rPr>
              <a:t>Hlavní části:</a:t>
            </a:r>
            <a:endParaRPr lang="cs-CZ" altLang="cs-CZ" sz="2400" dirty="0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FFFFCC"/>
                </a:solidFill>
              </a:rPr>
              <a:t>Srdeční sval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FFFFCC"/>
                </a:solidFill>
              </a:rPr>
              <a:t>Uzavřený systém cév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FFFFCC"/>
                </a:solidFill>
              </a:rPr>
              <a:t>Krev</a:t>
            </a:r>
            <a:endParaRPr lang="cs-CZ" altLang="cs-CZ" sz="2400" u="sng" dirty="0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u="sng" dirty="0">
                <a:solidFill>
                  <a:srgbClr val="FFFFCC"/>
                </a:solidFill>
              </a:rPr>
              <a:t>Hlavní funkce:</a:t>
            </a:r>
            <a:endParaRPr lang="cs-CZ" altLang="cs-CZ" sz="2400" dirty="0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FFFFCC"/>
                </a:solidFill>
              </a:rPr>
              <a:t>Dodávání výživy a kyslíku buňkám,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FFFFCC"/>
                </a:solidFill>
              </a:rPr>
              <a:t>Transport hormonů a jiných chemických signálů,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FFFFCC"/>
                </a:solidFill>
              </a:rPr>
              <a:t>Odstraňování odpadních a vedlejších produktů z buněk (tkání)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FFFFCC"/>
                </a:solidFill>
              </a:rPr>
              <a:t>Přenos tepla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715BDA39-8D08-4E12-A478-6EF51E8CDFA5}"/>
              </a:ext>
            </a:extLst>
          </p:cNvPr>
          <p:cNvSpPr/>
          <p:nvPr/>
        </p:nvSpPr>
        <p:spPr bwMode="auto">
          <a:xfrm>
            <a:off x="6876256" y="2276872"/>
            <a:ext cx="1080120" cy="10081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rgbClr val="FFFFCC"/>
              </a:solidFill>
              <a:effectLst/>
              <a:latin typeface="Arial" charset="0"/>
            </a:endParaRPr>
          </a:p>
        </p:txBody>
      </p:sp>
      <p:pic>
        <p:nvPicPr>
          <p:cNvPr id="5" name="Obrázek 4" descr="Obsah obrázku vsedě&#10;&#10;Popis byl vytvořen automaticky">
            <a:extLst>
              <a:ext uri="{FF2B5EF4-FFF2-40B4-BE49-F238E27FC236}">
                <a16:creationId xmlns:a16="http://schemas.microsoft.com/office/drawing/2014/main" xmlns="" id="{FC936CA9-E61D-406C-B969-EC3B4F5D7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71" y="2384023"/>
            <a:ext cx="1127858" cy="1089754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40762C06-6742-4B2D-B5CB-F2F90327A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8388" y="268482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5">
            <a:extLst>
              <a:ext uri="{FF2B5EF4-FFF2-40B4-BE49-F238E27FC236}">
                <a16:creationId xmlns:a16="http://schemas.microsoft.com/office/drawing/2014/main" xmlns="" id="{AB571F39-F320-4E99-A6AC-D0B3201F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FA89D8-6BE4-4E8F-873D-0DB75944C23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cs-CZ" altLang="cs-CZ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xmlns="" id="{E673889A-02A8-4530-ACD5-F27354EF79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Mechanické vlastnosti cév</a:t>
            </a:r>
          </a:p>
        </p:txBody>
      </p:sp>
      <p:sp>
        <p:nvSpPr>
          <p:cNvPr id="9220" name="Text Box 6">
            <a:extLst>
              <a:ext uri="{FF2B5EF4-FFF2-40B4-BE49-F238E27FC236}">
                <a16:creationId xmlns:a16="http://schemas.microsoft.com/office/drawing/2014/main" xmlns="" id="{81B26CEC-DE02-4ECC-B6F6-313C6FB0F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013325"/>
            <a:ext cx="302418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Laplaceův zákon </a:t>
            </a:r>
            <a:r>
              <a:rPr lang="cs-CZ" altLang="cs-CZ" sz="2000">
                <a:solidFill>
                  <a:srgbClr val="FFFFCC"/>
                </a:solidFill>
              </a:rPr>
              <a:t>– mechanické namáhání stěn cév je přímo úměrné tlaku a </a:t>
            </a:r>
            <a:r>
              <a:rPr lang="cs-CZ" altLang="cs-CZ" sz="2000" b="1">
                <a:solidFill>
                  <a:srgbClr val="FFFFCC"/>
                </a:solidFill>
              </a:rPr>
              <a:t>poloměru cévy</a:t>
            </a:r>
          </a:p>
        </p:txBody>
      </p:sp>
      <p:sp>
        <p:nvSpPr>
          <p:cNvPr id="9222" name="Rectangle 7">
            <a:extLst>
              <a:ext uri="{FF2B5EF4-FFF2-40B4-BE49-F238E27FC236}">
                <a16:creationId xmlns:a16="http://schemas.microsoft.com/office/drawing/2014/main" xmlns="" id="{CB261B64-9EB7-48F7-A833-98182478A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2592457"/>
            <a:ext cx="44751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524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Porovnejme hodnoty napětí ve stěnách některých cév:</a:t>
            </a:r>
            <a:endParaRPr lang="cs-CZ" altLang="cs-CZ" sz="2000" dirty="0">
              <a:solidFill>
                <a:srgbClr val="FFFFCC"/>
              </a:solidFill>
              <a:latin typeface="+mj-lt"/>
            </a:endParaRPr>
          </a:p>
        </p:txBody>
      </p:sp>
      <p:graphicFrame>
        <p:nvGraphicFramePr>
          <p:cNvPr id="153681" name="Group 81">
            <a:extLst>
              <a:ext uri="{FF2B5EF4-FFF2-40B4-BE49-F238E27FC236}">
                <a16:creationId xmlns:a16="http://schemas.microsoft.com/office/drawing/2014/main" xmlns="" id="{C22509DA-0BF5-4C69-A791-CCFE7C1622B7}"/>
              </a:ext>
            </a:extLst>
          </p:cNvPr>
          <p:cNvGraphicFramePr>
            <a:graphicFrameLocks noGrp="1"/>
          </p:cNvGraphicFramePr>
          <p:nvPr/>
        </p:nvGraphicFramePr>
        <p:xfrm>
          <a:off x="4103688" y="3579813"/>
          <a:ext cx="4899024" cy="2665415"/>
        </p:xfrm>
        <a:graphic>
          <a:graphicData uri="http://schemas.openxmlformats.org/drawingml/2006/table">
            <a:tbl>
              <a:tblPr/>
              <a:tblGrid>
                <a:gridCol w="12259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13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8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19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529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96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céva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(m)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kPa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(N·m</a:t>
                      </a:r>
                      <a:r>
                        <a:rPr kumimoji="0" lang="cs-CZ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aorta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0,012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artérie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0,005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6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kapilára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x 10</a:t>
                      </a:r>
                      <a:r>
                        <a:rPr kumimoji="0" lang="cs-CZ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0,024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6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véna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15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vena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cava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9249" name="Rectangle 74">
            <a:extLst>
              <a:ext uri="{FF2B5EF4-FFF2-40B4-BE49-F238E27FC236}">
                <a16:creationId xmlns:a16="http://schemas.microsoft.com/office/drawing/2014/main" xmlns="" id="{1EADA1C3-E137-46DC-9443-E823B9BAE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10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pic>
        <p:nvPicPr>
          <p:cNvPr id="9250" name="Zástupný symbol pro obsah 4">
            <a:extLst>
              <a:ext uri="{FF2B5EF4-FFF2-40B4-BE49-F238E27FC236}">
                <a16:creationId xmlns:a16="http://schemas.microsoft.com/office/drawing/2014/main" xmlns="" id="{0EECE9D9-23B8-4546-BB03-905DEA2845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525" y="1584325"/>
            <a:ext cx="3024188" cy="2930525"/>
          </a:xfr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043E9D71-3AF6-4A80-B8EA-B39AB6839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3808" y="333613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5">
            <a:extLst>
              <a:ext uri="{FF2B5EF4-FFF2-40B4-BE49-F238E27FC236}">
                <a16:creationId xmlns:a16="http://schemas.microsoft.com/office/drawing/2014/main" xmlns="" id="{4B71C671-64EC-4D38-BCEF-DB56FFB4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30C394-8ADB-45AF-A212-1421B1694D8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cs-CZ" sz="1400"/>
          </a:p>
        </p:txBody>
      </p:sp>
      <p:sp>
        <p:nvSpPr>
          <p:cNvPr id="11267" name="Rectangle 5">
            <a:extLst>
              <a:ext uri="{FF2B5EF4-FFF2-40B4-BE49-F238E27FC236}">
                <a16:creationId xmlns:a16="http://schemas.microsoft.com/office/drawing/2014/main" xmlns="" id="{932ADB61-BCF7-4EE4-8508-A788F2C96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Pružníkové a muskulární cévy</a:t>
            </a:r>
          </a:p>
        </p:txBody>
      </p:sp>
      <p:pic>
        <p:nvPicPr>
          <p:cNvPr id="11268" name="Picture 4" descr="6-6">
            <a:extLst>
              <a:ext uri="{FF2B5EF4-FFF2-40B4-BE49-F238E27FC236}">
                <a16:creationId xmlns:a16="http://schemas.microsoft.com/office/drawing/2014/main" xmlns="" id="{F33A3C3F-AC56-471B-B10E-71B96C968D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700213"/>
            <a:ext cx="5673725" cy="4525962"/>
          </a:xfrm>
          <a:noFill/>
        </p:spPr>
      </p:pic>
      <p:sp>
        <p:nvSpPr>
          <p:cNvPr id="11269" name="Text Box 7">
            <a:extLst>
              <a:ext uri="{FF2B5EF4-FFF2-40B4-BE49-F238E27FC236}">
                <a16:creationId xmlns:a16="http://schemas.microsoft.com/office/drawing/2014/main" xmlns="" id="{907B4AD3-A121-4790-9544-DDD94190B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1773238"/>
            <a:ext cx="1871662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FFFFCC"/>
                </a:solidFill>
              </a:rPr>
              <a:t>Aorta se chová jako typická </a:t>
            </a:r>
            <a:r>
              <a:rPr lang="cs-CZ" altLang="cs-CZ" sz="1800" b="1">
                <a:solidFill>
                  <a:schemeClr val="bg1"/>
                </a:solidFill>
              </a:rPr>
              <a:t>pružníková céva </a:t>
            </a:r>
            <a:r>
              <a:rPr lang="cs-CZ" altLang="cs-CZ" sz="1800">
                <a:solidFill>
                  <a:srgbClr val="FFFFCC"/>
                </a:solidFill>
              </a:rPr>
              <a:t>(svými mechanickými vlastnostmi připomíná gumovou hadičku).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Muskulární cévy </a:t>
            </a:r>
            <a:r>
              <a:rPr lang="cs-CZ" altLang="cs-CZ" sz="1800">
                <a:solidFill>
                  <a:srgbClr val="FFFFCC"/>
                </a:solidFill>
              </a:rPr>
              <a:t>jsou arterioly, schopné vasokonstrikce a vasodilatace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3DD4745B-A42E-401E-B18E-9065ADAB5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8064" y="358775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5">
            <a:extLst>
              <a:ext uri="{FF2B5EF4-FFF2-40B4-BE49-F238E27FC236}">
                <a16:creationId xmlns:a16="http://schemas.microsoft.com/office/drawing/2014/main" xmlns="" id="{184C9B0A-B6B8-47C4-AF7C-4E2CE60AE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178260-36B8-402F-9BF7-752552A2A6B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cs-CZ" altLang="cs-CZ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xmlns="" id="{70B9E40A-C788-4F69-B757-B854B4CA2A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>
                <a:solidFill>
                  <a:srgbClr val="FFFFCC"/>
                </a:solidFill>
              </a:rPr>
              <a:t>Reynoldsovo</a:t>
            </a:r>
            <a:r>
              <a:rPr lang="cs-CZ" altLang="cs-CZ" dirty="0">
                <a:solidFill>
                  <a:srgbClr val="FFFFCC"/>
                </a:solidFill>
              </a:rPr>
              <a:t> číslo</a:t>
            </a: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xmlns="" id="{32A3592A-7975-4BC4-AF14-87B245E9BA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FFFFCC"/>
                </a:solidFill>
              </a:rPr>
              <a:t>Proudění krve: laminární</a:t>
            </a:r>
          </a:p>
          <a:p>
            <a:pPr eaLnBrk="1" hangingPunct="1"/>
            <a:r>
              <a:rPr lang="cs-CZ" altLang="cs-CZ" dirty="0">
                <a:solidFill>
                  <a:srgbClr val="FFFFCC"/>
                </a:solidFill>
              </a:rPr>
              <a:t>                        turbulentní</a:t>
            </a:r>
          </a:p>
          <a:p>
            <a:pPr eaLnBrk="1" hangingPunct="1"/>
            <a:r>
              <a:rPr lang="cs-CZ" altLang="cs-CZ" dirty="0" err="1">
                <a:solidFill>
                  <a:srgbClr val="FFFFCC"/>
                </a:solidFill>
              </a:rPr>
              <a:t>Reynolds</a:t>
            </a:r>
            <a:r>
              <a:rPr lang="cs-CZ" altLang="cs-CZ" dirty="0">
                <a:solidFill>
                  <a:srgbClr val="FFFFCC"/>
                </a:solidFill>
              </a:rPr>
              <a:t> (1883)</a:t>
            </a:r>
          </a:p>
          <a:p>
            <a:pPr eaLnBrk="1" hangingPunct="1"/>
            <a:r>
              <a:rPr lang="cs-CZ" altLang="cs-CZ" dirty="0" err="1">
                <a:solidFill>
                  <a:srgbClr val="FFFFCC"/>
                </a:solidFill>
              </a:rPr>
              <a:t>Reynoldsovo</a:t>
            </a:r>
            <a:r>
              <a:rPr lang="cs-CZ" altLang="cs-CZ" dirty="0">
                <a:solidFill>
                  <a:srgbClr val="FFFFCC"/>
                </a:solidFill>
              </a:rPr>
              <a:t> číslo: </a:t>
            </a:r>
          </a:p>
          <a:p>
            <a:pPr eaLnBrk="1" hangingPunct="1"/>
            <a:r>
              <a:rPr lang="cs-CZ" altLang="cs-CZ" dirty="0">
                <a:solidFill>
                  <a:srgbClr val="FFFFCC"/>
                </a:solidFill>
              </a:rPr>
              <a:t>   </a:t>
            </a:r>
            <a:endParaRPr lang="cs-CZ" altLang="cs-CZ" b="1" dirty="0">
              <a:solidFill>
                <a:srgbClr val="FFFFCC"/>
              </a:solidFill>
              <a:latin typeface="Symbol" panose="05050102010706020507" pitchFamily="18" charset="2"/>
            </a:endParaRPr>
          </a:p>
          <a:p>
            <a:pPr eaLnBrk="1" hangingPunct="1">
              <a:buFontTx/>
              <a:buNone/>
            </a:pPr>
            <a:r>
              <a:rPr lang="cs-CZ" altLang="cs-CZ" sz="2400" dirty="0">
                <a:solidFill>
                  <a:srgbClr val="FFFFCC"/>
                </a:solidFill>
                <a:latin typeface="Symbol" panose="05050102010706020507" pitchFamily="18" charset="2"/>
              </a:rPr>
              <a:t>(r </a:t>
            </a:r>
            <a:r>
              <a:rPr lang="cs-CZ" altLang="cs-CZ" sz="2400" dirty="0">
                <a:solidFill>
                  <a:srgbClr val="FFFFCC"/>
                </a:solidFill>
              </a:rPr>
              <a:t>– hustota kapaliny, </a:t>
            </a:r>
            <a:r>
              <a:rPr lang="cs-CZ" altLang="cs-CZ" sz="2400" i="1" dirty="0">
                <a:solidFill>
                  <a:srgbClr val="FFFFCC"/>
                </a:solidFill>
              </a:rPr>
              <a:t>v</a:t>
            </a:r>
            <a:r>
              <a:rPr lang="cs-CZ" altLang="cs-CZ" sz="2400" i="1" baseline="-25000" dirty="0">
                <a:solidFill>
                  <a:srgbClr val="FFFFCC"/>
                </a:solidFill>
              </a:rPr>
              <a:t>s</a:t>
            </a:r>
            <a:r>
              <a:rPr lang="cs-CZ" altLang="cs-CZ" sz="2400" dirty="0">
                <a:solidFill>
                  <a:srgbClr val="FFFFCC"/>
                </a:solidFill>
              </a:rPr>
              <a:t> – střední rychlost toku, </a:t>
            </a:r>
            <a:r>
              <a:rPr lang="cs-CZ" altLang="cs-CZ" sz="2400" i="1" dirty="0">
                <a:solidFill>
                  <a:srgbClr val="FFFFCC"/>
                </a:solidFill>
              </a:rPr>
              <a:t>r</a:t>
            </a:r>
            <a:r>
              <a:rPr lang="cs-CZ" altLang="cs-CZ" sz="2400" dirty="0">
                <a:solidFill>
                  <a:srgbClr val="FFFFCC"/>
                </a:solidFill>
              </a:rPr>
              <a:t> – poloměr cévy, </a:t>
            </a:r>
            <a:r>
              <a:rPr lang="cs-CZ" altLang="cs-CZ" sz="2400" dirty="0">
                <a:solidFill>
                  <a:srgbClr val="FFFFCC"/>
                </a:solidFill>
                <a:latin typeface="Symbol" panose="05050102010706020507" pitchFamily="18" charset="2"/>
              </a:rPr>
              <a:t>h</a:t>
            </a:r>
            <a:r>
              <a:rPr lang="cs-CZ" altLang="cs-CZ" sz="2400" dirty="0">
                <a:solidFill>
                  <a:srgbClr val="FFFFCC"/>
                </a:solidFill>
              </a:rPr>
              <a:t> – koeficient dynamické viskozity)</a:t>
            </a:r>
            <a:endParaRPr lang="cs-CZ" altLang="cs-CZ" sz="2400" dirty="0">
              <a:solidFill>
                <a:srgbClr val="FFFFCC"/>
              </a:solidFill>
              <a:latin typeface="Symbol" panose="05050102010706020507" pitchFamily="18" charset="2"/>
            </a:endParaRPr>
          </a:p>
          <a:p>
            <a:pPr eaLnBrk="1" hangingPunct="1"/>
            <a:r>
              <a:rPr lang="cs-CZ" altLang="cs-CZ" dirty="0">
                <a:solidFill>
                  <a:srgbClr val="FFFFCC"/>
                </a:solidFill>
              </a:rPr>
              <a:t>Kritická rychlost:</a:t>
            </a:r>
            <a:endParaRPr lang="cs-CZ" altLang="cs-CZ" b="1" dirty="0">
              <a:solidFill>
                <a:srgbClr val="FFFFCC"/>
              </a:solidFill>
              <a:latin typeface="Symbol" panose="05050102010706020507" pitchFamily="18" charset="2"/>
            </a:endParaRPr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xmlns="" id="{54F2C7DA-69BB-4FC8-A05F-58FC2BBFD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000">
              <a:solidFill>
                <a:srgbClr val="FFFFCC"/>
              </a:solidFill>
            </a:endParaRPr>
          </a:p>
        </p:txBody>
      </p:sp>
      <p:sp>
        <p:nvSpPr>
          <p:cNvPr id="13318" name="Rectangle 7">
            <a:extLst>
              <a:ext uri="{FF2B5EF4-FFF2-40B4-BE49-F238E27FC236}">
                <a16:creationId xmlns:a16="http://schemas.microsoft.com/office/drawing/2014/main" xmlns="" id="{0C279F5A-B465-4171-8F52-481172E15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000">
              <a:solidFill>
                <a:srgbClr val="FFFFCC"/>
              </a:solidFill>
            </a:endParaRPr>
          </a:p>
        </p:txBody>
      </p:sp>
      <p:sp>
        <p:nvSpPr>
          <p:cNvPr id="13319" name="Rectangle 9">
            <a:extLst>
              <a:ext uri="{FF2B5EF4-FFF2-40B4-BE49-F238E27FC236}">
                <a16:creationId xmlns:a16="http://schemas.microsoft.com/office/drawing/2014/main" xmlns="" id="{79D8899F-80AE-411C-B1BC-15C3F8E51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000">
              <a:solidFill>
                <a:srgbClr val="FFFFCC"/>
              </a:solidFill>
            </a:endParaRPr>
          </a:p>
        </p:txBody>
      </p:sp>
      <p:pic>
        <p:nvPicPr>
          <p:cNvPr id="13320" name="Obrázek 2">
            <a:extLst>
              <a:ext uri="{FF2B5EF4-FFF2-40B4-BE49-F238E27FC236}">
                <a16:creationId xmlns:a16="http://schemas.microsoft.com/office/drawing/2014/main" xmlns="" id="{ACE6061A-C1B4-4260-B412-84BA1B9B8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05125"/>
            <a:ext cx="2217737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Obrázek 4">
            <a:extLst>
              <a:ext uri="{FF2B5EF4-FFF2-40B4-BE49-F238E27FC236}">
                <a16:creationId xmlns:a16="http://schemas.microsoft.com/office/drawing/2014/main" xmlns="" id="{E554D317-AB45-49CE-AFC1-3D97AD1EB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5372100"/>
            <a:ext cx="252095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xmlns="" id="{1E289BA0-F3DE-4CD6-A9F9-BD0042A463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147398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6826CB4B-865C-4989-AB75-7D5C0703D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0247" y="141763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5">
            <a:extLst>
              <a:ext uri="{FF2B5EF4-FFF2-40B4-BE49-F238E27FC236}">
                <a16:creationId xmlns:a16="http://schemas.microsoft.com/office/drawing/2014/main" xmlns="" id="{2B2CD0EF-A374-4634-9161-16F04E657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4FCAC6-DCEB-4503-8CE6-0F0828D0193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cs-CZ" altLang="cs-CZ" sz="14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xmlns="" id="{00D65425-76B6-4F4E-8BC3-584766D027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Teoretický a skutečný rychlostní profil toku krve v cévě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xmlns="" id="{9FAEAD43-3ACB-473C-997A-B5307ADBCB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8238" y="1671638"/>
            <a:ext cx="4081462" cy="2605087"/>
          </a:xfrm>
          <a:noFill/>
        </p:spPr>
      </p:pic>
      <p:sp>
        <p:nvSpPr>
          <p:cNvPr id="15365" name="Text Box 6">
            <a:extLst>
              <a:ext uri="{FF2B5EF4-FFF2-40B4-BE49-F238E27FC236}">
                <a16:creationId xmlns:a16="http://schemas.microsoft.com/office/drawing/2014/main" xmlns="" id="{D512DBED-A29C-4278-9584-40ED2DCF3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1700213"/>
            <a:ext cx="280828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FFFFCC"/>
                </a:solidFill>
              </a:rPr>
              <a:t>Odchylky od teoretického rychlostního profilu jsou dány průřezem cévy, charakterem její stěny a především tím, že krev je nenewtonská kapalina</a:t>
            </a:r>
          </a:p>
        </p:txBody>
      </p:sp>
      <p:sp>
        <p:nvSpPr>
          <p:cNvPr id="15366" name="Text Box 7">
            <a:extLst>
              <a:ext uri="{FF2B5EF4-FFF2-40B4-BE49-F238E27FC236}">
                <a16:creationId xmlns:a16="http://schemas.microsoft.com/office/drawing/2014/main" xmlns="" id="{CEEF2B3A-95F4-4626-8B2A-F5D3FE067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724400"/>
            <a:ext cx="74168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FFFFCC"/>
                </a:solidFill>
              </a:rPr>
              <a:t>V malých tepnách má rychlostní profil parabolický tvar, ve velkých pak pístový tvar.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FFFFCC"/>
                </a:solidFill>
              </a:rPr>
              <a:t>Rychlostní profil se mění v průběhu tepové vlny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FFFFCC"/>
                </a:solidFill>
              </a:rPr>
              <a:t>Z jeho tvaru a absolutních hodnot naměřené rychlosti lze získat významné diagnostické informace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9C549A7A-BAF7-4F56-BE1E-B77E13C56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číslo snímku 5">
            <a:extLst>
              <a:ext uri="{FF2B5EF4-FFF2-40B4-BE49-F238E27FC236}">
                <a16:creationId xmlns:a16="http://schemas.microsoft.com/office/drawing/2014/main" xmlns="" id="{799ACD35-5755-4A08-A9EA-46FA60C81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565880-E948-4A7C-9C79-02BFCE0F1BE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cs-CZ" sz="14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xmlns="" id="{D3A507C8-3709-4A23-9C0D-54A81E18FA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Průtok krve v cévě s překážkou</a:t>
            </a:r>
            <a:r>
              <a:rPr lang="cs-CZ" altLang="cs-CZ"/>
              <a:t> 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xmlns="" id="{8741C288-05C0-47FD-8F2B-B3CD62262D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557338"/>
            <a:ext cx="4918075" cy="3186112"/>
          </a:xfrm>
          <a:noFill/>
          <a:ln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17413" name="Text Box 6">
            <a:extLst>
              <a:ext uri="{FF2B5EF4-FFF2-40B4-BE49-F238E27FC236}">
                <a16:creationId xmlns:a16="http://schemas.microsoft.com/office/drawing/2014/main" xmlns="" id="{1DA70833-4FF9-46C7-BBCA-666AB8D9C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1628775"/>
            <a:ext cx="2520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Obr. Dle Camerona a kol., 1999</a:t>
            </a:r>
          </a:p>
        </p:txBody>
      </p:sp>
      <p:sp>
        <p:nvSpPr>
          <p:cNvPr id="17414" name="Text Box 7">
            <a:extLst>
              <a:ext uri="{FF2B5EF4-FFF2-40B4-BE49-F238E27FC236}">
                <a16:creationId xmlns:a16="http://schemas.microsoft.com/office/drawing/2014/main" xmlns="" id="{39A93F9A-DEE3-4BE3-B520-DDF8EB7A3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157788"/>
            <a:ext cx="7993062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FF0066"/>
                </a:solidFill>
              </a:rPr>
              <a:t>Horní křivka</a:t>
            </a:r>
            <a:r>
              <a:rPr lang="cs-CZ" altLang="cs-CZ" sz="2000">
                <a:solidFill>
                  <a:srgbClr val="FFFFCC"/>
                </a:solidFill>
              </a:rPr>
              <a:t> popisuje průtok krve v cévě bez obstrukce, </a:t>
            </a:r>
            <a:r>
              <a:rPr lang="cs-CZ" altLang="cs-CZ" sz="2000">
                <a:solidFill>
                  <a:srgbClr val="66CCFF"/>
                </a:solidFill>
              </a:rPr>
              <a:t>dolní křivka</a:t>
            </a:r>
            <a:r>
              <a:rPr lang="cs-CZ" altLang="cs-CZ" sz="2000">
                <a:solidFill>
                  <a:srgbClr val="FFFFCC"/>
                </a:solidFill>
              </a:rPr>
              <a:t> v cévě s aterosklerotickým zúžením (stenózou).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FFFFCC"/>
                </a:solidFill>
              </a:rPr>
              <a:t>Ke stejnému zvýšení průtoku </a:t>
            </a:r>
            <a:r>
              <a:rPr lang="cs-CZ" altLang="cs-CZ" sz="2000">
                <a:solidFill>
                  <a:srgbClr val="FFFFCC"/>
                </a:solidFill>
                <a:latin typeface="Symbol" panose="05050102010706020507" pitchFamily="18" charset="2"/>
              </a:rPr>
              <a:t>D</a:t>
            </a:r>
            <a:r>
              <a:rPr lang="cs-CZ" altLang="cs-CZ" sz="2000" i="1">
                <a:solidFill>
                  <a:srgbClr val="FFFFCC"/>
                </a:solidFill>
              </a:rPr>
              <a:t>Q</a:t>
            </a:r>
            <a:r>
              <a:rPr lang="cs-CZ" altLang="cs-CZ" sz="2000">
                <a:solidFill>
                  <a:srgbClr val="FFFFCC"/>
                </a:solidFill>
              </a:rPr>
              <a:t> je třeba většího zvýšení tlaku </a:t>
            </a:r>
            <a:r>
              <a:rPr lang="cs-CZ" altLang="cs-CZ" sz="2000">
                <a:solidFill>
                  <a:srgbClr val="FFFFCC"/>
                </a:solidFill>
                <a:latin typeface="Symbol" panose="05050102010706020507" pitchFamily="18" charset="2"/>
              </a:rPr>
              <a:t>D</a:t>
            </a:r>
            <a:r>
              <a:rPr lang="cs-CZ" altLang="cs-CZ" sz="2000" i="1">
                <a:solidFill>
                  <a:srgbClr val="FFFFCC"/>
                </a:solidFill>
              </a:rPr>
              <a:t>p</a:t>
            </a:r>
            <a:r>
              <a:rPr lang="cs-CZ" altLang="cs-CZ" sz="2000">
                <a:solidFill>
                  <a:srgbClr val="FFFFCC"/>
                </a:solidFill>
              </a:rPr>
              <a:t>.</a:t>
            </a:r>
          </a:p>
        </p:txBody>
      </p:sp>
      <p:sp>
        <p:nvSpPr>
          <p:cNvPr id="17415" name="AutoShape 8">
            <a:extLst>
              <a:ext uri="{FF2B5EF4-FFF2-40B4-BE49-F238E27FC236}">
                <a16:creationId xmlns:a16="http://schemas.microsoft.com/office/drawing/2014/main" xmlns="" id="{1836BE1C-CE92-4A29-A98B-F5C910555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2276475"/>
            <a:ext cx="342900" cy="615950"/>
          </a:xfrm>
          <a:prstGeom prst="downArrow">
            <a:avLst>
              <a:gd name="adj1" fmla="val 50000"/>
              <a:gd name="adj2" fmla="val 44907"/>
            </a:avLst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000">
              <a:solidFill>
                <a:srgbClr val="FFFFCC"/>
              </a:solidFill>
            </a:endParaRPr>
          </a:p>
        </p:txBody>
      </p:sp>
      <p:sp>
        <p:nvSpPr>
          <p:cNvPr id="17416" name="AutoShape 9">
            <a:extLst>
              <a:ext uri="{FF2B5EF4-FFF2-40B4-BE49-F238E27FC236}">
                <a16:creationId xmlns:a16="http://schemas.microsoft.com/office/drawing/2014/main" xmlns="" id="{F4BA2C71-96F7-4391-B784-B1C52B078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844675"/>
            <a:ext cx="360362" cy="647700"/>
          </a:xfrm>
          <a:prstGeom prst="downArrow">
            <a:avLst>
              <a:gd name="adj1" fmla="val 73852"/>
              <a:gd name="adj2" fmla="val 133271"/>
            </a:avLst>
          </a:prstGeom>
          <a:noFill/>
          <a:ln w="9525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000">
              <a:solidFill>
                <a:srgbClr val="FFFFCC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D7546DF3-86A2-4D31-828C-DDCB0BE11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4048" y="364502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ae8d4786-9c23-4e40-884d-32e368eed849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3400</TotalTime>
  <Words>1401</Words>
  <Application>Microsoft Office PowerPoint</Application>
  <PresentationFormat>Předvádění na obrazovce (4:3)</PresentationFormat>
  <Paragraphs>232</Paragraphs>
  <Slides>28</Slides>
  <Notes>26</Notes>
  <HiddenSlides>0</HiddenSlides>
  <MMClips>27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28</vt:i4>
      </vt:variant>
    </vt:vector>
  </HeadingPairs>
  <TitlesOfParts>
    <vt:vector size="31" baseType="lpstr">
      <vt:lpstr>Výchozí návrh</vt:lpstr>
      <vt:lpstr>Rastrový obrázek</vt:lpstr>
      <vt:lpstr>Fotografie</vt:lpstr>
      <vt:lpstr>Prezentace aplikace PowerPoint</vt:lpstr>
      <vt:lpstr>Prezentace aplikace PowerPoint</vt:lpstr>
      <vt:lpstr>Obsah přednášky</vt:lpstr>
      <vt:lpstr>Mechanické vlastnosti kardiovaskulárního systému</vt:lpstr>
      <vt:lpstr>Mechanické vlastnosti cév</vt:lpstr>
      <vt:lpstr>Pružníkové a muskulární cévy</vt:lpstr>
      <vt:lpstr>Reynoldsovo číslo</vt:lpstr>
      <vt:lpstr>Teoretický a skutečný rychlostní profil toku krve v cévě</vt:lpstr>
      <vt:lpstr>Průtok krve v cévě s překážkou </vt:lpstr>
      <vt:lpstr>Tlak v jednotlivých částech krevního oběhu</vt:lpstr>
      <vt:lpstr>Periferní odpor cév</vt:lpstr>
      <vt:lpstr>Periferní odpor cév</vt:lpstr>
      <vt:lpstr>Periferní odpor cév</vt:lpstr>
      <vt:lpstr>Mechanická práce srdce</vt:lpstr>
      <vt:lpstr>Práce srdce při jedné systole (odhad)</vt:lpstr>
      <vt:lpstr>Výkon srdce</vt:lpstr>
      <vt:lpstr>Práce a účinnost srdečního svalu</vt:lpstr>
      <vt:lpstr>Kapilární ultrafiltrace</vt:lpstr>
      <vt:lpstr>Filtrační pochody v kapilární kličce</vt:lpstr>
      <vt:lpstr>!!!!!!!!!!!!!</vt:lpstr>
      <vt:lpstr>Práce ledvin a glomerulární ultrafiltrace</vt:lpstr>
      <vt:lpstr>Glomerulus http://coe.fgcu.edu/faculty/greenep/kidney/Glomerulus.html</vt:lpstr>
      <vt:lpstr>Měření tlaku krve (TK)</vt:lpstr>
      <vt:lpstr>Měření TK</vt:lpstr>
      <vt:lpstr>Riva-Rocciho metoda</vt:lpstr>
      <vt:lpstr>Riva-Rocciho metoda</vt:lpstr>
      <vt:lpstr>Přímé měření TK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 Masarykova univerzita v Brně</dc:title>
  <dc:creator>doc. Mornstein</dc:creator>
  <cp:lastModifiedBy>Bernard</cp:lastModifiedBy>
  <cp:revision>115</cp:revision>
  <dcterms:created xsi:type="dcterms:W3CDTF">2002-09-11T06:40:40Z</dcterms:created>
  <dcterms:modified xsi:type="dcterms:W3CDTF">2020-10-22T04:51:04Z</dcterms:modified>
</cp:coreProperties>
</file>