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2"/>
  </p:notesMasterIdLst>
  <p:handoutMasterIdLst>
    <p:handoutMasterId r:id="rId73"/>
  </p:handoutMasterIdLst>
  <p:sldIdLst>
    <p:sldId id="256" r:id="rId2"/>
    <p:sldId id="277" r:id="rId3"/>
    <p:sldId id="320" r:id="rId4"/>
    <p:sldId id="318" r:id="rId5"/>
    <p:sldId id="323" r:id="rId6"/>
    <p:sldId id="319" r:id="rId7"/>
    <p:sldId id="283" r:id="rId8"/>
    <p:sldId id="284" r:id="rId9"/>
    <p:sldId id="308" r:id="rId10"/>
    <p:sldId id="321" r:id="rId11"/>
    <p:sldId id="322" r:id="rId12"/>
    <p:sldId id="329" r:id="rId13"/>
    <p:sldId id="331" r:id="rId14"/>
    <p:sldId id="332" r:id="rId15"/>
    <p:sldId id="333" r:id="rId16"/>
    <p:sldId id="281" r:id="rId17"/>
    <p:sldId id="282" r:id="rId18"/>
    <p:sldId id="285" r:id="rId19"/>
    <p:sldId id="286" r:id="rId20"/>
    <p:sldId id="287" r:id="rId21"/>
    <p:sldId id="288" r:id="rId22"/>
    <p:sldId id="296" r:id="rId23"/>
    <p:sldId id="290" r:id="rId24"/>
    <p:sldId id="289" r:id="rId25"/>
    <p:sldId id="291" r:id="rId26"/>
    <p:sldId id="292" r:id="rId27"/>
    <p:sldId id="279" r:id="rId28"/>
    <p:sldId id="297" r:id="rId29"/>
    <p:sldId id="298" r:id="rId30"/>
    <p:sldId id="307" r:id="rId31"/>
    <p:sldId id="309" r:id="rId32"/>
    <p:sldId id="313" r:id="rId33"/>
    <p:sldId id="314" r:id="rId34"/>
    <p:sldId id="335" r:id="rId35"/>
    <p:sldId id="339" r:id="rId36"/>
    <p:sldId id="334" r:id="rId37"/>
    <p:sldId id="336" r:id="rId38"/>
    <p:sldId id="337" r:id="rId39"/>
    <p:sldId id="338" r:id="rId40"/>
    <p:sldId id="310" r:id="rId41"/>
    <p:sldId id="315" r:id="rId42"/>
    <p:sldId id="340" r:id="rId43"/>
    <p:sldId id="341" r:id="rId44"/>
    <p:sldId id="311" r:id="rId45"/>
    <p:sldId id="316" r:id="rId46"/>
    <p:sldId id="354" r:id="rId47"/>
    <p:sldId id="356" r:id="rId48"/>
    <p:sldId id="312" r:id="rId49"/>
    <p:sldId id="357" r:id="rId50"/>
    <p:sldId id="358" r:id="rId51"/>
    <p:sldId id="359" r:id="rId52"/>
    <p:sldId id="342" r:id="rId53"/>
    <p:sldId id="343" r:id="rId54"/>
    <p:sldId id="344" r:id="rId55"/>
    <p:sldId id="345" r:id="rId56"/>
    <p:sldId id="346" r:id="rId57"/>
    <p:sldId id="347" r:id="rId58"/>
    <p:sldId id="348" r:id="rId59"/>
    <p:sldId id="349" r:id="rId60"/>
    <p:sldId id="350" r:id="rId61"/>
    <p:sldId id="351" r:id="rId62"/>
    <p:sldId id="360" r:id="rId63"/>
    <p:sldId id="361" r:id="rId64"/>
    <p:sldId id="362" r:id="rId65"/>
    <p:sldId id="363" r:id="rId66"/>
    <p:sldId id="352" r:id="rId67"/>
    <p:sldId id="353" r:id="rId68"/>
    <p:sldId id="364" r:id="rId69"/>
    <p:sldId id="365" r:id="rId70"/>
    <p:sldId id="276" r:id="rId7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9D33"/>
    <a:srgbClr val="0E9D03"/>
    <a:srgbClr val="DE99F9"/>
    <a:srgbClr val="FFC266"/>
    <a:srgbClr val="6FFD9E"/>
    <a:srgbClr val="FFE6C5"/>
    <a:srgbClr val="7CFD35"/>
    <a:srgbClr val="4BD7F3"/>
    <a:srgbClr val="B59D0B"/>
    <a:srgbClr val="CC9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7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52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C010A5-E47F-4D42-A94C-C432020322A8}" type="datetimeFigureOut">
              <a:rPr lang="cs-CZ" smtClean="0"/>
              <a:t>26. 11. 2019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05989-A11D-4606-8AB6-BC75CD6C9C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68765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1260F-50D5-4BDC-93F5-FDD9BD00E356}" type="datetimeFigureOut">
              <a:rPr lang="cs-CZ" smtClean="0"/>
              <a:t>26. 11. 2019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0E6D7F-4A7B-418F-B10E-7CA1DB204B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28161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49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60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61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62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63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64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65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66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67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68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69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52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70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53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54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55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56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57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58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59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9120"/>
            <a:ext cx="9144000" cy="19292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1470025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356991"/>
            <a:ext cx="7776864" cy="156415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883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0" y="6579596"/>
            <a:ext cx="3851275" cy="270843"/>
          </a:xfrm>
          <a:ln>
            <a:noFill/>
          </a:ln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481991" y="6579596"/>
            <a:ext cx="4653166" cy="270843"/>
          </a:xfrm>
          <a:ln>
            <a:noFill/>
          </a:ln>
        </p:spPr>
        <p:txBody>
          <a:bodyPr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46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0" y="6579596"/>
            <a:ext cx="3851275" cy="270843"/>
          </a:xfrm>
          <a:ln>
            <a:noFill/>
          </a:ln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481991" y="6579596"/>
            <a:ext cx="4653166" cy="270843"/>
          </a:xfrm>
          <a:ln>
            <a:noFill/>
          </a:ln>
        </p:spPr>
        <p:txBody>
          <a:bodyPr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828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0" y="6579596"/>
            <a:ext cx="3851275" cy="270843"/>
          </a:xfrm>
          <a:ln>
            <a:noFill/>
          </a:ln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481991" y="6579596"/>
            <a:ext cx="4653166" cy="270843"/>
          </a:xfrm>
          <a:ln>
            <a:noFill/>
          </a:ln>
        </p:spPr>
        <p:txBody>
          <a:bodyPr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56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0" y="6579596"/>
            <a:ext cx="3851275" cy="270843"/>
          </a:xfrm>
          <a:ln>
            <a:noFill/>
          </a:ln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481991" y="6579596"/>
            <a:ext cx="4653166" cy="270843"/>
          </a:xfrm>
          <a:ln>
            <a:noFill/>
          </a:ln>
        </p:spPr>
        <p:txBody>
          <a:bodyPr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992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25025-EA4E-4D06-9F06-AF89680CF22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3038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8029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6"/>
          <a:stretch/>
        </p:blipFill>
        <p:spPr>
          <a:xfrm rot="120000">
            <a:off x="-7554" y="836736"/>
            <a:ext cx="9152894" cy="82318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687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  <p:sldLayoutId id="2147483657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7650" y="692696"/>
            <a:ext cx="7938806" cy="3960440"/>
          </a:xfrm>
        </p:spPr>
        <p:txBody>
          <a:bodyPr>
            <a:noAutofit/>
          </a:bodyPr>
          <a:lstStyle/>
          <a:p>
            <a:pPr algn="l">
              <a:spcBef>
                <a:spcPts val="2400"/>
              </a:spcBef>
            </a:pPr>
            <a:r>
              <a:rPr lang="cs-CZ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Nutriční podpora </a:t>
            </a:r>
            <a:br>
              <a:rPr lang="cs-CZ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při onkologické léčbě</a:t>
            </a:r>
            <a:br>
              <a:rPr lang="cs-CZ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800" b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magisterské </a:t>
            </a:r>
            <a:r>
              <a:rPr lang="cs-CZ" sz="28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studium, obor </a:t>
            </a:r>
            <a:r>
              <a:rPr lang="cs-CZ" sz="2800" b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Nutriční </a:t>
            </a:r>
            <a:r>
              <a:rPr lang="cs-CZ" sz="28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specialista</a:t>
            </a:r>
            <a:r>
              <a:rPr lang="cs-CZ" sz="1600" b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1600" b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16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16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8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Miroslav </a:t>
            </a:r>
            <a:r>
              <a:rPr lang="cs-CZ" sz="2800" b="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Tomíška</a:t>
            </a:r>
            <a:r>
              <a:rPr lang="cs-CZ" sz="28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8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8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Interní hematologická a onkologická klinika</a:t>
            </a:r>
            <a:br>
              <a:rPr lang="cs-CZ" sz="28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8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LF MU a FN Brno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684078"/>
            <a:ext cx="2881189" cy="985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517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99889" y="116632"/>
            <a:ext cx="7648575" cy="93610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Posuzování malnutrice před operací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podle jednotlivých parametrů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576" y="1556792"/>
            <a:ext cx="7920880" cy="5256584"/>
          </a:xfrm>
        </p:spPr>
        <p:txBody>
          <a:bodyPr>
            <a:noAutofit/>
          </a:bodyPr>
          <a:lstStyle/>
          <a:p>
            <a:pPr eaLnBrk="1" hangingPunct="1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Ztráta hmotnosti před operací</a:t>
            </a:r>
          </a:p>
          <a:p>
            <a:pPr marL="534988" lvl="1" indent="-173038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 smtClean="0">
                <a:latin typeface="Arial" charset="0"/>
              </a:rPr>
              <a:t>ne všechny studie prokazují zvýšený výskyt komplikací po operaci</a:t>
            </a:r>
          </a:p>
          <a:p>
            <a:pPr eaLnBrk="1" hangingPunct="1"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err="1" smtClean="0">
                <a:latin typeface="Arial" charset="0"/>
              </a:rPr>
              <a:t>Sarkopenie</a:t>
            </a:r>
            <a:r>
              <a:rPr lang="cs-CZ" sz="2800" b="1" dirty="0" smtClean="0">
                <a:latin typeface="Arial" charset="0"/>
              </a:rPr>
              <a:t> před operací</a:t>
            </a:r>
          </a:p>
          <a:p>
            <a:pPr marL="534988" lvl="1" indent="-173038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 smtClean="0">
                <a:latin typeface="Arial" charset="0"/>
              </a:rPr>
              <a:t>samotná snížená svalová hmota neznamená vždy zvýšené riziko komplikací</a:t>
            </a:r>
          </a:p>
          <a:p>
            <a:pPr marL="534988" lvl="1" indent="-173038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 smtClean="0">
                <a:latin typeface="Arial" charset="0"/>
              </a:rPr>
              <a:t>záleží na definici </a:t>
            </a:r>
            <a:r>
              <a:rPr lang="cs-CZ" sz="2400" dirty="0" err="1" smtClean="0">
                <a:latin typeface="Arial" charset="0"/>
              </a:rPr>
              <a:t>sarkopenie</a:t>
            </a:r>
            <a:r>
              <a:rPr lang="cs-CZ" sz="2400" dirty="0" smtClean="0">
                <a:latin typeface="Arial" charset="0"/>
              </a:rPr>
              <a:t> (+ snížená funkce)</a:t>
            </a:r>
          </a:p>
          <a:p>
            <a:pPr marL="534988" lvl="1" indent="-173038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 smtClean="0">
                <a:latin typeface="Arial" charset="0"/>
              </a:rPr>
              <a:t>rizikovým faktorem je zvláště </a:t>
            </a:r>
            <a:r>
              <a:rPr lang="cs-CZ" sz="2400" dirty="0" err="1" smtClean="0">
                <a:latin typeface="Arial" charset="0"/>
              </a:rPr>
              <a:t>sarkopenická</a:t>
            </a:r>
            <a:r>
              <a:rPr lang="cs-CZ" sz="2400" dirty="0" smtClean="0">
                <a:latin typeface="Arial" charset="0"/>
              </a:rPr>
              <a:t> obezita</a:t>
            </a:r>
          </a:p>
          <a:p>
            <a:pPr eaLnBrk="1" hangingPunct="1"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Snížená hladina albuminu před operací</a:t>
            </a:r>
          </a:p>
          <a:p>
            <a:pPr marL="534988" lvl="1" indent="-173038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 smtClean="0">
                <a:latin typeface="Arial" charset="0"/>
              </a:rPr>
              <a:t>je málo citlivým ukazatelem</a:t>
            </a:r>
          </a:p>
          <a:p>
            <a:pPr marL="534988" lvl="1" indent="-173038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 smtClean="0">
                <a:latin typeface="Arial" charset="0"/>
              </a:rPr>
              <a:t>nemocní s elektivní operací nemají snížené hladiny</a:t>
            </a:r>
          </a:p>
          <a:p>
            <a:pPr marL="534988" lvl="1" indent="-173038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 smtClean="0">
                <a:latin typeface="Arial" charset="0"/>
              </a:rPr>
              <a:t>rizikem je pokles hladiny časně po operaci (d2)</a:t>
            </a:r>
          </a:p>
          <a:p>
            <a:pPr lvl="1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endParaRPr lang="cs-CZ" sz="2400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endParaRPr lang="cs-CZ" sz="2800" b="1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13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16632"/>
            <a:ext cx="7776863" cy="93610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Adjustovaná ztráta tělesné hmotnosti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před operací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576" y="1700808"/>
            <a:ext cx="7920880" cy="4751958"/>
          </a:xfrm>
        </p:spPr>
        <p:txBody>
          <a:bodyPr>
            <a:noAutofit/>
          </a:bodyPr>
          <a:lstStyle/>
          <a:p>
            <a:pPr marL="0" indent="0" eaLnBrk="1" hangingPunct="1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None/>
            </a:pP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Netekutinová ztráta hmotnosti  &gt; 10-15 % </a:t>
            </a:r>
          </a:p>
          <a:p>
            <a:pPr marL="0" indent="0" eaLnBrk="1" hangingPunct="1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None/>
            </a:pP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za 3-6 </a:t>
            </a:r>
            <a:r>
              <a:rPr lang="cs-CZ" sz="2800" b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měs</a:t>
            </a: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., provázená jedním nebo více doprovodnými projevy:</a:t>
            </a:r>
          </a:p>
          <a:p>
            <a:pPr eaLnBrk="1" hangingPunct="1"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pokračování ztráty v době vyšetření</a:t>
            </a:r>
          </a:p>
          <a:p>
            <a:pPr eaLnBrk="1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aktuální neúplný příjem stravy</a:t>
            </a:r>
          </a:p>
          <a:p>
            <a:pPr eaLnBrk="1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přetrvávající potíže, limitující příjem stravy</a:t>
            </a:r>
          </a:p>
          <a:p>
            <a:pPr eaLnBrk="1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doprovodný deficit funkcí</a:t>
            </a:r>
          </a:p>
          <a:p>
            <a:pPr lvl="1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400" dirty="0" smtClean="0">
                <a:latin typeface="Arial" charset="0"/>
              </a:rPr>
              <a:t>únava, svalová slabost, snížený výkonnost</a:t>
            </a:r>
          </a:p>
          <a:p>
            <a:pPr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b="1" dirty="0" smtClean="0">
                <a:latin typeface="Arial" charset="0"/>
              </a:rPr>
              <a:t>BMI &lt; 20,5 kg/m</a:t>
            </a:r>
            <a:r>
              <a:rPr lang="cs-CZ" b="1" baseline="30000" dirty="0" smtClean="0">
                <a:latin typeface="Arial" charset="0"/>
              </a:rPr>
              <a:t>2</a:t>
            </a:r>
            <a:r>
              <a:rPr lang="cs-CZ" b="1" dirty="0">
                <a:latin typeface="Arial" charset="0"/>
              </a:rPr>
              <a:t> </a:t>
            </a:r>
            <a:r>
              <a:rPr lang="cs-CZ" b="1" dirty="0" smtClean="0">
                <a:latin typeface="Arial" charset="0"/>
              </a:rPr>
              <a:t>  u seniorů &lt; 22 </a:t>
            </a:r>
            <a:r>
              <a:rPr lang="cs-CZ" b="1" dirty="0">
                <a:latin typeface="Arial" charset="0"/>
              </a:rPr>
              <a:t>kg/m</a:t>
            </a:r>
            <a:r>
              <a:rPr lang="cs-CZ" b="1" baseline="30000" dirty="0">
                <a:latin typeface="Arial" charset="0"/>
              </a:rPr>
              <a:t>2</a:t>
            </a:r>
            <a:endParaRPr lang="cs-CZ" b="1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36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908720"/>
            <a:ext cx="914400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4624"/>
            <a:ext cx="8352928" cy="57606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Předoperační NRS v onkologii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D0BB0E93-DB2F-4C02-A90D-6388694DB395}" type="slidenum">
              <a:rPr lang="cs-CZ" smtClean="0"/>
              <a:pPr algn="r">
                <a:defRPr/>
              </a:pPr>
              <a:t>12</a:t>
            </a:fld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1780445"/>
              </p:ext>
            </p:extLst>
          </p:nvPr>
        </p:nvGraphicFramePr>
        <p:xfrm>
          <a:off x="161763" y="818019"/>
          <a:ext cx="8820473" cy="57793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3893"/>
                <a:gridCol w="1368152"/>
                <a:gridCol w="1440160"/>
                <a:gridCol w="720080"/>
                <a:gridCol w="3240360"/>
                <a:gridCol w="737828"/>
              </a:tblGrid>
              <a:tr h="1058663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/>
                        <a:t>Ztráta</a:t>
                      </a:r>
                    </a:p>
                    <a:p>
                      <a:pPr algn="ctr"/>
                      <a:r>
                        <a:rPr lang="cs-CZ" sz="1600" b="1" dirty="0" smtClean="0"/>
                        <a:t>hmotnosti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/>
                        <a:t>BMI</a:t>
                      </a:r>
                    </a:p>
                    <a:p>
                      <a:pPr algn="ctr"/>
                      <a:r>
                        <a:rPr lang="cs-CZ" sz="1600" b="1" dirty="0" smtClean="0"/>
                        <a:t>kg/m</a:t>
                      </a:r>
                      <a:r>
                        <a:rPr lang="cs-CZ" sz="1600" b="1" baseline="30000" dirty="0" smtClean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/>
                        <a:t>Příjem</a:t>
                      </a:r>
                    </a:p>
                    <a:p>
                      <a:pPr algn="ctr"/>
                      <a:r>
                        <a:rPr lang="cs-CZ" sz="1600" b="1" dirty="0" smtClean="0"/>
                        <a:t>stravy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/>
                        <a:t>Body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/>
                        <a:t>Riziko</a:t>
                      </a:r>
                      <a:r>
                        <a:rPr lang="cs-CZ" sz="1600" b="1" baseline="0" dirty="0" smtClean="0"/>
                        <a:t> nádoru a jeho léčby</a:t>
                      </a:r>
                      <a:endParaRPr lang="cs-CZ" sz="16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/>
                        <a:t>Body</a:t>
                      </a:r>
                    </a:p>
                  </a:txBody>
                  <a:tcPr anchor="ctr"/>
                </a:tc>
              </a:tr>
              <a:tr h="882789"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 5%</a:t>
                      </a:r>
                      <a:endParaRPr lang="cs-CZ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 80%</a:t>
                      </a:r>
                      <a:endParaRPr lang="cs-CZ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cs-CZ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nádor v remisi</a:t>
                      </a:r>
                    </a:p>
                    <a:p>
                      <a:pPr algn="ctr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malý operační výkon</a:t>
                      </a:r>
                    </a:p>
                    <a:p>
                      <a:pPr algn="ctr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bez významné komorbidity</a:t>
                      </a:r>
                      <a:endParaRPr lang="cs-CZ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cs-CZ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882789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/>
                        <a:t>5-10%</a:t>
                      </a:r>
                      <a:endParaRPr lang="cs-CZ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/>
                        <a:t>60-80%</a:t>
                      </a:r>
                      <a:endParaRPr lang="cs-CZ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1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/>
                        <a:t>lokalizovaný nádor</a:t>
                      </a:r>
                    </a:p>
                    <a:p>
                      <a:pPr algn="ctr"/>
                      <a:r>
                        <a:rPr lang="cs-CZ" sz="1600" b="1" dirty="0" smtClean="0"/>
                        <a:t>elektivní operace</a:t>
                      </a:r>
                    </a:p>
                    <a:p>
                      <a:pPr algn="ctr"/>
                      <a:r>
                        <a:rPr lang="cs-CZ" sz="1600" b="1" dirty="0" smtClean="0"/>
                        <a:t>komorbidita bez exacerbace</a:t>
                      </a:r>
                      <a:endParaRPr lang="cs-CZ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1</a:t>
                      </a:r>
                      <a:endParaRPr lang="cs-CZ" sz="2400" b="1" dirty="0"/>
                    </a:p>
                  </a:txBody>
                  <a:tcPr anchor="ctr"/>
                </a:tc>
              </a:tr>
              <a:tr h="882789"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10-15%</a:t>
                      </a:r>
                      <a:endParaRPr lang="cs-CZ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/>
                        <a:t>18,5-20,5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/>
                        <a:t>30-60%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 smtClean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/>
                        <a:t>velká operace nádoru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/>
                        <a:t>komplikace před operací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/>
                        <a:t>komorbidita s exacerbací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 smtClean="0"/>
                        <a:t>2</a:t>
                      </a:r>
                    </a:p>
                  </a:txBody>
                  <a:tcPr anchor="ctr"/>
                </a:tc>
              </a:tr>
              <a:tr h="882789"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 15%</a:t>
                      </a:r>
                      <a:endParaRPr lang="cs-CZ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 18,5</a:t>
                      </a:r>
                      <a:endParaRPr lang="cs-CZ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 30%</a:t>
                      </a:r>
                      <a:endParaRPr lang="cs-CZ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cs-CZ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akutní operace</a:t>
                      </a:r>
                    </a:p>
                    <a:p>
                      <a:pPr algn="ctr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pokročilý nádor</a:t>
                      </a:r>
                    </a:p>
                    <a:p>
                      <a:pPr algn="ctr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multimodální terapie</a:t>
                      </a:r>
                      <a:endParaRPr lang="cs-CZ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cs-CZ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94757">
                <a:tc gridSpan="3">
                  <a:txBody>
                    <a:bodyPr/>
                    <a:lstStyle/>
                    <a:p>
                      <a:pPr algn="r"/>
                      <a:r>
                        <a:rPr lang="cs-CZ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Dílčí součet bodů</a:t>
                      </a:r>
                      <a:endParaRPr lang="cs-CZ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Dílčí součet bodů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94757">
                <a:tc gridSpan="3">
                  <a:txBody>
                    <a:bodyPr/>
                    <a:lstStyle/>
                    <a:p>
                      <a:pPr algn="l"/>
                      <a:r>
                        <a:rPr lang="cs-CZ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 seniorský věk &gt; 70</a:t>
                      </a:r>
                      <a:endParaRPr lang="cs-CZ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SKÓRE 0-7 b.</a:t>
                      </a:r>
                      <a:endParaRPr lang="cs-CZ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710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908720"/>
            <a:ext cx="914400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4624"/>
            <a:ext cx="8352928" cy="57606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Předoperační NRS v onkologii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D0BB0E93-DB2F-4C02-A90D-6388694DB395}" type="slidenum">
              <a:rPr lang="cs-CZ" smtClean="0"/>
              <a:pPr algn="r">
                <a:defRPr/>
              </a:pPr>
              <a:t>13</a:t>
            </a:fld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2873393"/>
              </p:ext>
            </p:extLst>
          </p:nvPr>
        </p:nvGraphicFramePr>
        <p:xfrm>
          <a:off x="161763" y="818019"/>
          <a:ext cx="8820473" cy="57793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3893"/>
                <a:gridCol w="1368152"/>
                <a:gridCol w="1440160"/>
                <a:gridCol w="720080"/>
                <a:gridCol w="3240360"/>
                <a:gridCol w="737828"/>
              </a:tblGrid>
              <a:tr h="1058663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/>
                        <a:t>Ztráta</a:t>
                      </a:r>
                    </a:p>
                    <a:p>
                      <a:pPr algn="ctr"/>
                      <a:r>
                        <a:rPr lang="cs-CZ" sz="1600" b="1" dirty="0" smtClean="0"/>
                        <a:t>hmotnosti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/>
                        <a:t>BMI</a:t>
                      </a:r>
                    </a:p>
                    <a:p>
                      <a:pPr algn="ctr"/>
                      <a:r>
                        <a:rPr lang="cs-CZ" sz="1600" b="1" dirty="0" smtClean="0"/>
                        <a:t>kg/m</a:t>
                      </a:r>
                      <a:r>
                        <a:rPr lang="cs-CZ" sz="1600" b="1" baseline="30000" dirty="0" smtClean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/>
                        <a:t>Příjem</a:t>
                      </a:r>
                    </a:p>
                    <a:p>
                      <a:pPr algn="ctr"/>
                      <a:r>
                        <a:rPr lang="cs-CZ" sz="1600" b="1" dirty="0" smtClean="0"/>
                        <a:t>stravy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/>
                        <a:t>Body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/>
                        <a:t>Riziko</a:t>
                      </a:r>
                      <a:r>
                        <a:rPr lang="cs-CZ" sz="1600" b="1" baseline="0" dirty="0" smtClean="0"/>
                        <a:t> nádoru a jeho léčby</a:t>
                      </a:r>
                      <a:endParaRPr lang="cs-CZ" sz="16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/>
                        <a:t>Body</a:t>
                      </a:r>
                    </a:p>
                  </a:txBody>
                  <a:tcPr anchor="ctr"/>
                </a:tc>
              </a:tr>
              <a:tr h="882789"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 5%</a:t>
                      </a:r>
                      <a:endParaRPr lang="cs-CZ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 80%</a:t>
                      </a:r>
                      <a:endParaRPr lang="cs-CZ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cs-CZ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nádor v remisi</a:t>
                      </a:r>
                    </a:p>
                    <a:p>
                      <a:pPr algn="ctr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malý operační výkon</a:t>
                      </a:r>
                    </a:p>
                    <a:p>
                      <a:pPr algn="ctr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bez významné komorbidity</a:t>
                      </a:r>
                      <a:endParaRPr lang="cs-CZ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cs-CZ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882789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/>
                        <a:t>5-10%</a:t>
                      </a:r>
                      <a:endParaRPr lang="cs-CZ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/>
                        <a:t>60-80%</a:t>
                      </a:r>
                      <a:endParaRPr lang="cs-CZ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1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/>
                        <a:t>lokalizovaný nádor</a:t>
                      </a:r>
                    </a:p>
                    <a:p>
                      <a:pPr algn="ctr"/>
                      <a:r>
                        <a:rPr lang="cs-CZ" sz="1600" b="1" dirty="0" smtClean="0"/>
                        <a:t>elektivní operace</a:t>
                      </a:r>
                    </a:p>
                    <a:p>
                      <a:pPr algn="ctr"/>
                      <a:r>
                        <a:rPr lang="cs-CZ" sz="1600" b="1" dirty="0" smtClean="0"/>
                        <a:t>komorbidita bez exacerbace</a:t>
                      </a:r>
                      <a:endParaRPr lang="cs-CZ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1</a:t>
                      </a:r>
                      <a:endParaRPr lang="cs-CZ" sz="2400" b="1" dirty="0"/>
                    </a:p>
                  </a:txBody>
                  <a:tcPr anchor="ctr"/>
                </a:tc>
              </a:tr>
              <a:tr h="882789"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10-15%</a:t>
                      </a:r>
                      <a:endParaRPr lang="cs-CZ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/>
                        <a:t>18,5-20,5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/>
                        <a:t>30-60%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 smtClean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/>
                        <a:t>velká operace nádoru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/>
                        <a:t>komplikace před operací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/>
                        <a:t>komorbidita s exacerbací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 smtClean="0"/>
                        <a:t>2</a:t>
                      </a:r>
                    </a:p>
                  </a:txBody>
                  <a:tcPr anchor="ctr"/>
                </a:tc>
              </a:tr>
              <a:tr h="882789"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 15%</a:t>
                      </a:r>
                      <a:endParaRPr lang="cs-CZ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 18,5</a:t>
                      </a:r>
                      <a:endParaRPr lang="cs-CZ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 30%</a:t>
                      </a:r>
                      <a:endParaRPr lang="cs-CZ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cs-CZ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akutní operace</a:t>
                      </a:r>
                    </a:p>
                    <a:p>
                      <a:pPr algn="ctr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pokročilý nádor</a:t>
                      </a:r>
                    </a:p>
                    <a:p>
                      <a:pPr algn="ctr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multimodální terapie</a:t>
                      </a:r>
                      <a:endParaRPr lang="cs-CZ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cs-CZ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94757">
                <a:tc gridSpan="3">
                  <a:txBody>
                    <a:bodyPr/>
                    <a:lstStyle/>
                    <a:p>
                      <a:pPr algn="r"/>
                      <a:r>
                        <a:rPr lang="cs-CZ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Dílčí součet bodů</a:t>
                      </a:r>
                      <a:endParaRPr lang="cs-CZ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Dílčí součet bodů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</a:tr>
              <a:tr h="594757">
                <a:tc gridSpan="3">
                  <a:txBody>
                    <a:bodyPr/>
                    <a:lstStyle/>
                    <a:p>
                      <a:pPr algn="l"/>
                      <a:r>
                        <a:rPr lang="cs-CZ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 seniorský věk &gt; 70</a:t>
                      </a:r>
                      <a:endParaRPr lang="cs-CZ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SKÓRE 0-7 b.</a:t>
                      </a:r>
                      <a:endParaRPr lang="cs-CZ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995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908720"/>
            <a:ext cx="914400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4624"/>
            <a:ext cx="8352928" cy="57606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Předoperační NRS v onkologii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D0BB0E93-DB2F-4C02-A90D-6388694DB395}" type="slidenum">
              <a:rPr lang="cs-CZ" smtClean="0"/>
              <a:pPr algn="r">
                <a:defRPr/>
              </a:pPr>
              <a:t>14</a:t>
            </a:fld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465124"/>
              </p:ext>
            </p:extLst>
          </p:nvPr>
        </p:nvGraphicFramePr>
        <p:xfrm>
          <a:off x="161763" y="818019"/>
          <a:ext cx="8820473" cy="57793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3893"/>
                <a:gridCol w="1368152"/>
                <a:gridCol w="1440160"/>
                <a:gridCol w="720080"/>
                <a:gridCol w="3240360"/>
                <a:gridCol w="737828"/>
              </a:tblGrid>
              <a:tr h="1058663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/>
                        <a:t>Ztráta</a:t>
                      </a:r>
                    </a:p>
                    <a:p>
                      <a:pPr algn="ctr"/>
                      <a:r>
                        <a:rPr lang="cs-CZ" sz="1600" b="1" dirty="0" smtClean="0"/>
                        <a:t>hmotnosti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/>
                        <a:t>BMI</a:t>
                      </a:r>
                    </a:p>
                    <a:p>
                      <a:pPr algn="ctr"/>
                      <a:r>
                        <a:rPr lang="cs-CZ" sz="1600" b="1" dirty="0" smtClean="0"/>
                        <a:t>kg/m</a:t>
                      </a:r>
                      <a:r>
                        <a:rPr lang="cs-CZ" sz="1600" b="1" baseline="30000" dirty="0" smtClean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/>
                        <a:t>Příjem</a:t>
                      </a:r>
                    </a:p>
                    <a:p>
                      <a:pPr algn="ctr"/>
                      <a:r>
                        <a:rPr lang="cs-CZ" sz="1600" b="1" dirty="0" smtClean="0"/>
                        <a:t>stravy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/>
                        <a:t>Body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/>
                        <a:t>Riziko</a:t>
                      </a:r>
                      <a:r>
                        <a:rPr lang="cs-CZ" sz="1600" b="1" baseline="0" dirty="0" smtClean="0"/>
                        <a:t> nádoru a jeho léčby</a:t>
                      </a:r>
                      <a:endParaRPr lang="cs-CZ" sz="16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/>
                        <a:t>Body</a:t>
                      </a:r>
                    </a:p>
                  </a:txBody>
                  <a:tcPr anchor="ctr"/>
                </a:tc>
              </a:tr>
              <a:tr h="882789"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 5%</a:t>
                      </a:r>
                      <a:endParaRPr lang="cs-CZ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 80%</a:t>
                      </a:r>
                      <a:endParaRPr lang="cs-CZ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cs-CZ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nádor v remisi</a:t>
                      </a:r>
                    </a:p>
                    <a:p>
                      <a:pPr algn="ctr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malý operační výkon</a:t>
                      </a:r>
                    </a:p>
                    <a:p>
                      <a:pPr algn="ctr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bez významné komorbidity</a:t>
                      </a:r>
                      <a:endParaRPr lang="cs-CZ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cs-CZ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882789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/>
                        <a:t>5-10%</a:t>
                      </a:r>
                      <a:endParaRPr lang="cs-CZ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/>
                        <a:t>60-80%</a:t>
                      </a:r>
                      <a:endParaRPr lang="cs-CZ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1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/>
                        <a:t>lokalizovaný nádor</a:t>
                      </a:r>
                    </a:p>
                    <a:p>
                      <a:pPr algn="ctr"/>
                      <a:r>
                        <a:rPr lang="cs-CZ" sz="1600" b="1" dirty="0" smtClean="0"/>
                        <a:t>elektivní operace</a:t>
                      </a:r>
                    </a:p>
                    <a:p>
                      <a:pPr algn="ctr"/>
                      <a:r>
                        <a:rPr lang="cs-CZ" sz="1600" b="1" dirty="0" smtClean="0"/>
                        <a:t>komorbidita bez exacerbace</a:t>
                      </a:r>
                      <a:endParaRPr lang="cs-CZ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1</a:t>
                      </a:r>
                      <a:endParaRPr lang="cs-CZ" sz="2400" b="1" dirty="0"/>
                    </a:p>
                  </a:txBody>
                  <a:tcPr anchor="ctr"/>
                </a:tc>
              </a:tr>
              <a:tr h="882789"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10-15%</a:t>
                      </a:r>
                      <a:endParaRPr lang="cs-CZ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/>
                        <a:t>18,5-20,5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/>
                        <a:t>30-60%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 smtClean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/>
                        <a:t>velká operace nádoru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/>
                        <a:t>komplikace před operací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/>
                        <a:t>komorbidita s exacerbací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 smtClean="0"/>
                        <a:t>2</a:t>
                      </a:r>
                    </a:p>
                  </a:txBody>
                  <a:tcPr anchor="ctr"/>
                </a:tc>
              </a:tr>
              <a:tr h="882789"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 15%</a:t>
                      </a:r>
                      <a:endParaRPr lang="cs-CZ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 18,5</a:t>
                      </a:r>
                      <a:endParaRPr lang="cs-CZ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 30%</a:t>
                      </a:r>
                      <a:endParaRPr lang="cs-CZ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cs-CZ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akutní operace</a:t>
                      </a:r>
                    </a:p>
                    <a:p>
                      <a:pPr algn="ctr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pokročilý nádor</a:t>
                      </a:r>
                    </a:p>
                    <a:p>
                      <a:pPr algn="ctr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multimodální terapie</a:t>
                      </a:r>
                      <a:endParaRPr lang="cs-CZ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cs-CZ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94757">
                <a:tc gridSpan="3">
                  <a:txBody>
                    <a:bodyPr/>
                    <a:lstStyle/>
                    <a:p>
                      <a:pPr algn="r"/>
                      <a:r>
                        <a:rPr lang="cs-CZ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Dílčí součet bodů</a:t>
                      </a:r>
                      <a:endParaRPr lang="cs-CZ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Dílčí součet bodů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94757">
                <a:tc gridSpan="3">
                  <a:txBody>
                    <a:bodyPr/>
                    <a:lstStyle/>
                    <a:p>
                      <a:pPr algn="l"/>
                      <a:r>
                        <a:rPr lang="cs-CZ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 seniorský věk &gt; 70</a:t>
                      </a:r>
                      <a:endParaRPr lang="cs-CZ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SKÓRE 0-7 b.</a:t>
                      </a:r>
                      <a:endParaRPr lang="cs-CZ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412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908720"/>
            <a:ext cx="914400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496944" cy="93610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Interpretace výsledku NRS</a:t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před operací nádoru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D0BB0E93-DB2F-4C02-A90D-6388694DB395}" type="slidenum">
              <a:rPr lang="cs-CZ" smtClean="0"/>
              <a:pPr algn="r">
                <a:defRPr/>
              </a:pPr>
              <a:t>15</a:t>
            </a:fld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7229868"/>
              </p:ext>
            </p:extLst>
          </p:nvPr>
        </p:nvGraphicFramePr>
        <p:xfrm>
          <a:off x="251520" y="1700807"/>
          <a:ext cx="8640960" cy="43204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7128792"/>
              </a:tblGrid>
              <a:tr h="1233853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NRS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Nutriční příprava před operací</a:t>
                      </a:r>
                    </a:p>
                  </a:txBody>
                  <a:tcPr anchor="ctr"/>
                </a:tc>
              </a:tr>
              <a:tr h="1028876">
                <a:tc>
                  <a:txBody>
                    <a:bodyPr/>
                    <a:lstStyle/>
                    <a:p>
                      <a:pPr algn="ctr"/>
                      <a:r>
                        <a:rPr lang="cs-CZ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cs-CZ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léčba symptomů omezujících</a:t>
                      </a:r>
                      <a:r>
                        <a:rPr lang="cs-CZ" sz="24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příjem stravy</a:t>
                      </a:r>
                      <a:endParaRPr lang="cs-CZ" sz="24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cs-CZ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úprava diety, může být </a:t>
                      </a:r>
                      <a:r>
                        <a:rPr lang="cs-CZ" sz="24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sipping</a:t>
                      </a:r>
                      <a:endParaRPr lang="cs-CZ" sz="24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028876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4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400" b="0" dirty="0" smtClean="0"/>
                        <a:t>výživná strava + </a:t>
                      </a:r>
                      <a:r>
                        <a:rPr lang="cs-CZ" sz="2400" b="0" dirty="0" err="1" smtClean="0"/>
                        <a:t>sipping</a:t>
                      </a:r>
                      <a:r>
                        <a:rPr lang="cs-CZ" sz="2400" b="0" dirty="0" smtClean="0"/>
                        <a:t> s n-3 PUFA</a:t>
                      </a:r>
                    </a:p>
                    <a:p>
                      <a:pPr algn="l"/>
                      <a:r>
                        <a:rPr lang="cs-CZ" sz="2400" b="0" dirty="0" smtClean="0"/>
                        <a:t>nebo EV s n-3 PUFA 10-14 d nebo PV 7-10 d</a:t>
                      </a:r>
                      <a:endParaRPr lang="cs-CZ" sz="2400" b="0" dirty="0"/>
                    </a:p>
                  </a:txBody>
                  <a:tcPr anchor="ctr"/>
                </a:tc>
              </a:tr>
              <a:tr h="1028876">
                <a:tc>
                  <a:txBody>
                    <a:bodyPr/>
                    <a:lstStyle/>
                    <a:p>
                      <a:pPr algn="ctr"/>
                      <a:r>
                        <a:rPr lang="cs-CZ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5-7</a:t>
                      </a:r>
                      <a:endParaRPr lang="cs-CZ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0" dirty="0" smtClean="0"/>
                        <a:t>většinou EV 10-14 d nebo pitná EV s n-3 PUFA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0" dirty="0" smtClean="0"/>
                        <a:t>nebo PV 7-10 d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433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-27384"/>
            <a:ext cx="7648575" cy="108012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Předoperační nutriční příprava 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před velkou operací, obecně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44377" y="1844824"/>
            <a:ext cx="7632079" cy="4537075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buClr>
                <a:srgbClr val="FFCC00"/>
              </a:buClr>
              <a:buSzPct val="75000"/>
            </a:pPr>
            <a:r>
              <a:rPr lang="cs-CZ" sz="2800" b="1" dirty="0">
                <a:latin typeface="Arial" charset="0"/>
              </a:rPr>
              <a:t>U</a:t>
            </a:r>
            <a:r>
              <a:rPr lang="cs-CZ" sz="2800" b="1" dirty="0" smtClean="0">
                <a:latin typeface="Arial" charset="0"/>
              </a:rPr>
              <a:t> nemocných s těžkou podvýživou</a:t>
            </a:r>
          </a:p>
          <a:p>
            <a:pPr lvl="1" eaLnBrk="1" hangingPunct="1">
              <a:spcBef>
                <a:spcPct val="0"/>
              </a:spcBef>
              <a:buClr>
                <a:schemeClr val="tx1"/>
              </a:buClr>
              <a:buSzPct val="75000"/>
              <a:buFont typeface="Times New Roman" pitchFamily="18" charset="0"/>
              <a:buChar char="─"/>
            </a:pPr>
            <a:r>
              <a:rPr lang="cs-CZ" sz="2400" dirty="0" smtClean="0">
                <a:latin typeface="Arial" charset="0"/>
              </a:rPr>
              <a:t>odklad operace, je-li to možné</a:t>
            </a:r>
          </a:p>
          <a:p>
            <a:pPr lvl="1" eaLnBrk="1" hangingPunct="1">
              <a:spcBef>
                <a:spcPct val="0"/>
              </a:spcBef>
              <a:buClr>
                <a:schemeClr val="tx1"/>
              </a:buClr>
              <a:buSzPct val="75000"/>
              <a:buFont typeface="Times New Roman" pitchFamily="18" charset="0"/>
              <a:buChar char="─"/>
            </a:pPr>
            <a:r>
              <a:rPr lang="cs-CZ" sz="2400" dirty="0" smtClean="0">
                <a:latin typeface="Arial" charset="0"/>
              </a:rPr>
              <a:t>doba přípravy optimálně 10-14 dnů</a:t>
            </a:r>
          </a:p>
          <a:p>
            <a:pPr lvl="1" eaLnBrk="1" hangingPunct="1">
              <a:spcBef>
                <a:spcPct val="0"/>
              </a:spcBef>
              <a:buClr>
                <a:schemeClr val="tx1"/>
              </a:buClr>
              <a:buSzPct val="75000"/>
              <a:buFont typeface="Times New Roman" pitchFamily="18" charset="0"/>
              <a:buChar char="─"/>
            </a:pPr>
            <a:r>
              <a:rPr lang="cs-CZ" sz="2400" dirty="0" smtClean="0">
                <a:latin typeface="Arial" charset="0"/>
              </a:rPr>
              <a:t>cílem není přibrat na váze, ale upravit metabolismus, doplnit deficit živin</a:t>
            </a:r>
          </a:p>
          <a:p>
            <a:pPr lvl="2" eaLnBrk="1" hangingPunct="1">
              <a:spcBef>
                <a:spcPct val="0"/>
              </a:spcBef>
              <a:buClr>
                <a:schemeClr val="tx1"/>
              </a:buClr>
              <a:buSzPct val="75000"/>
              <a:buFont typeface="Arial" charset="0"/>
              <a:buChar char="•"/>
            </a:pPr>
            <a:r>
              <a:rPr lang="cs-CZ" sz="2000" dirty="0" smtClean="0">
                <a:latin typeface="Arial" charset="0"/>
              </a:rPr>
              <a:t>snížení rizika pooperačních komplikací</a:t>
            </a:r>
          </a:p>
          <a:p>
            <a:pPr lvl="2" eaLnBrk="1" hangingPunct="1">
              <a:spcBef>
                <a:spcPct val="0"/>
              </a:spcBef>
              <a:buClr>
                <a:schemeClr val="tx1"/>
              </a:buClr>
              <a:buSzPct val="75000"/>
              <a:buFont typeface="Arial" charset="0"/>
              <a:buChar char="•"/>
            </a:pPr>
            <a:r>
              <a:rPr lang="cs-CZ" sz="2000" dirty="0" smtClean="0">
                <a:latin typeface="Arial" charset="0"/>
              </a:rPr>
              <a:t>kratší doba hospitalizace</a:t>
            </a:r>
            <a:endParaRPr lang="cs-CZ" sz="2800" dirty="0" smtClean="0">
              <a:latin typeface="Arial" charset="0"/>
            </a:endParaRPr>
          </a:p>
          <a:p>
            <a:pPr eaLnBrk="1" hangingPunct="1">
              <a:spcBef>
                <a:spcPts val="1200"/>
              </a:spcBef>
              <a:buClr>
                <a:schemeClr val="accent2"/>
              </a:buClr>
              <a:buSzPct val="75000"/>
            </a:pPr>
            <a:r>
              <a:rPr lang="cs-CZ" sz="2800" b="1" dirty="0">
                <a:latin typeface="Arial" charset="0"/>
              </a:rPr>
              <a:t>O</a:t>
            </a:r>
            <a:r>
              <a:rPr lang="cs-CZ" sz="2800" b="1" dirty="0" smtClean="0">
                <a:latin typeface="Arial" charset="0"/>
              </a:rPr>
              <a:t>dklad operace není indikován u lehké ani u středně těžké podvýživy</a:t>
            </a:r>
            <a:endParaRPr lang="cs-CZ" sz="28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84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116632"/>
            <a:ext cx="7648575" cy="98072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Předoperační nutriční příprava 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před velkou operací břicha pro nádor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2625" y="2133600"/>
            <a:ext cx="8137525" cy="4391025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buClr>
                <a:srgbClr val="FFCC00"/>
              </a:buClr>
              <a:buSzPct val="75000"/>
            </a:pPr>
            <a:r>
              <a:rPr lang="cs-CZ" sz="2800" b="1" dirty="0">
                <a:latin typeface="Arial" charset="0"/>
              </a:rPr>
              <a:t>I</a:t>
            </a:r>
            <a:r>
              <a:rPr lang="cs-CZ" sz="2800" b="1" dirty="0" smtClean="0">
                <a:latin typeface="Arial" charset="0"/>
              </a:rPr>
              <a:t> u nemocných v dobrém stavu výživy</a:t>
            </a:r>
          </a:p>
          <a:p>
            <a:pPr eaLnBrk="1" hangingPunct="1">
              <a:spcBef>
                <a:spcPts val="1200"/>
              </a:spcBef>
              <a:buClr>
                <a:schemeClr val="accent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Příprava </a:t>
            </a:r>
            <a:r>
              <a:rPr lang="cs-CZ" sz="2800" b="1" dirty="0" err="1" smtClean="0">
                <a:latin typeface="Arial" charset="0"/>
              </a:rPr>
              <a:t>imunomodulační</a:t>
            </a:r>
            <a:r>
              <a:rPr lang="cs-CZ" sz="2800" b="1" dirty="0" smtClean="0">
                <a:latin typeface="Arial" charset="0"/>
              </a:rPr>
              <a:t> EV 5-7 dnů          </a:t>
            </a:r>
          </a:p>
          <a:p>
            <a:pPr lvl="1">
              <a:spcBef>
                <a:spcPts val="600"/>
              </a:spcBef>
              <a:buClr>
                <a:schemeClr val="accent2"/>
              </a:buClr>
              <a:buSzPct val="75000"/>
            </a:pPr>
            <a:r>
              <a:rPr lang="cs-CZ" sz="2400" b="1" dirty="0" err="1" smtClean="0">
                <a:latin typeface="Arial" charset="0"/>
              </a:rPr>
              <a:t>Prosure</a:t>
            </a:r>
            <a:r>
              <a:rPr lang="cs-CZ" sz="2400" dirty="0" smtClean="0">
                <a:latin typeface="Arial" charset="0"/>
              </a:rPr>
              <a:t> 2x 220 ml, </a:t>
            </a:r>
            <a:r>
              <a:rPr lang="cs-CZ" sz="2400" dirty="0" err="1" smtClean="0">
                <a:latin typeface="Arial" charset="0"/>
              </a:rPr>
              <a:t>sipping</a:t>
            </a:r>
            <a:endParaRPr lang="cs-CZ" sz="2400" dirty="0" smtClean="0">
              <a:latin typeface="Arial" charset="0"/>
            </a:endParaRPr>
          </a:p>
          <a:p>
            <a:pPr lvl="2" eaLnBrk="1" hangingPunct="1">
              <a:spcBef>
                <a:spcPct val="0"/>
              </a:spcBef>
              <a:buClr>
                <a:schemeClr val="tx1"/>
              </a:buClr>
              <a:buSzPct val="75000"/>
              <a:buFont typeface="Arial" charset="0"/>
              <a:buChar char="•"/>
            </a:pPr>
            <a:r>
              <a:rPr lang="cs-CZ" sz="2000" dirty="0" smtClean="0">
                <a:latin typeface="Arial" charset="0"/>
              </a:rPr>
              <a:t>obsahuje 2,2 g EPA/den, 32g bílkovin</a:t>
            </a:r>
          </a:p>
          <a:p>
            <a:pPr lvl="1" eaLnBrk="1" hangingPunct="1">
              <a:spcBef>
                <a:spcPts val="600"/>
              </a:spcBef>
              <a:buClr>
                <a:schemeClr val="tx1"/>
              </a:buClr>
              <a:buSzPct val="75000"/>
              <a:buFont typeface="Times New Roman" pitchFamily="18" charset="0"/>
              <a:buChar char="─"/>
            </a:pPr>
            <a:r>
              <a:rPr lang="cs-CZ" sz="2400" b="1" dirty="0" err="1" smtClean="0">
                <a:latin typeface="Arial" charset="0"/>
              </a:rPr>
              <a:t>Impact</a:t>
            </a:r>
            <a:r>
              <a:rPr lang="cs-CZ" sz="2400" b="1" dirty="0" smtClean="0">
                <a:latin typeface="Arial" charset="0"/>
              </a:rPr>
              <a:t> Oral </a:t>
            </a:r>
            <a:r>
              <a:rPr lang="cs-CZ" sz="2400" dirty="0" smtClean="0">
                <a:latin typeface="Arial" charset="0"/>
              </a:rPr>
              <a:t>sáček 74g rozpustit ve 250 ml vody,    per os 2-3 sáčky denně</a:t>
            </a:r>
          </a:p>
          <a:p>
            <a:pPr lvl="1" eaLnBrk="1" hangingPunct="1">
              <a:spcBef>
                <a:spcPct val="0"/>
              </a:spcBef>
              <a:buClr>
                <a:schemeClr val="tx1"/>
              </a:buClr>
              <a:buSzPct val="75000"/>
              <a:buFont typeface="Times New Roman" pitchFamily="18" charset="0"/>
              <a:buChar char="─"/>
            </a:pPr>
            <a:r>
              <a:rPr lang="cs-CZ" sz="2400" dirty="0" smtClean="0">
                <a:latin typeface="Arial" charset="0"/>
              </a:rPr>
              <a:t>nebo NG sondou </a:t>
            </a:r>
            <a:r>
              <a:rPr lang="cs-CZ" sz="2400" dirty="0" err="1" smtClean="0">
                <a:latin typeface="Arial" charset="0"/>
              </a:rPr>
              <a:t>Prosure</a:t>
            </a:r>
            <a:r>
              <a:rPr lang="cs-CZ" sz="2400" dirty="0" smtClean="0">
                <a:latin typeface="Arial" charset="0"/>
              </a:rPr>
              <a:t> nebo </a:t>
            </a:r>
            <a:r>
              <a:rPr lang="cs-CZ" sz="2400" dirty="0" err="1" smtClean="0">
                <a:latin typeface="Arial" charset="0"/>
              </a:rPr>
              <a:t>Impact</a:t>
            </a:r>
            <a:endParaRPr lang="cs-CZ" sz="2400" dirty="0" smtClean="0">
              <a:latin typeface="Arial" charset="0"/>
            </a:endParaRPr>
          </a:p>
          <a:p>
            <a:pPr lvl="2" eaLnBrk="1" hangingPunct="1">
              <a:spcBef>
                <a:spcPct val="0"/>
              </a:spcBef>
              <a:buClr>
                <a:schemeClr val="tx1"/>
              </a:buClr>
              <a:buSzPct val="75000"/>
              <a:buFont typeface="Times New Roman" pitchFamily="18" charset="0"/>
              <a:buChar char="─"/>
            </a:pPr>
            <a:endParaRPr lang="cs-CZ" sz="24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32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116632"/>
            <a:ext cx="7648575" cy="935831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Předoperační hladovění </a:t>
            </a:r>
            <a:br>
              <a:rPr lang="cs-CZ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cs-CZ" sz="2400" b="0" dirty="0" smtClean="0">
                <a:solidFill>
                  <a:srgbClr val="000066"/>
                </a:solidFill>
                <a:latin typeface="Arial" charset="0"/>
              </a:rPr>
              <a:t>již od půlnoci není u většiny nemocných nutné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312" y="1772816"/>
            <a:ext cx="8065144" cy="4391025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buClr>
                <a:srgbClr val="FFCC00"/>
              </a:buClr>
              <a:buSzPct val="75000"/>
            </a:pPr>
            <a:r>
              <a:rPr lang="cs-CZ" sz="2800" b="1" dirty="0" smtClean="0">
                <a:latin typeface="Arial" charset="0"/>
              </a:rPr>
              <a:t>Příprava sacharidy těsně před operací doplní zásobu glykogenu</a:t>
            </a:r>
          </a:p>
          <a:p>
            <a:pPr lvl="1" eaLnBrk="1" hangingPunct="1">
              <a:spcBef>
                <a:spcPct val="0"/>
              </a:spcBef>
              <a:buClr>
                <a:schemeClr val="tx1"/>
              </a:buClr>
              <a:buSzPct val="75000"/>
              <a:buFont typeface="Times New Roman" pitchFamily="18" charset="0"/>
              <a:buChar char="─"/>
            </a:pPr>
            <a:r>
              <a:rPr lang="cs-CZ" sz="2400" dirty="0" smtClean="0">
                <a:latin typeface="Arial" charset="0"/>
              </a:rPr>
              <a:t>čirý 12,5% roztok maltodextrinu s ionty per os</a:t>
            </a:r>
          </a:p>
          <a:p>
            <a:pPr lvl="1" eaLnBrk="1" hangingPunct="1">
              <a:spcBef>
                <a:spcPct val="0"/>
              </a:spcBef>
              <a:buClr>
                <a:schemeClr val="tx1"/>
              </a:buClr>
              <a:buSzPct val="75000"/>
              <a:buFont typeface="Times New Roman" pitchFamily="18" charset="0"/>
              <a:buChar char="─"/>
            </a:pPr>
            <a:r>
              <a:rPr lang="cs-CZ" sz="2400" dirty="0" smtClean="0">
                <a:latin typeface="Arial" charset="0"/>
              </a:rPr>
              <a:t>800 ml večer + 400 ml ráno až do doby 2 hod. před operací = 150 g sacharidů </a:t>
            </a:r>
          </a:p>
          <a:p>
            <a:pPr lvl="1" eaLnBrk="1" hangingPunct="1">
              <a:spcBef>
                <a:spcPct val="0"/>
              </a:spcBef>
              <a:buClr>
                <a:schemeClr val="tx1"/>
              </a:buClr>
              <a:buSzPct val="75000"/>
              <a:buFont typeface="Times New Roman" pitchFamily="18" charset="0"/>
              <a:buChar char="─"/>
            </a:pPr>
            <a:r>
              <a:rPr lang="cs-CZ" sz="2400" dirty="0" smtClean="0">
                <a:latin typeface="Arial" charset="0"/>
              </a:rPr>
              <a:t>pevná strava do doby 6 hod před operací</a:t>
            </a:r>
          </a:p>
          <a:p>
            <a:pPr eaLnBrk="1" hangingPunct="1">
              <a:spcBef>
                <a:spcPts val="1200"/>
              </a:spcBef>
              <a:buClr>
                <a:schemeClr val="accent2"/>
              </a:buClr>
              <a:buSzPct val="75000"/>
            </a:pPr>
            <a:r>
              <a:rPr lang="cs-CZ" sz="2800" b="1" dirty="0">
                <a:latin typeface="Arial" charset="0"/>
              </a:rPr>
              <a:t>P</a:t>
            </a:r>
            <a:r>
              <a:rPr lang="cs-CZ" sz="2800" b="1" dirty="0" smtClean="0">
                <a:latin typeface="Arial" charset="0"/>
              </a:rPr>
              <a:t>okud nelze per os, možno podat </a:t>
            </a:r>
            <a:r>
              <a:rPr lang="cs-CZ" sz="2800" b="1" dirty="0" err="1" smtClean="0">
                <a:latin typeface="Arial" charset="0"/>
              </a:rPr>
              <a:t>i.v</a:t>
            </a:r>
            <a:r>
              <a:rPr lang="cs-CZ" sz="2800" b="1" dirty="0" smtClean="0">
                <a:latin typeface="Arial" charset="0"/>
              </a:rPr>
              <a:t>.</a:t>
            </a:r>
          </a:p>
          <a:p>
            <a:pPr lvl="1" eaLnBrk="1" hangingPunct="1">
              <a:spcBef>
                <a:spcPct val="0"/>
              </a:spcBef>
              <a:buClr>
                <a:schemeClr val="tx1"/>
              </a:buClr>
              <a:buSzPct val="75000"/>
              <a:buFont typeface="Times New Roman" pitchFamily="18" charset="0"/>
              <a:buChar char="─"/>
            </a:pPr>
            <a:r>
              <a:rPr lang="cs-CZ" sz="2400" dirty="0" err="1" smtClean="0">
                <a:latin typeface="Arial" charset="0"/>
              </a:rPr>
              <a:t>Glukoza</a:t>
            </a:r>
            <a:r>
              <a:rPr lang="cs-CZ" sz="2400" dirty="0" smtClean="0">
                <a:latin typeface="Arial" charset="0"/>
              </a:rPr>
              <a:t> 10% 3x 500 ml = 150 g</a:t>
            </a:r>
          </a:p>
        </p:txBody>
      </p:sp>
    </p:spTree>
    <p:extLst>
      <p:ext uri="{BB962C8B-B14F-4D97-AF65-F5344CB8AC3E}">
        <p14:creationId xmlns:p14="http://schemas.microsoft.com/office/powerpoint/2010/main" val="391666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16632"/>
            <a:ext cx="8065021" cy="72050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Výhody předoperačního doplnění glykogenu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3568" y="1988840"/>
            <a:ext cx="7992888" cy="4391025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buClr>
                <a:srgbClr val="FFCC00"/>
              </a:buClr>
              <a:buSzPct val="75000"/>
            </a:pPr>
            <a:r>
              <a:rPr lang="cs-CZ" sz="2800" b="1" dirty="0">
                <a:latin typeface="Arial" charset="0"/>
              </a:rPr>
              <a:t>S</a:t>
            </a:r>
            <a:r>
              <a:rPr lang="cs-CZ" sz="2800" b="1" dirty="0" smtClean="0">
                <a:latin typeface="Arial" charset="0"/>
              </a:rPr>
              <a:t>nížení metabolického operačního stresu</a:t>
            </a:r>
          </a:p>
          <a:p>
            <a:pPr lvl="1" eaLnBrk="1" hangingPunct="1">
              <a:spcBef>
                <a:spcPct val="0"/>
              </a:spcBef>
              <a:buClr>
                <a:schemeClr val="tx1"/>
              </a:buClr>
              <a:buSzPct val="75000"/>
              <a:buFont typeface="Times New Roman" pitchFamily="18" charset="0"/>
              <a:buChar char="─"/>
            </a:pPr>
            <a:r>
              <a:rPr lang="cs-CZ" sz="2400" dirty="0" smtClean="0">
                <a:latin typeface="Arial" charset="0"/>
              </a:rPr>
              <a:t>snížení glukoneogeneze</a:t>
            </a:r>
          </a:p>
          <a:p>
            <a:pPr lvl="1" eaLnBrk="1" hangingPunct="1">
              <a:spcBef>
                <a:spcPct val="0"/>
              </a:spcBef>
              <a:buClr>
                <a:schemeClr val="tx1"/>
              </a:buClr>
              <a:buSzPct val="75000"/>
              <a:buFont typeface="Times New Roman" pitchFamily="18" charset="0"/>
              <a:buChar char="─"/>
            </a:pPr>
            <a:r>
              <a:rPr lang="cs-CZ" sz="2400" dirty="0" smtClean="0">
                <a:latin typeface="Arial" charset="0"/>
              </a:rPr>
              <a:t>redukce pooperační stresové hyperglykémie</a:t>
            </a:r>
          </a:p>
          <a:p>
            <a:pPr lvl="1" eaLnBrk="1" hangingPunct="1">
              <a:spcBef>
                <a:spcPct val="0"/>
              </a:spcBef>
              <a:buClr>
                <a:schemeClr val="tx1"/>
              </a:buClr>
              <a:buSzPct val="75000"/>
              <a:buFont typeface="Times New Roman" pitchFamily="18" charset="0"/>
              <a:buChar char="─"/>
            </a:pPr>
            <a:r>
              <a:rPr lang="cs-CZ" sz="2400" dirty="0" smtClean="0">
                <a:latin typeface="Arial" charset="0"/>
              </a:rPr>
              <a:t>snížení oxidačního stresu</a:t>
            </a:r>
          </a:p>
          <a:p>
            <a:pPr eaLnBrk="1" hangingPunct="1">
              <a:spcBef>
                <a:spcPts val="1200"/>
              </a:spcBef>
              <a:buClr>
                <a:srgbClr val="FFCC00"/>
              </a:buClr>
              <a:buSzPct val="75000"/>
            </a:pPr>
            <a:r>
              <a:rPr lang="cs-CZ" sz="2800" b="1" dirty="0" smtClean="0">
                <a:latin typeface="Arial" charset="0"/>
              </a:rPr>
              <a:t>Šetření svalových bílkovin</a:t>
            </a:r>
          </a:p>
          <a:p>
            <a:pPr eaLnBrk="1" hangingPunct="1">
              <a:spcBef>
                <a:spcPts val="1200"/>
              </a:spcBef>
              <a:buClr>
                <a:srgbClr val="FFCC00"/>
              </a:buClr>
              <a:buSzPct val="75000"/>
            </a:pPr>
            <a:r>
              <a:rPr lang="cs-CZ" sz="2800" b="1" dirty="0" smtClean="0">
                <a:latin typeface="Arial" charset="0"/>
              </a:rPr>
              <a:t>Snížení pooperační tělesné teploty</a:t>
            </a:r>
          </a:p>
        </p:txBody>
      </p:sp>
    </p:spTree>
    <p:extLst>
      <p:ext uri="{BB962C8B-B14F-4D97-AF65-F5344CB8AC3E}">
        <p14:creationId xmlns:p14="http://schemas.microsoft.com/office/powerpoint/2010/main" val="421297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2204864"/>
            <a:ext cx="7128792" cy="108012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Nutriční podpora při operaci nádoru</a:t>
            </a:r>
            <a:endParaRPr lang="cs-CZ" dirty="0" smtClean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31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116633"/>
            <a:ext cx="6841504" cy="10081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Předoperační parenterální výživa</a:t>
            </a:r>
            <a:r>
              <a:rPr lang="cs-CZ" b="1" dirty="0" smtClean="0">
                <a:solidFill>
                  <a:srgbClr val="000066"/>
                </a:solidFill>
                <a:latin typeface="Arial" charset="0"/>
              </a:rPr>
              <a:t> </a:t>
            </a:r>
            <a:br>
              <a:rPr lang="cs-CZ" b="1" dirty="0" smtClean="0">
                <a:solidFill>
                  <a:srgbClr val="000066"/>
                </a:solidFill>
                <a:latin typeface="Arial" charset="0"/>
              </a:rPr>
            </a:br>
            <a:r>
              <a:rPr lang="cs-CZ" sz="2400" b="0" dirty="0" smtClean="0">
                <a:solidFill>
                  <a:srgbClr val="000066"/>
                </a:solidFill>
                <a:latin typeface="Arial" charset="0"/>
              </a:rPr>
              <a:t>obecné indikace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99988" y="2133600"/>
            <a:ext cx="7200404" cy="4391025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buClr>
                <a:srgbClr val="FFCC00"/>
              </a:buClr>
              <a:buSzPct val="75000"/>
            </a:pPr>
            <a:r>
              <a:rPr lang="cs-CZ" sz="2800" b="1" dirty="0" smtClean="0">
                <a:latin typeface="Arial" charset="0"/>
              </a:rPr>
              <a:t>Pokud je indikována nutriční příprava  a nelze využít </a:t>
            </a:r>
            <a:r>
              <a:rPr lang="cs-CZ" sz="2800" b="1" dirty="0" err="1" smtClean="0">
                <a:latin typeface="Arial" charset="0"/>
              </a:rPr>
              <a:t>sipping</a:t>
            </a:r>
            <a:r>
              <a:rPr lang="cs-CZ" sz="2800" b="1" dirty="0" smtClean="0">
                <a:latin typeface="Arial" charset="0"/>
              </a:rPr>
              <a:t> ani EV sondou</a:t>
            </a:r>
          </a:p>
          <a:p>
            <a:pPr lvl="1" eaLnBrk="1" hangingPunct="1">
              <a:spcBef>
                <a:spcPct val="0"/>
              </a:spcBef>
              <a:buClr>
                <a:schemeClr val="tx1"/>
              </a:buClr>
              <a:buSzPct val="75000"/>
              <a:buFont typeface="Times New Roman" pitchFamily="18" charset="0"/>
              <a:buChar char="─"/>
            </a:pPr>
            <a:r>
              <a:rPr lang="cs-CZ" sz="2400" dirty="0" smtClean="0">
                <a:latin typeface="Arial" charset="0"/>
              </a:rPr>
              <a:t>buď úplná PV 7-10 dnů</a:t>
            </a:r>
          </a:p>
          <a:p>
            <a:pPr lvl="1" eaLnBrk="1" hangingPunct="1">
              <a:spcBef>
                <a:spcPct val="0"/>
              </a:spcBef>
              <a:buClr>
                <a:schemeClr val="tx1"/>
              </a:buClr>
              <a:buSzPct val="75000"/>
              <a:buFont typeface="Times New Roman" pitchFamily="18" charset="0"/>
              <a:buChar char="─"/>
            </a:pPr>
            <a:r>
              <a:rPr lang="cs-CZ" sz="2400" dirty="0" smtClean="0">
                <a:latin typeface="Arial" charset="0"/>
              </a:rPr>
              <a:t>nebo doplňková PV u nemocných                              s nízkým příjmem stravy (</a:t>
            </a:r>
            <a:r>
              <a:rPr lang="en-GB" sz="2400" dirty="0" smtClean="0">
                <a:latin typeface="Arial" charset="0"/>
              </a:rPr>
              <a:t>&lt;</a:t>
            </a:r>
            <a:r>
              <a:rPr lang="cs-CZ" sz="2400" dirty="0" smtClean="0">
                <a:latin typeface="Arial" charset="0"/>
              </a:rPr>
              <a:t>60 %)</a:t>
            </a:r>
          </a:p>
          <a:p>
            <a:pPr eaLnBrk="1" hangingPunct="1">
              <a:spcBef>
                <a:spcPts val="1200"/>
              </a:spcBef>
              <a:buClr>
                <a:schemeClr val="accent2"/>
              </a:buClr>
              <a:buSzPct val="75000"/>
            </a:pPr>
            <a:r>
              <a:rPr lang="cs-CZ" sz="2800" b="1" dirty="0">
                <a:latin typeface="Arial" charset="0"/>
              </a:rPr>
              <a:t>M</a:t>
            </a:r>
            <a:r>
              <a:rPr lang="cs-CZ" sz="2800" b="1" dirty="0" smtClean="0">
                <a:latin typeface="Arial" charset="0"/>
              </a:rPr>
              <a:t>á výhodu rychlejšího efektu </a:t>
            </a:r>
          </a:p>
          <a:p>
            <a:pPr lvl="1" eaLnBrk="1" hangingPunct="1">
              <a:spcBef>
                <a:spcPct val="0"/>
              </a:spcBef>
              <a:buClr>
                <a:schemeClr val="tx1"/>
              </a:buClr>
              <a:buSzPct val="75000"/>
              <a:buFont typeface="Times New Roman" pitchFamily="18" charset="0"/>
              <a:buChar char="─"/>
            </a:pPr>
            <a:r>
              <a:rPr lang="cs-CZ" sz="2400" dirty="0" smtClean="0">
                <a:latin typeface="Arial" charset="0"/>
              </a:rPr>
              <a:t>v některých případech může být podána   přednostně s cílem zkrátit odklad operace</a:t>
            </a:r>
          </a:p>
        </p:txBody>
      </p:sp>
    </p:spTree>
    <p:extLst>
      <p:ext uri="{BB962C8B-B14F-4D97-AF65-F5344CB8AC3E}">
        <p14:creationId xmlns:p14="http://schemas.microsoft.com/office/powerpoint/2010/main" val="103650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-27384"/>
            <a:ext cx="7648575" cy="108012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Tradiční pooperační přístup 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po resekci části střeva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7239" y="2060575"/>
            <a:ext cx="7775202" cy="4320753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FFCC00"/>
              </a:buClr>
              <a:buSzPct val="75000"/>
            </a:pPr>
            <a:r>
              <a:rPr lang="cs-CZ" sz="2800" b="1" dirty="0">
                <a:latin typeface="Arial" charset="0"/>
              </a:rPr>
              <a:t>V</a:t>
            </a:r>
            <a:r>
              <a:rPr lang="cs-CZ" sz="2800" b="1" dirty="0" smtClean="0">
                <a:latin typeface="Arial" charset="0"/>
              </a:rPr>
              <a:t>ysazení enterálního přívodu živin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Clr>
                <a:srgbClr val="FFCC00"/>
              </a:buClr>
              <a:buSzPct val="75000"/>
            </a:pPr>
            <a:r>
              <a:rPr lang="cs-CZ" sz="2400" dirty="0" smtClean="0">
                <a:latin typeface="Arial" charset="0"/>
              </a:rPr>
              <a:t>jak perorální, tak </a:t>
            </a:r>
            <a:r>
              <a:rPr lang="cs-CZ" sz="2400" dirty="0" err="1" smtClean="0">
                <a:latin typeface="Arial" charset="0"/>
              </a:rPr>
              <a:t>sondové</a:t>
            </a:r>
            <a:r>
              <a:rPr lang="cs-CZ" sz="2400" dirty="0" smtClean="0">
                <a:latin typeface="Arial" charset="0"/>
              </a:rPr>
              <a:t> výživy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Clr>
                <a:srgbClr val="FFCC00"/>
              </a:buClr>
              <a:buSzPct val="75000"/>
            </a:pPr>
            <a:r>
              <a:rPr lang="cs-CZ" sz="2800" b="1" dirty="0" smtClean="0">
                <a:latin typeface="Arial" charset="0"/>
              </a:rPr>
              <a:t>NG drenážní sonda až do obnovení funkce střeva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Clr>
                <a:srgbClr val="FFCC00"/>
              </a:buClr>
              <a:buSzPct val="75000"/>
            </a:pPr>
            <a:r>
              <a:rPr lang="cs-CZ" sz="2400" dirty="0" smtClean="0">
                <a:latin typeface="Arial" charset="0"/>
              </a:rPr>
              <a:t>stolice nebo peristaltika</a:t>
            </a:r>
            <a:endParaRPr lang="cs-CZ" sz="2400" b="1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Clr>
                <a:srgbClr val="FFCC00"/>
              </a:buClr>
              <a:buSzPct val="75000"/>
            </a:pPr>
            <a:r>
              <a:rPr lang="cs-CZ" sz="2800" b="1" dirty="0" smtClean="0">
                <a:latin typeface="Arial" charset="0"/>
              </a:rPr>
              <a:t>Pak postupně tekutiny…strava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Clr>
                <a:srgbClr val="FFCC00"/>
              </a:buClr>
              <a:buSzPct val="75000"/>
            </a:pPr>
            <a:r>
              <a:rPr lang="cs-CZ" sz="2800" b="1" dirty="0" smtClean="0">
                <a:latin typeface="Arial" charset="0"/>
              </a:rPr>
              <a:t>V přesvědčení, že se tím sníží riziko zvracení, aspirační pneumonie a dehiscence rány  </a:t>
            </a:r>
          </a:p>
        </p:txBody>
      </p:sp>
    </p:spTree>
    <p:extLst>
      <p:ext uri="{BB962C8B-B14F-4D97-AF65-F5344CB8AC3E}">
        <p14:creationId xmlns:p14="http://schemas.microsoft.com/office/powerpoint/2010/main" val="230025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-27384"/>
            <a:ext cx="7648575" cy="129631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Šetrné chirurgické výkony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i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Enhanced</a:t>
            </a:r>
            <a:r>
              <a:rPr lang="cs-CZ" sz="2400" b="0" i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cs-CZ" sz="2400" b="0" i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Recovery</a:t>
            </a:r>
            <a:r>
              <a:rPr lang="cs-CZ" sz="2400" b="0" i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cs-CZ" sz="2400" b="0" i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After</a:t>
            </a:r>
            <a:r>
              <a:rPr lang="cs-CZ" sz="2400" b="0" i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cs-CZ" sz="2400" b="0" i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Surgery</a:t>
            </a:r>
            <a:r>
              <a:rPr lang="cs-CZ" sz="2400" b="0" i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, ERAS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b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i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Fast Track </a:t>
            </a:r>
            <a:r>
              <a:rPr lang="cs-CZ" sz="2400" b="0" i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Surgery</a:t>
            </a:r>
            <a:endParaRPr lang="cs-CZ" sz="2400" b="0" i="1" dirty="0" smtClean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700808"/>
            <a:ext cx="8568952" cy="5040560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buClr>
                <a:srgbClr val="FFCC00"/>
              </a:buClr>
              <a:buSzPct val="75000"/>
            </a:pPr>
            <a:r>
              <a:rPr lang="cs-CZ" sz="2800" dirty="0" smtClean="0">
                <a:latin typeface="Arial" charset="0"/>
              </a:rPr>
              <a:t>Operace tlustého střeva nebo menší výkony</a:t>
            </a:r>
          </a:p>
          <a:p>
            <a:pPr eaLnBrk="1" hangingPunct="1">
              <a:spcBef>
                <a:spcPct val="0"/>
              </a:spcBef>
              <a:buClr>
                <a:srgbClr val="FFCC00"/>
              </a:buClr>
              <a:buSzPct val="75000"/>
            </a:pPr>
            <a:r>
              <a:rPr lang="cs-CZ" sz="2800" dirty="0" smtClean="0">
                <a:latin typeface="Arial" charset="0"/>
              </a:rPr>
              <a:t>Již však také operace v horní části GIT</a:t>
            </a:r>
          </a:p>
          <a:p>
            <a:pPr lvl="1">
              <a:spcBef>
                <a:spcPct val="0"/>
              </a:spcBef>
              <a:buClr>
                <a:srgbClr val="FFCC00"/>
              </a:buClr>
              <a:buSzPct val="75000"/>
            </a:pPr>
            <a:r>
              <a:rPr lang="cs-CZ" sz="2400" dirty="0" smtClean="0">
                <a:latin typeface="Arial" charset="0"/>
              </a:rPr>
              <a:t>nádor pankreatu, žaludku</a:t>
            </a:r>
            <a:endParaRPr lang="cs-CZ" sz="1200" b="1" dirty="0" smtClean="0">
              <a:latin typeface="Arial" charset="0"/>
            </a:endParaRPr>
          </a:p>
          <a:p>
            <a:pPr marL="0" indent="0" algn="ctr" eaLnBrk="1" hangingPunct="1">
              <a:spcBef>
                <a:spcPts val="1200"/>
              </a:spcBef>
              <a:buClr>
                <a:srgbClr val="FFCC00"/>
              </a:buClr>
              <a:buSzPct val="75000"/>
              <a:buNone/>
            </a:pP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Zásady ERAS</a:t>
            </a:r>
          </a:p>
          <a:p>
            <a:pPr>
              <a:spcBef>
                <a:spcPct val="0"/>
              </a:spcBef>
              <a:buClr>
                <a:schemeClr val="tx1"/>
              </a:buClr>
              <a:buSzPct val="75000"/>
            </a:pPr>
            <a:r>
              <a:rPr lang="cs-CZ" sz="2800" b="1" dirty="0">
                <a:latin typeface="Arial" charset="0"/>
              </a:rPr>
              <a:t>I</a:t>
            </a:r>
            <a:r>
              <a:rPr lang="cs-CZ" sz="2800" b="1" dirty="0" smtClean="0">
                <a:latin typeface="Arial" charset="0"/>
              </a:rPr>
              <a:t>ntegrace nutriční podpory do celkového plánu</a:t>
            </a:r>
          </a:p>
          <a:p>
            <a:pPr>
              <a:spcBef>
                <a:spcPct val="0"/>
              </a:spcBef>
              <a:buClr>
                <a:schemeClr val="tx1"/>
              </a:buClr>
              <a:buSzPct val="75000"/>
            </a:pPr>
            <a:r>
              <a:rPr lang="cs-CZ" sz="2800" b="1" dirty="0" smtClean="0">
                <a:latin typeface="Arial" charset="0"/>
              </a:rPr>
              <a:t>Vyhnout se předoperačnímu hladovění</a:t>
            </a:r>
          </a:p>
          <a:p>
            <a:pPr lvl="1">
              <a:spcBef>
                <a:spcPct val="0"/>
              </a:spcBef>
              <a:buClr>
                <a:schemeClr val="tx1"/>
              </a:buClr>
              <a:buSzPct val="75000"/>
              <a:buFont typeface="Wingdings" pitchFamily="2" charset="2"/>
              <a:buChar char="§"/>
            </a:pPr>
            <a:r>
              <a:rPr lang="cs-CZ" sz="2400" dirty="0" smtClean="0">
                <a:latin typeface="Arial" charset="0"/>
              </a:rPr>
              <a:t>včetně přípravy sacharidy k doplnění glykogenu</a:t>
            </a:r>
          </a:p>
          <a:p>
            <a:pPr>
              <a:spcBef>
                <a:spcPct val="0"/>
              </a:spcBef>
              <a:buClr>
                <a:schemeClr val="tx1"/>
              </a:buClr>
              <a:buSzPct val="75000"/>
            </a:pPr>
            <a:r>
              <a:rPr lang="cs-CZ" sz="2800" b="1" dirty="0">
                <a:latin typeface="Arial" charset="0"/>
              </a:rPr>
              <a:t>O</a:t>
            </a:r>
            <a:r>
              <a:rPr lang="cs-CZ" sz="2800" b="1" dirty="0" smtClean="0">
                <a:latin typeface="Arial" charset="0"/>
              </a:rPr>
              <a:t>bnovit perorální výživu co nejdříve po operaci</a:t>
            </a:r>
          </a:p>
          <a:p>
            <a:pPr>
              <a:spcBef>
                <a:spcPct val="0"/>
              </a:spcBef>
              <a:buClr>
                <a:schemeClr val="tx1"/>
              </a:buClr>
              <a:buSzPct val="75000"/>
            </a:pPr>
            <a:r>
              <a:rPr lang="cs-CZ" sz="2800" b="1" dirty="0" smtClean="0">
                <a:latin typeface="Arial" charset="0"/>
              </a:rPr>
              <a:t>Metabolická kontrola: zabránit hyperglykémii</a:t>
            </a:r>
          </a:p>
          <a:p>
            <a:pPr>
              <a:spcBef>
                <a:spcPct val="0"/>
              </a:spcBef>
              <a:buClr>
                <a:schemeClr val="tx1"/>
              </a:buClr>
              <a:buSzPct val="75000"/>
            </a:pPr>
            <a:r>
              <a:rPr lang="cs-CZ" sz="2800" b="1" dirty="0" smtClean="0">
                <a:latin typeface="Arial" charset="0"/>
              </a:rPr>
              <a:t>Redukce všech stresujících faktorů</a:t>
            </a:r>
          </a:p>
          <a:p>
            <a:pPr>
              <a:spcBef>
                <a:spcPct val="0"/>
              </a:spcBef>
              <a:buClr>
                <a:schemeClr val="tx1"/>
              </a:buClr>
              <a:buSzPct val="75000"/>
            </a:pPr>
            <a:r>
              <a:rPr lang="cs-CZ" sz="2800" b="1" dirty="0" smtClean="0">
                <a:latin typeface="Arial" charset="0"/>
              </a:rPr>
              <a:t>Časná mobilizace z lůžka</a:t>
            </a:r>
          </a:p>
        </p:txBody>
      </p:sp>
    </p:spTree>
    <p:extLst>
      <p:ext uri="{BB962C8B-B14F-4D97-AF65-F5344CB8AC3E}">
        <p14:creationId xmlns:p14="http://schemas.microsoft.com/office/powerpoint/2010/main" val="215936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0"/>
            <a:ext cx="8280523" cy="105273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Riziko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dehiscence sutury (anastomózy) střeva</a:t>
            </a:r>
            <a:br>
              <a:rPr lang="cs-CZ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cs-CZ" sz="2400" b="0" u="sng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není</a:t>
            </a:r>
            <a:r>
              <a:rPr lang="cs-CZ" sz="2400" b="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při časné enterální výživě zvýšené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3320" y="1844824"/>
            <a:ext cx="7921128" cy="4248471"/>
          </a:xfrm>
        </p:spPr>
        <p:txBody>
          <a:bodyPr>
            <a:noAutofit/>
          </a:bodyPr>
          <a:lstStyle/>
          <a:p>
            <a:pPr eaLnBrk="1" hangingPunct="1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75000"/>
            </a:pPr>
            <a:r>
              <a:rPr lang="cs-CZ" sz="2800" b="1" dirty="0">
                <a:latin typeface="Arial" charset="0"/>
              </a:rPr>
              <a:t>D</a:t>
            </a:r>
            <a:r>
              <a:rPr lang="cs-CZ" sz="2800" b="1" dirty="0" smtClean="0">
                <a:latin typeface="Arial" charset="0"/>
              </a:rPr>
              <a:t>enně se tvoří 7 litrů střevní šťávy v horní části GIT, která je </a:t>
            </a:r>
            <a:r>
              <a:rPr lang="cs-CZ" sz="2800" b="1" dirty="0" err="1" smtClean="0">
                <a:latin typeface="Arial" charset="0"/>
              </a:rPr>
              <a:t>pasážována</a:t>
            </a:r>
            <a:r>
              <a:rPr lang="cs-CZ" sz="2800" b="1" dirty="0" smtClean="0">
                <a:latin typeface="Arial" charset="0"/>
              </a:rPr>
              <a:t> dále</a:t>
            </a:r>
          </a:p>
          <a:p>
            <a:pPr eaLnBrk="1" hangingPunct="1"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75000"/>
            </a:pPr>
            <a:r>
              <a:rPr lang="cs-CZ" sz="2800" b="1" dirty="0" smtClean="0">
                <a:latin typeface="Arial" charset="0"/>
              </a:rPr>
              <a:t>Větším rizikem pro vznik dehiscence je malnutrice</a:t>
            </a:r>
          </a:p>
          <a:p>
            <a:pPr eaLnBrk="1" hangingPunct="1"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75000"/>
            </a:pPr>
            <a:r>
              <a:rPr lang="cs-CZ" sz="2800" b="1" dirty="0">
                <a:latin typeface="Arial" charset="0"/>
              </a:rPr>
              <a:t>H</a:t>
            </a:r>
            <a:r>
              <a:rPr lang="cs-CZ" sz="2800" b="1" dirty="0" smtClean="0">
                <a:latin typeface="Arial" charset="0"/>
              </a:rPr>
              <a:t>ladovění vede ke stresu, který pak má katabolický účinek</a:t>
            </a:r>
          </a:p>
          <a:p>
            <a:pPr eaLnBrk="1" hangingPunct="1"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75000"/>
            </a:pPr>
            <a:r>
              <a:rPr lang="cs-CZ" sz="2800" b="1" dirty="0" smtClean="0">
                <a:latin typeface="Arial" charset="0"/>
              </a:rPr>
              <a:t>Přívod živin snižuje zánětlivou odpověď</a:t>
            </a:r>
          </a:p>
        </p:txBody>
      </p:sp>
    </p:spTree>
    <p:extLst>
      <p:ext uri="{BB962C8B-B14F-4D97-AF65-F5344CB8AC3E}">
        <p14:creationId xmlns:p14="http://schemas.microsoft.com/office/powerpoint/2010/main" val="197653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142875"/>
            <a:ext cx="7632700" cy="90986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Protokoly časné EV </a:t>
            </a:r>
            <a:br>
              <a:rPr lang="cs-CZ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po resekci části střeva (tlustého, ale i tenkého)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2060848"/>
            <a:ext cx="8280151" cy="3960813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80000"/>
            </a:pPr>
            <a:r>
              <a:rPr lang="cs-CZ" sz="2800" b="1" dirty="0">
                <a:latin typeface="Arial" charset="0"/>
              </a:rPr>
              <a:t>T</a:t>
            </a:r>
            <a:r>
              <a:rPr lang="cs-CZ" sz="2800" b="1" dirty="0" smtClean="0">
                <a:latin typeface="Arial" charset="0"/>
              </a:rPr>
              <a:t>ekutiny ústy již 4 hod. po operaci</a:t>
            </a:r>
          </a:p>
          <a:p>
            <a:pPr eaLnBrk="1" hangingPunct="1"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0000"/>
            </a:pPr>
            <a:r>
              <a:rPr lang="cs-CZ" sz="2800" b="1" dirty="0" err="1" smtClean="0">
                <a:latin typeface="Arial" charset="0"/>
              </a:rPr>
              <a:t>Sipping</a:t>
            </a:r>
            <a:r>
              <a:rPr lang="cs-CZ" sz="2800" b="1" dirty="0" smtClean="0">
                <a:latin typeface="Arial" charset="0"/>
              </a:rPr>
              <a:t> večer v den operace</a:t>
            </a:r>
          </a:p>
          <a:p>
            <a:pPr eaLnBrk="1" hangingPunct="1"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0000"/>
            </a:pPr>
            <a:r>
              <a:rPr lang="cs-CZ" sz="2800" b="1" dirty="0" smtClean="0">
                <a:latin typeface="Arial" charset="0"/>
              </a:rPr>
              <a:t>Pitná EV </a:t>
            </a:r>
            <a:r>
              <a:rPr lang="cs-CZ" dirty="0" smtClean="0">
                <a:latin typeface="Arial" charset="0"/>
              </a:rPr>
              <a:t>nebo</a:t>
            </a:r>
            <a:r>
              <a:rPr lang="cs-CZ" sz="2800" b="1" dirty="0" smtClean="0">
                <a:latin typeface="Arial" charset="0"/>
              </a:rPr>
              <a:t> mixovaná strava den+1</a:t>
            </a:r>
          </a:p>
          <a:p>
            <a:pPr eaLnBrk="1" hangingPunct="1"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0000"/>
            </a:pPr>
            <a:r>
              <a:rPr lang="cs-CZ" sz="2800" b="1" dirty="0" smtClean="0">
                <a:latin typeface="Arial" charset="0"/>
              </a:rPr>
              <a:t>Normální strava pokud toleruje 1000 ml/24 h.</a:t>
            </a:r>
            <a:endParaRPr lang="cs-CZ" sz="1000" b="1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  <a:buClr>
                <a:srgbClr val="FFCC00"/>
              </a:buClr>
              <a:buSzPct val="75000"/>
            </a:pPr>
            <a:endParaRPr lang="cs-CZ" b="1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46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333375"/>
            <a:ext cx="7648575" cy="57534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Pooperační enterální nutriční podpora</a:t>
            </a:r>
            <a:r>
              <a:rPr lang="cs-CZ" b="1" dirty="0" smtClean="0">
                <a:solidFill>
                  <a:srgbClr val="000066"/>
                </a:solidFill>
                <a:latin typeface="Arial" charset="0"/>
              </a:rPr>
              <a:t> </a:t>
            </a:r>
            <a:endParaRPr lang="cs-CZ" dirty="0" smtClean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1989139"/>
            <a:ext cx="7992243" cy="4608214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FFCC00"/>
              </a:buClr>
              <a:buSzPct val="75000"/>
            </a:pPr>
            <a:r>
              <a:rPr lang="cs-CZ" sz="2800" b="1" dirty="0" smtClean="0">
                <a:latin typeface="Arial" charset="0"/>
              </a:rPr>
              <a:t>Časná perorální výživa po operaci tlustého střeva </a:t>
            </a:r>
          </a:p>
          <a:p>
            <a:pPr lvl="1" eaLnBrk="1" hangingPunct="1">
              <a:spcBef>
                <a:spcPct val="0"/>
              </a:spcBef>
              <a:buClr>
                <a:schemeClr val="tx1"/>
              </a:buClr>
              <a:buSzPct val="75000"/>
              <a:buFont typeface="Times New Roman" pitchFamily="18" charset="0"/>
              <a:buChar char="─"/>
            </a:pPr>
            <a:r>
              <a:rPr lang="cs-CZ" sz="2400" dirty="0" smtClean="0">
                <a:latin typeface="Arial" charset="0"/>
              </a:rPr>
              <a:t>může začít hned v den operace  </a:t>
            </a:r>
          </a:p>
          <a:p>
            <a:pPr lvl="1" eaLnBrk="1" hangingPunct="1">
              <a:spcBef>
                <a:spcPct val="0"/>
              </a:spcBef>
              <a:buClr>
                <a:schemeClr val="tx1"/>
              </a:buClr>
              <a:buSzPct val="75000"/>
              <a:buFont typeface="Times New Roman" pitchFamily="18" charset="0"/>
              <a:buChar char="─"/>
            </a:pPr>
            <a:r>
              <a:rPr lang="cs-CZ" sz="2400" dirty="0" smtClean="0">
                <a:latin typeface="Arial" charset="0"/>
              </a:rPr>
              <a:t>čiré tekutiny již během několika hodin</a:t>
            </a:r>
          </a:p>
          <a:p>
            <a:pPr lvl="1" eaLnBrk="1" hangingPunct="1">
              <a:spcBef>
                <a:spcPct val="0"/>
              </a:spcBef>
              <a:buClr>
                <a:schemeClr val="tx1"/>
              </a:buClr>
              <a:buSzPct val="75000"/>
              <a:buFont typeface="Times New Roman" pitchFamily="18" charset="0"/>
              <a:buChar char="─"/>
            </a:pPr>
            <a:r>
              <a:rPr lang="cs-CZ" sz="2400" dirty="0" err="1" smtClean="0">
                <a:latin typeface="Arial" charset="0"/>
              </a:rPr>
              <a:t>sipping</a:t>
            </a:r>
            <a:r>
              <a:rPr lang="cs-CZ" sz="2400" dirty="0" smtClean="0">
                <a:latin typeface="Arial" charset="0"/>
              </a:rPr>
              <a:t> odpoledne / večer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SzPct val="75000"/>
            </a:pPr>
            <a:r>
              <a:rPr lang="cs-CZ" sz="2800" b="1" dirty="0" err="1">
                <a:latin typeface="Arial" charset="0"/>
              </a:rPr>
              <a:t>S</a:t>
            </a:r>
            <a:r>
              <a:rPr lang="cs-CZ" sz="2800" b="1" dirty="0" err="1" smtClean="0">
                <a:latin typeface="Arial" charset="0"/>
              </a:rPr>
              <a:t>ondová</a:t>
            </a:r>
            <a:r>
              <a:rPr lang="cs-CZ" sz="2800" b="1" dirty="0" smtClean="0">
                <a:latin typeface="Arial" charset="0"/>
              </a:rPr>
              <a:t> EV po operaci </a:t>
            </a:r>
          </a:p>
          <a:p>
            <a:pPr lvl="1" eaLnBrk="1" hangingPunct="1">
              <a:spcBef>
                <a:spcPct val="0"/>
              </a:spcBef>
              <a:buClr>
                <a:schemeClr val="tx1"/>
              </a:buClr>
              <a:buSzPct val="75000"/>
              <a:buFont typeface="Times New Roman" pitchFamily="18" charset="0"/>
              <a:buChar char="─"/>
            </a:pPr>
            <a:r>
              <a:rPr lang="cs-CZ" sz="2400" dirty="0" smtClean="0">
                <a:latin typeface="Arial" charset="0"/>
              </a:rPr>
              <a:t>nádory horní části GIT</a:t>
            </a:r>
          </a:p>
          <a:p>
            <a:pPr lvl="1" eaLnBrk="1" hangingPunct="1">
              <a:spcBef>
                <a:spcPct val="0"/>
              </a:spcBef>
              <a:buClr>
                <a:schemeClr val="tx1"/>
              </a:buClr>
              <a:buSzPct val="75000"/>
              <a:buFont typeface="Times New Roman" pitchFamily="18" charset="0"/>
              <a:buChar char="─"/>
            </a:pPr>
            <a:r>
              <a:rPr lang="cs-CZ" sz="2400" dirty="0" smtClean="0">
                <a:latin typeface="Arial" charset="0"/>
              </a:rPr>
              <a:t>při těžkém traumatu</a:t>
            </a:r>
          </a:p>
          <a:p>
            <a:pPr lvl="1" eaLnBrk="1" hangingPunct="1">
              <a:spcBef>
                <a:spcPct val="0"/>
              </a:spcBef>
              <a:buClr>
                <a:schemeClr val="tx1"/>
              </a:buClr>
              <a:buSzPct val="75000"/>
              <a:buFont typeface="Times New Roman" pitchFamily="18" charset="0"/>
              <a:buChar char="─"/>
            </a:pPr>
            <a:r>
              <a:rPr lang="cs-CZ" sz="2400" dirty="0" smtClean="0">
                <a:latin typeface="Arial" charset="0"/>
              </a:rPr>
              <a:t>a všude tam, kde je očekáván nízký příjem stravy      </a:t>
            </a:r>
            <a:r>
              <a:rPr lang="en-GB" sz="2400" dirty="0" smtClean="0">
                <a:latin typeface="Arial" charset="0"/>
              </a:rPr>
              <a:t>&gt;</a:t>
            </a:r>
            <a:r>
              <a:rPr lang="cs-CZ" sz="2400" dirty="0" smtClean="0">
                <a:latin typeface="Arial" charset="0"/>
              </a:rPr>
              <a:t> 10 dnů </a:t>
            </a:r>
          </a:p>
        </p:txBody>
      </p:sp>
    </p:spTree>
    <p:extLst>
      <p:ext uri="{BB962C8B-B14F-4D97-AF65-F5344CB8AC3E}">
        <p14:creationId xmlns:p14="http://schemas.microsoft.com/office/powerpoint/2010/main" val="102757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116632"/>
            <a:ext cx="7488882" cy="100811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Sondová</a:t>
            </a:r>
            <a:r>
              <a:rPr lang="cs-CZ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EV po operaci </a:t>
            </a:r>
            <a:r>
              <a:rPr lang="cs-CZ" b="1" dirty="0" smtClean="0">
                <a:solidFill>
                  <a:srgbClr val="000066"/>
                </a:solidFill>
                <a:latin typeface="Arial" charset="0"/>
              </a:rPr>
              <a:t/>
            </a:r>
            <a:br>
              <a:rPr lang="cs-CZ" b="1" dirty="0" smtClean="0">
                <a:solidFill>
                  <a:srgbClr val="000066"/>
                </a:solidFill>
                <a:latin typeface="Arial" charset="0"/>
              </a:rPr>
            </a:br>
            <a:r>
              <a:rPr lang="cs-CZ" sz="2400" b="0" dirty="0" smtClean="0">
                <a:solidFill>
                  <a:srgbClr val="000066"/>
                </a:solidFill>
                <a:latin typeface="Arial" charset="0"/>
              </a:rPr>
              <a:t>je-li indikována, zahájit do 24 hod. po operaci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1772817"/>
            <a:ext cx="7848103" cy="4320479"/>
          </a:xfrm>
        </p:spPr>
        <p:txBody>
          <a:bodyPr>
            <a:noAutofit/>
          </a:bodyPr>
          <a:lstStyle/>
          <a:p>
            <a:pPr eaLnBrk="1" hangingPunct="1">
              <a:spcBef>
                <a:spcPct val="0"/>
              </a:spcBef>
              <a:buClr>
                <a:srgbClr val="FFCC00"/>
              </a:buClr>
              <a:buSzPct val="75000"/>
            </a:pPr>
            <a:r>
              <a:rPr lang="cs-CZ" sz="2800" b="1" dirty="0" smtClean="0">
                <a:latin typeface="Arial" charset="0"/>
              </a:rPr>
              <a:t>NG sonda</a:t>
            </a:r>
          </a:p>
          <a:p>
            <a:pPr lvl="1" eaLnBrk="1" hangingPunct="1">
              <a:spcBef>
                <a:spcPct val="0"/>
              </a:spcBef>
              <a:buClr>
                <a:schemeClr val="tx1"/>
              </a:buClr>
              <a:buSzPct val="75000"/>
              <a:buFont typeface="Times New Roman" pitchFamily="18" charset="0"/>
              <a:buChar char="─"/>
            </a:pPr>
            <a:r>
              <a:rPr lang="cs-CZ" sz="2400" dirty="0" smtClean="0">
                <a:latin typeface="Arial" charset="0"/>
              </a:rPr>
              <a:t>zahájit nízkou rychlostí 10-20 ml/hod.</a:t>
            </a:r>
          </a:p>
          <a:p>
            <a:pPr lvl="1" eaLnBrk="1" hangingPunct="1">
              <a:spcBef>
                <a:spcPct val="0"/>
              </a:spcBef>
              <a:buClr>
                <a:schemeClr val="tx1"/>
              </a:buClr>
              <a:buSzPct val="75000"/>
              <a:buFont typeface="Times New Roman" pitchFamily="18" charset="0"/>
              <a:buChar char="─"/>
            </a:pPr>
            <a:r>
              <a:rPr lang="cs-CZ" sz="2400" dirty="0" smtClean="0">
                <a:latin typeface="Arial" charset="0"/>
              </a:rPr>
              <a:t>cílové rychlosti se často dosáhne až za 5-7 dnů</a:t>
            </a:r>
          </a:p>
          <a:p>
            <a:pPr eaLnBrk="1" hangingPunct="1">
              <a:spcBef>
                <a:spcPts val="1200"/>
              </a:spcBef>
              <a:buClr>
                <a:schemeClr val="accent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PEG </a:t>
            </a:r>
            <a:r>
              <a:rPr lang="cs-CZ" sz="2800" i="1" dirty="0" smtClean="0">
                <a:latin typeface="Arial" charset="0"/>
              </a:rPr>
              <a:t>nebo</a:t>
            </a:r>
            <a:r>
              <a:rPr lang="cs-CZ" sz="2800" b="1" dirty="0" smtClean="0">
                <a:latin typeface="Arial" charset="0"/>
              </a:rPr>
              <a:t> gastrostomie</a:t>
            </a:r>
          </a:p>
          <a:p>
            <a:pPr lvl="1" eaLnBrk="1" hangingPunct="1">
              <a:spcBef>
                <a:spcPct val="0"/>
              </a:spcBef>
              <a:buClr>
                <a:schemeClr val="tx1"/>
              </a:buClr>
              <a:buSzPct val="75000"/>
              <a:buFont typeface="Times New Roman" pitchFamily="18" charset="0"/>
              <a:buChar char="─"/>
            </a:pPr>
            <a:r>
              <a:rPr lang="cs-CZ" sz="2400" dirty="0" smtClean="0">
                <a:latin typeface="Arial" charset="0"/>
              </a:rPr>
              <a:t>zvláště u nemocných s </a:t>
            </a:r>
            <a:r>
              <a:rPr lang="cs-CZ" sz="2400" dirty="0" err="1" smtClean="0">
                <a:latin typeface="Arial" charset="0"/>
              </a:rPr>
              <a:t>polytraumatem</a:t>
            </a:r>
            <a:r>
              <a:rPr lang="cs-CZ" sz="2400" dirty="0" smtClean="0">
                <a:latin typeface="Arial" charset="0"/>
              </a:rPr>
              <a:t>, kde se předpokládá, že nebudou jíst </a:t>
            </a:r>
            <a:r>
              <a:rPr lang="en-GB" sz="2400" dirty="0" smtClean="0">
                <a:latin typeface="Arial" charset="0"/>
              </a:rPr>
              <a:t>&gt;</a:t>
            </a:r>
            <a:r>
              <a:rPr lang="cs-CZ" sz="2400" dirty="0" smtClean="0">
                <a:latin typeface="Arial" charset="0"/>
              </a:rPr>
              <a:t> 4 týdny</a:t>
            </a:r>
          </a:p>
          <a:p>
            <a:pPr eaLnBrk="1" hangingPunct="1">
              <a:spcBef>
                <a:spcPts val="1200"/>
              </a:spcBef>
              <a:buClr>
                <a:schemeClr val="accent2"/>
              </a:buClr>
              <a:buSzPct val="75000"/>
            </a:pPr>
            <a:r>
              <a:rPr lang="cs-CZ" sz="2800" b="1" dirty="0" err="1" smtClean="0">
                <a:latin typeface="Arial" charset="0"/>
              </a:rPr>
              <a:t>Jejunostomie</a:t>
            </a:r>
            <a:endParaRPr lang="cs-CZ" sz="2800" b="1" dirty="0" smtClean="0">
              <a:latin typeface="Arial" charset="0"/>
            </a:endParaRPr>
          </a:p>
          <a:p>
            <a:pPr lvl="1" eaLnBrk="1" hangingPunct="1">
              <a:spcBef>
                <a:spcPct val="0"/>
              </a:spcBef>
              <a:buClr>
                <a:schemeClr val="tx1"/>
              </a:buClr>
              <a:buSzPct val="75000"/>
              <a:buFont typeface="Times New Roman" pitchFamily="18" charset="0"/>
              <a:buChar char="─"/>
            </a:pPr>
            <a:r>
              <a:rPr lang="cs-CZ" sz="2400" dirty="0" smtClean="0">
                <a:latin typeface="Arial" charset="0"/>
              </a:rPr>
              <a:t>založit na konci velké břišní operace</a:t>
            </a:r>
          </a:p>
          <a:p>
            <a:pPr lvl="1" eaLnBrk="1" hangingPunct="1">
              <a:spcBef>
                <a:spcPct val="0"/>
              </a:spcBef>
              <a:buClr>
                <a:schemeClr val="tx1"/>
              </a:buClr>
              <a:buSzPct val="75000"/>
              <a:buFont typeface="Times New Roman" pitchFamily="18" charset="0"/>
              <a:buChar char="─"/>
            </a:pPr>
            <a:r>
              <a:rPr lang="cs-CZ" sz="2400" dirty="0" smtClean="0">
                <a:latin typeface="Arial" charset="0"/>
              </a:rPr>
              <a:t>alternativou je </a:t>
            </a:r>
            <a:r>
              <a:rPr lang="cs-CZ" sz="2400" dirty="0" err="1" smtClean="0">
                <a:latin typeface="Arial" charset="0"/>
              </a:rPr>
              <a:t>peroperační</a:t>
            </a:r>
            <a:r>
              <a:rPr lang="cs-CZ" sz="2400" dirty="0" smtClean="0">
                <a:latin typeface="Arial" charset="0"/>
              </a:rPr>
              <a:t> zavedení NJ sondy</a:t>
            </a:r>
          </a:p>
        </p:txBody>
      </p:sp>
    </p:spTree>
    <p:extLst>
      <p:ext uri="{BB962C8B-B14F-4D97-AF65-F5344CB8AC3E}">
        <p14:creationId xmlns:p14="http://schemas.microsoft.com/office/powerpoint/2010/main" val="79676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116632"/>
            <a:ext cx="7648575" cy="10081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Perioperační nutriční podpora 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obecné indikace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328" y="1917700"/>
            <a:ext cx="7273056" cy="4103588"/>
          </a:xfrm>
        </p:spPr>
        <p:txBody>
          <a:bodyPr>
            <a:noAutofit/>
          </a:bodyPr>
          <a:lstStyle/>
          <a:p>
            <a:pPr eaLnBrk="1" hangingPunct="1">
              <a:spcBef>
                <a:spcPct val="0"/>
              </a:spcBef>
              <a:buClr>
                <a:srgbClr val="FFCC00"/>
              </a:buClr>
              <a:buSzPct val="75000"/>
            </a:pPr>
            <a:r>
              <a:rPr lang="cs-CZ" sz="2800" b="1" dirty="0" smtClean="0">
                <a:latin typeface="Arial" charset="0"/>
              </a:rPr>
              <a:t>U nemocných v dobrém stavu výživy</a:t>
            </a:r>
          </a:p>
          <a:p>
            <a:pPr lvl="1" eaLnBrk="1" hangingPunct="1">
              <a:spcBef>
                <a:spcPct val="0"/>
              </a:spcBef>
              <a:buClr>
                <a:schemeClr val="tx1"/>
              </a:buClr>
              <a:buSzPct val="75000"/>
              <a:buFont typeface="Times New Roman" pitchFamily="18" charset="0"/>
              <a:buChar char="─"/>
            </a:pPr>
            <a:r>
              <a:rPr lang="cs-CZ" sz="2400" dirty="0" smtClean="0">
                <a:latin typeface="Arial" charset="0"/>
              </a:rPr>
              <a:t>nebude moci jíst </a:t>
            </a:r>
            <a:r>
              <a:rPr lang="en-GB" sz="2400" dirty="0" smtClean="0">
                <a:latin typeface="Arial" charset="0"/>
              </a:rPr>
              <a:t>&gt;</a:t>
            </a:r>
            <a:r>
              <a:rPr lang="cs-CZ" sz="2400" dirty="0" smtClean="0">
                <a:latin typeface="Arial" charset="0"/>
              </a:rPr>
              <a:t> 7 dnů</a:t>
            </a:r>
          </a:p>
          <a:p>
            <a:pPr lvl="1" eaLnBrk="1" hangingPunct="1">
              <a:spcBef>
                <a:spcPct val="0"/>
              </a:spcBef>
              <a:buClr>
                <a:schemeClr val="tx1"/>
              </a:buClr>
              <a:buSzPct val="75000"/>
              <a:buFont typeface="Times New Roman" pitchFamily="18" charset="0"/>
              <a:buChar char="─"/>
            </a:pPr>
            <a:r>
              <a:rPr lang="cs-CZ" sz="2400" dirty="0" smtClean="0">
                <a:latin typeface="Arial" charset="0"/>
              </a:rPr>
              <a:t>očekáván nedostatečný příjem stravy</a:t>
            </a:r>
          </a:p>
          <a:p>
            <a:pPr lvl="2" eaLnBrk="1" hangingPunct="1">
              <a:spcBef>
                <a:spcPct val="0"/>
              </a:spcBef>
              <a:buClr>
                <a:schemeClr val="tx1"/>
              </a:buClr>
              <a:buSzPct val="75000"/>
              <a:buFont typeface="Arial" charset="0"/>
              <a:buChar char="•"/>
            </a:pPr>
            <a:r>
              <a:rPr lang="cs-CZ" sz="2000" dirty="0" smtClean="0">
                <a:latin typeface="Arial" charset="0"/>
              </a:rPr>
              <a:t>méně než 60 % potřeby </a:t>
            </a:r>
            <a:r>
              <a:rPr lang="en-GB" sz="2000" dirty="0" smtClean="0">
                <a:latin typeface="Arial" charset="0"/>
              </a:rPr>
              <a:t>&gt;</a:t>
            </a:r>
            <a:r>
              <a:rPr lang="cs-CZ" sz="2000" dirty="0" smtClean="0">
                <a:latin typeface="Arial" charset="0"/>
              </a:rPr>
              <a:t> 10 dnů</a:t>
            </a:r>
          </a:p>
          <a:p>
            <a:pPr eaLnBrk="1" hangingPunct="1">
              <a:spcBef>
                <a:spcPts val="600"/>
              </a:spcBef>
              <a:buClr>
                <a:srgbClr val="FFCC00"/>
              </a:buClr>
              <a:buSzPct val="75000"/>
            </a:pPr>
            <a:r>
              <a:rPr lang="cs-CZ" sz="2800" b="1" dirty="0" smtClean="0">
                <a:latin typeface="Arial" charset="0"/>
              </a:rPr>
              <a:t>Přítomna podvýživa</a:t>
            </a:r>
          </a:p>
          <a:p>
            <a:pPr lvl="1" eaLnBrk="1" hangingPunct="1">
              <a:spcBef>
                <a:spcPct val="0"/>
              </a:spcBef>
              <a:buClr>
                <a:schemeClr val="tx1"/>
              </a:buClr>
              <a:buSzPct val="75000"/>
              <a:buFont typeface="Times New Roman" pitchFamily="18" charset="0"/>
              <a:buChar char="─"/>
            </a:pPr>
            <a:r>
              <a:rPr lang="cs-CZ" sz="2400" dirty="0" smtClean="0">
                <a:latin typeface="Arial" charset="0"/>
              </a:rPr>
              <a:t>zhubnutí </a:t>
            </a:r>
            <a:r>
              <a:rPr lang="en-GB" sz="2400" dirty="0" smtClean="0">
                <a:latin typeface="Arial" charset="0"/>
              </a:rPr>
              <a:t>&gt;</a:t>
            </a:r>
            <a:r>
              <a:rPr lang="cs-CZ" sz="2400" dirty="0" smtClean="0">
                <a:latin typeface="Arial" charset="0"/>
              </a:rPr>
              <a:t> 10-15 % za 6 </a:t>
            </a:r>
            <a:r>
              <a:rPr lang="cs-CZ" sz="2400" dirty="0" err="1" smtClean="0">
                <a:latin typeface="Arial" charset="0"/>
              </a:rPr>
              <a:t>měs</a:t>
            </a:r>
            <a:r>
              <a:rPr lang="cs-CZ" sz="2400" dirty="0" smtClean="0">
                <a:latin typeface="Arial" charset="0"/>
              </a:rPr>
              <a:t>.</a:t>
            </a:r>
          </a:p>
          <a:p>
            <a:pPr lvl="1" eaLnBrk="1" hangingPunct="1">
              <a:spcBef>
                <a:spcPct val="0"/>
              </a:spcBef>
              <a:buClr>
                <a:schemeClr val="tx1"/>
              </a:buClr>
              <a:buSzPct val="75000"/>
              <a:buFont typeface="Times New Roman" pitchFamily="18" charset="0"/>
              <a:buChar char="─"/>
            </a:pPr>
            <a:r>
              <a:rPr lang="cs-CZ" sz="2400" dirty="0" smtClean="0">
                <a:latin typeface="Arial" charset="0"/>
              </a:rPr>
              <a:t>BMI </a:t>
            </a:r>
            <a:r>
              <a:rPr lang="en-GB" sz="2400" dirty="0" smtClean="0">
                <a:latin typeface="Arial" charset="0"/>
              </a:rPr>
              <a:t>&lt; </a:t>
            </a:r>
            <a:r>
              <a:rPr lang="cs-CZ" sz="2400" dirty="0" smtClean="0">
                <a:latin typeface="Arial" charset="0"/>
              </a:rPr>
              <a:t>18,5-22 kg/m</a:t>
            </a:r>
            <a:r>
              <a:rPr lang="cs-CZ" sz="2400" baseline="30000" dirty="0" smtClean="0">
                <a:latin typeface="Arial" charset="0"/>
              </a:rPr>
              <a:t>2</a:t>
            </a:r>
            <a:r>
              <a:rPr lang="cs-CZ" sz="2400" dirty="0" smtClean="0">
                <a:latin typeface="Arial" charset="0"/>
              </a:rPr>
              <a:t>  v závislosti na věku</a:t>
            </a:r>
          </a:p>
          <a:p>
            <a:pPr lvl="1" eaLnBrk="1" hangingPunct="1">
              <a:spcBef>
                <a:spcPct val="0"/>
              </a:spcBef>
              <a:buClr>
                <a:schemeClr val="tx1"/>
              </a:buClr>
              <a:buSzPct val="75000"/>
              <a:buFont typeface="Times New Roman" pitchFamily="18" charset="0"/>
              <a:buChar char="─"/>
            </a:pPr>
            <a:r>
              <a:rPr lang="cs-CZ" sz="2400" dirty="0" smtClean="0">
                <a:latin typeface="Arial" charset="0"/>
              </a:rPr>
              <a:t>SGA C</a:t>
            </a:r>
          </a:p>
          <a:p>
            <a:pPr lvl="1" eaLnBrk="1" hangingPunct="1">
              <a:spcBef>
                <a:spcPct val="0"/>
              </a:spcBef>
              <a:buClr>
                <a:schemeClr val="tx1"/>
              </a:buClr>
              <a:buSzPct val="75000"/>
              <a:buFont typeface="Times New Roman" pitchFamily="18" charset="0"/>
              <a:buChar char="─"/>
            </a:pPr>
            <a:r>
              <a:rPr lang="cs-CZ" sz="2400" dirty="0" smtClean="0">
                <a:latin typeface="Arial" charset="0"/>
              </a:rPr>
              <a:t>albumin </a:t>
            </a:r>
            <a:r>
              <a:rPr lang="en-GB" sz="2400" dirty="0" smtClean="0">
                <a:latin typeface="Arial" charset="0"/>
              </a:rPr>
              <a:t>&lt;</a:t>
            </a:r>
            <a:r>
              <a:rPr lang="cs-CZ" sz="2400" dirty="0" smtClean="0">
                <a:latin typeface="Arial" charset="0"/>
              </a:rPr>
              <a:t> 30 g/l </a:t>
            </a:r>
          </a:p>
          <a:p>
            <a:pPr lvl="2" eaLnBrk="1" hangingPunct="1">
              <a:spcBef>
                <a:spcPct val="0"/>
              </a:spcBef>
              <a:buClr>
                <a:schemeClr val="tx1"/>
              </a:buClr>
              <a:buSzPct val="75000"/>
              <a:buFont typeface="Arial" charset="0"/>
              <a:buChar char="•"/>
            </a:pPr>
            <a:r>
              <a:rPr lang="cs-CZ" sz="2000" dirty="0" smtClean="0">
                <a:latin typeface="Arial" charset="0"/>
              </a:rPr>
              <a:t>při nepřítomnosti dysfunkce jater nebo ledvin</a:t>
            </a:r>
            <a:endParaRPr lang="cs-CZ" sz="2000" b="1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17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116632"/>
            <a:ext cx="6711776" cy="105273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Parenterální výživa </a:t>
            </a:r>
            <a:br>
              <a:rPr lang="cs-CZ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cs-CZ" sz="2400" b="0" dirty="0" smtClean="0">
                <a:solidFill>
                  <a:srgbClr val="000066"/>
                </a:solidFill>
                <a:latin typeface="Arial" charset="0"/>
              </a:rPr>
              <a:t>v perioperačním období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2625" y="2278063"/>
            <a:ext cx="7777163" cy="3383185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buClr>
                <a:srgbClr val="FFCC00"/>
              </a:buClr>
              <a:buSzPct val="75000"/>
            </a:pPr>
            <a:r>
              <a:rPr lang="cs-CZ" sz="2800" b="1" dirty="0">
                <a:latin typeface="Arial" charset="0"/>
              </a:rPr>
              <a:t>V</a:t>
            </a:r>
            <a:r>
              <a:rPr lang="cs-CZ" sz="2800" b="1" dirty="0" smtClean="0">
                <a:latin typeface="Arial" charset="0"/>
              </a:rPr>
              <a:t>šude tam, kde je indikována nutriční podpora a nelze ji podat enterálně</a:t>
            </a:r>
          </a:p>
          <a:p>
            <a:pPr lvl="1" eaLnBrk="1" hangingPunct="1">
              <a:spcBef>
                <a:spcPct val="0"/>
              </a:spcBef>
              <a:buClr>
                <a:schemeClr val="tx1"/>
              </a:buClr>
              <a:buSzPct val="75000"/>
              <a:buFont typeface="Times New Roman" pitchFamily="18" charset="0"/>
              <a:buChar char="─"/>
            </a:pPr>
            <a:r>
              <a:rPr lang="cs-CZ" sz="2400" dirty="0" smtClean="0">
                <a:latin typeface="Arial" charset="0"/>
              </a:rPr>
              <a:t>doplňková PV v kombinaci s enterální výživou</a:t>
            </a:r>
          </a:p>
          <a:p>
            <a:pPr eaLnBrk="1" hangingPunct="1">
              <a:spcBef>
                <a:spcPts val="1200"/>
              </a:spcBef>
              <a:buClr>
                <a:schemeClr val="accent2"/>
              </a:buClr>
              <a:buSzPct val="75000"/>
            </a:pPr>
            <a:r>
              <a:rPr lang="cs-CZ" sz="2800" b="1" dirty="0">
                <a:latin typeface="Arial" charset="0"/>
              </a:rPr>
              <a:t>C</a:t>
            </a:r>
            <a:r>
              <a:rPr lang="cs-CZ" sz="2800" b="1" dirty="0" smtClean="0">
                <a:latin typeface="Arial" charset="0"/>
              </a:rPr>
              <a:t>ílem je uhradit celkovou potřebu živin</a:t>
            </a: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SzPct val="75000"/>
            </a:pPr>
            <a:endParaRPr lang="cs-CZ" sz="2800" b="1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93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116633"/>
            <a:ext cx="7648575" cy="10081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Nutriční potřeba pro PV </a:t>
            </a:r>
            <a:r>
              <a:rPr lang="cs-CZ" b="1" dirty="0" smtClean="0">
                <a:solidFill>
                  <a:srgbClr val="000066"/>
                </a:solidFill>
                <a:latin typeface="Arial" charset="0"/>
              </a:rPr>
              <a:t> </a:t>
            </a:r>
            <a:br>
              <a:rPr lang="cs-CZ" b="1" dirty="0" smtClean="0">
                <a:solidFill>
                  <a:srgbClr val="000066"/>
                </a:solidFill>
                <a:latin typeface="Arial" charset="0"/>
              </a:rPr>
            </a:br>
            <a:r>
              <a:rPr lang="cs-CZ" sz="2400" b="0" dirty="0" smtClean="0">
                <a:solidFill>
                  <a:srgbClr val="000066"/>
                </a:solidFill>
                <a:latin typeface="Arial" charset="0"/>
              </a:rPr>
              <a:t>v perioperačním období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844675"/>
            <a:ext cx="8569325" cy="4724400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buClr>
                <a:srgbClr val="FFCC00"/>
              </a:buClr>
              <a:buSzPct val="75000"/>
            </a:pPr>
            <a:r>
              <a:rPr lang="cs-CZ" sz="2800" b="1" dirty="0" smtClean="0">
                <a:latin typeface="Arial" charset="0"/>
              </a:rPr>
              <a:t>Energie 25 kcal/kg ideální hmotnosti</a:t>
            </a:r>
          </a:p>
          <a:p>
            <a:pPr lvl="1" eaLnBrk="1" hangingPunct="1">
              <a:spcBef>
                <a:spcPct val="0"/>
              </a:spcBef>
              <a:buClr>
                <a:schemeClr val="tx1"/>
              </a:buClr>
              <a:buSzPct val="75000"/>
              <a:buFont typeface="Times New Roman" pitchFamily="18" charset="0"/>
              <a:buChar char="─"/>
            </a:pPr>
            <a:r>
              <a:rPr lang="cs-CZ" sz="2400" dirty="0" smtClean="0">
                <a:latin typeface="Arial" charset="0"/>
              </a:rPr>
              <a:t>odpovídající BMI 22, u seniorů BMI 24</a:t>
            </a: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Aminokyseliny 1,5 g/kg ideální hmotnosti</a:t>
            </a:r>
          </a:p>
          <a:p>
            <a:pPr lvl="1" eaLnBrk="1" hangingPunct="1">
              <a:spcBef>
                <a:spcPct val="0"/>
              </a:spcBef>
              <a:buClr>
                <a:schemeClr val="tx1"/>
              </a:buClr>
              <a:buSzPct val="75000"/>
              <a:buFont typeface="Times New Roman" pitchFamily="18" charset="0"/>
              <a:buChar char="─"/>
            </a:pPr>
            <a:r>
              <a:rPr lang="cs-CZ" sz="2400" dirty="0" smtClean="0">
                <a:latin typeface="Arial" charset="0"/>
              </a:rPr>
              <a:t>nebo 20 % celkové energie</a:t>
            </a: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Poměr hlavních živin</a:t>
            </a:r>
          </a:p>
          <a:p>
            <a:pPr lvl="1" eaLnBrk="1" hangingPunct="1">
              <a:spcBef>
                <a:spcPct val="0"/>
              </a:spcBef>
              <a:buClr>
                <a:schemeClr val="tx1"/>
              </a:buClr>
              <a:buSzPct val="75000"/>
              <a:buFont typeface="Times New Roman" pitchFamily="18" charset="0"/>
              <a:buChar char="─"/>
            </a:pPr>
            <a:r>
              <a:rPr lang="cs-CZ" sz="2400" dirty="0" smtClean="0">
                <a:latin typeface="Arial" charset="0"/>
              </a:rPr>
              <a:t>B:C:T = 20:50:30</a:t>
            </a: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Vitamíny a stopové prvky</a:t>
            </a:r>
          </a:p>
          <a:p>
            <a:pPr lvl="1" eaLnBrk="1" hangingPunct="1">
              <a:spcBef>
                <a:spcPct val="0"/>
              </a:spcBef>
              <a:buClr>
                <a:schemeClr val="tx1"/>
              </a:buClr>
              <a:buSzPct val="75000"/>
              <a:buFont typeface="Times New Roman" pitchFamily="18" charset="0"/>
              <a:buChar char="─"/>
            </a:pPr>
            <a:r>
              <a:rPr lang="cs-CZ" sz="2400" dirty="0" smtClean="0">
                <a:latin typeface="Arial" charset="0"/>
              </a:rPr>
              <a:t>plné krytí, zvýšené dávky </a:t>
            </a:r>
          </a:p>
          <a:p>
            <a:pPr lvl="2" eaLnBrk="1" hangingPunct="1">
              <a:spcBef>
                <a:spcPct val="0"/>
              </a:spcBef>
              <a:buClr>
                <a:schemeClr val="tx1"/>
              </a:buClr>
              <a:buSzPct val="75000"/>
              <a:buFont typeface="Times New Roman" pitchFamily="18" charset="0"/>
              <a:buChar char="─"/>
            </a:pPr>
            <a:r>
              <a:rPr lang="cs-CZ" sz="2400" dirty="0" smtClean="0">
                <a:latin typeface="Arial" charset="0"/>
              </a:rPr>
              <a:t>vitamin C 200 mg, </a:t>
            </a:r>
            <a:r>
              <a:rPr lang="cs-CZ" sz="2400" dirty="0" err="1" smtClean="0">
                <a:latin typeface="Arial" charset="0"/>
              </a:rPr>
              <a:t>thiamin</a:t>
            </a:r>
            <a:r>
              <a:rPr lang="cs-CZ" sz="2400" dirty="0" smtClean="0">
                <a:latin typeface="Arial" charset="0"/>
              </a:rPr>
              <a:t> 6 mg, </a:t>
            </a:r>
            <a:r>
              <a:rPr lang="cs-CZ" sz="2400" dirty="0" err="1" smtClean="0">
                <a:latin typeface="Arial" charset="0"/>
              </a:rPr>
              <a:t>folát</a:t>
            </a:r>
            <a:r>
              <a:rPr lang="cs-CZ" sz="2400" dirty="0" smtClean="0">
                <a:latin typeface="Arial" charset="0"/>
              </a:rPr>
              <a:t> 600 mg</a:t>
            </a:r>
          </a:p>
          <a:p>
            <a:pPr eaLnBrk="1" hangingPunct="1">
              <a:spcBef>
                <a:spcPct val="0"/>
              </a:spcBef>
              <a:buClr>
                <a:srgbClr val="FFCC00"/>
              </a:buClr>
              <a:buSzPct val="75000"/>
            </a:pPr>
            <a:endParaRPr lang="cs-CZ" dirty="0" smtClean="0">
              <a:latin typeface="Arial" charset="0"/>
            </a:endParaRPr>
          </a:p>
          <a:p>
            <a:pPr lvl="1" eaLnBrk="1" hangingPunct="1">
              <a:spcBef>
                <a:spcPct val="0"/>
              </a:spcBef>
              <a:buClr>
                <a:schemeClr val="tx1"/>
              </a:buClr>
              <a:buSzPct val="75000"/>
              <a:buFont typeface="Times New Roman" pitchFamily="18" charset="0"/>
              <a:buNone/>
            </a:pPr>
            <a:endParaRPr lang="cs-CZ" sz="24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47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44624"/>
            <a:ext cx="7632848" cy="10081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Vliv malnutrice před operací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na výskyt komplikací po operaci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3568" y="1628800"/>
            <a:ext cx="8064896" cy="4895974"/>
          </a:xfrm>
        </p:spPr>
        <p:txBody>
          <a:bodyPr>
            <a:noAutofit/>
          </a:bodyPr>
          <a:lstStyle/>
          <a:p>
            <a:pPr eaLnBrk="1" hangingPunct="1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Snížené rezervy energie, bílkovin, vitamínů, minerálních látek před operací</a:t>
            </a:r>
          </a:p>
          <a:p>
            <a:pPr lvl="1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 smtClean="0">
                <a:latin typeface="Arial" charset="0"/>
              </a:rPr>
              <a:t>lze očekávat vyšší riziko komplikací po operaci</a:t>
            </a:r>
          </a:p>
          <a:p>
            <a:pPr eaLnBrk="1" hangingPunct="1"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Přistupuje vliv operačního stresu</a:t>
            </a:r>
          </a:p>
          <a:p>
            <a:pPr eaLnBrk="1" hangingPunct="1"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Komplikace dále zhoršují nutriční stav</a:t>
            </a:r>
          </a:p>
          <a:p>
            <a:pPr lvl="1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>
                <a:latin typeface="Arial" charset="0"/>
              </a:rPr>
              <a:t>pokles příjmu stravy, katabolismus</a:t>
            </a:r>
          </a:p>
          <a:p>
            <a:pPr eaLnBrk="1" hangingPunct="1"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Oddálení protinádorové chemoterapie (CHT) a radioterapie (RT) po operaci</a:t>
            </a:r>
          </a:p>
          <a:p>
            <a:pPr lvl="1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 smtClean="0">
                <a:latin typeface="Arial" charset="0"/>
              </a:rPr>
              <a:t>oddálení adjuvantní léčby</a:t>
            </a:r>
          </a:p>
          <a:p>
            <a:pPr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Zhoršení celkového výsledku léčby nádoru</a:t>
            </a:r>
          </a:p>
        </p:txBody>
      </p:sp>
    </p:spTree>
    <p:extLst>
      <p:ext uri="{BB962C8B-B14F-4D97-AF65-F5344CB8AC3E}">
        <p14:creationId xmlns:p14="http://schemas.microsoft.com/office/powerpoint/2010/main" val="277687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260351"/>
            <a:ext cx="7648575" cy="64837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Efekt perioperační nutriční podpory </a:t>
            </a:r>
            <a:endParaRPr lang="cs-CZ" dirty="0" smtClean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15121" y="1844824"/>
            <a:ext cx="6553223" cy="4679950"/>
          </a:xfrm>
        </p:spPr>
        <p:txBody>
          <a:bodyPr>
            <a:noAutofit/>
          </a:bodyPr>
          <a:lstStyle/>
          <a:p>
            <a:pPr eaLnBrk="1" hangingPunct="1">
              <a:spcBef>
                <a:spcPct val="0"/>
              </a:spcBef>
              <a:buClr>
                <a:srgbClr val="FFCC00"/>
              </a:buClr>
              <a:buSzPct val="8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Snížení výskytu komplikací</a:t>
            </a:r>
          </a:p>
          <a:p>
            <a:pPr lvl="1" eaLnBrk="1" hangingPunct="1">
              <a:spcBef>
                <a:spcPct val="0"/>
              </a:spcBef>
              <a:buClr>
                <a:srgbClr val="FFCC00"/>
              </a:buClr>
              <a:buSzPct val="80000"/>
              <a:buFont typeface="Symbol" pitchFamily="18" charset="2"/>
              <a:buChar char="-"/>
            </a:pPr>
            <a:r>
              <a:rPr lang="cs-CZ" sz="2400" dirty="0" smtClean="0">
                <a:latin typeface="Arial" charset="0"/>
              </a:rPr>
              <a:t>horečky, infekce</a:t>
            </a:r>
          </a:p>
          <a:p>
            <a:pPr lvl="1" eaLnBrk="1" hangingPunct="1">
              <a:spcBef>
                <a:spcPct val="0"/>
              </a:spcBef>
              <a:buClr>
                <a:srgbClr val="FFCC00"/>
              </a:buClr>
              <a:buSzPct val="80000"/>
              <a:buFont typeface="Symbol" pitchFamily="18" charset="2"/>
              <a:buChar char="-"/>
            </a:pPr>
            <a:r>
              <a:rPr lang="cs-CZ" sz="2400" dirty="0" smtClean="0">
                <a:latin typeface="Arial" charset="0"/>
              </a:rPr>
              <a:t>menší potřeba antibiotik</a:t>
            </a:r>
          </a:p>
          <a:p>
            <a:pPr eaLnBrk="1" hangingPunct="1">
              <a:spcBef>
                <a:spcPts val="1200"/>
              </a:spcBef>
              <a:buClr>
                <a:srgbClr val="FFCC00"/>
              </a:buClr>
              <a:buSzPct val="80000"/>
              <a:buFont typeface="Wingdings" pitchFamily="2" charset="2"/>
              <a:buChar char="n"/>
            </a:pPr>
            <a:r>
              <a:rPr lang="cs-CZ" sz="2800" b="1" dirty="0">
                <a:latin typeface="Arial" charset="0"/>
              </a:rPr>
              <a:t>Z</a:t>
            </a:r>
            <a:r>
              <a:rPr lang="cs-CZ" sz="2800" b="1" dirty="0" smtClean="0">
                <a:latin typeface="Arial" charset="0"/>
              </a:rPr>
              <a:t>lepšené hojení operační rány</a:t>
            </a:r>
          </a:p>
          <a:p>
            <a:pPr eaLnBrk="1" hangingPunct="1">
              <a:spcBef>
                <a:spcPts val="1200"/>
              </a:spcBef>
              <a:buClr>
                <a:srgbClr val="FFCC00"/>
              </a:buClr>
              <a:buSzPct val="8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Kratší doba hospitalizace</a:t>
            </a:r>
          </a:p>
          <a:p>
            <a:pPr lvl="1" eaLnBrk="1" hangingPunct="1">
              <a:spcBef>
                <a:spcPct val="0"/>
              </a:spcBef>
              <a:buClr>
                <a:srgbClr val="FFCC00"/>
              </a:buClr>
              <a:buSzPct val="80000"/>
              <a:buFont typeface="Symbol" pitchFamily="18" charset="2"/>
              <a:buChar char="-"/>
            </a:pPr>
            <a:r>
              <a:rPr lang="cs-CZ" sz="2400" dirty="0" smtClean="0">
                <a:latin typeface="Arial" charset="0"/>
              </a:rPr>
              <a:t>menší potřeba </a:t>
            </a:r>
            <a:r>
              <a:rPr lang="cs-CZ" sz="2400" dirty="0" err="1" smtClean="0">
                <a:latin typeface="Arial" charset="0"/>
              </a:rPr>
              <a:t>rehospitalizace</a:t>
            </a:r>
            <a:endParaRPr lang="cs-CZ" sz="2400" dirty="0" smtClean="0">
              <a:latin typeface="Arial" charset="0"/>
            </a:endParaRPr>
          </a:p>
          <a:p>
            <a:pPr eaLnBrk="1" hangingPunct="1">
              <a:spcBef>
                <a:spcPts val="1200"/>
              </a:spcBef>
              <a:buClr>
                <a:srgbClr val="FFCC00"/>
              </a:buClr>
              <a:buSzPct val="80000"/>
              <a:buFont typeface="Wingdings" pitchFamily="2" charset="2"/>
              <a:buChar char="n"/>
            </a:pPr>
            <a:r>
              <a:rPr lang="cs-CZ" sz="2800" b="1" dirty="0">
                <a:latin typeface="Arial" charset="0"/>
              </a:rPr>
              <a:t>U</a:t>
            </a:r>
            <a:r>
              <a:rPr lang="cs-CZ" sz="2800" b="1" dirty="0" smtClean="0">
                <a:latin typeface="Arial" charset="0"/>
              </a:rPr>
              <a:t>snadnění rehabilitace</a:t>
            </a:r>
          </a:p>
          <a:p>
            <a:pPr eaLnBrk="1" hangingPunct="1">
              <a:spcBef>
                <a:spcPts val="1200"/>
              </a:spcBef>
              <a:buClr>
                <a:srgbClr val="FFCC00"/>
              </a:buClr>
              <a:buSzPct val="80000"/>
              <a:buFont typeface="Wingdings" pitchFamily="2" charset="2"/>
              <a:buChar char="n"/>
            </a:pPr>
            <a:r>
              <a:rPr lang="cs-CZ" sz="2800" b="1" dirty="0">
                <a:latin typeface="Arial" charset="0"/>
              </a:rPr>
              <a:t>R</a:t>
            </a:r>
            <a:r>
              <a:rPr lang="cs-CZ" sz="2800" b="1" dirty="0" smtClean="0">
                <a:latin typeface="Arial" charset="0"/>
              </a:rPr>
              <a:t>ychlejší rekonvalescence</a:t>
            </a:r>
          </a:p>
          <a:p>
            <a:pPr eaLnBrk="1" hangingPunct="1">
              <a:spcBef>
                <a:spcPct val="0"/>
              </a:spcBef>
              <a:buClr>
                <a:srgbClr val="FFCC00"/>
              </a:buClr>
              <a:buSzPct val="75000"/>
            </a:pPr>
            <a:endParaRPr lang="cs-CZ" sz="2800" b="1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1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2204864"/>
            <a:ext cx="7128792" cy="108012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Nutriční podpora při chemoterapii</a:t>
            </a:r>
            <a:endParaRPr lang="cs-CZ" dirty="0" smtClean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05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116632"/>
            <a:ext cx="7632848" cy="93640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Vedlejší účinky chemoterapie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ovlivňující příjem stravy a nutriční stav pacienta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3568" y="1484784"/>
            <a:ext cx="8136904" cy="5256584"/>
          </a:xfrm>
        </p:spPr>
        <p:txBody>
          <a:bodyPr>
            <a:noAutofit/>
          </a:bodyPr>
          <a:lstStyle/>
          <a:p>
            <a:pPr eaLnBrk="1" hangingPunct="1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err="1" smtClean="0">
                <a:latin typeface="Arial" charset="0"/>
              </a:rPr>
              <a:t>Nausea</a:t>
            </a:r>
            <a:r>
              <a:rPr lang="cs-CZ" sz="2800" b="1" dirty="0" smtClean="0">
                <a:latin typeface="Arial" charset="0"/>
              </a:rPr>
              <a:t> a zvracení</a:t>
            </a:r>
          </a:p>
          <a:p>
            <a:pPr eaLnBrk="1" hangingPunct="1">
              <a:spcBef>
                <a:spcPts val="30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Nechutenství </a:t>
            </a:r>
            <a:endParaRPr lang="cs-CZ" dirty="0">
              <a:latin typeface="Arial" charset="0"/>
            </a:endParaRPr>
          </a:p>
          <a:p>
            <a:pPr lvl="1"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>
                <a:latin typeface="Arial" charset="0"/>
              </a:rPr>
              <a:t>typicky 3-7 dnů po </a:t>
            </a:r>
            <a:r>
              <a:rPr lang="cs-CZ" sz="2400" dirty="0" smtClean="0">
                <a:latin typeface="Arial" charset="0"/>
              </a:rPr>
              <a:t>CHT, někdy </a:t>
            </a:r>
            <a:r>
              <a:rPr lang="cs-CZ" sz="2400" dirty="0">
                <a:latin typeface="Arial" charset="0"/>
              </a:rPr>
              <a:t>i </a:t>
            </a:r>
            <a:r>
              <a:rPr lang="cs-CZ" sz="2400" dirty="0" smtClean="0">
                <a:latin typeface="Arial" charset="0"/>
              </a:rPr>
              <a:t>déle</a:t>
            </a:r>
            <a:endParaRPr lang="cs-CZ" sz="2400" dirty="0">
              <a:latin typeface="Arial" charset="0"/>
            </a:endParaRPr>
          </a:p>
          <a:p>
            <a:pPr eaLnBrk="1" hangingPunct="1">
              <a:spcBef>
                <a:spcPts val="30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err="1" smtClean="0">
                <a:latin typeface="Arial" charset="0"/>
              </a:rPr>
              <a:t>Dysgeuzie</a:t>
            </a:r>
            <a:endParaRPr lang="cs-CZ" sz="2800" b="1" dirty="0" smtClean="0">
              <a:latin typeface="Arial" charset="0"/>
            </a:endParaRPr>
          </a:p>
          <a:p>
            <a:pPr lvl="1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>
                <a:latin typeface="Arial" charset="0"/>
              </a:rPr>
              <a:t>může přetrvávat i několik týdnů po CHT</a:t>
            </a:r>
          </a:p>
          <a:p>
            <a:pPr eaLnBrk="1" hangingPunct="1">
              <a:spcBef>
                <a:spcPts val="30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err="1" smtClean="0">
                <a:latin typeface="Arial" charset="0"/>
              </a:rPr>
              <a:t>Mukozitida</a:t>
            </a:r>
            <a:r>
              <a:rPr lang="cs-CZ" sz="2800" b="1" dirty="0" smtClean="0">
                <a:latin typeface="Arial" charset="0"/>
              </a:rPr>
              <a:t> </a:t>
            </a:r>
          </a:p>
          <a:p>
            <a:pPr lvl="1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 err="1" smtClean="0">
                <a:latin typeface="Arial" charset="0"/>
              </a:rPr>
              <a:t>oropharyngeální</a:t>
            </a:r>
            <a:r>
              <a:rPr lang="cs-CZ" sz="2400" dirty="0" smtClean="0">
                <a:latin typeface="Arial" charset="0"/>
              </a:rPr>
              <a:t> - </a:t>
            </a:r>
            <a:r>
              <a:rPr lang="cs-CZ" sz="2400" dirty="0" err="1" smtClean="0">
                <a:latin typeface="Arial" charset="0"/>
              </a:rPr>
              <a:t>dysfágie</a:t>
            </a:r>
            <a:endParaRPr lang="cs-CZ" sz="2400" dirty="0" smtClean="0">
              <a:latin typeface="Arial" charset="0"/>
            </a:endParaRPr>
          </a:p>
          <a:p>
            <a:pPr lvl="1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 smtClean="0">
                <a:latin typeface="Arial" charset="0"/>
              </a:rPr>
              <a:t>gastrointestinální – průjmy, </a:t>
            </a:r>
            <a:r>
              <a:rPr lang="cs-CZ" sz="2400" dirty="0" err="1" smtClean="0">
                <a:latin typeface="Arial" charset="0"/>
              </a:rPr>
              <a:t>nausea</a:t>
            </a:r>
            <a:r>
              <a:rPr lang="cs-CZ" sz="2400" dirty="0" smtClean="0">
                <a:latin typeface="Arial" charset="0"/>
              </a:rPr>
              <a:t>, zvracení</a:t>
            </a:r>
          </a:p>
          <a:p>
            <a:pPr>
              <a:spcBef>
                <a:spcPts val="30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Metabolické účinky chemoterapie</a:t>
            </a:r>
          </a:p>
          <a:p>
            <a:pPr lvl="1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>
                <a:latin typeface="Arial" charset="0"/>
              </a:rPr>
              <a:t>zvýšená tvorba ROS, oxidační stres </a:t>
            </a:r>
          </a:p>
          <a:p>
            <a:pPr lvl="1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>
                <a:latin typeface="Arial" charset="0"/>
              </a:rPr>
              <a:t>systémový </a:t>
            </a:r>
            <a:r>
              <a:rPr lang="cs-CZ" sz="2400" dirty="0" smtClean="0">
                <a:latin typeface="Arial" charset="0"/>
              </a:rPr>
              <a:t>zánět, katabolismus </a:t>
            </a:r>
            <a:r>
              <a:rPr lang="cs-CZ" sz="2400" dirty="0">
                <a:latin typeface="Arial" charset="0"/>
              </a:rPr>
              <a:t>bílkovin	</a:t>
            </a:r>
          </a:p>
          <a:p>
            <a:pPr>
              <a:spcBef>
                <a:spcPts val="30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Malabsorpce živin</a:t>
            </a:r>
          </a:p>
        </p:txBody>
      </p:sp>
    </p:spTree>
    <p:extLst>
      <p:ext uri="{BB962C8B-B14F-4D97-AF65-F5344CB8AC3E}">
        <p14:creationId xmlns:p14="http://schemas.microsoft.com/office/powerpoint/2010/main" val="307747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955873" y="260351"/>
            <a:ext cx="7648575" cy="64837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Vliv chemoterapie na nutriční stav pacienta</a:t>
            </a:r>
            <a:endParaRPr lang="cs-CZ" dirty="0" smtClean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99592" y="1916832"/>
            <a:ext cx="7848872" cy="3816424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Netekutinová ztráta hmotnosti &gt; 5 %            v průběhu CHT je klinicky významná</a:t>
            </a:r>
          </a:p>
          <a:p>
            <a:pPr lvl="1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400" dirty="0" smtClean="0">
                <a:latin typeface="Arial" charset="0"/>
              </a:rPr>
              <a:t>ukazuje na rozvoj </a:t>
            </a:r>
            <a:r>
              <a:rPr lang="cs-CZ" sz="2400" dirty="0" err="1" smtClean="0">
                <a:latin typeface="Arial" charset="0"/>
              </a:rPr>
              <a:t>iatrogenní</a:t>
            </a:r>
            <a:r>
              <a:rPr lang="cs-CZ" sz="2400" dirty="0" smtClean="0">
                <a:latin typeface="Arial" charset="0"/>
              </a:rPr>
              <a:t> malnutrice</a:t>
            </a:r>
          </a:p>
          <a:p>
            <a:pPr lvl="1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400" dirty="0" smtClean="0">
                <a:latin typeface="Arial" charset="0"/>
              </a:rPr>
              <a:t>zvyšuje riziko toxicity CHT</a:t>
            </a:r>
          </a:p>
          <a:p>
            <a:pPr eaLnBrk="1" hangingPunct="1">
              <a:spcBef>
                <a:spcPts val="180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Nedostatečný příjem bílkovin a energie       v průběhu CHT má negativní důsledky</a:t>
            </a:r>
          </a:p>
          <a:p>
            <a:pPr lvl="1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400" dirty="0" smtClean="0">
                <a:latin typeface="Arial" charset="0"/>
              </a:rPr>
              <a:t>zvyšuje výskyt patologické únavy</a:t>
            </a:r>
          </a:p>
          <a:p>
            <a:pPr lvl="1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400" dirty="0" smtClean="0">
                <a:latin typeface="Arial" charset="0"/>
              </a:rPr>
              <a:t>podle některých prací zvyšuje mortalitu</a:t>
            </a:r>
          </a:p>
          <a:p>
            <a:pPr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endParaRPr lang="cs-CZ" b="1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75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188640"/>
            <a:ext cx="7648575" cy="64837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Perorální nutriční intervence při CHT</a:t>
            </a:r>
            <a:endParaRPr lang="cs-CZ" dirty="0" smtClean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560" y="1628800"/>
            <a:ext cx="8280920" cy="4895974"/>
          </a:xfrm>
        </p:spPr>
        <p:txBody>
          <a:bodyPr>
            <a:noAutofit/>
          </a:bodyPr>
          <a:lstStyle/>
          <a:p>
            <a:pPr eaLnBrk="1" hangingPunct="1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Individualizovaná dietní rada</a:t>
            </a:r>
          </a:p>
          <a:p>
            <a:pPr marL="534988" lvl="1" indent="-173038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 smtClean="0">
                <a:latin typeface="Arial" charset="0"/>
              </a:rPr>
              <a:t>řešit individuální nedostatky ve složení stravy</a:t>
            </a:r>
          </a:p>
          <a:p>
            <a:pPr marL="534988" lvl="1" indent="-173038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>
                <a:latin typeface="Arial" charset="0"/>
              </a:rPr>
              <a:t>předpokládat poklesy příjmu stravy při CHT</a:t>
            </a:r>
          </a:p>
          <a:p>
            <a:pPr marL="534988" lvl="1" indent="-173038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>
                <a:latin typeface="Arial" charset="0"/>
              </a:rPr>
              <a:t>riziko vypěstované averze k potravinám/</a:t>
            </a:r>
            <a:r>
              <a:rPr lang="cs-CZ" sz="2400" dirty="0" err="1">
                <a:latin typeface="Arial" charset="0"/>
              </a:rPr>
              <a:t>sippingu</a:t>
            </a:r>
            <a:endParaRPr lang="cs-CZ" sz="2400" dirty="0">
              <a:latin typeface="Arial" charset="0"/>
            </a:endParaRPr>
          </a:p>
          <a:p>
            <a:pPr marL="534988" lvl="1" indent="-173038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>
                <a:latin typeface="Arial" charset="0"/>
              </a:rPr>
              <a:t>krátkodobé výpadky kompenzovat po ústupu potíží </a:t>
            </a:r>
          </a:p>
          <a:p>
            <a:pPr marL="534988" lvl="1" indent="-173038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 smtClean="0">
                <a:latin typeface="Arial" charset="0"/>
              </a:rPr>
              <a:t>stanovení potřeby energie a bílkovin je vhodné</a:t>
            </a:r>
          </a:p>
          <a:p>
            <a:pPr eaLnBrk="1" hangingPunct="1"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err="1" smtClean="0">
                <a:latin typeface="Arial" charset="0"/>
              </a:rPr>
              <a:t>Sipping</a:t>
            </a:r>
            <a:r>
              <a:rPr lang="cs-CZ" sz="2800" b="1" dirty="0" smtClean="0">
                <a:latin typeface="Arial" charset="0"/>
              </a:rPr>
              <a:t> proteinový s n-3 PUFA</a:t>
            </a:r>
          </a:p>
          <a:p>
            <a:pPr marL="534988" lvl="1" indent="-173038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 smtClean="0">
                <a:latin typeface="Arial" charset="0"/>
              </a:rPr>
              <a:t>dodržovat zásady efektivního </a:t>
            </a:r>
            <a:r>
              <a:rPr lang="cs-CZ" sz="2400" dirty="0" err="1" smtClean="0">
                <a:latin typeface="Arial" charset="0"/>
              </a:rPr>
              <a:t>sippingu</a:t>
            </a:r>
            <a:endParaRPr lang="cs-CZ" sz="2400" dirty="0" smtClean="0">
              <a:latin typeface="Arial" charset="0"/>
            </a:endParaRPr>
          </a:p>
          <a:p>
            <a:pPr marL="534988" lvl="1" indent="-173038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 smtClean="0">
                <a:latin typeface="Arial" charset="0"/>
              </a:rPr>
              <a:t>využít široké palety přípravků</a:t>
            </a:r>
          </a:p>
          <a:p>
            <a:pPr marL="935038" lvl="2" indent="-173038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200" dirty="0" smtClean="0">
                <a:latin typeface="Arial" charset="0"/>
              </a:rPr>
              <a:t>krémy, neutrální verze, </a:t>
            </a:r>
            <a:r>
              <a:rPr lang="cs-CZ" sz="2200" dirty="0" err="1" smtClean="0">
                <a:latin typeface="Arial" charset="0"/>
              </a:rPr>
              <a:t>džusový</a:t>
            </a:r>
            <a:r>
              <a:rPr lang="cs-CZ" sz="2200" dirty="0" smtClean="0">
                <a:latin typeface="Arial" charset="0"/>
              </a:rPr>
              <a:t> typ + instantní protein</a:t>
            </a:r>
          </a:p>
          <a:p>
            <a:pPr marL="534988" lvl="1" indent="-173038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 smtClean="0">
                <a:latin typeface="Arial" charset="0"/>
              </a:rPr>
              <a:t>střídat strategii, lze kombinovat s potravinami</a:t>
            </a:r>
          </a:p>
          <a:p>
            <a:pPr marL="534988" lvl="1" indent="-173038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endParaRPr lang="cs-CZ" sz="2400" dirty="0" smtClean="0">
              <a:latin typeface="Arial" charset="0"/>
            </a:endParaRPr>
          </a:p>
          <a:p>
            <a:pPr marL="534988" lvl="1" indent="-173038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endParaRPr lang="cs-CZ" sz="24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00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908720"/>
            <a:ext cx="914400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352928" cy="57606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ONS s n-3 PUFA pro onkologické pacienty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D0BB0E93-DB2F-4C02-A90D-6388694DB395}" type="slidenum">
              <a:rPr lang="cs-CZ" smtClean="0"/>
              <a:pPr algn="r">
                <a:defRPr/>
              </a:pPr>
              <a:t>35</a:t>
            </a:fld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5090900"/>
              </p:ext>
            </p:extLst>
          </p:nvPr>
        </p:nvGraphicFramePr>
        <p:xfrm>
          <a:off x="251520" y="1124743"/>
          <a:ext cx="8640960" cy="5472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/>
                <a:gridCol w="1872208"/>
                <a:gridCol w="1944216"/>
                <a:gridCol w="1800200"/>
              </a:tblGrid>
              <a:tr h="1262282">
                <a:tc>
                  <a:txBody>
                    <a:bodyPr/>
                    <a:lstStyle/>
                    <a:p>
                      <a:pPr algn="ctr"/>
                      <a:endParaRPr lang="cs-CZ" sz="2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Objem</a:t>
                      </a:r>
                    </a:p>
                    <a:p>
                      <a:pPr algn="ctr"/>
                      <a:r>
                        <a:rPr lang="cs-CZ" sz="2800" b="0" i="1" dirty="0" smtClean="0"/>
                        <a:t>ml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Energie</a:t>
                      </a:r>
                    </a:p>
                    <a:p>
                      <a:pPr algn="ctr"/>
                      <a:r>
                        <a:rPr lang="cs-CZ" sz="2800" b="0" i="1" dirty="0" err="1" smtClean="0"/>
                        <a:t>kJ</a:t>
                      </a:r>
                      <a:endParaRPr lang="cs-CZ" sz="2800" b="0" i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Bílkoviny</a:t>
                      </a:r>
                    </a:p>
                    <a:p>
                      <a:pPr algn="ctr"/>
                      <a:r>
                        <a:rPr lang="cs-CZ" sz="2800" b="0" i="1" dirty="0" smtClean="0"/>
                        <a:t>g</a:t>
                      </a:r>
                    </a:p>
                  </a:txBody>
                  <a:tcPr anchor="ctr"/>
                </a:tc>
              </a:tr>
              <a:tr h="1052582">
                <a:tc>
                  <a:txBody>
                    <a:bodyPr/>
                    <a:lstStyle/>
                    <a:p>
                      <a:pPr algn="l"/>
                      <a:r>
                        <a:rPr lang="cs-CZ" sz="2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Supportan</a:t>
                      </a:r>
                      <a:r>
                        <a:rPr lang="cs-CZ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Drink</a:t>
                      </a:r>
                    </a:p>
                    <a:p>
                      <a:pPr algn="l"/>
                      <a:r>
                        <a:rPr lang="cs-CZ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vyšší obsah tuku</a:t>
                      </a:r>
                      <a:endParaRPr lang="cs-CZ" sz="2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  <a:endParaRPr lang="cs-CZ" sz="2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1250</a:t>
                      </a:r>
                      <a:endParaRPr lang="cs-CZ" sz="2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cs-CZ" sz="2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052582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err="1" smtClean="0"/>
                        <a:t>Forticare</a:t>
                      </a:r>
                      <a:endParaRPr lang="cs-CZ" sz="2400" b="1" dirty="0" smtClean="0"/>
                    </a:p>
                    <a:p>
                      <a:pPr algn="l"/>
                      <a:r>
                        <a:rPr lang="cs-CZ" sz="2000" b="0" dirty="0" smtClean="0"/>
                        <a:t>pro DM, kortikoidy</a:t>
                      </a:r>
                      <a:r>
                        <a:rPr lang="cs-CZ" sz="2400" b="1" dirty="0" smtClean="0"/>
                        <a:t> 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/>
                        <a:t>125</a:t>
                      </a:r>
                      <a:endParaRPr lang="cs-CZ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/>
                        <a:t>860</a:t>
                      </a:r>
                      <a:endParaRPr lang="cs-CZ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/>
                        <a:t>11</a:t>
                      </a:r>
                      <a:endParaRPr lang="cs-CZ" sz="2400" b="0" dirty="0"/>
                    </a:p>
                  </a:txBody>
                  <a:tcPr anchor="ctr"/>
                </a:tc>
              </a:tr>
              <a:tr h="1052582">
                <a:tc>
                  <a:txBody>
                    <a:bodyPr/>
                    <a:lstStyle/>
                    <a:p>
                      <a:pPr algn="l"/>
                      <a:r>
                        <a:rPr lang="cs-CZ" sz="2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Prosure</a:t>
                      </a:r>
                      <a:endParaRPr lang="cs-CZ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cs-CZ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vyšší obsah sacharidů</a:t>
                      </a:r>
                      <a:endParaRPr lang="cs-CZ" sz="2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0" dirty="0" smtClean="0"/>
                        <a:t>220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0" dirty="0" smtClean="0"/>
                        <a:t>1170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0" dirty="0" smtClean="0"/>
                        <a:t>16</a:t>
                      </a:r>
                    </a:p>
                  </a:txBody>
                  <a:tcPr anchor="ctr"/>
                </a:tc>
              </a:tr>
              <a:tr h="1052582">
                <a:tc>
                  <a:txBody>
                    <a:bodyPr/>
                    <a:lstStyle/>
                    <a:p>
                      <a:pPr algn="l"/>
                      <a:r>
                        <a:rPr lang="cs-CZ" sz="2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Impact</a:t>
                      </a:r>
                      <a:r>
                        <a:rPr lang="cs-CZ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Oral </a:t>
                      </a:r>
                      <a:r>
                        <a:rPr lang="cs-CZ" sz="2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pulvis</a:t>
                      </a:r>
                      <a:endParaRPr lang="cs-CZ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cs-CZ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před operací nádoru</a:t>
                      </a:r>
                      <a:endParaRPr lang="cs-CZ" sz="2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300</a:t>
                      </a:r>
                      <a:endParaRPr lang="cs-CZ" sz="2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1270</a:t>
                      </a:r>
                      <a:endParaRPr lang="cs-CZ" sz="2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lang="cs-CZ" sz="2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741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44624"/>
            <a:ext cx="7560840" cy="10081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Nutriční podpora při CHT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má příznivé účinky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1484784"/>
            <a:ext cx="8280920" cy="5184576"/>
          </a:xfrm>
        </p:spPr>
        <p:txBody>
          <a:bodyPr>
            <a:noAutofit/>
          </a:bodyPr>
          <a:lstStyle/>
          <a:p>
            <a:pPr eaLnBrk="1" hangingPunct="1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Stabilizace tělesné hmotnosti</a:t>
            </a:r>
          </a:p>
          <a:p>
            <a:pPr lvl="1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 smtClean="0">
                <a:latin typeface="Arial" charset="0"/>
              </a:rPr>
              <a:t>pacient v průběhu CHT nehubne</a:t>
            </a:r>
          </a:p>
          <a:p>
            <a:pPr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Udržení fyzické výkonnosti a kvality života</a:t>
            </a:r>
          </a:p>
          <a:p>
            <a:pPr lvl="1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 smtClean="0">
                <a:latin typeface="Arial" charset="0"/>
              </a:rPr>
              <a:t>zmírnění patologické únavy</a:t>
            </a:r>
          </a:p>
          <a:p>
            <a:pPr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Zlepšení tolerance chemoterapie</a:t>
            </a:r>
          </a:p>
          <a:p>
            <a:pPr lvl="1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>
                <a:latin typeface="Arial" charset="0"/>
              </a:rPr>
              <a:t>dokončení onkologické léčby bez redukce dávky</a:t>
            </a:r>
          </a:p>
          <a:p>
            <a:pPr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Metabolická intervence pomocí n-3 PUFA</a:t>
            </a:r>
          </a:p>
          <a:p>
            <a:pPr lvl="1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 smtClean="0">
                <a:latin typeface="Arial" charset="0"/>
              </a:rPr>
              <a:t>potlačení zánětu</a:t>
            </a:r>
          </a:p>
          <a:p>
            <a:pPr lvl="1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 smtClean="0">
                <a:latin typeface="Arial" charset="0"/>
              </a:rPr>
              <a:t>zlepšení apetitu</a:t>
            </a:r>
          </a:p>
          <a:p>
            <a:pPr lvl="1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 smtClean="0">
                <a:latin typeface="Arial" charset="0"/>
              </a:rPr>
              <a:t>šetření svalové hmoty </a:t>
            </a:r>
          </a:p>
          <a:p>
            <a:pPr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Lepší celkový výsledek onkologické léčby</a:t>
            </a:r>
          </a:p>
          <a:p>
            <a:pPr lvl="1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400" dirty="0">
                <a:latin typeface="Arial" charset="0"/>
              </a:rPr>
              <a:t>potlačení růstu nádoru </a:t>
            </a:r>
            <a:r>
              <a:rPr lang="cs-CZ" sz="2400" dirty="0" smtClean="0">
                <a:latin typeface="Arial" charset="0"/>
              </a:rPr>
              <a:t>n-3 </a:t>
            </a:r>
            <a:r>
              <a:rPr lang="cs-CZ" sz="2400" dirty="0">
                <a:latin typeface="Arial" charset="0"/>
              </a:rPr>
              <a:t>PUFA není prokázáno</a:t>
            </a:r>
          </a:p>
        </p:txBody>
      </p:sp>
    </p:spTree>
    <p:extLst>
      <p:ext uri="{BB962C8B-B14F-4D97-AF65-F5344CB8AC3E}">
        <p14:creationId xmlns:p14="http://schemas.microsoft.com/office/powerpoint/2010/main" val="240023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260351"/>
            <a:ext cx="7648575" cy="64837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Enterální a parenterální výživa při CHT</a:t>
            </a:r>
            <a:endParaRPr lang="cs-CZ" dirty="0" smtClean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560" y="1700808"/>
            <a:ext cx="8064896" cy="4823966"/>
          </a:xfrm>
        </p:spPr>
        <p:txBody>
          <a:bodyPr>
            <a:noAutofit/>
          </a:bodyPr>
          <a:lstStyle/>
          <a:p>
            <a:pPr eaLnBrk="1" hangingPunct="1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err="1" smtClean="0">
                <a:latin typeface="Arial" charset="0"/>
              </a:rPr>
              <a:t>Sondová</a:t>
            </a:r>
            <a:r>
              <a:rPr lang="cs-CZ" sz="2800" b="1" dirty="0" smtClean="0">
                <a:latin typeface="Arial" charset="0"/>
              </a:rPr>
              <a:t> EV</a:t>
            </a:r>
          </a:p>
          <a:p>
            <a:pPr marL="620713" lvl="1" indent="-2587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 smtClean="0">
                <a:latin typeface="Arial" charset="0"/>
              </a:rPr>
              <a:t>NG sonda, nebo využít již zavedený vstup</a:t>
            </a:r>
          </a:p>
          <a:p>
            <a:pPr marL="620713" lvl="1" indent="-2587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 smtClean="0">
                <a:latin typeface="Arial" charset="0"/>
              </a:rPr>
              <a:t>možnost podat velmi kvalitní výživu</a:t>
            </a:r>
          </a:p>
          <a:p>
            <a:pPr marL="620713" lvl="1" indent="-2587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 err="1" smtClean="0">
                <a:latin typeface="Arial" charset="0"/>
              </a:rPr>
              <a:t>Diben</a:t>
            </a:r>
            <a:r>
              <a:rPr lang="cs-CZ" sz="2400" dirty="0" smtClean="0">
                <a:latin typeface="Arial" charset="0"/>
              </a:rPr>
              <a:t> 1,5 kcal HP obsahuje n-3 PUFA  2-3x 500 ml</a:t>
            </a:r>
          </a:p>
          <a:p>
            <a:pPr marL="620713" lvl="1" indent="-2587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 err="1" smtClean="0">
                <a:latin typeface="Arial" charset="0"/>
              </a:rPr>
              <a:t>Supportan</a:t>
            </a:r>
            <a:r>
              <a:rPr lang="cs-CZ" sz="2400" dirty="0" smtClean="0">
                <a:latin typeface="Arial" charset="0"/>
              </a:rPr>
              <a:t> 1-2x 500 ml/den</a:t>
            </a:r>
          </a:p>
          <a:p>
            <a:pPr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Úplná PV při CHT</a:t>
            </a:r>
          </a:p>
          <a:p>
            <a:pPr marL="620713" lvl="1" indent="-2587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>
                <a:latin typeface="Arial" charset="0"/>
              </a:rPr>
              <a:t>nepodávat paušálně (vyšší riziko komplikací, infekcí</a:t>
            </a:r>
            <a:r>
              <a:rPr lang="cs-CZ" sz="2400" dirty="0" smtClean="0">
                <a:latin typeface="Arial" charset="0"/>
              </a:rPr>
              <a:t>)</a:t>
            </a:r>
            <a:endParaRPr lang="cs-CZ" b="1" dirty="0" smtClean="0">
              <a:latin typeface="Arial" charset="0"/>
            </a:endParaRPr>
          </a:p>
          <a:p>
            <a:pPr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Doplňková PV</a:t>
            </a:r>
          </a:p>
          <a:p>
            <a:pPr marL="620713" lvl="1" indent="-2587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 smtClean="0">
                <a:latin typeface="Arial" charset="0"/>
              </a:rPr>
              <a:t>při předpokládané malabsorpci, průjmech</a:t>
            </a:r>
          </a:p>
          <a:p>
            <a:pPr marL="620713" lvl="1" indent="-2587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 smtClean="0">
                <a:latin typeface="Arial" charset="0"/>
              </a:rPr>
              <a:t>udržet alespoň malý enterální příjem</a:t>
            </a:r>
          </a:p>
        </p:txBody>
      </p:sp>
    </p:spTree>
    <p:extLst>
      <p:ext uri="{BB962C8B-B14F-4D97-AF65-F5344CB8AC3E}">
        <p14:creationId xmlns:p14="http://schemas.microsoft.com/office/powerpoint/2010/main" val="10349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0"/>
            <a:ext cx="7776864" cy="100811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Komplexní nutriční a metabolická intervence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při chemoterapii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628800"/>
            <a:ext cx="8496944" cy="5184576"/>
          </a:xfrm>
        </p:spPr>
        <p:txBody>
          <a:bodyPr>
            <a:noAutofit/>
          </a:bodyPr>
          <a:lstStyle/>
          <a:p>
            <a:pPr eaLnBrk="1" hangingPunct="1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Zmírnění symptomů omezujících příjem stravy</a:t>
            </a:r>
          </a:p>
          <a:p>
            <a:pPr marL="620713" lvl="1" indent="-2587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 smtClean="0">
                <a:latin typeface="Arial" charset="0"/>
              </a:rPr>
              <a:t>antiemetická profylaxe, zejména krytí opožděných potíží</a:t>
            </a:r>
          </a:p>
          <a:p>
            <a:pPr marL="620713" lvl="1" indent="-2587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>
                <a:latin typeface="Arial" charset="0"/>
              </a:rPr>
              <a:t>NK</a:t>
            </a:r>
            <a:r>
              <a:rPr lang="cs-CZ" sz="2400" baseline="-25000" dirty="0">
                <a:latin typeface="Arial" charset="0"/>
              </a:rPr>
              <a:t>1</a:t>
            </a:r>
            <a:r>
              <a:rPr lang="cs-CZ" sz="2400" dirty="0">
                <a:latin typeface="Arial" charset="0"/>
              </a:rPr>
              <a:t> inhibitory, </a:t>
            </a:r>
            <a:r>
              <a:rPr lang="cs-CZ" sz="2400" dirty="0" err="1" smtClean="0">
                <a:latin typeface="Arial" charset="0"/>
              </a:rPr>
              <a:t>dexametazon</a:t>
            </a:r>
            <a:r>
              <a:rPr lang="cs-CZ" sz="2400" dirty="0">
                <a:latin typeface="Arial" charset="0"/>
              </a:rPr>
              <a:t>, </a:t>
            </a:r>
            <a:r>
              <a:rPr lang="cs-CZ" sz="2400" dirty="0" err="1">
                <a:latin typeface="Arial" charset="0"/>
              </a:rPr>
              <a:t>olanzapin</a:t>
            </a:r>
            <a:r>
              <a:rPr lang="cs-CZ" sz="2400" dirty="0">
                <a:latin typeface="Arial" charset="0"/>
              </a:rPr>
              <a:t> (</a:t>
            </a:r>
            <a:r>
              <a:rPr lang="cs-CZ" sz="2400" dirty="0" err="1">
                <a:latin typeface="Arial" charset="0"/>
              </a:rPr>
              <a:t>Zyprexa</a:t>
            </a:r>
            <a:r>
              <a:rPr lang="cs-CZ" sz="2400" dirty="0">
                <a:latin typeface="Arial" charset="0"/>
              </a:rPr>
              <a:t>)</a:t>
            </a:r>
          </a:p>
          <a:p>
            <a:pPr marL="620713" lvl="1" indent="-2587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 smtClean="0">
                <a:latin typeface="Arial" charset="0"/>
              </a:rPr>
              <a:t>účinná léčba bolesti</a:t>
            </a:r>
          </a:p>
          <a:p>
            <a:pPr eaLnBrk="1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err="1" smtClean="0">
                <a:latin typeface="Arial" charset="0"/>
              </a:rPr>
              <a:t>Suplementace</a:t>
            </a:r>
            <a:r>
              <a:rPr lang="cs-CZ" sz="2800" b="1" dirty="0" smtClean="0">
                <a:latin typeface="Arial" charset="0"/>
              </a:rPr>
              <a:t> </a:t>
            </a:r>
            <a:r>
              <a:rPr lang="cs-CZ" sz="2800" b="1" dirty="0" err="1" smtClean="0">
                <a:latin typeface="Arial" charset="0"/>
              </a:rPr>
              <a:t>mikronutrientů</a:t>
            </a:r>
            <a:r>
              <a:rPr lang="cs-CZ" sz="2800" b="1" dirty="0" smtClean="0">
                <a:latin typeface="Arial" charset="0"/>
              </a:rPr>
              <a:t> při deficitu </a:t>
            </a:r>
          </a:p>
          <a:p>
            <a:pPr marL="620713" lvl="1" indent="-2587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 err="1" smtClean="0">
                <a:latin typeface="Arial" charset="0"/>
              </a:rPr>
              <a:t>Zn</a:t>
            </a:r>
            <a:r>
              <a:rPr lang="cs-CZ" sz="2400" dirty="0" smtClean="0">
                <a:latin typeface="Arial" charset="0"/>
              </a:rPr>
              <a:t>, Se, </a:t>
            </a:r>
            <a:r>
              <a:rPr lang="cs-CZ" sz="2400" dirty="0" err="1" smtClean="0">
                <a:latin typeface="Arial" charset="0"/>
              </a:rPr>
              <a:t>vit.D</a:t>
            </a:r>
            <a:r>
              <a:rPr lang="cs-CZ" sz="2400" dirty="0" smtClean="0">
                <a:latin typeface="Arial" charset="0"/>
              </a:rPr>
              <a:t>, </a:t>
            </a:r>
            <a:r>
              <a:rPr lang="cs-CZ" sz="2400" dirty="0" err="1" smtClean="0">
                <a:latin typeface="Arial" charset="0"/>
              </a:rPr>
              <a:t>folát</a:t>
            </a:r>
            <a:r>
              <a:rPr lang="cs-CZ" sz="2400" dirty="0" smtClean="0">
                <a:latin typeface="Arial" charset="0"/>
              </a:rPr>
              <a:t>, vit. B skupiny, </a:t>
            </a:r>
            <a:r>
              <a:rPr lang="cs-CZ" sz="2400" dirty="0" err="1" smtClean="0">
                <a:latin typeface="Arial" charset="0"/>
              </a:rPr>
              <a:t>vit.C</a:t>
            </a:r>
            <a:r>
              <a:rPr lang="cs-CZ" sz="2400" dirty="0" smtClean="0">
                <a:latin typeface="Arial" charset="0"/>
              </a:rPr>
              <a:t>, E</a:t>
            </a:r>
          </a:p>
          <a:p>
            <a:pPr eaLnBrk="1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Systematická nutriční podpora </a:t>
            </a:r>
          </a:p>
          <a:p>
            <a:pPr marL="620713" lvl="1" indent="-2587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 smtClean="0">
                <a:latin typeface="Arial" charset="0"/>
              </a:rPr>
              <a:t>u nemocných s rizikem malnutrice</a:t>
            </a:r>
          </a:p>
          <a:p>
            <a:pPr eaLnBrk="1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Těsná kontrola příjmu energie při hubnutí</a:t>
            </a:r>
          </a:p>
          <a:p>
            <a:pPr eaLnBrk="1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Eskalace nutriční podpory (EV, PV)</a:t>
            </a:r>
          </a:p>
          <a:p>
            <a:pPr eaLnBrk="1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Pravidelné cvičení, včetně posilování</a:t>
            </a:r>
          </a:p>
        </p:txBody>
      </p:sp>
    </p:spTree>
    <p:extLst>
      <p:ext uri="{BB962C8B-B14F-4D97-AF65-F5344CB8AC3E}">
        <p14:creationId xmlns:p14="http://schemas.microsoft.com/office/powerpoint/2010/main" val="219319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260351"/>
            <a:ext cx="7648575" cy="64837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Nárůst tělesné hmotnosti po CHT</a:t>
            </a:r>
            <a:endParaRPr lang="cs-CZ" dirty="0" smtClean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3568" y="1844824"/>
            <a:ext cx="7920880" cy="4464496"/>
          </a:xfrm>
        </p:spPr>
        <p:txBody>
          <a:bodyPr>
            <a:noAutofit/>
          </a:bodyPr>
          <a:lstStyle/>
          <a:p>
            <a:pPr eaLnBrk="1" hangingPunct="1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Nárůst hmotnosti může být nežádoucí</a:t>
            </a:r>
          </a:p>
          <a:p>
            <a:pPr marL="620713" lvl="1" indent="-2587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 smtClean="0">
                <a:latin typeface="Arial" charset="0"/>
              </a:rPr>
              <a:t>obezita je rizikovým faktorem </a:t>
            </a:r>
            <a:r>
              <a:rPr lang="cs-CZ" sz="2400" dirty="0">
                <a:latin typeface="Arial" charset="0"/>
              </a:rPr>
              <a:t>u nádoru </a:t>
            </a:r>
            <a:r>
              <a:rPr lang="cs-CZ" sz="2400" dirty="0" smtClean="0">
                <a:latin typeface="Arial" charset="0"/>
              </a:rPr>
              <a:t>prsu, dělohy</a:t>
            </a:r>
          </a:p>
          <a:p>
            <a:pPr marL="620713" lvl="1" indent="-2587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 smtClean="0">
                <a:latin typeface="Arial" charset="0"/>
              </a:rPr>
              <a:t>příčina nárůstu hmotnosti po CHT není zcela jasná</a:t>
            </a:r>
          </a:p>
          <a:p>
            <a:pPr marL="620713" lvl="1" indent="-2587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 smtClean="0">
                <a:latin typeface="Arial" charset="0"/>
              </a:rPr>
              <a:t>rychlý ústup nádoru může být příčinou</a:t>
            </a:r>
          </a:p>
          <a:p>
            <a:pPr marL="620713" lvl="1" indent="-2587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 smtClean="0">
                <a:latin typeface="Arial" charset="0"/>
              </a:rPr>
              <a:t>nárůst hmotnosti může přetrvávat léta</a:t>
            </a:r>
          </a:p>
          <a:p>
            <a:pPr marL="620713" lvl="1" indent="-2587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 smtClean="0">
                <a:latin typeface="Arial" charset="0"/>
              </a:rPr>
              <a:t>nutriční intervence se zásadně liší !</a:t>
            </a:r>
          </a:p>
          <a:p>
            <a:pPr marL="620713" lvl="1" indent="-2587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 smtClean="0">
                <a:latin typeface="Arial" charset="0"/>
              </a:rPr>
              <a:t>stoupá důležitost cvičení</a:t>
            </a:r>
          </a:p>
          <a:p>
            <a:pPr>
              <a:spcBef>
                <a:spcPts val="180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b="1" dirty="0" smtClean="0">
                <a:latin typeface="Arial" charset="0"/>
              </a:rPr>
              <a:t>Riziko nárůstu hmotnosti po CHT</a:t>
            </a:r>
          </a:p>
          <a:p>
            <a:pPr marL="620713" lvl="1" indent="-2587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 smtClean="0">
                <a:latin typeface="Arial" charset="0"/>
              </a:rPr>
              <a:t>metabolický syndrom inzulinové rezistence</a:t>
            </a:r>
          </a:p>
          <a:p>
            <a:pPr marL="620713" lvl="1" indent="-2587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 smtClean="0">
                <a:latin typeface="Arial" charset="0"/>
              </a:rPr>
              <a:t>vyšší výskyt relapsů nádoru</a:t>
            </a:r>
          </a:p>
          <a:p>
            <a:pPr marL="620713" lvl="1" indent="-2587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endParaRPr lang="cs-CZ" sz="2400" dirty="0" smtClean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endParaRPr lang="cs-CZ" sz="2400" dirty="0" smtClean="0">
              <a:latin typeface="Arial" charset="0"/>
            </a:endParaRPr>
          </a:p>
          <a:p>
            <a:pPr lvl="1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endParaRPr lang="cs-CZ" b="1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endParaRPr lang="cs-CZ" sz="2800" b="1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60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260351"/>
            <a:ext cx="7648575" cy="64837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Metabolické komponenty operačního stresu</a:t>
            </a:r>
            <a:endParaRPr lang="cs-CZ" dirty="0" smtClean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7584" y="1844824"/>
            <a:ext cx="7632848" cy="4320480"/>
          </a:xfrm>
        </p:spPr>
        <p:txBody>
          <a:bodyPr>
            <a:noAutofit/>
          </a:bodyPr>
          <a:lstStyle/>
          <a:p>
            <a:pPr eaLnBrk="1" hangingPunct="1"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Zánětlivá odpověď na operační trauma</a:t>
            </a:r>
          </a:p>
          <a:p>
            <a:pPr eaLnBrk="1" hangingPunct="1"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err="1" smtClean="0">
                <a:latin typeface="Arial" charset="0"/>
              </a:rPr>
              <a:t>Hypermetabolismus</a:t>
            </a:r>
            <a:r>
              <a:rPr lang="cs-CZ" sz="2800" b="1" dirty="0" smtClean="0">
                <a:latin typeface="Arial" charset="0"/>
              </a:rPr>
              <a:t>   </a:t>
            </a:r>
            <a:r>
              <a:rPr lang="cs-CZ" dirty="0" smtClean="0">
                <a:latin typeface="Arial" charset="0"/>
              </a:rPr>
              <a:t>(vyšší ztráty energie)</a:t>
            </a:r>
          </a:p>
          <a:p>
            <a:pPr eaLnBrk="1" hangingPunct="1"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err="1" smtClean="0">
                <a:latin typeface="Arial" charset="0"/>
              </a:rPr>
              <a:t>Hyperkatabolismus</a:t>
            </a:r>
            <a:r>
              <a:rPr lang="cs-CZ" sz="2800" b="1" dirty="0" smtClean="0">
                <a:latin typeface="Arial" charset="0"/>
              </a:rPr>
              <a:t>   </a:t>
            </a:r>
            <a:r>
              <a:rPr lang="cs-CZ" dirty="0" smtClean="0">
                <a:latin typeface="Arial" charset="0"/>
              </a:rPr>
              <a:t>(ztráta bílkovin)</a:t>
            </a:r>
          </a:p>
          <a:p>
            <a:pPr eaLnBrk="1" hangingPunct="1"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Oxidační stres</a:t>
            </a:r>
          </a:p>
          <a:p>
            <a:pPr eaLnBrk="1" hangingPunct="1"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Inzulinová rezistence</a:t>
            </a:r>
          </a:p>
          <a:p>
            <a:pPr eaLnBrk="1" hangingPunct="1"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Stresová hyperglykémie</a:t>
            </a:r>
          </a:p>
          <a:p>
            <a:pPr eaLnBrk="1" hangingPunct="1"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Deprese celulární imunity</a:t>
            </a:r>
          </a:p>
        </p:txBody>
      </p:sp>
    </p:spTree>
    <p:extLst>
      <p:ext uri="{BB962C8B-B14F-4D97-AF65-F5344CB8AC3E}">
        <p14:creationId xmlns:p14="http://schemas.microsoft.com/office/powerpoint/2010/main" val="112806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2204864"/>
            <a:ext cx="7128792" cy="108012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Nutriční podpora při radioterapii</a:t>
            </a:r>
            <a:endParaRPr lang="cs-CZ" dirty="0" smtClean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07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260351"/>
            <a:ext cx="7648575" cy="64837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Radioterapie nádorů</a:t>
            </a:r>
            <a:endParaRPr lang="cs-CZ" dirty="0" smtClean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7584" y="1844824"/>
            <a:ext cx="7704856" cy="4679950"/>
          </a:xfrm>
        </p:spPr>
        <p:txBody>
          <a:bodyPr>
            <a:noAutofit/>
          </a:bodyPr>
          <a:lstStyle/>
          <a:p>
            <a:pPr eaLnBrk="1" hangingPunct="1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Kurativní nebo paliativní</a:t>
            </a:r>
          </a:p>
          <a:p>
            <a:pPr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Zvláště při kurativní RT je požadavkem udržet hmotnost</a:t>
            </a:r>
          </a:p>
          <a:p>
            <a:pPr marL="620713" lvl="1" indent="-2587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 smtClean="0">
                <a:latin typeface="Arial" charset="0"/>
              </a:rPr>
              <a:t>při </a:t>
            </a:r>
            <a:r>
              <a:rPr lang="cs-CZ" sz="2400" dirty="0">
                <a:latin typeface="Arial" charset="0"/>
              </a:rPr>
              <a:t>hubnutí radioterapeut </a:t>
            </a:r>
            <a:r>
              <a:rPr lang="cs-CZ" sz="2400" dirty="0" smtClean="0">
                <a:latin typeface="Arial" charset="0"/>
              </a:rPr>
              <a:t>často snižuje dávku            a zkracuje dobu RT</a:t>
            </a:r>
          </a:p>
          <a:p>
            <a:pPr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Udržení hmotnosti přispívá k lepší kvalitě života</a:t>
            </a:r>
          </a:p>
        </p:txBody>
      </p:sp>
    </p:spTree>
    <p:extLst>
      <p:ext uri="{BB962C8B-B14F-4D97-AF65-F5344CB8AC3E}">
        <p14:creationId xmlns:p14="http://schemas.microsoft.com/office/powerpoint/2010/main" val="424664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72008"/>
            <a:ext cx="7776864" cy="105273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RT u nádorů hlavy a krku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zajištění nutriční podpory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772816"/>
            <a:ext cx="8784976" cy="4679950"/>
          </a:xfrm>
        </p:spPr>
        <p:txBody>
          <a:bodyPr>
            <a:noAutofit/>
          </a:bodyPr>
          <a:lstStyle/>
          <a:p>
            <a:pPr eaLnBrk="1" hangingPunct="1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Celková dávka absorbovaného záření 70 </a:t>
            </a:r>
            <a:r>
              <a:rPr lang="cs-CZ" sz="2800" b="1" dirty="0" err="1" smtClean="0">
                <a:latin typeface="Arial" charset="0"/>
              </a:rPr>
              <a:t>Gy</a:t>
            </a:r>
            <a:endParaRPr lang="cs-CZ" sz="2800" b="1" dirty="0" smtClean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 smtClean="0">
                <a:latin typeface="Arial" charset="0"/>
              </a:rPr>
              <a:t>2 </a:t>
            </a:r>
            <a:r>
              <a:rPr lang="cs-CZ" sz="2400" dirty="0" err="1" smtClean="0">
                <a:latin typeface="Arial" charset="0"/>
              </a:rPr>
              <a:t>Gy</a:t>
            </a:r>
            <a:r>
              <a:rPr lang="cs-CZ" sz="2400" dirty="0" smtClean="0">
                <a:latin typeface="Arial" charset="0"/>
              </a:rPr>
              <a:t>/den, 10 </a:t>
            </a:r>
            <a:r>
              <a:rPr lang="cs-CZ" sz="2400" dirty="0" err="1" smtClean="0">
                <a:latin typeface="Arial" charset="0"/>
              </a:rPr>
              <a:t>Gy</a:t>
            </a:r>
            <a:r>
              <a:rPr lang="cs-CZ" sz="2400" dirty="0" smtClean="0">
                <a:latin typeface="Arial" charset="0"/>
              </a:rPr>
              <a:t>/týden, trvá 7 týdnů</a:t>
            </a:r>
          </a:p>
          <a:p>
            <a:pPr marL="620713" lvl="1" indent="-2587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 err="1" smtClean="0">
                <a:latin typeface="Arial" charset="0"/>
              </a:rPr>
              <a:t>mukozitida</a:t>
            </a:r>
            <a:r>
              <a:rPr lang="cs-CZ" sz="2400" dirty="0" smtClean="0">
                <a:latin typeface="Arial" charset="0"/>
              </a:rPr>
              <a:t> od 4.týdne, přetrvává 2-4 týdny po končení RT</a:t>
            </a:r>
          </a:p>
          <a:p>
            <a:pPr marL="342900" lvl="1" indent="-342900"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>
                <a:latin typeface="Arial" charset="0"/>
              </a:rPr>
              <a:t>Vysoké riziko </a:t>
            </a:r>
            <a:r>
              <a:rPr lang="cs-CZ" sz="2800" b="1" dirty="0" err="1">
                <a:latin typeface="Arial" charset="0"/>
              </a:rPr>
              <a:t>oropharyngeální</a:t>
            </a:r>
            <a:r>
              <a:rPr lang="cs-CZ" sz="2800" b="1" dirty="0">
                <a:latin typeface="Arial" charset="0"/>
              </a:rPr>
              <a:t> </a:t>
            </a:r>
            <a:r>
              <a:rPr lang="cs-CZ" sz="2800" b="1" dirty="0" err="1">
                <a:latin typeface="Arial" charset="0"/>
              </a:rPr>
              <a:t>mukozitidy</a:t>
            </a:r>
            <a:endParaRPr lang="cs-CZ" sz="2800" b="1" dirty="0">
              <a:latin typeface="Arial" charset="0"/>
            </a:endParaRPr>
          </a:p>
          <a:p>
            <a:pPr marL="620713" lvl="2" indent="-2587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>
                <a:latin typeface="Arial" charset="0"/>
              </a:rPr>
              <a:t>silně bolestivé až nemožné polykání</a:t>
            </a:r>
          </a:p>
          <a:p>
            <a:pPr marL="620713" lvl="2" indent="-2587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>
                <a:latin typeface="Arial" charset="0"/>
              </a:rPr>
              <a:t>někteří nemocní však zvládnou </a:t>
            </a:r>
            <a:r>
              <a:rPr lang="cs-CZ" sz="2400" dirty="0" err="1">
                <a:latin typeface="Arial" charset="0"/>
              </a:rPr>
              <a:t>sipping</a:t>
            </a:r>
            <a:r>
              <a:rPr lang="cs-CZ" sz="2400" dirty="0">
                <a:latin typeface="Arial" charset="0"/>
              </a:rPr>
              <a:t> / pitnou EV</a:t>
            </a:r>
          </a:p>
          <a:p>
            <a:pPr marL="342900" lvl="1" indent="-342900"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Profylaktický PEG</a:t>
            </a:r>
          </a:p>
          <a:p>
            <a:pPr marL="620713" lvl="2" indent="-2587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 smtClean="0">
                <a:latin typeface="Arial" charset="0"/>
              </a:rPr>
              <a:t>indikován pouze u pacientů s vysokým rizikem </a:t>
            </a:r>
            <a:r>
              <a:rPr lang="cs-CZ" sz="2400" dirty="0" err="1" smtClean="0">
                <a:latin typeface="Arial" charset="0"/>
              </a:rPr>
              <a:t>mukozitidy</a:t>
            </a:r>
            <a:endParaRPr lang="cs-CZ" sz="2400" dirty="0" smtClean="0">
              <a:latin typeface="Arial" charset="0"/>
            </a:endParaRPr>
          </a:p>
          <a:p>
            <a:pPr marL="1077913" lvl="3" indent="-2587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200" dirty="0" smtClean="0">
                <a:latin typeface="Arial" charset="0"/>
              </a:rPr>
              <a:t>předcházející </a:t>
            </a:r>
            <a:r>
              <a:rPr lang="cs-CZ" sz="2200" dirty="0" err="1" smtClean="0">
                <a:latin typeface="Arial" charset="0"/>
              </a:rPr>
              <a:t>dysfágie</a:t>
            </a:r>
            <a:r>
              <a:rPr lang="cs-CZ" sz="2200" dirty="0" smtClean="0">
                <a:latin typeface="Arial" charset="0"/>
              </a:rPr>
              <a:t>, hubnutí, malnutrice</a:t>
            </a:r>
          </a:p>
          <a:p>
            <a:pPr marL="1077913" lvl="3" indent="-2587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200" dirty="0" smtClean="0">
                <a:latin typeface="Arial" charset="0"/>
              </a:rPr>
              <a:t>plná dávka RT 70 </a:t>
            </a:r>
            <a:r>
              <a:rPr lang="cs-CZ" sz="2200" dirty="0" err="1" smtClean="0">
                <a:latin typeface="Arial" charset="0"/>
              </a:rPr>
              <a:t>Gy</a:t>
            </a:r>
            <a:r>
              <a:rPr lang="cs-CZ" sz="2200" dirty="0" smtClean="0">
                <a:latin typeface="Arial" charset="0"/>
              </a:rPr>
              <a:t> na obě strany krku</a:t>
            </a:r>
          </a:p>
          <a:p>
            <a:pPr marL="620713" lvl="2" indent="-2587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 smtClean="0">
                <a:latin typeface="Arial" charset="0"/>
              </a:rPr>
              <a:t>část nemocných PEG vůbec nevyužije</a:t>
            </a:r>
          </a:p>
          <a:p>
            <a:pPr marL="220663" lvl="1" indent="-2587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endParaRPr lang="cs-CZ" sz="26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endParaRPr lang="cs-CZ" sz="2800" b="1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75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44624"/>
            <a:ext cx="7776864" cy="105273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Nutriční podpora cestou PEG</a:t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u nádorů hlavy a krku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772816"/>
            <a:ext cx="8640960" cy="4680520"/>
          </a:xfrm>
        </p:spPr>
        <p:txBody>
          <a:bodyPr>
            <a:noAutofit/>
          </a:bodyPr>
          <a:lstStyle/>
          <a:p>
            <a:pPr eaLnBrk="1" hangingPunct="1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Pacient s PEG by při správném postupu neměl hubnout ani při RT</a:t>
            </a:r>
          </a:p>
          <a:p>
            <a:pPr marL="620713" lvl="1" indent="-2587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 smtClean="0">
                <a:latin typeface="Arial" charset="0"/>
              </a:rPr>
              <a:t>ve skutečnosti však mnoho pacientů dále hubne</a:t>
            </a:r>
          </a:p>
          <a:p>
            <a:pPr marL="620713" lvl="1" indent="-2587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 smtClean="0">
                <a:latin typeface="Arial" charset="0"/>
              </a:rPr>
              <a:t>nutriční potřeba je vysoká (&gt; 35 kcal/kg/d, &gt; 1,5 g B/kg/d)</a:t>
            </a:r>
          </a:p>
          <a:p>
            <a:pPr marL="620713" lvl="1" indent="-2587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 smtClean="0">
                <a:latin typeface="Arial" charset="0"/>
              </a:rPr>
              <a:t>nemocní nedodržují doporučenou dávku, mají výpadky</a:t>
            </a:r>
          </a:p>
          <a:p>
            <a:pPr marL="620713" lvl="1" indent="-2587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 smtClean="0">
                <a:latin typeface="Arial" charset="0"/>
              </a:rPr>
              <a:t>nejsou využívány kvalitní </a:t>
            </a:r>
            <a:r>
              <a:rPr lang="cs-CZ" sz="2400" dirty="0" err="1" smtClean="0">
                <a:latin typeface="Arial" charset="0"/>
              </a:rPr>
              <a:t>vysokoproteinové</a:t>
            </a:r>
            <a:r>
              <a:rPr lang="cs-CZ" sz="2400" dirty="0" smtClean="0">
                <a:latin typeface="Arial" charset="0"/>
              </a:rPr>
              <a:t> přípravky</a:t>
            </a:r>
          </a:p>
          <a:p>
            <a:pPr marL="620713" lvl="1" indent="-2587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 smtClean="0">
                <a:latin typeface="Arial" charset="0"/>
              </a:rPr>
              <a:t>je třeba lépe monitorovat příjem výživy a hmotnost</a:t>
            </a:r>
          </a:p>
          <a:p>
            <a:pPr marL="342900" lvl="1" indent="-342900">
              <a:spcBef>
                <a:spcPts val="180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Nevýhodou PEG je, že pacient přestává polykat</a:t>
            </a:r>
            <a:endParaRPr lang="cs-CZ" sz="2800" b="1" dirty="0">
              <a:latin typeface="Arial" charset="0"/>
            </a:endParaRPr>
          </a:p>
          <a:p>
            <a:pPr marL="620713" lvl="2" indent="-2587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 smtClean="0">
                <a:latin typeface="Arial" charset="0"/>
              </a:rPr>
              <a:t>pozdější obnovení příjmu stravy než u pac. bez PEG</a:t>
            </a:r>
          </a:p>
          <a:p>
            <a:pPr marL="620713" lvl="2" indent="-2587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 smtClean="0">
                <a:latin typeface="Arial" charset="0"/>
              </a:rPr>
              <a:t>je třeba udržet polykání i při používání PEG</a:t>
            </a:r>
          </a:p>
          <a:p>
            <a:pPr marL="1077913" lvl="3" indent="-2587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200" dirty="0" smtClean="0">
                <a:latin typeface="Arial" charset="0"/>
              </a:rPr>
              <a:t>polykání potravin, spíše než </a:t>
            </a:r>
            <a:r>
              <a:rPr lang="cs-CZ" sz="2200" dirty="0" err="1" smtClean="0">
                <a:latin typeface="Arial" charset="0"/>
              </a:rPr>
              <a:t>sippingu</a:t>
            </a:r>
            <a:endParaRPr lang="cs-CZ" sz="2200" dirty="0">
              <a:latin typeface="Arial" charset="0"/>
            </a:endParaRPr>
          </a:p>
          <a:p>
            <a:pPr marL="0" lvl="1" indent="0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None/>
            </a:pPr>
            <a:endParaRPr lang="cs-CZ" sz="26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endParaRPr lang="cs-CZ" sz="2800" b="1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59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2204864"/>
            <a:ext cx="7128792" cy="108012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Nutriční podpora 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při transplantaci krvetvorných buněk</a:t>
            </a:r>
            <a:endParaRPr lang="cs-CZ" dirty="0" smtClean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63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-27384"/>
            <a:ext cx="7632847" cy="108011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Transplantace krvetvorných buněk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cs-CZ" sz="2400" b="0" i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Hematopoietic</a:t>
            </a:r>
            <a:r>
              <a:rPr lang="cs-CZ" sz="2400" b="0" i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cell </a:t>
            </a:r>
            <a:r>
              <a:rPr lang="cs-CZ" sz="2400" b="0" i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transplantation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, HCT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99592" y="1772816"/>
            <a:ext cx="7776864" cy="4679950"/>
          </a:xfrm>
        </p:spPr>
        <p:txBody>
          <a:bodyPr>
            <a:noAutofit/>
          </a:bodyPr>
          <a:lstStyle/>
          <a:p>
            <a:pPr eaLnBrk="1" hangingPunct="1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Autologní   </a:t>
            </a:r>
            <a:r>
              <a:rPr lang="cs-CZ" dirty="0" smtClean="0">
                <a:latin typeface="Arial" charset="0"/>
              </a:rPr>
              <a:t>(pacient je sám sobě dárcem)</a:t>
            </a:r>
          </a:p>
          <a:p>
            <a:pPr eaLnBrk="1" hangingPunct="1"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Alogenní    </a:t>
            </a:r>
            <a:r>
              <a:rPr lang="cs-CZ" dirty="0" smtClean="0">
                <a:latin typeface="Arial" charset="0"/>
              </a:rPr>
              <a:t>(dárcem je jiný člověk)</a:t>
            </a:r>
          </a:p>
          <a:p>
            <a:pPr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>
                <a:latin typeface="Arial" charset="0"/>
              </a:rPr>
              <a:t>Přípravný režim  </a:t>
            </a:r>
            <a:r>
              <a:rPr lang="cs-CZ" b="1" i="1" dirty="0">
                <a:latin typeface="Arial" charset="0"/>
              </a:rPr>
              <a:t>(</a:t>
            </a:r>
            <a:r>
              <a:rPr lang="cs-CZ" i="1" dirty="0" err="1">
                <a:latin typeface="Arial" charset="0"/>
              </a:rPr>
              <a:t>Conditioning</a:t>
            </a:r>
            <a:r>
              <a:rPr lang="cs-CZ" b="1" i="1" dirty="0">
                <a:latin typeface="Arial" charset="0"/>
              </a:rPr>
              <a:t>)</a:t>
            </a:r>
          </a:p>
          <a:p>
            <a:pPr marL="620713" lvl="1" indent="-2587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 err="1">
                <a:latin typeface="Arial" charset="0"/>
              </a:rPr>
              <a:t>vysokodávková</a:t>
            </a:r>
            <a:r>
              <a:rPr lang="cs-CZ" sz="2400" dirty="0">
                <a:latin typeface="Arial" charset="0"/>
              </a:rPr>
              <a:t> CHT</a:t>
            </a:r>
          </a:p>
          <a:p>
            <a:pPr marL="620713" lvl="1" indent="-2587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>
                <a:latin typeface="Arial" charset="0"/>
              </a:rPr>
              <a:t>celotělové ozáření, </a:t>
            </a:r>
            <a:r>
              <a:rPr lang="cs-CZ" sz="2400" i="1" dirty="0" err="1">
                <a:latin typeface="Arial" charset="0"/>
              </a:rPr>
              <a:t>Total</a:t>
            </a:r>
            <a:r>
              <a:rPr lang="cs-CZ" sz="2400" i="1" dirty="0">
                <a:latin typeface="Arial" charset="0"/>
              </a:rPr>
              <a:t> Body </a:t>
            </a:r>
            <a:r>
              <a:rPr lang="cs-CZ" sz="2400" i="1" dirty="0" err="1">
                <a:latin typeface="Arial" charset="0"/>
              </a:rPr>
              <a:t>Irradiation</a:t>
            </a:r>
            <a:r>
              <a:rPr lang="cs-CZ" sz="2400" dirty="0">
                <a:latin typeface="Arial" charset="0"/>
              </a:rPr>
              <a:t>, TBI</a:t>
            </a:r>
          </a:p>
          <a:p>
            <a:pPr marL="620713" lvl="1" indent="-2587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>
                <a:latin typeface="Arial" charset="0"/>
              </a:rPr>
              <a:t>imunosupresívní léčba</a:t>
            </a:r>
          </a:p>
          <a:p>
            <a:pPr eaLnBrk="1" hangingPunct="1"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Vysoká toxicita léčby</a:t>
            </a:r>
          </a:p>
          <a:p>
            <a:pPr marL="620713" lvl="1" indent="-2587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 smtClean="0">
                <a:latin typeface="Arial" charset="0"/>
              </a:rPr>
              <a:t>častý výskyt </a:t>
            </a:r>
            <a:r>
              <a:rPr lang="cs-CZ" sz="2400" dirty="0" err="1" smtClean="0">
                <a:latin typeface="Arial" charset="0"/>
              </a:rPr>
              <a:t>mukozitidy</a:t>
            </a:r>
            <a:endParaRPr lang="cs-CZ" sz="2400" dirty="0" smtClean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 smtClean="0">
                <a:latin typeface="Arial" charset="0"/>
              </a:rPr>
              <a:t>velká potřeba nutriční podpory</a:t>
            </a:r>
          </a:p>
        </p:txBody>
      </p:sp>
    </p:spTree>
    <p:extLst>
      <p:ext uri="{BB962C8B-B14F-4D97-AF65-F5344CB8AC3E}">
        <p14:creationId xmlns:p14="http://schemas.microsoft.com/office/powerpoint/2010/main" val="409765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260351"/>
            <a:ext cx="7648575" cy="64837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Nutriční podpora při alogenní HCT</a:t>
            </a:r>
            <a:endParaRPr lang="cs-CZ" dirty="0" smtClean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1484784"/>
            <a:ext cx="8280920" cy="5256584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>
                <a:latin typeface="Arial" charset="0"/>
              </a:rPr>
              <a:t>Příprava k </a:t>
            </a:r>
            <a:r>
              <a:rPr lang="cs-CZ" sz="2800" b="1" dirty="0" err="1">
                <a:latin typeface="Arial" charset="0"/>
              </a:rPr>
              <a:t>aloHCT</a:t>
            </a:r>
            <a:r>
              <a:rPr lang="cs-CZ" sz="2800" b="1" dirty="0">
                <a:latin typeface="Arial" charset="0"/>
              </a:rPr>
              <a:t> u pacientů s rizikem</a:t>
            </a:r>
          </a:p>
          <a:p>
            <a:pPr marL="620713" lvl="1" indent="-2587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>
                <a:latin typeface="Arial" charset="0"/>
              </a:rPr>
              <a:t>podobně jako před </a:t>
            </a:r>
            <a:r>
              <a:rPr lang="cs-CZ" sz="2400" dirty="0" smtClean="0">
                <a:latin typeface="Arial" charset="0"/>
              </a:rPr>
              <a:t>operací</a:t>
            </a:r>
          </a:p>
          <a:p>
            <a:pPr marL="620713" lvl="1" indent="-2587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 err="1" smtClean="0">
                <a:latin typeface="Arial" charset="0"/>
              </a:rPr>
              <a:t>sipping</a:t>
            </a:r>
            <a:r>
              <a:rPr lang="cs-CZ" sz="2400" dirty="0" smtClean="0">
                <a:latin typeface="Arial" charset="0"/>
              </a:rPr>
              <a:t> s n-3 PUFA</a:t>
            </a:r>
            <a:endParaRPr lang="cs-CZ" sz="2400" dirty="0">
              <a:latin typeface="Arial" charset="0"/>
            </a:endParaRPr>
          </a:p>
          <a:p>
            <a:pPr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>
                <a:latin typeface="Arial" charset="0"/>
              </a:rPr>
              <a:t>Při poklesu příjmu stravy </a:t>
            </a:r>
            <a:r>
              <a:rPr lang="cs-CZ" sz="2800" b="1" dirty="0" smtClean="0">
                <a:latin typeface="Arial" charset="0"/>
              </a:rPr>
              <a:t>po </a:t>
            </a:r>
            <a:r>
              <a:rPr lang="cs-CZ" sz="2800" b="1" dirty="0" err="1" smtClean="0">
                <a:latin typeface="Arial" charset="0"/>
              </a:rPr>
              <a:t>aloHCT</a:t>
            </a:r>
            <a:endParaRPr lang="cs-CZ" sz="2800" b="1" dirty="0" smtClean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 smtClean="0">
                <a:latin typeface="Arial" charset="0"/>
              </a:rPr>
              <a:t>dieta č.14, monitorování příjmu stravy</a:t>
            </a:r>
          </a:p>
          <a:p>
            <a:pPr marL="620713" lvl="1" indent="-2587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 smtClean="0">
                <a:latin typeface="Arial" charset="0"/>
              </a:rPr>
              <a:t>proteinový </a:t>
            </a:r>
            <a:r>
              <a:rPr lang="cs-CZ" sz="2400" dirty="0" err="1" smtClean="0">
                <a:latin typeface="Arial" charset="0"/>
              </a:rPr>
              <a:t>sipping</a:t>
            </a:r>
            <a:r>
              <a:rPr lang="cs-CZ" sz="2400" dirty="0" smtClean="0">
                <a:latin typeface="Arial" charset="0"/>
              </a:rPr>
              <a:t>, </a:t>
            </a:r>
            <a:r>
              <a:rPr lang="cs-CZ" sz="2400" dirty="0" err="1" smtClean="0">
                <a:latin typeface="Arial" charset="0"/>
              </a:rPr>
              <a:t>Cubitan</a:t>
            </a:r>
            <a:r>
              <a:rPr lang="cs-CZ" sz="2400" dirty="0" smtClean="0">
                <a:latin typeface="Arial" charset="0"/>
              </a:rPr>
              <a:t>, n-3 PUFA</a:t>
            </a:r>
            <a:endParaRPr lang="cs-CZ" sz="2400" dirty="0">
              <a:latin typeface="Arial" charset="0"/>
            </a:endParaRPr>
          </a:p>
          <a:p>
            <a:pPr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>
                <a:latin typeface="Arial" charset="0"/>
              </a:rPr>
              <a:t>Úplná PV, optimálně individuální </a:t>
            </a:r>
            <a:r>
              <a:rPr lang="cs-CZ" sz="2800" b="1" dirty="0" err="1">
                <a:latin typeface="Arial" charset="0"/>
              </a:rPr>
              <a:t>AiO</a:t>
            </a:r>
            <a:r>
              <a:rPr lang="cs-CZ" sz="2800" b="1" dirty="0">
                <a:latin typeface="Arial" charset="0"/>
              </a:rPr>
              <a:t> vaky</a:t>
            </a:r>
          </a:p>
          <a:p>
            <a:pPr marL="620713" lvl="1" indent="-2587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>
                <a:latin typeface="Arial" charset="0"/>
              </a:rPr>
              <a:t>v případě velmi nízkého příjmu stravy &lt; 30 %</a:t>
            </a:r>
          </a:p>
          <a:p>
            <a:pPr marL="620713" lvl="1" indent="-2587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>
                <a:latin typeface="Arial" charset="0"/>
              </a:rPr>
              <a:t>potřeba energie 1,4*ZEV nebo 30-35 kcal/kg/d</a:t>
            </a:r>
          </a:p>
          <a:p>
            <a:pPr marL="620713" lvl="1" indent="-2587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>
                <a:latin typeface="Arial" charset="0"/>
              </a:rPr>
              <a:t>potřeba aminokyselin 1,5-1,8 g/kg/den</a:t>
            </a:r>
          </a:p>
          <a:p>
            <a:pPr eaLnBrk="1" hangingPunct="1"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EV tenkou sondou by mohla být výhodnější</a:t>
            </a:r>
          </a:p>
          <a:p>
            <a:pPr marL="620713" lvl="1" indent="-258763"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 smtClean="0">
                <a:latin typeface="Arial" charset="0"/>
              </a:rPr>
              <a:t>zvláště po přihojení štěpu (kolem d+20</a:t>
            </a:r>
          </a:p>
        </p:txBody>
      </p:sp>
    </p:spTree>
    <p:extLst>
      <p:ext uri="{BB962C8B-B14F-4D97-AF65-F5344CB8AC3E}">
        <p14:creationId xmlns:p14="http://schemas.microsoft.com/office/powerpoint/2010/main" val="207925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260351"/>
            <a:ext cx="7648575" cy="64837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Nutriční podpora při autologní HCT</a:t>
            </a:r>
            <a:endParaRPr lang="cs-CZ" dirty="0" smtClean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844824"/>
            <a:ext cx="8496944" cy="4679950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Větší důraz na perorální nutriční intervenci</a:t>
            </a:r>
            <a:endParaRPr lang="cs-CZ" sz="2800" b="1" dirty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 smtClean="0">
                <a:latin typeface="Arial" charset="0"/>
              </a:rPr>
              <a:t>maximálně využívat D14 a </a:t>
            </a:r>
            <a:r>
              <a:rPr lang="cs-CZ" sz="2400" dirty="0" err="1" smtClean="0">
                <a:latin typeface="Arial" charset="0"/>
              </a:rPr>
              <a:t>sipping</a:t>
            </a:r>
            <a:endParaRPr lang="cs-CZ" sz="2400" dirty="0" smtClean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 smtClean="0">
                <a:latin typeface="Arial" charset="0"/>
              </a:rPr>
              <a:t>monitorovat příjem stravy a tělesnou hmotnost</a:t>
            </a:r>
          </a:p>
          <a:p>
            <a:pPr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PV spíše doplňková, méně často ÚPV</a:t>
            </a:r>
          </a:p>
          <a:p>
            <a:pPr marL="620713" lvl="1" indent="-2587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  <a:tabLst>
                <a:tab pos="723900" algn="l"/>
              </a:tabLst>
            </a:pPr>
            <a:r>
              <a:rPr lang="cs-CZ" sz="2400" dirty="0" smtClean="0">
                <a:latin typeface="Arial" charset="0"/>
              </a:rPr>
              <a:t>jen u pacientů s potřebou PV &gt; 5 dnů</a:t>
            </a:r>
            <a:endParaRPr lang="cs-CZ" sz="2400" dirty="0">
              <a:latin typeface="Arial" charset="0"/>
            </a:endParaRPr>
          </a:p>
          <a:p>
            <a:pPr eaLnBrk="1" hangingPunct="1"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EV tenkou sodou by měla být preferovaným postupem</a:t>
            </a:r>
          </a:p>
          <a:p>
            <a:pPr marL="620713" lvl="1" indent="-2587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 smtClean="0">
                <a:latin typeface="Arial" charset="0"/>
              </a:rPr>
              <a:t>jistě však po přihojení štěpu (obvykle kolem d+14)</a:t>
            </a:r>
          </a:p>
          <a:p>
            <a:pPr marL="620713" lvl="1" indent="-2587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 smtClean="0">
                <a:latin typeface="Arial" charset="0"/>
              </a:rPr>
              <a:t>potřeba energie 1,4*ZEV nebo 30-35 kcal/kg/d</a:t>
            </a:r>
          </a:p>
          <a:p>
            <a:pPr marL="620713" lvl="1" indent="-2587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 smtClean="0">
                <a:latin typeface="Arial" charset="0"/>
              </a:rPr>
              <a:t>potřeba aminokyselin 1,5-1,8 g/kg/den</a:t>
            </a:r>
          </a:p>
        </p:txBody>
      </p:sp>
    </p:spTree>
    <p:extLst>
      <p:ext uri="{BB962C8B-B14F-4D97-AF65-F5344CB8AC3E}">
        <p14:creationId xmlns:p14="http://schemas.microsoft.com/office/powerpoint/2010/main" val="154557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2204864"/>
            <a:ext cx="7128792" cy="108012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Nutriční podpora 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při cílené biologické léčbě</a:t>
            </a:r>
            <a:endParaRPr lang="cs-CZ" dirty="0" smtClean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50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827584" y="-27384"/>
            <a:ext cx="7992888" cy="1008112"/>
          </a:xfrm>
        </p:spPr>
        <p:txBody>
          <a:bodyPr>
            <a:normAutofit fontScale="90000"/>
          </a:bodyPr>
          <a:lstStyle/>
          <a:p>
            <a:r>
              <a:rPr lang="cs-CZ" altLang="cs-CZ" sz="31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Tyrosin-kinázové </a:t>
            </a:r>
            <a:r>
              <a:rPr lang="cs-CZ" altLang="cs-CZ" sz="31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inhibitory, TKI v onkologii</a:t>
            </a:r>
            <a:r>
              <a:rPr lang="cs-CZ" altLang="cs-CZ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altLang="cs-CZ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altLang="cs-CZ" sz="2700" b="0" dirty="0" smtClean="0">
                <a:solidFill>
                  <a:schemeClr val="accent1">
                    <a:lumMod val="75000"/>
                  </a:schemeClr>
                </a:solidFill>
              </a:rPr>
              <a:t>charakteristika lékové skupiny</a:t>
            </a:r>
            <a:endParaRPr lang="en-US" sz="2700" b="0" baseline="30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Content Placeholder 9"/>
          <p:cNvSpPr>
            <a:spLocks noGrp="1"/>
          </p:cNvSpPr>
          <p:nvPr>
            <p:ph idx="1"/>
          </p:nvPr>
        </p:nvSpPr>
        <p:spPr>
          <a:xfrm>
            <a:off x="611560" y="1628800"/>
            <a:ext cx="8208912" cy="4824536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</a:pPr>
            <a:r>
              <a:rPr lang="cs-CZ" sz="2800" b="1" dirty="0" smtClean="0"/>
              <a:t>Moderní </a:t>
            </a:r>
            <a:r>
              <a:rPr lang="cs-CZ" sz="2800" b="1" dirty="0" smtClean="0">
                <a:solidFill>
                  <a:srgbClr val="FF0000"/>
                </a:solidFill>
              </a:rPr>
              <a:t>cílená biologická léčba</a:t>
            </a:r>
          </a:p>
          <a:p>
            <a:pPr>
              <a:spcBef>
                <a:spcPts val="600"/>
              </a:spcBef>
            </a:pPr>
            <a:r>
              <a:rPr lang="cs-CZ" sz="2800" b="1" dirty="0" smtClean="0">
                <a:solidFill>
                  <a:srgbClr val="FF0000"/>
                </a:solidFill>
              </a:rPr>
              <a:t>Blokuje růstové signály </a:t>
            </a:r>
            <a:r>
              <a:rPr lang="cs-CZ" sz="2800" b="1" dirty="0" smtClean="0"/>
              <a:t>uvnitř nádorové buňky, cíleně zastavuje růst nádoru</a:t>
            </a:r>
          </a:p>
          <a:p>
            <a:pPr lvl="1">
              <a:spcBef>
                <a:spcPts val="600"/>
              </a:spcBef>
            </a:pPr>
            <a:r>
              <a:rPr lang="cs-CZ" sz="2400" dirty="0" smtClean="0"/>
              <a:t>ale pacienta většinou nevyléčí</a:t>
            </a:r>
          </a:p>
          <a:p>
            <a:pPr>
              <a:spcBef>
                <a:spcPts val="600"/>
              </a:spcBef>
            </a:pPr>
            <a:r>
              <a:rPr lang="cs-CZ" sz="2800" b="1" dirty="0" smtClean="0">
                <a:solidFill>
                  <a:srgbClr val="FF0000"/>
                </a:solidFill>
              </a:rPr>
              <a:t>Tabletová forma</a:t>
            </a:r>
          </a:p>
          <a:p>
            <a:pPr>
              <a:spcBef>
                <a:spcPts val="600"/>
              </a:spcBef>
            </a:pPr>
            <a:r>
              <a:rPr lang="cs-CZ" sz="2800" b="1" dirty="0" smtClean="0">
                <a:solidFill>
                  <a:srgbClr val="FF0000"/>
                </a:solidFill>
              </a:rPr>
              <a:t>Dlouhodobé užívání 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do progrese nádoru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nebo do vzniku neúnosných vedlejších účinků</a:t>
            </a:r>
          </a:p>
          <a:p>
            <a:pPr>
              <a:spcBef>
                <a:spcPts val="600"/>
              </a:spcBef>
            </a:pPr>
            <a:r>
              <a:rPr lang="cs-CZ" sz="2800" b="1" dirty="0">
                <a:solidFill>
                  <a:srgbClr val="FF0000"/>
                </a:solidFill>
              </a:rPr>
              <a:t>Průjem </a:t>
            </a:r>
            <a:r>
              <a:rPr lang="cs-CZ" sz="2800" b="1" dirty="0"/>
              <a:t>je nejčastějším vedlejším účinkem většiny </a:t>
            </a:r>
            <a:r>
              <a:rPr lang="cs-CZ" sz="2800" b="1" dirty="0" smtClean="0"/>
              <a:t>TKI</a:t>
            </a:r>
          </a:p>
          <a:p>
            <a:pPr>
              <a:spcBef>
                <a:spcPts val="600"/>
              </a:spcBef>
            </a:pPr>
            <a:r>
              <a:rPr lang="cs-CZ" sz="2800" b="1" dirty="0" smtClean="0"/>
              <a:t>Náklady na léčbu 1 pac.: statisíce Kč/rok</a:t>
            </a:r>
            <a:endParaRPr lang="cs-CZ" sz="2800" b="1" dirty="0"/>
          </a:p>
          <a:p>
            <a:pPr>
              <a:spcBef>
                <a:spcPts val="600"/>
              </a:spcBef>
            </a:pP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140775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188640"/>
            <a:ext cx="7632700" cy="72037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Příčiny inzulinové rezistence po operaci</a:t>
            </a:r>
            <a:endParaRPr lang="cs-CZ" dirty="0" smtClean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179388" y="3068960"/>
            <a:ext cx="3097212" cy="7921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b="1" dirty="0">
                <a:solidFill>
                  <a:schemeClr val="tx2">
                    <a:lumMod val="75000"/>
                  </a:schemeClr>
                </a:solidFill>
              </a:rPr>
              <a:t>hladovění</a:t>
            </a:r>
          </a:p>
        </p:txBody>
      </p:sp>
      <p:sp>
        <p:nvSpPr>
          <p:cNvPr id="4" name="Ovál 3"/>
          <p:cNvSpPr/>
          <p:nvPr/>
        </p:nvSpPr>
        <p:spPr>
          <a:xfrm>
            <a:off x="2987675" y="3500438"/>
            <a:ext cx="2952750" cy="26654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b="1" dirty="0" smtClean="0">
                <a:solidFill>
                  <a:schemeClr val="tx1"/>
                </a:solidFill>
              </a:rPr>
              <a:t>inzulinová </a:t>
            </a:r>
            <a:r>
              <a:rPr lang="cs-CZ" sz="2800" b="1" dirty="0">
                <a:solidFill>
                  <a:schemeClr val="tx1"/>
                </a:solidFill>
              </a:rPr>
              <a:t>rezistence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2916238" y="1844824"/>
            <a:ext cx="3095625" cy="7921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b="1" dirty="0">
                <a:solidFill>
                  <a:schemeClr val="tx2">
                    <a:lumMod val="75000"/>
                  </a:schemeClr>
                </a:solidFill>
              </a:rPr>
              <a:t>operační inzult</a:t>
            </a:r>
          </a:p>
        </p:txBody>
      </p:sp>
      <p:sp>
        <p:nvSpPr>
          <p:cNvPr id="8" name="Zaoblený obdélník 7"/>
          <p:cNvSpPr/>
          <p:nvPr/>
        </p:nvSpPr>
        <p:spPr>
          <a:xfrm>
            <a:off x="5795963" y="3068960"/>
            <a:ext cx="3097212" cy="7921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b="1" dirty="0">
                <a:solidFill>
                  <a:schemeClr val="tx2">
                    <a:lumMod val="75000"/>
                  </a:schemeClr>
                </a:solidFill>
              </a:rPr>
              <a:t>tělesný klid</a:t>
            </a:r>
          </a:p>
        </p:txBody>
      </p:sp>
      <p:sp>
        <p:nvSpPr>
          <p:cNvPr id="17" name="Zástupný symbol pro číslo snímku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4DF95215-64EE-48D3-A105-7E13A3BCB829}" type="slidenum">
              <a:rPr lang="cs-CZ" smtClean="0"/>
              <a:pPr algn="r">
                <a:defRPr/>
              </a:pPr>
              <a:t>5</a:t>
            </a:fld>
            <a:endParaRPr lang="cs-CZ"/>
          </a:p>
        </p:txBody>
      </p:sp>
      <p:cxnSp>
        <p:nvCxnSpPr>
          <p:cNvPr id="5" name="Přímá spojnice se šipkou 4"/>
          <p:cNvCxnSpPr>
            <a:stCxn id="7" idx="2"/>
            <a:endCxn id="4" idx="0"/>
          </p:cNvCxnSpPr>
          <p:nvPr/>
        </p:nvCxnSpPr>
        <p:spPr>
          <a:xfrm flipH="1">
            <a:off x="4464050" y="2636987"/>
            <a:ext cx="1" cy="863451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>
            <a:stCxn id="3" idx="2"/>
            <a:endCxn id="4" idx="2"/>
          </p:cNvCxnSpPr>
          <p:nvPr/>
        </p:nvCxnSpPr>
        <p:spPr>
          <a:xfrm>
            <a:off x="1727994" y="3861123"/>
            <a:ext cx="1259681" cy="972021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>
            <a:stCxn id="8" idx="2"/>
          </p:cNvCxnSpPr>
          <p:nvPr/>
        </p:nvCxnSpPr>
        <p:spPr>
          <a:xfrm flipH="1">
            <a:off x="5940425" y="3861123"/>
            <a:ext cx="1404144" cy="972021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225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7815263" y="6455483"/>
            <a:ext cx="1328737" cy="4025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3993" y="116632"/>
            <a:ext cx="8160495" cy="936104"/>
          </a:xfrm>
        </p:spPr>
        <p:txBody>
          <a:bodyPr>
            <a:noAutofit/>
          </a:bodyPr>
          <a:lstStyle/>
          <a:p>
            <a:r>
              <a:rPr lang="cs-CZ" altLang="cs-CZ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Tyrosin-kinázové inhibitory</a:t>
            </a:r>
            <a:br>
              <a:rPr lang="cs-CZ" altLang="cs-CZ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altLang="cs-CZ" sz="2400" b="0" dirty="0" smtClean="0">
                <a:solidFill>
                  <a:schemeClr val="accent1">
                    <a:lumMod val="75000"/>
                  </a:schemeClr>
                </a:solidFill>
              </a:rPr>
              <a:t>mechanismus účinku </a:t>
            </a:r>
            <a:r>
              <a:rPr lang="cs-CZ" altLang="cs-CZ" sz="2400" b="0" dirty="0" err="1" smtClean="0">
                <a:solidFill>
                  <a:schemeClr val="accent1">
                    <a:lumMod val="75000"/>
                  </a:schemeClr>
                </a:solidFill>
              </a:rPr>
              <a:t>nintedanibu</a:t>
            </a:r>
            <a:endParaRPr lang="cs-CZ" sz="2400" b="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 descr="C:\Users\fleminju\AppData\Local\Microsoft\Windows\Temporary Internet Files\Content.Outlook\BVHLC2B4\Figure 3A Signaling cascad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76496"/>
            <a:ext cx="7853027" cy="5336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BEB6E-D248-4730-90D3-D577D22740C4}" type="slidenum">
              <a:rPr lang="cs-CZ" smtClean="0"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65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908720"/>
            <a:ext cx="914400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352928" cy="57606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Příklady TKI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D0BB0E93-DB2F-4C02-A90D-6388694DB395}" type="slidenum">
              <a:rPr lang="cs-CZ" smtClean="0"/>
              <a:pPr algn="r">
                <a:defRPr/>
              </a:pPr>
              <a:t>51</a:t>
            </a:fld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429747"/>
              </p:ext>
            </p:extLst>
          </p:nvPr>
        </p:nvGraphicFramePr>
        <p:xfrm>
          <a:off x="251520" y="908721"/>
          <a:ext cx="8640960" cy="5655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/>
                <a:gridCol w="4320480"/>
              </a:tblGrid>
              <a:tr h="737236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Generický</a:t>
                      </a:r>
                      <a:r>
                        <a:rPr lang="cs-CZ" sz="2800" baseline="0" dirty="0" smtClean="0"/>
                        <a:t> název</a:t>
                      </a:r>
                      <a:endParaRPr lang="cs-CZ" sz="2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Firemní název</a:t>
                      </a:r>
                    </a:p>
                  </a:txBody>
                  <a:tcPr anchor="ctr"/>
                </a:tc>
              </a:tr>
              <a:tr h="614760">
                <a:tc>
                  <a:txBody>
                    <a:bodyPr/>
                    <a:lstStyle/>
                    <a:p>
                      <a:pPr algn="l"/>
                      <a:r>
                        <a:rPr lang="cs-CZ" sz="24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imatinib</a:t>
                      </a:r>
                      <a:endParaRPr lang="cs-CZ" sz="2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4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Glivec</a:t>
                      </a:r>
                      <a:endParaRPr lang="cs-CZ" sz="2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14760">
                <a:tc>
                  <a:txBody>
                    <a:bodyPr/>
                    <a:lstStyle/>
                    <a:p>
                      <a:pPr algn="l"/>
                      <a:r>
                        <a:rPr lang="cs-CZ" sz="24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erlotinib</a:t>
                      </a:r>
                      <a:endParaRPr lang="cs-CZ" sz="2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400" b="0" dirty="0" err="1" smtClean="0"/>
                        <a:t>Tarceva</a:t>
                      </a:r>
                      <a:endParaRPr lang="cs-CZ" sz="2400" b="0" dirty="0"/>
                    </a:p>
                  </a:txBody>
                  <a:tcPr anchor="ctr"/>
                </a:tc>
              </a:tr>
              <a:tr h="614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gefitinib</a:t>
                      </a:r>
                      <a:endParaRPr lang="cs-CZ" sz="24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Iressa</a:t>
                      </a:r>
                      <a:endParaRPr lang="cs-CZ" sz="24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14760">
                <a:tc>
                  <a:txBody>
                    <a:bodyPr/>
                    <a:lstStyle/>
                    <a:p>
                      <a:pPr algn="l"/>
                      <a:r>
                        <a:rPr lang="cs-CZ" sz="24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afatinib</a:t>
                      </a:r>
                      <a:endParaRPr lang="cs-CZ" sz="2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4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Gilotrif</a:t>
                      </a:r>
                      <a:endParaRPr lang="cs-CZ" sz="2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14760">
                <a:tc>
                  <a:txBody>
                    <a:bodyPr/>
                    <a:lstStyle/>
                    <a:p>
                      <a:pPr algn="l"/>
                      <a:r>
                        <a:rPr lang="cs-CZ" sz="24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sorafenib</a:t>
                      </a:r>
                      <a:endParaRPr lang="cs-CZ" sz="2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Nexavar</a:t>
                      </a:r>
                      <a:endParaRPr lang="cs-CZ" sz="24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14760">
                <a:tc>
                  <a:txBody>
                    <a:bodyPr/>
                    <a:lstStyle/>
                    <a:p>
                      <a:pPr algn="l"/>
                      <a:r>
                        <a:rPr lang="cs-CZ" sz="24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sunitinib</a:t>
                      </a:r>
                      <a:endParaRPr lang="cs-CZ" sz="2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Sutent</a:t>
                      </a:r>
                      <a:endParaRPr lang="cs-CZ" sz="24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14760">
                <a:tc>
                  <a:txBody>
                    <a:bodyPr/>
                    <a:lstStyle/>
                    <a:p>
                      <a:pPr algn="l"/>
                      <a:r>
                        <a:rPr lang="cs-CZ" sz="24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ibrutinib</a:t>
                      </a:r>
                      <a:endParaRPr lang="cs-CZ" sz="2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Imbruvica</a:t>
                      </a:r>
                      <a:endParaRPr lang="cs-CZ" sz="24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14760">
                <a:tc>
                  <a:txBody>
                    <a:bodyPr/>
                    <a:lstStyle/>
                    <a:p>
                      <a:pPr algn="l"/>
                      <a:r>
                        <a:rPr lang="cs-CZ" sz="24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nintedanib</a:t>
                      </a:r>
                      <a:endParaRPr lang="cs-CZ" sz="2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Ofev</a:t>
                      </a:r>
                      <a:r>
                        <a:rPr lang="cs-CZ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cs-CZ" sz="24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Vargatef</a:t>
                      </a:r>
                      <a:endParaRPr lang="cs-CZ" sz="24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74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755576" y="116632"/>
            <a:ext cx="7776864" cy="936104"/>
          </a:xfrm>
        </p:spPr>
        <p:txBody>
          <a:bodyPr>
            <a:normAutofit fontScale="90000"/>
          </a:bodyPr>
          <a:lstStyle/>
          <a:p>
            <a:r>
              <a:rPr lang="cs-CZ" sz="31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Grading</a:t>
            </a:r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průjmu</a:t>
            </a:r>
            <a:b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podle CTC-AE</a:t>
            </a:r>
            <a:endParaRPr lang="en-US" sz="2700" b="0" baseline="30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Content Placeholder 9"/>
          <p:cNvSpPr>
            <a:spLocks noGrp="1"/>
          </p:cNvSpPr>
          <p:nvPr>
            <p:ph idx="1"/>
          </p:nvPr>
        </p:nvSpPr>
        <p:spPr>
          <a:xfrm>
            <a:off x="755576" y="1412776"/>
            <a:ext cx="7632848" cy="5112568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</a:rPr>
              <a:t>Definice průjmu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</a:rPr>
              <a:t>zvýšení hmotnosti stolice o &gt; 300 g/den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cs-CZ" sz="2800" b="1" dirty="0" smtClean="0"/>
              <a:t>Grade 1	zvýšení frekvence stolic o 1-3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cs-CZ" b="1" dirty="0"/>
              <a:t>	</a:t>
            </a:r>
            <a:r>
              <a:rPr lang="cs-CZ" b="1" dirty="0" smtClean="0"/>
              <a:t>	</a:t>
            </a:r>
            <a:r>
              <a:rPr lang="cs-CZ" dirty="0" smtClean="0"/>
              <a:t>nad obvyklý stav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cs-CZ" sz="2800" b="1" dirty="0" smtClean="0"/>
              <a:t>Grade 2	zvýšení o 4-6 stolic / 24 h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800" b="1" dirty="0"/>
              <a:t>	</a:t>
            </a:r>
            <a:r>
              <a:rPr lang="cs-CZ" sz="2800" b="1" dirty="0" smtClean="0"/>
              <a:t>	</a:t>
            </a:r>
            <a:r>
              <a:rPr lang="cs-CZ" dirty="0"/>
              <a:t>obvykle</a:t>
            </a:r>
            <a:r>
              <a:rPr lang="cs-CZ" sz="2800" b="1" dirty="0" smtClean="0"/>
              <a:t> </a:t>
            </a:r>
            <a:r>
              <a:rPr lang="cs-CZ" dirty="0" smtClean="0"/>
              <a:t>řídká stolice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cs-CZ" sz="2800" b="1" dirty="0" smtClean="0"/>
              <a:t>Grade 3 	zvýšení o ≥ 7 stolic / 24 h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800" b="1" dirty="0"/>
              <a:t>	</a:t>
            </a:r>
            <a:r>
              <a:rPr lang="cs-CZ" sz="2800" b="1" dirty="0" smtClean="0"/>
              <a:t>	</a:t>
            </a:r>
            <a:r>
              <a:rPr lang="cs-CZ" dirty="0" smtClean="0"/>
              <a:t>známky inkontinence, interference s ADL,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dirty="0"/>
              <a:t>	</a:t>
            </a:r>
            <a:r>
              <a:rPr lang="cs-CZ" dirty="0" smtClean="0"/>
              <a:t>	obvykle hospitalizace, potřeba infuzí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cs-CZ" sz="2800" b="1" dirty="0" smtClean="0"/>
              <a:t>Grade 4	život ohrožující průjem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800" b="1" dirty="0"/>
              <a:t>	</a:t>
            </a:r>
            <a:r>
              <a:rPr lang="cs-CZ" sz="2800" b="1" dirty="0" smtClean="0"/>
              <a:t>	</a:t>
            </a:r>
            <a:r>
              <a:rPr lang="cs-CZ" dirty="0" err="1" smtClean="0"/>
              <a:t>hemodynamický</a:t>
            </a:r>
            <a:r>
              <a:rPr lang="cs-CZ" dirty="0" smtClean="0"/>
              <a:t> kolaps</a:t>
            </a:r>
          </a:p>
        </p:txBody>
      </p:sp>
    </p:spTree>
    <p:extLst>
      <p:ext uri="{BB962C8B-B14F-4D97-AF65-F5344CB8AC3E}">
        <p14:creationId xmlns:p14="http://schemas.microsoft.com/office/powerpoint/2010/main" val="303570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971600" y="116632"/>
            <a:ext cx="7488832" cy="936104"/>
          </a:xfrm>
        </p:spPr>
        <p:txBody>
          <a:bodyPr>
            <a:normAutofit fontScale="90000"/>
          </a:bodyPr>
          <a:lstStyle/>
          <a:p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Edukace pacienta 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při zahájení léčby TKI</a:t>
            </a:r>
            <a:endParaRPr lang="en-US" sz="2700" b="0" baseline="30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Content Placeholder 9"/>
          <p:cNvSpPr>
            <a:spLocks noGrp="1"/>
          </p:cNvSpPr>
          <p:nvPr>
            <p:ph idx="1"/>
          </p:nvPr>
        </p:nvSpPr>
        <p:spPr>
          <a:xfrm>
            <a:off x="539552" y="1844824"/>
            <a:ext cx="8208912" cy="453650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cs-CZ" sz="2800" b="1" dirty="0" smtClean="0"/>
              <a:t>Informace o častém výskytu průjmu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včetně rizika těžkého a komplikovaného průjmu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Monitorování průjmu od začátku léčby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většinou časný vznik již v prvních týdnech léčby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záznam o počtu stolic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Informovanost o dietě při vzniku průjmu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Včasné nasazení </a:t>
            </a:r>
            <a:r>
              <a:rPr lang="cs-CZ" sz="2800" b="1" dirty="0" err="1" smtClean="0"/>
              <a:t>loperamidu</a:t>
            </a:r>
            <a:endParaRPr lang="cs-CZ" sz="2800" b="1" dirty="0" smtClean="0"/>
          </a:p>
          <a:p>
            <a:pPr lvl="1">
              <a:spcBef>
                <a:spcPts val="0"/>
              </a:spcBef>
            </a:pPr>
            <a:r>
              <a:rPr lang="cs-CZ" sz="2400" dirty="0" smtClean="0"/>
              <a:t>již při nekomplikovaném průjmu G1-2	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Aktivní komunikace s lékařem </a:t>
            </a:r>
          </a:p>
          <a:p>
            <a:pPr>
              <a:spcBef>
                <a:spcPts val="0"/>
              </a:spcBef>
            </a:pPr>
            <a:endParaRPr lang="cs-CZ" sz="2800" b="1" dirty="0" smtClean="0"/>
          </a:p>
          <a:p>
            <a:pPr>
              <a:spcBef>
                <a:spcPts val="0"/>
              </a:spcBef>
            </a:pPr>
            <a:endParaRPr lang="cs-CZ" sz="2800" dirty="0" smtClean="0"/>
          </a:p>
          <a:p>
            <a:pPr>
              <a:spcBef>
                <a:spcPts val="0"/>
              </a:spcBef>
            </a:pPr>
            <a:endParaRPr lang="cs-CZ" sz="2800" dirty="0" smtClean="0"/>
          </a:p>
          <a:p>
            <a:pPr>
              <a:spcBef>
                <a:spcPts val="0"/>
              </a:spcBef>
            </a:pP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76489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1187624" y="116632"/>
            <a:ext cx="7128792" cy="936104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Hlavní dietní zásady </a:t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léčby průjmu po TKI</a:t>
            </a:r>
            <a:endParaRPr lang="en-US" sz="2400" b="0" baseline="30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Content Placeholder 9"/>
          <p:cNvSpPr>
            <a:spLocks noGrp="1"/>
          </p:cNvSpPr>
          <p:nvPr>
            <p:ph idx="1"/>
          </p:nvPr>
        </p:nvSpPr>
        <p:spPr>
          <a:xfrm>
            <a:off x="827584" y="1844824"/>
            <a:ext cx="7560840" cy="468052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cs-CZ" sz="2800" b="1" dirty="0" smtClean="0"/>
              <a:t>Zvýšit příjem tekutin na 2-4 litry/den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po částech kolem 100 ml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Jíst malé porce častěji 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4-6krát </a:t>
            </a:r>
            <a:r>
              <a:rPr lang="cs-CZ" sz="2400" dirty="0"/>
              <a:t>denně </a:t>
            </a:r>
            <a:r>
              <a:rPr lang="cs-CZ" sz="2400" dirty="0" smtClean="0"/>
              <a:t>¼-½ porce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Doporučeno přijímat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potraviny </a:t>
            </a:r>
            <a:r>
              <a:rPr lang="cs-CZ" sz="2400" dirty="0"/>
              <a:t>bohaté na </a:t>
            </a:r>
            <a:r>
              <a:rPr lang="cs-CZ" sz="2400" dirty="0" smtClean="0"/>
              <a:t>draslík  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bílé </a:t>
            </a:r>
            <a:r>
              <a:rPr lang="cs-CZ" sz="2400" dirty="0"/>
              <a:t>maso (ryby, drůbež</a:t>
            </a:r>
            <a:r>
              <a:rPr lang="cs-CZ" sz="2400" dirty="0" smtClean="0"/>
              <a:t>)</a:t>
            </a:r>
            <a:r>
              <a:rPr lang="cs-CZ" sz="2400" dirty="0"/>
              <a:t> </a:t>
            </a:r>
            <a:endParaRPr lang="cs-CZ" sz="2400" dirty="0" smtClean="0"/>
          </a:p>
          <a:p>
            <a:pPr lvl="1">
              <a:spcBef>
                <a:spcPts val="0"/>
              </a:spcBef>
            </a:pPr>
            <a:r>
              <a:rPr lang="cs-CZ" sz="2400" dirty="0"/>
              <a:t>bílý chléb, těstoviny, rýži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dobře </a:t>
            </a:r>
            <a:r>
              <a:rPr lang="cs-CZ" sz="2400" dirty="0"/>
              <a:t>vařená </a:t>
            </a:r>
            <a:r>
              <a:rPr lang="cs-CZ" sz="2400" dirty="0" smtClean="0"/>
              <a:t>vejce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rozpustnou vlákninu (pektin)</a:t>
            </a:r>
          </a:p>
        </p:txBody>
      </p:sp>
    </p:spTree>
    <p:extLst>
      <p:ext uri="{BB962C8B-B14F-4D97-AF65-F5344CB8AC3E}">
        <p14:creationId xmlns:p14="http://schemas.microsoft.com/office/powerpoint/2010/main" val="347588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1187624" y="116632"/>
            <a:ext cx="7128792" cy="936104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Hlavní dietní zásady </a:t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léčby průjmu po TKI</a:t>
            </a:r>
            <a:endParaRPr lang="en-US" sz="2400" b="0" baseline="30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Content Placeholder 9"/>
          <p:cNvSpPr>
            <a:spLocks noGrp="1"/>
          </p:cNvSpPr>
          <p:nvPr>
            <p:ph idx="1"/>
          </p:nvPr>
        </p:nvSpPr>
        <p:spPr>
          <a:xfrm>
            <a:off x="827584" y="1916832"/>
            <a:ext cx="7848872" cy="324036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cs-CZ" sz="2800" b="1" dirty="0" smtClean="0"/>
              <a:t>Vylučovat ze stravy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hrubou vlákninu (slupky ovoce, syrovou zeleninu) </a:t>
            </a:r>
          </a:p>
          <a:p>
            <a:pPr lvl="1">
              <a:spcBef>
                <a:spcPts val="0"/>
              </a:spcBef>
            </a:pPr>
            <a:r>
              <a:rPr lang="cs-CZ" sz="2400" dirty="0"/>
              <a:t>tučná jídla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kořeněná jídla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kofein, alkohol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potraviny se sorbitolem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77391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611560" y="116632"/>
            <a:ext cx="8136904" cy="936104"/>
          </a:xfrm>
        </p:spPr>
        <p:txBody>
          <a:bodyPr>
            <a:normAutofit fontScale="90000"/>
          </a:bodyPr>
          <a:lstStyle/>
          <a:p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Dieta BRAT při průjmu po léčbě TKI</a:t>
            </a:r>
            <a:b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700" b="0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banana</a:t>
            </a:r>
            <a:r>
              <a:rPr lang="cs-CZ" sz="2700" b="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cs-CZ" sz="2700" b="0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rice</a:t>
            </a:r>
            <a:r>
              <a:rPr lang="cs-CZ" sz="2700" b="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cs-CZ" sz="2700" b="0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apple</a:t>
            </a:r>
            <a:r>
              <a:rPr lang="cs-CZ" sz="2700" b="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– toast</a:t>
            </a:r>
            <a:endParaRPr lang="en-US" sz="2700" b="0" i="1" baseline="30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Content Placeholder 9"/>
          <p:cNvSpPr>
            <a:spLocks noGrp="1"/>
          </p:cNvSpPr>
          <p:nvPr>
            <p:ph idx="1"/>
          </p:nvPr>
        </p:nvSpPr>
        <p:spPr>
          <a:xfrm>
            <a:off x="611560" y="1628800"/>
            <a:ext cx="8280920" cy="482453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</a:rPr>
              <a:t>Doporučené potraviny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sz="2800" dirty="0" smtClean="0"/>
              <a:t>banán, rýže, jablečné pyré, suchar/bílý rohlík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sz="2800" dirty="0" smtClean="0"/>
              <a:t>tekutiny </a:t>
            </a:r>
            <a:r>
              <a:rPr lang="cs-CZ" sz="2800" dirty="0" err="1" smtClean="0"/>
              <a:t>frekventně</a:t>
            </a:r>
            <a:r>
              <a:rPr lang="cs-CZ" sz="2800" dirty="0" smtClean="0"/>
              <a:t> po částech 2-4 litry denně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cs-CZ" sz="2400" dirty="0" smtClean="0"/>
              <a:t>s obsahem soli, neperlivé minerálky, zeleninový vývar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cs-CZ" sz="2400" dirty="0" smtClean="0"/>
              <a:t>s obsahem glukózy (</a:t>
            </a:r>
            <a:r>
              <a:rPr lang="cs-CZ" sz="2400" dirty="0" err="1" smtClean="0"/>
              <a:t>Glukopur</a:t>
            </a:r>
            <a:r>
              <a:rPr lang="cs-CZ" sz="2400" dirty="0" smtClean="0"/>
              <a:t>, maltodextrin)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cs-CZ" sz="2800" b="1" dirty="0">
                <a:solidFill>
                  <a:schemeClr val="accent1">
                    <a:lumMod val="75000"/>
                  </a:schemeClr>
                </a:solidFill>
              </a:rPr>
              <a:t>Vylučovaná jídla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sz="2800" dirty="0" smtClean="0"/>
              <a:t>mastná, smažená, kořeněná, uzeniny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sz="2800" dirty="0" smtClean="0"/>
              <a:t>těžko stravitelná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cs-CZ" sz="2400" dirty="0" smtClean="0"/>
              <a:t>luštěniny, zelí</a:t>
            </a:r>
            <a:r>
              <a:rPr lang="cs-CZ" sz="2400" dirty="0"/>
              <a:t>, </a:t>
            </a:r>
            <a:r>
              <a:rPr lang="cs-CZ" sz="2400" dirty="0" smtClean="0"/>
              <a:t>brokolice</a:t>
            </a:r>
            <a:r>
              <a:rPr lang="cs-CZ" sz="2400" dirty="0"/>
              <a:t>, syrová </a:t>
            </a:r>
            <a:r>
              <a:rPr lang="cs-CZ" sz="2400" dirty="0" smtClean="0"/>
              <a:t>zelenina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sz="2800" dirty="0" smtClean="0"/>
              <a:t>mléko (laktóza)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sz="2800" dirty="0" smtClean="0"/>
              <a:t>sorbitol, kofein</a:t>
            </a:r>
          </a:p>
        </p:txBody>
      </p:sp>
    </p:spTree>
    <p:extLst>
      <p:ext uri="{BB962C8B-B14F-4D97-AF65-F5344CB8AC3E}">
        <p14:creationId xmlns:p14="http://schemas.microsoft.com/office/powerpoint/2010/main" val="113135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1259632" y="116632"/>
            <a:ext cx="7272808" cy="936104"/>
          </a:xfrm>
        </p:spPr>
        <p:txBody>
          <a:bodyPr>
            <a:normAutofit fontScale="90000"/>
          </a:bodyPr>
          <a:lstStyle/>
          <a:p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2. krok - po dietě BRAT</a:t>
            </a:r>
            <a:b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uvolnění diety, rozšíření výběru potravin</a:t>
            </a:r>
            <a:endParaRPr lang="en-US" sz="2700" b="0" baseline="30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Content Placeholder 9"/>
          <p:cNvSpPr>
            <a:spLocks noGrp="1"/>
          </p:cNvSpPr>
          <p:nvPr>
            <p:ph idx="1"/>
          </p:nvPr>
        </p:nvSpPr>
        <p:spPr>
          <a:xfrm>
            <a:off x="1259632" y="1844824"/>
            <a:ext cx="6840760" cy="4536504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</a:rPr>
              <a:t>Povolené potraviny</a:t>
            </a:r>
          </a:p>
          <a:p>
            <a:pPr>
              <a:spcBef>
                <a:spcPts val="600"/>
              </a:spcBef>
            </a:pPr>
            <a:r>
              <a:rPr lang="cs-CZ" sz="2800" dirty="0" smtClean="0"/>
              <a:t>kuřecí maso bez kůže</a:t>
            </a:r>
          </a:p>
          <a:p>
            <a:pPr>
              <a:spcBef>
                <a:spcPts val="600"/>
              </a:spcBef>
            </a:pPr>
            <a:r>
              <a:rPr lang="cs-CZ" sz="2800" dirty="0" smtClean="0"/>
              <a:t>rybí filé</a:t>
            </a:r>
            <a:endParaRPr lang="cs-CZ" sz="2800" dirty="0"/>
          </a:p>
          <a:p>
            <a:pPr>
              <a:spcBef>
                <a:spcPts val="600"/>
              </a:spcBef>
            </a:pPr>
            <a:r>
              <a:rPr lang="cs-CZ" sz="2800" dirty="0"/>
              <a:t>kvalitní šunka, dietní párek</a:t>
            </a:r>
          </a:p>
          <a:p>
            <a:pPr>
              <a:spcBef>
                <a:spcPts val="600"/>
              </a:spcBef>
            </a:pPr>
            <a:r>
              <a:rPr lang="cs-CZ" sz="2800" dirty="0"/>
              <a:t>vaječný bílek, bílková sedlina</a:t>
            </a:r>
          </a:p>
          <a:p>
            <a:pPr>
              <a:spcBef>
                <a:spcPts val="600"/>
              </a:spcBef>
            </a:pPr>
            <a:r>
              <a:rPr lang="cs-CZ" sz="2800" dirty="0" smtClean="0"/>
              <a:t>těstoviny</a:t>
            </a:r>
            <a:endParaRPr lang="cs-CZ" sz="2800" dirty="0"/>
          </a:p>
          <a:p>
            <a:pPr>
              <a:spcBef>
                <a:spcPts val="600"/>
              </a:spcBef>
            </a:pPr>
            <a:r>
              <a:rPr lang="cs-CZ" sz="2800" dirty="0" smtClean="0"/>
              <a:t>měkké </a:t>
            </a:r>
            <a:r>
              <a:rPr lang="cs-CZ" sz="2800" dirty="0"/>
              <a:t>vařené brambory</a:t>
            </a:r>
          </a:p>
          <a:p>
            <a:pPr>
              <a:spcBef>
                <a:spcPts val="600"/>
              </a:spcBef>
            </a:pPr>
            <a:r>
              <a:rPr lang="cs-CZ" sz="2800" dirty="0" smtClean="0"/>
              <a:t>dušená mrkev</a:t>
            </a:r>
          </a:p>
          <a:p>
            <a:pPr>
              <a:spcBef>
                <a:spcPts val="600"/>
              </a:spcBef>
            </a:pPr>
            <a:r>
              <a:rPr lang="cs-CZ" sz="2800" dirty="0" smtClean="0"/>
              <a:t>ředěný džus, broskvový kompot</a:t>
            </a:r>
          </a:p>
        </p:txBody>
      </p:sp>
    </p:spTree>
    <p:extLst>
      <p:ext uri="{BB962C8B-B14F-4D97-AF65-F5344CB8AC3E}">
        <p14:creationId xmlns:p14="http://schemas.microsoft.com/office/powerpoint/2010/main" val="21673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1259632" y="116632"/>
            <a:ext cx="7272808" cy="936104"/>
          </a:xfrm>
        </p:spPr>
        <p:txBody>
          <a:bodyPr>
            <a:normAutofit fontScale="90000"/>
          </a:bodyPr>
          <a:lstStyle/>
          <a:p>
            <a:r>
              <a:rPr lang="cs-CZ" sz="31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krok</a:t>
            </a:r>
            <a:b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další rozšíření výběru potravin</a:t>
            </a:r>
            <a:endParaRPr lang="en-US" sz="2700" b="0" baseline="30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Content Placeholder 9"/>
          <p:cNvSpPr>
            <a:spLocks noGrp="1"/>
          </p:cNvSpPr>
          <p:nvPr>
            <p:ph idx="1"/>
          </p:nvPr>
        </p:nvSpPr>
        <p:spPr>
          <a:xfrm>
            <a:off x="1259632" y="1844824"/>
            <a:ext cx="6840760" cy="453650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</a:rPr>
              <a:t>Povolené potraviny</a:t>
            </a:r>
          </a:p>
          <a:p>
            <a:pPr>
              <a:spcBef>
                <a:spcPts val="600"/>
              </a:spcBef>
            </a:pPr>
            <a:r>
              <a:rPr lang="cs-CZ" sz="2800" dirty="0" smtClean="0"/>
              <a:t>netučné mléčné výrobky</a:t>
            </a:r>
          </a:p>
          <a:p>
            <a:pPr>
              <a:spcBef>
                <a:spcPts val="600"/>
              </a:spcBef>
            </a:pPr>
            <a:r>
              <a:rPr lang="cs-CZ" sz="2800" dirty="0" smtClean="0"/>
              <a:t>netučný tvaroh</a:t>
            </a:r>
          </a:p>
          <a:p>
            <a:pPr>
              <a:spcBef>
                <a:spcPts val="600"/>
              </a:spcBef>
            </a:pPr>
            <a:r>
              <a:rPr lang="cs-CZ" sz="2800" dirty="0" smtClean="0"/>
              <a:t>nízkotučný Eidam 20 % tuku</a:t>
            </a:r>
          </a:p>
          <a:p>
            <a:pPr>
              <a:spcBef>
                <a:spcPts val="600"/>
              </a:spcBef>
            </a:pPr>
            <a:r>
              <a:rPr lang="cs-CZ" sz="2800" dirty="0"/>
              <a:t>libové </a:t>
            </a:r>
            <a:r>
              <a:rPr lang="cs-CZ" sz="2800" dirty="0" smtClean="0"/>
              <a:t>maso</a:t>
            </a:r>
          </a:p>
          <a:p>
            <a:pPr>
              <a:spcBef>
                <a:spcPts val="600"/>
              </a:spcBef>
            </a:pPr>
            <a:r>
              <a:rPr lang="cs-CZ" sz="2800" dirty="0" smtClean="0"/>
              <a:t>vařená zelenina</a:t>
            </a:r>
          </a:p>
        </p:txBody>
      </p:sp>
    </p:spTree>
    <p:extLst>
      <p:ext uri="{BB962C8B-B14F-4D97-AF65-F5344CB8AC3E}">
        <p14:creationId xmlns:p14="http://schemas.microsoft.com/office/powerpoint/2010/main" val="27704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755576" y="144016"/>
            <a:ext cx="7416824" cy="908720"/>
          </a:xfrm>
        </p:spPr>
        <p:txBody>
          <a:bodyPr>
            <a:normAutofit fontScale="90000"/>
          </a:bodyPr>
          <a:lstStyle/>
          <a:p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4. krok, bezezbytková dieta </a:t>
            </a:r>
            <a:b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typu nemocniční diety č.5</a:t>
            </a:r>
            <a:endParaRPr lang="en-US" sz="2700" b="0" baseline="30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Content Placeholder 9"/>
          <p:cNvSpPr>
            <a:spLocks noGrp="1"/>
          </p:cNvSpPr>
          <p:nvPr>
            <p:ph idx="1"/>
          </p:nvPr>
        </p:nvSpPr>
        <p:spPr>
          <a:xfrm>
            <a:off x="683568" y="1700808"/>
            <a:ext cx="7992888" cy="468052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</a:rPr>
              <a:t>Plnohodnotná strava se zvýšeným obsahem bílkovin, dobře stravitelná, vhodná pro léčbu malnutrice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</a:rPr>
              <a:t>Nevhodné potraviny</a:t>
            </a:r>
          </a:p>
          <a:p>
            <a:pPr>
              <a:spcBef>
                <a:spcPts val="600"/>
              </a:spcBef>
            </a:pPr>
            <a:r>
              <a:rPr lang="cs-CZ" sz="2800" dirty="0" smtClean="0"/>
              <a:t>slupky a jadérka z ovoce </a:t>
            </a:r>
          </a:p>
          <a:p>
            <a:pPr>
              <a:spcBef>
                <a:spcPts val="600"/>
              </a:spcBef>
            </a:pPr>
            <a:r>
              <a:rPr lang="cs-CZ" sz="2800" dirty="0" smtClean="0"/>
              <a:t>syrová zelenina (nemixovaná, nestrouhaná)</a:t>
            </a:r>
          </a:p>
          <a:p>
            <a:pPr>
              <a:spcBef>
                <a:spcPts val="600"/>
              </a:spcBef>
            </a:pPr>
            <a:r>
              <a:rPr lang="cs-CZ" sz="2800" dirty="0" smtClean="0"/>
              <a:t>semena</a:t>
            </a:r>
          </a:p>
          <a:p>
            <a:pPr>
              <a:spcBef>
                <a:spcPts val="600"/>
              </a:spcBef>
            </a:pPr>
            <a:r>
              <a:rPr lang="cs-CZ" sz="2800" dirty="0" smtClean="0"/>
              <a:t>ořechy</a:t>
            </a:r>
          </a:p>
          <a:p>
            <a:pPr>
              <a:spcBef>
                <a:spcPts val="600"/>
              </a:spcBef>
            </a:pPr>
            <a:r>
              <a:rPr lang="cs-CZ" sz="2800" dirty="0" smtClean="0"/>
              <a:t>šlachovité maso</a:t>
            </a:r>
          </a:p>
          <a:p>
            <a:pPr>
              <a:spcBef>
                <a:spcPts val="600"/>
              </a:spcBef>
            </a:pPr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140289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0"/>
            <a:ext cx="7776863" cy="112474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Metabolické příčiny infekčních komplikací 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po operaci</a:t>
            </a:r>
            <a:endParaRPr lang="cs-CZ" dirty="0" smtClean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323528" y="1825251"/>
            <a:ext cx="2664296" cy="95567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Malnutrice</a:t>
            </a:r>
          </a:p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před operací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3131840" y="1793968"/>
            <a:ext cx="2664296" cy="95567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Perioperační</a:t>
            </a:r>
          </a:p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hladovění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5940152" y="1793967"/>
            <a:ext cx="2664296" cy="95567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Operační</a:t>
            </a:r>
          </a:p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stres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287656" y="3212976"/>
            <a:ext cx="8316792" cy="95567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Imunitní dysfunkce po operaci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323528" y="4633563"/>
            <a:ext cx="8316792" cy="95567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Infekční komplikace po operaci</a:t>
            </a:r>
          </a:p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těžké infekce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4" name="Šipka dolů 3"/>
          <p:cNvSpPr/>
          <p:nvPr/>
        </p:nvSpPr>
        <p:spPr>
          <a:xfrm>
            <a:off x="1475656" y="2780928"/>
            <a:ext cx="396044" cy="432048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 dolů 13"/>
          <p:cNvSpPr/>
          <p:nvPr/>
        </p:nvSpPr>
        <p:spPr>
          <a:xfrm>
            <a:off x="4319972" y="2756817"/>
            <a:ext cx="396044" cy="432048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Šipka dolů 14"/>
          <p:cNvSpPr/>
          <p:nvPr/>
        </p:nvSpPr>
        <p:spPr>
          <a:xfrm>
            <a:off x="7164288" y="2749644"/>
            <a:ext cx="396044" cy="432048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dolů 12"/>
          <p:cNvSpPr/>
          <p:nvPr/>
        </p:nvSpPr>
        <p:spPr>
          <a:xfrm>
            <a:off x="4319972" y="4168653"/>
            <a:ext cx="396044" cy="432048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254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827584" y="188640"/>
            <a:ext cx="7848872" cy="1728192"/>
          </a:xfrm>
        </p:spPr>
        <p:txBody>
          <a:bodyPr>
            <a:normAutofit fontScale="90000"/>
          </a:bodyPr>
          <a:lstStyle/>
          <a:p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Instantní vláknina </a:t>
            </a:r>
            <a:r>
              <a:rPr lang="cs-CZ" sz="31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OptiFibre</a:t>
            </a:r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250 g</a:t>
            </a:r>
            <a:b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plně rozpustná vláknina</a:t>
            </a:r>
            <a:b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700" b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PHGG, </a:t>
            </a:r>
            <a:r>
              <a:rPr lang="cs-CZ" sz="2700" b="0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partially</a:t>
            </a:r>
            <a:r>
              <a:rPr lang="cs-CZ" sz="2700" b="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700" b="0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hydrolyzed</a:t>
            </a:r>
            <a:r>
              <a:rPr lang="cs-CZ" sz="2700" b="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700" b="0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guar</a:t>
            </a:r>
            <a:r>
              <a:rPr lang="cs-CZ" sz="2700" b="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gum</a:t>
            </a:r>
            <a:endParaRPr lang="en-US" sz="2700" b="0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Content Placeholder 9"/>
          <p:cNvSpPr>
            <a:spLocks noGrp="1"/>
          </p:cNvSpPr>
          <p:nvPr>
            <p:ph idx="1"/>
          </p:nvPr>
        </p:nvSpPr>
        <p:spPr>
          <a:xfrm>
            <a:off x="432048" y="2060848"/>
            <a:ext cx="8460432" cy="4824536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cs-CZ" sz="2800" b="1" dirty="0" smtClean="0"/>
              <a:t>Podpora sliznice tenkého i tlustého střeva</a:t>
            </a:r>
          </a:p>
          <a:p>
            <a:pPr lvl="1">
              <a:spcBef>
                <a:spcPts val="0"/>
              </a:spcBef>
            </a:pPr>
            <a:r>
              <a:rPr lang="cs-CZ" sz="2400" dirty="0" err="1"/>
              <a:t>prebiotikum</a:t>
            </a:r>
            <a:r>
              <a:rPr lang="cs-CZ" sz="2400" dirty="0"/>
              <a:t>-podpora mikroflóry</a:t>
            </a:r>
          </a:p>
          <a:p>
            <a:pPr>
              <a:spcBef>
                <a:spcPts val="1200"/>
              </a:spcBef>
            </a:pPr>
            <a:r>
              <a:rPr lang="cs-CZ" sz="2800" b="1" dirty="0"/>
              <a:t>Obsah balení 250 g = 200 g vlákniny </a:t>
            </a:r>
          </a:p>
          <a:p>
            <a:pPr lvl="1">
              <a:spcBef>
                <a:spcPts val="0"/>
              </a:spcBef>
            </a:pPr>
            <a:r>
              <a:rPr lang="cs-CZ" sz="2400" dirty="0"/>
              <a:t>vláknina tvoří 80 % prášku</a:t>
            </a:r>
          </a:p>
          <a:p>
            <a:pPr>
              <a:spcBef>
                <a:spcPts val="1200"/>
              </a:spcBef>
            </a:pPr>
            <a:r>
              <a:rPr lang="cs-CZ" sz="2800" b="1" dirty="0"/>
              <a:t>Odměrka 5 g prášku = 4 g </a:t>
            </a:r>
            <a:r>
              <a:rPr lang="cs-CZ" sz="2800" b="1" dirty="0" smtClean="0"/>
              <a:t>vlákniny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cs-CZ" sz="2600" dirty="0" smtClean="0"/>
              <a:t>do nápojů a kašovitých potravin</a:t>
            </a:r>
            <a:endParaRPr lang="cs-CZ" sz="2600" dirty="0"/>
          </a:p>
          <a:p>
            <a:pPr>
              <a:spcBef>
                <a:spcPts val="1200"/>
              </a:spcBef>
            </a:pPr>
            <a:r>
              <a:rPr lang="cs-CZ" sz="2800" b="1" dirty="0"/>
              <a:t>Postupně zvyšovat  </a:t>
            </a:r>
            <a:r>
              <a:rPr lang="cs-CZ" sz="2800" b="1" dirty="0" smtClean="0"/>
              <a:t>1-5 </a:t>
            </a:r>
            <a:r>
              <a:rPr lang="cs-CZ" sz="2800" b="1" dirty="0"/>
              <a:t>odměrek/den</a:t>
            </a:r>
          </a:p>
          <a:p>
            <a:pPr>
              <a:spcBef>
                <a:spcPts val="1200"/>
              </a:spcBef>
            </a:pPr>
            <a:r>
              <a:rPr lang="cs-CZ" sz="2800" b="1" dirty="0" err="1"/>
              <a:t>Max.denní</a:t>
            </a:r>
            <a:r>
              <a:rPr lang="cs-CZ" sz="2800" b="1" dirty="0"/>
              <a:t> dávka </a:t>
            </a:r>
            <a:r>
              <a:rPr lang="cs-CZ" sz="2800" b="1" dirty="0" smtClean="0"/>
              <a:t>5 </a:t>
            </a:r>
            <a:r>
              <a:rPr lang="cs-CZ" sz="2800" b="1" dirty="0" err="1"/>
              <a:t>odm</a:t>
            </a:r>
            <a:r>
              <a:rPr lang="cs-CZ" sz="2800" b="1" dirty="0"/>
              <a:t>. = </a:t>
            </a:r>
            <a:r>
              <a:rPr lang="cs-CZ" sz="2800" b="1" dirty="0" smtClean="0"/>
              <a:t>20 </a:t>
            </a:r>
            <a:r>
              <a:rPr lang="cs-CZ" sz="2800" b="1" dirty="0"/>
              <a:t>g vlákniny 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Orientační cena v lékárně 360-400 Kč /250 g</a:t>
            </a:r>
          </a:p>
          <a:p>
            <a:pPr lvl="1">
              <a:spcBef>
                <a:spcPts val="0"/>
              </a:spcBef>
            </a:pPr>
            <a:r>
              <a:rPr lang="cs-CZ" sz="2400" dirty="0"/>
              <a:t>n</a:t>
            </a:r>
            <a:r>
              <a:rPr lang="cs-CZ" sz="2400" dirty="0" smtClean="0"/>
              <a:t>emá úhradu ZP</a:t>
            </a:r>
          </a:p>
        </p:txBody>
      </p:sp>
      <p:pic>
        <p:nvPicPr>
          <p:cNvPr id="1026" name="Picture 2" descr="Optifibre vlÃ¡knina 250 g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9126"/>
            <a:ext cx="2123728" cy="212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39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611560" y="116632"/>
            <a:ext cx="4896544" cy="936104"/>
          </a:xfrm>
        </p:spPr>
        <p:txBody>
          <a:bodyPr>
            <a:normAutofit fontScale="90000"/>
          </a:bodyPr>
          <a:lstStyle/>
          <a:p>
            <a:r>
              <a:rPr lang="cs-CZ" sz="31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Fresubin</a:t>
            </a:r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Protein </a:t>
            </a:r>
            <a:r>
              <a:rPr lang="cs-CZ" sz="31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Powder</a:t>
            </a:r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700" b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Instantní </a:t>
            </a: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bílkovina</a:t>
            </a:r>
            <a:endParaRPr lang="en-US" sz="2700" b="0" baseline="30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Content Placeholder 9"/>
          <p:cNvSpPr>
            <a:spLocks noGrp="1"/>
          </p:cNvSpPr>
          <p:nvPr>
            <p:ph idx="1"/>
          </p:nvPr>
        </p:nvSpPr>
        <p:spPr>
          <a:xfrm>
            <a:off x="323528" y="1772816"/>
            <a:ext cx="8424936" cy="496855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cs-CZ" sz="2800" b="1" dirty="0" smtClean="0"/>
              <a:t>Bílkovina ze syrovátky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dobře rozpustná (lépe než kasein)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vysoký obsah větvených aminokyselin a cysteinu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prášek obsahuje 88 % bílkovin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obsahuje Na, K, Ca, P v malém množství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minimální / zanedbatelné množství laktózy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ředit vodou, do nápojů i hotových potravin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Odměrka 5 g = 4,4 g bílkovin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obvyklá denní dávka 4-6 odměrek (18-26 g bílkovin)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Balení 300 g / 280 Kč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pacient spotřebuje 2-3 balení na měsíc</a:t>
            </a:r>
          </a:p>
          <a:p>
            <a:pPr>
              <a:spcBef>
                <a:spcPts val="0"/>
              </a:spcBef>
            </a:pPr>
            <a:endParaRPr lang="cs-CZ" sz="2800" b="1" dirty="0" smtClean="0"/>
          </a:p>
        </p:txBody>
      </p:sp>
      <p:pic>
        <p:nvPicPr>
          <p:cNvPr id="1026" name="Picture 2" descr="FRESENIUS KABI Fresubin protein powder 300 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-90264"/>
            <a:ext cx="2555776" cy="255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20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611560" y="116632"/>
            <a:ext cx="7416824" cy="936104"/>
          </a:xfrm>
        </p:spPr>
        <p:txBody>
          <a:bodyPr>
            <a:normAutofit fontScale="90000"/>
          </a:bodyPr>
          <a:lstStyle/>
          <a:p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Perorální nutriční suplementy při průjmu</a:t>
            </a:r>
            <a:b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ONS, </a:t>
            </a:r>
            <a:r>
              <a:rPr lang="cs-CZ" sz="2700" b="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Oral </a:t>
            </a:r>
            <a:r>
              <a:rPr lang="cs-CZ" sz="2700" b="0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Nutritional</a:t>
            </a:r>
            <a:r>
              <a:rPr lang="cs-CZ" sz="2700" b="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700" b="0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Supplements</a:t>
            </a:r>
            <a:endParaRPr lang="en-US" sz="2700" b="0" i="1" baseline="30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Content Placeholder 9"/>
          <p:cNvSpPr>
            <a:spLocks noGrp="1"/>
          </p:cNvSpPr>
          <p:nvPr>
            <p:ph idx="1"/>
          </p:nvPr>
        </p:nvSpPr>
        <p:spPr>
          <a:xfrm>
            <a:off x="395536" y="1844824"/>
            <a:ext cx="8424936" cy="468052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</a:rPr>
              <a:t>Používané formou </a:t>
            </a:r>
            <a:r>
              <a:rPr lang="cs-CZ" sz="2800" b="1" dirty="0" err="1" smtClean="0">
                <a:solidFill>
                  <a:schemeClr val="accent1">
                    <a:lumMod val="75000"/>
                  </a:schemeClr>
                </a:solidFill>
              </a:rPr>
              <a:t>sippingu</a:t>
            </a:r>
            <a:endParaRPr lang="cs-CZ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cs-CZ" sz="2800" b="1" dirty="0" err="1" smtClean="0"/>
              <a:t>Džusový</a:t>
            </a:r>
            <a:r>
              <a:rPr lang="cs-CZ" sz="2800" b="1" dirty="0" smtClean="0"/>
              <a:t> typ ONS</a:t>
            </a:r>
          </a:p>
          <a:p>
            <a:pPr lvl="1">
              <a:spcBef>
                <a:spcPts val="0"/>
              </a:spcBef>
            </a:pPr>
            <a:r>
              <a:rPr lang="cs-CZ" sz="2400" dirty="0" err="1" smtClean="0"/>
              <a:t>Nutridrink</a:t>
            </a:r>
            <a:r>
              <a:rPr lang="cs-CZ" sz="2400" dirty="0" smtClean="0"/>
              <a:t> </a:t>
            </a:r>
            <a:r>
              <a:rPr lang="cs-CZ" sz="2400" dirty="0" err="1" smtClean="0"/>
              <a:t>Juice</a:t>
            </a:r>
            <a:r>
              <a:rPr lang="cs-CZ" sz="2400" dirty="0" smtClean="0"/>
              <a:t> Style 200 ml</a:t>
            </a:r>
          </a:p>
          <a:p>
            <a:pPr lvl="1">
              <a:spcBef>
                <a:spcPts val="0"/>
              </a:spcBef>
            </a:pPr>
            <a:r>
              <a:rPr lang="cs-CZ" sz="2400" dirty="0" err="1" smtClean="0"/>
              <a:t>Fresubin</a:t>
            </a:r>
            <a:r>
              <a:rPr lang="cs-CZ" sz="2400" dirty="0" smtClean="0"/>
              <a:t> </a:t>
            </a:r>
            <a:r>
              <a:rPr lang="cs-CZ" sz="2400" dirty="0" err="1" smtClean="0"/>
              <a:t>Jucy</a:t>
            </a:r>
            <a:r>
              <a:rPr lang="cs-CZ" sz="2400" dirty="0" smtClean="0"/>
              <a:t> 200 ml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oba 1,5 kcal/ml, pouze 8 g bílkovin, 67 g sacharidů (oligosacharid maltodextrin), žádný tuk ani vláknina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Proteinový ONS s nízkým obsahem tuku</a:t>
            </a:r>
          </a:p>
          <a:p>
            <a:pPr lvl="1">
              <a:spcBef>
                <a:spcPts val="0"/>
              </a:spcBef>
            </a:pPr>
            <a:r>
              <a:rPr lang="cs-CZ" sz="2400" dirty="0" err="1" smtClean="0"/>
              <a:t>Resource</a:t>
            </a:r>
            <a:r>
              <a:rPr lang="cs-CZ" sz="2400" dirty="0" smtClean="0"/>
              <a:t> Protein 200 ml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pouze 7 g tuku/200 ml, 20 g bílkovin/200 ml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neobsahuje vlákninu</a:t>
            </a:r>
          </a:p>
        </p:txBody>
      </p:sp>
    </p:spTree>
    <p:extLst>
      <p:ext uri="{BB962C8B-B14F-4D97-AF65-F5344CB8AC3E}">
        <p14:creationId xmlns:p14="http://schemas.microsoft.com/office/powerpoint/2010/main" val="292314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611560" y="116632"/>
            <a:ext cx="7416824" cy="936104"/>
          </a:xfrm>
        </p:spPr>
        <p:txBody>
          <a:bodyPr>
            <a:normAutofit fontScale="90000"/>
          </a:bodyPr>
          <a:lstStyle/>
          <a:p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Perorální nutriční suplementy při průjmu</a:t>
            </a:r>
            <a:b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ONS, </a:t>
            </a:r>
            <a:r>
              <a:rPr lang="cs-CZ" sz="2700" b="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Oral </a:t>
            </a:r>
            <a:r>
              <a:rPr lang="cs-CZ" sz="2700" b="0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Nutritional</a:t>
            </a:r>
            <a:r>
              <a:rPr lang="cs-CZ" sz="2700" b="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700" b="0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Supplements</a:t>
            </a:r>
            <a:endParaRPr lang="en-US" sz="2700" b="0" i="1" baseline="30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Content Placeholder 9"/>
          <p:cNvSpPr>
            <a:spLocks noGrp="1"/>
          </p:cNvSpPr>
          <p:nvPr>
            <p:ph idx="1"/>
          </p:nvPr>
        </p:nvSpPr>
        <p:spPr>
          <a:xfrm>
            <a:off x="395536" y="1484784"/>
            <a:ext cx="8424936" cy="5112568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</a:rPr>
              <a:t>Forma krému / pudinku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</a:rPr>
              <a:t>Nižší riziko zrychlení pasáže střevem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</a:rPr>
              <a:t>Neobsahují vlákninu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</a:rPr>
              <a:t>Relativně nízký obsah bílkovin 12 g</a:t>
            </a: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cs-CZ" sz="2800" b="1" dirty="0" err="1" smtClean="0"/>
              <a:t>Nutridrink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Creme</a:t>
            </a:r>
            <a:r>
              <a:rPr lang="cs-CZ" sz="2800" b="1" dirty="0" smtClean="0"/>
              <a:t> 125 g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cs-CZ" sz="2400" dirty="0" smtClean="0"/>
              <a:t>1,5 kcal/g, pouze 6 g tuku</a:t>
            </a: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cs-CZ" sz="2800" b="1" dirty="0" err="1" smtClean="0"/>
              <a:t>Fresubin</a:t>
            </a:r>
            <a:r>
              <a:rPr lang="cs-CZ" sz="2800" b="1" dirty="0" smtClean="0"/>
              <a:t> 2 kcal </a:t>
            </a:r>
            <a:r>
              <a:rPr lang="cs-CZ" sz="2800" b="1" dirty="0" err="1" smtClean="0"/>
              <a:t>Creme</a:t>
            </a:r>
            <a:r>
              <a:rPr lang="cs-CZ" sz="2800" b="1" dirty="0" smtClean="0"/>
              <a:t> 125 g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cs-CZ" sz="2400" dirty="0" smtClean="0"/>
              <a:t>2,0 kcal/g, 10 g tuku</a:t>
            </a:r>
          </a:p>
          <a:p>
            <a:pPr marL="0" indent="0" algn="ctr">
              <a:lnSpc>
                <a:spcPct val="110000"/>
              </a:lnSpc>
              <a:spcBef>
                <a:spcPts val="1800"/>
              </a:spcBef>
              <a:buNone/>
            </a:pP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</a:rPr>
              <a:t>Většina ONS obsahuje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</a:rPr>
              <a:t>všechny vitamíny a stopové prvky</a:t>
            </a:r>
          </a:p>
        </p:txBody>
      </p:sp>
    </p:spTree>
    <p:extLst>
      <p:ext uri="{BB962C8B-B14F-4D97-AF65-F5344CB8AC3E}">
        <p14:creationId xmlns:p14="http://schemas.microsoft.com/office/powerpoint/2010/main" val="314542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899592" y="116632"/>
            <a:ext cx="7704856" cy="936104"/>
          </a:xfrm>
        </p:spPr>
        <p:txBody>
          <a:bodyPr>
            <a:normAutofit fontScale="90000"/>
          </a:bodyPr>
          <a:lstStyle/>
          <a:p>
            <a:r>
              <a:rPr lang="cs-CZ" sz="31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Suplementace</a:t>
            </a:r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elektrolytů</a:t>
            </a:r>
            <a:b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při zvýšených ztrátách průjmovitou stolicí</a:t>
            </a:r>
            <a:endParaRPr lang="en-US" sz="2700" b="0" baseline="30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Content Placeholder 9"/>
          <p:cNvSpPr>
            <a:spLocks noGrp="1"/>
          </p:cNvSpPr>
          <p:nvPr>
            <p:ph idx="1"/>
          </p:nvPr>
        </p:nvSpPr>
        <p:spPr>
          <a:xfrm>
            <a:off x="899592" y="1556792"/>
            <a:ext cx="7848872" cy="511256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cs-CZ" sz="2800" b="1" dirty="0" smtClean="0"/>
              <a:t>Draslík, K</a:t>
            </a:r>
            <a:r>
              <a:rPr lang="cs-CZ" sz="2800" b="1" baseline="30000" dirty="0" smtClean="0"/>
              <a:t>39</a:t>
            </a:r>
          </a:p>
          <a:p>
            <a:pPr lvl="1">
              <a:spcBef>
                <a:spcPts val="0"/>
              </a:spcBef>
            </a:pPr>
            <a:r>
              <a:rPr lang="cs-CZ" sz="2400" dirty="0" err="1" smtClean="0">
                <a:solidFill>
                  <a:srgbClr val="FF0000"/>
                </a:solidFill>
              </a:rPr>
              <a:t>Kalnormin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</a:rPr>
              <a:t>tbl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smtClean="0"/>
              <a:t>1 g = 520 mg draslíku (3-6 </a:t>
            </a:r>
            <a:r>
              <a:rPr lang="cs-CZ" sz="2400" dirty="0" err="1" smtClean="0"/>
              <a:t>tbl</a:t>
            </a:r>
            <a:r>
              <a:rPr lang="cs-CZ" sz="2400" dirty="0" smtClean="0"/>
              <a:t>/den)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denní potřeba draslíku 2000-4000 mg</a:t>
            </a:r>
            <a:endParaRPr lang="cs-CZ" sz="2400" dirty="0"/>
          </a:p>
          <a:p>
            <a:pPr>
              <a:spcBef>
                <a:spcPts val="1200"/>
              </a:spcBef>
            </a:pPr>
            <a:r>
              <a:rPr lang="cs-CZ" sz="2800" b="1" dirty="0" smtClean="0"/>
              <a:t>Fosfor, P</a:t>
            </a:r>
            <a:r>
              <a:rPr lang="cs-CZ" sz="2800" b="1" baseline="30000" dirty="0" smtClean="0"/>
              <a:t>30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příprava v lékárně </a:t>
            </a:r>
            <a:r>
              <a:rPr lang="cs-CZ" sz="2400" dirty="0" err="1" smtClean="0"/>
              <a:t>magistralitter</a:t>
            </a:r>
            <a:endParaRPr lang="cs-CZ" sz="2400" dirty="0" smtClean="0"/>
          </a:p>
          <a:p>
            <a:pPr lvl="1">
              <a:spcBef>
                <a:spcPts val="0"/>
              </a:spcBef>
            </a:pPr>
            <a:r>
              <a:rPr lang="cs-CZ" sz="2400" dirty="0" smtClean="0">
                <a:solidFill>
                  <a:srgbClr val="FF0000"/>
                </a:solidFill>
              </a:rPr>
              <a:t>Kalium fosfát 0,68 g </a:t>
            </a:r>
            <a:r>
              <a:rPr lang="cs-CZ" sz="2400" dirty="0" err="1" smtClean="0">
                <a:solidFill>
                  <a:srgbClr val="FF0000"/>
                </a:solidFill>
              </a:rPr>
              <a:t>cps</a:t>
            </a:r>
            <a:r>
              <a:rPr lang="cs-CZ" sz="2400" dirty="0" smtClean="0">
                <a:solidFill>
                  <a:srgbClr val="FF0000"/>
                </a:solidFill>
              </a:rPr>
              <a:t>.</a:t>
            </a:r>
            <a:r>
              <a:rPr lang="cs-CZ" sz="2400" dirty="0" smtClean="0"/>
              <a:t> = 150 mg P (3-6 </a:t>
            </a:r>
            <a:r>
              <a:rPr lang="cs-CZ" sz="2400" dirty="0" err="1" smtClean="0"/>
              <a:t>tbl</a:t>
            </a:r>
            <a:r>
              <a:rPr lang="cs-CZ" sz="2400" dirty="0" smtClean="0"/>
              <a:t>/den)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denní potřeba P 900 mg (6 </a:t>
            </a:r>
            <a:r>
              <a:rPr lang="cs-CZ" sz="2400" dirty="0" err="1" smtClean="0"/>
              <a:t>tbl</a:t>
            </a:r>
            <a:r>
              <a:rPr lang="cs-CZ" sz="2400" dirty="0" smtClean="0"/>
              <a:t>)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obsahuje také </a:t>
            </a:r>
            <a:r>
              <a:rPr lang="cs-CZ" sz="2400" dirty="0" err="1" smtClean="0"/>
              <a:t>kálium</a:t>
            </a:r>
            <a:r>
              <a:rPr lang="cs-CZ" sz="2400" dirty="0" smtClean="0"/>
              <a:t> 200 mg / </a:t>
            </a:r>
            <a:r>
              <a:rPr lang="cs-CZ" sz="2400" dirty="0" err="1" smtClean="0"/>
              <a:t>cps</a:t>
            </a:r>
            <a:r>
              <a:rPr lang="cs-CZ" sz="2400" dirty="0" smtClean="0"/>
              <a:t>.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Hořčík, Mg</a:t>
            </a:r>
            <a:r>
              <a:rPr lang="cs-CZ" sz="2800" b="1" baseline="30000" dirty="0" smtClean="0"/>
              <a:t>24</a:t>
            </a:r>
          </a:p>
          <a:p>
            <a:pPr lvl="1">
              <a:spcBef>
                <a:spcPts val="0"/>
              </a:spcBef>
            </a:pPr>
            <a:r>
              <a:rPr lang="cs-CZ" sz="2400" dirty="0" smtClean="0">
                <a:solidFill>
                  <a:srgbClr val="FF0000"/>
                </a:solidFill>
              </a:rPr>
              <a:t>Magnesium Oxide </a:t>
            </a:r>
            <a:r>
              <a:rPr lang="cs-CZ" sz="2400" dirty="0" err="1" smtClean="0">
                <a:solidFill>
                  <a:srgbClr val="FF0000"/>
                </a:solidFill>
              </a:rPr>
              <a:t>Swiss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</a:rPr>
              <a:t>tbl</a:t>
            </a:r>
            <a:r>
              <a:rPr lang="cs-CZ" sz="2400" dirty="0" smtClean="0"/>
              <a:t> 420 mg = 250 mg </a:t>
            </a:r>
            <a:r>
              <a:rPr lang="cs-CZ" sz="2400" dirty="0" err="1" smtClean="0"/>
              <a:t>Mg</a:t>
            </a:r>
            <a:endParaRPr lang="cs-CZ" sz="2400" dirty="0" smtClean="0"/>
          </a:p>
          <a:p>
            <a:pPr lvl="1">
              <a:spcBef>
                <a:spcPts val="0"/>
              </a:spcBef>
            </a:pPr>
            <a:r>
              <a:rPr lang="cs-CZ" sz="2400" dirty="0" smtClean="0"/>
              <a:t>obvyklá dávka 1-2 </a:t>
            </a:r>
            <a:r>
              <a:rPr lang="cs-CZ" sz="2400" dirty="0" err="1" smtClean="0"/>
              <a:t>tbl</a:t>
            </a:r>
            <a:r>
              <a:rPr lang="cs-CZ" sz="2400" dirty="0" smtClean="0"/>
              <a:t>/den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denní potřeba 300-400 mg </a:t>
            </a:r>
            <a:r>
              <a:rPr lang="cs-CZ" sz="2400" dirty="0" err="1" smtClean="0"/>
              <a:t>Mg</a:t>
            </a:r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261705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899592" y="116632"/>
            <a:ext cx="7704856" cy="936104"/>
          </a:xfrm>
        </p:spPr>
        <p:txBody>
          <a:bodyPr>
            <a:normAutofit fontScale="90000"/>
          </a:bodyPr>
          <a:lstStyle/>
          <a:p>
            <a:r>
              <a:rPr lang="cs-CZ" sz="31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Suplementace</a:t>
            </a:r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zinku a </a:t>
            </a:r>
            <a:r>
              <a:rPr lang="cs-CZ" sz="31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selénu</a:t>
            </a:r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při zvýšených ztrátách průjmovitou stolicí</a:t>
            </a:r>
            <a:endParaRPr lang="en-US" sz="2700" b="0" baseline="30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Content Placeholder 9"/>
          <p:cNvSpPr>
            <a:spLocks noGrp="1"/>
          </p:cNvSpPr>
          <p:nvPr>
            <p:ph idx="1"/>
          </p:nvPr>
        </p:nvSpPr>
        <p:spPr>
          <a:xfrm>
            <a:off x="899592" y="1916832"/>
            <a:ext cx="6264696" cy="446449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cs-CZ" sz="2800" b="1" dirty="0" smtClean="0"/>
              <a:t>Zinek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Zinek </a:t>
            </a:r>
            <a:r>
              <a:rPr lang="cs-CZ" sz="2400" dirty="0" err="1" smtClean="0"/>
              <a:t>tbl</a:t>
            </a:r>
            <a:r>
              <a:rPr lang="cs-CZ" sz="2400" dirty="0" smtClean="0"/>
              <a:t> 15 mg nebo 25 mg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denní potřeba </a:t>
            </a:r>
            <a:r>
              <a:rPr lang="cs-CZ" sz="2400" dirty="0" err="1" smtClean="0"/>
              <a:t>Zn</a:t>
            </a:r>
            <a:r>
              <a:rPr lang="cs-CZ" sz="2400" dirty="0" smtClean="0"/>
              <a:t> ve stravě 10-15 mg</a:t>
            </a:r>
            <a:endParaRPr lang="cs-CZ" sz="2400" dirty="0"/>
          </a:p>
          <a:p>
            <a:pPr>
              <a:spcBef>
                <a:spcPts val="1200"/>
              </a:spcBef>
            </a:pPr>
            <a:r>
              <a:rPr lang="cs-CZ" sz="2800" b="1" dirty="0" smtClean="0"/>
              <a:t>Selén 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Selén </a:t>
            </a:r>
            <a:r>
              <a:rPr lang="cs-CZ" sz="2400" dirty="0" err="1" smtClean="0"/>
              <a:t>tbl</a:t>
            </a:r>
            <a:r>
              <a:rPr lang="cs-CZ" sz="2400" dirty="0" smtClean="0"/>
              <a:t> 50 </a:t>
            </a:r>
            <a:r>
              <a:rPr lang="cs-CZ" sz="2400" dirty="0" smtClean="0">
                <a:latin typeface="Symbol" pitchFamily="18" charset="2"/>
              </a:rPr>
              <a:t>m</a:t>
            </a:r>
            <a:r>
              <a:rPr lang="cs-CZ" sz="2400" dirty="0" smtClean="0"/>
              <a:t>g nebo 100 </a:t>
            </a:r>
            <a:r>
              <a:rPr lang="cs-CZ" sz="2400" dirty="0" smtClean="0">
                <a:latin typeface="Symbol" pitchFamily="18" charset="2"/>
              </a:rPr>
              <a:t>m</a:t>
            </a:r>
            <a:r>
              <a:rPr lang="cs-CZ" sz="2400" dirty="0" smtClean="0"/>
              <a:t>g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denní potřeba Se 60-70 </a:t>
            </a:r>
            <a:r>
              <a:rPr lang="cs-CZ" sz="2400" dirty="0" smtClean="0">
                <a:latin typeface="Symbol" pitchFamily="18" charset="2"/>
              </a:rPr>
              <a:t>m</a:t>
            </a:r>
            <a:r>
              <a:rPr lang="cs-CZ" sz="2400" dirty="0" smtClean="0"/>
              <a:t>g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Tableta </a:t>
            </a:r>
            <a:r>
              <a:rPr lang="cs-CZ" sz="2800" b="1" dirty="0" err="1" smtClean="0"/>
              <a:t>Selzink</a:t>
            </a:r>
            <a:endParaRPr lang="cs-CZ" sz="2800" b="1" dirty="0" smtClean="0"/>
          </a:p>
          <a:p>
            <a:pPr lvl="1">
              <a:spcBef>
                <a:spcPts val="0"/>
              </a:spcBef>
            </a:pPr>
            <a:r>
              <a:rPr lang="cs-CZ" sz="2400" dirty="0" smtClean="0"/>
              <a:t>7,2 mg </a:t>
            </a:r>
            <a:r>
              <a:rPr lang="cs-CZ" sz="2400" dirty="0" err="1" smtClean="0"/>
              <a:t>Zn</a:t>
            </a:r>
            <a:endParaRPr lang="cs-CZ" sz="2400" dirty="0" smtClean="0"/>
          </a:p>
          <a:p>
            <a:pPr lvl="1">
              <a:spcBef>
                <a:spcPts val="0"/>
              </a:spcBef>
            </a:pPr>
            <a:r>
              <a:rPr lang="cs-CZ" sz="2400" dirty="0" smtClean="0"/>
              <a:t>50 </a:t>
            </a:r>
            <a:r>
              <a:rPr lang="cs-CZ" sz="2400" dirty="0" smtClean="0">
                <a:latin typeface="Symbol" pitchFamily="18" charset="2"/>
              </a:rPr>
              <a:t>m</a:t>
            </a:r>
            <a:r>
              <a:rPr lang="cs-CZ" sz="2400" dirty="0" smtClean="0"/>
              <a:t>g Se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obvyklá denní dávka 1-2 </a:t>
            </a:r>
            <a:r>
              <a:rPr lang="cs-CZ" sz="2400" dirty="0" err="1" smtClean="0"/>
              <a:t>tbl</a:t>
            </a:r>
            <a:endParaRPr lang="cs-CZ" sz="2400" dirty="0" smtClean="0"/>
          </a:p>
        </p:txBody>
      </p:sp>
      <p:pic>
        <p:nvPicPr>
          <p:cNvPr id="2052" name="Picture 4" descr="https://www.medpharma.cz/images/sklady/8594045470260_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218" y="1377738"/>
            <a:ext cx="1979254" cy="197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gigalekarna.cz/images/products/middle/345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429000"/>
            <a:ext cx="1730474" cy="1730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09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971600" y="116632"/>
            <a:ext cx="7704856" cy="936104"/>
          </a:xfrm>
        </p:spPr>
        <p:txBody>
          <a:bodyPr>
            <a:normAutofit fontScale="90000"/>
          </a:bodyPr>
          <a:lstStyle/>
          <a:p>
            <a:r>
              <a:rPr lang="cs-CZ" sz="31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Loperamid</a:t>
            </a:r>
            <a:r>
              <a:rPr lang="cs-CZ" sz="31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při průjmu po TKI</a:t>
            </a:r>
            <a:br>
              <a:rPr lang="cs-CZ" sz="31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mechanismus účinku</a:t>
            </a:r>
            <a:endParaRPr lang="en-US" sz="2700" b="0" baseline="30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Content Placeholder 9"/>
          <p:cNvSpPr>
            <a:spLocks noGrp="1"/>
          </p:cNvSpPr>
          <p:nvPr>
            <p:ph idx="1"/>
          </p:nvPr>
        </p:nvSpPr>
        <p:spPr>
          <a:xfrm>
            <a:off x="899592" y="1484784"/>
            <a:ext cx="7776864" cy="5544616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cs-CZ" sz="2800" b="1" dirty="0" smtClean="0"/>
              <a:t>Lokální </a:t>
            </a:r>
            <a:r>
              <a:rPr lang="cs-CZ" sz="2800" b="1" dirty="0" err="1" smtClean="0"/>
              <a:t>opioidní</a:t>
            </a:r>
            <a:r>
              <a:rPr lang="cs-CZ" sz="2800" b="1" dirty="0" smtClean="0"/>
              <a:t> účinek na střevo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sz="2600" dirty="0" smtClean="0"/>
              <a:t>přímý účinek na svalovinu střevní stěny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cs-CZ" sz="2600" dirty="0"/>
              <a:t>t</a:t>
            </a:r>
            <a:r>
              <a:rPr lang="cs-CZ" sz="2600" dirty="0" smtClean="0"/>
              <a:t>éměř </a:t>
            </a:r>
            <a:r>
              <a:rPr lang="cs-CZ" sz="2600" dirty="0"/>
              <a:t>se neresorbuje a nemá centrální účinky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Snižuje motilitu a peristaltiku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sz="2600" dirty="0"/>
              <a:t>prodlužuje tranzitní čas střevem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cs-CZ" sz="2600" dirty="0" smtClean="0"/>
              <a:t>potlačuje </a:t>
            </a:r>
            <a:r>
              <a:rPr lang="cs-CZ" sz="2600" dirty="0" err="1" smtClean="0"/>
              <a:t>gastrokolický</a:t>
            </a:r>
            <a:r>
              <a:rPr lang="cs-CZ" sz="2600" dirty="0" smtClean="0"/>
              <a:t> reflex</a:t>
            </a:r>
            <a:endParaRPr lang="cs-CZ" sz="2600" dirty="0"/>
          </a:p>
          <a:p>
            <a:pPr>
              <a:spcBef>
                <a:spcPts val="1200"/>
              </a:spcBef>
            </a:pPr>
            <a:r>
              <a:rPr lang="cs-CZ" sz="2800" b="1" dirty="0" smtClean="0"/>
              <a:t>Snižuje </a:t>
            </a:r>
            <a:r>
              <a:rPr lang="cs-CZ" sz="2800" b="1" dirty="0"/>
              <a:t>objem stolice</a:t>
            </a:r>
          </a:p>
          <a:p>
            <a:pPr>
              <a:spcBef>
                <a:spcPts val="1200"/>
              </a:spcBef>
            </a:pPr>
            <a:r>
              <a:rPr lang="cs-CZ" sz="2800" b="1" dirty="0"/>
              <a:t>Zvyšuje viskozitu a </a:t>
            </a:r>
            <a:r>
              <a:rPr lang="cs-CZ" sz="2800" b="1" dirty="0" err="1"/>
              <a:t>denzitu</a:t>
            </a:r>
            <a:r>
              <a:rPr lang="cs-CZ" sz="2800" b="1" dirty="0"/>
              <a:t> stolice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Zvyšuje tonus análního sfinkteru</a:t>
            </a:r>
          </a:p>
          <a:p>
            <a:pPr marL="0" indent="0" algn="ctr">
              <a:spcBef>
                <a:spcPts val="2400"/>
              </a:spcBef>
              <a:buNone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Pacient musí být poučen o riziku nadměrného útlumu peristaltiky</a:t>
            </a:r>
          </a:p>
        </p:txBody>
      </p:sp>
    </p:spTree>
    <p:extLst>
      <p:ext uri="{BB962C8B-B14F-4D97-AF65-F5344CB8AC3E}">
        <p14:creationId xmlns:p14="http://schemas.microsoft.com/office/powerpoint/2010/main" val="175543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971600" y="116632"/>
            <a:ext cx="7704856" cy="936104"/>
          </a:xfrm>
        </p:spPr>
        <p:txBody>
          <a:bodyPr>
            <a:normAutofit fontScale="90000"/>
          </a:bodyPr>
          <a:lstStyle/>
          <a:p>
            <a:r>
              <a:rPr lang="cs-CZ" sz="31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Loperamid</a:t>
            </a:r>
            <a:r>
              <a:rPr lang="cs-CZ" sz="31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při průjmu po TKI</a:t>
            </a:r>
            <a:br>
              <a:rPr lang="cs-CZ" sz="31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zásady léčby</a:t>
            </a:r>
            <a:endParaRPr lang="en-US" sz="2700" b="0" baseline="30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Content Placeholder 9"/>
          <p:cNvSpPr>
            <a:spLocks noGrp="1"/>
          </p:cNvSpPr>
          <p:nvPr>
            <p:ph idx="1"/>
          </p:nvPr>
        </p:nvSpPr>
        <p:spPr>
          <a:xfrm>
            <a:off x="323528" y="1628800"/>
            <a:ext cx="8712968" cy="511256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cs-CZ" sz="2800" b="1" dirty="0" smtClean="0"/>
              <a:t>Včasné zahájení, většinou ne profylakticky</a:t>
            </a:r>
            <a:endParaRPr lang="cs-CZ" b="1" dirty="0" smtClean="0"/>
          </a:p>
          <a:p>
            <a:pPr>
              <a:spcBef>
                <a:spcPts val="1200"/>
              </a:spcBef>
            </a:pPr>
            <a:r>
              <a:rPr lang="cs-CZ" sz="2800" b="1" dirty="0" smtClean="0"/>
              <a:t>Kapsle 2 mg </a:t>
            </a:r>
            <a:r>
              <a:rPr lang="cs-CZ" sz="2800" b="1" dirty="0" err="1" smtClean="0"/>
              <a:t>loperamidu</a:t>
            </a:r>
            <a:endParaRPr lang="cs-CZ" sz="2800" b="1" dirty="0" smtClean="0"/>
          </a:p>
          <a:p>
            <a:pPr lvl="1">
              <a:spcBef>
                <a:spcPts val="0"/>
              </a:spcBef>
            </a:pPr>
            <a:r>
              <a:rPr lang="cs-CZ" sz="2400" dirty="0" err="1" smtClean="0"/>
              <a:t>Imodium</a:t>
            </a:r>
            <a:r>
              <a:rPr lang="cs-CZ" sz="2400" dirty="0" smtClean="0"/>
              <a:t> </a:t>
            </a:r>
            <a:r>
              <a:rPr lang="cs-CZ" sz="2400" dirty="0" err="1" smtClean="0"/>
              <a:t>tob</a:t>
            </a:r>
            <a:r>
              <a:rPr lang="cs-CZ" sz="2400" dirty="0" smtClean="0"/>
              <a:t>, </a:t>
            </a:r>
            <a:r>
              <a:rPr lang="cs-CZ" sz="2400" dirty="0" err="1" smtClean="0"/>
              <a:t>Loperon</a:t>
            </a:r>
            <a:r>
              <a:rPr lang="cs-CZ" sz="2400" dirty="0" smtClean="0"/>
              <a:t> </a:t>
            </a:r>
            <a:r>
              <a:rPr lang="cs-CZ" sz="2400" dirty="0" err="1" smtClean="0"/>
              <a:t>cps</a:t>
            </a:r>
            <a:endParaRPr lang="cs-CZ" sz="2400" dirty="0" smtClean="0"/>
          </a:p>
          <a:p>
            <a:pPr>
              <a:spcBef>
                <a:spcPts val="1200"/>
              </a:spcBef>
            </a:pPr>
            <a:r>
              <a:rPr lang="cs-CZ" sz="2800" b="1" dirty="0" smtClean="0"/>
              <a:t>Léčbu zahájit hned po vzniku průjmu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již při grade 1-2 průjmu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Úvodní dávka 4 mg, dále 2 mg po 4 hod.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nebo 2 mg po každé průjmovité stolici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Léčba do doby 12 hod. bez průjmu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max. denní dávka 20 mg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Při nedostatečném účinku kontrola </a:t>
            </a:r>
            <a:r>
              <a:rPr lang="cs-CZ" sz="2800" b="1" dirty="0" err="1" smtClean="0"/>
              <a:t>compliance</a:t>
            </a:r>
            <a:endParaRPr lang="cs-CZ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47832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1259632" y="116632"/>
            <a:ext cx="7344816" cy="936104"/>
          </a:xfrm>
        </p:spPr>
        <p:txBody>
          <a:bodyPr>
            <a:normAutofit fontScale="90000"/>
          </a:bodyPr>
          <a:lstStyle/>
          <a:p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Léčba těžkého průjmu G3-4</a:t>
            </a:r>
            <a:r>
              <a:rPr lang="cs-CZ" sz="31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31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za hospitalizace</a:t>
            </a:r>
            <a:endParaRPr lang="en-US" sz="2700" b="0" baseline="30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Content Placeholder 9"/>
          <p:cNvSpPr>
            <a:spLocks noGrp="1"/>
          </p:cNvSpPr>
          <p:nvPr>
            <p:ph idx="1"/>
          </p:nvPr>
        </p:nvSpPr>
        <p:spPr>
          <a:xfrm>
            <a:off x="899592" y="2060848"/>
            <a:ext cx="7632848" cy="3600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cs-CZ" sz="2800" b="1" dirty="0" err="1" smtClean="0"/>
              <a:t>Infúzní</a:t>
            </a:r>
            <a:r>
              <a:rPr lang="cs-CZ" sz="2800" b="1" dirty="0" smtClean="0"/>
              <a:t> hydratace 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Přívod elektrolytů ke korekci </a:t>
            </a:r>
            <a:r>
              <a:rPr lang="cs-CZ" sz="2800" b="1" dirty="0" err="1" smtClean="0"/>
              <a:t>dysbalance</a:t>
            </a:r>
            <a:endParaRPr lang="cs-CZ" sz="2800" b="1" dirty="0" smtClean="0"/>
          </a:p>
          <a:p>
            <a:pPr lvl="1">
              <a:spcBef>
                <a:spcPts val="0"/>
              </a:spcBef>
            </a:pPr>
            <a:r>
              <a:rPr lang="cs-CZ" sz="2400" dirty="0" smtClean="0"/>
              <a:t>včetně </a:t>
            </a:r>
            <a:r>
              <a:rPr lang="cs-CZ" sz="2400" dirty="0" err="1" smtClean="0"/>
              <a:t>iv</a:t>
            </a:r>
            <a:r>
              <a:rPr lang="cs-CZ" sz="2400" dirty="0" smtClean="0"/>
              <a:t>. </a:t>
            </a:r>
            <a:r>
              <a:rPr lang="cs-CZ" sz="2400" dirty="0" err="1" smtClean="0"/>
              <a:t>suplementace</a:t>
            </a:r>
            <a:r>
              <a:rPr lang="cs-CZ" sz="2400" dirty="0" smtClean="0"/>
              <a:t> fosforu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Antibiotika při těžké </a:t>
            </a:r>
            <a:r>
              <a:rPr lang="cs-CZ" sz="2800" b="1" dirty="0" err="1" smtClean="0"/>
              <a:t>neutropénii</a:t>
            </a:r>
            <a:endParaRPr lang="cs-CZ" sz="2800" b="1" dirty="0" smtClean="0"/>
          </a:p>
          <a:p>
            <a:pPr>
              <a:spcBef>
                <a:spcPts val="1200"/>
              </a:spcBef>
            </a:pPr>
            <a:r>
              <a:rPr lang="cs-CZ" sz="2800" b="1" dirty="0" smtClean="0"/>
              <a:t>Přerušení léčby TKI</a:t>
            </a:r>
          </a:p>
          <a:p>
            <a:pPr>
              <a:spcBef>
                <a:spcPts val="1200"/>
              </a:spcBef>
            </a:pPr>
            <a:r>
              <a:rPr lang="cs-CZ" sz="2800" b="1" dirty="0" err="1" smtClean="0"/>
              <a:t>Octreotid</a:t>
            </a:r>
            <a:r>
              <a:rPr lang="cs-CZ" sz="2800" b="1" dirty="0" smtClean="0"/>
              <a:t> 100 </a:t>
            </a:r>
            <a:r>
              <a:rPr lang="cs-CZ" sz="2800" b="1" dirty="0" smtClean="0">
                <a:latin typeface="Symbol" pitchFamily="18" charset="2"/>
              </a:rPr>
              <a:t>m</a:t>
            </a:r>
            <a:r>
              <a:rPr lang="cs-CZ" sz="2800" b="1" dirty="0" smtClean="0"/>
              <a:t>g </a:t>
            </a:r>
            <a:r>
              <a:rPr lang="cs-CZ" sz="2800" b="1" dirty="0" err="1" smtClean="0"/>
              <a:t>s.c</a:t>
            </a:r>
            <a:r>
              <a:rPr lang="cs-CZ" sz="2800" b="1" dirty="0" smtClean="0"/>
              <a:t>. po 8 hod.</a:t>
            </a:r>
          </a:p>
        </p:txBody>
      </p:sp>
    </p:spTree>
    <p:extLst>
      <p:ext uri="{BB962C8B-B14F-4D97-AF65-F5344CB8AC3E}">
        <p14:creationId xmlns:p14="http://schemas.microsoft.com/office/powerpoint/2010/main" val="251420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971600" y="188640"/>
            <a:ext cx="7560840" cy="936104"/>
          </a:xfrm>
        </p:spPr>
        <p:txBody>
          <a:bodyPr>
            <a:normAutofit fontScale="90000"/>
          </a:bodyPr>
          <a:lstStyle/>
          <a:p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Alternativní dávkovací schémata</a:t>
            </a:r>
            <a:br>
              <a:rPr lang="cs-CZ" sz="31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léčby VEGF-TKI (</a:t>
            </a:r>
            <a:r>
              <a:rPr lang="cs-CZ" sz="2700" b="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sunitinib</a:t>
            </a: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u renálního karcinomu)</a:t>
            </a:r>
            <a:endParaRPr lang="en-US" sz="2700" b="0" baseline="30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Content Placeholder 9"/>
          <p:cNvSpPr>
            <a:spLocks noGrp="1"/>
          </p:cNvSpPr>
          <p:nvPr>
            <p:ph idx="1"/>
          </p:nvPr>
        </p:nvSpPr>
        <p:spPr>
          <a:xfrm>
            <a:off x="611560" y="1772816"/>
            <a:ext cx="8352928" cy="4176464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cs-CZ" sz="2800" b="1" dirty="0" smtClean="0"/>
              <a:t>Šestitýdenní cykly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schéma 4/2  (4 týdny podávat, 2 týdny pauza)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Kratší cykly 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schéma 2/1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schéma 1/1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Efekt alternativního dávkování</a:t>
            </a:r>
          </a:p>
          <a:p>
            <a:pPr lvl="1">
              <a:spcBef>
                <a:spcPts val="0"/>
              </a:spcBef>
            </a:pPr>
            <a:r>
              <a:rPr lang="cs-CZ" sz="2400" dirty="0"/>
              <a:t>bez ztráty účinnosti</a:t>
            </a:r>
          </a:p>
          <a:p>
            <a:pPr lvl="1">
              <a:spcBef>
                <a:spcPts val="0"/>
              </a:spcBef>
            </a:pPr>
            <a:r>
              <a:rPr lang="cs-CZ" sz="2400" dirty="0"/>
              <a:t>nižší toxicita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nižší podíl nemocných, kteří léčbu předčasně ukončili</a:t>
            </a:r>
          </a:p>
          <a:p>
            <a:pPr marL="720000" lvl="1">
              <a:spcBef>
                <a:spcPts val="0"/>
              </a:spcBef>
            </a:pPr>
            <a:endParaRPr lang="cs-CZ" sz="2400" dirty="0" smtClean="0"/>
          </a:p>
        </p:txBody>
      </p:sp>
      <p:sp>
        <p:nvSpPr>
          <p:cNvPr id="2" name="TextovéPole 1"/>
          <p:cNvSpPr txBox="1"/>
          <p:nvPr/>
        </p:nvSpPr>
        <p:spPr>
          <a:xfrm>
            <a:off x="971600" y="6309320"/>
            <a:ext cx="6362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 err="1" smtClean="0"/>
              <a:t>Liu</a:t>
            </a:r>
            <a:r>
              <a:rPr lang="cs-CZ" sz="2400" i="1" dirty="0" smtClean="0"/>
              <a:t> J, et al. </a:t>
            </a:r>
            <a:r>
              <a:rPr lang="cs-CZ" sz="2400" i="1" dirty="0" err="1" smtClean="0"/>
              <a:t>Gynecol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Oncol</a:t>
            </a:r>
            <a:r>
              <a:rPr lang="cs-CZ" sz="2400" i="1" dirty="0" smtClean="0"/>
              <a:t> 2018; 150:173-79.</a:t>
            </a:r>
            <a:endParaRPr lang="cs-CZ" sz="2400" i="1" dirty="0"/>
          </a:p>
        </p:txBody>
      </p:sp>
    </p:spTree>
    <p:extLst>
      <p:ext uri="{BB962C8B-B14F-4D97-AF65-F5344CB8AC3E}">
        <p14:creationId xmlns:p14="http://schemas.microsoft.com/office/powerpoint/2010/main" val="419475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44624"/>
            <a:ext cx="6840934" cy="100811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Nevýhody krátkodobého hladovění  </a:t>
            </a:r>
            <a:br>
              <a:rPr lang="cs-CZ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cs-CZ" sz="2400" b="0" dirty="0" smtClean="0">
                <a:solidFill>
                  <a:srgbClr val="000066"/>
                </a:solidFill>
                <a:latin typeface="Arial" charset="0"/>
              </a:rPr>
              <a:t>před operačním výkonem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42095" y="1844824"/>
            <a:ext cx="7346329" cy="4680222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ct val="0"/>
              </a:spcBef>
              <a:buClr>
                <a:srgbClr val="FFCC00"/>
              </a:buClr>
              <a:buSzPct val="75000"/>
            </a:pPr>
            <a:r>
              <a:rPr lang="cs-CZ" sz="2800" b="1" dirty="0">
                <a:latin typeface="Arial" charset="0"/>
              </a:rPr>
              <a:t>V</a:t>
            </a:r>
            <a:r>
              <a:rPr lang="cs-CZ" sz="2800" b="1" dirty="0" smtClean="0">
                <a:latin typeface="Arial" charset="0"/>
              </a:rPr>
              <a:t>yčerpání zásobního glykogenu</a:t>
            </a:r>
          </a:p>
          <a:p>
            <a:pPr eaLnBrk="1" hangingPunct="1">
              <a:spcBef>
                <a:spcPts val="1200"/>
              </a:spcBef>
              <a:buClr>
                <a:srgbClr val="FFCC00"/>
              </a:buClr>
              <a:buSzPct val="75000"/>
            </a:pPr>
            <a:r>
              <a:rPr lang="cs-CZ" sz="2800" b="1" dirty="0">
                <a:latin typeface="Arial" charset="0"/>
              </a:rPr>
              <a:t>R</a:t>
            </a:r>
            <a:r>
              <a:rPr lang="cs-CZ" sz="2800" b="1" dirty="0" smtClean="0">
                <a:latin typeface="Arial" charset="0"/>
              </a:rPr>
              <a:t>ozvoj glukoneogeneze</a:t>
            </a:r>
          </a:p>
          <a:p>
            <a:pPr eaLnBrk="1" hangingPunct="1">
              <a:spcBef>
                <a:spcPts val="1200"/>
              </a:spcBef>
              <a:buClr>
                <a:srgbClr val="FFCC00"/>
              </a:buClr>
              <a:buSzPct val="75000"/>
            </a:pPr>
            <a:r>
              <a:rPr lang="cs-CZ" sz="2800" b="1" dirty="0">
                <a:latin typeface="Arial" charset="0"/>
              </a:rPr>
              <a:t>P</a:t>
            </a:r>
            <a:r>
              <a:rPr lang="cs-CZ" sz="2800" b="1" dirty="0" smtClean="0">
                <a:latin typeface="Arial" charset="0"/>
              </a:rPr>
              <a:t>okles citlivosti k insulinu</a:t>
            </a:r>
          </a:p>
          <a:p>
            <a:pPr lvl="1" eaLnBrk="1" hangingPunct="1">
              <a:spcBef>
                <a:spcPct val="0"/>
              </a:spcBef>
              <a:buClr>
                <a:srgbClr val="FFCC00"/>
              </a:buClr>
              <a:buSzPct val="75000"/>
            </a:pPr>
            <a:r>
              <a:rPr lang="cs-CZ" sz="2400" dirty="0" smtClean="0">
                <a:latin typeface="Arial" charset="0"/>
              </a:rPr>
              <a:t>perioperační inzulinová rezistence</a:t>
            </a:r>
          </a:p>
          <a:p>
            <a:pPr eaLnBrk="1" hangingPunct="1">
              <a:spcBef>
                <a:spcPts val="1200"/>
              </a:spcBef>
              <a:buClr>
                <a:srgbClr val="FFCC00"/>
              </a:buClr>
              <a:buSzPct val="75000"/>
            </a:pPr>
            <a:r>
              <a:rPr lang="cs-CZ" sz="2800" b="1" dirty="0">
                <a:latin typeface="Arial" charset="0"/>
              </a:rPr>
              <a:t>H</a:t>
            </a:r>
            <a:r>
              <a:rPr lang="cs-CZ" sz="2800" b="1" dirty="0" smtClean="0">
                <a:latin typeface="Arial" charset="0"/>
              </a:rPr>
              <a:t>yperglykémie</a:t>
            </a:r>
          </a:p>
          <a:p>
            <a:pPr eaLnBrk="1" hangingPunct="1">
              <a:spcBef>
                <a:spcPts val="1200"/>
              </a:spcBef>
              <a:buClr>
                <a:srgbClr val="FFCC00"/>
              </a:buClr>
              <a:buSzPct val="75000"/>
            </a:pPr>
            <a:r>
              <a:rPr lang="cs-CZ" sz="2800" b="1" dirty="0">
                <a:latin typeface="Arial" charset="0"/>
              </a:rPr>
              <a:t>I</a:t>
            </a:r>
            <a:r>
              <a:rPr lang="cs-CZ" sz="2800" b="1" dirty="0" smtClean="0">
                <a:latin typeface="Arial" charset="0"/>
              </a:rPr>
              <a:t>ndukuje metabolický stres</a:t>
            </a:r>
          </a:p>
          <a:p>
            <a:pPr eaLnBrk="1" hangingPunct="1">
              <a:spcBef>
                <a:spcPts val="1200"/>
              </a:spcBef>
              <a:buClr>
                <a:srgbClr val="FFCC00"/>
              </a:buClr>
              <a:buSzPct val="75000"/>
            </a:pPr>
            <a:r>
              <a:rPr lang="cs-CZ" sz="2800" b="1" dirty="0" smtClean="0">
                <a:latin typeface="Arial" charset="0"/>
              </a:rPr>
              <a:t>Zvýšení výdeje energie</a:t>
            </a:r>
          </a:p>
          <a:p>
            <a:pPr lvl="1" eaLnBrk="1" hangingPunct="1">
              <a:spcBef>
                <a:spcPct val="0"/>
              </a:spcBef>
              <a:buClr>
                <a:srgbClr val="FFCC00"/>
              </a:buClr>
              <a:buSzPct val="75000"/>
            </a:pPr>
            <a:r>
              <a:rPr lang="cs-CZ" sz="2400" dirty="0" smtClean="0">
                <a:latin typeface="Arial" charset="0"/>
              </a:rPr>
              <a:t>zvýšená tělesná teplota</a:t>
            </a:r>
          </a:p>
          <a:p>
            <a:pPr eaLnBrk="1" hangingPunct="1">
              <a:spcBef>
                <a:spcPts val="1200"/>
              </a:spcBef>
              <a:buClr>
                <a:srgbClr val="FFCC00"/>
              </a:buClr>
              <a:buSzPct val="75000"/>
            </a:pPr>
            <a:r>
              <a:rPr lang="cs-CZ" sz="2800" b="1" dirty="0">
                <a:latin typeface="Arial" charset="0"/>
              </a:rPr>
              <a:t>K</a:t>
            </a:r>
            <a:r>
              <a:rPr lang="cs-CZ" sz="2800" b="1" dirty="0" smtClean="0">
                <a:latin typeface="Arial" charset="0"/>
              </a:rPr>
              <a:t>atabolismus bílkovin</a:t>
            </a:r>
          </a:p>
        </p:txBody>
      </p:sp>
    </p:spTree>
    <p:extLst>
      <p:ext uri="{BB962C8B-B14F-4D97-AF65-F5344CB8AC3E}">
        <p14:creationId xmlns:p14="http://schemas.microsoft.com/office/powerpoint/2010/main" val="277602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1403648" y="2708920"/>
            <a:ext cx="5040560" cy="850106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Konec přednášky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15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0"/>
            <a:ext cx="7920880" cy="98102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Zásoby glykogenu </a:t>
            </a:r>
            <a:r>
              <a:rPr lang="cs-CZ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v organismu</a:t>
            </a:r>
            <a:br>
              <a:rPr lang="cs-CZ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cs-CZ" sz="2400" b="0" dirty="0" smtClean="0">
                <a:solidFill>
                  <a:srgbClr val="000066"/>
                </a:solidFill>
                <a:latin typeface="Arial" charset="0"/>
              </a:rPr>
              <a:t>jsou potřebné v době operačního stresu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2133600"/>
            <a:ext cx="8352928" cy="3599655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Clr>
                <a:srgbClr val="FFCC00"/>
              </a:buClr>
              <a:buSzPct val="75000"/>
            </a:pPr>
            <a:r>
              <a:rPr lang="cs-CZ" sz="2800" b="1" dirty="0">
                <a:latin typeface="Arial" charset="0"/>
              </a:rPr>
              <a:t>Jaterní glykogen</a:t>
            </a:r>
          </a:p>
          <a:p>
            <a:pPr lvl="1">
              <a:spcBef>
                <a:spcPct val="0"/>
              </a:spcBef>
              <a:buClr>
                <a:srgbClr val="FFCC00"/>
              </a:buClr>
              <a:buSzPct val="75000"/>
            </a:pPr>
            <a:r>
              <a:rPr lang="cs-CZ" sz="2400" dirty="0" smtClean="0">
                <a:latin typeface="Arial" charset="0"/>
              </a:rPr>
              <a:t>zásoba 50-120 </a:t>
            </a:r>
            <a:r>
              <a:rPr lang="cs-CZ" sz="2400" dirty="0">
                <a:latin typeface="Arial" charset="0"/>
              </a:rPr>
              <a:t>g</a:t>
            </a:r>
          </a:p>
          <a:p>
            <a:pPr lvl="1">
              <a:spcBef>
                <a:spcPct val="0"/>
              </a:spcBef>
              <a:buClr>
                <a:srgbClr val="FFCC00"/>
              </a:buClr>
              <a:buSzPct val="75000"/>
            </a:pPr>
            <a:r>
              <a:rPr lang="cs-CZ" sz="2400" dirty="0" smtClean="0">
                <a:latin typeface="Arial" charset="0"/>
              </a:rPr>
              <a:t>poskytuje glukózu k vyrovnání glykémie při hladovění</a:t>
            </a:r>
          </a:p>
          <a:p>
            <a:pPr lvl="1">
              <a:spcBef>
                <a:spcPct val="0"/>
              </a:spcBef>
              <a:buClr>
                <a:srgbClr val="FFCC00"/>
              </a:buClr>
              <a:buSzPct val="75000"/>
            </a:pPr>
            <a:r>
              <a:rPr lang="cs-CZ" sz="2400" dirty="0" smtClean="0">
                <a:latin typeface="Arial" charset="0"/>
              </a:rPr>
              <a:t>proto oddaluje nutnost aktivovat glukoneogenezi</a:t>
            </a:r>
            <a:endParaRPr lang="cs-CZ" sz="2400" dirty="0">
              <a:latin typeface="Arial" charset="0"/>
            </a:endParaRPr>
          </a:p>
          <a:p>
            <a:pPr eaLnBrk="1" hangingPunct="1">
              <a:spcBef>
                <a:spcPts val="1800"/>
              </a:spcBef>
              <a:buClr>
                <a:srgbClr val="FFCC00"/>
              </a:buClr>
              <a:buSzPct val="75000"/>
            </a:pPr>
            <a:r>
              <a:rPr lang="cs-CZ" sz="2800" b="1" dirty="0" smtClean="0">
                <a:latin typeface="Arial" charset="0"/>
              </a:rPr>
              <a:t>Svalový glykogen</a:t>
            </a:r>
          </a:p>
          <a:p>
            <a:pPr lvl="1" eaLnBrk="1" hangingPunct="1">
              <a:spcBef>
                <a:spcPct val="0"/>
              </a:spcBef>
              <a:buClr>
                <a:srgbClr val="FFCC00"/>
              </a:buClr>
              <a:buSzPct val="75000"/>
            </a:pPr>
            <a:r>
              <a:rPr lang="cs-CZ" sz="2400" dirty="0" smtClean="0">
                <a:latin typeface="Arial" charset="0"/>
              </a:rPr>
              <a:t>350-400 g (15 g/kg svalu)</a:t>
            </a:r>
          </a:p>
          <a:p>
            <a:pPr lvl="1" eaLnBrk="1" hangingPunct="1">
              <a:spcBef>
                <a:spcPct val="0"/>
              </a:spcBef>
              <a:buClr>
                <a:srgbClr val="FFCC00"/>
              </a:buClr>
              <a:buSzPct val="75000"/>
            </a:pPr>
            <a:r>
              <a:rPr lang="cs-CZ" sz="2400" dirty="0" smtClean="0">
                <a:latin typeface="Arial" charset="0"/>
              </a:rPr>
              <a:t>nemůže být uvolněn do krve, ale pouze spotřebován ve svalu (chybí enzym G-6P-áza)</a:t>
            </a:r>
            <a:endParaRPr lang="cs-CZ" sz="28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93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44624"/>
            <a:ext cx="7128792" cy="108012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Důsledky nezajištěné výživy   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 perioperačním období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endParaRPr lang="cs-CZ" dirty="0" smtClean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7782" y="1772816"/>
            <a:ext cx="7632650" cy="4752528"/>
          </a:xfrm>
        </p:spPr>
        <p:txBody>
          <a:bodyPr>
            <a:noAutofit/>
          </a:bodyPr>
          <a:lstStyle/>
          <a:p>
            <a:pPr eaLnBrk="1" hangingPunct="1">
              <a:spcBef>
                <a:spcPct val="0"/>
              </a:spcBef>
              <a:buClr>
                <a:srgbClr val="FFCC00"/>
              </a:buClr>
              <a:buSzPct val="75000"/>
            </a:pPr>
            <a:r>
              <a:rPr lang="cs-CZ" sz="2800" b="1" dirty="0" smtClean="0">
                <a:latin typeface="Arial" charset="0"/>
              </a:rPr>
              <a:t>Zvýšené riziko komplikací</a:t>
            </a:r>
          </a:p>
          <a:p>
            <a:pPr lvl="1" eaLnBrk="1" hangingPunct="1">
              <a:spcBef>
                <a:spcPct val="0"/>
              </a:spcBef>
              <a:buClr>
                <a:schemeClr val="tx1"/>
              </a:buClr>
              <a:buSzPct val="75000"/>
              <a:buFont typeface="Times New Roman" pitchFamily="18" charset="0"/>
              <a:buChar char="─"/>
            </a:pPr>
            <a:r>
              <a:rPr lang="cs-CZ" sz="2400" dirty="0" smtClean="0">
                <a:latin typeface="Arial" charset="0"/>
              </a:rPr>
              <a:t>infekční komplikace, včetně infekce rány</a:t>
            </a:r>
          </a:p>
          <a:p>
            <a:pPr lvl="1" eaLnBrk="1" hangingPunct="1">
              <a:spcBef>
                <a:spcPct val="0"/>
              </a:spcBef>
              <a:buClr>
                <a:schemeClr val="tx1"/>
              </a:buClr>
              <a:buSzPct val="75000"/>
              <a:buFont typeface="Times New Roman" pitchFamily="18" charset="0"/>
              <a:buChar char="─"/>
            </a:pPr>
            <a:r>
              <a:rPr lang="cs-CZ" sz="2400" dirty="0" smtClean="0">
                <a:latin typeface="Arial" charset="0"/>
              </a:rPr>
              <a:t>špatné hojení ran, rozpad sutury</a:t>
            </a:r>
          </a:p>
          <a:p>
            <a:pPr lvl="1" eaLnBrk="1" hangingPunct="1">
              <a:spcBef>
                <a:spcPct val="0"/>
              </a:spcBef>
              <a:buClr>
                <a:schemeClr val="tx1"/>
              </a:buClr>
              <a:buSzPct val="75000"/>
              <a:buFont typeface="Times New Roman" pitchFamily="18" charset="0"/>
              <a:buChar char="─"/>
            </a:pPr>
            <a:r>
              <a:rPr lang="cs-CZ" sz="2400" dirty="0" smtClean="0">
                <a:latin typeface="Arial" charset="0"/>
              </a:rPr>
              <a:t>potřeba revize operační rány</a:t>
            </a:r>
          </a:p>
          <a:p>
            <a:pPr eaLnBrk="1" hangingPunct="1">
              <a:spcBef>
                <a:spcPts val="600"/>
              </a:spcBef>
              <a:buClr>
                <a:srgbClr val="FFCC00"/>
              </a:buClr>
              <a:buSzPct val="75000"/>
            </a:pPr>
            <a:r>
              <a:rPr lang="cs-CZ" sz="2800" b="1" dirty="0" smtClean="0">
                <a:latin typeface="Arial" charset="0"/>
              </a:rPr>
              <a:t>Prodloužená doba hospitalizace</a:t>
            </a:r>
          </a:p>
          <a:p>
            <a:pPr eaLnBrk="1" hangingPunct="1">
              <a:spcBef>
                <a:spcPts val="600"/>
              </a:spcBef>
              <a:buClr>
                <a:srgbClr val="FFCC00"/>
              </a:buClr>
              <a:buSzPct val="75000"/>
            </a:pPr>
            <a:r>
              <a:rPr lang="cs-CZ" sz="2800" b="1" dirty="0" smtClean="0">
                <a:latin typeface="Arial" charset="0"/>
              </a:rPr>
              <a:t>Oddálení onkologické léčby po operaci</a:t>
            </a:r>
            <a:endParaRPr lang="cs-CZ" sz="2400" dirty="0" smtClean="0">
              <a:latin typeface="Arial" charset="0"/>
            </a:endParaRPr>
          </a:p>
          <a:p>
            <a:pPr eaLnBrk="1" hangingPunct="1">
              <a:spcBef>
                <a:spcPts val="600"/>
              </a:spcBef>
              <a:buClr>
                <a:srgbClr val="FFCC00"/>
              </a:buClr>
              <a:buSzPct val="75000"/>
            </a:pPr>
            <a:r>
              <a:rPr lang="cs-CZ" sz="2800" b="1" dirty="0" smtClean="0">
                <a:latin typeface="Arial" charset="0"/>
              </a:rPr>
              <a:t>Celkově horší kontrola růstu nádoru</a:t>
            </a:r>
          </a:p>
          <a:p>
            <a:pPr lvl="1">
              <a:spcBef>
                <a:spcPts val="0"/>
              </a:spcBef>
              <a:buClr>
                <a:srgbClr val="FFCC00"/>
              </a:buClr>
              <a:buSzPct val="75000"/>
            </a:pPr>
            <a:r>
              <a:rPr lang="cs-CZ" sz="2400" dirty="0" smtClean="0">
                <a:latin typeface="Arial" charset="0"/>
              </a:rPr>
              <a:t>zkrácené přežívání, OS i PFS</a:t>
            </a:r>
          </a:p>
          <a:p>
            <a:pPr>
              <a:spcBef>
                <a:spcPts val="600"/>
              </a:spcBef>
              <a:buClr>
                <a:srgbClr val="FFCC00"/>
              </a:buClr>
              <a:buSzPct val="75000"/>
            </a:pPr>
            <a:r>
              <a:rPr lang="cs-CZ" sz="2800" b="1" dirty="0" smtClean="0">
                <a:latin typeface="Arial" charset="0"/>
              </a:rPr>
              <a:t>Vyšší mortalita</a:t>
            </a:r>
          </a:p>
          <a:p>
            <a:pPr eaLnBrk="1" hangingPunct="1">
              <a:spcBef>
                <a:spcPts val="600"/>
              </a:spcBef>
              <a:buClr>
                <a:srgbClr val="FFCC00"/>
              </a:buClr>
              <a:buSzPct val="75000"/>
            </a:pPr>
            <a:r>
              <a:rPr lang="cs-CZ" sz="2800" b="1" dirty="0" smtClean="0">
                <a:latin typeface="Arial" charset="0"/>
              </a:rPr>
              <a:t>Vyšší finanční náklady na léčbu</a:t>
            </a:r>
          </a:p>
          <a:p>
            <a:pPr lvl="1" eaLnBrk="1" hangingPunct="1">
              <a:spcBef>
                <a:spcPct val="0"/>
              </a:spcBef>
              <a:buClr>
                <a:schemeClr val="tx1"/>
              </a:buClr>
              <a:buSzPct val="75000"/>
              <a:buFont typeface="Times New Roman" pitchFamily="18" charset="0"/>
              <a:buNone/>
            </a:pPr>
            <a:endParaRPr lang="cs-CZ" sz="28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90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Helsin-CNIV">
      <a:dk1>
        <a:sysClr val="windowText" lastClr="000000"/>
      </a:dk1>
      <a:lt1>
        <a:sysClr val="window" lastClr="FFFFFF"/>
      </a:lt1>
      <a:dk2>
        <a:srgbClr val="003C57"/>
      </a:dk2>
      <a:lt2>
        <a:srgbClr val="EEECE1"/>
      </a:lt2>
      <a:accent1>
        <a:srgbClr val="63217F"/>
      </a:accent1>
      <a:accent2>
        <a:srgbClr val="0078AE"/>
      </a:accent2>
      <a:accent3>
        <a:srgbClr val="3E9A3C"/>
      </a:accent3>
      <a:accent4>
        <a:srgbClr val="74767A"/>
      </a:accent4>
      <a:accent5>
        <a:srgbClr val="FF9900"/>
      </a:accent5>
      <a:accent6>
        <a:srgbClr val="94C11F"/>
      </a:accent6>
      <a:hlink>
        <a:srgbClr val="003C57"/>
      </a:hlink>
      <a:folHlink>
        <a:srgbClr val="D16BC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7850</TotalTime>
  <Words>3240</Words>
  <Application>Microsoft Office PowerPoint</Application>
  <PresentationFormat>Předvádění na obrazovce (4:3)</PresentationFormat>
  <Paragraphs>765</Paragraphs>
  <Slides>70</Slides>
  <Notes>20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70</vt:i4>
      </vt:variant>
    </vt:vector>
  </HeadingPairs>
  <TitlesOfParts>
    <vt:vector size="71" baseType="lpstr">
      <vt:lpstr>Office Theme</vt:lpstr>
      <vt:lpstr>Nutriční podpora  při onkologické léčbě  magisterské studium, obor Nutriční specialista  Miroslav Tomíška Interní hematologická a onkologická klinika LF MU a FN Brno</vt:lpstr>
      <vt:lpstr>Nutriční podpora při operaci nádoru</vt:lpstr>
      <vt:lpstr>Vliv malnutrice před operací na výskyt komplikací po operaci</vt:lpstr>
      <vt:lpstr>Metabolické komponenty operačního stresu</vt:lpstr>
      <vt:lpstr>Příčiny inzulinové rezistence po operaci</vt:lpstr>
      <vt:lpstr>Metabolické příčiny infekčních komplikací  po operaci</vt:lpstr>
      <vt:lpstr>Nevýhody krátkodobého hladovění   před operačním výkonem</vt:lpstr>
      <vt:lpstr>Zásoby glykogenu v organismu jsou potřebné v době operačního stresu</vt:lpstr>
      <vt:lpstr>Důsledky nezajištěné výživy    v perioperačním období  </vt:lpstr>
      <vt:lpstr>Posuzování malnutrice před operací podle jednotlivých parametrů</vt:lpstr>
      <vt:lpstr>Adjustovaná ztráta tělesné hmotnosti před operací</vt:lpstr>
      <vt:lpstr>Předoperační NRS v onkologii</vt:lpstr>
      <vt:lpstr>Předoperační NRS v onkologii</vt:lpstr>
      <vt:lpstr>Předoperační NRS v onkologii</vt:lpstr>
      <vt:lpstr>Interpretace výsledku NRS před operací nádoru</vt:lpstr>
      <vt:lpstr>Předoperační nutriční příprava  před velkou operací, obecně</vt:lpstr>
      <vt:lpstr>Předoperační nutriční příprava  před velkou operací břicha pro nádor</vt:lpstr>
      <vt:lpstr>Předoperační hladovění  již od půlnoci není u většiny nemocných nutné</vt:lpstr>
      <vt:lpstr>Výhody předoperačního doplnění glykogenu</vt:lpstr>
      <vt:lpstr>Předoperační parenterální výživa  obecné indikace</vt:lpstr>
      <vt:lpstr>Tradiční pooperační přístup  po resekci části střeva</vt:lpstr>
      <vt:lpstr>Šetrné chirurgické výkony  Enhanced Recovery After Surgery, ERAS  Fast Track Surgery</vt:lpstr>
      <vt:lpstr>Riziko dehiscence sutury (anastomózy) střeva není při časné enterální výživě zvýšené</vt:lpstr>
      <vt:lpstr>Protokoly časné EV  po resekci části střeva (tlustého, ale i tenkého)</vt:lpstr>
      <vt:lpstr>Pooperační enterální nutriční podpora </vt:lpstr>
      <vt:lpstr>Sondová EV po operaci  je-li indikována, zahájit do 24 hod. po operaci</vt:lpstr>
      <vt:lpstr>Perioperační nutriční podpora  obecné indikace</vt:lpstr>
      <vt:lpstr>Parenterální výživa  v perioperačním období</vt:lpstr>
      <vt:lpstr>Nutriční potřeba pro PV   v perioperačním období</vt:lpstr>
      <vt:lpstr>Efekt perioperační nutriční podpory </vt:lpstr>
      <vt:lpstr>Nutriční podpora při chemoterapii</vt:lpstr>
      <vt:lpstr>Vedlejší účinky chemoterapie ovlivňující příjem stravy a nutriční stav pacienta</vt:lpstr>
      <vt:lpstr>Vliv chemoterapie na nutriční stav pacienta</vt:lpstr>
      <vt:lpstr>Perorální nutriční intervence při CHT</vt:lpstr>
      <vt:lpstr>ONS s n-3 PUFA pro onkologické pacienty</vt:lpstr>
      <vt:lpstr>Nutriční podpora při CHT má příznivé účinky</vt:lpstr>
      <vt:lpstr>Enterální a parenterální výživa při CHT</vt:lpstr>
      <vt:lpstr>Komplexní nutriční a metabolická intervence při chemoterapii</vt:lpstr>
      <vt:lpstr>Nárůst tělesné hmotnosti po CHT</vt:lpstr>
      <vt:lpstr>Nutriční podpora při radioterapii</vt:lpstr>
      <vt:lpstr>Radioterapie nádorů</vt:lpstr>
      <vt:lpstr>RT u nádorů hlavy a krku zajištění nutriční podpory</vt:lpstr>
      <vt:lpstr>Nutriční podpora cestou PEG u nádorů hlavy a krku</vt:lpstr>
      <vt:lpstr>Nutriční podpora  při transplantaci krvetvorných buněk</vt:lpstr>
      <vt:lpstr>Transplantace krvetvorných buněk Hematopoietic cell transplantation, HCT</vt:lpstr>
      <vt:lpstr>Nutriční podpora při alogenní HCT</vt:lpstr>
      <vt:lpstr>Nutriční podpora při autologní HCT</vt:lpstr>
      <vt:lpstr>Nutriční podpora  při cílené biologické léčbě</vt:lpstr>
      <vt:lpstr>Tyrosin-kinázové inhibitory, TKI v onkologii charakteristika lékové skupiny</vt:lpstr>
      <vt:lpstr>Tyrosin-kinázové inhibitory mechanismus účinku nintedanibu</vt:lpstr>
      <vt:lpstr>Příklady TKI</vt:lpstr>
      <vt:lpstr>Grading průjmu podle CTC-AE</vt:lpstr>
      <vt:lpstr>Edukace pacienta  při zahájení léčby TKI</vt:lpstr>
      <vt:lpstr>Hlavní dietní zásady  léčby průjmu po TKI</vt:lpstr>
      <vt:lpstr>Hlavní dietní zásady  léčby průjmu po TKI</vt:lpstr>
      <vt:lpstr>Dieta BRAT při průjmu po léčbě TKI banana – rice – apple – toast</vt:lpstr>
      <vt:lpstr>2. krok - po dietě BRAT uvolnění diety, rozšíření výběru potravin</vt:lpstr>
      <vt:lpstr>3. krok další rozšíření výběru potravin</vt:lpstr>
      <vt:lpstr>4. krok, bezezbytková dieta  typu nemocniční diety č.5</vt:lpstr>
      <vt:lpstr>Instantní vláknina OptiFibre 250 g plně rozpustná vláknina  PHGG, partially hydrolyzed guar gum</vt:lpstr>
      <vt:lpstr>Fresubin Protein Powder Instantní bílkovina</vt:lpstr>
      <vt:lpstr>Perorální nutriční suplementy při průjmu ONS, Oral Nutritional Supplements</vt:lpstr>
      <vt:lpstr>Perorální nutriční suplementy při průjmu ONS, Oral Nutritional Supplements</vt:lpstr>
      <vt:lpstr>Suplementace elektrolytů při zvýšených ztrátách průjmovitou stolicí</vt:lpstr>
      <vt:lpstr>Suplementace zinku a selénu při zvýšených ztrátách průjmovitou stolicí</vt:lpstr>
      <vt:lpstr>Loperamid při průjmu po TKI mechanismus účinku</vt:lpstr>
      <vt:lpstr>Loperamid při průjmu po TKI zásady léčby</vt:lpstr>
      <vt:lpstr>Léčba těžkého průjmu G3-4 za hospitalizace</vt:lpstr>
      <vt:lpstr>Alternativní dávkovací schémata léčby VEGF-TKI (sunitinib u renálního karcinomu)</vt:lpstr>
      <vt:lpstr>Konec přednášky</vt:lpstr>
    </vt:vector>
  </TitlesOfParts>
  <Company>adelphi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CINV</dc:title>
  <dc:creator>M. Chung</dc:creator>
  <cp:lastModifiedBy>Miroslav Tomíška</cp:lastModifiedBy>
  <cp:revision>369</cp:revision>
  <dcterms:created xsi:type="dcterms:W3CDTF">2015-10-22T09:56:45Z</dcterms:created>
  <dcterms:modified xsi:type="dcterms:W3CDTF">2019-11-26T21:07:06Z</dcterms:modified>
</cp:coreProperties>
</file>