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0"/>
  </p:notesMasterIdLst>
  <p:handoutMasterIdLst>
    <p:handoutMasterId r:id="rId41"/>
  </p:handoutMasterIdLst>
  <p:sldIdLst>
    <p:sldId id="305" r:id="rId2"/>
    <p:sldId id="306" r:id="rId3"/>
    <p:sldId id="318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45" r:id="rId28"/>
    <p:sldId id="333" r:id="rId29"/>
    <p:sldId id="334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43" r:id="rId38"/>
    <p:sldId id="344" r:id="rId3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19101"/>
            <a:ext cx="10972800" cy="63341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412875"/>
            <a:ext cx="5384800" cy="47132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412875"/>
            <a:ext cx="5384800" cy="47132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F813-80BF-4DC0-B8D5-FC74AD68A5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240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5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743200"/>
            <a:ext cx="5888064" cy="1143000"/>
          </a:xfrm>
        </p:spPr>
        <p:txBody>
          <a:bodyPr anchor="ctr"/>
          <a:lstStyle/>
          <a:p>
            <a:r>
              <a:rPr lang="cs-CZ" altLang="cs-CZ" sz="5400" dirty="0">
                <a:latin typeface="Arial" panose="020B0604020202020204" pitchFamily="34" charset="0"/>
              </a:rPr>
              <a:t>ŠOKOVÉ  STAVY</a:t>
            </a:r>
            <a:endParaRPr lang="cs-CZ" altLang="cs-CZ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cs-CZ" altLang="cs-CZ" sz="3200">
              <a:latin typeface="Arial" panose="020B0604020202020204" pitchFamily="34" charset="0"/>
            </a:endParaRPr>
          </a:p>
          <a:p>
            <a:endParaRPr lang="cs-CZ" altLang="cs-CZ" sz="3200">
              <a:latin typeface="Arial" panose="020B0604020202020204" pitchFamily="34" charset="0"/>
            </a:endParaRPr>
          </a:p>
          <a:p>
            <a:endParaRPr lang="cs-CZ" altLang="cs-CZ" sz="320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83776" y="5177135"/>
            <a:ext cx="9624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10000"/>
              </a:spcBef>
              <a:buClr>
                <a:srgbClr val="DCDCDC"/>
              </a:buClr>
              <a:buSzPct val="75000"/>
              <a:buFont typeface="Wingdings" panose="05000000000000000000" pitchFamily="2" charset="2"/>
              <a:buNone/>
            </a:pPr>
            <a:r>
              <a:rPr lang="cs-CZ" altLang="cs-CZ" i="1" dirty="0"/>
              <a:t>MUDr. Roman Svatoň, </a:t>
            </a:r>
            <a:r>
              <a:rPr lang="cs-CZ" altLang="cs-CZ" i="1" dirty="0" smtClean="0"/>
              <a:t>Chirurgická klinika </a:t>
            </a:r>
            <a:r>
              <a:rPr lang="cs-CZ" altLang="cs-CZ" i="1" dirty="0"/>
              <a:t>LF MU a FN Brno</a:t>
            </a:r>
          </a:p>
        </p:txBody>
      </p:sp>
    </p:spTree>
    <p:extLst>
      <p:ext uri="{BB962C8B-B14F-4D97-AF65-F5344CB8AC3E}">
        <p14:creationId xmlns:p14="http://schemas.microsoft.com/office/powerpoint/2010/main" val="217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88936"/>
            <a:ext cx="7772400" cy="12954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OBSTRUKČNÍ  ŠOK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375475"/>
            <a:ext cx="10833315" cy="454487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Mechanická překážka - obstrukce - krevního toku kardiovaskulárním řečištěm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Překážka </a:t>
            </a:r>
            <a:r>
              <a:rPr lang="cs-CZ" altLang="cs-CZ" b="1" dirty="0" smtClean="0">
                <a:latin typeface="Arial" panose="020B0604020202020204" pitchFamily="34" charset="0"/>
              </a:rPr>
              <a:t>je vně řečišt</a:t>
            </a:r>
            <a:r>
              <a:rPr lang="cs-CZ" altLang="cs-CZ" dirty="0" smtClean="0">
                <a:latin typeface="Arial" panose="020B0604020202020204" pitchFamily="34" charset="0"/>
              </a:rPr>
              <a:t>ě - omezení plnění </a:t>
            </a:r>
            <a:r>
              <a:rPr lang="cs-CZ" altLang="cs-CZ" dirty="0" smtClean="0">
                <a:latin typeface="Arial" panose="020B0604020202020204" pitchFamily="34" charset="0"/>
              </a:rPr>
              <a:t>pumpy - </a:t>
            </a:r>
            <a:r>
              <a:rPr lang="cs-CZ" altLang="cs-CZ" dirty="0" err="1" smtClean="0">
                <a:latin typeface="Arial" panose="020B0604020202020204" pitchFamily="34" charset="0"/>
              </a:rPr>
              <a:t>perikardiální</a:t>
            </a:r>
            <a:r>
              <a:rPr lang="cs-CZ" altLang="cs-CZ" dirty="0" smtClean="0">
                <a:latin typeface="Arial" panose="020B0604020202020204" pitchFamily="34" charset="0"/>
              </a:rPr>
              <a:t> tamponáda, </a:t>
            </a:r>
            <a:r>
              <a:rPr lang="cs-CZ" altLang="cs-CZ" dirty="0" err="1" smtClean="0">
                <a:latin typeface="Arial" panose="020B0604020202020204" pitchFamily="34" charset="0"/>
              </a:rPr>
              <a:t>konstriktivní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perikarditis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Překážka </a:t>
            </a:r>
            <a:r>
              <a:rPr lang="cs-CZ" altLang="cs-CZ" b="1" dirty="0" smtClean="0">
                <a:latin typeface="Arial" panose="020B0604020202020204" pitchFamily="34" charset="0"/>
              </a:rPr>
              <a:t>je v řečišti </a:t>
            </a:r>
            <a:r>
              <a:rPr lang="cs-CZ" altLang="cs-CZ" dirty="0" smtClean="0">
                <a:latin typeface="Arial" panose="020B0604020202020204" pitchFamily="34" charset="0"/>
              </a:rPr>
              <a:t>- masivní plicní embolie</a:t>
            </a:r>
          </a:p>
        </p:txBody>
      </p:sp>
    </p:spTree>
    <p:extLst>
      <p:ext uri="{BB962C8B-B14F-4D97-AF65-F5344CB8AC3E}">
        <p14:creationId xmlns:p14="http://schemas.microsoft.com/office/powerpoint/2010/main" val="23386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634" y="561814"/>
            <a:ext cx="7772400" cy="9144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DISTRIBUČNÍ  ŠOK</a:t>
            </a:r>
            <a:endParaRPr lang="cs-CZ" alt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634" y="1476214"/>
            <a:ext cx="9606366" cy="495300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Relativní hypovolémie způsobená vasodilatací</a:t>
            </a:r>
          </a:p>
          <a:p>
            <a:endParaRPr lang="cs-CZ" altLang="cs-CZ" sz="2000" dirty="0" smtClean="0">
              <a:latin typeface="Arial" panose="020B0604020202020204" pitchFamily="34" charset="0"/>
            </a:endParaRPr>
          </a:p>
          <a:p>
            <a:pPr marL="72000" indent="0" algn="ctr">
              <a:lnSpc>
                <a:spcPct val="250000"/>
              </a:lnSpc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Pokles SVR</a:t>
            </a:r>
          </a:p>
          <a:p>
            <a:pPr marL="72000" indent="0" algn="ctr">
              <a:lnSpc>
                <a:spcPct val="250000"/>
              </a:lnSpc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V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první fázi </a:t>
            </a:r>
            <a:r>
              <a:rPr lang="cs-CZ" altLang="cs-CZ" sz="2000" b="1" dirty="0" err="1" smtClean="0">
                <a:latin typeface="Arial" panose="020B0604020202020204" pitchFamily="34" charset="0"/>
              </a:rPr>
              <a:t>kompenzatorně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zvýšená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TF a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CO, jen mírný pokles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MAP</a:t>
            </a:r>
          </a:p>
          <a:p>
            <a:pPr marL="72000" indent="0" algn="ctr">
              <a:lnSpc>
                <a:spcPct val="250000"/>
              </a:lnSpc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Při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progresi výrazný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pokles plnících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tlaků /</a:t>
            </a:r>
            <a:r>
              <a:rPr lang="cs-CZ" altLang="cs-CZ" sz="2000" b="1" dirty="0" err="1" smtClean="0">
                <a:latin typeface="Arial" panose="020B0604020202020204" pitchFamily="34" charset="0"/>
              </a:rPr>
              <a:t>preloadu</a:t>
            </a:r>
            <a:r>
              <a:rPr lang="cs-CZ" altLang="cs-CZ" sz="2000" b="1" dirty="0" smtClean="0">
                <a:latin typeface="Arial" panose="020B0604020202020204" pitchFamily="34" charset="0"/>
              </a:rPr>
              <a:t>/,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pokles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CO a MAP</a:t>
            </a:r>
          </a:p>
          <a:p>
            <a:pPr marL="72000" indent="0" algn="ctr">
              <a:lnSpc>
                <a:spcPct val="250000"/>
              </a:lnSpc>
              <a:buNone/>
            </a:pPr>
            <a:r>
              <a:rPr lang="cs-CZ" altLang="cs-CZ" sz="2000" b="1" dirty="0" err="1" smtClean="0">
                <a:latin typeface="Arial" panose="020B0604020202020204" pitchFamily="34" charset="0"/>
              </a:rPr>
              <a:t>Hypoperfuze</a:t>
            </a:r>
            <a:endParaRPr lang="cs-CZ" altLang="cs-CZ" sz="2000" dirty="0" smtClean="0"/>
          </a:p>
          <a:p>
            <a:pPr marL="72000" indent="0" algn="ctr">
              <a:lnSpc>
                <a:spcPct val="250000"/>
              </a:lnSpc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ŠOK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4" name="Šipka dolů 3"/>
          <p:cNvSpPr/>
          <p:nvPr/>
        </p:nvSpPr>
        <p:spPr bwMode="auto">
          <a:xfrm>
            <a:off x="5764078" y="3357483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Šipka dolů 4"/>
          <p:cNvSpPr/>
          <p:nvPr/>
        </p:nvSpPr>
        <p:spPr bwMode="auto">
          <a:xfrm>
            <a:off x="5764078" y="4115932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 dolů 5"/>
          <p:cNvSpPr/>
          <p:nvPr/>
        </p:nvSpPr>
        <p:spPr bwMode="auto">
          <a:xfrm>
            <a:off x="5764078" y="4873248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5764078" y="5630564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1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427" y="588936"/>
            <a:ext cx="7772400" cy="10668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DISTRIBUČNÍ  ŠOK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27" y="1565328"/>
            <a:ext cx="10469105" cy="4386021"/>
          </a:xfrm>
        </p:spPr>
        <p:txBody>
          <a:bodyPr/>
          <a:lstStyle/>
          <a:p>
            <a:r>
              <a:rPr lang="cs-CZ" altLang="cs-CZ" sz="2400" b="1" dirty="0" smtClean="0">
                <a:latin typeface="Arial" panose="020B0604020202020204" pitchFamily="34" charset="0"/>
              </a:rPr>
              <a:t>Anafylaxe </a:t>
            </a:r>
            <a:r>
              <a:rPr lang="cs-CZ" altLang="cs-CZ" sz="2400" dirty="0" smtClean="0">
                <a:latin typeface="Arial" panose="020B0604020202020204" pitchFamily="34" charset="0"/>
              </a:rPr>
              <a:t>- </a:t>
            </a:r>
            <a:r>
              <a:rPr lang="cs-CZ" altLang="cs-CZ" sz="2400" dirty="0">
                <a:latin typeface="Arial" panose="020B0604020202020204" pitchFamily="34" charset="0"/>
              </a:rPr>
              <a:t>reakce antigen-protilátka uvolňující mediátory typu histaminu, bradykininu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Předávkování léky s vasodilatačními účinky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Neurogenní </a:t>
            </a:r>
            <a:r>
              <a:rPr lang="cs-CZ" altLang="cs-CZ" sz="2400" dirty="0">
                <a:latin typeface="Arial" panose="020B0604020202020204" pitchFamily="34" charset="0"/>
              </a:rPr>
              <a:t>- úrazy míchy - ztráta periferního cévního tonu</a:t>
            </a:r>
          </a:p>
          <a:p>
            <a:r>
              <a:rPr lang="cs-CZ" altLang="cs-CZ" sz="2400" b="1" dirty="0" err="1" smtClean="0">
                <a:latin typeface="Arial" panose="020B0604020202020204" pitchFamily="34" charset="0"/>
              </a:rPr>
              <a:t>Addisonská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krize</a:t>
            </a:r>
            <a:r>
              <a:rPr lang="cs-CZ" altLang="cs-CZ" sz="2400" dirty="0">
                <a:latin typeface="Arial" panose="020B0604020202020204" pitchFamily="34" charset="0"/>
              </a:rPr>
              <a:t> - akutní insuficience nadledvin, nedostatek kortizolu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Sepse - </a:t>
            </a:r>
            <a:r>
              <a:rPr lang="cs-CZ" altLang="cs-CZ" sz="2400" dirty="0">
                <a:latin typeface="Arial" panose="020B0604020202020204" pitchFamily="34" charset="0"/>
              </a:rPr>
              <a:t>endotoxin </a:t>
            </a:r>
            <a:r>
              <a:rPr lang="cs-CZ" altLang="cs-CZ" sz="2400" dirty="0" smtClean="0">
                <a:latin typeface="Arial" panose="020B0604020202020204" pitchFamily="34" charset="0"/>
              </a:rPr>
              <a:t>G-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neg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bakterií je stimulem spouštějícím uvolňování mediátorů způsobujících generalizovanou vasodilataci a patologickou distribuci krevní </a:t>
            </a:r>
            <a:r>
              <a:rPr lang="cs-CZ" altLang="cs-CZ" sz="2400" dirty="0" err="1">
                <a:latin typeface="Arial" panose="020B0604020202020204" pitchFamily="34" charset="0"/>
              </a:rPr>
              <a:t>perfuze</a:t>
            </a:r>
            <a:r>
              <a:rPr lang="cs-CZ" altLang="cs-CZ" sz="2400" dirty="0">
                <a:latin typeface="Arial" panose="020B0604020202020204" pitchFamily="34" charset="0"/>
              </a:rPr>
              <a:t> na úrovni mikrocirkulace</a:t>
            </a:r>
          </a:p>
        </p:txBody>
      </p:sp>
    </p:spTree>
    <p:extLst>
      <p:ext uri="{BB962C8B-B14F-4D97-AF65-F5344CB8AC3E}">
        <p14:creationId xmlns:p14="http://schemas.microsoft.com/office/powerpoint/2010/main" val="41632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926" y="565688"/>
            <a:ext cx="7772400" cy="12192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SEPTICKÝ  ŠOK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925" y="1600200"/>
            <a:ext cx="10049359" cy="4010186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Někdy uváděn jako samostatná jednotka </a:t>
            </a:r>
            <a:r>
              <a:rPr lang="cs-CZ" altLang="cs-CZ" b="1" dirty="0" smtClean="0">
                <a:latin typeface="Arial" panose="020B0604020202020204" pitchFamily="34" charset="0"/>
              </a:rPr>
              <a:t>MIXED SHOCK 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v první fázi vasodilatace s vysokým CO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v dalších fázích vlivem i </a:t>
            </a:r>
            <a:r>
              <a:rPr lang="cs-CZ" altLang="cs-CZ" dirty="0" err="1" smtClean="0">
                <a:latin typeface="Arial" panose="020B0604020202020204" pitchFamily="34" charset="0"/>
              </a:rPr>
              <a:t>kardiodepresivních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působků</a:t>
            </a:r>
            <a:r>
              <a:rPr lang="cs-CZ" altLang="cs-CZ" dirty="0" smtClean="0">
                <a:latin typeface="Arial" panose="020B0604020202020204" pitchFamily="34" charset="0"/>
              </a:rPr>
              <a:t> snížení systolické funkce myokardu a snížení CO - kardiogenní podíl</a:t>
            </a:r>
          </a:p>
          <a:p>
            <a:r>
              <a:rPr lang="cs-CZ" altLang="cs-CZ" dirty="0" smtClean="0">
                <a:latin typeface="Arial" panose="020B0604020202020204" pitchFamily="34" charset="0"/>
              </a:rPr>
              <a:t>nejčastější šokový stav</a:t>
            </a:r>
            <a:endParaRPr lang="cs-CZ" altLang="cs-CZ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65688"/>
            <a:ext cx="7772400" cy="12192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 ŠOKU</a:t>
            </a:r>
            <a:endParaRPr lang="cs-CZ" altLang="cs-CZ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441342"/>
            <a:ext cx="10019654" cy="4654658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Podle dynamiky </a:t>
            </a:r>
            <a:r>
              <a:rPr lang="cs-CZ" altLang="cs-CZ" sz="2000" b="1" dirty="0" err="1" smtClean="0">
                <a:latin typeface="Arial" panose="020B0604020202020204" pitchFamily="34" charset="0"/>
              </a:rPr>
              <a:t>patofyziologckých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změn dělíme šok do 3 fází - stadií :</a:t>
            </a:r>
          </a:p>
          <a:p>
            <a:endParaRPr lang="cs-CZ" altLang="cs-CZ" sz="2000" dirty="0">
              <a:latin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fáze kompenzace</a:t>
            </a:r>
          </a:p>
          <a:p>
            <a:endParaRPr lang="cs-CZ" altLang="cs-CZ" sz="2000" dirty="0">
              <a:latin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fáze dekompenzace</a:t>
            </a:r>
          </a:p>
          <a:p>
            <a:endParaRPr lang="cs-CZ" altLang="cs-CZ" sz="2000" dirty="0">
              <a:latin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fáze refrakterní /ireverzibilní/</a:t>
            </a:r>
          </a:p>
          <a:p>
            <a:endParaRPr lang="cs-CZ" altLang="cs-CZ" sz="2000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Pro průběh šoku hraje významnou úlohu čas zahájení a intenzita léčebných kroků - nesmí dojít k nezvratným změnám</a:t>
            </a:r>
          </a:p>
        </p:txBody>
      </p:sp>
    </p:spTree>
    <p:extLst>
      <p:ext uri="{BB962C8B-B14F-4D97-AF65-F5344CB8AC3E}">
        <p14:creationId xmlns:p14="http://schemas.microsoft.com/office/powerpoint/2010/main" val="35273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797" y="565688"/>
            <a:ext cx="8610600" cy="588936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ŠOKU - fáze kompenzace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797" y="1325104"/>
            <a:ext cx="10014488" cy="4747647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Aktivovány </a:t>
            </a:r>
            <a:r>
              <a:rPr lang="cs-CZ" altLang="cs-CZ" sz="1800" dirty="0" smtClean="0">
                <a:latin typeface="Arial" panose="020B0604020202020204" pitchFamily="34" charset="0"/>
              </a:rPr>
              <a:t>reflexní kompenzační mechanismy</a:t>
            </a:r>
          </a:p>
          <a:p>
            <a:pPr marL="72000" indent="0">
              <a:buNone/>
            </a:pPr>
            <a:r>
              <a:rPr lang="cs-CZ" altLang="cs-CZ" sz="1800" dirty="0" err="1" smtClean="0">
                <a:latin typeface="Arial" panose="020B0604020202020204" pitchFamily="34" charset="0"/>
              </a:rPr>
              <a:t>Perfuze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</a:rPr>
              <a:t>životně důležitých orgánů je zachována</a:t>
            </a:r>
            <a:endParaRPr lang="cs-CZ" altLang="cs-CZ" sz="1800" dirty="0" smtClean="0"/>
          </a:p>
          <a:p>
            <a:endParaRPr lang="cs-CZ" altLang="cs-CZ" sz="1800" dirty="0"/>
          </a:p>
          <a:p>
            <a:pPr marL="72000" indent="0"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Reflexní mechanismy:                                                    </a:t>
            </a:r>
          </a:p>
          <a:p>
            <a:r>
              <a:rPr lang="cs-CZ" altLang="cs-CZ" sz="1800" dirty="0" err="1" smtClean="0">
                <a:latin typeface="Arial" panose="020B0604020202020204" pitchFamily="34" charset="0"/>
              </a:rPr>
              <a:t>Sympatiko</a:t>
            </a:r>
            <a:r>
              <a:rPr lang="cs-CZ" altLang="cs-CZ" sz="1800" dirty="0" smtClean="0">
                <a:latin typeface="Arial" panose="020B0604020202020204" pitchFamily="34" charset="0"/>
              </a:rPr>
              <a:t>-adrenergní - uvolnění katecholaminů</a:t>
            </a:r>
          </a:p>
          <a:p>
            <a:r>
              <a:rPr lang="cs-CZ" altLang="cs-CZ" sz="1800" dirty="0" smtClean="0">
                <a:latin typeface="Arial" panose="020B0604020202020204" pitchFamily="34" charset="0"/>
              </a:rPr>
              <a:t>Renin </a:t>
            </a:r>
            <a:r>
              <a:rPr lang="cs-CZ" altLang="cs-CZ" sz="1800" dirty="0" err="1">
                <a:latin typeface="Arial" panose="020B0604020202020204" pitchFamily="34" charset="0"/>
              </a:rPr>
              <a:t>angiotenzinová</a:t>
            </a:r>
            <a:r>
              <a:rPr lang="cs-CZ" altLang="cs-CZ" sz="1800" dirty="0">
                <a:latin typeface="Arial" panose="020B0604020202020204" pitchFamily="34" charset="0"/>
              </a:rPr>
              <a:t> osa - uvolnění ADH</a:t>
            </a:r>
          </a:p>
          <a:p>
            <a:pPr marL="72000" indent="0">
              <a:buNone/>
            </a:pPr>
            <a:endParaRPr lang="cs-CZ" altLang="cs-CZ" sz="1800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Účinky :</a:t>
            </a:r>
          </a:p>
          <a:p>
            <a:r>
              <a:rPr lang="cs-CZ" altLang="cs-CZ" sz="1800" dirty="0" smtClean="0">
                <a:latin typeface="Arial" panose="020B0604020202020204" pitchFamily="34" charset="0"/>
              </a:rPr>
              <a:t>Tachykardie</a:t>
            </a:r>
            <a:r>
              <a:rPr lang="cs-CZ" altLang="cs-CZ" sz="1800" dirty="0">
                <a:latin typeface="Arial" panose="020B0604020202020204" pitchFamily="34" charset="0"/>
              </a:rPr>
              <a:t>, vzestup SVR, snížení vylučování tekutin </a:t>
            </a:r>
            <a:r>
              <a:rPr lang="cs-CZ" altLang="cs-CZ" sz="1800" dirty="0" smtClean="0">
                <a:latin typeface="Arial" panose="020B0604020202020204" pitchFamily="34" charset="0"/>
              </a:rPr>
              <a:t>ledvinami</a:t>
            </a:r>
          </a:p>
          <a:p>
            <a:r>
              <a:rPr lang="cs-CZ" altLang="cs-CZ" sz="1800" dirty="0">
                <a:latin typeface="Arial" panose="020B0604020202020204" pitchFamily="34" charset="0"/>
              </a:rPr>
              <a:t>C</a:t>
            </a:r>
            <a:r>
              <a:rPr lang="cs-CZ" altLang="cs-CZ" sz="1800" dirty="0" smtClean="0">
                <a:latin typeface="Arial" panose="020B0604020202020204" pitchFamily="34" charset="0"/>
              </a:rPr>
              <a:t>entralizace </a:t>
            </a:r>
            <a:r>
              <a:rPr lang="cs-CZ" altLang="cs-CZ" sz="1800" dirty="0">
                <a:latin typeface="Arial" panose="020B0604020202020204" pitchFamily="34" charset="0"/>
              </a:rPr>
              <a:t>oběhu - preference prokrvení mozku a myokardu na úkor </a:t>
            </a:r>
            <a:r>
              <a:rPr lang="cs-CZ" altLang="cs-CZ" sz="1800" dirty="0" err="1">
                <a:latin typeface="Arial" panose="020B0604020202020204" pitchFamily="34" charset="0"/>
              </a:rPr>
              <a:t>splanchniku</a:t>
            </a:r>
            <a:r>
              <a:rPr lang="cs-CZ" altLang="cs-CZ" sz="1800" dirty="0">
                <a:latin typeface="Arial" panose="020B0604020202020204" pitchFamily="34" charset="0"/>
              </a:rPr>
              <a:t>, ledvin, kůže - je dána rozdílným zastoupením alfa receptorů v orgánech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005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173" y="581186"/>
            <a:ext cx="9144000" cy="55019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ŠOKU - fáze kompenzace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73" y="1471047"/>
            <a:ext cx="10019654" cy="4565542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dirty="0" smtClean="0">
                <a:latin typeface="Arial" panose="020B0604020202020204" pitchFamily="34" charset="0"/>
              </a:rPr>
              <a:t>Klinické příznaky fáze kompenzace </a:t>
            </a:r>
            <a:r>
              <a:rPr lang="cs-CZ" altLang="cs-CZ" sz="2000" dirty="0" smtClean="0">
                <a:latin typeface="Arial" panose="020B0604020202020204" pitchFamily="34" charset="0"/>
              </a:rPr>
              <a:t>: „</a:t>
            </a:r>
            <a:r>
              <a:rPr lang="cs-CZ" altLang="cs-CZ" sz="2000" dirty="0" smtClean="0">
                <a:latin typeface="Arial" panose="020B0604020202020204" pitchFamily="34" charset="0"/>
              </a:rPr>
              <a:t>studená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normotonní</a:t>
            </a:r>
            <a:r>
              <a:rPr lang="cs-CZ" altLang="cs-CZ" sz="2000" dirty="0" smtClean="0">
                <a:latin typeface="Arial" panose="020B0604020202020204" pitchFamily="34" charset="0"/>
              </a:rPr>
              <a:t> tachykardie“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bledost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vlhká studená pokožka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tachykardie</a:t>
            </a:r>
          </a:p>
          <a:p>
            <a:r>
              <a:rPr lang="cs-CZ" altLang="cs-CZ" sz="2000" b="1" dirty="0">
                <a:solidFill>
                  <a:srgbClr val="0000DC"/>
                </a:solidFill>
                <a:latin typeface="Arial" panose="020B0604020202020204" pitchFamily="34" charset="0"/>
              </a:rPr>
              <a:t>TK nezměněný nebo lehce snížený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snížený CVP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neklid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pocit žízně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snížená diuréza</a:t>
            </a:r>
          </a:p>
          <a:p>
            <a:pPr marL="72000" indent="0">
              <a:buNone/>
            </a:pPr>
            <a:r>
              <a:rPr lang="cs-CZ" altLang="cs-CZ" sz="2000" dirty="0" smtClean="0">
                <a:latin typeface="Arial" panose="020B0604020202020204" pitchFamily="34" charset="0"/>
              </a:rPr>
              <a:t>Je-li </a:t>
            </a:r>
            <a:r>
              <a:rPr lang="cs-CZ" altLang="cs-CZ" sz="2000" dirty="0" smtClean="0">
                <a:latin typeface="Arial" panose="020B0604020202020204" pitchFamily="34" charset="0"/>
              </a:rPr>
              <a:t>zahájena rychlá a účinná léčba obnoví se normální oběhový stav</a:t>
            </a:r>
            <a:endParaRPr lang="cs-CZ" altLang="cs-CZ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132" y="565688"/>
            <a:ext cx="8686800" cy="542441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ŠOKU - fáze kompenzace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132" y="1511085"/>
            <a:ext cx="9949912" cy="3680847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Septický a anafylaktický šok - v první fázi se klinický obraz odlišuje</a:t>
            </a:r>
          </a:p>
          <a:p>
            <a:pPr marL="72000" indent="0">
              <a:buNone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První </a:t>
            </a:r>
            <a:r>
              <a:rPr lang="cs-CZ" altLang="cs-CZ" sz="2400" dirty="0" smtClean="0">
                <a:latin typeface="Arial" panose="020B0604020202020204" pitchFamily="34" charset="0"/>
              </a:rPr>
              <a:t>fáze je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„hyperkinetická</a:t>
            </a:r>
            <a:r>
              <a:rPr lang="cs-CZ" altLang="cs-CZ" sz="2400" b="1" dirty="0" smtClean="0">
                <a:latin typeface="Arial" panose="020B0604020202020204" pitchFamily="34" charset="0"/>
              </a:rPr>
              <a:t>“</a:t>
            </a:r>
            <a:endParaRPr lang="cs-CZ" altLang="cs-CZ" sz="2400" dirty="0">
              <a:latin typeface="Arial" panose="020B0604020202020204" pitchFamily="34" charset="0"/>
            </a:endParaRPr>
          </a:p>
          <a:p>
            <a:r>
              <a:rPr lang="cs-CZ" altLang="cs-CZ" sz="2400" dirty="0" smtClean="0">
                <a:latin typeface="Arial" panose="020B0604020202020204" pitchFamily="34" charset="0"/>
              </a:rPr>
              <a:t>Je </a:t>
            </a:r>
            <a:r>
              <a:rPr lang="cs-CZ" altLang="cs-CZ" sz="2400" dirty="0">
                <a:latin typeface="Arial" panose="020B0604020202020204" pitchFamily="34" charset="0"/>
              </a:rPr>
              <a:t>snížený periferní cévní odpor </a:t>
            </a:r>
            <a:r>
              <a:rPr lang="cs-CZ" altLang="cs-CZ" sz="2400" dirty="0" err="1">
                <a:latin typeface="Arial" panose="020B0604020202020204" pitchFamily="34" charset="0"/>
              </a:rPr>
              <a:t>kompenzatorně</a:t>
            </a:r>
            <a:r>
              <a:rPr lang="cs-CZ" altLang="cs-CZ" sz="2400" dirty="0">
                <a:latin typeface="Arial" panose="020B0604020202020204" pitchFamily="34" charset="0"/>
              </a:rPr>
              <a:t> se zvyšuje srdeční výdej - hyperkinetická </a:t>
            </a:r>
            <a:r>
              <a:rPr lang="cs-CZ" altLang="cs-CZ" sz="2400" dirty="0" smtClean="0">
                <a:latin typeface="Arial" panose="020B0604020202020204" pitchFamily="34" charset="0"/>
              </a:rPr>
              <a:t>cirkulace</a:t>
            </a:r>
          </a:p>
          <a:p>
            <a:r>
              <a:rPr lang="cs-CZ" altLang="cs-CZ" sz="2400" dirty="0" smtClean="0">
                <a:latin typeface="Arial" panose="020B0604020202020204" pitchFamily="34" charset="0"/>
              </a:rPr>
              <a:t>Suchá</a:t>
            </a:r>
            <a:r>
              <a:rPr lang="cs-CZ" altLang="cs-CZ" sz="2400" dirty="0">
                <a:latin typeface="Arial" panose="020B0604020202020204" pitchFamily="34" charset="0"/>
              </a:rPr>
              <a:t>, teplá a prokrvená </a:t>
            </a:r>
            <a:r>
              <a:rPr lang="cs-CZ" altLang="cs-CZ" sz="2400" dirty="0" smtClean="0">
                <a:latin typeface="Arial" panose="020B0604020202020204" pitchFamily="34" charset="0"/>
              </a:rPr>
              <a:t>pokožka</a:t>
            </a:r>
          </a:p>
          <a:p>
            <a:r>
              <a:rPr lang="cs-CZ" altLang="cs-CZ" sz="2400" dirty="0" smtClean="0">
                <a:latin typeface="Arial" panose="020B0604020202020204" pitchFamily="34" charset="0"/>
              </a:rPr>
              <a:t>Hyperventilace</a:t>
            </a:r>
            <a:r>
              <a:rPr lang="cs-CZ" altLang="cs-CZ" sz="2400" dirty="0">
                <a:latin typeface="Arial" panose="020B0604020202020204" pitchFamily="34" charset="0"/>
              </a:rPr>
              <a:t>, respirační alkalóza</a:t>
            </a:r>
          </a:p>
          <a:p>
            <a:endParaRPr lang="cs-CZ" altLang="cs-CZ" sz="2400" b="1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Klinika </a:t>
            </a:r>
            <a:r>
              <a:rPr lang="cs-CZ" altLang="cs-CZ" sz="2400" dirty="0" smtClean="0">
                <a:latin typeface="Arial" panose="020B0604020202020204" pitchFamily="34" charset="0"/>
              </a:rPr>
              <a:t>dalších stadií již je shodná</a:t>
            </a:r>
          </a:p>
        </p:txBody>
      </p:sp>
    </p:spTree>
    <p:extLst>
      <p:ext uri="{BB962C8B-B14F-4D97-AF65-F5344CB8AC3E}">
        <p14:creationId xmlns:p14="http://schemas.microsoft.com/office/powerpoint/2010/main" val="24939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73438"/>
            <a:ext cx="9144000" cy="565688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ŠOKU - fáze dekompenzace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402596"/>
            <a:ext cx="9988657" cy="5150603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nedošlo ke korekci /šok neléčený, nebo pozdě léčený/</a:t>
            </a:r>
          </a:p>
          <a:p>
            <a:endParaRPr lang="cs-CZ" altLang="cs-CZ" sz="2400" dirty="0">
              <a:latin typeface="Arial" panose="020B0604020202020204" pitchFamily="34" charset="0"/>
            </a:endParaRPr>
          </a:p>
          <a:p>
            <a:r>
              <a:rPr lang="cs-CZ" altLang="cs-CZ" sz="2400" dirty="0">
                <a:latin typeface="Arial" panose="020B0604020202020204" pitchFamily="34" charset="0"/>
              </a:rPr>
              <a:t>kompenzační mechanismy již nestačí udržet </a:t>
            </a:r>
            <a:r>
              <a:rPr lang="cs-CZ" altLang="cs-CZ" sz="2400" dirty="0" err="1">
                <a:latin typeface="Arial" panose="020B0604020202020204" pitchFamily="34" charset="0"/>
              </a:rPr>
              <a:t>perfuzi</a:t>
            </a:r>
            <a:r>
              <a:rPr lang="cs-CZ" altLang="cs-CZ" sz="2400" dirty="0">
                <a:latin typeface="Arial" panose="020B0604020202020204" pitchFamily="34" charset="0"/>
              </a:rPr>
              <a:t>  </a:t>
            </a:r>
            <a:r>
              <a:rPr lang="en-US" altLang="cs-CZ" sz="2400" dirty="0">
                <a:latin typeface="Arial" panose="020B0604020202020204" pitchFamily="34" charset="0"/>
              </a:rPr>
              <a:t>&gt;&gt;  </a:t>
            </a:r>
            <a:r>
              <a:rPr lang="en-US" altLang="cs-CZ" sz="2400" dirty="0" err="1">
                <a:latin typeface="Arial" panose="020B0604020202020204" pitchFamily="34" charset="0"/>
              </a:rPr>
              <a:t>tkáňová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hypoxie</a:t>
            </a:r>
            <a:r>
              <a:rPr lang="en-US" altLang="cs-CZ" sz="2400" dirty="0">
                <a:latin typeface="Arial" panose="020B0604020202020204" pitchFamily="34" charset="0"/>
              </a:rPr>
              <a:t> &gt;&gt; </a:t>
            </a:r>
            <a:r>
              <a:rPr lang="en-US" altLang="cs-CZ" sz="2400" dirty="0" err="1">
                <a:latin typeface="Arial" panose="020B0604020202020204" pitchFamily="34" charset="0"/>
              </a:rPr>
              <a:t>anaerobní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metabolismus</a:t>
            </a:r>
            <a:r>
              <a:rPr lang="en-US" altLang="cs-CZ" sz="2400" dirty="0">
                <a:latin typeface="Arial" panose="020B0604020202020204" pitchFamily="34" charset="0"/>
              </a:rPr>
              <a:t> &gt;&gt; </a:t>
            </a:r>
            <a:r>
              <a:rPr lang="en-US" altLang="cs-CZ" sz="2400" dirty="0" err="1">
                <a:latin typeface="Arial" panose="020B0604020202020204" pitchFamily="34" charset="0"/>
              </a:rPr>
              <a:t>laktátová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acidóza</a:t>
            </a:r>
            <a:r>
              <a:rPr lang="en-US" altLang="cs-CZ" sz="2400" dirty="0">
                <a:latin typeface="Arial" panose="020B0604020202020204" pitchFamily="34" charset="0"/>
              </a:rPr>
              <a:t> &gt;&gt; </a:t>
            </a:r>
            <a:r>
              <a:rPr lang="en-US" altLang="cs-CZ" sz="2400" dirty="0" err="1">
                <a:latin typeface="Arial" panose="020B0604020202020204" pitchFamily="34" charset="0"/>
              </a:rPr>
              <a:t>dilatace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arteriol</a:t>
            </a:r>
            <a:r>
              <a:rPr lang="en-US" altLang="cs-CZ" sz="2400" dirty="0">
                <a:latin typeface="Arial" panose="020B0604020202020204" pitchFamily="34" charset="0"/>
              </a:rPr>
              <a:t>  &gt;&gt; </a:t>
            </a:r>
            <a:r>
              <a:rPr lang="en-US" altLang="cs-CZ" sz="2400" dirty="0" err="1">
                <a:latin typeface="Arial" panose="020B0604020202020204" pitchFamily="34" charset="0"/>
              </a:rPr>
              <a:t>prohloubení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hypotenze</a:t>
            </a:r>
            <a:r>
              <a:rPr lang="en-US" altLang="cs-CZ" sz="2400" dirty="0">
                <a:latin typeface="Arial" panose="020B0604020202020204" pitchFamily="34" charset="0"/>
              </a:rPr>
              <a:t>  &gt;&gt; </a:t>
            </a:r>
            <a:r>
              <a:rPr lang="en-US" altLang="cs-CZ" sz="2400" dirty="0" err="1">
                <a:latin typeface="Arial" panose="020B0604020202020204" pitchFamily="34" charset="0"/>
              </a:rPr>
              <a:t>snížení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srdečního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 smtClean="0">
                <a:latin typeface="Arial" panose="020B0604020202020204" pitchFamily="34" charset="0"/>
              </a:rPr>
              <a:t>výdeje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endParaRPr lang="en-US" altLang="cs-CZ" sz="2400" dirty="0">
              <a:latin typeface="Arial" panose="020B0604020202020204" pitchFamily="34" charset="0"/>
            </a:endParaRPr>
          </a:p>
          <a:p>
            <a:r>
              <a:rPr lang="en-US" altLang="cs-CZ" sz="2400" dirty="0" err="1">
                <a:latin typeface="Arial" panose="020B0604020202020204" pitchFamily="34" charset="0"/>
              </a:rPr>
              <a:t>extravasace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tekutin</a:t>
            </a:r>
            <a:r>
              <a:rPr lang="en-US" altLang="cs-CZ" sz="2400" dirty="0">
                <a:latin typeface="Arial" panose="020B0604020202020204" pitchFamily="34" charset="0"/>
              </a:rPr>
              <a:t> do </a:t>
            </a:r>
            <a:r>
              <a:rPr lang="en-US" altLang="cs-CZ" sz="2400" dirty="0" err="1">
                <a:latin typeface="Arial" panose="020B0604020202020204" pitchFamily="34" charset="0"/>
              </a:rPr>
              <a:t>intersticia</a:t>
            </a:r>
            <a:endParaRPr lang="en-US" altLang="cs-CZ" sz="2400" dirty="0">
              <a:latin typeface="Arial" panose="020B0604020202020204" pitchFamily="34" charset="0"/>
            </a:endParaRPr>
          </a:p>
          <a:p>
            <a:endParaRPr lang="en-US" altLang="cs-CZ" sz="2400" dirty="0">
              <a:latin typeface="Arial" panose="020B0604020202020204" pitchFamily="34" charset="0"/>
            </a:endParaRPr>
          </a:p>
          <a:p>
            <a:r>
              <a:rPr lang="en-US" altLang="cs-CZ" sz="2400" dirty="0" err="1">
                <a:latin typeface="Arial" panose="020B0604020202020204" pitchFamily="34" charset="0"/>
              </a:rPr>
              <a:t>decentralizace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  <a:r>
              <a:rPr lang="en-US" altLang="cs-CZ" sz="2400" dirty="0" err="1">
                <a:latin typeface="Arial" panose="020B0604020202020204" pitchFamily="34" charset="0"/>
              </a:rPr>
              <a:t>oběhu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81186"/>
            <a:ext cx="9144000" cy="495946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ŠOKU - fáze dekompenzace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573078"/>
            <a:ext cx="10027403" cy="5056322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dirty="0" smtClean="0">
                <a:latin typeface="Arial" panose="020B0604020202020204" pitchFamily="34" charset="0"/>
              </a:rPr>
              <a:t>Klinické příznaky fáze </a:t>
            </a:r>
            <a:r>
              <a:rPr lang="cs-CZ" altLang="cs-CZ" sz="2000" dirty="0" smtClean="0">
                <a:latin typeface="Arial" panose="020B0604020202020204" pitchFamily="34" charset="0"/>
              </a:rPr>
              <a:t>dekompenzace: „studená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hypotonní</a:t>
            </a:r>
            <a:r>
              <a:rPr lang="cs-CZ" altLang="cs-CZ" sz="2000" dirty="0" smtClean="0">
                <a:latin typeface="Arial" panose="020B0604020202020204" pitchFamily="34" charset="0"/>
              </a:rPr>
              <a:t> tachykardie</a:t>
            </a:r>
            <a:r>
              <a:rPr lang="cs-CZ" altLang="cs-CZ" sz="2000" dirty="0" smtClean="0">
                <a:latin typeface="Arial" panose="020B0604020202020204" pitchFamily="34" charset="0"/>
              </a:rPr>
              <a:t>“</a:t>
            </a:r>
          </a:p>
          <a:p>
            <a:pPr marL="72000" indent="0">
              <a:buNone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sz="2000" b="1" dirty="0" smtClean="0">
                <a:latin typeface="Arial" panose="020B0604020202020204" pitchFamily="34" charset="0"/>
              </a:rPr>
              <a:t>šedá </a:t>
            </a:r>
            <a:r>
              <a:rPr lang="cs-CZ" altLang="cs-CZ" sz="2000" b="1" dirty="0">
                <a:latin typeface="Arial" panose="020B0604020202020204" pitchFamily="34" charset="0"/>
              </a:rPr>
              <a:t>až mramorovaná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pokožka</a:t>
            </a:r>
          </a:p>
          <a:p>
            <a:pPr>
              <a:buFontTx/>
              <a:buChar char="-"/>
            </a:pPr>
            <a:r>
              <a:rPr lang="cs-CZ" altLang="cs-CZ" sz="2000" b="1" dirty="0" smtClean="0">
                <a:latin typeface="Arial" panose="020B0604020202020204" pitchFamily="34" charset="0"/>
              </a:rPr>
              <a:t>pokles </a:t>
            </a:r>
            <a:r>
              <a:rPr lang="cs-CZ" altLang="cs-CZ" sz="2000" b="1" dirty="0">
                <a:latin typeface="Arial" panose="020B0604020202020204" pitchFamily="34" charset="0"/>
              </a:rPr>
              <a:t>periferní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teploty</a:t>
            </a:r>
          </a:p>
          <a:p>
            <a:pPr>
              <a:buFontTx/>
              <a:buChar char="-"/>
            </a:pPr>
            <a:r>
              <a:rPr lang="cs-CZ" altLang="cs-CZ" sz="2000" b="1" dirty="0" smtClean="0">
                <a:latin typeface="Arial" panose="020B0604020202020204" pitchFamily="34" charset="0"/>
              </a:rPr>
              <a:t>měkký </a:t>
            </a:r>
            <a:r>
              <a:rPr lang="cs-CZ" altLang="cs-CZ" sz="2000" b="1" dirty="0">
                <a:latin typeface="Arial" panose="020B0604020202020204" pitchFamily="34" charset="0"/>
              </a:rPr>
              <a:t>špatně plněný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tep</a:t>
            </a:r>
          </a:p>
          <a:p>
            <a:pPr>
              <a:buFontTx/>
              <a:buChar char="-"/>
            </a:pPr>
            <a:r>
              <a:rPr lang="cs-CZ" altLang="cs-CZ" sz="2000" b="1" dirty="0" smtClean="0">
                <a:latin typeface="Arial" panose="020B0604020202020204" pitchFamily="34" charset="0"/>
              </a:rPr>
              <a:t>tachykardie </a:t>
            </a:r>
            <a:r>
              <a:rPr lang="cs-CZ" altLang="cs-CZ" sz="2000" b="1" dirty="0">
                <a:latin typeface="Arial" panose="020B0604020202020204" pitchFamily="34" charset="0"/>
              </a:rPr>
              <a:t>- nad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120/min</a:t>
            </a:r>
          </a:p>
          <a:p>
            <a:pPr>
              <a:buFontTx/>
              <a:buChar char="-"/>
            </a:pPr>
            <a:r>
              <a:rPr lang="cs-CZ" altLang="cs-CZ" sz="2000" b="1" dirty="0" smtClean="0">
                <a:solidFill>
                  <a:srgbClr val="0000DC"/>
                </a:solidFill>
                <a:latin typeface="Arial" panose="020B0604020202020204" pitchFamily="34" charset="0"/>
              </a:rPr>
              <a:t>výrazný </a:t>
            </a:r>
            <a:r>
              <a:rPr lang="cs-CZ" altLang="cs-CZ" sz="2000" b="1" dirty="0">
                <a:solidFill>
                  <a:srgbClr val="0000DC"/>
                </a:solidFill>
                <a:latin typeface="Arial" panose="020B0604020202020204" pitchFamily="34" charset="0"/>
              </a:rPr>
              <a:t>pokles </a:t>
            </a:r>
            <a:r>
              <a:rPr lang="cs-CZ" altLang="cs-CZ" sz="2000" b="1" dirty="0" smtClean="0">
                <a:solidFill>
                  <a:srgbClr val="0000DC"/>
                </a:solidFill>
                <a:latin typeface="Arial" panose="020B0604020202020204" pitchFamily="34" charset="0"/>
              </a:rPr>
              <a:t>TK</a:t>
            </a:r>
          </a:p>
          <a:p>
            <a:pPr>
              <a:buFontTx/>
              <a:buChar char="-"/>
            </a:pPr>
            <a:r>
              <a:rPr lang="cs-CZ" altLang="cs-CZ" sz="2000" b="1" dirty="0" smtClean="0">
                <a:latin typeface="Arial" panose="020B0604020202020204" pitchFamily="34" charset="0"/>
              </a:rPr>
              <a:t>pokles CVP</a:t>
            </a:r>
          </a:p>
          <a:p>
            <a:pPr>
              <a:buFontTx/>
              <a:buChar char="-"/>
            </a:pPr>
            <a:r>
              <a:rPr lang="cs-CZ" altLang="cs-CZ" sz="2000" b="1" dirty="0">
                <a:latin typeface="Arial" panose="020B0604020202020204" pitchFamily="34" charset="0"/>
              </a:rPr>
              <a:t>a</a:t>
            </a:r>
            <a:r>
              <a:rPr lang="cs-CZ" altLang="cs-CZ" sz="2000" b="1" dirty="0" smtClean="0">
                <a:latin typeface="Arial" panose="020B0604020202020204" pitchFamily="34" charset="0"/>
              </a:rPr>
              <a:t>nurie</a:t>
            </a:r>
          </a:p>
          <a:p>
            <a:pPr>
              <a:buFontTx/>
              <a:buChar char="-"/>
            </a:pPr>
            <a:r>
              <a:rPr lang="cs-CZ" altLang="cs-CZ" sz="2000" b="1" dirty="0" smtClean="0">
                <a:latin typeface="Arial" panose="020B0604020202020204" pitchFamily="34" charset="0"/>
              </a:rPr>
              <a:t>apatie</a:t>
            </a:r>
            <a:r>
              <a:rPr lang="cs-CZ" altLang="cs-CZ" sz="2000" b="1" dirty="0">
                <a:latin typeface="Arial" panose="020B0604020202020204" pitchFamily="34" charset="0"/>
              </a:rPr>
              <a:t>, somnolence až ztráta vědomí    </a:t>
            </a:r>
            <a:endParaRPr lang="cs-CZ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11" y="673505"/>
            <a:ext cx="10753200" cy="451576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ŠOK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11" y="1715250"/>
            <a:ext cx="10753200" cy="2523536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3600" dirty="0" smtClean="0">
                <a:latin typeface="Arial" panose="020B0604020202020204" pitchFamily="34" charset="0"/>
              </a:rPr>
              <a:t>Akutní oběhové selhání s neadekvátní distribucí a </a:t>
            </a:r>
            <a:r>
              <a:rPr lang="cs-CZ" altLang="cs-CZ" sz="3600" dirty="0" err="1" smtClean="0">
                <a:latin typeface="Arial" panose="020B0604020202020204" pitchFamily="34" charset="0"/>
              </a:rPr>
              <a:t>perfúzí</a:t>
            </a:r>
            <a:r>
              <a:rPr lang="cs-CZ" altLang="cs-CZ" sz="3600" dirty="0" smtClean="0">
                <a:latin typeface="Arial" panose="020B0604020202020204" pitchFamily="34" charset="0"/>
              </a:rPr>
              <a:t> ve vztahu k metabolickým požadavkům tkání vedoucí ke generalizované buněčné hypoxii</a:t>
            </a:r>
          </a:p>
        </p:txBody>
      </p:sp>
    </p:spTree>
    <p:extLst>
      <p:ext uri="{BB962C8B-B14F-4D97-AF65-F5344CB8AC3E}">
        <p14:creationId xmlns:p14="http://schemas.microsoft.com/office/powerpoint/2010/main" val="36873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132" y="588935"/>
            <a:ext cx="9144000" cy="565688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STADIA  ŠOKU - fáze refrakterní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132" y="1425844"/>
            <a:ext cx="10004156" cy="5127356"/>
          </a:xfrm>
        </p:spPr>
        <p:txBody>
          <a:bodyPr/>
          <a:lstStyle/>
          <a:p>
            <a:r>
              <a:rPr lang="cs-CZ" altLang="cs-CZ" sz="2400" dirty="0" smtClean="0">
                <a:latin typeface="Arial" panose="020B0604020202020204" pitchFamily="34" charset="0"/>
              </a:rPr>
              <a:t>morfologické změny ve vitálně důležitých orgánech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buňky překročí „point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</a:rPr>
              <a:t> no return“ - směrem k nekróze - dochází k uvolňování </a:t>
            </a:r>
            <a:r>
              <a:rPr lang="cs-CZ" altLang="cs-CZ" sz="2400" dirty="0" err="1">
                <a:latin typeface="Arial" panose="020B0604020202020204" pitchFamily="34" charset="0"/>
              </a:rPr>
              <a:t>lysosomálních</a:t>
            </a:r>
            <a:r>
              <a:rPr lang="cs-CZ" altLang="cs-CZ" sz="2400" dirty="0">
                <a:latin typeface="Arial" panose="020B0604020202020204" pitchFamily="34" charset="0"/>
              </a:rPr>
              <a:t> enzymů s cytotoxickými účinky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i při úpravě </a:t>
            </a:r>
            <a:r>
              <a:rPr lang="cs-CZ" altLang="cs-CZ" sz="2400" dirty="0" err="1">
                <a:latin typeface="Arial" panose="020B0604020202020204" pitchFamily="34" charset="0"/>
              </a:rPr>
              <a:t>hemodynamických</a:t>
            </a:r>
            <a:r>
              <a:rPr lang="cs-CZ" altLang="cs-CZ" sz="2400" dirty="0">
                <a:latin typeface="Arial" panose="020B0604020202020204" pitchFamily="34" charset="0"/>
              </a:rPr>
              <a:t> parametrů již takové tkáňové změny vedoucí k buněčné smrti</a:t>
            </a:r>
          </a:p>
          <a:p>
            <a:endParaRPr lang="cs-CZ" altLang="cs-CZ" sz="2400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V </a:t>
            </a:r>
            <a:r>
              <a:rPr lang="cs-CZ" altLang="cs-CZ" sz="2400" dirty="0">
                <a:latin typeface="Arial" panose="020B0604020202020204" pitchFamily="34" charset="0"/>
              </a:rPr>
              <a:t>klinice nejsou ukazatelé definující ireverzibilitu šoku  - vždy na základě </a:t>
            </a:r>
            <a:r>
              <a:rPr lang="cs-CZ" altLang="cs-CZ" sz="2400" b="1" dirty="0">
                <a:latin typeface="Arial" panose="020B0604020202020204" pitchFamily="34" charset="0"/>
              </a:rPr>
              <a:t>letálního zakončení při správné terapii</a:t>
            </a:r>
          </a:p>
        </p:txBody>
      </p:sp>
    </p:spTree>
    <p:extLst>
      <p:ext uri="{BB962C8B-B14F-4D97-AF65-F5344CB8AC3E}">
        <p14:creationId xmlns:p14="http://schemas.microsoft.com/office/powerpoint/2010/main" val="3216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708" y="588265"/>
            <a:ext cx="10753200" cy="15660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PATOFYZIOLOGIE  ŠOKU 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</a:rPr>
              <a:t>na úrovni 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dirty="0">
                <a:latin typeface="Arial" panose="020B0604020202020204" pitchFamily="34" charset="0"/>
              </a:rPr>
              <a:t>MIKROCIRKULACE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9708" y="2154265"/>
            <a:ext cx="10028074" cy="3810000"/>
          </a:xfrm>
        </p:spPr>
        <p:txBody>
          <a:bodyPr/>
          <a:lstStyle/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Hlavní úlohu mají </a:t>
            </a:r>
            <a:r>
              <a:rPr lang="cs-CZ" altLang="cs-CZ" dirty="0" err="1" smtClean="0">
                <a:latin typeface="Arial" panose="020B0604020202020204" pitchFamily="34" charset="0"/>
              </a:rPr>
              <a:t>prekapilární</a:t>
            </a:r>
            <a:r>
              <a:rPr lang="cs-CZ" altLang="cs-CZ" dirty="0" smtClean="0">
                <a:latin typeface="Arial" panose="020B0604020202020204" pitchFamily="34" charset="0"/>
              </a:rPr>
              <a:t> arterioly,  </a:t>
            </a:r>
            <a:r>
              <a:rPr lang="cs-CZ" altLang="cs-CZ" dirty="0" err="1" smtClean="0">
                <a:latin typeface="Arial" panose="020B0604020202020204" pitchFamily="34" charset="0"/>
              </a:rPr>
              <a:t>postkapilární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venuly</a:t>
            </a:r>
            <a:r>
              <a:rPr lang="cs-CZ" altLang="cs-CZ" dirty="0" smtClean="0">
                <a:latin typeface="Arial" panose="020B0604020202020204" pitchFamily="34" charset="0"/>
              </a:rPr>
              <a:t> a jejich sfinktery.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Na úrovni mikrocirkulace se odehrávají hlavní děje v patogenezi šoku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5107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381" y="555842"/>
            <a:ext cx="8497887" cy="596684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NORMÁLNÍ  MIKROCIRKULACE</a:t>
            </a:r>
          </a:p>
        </p:txBody>
      </p:sp>
      <p:pic>
        <p:nvPicPr>
          <p:cNvPr id="24579" name="Picture 4" descr="normmikrocir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3"/>
          <a:stretch/>
        </p:blipFill>
        <p:spPr>
          <a:xfrm>
            <a:off x="1082381" y="1441342"/>
            <a:ext cx="8280400" cy="50430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1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881" y="565688"/>
            <a:ext cx="7772400" cy="534692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MIKROCIRKULACE PŘI ŠOKU</a:t>
            </a:r>
            <a:endParaRPr lang="cs-CZ" altLang="cs-CZ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1" y="1340602"/>
            <a:ext cx="9278319" cy="5212597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FÁZE KOMPENZACE</a:t>
            </a:r>
          </a:p>
          <a:p>
            <a:pPr marL="72000" indent="0">
              <a:buNone/>
            </a:pPr>
            <a:r>
              <a:rPr lang="cs-CZ" altLang="cs-CZ" sz="2000" dirty="0" err="1" smtClean="0">
                <a:latin typeface="Arial" panose="020B0604020202020204" pitchFamily="34" charset="0"/>
              </a:rPr>
              <a:t>Sympato</a:t>
            </a:r>
            <a:r>
              <a:rPr lang="cs-CZ" altLang="cs-CZ" sz="2000" dirty="0" smtClean="0">
                <a:latin typeface="Arial" panose="020B0604020202020204" pitchFamily="34" charset="0"/>
              </a:rPr>
              <a:t>-adrenální </a:t>
            </a:r>
            <a:r>
              <a:rPr lang="cs-CZ" altLang="cs-CZ" sz="2000" dirty="0" smtClean="0">
                <a:latin typeface="Arial" panose="020B0604020202020204" pitchFamily="34" charset="0"/>
              </a:rPr>
              <a:t>kompenzační reakce má odezvu i na úrovni mikrocirkulace :                   </a:t>
            </a:r>
          </a:p>
          <a:p>
            <a:pPr marL="72000" indent="0">
              <a:buNone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altLang="cs-CZ" sz="2000" dirty="0" smtClean="0">
                <a:latin typeface="Arial" panose="020B0604020202020204" pitchFamily="34" charset="0"/>
              </a:rPr>
              <a:t>generalizovaná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pre</a:t>
            </a:r>
            <a:r>
              <a:rPr lang="cs-CZ" altLang="cs-CZ" sz="2000" dirty="0" smtClean="0">
                <a:latin typeface="Arial" panose="020B0604020202020204" pitchFamily="34" charset="0"/>
              </a:rPr>
              <a:t> i post kapilární </a:t>
            </a:r>
            <a:r>
              <a:rPr lang="cs-CZ" altLang="cs-CZ" sz="2000" dirty="0" smtClean="0">
                <a:latin typeface="Arial" panose="020B0604020202020204" pitchFamily="34" charset="0"/>
              </a:rPr>
              <a:t>konstrikce</a:t>
            </a:r>
          </a:p>
          <a:p>
            <a:pPr>
              <a:lnSpc>
                <a:spcPct val="200000"/>
              </a:lnSpc>
            </a:pPr>
            <a:r>
              <a:rPr lang="en-US" altLang="cs-CZ" sz="2000" dirty="0" err="1" smtClean="0">
                <a:latin typeface="Arial" panose="020B0604020202020204" pitchFamily="34" charset="0"/>
              </a:rPr>
              <a:t>snížený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hydrostatický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tlak</a:t>
            </a:r>
            <a:r>
              <a:rPr lang="en-US" altLang="cs-CZ" sz="2000" dirty="0" smtClean="0">
                <a:latin typeface="Arial" panose="020B0604020202020204" pitchFamily="34" charset="0"/>
              </a:rPr>
              <a:t> v 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kapilárách</a:t>
            </a:r>
            <a:r>
              <a:rPr lang="en-US" altLang="cs-CZ" sz="2000" dirty="0" smtClean="0">
                <a:latin typeface="Arial" panose="020B0604020202020204" pitchFamily="34" charset="0"/>
              </a:rPr>
              <a:t>	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cs-CZ" sz="2000" dirty="0" err="1" smtClean="0">
                <a:latin typeface="Arial" panose="020B0604020202020204" pitchFamily="34" charset="0"/>
              </a:rPr>
              <a:t>mobilizace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tekutin</a:t>
            </a:r>
            <a:r>
              <a:rPr lang="en-US" altLang="cs-CZ" sz="2000" dirty="0" smtClean="0">
                <a:latin typeface="Arial" panose="020B0604020202020204" pitchFamily="34" charset="0"/>
              </a:rPr>
              <a:t> z extra do 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intravazálního</a:t>
            </a:r>
            <a:r>
              <a:rPr lang="en-US" altLang="cs-CZ" sz="2000" dirty="0" smtClean="0">
                <a:latin typeface="Arial" panose="020B0604020202020204" pitchFamily="34" charset="0"/>
              </a:rPr>
              <a:t> </a:t>
            </a:r>
            <a:r>
              <a:rPr lang="en-US" altLang="cs-CZ" sz="2000" dirty="0" err="1" smtClean="0">
                <a:latin typeface="Arial" panose="020B0604020202020204" pitchFamily="34" charset="0"/>
              </a:rPr>
              <a:t>prostoru</a:t>
            </a:r>
            <a:endParaRPr lang="cs-CZ" altLang="cs-CZ" sz="20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926" y="542442"/>
            <a:ext cx="7772400" cy="981075"/>
          </a:xfrm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FÁZE </a:t>
            </a:r>
            <a:r>
              <a:rPr lang="cs-CZ" altLang="cs-CZ" dirty="0">
                <a:latin typeface="Arial" panose="020B0604020202020204" pitchFamily="34" charset="0"/>
              </a:rPr>
              <a:t>KOMPENZACE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dirty="0">
              <a:latin typeface="Arial" panose="020B0604020202020204" pitchFamily="34" charset="0"/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4740484"/>
              </p:ext>
            </p:extLst>
          </p:nvPr>
        </p:nvGraphicFramePr>
        <p:xfrm>
          <a:off x="1062926" y="1328254"/>
          <a:ext cx="8208962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Fotografie" r:id="rId3" imgW="5858693" imgH="3467584" progId="MSPhotoEd.3">
                  <p:embed/>
                </p:oleObj>
              </mc:Choice>
              <mc:Fallback>
                <p:oleObj name="Fotografie" r:id="rId3" imgW="5858693" imgH="3467584" progId="MSPhotoEd.3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926" y="1328254"/>
                        <a:ext cx="8208962" cy="485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01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96684"/>
            <a:ext cx="7772400" cy="4572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MIKROCIRKULACE PŘI ŠOKU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309606"/>
            <a:ext cx="10019654" cy="5548393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FÁZE DEKOMPENZACE :</a:t>
            </a:r>
          </a:p>
          <a:p>
            <a:pPr marL="72000" indent="0"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Přetrvávání </a:t>
            </a:r>
            <a:r>
              <a:rPr lang="cs-CZ" altLang="cs-CZ" sz="1800" dirty="0">
                <a:latin typeface="Arial" panose="020B0604020202020204" pitchFamily="34" charset="0"/>
              </a:rPr>
              <a:t>šoku a </a:t>
            </a:r>
            <a:r>
              <a:rPr lang="cs-CZ" altLang="cs-CZ" sz="1800" dirty="0" err="1">
                <a:latin typeface="Arial" panose="020B0604020202020204" pitchFamily="34" charset="0"/>
              </a:rPr>
              <a:t>hypoperfuze</a:t>
            </a:r>
            <a:r>
              <a:rPr lang="cs-CZ" altLang="cs-CZ" sz="1800" dirty="0">
                <a:latin typeface="Arial" panose="020B0604020202020204" pitchFamily="34" charset="0"/>
              </a:rPr>
              <a:t> tkání</a:t>
            </a:r>
          </a:p>
          <a:p>
            <a:pPr marL="72000" indent="0"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Šoková </a:t>
            </a:r>
            <a:r>
              <a:rPr lang="cs-CZ" altLang="cs-CZ" sz="1800" dirty="0" err="1">
                <a:latin typeface="Arial" panose="020B0604020202020204" pitchFamily="34" charset="0"/>
              </a:rPr>
              <a:t>vasomoce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akumulace laktátu, CO2, pokles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pH</a:t>
            </a: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relaxace </a:t>
            </a:r>
            <a:r>
              <a:rPr lang="cs-CZ" altLang="cs-CZ" sz="1800" b="1" dirty="0" err="1">
                <a:latin typeface="Arial" panose="020B0604020202020204" pitchFamily="34" charset="0"/>
              </a:rPr>
              <a:t>prekapilárních</a:t>
            </a:r>
            <a:r>
              <a:rPr lang="cs-CZ" altLang="cs-CZ" sz="1800" b="1" dirty="0">
                <a:latin typeface="Arial" panose="020B0604020202020204" pitchFamily="34" charset="0"/>
              </a:rPr>
              <a:t> sfinkterů /</a:t>
            </a:r>
            <a:r>
              <a:rPr lang="cs-CZ" altLang="cs-CZ" sz="1800" b="1" dirty="0" err="1">
                <a:latin typeface="Arial" panose="020B0604020202020204" pitchFamily="34" charset="0"/>
              </a:rPr>
              <a:t>přestávájí</a:t>
            </a:r>
            <a:r>
              <a:rPr lang="cs-CZ" altLang="cs-CZ" sz="1800" b="1" dirty="0">
                <a:latin typeface="Arial" panose="020B0604020202020204" pitchFamily="34" charset="0"/>
              </a:rPr>
              <a:t> být citlivé na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katecholaminy/</a:t>
            </a:r>
          </a:p>
          <a:p>
            <a:r>
              <a:rPr lang="cs-CZ" altLang="cs-CZ" sz="1800" b="1" dirty="0" err="1" smtClean="0">
                <a:latin typeface="Arial" panose="020B0604020202020204" pitchFamily="34" charset="0"/>
              </a:rPr>
              <a:t>postkapilární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 err="1">
                <a:latin typeface="Arial" panose="020B0604020202020204" pitchFamily="34" charset="0"/>
              </a:rPr>
              <a:t>venuly</a:t>
            </a:r>
            <a:r>
              <a:rPr lang="cs-CZ" altLang="cs-CZ" sz="1800" b="1" dirty="0">
                <a:latin typeface="Arial" panose="020B0604020202020204" pitchFamily="34" charset="0"/>
              </a:rPr>
              <a:t> zůstávají sevřeny /méně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senzitivní/</a:t>
            </a: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sekvestrace </a:t>
            </a:r>
            <a:r>
              <a:rPr lang="cs-CZ" altLang="cs-CZ" sz="1800" b="1" dirty="0">
                <a:latin typeface="Arial" panose="020B0604020202020204" pitchFamily="34" charset="0"/>
              </a:rPr>
              <a:t>krve do dilatovaných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kapilár</a:t>
            </a: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tekutina </a:t>
            </a:r>
            <a:r>
              <a:rPr lang="cs-CZ" altLang="cs-CZ" sz="1800" b="1" dirty="0">
                <a:latin typeface="Arial" panose="020B0604020202020204" pitchFamily="34" charset="0"/>
              </a:rPr>
              <a:t>vytlačována z kapilár do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intersticia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- intersticiální edém</a:t>
            </a: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zhoršení </a:t>
            </a:r>
            <a:r>
              <a:rPr lang="cs-CZ" altLang="cs-CZ" sz="1800" b="1" dirty="0">
                <a:latin typeface="Arial" panose="020B0604020202020204" pitchFamily="34" charset="0"/>
              </a:rPr>
              <a:t>difuze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O2</a:t>
            </a:r>
          </a:p>
          <a:p>
            <a:r>
              <a:rPr lang="cs-CZ" altLang="cs-CZ" sz="1800" b="1" dirty="0" err="1" smtClean="0">
                <a:latin typeface="Arial" panose="020B0604020202020204" pitchFamily="34" charset="0"/>
              </a:rPr>
              <a:t>hemokoncentrace</a:t>
            </a:r>
            <a:r>
              <a:rPr lang="cs-CZ" altLang="cs-CZ" sz="1800" b="1" dirty="0" smtClean="0">
                <a:latin typeface="Arial" panose="020B0604020202020204" pitchFamily="34" charset="0"/>
              </a:rPr>
              <a:t> </a:t>
            </a:r>
            <a:r>
              <a:rPr lang="cs-CZ" altLang="cs-CZ" sz="1800" b="1" dirty="0">
                <a:latin typeface="Arial" panose="020B0604020202020204" pitchFamily="34" charset="0"/>
              </a:rPr>
              <a:t>- zhoršení viskozity krve - agregace erytrocytů a </a:t>
            </a:r>
            <a:r>
              <a:rPr lang="cs-CZ" altLang="cs-CZ" sz="1800" b="1" dirty="0" smtClean="0">
                <a:latin typeface="Arial" panose="020B0604020202020204" pitchFamily="34" charset="0"/>
              </a:rPr>
              <a:t>trombocytů - </a:t>
            </a:r>
            <a:r>
              <a:rPr lang="cs-CZ" altLang="cs-CZ" sz="1800" b="1" dirty="0">
                <a:latin typeface="Arial" panose="020B0604020202020204" pitchFamily="34" charset="0"/>
              </a:rPr>
              <a:t>tvorba </a:t>
            </a:r>
            <a:r>
              <a:rPr lang="cs-CZ" altLang="cs-CZ" sz="1800" b="1" dirty="0" err="1" smtClean="0">
                <a:latin typeface="Arial" panose="020B0604020202020204" pitchFamily="34" charset="0"/>
              </a:rPr>
              <a:t>mikrotrombů</a:t>
            </a:r>
            <a:endParaRPr lang="cs-CZ" altLang="cs-CZ" sz="1800" b="1" dirty="0" smtClean="0">
              <a:latin typeface="Arial" panose="020B0604020202020204" pitchFamily="34" charset="0"/>
            </a:endParaRP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poškození endotelu</a:t>
            </a: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diseminovaná </a:t>
            </a:r>
            <a:r>
              <a:rPr lang="cs-CZ" altLang="cs-CZ" sz="1800" b="1" dirty="0">
                <a:latin typeface="Arial" panose="020B0604020202020204" pitchFamily="34" charset="0"/>
              </a:rPr>
              <a:t>intravaskulární </a:t>
            </a:r>
            <a:r>
              <a:rPr lang="cs-CZ" altLang="cs-CZ" sz="1800" b="1" dirty="0" err="1">
                <a:latin typeface="Arial" panose="020B0604020202020204" pitchFamily="34" charset="0"/>
              </a:rPr>
              <a:t>koagulopatie</a:t>
            </a:r>
            <a:endParaRPr lang="cs-CZ" altLang="cs-CZ" sz="1800" b="1" dirty="0">
              <a:latin typeface="Arial" panose="020B0604020202020204" pitchFamily="34" charset="0"/>
            </a:endParaRPr>
          </a:p>
          <a:p>
            <a:endParaRPr lang="cs-CZ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6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5971825"/>
              </p:ext>
            </p:extLst>
          </p:nvPr>
        </p:nvGraphicFramePr>
        <p:xfrm>
          <a:off x="1086174" y="1412875"/>
          <a:ext cx="8135937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Fotografie" r:id="rId3" imgW="5733333" imgH="3619048" progId="MSPhotoEd.3">
                  <p:embed/>
                </p:oleObj>
              </mc:Choice>
              <mc:Fallback>
                <p:oleObj name="Fotografie" r:id="rId3" imgW="5733333" imgH="3619048" progId="MSPhotoEd.3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174" y="1412875"/>
                        <a:ext cx="8135937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926" y="542442"/>
            <a:ext cx="7772400" cy="981075"/>
          </a:xfrm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FÁZE DEKOMPENZACE I.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2926" y="542442"/>
            <a:ext cx="7772400" cy="981075"/>
          </a:xfrm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FÁZE DEKOMPENZACE II.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4668"/>
              </p:ext>
            </p:extLst>
          </p:nvPr>
        </p:nvGraphicFramePr>
        <p:xfrm>
          <a:off x="1062926" y="1334846"/>
          <a:ext cx="8135937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Fotografie" r:id="rId3" imgW="5866667" imgH="3591426" progId="MSPhotoEd.3">
                  <p:embed/>
                </p:oleObj>
              </mc:Choice>
              <mc:Fallback>
                <p:oleObj name="Fotografie" r:id="rId3" imgW="5866667" imgH="3591426" progId="MSPhotoEd.3">
                  <p:embed/>
                  <p:pic>
                    <p:nvPicPr>
                      <p:cNvPr id="297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926" y="1334846"/>
                        <a:ext cx="8135937" cy="497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6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81187"/>
            <a:ext cx="7772400" cy="503695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MIKROCIRKULACE PŘI ŠOKU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93003"/>
            <a:ext cx="10058400" cy="4613329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FÁZE REFRAKTERNÍ :</a:t>
            </a:r>
            <a:endParaRPr lang="cs-CZ" altLang="cs-CZ" sz="2000" dirty="0" smtClean="0">
              <a:latin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prohloubení dějů ve fázi dekompenzace</a:t>
            </a: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povoluje i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postkapilární</a:t>
            </a:r>
            <a:r>
              <a:rPr lang="cs-CZ" altLang="cs-CZ" sz="2000" dirty="0" smtClean="0">
                <a:latin typeface="Arial" panose="020B0604020202020204" pitchFamily="34" charset="0"/>
              </a:rPr>
              <a:t> sfinkter</a:t>
            </a: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generalizovaná vasodilatace</a:t>
            </a:r>
          </a:p>
          <a:p>
            <a:r>
              <a:rPr lang="cs-CZ" altLang="cs-CZ" sz="2000" b="1" dirty="0" err="1">
                <a:latin typeface="Arial" panose="020B0604020202020204" pitchFamily="34" charset="0"/>
              </a:rPr>
              <a:t>stáza</a:t>
            </a:r>
            <a:r>
              <a:rPr lang="cs-CZ" altLang="cs-CZ" sz="2000" b="1" dirty="0">
                <a:latin typeface="Arial" panose="020B0604020202020204" pitchFamily="34" charset="0"/>
              </a:rPr>
              <a:t> kapilárního obsahu</a:t>
            </a:r>
          </a:p>
          <a:p>
            <a:r>
              <a:rPr lang="cs-CZ" altLang="cs-CZ" sz="2000" b="1" dirty="0">
                <a:latin typeface="Arial" panose="020B0604020202020204" pitchFamily="34" charset="0"/>
              </a:rPr>
              <a:t>výrazná porucha permeability kapilár - ztráty makromolekul do </a:t>
            </a:r>
            <a:r>
              <a:rPr lang="cs-CZ" altLang="cs-CZ" sz="2000" b="1" dirty="0" err="1">
                <a:latin typeface="Arial" panose="020B0604020202020204" pitchFamily="34" charset="0"/>
              </a:rPr>
              <a:t>intersticia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r>
              <a:rPr lang="cs-CZ" altLang="cs-CZ" sz="2000" b="1" dirty="0">
                <a:latin typeface="Arial" panose="020B0604020202020204" pitchFamily="34" charset="0"/>
              </a:rPr>
              <a:t>prohloubení edému </a:t>
            </a:r>
            <a:r>
              <a:rPr lang="cs-CZ" altLang="cs-CZ" sz="2000" b="1" dirty="0" err="1">
                <a:latin typeface="Arial" panose="020B0604020202020204" pitchFamily="34" charset="0"/>
              </a:rPr>
              <a:t>intersticia</a:t>
            </a:r>
            <a:r>
              <a:rPr lang="cs-CZ" altLang="cs-CZ" sz="2000" b="1" dirty="0">
                <a:latin typeface="Arial" panose="020B0604020202020204" pitchFamily="34" charset="0"/>
              </a:rPr>
              <a:t>, další zvýšení viskozity krve, více </a:t>
            </a:r>
            <a:r>
              <a:rPr lang="cs-CZ" altLang="cs-CZ" sz="2000" b="1" dirty="0" err="1">
                <a:latin typeface="Arial" panose="020B0604020202020204" pitchFamily="34" charset="0"/>
              </a:rPr>
              <a:t>mikrotrombů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r>
              <a:rPr lang="cs-CZ" altLang="cs-CZ" sz="2000" b="1" dirty="0">
                <a:latin typeface="Arial" panose="020B0604020202020204" pitchFamily="34" charset="0"/>
              </a:rPr>
              <a:t>prohlubuje se </a:t>
            </a:r>
            <a:r>
              <a:rPr lang="cs-CZ" altLang="cs-CZ" sz="2000" b="1" dirty="0" err="1">
                <a:latin typeface="Arial" panose="020B0604020202020204" pitchFamily="34" charset="0"/>
              </a:rPr>
              <a:t>hypoperfuze</a:t>
            </a:r>
            <a:r>
              <a:rPr lang="cs-CZ" altLang="cs-CZ" sz="2000" b="1" dirty="0">
                <a:latin typeface="Arial" panose="020B0604020202020204" pitchFamily="34" charset="0"/>
              </a:rPr>
              <a:t> a ischemie tkáně </a:t>
            </a:r>
            <a:endParaRPr lang="cs-CZ" altLang="cs-CZ" sz="2000" b="1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000" b="1" dirty="0" smtClean="0">
                <a:solidFill>
                  <a:srgbClr val="0000DC"/>
                </a:solidFill>
                <a:latin typeface="Arial" panose="020B0604020202020204" pitchFamily="34" charset="0"/>
              </a:rPr>
              <a:t>Bludný </a:t>
            </a:r>
            <a:r>
              <a:rPr lang="cs-CZ" altLang="cs-CZ" sz="2000" b="1" dirty="0">
                <a:solidFill>
                  <a:srgbClr val="0000DC"/>
                </a:solidFill>
                <a:latin typeface="Arial" panose="020B0604020202020204" pitchFamily="34" charset="0"/>
              </a:rPr>
              <a:t>kruh do něhož se mikrocirkulace propadá</a:t>
            </a:r>
            <a:endParaRPr lang="cs-CZ" altLang="cs-CZ" sz="2000" b="1" dirty="0" smtClean="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173" y="604435"/>
            <a:ext cx="7772400" cy="511443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TERAPIE  ŠOKU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73" y="1412877"/>
            <a:ext cx="9331002" cy="2849158"/>
          </a:xfrm>
        </p:spPr>
        <p:txBody>
          <a:bodyPr/>
          <a:lstStyle/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cíl znovuobnovení dodávky O2 do tkání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odstranění příčiny šoku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0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383" y="550190"/>
            <a:ext cx="7772400" cy="9906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PATOFYZIOLOGIE  ŠOKU</a:t>
            </a:r>
            <a:endParaRPr lang="cs-CZ" altLang="cs-CZ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383" y="1278610"/>
            <a:ext cx="10035153" cy="519839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Šok - soubor příznaků /syndrom/ vyznačující se ve všech svých typech společným rysem :                   </a:t>
            </a:r>
          </a:p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(společný </a:t>
            </a:r>
            <a:r>
              <a:rPr lang="cs-CZ" altLang="cs-CZ" sz="2400" dirty="0">
                <a:latin typeface="Arial" panose="020B0604020202020204" pitchFamily="34" charset="0"/>
              </a:rPr>
              <a:t>patofyziologický vývoj velkého množství klinických </a:t>
            </a:r>
            <a:r>
              <a:rPr lang="cs-CZ" altLang="cs-CZ" sz="2400" dirty="0" smtClean="0">
                <a:latin typeface="Arial" panose="020B0604020202020204" pitchFamily="34" charset="0"/>
              </a:rPr>
              <a:t>událostí)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altLang="cs-CZ" sz="1400" dirty="0">
              <a:latin typeface="Arial" panose="020B0604020202020204" pitchFamily="34" charset="0"/>
            </a:endParaRPr>
          </a:p>
          <a:p>
            <a:r>
              <a:rPr lang="cs-CZ" altLang="cs-CZ" sz="2400" dirty="0">
                <a:latin typeface="Arial" panose="020B0604020202020204" pitchFamily="34" charset="0"/>
              </a:rPr>
              <a:t>snížené prokrvení /</a:t>
            </a:r>
            <a:r>
              <a:rPr lang="cs-CZ" altLang="cs-CZ" sz="2400" dirty="0" err="1">
                <a:latin typeface="Arial" panose="020B0604020202020204" pitchFamily="34" charset="0"/>
              </a:rPr>
              <a:t>hypoperfuze</a:t>
            </a:r>
            <a:r>
              <a:rPr lang="cs-CZ" altLang="cs-CZ" sz="2400" dirty="0">
                <a:latin typeface="Arial" panose="020B0604020202020204" pitchFamily="34" charset="0"/>
              </a:rPr>
              <a:t>/ životně důležitých tkání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nedostatečný přívod kyslíku a živin do tkání a hromadění produktů buněčného metabolismu kyselé povahy /CO2, laktát/</a:t>
            </a:r>
          </a:p>
          <a:p>
            <a:r>
              <a:rPr lang="cs-CZ" altLang="cs-CZ" sz="2400" dirty="0">
                <a:latin typeface="Arial" panose="020B0604020202020204" pitchFamily="34" charset="0"/>
              </a:rPr>
              <a:t>následkem toho vznikají buněčné změny postižených orgánů - zprvu snížená funkce - následně i strukturální změny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5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132" y="620040"/>
            <a:ext cx="7772400" cy="495838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TERAPIE  ŠOKU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131" y="1332854"/>
            <a:ext cx="9980909" cy="5264795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b="1" u="sng" dirty="0" smtClean="0">
                <a:latin typeface="Arial" panose="020B0604020202020204" pitchFamily="34" charset="0"/>
              </a:rPr>
              <a:t>Znovuobnovení </a:t>
            </a:r>
            <a:r>
              <a:rPr lang="cs-CZ" altLang="cs-CZ" sz="2000" b="1" u="sng" dirty="0" smtClean="0">
                <a:latin typeface="Arial" panose="020B0604020202020204" pitchFamily="34" charset="0"/>
              </a:rPr>
              <a:t>dodávky O2 </a:t>
            </a:r>
            <a:r>
              <a:rPr lang="cs-CZ" altLang="cs-CZ" sz="2000" b="1" u="sng" dirty="0" smtClean="0">
                <a:latin typeface="Arial" panose="020B0604020202020204" pitchFamily="34" charset="0"/>
              </a:rPr>
              <a:t>:</a:t>
            </a:r>
          </a:p>
          <a:p>
            <a:pPr marL="72000" indent="0">
              <a:buNone/>
            </a:pPr>
            <a:endParaRPr lang="cs-CZ" altLang="cs-CZ" sz="1000" b="1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Stabilizace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krevního oběhu</a:t>
            </a:r>
          </a:p>
          <a:p>
            <a:pPr>
              <a:buFontTx/>
              <a:buChar char="-"/>
            </a:pPr>
            <a:r>
              <a:rPr lang="cs-CZ" altLang="cs-CZ" sz="2000" dirty="0" smtClean="0">
                <a:latin typeface="Arial" panose="020B0604020202020204" pitchFamily="34" charset="0"/>
              </a:rPr>
              <a:t>objemové náhrady – dostatečný přívod tekutin, agresivní tekutinová resuscitace</a:t>
            </a:r>
          </a:p>
          <a:p>
            <a:pPr>
              <a:buFontTx/>
              <a:buChar char="-"/>
            </a:pPr>
            <a:r>
              <a:rPr lang="cs-CZ" altLang="cs-CZ" sz="2000" dirty="0" err="1" smtClean="0">
                <a:latin typeface="Arial" panose="020B0604020202020204" pitchFamily="34" charset="0"/>
              </a:rPr>
              <a:t>vasoaktivní</a:t>
            </a:r>
            <a:r>
              <a:rPr lang="cs-CZ" altLang="cs-CZ" sz="2000" dirty="0" smtClean="0">
                <a:latin typeface="Arial" panose="020B0604020202020204" pitchFamily="34" charset="0"/>
              </a:rPr>
              <a:t> látky – katecholaminy /dopamin,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noradreanlin</a:t>
            </a:r>
            <a:r>
              <a:rPr lang="cs-CZ" altLang="cs-CZ" sz="2000" dirty="0" smtClean="0">
                <a:latin typeface="Arial" panose="020B0604020202020204" pitchFamily="34" charset="0"/>
              </a:rPr>
              <a:t>/</a:t>
            </a:r>
          </a:p>
          <a:p>
            <a:pPr>
              <a:buFontTx/>
              <a:buChar char="-"/>
            </a:pPr>
            <a:endParaRPr lang="cs-CZ" altLang="cs-CZ" sz="1000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Péče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o dostatečnou </a:t>
            </a:r>
            <a:r>
              <a:rPr lang="cs-CZ" altLang="cs-CZ" sz="2000" b="1" dirty="0" err="1" smtClean="0">
                <a:latin typeface="Arial" panose="020B0604020202020204" pitchFamily="34" charset="0"/>
              </a:rPr>
              <a:t>oxygenaci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000" dirty="0" err="1" smtClean="0">
                <a:latin typeface="Arial" panose="020B0604020202020204" pitchFamily="34" charset="0"/>
              </a:rPr>
              <a:t>oxygenoterapie</a:t>
            </a:r>
            <a:r>
              <a:rPr lang="cs-CZ" altLang="cs-CZ" sz="2000" dirty="0" smtClean="0">
                <a:latin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</a:rPr>
              <a:t>UPV</a:t>
            </a:r>
          </a:p>
          <a:p>
            <a:pPr>
              <a:buFontTx/>
              <a:buChar char="-"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Péče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o vnitřní prostředí</a:t>
            </a:r>
          </a:p>
          <a:p>
            <a:pPr>
              <a:buFontTx/>
              <a:buChar char="-"/>
            </a:pPr>
            <a:r>
              <a:rPr lang="cs-CZ" altLang="cs-CZ" sz="2000" dirty="0" smtClean="0">
                <a:latin typeface="Arial" panose="020B0604020202020204" pitchFamily="34" charset="0"/>
              </a:rPr>
              <a:t>acidóza,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Hb</a:t>
            </a:r>
            <a:r>
              <a:rPr lang="cs-CZ" altLang="cs-CZ" sz="2000" dirty="0" smtClean="0">
                <a:latin typeface="Arial" panose="020B0604020202020204" pitchFamily="34" charset="0"/>
              </a:rPr>
              <a:t>,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Htk</a:t>
            </a:r>
            <a:r>
              <a:rPr lang="cs-CZ" altLang="cs-CZ" sz="2000" dirty="0" smtClean="0">
                <a:latin typeface="Arial" panose="020B0604020202020204" pitchFamily="34" charset="0"/>
              </a:rPr>
              <a:t>, ionty, </a:t>
            </a:r>
            <a:r>
              <a:rPr lang="cs-CZ" altLang="cs-CZ" sz="2000" dirty="0" smtClean="0">
                <a:latin typeface="Arial" panose="020B0604020202020204" pitchFamily="34" charset="0"/>
              </a:rPr>
              <a:t>uremie</a:t>
            </a:r>
            <a:endParaRPr lang="cs-CZ" altLang="cs-CZ" sz="20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48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57940"/>
            <a:ext cx="7772400" cy="534691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TERAPIE  ŠOKU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410346"/>
            <a:ext cx="9251519" cy="4685654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000" b="1" u="sng" dirty="0" smtClean="0">
                <a:latin typeface="Arial" panose="020B0604020202020204" pitchFamily="34" charset="0"/>
              </a:rPr>
              <a:t>Odstranění </a:t>
            </a:r>
            <a:r>
              <a:rPr lang="cs-CZ" altLang="cs-CZ" sz="2000" b="1" u="sng" dirty="0">
                <a:latin typeface="Arial" panose="020B0604020202020204" pitchFamily="34" charset="0"/>
              </a:rPr>
              <a:t>příčiny šoku :</a:t>
            </a:r>
          </a:p>
          <a:p>
            <a:r>
              <a:rPr lang="cs-CZ" altLang="cs-CZ" sz="2000" dirty="0">
                <a:latin typeface="Arial" panose="020B0604020202020204" pitchFamily="34" charset="0"/>
              </a:rPr>
              <a:t>liší se dle jednotlivých typů šoku </a:t>
            </a:r>
          </a:p>
          <a:p>
            <a:endParaRPr lang="cs-CZ" altLang="cs-CZ" sz="2000" dirty="0">
              <a:latin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</a:rPr>
              <a:t>stavění krvácení, ošetření traumatu, náhrada ztráty tekutin </a:t>
            </a:r>
            <a:r>
              <a:rPr lang="cs-CZ" altLang="cs-CZ" sz="2000" dirty="0" smtClean="0">
                <a:latin typeface="Arial" panose="020B0604020202020204" pitchFamily="34" charset="0"/>
              </a:rPr>
              <a:t>(</a:t>
            </a:r>
            <a:r>
              <a:rPr lang="cs-CZ" altLang="cs-CZ" sz="2000" i="1" dirty="0" err="1" smtClean="0">
                <a:latin typeface="Arial" panose="020B0604020202020204" pitchFamily="34" charset="0"/>
              </a:rPr>
              <a:t>hypovolemický</a:t>
            </a:r>
            <a:r>
              <a:rPr lang="cs-CZ" altLang="cs-CZ" sz="2000" i="1" dirty="0" smtClean="0">
                <a:latin typeface="Arial" panose="020B0604020202020204" pitchFamily="34" charset="0"/>
              </a:rPr>
              <a:t>)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endParaRPr lang="cs-CZ" altLang="cs-CZ" sz="2000" dirty="0" smtClean="0">
              <a:latin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hledání </a:t>
            </a:r>
            <a:r>
              <a:rPr lang="cs-CZ" altLang="cs-CZ" sz="2000" dirty="0">
                <a:latin typeface="Arial" panose="020B0604020202020204" pitchFamily="34" charset="0"/>
              </a:rPr>
              <a:t>a odstranění ložiska infekce</a:t>
            </a:r>
          </a:p>
          <a:p>
            <a:r>
              <a:rPr lang="cs-CZ" altLang="cs-CZ" sz="2000" dirty="0">
                <a:latin typeface="Arial" panose="020B0604020202020204" pitchFamily="34" charset="0"/>
              </a:rPr>
              <a:t>ATB </a:t>
            </a:r>
            <a:r>
              <a:rPr lang="cs-CZ" altLang="cs-CZ" sz="2000" dirty="0" smtClean="0">
                <a:latin typeface="Arial" panose="020B0604020202020204" pitchFamily="34" charset="0"/>
              </a:rPr>
              <a:t>terapie (</a:t>
            </a:r>
            <a:r>
              <a:rPr lang="cs-CZ" altLang="cs-CZ" sz="2000" i="1" dirty="0" smtClean="0">
                <a:latin typeface="Arial" panose="020B0604020202020204" pitchFamily="34" charset="0"/>
              </a:rPr>
              <a:t>septický)</a:t>
            </a:r>
            <a:endParaRPr lang="cs-CZ" altLang="cs-CZ" sz="2000" i="1" dirty="0">
              <a:latin typeface="Arial" panose="020B0604020202020204" pitchFamily="34" charset="0"/>
            </a:endParaRPr>
          </a:p>
          <a:p>
            <a:endParaRPr lang="cs-CZ" altLang="cs-CZ" sz="2000" dirty="0" smtClean="0">
              <a:latin typeface="Arial" panose="020B0604020202020204" pitchFamily="34" charset="0"/>
            </a:endParaRPr>
          </a:p>
          <a:p>
            <a:r>
              <a:rPr lang="cs-CZ" altLang="cs-CZ" sz="2000" dirty="0" smtClean="0">
                <a:latin typeface="Arial" panose="020B0604020202020204" pitchFamily="34" charset="0"/>
              </a:rPr>
              <a:t>podpora </a:t>
            </a:r>
            <a:r>
              <a:rPr lang="cs-CZ" altLang="cs-CZ" sz="2000" dirty="0" err="1">
                <a:latin typeface="Arial" panose="020B0604020202020204" pitchFamily="34" charset="0"/>
              </a:rPr>
              <a:t>inotropie</a:t>
            </a:r>
            <a:r>
              <a:rPr lang="cs-CZ" altLang="cs-CZ" sz="2000" dirty="0">
                <a:latin typeface="Arial" panose="020B0604020202020204" pitchFamily="34" charset="0"/>
              </a:rPr>
              <a:t> myokardu </a:t>
            </a:r>
          </a:p>
          <a:p>
            <a:r>
              <a:rPr lang="cs-CZ" altLang="cs-CZ" sz="2000" dirty="0">
                <a:latin typeface="Arial" panose="020B0604020202020204" pitchFamily="34" charset="0"/>
              </a:rPr>
              <a:t>mechanická podpora oběhu </a:t>
            </a:r>
            <a:r>
              <a:rPr lang="cs-CZ" altLang="cs-CZ" sz="2000" dirty="0" smtClean="0">
                <a:latin typeface="Arial" panose="020B0604020202020204" pitchFamily="34" charset="0"/>
              </a:rPr>
              <a:t>– IABK (</a:t>
            </a:r>
            <a:r>
              <a:rPr lang="cs-CZ" altLang="cs-CZ" sz="2000" i="1" dirty="0" smtClean="0">
                <a:latin typeface="Arial" panose="020B0604020202020204" pitchFamily="34" charset="0"/>
              </a:rPr>
              <a:t>kardiogenní)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79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881" y="588938"/>
            <a:ext cx="8893175" cy="44945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MODS – multiorgánová dysfunkce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1" y="1480088"/>
            <a:ext cx="9996407" cy="4649492"/>
          </a:xfrm>
        </p:spPr>
        <p:txBody>
          <a:bodyPr/>
          <a:lstStyle/>
          <a:p>
            <a:pPr marL="72000" indent="0">
              <a:buNone/>
            </a:pP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přes adekvátní terapii šoku se u řady nemocných rozvine progresivní selhávání některých orgánů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selhávání 3 a více orgánů – mortalita nad 80%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velice nákladná terapie</a:t>
            </a:r>
          </a:p>
        </p:txBody>
      </p:sp>
    </p:spTree>
    <p:extLst>
      <p:ext uri="{BB962C8B-B14F-4D97-AF65-F5344CB8AC3E}">
        <p14:creationId xmlns:p14="http://schemas.microsoft.com/office/powerpoint/2010/main" val="1214318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631" y="585815"/>
            <a:ext cx="9144000" cy="1008063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MODS – multiorgánová dysfunkce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2631" y="1341438"/>
            <a:ext cx="10019653" cy="4754562"/>
          </a:xfrm>
        </p:spPr>
        <p:txBody>
          <a:bodyPr/>
          <a:lstStyle/>
          <a:p>
            <a:endParaRPr lang="cs-CZ" altLang="cs-CZ" dirty="0" smtClean="0"/>
          </a:p>
          <a:p>
            <a:r>
              <a:rPr lang="cs-CZ" altLang="cs-CZ" dirty="0" smtClean="0">
                <a:latin typeface="Arial" panose="020B0604020202020204" pitchFamily="34" charset="0"/>
              </a:rPr>
              <a:t>následek změn v mikrocirkulaci v dekompenzované fázi šoku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následek </a:t>
            </a:r>
            <a:r>
              <a:rPr lang="cs-CZ" altLang="cs-CZ" dirty="0" err="1" smtClean="0">
                <a:latin typeface="Arial" panose="020B0604020202020204" pitchFamily="34" charset="0"/>
              </a:rPr>
              <a:t>reperfuzního</a:t>
            </a:r>
            <a:r>
              <a:rPr lang="cs-CZ" altLang="cs-CZ" dirty="0" smtClean="0">
                <a:latin typeface="Arial" panose="020B0604020202020204" pitchFamily="34" charset="0"/>
              </a:rPr>
              <a:t> poškození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následek systémového rozšíření zánětlivé odpovědi - SIRS</a:t>
            </a:r>
          </a:p>
        </p:txBody>
      </p:sp>
    </p:spTree>
    <p:extLst>
      <p:ext uri="{BB962C8B-B14F-4D97-AF65-F5344CB8AC3E}">
        <p14:creationId xmlns:p14="http://schemas.microsoft.com/office/powerpoint/2010/main" val="3711855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2667" y="576369"/>
            <a:ext cx="9144000" cy="616999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SIRS – systémová zánětlivá reakce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2667" y="1638678"/>
            <a:ext cx="9926665" cy="3491261"/>
          </a:xfrm>
        </p:spPr>
        <p:txBody>
          <a:bodyPr/>
          <a:lstStyle/>
          <a:p>
            <a:r>
              <a:rPr lang="cs-CZ" altLang="cs-CZ" sz="2400" dirty="0" err="1" smtClean="0">
                <a:latin typeface="Arial" panose="020B0604020202020204" pitchFamily="34" charset="0"/>
              </a:rPr>
              <a:t>systemic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inflammatory</a:t>
            </a:r>
            <a:r>
              <a:rPr lang="cs-CZ" altLang="cs-CZ" sz="2400" dirty="0" smtClean="0">
                <a:latin typeface="Arial" panose="020B0604020202020204" pitchFamily="34" charset="0"/>
              </a:rPr>
              <a:t> response</a:t>
            </a:r>
          </a:p>
          <a:p>
            <a:r>
              <a:rPr lang="cs-CZ" altLang="cs-CZ" sz="2400" dirty="0" smtClean="0">
                <a:latin typeface="Arial" panose="020B0604020202020204" pitchFamily="34" charset="0"/>
              </a:rPr>
              <a:t>systémová aktivace makrofágů a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neutrofilů</a:t>
            </a:r>
            <a:r>
              <a:rPr lang="cs-CZ" altLang="cs-CZ" sz="2400" dirty="0" smtClean="0">
                <a:latin typeface="Arial" panose="020B0604020202020204" pitchFamily="34" charset="0"/>
              </a:rPr>
              <a:t> s uvolněním řady mediátorů </a:t>
            </a:r>
          </a:p>
          <a:p>
            <a:r>
              <a:rPr lang="cs-CZ" altLang="cs-CZ" sz="2400" dirty="0" smtClean="0">
                <a:latin typeface="Arial" panose="020B0604020202020204" pitchFamily="34" charset="0"/>
              </a:rPr>
              <a:t>zánětlivá reakce je přínosem je-li lokalizována a namířena proti ložisku infekce či nekrózy</a:t>
            </a:r>
          </a:p>
          <a:p>
            <a:r>
              <a:rPr lang="cs-CZ" altLang="cs-CZ" sz="2400" dirty="0" smtClean="0">
                <a:latin typeface="Arial" panose="020B0604020202020204" pitchFamily="34" charset="0"/>
              </a:rPr>
              <a:t>generalizace zánětlivé reakce vede k nežádoucím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hemodynamickým</a:t>
            </a:r>
            <a:r>
              <a:rPr lang="cs-CZ" altLang="cs-CZ" sz="2400" dirty="0" smtClean="0">
                <a:latin typeface="Arial" panose="020B0604020202020204" pitchFamily="34" charset="0"/>
              </a:rPr>
              <a:t> změnám /vasodilatace, deprese myokardu /postižení mikrocirkulace /kapilární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leak</a:t>
            </a:r>
            <a:r>
              <a:rPr lang="cs-CZ" altLang="cs-CZ" sz="2400" dirty="0" smtClean="0">
                <a:latin typeface="Arial" panose="020B0604020202020204" pitchFamily="34" charset="0"/>
              </a:rPr>
              <a:t>, otok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intersticia</a:t>
            </a:r>
            <a:r>
              <a:rPr lang="cs-CZ" altLang="cs-CZ" sz="2400" dirty="0" smtClean="0">
                <a:latin typeface="Arial" panose="020B0604020202020204" pitchFamily="34" charset="0"/>
              </a:rPr>
              <a:t>, tvorbě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mikrotrombů</a:t>
            </a:r>
            <a:r>
              <a:rPr lang="cs-CZ" altLang="cs-CZ" sz="2400" dirty="0" smtClean="0">
                <a:latin typeface="Arial" panose="020B0604020202020204" pitchFamily="34" charset="0"/>
              </a:rPr>
              <a:t>/</a:t>
            </a:r>
          </a:p>
          <a:p>
            <a:pPr>
              <a:lnSpc>
                <a:spcPct val="90000"/>
              </a:lnSpc>
            </a:pPr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59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881" y="573438"/>
            <a:ext cx="7772400" cy="511444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SIRS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1" y="1339232"/>
            <a:ext cx="9895667" cy="3627975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Odpověď </a:t>
            </a:r>
            <a:r>
              <a:rPr lang="cs-CZ" altLang="cs-CZ" sz="2400" dirty="0" smtClean="0">
                <a:latin typeface="Arial" panose="020B0604020202020204" pitchFamily="34" charset="0"/>
              </a:rPr>
              <a:t>organismu na různé podněty infekční i neinfekční etiologie :</a:t>
            </a:r>
          </a:p>
          <a:p>
            <a:pPr>
              <a:buFontTx/>
              <a:buChar char="-"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sz="2400" dirty="0" smtClean="0">
                <a:latin typeface="Arial" panose="020B0604020202020204" pitchFamily="34" charset="0"/>
              </a:rPr>
              <a:t>bakteriální, kvasinkové, virové i </a:t>
            </a:r>
            <a:r>
              <a:rPr lang="cs-CZ" altLang="cs-CZ" sz="2400" dirty="0" smtClean="0">
                <a:latin typeface="Arial" panose="020B0604020202020204" pitchFamily="34" charset="0"/>
              </a:rPr>
              <a:t>parazitární infekce </a:t>
            </a:r>
          </a:p>
          <a:p>
            <a:pPr marL="72000" indent="0"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	</a:t>
            </a:r>
            <a:r>
              <a:rPr lang="cs-CZ" altLang="cs-CZ" sz="2400" dirty="0" smtClean="0">
                <a:latin typeface="Arial" panose="020B0604020202020204" pitchFamily="34" charset="0"/>
              </a:rPr>
              <a:t>(</a:t>
            </a:r>
            <a:r>
              <a:rPr lang="cs-CZ" altLang="cs-CZ" sz="2400" dirty="0" smtClean="0">
                <a:latin typeface="Arial" panose="020B0604020202020204" pitchFamily="34" charset="0"/>
              </a:rPr>
              <a:t>sepse </a:t>
            </a:r>
            <a:r>
              <a:rPr lang="cs-CZ" altLang="cs-CZ" sz="2400" dirty="0" smtClean="0">
                <a:latin typeface="Arial" panose="020B0604020202020204" pitchFamily="34" charset="0"/>
              </a:rPr>
              <a:t>= SIRS infekční </a:t>
            </a:r>
            <a:r>
              <a:rPr lang="cs-CZ" altLang="cs-CZ" sz="2400" dirty="0" smtClean="0">
                <a:latin typeface="Arial" panose="020B0604020202020204" pitchFamily="34" charset="0"/>
              </a:rPr>
              <a:t>etiologie)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sz="2400" dirty="0" smtClean="0">
                <a:latin typeface="Arial" panose="020B0604020202020204" pitchFamily="34" charset="0"/>
              </a:rPr>
              <a:t>těžké trauma</a:t>
            </a:r>
          </a:p>
          <a:p>
            <a:pPr>
              <a:buFontTx/>
              <a:buChar char="-"/>
            </a:pPr>
            <a:r>
              <a:rPr lang="cs-CZ" altLang="cs-CZ" sz="2400" dirty="0" smtClean="0">
                <a:latin typeface="Arial" panose="020B0604020202020204" pitchFamily="34" charset="0"/>
              </a:rPr>
              <a:t>akutní pankreatitida</a:t>
            </a:r>
          </a:p>
          <a:p>
            <a:pPr>
              <a:buFontTx/>
              <a:buChar char="-"/>
            </a:pPr>
            <a:r>
              <a:rPr lang="cs-CZ" altLang="cs-CZ" sz="2400" dirty="0" smtClean="0">
                <a:latin typeface="Arial" panose="020B0604020202020204" pitchFamily="34" charset="0"/>
              </a:rPr>
              <a:t>ischémie tkáně</a:t>
            </a:r>
          </a:p>
          <a:p>
            <a:pPr>
              <a:buFontTx/>
              <a:buChar char="-"/>
            </a:pPr>
            <a:r>
              <a:rPr lang="cs-CZ" altLang="cs-CZ" sz="2400" dirty="0" smtClean="0">
                <a:latin typeface="Arial" panose="020B0604020202020204" pitchFamily="34" charset="0"/>
              </a:rPr>
              <a:t>těžké krvácení</a:t>
            </a:r>
          </a:p>
          <a:p>
            <a:pPr>
              <a:buFontTx/>
              <a:buChar char="-"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604366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1671" y="601314"/>
            <a:ext cx="7772400" cy="1008063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SIRS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1671" y="1376903"/>
            <a:ext cx="9988658" cy="3344027"/>
          </a:xfrm>
        </p:spPr>
        <p:txBody>
          <a:bodyPr/>
          <a:lstStyle/>
          <a:p>
            <a:pPr marL="72000" indent="0">
              <a:lnSpc>
                <a:spcPct val="90000"/>
              </a:lnSpc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Klinické známky - přítomnost 2 a nebo více příznaků z :</a:t>
            </a:r>
          </a:p>
          <a:p>
            <a:endParaRPr lang="cs-CZ" altLang="cs-CZ" b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dirty="0" smtClean="0">
                <a:latin typeface="Arial" panose="020B0604020202020204" pitchFamily="34" charset="0"/>
              </a:rPr>
              <a:t>teplota nad 38°C nebo pod 36°C</a:t>
            </a:r>
          </a:p>
          <a:p>
            <a:pPr>
              <a:buFontTx/>
              <a:buChar char="-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dirty="0" smtClean="0">
                <a:latin typeface="Arial" panose="020B0604020202020204" pitchFamily="34" charset="0"/>
              </a:rPr>
              <a:t>tachykardie nad 90/min</a:t>
            </a:r>
          </a:p>
          <a:p>
            <a:pPr>
              <a:buFontTx/>
              <a:buChar char="-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dirty="0" smtClean="0">
                <a:latin typeface="Arial" panose="020B0604020202020204" pitchFamily="34" charset="0"/>
              </a:rPr>
              <a:t>dechová frekvence nad 20/min nebo PaCO2 pod 4,3kPa</a:t>
            </a:r>
          </a:p>
          <a:p>
            <a:pPr>
              <a:buFontTx/>
              <a:buChar char="-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altLang="cs-CZ" dirty="0" smtClean="0">
                <a:latin typeface="Arial" panose="020B0604020202020204" pitchFamily="34" charset="0"/>
              </a:rPr>
              <a:t>leukocyty  nad 12x10na9 nebo pod 4x10na9</a:t>
            </a:r>
          </a:p>
        </p:txBody>
      </p:sp>
    </p:spTree>
    <p:extLst>
      <p:ext uri="{BB962C8B-B14F-4D97-AF65-F5344CB8AC3E}">
        <p14:creationId xmlns:p14="http://schemas.microsoft.com/office/powerpoint/2010/main" val="3130091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131" y="542441"/>
            <a:ext cx="8964613" cy="588936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MODS - ORGÁNOVÉ  PORUCHY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131" y="1193368"/>
            <a:ext cx="10050651" cy="5475719"/>
          </a:xfrm>
        </p:spPr>
        <p:txBody>
          <a:bodyPr/>
          <a:lstStyle/>
          <a:p>
            <a:endParaRPr lang="cs-CZ" altLang="cs-CZ" sz="2400" b="1" dirty="0" smtClean="0">
              <a:latin typeface="Arial" panose="020B0604020202020204" pitchFamily="34" charset="0"/>
            </a:endParaRP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Plíce </a:t>
            </a:r>
            <a:r>
              <a:rPr lang="cs-CZ" altLang="cs-CZ" sz="2400" dirty="0">
                <a:latin typeface="Arial" panose="020B0604020202020204" pitchFamily="34" charset="0"/>
              </a:rPr>
              <a:t> - šoková plíce, ARDS - porucha </a:t>
            </a:r>
            <a:r>
              <a:rPr lang="cs-CZ" altLang="cs-CZ" sz="2400" dirty="0" err="1">
                <a:latin typeface="Arial" panose="020B0604020202020204" pitchFamily="34" charset="0"/>
              </a:rPr>
              <a:t>oxgenace</a:t>
            </a:r>
            <a:endParaRPr lang="cs-CZ" altLang="cs-CZ" sz="2400" dirty="0">
              <a:latin typeface="Arial" panose="020B0604020202020204" pitchFamily="34" charset="0"/>
            </a:endParaRP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Oběh </a:t>
            </a:r>
            <a:r>
              <a:rPr lang="cs-CZ" altLang="cs-CZ" sz="2400" dirty="0">
                <a:latin typeface="Arial" panose="020B0604020202020204" pitchFamily="34" charset="0"/>
              </a:rPr>
              <a:t>- nutnost podpory </a:t>
            </a:r>
            <a:r>
              <a:rPr lang="cs-CZ" altLang="cs-CZ" sz="2400" dirty="0" err="1">
                <a:latin typeface="Arial" panose="020B0604020202020204" pitchFamily="34" charset="0"/>
              </a:rPr>
              <a:t>vasopresory</a:t>
            </a:r>
            <a:r>
              <a:rPr lang="cs-CZ" altLang="cs-CZ" sz="2400" dirty="0">
                <a:latin typeface="Arial" panose="020B0604020202020204" pitchFamily="34" charset="0"/>
              </a:rPr>
              <a:t>, katecholaminy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GIT </a:t>
            </a:r>
            <a:r>
              <a:rPr lang="cs-CZ" altLang="cs-CZ" sz="2400" dirty="0">
                <a:latin typeface="Arial" panose="020B0604020202020204" pitchFamily="34" charset="0"/>
              </a:rPr>
              <a:t>- paralytický ileus, pankreatitis, translokace střevních bakterií s rozvojem sepse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Ledviny </a:t>
            </a:r>
            <a:r>
              <a:rPr lang="cs-CZ" altLang="cs-CZ" sz="2400" dirty="0">
                <a:latin typeface="Arial" panose="020B0604020202020204" pitchFamily="34" charset="0"/>
              </a:rPr>
              <a:t>- akutní renální selhání, ATN - </a:t>
            </a:r>
            <a:r>
              <a:rPr lang="cs-CZ" altLang="cs-CZ" sz="2400" dirty="0" err="1">
                <a:latin typeface="Arial" panose="020B0604020202020204" pitchFamily="34" charset="0"/>
              </a:rPr>
              <a:t>oligo</a:t>
            </a:r>
            <a:r>
              <a:rPr lang="cs-CZ" altLang="cs-CZ" sz="2400" dirty="0">
                <a:latin typeface="Arial" panose="020B0604020202020204" pitchFamily="34" charset="0"/>
              </a:rPr>
              <a:t>, anurie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Koagulace </a:t>
            </a:r>
            <a:r>
              <a:rPr lang="cs-CZ" altLang="cs-CZ" sz="2400" dirty="0">
                <a:latin typeface="Arial" panose="020B0604020202020204" pitchFamily="34" charset="0"/>
              </a:rPr>
              <a:t>- DIC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Játra</a:t>
            </a:r>
            <a:r>
              <a:rPr lang="cs-CZ" altLang="cs-CZ" sz="2400" dirty="0" smtClean="0"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- ikterus, porucha syntetických i detoxikačních funkcí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CNS </a:t>
            </a:r>
            <a:r>
              <a:rPr lang="cs-CZ" altLang="cs-CZ" sz="2400" dirty="0">
                <a:latin typeface="Arial" panose="020B0604020202020204" pitchFamily="34" charset="0"/>
              </a:rPr>
              <a:t>- encefalopatie, dezorientace až </a:t>
            </a:r>
            <a:r>
              <a:rPr lang="cs-CZ" altLang="cs-CZ" sz="2400" dirty="0" err="1">
                <a:latin typeface="Arial" panose="020B0604020202020204" pitchFamily="34" charset="0"/>
              </a:rPr>
              <a:t>koma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88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922" y="619932"/>
            <a:ext cx="7772400" cy="1125538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TERAPIE  MODS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3922" y="1341439"/>
            <a:ext cx="10793278" cy="5183187"/>
          </a:xfrm>
        </p:spPr>
        <p:txBody>
          <a:bodyPr/>
          <a:lstStyle/>
          <a:p>
            <a:r>
              <a:rPr lang="cs-CZ" altLang="cs-CZ" b="1" dirty="0" smtClean="0">
                <a:latin typeface="Arial" panose="020B0604020202020204" pitchFamily="34" charset="0"/>
              </a:rPr>
              <a:t>agresivní včasná léčba primární příčiny</a:t>
            </a:r>
            <a:r>
              <a:rPr lang="cs-CZ" altLang="cs-CZ" dirty="0" smtClean="0">
                <a:latin typeface="Arial" panose="020B0604020202020204" pitchFamily="34" charset="0"/>
              </a:rPr>
              <a:t> – šoku, SIRS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podpůrná terapie</a:t>
            </a:r>
            <a:r>
              <a:rPr lang="cs-CZ" altLang="cs-CZ" dirty="0" smtClean="0">
                <a:latin typeface="Arial" panose="020B0604020202020204" pitchFamily="34" charset="0"/>
              </a:rPr>
              <a:t> – podpora selhávajících orgánových systémů</a:t>
            </a:r>
          </a:p>
          <a:p>
            <a:pPr lvl="1">
              <a:buFontTx/>
              <a:buNone/>
            </a:pPr>
            <a:endParaRPr lang="cs-CZ" altLang="cs-CZ" sz="2400" dirty="0" smtClean="0">
              <a:latin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-  podpora oběhu</a:t>
            </a:r>
          </a:p>
          <a:p>
            <a:pPr lvl="1">
              <a:buFontTx/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-  UPV</a:t>
            </a:r>
          </a:p>
          <a:p>
            <a:pPr lvl="1">
              <a:buFontTx/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-  náhrada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fce</a:t>
            </a:r>
            <a:r>
              <a:rPr lang="cs-CZ" altLang="cs-CZ" sz="2400" dirty="0" smtClean="0">
                <a:latin typeface="Arial" panose="020B0604020202020204" pitchFamily="34" charset="0"/>
              </a:rPr>
              <a:t> ledvin</a:t>
            </a:r>
          </a:p>
          <a:p>
            <a:pPr lvl="1">
              <a:buFontTx/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-  korekce </a:t>
            </a:r>
            <a:r>
              <a:rPr lang="cs-CZ" altLang="cs-CZ" sz="2400" dirty="0" err="1" smtClean="0">
                <a:latin typeface="Arial" panose="020B0604020202020204" pitchFamily="34" charset="0"/>
              </a:rPr>
              <a:t>koagulopatie</a:t>
            </a:r>
            <a:endParaRPr lang="cs-CZ" altLang="cs-CZ" sz="2400" dirty="0" smtClean="0">
              <a:latin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-  výživa</a:t>
            </a:r>
          </a:p>
        </p:txBody>
      </p:sp>
    </p:spTree>
    <p:extLst>
      <p:ext uri="{BB962C8B-B14F-4D97-AF65-F5344CB8AC3E}">
        <p14:creationId xmlns:p14="http://schemas.microsoft.com/office/powerpoint/2010/main" val="10953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427" y="658678"/>
            <a:ext cx="7772400" cy="11430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KLASIFIKACE  ŠOKU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427" y="1392264"/>
            <a:ext cx="10157848" cy="502920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Podle příčiny a kardiovaskulární patofyziologie:                                                                </a:t>
            </a:r>
          </a:p>
          <a:p>
            <a:pPr marL="72000" indent="0">
              <a:lnSpc>
                <a:spcPct val="200000"/>
              </a:lnSpc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- </a:t>
            </a:r>
            <a:r>
              <a:rPr lang="cs-CZ" altLang="cs-CZ" dirty="0" err="1" smtClean="0">
                <a:latin typeface="Arial" panose="020B0604020202020204" pitchFamily="34" charset="0"/>
              </a:rPr>
              <a:t>Hypovolemický</a:t>
            </a:r>
            <a:r>
              <a:rPr lang="cs-CZ" altLang="cs-CZ" dirty="0" smtClean="0">
                <a:latin typeface="Arial" panose="020B0604020202020204" pitchFamily="34" charset="0"/>
              </a:rPr>
              <a:t>                                                	                                                       - Kardiogenní                                               	                                                           - Obstrukční                                                	                                                           - Distribuční</a:t>
            </a:r>
          </a:p>
        </p:txBody>
      </p:sp>
    </p:spTree>
    <p:extLst>
      <p:ext uri="{BB962C8B-B14F-4D97-AF65-F5344CB8AC3E}">
        <p14:creationId xmlns:p14="http://schemas.microsoft.com/office/powerpoint/2010/main" val="29438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177" y="609600"/>
            <a:ext cx="7772400" cy="1371600"/>
          </a:xfrm>
        </p:spPr>
        <p:txBody>
          <a:bodyPr/>
          <a:lstStyle/>
          <a:p>
            <a:r>
              <a:rPr lang="cs-CZ" altLang="cs-CZ" b="1" dirty="0" smtClean="0">
                <a:latin typeface="Arial" panose="020B0604020202020204" pitchFamily="34" charset="0"/>
              </a:rPr>
              <a:t>HYPOVOLEMICKÝ  ŠOK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5176" y="1356102"/>
            <a:ext cx="11136823" cy="4313693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Ztráta cirkulujícího </a:t>
            </a:r>
            <a:r>
              <a:rPr lang="cs-CZ" altLang="cs-CZ" dirty="0" err="1" smtClean="0">
                <a:latin typeface="Arial" panose="020B0604020202020204" pitchFamily="34" charset="0"/>
              </a:rPr>
              <a:t>intravasálního</a:t>
            </a:r>
            <a:r>
              <a:rPr lang="cs-CZ" altLang="cs-CZ" dirty="0" smtClean="0">
                <a:latin typeface="Arial" panose="020B0604020202020204" pitchFamily="34" charset="0"/>
              </a:rPr>
              <a:t> objemu tekutin - krve, plasmy, elektrolytů</a:t>
            </a:r>
            <a:endParaRPr lang="cs-CZ" altLang="cs-CZ" b="1" dirty="0">
              <a:latin typeface="Arial" panose="020B0604020202020204" pitchFamily="34" charset="0"/>
            </a:endParaRPr>
          </a:p>
          <a:p>
            <a:pPr marL="72000" indent="0" algn="ctr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Snížení cirkulujícího objemu</a:t>
            </a:r>
          </a:p>
          <a:p>
            <a:pPr marL="72000" indent="0" algn="ctr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Snížení plnících tlaků srdce</a:t>
            </a:r>
          </a:p>
          <a:p>
            <a:pPr marL="72000" indent="0" algn="ctr">
              <a:buNone/>
            </a:pPr>
            <a:r>
              <a:rPr lang="cs-CZ" altLang="cs-CZ" b="1" dirty="0">
                <a:latin typeface="Arial" panose="020B0604020202020204" pitchFamily="34" charset="0"/>
              </a:rPr>
              <a:t>S</a:t>
            </a:r>
            <a:r>
              <a:rPr lang="cs-CZ" altLang="cs-CZ" b="1" dirty="0" smtClean="0">
                <a:latin typeface="Arial" panose="020B0604020202020204" pitchFamily="34" charset="0"/>
              </a:rPr>
              <a:t>nížení CO</a:t>
            </a:r>
            <a:endParaRPr lang="cs-CZ" altLang="cs-CZ" b="1" dirty="0">
              <a:latin typeface="Arial" panose="020B0604020202020204" pitchFamily="34" charset="0"/>
            </a:endParaRPr>
          </a:p>
          <a:p>
            <a:pPr marL="72000" indent="0" algn="ctr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Snížení MAP</a:t>
            </a:r>
          </a:p>
          <a:p>
            <a:pPr marL="72000" indent="0" algn="ctr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ŠOK</a:t>
            </a:r>
            <a:endParaRPr lang="cs-CZ" altLang="cs-CZ" b="1" dirty="0">
              <a:latin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2" name="Šipka dolů 1"/>
          <p:cNvSpPr/>
          <p:nvPr/>
        </p:nvSpPr>
        <p:spPr bwMode="auto">
          <a:xfrm>
            <a:off x="6447295" y="3192651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 dolů 5"/>
          <p:cNvSpPr/>
          <p:nvPr/>
        </p:nvSpPr>
        <p:spPr bwMode="auto">
          <a:xfrm>
            <a:off x="6447295" y="3864244"/>
            <a:ext cx="201478" cy="185980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6447295" y="4535837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6447295" y="5207430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0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173" y="588935"/>
            <a:ext cx="7772400" cy="990600"/>
          </a:xfrm>
        </p:spPr>
        <p:txBody>
          <a:bodyPr/>
          <a:lstStyle/>
          <a:p>
            <a:r>
              <a:rPr lang="cs-CZ" altLang="cs-CZ" b="1" dirty="0" smtClean="0">
                <a:latin typeface="Arial" panose="020B0604020202020204" pitchFamily="34" charset="0"/>
              </a:rPr>
              <a:t>HYPOVOLEMICKÝ  ŠOK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73" y="1317356"/>
            <a:ext cx="10646044" cy="5540644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Akutní ztráta</a:t>
            </a: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10</a:t>
            </a:r>
            <a:r>
              <a:rPr lang="cs-CZ" altLang="cs-CZ" sz="1800" b="1" dirty="0">
                <a:latin typeface="Arial" panose="020B0604020202020204" pitchFamily="34" charset="0"/>
              </a:rPr>
              <a:t>%</a:t>
            </a:r>
            <a:r>
              <a:rPr lang="cs-CZ" altLang="cs-CZ" sz="1800" dirty="0">
                <a:latin typeface="Arial" panose="020B0604020202020204" pitchFamily="34" charset="0"/>
              </a:rPr>
              <a:t> objemu - dobře </a:t>
            </a:r>
            <a:r>
              <a:rPr lang="cs-CZ" altLang="cs-CZ" sz="1800" dirty="0" smtClean="0">
                <a:latin typeface="Arial" panose="020B0604020202020204" pitchFamily="34" charset="0"/>
              </a:rPr>
              <a:t>tolerována</a:t>
            </a:r>
          </a:p>
          <a:p>
            <a:pPr marL="72000" indent="0">
              <a:buNone/>
            </a:pPr>
            <a:r>
              <a:rPr lang="cs-CZ" altLang="cs-CZ" sz="1800" b="1" i="1" dirty="0" smtClean="0">
                <a:latin typeface="Arial" panose="020B0604020202020204" pitchFamily="34" charset="0"/>
              </a:rPr>
              <a:t>	tachykardie</a:t>
            </a:r>
            <a:r>
              <a:rPr lang="cs-CZ" altLang="cs-CZ" sz="1800" b="1" i="1" dirty="0">
                <a:latin typeface="Arial" panose="020B0604020202020204" pitchFamily="34" charset="0"/>
              </a:rPr>
              <a:t>, vzestup SVR, </a:t>
            </a:r>
            <a:r>
              <a:rPr lang="cs-CZ" altLang="cs-CZ" sz="1800" b="1" i="1" dirty="0" err="1">
                <a:latin typeface="Arial" panose="020B0604020202020204" pitchFamily="34" charset="0"/>
              </a:rPr>
              <a:t>normotenze</a:t>
            </a:r>
            <a:endParaRPr lang="cs-CZ" altLang="cs-CZ" sz="1800" b="1" i="1" dirty="0">
              <a:latin typeface="Arial" panose="020B0604020202020204" pitchFamily="34" charset="0"/>
            </a:endParaRPr>
          </a:p>
          <a:p>
            <a:endParaRPr lang="cs-CZ" altLang="cs-CZ" sz="1800" b="1" dirty="0" smtClean="0">
              <a:latin typeface="Arial" panose="020B0604020202020204" pitchFamily="34" charset="0"/>
            </a:endParaRPr>
          </a:p>
          <a:p>
            <a:r>
              <a:rPr lang="cs-CZ" altLang="cs-CZ" sz="1800" b="1" dirty="0" smtClean="0">
                <a:latin typeface="Arial" panose="020B0604020202020204" pitchFamily="34" charset="0"/>
              </a:rPr>
              <a:t>20-25</a:t>
            </a:r>
            <a:r>
              <a:rPr lang="cs-CZ" altLang="cs-CZ" sz="1800" b="1" dirty="0">
                <a:latin typeface="Arial" panose="020B0604020202020204" pitchFamily="34" charset="0"/>
              </a:rPr>
              <a:t>%</a:t>
            </a:r>
            <a:r>
              <a:rPr lang="cs-CZ" altLang="cs-CZ" sz="1800" dirty="0">
                <a:latin typeface="Arial" panose="020B0604020202020204" pitchFamily="34" charset="0"/>
              </a:rPr>
              <a:t> - začínají selhávat kompenzační </a:t>
            </a:r>
            <a:r>
              <a:rPr lang="cs-CZ" altLang="cs-CZ" sz="1800" dirty="0" smtClean="0">
                <a:latin typeface="Arial" panose="020B0604020202020204" pitchFamily="34" charset="0"/>
              </a:rPr>
              <a:t>mechanismy</a:t>
            </a:r>
          </a:p>
          <a:p>
            <a:pPr marL="72000" indent="0">
              <a:buNone/>
            </a:pPr>
            <a:r>
              <a:rPr lang="cs-CZ" altLang="cs-CZ" sz="1800" b="1" i="1" dirty="0">
                <a:latin typeface="Arial" panose="020B0604020202020204" pitchFamily="34" charset="0"/>
              </a:rPr>
              <a:t>	</a:t>
            </a:r>
            <a:r>
              <a:rPr lang="cs-CZ" altLang="cs-CZ" sz="1800" b="1" i="1" dirty="0" smtClean="0">
                <a:latin typeface="Arial" panose="020B0604020202020204" pitchFamily="34" charset="0"/>
              </a:rPr>
              <a:t>snížený </a:t>
            </a:r>
            <a:r>
              <a:rPr lang="cs-CZ" altLang="cs-CZ" sz="1800" b="1" i="1" dirty="0">
                <a:latin typeface="Arial" panose="020B0604020202020204" pitchFamily="34" charset="0"/>
              </a:rPr>
              <a:t>CO i TK, zvýšené SVR, nárůst </a:t>
            </a:r>
            <a:r>
              <a:rPr lang="cs-CZ" altLang="cs-CZ" sz="1800" b="1" i="1" dirty="0" smtClean="0">
                <a:latin typeface="Arial" panose="020B0604020202020204" pitchFamily="34" charset="0"/>
              </a:rPr>
              <a:t>laktátu</a:t>
            </a:r>
          </a:p>
          <a:p>
            <a:pPr lvl="1"/>
            <a:endParaRPr lang="cs-CZ" altLang="cs-CZ" sz="1800" b="1" i="1" dirty="0">
              <a:latin typeface="Arial" panose="020B0604020202020204" pitchFamily="34" charset="0"/>
            </a:endParaRPr>
          </a:p>
          <a:p>
            <a:r>
              <a:rPr lang="cs-CZ" altLang="cs-CZ" sz="1800" b="1" dirty="0">
                <a:latin typeface="Arial" panose="020B0604020202020204" pitchFamily="34" charset="0"/>
              </a:rPr>
              <a:t>40%</a:t>
            </a:r>
            <a:r>
              <a:rPr lang="cs-CZ" altLang="cs-CZ" sz="1800" dirty="0">
                <a:latin typeface="Arial" panose="020B0604020202020204" pitchFamily="34" charset="0"/>
              </a:rPr>
              <a:t> - těžká </a:t>
            </a:r>
            <a:r>
              <a:rPr lang="cs-CZ" altLang="cs-CZ" sz="1800" dirty="0" smtClean="0">
                <a:latin typeface="Arial" panose="020B0604020202020204" pitchFamily="34" charset="0"/>
              </a:rPr>
              <a:t>hypotenze, </a:t>
            </a:r>
            <a:r>
              <a:rPr lang="cs-CZ" altLang="cs-CZ" sz="1800" dirty="0" err="1" smtClean="0">
                <a:latin typeface="Arial" panose="020B0604020202020204" pitchFamily="34" charset="0"/>
              </a:rPr>
              <a:t>hypoperfuze</a:t>
            </a:r>
            <a:r>
              <a:rPr lang="cs-CZ" altLang="cs-CZ" sz="1800" dirty="0" smtClean="0">
                <a:latin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</a:rPr>
              <a:t>orgánů, trvá-li déle než 2 hod - nevratné poškození tkání </a:t>
            </a:r>
            <a:r>
              <a:rPr lang="cs-CZ" altLang="cs-CZ" sz="1800" b="1" i="1" dirty="0">
                <a:latin typeface="Arial" panose="020B0604020202020204" pitchFamily="34" charset="0"/>
              </a:rPr>
              <a:t>                                                         </a:t>
            </a:r>
            <a:r>
              <a:rPr lang="cs-CZ" altLang="cs-CZ" sz="1800" b="1" i="1" dirty="0" smtClean="0">
                <a:latin typeface="Arial" panose="020B0604020202020204" pitchFamily="34" charset="0"/>
              </a:rPr>
              <a:t>	výrazný </a:t>
            </a:r>
            <a:r>
              <a:rPr lang="cs-CZ" altLang="cs-CZ" sz="1800" b="1" i="1" dirty="0">
                <a:latin typeface="Arial" panose="020B0604020202020204" pitchFamily="34" charset="0"/>
              </a:rPr>
              <a:t>pokles CO i </a:t>
            </a:r>
            <a:r>
              <a:rPr lang="cs-CZ" altLang="cs-CZ" sz="1800" b="1" i="1" dirty="0" smtClean="0">
                <a:latin typeface="Arial" panose="020B0604020202020204" pitchFamily="34" charset="0"/>
              </a:rPr>
              <a:t>TK</a:t>
            </a:r>
          </a:p>
          <a:p>
            <a:endParaRPr lang="cs-CZ" altLang="cs-CZ" sz="1800" b="1" i="1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Chronická </a:t>
            </a:r>
            <a:r>
              <a:rPr lang="cs-CZ" altLang="cs-CZ" sz="1800" b="1" dirty="0">
                <a:latin typeface="Arial" panose="020B0604020202020204" pitchFamily="34" charset="0"/>
              </a:rPr>
              <a:t>ztráta </a:t>
            </a:r>
            <a:r>
              <a:rPr lang="cs-CZ" altLang="cs-CZ" sz="1800" dirty="0">
                <a:latin typeface="Arial" panose="020B0604020202020204" pitchFamily="34" charset="0"/>
              </a:rPr>
              <a:t>- lépe tolerována - více se uplatní kompenzační </a:t>
            </a:r>
            <a:r>
              <a:rPr lang="cs-CZ" altLang="cs-CZ" sz="1800" dirty="0" smtClean="0">
                <a:latin typeface="Arial" panose="020B0604020202020204" pitchFamily="34" charset="0"/>
              </a:rPr>
              <a:t>mechanismy</a:t>
            </a:r>
          </a:p>
          <a:p>
            <a:pPr marL="72000" indent="0">
              <a:buNone/>
            </a:pPr>
            <a:endParaRPr lang="cs-CZ" altLang="cs-CZ" sz="1800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CAVE</a:t>
            </a:r>
            <a:r>
              <a:rPr lang="cs-CZ" altLang="cs-CZ" sz="1800" dirty="0" smtClean="0">
                <a:latin typeface="Arial" panose="020B0604020202020204" pitchFamily="34" charset="0"/>
              </a:rPr>
              <a:t> - </a:t>
            </a:r>
            <a:r>
              <a:rPr lang="cs-CZ" altLang="cs-CZ" sz="1800" dirty="0">
                <a:latin typeface="Arial" panose="020B0604020202020204" pitchFamily="34" charset="0"/>
              </a:rPr>
              <a:t>přidružené chor. /ICHS, ateroskleróza/ zhoršují průběh a </a:t>
            </a:r>
            <a:r>
              <a:rPr lang="cs-CZ" altLang="cs-CZ" sz="1800" dirty="0" smtClean="0">
                <a:latin typeface="Arial" panose="020B0604020202020204" pitchFamily="34" charset="0"/>
              </a:rPr>
              <a:t>prognózu</a:t>
            </a:r>
            <a:endParaRPr lang="cs-CZ" alt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8206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637" y="612183"/>
            <a:ext cx="7772400" cy="1143000"/>
          </a:xfrm>
        </p:spPr>
        <p:txBody>
          <a:bodyPr/>
          <a:lstStyle/>
          <a:p>
            <a:r>
              <a:rPr lang="cs-CZ" altLang="cs-CZ" b="1" dirty="0" smtClean="0">
                <a:latin typeface="Arial" panose="020B0604020202020204" pitchFamily="34" charset="0"/>
              </a:rPr>
              <a:t>HYPOVOLEMICKÝ  ŠOK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0637" y="1604074"/>
            <a:ext cx="10159139" cy="4491925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b="1" dirty="0" smtClean="0">
                <a:latin typeface="Arial" panose="020B0604020202020204" pitchFamily="34" charset="0"/>
              </a:rPr>
              <a:t>Příčiny </a:t>
            </a:r>
            <a:r>
              <a:rPr lang="cs-CZ" altLang="cs-CZ" b="1" dirty="0" smtClean="0">
                <a:latin typeface="Arial" panose="020B0604020202020204" pitchFamily="34" charset="0"/>
              </a:rPr>
              <a:t>:</a:t>
            </a:r>
            <a:endParaRPr lang="cs-CZ" altLang="cs-CZ" dirty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Hemorrhagický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</a:rPr>
              <a:t>- krvácení do GIT, ruptura AAA, bodná poranění velkých </a:t>
            </a:r>
            <a:r>
              <a:rPr lang="cs-CZ" altLang="cs-CZ" dirty="0" smtClean="0">
                <a:latin typeface="Arial" panose="020B0604020202020204" pitchFamily="34" charset="0"/>
              </a:rPr>
              <a:t>cév</a:t>
            </a:r>
          </a:p>
          <a:p>
            <a:r>
              <a:rPr lang="cs-CZ" altLang="cs-CZ" b="1" dirty="0" smtClean="0">
                <a:latin typeface="Arial" panose="020B0604020202020204" pitchFamily="34" charset="0"/>
              </a:rPr>
              <a:t>Traumatický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smtClean="0">
                <a:latin typeface="Arial" panose="020B0604020202020204" pitchFamily="34" charset="0"/>
              </a:rPr>
              <a:t>- rozsáhlé poškození tkání, </a:t>
            </a:r>
            <a:r>
              <a:rPr lang="cs-CZ" altLang="cs-CZ" dirty="0" err="1" smtClean="0">
                <a:latin typeface="Arial" panose="020B0604020202020204" pitchFamily="34" charset="0"/>
              </a:rPr>
              <a:t>polytrauma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Popáleninový</a:t>
            </a:r>
            <a:r>
              <a:rPr lang="cs-CZ" altLang="cs-CZ" dirty="0" smtClean="0">
                <a:latin typeface="Arial" panose="020B0604020202020204" pitchFamily="34" charset="0"/>
              </a:rPr>
              <a:t> - ztráta plazmy z popálených ploch, únik z krevního řečiště do ECT</a:t>
            </a:r>
          </a:p>
          <a:p>
            <a:r>
              <a:rPr lang="cs-CZ" altLang="cs-CZ" b="1" dirty="0" smtClean="0">
                <a:latin typeface="Arial" panose="020B0604020202020204" pitchFamily="34" charset="0"/>
              </a:rPr>
              <a:t>Dehydratační</a:t>
            </a:r>
            <a:r>
              <a:rPr lang="cs-CZ" altLang="cs-CZ" dirty="0" smtClean="0">
                <a:latin typeface="Arial" panose="020B0604020202020204" pitchFamily="34" charset="0"/>
              </a:rPr>
              <a:t> - ztráta pocením, zvracením, průjmy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380" y="596685"/>
            <a:ext cx="7772400" cy="10668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KARDIOGENNÍ  ŠOK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380" y="1325105"/>
            <a:ext cx="9601200" cy="4742482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Těžká porucha srdeční funkce - selhání srdce jako pumpy  </a:t>
            </a:r>
          </a:p>
          <a:p>
            <a:endParaRPr lang="cs-CZ" altLang="cs-CZ" sz="2400" dirty="0">
              <a:latin typeface="Arial" panose="020B0604020202020204" pitchFamily="34" charset="0"/>
            </a:endParaRPr>
          </a:p>
          <a:p>
            <a:pPr marL="72000" indent="0" algn="ctr">
              <a:lnSpc>
                <a:spcPct val="200000"/>
              </a:lnSpc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Klesají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tepový objem i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CO</a:t>
            </a:r>
          </a:p>
          <a:p>
            <a:pPr marL="72000" indent="0" algn="ctr">
              <a:lnSpc>
                <a:spcPct val="200000"/>
              </a:lnSpc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Stoupají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plnící tlaky a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objemy srdečních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dutin, stoupá TF a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SVR</a:t>
            </a:r>
          </a:p>
          <a:p>
            <a:pPr marL="72000" indent="0" algn="ctr">
              <a:lnSpc>
                <a:spcPct val="200000"/>
              </a:lnSpc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Pokles MAP</a:t>
            </a:r>
          </a:p>
          <a:p>
            <a:pPr marL="72000" indent="0" algn="ctr">
              <a:lnSpc>
                <a:spcPct val="200000"/>
              </a:lnSpc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O</a:t>
            </a:r>
            <a:r>
              <a:rPr lang="cs-CZ" altLang="cs-CZ" sz="2400" b="1" dirty="0" smtClean="0">
                <a:latin typeface="Arial" panose="020B0604020202020204" pitchFamily="34" charset="0"/>
              </a:rPr>
              <a:t>rgánová </a:t>
            </a:r>
            <a:r>
              <a:rPr lang="cs-CZ" altLang="cs-CZ" sz="2400" b="1" dirty="0" err="1" smtClean="0">
                <a:latin typeface="Arial" panose="020B0604020202020204" pitchFamily="34" charset="0"/>
              </a:rPr>
              <a:t>hypoperfuze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marL="72000" indent="0" algn="ctr">
              <a:lnSpc>
                <a:spcPct val="200000"/>
              </a:lnSpc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ŠOK</a:t>
            </a:r>
            <a:endParaRPr lang="cs-CZ" altLang="cs-CZ" sz="2400" b="1" dirty="0" smtClean="0">
              <a:latin typeface="Arial" panose="020B0604020202020204" pitchFamily="34" charset="0"/>
            </a:endParaRPr>
          </a:p>
          <a:p>
            <a:pPr marL="72000" indent="0">
              <a:buNone/>
            </a:pPr>
            <a:endParaRPr lang="cs-CZ" altLang="cs-CZ" sz="2000" b="1" dirty="0">
              <a:latin typeface="Arial" panose="020B0604020202020204" pitchFamily="34" charset="0"/>
            </a:endParaRPr>
          </a:p>
        </p:txBody>
      </p:sp>
      <p:sp>
        <p:nvSpPr>
          <p:cNvPr id="5" name="Šipka dolů 4"/>
          <p:cNvSpPr/>
          <p:nvPr/>
        </p:nvSpPr>
        <p:spPr bwMode="auto">
          <a:xfrm>
            <a:off x="5800241" y="3192651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 dolů 5"/>
          <p:cNvSpPr/>
          <p:nvPr/>
        </p:nvSpPr>
        <p:spPr bwMode="auto">
          <a:xfrm>
            <a:off x="5800241" y="3851328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Šipka dolů 6"/>
          <p:cNvSpPr/>
          <p:nvPr/>
        </p:nvSpPr>
        <p:spPr bwMode="auto">
          <a:xfrm>
            <a:off x="5800241" y="4602995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Šipka dolů 7"/>
          <p:cNvSpPr/>
          <p:nvPr/>
        </p:nvSpPr>
        <p:spPr bwMode="auto">
          <a:xfrm>
            <a:off x="5800241" y="5354662"/>
            <a:ext cx="201478" cy="185980"/>
          </a:xfrm>
          <a:prstGeom prst="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33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172" y="599268"/>
            <a:ext cx="7772400" cy="99060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KARDIOGENNÍ  ŠOK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171" y="1589868"/>
            <a:ext cx="10188845" cy="4800600"/>
          </a:xfrm>
        </p:spPr>
        <p:txBody>
          <a:bodyPr/>
          <a:lstStyle/>
          <a:p>
            <a:pPr marL="72000" indent="0"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Příčiny:</a:t>
            </a:r>
          </a:p>
          <a:p>
            <a:pPr marL="72000" indent="0">
              <a:buNone/>
            </a:pPr>
            <a:endParaRPr lang="cs-CZ" altLang="cs-CZ" sz="1600" b="1" dirty="0" smtClean="0">
              <a:latin typeface="Arial" panose="020B0604020202020204" pitchFamily="34" charset="0"/>
            </a:endParaRP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poškození myokardu - </a:t>
            </a:r>
            <a:r>
              <a:rPr lang="cs-CZ" altLang="cs-CZ" sz="2400" i="1" dirty="0" smtClean="0">
                <a:latin typeface="Arial" panose="020B0604020202020204" pitchFamily="34" charset="0"/>
              </a:rPr>
              <a:t>AIM</a:t>
            </a:r>
            <a:r>
              <a:rPr lang="cs-CZ" altLang="cs-CZ" sz="2400" i="1" dirty="0">
                <a:latin typeface="Arial" panose="020B0604020202020204" pitchFamily="34" charset="0"/>
              </a:rPr>
              <a:t>, kontuze </a:t>
            </a:r>
            <a:r>
              <a:rPr lang="cs-CZ" altLang="cs-CZ" sz="2400" i="1" dirty="0" smtClean="0">
                <a:latin typeface="Arial" panose="020B0604020202020204" pitchFamily="34" charset="0"/>
              </a:rPr>
              <a:t>myokardu</a:t>
            </a:r>
          </a:p>
          <a:p>
            <a:pPr marL="72000" indent="0">
              <a:buNone/>
            </a:pPr>
            <a:r>
              <a:rPr lang="cs-CZ" altLang="cs-CZ" sz="2400" dirty="0" smtClean="0">
                <a:latin typeface="Arial" panose="020B0604020202020204" pitchFamily="34" charset="0"/>
              </a:rPr>
              <a:t>                            </a:t>
            </a: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mechanické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abnormality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srdce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smtClean="0">
                <a:latin typeface="Arial" panose="020B0604020202020204" pitchFamily="34" charset="0"/>
              </a:rPr>
              <a:t>část </a:t>
            </a:r>
            <a:r>
              <a:rPr lang="cs-CZ" altLang="cs-CZ" sz="2400" dirty="0">
                <a:latin typeface="Arial" panose="020B0604020202020204" pitchFamily="34" charset="0"/>
              </a:rPr>
              <a:t>tepového objemu se nedostává </a:t>
            </a:r>
            <a:r>
              <a:rPr lang="cs-CZ" altLang="cs-CZ" sz="2400" dirty="0" smtClean="0">
                <a:latin typeface="Arial" panose="020B0604020202020204" pitchFamily="34" charset="0"/>
              </a:rPr>
              <a:t>do oběhu </a:t>
            </a:r>
            <a:r>
              <a:rPr lang="cs-CZ" altLang="cs-CZ" sz="2400" i="1" dirty="0">
                <a:latin typeface="Arial" panose="020B0604020202020204" pitchFamily="34" charset="0"/>
              </a:rPr>
              <a:t>- chlopenní vady, ruptura mezikomorové </a:t>
            </a:r>
            <a:r>
              <a:rPr lang="cs-CZ" altLang="cs-CZ" sz="2400" i="1" dirty="0" smtClean="0">
                <a:latin typeface="Arial" panose="020B0604020202020204" pitchFamily="34" charset="0"/>
              </a:rPr>
              <a:t>přepážky</a:t>
            </a:r>
          </a:p>
          <a:p>
            <a:endParaRPr lang="cs-CZ" altLang="cs-CZ" sz="2400" b="1" dirty="0" smtClean="0">
              <a:latin typeface="Arial" panose="020B0604020202020204" pitchFamily="34" charset="0"/>
            </a:endParaRPr>
          </a:p>
          <a:p>
            <a:r>
              <a:rPr lang="cs-CZ" altLang="cs-CZ" sz="2400" b="1" dirty="0" smtClean="0">
                <a:latin typeface="Arial" panose="020B0604020202020204" pitchFamily="34" charset="0"/>
              </a:rPr>
              <a:t>poruchy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rytmu</a:t>
            </a:r>
            <a:endParaRPr lang="cs-CZ" alt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217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176</TotalTime>
  <Words>1436</Words>
  <Application>Microsoft Office PowerPoint</Application>
  <PresentationFormat>Širokoúhlá obrazovka</PresentationFormat>
  <Paragraphs>274</Paragraphs>
  <Slides>38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Tahoma</vt:lpstr>
      <vt:lpstr>Wingdings</vt:lpstr>
      <vt:lpstr>Prezentace_MU_CZ</vt:lpstr>
      <vt:lpstr>Fotografie</vt:lpstr>
      <vt:lpstr>ŠOKOVÉ  STAVY</vt:lpstr>
      <vt:lpstr>ŠOK </vt:lpstr>
      <vt:lpstr>PATOFYZIOLOGIE  ŠOKU</vt:lpstr>
      <vt:lpstr>KLASIFIKACE  ŠOKU</vt:lpstr>
      <vt:lpstr>HYPOVOLEMICKÝ  ŠOK</vt:lpstr>
      <vt:lpstr>HYPOVOLEMICKÝ  ŠOK</vt:lpstr>
      <vt:lpstr>HYPOVOLEMICKÝ  ŠOK</vt:lpstr>
      <vt:lpstr>KARDIOGENNÍ  ŠOK</vt:lpstr>
      <vt:lpstr>KARDIOGENNÍ  ŠOK</vt:lpstr>
      <vt:lpstr>OBSTRUKČNÍ  ŠOK</vt:lpstr>
      <vt:lpstr>DISTRIBUČNÍ  ŠOK</vt:lpstr>
      <vt:lpstr>DISTRIBUČNÍ  ŠOK</vt:lpstr>
      <vt:lpstr>SEPTICKÝ  ŠOK</vt:lpstr>
      <vt:lpstr>STADIA   ŠOKU</vt:lpstr>
      <vt:lpstr>STADIA  ŠOKU - fáze kompenzace</vt:lpstr>
      <vt:lpstr>STADIA  ŠOKU - fáze kompenzace</vt:lpstr>
      <vt:lpstr>STADIA  ŠOKU - fáze kompenzace</vt:lpstr>
      <vt:lpstr>STADIA  ŠOKU - fáze dekompenzace</vt:lpstr>
      <vt:lpstr>STADIA  ŠOKU - fáze dekompenzace</vt:lpstr>
      <vt:lpstr>STADIA  ŠOKU - fáze refrakterní</vt:lpstr>
      <vt:lpstr>PATOFYZIOLOGIE  ŠOKU  na úrovni  MIKROCIRKULACE</vt:lpstr>
      <vt:lpstr>NORMÁLNÍ  MIKROCIRKULACE</vt:lpstr>
      <vt:lpstr>MIKROCIRKULACE PŘI ŠOKU</vt:lpstr>
      <vt:lpstr>FÁZE KOMPENZACE </vt:lpstr>
      <vt:lpstr>MIKROCIRKULACE PŘI ŠOKU</vt:lpstr>
      <vt:lpstr>FÁZE DEKOMPENZACE I. </vt:lpstr>
      <vt:lpstr>FÁZE DEKOMPENZACE II. </vt:lpstr>
      <vt:lpstr>MIKROCIRKULACE PŘI ŠOKU</vt:lpstr>
      <vt:lpstr>TERAPIE  ŠOKU</vt:lpstr>
      <vt:lpstr>TERAPIE  ŠOKU</vt:lpstr>
      <vt:lpstr>TERAPIE  ŠOKU</vt:lpstr>
      <vt:lpstr>MODS – multiorgánová dysfunkce</vt:lpstr>
      <vt:lpstr>MODS – multiorgánová dysfunkce</vt:lpstr>
      <vt:lpstr>SIRS – systémová zánětlivá reakce</vt:lpstr>
      <vt:lpstr>SIRS</vt:lpstr>
      <vt:lpstr>SIRS</vt:lpstr>
      <vt:lpstr>MODS - ORGÁNOVÉ  PORUCHY</vt:lpstr>
      <vt:lpstr>TERAPIE  MODS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Svatoň Roman</dc:creator>
  <cp:lastModifiedBy>Svatoň Roman</cp:lastModifiedBy>
  <cp:revision>40</cp:revision>
  <cp:lastPrinted>1601-01-01T00:00:00Z</cp:lastPrinted>
  <dcterms:created xsi:type="dcterms:W3CDTF">2020-10-04T11:41:56Z</dcterms:created>
  <dcterms:modified xsi:type="dcterms:W3CDTF">2020-10-09T08:28:13Z</dcterms:modified>
</cp:coreProperties>
</file>