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8" r:id="rId3"/>
    <p:sldId id="289" r:id="rId4"/>
    <p:sldId id="339" r:id="rId5"/>
    <p:sldId id="290" r:id="rId6"/>
    <p:sldId id="291" r:id="rId7"/>
    <p:sldId id="299" r:id="rId8"/>
    <p:sldId id="300" r:id="rId9"/>
    <p:sldId id="292" r:id="rId10"/>
    <p:sldId id="368" r:id="rId11"/>
    <p:sldId id="293" r:id="rId12"/>
    <p:sldId id="295" r:id="rId13"/>
    <p:sldId id="296" r:id="rId14"/>
    <p:sldId id="297" r:id="rId15"/>
    <p:sldId id="298" r:id="rId16"/>
    <p:sldId id="281" r:id="rId17"/>
    <p:sldId id="282" r:id="rId18"/>
    <p:sldId id="265" r:id="rId19"/>
    <p:sldId id="336" r:id="rId20"/>
    <p:sldId id="337" r:id="rId21"/>
    <p:sldId id="333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3D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67" d="100"/>
          <a:sy n="67" d="100"/>
        </p:scale>
        <p:origin x="52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E98444E-4A62-4DFE-B11C-7FD61550BD41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BB57531D-4030-475D-B5A6-B4029207FB2F}">
      <dgm:prSet/>
      <dgm:spPr/>
      <dgm:t>
        <a:bodyPr/>
        <a:lstStyle/>
        <a:p>
          <a:pPr>
            <a:defRPr cap="all"/>
          </a:pPr>
          <a:r>
            <a:rPr lang="cs-CZ" b="1"/>
            <a:t>Základní strategie:</a:t>
          </a:r>
          <a:endParaRPr lang="en-US"/>
        </a:p>
      </dgm:t>
    </dgm:pt>
    <dgm:pt modelId="{B4CF5AAD-7E97-4E3D-AF29-F552BCC81158}" type="parTrans" cxnId="{FFC8B81D-047E-445A-9B4C-51E034D961FE}">
      <dgm:prSet/>
      <dgm:spPr/>
      <dgm:t>
        <a:bodyPr/>
        <a:lstStyle/>
        <a:p>
          <a:endParaRPr lang="en-US"/>
        </a:p>
      </dgm:t>
    </dgm:pt>
    <dgm:pt modelId="{BED29B18-5563-4F6E-AA60-C01B56C8852D}" type="sibTrans" cxnId="{FFC8B81D-047E-445A-9B4C-51E034D961FE}">
      <dgm:prSet/>
      <dgm:spPr/>
      <dgm:t>
        <a:bodyPr/>
        <a:lstStyle/>
        <a:p>
          <a:endParaRPr lang="en-US"/>
        </a:p>
      </dgm:t>
    </dgm:pt>
    <dgm:pt modelId="{A509F031-FF73-4238-A58A-EC14E0E03684}">
      <dgm:prSet/>
      <dgm:spPr/>
      <dgm:t>
        <a:bodyPr/>
        <a:lstStyle/>
        <a:p>
          <a:pPr>
            <a:defRPr cap="all"/>
          </a:pPr>
          <a:r>
            <a:rPr lang="cs-CZ"/>
            <a:t>Deduktivní</a:t>
          </a:r>
          <a:endParaRPr lang="en-US"/>
        </a:p>
      </dgm:t>
    </dgm:pt>
    <dgm:pt modelId="{FD7BE6A3-3370-459D-AEDE-B3B2367B8C8B}" type="parTrans" cxnId="{A4369666-131E-4B93-B3B6-1C8776871C01}">
      <dgm:prSet/>
      <dgm:spPr/>
      <dgm:t>
        <a:bodyPr/>
        <a:lstStyle/>
        <a:p>
          <a:endParaRPr lang="en-US"/>
        </a:p>
      </dgm:t>
    </dgm:pt>
    <dgm:pt modelId="{1AF6EA05-4144-430A-951F-DC220093DBB1}" type="sibTrans" cxnId="{A4369666-131E-4B93-B3B6-1C8776871C01}">
      <dgm:prSet/>
      <dgm:spPr/>
      <dgm:t>
        <a:bodyPr/>
        <a:lstStyle/>
        <a:p>
          <a:endParaRPr lang="en-US"/>
        </a:p>
      </dgm:t>
    </dgm:pt>
    <dgm:pt modelId="{52F0E0E2-0BFE-4B7C-8B2C-123A1E989C19}">
      <dgm:prSet/>
      <dgm:spPr/>
      <dgm:t>
        <a:bodyPr/>
        <a:lstStyle/>
        <a:p>
          <a:pPr>
            <a:defRPr cap="all"/>
          </a:pPr>
          <a:r>
            <a:rPr lang="cs-CZ"/>
            <a:t>Induktivní</a:t>
          </a:r>
          <a:endParaRPr lang="en-US"/>
        </a:p>
      </dgm:t>
    </dgm:pt>
    <dgm:pt modelId="{C01441CB-1B43-45B1-85AF-6C59033C7164}" type="parTrans" cxnId="{7C4A7E32-8FF7-4DD5-A113-DDBFBFE057E7}">
      <dgm:prSet/>
      <dgm:spPr/>
      <dgm:t>
        <a:bodyPr/>
        <a:lstStyle/>
        <a:p>
          <a:endParaRPr lang="en-US"/>
        </a:p>
      </dgm:t>
    </dgm:pt>
    <dgm:pt modelId="{6F6A01EE-C578-4C3B-82FF-CE1254C1A1F7}" type="sibTrans" cxnId="{7C4A7E32-8FF7-4DD5-A113-DDBFBFE057E7}">
      <dgm:prSet/>
      <dgm:spPr/>
      <dgm:t>
        <a:bodyPr/>
        <a:lstStyle/>
        <a:p>
          <a:endParaRPr lang="en-US"/>
        </a:p>
      </dgm:t>
    </dgm:pt>
    <dgm:pt modelId="{2FA09736-72EF-4578-9691-6A9ED9FCD572}">
      <dgm:prSet/>
      <dgm:spPr/>
      <dgm:t>
        <a:bodyPr/>
        <a:lstStyle/>
        <a:p>
          <a:pPr>
            <a:defRPr cap="all"/>
          </a:pPr>
          <a:r>
            <a:rPr lang="cs-CZ"/>
            <a:t>Sociálně zprostředkovaná výuka</a:t>
          </a:r>
          <a:endParaRPr lang="en-US"/>
        </a:p>
      </dgm:t>
    </dgm:pt>
    <dgm:pt modelId="{F366E497-027E-46D7-8DF8-F08F75C489E0}" type="parTrans" cxnId="{36E6F9BB-D4AF-478C-8081-F866F00D0788}">
      <dgm:prSet/>
      <dgm:spPr/>
      <dgm:t>
        <a:bodyPr/>
        <a:lstStyle/>
        <a:p>
          <a:endParaRPr lang="en-US"/>
        </a:p>
      </dgm:t>
    </dgm:pt>
    <dgm:pt modelId="{89BCB270-C95F-457C-842D-586B279E6122}" type="sibTrans" cxnId="{36E6F9BB-D4AF-478C-8081-F866F00D0788}">
      <dgm:prSet/>
      <dgm:spPr/>
      <dgm:t>
        <a:bodyPr/>
        <a:lstStyle/>
        <a:p>
          <a:endParaRPr lang="en-US"/>
        </a:p>
      </dgm:t>
    </dgm:pt>
    <dgm:pt modelId="{57572256-9439-4F3D-ACA1-0697FC10EBE7}" type="pres">
      <dgm:prSet presAssocID="{2E98444E-4A62-4DFE-B11C-7FD61550BD41}" presName="root" presStyleCnt="0">
        <dgm:presLayoutVars>
          <dgm:dir/>
          <dgm:resizeHandles val="exact"/>
        </dgm:presLayoutVars>
      </dgm:prSet>
      <dgm:spPr/>
    </dgm:pt>
    <dgm:pt modelId="{305DF535-F940-4716-B779-812C4FB95E8E}" type="pres">
      <dgm:prSet presAssocID="{BB57531D-4030-475D-B5A6-B4029207FB2F}" presName="compNode" presStyleCnt="0"/>
      <dgm:spPr/>
    </dgm:pt>
    <dgm:pt modelId="{1AC19930-7422-49BB-BFA9-668D4EAB70BB}" type="pres">
      <dgm:prSet presAssocID="{BB57531D-4030-475D-B5A6-B4029207FB2F}" presName="iconBgRect" presStyleLbl="bgShp" presStyleIdx="0" presStyleCnt="4"/>
      <dgm:spPr/>
    </dgm:pt>
    <dgm:pt modelId="{95636917-89A6-445B-8732-F7DF5F5B82AD}" type="pres">
      <dgm:prSet presAssocID="{BB57531D-4030-475D-B5A6-B4029207FB2F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Kruhy se šipkami"/>
        </a:ext>
      </dgm:extLst>
    </dgm:pt>
    <dgm:pt modelId="{F7EC9275-0ACC-4E63-962A-CB8724F15C55}" type="pres">
      <dgm:prSet presAssocID="{BB57531D-4030-475D-B5A6-B4029207FB2F}" presName="spaceRect" presStyleCnt="0"/>
      <dgm:spPr/>
    </dgm:pt>
    <dgm:pt modelId="{5C4D21B9-2D93-4A63-852D-0C7BE7DDF0AB}" type="pres">
      <dgm:prSet presAssocID="{BB57531D-4030-475D-B5A6-B4029207FB2F}" presName="textRect" presStyleLbl="revTx" presStyleIdx="0" presStyleCnt="4">
        <dgm:presLayoutVars>
          <dgm:chMax val="1"/>
          <dgm:chPref val="1"/>
        </dgm:presLayoutVars>
      </dgm:prSet>
      <dgm:spPr/>
    </dgm:pt>
    <dgm:pt modelId="{F5768DDB-7A9E-4DD8-98B7-FEDA6A83F7EC}" type="pres">
      <dgm:prSet presAssocID="{BED29B18-5563-4F6E-AA60-C01B56C8852D}" presName="sibTrans" presStyleCnt="0"/>
      <dgm:spPr/>
    </dgm:pt>
    <dgm:pt modelId="{5546852D-1F79-4DAB-AA3C-D73249CD8458}" type="pres">
      <dgm:prSet presAssocID="{A509F031-FF73-4238-A58A-EC14E0E03684}" presName="compNode" presStyleCnt="0"/>
      <dgm:spPr/>
    </dgm:pt>
    <dgm:pt modelId="{D796D0C9-CC70-4C62-9441-10391842D6C1}" type="pres">
      <dgm:prSet presAssocID="{A509F031-FF73-4238-A58A-EC14E0E03684}" presName="iconBgRect" presStyleLbl="bgShp" presStyleIdx="1" presStyleCnt="4"/>
      <dgm:spPr/>
    </dgm:pt>
    <dgm:pt modelId="{27B801B2-04B0-4A3A-A851-F6FA2ECF79A8}" type="pres">
      <dgm:prSet presAssocID="{A509F031-FF73-4238-A58A-EC14E0E03684}" presName="iconRect" presStyleLbl="node1" presStyleIdx="1" presStyleCnt="4" custLinFactNeighborY="-2126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řída"/>
        </a:ext>
      </dgm:extLst>
    </dgm:pt>
    <dgm:pt modelId="{1EB317D7-5697-4C57-9031-0939BF68D321}" type="pres">
      <dgm:prSet presAssocID="{A509F031-FF73-4238-A58A-EC14E0E03684}" presName="spaceRect" presStyleCnt="0"/>
      <dgm:spPr/>
    </dgm:pt>
    <dgm:pt modelId="{B4C98E65-55C3-4909-BB89-23B5C93A5B23}" type="pres">
      <dgm:prSet presAssocID="{A509F031-FF73-4238-A58A-EC14E0E03684}" presName="textRect" presStyleLbl="revTx" presStyleIdx="1" presStyleCnt="4">
        <dgm:presLayoutVars>
          <dgm:chMax val="1"/>
          <dgm:chPref val="1"/>
        </dgm:presLayoutVars>
      </dgm:prSet>
      <dgm:spPr/>
    </dgm:pt>
    <dgm:pt modelId="{AE38E0F7-5387-4EDA-951C-B6F34EE704A1}" type="pres">
      <dgm:prSet presAssocID="{1AF6EA05-4144-430A-951F-DC220093DBB1}" presName="sibTrans" presStyleCnt="0"/>
      <dgm:spPr/>
    </dgm:pt>
    <dgm:pt modelId="{639910F5-D845-47F0-8F10-7364B7750054}" type="pres">
      <dgm:prSet presAssocID="{52F0E0E2-0BFE-4B7C-8B2C-123A1E989C19}" presName="compNode" presStyleCnt="0"/>
      <dgm:spPr/>
    </dgm:pt>
    <dgm:pt modelId="{E68E50FB-2EFC-42B0-B22E-115BD89B7B3D}" type="pres">
      <dgm:prSet presAssocID="{52F0E0E2-0BFE-4B7C-8B2C-123A1E989C19}" presName="iconBgRect" presStyleLbl="bgShp" presStyleIdx="2" presStyleCnt="4"/>
      <dgm:spPr/>
    </dgm:pt>
    <dgm:pt modelId="{09C6888C-AFEE-443C-BD3A-A82B94443B41}" type="pres">
      <dgm:prSet presAssocID="{52F0E0E2-0BFE-4B7C-8B2C-123A1E989C19}" presName="iconRect" presStyleLbl="node1" presStyleIdx="2" presStyleCnt="4" custLinFactNeighborX="3981" custLinFactNeighborY="1061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ikroskop"/>
        </a:ext>
      </dgm:extLst>
    </dgm:pt>
    <dgm:pt modelId="{E894A893-450F-466A-ABA7-C9A33F1E0CBF}" type="pres">
      <dgm:prSet presAssocID="{52F0E0E2-0BFE-4B7C-8B2C-123A1E989C19}" presName="spaceRect" presStyleCnt="0"/>
      <dgm:spPr/>
    </dgm:pt>
    <dgm:pt modelId="{C67C28D4-CB1C-4D78-98EE-563E2347A57E}" type="pres">
      <dgm:prSet presAssocID="{52F0E0E2-0BFE-4B7C-8B2C-123A1E989C19}" presName="textRect" presStyleLbl="revTx" presStyleIdx="2" presStyleCnt="4">
        <dgm:presLayoutVars>
          <dgm:chMax val="1"/>
          <dgm:chPref val="1"/>
        </dgm:presLayoutVars>
      </dgm:prSet>
      <dgm:spPr/>
    </dgm:pt>
    <dgm:pt modelId="{EDD503D2-69A4-4FB3-A841-20417822A236}" type="pres">
      <dgm:prSet presAssocID="{6F6A01EE-C578-4C3B-82FF-CE1254C1A1F7}" presName="sibTrans" presStyleCnt="0"/>
      <dgm:spPr/>
    </dgm:pt>
    <dgm:pt modelId="{96CF769F-7452-4D66-8695-AFFEB74DE224}" type="pres">
      <dgm:prSet presAssocID="{2FA09736-72EF-4578-9691-6A9ED9FCD572}" presName="compNode" presStyleCnt="0"/>
      <dgm:spPr/>
    </dgm:pt>
    <dgm:pt modelId="{A3A08335-AD5E-46C5-A883-8712F5E4BD18}" type="pres">
      <dgm:prSet presAssocID="{2FA09736-72EF-4578-9691-6A9ED9FCD572}" presName="iconBgRect" presStyleLbl="bgShp" presStyleIdx="3" presStyleCnt="4"/>
      <dgm:spPr/>
    </dgm:pt>
    <dgm:pt modelId="{77BED274-CD64-4C78-8996-6C418C4E9148}" type="pres">
      <dgm:prSet presAssocID="{2FA09736-72EF-4578-9691-6A9ED9FCD572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upina"/>
        </a:ext>
      </dgm:extLst>
    </dgm:pt>
    <dgm:pt modelId="{07EBBF98-0E0A-4F1C-9B4B-7684D7665AAE}" type="pres">
      <dgm:prSet presAssocID="{2FA09736-72EF-4578-9691-6A9ED9FCD572}" presName="spaceRect" presStyleCnt="0"/>
      <dgm:spPr/>
    </dgm:pt>
    <dgm:pt modelId="{4ACD71EC-01FF-4DE4-A3D7-4B9A9847498C}" type="pres">
      <dgm:prSet presAssocID="{2FA09736-72EF-4578-9691-6A9ED9FCD572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FFC8B81D-047E-445A-9B4C-51E034D961FE}" srcId="{2E98444E-4A62-4DFE-B11C-7FD61550BD41}" destId="{BB57531D-4030-475D-B5A6-B4029207FB2F}" srcOrd="0" destOrd="0" parTransId="{B4CF5AAD-7E97-4E3D-AF29-F552BCC81158}" sibTransId="{BED29B18-5563-4F6E-AA60-C01B56C8852D}"/>
    <dgm:cxn modelId="{7C4A7E32-8FF7-4DD5-A113-DDBFBFE057E7}" srcId="{2E98444E-4A62-4DFE-B11C-7FD61550BD41}" destId="{52F0E0E2-0BFE-4B7C-8B2C-123A1E989C19}" srcOrd="2" destOrd="0" parTransId="{C01441CB-1B43-45B1-85AF-6C59033C7164}" sibTransId="{6F6A01EE-C578-4C3B-82FF-CE1254C1A1F7}"/>
    <dgm:cxn modelId="{A4369666-131E-4B93-B3B6-1C8776871C01}" srcId="{2E98444E-4A62-4DFE-B11C-7FD61550BD41}" destId="{A509F031-FF73-4238-A58A-EC14E0E03684}" srcOrd="1" destOrd="0" parTransId="{FD7BE6A3-3370-459D-AEDE-B3B2367B8C8B}" sibTransId="{1AF6EA05-4144-430A-951F-DC220093DBB1}"/>
    <dgm:cxn modelId="{8349C655-FE21-45B4-9A7B-14F9E10D572A}" type="presOf" srcId="{52F0E0E2-0BFE-4B7C-8B2C-123A1E989C19}" destId="{C67C28D4-CB1C-4D78-98EE-563E2347A57E}" srcOrd="0" destOrd="0" presId="urn:microsoft.com/office/officeart/2018/5/layout/IconCircleLabelList"/>
    <dgm:cxn modelId="{F5442B7B-2D51-4876-AD48-A04FCF09513D}" type="presOf" srcId="{2E98444E-4A62-4DFE-B11C-7FD61550BD41}" destId="{57572256-9439-4F3D-ACA1-0697FC10EBE7}" srcOrd="0" destOrd="0" presId="urn:microsoft.com/office/officeart/2018/5/layout/IconCircleLabelList"/>
    <dgm:cxn modelId="{F0200CA4-C495-4635-94E2-EDAB2D871E39}" type="presOf" srcId="{2FA09736-72EF-4578-9691-6A9ED9FCD572}" destId="{4ACD71EC-01FF-4DE4-A3D7-4B9A9847498C}" srcOrd="0" destOrd="0" presId="urn:microsoft.com/office/officeart/2018/5/layout/IconCircleLabelList"/>
    <dgm:cxn modelId="{36E6F9BB-D4AF-478C-8081-F866F00D0788}" srcId="{2E98444E-4A62-4DFE-B11C-7FD61550BD41}" destId="{2FA09736-72EF-4578-9691-6A9ED9FCD572}" srcOrd="3" destOrd="0" parTransId="{F366E497-027E-46D7-8DF8-F08F75C489E0}" sibTransId="{89BCB270-C95F-457C-842D-586B279E6122}"/>
    <dgm:cxn modelId="{B75C29C7-D307-41DA-8A90-A467D6AE1BFC}" type="presOf" srcId="{BB57531D-4030-475D-B5A6-B4029207FB2F}" destId="{5C4D21B9-2D93-4A63-852D-0C7BE7DDF0AB}" srcOrd="0" destOrd="0" presId="urn:microsoft.com/office/officeart/2018/5/layout/IconCircleLabelList"/>
    <dgm:cxn modelId="{F49F4BD7-8DB9-461A-912C-86F38E917275}" type="presOf" srcId="{A509F031-FF73-4238-A58A-EC14E0E03684}" destId="{B4C98E65-55C3-4909-BB89-23B5C93A5B23}" srcOrd="0" destOrd="0" presId="urn:microsoft.com/office/officeart/2018/5/layout/IconCircleLabelList"/>
    <dgm:cxn modelId="{7EA22582-FEE7-4377-8608-60CA374C88E6}" type="presParOf" srcId="{57572256-9439-4F3D-ACA1-0697FC10EBE7}" destId="{305DF535-F940-4716-B779-812C4FB95E8E}" srcOrd="0" destOrd="0" presId="urn:microsoft.com/office/officeart/2018/5/layout/IconCircleLabelList"/>
    <dgm:cxn modelId="{A5BF750E-CC16-4C82-B98E-EBA13E4EA3CE}" type="presParOf" srcId="{305DF535-F940-4716-B779-812C4FB95E8E}" destId="{1AC19930-7422-49BB-BFA9-668D4EAB70BB}" srcOrd="0" destOrd="0" presId="urn:microsoft.com/office/officeart/2018/5/layout/IconCircleLabelList"/>
    <dgm:cxn modelId="{B50F0FAD-3F7F-4A73-86DC-9A984C0EDC0B}" type="presParOf" srcId="{305DF535-F940-4716-B779-812C4FB95E8E}" destId="{95636917-89A6-445B-8732-F7DF5F5B82AD}" srcOrd="1" destOrd="0" presId="urn:microsoft.com/office/officeart/2018/5/layout/IconCircleLabelList"/>
    <dgm:cxn modelId="{D0F7331E-A86F-49DD-802A-59E0990E3B57}" type="presParOf" srcId="{305DF535-F940-4716-B779-812C4FB95E8E}" destId="{F7EC9275-0ACC-4E63-962A-CB8724F15C55}" srcOrd="2" destOrd="0" presId="urn:microsoft.com/office/officeart/2018/5/layout/IconCircleLabelList"/>
    <dgm:cxn modelId="{CAAA91AD-02A0-49C6-A5FE-79C7F89AF742}" type="presParOf" srcId="{305DF535-F940-4716-B779-812C4FB95E8E}" destId="{5C4D21B9-2D93-4A63-852D-0C7BE7DDF0AB}" srcOrd="3" destOrd="0" presId="urn:microsoft.com/office/officeart/2018/5/layout/IconCircleLabelList"/>
    <dgm:cxn modelId="{5AE5F179-0F73-4F59-85A7-C13670F80728}" type="presParOf" srcId="{57572256-9439-4F3D-ACA1-0697FC10EBE7}" destId="{F5768DDB-7A9E-4DD8-98B7-FEDA6A83F7EC}" srcOrd="1" destOrd="0" presId="urn:microsoft.com/office/officeart/2018/5/layout/IconCircleLabelList"/>
    <dgm:cxn modelId="{8B7E6DD8-7DFB-4776-AAB3-F9D2A701B557}" type="presParOf" srcId="{57572256-9439-4F3D-ACA1-0697FC10EBE7}" destId="{5546852D-1F79-4DAB-AA3C-D73249CD8458}" srcOrd="2" destOrd="0" presId="urn:microsoft.com/office/officeart/2018/5/layout/IconCircleLabelList"/>
    <dgm:cxn modelId="{29970692-4F83-4C6E-932E-109FAC1A38D1}" type="presParOf" srcId="{5546852D-1F79-4DAB-AA3C-D73249CD8458}" destId="{D796D0C9-CC70-4C62-9441-10391842D6C1}" srcOrd="0" destOrd="0" presId="urn:microsoft.com/office/officeart/2018/5/layout/IconCircleLabelList"/>
    <dgm:cxn modelId="{6B4922B8-F5EF-4D4F-90D0-C82394604FB4}" type="presParOf" srcId="{5546852D-1F79-4DAB-AA3C-D73249CD8458}" destId="{27B801B2-04B0-4A3A-A851-F6FA2ECF79A8}" srcOrd="1" destOrd="0" presId="urn:microsoft.com/office/officeart/2018/5/layout/IconCircleLabelList"/>
    <dgm:cxn modelId="{2DDC602B-02DE-41FB-A461-205E53A6F0FB}" type="presParOf" srcId="{5546852D-1F79-4DAB-AA3C-D73249CD8458}" destId="{1EB317D7-5697-4C57-9031-0939BF68D321}" srcOrd="2" destOrd="0" presId="urn:microsoft.com/office/officeart/2018/5/layout/IconCircleLabelList"/>
    <dgm:cxn modelId="{546C9435-429F-4E16-9327-8E6AE6812F9E}" type="presParOf" srcId="{5546852D-1F79-4DAB-AA3C-D73249CD8458}" destId="{B4C98E65-55C3-4909-BB89-23B5C93A5B23}" srcOrd="3" destOrd="0" presId="urn:microsoft.com/office/officeart/2018/5/layout/IconCircleLabelList"/>
    <dgm:cxn modelId="{F223EE4C-79DA-4508-BC97-2E05B5DD6D49}" type="presParOf" srcId="{57572256-9439-4F3D-ACA1-0697FC10EBE7}" destId="{AE38E0F7-5387-4EDA-951C-B6F34EE704A1}" srcOrd="3" destOrd="0" presId="urn:microsoft.com/office/officeart/2018/5/layout/IconCircleLabelList"/>
    <dgm:cxn modelId="{12E49E16-6743-49AA-8C09-647E04D0F85A}" type="presParOf" srcId="{57572256-9439-4F3D-ACA1-0697FC10EBE7}" destId="{639910F5-D845-47F0-8F10-7364B7750054}" srcOrd="4" destOrd="0" presId="urn:microsoft.com/office/officeart/2018/5/layout/IconCircleLabelList"/>
    <dgm:cxn modelId="{BE40B50B-6379-49CD-AB6B-EA96F8E57548}" type="presParOf" srcId="{639910F5-D845-47F0-8F10-7364B7750054}" destId="{E68E50FB-2EFC-42B0-B22E-115BD89B7B3D}" srcOrd="0" destOrd="0" presId="urn:microsoft.com/office/officeart/2018/5/layout/IconCircleLabelList"/>
    <dgm:cxn modelId="{8EB04D74-60C4-4139-AC69-0FCCBA732F8B}" type="presParOf" srcId="{639910F5-D845-47F0-8F10-7364B7750054}" destId="{09C6888C-AFEE-443C-BD3A-A82B94443B41}" srcOrd="1" destOrd="0" presId="urn:microsoft.com/office/officeart/2018/5/layout/IconCircleLabelList"/>
    <dgm:cxn modelId="{CE94F04C-674C-4A3C-A16B-A5E0496970C8}" type="presParOf" srcId="{639910F5-D845-47F0-8F10-7364B7750054}" destId="{E894A893-450F-466A-ABA7-C9A33F1E0CBF}" srcOrd="2" destOrd="0" presId="urn:microsoft.com/office/officeart/2018/5/layout/IconCircleLabelList"/>
    <dgm:cxn modelId="{822ABEAC-EAA1-491D-B332-07ABFEAB4AB9}" type="presParOf" srcId="{639910F5-D845-47F0-8F10-7364B7750054}" destId="{C67C28D4-CB1C-4D78-98EE-563E2347A57E}" srcOrd="3" destOrd="0" presId="urn:microsoft.com/office/officeart/2018/5/layout/IconCircleLabelList"/>
    <dgm:cxn modelId="{4A7FB96C-5181-4E50-AC55-4B297E4A5BBF}" type="presParOf" srcId="{57572256-9439-4F3D-ACA1-0697FC10EBE7}" destId="{EDD503D2-69A4-4FB3-A841-20417822A236}" srcOrd="5" destOrd="0" presId="urn:microsoft.com/office/officeart/2018/5/layout/IconCircleLabelList"/>
    <dgm:cxn modelId="{73D98504-6983-4C72-A15B-3A9582E3BAC0}" type="presParOf" srcId="{57572256-9439-4F3D-ACA1-0697FC10EBE7}" destId="{96CF769F-7452-4D66-8695-AFFEB74DE224}" srcOrd="6" destOrd="0" presId="urn:microsoft.com/office/officeart/2018/5/layout/IconCircleLabelList"/>
    <dgm:cxn modelId="{7F4BCF32-AF3E-4866-8BBB-115E21925788}" type="presParOf" srcId="{96CF769F-7452-4D66-8695-AFFEB74DE224}" destId="{A3A08335-AD5E-46C5-A883-8712F5E4BD18}" srcOrd="0" destOrd="0" presId="urn:microsoft.com/office/officeart/2018/5/layout/IconCircleLabelList"/>
    <dgm:cxn modelId="{CBE44651-3F8A-45CD-81E6-10398883C4D1}" type="presParOf" srcId="{96CF769F-7452-4D66-8695-AFFEB74DE224}" destId="{77BED274-CD64-4C78-8996-6C418C4E9148}" srcOrd="1" destOrd="0" presId="urn:microsoft.com/office/officeart/2018/5/layout/IconCircleLabelList"/>
    <dgm:cxn modelId="{223510D9-91AF-4D90-8187-BFD53B546A2D}" type="presParOf" srcId="{96CF769F-7452-4D66-8695-AFFEB74DE224}" destId="{07EBBF98-0E0A-4F1C-9B4B-7684D7665AAE}" srcOrd="2" destOrd="0" presId="urn:microsoft.com/office/officeart/2018/5/layout/IconCircleLabelList"/>
    <dgm:cxn modelId="{5364BB5A-AAAA-42F2-8712-D90077F66F5A}" type="presParOf" srcId="{96CF769F-7452-4D66-8695-AFFEB74DE224}" destId="{4ACD71EC-01FF-4DE4-A3D7-4B9A9847498C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C0159CF-B749-4F53-A988-8317C54506DE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9EE4BFB-918A-4E93-97CC-CDA95436CEF9}">
      <dgm:prSet phldrT="[Text]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cs-CZ" dirty="0"/>
            <a:t>Aktivita žáků</a:t>
          </a:r>
        </a:p>
        <a:p>
          <a:r>
            <a:rPr lang="cs-CZ" dirty="0"/>
            <a:t>v procesech </a:t>
          </a:r>
        </a:p>
      </dgm:t>
    </dgm:pt>
    <dgm:pt modelId="{45B0A2BF-A68E-4F58-BBE3-391EDD47F9BC}" type="parTrans" cxnId="{CC46639A-64B2-4DD3-AC32-5BEB6F7AD833}">
      <dgm:prSet/>
      <dgm:spPr/>
      <dgm:t>
        <a:bodyPr/>
        <a:lstStyle/>
        <a:p>
          <a:endParaRPr lang="cs-CZ"/>
        </a:p>
      </dgm:t>
    </dgm:pt>
    <dgm:pt modelId="{F8D9FD59-F03D-4D9C-81CE-40D317DE207B}" type="sibTrans" cxnId="{CC46639A-64B2-4DD3-AC32-5BEB6F7AD833}">
      <dgm:prSet/>
      <dgm:spPr/>
      <dgm:t>
        <a:bodyPr/>
        <a:lstStyle/>
        <a:p>
          <a:endParaRPr lang="cs-CZ"/>
        </a:p>
      </dgm:t>
    </dgm:pt>
    <dgm:pt modelId="{19AC9DFA-B5A3-42E9-BC25-8330B91D4B06}">
      <dgm:prSet phldrT="[Text]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cs-CZ" dirty="0"/>
            <a:t>Myšlení</a:t>
          </a:r>
        </a:p>
      </dgm:t>
    </dgm:pt>
    <dgm:pt modelId="{8771B79A-DA79-44F6-9535-A9986C6130B2}" type="parTrans" cxnId="{B0E5F276-6BC2-48DE-960B-DD884A7FA6AA}">
      <dgm:prSet/>
      <dgm:spPr>
        <a:solidFill>
          <a:schemeClr val="accent2">
            <a:lumMod val="50000"/>
          </a:schemeClr>
        </a:solidFill>
      </dgm:spPr>
      <dgm:t>
        <a:bodyPr/>
        <a:lstStyle/>
        <a:p>
          <a:endParaRPr lang="cs-CZ"/>
        </a:p>
      </dgm:t>
    </dgm:pt>
    <dgm:pt modelId="{FBF3675B-800D-4C7A-882C-102FA89CDBD1}" type="sibTrans" cxnId="{B0E5F276-6BC2-48DE-960B-DD884A7FA6AA}">
      <dgm:prSet/>
      <dgm:spPr/>
      <dgm:t>
        <a:bodyPr/>
        <a:lstStyle/>
        <a:p>
          <a:endParaRPr lang="cs-CZ"/>
        </a:p>
      </dgm:t>
    </dgm:pt>
    <dgm:pt modelId="{90AACD4E-7FE3-4AAF-B8A3-A49C9B5475C6}">
      <dgm:prSet phldrT="[Text]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cs-CZ" dirty="0"/>
            <a:t>Volní procesy</a:t>
          </a:r>
        </a:p>
        <a:p>
          <a:r>
            <a:rPr lang="cs-CZ" dirty="0"/>
            <a:t>Chování a konání</a:t>
          </a:r>
        </a:p>
      </dgm:t>
    </dgm:pt>
    <dgm:pt modelId="{318DDBC7-3360-412E-B04B-A1745E8533C9}" type="parTrans" cxnId="{692CA78E-4E74-4E96-87C9-3BFBB0FA92FE}">
      <dgm:prSet/>
      <dgm:spPr>
        <a:solidFill>
          <a:schemeClr val="accent2">
            <a:lumMod val="50000"/>
          </a:schemeClr>
        </a:solidFill>
      </dgm:spPr>
      <dgm:t>
        <a:bodyPr/>
        <a:lstStyle/>
        <a:p>
          <a:endParaRPr lang="cs-CZ"/>
        </a:p>
      </dgm:t>
    </dgm:pt>
    <dgm:pt modelId="{BE83E5AC-8BA2-464E-95C0-04D1CAA779FC}" type="sibTrans" cxnId="{692CA78E-4E74-4E96-87C9-3BFBB0FA92FE}">
      <dgm:prSet/>
      <dgm:spPr/>
      <dgm:t>
        <a:bodyPr/>
        <a:lstStyle/>
        <a:p>
          <a:endParaRPr lang="cs-CZ"/>
        </a:p>
      </dgm:t>
    </dgm:pt>
    <dgm:pt modelId="{5B579F8A-540D-4732-89E3-F94E17E3F9F0}">
      <dgm:prSet phldrT="[Text]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cs-CZ" dirty="0"/>
            <a:t>Řeč žáka</a:t>
          </a:r>
        </a:p>
      </dgm:t>
    </dgm:pt>
    <dgm:pt modelId="{A3C9505B-063E-4E1C-9509-47DA9777ECA4}" type="parTrans" cxnId="{A4D8C9F6-E1D9-4F2B-BC35-A50E42664253}">
      <dgm:prSet/>
      <dgm:spPr>
        <a:solidFill>
          <a:schemeClr val="accent2">
            <a:lumMod val="50000"/>
          </a:schemeClr>
        </a:solidFill>
      </dgm:spPr>
      <dgm:t>
        <a:bodyPr/>
        <a:lstStyle/>
        <a:p>
          <a:endParaRPr lang="cs-CZ"/>
        </a:p>
      </dgm:t>
    </dgm:pt>
    <dgm:pt modelId="{18111F1D-6E90-4CD2-AACF-3B3EED4DA3E7}" type="sibTrans" cxnId="{A4D8C9F6-E1D9-4F2B-BC35-A50E42664253}">
      <dgm:prSet/>
      <dgm:spPr/>
      <dgm:t>
        <a:bodyPr/>
        <a:lstStyle/>
        <a:p>
          <a:endParaRPr lang="cs-CZ"/>
        </a:p>
      </dgm:t>
    </dgm:pt>
    <dgm:pt modelId="{21145269-1DAC-44E8-B6C8-B8D45D53A47B}">
      <dgm:prSet phldrT="[Text]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cs-CZ" dirty="0"/>
            <a:t>Emocionální</a:t>
          </a:r>
        </a:p>
        <a:p>
          <a:r>
            <a:rPr lang="cs-CZ" dirty="0"/>
            <a:t>(citový zážitek)</a:t>
          </a:r>
        </a:p>
      </dgm:t>
    </dgm:pt>
    <dgm:pt modelId="{61CD9B58-10BA-4038-AD29-5021E7C32B0D}" type="parTrans" cxnId="{817A2EAC-CD6F-4546-B580-B29AC7F33455}">
      <dgm:prSet/>
      <dgm:spPr>
        <a:solidFill>
          <a:schemeClr val="accent2">
            <a:lumMod val="50000"/>
          </a:schemeClr>
        </a:solidFill>
      </dgm:spPr>
      <dgm:t>
        <a:bodyPr/>
        <a:lstStyle/>
        <a:p>
          <a:endParaRPr lang="cs-CZ"/>
        </a:p>
      </dgm:t>
    </dgm:pt>
    <dgm:pt modelId="{2E2CDFC5-FB50-4203-BF55-80C0A0A6897D}" type="sibTrans" cxnId="{817A2EAC-CD6F-4546-B580-B29AC7F33455}">
      <dgm:prSet/>
      <dgm:spPr/>
      <dgm:t>
        <a:bodyPr/>
        <a:lstStyle/>
        <a:p>
          <a:endParaRPr lang="cs-CZ"/>
        </a:p>
      </dgm:t>
    </dgm:pt>
    <dgm:pt modelId="{766ED2DD-3202-4CED-A3B2-7BB8E14CC7FB}">
      <dgm:prSet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cs-CZ" dirty="0"/>
            <a:t>Vnímání</a:t>
          </a:r>
        </a:p>
      </dgm:t>
    </dgm:pt>
    <dgm:pt modelId="{C39D9699-306C-456C-8587-A31289327934}" type="parTrans" cxnId="{86011C5B-F665-41F6-88E4-325A4594A670}">
      <dgm:prSet/>
      <dgm:spPr>
        <a:solidFill>
          <a:schemeClr val="accent2">
            <a:lumMod val="50000"/>
          </a:schemeClr>
        </a:solidFill>
      </dgm:spPr>
      <dgm:t>
        <a:bodyPr/>
        <a:lstStyle/>
        <a:p>
          <a:endParaRPr lang="cs-CZ"/>
        </a:p>
      </dgm:t>
    </dgm:pt>
    <dgm:pt modelId="{0CCC60C8-5F62-4E58-A10A-127BEA9DE2D6}" type="sibTrans" cxnId="{86011C5B-F665-41F6-88E4-325A4594A670}">
      <dgm:prSet/>
      <dgm:spPr/>
      <dgm:t>
        <a:bodyPr/>
        <a:lstStyle/>
        <a:p>
          <a:endParaRPr lang="cs-CZ"/>
        </a:p>
      </dgm:t>
    </dgm:pt>
    <dgm:pt modelId="{F519F01A-A5B9-48C7-A382-3D73269C7730}" type="pres">
      <dgm:prSet presAssocID="{9C0159CF-B749-4F53-A988-8317C54506DE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B86E02B4-4D7C-4B88-AD72-D7247F17281B}" type="pres">
      <dgm:prSet presAssocID="{19EE4BFB-918A-4E93-97CC-CDA95436CEF9}" presName="centerShape" presStyleLbl="node0" presStyleIdx="0" presStyleCnt="1"/>
      <dgm:spPr/>
    </dgm:pt>
    <dgm:pt modelId="{4CD898C8-9F11-4664-B306-EED359668AFD}" type="pres">
      <dgm:prSet presAssocID="{C39D9699-306C-456C-8587-A31289327934}" presName="Name9" presStyleLbl="parChTrans1D2" presStyleIdx="0" presStyleCnt="5"/>
      <dgm:spPr/>
    </dgm:pt>
    <dgm:pt modelId="{B526A0A5-7A42-4FC1-9E7A-35DCF39D51E1}" type="pres">
      <dgm:prSet presAssocID="{C39D9699-306C-456C-8587-A31289327934}" presName="connTx" presStyleLbl="parChTrans1D2" presStyleIdx="0" presStyleCnt="5"/>
      <dgm:spPr/>
    </dgm:pt>
    <dgm:pt modelId="{371C579F-1F60-4967-9F02-2033BE0DFB4E}" type="pres">
      <dgm:prSet presAssocID="{766ED2DD-3202-4CED-A3B2-7BB8E14CC7FB}" presName="node" presStyleLbl="node1" presStyleIdx="0" presStyleCnt="5">
        <dgm:presLayoutVars>
          <dgm:bulletEnabled val="1"/>
        </dgm:presLayoutVars>
      </dgm:prSet>
      <dgm:spPr/>
    </dgm:pt>
    <dgm:pt modelId="{C3F590AD-6FAD-4B3E-9E7C-52D73040CE58}" type="pres">
      <dgm:prSet presAssocID="{8771B79A-DA79-44F6-9535-A9986C6130B2}" presName="Name9" presStyleLbl="parChTrans1D2" presStyleIdx="1" presStyleCnt="5"/>
      <dgm:spPr/>
    </dgm:pt>
    <dgm:pt modelId="{7466F195-257D-45D0-9EC3-5CB2C13E38F8}" type="pres">
      <dgm:prSet presAssocID="{8771B79A-DA79-44F6-9535-A9986C6130B2}" presName="connTx" presStyleLbl="parChTrans1D2" presStyleIdx="1" presStyleCnt="5"/>
      <dgm:spPr/>
    </dgm:pt>
    <dgm:pt modelId="{26003B68-8F6B-4ECB-B347-EA3A9E87C480}" type="pres">
      <dgm:prSet presAssocID="{19AC9DFA-B5A3-42E9-BC25-8330B91D4B06}" presName="node" presStyleLbl="node1" presStyleIdx="1" presStyleCnt="5" custRadScaleRad="105016" custRadScaleInc="1786">
        <dgm:presLayoutVars>
          <dgm:bulletEnabled val="1"/>
        </dgm:presLayoutVars>
      </dgm:prSet>
      <dgm:spPr/>
    </dgm:pt>
    <dgm:pt modelId="{AC9E646E-3400-4487-B750-0D6CB9E11C94}" type="pres">
      <dgm:prSet presAssocID="{318DDBC7-3360-412E-B04B-A1745E8533C9}" presName="Name9" presStyleLbl="parChTrans1D2" presStyleIdx="2" presStyleCnt="5"/>
      <dgm:spPr/>
    </dgm:pt>
    <dgm:pt modelId="{2C97097D-6AA7-40AD-B7AE-E34F0DE7349A}" type="pres">
      <dgm:prSet presAssocID="{318DDBC7-3360-412E-B04B-A1745E8533C9}" presName="connTx" presStyleLbl="parChTrans1D2" presStyleIdx="2" presStyleCnt="5"/>
      <dgm:spPr/>
    </dgm:pt>
    <dgm:pt modelId="{E17B9D8B-1130-4E53-8246-2DFC466BAEBF}" type="pres">
      <dgm:prSet presAssocID="{90AACD4E-7FE3-4AAF-B8A3-A49C9B5475C6}" presName="node" presStyleLbl="node1" presStyleIdx="2" presStyleCnt="5">
        <dgm:presLayoutVars>
          <dgm:bulletEnabled val="1"/>
        </dgm:presLayoutVars>
      </dgm:prSet>
      <dgm:spPr/>
    </dgm:pt>
    <dgm:pt modelId="{D5641BE8-3651-450A-825E-438BE38DBD6D}" type="pres">
      <dgm:prSet presAssocID="{A3C9505B-063E-4E1C-9509-47DA9777ECA4}" presName="Name9" presStyleLbl="parChTrans1D2" presStyleIdx="3" presStyleCnt="5"/>
      <dgm:spPr/>
    </dgm:pt>
    <dgm:pt modelId="{4BF2309E-B118-4B2D-8B02-9E78A5E945E7}" type="pres">
      <dgm:prSet presAssocID="{A3C9505B-063E-4E1C-9509-47DA9777ECA4}" presName="connTx" presStyleLbl="parChTrans1D2" presStyleIdx="3" presStyleCnt="5"/>
      <dgm:spPr/>
    </dgm:pt>
    <dgm:pt modelId="{8C8E2D10-5D96-4C24-ABE7-8667E454FE40}" type="pres">
      <dgm:prSet presAssocID="{5B579F8A-540D-4732-89E3-F94E17E3F9F0}" presName="node" presStyleLbl="node1" presStyleIdx="3" presStyleCnt="5">
        <dgm:presLayoutVars>
          <dgm:bulletEnabled val="1"/>
        </dgm:presLayoutVars>
      </dgm:prSet>
      <dgm:spPr/>
    </dgm:pt>
    <dgm:pt modelId="{FB7CA327-B7B9-4DFD-AEE5-A498F69EDE63}" type="pres">
      <dgm:prSet presAssocID="{61CD9B58-10BA-4038-AD29-5021E7C32B0D}" presName="Name9" presStyleLbl="parChTrans1D2" presStyleIdx="4" presStyleCnt="5"/>
      <dgm:spPr/>
    </dgm:pt>
    <dgm:pt modelId="{2CE9AC60-3C9A-41D8-BB79-96E0B774339D}" type="pres">
      <dgm:prSet presAssocID="{61CD9B58-10BA-4038-AD29-5021E7C32B0D}" presName="connTx" presStyleLbl="parChTrans1D2" presStyleIdx="4" presStyleCnt="5"/>
      <dgm:spPr/>
    </dgm:pt>
    <dgm:pt modelId="{36FC83E1-1EC9-44AF-9AB1-A9DFEE47A551}" type="pres">
      <dgm:prSet presAssocID="{21145269-1DAC-44E8-B6C8-B8D45D53A47B}" presName="node" presStyleLbl="node1" presStyleIdx="4" presStyleCnt="5">
        <dgm:presLayoutVars>
          <dgm:bulletEnabled val="1"/>
        </dgm:presLayoutVars>
      </dgm:prSet>
      <dgm:spPr/>
    </dgm:pt>
  </dgm:ptLst>
  <dgm:cxnLst>
    <dgm:cxn modelId="{A66A0B0A-1695-46E4-801A-F78418E04B1E}" type="presOf" srcId="{19AC9DFA-B5A3-42E9-BC25-8330B91D4B06}" destId="{26003B68-8F6B-4ECB-B347-EA3A9E87C480}" srcOrd="0" destOrd="0" presId="urn:microsoft.com/office/officeart/2005/8/layout/radial1"/>
    <dgm:cxn modelId="{25E44A1A-BDB3-4A59-9B62-ECE865879029}" type="presOf" srcId="{318DDBC7-3360-412E-B04B-A1745E8533C9}" destId="{2C97097D-6AA7-40AD-B7AE-E34F0DE7349A}" srcOrd="1" destOrd="0" presId="urn:microsoft.com/office/officeart/2005/8/layout/radial1"/>
    <dgm:cxn modelId="{DA4CE42B-AB07-4FC4-A6B4-9AB5BA3C3102}" type="presOf" srcId="{8771B79A-DA79-44F6-9535-A9986C6130B2}" destId="{7466F195-257D-45D0-9EC3-5CB2C13E38F8}" srcOrd="1" destOrd="0" presId="urn:microsoft.com/office/officeart/2005/8/layout/radial1"/>
    <dgm:cxn modelId="{E0FF772F-EBFF-4A7F-B890-A1848BA9D888}" type="presOf" srcId="{766ED2DD-3202-4CED-A3B2-7BB8E14CC7FB}" destId="{371C579F-1F60-4967-9F02-2033BE0DFB4E}" srcOrd="0" destOrd="0" presId="urn:microsoft.com/office/officeart/2005/8/layout/radial1"/>
    <dgm:cxn modelId="{670DBD32-C294-4547-9A3B-3834B0ECBA0D}" type="presOf" srcId="{61CD9B58-10BA-4038-AD29-5021E7C32B0D}" destId="{2CE9AC60-3C9A-41D8-BB79-96E0B774339D}" srcOrd="1" destOrd="0" presId="urn:microsoft.com/office/officeart/2005/8/layout/radial1"/>
    <dgm:cxn modelId="{62ADE335-AD7B-4DB4-BD1B-1854B6B47DA8}" type="presOf" srcId="{5B579F8A-540D-4732-89E3-F94E17E3F9F0}" destId="{8C8E2D10-5D96-4C24-ABE7-8667E454FE40}" srcOrd="0" destOrd="0" presId="urn:microsoft.com/office/officeart/2005/8/layout/radial1"/>
    <dgm:cxn modelId="{86011C5B-F665-41F6-88E4-325A4594A670}" srcId="{19EE4BFB-918A-4E93-97CC-CDA95436CEF9}" destId="{766ED2DD-3202-4CED-A3B2-7BB8E14CC7FB}" srcOrd="0" destOrd="0" parTransId="{C39D9699-306C-456C-8587-A31289327934}" sibTransId="{0CCC60C8-5F62-4E58-A10A-127BEA9DE2D6}"/>
    <dgm:cxn modelId="{65BD795C-E155-44E6-913F-17EA379FABB3}" type="presOf" srcId="{8771B79A-DA79-44F6-9535-A9986C6130B2}" destId="{C3F590AD-6FAD-4B3E-9E7C-52D73040CE58}" srcOrd="0" destOrd="0" presId="urn:microsoft.com/office/officeart/2005/8/layout/radial1"/>
    <dgm:cxn modelId="{692DE341-F0CB-45AB-9A46-ED4141B7F552}" type="presOf" srcId="{A3C9505B-063E-4E1C-9509-47DA9777ECA4}" destId="{D5641BE8-3651-450A-825E-438BE38DBD6D}" srcOrd="0" destOrd="0" presId="urn:microsoft.com/office/officeart/2005/8/layout/radial1"/>
    <dgm:cxn modelId="{7A11A24F-EF49-4934-8195-8BDE5BCFAC53}" type="presOf" srcId="{61CD9B58-10BA-4038-AD29-5021E7C32B0D}" destId="{FB7CA327-B7B9-4DFD-AEE5-A498F69EDE63}" srcOrd="0" destOrd="0" presId="urn:microsoft.com/office/officeart/2005/8/layout/radial1"/>
    <dgm:cxn modelId="{B0E5F276-6BC2-48DE-960B-DD884A7FA6AA}" srcId="{19EE4BFB-918A-4E93-97CC-CDA95436CEF9}" destId="{19AC9DFA-B5A3-42E9-BC25-8330B91D4B06}" srcOrd="1" destOrd="0" parTransId="{8771B79A-DA79-44F6-9535-A9986C6130B2}" sibTransId="{FBF3675B-800D-4C7A-882C-102FA89CDBD1}"/>
    <dgm:cxn modelId="{B95B818D-48B8-4C09-9F25-FA95968CBD82}" type="presOf" srcId="{19EE4BFB-918A-4E93-97CC-CDA95436CEF9}" destId="{B86E02B4-4D7C-4B88-AD72-D7247F17281B}" srcOrd="0" destOrd="0" presId="urn:microsoft.com/office/officeart/2005/8/layout/radial1"/>
    <dgm:cxn modelId="{692CA78E-4E74-4E96-87C9-3BFBB0FA92FE}" srcId="{19EE4BFB-918A-4E93-97CC-CDA95436CEF9}" destId="{90AACD4E-7FE3-4AAF-B8A3-A49C9B5475C6}" srcOrd="2" destOrd="0" parTransId="{318DDBC7-3360-412E-B04B-A1745E8533C9}" sibTransId="{BE83E5AC-8BA2-464E-95C0-04D1CAA779FC}"/>
    <dgm:cxn modelId="{08BAE590-9D11-4CE7-A71A-2DC268578088}" type="presOf" srcId="{A3C9505B-063E-4E1C-9509-47DA9777ECA4}" destId="{4BF2309E-B118-4B2D-8B02-9E78A5E945E7}" srcOrd="1" destOrd="0" presId="urn:microsoft.com/office/officeart/2005/8/layout/radial1"/>
    <dgm:cxn modelId="{CC46639A-64B2-4DD3-AC32-5BEB6F7AD833}" srcId="{9C0159CF-B749-4F53-A988-8317C54506DE}" destId="{19EE4BFB-918A-4E93-97CC-CDA95436CEF9}" srcOrd="0" destOrd="0" parTransId="{45B0A2BF-A68E-4F58-BBE3-391EDD47F9BC}" sibTransId="{F8D9FD59-F03D-4D9C-81CE-40D317DE207B}"/>
    <dgm:cxn modelId="{6AAB51AA-99D5-4CF4-9EA1-18D22C4663C8}" type="presOf" srcId="{21145269-1DAC-44E8-B6C8-B8D45D53A47B}" destId="{36FC83E1-1EC9-44AF-9AB1-A9DFEE47A551}" srcOrd="0" destOrd="0" presId="urn:microsoft.com/office/officeart/2005/8/layout/radial1"/>
    <dgm:cxn modelId="{817A2EAC-CD6F-4546-B580-B29AC7F33455}" srcId="{19EE4BFB-918A-4E93-97CC-CDA95436CEF9}" destId="{21145269-1DAC-44E8-B6C8-B8D45D53A47B}" srcOrd="4" destOrd="0" parTransId="{61CD9B58-10BA-4038-AD29-5021E7C32B0D}" sibTransId="{2E2CDFC5-FB50-4203-BF55-80C0A0A6897D}"/>
    <dgm:cxn modelId="{97E617C0-96E6-46F3-AF95-E4EEB9776A04}" type="presOf" srcId="{318DDBC7-3360-412E-B04B-A1745E8533C9}" destId="{AC9E646E-3400-4487-B750-0D6CB9E11C94}" srcOrd="0" destOrd="0" presId="urn:microsoft.com/office/officeart/2005/8/layout/radial1"/>
    <dgm:cxn modelId="{0F5E32CD-6EE7-4CD0-A130-178FCE5C2796}" type="presOf" srcId="{C39D9699-306C-456C-8587-A31289327934}" destId="{B526A0A5-7A42-4FC1-9E7A-35DCF39D51E1}" srcOrd="1" destOrd="0" presId="urn:microsoft.com/office/officeart/2005/8/layout/radial1"/>
    <dgm:cxn modelId="{F4E804E1-AD32-4DDB-B335-FFCC12B443F2}" type="presOf" srcId="{9C0159CF-B749-4F53-A988-8317C54506DE}" destId="{F519F01A-A5B9-48C7-A382-3D73269C7730}" srcOrd="0" destOrd="0" presId="urn:microsoft.com/office/officeart/2005/8/layout/radial1"/>
    <dgm:cxn modelId="{8CC8BCF6-87BE-4D7C-AE3C-82D6AF471FA5}" type="presOf" srcId="{90AACD4E-7FE3-4AAF-B8A3-A49C9B5475C6}" destId="{E17B9D8B-1130-4E53-8246-2DFC466BAEBF}" srcOrd="0" destOrd="0" presId="urn:microsoft.com/office/officeart/2005/8/layout/radial1"/>
    <dgm:cxn modelId="{A4D8C9F6-E1D9-4F2B-BC35-A50E42664253}" srcId="{19EE4BFB-918A-4E93-97CC-CDA95436CEF9}" destId="{5B579F8A-540D-4732-89E3-F94E17E3F9F0}" srcOrd="3" destOrd="0" parTransId="{A3C9505B-063E-4E1C-9509-47DA9777ECA4}" sibTransId="{18111F1D-6E90-4CD2-AACF-3B3EED4DA3E7}"/>
    <dgm:cxn modelId="{FFB05EFE-2A45-40D0-BC75-78EBDFEFE69A}" type="presOf" srcId="{C39D9699-306C-456C-8587-A31289327934}" destId="{4CD898C8-9F11-4664-B306-EED359668AFD}" srcOrd="0" destOrd="0" presId="urn:microsoft.com/office/officeart/2005/8/layout/radial1"/>
    <dgm:cxn modelId="{85C9B05F-FC6B-4BE8-95F5-D8DE49FC3C99}" type="presParOf" srcId="{F519F01A-A5B9-48C7-A382-3D73269C7730}" destId="{B86E02B4-4D7C-4B88-AD72-D7247F17281B}" srcOrd="0" destOrd="0" presId="urn:microsoft.com/office/officeart/2005/8/layout/radial1"/>
    <dgm:cxn modelId="{B92D15A0-43A0-45C5-9752-AD63BC62498D}" type="presParOf" srcId="{F519F01A-A5B9-48C7-A382-3D73269C7730}" destId="{4CD898C8-9F11-4664-B306-EED359668AFD}" srcOrd="1" destOrd="0" presId="urn:microsoft.com/office/officeart/2005/8/layout/radial1"/>
    <dgm:cxn modelId="{08AF12F9-5A22-4DE9-BFA2-0D19A505B49D}" type="presParOf" srcId="{4CD898C8-9F11-4664-B306-EED359668AFD}" destId="{B526A0A5-7A42-4FC1-9E7A-35DCF39D51E1}" srcOrd="0" destOrd="0" presId="urn:microsoft.com/office/officeart/2005/8/layout/radial1"/>
    <dgm:cxn modelId="{59B09361-9BDA-4ACF-9DBA-936CF7635B67}" type="presParOf" srcId="{F519F01A-A5B9-48C7-A382-3D73269C7730}" destId="{371C579F-1F60-4967-9F02-2033BE0DFB4E}" srcOrd="2" destOrd="0" presId="urn:microsoft.com/office/officeart/2005/8/layout/radial1"/>
    <dgm:cxn modelId="{70AE2171-DAB3-40E7-9D23-C3BDE68B19B3}" type="presParOf" srcId="{F519F01A-A5B9-48C7-A382-3D73269C7730}" destId="{C3F590AD-6FAD-4B3E-9E7C-52D73040CE58}" srcOrd="3" destOrd="0" presId="urn:microsoft.com/office/officeart/2005/8/layout/radial1"/>
    <dgm:cxn modelId="{6C39690A-9E1F-473E-9F37-D03F7165E040}" type="presParOf" srcId="{C3F590AD-6FAD-4B3E-9E7C-52D73040CE58}" destId="{7466F195-257D-45D0-9EC3-5CB2C13E38F8}" srcOrd="0" destOrd="0" presId="urn:microsoft.com/office/officeart/2005/8/layout/radial1"/>
    <dgm:cxn modelId="{0995B41D-2FFB-4571-B393-C845DC46064C}" type="presParOf" srcId="{F519F01A-A5B9-48C7-A382-3D73269C7730}" destId="{26003B68-8F6B-4ECB-B347-EA3A9E87C480}" srcOrd="4" destOrd="0" presId="urn:microsoft.com/office/officeart/2005/8/layout/radial1"/>
    <dgm:cxn modelId="{DCD0CC98-6C83-4563-BA63-00D6C2B32A7F}" type="presParOf" srcId="{F519F01A-A5B9-48C7-A382-3D73269C7730}" destId="{AC9E646E-3400-4487-B750-0D6CB9E11C94}" srcOrd="5" destOrd="0" presId="urn:microsoft.com/office/officeart/2005/8/layout/radial1"/>
    <dgm:cxn modelId="{F3E43760-6D8C-444A-9CC7-F4ADF84D7333}" type="presParOf" srcId="{AC9E646E-3400-4487-B750-0D6CB9E11C94}" destId="{2C97097D-6AA7-40AD-B7AE-E34F0DE7349A}" srcOrd="0" destOrd="0" presId="urn:microsoft.com/office/officeart/2005/8/layout/radial1"/>
    <dgm:cxn modelId="{43C7B0D5-1665-436A-8F99-3B4972B4DDA0}" type="presParOf" srcId="{F519F01A-A5B9-48C7-A382-3D73269C7730}" destId="{E17B9D8B-1130-4E53-8246-2DFC466BAEBF}" srcOrd="6" destOrd="0" presId="urn:microsoft.com/office/officeart/2005/8/layout/radial1"/>
    <dgm:cxn modelId="{EDFFFF00-8878-4A10-9739-D8C917BC9D68}" type="presParOf" srcId="{F519F01A-A5B9-48C7-A382-3D73269C7730}" destId="{D5641BE8-3651-450A-825E-438BE38DBD6D}" srcOrd="7" destOrd="0" presId="urn:microsoft.com/office/officeart/2005/8/layout/radial1"/>
    <dgm:cxn modelId="{F893FA0B-37F8-4E57-8369-541C2E65947F}" type="presParOf" srcId="{D5641BE8-3651-450A-825E-438BE38DBD6D}" destId="{4BF2309E-B118-4B2D-8B02-9E78A5E945E7}" srcOrd="0" destOrd="0" presId="urn:microsoft.com/office/officeart/2005/8/layout/radial1"/>
    <dgm:cxn modelId="{043D2B83-1C7F-4B20-997E-DFB3994348D8}" type="presParOf" srcId="{F519F01A-A5B9-48C7-A382-3D73269C7730}" destId="{8C8E2D10-5D96-4C24-ABE7-8667E454FE40}" srcOrd="8" destOrd="0" presId="urn:microsoft.com/office/officeart/2005/8/layout/radial1"/>
    <dgm:cxn modelId="{0501A5A7-234E-4101-A00D-B7521AAC1364}" type="presParOf" srcId="{F519F01A-A5B9-48C7-A382-3D73269C7730}" destId="{FB7CA327-B7B9-4DFD-AEE5-A498F69EDE63}" srcOrd="9" destOrd="0" presId="urn:microsoft.com/office/officeart/2005/8/layout/radial1"/>
    <dgm:cxn modelId="{DC99A240-973A-4FC0-9803-2D2A2ABC297E}" type="presParOf" srcId="{FB7CA327-B7B9-4DFD-AEE5-A498F69EDE63}" destId="{2CE9AC60-3C9A-41D8-BB79-96E0B774339D}" srcOrd="0" destOrd="0" presId="urn:microsoft.com/office/officeart/2005/8/layout/radial1"/>
    <dgm:cxn modelId="{DFFD5148-8782-45F9-B403-3AAA180E39F9}" type="presParOf" srcId="{F519F01A-A5B9-48C7-A382-3D73269C7730}" destId="{36FC83E1-1EC9-44AF-9AB1-A9DFEE47A551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C19930-7422-49BB-BFA9-668D4EAB70BB}">
      <dsp:nvSpPr>
        <dsp:cNvPr id="0" name=""/>
        <dsp:cNvSpPr/>
      </dsp:nvSpPr>
      <dsp:spPr>
        <a:xfrm>
          <a:off x="973190" y="986724"/>
          <a:ext cx="1264141" cy="1264141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5636917-89A6-445B-8732-F7DF5F5B82AD}">
      <dsp:nvSpPr>
        <dsp:cNvPr id="0" name=""/>
        <dsp:cNvSpPr/>
      </dsp:nvSpPr>
      <dsp:spPr>
        <a:xfrm>
          <a:off x="1242597" y="1256131"/>
          <a:ext cx="725326" cy="72532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4D21B9-2D93-4A63-852D-0C7BE7DDF0AB}">
      <dsp:nvSpPr>
        <dsp:cNvPr id="0" name=""/>
        <dsp:cNvSpPr/>
      </dsp:nvSpPr>
      <dsp:spPr>
        <a:xfrm>
          <a:off x="569079" y="2644614"/>
          <a:ext cx="207236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1700" b="1" kern="1200"/>
            <a:t>Základní strategie:</a:t>
          </a:r>
          <a:endParaRPr lang="en-US" sz="1700" kern="1200"/>
        </a:p>
      </dsp:txBody>
      <dsp:txXfrm>
        <a:off x="569079" y="2644614"/>
        <a:ext cx="2072362" cy="720000"/>
      </dsp:txXfrm>
    </dsp:sp>
    <dsp:sp modelId="{D796D0C9-CC70-4C62-9441-10391842D6C1}">
      <dsp:nvSpPr>
        <dsp:cNvPr id="0" name=""/>
        <dsp:cNvSpPr/>
      </dsp:nvSpPr>
      <dsp:spPr>
        <a:xfrm>
          <a:off x="3408216" y="986724"/>
          <a:ext cx="1264141" cy="1264141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B801B2-04B0-4A3A-A851-F6FA2ECF79A8}">
      <dsp:nvSpPr>
        <dsp:cNvPr id="0" name=""/>
        <dsp:cNvSpPr/>
      </dsp:nvSpPr>
      <dsp:spPr>
        <a:xfrm>
          <a:off x="3677623" y="1240710"/>
          <a:ext cx="725326" cy="72532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C98E65-55C3-4909-BB89-23B5C93A5B23}">
      <dsp:nvSpPr>
        <dsp:cNvPr id="0" name=""/>
        <dsp:cNvSpPr/>
      </dsp:nvSpPr>
      <dsp:spPr>
        <a:xfrm>
          <a:off x="3004105" y="2644614"/>
          <a:ext cx="207236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1700" kern="1200"/>
            <a:t>Deduktivní</a:t>
          </a:r>
          <a:endParaRPr lang="en-US" sz="1700" kern="1200"/>
        </a:p>
      </dsp:txBody>
      <dsp:txXfrm>
        <a:off x="3004105" y="2644614"/>
        <a:ext cx="2072362" cy="720000"/>
      </dsp:txXfrm>
    </dsp:sp>
    <dsp:sp modelId="{E68E50FB-2EFC-42B0-B22E-115BD89B7B3D}">
      <dsp:nvSpPr>
        <dsp:cNvPr id="0" name=""/>
        <dsp:cNvSpPr/>
      </dsp:nvSpPr>
      <dsp:spPr>
        <a:xfrm>
          <a:off x="5843242" y="986724"/>
          <a:ext cx="1264141" cy="126414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C6888C-AFEE-443C-BD3A-A82B94443B41}">
      <dsp:nvSpPr>
        <dsp:cNvPr id="0" name=""/>
        <dsp:cNvSpPr/>
      </dsp:nvSpPr>
      <dsp:spPr>
        <a:xfrm>
          <a:off x="6141524" y="1333131"/>
          <a:ext cx="725326" cy="72532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7C28D4-CB1C-4D78-98EE-563E2347A57E}">
      <dsp:nvSpPr>
        <dsp:cNvPr id="0" name=""/>
        <dsp:cNvSpPr/>
      </dsp:nvSpPr>
      <dsp:spPr>
        <a:xfrm>
          <a:off x="5439131" y="2644614"/>
          <a:ext cx="207236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1700" kern="1200"/>
            <a:t>Induktivní</a:t>
          </a:r>
          <a:endParaRPr lang="en-US" sz="1700" kern="1200"/>
        </a:p>
      </dsp:txBody>
      <dsp:txXfrm>
        <a:off x="5439131" y="2644614"/>
        <a:ext cx="2072362" cy="720000"/>
      </dsp:txXfrm>
    </dsp:sp>
    <dsp:sp modelId="{A3A08335-AD5E-46C5-A883-8712F5E4BD18}">
      <dsp:nvSpPr>
        <dsp:cNvPr id="0" name=""/>
        <dsp:cNvSpPr/>
      </dsp:nvSpPr>
      <dsp:spPr>
        <a:xfrm>
          <a:off x="8278268" y="986724"/>
          <a:ext cx="1264141" cy="1264141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BED274-CD64-4C78-8996-6C418C4E9148}">
      <dsp:nvSpPr>
        <dsp:cNvPr id="0" name=""/>
        <dsp:cNvSpPr/>
      </dsp:nvSpPr>
      <dsp:spPr>
        <a:xfrm>
          <a:off x="8547675" y="1256131"/>
          <a:ext cx="725326" cy="725326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CD71EC-01FF-4DE4-A3D7-4B9A9847498C}">
      <dsp:nvSpPr>
        <dsp:cNvPr id="0" name=""/>
        <dsp:cNvSpPr/>
      </dsp:nvSpPr>
      <dsp:spPr>
        <a:xfrm>
          <a:off x="7874157" y="2644614"/>
          <a:ext cx="207236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1700" kern="1200"/>
            <a:t>Sociálně zprostředkovaná výuka</a:t>
          </a:r>
          <a:endParaRPr lang="en-US" sz="1700" kern="1200"/>
        </a:p>
      </dsp:txBody>
      <dsp:txXfrm>
        <a:off x="7874157" y="2644614"/>
        <a:ext cx="2072362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6E02B4-4D7C-4B88-AD72-D7247F17281B}">
      <dsp:nvSpPr>
        <dsp:cNvPr id="0" name=""/>
        <dsp:cNvSpPr/>
      </dsp:nvSpPr>
      <dsp:spPr>
        <a:xfrm>
          <a:off x="4392624" y="2255813"/>
          <a:ext cx="1730350" cy="1730350"/>
        </a:xfrm>
        <a:prstGeom prst="ellipse">
          <a:avLst/>
        </a:prstGeom>
        <a:solidFill>
          <a:schemeClr val="accent2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Aktivita žáků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v procesech </a:t>
          </a:r>
        </a:p>
      </dsp:txBody>
      <dsp:txXfrm>
        <a:off x="4646028" y="2509217"/>
        <a:ext cx="1223542" cy="1223542"/>
      </dsp:txXfrm>
    </dsp:sp>
    <dsp:sp modelId="{4CD898C8-9F11-4664-B306-EED359668AFD}">
      <dsp:nvSpPr>
        <dsp:cNvPr id="0" name=""/>
        <dsp:cNvSpPr/>
      </dsp:nvSpPr>
      <dsp:spPr>
        <a:xfrm rot="16200000">
          <a:off x="4996856" y="1980060"/>
          <a:ext cx="521887" cy="29619"/>
        </a:xfrm>
        <a:custGeom>
          <a:avLst/>
          <a:gdLst/>
          <a:ahLst/>
          <a:cxnLst/>
          <a:rect l="0" t="0" r="0" b="0"/>
          <a:pathLst>
            <a:path>
              <a:moveTo>
                <a:pt x="0" y="14809"/>
              </a:moveTo>
              <a:lnTo>
                <a:pt x="521887" y="1480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5244752" y="1981822"/>
        <a:ext cx="26094" cy="26094"/>
      </dsp:txXfrm>
    </dsp:sp>
    <dsp:sp modelId="{371C579F-1F60-4967-9F02-2033BE0DFB4E}">
      <dsp:nvSpPr>
        <dsp:cNvPr id="0" name=""/>
        <dsp:cNvSpPr/>
      </dsp:nvSpPr>
      <dsp:spPr>
        <a:xfrm>
          <a:off x="4392624" y="3575"/>
          <a:ext cx="1730350" cy="1730350"/>
        </a:xfrm>
        <a:prstGeom prst="ellipse">
          <a:avLst/>
        </a:prstGeom>
        <a:solidFill>
          <a:schemeClr val="accent2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Vnímání</a:t>
          </a:r>
        </a:p>
      </dsp:txBody>
      <dsp:txXfrm>
        <a:off x="4646028" y="256979"/>
        <a:ext cx="1223542" cy="1223542"/>
      </dsp:txXfrm>
    </dsp:sp>
    <dsp:sp modelId="{C3F590AD-6FAD-4B3E-9E7C-52D73040CE58}">
      <dsp:nvSpPr>
        <dsp:cNvPr id="0" name=""/>
        <dsp:cNvSpPr/>
      </dsp:nvSpPr>
      <dsp:spPr>
        <a:xfrm rot="20558578">
          <a:off x="6069124" y="2753378"/>
          <a:ext cx="634860" cy="29619"/>
        </a:xfrm>
        <a:custGeom>
          <a:avLst/>
          <a:gdLst/>
          <a:ahLst/>
          <a:cxnLst/>
          <a:rect l="0" t="0" r="0" b="0"/>
          <a:pathLst>
            <a:path>
              <a:moveTo>
                <a:pt x="0" y="14809"/>
              </a:moveTo>
              <a:lnTo>
                <a:pt x="634860" y="1480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6370682" y="2752316"/>
        <a:ext cx="31743" cy="31743"/>
      </dsp:txXfrm>
    </dsp:sp>
    <dsp:sp modelId="{26003B68-8F6B-4ECB-B347-EA3A9E87C480}">
      <dsp:nvSpPr>
        <dsp:cNvPr id="0" name=""/>
        <dsp:cNvSpPr/>
      </dsp:nvSpPr>
      <dsp:spPr>
        <a:xfrm>
          <a:off x="6650133" y="1550211"/>
          <a:ext cx="1730350" cy="1730350"/>
        </a:xfrm>
        <a:prstGeom prst="ellipse">
          <a:avLst/>
        </a:prstGeom>
        <a:solidFill>
          <a:schemeClr val="accent2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Myšlení</a:t>
          </a:r>
        </a:p>
      </dsp:txBody>
      <dsp:txXfrm>
        <a:off x="6903537" y="1803615"/>
        <a:ext cx="1223542" cy="1223542"/>
      </dsp:txXfrm>
    </dsp:sp>
    <dsp:sp modelId="{AC9E646E-3400-4487-B750-0D6CB9E11C94}">
      <dsp:nvSpPr>
        <dsp:cNvPr id="0" name=""/>
        <dsp:cNvSpPr/>
      </dsp:nvSpPr>
      <dsp:spPr>
        <a:xfrm rot="3240000">
          <a:off x="5658772" y="4017228"/>
          <a:ext cx="521887" cy="29619"/>
        </a:xfrm>
        <a:custGeom>
          <a:avLst/>
          <a:gdLst/>
          <a:ahLst/>
          <a:cxnLst/>
          <a:rect l="0" t="0" r="0" b="0"/>
          <a:pathLst>
            <a:path>
              <a:moveTo>
                <a:pt x="0" y="14809"/>
              </a:moveTo>
              <a:lnTo>
                <a:pt x="521887" y="1480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5906668" y="4018990"/>
        <a:ext cx="26094" cy="26094"/>
      </dsp:txXfrm>
    </dsp:sp>
    <dsp:sp modelId="{E17B9D8B-1130-4E53-8246-2DFC466BAEBF}">
      <dsp:nvSpPr>
        <dsp:cNvPr id="0" name=""/>
        <dsp:cNvSpPr/>
      </dsp:nvSpPr>
      <dsp:spPr>
        <a:xfrm>
          <a:off x="5716457" y="4077912"/>
          <a:ext cx="1730350" cy="1730350"/>
        </a:xfrm>
        <a:prstGeom prst="ellipse">
          <a:avLst/>
        </a:prstGeom>
        <a:solidFill>
          <a:schemeClr val="accent2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Volní procesy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Chování a konání</a:t>
          </a:r>
        </a:p>
      </dsp:txBody>
      <dsp:txXfrm>
        <a:off x="5969861" y="4331316"/>
        <a:ext cx="1223542" cy="1223542"/>
      </dsp:txXfrm>
    </dsp:sp>
    <dsp:sp modelId="{D5641BE8-3651-450A-825E-438BE38DBD6D}">
      <dsp:nvSpPr>
        <dsp:cNvPr id="0" name=""/>
        <dsp:cNvSpPr/>
      </dsp:nvSpPr>
      <dsp:spPr>
        <a:xfrm rot="7560000">
          <a:off x="4334939" y="4017228"/>
          <a:ext cx="521887" cy="29619"/>
        </a:xfrm>
        <a:custGeom>
          <a:avLst/>
          <a:gdLst/>
          <a:ahLst/>
          <a:cxnLst/>
          <a:rect l="0" t="0" r="0" b="0"/>
          <a:pathLst>
            <a:path>
              <a:moveTo>
                <a:pt x="0" y="14809"/>
              </a:moveTo>
              <a:lnTo>
                <a:pt x="521887" y="1480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 rot="10800000">
        <a:off x="4582836" y="4018990"/>
        <a:ext cx="26094" cy="26094"/>
      </dsp:txXfrm>
    </dsp:sp>
    <dsp:sp modelId="{8C8E2D10-5D96-4C24-ABE7-8667E454FE40}">
      <dsp:nvSpPr>
        <dsp:cNvPr id="0" name=""/>
        <dsp:cNvSpPr/>
      </dsp:nvSpPr>
      <dsp:spPr>
        <a:xfrm>
          <a:off x="3068792" y="4077912"/>
          <a:ext cx="1730350" cy="1730350"/>
        </a:xfrm>
        <a:prstGeom prst="ellipse">
          <a:avLst/>
        </a:prstGeom>
        <a:solidFill>
          <a:schemeClr val="accent2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Řeč žáka</a:t>
          </a:r>
        </a:p>
      </dsp:txBody>
      <dsp:txXfrm>
        <a:off x="3322196" y="4331316"/>
        <a:ext cx="1223542" cy="1223542"/>
      </dsp:txXfrm>
    </dsp:sp>
    <dsp:sp modelId="{FB7CA327-B7B9-4DFD-AEE5-A498F69EDE63}">
      <dsp:nvSpPr>
        <dsp:cNvPr id="0" name=""/>
        <dsp:cNvSpPr/>
      </dsp:nvSpPr>
      <dsp:spPr>
        <a:xfrm rot="11880000">
          <a:off x="3925853" y="2758189"/>
          <a:ext cx="521887" cy="29619"/>
        </a:xfrm>
        <a:custGeom>
          <a:avLst/>
          <a:gdLst/>
          <a:ahLst/>
          <a:cxnLst/>
          <a:rect l="0" t="0" r="0" b="0"/>
          <a:pathLst>
            <a:path>
              <a:moveTo>
                <a:pt x="0" y="14809"/>
              </a:moveTo>
              <a:lnTo>
                <a:pt x="521887" y="1480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 rot="10800000">
        <a:off x="4173749" y="2759951"/>
        <a:ext cx="26094" cy="26094"/>
      </dsp:txXfrm>
    </dsp:sp>
    <dsp:sp modelId="{36FC83E1-1EC9-44AF-9AB1-A9DFEE47A551}">
      <dsp:nvSpPr>
        <dsp:cNvPr id="0" name=""/>
        <dsp:cNvSpPr/>
      </dsp:nvSpPr>
      <dsp:spPr>
        <a:xfrm>
          <a:off x="2250619" y="1559833"/>
          <a:ext cx="1730350" cy="1730350"/>
        </a:xfrm>
        <a:prstGeom prst="ellipse">
          <a:avLst/>
        </a:prstGeom>
        <a:solidFill>
          <a:schemeClr val="accent2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Emocionální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(citový zážitek)</a:t>
          </a:r>
        </a:p>
      </dsp:txBody>
      <dsp:txXfrm>
        <a:off x="2504023" y="1813237"/>
        <a:ext cx="1223542" cy="12235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ED26F-D6D0-45F0-99E2-4EC402F57FF2}" type="datetimeFigureOut">
              <a:rPr lang="cs-CZ" smtClean="0"/>
              <a:t>09.11.2020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3C1B1-3470-4DAF-9EAE-503D61D0F1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5292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ED26F-D6D0-45F0-99E2-4EC402F57FF2}" type="datetimeFigureOut">
              <a:rPr lang="cs-CZ" smtClean="0"/>
              <a:t>09.11.2020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3C1B1-3470-4DAF-9EAE-503D61D0F1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4526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ED26F-D6D0-45F0-99E2-4EC402F57FF2}" type="datetimeFigureOut">
              <a:rPr lang="cs-CZ" smtClean="0"/>
              <a:t>09.11.2020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3C1B1-3470-4DAF-9EAE-503D61D0F1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0487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ED26F-D6D0-45F0-99E2-4EC402F57FF2}" type="datetimeFigureOut">
              <a:rPr lang="cs-CZ" smtClean="0"/>
              <a:t>09.11.2020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3C1B1-3470-4DAF-9EAE-503D61D0F1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2202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ED26F-D6D0-45F0-99E2-4EC402F57FF2}" type="datetimeFigureOut">
              <a:rPr lang="cs-CZ" smtClean="0"/>
              <a:t>09.11.2020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3C1B1-3470-4DAF-9EAE-503D61D0F1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5559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ED26F-D6D0-45F0-99E2-4EC402F57FF2}" type="datetimeFigureOut">
              <a:rPr lang="cs-CZ" smtClean="0"/>
              <a:t>09.11.2020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3C1B1-3470-4DAF-9EAE-503D61D0F1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0382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ED26F-D6D0-45F0-99E2-4EC402F57FF2}" type="datetimeFigureOut">
              <a:rPr lang="cs-CZ" smtClean="0"/>
              <a:t>09.11.2020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3C1B1-3470-4DAF-9EAE-503D61D0F1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8023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ED26F-D6D0-45F0-99E2-4EC402F57FF2}" type="datetimeFigureOut">
              <a:rPr lang="cs-CZ" smtClean="0"/>
              <a:t>09.11.2020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3C1B1-3470-4DAF-9EAE-503D61D0F1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6880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ED26F-D6D0-45F0-99E2-4EC402F57FF2}" type="datetimeFigureOut">
              <a:rPr lang="cs-CZ" smtClean="0"/>
              <a:t>09.11.2020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3C1B1-3470-4DAF-9EAE-503D61D0F1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703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ED26F-D6D0-45F0-99E2-4EC402F57FF2}" type="datetimeFigureOut">
              <a:rPr lang="cs-CZ" smtClean="0"/>
              <a:t>09.11.2020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3C1B1-3470-4DAF-9EAE-503D61D0F1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1146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ED26F-D6D0-45F0-99E2-4EC402F57FF2}" type="datetimeFigureOut">
              <a:rPr lang="cs-CZ" smtClean="0"/>
              <a:t>09.11.2020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3C1B1-3470-4DAF-9EAE-503D61D0F1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0762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ED26F-D6D0-45F0-99E2-4EC402F57FF2}" type="datetimeFigureOut">
              <a:rPr lang="cs-CZ" smtClean="0"/>
              <a:t>09.11.2020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3C1B1-3470-4DAF-9EAE-503D61D0F1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0034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4wGRCxTxgO8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Výukové strategie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        6. seminář                                                                            Hana Horká</a:t>
            </a:r>
          </a:p>
        </p:txBody>
      </p:sp>
    </p:spTree>
    <p:extLst>
      <p:ext uri="{BB962C8B-B14F-4D97-AF65-F5344CB8AC3E}">
        <p14:creationId xmlns:p14="http://schemas.microsoft.com/office/powerpoint/2010/main" val="21367683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" name="4wGRCxTxgO8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009650" y="1800225"/>
            <a:ext cx="9620250" cy="4692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568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Znaky autentického učení (</a:t>
            </a:r>
            <a:r>
              <a:rPr lang="cs-CZ" dirty="0" err="1"/>
              <a:t>Newmann</a:t>
            </a:r>
            <a:r>
              <a:rPr lang="cs-CZ" dirty="0"/>
              <a:t> 1991)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b="1" dirty="0">
                <a:latin typeface="+mj-lt"/>
              </a:rPr>
              <a:t>Cílem </a:t>
            </a:r>
            <a:r>
              <a:rPr lang="cs-CZ" dirty="0">
                <a:latin typeface="+mj-lt"/>
              </a:rPr>
              <a:t>(výsledkem) je spíše </a:t>
            </a:r>
            <a:r>
              <a:rPr lang="cs-CZ" b="1" dirty="0">
                <a:solidFill>
                  <a:srgbClr val="0070C0"/>
                </a:solidFill>
                <a:latin typeface="+mj-lt"/>
              </a:rPr>
              <a:t>produkce</a:t>
            </a:r>
            <a:r>
              <a:rPr lang="cs-CZ" dirty="0">
                <a:solidFill>
                  <a:srgbClr val="0070C0"/>
                </a:solidFill>
                <a:latin typeface="+mj-lt"/>
              </a:rPr>
              <a:t> (tvorba) </a:t>
            </a:r>
            <a:r>
              <a:rPr lang="cs-CZ" dirty="0">
                <a:latin typeface="+mj-lt"/>
              </a:rPr>
              <a:t>– nikoli reprodukce znalostí, tzn.: </a:t>
            </a:r>
          </a:p>
          <a:p>
            <a:pPr lvl="0"/>
            <a:r>
              <a:rPr lang="cs-CZ" dirty="0">
                <a:latin typeface="+mj-lt"/>
              </a:rPr>
              <a:t>vyřešit </a:t>
            </a:r>
            <a:r>
              <a:rPr lang="cs-CZ" dirty="0">
                <a:solidFill>
                  <a:srgbClr val="0070C0"/>
                </a:solidFill>
                <a:latin typeface="+mj-lt"/>
              </a:rPr>
              <a:t>problém</a:t>
            </a:r>
            <a:r>
              <a:rPr lang="cs-CZ" dirty="0">
                <a:latin typeface="+mj-lt"/>
              </a:rPr>
              <a:t>, </a:t>
            </a:r>
            <a:r>
              <a:rPr lang="cs-CZ" dirty="0">
                <a:solidFill>
                  <a:srgbClr val="0070C0"/>
                </a:solidFill>
                <a:latin typeface="+mj-lt"/>
              </a:rPr>
              <a:t>prozkoumat otázku</a:t>
            </a:r>
            <a:r>
              <a:rPr lang="cs-CZ" dirty="0">
                <a:latin typeface="+mj-lt"/>
              </a:rPr>
              <a:t>, </a:t>
            </a:r>
            <a:r>
              <a:rPr lang="cs-CZ" dirty="0">
                <a:solidFill>
                  <a:srgbClr val="0070C0"/>
                </a:solidFill>
                <a:latin typeface="+mj-lt"/>
              </a:rPr>
              <a:t>vytvořit </a:t>
            </a:r>
            <a:r>
              <a:rPr lang="cs-CZ" dirty="0">
                <a:latin typeface="+mj-lt"/>
              </a:rPr>
              <a:t>novou věc, </a:t>
            </a:r>
            <a:r>
              <a:rPr lang="cs-CZ" dirty="0">
                <a:solidFill>
                  <a:srgbClr val="0070C0"/>
                </a:solidFill>
                <a:latin typeface="+mj-lt"/>
              </a:rPr>
              <a:t>navrhnout </a:t>
            </a:r>
            <a:r>
              <a:rPr lang="cs-CZ" dirty="0">
                <a:latin typeface="+mj-lt"/>
              </a:rPr>
              <a:t>postup apod.</a:t>
            </a:r>
          </a:p>
          <a:p>
            <a:pPr lvl="0"/>
            <a:r>
              <a:rPr lang="cs-CZ" dirty="0">
                <a:latin typeface="+mj-lt"/>
              </a:rPr>
              <a:t>Základem autentického učení je </a:t>
            </a:r>
            <a:r>
              <a:rPr lang="cs-CZ" b="1" dirty="0">
                <a:solidFill>
                  <a:srgbClr val="0070C0"/>
                </a:solidFill>
                <a:latin typeface="+mj-lt"/>
              </a:rPr>
              <a:t>“oborové zkoumání” </a:t>
            </a:r>
            <a:r>
              <a:rPr lang="cs-CZ" b="1" dirty="0">
                <a:latin typeface="+mj-lt"/>
              </a:rPr>
              <a:t>– “</a:t>
            </a:r>
            <a:r>
              <a:rPr lang="cs-CZ" b="1" dirty="0">
                <a:solidFill>
                  <a:srgbClr val="0070C0"/>
                </a:solidFill>
                <a:latin typeface="+mj-lt"/>
              </a:rPr>
              <a:t>badatelská činnost”</a:t>
            </a:r>
            <a:r>
              <a:rPr lang="cs-CZ" dirty="0">
                <a:latin typeface="+mj-lt"/>
              </a:rPr>
              <a:t> v různých oblastech života. Žáci potřebují: </a:t>
            </a:r>
          </a:p>
          <a:p>
            <a:pPr marL="514350" lvl="0" indent="-514350">
              <a:buFont typeface="+mj-lt"/>
              <a:buAutoNum type="alphaLcParenR"/>
            </a:pPr>
            <a:r>
              <a:rPr lang="cs-CZ" dirty="0">
                <a:latin typeface="+mj-lt"/>
              </a:rPr>
              <a:t>důkladné znalosti oboru, </a:t>
            </a:r>
          </a:p>
          <a:p>
            <a:pPr marL="514350" lvl="0" indent="-514350">
              <a:buFont typeface="+mj-lt"/>
              <a:buAutoNum type="alphaLcParenR"/>
            </a:pPr>
            <a:r>
              <a:rPr lang="cs-CZ" dirty="0">
                <a:latin typeface="+mj-lt"/>
              </a:rPr>
              <a:t>vědomosti o výzkumu (výzkumná otázka, metoda, postup, měření, zaznamenávání výsledků, interpretace a vyvození závěrů, návrh využití v praxi). </a:t>
            </a:r>
          </a:p>
        </p:txBody>
      </p:sp>
    </p:spTree>
    <p:extLst>
      <p:ext uri="{BB962C8B-B14F-4D97-AF65-F5344CB8AC3E}">
        <p14:creationId xmlns:p14="http://schemas.microsoft.com/office/powerpoint/2010/main" val="36955025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“Skutečné” problémy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lvl="0"/>
            <a:endParaRPr lang="cs-CZ" b="1" dirty="0"/>
          </a:p>
          <a:p>
            <a:pPr marL="0" lvl="0" indent="0">
              <a:spcBef>
                <a:spcPts val="0"/>
              </a:spcBef>
              <a:buNone/>
            </a:pPr>
            <a:r>
              <a:rPr lang="cs-CZ" sz="11200" b="1" dirty="0">
                <a:latin typeface="+mj-lt"/>
              </a:rPr>
              <a:t>Výzkumné projekty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cs-CZ" sz="6000" b="1" dirty="0"/>
              <a:t> </a:t>
            </a:r>
          </a:p>
          <a:p>
            <a:pPr lvl="0">
              <a:lnSpc>
                <a:spcPct val="170000"/>
              </a:lnSpc>
              <a:spcBef>
                <a:spcPts val="0"/>
              </a:spcBef>
            </a:pPr>
            <a:r>
              <a:rPr lang="cs-CZ" sz="11200" dirty="0">
                <a:latin typeface="+mj-lt"/>
              </a:rPr>
              <a:t>žáci mají </a:t>
            </a:r>
            <a:r>
              <a:rPr lang="cs-CZ" sz="11200" dirty="0">
                <a:solidFill>
                  <a:srgbClr val="0070C0"/>
                </a:solidFill>
                <a:latin typeface="+mj-lt"/>
              </a:rPr>
              <a:t>prozkoumat</a:t>
            </a:r>
            <a:r>
              <a:rPr lang="cs-CZ" sz="11200" dirty="0">
                <a:latin typeface="+mj-lt"/>
              </a:rPr>
              <a:t> ve školní jídelně oblibu různých jídel,</a:t>
            </a:r>
          </a:p>
          <a:p>
            <a:pPr lvl="0">
              <a:lnSpc>
                <a:spcPct val="170000"/>
              </a:lnSpc>
              <a:spcBef>
                <a:spcPts val="0"/>
              </a:spcBef>
            </a:pPr>
            <a:r>
              <a:rPr lang="cs-CZ" sz="11200" dirty="0">
                <a:latin typeface="+mj-lt"/>
              </a:rPr>
              <a:t>prozkoumat, jak sluneční světlo ovlivňuje růst rostlin,</a:t>
            </a:r>
          </a:p>
          <a:p>
            <a:pPr lvl="0">
              <a:lnSpc>
                <a:spcPct val="170000"/>
              </a:lnSpc>
              <a:spcBef>
                <a:spcPts val="0"/>
              </a:spcBef>
            </a:pPr>
            <a:r>
              <a:rPr lang="cs-CZ" sz="11200" dirty="0">
                <a:solidFill>
                  <a:srgbClr val="0070C0"/>
                </a:solidFill>
                <a:latin typeface="+mj-lt"/>
              </a:rPr>
              <a:t>zjistit,</a:t>
            </a:r>
            <a:r>
              <a:rPr lang="cs-CZ" sz="11200" dirty="0">
                <a:latin typeface="+mj-lt"/>
              </a:rPr>
              <a:t> jak žili v obci lidé za války,</a:t>
            </a:r>
          </a:p>
          <a:p>
            <a:pPr lvl="0">
              <a:lnSpc>
                <a:spcPct val="170000"/>
              </a:lnSpc>
              <a:spcBef>
                <a:spcPts val="0"/>
              </a:spcBef>
            </a:pPr>
            <a:r>
              <a:rPr lang="cs-CZ" sz="11200" dirty="0">
                <a:latin typeface="+mj-lt"/>
              </a:rPr>
              <a:t>zjistit, jaké látky znečišťují potok protékající naší obcí a jak se tam dostávají, </a:t>
            </a:r>
          </a:p>
          <a:p>
            <a:pPr lvl="0">
              <a:lnSpc>
                <a:spcPct val="170000"/>
              </a:lnSpc>
              <a:spcBef>
                <a:spcPts val="0"/>
              </a:spcBef>
            </a:pPr>
            <a:r>
              <a:rPr lang="cs-CZ" sz="11200" dirty="0">
                <a:solidFill>
                  <a:srgbClr val="0070C0"/>
                </a:solidFill>
                <a:latin typeface="+mj-lt"/>
              </a:rPr>
              <a:t>na základě pozorování popsat</a:t>
            </a:r>
            <a:r>
              <a:rPr lang="cs-CZ" sz="11200" dirty="0">
                <a:latin typeface="+mj-lt"/>
              </a:rPr>
              <a:t> život pavouka (kočky, morčete…) apod.</a:t>
            </a:r>
          </a:p>
          <a:p>
            <a:pPr marL="0" lvl="0" indent="0">
              <a:lnSpc>
                <a:spcPct val="170000"/>
              </a:lnSpc>
              <a:spcBef>
                <a:spcPts val="0"/>
              </a:spcBef>
              <a:buNone/>
            </a:pPr>
            <a:endParaRPr lang="cs-CZ" sz="7700" dirty="0">
              <a:latin typeface="+mj-lt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60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9429142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8653" y="383787"/>
            <a:ext cx="10515600" cy="1325563"/>
          </a:xfrm>
        </p:spPr>
        <p:txBody>
          <a:bodyPr>
            <a:normAutofit/>
          </a:bodyPr>
          <a:lstStyle/>
          <a:p>
            <a:r>
              <a:rPr lang="cs-CZ" sz="4000" dirty="0"/>
              <a:t>Projekty občanské angažovanosti (s cílem zlepšit něco ve svém okolí)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cs-CZ" sz="3200" dirty="0">
              <a:latin typeface="+mj-lt"/>
            </a:endParaRPr>
          </a:p>
          <a:p>
            <a:pPr lvl="0"/>
            <a:r>
              <a:rPr lang="cs-CZ" sz="3200" dirty="0">
                <a:latin typeface="+mj-lt"/>
              </a:rPr>
              <a:t>zřídit turistické stezky v okolí,</a:t>
            </a:r>
          </a:p>
          <a:p>
            <a:pPr lvl="0"/>
            <a:r>
              <a:rPr lang="cs-CZ" sz="3200" dirty="0">
                <a:latin typeface="+mj-lt"/>
              </a:rPr>
              <a:t>navrhnout a realizovat rekultivaci ohrožené lokality v obci či jejím okolí, </a:t>
            </a:r>
          </a:p>
          <a:p>
            <a:pPr lvl="0"/>
            <a:r>
              <a:rPr lang="cs-CZ" sz="3200" dirty="0">
                <a:latin typeface="+mj-lt"/>
              </a:rPr>
              <a:t>naučit své vrstevníky, jak se chovat v případě podezření, že jejich kamarád bere drogy apod.</a:t>
            </a:r>
          </a:p>
        </p:txBody>
      </p:sp>
    </p:spTree>
    <p:extLst>
      <p:ext uri="{BB962C8B-B14F-4D97-AF65-F5344CB8AC3E}">
        <p14:creationId xmlns:p14="http://schemas.microsoft.com/office/powerpoint/2010/main" val="38558850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br>
              <a:rPr lang="cs-CZ" sz="3600" b="1" dirty="0"/>
            </a:br>
            <a:br>
              <a:rPr lang="cs-CZ" sz="3600" b="1" dirty="0"/>
            </a:br>
            <a:r>
              <a:rPr lang="cs-CZ" sz="3600" b="1" dirty="0"/>
              <a:t>Ve výchovách - autenticky vyjádřit určitou myšlenku, téma či estetickou hodnotu jako dospělí tvůrci</a:t>
            </a:r>
            <a:br>
              <a:rPr lang="cs-CZ" sz="3600" b="1" dirty="0"/>
            </a:br>
            <a:br>
              <a:rPr lang="cs-CZ" sz="3600" b="1" dirty="0"/>
            </a:b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endParaRPr lang="cs-CZ" sz="3600" dirty="0"/>
          </a:p>
          <a:p>
            <a:pPr lvl="0"/>
            <a:r>
              <a:rPr lang="cs-CZ" sz="3600" dirty="0">
                <a:latin typeface="+mj-lt"/>
              </a:rPr>
              <a:t>formulovat vlastní myšlenky v příběhu o přátelství,</a:t>
            </a:r>
          </a:p>
          <a:p>
            <a:pPr lvl="0"/>
            <a:r>
              <a:rPr lang="cs-CZ" sz="3600" dirty="0">
                <a:latin typeface="+mj-lt"/>
              </a:rPr>
              <a:t>vyjádřit tancem hněv,</a:t>
            </a:r>
          </a:p>
          <a:p>
            <a:pPr lvl="0"/>
            <a:r>
              <a:rPr lang="cs-CZ" sz="3600" dirty="0">
                <a:latin typeface="+mj-lt"/>
              </a:rPr>
              <a:t>výtvarně vyjádřit vodu apod.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41629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Sociálně zprostředkovaná výuka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69828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cs-CZ" dirty="0">
              <a:latin typeface="+mj-lt"/>
            </a:endParaRPr>
          </a:p>
          <a:p>
            <a:pPr marL="0" indent="0">
              <a:buNone/>
            </a:pPr>
            <a:r>
              <a:rPr lang="cs-CZ" sz="3200" dirty="0">
                <a:latin typeface="+mj-lt"/>
              </a:rPr>
              <a:t>Žáci se učí společně a od sebe navzájem.</a:t>
            </a:r>
          </a:p>
          <a:p>
            <a:endParaRPr lang="cs-CZ" sz="3200" dirty="0">
              <a:solidFill>
                <a:srgbClr val="0070C0"/>
              </a:solidFill>
              <a:latin typeface="+mj-lt"/>
            </a:endParaRPr>
          </a:p>
          <a:p>
            <a:r>
              <a:rPr lang="cs-CZ" sz="3200" dirty="0">
                <a:solidFill>
                  <a:srgbClr val="0070C0"/>
                </a:solidFill>
                <a:latin typeface="+mj-lt"/>
              </a:rPr>
              <a:t>Kooperativní</a:t>
            </a:r>
            <a:r>
              <a:rPr lang="cs-CZ" sz="3200" dirty="0">
                <a:latin typeface="+mj-lt"/>
              </a:rPr>
              <a:t> učení</a:t>
            </a:r>
          </a:p>
          <a:p>
            <a:r>
              <a:rPr lang="cs-CZ" sz="3200" dirty="0">
                <a:solidFill>
                  <a:srgbClr val="0070C0"/>
                </a:solidFill>
                <a:latin typeface="+mj-lt"/>
              </a:rPr>
              <a:t>Simulace</a:t>
            </a:r>
          </a:p>
          <a:p>
            <a:r>
              <a:rPr lang="cs-CZ" sz="3200" dirty="0">
                <a:solidFill>
                  <a:srgbClr val="0070C0"/>
                </a:solidFill>
                <a:latin typeface="+mj-lt"/>
              </a:rPr>
              <a:t>Hraní rolí</a:t>
            </a:r>
          </a:p>
          <a:p>
            <a:pPr marL="0" indent="0">
              <a:buNone/>
            </a:pPr>
            <a:r>
              <a:rPr lang="cs-CZ" sz="3200" dirty="0">
                <a:latin typeface="+mj-lt"/>
              </a:rPr>
              <a:t> </a:t>
            </a:r>
          </a:p>
          <a:p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532236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Aktivizující metody z pohledu učitele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latin typeface="+mj-lt"/>
              </a:rPr>
              <a:t>problémy se zaváděním nových výukových metod do výuky,</a:t>
            </a:r>
          </a:p>
          <a:p>
            <a:r>
              <a:rPr lang="cs-CZ" sz="3200" dirty="0">
                <a:latin typeface="+mj-lt"/>
              </a:rPr>
              <a:t>mají svůj styl výuky a neradi ho mění, </a:t>
            </a:r>
          </a:p>
          <a:p>
            <a:r>
              <a:rPr lang="cs-CZ" sz="3200" dirty="0">
                <a:latin typeface="+mj-lt"/>
              </a:rPr>
              <a:t>absence zkušenosti s výukou,</a:t>
            </a:r>
          </a:p>
          <a:p>
            <a:r>
              <a:rPr lang="cs-CZ" sz="3200" dirty="0">
                <a:latin typeface="+mj-lt"/>
              </a:rPr>
              <a:t>náročná příprava na výuku,</a:t>
            </a:r>
          </a:p>
          <a:p>
            <a:r>
              <a:rPr lang="cs-CZ" sz="3200" dirty="0">
                <a:latin typeface="+mj-lt"/>
              </a:rPr>
              <a:t>nemají prý čas – je mnoho učiva a časová dotace pro jednotlivé vyučovací předměty je nedostatečná, </a:t>
            </a:r>
          </a:p>
          <a:p>
            <a:r>
              <a:rPr lang="cs-CZ" sz="3200" dirty="0">
                <a:latin typeface="+mj-lt"/>
              </a:rPr>
              <a:t>nevěří, že lze „obsáhnout potřebné učivo nějakou zábavnou, aktivní formou“. </a:t>
            </a:r>
          </a:p>
        </p:txBody>
      </p:sp>
    </p:spTree>
    <p:extLst>
      <p:ext uri="{BB962C8B-B14F-4D97-AF65-F5344CB8AC3E}">
        <p14:creationId xmlns:p14="http://schemas.microsoft.com/office/powerpoint/2010/main" val="14674788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Aktivizující metody z pohledu žáka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latin typeface="+mj-lt"/>
              </a:rPr>
              <a:t>negativní postoj k novým metodám, </a:t>
            </a:r>
          </a:p>
          <a:p>
            <a:r>
              <a:rPr lang="cs-CZ" sz="3200" dirty="0">
                <a:latin typeface="+mj-lt"/>
              </a:rPr>
              <a:t>strach z nového,</a:t>
            </a:r>
          </a:p>
          <a:p>
            <a:r>
              <a:rPr lang="cs-CZ" sz="3200" dirty="0">
                <a:latin typeface="+mj-lt"/>
              </a:rPr>
              <a:t>vliv vztahu mezi učitelem a konkrétní třídou,  jak učitel žáky vnímá, jaký k nim vyjadřuje postoj. </a:t>
            </a:r>
          </a:p>
          <a:p>
            <a:pPr marL="0" indent="0">
              <a:buNone/>
            </a:pPr>
            <a:endParaRPr lang="cs-CZ" sz="3200" dirty="0">
              <a:latin typeface="+mj-lt"/>
            </a:endParaRPr>
          </a:p>
          <a:p>
            <a:pPr marL="0" indent="0">
              <a:buNone/>
            </a:pPr>
            <a:r>
              <a:rPr lang="cs-CZ" sz="3200" dirty="0">
                <a:latin typeface="+mj-lt"/>
              </a:rPr>
              <a:t>Zavádění nových metod do výuky je v kompetenci učitele.</a:t>
            </a:r>
          </a:p>
        </p:txBody>
      </p:sp>
    </p:spTree>
    <p:extLst>
      <p:ext uri="{BB962C8B-B14F-4D97-AF65-F5344CB8AC3E}">
        <p14:creationId xmlns:p14="http://schemas.microsoft.com/office/powerpoint/2010/main" val="10815598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Pasch, M. a kol. (1998). </a:t>
            </a:r>
            <a:r>
              <a:rPr lang="cs-CZ" i="1" dirty="0"/>
              <a:t>Od vzdělávacího programu k vyučovací hodině.</a:t>
            </a:r>
            <a:r>
              <a:rPr lang="cs-CZ" dirty="0"/>
              <a:t> Praha: Portál.</a:t>
            </a:r>
          </a:p>
          <a:p>
            <a:r>
              <a:rPr lang="cs-CZ" dirty="0" err="1"/>
              <a:t>Fisher</a:t>
            </a:r>
            <a:r>
              <a:rPr lang="cs-CZ" dirty="0"/>
              <a:t>, R. (1997). </a:t>
            </a:r>
            <a:r>
              <a:rPr lang="cs-CZ" i="1" dirty="0"/>
              <a:t>Učíme děti myslet a učit se: praktický průvodce strategiemi vyučování</a:t>
            </a:r>
            <a:r>
              <a:rPr lang="cs-CZ" dirty="0"/>
              <a:t>.  Praha: Portál. </a:t>
            </a:r>
          </a:p>
          <a:p>
            <a:r>
              <a:rPr lang="cs-CZ" dirty="0" err="1"/>
              <a:t>Silberman</a:t>
            </a:r>
            <a:r>
              <a:rPr lang="cs-CZ" dirty="0"/>
              <a:t>, M. (1997). </a:t>
            </a:r>
            <a:r>
              <a:rPr lang="cs-CZ" sz="2900" i="1" dirty="0"/>
              <a:t>101 metod pro aktivní výcvik a vyučování</a:t>
            </a:r>
            <a:r>
              <a:rPr lang="cs-CZ" dirty="0"/>
              <a:t>. Praha: Portál.</a:t>
            </a:r>
          </a:p>
          <a:p>
            <a:r>
              <a:rPr lang="cs-CZ" dirty="0" err="1"/>
              <a:t>Grecmanová</a:t>
            </a:r>
            <a:r>
              <a:rPr lang="cs-CZ" dirty="0"/>
              <a:t>, H., </a:t>
            </a:r>
            <a:r>
              <a:rPr lang="cs-CZ" dirty="0" err="1"/>
              <a:t>Urbanovská</a:t>
            </a:r>
            <a:r>
              <a:rPr lang="cs-CZ" dirty="0"/>
              <a:t>, E. (2007). </a:t>
            </a:r>
            <a:r>
              <a:rPr lang="cs-CZ" sz="2900" i="1" dirty="0"/>
              <a:t>Aktivizační metody ve výuce, prostředek Š</a:t>
            </a:r>
            <a:r>
              <a:rPr lang="cs-CZ" dirty="0"/>
              <a:t>VP. Olomouc: </a:t>
            </a:r>
            <a:r>
              <a:rPr lang="cs-CZ" dirty="0" err="1"/>
              <a:t>Hanex</a:t>
            </a:r>
            <a:r>
              <a:rPr lang="cs-CZ" dirty="0"/>
              <a:t>. </a:t>
            </a:r>
          </a:p>
          <a:p>
            <a:r>
              <a:rPr lang="cs-CZ" dirty="0"/>
              <a:t>Maňák, J., Švec, V. (2003). </a:t>
            </a:r>
            <a:r>
              <a:rPr lang="cs-CZ" sz="2900" i="1" dirty="0"/>
              <a:t>Výukové metody</a:t>
            </a:r>
            <a:r>
              <a:rPr lang="cs-CZ" dirty="0"/>
              <a:t>. Brno: MU.</a:t>
            </a:r>
          </a:p>
          <a:p>
            <a:r>
              <a:rPr lang="cs-CZ" dirty="0"/>
              <a:t>Kotrba, T., Lacina, L. (2007). </a:t>
            </a:r>
            <a:r>
              <a:rPr lang="cs-CZ" sz="2900" i="1" dirty="0"/>
              <a:t>Praktické využití aktivizačních metod ve výu</a:t>
            </a:r>
            <a:r>
              <a:rPr lang="cs-CZ" dirty="0"/>
              <a:t>ce. Brno: Společnost pro odbornou literaturu.</a:t>
            </a:r>
          </a:p>
          <a:p>
            <a:r>
              <a:rPr lang="cs-CZ" dirty="0" err="1"/>
              <a:t>Sitná</a:t>
            </a:r>
            <a:r>
              <a:rPr lang="cs-CZ" dirty="0"/>
              <a:t>, D. (2009). </a:t>
            </a:r>
            <a:r>
              <a:rPr lang="cs-CZ" sz="2900" i="1" dirty="0"/>
              <a:t>Metody aktivního vyučování: spolupráce žáků ve skupi</a:t>
            </a:r>
            <a:r>
              <a:rPr lang="cs-CZ" dirty="0"/>
              <a:t>nách. Praha: Portál.</a:t>
            </a:r>
          </a:p>
          <a:p>
            <a:r>
              <a:rPr lang="cs-CZ" dirty="0"/>
              <a:t>Kasíková, H. (2004). </a:t>
            </a:r>
            <a:r>
              <a:rPr lang="cs-CZ" sz="2900" i="1" dirty="0"/>
              <a:t>Kooperativní učení a vyučování. Teoretické a praktické pro</a:t>
            </a:r>
            <a:r>
              <a:rPr lang="cs-CZ" dirty="0"/>
              <a:t>blémy. Praha: UK.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65801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3028BF-35F4-4673-9DCB-81F438AD4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762E73-F474-40EF-AD4D-F33C2D1C3E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Virtanen</a:t>
            </a:r>
            <a:r>
              <a:rPr lang="cs-CZ" dirty="0"/>
              <a:t>, P., , H. and </a:t>
            </a:r>
            <a:r>
              <a:rPr lang="cs-CZ" dirty="0" err="1"/>
              <a:t>Niemi</a:t>
            </a:r>
            <a:r>
              <a:rPr lang="cs-CZ" dirty="0"/>
              <a:t> a </a:t>
            </a:r>
            <a:r>
              <a:rPr lang="cs-CZ" dirty="0" err="1"/>
              <a:t>Nevgi</a:t>
            </a:r>
            <a:r>
              <a:rPr lang="cs-CZ" dirty="0"/>
              <a:t>, A. (2017). </a:t>
            </a:r>
            <a:r>
              <a:rPr lang="cs-CZ" dirty="0" err="1"/>
              <a:t>Active</a:t>
            </a:r>
            <a:r>
              <a:rPr lang="cs-CZ" dirty="0"/>
              <a:t> Learning and </a:t>
            </a:r>
            <a:r>
              <a:rPr lang="cs-CZ" dirty="0" err="1"/>
              <a:t>Self-Regulation</a:t>
            </a:r>
            <a:r>
              <a:rPr lang="cs-CZ" dirty="0"/>
              <a:t> </a:t>
            </a:r>
            <a:r>
              <a:rPr lang="cs-CZ" dirty="0" err="1"/>
              <a:t>Enhance</a:t>
            </a:r>
            <a:r>
              <a:rPr lang="cs-CZ" dirty="0"/>
              <a:t> Student </a:t>
            </a:r>
            <a:r>
              <a:rPr lang="cs-CZ" dirty="0" err="1"/>
              <a:t>Teachers´Professional</a:t>
            </a:r>
            <a:r>
              <a:rPr lang="cs-CZ" dirty="0"/>
              <a:t> </a:t>
            </a:r>
            <a:r>
              <a:rPr lang="cs-CZ" dirty="0" err="1"/>
              <a:t>Competences</a:t>
            </a:r>
            <a:r>
              <a:rPr lang="cs-CZ" dirty="0"/>
              <a:t>. </a:t>
            </a:r>
            <a:r>
              <a:rPr lang="cs-CZ" i="1" dirty="0" err="1"/>
              <a:t>Australian</a:t>
            </a:r>
            <a:r>
              <a:rPr lang="cs-CZ" i="1" dirty="0"/>
              <a:t> </a:t>
            </a:r>
            <a:r>
              <a:rPr lang="cs-CZ" i="1" dirty="0" err="1"/>
              <a:t>Journal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Teacher</a:t>
            </a:r>
            <a:r>
              <a:rPr lang="cs-CZ" i="1" dirty="0"/>
              <a:t> </a:t>
            </a:r>
            <a:r>
              <a:rPr lang="cs-CZ" i="1" dirty="0" err="1"/>
              <a:t>Education</a:t>
            </a:r>
            <a:r>
              <a:rPr lang="cs-CZ" dirty="0"/>
              <a:t>, Vol. 42, 12, p. </a:t>
            </a:r>
          </a:p>
          <a:p>
            <a:r>
              <a:rPr lang="en-US" dirty="0"/>
              <a:t>Prince, M. (2004). Does Active Learning Work? A Review of the Research. Journal of Engineering Education, 93(3), 223–231. https://doi.org/10.1002/j.21689830.2004.tb00809.</a:t>
            </a:r>
            <a:endParaRPr lang="cs-CZ" dirty="0"/>
          </a:p>
          <a:p>
            <a:r>
              <a:rPr lang="en-US" dirty="0"/>
              <a:t>Watkins, C., Carnell, E., and Lodge, C. (2007). Effective learning in classrooms, London: Sage. https://doi.org/10.4135/9781446211472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4601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421503-4C4D-428B-B23C-B1A39142A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semináře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6C4970-0C9E-4FA6-8192-6014D829ED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>
                <a:latin typeface="+mj-lt"/>
              </a:rPr>
              <a:t>Student/</a:t>
            </a:r>
            <a:r>
              <a:rPr lang="cs-CZ" sz="3200" dirty="0" err="1">
                <a:latin typeface="+mj-lt"/>
              </a:rPr>
              <a:t>ka</a:t>
            </a:r>
            <a:r>
              <a:rPr lang="cs-CZ" sz="3200" dirty="0">
                <a:latin typeface="+mj-lt"/>
              </a:rPr>
              <a:t>: </a:t>
            </a:r>
          </a:p>
          <a:p>
            <a:r>
              <a:rPr lang="cs-CZ" sz="3200" dirty="0">
                <a:latin typeface="+mj-lt"/>
              </a:rPr>
              <a:t>vymezí/vysvětlí pojmy: výuková metoda, výuková strategie, formy výuky;</a:t>
            </a:r>
          </a:p>
          <a:p>
            <a:r>
              <a:rPr lang="cs-CZ" sz="3200" dirty="0">
                <a:latin typeface="+mj-lt"/>
              </a:rPr>
              <a:t>rozliší výukové strategie a zdůvodní jejich aplikaci ve výuce;</a:t>
            </a:r>
          </a:p>
          <a:p>
            <a:r>
              <a:rPr lang="cs-CZ" sz="3200" dirty="0">
                <a:latin typeface="+mj-lt"/>
              </a:rPr>
              <a:t>zhodnotí účinnost výukových metod ve vazbě na různé typy učebních úloh;</a:t>
            </a:r>
          </a:p>
          <a:p>
            <a:r>
              <a:rPr lang="cs-CZ" sz="3200" dirty="0">
                <a:latin typeface="+mj-lt"/>
              </a:rPr>
              <a:t>navrhne/vytvoří alteraci výukové metody a zdůvodní.</a:t>
            </a:r>
          </a:p>
          <a:p>
            <a:pPr marL="0" indent="0">
              <a:buNone/>
            </a:pPr>
            <a:endParaRPr lang="cs-CZ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650533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8957BE-0804-4F6C-B834-39BE6F47C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3AC58D-BB53-4528-B13D-05517C4428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Smyslem motivace - aby se žák chtěl učit; </a:t>
            </a:r>
          </a:p>
          <a:p>
            <a:pPr marL="0" indent="0">
              <a:buNone/>
            </a:pPr>
            <a:r>
              <a:rPr lang="cs-CZ" dirty="0"/>
              <a:t>motivace k učení založená na zájmu, </a:t>
            </a:r>
          </a:p>
          <a:p>
            <a:pPr marL="0" indent="0">
              <a:buNone/>
            </a:pPr>
            <a:r>
              <a:rPr lang="cs-CZ" dirty="0"/>
              <a:t>na aspiracích žáka se zázemím aspirací jeho rodiny, </a:t>
            </a:r>
          </a:p>
          <a:p>
            <a:pPr marL="0" indent="0">
              <a:buNone/>
            </a:pPr>
            <a:r>
              <a:rPr lang="cs-CZ" dirty="0"/>
              <a:t>na vztahu žáka k učiteli a předmětu, </a:t>
            </a:r>
          </a:p>
          <a:p>
            <a:pPr marL="0" indent="0">
              <a:buNone/>
            </a:pPr>
            <a:r>
              <a:rPr lang="cs-CZ" dirty="0"/>
              <a:t>na rozvinutém vědomí perspektivy či na potřebě aktivity. (Kolář &amp; Vališová, 2009, s. 77). </a:t>
            </a:r>
          </a:p>
          <a:p>
            <a:pPr marL="0" indent="0">
              <a:buNone/>
            </a:pPr>
            <a:r>
              <a:rPr lang="cs-CZ" dirty="0"/>
              <a:t>Faktory: novost situace, činnost a aktivitu žáka, sociální faktory, stanovení cíle, zájem, spojení školního učení s žákovými cíli, tendence dokončit daný úkol, úspěch a neúspěch ve vyučovacím předmětu a odměny a tresty.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87329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0085973"/>
              </p:ext>
            </p:extLst>
          </p:nvPr>
        </p:nvGraphicFramePr>
        <p:xfrm>
          <a:off x="838200" y="346075"/>
          <a:ext cx="10515600" cy="5811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28130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b="1" dirty="0"/>
              <a:t>Výukové strategie </a:t>
            </a:r>
            <a:r>
              <a:rPr lang="cs-CZ" dirty="0"/>
              <a:t>(Pasch 1998, s. 195)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912252"/>
            <a:ext cx="10515600" cy="4351338"/>
          </a:xfrm>
        </p:spPr>
        <p:txBody>
          <a:bodyPr>
            <a:normAutofit/>
          </a:bodyPr>
          <a:lstStyle/>
          <a:p>
            <a:r>
              <a:rPr lang="cs-CZ" dirty="0"/>
              <a:t>promyšlené způsoby vedení výuky, které jsou optimální v </a:t>
            </a:r>
            <a:r>
              <a:rPr lang="cs-CZ" b="1" dirty="0"/>
              <a:t>konkrétní třídě</a:t>
            </a:r>
            <a:r>
              <a:rPr lang="cs-CZ" dirty="0"/>
              <a:t>, pro </a:t>
            </a:r>
            <a:r>
              <a:rPr lang="cs-CZ" b="1" dirty="0"/>
              <a:t>konkrétního učitele </a:t>
            </a:r>
            <a:r>
              <a:rPr lang="cs-CZ" dirty="0"/>
              <a:t>a </a:t>
            </a:r>
            <a:r>
              <a:rPr lang="cs-CZ" b="1" dirty="0"/>
              <a:t>konkrétní učivo </a:t>
            </a:r>
            <a:r>
              <a:rPr lang="cs-CZ" dirty="0"/>
              <a:t>(téma, předmět), a které učitel volí, aby se žáky dosáhl vytyčených cílů výuky; </a:t>
            </a:r>
            <a:r>
              <a:rPr lang="cs-CZ" b="1" dirty="0"/>
              <a:t>adekvátní kombinace metod, forem, prostředků a podmínek výuky.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 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0709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8DB2EE61-B784-4679-8CC5-70660BDAD3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graphicFrame>
        <p:nvGraphicFramePr>
          <p:cNvPr id="15" name="Zástupný obsah 5">
            <a:extLst>
              <a:ext uri="{FF2B5EF4-FFF2-40B4-BE49-F238E27FC236}">
                <a16:creationId xmlns:a16="http://schemas.microsoft.com/office/drawing/2014/main" id="{ED21931D-BE59-4B1E-AC91-783C5E7CC3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601401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809821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/>
            <a:r>
              <a:rPr lang="cs-CZ" b="1" dirty="0"/>
              <a:t>Deduktivní strategie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Typická pro transmisivní školu (ale také nepostradatelná) – „jasný cíl a účel“, učitel „má vše pod kontrolou“.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Schéma:</a:t>
            </a:r>
            <a:r>
              <a:rPr lang="cs-CZ" dirty="0"/>
              <a:t> </a:t>
            </a:r>
          </a:p>
          <a:p>
            <a:pPr lvl="0"/>
            <a:r>
              <a:rPr lang="cs-CZ" dirty="0"/>
              <a:t>Výklad – vysvětlení (nový pojem, definice, vzorec) – hotový poznatek</a:t>
            </a:r>
          </a:p>
          <a:p>
            <a:pPr lvl="0"/>
            <a:r>
              <a:rPr lang="cs-CZ" dirty="0"/>
              <a:t>Předvedení, procvičení v příkladech („řízené procvičování“)</a:t>
            </a:r>
          </a:p>
          <a:p>
            <a:pPr lvl="0"/>
            <a:r>
              <a:rPr lang="cs-CZ" dirty="0"/>
              <a:t>Aplikace v úkolech („znalost“, porozumění)</a:t>
            </a:r>
          </a:p>
          <a:p>
            <a:pPr lvl="0"/>
            <a:r>
              <a:rPr lang="cs-CZ" dirty="0"/>
              <a:t>Zhodnocení výsledků, ověření znalostí (žák umí - neumí)</a:t>
            </a:r>
          </a:p>
        </p:txBody>
      </p:sp>
    </p:spTree>
    <p:extLst>
      <p:ext uri="{BB962C8B-B14F-4D97-AF65-F5344CB8AC3E}">
        <p14:creationId xmlns:p14="http://schemas.microsoft.com/office/powerpoint/2010/main" val="35258873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Induktivní výuka (</a:t>
            </a:r>
            <a:r>
              <a:rPr lang="cs-CZ" b="1" dirty="0">
                <a:solidFill>
                  <a:srgbClr val="0070C0"/>
                </a:solidFill>
              </a:rPr>
              <a:t>problémová</a:t>
            </a:r>
            <a:r>
              <a:rPr lang="cs-CZ" b="1" dirty="0"/>
              <a:t>) – autentické 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Typická pro konstruktivistické pojetí výuky, umožňuje budování poznatků „zevnitř“ (od prekoncepcí), rozvíjí </a:t>
            </a:r>
            <a:r>
              <a:rPr lang="cs-CZ" dirty="0" err="1"/>
              <a:t>metakognitivní</a:t>
            </a:r>
            <a:r>
              <a:rPr lang="cs-CZ" dirty="0"/>
              <a:t> schopnosti dětí (učit se). </a:t>
            </a:r>
          </a:p>
          <a:p>
            <a:pPr marL="0" indent="0">
              <a:buNone/>
            </a:pPr>
            <a:r>
              <a:rPr lang="cs-CZ" b="1" dirty="0"/>
              <a:t>Schéma:</a:t>
            </a:r>
            <a:endParaRPr lang="cs-CZ" dirty="0"/>
          </a:p>
          <a:p>
            <a:pPr lvl="0"/>
            <a:r>
              <a:rPr lang="cs-CZ" dirty="0"/>
              <a:t>Problém – </a:t>
            </a:r>
            <a:r>
              <a:rPr lang="cs-CZ" b="1" dirty="0">
                <a:solidFill>
                  <a:srgbClr val="0070C0"/>
                </a:solidFill>
              </a:rPr>
              <a:t>bádání, zkoumání, přemýšlení, hledání řešení</a:t>
            </a:r>
          </a:p>
          <a:p>
            <a:pPr lvl="0"/>
            <a:r>
              <a:rPr lang="cs-CZ" dirty="0"/>
              <a:t>Objevování významu pojmu nebo teorie</a:t>
            </a:r>
          </a:p>
          <a:p>
            <a:pPr lvl="0"/>
            <a:r>
              <a:rPr lang="cs-CZ" dirty="0"/>
              <a:t>Použití, ověření v autentických situacích</a:t>
            </a:r>
          </a:p>
          <a:p>
            <a:pPr lvl="0"/>
            <a:r>
              <a:rPr lang="cs-CZ" dirty="0"/>
              <a:t>Vyhodnocení výsledků a postupů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21638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Jak zjistíme způsob uvažování žáků o daném tématu, jeho individuální zkušenosti, představy, interpretace?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b="1" dirty="0">
                <a:latin typeface="+mj-lt"/>
              </a:rPr>
              <a:t>Konstrukční techniky</a:t>
            </a:r>
          </a:p>
          <a:p>
            <a:r>
              <a:rPr lang="cs-CZ" dirty="0">
                <a:latin typeface="+mj-lt"/>
              </a:rPr>
              <a:t>kreslení schémat a obrázků s legendami a komentáři</a:t>
            </a:r>
          </a:p>
          <a:p>
            <a:r>
              <a:rPr lang="cs-CZ" dirty="0">
                <a:latin typeface="+mj-lt"/>
              </a:rPr>
              <a:t>-písemné nebo ústní odpovědi na otázky typu Proč? Co se děje, když…? Co by se stalo kdyby…? Co je to…?</a:t>
            </a:r>
          </a:p>
          <a:p>
            <a:r>
              <a:rPr lang="cs-CZ" dirty="0">
                <a:latin typeface="+mj-lt"/>
              </a:rPr>
              <a:t>Definování slov a vysvětlování rozporných fakt (říká se, že …Proč tedy…).</a:t>
            </a:r>
          </a:p>
          <a:p>
            <a:r>
              <a:rPr lang="cs-CZ" dirty="0">
                <a:latin typeface="+mj-lt"/>
              </a:rPr>
              <a:t>Doplnit příběh s otevřeným koncem, dokončit neúplné věty apod.</a:t>
            </a:r>
          </a:p>
          <a:p>
            <a:r>
              <a:rPr lang="cs-CZ" dirty="0">
                <a:latin typeface="+mj-lt"/>
              </a:rPr>
              <a:t>Hraní rolí (řešení různých modelových situací, hraní historických postav, profesí…).</a:t>
            </a:r>
          </a:p>
        </p:txBody>
      </p:sp>
    </p:spTree>
    <p:extLst>
      <p:ext uri="{BB962C8B-B14F-4D97-AF65-F5344CB8AC3E}">
        <p14:creationId xmlns:p14="http://schemas.microsoft.com/office/powerpoint/2010/main" val="27722954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Projektivní techniky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>
              <a:latin typeface="+mj-lt"/>
            </a:endParaRPr>
          </a:p>
          <a:p>
            <a:pPr marL="0" indent="0">
              <a:buNone/>
            </a:pPr>
            <a:r>
              <a:rPr lang="cs-CZ" dirty="0">
                <a:latin typeface="+mj-lt"/>
              </a:rPr>
              <a:t>Např. metoda slovních asociací – žákova reakce na dané slovo vyslovením prvního slova, které ho napadne.</a:t>
            </a:r>
          </a:p>
          <a:p>
            <a:pPr marL="0" indent="0">
              <a:buNone/>
            </a:pPr>
            <a:r>
              <a:rPr lang="cs-CZ" dirty="0">
                <a:latin typeface="+mj-lt"/>
              </a:rPr>
              <a:t>Soubor těchto reakcí je určitým </a:t>
            </a:r>
            <a:r>
              <a:rPr lang="cs-CZ" b="1" dirty="0">
                <a:latin typeface="+mj-lt"/>
              </a:rPr>
              <a:t>obrazem vnitřního světa žáka.</a:t>
            </a:r>
          </a:p>
          <a:p>
            <a:pPr marL="0" indent="0">
              <a:buNone/>
            </a:pPr>
            <a:endParaRPr lang="cs-CZ" dirty="0">
              <a:latin typeface="+mj-lt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39336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Autentické učení </a:t>
            </a:r>
            <a:r>
              <a:rPr lang="cs-CZ" sz="2800" dirty="0"/>
              <a:t>(Pasch, 1998, s. 149, Kalhous; Obst 2002, s. 168, Kovaliková 1995, s. 183, 137)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cs-CZ" sz="3200" b="1" dirty="0">
                <a:latin typeface="+mj-lt"/>
              </a:rPr>
              <a:t>„Skutečné“ učení – </a:t>
            </a:r>
            <a:r>
              <a:rPr lang="cs-CZ" sz="3200" dirty="0">
                <a:latin typeface="+mj-lt"/>
              </a:rPr>
              <a:t>učení NĚČEMU (nikoli </a:t>
            </a:r>
            <a:r>
              <a:rPr lang="cs-CZ" sz="3200" b="1" dirty="0">
                <a:latin typeface="+mj-lt"/>
              </a:rPr>
              <a:t>O</a:t>
            </a:r>
            <a:r>
              <a:rPr lang="cs-CZ" sz="3200" dirty="0">
                <a:latin typeface="+mj-lt"/>
              </a:rPr>
              <a:t> NĚČEM):</a:t>
            </a:r>
          </a:p>
          <a:p>
            <a:pPr>
              <a:spcBef>
                <a:spcPts val="0"/>
              </a:spcBef>
            </a:pPr>
            <a:r>
              <a:rPr lang="cs-CZ" sz="3200" b="1" dirty="0">
                <a:latin typeface="+mj-lt"/>
              </a:rPr>
              <a:t> </a:t>
            </a:r>
            <a:r>
              <a:rPr lang="cs-CZ" sz="3200" dirty="0">
                <a:latin typeface="+mj-lt"/>
              </a:rPr>
              <a:t>“opravdové” učení; neučíme se “jakože něco děláme” (akademicky), ale v situacích reálného života,</a:t>
            </a:r>
          </a:p>
          <a:p>
            <a:pPr>
              <a:spcBef>
                <a:spcPts val="0"/>
              </a:spcBef>
            </a:pPr>
            <a:r>
              <a:rPr lang="cs-CZ" sz="3200" dirty="0">
                <a:latin typeface="+mj-lt"/>
              </a:rPr>
              <a:t>je založené na </a:t>
            </a:r>
            <a:r>
              <a:rPr lang="cs-CZ" sz="3200" dirty="0">
                <a:solidFill>
                  <a:srgbClr val="0070C0"/>
                </a:solidFill>
                <a:latin typeface="+mj-lt"/>
              </a:rPr>
              <a:t>bádání, zkoumání.</a:t>
            </a:r>
          </a:p>
          <a:p>
            <a:pPr marL="0" indent="0">
              <a:spcBef>
                <a:spcPts val="0"/>
              </a:spcBef>
              <a:buNone/>
            </a:pPr>
            <a:endParaRPr lang="cs-CZ" sz="3200" dirty="0">
              <a:latin typeface="+mj-lt"/>
            </a:endParaRPr>
          </a:p>
          <a:p>
            <a:pPr>
              <a:lnSpc>
                <a:spcPct val="100000"/>
              </a:lnSpc>
            </a:pPr>
            <a:r>
              <a:rPr lang="cs-CZ" sz="3200" b="1" dirty="0">
                <a:latin typeface="+mj-lt"/>
              </a:rPr>
              <a:t>Autentickým produktem </a:t>
            </a:r>
            <a:r>
              <a:rPr lang="cs-CZ" sz="3200" dirty="0">
                <a:latin typeface="+mj-lt"/>
              </a:rPr>
              <a:t>- zpracování tématu a jeho prezentace v podobě plakátu, posteru, nástěnky nebo výstavy.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3200" dirty="0">
                <a:latin typeface="+mj-lt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23773229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1229</Words>
  <Application>Microsoft Office PowerPoint</Application>
  <PresentationFormat>Širokoúhlá obrazovka</PresentationFormat>
  <Paragraphs>127</Paragraphs>
  <Slides>21</Slides>
  <Notes>0</Notes>
  <HiddenSlides>0</HiddenSlides>
  <MMClips>1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Motiv Office</vt:lpstr>
      <vt:lpstr>Výukové strategie</vt:lpstr>
      <vt:lpstr>Cíl semináře</vt:lpstr>
      <vt:lpstr>Výukové strategie (Pasch 1998, s. 195)</vt:lpstr>
      <vt:lpstr>Prezentace aplikace PowerPoint</vt:lpstr>
      <vt:lpstr>Deduktivní strategie</vt:lpstr>
      <vt:lpstr>Induktivní výuka (problémová) – autentické učení</vt:lpstr>
      <vt:lpstr>Jak zjistíme způsob uvažování žáků o daném tématu, jeho individuální zkušenosti, představy, interpretace?</vt:lpstr>
      <vt:lpstr>Projektivní techniky</vt:lpstr>
      <vt:lpstr>Autentické učení (Pasch, 1998, s. 149, Kalhous; Obst 2002, s. 168, Kovaliková 1995, s. 183, 137)</vt:lpstr>
      <vt:lpstr>Prezentace aplikace PowerPoint</vt:lpstr>
      <vt:lpstr>Znaky autentického učení (Newmann 1991)</vt:lpstr>
      <vt:lpstr>“Skutečné” problémy</vt:lpstr>
      <vt:lpstr>Projekty občanské angažovanosti (s cílem zlepšit něco ve svém okolí)</vt:lpstr>
      <vt:lpstr>  Ve výchovách - autenticky vyjádřit určitou myšlenku, téma či estetickou hodnotu jako dospělí tvůrci  </vt:lpstr>
      <vt:lpstr>Sociálně zprostředkovaná výuka</vt:lpstr>
      <vt:lpstr>Aktivizující metody z pohledu učitele </vt:lpstr>
      <vt:lpstr>Aktivizující metody z pohledu žáka</vt:lpstr>
      <vt:lpstr>Literatura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Výukové strategie</dc:title>
  <dc:creator>Hana Horká</dc:creator>
  <cp:lastModifiedBy>Hana Horká</cp:lastModifiedBy>
  <cp:revision>7</cp:revision>
  <dcterms:created xsi:type="dcterms:W3CDTF">2019-11-19T20:12:12Z</dcterms:created>
  <dcterms:modified xsi:type="dcterms:W3CDTF">2020-11-09T16:55:56Z</dcterms:modified>
</cp:coreProperties>
</file>