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5" r:id="rId5"/>
    <p:sldId id="276" r:id="rId6"/>
    <p:sldId id="305" r:id="rId7"/>
    <p:sldId id="278" r:id="rId8"/>
    <p:sldId id="28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663C1-F976-42F3-8C54-112281106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1573F5-55EB-42E5-8077-88215C36FC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A00F21-0368-4EC5-A787-450E98819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ED450-4925-42B8-AEF2-71F119774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683E2C-53A3-4E89-BDFA-44E967A56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4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76E0A-4E89-40B2-A47F-C7BC34BD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75FBA2-5184-4312-A853-726186E59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837722-44F9-4396-BF88-542A8798F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DB3A05-3225-49B2-B30E-282318222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30AD8E-E9E8-4630-9177-8E95F80C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6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D61F97-1D2B-40EB-9164-7283919DDC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3ADB72-B662-40A2-8F2F-FB294F3B5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FEAFBD-B997-4877-BE80-79ADCC2AF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F67848-CFB6-4468-8C15-48269661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9E36F-73B8-4BD9-88BA-ABA210ECB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14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FB2BD-B21C-4D71-82D8-506CDE81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E1628C-9BF8-45BB-B76B-603076055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DF109B-593B-455D-AF01-BB39EBFE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5F02FF-3BFF-4990-8CCB-C3C0EE88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768412-9020-45BA-8790-21290FF8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3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4E14E-8383-4292-874B-6C3DDF1C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926ECF-A2EB-4CBF-AD07-6EFB4BF47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A718CC-F76C-4BCC-9ABE-69F2529B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122F96-075C-4630-BF59-64CCA6DF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1BC19A-8CB0-48E3-B120-3B00C0FE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56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D107A-B055-419D-904C-D8CA70F3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94E34F-B1F6-4B9E-93D7-944BDAA4E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33AF51-F740-4123-B1D3-E84EF328C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C2C964-51AE-4DDE-BCF1-F311772B9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3E5AB9-328E-402D-A7AF-2AF1257D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4524AB-7F80-4459-BB94-96B07F6FD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5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9C5BE-0615-4712-B80A-A98485966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FF0507-7A4A-4E1B-9A7E-7A9BC976E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25242A-E3A2-4D04-A108-45D7222F9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AB7A80-3021-4D0E-93BE-2D98E8FE0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4DF43E-FBE6-49AC-9EF3-61FFBDBA1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25F026-B6AF-40B7-A457-E90554CB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CD3AF5-9B17-46CB-AFB9-0AC0707A2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82396D2-3262-460C-A5A5-3D05ABF2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22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0C073-5B7E-4932-A2F1-8BB40E3A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FE67E5-D15B-4066-A543-0D3B67D0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F3942A-F52F-4F4F-9FFB-170390041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887C36-800F-493A-8A37-6EC223D81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72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E30120-44B3-425E-8852-E2670897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F3107E-BA04-429A-947A-132ADF741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B2AFC2-83CD-4602-AA45-2F8FA4B6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BB7DA-D5F9-4A7E-8A4C-66883FF60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B3474E-D2E6-4E9A-81BF-E059AE9B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305B08-A37E-443A-9687-35C99E258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F2F92-17A7-4767-A86D-A59C441D4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B9251E-6D9D-4AAF-94A3-E884990D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44393-4108-4832-9E6B-BFFE3B7D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57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E0EB6-ED11-4767-A322-CF58B635D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1562CF-68E9-440E-B699-77E9E7BBE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930B04-2E93-4BAB-A041-69E5E2E8E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891DEA-B7C1-4246-902B-8D95600CB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C1593-7B51-4F4F-A802-8E5F19C8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3BF647-D415-439F-A33F-A4E9B922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6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2B666D-F32D-4912-897F-765EBB3A8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7A9368-F133-45BD-AC58-49BFCA2B2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AED435-25BD-4F3C-89E4-C8A16FE50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FEEB0-3958-43F7-8F81-BD6E147589E1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9D47F9-87DF-42DE-AD51-9A34B9AED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8E35DF-DA98-4BC6-A217-1CF9145A4F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74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C74A28-2DE4-4884-BCAF-9106AE89A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cs-CZ" sz="7200" dirty="0"/>
              <a:t>Výukové metody II.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044574-FF78-408D-80CC-6F9C9EEC5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cs-CZ" dirty="0"/>
              <a:t>HH PS_20</a:t>
            </a:r>
          </a:p>
        </p:txBody>
      </p:sp>
      <p:cxnSp>
        <p:nvCxnSpPr>
          <p:cNvPr id="29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1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cs-CZ" sz="5200" dirty="0"/>
              <a:t>Specifické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Diskusní metody</a:t>
            </a: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Situační metody</a:t>
            </a: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Inscenační metody</a:t>
            </a: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Didaktické hry</a:t>
            </a:r>
          </a:p>
          <a:p>
            <a:pPr marL="0" indent="0">
              <a:buNone/>
            </a:pPr>
            <a:endParaRPr 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575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Diskusní metody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386265"/>
            <a:ext cx="5625253" cy="544495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Předmětem komunikace – určitý problém. </a:t>
            </a:r>
          </a:p>
          <a:p>
            <a:r>
              <a:rPr lang="cs-CZ" sz="2000" dirty="0"/>
              <a:t>Aktivizuje učení, jedinec se učí veřejně vystoupit, formulovat své názory a obhajovat je;</a:t>
            </a:r>
          </a:p>
          <a:p>
            <a:r>
              <a:rPr lang="cs-CZ" sz="2000" dirty="0"/>
              <a:t>komunikace pomocí dialogu, a to ve vztahu učitel–žák, žák–učitel, žák–žák; </a:t>
            </a:r>
          </a:p>
          <a:p>
            <a:r>
              <a:rPr lang="cs-CZ" sz="2000" dirty="0"/>
              <a:t>ochota a schopnost žáků aktivně se podílet na dané formě práce,</a:t>
            </a:r>
          </a:p>
          <a:p>
            <a:r>
              <a:rPr lang="cs-CZ" sz="2000" dirty="0"/>
              <a:t>určité vstupní znalosti o problému jako předmětu diskuse;</a:t>
            </a:r>
          </a:p>
          <a:p>
            <a:r>
              <a:rPr lang="cs-CZ" sz="2000" dirty="0"/>
              <a:t>téma se týká spíše hodnot, postojů a pocitů než výlučně faktických znalostí.</a:t>
            </a:r>
          </a:p>
          <a:p>
            <a:pPr marL="0" indent="0">
              <a:buNone/>
            </a:pPr>
            <a:r>
              <a:rPr lang="cs-CZ" sz="2000" dirty="0"/>
              <a:t>Aktivní spoluúčast všech účastníků skupiny na jeho řešení. </a:t>
            </a:r>
          </a:p>
          <a:p>
            <a:pPr marL="0" indent="0">
              <a:buNone/>
            </a:pPr>
            <a:r>
              <a:rPr lang="cs-CZ" sz="2000" dirty="0"/>
              <a:t>Vhodná k upevňování učiva procvičováním a opakováním.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50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Brainstorming neboli burza nápadů</a:t>
            </a:r>
            <a:br>
              <a:rPr lang="cs-CZ" sz="4800"/>
            </a:br>
            <a:endParaRPr lang="cs-CZ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rmAutofit/>
          </a:bodyPr>
          <a:lstStyle/>
          <a:p>
            <a:r>
              <a:rPr lang="cs-CZ" sz="2200" dirty="0">
                <a:latin typeface="+mj-lt"/>
              </a:rPr>
              <a:t>metodu založenou na oddělení nápadů žáků od kritického posouzení a hodnocení těchto nápadů, což napomáhá překonávání konvenčních bariér a zvyšuje tvořivost žáků. </a:t>
            </a:r>
          </a:p>
          <a:p>
            <a:r>
              <a:rPr lang="cs-CZ" sz="2200" dirty="0">
                <a:latin typeface="+mj-lt"/>
              </a:rPr>
              <a:t>příležitost ke spontánnímu vyjádření svých nápadů, názorů či postojů. </a:t>
            </a:r>
          </a:p>
          <a:p>
            <a:r>
              <a:rPr lang="cs-CZ" sz="2200" dirty="0">
                <a:latin typeface="+mj-lt"/>
              </a:rPr>
              <a:t>učí kriticky analyzovat předložené náměty a logicky argumentovat ve prospěch či neprospěch uvedených návrhů.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Všechny nápady se viditelně zapisují, aby podněcovaly k dalším myšlenkám a ani zdánlivě nesmyslná řešení se nekritizují, důraz je kladen právě na kvantitu nápadů a myšlenek.</a:t>
            </a:r>
          </a:p>
        </p:txBody>
      </p:sp>
    </p:spTree>
    <p:extLst>
      <p:ext uri="{BB962C8B-B14F-4D97-AF65-F5344CB8AC3E}">
        <p14:creationId xmlns:p14="http://schemas.microsoft.com/office/powerpoint/2010/main" val="1706441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Heuristická metoda</a:t>
            </a:r>
            <a:br>
              <a:rPr lang="cs-CZ" sz="4800"/>
            </a:br>
            <a:endParaRPr lang="cs-CZ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+mj-lt"/>
              </a:rPr>
              <a:t>Žák dochází k cíli na základě vlastních úvah, a to s pomocí </a:t>
            </a:r>
            <a:r>
              <a:rPr lang="cs-CZ" b="1" dirty="0">
                <a:latin typeface="+mj-lt"/>
              </a:rPr>
              <a:t>učitelových otázek </a:t>
            </a:r>
            <a:r>
              <a:rPr lang="cs-CZ" dirty="0">
                <a:latin typeface="+mj-lt"/>
              </a:rPr>
              <a:t>(metoda sokratovská nebo dialogická). </a:t>
            </a:r>
          </a:p>
          <a:p>
            <a:r>
              <a:rPr lang="cs-CZ" dirty="0">
                <a:latin typeface="+mj-lt"/>
              </a:rPr>
              <a:t>Učitel vytyčí úkol a následně svými otázkami formuluje protiklady a upozorňuje na dílčí problémy, které je nutné vyřešit. </a:t>
            </a:r>
          </a:p>
          <a:p>
            <a:r>
              <a:rPr lang="cs-CZ" dirty="0">
                <a:latin typeface="+mj-lt"/>
              </a:rPr>
              <a:t>Postup po etapách řešení problémového úkolu, které navozuje učitel svými otázkami.</a:t>
            </a:r>
          </a:p>
        </p:txBody>
      </p:sp>
    </p:spTree>
    <p:extLst>
      <p:ext uri="{BB962C8B-B14F-4D97-AF65-F5344CB8AC3E}">
        <p14:creationId xmlns:p14="http://schemas.microsoft.com/office/powerpoint/2010/main" val="365985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35E6A8-203C-453C-8346-9A7B7EB4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K intelektovým činnostem heuristické povahy patří: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FD48F0-05D8-4677-BAB1-5FDBD41A8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Autofit/>
          </a:bodyPr>
          <a:lstStyle/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variační postupy – hledání více alternativ, od běžných k méně běžným, různé postupy, náměty, volba optimální varianty,</a:t>
            </a:r>
          </a:p>
          <a:p>
            <a:r>
              <a:rPr lang="cs-CZ" dirty="0">
                <a:latin typeface="+mj-lt"/>
              </a:rPr>
              <a:t>analýza problému – určení klíčového problému, stanovení podmínek řešitelnosti, převod řešení problému do různých forem řešení,</a:t>
            </a:r>
          </a:p>
          <a:p>
            <a:r>
              <a:rPr lang="cs-CZ" dirty="0">
                <a:latin typeface="+mj-lt"/>
              </a:rPr>
              <a:t>určování pro a proti, negace námětů, rozpory a protiklady tématu.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2400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Situační metody</a:t>
            </a:r>
            <a:br>
              <a:rPr lang="cs-CZ" sz="4800"/>
            </a:br>
            <a:endParaRPr lang="cs-CZ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833120"/>
            <a:ext cx="5625253" cy="4998100"/>
          </a:xfrm>
        </p:spPr>
        <p:txBody>
          <a:bodyPr anchor="ctr">
            <a:noAutofit/>
          </a:bodyPr>
          <a:lstStyle/>
          <a:p>
            <a:r>
              <a:rPr lang="cs-CZ" sz="2200" dirty="0">
                <a:latin typeface="+mj-lt"/>
              </a:rPr>
              <a:t>vychází z nějaké konkrétní situace, </a:t>
            </a:r>
          </a:p>
          <a:p>
            <a:r>
              <a:rPr lang="cs-CZ" sz="2200" dirty="0">
                <a:latin typeface="+mj-lt"/>
              </a:rPr>
              <a:t>umožňují integrovat dosavadní zkušenosti žáků do systému získaných vědomostí a dovedností. </a:t>
            </a:r>
          </a:p>
          <a:p>
            <a:r>
              <a:rPr lang="cs-CZ" sz="2200" dirty="0">
                <a:latin typeface="+mj-lt"/>
              </a:rPr>
              <a:t>rozvíjejí analytické myšlení žáků, jako je schopnost třídit podstatné od doplňujícího, </a:t>
            </a:r>
          </a:p>
          <a:p>
            <a:r>
              <a:rPr lang="cs-CZ" sz="2200" dirty="0">
                <a:latin typeface="+mj-lt"/>
              </a:rPr>
              <a:t>zlepšují rozhodovací procesy při volbě nejvhodnějšího postupu nebo při výběru optimálního řešení, </a:t>
            </a:r>
          </a:p>
          <a:p>
            <a:r>
              <a:rPr lang="cs-CZ" sz="2200" dirty="0">
                <a:latin typeface="+mj-lt"/>
              </a:rPr>
              <a:t>pomáhají v kritickém sebehodnocení vlastních výsledků práce.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Trvalejší výchovný efekt jen v těch případech, kdy se jich používá během delší doby a </a:t>
            </a:r>
            <a:r>
              <a:rPr lang="cs-CZ" sz="2200" b="1" dirty="0">
                <a:latin typeface="+mj-lt"/>
              </a:rPr>
              <a:t>ne tedy jednorázově a jako atrakce</a:t>
            </a:r>
            <a:r>
              <a:rPr lang="cs-CZ" sz="2200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736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Problémová metoda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386265"/>
            <a:ext cx="5625253" cy="5444955"/>
          </a:xfrm>
        </p:spPr>
        <p:txBody>
          <a:bodyPr anchor="ctr">
            <a:normAutofit/>
          </a:bodyPr>
          <a:lstStyle/>
          <a:p>
            <a:r>
              <a:rPr lang="cs-CZ" sz="2200" dirty="0">
                <a:latin typeface="+mj-lt"/>
              </a:rPr>
              <a:t>řešení problému, tzn. nějaké otázky nebo úkolu. </a:t>
            </a:r>
          </a:p>
          <a:p>
            <a:r>
              <a:rPr lang="cs-CZ" sz="2200" dirty="0">
                <a:latin typeface="+mj-lt"/>
              </a:rPr>
              <a:t>správné seřazení známých faktů, případně doplněných dalšími údaji. </a:t>
            </a:r>
          </a:p>
          <a:p>
            <a:r>
              <a:rPr lang="cs-CZ" sz="2200" dirty="0">
                <a:latin typeface="+mj-lt"/>
              </a:rPr>
              <a:t>žák se učí nejen nové poznatky nebo nové souvislosti mezi poznatky, ale i nový způsob </a:t>
            </a:r>
            <a:r>
              <a:rPr lang="cs-CZ" sz="2200" b="1" dirty="0">
                <a:latin typeface="+mj-lt"/>
              </a:rPr>
              <a:t>rozhodování </a:t>
            </a:r>
            <a:r>
              <a:rPr lang="cs-CZ" sz="2200" dirty="0">
                <a:latin typeface="+mj-lt"/>
              </a:rPr>
              <a:t>mezi různými alternativami, a to nenásilnou formou v relativně bezpečném prostředí školy. 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Způsoby možných formulací problémových situací: </a:t>
            </a:r>
          </a:p>
          <a:p>
            <a:r>
              <a:rPr lang="cs-CZ" sz="2200" dirty="0">
                <a:latin typeface="+mj-lt"/>
              </a:rPr>
              <a:t>formulace </a:t>
            </a:r>
            <a:r>
              <a:rPr lang="cs-CZ" sz="2200" b="1" dirty="0">
                <a:latin typeface="+mj-lt"/>
              </a:rPr>
              <a:t>zadání s neúplnými informacemi pro řešení, neboť právě neznámé vyvolává u žáků otázky, zvyšuje problémovost učiva, a tím i nároky na myšlení žáků. </a:t>
            </a:r>
            <a:r>
              <a:rPr lang="cs-CZ" sz="2200" dirty="0">
                <a:latin typeface="+mj-lt"/>
              </a:rPr>
              <a:t>Chybějící informace učitel doplňuje v průběhu řešení.</a:t>
            </a:r>
          </a:p>
          <a:p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0844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Výukové metody II.</vt:lpstr>
      <vt:lpstr>Specifické metody</vt:lpstr>
      <vt:lpstr>Diskusní metody</vt:lpstr>
      <vt:lpstr>Brainstorming neboli burza nápadů </vt:lpstr>
      <vt:lpstr>Heuristická metoda </vt:lpstr>
      <vt:lpstr>K intelektovým činnostem heuristické povahy patří:</vt:lpstr>
      <vt:lpstr>Situační metody </vt:lpstr>
      <vt:lpstr>Problémová metoda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Výukové metody II.</dc:title>
  <dc:creator>Hana Horká</dc:creator>
  <cp:lastModifiedBy>Hana Horká</cp:lastModifiedBy>
  <cp:revision>1</cp:revision>
  <dcterms:created xsi:type="dcterms:W3CDTF">2020-11-08T10:00:36Z</dcterms:created>
  <dcterms:modified xsi:type="dcterms:W3CDTF">2020-11-08T10:26:50Z</dcterms:modified>
</cp:coreProperties>
</file>