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1" r:id="rId3"/>
    <p:sldId id="272" r:id="rId4"/>
    <p:sldId id="273" r:id="rId5"/>
    <p:sldId id="274" r:id="rId6"/>
    <p:sldId id="277" r:id="rId7"/>
    <p:sldId id="278" r:id="rId8"/>
    <p:sldId id="279" r:id="rId9"/>
    <p:sldId id="280" r:id="rId10"/>
    <p:sldId id="282" r:id="rId11"/>
    <p:sldId id="283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9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97203F-9EBE-4E37-B2DE-CC6FEABFAA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BB523A-DC60-451A-AB14-5833700A8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EBAADC-0C30-4D10-B1A8-DBC5B8ED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273B-6311-4958-8E76-3FCFE83858B5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834B03-F087-4C86-9A89-45991A3DA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74FE1F-BCFA-4170-B253-71494F686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D147-0F68-465C-B8E6-7F652A2EBD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040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FFF31A-738D-4C0B-B7E0-F9E8593C4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2E5A90B-D8CA-4B94-90CD-1BBC1C2A03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B1F9E0-637C-43DD-BF5A-E150B361C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273B-6311-4958-8E76-3FCFE83858B5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80D5A82-D13B-4084-B4E8-0E43EAAD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8D8D6D-993C-44FC-933F-DEBD0A1A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D147-0F68-465C-B8E6-7F652A2EBD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914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28D228C-AA5C-4783-BB7B-38BD42E1FD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889FBB8-AECC-4C41-8449-9BC0CEC57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EC07BB-78F8-4A0B-8094-0B1703B35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273B-6311-4958-8E76-3FCFE83858B5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63221C-F9A9-4D6B-9EBB-E9946F72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F22639-B4A5-4A22-AAB9-532B7A780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D147-0F68-465C-B8E6-7F652A2EBD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214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8F8987-33C9-45FC-B2F8-34E981D9A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C9B36A-527E-4015-B397-6FF5CAFCF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0238C5-8F3B-417E-B359-5B6F1FB10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273B-6311-4958-8E76-3FCFE83858B5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8F380B-9B78-45A3-AB62-9027FE19A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269006-E517-4AE9-8133-18B0667F3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D147-0F68-465C-B8E6-7F652A2EBD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748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272F9F-5B3B-48EF-A998-EBCB9F029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E0C20B-5B20-4318-8A37-07B825826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CA720F-7D30-4F73-894A-E53CF8089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273B-6311-4958-8E76-3FCFE83858B5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9EE4F7-4119-4409-A695-6CD16861F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304E85-AFFE-49E6-9A6F-D882ACDEF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D147-0F68-465C-B8E6-7F652A2EBD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7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19CDD1-8466-429E-8C21-832BB86EF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3D9754-974B-481C-A31F-EA86BC8501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8D183D-0243-494C-90B4-440F9A0A7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57345D-68FD-493F-860E-70D628440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273B-6311-4958-8E76-3FCFE83858B5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41905C-AED3-4ECC-BAA0-363647B3C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BD3E0B2-9CC4-4729-B506-2B539CAED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D147-0F68-465C-B8E6-7F652A2EBD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93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7CAC90-C0A8-414E-A22D-403D788AE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FDD0AC2-2E9C-4652-BED6-1D9281E36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BC8DFA2-EA9B-462C-8C7B-9D2DC2130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CF3462C-9AA6-4CC4-ABE0-99A501DC0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E3F0DE0-34CC-4915-85B0-EBE4504D42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9BCFD14-7B21-447A-9E4F-CD9A33185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273B-6311-4958-8E76-3FCFE83858B5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64AE8BB-BFA9-4020-8C9F-EEAC20F72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B48900C-7972-4025-84AF-D585B1367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D147-0F68-465C-B8E6-7F652A2EBD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755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75F937-9D94-4DDB-8DB6-C5565A726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99EC4B5-F345-450E-B3FB-6772FB961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273B-6311-4958-8E76-3FCFE83858B5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AE89D25-DEE3-4EBA-A279-91E9450B8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A662885-4D57-4F43-AC8F-E2A5B8E38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D147-0F68-465C-B8E6-7F652A2EBD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793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7FD51A4-B731-4B08-9E82-8EAB0980C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273B-6311-4958-8E76-3FCFE83858B5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C29D79C-572E-4ECE-B639-7AB6181C3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E34B277-CAAF-44A7-8373-72A67CC69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D147-0F68-465C-B8E6-7F652A2EBD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477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244952-DC41-4F93-9AD4-3F1C765BA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29A881-B8D6-43CA-95EC-35CECEA11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F328CE9-0D40-4169-9103-72A4C964B3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3381D1-CB77-4555-B9C8-7397022A2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273B-6311-4958-8E76-3FCFE83858B5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CA0731E-1CB4-4ACB-8AA8-6087CC89C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CA73D1-35C9-4AC0-BC02-8320BAB1C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D147-0F68-465C-B8E6-7F652A2EBD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038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9957E3-C32B-449E-8E9F-6FF53C22F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02ADE35-70BC-411A-8906-AE7569EE8F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3220D7-C5FE-4366-8EC9-BACDE91E8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7055D1-F64B-432E-87BB-DFA8A48EF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273B-6311-4958-8E76-3FCFE83858B5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61100A-853C-4287-9CF9-9DBA6BD7E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1ABC67-8946-4638-BD50-C776B1D6F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D147-0F68-465C-B8E6-7F652A2EBD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63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31E928E-7B97-4573-A97B-C01AD87F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968D9F-7C27-4C4D-9E01-8EBB4011C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F1AF15-5C00-468D-9472-CA80994268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E273B-6311-4958-8E76-3FCFE83858B5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766010-8A01-412B-83BD-A9AED14C8C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23AD6D-7EBF-4800-B507-A1962F0D75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6D147-0F68-465C-B8E6-7F652A2EBD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489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V%C3%A1noc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Environmentální výchova</a:t>
            </a:r>
            <a:endParaRPr lang="cs-CZ" altLang="cs-CZ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indent="15875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směřuje jednoznačně k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překonání primitivně egocentrických, sebestředných  názorů a preferencí hodnot, </a:t>
            </a:r>
          </a:p>
          <a:p>
            <a:pPr indent="15875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podílí se na nové duchovní integraci člověka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jehož vřazuje do celku přírody a kultury,</a:t>
            </a:r>
          </a:p>
          <a:p>
            <a:pPr indent="15875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usiluje o zastavení a zvrácení dosavadního způsobu poškozování přírody.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Nové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kulturní obsahové  principy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hodnotová  priorita přírody pro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lidský život, závislost člověka na přírodě a požadavek ekologizace duchovní a  materiální kultury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8584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KRAJHANZL, J.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Ekopsychologie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environmentální chování. In Dlouhá, J. (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Vědění a participace.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Praha : Karolinum, 2009, s. 132-142. ISBN 978-80-246-1656-8.</a:t>
            </a:r>
          </a:p>
          <a:p>
            <a:pPr>
              <a:buFontTx/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ŠMAJS, J. 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Potřebujeme filosofii přežití? Úvahy o filosofii, kultuře, poznání, vzděláním řeči a popularizaci vědy.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Brno : Doplněk, 2008. ISBN 978-80-7239-221-6.</a:t>
            </a:r>
          </a:p>
          <a:p>
            <a:pPr>
              <a:buFontTx/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WINTER, D. D. N.; KOGER, S. M. 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Psychologie environmentálních problémů.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 : Portál, 2009, ISBN 978-80-7367-593-6</a:t>
            </a:r>
          </a:p>
          <a:p>
            <a:pPr eaLnBrk="1" hangingPunct="1"/>
            <a:endParaRPr lang="cs-CZ" altLang="cs-CZ" sz="2800" dirty="0"/>
          </a:p>
          <a:p>
            <a:pPr>
              <a:buFontTx/>
              <a:buNone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81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2">
            <a:extLst>
              <a:ext uri="{FF2B5EF4-FFF2-40B4-BE49-F238E27FC236}">
                <a16:creationId xmlns:a16="http://schemas.microsoft.com/office/drawing/2014/main" id="{C0DB9C61-90E0-484F-8602-02F49EDC1B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455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3F7ED563-E5DB-4937-BF78-7893C4DC9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3680" y="228036"/>
            <a:ext cx="11724640" cy="63779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A154225-5170-445F-A17B-F3D4779E5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220" y="860028"/>
            <a:ext cx="6006192" cy="1324907"/>
          </a:xfrm>
        </p:spPr>
        <p:txBody>
          <a:bodyPr>
            <a:normAutofit/>
          </a:bodyPr>
          <a:lstStyle/>
          <a:p>
            <a:endParaRPr lang="cs-CZ">
              <a:solidFill>
                <a:srgbClr val="34554B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002E4F-ADDD-421D-BB3E-E646B4313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220" y="2248823"/>
            <a:ext cx="6006192" cy="3928139"/>
          </a:xfrm>
        </p:spPr>
        <p:txBody>
          <a:bodyPr>
            <a:normAutofit/>
          </a:bodyPr>
          <a:lstStyle/>
          <a:p>
            <a:endParaRPr lang="cs-CZ" sz="2400" dirty="0">
              <a:solidFill>
                <a:srgbClr val="34554B"/>
              </a:solidFill>
            </a:endParaRPr>
          </a:p>
          <a:p>
            <a:endParaRPr lang="cs-CZ" sz="2400" dirty="0">
              <a:solidFill>
                <a:srgbClr val="34554B"/>
              </a:solidFill>
            </a:endParaRPr>
          </a:p>
          <a:p>
            <a:endParaRPr lang="cs-CZ" sz="2400" dirty="0">
              <a:solidFill>
                <a:srgbClr val="34554B"/>
              </a:solidFill>
            </a:endParaRPr>
          </a:p>
          <a:p>
            <a:pPr marL="0" indent="0">
              <a:buNone/>
            </a:pPr>
            <a:r>
              <a:rPr lang="cs-CZ" sz="4000" dirty="0">
                <a:solidFill>
                  <a:srgbClr val="34554B"/>
                </a:solidFill>
              </a:rPr>
              <a:t>Přeji vám krásné vánoce </a:t>
            </a:r>
          </a:p>
          <a:p>
            <a:pPr marL="0" indent="0">
              <a:buNone/>
            </a:pPr>
            <a:r>
              <a:rPr lang="cs-CZ" sz="4000" dirty="0">
                <a:solidFill>
                  <a:srgbClr val="34554B"/>
                </a:solidFill>
              </a:rPr>
              <a:t>a na shledanou v novém roce. HH</a:t>
            </a:r>
          </a:p>
        </p:txBody>
      </p:sp>
      <p:sp>
        <p:nvSpPr>
          <p:cNvPr id="21" name="Rectangle 16">
            <a:extLst>
              <a:ext uri="{FF2B5EF4-FFF2-40B4-BE49-F238E27FC236}">
                <a16:creationId xmlns:a16="http://schemas.microsoft.com/office/drawing/2014/main" id="{2306B647-FE95-4550-8350-3D2180C62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60466" y="699706"/>
            <a:ext cx="4114800" cy="5477256"/>
          </a:xfrm>
          <a:prstGeom prst="rect">
            <a:avLst/>
          </a:prstGeom>
          <a:solidFill>
            <a:srgbClr val="FFFFFF"/>
          </a:solidFill>
          <a:ln w="15875">
            <a:solidFill>
              <a:srgbClr val="345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Obrázek 6" descr="Obsah obrázku rostlina, květina, interiér, kytice&#10;&#10;Popis byl vytvořen automaticky">
            <a:extLst>
              <a:ext uri="{FF2B5EF4-FFF2-40B4-BE49-F238E27FC236}">
                <a16:creationId xmlns:a16="http://schemas.microsoft.com/office/drawing/2014/main" id="{6B773752-A9B8-4037-90BB-0C00172DBD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546" r="516" b="2"/>
          <a:stretch/>
        </p:blipFill>
        <p:spPr>
          <a:xfrm>
            <a:off x="7523826" y="862763"/>
            <a:ext cx="3788081" cy="5151142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7A6ABFC6-2980-4108-83B1-7DD7B596BA5A}"/>
              </a:ext>
            </a:extLst>
          </p:cNvPr>
          <p:cNvSpPr txBox="1"/>
          <p:nvPr/>
        </p:nvSpPr>
        <p:spPr>
          <a:xfrm>
            <a:off x="9133105" y="5813850"/>
            <a:ext cx="217880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cs-CZ" sz="700">
                <a:solidFill>
                  <a:srgbClr val="FFFFFF"/>
                </a:solidFill>
                <a:hlinkClick r:id="rId3" tooltip="https://cs.wikipedia.org/wiki/V%C3%A1noc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Tato fotka</a:t>
            </a:r>
            <a:r>
              <a:rPr lang="cs-CZ" sz="700">
                <a:solidFill>
                  <a:srgbClr val="FFFFFF"/>
                </a:solidFill>
              </a:rPr>
              <a:t> od autora Neznámý autor s licencí </a:t>
            </a:r>
            <a:r>
              <a:rPr lang="cs-CZ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cs-CZ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698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Jaká je situace ve školách?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učíme o světě přírody x a kultury?</a:t>
            </a:r>
          </a:p>
          <a:p>
            <a:pPr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naši práci limituje?</a:t>
            </a:r>
          </a:p>
          <a:p>
            <a:pPr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nám může pomoci ke zlepšení?</a:t>
            </a:r>
          </a:p>
          <a:p>
            <a:pPr>
              <a:defRPr/>
            </a:pPr>
            <a:endParaRPr lang="cs-CZ" altLang="cs-CZ" dirty="0"/>
          </a:p>
          <a:p>
            <a:pPr marL="0" indent="0">
              <a:buNone/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25616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Východiska </a:t>
            </a:r>
            <a:b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aneb nač reagujeme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alt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alt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Vzdělávací systém přispívá k </a:t>
            </a:r>
            <a:r>
              <a:rPr lang="cs-CZ" altLang="cs-CZ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prohlubování dnešní globální ekologické krize. </a:t>
            </a:r>
          </a:p>
          <a:p>
            <a:r>
              <a:rPr lang="cs-CZ" alt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Kultura (civilizace) (vč. duchovní kultury, tj. i systému vzdělávání) není tak „</a:t>
            </a:r>
            <a:r>
              <a:rPr lang="cs-CZ" alt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pravdivá, vznešená a člověka ochraňující“(</a:t>
            </a:r>
            <a:r>
              <a:rPr lang="cs-CZ" alt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Šmajs 2008</a:t>
            </a:r>
            <a:r>
              <a:rPr lang="cs-CZ" alt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alt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Kvalita (environmentální) výchovy nabývá značného významu pro budoucnost naší planety.</a:t>
            </a:r>
          </a:p>
          <a:p>
            <a:endParaRPr lang="cs-CZ" alt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375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Vzdělávací systém přispívá k prohlubování dnešní globální ekologické krize 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62473" y="1737360"/>
            <a:ext cx="10608907" cy="4937125"/>
          </a:xfrm>
          <a:ln>
            <a:solidFill>
              <a:schemeClr val="accent6"/>
            </a:solidFill>
          </a:ln>
        </p:spPr>
        <p:txBody>
          <a:bodyPr>
            <a:normAutofit lnSpcReduction="10000"/>
          </a:bodyPr>
          <a:lstStyle/>
          <a:p>
            <a:pPr>
              <a:defRPr/>
            </a:pPr>
            <a:endParaRPr lang="cs-CZ" sz="1800" dirty="0"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Vzdělání</a:t>
            </a:r>
            <a:r>
              <a:rPr lang="cs-CZ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jako formativní</a:t>
            </a:r>
            <a:r>
              <a:rPr lang="cs-CZ" b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faktor lidské </a:t>
            </a:r>
            <a:r>
              <a:rPr lang="cs-CZ" b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osobnosti </a:t>
            </a:r>
            <a:r>
              <a:rPr lang="cs-CZ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i</a:t>
            </a:r>
            <a:r>
              <a:rPr lang="cs-CZ" b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utváření </a:t>
            </a:r>
            <a:r>
              <a:rPr lang="cs-CZ" b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kulturního systému</a:t>
            </a:r>
            <a:r>
              <a:rPr lang="cs-CZ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 3" panose="05040102010807070707" pitchFamily="18" charset="2"/>
              <a:buNone/>
              <a:defRPr/>
            </a:pPr>
            <a:r>
              <a:rPr lang="cs-CZ" b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Vzdělávání:</a:t>
            </a:r>
            <a:r>
              <a:rPr lang="cs-CZ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r>
              <a:rPr lang="cs-CZ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prezentuje kulturu nekriticky;</a:t>
            </a:r>
            <a:r>
              <a:rPr lang="cs-CZ" b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r>
              <a:rPr lang="cs-CZ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příroda není</a:t>
            </a:r>
            <a:r>
              <a:rPr lang="cs-CZ" b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prioritou;</a:t>
            </a:r>
            <a:r>
              <a:rPr lang="cs-CZ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přednost má </a:t>
            </a:r>
            <a:r>
              <a:rPr lang="cs-CZ" b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člověk </a:t>
            </a:r>
            <a:r>
              <a:rPr lang="cs-CZ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s jeho přáními, touhami a cíli; </a:t>
            </a:r>
          </a:p>
          <a:p>
            <a:pPr>
              <a:defRPr/>
            </a:pPr>
            <a:r>
              <a:rPr lang="cs-CZ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příroda jako „</a:t>
            </a:r>
            <a:r>
              <a:rPr lang="cs-CZ" b="1" i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objekt, materiál, zdroj </a:t>
            </a:r>
            <a:r>
              <a:rPr lang="cs-CZ" i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“; </a:t>
            </a:r>
          </a:p>
          <a:p>
            <a:pPr>
              <a:defRPr/>
            </a:pPr>
            <a:r>
              <a:rPr lang="cs-CZ" b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důsledky civilizace </a:t>
            </a:r>
            <a:r>
              <a:rPr lang="cs-CZ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marginalizovány nebo přehlíženy;</a:t>
            </a:r>
          </a:p>
          <a:p>
            <a:pPr>
              <a:defRPr/>
            </a:pPr>
            <a:r>
              <a:rPr lang="cs-CZ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nedostatečně tematizován protiklad (konflikt anebo vztah) </a:t>
            </a:r>
            <a:r>
              <a:rPr lang="cs-CZ" b="1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kultury a přírody </a:t>
            </a:r>
            <a:r>
              <a:rPr lang="cs-CZ" dirty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(Višňovský, 2009, s. 46).</a:t>
            </a:r>
          </a:p>
        </p:txBody>
      </p:sp>
    </p:spTree>
    <p:extLst>
      <p:ext uri="{BB962C8B-B14F-4D97-AF65-F5344CB8AC3E}">
        <p14:creationId xmlns:p14="http://schemas.microsoft.com/office/powerpoint/2010/main" val="3923786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   Překonávání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manipulativního nahlížení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na přírodu i lidskou společnost, tzn., že: </a:t>
            </a:r>
          </a:p>
          <a:p>
            <a:pPr indent="106363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    „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ovládání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přírody je člověku právoplatně předurčeno;</a:t>
            </a:r>
          </a:p>
          <a:p>
            <a:pPr indent="12700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     neomezená "vláda nad přírodou" je dobrá;</a:t>
            </a:r>
          </a:p>
          <a:p>
            <a:pPr marL="627063" indent="-271463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neomezený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růst ekonomiky, bezohledná exploatace v zájmu  krátkozrace pojatého prospěchu jsou přirozené; </a:t>
            </a:r>
          </a:p>
          <a:p>
            <a:pPr indent="12700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     materiální pokrok je naším právem...“</a:t>
            </a:r>
          </a:p>
          <a:p>
            <a:pPr indent="12700" algn="ctr">
              <a:lnSpc>
                <a:spcPct val="80000"/>
              </a:lnSpc>
              <a:buNone/>
              <a:defRPr/>
            </a:pP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  <a:p>
            <a:pPr indent="12700" algn="ctr">
              <a:lnSpc>
                <a:spcPct val="80000"/>
              </a:lnSpc>
              <a:buNone/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Jsme velice mocní a máme tendenci obejít bezpečnostní mechanismy přírody“; „hodně toho spotřebujeme“, jsme nároční a hledáme „životní naplnění v hmotném hromadění, v konzumerismu“ (Kohák 1993, s. 105) 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indent="12700">
              <a:lnSpc>
                <a:spcPct val="80000"/>
              </a:lnSpc>
              <a:buFont typeface="Wingdings" pitchFamily="2" charset="2"/>
              <a:buChar char="§"/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467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>
                <a:latin typeface="Times New Roman" panose="02020603050405020304" pitchFamily="18" charset="0"/>
                <a:cs typeface="Times New Roman" panose="02020603050405020304" pitchFamily="18" charset="0"/>
              </a:rPr>
              <a:t>Proměna vzdělávacího kurikula v intencích EV</a:t>
            </a:r>
            <a:br>
              <a:rPr lang="cs-CZ" altLang="cs-CZ" sz="32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kulturní obsahové principy</a:t>
            </a:r>
            <a:endParaRPr lang="cs-CZ" altLang="cs-CZ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orientace abiotické a protipřírodní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přejít k orientaci 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biotické a propřírodní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(„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vlády nad přírodou k životu ve shodě s přírodou“); od lidské 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nadřazenosti nad přírodou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/>
              <a:t>„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lidské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vřazenosti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přírody“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(ŠMAJS 1995, 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KELLER, 2000).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převahy dílčích informací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pasivního přijímání poznatků k rozvoji 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evolučního a systémového myšlení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prostřednictvím znalostí a porozumění ekosystémům, včetně vlivů lidské činnosti na životní prostředí;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axiologicky arogantního antropocentrismu a mechanistické interpretace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skutečnosti k výchově 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ekologicky odpovědného občana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odolávat hypertrofii civilizačních momentů v podobě diktátu módy, sugesce reklamy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60009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z="2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355600">
              <a:lnSpc>
                <a:spcPct val="80000"/>
              </a:lnSpc>
              <a:buFont typeface="Wingdings" pitchFamily="2" charset="2"/>
              <a:buChar char="ü"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355600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vytváření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pozitivní perspektivy světa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 nekompromisní odmítání vulgarizovaných, jednostranných pohledů na realitu; emocionálně až sentimentálně laděných omezení a zákazů, spojených s katastrofickou vizí zániku lidské existence;</a:t>
            </a:r>
          </a:p>
          <a:p>
            <a:pPr marL="0" indent="355600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poznávání vlastního regionu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upevňování vazeb na kulturní a duchovní tradice lokálního společenství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(oblast zvyšování vnitřní motivovanosti)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5600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morální odpovědnost při odlišování koncepce a způsobu výkladu, které vedou k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zaujímání postojů pasivních, únikových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hédonistických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nebo </a:t>
            </a:r>
            <a:r>
              <a:rPr lang="cs-CZ" sz="2400" u="sng" dirty="0">
                <a:latin typeface="Times New Roman" pitchFamily="18" charset="0"/>
                <a:cs typeface="Times New Roman" pitchFamily="18" charset="0"/>
              </a:rPr>
              <a:t>odpovědných a aktivních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;            </a:t>
            </a:r>
          </a:p>
          <a:p>
            <a:pPr marL="0" indent="355600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obezřetnost,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nepodceňování přírodních zákonitostí; </a:t>
            </a:r>
          </a:p>
          <a:p>
            <a:pPr marL="0" indent="355600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trvalá snaha po odpovědném a přiměřeném rozhodování i jednání. </a:t>
            </a:r>
          </a:p>
          <a:p>
            <a:pPr eaLnBrk="1" hangingPunct="1">
              <a:buFontTx/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     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355600">
              <a:lnSpc>
                <a:spcPct val="80000"/>
              </a:lnSpc>
              <a:buFont typeface="Wingdings" pitchFamily="2" charset="2"/>
              <a:buChar char="ü"/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670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Shrnutí aneb jak přispět k „síle učitelova přesvědčení, jeho živého příkladu a každodenního chování“. 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97279" y="1219201"/>
            <a:ext cx="9978157" cy="4937125"/>
          </a:xfrm>
        </p:spPr>
        <p:txBody>
          <a:bodyPr>
            <a:normAutofit/>
          </a:bodyPr>
          <a:lstStyle/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z="1400" dirty="0"/>
              <a:t>      </a:t>
            </a:r>
          </a:p>
          <a:p>
            <a:pPr eaLnBrk="1" hangingPunct="1"/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Prezentace svět a jako celku (nic nežije izolovaně,  život je vždy „vztahování k ostatním“ v procesu vzájemné závislosti).</a:t>
            </a:r>
          </a:p>
          <a:p>
            <a:pPr eaLnBrk="1" hangingPunct="1"/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Uvědomění si hodnoty přirozeného systému „o sobě“; konfliktu přírody a kultury, vč. nezamlčování destruktivní role kultury vůči Zemi a cest řešení.</a:t>
            </a:r>
          </a:p>
          <a:p>
            <a:pPr eaLnBrk="1" hangingPunct="1"/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Možnosti k přemýšlení o zásadních otázkách existence, o odcizení, odpovědnosti, o mezích využívání přírody. </a:t>
            </a:r>
          </a:p>
          <a:p>
            <a:pPr eaLnBrk="1" hangingPunct="1"/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Dostatek prostoru k reflexi, k pojmenování jevů či dějů, které prožívají, podpora jejich vnitřní aktivity, stálého hledání a proměny – aby se žádoucí hodnoty staly součástí vnitřního světa učitelů. </a:t>
            </a:r>
          </a:p>
          <a:p>
            <a:pPr eaLnBrk="1" hangingPunct="1">
              <a:lnSpc>
                <a:spcPct val="90000"/>
              </a:lnSpc>
            </a:pPr>
            <a:r>
              <a:rPr lang="sk-SK" altLang="cs-CZ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 je </a:t>
            </a:r>
            <a:r>
              <a:rPr lang="sk-SK" altLang="cs-CZ" sz="2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„v</a:t>
            </a:r>
            <a:r>
              <a:rPr lang="cs-CZ" altLang="cs-CZ" sz="22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íce</a:t>
            </a:r>
            <a:r>
              <a:rPr lang="cs-CZ" altLang="cs-CZ" sz="2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tom, jak se chovat a jak žít, než o faktografii“.</a:t>
            </a:r>
            <a:endParaRPr lang="cs-CZ" altLang="cs-CZ" sz="2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37847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VÝBĚR LITERATURY</a:t>
            </a:r>
            <a:br>
              <a:rPr lang="cs-CZ" altLang="cs-CZ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1222311" y="1169308"/>
            <a:ext cx="9025812" cy="521811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BINKA, B. 2008. </a:t>
            </a:r>
            <a:r>
              <a:rPr lang="cs-CZ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Environmentální etika. 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Brno : MU, 2008. ISBN 978-80-210-4594-1.</a:t>
            </a:r>
          </a:p>
          <a:p>
            <a:pPr eaLnBrk="1" hangingPunct="1">
              <a:buFontTx/>
              <a:buNone/>
            </a:pP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HORKÁ, H. </a:t>
            </a:r>
            <a:r>
              <a:rPr lang="cs-CZ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Teorie a metodika ekologické výchovy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Brno : Paido, 1996.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HORKÁ, H. 2005. </a:t>
            </a:r>
            <a:r>
              <a:rPr lang="cs-CZ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Ekologická dimenze výchovy a vzdělávání ve škole 21. století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Brno: MSD, 2005. ISBN 80-210-3750-4.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HORKÁ, H. </a:t>
            </a:r>
            <a:r>
              <a:rPr lang="cs-CZ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Výchova pro 21. století. Globální výchova v podmínkách české školy.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rozšířené a doplněné vydání. Brno : Paido, 2000.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KELLER, J.; GÁL, F.;  FRIČ, J. </a:t>
            </a:r>
            <a:r>
              <a:rPr lang="cs-CZ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Hodnoty pro budoucnost. 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Praha : G plus G, 1996.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KOHÁK, E</a:t>
            </a:r>
            <a:r>
              <a:rPr lang="cs-CZ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Zelená svatozář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 : SLON, 1998, 2000.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KUČEROVÁ, S. 1996. </a:t>
            </a:r>
            <a:r>
              <a:rPr lang="cs-CZ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– hodnoty – výchova.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Prešov : </a:t>
            </a:r>
            <a:r>
              <a:rPr lang="cs-CZ" alt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Manacon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1996. ISBN 80-85668-34-3.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LIBROVÁ, H. </a:t>
            </a:r>
            <a:r>
              <a:rPr lang="cs-CZ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Pestří a zelení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Brno : </a:t>
            </a:r>
            <a:r>
              <a:rPr lang="cs-CZ" alt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Veronica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Hnutí Duha, 1994.</a:t>
            </a:r>
          </a:p>
          <a:p>
            <a:pPr>
              <a:lnSpc>
                <a:spcPct val="80000"/>
              </a:lnSpc>
              <a:buFontTx/>
              <a:buNone/>
            </a:pPr>
            <a:b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7102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949</Words>
  <Application>Microsoft Office PowerPoint</Application>
  <PresentationFormat>Širokoúhlá obrazovka</PresentationFormat>
  <Paragraphs>75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Arial</vt:lpstr>
      <vt:lpstr>Bookman Old Style</vt:lpstr>
      <vt:lpstr>Calibri</vt:lpstr>
      <vt:lpstr>Calibri Light</vt:lpstr>
      <vt:lpstr>Times New Roman</vt:lpstr>
      <vt:lpstr>Wingdings</vt:lpstr>
      <vt:lpstr>Wingdings 3</vt:lpstr>
      <vt:lpstr>Motiv Office</vt:lpstr>
      <vt:lpstr>Environmentální výchova</vt:lpstr>
      <vt:lpstr>Jaká je situace ve školách?</vt:lpstr>
      <vt:lpstr>Východiska  aneb nač reagujeme</vt:lpstr>
      <vt:lpstr>Vzdělávací systém přispívá k prohlubování dnešní globální ekologické krize </vt:lpstr>
      <vt:lpstr> </vt:lpstr>
      <vt:lpstr>Proměna vzdělávacího kurikula v intencích EV nové kulturní obsahové principy</vt:lpstr>
      <vt:lpstr>Prezentace aplikace PowerPoint</vt:lpstr>
      <vt:lpstr>Shrnutí aneb jak přispět k „síle učitelova přesvědčení, jeho živého příkladu a každodenního chování“. </vt:lpstr>
      <vt:lpstr>VÝBĚR LITERATURY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Hana Horká</dc:creator>
  <cp:lastModifiedBy>Hana Horká</cp:lastModifiedBy>
  <cp:revision>2</cp:revision>
  <dcterms:created xsi:type="dcterms:W3CDTF">2020-12-16T19:36:17Z</dcterms:created>
  <dcterms:modified xsi:type="dcterms:W3CDTF">2020-12-16T19:43:44Z</dcterms:modified>
</cp:coreProperties>
</file>