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393" r:id="rId3"/>
    <p:sldId id="392" r:id="rId4"/>
    <p:sldId id="397" r:id="rId5"/>
    <p:sldId id="398" r:id="rId6"/>
    <p:sldId id="3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E3B"/>
    <a:srgbClr val="FFC305"/>
    <a:srgbClr val="DF25C9"/>
    <a:srgbClr val="FFDF79"/>
    <a:srgbClr val="5F1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26A40-5102-49F3-B7E5-E6F5C87C0A36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8C800-097D-49BB-81FF-4845D7562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67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63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72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53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24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33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27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9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13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6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37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8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BC3767F-35C3-49F5-9B1E-BF5F2C04AADF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3B6FC9-AB34-4466-9A87-E06F8F19AFF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06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cs-CZ" altLang="cs-CZ" sz="5400" dirty="0"/>
            </a:br>
            <a:r>
              <a:rPr lang="cs-CZ" sz="5400" b="1" dirty="0"/>
              <a:t>Teorie a metodika výchovy</a:t>
            </a:r>
            <a:br>
              <a:rPr lang="cs-CZ" sz="5400" dirty="0"/>
            </a:br>
            <a:r>
              <a:rPr lang="cs-CZ" sz="5400" dirty="0"/>
              <a:t>- </a:t>
            </a:r>
            <a:r>
              <a:rPr lang="cs-CZ" sz="3100" dirty="0"/>
              <a:t>soubor specifických výchovných konceptů (teorií), jejichž znalost je součástí širších profesních kompetencí učitele.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Hana Horká, katedra pedagogiky</a:t>
            </a:r>
          </a:p>
        </p:txBody>
      </p:sp>
      <p:pic>
        <p:nvPicPr>
          <p:cNvPr id="6" name="Picture 4" descr="MCj042478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968" y="919439"/>
            <a:ext cx="17526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71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400" dirty="0"/>
            </a:br>
            <a:r>
              <a:rPr lang="cs-CZ" sz="2400" b="1" dirty="0"/>
              <a:t>Cíl předmětu:</a:t>
            </a:r>
            <a:br>
              <a:rPr lang="cs-CZ" sz="2400" b="1" dirty="0"/>
            </a:br>
            <a:r>
              <a:rPr lang="cs-CZ" sz="2400" dirty="0"/>
              <a:t>osvojení si výchovných kompetencí pro práci ve školním i mimoškolním prostředí. zkušenost s metodami rozvoje osobnosti (oblast volní, mravní, estetická, sociální apod.).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100" b="1" dirty="0"/>
              <a:t>Výstupy:</a:t>
            </a:r>
            <a:endParaRPr lang="cs-CZ" sz="2100" dirty="0"/>
          </a:p>
          <a:p>
            <a:r>
              <a:rPr lang="cs-CZ" sz="2100" dirty="0"/>
              <a:t>Na konkrétních příkladech popsat praktické oblasti výchovy a provázat je s vybranými a vhodnými teoriemi s praktickými příklady. </a:t>
            </a:r>
            <a:endParaRPr lang="cs-CZ" sz="19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60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A0A0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dirty="0">
                <a:solidFill>
                  <a:srgbClr val="0A0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interpretovat získané vědomosti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60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aplikovat získané vědomosti a dovednosti v praxi 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60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dirty="0">
                <a:solidFill>
                  <a:srgbClr val="0A0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interpretovat aktuální problémy pedagogiky 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60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dirty="0">
                <a:solidFill>
                  <a:srgbClr val="0A0A0A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promyšleně zaujímat stanoviska ke studované problematice 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60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ea typeface="Calibri" panose="020F0502020204030204" pitchFamily="34" charset="0"/>
              </a:rPr>
              <a:t>    </a:t>
            </a:r>
            <a:r>
              <a:rPr lang="cs-CZ" dirty="0">
                <a:solidFill>
                  <a:srgbClr val="0A0A0A"/>
                </a:solidFill>
                <a:effectLst/>
                <a:ea typeface="Calibri" panose="020F0502020204030204" pitchFamily="34" charset="0"/>
              </a:rPr>
              <a:t>racionálně využívat získané poznatky pro svůj vlastní rozvoj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779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Sylabus</a:t>
            </a:r>
            <a:endParaRPr lang="cs-CZ" sz="360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FFFFFF"/>
                </a:solidFill>
              </a:rPr>
              <a:t> Uchazeč vypracuje úkol v rozsahu min. 3 s. a odevzdá do konce semestru vyučujícím. </a:t>
            </a:r>
          </a:p>
          <a:p>
            <a:r>
              <a:rPr lang="cs-CZ" sz="1800" b="1" dirty="0">
                <a:solidFill>
                  <a:srgbClr val="FFFFFF"/>
                </a:solidFill>
              </a:rPr>
              <a:t>Zadání úkolu:</a:t>
            </a:r>
            <a:endParaRPr lang="cs-CZ" sz="1800" dirty="0">
              <a:solidFill>
                <a:srgbClr val="FFFFFF"/>
              </a:solidFill>
            </a:endParaRPr>
          </a:p>
          <a:p>
            <a:r>
              <a:rPr lang="cs-CZ" sz="1800" dirty="0">
                <a:solidFill>
                  <a:srgbClr val="FFFFFF"/>
                </a:solidFill>
              </a:rPr>
              <a:t>Popište výchovnou situaci/ problém a navrhněte způsob jeho řešení, včetně teoretického ukotvení. </a:t>
            </a:r>
          </a:p>
          <a:p>
            <a:r>
              <a:rPr lang="cs-CZ" sz="1800" b="1" dirty="0">
                <a:solidFill>
                  <a:srgbClr val="FFFFFF"/>
                </a:solidFill>
              </a:rPr>
              <a:t>Ukončení předmětu:</a:t>
            </a:r>
            <a:r>
              <a:rPr lang="cs-CZ" sz="1800" dirty="0">
                <a:solidFill>
                  <a:srgbClr val="FFFFFF"/>
                </a:solidFill>
              </a:rPr>
              <a:t> zkouška</a:t>
            </a:r>
          </a:p>
          <a:p>
            <a:endParaRPr lang="cs-CZ" sz="1800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215CDE6-752E-45D9-AD93-96278E2BC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845367"/>
              </p:ext>
            </p:extLst>
          </p:nvPr>
        </p:nvGraphicFramePr>
        <p:xfrm>
          <a:off x="5179837" y="640080"/>
          <a:ext cx="5922443" cy="55778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922443">
                  <a:extLst>
                    <a:ext uri="{9D8B030D-6E8A-4147-A177-3AD203B41FA5}">
                      <a16:colId xmlns:a16="http://schemas.microsoft.com/office/drawing/2014/main" val="1424365657"/>
                    </a:ext>
                  </a:extLst>
                </a:gridCol>
              </a:tblGrid>
              <a:tr h="557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1. Teorie a metodika výchovy – pojetí předmětu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2. Hodnotová orientace současnosti a výchova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3. Koncepce globální výchovy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4. Dítě ve výchovné situaci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5. Edukátor v roli vychovatele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6. Kázeň a ukázněnost jako společenské a pedagogické jevy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7. Profesně pracovní způsobilost člověka a její edukativní vytváření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8. Výchova ke zdravému životnímu stylu a zdravá škola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9. Koncepce alternativní výchovy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10. Rodina a výchova dětí školního věku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11. Vývoj vztahů mezi školou, rodinou a veřejností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12. Dítě ve sféře vlivů společenského prostředí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61" marR="42861" marT="42861" marB="42861"/>
                </a:tc>
                <a:extLst>
                  <a:ext uri="{0D108BD9-81ED-4DB2-BD59-A6C34878D82A}">
                    <a16:rowId xmlns:a16="http://schemas.microsoft.com/office/drawing/2014/main" val="3345073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39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82130-A3BF-4E25-A893-F3BAAE5FA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1B96A-DF64-49A7-AB5C-E156A7942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Bendl, S. (2011). Školní kázeň v teorii a praxi: učebnice pro studenty učitelství. Praha: Triton.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Čáp, J. (1996). </a:t>
            </a:r>
            <a:r>
              <a:rPr lang="cs-CZ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Rozvíjení osobnosti a způsob výchovy</a:t>
            </a:r>
            <a:r>
              <a:rPr lang="cs-CZ" sz="2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Praha: ISV. </a:t>
            </a:r>
            <a:endParaRPr lang="cs-CZ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Gillernová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I.,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Kebza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V., &amp; </a:t>
            </a:r>
            <a:r>
              <a:rPr lang="cs-CZ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Rymeš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(2011). Psychologické aspekty změn v české společnosti: člověk na přelomu tisíciletí. Praha: Grada. (kapitola: 2.3.2 Pojetí rodičovských stylů)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Hofbauer, B. (2004). Děti, mládež a volný čas. Praha: Portál.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Kraus, B., &amp; Poláčková, V., et al. (2001). Člověk, prostředí, výchova. Brno: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Paido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Kučerová, S. </a:t>
            </a:r>
            <a:r>
              <a:rPr lang="cs-CZ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Člověk, hodnoty, výchova: kapitoly z filozofie výchovy</a:t>
            </a:r>
            <a:r>
              <a:rPr lang="cs-CZ" sz="2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Brno: Vlastním nákladem, 1996.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8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7C15C-6FBD-4F81-A31C-96E31068B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08F61-6B2E-47CF-9336-61D398A0F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Muchová, L. (2015). Morální výchova v nemorální společnosti? Brno: Centrum pro studium demokracie a kultury.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Průcha, J. (2009). Moderní pedagogika. Praha: Portál.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Rabušicová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(2004). Škola a (versus) rodina. Brno: MU.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Strouhal, M. (2013). Teorie výchovy: k vybraným problémům a perspektivám jedné pedagogické disciplíny. Praha: Grada.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Střelec, S. (Ed.). (2004). Studie z teorie a metodiky výchovy I. Brno: MU. (s. 136–146)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Střelec, S. (Ed.). (2006). Studie z teorie a metodiky výchovy II. Brno: MU. (s. 109–123)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Svobodová, J. (2007). Výběr z reformních i současných edukačních koncepcí. Brno: MSD.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67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Napište do chatu či sdělte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se Vám vybaví, když se řekne „dnešní základní škola“?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920482"/>
            <a:ext cx="4919279" cy="294861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42" y="1905000"/>
            <a:ext cx="4101737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9913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564</Words>
  <Application>Microsoft Office PowerPoint</Application>
  <PresentationFormat>Širokoúhlá obrazovka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Retrospektiva</vt:lpstr>
      <vt:lpstr> Teorie a metodika výchovy - soubor specifických výchovných konceptů (teorií), jejichž znalost je součástí širších profesních kompetencí učitele. </vt:lpstr>
      <vt:lpstr> Cíl předmětu: osvojení si výchovných kompetencí pro práci ve školním i mimoškolním prostředí. zkušenost s metodami rozvoje osobnosti (oblast volní, mravní, estetická, sociální apod.). </vt:lpstr>
      <vt:lpstr>Sylabus</vt:lpstr>
      <vt:lpstr>Literatura </vt:lpstr>
      <vt:lpstr>Prezentace aplikace PowerPoint</vt:lpstr>
      <vt:lpstr>Napište do chatu či sdělte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metodika výchovy - soubor specifických výchovných konceptů (teorií), jejichž znalost je součástí širších profesních kompetencí učitele.</dc:title>
  <dc:creator>Hana Horká</dc:creator>
  <cp:lastModifiedBy>Hana Horká</cp:lastModifiedBy>
  <cp:revision>4</cp:revision>
  <dcterms:created xsi:type="dcterms:W3CDTF">2020-10-06T17:20:31Z</dcterms:created>
  <dcterms:modified xsi:type="dcterms:W3CDTF">2020-10-14T19:28:23Z</dcterms:modified>
</cp:coreProperties>
</file>