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401" r:id="rId2"/>
    <p:sldId id="402" r:id="rId3"/>
    <p:sldId id="403" r:id="rId4"/>
    <p:sldId id="404" r:id="rId5"/>
    <p:sldId id="405" r:id="rId6"/>
    <p:sldId id="406" r:id="rId7"/>
    <p:sldId id="407" r:id="rId8"/>
    <p:sldId id="408" r:id="rId9"/>
    <p:sldId id="409" r:id="rId10"/>
    <p:sldId id="410" r:id="rId11"/>
    <p:sldId id="411" r:id="rId12"/>
    <p:sldId id="412" r:id="rId13"/>
    <p:sldId id="413" r:id="rId14"/>
    <p:sldId id="267" r:id="rId15"/>
    <p:sldId id="428" r:id="rId16"/>
    <p:sldId id="429" r:id="rId17"/>
    <p:sldId id="430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C0BCB3-7BC5-458C-8380-E84115634071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65841EA4-FB58-4400-8EE1-47381F6D96AC}">
      <dgm:prSet/>
      <dgm:spPr/>
      <dgm:t>
        <a:bodyPr/>
        <a:lstStyle/>
        <a:p>
          <a:r>
            <a:rPr lang="cs-CZ"/>
            <a:t>Je výchova pomocí nebo manipulací?</a:t>
          </a:r>
          <a:endParaRPr lang="en-US"/>
        </a:p>
      </dgm:t>
    </dgm:pt>
    <dgm:pt modelId="{7702A783-CF4C-422F-8CA3-8290BD4ECD32}" type="parTrans" cxnId="{B257EA12-95B4-4074-82C8-6ED327473F8E}">
      <dgm:prSet/>
      <dgm:spPr/>
      <dgm:t>
        <a:bodyPr/>
        <a:lstStyle/>
        <a:p>
          <a:endParaRPr lang="en-US"/>
        </a:p>
      </dgm:t>
    </dgm:pt>
    <dgm:pt modelId="{58877B85-6F1C-4781-87BE-87BA1E600248}" type="sibTrans" cxnId="{B257EA12-95B4-4074-82C8-6ED327473F8E}">
      <dgm:prSet/>
      <dgm:spPr/>
      <dgm:t>
        <a:bodyPr/>
        <a:lstStyle/>
        <a:p>
          <a:endParaRPr lang="en-US"/>
        </a:p>
      </dgm:t>
    </dgm:pt>
    <dgm:pt modelId="{8B5F0920-9AC6-40C4-A56F-B2C2AE654F97}">
      <dgm:prSet/>
      <dgm:spPr/>
      <dgm:t>
        <a:bodyPr/>
        <a:lstStyle/>
        <a:p>
          <a:r>
            <a:rPr lang="cs-CZ"/>
            <a:t>Je vychovatel všemocný, anebo bezmocný?</a:t>
          </a:r>
          <a:endParaRPr lang="en-US"/>
        </a:p>
      </dgm:t>
    </dgm:pt>
    <dgm:pt modelId="{C8089259-10AF-4C30-9656-7190472E9845}" type="parTrans" cxnId="{A5EE189B-43B3-426A-BF11-7B03349C4757}">
      <dgm:prSet/>
      <dgm:spPr/>
      <dgm:t>
        <a:bodyPr/>
        <a:lstStyle/>
        <a:p>
          <a:endParaRPr lang="en-US"/>
        </a:p>
      </dgm:t>
    </dgm:pt>
    <dgm:pt modelId="{205F080D-D065-4D02-902C-CD184D39CEBC}" type="sibTrans" cxnId="{A5EE189B-43B3-426A-BF11-7B03349C4757}">
      <dgm:prSet/>
      <dgm:spPr/>
      <dgm:t>
        <a:bodyPr/>
        <a:lstStyle/>
        <a:p>
          <a:endParaRPr lang="en-US"/>
        </a:p>
      </dgm:t>
    </dgm:pt>
    <dgm:pt modelId="{1BC435BA-15EB-4E85-81D5-768585167F76}">
      <dgm:prSet/>
      <dgm:spPr/>
      <dgm:t>
        <a:bodyPr/>
        <a:lstStyle/>
        <a:p>
          <a:r>
            <a:rPr lang="cs-CZ"/>
            <a:t>Kdy s výchovou končíme, když i vychovatel je vychováván?</a:t>
          </a:r>
          <a:endParaRPr lang="en-US"/>
        </a:p>
      </dgm:t>
    </dgm:pt>
    <dgm:pt modelId="{8110F385-68C4-4FD6-8A3C-C57AE8BA3AC6}" type="parTrans" cxnId="{B1491FC6-470A-47C6-9CA3-DFF069641C72}">
      <dgm:prSet/>
      <dgm:spPr/>
      <dgm:t>
        <a:bodyPr/>
        <a:lstStyle/>
        <a:p>
          <a:endParaRPr lang="en-US"/>
        </a:p>
      </dgm:t>
    </dgm:pt>
    <dgm:pt modelId="{B73F3698-C9BD-4B0E-B372-AB7EA0385668}" type="sibTrans" cxnId="{B1491FC6-470A-47C6-9CA3-DFF069641C72}">
      <dgm:prSet/>
      <dgm:spPr/>
      <dgm:t>
        <a:bodyPr/>
        <a:lstStyle/>
        <a:p>
          <a:endParaRPr lang="en-US"/>
        </a:p>
      </dgm:t>
    </dgm:pt>
    <dgm:pt modelId="{C58150CB-9A9E-4C19-98D2-910C1F416417}">
      <dgm:prSet/>
      <dgm:spPr/>
      <dgm:t>
        <a:bodyPr/>
        <a:lstStyle/>
        <a:p>
          <a:r>
            <a:rPr lang="cs-CZ"/>
            <a:t>Jak sesouhlasit obecný nárok kultury s jedinečností vychovávaného?</a:t>
          </a:r>
          <a:endParaRPr lang="en-US"/>
        </a:p>
      </dgm:t>
    </dgm:pt>
    <dgm:pt modelId="{24030524-0A36-48F4-9C72-24E6EABD63D7}" type="parTrans" cxnId="{F5025027-D87D-4EF4-97EC-13A2B842A86B}">
      <dgm:prSet/>
      <dgm:spPr/>
      <dgm:t>
        <a:bodyPr/>
        <a:lstStyle/>
        <a:p>
          <a:endParaRPr lang="en-US"/>
        </a:p>
      </dgm:t>
    </dgm:pt>
    <dgm:pt modelId="{A4022219-719A-4177-AF21-EDA3C2FEAC84}" type="sibTrans" cxnId="{F5025027-D87D-4EF4-97EC-13A2B842A86B}">
      <dgm:prSet/>
      <dgm:spPr/>
      <dgm:t>
        <a:bodyPr/>
        <a:lstStyle/>
        <a:p>
          <a:endParaRPr lang="en-US"/>
        </a:p>
      </dgm:t>
    </dgm:pt>
    <dgm:pt modelId="{0A399559-AEBD-4CD9-BB9B-4DB52DAB72EF}">
      <dgm:prSet/>
      <dgm:spPr/>
      <dgm:t>
        <a:bodyPr/>
        <a:lstStyle/>
        <a:p>
          <a:r>
            <a:rPr lang="cs-CZ"/>
            <a:t>Je výchova spíše výchovou k lidství, anebo výchovou k povolání?</a:t>
          </a:r>
          <a:endParaRPr lang="en-US"/>
        </a:p>
      </dgm:t>
    </dgm:pt>
    <dgm:pt modelId="{82378587-4503-4088-B410-6C51B37A44D9}" type="parTrans" cxnId="{930809CA-659B-4092-AD92-BF8B0EA5A159}">
      <dgm:prSet/>
      <dgm:spPr/>
      <dgm:t>
        <a:bodyPr/>
        <a:lstStyle/>
        <a:p>
          <a:endParaRPr lang="en-US"/>
        </a:p>
      </dgm:t>
    </dgm:pt>
    <dgm:pt modelId="{C5310DF8-580B-4DD3-948E-B2AE80F15061}" type="sibTrans" cxnId="{930809CA-659B-4092-AD92-BF8B0EA5A159}">
      <dgm:prSet/>
      <dgm:spPr/>
      <dgm:t>
        <a:bodyPr/>
        <a:lstStyle/>
        <a:p>
          <a:endParaRPr lang="en-US"/>
        </a:p>
      </dgm:t>
    </dgm:pt>
    <dgm:pt modelId="{AC35553D-DEB2-4CE0-B6FF-3BF19B850C1E}">
      <dgm:prSet/>
      <dgm:spPr/>
      <dgm:t>
        <a:bodyPr/>
        <a:lstStyle/>
        <a:p>
          <a:r>
            <a:rPr lang="cs-CZ"/>
            <a:t>Co se dá na člověku změnit výchovou a co je „hlasem krve v nás“?</a:t>
          </a:r>
          <a:endParaRPr lang="en-US"/>
        </a:p>
      </dgm:t>
    </dgm:pt>
    <dgm:pt modelId="{122C6E1C-EFFC-40A6-A894-72B5D3471483}" type="parTrans" cxnId="{24E44BFB-9AC0-44FE-BFAF-75F7C2C831EB}">
      <dgm:prSet/>
      <dgm:spPr/>
      <dgm:t>
        <a:bodyPr/>
        <a:lstStyle/>
        <a:p>
          <a:endParaRPr lang="en-US"/>
        </a:p>
      </dgm:t>
    </dgm:pt>
    <dgm:pt modelId="{22CD01C1-F148-42E9-ACE4-73C2CA5B6156}" type="sibTrans" cxnId="{24E44BFB-9AC0-44FE-BFAF-75F7C2C831EB}">
      <dgm:prSet/>
      <dgm:spPr/>
      <dgm:t>
        <a:bodyPr/>
        <a:lstStyle/>
        <a:p>
          <a:endParaRPr lang="en-US"/>
        </a:p>
      </dgm:t>
    </dgm:pt>
    <dgm:pt modelId="{690D1BCA-B0BE-49CE-AFB8-CFF6214A9BBD}" type="pres">
      <dgm:prSet presAssocID="{8AC0BCB3-7BC5-458C-8380-E84115634071}" presName="Name0" presStyleCnt="0">
        <dgm:presLayoutVars>
          <dgm:dir/>
          <dgm:resizeHandles val="exact"/>
        </dgm:presLayoutVars>
      </dgm:prSet>
      <dgm:spPr/>
    </dgm:pt>
    <dgm:pt modelId="{CC68B28B-EE49-4E54-A025-912DB5A77C37}" type="pres">
      <dgm:prSet presAssocID="{65841EA4-FB58-4400-8EE1-47381F6D96AC}" presName="node" presStyleLbl="node1" presStyleIdx="0" presStyleCnt="6">
        <dgm:presLayoutVars>
          <dgm:bulletEnabled val="1"/>
        </dgm:presLayoutVars>
      </dgm:prSet>
      <dgm:spPr/>
    </dgm:pt>
    <dgm:pt modelId="{F5AB5656-C178-4C7C-8BCA-3AABEFB78C46}" type="pres">
      <dgm:prSet presAssocID="{58877B85-6F1C-4781-87BE-87BA1E600248}" presName="sibTrans" presStyleLbl="sibTrans1D1" presStyleIdx="0" presStyleCnt="5"/>
      <dgm:spPr/>
    </dgm:pt>
    <dgm:pt modelId="{8B4FE5E8-F7D4-4652-836F-5EDFF725F56F}" type="pres">
      <dgm:prSet presAssocID="{58877B85-6F1C-4781-87BE-87BA1E600248}" presName="connectorText" presStyleLbl="sibTrans1D1" presStyleIdx="0" presStyleCnt="5"/>
      <dgm:spPr/>
    </dgm:pt>
    <dgm:pt modelId="{A265339F-8D6E-456C-A074-63C96A961BBE}" type="pres">
      <dgm:prSet presAssocID="{8B5F0920-9AC6-40C4-A56F-B2C2AE654F97}" presName="node" presStyleLbl="node1" presStyleIdx="1" presStyleCnt="6">
        <dgm:presLayoutVars>
          <dgm:bulletEnabled val="1"/>
        </dgm:presLayoutVars>
      </dgm:prSet>
      <dgm:spPr/>
    </dgm:pt>
    <dgm:pt modelId="{1B0AA366-C0B8-4150-9179-373233844705}" type="pres">
      <dgm:prSet presAssocID="{205F080D-D065-4D02-902C-CD184D39CEBC}" presName="sibTrans" presStyleLbl="sibTrans1D1" presStyleIdx="1" presStyleCnt="5"/>
      <dgm:spPr/>
    </dgm:pt>
    <dgm:pt modelId="{A52751F6-BC3C-4583-8E3F-5C4AB6BBD9C6}" type="pres">
      <dgm:prSet presAssocID="{205F080D-D065-4D02-902C-CD184D39CEBC}" presName="connectorText" presStyleLbl="sibTrans1D1" presStyleIdx="1" presStyleCnt="5"/>
      <dgm:spPr/>
    </dgm:pt>
    <dgm:pt modelId="{90F94598-97F4-497A-A947-18E669631831}" type="pres">
      <dgm:prSet presAssocID="{1BC435BA-15EB-4E85-81D5-768585167F76}" presName="node" presStyleLbl="node1" presStyleIdx="2" presStyleCnt="6">
        <dgm:presLayoutVars>
          <dgm:bulletEnabled val="1"/>
        </dgm:presLayoutVars>
      </dgm:prSet>
      <dgm:spPr/>
    </dgm:pt>
    <dgm:pt modelId="{73858C9A-FA60-4AE8-8149-31363861BF84}" type="pres">
      <dgm:prSet presAssocID="{B73F3698-C9BD-4B0E-B372-AB7EA0385668}" presName="sibTrans" presStyleLbl="sibTrans1D1" presStyleIdx="2" presStyleCnt="5"/>
      <dgm:spPr/>
    </dgm:pt>
    <dgm:pt modelId="{AFE6C4A9-054E-4216-A056-656BA03296EA}" type="pres">
      <dgm:prSet presAssocID="{B73F3698-C9BD-4B0E-B372-AB7EA0385668}" presName="connectorText" presStyleLbl="sibTrans1D1" presStyleIdx="2" presStyleCnt="5"/>
      <dgm:spPr/>
    </dgm:pt>
    <dgm:pt modelId="{F5D69B5C-FE5D-4D1F-912A-6F250B44C697}" type="pres">
      <dgm:prSet presAssocID="{C58150CB-9A9E-4C19-98D2-910C1F416417}" presName="node" presStyleLbl="node1" presStyleIdx="3" presStyleCnt="6">
        <dgm:presLayoutVars>
          <dgm:bulletEnabled val="1"/>
        </dgm:presLayoutVars>
      </dgm:prSet>
      <dgm:spPr/>
    </dgm:pt>
    <dgm:pt modelId="{86CA1F71-B623-4C2F-82E2-C848A1AFEA61}" type="pres">
      <dgm:prSet presAssocID="{A4022219-719A-4177-AF21-EDA3C2FEAC84}" presName="sibTrans" presStyleLbl="sibTrans1D1" presStyleIdx="3" presStyleCnt="5"/>
      <dgm:spPr/>
    </dgm:pt>
    <dgm:pt modelId="{D736F976-3C80-4A89-9876-6FD0D551C143}" type="pres">
      <dgm:prSet presAssocID="{A4022219-719A-4177-AF21-EDA3C2FEAC84}" presName="connectorText" presStyleLbl="sibTrans1D1" presStyleIdx="3" presStyleCnt="5"/>
      <dgm:spPr/>
    </dgm:pt>
    <dgm:pt modelId="{0CA4B748-DCD3-46F2-87DA-17B326540474}" type="pres">
      <dgm:prSet presAssocID="{0A399559-AEBD-4CD9-BB9B-4DB52DAB72EF}" presName="node" presStyleLbl="node1" presStyleIdx="4" presStyleCnt="6">
        <dgm:presLayoutVars>
          <dgm:bulletEnabled val="1"/>
        </dgm:presLayoutVars>
      </dgm:prSet>
      <dgm:spPr/>
    </dgm:pt>
    <dgm:pt modelId="{F74033A0-838F-4EA6-B8B0-1CBCCC6995AD}" type="pres">
      <dgm:prSet presAssocID="{C5310DF8-580B-4DD3-948E-B2AE80F15061}" presName="sibTrans" presStyleLbl="sibTrans1D1" presStyleIdx="4" presStyleCnt="5"/>
      <dgm:spPr/>
    </dgm:pt>
    <dgm:pt modelId="{EE5C7143-4D9C-4C9D-98BC-FF042E056B98}" type="pres">
      <dgm:prSet presAssocID="{C5310DF8-580B-4DD3-948E-B2AE80F15061}" presName="connectorText" presStyleLbl="sibTrans1D1" presStyleIdx="4" presStyleCnt="5"/>
      <dgm:spPr/>
    </dgm:pt>
    <dgm:pt modelId="{507552F7-EA8C-485F-BEB0-8519AEA6109E}" type="pres">
      <dgm:prSet presAssocID="{AC35553D-DEB2-4CE0-B6FF-3BF19B850C1E}" presName="node" presStyleLbl="node1" presStyleIdx="5" presStyleCnt="6">
        <dgm:presLayoutVars>
          <dgm:bulletEnabled val="1"/>
        </dgm:presLayoutVars>
      </dgm:prSet>
      <dgm:spPr/>
    </dgm:pt>
  </dgm:ptLst>
  <dgm:cxnLst>
    <dgm:cxn modelId="{4E706B11-08BF-4727-855E-79D3BAD34372}" type="presOf" srcId="{8B5F0920-9AC6-40C4-A56F-B2C2AE654F97}" destId="{A265339F-8D6E-456C-A074-63C96A961BBE}" srcOrd="0" destOrd="0" presId="urn:microsoft.com/office/officeart/2016/7/layout/RepeatingBendingProcessNew"/>
    <dgm:cxn modelId="{B257EA12-95B4-4074-82C8-6ED327473F8E}" srcId="{8AC0BCB3-7BC5-458C-8380-E84115634071}" destId="{65841EA4-FB58-4400-8EE1-47381F6D96AC}" srcOrd="0" destOrd="0" parTransId="{7702A783-CF4C-422F-8CA3-8290BD4ECD32}" sibTransId="{58877B85-6F1C-4781-87BE-87BA1E600248}"/>
    <dgm:cxn modelId="{722FD814-C318-4851-BECE-C79B3060A573}" type="presOf" srcId="{65841EA4-FB58-4400-8EE1-47381F6D96AC}" destId="{CC68B28B-EE49-4E54-A025-912DB5A77C37}" srcOrd="0" destOrd="0" presId="urn:microsoft.com/office/officeart/2016/7/layout/RepeatingBendingProcessNew"/>
    <dgm:cxn modelId="{AFBC8023-4DF8-4E4E-A18D-8CA7DC5587A2}" type="presOf" srcId="{AC35553D-DEB2-4CE0-B6FF-3BF19B850C1E}" destId="{507552F7-EA8C-485F-BEB0-8519AEA6109E}" srcOrd="0" destOrd="0" presId="urn:microsoft.com/office/officeart/2016/7/layout/RepeatingBendingProcessNew"/>
    <dgm:cxn modelId="{F5025027-D87D-4EF4-97EC-13A2B842A86B}" srcId="{8AC0BCB3-7BC5-458C-8380-E84115634071}" destId="{C58150CB-9A9E-4C19-98D2-910C1F416417}" srcOrd="3" destOrd="0" parTransId="{24030524-0A36-48F4-9C72-24E6EABD63D7}" sibTransId="{A4022219-719A-4177-AF21-EDA3C2FEAC84}"/>
    <dgm:cxn modelId="{4749A73E-FF57-402B-BD5C-72F8753246A3}" type="presOf" srcId="{58877B85-6F1C-4781-87BE-87BA1E600248}" destId="{F5AB5656-C178-4C7C-8BCA-3AABEFB78C46}" srcOrd="0" destOrd="0" presId="urn:microsoft.com/office/officeart/2016/7/layout/RepeatingBendingProcessNew"/>
    <dgm:cxn modelId="{97589146-F9CA-4133-8915-AD98FF7084D2}" type="presOf" srcId="{205F080D-D065-4D02-902C-CD184D39CEBC}" destId="{1B0AA366-C0B8-4150-9179-373233844705}" srcOrd="0" destOrd="0" presId="urn:microsoft.com/office/officeart/2016/7/layout/RepeatingBendingProcessNew"/>
    <dgm:cxn modelId="{27586D48-7160-4289-BD51-92DC1AC4E131}" type="presOf" srcId="{B73F3698-C9BD-4B0E-B372-AB7EA0385668}" destId="{73858C9A-FA60-4AE8-8149-31363861BF84}" srcOrd="0" destOrd="0" presId="urn:microsoft.com/office/officeart/2016/7/layout/RepeatingBendingProcessNew"/>
    <dgm:cxn modelId="{8A8B0275-E62C-4D4B-B5E3-207CB6218DA0}" type="presOf" srcId="{1BC435BA-15EB-4E85-81D5-768585167F76}" destId="{90F94598-97F4-497A-A947-18E669631831}" srcOrd="0" destOrd="0" presId="urn:microsoft.com/office/officeart/2016/7/layout/RepeatingBendingProcessNew"/>
    <dgm:cxn modelId="{F3AC7080-4A30-4A0F-9E8E-4AD155759AE2}" type="presOf" srcId="{C5310DF8-580B-4DD3-948E-B2AE80F15061}" destId="{EE5C7143-4D9C-4C9D-98BC-FF042E056B98}" srcOrd="1" destOrd="0" presId="urn:microsoft.com/office/officeart/2016/7/layout/RepeatingBendingProcessNew"/>
    <dgm:cxn modelId="{8AEE6382-03A1-497D-8F25-D41A3E097AF0}" type="presOf" srcId="{8AC0BCB3-7BC5-458C-8380-E84115634071}" destId="{690D1BCA-B0BE-49CE-AFB8-CFF6214A9BBD}" srcOrd="0" destOrd="0" presId="urn:microsoft.com/office/officeart/2016/7/layout/RepeatingBendingProcessNew"/>
    <dgm:cxn modelId="{AAA05F94-87FD-4D9A-A51D-C26C60C569D1}" type="presOf" srcId="{58877B85-6F1C-4781-87BE-87BA1E600248}" destId="{8B4FE5E8-F7D4-4652-836F-5EDFF725F56F}" srcOrd="1" destOrd="0" presId="urn:microsoft.com/office/officeart/2016/7/layout/RepeatingBendingProcessNew"/>
    <dgm:cxn modelId="{46DBC696-31C7-4903-970F-5A0147F412FF}" type="presOf" srcId="{A4022219-719A-4177-AF21-EDA3C2FEAC84}" destId="{D736F976-3C80-4A89-9876-6FD0D551C143}" srcOrd="1" destOrd="0" presId="urn:microsoft.com/office/officeart/2016/7/layout/RepeatingBendingProcessNew"/>
    <dgm:cxn modelId="{25AEF299-5B84-4E84-866F-EFAF6EC45603}" type="presOf" srcId="{205F080D-D065-4D02-902C-CD184D39CEBC}" destId="{A52751F6-BC3C-4583-8E3F-5C4AB6BBD9C6}" srcOrd="1" destOrd="0" presId="urn:microsoft.com/office/officeart/2016/7/layout/RepeatingBendingProcessNew"/>
    <dgm:cxn modelId="{A5EE189B-43B3-426A-BF11-7B03349C4757}" srcId="{8AC0BCB3-7BC5-458C-8380-E84115634071}" destId="{8B5F0920-9AC6-40C4-A56F-B2C2AE654F97}" srcOrd="1" destOrd="0" parTransId="{C8089259-10AF-4C30-9656-7190472E9845}" sibTransId="{205F080D-D065-4D02-902C-CD184D39CEBC}"/>
    <dgm:cxn modelId="{F2683EAB-85FD-41CE-B728-01E9B6A06792}" type="presOf" srcId="{0A399559-AEBD-4CD9-BB9B-4DB52DAB72EF}" destId="{0CA4B748-DCD3-46F2-87DA-17B326540474}" srcOrd="0" destOrd="0" presId="urn:microsoft.com/office/officeart/2016/7/layout/RepeatingBendingProcessNew"/>
    <dgm:cxn modelId="{957F12B9-F092-4DF7-950E-3DF709DBBBAB}" type="presOf" srcId="{A4022219-719A-4177-AF21-EDA3C2FEAC84}" destId="{86CA1F71-B623-4C2F-82E2-C848A1AFEA61}" srcOrd="0" destOrd="0" presId="urn:microsoft.com/office/officeart/2016/7/layout/RepeatingBendingProcessNew"/>
    <dgm:cxn modelId="{B1491FC6-470A-47C6-9CA3-DFF069641C72}" srcId="{8AC0BCB3-7BC5-458C-8380-E84115634071}" destId="{1BC435BA-15EB-4E85-81D5-768585167F76}" srcOrd="2" destOrd="0" parTransId="{8110F385-68C4-4FD6-8A3C-C57AE8BA3AC6}" sibTransId="{B73F3698-C9BD-4B0E-B372-AB7EA0385668}"/>
    <dgm:cxn modelId="{930809CA-659B-4092-AD92-BF8B0EA5A159}" srcId="{8AC0BCB3-7BC5-458C-8380-E84115634071}" destId="{0A399559-AEBD-4CD9-BB9B-4DB52DAB72EF}" srcOrd="4" destOrd="0" parTransId="{82378587-4503-4088-B410-6C51B37A44D9}" sibTransId="{C5310DF8-580B-4DD3-948E-B2AE80F15061}"/>
    <dgm:cxn modelId="{B4DFECCA-D08A-4179-9475-907E056498D3}" type="presOf" srcId="{B73F3698-C9BD-4B0E-B372-AB7EA0385668}" destId="{AFE6C4A9-054E-4216-A056-656BA03296EA}" srcOrd="1" destOrd="0" presId="urn:microsoft.com/office/officeart/2016/7/layout/RepeatingBendingProcessNew"/>
    <dgm:cxn modelId="{C90762F3-C2D8-485D-AA84-C083B0D25A4D}" type="presOf" srcId="{C58150CB-9A9E-4C19-98D2-910C1F416417}" destId="{F5D69B5C-FE5D-4D1F-912A-6F250B44C697}" srcOrd="0" destOrd="0" presId="urn:microsoft.com/office/officeart/2016/7/layout/RepeatingBendingProcessNew"/>
    <dgm:cxn modelId="{2E1491F9-037F-4846-B082-CA222F88227E}" type="presOf" srcId="{C5310DF8-580B-4DD3-948E-B2AE80F15061}" destId="{F74033A0-838F-4EA6-B8B0-1CBCCC6995AD}" srcOrd="0" destOrd="0" presId="urn:microsoft.com/office/officeart/2016/7/layout/RepeatingBendingProcessNew"/>
    <dgm:cxn modelId="{24E44BFB-9AC0-44FE-BFAF-75F7C2C831EB}" srcId="{8AC0BCB3-7BC5-458C-8380-E84115634071}" destId="{AC35553D-DEB2-4CE0-B6FF-3BF19B850C1E}" srcOrd="5" destOrd="0" parTransId="{122C6E1C-EFFC-40A6-A894-72B5D3471483}" sibTransId="{22CD01C1-F148-42E9-ACE4-73C2CA5B6156}"/>
    <dgm:cxn modelId="{A9868441-FA7B-444E-82AF-3096924FFC06}" type="presParOf" srcId="{690D1BCA-B0BE-49CE-AFB8-CFF6214A9BBD}" destId="{CC68B28B-EE49-4E54-A025-912DB5A77C37}" srcOrd="0" destOrd="0" presId="urn:microsoft.com/office/officeart/2016/7/layout/RepeatingBendingProcessNew"/>
    <dgm:cxn modelId="{BBAFE516-9142-488E-87B3-0A6D893885BE}" type="presParOf" srcId="{690D1BCA-B0BE-49CE-AFB8-CFF6214A9BBD}" destId="{F5AB5656-C178-4C7C-8BCA-3AABEFB78C46}" srcOrd="1" destOrd="0" presId="urn:microsoft.com/office/officeart/2016/7/layout/RepeatingBendingProcessNew"/>
    <dgm:cxn modelId="{035F0C1B-A818-423E-87E0-68CB2FB6A8AE}" type="presParOf" srcId="{F5AB5656-C178-4C7C-8BCA-3AABEFB78C46}" destId="{8B4FE5E8-F7D4-4652-836F-5EDFF725F56F}" srcOrd="0" destOrd="0" presId="urn:microsoft.com/office/officeart/2016/7/layout/RepeatingBendingProcessNew"/>
    <dgm:cxn modelId="{34F29073-6ACA-48AE-A37C-CBEA0D847EC5}" type="presParOf" srcId="{690D1BCA-B0BE-49CE-AFB8-CFF6214A9BBD}" destId="{A265339F-8D6E-456C-A074-63C96A961BBE}" srcOrd="2" destOrd="0" presId="urn:microsoft.com/office/officeart/2016/7/layout/RepeatingBendingProcessNew"/>
    <dgm:cxn modelId="{B13D7647-15AD-4BCA-9A53-57E25C1E7F01}" type="presParOf" srcId="{690D1BCA-B0BE-49CE-AFB8-CFF6214A9BBD}" destId="{1B0AA366-C0B8-4150-9179-373233844705}" srcOrd="3" destOrd="0" presId="urn:microsoft.com/office/officeart/2016/7/layout/RepeatingBendingProcessNew"/>
    <dgm:cxn modelId="{724EA973-5FE5-4D71-9E14-9F80BF97D69F}" type="presParOf" srcId="{1B0AA366-C0B8-4150-9179-373233844705}" destId="{A52751F6-BC3C-4583-8E3F-5C4AB6BBD9C6}" srcOrd="0" destOrd="0" presId="urn:microsoft.com/office/officeart/2016/7/layout/RepeatingBendingProcessNew"/>
    <dgm:cxn modelId="{C1F96717-618B-4171-86C4-29B5400C4878}" type="presParOf" srcId="{690D1BCA-B0BE-49CE-AFB8-CFF6214A9BBD}" destId="{90F94598-97F4-497A-A947-18E669631831}" srcOrd="4" destOrd="0" presId="urn:microsoft.com/office/officeart/2016/7/layout/RepeatingBendingProcessNew"/>
    <dgm:cxn modelId="{F07E095B-6135-4AD9-8185-9C4D37FA1BD8}" type="presParOf" srcId="{690D1BCA-B0BE-49CE-AFB8-CFF6214A9BBD}" destId="{73858C9A-FA60-4AE8-8149-31363861BF84}" srcOrd="5" destOrd="0" presId="urn:microsoft.com/office/officeart/2016/7/layout/RepeatingBendingProcessNew"/>
    <dgm:cxn modelId="{F747448C-6C52-42C3-8836-1910F5EF13EE}" type="presParOf" srcId="{73858C9A-FA60-4AE8-8149-31363861BF84}" destId="{AFE6C4A9-054E-4216-A056-656BA03296EA}" srcOrd="0" destOrd="0" presId="urn:microsoft.com/office/officeart/2016/7/layout/RepeatingBendingProcessNew"/>
    <dgm:cxn modelId="{54DD80B0-D84C-449D-B705-70C214536D86}" type="presParOf" srcId="{690D1BCA-B0BE-49CE-AFB8-CFF6214A9BBD}" destId="{F5D69B5C-FE5D-4D1F-912A-6F250B44C697}" srcOrd="6" destOrd="0" presId="urn:microsoft.com/office/officeart/2016/7/layout/RepeatingBendingProcessNew"/>
    <dgm:cxn modelId="{98BF40CD-4A17-4E44-B59A-4680213B7147}" type="presParOf" srcId="{690D1BCA-B0BE-49CE-AFB8-CFF6214A9BBD}" destId="{86CA1F71-B623-4C2F-82E2-C848A1AFEA61}" srcOrd="7" destOrd="0" presId="urn:microsoft.com/office/officeart/2016/7/layout/RepeatingBendingProcessNew"/>
    <dgm:cxn modelId="{1C0AD8F1-489F-4CEB-A7D7-0DBBC9707907}" type="presParOf" srcId="{86CA1F71-B623-4C2F-82E2-C848A1AFEA61}" destId="{D736F976-3C80-4A89-9876-6FD0D551C143}" srcOrd="0" destOrd="0" presId="urn:microsoft.com/office/officeart/2016/7/layout/RepeatingBendingProcessNew"/>
    <dgm:cxn modelId="{B4B4E315-8794-4D1A-93B2-B6DAC89D1269}" type="presParOf" srcId="{690D1BCA-B0BE-49CE-AFB8-CFF6214A9BBD}" destId="{0CA4B748-DCD3-46F2-87DA-17B326540474}" srcOrd="8" destOrd="0" presId="urn:microsoft.com/office/officeart/2016/7/layout/RepeatingBendingProcessNew"/>
    <dgm:cxn modelId="{93CF1FFB-E2A6-4FE1-968F-ACF34DA66B2C}" type="presParOf" srcId="{690D1BCA-B0BE-49CE-AFB8-CFF6214A9BBD}" destId="{F74033A0-838F-4EA6-B8B0-1CBCCC6995AD}" srcOrd="9" destOrd="0" presId="urn:microsoft.com/office/officeart/2016/7/layout/RepeatingBendingProcessNew"/>
    <dgm:cxn modelId="{92C03419-F131-4EC5-9909-B7D6CF7928B5}" type="presParOf" srcId="{F74033A0-838F-4EA6-B8B0-1CBCCC6995AD}" destId="{EE5C7143-4D9C-4C9D-98BC-FF042E056B98}" srcOrd="0" destOrd="0" presId="urn:microsoft.com/office/officeart/2016/7/layout/RepeatingBendingProcessNew"/>
    <dgm:cxn modelId="{682F91A8-277F-4419-A3F3-2BB039B4AC02}" type="presParOf" srcId="{690D1BCA-B0BE-49CE-AFB8-CFF6214A9BBD}" destId="{507552F7-EA8C-485F-BEB0-8519AEA6109E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AB5656-C178-4C7C-8BCA-3AABEFB78C46}">
      <dsp:nvSpPr>
        <dsp:cNvPr id="0" name=""/>
        <dsp:cNvSpPr/>
      </dsp:nvSpPr>
      <dsp:spPr>
        <a:xfrm>
          <a:off x="3040792" y="871221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57014" y="913451"/>
        <a:ext cx="34897" cy="6979"/>
      </dsp:txXfrm>
    </dsp:sp>
    <dsp:sp modelId="{CC68B28B-EE49-4E54-A025-912DB5A77C37}">
      <dsp:nvSpPr>
        <dsp:cNvPr id="0" name=""/>
        <dsp:cNvSpPr/>
      </dsp:nvSpPr>
      <dsp:spPr>
        <a:xfrm>
          <a:off x="8061" y="6582"/>
          <a:ext cx="3034531" cy="18207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Je výchova pomocí nebo manipulací?</a:t>
          </a:r>
          <a:endParaRPr lang="en-US" sz="2500" kern="1200"/>
        </a:p>
      </dsp:txBody>
      <dsp:txXfrm>
        <a:off x="8061" y="6582"/>
        <a:ext cx="3034531" cy="1820718"/>
      </dsp:txXfrm>
    </dsp:sp>
    <dsp:sp modelId="{1B0AA366-C0B8-4150-9179-373233844705}">
      <dsp:nvSpPr>
        <dsp:cNvPr id="0" name=""/>
        <dsp:cNvSpPr/>
      </dsp:nvSpPr>
      <dsp:spPr>
        <a:xfrm>
          <a:off x="6773265" y="871221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089488" y="913451"/>
        <a:ext cx="34897" cy="6979"/>
      </dsp:txXfrm>
    </dsp:sp>
    <dsp:sp modelId="{A265339F-8D6E-456C-A074-63C96A961BBE}">
      <dsp:nvSpPr>
        <dsp:cNvPr id="0" name=""/>
        <dsp:cNvSpPr/>
      </dsp:nvSpPr>
      <dsp:spPr>
        <a:xfrm>
          <a:off x="3740534" y="6582"/>
          <a:ext cx="3034531" cy="182071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Je vychovatel všemocný, anebo bezmocný?</a:t>
          </a:r>
          <a:endParaRPr lang="en-US" sz="2500" kern="1200"/>
        </a:p>
      </dsp:txBody>
      <dsp:txXfrm>
        <a:off x="3740534" y="6582"/>
        <a:ext cx="3034531" cy="1820718"/>
      </dsp:txXfrm>
    </dsp:sp>
    <dsp:sp modelId="{73858C9A-FA60-4AE8-8149-31363861BF84}">
      <dsp:nvSpPr>
        <dsp:cNvPr id="0" name=""/>
        <dsp:cNvSpPr/>
      </dsp:nvSpPr>
      <dsp:spPr>
        <a:xfrm>
          <a:off x="1525326" y="1825500"/>
          <a:ext cx="7464946" cy="667342"/>
        </a:xfrm>
        <a:custGeom>
          <a:avLst/>
          <a:gdLst/>
          <a:ahLst/>
          <a:cxnLst/>
          <a:rect l="0" t="0" r="0" b="0"/>
          <a:pathLst>
            <a:path>
              <a:moveTo>
                <a:pt x="7464946" y="0"/>
              </a:moveTo>
              <a:lnTo>
                <a:pt x="7464946" y="350771"/>
              </a:lnTo>
              <a:lnTo>
                <a:pt x="0" y="350771"/>
              </a:lnTo>
              <a:lnTo>
                <a:pt x="0" y="667342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70362" y="2155682"/>
        <a:ext cx="374875" cy="6979"/>
      </dsp:txXfrm>
    </dsp:sp>
    <dsp:sp modelId="{90F94598-97F4-497A-A947-18E669631831}">
      <dsp:nvSpPr>
        <dsp:cNvPr id="0" name=""/>
        <dsp:cNvSpPr/>
      </dsp:nvSpPr>
      <dsp:spPr>
        <a:xfrm>
          <a:off x="7473007" y="6582"/>
          <a:ext cx="3034531" cy="182071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Kdy s výchovou končíme, když i vychovatel je vychováván?</a:t>
          </a:r>
          <a:endParaRPr lang="en-US" sz="2500" kern="1200"/>
        </a:p>
      </dsp:txBody>
      <dsp:txXfrm>
        <a:off x="7473007" y="6582"/>
        <a:ext cx="3034531" cy="1820718"/>
      </dsp:txXfrm>
    </dsp:sp>
    <dsp:sp modelId="{86CA1F71-B623-4C2F-82E2-C848A1AFEA61}">
      <dsp:nvSpPr>
        <dsp:cNvPr id="0" name=""/>
        <dsp:cNvSpPr/>
      </dsp:nvSpPr>
      <dsp:spPr>
        <a:xfrm>
          <a:off x="3040792" y="3389882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57014" y="3432112"/>
        <a:ext cx="34897" cy="6979"/>
      </dsp:txXfrm>
    </dsp:sp>
    <dsp:sp modelId="{F5D69B5C-FE5D-4D1F-912A-6F250B44C697}">
      <dsp:nvSpPr>
        <dsp:cNvPr id="0" name=""/>
        <dsp:cNvSpPr/>
      </dsp:nvSpPr>
      <dsp:spPr>
        <a:xfrm>
          <a:off x="8061" y="2525243"/>
          <a:ext cx="3034531" cy="182071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Jak sesouhlasit obecný nárok kultury s jedinečností vychovávaného?</a:t>
          </a:r>
          <a:endParaRPr lang="en-US" sz="2500" kern="1200"/>
        </a:p>
      </dsp:txBody>
      <dsp:txXfrm>
        <a:off x="8061" y="2525243"/>
        <a:ext cx="3034531" cy="1820718"/>
      </dsp:txXfrm>
    </dsp:sp>
    <dsp:sp modelId="{F74033A0-838F-4EA6-B8B0-1CBCCC6995AD}">
      <dsp:nvSpPr>
        <dsp:cNvPr id="0" name=""/>
        <dsp:cNvSpPr/>
      </dsp:nvSpPr>
      <dsp:spPr>
        <a:xfrm>
          <a:off x="6773265" y="3389882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089488" y="3432112"/>
        <a:ext cx="34897" cy="6979"/>
      </dsp:txXfrm>
    </dsp:sp>
    <dsp:sp modelId="{0CA4B748-DCD3-46F2-87DA-17B326540474}">
      <dsp:nvSpPr>
        <dsp:cNvPr id="0" name=""/>
        <dsp:cNvSpPr/>
      </dsp:nvSpPr>
      <dsp:spPr>
        <a:xfrm>
          <a:off x="3740534" y="2525243"/>
          <a:ext cx="3034531" cy="182071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Je výchova spíše výchovou k lidství, anebo výchovou k povolání?</a:t>
          </a:r>
          <a:endParaRPr lang="en-US" sz="2500" kern="1200"/>
        </a:p>
      </dsp:txBody>
      <dsp:txXfrm>
        <a:off x="3740534" y="2525243"/>
        <a:ext cx="3034531" cy="1820718"/>
      </dsp:txXfrm>
    </dsp:sp>
    <dsp:sp modelId="{507552F7-EA8C-485F-BEB0-8519AEA6109E}">
      <dsp:nvSpPr>
        <dsp:cNvPr id="0" name=""/>
        <dsp:cNvSpPr/>
      </dsp:nvSpPr>
      <dsp:spPr>
        <a:xfrm>
          <a:off x="7473007" y="2525243"/>
          <a:ext cx="3034531" cy="18207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Co se dá na člověku změnit výchovou a co je „hlasem krve v nás“?</a:t>
          </a:r>
          <a:endParaRPr lang="en-US" sz="2500" kern="1200"/>
        </a:p>
      </dsp:txBody>
      <dsp:txXfrm>
        <a:off x="7473007" y="2525243"/>
        <a:ext cx="3034531" cy="18207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95E061-1C3D-4140-9EA5-F88D8429CE61}" type="datetimeFigureOut">
              <a:rPr lang="cs-CZ" smtClean="0"/>
              <a:t>21.10.2020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D1BA1-A481-4A5E-8DED-A5C5334FBCB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733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99C5CB-A179-4532-B9AB-807B2E4649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99B09E-E895-48DF-A332-57D441236A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64BA36-5EBE-4BBB-B35B-691DE4419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9C571-E2BF-47A5-ADDF-C994B7E00718}" type="datetimeFigureOut">
              <a:rPr lang="cs-CZ" smtClean="0"/>
              <a:t>21.10.2020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02142A9-5F7A-4898-A5E9-2F26AF7AE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758958-B8C9-43BD-B787-3EB8FA868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FB2E-CEC1-4F25-A8EC-300D3F606D1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3114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68C69B-7125-49AC-A3F5-9A16B5B39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18B531E-47D5-488E-B499-5F94DA1777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7901FD-6863-4910-AA4A-DA669EECD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9C571-E2BF-47A5-ADDF-C994B7E00718}" type="datetimeFigureOut">
              <a:rPr lang="cs-CZ" smtClean="0"/>
              <a:t>21.10.2020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366AEF-4B9F-4AD3-A24B-583F4AE92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47FB87-74FC-4D55-856A-178663E36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FB2E-CEC1-4F25-A8EC-300D3F606D1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913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02667E5-5F30-42AB-AE98-2609A149A0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3C8F782-847F-4E56-97C2-320A6EB2EE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5E3775-923E-49D3-959F-107FDC180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9C571-E2BF-47A5-ADDF-C994B7E00718}" type="datetimeFigureOut">
              <a:rPr lang="cs-CZ" smtClean="0"/>
              <a:t>21.10.2020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6009A8-A7A3-4FD3-A1CC-682339C11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617021-30FD-4F68-B054-DC0A2BB10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FB2E-CEC1-4F25-A8EC-300D3F606D1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5094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D4003F-5225-44AC-AFB2-B850B2C3BF2E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56482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E296B0-E4FC-4CAF-A314-1CEA3A200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9268D1-2AD7-44ED-A682-D4321D8F8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2C7A7C-4632-4B16-8CC0-8E5DCEA9E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9C571-E2BF-47A5-ADDF-C994B7E00718}" type="datetimeFigureOut">
              <a:rPr lang="cs-CZ" smtClean="0"/>
              <a:t>21.10.2020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E36D671-0C03-45E4-A3E0-1C172BA55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D3954E-13DA-40BA-8202-44BED81E2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FB2E-CEC1-4F25-A8EC-300D3F606D1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6260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111C4C-29C3-4E26-97F2-2AF6ECE6F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4DF3EE2-3B16-4F75-BE04-C38DADADE8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D5F0399-601F-4B75-B01F-656108A17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9C571-E2BF-47A5-ADDF-C994B7E00718}" type="datetimeFigureOut">
              <a:rPr lang="cs-CZ" smtClean="0"/>
              <a:t>21.10.2020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3D01C0-D275-4107-9887-A9AD197F0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1EFD318-A28C-42A2-9477-6A505677B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FB2E-CEC1-4F25-A8EC-300D3F606D1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1034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62F1A8-D85A-4F4E-B036-B103A593D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989695-7BC3-4F67-ADFD-F73C414622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A2D2127-25CC-4093-97C3-E7908A96D6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D69D547-5BAF-47D7-836F-2C1482A9E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9C571-E2BF-47A5-ADDF-C994B7E00718}" type="datetimeFigureOut">
              <a:rPr lang="cs-CZ" smtClean="0"/>
              <a:t>21.10.2020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0886DD3-2F82-4216-A610-13D2C0E29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CF902FD-B79B-4AAC-A526-B90893DE9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FB2E-CEC1-4F25-A8EC-300D3F606D1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177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F7ABC-CA53-4FBD-9918-3271A2337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CB4E9EF-43E2-4B5D-B487-E0F3D4C326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71BD183-E89D-4AE3-BA3C-7B63509541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21B0806-573E-4710-82CD-902C4EDDBC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5B70398-FC24-4828-9DCC-C70C9DB699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9D93EA6-F565-4A0D-AC36-6FFD7088A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9C571-E2BF-47A5-ADDF-C994B7E00718}" type="datetimeFigureOut">
              <a:rPr lang="cs-CZ" smtClean="0"/>
              <a:t>21.10.2020</a:t>
            </a:fld>
            <a:endParaRPr lang="cs-CZ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52E38BB-EF20-4B4C-90D6-10AA1D59D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8FA5194-2784-4A82-AA25-094C05F75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FB2E-CEC1-4F25-A8EC-300D3F606D1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7910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43F66D-122B-4AF3-9DD7-9CE5EF813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D16142C-0976-41AB-8930-011F36718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9C571-E2BF-47A5-ADDF-C994B7E00718}" type="datetimeFigureOut">
              <a:rPr lang="cs-CZ" smtClean="0"/>
              <a:t>21.10.2020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311C8B4-A6B7-48B4-A28D-65C627D09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47CBD8D-991B-4AE2-A6DA-4CF04CCE0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FB2E-CEC1-4F25-A8EC-300D3F606D1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8610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C13F616-421A-4290-847F-F49152223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9C571-E2BF-47A5-ADDF-C994B7E00718}" type="datetimeFigureOut">
              <a:rPr lang="cs-CZ" smtClean="0"/>
              <a:t>21.10.2020</a:t>
            </a:fld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52DCAB7-F420-4975-86A8-3082D75A0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3D5F13E-B069-426B-8D5D-479BD4B9F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FB2E-CEC1-4F25-A8EC-300D3F606D1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2575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DA7575-FBF6-4346-9B6C-0F643C3EB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EB0702-1523-427F-951D-9634AD9E2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55D54BB-715D-4E0A-B2B1-15F346A80F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2DA6605-41DD-472A-9B1D-A023201D0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9C571-E2BF-47A5-ADDF-C994B7E00718}" type="datetimeFigureOut">
              <a:rPr lang="cs-CZ" smtClean="0"/>
              <a:t>21.10.2020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F9D4CF-FABA-4E5A-A410-9513AB694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69E5BE8-A562-4256-9B0A-45C86A3DE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FB2E-CEC1-4F25-A8EC-300D3F606D1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0926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F67D00-8840-4DBA-831E-24FE64409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371757F-AEA8-4826-AE28-57E0D27EC0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A8CF45B-B02E-4448-BFF2-C22464E7B2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A917CED-822F-43C4-A246-D88496F5B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9C571-E2BF-47A5-ADDF-C994B7E00718}" type="datetimeFigureOut">
              <a:rPr lang="cs-CZ" smtClean="0"/>
              <a:t>21.10.2020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D5A9F14-C796-41B0-972F-13E933837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4E4EC7-85E6-479E-9F89-5CA2DF670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FB2E-CEC1-4F25-A8EC-300D3F606D1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3120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B1726D1-3528-4ED6-91D6-95DEF33C4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F346614-937F-4D1D-AF9F-28C13010AF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8DD4EA-4DB0-4E42-BC05-1F8ABC4BD5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9C571-E2BF-47A5-ADDF-C994B7E00718}" type="datetimeFigureOut">
              <a:rPr lang="cs-CZ" smtClean="0"/>
              <a:t>21.10.2020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7B5E3D1-2520-41C2-B455-7B8B95EF8E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B48716-A865-4704-A0C7-9BCF042772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8FB2E-CEC1-4F25-A8EC-300D3F606D1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8829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is.jabok.cz/el/JA10/leto2013/T545/um/Antinomie.txt" TargetMode="External"/><Relationship Id="rId2" Type="http://schemas.openxmlformats.org/officeDocument/2006/relationships/hyperlink" Target="https://clanky.rvp.cz/clanek/k/z/18097/TEORIE-VYCHOVY-PEDAGOGIKA-JAKO-SNENI-O-IDEALECH.html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cs-CZ" altLang="cs-CZ" sz="4400" b="1" dirty="0"/>
              <a:t>Příklady proměn a nových perspektiv složek výchovy</a:t>
            </a:r>
            <a:br>
              <a:rPr lang="cs-CZ" altLang="cs-CZ" sz="4400" b="1" dirty="0"/>
            </a:br>
            <a:r>
              <a:rPr lang="cs-CZ" altLang="cs-CZ" sz="4400" b="1" dirty="0"/>
              <a:t>3. seminář</a:t>
            </a:r>
            <a:endParaRPr lang="cs-CZ" sz="4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endParaRPr lang="cs-CZ" sz="2000" dirty="0"/>
          </a:p>
          <a:p>
            <a:pPr algn="l"/>
            <a:endParaRPr lang="cs-CZ" sz="2000" dirty="0"/>
          </a:p>
          <a:p>
            <a:pPr algn="l"/>
            <a:r>
              <a:rPr lang="cs-CZ" sz="2000" dirty="0"/>
              <a:t>TMV LF PS 2020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56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938" name="Nadpis 1"/>
          <p:cNvSpPr>
            <a:spLocks noGrp="1"/>
          </p:cNvSpPr>
          <p:nvPr>
            <p:ph type="title"/>
          </p:nvPr>
        </p:nvSpPr>
        <p:spPr>
          <a:xfrm>
            <a:off x="1282963" y="1238080"/>
            <a:ext cx="9849751" cy="1349671"/>
          </a:xfrm>
        </p:spPr>
        <p:txBody>
          <a:bodyPr anchor="b">
            <a:normAutofit/>
          </a:bodyPr>
          <a:lstStyle/>
          <a:p>
            <a:pPr marL="611460" indent="-342900">
              <a:defRPr/>
            </a:pP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89304" y="2902913"/>
            <a:ext cx="9849751" cy="3032168"/>
          </a:xfrm>
        </p:spPr>
        <p:txBody>
          <a:bodyPr anchor="ctr">
            <a:normAutofit/>
          </a:bodyPr>
          <a:lstStyle/>
          <a:p>
            <a:pPr marL="611460" indent="-342900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sz="3200" dirty="0"/>
              <a:t>vnímavost, emocionální vztah</a:t>
            </a:r>
            <a:r>
              <a:rPr lang="cs-CZ" sz="3200" b="1" dirty="0"/>
              <a:t> </a:t>
            </a:r>
            <a:r>
              <a:rPr lang="cs-CZ" sz="3200" dirty="0"/>
              <a:t>a</a:t>
            </a:r>
            <a:r>
              <a:rPr lang="cs-CZ" sz="3200" b="1" dirty="0"/>
              <a:t> </a:t>
            </a:r>
            <a:r>
              <a:rPr lang="cs-CZ" sz="3200" dirty="0"/>
              <a:t>citlivý přístup ke světu; </a:t>
            </a:r>
            <a:endParaRPr lang="cs-CZ" sz="3200" b="1" dirty="0"/>
          </a:p>
          <a:p>
            <a:pPr marL="611460" indent="-342900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sz="3200" dirty="0"/>
              <a:t>pozitivní city v chování, jednání a prožívání životních situací, cit pro soulad, harmonii, vyváženost; smysl pro krásu, vkus, účelnost; </a:t>
            </a:r>
            <a:endParaRPr lang="cs-CZ" sz="3200" b="1" dirty="0"/>
          </a:p>
          <a:p>
            <a:pPr marL="611460" indent="-342900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sz="3200" dirty="0"/>
              <a:t>kultivovat své potřeby a projevy; </a:t>
            </a:r>
          </a:p>
        </p:txBody>
      </p:sp>
    </p:spTree>
    <p:extLst>
      <p:ext uri="{BB962C8B-B14F-4D97-AF65-F5344CB8AC3E}">
        <p14:creationId xmlns:p14="http://schemas.microsoft.com/office/powerpoint/2010/main" val="3574270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969" name="Rectangle 75">
            <a:extLst>
              <a:ext uri="{FF2B5EF4-FFF2-40B4-BE49-F238E27FC236}">
                <a16:creationId xmlns:a16="http://schemas.microsoft.com/office/drawing/2014/main" id="{117AB3D3-3C9C-4DED-809A-78734805B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endParaRPr lang="cs-CZ" altLang="cs-CZ" sz="4800"/>
          </a:p>
        </p:txBody>
      </p:sp>
      <p:sp>
        <p:nvSpPr>
          <p:cNvPr id="40970" name="Rectangle 77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71" name="Rectangle 79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anchor="ctr">
            <a:normAutofit/>
          </a:bodyPr>
          <a:lstStyle/>
          <a:p>
            <a:pPr marL="108000" indent="-36000">
              <a:spcBef>
                <a:spcPts val="60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 nazírat a hodnotit vztahy a jevy v přírodě a společnosti z estetického hlediska;</a:t>
            </a:r>
          </a:p>
          <a:p>
            <a:pPr marL="108000" indent="-36000">
              <a:spcBef>
                <a:spcPts val="60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 chápat bohatství a složitost citového života;</a:t>
            </a:r>
          </a:p>
          <a:p>
            <a:pPr marL="108000" indent="-36000">
              <a:spcBef>
                <a:spcPts val="60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 vést k ohleduplnému, vnímavému a citlivému vztahu k lidem, k přírodě a ke kulturním a etickým hodnotám;</a:t>
            </a:r>
          </a:p>
          <a:p>
            <a:pPr marL="108000" indent="-36000">
              <a:spcBef>
                <a:spcPts val="60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 otevřeně a kultivovaně projevovat své city v chování a jednání a vyjadřovat svůj prožitek;</a:t>
            </a:r>
          </a:p>
        </p:txBody>
      </p:sp>
      <p:sp>
        <p:nvSpPr>
          <p:cNvPr id="40972" name="Rectangle 81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847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988" name="Rectangle 134">
            <a:extLst>
              <a:ext uri="{FF2B5EF4-FFF2-40B4-BE49-F238E27FC236}">
                <a16:creationId xmlns:a16="http://schemas.microsoft.com/office/drawing/2014/main" id="{117AB3D3-3C9C-4DED-809A-78734805B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86" name="Nadpis 1"/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endParaRPr lang="cs-CZ" altLang="cs-CZ" sz="4800"/>
          </a:p>
        </p:txBody>
      </p:sp>
      <p:sp>
        <p:nvSpPr>
          <p:cNvPr id="41989" name="Rectangle 136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90" name="Rectangle 138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anchor="ctr">
            <a:normAutofit/>
          </a:bodyPr>
          <a:lstStyle/>
          <a:p>
            <a:pPr>
              <a:spcAft>
                <a:spcPts val="0"/>
              </a:spcAft>
              <a:buClr>
                <a:schemeClr val="accent1">
                  <a:shade val="75000"/>
                </a:schemeClr>
              </a:buClr>
              <a:buNone/>
              <a:defRPr/>
            </a:pPr>
            <a:r>
              <a:rPr lang="cs-CZ" sz="2000" dirty="0"/>
              <a:t>  </a:t>
            </a:r>
          </a:p>
          <a:p>
            <a:pPr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 vlastní estetické činnosti v projevu výtvarném (kreslit, malovat, modelovat), hudebním (zpívat a hrát na nástroj), slovesném (výrazně číst, recitovat, dramatizovat, vyprávět).</a:t>
            </a:r>
          </a:p>
          <a:p>
            <a:pPr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cs-CZ" sz="2000" b="1" dirty="0"/>
          </a:p>
          <a:p>
            <a:pPr>
              <a:spcAft>
                <a:spcPts val="0"/>
              </a:spcAft>
              <a:buClr>
                <a:schemeClr val="accent1">
                  <a:shade val="75000"/>
                </a:schemeClr>
              </a:buClr>
              <a:buNone/>
              <a:defRPr/>
            </a:pPr>
            <a:endParaRPr lang="cs-CZ" sz="2000" dirty="0"/>
          </a:p>
          <a:p>
            <a:pPr>
              <a:defRPr/>
            </a:pPr>
            <a:endParaRPr lang="cs-CZ" sz="2000" dirty="0"/>
          </a:p>
        </p:txBody>
      </p:sp>
      <p:sp>
        <p:nvSpPr>
          <p:cNvPr id="41991" name="Rectangle 140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0539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6" name="Rectangle 85">
            <a:extLst>
              <a:ext uri="{FF2B5EF4-FFF2-40B4-BE49-F238E27FC236}">
                <a16:creationId xmlns:a16="http://schemas.microsoft.com/office/drawing/2014/main" id="{D2B783EE-0239-4717-BBEA-8C9EAC61C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1" y="345810"/>
            <a:ext cx="5120561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100"/>
              <a:t>Ve sféře </a:t>
            </a:r>
            <a:r>
              <a:rPr lang="cs-CZ" altLang="cs-CZ" sz="4100" b="1"/>
              <a:t>tělesné (zdravotní a pohybové</a:t>
            </a:r>
            <a:r>
              <a:rPr lang="cs-CZ" altLang="cs-CZ" sz="4100"/>
              <a:t>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1" y="1825625"/>
            <a:ext cx="5092194" cy="4351338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/>
              <a:t>   </a:t>
            </a:r>
          </a:p>
          <a:p>
            <a:pPr marL="611460" indent="-342900" eaLnBrk="1" hangingPunct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altLang="cs-CZ"/>
              <a:t>posílení </a:t>
            </a:r>
            <a:r>
              <a:rPr lang="cs-CZ" altLang="cs-CZ" b="1"/>
              <a:t>osobní odpovědnosti </a:t>
            </a:r>
            <a:r>
              <a:rPr lang="cs-CZ" altLang="cs-CZ"/>
              <a:t>za své zdraví; </a:t>
            </a:r>
          </a:p>
          <a:p>
            <a:pPr marL="611460" indent="-342900" eaLnBrk="1" hangingPunct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altLang="cs-CZ"/>
              <a:t>akcent na výchovu ke zdravému životnímu stylu, zejména oblast  </a:t>
            </a:r>
            <a:r>
              <a:rPr lang="cs-CZ" altLang="cs-CZ" b="1"/>
              <a:t>prevence </a:t>
            </a:r>
            <a:r>
              <a:rPr lang="cs-CZ" altLang="cs-CZ"/>
              <a:t>proti drogovým, herním a jiným závislostem apod.</a:t>
            </a: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0" name="Arc 89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548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EC913A-B7E8-4C41-AC19-05572E82D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280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5600"/>
              <a:t>Výchovné antinomie podle E. Finka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BAD5E76-BF0C-4539-BB19-AA503A00DE0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551726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F70A25-AB33-4ECA-9F2D-FAF54E56A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18CC6B-9660-4E39-B28E-1982FFD50B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0800"/>
            <a:ext cx="10515600" cy="485616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Bendl, S. (2011). Školní kázeň v teorii a praxi: učebnice pro studenty učitelství. Praha: Triton. 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Gillernová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I.,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Kebza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V., &amp;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Rymeš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M. (2011). Psychologické aspekty změn v české společnosti: člověk na přelomu tisíciletí. Praha: Grada. (kapitola: 2.3.2 Pojetí rodičovských stylů) 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Hofbauer, B. (2004). Děti, mládež a volný čas. Praha: Portál.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Kraus, B., &amp; Poláčková, V., et al. (2001). Člověk, prostředí, výchova. Brno: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Paido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Muchová, L. (2015). Morální výchova v nemorální společnosti? Brno: Centrum pro studium demokracie a kultury.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Průcha, J. (2009). Moderní pedagogika. Praha: Portál.</a:t>
            </a:r>
          </a:p>
        </p:txBody>
      </p:sp>
    </p:spTree>
    <p:extLst>
      <p:ext uri="{BB962C8B-B14F-4D97-AF65-F5344CB8AC3E}">
        <p14:creationId xmlns:p14="http://schemas.microsoft.com/office/powerpoint/2010/main" val="2196514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FF846D-AC95-4C04-8C5E-82A14AFDB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A3B0A2-D444-4A21-9EF0-EA81E6A3E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280" y="1690688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Rabušicová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M. (2004). Škola a (versus) rodina. Brno: MU.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Strouhal, M. (2013). Teorie výchovy: k vybraným problémům a perspektivám jedné pedagogické disciplíny. Praha: Grada.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Střelec, S. (Ed.). (2004). Studie z teorie a metodiky výchovy I. Brno: MU. (s. 136–146)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Střelec, S. (Ed.). (2006). Studie z teorie a metodiky výchovy II. Brno: MU. (s. 109–123)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Svobodová, J. (2007). Výběr z reformních i současných edukačních koncepcí. Brno: MSD.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78854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CE6C22-DDE4-48C7-AB85-479AA7717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58FBBA-C798-490F-B8B0-B93BF23F2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https://clanky.rvp.cz/clanek/k/z/18097/TEORIE-VYCHOVY-PEDAGOGIKA-JAKO-SNENI-O-IDEALECH.html/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3"/>
              </a:rPr>
              <a:t>https://is.jabok.cz/el/JA10/leto2013/T545/um/Antinomie.txt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r>
              <a:rPr lang="cs-CZ" dirty="0">
                <a:highlight>
                  <a:srgbClr val="FFFF00"/>
                </a:highlight>
              </a:rPr>
              <a:t>Úkol na příští seminář:  prostudovat průřezová témata v RVP ZV nebo RVP středních škol (gymnázií, odborných škol…).</a:t>
            </a:r>
          </a:p>
        </p:txBody>
      </p:sp>
    </p:spTree>
    <p:extLst>
      <p:ext uri="{BB962C8B-B14F-4D97-AF65-F5344CB8AC3E}">
        <p14:creationId xmlns:p14="http://schemas.microsoft.com/office/powerpoint/2010/main" val="939768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2" name="Rectangle 191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cs-CZ" sz="3700" dirty="0"/>
              <a:t>V </a:t>
            </a:r>
            <a:r>
              <a:rPr lang="en-US" altLang="cs-CZ" sz="3700" dirty="0" err="1"/>
              <a:t>oblasti</a:t>
            </a:r>
            <a:r>
              <a:rPr lang="en-US" altLang="cs-CZ" sz="3700"/>
              <a:t> oblast </a:t>
            </a:r>
            <a:r>
              <a:rPr lang="en-US" altLang="cs-CZ" sz="3700" b="1"/>
              <a:t>vědní (vědecké a jazykové)</a:t>
            </a:r>
          </a:p>
        </p:txBody>
      </p:sp>
      <p:grpSp>
        <p:nvGrpSpPr>
          <p:cNvPr id="193" name="Group 192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6" name="Rectangle 195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90719" y="2330505"/>
            <a:ext cx="4559425" cy="397958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>
              <a:spcBef>
                <a:spcPts val="0"/>
              </a:spcBef>
              <a:spcAft>
                <a:spcPts val="600"/>
              </a:spcAft>
            </a:pPr>
            <a:r>
              <a:rPr lang="en-US" altLang="cs-CZ" sz="2600" dirty="0"/>
              <a:t>utváření syntetického pohledu na svět, </a:t>
            </a:r>
          </a:p>
          <a:p>
            <a:pPr marL="0">
              <a:spcBef>
                <a:spcPts val="0"/>
              </a:spcBef>
              <a:spcAft>
                <a:spcPts val="600"/>
              </a:spcAft>
            </a:pPr>
            <a:r>
              <a:rPr lang="en-US" altLang="cs-CZ" sz="2600" dirty="0"/>
              <a:t>rozvoj systémového a kritického myšlení</a:t>
            </a:r>
          </a:p>
          <a:p>
            <a:pPr marL="0">
              <a:spcBef>
                <a:spcPts val="0"/>
              </a:spcBef>
              <a:spcAft>
                <a:spcPts val="600"/>
              </a:spcAft>
            </a:pPr>
            <a:r>
              <a:rPr lang="en-US" altLang="cs-CZ" sz="2600" dirty="0"/>
              <a:t>schopnosti stále se odpovědně  učit, </a:t>
            </a:r>
          </a:p>
          <a:p>
            <a:pPr marL="0">
              <a:spcBef>
                <a:spcPts val="0"/>
              </a:spcBef>
              <a:spcAft>
                <a:spcPts val="600"/>
              </a:spcAft>
            </a:pPr>
            <a:r>
              <a:rPr lang="en-US" altLang="cs-CZ" sz="2600" dirty="0"/>
              <a:t>být aktivní v přístupu ke světu a dokázat odhalovat souvislosti,</a:t>
            </a:r>
          </a:p>
          <a:p>
            <a:pPr marL="0">
              <a:spcBef>
                <a:spcPts val="0"/>
              </a:spcBef>
              <a:spcAft>
                <a:spcPts val="600"/>
              </a:spcAft>
            </a:pPr>
            <a:r>
              <a:rPr lang="en-US" altLang="cs-CZ" sz="2600" dirty="0"/>
              <a:t>komunikace v různých </a:t>
            </a:r>
            <a:r>
              <a:rPr lang="en-US" altLang="cs-CZ" sz="2600" dirty="0" err="1"/>
              <a:t>jazycích</a:t>
            </a:r>
            <a:r>
              <a:rPr lang="en-US" altLang="cs-CZ" sz="2600" dirty="0"/>
              <a:t>. </a:t>
            </a:r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494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id="{117AB3D3-3C9C-4DED-809A-78734805B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pPr eaLnBrk="1" hangingPunct="1"/>
            <a:endParaRPr lang="cs-CZ" altLang="cs-CZ" sz="4800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3661" y="2599509"/>
            <a:ext cx="4530898" cy="3639450"/>
          </a:xfrm>
        </p:spPr>
        <p:txBody>
          <a:bodyPr anchor="ctr">
            <a:noAutofit/>
          </a:bodyPr>
          <a:lstStyle/>
          <a:p>
            <a:pPr eaLnBrk="1" hangingPunct="1"/>
            <a:endParaRPr lang="cs-CZ" altLang="cs-CZ" sz="2400" i="1" dirty="0"/>
          </a:p>
          <a:p>
            <a:pPr marL="36000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400" dirty="0"/>
              <a:t>dovedností vést dialog, věcně diskutovat, argumentovat, hájit své názory a postoje, naslouchat, </a:t>
            </a:r>
          </a:p>
          <a:p>
            <a:pPr marL="36000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400" dirty="0"/>
              <a:t>učit se společně hledat řešení problémů nenásilně, ale asertivně,  překonávat překážky na základě důvěry, spolupráce a tolerance., flexibilnost  a dynamičnost,</a:t>
            </a:r>
          </a:p>
          <a:p>
            <a:pPr marL="36000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400" dirty="0"/>
              <a:t>osvojování funkční gramotnosti. </a:t>
            </a:r>
          </a:p>
          <a:p>
            <a:pPr marL="611460" indent="-342900" eaLnBrk="1" hangingPunct="1">
              <a:buFont typeface="Arial" panose="020B0604020202020204" pitchFamily="34" charset="0"/>
              <a:buChar char="•"/>
            </a:pPr>
            <a:endParaRPr lang="cs-CZ" altLang="cs-CZ" sz="2400" i="1" dirty="0"/>
          </a:p>
          <a:p>
            <a:pPr eaLnBrk="1" hangingPunct="1"/>
            <a:endParaRPr lang="cs-CZ" altLang="cs-CZ" sz="2400" i="1" dirty="0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377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45065" y="1463040"/>
            <a:ext cx="3796306" cy="2690949"/>
          </a:xfrm>
        </p:spPr>
        <p:txBody>
          <a:bodyPr anchor="t">
            <a:normAutofit/>
          </a:bodyPr>
          <a:lstStyle/>
          <a:p>
            <a:r>
              <a:rPr lang="cs-CZ" altLang="cs-CZ" dirty="0"/>
              <a:t>Ve sféře </a:t>
            </a:r>
            <a:r>
              <a:rPr lang="cs-CZ" altLang="cs-CZ" b="1" dirty="0"/>
              <a:t>pracovní (technické a ekonomické) </a:t>
            </a:r>
            <a:endParaRPr lang="cs-CZ" altLang="cs-CZ" dirty="0"/>
          </a:p>
        </p:txBody>
      </p:sp>
      <p:grpSp>
        <p:nvGrpSpPr>
          <p:cNvPr id="28679" name="Group 78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28680" name="Rectangle 79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681" name="Rectangle 82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6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6218" y="751840"/>
            <a:ext cx="5542387" cy="5011647"/>
          </a:xfrm>
        </p:spPr>
        <p:txBody>
          <a:bodyPr anchor="t">
            <a:noAutofit/>
          </a:bodyPr>
          <a:lstStyle/>
          <a:p>
            <a:pPr marL="611460" indent="-342900" eaLnBrk="1" hangingPunct="1">
              <a:buFont typeface="Arial" panose="020B0604020202020204" pitchFamily="34" charset="0"/>
              <a:buChar char="•"/>
            </a:pPr>
            <a:endParaRPr lang="cs-CZ" altLang="cs-CZ" sz="2400" dirty="0"/>
          </a:p>
          <a:p>
            <a:pPr marL="61146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400" dirty="0"/>
              <a:t>rozvoj pracovní kultury</a:t>
            </a:r>
          </a:p>
          <a:p>
            <a:pPr marL="61146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400" dirty="0"/>
              <a:t>otázka hodnoty lidské práce</a:t>
            </a:r>
          </a:p>
          <a:p>
            <a:pPr marL="61146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400" dirty="0"/>
              <a:t>vnímat problémy a úkoly světa práce  v složitých podmínkách pracovního trhu (utilitární aspekty + antropologický význam lidské práce)  </a:t>
            </a:r>
          </a:p>
          <a:p>
            <a:pPr marL="61146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400" dirty="0"/>
              <a:t>vhled do ekonomických, ekologických i estetických otázek světa techniky</a:t>
            </a:r>
          </a:p>
          <a:p>
            <a:pPr marL="61146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400" dirty="0"/>
              <a:t>rozvoj tvořivosti</a:t>
            </a:r>
          </a:p>
          <a:p>
            <a:pPr marL="61146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400" dirty="0"/>
              <a:t>otázka vztahu učení a práce (koncept celoživotního učení). </a:t>
            </a:r>
          </a:p>
        </p:txBody>
      </p:sp>
    </p:spTree>
    <p:extLst>
      <p:ext uri="{BB962C8B-B14F-4D97-AF65-F5344CB8AC3E}">
        <p14:creationId xmlns:p14="http://schemas.microsoft.com/office/powerpoint/2010/main" val="126776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821" name="Rectangle 71">
            <a:extLst>
              <a:ext uri="{FF2B5EF4-FFF2-40B4-BE49-F238E27FC236}">
                <a16:creationId xmlns:a16="http://schemas.microsoft.com/office/drawing/2014/main" id="{6AB33354-5302-409E-90BF-4E7A98AFB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45065" y="1165014"/>
            <a:ext cx="3796306" cy="4666206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4800" dirty="0"/>
              <a:t> V okruhu výchovy </a:t>
            </a:r>
            <a:r>
              <a:rPr lang="cs-CZ" altLang="cs-CZ" sz="4800" b="1" dirty="0"/>
              <a:t>mravní</a:t>
            </a:r>
            <a:endParaRPr lang="cs-CZ" altLang="cs-CZ" sz="4800" dirty="0"/>
          </a:p>
        </p:txBody>
      </p:sp>
      <p:grpSp>
        <p:nvGrpSpPr>
          <p:cNvPr id="34822" name="Group 73">
            <a:extLst>
              <a:ext uri="{FF2B5EF4-FFF2-40B4-BE49-F238E27FC236}">
                <a16:creationId xmlns:a16="http://schemas.microsoft.com/office/drawing/2014/main" id="{0C66A8B6-1F6E-4FCC-93B9-B9986B6FD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576" y="5945955"/>
            <a:ext cx="12109423" cy="525780"/>
            <a:chOff x="82576" y="5945955"/>
            <a:chExt cx="12109423" cy="525780"/>
          </a:xfrm>
        </p:grpSpPr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CAF7C4FD-65AD-4BBE-886A-D2E923F94C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103361" y="6131892"/>
              <a:ext cx="524256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823" name="Rectangle 75">
              <a:extLst>
                <a:ext uri="{FF2B5EF4-FFF2-40B4-BE49-F238E27FC236}">
                  <a16:creationId xmlns:a16="http://schemas.microsoft.com/office/drawing/2014/main" id="{1BA8278B-6DF7-481F-B1FA-FFE7D6C3C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5998176" y="277912"/>
              <a:ext cx="524256" cy="118633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4824" name="Rectangle 77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77840" y="587829"/>
            <a:ext cx="5625253" cy="5358125"/>
          </a:xfrm>
        </p:spPr>
        <p:txBody>
          <a:bodyPr anchor="ctr">
            <a:no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sz="2400" dirty="0"/>
          </a:p>
          <a:p>
            <a:pPr marL="61146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400" dirty="0"/>
              <a:t>utváření vztahů mezi lidmi a mezi lidmi a prostředím, </a:t>
            </a:r>
          </a:p>
          <a:p>
            <a:pPr marL="61146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400" dirty="0"/>
              <a:t>respekt k lidským právům, k základní sociální spravedlnosti, ke kulturní odlišnosti států i občanů v jednotlivých zemích,</a:t>
            </a:r>
          </a:p>
          <a:p>
            <a:pPr marL="61146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400" dirty="0"/>
              <a:t>vlastní stanoviska ke  globálním problémům lidstva (ochraně životního prostředí, důsledkům rasové, etnické, náboženské nesnášenlivosti, otázkám bídy a hladu, rozporným důsledkům vědy a techniky apod.) z demokratických a humanistických pozic. </a:t>
            </a:r>
          </a:p>
        </p:txBody>
      </p:sp>
    </p:spTree>
    <p:extLst>
      <p:ext uri="{BB962C8B-B14F-4D97-AF65-F5344CB8AC3E}">
        <p14:creationId xmlns:p14="http://schemas.microsoft.com/office/powerpoint/2010/main" val="1250855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845" name="Rectangle 71">
            <a:extLst>
              <a:ext uri="{FF2B5EF4-FFF2-40B4-BE49-F238E27FC236}">
                <a16:creationId xmlns:a16="http://schemas.microsoft.com/office/drawing/2014/main" id="{6AB33354-5302-409E-90BF-4E7A98AFB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45065" y="1165014"/>
            <a:ext cx="3796306" cy="4666206"/>
          </a:xfrm>
        </p:spPr>
        <p:txBody>
          <a:bodyPr anchor="ctr">
            <a:normAutofit/>
          </a:bodyPr>
          <a:lstStyle/>
          <a:p>
            <a:pPr eaLnBrk="1" hangingPunct="1"/>
            <a:endParaRPr lang="cs-CZ" altLang="cs-CZ" sz="4800" dirty="0"/>
          </a:p>
        </p:txBody>
      </p:sp>
      <p:grpSp>
        <p:nvGrpSpPr>
          <p:cNvPr id="35846" name="Group 73">
            <a:extLst>
              <a:ext uri="{FF2B5EF4-FFF2-40B4-BE49-F238E27FC236}">
                <a16:creationId xmlns:a16="http://schemas.microsoft.com/office/drawing/2014/main" id="{0C66A8B6-1F6E-4FCC-93B9-B9986B6FD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576" y="5945955"/>
            <a:ext cx="12109423" cy="525780"/>
            <a:chOff x="82576" y="5945955"/>
            <a:chExt cx="12109423" cy="525780"/>
          </a:xfrm>
        </p:grpSpPr>
        <p:sp>
          <p:nvSpPr>
            <p:cNvPr id="35847" name="Rectangle 74">
              <a:extLst>
                <a:ext uri="{FF2B5EF4-FFF2-40B4-BE49-F238E27FC236}">
                  <a16:creationId xmlns:a16="http://schemas.microsoft.com/office/drawing/2014/main" id="{CAF7C4FD-65AD-4BBE-886A-D2E923F94C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103361" y="6131892"/>
              <a:ext cx="524256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848" name="Rectangle 75">
              <a:extLst>
                <a:ext uri="{FF2B5EF4-FFF2-40B4-BE49-F238E27FC236}">
                  <a16:creationId xmlns:a16="http://schemas.microsoft.com/office/drawing/2014/main" id="{1BA8278B-6DF7-481F-B1FA-FFE7D6C3C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5998176" y="277912"/>
              <a:ext cx="524256" cy="118633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5849" name="Rectangle 77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77840" y="1165014"/>
            <a:ext cx="5625253" cy="4666206"/>
          </a:xfrm>
        </p:spPr>
        <p:txBody>
          <a:bodyPr anchor="ctr">
            <a:normAutofit/>
          </a:bodyPr>
          <a:lstStyle/>
          <a:p>
            <a:pPr marL="61146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400" dirty="0"/>
              <a:t>význam </a:t>
            </a:r>
            <a:r>
              <a:rPr lang="cs-CZ" altLang="cs-CZ" sz="2400" b="1" dirty="0"/>
              <a:t>hodnot</a:t>
            </a:r>
            <a:r>
              <a:rPr lang="cs-CZ" altLang="cs-CZ" sz="2400" dirty="0"/>
              <a:t>, angažovanost </a:t>
            </a:r>
            <a:r>
              <a:rPr lang="cs-CZ" altLang="cs-CZ" sz="2400" b="1" dirty="0"/>
              <a:t>pro udržení přírody a životního prostředí, </a:t>
            </a:r>
            <a:r>
              <a:rPr lang="cs-CZ" altLang="cs-CZ" sz="2400" dirty="0"/>
              <a:t>role</a:t>
            </a:r>
            <a:r>
              <a:rPr lang="cs-CZ" altLang="cs-CZ" sz="2400" b="1" dirty="0"/>
              <a:t> mezilidských vztahů a solidarity</a:t>
            </a:r>
            <a:r>
              <a:rPr lang="cs-CZ" altLang="cs-CZ" sz="2400" dirty="0"/>
              <a:t> X </a:t>
            </a:r>
            <a:r>
              <a:rPr lang="cs-CZ" altLang="cs-CZ" sz="2400" b="1" dirty="0"/>
              <a:t>zbožnění konzumu, bezohledný egoismus, nepoctivost a podvody, touha po svobodném životě bez závazků, nezájem o věci veřejné,</a:t>
            </a:r>
          </a:p>
          <a:p>
            <a:pPr marL="61146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400" dirty="0"/>
              <a:t>podpora dovedností demokratického chování, zájmu o věci veřejné, realizace principu aktivní občanské participace, občanské spoluúčasti a rozvíjení pocitu spoluodpovědnosti za řešení problémů. </a:t>
            </a:r>
          </a:p>
        </p:txBody>
      </p:sp>
    </p:spTree>
    <p:extLst>
      <p:ext uri="{BB962C8B-B14F-4D97-AF65-F5344CB8AC3E}">
        <p14:creationId xmlns:p14="http://schemas.microsoft.com/office/powerpoint/2010/main" val="971956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9C99D1AB-0C2D-4DD9-B88A-B6369D9044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5028" y="1372905"/>
            <a:ext cx="3892732" cy="4305519"/>
          </a:xfrm>
        </p:spPr>
        <p:txBody>
          <a:bodyPr anchor="ctr">
            <a:normAutofit/>
          </a:bodyPr>
          <a:lstStyle/>
          <a:p>
            <a:pPr eaLnBrk="1" hangingPunct="1"/>
            <a:br>
              <a:rPr lang="cs-CZ" altLang="cs-CZ" sz="2600" dirty="0"/>
            </a:br>
            <a:r>
              <a:rPr lang="cs-CZ" altLang="cs-CZ" sz="2600" dirty="0"/>
              <a:t>Interkulturní/multikulturní  výchova</a:t>
            </a: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36882" name="Rectangle 74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9" name="Rectangle 7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982976"/>
            <a:ext cx="6009366" cy="512063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0" y="1372905"/>
            <a:ext cx="5224272" cy="4305519"/>
          </a:xfrm>
        </p:spPr>
        <p:txBody>
          <a:bodyPr anchor="ctr"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 b="1" dirty="0"/>
              <a:t>   </a:t>
            </a:r>
            <a:endParaRPr lang="cs-CZ" altLang="cs-CZ" sz="2000" dirty="0"/>
          </a:p>
          <a:p>
            <a:pPr marL="61146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/>
              <a:t>seznamování s </a:t>
            </a:r>
            <a:r>
              <a:rPr lang="cs-CZ" altLang="cs-CZ" sz="2000" b="1" dirty="0"/>
              <a:t>tradicemi a rozmanitostí </a:t>
            </a:r>
            <a:r>
              <a:rPr lang="cs-CZ" altLang="cs-CZ" sz="2000" dirty="0"/>
              <a:t>ostatních světových  kultur, </a:t>
            </a:r>
          </a:p>
          <a:p>
            <a:pPr marL="61146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/>
              <a:t>uvědomování si </a:t>
            </a:r>
            <a:r>
              <a:rPr lang="cs-CZ" altLang="cs-CZ" sz="2000" b="1" dirty="0"/>
              <a:t>hodnoty a přínosu vlastní kultury</a:t>
            </a:r>
            <a:r>
              <a:rPr lang="cs-CZ" altLang="cs-CZ" sz="2000" dirty="0"/>
              <a:t> do celkového kulturního dědictví, </a:t>
            </a:r>
          </a:p>
          <a:p>
            <a:pPr marL="61146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/>
              <a:t>podporovat </a:t>
            </a:r>
            <a:r>
              <a:rPr lang="cs-CZ" altLang="cs-CZ" sz="2000" b="1" dirty="0"/>
              <a:t>originalitu a svébytnost</a:t>
            </a:r>
            <a:r>
              <a:rPr lang="cs-CZ" altLang="cs-CZ" sz="2000" dirty="0"/>
              <a:t>, vědomí národní identity na základě </a:t>
            </a:r>
            <a:r>
              <a:rPr lang="cs-CZ" altLang="cs-CZ" sz="2000" b="1" dirty="0"/>
              <a:t>znalostí vlastních tradic, 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687568" y="6355073"/>
            <a:ext cx="6007608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920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2" name="Rectangle 191">
            <a:extLst>
              <a:ext uri="{FF2B5EF4-FFF2-40B4-BE49-F238E27FC236}">
                <a16:creationId xmlns:a16="http://schemas.microsoft.com/office/drawing/2014/main" id="{117AB3D3-3C9C-4DED-809A-78734805B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pPr eaLnBrk="1" hangingPunct="1"/>
            <a:endParaRPr lang="cs-CZ" altLang="cs-CZ" sz="4800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3661" y="2599509"/>
            <a:ext cx="4530898" cy="3639450"/>
          </a:xfrm>
        </p:spPr>
        <p:txBody>
          <a:bodyPr anchor="ctr">
            <a:normAutofit/>
          </a:bodyPr>
          <a:lstStyle/>
          <a:p>
            <a:pPr eaLnBrk="1" hangingPunct="1"/>
            <a:endParaRPr lang="cs-CZ" altLang="cs-CZ" sz="2000" dirty="0"/>
          </a:p>
          <a:p>
            <a:pPr marL="61146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/>
              <a:t>posilování společenské </a:t>
            </a:r>
            <a:r>
              <a:rPr lang="cs-CZ" altLang="cs-CZ" sz="2000" b="1" dirty="0"/>
              <a:t>solidarity, </a:t>
            </a:r>
          </a:p>
          <a:p>
            <a:pPr marL="61146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/>
              <a:t>rozvíjení  smyslu pro odlišnosti jiných kultur, pěstování tolerance. </a:t>
            </a:r>
          </a:p>
          <a:p>
            <a:pPr marL="61146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/>
              <a:t>Uplatňování </a:t>
            </a:r>
            <a:r>
              <a:rPr lang="cs-CZ" altLang="cs-CZ" sz="2000" b="1" dirty="0"/>
              <a:t>multikulturních aspektů ve výchově </a:t>
            </a:r>
            <a:r>
              <a:rPr lang="cs-CZ" altLang="cs-CZ" sz="2000" dirty="0"/>
              <a:t>znamená naplňovat požadavek</a:t>
            </a:r>
            <a:r>
              <a:rPr lang="cs-CZ" altLang="cs-CZ" sz="2000" b="1" dirty="0"/>
              <a:t>  učit se „žít společně„ a „žít s ostatními„</a:t>
            </a:r>
            <a:r>
              <a:rPr lang="cs-CZ" altLang="cs-CZ" sz="2000" dirty="0"/>
              <a:t> (</a:t>
            </a:r>
            <a:r>
              <a:rPr lang="cs-CZ" altLang="cs-CZ" sz="2000" dirty="0" err="1"/>
              <a:t>srv</a:t>
            </a:r>
            <a:r>
              <a:rPr lang="cs-CZ" altLang="cs-CZ" sz="2000" dirty="0"/>
              <a:t>. Zpráva UNESCO 1997, s. 53-54). </a:t>
            </a:r>
          </a:p>
          <a:p>
            <a:pPr eaLnBrk="1" hangingPunct="1"/>
            <a:endParaRPr lang="cs-CZ" altLang="cs-CZ" sz="2000" dirty="0"/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556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4" name="Rectangle 143">
            <a:extLst>
              <a:ext uri="{FF2B5EF4-FFF2-40B4-BE49-F238E27FC236}">
                <a16:creationId xmlns:a16="http://schemas.microsoft.com/office/drawing/2014/main" id="{117AB3D3-3C9C-4DED-809A-78734805B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pPr eaLnBrk="1" hangingPunct="1"/>
            <a:r>
              <a:rPr lang="cs-CZ" altLang="cs-CZ" sz="4800"/>
              <a:t> V oblasti výchovy </a:t>
            </a:r>
            <a:r>
              <a:rPr lang="cs-CZ" altLang="cs-CZ" sz="4800" b="1"/>
              <a:t>estetické</a:t>
            </a:r>
            <a:r>
              <a:rPr lang="cs-CZ" altLang="cs-CZ" sz="4800"/>
              <a:t> </a:t>
            </a: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3661" y="2599509"/>
            <a:ext cx="4530898" cy="3639450"/>
          </a:xfrm>
        </p:spPr>
        <p:txBody>
          <a:bodyPr anchor="ctr">
            <a:normAutofit/>
          </a:bodyPr>
          <a:lstStyle/>
          <a:p>
            <a:pPr marL="611460" indent="-342900" eaLnBrk="1" hangingPunct="1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sz="1600"/>
              <a:t>rozvoj v oblasti estetična a umění na základě </a:t>
            </a:r>
            <a:r>
              <a:rPr lang="cs-CZ" sz="1600" b="1"/>
              <a:t>srovnání a lepšího pochopení jiných kultur,</a:t>
            </a:r>
          </a:p>
          <a:p>
            <a:pPr marL="611460" indent="-342900" eaLnBrk="1" hangingPunct="1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sz="1600"/>
              <a:t>posilování role umění x vlivy </a:t>
            </a:r>
            <a:r>
              <a:rPr lang="cs-CZ" sz="1600" b="1"/>
              <a:t>povrchní pseudokultury</a:t>
            </a:r>
            <a:r>
              <a:rPr lang="cs-CZ" sz="1600"/>
              <a:t>, šířené médii v globalizujícím se světě; </a:t>
            </a:r>
          </a:p>
          <a:p>
            <a:pPr marL="611460" indent="-342900" eaLnBrk="1" hangingPunct="1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sz="1600" b="1"/>
              <a:t>jednostranný </a:t>
            </a:r>
            <a:r>
              <a:rPr lang="cs-CZ" sz="1600"/>
              <a:t>ekonomismus, jednostranně konzumní životní styl ap. x vztah umění a osvojování poznatků vědy a techniky;</a:t>
            </a:r>
          </a:p>
          <a:p>
            <a:pPr marL="611460" indent="-342900" eaLnBrk="1" hangingPunct="1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sz="1600"/>
              <a:t>vzájemné vztahy </a:t>
            </a:r>
            <a:r>
              <a:rPr lang="cs-CZ" sz="1600" b="1"/>
              <a:t>vědeckého a estetického osvojování skutečnosti</a:t>
            </a:r>
            <a:r>
              <a:rPr lang="cs-CZ" sz="1600"/>
              <a:t>, racionálního a emocionálního prožívání v pojetí učiva. </a:t>
            </a:r>
          </a:p>
          <a:p>
            <a:pPr marL="611460" indent="-342900">
              <a:buClr>
                <a:schemeClr val="tx1"/>
              </a:buClr>
              <a:defRPr/>
            </a:pPr>
            <a:r>
              <a:rPr lang="cs-CZ" sz="1600" b="1"/>
              <a:t>Umění jako specifický způsob poznání a komunikace.</a:t>
            </a:r>
            <a:endParaRPr lang="cs-CZ" sz="1600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3931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1020</Words>
  <Application>Microsoft Office PowerPoint</Application>
  <PresentationFormat>Širokoúhlá obrazovka</PresentationFormat>
  <Paragraphs>83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Motiv Office</vt:lpstr>
      <vt:lpstr>Příklady proměn a nových perspektiv složek výchovy 3. seminář</vt:lpstr>
      <vt:lpstr>V oblasti oblast vědní (vědecké a jazykové)</vt:lpstr>
      <vt:lpstr>Prezentace aplikace PowerPoint</vt:lpstr>
      <vt:lpstr>Ve sféře pracovní (technické a ekonomické) </vt:lpstr>
      <vt:lpstr> V okruhu výchovy mravní</vt:lpstr>
      <vt:lpstr>Prezentace aplikace PowerPoint</vt:lpstr>
      <vt:lpstr> Interkulturní/multikulturní  výchova</vt:lpstr>
      <vt:lpstr>Prezentace aplikace PowerPoint</vt:lpstr>
      <vt:lpstr> V oblasti výchovy estetické </vt:lpstr>
      <vt:lpstr>Prezentace aplikace PowerPoint</vt:lpstr>
      <vt:lpstr>Prezentace aplikace PowerPoint</vt:lpstr>
      <vt:lpstr>Prezentace aplikace PowerPoint</vt:lpstr>
      <vt:lpstr>Ve sféře tělesné (zdravotní a pohybové)</vt:lpstr>
      <vt:lpstr>Výchovné antinomie podle E. Finka</vt:lpstr>
      <vt:lpstr>Literatura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Jaký by měl jedinec 21. století ?</dc:title>
  <dc:creator>Hana Horká</dc:creator>
  <cp:lastModifiedBy>Hana Horká</cp:lastModifiedBy>
  <cp:revision>4</cp:revision>
  <dcterms:created xsi:type="dcterms:W3CDTF">2020-10-21T08:45:02Z</dcterms:created>
  <dcterms:modified xsi:type="dcterms:W3CDTF">2020-10-21T11:59:17Z</dcterms:modified>
</cp:coreProperties>
</file>