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431" r:id="rId3"/>
    <p:sldId id="311" r:id="rId4"/>
    <p:sldId id="312" r:id="rId5"/>
    <p:sldId id="414" r:id="rId6"/>
    <p:sldId id="277" r:id="rId7"/>
    <p:sldId id="418" r:id="rId8"/>
    <p:sldId id="423" r:id="rId9"/>
    <p:sldId id="424" r:id="rId10"/>
    <p:sldId id="42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367E8-A9A2-45DF-806C-54BFF15201DA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FD03D-FC28-4030-A766-A466ECCB46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64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32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18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14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32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6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21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15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34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93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4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70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A9DCE-B9FD-4B09-9DF2-7D263E67600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6501-D648-4914-AD7E-EE3A72CAD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39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153B3-4E82-474F-833D-469E35B90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cs-CZ" sz="8000" dirty="0"/>
              <a:t>Výchovné oblasti</a:t>
            </a:r>
            <a:br>
              <a:rPr lang="cs-CZ" sz="8000" dirty="0"/>
            </a:br>
            <a:r>
              <a:rPr lang="cs-CZ" sz="4000" dirty="0"/>
              <a:t>seminář 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83538A-8862-4677-BE46-FA191DEB9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endParaRPr lang="cs-CZ" sz="2200"/>
          </a:p>
          <a:p>
            <a:pPr algn="l"/>
            <a:endParaRPr lang="cs-CZ" sz="2200"/>
          </a:p>
          <a:p>
            <a:pPr algn="l"/>
            <a:r>
              <a:rPr lang="cs-CZ" sz="2200"/>
              <a:t>TMV LF 2020</a:t>
            </a:r>
          </a:p>
        </p:txBody>
      </p:sp>
    </p:spTree>
    <p:extLst>
      <p:ext uri="{BB962C8B-B14F-4D97-AF65-F5344CB8AC3E}">
        <p14:creationId xmlns:p14="http://schemas.microsoft.com/office/powerpoint/2010/main" val="3143860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KRAJHANZL, J. Ekopsychologie a environmentální chování. In Dlouhá, J. (ed.) (2009). </a:t>
            </a:r>
            <a:r>
              <a:rPr lang="cs-CZ" alt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Vědění a participace.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Praha: Karolinum, s. 132-142.</a:t>
            </a:r>
          </a:p>
          <a:p>
            <a:pPr>
              <a:buFontTx/>
              <a:buNone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ŠMAJS, J. (2008). </a:t>
            </a:r>
            <a:r>
              <a:rPr lang="cs-CZ" alt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Potřebujeme filosofii přežití? Úvahy o filosofii, kultuře, poznání, vzděláním řeči a popularizaci vědy. 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Doplněk.</a:t>
            </a:r>
          </a:p>
          <a:p>
            <a:pPr>
              <a:buFontTx/>
              <a:buNone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WINTER, D. D. N.; KOGER, S. M. (2009). </a:t>
            </a:r>
            <a:r>
              <a:rPr lang="cs-CZ" alt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Psychologie environmentálních problémů. 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Portál.</a:t>
            </a:r>
          </a:p>
          <a:p>
            <a:pPr eaLnBrk="1" hangingPunct="1"/>
            <a:endParaRPr lang="cs-CZ" altLang="cs-CZ" sz="3200" dirty="0"/>
          </a:p>
          <a:p>
            <a:pPr>
              <a:buFontTx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15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DEF4B-2FF8-4C3B-A520-3741FE13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cs-CZ" dirty="0"/>
              <a:t>Pedagogika jako snění o ideálech (M. Strouhal)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3478F-FB34-470B-930B-7E875525D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r>
              <a:rPr lang="cs-CZ" sz="2200" b="0" i="0" dirty="0">
                <a:effectLst/>
                <a:latin typeface="Arial" panose="020B0604020202020204" pitchFamily="34" charset="0"/>
              </a:rPr>
              <a:t>„…lidskost </a:t>
            </a:r>
            <a:r>
              <a:rPr lang="cs-CZ" sz="2200" b="1" i="0" dirty="0">
                <a:effectLst/>
                <a:latin typeface="Arial" panose="020B0604020202020204" pitchFamily="34" charset="0"/>
              </a:rPr>
              <a:t>není materiál k opracování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ani potenciál k rozvíjení či zdroj k využití, </a:t>
            </a:r>
            <a:r>
              <a:rPr lang="cs-CZ" sz="2200" b="1" i="0" dirty="0">
                <a:effectLst/>
                <a:latin typeface="Arial" panose="020B0604020202020204" pitchFamily="34" charset="0"/>
              </a:rPr>
              <a:t>nýbrž hodnota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k níž lze směřovat jen cestami mnohými a nepřímými, sledováním toho, co původně není člověku vlastní, ale co se může a má stát jeho pravou vlastí: sledováním ideálu.</a:t>
            </a:r>
          </a:p>
          <a:p>
            <a:r>
              <a:rPr lang="cs-CZ" sz="2200" b="0" i="0" dirty="0">
                <a:effectLst/>
                <a:latin typeface="Arial" panose="020B0604020202020204" pitchFamily="34" charset="0"/>
              </a:rPr>
              <a:t>„</a:t>
            </a:r>
            <a:r>
              <a:rPr lang="cs-CZ" sz="2200" b="1" i="0" dirty="0">
                <a:effectLst/>
                <a:latin typeface="Arial" panose="020B0604020202020204" pitchFamily="34" charset="0"/>
              </a:rPr>
              <a:t>Teorie výchovy 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je nepochybně jednou ze základních disciplín pedagogické vědy, avšak svým původem je </a:t>
            </a:r>
            <a:r>
              <a:rPr lang="cs-CZ" sz="2200" b="1" i="0" dirty="0">
                <a:effectLst/>
                <a:latin typeface="Arial" panose="020B0604020202020204" pitchFamily="34" charset="0"/>
              </a:rPr>
              <a:t>zanořena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do oblasti, v níž věda umlká, – </a:t>
            </a:r>
            <a:r>
              <a:rPr lang="cs-CZ" sz="2200" b="1" i="0" dirty="0">
                <a:effectLst/>
                <a:latin typeface="Arial" panose="020B0604020202020204" pitchFamily="34" charset="0"/>
              </a:rPr>
              <a:t>do oblasti nevyslovitelného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…“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443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C435C041-1B92-4231-B0DF-80A28F29E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600" b="1"/>
              <a:t>Jak jsou příroda/životní prostředí prezentovány v některých školách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E1C9EE-B333-4912-A3D7-8EF62D0AB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Autofit/>
          </a:bodyPr>
          <a:lstStyle/>
          <a:p>
            <a:pPr eaLnBrk="1" hangingPunct="1">
              <a:buFontTx/>
              <a:buNone/>
            </a:pPr>
            <a:endParaRPr lang="cs-CZ" altLang="cs-CZ" sz="2200" dirty="0"/>
          </a:p>
          <a:p>
            <a:pPr eaLnBrk="1" hangingPunct="1"/>
            <a:r>
              <a:rPr lang="cs-CZ" altLang="cs-CZ" sz="22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příroda a Země nejsou považovány za prioritu a hlavní hodnotu; </a:t>
            </a:r>
          </a:p>
          <a:p>
            <a:pPr eaLnBrk="1" hangingPunct="1"/>
            <a:r>
              <a:rPr lang="cs-CZ" altLang="cs-CZ" sz="22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příroda je pouze „</a:t>
            </a:r>
            <a:r>
              <a:rPr lang="cs-CZ" altLang="cs-CZ" sz="2200" i="1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objektem, materiálem, zdrojem anebo prostředkem dosažení lidských cílů, plánů a záměrů“ </a:t>
            </a:r>
            <a:r>
              <a:rPr lang="cs-CZ" altLang="cs-CZ" sz="22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(</a:t>
            </a:r>
            <a:r>
              <a:rPr lang="cs-CZ" altLang="cs-CZ" sz="2200" dirty="0" err="1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Višňovský</a:t>
            </a:r>
            <a:r>
              <a:rPr lang="cs-CZ" altLang="cs-CZ" sz="22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, 2009, s. 46), přednost a význam má člověk s jeho přáními, touhami a cíli; </a:t>
            </a:r>
          </a:p>
          <a:p>
            <a:pPr eaLnBrk="1" hangingPunct="1"/>
            <a:r>
              <a:rPr lang="cs-CZ" altLang="cs-CZ" sz="22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chybí procesuální uvažování i citlivost pro vazby a souvislosti v přírodě;</a:t>
            </a:r>
          </a:p>
          <a:p>
            <a:pPr eaLnBrk="1" hangingPunct="1"/>
            <a:r>
              <a:rPr lang="cs-CZ" altLang="cs-CZ" sz="22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převládá mechanický způsob uvažování, povrchní encyklopedičnost.</a:t>
            </a:r>
          </a:p>
          <a:p>
            <a:pPr eaLnBrk="1" hangingPunct="1"/>
            <a:endParaRPr lang="cs-CZ" alt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28EF9C-8F99-4204-B6EB-77404FC0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64" y="1701579"/>
            <a:ext cx="8074815" cy="4074022"/>
          </a:xfrm>
        </p:spPr>
        <p:txBody>
          <a:bodyPr rtlCol="0" anchor="t">
            <a:normAutofit fontScale="62500" lnSpcReduction="20000"/>
          </a:bodyPr>
          <a:lstStyle/>
          <a:p>
            <a:pPr indent="0">
              <a:buNone/>
              <a:defRPr/>
            </a:pPr>
            <a:endParaRPr lang="cs-CZ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342900">
              <a:defRPr/>
            </a:pPr>
            <a:r>
              <a:rPr lang="cs-CZ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 představují „problém hrozby“ v důsledku nezodpovědného jednání a chování člověka k přírodě;</a:t>
            </a:r>
          </a:p>
          <a:p>
            <a:pPr marL="571500" indent="-342900">
              <a:defRPr/>
            </a:pPr>
            <a:r>
              <a:rPr lang="cs-CZ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 je oznámeno, že je životní prostředí ohroženo, že kvalita vody, vzduchu se zhoršuje…);</a:t>
            </a:r>
          </a:p>
          <a:p>
            <a:pPr marL="571500" indent="-342900">
              <a:defRPr/>
            </a:pPr>
            <a:r>
              <a:rPr lang="cs-CZ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převládá hodnocení přírody ve smyslu, že  hodnotu má jen to, co je pro člověka užitečné bez ohledu na to, že příroda má hodnotu sama o sobě; </a:t>
            </a:r>
          </a:p>
          <a:p>
            <a:pPr marL="571500" indent="-342900">
              <a:defRPr/>
            </a:pPr>
            <a:r>
              <a:rPr lang="cs-CZ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    chybí často pohled podle kategorií etiky, tzn. dobra, zla, správného, nesprávného chování či jednání (Chytil, 1999, s. 54-55).</a:t>
            </a:r>
          </a:p>
          <a:p>
            <a:pPr>
              <a:defRPr/>
            </a:pPr>
            <a:endParaRPr lang="cs-CZ"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b="1"/>
              <a:t>Environmentální výchova</a:t>
            </a:r>
            <a:endParaRPr lang="cs-CZ" alt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Autofit/>
          </a:bodyPr>
          <a:lstStyle/>
          <a:p>
            <a:pPr indent="0">
              <a:buNone/>
              <a:defRPr/>
            </a:pP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směřuje jednoznačně k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překonání primitivně egocentrických, sebestředných  názorů a preferencí hodnot, </a:t>
            </a:r>
          </a:p>
          <a:p>
            <a:pPr indent="15875">
              <a:buFont typeface="Arial" pitchFamily="34" charset="0"/>
              <a:buChar char="•"/>
              <a:defRPr/>
            </a:pP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podílí se na nové duchovní integraci člověka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jehož vřazuje do celku přírody a kultury,</a:t>
            </a:r>
          </a:p>
          <a:p>
            <a:pPr indent="15875">
              <a:buFont typeface="Arial" pitchFamily="34" charset="0"/>
              <a:buChar char="•"/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usiluje o zastavení a zvrácení dosavadního způsobu poškozování přírody.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Nové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obsahové  principy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hodnotová  priorita přírody pro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lidský život, závislost člověka na přírodě a požadavek ekologizace duchovní a  materiální kultury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984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Proměna vzdělávacího kurikula v intencích EV</a:t>
            </a:r>
            <a:br>
              <a:rPr lang="cs-CZ" alt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i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kulturní obsahové principy</a:t>
            </a:r>
            <a:endParaRPr lang="cs-CZ" altLang="cs-CZ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orientace abiotické a protipřírodní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přejít k orientaci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biotické a propřírodní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od vlády nad přírodou k životu ve shodě s přírodou“); od lidské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nadřazenosti nad přírodou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/>
              <a:t>„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lidské vřazenosti do přírody“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(ŠMAJS 1995,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KELLER, 2000).</a:t>
            </a:r>
          </a:p>
          <a:p>
            <a:pPr eaLnBrk="1" hangingPunct="1"/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od převahy dílčích informací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a pasivního přijímání poznatků k rozvoji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evolučního a systémového myšlení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znalostí a porozumění ekosystémům, včetně vlivů lidské činnosti na životní prostředí;</a:t>
            </a:r>
          </a:p>
          <a:p>
            <a:pPr eaLnBrk="1" hangingPunct="1"/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axiologicky arogantního antropocentrismu a mechanistické interpretace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skutečnosti k výchově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ekologicky odpovědného občana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; odolávat hypertrofii civilizačních momentů v podobě diktátu módy, sugesce reklamy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376000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systém přispívá k prohlubování dnešní globální ekologické krize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5458003" y="928116"/>
            <a:ext cx="5916603" cy="4992624"/>
          </a:xfrm>
        </p:spPr>
        <p:txBody>
          <a:bodyPr anchor="ctr">
            <a:noAutofit/>
          </a:bodyPr>
          <a:lstStyle/>
          <a:p>
            <a:pPr>
              <a:defRPr/>
            </a:pPr>
            <a:endParaRPr lang="cs-CZ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Vzdělání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jako formativní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faktor lidské 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osobnosti 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i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utváření 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kulturního systému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Vzdělávání: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prezentuje kulturu nekriticky;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příroda není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prioritou;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přednost má 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člověk 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s jeho přáními, touhami a cíli; </a:t>
            </a:r>
          </a:p>
          <a:p>
            <a:pPr>
              <a:defRPr/>
            </a:pP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příroda jako „</a:t>
            </a:r>
            <a:r>
              <a:rPr lang="cs-CZ" sz="2400" b="1" i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objekt, materiál, zdroj </a:t>
            </a:r>
            <a:r>
              <a:rPr lang="cs-CZ" sz="2400" i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“; </a:t>
            </a:r>
          </a:p>
          <a:p>
            <a:pPr>
              <a:defRPr/>
            </a:pP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důsledky civilizace 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marginalizovány nebo přehlíženy;</a:t>
            </a:r>
          </a:p>
          <a:p>
            <a:pPr>
              <a:defRPr/>
            </a:pP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nedostatečně tematizován protiklad (konflikt anebo vztah) </a:t>
            </a:r>
            <a:r>
              <a:rPr lang="cs-CZ" sz="2400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kultury a přírody </a:t>
            </a:r>
            <a:r>
              <a:rPr lang="cs-CZ" sz="24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(Višňovský, 2009, s. 46).</a:t>
            </a:r>
          </a:p>
        </p:txBody>
      </p:sp>
    </p:spTree>
    <p:extLst>
      <p:ext uri="{BB962C8B-B14F-4D97-AF65-F5344CB8AC3E}">
        <p14:creationId xmlns:p14="http://schemas.microsoft.com/office/powerpoint/2010/main" val="333777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804672" y="1401859"/>
            <a:ext cx="4130185" cy="405428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aneb jak přispět k „síle učitelova přesvědčení, jeho živého příkladu a každodenního chování“. 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5258789" y="1097280"/>
            <a:ext cx="6128539" cy="5295601"/>
          </a:xfrm>
        </p:spPr>
        <p:txBody>
          <a:bodyPr anchor="ctr">
            <a:noAutofit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2000" dirty="0">
                <a:solidFill>
                  <a:schemeClr val="tx2"/>
                </a:solidFill>
              </a:rPr>
              <a:t>      </a:t>
            </a:r>
          </a:p>
          <a:p>
            <a:pPr eaLnBrk="1" hangingPunct="1"/>
            <a:endParaRPr lang="cs-CZ" altLang="cs-CZ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Prezentace svět a jako celku (nic nežije izolovaně,  život je vždy „vztahování k ostatním“ v procesu vzájemné závislosti).</a:t>
            </a:r>
          </a:p>
          <a:p>
            <a:pPr eaLnBrk="1" hangingPunct="1"/>
            <a:r>
              <a:rPr lang="cs-CZ" altLang="cs-CZ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Uvědomění si hodnoty přirozeného systému „o sobě“; konfliktu přírody a kultury, vč. nezamlčování destruktivní role kultury vůči Zemi a cest řešení.</a:t>
            </a:r>
          </a:p>
          <a:p>
            <a:pPr eaLnBrk="1" hangingPunct="1"/>
            <a:r>
              <a:rPr lang="cs-CZ" altLang="cs-CZ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k přemýšlení o zásadních otázkách existence, o odcizení, odpovědnosti, o mezích využívání přírody. </a:t>
            </a:r>
          </a:p>
          <a:p>
            <a:pPr eaLnBrk="1" hangingPunct="1"/>
            <a:r>
              <a:rPr lang="cs-CZ" altLang="cs-CZ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Dostatek prostoru k reflexi, k pojmenování jevů či dějů, které prožívají, podpora jejich vnitřní aktivity, stálého hledání a proměny – aby se žádoucí hodnoty staly součástí vnitřního světa učitelů. </a:t>
            </a:r>
          </a:p>
          <a:p>
            <a:pPr eaLnBrk="1" hangingPunct="1"/>
            <a:r>
              <a:rPr lang="sk-SK" altLang="cs-CZ" sz="20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 je </a:t>
            </a:r>
            <a:r>
              <a:rPr lang="sk-SK" altLang="cs-CZ" sz="20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</a:t>
            </a:r>
            <a:r>
              <a:rPr lang="cs-CZ" altLang="cs-CZ" sz="2000" i="1" u="sng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íce</a:t>
            </a:r>
            <a:r>
              <a:rPr lang="cs-CZ" altLang="cs-CZ" sz="20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tom, jak se chovat a jak žít, než o faktografii“.</a:t>
            </a:r>
            <a:endParaRPr lang="cs-CZ" altLang="cs-CZ" sz="20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0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7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LITERATURY</a:t>
            </a:r>
            <a:b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BINKA, B. (2008).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etika.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MU.</a:t>
            </a: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HORKÁ, H. (1996).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a metodika ekologické výchovy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HORKÁ, H. (2005).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Ekologická dimenze výchovy a vzdělávání ve škole 21. století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MSD.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HORKÁ, H. (2000).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Výchova pro 21. století. Globální výchova v podmínkách české školy.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Brno: Paido, 2000.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KELLER, J.; GÁL, F.;  FRIČ, J. (1996).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Hodnoty pro budoucnost.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Praha: G plus G.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KOHÁK, E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(2000).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Zelená svatozář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SLON.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KUČEROVÁ, S. (1996).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– hodnoty – výchova.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Prešov: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Manacon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LIBROVÁ, H. (1994).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Pestří a zelení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Veronica a Hnutí Duha.</a:t>
            </a:r>
          </a:p>
          <a:p>
            <a:pPr>
              <a:buFontTx/>
              <a:buNone/>
            </a:pP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32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916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Times New Roman</vt:lpstr>
      <vt:lpstr>Wingdings</vt:lpstr>
      <vt:lpstr>Wingdings 3</vt:lpstr>
      <vt:lpstr>Office Theme</vt:lpstr>
      <vt:lpstr>Výchovné oblasti seminář 4</vt:lpstr>
      <vt:lpstr>Pedagogika jako snění o ideálech (M. Strouhal)</vt:lpstr>
      <vt:lpstr>Jak jsou příroda/životní prostředí prezentovány v některých školách</vt:lpstr>
      <vt:lpstr>Prezentace aplikace PowerPoint</vt:lpstr>
      <vt:lpstr>Environmentální výchova</vt:lpstr>
      <vt:lpstr>Proměna vzdělávacího kurikula v intencích EV nové kulturní obsahové principy</vt:lpstr>
      <vt:lpstr>Vzdělávací systém přispívá k prohlubování dnešní globální ekologické krize </vt:lpstr>
      <vt:lpstr>Shrnutí aneb jak přispět k „síle učitelova přesvědčení, jeho živého příkladu a každodenního chování“. </vt:lpstr>
      <vt:lpstr>VÝBĚR LITERATURY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Výchovné oblasti</dc:title>
  <dc:creator>Hana Horká</dc:creator>
  <cp:lastModifiedBy>Hana Horká</cp:lastModifiedBy>
  <cp:revision>5</cp:revision>
  <dcterms:created xsi:type="dcterms:W3CDTF">2020-11-04T09:37:16Z</dcterms:created>
  <dcterms:modified xsi:type="dcterms:W3CDTF">2020-11-05T20:53:58Z</dcterms:modified>
</cp:coreProperties>
</file>